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336" r:id="rId2"/>
    <p:sldId id="321" r:id="rId3"/>
    <p:sldId id="339" r:id="rId4"/>
    <p:sldId id="364" r:id="rId5"/>
    <p:sldId id="365" r:id="rId6"/>
    <p:sldId id="361" r:id="rId7"/>
    <p:sldId id="348" r:id="rId8"/>
    <p:sldId id="343" r:id="rId9"/>
    <p:sldId id="323" r:id="rId10"/>
    <p:sldId id="353" r:id="rId11"/>
    <p:sldId id="322" r:id="rId12"/>
    <p:sldId id="335" r:id="rId13"/>
    <p:sldId id="325" r:id="rId14"/>
    <p:sldId id="324" r:id="rId15"/>
    <p:sldId id="363" r:id="rId16"/>
    <p:sldId id="359" r:id="rId17"/>
    <p:sldId id="349" r:id="rId18"/>
    <p:sldId id="358" r:id="rId19"/>
    <p:sldId id="360" r:id="rId20"/>
    <p:sldId id="34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044" autoAdjust="0"/>
  </p:normalViewPr>
  <p:slideViewPr>
    <p:cSldViewPr snapToObjects="1" showGuides="1">
      <p:cViewPr varScale="1">
        <p:scale>
          <a:sx n="63" d="100"/>
          <a:sy n="63" d="100"/>
        </p:scale>
        <p:origin x="253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https://www.youtube.com/watch?v=uo8Yo4UE6g0</a:t>
            </a:r>
            <a:r>
              <a:rPr lang="en-CA" sz="120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https://soundcloud.com/33voices/compassion-is-a-deep-understanding-janice-marturano</a:t>
            </a:r>
            <a:r>
              <a:rPr lang="en-US" sz="1600" dirty="0" smtClean="0"/>
              <a:t>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a:t>
            </a:r>
            <a:r>
              <a:rPr lang="fr-CA" baseline="0" dirty="0" smtClean="0"/>
              <a:t> minute and a </a:t>
            </a:r>
            <a:r>
              <a:rPr lang="fr-CA" baseline="0" dirty="0" err="1" smtClean="0"/>
              <a:t>half</a:t>
            </a:r>
            <a:r>
              <a:rPr lang="fr-CA" baseline="0" dirty="0" smtClean="0"/>
              <a:t> quick </a:t>
            </a:r>
            <a:r>
              <a:rPr lang="fr-CA" baseline="0" dirty="0" err="1" smtClean="0"/>
              <a:t>video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US" sz="1700" dirty="0" smtClean="0"/>
              <a:t>Listen, takes less than 2 minutes</a:t>
            </a:r>
            <a:endParaRPr lang="en-US" sz="2000" dirty="0" smtClean="0"/>
          </a:p>
          <a:p>
            <a:pPr>
              <a:spcBef>
                <a:spcPts val="599"/>
              </a:spcBef>
              <a:spcAft>
                <a:spcPts val="300"/>
              </a:spcAft>
            </a:pPr>
            <a:r>
              <a:rPr lang="en-US" sz="1400" dirty="0" smtClean="0">
                <a:hlinkClick r:id="rId3"/>
              </a:rPr>
              <a:t>https://soundcloud.com/33voices/compassion-is-a-deep-understanding-janice-marturano</a:t>
            </a:r>
            <a:r>
              <a:rPr lang="en-US" sz="1800" dirty="0" smtClean="0"/>
              <a:t>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https://gcconnex.gc.ca/blog/view/20353500/i-woke-up-like-this-how-to-be-a-fiece-youth-leader-in-the-public-service</a:t>
            </a:r>
          </a:p>
          <a:p>
            <a:endParaRPr lang="en-CA" dirty="0" smtClean="0"/>
          </a:p>
          <a:p>
            <a:r>
              <a:rPr lang="en-US" sz="1200" u="sng" dirty="0" smtClean="0">
                <a:hlinkClick r:id="rId3"/>
              </a:rPr>
              <a:t>https://siyli.org/great-leaders/</a:t>
            </a:r>
            <a:endParaRPr lang="en-US" sz="1200" u="sng"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First,</a:t>
            </a:r>
            <a:r>
              <a:rPr lang="en-CA" baseline="0" dirty="0" smtClean="0"/>
              <a:t> </a:t>
            </a:r>
            <a:r>
              <a:rPr lang="en-CA" dirty="0" smtClean="0"/>
              <a:t>I’ll explain what we’ll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You’ll take a couple of minutes to describe…</a:t>
            </a:r>
            <a:br>
              <a:rPr lang="en-CA" dirty="0" smtClean="0"/>
            </a:br>
            <a:r>
              <a:rPr lang="en-CA" dirty="0" smtClean="0"/>
              <a:t>Use bullet points,</a:t>
            </a:r>
            <a:r>
              <a:rPr lang="en-CA" baseline="0" dirty="0" smtClean="0"/>
              <a:t> don’t worry about your grammar or writing full sentences, this is not an essay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(go </a:t>
            </a:r>
            <a:r>
              <a:rPr lang="fr-CA" baseline="0" dirty="0" err="1" smtClean="0"/>
              <a:t>bullet</a:t>
            </a:r>
            <a:r>
              <a:rPr lang="fr-CA" baseline="0" dirty="0" smtClean="0"/>
              <a:t> by </a:t>
            </a:r>
            <a:r>
              <a:rPr lang="fr-CA" baseline="0" dirty="0" err="1" smtClean="0"/>
              <a:t>bullet</a:t>
            </a:r>
            <a:r>
              <a:rPr lang="fr-CA" baseline="0" dirty="0" smtClean="0"/>
              <a:t>, </a:t>
            </a:r>
            <a:r>
              <a:rPr lang="fr-CA" baseline="0" dirty="0" err="1" smtClean="0"/>
              <a:t>until</a:t>
            </a:r>
            <a:r>
              <a:rPr lang="fr-CA" baseline="0" dirty="0" smtClean="0"/>
              <a:t> « </a:t>
            </a:r>
            <a:r>
              <a:rPr lang="fr-CA" baseline="0" dirty="0" err="1" smtClean="0"/>
              <a:t>Then</a:t>
            </a:r>
            <a:r>
              <a:rPr lang="fr-CA" baseline="0" dirty="0" smtClean="0"/>
              <a:t> B </a:t>
            </a:r>
            <a:r>
              <a:rPr lang="fr-CA" baseline="0" dirty="0" err="1" smtClean="0"/>
              <a:t>talks</a:t>
            </a:r>
            <a:r>
              <a:rPr lang="fr-CA" baseline="0" dirty="0" smtClean="0"/>
              <a:t> and A </a:t>
            </a:r>
            <a:r>
              <a:rPr lang="fr-CA" baseline="0" dirty="0" err="1" smtClean="0"/>
              <a:t>listens</a:t>
            </a:r>
            <a:r>
              <a:rPr lang="fr-CA" baseline="0" dirty="0" smtClean="0"/>
              <a:t> and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You </a:t>
            </a:r>
            <a:r>
              <a:rPr lang="fr-CA" baseline="0" dirty="0" err="1" smtClean="0"/>
              <a:t>can</a:t>
            </a:r>
            <a:r>
              <a:rPr lang="fr-CA" baseline="0" dirty="0" smtClean="0"/>
              <a:t> </a:t>
            </a:r>
            <a:r>
              <a:rPr lang="fr-CA" baseline="0" dirty="0" err="1" smtClean="0"/>
              <a:t>start</a:t>
            </a:r>
            <a:r>
              <a:rPr lang="fr-CA" baseline="0" dirty="0" smtClean="0"/>
              <a:t> </a:t>
            </a:r>
            <a:r>
              <a:rPr lang="fr-CA" baseline="0" dirty="0" err="1" smtClean="0"/>
              <a:t>now</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in the </a:t>
            </a:r>
            <a:r>
              <a:rPr lang="fr-CA" baseline="0" dirty="0" err="1" smtClean="0"/>
              <a:t>meantime</a:t>
            </a:r>
            <a:r>
              <a:rPr lang="fr-CA" baseline="0" dirty="0" smtClean="0"/>
              <a:t> </a:t>
            </a:r>
            <a:r>
              <a:rPr lang="fr-CA" baseline="0" dirty="0" err="1" smtClean="0"/>
              <a:t>we’ll</a:t>
            </a:r>
            <a:r>
              <a:rPr lang="fr-CA" baseline="0" dirty="0" smtClean="0"/>
              <a:t> </a:t>
            </a:r>
            <a:r>
              <a:rPr lang="fr-CA" baseline="0" dirty="0" err="1" smtClean="0"/>
              <a:t>create</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and </a:t>
            </a:r>
            <a:r>
              <a:rPr lang="fr-CA" baseline="0" dirty="0" err="1" smtClean="0"/>
              <a:t>you’ll</a:t>
            </a:r>
            <a:r>
              <a:rPr lang="fr-CA" baseline="0" dirty="0" smtClean="0"/>
              <a:t> </a:t>
            </a:r>
            <a:r>
              <a:rPr lang="fr-CA" baseline="0" dirty="0" err="1" smtClean="0"/>
              <a:t>automatically</a:t>
            </a:r>
            <a:r>
              <a:rPr lang="fr-CA" baseline="0" dirty="0" smtClean="0"/>
              <a:t> </a:t>
            </a:r>
            <a:r>
              <a:rPr lang="fr-CA" baseline="0" dirty="0" err="1" smtClean="0"/>
              <a:t>join</a:t>
            </a:r>
            <a:r>
              <a:rPr lang="fr-CA" baseline="0" dirty="0" smtClean="0"/>
              <a:t> a </a:t>
            </a:r>
            <a:r>
              <a:rPr lang="fr-CA" baseline="0" dirty="0" err="1" smtClean="0"/>
              <a:t>colleague</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I’ll</a:t>
            </a:r>
            <a:r>
              <a:rPr lang="fr-CA" baseline="0" dirty="0" smtClean="0"/>
              <a:t> broadcast the </a:t>
            </a:r>
            <a:r>
              <a:rPr lang="fr-CA" baseline="0" dirty="0" err="1" smtClean="0"/>
              <a:t>following</a:t>
            </a:r>
            <a:r>
              <a:rPr lang="fr-CA" baseline="0" dirty="0" smtClean="0"/>
              <a:t> messages, 1 minute appart </a:t>
            </a:r>
            <a:r>
              <a:rPr lang="fr-CA" baseline="0" dirty="0" err="1" smtClean="0"/>
              <a:t>each</a:t>
            </a:r>
            <a:r>
              <a:rPr lang="fr-CA"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And </a:t>
            </a:r>
            <a:r>
              <a:rPr lang="fr-CA" baseline="0" dirty="0" err="1" smtClean="0"/>
              <a:t>we’ll</a:t>
            </a:r>
            <a:r>
              <a:rPr lang="fr-CA" baseline="0" dirty="0" smtClean="0"/>
              <a:t> close the </a:t>
            </a:r>
            <a:r>
              <a:rPr lang="fr-CA" baseline="0" dirty="0" err="1" smtClean="0"/>
              <a:t>breakout</a:t>
            </a:r>
            <a:r>
              <a:rPr lang="fr-CA" baseline="0" dirty="0" smtClean="0"/>
              <a:t> </a:t>
            </a:r>
            <a:r>
              <a:rPr lang="fr-CA" baseline="0" dirty="0" err="1" smtClean="0"/>
              <a:t>rooms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en-US" sz="2400" dirty="0" smtClean="0"/>
              <a:t>From: </a:t>
            </a:r>
            <a:r>
              <a:rPr lang="en-CA" sz="2400" u="sng" dirty="0" smtClean="0">
                <a:hlinkClick r:id="rId3"/>
              </a:rPr>
              <a:t>Day 20/21 days challenge - </a:t>
            </a:r>
            <a:r>
              <a:rPr lang="en-CA" sz="2400" u="sng" dirty="0" err="1" smtClean="0">
                <a:hlinkClick r:id="rId3"/>
              </a:rPr>
              <a:t>KindSpring</a:t>
            </a:r>
            <a:r>
              <a:rPr lang="en-CA" sz="2400" u="sng" dirty="0" smtClean="0">
                <a:hlinkClick r:id="rId3"/>
              </a:rPr>
              <a:t> - Practice Mindful Decision-Making</a:t>
            </a:r>
            <a:r>
              <a:rPr lang="en-CA" sz="2400" u="sng" dirty="0" smtClean="0"/>
              <a:t/>
            </a:r>
            <a:br>
              <a:rPr lang="en-CA" sz="2400" u="sng" dirty="0" smtClean="0"/>
            </a:br>
            <a:r>
              <a:rPr lang="en-CA" sz="1400" u="sng" dirty="0" smtClean="0"/>
              <a:t>(</a:t>
            </a:r>
            <a:r>
              <a:rPr lang="en-CA" sz="1400" u="sng" dirty="0" smtClean="0">
                <a:hlinkClick r:id="rId3"/>
              </a:rPr>
              <a:t>https://gcconnex.gc.ca/blog/view/14866638/day-2021-days-challenge-kindspring-practice-mindful-decision-making</a:t>
            </a:r>
            <a:r>
              <a:rPr lang="en-CA" sz="1400" u="sng" dirty="0" smtClean="0"/>
              <a:t>) </a:t>
            </a:r>
            <a:endParaRPr lang="en-CA" sz="2400" u="sng" dirty="0" smtClean="0"/>
          </a:p>
          <a:p>
            <a:pPr>
              <a:spcBef>
                <a:spcPts val="599"/>
              </a:spcBef>
              <a:spcAft>
                <a:spcPts val="300"/>
              </a:spcAft>
            </a:pPr>
            <a:endParaRPr lang="fr-CA" sz="1300" dirty="0" smtClean="0"/>
          </a:p>
          <a:p>
            <a:pPr marL="285750" indent="-285750">
              <a:spcBef>
                <a:spcPts val="600"/>
              </a:spcBef>
              <a:buFont typeface="Arial" panose="020B0604020202020204" pitchFamily="34" charset="0"/>
              <a:buChar char="•"/>
            </a:pPr>
            <a:r>
              <a:rPr lang="en-US" sz="1400" dirty="0" smtClean="0"/>
              <a:t>For today's challenge, comes to my mind the decision process I follow when craving... and believe me, I have them. For instance, I just went to buy some snack, to stretch my legs and get some fresh air. I have thought my decision before getting to the supermarket, I will buy a healthy snack (e.g. a banana, an orange, or similar). </a:t>
            </a:r>
          </a:p>
          <a:p>
            <a:pPr marL="285750" indent="-285750">
              <a:spcBef>
                <a:spcPts val="600"/>
              </a:spcBef>
              <a:buFont typeface="Arial" panose="020B0604020202020204" pitchFamily="34" charset="0"/>
              <a:buChar char="•"/>
            </a:pPr>
            <a:r>
              <a:rPr lang="en-US" sz="1400" dirty="0" smtClean="0"/>
              <a:t>The trick is to stick the my decision process... I often go to see the "unhealthy snacks" (not to say they seem delicious) and take a moment to just look at them and if I'm able to be mindful about my eating habits, I'm usually successful in my healthy snack decision process. You may have guessed, and that's right, when I rush my decision process I act in impulse and end up buying the unhealthy stuff. </a:t>
            </a:r>
          </a:p>
          <a:p>
            <a:pPr marL="285750" indent="-285750">
              <a:spcBef>
                <a:spcPts val="600"/>
              </a:spcBef>
              <a:buFont typeface="Arial" panose="020B0604020202020204" pitchFamily="34" charset="0"/>
              <a:buChar char="•"/>
            </a:pPr>
            <a:r>
              <a:rPr lang="en-US" sz="1400" dirty="0" smtClean="0"/>
              <a:t>The good thing is, with practice, I'm able to stick to my healthy snacks more than not and stay mindful about my decisions.</a:t>
            </a:r>
          </a:p>
          <a:p>
            <a:pPr marL="0" indent="0">
              <a:spcBef>
                <a:spcPts val="600"/>
              </a:spcBef>
              <a:buFont typeface="Arial" panose="020B0604020202020204" pitchFamily="34" charset="0"/>
              <a:buNone/>
            </a:pPr>
            <a:endParaRPr lang="fr-CA" sz="1400" dirty="0" smtClean="0"/>
          </a:p>
          <a:p>
            <a:pPr>
              <a:spcBef>
                <a:spcPts val="599"/>
              </a:spcBef>
              <a:spcAft>
                <a:spcPts val="300"/>
              </a:spcAft>
            </a:pPr>
            <a:r>
              <a:rPr lang="fr-CA" sz="1300" dirty="0" err="1" smtClean="0"/>
              <a:t>Video</a:t>
            </a:r>
            <a:r>
              <a:rPr lang="fr-CA" sz="1300" dirty="0" smtClean="0"/>
              <a:t> for </a:t>
            </a:r>
            <a:r>
              <a:rPr lang="fr-CA" sz="1300" dirty="0" err="1" smtClean="0"/>
              <a:t>later</a:t>
            </a:r>
            <a:r>
              <a:rPr lang="fr-CA" sz="1300" dirty="0" smtClean="0"/>
              <a:t>: https://www.karmatube.org/videos.php?id=3965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hlinkClick r:id="rId3"/>
              </a:rPr>
              <a:t>https://alvinalexander.com/photos/i-wish-you-happiness-richard-gere/</a:t>
            </a:r>
            <a:r>
              <a:rPr lang="en-CA" sz="1200" dirty="0" smtClean="0"/>
              <a:t> </a:t>
            </a:r>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http://marc.ucla.edu/mindful-meditations</a:t>
            </a:r>
          </a:p>
          <a:p>
            <a:endParaRPr lang="en-US" dirty="0" smtClean="0"/>
          </a:p>
          <a:p>
            <a:r>
              <a:rPr lang="en-US" dirty="0" smtClean="0"/>
              <a:t>If you’re up to, try increasing your daily mindfulness practice to 10 </a:t>
            </a:r>
            <a:r>
              <a:rPr lang="en-US" dirty="0" err="1" smtClean="0"/>
              <a:t>mins</a:t>
            </a:r>
            <a:r>
              <a:rPr lang="en-US" dirty="0" smtClean="0"/>
              <a:t>, if not, continue doing</a:t>
            </a:r>
            <a:r>
              <a:rPr lang="en-US" baseline="0" dirty="0" smtClean="0"/>
              <a:t> the 5 </a:t>
            </a:r>
            <a:r>
              <a:rPr lang="en-US" baseline="0" dirty="0" err="1" smtClean="0"/>
              <a:t>mins</a:t>
            </a:r>
            <a:r>
              <a:rPr lang="en-US" baseline="0" dirty="0" smtClean="0"/>
              <a:t> version of either option Body Scan or Breathing. The goal is to keep the practice, not suffer (too much) for it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Breakout rooms with 4-6 people will be randomly assigned</a:t>
            </a:r>
          </a:p>
          <a:p>
            <a:r>
              <a:rPr lang="en-CA" dirty="0" smtClean="0"/>
              <a:t>Be conscious and share the “air time” among participants</a:t>
            </a:r>
          </a:p>
          <a:p>
            <a:pPr marL="171450" indent="-171450" defTabSz="933142">
              <a:buFont typeface="Arial" panose="020B0604020202020204" pitchFamily="34" charset="0"/>
              <a:buChar char="•"/>
              <a:defRPr/>
            </a:pPr>
            <a:endParaRPr lang="en-US" dirty="0" smtClean="0"/>
          </a:p>
          <a:p>
            <a:pPr marL="171450" indent="-171450" defTabSz="933142">
              <a:buFont typeface="Arial" panose="020B0604020202020204" pitchFamily="34" charset="0"/>
              <a:buChar char="•"/>
              <a:defRPr/>
            </a:pPr>
            <a:r>
              <a:rPr lang="en-US" dirty="0" smtClean="0"/>
              <a:t>Similar to previous sessions, do a debrief among</a:t>
            </a:r>
            <a:r>
              <a:rPr lang="en-US" baseline="0" dirty="0" smtClean="0"/>
              <a:t> your colleagues and reflect on What got your attention the most?</a:t>
            </a:r>
          </a:p>
          <a:p>
            <a:pPr marL="171450" indent="-171450" defTabSz="933142">
              <a:buFont typeface="Arial" panose="020B0604020202020204" pitchFamily="34" charset="0"/>
              <a:buChar char="•"/>
              <a:defRPr/>
            </a:pPr>
            <a:endParaRPr lang="en-US" dirty="0" smtClean="0"/>
          </a:p>
          <a:p>
            <a:pPr defTabSz="933142">
              <a:defRPr/>
            </a:pPr>
            <a:r>
              <a:rPr lang="en-US" dirty="0" smtClean="0"/>
              <a:t>When done, simply</a:t>
            </a:r>
            <a:r>
              <a:rPr lang="en-US" baseline="0" dirty="0" smtClean="0"/>
              <a:t> exit the WebEx</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US" dirty="0" smtClean="0"/>
              <a:t>In trying to clarify some</a:t>
            </a:r>
            <a:r>
              <a:rPr lang="en-US" baseline="0" dirty="0" smtClean="0"/>
              <a:t> of the questions from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5049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US" smtClean="0"/>
              <a:t>https://wanderersway.com/blogs/wanderers-way/what-are-the-benefits-of-gratitude-journaling</a:t>
            </a:r>
          </a:p>
          <a:p>
            <a:pPr defTabSz="931649">
              <a:defRPr/>
            </a:pPr>
            <a:r>
              <a:rPr lang="en-US" smtClean="0"/>
              <a:t>https</a:t>
            </a:r>
            <a:r>
              <a:rPr lang="en-US" dirty="0" smtClean="0"/>
              <a:t>://mindfulambition.net/gratitude-journal/</a:t>
            </a:r>
          </a:p>
          <a:p>
            <a:pPr defTabSz="931649">
              <a:defRPr/>
            </a:pPr>
            <a:r>
              <a:rPr lang="en-US" dirty="0" smtClean="0"/>
              <a:t>https://www.mindful.org/a-simple-weekly-mindfulness-practice-keep-a-gratitude-journal/</a:t>
            </a:r>
          </a:p>
          <a:p>
            <a:pPr defTabSz="931649">
              <a:defRPr/>
            </a:pPr>
            <a:r>
              <a:rPr lang="en-US" dirty="0" smtClean="0"/>
              <a:t>https://ggia.berkeley.edu/practice/gratitude_journal</a:t>
            </a:r>
          </a:p>
          <a:p>
            <a:pPr defTabSz="931649">
              <a:defRPr/>
            </a:pPr>
            <a:endParaRPr lang="en-US" dirty="0" smtClean="0"/>
          </a:p>
          <a:p>
            <a:pPr defTabSz="931649">
              <a:defRPr/>
            </a:pPr>
            <a:r>
              <a:rPr lang="en-US" dirty="0" smtClean="0"/>
              <a:t>And based on some feedback I got…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23172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The </a:t>
            </a:r>
            <a:r>
              <a:rPr lang="fr-CA" dirty="0" err="1" smtClean="0"/>
              <a:t>idea</a:t>
            </a:r>
            <a:r>
              <a:rPr lang="fr-CA" dirty="0" smtClean="0"/>
              <a:t> </a:t>
            </a:r>
            <a:r>
              <a:rPr lang="fr-CA" dirty="0" err="1" smtClean="0"/>
              <a:t>is</a:t>
            </a:r>
            <a:r>
              <a:rPr lang="fr-CA" dirty="0" smtClean="0"/>
              <a:t> to have 2 or 3 people </a:t>
            </a:r>
            <a:r>
              <a:rPr lang="fr-CA" dirty="0" err="1" smtClean="0"/>
              <a:t>share</a:t>
            </a:r>
            <a:r>
              <a:rPr lang="fr-CA" dirty="0" smtClean="0"/>
              <a:t> </a:t>
            </a:r>
            <a:r>
              <a:rPr lang="fr-CA" dirty="0" err="1" smtClean="0"/>
              <a:t>any</a:t>
            </a:r>
            <a:r>
              <a:rPr lang="fr-CA" baseline="0" dirty="0" smtClean="0"/>
              <a:t> insights </a:t>
            </a:r>
            <a:r>
              <a:rPr lang="fr-CA" baseline="0" dirty="0" err="1" smtClean="0"/>
              <a:t>you</a:t>
            </a:r>
            <a:r>
              <a:rPr lang="fr-CA" baseline="0" dirty="0" smtClean="0"/>
              <a:t> </a:t>
            </a:r>
            <a:r>
              <a:rPr lang="fr-CA" baseline="0" dirty="0" err="1" smtClean="0"/>
              <a:t>experienced</a:t>
            </a:r>
            <a:r>
              <a:rPr lang="fr-CA" baseline="0" dirty="0" smtClean="0"/>
              <a:t> or </a:t>
            </a:r>
            <a:r>
              <a:rPr lang="fr-CA" baseline="0" dirty="0" err="1" smtClean="0"/>
              <a:t>noticed</a:t>
            </a:r>
            <a:r>
              <a:rPr lang="fr-CA" baseline="0" dirty="0" smtClean="0"/>
              <a:t> from last </a:t>
            </a:r>
            <a:r>
              <a:rPr lang="fr-CA" baseline="0" dirty="0" err="1" smtClean="0"/>
              <a:t>week’s</a:t>
            </a:r>
            <a:r>
              <a:rPr lang="fr-CA" baseline="0" dirty="0" smtClean="0"/>
              <a:t> practice</a:t>
            </a:r>
          </a:p>
          <a:p>
            <a:endParaRPr lang="fr-CA" baseline="0" dirty="0" smtClean="0"/>
          </a:p>
          <a:p>
            <a:r>
              <a:rPr lang="fr-CA" baseline="0" dirty="0" err="1" smtClean="0"/>
              <a:t>Including</a:t>
            </a:r>
            <a:r>
              <a:rPr lang="fr-CA" baseline="0" dirty="0" smtClean="0"/>
              <a:t> the </a:t>
            </a:r>
            <a:r>
              <a:rPr lang="fr-CA" baseline="0" dirty="0" err="1" smtClean="0"/>
              <a:t>Mindfulness</a:t>
            </a:r>
            <a:r>
              <a:rPr lang="fr-CA" baseline="0" dirty="0" smtClean="0"/>
              <a:t> </a:t>
            </a:r>
            <a:r>
              <a:rPr lang="fr-CA" baseline="0" dirty="0" err="1" smtClean="0"/>
              <a:t>Breathing</a:t>
            </a:r>
            <a:r>
              <a:rPr lang="fr-CA" baseline="0" dirty="0" smtClean="0"/>
              <a:t>, and the </a:t>
            </a:r>
            <a:r>
              <a:rPr lang="fr-CA" baseline="0" dirty="0" err="1" smtClean="0"/>
              <a:t>gratitud</a:t>
            </a:r>
            <a:r>
              <a:rPr lang="fr-CA" baseline="0" dirty="0" smtClean="0"/>
              <a:t> </a:t>
            </a:r>
            <a:r>
              <a:rPr lang="fr-CA" baseline="0" dirty="0" err="1" smtClean="0"/>
              <a:t>journaling</a:t>
            </a:r>
            <a:r>
              <a:rPr lang="fr-CA" baseline="0" dirty="0" smtClean="0"/>
              <a:t> </a:t>
            </a:r>
            <a:r>
              <a:rPr lang="fr-CA" baseline="0" dirty="0" err="1" smtClean="0"/>
              <a:t>exercises</a:t>
            </a:r>
            <a:r>
              <a:rPr lang="fr-CA" baseline="0" dirty="0" smtClean="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Removed -</a:t>
            </a:r>
            <a:r>
              <a:rPr lang="en-US" baseline="0" dirty="0" smtClean="0">
                <a:solidFill>
                  <a:srgbClr val="FF0000"/>
                </a:solidFill>
              </a:rPr>
              <a:t> </a:t>
            </a:r>
            <a:r>
              <a:rPr lang="en-US" dirty="0" smtClean="0">
                <a:solidFill>
                  <a:srgbClr val="FF0000"/>
                </a:solidFill>
              </a:rPr>
              <a:t>Focus exercise – by doing a 10 </a:t>
            </a:r>
            <a:r>
              <a:rPr lang="en-US" dirty="0" err="1" smtClean="0">
                <a:solidFill>
                  <a:srgbClr val="FF0000"/>
                </a:solidFill>
              </a:rPr>
              <a:t>mins</a:t>
            </a:r>
            <a:r>
              <a:rPr lang="en-US" dirty="0" smtClean="0">
                <a:solidFill>
                  <a:srgbClr val="FF0000"/>
                </a:solidFill>
              </a:rPr>
              <a:t> Mindful Body Scan </a:t>
            </a:r>
            <a:r>
              <a:rPr lang="en-US" b="1" dirty="0" smtClean="0">
                <a:solidFill>
                  <a:srgbClr val="FF0000"/>
                </a:solidFill>
              </a:rPr>
              <a:t>or</a:t>
            </a:r>
            <a:r>
              <a:rPr lang="en-US" dirty="0" smtClean="0">
                <a:solidFill>
                  <a:srgbClr val="FF0000"/>
                </a:solidFill>
              </a:rPr>
              <a:t> Breathing</a:t>
            </a:r>
            <a:r>
              <a:rPr lang="en-US" sz="1100" dirty="0" smtClean="0">
                <a:solidFill>
                  <a:srgbClr val="FF0000"/>
                </a:solidFill>
              </a:rPr>
              <a:t> *Dot – too much!</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https://www.amazon.ca/Search-Inside-Yourself-Productivity-Creativity/dp/0062116924</a:t>
            </a:r>
          </a:p>
          <a:p>
            <a:endParaRPr lang="en-US" dirty="0" smtClean="0"/>
          </a:p>
          <a:p>
            <a:r>
              <a:rPr lang="en-CA" sz="1200" u="sng" dirty="0" smtClean="0">
                <a:hlinkClick r:id="rId3"/>
              </a:rPr>
              <a:t>https://siyli.org/what-is-leadership-what-makes-good-leader/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You see many different logos here,</a:t>
            </a:r>
            <a:r>
              <a:rPr lang="en-CA" baseline="0" dirty="0" smtClean="0"/>
              <a:t> you may be familiar to more than one of them. Any of these organizations are big companies, and there is a serious reason why they are implementing Mindfulness programs.</a:t>
            </a:r>
          </a:p>
          <a:p>
            <a:endParaRPr lang="en-CA" baseline="0" dirty="0" smtClean="0"/>
          </a:p>
          <a:p>
            <a:r>
              <a:rPr lang="en-CA" baseline="0" dirty="0" smtClean="0"/>
              <a:t>Now, let me get  your attention to some of the logos:</a:t>
            </a:r>
          </a:p>
          <a:p>
            <a:endParaRPr lang="en-CA" baseline="0" dirty="0" smtClean="0"/>
          </a:p>
          <a:p>
            <a:pPr marL="171432" indent="-171432">
              <a:buFont typeface="Arial" panose="020B0604020202020204" pitchFamily="34" charset="0"/>
              <a:buChar char="•"/>
            </a:pPr>
            <a:r>
              <a:rPr lang="en-US" dirty="0"/>
              <a:t>Phil Jackson’s eleven Rings – with Chicago Bulls and LA Lakers obtained 11 championships - https://www.amazon.ca/Eleven-Rings-Success-Phil-Jackson/dp/0143125346 </a:t>
            </a:r>
            <a:br>
              <a:rPr lang="en-US" dirty="0"/>
            </a:br>
            <a:r>
              <a:rPr lang="en-US" dirty="0"/>
              <a:t>And now, The Golden State Warriors (NBA basketball team) Mindful Mindset on Four Core values - </a:t>
            </a:r>
            <a:r>
              <a:rPr lang="en-US" u="sng" dirty="0">
                <a:hlinkClick r:id="rId3"/>
              </a:rPr>
              <a:t>http://yogadork.com/2015/12/09/the-golden-state-warriors-record-breaking-mindful-mindset/</a:t>
            </a:r>
            <a:endParaRPr lang="en-US" dirty="0"/>
          </a:p>
          <a:p>
            <a:pPr lvl="1"/>
            <a:r>
              <a:rPr lang="en-US" dirty="0"/>
              <a:t>1. Joy;</a:t>
            </a:r>
          </a:p>
          <a:p>
            <a:pPr lvl="1"/>
            <a:r>
              <a:rPr lang="en-US" dirty="0"/>
              <a:t>2. Mindfulness;</a:t>
            </a:r>
          </a:p>
          <a:p>
            <a:pPr lvl="1"/>
            <a:r>
              <a:rPr lang="en-US" dirty="0"/>
              <a:t>3. Compassion for team members and for the game of basketball; and</a:t>
            </a:r>
          </a:p>
          <a:p>
            <a:pPr lvl="1"/>
            <a:r>
              <a:rPr lang="en-US" dirty="0"/>
              <a:t>4. Competition</a:t>
            </a:r>
          </a:p>
          <a:p>
            <a:pPr>
              <a:buFont typeface="Arial" pitchFamily="34" charset="0"/>
              <a:buChar char="•"/>
            </a:pPr>
            <a:r>
              <a:rPr lang="en-US" dirty="0" smtClean="0"/>
              <a:t> Google – who</a:t>
            </a:r>
            <a:r>
              <a:rPr lang="en-US" baseline="0" dirty="0" smtClean="0"/>
              <a:t> has not used google? </a:t>
            </a:r>
            <a:r>
              <a:rPr lang="en-US" dirty="0" smtClean="0"/>
              <a:t>it is big player in the booming of Mindfulness.</a:t>
            </a:r>
            <a:r>
              <a:rPr lang="en-US" baseline="0" dirty="0" smtClean="0"/>
              <a:t> Chad-</a:t>
            </a:r>
            <a:r>
              <a:rPr lang="en-US" baseline="0" dirty="0" err="1" smtClean="0"/>
              <a:t>Meng</a:t>
            </a:r>
            <a:r>
              <a:rPr lang="en-US" baseline="0" dirty="0" smtClean="0"/>
              <a:t> Tan started the ball rolling, and it grew big that now there is SIYLI delivering Mindfulness to the world</a:t>
            </a:r>
            <a:endParaRPr lang="en-US" dirty="0" smtClean="0"/>
          </a:p>
          <a:p>
            <a:pPr>
              <a:buFont typeface="Arial" pitchFamily="34" charset="0"/>
              <a:buChar char="•"/>
            </a:pPr>
            <a:r>
              <a:rPr lang="en-US" dirty="0" smtClean="0"/>
              <a:t> World Economic Forum – </a:t>
            </a:r>
            <a:r>
              <a:rPr lang="en-US" dirty="0"/>
              <a:t>The Forum engages the foremost political, business and other leaders of society to shape global, regional and industry agendas.</a:t>
            </a:r>
          </a:p>
          <a:p>
            <a:pPr>
              <a:buFont typeface="Arial" pitchFamily="34" charset="0"/>
              <a:buChar char="•"/>
            </a:pPr>
            <a:r>
              <a:rPr lang="en-CA" dirty="0"/>
              <a:t> </a:t>
            </a:r>
            <a:r>
              <a:rPr lang="en-CA" dirty="0" err="1"/>
              <a:t>U.Lab</a:t>
            </a:r>
            <a:r>
              <a:rPr lang="en-CA" dirty="0"/>
              <a:t> / MIT – Senior business management savvy, including mindfulness -they call it </a:t>
            </a:r>
            <a:r>
              <a:rPr lang="en-CA" dirty="0" err="1"/>
              <a:t>presencing</a:t>
            </a:r>
            <a:r>
              <a:rPr lang="en-CA" dirty="0"/>
              <a:t>- as part of the new way of doing ethical business.</a:t>
            </a:r>
            <a:endParaRPr lang="en-US" dirty="0"/>
          </a:p>
          <a:p>
            <a:pPr>
              <a:buFont typeface="Arial" pitchFamily="34" charset="0"/>
              <a:buChar char="•"/>
            </a:pPr>
            <a:r>
              <a:rPr lang="en-CA" baseline="0" dirty="0" smtClean="0"/>
              <a:t> </a:t>
            </a:r>
            <a:r>
              <a:rPr lang="en-US" dirty="0" smtClean="0"/>
              <a:t>Mindful Nation U</a:t>
            </a:r>
            <a:r>
              <a:rPr lang="en-US" b="0" dirty="0" smtClean="0"/>
              <a:t>K –</a:t>
            </a:r>
            <a:r>
              <a:rPr lang="en-US" b="0" baseline="0" dirty="0" smtClean="0"/>
              <a:t> Is co-chaired by the three main political parties in UK with the intention </a:t>
            </a:r>
            <a:r>
              <a:rPr lang="en-US" dirty="0"/>
              <a:t> to apply mindfulness programs in the areas of National education, health, the workplace and the criminal justice system.</a:t>
            </a:r>
            <a:endParaRPr lang="en-CA" dirty="0" smtClean="0"/>
          </a:p>
          <a:p>
            <a:endParaRPr lang="en-US" dirty="0" smtClean="0"/>
          </a:p>
          <a:p>
            <a:pPr>
              <a:buFont typeface="Arial" charset="0"/>
              <a:buNone/>
            </a:pPr>
            <a:r>
              <a:rPr lang="en-CA" baseline="0" dirty="0" smtClean="0"/>
              <a:t>Some Group Discussion if there is time and want.</a:t>
            </a:r>
          </a:p>
          <a:p>
            <a:pPr>
              <a:buFont typeface="Arial" charset="0"/>
              <a:buNone/>
            </a:pPr>
            <a:r>
              <a:rPr lang="en-CA" baseline="0" dirty="0" smtClean="0"/>
              <a:t>---</a:t>
            </a:r>
          </a:p>
          <a:p>
            <a:pPr>
              <a:buFont typeface="Arial" charset="0"/>
              <a:buNone/>
            </a:pPr>
            <a:r>
              <a:rPr lang="en-US" dirty="0" smtClean="0"/>
              <a:t>https://hbr.org/2015/12/why-google-target-and-general-mills-are-investing-in-mindfulness</a:t>
            </a:r>
          </a:p>
          <a:p>
            <a:pPr>
              <a:buFont typeface="Arial" charset="0"/>
              <a:buNone/>
            </a:pPr>
            <a:r>
              <a:rPr lang="en-CA" dirty="0" smtClean="0"/>
              <a:t>Mentions some details about the Mindfulness</a:t>
            </a:r>
            <a:r>
              <a:rPr lang="en-CA" baseline="0" dirty="0" smtClean="0"/>
              <a:t> programs at </a:t>
            </a:r>
            <a:r>
              <a:rPr lang="en-CA" dirty="0" smtClean="0"/>
              <a:t>Google, Aetna, General Mills, Intel,</a:t>
            </a:r>
            <a:r>
              <a:rPr lang="en-CA" baseline="0" dirty="0" smtClean="0"/>
              <a:t> Target &amp; Green Mountain Coffee Roasters</a:t>
            </a:r>
          </a:p>
          <a:p>
            <a:pPr>
              <a:buFont typeface="Arial" charset="0"/>
              <a:buNone/>
            </a:pPr>
            <a:endParaRPr lang="en-CA" baseline="0" dirty="0" smtClean="0"/>
          </a:p>
          <a:p>
            <a:pPr>
              <a:buFont typeface="Arial" charset="0"/>
              <a:buNone/>
            </a:pPr>
            <a:r>
              <a:rPr lang="en-CA" baseline="0" dirty="0" smtClean="0"/>
              <a:t>DFO – started a MBSR pilot (estimate 2017-2018)</a:t>
            </a:r>
          </a:p>
          <a:p>
            <a:pPr>
              <a:buFont typeface="Arial" charset="0"/>
              <a:buNone/>
            </a:pPr>
            <a:r>
              <a:rPr lang="en-CA" baseline="0" dirty="0" smtClean="0"/>
              <a:t>CSIS -  have implemented Meditation in Progress program.</a:t>
            </a:r>
          </a:p>
          <a:p>
            <a:pPr>
              <a:buFont typeface="Arial" charset="0"/>
              <a:buNone/>
            </a:pPr>
            <a:r>
              <a:rPr lang="en-CA" baseline="0" dirty="0" smtClean="0"/>
              <a:t>CSPS – is incorporating Mindfulness into their work.</a:t>
            </a:r>
          </a:p>
          <a:p>
            <a:pPr>
              <a:buFont typeface="Arial" charset="0"/>
              <a:buNone/>
            </a:pPr>
            <a:r>
              <a:rPr lang="en-CA" baseline="0" dirty="0" smtClean="0"/>
              <a:t>I have delivered a session (intro, MCLD program, practice) now to over 3,000 people (updated 2021)</a:t>
            </a:r>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80232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2022-05-05</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108865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91819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2022-05-05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2022-05-05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2022-05-05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2022-05-05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mindfulnet.org/" TargetMode="External"/><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4.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notesSlide" Target="../notesSlides/notesSlide9.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30.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hyperlink" Target="http://www.siyli.org/" TargetMode="External"/><Relationship Id="rId9" Type="http://schemas.openxmlformats.org/officeDocument/2006/relationships/image" Target="../media/image29.png"/><Relationship Id="rId14" Type="http://schemas.openxmlformats.org/officeDocument/2006/relationships/hyperlink" Target="http://instituteformindfulleadership.org/" TargetMode="External"/><Relationship Id="rId22" Type="http://schemas.openxmlformats.org/officeDocument/2006/relationships/image" Target="../media/image40.png"/><Relationship Id="rId27" Type="http://schemas.openxmlformats.org/officeDocument/2006/relationships/image" Target="../media/image45.jpeg"/><Relationship Id="rId30" Type="http://schemas.openxmlformats.org/officeDocument/2006/relationships/image" Target="../media/image48.png"/><Relationship Id="rId35"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uo8Yo4UE6g0" TargetMode="External"/><Relationship Id="rId3" Type="http://schemas.openxmlformats.org/officeDocument/2006/relationships/image" Target="../media/image58.jpeg"/><Relationship Id="rId7" Type="http://schemas.openxmlformats.org/officeDocument/2006/relationships/image" Target="../media/image6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hyperlink" Target="http://greatergood.berkeley.edu/article/item/compassionate_leaders_are_effective_leaders" TargetMode="External"/><Relationship Id="rId5" Type="http://schemas.openxmlformats.org/officeDocument/2006/relationships/hyperlink" Target="https://siyli.org/3-pillars-compassionate-leadership/" TargetMode="External"/><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soundcloud.com/33voices/compassion-is-a-deep-understanding-janice-marturano" TargetMode="External"/><Relationship Id="rId7" Type="http://schemas.openxmlformats.org/officeDocument/2006/relationships/hyperlink" Target="http://www.polyu.edu.hk/obe/students/files/dee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s://siyli.org/5-ways-mindfulness-improve-leadersh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jp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16.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lvinalexander.com/photos/i-wish-you-happiness-richard-ger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5.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8.png"/><Relationship Id="rId5" Type="http://schemas.openxmlformats.org/officeDocument/2006/relationships/hyperlink" Target="http://www.sharonsalzberg.com/body-scan-meditation-audio/" TargetMode="External"/><Relationship Id="rId10" Type="http://schemas.openxmlformats.org/officeDocument/2006/relationships/image" Target="../media/image11.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70.jpg"/><Relationship Id="rId4" Type="http://schemas.openxmlformats.org/officeDocument/2006/relationships/image" Target="../media/image7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smtClean="0"/>
              <a:t>Organizations with Mindfulness programs</a:t>
            </a:r>
            <a:endParaRPr lang="en-US" sz="3200" dirty="0"/>
          </a:p>
        </p:txBody>
      </p:sp>
      <p:sp>
        <p:nvSpPr>
          <p:cNvPr id="4" name="Rectangle 3"/>
          <p:cNvSpPr/>
          <p:nvPr/>
        </p:nvSpPr>
        <p:spPr>
          <a:xfrm>
            <a:off x="371563" y="6248400"/>
            <a:ext cx="2229641" cy="338554"/>
          </a:xfrm>
          <a:prstGeom prst="rect">
            <a:avLst/>
          </a:prstGeom>
        </p:spPr>
        <p:txBody>
          <a:bodyPr wrap="square">
            <a:spAutoFit/>
          </a:bodyPr>
          <a:lstStyle/>
          <a:p>
            <a:r>
              <a:rPr lang="fr-CA" sz="1600" dirty="0" smtClean="0">
                <a:hlinkClick r:id="rId4"/>
              </a:rPr>
              <a:t>http://www.siyli.org</a:t>
            </a:r>
            <a:r>
              <a:rPr lang="fr-CA" sz="1600" dirty="0" smtClean="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89845"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68789"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660525" y="4972872"/>
            <a:ext cx="1151835" cy="544360"/>
          </a:xfrm>
          <a:prstGeom prst="rect">
            <a:avLst/>
          </a:prstGeom>
          <a:noFill/>
          <a:ln w="9525">
            <a:noFill/>
            <a:miter lim="800000"/>
            <a:headEnd/>
            <a:tailEnd/>
          </a:ln>
        </p:spPr>
      </p:pic>
      <p:sp>
        <p:nvSpPr>
          <p:cNvPr id="13" name="Rectangle 12"/>
          <p:cNvSpPr/>
          <p:nvPr/>
        </p:nvSpPr>
        <p:spPr>
          <a:xfrm>
            <a:off x="3049730" y="6248400"/>
            <a:ext cx="2242350" cy="338554"/>
          </a:xfrm>
          <a:prstGeom prst="rect">
            <a:avLst/>
          </a:prstGeom>
        </p:spPr>
        <p:txBody>
          <a:bodyPr wrap="square">
            <a:spAutoFit/>
          </a:bodyPr>
          <a:lstStyle/>
          <a:p>
            <a:r>
              <a:rPr lang="en-CA" sz="1600" dirty="0" smtClean="0">
                <a:hlinkClick r:id="rId13"/>
              </a:rPr>
              <a:t>www.Mindfulnet.org</a:t>
            </a:r>
            <a:endParaRPr lang="en-CA" sz="1600" dirty="0"/>
          </a:p>
        </p:txBody>
      </p:sp>
      <p:sp>
        <p:nvSpPr>
          <p:cNvPr id="14" name="Rectangle 13"/>
          <p:cNvSpPr/>
          <p:nvPr/>
        </p:nvSpPr>
        <p:spPr>
          <a:xfrm>
            <a:off x="5292080" y="6248400"/>
            <a:ext cx="3600400" cy="338554"/>
          </a:xfrm>
          <a:prstGeom prst="rect">
            <a:avLst/>
          </a:prstGeom>
        </p:spPr>
        <p:txBody>
          <a:bodyPr wrap="square">
            <a:spAutoFit/>
          </a:bodyPr>
          <a:lstStyle/>
          <a:p>
            <a:r>
              <a:rPr lang="en-CA" sz="1600" dirty="0" smtClean="0">
                <a:hlinkClick r:id="rId14"/>
              </a:rPr>
              <a:t>http://instituteformindfulleadership.org</a:t>
            </a:r>
            <a:r>
              <a:rPr lang="en-CA" sz="1600" dirty="0" smtClean="0"/>
              <a:t> </a:t>
            </a:r>
            <a:endParaRPr lang="en-CA" sz="1600" dirty="0"/>
          </a:p>
        </p:txBody>
      </p:sp>
      <p:pic>
        <p:nvPicPr>
          <p:cNvPr id="15" name="Picture 23"/>
          <p:cNvPicPr>
            <a:picLocks noChangeAspect="1" noChangeArrowheads="1"/>
          </p:cNvPicPr>
          <p:nvPr/>
        </p:nvPicPr>
        <p:blipFill>
          <a:blip r:embed="rId15" cstate="print"/>
          <a:srcRect/>
          <a:stretch>
            <a:fillRect/>
          </a:stretch>
        </p:blipFill>
        <p:spPr bwMode="auto">
          <a:xfrm>
            <a:off x="6757253" y="1340768"/>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44737"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5555242"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4648806" y="1416968"/>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854278" y="2354969"/>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238289" y="446300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3036500"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868236"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5455627" y="308054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6067480" y="4036044"/>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061156"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583810" y="457200"/>
            <a:ext cx="1333500" cy="828675"/>
          </a:xfrm>
          <a:prstGeom prst="rect">
            <a:avLst/>
          </a:prstGeom>
          <a:noFill/>
        </p:spPr>
      </p:pic>
      <p:sp>
        <p:nvSpPr>
          <p:cNvPr id="41" name="Oval 40"/>
          <p:cNvSpPr/>
          <p:nvPr/>
        </p:nvSpPr>
        <p:spPr>
          <a:xfrm>
            <a:off x="7390234" y="112440"/>
            <a:ext cx="1790278" cy="138072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4680645" y="5359896"/>
            <a:ext cx="2627659" cy="88850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38"/>
          <a:srcRect/>
          <a:stretch>
            <a:fillRect/>
          </a:stretch>
        </p:blipFill>
        <p:spPr bwMode="auto">
          <a:xfrm>
            <a:off x="7533234" y="2335756"/>
            <a:ext cx="1293784" cy="372068"/>
          </a:xfrm>
          <a:prstGeom prst="rect">
            <a:avLst/>
          </a:prstGeom>
          <a:noFill/>
          <a:ln w="9525">
            <a:noFill/>
            <a:miter lim="800000"/>
            <a:headEnd/>
            <a:tailEnd/>
          </a:ln>
        </p:spPr>
      </p:pic>
      <p:sp>
        <p:nvSpPr>
          <p:cNvPr id="44" name="Oval 43"/>
          <p:cNvSpPr/>
          <p:nvPr/>
        </p:nvSpPr>
        <p:spPr>
          <a:xfrm>
            <a:off x="371563" y="1285875"/>
            <a:ext cx="1533437" cy="871062"/>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38149" y="4131574"/>
            <a:ext cx="825592" cy="100883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6892761" y="2183668"/>
            <a:ext cx="2339114" cy="206231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4932040" y="3310060"/>
            <a:ext cx="2007753" cy="199114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3"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85000" lnSpcReduction="20000"/>
          </a:bodyPr>
          <a:lstStyle/>
          <a:p>
            <a:r>
              <a:rPr lang="en-CA" sz="2000" dirty="0"/>
              <a:t>Pillar #1: Cognitive Understanding </a:t>
            </a:r>
          </a:p>
          <a:p>
            <a:r>
              <a:rPr lang="en-CA" sz="2000" dirty="0"/>
              <a:t>Pillar #2: Affective (Emotional) Understanding</a:t>
            </a:r>
          </a:p>
          <a:p>
            <a:r>
              <a:rPr lang="en-CA" sz="2000" dirty="0"/>
              <a:t>Pillar #3: A Motivational </a:t>
            </a:r>
            <a:r>
              <a:rPr lang="en-CA" sz="2000" dirty="0" smtClean="0"/>
              <a:t>Connection</a:t>
            </a:r>
            <a:br>
              <a:rPr lang="en-CA" sz="2000" dirty="0" smtClean="0"/>
            </a:br>
            <a:r>
              <a:rPr lang="en-CA" sz="2000" dirty="0" smtClean="0"/>
              <a:t>	</a:t>
            </a:r>
            <a:r>
              <a:rPr lang="en-CA" sz="1400" dirty="0" smtClean="0"/>
              <a:t> </a:t>
            </a:r>
            <a:r>
              <a:rPr lang="en-CA" sz="1500" u="sng" dirty="0" smtClean="0">
                <a:hlinkClick r:id="rId5"/>
              </a:rPr>
              <a:t>https://siyli.org/3-pillars-compassionate-leadership/</a:t>
            </a:r>
            <a:r>
              <a:rPr lang="en-CA" sz="1500" dirty="0" smtClean="0"/>
              <a:t> </a:t>
            </a:r>
            <a:endParaRPr lang="en-CA" sz="14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sp>
        <p:nvSpPr>
          <p:cNvPr id="5" name="Rectangle 4"/>
          <p:cNvSpPr/>
          <p:nvPr/>
        </p:nvSpPr>
        <p:spPr>
          <a:xfrm>
            <a:off x="450942" y="6341881"/>
            <a:ext cx="6857362" cy="353943"/>
          </a:xfrm>
          <a:prstGeom prst="rect">
            <a:avLst/>
          </a:prstGeom>
        </p:spPr>
        <p:txBody>
          <a:bodyPr wrap="square">
            <a:spAutoFit/>
          </a:bodyPr>
          <a:lstStyle/>
          <a:p>
            <a:r>
              <a:rPr lang="nl-NL" sz="1700" dirty="0"/>
              <a:t>Dan Siegel: </a:t>
            </a:r>
            <a:r>
              <a:rPr lang="nl-NL" sz="1700" dirty="0">
                <a:solidFill>
                  <a:srgbClr val="7030A0"/>
                </a:solidFill>
              </a:rPr>
              <a:t>Me + We = </a:t>
            </a:r>
            <a:r>
              <a:rPr lang="nl-NL" sz="1700" dirty="0" smtClean="0">
                <a:solidFill>
                  <a:srgbClr val="7030A0"/>
                </a:solidFill>
              </a:rPr>
              <a:t>Mwe </a:t>
            </a:r>
            <a:r>
              <a:rPr lang="en-CA" sz="1200" dirty="0" smtClean="0">
                <a:hlinkClick r:id="rId8"/>
              </a:rPr>
              <a:t>https</a:t>
            </a:r>
            <a:r>
              <a:rPr lang="en-CA" sz="1200" dirty="0">
                <a:hlinkClick r:id="rId8"/>
              </a:rPr>
              <a:t>://</a:t>
            </a:r>
            <a:r>
              <a:rPr lang="en-CA" sz="1200" dirty="0" smtClean="0">
                <a:hlinkClick r:id="rId8"/>
              </a:rPr>
              <a:t>www.youtube.com/watch?v=uo8Yo4UE6g0</a:t>
            </a:r>
            <a:r>
              <a:rPr lang="en-CA" sz="1200" dirty="0" smtClean="0"/>
              <a:t> </a:t>
            </a:r>
            <a:endParaRPr lang="en-CA" sz="1200" dirty="0"/>
          </a:p>
        </p:txBody>
      </p:sp>
      <p:pic>
        <p:nvPicPr>
          <p:cNvPr id="2051" name="Picture 3" descr="C:\Users\GonzalA1\AppData\Local\Microsoft\Windows\Temporary Internet Files\Content.IE5\3XXIV14Y\blockpage5GRIVAFJ.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75176" y="2564904"/>
            <a:ext cx="6257064" cy="1409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“…Specifically, he defines compassion as having three components:</a:t>
            </a:r>
          </a:p>
          <a:p>
            <a:r>
              <a:rPr lang="en-US" sz="1700" dirty="0" smtClean="0"/>
              <a:t>A cognitive component: “I understand you”</a:t>
            </a:r>
          </a:p>
          <a:p>
            <a:r>
              <a:rPr lang="en-US" sz="1700" dirty="0" smtClean="0"/>
              <a:t>An affective component: “I feel for you”</a:t>
            </a:r>
          </a:p>
          <a:p>
            <a:r>
              <a:rPr lang="en-US" sz="1700" dirty="0" smtClean="0"/>
              <a:t>A motivational component: “I want to help you”</a:t>
            </a:r>
          </a:p>
        </p:txBody>
      </p:sp>
      <p:sp>
        <p:nvSpPr>
          <p:cNvPr id="18" name="Content Placeholder 1"/>
          <p:cNvSpPr txBox="1">
            <a:spLocks/>
          </p:cNvSpPr>
          <p:nvPr/>
        </p:nvSpPr>
        <p:spPr>
          <a:xfrm>
            <a:off x="475176" y="3974497"/>
            <a:ext cx="6124478" cy="2283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…This shift is the </a:t>
            </a:r>
            <a:r>
              <a:rPr lang="en-US" sz="1700" b="1" dirty="0" smtClean="0">
                <a:solidFill>
                  <a:srgbClr val="7030A0"/>
                </a:solidFill>
              </a:rPr>
              <a:t>transformation from “I” (me) to “We.” </a:t>
            </a:r>
            <a:r>
              <a:rPr lang="en-US" sz="1700" dirty="0" smtClean="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Font typeface="Arial" pitchFamily="34" charset="0"/>
              <a:buNone/>
            </a:pPr>
            <a:r>
              <a:rPr lang="en-US" sz="1100" dirty="0" smtClean="0">
                <a:hlinkClick r:id="rId11"/>
              </a:rPr>
              <a:t>http://greatergood.berkeley.edu/article/item/compassionate_leaders_are_effective_leaders</a:t>
            </a:r>
            <a:r>
              <a:rPr lang="en-US" sz="1100" dirty="0" smtClean="0"/>
              <a:t> </a:t>
            </a:r>
            <a:endParaRPr lang="en-US" sz="1600" dirty="0" smtClean="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4"/>
                                        </p:tgtEl>
                                      </p:cBhvr>
                                    </p:animEffect>
                                    <p:set>
                                      <p:cBhvr>
                                        <p:cTn id="35" dur="1" fill="hold">
                                          <p:stCondLst>
                                            <p:cond delay="499"/>
                                          </p:stCondLst>
                                        </p:cTn>
                                        <p:tgtEl>
                                          <p:spTgt spid="205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smtClean="0"/>
              <a:t>Compassionate Leadership</a:t>
            </a:r>
            <a:r>
              <a:rPr lang="en-US" sz="2800" dirty="0"/>
              <a:t>– Deep </a:t>
            </a:r>
            <a:r>
              <a:rPr lang="en-US" sz="2800" dirty="0" smtClean="0"/>
              <a:t>Understanding</a:t>
            </a:r>
            <a:r>
              <a:rPr lang="en-CA" sz="2800" dirty="0" smtClean="0"/>
              <a:t> </a:t>
            </a:r>
            <a:endParaRPr lang="en-CA" sz="2800" dirty="0"/>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3"/>
              </a:rPr>
              <a:t>https://</a:t>
            </a:r>
            <a:r>
              <a:rPr lang="en-US" sz="1050" dirty="0" smtClean="0">
                <a:hlinkClick r:id="rId3"/>
              </a:rPr>
              <a:t>soundcloud.com/33voices/compassion-is-a-deep-understanding-janice-marturano</a:t>
            </a:r>
            <a:r>
              <a:rPr lang="en-US" sz="1200" dirty="0" smtClean="0"/>
              <a:t> </a:t>
            </a:r>
            <a:r>
              <a:rPr lang="en-US" sz="1600" dirty="0" smtClean="0"/>
              <a:t>  </a:t>
            </a:r>
            <a:endParaRPr lang="en-US" sz="1600" dirty="0"/>
          </a:p>
        </p:txBody>
      </p:sp>
      <p:pic>
        <p:nvPicPr>
          <p:cNvPr id="4" name="Picture 3"/>
          <p:cNvPicPr>
            <a:picLocks noChangeAspect="1"/>
          </p:cNvPicPr>
          <p:nvPr/>
        </p:nvPicPr>
        <p:blipFill>
          <a:blip r:embed="rId4"/>
          <a:stretch>
            <a:fillRect/>
          </a:stretch>
        </p:blipFill>
        <p:spPr>
          <a:xfrm>
            <a:off x="1475656" y="2862946"/>
            <a:ext cx="6336702" cy="3063196"/>
          </a:xfrm>
          <a:prstGeom prst="rect">
            <a:avLst/>
          </a:prstGeom>
        </p:spPr>
      </p:pic>
      <p:pic>
        <p:nvPicPr>
          <p:cNvPr id="3077" name="Picture 5" descr="C:\Users\GonzalA1\AppData\Local\Microsoft\Windows\Temporary Internet Files\Content.IE5\QDHZ6E8K\Radio_Sok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93" y="1373053"/>
            <a:ext cx="1338910" cy="892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GonzalA1\AppData\Local\Microsoft\Windows\Temporary Internet Files\Content.IE5\QDHZ6E8K\podcast-icon-150x1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smtClean="0"/>
              <a:t>The next time you have something to observe or listen to, do so with the intention to deep understanding it…</a:t>
            </a:r>
            <a:r>
              <a:rPr lang="en-US" sz="2000" dirty="0"/>
              <a:t> </a:t>
            </a:r>
            <a:r>
              <a:rPr lang="en-US" sz="2000" dirty="0" smtClean="0"/>
              <a:t>for exploring later: </a:t>
            </a:r>
            <a:r>
              <a:rPr lang="en-US" sz="1200" dirty="0" smtClean="0">
                <a:hlinkClick r:id="rId7"/>
              </a:rPr>
              <a:t>http://www.polyu.edu.hk/obe/students/files/deep.pdf</a:t>
            </a:r>
            <a:r>
              <a:rPr lang="en-US" sz="1600" dirty="0" smtClean="0"/>
              <a:t> </a:t>
            </a:r>
          </a:p>
          <a:p>
            <a:pPr marL="285750" fontAlgn="base"/>
            <a:endParaRPr lang="en-US" sz="2000" dirty="0" smtClean="0"/>
          </a:p>
          <a:p>
            <a:pPr marL="285750" fontAlgn="base"/>
            <a:endParaRPr lang="en-US" sz="2000" dirty="0"/>
          </a:p>
        </p:txBody>
      </p:sp>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Lst>
          </a:blip>
          <a:srcRect l="35095"/>
          <a:stretch/>
        </p:blipFill>
        <p:spPr>
          <a:xfrm>
            <a:off x="3563888" y="2720217"/>
            <a:ext cx="5122912" cy="3815487"/>
          </a:xfrm>
          <a:prstGeom prst="rect">
            <a:avLst/>
          </a:prstGeom>
        </p:spPr>
      </p:pic>
    </p:spTree>
    <p:extLst>
      <p:ext uri="{BB962C8B-B14F-4D97-AF65-F5344CB8AC3E}">
        <p14:creationId xmlns:p14="http://schemas.microsoft.com/office/powerpoint/2010/main" val="15091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7"/>
                                        </p:tgtEl>
                                      </p:cBhvr>
                                    </p:animEffect>
                                    <p:set>
                                      <p:cBhvr>
                                        <p:cTn id="7" dur="1" fill="hold">
                                          <p:stCondLst>
                                            <p:cond delay="499"/>
                                          </p:stCondLst>
                                        </p:cTn>
                                        <p:tgtEl>
                                          <p:spTgt spid="307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smtClean="0"/>
              <a:t>Self-awareness</a:t>
            </a:r>
            <a:r>
              <a:rPr lang="en-US" dirty="0"/>
              <a:t>: understanding ones </a:t>
            </a:r>
            <a:r>
              <a:rPr lang="en-US" dirty="0" smtClean="0"/>
              <a:t>own </a:t>
            </a:r>
            <a:r>
              <a:rPr lang="en-US" dirty="0"/>
              <a:t>emotions and their affect on </a:t>
            </a:r>
            <a:r>
              <a:rPr lang="en-US" dirty="0" smtClean="0"/>
              <a:t>others.</a:t>
            </a:r>
          </a:p>
          <a:p>
            <a:pPr marL="514350" indent="-514350">
              <a:buFont typeface="+mj-lt"/>
              <a:buAutoNum type="arabicPeriod"/>
            </a:pPr>
            <a:r>
              <a:rPr lang="en-US" dirty="0" smtClean="0"/>
              <a:t>Self-regulation</a:t>
            </a:r>
            <a:r>
              <a:rPr lang="en-US" dirty="0"/>
              <a:t>: the ability to control or redirect disruptive </a:t>
            </a:r>
            <a:r>
              <a:rPr lang="en-US" dirty="0" smtClean="0"/>
              <a:t>impulses.</a:t>
            </a:r>
          </a:p>
          <a:p>
            <a:pPr marL="514350" indent="-514350">
              <a:buFont typeface="+mj-lt"/>
              <a:buAutoNum type="arabicPeriod"/>
            </a:pPr>
            <a:r>
              <a:rPr lang="en-US" dirty="0" smtClean="0"/>
              <a:t>Motivation</a:t>
            </a:r>
            <a:r>
              <a:rPr lang="en-US" dirty="0"/>
              <a:t>: passion to work with energy and persistence for reasons beyond money or </a:t>
            </a:r>
            <a:r>
              <a:rPr lang="en-US" dirty="0" smtClean="0"/>
              <a:t>status.</a:t>
            </a:r>
          </a:p>
          <a:p>
            <a:pPr marL="514350" indent="-514350">
              <a:buFont typeface="+mj-lt"/>
              <a:buAutoNum type="arabicPeriod"/>
            </a:pPr>
            <a:r>
              <a:rPr lang="en-US" dirty="0" smtClean="0">
                <a:solidFill>
                  <a:srgbClr val="7030A0"/>
                </a:solidFill>
              </a:rPr>
              <a:t>Empathy</a:t>
            </a:r>
            <a:r>
              <a:rPr lang="en-US" dirty="0">
                <a:solidFill>
                  <a:srgbClr val="7030A0"/>
                </a:solidFill>
              </a:rPr>
              <a:t>: ability to understand the emotional needs of others and treat them </a:t>
            </a:r>
            <a:r>
              <a:rPr lang="en-US" dirty="0" smtClean="0">
                <a:solidFill>
                  <a:srgbClr val="7030A0"/>
                </a:solidFill>
              </a:rPr>
              <a:t>accordingly.</a:t>
            </a:r>
          </a:p>
          <a:p>
            <a:pPr marL="514350" indent="-514350">
              <a:buFont typeface="+mj-lt"/>
              <a:buAutoNum type="arabicPeriod"/>
            </a:pPr>
            <a:r>
              <a:rPr lang="en-US" dirty="0" smtClean="0"/>
              <a:t>Social </a:t>
            </a:r>
            <a:r>
              <a:rPr lang="en-US" dirty="0"/>
              <a:t>skill: proficiency in managing relationships, developing networks, building rapport and finding common ground</a:t>
            </a:r>
            <a:r>
              <a:rPr lang="en-US" dirty="0" smtClean="0"/>
              <a:t>.</a:t>
            </a:r>
            <a:br>
              <a:rPr lang="en-US" dirty="0" smtClean="0"/>
            </a:br>
            <a:r>
              <a:rPr lang="en-US" dirty="0" smtClean="0"/>
              <a:t>		</a:t>
            </a:r>
            <a:r>
              <a:rPr lang="en-US" sz="1800" dirty="0" smtClean="0"/>
              <a:t> </a:t>
            </a:r>
            <a:r>
              <a:rPr lang="en-US" sz="1400" u="sng" dirty="0">
                <a:hlinkClick r:id="rId3"/>
              </a:rPr>
              <a:t>https://siyli.org/great-leaders</a:t>
            </a:r>
            <a:r>
              <a:rPr lang="en-US" sz="1400" u="sng" dirty="0" smtClean="0">
                <a:hlinkClick r:id="rId3"/>
              </a:rPr>
              <a:t>/</a:t>
            </a:r>
            <a:endParaRPr lang="en-CA"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Ways Mindfulness Can Improve Your </a:t>
            </a:r>
            <a:r>
              <a:rPr lang="en-US" dirty="0" smtClean="0"/>
              <a:t>Leadership</a:t>
            </a:r>
            <a:endParaRPr lang="en-CA" dirty="0"/>
          </a:p>
        </p:txBody>
      </p:sp>
      <p:sp>
        <p:nvSpPr>
          <p:cNvPr id="2" name="Content Placeholder 1"/>
          <p:cNvSpPr>
            <a:spLocks noGrp="1"/>
          </p:cNvSpPr>
          <p:nvPr>
            <p:ph idx="1"/>
          </p:nvPr>
        </p:nvSpPr>
        <p:spPr>
          <a:xfrm>
            <a:off x="457200" y="1600200"/>
            <a:ext cx="4042792" cy="4925143"/>
          </a:xfrm>
        </p:spPr>
        <p:txBody>
          <a:bodyPr>
            <a:normAutofit/>
          </a:bodyPr>
          <a:lstStyle/>
          <a:p>
            <a:pPr marL="514350" indent="-514350">
              <a:buFont typeface="+mj-lt"/>
              <a:buAutoNum type="arabicPeriod"/>
            </a:pPr>
            <a:r>
              <a:rPr lang="en-US" sz="2700" dirty="0" smtClean="0"/>
              <a:t>Improve </a:t>
            </a:r>
            <a:r>
              <a:rPr lang="en-US" sz="2700" dirty="0"/>
              <a:t>Your Intuition</a:t>
            </a:r>
            <a:endParaRPr lang="en-CA" dirty="0"/>
          </a:p>
          <a:p>
            <a:pPr marL="514350" indent="-514350">
              <a:buFont typeface="+mj-lt"/>
              <a:buAutoNum type="arabicPeriod"/>
            </a:pPr>
            <a:r>
              <a:rPr lang="en-US" sz="2700" dirty="0" smtClean="0"/>
              <a:t>Reduce </a:t>
            </a:r>
            <a:r>
              <a:rPr lang="en-US" sz="2700" dirty="0"/>
              <a:t>Fight or Flight Response</a:t>
            </a:r>
            <a:endParaRPr lang="en-CA" dirty="0"/>
          </a:p>
          <a:p>
            <a:pPr marL="514350" indent="-514350">
              <a:buFont typeface="+mj-lt"/>
              <a:buAutoNum type="arabicPeriod"/>
            </a:pPr>
            <a:r>
              <a:rPr lang="en-US" sz="2700" dirty="0" smtClean="0"/>
              <a:t>Choose </a:t>
            </a:r>
            <a:r>
              <a:rPr lang="en-US" sz="2700" dirty="0"/>
              <a:t>How You React to Emotions</a:t>
            </a:r>
            <a:endParaRPr lang="en-CA" dirty="0"/>
          </a:p>
          <a:p>
            <a:pPr marL="514350" indent="-514350">
              <a:buFont typeface="+mj-lt"/>
              <a:buAutoNum type="arabicPeriod"/>
            </a:pPr>
            <a:r>
              <a:rPr lang="en-US" sz="2700" dirty="0" smtClean="0"/>
              <a:t>Reduce </a:t>
            </a:r>
            <a:r>
              <a:rPr lang="en-US" sz="2700" dirty="0"/>
              <a:t>procrastination</a:t>
            </a:r>
            <a:endParaRPr lang="en-CA" dirty="0"/>
          </a:p>
          <a:p>
            <a:pPr marL="514350" indent="-514350">
              <a:buFont typeface="+mj-lt"/>
              <a:buAutoNum type="arabicPeriod"/>
            </a:pPr>
            <a:r>
              <a:rPr lang="en-US" sz="2700" dirty="0" smtClean="0"/>
              <a:t>Boost </a:t>
            </a:r>
            <a:r>
              <a:rPr lang="en-US" sz="2700" dirty="0"/>
              <a:t>happiness for </a:t>
            </a:r>
            <a:r>
              <a:rPr lang="en-US" sz="2700" dirty="0" smtClean="0"/>
              <a:t>yourself…</a:t>
            </a:r>
            <a:br>
              <a:rPr lang="en-US" sz="2700" dirty="0" smtClean="0"/>
            </a:br>
            <a:r>
              <a:rPr lang="en-US" sz="1800" dirty="0" smtClean="0"/>
              <a:t> </a:t>
            </a:r>
            <a:r>
              <a:rPr lang="en-US" sz="1600" u="sng" dirty="0">
                <a:hlinkClick r:id="rId2"/>
              </a:rPr>
              <a:t>https://siyli.org/5-ways-mindfulness-improve-leadership</a:t>
            </a:r>
            <a:r>
              <a:rPr lang="en-US" sz="1600" u="sng" dirty="0" smtClean="0">
                <a:hlinkClick r:id="rId2"/>
              </a:rPr>
              <a:t>/</a:t>
            </a:r>
            <a:endParaRPr lang="en-CA"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77" y="1916832"/>
            <a:ext cx="4393672" cy="3295254"/>
          </a:xfrm>
          <a:prstGeom prst="rect">
            <a:avLst/>
          </a:prstGeom>
        </p:spPr>
      </p:pic>
    </p:spTree>
    <p:extLst>
      <p:ext uri="{BB962C8B-B14F-4D97-AF65-F5344CB8AC3E}">
        <p14:creationId xmlns:p14="http://schemas.microsoft.com/office/powerpoint/2010/main" val="167899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72200" y="5733256"/>
            <a:ext cx="2314600"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t>
            </a:r>
            <a:r>
              <a:rPr lang="en-CA" dirty="0" smtClean="0"/>
              <a:t>a couple of minutes </a:t>
            </a:r>
            <a:r>
              <a:rPr lang="en-CA" dirty="0"/>
              <a:t>to write a description of yourself </a:t>
            </a:r>
            <a:br>
              <a:rPr lang="en-CA" dirty="0"/>
            </a:br>
            <a:r>
              <a:rPr lang="en-CA" dirty="0"/>
              <a:t>as a </a:t>
            </a:r>
            <a:r>
              <a:rPr lang="en-CA" dirty="0" smtClean="0"/>
              <a:t>leader</a:t>
            </a:r>
          </a:p>
          <a:p>
            <a:pPr lvl="1"/>
            <a:r>
              <a:rPr lang="en-CA" dirty="0"/>
              <a:t>Describe how you see yourself as a leader, this can be something you’re already working on or something you’re dreaming of</a:t>
            </a:r>
            <a:r>
              <a:rPr lang="en-CA" dirty="0" smtClean="0"/>
              <a:t>. Include introducing yourself here.</a:t>
            </a:r>
            <a:endParaRPr lang="en-CA" dirty="0"/>
          </a:p>
          <a:p>
            <a:r>
              <a:rPr lang="en-US" dirty="0" smtClean="0"/>
              <a:t>Identify who is “A”</a:t>
            </a:r>
          </a:p>
          <a:p>
            <a:r>
              <a:rPr lang="en-CA" dirty="0" smtClean="0"/>
              <a:t>A talks for </a:t>
            </a:r>
            <a:r>
              <a:rPr lang="en-CA" dirty="0"/>
              <a:t>1 minute, B </a:t>
            </a:r>
            <a:r>
              <a:rPr lang="en-CA" dirty="0" smtClean="0"/>
              <a:t>listens</a:t>
            </a:r>
          </a:p>
          <a:p>
            <a:r>
              <a:rPr lang="en-CA" dirty="0" smtClean="0"/>
              <a:t>After the 1 minutes is over, then B reflects back what was heard A said</a:t>
            </a:r>
            <a:endParaRPr lang="en-US" dirty="0" smtClean="0"/>
          </a:p>
          <a:p>
            <a:endParaRPr lang="en-US" dirty="0" smtClean="0"/>
          </a:p>
          <a:p>
            <a:r>
              <a:rPr lang="en-US" dirty="0" smtClean="0"/>
              <a:t>For the Talker</a:t>
            </a:r>
          </a:p>
          <a:p>
            <a:pPr lvl="1"/>
            <a:r>
              <a:rPr lang="en-US" dirty="0" smtClean="0"/>
              <a:t>Feel free to talk without looking at your notes (that’d be reading)</a:t>
            </a:r>
          </a:p>
          <a:p>
            <a:pPr lvl="1"/>
            <a:r>
              <a:rPr lang="en-US" dirty="0" smtClean="0"/>
              <a:t>Remember, you’re in a safe environment, nobody will judge you</a:t>
            </a:r>
          </a:p>
          <a:p>
            <a:r>
              <a:rPr lang="en-US" dirty="0" smtClean="0"/>
              <a:t>For </a:t>
            </a:r>
            <a:r>
              <a:rPr lang="en-US" dirty="0"/>
              <a:t>the Listener</a:t>
            </a:r>
          </a:p>
          <a:p>
            <a:pPr lvl="1"/>
            <a:r>
              <a:rPr lang="en-US" dirty="0"/>
              <a:t>Pay </a:t>
            </a:r>
            <a:r>
              <a:rPr lang="en-US" dirty="0" smtClean="0"/>
              <a:t>100% of your attention and hold back any reactions you may </a:t>
            </a:r>
            <a:br>
              <a:rPr lang="en-US" dirty="0" smtClean="0"/>
            </a:br>
            <a:r>
              <a:rPr lang="en-US" dirty="0" smtClean="0"/>
              <a:t>have to interject/respond/assent.</a:t>
            </a:r>
            <a:endParaRPr lang="en-US" dirty="0"/>
          </a:p>
          <a:p>
            <a:pPr lvl="1"/>
            <a:r>
              <a:rPr lang="en-US" dirty="0"/>
              <a:t>You’ll reflect back what </a:t>
            </a:r>
            <a:r>
              <a:rPr lang="en-US" dirty="0" smtClean="0"/>
              <a:t>you listened to</a:t>
            </a:r>
            <a:endParaRPr lang="en-US" dirty="0"/>
          </a:p>
          <a:p>
            <a:pPr lvl="1"/>
            <a:r>
              <a:rPr lang="en-US" dirty="0"/>
              <a:t>No need to ask for clarifications, unless you can’t hear, this is not a conversation</a:t>
            </a:r>
            <a:endParaRPr lang="en-CA" dirty="0"/>
          </a:p>
          <a:p>
            <a:endParaRPr lang="en-CA" dirty="0" smtClean="0"/>
          </a:p>
          <a:p>
            <a:r>
              <a:rPr lang="en-CA" dirty="0" smtClean="0"/>
              <a:t>Then </a:t>
            </a:r>
            <a:r>
              <a:rPr lang="en-CA" dirty="0"/>
              <a:t>B </a:t>
            </a:r>
            <a:r>
              <a:rPr lang="en-CA" dirty="0" smtClean="0"/>
              <a:t>talks and A listens and reflects back</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Practice – Mindful Decision 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Most of us make a lot of decisions every single day.  Some of these are minor decisions while others have far-reaching implications.  Whether it’s the kind of toothpaste you buy or the kind of work you choose to dedicate your life to, we’re all faced with a dizzying array of choice.  Some of our decisions are made consciously while others seem to happen on autopilot, without our full awareness. </a:t>
            </a:r>
            <a:endParaRPr lang="en-US" sz="1800" dirty="0" smtClean="0"/>
          </a:p>
          <a:p>
            <a:pPr>
              <a:spcBef>
                <a:spcPts val="600"/>
              </a:spcBef>
            </a:pPr>
            <a:r>
              <a:rPr lang="en-US" sz="1800" dirty="0" smtClean="0"/>
              <a:t>Today’s </a:t>
            </a:r>
            <a:r>
              <a:rPr lang="en-US" sz="1800" dirty="0"/>
              <a:t>challenge is about catching yourself in the act of decision-making and bringing more mindfulness to the process.  Perhaps it’s with something as simple as choosing what to make or where to go for dinner, or maybe it’s regarding an upcoming purchase, or deciding how to respond to a hurtful email or action.  Whatever the case may be, try bringing mindfulness to bear on the moment and see how it changes the process, and perhaps the outcome.  </a:t>
            </a:r>
            <a:endParaRPr lang="en-US" sz="1800" dirty="0" smtClean="0"/>
          </a:p>
          <a:p>
            <a:pPr>
              <a:spcBef>
                <a:spcPts val="600"/>
              </a:spcBef>
            </a:pPr>
            <a:r>
              <a:rPr lang="en-US" sz="1800" dirty="0" smtClean="0">
                <a:hlinkClick r:id="rId3"/>
              </a:rPr>
              <a:t>Are </a:t>
            </a:r>
            <a:r>
              <a:rPr lang="en-US" sz="1800" dirty="0">
                <a:hlinkClick r:id="rId3"/>
              </a:rPr>
              <a:t>We In Control of Our Own Decisions</a:t>
            </a:r>
            <a:r>
              <a:rPr lang="en-US" sz="1800" dirty="0"/>
              <a:t> is a TED talk by Dan </a:t>
            </a:r>
            <a:r>
              <a:rPr lang="en-US" sz="1800" dirty="0" err="1"/>
              <a:t>Ariely</a:t>
            </a:r>
            <a:r>
              <a:rPr lang="en-US" sz="1800" dirty="0"/>
              <a:t> that offers some powerful food for thought</a:t>
            </a:r>
            <a:r>
              <a:rPr lang="en-US" sz="1800" dirty="0" smtClean="0"/>
              <a:t>.</a:t>
            </a:r>
          </a:p>
          <a:p>
            <a:pPr>
              <a:spcBef>
                <a:spcPts val="600"/>
              </a:spcBef>
            </a:pPr>
            <a:r>
              <a:rPr lang="en-US" sz="2000" b="1" dirty="0" smtClean="0"/>
              <a:t>Think of an example when your decision was mindless (if you feel like, share example via the chat)</a:t>
            </a:r>
          </a:p>
          <a:p>
            <a:pPr>
              <a:spcBef>
                <a:spcPts val="600"/>
              </a:spcBef>
            </a:pPr>
            <a:r>
              <a:rPr lang="en-US" sz="2000" b="1" dirty="0" smtClean="0"/>
              <a:t>What </a:t>
            </a:r>
            <a:r>
              <a:rPr lang="en-US" sz="2000" b="1" dirty="0"/>
              <a:t>do you do for a mindful decision 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Mindful – Compassion exercise - I wish you happiness</a:t>
            </a:r>
            <a:endParaRPr lang="en-CA" dirty="0"/>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very simple, I started using a few years ago.</a:t>
            </a:r>
          </a:p>
          <a:p>
            <a:pPr marL="0" indent="0">
              <a:spcBef>
                <a:spcPts val="600"/>
              </a:spcBef>
              <a:spcAft>
                <a:spcPts val="300"/>
              </a:spcAft>
              <a:buNone/>
            </a:pPr>
            <a:r>
              <a:rPr lang="en-US" sz="2000" dirty="0" smtClean="0"/>
              <a:t>Who </a:t>
            </a:r>
            <a:r>
              <a:rPr lang="en-US" sz="2000" dirty="0"/>
              <a:t>is in my way, either an individual or an insect, the first thought ... I assume about this moment is "I wish you happiness." </a:t>
            </a:r>
            <a:endParaRPr lang="en-US" sz="2000" dirty="0" smtClean="0"/>
          </a:p>
          <a:p>
            <a:pPr marL="0" indent="0">
              <a:spcBef>
                <a:spcPts val="600"/>
              </a:spcBef>
              <a:spcAft>
                <a:spcPts val="300"/>
              </a:spcAft>
              <a:buNone/>
            </a:pPr>
            <a:r>
              <a:rPr lang="en-US" sz="2000" dirty="0" smtClean="0"/>
              <a:t>This </a:t>
            </a:r>
            <a:r>
              <a:rPr lang="en-US" sz="2000" dirty="0"/>
              <a:t>completely transforms what is going to happen between you and that person. </a:t>
            </a:r>
          </a:p>
          <a:p>
            <a:pPr marL="0" indent="0">
              <a:spcBef>
                <a:spcPts val="600"/>
              </a:spcBef>
              <a:spcAft>
                <a:spcPts val="300"/>
              </a:spcAft>
              <a:buNone/>
            </a:pPr>
            <a:r>
              <a:rPr lang="en-US" sz="2000" dirty="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0" indent="0">
              <a:spcBef>
                <a:spcPts val="600"/>
              </a:spcBef>
              <a:spcAft>
                <a:spcPts val="300"/>
              </a:spcAft>
              <a:buNone/>
            </a:pPr>
            <a:r>
              <a:rPr lang="en-US" sz="2000" dirty="0"/>
              <a:t>Transform this, you let go, you become love.</a:t>
            </a:r>
          </a:p>
          <a:p>
            <a:pPr marL="0" indent="0">
              <a:spcBef>
                <a:spcPts val="600"/>
              </a:spcBef>
              <a:spcAft>
                <a:spcPts val="300"/>
              </a:spcAft>
              <a:buNone/>
            </a:pPr>
            <a:r>
              <a:rPr lang="en-US" sz="2000" b="1" dirty="0">
                <a:solidFill>
                  <a:srgbClr val="7030A0"/>
                </a:solidFill>
              </a:rPr>
              <a:t>I WISH YOU </a:t>
            </a:r>
            <a:r>
              <a:rPr lang="en-US" sz="2000" b="1" dirty="0" smtClean="0">
                <a:solidFill>
                  <a:srgbClr val="7030A0"/>
                </a:solidFill>
              </a:rPr>
              <a:t>HAPPINESS!</a:t>
            </a:r>
            <a:endParaRPr lang="en-US" sz="2000" b="1" dirty="0">
              <a:solidFill>
                <a:srgbClr val="7030A0"/>
              </a:solidFill>
            </a:endParaRPr>
          </a:p>
          <a:p>
            <a:pPr marL="0" indent="0">
              <a:spcBef>
                <a:spcPts val="600"/>
              </a:spcBef>
              <a:spcAft>
                <a:spcPts val="300"/>
              </a:spcAft>
              <a:buNone/>
            </a:pPr>
            <a:r>
              <a:rPr lang="en-US" sz="2000" dirty="0"/>
              <a:t>Try to do and see everything change in your life.  ~ Richard </a:t>
            </a:r>
            <a:r>
              <a:rPr lang="en-US" sz="2000" dirty="0" smtClean="0"/>
              <a:t>Gere</a:t>
            </a:r>
            <a:endParaRPr lang="en-CA"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1" y="4221088"/>
            <a:ext cx="1512168" cy="1512168"/>
          </a:xfrm>
          <a:prstGeom prst="rect">
            <a:avLst/>
          </a:prstGeom>
        </p:spPr>
      </p:pic>
      <p:sp>
        <p:nvSpPr>
          <p:cNvPr id="5" name="Rectangle 4"/>
          <p:cNvSpPr/>
          <p:nvPr/>
        </p:nvSpPr>
        <p:spPr>
          <a:xfrm>
            <a:off x="467544" y="6278411"/>
            <a:ext cx="7072042" cy="307777"/>
          </a:xfrm>
          <a:prstGeom prst="rect">
            <a:avLst/>
          </a:prstGeom>
        </p:spPr>
        <p:txBody>
          <a:bodyPr wrap="square">
            <a:spAutoFit/>
          </a:bodyPr>
          <a:lstStyle/>
          <a:p>
            <a:r>
              <a:rPr lang="en-CA" sz="1400" dirty="0">
                <a:hlinkClick r:id="rId4"/>
              </a:rPr>
              <a:t>https://alvinalexander.com/photos/i-wish-you-happiness-richard-gere</a:t>
            </a:r>
            <a:r>
              <a:rPr lang="en-CA" sz="1400" dirty="0" smtClean="0">
                <a:hlinkClick r:id="rId4"/>
              </a:rPr>
              <a:t>/</a:t>
            </a:r>
            <a:r>
              <a:rPr lang="en-CA" sz="1400" dirty="0" smtClean="0"/>
              <a:t> </a:t>
            </a:r>
            <a:endParaRPr lang="en-CA" sz="1400" dirty="0"/>
          </a:p>
        </p:txBody>
      </p:sp>
    </p:spTree>
    <p:extLst>
      <p:ext uri="{BB962C8B-B14F-4D97-AF65-F5344CB8AC3E}">
        <p14:creationId xmlns:p14="http://schemas.microsoft.com/office/powerpoint/2010/main" val="38539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 buddies</a:t>
            </a:r>
          </a:p>
          <a:p>
            <a:pPr>
              <a:spcBef>
                <a:spcPts val="0"/>
              </a:spcBef>
            </a:pPr>
            <a:r>
              <a:rPr lang="en-CA" sz="2400" dirty="0" smtClean="0"/>
              <a:t>Gratitude </a:t>
            </a:r>
            <a:r>
              <a:rPr lang="en-CA" sz="2400" dirty="0"/>
              <a:t>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smtClean="0"/>
              <a:t>Breathing</a:t>
            </a:r>
            <a:br>
              <a:rPr lang="en-CA" sz="2000" dirty="0" smtClean="0"/>
            </a:br>
            <a:r>
              <a:rPr lang="en-CA" sz="1200" u="sng" dirty="0" smtClean="0">
                <a:hlinkClick r:id="rId6"/>
              </a:rPr>
              <a:t>https://www.youtube.com/watch?v=Rah4IHHZyZU </a:t>
            </a:r>
            <a:r>
              <a:rPr lang="en-CA" sz="1200" u="sng" dirty="0"/>
              <a:t/>
            </a:r>
            <a:br>
              <a:rPr lang="en-CA" sz="1200" u="sng" dirty="0"/>
            </a:br>
            <a:r>
              <a:rPr lang="en-CA" sz="1200" u="sng" dirty="0" smtClean="0">
                <a:hlinkClick r:id="rId7"/>
              </a:rPr>
              <a:t>https</a:t>
            </a:r>
            <a:r>
              <a:rPr lang="en-CA" sz="1200" u="sng" dirty="0">
                <a:hlinkClick r:id="rId7"/>
              </a:rPr>
              <a:t>://</a:t>
            </a:r>
            <a:r>
              <a:rPr lang="en-CA" sz="1200" u="sng" dirty="0" smtClean="0">
                <a:hlinkClick r:id="rId7"/>
              </a:rPr>
              <a:t>www.youtube.com/watch?v=aXItOY0sLRY</a:t>
            </a:r>
            <a:r>
              <a:rPr lang="en-CA" sz="1200" u="sng" dirty="0"/>
              <a:t/>
            </a:r>
            <a:br>
              <a:rPr lang="en-CA" sz="1200" u="sng" dirty="0"/>
            </a:br>
            <a:r>
              <a:rPr lang="en-CA" sz="1200" u="sng" dirty="0" smtClean="0">
                <a:hlinkClick r:id="rId8"/>
              </a:rPr>
              <a:t>https</a:t>
            </a:r>
            <a:r>
              <a:rPr lang="en-CA" sz="1200" u="sng" dirty="0">
                <a:hlinkClick r:id="rId8"/>
              </a:rPr>
              <a:t>://www.mindful.org/10-minute-nourishing-breath-meditation</a:t>
            </a:r>
            <a:r>
              <a:rPr lang="en-CA" sz="1200" u="sng" dirty="0" smtClean="0">
                <a:hlinkClick r:id="rId8"/>
              </a:rPr>
              <a:t>/</a:t>
            </a:r>
            <a:r>
              <a:rPr lang="en-CA" sz="1200" u="sng" dirty="0" smtClean="0"/>
              <a:t> </a:t>
            </a:r>
            <a:endParaRPr lang="en-CA" sz="1200" dirty="0" smtClean="0"/>
          </a:p>
          <a:p>
            <a:pPr>
              <a:spcBef>
                <a:spcPts val="0"/>
              </a:spcBef>
            </a:pPr>
            <a:r>
              <a:rPr lang="en-CA" sz="2400" dirty="0" smtClean="0"/>
              <a:t>Apply </a:t>
            </a:r>
            <a:r>
              <a:rPr lang="en-CA" sz="2400" dirty="0"/>
              <a:t>Mindful Listening (as) a Leader – as needed</a:t>
            </a:r>
          </a:p>
          <a:p>
            <a:pPr>
              <a:spcBef>
                <a:spcPts val="0"/>
              </a:spcBef>
            </a:pPr>
            <a:r>
              <a:rPr lang="en-CA" sz="2400" dirty="0"/>
              <a:t>Apply Mindful Decision Making – as needed</a:t>
            </a:r>
          </a:p>
          <a:p>
            <a:pPr>
              <a:spcBef>
                <a:spcPts val="0"/>
              </a:spcBef>
            </a:pPr>
            <a:r>
              <a:rPr lang="en-CA" sz="2400" dirty="0"/>
              <a:t>Apply (Compassion) "I wish you happiness" – as </a:t>
            </a:r>
            <a:r>
              <a:rPr lang="en-CA" sz="2400" dirty="0" smtClean="0"/>
              <a:t>possible</a:t>
            </a:r>
            <a:r>
              <a:rPr lang="en-CA" sz="1600" u="sng" dirty="0" smtClean="0">
                <a:hlinkClick r:id="rId9"/>
              </a:rPr>
              <a:t>​</a:t>
            </a:r>
            <a:endParaRPr lang="en-CA" sz="1600" dirty="0"/>
          </a:p>
          <a:p>
            <a:pPr>
              <a:spcBef>
                <a:spcPts val="0"/>
              </a:spcBef>
            </a:pPr>
            <a:r>
              <a:rPr lang="en-CA" sz="2400" dirty="0"/>
              <a:t>In case you have a </a:t>
            </a:r>
            <a:r>
              <a:rPr lang="en-CA" sz="2400" dirty="0" smtClean="0"/>
              <a:t>question: Cohort</a:t>
            </a:r>
            <a:endParaRPr lang="en-CA" sz="2400"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82023" cy="1143000"/>
          </a:xfrm>
        </p:spPr>
        <p:txBody>
          <a:bodyPr>
            <a:noAutofit/>
          </a:bodyPr>
          <a:lstStyle/>
          <a:p>
            <a:r>
              <a:rPr lang="fr-CA" sz="3600" dirty="0" err="1" smtClean="0"/>
              <a:t>Debrief</a:t>
            </a:r>
            <a:r>
              <a:rPr lang="fr-CA" sz="3600" dirty="0" smtClean="0"/>
              <a:t> – </a:t>
            </a:r>
            <a:br>
              <a:rPr lang="fr-CA" sz="3600" dirty="0" smtClean="0"/>
            </a:br>
            <a:r>
              <a:rPr lang="fr-CA" sz="3600" dirty="0" err="1" smtClean="0"/>
              <a:t>What</a:t>
            </a:r>
            <a:r>
              <a:rPr lang="fr-CA" sz="3600" dirty="0" smtClean="0"/>
              <a:t> </a:t>
            </a:r>
            <a:r>
              <a:rPr lang="fr-CA" sz="3600" dirty="0" err="1" smtClean="0"/>
              <a:t>got</a:t>
            </a:r>
            <a:r>
              <a:rPr lang="fr-CA" sz="3600" dirty="0" smtClean="0"/>
              <a:t> </a:t>
            </a:r>
            <a:r>
              <a:rPr lang="fr-CA" sz="3600" dirty="0" err="1" smtClean="0"/>
              <a:t>your</a:t>
            </a:r>
            <a:r>
              <a:rPr lang="fr-CA" sz="3600" dirty="0" smtClean="0"/>
              <a:t> attention?</a:t>
            </a:r>
            <a:endParaRPr lang="en-US" sz="36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1445" y="4017933"/>
            <a:ext cx="1184491" cy="943578"/>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55990" y="5037466"/>
            <a:ext cx="1343862" cy="1343862"/>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665" y="3454896"/>
            <a:ext cx="1265256" cy="1224136"/>
          </a:xfrm>
          <a:prstGeom prst="ellipse">
            <a:avLst/>
          </a:prstGeom>
          <a:ln>
            <a:noFill/>
          </a:ln>
          <a:effectLst>
            <a:softEdge rad="63500"/>
          </a:effectLst>
        </p:spPr>
      </p:pic>
      <p:grpSp>
        <p:nvGrpSpPr>
          <p:cNvPr id="11" name="Group 10"/>
          <p:cNvGrpSpPr/>
          <p:nvPr/>
        </p:nvGrpSpPr>
        <p:grpSpPr>
          <a:xfrm>
            <a:off x="7439223" y="47876"/>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457199" y="1600200"/>
            <a:ext cx="5712203" cy="4781128"/>
          </a:xfrm>
        </p:spPr>
        <p:txBody>
          <a:bodyPr>
            <a:normAutofit fontScale="85000" lnSpcReduction="10000"/>
          </a:bodyPr>
          <a:lstStyle/>
          <a:p>
            <a:pPr lvl="0">
              <a:spcBef>
                <a:spcPts val="600"/>
              </a:spcBef>
            </a:pPr>
            <a:r>
              <a:rPr lang="en-CA" dirty="0"/>
              <a:t>Mindful </a:t>
            </a:r>
            <a:r>
              <a:rPr lang="en-CA" dirty="0" smtClean="0"/>
              <a:t>Leadership – theory </a:t>
            </a:r>
            <a:r>
              <a:rPr lang="en-CA" sz="2600" dirty="0" smtClean="0"/>
              <a:t>(</a:t>
            </a:r>
            <a:r>
              <a:rPr lang="en-CA" sz="2600" dirty="0" err="1" smtClean="0"/>
              <a:t>cont</a:t>
            </a:r>
            <a:r>
              <a:rPr lang="en-CA" sz="2600" dirty="0" smtClean="0"/>
              <a:t>)</a:t>
            </a:r>
            <a:endParaRPr lang="en-CA" sz="2600" dirty="0"/>
          </a:p>
          <a:p>
            <a:pPr lvl="1">
              <a:spcBef>
                <a:spcPts val="600"/>
              </a:spcBef>
            </a:pPr>
            <a:r>
              <a:rPr lang="en-US" dirty="0"/>
              <a:t>What is "Leadership" and What Makes a Good Leader?</a:t>
            </a:r>
            <a:endParaRPr lang="en-CA" sz="2000" dirty="0"/>
          </a:p>
          <a:p>
            <a:pPr lvl="1">
              <a:spcBef>
                <a:spcPts val="600"/>
              </a:spcBef>
            </a:pPr>
            <a:r>
              <a:rPr lang="en-US" dirty="0"/>
              <a:t>3 Pillars of Compassionate Leadership</a:t>
            </a:r>
          </a:p>
          <a:p>
            <a:pPr lvl="0">
              <a:spcBef>
                <a:spcPts val="600"/>
              </a:spcBef>
            </a:pPr>
            <a:r>
              <a:rPr lang="en-US" dirty="0"/>
              <a:t>Practice – Mindful Leadership </a:t>
            </a:r>
            <a:r>
              <a:rPr lang="en-US" dirty="0" smtClean="0"/>
              <a:t>exercises</a:t>
            </a:r>
          </a:p>
          <a:p>
            <a:pPr lvl="1">
              <a:spcBef>
                <a:spcPts val="600"/>
              </a:spcBef>
            </a:pPr>
            <a:r>
              <a:rPr lang="en-US" dirty="0"/>
              <a:t>Mindful Listening (as) a Leader </a:t>
            </a:r>
            <a:r>
              <a:rPr lang="en-US" dirty="0" smtClean="0"/>
              <a:t>Exercise</a:t>
            </a:r>
          </a:p>
          <a:p>
            <a:pPr lvl="1">
              <a:spcBef>
                <a:spcPts val="600"/>
              </a:spcBef>
            </a:pPr>
            <a:r>
              <a:rPr lang="en-CA" dirty="0"/>
              <a:t>Practice – Mindful Decision Making </a:t>
            </a:r>
            <a:endParaRPr lang="en-CA" dirty="0" smtClean="0"/>
          </a:p>
          <a:p>
            <a:pPr lvl="1">
              <a:spcBef>
                <a:spcPts val="600"/>
              </a:spcBef>
            </a:pPr>
            <a:r>
              <a:rPr lang="en-CA" dirty="0"/>
              <a:t>Mindful – Compassion exercise - I wish you happiness</a:t>
            </a:r>
            <a:endParaRPr lang="en-US" dirty="0"/>
          </a:p>
        </p:txBody>
      </p:sp>
      <p:sp>
        <p:nvSpPr>
          <p:cNvPr id="3" name="Rectangle 2"/>
          <p:cNvSpPr/>
          <p:nvPr/>
        </p:nvSpPr>
        <p:spPr>
          <a:xfrm>
            <a:off x="6823926" y="2208456"/>
            <a:ext cx="2538049" cy="1200329"/>
          </a:xfrm>
          <a:prstGeom prst="rect">
            <a:avLst/>
          </a:prstGeom>
        </p:spPr>
        <p:txBody>
          <a:bodyPr wrap="square">
            <a:spAutoFit/>
          </a:bodyPr>
          <a:lstStyle/>
          <a:p>
            <a:r>
              <a:rPr lang="en-US" dirty="0" smtClean="0">
                <a:solidFill>
                  <a:schemeClr val="accent1">
                    <a:lumMod val="75000"/>
                  </a:schemeClr>
                </a:solidFill>
              </a:rPr>
              <a:t>Compassion: </a:t>
            </a:r>
          </a:p>
          <a:p>
            <a:pPr marL="285750" indent="-285750">
              <a:buFont typeface="Arial" panose="020B0604020202020204" pitchFamily="34" charset="0"/>
              <a:buChar char="•"/>
            </a:pPr>
            <a:r>
              <a:rPr lang="en-US" dirty="0" smtClean="0">
                <a:solidFill>
                  <a:schemeClr val="accent1">
                    <a:lumMod val="75000"/>
                  </a:schemeClr>
                </a:solidFill>
              </a:rPr>
              <a:t>“I </a:t>
            </a:r>
            <a:r>
              <a:rPr lang="en-US" dirty="0">
                <a:solidFill>
                  <a:schemeClr val="accent1">
                    <a:lumMod val="75000"/>
                  </a:schemeClr>
                </a:solidFill>
              </a:rPr>
              <a:t>understand you</a:t>
            </a:r>
            <a:r>
              <a:rPr lang="en-US" dirty="0" smtClean="0">
                <a:solidFill>
                  <a:schemeClr val="accent1">
                    <a:lumMod val="75000"/>
                  </a:schemeClr>
                </a:solidFill>
              </a:rPr>
              <a:t>”, </a:t>
            </a:r>
            <a:br>
              <a:rPr lang="en-US" dirty="0" smtClean="0">
                <a:solidFill>
                  <a:schemeClr val="accent1">
                    <a:lumMod val="75000"/>
                  </a:schemeClr>
                </a:solidFill>
              </a:rPr>
            </a:br>
            <a:r>
              <a:rPr lang="en-US" dirty="0" smtClean="0">
                <a:solidFill>
                  <a:schemeClr val="accent1">
                    <a:lumMod val="75000"/>
                  </a:schemeClr>
                </a:solidFill>
              </a:rPr>
              <a:t>“</a:t>
            </a:r>
            <a:r>
              <a:rPr lang="en-US" dirty="0">
                <a:solidFill>
                  <a:schemeClr val="accent1">
                    <a:lumMod val="75000"/>
                  </a:schemeClr>
                </a:solidFill>
              </a:rPr>
              <a:t>I feel for you</a:t>
            </a:r>
            <a:r>
              <a:rPr lang="en-US" dirty="0" smtClean="0">
                <a:solidFill>
                  <a:schemeClr val="accent1">
                    <a:lumMod val="75000"/>
                  </a:schemeClr>
                </a:solidFill>
              </a:rPr>
              <a:t>”, </a:t>
            </a:r>
          </a:p>
          <a:p>
            <a:pPr marL="285750" indent="-285750">
              <a:buFont typeface="Arial" panose="020B0604020202020204" pitchFamily="34" charset="0"/>
              <a:buChar char="•"/>
            </a:pPr>
            <a:r>
              <a:rPr lang="en-US" dirty="0" smtClean="0">
                <a:solidFill>
                  <a:schemeClr val="accent1">
                    <a:lumMod val="75000"/>
                  </a:schemeClr>
                </a:solidFill>
              </a:rPr>
              <a:t>“</a:t>
            </a:r>
            <a:r>
              <a:rPr lang="en-US" dirty="0">
                <a:solidFill>
                  <a:schemeClr val="accent1">
                    <a:lumMod val="75000"/>
                  </a:schemeClr>
                </a:solidFill>
              </a:rPr>
              <a:t>I want to help you”</a:t>
            </a:r>
          </a:p>
        </p:txBody>
      </p:sp>
      <p:pic>
        <p:nvPicPr>
          <p:cNvPr id="16" name="Picture 2" descr="Good leader stock illustration. Illustration of ambition - 47100420"/>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b="12286"/>
          <a:stretch/>
        </p:blipFill>
        <p:spPr bwMode="auto">
          <a:xfrm>
            <a:off x="6069414" y="1116443"/>
            <a:ext cx="1525059" cy="1104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7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3 (of 8)</a:t>
            </a:r>
          </a:p>
          <a:p>
            <a:r>
              <a:rPr lang="en-US" dirty="0"/>
              <a:t>9</a:t>
            </a:r>
            <a:r>
              <a:rPr lang="en-US" dirty="0" smtClean="0"/>
              <a:t> May 2022</a:t>
            </a:r>
          </a:p>
        </p:txBody>
      </p:sp>
    </p:spTree>
    <p:extLst>
      <p:ext uri="{BB962C8B-B14F-4D97-AF65-F5344CB8AC3E}">
        <p14:creationId xmlns:p14="http://schemas.microsoft.com/office/powerpoint/2010/main" val="3826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125857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The Structure of the program - explained</a:t>
            </a:r>
            <a:endParaRPr lang="en-US" sz="4000" dirty="0"/>
          </a:p>
        </p:txBody>
      </p:sp>
      <p:sp>
        <p:nvSpPr>
          <p:cNvPr id="10" name="Content Placeholder 9"/>
          <p:cNvSpPr>
            <a:spLocks noGrp="1"/>
          </p:cNvSpPr>
          <p:nvPr>
            <p:ph idx="1"/>
          </p:nvPr>
        </p:nvSpPr>
        <p:spPr>
          <a:xfrm>
            <a:off x="457199" y="1600200"/>
            <a:ext cx="6594283" cy="5069160"/>
          </a:xfrm>
        </p:spPr>
        <p:txBody>
          <a:bodyPr>
            <a:normAutofit/>
          </a:bodyPr>
          <a:lstStyle/>
          <a:p>
            <a:r>
              <a:rPr lang="en-CA" sz="2800" dirty="0" smtClean="0"/>
              <a:t>Sessions 1 – 8: Once a week, 1.5 hours, </a:t>
            </a:r>
            <a:r>
              <a:rPr lang="en-CA" sz="2800" dirty="0"/>
              <a:t>generally </a:t>
            </a:r>
            <a:r>
              <a:rPr lang="en-CA" sz="2800" dirty="0" smtClean="0"/>
              <a:t>on Mondays (WebEx)</a:t>
            </a:r>
          </a:p>
          <a:p>
            <a:r>
              <a:rPr lang="en-CA" sz="2800" dirty="0" smtClean="0"/>
              <a:t>The Buddy System: the same group of 3 to 5 people that you meet at your convenience once a week to reflect and talk about the homework, and how things are going for you in the program</a:t>
            </a:r>
          </a:p>
          <a:p>
            <a:r>
              <a:rPr lang="en-CA" sz="2800" dirty="0" smtClean="0"/>
              <a:t>The Cohort: a </a:t>
            </a:r>
            <a:r>
              <a:rPr lang="en-CA" sz="2800" dirty="0" err="1" smtClean="0"/>
              <a:t>GCCollab</a:t>
            </a:r>
            <a:r>
              <a:rPr lang="en-CA" sz="2800" dirty="0" smtClean="0"/>
              <a:t> group where you can find the recordings, slides, and homework. You can also ask questions, share resources, and more</a:t>
            </a:r>
            <a:endParaRPr lang="en-CA" sz="28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370715" y="2900009"/>
            <a:ext cx="1463366" cy="1508730"/>
          </a:xfrm>
          <a:prstGeom prst="rect">
            <a:avLst/>
          </a:prstGeom>
        </p:spPr>
      </p:pic>
      <p:pic>
        <p:nvPicPr>
          <p:cNvPr id="23" name="Picture 2" descr="MCL Cohort - Closed Group'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26" y="4672264"/>
            <a:ext cx="1463344" cy="14633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6948264" y="1590260"/>
            <a:ext cx="1156185" cy="1141363"/>
          </a:xfrm>
          <a:prstGeom prst="rect">
            <a:avLst/>
          </a:prstGeom>
        </p:spPr>
      </p:pic>
      <p:pic>
        <p:nvPicPr>
          <p:cNvPr id="21" name="Picture 20"/>
          <p:cNvPicPr>
            <a:picLocks noChangeAspect="1"/>
          </p:cNvPicPr>
          <p:nvPr/>
        </p:nvPicPr>
        <p:blipFill>
          <a:blip r:embed="rId6"/>
          <a:stretch>
            <a:fillRect/>
          </a:stretch>
        </p:blipFill>
        <p:spPr>
          <a:xfrm>
            <a:off x="8104449" y="1616436"/>
            <a:ext cx="907390" cy="907390"/>
          </a:xfrm>
          <a:prstGeom prst="rect">
            <a:avLst/>
          </a:prstGeom>
        </p:spPr>
      </p:pic>
    </p:spTree>
    <p:extLst>
      <p:ext uri="{BB962C8B-B14F-4D97-AF65-F5344CB8AC3E}">
        <p14:creationId xmlns:p14="http://schemas.microsoft.com/office/powerpoint/2010/main" val="9898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par>
                          <p:cTn id="30" fill="hold">
                            <p:stCondLst>
                              <p:cond delay="500"/>
                            </p:stCondLst>
                            <p:childTnLst>
                              <p:par>
                                <p:cTn id="31" presetID="10" presetClass="entr" presetSubtype="0" fill="hold" nodeType="afterEffect">
                                  <p:stCondLst>
                                    <p:cond delay="5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Why the activities and homework</a:t>
            </a:r>
            <a:endParaRPr lang="en-CA" sz="4000" dirty="0"/>
          </a:p>
        </p:txBody>
      </p:sp>
      <p:sp>
        <p:nvSpPr>
          <p:cNvPr id="10" name="Content Placeholder 9"/>
          <p:cNvSpPr>
            <a:spLocks noGrp="1"/>
          </p:cNvSpPr>
          <p:nvPr>
            <p:ph idx="1"/>
          </p:nvPr>
        </p:nvSpPr>
        <p:spPr>
          <a:xfrm>
            <a:off x="457199" y="1600200"/>
            <a:ext cx="6594283" cy="5069160"/>
          </a:xfrm>
        </p:spPr>
        <p:txBody>
          <a:bodyPr>
            <a:normAutofit lnSpcReduction="10000"/>
          </a:bodyPr>
          <a:lstStyle/>
          <a:p>
            <a:r>
              <a:rPr lang="en-CA" sz="2800" dirty="0" smtClean="0"/>
              <a:t>Gratitude journal – the idea is to reconnect with your feelings, particularly those related to gratitude (w/references)</a:t>
            </a:r>
          </a:p>
          <a:p>
            <a:pPr lvl="1"/>
            <a:r>
              <a:rPr lang="en-CA" sz="2400" dirty="0" smtClean="0"/>
              <a:t>Grateful for food in my fridge</a:t>
            </a:r>
          </a:p>
          <a:p>
            <a:pPr lvl="1"/>
            <a:r>
              <a:rPr lang="en-CA" sz="2400" dirty="0" smtClean="0"/>
              <a:t>Grateful for feeling the sun in my skin</a:t>
            </a:r>
          </a:p>
          <a:p>
            <a:r>
              <a:rPr lang="en-CA" sz="2800" dirty="0" smtClean="0"/>
              <a:t>Breakout rooms clarity – I took note, hope today it will be clearer</a:t>
            </a:r>
          </a:p>
          <a:p>
            <a:r>
              <a:rPr lang="en-CA" sz="2800" dirty="0" smtClean="0"/>
              <a:t>Mindfulness practices – there are plenty and it may be overwhelming, my preference is to share them gradually, and if there is a need then you can explore and share</a:t>
            </a:r>
            <a:endParaRPr lang="en-CA" sz="28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0160" y="530763"/>
            <a:ext cx="1592078" cy="1464712"/>
          </a:xfrm>
          <a:prstGeom prst="rect">
            <a:avLst/>
          </a:prstGeom>
        </p:spPr>
      </p:pic>
      <p:grpSp>
        <p:nvGrpSpPr>
          <p:cNvPr id="9" name="Group 8"/>
          <p:cNvGrpSpPr/>
          <p:nvPr/>
        </p:nvGrpSpPr>
        <p:grpSpPr>
          <a:xfrm>
            <a:off x="7141799" y="2317254"/>
            <a:ext cx="1691899" cy="1866096"/>
            <a:chOff x="1691680" y="5343137"/>
            <a:chExt cx="803649" cy="81808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05372" y="4364958"/>
            <a:ext cx="2301654" cy="1863351"/>
          </a:xfrm>
          <a:prstGeom prst="rect">
            <a:avLst/>
          </a:prstGeom>
        </p:spPr>
      </p:pic>
    </p:spTree>
    <p:extLst>
      <p:ext uri="{BB962C8B-B14F-4D97-AF65-F5344CB8AC3E}">
        <p14:creationId xmlns:p14="http://schemas.microsoft.com/office/powerpoint/2010/main" val="125355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endParaRPr lang="en-US" dirty="0" smtClean="0"/>
          </a:p>
          <a:p>
            <a:pPr lvl="0"/>
            <a:endParaRPr lang="en-US" dirty="0"/>
          </a:p>
          <a:p>
            <a:pPr lvl="0"/>
            <a:r>
              <a:rPr lang="en-US" dirty="0"/>
              <a:t>Your </a:t>
            </a:r>
            <a:r>
              <a:rPr lang="en-US" dirty="0" smtClean="0"/>
              <a:t>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60" y="4900109"/>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Anything we may be missing?</a:t>
            </a:r>
            <a:endParaRPr lang="en-US" dirty="0"/>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4808" y="40866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lnSpcReduction="10000"/>
          </a:bodyPr>
          <a:lstStyle/>
          <a:p>
            <a:pPr lvl="0">
              <a:spcBef>
                <a:spcPts val="600"/>
              </a:spcBef>
            </a:pPr>
            <a:r>
              <a:rPr lang="en-US" dirty="0" smtClean="0">
                <a:solidFill>
                  <a:schemeClr val="bg1">
                    <a:lumMod val="50000"/>
                  </a:schemeClr>
                </a:solidFill>
              </a:rPr>
              <a:t>Centering breathing exercise </a:t>
            </a:r>
            <a:r>
              <a:rPr lang="en-US" dirty="0">
                <a:solidFill>
                  <a:schemeClr val="bg1">
                    <a:lumMod val="50000"/>
                  </a:schemeClr>
                </a:solidFill>
              </a:rPr>
              <a:t>– 2 minutes</a:t>
            </a:r>
          </a:p>
          <a:p>
            <a:pPr lvl="0">
              <a:spcBef>
                <a:spcPts val="600"/>
              </a:spcBef>
            </a:pPr>
            <a:r>
              <a:rPr lang="en-US" dirty="0" smtClean="0">
                <a:solidFill>
                  <a:schemeClr val="bg1">
                    <a:lumMod val="50000"/>
                  </a:schemeClr>
                </a:solidFill>
              </a:rPr>
              <a:t>Debrief </a:t>
            </a:r>
            <a:r>
              <a:rPr lang="en-US" dirty="0">
                <a:solidFill>
                  <a:schemeClr val="bg1">
                    <a:lumMod val="50000"/>
                  </a:schemeClr>
                </a:solidFill>
              </a:rPr>
              <a:t>from last </a:t>
            </a:r>
            <a:r>
              <a:rPr lang="en-US" dirty="0" smtClean="0">
                <a:solidFill>
                  <a:schemeClr val="bg1">
                    <a:lumMod val="50000"/>
                  </a:schemeClr>
                </a:solidFill>
              </a:rPr>
              <a:t>week (2)</a:t>
            </a:r>
          </a:p>
          <a:p>
            <a:pPr>
              <a:spcBef>
                <a:spcPts val="600"/>
              </a:spcBef>
            </a:pPr>
            <a:r>
              <a:rPr lang="en-US" dirty="0" smtClean="0"/>
              <a:t>Today’s Intentions</a:t>
            </a:r>
            <a:endParaRPr lang="en-CA" sz="2800" dirty="0"/>
          </a:p>
          <a:p>
            <a:pPr lvl="0">
              <a:spcBef>
                <a:spcPts val="600"/>
              </a:spcBef>
            </a:pPr>
            <a:r>
              <a:rPr lang="en-CA" dirty="0" smtClean="0"/>
              <a:t>Mindful Leadership – theory </a:t>
            </a:r>
            <a:r>
              <a:rPr lang="en-CA" sz="2600" dirty="0" smtClean="0"/>
              <a:t>(continued)</a:t>
            </a:r>
          </a:p>
          <a:p>
            <a:pPr lvl="1">
              <a:spcBef>
                <a:spcPts val="600"/>
              </a:spcBef>
            </a:pPr>
            <a:r>
              <a:rPr lang="en-US" dirty="0"/>
              <a:t>What is "Leadership" and What Makes a Good Leader?</a:t>
            </a:r>
            <a:endParaRPr lang="en-CA" sz="2000" dirty="0"/>
          </a:p>
          <a:p>
            <a:pPr lvl="1">
              <a:spcBef>
                <a:spcPts val="600"/>
              </a:spcBef>
            </a:pPr>
            <a:r>
              <a:rPr lang="en-US" dirty="0" smtClean="0"/>
              <a:t>3 Pillars of Compassionate Leadership</a:t>
            </a:r>
          </a:p>
          <a:p>
            <a:pPr lvl="0">
              <a:spcBef>
                <a:spcPts val="600"/>
              </a:spcBef>
            </a:pPr>
            <a:r>
              <a:rPr lang="en-US" dirty="0" smtClean="0"/>
              <a:t>Practice – Mindful Leadership exercises</a:t>
            </a:r>
          </a:p>
          <a:p>
            <a:pPr lvl="0">
              <a:spcBef>
                <a:spcPts val="600"/>
              </a:spcBef>
            </a:pPr>
            <a:r>
              <a:rPr lang="en-US" dirty="0" smtClean="0"/>
              <a:t>Your turn for week 3</a:t>
            </a:r>
          </a:p>
          <a:p>
            <a:pPr lvl="0">
              <a:spcBef>
                <a:spcPts val="600"/>
              </a:spcBef>
            </a:pPr>
            <a:r>
              <a:rPr lang="en-US" sz="2800" dirty="0" smtClean="0"/>
              <a:t>Small Group Debriefs</a:t>
            </a:r>
            <a:endParaRPr lang="en-CA" sz="2800"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4010402" y="4262876"/>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Clarity, Focus and Compassion</a:t>
            </a:r>
            <a:endParaRPr lang="en-US" sz="3200" dirty="0"/>
          </a:p>
        </p:txBody>
      </p:sp>
      <p:sp>
        <p:nvSpPr>
          <p:cNvPr id="3" name="Content Placeholder 2"/>
          <p:cNvSpPr>
            <a:spLocks noGrp="1"/>
          </p:cNvSpPr>
          <p:nvPr>
            <p:ph idx="1"/>
          </p:nvPr>
        </p:nvSpPr>
        <p:spPr>
          <a:xfrm>
            <a:off x="457199" y="1600200"/>
            <a:ext cx="8147249" cy="4525963"/>
          </a:xfrm>
        </p:spPr>
        <p:txBody>
          <a:bodyPr>
            <a:normAutofit/>
          </a:bodyPr>
          <a:lstStyle/>
          <a:p>
            <a:pPr>
              <a:spcBef>
                <a:spcPts val="1800"/>
              </a:spcBef>
            </a:pPr>
            <a:r>
              <a:rPr lang="en-US" dirty="0" smtClean="0"/>
              <a:t>Deep Understanding – Compassionate Leader</a:t>
            </a:r>
          </a:p>
          <a:p>
            <a:pPr>
              <a:spcBef>
                <a:spcPts val="1800"/>
              </a:spcBef>
            </a:pPr>
            <a:r>
              <a:rPr lang="en-CA" dirty="0" smtClean="0"/>
              <a:t>Focus exercise – </a:t>
            </a:r>
            <a:r>
              <a:rPr lang="en-US" dirty="0" smtClean="0"/>
              <a:t>Mindful </a:t>
            </a:r>
            <a:r>
              <a:rPr lang="en-CA" dirty="0" smtClean="0"/>
              <a:t>Listening</a:t>
            </a:r>
          </a:p>
          <a:p>
            <a:pPr>
              <a:spcBef>
                <a:spcPts val="1800"/>
              </a:spcBef>
            </a:pPr>
            <a:r>
              <a:rPr lang="en-US" dirty="0" smtClean="0"/>
              <a:t>Clarity exercise – Mindful Decision Making</a:t>
            </a:r>
          </a:p>
          <a:p>
            <a:pPr>
              <a:spcBef>
                <a:spcPts val="1800"/>
              </a:spcBef>
            </a:pPr>
            <a:r>
              <a:rPr lang="en-US" dirty="0" smtClean="0"/>
              <a:t>Compassion exercise – I wish you happiness</a:t>
            </a:r>
          </a:p>
        </p:txBody>
      </p:sp>
    </p:spTree>
    <p:extLst>
      <p:ext uri="{BB962C8B-B14F-4D97-AF65-F5344CB8AC3E}">
        <p14:creationId xmlns:p14="http://schemas.microsoft.com/office/powerpoint/2010/main" val="35888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smtClean="0">
              <a:solidFill>
                <a:schemeClr val="bg1"/>
              </a:solidFill>
            </a:endParaRPr>
          </a:p>
          <a:p>
            <a:r>
              <a:rPr lang="en-US" sz="1600" dirty="0" smtClean="0">
                <a:solidFill>
                  <a:schemeClr val="bg1"/>
                </a:solidFill>
              </a:rPr>
              <a:t>Competencies that distinguish star performers…</a:t>
            </a:r>
          </a:p>
          <a:p>
            <a:pPr marL="263525" indent="-263525">
              <a:buAutoNum type="arabicPeriod"/>
            </a:pPr>
            <a:r>
              <a:rPr lang="en-US" sz="1600" dirty="0" smtClean="0">
                <a:solidFill>
                  <a:schemeClr val="bg1"/>
                </a:solidFill>
              </a:rPr>
              <a:t>Strong </a:t>
            </a:r>
            <a:r>
              <a:rPr lang="en-US" sz="1600" dirty="0">
                <a:solidFill>
                  <a:schemeClr val="bg1"/>
                </a:solidFill>
              </a:rPr>
              <a:t>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smtClean="0">
              <a:solidFill>
                <a:schemeClr val="bg1"/>
              </a:solidFill>
            </a:endParaRPr>
          </a:p>
          <a:p>
            <a:r>
              <a:rPr lang="en-US" sz="1600" dirty="0" smtClean="0">
                <a:solidFill>
                  <a:schemeClr val="bg1"/>
                </a:solidFill>
              </a:rPr>
              <a:t>Of </a:t>
            </a:r>
            <a:r>
              <a:rPr lang="en-US" sz="1600" dirty="0">
                <a:solidFill>
                  <a:schemeClr val="bg1"/>
                </a:solidFill>
              </a:rPr>
              <a:t>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2"/>
            <a:ext cx="8229600" cy="4929411"/>
          </a:xfrm>
        </p:spPr>
        <p:txBody>
          <a:bodyPr>
            <a:normAutofit/>
          </a:bodyPr>
          <a:lstStyle/>
          <a:p>
            <a:r>
              <a:rPr lang="en-US" sz="2400" dirty="0" smtClean="0"/>
              <a:t>The Characteristics of a Good </a:t>
            </a:r>
            <a:r>
              <a:rPr lang="en-US" sz="2400" dirty="0"/>
              <a:t>Leader  (Self-Awareness, Self-Direction, Vision, Ability to Motivate and Social Awareness)</a:t>
            </a:r>
            <a:endParaRPr lang="en-US" sz="2400" dirty="0" smtClean="0"/>
          </a:p>
          <a:p>
            <a:r>
              <a:rPr lang="en-CA" sz="2400" dirty="0"/>
              <a:t>Emotional Intelligence and </a:t>
            </a:r>
            <a:r>
              <a:rPr lang="en-CA" sz="2400" dirty="0" smtClean="0"/>
              <a:t>Leadership - </a:t>
            </a:r>
            <a:r>
              <a:rPr lang="en-US" sz="2400" dirty="0"/>
              <a:t>Leadership is more often than not about “soft skills” rather than hard </a:t>
            </a:r>
            <a:r>
              <a:rPr lang="en-US" sz="2400" dirty="0" smtClean="0"/>
              <a:t>skills</a:t>
            </a:r>
            <a:r>
              <a:rPr lang="en-US" sz="1200" dirty="0" smtClean="0"/>
              <a:t> 					</a:t>
            </a:r>
            <a:r>
              <a:rPr lang="en-CA" sz="1200" u="sng" dirty="0" smtClean="0">
                <a:hlinkClick r:id="rId3"/>
              </a:rPr>
              <a:t>https</a:t>
            </a:r>
            <a:r>
              <a:rPr lang="en-CA" sz="1200" u="sng" dirty="0">
                <a:hlinkClick r:id="rId3"/>
              </a:rPr>
              <a:t>://siyli.org/what-is-leadership-what-makes-good-leader</a:t>
            </a:r>
            <a:r>
              <a:rPr lang="en-CA" sz="1200" u="sng" dirty="0" smtClean="0">
                <a:hlinkClick r:id="rId3"/>
              </a:rPr>
              <a:t>/</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4">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2692</Words>
  <Application>Microsoft Office PowerPoint</Application>
  <PresentationFormat>On-screen Show (4:3)</PresentationFormat>
  <Paragraphs>241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Verdana</vt:lpstr>
      <vt:lpstr>Wingdings</vt:lpstr>
      <vt:lpstr>1_Office Theme</vt:lpstr>
      <vt:lpstr>PowerPoint Presentation</vt:lpstr>
      <vt:lpstr>Mindful Change Leadership Development Program</vt:lpstr>
      <vt:lpstr>Mindful Breathing Exercise – Centering</vt:lpstr>
      <vt:lpstr>The Structure of the program - explained</vt:lpstr>
      <vt:lpstr>Why the activities and homework</vt:lpstr>
      <vt:lpstr>Debrief from last week (2)</vt:lpstr>
      <vt:lpstr>Agenda – Week 3</vt:lpstr>
      <vt:lpstr>Today’s Intentions: Clarity, Focus and Compassion</vt:lpstr>
      <vt:lpstr>What is "Leadership" and What Makes a Good Leader?</vt:lpstr>
      <vt:lpstr>Organizations with Mindfulness programs</vt:lpstr>
      <vt:lpstr>3 Pillars of Compassionate Leadership</vt:lpstr>
      <vt:lpstr>Compassionate Leadership– Deep Understanding </vt:lpstr>
      <vt:lpstr>What Makes a Great Leader?</vt:lpstr>
      <vt:lpstr>5 Ways Mindfulness Can Improve Your Leadership</vt:lpstr>
      <vt:lpstr>Mindful Listening (as) a Leader Exercise</vt:lpstr>
      <vt:lpstr>Practice – Mindful Decision Making </vt:lpstr>
      <vt:lpstr>Mindful – Compassion exercise - I wish you happiness</vt:lpstr>
      <vt:lpstr>Your turn for week 3</vt:lpstr>
      <vt:lpstr>Debrief –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365</cp:revision>
  <cp:lastPrinted>2016-05-02T17:15:08Z</cp:lastPrinted>
  <dcterms:created xsi:type="dcterms:W3CDTF">2015-04-14T20:39:51Z</dcterms:created>
  <dcterms:modified xsi:type="dcterms:W3CDTF">2022-05-05T20:49:16Z</dcterms:modified>
</cp:coreProperties>
</file>