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521" r:id="rId2"/>
    <p:sldId id="325" r:id="rId3"/>
    <p:sldId id="376" r:id="rId4"/>
    <p:sldId id="377" r:id="rId5"/>
    <p:sldId id="278" r:id="rId6"/>
    <p:sldId id="371" r:id="rId7"/>
    <p:sldId id="362" r:id="rId8"/>
    <p:sldId id="372" r:id="rId9"/>
    <p:sldId id="523" r:id="rId10"/>
    <p:sldId id="381" r:id="rId11"/>
    <p:sldId id="368" r:id="rId12"/>
    <p:sldId id="378" r:id="rId13"/>
    <p:sldId id="363" r:id="rId14"/>
    <p:sldId id="520" r:id="rId15"/>
    <p:sldId id="357" r:id="rId16"/>
    <p:sldId id="370" r:id="rId17"/>
    <p:sldId id="524" r:id="rId18"/>
    <p:sldId id="337" r:id="rId19"/>
    <p:sldId id="358" r:id="rId20"/>
    <p:sldId id="374" r:id="rId21"/>
    <p:sldId id="37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56871" autoAdjust="0"/>
  </p:normalViewPr>
  <p:slideViewPr>
    <p:cSldViewPr snapToObjects="1" showGuides="1">
      <p:cViewPr varScale="1">
        <p:scale>
          <a:sx n="113" d="100"/>
          <a:sy n="113" d="100"/>
        </p:scale>
        <p:origin x="355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331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GWZcyR74Qo" TargetMode="External"/><Relationship Id="rId3" Type="http://schemas.openxmlformats.org/officeDocument/2006/relationships/hyperlink" Target="https://app.sli.do/event/mF6aFUNg3zwGAw4AvYb4qT" TargetMode="External"/><Relationship Id="rId7" Type="http://schemas.openxmlformats.org/officeDocument/2006/relationships/hyperlink" Target="https://www.youtube.com/watch?v=KsJA_cpYMk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phy.com/embed/7Xmgrc6ty9XlZU6h2M" TargetMode="External"/><Relationship Id="rId5" Type="http://schemas.openxmlformats.org/officeDocument/2006/relationships/hyperlink" Target="https://wiki.gccollab.ca/Convergence" TargetMode="External"/><Relationship Id="rId4" Type="http://schemas.openxmlformats.org/officeDocument/2006/relationships/hyperlink" Target="http://www.turtlelodge.org/the-seven-sacred-laws-animated-web-series-french/" TargetMode="Externa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beeleadership.com/la-pleine-conscience-a-travers-les-9-attitudes-de-jon-kabat-zinn/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mF6aFUNg3zwGAw4AvYb4q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o.on.ca/en/resources-and-support/resources/P6174F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pathway2success.com/10-mindfulness-activities-you-can-try-today/" TargetMode="External"/><Relationship Id="rId5" Type="http://schemas.openxmlformats.org/officeDocument/2006/relationships/hyperlink" Target="https://positivepsychology.com/meditation-exercises-activities/" TargetMode="External"/><Relationship Id="rId4" Type="http://schemas.openxmlformats.org/officeDocument/2006/relationships/hyperlink" Target="https://www.centerforresilience.org/5-ways-to-practice-mindfulness-right-now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lVEN7Iym4" TargetMode="External"/><Relationship Id="rId13" Type="http://schemas.openxmlformats.org/officeDocument/2006/relationships/hyperlink" Target="https://www.rickhanson.net/online-courses/the-foundations-of-well-being/inner-strengths-for-well-being/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youtube.com/watch?v=gy7S4dB7y3M" TargetMode="External"/><Relationship Id="rId12" Type="http://schemas.openxmlformats.org/officeDocument/2006/relationships/hyperlink" Target="https://www.youtube.com/watch?v=w6T02g5hnT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9XV0SXFrdk" TargetMode="External"/><Relationship Id="rId11" Type="http://schemas.openxmlformats.org/officeDocument/2006/relationships/hyperlink" Target="https://greatergood.berkeley.edu/topic/mindfulness/definition" TargetMode="External"/><Relationship Id="rId5" Type="http://schemas.openxmlformats.org/officeDocument/2006/relationships/hyperlink" Target="https://www.youtube.com/watch?v=Du4WCBl86KM" TargetMode="External"/><Relationship Id="rId15" Type="http://schemas.openxmlformats.org/officeDocument/2006/relationships/hyperlink" Target="https://www.youtube.com/watch?v=ozyr7jVucz0" TargetMode="External"/><Relationship Id="rId10" Type="http://schemas.openxmlformats.org/officeDocument/2006/relationships/hyperlink" Target="https://my.happify.com/hd/3-ways-to-live-mindfully" TargetMode="External"/><Relationship Id="rId4" Type="http://schemas.openxmlformats.org/officeDocument/2006/relationships/hyperlink" Target="https://www.youtube.com/watch?v=W1XYYd2Sexs" TargetMode="External"/><Relationship Id="rId9" Type="http://schemas.openxmlformats.org/officeDocument/2006/relationships/hyperlink" Target="https://www.youtube.com/watch?v=-uRAjnmbE8Y" TargetMode="External"/><Relationship Id="rId14" Type="http://schemas.openxmlformats.org/officeDocument/2006/relationships/hyperlink" Target="https://www.youtube.com/watch?v=egjWRWOUME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smtClean="0"/>
              <a:t>On commence avec une belle citation de Aristote</a:t>
            </a:r>
            <a:r>
              <a:rPr lang="fr-FR" b="0" baseline="0" dirty="0" smtClean="0"/>
              <a:t> (lire la diapositive) </a:t>
            </a:r>
          </a:p>
          <a:p>
            <a:r>
              <a:rPr lang="fr-FR" b="0" baseline="0" dirty="0" smtClean="0"/>
              <a:t>Là où vos talents et les besoins du monde se rencontrent, là se trouve votre vocation.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Et deux autres citations populaires (lire la diapositive)</a:t>
            </a:r>
          </a:p>
          <a:p>
            <a:r>
              <a:rPr lang="fr-FR" b="0" baseline="0" dirty="0" smtClean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 smtClean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="0" baseline="0" dirty="0" smtClean="0"/>
              <a:t>Sli.do </a:t>
            </a: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 smtClean="0">
                <a:hlinkClick r:id="" action="ppaction://noaction"/>
              </a:rPr>
              <a:t>http</a:t>
            </a:r>
            <a:r>
              <a:rPr lang="fr-CA" sz="1200" dirty="0" smtClean="0">
                <a:hlinkClick r:id="rId4"/>
              </a:rPr>
              <a:t>://www.turtlelodge.org/the-seven-sacred-laws-animated-web-series-french/</a:t>
            </a:r>
            <a:r>
              <a:rPr lang="fr-CA" sz="1200" dirty="0" smtClean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5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6"/>
              </a:rPr>
              <a:t>https://</a:t>
            </a:r>
            <a:r>
              <a:rPr lang="fr-CA" dirty="0" smtClean="0">
                <a:hlinkClick r:id="rId6"/>
              </a:rPr>
              <a:t>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7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 smtClean="0">
              <a:hlinkClick r:id="rId6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svp</a:t>
            </a:r>
            <a:r>
              <a:rPr lang="en-US" dirty="0" smtClean="0"/>
              <a:t> </a:t>
            </a:r>
            <a:r>
              <a:rPr lang="en-US" dirty="0" err="1" smtClean="0"/>
              <a:t>notez</a:t>
            </a:r>
            <a:r>
              <a:rPr lang="en-US" dirty="0" smtClean="0"/>
              <a:t> que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</a:t>
            </a:r>
            <a:r>
              <a:rPr lang="en-US" dirty="0" smtClean="0"/>
              <a:t> video il </a:t>
            </a:r>
            <a:r>
              <a:rPr lang="en-US" dirty="0" err="1" smtClean="0"/>
              <a:t>montre</a:t>
            </a:r>
            <a:r>
              <a:rPr lang="en-US" dirty="0" smtClean="0"/>
              <a:t> de chose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dure</a:t>
            </a:r>
            <a:r>
              <a:rPr lang="en-US" dirty="0" smtClean="0"/>
              <a:t>) </a:t>
            </a:r>
            <a:r>
              <a:rPr lang="en-US" dirty="0" err="1" smtClean="0"/>
              <a:t>C'est</a:t>
            </a:r>
            <a:r>
              <a:rPr lang="en-US" dirty="0" smtClean="0"/>
              <a:t> quoi la </a:t>
            </a:r>
            <a:r>
              <a:rPr lang="en-US" dirty="0" err="1" smtClean="0"/>
              <a:t>résilience</a:t>
            </a:r>
            <a:r>
              <a:rPr lang="en-US" dirty="0" smtClean="0"/>
              <a:t> ? - </a:t>
            </a:r>
            <a:r>
              <a:rPr lang="en-US" dirty="0" smtClean="0">
                <a:hlinkClick r:id="rId8"/>
              </a:rPr>
              <a:t>https://www.youtube.com/watch?v=iGWZcyR74Qo</a:t>
            </a:r>
            <a:r>
              <a:rPr lang="en-US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(Not sure if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good) Résilience: définition et trucs pour la renforcer - https://www.youtube.com/watch?v=ea1pu88xKpY</a:t>
            </a:r>
            <a:br>
              <a:rPr lang="fr-FR" dirty="0" smtClean="0"/>
            </a:br>
            <a:r>
              <a:rPr lang="fr-FR" dirty="0" smtClean="0"/>
              <a:t>https://www.youtube.com/watch?v=bUB3lUWqms4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6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err="1" smtClean="0"/>
              <a:t>Ressources</a:t>
            </a:r>
            <a:r>
              <a:rPr lang="en-CA" dirty="0" smtClean="0"/>
              <a:t> </a:t>
            </a:r>
            <a:r>
              <a:rPr lang="en-CA" dirty="0"/>
              <a:t>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</a:t>
            </a:r>
            <a:r>
              <a:rPr lang="en-CA" dirty="0" smtClean="0"/>
              <a:t>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/>
              <a:t>(article) La pleine conscience à travers les 9 attitudes de Jon </a:t>
            </a:r>
            <a:r>
              <a:rPr lang="fr-CA" dirty="0" err="1" smtClean="0"/>
              <a:t>Kabat</a:t>
            </a:r>
            <a:r>
              <a:rPr lang="fr-CA" dirty="0" smtClean="0"/>
              <a:t> </a:t>
            </a:r>
            <a:r>
              <a:rPr lang="fr-CA" dirty="0" err="1" smtClean="0"/>
              <a:t>Zinn</a:t>
            </a:r>
            <a:r>
              <a:rPr lang="fr-CA" dirty="0" smtClean="0"/>
              <a:t> - </a:t>
            </a:r>
            <a:r>
              <a:rPr lang="fr-CA" u="sng" dirty="0" smtClean="0">
                <a:hlinkClick r:id="rId3"/>
              </a:rPr>
              <a:t>https://beeleadership.com/la-pleine-conscience-a-travers-les-9-attitudes-de-jon-kabat-zinn/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 smtClean="0"/>
              <a:t>Théorie</a:t>
            </a:r>
            <a:r>
              <a:rPr lang="en-CA" dirty="0" smtClean="0"/>
              <a:t> </a:t>
            </a:r>
            <a:r>
              <a:rPr lang="en-CA" dirty="0"/>
              <a:t>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</a:t>
            </a:r>
            <a:r>
              <a:rPr lang="fr-CA" b="1" baseline="0" dirty="0"/>
              <a:t>après</a:t>
            </a:r>
            <a:r>
              <a:rPr lang="fr-CA" baseline="0" dirty="0"/>
              <a:t> est utilisée pour mesurer les connaissances en fonction de ce qui est retenu de l’activité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de savoir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</a:t>
            </a:r>
            <a:r>
              <a:rPr lang="fr-CA" baseline="0" dirty="0" smtClean="0"/>
              <a:t>.)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5000"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faut se rappeler les objectifs du programme (lire la diapositive)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fr-CA" sz="1200" i="1" u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(cliquez)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études montrent que les personnes possédant un degré élevé de pleine conscience ont tendance à être plus résilientes.</a:t>
            </a:r>
            <a:r>
              <a:rPr lang="fr-CA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convient également de noter que la pleine conscience et la résilience sont des compétences importantes pour améliorer le bien-être.</a:t>
            </a:r>
            <a:endParaRPr lang="fr-CA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882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 smtClean="0"/>
          </a:p>
          <a:p>
            <a:pPr defTabSz="933126">
              <a:defRPr/>
            </a:pPr>
            <a:endParaRPr lang="en-US" dirty="0" smtClean="0"/>
          </a:p>
          <a:p>
            <a:pPr defTabSz="933126">
              <a:defRPr/>
            </a:pPr>
            <a:r>
              <a:rPr lang="en-US" dirty="0" err="1" smtClean="0"/>
              <a:t>Félicitations</a:t>
            </a:r>
            <a:r>
              <a:rPr lang="en-US" dirty="0" smtClean="0"/>
              <a:t> à </a:t>
            </a:r>
            <a:r>
              <a:rPr lang="en-US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cohorte</a:t>
            </a:r>
            <a:r>
              <a:rPr lang="en-US" baseline="0" dirty="0" smtClean="0"/>
              <a:t>! 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maintenant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cheminement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</a:t>
            </a:r>
          </a:p>
          <a:p>
            <a:pPr defTabSz="933126"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Images d’applaudissements – </a:t>
            </a:r>
            <a:r>
              <a:rPr lang="fr-CA" dirty="0" smtClean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3126"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defTabSz="933126">
              <a:defRPr/>
            </a:pP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En gardant l’objectif</a:t>
            </a:r>
            <a:r>
              <a:rPr lang="fr-CA" baseline="0" dirty="0"/>
              <a:t> en tête, répondez au sondage sli.do avec le code #DLCP-MCLD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/>
              <a:t>(cliquer sur chaque </a:t>
            </a:r>
            <a:r>
              <a:rPr lang="fr-CA" baseline="0" dirty="0" err="1"/>
              <a:t>bullet</a:t>
            </a:r>
            <a:r>
              <a:rPr lang="fr-CA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Même aussi, si vous avez de question, </a:t>
            </a:r>
            <a:r>
              <a:rPr lang="fr-CA" baseline="0" dirty="0" err="1"/>
              <a:t>voy</a:t>
            </a:r>
            <a:r>
              <a:rPr lang="fr-CA" baseline="0" dirty="0"/>
              <a:t> pouvez utiliser le onglet du Questions et réponse sur sli.do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2500" lnSpcReduction="20000"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Alejandro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J'en profite pour dire « merci » à l'équipe d'animateurs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(arrêter de partager)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lorsque je mentionne votre nom, j'aimerais demander aux animateurs de dire « </a:t>
            </a:r>
            <a:r>
              <a:rPr lang="fr-FR" sz="1200" dirty="0" err="1" smtClean="0"/>
              <a:t>hola</a:t>
            </a:r>
            <a:r>
              <a:rPr lang="fr-FR" sz="1200" dirty="0" smtClean="0"/>
              <a:t> » et un mot ou deux sur votre expérience, afin que les gens voient nos visages.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Ginette, Annie-Claude, </a:t>
            </a:r>
            <a:r>
              <a:rPr lang="fr-FR" sz="1200" dirty="0" smtClean="0"/>
              <a:t>Galina, (je ne se</a:t>
            </a:r>
            <a:r>
              <a:rPr lang="fr-FR" sz="1200" baseline="0" dirty="0" smtClean="0"/>
              <a:t> pas certain si </a:t>
            </a:r>
            <a:r>
              <a:rPr lang="fr-FR" sz="1200" dirty="0" smtClean="0"/>
              <a:t>Marie-Lyne, Carmen</a:t>
            </a:r>
            <a:r>
              <a:rPr lang="fr-FR" sz="1200" baseline="0" dirty="0" smtClean="0"/>
              <a:t> et Robert sont avec nous… sino)</a:t>
            </a: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des autres animateurs qui avons participé dans autres </a:t>
            </a:r>
            <a:r>
              <a:rPr lang="fr-FR" sz="1200" dirty="0" err="1" smtClean="0"/>
              <a:t>ocassiones</a:t>
            </a:r>
            <a:r>
              <a:rPr lang="fr-FR" sz="1200" dirty="0" smtClean="0"/>
              <a:t>, (comme Robert)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spécialement à Carmen, et Marie-Lyne qui n‘avons pas pu venir aujourd'hui à cause d'autres engagements, alors nous leur envoyons de bonnes </a:t>
            </a:r>
            <a:r>
              <a:rPr lang="fr-FR" sz="1200" dirty="0" smtClean="0"/>
              <a:t>vibrations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Merci </a:t>
            </a:r>
            <a:r>
              <a:rPr lang="fr-FR" sz="1200" dirty="0" err="1" smtClean="0"/>
              <a:t>Michaella</a:t>
            </a:r>
            <a:r>
              <a:rPr lang="fr-FR" sz="1200" dirty="0" smtClean="0"/>
              <a:t> pour la coordination du programme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Même aussi, un gros merci à vous tous les participantes de vous être joint à cette aventure appelée programme de « Développement du leadership de changement en pleine-conscience (DLCP) »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(continue à</a:t>
            </a:r>
            <a:r>
              <a:rPr lang="fr-FR" sz="1200" b="1" baseline="0" dirty="0" smtClean="0"/>
              <a:t> partager l’écran)</a:t>
            </a:r>
            <a:endParaRPr lang="fr-FR" sz="1200" b="1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u="none" dirty="0" smtClean="0"/>
              <a:t>Ce programme est livré avec le soutien d’animateurs de divers ministères/organismes gouvernementaux, notamment :</a:t>
            </a:r>
            <a:endParaRPr lang="fr-CA" sz="1200" b="0" u="none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Gouverneure Générale du Canada (GG),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Parcs Canada (PC),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 Canada,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Centre d’analyse des opérations et </a:t>
            </a:r>
            <a:br>
              <a:rPr lang="fr-FR" sz="2800" b="0" dirty="0">
                <a:solidFill>
                  <a:schemeClr val="tx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déclarations financières du Canada (CANAFE)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Emploi et Développement social Canada (EDSC),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Services publics et Approvisionnement Canada (SPAC</a:t>
            </a:r>
            <a:r>
              <a:rPr lang="fr-FR" sz="2800" b="0" dirty="0" smtClean="0">
                <a:solidFill>
                  <a:schemeClr val="tx1"/>
                </a:solidFill>
              </a:rPr>
              <a:t>), et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Immigration, Réfugiés et Citoyenneté Canada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171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FR" b="0" dirty="0" smtClean="0"/>
              <a:t>Bienvenue, </a:t>
            </a:r>
            <a:r>
              <a:rPr lang="fr-FR" b="0" dirty="0"/>
              <a:t>c'est aujourd'hui notre dernière séance du </a:t>
            </a:r>
            <a:r>
              <a:rPr lang="fr-FR" b="0" dirty="0" smtClean="0"/>
              <a:t>programme.</a:t>
            </a:r>
            <a:endParaRPr lang="fr-FR" b="0" dirty="0"/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</a:t>
            </a:r>
            <a:r>
              <a:rPr lang="en-US" b="0" dirty="0" smtClean="0"/>
              <a:t>program.</a:t>
            </a:r>
            <a:endParaRPr lang="en-US" b="0" dirty="0"/>
          </a:p>
          <a:p>
            <a:r>
              <a:rPr lang="en-US" b="0" dirty="0" smtClean="0"/>
              <a:t>Don't worry</a:t>
            </a:r>
            <a:r>
              <a:rPr lang="en-US" b="0" dirty="0"/>
              <a:t>, we’ll have time to do small groups conversations so you can share your reflections and say your </a:t>
            </a:r>
            <a:r>
              <a:rPr lang="en-US" b="0" dirty="0" smtClean="0"/>
              <a:t>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CA" dirty="0" smtClean="0"/>
          </a:p>
          <a:p>
            <a:r>
              <a:rPr lang="fr-CA" dirty="0" smtClean="0"/>
              <a:t>Avez-vous</a:t>
            </a:r>
            <a:r>
              <a:rPr lang="fr-CA" baseline="0" dirty="0" smtClean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 smtClean="0"/>
          </a:p>
          <a:p>
            <a:r>
              <a:rPr lang="fr-CA" dirty="0" smtClean="0"/>
              <a:t>Levez la main pour parler ou tapez dans la section de</a:t>
            </a:r>
            <a:r>
              <a:rPr lang="fr-CA" baseline="0" dirty="0" smtClean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 </a:t>
            </a:r>
            <a:r>
              <a:rPr lang="fr-CA" baseline="0" noProof="0" dirty="0"/>
              <a:t>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 smtClean="0"/>
              <a:t>Séance plénière :</a:t>
            </a:r>
            <a:r>
              <a:rPr lang="fr-CA" i="1" baseline="0" dirty="0" smtClean="0"/>
              <a:t> </a:t>
            </a:r>
            <a:r>
              <a:rPr lang="fr-CA" i="1" dirty="0" smtClean="0"/>
              <a:t>Un micro ouvert qui permet de formuler vos commentaires, défis, surprises… Nous souhaitons en particulier </a:t>
            </a:r>
            <a:r>
              <a:rPr lang="fr-CA" i="1" baseline="0" dirty="0" smtClean="0"/>
              <a:t>entendre ceux qui n’ont pas encore pris la parole</a:t>
            </a:r>
            <a:r>
              <a:rPr lang="fr-CA" i="1" dirty="0" smtClean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 smtClean="0"/>
              <a:t>Galina</a:t>
            </a:r>
            <a:endParaRPr lang="fr-CA" dirty="0"/>
          </a:p>
          <a:p>
            <a:pPr defTabSz="912937">
              <a:defRPr/>
            </a:pPr>
            <a:endParaRPr lang="en-US" dirty="0" smtClean="0"/>
          </a:p>
          <a:p>
            <a:pPr defTabSz="912937">
              <a:defRPr/>
            </a:pPr>
            <a:r>
              <a:rPr lang="en-US" dirty="0" err="1" smtClean="0"/>
              <a:t>Voici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séance.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a déjà fait </a:t>
            </a:r>
            <a:r>
              <a:rPr lang="en-US" baseline="0" dirty="0" err="1" smtClean="0"/>
              <a:t>l’exercice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centrage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bref</a:t>
            </a:r>
            <a:r>
              <a:rPr lang="en-US" baseline="0" dirty="0" smtClean="0"/>
              <a:t> retour sur la </a:t>
            </a:r>
            <a:r>
              <a:rPr lang="en-US" baseline="0" dirty="0" err="1" smtClean="0"/>
              <a:t>semaine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Aujourd’hui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de la resilience, le </a:t>
            </a:r>
            <a:r>
              <a:rPr lang="en-US" baseline="0" dirty="0" err="1" smtClean="0"/>
              <a:t>bien-être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 immediate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donner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suggestions des livres, des applications et </a:t>
            </a: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références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expliquer</a:t>
            </a:r>
            <a:r>
              <a:rPr lang="en-US" baseline="0" dirty="0" smtClean="0"/>
              <a:t> les questionnaires </a:t>
            </a:r>
            <a:r>
              <a:rPr lang="en-US" baseline="0" dirty="0" err="1" smtClean="0"/>
              <a:t>d’auto-évaluation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l’Objectif</a:t>
            </a:r>
            <a:r>
              <a:rPr lang="en-US" baseline="0" dirty="0" smtClean="0"/>
              <a:t> du DLCP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C’est</a:t>
            </a:r>
            <a:r>
              <a:rPr lang="en-US" baseline="0" dirty="0" smtClean="0"/>
              <a:t> normal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des questions </a:t>
            </a:r>
            <a:r>
              <a:rPr lang="en-US" baseline="0" dirty="0" err="1" smtClean="0"/>
              <a:t>concernant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l’avenir</a:t>
            </a:r>
            <a:r>
              <a:rPr lang="en-US" baseline="0" dirty="0" smtClean="0"/>
              <a:t>.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dise</a:t>
            </a:r>
            <a:r>
              <a:rPr lang="en-US" baseline="0" dirty="0" smtClean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Annie-Claude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(Not sure 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good) Résilience: définition et trucs pour la renforcer - https://</a:t>
            </a:r>
            <a:r>
              <a:rPr lang="fr-FR" dirty="0" smtClean="0"/>
              <a:t>www.youtube.com/watch?v=ea1pu88xKpY</a:t>
            </a:r>
            <a:br>
              <a:rPr lang="fr-FR" dirty="0" smtClean="0"/>
            </a:br>
            <a:r>
              <a:rPr lang="fr-FR" dirty="0" smtClean="0"/>
              <a:t>https://www.youtube.com/watch?v=bUB3lUWqms4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2937">
              <a:defRPr/>
            </a:pPr>
            <a:r>
              <a:rPr lang="fr-CA" dirty="0"/>
              <a:t>Annie-Claude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err="1" smtClean="0">
                <a:sym typeface="Wingdings" panose="05000000000000000000" pitchFamily="2" charset="2"/>
              </a:rPr>
              <a:t>Ressources</a:t>
            </a:r>
            <a:r>
              <a:rPr lang="en-US" sz="1200" baseline="0" dirty="0" smtClean="0">
                <a:sym typeface="Wingdings" panose="05000000000000000000" pitchFamily="2" charset="2"/>
              </a:rPr>
              <a:t> en </a:t>
            </a:r>
            <a:r>
              <a:rPr lang="en-US" sz="1200" baseline="0" dirty="0" err="1" smtClean="0">
                <a:sym typeface="Wingdings" panose="05000000000000000000" pitchFamily="2" charset="2"/>
              </a:rPr>
              <a:t>français</a:t>
            </a:r>
            <a:r>
              <a:rPr lang="en-US" sz="1200" baseline="0" dirty="0" smtClean="0">
                <a:sym typeface="Wingdings" panose="05000000000000000000" pitchFamily="2" charset="2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L'abc de la pleine conscience – CHEO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https://www.cheo.on.ca/en/resources-and-support/resources/P6174F.pdf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astuces toutes simples pour pratiquer la pleine conscience au quotidien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https://www.terrafemina.com/article/pleine-conscience-7-astuces-pour-pratiquer-la-mindful-attitude-au-quotidien_a343848/1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5 </a:t>
            </a:r>
            <a:r>
              <a:rPr lang="en-CA" dirty="0" err="1" smtClean="0"/>
              <a:t>exercices</a:t>
            </a:r>
            <a:r>
              <a:rPr lang="en-CA" dirty="0" smtClean="0"/>
              <a:t> de </a:t>
            </a:r>
            <a:r>
              <a:rPr lang="en-CA" dirty="0" err="1" smtClean="0"/>
              <a:t>pleine</a:t>
            </a:r>
            <a:r>
              <a:rPr lang="en-CA" dirty="0" smtClean="0"/>
              <a:t> conscience </a:t>
            </a:r>
            <a:r>
              <a:rPr lang="en-CA" dirty="0" err="1" smtClean="0"/>
              <a:t>faciles</a:t>
            </a:r>
            <a:r>
              <a:rPr lang="en-CA" dirty="0" smtClean="0"/>
              <a:t> à </a:t>
            </a:r>
            <a:r>
              <a:rPr lang="en-CA" dirty="0" err="1" smtClean="0"/>
              <a:t>intégrer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quotidian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https://www.mcgill.ca/continuingstudies/fr/article/5-exercices-de-pleine-conscience-faciles-integrer-dans-le-quotidien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6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fr-CA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 smtClean="0">
                <a:hlinkClick r:id="" action="ppaction://noaction"/>
              </a:rPr>
              <a:t>http</a:t>
            </a:r>
            <a:r>
              <a:rPr lang="fr-CA" sz="1200" dirty="0" smtClean="0">
                <a:hlinkClick r:id="rId3"/>
              </a:rPr>
              <a:t>://www.turtlelodge.org/the-seven-sacred-laws-animated-web-series-french/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((Faisons 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</a:t>
            </a:r>
            <a:r>
              <a:rPr lang="fr-CA" sz="1200" dirty="0" smtClean="0">
                <a:hlinkClick r:id="rId3"/>
              </a:rPr>
              <a:t>youtu.be/kSJpRSZOGVM?t=76))</a:t>
            </a:r>
            <a:endParaRPr lang="fr-CA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Peut-être</a:t>
            </a:r>
            <a:r>
              <a:rPr lang="en-CA" dirty="0" smtClean="0"/>
              <a:t> </a:t>
            </a:r>
            <a:r>
              <a:rPr lang="en-CA" dirty="0" err="1" smtClean="0"/>
              <a:t>jouer</a:t>
            </a:r>
            <a:r>
              <a:rPr lang="en-CA" dirty="0" smtClean="0"/>
              <a:t> </a:t>
            </a:r>
            <a:r>
              <a:rPr lang="en-CA" dirty="0" err="1" smtClean="0"/>
              <a:t>cette</a:t>
            </a:r>
            <a:r>
              <a:rPr lang="en-CA" dirty="0" smtClean="0"/>
              <a:t> video : 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/>
              <a:t>Ressources en français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La pleine conscience au cœur du changement - </a:t>
            </a:r>
            <a:r>
              <a:rPr lang="fr-CA" u="sng" dirty="0" smtClean="0">
                <a:hlinkClick r:id="rId4"/>
              </a:rPr>
              <a:t>https://www.youtube.com/watch?v=W1XYYd2Sexs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Une définition complète de la pleine conscience</a:t>
            </a:r>
            <a:r>
              <a:rPr lang="en-CA" dirty="0" smtClean="0"/>
              <a:t> - </a:t>
            </a:r>
            <a:r>
              <a:rPr lang="en-CA" u="sng" dirty="0" smtClean="0">
                <a:hlinkClick r:id="rId5"/>
              </a:rPr>
              <a:t>https://www.youtube.com/watch?v=Du4WCBl86KM</a:t>
            </a:r>
            <a:r>
              <a:rPr lang="en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Gérer son stress grâce à la MBSR (la pleine conscience) - </a:t>
            </a:r>
            <a:r>
              <a:rPr lang="fr-CA" u="sng" dirty="0" smtClean="0">
                <a:hlinkClick r:id="rId6"/>
              </a:rPr>
              <a:t>https://www.youtube.com/watch?v=O9XV0SXFrdk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 smtClean="0"/>
              <a:t>5 exercices simples pour cultiver la pleine conscience sans méditer - </a:t>
            </a:r>
            <a:r>
              <a:rPr lang="fr-CA" u="sng" dirty="0" smtClean="0">
                <a:hlinkClick r:id="rId7"/>
              </a:rPr>
              <a:t>https://www.youtube.com/watch?v=gy7S4dB7y3M</a:t>
            </a:r>
            <a:r>
              <a:rPr lang="fr-CA" dirty="0" smtClean="0"/>
              <a:t> </a:t>
            </a:r>
            <a:endParaRPr lang="en-CA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 smtClean="0"/>
              <a:t>Témoignages de dirigeants d'entreprises pratiquant la pleine conscience - </a:t>
            </a:r>
            <a:r>
              <a:rPr lang="fr-CA" u="sng" dirty="0" smtClean="0">
                <a:hlinkClick r:id="rId8"/>
              </a:rPr>
              <a:t>https://www.youtube.com/watch?v=OvlVEN7Iym4</a:t>
            </a:r>
            <a:r>
              <a:rPr lang="fr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En </a:t>
            </a:r>
            <a:r>
              <a:rPr lang="en-CA" dirty="0" err="1" smtClean="0"/>
              <a:t>pleine</a:t>
            </a:r>
            <a:r>
              <a:rPr lang="en-CA" dirty="0" smtClean="0"/>
              <a:t> conscience </a:t>
            </a:r>
            <a:r>
              <a:rPr lang="en-CA" dirty="0" err="1" smtClean="0"/>
              <a:t>numérique</a:t>
            </a:r>
            <a:r>
              <a:rPr lang="en-CA" dirty="0" smtClean="0"/>
              <a:t> - </a:t>
            </a:r>
            <a:r>
              <a:rPr lang="en-CA" dirty="0" smtClean="0">
                <a:hlinkClick r:id="rId9"/>
              </a:rPr>
              <a:t>https://www.youtube.com/watch?v=-uRAjnmbE8Y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Settle</a:t>
            </a:r>
            <a:r>
              <a:rPr lang="fr-CA" dirty="0" smtClean="0"/>
              <a:t> Down, </a:t>
            </a:r>
            <a:r>
              <a:rPr lang="fr-CA" dirty="0" err="1" smtClean="0"/>
              <a:t>Pay</a:t>
            </a:r>
            <a:r>
              <a:rPr lang="fr-CA" dirty="0" smtClean="0"/>
              <a:t> Attention, Say </a:t>
            </a:r>
            <a:r>
              <a:rPr lang="fr-CA" dirty="0" err="1" smtClean="0"/>
              <a:t>Thank</a:t>
            </a:r>
            <a:r>
              <a:rPr lang="fr-CA" dirty="0" smtClean="0"/>
              <a:t> You</a:t>
            </a:r>
            <a:br>
              <a:rPr lang="fr-CA" dirty="0" smtClean="0"/>
            </a:br>
            <a:r>
              <a:rPr lang="fr-CA" sz="900" dirty="0" smtClean="0"/>
              <a:t>- </a:t>
            </a:r>
            <a:r>
              <a:rPr lang="fr-CA" sz="900" dirty="0" smtClean="0">
                <a:hlinkClick r:id="rId10"/>
              </a:rPr>
              <a:t>https://my.happify.com/hd/3-ways-to-live-mindfully</a:t>
            </a:r>
            <a:r>
              <a:rPr lang="fr-CA" sz="900" dirty="0" smtClean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What</a:t>
            </a:r>
            <a:r>
              <a:rPr lang="fr-CA" dirty="0" smtClean="0"/>
              <a:t> Is </a:t>
            </a:r>
            <a:r>
              <a:rPr lang="fr-CA" dirty="0" err="1" smtClean="0"/>
              <a:t>Mindfulness</a:t>
            </a:r>
            <a:r>
              <a:rPr lang="fr-CA" dirty="0" smtClean="0"/>
              <a:t>? “</a:t>
            </a:r>
            <a:r>
              <a:rPr lang="fr-CA" dirty="0" err="1" smtClean="0"/>
              <a:t>Presence</a:t>
            </a:r>
            <a:r>
              <a:rPr lang="fr-CA" dirty="0" smtClean="0"/>
              <a:t> of </a:t>
            </a:r>
            <a:r>
              <a:rPr lang="fr-CA" dirty="0" err="1" smtClean="0"/>
              <a:t>Heart</a:t>
            </a:r>
            <a:r>
              <a:rPr lang="fr-CA" dirty="0" smtClean="0"/>
              <a:t>” – A </a:t>
            </a:r>
            <a:r>
              <a:rPr lang="fr-CA" dirty="0" err="1" smtClean="0"/>
              <a:t>Definition</a:t>
            </a:r>
            <a:r>
              <a:rPr lang="fr-CA" dirty="0" smtClean="0"/>
              <a:t> – </a:t>
            </a:r>
            <a:r>
              <a:rPr lang="fr-CA" sz="1000" dirty="0" smtClean="0">
                <a:hlinkClick r:id="rId11"/>
              </a:rPr>
              <a:t>https://greatergood.berkeley.edu/topic/mindfulness/definition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Mindfulness</a:t>
            </a:r>
            <a:r>
              <a:rPr lang="fr-CA" dirty="0" smtClean="0"/>
              <a:t> Is a </a:t>
            </a:r>
            <a:r>
              <a:rPr lang="fr-CA" dirty="0" err="1" smtClean="0"/>
              <a:t>Superpower</a:t>
            </a:r>
            <a:r>
              <a:rPr lang="fr-CA" dirty="0" smtClean="0"/>
              <a:t> – An Animation </a:t>
            </a:r>
            <a:r>
              <a:rPr lang="fr-CA" sz="1000" dirty="0" smtClean="0">
                <a:hlinkClick r:id="rId12"/>
              </a:rPr>
              <a:t>https://www.youtube.com/watch?v=w6T02g5hnT4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The 12 </a:t>
            </a:r>
            <a:r>
              <a:rPr lang="fr-CA" dirty="0" err="1" smtClean="0"/>
              <a:t>Inner</a:t>
            </a:r>
            <a:r>
              <a:rPr lang="fr-CA" dirty="0" smtClean="0"/>
              <a:t> </a:t>
            </a:r>
            <a:r>
              <a:rPr lang="fr-CA" dirty="0" err="1" smtClean="0"/>
              <a:t>Strengths</a:t>
            </a:r>
            <a:r>
              <a:rPr lang="fr-CA" dirty="0" smtClean="0"/>
              <a:t> for Lasting </a:t>
            </a:r>
            <a:r>
              <a:rPr lang="fr-CA" dirty="0" err="1" smtClean="0"/>
              <a:t>Well-being</a:t>
            </a:r>
            <a:r>
              <a:rPr lang="fr-CA" dirty="0" smtClean="0"/>
              <a:t> and </a:t>
            </a:r>
            <a:r>
              <a:rPr lang="fr-CA" dirty="0" err="1" smtClean="0"/>
              <a:t>Resilience</a:t>
            </a:r>
            <a:r>
              <a:rPr lang="fr-CA" dirty="0" smtClean="0"/>
              <a:t> - 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https://www.rickhanson.net/online-courses/the-foundations-of-well-being/inner-strengths-for-well-being/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Meditate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Kevin Hart| </a:t>
            </a:r>
            <a:r>
              <a:rPr lang="fr-CA" dirty="0" err="1" smtClean="0"/>
              <a:t>LoL</a:t>
            </a:r>
            <a:r>
              <a:rPr lang="fr-CA" dirty="0" smtClean="0"/>
              <a:t> Network - </a:t>
            </a:r>
            <a:r>
              <a:rPr lang="fr-CA" sz="1050" dirty="0" smtClean="0">
                <a:hlinkClick r:id="rId14"/>
              </a:rPr>
              <a:t>https://www.youtube.com/watch?v=egjWRWOUME4</a:t>
            </a:r>
            <a:r>
              <a:rPr lang="fr-CA" sz="105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60 Minutes Special on Mindfulness Anderson Cooper</a:t>
            </a:r>
            <a: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 smtClean="0">
                <a:hlinkClick r:id="rId15"/>
              </a:rPr>
              <a:t>https://www.youtube.com/watch?v=ozyr7jVucz0</a:t>
            </a:r>
            <a: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 smtClean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1596" y="27465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t>2023-12-04</a:t>
            </a:fld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76" y="680662"/>
            <a:ext cx="4248472" cy="7565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A98092-9CE0-E82C-F7F1-89E314B905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/>
          <a:stretch/>
        </p:blipFill>
        <p:spPr bwMode="auto">
          <a:xfrm>
            <a:off x="2861287" y="1491163"/>
            <a:ext cx="3453017" cy="10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tags" Target="../tags/tag55.xml"/><Relationship Id="rId7" Type="http://schemas.openxmlformats.org/officeDocument/2006/relationships/image" Target="../media/image46.png"/><Relationship Id="rId12" Type="http://schemas.openxmlformats.org/officeDocument/2006/relationships/image" Target="../media/image6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image" Target="../media/image46.png"/><Relationship Id="rId4" Type="http://schemas.openxmlformats.org/officeDocument/2006/relationships/tags" Target="../tags/tag59.xml"/><Relationship Id="rId9" Type="http://schemas.openxmlformats.org/officeDocument/2006/relationships/hyperlink" Target="https://wiki.gccollab.ca/Convergenc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6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67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0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3.jpe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72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1.png"/><Relationship Id="rId5" Type="http://schemas.openxmlformats.org/officeDocument/2006/relationships/tags" Target="../tags/tag93.xml"/><Relationship Id="rId15" Type="http://schemas.openxmlformats.org/officeDocument/2006/relationships/image" Target="../media/image75.png"/><Relationship Id="rId10" Type="http://schemas.openxmlformats.org/officeDocument/2006/relationships/audio" Target="../media/audio1.wav"/><Relationship Id="rId4" Type="http://schemas.openxmlformats.org/officeDocument/2006/relationships/tags" Target="../tags/tag92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7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6.png"/><Relationship Id="rId5" Type="http://schemas.openxmlformats.org/officeDocument/2006/relationships/hyperlink" Target="https://app.sli.do/event/mF6aFUNg3zwGAw4AvYb4qT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tags" Target="../tags/tag98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2.jpg"/><Relationship Id="rId1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01.xml"/><Relationship Id="rId7" Type="http://schemas.openxmlformats.org/officeDocument/2006/relationships/image" Target="../media/image9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94.png"/><Relationship Id="rId5" Type="http://schemas.openxmlformats.org/officeDocument/2006/relationships/tags" Target="../tags/tag107.xml"/><Relationship Id="rId10" Type="http://schemas.openxmlformats.org/officeDocument/2006/relationships/image" Target="../media/image93.png"/><Relationship Id="rId4" Type="http://schemas.openxmlformats.org/officeDocument/2006/relationships/tags" Target="../tags/tag106.xml"/><Relationship Id="rId9" Type="http://schemas.openxmlformats.org/officeDocument/2006/relationships/image" Target="../media/image9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26" Type="http://schemas.openxmlformats.org/officeDocument/2006/relationships/image" Target="../media/image91.png"/><Relationship Id="rId3" Type="http://schemas.openxmlformats.org/officeDocument/2006/relationships/tags" Target="../tags/tag111.xml"/><Relationship Id="rId21" Type="http://schemas.microsoft.com/office/2007/relationships/hdphoto" Target="../media/hdphoto4.wdp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92.jpg"/><Relationship Id="rId25" Type="http://schemas.openxmlformats.org/officeDocument/2006/relationships/image" Target="../media/image95.png"/><Relationship Id="rId2" Type="http://schemas.openxmlformats.org/officeDocument/2006/relationships/tags" Target="../tags/tag110.xml"/><Relationship Id="rId16" Type="http://schemas.openxmlformats.org/officeDocument/2006/relationships/image" Target="../media/image69.png"/><Relationship Id="rId20" Type="http://schemas.openxmlformats.org/officeDocument/2006/relationships/image" Target="../media/image42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46.png"/><Relationship Id="rId5" Type="http://schemas.openxmlformats.org/officeDocument/2006/relationships/tags" Target="../tags/tag113.xml"/><Relationship Id="rId15" Type="http://schemas.openxmlformats.org/officeDocument/2006/relationships/image" Target="../media/image45.jpg"/><Relationship Id="rId23" Type="http://schemas.openxmlformats.org/officeDocument/2006/relationships/image" Target="../media/image44.png"/><Relationship Id="rId10" Type="http://schemas.openxmlformats.org/officeDocument/2006/relationships/tags" Target="../tags/tag118.xml"/><Relationship Id="rId19" Type="http://schemas.openxmlformats.org/officeDocument/2006/relationships/image" Target="../media/image9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9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2.png"/><Relationship Id="rId39" Type="http://schemas.openxmlformats.org/officeDocument/2006/relationships/image" Target="../media/image24.wmf"/><Relationship Id="rId21" Type="http://schemas.openxmlformats.org/officeDocument/2006/relationships/tags" Target="../tags/tag27.xml"/><Relationship Id="rId34" Type="http://schemas.openxmlformats.org/officeDocument/2006/relationships/image" Target="../media/image19.jp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microsoft.com/office/2007/relationships/hdphoto" Target="../media/hdphoto2.wdp"/><Relationship Id="rId55" Type="http://schemas.openxmlformats.org/officeDocument/2006/relationships/image" Target="../media/image38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1.png"/><Relationship Id="rId33" Type="http://schemas.openxmlformats.org/officeDocument/2006/relationships/image" Target="../media/image18.jpg"/><Relationship Id="rId38" Type="http://schemas.openxmlformats.org/officeDocument/2006/relationships/image" Target="../media/image23.wmf"/><Relationship Id="rId46" Type="http://schemas.openxmlformats.org/officeDocument/2006/relationships/image" Target="../media/image31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54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7.jpeg"/><Relationship Id="rId37" Type="http://schemas.openxmlformats.org/officeDocument/2006/relationships/image" Target="../media/image22.wmf"/><Relationship Id="rId40" Type="http://schemas.openxmlformats.org/officeDocument/2006/relationships/image" Target="../media/image25.wmf"/><Relationship Id="rId45" Type="http://schemas.openxmlformats.org/officeDocument/2006/relationships/image" Target="../media/image30.png"/><Relationship Id="rId53" Type="http://schemas.openxmlformats.org/officeDocument/2006/relationships/image" Target="../media/image3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6.png"/><Relationship Id="rId44" Type="http://schemas.openxmlformats.org/officeDocument/2006/relationships/image" Target="../media/image29.jpg"/><Relationship Id="rId52" Type="http://schemas.openxmlformats.org/officeDocument/2006/relationships/image" Target="../media/image35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0.jpg"/><Relationship Id="rId30" Type="http://schemas.openxmlformats.org/officeDocument/2006/relationships/image" Target="../media/image15.png"/><Relationship Id="rId35" Type="http://schemas.openxmlformats.org/officeDocument/2006/relationships/image" Target="../media/image20.jpeg"/><Relationship Id="rId43" Type="http://schemas.openxmlformats.org/officeDocument/2006/relationships/image" Target="../media/image28.png"/><Relationship Id="rId48" Type="http://schemas.microsoft.com/office/2007/relationships/hdphoto" Target="../media/hdphoto1.wdp"/><Relationship Id="rId56" Type="http://schemas.openxmlformats.org/officeDocument/2006/relationships/image" Target="../media/image39.jpeg"/><Relationship Id="rId8" Type="http://schemas.openxmlformats.org/officeDocument/2006/relationships/tags" Target="../tags/tag14.xml"/><Relationship Id="rId51" Type="http://schemas.openxmlformats.org/officeDocument/2006/relationships/image" Target="../media/image34.jpg"/><Relationship Id="rId3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.xml"/><Relationship Id="rId7" Type="http://schemas.openxmlformats.org/officeDocument/2006/relationships/image" Target="../media/image4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0.xml"/><Relationship Id="rId16" Type="http://schemas.openxmlformats.org/officeDocument/2006/relationships/image" Target="../media/image45.jp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4.png"/><Relationship Id="rId5" Type="http://schemas.openxmlformats.org/officeDocument/2006/relationships/tags" Target="../tags/tag43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9.xml"/><Relationship Id="rId7" Type="http://schemas.openxmlformats.org/officeDocument/2006/relationships/image" Target="../media/image4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fr-CA" sz="2800">
                <a:solidFill>
                  <a:schemeClr val="bg1"/>
                </a:solidFill>
              </a:rPr>
              <a:t/>
            </a:r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 smtClean="0"/>
              <a:t>références</a:t>
            </a:r>
            <a:r>
              <a:rPr lang="en-CA" sz="4000" dirty="0" smtClean="0"/>
              <a:t> –</a:t>
            </a:r>
            <a:br>
              <a:rPr lang="en-CA" sz="4000" dirty="0" smtClean="0"/>
            </a:br>
            <a:r>
              <a:rPr lang="en-CA" sz="4000" dirty="0" smtClean="0"/>
              <a:t>de </a:t>
            </a:r>
            <a:r>
              <a:rPr lang="en-CA" sz="4000" dirty="0"/>
              <a:t>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15" y="1864250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80" y="1872858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26" y="1867598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373" y="1883939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398" y="4421273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60" y="4434177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032" y="4445136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063" y="4434177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6792" y="4445136"/>
            <a:ext cx="1292988" cy="1717328"/>
          </a:xfrm>
          <a:prstGeom prst="rect">
            <a:avLst/>
          </a:prstGeom>
        </p:spPr>
      </p:pic>
      <p:pic>
        <p:nvPicPr>
          <p:cNvPr id="1026" name="Picture 2" descr="La pleine conscience à travers les 9 attitudes de Jon Kabat Zin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99" r="17979" b="6162"/>
          <a:stretch/>
        </p:blipFill>
        <p:spPr bwMode="auto">
          <a:xfrm>
            <a:off x="2206687" y="2065039"/>
            <a:ext cx="1489974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 </a:t>
            </a:r>
            <a:br>
              <a:rPr lang="en-CA" dirty="0" smtClean="0"/>
            </a:br>
            <a:r>
              <a:rPr lang="en-CA" dirty="0" smtClean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712979"/>
            <a:chOff x="8272103" y="3445679"/>
            <a:chExt cx="2372056" cy="31104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950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 CBT</a:t>
              </a:r>
            </a:p>
            <a:p>
              <a:pPr algn="ctr"/>
              <a:r>
                <a:rPr lang="en-US" sz="1400" i="0" dirty="0">
                  <a:solidFill>
                    <a:schemeClr val="accent1"/>
                  </a:solidFill>
                  <a:effectLst/>
                  <a:latin typeface="GothamRounded"/>
                </a:rPr>
                <a:t>Anxiety Canada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</a:t>
            </a:r>
            <a:r>
              <a:rPr lang="en-CA" dirty="0" smtClean="0"/>
              <a:t>–</a:t>
            </a:r>
            <a:br>
              <a:rPr lang="en-CA" dirty="0" smtClean="0"/>
            </a:br>
            <a:r>
              <a:rPr lang="fr-CA" dirty="0" smtClean="0"/>
              <a:t>Convergence</a:t>
            </a:r>
            <a:endParaRPr lang="fr-CA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hlinkClick r:id="rId9"/>
              </a:rPr>
              <a:t>https://wiki.gccollab.ca/Convergence</a:t>
            </a:r>
            <a:r>
              <a:rPr lang="fr-CA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</a:t>
            </a:r>
            <a:r>
              <a:rPr lang="fr-CA" sz="2800" dirty="0" smtClean="0">
                <a:solidFill>
                  <a:srgbClr val="202122"/>
                </a:solidFill>
              </a:rPr>
              <a:t>conscience – Nora Curti, </a:t>
            </a:r>
            <a:r>
              <a:rPr lang="fr-CA" sz="2800" dirty="0">
                <a:solidFill>
                  <a:srgbClr val="202122"/>
                </a:solidFill>
              </a:rPr>
              <a:t>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7 </a:t>
            </a:r>
            <a:r>
              <a:rPr lang="fr-FR" sz="2800" dirty="0"/>
              <a:t>minutes de pleine </a:t>
            </a:r>
            <a:r>
              <a:rPr lang="fr-FR" sz="2800" dirty="0" smtClean="0"/>
              <a:t>conscience – Natasha </a:t>
            </a:r>
            <a:r>
              <a:rPr lang="fr-FR" sz="2800" dirty="0" err="1" smtClean="0"/>
              <a:t>Nandlall</a:t>
            </a: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Seance</a:t>
            </a:r>
            <a:r>
              <a:rPr lang="fr-FR" sz="2400" dirty="0" smtClean="0"/>
              <a:t> 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</a:t>
            </a:r>
            <a:r>
              <a:rPr lang="fr-CA" sz="2400" dirty="0" smtClean="0"/>
              <a:t>courriel </a:t>
            </a:r>
            <a:r>
              <a:rPr lang="fr-CA" sz="2400" b="1" i="1" dirty="0" smtClean="0">
                <a:solidFill>
                  <a:schemeClr val="accent6"/>
                </a:solidFill>
              </a:rPr>
              <a:t>tout suit </a:t>
            </a:r>
            <a:r>
              <a:rPr lang="fr-CA" sz="2400" dirty="0" smtClean="0"/>
              <a:t>pour </a:t>
            </a:r>
            <a:r>
              <a:rPr lang="fr-CA" sz="2400" dirty="0" err="1" smtClean="0"/>
              <a:t>repondre</a:t>
            </a:r>
            <a:r>
              <a:rPr lang="fr-CA" sz="2400" dirty="0" smtClean="0"/>
              <a:t> à l’</a:t>
            </a:r>
            <a:r>
              <a:rPr lang="fr-CA" sz="2400" dirty="0" err="1" smtClean="0"/>
              <a:t>auto-àvaluation</a:t>
            </a:r>
            <a:r>
              <a:rPr lang="fr-CA" sz="2400" dirty="0" smtClean="0"/>
              <a:t> « </a:t>
            </a:r>
            <a:r>
              <a:rPr lang="fr-CA" sz="2400" dirty="0" err="1" smtClean="0"/>
              <a:t>Aprês</a:t>
            </a:r>
            <a:r>
              <a:rPr lang="fr-CA" sz="2400" dirty="0" smtClean="0"/>
              <a:t> », et</a:t>
            </a:r>
            <a:endParaRPr lang="fr-CA" sz="2400" dirty="0"/>
          </a:p>
          <a:p>
            <a:r>
              <a:rPr lang="fr-CA" sz="2400" dirty="0" smtClean="0"/>
              <a:t>Vous </a:t>
            </a:r>
            <a:r>
              <a:rPr lang="fr-CA" sz="2400" dirty="0"/>
              <a:t>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</a:t>
            </a:r>
            <a:r>
              <a:rPr lang="fr-CA" sz="2400" dirty="0" smtClean="0"/>
              <a:t>l’évaluation « Final »</a:t>
            </a:r>
            <a:endParaRPr lang="fr-CA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</a:t>
            </a:r>
            <a:r>
              <a:rPr lang="fr-CA" sz="1400" dirty="0" smtClean="0"/>
              <a:t>comportements)</a:t>
            </a:r>
            <a:endParaRPr lang="fr-CA" sz="1400" dirty="0"/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86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28600"/>
            <a:ext cx="8458200" cy="914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C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bjectif principal du programme de </a:t>
            </a:r>
            <a:r>
              <a:rPr lang="fr-FR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Développement du leadership de changement en pleine-conscience »</a:t>
            </a:r>
            <a:endParaRPr lang="fr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8300" y="1676399"/>
            <a:ext cx="8236148" cy="4416897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méliorer la conscience de soi par l’acquisition de </a:t>
            </a:r>
            <a:b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compétences clés, à savoir :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’attention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clarté d’esprit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créativité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compassion au service d’autrui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qui a des effets bénéfiques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le bien-être et la résilience.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wiki.gccollab.ca/images/e/e5/AGzz_MCL_Program_logo.jpg"/>
          <p:cNvPicPr/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292080" y="2204864"/>
            <a:ext cx="3124200" cy="210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Sli.do </a:t>
            </a:r>
            <a:r>
              <a:rPr lang="fr-CA" sz="4400" dirty="0" smtClean="0">
                <a:latin typeface="Roboto"/>
              </a:rPr>
              <a:t># </a:t>
            </a:r>
            <a:r>
              <a:rPr lang="fr-CA" sz="4400" dirty="0" err="1" smtClean="0">
                <a:latin typeface="Roboto"/>
              </a:rPr>
              <a:t>dlcp-mcld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AEF48-630B-4528-ADB6-1E611370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Quelles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les deux </a:t>
            </a:r>
            <a:r>
              <a:rPr lang="en-US" sz="2000" dirty="0" err="1"/>
              <a:t>principales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</a:t>
            </a:r>
            <a:r>
              <a:rPr lang="en-US" sz="2000" dirty="0" err="1"/>
              <a:t>dont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tiré</a:t>
            </a:r>
            <a:r>
              <a:rPr lang="en-US" sz="2000" dirty="0"/>
              <a:t> le plus de </a:t>
            </a:r>
            <a:r>
              <a:rPr lang="en-US" sz="2000" dirty="0" err="1"/>
              <a:t>valeur</a:t>
            </a:r>
            <a:r>
              <a:rPr lang="en-US" sz="2000" dirty="0"/>
              <a:t> 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are the top two activities you obtained the most value from?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Dans un mot, Quelle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compétence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le plus </a:t>
            </a:r>
            <a:r>
              <a:rPr lang="en-US" sz="2000" dirty="0" err="1"/>
              <a:t>améliorée</a:t>
            </a:r>
            <a:r>
              <a:rPr lang="en-US" sz="2000" dirty="0"/>
              <a:t> pendant le </a:t>
            </a:r>
            <a:r>
              <a:rPr lang="en-US" sz="2000" dirty="0" err="1"/>
              <a:t>programme</a:t>
            </a:r>
            <a:r>
              <a:rPr lang="en-US" sz="2000" dirty="0"/>
              <a:t> de DLCP?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one word, What's the skill you improved the most, or the best, during the MCL Program?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Avez-vous des suggestions sur la façon d'améliorer le programme ou avez-vous des commentaires supplémentaires à partager </a:t>
            </a:r>
            <a:r>
              <a:rPr lang="fr-FR" sz="2000" dirty="0" smtClean="0"/>
              <a:t>?</a:t>
            </a:r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/>
              <a:t>suggestion on how to </a:t>
            </a:r>
            <a:r>
              <a:rPr lang="fr-FR" sz="1800" dirty="0" err="1"/>
              <a:t>improve</a:t>
            </a:r>
            <a:r>
              <a:rPr lang="fr-FR" sz="1800" dirty="0"/>
              <a:t> the program or have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comments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want</a:t>
            </a:r>
            <a:r>
              <a:rPr lang="fr-FR" sz="1800" dirty="0"/>
              <a:t> to </a:t>
            </a:r>
            <a:r>
              <a:rPr lang="fr-FR" sz="1800" dirty="0" err="1"/>
              <a:t>share</a:t>
            </a:r>
            <a:r>
              <a:rPr lang="fr-FR" sz="18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C58C873-3B59-46A3-B89C-9F57E935BA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6396592"/>
            <a:ext cx="814724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hlinkClick r:id="rId5"/>
              </a:rPr>
              <a:t>https://</a:t>
            </a:r>
            <a:r>
              <a:rPr lang="fr-CA" sz="1400" dirty="0" smtClean="0">
                <a:hlinkClick r:id="rId5"/>
              </a:rPr>
              <a:t>app.sli.do/event/mF6aFUNg3zwGAw4AvYb4qT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131763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434" y="147750"/>
            <a:ext cx="1361169" cy="1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162773" cy="8401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Livré par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 une équipe d'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  <a:hlinkClick r:id="rId4" tooltip="MCLD Program Facilitators Team / L'équipe des animateurs du program de DLCP"/>
              </a:rPr>
              <a:t>animateurs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 bénévoles </a:t>
            </a: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provenant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de divers ministères et agences</a:t>
            </a:r>
            <a:endParaRPr lang="fr-CA" sz="2400" u="none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75728-F8DA-327E-4C3B-5A954EFC1BC7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21" name="Picture 20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C2D1DBF-E91A-4F3D-661D-25385A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6E398-1F26-B742-3423-2DAA878F9C44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39702-559C-34CA-B20C-9E53175F7029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24" name="Picture 2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F2FD051-CCE5-ECB8-4417-83F2A162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842E97-6ADE-E37F-71FF-40F877221EDF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C6161-84B3-3B7F-8953-BFDEE048C571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36" name="Picture 3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AAA6761D-6A98-0D91-E1FA-7A9416B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4C828E-4EC6-9AB3-8B41-944AF3D2920E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132F27-2850-1E3D-D428-362BE040A8DD}"/>
              </a:ext>
            </a:extLst>
          </p:cNvPr>
          <p:cNvGrpSpPr/>
          <p:nvPr/>
        </p:nvGrpSpPr>
        <p:grpSpPr>
          <a:xfrm>
            <a:off x="6876256" y="1164919"/>
            <a:ext cx="1107688" cy="1757179"/>
            <a:chOff x="6012554" y="1693696"/>
            <a:chExt cx="1333686" cy="2007934"/>
          </a:xfrm>
        </p:grpSpPr>
        <p:pic>
          <p:nvPicPr>
            <p:cNvPr id="39" name="Picture 38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A8ED6FFF-6EDF-69E6-CEF0-D6A11CEC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1D3FA9-C4D0-BD9A-0186-CB1005C175B2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AF0A5-7096-30EB-88D9-188423B38B48}"/>
              </a:ext>
            </a:extLst>
          </p:cNvPr>
          <p:cNvGrpSpPr/>
          <p:nvPr/>
        </p:nvGrpSpPr>
        <p:grpSpPr>
          <a:xfrm>
            <a:off x="736603" y="1189940"/>
            <a:ext cx="1167258" cy="1707136"/>
            <a:chOff x="457199" y="1789689"/>
            <a:chExt cx="1405411" cy="1950750"/>
          </a:xfrm>
        </p:grpSpPr>
        <p:pic>
          <p:nvPicPr>
            <p:cNvPr id="42" name="Picture 41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B38EE6E-81ED-CD9B-B92D-EF2307C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FF4076-7CCE-AB32-2C9D-423BBBD1CD1F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8E524-9790-23FA-284E-CAF62AAD0D7C}"/>
              </a:ext>
            </a:extLst>
          </p:cNvPr>
          <p:cNvGrpSpPr/>
          <p:nvPr/>
        </p:nvGrpSpPr>
        <p:grpSpPr>
          <a:xfrm>
            <a:off x="2794140" y="4864948"/>
            <a:ext cx="1303935" cy="1722262"/>
            <a:chOff x="2636363" y="1752215"/>
            <a:chExt cx="1569973" cy="19680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0FD9C6-BD02-D4F7-4224-2B03F15214A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9C92E0B-74AD-2595-E221-53556905B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916" y="1188383"/>
            <a:ext cx="1452204" cy="1736561"/>
            <a:chOff x="4724916" y="1093735"/>
            <a:chExt cx="1452204" cy="1736561"/>
          </a:xfrm>
        </p:grpSpPr>
        <p:pic>
          <p:nvPicPr>
            <p:cNvPr id="2" name="Picture 2" descr="https://wiki.gccollab.ca/images/7/79/Annie-Claude_portrai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58F57C-CE78-89DE-E8B3-CBC0AF64F159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202122"/>
                  </a:solidFill>
                </a:rPr>
                <a:t>Annie-Claude</a:t>
              </a:r>
              <a:endParaRPr lang="en-US" sz="1600" b="1" i="1" dirty="0">
                <a:solidFill>
                  <a:srgbClr val="20212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04038" y="1109525"/>
            <a:ext cx="1216434" cy="1820731"/>
            <a:chOff x="4851204" y="4796915"/>
            <a:chExt cx="1216434" cy="1820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51817E-36FB-C29E-8A73-3417C31E3BAE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effectLst/>
                </a:rPr>
                <a:t>Galina</a:t>
              </a:r>
              <a:endParaRPr lang="en-US" sz="1600" i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869D0-A09A-470C-3A97-F2F10237914B}"/>
              </a:ext>
            </a:extLst>
          </p:cNvPr>
          <p:cNvGrpSpPr/>
          <p:nvPr/>
        </p:nvGrpSpPr>
        <p:grpSpPr>
          <a:xfrm>
            <a:off x="6835855" y="2950041"/>
            <a:ext cx="1131423" cy="1878024"/>
            <a:chOff x="6520300" y="3966530"/>
            <a:chExt cx="1362264" cy="2146024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0F394CC-3D2A-1922-8D84-24D42547C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300" y="3966530"/>
              <a:ext cx="1350818" cy="163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8CE00-99FC-EAEA-501D-153FA2D956E5}"/>
                </a:ext>
              </a:extLst>
            </p:cNvPr>
            <p:cNvSpPr txBox="1"/>
            <p:nvPr/>
          </p:nvSpPr>
          <p:spPr>
            <a:xfrm>
              <a:off x="6520300" y="5725687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Michelle</a:t>
              </a:r>
              <a:endParaRPr lang="en-US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87E83E-8F1A-DD04-B277-1A049A488A49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0F8A1C-A5C7-0E5D-3F79-95E8062AEB19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7C88C346-82C3-095D-5642-F0750277F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93287-836C-B0E2-7E84-EF493A9AC2EB}"/>
              </a:ext>
            </a:extLst>
          </p:cNvPr>
          <p:cNvGrpSpPr/>
          <p:nvPr/>
        </p:nvGrpSpPr>
        <p:grpSpPr>
          <a:xfrm>
            <a:off x="4794157" y="4831397"/>
            <a:ext cx="1216434" cy="1832906"/>
            <a:chOff x="7313754" y="3156251"/>
            <a:chExt cx="1216434" cy="183290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AB79AA7-8E5D-5D25-025E-5E91D52BF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r="2889"/>
            <a:stretch/>
          </p:blipFill>
          <p:spPr bwMode="auto">
            <a:xfrm>
              <a:off x="7313754" y="3156251"/>
              <a:ext cx="1216434" cy="141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5661B8-473E-96E1-CF6F-81EE04DF73E7}"/>
                </a:ext>
              </a:extLst>
            </p:cNvPr>
            <p:cNvSpPr txBox="1"/>
            <p:nvPr/>
          </p:nvSpPr>
          <p:spPr>
            <a:xfrm flipH="1">
              <a:off x="7369416" y="4619825"/>
              <a:ext cx="115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effectLst/>
                </a:rPr>
                <a:t>Sonya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060236-86BB-CC5A-0DF6-64F8E3BC792E}"/>
              </a:ext>
            </a:extLst>
          </p:cNvPr>
          <p:cNvGrpSpPr/>
          <p:nvPr/>
        </p:nvGrpSpPr>
        <p:grpSpPr>
          <a:xfrm>
            <a:off x="6767510" y="4866521"/>
            <a:ext cx="1216434" cy="1751125"/>
            <a:chOff x="7063464" y="3978192"/>
            <a:chExt cx="1412533" cy="19230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CCF55A-508D-EE5C-E259-FCF2D1405F9E}"/>
                </a:ext>
              </a:extLst>
            </p:cNvPr>
            <p:cNvSpPr txBox="1"/>
            <p:nvPr/>
          </p:nvSpPr>
          <p:spPr>
            <a:xfrm>
              <a:off x="7063464" y="5529475"/>
              <a:ext cx="1412533" cy="37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i="1" dirty="0"/>
            </a:p>
          </p:txBody>
        </p: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670A0AD9-D993-A935-08FD-45E7C55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113" y="3978192"/>
              <a:ext cx="1362266" cy="14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 décembre 2023</a:t>
            </a:r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1823398" y="3363644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857149">
            <a:off x="5914363" y="1332145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Objectif du DLCP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https://www.youtube.com/watch?v=iGWZcyR74Qo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grpSp>
        <p:nvGrpSpPr>
          <p:cNvPr id="13" name="Group 12"/>
          <p:cNvGrpSpPr/>
          <p:nvPr>
            <p:custDataLst>
              <p:tags r:id="rId3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r>
              <a:rPr lang="fr-CA" sz="3000" b="1" dirty="0"/>
              <a:t/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45357" y="5918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</a:t>
            </a:r>
            <a:br>
              <a:rPr lang="en-CA" dirty="0" smtClean="0"/>
            </a:br>
            <a:r>
              <a:rPr lang="en-CA" dirty="0" smtClean="0"/>
              <a:t>de </a:t>
            </a:r>
            <a:r>
              <a:rPr lang="en-CA" dirty="0" err="1" smtClean="0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La </a:t>
            </a:r>
            <a:r>
              <a:rPr lang="fr-CA" dirty="0"/>
              <a:t>pleine conscience au cœur du </a:t>
            </a:r>
            <a:r>
              <a:rPr lang="fr-CA" dirty="0" smtClean="0"/>
              <a:t>changement</a:t>
            </a:r>
          </a:p>
          <a:p>
            <a:r>
              <a:rPr lang="fr-FR" dirty="0" smtClean="0"/>
              <a:t>Une </a:t>
            </a:r>
            <a:r>
              <a:rPr lang="fr-FR" dirty="0"/>
              <a:t>définition complète de la pleine </a:t>
            </a:r>
            <a:r>
              <a:rPr lang="fr-FR" dirty="0" smtClean="0"/>
              <a:t>conscience</a:t>
            </a:r>
            <a:endParaRPr lang="en-CA" dirty="0"/>
          </a:p>
          <a:p>
            <a:r>
              <a:rPr lang="fr-CA" dirty="0" smtClean="0"/>
              <a:t>Gérer </a:t>
            </a:r>
            <a:r>
              <a:rPr lang="fr-CA" dirty="0"/>
              <a:t>son stress grâce à la MBSR (la pleine conscience</a:t>
            </a:r>
            <a:r>
              <a:rPr lang="fr-CA" dirty="0" smtClean="0"/>
              <a:t>)</a:t>
            </a:r>
            <a:endParaRPr lang="en-CA" dirty="0"/>
          </a:p>
          <a:p>
            <a:r>
              <a:rPr lang="en-CA" dirty="0" smtClean="0"/>
              <a:t>Changer </a:t>
            </a:r>
            <a:r>
              <a:rPr lang="en-CA" dirty="0"/>
              <a:t>de </a:t>
            </a:r>
            <a:r>
              <a:rPr lang="en-CA" dirty="0" smtClean="0"/>
              <a:t>perspective</a:t>
            </a:r>
            <a:endParaRPr lang="en-CA" dirty="0"/>
          </a:p>
          <a:p>
            <a:pPr lvl="0"/>
            <a:r>
              <a:rPr lang="fr-CA" dirty="0" smtClean="0"/>
              <a:t>5 </a:t>
            </a:r>
            <a:r>
              <a:rPr lang="fr-CA" dirty="0"/>
              <a:t>exercices simples pour cultiver la pleine conscience sans </a:t>
            </a:r>
            <a:r>
              <a:rPr lang="fr-CA" dirty="0" smtClean="0"/>
              <a:t>méditer</a:t>
            </a:r>
            <a:endParaRPr lang="en-CA" dirty="0"/>
          </a:p>
          <a:p>
            <a:pPr lvl="0"/>
            <a:r>
              <a:rPr lang="fr-CA" dirty="0"/>
              <a:t>Témoignages de dirigeants d'entreprises pratiquant la pleine </a:t>
            </a:r>
            <a:r>
              <a:rPr lang="fr-CA" dirty="0" smtClean="0"/>
              <a:t>conscience</a:t>
            </a:r>
            <a:endParaRPr lang="fr-CA" dirty="0" smtClean="0"/>
          </a:p>
          <a:p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 smtClean="0"/>
              <a:t>numérique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3443</Words>
  <Application>Microsoft Office PowerPoint</Application>
  <PresentationFormat>On-screen Show (4:3)</PresentationFormat>
  <Paragraphs>466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GothamRounded</vt:lpstr>
      <vt:lpstr>Lato</vt:lpstr>
      <vt:lpstr>Open Sans</vt:lpstr>
      <vt:lpstr>Roboto</vt:lpstr>
      <vt:lpstr>Segoe Print</vt:lpstr>
      <vt:lpstr>Symbol</vt:lpstr>
      <vt:lpstr>Times New Roman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Pleine conscience immédiate… pendant les activités suivantes :</vt:lpstr>
      <vt:lpstr>Valeurs et pleine conscience</vt:lpstr>
      <vt:lpstr>Quelques références – de vidéos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Objectif principal du programme de « Développement du leadership de changement en pleine-conscience »</vt:lpstr>
      <vt:lpstr>Réussite</vt:lpstr>
      <vt:lpstr>Sli.do # dlcp-mcld</vt:lpstr>
      <vt:lpstr>Livré par une équipe d'animateurs  bénévoles  provenant de divers ministères et agences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Gonzalez.Alejandro</cp:lastModifiedBy>
  <cp:revision>554</cp:revision>
  <cp:lastPrinted>2016-05-02T17:15:08Z</cp:lastPrinted>
  <dcterms:created xsi:type="dcterms:W3CDTF">2015-04-14T20:39:51Z</dcterms:created>
  <dcterms:modified xsi:type="dcterms:W3CDTF">2023-12-04T15:00:03Z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