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notesSlides/notesSlide1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6" r:id="rId2"/>
    <p:sldId id="321" r:id="rId3"/>
    <p:sldId id="367" r:id="rId4"/>
    <p:sldId id="364" r:id="rId5"/>
    <p:sldId id="354" r:id="rId6"/>
    <p:sldId id="348" r:id="rId7"/>
    <p:sldId id="323" r:id="rId8"/>
    <p:sldId id="369" r:id="rId9"/>
    <p:sldId id="322" r:id="rId10"/>
    <p:sldId id="370" r:id="rId11"/>
    <p:sldId id="335" r:id="rId12"/>
    <p:sldId id="365" r:id="rId13"/>
    <p:sldId id="325" r:id="rId14"/>
    <p:sldId id="366" r:id="rId15"/>
    <p:sldId id="359" r:id="rId16"/>
    <p:sldId id="349" r:id="rId17"/>
    <p:sldId id="360" r:id="rId18"/>
    <p:sldId id="368" r:id="rId19"/>
    <p:sldId id="34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19" autoAdjust="0"/>
    <p:restoredTop sz="40000" autoAdjust="0"/>
  </p:normalViewPr>
  <p:slideViewPr>
    <p:cSldViewPr snapToObjects="1" showGuides="1">
      <p:cViewPr varScale="1">
        <p:scale>
          <a:sx n="78" d="100"/>
          <a:sy n="78" d="100"/>
        </p:scale>
        <p:origin x="936" y="6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youtube.com/watch?v=7Fuu_vPD8Ys" TargetMode="External"/><Relationship Id="rId13" Type="http://schemas.openxmlformats.org/officeDocument/2006/relationships/hyperlink" Target="https://www.youtube.com/watch?v=4Shw6MyGXAk&amp;t=130s" TargetMode="External"/><Relationship Id="rId18" Type="http://schemas.openxmlformats.org/officeDocument/2006/relationships/hyperlink" Target="https://www.youtube.com/watch?v=Rah4IHHZyZU" TargetMode="External"/><Relationship Id="rId3" Type="http://schemas.openxmlformats.org/officeDocument/2006/relationships/hyperlink" Target="https://youtu.be/opJpg2T6s2s?t=55" TargetMode="External"/><Relationship Id="rId7" Type="http://schemas.openxmlformats.org/officeDocument/2006/relationships/hyperlink" Target="http://www.enpleineconscience.be/wp-content/uploads/2015/01/15-Body-Scan.mp3" TargetMode="External"/><Relationship Id="rId12" Type="http://schemas.openxmlformats.org/officeDocument/2006/relationships/hyperlink" Target="http://www.enpleineconscience.be/wp-content/uploads/2015/01/3respirationFaireFace2.mp3" TargetMode="External"/><Relationship Id="rId17" Type="http://schemas.openxmlformats.org/officeDocument/2006/relationships/hyperlink" Target="http://www.sharonsalzberg.com/body-scan-meditation-audio/" TargetMode="External"/><Relationship Id="rId2" Type="http://schemas.openxmlformats.org/officeDocument/2006/relationships/slide" Target="../slides/slide18.xml"/><Relationship Id="rId16" Type="http://schemas.openxmlformats.org/officeDocument/2006/relationships/hyperlink" Target="http://elishagoldstein.com/videos/10-minute-body-scan/" TargetMode="External"/><Relationship Id="rId20"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archive.org/embed/5-mins-respirer" TargetMode="External"/><Relationship Id="rId11" Type="http://schemas.openxmlformats.org/officeDocument/2006/relationships/hyperlink" Target="https://www.youtube.com/watch?v=_mn04Wc-X3o" TargetMode="External"/><Relationship Id="rId5" Type="http://schemas.openxmlformats.org/officeDocument/2006/relationships/hyperlink" Target="https://www.enpleineconscience.be/wp-content/uploads/2015/01/10-respiration2.mp3" TargetMode="External"/><Relationship Id="rId15" Type="http://schemas.openxmlformats.org/officeDocument/2006/relationships/hyperlink" Target="https://archive.org/details/MFBodyScan10Minsb" TargetMode="External"/><Relationship Id="rId10" Type="http://schemas.openxmlformats.org/officeDocument/2006/relationships/hyperlink" Target="https://www.youtube.com/watch?v=TZFbCd5Bc3w" TargetMode="External"/><Relationship Id="rId19" Type="http://schemas.openxmlformats.org/officeDocument/2006/relationships/hyperlink" Target="https://www.youtube.com/watch?v=aXItOY0sLRY" TargetMode="External"/><Relationship Id="rId4" Type="http://schemas.openxmlformats.org/officeDocument/2006/relationships/hyperlink" Target="https://archive.org/embed/5-mins-balayage-corporel" TargetMode="External"/><Relationship Id="rId9" Type="http://schemas.openxmlformats.org/officeDocument/2006/relationships/hyperlink" Target="https://www.youtube.com/watch?v=rFd3MRJmjXE" TargetMode="External"/><Relationship Id="rId14" Type="http://schemas.openxmlformats.org/officeDocument/2006/relationships/hyperlink" Target="https://www.youtube.com/watch?v=nWjVZ0fEjk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noProof="0" dirty="0"/>
              <a:t>Carmen</a:t>
            </a:r>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21833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citation traduite de Janice </a:t>
            </a:r>
            <a:r>
              <a:rPr lang="fr-FR" sz="1800" dirty="0" err="1"/>
              <a:t>Marturano</a:t>
            </a:r>
            <a:r>
              <a:rPr lang="fr-FR" sz="1800" dirty="0"/>
              <a:t>, de l'Institute for </a:t>
            </a:r>
            <a:r>
              <a:rPr lang="fr-FR" sz="1800" dirty="0" err="1"/>
              <a:t>Mindful</a:t>
            </a:r>
            <a:r>
              <a:rPr lang="fr-FR" sz="1800" dirty="0"/>
              <a:t> Leadership, qui a présenté au Forum économique mondial.</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(lire la citation)</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(Cliquez)</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Dans ce tableau, nous avons de gauche à droite les niveaux de compréhension. </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De la compréhension superficielle (quantitative) à la compréhension profonde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Bien que le graphique ne soit pas très clair, la diapositive suivante explique en détail certains des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fr-FR"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Une analogie ici est que si vous pêchez en surface, vous n'obtiendrez que de petits poissons... alors allez en profondeur pour attraper les gros poissons.</a:t>
            </a:r>
          </a:p>
          <a:p>
            <a:pPr marL="0" marR="0" lvl="1" indent="0" algn="l" defTabSz="914400" rtl="0" eaLnBrk="1" fontAlgn="auto" latinLnBrk="0" hangingPunct="1">
              <a:lnSpc>
                <a:spcPct val="100000"/>
              </a:lnSpc>
              <a:spcBef>
                <a:spcPts val="599"/>
              </a:spcBef>
              <a:spcAft>
                <a:spcPts val="300"/>
              </a:spcAft>
              <a:buClrTx/>
              <a:buSzTx/>
              <a:buFontTx/>
              <a:buNone/>
              <a:tabLst/>
              <a:defRPr/>
            </a:pPr>
            <a:r>
              <a:rPr lang="fr-FR" sz="1800" dirty="0"/>
              <a:t>(passez à la diapositive suivante)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pPr marL="285750" indent="-285750">
              <a:buFont typeface="Arial" panose="020B0604020202020204" pitchFamily="34" charset="0"/>
              <a:buChar char="•"/>
            </a:pPr>
            <a:r>
              <a:rPr lang="fr-CA" sz="1200" b="1" dirty="0"/>
              <a:t>Se rappeler les faits </a:t>
            </a:r>
            <a:r>
              <a:rPr lang="fr-CA" sz="1200" dirty="0"/>
              <a:t>: dresser une liste d’éléments d’information sans rapport. </a:t>
            </a:r>
            <a:br>
              <a:rPr lang="fr-CA" sz="1200" dirty="0"/>
            </a:br>
            <a:r>
              <a:rPr lang="fr-CA" sz="1200" b="1" dirty="0"/>
              <a:t>Ce n’est pas une compréhension approfondie!</a:t>
            </a:r>
            <a:r>
              <a:rPr lang="fr-CA" sz="1200" dirty="0"/>
              <a:t> </a:t>
            </a:r>
          </a:p>
          <a:p>
            <a:pPr marL="285750" indent="-285750"/>
            <a:r>
              <a:rPr lang="fr-CA" sz="1200" b="1" dirty="0"/>
              <a:t>Comparer </a:t>
            </a:r>
            <a:r>
              <a:rPr lang="fr-CA" sz="1200" dirty="0"/>
              <a:t>: montrer comment les choses sont semblables ou ne sont pas semblables. </a:t>
            </a:r>
          </a:p>
          <a:p>
            <a:pPr marL="285750" indent="-285750">
              <a:buFont typeface="Arial" panose="020B0604020202020204" pitchFamily="34" charset="0"/>
              <a:buChar char="•"/>
            </a:pPr>
            <a:r>
              <a:rPr lang="fr-CA" sz="1200" b="1" dirty="0"/>
              <a:t>Opposer </a:t>
            </a:r>
            <a:r>
              <a:rPr lang="fr-CA" sz="1200" dirty="0"/>
              <a:t>: montrer la différence importante entre les choses. </a:t>
            </a:r>
          </a:p>
          <a:p>
            <a:pPr marL="285750" indent="-285750">
              <a:buFont typeface="Arial" panose="020B0604020202020204" pitchFamily="34" charset="0"/>
              <a:buChar char="•"/>
            </a:pPr>
            <a:r>
              <a:rPr lang="fr-CA" sz="1200" b="1" dirty="0"/>
              <a:t>Expliquer </a:t>
            </a:r>
            <a:r>
              <a:rPr lang="fr-CA" sz="1200" dirty="0"/>
              <a:t>: donner clairement le sens d’un sujet. </a:t>
            </a:r>
          </a:p>
          <a:p>
            <a:pPr marL="285750" indent="-285750"/>
            <a:r>
              <a:rPr lang="fr-CA" sz="1200" b="1" dirty="0"/>
              <a:t>Analyser </a:t>
            </a:r>
            <a:r>
              <a:rPr lang="fr-CA" sz="1200" dirty="0"/>
              <a:t>: examiner en détail les éléments d’un sujet et la manière dont ils sont liés les uns aux autres. </a:t>
            </a:r>
          </a:p>
          <a:p>
            <a:pPr marL="285750" indent="-285750">
              <a:buFont typeface="Arial" panose="020B0604020202020204" pitchFamily="34" charset="0"/>
              <a:buChar char="•"/>
            </a:pPr>
            <a:r>
              <a:rPr lang="fr-CA" sz="1200" b="1" dirty="0"/>
              <a:t>Relier </a:t>
            </a:r>
            <a:r>
              <a:rPr lang="fr-CA" sz="1200" dirty="0"/>
              <a:t>: montrer que les idées sont liées les unes aux autres. </a:t>
            </a:r>
          </a:p>
          <a:p>
            <a:pPr marL="285750" indent="-285750">
              <a:buFont typeface="Arial" panose="020B0604020202020204" pitchFamily="34" charset="0"/>
              <a:buChar char="•"/>
            </a:pPr>
            <a:r>
              <a:rPr lang="fr-CA" sz="1200" b="1" dirty="0"/>
              <a:t>Appliquer </a:t>
            </a:r>
            <a:r>
              <a:rPr lang="fr-CA" sz="1200" dirty="0"/>
              <a:t>: utiliser des connaissances ou des concepts précis pour résoudre un problème. </a:t>
            </a:r>
          </a:p>
          <a:p>
            <a:pPr marL="285750" indent="-285750">
              <a:buFont typeface="Arial" panose="020B0604020202020204" pitchFamily="34" charset="0"/>
              <a:buChar char="•"/>
            </a:pPr>
            <a:r>
              <a:rPr lang="fr-CA" sz="1200" b="1" dirty="0"/>
              <a:t>Recommander </a:t>
            </a:r>
            <a:r>
              <a:rPr lang="fr-CA" sz="1200" dirty="0"/>
              <a:t>: suggérer ce qu’il convient de faire en fonction d’une évaluation critique de l’information disponible. </a:t>
            </a:r>
          </a:p>
          <a:p>
            <a:pPr marL="285750" indent="-285750"/>
            <a:r>
              <a:rPr lang="fr-CA" sz="1200" b="1" dirty="0"/>
              <a:t>Théoriser </a:t>
            </a:r>
            <a:r>
              <a:rPr lang="fr-CA" sz="1200" dirty="0"/>
              <a:t>: élaborer les principes généraux d’un art ou d’une science. </a:t>
            </a:r>
          </a:p>
          <a:p>
            <a:pPr marL="285750" indent="-285750"/>
            <a:r>
              <a:rPr lang="fr-CA" sz="1200" b="1" dirty="0"/>
              <a:t>Généraliser </a:t>
            </a:r>
            <a:r>
              <a:rPr lang="fr-CA" sz="1200" dirty="0"/>
              <a:t>: tirer une conclusion générale à partir d’un certain nombre de faits. </a:t>
            </a:r>
          </a:p>
          <a:p>
            <a:pPr marL="285750" indent="-285750">
              <a:buFont typeface="Arial" panose="020B0604020202020204" pitchFamily="34" charset="0"/>
              <a:buChar char="•"/>
            </a:pPr>
            <a:r>
              <a:rPr lang="fr-CA" sz="1200" b="1" dirty="0"/>
              <a:t>Formuler des hypothèses </a:t>
            </a:r>
            <a:r>
              <a:rPr lang="fr-CA" sz="1200" dirty="0"/>
              <a:t>: proposer une idée qui peut servir de point de départ à une étude approfondie. </a:t>
            </a:r>
          </a:p>
          <a:p>
            <a:pPr marL="285750" indent="-285750">
              <a:buFont typeface="Arial" panose="020B0604020202020204" pitchFamily="34" charset="0"/>
              <a:buChar char="•"/>
            </a:pPr>
            <a:r>
              <a:rPr lang="fr-CA" sz="1200" b="1" dirty="0"/>
              <a:t>Réfléchir </a:t>
            </a:r>
            <a:r>
              <a:rPr lang="fr-CA" sz="1200" dirty="0"/>
              <a:t>: faire preuve d’une nouvelle compréhension de quelque chose en étudiant l’expérience antérieure. </a:t>
            </a:r>
          </a:p>
          <a:p>
            <a:pPr marL="0" indent="0">
              <a:buNone/>
            </a:pPr>
            <a:r>
              <a:rPr lang="fr-CA" sz="1200" dirty="0"/>
              <a:t>Vous ne pouvez attraper que des petits poissons à la surface. </a:t>
            </a:r>
            <a:r>
              <a:rPr lang="fr-CA" sz="1200" b="1" i="1" dirty="0"/>
              <a:t>Donc, allez en profondeur! </a:t>
            </a:r>
          </a:p>
          <a:p>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050" dirty="0"/>
              <a:t>	 (adapté du </a:t>
            </a:r>
            <a:r>
              <a:rPr lang="fr-CA" sz="1050" u="sng" dirty="0">
                <a:hlinkClick r:id="rId3"/>
              </a:rPr>
              <a:t>https://siyli.org/great-leaders/</a:t>
            </a:r>
            <a:r>
              <a:rPr lang="fr-CA" sz="1050" u="sng" dirty="0"/>
              <a:t>)</a:t>
            </a:r>
            <a:endParaRPr lang="fr-CA" sz="1050" dirty="0"/>
          </a:p>
          <a:p>
            <a:endParaRPr lang="fr-FR" noProof="0" dirty="0"/>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(lisez la diapositive : première puce et sous-puce)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personne A pour parler et 1 minute pour personne B pour écouter et puis paraphraser.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Nous diffuserions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Nous créerons les salles de sous-groupe et vous rejoindrez automatiquement une salle.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Les messages suivants seront diffusés…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baseline="0" noProof="0" dirty="0"/>
              <a:t>Commencez maintenant, "A" parle, "B" écoute… et dans environ 1 minute, "B" paraphrase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baseline="0" noProof="0" dirty="0"/>
              <a:t>Maintenant, changez, "B" parle et "A" écoute… et dans environ 1 minute, "A" paraphrase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1"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a:t>
            </a:r>
          </a:p>
          <a:p>
            <a:pPr marL="285750" indent="-285750">
              <a:spcBef>
                <a:spcPts val="600"/>
              </a:spcBef>
              <a:buFont typeface="Arial" panose="020B0604020202020204" pitchFamily="34" charset="0"/>
              <a:buChar char="•"/>
            </a:pPr>
            <a:r>
              <a:rPr lang="fr-CA" sz="1400" b="1" dirty="0"/>
              <a:t>Pratiquez la prise de décision consciente : </a:t>
            </a:r>
            <a:r>
              <a:rPr lang="fr-CA" sz="14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marL="285750" indent="-285750">
              <a:spcBef>
                <a:spcPts val="600"/>
              </a:spcBef>
              <a:buFont typeface="Arial" panose="020B0604020202020204" pitchFamily="34" charset="0"/>
              <a:buChar char="•"/>
            </a:pPr>
            <a:r>
              <a:rPr lang="fr-CA" sz="1400" dirty="0"/>
              <a:t>Le défi d’aujourd’hui consiste à intégrer davantage la pleine conscience au processus 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599"/>
              </a:spcBef>
              <a:spcAft>
                <a:spcPts val="300"/>
              </a:spcAft>
            </a:pPr>
            <a:endParaRPr lang="fr-FR" sz="1300" dirty="0"/>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un bon choix de collation. Vous l'avez peut-être deviné, et vous auriez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le lien à une vidéo fort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 Je vous encourage fortement de prendre le temps de </a:t>
            </a:r>
            <a:r>
              <a:rPr lang="en-CA" sz="1400" dirty="0" err="1"/>
              <a:t>l’écouter</a:t>
            </a:r>
            <a:r>
              <a:rPr lang="en-CA" sz="1400" dirty="0"/>
              <a:t> à la </a:t>
            </a:r>
            <a:r>
              <a:rPr lang="en-CA" sz="1400" dirty="0" err="1"/>
              <a:t>maison</a:t>
            </a:r>
            <a:r>
              <a:rPr lang="en-CA" sz="1400" dirty="0"/>
              <a:t>.</a:t>
            </a:r>
            <a:endParaRPr lang="fr-FR" sz="1400" dirty="0"/>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indent="0">
              <a:spcBef>
                <a:spcPts val="600"/>
              </a:spcBef>
              <a:spcAft>
                <a:spcPts val="300"/>
              </a:spcAft>
              <a:buNone/>
            </a:pPr>
            <a:r>
              <a:rPr lang="fr-CA" sz="1200" dirty="0"/>
              <a:t>Il y a un exercice très efficace, très simple, que j’ai commencé à utiliser il y a quelques années.</a:t>
            </a:r>
          </a:p>
          <a:p>
            <a:pPr marL="0" indent="0">
              <a:spcBef>
                <a:spcPts val="600"/>
              </a:spcBef>
              <a:spcAft>
                <a:spcPts val="300"/>
              </a:spcAft>
              <a:buNone/>
            </a:pPr>
            <a:r>
              <a:rPr lang="fr-CA" sz="12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200" dirty="0"/>
              <a:t>Cela transforme complètement ce qui va se passer entre vous et l’autre partie. </a:t>
            </a:r>
          </a:p>
          <a:p>
            <a:pPr marL="0" indent="0">
              <a:spcBef>
                <a:spcPts val="600"/>
              </a:spcBef>
              <a:spcAft>
                <a:spcPts val="300"/>
              </a:spcAft>
              <a:buNone/>
            </a:pPr>
            <a:r>
              <a:rPr lang="fr-CA" sz="12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200" b="1" dirty="0">
                <a:solidFill>
                  <a:srgbClr val="7030A0"/>
                </a:solidFill>
              </a:rPr>
              <a:t>JE VOUS SOUHAITE DU BONHEUR!</a:t>
            </a:r>
          </a:p>
          <a:p>
            <a:pPr marL="0" indent="0">
              <a:spcBef>
                <a:spcPts val="600"/>
              </a:spcBef>
              <a:spcAft>
                <a:spcPts val="300"/>
              </a:spcAft>
              <a:buNone/>
            </a:pPr>
            <a:r>
              <a:rPr lang="fr-CA" sz="1200" dirty="0"/>
              <a:t>Essayez cela, et tout changera dans votre vie. ~ Richard Gere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On vous attendrons ici</a:t>
            </a:r>
            <a:r>
              <a:rPr lang="fr-CA" baseline="0" dirty="0"/>
              <a:t> pour faire le retour d’</a:t>
            </a:r>
            <a:r>
              <a:rPr lang="fr-CA" baseline="0" dirty="0" err="1"/>
              <a:t>exercises</a:t>
            </a:r>
            <a:r>
              <a:rPr lang="fr-CA" baseline="0" dirty="0"/>
              <a:t> en plénière… vous avez 12 minutes </a:t>
            </a:r>
            <a:r>
              <a:rPr lang="fr-CA" baseline="0" dirty="0" err="1"/>
              <a:t>approximativament</a:t>
            </a:r>
            <a:r>
              <a:rPr lang="fr-CA" baseline="0" dirty="0"/>
              <a:t>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Ginette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Système de jumelage : une fois par semaine </a:t>
            </a:r>
            <a:br>
              <a:rPr lang="fr-CA" sz="1200" dirty="0"/>
            </a:br>
            <a:r>
              <a:rPr lang="fr-CA" sz="1200" dirty="0"/>
              <a:t>(5 </a:t>
            </a:r>
            <a:r>
              <a:rPr lang="fr-CA" sz="1200" dirty="0" err="1"/>
              <a:t>mins</a:t>
            </a:r>
            <a:r>
              <a:rPr lang="fr-CA" sz="1200" dirty="0"/>
              <a:t> par chaque </a:t>
            </a:r>
            <a:r>
              <a:rPr lang="fr-CA" sz="1200" dirty="0" err="1"/>
              <a:t>person</a:t>
            </a:r>
            <a:r>
              <a:rPr lang="fr-CA" sz="1200" dirty="0"/>
              <a:t>) avec vos co-équipiers</a:t>
            </a:r>
            <a:br>
              <a:rPr lang="fr-CA" sz="1200" dirty="0"/>
            </a:br>
            <a:r>
              <a:rPr lang="fr-CA" sz="1200" dirty="0"/>
              <a:t>N’oubliez pas de demander à votre System de jumelage si vous avez des questions.</a:t>
            </a:r>
          </a:p>
          <a:p>
            <a:pPr marL="171450" indent="-171450">
              <a:buFont typeface="Arial" panose="020B0604020202020204" pitchFamily="34" charset="0"/>
              <a:buChar char="•"/>
            </a:pPr>
            <a:r>
              <a:rPr lang="fr-CA" sz="1200" dirty="0"/>
              <a:t>Journal de gratitude – quotidiennement</a:t>
            </a:r>
          </a:p>
          <a:p>
            <a:pPr marL="171450" indent="-171450">
              <a:buFont typeface="Arial" panose="020B0604020202020204" pitchFamily="34" charset="0"/>
              <a:buChar char="•"/>
            </a:pPr>
            <a:r>
              <a:rPr lang="fr-CA" sz="2400" dirty="0"/>
              <a:t>Exercice de 10 minutes… choisissez l’un des exercices suivants et faites-le pendant toute la semaine – tous les jours.</a:t>
            </a:r>
          </a:p>
          <a:p>
            <a:pPr marL="800100" lvl="1" indent="-342900">
              <a:spcBef>
                <a:spcPts val="0"/>
              </a:spcBef>
              <a:buFont typeface="Arial" panose="020B0604020202020204" pitchFamily="34" charset="0"/>
              <a:buChar char="•"/>
            </a:pPr>
            <a:r>
              <a:rPr lang="fr-CA" sz="2000" dirty="0"/>
              <a:t>Balayage corporel :</a:t>
            </a:r>
            <a:br>
              <a:rPr lang="fr-CA" sz="2000" dirty="0"/>
            </a:br>
            <a:r>
              <a:rPr lang="fr-CA" sz="1200" dirty="0"/>
              <a:t>10 </a:t>
            </a:r>
            <a:r>
              <a:rPr lang="fr-CA" sz="1200" dirty="0" err="1"/>
              <a:t>mins</a:t>
            </a:r>
            <a:r>
              <a:rPr lang="fr-CA" sz="1200" dirty="0"/>
              <a:t> - </a:t>
            </a:r>
            <a:r>
              <a:rPr lang="fr-CA" sz="1200" dirty="0">
                <a:hlinkClick r:id="rId3"/>
              </a:rPr>
              <a:t>https://youtu.be/opJpg2T6s2s?t=55</a:t>
            </a:r>
            <a:r>
              <a:rPr lang="fr-CA" sz="1200" dirty="0"/>
              <a:t>  </a:t>
            </a:r>
            <a:br>
              <a:rPr lang="fr-CA" sz="1200" dirty="0"/>
            </a:br>
            <a:r>
              <a:rPr lang="fr-CA" sz="1200" u="none" dirty="0"/>
              <a:t>5 </a:t>
            </a:r>
            <a:r>
              <a:rPr lang="fr-CA" sz="1200" u="none" dirty="0" err="1"/>
              <a:t>mins</a:t>
            </a:r>
            <a:r>
              <a:rPr lang="fr-CA" sz="1200" u="none" dirty="0"/>
              <a:t> -  </a:t>
            </a:r>
            <a:r>
              <a:rPr lang="fr-CA" sz="1200" u="none" dirty="0">
                <a:hlinkClick r:id="rId4"/>
              </a:rPr>
              <a:t>https://archive.org/embed/5-mins-balayage-corporel</a:t>
            </a:r>
            <a:endParaRPr lang="fr-CA" sz="1200" u="none" dirty="0"/>
          </a:p>
          <a:p>
            <a:pPr marL="800100" lvl="1" indent="-342900">
              <a:spcBef>
                <a:spcPts val="0"/>
              </a:spcBef>
              <a:buFont typeface="Arial" panose="020B0604020202020204" pitchFamily="34" charset="0"/>
              <a:buChar char="•"/>
            </a:pPr>
            <a:r>
              <a:rPr lang="fr-CA" sz="2000" dirty="0"/>
              <a:t>Respiration :</a:t>
            </a:r>
            <a:br>
              <a:rPr lang="fr-CA" sz="2000" dirty="0"/>
            </a:br>
            <a:r>
              <a:rPr lang="fr-CA" sz="1200" dirty="0"/>
              <a:t>10 </a:t>
            </a:r>
            <a:r>
              <a:rPr lang="fr-CA" sz="1200" dirty="0" err="1"/>
              <a:t>mins</a:t>
            </a:r>
            <a:r>
              <a:rPr lang="fr-CA" sz="1200" dirty="0"/>
              <a:t> - </a:t>
            </a:r>
            <a:r>
              <a:rPr lang="fr-FR" sz="1200" dirty="0">
                <a:solidFill>
                  <a:srgbClr val="54472E"/>
                </a:solidFill>
                <a:hlinkClick r:id="rId5"/>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a:t>
            </a:r>
            <a:r>
              <a:rPr lang="fr-FR" sz="1200" dirty="0" err="1">
                <a:solidFill>
                  <a:srgbClr val="54472E"/>
                </a:solidFill>
              </a:rPr>
              <a:t>mins</a:t>
            </a:r>
            <a:r>
              <a:rPr lang="fr-FR" sz="1200" dirty="0">
                <a:solidFill>
                  <a:srgbClr val="54472E"/>
                </a:solidFill>
              </a:rPr>
              <a:t> - </a:t>
            </a:r>
            <a:r>
              <a:rPr lang="fr-FR" sz="1200" dirty="0">
                <a:hlinkClick r:id="rId6"/>
              </a:rPr>
              <a:t>https://archive.org/embed/5-mins-respirer</a:t>
            </a:r>
            <a:r>
              <a:rPr lang="fr-FR" sz="1200" dirty="0"/>
              <a:t> </a:t>
            </a:r>
            <a:endParaRPr lang="fr-FR" sz="1000" dirty="0"/>
          </a:p>
          <a:p>
            <a:pPr marL="171450" lvl="0" indent="-171450">
              <a:spcBef>
                <a:spcPts val="0"/>
              </a:spcBef>
              <a:buFont typeface="Arial" panose="020B0604020202020204" pitchFamily="34" charset="0"/>
              <a:buChar char="•"/>
            </a:pPr>
            <a:r>
              <a:rPr lang="fr-CA" sz="1200" dirty="0"/>
              <a:t>Si vous avez des questions, des commentaires ou si vous aimeriez partager avec le groupe, 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r>
              <a:rPr lang="fr-FR" sz="2000" kern="1200" dirty="0">
                <a:solidFill>
                  <a:schemeClr val="tx1"/>
                </a:solidFill>
                <a:latin typeface="+mn-lt"/>
                <a:ea typeface="+mn-ea"/>
                <a:cs typeface="+mn-cs"/>
              </a:rPr>
              <a:t> </a:t>
            </a:r>
            <a:r>
              <a:rPr lang="fr-CA" sz="2000" dirty="0"/>
              <a:t>15 mins - </a:t>
            </a:r>
            <a:r>
              <a:rPr lang="fr-CA" sz="2000" dirty="0">
                <a:hlinkClick r:id="rId7"/>
              </a:rPr>
              <a:t>http://www.enpleineconscience.be/wp-content/uploads/2015/01/15-Body-Scan.mp3</a:t>
            </a:r>
            <a:endParaRPr lang="fr-CA"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10 mins: </a:t>
            </a:r>
            <a:br>
              <a:rPr lang="fr-CA" sz="1200" u="sng" dirty="0"/>
            </a:br>
            <a:r>
              <a:rPr lang="fr-CA" sz="1200" dirty="0"/>
              <a:t> - </a:t>
            </a:r>
            <a:r>
              <a:rPr lang="fr-CA" sz="1200" u="sng" dirty="0">
                <a:hlinkClick r:id="rId8"/>
              </a:rPr>
              <a:t>https://www.youtube.com/watch?v=7Fuu_vPD8Ys</a:t>
            </a:r>
            <a:r>
              <a:rPr lang="fr-CA" sz="1200" u="sng" dirty="0"/>
              <a:t> </a:t>
            </a:r>
            <a:br>
              <a:rPr lang="fr-CA" sz="1200" u="sng" dirty="0"/>
            </a:br>
            <a:r>
              <a:rPr lang="fr-CA" sz="1200" dirty="0"/>
              <a:t> - </a:t>
            </a:r>
            <a:r>
              <a:rPr lang="fr-CA" sz="1200" u="sng" dirty="0">
                <a:hlinkClick r:id="rId9"/>
              </a:rPr>
              <a:t>https://www.youtube.com/watch?v=rFd3MRJmjXE</a:t>
            </a:r>
            <a:r>
              <a:rPr lang="fr-CA" sz="1200"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srgbClr val="54472E"/>
                </a:solidFill>
                <a:effectLst/>
                <a:uLnTx/>
                <a:uFillTx/>
                <a:ea typeface="+mn-ea"/>
                <a:cs typeface="+mn-cs"/>
              </a:rPr>
              <a:t>5 mins</a:t>
            </a:r>
            <a:br>
              <a:rPr kumimoji="0" lang="fr-CA" sz="1200" b="0" i="0" u="none" strike="noStrike" kern="1200" cap="none" spc="0" normalizeH="0" baseline="0" noProof="0" dirty="0">
                <a:ln>
                  <a:noFill/>
                </a:ln>
                <a:solidFill>
                  <a:srgbClr val="54472E"/>
                </a:solidFill>
                <a:effectLst/>
                <a:uLnTx/>
                <a:uFillTx/>
                <a:ea typeface="+mn-ea"/>
                <a:cs typeface="+mn-cs"/>
              </a:rPr>
            </a:br>
            <a:r>
              <a:rPr kumimoji="0" lang="fr-CA" sz="1200" b="0" i="0" u="none" strike="noStrike" kern="1200" cap="none" spc="0" normalizeH="0" baseline="0" noProof="0" dirty="0">
                <a:ln>
                  <a:noFill/>
                </a:ln>
                <a:solidFill>
                  <a:srgbClr val="54472E"/>
                </a:solidFill>
                <a:effectLst/>
                <a:uLnTx/>
                <a:uFillTx/>
                <a:ea typeface="+mn-ea"/>
                <a:cs typeface="+mn-cs"/>
              </a:rPr>
              <a:t> - </a:t>
            </a:r>
            <a:r>
              <a:rPr lang="fr-FR" sz="1200" kern="1200" dirty="0">
                <a:solidFill>
                  <a:schemeClr val="tx1"/>
                </a:solidFill>
                <a:latin typeface="+mn-lt"/>
                <a:ea typeface="+mn-ea"/>
                <a:cs typeface="+mn-cs"/>
              </a:rPr>
              <a:t>Les 3 respirations,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10"/>
              </a:rPr>
              <a:t>https://www.youtube.com/watch?v=TZFbCd5Bc3w</a:t>
            </a:r>
            <a:br>
              <a:rPr lang="fr-FR" sz="1200" dirty="0"/>
            </a:br>
            <a:r>
              <a:rPr lang="fr-FR" sz="1200" dirty="0"/>
              <a:t> - </a:t>
            </a:r>
            <a:r>
              <a:rPr lang="fr-FR" sz="1200" dirty="0">
                <a:solidFill>
                  <a:prstClr val="black"/>
                </a:solidFill>
              </a:rPr>
              <a:t>Cohérence Cardiaque, exercice de respiration anti-stress </a:t>
            </a:r>
            <a:r>
              <a:rPr lang="fr-FR" sz="1200" dirty="0"/>
              <a:t>- </a:t>
            </a:r>
            <a:r>
              <a:rPr lang="fr-FR" sz="1200" dirty="0">
                <a:hlinkClick r:id="rId11"/>
              </a:rPr>
              <a:t>https://www.youtube.com/watch?v=_mn04Wc-X3o</a:t>
            </a:r>
            <a:r>
              <a:rPr lang="fr-FR" sz="1200" dirty="0"/>
              <a:t> </a:t>
            </a:r>
            <a:endParaRPr kumimoji="0" lang="fr-CA" sz="1200" b="0" i="0" u="sng" strike="noStrike" kern="1200" cap="none" spc="0" normalizeH="0" baseline="0" noProof="0" dirty="0">
              <a:ln>
                <a:noFill/>
              </a:ln>
              <a:solidFill>
                <a:srgbClr val="54472E"/>
              </a:solidFill>
              <a:effectLst/>
              <a:uLnTx/>
              <a:uFillTx/>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2"/>
              </a:rPr>
              <a:t>http://www.enpleineconscience.be/wp-content/uploads/2015/01/3respirationFaireFace2.mp3</a:t>
            </a:r>
            <a:endParaRPr lang="fr-FR"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13"/>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14"/>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0" lvl="0" indent="0" algn="l" rtl="0">
              <a:lnSpc>
                <a:spcPct val="90000"/>
              </a:lnSpc>
              <a:spcBef>
                <a:spcPts val="0"/>
              </a:spcBef>
              <a:spcAft>
                <a:spcPts val="0"/>
              </a:spcAft>
              <a:buSzPts val="1400"/>
              <a:buFont typeface="Arial" panose="020B0604020202020204" pitchFamily="34" charset="0"/>
              <a:buNone/>
            </a:pPr>
            <a:r>
              <a:rPr lang="fr-FR" b="0" dirty="0"/>
              <a:t>*** </a:t>
            </a:r>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5"/>
              </a:rPr>
              <a:t>https://archive.org/details/MFBodyScan10Minsb</a:t>
            </a:r>
            <a:r>
              <a:rPr lang="fr-CA" sz="1200" dirty="0"/>
              <a:t> </a:t>
            </a:r>
          </a:p>
          <a:p>
            <a:pPr marL="628650" lvl="1" indent="-171450">
              <a:buFont typeface="Arial" panose="020B0604020202020204" pitchFamily="34" charset="0"/>
              <a:buChar char="•"/>
            </a:pPr>
            <a:r>
              <a:rPr lang="fr-CA" sz="1200" dirty="0">
                <a:hlinkClick r:id="rId16"/>
              </a:rPr>
              <a:t>http://elishagoldstein.com/videos/10-minute-body-scan/</a:t>
            </a:r>
            <a:endParaRPr lang="fr-CA" sz="1200" dirty="0"/>
          </a:p>
          <a:p>
            <a:pPr marL="628650" lvl="1" indent="-171450">
              <a:buFont typeface="Arial" panose="020B0604020202020204" pitchFamily="34" charset="0"/>
              <a:buChar char="•"/>
            </a:pPr>
            <a:r>
              <a:rPr lang="fr-CA" sz="1200" u="sng" dirty="0">
                <a:hlinkClick r:id="rId17"/>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8"/>
              </a:rPr>
              <a:t>https://www.youtube.com/watch?v=Rah4IHHZyZU </a:t>
            </a:r>
            <a:endParaRPr lang="fr-CA" sz="1200" u="sng" dirty="0"/>
          </a:p>
          <a:p>
            <a:pPr marL="628650" lvl="1" indent="-171450">
              <a:buFont typeface="Arial" panose="020B0604020202020204" pitchFamily="34" charset="0"/>
              <a:buChar char="•"/>
            </a:pPr>
            <a:r>
              <a:rPr lang="fr-CA" sz="1200" u="sng" dirty="0">
                <a:hlinkClick r:id="rId19"/>
              </a:rPr>
              <a:t>https://www.youtube.com/watch?v=aXItOY0sLRY</a:t>
            </a:r>
            <a:endParaRPr lang="fr-CA" sz="1200" u="sng" dirty="0"/>
          </a:p>
          <a:p>
            <a:pPr marL="628650" lvl="1" indent="-171450">
              <a:buFont typeface="Arial" panose="020B0604020202020204" pitchFamily="34" charset="0"/>
              <a:buChar char="•"/>
            </a:pPr>
            <a:r>
              <a:rPr lang="fr-CA" sz="1200" u="sng" dirty="0">
                <a:hlinkClick r:id="rId20"/>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a:p>
            <a:pPr marL="0" lvl="0" indent="0" algn="l" rtl="0">
              <a:lnSpc>
                <a:spcPct val="90000"/>
              </a:lnSpc>
              <a:spcBef>
                <a:spcPts val="0"/>
              </a:spcBef>
              <a:spcAft>
                <a:spcPts val="0"/>
              </a:spcAft>
              <a:buSzPts val="140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323245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comme toutes les s</a:t>
            </a:r>
            <a:r>
              <a:rPr lang="en-CA" dirty="0" err="1"/>
              <a:t>éances</a:t>
            </a:r>
            <a:r>
              <a:rPr lang="en-CA" dirty="0"/>
              <a:t> de </a:t>
            </a:r>
            <a:r>
              <a:rPr lang="en-CA" dirty="0" err="1"/>
              <a:t>ce</a:t>
            </a:r>
            <a:r>
              <a:rPr lang="en-CA" dirty="0"/>
              <a:t> programme,</a:t>
            </a:r>
            <a:r>
              <a:rPr lang="fr-CA" dirty="0"/>
              <a:t> sera conduit principalement en français. Il y aura d'autres sessions en anglais qui seront promus via le groupe </a:t>
            </a:r>
            <a:r>
              <a:rPr lang="fr-CA" dirty="0" err="1"/>
              <a:t>GCConnex</a:t>
            </a:r>
            <a:r>
              <a:rPr lang="fr-CA" dirty="0"/>
              <a:t>.</a:t>
            </a:r>
          </a:p>
          <a:p>
            <a:endParaRPr lang="en-US" baseline="0" dirty="0"/>
          </a:p>
          <a:p>
            <a:r>
              <a:rPr lang="en-CA" strike="noStrike" baseline="0" dirty="0"/>
              <a:t>As with all GoC sessions, please, feel free to use the language of your choice to ask questions or participate in the discussion, today’s session, as with all of the sessions in this program offering, will be conducted mainly in French; there will be other sessions in English that will be promoted via the </a:t>
            </a:r>
            <a:r>
              <a:rPr lang="en-CA" strike="noStrike" baseline="0" dirty="0" err="1"/>
              <a:t>GCConnex</a:t>
            </a:r>
            <a:r>
              <a:rPr lang="en-CA" strike="noStrike" baseline="0" dirty="0"/>
              <a:t> group</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CA" b="0" u="none" dirty="0"/>
              <a:t>Carmen</a:t>
            </a:r>
          </a:p>
          <a:p>
            <a:r>
              <a:rPr lang="fr-CA" b="0" u="none" dirty="0"/>
              <a:t>On va faire un survol de quelques éléments du programme pour clarifier quelques questions qui reviennent.</a:t>
            </a:r>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 </a:t>
            </a:r>
            <a:r>
              <a:rPr lang="fr-CA" b="1" u="none" dirty="0"/>
              <a:t>Exercices</a:t>
            </a:r>
            <a:r>
              <a:rPr lang="fr-CA" b="0" u="none" dirty="0"/>
              <a:t> » en sous-groupes;</a:t>
            </a:r>
          </a:p>
          <a:p>
            <a:pPr marL="171450" indent="-171450">
              <a:buFont typeface="Arial" panose="020B0604020202020204" pitchFamily="34" charset="0"/>
              <a:buChar char="•"/>
            </a:pPr>
            <a:r>
              <a:rPr lang="fr-CA" b="0" u="none" dirty="0"/>
              <a:t>Il y aura également des « </a:t>
            </a:r>
            <a:r>
              <a:rPr lang="fr-CA" b="1" u="none" dirty="0"/>
              <a:t>Retour sur la séance</a:t>
            </a:r>
            <a:r>
              <a:rPr lang="fr-CA" b="0" u="none" dirty="0"/>
              <a:t> » à la fin de chaque session hebdomadaire.</a:t>
            </a:r>
          </a:p>
          <a:p>
            <a:r>
              <a:rPr lang="fr-CA" b="0" u="none" dirty="0"/>
              <a:t>Ces deux activités, </a:t>
            </a:r>
            <a:r>
              <a:rPr lang="fr-CA" b="1" u="none" dirty="0"/>
              <a:t>Exercice et Retour sur la séance</a:t>
            </a:r>
            <a:r>
              <a:rPr lang="fr-CA" b="0" u="none" dirty="0"/>
              <a:t>, sont susceptibles d’avoir lieu chaque fois avec des collègues différents, car vous êtes groupés au hasard.</a:t>
            </a:r>
            <a:r>
              <a:rPr lang="fr-CA" b="0" dirty="0"/>
              <a:t> </a:t>
            </a:r>
          </a:p>
          <a:p>
            <a:pPr marL="171450" indent="-171450">
              <a:buFont typeface="Arial" panose="020B0604020202020204" pitchFamily="34" charset="0"/>
              <a:buChar char="•"/>
            </a:pPr>
            <a:endParaRPr lang="fr-FR" b="0" u="none" dirty="0"/>
          </a:p>
          <a:p>
            <a:pPr marL="171450" indent="-171450">
              <a:buFont typeface="Arial" panose="020B0604020202020204" pitchFamily="34" charset="0"/>
              <a:buChar char="•"/>
            </a:pPr>
            <a:r>
              <a:rPr lang="fr-CA" b="0" u="none" dirty="0"/>
              <a:t>Il y a aussi le système de jumelage, qui ne change pas.</a:t>
            </a:r>
          </a:p>
          <a:p>
            <a:pPr marL="171450" indent="-171450">
              <a:buFont typeface="Arial" panose="020B0604020202020204" pitchFamily="34" charset="0"/>
              <a:buChar char="•"/>
            </a:pPr>
            <a:r>
              <a:rPr lang="fr-CA" b="0" u="none" dirty="0"/>
              <a:t>Ceci est le groupe avec lequel vous vous réunirez chaque semaine avec les mêmes compagnons tout au long des huit semaines </a:t>
            </a:r>
            <a:r>
              <a:rPr lang="fr-FR" b="0" u="none" dirty="0"/>
              <a:t>dans le but de </a:t>
            </a:r>
          </a:p>
          <a:p>
            <a:pPr marL="628650" lvl="1" indent="-171450">
              <a:buFont typeface="Arial" panose="020B0604020202020204" pitchFamily="34" charset="0"/>
              <a:buChar char="•"/>
            </a:pPr>
            <a:r>
              <a:rPr lang="fr-FR" b="0" u="none" dirty="0"/>
              <a:t>discuter de ce qui a été difficile ou fascinant, </a:t>
            </a:r>
          </a:p>
          <a:p>
            <a:pPr marL="628650" lvl="1" indent="-171450">
              <a:buFont typeface="Arial" panose="020B0604020202020204" pitchFamily="34" charset="0"/>
              <a:buChar char="•"/>
            </a:pPr>
            <a:r>
              <a:rPr lang="fr-FR" b="0" u="none" dirty="0"/>
              <a:t>de partager des idées, et </a:t>
            </a:r>
          </a:p>
          <a:p>
            <a:pPr marL="628650" lvl="1" indent="-171450">
              <a:buFont typeface="Arial" panose="020B0604020202020204" pitchFamily="34" charset="0"/>
              <a:buChar char="•"/>
            </a:pPr>
            <a:r>
              <a:rPr lang="fr-FR" b="0" u="none" dirty="0"/>
              <a:t>de se connecter en général.</a:t>
            </a:r>
            <a:endParaRPr lang="fr-CA" b="0" u="none" dirty="0"/>
          </a:p>
          <a:p>
            <a:pPr marL="171450" indent="-171450">
              <a:buFont typeface="Arial" panose="020B0604020202020204" pitchFamily="34" charset="0"/>
              <a:buChar char="•"/>
            </a:pPr>
            <a:endParaRPr lang="fr-CA"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Ainsi, la semaine dernière, Michaela a mentionné la possibilité de réparer le système de jumelage, si vous avez besoin d'être réorganisé, soit parce que dans votre système de jumelage vous n’avez pas pu vous entendre sur une heure pour vous rencontrer, soit parce que quelqu'un a abandonné le programme et votre équipe est plus petit. Dans ces cas, informez-en Michaela, y compris tous ceux qui sont affectés dans votre système de jumelage.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les détails sur le fichier "système du jumelage" sont à jour, voici le lien : https://wiki.gccollab.ca/images/a/a1/DLCP_programme_franc%C3%A7ais_2022_-_System_jumelage.xlsx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u="none" dirty="0"/>
              <a:t>((montrer l'écran))</a:t>
            </a:r>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48025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r>
              <a:rPr lang="fr-FR" baseline="0" dirty="0"/>
              <a:t>Et prenez 1 minute pour répondre au petite sondage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eaLnBrk="1" hangingPunct="1">
              <a:spcBef>
                <a:spcPct val="0"/>
              </a:spcBef>
            </a:pPr>
            <a:r>
              <a:rPr lang="fr-FR" dirty="0">
                <a:solidFill>
                  <a:srgbClr val="000000"/>
                </a:solidFill>
              </a:rPr>
              <a:t>Ginette :</a:t>
            </a:r>
          </a:p>
          <a:p>
            <a:pPr eaLnBrk="1" hangingPunct="1">
              <a:spcBef>
                <a:spcPct val="0"/>
              </a:spcBef>
            </a:pPr>
            <a:endParaRPr lang="fr-FR" dirty="0">
              <a:solidFill>
                <a:srgbClr val="000000"/>
              </a:solidFill>
            </a:endParaRPr>
          </a:p>
          <a:p>
            <a:pPr eaLnBrk="1" hangingPunct="1">
              <a:spcBef>
                <a:spcPct val="0"/>
              </a:spcBef>
            </a:pPr>
            <a:r>
              <a:rPr lang="fr-CA" dirty="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a:solidFill>
                <a:srgbClr val="000000"/>
              </a:solidFill>
            </a:endParaRPr>
          </a:p>
          <a:p>
            <a:pPr eaLnBrk="1" hangingPunct="1">
              <a:spcBef>
                <a:spcPct val="0"/>
              </a:spcBef>
            </a:pPr>
            <a:r>
              <a:rPr lang="fr-CA" dirty="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a:solidFill>
                  <a:srgbClr val="000000"/>
                </a:solidFill>
              </a:rPr>
              <a:t>GRC / GRC</a:t>
            </a:r>
          </a:p>
          <a:p>
            <a:pPr marL="171450" indent="-171450" eaLnBrk="1" hangingPunct="1">
              <a:spcBef>
                <a:spcPct val="0"/>
              </a:spcBef>
              <a:buFont typeface="Arial" panose="020B0604020202020204" pitchFamily="34" charset="0"/>
              <a:buChar char="•"/>
            </a:pPr>
            <a:r>
              <a:rPr lang="fr-FR" dirty="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a:solidFill>
                  <a:srgbClr val="000000"/>
                </a:solidFill>
              </a:rPr>
              <a:t>Services de police axés sur la communauté, ministère de la Justice des États-Unis</a:t>
            </a:r>
          </a:p>
          <a:p>
            <a:pPr eaLnBrk="1" hangingPunct="1">
              <a:spcBef>
                <a:spcPct val="0"/>
              </a:spcBef>
            </a:pPr>
            <a:r>
              <a:rPr lang="fr-FR" dirty="0">
                <a:solidFill>
                  <a:srgbClr val="000000"/>
                </a:solidFill>
              </a:rPr>
              <a:t>Tous ont des programmes liés à la pleine conscience</a:t>
            </a:r>
          </a:p>
          <a:p>
            <a:pPr eaLnBrk="1" hangingPunct="1">
              <a:spcBef>
                <a:spcPct val="0"/>
              </a:spcBef>
            </a:pPr>
            <a:endParaRPr lang="fr-FR" dirty="0">
              <a:solidFill>
                <a:srgbClr val="000000"/>
              </a:solidFill>
            </a:endParaRPr>
          </a:p>
          <a:p>
            <a:pPr eaLnBrk="1" hangingPunct="1">
              <a:spcBef>
                <a:spcPct val="0"/>
              </a:spcBef>
            </a:pPr>
            <a:r>
              <a:rPr lang="fr-FR" dirty="0">
                <a:solidFill>
                  <a:srgbClr val="000000"/>
                </a:solidFill>
              </a:rPr>
              <a:t>Vous pouvez trouver des détails dans les liens fournis dans les points de discussion de ces diapositives.</a:t>
            </a:r>
          </a:p>
          <a:p>
            <a:pPr eaLnBrk="1" hangingPunct="1">
              <a:spcBef>
                <a:spcPct val="0"/>
              </a:spcBef>
            </a:pPr>
            <a:endParaRPr lang="fr-FR" dirty="0">
              <a:solidFill>
                <a:srgbClr val="000000"/>
              </a:solidFill>
            </a:endParaRPr>
          </a:p>
          <a:p>
            <a:pPr eaLnBrk="1" hangingPunct="1">
              <a:spcBef>
                <a:spcPct val="0"/>
              </a:spcBef>
            </a:pPr>
            <a:r>
              <a:rPr lang="fr-FR" dirty="0">
                <a:solidFill>
                  <a:srgbClr val="000000"/>
                </a:solidFill>
              </a:rPr>
              <a:t>- - -</a:t>
            </a:r>
            <a:endParaRPr lang="en-CA" dirty="0">
              <a:solidFill>
                <a:srgbClr val="000000"/>
              </a:solidFill>
            </a:endParaRPr>
          </a:p>
          <a:p>
            <a:pPr eaLnBrk="1" hangingPunct="1">
              <a:spcBef>
                <a:spcPct val="0"/>
              </a:spcBef>
              <a:buFont typeface="Arial" pitchFamily="34" charset="0"/>
              <a:buChar char="•"/>
            </a:pPr>
            <a:r>
              <a:rPr lang="fr-CA" dirty="0"/>
              <a:t> </a:t>
            </a:r>
            <a:r>
              <a:rPr lang="fr-CA" dirty="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a:t> </a:t>
            </a:r>
            <a:r>
              <a:rPr lang="en-CA" sz="1200" b="0" i="0" kern="1200" dirty="0" err="1">
                <a:solidFill>
                  <a:schemeClr val="tx1"/>
                </a:solidFill>
                <a:latin typeface="+mn-lt"/>
                <a:ea typeface="+mn-ea"/>
                <a:cs typeface="+mn-cs"/>
              </a:rPr>
              <a:t>U.Lab</a:t>
            </a:r>
            <a:r>
              <a:rPr lang="en-CA" sz="1200" b="0" i="0" kern="1200" dirty="0">
                <a:solidFill>
                  <a:schemeClr val="tx1"/>
                </a:solidFill>
                <a:latin typeface="+mn-lt"/>
                <a:ea typeface="+mn-ea"/>
                <a:cs typeface="+mn-cs"/>
              </a:rPr>
              <a:t> /</a:t>
            </a:r>
            <a:r>
              <a:rPr lang="en-CA" sz="1200" b="0" i="0" kern="1200" baseline="0" dirty="0">
                <a:solidFill>
                  <a:schemeClr val="tx1"/>
                </a:solidFill>
                <a:latin typeface="+mn-lt"/>
                <a:ea typeface="+mn-ea"/>
                <a:cs typeface="+mn-cs"/>
              </a:rPr>
              <a:t> MIT – </a:t>
            </a:r>
            <a:r>
              <a:rPr lang="fr-FR" sz="1200" b="0" i="0" kern="1200" baseline="0" dirty="0" err="1">
                <a:solidFill>
                  <a:schemeClr val="tx1"/>
                </a:solidFill>
                <a:latin typeface="+mn-lt"/>
                <a:ea typeface="+mn-ea"/>
                <a:cs typeface="+mn-cs"/>
              </a:rPr>
              <a:t>savvy</a:t>
            </a:r>
            <a:r>
              <a:rPr lang="fr-FR" sz="1200" b="0" i="0" kern="1200" baseline="0" dirty="0">
                <a:solidFill>
                  <a:schemeClr val="tx1"/>
                </a:solidFill>
                <a:latin typeface="+mn-lt"/>
                <a:ea typeface="+mn-ea"/>
                <a:cs typeface="+mn-cs"/>
              </a:rPr>
              <a:t> en gestion d'affaires senior, y compris la pleine conscience -ils appeler </a:t>
            </a:r>
            <a:r>
              <a:rPr lang="fr-FR" sz="1200" b="0" i="0" kern="1200" baseline="0" dirty="0" err="1">
                <a:solidFill>
                  <a:schemeClr val="tx1"/>
                </a:solidFill>
                <a:latin typeface="+mn-lt"/>
                <a:ea typeface="+mn-ea"/>
                <a:cs typeface="+mn-cs"/>
              </a:rPr>
              <a:t>presencing</a:t>
            </a:r>
            <a:r>
              <a:rPr lang="fr-FR" sz="1200" b="0" i="0" kern="1200" baseline="0" dirty="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a:solidFill>
                  <a:srgbClr val="000000"/>
                </a:solidFill>
              </a:rPr>
              <a:t> </a:t>
            </a:r>
            <a:r>
              <a:rPr lang="fr-CA" dirty="0" err="1">
                <a:solidFill>
                  <a:srgbClr val="000000"/>
                </a:solidFill>
              </a:rPr>
              <a:t>Mindful</a:t>
            </a:r>
            <a:r>
              <a:rPr lang="fr-CA" dirty="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a:solidFill>
                <a:srgbClr val="000000"/>
              </a:solidFill>
            </a:endParaRPr>
          </a:p>
          <a:p>
            <a:pPr eaLnBrk="1" hangingPunct="1">
              <a:spcBef>
                <a:spcPct val="0"/>
              </a:spcBef>
            </a:pPr>
            <a:r>
              <a:rPr lang="fr-CA" dirty="0">
                <a:solidFill>
                  <a:srgbClr val="000000"/>
                </a:solidFill>
              </a:rPr>
              <a:t>Il y aura une discussion en groupe si le temps le permet et les participants le souhaitent.</a:t>
            </a:r>
          </a:p>
          <a:p>
            <a:pPr eaLnBrk="1" hangingPunct="1">
              <a:spcBef>
                <a:spcPct val="0"/>
              </a:spcBef>
            </a:pPr>
            <a:r>
              <a:rPr lang="fr-CA" dirty="0">
                <a:solidFill>
                  <a:srgbClr val="000000"/>
                </a:solidFill>
              </a:rPr>
              <a:t>---</a:t>
            </a:r>
          </a:p>
          <a:p>
            <a:pPr>
              <a:buFont typeface="Arial" charset="0"/>
              <a:buNone/>
            </a:pPr>
            <a:r>
              <a:rPr lang="en-US" dirty="0"/>
              <a:t>https://hbr.org/2015/12/why-google-target-and-general-mills-are-investing-in-mindfulness (article en </a:t>
            </a:r>
            <a:r>
              <a:rPr lang="en-US" dirty="0" err="1"/>
              <a:t>Anglais</a:t>
            </a:r>
            <a:r>
              <a:rPr lang="en-US" dirty="0"/>
              <a:t>)</a:t>
            </a:r>
            <a:r>
              <a:rPr lang="en-US" baseline="0" dirty="0"/>
              <a:t> </a:t>
            </a:r>
            <a:endParaRPr lang="en-US" dirty="0"/>
          </a:p>
          <a:p>
            <a:pPr>
              <a:buFont typeface="Arial" charset="0"/>
              <a:buNone/>
            </a:pPr>
            <a:r>
              <a:rPr lang="en-CA" dirty="0"/>
              <a:t>Fait la reference </a:t>
            </a:r>
            <a:r>
              <a:rPr lang="fr-CA" dirty="0"/>
              <a:t>à quelque détails à propos des</a:t>
            </a:r>
            <a:r>
              <a:rPr lang="fr-CA" baseline="0" dirty="0"/>
              <a:t> programs de la pleine-conscience au </a:t>
            </a:r>
            <a:r>
              <a:rPr lang="en-CA" dirty="0"/>
              <a:t>Google, Aetna, General Mills, Intel,</a:t>
            </a:r>
            <a:r>
              <a:rPr lang="en-CA" baseline="0" dirty="0"/>
              <a:t> Target &amp; Green Mountain Coffee Roasters.</a:t>
            </a:r>
            <a:endParaRPr lang="en-US" dirty="0"/>
          </a:p>
          <a:p>
            <a:pPr eaLnBrk="1" hangingPunct="1">
              <a:spcBef>
                <a:spcPct val="0"/>
              </a:spcBef>
            </a:pPr>
            <a:endParaRPr lang="en-US" dirty="0"/>
          </a:p>
          <a:p>
            <a:r>
              <a:rPr lang="en-US" dirty="0"/>
              <a:t>Ginette: </a:t>
            </a:r>
          </a:p>
          <a:p>
            <a:endParaRPr lang="en-US"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a:t>
            </a:r>
            <a:r>
              <a:rPr lang="fr-FR" b="0" i="0" dirty="0" err="1">
                <a:solidFill>
                  <a:srgbClr val="7030A0"/>
                </a:solidFill>
              </a:rPr>
              <a:t>Silicon</a:t>
            </a:r>
            <a:r>
              <a:rPr lang="fr-FR" b="0" i="0" dirty="0">
                <a:solidFill>
                  <a:srgbClr val="7030A0"/>
                </a:solidFill>
              </a:rPr>
              <a:t> </a:t>
            </a:r>
            <a:r>
              <a:rPr lang="fr-FR" b="0" i="0" dirty="0" err="1">
                <a:solidFill>
                  <a:srgbClr val="7030A0"/>
                </a:solidFill>
              </a:rPr>
              <a:t>Valley</a:t>
            </a:r>
            <a:r>
              <a:rPr lang="fr-FR" b="0" i="0" dirty="0">
                <a:solidFill>
                  <a:srgbClr val="7030A0"/>
                </a:solidFill>
              </a:rPr>
              <a:t>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a:t>https://www.meditationasmedicine.ca/blog/meditating-cop-peel-ontario</a:t>
            </a:r>
          </a:p>
          <a:p>
            <a:pPr marL="171450" indent="-171450">
              <a:buFont typeface="Arial" panose="020B0604020202020204" pitchFamily="34" charset="0"/>
              <a:buChar char="•"/>
            </a:pPr>
            <a:r>
              <a:rPr lang="en-CA" baseline="0" dirty="0"/>
              <a:t>https://www.rcmp-grc.gc.ca/en/gazette/mindfulness-difference</a:t>
            </a:r>
          </a:p>
          <a:p>
            <a:pPr marL="171450" indent="-171450">
              <a:buFont typeface="Arial" panose="020B0604020202020204" pitchFamily="34" charset="0"/>
              <a:buChar char="•"/>
            </a:pPr>
            <a:r>
              <a:rPr lang="en-CA" baseline="0" dirty="0"/>
              <a:t>https://cops.usdoj.gov/html/dispatch/05-2021/mindfulness_training.html</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428701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627D9-015E-506C-1D3C-47BC4E946B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11AD61-4814-0583-2FBF-A077A0DC99FD}"/>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682F263-E779-138A-D638-0625B1F4E172}"/>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5" name="Subtitle 2">
            <a:extLst>
              <a:ext uri="{FF2B5EF4-FFF2-40B4-BE49-F238E27FC236}">
                <a16:creationId xmlns:a16="http://schemas.microsoft.com/office/drawing/2014/main" id="{93092A3E-A39B-7F14-6769-EF1A319AB6B0}"/>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8621B063-C955-6700-C3CF-9DA36CAAD454}"/>
              </a:ext>
            </a:extLst>
          </p:cNvPr>
          <p:cNvSpPr>
            <a:spLocks noGrp="1"/>
          </p:cNvSpPr>
          <p:nvPr>
            <p:ph type="ftr" sz="quarter" idx="11"/>
          </p:nvPr>
        </p:nvSpPr>
        <p:spPr>
          <a:xfrm>
            <a:off x="3124200" y="6356350"/>
            <a:ext cx="2895600" cy="365125"/>
          </a:xfrm>
        </p:spPr>
        <p:txBody>
          <a:bodyPr/>
          <a:lstStyle/>
          <a:p>
            <a:endParaRPr lang="en-CA"/>
          </a:p>
        </p:txBody>
      </p:sp>
      <p:pic>
        <p:nvPicPr>
          <p:cNvPr id="7" name="Picture 6" descr="govt-of-canada-logo – IISD Experimental Lakes Area">
            <a:extLst>
              <a:ext uri="{FF2B5EF4-FFF2-40B4-BE49-F238E27FC236}">
                <a16:creationId xmlns:a16="http://schemas.microsoft.com/office/drawing/2014/main" id="{A28191BE-C98A-78D1-EDC7-FDD1C20430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ederal - Data and Statistics: Canada - Research Guides at University ...">
            <a:extLst>
              <a:ext uri="{FF2B5EF4-FFF2-40B4-BE49-F238E27FC236}">
                <a16:creationId xmlns:a16="http://schemas.microsoft.com/office/drawing/2014/main" id="{F0FBE0A1-3F9C-8279-AB7D-414F2E15875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a:extLst>
              <a:ext uri="{FF2B5EF4-FFF2-40B4-BE49-F238E27FC236}">
                <a16:creationId xmlns:a16="http://schemas.microsoft.com/office/drawing/2014/main" id="{1AC03A13-3D8A-7E32-7EBC-FE1C4E18A63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2024-10-17</a:t>
            </a:fld>
            <a:endParaRPr lang="en-CA"/>
          </a:p>
        </p:txBody>
      </p:sp>
      <p:sp>
        <p:nvSpPr>
          <p:cNvPr id="16" name="Rectangle 15">
            <a:extLst>
              <a:ext uri="{FF2B5EF4-FFF2-40B4-BE49-F238E27FC236}">
                <a16:creationId xmlns:a16="http://schemas.microsoft.com/office/drawing/2014/main" id="{7FD3BFCF-514C-D502-F74A-993A7A5404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2695-86E2-5189-E4E2-3F028611221D}"/>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2024-10-17</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dIcmpy10PaE?feature=oembed" TargetMode="External"/><Relationship Id="rId4" Type="http://schemas.openxmlformats.org/officeDocument/2006/relationships/image" Target="../media/image67.jpeg"/></Relationships>
</file>

<file path=ppt/slides/_rels/slide11.xml.rels><?xml version="1.0" encoding="UTF-8" standalone="yes"?>
<Relationships xmlns="http://schemas.openxmlformats.org/package/2006/relationships"><Relationship Id="rId8" Type="http://schemas.openxmlformats.org/officeDocument/2006/relationships/hyperlink" Target="http://www.polyu.edu.hk/obe/students/files/deep.pdf" TargetMode="External"/><Relationship Id="rId3" Type="http://schemas.openxmlformats.org/officeDocument/2006/relationships/tags" Target="../tags/tag45.xml"/><Relationship Id="rId7" Type="http://schemas.microsoft.com/office/2007/relationships/hdphoto" Target="../media/hdphoto4.wdp"/><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6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48.xml"/><Relationship Id="rId7" Type="http://schemas.openxmlformats.org/officeDocument/2006/relationships/image" Target="../media/image69.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1.jpeg"/><Relationship Id="rId5" Type="http://schemas.openxmlformats.org/officeDocument/2006/relationships/hyperlink" Target="https://siyli.org/great-leaders/"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14.png"/><Relationship Id="rId3" Type="http://schemas.openxmlformats.org/officeDocument/2006/relationships/tags" Target="../tags/tag54.xml"/><Relationship Id="rId7" Type="http://schemas.openxmlformats.org/officeDocument/2006/relationships/notesSlide" Target="../notesSlides/notesSlide14.xml"/><Relationship Id="rId12" Type="http://schemas.openxmlformats.org/officeDocument/2006/relationships/image" Target="../media/image13.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56.xml"/><Relationship Id="rId10" Type="http://schemas.openxmlformats.org/officeDocument/2006/relationships/image" Target="../media/image74.jpeg"/><Relationship Id="rId4" Type="http://schemas.openxmlformats.org/officeDocument/2006/relationships/tags" Target="../tags/tag55.xml"/><Relationship Id="rId9" Type="http://schemas.openxmlformats.org/officeDocument/2006/relationships/image" Target="../media/image73.jpeg"/></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75.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hyperlink" Target="https://www.karmatube.org/videos.php?id=3965" TargetMode="Externa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tags" Target="../tags/tag62.xml"/><Relationship Id="rId7" Type="http://schemas.openxmlformats.org/officeDocument/2006/relationships/image" Target="../media/image7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7.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75.jpe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69.png"/><Relationship Id="rId17" Type="http://schemas.openxmlformats.org/officeDocument/2006/relationships/image" Target="../media/image77.jpeg"/><Relationship Id="rId2" Type="http://schemas.openxmlformats.org/officeDocument/2006/relationships/tags" Target="../tags/tag65.xml"/><Relationship Id="rId16" Type="http://schemas.openxmlformats.org/officeDocument/2006/relationships/image" Target="../media/image76.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notesSlide" Target="../notesSlides/notesSlide17.xml"/><Relationship Id="rId5" Type="http://schemas.openxmlformats.org/officeDocument/2006/relationships/tags" Target="../tags/tag68.xml"/><Relationship Id="rId15" Type="http://schemas.openxmlformats.org/officeDocument/2006/relationships/image" Target="../media/image11.jpg"/><Relationship Id="rId10" Type="http://schemas.openxmlformats.org/officeDocument/2006/relationships/slideLayout" Target="../slideLayouts/slideLayout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image" Target="../media/image73.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79.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8.pn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11.jp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3.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8.jpeg"/><Relationship Id="rId4" Type="http://schemas.openxmlformats.org/officeDocument/2006/relationships/slideLayout" Target="../slideLayouts/slideLayout2.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3.png"/><Relationship Id="rId18" Type="http://schemas.openxmlformats.org/officeDocument/2006/relationships/image" Target="../media/image23.png"/><Relationship Id="rId3" Type="http://schemas.openxmlformats.org/officeDocument/2006/relationships/tags" Target="../tags/tag22.xml"/><Relationship Id="rId21" Type="http://schemas.openxmlformats.org/officeDocument/2006/relationships/image" Target="../media/image26.png"/><Relationship Id="rId7" Type="http://schemas.openxmlformats.org/officeDocument/2006/relationships/slideLayout" Target="../slideLayouts/slideLayout2.xml"/><Relationship Id="rId12" Type="http://schemas.openxmlformats.org/officeDocument/2006/relationships/image" Target="../media/image10.png"/><Relationship Id="rId17" Type="http://schemas.openxmlformats.org/officeDocument/2006/relationships/image" Target="../media/image18.jpeg"/><Relationship Id="rId2" Type="http://schemas.openxmlformats.org/officeDocument/2006/relationships/tags" Target="../tags/tag21.xml"/><Relationship Id="rId16" Type="http://schemas.openxmlformats.org/officeDocument/2006/relationships/image" Target="../media/image22.png"/><Relationship Id="rId20" Type="http://schemas.openxmlformats.org/officeDocument/2006/relationships/image" Target="../media/image25.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24" Type="http://schemas.openxmlformats.org/officeDocument/2006/relationships/image" Target="../media/image28.jpeg"/><Relationship Id="rId5" Type="http://schemas.openxmlformats.org/officeDocument/2006/relationships/tags" Target="../tags/tag24.xml"/><Relationship Id="rId15" Type="http://schemas.microsoft.com/office/2007/relationships/hdphoto" Target="../media/hdphoto2.wdp"/><Relationship Id="rId2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10" Type="http://schemas.openxmlformats.org/officeDocument/2006/relationships/image" Target="../media/image11.jpg"/><Relationship Id="rId19" Type="http://schemas.openxmlformats.org/officeDocument/2006/relationships/image" Target="../media/image24.png"/><Relationship Id="rId4" Type="http://schemas.openxmlformats.org/officeDocument/2006/relationships/tags" Target="../tags/tag23.xml"/><Relationship Id="rId9" Type="http://schemas.openxmlformats.org/officeDocument/2006/relationships/image" Target="../media/image19.jpeg"/><Relationship Id="rId14" Type="http://schemas.openxmlformats.org/officeDocument/2006/relationships/image" Target="../media/image21.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instituteformindfulleadership.org/" TargetMode="External"/><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3.png"/><Relationship Id="rId12" Type="http://schemas.openxmlformats.org/officeDocument/2006/relationships/hyperlink" Target="http://www.mindfulnet.org/" TargetMode="External"/><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48.jpeg"/><Relationship Id="rId32" Type="http://schemas.openxmlformats.org/officeDocument/2006/relationships/image" Target="../media/image56.jpeg"/><Relationship Id="rId37" Type="http://schemas.openxmlformats.org/officeDocument/2006/relationships/image" Target="../media/image61.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6.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hyperlink" Target="http://www.siyli.org/" TargetMode="External"/><Relationship Id="rId9" Type="http://schemas.openxmlformats.org/officeDocument/2006/relationships/image" Target="../media/image35.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4.png"/><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2.xml"/><Relationship Id="rId18" Type="http://schemas.openxmlformats.org/officeDocument/2006/relationships/image" Target="../media/image66.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16.gif"/><Relationship Id="rId2" Type="http://schemas.openxmlformats.org/officeDocument/2006/relationships/tags" Target="../tags/tag32.xml"/><Relationship Id="rId16" Type="http://schemas.openxmlformats.org/officeDocument/2006/relationships/image" Target="../media/image65.jpeg"/><Relationship Id="rId20" Type="http://schemas.openxmlformats.org/officeDocument/2006/relationships/hyperlink" Target="https://www.youtube.com/watch?v=dIcmpy10PaE" TargetMode="Externa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64.jpeg"/><Relationship Id="rId10" Type="http://schemas.openxmlformats.org/officeDocument/2006/relationships/tags" Target="../tags/tag40.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755576" y="404664"/>
            <a:ext cx="3816424" cy="5735063"/>
          </a:xfrm>
          <a:prstGeom prst="rect">
            <a:avLst/>
          </a:prstGeom>
        </p:spPr>
      </p:pic>
      <p:sp>
        <p:nvSpPr>
          <p:cNvPr id="2" name="Title 3">
            <a:extLst>
              <a:ext uri="{FF2B5EF4-FFF2-40B4-BE49-F238E27FC236}">
                <a16:creationId xmlns:a16="http://schemas.microsoft.com/office/drawing/2014/main" id="{AD83ED0D-CD19-4013-E3F9-E62BCBCF1ABA}"/>
              </a:ext>
            </a:extLst>
          </p:cNvPr>
          <p:cNvSpPr txBox="1">
            <a:spLocks/>
          </p:cNvSpPr>
          <p:nvPr/>
        </p:nvSpPr>
        <p:spPr>
          <a:xfrm>
            <a:off x="5487753" y="2636912"/>
            <a:ext cx="3816424" cy="48965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mn-lt"/>
              </a:rPr>
              <a:t>Pour la prochaine séance :</a:t>
            </a:r>
            <a:r>
              <a:rPr lang="fr-FR" sz="2400" dirty="0">
                <a:latin typeface="+mn-lt"/>
              </a:rPr>
              <a:t> nous ferons un exercice de pleine conscience pour boire de l'eau, veuillez avoir un petit verre d'eau prêt</a:t>
            </a:r>
            <a:endParaRPr lang="en-CA" sz="2400" dirty="0">
              <a:latin typeface="+mn-lt"/>
            </a:endParaRPr>
          </a:p>
        </p:txBody>
      </p:sp>
      <p:pic>
        <p:nvPicPr>
          <p:cNvPr id="4" name="Picture 6" descr="A glass of water on a white background">
            <a:extLst>
              <a:ext uri="{FF2B5EF4-FFF2-40B4-BE49-F238E27FC236}">
                <a16:creationId xmlns:a16="http://schemas.microsoft.com/office/drawing/2014/main" id="{19186853-787B-B9EA-847D-8C4048F7AACF}"/>
              </a:ext>
            </a:extLst>
          </p:cNvPr>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6353" y="2806505"/>
            <a:ext cx="1714351" cy="14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3E6-F226-B112-D454-EC2341480E62}"/>
              </a:ext>
            </a:extLst>
          </p:cNvPr>
          <p:cNvSpPr>
            <a:spLocks noGrp="1"/>
          </p:cNvSpPr>
          <p:nvPr>
            <p:ph type="title"/>
          </p:nvPr>
        </p:nvSpPr>
        <p:spPr/>
        <p:txBody>
          <a:bodyPr/>
          <a:lstStyle/>
          <a:p>
            <a:r>
              <a:rPr lang="en-CA" sz="4400" b="0" i="0" dirty="0">
                <a:effectLst/>
                <a:latin typeface="Roboto" panose="02000000000000000000" pitchFamily="2" charset="0"/>
              </a:rPr>
              <a:t>Le Je et le Nous</a:t>
            </a:r>
            <a:endParaRPr lang="en-US" dirty="0"/>
          </a:p>
        </p:txBody>
      </p:sp>
      <p:pic>
        <p:nvPicPr>
          <p:cNvPr id="4" name="Online Media 3" title="The &quot;I&quot; and the &quot;We&quot; - Frédéric Laloux">
            <a:hlinkClick r:id="" action="ppaction://media"/>
            <a:extLst>
              <a:ext uri="{FF2B5EF4-FFF2-40B4-BE49-F238E27FC236}">
                <a16:creationId xmlns:a16="http://schemas.microsoft.com/office/drawing/2014/main" id="{5E2EDE58-FAE9-8A2C-A4F9-EFBDBA7DB732}"/>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23292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8"/>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6865263" y="397805"/>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p:txBody>
          <a:bodyPr>
            <a:noAutofit/>
          </a:bodyPr>
          <a:lstStyle/>
          <a:p>
            <a:pPr algn="l"/>
            <a:r>
              <a:rPr lang="fr-CA" sz="3600" dirty="0"/>
              <a:t>Compréhension approfondie, </a:t>
            </a:r>
            <a:br>
              <a:rPr lang="fr-CA" sz="3600" dirty="0"/>
            </a:br>
            <a:r>
              <a:rPr lang="fr-CA" sz="3600" dirty="0"/>
              <a:t>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sz="half" idx="1"/>
            <p:custDataLst>
              <p:tags r:id="rId3"/>
            </p:custDataLst>
          </p:nvPr>
        </p:nvSpPr>
        <p:spPr>
          <a:xfrm>
            <a:off x="457200" y="1844824"/>
            <a:ext cx="4038600" cy="4281339"/>
          </a:xfrm>
        </p:spPr>
        <p:txBody>
          <a:bodyPr>
            <a:noAutofit/>
          </a:bodyPr>
          <a:lstStyle/>
          <a:p>
            <a:pPr marL="285750" indent="-285750"/>
            <a:r>
              <a:rPr lang="fr-FR" dirty="0"/>
              <a:t>Se rappeler les faits </a:t>
            </a:r>
          </a:p>
          <a:p>
            <a:pPr marL="285750" indent="-285750"/>
            <a:r>
              <a:rPr lang="fr-FR" dirty="0"/>
              <a:t>Comparer </a:t>
            </a:r>
          </a:p>
          <a:p>
            <a:pPr marL="285750" indent="-285750"/>
            <a:r>
              <a:rPr lang="fr-FR" dirty="0"/>
              <a:t>Opposer </a:t>
            </a:r>
          </a:p>
          <a:p>
            <a:pPr marL="285750" indent="-285750"/>
            <a:r>
              <a:rPr lang="fr-FR" dirty="0"/>
              <a:t>Expliquer</a:t>
            </a:r>
          </a:p>
          <a:p>
            <a:pPr marL="285750" indent="-285750"/>
            <a:r>
              <a:rPr lang="fr-FR" dirty="0"/>
              <a:t>Analyser</a:t>
            </a:r>
          </a:p>
          <a:p>
            <a:pPr marL="285750" indent="-285750"/>
            <a:r>
              <a:rPr lang="fr-FR" dirty="0"/>
              <a:t>Relier </a:t>
            </a:r>
          </a:p>
        </p:txBody>
      </p:sp>
      <p:sp>
        <p:nvSpPr>
          <p:cNvPr id="4" name="Content Placeholder 3"/>
          <p:cNvSpPr>
            <a:spLocks noGrp="1"/>
          </p:cNvSpPr>
          <p:nvPr>
            <p:ph sz="half" idx="2"/>
          </p:nvPr>
        </p:nvSpPr>
        <p:spPr>
          <a:xfrm>
            <a:off x="4648200" y="1844824"/>
            <a:ext cx="4038600" cy="4281339"/>
          </a:xfrm>
        </p:spPr>
        <p:txBody>
          <a:bodyPr/>
          <a:lstStyle/>
          <a:p>
            <a:pPr marL="285750" indent="-285750"/>
            <a:r>
              <a:rPr lang="fr-CA" dirty="0"/>
              <a:t>Appliquer</a:t>
            </a:r>
          </a:p>
          <a:p>
            <a:pPr marL="285750" indent="-285750"/>
            <a:r>
              <a:rPr lang="fr-CA" dirty="0"/>
              <a:t>Recommander</a:t>
            </a:r>
          </a:p>
          <a:p>
            <a:pPr marL="285750" indent="-285750"/>
            <a:r>
              <a:rPr lang="fr-CA" dirty="0"/>
              <a:t>Théoriser</a:t>
            </a:r>
          </a:p>
          <a:p>
            <a:pPr marL="285750" indent="-285750"/>
            <a:r>
              <a:rPr lang="fr-CA" dirty="0"/>
              <a:t>Généraliser</a:t>
            </a:r>
          </a:p>
          <a:p>
            <a:pPr marL="285750" indent="-285750"/>
            <a:r>
              <a:rPr lang="fr-CA" dirty="0"/>
              <a:t>Formuler des hypothèses</a:t>
            </a:r>
          </a:p>
          <a:p>
            <a:pPr marL="285750" indent="-285750"/>
            <a:r>
              <a:rPr lang="fr-CA" dirty="0"/>
              <a:t>Réfléchir</a:t>
            </a:r>
          </a:p>
        </p:txBody>
      </p:sp>
      <p:grpSp>
        <p:nvGrpSpPr>
          <p:cNvPr id="11" name="Group 10">
            <a:extLst>
              <a:ext uri="{FF2B5EF4-FFF2-40B4-BE49-F238E27FC236}">
                <a16:creationId xmlns:a16="http://schemas.microsoft.com/office/drawing/2014/main" id="{ADA1DBF3-D5DB-0F87-509D-D5043758A7E6}"/>
              </a:ext>
            </a:extLst>
          </p:cNvPr>
          <p:cNvGrpSpPr/>
          <p:nvPr>
            <p:custDataLst>
              <p:tags r:id="rId4"/>
            </p:custDataLst>
          </p:nvPr>
        </p:nvGrpSpPr>
        <p:grpSpPr>
          <a:xfrm>
            <a:off x="7057472" y="4619553"/>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8">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A1D3D56-2078-22AC-2FCC-0568E8C0F52D}"/>
              </a:ext>
            </a:extLst>
          </p:cNvPr>
          <p:cNvSpPr txBox="1"/>
          <p:nvPr/>
        </p:nvSpPr>
        <p:spPr>
          <a:xfrm>
            <a:off x="544088" y="5898237"/>
            <a:ext cx="6181695" cy="830997"/>
          </a:xfrm>
          <a:prstGeom prst="rect">
            <a:avLst/>
          </a:prstGeom>
          <a:noFill/>
        </p:spPr>
        <p:txBody>
          <a:bodyPr wrap="square">
            <a:spAutoFit/>
          </a:bodyPr>
          <a:lstStyle/>
          <a:p>
            <a:pPr marL="0" indent="0">
              <a:buNone/>
            </a:pPr>
            <a:r>
              <a:rPr lang="fr-CA" sz="2400" dirty="0"/>
              <a:t>Vous ne pouvez attraper que des petits poissons à la surface. </a:t>
            </a:r>
            <a:r>
              <a:rPr lang="fr-CA" sz="2400" b="1" i="1" dirty="0"/>
              <a:t>Donc, allez en profondeur! </a:t>
            </a:r>
          </a:p>
        </p:txBody>
      </p:sp>
    </p:spTree>
    <p:extLst>
      <p:ext uri="{BB962C8B-B14F-4D97-AF65-F5344CB8AC3E}">
        <p14:creationId xmlns:p14="http://schemas.microsoft.com/office/powerpoint/2010/main" val="396847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a:bodyPr>
          <a:lstStyle/>
          <a:p>
            <a:pPr marL="514350" indent="-514350">
              <a:buFont typeface="+mj-lt"/>
              <a:buAutoNum type="arabicPeriod"/>
            </a:pPr>
            <a:r>
              <a:rPr lang="fr-CA" dirty="0"/>
              <a:t>Conscience de soi</a:t>
            </a:r>
          </a:p>
          <a:p>
            <a:pPr marL="514350" indent="-514350">
              <a:buFont typeface="+mj-lt"/>
              <a:buAutoNum type="arabicPeriod"/>
            </a:pPr>
            <a:r>
              <a:rPr lang="fr-CA" dirty="0"/>
              <a:t>Autorégulation </a:t>
            </a:r>
          </a:p>
          <a:p>
            <a:pPr marL="514350" indent="-514350">
              <a:buFont typeface="+mj-lt"/>
              <a:buAutoNum type="arabicPeriod"/>
            </a:pPr>
            <a:r>
              <a:rPr lang="fr-CA" dirty="0"/>
              <a:t>Motivation </a:t>
            </a:r>
          </a:p>
          <a:p>
            <a:pPr marL="514350" indent="-514350">
              <a:buFont typeface="+mj-lt"/>
              <a:buAutoNum type="arabicPeriod"/>
            </a:pPr>
            <a:r>
              <a:rPr lang="fr-CA" dirty="0">
                <a:solidFill>
                  <a:srgbClr val="7030A0"/>
                </a:solidFill>
              </a:rPr>
              <a:t>Empathie</a:t>
            </a:r>
          </a:p>
          <a:p>
            <a:pPr marL="514350" indent="-514350">
              <a:buFont typeface="+mj-lt"/>
              <a:buAutoNum type="arabicPeriod"/>
            </a:pPr>
            <a:r>
              <a:rPr lang="fr-CA" dirty="0"/>
              <a:t>Compétences sociales</a:t>
            </a:r>
            <a:br>
              <a:rPr lang="fr-CA" dirty="0"/>
            </a:br>
            <a:endParaRPr lang="fr-CA" dirty="0"/>
          </a:p>
          <a:p>
            <a:pPr marL="0" indent="0">
              <a:buNone/>
            </a:pPr>
            <a:r>
              <a:rPr lang="fr-CA" sz="1800" dirty="0"/>
              <a:t> (adapté du </a:t>
            </a:r>
            <a:r>
              <a:rPr lang="fr-CA" sz="1800" u="sng" dirty="0">
                <a:hlinkClick r:id="rId5"/>
              </a:rPr>
              <a:t>https://siyli.org/great-leaders/</a:t>
            </a:r>
            <a:r>
              <a:rPr lang="fr-CA" sz="1800" u="sng" dirty="0"/>
              <a:t>)</a:t>
            </a:r>
            <a:endParaRPr lang="fr-CA" sz="18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65" y="1637442"/>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548605" y="1637442"/>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FR" dirty="0"/>
              <a:t>Vous vous présenterez</a:t>
            </a:r>
          </a:p>
          <a:p>
            <a:pPr lvl="1"/>
            <a:r>
              <a:rPr lang="fr-FR" dirty="0"/>
              <a:t>Incluez des éléments qui vous sont familiers, comme votre travail (postes, responsabilités, lieu, autres), sur vous-même (où vous êtes né, ce que vous avez étudié, vos passe-temps, autres).</a:t>
            </a:r>
          </a:p>
          <a:p>
            <a:r>
              <a:rPr lang="fr-CA" dirty="0"/>
              <a:t>Indiquez qui est « A ».</a:t>
            </a:r>
          </a:p>
          <a:p>
            <a:r>
              <a:rPr lang="fr-CA" dirty="0"/>
              <a:t>A parle pendant une minute; B écoute.</a:t>
            </a:r>
          </a:p>
          <a:p>
            <a:r>
              <a:rPr lang="fr-CA" dirty="0"/>
              <a:t>Une fois la minute écoulée, B paraphrase ce qu’il a entendu A dire.</a:t>
            </a:r>
          </a:p>
          <a:p>
            <a:endParaRPr lang="fr-CA" dirty="0"/>
          </a:p>
          <a:p>
            <a:r>
              <a:rPr lang="fr-CA" dirty="0"/>
              <a:t>Pour le </a:t>
            </a:r>
            <a:r>
              <a:rPr lang="fr-CA" b="1" dirty="0"/>
              <a:t>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a:t>
            </a:r>
            <a:r>
              <a:rPr lang="fr-CA" b="1" dirty="0"/>
              <a:t>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600200"/>
            <a:ext cx="8229600" cy="4853136"/>
          </a:xfrm>
        </p:spPr>
        <p:txBody>
          <a:bodyPr>
            <a:noAutofit/>
          </a:bodyPr>
          <a:lstStyle/>
          <a:p>
            <a:pPr>
              <a:spcBef>
                <a:spcPts val="600"/>
              </a:spcBef>
            </a:pPr>
            <a:r>
              <a:rPr lang="fr-CA" sz="2400" b="1" dirty="0"/>
              <a:t>Pratiquez la prise de décision consciente</a:t>
            </a:r>
            <a:endParaRPr lang="fr-CA" sz="2400" dirty="0"/>
          </a:p>
          <a:p>
            <a:pPr>
              <a:spcBef>
                <a:spcPts val="600"/>
              </a:spcBef>
            </a:pPr>
            <a:r>
              <a:rPr lang="fr-CA" sz="2400" dirty="0"/>
              <a:t>Intégrez davantage la pleine conscience au processus de la prise de décision.  </a:t>
            </a:r>
          </a:p>
          <a:p>
            <a:pPr>
              <a:spcBef>
                <a:spcPts val="600"/>
              </a:spcBef>
            </a:pPr>
            <a:r>
              <a:rPr lang="fr-CA" sz="2400" i="1" dirty="0">
                <a:hlinkClick r:id="rId6"/>
              </a:rPr>
              <a:t>Are We In Control of Our Own Decisions</a:t>
            </a:r>
            <a:r>
              <a:rPr lang="fr-CA" sz="2400" dirty="0"/>
              <a:t> (Sommes-nous maîtres de nos décisions?) est une conférence TED de Dan Ariely qui offre une formidable matière à réflexion.</a:t>
            </a:r>
          </a:p>
          <a:p>
            <a:pPr>
              <a:spcBef>
                <a:spcPts val="600"/>
              </a:spcBef>
            </a:pPr>
            <a:r>
              <a:rPr lang="fr-CA" sz="24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2400" b="1" dirty="0"/>
              <a:t>À réfléchir: comment prenez-vous des décisions conscientes?</a:t>
            </a:r>
          </a:p>
        </p:txBody>
      </p:sp>
      <p:pic>
        <p:nvPicPr>
          <p:cNvPr id="4" name="Picture 3"/>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Exercice de compassion consciente</a:t>
            </a:r>
          </a:p>
        </p:txBody>
      </p:sp>
      <p:sp>
        <p:nvSpPr>
          <p:cNvPr id="3" name="Content Placeholder 2"/>
          <p:cNvSpPr>
            <a:spLocks noGrp="1"/>
          </p:cNvSpPr>
          <p:nvPr>
            <p:ph idx="1"/>
            <p:custDataLst>
              <p:tags r:id="rId2"/>
            </p:custDataLst>
          </p:nvPr>
        </p:nvSpPr>
        <p:spPr>
          <a:xfrm>
            <a:off x="1187624" y="4911086"/>
            <a:ext cx="6779096" cy="1326227"/>
          </a:xfrm>
        </p:spPr>
        <p:txBody>
          <a:bodyPr>
            <a:noAutofit/>
          </a:bodyPr>
          <a:lstStyle/>
          <a:p>
            <a:pPr marL="0" indent="0">
              <a:spcBef>
                <a:spcPts val="600"/>
              </a:spcBef>
              <a:spcAft>
                <a:spcPts val="300"/>
              </a:spcAft>
              <a:buNone/>
            </a:pPr>
            <a:r>
              <a:rPr lang="fr-CA" b="1" dirty="0">
                <a:solidFill>
                  <a:srgbClr val="7030A0"/>
                </a:solidFill>
              </a:rPr>
              <a:t>Je vous souhaite du bonheur!</a:t>
            </a:r>
          </a:p>
          <a:p>
            <a:pPr marL="0" indent="0">
              <a:spcBef>
                <a:spcPts val="600"/>
              </a:spcBef>
              <a:spcAft>
                <a:spcPts val="300"/>
              </a:spcAft>
              <a:buNone/>
            </a:pPr>
            <a:r>
              <a:rPr lang="fr-CA" sz="2000" dirty="0"/>
              <a:t>Essayez-le, et tout changera dans votre vie. ~ Richard Gere</a:t>
            </a:r>
          </a:p>
        </p:txBody>
      </p:sp>
      <p:grpSp>
        <p:nvGrpSpPr>
          <p:cNvPr id="6" name="Group 5"/>
          <p:cNvGrpSpPr/>
          <p:nvPr/>
        </p:nvGrpSpPr>
        <p:grpSpPr>
          <a:xfrm>
            <a:off x="2843808" y="1815824"/>
            <a:ext cx="4216657" cy="2975857"/>
            <a:chOff x="6854728" y="5324737"/>
            <a:chExt cx="2077945" cy="1512168"/>
          </a:xfrm>
        </p:grpSpPr>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marL="228600" indent="-228600">
              <a:lnSpc>
                <a:spcPct val="150000"/>
              </a:lnSpc>
              <a:spcBef>
                <a:spcPts val="1200"/>
              </a:spcBef>
              <a:spcAft>
                <a:spcPts val="1200"/>
              </a:spcAft>
            </a:pPr>
            <a:r>
              <a:rPr lang="fr-CA" sz="2400" dirty="0"/>
              <a:t>Système de jumelage – hebdomadaire (N’oubliez </a:t>
            </a:r>
            <a:br>
              <a:rPr lang="fr-CA" sz="2400" dirty="0"/>
            </a:br>
            <a:r>
              <a:rPr lang="fr-CA" sz="2400" dirty="0"/>
              <a:t>pas de demander à votre copaine si vous avez des questions)</a:t>
            </a:r>
          </a:p>
          <a:p>
            <a:pPr marL="228600" indent="-228600">
              <a:lnSpc>
                <a:spcPct val="150000"/>
              </a:lnSpc>
              <a:spcBef>
                <a:spcPts val="1200"/>
              </a:spcBef>
              <a:spcAft>
                <a:spcPts val="1200"/>
              </a:spcAft>
            </a:pPr>
            <a:r>
              <a:rPr lang="fr-CA" sz="2400" dirty="0"/>
              <a:t>Journal de gratitude – quotidien</a:t>
            </a:r>
          </a:p>
          <a:p>
            <a:pPr marL="228600" indent="-228600">
              <a:lnSpc>
                <a:spcPct val="150000"/>
              </a:lnSpc>
              <a:spcBef>
                <a:spcPts val="1200"/>
              </a:spcBef>
              <a:spcAft>
                <a:spcPts val="1200"/>
              </a:spcAft>
            </a:pPr>
            <a:r>
              <a:rPr lang="fr-FR" sz="2400" dirty="0"/>
              <a:t>Exercices du leadership – si possible</a:t>
            </a:r>
          </a:p>
          <a:p>
            <a:pPr marL="228600" indent="-228600">
              <a:lnSpc>
                <a:spcPct val="150000"/>
              </a:lnSpc>
              <a:spcBef>
                <a:spcPts val="1200"/>
              </a:spcBef>
              <a:spcAft>
                <a:spcPts val="1200"/>
              </a:spcAft>
            </a:pPr>
            <a:r>
              <a:rPr lang="fr-FR" sz="2400" dirty="0"/>
              <a:t>Exercice de 10 minutes - tous les jours</a:t>
            </a:r>
            <a:br>
              <a:rPr lang="fr-FR" sz="2400" dirty="0"/>
            </a:br>
            <a:r>
              <a:rPr lang="fr-FR" sz="2400" dirty="0"/>
              <a:t>(soit de respiration ou balayage corporelle)</a:t>
            </a:r>
          </a:p>
          <a:p>
            <a:pPr marL="228600" indent="-228600">
              <a:lnSpc>
                <a:spcPct val="150000"/>
              </a:lnSpc>
              <a:spcBef>
                <a:spcPts val="1200"/>
              </a:spcBef>
              <a:spcAft>
                <a:spcPts val="1200"/>
              </a:spcAft>
              <a:buNone/>
            </a:pPr>
            <a:endParaRPr lang="fr-CA"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6814904" y="589922"/>
            <a:ext cx="1911995" cy="1971266"/>
          </a:xfrm>
          <a:prstGeom prst="rect">
            <a:avLst/>
          </a:prstGeom>
        </p:spPr>
      </p:pic>
      <p:grpSp>
        <p:nvGrpSpPr>
          <p:cNvPr id="7" name="Group 6"/>
          <p:cNvGrpSpPr/>
          <p:nvPr/>
        </p:nvGrpSpPr>
        <p:grpSpPr>
          <a:xfrm>
            <a:off x="7473243" y="3549493"/>
            <a:ext cx="1330525" cy="1487768"/>
            <a:chOff x="6542261" y="506769"/>
            <a:chExt cx="523699" cy="570787"/>
          </a:xfrm>
        </p:grpSpPr>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44777" y="2608003"/>
            <a:ext cx="1617140" cy="1487769"/>
          </a:xfrm>
          <a:prstGeom prst="rect">
            <a:avLst/>
          </a:prstGeom>
        </p:spPr>
      </p:pic>
      <p:pic>
        <p:nvPicPr>
          <p:cNvPr id="4" name="Picture 3">
            <a:extLst>
              <a:ext uri="{FF2B5EF4-FFF2-40B4-BE49-F238E27FC236}">
                <a16:creationId xmlns:a16="http://schemas.microsoft.com/office/drawing/2014/main" id="{F2E5A90E-23A4-17C4-994A-84EBDB63367E}"/>
              </a:ext>
            </a:extLst>
          </p:cNvPr>
          <p:cNvPicPr>
            <a:picLocks noChangeAspect="1"/>
          </p:cNvPicPr>
          <p:nvPr>
            <p:custDataLst>
              <p:tags r:id="rId1"/>
            </p:custDataLst>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9957" y="4278335"/>
            <a:ext cx="1846065" cy="1494520"/>
          </a:xfrm>
          <a:prstGeom prst="rect">
            <a:avLst/>
          </a:prstGeom>
        </p:spPr>
      </p:pic>
    </p:spTree>
    <p:extLst>
      <p:ext uri="{BB962C8B-B14F-4D97-AF65-F5344CB8AC3E}">
        <p14:creationId xmlns:p14="http://schemas.microsoft.com/office/powerpoint/2010/main" val="182729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4536703"/>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2023</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780928"/>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9"/>
          <a:stretch>
            <a:fillRect/>
          </a:stretch>
        </p:blipFill>
        <p:spPr>
          <a:xfrm>
            <a:off x="109228" y="4946231"/>
            <a:ext cx="998542" cy="998542"/>
          </a:xfrm>
          <a:prstGeom prst="rect">
            <a:avLst/>
          </a:prstGeom>
        </p:spPr>
      </p:pic>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41446" y="4692059"/>
            <a:ext cx="1427825" cy="1777794"/>
            <a:chOff x="7702685" y="5546994"/>
            <a:chExt cx="927509" cy="1229057"/>
          </a:xfrm>
        </p:grpSpPr>
        <p:pic>
          <p:nvPicPr>
            <p:cNvPr id="37" name="Picture 36"/>
            <p:cNvPicPr>
              <a:picLocks noChangeAspect="1"/>
            </p:cNvPicPr>
            <p:nvPr/>
          </p:nvPicPr>
          <p:blipFill>
            <a:blip r:embed="rId20"/>
            <a:srcRect/>
            <a:stretch>
              <a:fillRect/>
            </a:stretch>
          </p:blipFill>
          <p:spPr>
            <a:xfrm rot="2745437">
              <a:off x="7687882" y="5561797"/>
              <a:ext cx="947384" cy="917778"/>
            </a:xfrm>
            <a:prstGeom prst="rect">
              <a:avLst/>
            </a:prstGeom>
          </p:spPr>
        </p:pic>
        <p:sp>
          <p:nvSpPr>
            <p:cNvPr id="38" name="TextBox 37"/>
            <p:cNvSpPr txBox="1"/>
            <p:nvPr/>
          </p:nvSpPr>
          <p:spPr>
            <a:xfrm>
              <a:off x="7761746" y="6329218"/>
              <a:ext cx="868448" cy="446833"/>
            </a:xfrm>
            <a:prstGeom prst="rect">
              <a:avLst/>
            </a:prstGeom>
            <a:noFill/>
          </p:spPr>
          <p:txBody>
            <a:bodyPr wrap="none" rtlCol="0">
              <a:spAutoFit/>
            </a:bodyPr>
            <a:lstStyle/>
            <a:p>
              <a:pPr algn="ctr"/>
              <a:r>
                <a:rPr lang="fr-CA" u="none" dirty="0"/>
                <a:t>Système </a:t>
              </a:r>
              <a:br>
                <a:rPr lang="fr-CA" u="none" dirty="0"/>
              </a:br>
              <a:r>
                <a:rPr lang="fr-CA" u="none" dirty="0"/>
                <a:t>de jumelage</a:t>
              </a:r>
              <a:endParaRPr lang="fr-CA" dirty="0">
                <a:solidFill>
                  <a:schemeClr val="accent3">
                    <a:lumMod val="75000"/>
                  </a:schemeClr>
                </a:solidFill>
              </a:endParaRPr>
            </a:p>
          </p:txBody>
        </p:sp>
      </p:grpSp>
      <p:grpSp>
        <p:nvGrpSpPr>
          <p:cNvPr id="58" name="Group 57"/>
          <p:cNvGrpSpPr/>
          <p:nvPr>
            <p:custDataLst>
              <p:tags r:id="rId4"/>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1">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5"/>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1">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6"/>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1">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7"/>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1">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8"/>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1">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9"/>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1">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0"/>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1">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1"/>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2"/>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55" name="Group 54"/>
          <p:cNvGrpSpPr/>
          <p:nvPr>
            <p:custDataLst>
              <p:tags r:id="rId13"/>
            </p:custDataLst>
          </p:nvPr>
        </p:nvGrpSpPr>
        <p:grpSpPr>
          <a:xfrm>
            <a:off x="477051" y="2355196"/>
            <a:ext cx="1158301" cy="1319220"/>
            <a:chOff x="666075" y="2631141"/>
            <a:chExt cx="1158301" cy="1319220"/>
          </a:xfrm>
        </p:grpSpPr>
        <p:pic>
          <p:nvPicPr>
            <p:cNvPr id="84" name="Picture 83"/>
            <p:cNvPicPr>
              <a:picLocks noChangeAspect="1"/>
            </p:cNvPicPr>
            <p:nvPr/>
          </p:nvPicPr>
          <p:blipFill>
            <a:blip r:embed="rId21">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85" name="TextBox 84"/>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34" name="TextBox 33">
            <a:extLst>
              <a:ext uri="{FF2B5EF4-FFF2-40B4-BE49-F238E27FC236}">
                <a16:creationId xmlns:a16="http://schemas.microsoft.com/office/drawing/2014/main" id="{7EA25204-B2ED-D4DF-CA09-21E24F9E719A}"/>
              </a:ext>
            </a:extLst>
          </p:cNvPr>
          <p:cNvSpPr txBox="1"/>
          <p:nvPr/>
        </p:nvSpPr>
        <p:spPr>
          <a:xfrm>
            <a:off x="2257498" y="5092015"/>
            <a:ext cx="4255976" cy="1200329"/>
          </a:xfrm>
          <a:prstGeom prst="rect">
            <a:avLst/>
          </a:prstGeom>
          <a:noFill/>
        </p:spPr>
        <p:txBody>
          <a:bodyPr wrap="square">
            <a:spAutoFit/>
          </a:bodyPr>
          <a:lstStyle/>
          <a:p>
            <a:r>
              <a:rPr lang="fr-FR" b="0" u="none" dirty="0"/>
              <a:t>En dehors de cette session, dans le but de : </a:t>
            </a:r>
          </a:p>
          <a:p>
            <a:pPr marL="285750" indent="-285750">
              <a:buFont typeface="Arial" panose="020B0604020202020204" pitchFamily="34" charset="0"/>
              <a:buChar char="•"/>
            </a:pPr>
            <a:r>
              <a:rPr lang="fr-FR" b="0" u="none" dirty="0"/>
              <a:t>discuter de ce qui a été difficile, </a:t>
            </a:r>
          </a:p>
          <a:p>
            <a:pPr marL="285750" indent="-285750">
              <a:buFont typeface="Arial" panose="020B0604020202020204" pitchFamily="34" charset="0"/>
              <a:buChar char="•"/>
            </a:pPr>
            <a:r>
              <a:rPr lang="fr-FR" b="0" u="none" dirty="0"/>
              <a:t>partager des idées et </a:t>
            </a:r>
          </a:p>
          <a:p>
            <a:pPr marL="285750" indent="-285750">
              <a:buFont typeface="Arial" panose="020B0604020202020204" pitchFamily="34" charset="0"/>
              <a:buChar char="•"/>
            </a:pPr>
            <a:r>
              <a:rPr lang="fr-FR" b="0" u="none" dirty="0"/>
              <a:t>se connecter entre vous</a:t>
            </a:r>
            <a:endParaRPr lang="fr-CA" b="0" u="none" dirty="0"/>
          </a:p>
        </p:txBody>
      </p:sp>
      <p:grpSp>
        <p:nvGrpSpPr>
          <p:cNvPr id="35" name="Group 34">
            <a:extLst>
              <a:ext uri="{FF2B5EF4-FFF2-40B4-BE49-F238E27FC236}">
                <a16:creationId xmlns:a16="http://schemas.microsoft.com/office/drawing/2014/main" id="{ED624F8D-DEC1-8366-7734-82E2B6993CBD}"/>
              </a:ext>
            </a:extLst>
          </p:cNvPr>
          <p:cNvGrpSpPr/>
          <p:nvPr>
            <p:custDataLst>
              <p:tags r:id="rId14"/>
            </p:custDataLst>
          </p:nvPr>
        </p:nvGrpSpPr>
        <p:grpSpPr>
          <a:xfrm>
            <a:off x="2488072" y="1340768"/>
            <a:ext cx="862352" cy="867571"/>
            <a:chOff x="802409" y="2147845"/>
            <a:chExt cx="862352" cy="867571"/>
          </a:xfrm>
        </p:grpSpPr>
        <p:sp>
          <p:nvSpPr>
            <p:cNvPr id="39" name="TextBox 38">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0" name="Group 39">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1" name="Picture 40">
                <a:extLst>
                  <a:ext uri="{FF2B5EF4-FFF2-40B4-BE49-F238E27FC236}">
                    <a16:creationId xmlns:a16="http://schemas.microsoft.com/office/drawing/2014/main" id="{43EDD09B-07A8-5DE7-F1C5-E4C88F8F2C73}"/>
                  </a:ext>
                </a:extLst>
              </p:cNvPr>
              <p:cNvPicPr>
                <a:picLocks noChangeAspect="1"/>
              </p:cNvPicPr>
              <p:nvPr/>
            </p:nvPicPr>
            <p:blipFill>
              <a:blip r:embed="rId22">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2" name="Picture 41">
                <a:extLst>
                  <a:ext uri="{FF2B5EF4-FFF2-40B4-BE49-F238E27FC236}">
                    <a16:creationId xmlns:a16="http://schemas.microsoft.com/office/drawing/2014/main" id="{2A8E71FF-10F5-4100-05BA-ACE9151C90C6}"/>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3" name="Picture 42">
                <a:extLst>
                  <a:ext uri="{FF2B5EF4-FFF2-40B4-BE49-F238E27FC236}">
                    <a16:creationId xmlns:a16="http://schemas.microsoft.com/office/drawing/2014/main" id="{22686BAB-3B93-E13D-BF8F-4353D75D1F4B}"/>
                  </a:ext>
                </a:extLst>
              </p:cNvPr>
              <p:cNvPicPr>
                <a:picLocks noChangeAspect="1"/>
              </p:cNvPicPr>
              <p:nvPr/>
            </p:nvPicPr>
            <p:blipFill>
              <a:blip r:embed="rId24">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4" name="Group 43">
            <a:extLst>
              <a:ext uri="{FF2B5EF4-FFF2-40B4-BE49-F238E27FC236}">
                <a16:creationId xmlns:a16="http://schemas.microsoft.com/office/drawing/2014/main" id="{0960C32E-F257-C4E4-1BD2-968B6DB582BB}"/>
              </a:ext>
            </a:extLst>
          </p:cNvPr>
          <p:cNvGrpSpPr/>
          <p:nvPr>
            <p:custDataLst>
              <p:tags r:id="rId15"/>
            </p:custDataLst>
          </p:nvPr>
        </p:nvGrpSpPr>
        <p:grpSpPr>
          <a:xfrm>
            <a:off x="4344224" y="1341581"/>
            <a:ext cx="862352" cy="866758"/>
            <a:chOff x="759917" y="2148658"/>
            <a:chExt cx="862352" cy="866758"/>
          </a:xfrm>
        </p:grpSpPr>
        <p:sp>
          <p:nvSpPr>
            <p:cNvPr id="45" name="TextBox 44">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6" name="Group 45">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47" name="Picture 46">
                <a:extLst>
                  <a:ext uri="{FF2B5EF4-FFF2-40B4-BE49-F238E27FC236}">
                    <a16:creationId xmlns:a16="http://schemas.microsoft.com/office/drawing/2014/main" id="{82F29C20-5007-4721-5B30-C17F822F2D1B}"/>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48" name="Picture 47">
                <a:extLst>
                  <a:ext uri="{FF2B5EF4-FFF2-40B4-BE49-F238E27FC236}">
                    <a16:creationId xmlns:a16="http://schemas.microsoft.com/office/drawing/2014/main" id="{5A0694AC-2F77-DB1A-B56D-3DBF0B90B228}"/>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9" name="Picture 48">
                <a:extLst>
                  <a:ext uri="{FF2B5EF4-FFF2-40B4-BE49-F238E27FC236}">
                    <a16:creationId xmlns:a16="http://schemas.microsoft.com/office/drawing/2014/main" id="{1DEF86B0-A6CB-FF5F-7FF2-7D2E3128FD60}"/>
                  </a:ext>
                </a:extLst>
              </p:cNvPr>
              <p:cNvPicPr>
                <a:picLocks noChangeAspect="1"/>
              </p:cNvPicPr>
              <p:nvPr/>
            </p:nvPicPr>
            <p:blipFill>
              <a:blip r:embed="rId24">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0" name="Group 49">
            <a:extLst>
              <a:ext uri="{FF2B5EF4-FFF2-40B4-BE49-F238E27FC236}">
                <a16:creationId xmlns:a16="http://schemas.microsoft.com/office/drawing/2014/main" id="{A86E208D-91D3-EB42-ECEE-3CCBF6FF8530}"/>
              </a:ext>
            </a:extLst>
          </p:cNvPr>
          <p:cNvGrpSpPr/>
          <p:nvPr>
            <p:custDataLst>
              <p:tags r:id="rId16"/>
            </p:custDataLst>
          </p:nvPr>
        </p:nvGrpSpPr>
        <p:grpSpPr>
          <a:xfrm>
            <a:off x="6239477" y="1341581"/>
            <a:ext cx="862352" cy="866758"/>
            <a:chOff x="756526" y="2148658"/>
            <a:chExt cx="862352" cy="866758"/>
          </a:xfrm>
        </p:grpSpPr>
        <p:sp>
          <p:nvSpPr>
            <p:cNvPr id="51" name="TextBox 50">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2" name="Group 51">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53" name="Picture 52">
                <a:extLst>
                  <a:ext uri="{FF2B5EF4-FFF2-40B4-BE49-F238E27FC236}">
                    <a16:creationId xmlns:a16="http://schemas.microsoft.com/office/drawing/2014/main" id="{D4EBD85D-D465-9C06-C329-693D07B48C4C}"/>
                  </a:ext>
                </a:extLst>
              </p:cNvPr>
              <p:cNvPicPr>
                <a:picLocks noChangeAspect="1"/>
              </p:cNvPicPr>
              <p:nvPr/>
            </p:nvPicPr>
            <p:blipFill>
              <a:blip r:embed="rId22">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4" name="Picture 53">
                <a:extLst>
                  <a:ext uri="{FF2B5EF4-FFF2-40B4-BE49-F238E27FC236}">
                    <a16:creationId xmlns:a16="http://schemas.microsoft.com/office/drawing/2014/main" id="{0A18296D-A2DE-1616-5F29-CA0B960AE2E3}"/>
                  </a:ext>
                </a:extLst>
              </p:cNvPr>
              <p:cNvPicPr>
                <a:picLocks noChangeAspect="1"/>
              </p:cNvPicPr>
              <p:nvPr/>
            </p:nvPicPr>
            <p:blipFill>
              <a:blip r:embed="rId23">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6" name="Picture 55">
                <a:extLst>
                  <a:ext uri="{FF2B5EF4-FFF2-40B4-BE49-F238E27FC236}">
                    <a16:creationId xmlns:a16="http://schemas.microsoft.com/office/drawing/2014/main" id="{439CDAB2-D9F1-51C6-24A4-04117CB1A6F9}"/>
                  </a:ext>
                </a:extLst>
              </p:cNvPr>
              <p:cNvPicPr>
                <a:picLocks noChangeAspect="1"/>
              </p:cNvPicPr>
              <p:nvPr/>
            </p:nvPicPr>
            <p:blipFill>
              <a:blip r:embed="rId24">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389869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5">
                                            <p:bg/>
                                          </p:spTgt>
                                        </p:tgtEl>
                                        <p:attrNameLst>
                                          <p:attrName>style.visibility</p:attrName>
                                        </p:attrNameLst>
                                      </p:cBhvr>
                                      <p:to>
                                        <p:strVal val="visible"/>
                                      </p:to>
                                    </p:set>
                                    <p:animEffect transition="in" filter="fade">
                                      <p:cBhvr>
                                        <p:cTn id="7" dur="500"/>
                                        <p:tgtEl>
                                          <p:spTgt spid="55">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
                                            <p:bg/>
                                          </p:spTgt>
                                        </p:tgtEl>
                                        <p:attrNameLst>
                                          <p:attrName>style.visibility</p:attrName>
                                        </p:attrNameLst>
                                      </p:cBhvr>
                                      <p:to>
                                        <p:strVal val="visible"/>
                                      </p:to>
                                    </p:set>
                                    <p:animEffect transition="in" filter="fade">
                                      <p:cBhvr>
                                        <p:cTn id="11" dur="500"/>
                                        <p:tgtEl>
                                          <p:spTgt spid="5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
                                            <p:bg/>
                                          </p:spTgt>
                                        </p:tgtEl>
                                        <p:attrNameLst>
                                          <p:attrName>style.visibility</p:attrName>
                                        </p:attrNameLst>
                                      </p:cBhvr>
                                      <p:to>
                                        <p:strVal val="visible"/>
                                      </p:to>
                                    </p:set>
                                    <p:animEffect transition="in" filter="fade">
                                      <p:cBhvr>
                                        <p:cTn id="15" dur="500"/>
                                        <p:tgtEl>
                                          <p:spTgt spid="61">
                                            <p:bg/>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4">
                                            <p:bg/>
                                          </p:spTgt>
                                        </p:tgtEl>
                                        <p:attrNameLst>
                                          <p:attrName>style.visibility</p:attrName>
                                        </p:attrNameLst>
                                      </p:cBhvr>
                                      <p:to>
                                        <p:strVal val="visible"/>
                                      </p:to>
                                    </p:set>
                                    <p:animEffect transition="in" filter="fade">
                                      <p:cBhvr>
                                        <p:cTn id="19" dur="500"/>
                                        <p:tgtEl>
                                          <p:spTgt spid="64">
                                            <p:bg/>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7">
                                            <p:bg/>
                                          </p:spTgt>
                                        </p:tgtEl>
                                        <p:attrNameLst>
                                          <p:attrName>style.visibility</p:attrName>
                                        </p:attrNameLst>
                                      </p:cBhvr>
                                      <p:to>
                                        <p:strVal val="visible"/>
                                      </p:to>
                                    </p:set>
                                    <p:animEffect transition="in" filter="fade">
                                      <p:cBhvr>
                                        <p:cTn id="23" dur="500"/>
                                        <p:tgtEl>
                                          <p:spTgt spid="67">
                                            <p:bg/>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bg/>
                                          </p:spTgt>
                                        </p:tgtEl>
                                        <p:attrNameLst>
                                          <p:attrName>style.visibility</p:attrName>
                                        </p:attrNameLst>
                                      </p:cBhvr>
                                      <p:to>
                                        <p:strVal val="visible"/>
                                      </p:to>
                                    </p:set>
                                    <p:animEffect transition="in" filter="fade">
                                      <p:cBhvr>
                                        <p:cTn id="27" dur="500"/>
                                        <p:tgtEl>
                                          <p:spTgt spid="70">
                                            <p:bg/>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3">
                                            <p:bg/>
                                          </p:spTgt>
                                        </p:tgtEl>
                                        <p:attrNameLst>
                                          <p:attrName>style.visibility</p:attrName>
                                        </p:attrNameLst>
                                      </p:cBhvr>
                                      <p:to>
                                        <p:strVal val="visible"/>
                                      </p:to>
                                    </p:set>
                                    <p:animEffect transition="in" filter="fade">
                                      <p:cBhvr>
                                        <p:cTn id="31" dur="500"/>
                                        <p:tgtEl>
                                          <p:spTgt spid="73">
                                            <p:bg/>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6">
                                            <p:bg/>
                                          </p:spTgt>
                                        </p:tgtEl>
                                        <p:attrNameLst>
                                          <p:attrName>style.visibility</p:attrName>
                                        </p:attrNameLst>
                                      </p:cBhvr>
                                      <p:to>
                                        <p:strVal val="visible"/>
                                      </p:to>
                                    </p:set>
                                    <p:animEffect transition="in" filter="fade">
                                      <p:cBhvr>
                                        <p:cTn id="35" dur="500"/>
                                        <p:tgtEl>
                                          <p:spTgt spid="76">
                                            <p:bg/>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77778E-7 2.59259E-6 L 0.72656 -0.0044 " pathEditMode="relative" rAng="0" ptsTypes="AA">
                                      <p:cBhvr>
                                        <p:cTn id="44" dur="2000" fill="hold"/>
                                        <p:tgtEl>
                                          <p:spTgt spid="36">
                                            <p:bg/>
                                          </p:spTgt>
                                        </p:tgtEl>
                                        <p:attrNameLst>
                                          <p:attrName>ppt_x</p:attrName>
                                          <p:attrName>ppt_y</p:attrName>
                                        </p:attrNameLst>
                                      </p:cBhvr>
                                      <p:by x="0" y="0"/>
                                      <p:from x="0" y="0"/>
                                      <p:to x="0" y="0"/>
                                      <p:rCtr x="36319" y="-231"/>
                                    </p:animMotion>
                                  </p:childTnLst>
                                </p:cTn>
                              </p:par>
                            </p:childTnLst>
                          </p:cTn>
                        </p:par>
                        <p:par>
                          <p:cTn id="45" fill="hold">
                            <p:stCondLst>
                              <p:cond delay="2000"/>
                            </p:stCondLst>
                            <p:childTnLst>
                              <p:par>
                                <p:cTn id="46" presetID="10" presetClass="entr" presetSubtype="0" fill="hold" grpId="0" nodeType="after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
                                            <p:bg/>
                                          </p:spTgt>
                                        </p:tgtEl>
                                        <p:attrNameLst>
                                          <p:attrName>style.visibility</p:attrName>
                                        </p:attrNameLst>
                                      </p:cBhvr>
                                      <p:to>
                                        <p:strVal val="visible"/>
                                      </p:to>
                                    </p:set>
                                    <p:animEffect transition="in" filter="fade">
                                      <p:cBhvr>
                                        <p:cTn id="53" dur="500"/>
                                        <p:tgtEl>
                                          <p:spTgt spid="35">
                                            <p:bg/>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
                                            <p:bg/>
                                          </p:spTgt>
                                        </p:tgtEl>
                                        <p:attrNameLst>
                                          <p:attrName>style.visibility</p:attrName>
                                        </p:attrNameLst>
                                      </p:cBhvr>
                                      <p:to>
                                        <p:strVal val="visible"/>
                                      </p:to>
                                    </p:set>
                                    <p:animEffect transition="in" filter="fade">
                                      <p:cBhvr>
                                        <p:cTn id="57" dur="500"/>
                                        <p:tgtEl>
                                          <p:spTgt spid="44">
                                            <p:bg/>
                                          </p:spTgt>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50">
                                            <p:bg/>
                                          </p:spTgt>
                                        </p:tgtEl>
                                        <p:attrNameLst>
                                          <p:attrName>style.visibility</p:attrName>
                                        </p:attrNameLst>
                                      </p:cBhvr>
                                      <p:to>
                                        <p:strVal val="visible"/>
                                      </p:to>
                                    </p:set>
                                    <p:animEffect transition="in" filter="fade">
                                      <p:cBhvr>
                                        <p:cTn id="61" dur="500"/>
                                        <p:tgtEl>
                                          <p:spTgt spid="5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pic>
        <p:nvPicPr>
          <p:cNvPr id="5" name="Picture 4" descr="http://tse1.mm.bing.net/th?&amp;id=OIP.M5a32b83e321008b02071facfcf5bb17co0&amp;w=173&amp;h=85&amp;c=0&amp;pid=1.9&amp;rs=0&amp;p=0&amp;r=0">
            <a:hlinkClick r:id="rId23" tooltip="View image details"/>
            <a:extLst>
              <a:ext uri="{FF2B5EF4-FFF2-40B4-BE49-F238E27FC236}">
                <a16:creationId xmlns:a16="http://schemas.microsoft.com/office/drawing/2014/main" id="{7C9359D0-3481-1E4B-F752-E483A2E876E0}"/>
              </a:ext>
            </a:extLst>
          </p:cNvPr>
          <p:cNvPicPr>
            <a:picLocks noChangeAspect="1" noChangeArrowheads="1"/>
          </p:cNvPicPr>
          <p:nvPr/>
        </p:nvPicPr>
        <p:blipFill rotWithShape="1">
          <a:blip r:embed="rId24"/>
          <a:srcRect l="25973" r="24887"/>
          <a:stretch/>
        </p:blipFill>
        <p:spPr>
          <a:xfrm>
            <a:off x="2946163" y="1176072"/>
            <a:ext cx="665191" cy="6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410307"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Documents de référence</a:t>
            </a:r>
          </a:p>
          <a:p>
            <a:pPr>
              <a:spcBef>
                <a:spcPts val="600"/>
              </a:spcBef>
            </a:pPr>
            <a:r>
              <a:rPr lang="fr-CA" sz="2600" dirty="0"/>
              <a:t>Écouter en tant que dirigeant</a:t>
            </a:r>
          </a:p>
          <a:p>
            <a:pPr>
              <a:spcBef>
                <a:spcPts val="600"/>
              </a:spcBef>
            </a:pPr>
            <a:r>
              <a:rPr lang="fr-CA" sz="2600" dirty="0"/>
              <a:t>Décisions conscientes</a:t>
            </a:r>
          </a:p>
          <a:p>
            <a:pPr>
              <a:spcBef>
                <a:spcPts val="600"/>
              </a:spcBef>
            </a:pPr>
            <a:r>
              <a:rPr lang="fr-CA" sz="2600" dirty="0"/>
              <a:t>Dirigeant compatissant : </a:t>
            </a:r>
            <a:r>
              <a:rPr lang="fr-FR" sz="2600" dirty="0"/>
              <a:t>Je vous souhaite du bonheur</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dirty="0"/>
              <a:t>Les organisations ayant des programme de pleine conscience</a:t>
            </a:r>
            <a:endParaRPr lang="en-US" sz="3000" dirty="0"/>
          </a:p>
        </p:txBody>
      </p:sp>
      <p:pic>
        <p:nvPicPr>
          <p:cNvPr id="1030" name="Picture 6"/>
          <p:cNvPicPr>
            <a:picLocks noChangeAspect="1" noChangeArrowheads="1"/>
          </p:cNvPicPr>
          <p:nvPr/>
        </p:nvPicPr>
        <p:blipFill>
          <a:blip r:embed="rId3"/>
          <a:srcRect/>
          <a:stretch>
            <a:fillRect/>
          </a:stretch>
        </p:blipFill>
        <p:spPr bwMode="auto">
          <a:xfrm>
            <a:off x="6663530" y="2833920"/>
            <a:ext cx="2023269" cy="1277690"/>
          </a:xfrm>
          <a:prstGeom prst="rect">
            <a:avLst/>
          </a:prstGeom>
          <a:noFill/>
          <a:ln w="9525">
            <a:noFill/>
            <a:miter lim="800000"/>
            <a:headEnd/>
            <a:tailEnd/>
          </a:ln>
        </p:spPr>
      </p:pic>
      <p:sp>
        <p:nvSpPr>
          <p:cNvPr id="4" name="Rectangle 3"/>
          <p:cNvSpPr/>
          <p:nvPr/>
        </p:nvSpPr>
        <p:spPr>
          <a:xfrm>
            <a:off x="706067" y="6169745"/>
            <a:ext cx="2095386" cy="355598"/>
          </a:xfrm>
          <a:prstGeom prst="rect">
            <a:avLst/>
          </a:prstGeom>
        </p:spPr>
        <p:txBody>
          <a:bodyPr wrap="square">
            <a:spAutoFit/>
          </a:bodyPr>
          <a:lstStyle/>
          <a:p>
            <a:r>
              <a:rPr lang="fr-CA" sz="1200" dirty="0">
                <a:hlinkClick r:id="rId4"/>
              </a:rPr>
              <a:t>http://www.siyli.org</a:t>
            </a:r>
            <a:r>
              <a:rPr lang="fr-CA" sz="1200" dirty="0"/>
              <a:t> </a:t>
            </a:r>
            <a:endParaRPr lang="en-CA" sz="1200" dirty="0"/>
          </a:p>
        </p:txBody>
      </p:sp>
      <p:pic>
        <p:nvPicPr>
          <p:cNvPr id="5" name="Picture 1"/>
          <p:cNvPicPr>
            <a:picLocks noChangeAspect="1" noChangeArrowheads="1"/>
          </p:cNvPicPr>
          <p:nvPr/>
        </p:nvPicPr>
        <p:blipFill>
          <a:blip r:embed="rId5" cstate="print"/>
          <a:srcRect/>
          <a:stretch>
            <a:fillRect/>
          </a:stretch>
        </p:blipFill>
        <p:spPr bwMode="auto">
          <a:xfrm>
            <a:off x="661211" y="1664704"/>
            <a:ext cx="1092270" cy="33932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65639" y="1664703"/>
            <a:ext cx="904098" cy="440199"/>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87363" y="1664704"/>
            <a:ext cx="1244390" cy="334543"/>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1878609" y="2219346"/>
            <a:ext cx="1289011" cy="605625"/>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2003102" y="5626038"/>
            <a:ext cx="1156397" cy="293466"/>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3198267" y="3756722"/>
            <a:ext cx="1804615" cy="513565"/>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6658320" y="4917976"/>
            <a:ext cx="1082478" cy="524118"/>
          </a:xfrm>
          <a:prstGeom prst="rect">
            <a:avLst/>
          </a:prstGeom>
          <a:noFill/>
          <a:ln w="9525">
            <a:noFill/>
            <a:miter lim="800000"/>
            <a:headEnd/>
            <a:tailEnd/>
          </a:ln>
        </p:spPr>
      </p:pic>
      <p:sp>
        <p:nvSpPr>
          <p:cNvPr id="13" name="Rectangle 12"/>
          <p:cNvSpPr/>
          <p:nvPr/>
        </p:nvSpPr>
        <p:spPr>
          <a:xfrm>
            <a:off x="2687243" y="6169745"/>
            <a:ext cx="2107330" cy="355598"/>
          </a:xfrm>
          <a:prstGeom prst="rect">
            <a:avLst/>
          </a:prstGeom>
        </p:spPr>
        <p:txBody>
          <a:bodyPr wrap="square">
            <a:spAutoFit/>
          </a:bodyPr>
          <a:lstStyle/>
          <a:p>
            <a:r>
              <a:rPr lang="en-CA" sz="1200" dirty="0">
                <a:hlinkClick r:id="rId12"/>
              </a:rPr>
              <a:t>www.Mindfulnet.org</a:t>
            </a:r>
            <a:endParaRPr lang="en-CA" sz="1200" dirty="0"/>
          </a:p>
        </p:txBody>
      </p:sp>
      <p:sp>
        <p:nvSpPr>
          <p:cNvPr id="14" name="Rectangle 13"/>
          <p:cNvSpPr/>
          <p:nvPr/>
        </p:nvSpPr>
        <p:spPr>
          <a:xfrm>
            <a:off x="4680366" y="6169745"/>
            <a:ext cx="3383606" cy="355598"/>
          </a:xfrm>
          <a:prstGeom prst="rect">
            <a:avLst/>
          </a:prstGeom>
        </p:spPr>
        <p:txBody>
          <a:bodyPr wrap="square">
            <a:spAutoFit/>
          </a:bodyPr>
          <a:lstStyle/>
          <a:p>
            <a:r>
              <a:rPr lang="en-CA" sz="1200" dirty="0">
                <a:hlinkClick r:id="rId13"/>
              </a:rPr>
              <a:t>http://instituteformindfulleadership.org</a:t>
            </a:r>
            <a:r>
              <a:rPr lang="en-CA" sz="1200" dirty="0"/>
              <a:t> </a:t>
            </a:r>
          </a:p>
        </p:txBody>
      </p:sp>
      <p:pic>
        <p:nvPicPr>
          <p:cNvPr id="15" name="Picture 23"/>
          <p:cNvPicPr>
            <a:picLocks noChangeAspect="1" noChangeArrowheads="1"/>
          </p:cNvPicPr>
          <p:nvPr/>
        </p:nvPicPr>
        <p:blipFill>
          <a:blip r:embed="rId14" cstate="print"/>
          <a:srcRect/>
          <a:stretch>
            <a:fillRect/>
          </a:stretch>
        </p:blipFill>
        <p:spPr bwMode="auto">
          <a:xfrm>
            <a:off x="5808362" y="2101844"/>
            <a:ext cx="554991" cy="669469"/>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5782061" y="1547655"/>
            <a:ext cx="1072415" cy="513565"/>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4603621" y="1591337"/>
            <a:ext cx="944555" cy="407910"/>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5777103" y="2826229"/>
            <a:ext cx="666778" cy="712453"/>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589598" y="4580614"/>
            <a:ext cx="908465" cy="784105"/>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3865013" y="4546964"/>
            <a:ext cx="973472" cy="733665"/>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7105382" y="5658423"/>
            <a:ext cx="1145787" cy="316871"/>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7926422" y="4561534"/>
            <a:ext cx="682471" cy="807031"/>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2486019" y="4653980"/>
            <a:ext cx="616962" cy="586932"/>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1959174" y="3026378"/>
            <a:ext cx="1136835" cy="537014"/>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1616080" y="4507247"/>
            <a:ext cx="751923" cy="86119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4687318" y="4304506"/>
            <a:ext cx="1139685" cy="1167612"/>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5348830" y="3715664"/>
            <a:ext cx="739456" cy="765046"/>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3437610" y="2921462"/>
            <a:ext cx="1852952" cy="672382"/>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3525678" y="2292712"/>
            <a:ext cx="2005128" cy="547297"/>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517987" y="5617632"/>
            <a:ext cx="1217399" cy="275125"/>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4680367" y="5593955"/>
            <a:ext cx="2157303" cy="322480"/>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6651485" y="4476286"/>
            <a:ext cx="1117140" cy="293466"/>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3220999" y="4653980"/>
            <a:ext cx="526000" cy="538889"/>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3427212" y="5535095"/>
            <a:ext cx="985440" cy="440199"/>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7088361" y="1417638"/>
            <a:ext cx="1253205" cy="797860"/>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7068400" y="2387244"/>
            <a:ext cx="1215880" cy="358233"/>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09996" y="4433642"/>
            <a:ext cx="775880" cy="9713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1619639" y="3771277"/>
            <a:ext cx="1402824" cy="601011"/>
          </a:xfrm>
          <a:prstGeom prst="rect">
            <a:avLst/>
          </a:prstGeom>
        </p:spPr>
      </p:pic>
      <p:pic>
        <p:nvPicPr>
          <p:cNvPr id="41" name="Picture 40"/>
          <p:cNvPicPr>
            <a:picLocks noChangeAspect="1"/>
          </p:cNvPicPr>
          <p:nvPr/>
        </p:nvPicPr>
        <p:blipFill>
          <a:blip r:embed="rId38"/>
          <a:stretch>
            <a:fillRect/>
          </a:stretch>
        </p:blipFill>
        <p:spPr>
          <a:xfrm>
            <a:off x="648440" y="3418525"/>
            <a:ext cx="848050" cy="1020085"/>
          </a:xfrm>
          <a:prstGeom prst="rect">
            <a:avLst/>
          </a:prstGeom>
        </p:spPr>
      </p:pic>
      <p:grpSp>
        <p:nvGrpSpPr>
          <p:cNvPr id="42" name="Group 41"/>
          <p:cNvGrpSpPr/>
          <p:nvPr/>
        </p:nvGrpSpPr>
        <p:grpSpPr>
          <a:xfrm>
            <a:off x="457200" y="2068621"/>
            <a:ext cx="1312205" cy="1315066"/>
            <a:chOff x="434163" y="1959146"/>
            <a:chExt cx="1396280" cy="1365856"/>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3"/>
              <a:ext cx="1396280" cy="400109"/>
            </a:xfrm>
            <a:prstGeom prst="rect">
              <a:avLst/>
            </a:prstGeom>
            <a:noFill/>
          </p:spPr>
          <p:txBody>
            <a:bodyPr wrap="none" rtlCol="0">
              <a:spAutoFit/>
            </a:bodyPr>
            <a:lstStyle/>
            <a:p>
              <a:r>
                <a:rPr lang="fr-CA" sz="1350" dirty="0">
                  <a:solidFill>
                    <a:schemeClr val="tx2"/>
                  </a:solidFill>
                </a:rPr>
                <a:t>RCMP / GRC</a:t>
              </a:r>
              <a:endParaRPr lang="en-CA" sz="1350" dirty="0">
                <a:solidFill>
                  <a:schemeClr val="tx2"/>
                </a:solidFill>
              </a:endParaRPr>
            </a:p>
          </p:txBody>
        </p:sp>
      </p:grpSp>
    </p:spTree>
    <p:extLst>
      <p:ext uri="{BB962C8B-B14F-4D97-AF65-F5344CB8AC3E}">
        <p14:creationId xmlns:p14="http://schemas.microsoft.com/office/powerpoint/2010/main" val="7237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028"/>
                                        </p:tgtEl>
                                        <p:attrNameLst>
                                          <p:attrName>style.visibility</p:attrName>
                                        </p:attrNameLst>
                                      </p:cBhvr>
                                      <p:to>
                                        <p:strVal val="visible"/>
                                      </p:to>
                                    </p:set>
                                    <p:animEffect transition="in" filter="fade">
                                      <p:cBhvr>
                                        <p:cTn id="147" dur="500"/>
                                        <p:tgtEl>
                                          <p:spTgt spid="1028"/>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026"/>
                                        </p:tgtEl>
                                        <p:attrNameLst>
                                          <p:attrName>style.visibility</p:attrName>
                                        </p:attrNameLst>
                                      </p:cBhvr>
                                      <p:to>
                                        <p:strVal val="visible"/>
                                      </p:to>
                                    </p:set>
                                    <p:animEffect transition="in" filter="fade">
                                      <p:cBhvr>
                                        <p:cTn id="1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7635</TotalTime>
  <Words>6435</Words>
  <Application>Microsoft Office PowerPoint</Application>
  <PresentationFormat>On-screen Show (4:3)</PresentationFormat>
  <Paragraphs>560</Paragraphs>
  <Slides>19</Slides>
  <Notes>19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-apple-system</vt:lpstr>
      <vt:lpstr>Arial</vt:lpstr>
      <vt:lpstr>Calibri</vt:lpstr>
      <vt:lpstr>GT America</vt:lpstr>
      <vt:lpstr>Ink Free</vt:lpstr>
      <vt:lpstr>Merriweather</vt:lpstr>
      <vt:lpstr>Roboto</vt:lpstr>
      <vt:lpstr>Verdana</vt:lpstr>
      <vt:lpstr>1_Office Theme</vt:lpstr>
      <vt:lpstr>PowerPoint Presentation</vt:lpstr>
      <vt:lpstr>Programme de développement du leadership de changement en pleine-conscience (DLCP)</vt:lpstr>
      <vt:lpstr>Tout au long du programme</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Les organisations ayant des programme de pleine conscience</vt:lpstr>
      <vt:lpstr>Trois piliers du leadership compatissant</vt:lpstr>
      <vt:lpstr>Le Je et le Nous</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537</cp:revision>
  <cp:lastPrinted>2016-05-02T17:15:08Z</cp:lastPrinted>
  <dcterms:created xsi:type="dcterms:W3CDTF">2015-04-14T20:39:51Z</dcterms:created>
  <dcterms:modified xsi:type="dcterms:W3CDTF">2024-10-17T16:01:37Z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