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7"/>
  </p:notesMasterIdLst>
  <p:handoutMasterIdLst>
    <p:handoutMasterId r:id="rId18"/>
  </p:handoutMasterIdLst>
  <p:sldIdLst>
    <p:sldId id="299" r:id="rId2"/>
    <p:sldId id="325" r:id="rId3"/>
    <p:sldId id="349" r:id="rId4"/>
    <p:sldId id="350" r:id="rId5"/>
    <p:sldId id="278" r:id="rId6"/>
    <p:sldId id="335" r:id="rId7"/>
    <p:sldId id="344" r:id="rId8"/>
    <p:sldId id="321" r:id="rId9"/>
    <p:sldId id="323" r:id="rId10"/>
    <p:sldId id="352" r:id="rId11"/>
    <p:sldId id="320" r:id="rId12"/>
    <p:sldId id="322" r:id="rId13"/>
    <p:sldId id="336" r:id="rId14"/>
    <p:sldId id="351"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4211" autoAdjust="0"/>
  </p:normalViewPr>
  <p:slideViewPr>
    <p:cSldViewPr snapToObjects="1" showGuides="1">
      <p:cViewPr varScale="1">
        <p:scale>
          <a:sx n="70" d="100"/>
          <a:sy n="70" d="100"/>
        </p:scale>
        <p:origin x="2328"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Self-compassion#cite_note-neff-a-1" TargetMode="External"/><Relationship Id="rId3" Type="http://schemas.openxmlformats.org/officeDocument/2006/relationships/hyperlink" Target="https://en.wikipedia.org/wiki/Self-compassion" TargetMode="External"/><Relationship Id="rId7" Type="http://schemas.openxmlformats.org/officeDocument/2006/relationships/hyperlink" Target="https://en.wikipedia.org/wiki/Mindfulness" TargetMode="External"/><Relationship Id="rId12" Type="http://schemas.openxmlformats.org/officeDocument/2006/relationships/hyperlink" Target="https://en.wikipedia.org/wiki/Self-compassion#cite_note-4"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Kristin_Neff" TargetMode="External"/><Relationship Id="rId11" Type="http://schemas.openxmlformats.org/officeDocument/2006/relationships/hyperlink" Target="https://en.wikipedia.org/wiki/Self-compassion#cite_note-3" TargetMode="External"/><Relationship Id="rId5" Type="http://schemas.openxmlformats.org/officeDocument/2006/relationships/hyperlink" Target="https://en.wikipedia.org/wiki/Suffering" TargetMode="External"/><Relationship Id="rId10" Type="http://schemas.openxmlformats.org/officeDocument/2006/relationships/hyperlink" Target="https://en.wikipedia.org/wiki/Self-compassion#cite_note-2" TargetMode="External"/><Relationship Id="rId4" Type="http://schemas.openxmlformats.org/officeDocument/2006/relationships/hyperlink" Target="https://en.wikipedia.org/wiki/Compassion" TargetMode="External"/><Relationship Id="rId9" Type="http://schemas.openxmlformats.org/officeDocument/2006/relationships/hyperlink" Target="https://en.wikipedia.org/wiki/Logical_consequenc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Slide for when</a:t>
            </a:r>
            <a:r>
              <a:rPr lang="en-CA" baseline="0" dirty="0" smtClean="0"/>
              <a:t> people wait to start the WebEx</a:t>
            </a:r>
          </a:p>
          <a:p>
            <a:endParaRPr lang="en-CA" baseline="0" dirty="0" smtClean="0"/>
          </a:p>
          <a:p>
            <a:r>
              <a:rPr lang="en-CA" baseline="0" dirty="0" smtClean="0"/>
              <a:t>REMEMBER:</a:t>
            </a:r>
          </a:p>
          <a:p>
            <a:r>
              <a:rPr lang="en-CA" baseline="0" dirty="0" smtClean="0"/>
              <a:t>Give participants the privilege to chat to “all participants” (by </a:t>
            </a:r>
            <a:r>
              <a:rPr lang="en-CA" baseline="0" dirty="0" err="1" smtClean="0"/>
              <a:t>Ctl</a:t>
            </a:r>
            <a:r>
              <a:rPr lang="en-CA" baseline="0" dirty="0" smtClean="0"/>
              <a:t>-K, checking the chat for “all participants” box)</a:t>
            </a:r>
          </a:p>
          <a:p>
            <a:r>
              <a:rPr lang="en-CA" baseline="0" dirty="0" smtClean="0"/>
              <a:t>Start the recording, and pause it while waiting for the participants to join.</a:t>
            </a:r>
          </a:p>
          <a:p>
            <a:r>
              <a:rPr lang="en-CA" baseline="0" dirty="0" smtClean="0"/>
              <a:t>Continue recording for starting the session, just before removing this slide.</a:t>
            </a:r>
          </a:p>
          <a:p>
            <a:r>
              <a:rPr lang="en-CA" baseline="0" dirty="0" smtClean="0"/>
              <a:t>Ask participants to use the check for yes and cross for no, so they warm up to the idea of interacting.</a:t>
            </a:r>
          </a:p>
          <a:p>
            <a:r>
              <a:rPr lang="en-CA" baseline="0" dirty="0" smtClean="0"/>
              <a:t>---</a:t>
            </a:r>
          </a:p>
          <a:p>
            <a:pPr defTabSz="912937">
              <a:defRPr/>
            </a:pPr>
            <a:r>
              <a:rPr lang="en-CA" b="0" dirty="0" smtClean="0"/>
              <a:t>Please, via </a:t>
            </a:r>
            <a:r>
              <a:rPr lang="en-CA" dirty="0"/>
              <a:t>the chat box, introduce yourself with </a:t>
            </a:r>
          </a:p>
          <a:p>
            <a:pPr>
              <a:buFont typeface="Arial" pitchFamily="34" charset="0"/>
              <a:buChar char="•"/>
            </a:pPr>
            <a:r>
              <a:rPr lang="en-CA" dirty="0" smtClean="0"/>
              <a:t> Name</a:t>
            </a:r>
          </a:p>
          <a:p>
            <a:pPr>
              <a:buFont typeface="Arial" pitchFamily="34" charset="0"/>
              <a:buChar char="•"/>
            </a:pPr>
            <a:r>
              <a:rPr lang="en-CA" dirty="0" smtClean="0"/>
              <a:t> Department or Agency</a:t>
            </a:r>
          </a:p>
          <a:p>
            <a:pPr>
              <a:buFont typeface="Arial" pitchFamily="34" charset="0"/>
              <a:buChar char="•"/>
            </a:pPr>
            <a:r>
              <a:rPr lang="en-CA" baseline="0" dirty="0" smtClean="0"/>
              <a:t> Where you’re located</a:t>
            </a:r>
            <a:endParaRPr lang="en-CA" dirty="0" smtClean="0"/>
          </a:p>
          <a:p>
            <a:pPr defTabSz="912937">
              <a:buFont typeface="Arial" pitchFamily="34" charset="0"/>
              <a:buChar char="•"/>
              <a:defRPr/>
            </a:pPr>
            <a:r>
              <a:rPr lang="en-CA" baseline="0" dirty="0" smtClean="0"/>
              <a:t> Your expectations for this session</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smtClean="0"/>
              <a:t>From</a:t>
            </a:r>
            <a:r>
              <a:rPr lang="fr-CA" sz="1400" dirty="0" smtClean="0"/>
              <a:t>: https://centerformsc.org/practice-msc/guided-meditations-and-exercises/</a:t>
            </a:r>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smtClean="0"/>
              <a:t>* Self-compassion</a:t>
            </a:r>
            <a:r>
              <a:rPr lang="fr-CA" sz="1400" baseline="0" dirty="0" smtClean="0"/>
              <a:t> </a:t>
            </a:r>
            <a:r>
              <a:rPr lang="fr-CA" sz="1400" baseline="0" dirty="0" err="1" smtClean="0"/>
              <a:t>brea</a:t>
            </a:r>
            <a:r>
              <a:rPr lang="fr-CA" sz="1400" baseline="0" dirty="0" smtClean="0"/>
              <a:t>, 5 </a:t>
            </a:r>
            <a:r>
              <a:rPr lang="fr-CA" sz="1400" baseline="0" dirty="0" err="1" smtClean="0"/>
              <a:t>mins</a:t>
            </a:r>
            <a:r>
              <a:rPr lang="fr-CA" sz="1400" baseline="0" dirty="0" smtClean="0"/>
              <a:t>: </a:t>
            </a:r>
            <a:r>
              <a:rPr lang="fr-CA" sz="1400" dirty="0" smtClean="0"/>
              <a:t>https://self-compassion.org/wp-content/uploads/2020/08/self-compassion.break__01-cleanedbydan.mp3</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smtClean="0"/>
              <a:t>I’ll</a:t>
            </a:r>
            <a:r>
              <a:rPr lang="fr-CA" sz="1400" dirty="0" smtClean="0"/>
              <a:t> </a:t>
            </a:r>
            <a:r>
              <a:rPr lang="fr-CA" sz="1400" dirty="0" smtClean="0"/>
              <a:t>guide us </a:t>
            </a:r>
            <a:r>
              <a:rPr lang="fr-CA" sz="1400" dirty="0" err="1" smtClean="0"/>
              <a:t>doing</a:t>
            </a:r>
            <a:r>
              <a:rPr lang="fr-CA" sz="1400" dirty="0" smtClean="0"/>
              <a:t> a </a:t>
            </a:r>
            <a:r>
              <a:rPr lang="fr-CA" sz="1400" dirty="0" err="1" smtClean="0"/>
              <a:t>similar</a:t>
            </a:r>
            <a:r>
              <a:rPr lang="fr-CA" sz="1400" dirty="0" smtClean="0"/>
              <a:t>/</a:t>
            </a:r>
            <a:r>
              <a:rPr lang="fr-CA" sz="1400" dirty="0" err="1" smtClean="0"/>
              <a:t>shorter</a:t>
            </a:r>
            <a:r>
              <a:rPr lang="fr-CA" sz="1400" baseline="0" dirty="0" smtClean="0"/>
              <a:t> </a:t>
            </a:r>
            <a:r>
              <a:rPr lang="fr-CA" sz="1400" dirty="0" err="1" smtClean="0"/>
              <a:t>loving-kindness</a:t>
            </a:r>
            <a:r>
              <a:rPr lang="fr-CA" sz="1400" baseline="0" dirty="0" smtClean="0"/>
              <a:t> </a:t>
            </a:r>
            <a:r>
              <a:rPr lang="fr-CA" sz="1400" baseline="0" dirty="0" err="1" smtClean="0"/>
              <a:t>meditation</a:t>
            </a: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en-US"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en-US" sz="1400" dirty="0" smtClean="0"/>
              <a:t>Time required – 20 minutes</a:t>
            </a:r>
          </a:p>
          <a:p>
            <a:pPr>
              <a:spcBef>
                <a:spcPts val="599"/>
              </a:spcBef>
              <a:spcAft>
                <a:spcPts val="300"/>
              </a:spcAft>
            </a:pPr>
            <a:r>
              <a:rPr lang="en-US" sz="1300" dirty="0" smtClean="0"/>
              <a:t>http://self-compassion.org/wp-content/uploads/meditations/LKM.self-compassion.MP3</a:t>
            </a:r>
          </a:p>
          <a:p>
            <a:pPr>
              <a:spcBef>
                <a:spcPts val="599"/>
              </a:spcBef>
              <a:spcAft>
                <a:spcPts val="300"/>
              </a:spcAft>
            </a:pPr>
            <a:endParaRPr lang="en-US" sz="1300" dirty="0" smtClean="0"/>
          </a:p>
          <a:p>
            <a:pPr>
              <a:spcBef>
                <a:spcPts val="599"/>
              </a:spcBef>
              <a:spcAft>
                <a:spcPts val="300"/>
              </a:spcAft>
            </a:pPr>
            <a:r>
              <a:rPr lang="en-US" sz="1300" dirty="0" smtClean="0"/>
              <a:t>Iterations</a:t>
            </a:r>
            <a:r>
              <a:rPr lang="en-US" sz="1300" dirty="0"/>
              <a:t>, as follow…</a:t>
            </a:r>
          </a:p>
          <a:p>
            <a:pPr marL="285293" indent="-285293">
              <a:spcBef>
                <a:spcPts val="599"/>
              </a:spcBef>
              <a:spcAft>
                <a:spcPts val="300"/>
              </a:spcAft>
              <a:buFont typeface="Arial" panose="020B0604020202020204" pitchFamily="34" charset="0"/>
              <a:buChar char="•"/>
            </a:pPr>
            <a:r>
              <a:rPr lang="fr-CA" sz="1300" baseline="0" dirty="0" err="1" smtClean="0"/>
              <a:t>Think</a:t>
            </a:r>
            <a:r>
              <a:rPr lang="fr-CA" sz="1300" baseline="0" dirty="0" smtClean="0"/>
              <a:t> of </a:t>
            </a:r>
            <a:r>
              <a:rPr lang="fr-CA" sz="1300" baseline="0" dirty="0" err="1" smtClean="0"/>
              <a:t>something</a:t>
            </a:r>
            <a:r>
              <a:rPr lang="fr-CA" sz="1300" baseline="0" dirty="0" smtClean="0"/>
              <a:t> </a:t>
            </a:r>
            <a:r>
              <a:rPr lang="fr-CA" sz="1300" baseline="0" dirty="0" err="1" smtClean="0"/>
              <a:t>that</a:t>
            </a:r>
            <a:r>
              <a:rPr lang="fr-CA" sz="1300" baseline="0" dirty="0" smtClean="0"/>
              <a:t> </a:t>
            </a:r>
            <a:r>
              <a:rPr lang="fr-CA" sz="1300" baseline="0" dirty="0" err="1" smtClean="0"/>
              <a:t>hooked</a:t>
            </a:r>
            <a:r>
              <a:rPr lang="fr-CA" sz="1300" baseline="0" dirty="0" smtClean="0"/>
              <a:t> </a:t>
            </a:r>
            <a:r>
              <a:rPr lang="fr-CA" sz="1300" baseline="0" dirty="0" err="1" smtClean="0"/>
              <a:t>you</a:t>
            </a:r>
            <a:r>
              <a:rPr lang="fr-CA" sz="1300" baseline="0" dirty="0" smtClean="0"/>
              <a:t>, </a:t>
            </a:r>
            <a:r>
              <a:rPr lang="fr-CA" sz="1300" baseline="0" dirty="0" err="1" smtClean="0"/>
              <a:t>something</a:t>
            </a:r>
            <a:r>
              <a:rPr lang="fr-CA" sz="1300" baseline="0" dirty="0" smtClean="0"/>
              <a:t> </a:t>
            </a:r>
            <a:r>
              <a:rPr lang="fr-CA" sz="1300" baseline="0" dirty="0" err="1" smtClean="0"/>
              <a:t>that</a:t>
            </a:r>
            <a:r>
              <a:rPr lang="fr-CA" sz="1300" baseline="0" dirty="0" smtClean="0"/>
              <a:t> </a:t>
            </a:r>
            <a:r>
              <a:rPr lang="fr-CA" sz="1300" baseline="0" dirty="0" err="1" smtClean="0"/>
              <a:t>you</a:t>
            </a:r>
            <a:r>
              <a:rPr lang="fr-CA" sz="1300" baseline="0" dirty="0" smtClean="0"/>
              <a:t> </a:t>
            </a:r>
            <a:r>
              <a:rPr lang="fr-CA" sz="1300" baseline="0" dirty="0" err="1" smtClean="0"/>
              <a:t>keep</a:t>
            </a:r>
            <a:r>
              <a:rPr lang="fr-CA" sz="1300" baseline="0" dirty="0" smtClean="0"/>
              <a:t> </a:t>
            </a:r>
            <a:r>
              <a:rPr lang="fr-CA" sz="1300" baseline="0" dirty="0" err="1" smtClean="0"/>
              <a:t>repeating</a:t>
            </a:r>
            <a:r>
              <a:rPr lang="fr-CA" sz="1300" baseline="0" dirty="0" smtClean="0"/>
              <a:t> </a:t>
            </a:r>
            <a:r>
              <a:rPr lang="fr-CA" sz="1300" baseline="0" dirty="0" err="1" smtClean="0"/>
              <a:t>yourself</a:t>
            </a:r>
            <a:r>
              <a:rPr lang="fr-CA" sz="1300" baseline="0" dirty="0" smtClean="0"/>
              <a:t> in </a:t>
            </a:r>
            <a:r>
              <a:rPr lang="fr-CA" sz="1300" baseline="0" dirty="0" err="1" smtClean="0"/>
              <a:t>your</a:t>
            </a:r>
            <a:r>
              <a:rPr lang="fr-CA" sz="1300" baseline="0" dirty="0" smtClean="0"/>
              <a:t> </a:t>
            </a:r>
            <a:r>
              <a:rPr lang="fr-CA" sz="1300" baseline="0" dirty="0" err="1" smtClean="0"/>
              <a:t>mind</a:t>
            </a:r>
            <a:r>
              <a:rPr lang="fr-CA" sz="1300" baseline="0" dirty="0" smtClean="0"/>
              <a:t>, </a:t>
            </a:r>
            <a:r>
              <a:rPr lang="fr-CA" sz="1300" baseline="0" dirty="0" err="1" smtClean="0"/>
              <a:t>ideally</a:t>
            </a:r>
            <a:r>
              <a:rPr lang="fr-CA" sz="1300" baseline="0" dirty="0" smtClean="0"/>
              <a:t> </a:t>
            </a:r>
            <a:r>
              <a:rPr lang="fr-CA" sz="1300" baseline="0" dirty="0" err="1" smtClean="0"/>
              <a:t>something</a:t>
            </a:r>
            <a:r>
              <a:rPr lang="fr-CA" sz="1300" baseline="0" dirty="0" smtClean="0"/>
              <a:t> light… </a:t>
            </a:r>
            <a:endParaRPr lang="en-US" sz="1300" baseline="0" dirty="0" smtClean="0"/>
          </a:p>
          <a:p>
            <a:pPr marL="285293" marR="0"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300" baseline="0" dirty="0" smtClean="0"/>
              <a:t>Remember, </a:t>
            </a:r>
            <a:r>
              <a:rPr lang="en-US" sz="1300" dirty="0" smtClean="0"/>
              <a:t>We all are in</a:t>
            </a:r>
            <a:r>
              <a:rPr lang="en-US" sz="1300" baseline="0" dirty="0" smtClean="0"/>
              <a:t> the same boat</a:t>
            </a:r>
            <a:endParaRPr lang="en-US" sz="1300" baseline="0" dirty="0" smtClean="0"/>
          </a:p>
          <a:p>
            <a:pPr marL="742950" lvl="1" indent="-285750">
              <a:spcBef>
                <a:spcPts val="600"/>
              </a:spcBef>
              <a:buFont typeface="Arial" panose="020B0604020202020204" pitchFamily="34" charset="0"/>
              <a:buChar char="•"/>
            </a:pPr>
            <a:r>
              <a:rPr lang="en-US" sz="1700" dirty="0" smtClean="0"/>
              <a:t>My </a:t>
            </a:r>
            <a:r>
              <a:rPr lang="en-US" sz="1700" dirty="0" smtClean="0"/>
              <a:t>I</a:t>
            </a:r>
            <a:r>
              <a:rPr lang="en-US" sz="1700" baseline="0" dirty="0" smtClean="0"/>
              <a:t> (we all)</a:t>
            </a:r>
            <a:r>
              <a:rPr lang="en-US" sz="1700" dirty="0" smtClean="0"/>
              <a:t> be safe</a:t>
            </a:r>
          </a:p>
          <a:p>
            <a:pPr marL="742950" lvl="1" indent="-285750">
              <a:spcBef>
                <a:spcPts val="600"/>
              </a:spcBef>
              <a:buFont typeface="Arial" panose="020B0604020202020204" pitchFamily="34" charset="0"/>
              <a:buChar char="•"/>
            </a:pPr>
            <a:r>
              <a:rPr lang="en-US" sz="1700" dirty="0" smtClean="0"/>
              <a:t>May I (we all) be peaceful</a:t>
            </a:r>
          </a:p>
          <a:p>
            <a:pPr marL="742950" lvl="1" indent="-285750">
              <a:spcBef>
                <a:spcPts val="600"/>
              </a:spcBef>
              <a:buFont typeface="Arial" panose="020B0604020202020204" pitchFamily="34" charset="0"/>
              <a:buChar char="•"/>
            </a:pPr>
            <a:r>
              <a:rPr lang="en-US" sz="1700" dirty="0" smtClean="0"/>
              <a:t>May I (we) be kind to myself (ourselves)</a:t>
            </a:r>
          </a:p>
          <a:p>
            <a:pPr marL="742950" lvl="1" indent="-285750">
              <a:spcBef>
                <a:spcPts val="600"/>
              </a:spcBef>
              <a:buFont typeface="Arial" panose="020B0604020202020204" pitchFamily="34" charset="0"/>
              <a:buChar char="•"/>
            </a:pPr>
            <a:r>
              <a:rPr lang="en-US" sz="1700" dirty="0" smtClean="0"/>
              <a:t>May I accept myself as I am (may we accept ourselves as we are)</a:t>
            </a:r>
          </a:p>
          <a:p>
            <a:pPr marL="0" lvl="0" indent="0">
              <a:spcBef>
                <a:spcPts val="599"/>
              </a:spcBef>
              <a:spcAft>
                <a:spcPts val="300"/>
              </a:spcAft>
              <a:buFont typeface="Arial" panose="020B0604020202020204" pitchFamily="34" charset="0"/>
              <a:buNone/>
            </a:pPr>
            <a:endParaRPr lang="en-US" sz="13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Next </a:t>
            </a:r>
            <a:r>
              <a:rPr lang="fr-CA" dirty="0" err="1" smtClean="0"/>
              <a:t>week</a:t>
            </a:r>
            <a:r>
              <a:rPr lang="fr-CA" dirty="0" smtClean="0"/>
              <a:t>: </a:t>
            </a:r>
            <a:r>
              <a:rPr lang="fr-CA" dirty="0" err="1" smtClean="0"/>
              <a:t>Mindful</a:t>
            </a:r>
            <a:r>
              <a:rPr lang="fr-CA" dirty="0" smtClean="0"/>
              <a:t> </a:t>
            </a:r>
            <a:r>
              <a:rPr lang="fr-CA" dirty="0" err="1" smtClean="0"/>
              <a:t>eating</a:t>
            </a:r>
            <a:r>
              <a:rPr lang="fr-CA" dirty="0" smtClean="0"/>
              <a:t>, </a:t>
            </a:r>
            <a:r>
              <a:rPr lang="fr-CA" dirty="0" err="1" smtClean="0"/>
              <a:t>grab</a:t>
            </a:r>
            <a:r>
              <a:rPr lang="fr-CA" baseline="0" dirty="0" smtClean="0"/>
              <a:t> a </a:t>
            </a:r>
            <a:r>
              <a:rPr lang="fr-CA" baseline="0" dirty="0" err="1" smtClean="0"/>
              <a:t>small</a:t>
            </a:r>
            <a:r>
              <a:rPr lang="fr-CA" baseline="0" dirty="0" smtClean="0"/>
              <a:t> fruit (</a:t>
            </a:r>
            <a:r>
              <a:rPr lang="fr-CA" baseline="0" dirty="0" err="1" smtClean="0"/>
              <a:t>grape</a:t>
            </a:r>
            <a:r>
              <a:rPr lang="fr-CA" baseline="0" dirty="0" smtClean="0"/>
              <a:t>, </a:t>
            </a:r>
            <a:r>
              <a:rPr lang="fr-CA" baseline="0" dirty="0" err="1" smtClean="0"/>
              <a:t>blueberry</a:t>
            </a:r>
            <a:r>
              <a:rPr lang="fr-CA" baseline="0" dirty="0" smtClean="0"/>
              <a:t>, or </a:t>
            </a:r>
            <a:r>
              <a:rPr lang="fr-CA" baseline="0" dirty="0" err="1" smtClean="0"/>
              <a:t>similar</a:t>
            </a:r>
            <a:r>
              <a:rPr lang="fr-CA" baseline="0" dirty="0" smtClean="0"/>
              <a:t>)… </a:t>
            </a:r>
            <a:r>
              <a:rPr lang="fr-CA" baseline="0" dirty="0" err="1" smtClean="0"/>
              <a:t>something</a:t>
            </a:r>
            <a:r>
              <a:rPr lang="fr-CA" baseline="0" dirty="0" smtClean="0"/>
              <a:t> </a:t>
            </a:r>
            <a:r>
              <a:rPr lang="fr-CA" baseline="0" dirty="0" err="1" smtClean="0"/>
              <a:t>you</a:t>
            </a:r>
            <a:r>
              <a:rPr lang="fr-CA" baseline="0" dirty="0" smtClean="0"/>
              <a:t> </a:t>
            </a:r>
            <a:r>
              <a:rPr lang="fr-CA" baseline="0" dirty="0" err="1" smtClean="0"/>
              <a:t>can</a:t>
            </a:r>
            <a:r>
              <a:rPr lang="fr-CA" baseline="0" dirty="0" smtClean="0"/>
              <a:t> put in </a:t>
            </a:r>
            <a:r>
              <a:rPr lang="fr-CA" baseline="0" dirty="0" err="1" smtClean="0"/>
              <a:t>your</a:t>
            </a:r>
            <a:r>
              <a:rPr lang="fr-CA" baseline="0" dirty="0" smtClean="0"/>
              <a:t> </a:t>
            </a:r>
            <a:r>
              <a:rPr lang="fr-CA" baseline="0" dirty="0" err="1" smtClean="0"/>
              <a:t>mouth</a:t>
            </a:r>
            <a:r>
              <a:rPr lang="fr-CA" baseline="0" dirty="0" smtClean="0"/>
              <a:t> </a:t>
            </a:r>
            <a:r>
              <a:rPr lang="fr-CA" baseline="0" dirty="0" err="1" smtClean="0"/>
              <a:t>without</a:t>
            </a:r>
            <a:r>
              <a:rPr lang="fr-CA" baseline="0" dirty="0" smtClean="0"/>
              <a:t> </a:t>
            </a:r>
            <a:r>
              <a:rPr lang="fr-CA" baseline="0" dirty="0" err="1" smtClean="0"/>
              <a:t>biting</a:t>
            </a:r>
            <a:r>
              <a:rPr lang="fr-CA" baseline="0" dirty="0" smtClean="0"/>
              <a:t> on </a:t>
            </a:r>
            <a:r>
              <a:rPr lang="fr-CA" baseline="0" dirty="0" err="1" smtClean="0"/>
              <a:t>it</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Take</a:t>
            </a:r>
            <a:r>
              <a:rPr lang="fr-CA" dirty="0" smtClean="0"/>
              <a:t> the </a:t>
            </a:r>
            <a:r>
              <a:rPr lang="fr-CA" dirty="0" err="1" smtClean="0"/>
              <a:t>next</a:t>
            </a:r>
            <a:r>
              <a:rPr lang="fr-CA" dirty="0" smtClean="0"/>
              <a:t> few minutes to </a:t>
            </a:r>
            <a:r>
              <a:rPr lang="fr-CA" dirty="0" err="1" smtClean="0"/>
              <a:t>debrief</a:t>
            </a:r>
            <a:r>
              <a:rPr lang="fr-CA" dirty="0" smtClean="0"/>
              <a:t> in </a:t>
            </a:r>
            <a:r>
              <a:rPr lang="fr-CA" dirty="0" err="1" smtClean="0"/>
              <a:t>small</a:t>
            </a:r>
            <a:r>
              <a:rPr lang="fr-CA" dirty="0" smtClean="0"/>
              <a:t> groups</a:t>
            </a:r>
            <a:r>
              <a:rPr lang="fr-CA" baseline="0" dirty="0" smtClean="0"/>
              <a:t> (of 4). As in </a:t>
            </a:r>
            <a:r>
              <a:rPr lang="fr-CA" baseline="0" dirty="0" err="1" smtClean="0"/>
              <a:t>previous</a:t>
            </a:r>
            <a:r>
              <a:rPr lang="fr-CA" baseline="0" dirty="0" smtClean="0"/>
              <a:t> </a:t>
            </a:r>
            <a:r>
              <a:rPr lang="fr-CA" baseline="0" dirty="0" err="1" smtClean="0"/>
              <a:t>weeks</a:t>
            </a:r>
            <a:r>
              <a:rPr lang="fr-CA" baseline="0" dirty="0" smtClean="0"/>
              <a:t>, </a:t>
            </a:r>
            <a:r>
              <a:rPr lang="fr-CA" baseline="0" dirty="0" err="1" smtClean="0"/>
              <a:t>when</a:t>
            </a:r>
            <a:r>
              <a:rPr lang="fr-CA" baseline="0" dirty="0" smtClean="0"/>
              <a:t> </a:t>
            </a:r>
            <a:r>
              <a:rPr lang="fr-CA" baseline="0" dirty="0" err="1" smtClean="0"/>
              <a:t>you’re</a:t>
            </a:r>
            <a:r>
              <a:rPr lang="fr-CA" baseline="0" dirty="0" smtClean="0"/>
              <a:t> </a:t>
            </a:r>
            <a:r>
              <a:rPr lang="fr-CA" baseline="0" dirty="0" err="1" smtClean="0"/>
              <a:t>done</a:t>
            </a:r>
            <a:r>
              <a:rPr lang="fr-CA" baseline="0" dirty="0" smtClean="0"/>
              <a:t> </a:t>
            </a:r>
            <a:r>
              <a:rPr lang="fr-CA" baseline="0" dirty="0" err="1" smtClean="0"/>
              <a:t>just</a:t>
            </a:r>
            <a:r>
              <a:rPr lang="fr-CA" baseline="0" dirty="0" smtClean="0"/>
              <a:t> </a:t>
            </a:r>
            <a:r>
              <a:rPr lang="fr-CA" baseline="0" dirty="0" err="1" smtClean="0"/>
              <a:t>leave</a:t>
            </a:r>
            <a:r>
              <a:rPr lang="fr-CA" baseline="0" dirty="0" smtClean="0"/>
              <a:t> the session.</a:t>
            </a:r>
          </a:p>
          <a:p>
            <a:endParaRPr lang="fr-CA" baseline="0" dirty="0" smtClean="0"/>
          </a:p>
          <a:p>
            <a:r>
              <a:rPr lang="fr-CA" baseline="0" dirty="0" err="1" smtClean="0"/>
              <a:t>Feel</a:t>
            </a:r>
            <a:r>
              <a:rPr lang="fr-CA" baseline="0" dirty="0" smtClean="0"/>
              <a:t> free to </a:t>
            </a:r>
            <a:r>
              <a:rPr lang="fr-CA" baseline="0" dirty="0" err="1" smtClean="0"/>
              <a:t>share</a:t>
            </a:r>
            <a:r>
              <a:rPr lang="fr-CA" baseline="0" dirty="0" smtClean="0"/>
              <a:t>:</a:t>
            </a:r>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had</a:t>
            </a:r>
            <a:r>
              <a:rPr lang="fr-CA" baseline="0" dirty="0" smtClean="0"/>
              <a:t> a hard time </a:t>
            </a:r>
            <a:r>
              <a:rPr lang="fr-CA" baseline="0" dirty="0" err="1" smtClean="0"/>
              <a:t>with</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you’re</a:t>
            </a:r>
            <a:r>
              <a:rPr lang="fr-CA" baseline="0" dirty="0" smtClean="0"/>
              <a:t> </a:t>
            </a:r>
            <a:r>
              <a:rPr lang="fr-CA" baseline="0" dirty="0" err="1" smtClean="0"/>
              <a:t>reailzing</a:t>
            </a:r>
            <a:endParaRPr lang="fr-CA" baseline="0" dirty="0" smtClean="0"/>
          </a:p>
          <a:p>
            <a:pPr marL="171450" indent="-171450">
              <a:buFont typeface="Arial" panose="020B0604020202020204" pitchFamily="34" charset="0"/>
              <a:buChar char="•"/>
            </a:pPr>
            <a:r>
              <a:rPr lang="fr-CA" baseline="0" dirty="0" smtClean="0"/>
              <a:t>An intention </a:t>
            </a:r>
            <a:r>
              <a:rPr lang="fr-CA" baseline="0" dirty="0" err="1" smtClean="0"/>
              <a:t>you</a:t>
            </a:r>
            <a:r>
              <a:rPr lang="fr-CA" baseline="0" dirty="0" smtClean="0"/>
              <a:t> have for the </a:t>
            </a:r>
            <a:r>
              <a:rPr lang="fr-CA" baseline="0" dirty="0" err="1" smtClean="0"/>
              <a:t>week</a:t>
            </a:r>
            <a:endParaRPr lang="fr-CA" baseline="0" dirty="0" smtClean="0"/>
          </a:p>
          <a:p>
            <a:pPr marL="171450" indent="-171450">
              <a:buFont typeface="Arial" panose="020B0604020202020204" pitchFamily="34" charset="0"/>
              <a:buChar char="•"/>
            </a:pPr>
            <a:r>
              <a:rPr lang="fr-CA" baseline="0" smtClean="0"/>
              <a:t>etc</a:t>
            </a:r>
            <a:endParaRPr lang="fr-CA" baseline="0" dirty="0" smtClean="0"/>
          </a:p>
          <a:p>
            <a:endParaRPr lang="fr-CA" baseline="0" dirty="0" smtClean="0"/>
          </a:p>
          <a:p>
            <a:r>
              <a:rPr lang="fr-CA" baseline="0" dirty="0" smtClean="0"/>
              <a:t>I </a:t>
            </a:r>
            <a:r>
              <a:rPr lang="fr-CA" baseline="0" dirty="0" err="1" smtClean="0"/>
              <a:t>wish</a:t>
            </a:r>
            <a:r>
              <a:rPr lang="fr-CA" baseline="0" dirty="0" smtClean="0"/>
              <a:t> </a:t>
            </a:r>
            <a:r>
              <a:rPr lang="fr-CA" baseline="0" dirty="0" err="1" smtClean="0"/>
              <a:t>you</a:t>
            </a:r>
            <a:r>
              <a:rPr lang="fr-CA" baseline="0" dirty="0" smtClean="0"/>
              <a:t> </a:t>
            </a:r>
            <a:r>
              <a:rPr lang="fr-CA" baseline="0" dirty="0" err="1" smtClean="0"/>
              <a:t>happiness</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10 </a:t>
            </a:r>
            <a:r>
              <a:rPr lang="fr-CA" baseline="0" dirty="0" err="1" smtClean="0"/>
              <a:t>mins</a:t>
            </a:r>
            <a:r>
              <a:rPr lang="fr-CA" baseline="0" dirty="0" smtClean="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a:t>
            </a:r>
            <a:r>
              <a:rPr lang="en-CA" baseline="0" dirty="0" smtClean="0"/>
              <a:t> can’t give what I don’t have… book: https://www.amazon.ca/Cant-Give-What-Dont-Have-ebook/dp/B07CYC32WT</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From </a:t>
            </a:r>
            <a:r>
              <a:rPr lang="en-CA" dirty="0" err="1" smtClean="0"/>
              <a:t>WikiPedia</a:t>
            </a:r>
            <a:r>
              <a:rPr lang="en-CA" dirty="0" smtClean="0"/>
              <a:t> </a:t>
            </a:r>
            <a:r>
              <a:rPr lang="en-CA" dirty="0" smtClean="0">
                <a:hlinkClick r:id="rId3"/>
              </a:rPr>
              <a:t>https://en.wikipedia.org/wiki/Self-compassion</a:t>
            </a:r>
            <a:r>
              <a:rPr lang="en-CA" dirty="0" smtClean="0"/>
              <a:t> </a:t>
            </a:r>
          </a:p>
          <a:p>
            <a:r>
              <a:rPr lang="en-US" b="1" dirty="0" smtClean="0"/>
              <a:t>Self-compassion</a:t>
            </a:r>
            <a:r>
              <a:rPr lang="en-US" dirty="0" smtClean="0"/>
              <a:t> is extending </a:t>
            </a:r>
            <a:r>
              <a:rPr lang="en-US" dirty="0" smtClean="0">
                <a:hlinkClick r:id="rId4" tooltip="Compassion"/>
              </a:rPr>
              <a:t>compassion</a:t>
            </a:r>
            <a:r>
              <a:rPr lang="en-US" dirty="0" smtClean="0"/>
              <a:t> to one's self in instances of perceived inadequacy, failure, or general </a:t>
            </a:r>
            <a:r>
              <a:rPr lang="en-US" dirty="0" smtClean="0">
                <a:hlinkClick r:id="rId5" tooltip="Suffering"/>
              </a:rPr>
              <a:t>suffering</a:t>
            </a:r>
            <a:r>
              <a:rPr lang="en-US" dirty="0" smtClean="0"/>
              <a:t>. </a:t>
            </a:r>
            <a:r>
              <a:rPr lang="en-US" dirty="0" smtClean="0">
                <a:hlinkClick r:id="rId6" tooltip="Kristin Neff"/>
              </a:rPr>
              <a:t>Kristin Neff</a:t>
            </a:r>
            <a:r>
              <a:rPr lang="en-US" dirty="0" smtClean="0"/>
              <a:t> has defined self-compassion as being composed of three main components – self-kindness, common humanity, and </a:t>
            </a:r>
            <a:r>
              <a:rPr lang="en-US" dirty="0" smtClean="0">
                <a:hlinkClick r:id="rId7" tooltip="Mindfulness"/>
              </a:rPr>
              <a:t>mindfulness</a:t>
            </a:r>
            <a:r>
              <a:rPr lang="en-US" dirty="0" smtClean="0"/>
              <a:t>.</a:t>
            </a:r>
            <a:r>
              <a:rPr lang="en-US" baseline="30000" dirty="0" smtClean="0">
                <a:hlinkClick r:id="rId8"/>
              </a:rPr>
              <a:t>[1]</a:t>
            </a:r>
            <a:endParaRPr lang="en-US" baseline="0" dirty="0" smtClean="0"/>
          </a:p>
          <a:p>
            <a:pPr marL="171450" indent="-171450">
              <a:buFont typeface="Arial" panose="020B0604020202020204" pitchFamily="34" charset="0"/>
              <a:buChar char="•"/>
            </a:pPr>
            <a:r>
              <a:rPr lang="en-US" dirty="0" smtClean="0"/>
              <a:t>Self-kindness: Self-compassion </a:t>
            </a:r>
            <a:r>
              <a:rPr lang="en-US" dirty="0" smtClean="0">
                <a:hlinkClick r:id="rId9" tooltip="Logical consequence"/>
              </a:rPr>
              <a:t>entails</a:t>
            </a:r>
            <a:r>
              <a:rPr lang="en-US" dirty="0" smtClean="0"/>
              <a:t> being warm towards oneself when encountering pain and personal shortcomings, rather than ignoring them or hurting oneself with self-criticism.</a:t>
            </a:r>
          </a:p>
          <a:p>
            <a:pPr marL="171450" indent="-171450">
              <a:buFont typeface="Arial" panose="020B0604020202020204" pitchFamily="34" charset="0"/>
              <a:buChar char="•"/>
            </a:pPr>
            <a:r>
              <a:rPr lang="en-US" dirty="0" smtClean="0"/>
              <a:t>Common humanity: Self-compassion also involves recognizing that suffering and personal failure is part of the shared human experience.</a:t>
            </a:r>
          </a:p>
          <a:p>
            <a:pPr marL="171450" indent="-171450">
              <a:buFont typeface="Arial" panose="020B0604020202020204" pitchFamily="34" charset="0"/>
              <a:buChar char="•"/>
            </a:pPr>
            <a:r>
              <a:rPr lang="en-US" dirty="0" smtClean="0">
                <a:hlinkClick r:id="rId7" tooltip="Mindfulness"/>
              </a:rPr>
              <a:t>Mindfulness</a:t>
            </a:r>
            <a:r>
              <a:rPr lang="en-US" dirty="0" smtClean="0"/>
              <a:t>: Self-compassion requires taking a balanced approach to one's negative emotions so that feelings are neither suppressed nor exaggerated. Negative thoughts and emotions are observed with openness, so that they are held in mindful awareness. Mindfulness is a non-judgmental, receptive mind state in which individuals observe their thoughts and feelings as they are, without trying to suppress or deny them.</a:t>
            </a:r>
            <a:r>
              <a:rPr lang="en-US" baseline="30000" dirty="0" smtClean="0">
                <a:hlinkClick r:id="rId10"/>
              </a:rPr>
              <a:t>[2]</a:t>
            </a:r>
            <a:r>
              <a:rPr lang="en-US" dirty="0" smtClean="0"/>
              <a:t> Conversely, mindfulness requires that one not be "over-identified" with mental or emotional phenomena, so that one suffers aversive reactions.</a:t>
            </a:r>
            <a:r>
              <a:rPr lang="en-US" baseline="30000" dirty="0" smtClean="0">
                <a:hlinkClick r:id="rId11"/>
              </a:rPr>
              <a:t>[3]</a:t>
            </a:r>
            <a:r>
              <a:rPr lang="en-US" dirty="0" smtClean="0"/>
              <a:t> This latter type of response involves narrowly focusing and ruminating on one's negative emotions.</a:t>
            </a:r>
            <a:r>
              <a:rPr lang="en-US" baseline="30000" dirty="0" smtClean="0">
                <a:hlinkClick r:id="rId12"/>
              </a:rPr>
              <a:t>[4]</a:t>
            </a:r>
            <a:endParaRPr lang="en-US"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a:t>
            </a:r>
            <a:r>
              <a:rPr lang="en-CA" baseline="0" dirty="0" smtClean="0"/>
              <a:t> my mom and dad see me</a:t>
            </a:r>
          </a:p>
          <a:p>
            <a:r>
              <a:rPr lang="en-CA" baseline="0" dirty="0" smtClean="0"/>
              <a:t>How my </a:t>
            </a:r>
            <a:r>
              <a:rPr lang="en-CA" baseline="0" dirty="0" smtClean="0"/>
              <a:t>girlfriend/wife </a:t>
            </a:r>
            <a:r>
              <a:rPr lang="en-CA" baseline="0" dirty="0" smtClean="0"/>
              <a:t>sees me</a:t>
            </a:r>
          </a:p>
          <a:p>
            <a:r>
              <a:rPr lang="en-CA" baseline="0" dirty="0" smtClean="0"/>
              <a:t>How my older brother sees me</a:t>
            </a:r>
          </a:p>
          <a:p>
            <a:r>
              <a:rPr lang="en-CA" baseline="0" dirty="0" smtClean="0"/>
              <a:t>How I see myself</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a:t>
            </a:r>
            <a:r>
              <a:rPr lang="en-CA" baseline="0" dirty="0" smtClean="0"/>
              <a:t> my mom and dad see me</a:t>
            </a:r>
          </a:p>
          <a:p>
            <a:r>
              <a:rPr lang="en-CA" baseline="0" dirty="0" smtClean="0"/>
              <a:t>How my </a:t>
            </a:r>
            <a:r>
              <a:rPr lang="en-CA" baseline="0" dirty="0" smtClean="0"/>
              <a:t>girlfriend/wife </a:t>
            </a:r>
            <a:r>
              <a:rPr lang="en-CA" baseline="0" dirty="0" smtClean="0"/>
              <a:t>sees me</a:t>
            </a:r>
          </a:p>
          <a:p>
            <a:r>
              <a:rPr lang="en-CA" baseline="0" dirty="0" smtClean="0"/>
              <a:t>How my older brother sees me</a:t>
            </a:r>
          </a:p>
          <a:p>
            <a:r>
              <a:rPr lang="en-CA" baseline="0" dirty="0" smtClean="0"/>
              <a:t>How I see myself</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2021-05-19</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2021-05-19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2021-05-19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2021-05-19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2021-05-19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2021-05-19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2021-05-19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2021-05-19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2021-05-19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2021-05-19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2021-05-19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2021-05-19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s://self-compassion.org/wp-content/uploads/2020/08/self-compassion.break__01-cleanedbydan.mp3"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g"/><Relationship Id="rId3" Type="http://schemas.openxmlformats.org/officeDocument/2006/relationships/hyperlink" Target="https://gcconnex.gc.ca/blog/view/14813318/day-1721-days-challenge-kindspring-make-a-mindful-phone-call" TargetMode="External"/><Relationship Id="rId7" Type="http://schemas.openxmlformats.org/officeDocument/2006/relationships/hyperlink" Target="https://www.youtube.com/watch?v=8FBIe9iFJ_U" TargetMode="External"/><Relationship Id="rId12"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hyperlink" Target="https://siyli.org/resources/multitasking" TargetMode="External"/><Relationship Id="rId11" Type="http://schemas.openxmlformats.org/officeDocument/2006/relationships/image" Target="../media/image31.jpg"/><Relationship Id="rId5" Type="http://schemas.openxmlformats.org/officeDocument/2006/relationships/hyperlink" Target="http://gcconnex.gc.ca/blog/view/14587328/day-921-days-challenge-kindspring-practice-mindful-emailing" TargetMode="External"/><Relationship Id="rId10" Type="http://schemas.openxmlformats.org/officeDocument/2006/relationships/image" Target="../media/image30.png"/><Relationship Id="rId4" Type="http://schemas.openxmlformats.org/officeDocument/2006/relationships/hyperlink" Target="http://gcconnex.gc.ca/blog/view/14746376/day-1521-days-challenge-kindspring-practice-digital-mindfulness" TargetMode="External"/><Relationship Id="rId9" Type="http://schemas.openxmlformats.org/officeDocument/2006/relationships/image" Target="../media/image29.png"/><Relationship Id="rId14" Type="http://schemas.openxmlformats.org/officeDocument/2006/relationships/image" Target="../media/image34.jpg"/></Relationships>
</file>

<file path=ppt/slides/_rels/slide13.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image" Target="../media/image36.gif"/><Relationship Id="rId5" Type="http://schemas.openxmlformats.org/officeDocument/2006/relationships/hyperlink" Target="https://soundcloud.com/breathworks-mindfulness/mindfulness-for-women-track-5-self-compassion-meditation" TargetMode="External"/><Relationship Id="rId10" Type="http://schemas.openxmlformats.org/officeDocument/2006/relationships/image" Target="../media/image35.png"/><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jpeg"/><Relationship Id="rId7" Type="http://schemas.openxmlformats.org/officeDocument/2006/relationships/image" Target="../media/image11.jpg"/><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14.jpg"/><Relationship Id="rId10" Type="http://schemas.openxmlformats.org/officeDocument/2006/relationships/image" Target="../media/image18.jpg"/><Relationship Id="rId4" Type="http://schemas.openxmlformats.org/officeDocument/2006/relationships/image" Target="../media/image13.png"/><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7929"/>
            <a:ext cx="4968552" cy="4968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719606" y="5451038"/>
            <a:ext cx="6948738" cy="1143000"/>
          </a:xfrm>
        </p:spPr>
        <p:txBody>
          <a:bodyPr>
            <a:normAutofit/>
          </a:bodyPr>
          <a:lstStyle/>
          <a:p>
            <a:r>
              <a:rPr lang="en-CA" sz="2800" dirty="0" smtClean="0">
                <a:latin typeface="+mn-lt"/>
              </a:rPr>
              <a:t>Today we will do a Mindfulness Water drinking exercise, please go grab a small glass of water</a:t>
            </a:r>
            <a:endParaRPr lang="en-CA" sz="2800" dirty="0">
              <a:latin typeface="+mn-lt"/>
            </a:endParaRPr>
          </a:p>
        </p:txBody>
      </p:sp>
      <p:pic>
        <p:nvPicPr>
          <p:cNvPr id="5"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a:t>
            </a:r>
            <a:r>
              <a:rPr lang="en-US" dirty="0" smtClean="0"/>
              <a:t>Self-Compassion</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smtClean="0"/>
              <a:t>Greater Good Science Center -</a:t>
            </a:r>
            <a:r>
              <a:rPr lang="en-CA" sz="1400" dirty="0"/>
              <a:t> Kristin Neff’s </a:t>
            </a:r>
            <a:r>
              <a:rPr lang="en-CA" sz="1400" dirty="0" smtClean="0"/>
              <a:t>article: </a:t>
            </a:r>
            <a:r>
              <a:rPr lang="en-CA" sz="1400" dirty="0" smtClean="0">
                <a:hlinkClick r:id="rId3"/>
              </a:rPr>
              <a:t>http</a:t>
            </a:r>
            <a:r>
              <a:rPr lang="en-CA" sz="1400" dirty="0">
                <a:hlinkClick r:id="rId3"/>
              </a:rPr>
              <a:t>://</a:t>
            </a:r>
            <a:r>
              <a:rPr lang="en-CA" sz="1400" dirty="0" smtClean="0">
                <a:hlinkClick r:id="rId3"/>
              </a:rPr>
              <a:t>greatergood.berkeley.edu/article/item/the_five_myths_of_self_compassion</a:t>
            </a:r>
            <a:r>
              <a:rPr lang="en-CA" sz="1400" dirty="0" smtClean="0"/>
              <a:t> </a:t>
            </a:r>
            <a:endParaRPr lang="en-CA" sz="1400" dirty="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187624" y="1011303"/>
            <a:ext cx="6768752" cy="5234501"/>
          </a:xfrm>
          <a:prstGeom prst="rect">
            <a:avLst/>
          </a:prstGeom>
        </p:spPr>
      </p:pic>
    </p:spTree>
    <p:extLst>
      <p:ext uri="{BB962C8B-B14F-4D97-AF65-F5344CB8AC3E}">
        <p14:creationId xmlns:p14="http://schemas.microsoft.com/office/powerpoint/2010/main" val="307547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72000" y="2239591"/>
            <a:ext cx="4422478" cy="4422478"/>
          </a:xfrm>
          <a:prstGeom prst="rect">
            <a:avLst/>
          </a:prstGeom>
        </p:spPr>
      </p:pic>
      <p:sp>
        <p:nvSpPr>
          <p:cNvPr id="2" name="Title 1"/>
          <p:cNvSpPr>
            <a:spLocks noGrp="1"/>
          </p:cNvSpPr>
          <p:nvPr>
            <p:ph type="title"/>
          </p:nvPr>
        </p:nvSpPr>
        <p:spPr/>
        <p:txBody>
          <a:bodyPr/>
          <a:lstStyle/>
          <a:p>
            <a:r>
              <a:rPr lang="en-CA" dirty="0" smtClean="0"/>
              <a:t>Mindful – self-compassion</a:t>
            </a:r>
            <a:endParaRPr lang="en-CA" dirty="0"/>
          </a:p>
        </p:txBody>
      </p:sp>
      <p:sp>
        <p:nvSpPr>
          <p:cNvPr id="3" name="Content Placeholder 2"/>
          <p:cNvSpPr>
            <a:spLocks noGrp="1"/>
          </p:cNvSpPr>
          <p:nvPr>
            <p:ph idx="1"/>
          </p:nvPr>
        </p:nvSpPr>
        <p:spPr>
          <a:xfrm>
            <a:off x="457200" y="1600201"/>
            <a:ext cx="8363272" cy="3701008"/>
          </a:xfrm>
        </p:spPr>
        <p:txBody>
          <a:bodyPr>
            <a:noAutofit/>
          </a:bodyPr>
          <a:lstStyle/>
          <a:p>
            <a:pPr>
              <a:spcBef>
                <a:spcPts val="600"/>
              </a:spcBef>
            </a:pPr>
            <a:r>
              <a:rPr lang="en-US" sz="2000" dirty="0" smtClean="0"/>
              <a:t>If you want to hear it from Kristin Neff: </a:t>
            </a:r>
            <a:r>
              <a:rPr lang="en-US" sz="2000" dirty="0" smtClean="0"/>
              <a:t>Self-compassion Break:</a:t>
            </a:r>
            <a:r>
              <a:rPr lang="en-US" sz="2000" dirty="0" smtClean="0"/>
              <a:t/>
            </a:r>
            <a:br>
              <a:rPr lang="en-US" sz="2000" dirty="0" smtClean="0"/>
            </a:br>
            <a:r>
              <a:rPr lang="en-US" sz="1400" u="sng" dirty="0">
                <a:hlinkClick r:id="rId4"/>
              </a:rPr>
              <a:t>https://self-compassion.org/wp-content/uploads/2020/08/self-compassion.break__</a:t>
            </a:r>
            <a:r>
              <a:rPr lang="en-US" sz="1400" u="sng" dirty="0" smtClean="0">
                <a:hlinkClick r:id="rId4"/>
              </a:rPr>
              <a:t>01-cleanedbydan.mp3</a:t>
            </a:r>
            <a:r>
              <a:rPr lang="en-US" sz="2000" u="sng" dirty="0" smtClean="0"/>
              <a:t/>
            </a:r>
            <a:br>
              <a:rPr lang="en-US" sz="2000" u="sng" dirty="0" smtClean="0"/>
            </a:br>
            <a:r>
              <a:rPr lang="en-US" sz="1600" dirty="0" smtClean="0"/>
              <a:t>Time </a:t>
            </a:r>
            <a:r>
              <a:rPr lang="en-US" sz="1600" dirty="0"/>
              <a:t>required – </a:t>
            </a:r>
            <a:r>
              <a:rPr lang="en-US" sz="1600" dirty="0" smtClean="0"/>
              <a:t>5 </a:t>
            </a:r>
            <a:r>
              <a:rPr lang="en-US" sz="1600" dirty="0" smtClean="0"/>
              <a:t>minutes</a:t>
            </a:r>
            <a:endParaRPr lang="en-US" sz="1600" dirty="0"/>
          </a:p>
        </p:txBody>
      </p:sp>
      <p:pic>
        <p:nvPicPr>
          <p:cNvPr id="4" name="Picture 2" descr="C:\Users\GonzalA1\AppData\Local\Microsoft\Windows\Temporary Internet Files\Content.IE5\3XXIV14Y\kindness-two-kids-walking-together[1].jpg"/>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157" y="2272934"/>
            <a:ext cx="1222577" cy="1217238"/>
          </a:xfrm>
          <a:prstGeom prst="rect">
            <a:avLst/>
          </a:prstGeom>
        </p:spPr>
      </p:pic>
      <p:sp>
        <p:nvSpPr>
          <p:cNvPr id="2" name="Title 1"/>
          <p:cNvSpPr>
            <a:spLocks noGrp="1"/>
          </p:cNvSpPr>
          <p:nvPr>
            <p:ph type="title"/>
          </p:nvPr>
        </p:nvSpPr>
        <p:spPr/>
        <p:txBody>
          <a:bodyPr>
            <a:normAutofit fontScale="90000"/>
          </a:bodyPr>
          <a:lstStyle/>
          <a:p>
            <a:pPr>
              <a:spcBef>
                <a:spcPts val="0"/>
              </a:spcBef>
            </a:pPr>
            <a:r>
              <a:rPr lang="en-CA" dirty="0" smtClean="0"/>
              <a:t>Mindful </a:t>
            </a:r>
            <a:r>
              <a:rPr lang="en-CA" dirty="0"/>
              <a:t>Cleaning Your Environment</a:t>
            </a:r>
          </a:p>
        </p:txBody>
      </p:sp>
      <p:sp>
        <p:nvSpPr>
          <p:cNvPr id="3" name="Content Placeholder 2"/>
          <p:cNvSpPr>
            <a:spLocks noGrp="1"/>
          </p:cNvSpPr>
          <p:nvPr>
            <p:ph idx="1"/>
          </p:nvPr>
        </p:nvSpPr>
        <p:spPr/>
        <p:txBody>
          <a:bodyPr/>
          <a:lstStyle/>
          <a:p>
            <a:pPr lvl="0" fontAlgn="base"/>
            <a:r>
              <a:rPr lang="en-CA" sz="1400" dirty="0"/>
              <a:t>Take on the mini-challenge to be mindful around the distractions</a:t>
            </a:r>
          </a:p>
          <a:p>
            <a:pPr lvl="1" fontAlgn="base"/>
            <a:r>
              <a:rPr lang="en-CA" sz="1400" u="sng" dirty="0">
                <a:hlinkClick r:id="rId3"/>
              </a:rPr>
              <a:t>Day 17/21 days challenge - </a:t>
            </a:r>
            <a:r>
              <a:rPr lang="en-CA" sz="1400" u="sng" dirty="0" err="1">
                <a:hlinkClick r:id="rId3"/>
              </a:rPr>
              <a:t>KindSpring</a:t>
            </a:r>
            <a:r>
              <a:rPr lang="en-CA" sz="1400" u="sng" dirty="0">
                <a:hlinkClick r:id="rId3"/>
              </a:rPr>
              <a:t> - Make A Mindful Phone Call</a:t>
            </a:r>
            <a:endParaRPr lang="en-CA" sz="1400" dirty="0"/>
          </a:p>
          <a:p>
            <a:pPr lvl="1"/>
            <a:r>
              <a:rPr lang="en-US" sz="1400" u="sng" dirty="0">
                <a:hlinkClick r:id="rId4"/>
              </a:rPr>
              <a:t>Day 15/21 days challenge - </a:t>
            </a:r>
            <a:r>
              <a:rPr lang="en-US" sz="1400" u="sng" dirty="0" err="1">
                <a:hlinkClick r:id="rId4"/>
              </a:rPr>
              <a:t>KindSpring</a:t>
            </a:r>
            <a:r>
              <a:rPr lang="en-US" sz="1400" u="sng" dirty="0">
                <a:hlinkClick r:id="rId4"/>
              </a:rPr>
              <a:t> - Practice Digital Mindfulness</a:t>
            </a:r>
            <a:r>
              <a:rPr lang="en-US" sz="1400" dirty="0"/>
              <a:t>; and</a:t>
            </a:r>
            <a:endParaRPr lang="en-CA" sz="1200" dirty="0"/>
          </a:p>
          <a:p>
            <a:pPr lvl="1"/>
            <a:r>
              <a:rPr lang="en-US" sz="1400" u="sng" dirty="0">
                <a:hlinkClick r:id="rId5"/>
              </a:rPr>
              <a:t>Day 9/21 days challenge - </a:t>
            </a:r>
            <a:r>
              <a:rPr lang="en-US" sz="1400" u="sng" dirty="0" err="1">
                <a:hlinkClick r:id="rId5"/>
              </a:rPr>
              <a:t>KindSpring</a:t>
            </a:r>
            <a:r>
              <a:rPr lang="en-US" sz="1400" u="sng" dirty="0">
                <a:hlinkClick r:id="rId5"/>
              </a:rPr>
              <a:t> - Practice Mindful Emailing</a:t>
            </a:r>
            <a:endParaRPr lang="en-CA" sz="1200" dirty="0"/>
          </a:p>
          <a:p>
            <a:pPr lvl="1"/>
            <a:r>
              <a:rPr lang="en-US" sz="1400" dirty="0"/>
              <a:t>Shifting Priorities: The Art of the Mindful Email </a:t>
            </a:r>
            <a:r>
              <a:rPr lang="en-US" sz="1400" u="sng" dirty="0">
                <a:hlinkClick r:id="rId6"/>
              </a:rPr>
              <a:t>https://</a:t>
            </a:r>
            <a:r>
              <a:rPr lang="en-US" sz="1400" u="sng" dirty="0" smtClean="0">
                <a:hlinkClick r:id="rId6"/>
              </a:rPr>
              <a:t>siyli.org/resources/multitasking</a:t>
            </a:r>
            <a:r>
              <a:rPr lang="en-US" sz="1400" u="sng" dirty="0" smtClean="0"/>
              <a:t> </a:t>
            </a:r>
            <a:endParaRPr lang="en-CA" sz="1400" dirty="0"/>
          </a:p>
          <a:p>
            <a:pPr lvl="1" fontAlgn="base"/>
            <a:r>
              <a:rPr lang="en-CA" sz="1400" dirty="0"/>
              <a:t>Check the story of the Monkey and the Panda, use it as for inspiration: </a:t>
            </a:r>
            <a:r>
              <a:rPr lang="en-CA" sz="1400" u="sng" dirty="0">
                <a:hlinkClick r:id="rId7"/>
              </a:rPr>
              <a:t>https://www.youtube.com/watch?v=8FBIe9iFJ_U</a:t>
            </a:r>
            <a:r>
              <a:rPr lang="en-CA" sz="1400" dirty="0"/>
              <a:t> </a:t>
            </a:r>
          </a:p>
        </p:txBody>
      </p:sp>
      <p:pic>
        <p:nvPicPr>
          <p:cNvPr id="4" name="Picture 3"/>
          <p:cNvPicPr>
            <a:picLocks noChangeAspect="1"/>
          </p:cNvPicPr>
          <p:nvPr/>
        </p:nvPicPr>
        <p:blipFill>
          <a:blip r:embed="rId8">
            <a:clrChange>
              <a:clrFrom>
                <a:srgbClr val="FFFFFF"/>
              </a:clrFrom>
              <a:clrTo>
                <a:srgbClr val="FFFFFF">
                  <a:alpha val="0"/>
                </a:srgbClr>
              </a:clrTo>
            </a:clrChange>
          </a:blip>
          <a:stretch>
            <a:fillRect/>
          </a:stretch>
        </p:blipFill>
        <p:spPr>
          <a:xfrm>
            <a:off x="6827678" y="1025810"/>
            <a:ext cx="1288959" cy="985958"/>
          </a:xfrm>
          <a:prstGeom prst="rect">
            <a:avLst/>
          </a:prstGeom>
        </p:spPr>
      </p:pic>
      <p:pic>
        <p:nvPicPr>
          <p:cNvPr id="9" name="Picture 8"/>
          <p:cNvPicPr>
            <a:picLocks noChangeAspect="1"/>
          </p:cNvPicPr>
          <p:nvPr/>
        </p:nvPicPr>
        <p:blipFill>
          <a:blip r:embed="rId9"/>
          <a:stretch>
            <a:fillRect/>
          </a:stretch>
        </p:blipFill>
        <p:spPr>
          <a:xfrm>
            <a:off x="454580" y="3933056"/>
            <a:ext cx="2379285" cy="1800200"/>
          </a:xfrm>
          <a:prstGeom prst="rect">
            <a:avLst/>
          </a:prstGeom>
        </p:spPr>
      </p:pic>
      <p:grpSp>
        <p:nvGrpSpPr>
          <p:cNvPr id="7" name="Group 6"/>
          <p:cNvGrpSpPr/>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a:t>
            </a:r>
            <a:r>
              <a:rPr lang="en-CA" sz="3600" dirty="0" smtClean="0"/>
              <a:t>4</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smtClean="0"/>
              <a:t>Connecting </a:t>
            </a:r>
            <a:r>
              <a:rPr lang="en-CA" sz="2400" dirty="0"/>
              <a:t>– once a week with you </a:t>
            </a:r>
            <a:r>
              <a:rPr lang="en-CA" sz="2400" dirty="0" smtClean="0"/>
              <a:t>buddy</a:t>
            </a:r>
          </a:p>
          <a:p>
            <a:pPr lvl="1">
              <a:spcBef>
                <a:spcPts val="0"/>
              </a:spcBef>
            </a:pPr>
            <a:r>
              <a:rPr lang="en-CA" sz="2000" dirty="0"/>
              <a:t>Get in touch with your buddy (max 15 minutes: 5 minutes each, </a:t>
            </a:r>
            <a:r>
              <a:rPr lang="en-CA" sz="2000" dirty="0" smtClean="0"/>
              <a:t>and </a:t>
            </a:r>
            <a:r>
              <a:rPr lang="en-CA" sz="2000" dirty="0"/>
              <a:t>5 on something important for both, see next slide</a:t>
            </a:r>
            <a:r>
              <a:rPr lang="en-CA" sz="2000" dirty="0" smtClean="0"/>
              <a:t>)</a:t>
            </a:r>
            <a:endParaRPr lang="en-CA" sz="2000" dirty="0"/>
          </a:p>
          <a:p>
            <a:pPr>
              <a:spcBef>
                <a:spcPts val="0"/>
              </a:spcBef>
            </a:pPr>
            <a:r>
              <a:rPr lang="en-CA" sz="2400" dirty="0" smtClean="0"/>
              <a:t>Gratitude </a:t>
            </a:r>
            <a:r>
              <a:rPr lang="en-CA" sz="2400" dirty="0"/>
              <a:t>Journaling – daily</a:t>
            </a:r>
          </a:p>
          <a:p>
            <a:pPr>
              <a:spcBef>
                <a:spcPts val="0"/>
              </a:spcBef>
            </a:pPr>
            <a:r>
              <a:rPr lang="en-CA" sz="2400" dirty="0"/>
              <a:t>Practice </a:t>
            </a:r>
            <a:r>
              <a:rPr lang="en-CA" sz="2400" dirty="0" smtClean="0"/>
              <a:t>up to 15 </a:t>
            </a:r>
            <a:r>
              <a:rPr lang="en-CA" sz="2400" dirty="0" err="1" smtClean="0"/>
              <a:t>mins</a:t>
            </a:r>
            <a:r>
              <a:rPr lang="en-CA" sz="2400" dirty="0" smtClean="0"/>
              <a:t>… chose one of the following and keep doing it for the whole week - daily</a:t>
            </a:r>
          </a:p>
          <a:p>
            <a:pPr lvl="1">
              <a:spcBef>
                <a:spcPts val="0"/>
              </a:spcBef>
            </a:pPr>
            <a:r>
              <a:rPr lang="en-CA" sz="2000" dirty="0"/>
              <a:t>Body </a:t>
            </a:r>
            <a:r>
              <a:rPr lang="en-CA" sz="2000" dirty="0" smtClean="0"/>
              <a:t>scan </a:t>
            </a:r>
            <a:r>
              <a:rPr lang="en-CA" sz="2000" dirty="0"/>
              <a:t>or Breathing</a:t>
            </a:r>
            <a:br>
              <a:rPr lang="en-CA" sz="2000" dirty="0"/>
            </a:br>
            <a:r>
              <a:rPr lang="en-CA" sz="1200" dirty="0" smtClean="0"/>
              <a:t>15 </a:t>
            </a:r>
            <a:r>
              <a:rPr lang="en-CA" sz="1200" dirty="0" err="1" smtClean="0"/>
              <a:t>mins</a:t>
            </a:r>
            <a:r>
              <a:rPr lang="en-CA" sz="1200" dirty="0" smtClean="0"/>
              <a:t> – </a:t>
            </a:r>
            <a:r>
              <a:rPr lang="en-CA" sz="1200" dirty="0" smtClean="0">
                <a:solidFill>
                  <a:srgbClr val="FF0000"/>
                </a:solidFill>
                <a:hlinkClick r:id="rId3"/>
              </a:rPr>
              <a:t>https</a:t>
            </a:r>
            <a:r>
              <a:rPr lang="en-CA" sz="1200" dirty="0">
                <a:solidFill>
                  <a:srgbClr val="FF0000"/>
                </a:solidFill>
                <a:hlinkClick r:id="rId3"/>
              </a:rPr>
              <a:t>://</a:t>
            </a:r>
            <a:r>
              <a:rPr lang="en-CA" sz="1200" dirty="0" smtClean="0">
                <a:solidFill>
                  <a:srgbClr val="FF0000"/>
                </a:solidFill>
                <a:hlinkClick r:id="rId3"/>
              </a:rPr>
              <a:t>www.rightlifeproject.com/meditate</a:t>
            </a:r>
            <a:r>
              <a:rPr lang="en-CA" sz="1200" dirty="0" smtClean="0"/>
              <a:t> (may need to scroll </a:t>
            </a:r>
            <a:r>
              <a:rPr lang="en-CA" sz="1200" dirty="0"/>
              <a:t>down)</a:t>
            </a:r>
            <a:br>
              <a:rPr lang="en-CA" sz="1200" dirty="0"/>
            </a:br>
            <a:r>
              <a:rPr lang="en-CA" sz="1200" dirty="0"/>
              <a:t>15 </a:t>
            </a:r>
            <a:r>
              <a:rPr lang="en-CA" sz="1200" dirty="0" err="1"/>
              <a:t>mins</a:t>
            </a:r>
            <a:r>
              <a:rPr lang="en-CA" sz="1200" dirty="0"/>
              <a:t> – </a:t>
            </a:r>
            <a:r>
              <a:rPr lang="en-CA" sz="1200" dirty="0" smtClean="0">
                <a:solidFill>
                  <a:srgbClr val="FF0000"/>
                </a:solidFill>
                <a:hlinkClick r:id="rId4"/>
              </a:rPr>
              <a:t>https</a:t>
            </a:r>
            <a:r>
              <a:rPr lang="en-CA" sz="1200" dirty="0">
                <a:solidFill>
                  <a:srgbClr val="FF0000"/>
                </a:solidFill>
                <a:hlinkClick r:id="rId4"/>
              </a:rPr>
              <a:t>://</a:t>
            </a:r>
            <a:r>
              <a:rPr lang="en-CA" sz="1200" dirty="0" smtClean="0">
                <a:solidFill>
                  <a:srgbClr val="FF0000"/>
                </a:solidFill>
                <a:hlinkClick r:id="rId4"/>
              </a:rPr>
              <a:t>soundcloud.com/dharma-gus/15-min-body-scan-augusta-mbsr</a:t>
            </a:r>
            <a:r>
              <a:rPr lang="en-CA" sz="1200" dirty="0" smtClean="0">
                <a:solidFill>
                  <a:srgbClr val="FF0000"/>
                </a:solidFill>
              </a:rPr>
              <a:t> </a:t>
            </a:r>
            <a:endParaRPr lang="en-CA" sz="1200" dirty="0">
              <a:solidFill>
                <a:srgbClr val="FF0000"/>
              </a:solidFill>
            </a:endParaRPr>
          </a:p>
          <a:p>
            <a:pPr lvl="1">
              <a:spcBef>
                <a:spcPts val="0"/>
              </a:spcBef>
            </a:pPr>
            <a:r>
              <a:rPr lang="en-CA" sz="2000" dirty="0" smtClean="0"/>
              <a:t>Self-compassion</a:t>
            </a:r>
            <a:br>
              <a:rPr lang="en-CA" sz="2000" dirty="0" smtClean="0"/>
            </a:br>
            <a:r>
              <a:rPr lang="en-CA" sz="1200" dirty="0" smtClean="0"/>
              <a:t>10 </a:t>
            </a:r>
            <a:r>
              <a:rPr lang="en-CA" sz="1200" dirty="0" err="1" smtClean="0"/>
              <a:t>mins</a:t>
            </a:r>
            <a:r>
              <a:rPr lang="en-CA" sz="1200" dirty="0" smtClean="0"/>
              <a:t> – </a:t>
            </a:r>
            <a:r>
              <a:rPr lang="en-CA" sz="1200" dirty="0" smtClean="0">
                <a:hlinkClick r:id="rId5"/>
              </a:rPr>
              <a:t>https://soundcloud.com/breathworks-mindfulness/mindfulness-for-women-track-5-self-compassion-meditation</a:t>
            </a:r>
            <a:r>
              <a:rPr lang="en-CA" sz="1200" dirty="0" smtClean="0"/>
              <a:t/>
            </a:r>
            <a:br>
              <a:rPr lang="en-CA" sz="1200" dirty="0" smtClean="0"/>
            </a:br>
            <a:r>
              <a:rPr lang="en-CA" sz="1200" dirty="0" smtClean="0"/>
              <a:t>10 </a:t>
            </a:r>
            <a:r>
              <a:rPr lang="en-CA" sz="1200" dirty="0" err="1" smtClean="0"/>
              <a:t>mins</a:t>
            </a:r>
            <a:r>
              <a:rPr lang="en-CA" sz="1200" dirty="0"/>
              <a:t> – </a:t>
            </a:r>
            <a:r>
              <a:rPr lang="en-CA" sz="1200" dirty="0">
                <a:hlinkClick r:id="rId6"/>
              </a:rPr>
              <a:t>https://</a:t>
            </a:r>
            <a:r>
              <a:rPr lang="en-CA" sz="1200" dirty="0" smtClean="0">
                <a:hlinkClick r:id="rId6"/>
              </a:rPr>
              <a:t>soundcloud.com/user-640851605/self-compassion-giving-and-receiving-meditation-10-minutes</a:t>
            </a:r>
            <a:r>
              <a:rPr lang="en-CA" sz="1200" dirty="0" smtClean="0"/>
              <a:t>   </a:t>
            </a:r>
            <a:br>
              <a:rPr lang="en-CA" sz="1200" dirty="0" smtClean="0"/>
            </a:br>
            <a:r>
              <a:rPr lang="en-CA" sz="1200" dirty="0" smtClean="0"/>
              <a:t>15 </a:t>
            </a:r>
            <a:r>
              <a:rPr lang="en-CA" sz="1200" dirty="0" err="1"/>
              <a:t>mins</a:t>
            </a:r>
            <a:r>
              <a:rPr lang="en-CA" sz="1200" dirty="0"/>
              <a:t> – </a:t>
            </a:r>
            <a:r>
              <a:rPr lang="en-CA" sz="1200" dirty="0">
                <a:hlinkClick r:id="rId7"/>
              </a:rPr>
              <a:t>https://</a:t>
            </a:r>
            <a:r>
              <a:rPr lang="en-CA" sz="1200" dirty="0" smtClean="0">
                <a:hlinkClick r:id="rId7"/>
              </a:rPr>
              <a:t>soundcloud.com/mindfullivingcoach/self-compassion-meditation</a:t>
            </a:r>
            <a:r>
              <a:rPr lang="en-CA" sz="1200" dirty="0" smtClean="0"/>
              <a:t/>
            </a:r>
            <a:br>
              <a:rPr lang="en-CA" sz="1200" dirty="0" smtClean="0"/>
            </a:br>
            <a:r>
              <a:rPr lang="en-CA" sz="1200" dirty="0" smtClean="0"/>
              <a:t>15 </a:t>
            </a:r>
            <a:r>
              <a:rPr lang="en-CA" sz="1200" dirty="0" err="1" smtClean="0"/>
              <a:t>mins</a:t>
            </a:r>
            <a:r>
              <a:rPr lang="en-CA" sz="1200" dirty="0"/>
              <a:t> – </a:t>
            </a:r>
            <a:r>
              <a:rPr lang="en-CA" sz="1200" dirty="0">
                <a:hlinkClick r:id="rId8"/>
              </a:rPr>
              <a:t>https://</a:t>
            </a:r>
            <a:r>
              <a:rPr lang="en-CA" sz="1200" dirty="0" smtClean="0">
                <a:hlinkClick r:id="rId8"/>
              </a:rPr>
              <a:t>soundcloud.com/awakeningcompassion/awakening-compassion-class-4</a:t>
            </a:r>
            <a:r>
              <a:rPr lang="en-CA" sz="1200" dirty="0" smtClean="0"/>
              <a:t>   </a:t>
            </a:r>
            <a:br>
              <a:rPr lang="en-CA" sz="1200" dirty="0" smtClean="0"/>
            </a:br>
            <a:r>
              <a:rPr lang="en-CA" sz="1200" dirty="0"/>
              <a:t>20 </a:t>
            </a:r>
            <a:r>
              <a:rPr lang="en-CA" sz="1200" dirty="0" err="1"/>
              <a:t>mins</a:t>
            </a:r>
            <a:r>
              <a:rPr lang="en-CA" sz="1200" dirty="0"/>
              <a:t> </a:t>
            </a:r>
            <a:r>
              <a:rPr lang="en-CA" sz="1200" dirty="0" smtClean="0"/>
              <a:t>– </a:t>
            </a:r>
            <a:r>
              <a:rPr lang="en-CA" sz="1200" dirty="0" smtClean="0">
                <a:hlinkClick r:id="rId9"/>
              </a:rPr>
              <a:t>http</a:t>
            </a:r>
            <a:r>
              <a:rPr lang="en-CA" sz="1200" dirty="0">
                <a:hlinkClick r:id="rId9"/>
              </a:rPr>
              <a:t>://self-compassion.org/wp-content/uploads/meditations/LKM.self-compassion.MP3 </a:t>
            </a:r>
            <a:endParaRPr lang="en-CA" sz="1200" dirty="0" smtClean="0"/>
          </a:p>
          <a:p>
            <a:pPr>
              <a:spcBef>
                <a:spcPts val="0"/>
              </a:spcBef>
            </a:pPr>
            <a:r>
              <a:rPr lang="en-CA" sz="2400" dirty="0" smtClean="0"/>
              <a:t>Apply Mindful Cleaning Your Environment – as possible</a:t>
            </a:r>
          </a:p>
        </p:txBody>
      </p:sp>
      <p:pic>
        <p:nvPicPr>
          <p:cNvPr id="2057" name="Picture 9" descr="C:\Users\GonzalA1\AppData\Local\Microsoft\Windows\Temporary Internet Files\Content.IE5\3XXIV14Y\boy-playing-with-toy-truck-6565-large[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6296" y="3335588"/>
            <a:ext cx="1332128" cy="1245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GonzalA1\AppData\Local\Microsoft\Windows\Temporary Internet Files\Content.IE5\H7G048II\childrenlaughandplay[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2688" y="286125"/>
            <a:ext cx="2987824" cy="177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7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Reflect</a:t>
            </a:r>
            <a:r>
              <a:rPr lang="fr-CA" dirty="0" smtClean="0"/>
              <a:t> </a:t>
            </a:r>
            <a:r>
              <a:rPr lang="fr-CA" dirty="0" smtClean="0"/>
              <a:t>about the 3 </a:t>
            </a:r>
            <a:r>
              <a:rPr lang="fr-CA" dirty="0" err="1" smtClean="0"/>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14</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5528" y="1526585"/>
            <a:ext cx="1656184" cy="1503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duotone>
              <a:schemeClr val="accent1">
                <a:shade val="45000"/>
                <a:satMod val="135000"/>
              </a:schemeClr>
              <a:prstClr val="white"/>
            </a:duotone>
          </a:blip>
          <a:stretch>
            <a:fillRect/>
          </a:stretch>
        </p:blipFill>
        <p:spPr>
          <a:xfrm>
            <a:off x="1384663" y="4723782"/>
            <a:ext cx="1617914" cy="1224136"/>
          </a:xfrm>
          <a:prstGeom prst="rect">
            <a:avLst/>
          </a:prstGeom>
        </p:spPr>
      </p:pic>
      <p:grpSp>
        <p:nvGrpSpPr>
          <p:cNvPr id="3" name="Group 2"/>
          <p:cNvGrpSpPr/>
          <p:nvPr/>
        </p:nvGrpSpPr>
        <p:grpSpPr>
          <a:xfrm>
            <a:off x="1221663" y="2909703"/>
            <a:ext cx="1943915" cy="1836576"/>
            <a:chOff x="1115917" y="2424130"/>
            <a:chExt cx="2481406" cy="2481406"/>
          </a:xfrm>
        </p:grpSpPr>
        <p:pic>
          <p:nvPicPr>
            <p:cNvPr id="10" name="Picture 9"/>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a:t>
            </a:r>
            <a:r>
              <a:rPr lang="en-CA" dirty="0" smtClean="0"/>
              <a:t>Gonzalez 		</a:t>
            </a:r>
            <a:r>
              <a:rPr lang="en-CA" dirty="0" smtClean="0">
                <a:hlinkClick r:id="rId5"/>
              </a:rPr>
              <a:t>https</a:t>
            </a:r>
            <a:r>
              <a:rPr lang="en-CA" dirty="0">
                <a:hlinkClick r:id="rId5"/>
              </a:rPr>
              <a:t>://</a:t>
            </a:r>
            <a:r>
              <a:rPr lang="en-CA" dirty="0" smtClean="0">
                <a:hlinkClick r:id="rId5"/>
              </a:rPr>
              <a:t>gcconnex.gc.ca/profile/alejgonz</a:t>
            </a:r>
            <a:r>
              <a:rPr lang="en-CA" dirty="0" smtClean="0"/>
              <a:t> </a:t>
            </a:r>
            <a:endParaRPr lang="en-CA" sz="1600"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4 (of 8)</a:t>
            </a:r>
          </a:p>
          <a:p>
            <a:r>
              <a:rPr lang="en-US" dirty="0" smtClean="0"/>
              <a:t>20 May 2021</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226231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(3)</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smtClean="0">
                <a:latin typeface="Bradley Hand ITC" panose="03070402050302030203" pitchFamily="66" charset="0"/>
              </a:rPr>
              <a:t>Buddy </a:t>
            </a:r>
            <a:r>
              <a:rPr lang="en-CA" b="1" i="1" dirty="0">
                <a:latin typeface="Bradley Hand ITC" panose="03070402050302030203" pitchFamily="66" charset="0"/>
              </a:rPr>
              <a:t>System </a:t>
            </a:r>
            <a:endParaRPr lang="en-US" dirty="0" smtClean="0"/>
          </a:p>
          <a:p>
            <a:pPr lvl="0"/>
            <a:endParaRPr lang="en-US" dirty="0"/>
          </a:p>
          <a:p>
            <a:pPr lvl="0"/>
            <a:r>
              <a:rPr lang="en-US" dirty="0"/>
              <a:t>Your </a:t>
            </a:r>
            <a:r>
              <a:rPr lang="en-US" dirty="0" smtClean="0"/>
              <a:t>practice :</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16" name="Group 15"/>
          <p:cNvGrpSpPr/>
          <p:nvPr/>
        </p:nvGrpSpPr>
        <p:grpSpPr>
          <a:xfrm>
            <a:off x="1617286" y="5601592"/>
            <a:ext cx="2345697" cy="1012198"/>
            <a:chOff x="614113" y="5343137"/>
            <a:chExt cx="1881216" cy="818086"/>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smtClean="0"/>
                <a:t>Plenary </a:t>
              </a:r>
              <a:endParaRPr lang="en-CA" sz="2400" dirty="0">
                <a:solidFill>
                  <a:schemeClr val="accent3">
                    <a:lumMod val="75000"/>
                  </a:schemeClr>
                </a:solidFill>
              </a:endParaRPr>
            </a:p>
          </p:txBody>
        </p:sp>
      </p:grpSp>
      <p:pic>
        <p:nvPicPr>
          <p:cNvPr id="21" name="Picture 2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3" name="Picture 22"/>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42435" y="4071622"/>
            <a:ext cx="1184491" cy="943578"/>
          </a:xfrm>
          <a:prstGeom prst="rect">
            <a:avLst/>
          </a:prstGeom>
        </p:spPr>
      </p:pic>
      <p:pic>
        <p:nvPicPr>
          <p:cNvPr id="24" name="Picture 23"/>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68726" y="3943883"/>
            <a:ext cx="1343862" cy="1343862"/>
          </a:xfrm>
          <a:prstGeom prst="rect">
            <a:avLst/>
          </a:prstGeom>
        </p:spPr>
      </p:pic>
      <p:pic>
        <p:nvPicPr>
          <p:cNvPr id="25" name="Picture 24"/>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983" y="3931343"/>
            <a:ext cx="1265256" cy="1224136"/>
          </a:xfrm>
          <a:prstGeom prst="ellipse">
            <a:avLst/>
          </a:prstGeom>
          <a:ln>
            <a:noFill/>
          </a:ln>
          <a:effectLst>
            <a:softEdge rad="63500"/>
          </a:effectLst>
        </p:spPr>
      </p:pic>
      <p:pic>
        <p:nvPicPr>
          <p:cNvPr id="26"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9587" y="5791072"/>
            <a:ext cx="1328624" cy="65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4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4</a:t>
            </a:r>
            <a:endParaRPr lang="en-US" dirty="0"/>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breathing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Debrief from last week </a:t>
            </a:r>
            <a:r>
              <a:rPr lang="en-US" dirty="0" smtClean="0">
                <a:solidFill>
                  <a:schemeClr val="bg1">
                    <a:lumMod val="50000"/>
                  </a:schemeClr>
                </a:solidFill>
              </a:rPr>
              <a:t>3, poll on practice</a:t>
            </a:r>
            <a:endParaRPr lang="en-US" dirty="0">
              <a:solidFill>
                <a:schemeClr val="bg1">
                  <a:lumMod val="50000"/>
                </a:schemeClr>
              </a:solidFill>
            </a:endParaRPr>
          </a:p>
          <a:p>
            <a:r>
              <a:rPr lang="en-US" dirty="0"/>
              <a:t>Today’s </a:t>
            </a:r>
            <a:r>
              <a:rPr lang="en-US" dirty="0" smtClean="0"/>
              <a:t>intentions</a:t>
            </a:r>
          </a:p>
          <a:p>
            <a:r>
              <a:rPr lang="en-US" dirty="0" smtClean="0"/>
              <a:t>Self-Compassion theory</a:t>
            </a:r>
          </a:p>
          <a:p>
            <a:pPr lvl="1"/>
            <a:r>
              <a:rPr lang="en-US" dirty="0" smtClean="0"/>
              <a:t>A definition</a:t>
            </a:r>
          </a:p>
          <a:p>
            <a:pPr lvl="1"/>
            <a:r>
              <a:rPr lang="en-US" dirty="0" smtClean="0"/>
              <a:t>The five myths of Self-Compassion</a:t>
            </a:r>
          </a:p>
          <a:p>
            <a:r>
              <a:rPr lang="en-US" dirty="0" smtClean="0"/>
              <a:t>Your take away assignment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6242650" y="3055004"/>
            <a:ext cx="2438400" cy="2105025"/>
          </a:xfrm>
          <a:prstGeom prst="rect">
            <a:avLst/>
          </a:prstGeom>
        </p:spPr>
      </p:pic>
      <p:sp>
        <p:nvSpPr>
          <p:cNvPr id="2" name="Title 1"/>
          <p:cNvSpPr>
            <a:spLocks noGrp="1"/>
          </p:cNvSpPr>
          <p:nvPr>
            <p:ph type="title"/>
          </p:nvPr>
        </p:nvSpPr>
        <p:spPr/>
        <p:txBody>
          <a:bodyPr>
            <a:noAutofit/>
          </a:bodyPr>
          <a:lstStyle/>
          <a:p>
            <a:r>
              <a:rPr lang="en-CA" sz="3200" dirty="0" smtClean="0"/>
              <a:t>Today’s </a:t>
            </a:r>
            <a:r>
              <a:rPr lang="en-CA" sz="3200" dirty="0" smtClean="0"/>
              <a:t>Intentions: </a:t>
            </a:r>
            <a:r>
              <a:rPr lang="en-CA" sz="3200" dirty="0" smtClean="0"/>
              <a:t>Compassion, Clarity</a:t>
            </a:r>
            <a:endParaRPr lang="en-US" sz="3200" dirty="0"/>
          </a:p>
        </p:txBody>
      </p:sp>
      <p:sp>
        <p:nvSpPr>
          <p:cNvPr id="3" name="Content Placeholder 2"/>
          <p:cNvSpPr>
            <a:spLocks noGrp="1"/>
          </p:cNvSpPr>
          <p:nvPr>
            <p:ph idx="1"/>
          </p:nvPr>
        </p:nvSpPr>
        <p:spPr>
          <a:xfrm>
            <a:off x="457199" y="1600200"/>
            <a:ext cx="7787209" cy="4525963"/>
          </a:xfrm>
        </p:spPr>
        <p:txBody>
          <a:bodyPr>
            <a:normAutofit/>
          </a:bodyPr>
          <a:lstStyle/>
          <a:p>
            <a:pPr lvl="1"/>
            <a:r>
              <a:rPr lang="en-US" dirty="0"/>
              <a:t>Mindfulness – Water drinking</a:t>
            </a:r>
            <a:endParaRPr lang="en-CA" dirty="0"/>
          </a:p>
          <a:p>
            <a:pPr lvl="1"/>
            <a:r>
              <a:rPr lang="en-CA" dirty="0" smtClean="0"/>
              <a:t>Mindful </a:t>
            </a:r>
            <a:r>
              <a:rPr lang="en-CA" dirty="0"/>
              <a:t>Cleaning Your Environment</a:t>
            </a:r>
          </a:p>
          <a:p>
            <a:pPr lvl="1"/>
            <a:r>
              <a:rPr lang="en-US" dirty="0" smtClean="0"/>
              <a:t>Mindful Self-Compassion</a:t>
            </a:r>
            <a:endParaRPr lang="en-CA" dirty="0"/>
          </a:p>
        </p:txBody>
      </p:sp>
    </p:spTree>
    <p:extLst>
      <p:ext uri="{BB962C8B-B14F-4D97-AF65-F5344CB8AC3E}">
        <p14:creationId xmlns:p14="http://schemas.microsoft.com/office/powerpoint/2010/main" val="167597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7414592" cy="4525963"/>
          </a:xfrm>
        </p:spPr>
        <p:txBody>
          <a:bodyPr>
            <a:normAutofit/>
          </a:bodyPr>
          <a:lstStyle/>
          <a:p>
            <a:r>
              <a:rPr lang="en-CA" dirty="0" smtClean="0"/>
              <a:t>With your back straight, sit as comfortable as possible</a:t>
            </a:r>
          </a:p>
          <a:p>
            <a:r>
              <a:rPr lang="en-CA" dirty="0" smtClean="0"/>
              <a:t>Gently bring attention to your breath</a:t>
            </a:r>
          </a:p>
          <a:p>
            <a:r>
              <a:rPr lang="en-CA" dirty="0" smtClean="0"/>
              <a:t>Let’s take a moment to think about the origins of this water</a:t>
            </a:r>
          </a:p>
          <a:p>
            <a:r>
              <a:rPr lang="en-CA" dirty="0" smtClean="0"/>
              <a:t>As you continue breathing...</a:t>
            </a:r>
          </a:p>
          <a:p>
            <a:r>
              <a:rPr lang="en-CA" dirty="0" smtClean="0"/>
              <a:t>Think about the time it took for this water to come to you...</a:t>
            </a:r>
          </a:p>
        </p:txBody>
      </p:sp>
      <p:sp>
        <p:nvSpPr>
          <p:cNvPr id="4" name="Title 3"/>
          <p:cNvSpPr>
            <a:spLocks noGrp="1"/>
          </p:cNvSpPr>
          <p:nvPr>
            <p:ph type="title"/>
          </p:nvPr>
        </p:nvSpPr>
        <p:spPr/>
        <p:txBody>
          <a:bodyPr/>
          <a:lstStyle/>
          <a:p>
            <a:r>
              <a:rPr lang="en-CA" dirty="0"/>
              <a:t>Mindfulness – Water drinking</a:t>
            </a:r>
          </a:p>
        </p:txBody>
      </p:sp>
      <p:pic>
        <p:nvPicPr>
          <p:cNvPr id="5" name="Picture 6" descr="C:\Users\GonzalA1\AppData\Local\Microsoft\Windows\Temporary Internet Files\Content.IE5\H7G048II\촉촉한피부1[1].jpg"/>
          <p:cNvPicPr>
            <a:picLocks noChangeAspect="1" noChangeArrowheads="1"/>
          </p:cNvPicPr>
          <p:nvPr/>
        </p:nvPicPr>
        <p:blipFill>
          <a:blip r:embed="rId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Self-compassion – a definition</a:t>
            </a:r>
            <a:endParaRPr lang="en-CA" sz="4000" dirty="0"/>
          </a:p>
        </p:txBody>
      </p:sp>
      <p:sp>
        <p:nvSpPr>
          <p:cNvPr id="3" name="Content Placeholder 2"/>
          <p:cNvSpPr>
            <a:spLocks noGrp="1"/>
          </p:cNvSpPr>
          <p:nvPr>
            <p:ph idx="1"/>
          </p:nvPr>
        </p:nvSpPr>
        <p:spPr/>
        <p:txBody>
          <a:bodyPr>
            <a:normAutofit/>
          </a:bodyPr>
          <a:lstStyle/>
          <a:p>
            <a:pPr>
              <a:spcBef>
                <a:spcPts val="600"/>
              </a:spcBef>
            </a:pPr>
            <a:r>
              <a:rPr lang="en-US" sz="2400" dirty="0" smtClean="0"/>
              <a:t>Self-compassion is extending compassion to one's self in instances of perceived inadequacy, failure, or general suffering. </a:t>
            </a:r>
          </a:p>
          <a:p>
            <a:pPr marL="342900" lvl="1" indent="-342900">
              <a:spcBef>
                <a:spcPts val="600"/>
              </a:spcBef>
              <a:buFont typeface="Arial"/>
              <a:buChar char="•"/>
            </a:pPr>
            <a:r>
              <a:rPr lang="en-US" sz="2400" dirty="0"/>
              <a:t>Dr. Kristin Neff has defined self-compassion as being composed of </a:t>
            </a:r>
            <a:r>
              <a:rPr lang="en-US" sz="2400" dirty="0">
                <a:solidFill>
                  <a:srgbClr val="7030A0"/>
                </a:solidFill>
              </a:rPr>
              <a:t>three main components - self-kindness, common humanity, and mindfulness</a:t>
            </a:r>
            <a:r>
              <a:rPr lang="en-US" sz="2400" dirty="0"/>
              <a:t>.</a:t>
            </a:r>
            <a:endParaRPr lang="en-CA" sz="2400" dirty="0"/>
          </a:p>
          <a:p>
            <a:pPr lvl="1">
              <a:spcBef>
                <a:spcPts val="600"/>
              </a:spcBef>
            </a:pPr>
            <a:r>
              <a:rPr lang="en-CA" sz="2000" dirty="0" smtClean="0"/>
              <a:t>Self-kindness: being kind and warm to oneself;</a:t>
            </a:r>
          </a:p>
          <a:p>
            <a:pPr lvl="1">
              <a:spcBef>
                <a:spcPts val="600"/>
              </a:spcBef>
            </a:pPr>
            <a:r>
              <a:rPr lang="en-CA" sz="2000" dirty="0" smtClean="0"/>
              <a:t>Common humanity: understanding that </a:t>
            </a:r>
            <a:r>
              <a:rPr lang="en-US" sz="2000" dirty="0" smtClean="0"/>
              <a:t>suffering and personal failure is part of the shared human experience; and</a:t>
            </a:r>
          </a:p>
          <a:p>
            <a:pPr lvl="1">
              <a:spcBef>
                <a:spcPts val="600"/>
              </a:spcBef>
            </a:pPr>
            <a:r>
              <a:rPr lang="en-CA" sz="2000" dirty="0" smtClean="0"/>
              <a:t>Mindfulness: being mindful of your </a:t>
            </a:r>
            <a:r>
              <a:rPr lang="en-US" sz="2000" dirty="0" smtClean="0"/>
              <a:t>negative thoughts and emotions to be observed with openness, so that they are held in mindful awareness, with no judgment.</a:t>
            </a:r>
          </a:p>
        </p:txBody>
      </p:sp>
      <p:sp>
        <p:nvSpPr>
          <p:cNvPr id="4" name="Rectangle 3"/>
          <p:cNvSpPr/>
          <p:nvPr/>
        </p:nvSpPr>
        <p:spPr>
          <a:xfrm>
            <a:off x="459024" y="6257249"/>
            <a:ext cx="7425344" cy="338554"/>
          </a:xfrm>
          <a:prstGeom prst="rect">
            <a:avLst/>
          </a:prstGeom>
        </p:spPr>
        <p:txBody>
          <a:bodyPr wrap="square">
            <a:spAutoFit/>
          </a:bodyPr>
          <a:lstStyle/>
          <a:p>
            <a:r>
              <a:rPr lang="en-CA" sz="1600" dirty="0"/>
              <a:t>Kristin Neff’s </a:t>
            </a:r>
            <a:r>
              <a:rPr lang="en-CA" sz="1600" u="sng" dirty="0">
                <a:hlinkClick r:id="rId3"/>
              </a:rPr>
              <a:t>https://</a:t>
            </a:r>
            <a:r>
              <a:rPr lang="en-CA" sz="1600" u="sng" dirty="0" smtClean="0">
                <a:hlinkClick r:id="rId3"/>
              </a:rPr>
              <a:t>www.youtube.com/watch?v=Tyl6YXp1Y6M</a:t>
            </a:r>
            <a:endParaRPr lang="en-CA" sz="1600" u="sng"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spTree>
    <p:extLst>
      <p:ext uri="{BB962C8B-B14F-4D97-AF65-F5344CB8AC3E}">
        <p14:creationId xmlns:p14="http://schemas.microsoft.com/office/powerpoint/2010/main" val="128108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a:t>
            </a:r>
            <a:r>
              <a:rPr lang="en-US" dirty="0" smtClean="0"/>
              <a:t>Self-Compassion</a:t>
            </a:r>
            <a:endParaRPr lang="en-CA" dirty="0"/>
          </a:p>
        </p:txBody>
      </p:sp>
      <p:sp>
        <p:nvSpPr>
          <p:cNvPr id="3" name="Content Placeholder 2"/>
          <p:cNvSpPr>
            <a:spLocks noGrp="1"/>
          </p:cNvSpPr>
          <p:nvPr>
            <p:ph idx="1"/>
          </p:nvPr>
        </p:nvSpPr>
        <p:spPr>
          <a:xfrm>
            <a:off x="286138" y="1048465"/>
            <a:ext cx="8686800" cy="5691762"/>
          </a:xfrm>
        </p:spPr>
        <p:txBody>
          <a:bodyPr>
            <a:noAutofit/>
          </a:bodyPr>
          <a:lstStyle/>
          <a:p>
            <a:pPr>
              <a:spcBef>
                <a:spcPts val="400"/>
              </a:spcBef>
            </a:pPr>
            <a:r>
              <a:rPr lang="en-US" sz="2000" dirty="0"/>
              <a:t>Most people don’t have any problem with </a:t>
            </a:r>
            <a:r>
              <a:rPr lang="en-US" sz="2000" dirty="0" smtClean="0"/>
              <a:t>seeing compassion</a:t>
            </a:r>
            <a:r>
              <a:rPr lang="en-US" sz="2000" dirty="0"/>
              <a:t> as a thoroughly commendable quality. </a:t>
            </a:r>
            <a:endParaRPr lang="en-US" sz="2000" dirty="0" smtClean="0"/>
          </a:p>
          <a:p>
            <a:pPr>
              <a:spcBef>
                <a:spcPts val="400"/>
              </a:spcBef>
            </a:pPr>
            <a:r>
              <a:rPr lang="en-US" sz="2000" dirty="0" smtClean="0"/>
              <a:t>It refer </a:t>
            </a:r>
            <a:r>
              <a:rPr lang="en-US" sz="2000" dirty="0"/>
              <a:t>to </a:t>
            </a:r>
            <a:r>
              <a:rPr lang="en-US" sz="2000" dirty="0" smtClean="0"/>
              <a:t>the following good </a:t>
            </a:r>
            <a:r>
              <a:rPr lang="en-US" sz="2000" dirty="0"/>
              <a:t>qualities: kindness, mercy, tenderness, benevolence, understanding, empathy, sympathy, and fellow-feeling, along with an impulse to help other living creatures, human or animal, in distress.</a:t>
            </a:r>
          </a:p>
          <a:p>
            <a:pPr>
              <a:spcBef>
                <a:spcPts val="400"/>
              </a:spcBef>
            </a:pPr>
            <a:r>
              <a:rPr lang="en-US" sz="2000" dirty="0"/>
              <a:t>But </a:t>
            </a:r>
            <a:r>
              <a:rPr lang="en-US" sz="2000" dirty="0" smtClean="0"/>
              <a:t>for many,</a:t>
            </a:r>
            <a:r>
              <a:rPr lang="en-US" sz="2000" dirty="0"/>
              <a:t> </a:t>
            </a:r>
            <a:r>
              <a:rPr lang="en-US" sz="2000" i="1" dirty="0" smtClean="0"/>
              <a:t>self-compassion</a:t>
            </a:r>
            <a:r>
              <a:rPr lang="en-US" sz="2000" dirty="0" smtClean="0"/>
              <a:t> carries </a:t>
            </a:r>
            <a:r>
              <a:rPr lang="en-US" sz="2000" dirty="0"/>
              <a:t>the whiff of all those other bad “self” terms: </a:t>
            </a:r>
            <a:r>
              <a:rPr lang="en-US" sz="2000" dirty="0" smtClean="0"/>
              <a:t>self-pity</a:t>
            </a:r>
            <a:r>
              <a:rPr lang="en-US" sz="2000" dirty="0"/>
              <a:t>, self-serving, self-indulgent, self-centered, just plain selfish. Even many </a:t>
            </a:r>
            <a:r>
              <a:rPr lang="en-US" sz="2000" dirty="0" smtClean="0"/>
              <a:t>generations still </a:t>
            </a:r>
            <a:r>
              <a:rPr lang="en-US" sz="2000" dirty="0"/>
              <a:t>seem to believe that if we aren’t blaming and punishing ourselves for something, we risk moral complacency, runaway egotism, and the sin of false </a:t>
            </a:r>
            <a:r>
              <a:rPr lang="en-US" sz="2000" dirty="0" smtClean="0"/>
              <a:t>pride.</a:t>
            </a:r>
          </a:p>
          <a:p>
            <a:pPr>
              <a:spcBef>
                <a:spcPts val="400"/>
              </a:spcBef>
            </a:pPr>
            <a:r>
              <a:rPr lang="en-US" sz="2000" dirty="0" smtClean="0"/>
              <a:t>The </a:t>
            </a:r>
            <a:r>
              <a:rPr lang="en-US" sz="2000" dirty="0"/>
              <a:t>Five Myths of </a:t>
            </a:r>
            <a:r>
              <a:rPr lang="en-US" sz="2000" dirty="0" smtClean="0"/>
              <a:t>Self-Compassion – article, addresses these legends:</a:t>
            </a:r>
          </a:p>
          <a:p>
            <a:pPr marL="857250" lvl="1" indent="-457200">
              <a:spcBef>
                <a:spcPts val="400"/>
              </a:spcBef>
              <a:buFont typeface="+mj-lt"/>
              <a:buAutoNum type="arabicPeriod"/>
            </a:pPr>
            <a:r>
              <a:rPr lang="en-US" sz="1600" dirty="0" smtClean="0"/>
              <a:t>Self-compassion is a form of self-pity</a:t>
            </a:r>
          </a:p>
          <a:p>
            <a:pPr marL="857250" lvl="1" indent="-457200">
              <a:spcBef>
                <a:spcPts val="400"/>
              </a:spcBef>
              <a:buFont typeface="+mj-lt"/>
              <a:buAutoNum type="arabicPeriod"/>
            </a:pPr>
            <a:r>
              <a:rPr lang="en-CA" sz="1600" dirty="0" smtClean="0"/>
              <a:t>Self-compassion means weakness</a:t>
            </a:r>
          </a:p>
          <a:p>
            <a:pPr marL="857250" lvl="1" indent="-457200">
              <a:spcBef>
                <a:spcPts val="400"/>
              </a:spcBef>
              <a:buFont typeface="+mj-lt"/>
              <a:buAutoNum type="arabicPeriod"/>
            </a:pPr>
            <a:r>
              <a:rPr lang="en-US" sz="1600" dirty="0" smtClean="0"/>
              <a:t>Self-compassion will make me complacent</a:t>
            </a:r>
          </a:p>
          <a:p>
            <a:pPr marL="857250" lvl="1" indent="-457200">
              <a:spcBef>
                <a:spcPts val="400"/>
              </a:spcBef>
              <a:buFont typeface="+mj-lt"/>
              <a:buAutoNum type="arabicPeriod"/>
            </a:pPr>
            <a:r>
              <a:rPr lang="en-CA" sz="1600" dirty="0" smtClean="0"/>
              <a:t>Self-compassion is narcissistic</a:t>
            </a:r>
          </a:p>
          <a:p>
            <a:pPr marL="857250" lvl="1" indent="-457200">
              <a:spcBef>
                <a:spcPts val="400"/>
              </a:spcBef>
              <a:buFont typeface="+mj-lt"/>
              <a:buAutoNum type="arabicPeriod"/>
            </a:pPr>
            <a:r>
              <a:rPr lang="en-CA" sz="1600" dirty="0" smtClean="0"/>
              <a:t>Self-compassion </a:t>
            </a:r>
            <a:r>
              <a:rPr lang="en-CA" sz="1600" dirty="0"/>
              <a:t>is </a:t>
            </a:r>
            <a:r>
              <a:rPr lang="en-CA" sz="1600" dirty="0" smtClean="0"/>
              <a:t>selfish</a:t>
            </a:r>
            <a:endParaRPr lang="en-CA" sz="1600"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smtClean="0"/>
              <a:t>Greater Good Science Center -</a:t>
            </a:r>
            <a:r>
              <a:rPr lang="en-CA" sz="1400" dirty="0"/>
              <a:t> Kristin Neff’s </a:t>
            </a:r>
            <a:r>
              <a:rPr lang="en-CA" sz="1400" dirty="0" smtClean="0"/>
              <a:t>article: </a:t>
            </a:r>
            <a:r>
              <a:rPr lang="en-CA" sz="1400" dirty="0" smtClean="0">
                <a:hlinkClick r:id="rId3"/>
              </a:rPr>
              <a:t>http</a:t>
            </a:r>
            <a:r>
              <a:rPr lang="en-CA" sz="1400" dirty="0">
                <a:hlinkClick r:id="rId3"/>
              </a:rPr>
              <a:t>://</a:t>
            </a:r>
            <a:r>
              <a:rPr lang="en-CA" sz="1400" dirty="0" smtClean="0">
                <a:hlinkClick r:id="rId3"/>
              </a:rPr>
              <a:t>greatergood.berkeley.edu/article/item/the_five_myths_of_self_compassion</a:t>
            </a:r>
            <a:r>
              <a:rPr lang="en-CA" sz="1400" dirty="0" smtClean="0"/>
              <a:t> </a:t>
            </a:r>
            <a:endParaRPr lang="en-CA" sz="1400" dirty="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2731</TotalTime>
  <Words>1392</Words>
  <Application>Microsoft Office PowerPoint</Application>
  <PresentationFormat>On-screen Show (4:3)</PresentationFormat>
  <Paragraphs>147</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Bradley Hand ITC</vt:lpstr>
      <vt:lpstr>Calibri</vt:lpstr>
      <vt:lpstr>Verdana</vt:lpstr>
      <vt:lpstr>1_Office Theme</vt:lpstr>
      <vt:lpstr>Today we will do a Mindfulness Water drinking exercise, please go grab a small glass of water</vt:lpstr>
      <vt:lpstr>Mindful Change Leadership Development Program</vt:lpstr>
      <vt:lpstr>Mindful Breathing Exercise – Centering</vt:lpstr>
      <vt:lpstr>Debrief from last week (3)</vt:lpstr>
      <vt:lpstr>Agenda – week 4</vt:lpstr>
      <vt:lpstr>Today’s Intentions: Compassion, Clarity</vt:lpstr>
      <vt:lpstr>Mindfulness – Water drinking</vt:lpstr>
      <vt:lpstr>Self-compassion – a definition</vt:lpstr>
      <vt:lpstr>The Five Myths of Self-Compassion</vt:lpstr>
      <vt:lpstr>The Five Myths of Self-Compassion</vt:lpstr>
      <vt:lpstr>Mindful – self-compassion</vt:lpstr>
      <vt:lpstr>Mindful Cleaning Your Environment</vt:lpstr>
      <vt:lpstr>Your take away practice for week 4</vt:lpstr>
      <vt:lpstr>Reflect about the 3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Alejandro Gonzalez</cp:lastModifiedBy>
  <cp:revision>339</cp:revision>
  <cp:lastPrinted>2016-05-02T17:15:08Z</cp:lastPrinted>
  <dcterms:created xsi:type="dcterms:W3CDTF">2015-04-14T20:39:51Z</dcterms:created>
  <dcterms:modified xsi:type="dcterms:W3CDTF">2021-05-19T20:14:06Z</dcterms:modified>
</cp:coreProperties>
</file>