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9"/>
  </p:notesMasterIdLst>
  <p:handoutMasterIdLst>
    <p:handoutMasterId r:id="rId20"/>
  </p:handoutMasterIdLst>
  <p:sldIdLst>
    <p:sldId id="299" r:id="rId2"/>
    <p:sldId id="325" r:id="rId3"/>
    <p:sldId id="349" r:id="rId4"/>
    <p:sldId id="350" r:id="rId5"/>
    <p:sldId id="278" r:id="rId6"/>
    <p:sldId id="335" r:id="rId7"/>
    <p:sldId id="344" r:id="rId8"/>
    <p:sldId id="321" r:id="rId9"/>
    <p:sldId id="323" r:id="rId10"/>
    <p:sldId id="320" r:id="rId11"/>
    <p:sldId id="322" r:id="rId12"/>
    <p:sldId id="336" r:id="rId13"/>
    <p:sldId id="351" r:id="rId14"/>
    <p:sldId id="337" r:id="rId15"/>
    <p:sldId id="345" r:id="rId16"/>
    <p:sldId id="346" r:id="rId17"/>
    <p:sldId id="347"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4211" autoAdjust="0"/>
  </p:normalViewPr>
  <p:slideViewPr>
    <p:cSldViewPr snapToObjects="1" showGuides="1">
      <p:cViewPr varScale="1">
        <p:scale>
          <a:sx n="70" d="100"/>
          <a:sy n="70" d="100"/>
        </p:scale>
        <p:origin x="2328"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5/17/2021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5/17/2021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Self-compassion#cite_note-neff-a-1" TargetMode="External"/><Relationship Id="rId3" Type="http://schemas.openxmlformats.org/officeDocument/2006/relationships/hyperlink" Target="https://en.wikipedia.org/wiki/Self-compassion" TargetMode="External"/><Relationship Id="rId7" Type="http://schemas.openxmlformats.org/officeDocument/2006/relationships/hyperlink" Target="https://en.wikipedia.org/wiki/Mindfulness" TargetMode="External"/><Relationship Id="rId12" Type="http://schemas.openxmlformats.org/officeDocument/2006/relationships/hyperlink" Target="https://en.wikipedia.org/wiki/Self-compassion#cite_note-4"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Kristin_Neff" TargetMode="External"/><Relationship Id="rId11" Type="http://schemas.openxmlformats.org/officeDocument/2006/relationships/hyperlink" Target="https://en.wikipedia.org/wiki/Self-compassion#cite_note-3" TargetMode="External"/><Relationship Id="rId5" Type="http://schemas.openxmlformats.org/officeDocument/2006/relationships/hyperlink" Target="https://en.wikipedia.org/wiki/Suffering" TargetMode="External"/><Relationship Id="rId10" Type="http://schemas.openxmlformats.org/officeDocument/2006/relationships/hyperlink" Target="https://en.wikipedia.org/wiki/Self-compassion#cite_note-2" TargetMode="External"/><Relationship Id="rId4" Type="http://schemas.openxmlformats.org/officeDocument/2006/relationships/hyperlink" Target="https://en.wikipedia.org/wiki/Compassion" TargetMode="External"/><Relationship Id="rId9" Type="http://schemas.openxmlformats.org/officeDocument/2006/relationships/hyperlink" Target="https://en.wikipedia.org/wiki/Logical_consequenc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Slide for when</a:t>
            </a:r>
            <a:r>
              <a:rPr lang="en-CA" baseline="0" dirty="0" smtClean="0"/>
              <a:t> people wait to start the WebEx</a:t>
            </a:r>
          </a:p>
          <a:p>
            <a:endParaRPr lang="en-CA" baseline="0" dirty="0" smtClean="0"/>
          </a:p>
          <a:p>
            <a:r>
              <a:rPr lang="en-CA" baseline="0" dirty="0" smtClean="0"/>
              <a:t>REMEMBER:</a:t>
            </a:r>
          </a:p>
          <a:p>
            <a:r>
              <a:rPr lang="en-CA" baseline="0" dirty="0" smtClean="0"/>
              <a:t>Give participants the privilege to chat to “all participants” (by </a:t>
            </a:r>
            <a:r>
              <a:rPr lang="en-CA" baseline="0" dirty="0" err="1" smtClean="0"/>
              <a:t>Ctl</a:t>
            </a:r>
            <a:r>
              <a:rPr lang="en-CA" baseline="0" dirty="0" smtClean="0"/>
              <a:t>-K, checking the chat for “all participants” box)</a:t>
            </a:r>
          </a:p>
          <a:p>
            <a:r>
              <a:rPr lang="en-CA" baseline="0" dirty="0" smtClean="0"/>
              <a:t>Start the recording, and pause it while waiting for the participants to join.</a:t>
            </a:r>
          </a:p>
          <a:p>
            <a:r>
              <a:rPr lang="en-CA" baseline="0" dirty="0" smtClean="0"/>
              <a:t>Continue recording for starting the session, just before removing this slide.</a:t>
            </a:r>
          </a:p>
          <a:p>
            <a:r>
              <a:rPr lang="en-CA" baseline="0" dirty="0" smtClean="0"/>
              <a:t>Ask participants to use the check for yes and cross for no, so they warm up to the idea of interacting.</a:t>
            </a:r>
          </a:p>
          <a:p>
            <a:r>
              <a:rPr lang="en-CA" baseline="0" dirty="0" smtClean="0"/>
              <a:t>---</a:t>
            </a:r>
          </a:p>
          <a:p>
            <a:pPr defTabSz="912937">
              <a:defRPr/>
            </a:pPr>
            <a:r>
              <a:rPr lang="en-CA" b="0" dirty="0" smtClean="0"/>
              <a:t>Please, via </a:t>
            </a:r>
            <a:r>
              <a:rPr lang="en-CA" dirty="0"/>
              <a:t>the chat box, introduce yourself with </a:t>
            </a:r>
          </a:p>
          <a:p>
            <a:pPr>
              <a:buFont typeface="Arial" pitchFamily="34" charset="0"/>
              <a:buChar char="•"/>
            </a:pPr>
            <a:r>
              <a:rPr lang="en-CA" dirty="0" smtClean="0"/>
              <a:t> Name</a:t>
            </a:r>
          </a:p>
          <a:p>
            <a:pPr>
              <a:buFont typeface="Arial" pitchFamily="34" charset="0"/>
              <a:buChar char="•"/>
            </a:pPr>
            <a:r>
              <a:rPr lang="en-CA" dirty="0" smtClean="0"/>
              <a:t> Department or Agency</a:t>
            </a:r>
          </a:p>
          <a:p>
            <a:pPr>
              <a:buFont typeface="Arial" pitchFamily="34" charset="0"/>
              <a:buChar char="•"/>
            </a:pPr>
            <a:r>
              <a:rPr lang="en-CA" baseline="0" dirty="0" smtClean="0"/>
              <a:t> Where you’re located</a:t>
            </a:r>
            <a:endParaRPr lang="en-CA" dirty="0" smtClean="0"/>
          </a:p>
          <a:p>
            <a:pPr defTabSz="912937">
              <a:buFont typeface="Arial" pitchFamily="34" charset="0"/>
              <a:buChar char="•"/>
              <a:defRPr/>
            </a:pPr>
            <a:r>
              <a:rPr lang="en-CA" baseline="0" dirty="0" smtClean="0"/>
              <a:t> Your expectations for this session</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Next </a:t>
            </a:r>
            <a:r>
              <a:rPr lang="fr-CA" dirty="0" err="1" smtClean="0"/>
              <a:t>week</a:t>
            </a:r>
            <a:r>
              <a:rPr lang="fr-CA" dirty="0" smtClean="0"/>
              <a:t>: </a:t>
            </a:r>
            <a:r>
              <a:rPr lang="fr-CA" dirty="0" err="1" smtClean="0"/>
              <a:t>Mindful</a:t>
            </a:r>
            <a:r>
              <a:rPr lang="fr-CA" dirty="0" smtClean="0"/>
              <a:t> </a:t>
            </a:r>
            <a:r>
              <a:rPr lang="fr-CA" dirty="0" err="1" smtClean="0"/>
              <a:t>eating</a:t>
            </a:r>
            <a:r>
              <a:rPr lang="fr-CA" dirty="0" smtClean="0"/>
              <a:t>, </a:t>
            </a:r>
            <a:r>
              <a:rPr lang="fr-CA" dirty="0" err="1" smtClean="0"/>
              <a:t>grab</a:t>
            </a:r>
            <a:r>
              <a:rPr lang="fr-CA" baseline="0" dirty="0" smtClean="0"/>
              <a:t> a </a:t>
            </a:r>
            <a:r>
              <a:rPr lang="fr-CA" baseline="0" dirty="0" err="1" smtClean="0"/>
              <a:t>small</a:t>
            </a:r>
            <a:r>
              <a:rPr lang="fr-CA" baseline="0" dirty="0" smtClean="0"/>
              <a:t> fruit (</a:t>
            </a:r>
            <a:r>
              <a:rPr lang="fr-CA" baseline="0" dirty="0" err="1" smtClean="0"/>
              <a:t>grape</a:t>
            </a:r>
            <a:r>
              <a:rPr lang="fr-CA" baseline="0" dirty="0" smtClean="0"/>
              <a:t>, </a:t>
            </a:r>
            <a:r>
              <a:rPr lang="fr-CA" baseline="0" dirty="0" err="1" smtClean="0"/>
              <a:t>blueberry</a:t>
            </a:r>
            <a:r>
              <a:rPr lang="fr-CA" baseline="0" dirty="0" smtClean="0"/>
              <a:t>, or </a:t>
            </a:r>
            <a:r>
              <a:rPr lang="fr-CA" baseline="0" dirty="0" err="1" smtClean="0"/>
              <a:t>similar</a:t>
            </a:r>
            <a:r>
              <a:rPr lang="fr-CA" baseline="0" dirty="0" smtClean="0"/>
              <a:t>)… </a:t>
            </a:r>
            <a:r>
              <a:rPr lang="fr-CA" baseline="0" dirty="0" err="1" smtClean="0"/>
              <a:t>something</a:t>
            </a:r>
            <a:r>
              <a:rPr lang="fr-CA" baseline="0" dirty="0" smtClean="0"/>
              <a:t> </a:t>
            </a:r>
            <a:r>
              <a:rPr lang="fr-CA" baseline="0" dirty="0" err="1" smtClean="0"/>
              <a:t>you</a:t>
            </a:r>
            <a:r>
              <a:rPr lang="fr-CA" baseline="0" dirty="0" smtClean="0"/>
              <a:t> </a:t>
            </a:r>
            <a:r>
              <a:rPr lang="fr-CA" baseline="0" dirty="0" err="1" smtClean="0"/>
              <a:t>can</a:t>
            </a:r>
            <a:r>
              <a:rPr lang="fr-CA" baseline="0" dirty="0" smtClean="0"/>
              <a:t> put in </a:t>
            </a:r>
            <a:r>
              <a:rPr lang="fr-CA" baseline="0" dirty="0" err="1" smtClean="0"/>
              <a:t>your</a:t>
            </a:r>
            <a:r>
              <a:rPr lang="fr-CA" baseline="0" dirty="0" smtClean="0"/>
              <a:t> </a:t>
            </a:r>
            <a:r>
              <a:rPr lang="fr-CA" baseline="0" dirty="0" err="1" smtClean="0"/>
              <a:t>mouth</a:t>
            </a:r>
            <a:r>
              <a:rPr lang="fr-CA" baseline="0" dirty="0" smtClean="0"/>
              <a:t> </a:t>
            </a:r>
            <a:r>
              <a:rPr lang="fr-CA" baseline="0" dirty="0" err="1" smtClean="0"/>
              <a:t>without</a:t>
            </a:r>
            <a:r>
              <a:rPr lang="fr-CA" baseline="0" dirty="0" smtClean="0"/>
              <a:t> </a:t>
            </a:r>
            <a:r>
              <a:rPr lang="fr-CA" baseline="0" dirty="0" err="1" smtClean="0"/>
              <a:t>biting</a:t>
            </a:r>
            <a:r>
              <a:rPr lang="fr-CA" baseline="0" dirty="0" smtClean="0"/>
              <a:t> on </a:t>
            </a:r>
            <a:r>
              <a:rPr lang="fr-CA" baseline="0" dirty="0" err="1" smtClean="0"/>
              <a:t>it</a:t>
            </a:r>
            <a:r>
              <a:rPr lang="fr-CA" baseline="0" dirty="0" smtClean="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smtClean="0"/>
              <a:t>Take</a:t>
            </a:r>
            <a:r>
              <a:rPr lang="fr-CA" dirty="0" smtClean="0"/>
              <a:t> the </a:t>
            </a:r>
            <a:r>
              <a:rPr lang="fr-CA" dirty="0" err="1" smtClean="0"/>
              <a:t>next</a:t>
            </a:r>
            <a:r>
              <a:rPr lang="fr-CA" dirty="0" smtClean="0"/>
              <a:t> few minutes to </a:t>
            </a:r>
            <a:r>
              <a:rPr lang="fr-CA" dirty="0" err="1" smtClean="0"/>
              <a:t>debrief</a:t>
            </a:r>
            <a:r>
              <a:rPr lang="fr-CA" dirty="0" smtClean="0"/>
              <a:t> in </a:t>
            </a:r>
            <a:r>
              <a:rPr lang="fr-CA" dirty="0" err="1" smtClean="0"/>
              <a:t>small</a:t>
            </a:r>
            <a:r>
              <a:rPr lang="fr-CA" dirty="0" smtClean="0"/>
              <a:t> groups</a:t>
            </a:r>
            <a:r>
              <a:rPr lang="fr-CA" baseline="0" dirty="0" smtClean="0"/>
              <a:t> (of 4). As in </a:t>
            </a:r>
            <a:r>
              <a:rPr lang="fr-CA" baseline="0" dirty="0" err="1" smtClean="0"/>
              <a:t>previous</a:t>
            </a:r>
            <a:r>
              <a:rPr lang="fr-CA" baseline="0" dirty="0" smtClean="0"/>
              <a:t> </a:t>
            </a:r>
            <a:r>
              <a:rPr lang="fr-CA" baseline="0" dirty="0" err="1" smtClean="0"/>
              <a:t>weeks</a:t>
            </a:r>
            <a:r>
              <a:rPr lang="fr-CA" baseline="0" dirty="0" smtClean="0"/>
              <a:t>, </a:t>
            </a:r>
            <a:r>
              <a:rPr lang="fr-CA" baseline="0" dirty="0" err="1" smtClean="0"/>
              <a:t>when</a:t>
            </a:r>
            <a:r>
              <a:rPr lang="fr-CA" baseline="0" dirty="0" smtClean="0"/>
              <a:t> </a:t>
            </a:r>
            <a:r>
              <a:rPr lang="fr-CA" baseline="0" dirty="0" err="1" smtClean="0"/>
              <a:t>you’re</a:t>
            </a:r>
            <a:r>
              <a:rPr lang="fr-CA" baseline="0" dirty="0" smtClean="0"/>
              <a:t> </a:t>
            </a:r>
            <a:r>
              <a:rPr lang="fr-CA" baseline="0" dirty="0" err="1" smtClean="0"/>
              <a:t>done</a:t>
            </a:r>
            <a:r>
              <a:rPr lang="fr-CA" baseline="0" dirty="0" smtClean="0"/>
              <a:t> </a:t>
            </a:r>
            <a:r>
              <a:rPr lang="fr-CA" baseline="0" dirty="0" err="1" smtClean="0"/>
              <a:t>just</a:t>
            </a:r>
            <a:r>
              <a:rPr lang="fr-CA" baseline="0" dirty="0" smtClean="0"/>
              <a:t> </a:t>
            </a:r>
            <a:r>
              <a:rPr lang="fr-CA" baseline="0" dirty="0" err="1" smtClean="0"/>
              <a:t>leave</a:t>
            </a:r>
            <a:r>
              <a:rPr lang="fr-CA" baseline="0" dirty="0" smtClean="0"/>
              <a:t> the session.</a:t>
            </a:r>
          </a:p>
          <a:p>
            <a:endParaRPr lang="fr-CA" baseline="0" dirty="0" smtClean="0"/>
          </a:p>
          <a:p>
            <a:r>
              <a:rPr lang="fr-CA" baseline="0" dirty="0" err="1" smtClean="0"/>
              <a:t>Feel</a:t>
            </a:r>
            <a:r>
              <a:rPr lang="fr-CA" baseline="0" dirty="0" smtClean="0"/>
              <a:t> free to </a:t>
            </a:r>
            <a:r>
              <a:rPr lang="fr-CA" baseline="0" dirty="0" err="1" smtClean="0"/>
              <a:t>share</a:t>
            </a:r>
            <a:r>
              <a:rPr lang="fr-CA" baseline="0" dirty="0" smtClean="0"/>
              <a:t>:</a:t>
            </a:r>
          </a:p>
          <a:p>
            <a:pPr marL="171450" indent="-171450">
              <a:buFont typeface="Arial" panose="020B0604020202020204" pitchFamily="34" charset="0"/>
              <a:buChar char="•"/>
            </a:pPr>
            <a:r>
              <a:rPr lang="fr-CA" baseline="0" dirty="0" err="1" smtClean="0"/>
              <a:t>What</a:t>
            </a:r>
            <a:r>
              <a:rPr lang="fr-CA" baseline="0" dirty="0" smtClean="0"/>
              <a:t> </a:t>
            </a:r>
            <a:r>
              <a:rPr lang="fr-CA" baseline="0" dirty="0" err="1" smtClean="0"/>
              <a:t>you</a:t>
            </a:r>
            <a:r>
              <a:rPr lang="fr-CA" baseline="0" dirty="0" smtClean="0"/>
              <a:t> </a:t>
            </a:r>
            <a:r>
              <a:rPr lang="fr-CA" baseline="0" dirty="0" err="1" smtClean="0"/>
              <a:t>noticed</a:t>
            </a:r>
            <a:endParaRPr lang="fr-CA" baseline="0" dirty="0" smtClean="0"/>
          </a:p>
          <a:p>
            <a:pPr marL="171450" indent="-171450">
              <a:buFont typeface="Arial" panose="020B0604020202020204" pitchFamily="34" charset="0"/>
              <a:buChar char="•"/>
            </a:pPr>
            <a:r>
              <a:rPr lang="fr-CA" baseline="0" dirty="0" err="1" smtClean="0"/>
              <a:t>What</a:t>
            </a:r>
            <a:r>
              <a:rPr lang="fr-CA" baseline="0" dirty="0" smtClean="0"/>
              <a:t> </a:t>
            </a:r>
            <a:r>
              <a:rPr lang="fr-CA" baseline="0" dirty="0" err="1" smtClean="0"/>
              <a:t>you</a:t>
            </a:r>
            <a:r>
              <a:rPr lang="fr-CA" baseline="0" dirty="0" smtClean="0"/>
              <a:t> </a:t>
            </a:r>
            <a:r>
              <a:rPr lang="fr-CA" baseline="0" dirty="0" err="1" smtClean="0"/>
              <a:t>had</a:t>
            </a:r>
            <a:r>
              <a:rPr lang="fr-CA" baseline="0" dirty="0" smtClean="0"/>
              <a:t> a hard time </a:t>
            </a:r>
            <a:r>
              <a:rPr lang="fr-CA" baseline="0" dirty="0" err="1" smtClean="0"/>
              <a:t>with</a:t>
            </a:r>
            <a:endParaRPr lang="fr-CA" baseline="0" dirty="0" smtClean="0"/>
          </a:p>
          <a:p>
            <a:pPr marL="171450" indent="-171450">
              <a:buFont typeface="Arial" panose="020B0604020202020204" pitchFamily="34" charset="0"/>
              <a:buChar char="•"/>
            </a:pPr>
            <a:r>
              <a:rPr lang="fr-CA" baseline="0" dirty="0" err="1" smtClean="0"/>
              <a:t>What</a:t>
            </a:r>
            <a:r>
              <a:rPr lang="fr-CA" baseline="0" dirty="0" smtClean="0"/>
              <a:t> </a:t>
            </a:r>
            <a:r>
              <a:rPr lang="fr-CA" baseline="0" dirty="0" err="1" smtClean="0"/>
              <a:t>you’re</a:t>
            </a:r>
            <a:r>
              <a:rPr lang="fr-CA" baseline="0" dirty="0" smtClean="0"/>
              <a:t> </a:t>
            </a:r>
            <a:r>
              <a:rPr lang="fr-CA" baseline="0" dirty="0" err="1" smtClean="0"/>
              <a:t>reailzing</a:t>
            </a:r>
            <a:endParaRPr lang="fr-CA" baseline="0" dirty="0" smtClean="0"/>
          </a:p>
          <a:p>
            <a:pPr marL="171450" indent="-171450">
              <a:buFont typeface="Arial" panose="020B0604020202020204" pitchFamily="34" charset="0"/>
              <a:buChar char="•"/>
            </a:pPr>
            <a:r>
              <a:rPr lang="fr-CA" baseline="0" dirty="0" smtClean="0"/>
              <a:t>An intention </a:t>
            </a:r>
            <a:r>
              <a:rPr lang="fr-CA" baseline="0" dirty="0" err="1" smtClean="0"/>
              <a:t>you</a:t>
            </a:r>
            <a:r>
              <a:rPr lang="fr-CA" baseline="0" dirty="0" smtClean="0"/>
              <a:t> have for the </a:t>
            </a:r>
            <a:r>
              <a:rPr lang="fr-CA" baseline="0" dirty="0" err="1" smtClean="0"/>
              <a:t>week</a:t>
            </a:r>
            <a:endParaRPr lang="fr-CA" baseline="0" dirty="0" smtClean="0"/>
          </a:p>
          <a:p>
            <a:pPr marL="171450" indent="-171450">
              <a:buFont typeface="Arial" panose="020B0604020202020204" pitchFamily="34" charset="0"/>
              <a:buChar char="•"/>
            </a:pPr>
            <a:r>
              <a:rPr lang="fr-CA" baseline="0" smtClean="0"/>
              <a:t>etc</a:t>
            </a:r>
            <a:endParaRPr lang="fr-CA" baseline="0" dirty="0" smtClean="0"/>
          </a:p>
          <a:p>
            <a:endParaRPr lang="fr-CA" baseline="0" dirty="0" smtClean="0"/>
          </a:p>
          <a:p>
            <a:r>
              <a:rPr lang="fr-CA" baseline="0" dirty="0" smtClean="0"/>
              <a:t>I </a:t>
            </a:r>
            <a:r>
              <a:rPr lang="fr-CA" baseline="0" dirty="0" err="1" smtClean="0"/>
              <a:t>wish</a:t>
            </a:r>
            <a:r>
              <a:rPr lang="fr-CA" baseline="0" dirty="0" smtClean="0"/>
              <a:t> </a:t>
            </a:r>
            <a:r>
              <a:rPr lang="fr-CA" baseline="0" dirty="0" err="1" smtClean="0"/>
              <a:t>you</a:t>
            </a:r>
            <a:r>
              <a:rPr lang="fr-CA" baseline="0" dirty="0" smtClean="0"/>
              <a:t> </a:t>
            </a:r>
            <a:r>
              <a:rPr lang="fr-CA" baseline="0" dirty="0" err="1" smtClean="0"/>
              <a:t>happiness</a:t>
            </a:r>
            <a:r>
              <a:rPr lang="fr-CA" baseline="0" dirty="0" smtClean="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2345683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With your back straight, sit as comfortable as possible</a:t>
            </a:r>
          </a:p>
          <a:p>
            <a:r>
              <a:rPr lang="en-CA" dirty="0" smtClean="0"/>
              <a:t>Gently bring attention to your breath, no need to change the</a:t>
            </a:r>
            <a:r>
              <a:rPr lang="en-CA" baseline="0" dirty="0" smtClean="0"/>
              <a:t> way you’re breathing, just notice it</a:t>
            </a:r>
            <a:endParaRPr lang="en-CA" dirty="0" smtClean="0"/>
          </a:p>
          <a:p>
            <a:r>
              <a:rPr lang="en-CA" dirty="0" smtClean="0"/>
              <a:t>Stay there for a few seconds</a:t>
            </a:r>
          </a:p>
          <a:p>
            <a:r>
              <a:rPr lang="en-CA" dirty="0" smtClean="0"/>
              <a:t>Now, direct your breath and attention to</a:t>
            </a:r>
          </a:p>
          <a:p>
            <a:pPr lvl="1">
              <a:buFont typeface="Arial" pitchFamily="34" charset="0"/>
              <a:buChar char="•"/>
            </a:pPr>
            <a:r>
              <a:rPr lang="en-CA" dirty="0" smtClean="0"/>
              <a:t> Your toes, breath in, breath out</a:t>
            </a:r>
          </a:p>
          <a:p>
            <a:pPr lvl="1">
              <a:buFont typeface="Arial" pitchFamily="34" charset="0"/>
              <a:buChar char="•"/>
            </a:pPr>
            <a:r>
              <a:rPr lang="en-CA" dirty="0" smtClean="0"/>
              <a:t> Your feet, in and out, notice</a:t>
            </a:r>
            <a:r>
              <a:rPr lang="en-CA" baseline="0" dirty="0" smtClean="0"/>
              <a:t> what you </a:t>
            </a:r>
            <a:r>
              <a:rPr lang="en-CA" dirty="0" smtClean="0"/>
              <a:t>feel</a:t>
            </a:r>
          </a:p>
          <a:p>
            <a:pPr lvl="1">
              <a:buFont typeface="Arial" pitchFamily="34" charset="0"/>
              <a:buChar char="•"/>
            </a:pPr>
            <a:r>
              <a:rPr lang="en-CA" baseline="0" dirty="0" smtClean="0"/>
              <a:t> </a:t>
            </a:r>
            <a:r>
              <a:rPr lang="en-CA" dirty="0" smtClean="0"/>
              <a:t>Every time your attention wanders away, just bring it back gently</a:t>
            </a:r>
          </a:p>
          <a:p>
            <a:pPr lvl="1">
              <a:buFont typeface="Arial" pitchFamily="34" charset="0"/>
              <a:buChar char="•"/>
            </a:pPr>
            <a:r>
              <a:rPr lang="en-CA" dirty="0" smtClean="0"/>
              <a:t> Your lower leg, in and out and your upper leg, and notice</a:t>
            </a:r>
            <a:r>
              <a:rPr lang="en-CA" baseline="0" dirty="0" smtClean="0"/>
              <a:t> what you </a:t>
            </a:r>
            <a:r>
              <a:rPr lang="en-CA" dirty="0" smtClean="0"/>
              <a:t>feel</a:t>
            </a:r>
          </a:p>
          <a:p>
            <a:pPr lvl="1">
              <a:buFont typeface="Arial" pitchFamily="34" charset="0"/>
              <a:buChar char="•"/>
            </a:pPr>
            <a:r>
              <a:rPr lang="en-CA" dirty="0" smtClean="0"/>
              <a:t> Direct your breath towards your waist, in and out</a:t>
            </a:r>
          </a:p>
          <a:p>
            <a:pPr lvl="1">
              <a:buFont typeface="Arial" pitchFamily="34" charset="0"/>
              <a:buChar char="•"/>
            </a:pPr>
            <a:r>
              <a:rPr lang="en-CA" dirty="0" smtClean="0"/>
              <a:t> Your lower back, your</a:t>
            </a:r>
            <a:r>
              <a:rPr lang="en-CA" baseline="0" dirty="0" smtClean="0"/>
              <a:t> </a:t>
            </a:r>
            <a:r>
              <a:rPr lang="en-CA" baseline="0" dirty="0" err="1" smtClean="0"/>
              <a:t>abdoment</a:t>
            </a:r>
            <a:endParaRPr lang="en-CA" baseline="0" dirty="0" smtClean="0"/>
          </a:p>
          <a:p>
            <a:pPr lvl="1">
              <a:buFont typeface="Arial" pitchFamily="34" charset="0"/>
              <a:buChar char="•"/>
            </a:pPr>
            <a:r>
              <a:rPr lang="en-CA" baseline="0" dirty="0" smtClean="0"/>
              <a:t> Your upper back, chest</a:t>
            </a:r>
            <a:endParaRPr lang="en-CA" dirty="0" smtClean="0"/>
          </a:p>
          <a:p>
            <a:pPr lvl="1">
              <a:buFont typeface="Arial" pitchFamily="34" charset="0"/>
              <a:buChar char="•"/>
            </a:pPr>
            <a:r>
              <a:rPr lang="en-CA" dirty="0" smtClean="0"/>
              <a:t> Now direct your breath and attention to your shoulders, breath in, breath out, and notice</a:t>
            </a:r>
          </a:p>
          <a:p>
            <a:pPr lvl="1">
              <a:buFont typeface="Arial" pitchFamily="34" charset="0"/>
              <a:buChar char="•"/>
            </a:pPr>
            <a:r>
              <a:rPr lang="en-CA" dirty="0" smtClean="0"/>
              <a:t> Your arms, your hands and fingers, in and out</a:t>
            </a:r>
          </a:p>
          <a:p>
            <a:pPr lvl="1">
              <a:buFont typeface="Arial" pitchFamily="34" charset="0"/>
              <a:buChar char="•"/>
            </a:pPr>
            <a:r>
              <a:rPr lang="en-CA" dirty="0" smtClean="0"/>
              <a:t> Back to your</a:t>
            </a:r>
            <a:r>
              <a:rPr lang="en-CA" baseline="0" dirty="0" smtClean="0"/>
              <a:t> shoulders, and neck, noticing</a:t>
            </a:r>
            <a:endParaRPr lang="en-CA" dirty="0" smtClean="0"/>
          </a:p>
          <a:p>
            <a:pPr lvl="1">
              <a:buFont typeface="Arial" pitchFamily="34" charset="0"/>
              <a:buChar char="•"/>
            </a:pPr>
            <a:r>
              <a:rPr lang="en-CA" dirty="0" smtClean="0"/>
              <a:t> Your head, your </a:t>
            </a:r>
            <a:r>
              <a:rPr lang="en-CA" dirty="0" err="1" smtClean="0"/>
              <a:t>scalf</a:t>
            </a:r>
            <a:r>
              <a:rPr lang="en-CA" dirty="0" smtClean="0"/>
              <a:t>, breath in and out</a:t>
            </a:r>
          </a:p>
          <a:p>
            <a:pPr lvl="1">
              <a:buFont typeface="Arial" pitchFamily="34" charset="0"/>
              <a:buChar char="•"/>
            </a:pPr>
            <a:r>
              <a:rPr lang="en-CA" dirty="0" smtClean="0"/>
              <a:t> Focus on your face, your eyes, nose and</a:t>
            </a:r>
            <a:r>
              <a:rPr lang="en-CA" baseline="0" dirty="0" smtClean="0"/>
              <a:t> mouth. Your jaw, noticing</a:t>
            </a:r>
            <a:endParaRPr lang="en-CA" dirty="0" smtClean="0"/>
          </a:p>
          <a:p>
            <a:pPr lvl="1">
              <a:buFont typeface="Arial" pitchFamily="34" charset="0"/>
              <a:buChar char="•"/>
            </a:pPr>
            <a:r>
              <a:rPr lang="en-CA" dirty="0" smtClean="0"/>
              <a:t> Stay there for a few seconds, breathing in and out</a:t>
            </a:r>
          </a:p>
          <a:p>
            <a:pPr lvl="1">
              <a:buFont typeface="Arial" pitchFamily="34" charset="0"/>
              <a:buChar char="•"/>
            </a:pPr>
            <a:r>
              <a:rPr lang="en-CA" dirty="0" smtClean="0"/>
              <a:t> Now, come back… and</a:t>
            </a:r>
            <a:r>
              <a:rPr lang="en-CA" baseline="0" dirty="0" smtClean="0"/>
              <a:t> open your eyes.</a:t>
            </a:r>
          </a:p>
          <a:p>
            <a:pPr lvl="0">
              <a:buFont typeface="Arial" pitchFamily="34" charset="0"/>
              <a:buNone/>
            </a:pPr>
            <a:endParaRPr lang="en-CA" baseline="0" dirty="0" smtClean="0"/>
          </a:p>
          <a:p>
            <a:pPr lvl="0">
              <a:buFont typeface="Arial" pitchFamily="34" charset="0"/>
              <a:buNone/>
            </a:pPr>
            <a:r>
              <a:rPr lang="en-CA" baseline="0" dirty="0" smtClean="0"/>
              <a:t>Debrief: What did you notice?</a:t>
            </a:r>
            <a:endParaRPr lang="en-CA"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49">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endParaRPr lang="en-CA" dirty="0" smtClean="0"/>
          </a:p>
          <a:p>
            <a:r>
              <a:rPr lang="en-CA" dirty="0" smtClean="0"/>
              <a:t>Noticing</a:t>
            </a:r>
            <a:r>
              <a:rPr lang="en-CA" baseline="0" dirty="0" smtClean="0"/>
              <a:t> is very important in the practice of Mindfulness.</a:t>
            </a:r>
          </a:p>
          <a:p>
            <a:endParaRPr lang="en-CA" baseline="0" dirty="0" smtClean="0"/>
          </a:p>
          <a:p>
            <a:r>
              <a:rPr lang="en-CA" baseline="0" dirty="0" smtClean="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err="1" smtClean="0"/>
              <a:t>Raise</a:t>
            </a:r>
            <a:r>
              <a:rPr lang="fr-CA" dirty="0" smtClean="0"/>
              <a:t> </a:t>
            </a:r>
            <a:r>
              <a:rPr lang="fr-CA" dirty="0" err="1" smtClean="0"/>
              <a:t>your</a:t>
            </a:r>
            <a:r>
              <a:rPr lang="fr-CA" dirty="0" smtClean="0"/>
              <a:t> hand to </a:t>
            </a:r>
            <a:r>
              <a:rPr lang="fr-CA" dirty="0" err="1" smtClean="0"/>
              <a:t>speak</a:t>
            </a:r>
            <a:r>
              <a:rPr lang="fr-CA" dirty="0" smtClean="0"/>
              <a:t>, type in</a:t>
            </a:r>
            <a:r>
              <a:rPr lang="fr-CA" baseline="0" dirty="0" smtClean="0"/>
              <a:t> the chat… </a:t>
            </a:r>
            <a:r>
              <a:rPr lang="fr-CA" baseline="0" dirty="0" err="1" smtClean="0"/>
              <a:t>let’s</a:t>
            </a:r>
            <a:r>
              <a:rPr lang="fr-CA" baseline="0" dirty="0" smtClean="0"/>
              <a:t> </a:t>
            </a:r>
            <a:r>
              <a:rPr lang="fr-CA" baseline="0" dirty="0" err="1" smtClean="0"/>
              <a:t>take</a:t>
            </a:r>
            <a:r>
              <a:rPr lang="fr-CA" baseline="0" dirty="0" smtClean="0"/>
              <a:t> as </a:t>
            </a:r>
            <a:r>
              <a:rPr lang="fr-CA" baseline="0" dirty="0" err="1" smtClean="0"/>
              <a:t>many</a:t>
            </a:r>
            <a:r>
              <a:rPr lang="fr-CA" baseline="0" dirty="0" smtClean="0"/>
              <a:t> as </a:t>
            </a:r>
            <a:r>
              <a:rPr lang="fr-CA" baseline="0" dirty="0" err="1" smtClean="0"/>
              <a:t>we</a:t>
            </a:r>
            <a:r>
              <a:rPr lang="fr-CA" baseline="0" dirty="0" smtClean="0"/>
              <a:t> </a:t>
            </a:r>
            <a:r>
              <a:rPr lang="fr-CA" baseline="0" dirty="0" err="1" smtClean="0"/>
              <a:t>can</a:t>
            </a:r>
            <a:r>
              <a:rPr lang="fr-CA" baseline="0" dirty="0" smtClean="0"/>
              <a:t> in 10 </a:t>
            </a:r>
            <a:r>
              <a:rPr lang="fr-CA" baseline="0" dirty="0" err="1" smtClean="0"/>
              <a:t>mins</a:t>
            </a:r>
            <a:r>
              <a:rPr lang="fr-CA" baseline="0" dirty="0" smtClean="0"/>
              <a:t>.</a:t>
            </a:r>
            <a:endParaRPr lang="fr-CA" baseline="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00836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82846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a:t>
            </a:r>
            <a:r>
              <a:rPr lang="en-CA" baseline="0" dirty="0" smtClean="0"/>
              <a:t> can’t give what I don’t have… book: https://www.amazon.ca/Cant-Give-What-Dont-Have-ebook/dp/B07CYC32WT</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From </a:t>
            </a:r>
            <a:r>
              <a:rPr lang="en-CA" dirty="0" err="1" smtClean="0"/>
              <a:t>WikiPedia</a:t>
            </a:r>
            <a:r>
              <a:rPr lang="en-CA" dirty="0" smtClean="0"/>
              <a:t> </a:t>
            </a:r>
            <a:r>
              <a:rPr lang="en-CA" dirty="0" smtClean="0">
                <a:hlinkClick r:id="rId3"/>
              </a:rPr>
              <a:t>https://en.wikipedia.org/wiki/Self-compassion</a:t>
            </a:r>
            <a:r>
              <a:rPr lang="en-CA" dirty="0" smtClean="0"/>
              <a:t> </a:t>
            </a:r>
          </a:p>
          <a:p>
            <a:r>
              <a:rPr lang="en-US" b="1" dirty="0" smtClean="0"/>
              <a:t>Self-compassion</a:t>
            </a:r>
            <a:r>
              <a:rPr lang="en-US" dirty="0" smtClean="0"/>
              <a:t> is extending </a:t>
            </a:r>
            <a:r>
              <a:rPr lang="en-US" dirty="0" smtClean="0">
                <a:hlinkClick r:id="rId4" tooltip="Compassion"/>
              </a:rPr>
              <a:t>compassion</a:t>
            </a:r>
            <a:r>
              <a:rPr lang="en-US" dirty="0" smtClean="0"/>
              <a:t> to one's self in instances of perceived inadequacy, failure, or general </a:t>
            </a:r>
            <a:r>
              <a:rPr lang="en-US" dirty="0" smtClean="0">
                <a:hlinkClick r:id="rId5" tooltip="Suffering"/>
              </a:rPr>
              <a:t>suffering</a:t>
            </a:r>
            <a:r>
              <a:rPr lang="en-US" dirty="0" smtClean="0"/>
              <a:t>. </a:t>
            </a:r>
            <a:r>
              <a:rPr lang="en-US" dirty="0" smtClean="0">
                <a:hlinkClick r:id="rId6" tooltip="Kristin Neff"/>
              </a:rPr>
              <a:t>Kristin Neff</a:t>
            </a:r>
            <a:r>
              <a:rPr lang="en-US" dirty="0" smtClean="0"/>
              <a:t> has defined self-compassion as being composed of three main components – self-kindness, common humanity, and </a:t>
            </a:r>
            <a:r>
              <a:rPr lang="en-US" dirty="0" smtClean="0">
                <a:hlinkClick r:id="rId7" tooltip="Mindfulness"/>
              </a:rPr>
              <a:t>mindfulness</a:t>
            </a:r>
            <a:r>
              <a:rPr lang="en-US" dirty="0" smtClean="0"/>
              <a:t>.</a:t>
            </a:r>
            <a:r>
              <a:rPr lang="en-US" baseline="30000" dirty="0" smtClean="0">
                <a:hlinkClick r:id="rId8"/>
              </a:rPr>
              <a:t>[1]</a:t>
            </a:r>
            <a:endParaRPr lang="en-US" baseline="0" dirty="0" smtClean="0"/>
          </a:p>
          <a:p>
            <a:pPr marL="171450" indent="-171450">
              <a:buFont typeface="Arial" panose="020B0604020202020204" pitchFamily="34" charset="0"/>
              <a:buChar char="•"/>
            </a:pPr>
            <a:r>
              <a:rPr lang="en-US" dirty="0" smtClean="0"/>
              <a:t>Self-kindness: Self-compassion </a:t>
            </a:r>
            <a:r>
              <a:rPr lang="en-US" dirty="0" smtClean="0">
                <a:hlinkClick r:id="rId9" tooltip="Logical consequence"/>
              </a:rPr>
              <a:t>entails</a:t>
            </a:r>
            <a:r>
              <a:rPr lang="en-US" dirty="0" smtClean="0"/>
              <a:t> being warm towards oneself when encountering pain and personal shortcomings, rather than ignoring them or hurting oneself with self-criticism.</a:t>
            </a:r>
          </a:p>
          <a:p>
            <a:pPr marL="171450" indent="-171450">
              <a:buFont typeface="Arial" panose="020B0604020202020204" pitchFamily="34" charset="0"/>
              <a:buChar char="•"/>
            </a:pPr>
            <a:r>
              <a:rPr lang="en-US" dirty="0" smtClean="0"/>
              <a:t>Common humanity: Self-compassion also involves recognizing that suffering and personal failure is part of the shared human experience.</a:t>
            </a:r>
          </a:p>
          <a:p>
            <a:pPr marL="171450" indent="-171450">
              <a:buFont typeface="Arial" panose="020B0604020202020204" pitchFamily="34" charset="0"/>
              <a:buChar char="•"/>
            </a:pPr>
            <a:r>
              <a:rPr lang="en-US" dirty="0" smtClean="0">
                <a:hlinkClick r:id="rId7" tooltip="Mindfulness"/>
              </a:rPr>
              <a:t>Mindfulness</a:t>
            </a:r>
            <a:r>
              <a:rPr lang="en-US" dirty="0" smtClean="0"/>
              <a:t>: Self-compassion requires taking a balanced approach to one's negative emotions so that feelings are neither suppressed nor exaggerated. Negative thoughts and emotions are observed with openness, so that they are held in mindful awareness. Mindfulness is a non-judgmental, receptive mind state in which individuals observe their thoughts and feelings as they are, without trying to suppress or deny them.</a:t>
            </a:r>
            <a:r>
              <a:rPr lang="en-US" baseline="30000" dirty="0" smtClean="0">
                <a:hlinkClick r:id="rId10"/>
              </a:rPr>
              <a:t>[2]</a:t>
            </a:r>
            <a:r>
              <a:rPr lang="en-US" dirty="0" smtClean="0"/>
              <a:t> Conversely, mindfulness requires that one not be "over-identified" with mental or emotional phenomena, so that one suffers aversive reactions.</a:t>
            </a:r>
            <a:r>
              <a:rPr lang="en-US" baseline="30000" dirty="0" smtClean="0">
                <a:hlinkClick r:id="rId11"/>
              </a:rPr>
              <a:t>[3]</a:t>
            </a:r>
            <a:r>
              <a:rPr lang="en-US" dirty="0" smtClean="0"/>
              <a:t> This latter type of response involves narrowly focusing and ruminating on one's negative emotions.</a:t>
            </a:r>
            <a:r>
              <a:rPr lang="en-US" baseline="30000" dirty="0" smtClean="0">
                <a:hlinkClick r:id="rId12"/>
              </a:rPr>
              <a:t>[4]</a:t>
            </a:r>
            <a:endParaRPr lang="en-US"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50923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How</a:t>
            </a:r>
            <a:r>
              <a:rPr lang="en-CA" baseline="0" dirty="0" smtClean="0"/>
              <a:t> my mom and dad see me</a:t>
            </a:r>
          </a:p>
          <a:p>
            <a:r>
              <a:rPr lang="en-CA" baseline="0" dirty="0" smtClean="0"/>
              <a:t>How my girlfriend sees me</a:t>
            </a:r>
          </a:p>
          <a:p>
            <a:r>
              <a:rPr lang="en-CA" baseline="0" dirty="0" smtClean="0"/>
              <a:t>How my older brother sees me</a:t>
            </a:r>
          </a:p>
          <a:p>
            <a:r>
              <a:rPr lang="en-CA" baseline="0" dirty="0" smtClean="0"/>
              <a:t>How I see myself</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094769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err="1" smtClean="0"/>
              <a:t>I’ll</a:t>
            </a:r>
            <a:r>
              <a:rPr lang="fr-CA" sz="1400" dirty="0" smtClean="0"/>
              <a:t> guide us </a:t>
            </a:r>
            <a:r>
              <a:rPr lang="fr-CA" sz="1400" dirty="0" err="1" smtClean="0"/>
              <a:t>doing</a:t>
            </a:r>
            <a:r>
              <a:rPr lang="fr-CA" sz="1400" dirty="0" smtClean="0"/>
              <a:t> a </a:t>
            </a:r>
            <a:r>
              <a:rPr lang="fr-CA" sz="1400" dirty="0" err="1" smtClean="0"/>
              <a:t>similar</a:t>
            </a:r>
            <a:r>
              <a:rPr lang="fr-CA" sz="1400" dirty="0" smtClean="0"/>
              <a:t>/</a:t>
            </a:r>
            <a:r>
              <a:rPr lang="fr-CA" sz="1400" dirty="0" err="1" smtClean="0"/>
              <a:t>shorter</a:t>
            </a:r>
            <a:r>
              <a:rPr lang="fr-CA" sz="1400" baseline="0" dirty="0" smtClean="0"/>
              <a:t> </a:t>
            </a:r>
            <a:r>
              <a:rPr lang="fr-CA" sz="1400" dirty="0" err="1" smtClean="0"/>
              <a:t>loving-kindness</a:t>
            </a:r>
            <a:r>
              <a:rPr lang="fr-CA" sz="1400" baseline="0" dirty="0" smtClean="0"/>
              <a:t> </a:t>
            </a:r>
            <a:r>
              <a:rPr lang="fr-CA" sz="1400" baseline="0" dirty="0" err="1" smtClean="0"/>
              <a:t>meditation</a:t>
            </a:r>
            <a:endParaRPr lang="fr-CA" sz="1400" dirty="0" smtClean="0"/>
          </a:p>
          <a:p>
            <a:pPr marL="0" marR="0" indent="0" algn="l" defTabSz="914400" rtl="0" eaLnBrk="1" fontAlgn="auto" latinLnBrk="0" hangingPunct="1">
              <a:lnSpc>
                <a:spcPct val="100000"/>
              </a:lnSpc>
              <a:spcBef>
                <a:spcPts val="599"/>
              </a:spcBef>
              <a:spcAft>
                <a:spcPts val="300"/>
              </a:spcAft>
              <a:buClrTx/>
              <a:buSzTx/>
              <a:buFontTx/>
              <a:buNone/>
              <a:tabLst/>
              <a:defRPr/>
            </a:pPr>
            <a:endParaRPr lang="en-US" sz="1400" dirty="0" smtClean="0"/>
          </a:p>
          <a:p>
            <a:pPr marL="0" marR="0" indent="0" algn="l" defTabSz="914400" rtl="0" eaLnBrk="1" fontAlgn="auto" latinLnBrk="0" hangingPunct="1">
              <a:lnSpc>
                <a:spcPct val="100000"/>
              </a:lnSpc>
              <a:spcBef>
                <a:spcPts val="599"/>
              </a:spcBef>
              <a:spcAft>
                <a:spcPts val="300"/>
              </a:spcAft>
              <a:buClrTx/>
              <a:buSzTx/>
              <a:buFontTx/>
              <a:buNone/>
              <a:tabLst/>
              <a:defRPr/>
            </a:pPr>
            <a:r>
              <a:rPr lang="en-US" sz="1400" dirty="0" smtClean="0"/>
              <a:t>Time required – 20 minutes</a:t>
            </a:r>
          </a:p>
          <a:p>
            <a:pPr>
              <a:spcBef>
                <a:spcPts val="599"/>
              </a:spcBef>
              <a:spcAft>
                <a:spcPts val="300"/>
              </a:spcAft>
            </a:pPr>
            <a:r>
              <a:rPr lang="en-US" sz="1300" dirty="0" smtClean="0"/>
              <a:t>http</a:t>
            </a:r>
            <a:r>
              <a:rPr lang="en-US" sz="1300" dirty="0" smtClean="0"/>
              <a:t>://self-compassion.org/wp-content/uploads/meditations/LKM.self-compassion.MP3</a:t>
            </a:r>
          </a:p>
          <a:p>
            <a:pPr>
              <a:spcBef>
                <a:spcPts val="599"/>
              </a:spcBef>
              <a:spcAft>
                <a:spcPts val="300"/>
              </a:spcAft>
            </a:pPr>
            <a:endParaRPr lang="en-US" sz="1300" dirty="0" smtClean="0"/>
          </a:p>
          <a:p>
            <a:pPr>
              <a:spcBef>
                <a:spcPts val="599"/>
              </a:spcBef>
              <a:spcAft>
                <a:spcPts val="300"/>
              </a:spcAft>
            </a:pPr>
            <a:r>
              <a:rPr lang="en-US" sz="1300" dirty="0" smtClean="0"/>
              <a:t>Iterations</a:t>
            </a:r>
            <a:r>
              <a:rPr lang="en-US" sz="1300" dirty="0"/>
              <a:t>, as follow…</a:t>
            </a:r>
          </a:p>
          <a:p>
            <a:pPr marL="285293" indent="-285293">
              <a:spcBef>
                <a:spcPts val="599"/>
              </a:spcBef>
              <a:spcAft>
                <a:spcPts val="300"/>
              </a:spcAft>
              <a:buFont typeface="Arial" panose="020B0604020202020204" pitchFamily="34" charset="0"/>
              <a:buChar char="•"/>
            </a:pPr>
            <a:r>
              <a:rPr lang="en-US" sz="1300" dirty="0" smtClean="0"/>
              <a:t>We all are in</a:t>
            </a:r>
            <a:r>
              <a:rPr lang="en-US" sz="1300" baseline="0" dirty="0" smtClean="0"/>
              <a:t> the same boat</a:t>
            </a:r>
          </a:p>
          <a:p>
            <a:pPr marL="285293" indent="-285293">
              <a:spcBef>
                <a:spcPts val="599"/>
              </a:spcBef>
              <a:spcAft>
                <a:spcPts val="300"/>
              </a:spcAft>
              <a:buFont typeface="Arial" panose="020B0604020202020204" pitchFamily="34" charset="0"/>
              <a:buChar char="•"/>
            </a:pPr>
            <a:r>
              <a:rPr lang="en-US" sz="1300" baseline="0" dirty="0" smtClean="0"/>
              <a:t>Remember</a:t>
            </a:r>
          </a:p>
          <a:p>
            <a:pPr marL="285293" indent="-285293">
              <a:spcBef>
                <a:spcPts val="599"/>
              </a:spcBef>
              <a:spcAft>
                <a:spcPts val="300"/>
              </a:spcAft>
              <a:buFont typeface="Arial" panose="020B0604020202020204" pitchFamily="34" charset="0"/>
              <a:buChar char="•"/>
            </a:pPr>
            <a:endParaRPr lang="en-US" sz="1300" dirty="0" smtClean="0"/>
          </a:p>
          <a:p>
            <a:pPr marL="742950" lvl="1" indent="-285750">
              <a:spcBef>
                <a:spcPts val="600"/>
              </a:spcBef>
              <a:buFont typeface="Arial" panose="020B0604020202020204" pitchFamily="34" charset="0"/>
              <a:buChar char="•"/>
            </a:pPr>
            <a:r>
              <a:rPr lang="en-US" sz="1700" dirty="0" smtClean="0"/>
              <a:t>My I</a:t>
            </a:r>
            <a:r>
              <a:rPr lang="en-US" sz="1700" baseline="0" dirty="0" smtClean="0"/>
              <a:t> (we all)</a:t>
            </a:r>
            <a:r>
              <a:rPr lang="en-US" sz="1700" dirty="0" smtClean="0"/>
              <a:t> be safe</a:t>
            </a:r>
          </a:p>
          <a:p>
            <a:pPr marL="742950" lvl="1" indent="-285750">
              <a:spcBef>
                <a:spcPts val="600"/>
              </a:spcBef>
              <a:buFont typeface="Arial" panose="020B0604020202020204" pitchFamily="34" charset="0"/>
              <a:buChar char="•"/>
            </a:pPr>
            <a:r>
              <a:rPr lang="en-US" sz="1700" dirty="0" smtClean="0"/>
              <a:t>May I (we all) be peaceful</a:t>
            </a:r>
          </a:p>
          <a:p>
            <a:pPr marL="742950" lvl="1" indent="-285750">
              <a:spcBef>
                <a:spcPts val="600"/>
              </a:spcBef>
              <a:buFont typeface="Arial" panose="020B0604020202020204" pitchFamily="34" charset="0"/>
              <a:buChar char="•"/>
            </a:pPr>
            <a:r>
              <a:rPr lang="en-US" sz="1700" dirty="0" smtClean="0"/>
              <a:t>May I (we) be kind to myself (ourselves)</a:t>
            </a:r>
          </a:p>
          <a:p>
            <a:pPr marL="742950" lvl="1" indent="-285750">
              <a:spcBef>
                <a:spcPts val="600"/>
              </a:spcBef>
              <a:buFont typeface="Arial" panose="020B0604020202020204" pitchFamily="34" charset="0"/>
              <a:buChar char="•"/>
            </a:pPr>
            <a:r>
              <a:rPr lang="en-US" sz="1700" dirty="0" smtClean="0"/>
              <a:t>May I accept myself as I am (may we accept ourselves as we are)</a:t>
            </a:r>
          </a:p>
          <a:p>
            <a:pPr marL="285750" lvl="0" indent="-285750">
              <a:spcBef>
                <a:spcPts val="599"/>
              </a:spcBef>
              <a:spcAft>
                <a:spcPts val="300"/>
              </a:spcAft>
              <a:buFont typeface="Arial" panose="020B0604020202020204" pitchFamily="34" charset="0"/>
              <a:buChar char="•"/>
            </a:pPr>
            <a:endParaRPr lang="en-US" sz="1300" dirty="0" smtClean="0"/>
          </a:p>
          <a:p>
            <a:pPr marL="285293" indent="-285293">
              <a:spcBef>
                <a:spcPts val="599"/>
              </a:spcBef>
              <a:spcAft>
                <a:spcPts val="300"/>
              </a:spcAft>
              <a:buFont typeface="Arial" panose="020B0604020202020204" pitchFamily="34" charset="0"/>
              <a:buChar char="•"/>
            </a:pPr>
            <a:r>
              <a:rPr lang="en-US" sz="1300" dirty="0" smtClean="0"/>
              <a:t>Something that is hard to bear, hard to deal with…</a:t>
            </a:r>
          </a:p>
          <a:p>
            <a:pPr marL="742493" lvl="1" indent="-285293">
              <a:spcBef>
                <a:spcPts val="599"/>
              </a:spcBef>
              <a:spcAft>
                <a:spcPts val="300"/>
              </a:spcAft>
              <a:buFont typeface="Arial" panose="020B0604020202020204" pitchFamily="34" charset="0"/>
              <a:buChar char="•"/>
            </a:pPr>
            <a:r>
              <a:rPr lang="en-US" sz="1300" dirty="0" smtClean="0"/>
              <a:t>Not being as we want, or from</a:t>
            </a:r>
            <a:r>
              <a:rPr lang="en-US" sz="1300" baseline="0" dirty="0" smtClean="0"/>
              <a:t> our lives not being as we want.</a:t>
            </a:r>
            <a:endParaRPr lang="en-US" sz="130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561471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2021-05-17</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smtClean="0"/>
              <a:t>Indigenous </a:t>
            </a:r>
          </a:p>
          <a:p>
            <a:r>
              <a:rPr lang="en-CA" sz="2000" noProof="0" dirty="0" smtClean="0"/>
              <a:t>Services </a:t>
            </a:r>
          </a:p>
          <a:p>
            <a:r>
              <a:rPr lang="en-CA" sz="2000" noProof="0" dirty="0" smtClean="0"/>
              <a:t>Canada</a:t>
            </a:r>
            <a:endParaRPr lang="en-CA" sz="2000" noProof="0" dirty="0"/>
          </a:p>
        </p:txBody>
      </p:sp>
      <p:pic>
        <p:nvPicPr>
          <p:cNvPr id="14" name="Picture 13"/>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2839340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2021-05-17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2021-05-17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3076718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25345207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2021-05-17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2021-05-17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2021-05-17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2021-05-17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2021-05-17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2021-05-17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2021-05-17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2021-05-17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2021-05-17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hyperlink" Target="http://self-compassion.org/wp-content/uploads/meditations/LKM.self-compassion.MP3"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g"/><Relationship Id="rId3" Type="http://schemas.openxmlformats.org/officeDocument/2006/relationships/hyperlink" Target="https://gcconnex.gc.ca/blog/view/14813318/day-1721-days-challenge-kindspring-make-a-mindful-phone-call" TargetMode="External"/><Relationship Id="rId7" Type="http://schemas.openxmlformats.org/officeDocument/2006/relationships/hyperlink" Target="https://www.youtube.com/watch?v=8FBIe9iFJ_U" TargetMode="External"/><Relationship Id="rId12" Type="http://schemas.openxmlformats.org/officeDocument/2006/relationships/image" Target="../media/image32.jp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hyperlink" Target="https://siyli.org/resources/multitasking" TargetMode="External"/><Relationship Id="rId11" Type="http://schemas.openxmlformats.org/officeDocument/2006/relationships/image" Target="../media/image31.jpg"/><Relationship Id="rId5" Type="http://schemas.openxmlformats.org/officeDocument/2006/relationships/hyperlink" Target="http://gcconnex.gc.ca/blog/view/14587328/day-921-days-challenge-kindspring-practice-mindful-emailing" TargetMode="External"/><Relationship Id="rId10" Type="http://schemas.openxmlformats.org/officeDocument/2006/relationships/image" Target="../media/image30.png"/><Relationship Id="rId4" Type="http://schemas.openxmlformats.org/officeDocument/2006/relationships/hyperlink" Target="http://gcconnex.gc.ca/blog/view/14746376/day-1521-days-challenge-kindspring-practice-digital-mindfulness" TargetMode="External"/><Relationship Id="rId9" Type="http://schemas.openxmlformats.org/officeDocument/2006/relationships/image" Target="../media/image29.png"/><Relationship Id="rId14" Type="http://schemas.openxmlformats.org/officeDocument/2006/relationships/image" Target="../media/image34.jpg"/></Relationships>
</file>

<file path=ppt/slides/_rels/slide12.xml.rels><?xml version="1.0" encoding="UTF-8" standalone="yes"?>
<Relationships xmlns="http://schemas.openxmlformats.org/package/2006/relationships"><Relationship Id="rId8" Type="http://schemas.openxmlformats.org/officeDocument/2006/relationships/hyperlink" Target="https://soundcloud.com/awakeningcompassion/awakening-compassion-class-4" TargetMode="External"/><Relationship Id="rId3" Type="http://schemas.openxmlformats.org/officeDocument/2006/relationships/hyperlink" Target="https://www.rightlifeproject.com/meditate" TargetMode="External"/><Relationship Id="rId7" Type="http://schemas.openxmlformats.org/officeDocument/2006/relationships/hyperlink" Target="https://soundcloud.com/mindfullivingcoach/self-compassion-medita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soundcloud.com/user-640851605/self-compassion-giving-and-receiving-meditation-10-minutes" TargetMode="External"/><Relationship Id="rId11" Type="http://schemas.openxmlformats.org/officeDocument/2006/relationships/image" Target="../media/image36.gif"/><Relationship Id="rId5" Type="http://schemas.openxmlformats.org/officeDocument/2006/relationships/hyperlink" Target="https://soundcloud.com/breathworks-mindfulness/mindfulness-for-women-track-5-self-compassion-meditation" TargetMode="External"/><Relationship Id="rId10" Type="http://schemas.openxmlformats.org/officeDocument/2006/relationships/image" Target="../media/image35.png"/><Relationship Id="rId4" Type="http://schemas.openxmlformats.org/officeDocument/2006/relationships/hyperlink" Target="https://soundcloud.com/dharma-gus/15-min-body-scan-augusta-mbsr" TargetMode="External"/><Relationship Id="rId9" Type="http://schemas.openxmlformats.org/officeDocument/2006/relationships/hyperlink" Target="http://self-compassion.org/wp-content/uploads/meditations/LKM.self-compassion.MP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gcconnex.gc.ca/profile/alejgonz" TargetMode="Externa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2.xml"/><Relationship Id="rId5" Type="http://schemas.openxmlformats.org/officeDocument/2006/relationships/image" Target="../media/image43.wmf"/><Relationship Id="rId4" Type="http://schemas.openxmlformats.org/officeDocument/2006/relationships/image" Target="../media/image42.wmf"/></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https://siyli.org/mindful-walking/" TargetMode="Externa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ZE-r-x2T4ok" TargetMode="External"/><Relationship Id="rId3" Type="http://schemas.openxmlformats.org/officeDocument/2006/relationships/image" Target="../media/image8.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2.jpeg"/><Relationship Id="rId7" Type="http://schemas.openxmlformats.org/officeDocument/2006/relationships/image" Target="../media/image11.jpg"/><Relationship Id="rId12"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5" Type="http://schemas.openxmlformats.org/officeDocument/2006/relationships/image" Target="../media/image14.jpg"/><Relationship Id="rId10" Type="http://schemas.openxmlformats.org/officeDocument/2006/relationships/image" Target="../media/image18.jpg"/><Relationship Id="rId4" Type="http://schemas.openxmlformats.org/officeDocument/2006/relationships/image" Target="../media/image13.png"/><Relationship Id="rId9"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27929"/>
            <a:ext cx="4968552" cy="4968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719606" y="5451038"/>
            <a:ext cx="6948738" cy="1143000"/>
          </a:xfrm>
        </p:spPr>
        <p:txBody>
          <a:bodyPr>
            <a:normAutofit/>
          </a:bodyPr>
          <a:lstStyle/>
          <a:p>
            <a:r>
              <a:rPr lang="en-CA" sz="2800" dirty="0" smtClean="0">
                <a:latin typeface="+mn-lt"/>
              </a:rPr>
              <a:t>Today we will do a Mindfulness Water drinking exercise, please go grab a small glass of water</a:t>
            </a:r>
            <a:endParaRPr lang="en-CA" sz="2800" dirty="0">
              <a:latin typeface="+mn-lt"/>
            </a:endParaRPr>
          </a:p>
        </p:txBody>
      </p:sp>
      <p:pic>
        <p:nvPicPr>
          <p:cNvPr id="5" name="Picture 6" descr="C:\Users\GonzalA1\AppData\Local\Microsoft\Windows\Temporary Internet Files\Content.IE5\H7G048II\촉촉한피부1[1].jpg"/>
          <p:cNvPicPr>
            <a:picLocks noChangeAspect="1" noChangeArrowheads="1"/>
          </p:cNvPicPr>
          <p:nvPr/>
        </p:nvPicPr>
        <p:blipFill>
          <a:blip r:embed="rId4">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0312" y="5366355"/>
            <a:ext cx="1368152" cy="11225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4572000" y="2239591"/>
            <a:ext cx="4422478" cy="4422478"/>
          </a:xfrm>
          <a:prstGeom prst="rect">
            <a:avLst/>
          </a:prstGeom>
        </p:spPr>
      </p:pic>
      <p:sp>
        <p:nvSpPr>
          <p:cNvPr id="2" name="Title 1"/>
          <p:cNvSpPr>
            <a:spLocks noGrp="1"/>
          </p:cNvSpPr>
          <p:nvPr>
            <p:ph type="title"/>
          </p:nvPr>
        </p:nvSpPr>
        <p:spPr/>
        <p:txBody>
          <a:bodyPr/>
          <a:lstStyle/>
          <a:p>
            <a:r>
              <a:rPr lang="en-CA" dirty="0" smtClean="0"/>
              <a:t>Mindful – self-compassion</a:t>
            </a:r>
            <a:endParaRPr lang="en-CA" dirty="0"/>
          </a:p>
        </p:txBody>
      </p:sp>
      <p:sp>
        <p:nvSpPr>
          <p:cNvPr id="3" name="Content Placeholder 2"/>
          <p:cNvSpPr>
            <a:spLocks noGrp="1"/>
          </p:cNvSpPr>
          <p:nvPr>
            <p:ph idx="1"/>
          </p:nvPr>
        </p:nvSpPr>
        <p:spPr>
          <a:xfrm>
            <a:off x="457200" y="1600201"/>
            <a:ext cx="7643192" cy="3701008"/>
          </a:xfrm>
        </p:spPr>
        <p:txBody>
          <a:bodyPr>
            <a:noAutofit/>
          </a:bodyPr>
          <a:lstStyle/>
          <a:p>
            <a:pPr>
              <a:spcBef>
                <a:spcPts val="600"/>
              </a:spcBef>
            </a:pPr>
            <a:r>
              <a:rPr lang="en-US" sz="2000" dirty="0" smtClean="0"/>
              <a:t>If you want to </a:t>
            </a:r>
            <a:r>
              <a:rPr lang="en-US" sz="2000" dirty="0" smtClean="0"/>
              <a:t>hear it from Kristin Neff: Self-compassion:</a:t>
            </a:r>
            <a:br>
              <a:rPr lang="en-US" sz="2000" dirty="0" smtClean="0"/>
            </a:br>
            <a:r>
              <a:rPr lang="en-US" sz="2000" u="sng" dirty="0" smtClean="0">
                <a:hlinkClick r:id="rId4"/>
              </a:rPr>
              <a:t>Self-Compassion/Loving-Kindness </a:t>
            </a:r>
            <a:r>
              <a:rPr lang="en-US" sz="2000" u="sng" dirty="0" smtClean="0">
                <a:hlinkClick r:id="rId4"/>
              </a:rPr>
              <a:t>Meditation</a:t>
            </a:r>
            <a:r>
              <a:rPr lang="en-US" sz="2000" u="sng" dirty="0" smtClean="0"/>
              <a:t/>
            </a:r>
            <a:br>
              <a:rPr lang="en-US" sz="2000" u="sng" dirty="0" smtClean="0"/>
            </a:br>
            <a:r>
              <a:rPr lang="en-US" sz="1600" dirty="0"/>
              <a:t>Time required – 20 </a:t>
            </a:r>
            <a:r>
              <a:rPr lang="en-US" sz="1600" dirty="0" smtClean="0"/>
              <a:t>minutes</a:t>
            </a:r>
            <a:endParaRPr lang="en-US" sz="1600" dirty="0"/>
          </a:p>
        </p:txBody>
      </p:sp>
      <p:pic>
        <p:nvPicPr>
          <p:cNvPr id="4" name="Picture 2" descr="C:\Users\GonzalA1\AppData\Local\Microsoft\Windows\Temporary Internet Files\Content.IE5\3XXIV14Y\kindness-two-kids-walking-together[1].jpg"/>
          <p:cNvPicPr>
            <a:picLocks noChangeAspect="1" noChangeArrowheads="1"/>
          </p:cNvPicPr>
          <p:nvPr/>
        </p:nvPicPr>
        <p:blipFill rotWithShape="1">
          <a:blip r:embed="rId5">
            <a:extLst>
              <a:ext uri="{28A0092B-C50C-407E-A947-70E740481C1C}">
                <a14:useLocalDpi xmlns:a14="http://schemas.microsoft.com/office/drawing/2010/main" val="0"/>
              </a:ext>
            </a:extLst>
          </a:blip>
          <a:srcRect l="15940" t="2276" r="32084" b="-2276"/>
          <a:stretch/>
        </p:blipFill>
        <p:spPr bwMode="auto">
          <a:xfrm>
            <a:off x="1110444" y="3089606"/>
            <a:ext cx="31683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iends Friendship - Free vector graphic on Pixabay"/>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6136" y="4124803"/>
            <a:ext cx="1937374" cy="1695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448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2157" y="2272934"/>
            <a:ext cx="1222577" cy="1217238"/>
          </a:xfrm>
          <a:prstGeom prst="rect">
            <a:avLst/>
          </a:prstGeom>
        </p:spPr>
      </p:pic>
      <p:sp>
        <p:nvSpPr>
          <p:cNvPr id="2" name="Title 1"/>
          <p:cNvSpPr>
            <a:spLocks noGrp="1"/>
          </p:cNvSpPr>
          <p:nvPr>
            <p:ph type="title"/>
          </p:nvPr>
        </p:nvSpPr>
        <p:spPr/>
        <p:txBody>
          <a:bodyPr>
            <a:normAutofit fontScale="90000"/>
          </a:bodyPr>
          <a:lstStyle/>
          <a:p>
            <a:pPr>
              <a:spcBef>
                <a:spcPts val="0"/>
              </a:spcBef>
            </a:pPr>
            <a:r>
              <a:rPr lang="en-CA" dirty="0" smtClean="0"/>
              <a:t>Mindful </a:t>
            </a:r>
            <a:r>
              <a:rPr lang="en-CA" dirty="0"/>
              <a:t>Cleaning Your Environment</a:t>
            </a:r>
          </a:p>
        </p:txBody>
      </p:sp>
      <p:sp>
        <p:nvSpPr>
          <p:cNvPr id="3" name="Content Placeholder 2"/>
          <p:cNvSpPr>
            <a:spLocks noGrp="1"/>
          </p:cNvSpPr>
          <p:nvPr>
            <p:ph idx="1"/>
          </p:nvPr>
        </p:nvSpPr>
        <p:spPr/>
        <p:txBody>
          <a:bodyPr/>
          <a:lstStyle/>
          <a:p>
            <a:pPr lvl="0" fontAlgn="base"/>
            <a:r>
              <a:rPr lang="en-CA" sz="1400" dirty="0"/>
              <a:t>Take on the mini-challenge to be mindful around the distractions</a:t>
            </a:r>
          </a:p>
          <a:p>
            <a:pPr lvl="1" fontAlgn="base"/>
            <a:r>
              <a:rPr lang="en-CA" sz="1400" u="sng" dirty="0">
                <a:hlinkClick r:id="rId3"/>
              </a:rPr>
              <a:t>Day 17/21 days challenge - </a:t>
            </a:r>
            <a:r>
              <a:rPr lang="en-CA" sz="1400" u="sng" dirty="0" err="1">
                <a:hlinkClick r:id="rId3"/>
              </a:rPr>
              <a:t>KindSpring</a:t>
            </a:r>
            <a:r>
              <a:rPr lang="en-CA" sz="1400" u="sng" dirty="0">
                <a:hlinkClick r:id="rId3"/>
              </a:rPr>
              <a:t> - Make A Mindful Phone Call</a:t>
            </a:r>
            <a:endParaRPr lang="en-CA" sz="1400" dirty="0"/>
          </a:p>
          <a:p>
            <a:pPr lvl="1"/>
            <a:r>
              <a:rPr lang="en-US" sz="1400" u="sng" dirty="0">
                <a:hlinkClick r:id="rId4"/>
              </a:rPr>
              <a:t>Day 15/21 days challenge - </a:t>
            </a:r>
            <a:r>
              <a:rPr lang="en-US" sz="1400" u="sng" dirty="0" err="1">
                <a:hlinkClick r:id="rId4"/>
              </a:rPr>
              <a:t>KindSpring</a:t>
            </a:r>
            <a:r>
              <a:rPr lang="en-US" sz="1400" u="sng" dirty="0">
                <a:hlinkClick r:id="rId4"/>
              </a:rPr>
              <a:t> - Practice Digital Mindfulness</a:t>
            </a:r>
            <a:r>
              <a:rPr lang="en-US" sz="1400" dirty="0"/>
              <a:t>; and</a:t>
            </a:r>
            <a:endParaRPr lang="en-CA" sz="1200" dirty="0"/>
          </a:p>
          <a:p>
            <a:pPr lvl="1"/>
            <a:r>
              <a:rPr lang="en-US" sz="1400" u="sng" dirty="0">
                <a:hlinkClick r:id="rId5"/>
              </a:rPr>
              <a:t>Day 9/21 days challenge - </a:t>
            </a:r>
            <a:r>
              <a:rPr lang="en-US" sz="1400" u="sng" dirty="0" err="1">
                <a:hlinkClick r:id="rId5"/>
              </a:rPr>
              <a:t>KindSpring</a:t>
            </a:r>
            <a:r>
              <a:rPr lang="en-US" sz="1400" u="sng" dirty="0">
                <a:hlinkClick r:id="rId5"/>
              </a:rPr>
              <a:t> - Practice Mindful Emailing</a:t>
            </a:r>
            <a:endParaRPr lang="en-CA" sz="1200" dirty="0"/>
          </a:p>
          <a:p>
            <a:pPr lvl="1"/>
            <a:r>
              <a:rPr lang="en-US" sz="1400" dirty="0"/>
              <a:t>Shifting Priorities: The Art of the Mindful Email </a:t>
            </a:r>
            <a:r>
              <a:rPr lang="en-US" sz="1400" u="sng" dirty="0">
                <a:hlinkClick r:id="rId6"/>
              </a:rPr>
              <a:t>https://</a:t>
            </a:r>
            <a:r>
              <a:rPr lang="en-US" sz="1400" u="sng" dirty="0" smtClean="0">
                <a:hlinkClick r:id="rId6"/>
              </a:rPr>
              <a:t>siyli.org/resources/multitasking</a:t>
            </a:r>
            <a:r>
              <a:rPr lang="en-US" sz="1400" u="sng" dirty="0" smtClean="0"/>
              <a:t> </a:t>
            </a:r>
            <a:endParaRPr lang="en-CA" sz="1400" dirty="0"/>
          </a:p>
          <a:p>
            <a:pPr lvl="1" fontAlgn="base"/>
            <a:r>
              <a:rPr lang="en-CA" sz="1400" dirty="0"/>
              <a:t>Check the story of the Monkey and the Panda, use it as for inspiration: </a:t>
            </a:r>
            <a:r>
              <a:rPr lang="en-CA" sz="1400" u="sng" dirty="0">
                <a:hlinkClick r:id="rId7"/>
              </a:rPr>
              <a:t>https://www.youtube.com/watch?v=8FBIe9iFJ_U</a:t>
            </a:r>
            <a:r>
              <a:rPr lang="en-CA" sz="1400" dirty="0"/>
              <a:t> </a:t>
            </a:r>
          </a:p>
        </p:txBody>
      </p:sp>
      <p:pic>
        <p:nvPicPr>
          <p:cNvPr id="4" name="Picture 3"/>
          <p:cNvPicPr>
            <a:picLocks noChangeAspect="1"/>
          </p:cNvPicPr>
          <p:nvPr/>
        </p:nvPicPr>
        <p:blipFill>
          <a:blip r:embed="rId8">
            <a:clrChange>
              <a:clrFrom>
                <a:srgbClr val="FFFFFF"/>
              </a:clrFrom>
              <a:clrTo>
                <a:srgbClr val="FFFFFF">
                  <a:alpha val="0"/>
                </a:srgbClr>
              </a:clrTo>
            </a:clrChange>
          </a:blip>
          <a:stretch>
            <a:fillRect/>
          </a:stretch>
        </p:blipFill>
        <p:spPr>
          <a:xfrm>
            <a:off x="6827678" y="1025810"/>
            <a:ext cx="1288959" cy="985958"/>
          </a:xfrm>
          <a:prstGeom prst="rect">
            <a:avLst/>
          </a:prstGeom>
        </p:spPr>
      </p:pic>
      <p:pic>
        <p:nvPicPr>
          <p:cNvPr id="9" name="Picture 8"/>
          <p:cNvPicPr>
            <a:picLocks noChangeAspect="1"/>
          </p:cNvPicPr>
          <p:nvPr/>
        </p:nvPicPr>
        <p:blipFill>
          <a:blip r:embed="rId9"/>
          <a:stretch>
            <a:fillRect/>
          </a:stretch>
        </p:blipFill>
        <p:spPr>
          <a:xfrm>
            <a:off x="454580" y="3933056"/>
            <a:ext cx="2379285" cy="1800200"/>
          </a:xfrm>
          <a:prstGeom prst="rect">
            <a:avLst/>
          </a:prstGeom>
        </p:spPr>
      </p:pic>
      <p:grpSp>
        <p:nvGrpSpPr>
          <p:cNvPr id="7" name="Group 6"/>
          <p:cNvGrpSpPr/>
          <p:nvPr/>
        </p:nvGrpSpPr>
        <p:grpSpPr>
          <a:xfrm>
            <a:off x="5961023" y="4045105"/>
            <a:ext cx="2265784" cy="2081058"/>
            <a:chOff x="5762600" y="3724206"/>
            <a:chExt cx="1967989" cy="1767597"/>
          </a:xfrm>
        </p:grpSpPr>
        <p:grpSp>
          <p:nvGrpSpPr>
            <p:cNvPr id="17" name="Group 16"/>
            <p:cNvGrpSpPr/>
            <p:nvPr/>
          </p:nvGrpSpPr>
          <p:grpSpPr>
            <a:xfrm>
              <a:off x="6766214" y="3856856"/>
              <a:ext cx="868685" cy="887106"/>
              <a:chOff x="4067944" y="4558118"/>
              <a:chExt cx="1228725" cy="1228725"/>
            </a:xfrm>
          </p:grpSpPr>
          <p:pic>
            <p:nvPicPr>
              <p:cNvPr id="16" name="Picture 15"/>
              <p:cNvPicPr>
                <a:picLocks noChangeAspect="1"/>
              </p:cNvPicPr>
              <p:nvPr/>
            </p:nvPicPr>
            <p:blipFill>
              <a:blip r:embed="rId10"/>
              <a:stretch>
                <a:fillRect/>
              </a:stretch>
            </p:blipFill>
            <p:spPr>
              <a:xfrm>
                <a:off x="4067944" y="4558118"/>
                <a:ext cx="1228725" cy="1228725"/>
              </a:xfrm>
              <a:prstGeom prst="rect">
                <a:avLst/>
              </a:prstGeom>
            </p:spPr>
          </p:pic>
          <p:pic>
            <p:nvPicPr>
              <p:cNvPr id="15" name="Picture 14"/>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4725144"/>
                <a:ext cx="857790" cy="857790"/>
              </a:xfrm>
              <a:prstGeom prst="rect">
                <a:avLst/>
              </a:prstGeom>
            </p:spPr>
          </p:pic>
        </p:grpSp>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48953" y="3724206"/>
              <a:ext cx="942975" cy="942975"/>
            </a:xfrm>
            <a:prstGeom prst="rect">
              <a:avLst/>
            </a:prstGeom>
          </p:spPr>
        </p:pic>
        <p:pic>
          <p:nvPicPr>
            <p:cNvPr id="10" name="Picture 9"/>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2600" y="4376609"/>
              <a:ext cx="1967989" cy="1115194"/>
            </a:xfrm>
            <a:prstGeom prst="rect">
              <a:avLst/>
            </a:prstGeom>
          </p:spPr>
        </p:pic>
      </p:grpSp>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41300" y="3998018"/>
            <a:ext cx="1926840" cy="2148719"/>
          </a:xfrm>
          <a:prstGeom prst="rect">
            <a:avLst/>
          </a:prstGeom>
        </p:spPr>
      </p:pic>
    </p:spTree>
    <p:extLst>
      <p:ext uri="{BB962C8B-B14F-4D97-AF65-F5344CB8AC3E}">
        <p14:creationId xmlns:p14="http://schemas.microsoft.com/office/powerpoint/2010/main" val="36467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3032" cy="1143000"/>
          </a:xfrm>
        </p:spPr>
        <p:txBody>
          <a:bodyPr>
            <a:normAutofit fontScale="90000"/>
          </a:bodyPr>
          <a:lstStyle/>
          <a:p>
            <a:r>
              <a:rPr lang="en-CA" sz="3600" dirty="0"/>
              <a:t>Your take away practice for week </a:t>
            </a:r>
            <a:r>
              <a:rPr lang="en-CA" sz="3600" dirty="0" smtClean="0"/>
              <a:t>4</a:t>
            </a:r>
            <a:endParaRPr lang="en-US" sz="3600" dirty="0"/>
          </a:p>
        </p:txBody>
      </p:sp>
      <p:sp>
        <p:nvSpPr>
          <p:cNvPr id="3" name="Content Placeholder 2"/>
          <p:cNvSpPr>
            <a:spLocks noGrp="1"/>
          </p:cNvSpPr>
          <p:nvPr>
            <p:ph idx="1"/>
          </p:nvPr>
        </p:nvSpPr>
        <p:spPr>
          <a:xfrm>
            <a:off x="457200" y="1600200"/>
            <a:ext cx="8686800" cy="5069160"/>
          </a:xfrm>
        </p:spPr>
        <p:txBody>
          <a:bodyPr>
            <a:noAutofit/>
          </a:bodyPr>
          <a:lstStyle/>
          <a:p>
            <a:pPr>
              <a:spcBef>
                <a:spcPts val="0"/>
              </a:spcBef>
            </a:pPr>
            <a:r>
              <a:rPr lang="en-CA" sz="2400" dirty="0" smtClean="0"/>
              <a:t>Connecting </a:t>
            </a:r>
            <a:r>
              <a:rPr lang="en-CA" sz="2400" dirty="0"/>
              <a:t>– once a week with you </a:t>
            </a:r>
            <a:r>
              <a:rPr lang="en-CA" sz="2400" dirty="0" smtClean="0"/>
              <a:t>buddy</a:t>
            </a:r>
          </a:p>
          <a:p>
            <a:pPr lvl="1">
              <a:spcBef>
                <a:spcPts val="0"/>
              </a:spcBef>
            </a:pPr>
            <a:r>
              <a:rPr lang="en-CA" sz="2000" dirty="0"/>
              <a:t>Get in touch with your buddy (max 15 minutes: 5 minutes each, </a:t>
            </a:r>
            <a:r>
              <a:rPr lang="en-CA" sz="2000" dirty="0" smtClean="0"/>
              <a:t>and </a:t>
            </a:r>
            <a:r>
              <a:rPr lang="en-CA" sz="2000" dirty="0"/>
              <a:t>5 on something important for both, see next slide</a:t>
            </a:r>
            <a:r>
              <a:rPr lang="en-CA" sz="2000" dirty="0" smtClean="0"/>
              <a:t>)</a:t>
            </a:r>
            <a:endParaRPr lang="en-CA" sz="2000" dirty="0"/>
          </a:p>
          <a:p>
            <a:pPr>
              <a:spcBef>
                <a:spcPts val="0"/>
              </a:spcBef>
            </a:pPr>
            <a:r>
              <a:rPr lang="en-CA" sz="2400" dirty="0" smtClean="0"/>
              <a:t>Gratitude </a:t>
            </a:r>
            <a:r>
              <a:rPr lang="en-CA" sz="2400" dirty="0"/>
              <a:t>Journaling – daily</a:t>
            </a:r>
          </a:p>
          <a:p>
            <a:pPr>
              <a:spcBef>
                <a:spcPts val="0"/>
              </a:spcBef>
            </a:pPr>
            <a:r>
              <a:rPr lang="en-CA" sz="2400" dirty="0"/>
              <a:t>Practice </a:t>
            </a:r>
            <a:r>
              <a:rPr lang="en-CA" sz="2400" dirty="0" smtClean="0"/>
              <a:t>up to </a:t>
            </a:r>
            <a:r>
              <a:rPr lang="en-CA" sz="2400" dirty="0" smtClean="0"/>
              <a:t>15 </a:t>
            </a:r>
            <a:r>
              <a:rPr lang="en-CA" sz="2400" dirty="0" err="1" smtClean="0"/>
              <a:t>mins</a:t>
            </a:r>
            <a:r>
              <a:rPr lang="en-CA" sz="2400" dirty="0" smtClean="0"/>
              <a:t>… chose one of the following and keep doing it for the whole week - daily</a:t>
            </a:r>
          </a:p>
          <a:p>
            <a:pPr lvl="1">
              <a:spcBef>
                <a:spcPts val="0"/>
              </a:spcBef>
            </a:pPr>
            <a:r>
              <a:rPr lang="en-CA" sz="2000" dirty="0"/>
              <a:t>Body </a:t>
            </a:r>
            <a:r>
              <a:rPr lang="en-CA" sz="2000" dirty="0" smtClean="0"/>
              <a:t>scan </a:t>
            </a:r>
            <a:r>
              <a:rPr lang="en-CA" sz="2000" dirty="0"/>
              <a:t>or Breathing</a:t>
            </a:r>
            <a:br>
              <a:rPr lang="en-CA" sz="2000" dirty="0"/>
            </a:br>
            <a:r>
              <a:rPr lang="en-CA" sz="1200" dirty="0" smtClean="0"/>
              <a:t>15 </a:t>
            </a:r>
            <a:r>
              <a:rPr lang="en-CA" sz="1200" dirty="0" err="1" smtClean="0"/>
              <a:t>mins</a:t>
            </a:r>
            <a:r>
              <a:rPr lang="en-CA" sz="1200" dirty="0" smtClean="0"/>
              <a:t> – </a:t>
            </a:r>
            <a:r>
              <a:rPr lang="en-CA" sz="1200" dirty="0" smtClean="0">
                <a:solidFill>
                  <a:srgbClr val="FF0000"/>
                </a:solidFill>
                <a:hlinkClick r:id="rId3"/>
              </a:rPr>
              <a:t>https</a:t>
            </a:r>
            <a:r>
              <a:rPr lang="en-CA" sz="1200" dirty="0">
                <a:solidFill>
                  <a:srgbClr val="FF0000"/>
                </a:solidFill>
                <a:hlinkClick r:id="rId3"/>
              </a:rPr>
              <a:t>://</a:t>
            </a:r>
            <a:r>
              <a:rPr lang="en-CA" sz="1200" dirty="0" smtClean="0">
                <a:solidFill>
                  <a:srgbClr val="FF0000"/>
                </a:solidFill>
                <a:hlinkClick r:id="rId3"/>
              </a:rPr>
              <a:t>www.rightlifeproject.com/meditate</a:t>
            </a:r>
            <a:r>
              <a:rPr lang="en-CA" sz="1200" dirty="0" smtClean="0"/>
              <a:t> (may need to scroll </a:t>
            </a:r>
            <a:r>
              <a:rPr lang="en-CA" sz="1200" dirty="0"/>
              <a:t>down)</a:t>
            </a:r>
            <a:br>
              <a:rPr lang="en-CA" sz="1200" dirty="0"/>
            </a:br>
            <a:r>
              <a:rPr lang="en-CA" sz="1200" dirty="0"/>
              <a:t>15 </a:t>
            </a:r>
            <a:r>
              <a:rPr lang="en-CA" sz="1200" dirty="0" err="1"/>
              <a:t>mins</a:t>
            </a:r>
            <a:r>
              <a:rPr lang="en-CA" sz="1200" dirty="0"/>
              <a:t> – </a:t>
            </a:r>
            <a:r>
              <a:rPr lang="en-CA" sz="1200" dirty="0" smtClean="0">
                <a:solidFill>
                  <a:srgbClr val="FF0000"/>
                </a:solidFill>
                <a:hlinkClick r:id="rId4"/>
              </a:rPr>
              <a:t>https</a:t>
            </a:r>
            <a:r>
              <a:rPr lang="en-CA" sz="1200" dirty="0">
                <a:solidFill>
                  <a:srgbClr val="FF0000"/>
                </a:solidFill>
                <a:hlinkClick r:id="rId4"/>
              </a:rPr>
              <a:t>://</a:t>
            </a:r>
            <a:r>
              <a:rPr lang="en-CA" sz="1200" dirty="0" smtClean="0">
                <a:solidFill>
                  <a:srgbClr val="FF0000"/>
                </a:solidFill>
                <a:hlinkClick r:id="rId4"/>
              </a:rPr>
              <a:t>soundcloud.com/dharma-gus/15-min-body-scan-augusta-mbsr</a:t>
            </a:r>
            <a:r>
              <a:rPr lang="en-CA" sz="1200" dirty="0" smtClean="0">
                <a:solidFill>
                  <a:srgbClr val="FF0000"/>
                </a:solidFill>
              </a:rPr>
              <a:t> </a:t>
            </a:r>
            <a:endParaRPr lang="en-CA" sz="1200" dirty="0">
              <a:solidFill>
                <a:srgbClr val="FF0000"/>
              </a:solidFill>
            </a:endParaRPr>
          </a:p>
          <a:p>
            <a:pPr lvl="1">
              <a:spcBef>
                <a:spcPts val="0"/>
              </a:spcBef>
            </a:pPr>
            <a:r>
              <a:rPr lang="en-CA" sz="2000" dirty="0" smtClean="0"/>
              <a:t>Self-compassion</a:t>
            </a:r>
            <a:br>
              <a:rPr lang="en-CA" sz="2000" dirty="0" smtClean="0"/>
            </a:br>
            <a:r>
              <a:rPr lang="en-CA" sz="1200" dirty="0" smtClean="0"/>
              <a:t>10 </a:t>
            </a:r>
            <a:r>
              <a:rPr lang="en-CA" sz="1200" dirty="0" err="1" smtClean="0"/>
              <a:t>mins</a:t>
            </a:r>
            <a:r>
              <a:rPr lang="en-CA" sz="1200" dirty="0" smtClean="0"/>
              <a:t> – </a:t>
            </a:r>
            <a:r>
              <a:rPr lang="en-CA" sz="1200" dirty="0" smtClean="0">
                <a:hlinkClick r:id="rId5"/>
              </a:rPr>
              <a:t>https://soundcloud.com/breathworks-mindfulness/mindfulness-for-women-track-5-self-compassion-meditation</a:t>
            </a:r>
            <a:r>
              <a:rPr lang="en-CA" sz="1200" dirty="0" smtClean="0"/>
              <a:t/>
            </a:r>
            <a:br>
              <a:rPr lang="en-CA" sz="1200" dirty="0" smtClean="0"/>
            </a:br>
            <a:r>
              <a:rPr lang="en-CA" sz="1200" dirty="0" smtClean="0"/>
              <a:t>10 </a:t>
            </a:r>
            <a:r>
              <a:rPr lang="en-CA" sz="1200" dirty="0" err="1" smtClean="0"/>
              <a:t>mins</a:t>
            </a:r>
            <a:r>
              <a:rPr lang="en-CA" sz="1200" dirty="0"/>
              <a:t> – </a:t>
            </a:r>
            <a:r>
              <a:rPr lang="en-CA" sz="1200" dirty="0">
                <a:hlinkClick r:id="rId6"/>
              </a:rPr>
              <a:t>https://</a:t>
            </a:r>
            <a:r>
              <a:rPr lang="en-CA" sz="1200" dirty="0" smtClean="0">
                <a:hlinkClick r:id="rId6"/>
              </a:rPr>
              <a:t>soundcloud.com/user-640851605/self-compassion-giving-and-receiving-meditation-10-minutes</a:t>
            </a:r>
            <a:r>
              <a:rPr lang="en-CA" sz="1200" dirty="0" smtClean="0"/>
              <a:t>   </a:t>
            </a:r>
            <a:br>
              <a:rPr lang="en-CA" sz="1200" dirty="0" smtClean="0"/>
            </a:br>
            <a:r>
              <a:rPr lang="en-CA" sz="1200" dirty="0" smtClean="0"/>
              <a:t>15 </a:t>
            </a:r>
            <a:r>
              <a:rPr lang="en-CA" sz="1200" dirty="0" err="1"/>
              <a:t>mins</a:t>
            </a:r>
            <a:r>
              <a:rPr lang="en-CA" sz="1200" dirty="0"/>
              <a:t> – </a:t>
            </a:r>
            <a:r>
              <a:rPr lang="en-CA" sz="1200" dirty="0">
                <a:hlinkClick r:id="rId7"/>
              </a:rPr>
              <a:t>https://</a:t>
            </a:r>
            <a:r>
              <a:rPr lang="en-CA" sz="1200" dirty="0" smtClean="0">
                <a:hlinkClick r:id="rId7"/>
              </a:rPr>
              <a:t>soundcloud.com/mindfullivingcoach/self-compassion-meditation</a:t>
            </a:r>
            <a:r>
              <a:rPr lang="en-CA" sz="1200" dirty="0" smtClean="0"/>
              <a:t/>
            </a:r>
            <a:br>
              <a:rPr lang="en-CA" sz="1200" dirty="0" smtClean="0"/>
            </a:br>
            <a:r>
              <a:rPr lang="en-CA" sz="1200" dirty="0" smtClean="0"/>
              <a:t>15 </a:t>
            </a:r>
            <a:r>
              <a:rPr lang="en-CA" sz="1200" dirty="0" err="1" smtClean="0"/>
              <a:t>mins</a:t>
            </a:r>
            <a:r>
              <a:rPr lang="en-CA" sz="1200" dirty="0"/>
              <a:t> – </a:t>
            </a:r>
            <a:r>
              <a:rPr lang="en-CA" sz="1200" dirty="0">
                <a:hlinkClick r:id="rId8"/>
              </a:rPr>
              <a:t>https://</a:t>
            </a:r>
            <a:r>
              <a:rPr lang="en-CA" sz="1200" dirty="0" smtClean="0">
                <a:hlinkClick r:id="rId8"/>
              </a:rPr>
              <a:t>soundcloud.com/awakeningcompassion/awakening-compassion-class-4</a:t>
            </a:r>
            <a:r>
              <a:rPr lang="en-CA" sz="1200" dirty="0" smtClean="0"/>
              <a:t>   </a:t>
            </a:r>
            <a:br>
              <a:rPr lang="en-CA" sz="1200" dirty="0" smtClean="0"/>
            </a:br>
            <a:r>
              <a:rPr lang="en-CA" sz="1200" dirty="0"/>
              <a:t>20 </a:t>
            </a:r>
            <a:r>
              <a:rPr lang="en-CA" sz="1200" dirty="0" err="1"/>
              <a:t>mins</a:t>
            </a:r>
            <a:r>
              <a:rPr lang="en-CA" sz="1200" dirty="0"/>
              <a:t> </a:t>
            </a:r>
            <a:r>
              <a:rPr lang="en-CA" sz="1200" dirty="0" smtClean="0"/>
              <a:t>– </a:t>
            </a:r>
            <a:r>
              <a:rPr lang="en-CA" sz="1200" dirty="0" smtClean="0">
                <a:hlinkClick r:id="rId9"/>
              </a:rPr>
              <a:t>http</a:t>
            </a:r>
            <a:r>
              <a:rPr lang="en-CA" sz="1200" dirty="0">
                <a:hlinkClick r:id="rId9"/>
              </a:rPr>
              <a:t>://self-compassion.org/wp-content/uploads/meditations/LKM.self-compassion.MP3 </a:t>
            </a:r>
            <a:endParaRPr lang="en-CA" sz="1200" dirty="0" smtClean="0"/>
          </a:p>
          <a:p>
            <a:pPr>
              <a:spcBef>
                <a:spcPts val="0"/>
              </a:spcBef>
            </a:pPr>
            <a:r>
              <a:rPr lang="en-CA" sz="2400" dirty="0" smtClean="0"/>
              <a:t>Apply Mindful Cleaning Your Environment – as </a:t>
            </a:r>
            <a:r>
              <a:rPr lang="en-CA" sz="2400" dirty="0" smtClean="0"/>
              <a:t>possible</a:t>
            </a:r>
            <a:endParaRPr lang="en-CA" sz="2400" dirty="0" smtClean="0"/>
          </a:p>
        </p:txBody>
      </p:sp>
      <p:pic>
        <p:nvPicPr>
          <p:cNvPr id="2057" name="Picture 9" descr="C:\Users\GonzalA1\AppData\Local\Microsoft\Windows\Temporary Internet Files\Content.IE5\3XXIV14Y\boy-playing-with-toy-truck-6565-large[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6296" y="3335588"/>
            <a:ext cx="1332128" cy="12455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GonzalA1\AppData\Local\Microsoft\Windows\Temporary Internet Files\Content.IE5\H7G048II\childrenlaughandplay[1].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2688" y="286125"/>
            <a:ext cx="2987824" cy="1774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70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Debrief</a:t>
            </a:r>
            <a:r>
              <a:rPr lang="fr-CA" dirty="0" smtClean="0"/>
              <a:t> about the 3 </a:t>
            </a:r>
            <a:r>
              <a:rPr lang="fr-CA" dirty="0" err="1" smtClean="0"/>
              <a:t>exercises</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13</a:t>
            </a:fld>
            <a:endParaRPr lang="en-CA" dirty="0"/>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6" descr="C:\Users\GonzalA1\AppData\Local\Microsoft\Windows\Temporary Internet Files\Content.IE5\H7G048II\촉촉한피부1[1].jpg"/>
          <p:cNvPicPr>
            <a:picLocks noChangeAspect="1" noChangeArrowheads="1"/>
          </p:cNvPicPr>
          <p:nvPr/>
        </p:nvPicPr>
        <p:blipFill>
          <a:blip r:embed="rId4">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8528" y="1846453"/>
            <a:ext cx="1656184" cy="15035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duotone>
              <a:schemeClr val="accent1">
                <a:shade val="45000"/>
                <a:satMod val="135000"/>
              </a:schemeClr>
              <a:prstClr val="white"/>
            </a:duotone>
          </a:blip>
          <a:stretch>
            <a:fillRect/>
          </a:stretch>
        </p:blipFill>
        <p:spPr>
          <a:xfrm>
            <a:off x="1547664" y="4730130"/>
            <a:ext cx="1617914" cy="1224136"/>
          </a:xfrm>
          <a:prstGeom prst="rect">
            <a:avLst/>
          </a:prstGeom>
        </p:spPr>
      </p:pic>
      <p:pic>
        <p:nvPicPr>
          <p:cNvPr id="13" name="Picture 2" descr="Friends Friendship - Free vector graphic on Pixabay"/>
          <p:cNvPicPr>
            <a:picLocks noChangeAspect="1" noChangeArrowheads="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2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 / </a:t>
            </a:r>
          </a:p>
          <a:p>
            <a:pPr algn="ctr"/>
            <a:r>
              <a:rPr lang="fr-FR" sz="2800" dirty="0" smtClean="0">
                <a:solidFill>
                  <a:schemeClr val="accent3"/>
                </a:solidFill>
              </a:rPr>
              <a:t>Prenez </a:t>
            </a:r>
            <a:r>
              <a:rPr lang="fr-FR" sz="2800" dirty="0">
                <a:solidFill>
                  <a:schemeClr val="accent3"/>
                </a:solidFill>
              </a:rPr>
              <a:t>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43608" y="6381328"/>
            <a:ext cx="7272808" cy="369332"/>
          </a:xfrm>
          <a:prstGeom prst="rect">
            <a:avLst/>
          </a:prstGeom>
        </p:spPr>
        <p:txBody>
          <a:bodyPr wrap="square">
            <a:spAutoFit/>
          </a:bodyPr>
          <a:lstStyle/>
          <a:p>
            <a:pPr defTabSz="492125">
              <a:buNone/>
              <a:tabLst>
                <a:tab pos="3317875" algn="ctr"/>
                <a:tab pos="7267575" algn="r"/>
              </a:tabLst>
            </a:pPr>
            <a:r>
              <a:rPr lang="en-CA" dirty="0"/>
              <a:t>Alejandro </a:t>
            </a:r>
            <a:r>
              <a:rPr lang="en-CA" dirty="0" smtClean="0"/>
              <a:t>Gonzalez 		</a:t>
            </a:r>
            <a:r>
              <a:rPr lang="en-CA" dirty="0" smtClean="0">
                <a:hlinkClick r:id="rId5"/>
              </a:rPr>
              <a:t>https</a:t>
            </a:r>
            <a:r>
              <a:rPr lang="en-CA" dirty="0">
                <a:hlinkClick r:id="rId5"/>
              </a:rPr>
              <a:t>://</a:t>
            </a:r>
            <a:r>
              <a:rPr lang="en-CA" dirty="0" smtClean="0">
                <a:hlinkClick r:id="rId5"/>
              </a:rPr>
              <a:t>gcconnex.gc.ca/profile/alejgonz</a:t>
            </a:r>
            <a:r>
              <a:rPr lang="en-CA" dirty="0" smtClean="0"/>
              <a:t> </a:t>
            </a:r>
            <a:endParaRPr lang="en-CA" sz="1600" dirty="0"/>
          </a:p>
        </p:txBody>
      </p:sp>
    </p:spTree>
    <p:extLst>
      <p:ext uri="{BB962C8B-B14F-4D97-AF65-F5344CB8AC3E}">
        <p14:creationId xmlns:p14="http://schemas.microsoft.com/office/powerpoint/2010/main" val="36027355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a:t>
            </a:r>
            <a:r>
              <a:rPr lang="en-US" dirty="0" smtClean="0"/>
              <a:t>exercise </a:t>
            </a:r>
            <a:r>
              <a:rPr lang="en-CA" dirty="0" smtClean="0"/>
              <a:t>– Body Scan (2/2)</a:t>
            </a:r>
            <a:endParaRPr lang="en-US" dirty="0"/>
          </a:p>
        </p:txBody>
      </p:sp>
      <p:sp>
        <p:nvSpPr>
          <p:cNvPr id="3" name="Content Placeholder 2"/>
          <p:cNvSpPr>
            <a:spLocks noGrp="1"/>
          </p:cNvSpPr>
          <p:nvPr>
            <p:ph idx="1"/>
          </p:nvPr>
        </p:nvSpPr>
        <p:spPr/>
        <p:txBody>
          <a:bodyPr>
            <a:normAutofit fontScale="85000" lnSpcReduction="10000"/>
          </a:bodyPr>
          <a:lstStyle/>
          <a:p>
            <a:endParaRPr lang="en-CA" dirty="0" smtClean="0"/>
          </a:p>
          <a:p>
            <a:r>
              <a:rPr lang="en-CA" dirty="0" smtClean="0"/>
              <a:t>Time required: 5 minutes</a:t>
            </a:r>
          </a:p>
          <a:p>
            <a:r>
              <a:rPr lang="en-CA" dirty="0" smtClean="0"/>
              <a:t>Let yourself experience the exercise</a:t>
            </a:r>
          </a:p>
          <a:p>
            <a:r>
              <a:rPr lang="en-CA" dirty="0" smtClean="0"/>
              <a:t>Sit as comfortable as possible in a straight position</a:t>
            </a:r>
          </a:p>
          <a:p>
            <a:r>
              <a:rPr lang="en-CA" dirty="0" smtClean="0"/>
              <a:t>Feel free to close your eyes</a:t>
            </a:r>
          </a:p>
          <a:p>
            <a:endParaRPr lang="en-CA" dirty="0" smtClean="0"/>
          </a:p>
          <a:p>
            <a:r>
              <a:rPr lang="en-CA" dirty="0" smtClean="0"/>
              <a:t>Follow my voice as I lead you through the exercise</a:t>
            </a:r>
          </a:p>
          <a:p>
            <a:r>
              <a:rPr lang="en-CA" dirty="0" smtClean="0"/>
              <a:t>Then, we will do a short debrief of what you noticed.</a:t>
            </a:r>
          </a:p>
        </p:txBody>
      </p:sp>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524328" y="514350"/>
            <a:ext cx="1066800" cy="1866900"/>
          </a:xfrm>
          <a:prstGeom prst="rect">
            <a:avLst/>
          </a:prstGeom>
          <a:noFill/>
        </p:spPr>
      </p:pic>
    </p:spTree>
    <p:extLst>
      <p:ext uri="{BB962C8B-B14F-4D97-AF65-F5344CB8AC3E}">
        <p14:creationId xmlns:p14="http://schemas.microsoft.com/office/powerpoint/2010/main" val="776797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67333"/>
            <a:ext cx="8001000" cy="4525963"/>
          </a:xfrm>
        </p:spPr>
        <p:txBody>
          <a:bodyPr>
            <a:normAutofit/>
          </a:bodyPr>
          <a:lstStyle/>
          <a:p>
            <a:r>
              <a:rPr lang="en-CA" dirty="0" smtClean="0"/>
              <a:t>With your back straight, sit as comfortable as possible</a:t>
            </a:r>
          </a:p>
          <a:p>
            <a:r>
              <a:rPr lang="en-CA" dirty="0" smtClean="0"/>
              <a:t>Take a couple of deep breaths…</a:t>
            </a:r>
          </a:p>
          <a:p>
            <a:r>
              <a:rPr lang="en-CA" dirty="0" smtClean="0"/>
              <a:t>Gently bring attention to your breath</a:t>
            </a:r>
          </a:p>
          <a:p>
            <a:r>
              <a:rPr lang="en-CA" dirty="0" smtClean="0"/>
              <a:t>Let’s think about what we are about to eat</a:t>
            </a:r>
          </a:p>
          <a:p>
            <a:r>
              <a:rPr lang="en-CA" dirty="0" smtClean="0"/>
              <a:t>As you continue breathing...</a:t>
            </a:r>
          </a:p>
          <a:p>
            <a:r>
              <a:rPr lang="en-CA" dirty="0" smtClean="0"/>
              <a:t>Think about the time it took for this food to come to you...</a:t>
            </a:r>
          </a:p>
        </p:txBody>
      </p:sp>
      <p:sp>
        <p:nvSpPr>
          <p:cNvPr id="3" name="Slide Number Placeholder 2"/>
          <p:cNvSpPr>
            <a:spLocks noGrp="1"/>
          </p:cNvSpPr>
          <p:nvPr>
            <p:ph type="sldNum" sz="quarter" idx="12"/>
          </p:nvPr>
        </p:nvSpPr>
        <p:spPr/>
        <p:txBody>
          <a:bodyPr/>
          <a:lstStyle/>
          <a:p>
            <a:fld id="{89A285D8-B1CC-4D45-993F-C26C8FD8DEF7}" type="slidenum">
              <a:rPr lang="en-US" smtClean="0"/>
              <a:pPr/>
              <a:t>16</a:t>
            </a:fld>
            <a:endParaRPr lang="en-US"/>
          </a:p>
        </p:txBody>
      </p:sp>
      <p:sp>
        <p:nvSpPr>
          <p:cNvPr id="4" name="Title 3"/>
          <p:cNvSpPr>
            <a:spLocks noGrp="1"/>
          </p:cNvSpPr>
          <p:nvPr>
            <p:ph type="title"/>
          </p:nvPr>
        </p:nvSpPr>
        <p:spPr/>
        <p:txBody>
          <a:bodyPr/>
          <a:lstStyle/>
          <a:p>
            <a:r>
              <a:rPr lang="en-CA" dirty="0" smtClean="0"/>
              <a:t>Mindful Eating Exercise</a:t>
            </a:r>
            <a:endParaRPr lang="en-CA" dirty="0"/>
          </a:p>
        </p:txBody>
      </p:sp>
      <p:grpSp>
        <p:nvGrpSpPr>
          <p:cNvPr id="10" name="Group 9"/>
          <p:cNvGrpSpPr/>
          <p:nvPr/>
        </p:nvGrpSpPr>
        <p:grpSpPr>
          <a:xfrm>
            <a:off x="6804248" y="2132856"/>
            <a:ext cx="1582909" cy="1296144"/>
            <a:chOff x="6660232" y="1988840"/>
            <a:chExt cx="1582909" cy="1296144"/>
          </a:xfrm>
        </p:grpSpPr>
        <p:pic>
          <p:nvPicPr>
            <p:cNvPr id="11" name="Picture 4" descr="C:\Users\alejandro.gonzalez\AppData\Local\Microsoft\Windows\Temporary Internet Files\Content.IE5\0OAHSMHX\MC900232711[1].wmf"/>
            <p:cNvPicPr>
              <a:picLocks noChangeAspect="1" noChangeArrowheads="1"/>
            </p:cNvPicPr>
            <p:nvPr/>
          </p:nvPicPr>
          <p:blipFill>
            <a:blip r:embed="rId2" cstate="print">
              <a:lum bright="70000" contrast="-70000"/>
            </a:blip>
            <a:srcRect/>
            <a:stretch>
              <a:fillRect/>
            </a:stretch>
          </p:blipFill>
          <p:spPr bwMode="auto">
            <a:xfrm>
              <a:off x="7452320" y="1988840"/>
              <a:ext cx="603655" cy="731564"/>
            </a:xfrm>
            <a:prstGeom prst="rect">
              <a:avLst/>
            </a:prstGeom>
            <a:noFill/>
          </p:spPr>
        </p:pic>
        <p:pic>
          <p:nvPicPr>
            <p:cNvPr id="12" name="Picture 5" descr="C:\Users\alejandro.gonzalez\AppData\Local\Microsoft\Windows\Temporary Internet Files\Content.IE5\3IXNHQQP\MC900250834[1].wmf"/>
            <p:cNvPicPr>
              <a:picLocks noChangeAspect="1" noChangeArrowheads="1"/>
            </p:cNvPicPr>
            <p:nvPr/>
          </p:nvPicPr>
          <p:blipFill>
            <a:blip r:embed="rId3" cstate="print">
              <a:lum bright="70000" contrast="-70000"/>
            </a:blip>
            <a:srcRect/>
            <a:stretch>
              <a:fillRect/>
            </a:stretch>
          </p:blipFill>
          <p:spPr bwMode="auto">
            <a:xfrm>
              <a:off x="7596336" y="2204864"/>
              <a:ext cx="646805" cy="1080120"/>
            </a:xfrm>
            <a:prstGeom prst="rect">
              <a:avLst/>
            </a:prstGeom>
            <a:noFill/>
          </p:spPr>
        </p:pic>
        <p:pic>
          <p:nvPicPr>
            <p:cNvPr id="13" name="Picture 17" descr="C:\Users\alejandro.gonzalez\AppData\Local\Microsoft\Windows\Temporary Internet Files\Content.IE5\0OAHSMHX\MC900311128[1].wmf"/>
            <p:cNvPicPr>
              <a:picLocks noChangeAspect="1" noChangeArrowheads="1"/>
            </p:cNvPicPr>
            <p:nvPr/>
          </p:nvPicPr>
          <p:blipFill>
            <a:blip r:embed="rId4" cstate="print">
              <a:duotone>
                <a:schemeClr val="accent3">
                  <a:shade val="45000"/>
                  <a:satMod val="135000"/>
                </a:schemeClr>
                <a:prstClr val="white"/>
              </a:duotone>
              <a:lum bright="30000"/>
            </a:blip>
            <a:srcRect/>
            <a:stretch>
              <a:fillRect/>
            </a:stretch>
          </p:blipFill>
          <p:spPr bwMode="auto">
            <a:xfrm>
              <a:off x="6660232" y="1988840"/>
              <a:ext cx="1047171" cy="976132"/>
            </a:xfrm>
            <a:prstGeom prst="rect">
              <a:avLst/>
            </a:prstGeom>
            <a:noFill/>
          </p:spPr>
        </p:pic>
        <p:pic>
          <p:nvPicPr>
            <p:cNvPr id="14" name="Picture 3" descr="C:\Users\alejandro.gonzalez\AppData\Local\Microsoft\Windows\Temporary Internet Files\Content.IE5\6SEU5BG6\MC900359571[1].wmf"/>
            <p:cNvPicPr>
              <a:picLocks noChangeAspect="1" noChangeArrowheads="1"/>
            </p:cNvPicPr>
            <p:nvPr/>
          </p:nvPicPr>
          <p:blipFill>
            <a:blip r:embed="rId5" cstate="print">
              <a:lum bright="20000"/>
            </a:blip>
            <a:srcRect/>
            <a:stretch>
              <a:fillRect/>
            </a:stretch>
          </p:blipFill>
          <p:spPr bwMode="auto">
            <a:xfrm>
              <a:off x="7164288" y="2348880"/>
              <a:ext cx="797598" cy="869534"/>
            </a:xfrm>
            <a:prstGeom prst="rect">
              <a:avLst/>
            </a:prstGeom>
            <a:noFill/>
          </p:spPr>
        </p:pic>
      </p:grpSp>
    </p:spTree>
    <p:extLst>
      <p:ext uri="{BB962C8B-B14F-4D97-AF65-F5344CB8AC3E}">
        <p14:creationId xmlns:p14="http://schemas.microsoft.com/office/powerpoint/2010/main" val="2055865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67333"/>
            <a:ext cx="8001000" cy="4525963"/>
          </a:xfrm>
        </p:spPr>
        <p:txBody>
          <a:bodyPr>
            <a:normAutofit fontScale="85000" lnSpcReduction="20000"/>
          </a:bodyPr>
          <a:lstStyle/>
          <a:p>
            <a:r>
              <a:rPr lang="en-US" dirty="0" smtClean="0"/>
              <a:t>“</a:t>
            </a:r>
            <a:r>
              <a:rPr lang="en-US" dirty="0"/>
              <a:t>Where can you take a mindful walk during your day?</a:t>
            </a:r>
            <a:r>
              <a:rPr lang="en-US" dirty="0" smtClean="0"/>
              <a:t>”</a:t>
            </a:r>
          </a:p>
          <a:p>
            <a:r>
              <a:rPr lang="en-US" dirty="0" smtClean="0"/>
              <a:t>“If </a:t>
            </a:r>
            <a:r>
              <a:rPr lang="en-US" dirty="0"/>
              <a:t>you can, go outside and into nature when you walk. Researchers in Finland found that city dwellers reported significantly more stress relief when they took a walk through a park or woodland than those who strolled through a city center</a:t>
            </a:r>
            <a:r>
              <a:rPr lang="en-US" dirty="0" smtClean="0"/>
              <a:t>.”</a:t>
            </a:r>
            <a:r>
              <a:rPr lang="en-US" sz="1800" dirty="0" smtClean="0"/>
              <a:t> - </a:t>
            </a:r>
            <a:r>
              <a:rPr lang="en-US" sz="1800" u="sng" dirty="0">
                <a:hlinkClick r:id="rId2"/>
              </a:rPr>
              <a:t>https://siyli.org/mindful-walking</a:t>
            </a:r>
            <a:r>
              <a:rPr lang="en-US" sz="1800" u="sng" dirty="0" smtClean="0">
                <a:hlinkClick r:id="rId2"/>
              </a:rPr>
              <a:t>/</a:t>
            </a:r>
            <a:endParaRPr lang="en-US" sz="1800" u="sng" dirty="0" smtClean="0"/>
          </a:p>
          <a:p>
            <a:r>
              <a:rPr lang="en-US" dirty="0" smtClean="0"/>
              <a:t>For us, let’s go for a mindful walk on the stairs, just one floor (up or down), and come back.</a:t>
            </a:r>
          </a:p>
          <a:p>
            <a:r>
              <a:rPr lang="en-US" dirty="0" smtClean="0"/>
              <a:t>Pay attention to your pace, your breathing, your </a:t>
            </a:r>
            <a:br>
              <a:rPr lang="en-US" dirty="0" smtClean="0"/>
            </a:br>
            <a:r>
              <a:rPr lang="en-US" dirty="0" smtClean="0"/>
              <a:t>steps, your motion, your effort, your balance, </a:t>
            </a:r>
            <a:br>
              <a:rPr lang="en-US" dirty="0" smtClean="0"/>
            </a:br>
            <a:r>
              <a:rPr lang="en-US" dirty="0" smtClean="0"/>
              <a:t>your heart.</a:t>
            </a:r>
            <a:endParaRPr lang="en-US" u="sng"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17</a:t>
            </a:fld>
            <a:endParaRPr lang="en-US"/>
          </a:p>
        </p:txBody>
      </p:sp>
      <p:sp>
        <p:nvSpPr>
          <p:cNvPr id="4" name="Title 3"/>
          <p:cNvSpPr>
            <a:spLocks noGrp="1"/>
          </p:cNvSpPr>
          <p:nvPr>
            <p:ph type="title"/>
          </p:nvPr>
        </p:nvSpPr>
        <p:spPr/>
        <p:txBody>
          <a:bodyPr/>
          <a:lstStyle/>
          <a:p>
            <a:r>
              <a:rPr lang="en-CA" dirty="0" smtClean="0"/>
              <a:t>Mindful Walking Exercise</a:t>
            </a:r>
            <a:endParaRPr lang="en-CA"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864" y="457200"/>
            <a:ext cx="1925086" cy="111013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4655021"/>
            <a:ext cx="1438275" cy="1438275"/>
          </a:xfrm>
          <a:prstGeom prst="rect">
            <a:avLst/>
          </a:prstGeom>
        </p:spPr>
      </p:pic>
    </p:spTree>
    <p:extLst>
      <p:ext uri="{BB962C8B-B14F-4D97-AF65-F5344CB8AC3E}">
        <p14:creationId xmlns:p14="http://schemas.microsoft.com/office/powerpoint/2010/main" val="2742211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normAutofit/>
          </a:bodyPr>
          <a:lstStyle/>
          <a:p>
            <a:r>
              <a:rPr lang="en-US" dirty="0" smtClean="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a:xfrm>
            <a:off x="1371600" y="3886200"/>
            <a:ext cx="6400800" cy="1752600"/>
          </a:xfrm>
        </p:spPr>
        <p:txBody>
          <a:bodyPr>
            <a:normAutofit/>
          </a:bodyPr>
          <a:lstStyle/>
          <a:p>
            <a:r>
              <a:rPr lang="en-US" dirty="0" smtClean="0"/>
              <a:t>Week 4 (of 8)</a:t>
            </a:r>
          </a:p>
          <a:p>
            <a:r>
              <a:rPr lang="en-US" dirty="0" smtClean="0"/>
              <a:t>20 </a:t>
            </a:r>
            <a:r>
              <a:rPr lang="en-US" dirty="0" smtClean="0"/>
              <a:t>May 2021</a:t>
            </a:r>
          </a:p>
        </p:txBody>
      </p:sp>
    </p:spTree>
    <p:extLst>
      <p:ext uri="{BB962C8B-B14F-4D97-AF65-F5344CB8AC3E}">
        <p14:creationId xmlns:p14="http://schemas.microsoft.com/office/powerpoint/2010/main" val="922397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a:t>
            </a:r>
            <a:r>
              <a:rPr lang="en-CA" sz="2800" dirty="0" smtClean="0"/>
              <a:t>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3" name="Rectangle 2"/>
          <p:cNvSpPr/>
          <p:nvPr/>
        </p:nvSpPr>
        <p:spPr>
          <a:xfrm>
            <a:off x="1763688" y="6093296"/>
            <a:ext cx="5560646" cy="307777"/>
          </a:xfrm>
          <a:prstGeom prst="rect">
            <a:avLst/>
          </a:prstGeom>
        </p:spPr>
        <p:txBody>
          <a:bodyPr wrap="square">
            <a:spAutoFit/>
          </a:bodyPr>
          <a:lstStyle/>
          <a:p>
            <a:pPr algn="ctr" defTabSz="931649">
              <a:defRPr/>
            </a:pPr>
            <a:r>
              <a:rPr lang="en-CA" sz="1400" dirty="0"/>
              <a:t>Mindful breathing </a:t>
            </a:r>
            <a:r>
              <a:rPr lang="en-CA" sz="1400" dirty="0">
                <a:hlinkClick r:id="rId8"/>
              </a:rPr>
              <a:t>https://www.youtube.com/watch?v=ZE-r-x2T4ok</a:t>
            </a:r>
            <a:r>
              <a:rPr lang="en-CA" sz="1400" dirty="0"/>
              <a:t> </a:t>
            </a:r>
          </a:p>
        </p:txBody>
      </p:sp>
    </p:spTree>
    <p:extLst>
      <p:ext uri="{BB962C8B-B14F-4D97-AF65-F5344CB8AC3E}">
        <p14:creationId xmlns:p14="http://schemas.microsoft.com/office/powerpoint/2010/main" val="2262314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a:t>
            </a:r>
            <a:r>
              <a:rPr lang="en-US" dirty="0" smtClean="0"/>
              <a:t>week</a:t>
            </a:r>
            <a:r>
              <a:rPr lang="en-US" sz="3600" dirty="0" smtClean="0"/>
              <a:t> </a:t>
            </a:r>
            <a:r>
              <a:rPr lang="en-US" sz="3600" dirty="0" smtClean="0"/>
              <a:t>(3)</a:t>
            </a:r>
            <a:endParaRPr lang="en-US" dirty="0"/>
          </a:p>
        </p:txBody>
      </p:sp>
      <p:sp>
        <p:nvSpPr>
          <p:cNvPr id="3" name="Content Placeholder 2"/>
          <p:cNvSpPr>
            <a:spLocks noGrp="1"/>
          </p:cNvSpPr>
          <p:nvPr>
            <p:ph idx="1"/>
          </p:nvPr>
        </p:nvSpPr>
        <p:spPr>
          <a:xfrm>
            <a:off x="458654" y="2018428"/>
            <a:ext cx="6692887" cy="2270540"/>
          </a:xfrm>
        </p:spPr>
        <p:txBody>
          <a:bodyPr>
            <a:normAutofit/>
          </a:bodyPr>
          <a:lstStyle/>
          <a:p>
            <a:pPr lvl="0"/>
            <a:r>
              <a:rPr lang="en-US" dirty="0"/>
              <a:t>Your </a:t>
            </a:r>
            <a:r>
              <a:rPr lang="en-CA" b="1" i="1" dirty="0" smtClean="0">
                <a:latin typeface="Bradley Hand ITC" panose="03070402050302030203" pitchFamily="66" charset="0"/>
              </a:rPr>
              <a:t>Buddy </a:t>
            </a:r>
            <a:r>
              <a:rPr lang="en-CA" b="1" i="1" dirty="0">
                <a:latin typeface="Bradley Hand ITC" panose="03070402050302030203" pitchFamily="66" charset="0"/>
              </a:rPr>
              <a:t>System </a:t>
            </a:r>
            <a:endParaRPr lang="en-US" dirty="0" smtClean="0"/>
          </a:p>
          <a:p>
            <a:pPr lvl="0"/>
            <a:endParaRPr lang="en-US" dirty="0"/>
          </a:p>
          <a:p>
            <a:pPr lvl="0"/>
            <a:r>
              <a:rPr lang="en-US" dirty="0"/>
              <a:t>Your </a:t>
            </a:r>
            <a:r>
              <a:rPr lang="en-US" dirty="0" smtClean="0"/>
              <a:t>practice :</a:t>
            </a:r>
            <a:endParaRPr lang="en-US" dirty="0" smtClean="0"/>
          </a:p>
        </p:txBody>
      </p:sp>
      <p:pic>
        <p:nvPicPr>
          <p:cNvPr id="2052" name="Picture 4" descr="C:\Users\GonzalA1\AppData\Local\Microsoft\Windows\Temporary Internet Files\Content.IE5\3XXIV14Y\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4285399" y="1673074"/>
            <a:ext cx="1172680" cy="1209033"/>
          </a:xfrm>
          <a:prstGeom prst="rect">
            <a:avLst/>
          </a:prstGeom>
        </p:spPr>
      </p:pic>
      <p:grpSp>
        <p:nvGrpSpPr>
          <p:cNvPr id="16" name="Group 15"/>
          <p:cNvGrpSpPr/>
          <p:nvPr/>
        </p:nvGrpSpPr>
        <p:grpSpPr>
          <a:xfrm>
            <a:off x="1617286" y="5601592"/>
            <a:ext cx="2345697" cy="1012198"/>
            <a:chOff x="614113" y="5343137"/>
            <a:chExt cx="1881216" cy="818086"/>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14113" y="5565614"/>
              <a:ext cx="957916" cy="373130"/>
            </a:xfrm>
            <a:prstGeom prst="rect">
              <a:avLst/>
            </a:prstGeom>
            <a:noFill/>
          </p:spPr>
          <p:txBody>
            <a:bodyPr wrap="none" rtlCol="0">
              <a:spAutoFit/>
            </a:bodyPr>
            <a:lstStyle/>
            <a:p>
              <a:r>
                <a:rPr lang="en-CA" sz="2400" dirty="0" smtClean="0"/>
                <a:t>Plenary </a:t>
              </a:r>
              <a:endParaRPr lang="en-CA" sz="2400" dirty="0">
                <a:solidFill>
                  <a:schemeClr val="accent3">
                    <a:lumMod val="75000"/>
                  </a:schemeClr>
                </a:solidFill>
              </a:endParaRPr>
            </a:p>
          </p:txBody>
        </p:sp>
      </p:grpSp>
      <p:pic>
        <p:nvPicPr>
          <p:cNvPr id="21" name="Picture 20"/>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74761" y="4053320"/>
            <a:ext cx="1092677" cy="1005263"/>
          </a:xfrm>
          <a:prstGeom prst="rect">
            <a:avLst/>
          </a:prstGeom>
        </p:spPr>
      </p:pic>
      <p:pic>
        <p:nvPicPr>
          <p:cNvPr id="22" name="Picture 21"/>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4461" y="3885014"/>
            <a:ext cx="1488592" cy="1205120"/>
          </a:xfrm>
          <a:prstGeom prst="rect">
            <a:avLst/>
          </a:prstGeom>
        </p:spPr>
      </p:pic>
      <p:pic>
        <p:nvPicPr>
          <p:cNvPr id="23" name="Picture 22"/>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42435" y="4071622"/>
            <a:ext cx="1184491" cy="943578"/>
          </a:xfrm>
          <a:prstGeom prst="rect">
            <a:avLst/>
          </a:prstGeom>
        </p:spPr>
      </p:pic>
      <p:pic>
        <p:nvPicPr>
          <p:cNvPr id="24" name="Picture 23"/>
          <p:cNvPicPr>
            <a:picLocks noChangeAspect="1"/>
          </p:cNvPicPr>
          <p:nvPr/>
        </p:nvPicPr>
        <p:blipFill>
          <a:blip r:embed="rId9">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68726" y="3943883"/>
            <a:ext cx="1343862" cy="1343862"/>
          </a:xfrm>
          <a:prstGeom prst="rect">
            <a:avLst/>
          </a:prstGeom>
        </p:spPr>
      </p:pic>
      <p:pic>
        <p:nvPicPr>
          <p:cNvPr id="25" name="Picture 24"/>
          <p:cNvPicPr>
            <a:picLocks noChangeAspect="1"/>
          </p:cNvPicPr>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62983" y="3931343"/>
            <a:ext cx="1265256" cy="1224136"/>
          </a:xfrm>
          <a:prstGeom prst="ellipse">
            <a:avLst/>
          </a:prstGeom>
          <a:ln>
            <a:noFill/>
          </a:ln>
          <a:effectLst>
            <a:softEdge rad="63500"/>
          </a:effectLst>
        </p:spPr>
      </p:pic>
      <p:pic>
        <p:nvPicPr>
          <p:cNvPr id="26" name="Picture 4" descr="http://tse1.mm.bing.net/th?&amp;id=OIP.M5a32b83e321008b02071facfcf5bb17co0&amp;w=173&amp;h=85&amp;c=0&amp;pid=1.9&amp;rs=0&amp;p=0&amp;r=0">
            <a:hlinkClick r:id="rId11" tooltip="View image details"/>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49587" y="5791072"/>
            <a:ext cx="1328624" cy="652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347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smtClean="0"/>
              <a:t>Agenda – </a:t>
            </a:r>
            <a:r>
              <a:rPr lang="en-US" dirty="0" smtClean="0"/>
              <a:t>week 4</a:t>
            </a:r>
            <a:endParaRPr lang="en-US" dirty="0"/>
          </a:p>
        </p:txBody>
      </p:sp>
      <p:sp>
        <p:nvSpPr>
          <p:cNvPr id="3" name="Content Placeholder 2"/>
          <p:cNvSpPr>
            <a:spLocks noGrp="1"/>
          </p:cNvSpPr>
          <p:nvPr>
            <p:ph idx="1"/>
          </p:nvPr>
        </p:nvSpPr>
        <p:spPr/>
        <p:txBody>
          <a:bodyPr>
            <a:normAutofit/>
          </a:bodyPr>
          <a:lstStyle/>
          <a:p>
            <a:pPr lvl="0">
              <a:spcBef>
                <a:spcPts val="600"/>
              </a:spcBef>
            </a:pPr>
            <a:r>
              <a:rPr lang="en-US" dirty="0">
                <a:solidFill>
                  <a:schemeClr val="bg1">
                    <a:lumMod val="50000"/>
                  </a:schemeClr>
                </a:solidFill>
              </a:rPr>
              <a:t>Centering breathing </a:t>
            </a:r>
            <a:r>
              <a:rPr lang="en-US" dirty="0" smtClean="0">
                <a:solidFill>
                  <a:schemeClr val="bg1">
                    <a:lumMod val="50000"/>
                  </a:schemeClr>
                </a:solidFill>
              </a:rPr>
              <a:t>exercise</a:t>
            </a:r>
            <a:endParaRPr lang="en-US" dirty="0">
              <a:solidFill>
                <a:schemeClr val="bg1">
                  <a:lumMod val="50000"/>
                </a:schemeClr>
              </a:solidFill>
            </a:endParaRPr>
          </a:p>
          <a:p>
            <a:pPr lvl="0">
              <a:spcBef>
                <a:spcPts val="600"/>
              </a:spcBef>
            </a:pPr>
            <a:r>
              <a:rPr lang="en-US" dirty="0">
                <a:solidFill>
                  <a:schemeClr val="bg1">
                    <a:lumMod val="50000"/>
                  </a:schemeClr>
                </a:solidFill>
              </a:rPr>
              <a:t>Debrief from last week </a:t>
            </a:r>
            <a:r>
              <a:rPr lang="en-US" dirty="0" smtClean="0">
                <a:solidFill>
                  <a:schemeClr val="bg1">
                    <a:lumMod val="50000"/>
                  </a:schemeClr>
                </a:solidFill>
              </a:rPr>
              <a:t>3, </a:t>
            </a:r>
            <a:r>
              <a:rPr lang="en-US" dirty="0" smtClean="0">
                <a:solidFill>
                  <a:schemeClr val="bg1">
                    <a:lumMod val="50000"/>
                  </a:schemeClr>
                </a:solidFill>
              </a:rPr>
              <a:t>poll on practice</a:t>
            </a:r>
            <a:endParaRPr lang="en-US" dirty="0">
              <a:solidFill>
                <a:schemeClr val="bg1">
                  <a:lumMod val="50000"/>
                </a:schemeClr>
              </a:solidFill>
            </a:endParaRPr>
          </a:p>
          <a:p>
            <a:r>
              <a:rPr lang="en-US" dirty="0"/>
              <a:t>Today’s </a:t>
            </a:r>
            <a:r>
              <a:rPr lang="en-US" dirty="0" smtClean="0"/>
              <a:t>intentions</a:t>
            </a:r>
            <a:endParaRPr lang="en-US" dirty="0" smtClean="0"/>
          </a:p>
          <a:p>
            <a:r>
              <a:rPr lang="en-US" dirty="0" smtClean="0"/>
              <a:t>Self-Compassion theory</a:t>
            </a:r>
          </a:p>
          <a:p>
            <a:pPr lvl="1"/>
            <a:r>
              <a:rPr lang="en-US" dirty="0" smtClean="0"/>
              <a:t>A definition</a:t>
            </a:r>
          </a:p>
          <a:p>
            <a:pPr lvl="1"/>
            <a:r>
              <a:rPr lang="en-US" dirty="0" smtClean="0"/>
              <a:t>The five myths of Self-Compassion</a:t>
            </a:r>
          </a:p>
          <a:p>
            <a:r>
              <a:rPr lang="en-US" dirty="0" smtClean="0"/>
              <a:t>Your </a:t>
            </a:r>
            <a:r>
              <a:rPr lang="en-US" dirty="0" smtClean="0"/>
              <a:t>take away assignment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8936">
            <a:off x="6242650" y="3055004"/>
            <a:ext cx="2438400" cy="2105025"/>
          </a:xfrm>
          <a:prstGeom prst="rect">
            <a:avLst/>
          </a:prstGeom>
        </p:spPr>
      </p:pic>
      <p:sp>
        <p:nvSpPr>
          <p:cNvPr id="2" name="Title 1"/>
          <p:cNvSpPr>
            <a:spLocks noGrp="1"/>
          </p:cNvSpPr>
          <p:nvPr>
            <p:ph type="title"/>
          </p:nvPr>
        </p:nvSpPr>
        <p:spPr/>
        <p:txBody>
          <a:bodyPr>
            <a:noAutofit/>
          </a:bodyPr>
          <a:lstStyle/>
          <a:p>
            <a:r>
              <a:rPr lang="en-CA" sz="3200" dirty="0" smtClean="0"/>
              <a:t>Today’s Goals: Compassion, Clarity</a:t>
            </a:r>
            <a:endParaRPr lang="en-US" sz="3200" dirty="0"/>
          </a:p>
        </p:txBody>
      </p:sp>
      <p:sp>
        <p:nvSpPr>
          <p:cNvPr id="3" name="Content Placeholder 2"/>
          <p:cNvSpPr>
            <a:spLocks noGrp="1"/>
          </p:cNvSpPr>
          <p:nvPr>
            <p:ph idx="1"/>
          </p:nvPr>
        </p:nvSpPr>
        <p:spPr>
          <a:xfrm>
            <a:off x="457199" y="1600200"/>
            <a:ext cx="7787209" cy="4525963"/>
          </a:xfrm>
        </p:spPr>
        <p:txBody>
          <a:bodyPr>
            <a:normAutofit/>
          </a:bodyPr>
          <a:lstStyle/>
          <a:p>
            <a:pPr lvl="1"/>
            <a:r>
              <a:rPr lang="en-US" dirty="0"/>
              <a:t>Mindfulness – Water drinking</a:t>
            </a:r>
            <a:endParaRPr lang="en-CA" dirty="0"/>
          </a:p>
          <a:p>
            <a:pPr lvl="1"/>
            <a:r>
              <a:rPr lang="en-CA" dirty="0" smtClean="0"/>
              <a:t>Mindful </a:t>
            </a:r>
            <a:r>
              <a:rPr lang="en-CA" dirty="0"/>
              <a:t>Cleaning Your Environment</a:t>
            </a:r>
          </a:p>
          <a:p>
            <a:pPr lvl="1"/>
            <a:r>
              <a:rPr lang="en-US" dirty="0" smtClean="0"/>
              <a:t>Mindful Self-Compassion</a:t>
            </a:r>
            <a:endParaRPr lang="en-CA" dirty="0"/>
          </a:p>
        </p:txBody>
      </p:sp>
    </p:spTree>
    <p:extLst>
      <p:ext uri="{BB962C8B-B14F-4D97-AF65-F5344CB8AC3E}">
        <p14:creationId xmlns:p14="http://schemas.microsoft.com/office/powerpoint/2010/main" val="1675975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67333"/>
            <a:ext cx="7414592" cy="4525963"/>
          </a:xfrm>
        </p:spPr>
        <p:txBody>
          <a:bodyPr>
            <a:normAutofit/>
          </a:bodyPr>
          <a:lstStyle/>
          <a:p>
            <a:r>
              <a:rPr lang="en-CA" dirty="0" smtClean="0"/>
              <a:t>With your back straight, sit as comfortable as possible</a:t>
            </a:r>
          </a:p>
          <a:p>
            <a:r>
              <a:rPr lang="en-CA" dirty="0" smtClean="0"/>
              <a:t>Gently bring attention to your breath</a:t>
            </a:r>
          </a:p>
          <a:p>
            <a:r>
              <a:rPr lang="en-CA" dirty="0" smtClean="0"/>
              <a:t>Let’s take a moment to think about the origins of this water</a:t>
            </a:r>
          </a:p>
          <a:p>
            <a:r>
              <a:rPr lang="en-CA" dirty="0" smtClean="0"/>
              <a:t>As you continue breathing...</a:t>
            </a:r>
          </a:p>
          <a:p>
            <a:r>
              <a:rPr lang="en-CA" dirty="0" smtClean="0"/>
              <a:t>Think about the time it took for this water to come to you...</a:t>
            </a:r>
          </a:p>
        </p:txBody>
      </p:sp>
      <p:sp>
        <p:nvSpPr>
          <p:cNvPr id="4" name="Title 3"/>
          <p:cNvSpPr>
            <a:spLocks noGrp="1"/>
          </p:cNvSpPr>
          <p:nvPr>
            <p:ph type="title"/>
          </p:nvPr>
        </p:nvSpPr>
        <p:spPr/>
        <p:txBody>
          <a:bodyPr/>
          <a:lstStyle/>
          <a:p>
            <a:r>
              <a:rPr lang="en-CA" dirty="0"/>
              <a:t>Mindfulness – Water drinking</a:t>
            </a:r>
          </a:p>
        </p:txBody>
      </p:sp>
      <p:pic>
        <p:nvPicPr>
          <p:cNvPr id="1030" name="Picture 6" descr="C:\Users\GonzalA1\AppData\Local\Microsoft\Windows\Temporary Internet Files\Content.IE5\H7G048II\촉촉한피부1[1].jpg"/>
          <p:cNvPicPr>
            <a:picLocks noChangeAspect="1" noChangeArrowheads="1"/>
          </p:cNvPicPr>
          <p:nvPr/>
        </p:nvPicPr>
        <p:blipFill>
          <a:blip r:embed="rId2">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35123" y="10676"/>
            <a:ext cx="1719763"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35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Self-compassion – a definition</a:t>
            </a:r>
            <a:endParaRPr lang="en-CA" sz="4000" dirty="0"/>
          </a:p>
        </p:txBody>
      </p:sp>
      <p:sp>
        <p:nvSpPr>
          <p:cNvPr id="3" name="Content Placeholder 2"/>
          <p:cNvSpPr>
            <a:spLocks noGrp="1"/>
          </p:cNvSpPr>
          <p:nvPr>
            <p:ph idx="1"/>
          </p:nvPr>
        </p:nvSpPr>
        <p:spPr/>
        <p:txBody>
          <a:bodyPr>
            <a:normAutofit/>
          </a:bodyPr>
          <a:lstStyle/>
          <a:p>
            <a:pPr>
              <a:spcBef>
                <a:spcPts val="600"/>
              </a:spcBef>
            </a:pPr>
            <a:r>
              <a:rPr lang="en-US" sz="2400" dirty="0" smtClean="0"/>
              <a:t>Self-compassion is extending compassion to one's self in instances of perceived inadequacy, failure, or general suffering. </a:t>
            </a:r>
          </a:p>
          <a:p>
            <a:pPr marL="342900" lvl="1" indent="-342900">
              <a:spcBef>
                <a:spcPts val="600"/>
              </a:spcBef>
              <a:buFont typeface="Arial"/>
              <a:buChar char="•"/>
            </a:pPr>
            <a:r>
              <a:rPr lang="en-US" sz="2400" dirty="0"/>
              <a:t>Dr. Kristin Neff has defined self-compassion as being composed of three main components - self-kindness, common humanity, and mindfulness.</a:t>
            </a:r>
            <a:endParaRPr lang="en-CA" sz="2400" dirty="0"/>
          </a:p>
          <a:p>
            <a:pPr lvl="1">
              <a:spcBef>
                <a:spcPts val="600"/>
              </a:spcBef>
            </a:pPr>
            <a:r>
              <a:rPr lang="en-CA" sz="2000" dirty="0" smtClean="0"/>
              <a:t>Self-kindness: being kind and warm to oneself;</a:t>
            </a:r>
          </a:p>
          <a:p>
            <a:pPr lvl="1">
              <a:spcBef>
                <a:spcPts val="600"/>
              </a:spcBef>
            </a:pPr>
            <a:r>
              <a:rPr lang="en-CA" sz="2000" dirty="0" smtClean="0"/>
              <a:t>Common humanity: understanding that </a:t>
            </a:r>
            <a:r>
              <a:rPr lang="en-US" sz="2000" dirty="0" smtClean="0"/>
              <a:t>suffering and personal failure is part of the shared human experience; and</a:t>
            </a:r>
          </a:p>
          <a:p>
            <a:pPr lvl="1">
              <a:spcBef>
                <a:spcPts val="600"/>
              </a:spcBef>
            </a:pPr>
            <a:r>
              <a:rPr lang="en-CA" sz="2000" dirty="0" smtClean="0"/>
              <a:t>Mindfulness: being mindful of your </a:t>
            </a:r>
            <a:r>
              <a:rPr lang="en-US" sz="2000" dirty="0" smtClean="0"/>
              <a:t>negative thoughts and emotions to be observed with openness, so that they are held in mindful awareness, with no judgment.</a:t>
            </a:r>
          </a:p>
        </p:txBody>
      </p:sp>
      <p:sp>
        <p:nvSpPr>
          <p:cNvPr id="4" name="Rectangle 3"/>
          <p:cNvSpPr/>
          <p:nvPr/>
        </p:nvSpPr>
        <p:spPr>
          <a:xfrm>
            <a:off x="459024" y="6257249"/>
            <a:ext cx="7425344" cy="338554"/>
          </a:xfrm>
          <a:prstGeom prst="rect">
            <a:avLst/>
          </a:prstGeom>
        </p:spPr>
        <p:txBody>
          <a:bodyPr wrap="square">
            <a:spAutoFit/>
          </a:bodyPr>
          <a:lstStyle/>
          <a:p>
            <a:r>
              <a:rPr lang="en-CA" sz="1600" dirty="0"/>
              <a:t>Kristin Neff’s </a:t>
            </a:r>
            <a:r>
              <a:rPr lang="en-CA" sz="1600" u="sng" dirty="0">
                <a:hlinkClick r:id="rId3"/>
              </a:rPr>
              <a:t>https://</a:t>
            </a:r>
            <a:r>
              <a:rPr lang="en-CA" sz="1600" u="sng" dirty="0" smtClean="0">
                <a:hlinkClick r:id="rId3"/>
              </a:rPr>
              <a:t>www.youtube.com/watch?v=Tyl6YXp1Y6M</a:t>
            </a:r>
            <a:endParaRPr lang="en-CA" sz="1600" u="sng"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spTree>
    <p:extLst>
      <p:ext uri="{BB962C8B-B14F-4D97-AF65-F5344CB8AC3E}">
        <p14:creationId xmlns:p14="http://schemas.microsoft.com/office/powerpoint/2010/main" val="128108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a:t>The Five Myths of </a:t>
            </a:r>
            <a:r>
              <a:rPr lang="en-US" dirty="0" smtClean="0"/>
              <a:t>Self-Compassion</a:t>
            </a:r>
            <a:endParaRPr lang="en-CA" dirty="0"/>
          </a:p>
        </p:txBody>
      </p:sp>
      <p:sp>
        <p:nvSpPr>
          <p:cNvPr id="3" name="Content Placeholder 2"/>
          <p:cNvSpPr>
            <a:spLocks noGrp="1"/>
          </p:cNvSpPr>
          <p:nvPr>
            <p:ph idx="1"/>
          </p:nvPr>
        </p:nvSpPr>
        <p:spPr>
          <a:xfrm>
            <a:off x="286138" y="1048465"/>
            <a:ext cx="8686800" cy="5691762"/>
          </a:xfrm>
        </p:spPr>
        <p:txBody>
          <a:bodyPr>
            <a:noAutofit/>
          </a:bodyPr>
          <a:lstStyle/>
          <a:p>
            <a:pPr>
              <a:spcBef>
                <a:spcPts val="400"/>
              </a:spcBef>
            </a:pPr>
            <a:r>
              <a:rPr lang="en-US" sz="2000" dirty="0"/>
              <a:t>Most people don’t have any problem with </a:t>
            </a:r>
            <a:r>
              <a:rPr lang="en-US" sz="2000" dirty="0" smtClean="0"/>
              <a:t>seeing compassion</a:t>
            </a:r>
            <a:r>
              <a:rPr lang="en-US" sz="2000" dirty="0"/>
              <a:t> as a thoroughly commendable quality. </a:t>
            </a:r>
            <a:endParaRPr lang="en-US" sz="2000" dirty="0" smtClean="0"/>
          </a:p>
          <a:p>
            <a:pPr>
              <a:spcBef>
                <a:spcPts val="400"/>
              </a:spcBef>
            </a:pPr>
            <a:r>
              <a:rPr lang="en-US" sz="2000" dirty="0" smtClean="0"/>
              <a:t>It refer </a:t>
            </a:r>
            <a:r>
              <a:rPr lang="en-US" sz="2000" dirty="0"/>
              <a:t>to </a:t>
            </a:r>
            <a:r>
              <a:rPr lang="en-US" sz="2000" dirty="0" smtClean="0"/>
              <a:t>the following good </a:t>
            </a:r>
            <a:r>
              <a:rPr lang="en-US" sz="2000" dirty="0"/>
              <a:t>qualities: kindness, mercy, tenderness, benevolence, understanding, empathy, sympathy, and fellow-feeling, along with an impulse to help other living creatures, human or animal, in distress.</a:t>
            </a:r>
          </a:p>
          <a:p>
            <a:pPr>
              <a:spcBef>
                <a:spcPts val="400"/>
              </a:spcBef>
            </a:pPr>
            <a:r>
              <a:rPr lang="en-US" sz="2000" dirty="0"/>
              <a:t>But </a:t>
            </a:r>
            <a:r>
              <a:rPr lang="en-US" sz="2000" dirty="0" smtClean="0"/>
              <a:t>for many,</a:t>
            </a:r>
            <a:r>
              <a:rPr lang="en-US" sz="2000" dirty="0"/>
              <a:t> </a:t>
            </a:r>
            <a:r>
              <a:rPr lang="en-US" sz="2000" i="1" dirty="0" smtClean="0"/>
              <a:t>self-compassion</a:t>
            </a:r>
            <a:r>
              <a:rPr lang="en-US" sz="2000" dirty="0" smtClean="0"/>
              <a:t> carries </a:t>
            </a:r>
            <a:r>
              <a:rPr lang="en-US" sz="2000" dirty="0"/>
              <a:t>the whiff of all those other bad “self” terms: </a:t>
            </a:r>
            <a:r>
              <a:rPr lang="en-US" sz="2000" dirty="0" smtClean="0"/>
              <a:t>self-pity</a:t>
            </a:r>
            <a:r>
              <a:rPr lang="en-US" sz="2000" dirty="0"/>
              <a:t>, self-serving, self-indulgent, self-centered, just plain selfish. Even many </a:t>
            </a:r>
            <a:r>
              <a:rPr lang="en-US" sz="2000" dirty="0" smtClean="0"/>
              <a:t>generations still </a:t>
            </a:r>
            <a:r>
              <a:rPr lang="en-US" sz="2000" dirty="0"/>
              <a:t>seem to believe that if we aren’t blaming and punishing ourselves for something, we risk moral complacency, runaway egotism, and the sin of false </a:t>
            </a:r>
            <a:r>
              <a:rPr lang="en-US" sz="2000" dirty="0" smtClean="0"/>
              <a:t>pride.</a:t>
            </a:r>
          </a:p>
          <a:p>
            <a:pPr>
              <a:spcBef>
                <a:spcPts val="400"/>
              </a:spcBef>
            </a:pPr>
            <a:r>
              <a:rPr lang="en-US" sz="2000" dirty="0" smtClean="0"/>
              <a:t>The </a:t>
            </a:r>
            <a:r>
              <a:rPr lang="en-US" sz="2000" dirty="0"/>
              <a:t>Five Myths of </a:t>
            </a:r>
            <a:r>
              <a:rPr lang="en-US" sz="2000" dirty="0" smtClean="0"/>
              <a:t>Self-Compassion – article, addresses these legends:</a:t>
            </a:r>
          </a:p>
          <a:p>
            <a:pPr marL="857250" lvl="1" indent="-457200">
              <a:spcBef>
                <a:spcPts val="400"/>
              </a:spcBef>
              <a:buFont typeface="+mj-lt"/>
              <a:buAutoNum type="arabicPeriod"/>
            </a:pPr>
            <a:r>
              <a:rPr lang="en-US" sz="1600" dirty="0" smtClean="0"/>
              <a:t>Self-compassion is a form of self-pity</a:t>
            </a:r>
          </a:p>
          <a:p>
            <a:pPr marL="857250" lvl="1" indent="-457200">
              <a:spcBef>
                <a:spcPts val="400"/>
              </a:spcBef>
              <a:buFont typeface="+mj-lt"/>
              <a:buAutoNum type="arabicPeriod"/>
            </a:pPr>
            <a:r>
              <a:rPr lang="en-CA" sz="1600" dirty="0" smtClean="0"/>
              <a:t>Self-compassion means weakness</a:t>
            </a:r>
          </a:p>
          <a:p>
            <a:pPr marL="857250" lvl="1" indent="-457200">
              <a:spcBef>
                <a:spcPts val="400"/>
              </a:spcBef>
              <a:buFont typeface="+mj-lt"/>
              <a:buAutoNum type="arabicPeriod"/>
            </a:pPr>
            <a:r>
              <a:rPr lang="en-US" sz="1600" dirty="0" smtClean="0"/>
              <a:t>Self-compassion will make me complacent</a:t>
            </a:r>
          </a:p>
          <a:p>
            <a:pPr marL="857250" lvl="1" indent="-457200">
              <a:spcBef>
                <a:spcPts val="400"/>
              </a:spcBef>
              <a:buFont typeface="+mj-lt"/>
              <a:buAutoNum type="arabicPeriod"/>
            </a:pPr>
            <a:r>
              <a:rPr lang="en-CA" sz="1600" dirty="0" smtClean="0"/>
              <a:t>Self-compassion is narcissistic</a:t>
            </a:r>
          </a:p>
          <a:p>
            <a:pPr marL="857250" lvl="1" indent="-457200">
              <a:spcBef>
                <a:spcPts val="400"/>
              </a:spcBef>
              <a:buFont typeface="+mj-lt"/>
              <a:buAutoNum type="arabicPeriod"/>
            </a:pPr>
            <a:r>
              <a:rPr lang="en-CA" sz="1600" dirty="0" smtClean="0"/>
              <a:t>Self-compassion </a:t>
            </a:r>
            <a:r>
              <a:rPr lang="en-CA" sz="1600" dirty="0"/>
              <a:t>is </a:t>
            </a:r>
            <a:r>
              <a:rPr lang="en-CA" sz="1600" dirty="0" smtClean="0"/>
              <a:t>selfish</a:t>
            </a:r>
            <a:endParaRPr lang="en-CA" sz="1600" dirty="0"/>
          </a:p>
        </p:txBody>
      </p:sp>
      <p:sp>
        <p:nvSpPr>
          <p:cNvPr id="4" name="Rectangle 3"/>
          <p:cNvSpPr/>
          <p:nvPr/>
        </p:nvSpPr>
        <p:spPr>
          <a:xfrm>
            <a:off x="457200" y="6217007"/>
            <a:ext cx="7571184" cy="523220"/>
          </a:xfrm>
          <a:prstGeom prst="rect">
            <a:avLst/>
          </a:prstGeom>
        </p:spPr>
        <p:txBody>
          <a:bodyPr wrap="square">
            <a:spAutoFit/>
          </a:bodyPr>
          <a:lstStyle/>
          <a:p>
            <a:r>
              <a:rPr lang="en-CA" sz="1400" dirty="0" smtClean="0"/>
              <a:t>Greater Good Science Center -</a:t>
            </a:r>
            <a:r>
              <a:rPr lang="en-CA" sz="1400" dirty="0"/>
              <a:t> Kristin Neff’s </a:t>
            </a:r>
            <a:r>
              <a:rPr lang="en-CA" sz="1400" dirty="0" smtClean="0"/>
              <a:t>article: </a:t>
            </a:r>
            <a:r>
              <a:rPr lang="en-CA" sz="1400" dirty="0" smtClean="0">
                <a:hlinkClick r:id="rId3"/>
              </a:rPr>
              <a:t>http</a:t>
            </a:r>
            <a:r>
              <a:rPr lang="en-CA" sz="1400" dirty="0">
                <a:hlinkClick r:id="rId3"/>
              </a:rPr>
              <a:t>://</a:t>
            </a:r>
            <a:r>
              <a:rPr lang="en-CA" sz="1400" dirty="0" smtClean="0">
                <a:hlinkClick r:id="rId3"/>
              </a:rPr>
              <a:t>greatergood.berkeley.edu/article/item/the_five_myths_of_self_compassion</a:t>
            </a:r>
            <a:r>
              <a:rPr lang="en-CA" sz="1400" dirty="0" smtClean="0"/>
              <a:t> </a:t>
            </a:r>
            <a:endParaRPr lang="en-CA" sz="1400" dirty="0"/>
          </a:p>
        </p:txBody>
      </p:sp>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5854412" y="4431636"/>
            <a:ext cx="3110076" cy="2405125"/>
          </a:xfrm>
          <a:prstGeom prst="rect">
            <a:avLst/>
          </a:prstGeom>
        </p:spPr>
      </p:pic>
    </p:spTree>
    <p:extLst>
      <p:ext uri="{BB962C8B-B14F-4D97-AF65-F5344CB8AC3E}">
        <p14:creationId xmlns:p14="http://schemas.microsoft.com/office/powerpoint/2010/main" val="554038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2705</TotalTime>
  <Words>1784</Words>
  <Application>Microsoft Office PowerPoint</Application>
  <PresentationFormat>On-screen Show (4:3)</PresentationFormat>
  <Paragraphs>184</Paragraphs>
  <Slides>17</Slides>
  <Notes>13</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Bradley Hand ITC</vt:lpstr>
      <vt:lpstr>Calibri</vt:lpstr>
      <vt:lpstr>Verdana</vt:lpstr>
      <vt:lpstr>1_Office Theme</vt:lpstr>
      <vt:lpstr>Today we will do a Mindfulness Water drinking exercise, please go grab a small glass of water</vt:lpstr>
      <vt:lpstr>Mindful Change Leadership Development Program</vt:lpstr>
      <vt:lpstr>Mindful Breathing Exercise – Centering</vt:lpstr>
      <vt:lpstr>Debrief from last week (3)</vt:lpstr>
      <vt:lpstr>Agenda – week 4</vt:lpstr>
      <vt:lpstr>Today’s Goals: Compassion, Clarity</vt:lpstr>
      <vt:lpstr>Mindfulness – Water drinking</vt:lpstr>
      <vt:lpstr>Self-compassion – a definition</vt:lpstr>
      <vt:lpstr>The Five Myths of Self-Compassion</vt:lpstr>
      <vt:lpstr>Mindful – self-compassion</vt:lpstr>
      <vt:lpstr>Mindful Cleaning Your Environment</vt:lpstr>
      <vt:lpstr>Your take away practice for week 4</vt:lpstr>
      <vt:lpstr>Debrief about the 3 exercises</vt:lpstr>
      <vt:lpstr>PowerPoint Presentation</vt:lpstr>
      <vt:lpstr>The first exercise – Body Scan (2/2)</vt:lpstr>
      <vt:lpstr>Mindful Eating Exercise</vt:lpstr>
      <vt:lpstr>Mindful Walking Exercise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Alejandro Gonzalez</cp:lastModifiedBy>
  <cp:revision>334</cp:revision>
  <cp:lastPrinted>2016-05-02T17:15:08Z</cp:lastPrinted>
  <dcterms:created xsi:type="dcterms:W3CDTF">2015-04-14T20:39:51Z</dcterms:created>
  <dcterms:modified xsi:type="dcterms:W3CDTF">2021-05-17T16:11:31Z</dcterms:modified>
</cp:coreProperties>
</file>