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83" r:id="rId2"/>
    <p:sldId id="384" r:id="rId3"/>
    <p:sldId id="418" r:id="rId4"/>
    <p:sldId id="420" r:id="rId5"/>
    <p:sldId id="5185" r:id="rId6"/>
    <p:sldId id="5165" r:id="rId7"/>
    <p:sldId id="421" r:id="rId8"/>
    <p:sldId id="426" r:id="rId9"/>
    <p:sldId id="5180" r:id="rId10"/>
    <p:sldId id="5181" r:id="rId11"/>
    <p:sldId id="5182" r:id="rId12"/>
    <p:sldId id="5183" r:id="rId13"/>
    <p:sldId id="5184" r:id="rId14"/>
    <p:sldId id="5166" r:id="rId15"/>
    <p:sldId id="431" r:id="rId16"/>
    <p:sldId id="439" r:id="rId17"/>
    <p:sldId id="5170" r:id="rId18"/>
    <p:sldId id="5171" r:id="rId19"/>
    <p:sldId id="424" r:id="rId20"/>
    <p:sldId id="5175" r:id="rId21"/>
    <p:sldId id="423" r:id="rId22"/>
    <p:sldId id="5172" r:id="rId23"/>
    <p:sldId id="5176" r:id="rId24"/>
    <p:sldId id="5177" r:id="rId25"/>
    <p:sldId id="5173" r:id="rId26"/>
    <p:sldId id="5174" r:id="rId27"/>
    <p:sldId id="5164" r:id="rId28"/>
    <p:sldId id="5163" r:id="rId29"/>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AA0112-A5CB-45CF-68FC-DB3613E9B800}" name="Pare, Carine (SPAC/PSPC) (elle-la / she-her)" initials="Ps" userId="S::carine.pare@tpsgc-pwgsc.gc.ca::71f88b2f-db4c-4269-9577-1025f7fc6543" providerId="AD"/>
  <p188:author id="{3A5F1C12-D422-4FD2-97B7-F26F047EADA3}" name="Bemeur, Chantal (SPAC/PSPC) (elle-la / she-her)" initials="Bs" userId="S::chantal.bemeur@tpsgc-pwgsc.gc.ca::97d9d3ea-19b5-4147-b2f7-c6eb9c5930c3" providerId="AD"/>
  <p188:author id="{E0B58E1D-D7CD-526B-D5DF-113E5B04D636}" name="Bemeur, Chantal (SPAC/PSPC) (elle-la / she-her)" initials="BC((l/sh" userId="S::Chantal.Bemeur@tpsgc-pwgsc.gc.ca::97d9d3ea-19b5-4147-b2f7-c6eb9c5930c3" providerId="AD"/>
  <p188:author id="{B82E8466-83BB-6317-73B9-A51F2FE0BC10}" name="Pare, Carine (SPAC/PSPC) (elle-la / she-her)" initials="PC((l/sh" userId="S::Carine.Pare@tpsgc-pwgsc.gc.ca::71f88b2f-db4c-4269-9577-1025f7fc6543" providerId="AD"/>
  <p188:author id="{685D0F8D-5798-DA56-B0ED-0D6E00F4CB73}" name="Dion3, Alain (SPAC/PSPC) (il-lui / he-him)" initials="Dh" userId="S::alain.dion3@tpsgc-pwgsc.gc.ca::b5972ad0-fee1-4393-9fd4-8bc589782ac7" providerId="AD"/>
  <p188:author id="{0725D58D-19FC-2C41-5C3A-CFBED0122820}" name="Genereux, Sophie (SPAC/PSPC) (elle-la / she-her)" initials="GS((l/sh" userId="S::Sophie.Genereux@tpsgc-pwgsc.gc.ca::fb217e55-5cbd-4b07-9ec1-a590548adf68" providerId="AD"/>
  <p188:author id="{03F4DBDB-6F70-D8B7-8326-B99CD1A32C65}" name="Jacob, Karen (SPAC/PSPC) (elle-la / she-her)" initials="JK((l/sh" userId="S::Karen.Jacob@tpsgc-pwgsc.gc.ca::66e9cce0-e37b-4645-a907-f7690bd68df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4" clrIdx="0"/>
  <p:cmAuthor id="2" name="Jeremy N Gooden" initials="JNG" lastIdx="1" clrIdx="1"/>
  <p:cmAuthor id="3" name="Microsoft Office User" initials="Office [5]" lastIdx="1" clrIdx="2"/>
  <p:cmAuthor id="4" name="Microsoft Office User" initials="Office [3]" lastIdx="1" clrIdx="3"/>
  <p:cmAuthor id="5" name="Microsoft Office User" initials="Office [4]" lastIdx="1" clrIdx="4"/>
  <p:cmAuthor id="6" name="Microsoft Office User" initials="Office" lastIdx="12"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B"/>
    <a:srgbClr val="388978"/>
    <a:srgbClr val="18853F"/>
    <a:srgbClr val="82B33F"/>
    <a:srgbClr val="6E9F96"/>
    <a:srgbClr val="57675B"/>
    <a:srgbClr val="E6E6E6"/>
    <a:srgbClr val="A8CF76"/>
    <a:srgbClr val="CC0066"/>
    <a:srgbClr val="456A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55C1E8-D503-48A9-8500-00E51332BFB6}" v="24" dt="2023-09-11T19:12:02.1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224" autoAdjust="0"/>
  </p:normalViewPr>
  <p:slideViewPr>
    <p:cSldViewPr snapToGrid="0">
      <p:cViewPr varScale="1">
        <p:scale>
          <a:sx n="65" d="100"/>
          <a:sy n="65" d="100"/>
        </p:scale>
        <p:origin x="700" y="5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E08D78-8BC8-4B2E-84F4-3EE46D797F28}"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CA"/>
        </a:p>
      </dgm:t>
    </dgm:pt>
    <dgm:pt modelId="{07FDD504-AE3E-4CAF-891A-2786AD8914A1}">
      <dgm:prSet phldrT="[Texte]" custT="1">
        <dgm:style>
          <a:lnRef idx="2">
            <a:schemeClr val="accent3">
              <a:shade val="50000"/>
            </a:schemeClr>
          </a:lnRef>
          <a:fillRef idx="1">
            <a:schemeClr val="accent3"/>
          </a:fillRef>
          <a:effectRef idx="0">
            <a:schemeClr val="accent3"/>
          </a:effectRef>
          <a:fontRef idx="minor">
            <a:schemeClr val="lt1"/>
          </a:fontRef>
        </dgm:style>
      </dgm:prSet>
      <dgm:spPr>
        <a:solidFill>
          <a:srgbClr val="388978"/>
        </a:solidFill>
        <a:ln>
          <a:noFill/>
        </a:ln>
      </dgm:spPr>
      <dgm:t>
        <a:bodyPr rtlCol="0" anchor="ctr"/>
        <a:lstStyle/>
        <a:p>
          <a:pPr marL="0" algn="ctr" defTabSz="914400" rtl="0" eaLnBrk="1" latinLnBrk="0" hangingPunct="1"/>
          <a:r>
            <a:rPr lang="fr-CA" sz="1800" kern="1200" dirty="0">
              <a:solidFill>
                <a:schemeClr val="lt1"/>
              </a:solidFill>
              <a:latin typeface="Avenir Next LT Pro" panose="020B0504020202020204" pitchFamily="34" charset="0"/>
              <a:ea typeface="+mn-ea"/>
              <a:cs typeface="+mn-cs"/>
            </a:rPr>
            <a:t>All Staff Info-session</a:t>
          </a:r>
        </a:p>
        <a:p>
          <a:pPr marL="0" algn="ctr" defTabSz="914400" rtl="0" eaLnBrk="1" latinLnBrk="0" hangingPunct="1"/>
          <a:r>
            <a:rPr lang="en-CA" sz="1800" b="1" kern="1200" dirty="0">
              <a:solidFill>
                <a:schemeClr val="lt1"/>
              </a:solidFill>
              <a:latin typeface="Avenir Next LT Pro" panose="020B0504020202020204" pitchFamily="34" charset="0"/>
              <a:ea typeface="+mn-ea"/>
              <a:cs typeface="+mn-cs"/>
            </a:rPr>
            <a:t>Today</a:t>
          </a:r>
        </a:p>
      </dgm:t>
    </dgm:pt>
    <dgm:pt modelId="{F54545E6-AB80-4CA1-B4DF-DD6603D08CD9}" type="parTrans" cxnId="{EB5DEA6D-D8A2-46BD-973E-59299F0DBDA3}">
      <dgm:prSet/>
      <dgm:spPr/>
      <dgm:t>
        <a:bodyPr/>
        <a:lstStyle/>
        <a:p>
          <a:endParaRPr lang="en-CA"/>
        </a:p>
      </dgm:t>
    </dgm:pt>
    <dgm:pt modelId="{E2B5292A-FCD1-49B1-B926-399DFA313EE7}" type="sibTrans" cxnId="{EB5DEA6D-D8A2-46BD-973E-59299F0DBDA3}">
      <dgm:prSet/>
      <dgm:spPr/>
      <dgm:t>
        <a:bodyPr/>
        <a:lstStyle/>
        <a:p>
          <a:endParaRPr lang="en-CA"/>
        </a:p>
      </dgm:t>
    </dgm:pt>
    <dgm:pt modelId="{9739FD59-8055-4136-9B4B-A81EEEB1A024}">
      <dgm:prSet phldrT="[Texte]" custT="1">
        <dgm:style>
          <a:lnRef idx="2">
            <a:schemeClr val="accent3">
              <a:shade val="50000"/>
            </a:schemeClr>
          </a:lnRef>
          <a:fillRef idx="1">
            <a:schemeClr val="accent3"/>
          </a:fillRef>
          <a:effectRef idx="0">
            <a:schemeClr val="accent3"/>
          </a:effectRef>
          <a:fontRef idx="minor">
            <a:schemeClr val="lt1"/>
          </a:fontRef>
        </dgm:style>
      </dgm:prSet>
      <dgm:spPr>
        <a:solidFill>
          <a:srgbClr val="388978"/>
        </a:solidFill>
        <a:ln>
          <a:noFill/>
        </a:ln>
      </dgm:spPr>
      <dgm:t>
        <a:bodyPr spcFirstLastPara="0" vert="horz" wrap="square" lIns="72009" tIns="24003" rIns="24003" bIns="24003" numCol="1" spcCol="1270" rtlCol="0" anchor="ctr" anchorCtr="0"/>
        <a:lstStyle/>
        <a:p>
          <a:pPr marL="0" lvl="0" algn="ctr" defTabSz="914400" rtl="0" eaLnBrk="1" latinLnBrk="0" hangingPunct="1">
            <a:lnSpc>
              <a:spcPct val="90000"/>
            </a:lnSpc>
            <a:spcBef>
              <a:spcPct val="0"/>
            </a:spcBef>
            <a:spcAft>
              <a:spcPct val="35000"/>
            </a:spcAft>
            <a:buNone/>
          </a:pPr>
          <a:r>
            <a:rPr lang="en-CA" sz="1800" kern="1200" noProof="0" dirty="0">
              <a:solidFill>
                <a:srgbClr val="FFFFFF"/>
              </a:solidFill>
              <a:latin typeface="Avenir Next LT Pro" panose="020B0504020202020204" pitchFamily="34" charset="0"/>
              <a:ea typeface="+mn-ea"/>
              <a:cs typeface="+mn-cs"/>
            </a:rPr>
            <a:t>Official Opening</a:t>
          </a:r>
        </a:p>
        <a:p>
          <a:pPr marL="0" lvl="0" algn="ctr" defTabSz="914400" rtl="0" eaLnBrk="1" latinLnBrk="0" hangingPunct="1">
            <a:lnSpc>
              <a:spcPct val="90000"/>
            </a:lnSpc>
            <a:spcBef>
              <a:spcPct val="0"/>
            </a:spcBef>
            <a:spcAft>
              <a:spcPct val="35000"/>
            </a:spcAft>
            <a:buNone/>
          </a:pPr>
          <a:r>
            <a:rPr lang="fr-CA" sz="1800" b="1" kern="1200" dirty="0">
              <a:solidFill>
                <a:srgbClr val="FFFFFF"/>
              </a:solidFill>
              <a:latin typeface="Avenir Next LT Pro" panose="020B0504020202020204" pitchFamily="34" charset="0"/>
              <a:ea typeface="+mn-ea"/>
              <a:cs typeface="+mn-cs"/>
            </a:rPr>
            <a:t>DATE</a:t>
          </a:r>
          <a:endParaRPr lang="en-CA" sz="1800" b="1" kern="1200" dirty="0">
            <a:solidFill>
              <a:srgbClr val="FFFFFF"/>
            </a:solidFill>
            <a:latin typeface="Avenir Next LT Pro" panose="020B0504020202020204" pitchFamily="34" charset="0"/>
            <a:ea typeface="+mn-ea"/>
            <a:cs typeface="+mn-cs"/>
          </a:endParaRPr>
        </a:p>
      </dgm:t>
    </dgm:pt>
    <dgm:pt modelId="{E24D4DDF-C0BF-40F5-9092-B92C60B28F89}" type="parTrans" cxnId="{6E36C00B-ABBA-4CA0-A794-6DBBA6B5D6DE}">
      <dgm:prSet/>
      <dgm:spPr/>
      <dgm:t>
        <a:bodyPr/>
        <a:lstStyle/>
        <a:p>
          <a:endParaRPr lang="en-CA"/>
        </a:p>
      </dgm:t>
    </dgm:pt>
    <dgm:pt modelId="{A9E11DF9-BBDA-4294-A2BC-717641DB79B9}" type="sibTrans" cxnId="{6E36C00B-ABBA-4CA0-A794-6DBBA6B5D6DE}">
      <dgm:prSet/>
      <dgm:spPr/>
      <dgm:t>
        <a:bodyPr/>
        <a:lstStyle/>
        <a:p>
          <a:endParaRPr lang="en-CA"/>
        </a:p>
      </dgm:t>
    </dgm:pt>
    <dgm:pt modelId="{0BF7A5CD-C8F2-415B-8FE6-DAAB1A273616}">
      <dgm:prSet phldrT="[Texte]" custT="1">
        <dgm:style>
          <a:lnRef idx="2">
            <a:schemeClr val="accent3">
              <a:shade val="50000"/>
            </a:schemeClr>
          </a:lnRef>
          <a:fillRef idx="1">
            <a:schemeClr val="accent3"/>
          </a:fillRef>
          <a:effectRef idx="0">
            <a:schemeClr val="accent3"/>
          </a:effectRef>
          <a:fontRef idx="minor">
            <a:schemeClr val="lt1"/>
          </a:fontRef>
        </dgm:style>
      </dgm:prSet>
      <dgm:spPr>
        <a:solidFill>
          <a:srgbClr val="388978"/>
        </a:solidFill>
        <a:ln>
          <a:noFill/>
        </a:ln>
      </dgm:spPr>
      <dgm:t>
        <a:bodyPr spcFirstLastPara="0" vert="horz" wrap="square" lIns="72009" tIns="24003" rIns="24003" bIns="24003" numCol="1" spcCol="1270" rtlCol="0" anchor="ctr" anchorCtr="0"/>
        <a:lstStyle/>
        <a:p>
          <a:pPr marL="0" lvl="0" algn="ctr" defTabSz="914400" rtl="0" eaLnBrk="1" latinLnBrk="0" hangingPunct="1">
            <a:lnSpc>
              <a:spcPct val="90000"/>
            </a:lnSpc>
            <a:spcBef>
              <a:spcPct val="0"/>
            </a:spcBef>
            <a:spcAft>
              <a:spcPct val="35000"/>
            </a:spcAft>
            <a:buNone/>
          </a:pPr>
          <a:endParaRPr lang="en-CA" sz="1800" kern="1200" noProof="0" dirty="0">
            <a:solidFill>
              <a:srgbClr val="FFFFFF"/>
            </a:solidFill>
            <a:latin typeface="Avenir Next LT Pro" panose="020B0504020202020204" pitchFamily="34" charset="0"/>
            <a:ea typeface="+mn-ea"/>
            <a:cs typeface="+mn-cs"/>
          </a:endParaRPr>
        </a:p>
        <a:p>
          <a:pPr marL="0" lvl="0" algn="ctr" defTabSz="914400" rtl="0" eaLnBrk="1" latinLnBrk="0" hangingPunct="1">
            <a:lnSpc>
              <a:spcPct val="90000"/>
            </a:lnSpc>
            <a:spcBef>
              <a:spcPct val="0"/>
            </a:spcBef>
            <a:spcAft>
              <a:spcPct val="35000"/>
            </a:spcAft>
            <a:buNone/>
          </a:pPr>
          <a:r>
            <a:rPr lang="en-CA" sz="1800" kern="1200" noProof="0" dirty="0">
              <a:solidFill>
                <a:srgbClr val="FFFFFF"/>
              </a:solidFill>
              <a:latin typeface="Avenir Next LT Pro" panose="020B0504020202020204" pitchFamily="34" charset="0"/>
              <a:ea typeface="+mn-ea"/>
              <a:cs typeface="+mn-cs"/>
            </a:rPr>
            <a:t>(Insert impacted floors) closure</a:t>
          </a:r>
        </a:p>
        <a:p>
          <a:pPr marL="0" lvl="0" algn="ctr" defTabSz="914400" rtl="0" eaLnBrk="1" latinLnBrk="0" hangingPunct="1">
            <a:lnSpc>
              <a:spcPct val="90000"/>
            </a:lnSpc>
            <a:spcBef>
              <a:spcPct val="0"/>
            </a:spcBef>
            <a:spcAft>
              <a:spcPct val="35000"/>
            </a:spcAft>
            <a:buNone/>
          </a:pPr>
          <a:r>
            <a:rPr lang="en-CA" sz="1800" b="1" kern="1200" noProof="0" dirty="0">
              <a:solidFill>
                <a:srgbClr val="FFFFFF"/>
              </a:solidFill>
              <a:latin typeface="Avenir Next LT Pro" panose="020B0504020202020204" pitchFamily="34" charset="0"/>
              <a:ea typeface="+mn-ea"/>
              <a:cs typeface="+mn-cs"/>
            </a:rPr>
            <a:t>DATE</a:t>
          </a:r>
        </a:p>
      </dgm:t>
    </dgm:pt>
    <dgm:pt modelId="{33A1B0A8-3612-4163-AB0A-72A5C80FF5FA}" type="parTrans" cxnId="{B48688E8-3F05-40B5-9BBC-24FDBAA60646}">
      <dgm:prSet/>
      <dgm:spPr/>
      <dgm:t>
        <a:bodyPr/>
        <a:lstStyle/>
        <a:p>
          <a:endParaRPr lang="en-CA"/>
        </a:p>
      </dgm:t>
    </dgm:pt>
    <dgm:pt modelId="{36B6E660-8D1D-46E4-931B-AE4C4E5D2E5A}" type="sibTrans" cxnId="{B48688E8-3F05-40B5-9BBC-24FDBAA60646}">
      <dgm:prSet/>
      <dgm:spPr/>
      <dgm:t>
        <a:bodyPr/>
        <a:lstStyle/>
        <a:p>
          <a:endParaRPr lang="en-CA"/>
        </a:p>
      </dgm:t>
    </dgm:pt>
    <dgm:pt modelId="{A9D364E9-0453-4A84-ACB3-44D54922811B}" type="pres">
      <dgm:prSet presAssocID="{9DE08D78-8BC8-4B2E-84F4-3EE46D797F28}" presName="Name0" presStyleCnt="0">
        <dgm:presLayoutVars>
          <dgm:dir/>
          <dgm:animLvl val="lvl"/>
          <dgm:resizeHandles val="exact"/>
        </dgm:presLayoutVars>
      </dgm:prSet>
      <dgm:spPr/>
    </dgm:pt>
    <dgm:pt modelId="{7803F7B1-4F7C-43FC-BB51-D0812594BED9}" type="pres">
      <dgm:prSet presAssocID="{07FDD504-AE3E-4CAF-891A-2786AD8914A1}" presName="parTxOnly" presStyleLbl="node1" presStyleIdx="0" presStyleCnt="3" custLinFactNeighborX="4503" custLinFactNeighborY="924">
        <dgm:presLayoutVars>
          <dgm:chMax val="0"/>
          <dgm:chPref val="0"/>
          <dgm:bulletEnabled val="1"/>
        </dgm:presLayoutVars>
      </dgm:prSet>
      <dgm:spPr>
        <a:xfrm>
          <a:off x="3032" y="1152191"/>
          <a:ext cx="3694600" cy="1477840"/>
        </a:xfrm>
        <a:prstGeom prst="chevron">
          <a:avLst/>
        </a:prstGeom>
      </dgm:spPr>
    </dgm:pt>
    <dgm:pt modelId="{584B42B5-08C2-4256-883C-C3CEE00E3FD5}" type="pres">
      <dgm:prSet presAssocID="{E2B5292A-FCD1-49B1-B926-399DFA313EE7}" presName="parTxOnlySpace" presStyleCnt="0"/>
      <dgm:spPr/>
    </dgm:pt>
    <dgm:pt modelId="{FF5DF147-7B71-4D27-8312-5AEEF33A5387}" type="pres">
      <dgm:prSet presAssocID="{0BF7A5CD-C8F2-415B-8FE6-DAAB1A273616}" presName="parTxOnly" presStyleLbl="node1" presStyleIdx="1" presStyleCnt="3" custLinFactNeighborX="4503" custLinFactNeighborY="924">
        <dgm:presLayoutVars>
          <dgm:chMax val="0"/>
          <dgm:chPref val="0"/>
          <dgm:bulletEnabled val="1"/>
        </dgm:presLayoutVars>
      </dgm:prSet>
      <dgm:spPr>
        <a:xfrm>
          <a:off x="3328172" y="1152191"/>
          <a:ext cx="3694600" cy="1477840"/>
        </a:xfrm>
        <a:prstGeom prst="chevron">
          <a:avLst/>
        </a:prstGeom>
      </dgm:spPr>
    </dgm:pt>
    <dgm:pt modelId="{6573C923-F728-4B7A-8CC1-C5CC7127AFA3}" type="pres">
      <dgm:prSet presAssocID="{36B6E660-8D1D-46E4-931B-AE4C4E5D2E5A}" presName="parTxOnlySpace" presStyleCnt="0"/>
      <dgm:spPr/>
    </dgm:pt>
    <dgm:pt modelId="{0BD6FF25-0C12-4DD0-94E1-CBFA2EE7D296}" type="pres">
      <dgm:prSet presAssocID="{9739FD59-8055-4136-9B4B-A81EEEB1A024}" presName="parTxOnly" presStyleLbl="node1" presStyleIdx="2" presStyleCnt="3">
        <dgm:presLayoutVars>
          <dgm:chMax val="0"/>
          <dgm:chPref val="0"/>
          <dgm:bulletEnabled val="1"/>
        </dgm:presLayoutVars>
      </dgm:prSet>
      <dgm:spPr>
        <a:xfrm>
          <a:off x="6653313" y="1152191"/>
          <a:ext cx="3694600" cy="1477840"/>
        </a:xfrm>
        <a:prstGeom prst="chevron">
          <a:avLst/>
        </a:prstGeom>
      </dgm:spPr>
    </dgm:pt>
  </dgm:ptLst>
  <dgm:cxnLst>
    <dgm:cxn modelId="{6E36C00B-ABBA-4CA0-A794-6DBBA6B5D6DE}" srcId="{9DE08D78-8BC8-4B2E-84F4-3EE46D797F28}" destId="{9739FD59-8055-4136-9B4B-A81EEEB1A024}" srcOrd="2" destOrd="0" parTransId="{E24D4DDF-C0BF-40F5-9092-B92C60B28F89}" sibTransId="{A9E11DF9-BBDA-4294-A2BC-717641DB79B9}"/>
    <dgm:cxn modelId="{230C4437-9A84-4FED-A701-1302FA729886}" type="presOf" srcId="{9739FD59-8055-4136-9B4B-A81EEEB1A024}" destId="{0BD6FF25-0C12-4DD0-94E1-CBFA2EE7D296}" srcOrd="0" destOrd="0" presId="urn:microsoft.com/office/officeart/2005/8/layout/chevron1"/>
    <dgm:cxn modelId="{EB5DEA6D-D8A2-46BD-973E-59299F0DBDA3}" srcId="{9DE08D78-8BC8-4B2E-84F4-3EE46D797F28}" destId="{07FDD504-AE3E-4CAF-891A-2786AD8914A1}" srcOrd="0" destOrd="0" parTransId="{F54545E6-AB80-4CA1-B4DF-DD6603D08CD9}" sibTransId="{E2B5292A-FCD1-49B1-B926-399DFA313EE7}"/>
    <dgm:cxn modelId="{6291E9B8-35C9-423F-A906-BD3E3C398926}" type="presOf" srcId="{9DE08D78-8BC8-4B2E-84F4-3EE46D797F28}" destId="{A9D364E9-0453-4A84-ACB3-44D54922811B}" srcOrd="0" destOrd="0" presId="urn:microsoft.com/office/officeart/2005/8/layout/chevron1"/>
    <dgm:cxn modelId="{F4854BB9-28F0-41AB-A870-9928B09A87B2}" type="presOf" srcId="{0BF7A5CD-C8F2-415B-8FE6-DAAB1A273616}" destId="{FF5DF147-7B71-4D27-8312-5AEEF33A5387}" srcOrd="0" destOrd="0" presId="urn:microsoft.com/office/officeart/2005/8/layout/chevron1"/>
    <dgm:cxn modelId="{B48688E8-3F05-40B5-9BBC-24FDBAA60646}" srcId="{9DE08D78-8BC8-4B2E-84F4-3EE46D797F28}" destId="{0BF7A5CD-C8F2-415B-8FE6-DAAB1A273616}" srcOrd="1" destOrd="0" parTransId="{33A1B0A8-3612-4163-AB0A-72A5C80FF5FA}" sibTransId="{36B6E660-8D1D-46E4-931B-AE4C4E5D2E5A}"/>
    <dgm:cxn modelId="{70E3AEF3-BF53-46BA-ABD8-5748E64C5B31}" type="presOf" srcId="{07FDD504-AE3E-4CAF-891A-2786AD8914A1}" destId="{7803F7B1-4F7C-43FC-BB51-D0812594BED9}" srcOrd="0" destOrd="0" presId="urn:microsoft.com/office/officeart/2005/8/layout/chevron1"/>
    <dgm:cxn modelId="{9FE363CA-53E7-45AF-9C16-D02C6C0E8E95}" type="presParOf" srcId="{A9D364E9-0453-4A84-ACB3-44D54922811B}" destId="{7803F7B1-4F7C-43FC-BB51-D0812594BED9}" srcOrd="0" destOrd="0" presId="urn:microsoft.com/office/officeart/2005/8/layout/chevron1"/>
    <dgm:cxn modelId="{10051DDC-021A-4D61-961B-702530DE1655}" type="presParOf" srcId="{A9D364E9-0453-4A84-ACB3-44D54922811B}" destId="{584B42B5-08C2-4256-883C-C3CEE00E3FD5}" srcOrd="1" destOrd="0" presId="urn:microsoft.com/office/officeart/2005/8/layout/chevron1"/>
    <dgm:cxn modelId="{387E3DCA-D03B-40BF-93D7-C904654EC66E}" type="presParOf" srcId="{A9D364E9-0453-4A84-ACB3-44D54922811B}" destId="{FF5DF147-7B71-4D27-8312-5AEEF33A5387}" srcOrd="2" destOrd="0" presId="urn:microsoft.com/office/officeart/2005/8/layout/chevron1"/>
    <dgm:cxn modelId="{1CF38551-D923-4BBD-BC3F-92ECE05AAEC1}" type="presParOf" srcId="{A9D364E9-0453-4A84-ACB3-44D54922811B}" destId="{6573C923-F728-4B7A-8CC1-C5CC7127AFA3}" srcOrd="3" destOrd="0" presId="urn:microsoft.com/office/officeart/2005/8/layout/chevron1"/>
    <dgm:cxn modelId="{279582AF-CE85-43DF-8257-2A045F93E8CA}" type="presParOf" srcId="{A9D364E9-0453-4A84-ACB3-44D54922811B}" destId="{0BD6FF25-0C12-4DD0-94E1-CBFA2EE7D296}"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3F7B1-4F7C-43FC-BB51-D0812594BED9}">
      <dsp:nvSpPr>
        <dsp:cNvPr id="0" name=""/>
        <dsp:cNvSpPr/>
      </dsp:nvSpPr>
      <dsp:spPr>
        <a:xfrm>
          <a:off x="19669" y="1165846"/>
          <a:ext cx="3694600" cy="1477840"/>
        </a:xfrm>
        <a:prstGeom prst="chevron">
          <a:avLst/>
        </a:prstGeom>
        <a:solidFill>
          <a:srgbClr val="388978"/>
        </a:solidFill>
        <a:ln w="12700" cap="flat" cmpd="sng" algn="ctr">
          <a:no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2009" tIns="24003" rIns="24003" bIns="24003"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fr-CA" sz="1800" kern="1200" dirty="0">
              <a:solidFill>
                <a:schemeClr val="lt1"/>
              </a:solidFill>
              <a:latin typeface="Avenir Next LT Pro" panose="020B0504020202020204" pitchFamily="34" charset="0"/>
              <a:ea typeface="+mn-ea"/>
              <a:cs typeface="+mn-cs"/>
            </a:rPr>
            <a:t>All Staff Info-session</a:t>
          </a:r>
        </a:p>
        <a:p>
          <a:pPr marL="0" lvl="0" indent="0" algn="ctr" defTabSz="914400" rtl="0" eaLnBrk="1" latinLnBrk="0" hangingPunct="1">
            <a:lnSpc>
              <a:spcPct val="90000"/>
            </a:lnSpc>
            <a:spcBef>
              <a:spcPct val="0"/>
            </a:spcBef>
            <a:spcAft>
              <a:spcPct val="35000"/>
            </a:spcAft>
            <a:buNone/>
          </a:pPr>
          <a:r>
            <a:rPr lang="en-CA" sz="1800" b="1" kern="1200" dirty="0">
              <a:solidFill>
                <a:schemeClr val="lt1"/>
              </a:solidFill>
              <a:latin typeface="Avenir Next LT Pro" panose="020B0504020202020204" pitchFamily="34" charset="0"/>
              <a:ea typeface="+mn-ea"/>
              <a:cs typeface="+mn-cs"/>
            </a:rPr>
            <a:t>Today</a:t>
          </a:r>
        </a:p>
      </dsp:txBody>
      <dsp:txXfrm>
        <a:off x="758589" y="1165846"/>
        <a:ext cx="2216760" cy="1477840"/>
      </dsp:txXfrm>
    </dsp:sp>
    <dsp:sp modelId="{FF5DF147-7B71-4D27-8312-5AEEF33A5387}">
      <dsp:nvSpPr>
        <dsp:cNvPr id="0" name=""/>
        <dsp:cNvSpPr/>
      </dsp:nvSpPr>
      <dsp:spPr>
        <a:xfrm>
          <a:off x="3344809" y="1165846"/>
          <a:ext cx="3694600" cy="1477840"/>
        </a:xfrm>
        <a:prstGeom prst="chevron">
          <a:avLst/>
        </a:prstGeom>
        <a:solidFill>
          <a:srgbClr val="388978"/>
        </a:solidFill>
        <a:ln w="12700" cap="flat" cmpd="sng" algn="ctr">
          <a:no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2009" tIns="24003" rIns="24003" bIns="24003" numCol="1" spcCol="1270" rtlCol="0" anchor="ctr" anchorCtr="0">
          <a:noAutofit/>
        </a:bodyPr>
        <a:lstStyle/>
        <a:p>
          <a:pPr marL="0" lvl="0" indent="0" algn="ctr" defTabSz="914400" rtl="0" eaLnBrk="1" latinLnBrk="0" hangingPunct="1">
            <a:lnSpc>
              <a:spcPct val="90000"/>
            </a:lnSpc>
            <a:spcBef>
              <a:spcPct val="0"/>
            </a:spcBef>
            <a:spcAft>
              <a:spcPct val="35000"/>
            </a:spcAft>
            <a:buNone/>
          </a:pPr>
          <a:endParaRPr lang="en-CA" sz="1800" kern="1200" noProof="0" dirty="0">
            <a:solidFill>
              <a:srgbClr val="FFFFFF"/>
            </a:solidFill>
            <a:latin typeface="Avenir Next LT Pro" panose="020B0504020202020204" pitchFamily="34" charset="0"/>
            <a:ea typeface="+mn-ea"/>
            <a:cs typeface="+mn-cs"/>
          </a:endParaRPr>
        </a:p>
        <a:p>
          <a:pPr marL="0" lvl="0" indent="0" algn="ctr" defTabSz="914400" rtl="0" eaLnBrk="1" latinLnBrk="0" hangingPunct="1">
            <a:lnSpc>
              <a:spcPct val="90000"/>
            </a:lnSpc>
            <a:spcBef>
              <a:spcPct val="0"/>
            </a:spcBef>
            <a:spcAft>
              <a:spcPct val="35000"/>
            </a:spcAft>
            <a:buNone/>
          </a:pPr>
          <a:r>
            <a:rPr lang="en-CA" sz="1800" kern="1200" noProof="0" dirty="0">
              <a:solidFill>
                <a:srgbClr val="FFFFFF"/>
              </a:solidFill>
              <a:latin typeface="Avenir Next LT Pro" panose="020B0504020202020204" pitchFamily="34" charset="0"/>
              <a:ea typeface="+mn-ea"/>
              <a:cs typeface="+mn-cs"/>
            </a:rPr>
            <a:t>(Insert impacted floors) closure</a:t>
          </a:r>
        </a:p>
        <a:p>
          <a:pPr marL="0" lvl="0" indent="0" algn="ctr" defTabSz="914400" rtl="0" eaLnBrk="1" latinLnBrk="0" hangingPunct="1">
            <a:lnSpc>
              <a:spcPct val="90000"/>
            </a:lnSpc>
            <a:spcBef>
              <a:spcPct val="0"/>
            </a:spcBef>
            <a:spcAft>
              <a:spcPct val="35000"/>
            </a:spcAft>
            <a:buNone/>
          </a:pPr>
          <a:r>
            <a:rPr lang="en-CA" sz="1800" b="1" kern="1200" noProof="0" dirty="0">
              <a:solidFill>
                <a:srgbClr val="FFFFFF"/>
              </a:solidFill>
              <a:latin typeface="Avenir Next LT Pro" panose="020B0504020202020204" pitchFamily="34" charset="0"/>
              <a:ea typeface="+mn-ea"/>
              <a:cs typeface="+mn-cs"/>
            </a:rPr>
            <a:t>DATE</a:t>
          </a:r>
        </a:p>
      </dsp:txBody>
      <dsp:txXfrm>
        <a:off x="4083729" y="1165846"/>
        <a:ext cx="2216760" cy="1477840"/>
      </dsp:txXfrm>
    </dsp:sp>
    <dsp:sp modelId="{0BD6FF25-0C12-4DD0-94E1-CBFA2EE7D296}">
      <dsp:nvSpPr>
        <dsp:cNvPr id="0" name=""/>
        <dsp:cNvSpPr/>
      </dsp:nvSpPr>
      <dsp:spPr>
        <a:xfrm>
          <a:off x="6653313" y="1152191"/>
          <a:ext cx="3694600" cy="1477840"/>
        </a:xfrm>
        <a:prstGeom prst="chevron">
          <a:avLst/>
        </a:prstGeom>
        <a:solidFill>
          <a:srgbClr val="388978"/>
        </a:solidFill>
        <a:ln w="12700" cap="flat" cmpd="sng" algn="ctr">
          <a:no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2009" tIns="24003" rIns="24003" bIns="24003"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en-CA" sz="1800" kern="1200" noProof="0" dirty="0">
              <a:solidFill>
                <a:srgbClr val="FFFFFF"/>
              </a:solidFill>
              <a:latin typeface="Avenir Next LT Pro" panose="020B0504020202020204" pitchFamily="34" charset="0"/>
              <a:ea typeface="+mn-ea"/>
              <a:cs typeface="+mn-cs"/>
            </a:rPr>
            <a:t>Official Opening</a:t>
          </a:r>
        </a:p>
        <a:p>
          <a:pPr marL="0" lvl="0" indent="0" algn="ctr" defTabSz="914400" rtl="0" eaLnBrk="1" latinLnBrk="0" hangingPunct="1">
            <a:lnSpc>
              <a:spcPct val="90000"/>
            </a:lnSpc>
            <a:spcBef>
              <a:spcPct val="0"/>
            </a:spcBef>
            <a:spcAft>
              <a:spcPct val="35000"/>
            </a:spcAft>
            <a:buNone/>
          </a:pPr>
          <a:r>
            <a:rPr lang="fr-CA" sz="1800" b="1" kern="1200" dirty="0">
              <a:solidFill>
                <a:srgbClr val="FFFFFF"/>
              </a:solidFill>
              <a:latin typeface="Avenir Next LT Pro" panose="020B0504020202020204" pitchFamily="34" charset="0"/>
              <a:ea typeface="+mn-ea"/>
              <a:cs typeface="+mn-cs"/>
            </a:rPr>
            <a:t>DATE</a:t>
          </a:r>
          <a:endParaRPr lang="en-CA" sz="1800" b="1" kern="1200" dirty="0">
            <a:solidFill>
              <a:srgbClr val="FFFFFF"/>
            </a:solidFill>
            <a:latin typeface="Avenir Next LT Pro" panose="020B0504020202020204" pitchFamily="34" charset="0"/>
            <a:ea typeface="+mn-ea"/>
            <a:cs typeface="+mn-cs"/>
          </a:endParaRPr>
        </a:p>
      </dsp:txBody>
      <dsp:txXfrm>
        <a:off x="7392233" y="1152191"/>
        <a:ext cx="2216760" cy="147784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9/14/2023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a:t>
            </a:fld>
            <a:endParaRPr lang="en-US"/>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9/14/2023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a:t>
            </a:fld>
            <a:endParaRPr lang="en-US"/>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0lB-5zv93Oc&amp;list=PLKBQ-bLoxgSW_A4yV-mINvMRI2150ozPO&amp;index=12"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youtube.com/watch?v=qrdbYvqI5Nc"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chemeClr val="bg1"/>
              </a:solidFill>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t>1</a:t>
            </a:fld>
            <a:endParaRPr lang="en-US"/>
          </a:p>
        </p:txBody>
      </p:sp>
    </p:spTree>
    <p:extLst>
      <p:ext uri="{BB962C8B-B14F-4D97-AF65-F5344CB8AC3E}">
        <p14:creationId xmlns:p14="http://schemas.microsoft.com/office/powerpoint/2010/main" val="3164595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When we come to the office, we often take the opportunity to meet our colleagues. So there's also a wide variety of well-equipped workspaces for small or large group meetings. Most are equipped with the technology needed to hold hybrid meetings with our teleworking colleagues.</a:t>
            </a:r>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11</a:t>
            </a:fld>
            <a:endParaRPr lang="en-US"/>
          </a:p>
        </p:txBody>
      </p:sp>
    </p:spTree>
    <p:extLst>
      <p:ext uri="{BB962C8B-B14F-4D97-AF65-F5344CB8AC3E}">
        <p14:creationId xmlns:p14="http://schemas.microsoft.com/office/powerpoint/2010/main" val="4202172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Several work points are ideal for more ad hoc discussions in small or large groups, since they don't have to be reserved.</a:t>
            </a:r>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12</a:t>
            </a:fld>
            <a:endParaRPr lang="en-US"/>
          </a:p>
        </p:txBody>
      </p:sp>
    </p:spTree>
    <p:extLst>
      <p:ext uri="{BB962C8B-B14F-4D97-AF65-F5344CB8AC3E}">
        <p14:creationId xmlns:p14="http://schemas.microsoft.com/office/powerpoint/2010/main" val="3495268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Finally, work areas such as lounges, locker rooms and chat rooms are ideal places for "coffee machine conversations"!</a:t>
            </a:r>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13</a:t>
            </a:fld>
            <a:endParaRPr lang="en-US"/>
          </a:p>
        </p:txBody>
      </p:sp>
    </p:spTree>
    <p:extLst>
      <p:ext uri="{BB962C8B-B14F-4D97-AF65-F5344CB8AC3E}">
        <p14:creationId xmlns:p14="http://schemas.microsoft.com/office/powerpoint/2010/main" val="1104295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1E3652"/>
                </a:solidFill>
                <a:latin typeface="+mn-lt"/>
                <a:cs typeface="Calibri"/>
              </a:rPr>
              <a:t>Now that you've seen the different work points and how you can use them, here are a few more elements to guide the design of a GC Workplace: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rgbClr val="1E3652"/>
              </a:solidFill>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solidFill>
                  <a:srgbClr val="1E3652"/>
                </a:solidFill>
                <a:latin typeface="+mn-lt"/>
                <a:cs typeface="Calibri"/>
              </a:rPr>
              <a:t>Canada's natural landscapes </a:t>
            </a:r>
            <a:r>
              <a:rPr lang="en-CA" sz="1200" dirty="0">
                <a:solidFill>
                  <a:srgbClr val="1E3652"/>
                </a:solidFill>
                <a:latin typeface="+mn-lt"/>
                <a:cs typeface="Calibri"/>
              </a:rPr>
              <a:t>are a great source of inspiration. Designs will incorporate Canadian landscape images, natural colors and materials.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rgbClr val="1E3652"/>
              </a:solidFill>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solidFill>
                  <a:srgbClr val="1E3652"/>
                </a:solidFill>
                <a:latin typeface="+mn-lt"/>
                <a:cs typeface="Calibri"/>
              </a:rPr>
              <a:t>Nature</a:t>
            </a:r>
            <a:r>
              <a:rPr lang="en-CA" sz="1200" dirty="0">
                <a:solidFill>
                  <a:srgbClr val="1E3652"/>
                </a:solidFill>
                <a:latin typeface="+mn-lt"/>
                <a:cs typeface="Calibri"/>
              </a:rPr>
              <a:t> will be presented through: access to natural light, the integration of organic forms and textures, and the use of natural materials.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rgbClr val="1E3652"/>
              </a:solidFill>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1E3652"/>
                </a:solidFill>
                <a:latin typeface="+mn-lt"/>
                <a:cs typeface="Calibri"/>
              </a:rPr>
              <a:t>The strong link to nature is linked to the next point, that of </a:t>
            </a:r>
            <a:r>
              <a:rPr lang="en-CA" sz="1200" b="1" dirty="0">
                <a:solidFill>
                  <a:srgbClr val="1E3652"/>
                </a:solidFill>
                <a:latin typeface="+mn-lt"/>
                <a:cs typeface="Calibri"/>
              </a:rPr>
              <a:t>Indigenous elements</a:t>
            </a:r>
            <a:r>
              <a:rPr lang="en-CA" sz="1200" dirty="0">
                <a:solidFill>
                  <a:srgbClr val="1E3652"/>
                </a:solidFill>
                <a:latin typeface="+mn-lt"/>
                <a:cs typeface="Calibri"/>
              </a:rPr>
              <a:t>. In support of our organization's commitment to reconciliation, we will incorporate culturally appropriate elements that provide economic opportunities for Indigenous people.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rgbClr val="1E3652"/>
              </a:solidFill>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1E3652"/>
                </a:solidFill>
                <a:latin typeface="+mn-lt"/>
                <a:cs typeface="Calibri"/>
              </a:rPr>
              <a:t>Several elements of our future workplace are aimed at improving inclusion and accessibility, such as: a variety of workstations that naturally meet certain accommodation needs, accessible technological equipment, and more equitable access to ergonomic workstations.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rgbClr val="1E3652"/>
              </a:solidFill>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1E3652"/>
                </a:solidFill>
                <a:latin typeface="+mn-lt"/>
                <a:cs typeface="Calibri"/>
              </a:rPr>
              <a:t>For </a:t>
            </a:r>
            <a:r>
              <a:rPr lang="en-CA" sz="1200" b="1" dirty="0">
                <a:solidFill>
                  <a:srgbClr val="1E3652"/>
                </a:solidFill>
                <a:latin typeface="+mn-lt"/>
                <a:cs typeface="Calibri"/>
              </a:rPr>
              <a:t>sustainability</a:t>
            </a:r>
            <a:r>
              <a:rPr lang="en-CA" sz="1200" dirty="0">
                <a:solidFill>
                  <a:srgbClr val="1E3652"/>
                </a:solidFill>
                <a:latin typeface="+mn-lt"/>
                <a:cs typeface="Calibri"/>
              </a:rPr>
              <a:t>, we aim to reuse the finishes of our current offices, as well as any furnishings that can be reused. For anything that can't be reused, efforts are made to recycle and dispose of it properly. In addition to being ecologically responsible, this allows our project to be completed on an </a:t>
            </a:r>
            <a:r>
              <a:rPr lang="en-CA" sz="1200" b="1" dirty="0">
                <a:solidFill>
                  <a:srgbClr val="1E3652"/>
                </a:solidFill>
                <a:latin typeface="+mn-lt"/>
                <a:cs typeface="Calibri"/>
              </a:rPr>
              <a:t>accelerated schedule</a:t>
            </a:r>
            <a:r>
              <a:rPr lang="en-CA" sz="1200" dirty="0">
                <a:solidFill>
                  <a:srgbClr val="1E3652"/>
                </a:solidFill>
                <a:latin typeface="+mn-lt"/>
                <a:cs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rgbClr val="1E3652"/>
              </a:solidFill>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1E3652"/>
                </a:solidFill>
                <a:latin typeface="+mn-lt"/>
                <a:cs typeface="Calibri"/>
              </a:rPr>
              <a:t>Speaking of timelines, let's take a look at the major stages of our project.</a:t>
            </a:r>
          </a:p>
          <a:p>
            <a:endParaRPr lang="en-CA" sz="1200" dirty="0">
              <a:solidFill>
                <a:srgbClr val="1E3652"/>
              </a:solidFill>
              <a:latin typeface="+mn-lt"/>
            </a:endParaRPr>
          </a:p>
          <a:p>
            <a:endParaRPr lang="en-CA" sz="1200" dirty="0">
              <a:solidFill>
                <a:srgbClr val="1E3652"/>
              </a:solidFill>
              <a:latin typeface="+mn-lt"/>
            </a:endParaRPr>
          </a:p>
          <a:p>
            <a:endParaRPr lang="en-CA" sz="1200" dirty="0">
              <a:solidFill>
                <a:srgbClr val="1E3652"/>
              </a:solidFill>
              <a:latin typeface="+mn-lt"/>
            </a:endParaRPr>
          </a:p>
          <a:p>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14</a:t>
            </a:fld>
            <a:endParaRPr lang="en-US"/>
          </a:p>
        </p:txBody>
      </p:sp>
    </p:spTree>
    <p:extLst>
      <p:ext uri="{BB962C8B-B14F-4D97-AF65-F5344CB8AC3E}">
        <p14:creationId xmlns:p14="http://schemas.microsoft.com/office/powerpoint/2010/main" val="327941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The GC Workplace has been designed to be a </a:t>
            </a:r>
            <a:r>
              <a:rPr lang="en-CA" b="1" dirty="0"/>
              <a:t>standard for accessible and inclusive workplace design</a:t>
            </a:r>
            <a:r>
              <a:rPr lang="en-CA" dirty="0"/>
              <a:t>. The activity-based workplace is designed to accommodate the majority of employees. Activity-based working optimizes ergonomics through movement, rather than perfect static posture. It incorporates wayfinding cues, height-adjustable desks, accessible technologies and ample space for mobility, including in kitchens.</a:t>
            </a:r>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15</a:t>
            </a:fld>
            <a:endParaRPr lang="en-US"/>
          </a:p>
        </p:txBody>
      </p:sp>
    </p:spTree>
    <p:extLst>
      <p:ext uri="{BB962C8B-B14F-4D97-AF65-F5344CB8AC3E}">
        <p14:creationId xmlns:p14="http://schemas.microsoft.com/office/powerpoint/2010/main" val="3755149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16</a:t>
            </a:fld>
            <a:endParaRPr lang="en-US"/>
          </a:p>
        </p:txBody>
      </p:sp>
    </p:spTree>
    <p:extLst>
      <p:ext uri="{BB962C8B-B14F-4D97-AF65-F5344CB8AC3E}">
        <p14:creationId xmlns:p14="http://schemas.microsoft.com/office/powerpoint/2010/main" val="228779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When modernizing, it's normal to face challenges, and for some people, irritants - it's all part of the process.</a:t>
            </a:r>
          </a:p>
          <a:p>
            <a:endParaRPr lang="en-CA" dirty="0"/>
          </a:p>
          <a:p>
            <a:r>
              <a:rPr lang="en-CA" dirty="0"/>
              <a:t>We'll do our best to minimize the impact of the renovation on your work, but we'll still need your cooperation and patience.</a:t>
            </a:r>
          </a:p>
          <a:p>
            <a:endParaRPr lang="en-CA" dirty="0"/>
          </a:p>
          <a:p>
            <a:r>
              <a:rPr lang="en-CA" dirty="0"/>
              <a:t>Keep in mind that all this is temporary, and that in the end, our workplace will be better adapted to our needs and more pleasant to work in.</a:t>
            </a:r>
            <a:endParaRPr lang="fr-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17</a:t>
            </a:fld>
            <a:endParaRPr lang="en-US"/>
          </a:p>
        </p:txBody>
      </p:sp>
    </p:spTree>
    <p:extLst>
      <p:ext uri="{BB962C8B-B14F-4D97-AF65-F5344CB8AC3E}">
        <p14:creationId xmlns:p14="http://schemas.microsoft.com/office/powerpoint/2010/main" val="1589932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As you can see, this is a major project, and we have a well-organized project team to ensure its success. It's my pleasure to introduce it to you.</a:t>
            </a:r>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19</a:t>
            </a:fld>
            <a:endParaRPr lang="en-US"/>
          </a:p>
        </p:txBody>
      </p:sp>
    </p:spTree>
    <p:extLst>
      <p:ext uri="{BB962C8B-B14F-4D97-AF65-F5344CB8AC3E}">
        <p14:creationId xmlns:p14="http://schemas.microsoft.com/office/powerpoint/2010/main" val="1102112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spcAft>
                <a:spcPts val="600"/>
              </a:spcAft>
              <a:buFont typeface="Arial" panose="020B0604020202020204" pitchFamily="34" charset="0"/>
              <a:buNone/>
            </a:pPr>
            <a:r>
              <a:rPr lang="en-CA" sz="1200" dirty="0">
                <a:latin typeface="Avenir Next LT Pro" panose="020B0504020202020204" pitchFamily="34" charset="0"/>
              </a:rPr>
              <a:t>I've shared a lot of information with you today, but in a nutshell, our new workplace will include:</a:t>
            </a:r>
          </a:p>
          <a:p>
            <a:pPr marL="0" indent="0">
              <a:spcAft>
                <a:spcPts val="600"/>
              </a:spcAft>
              <a:buFont typeface="Arial" panose="020B0604020202020204" pitchFamily="34" charset="0"/>
              <a:buNone/>
            </a:pPr>
            <a:endParaRPr lang="en-CA" sz="1200" dirty="0">
              <a:latin typeface="Avenir Next LT Pro" panose="020B0504020202020204" pitchFamily="34" charset="0"/>
            </a:endParaRPr>
          </a:p>
          <a:p>
            <a:pPr marL="171450" indent="-171450">
              <a:spcAft>
                <a:spcPts val="600"/>
              </a:spcAft>
              <a:buFont typeface="Arial" panose="020B0604020202020204" pitchFamily="34" charset="0"/>
              <a:buChar char="•"/>
            </a:pPr>
            <a:r>
              <a:rPr lang="en-CA" sz="1200" dirty="0">
                <a:latin typeface="Avenir Next LT Pro" panose="020B0504020202020204" pitchFamily="34" charset="0"/>
              </a:rPr>
              <a:t>A wide range of workstations and unassigned facilities</a:t>
            </a:r>
          </a:p>
          <a:p>
            <a:pPr marL="171450" indent="-171450">
              <a:spcAft>
                <a:spcPts val="600"/>
              </a:spcAft>
              <a:buFont typeface="Arial" panose="020B0604020202020204" pitchFamily="34" charset="0"/>
              <a:buChar char="•"/>
            </a:pPr>
            <a:r>
              <a:rPr lang="en-CA" sz="1200" dirty="0">
                <a:latin typeface="Avenir Next LT Pro" panose="020B0504020202020204" pitchFamily="34" charset="0"/>
              </a:rPr>
              <a:t>A user-friendly reservation system</a:t>
            </a:r>
          </a:p>
          <a:p>
            <a:pPr marL="171450" indent="-171450">
              <a:spcAft>
                <a:spcPts val="600"/>
              </a:spcAft>
              <a:buFont typeface="Arial" panose="020B0604020202020204" pitchFamily="34" charset="0"/>
              <a:buChar char="•"/>
            </a:pPr>
            <a:r>
              <a:rPr lang="en-CA" sz="1200" dirty="0">
                <a:latin typeface="Avenir Next LT Pro" panose="020B0504020202020204" pitchFamily="34" charset="0"/>
              </a:rPr>
              <a:t>A Wi-Fi environment</a:t>
            </a:r>
          </a:p>
          <a:p>
            <a:pPr marL="171450" indent="-171450">
              <a:spcAft>
                <a:spcPts val="600"/>
              </a:spcAft>
              <a:buFont typeface="Arial" panose="020B0604020202020204" pitchFamily="34" charset="0"/>
              <a:buChar char="•"/>
            </a:pPr>
            <a:r>
              <a:rPr lang="en-CA" sz="1200" dirty="0">
                <a:latin typeface="Avenir Next LT Pro" panose="020B0504020202020204" pitchFamily="34" charset="0"/>
              </a:rPr>
              <a:t>Three distinct zones (quiet, transitional and interactive)</a:t>
            </a:r>
          </a:p>
          <a:p>
            <a:pPr marL="171450" indent="-171450">
              <a:spcAft>
                <a:spcPts val="600"/>
              </a:spcAft>
              <a:buFont typeface="Arial" panose="020B0604020202020204" pitchFamily="34" charset="0"/>
              <a:buChar char="•"/>
            </a:pPr>
            <a:r>
              <a:rPr lang="en-CA" sz="1200" dirty="0">
                <a:latin typeface="Avenir Next LT Pro" panose="020B0504020202020204" pitchFamily="34" charset="0"/>
              </a:rPr>
              <a:t>Audiovisual equipment adapted to the hybrid model</a:t>
            </a:r>
          </a:p>
          <a:p>
            <a:pPr marL="171450" indent="-171450">
              <a:spcAft>
                <a:spcPts val="600"/>
              </a:spcAft>
              <a:buFont typeface="Arial" panose="020B0604020202020204" pitchFamily="34" charset="0"/>
              <a:buChar char="•"/>
            </a:pPr>
            <a:r>
              <a:rPr lang="en-CA" sz="1200" dirty="0">
                <a:latin typeface="Avenir Next LT Pro" panose="020B0504020202020204" pitchFamily="34" charset="0"/>
              </a:rPr>
              <a:t>Accessible spaces </a:t>
            </a:r>
          </a:p>
          <a:p>
            <a:pPr marL="171450" indent="-171450">
              <a:spcAft>
                <a:spcPts val="600"/>
              </a:spcAft>
              <a:buFont typeface="Arial" panose="020B0604020202020204" pitchFamily="34" charset="0"/>
              <a:buChar char="•"/>
            </a:pPr>
            <a:r>
              <a:rPr lang="en-CA" sz="1200" dirty="0">
                <a:latin typeface="Avenir Next LT Pro" panose="020B0504020202020204" pitchFamily="34" charset="0"/>
              </a:rPr>
              <a:t>Ergonomic workstations</a:t>
            </a:r>
          </a:p>
          <a:p>
            <a:pPr marL="171450" indent="-171450">
              <a:spcAft>
                <a:spcPts val="600"/>
              </a:spcAft>
              <a:buFont typeface="Arial" panose="020B0604020202020204" pitchFamily="34" charset="0"/>
              <a:buChar char="•"/>
            </a:pPr>
            <a:r>
              <a:rPr lang="en-CA" sz="1200" dirty="0">
                <a:latin typeface="Avenir Next LT Pro" panose="020B0504020202020204" pitchFamily="34" charset="0"/>
              </a:rPr>
              <a:t>Inspiring and inclusive design</a:t>
            </a:r>
            <a:endParaRPr lang="fr-CA" sz="1200" dirty="0">
              <a:latin typeface="Avenir Next LT Pro" panose="020B0504020202020204" pitchFamily="34" charset="0"/>
            </a:endParaRPr>
          </a:p>
          <a:p>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20</a:t>
            </a:fld>
            <a:endParaRPr lang="en-US"/>
          </a:p>
        </p:txBody>
      </p:sp>
    </p:spTree>
    <p:extLst>
      <p:ext uri="{BB962C8B-B14F-4D97-AF65-F5344CB8AC3E}">
        <p14:creationId xmlns:p14="http://schemas.microsoft.com/office/powerpoint/2010/main" val="671512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1" dirty="0"/>
              <a:t>Note: </a:t>
            </a:r>
            <a:r>
              <a:rPr lang="en-CA" dirty="0"/>
              <a:t>Use this slide in your presentation if you're launching your change agent recruitment campaign. This announcement should be accompanied by a recruitment message on your other communication channels.</a:t>
            </a:r>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22</a:t>
            </a:fld>
            <a:endParaRPr lang="en-US"/>
          </a:p>
        </p:txBody>
      </p:sp>
    </p:spTree>
    <p:extLst>
      <p:ext uri="{BB962C8B-B14F-4D97-AF65-F5344CB8AC3E}">
        <p14:creationId xmlns:p14="http://schemas.microsoft.com/office/powerpoint/2010/main" val="958574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0" i="0" dirty="0">
                <a:solidFill>
                  <a:srgbClr val="000000"/>
                </a:solidFill>
                <a:effectLst/>
                <a:latin typeface="Times New Roman"/>
                <a:cs typeface="Times New Roman"/>
              </a:rPr>
              <a:t>Over the past few years, we have radically changed the way we work and interact. With COVID-19 and the introduction of the hybrid work model, it was essential for our organization to reflect in depth on different aspects of our work, more specifically on flexibility in the workplace and how best to take advantage of the benefits of our experience.</a:t>
            </a:r>
          </a:p>
          <a:p>
            <a:endParaRPr lang="en-CA" b="0" i="0" dirty="0">
              <a:solidFill>
                <a:srgbClr val="000000"/>
              </a:solidFill>
              <a:effectLst/>
              <a:latin typeface="Times New Roman"/>
              <a:cs typeface="Times New Roman"/>
            </a:endParaRPr>
          </a:p>
          <a:p>
            <a:r>
              <a:rPr lang="en-CA" b="0" i="0" dirty="0">
                <a:solidFill>
                  <a:srgbClr val="000000"/>
                </a:solidFill>
                <a:effectLst/>
                <a:latin typeface="Times New Roman"/>
                <a:cs typeface="Times New Roman"/>
              </a:rPr>
              <a:t>We recently announced to you by (insert the means by which you made the announcement: e-mail or other) that our organization will be proceeding with a modernization project.</a:t>
            </a:r>
          </a:p>
          <a:p>
            <a:endParaRPr lang="en-CA" b="0" i="0" dirty="0">
              <a:solidFill>
                <a:srgbClr val="000000"/>
              </a:solidFill>
              <a:effectLst/>
              <a:latin typeface="Times New Roman"/>
              <a:cs typeface="Times New Roman"/>
            </a:endParaRPr>
          </a:p>
          <a:p>
            <a:r>
              <a:rPr lang="en-CA" b="0" i="0" dirty="0">
                <a:solidFill>
                  <a:srgbClr val="000000"/>
                </a:solidFill>
                <a:effectLst/>
                <a:latin typeface="Times New Roman"/>
                <a:cs typeface="Times New Roman"/>
              </a:rPr>
              <a:t>The purpose of today's information session is to inform you about our modernization project, and more specifically about the concept we have chosen for our future workplace.</a:t>
            </a:r>
          </a:p>
          <a:p>
            <a:endParaRPr lang="en-CA" b="0" i="0" dirty="0">
              <a:solidFill>
                <a:srgbClr val="000000"/>
              </a:solidFill>
              <a:effectLst/>
              <a:latin typeface="Times New Roman"/>
              <a:cs typeface="Times New Roman"/>
            </a:endParaRPr>
          </a:p>
          <a:p>
            <a:r>
              <a:rPr lang="en-CA" b="0" i="0" dirty="0">
                <a:solidFill>
                  <a:srgbClr val="000000"/>
                </a:solidFill>
                <a:effectLst/>
                <a:latin typeface="Times New Roman"/>
                <a:cs typeface="Times New Roman"/>
              </a:rPr>
              <a:t>Before getting to the heart of the matter, I'd like to share with you what guides our choices and decisions.</a:t>
            </a:r>
            <a:endParaRPr lang="fr-FR" b="0" i="0" dirty="0">
              <a:solidFill>
                <a:srgbClr val="000000"/>
              </a:solidFill>
              <a:effectLst/>
              <a:latin typeface="Times New Roman"/>
              <a:cs typeface="Times New Roman"/>
            </a:endParaRPr>
          </a:p>
          <a:p>
            <a:endParaRPr lang="fr-FR" b="0" i="0" dirty="0">
              <a:solidFill>
                <a:srgbClr val="000000"/>
              </a:solidFill>
              <a:effectLst/>
              <a:latin typeface="Times New Roman"/>
              <a:cs typeface="Times New Roman"/>
            </a:endParaRPr>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3</a:t>
            </a:fld>
            <a:endParaRPr lang="en-US"/>
          </a:p>
        </p:txBody>
      </p:sp>
    </p:spTree>
    <p:extLst>
      <p:ext uri="{BB962C8B-B14F-4D97-AF65-F5344CB8AC3E}">
        <p14:creationId xmlns:p14="http://schemas.microsoft.com/office/powerpoint/2010/main" val="20131748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1" i="1" dirty="0"/>
              <a:t>Note: </a:t>
            </a:r>
            <a:r>
              <a:rPr lang="en-CA" i="1" dirty="0"/>
              <a:t>Use this slide in your main presentation if your organization intends to conduct a design survey and distribute it to all staff.</a:t>
            </a:r>
          </a:p>
          <a:p>
            <a:endParaRPr lang="en-CA" dirty="0"/>
          </a:p>
          <a:p>
            <a:r>
              <a:rPr lang="en-CA" dirty="0"/>
              <a:t>The first activity you'll be asked to participate in is the </a:t>
            </a:r>
            <a:r>
              <a:rPr lang="en-CA" b="1" dirty="0"/>
              <a:t>Short Design Survey</a:t>
            </a:r>
            <a:r>
              <a:rPr lang="en-CA" dirty="0"/>
              <a:t>. The data collected during this survey is essential so that PSPC’s Design Team can define the workplace's activity profile, zones and ideal distribution of work points to match the activities performed in the workplace.</a:t>
            </a:r>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23</a:t>
            </a:fld>
            <a:endParaRPr lang="en-US"/>
          </a:p>
        </p:txBody>
      </p:sp>
    </p:spTree>
    <p:extLst>
      <p:ext uri="{BB962C8B-B14F-4D97-AF65-F5344CB8AC3E}">
        <p14:creationId xmlns:p14="http://schemas.microsoft.com/office/powerpoint/2010/main" val="3591595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i="1" dirty="0"/>
              <a:t>Note: </a:t>
            </a:r>
            <a:r>
              <a:rPr lang="en-CA" i="1" dirty="0"/>
              <a:t>Use this slide in your main presentation if your organization intends to conduct a Mood Board Survey and send it out to all staff.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You'll be invited to choose the mood board for our future workplace! A mood board is the color palette that will be used and provides inspiration for the textures of materials used for furniture, decor and floor coverings.</a:t>
            </a:r>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24</a:t>
            </a:fld>
            <a:endParaRPr lang="en-US"/>
          </a:p>
        </p:txBody>
      </p:sp>
    </p:spTree>
    <p:extLst>
      <p:ext uri="{BB962C8B-B14F-4D97-AF65-F5344CB8AC3E}">
        <p14:creationId xmlns:p14="http://schemas.microsoft.com/office/powerpoint/2010/main" val="33880219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kumimoji="0" lang="en-CA" sz="1200" i="0" u="none" strike="noStrike" cap="none" normalizeH="0" baseline="0" noProof="0" dirty="0">
                <a:ln>
                  <a:noFill/>
                </a:ln>
                <a:solidFill>
                  <a:srgbClr val="000000"/>
                </a:solidFill>
                <a:uLnTx/>
                <a:uFillTx/>
                <a:latin typeface="Calibri"/>
                <a:ea typeface="+mn-ea"/>
                <a:cs typeface="Arial" panose="020B0604020202020204" pitchFamily="34" charset="0"/>
              </a:rPr>
              <a:t>To support you through this transition, the team I've just introduced and I have put together a </a:t>
            </a:r>
            <a:r>
              <a:rPr kumimoji="0" lang="en-CA" sz="1200" b="1" i="0" u="none" strike="noStrike" cap="none" normalizeH="0" baseline="0" noProof="0" dirty="0">
                <a:ln>
                  <a:noFill/>
                </a:ln>
                <a:solidFill>
                  <a:srgbClr val="000000"/>
                </a:solidFill>
                <a:uLnTx/>
                <a:uFillTx/>
                <a:latin typeface="Calibri"/>
                <a:ea typeface="+mn-ea"/>
                <a:cs typeface="Arial" panose="020B0604020202020204" pitchFamily="34" charset="0"/>
              </a:rPr>
              <a:t>roadmap</a:t>
            </a:r>
            <a:r>
              <a:rPr kumimoji="0" lang="en-CA" sz="1200" i="0" u="none" strike="noStrike" cap="none" normalizeH="0" baseline="0" noProof="0" dirty="0">
                <a:ln>
                  <a:noFill/>
                </a:ln>
                <a:solidFill>
                  <a:srgbClr val="000000"/>
                </a:solidFill>
                <a:uLnTx/>
                <a:uFillTx/>
                <a:latin typeface="Calibri"/>
                <a:ea typeface="+mn-ea"/>
                <a:cs typeface="Arial" panose="020B0604020202020204" pitchFamily="34" charset="0"/>
              </a:rPr>
              <a:t> that will provide you with the essential information and tools you need to participate in shaping the workplace of the future and the experience you'll have, whether you're in the office or working remotely.</a:t>
            </a:r>
          </a:p>
          <a:p>
            <a:endParaRPr kumimoji="0" lang="en-CA" sz="1200" i="0" u="none" strike="noStrike" cap="none" normalizeH="0" baseline="0" noProof="0" dirty="0">
              <a:ln>
                <a:noFill/>
              </a:ln>
              <a:solidFill>
                <a:srgbClr val="000000"/>
              </a:solidFill>
              <a:uLnTx/>
              <a:uFillTx/>
              <a:latin typeface="Calibri"/>
              <a:ea typeface="+mn-ea"/>
              <a:cs typeface="Arial" panose="020B0604020202020204" pitchFamily="34" charset="0"/>
            </a:endParaRPr>
          </a:p>
          <a:p>
            <a:r>
              <a:rPr kumimoji="0" lang="en-CA" sz="1200" i="0" u="none" strike="noStrike" cap="none" normalizeH="0" baseline="0" noProof="0" dirty="0">
                <a:ln>
                  <a:noFill/>
                </a:ln>
                <a:solidFill>
                  <a:srgbClr val="000000"/>
                </a:solidFill>
                <a:uLnTx/>
                <a:uFillTx/>
                <a:latin typeface="Calibri"/>
                <a:ea typeface="+mn-ea"/>
                <a:cs typeface="Arial" panose="020B0604020202020204" pitchFamily="34" charset="0"/>
              </a:rPr>
              <a:t>NOTE: This Employee Experience section is a proposed learning roadmap for employees in this program based on the content of the </a:t>
            </a:r>
            <a:r>
              <a:rPr kumimoji="0" lang="en-CA" sz="1200" b="0" i="1" u="none" strike="noStrike" cap="none" normalizeH="0" baseline="0" noProof="0" dirty="0">
                <a:ln>
                  <a:noFill/>
                </a:ln>
                <a:solidFill>
                  <a:srgbClr val="000000"/>
                </a:solidFill>
                <a:uLnTx/>
                <a:uFillTx/>
                <a:latin typeface="Calibri"/>
                <a:ea typeface="+mn-ea"/>
                <a:cs typeface="Arial" panose="020B0604020202020204" pitchFamily="34" charset="0"/>
              </a:rPr>
              <a:t>Change Management Program-in-a-box</a:t>
            </a:r>
            <a:r>
              <a:rPr kumimoji="0" lang="en-CA" sz="1200" i="0" u="none" strike="noStrike" cap="none" normalizeH="0" baseline="0" noProof="0" dirty="0">
                <a:ln>
                  <a:noFill/>
                </a:ln>
                <a:solidFill>
                  <a:srgbClr val="000000"/>
                </a:solidFill>
                <a:uLnTx/>
                <a:uFillTx/>
                <a:latin typeface="Calibri"/>
                <a:ea typeface="+mn-ea"/>
                <a:cs typeface="Arial" panose="020B0604020202020204" pitchFamily="34" charset="0"/>
              </a:rPr>
              <a:t>.</a:t>
            </a:r>
            <a:endParaRPr kumimoji="0" lang="fr-CA" sz="1200" i="0" u="none" strike="noStrike" cap="none" normalizeH="0" baseline="0" noProof="0" dirty="0">
              <a:ln>
                <a:noFill/>
              </a:ln>
              <a:solidFill>
                <a:srgbClr val="000000"/>
              </a:solidFill>
              <a:uLnTx/>
              <a:uFillTx/>
              <a:latin typeface="Calibri"/>
              <a:ea typeface="+mn-ea"/>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25</a:t>
            </a:fld>
            <a:endParaRPr lang="en-US"/>
          </a:p>
        </p:txBody>
      </p:sp>
    </p:spTree>
    <p:extLst>
      <p:ext uri="{BB962C8B-B14F-4D97-AF65-F5344CB8AC3E}">
        <p14:creationId xmlns:p14="http://schemas.microsoft.com/office/powerpoint/2010/main" val="6234564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As mentioned earlier, the GC Workplace concept is a flexible environment where you choose where to work.</a:t>
            </a:r>
          </a:p>
          <a:p>
            <a:endParaRPr lang="en-CA" dirty="0"/>
          </a:p>
          <a:p>
            <a:r>
              <a:rPr lang="en-CA" dirty="0"/>
              <a:t>Here are a variety of work points for individual work. Some are open and others closed, so you can choose according to the level of concentration you need, or the noise you'll make, for example, if you have to make calls or take part in virtual meetings.</a:t>
            </a:r>
          </a:p>
          <a:p>
            <a:endParaRPr lang="en-CA" dirty="0"/>
          </a:p>
          <a:p>
            <a:r>
              <a:rPr lang="en-CA" dirty="0"/>
              <a:t>Many of these workstations offer ergonomic equipment such as ergonomic chairs, height-adjustable desks and two screens (or one gigantic one). </a:t>
            </a:r>
          </a:p>
          <a:p>
            <a:endParaRPr lang="en-CA" dirty="0"/>
          </a:p>
          <a:p>
            <a:r>
              <a:rPr lang="en-CA" dirty="0"/>
              <a:t>As you can see, these workstations don't come with a keyboard and mouse. You'll need to carry the equipment provided.</a:t>
            </a:r>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27</a:t>
            </a:fld>
            <a:endParaRPr lang="en-US"/>
          </a:p>
        </p:txBody>
      </p:sp>
    </p:spTree>
    <p:extLst>
      <p:ext uri="{BB962C8B-B14F-4D97-AF65-F5344CB8AC3E}">
        <p14:creationId xmlns:p14="http://schemas.microsoft.com/office/powerpoint/2010/main" val="26834402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You'll have access to different types of rooms and work points to collaborate. You'll be able to choose the most appropriate based on capacity and functionality, whether you need to hold a formal meeting, brainstorm or simply chat with a colleague.</a:t>
            </a:r>
          </a:p>
          <a:p>
            <a:endParaRPr lang="en-CA" dirty="0"/>
          </a:p>
          <a:p>
            <a:r>
              <a:rPr lang="en-CA" dirty="0"/>
              <a:t>The Wi-Fi environment will be optimized to enable you to move around these rooms.</a:t>
            </a:r>
          </a:p>
          <a:p>
            <a:endParaRPr lang="en-CA" dirty="0"/>
          </a:p>
          <a:p>
            <a:r>
              <a:rPr lang="en-CA" dirty="0"/>
              <a:t>In all, some 15 workstations will be available. Some can be booked in advance via (reservation systems).</a:t>
            </a:r>
          </a:p>
          <a:p>
            <a:endParaRPr lang="en-CA" dirty="0"/>
          </a:p>
          <a:p>
            <a:r>
              <a:rPr lang="en-CA" dirty="0"/>
              <a:t>But don't worry about all these details, our teams will provide you with all the information you need to plan your working days and move around the space optimally.</a:t>
            </a:r>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28</a:t>
            </a:fld>
            <a:endParaRPr lang="en-US"/>
          </a:p>
        </p:txBody>
      </p:sp>
    </p:spTree>
    <p:extLst>
      <p:ext uri="{BB962C8B-B14F-4D97-AF65-F5344CB8AC3E}">
        <p14:creationId xmlns:p14="http://schemas.microsoft.com/office/powerpoint/2010/main" val="580322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4</a:t>
            </a:fld>
            <a:endParaRPr lang="en-US"/>
          </a:p>
        </p:txBody>
      </p:sp>
    </p:spTree>
    <p:extLst>
      <p:ext uri="{BB962C8B-B14F-4D97-AF65-F5344CB8AC3E}">
        <p14:creationId xmlns:p14="http://schemas.microsoft.com/office/powerpoint/2010/main" val="873469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To achieve our goals, we discussed with our PSPC colleagues and came to the conclusion that their Workplace Transformation Program was the best option for our organization. </a:t>
            </a:r>
          </a:p>
          <a:p>
            <a:endParaRPr lang="en-CA" dirty="0"/>
          </a:p>
          <a:p>
            <a:r>
              <a:rPr lang="en-CA" dirty="0"/>
              <a:t>This program aims to create a GC Workplace based on the implementation of </a:t>
            </a:r>
            <a:r>
              <a:rPr lang="en-CA" b="1" dirty="0"/>
              <a:t>activity-based work</a:t>
            </a:r>
            <a:r>
              <a:rPr lang="en-CA" dirty="0"/>
              <a:t>. It's a way of working that offers all employees </a:t>
            </a:r>
            <a:r>
              <a:rPr lang="en-CA" b="1" dirty="0"/>
              <a:t>SHARED USE </a:t>
            </a:r>
            <a:r>
              <a:rPr lang="en-CA" dirty="0"/>
              <a:t>of a </a:t>
            </a:r>
            <a:r>
              <a:rPr lang="en-CA" b="1" dirty="0"/>
              <a:t>VARIETY</a:t>
            </a:r>
            <a:r>
              <a:rPr lang="en-CA" dirty="0"/>
              <a:t> of work points.</a:t>
            </a:r>
          </a:p>
          <a:p>
            <a:endParaRPr lang="en-CA" dirty="0"/>
          </a:p>
          <a:p>
            <a:r>
              <a:rPr lang="en-CA" dirty="0"/>
              <a:t>As this is a key concept in our project, I invite you to watch the short video explaining what it's all about. I'll then go into more detail about the design of our new workplace. </a:t>
            </a:r>
          </a:p>
          <a:p>
            <a:endParaRPr lang="en-CA" dirty="0"/>
          </a:p>
          <a:p>
            <a:r>
              <a:rPr lang="en-CA" dirty="0"/>
              <a:t>Link to the video (you can share the video link in the other official language in the event chat):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EN: </a:t>
            </a:r>
            <a:r>
              <a:rPr lang="en-CA" dirty="0">
                <a:hlinkClick r:id="rId3"/>
              </a:rPr>
              <a:t>What’s an Activity Based Workplace? – YouTube</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FR: </a:t>
            </a:r>
            <a:r>
              <a:rPr lang="fr-FR" dirty="0">
                <a:hlinkClick r:id="rId4"/>
              </a:rPr>
              <a:t>Qu’est-ce qu’un milieu de travail axé sur les activités? – YouTube</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5</a:t>
            </a:fld>
            <a:endParaRPr lang="en-US"/>
          </a:p>
        </p:txBody>
      </p:sp>
    </p:spTree>
    <p:extLst>
      <p:ext uri="{BB962C8B-B14F-4D97-AF65-F5344CB8AC3E}">
        <p14:creationId xmlns:p14="http://schemas.microsoft.com/office/powerpoint/2010/main" val="2242931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6</a:t>
            </a:fld>
            <a:endParaRPr lang="en-US"/>
          </a:p>
        </p:txBody>
      </p:sp>
    </p:spTree>
    <p:extLst>
      <p:ext uri="{BB962C8B-B14F-4D97-AF65-F5344CB8AC3E}">
        <p14:creationId xmlns:p14="http://schemas.microsoft.com/office/powerpoint/2010/main" val="3021041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In a nutshell, modernization will offer you a number of advantages, such as : </a:t>
            </a:r>
          </a:p>
          <a:p>
            <a:endParaRPr lang="en-CA" dirty="0"/>
          </a:p>
          <a:p>
            <a:pPr marL="171450" indent="-171450">
              <a:buFont typeface="Arial" panose="020B0604020202020204" pitchFamily="34" charset="0"/>
              <a:buChar char="•"/>
            </a:pPr>
            <a:r>
              <a:rPr lang="en-CA" dirty="0"/>
              <a:t>a modern, efficient and inclusive workplace;</a:t>
            </a:r>
          </a:p>
          <a:p>
            <a:pPr marL="171450" indent="-171450">
              <a:buFont typeface="Arial" panose="020B0604020202020204" pitchFamily="34" charset="0"/>
              <a:buChar char="•"/>
            </a:pPr>
            <a:r>
              <a:rPr lang="en-CA" dirty="0"/>
              <a:t>the freedom and flexibility to choose from among 13 workstations, the one that best suits your tasks and your own way of working;</a:t>
            </a:r>
          </a:p>
          <a:p>
            <a:pPr marL="171450" indent="-171450">
              <a:buFont typeface="Arial" panose="020B0604020202020204" pitchFamily="34" charset="0"/>
              <a:buChar char="•"/>
            </a:pPr>
            <a:r>
              <a:rPr lang="en-CA" dirty="0"/>
              <a:t>The variety of workstations encourages all work-related activities, such as concentration, learning, collaboration and socialization;</a:t>
            </a:r>
          </a:p>
          <a:p>
            <a:pPr marL="171450" indent="-171450">
              <a:buFont typeface="Arial" panose="020B0604020202020204" pitchFamily="34" charset="0"/>
              <a:buChar char="•"/>
            </a:pPr>
            <a:r>
              <a:rPr lang="en-CA" dirty="0"/>
              <a:t>Access to modern tools that facilitate collaboration within the hybrid work model.</a:t>
            </a:r>
          </a:p>
          <a:p>
            <a:pPr marL="171450" indent="-171450">
              <a:buFont typeface="Arial" panose="020B0604020202020204" pitchFamily="34" charset="0"/>
              <a:buChar char="•"/>
            </a:pPr>
            <a:endParaRPr lang="en-CA" dirty="0"/>
          </a:p>
          <a:p>
            <a:pPr marL="0" indent="0">
              <a:buFont typeface="Arial" panose="020B0604020202020204" pitchFamily="34" charset="0"/>
              <a:buNone/>
            </a:pPr>
            <a:r>
              <a:rPr lang="en-CA" dirty="0"/>
              <a:t>In short, it's a concept that aims to enhance your employee experience by letting you work how and where it makes sense for YOU.</a:t>
            </a:r>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7</a:t>
            </a:fld>
            <a:endParaRPr lang="en-US"/>
          </a:p>
        </p:txBody>
      </p:sp>
    </p:spTree>
    <p:extLst>
      <p:ext uri="{BB962C8B-B14F-4D97-AF65-F5344CB8AC3E}">
        <p14:creationId xmlns:p14="http://schemas.microsoft.com/office/powerpoint/2010/main" val="861793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cap="none" spc="0" normalizeH="0" baseline="0" noProof="0" dirty="0">
                <a:ln>
                  <a:noFill/>
                </a:ln>
                <a:solidFill>
                  <a:prstClr val="black"/>
                </a:solidFill>
                <a:effectLst/>
                <a:uLnTx/>
                <a:uFillTx/>
                <a:latin typeface="Arial"/>
                <a:cs typeface="Arial"/>
              </a:rPr>
              <a:t>The GC Workplace is designed to offer three functional zones: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cap="none" spc="0" normalizeH="0" baseline="0" noProof="0" dirty="0">
                <a:ln>
                  <a:noFill/>
                </a:ln>
                <a:solidFill>
                  <a:prstClr val="black"/>
                </a:solidFill>
                <a:effectLst/>
                <a:uLnTx/>
                <a:uFillTx/>
                <a:latin typeface="Arial"/>
                <a:cs typeface="Arial"/>
              </a:rPr>
              <a:t>In the quiet zone, in green, you'll find open and closed individual work points, more suited to doing work that requires concentration.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cap="none" spc="0" normalizeH="0" baseline="0" noProof="0" dirty="0">
                <a:ln>
                  <a:noFill/>
                </a:ln>
                <a:solidFill>
                  <a:prstClr val="black"/>
                </a:solidFill>
                <a:effectLst/>
                <a:uLnTx/>
                <a:uFillTx/>
                <a:latin typeface="Arial"/>
                <a:cs typeface="Arial"/>
              </a:rPr>
              <a:t>In the interactive zone, in purple, you'll find meeting rooms, the kitchen, team zones, and other work points that encourage collaboration.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cap="none" spc="0" normalizeH="0" baseline="0" noProof="0" dirty="0">
                <a:ln>
                  <a:noFill/>
                </a:ln>
                <a:solidFill>
                  <a:prstClr val="black"/>
                </a:solidFill>
                <a:effectLst/>
                <a:uLnTx/>
                <a:uFillTx/>
                <a:latin typeface="Arial"/>
                <a:cs typeface="Arial"/>
              </a:rPr>
              <a:t>The transition zone in yellow is normally located at the entrance or acts as a buffer between the other two zones. It's an area where we'll be spending less time, as its name suggests.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cap="none" spc="0" normalizeH="0" baseline="0" noProof="0" dirty="0">
                <a:ln>
                  <a:noFill/>
                </a:ln>
                <a:solidFill>
                  <a:prstClr val="black"/>
                </a:solidFill>
                <a:effectLst/>
                <a:uLnTx/>
                <a:uFillTx/>
                <a:latin typeface="Arial"/>
                <a:cs typeface="Arial"/>
              </a:rPr>
              <a:t>You can see that activities are grouped together to reduce noise disturbance. The zoning lets you know what to expect in terms of noise.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cap="none" spc="0" normalizeH="0" baseline="0" noProof="0" dirty="0">
                <a:ln>
                  <a:noFill/>
                </a:ln>
                <a:solidFill>
                  <a:prstClr val="black"/>
                </a:solidFill>
                <a:effectLst/>
                <a:uLnTx/>
                <a:uFillTx/>
                <a:latin typeface="Arial"/>
                <a:cs typeface="Arial"/>
              </a:rPr>
              <a:t>Speaking of activities, some of you may work with specialized equipment, or have specific activities that require a secure area or fixed space (specify whether it's a computer help desk, conflict resolution office or other). These needs are taken into account in the design of our floor plans, and areas will be set aside to meet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cap="none" spc="0" normalizeH="0" baseline="0" noProof="0" dirty="0">
                <a:ln>
                  <a:noFill/>
                </a:ln>
                <a:solidFill>
                  <a:prstClr val="black"/>
                </a:solidFill>
                <a:effectLst/>
                <a:uLnTx/>
                <a:uFillTx/>
                <a:latin typeface="Arial"/>
                <a:cs typeface="Arial"/>
              </a:rPr>
              <a:t>Since spaces are not assigned, you can use points and zones as you need them throughout the day.</a:t>
            </a:r>
            <a:endParaRPr lang="fr-CA" sz="12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8</a:t>
            </a:fld>
            <a:endParaRPr lang="en-US"/>
          </a:p>
        </p:txBody>
      </p:sp>
    </p:spTree>
    <p:extLst>
      <p:ext uri="{BB962C8B-B14F-4D97-AF65-F5344CB8AC3E}">
        <p14:creationId xmlns:p14="http://schemas.microsoft.com/office/powerpoint/2010/main" val="2725590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To meet your needs for tranquility, concentration and confidentiality, you'll also have enclosed work points, such as focus rooms or phone booths. Again, you can choose the most appropriate according to the amount of time you'll be spending there.</a:t>
            </a:r>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9</a:t>
            </a:fld>
            <a:endParaRPr lang="en-US"/>
          </a:p>
        </p:txBody>
      </p:sp>
    </p:spTree>
    <p:extLst>
      <p:ext uri="{BB962C8B-B14F-4D97-AF65-F5344CB8AC3E}">
        <p14:creationId xmlns:p14="http://schemas.microsoft.com/office/powerpoint/2010/main" val="4044950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For individual work, you'll find this type of workstation in the different zones.</a:t>
            </a:r>
          </a:p>
          <a:p>
            <a:endParaRPr lang="en-CA" dirty="0"/>
          </a:p>
          <a:p>
            <a:r>
              <a:rPr lang="en-CA" dirty="0"/>
              <a:t>The workstations where you'll be spending most of your time are equipped with two monitors, a height-adjustable desk and an ergonomic chair. You'll need to carry your own keyboard and mouse. These workstations meet a high ergonomic standard by default. </a:t>
            </a:r>
          </a:p>
          <a:p>
            <a:endParaRPr lang="en-CA" dirty="0"/>
          </a:p>
          <a:p>
            <a:r>
              <a:rPr lang="en-CA" dirty="0"/>
              <a:t>Work points are also available for shorter-term use, for example, between meetings, and are designed more for working with your laptop only.</a:t>
            </a:r>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10</a:t>
            </a:fld>
            <a:endParaRPr lang="en-US"/>
          </a:p>
        </p:txBody>
      </p:sp>
    </p:spTree>
    <p:extLst>
      <p:ext uri="{BB962C8B-B14F-4D97-AF65-F5344CB8AC3E}">
        <p14:creationId xmlns:p14="http://schemas.microsoft.com/office/powerpoint/2010/main" val="30352886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2.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3029706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6" y="2379518"/>
            <a:ext cx="11101387" cy="1295400"/>
          </a:xfrm>
          <a:prstGeom prst="rect">
            <a:avLst/>
          </a:prstGeom>
        </p:spPr>
        <p:txBody>
          <a:bodyPr anchor="b">
            <a:normAutofit/>
          </a:bodyPr>
          <a:lstStyle>
            <a:lvl1pPr algn="l">
              <a:lnSpc>
                <a:spcPct val="100000"/>
              </a:lnSpc>
              <a:defRPr sz="4800"/>
            </a:lvl1pPr>
          </a:lstStyle>
          <a:p>
            <a:r>
              <a:rPr lang="en-US"/>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6" cy="678352"/>
          </a:xfrm>
          <a:prstGeom prst="rect">
            <a:avLst/>
          </a:prstGeo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3" y="4335679"/>
            <a:ext cx="3494087" cy="526957"/>
          </a:xfrm>
          <a:prstGeom prst="rect">
            <a:avLst/>
          </a:prstGeo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a:t>Edit Master text styles</a:t>
            </a:r>
          </a:p>
        </p:txBody>
      </p:sp>
    </p:spTree>
    <p:extLst>
      <p:ext uri="{BB962C8B-B14F-4D97-AF65-F5344CB8AC3E}">
        <p14:creationId xmlns:p14="http://schemas.microsoft.com/office/powerpoint/2010/main" val="280316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a:prstGeom prst="rect">
            <a:avLst/>
          </a:prstGeom>
        </p:spPr>
        <p:txBody>
          <a:bodyPr/>
          <a:lstStyle/>
          <a:p>
            <a:endParaRPr lang="en-US"/>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a:prstGeom prst="rect">
            <a:avLst/>
          </a:prstGeom>
        </p:spPr>
        <p:txBody>
          <a:bodyPr/>
          <a:lstStyle/>
          <a:p>
            <a:endParaRPr lang="en-US"/>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a:prstGeom prst="rect">
            <a:avLst/>
          </a:prstGeom>
        </p:spPr>
        <p:txBody>
          <a:bodyPr/>
          <a:lstStyle/>
          <a:p>
            <a:endParaRPr lang="en-US"/>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a:prstGeom prst="rect">
            <a:avLst/>
          </a:prstGeom>
        </p:spPr>
        <p:txBody>
          <a:bodyPr/>
          <a:lstStyle/>
          <a:p>
            <a:endParaRPr lang="en-US"/>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596510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a:prstGeom prst="rect">
            <a:avLst/>
          </a:prstGeo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a:prstGeom prst="rect">
            <a:avLst/>
          </a:prstGeom>
        </p:spPr>
        <p:txBody>
          <a:bodyPr/>
          <a:lstStyle/>
          <a:p>
            <a:endParaRPr lang="en-US"/>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745257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a:prstGeom prst="rect">
            <a:avLst/>
          </a:prstGeom>
        </p:spPr>
        <p:txBody>
          <a:bodyPr/>
          <a:lstStyle/>
          <a:p>
            <a:endParaRPr lang="en-US"/>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a:prstGeom prst="rect">
            <a:avLst/>
          </a:prstGeom>
        </p:spPr>
        <p:txBody>
          <a:bodyPr/>
          <a:lstStyle/>
          <a:p>
            <a:endParaRPr lang="en-US"/>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a:prstGeom prst="rect">
            <a:avLst/>
          </a:prstGeom>
        </p:spPr>
        <p:txBody>
          <a:bodyPr/>
          <a:lstStyle/>
          <a:p>
            <a:endParaRPr lang="en-US"/>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1028849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a:prstGeom prst="rect">
            <a:avLst/>
          </a:prstGeom>
        </p:spPr>
        <p:txBody>
          <a:bodyPr/>
          <a:lstStyle/>
          <a:p>
            <a:endParaRPr lang="en-US"/>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a:prstGeom prst="rect">
            <a:avLst/>
          </a:prstGeom>
        </p:spPr>
        <p:txBody>
          <a:bodyPr/>
          <a:lstStyle/>
          <a:p>
            <a:endParaRPr lang="en-US"/>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a:prstGeom prst="rect">
            <a:avLst/>
          </a:prstGeom>
        </p:spPr>
        <p:txBody>
          <a:bodyPr/>
          <a:lstStyle/>
          <a:p>
            <a:endParaRPr lang="en-US"/>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a:prstGeom prst="rect">
            <a:avLst/>
          </a:prstGeom>
        </p:spPr>
        <p:txBody>
          <a:bodyPr/>
          <a:lstStyle/>
          <a:p>
            <a:endParaRPr lang="en-US"/>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1216990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1766287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0358233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a:prstGeom prst="rect">
            <a:avLst/>
          </a:prstGeom>
        </p:spPr>
        <p:txBody>
          <a:bodyPr/>
          <a:lstStyle/>
          <a:p>
            <a:endParaRPr lang="en-US"/>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a:prstGeom prst="rect">
            <a:avLst/>
          </a:prstGeo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1006439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643043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1053741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834200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3452924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a:prstGeom prst="rect">
            <a:avLst/>
          </a:prstGeo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a:prstGeom prst="rect">
            <a:avLst/>
          </a:prstGeo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a:prstGeom prst="rect">
            <a:avLst/>
          </a:prstGeom>
        </p:spPr>
        <p:txBody>
          <a:bodyPr anchor="b">
            <a:normAutofit/>
          </a:bodyPr>
          <a:lstStyle>
            <a:lvl1pPr marL="0" indent="0">
              <a:buNone/>
              <a:defRPr sz="6600" b="1"/>
            </a:lvl1pPr>
          </a:lstStyle>
          <a:p>
            <a:pPr lvl="0"/>
            <a:r>
              <a:rPr lang="en-US"/>
              <a:t>Edit Master text styles</a:t>
            </a:r>
          </a:p>
        </p:txBody>
      </p:sp>
    </p:spTree>
    <p:extLst>
      <p:ext uri="{BB962C8B-B14F-4D97-AF65-F5344CB8AC3E}">
        <p14:creationId xmlns:p14="http://schemas.microsoft.com/office/powerpoint/2010/main" val="1340672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900892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536475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5569383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31416720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243374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Large Three icon layout with testmonial">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a:prstGeom prst="rect">
            <a:avLst/>
          </a:prstGeom>
        </p:spPr>
        <p:txBody>
          <a:bodyPr/>
          <a:lstStyle/>
          <a:p>
            <a:endParaRPr lang="en-US"/>
          </a:p>
        </p:txBody>
      </p:sp>
      <p:sp>
        <p:nvSpPr>
          <p:cNvPr id="21"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a:prstGeom prst="rect">
            <a:avLst/>
          </a:prstGeom>
        </p:spPr>
        <p:txBody>
          <a:bodyPr/>
          <a:lstStyle/>
          <a:p>
            <a:endParaRPr lang="en-US"/>
          </a:p>
        </p:txBody>
      </p:sp>
      <p:sp>
        <p:nvSpPr>
          <p:cNvPr id="22"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49567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49567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675243"/>
            <a:ext cx="3543300" cy="455102"/>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7"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606537"/>
            <a:ext cx="3543300" cy="380630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1662230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5411270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prstGeom prst="rect">
            <a:avLst/>
          </a:prstGeom>
          <a:noFill/>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3364042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8862878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a:prstGeom prst="rect">
            <a:avLst/>
          </a:prstGeom>
        </p:spPr>
        <p:txBody>
          <a:bodyPr/>
          <a:lstStyle/>
          <a:p>
            <a:endParaRPr lang="en-US"/>
          </a:p>
          <a:p>
            <a:endParaRPr lang="en-US"/>
          </a:p>
          <a:p>
            <a:endParaRPr lang="en-US"/>
          </a:p>
          <a:p>
            <a:endParaRPr lang="en-US"/>
          </a:p>
          <a:p>
            <a:endParaRPr lang="en-US"/>
          </a:p>
          <a:p>
            <a:endParaRPr lang="en-US"/>
          </a:p>
          <a:p>
            <a:endParaRPr lang="en-US"/>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prstGeom prst="rect">
            <a:avLst/>
          </a:prstGeom>
          <a:noFill/>
        </p:spPr>
        <p:txBody>
          <a:bodyPr anchor="t">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616812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9"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3605922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a:prstGeom prst="rect">
            <a:avLst/>
          </a:prstGeom>
        </p:spPr>
        <p:txBody>
          <a:bodyPr>
            <a:normAutofit/>
          </a:bodyPr>
          <a:lstStyle>
            <a:lvl1pPr>
              <a:defRPr sz="2800"/>
            </a:lvl1pPr>
          </a:lstStyle>
          <a:p>
            <a:r>
              <a:rPr lang="en-US"/>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148093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a:prstGeom prst="rect">
            <a:avLst/>
          </a:prstGeom>
        </p:spPr>
        <p:txBody>
          <a:bodyPr anchor="b">
            <a:normAutofit/>
          </a:bodyPr>
          <a:lstStyle>
            <a:lvl1pPr>
              <a:defRPr sz="2000"/>
            </a:lvl1pPr>
          </a:lstStyle>
          <a:p>
            <a:r>
              <a:rPr lang="en-US"/>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a:prstGeom prst="rect">
            <a:avLst/>
          </a:prstGeo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3769447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a:prstGeom prst="rect">
            <a:avLst/>
          </a:prstGeo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a:prstGeom prst="rect">
            <a:avLst/>
          </a:prstGeom>
        </p:spPr>
        <p:txBody>
          <a:bodyPr/>
          <a:lstStyle/>
          <a:p>
            <a:endParaRPr lang="en-US"/>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911306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a:prstGeom prst="rect">
            <a:avLst/>
          </a:prstGeo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a:prstGeom prst="rect">
            <a:avLst/>
          </a:prstGeom>
        </p:spPr>
        <p:txBody>
          <a:bodyPr/>
          <a:lstStyle/>
          <a:p>
            <a:endParaRPr lang="en-US"/>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a:prstGeom prst="rect">
            <a:avLst/>
          </a:prstGeom>
        </p:spPr>
        <p:txBody>
          <a:bodyPr/>
          <a:lstStyle/>
          <a:p>
            <a:endParaRPr lang="en-US"/>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60311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4.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 Id="rId30"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7">
            <a:extLst>
              <a:ext uri="{28A0092B-C50C-407E-A947-70E740481C1C}">
                <a14:useLocalDpi xmlns:a14="http://schemas.microsoft.com/office/drawing/2010/main"/>
              </a:ext>
            </a:extLst>
          </a:blip>
          <a:srcRect/>
          <a:stretch/>
        </p:blipFill>
        <p:spPr>
          <a:xfrm>
            <a:off x="615684" y="6399090"/>
            <a:ext cx="2294641" cy="211609"/>
          </a:xfrm>
          <a:prstGeom prst="rect">
            <a:avLst/>
          </a:prstGeom>
        </p:spPr>
      </p:pic>
      <p:graphicFrame>
        <p:nvGraphicFramePr>
          <p:cNvPr id="4" name="Object 3" hidden="1"/>
          <p:cNvGraphicFramePr>
            <a:graphicFrameLocks noChangeAspect="1"/>
          </p:cNvGraphicFramePr>
          <p:nvPr userDrawn="1">
            <p:custDataLst>
              <p:tags r:id="rId26"/>
            </p:custDataLst>
            <p:extLst>
              <p:ext uri="{D42A27DB-BD31-4B8C-83A1-F6EECF244321}">
                <p14:modId xmlns:p14="http://schemas.microsoft.com/office/powerpoint/2010/main" val="1205918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8" imgW="473" imgH="473" progId="TCLayout.ActiveDocument.1">
                  <p:embed/>
                </p:oleObj>
              </mc:Choice>
              <mc:Fallback>
                <p:oleObj name="think-cell Slide" r:id="rId28" imgW="473" imgH="473" progId="TCLayout.ActiveDocument.1">
                  <p:embed/>
                  <p:pic>
                    <p:nvPicPr>
                      <p:cNvPr id="4" name="Object 3" hidden="1"/>
                      <p:cNvPicPr/>
                      <p:nvPr/>
                    </p:nvPicPr>
                    <p:blipFill>
                      <a:blip r:embed="rId29"/>
                      <a:stretch>
                        <a:fillRect/>
                      </a:stretch>
                    </p:blipFill>
                    <p:spPr>
                      <a:xfrm>
                        <a:off x="1588" y="1588"/>
                        <a:ext cx="1587" cy="1587"/>
                      </a:xfrm>
                      <a:prstGeom prst="rect">
                        <a:avLst/>
                      </a:prstGeom>
                    </p:spPr>
                  </p:pic>
                </p:oleObj>
              </mc:Fallback>
            </mc:AlternateContent>
          </a:graphicData>
        </a:graphic>
      </p:graphicFrame>
      <p:pic>
        <p:nvPicPr>
          <p:cNvPr id="9" name="Picture 8" descr="Image result for canada wordmark">
            <a:hlinkClick r:id="rId30"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31" cstate="screen">
            <a:extLst>
              <a:ext uri="{28A0092B-C50C-407E-A947-70E740481C1C}">
                <a14:useLocalDpi xmlns:a14="http://schemas.microsoft.com/office/drawing/2010/main"/>
              </a:ext>
            </a:extLst>
          </a:blip>
          <a:srcRect/>
          <a:stretch>
            <a:fillRect/>
          </a:stretch>
        </p:blipFill>
        <p:spPr bwMode="auto">
          <a:xfrm>
            <a:off x="10758920" y="6396193"/>
            <a:ext cx="885392" cy="229331"/>
          </a:xfrm>
          <a:prstGeom prst="rect">
            <a:avLst/>
          </a:prstGeom>
          <a:noFill/>
          <a:ln>
            <a:noFill/>
          </a:ln>
        </p:spPr>
      </p:pic>
      <p:pic>
        <p:nvPicPr>
          <p:cNvPr id="6" name="Image 9">
            <a:extLst>
              <a:ext uri="{FF2B5EF4-FFF2-40B4-BE49-F238E27FC236}">
                <a16:creationId xmlns:a16="http://schemas.microsoft.com/office/drawing/2014/main" id="{12F8A1AC-5034-1BCC-FDB3-4614DA208CC1}"/>
              </a:ext>
              <a:ext uri="{C183D7F6-B498-43B3-948B-1728B52AA6E4}">
                <adec:decorative xmlns:adec="http://schemas.microsoft.com/office/drawing/2017/decorative" val="1"/>
              </a:ext>
            </a:extLst>
          </p:cNvPr>
          <p:cNvPicPr>
            <a:picLocks noChangeAspect="1"/>
          </p:cNvPicPr>
          <p:nvPr userDrawn="1"/>
        </p:nvPicPr>
        <p:blipFill rotWithShape="1">
          <a:blip r:embed="rId32" cstate="print">
            <a:extLst>
              <a:ext uri="{28A0092B-C50C-407E-A947-70E740481C1C}">
                <a14:useLocalDpi xmlns:a14="http://schemas.microsoft.com/office/drawing/2010/main"/>
              </a:ext>
            </a:extLst>
          </a:blip>
          <a:srcRect b="-114"/>
          <a:stretch/>
        </p:blipFill>
        <p:spPr>
          <a:xfrm>
            <a:off x="0" y="6124534"/>
            <a:ext cx="12196141" cy="5348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360177643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3" r:id="rId3"/>
    <p:sldLayoutId id="2147483674" r:id="rId4"/>
    <p:sldLayoutId id="2147483672" r:id="rId5"/>
    <p:sldLayoutId id="2147483652" r:id="rId6"/>
    <p:sldLayoutId id="2147483653" r:id="rId7"/>
    <p:sldLayoutId id="2147483660" r:id="rId8"/>
    <p:sldLayoutId id="2147483661" r:id="rId9"/>
    <p:sldLayoutId id="2147483662" r:id="rId10"/>
    <p:sldLayoutId id="2147483665" r:id="rId11"/>
    <p:sldLayoutId id="2147483666" r:id="rId12"/>
    <p:sldLayoutId id="2147483667" r:id="rId13"/>
    <p:sldLayoutId id="2147483654" r:id="rId14"/>
    <p:sldLayoutId id="2147483655" r:id="rId15"/>
    <p:sldLayoutId id="2147483656" r:id="rId16"/>
    <p:sldLayoutId id="2147483663" r:id="rId17"/>
    <p:sldLayoutId id="2147483664" r:id="rId18"/>
    <p:sldLayoutId id="2147483668" r:id="rId19"/>
    <p:sldLayoutId id="2147483669" r:id="rId20"/>
    <p:sldLayoutId id="2147483670" r:id="rId21"/>
    <p:sldLayoutId id="2147483657" r:id="rId22"/>
    <p:sldLayoutId id="2147483671" r:id="rId23"/>
    <p:sldLayoutId id="2147483675" r:id="rId24"/>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5.png"/><Relationship Id="rId5" Type="http://schemas.openxmlformats.org/officeDocument/2006/relationships/image" Target="../media/image2.emf"/><Relationship Id="rId4" Type="http://schemas.openxmlformats.org/officeDocument/2006/relationships/oleObject" Target="../embeddings/oleObject8.bin"/></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1.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44.svg"/><Relationship Id="rId11" Type="http://schemas.openxmlformats.org/officeDocument/2006/relationships/image" Target="../media/image48.png"/><Relationship Id="rId5" Type="http://schemas.openxmlformats.org/officeDocument/2006/relationships/image" Target="../media/image43.png"/><Relationship Id="rId10" Type="http://schemas.openxmlformats.org/officeDocument/2006/relationships/image" Target="../media/image47.svg"/><Relationship Id="rId4" Type="http://schemas.openxmlformats.org/officeDocument/2006/relationships/image" Target="../media/image42.svg"/><Relationship Id="rId9"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50.pn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hyperlink" Target="https://wiki.gccollab.ca/images/b/b6/WTP_-_Townhall_Presentation_FR.pptx" TargetMode="Externa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3.svg"/><Relationship Id="rId7" Type="http://schemas.openxmlformats.org/officeDocument/2006/relationships/image" Target="../media/image57.svg"/><Relationship Id="rId2" Type="http://schemas.openxmlformats.org/officeDocument/2006/relationships/image" Target="../media/image52.png"/><Relationship Id="rId1" Type="http://schemas.openxmlformats.org/officeDocument/2006/relationships/slideLayout" Target="../slideLayouts/slideLayout14.xml"/><Relationship Id="rId6" Type="http://schemas.openxmlformats.org/officeDocument/2006/relationships/image" Target="../media/image56.png"/><Relationship Id="rId5" Type="http://schemas.openxmlformats.org/officeDocument/2006/relationships/image" Target="../media/image55.sv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60.sv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5.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67.svg"/><Relationship Id="rId11" Type="http://schemas.openxmlformats.org/officeDocument/2006/relationships/image" Target="../media/image13.png"/><Relationship Id="rId5" Type="http://schemas.openxmlformats.org/officeDocument/2006/relationships/image" Target="../media/image66.png"/><Relationship Id="rId10" Type="http://schemas.openxmlformats.org/officeDocument/2006/relationships/image" Target="../media/image71.svg"/><Relationship Id="rId4" Type="http://schemas.openxmlformats.org/officeDocument/2006/relationships/image" Target="../media/image65.svg"/><Relationship Id="rId9" Type="http://schemas.openxmlformats.org/officeDocument/2006/relationships/image" Target="../media/image70.png"/></Relationships>
</file>

<file path=ppt/slides/_rels/slide26.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svg"/><Relationship Id="rId7" Type="http://schemas.openxmlformats.org/officeDocument/2006/relationships/image" Target="../media/image69.svg"/><Relationship Id="rId2" Type="http://schemas.openxmlformats.org/officeDocument/2006/relationships/image" Target="../media/image64.png"/><Relationship Id="rId1" Type="http://schemas.openxmlformats.org/officeDocument/2006/relationships/slideLayout" Target="../slideLayouts/slideLayout14.xml"/><Relationship Id="rId6" Type="http://schemas.openxmlformats.org/officeDocument/2006/relationships/image" Target="../media/image68.png"/><Relationship Id="rId11" Type="http://schemas.openxmlformats.org/officeDocument/2006/relationships/image" Target="../media/image13.png"/><Relationship Id="rId5" Type="http://schemas.openxmlformats.org/officeDocument/2006/relationships/image" Target="../media/image67.sv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svg"/></Relationships>
</file>

<file path=ppt/slides/_rels/slide27.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13.png"/><Relationship Id="rId18" Type="http://schemas.openxmlformats.org/officeDocument/2006/relationships/image" Target="../media/image87.png"/><Relationship Id="rId3" Type="http://schemas.openxmlformats.org/officeDocument/2006/relationships/image" Target="../media/image73.png"/><Relationship Id="rId21" Type="http://schemas.openxmlformats.org/officeDocument/2006/relationships/image" Target="../media/image90.png"/><Relationship Id="rId7" Type="http://schemas.openxmlformats.org/officeDocument/2006/relationships/image" Target="../media/image77.png"/><Relationship Id="rId12" Type="http://schemas.openxmlformats.org/officeDocument/2006/relationships/image" Target="../media/image82.png"/><Relationship Id="rId17" Type="http://schemas.openxmlformats.org/officeDocument/2006/relationships/image" Target="../media/image86.png"/><Relationship Id="rId2" Type="http://schemas.openxmlformats.org/officeDocument/2006/relationships/notesSlide" Target="../notesSlides/notesSlide23.xml"/><Relationship Id="rId16" Type="http://schemas.openxmlformats.org/officeDocument/2006/relationships/image" Target="../media/image85.png"/><Relationship Id="rId20" Type="http://schemas.openxmlformats.org/officeDocument/2006/relationships/image" Target="../media/image89.png"/><Relationship Id="rId1" Type="http://schemas.openxmlformats.org/officeDocument/2006/relationships/slideLayout" Target="../slideLayouts/slideLayout14.xml"/><Relationship Id="rId6" Type="http://schemas.openxmlformats.org/officeDocument/2006/relationships/image" Target="../media/image76.png"/><Relationship Id="rId11" Type="http://schemas.openxmlformats.org/officeDocument/2006/relationships/image" Target="../media/image81.png"/><Relationship Id="rId5" Type="http://schemas.openxmlformats.org/officeDocument/2006/relationships/image" Target="../media/image75.png"/><Relationship Id="rId15" Type="http://schemas.openxmlformats.org/officeDocument/2006/relationships/image" Target="../media/image84.png"/><Relationship Id="rId10" Type="http://schemas.openxmlformats.org/officeDocument/2006/relationships/image" Target="../media/image80.png"/><Relationship Id="rId19" Type="http://schemas.openxmlformats.org/officeDocument/2006/relationships/image" Target="../media/image88.png"/><Relationship Id="rId4" Type="http://schemas.openxmlformats.org/officeDocument/2006/relationships/image" Target="../media/image74.png"/><Relationship Id="rId9" Type="http://schemas.openxmlformats.org/officeDocument/2006/relationships/image" Target="../media/image79.png"/><Relationship Id="rId14" Type="http://schemas.openxmlformats.org/officeDocument/2006/relationships/image" Target="../media/image83.png"/><Relationship Id="rId22" Type="http://schemas.openxmlformats.org/officeDocument/2006/relationships/image" Target="../media/image91.png"/></Relationships>
</file>

<file path=ppt/slides/_rels/slide28.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image" Target="../media/image95.png"/><Relationship Id="rId5" Type="http://schemas.openxmlformats.org/officeDocument/2006/relationships/image" Target="../media/image94.png"/><Relationship Id="rId10" Type="http://schemas.openxmlformats.org/officeDocument/2006/relationships/image" Target="../media/image13.png"/><Relationship Id="rId4" Type="http://schemas.openxmlformats.org/officeDocument/2006/relationships/image" Target="../media/image93.png"/><Relationship Id="rId9" Type="http://schemas.openxmlformats.org/officeDocument/2006/relationships/image" Target="../media/image98.pn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jpe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video" Target="https://www.youtube.com/embed/0lB-5zv93Oc?list=PLKBQ-bLoxgSW_A4yV-mINvMRI2150ozPO" TargetMode="External"/><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8" name="Rectangle 17">
            <a:extLst>
              <a:ext uri="{FF2B5EF4-FFF2-40B4-BE49-F238E27FC236}">
                <a16:creationId xmlns:a16="http://schemas.microsoft.com/office/drawing/2014/main" id="{4AC564CD-B0A3-7A1D-B6C0-CE73AF0FA788}"/>
              </a:ext>
              <a:ext uri="{C183D7F6-B498-43B3-948B-1728B52AA6E4}">
                <adec:decorative xmlns:adec="http://schemas.microsoft.com/office/drawing/2017/decorative" val="1"/>
              </a:ext>
            </a:extLst>
          </p:cNvPr>
          <p:cNvSpPr/>
          <p:nvPr/>
        </p:nvSpPr>
        <p:spPr>
          <a:xfrm>
            <a:off x="3810312" y="2497276"/>
            <a:ext cx="7937684" cy="349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4400" b="1" dirty="0">
                <a:solidFill>
                  <a:srgbClr val="003B5C"/>
                </a:solidFill>
                <a:highlight>
                  <a:srgbClr val="FFFF00"/>
                </a:highlight>
                <a:latin typeface="Avenir Next LT Pro Demi" panose="020B0704020202020204" pitchFamily="34" charset="0"/>
              </a:rPr>
              <a:t>[PROJECT LOCATION]</a:t>
            </a:r>
          </a:p>
        </p:txBody>
      </p:sp>
      <p:sp>
        <p:nvSpPr>
          <p:cNvPr id="19" name="Title 15">
            <a:extLst>
              <a:ext uri="{FF2B5EF4-FFF2-40B4-BE49-F238E27FC236}">
                <a16:creationId xmlns:a16="http://schemas.microsoft.com/office/drawing/2014/main" id="{4F27C5A2-A04D-1670-62D9-5495FBE73865}"/>
              </a:ext>
            </a:extLst>
          </p:cNvPr>
          <p:cNvSpPr txBox="1">
            <a:spLocks/>
          </p:cNvSpPr>
          <p:nvPr/>
        </p:nvSpPr>
        <p:spPr>
          <a:xfrm>
            <a:off x="3810312" y="3168528"/>
            <a:ext cx="6306871" cy="842492"/>
          </a:xfrm>
          <a:prstGeom prst="rect">
            <a:avLst/>
          </a:prstGeom>
          <a:solidFill>
            <a:schemeClr val="bg1"/>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spcBef>
                <a:spcPts val="0"/>
              </a:spcBef>
              <a:defRPr/>
            </a:pPr>
            <a:r>
              <a:rPr lang="en-CA" dirty="0">
                <a:solidFill>
                  <a:schemeClr val="accent3">
                    <a:lumMod val="75000"/>
                  </a:schemeClr>
                </a:solidFill>
                <a:latin typeface="Avenir Next LT Pro Demi" panose="020B0704020202020204" pitchFamily="34" charset="0"/>
              </a:rPr>
              <a:t>Townhall: Preparing to participate</a:t>
            </a:r>
          </a:p>
        </p:txBody>
      </p:sp>
      <p:sp>
        <p:nvSpPr>
          <p:cNvPr id="20" name="Subtitle 2">
            <a:extLst>
              <a:ext uri="{FF2B5EF4-FFF2-40B4-BE49-F238E27FC236}">
                <a16:creationId xmlns:a16="http://schemas.microsoft.com/office/drawing/2014/main" id="{82C6DC18-4533-CF7C-0BCC-ACB067EC7C2F}"/>
              </a:ext>
            </a:extLst>
          </p:cNvPr>
          <p:cNvSpPr txBox="1">
            <a:spLocks/>
          </p:cNvSpPr>
          <p:nvPr/>
        </p:nvSpPr>
        <p:spPr>
          <a:xfrm>
            <a:off x="325283" y="5510285"/>
            <a:ext cx="5519664" cy="507860"/>
          </a:xfrm>
          <a:prstGeom prst="rect">
            <a:avLst/>
          </a:prstGeom>
        </p:spPr>
        <p:txBody>
          <a:bodyPr>
            <a:noAutofit/>
          </a:bodyPr>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200"/>
              </a:lnSpc>
              <a:spcBef>
                <a:spcPts val="600"/>
              </a:spcBef>
              <a:buNone/>
            </a:pPr>
            <a:r>
              <a:rPr lang="fr-CA" sz="1200" dirty="0">
                <a:solidFill>
                  <a:srgbClr val="4B4F54"/>
                </a:solidFill>
                <a:highlight>
                  <a:srgbClr val="FFFF00"/>
                </a:highlight>
                <a:latin typeface="Avenir Next LT Pro Demi" panose="020B0704020202020204" pitchFamily="34" charset="0"/>
              </a:rPr>
              <a:t>DATE</a:t>
            </a:r>
          </a:p>
        </p:txBody>
      </p:sp>
      <p:pic>
        <p:nvPicPr>
          <p:cNvPr id="21" name="Content Placeholder 10">
            <a:extLst>
              <a:ext uri="{FF2B5EF4-FFF2-40B4-BE49-F238E27FC236}">
                <a16:creationId xmlns:a16="http://schemas.microsoft.com/office/drawing/2014/main" id="{88427A4F-BC08-7423-1119-7827E0CEC036}"/>
              </a:ex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51285" y="1607996"/>
            <a:ext cx="3335303" cy="2910612"/>
          </a:xfrm>
          <a:prstGeom prst="rect">
            <a:avLst/>
          </a:prstGeom>
        </p:spPr>
      </p:pic>
      <p:pic>
        <p:nvPicPr>
          <p:cNvPr id="22" name="Picture 21">
            <a:extLst>
              <a:ext uri="{FF2B5EF4-FFF2-40B4-BE49-F238E27FC236}">
                <a16:creationId xmlns:a16="http://schemas.microsoft.com/office/drawing/2014/main" id="{3A5573F8-1A21-9A2D-A9AB-150D6B233198}"/>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a:ext>
            </a:extLst>
          </a:blip>
          <a:srcRect/>
          <a:stretch/>
        </p:blipFill>
        <p:spPr bwMode="auto">
          <a:xfrm>
            <a:off x="10353786" y="197544"/>
            <a:ext cx="1738672" cy="518552"/>
          </a:xfrm>
          <a:prstGeom prst="rect">
            <a:avLst/>
          </a:prstGeom>
          <a:noFill/>
          <a:ln>
            <a:noFill/>
          </a:ln>
        </p:spPr>
      </p:pic>
    </p:spTree>
    <p:extLst>
      <p:ext uri="{BB962C8B-B14F-4D97-AF65-F5344CB8AC3E}">
        <p14:creationId xmlns:p14="http://schemas.microsoft.com/office/powerpoint/2010/main" val="3780333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1E45BD-9091-BCE9-F3FB-0706ACA1D7D6}"/>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 name="Image 1" descr="Une image contenant intérieur, sol, meubles, Immeuble de bureaux&#10;&#10;Description générée automatiquement">
            <a:extLst>
              <a:ext uri="{FF2B5EF4-FFF2-40B4-BE49-F238E27FC236}">
                <a16:creationId xmlns:a16="http://schemas.microsoft.com/office/drawing/2014/main" id="{DD793449-ECF1-0103-54D2-E48F13DA027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66745" y="943233"/>
            <a:ext cx="4789355" cy="4772244"/>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5" name="Image 4" descr="Une image contenant intérieur, meubles, mur, sol&#10;&#10;Description générée automatiquement">
            <a:extLst>
              <a:ext uri="{FF2B5EF4-FFF2-40B4-BE49-F238E27FC236}">
                <a16:creationId xmlns:a16="http://schemas.microsoft.com/office/drawing/2014/main" id="{C1DE229F-ACB7-8465-B7E7-32330F8E5B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71938" y="3235500"/>
            <a:ext cx="3209269" cy="2479977"/>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6" name="Picture 4">
            <a:extLst>
              <a:ext uri="{FF2B5EF4-FFF2-40B4-BE49-F238E27FC236}">
                <a16:creationId xmlns:a16="http://schemas.microsoft.com/office/drawing/2014/main" id="{F868662F-774B-CC4B-7F60-C7F3EA708E2E}"/>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971937" y="943233"/>
            <a:ext cx="3209270" cy="2172358"/>
          </a:xfrm>
          <a:prstGeom prst="rect">
            <a:avLst/>
          </a:prstGeom>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C5BB67D2-C933-4362-5D96-371707EB5278}"/>
              </a:ext>
            </a:extLst>
          </p:cNvPr>
          <p:cNvSpPr txBox="1"/>
          <p:nvPr/>
        </p:nvSpPr>
        <p:spPr>
          <a:xfrm>
            <a:off x="208435" y="114100"/>
            <a:ext cx="5361092" cy="4801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nSpc>
                <a:spcPct val="90000"/>
              </a:lnSpc>
              <a:spcBef>
                <a:spcPct val="0"/>
              </a:spcBef>
              <a:buNone/>
              <a:defRPr sz="2800" b="1">
                <a:solidFill>
                  <a:schemeClr val="bg1"/>
                </a:solidFill>
                <a:latin typeface="Arial" panose="020B0604020202020204" pitchFamily="34" charset="0"/>
                <a:ea typeface="+mj-ea"/>
                <a:cs typeface="Arial" panose="020B0604020202020204" pitchFamily="34" charset="0"/>
              </a:defRPr>
            </a:lvl1pPr>
          </a:lstStyle>
          <a:p>
            <a:r>
              <a:rPr lang="en-CA" dirty="0"/>
              <a:t>Well-being  •  Ergonomics</a:t>
            </a:r>
          </a:p>
        </p:txBody>
      </p:sp>
      <p:pic>
        <p:nvPicPr>
          <p:cNvPr id="4" name="Content Placeholder 10">
            <a:extLst>
              <a:ext uri="{FF2B5EF4-FFF2-40B4-BE49-F238E27FC236}">
                <a16:creationId xmlns:a16="http://schemas.microsoft.com/office/drawing/2014/main" id="{F8671A8B-1152-B9A6-D2B5-81B4CC86304A}"/>
              </a:ex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2690961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168BC91-FD1C-408A-A277-B2470E31BDD3}"/>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3" name="Image 2" descr="Une image contenant intérieur, meubles, sol, mur&#10;&#10;Description générée automatiquement">
            <a:extLst>
              <a:ext uri="{FF2B5EF4-FFF2-40B4-BE49-F238E27FC236}">
                <a16:creationId xmlns:a16="http://schemas.microsoft.com/office/drawing/2014/main" id="{CCBDBBF5-5778-7A05-6BB9-90FDEC56BC3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01441" y="902337"/>
            <a:ext cx="3465296" cy="2280485"/>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4" name="Image 3" descr="Une image contenant intérieur, meubles, mur, sol&#10;&#10;Description générée automatiquement">
            <a:extLst>
              <a:ext uri="{FF2B5EF4-FFF2-40B4-BE49-F238E27FC236}">
                <a16:creationId xmlns:a16="http://schemas.microsoft.com/office/drawing/2014/main" id="{19C387AF-07FE-08DE-0E3A-AD2938B586A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71873" y="3319521"/>
            <a:ext cx="4038992" cy="2569955"/>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6" name="Image 5" descr="Une image contenant mur, intérieur, sol, meubles&#10;&#10;Description générée automatiquement">
            <a:extLst>
              <a:ext uri="{FF2B5EF4-FFF2-40B4-BE49-F238E27FC236}">
                <a16:creationId xmlns:a16="http://schemas.microsoft.com/office/drawing/2014/main" id="{A621F1F4-A23B-3C10-0D04-9D0621C6C23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19134" y="902337"/>
            <a:ext cx="3898152" cy="2280485"/>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8" name="Image 7" descr="Une image contenant intérieur, mur, meubles, Siège de bureau&#10;&#10;Description générée automatiquement">
            <a:extLst>
              <a:ext uri="{FF2B5EF4-FFF2-40B4-BE49-F238E27FC236}">
                <a16:creationId xmlns:a16="http://schemas.microsoft.com/office/drawing/2014/main" id="{67354421-6C3F-9287-4CA1-D72710CECB9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892017" y="3315823"/>
            <a:ext cx="3465296" cy="2573653"/>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9" name="Image 8" descr="Une image contenant engin&#10;&#10;Description générée automatiquement">
            <a:extLst>
              <a:ext uri="{FF2B5EF4-FFF2-40B4-BE49-F238E27FC236}">
                <a16:creationId xmlns:a16="http://schemas.microsoft.com/office/drawing/2014/main" id="{23616988-7F8F-0FD1-3A8C-3373CDDB418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5400000">
            <a:off x="5016463" y="3342661"/>
            <a:ext cx="2569956" cy="2523674"/>
          </a:xfrm>
          <a:prstGeom prst="rect">
            <a:avLst/>
          </a:prstGeom>
        </p:spPr>
      </p:pic>
      <p:sp>
        <p:nvSpPr>
          <p:cNvPr id="10" name="ZoneTexte 9">
            <a:extLst>
              <a:ext uri="{FF2B5EF4-FFF2-40B4-BE49-F238E27FC236}">
                <a16:creationId xmlns:a16="http://schemas.microsoft.com/office/drawing/2014/main" id="{842B7B08-E66D-CD4A-DCD1-BF3BBFEB4D7B}"/>
              </a:ext>
            </a:extLst>
          </p:cNvPr>
          <p:cNvSpPr txBox="1"/>
          <p:nvPr/>
        </p:nvSpPr>
        <p:spPr>
          <a:xfrm>
            <a:off x="217236" y="73699"/>
            <a:ext cx="4549408" cy="523220"/>
          </a:xfrm>
          <a:prstGeom prst="rect">
            <a:avLst/>
          </a:prstGeom>
          <a:noFill/>
        </p:spPr>
        <p:txBody>
          <a:bodyPr wrap="square" rtlCol="0">
            <a:spAutoFit/>
          </a:bodyPr>
          <a:lstStyle/>
          <a:p>
            <a:r>
              <a:rPr lang="en-CA" sz="2800" b="1" dirty="0">
                <a:solidFill>
                  <a:schemeClr val="bg1"/>
                </a:solidFill>
                <a:latin typeface="Arial" panose="020B0604020202020204" pitchFamily="34" charset="0"/>
                <a:ea typeface="+mj-ea"/>
                <a:cs typeface="Arial" panose="020B0604020202020204" pitchFamily="34" charset="0"/>
              </a:rPr>
              <a:t>Collaborate • Create</a:t>
            </a:r>
          </a:p>
        </p:txBody>
      </p:sp>
      <p:pic>
        <p:nvPicPr>
          <p:cNvPr id="7" name="Content Placeholder 10">
            <a:extLst>
              <a:ext uri="{FF2B5EF4-FFF2-40B4-BE49-F238E27FC236}">
                <a16:creationId xmlns:a16="http://schemas.microsoft.com/office/drawing/2014/main" id="{233FE701-C5DE-61B0-3E84-0370DF5BCB83}"/>
              </a:ext>
              <a:ext uri="{C183D7F6-B498-43B3-948B-1728B52AA6E4}">
                <adec:decorative xmlns:adec="http://schemas.microsoft.com/office/drawing/2017/decorative" val="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597336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932D122-5FE0-8D74-C1CD-6963229D3717}"/>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 name="Image 1" descr="Une image contenant mur, intérieur, meubles, décoration d’intérieur&#10;&#10;Description générée automatiquement">
            <a:extLst>
              <a:ext uri="{FF2B5EF4-FFF2-40B4-BE49-F238E27FC236}">
                <a16:creationId xmlns:a16="http://schemas.microsoft.com/office/drawing/2014/main" id="{E9845C82-6801-CBCA-93EB-1F01F9A35FC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3"/>
          <a:stretch/>
        </p:blipFill>
        <p:spPr>
          <a:xfrm>
            <a:off x="5096277" y="3761072"/>
            <a:ext cx="3297894" cy="2016001"/>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3" name="Image 2" descr="Une image contenant intérieur, meubles, mur, plafond&#10;&#10;Description générée automatiquement">
            <a:extLst>
              <a:ext uri="{FF2B5EF4-FFF2-40B4-BE49-F238E27FC236}">
                <a16:creationId xmlns:a16="http://schemas.microsoft.com/office/drawing/2014/main" id="{6E523EC3-502E-6D99-7D8B-F2BEC261C08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835670" y="1069471"/>
            <a:ext cx="3866339" cy="2594302"/>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4" name="Image 3" descr="Une image contenant canapé, Canapé-lit, intérieur, décoration d’intérieur&#10;&#10;Description générée automatiquement">
            <a:extLst>
              <a:ext uri="{FF2B5EF4-FFF2-40B4-BE49-F238E27FC236}">
                <a16:creationId xmlns:a16="http://schemas.microsoft.com/office/drawing/2014/main" id="{E8FFC352-9FBD-4C72-732D-3E11279A836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898084" y="1069471"/>
            <a:ext cx="4484487" cy="2594302"/>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5" name="Image 4" descr="Une image contenant intérieur, mur, salle de bain, Appareil sanitaire&#10;&#10;Description générée automatiquement">
            <a:extLst>
              <a:ext uri="{FF2B5EF4-FFF2-40B4-BE49-F238E27FC236}">
                <a16:creationId xmlns:a16="http://schemas.microsoft.com/office/drawing/2014/main" id="{4AD61458-2888-3DA1-9F80-6CE56ADC028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620698" y="3761072"/>
            <a:ext cx="1761873" cy="2006952"/>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6" name="2AEC0397-1A90-49C9-815F-68A4C8D07B88" descr="IMG_0003.jpg">
            <a:extLst>
              <a:ext uri="{FF2B5EF4-FFF2-40B4-BE49-F238E27FC236}">
                <a16:creationId xmlns:a16="http://schemas.microsoft.com/office/drawing/2014/main" id="{81808A02-8099-D69B-C70A-F3377787DAB5}"/>
              </a:ext>
            </a:extLst>
          </p:cNvPr>
          <p:cNvPicPr>
            <a:picLocks noChangeAspect="1" noChangeArrowheads="1"/>
          </p:cNvPicPr>
          <p:nvPr/>
        </p:nvPicPr>
        <p:blipFill rotWithShape="1">
          <a:blip r:embed="rId7" cstate="screen">
            <a:extLst>
              <a:ext uri="{BEBA8EAE-BF5A-486C-A8C5-ECC9F3942E4B}">
                <a14:imgProps xmlns:a14="http://schemas.microsoft.com/office/drawing/2010/main">
                  <a14:imgLayer r:embed="rId8">
                    <a14:imgEffect>
                      <a14:brightnessContrast bright="9000"/>
                    </a14:imgEffect>
                  </a14:imgLayer>
                </a14:imgProps>
              </a:ext>
              <a:ext uri="{28A0092B-C50C-407E-A947-70E740481C1C}">
                <a14:useLocalDpi xmlns:a14="http://schemas.microsoft.com/office/drawing/2010/main"/>
              </a:ext>
            </a:extLst>
          </a:blip>
          <a:srcRect/>
          <a:stretch/>
        </p:blipFill>
        <p:spPr bwMode="auto">
          <a:xfrm>
            <a:off x="1835670" y="3770121"/>
            <a:ext cx="3034080" cy="1997903"/>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7" name="ZoneTexte 6">
            <a:extLst>
              <a:ext uri="{FF2B5EF4-FFF2-40B4-BE49-F238E27FC236}">
                <a16:creationId xmlns:a16="http://schemas.microsoft.com/office/drawing/2014/main" id="{3EC43E03-0979-108B-7A85-FE8CC3282402}"/>
              </a:ext>
            </a:extLst>
          </p:cNvPr>
          <p:cNvSpPr txBox="1"/>
          <p:nvPr/>
        </p:nvSpPr>
        <p:spPr>
          <a:xfrm>
            <a:off x="176185" y="89231"/>
            <a:ext cx="4412576" cy="523220"/>
          </a:xfrm>
          <a:prstGeom prst="rect">
            <a:avLst/>
          </a:prstGeom>
          <a:noFill/>
        </p:spPr>
        <p:txBody>
          <a:bodyPr wrap="square" rtlCol="0">
            <a:spAutoFit/>
          </a:bodyPr>
          <a:lstStyle>
            <a:defPPr>
              <a:defRPr lang="en-US"/>
            </a:defPPr>
            <a:lvl1pPr>
              <a:defRPr sz="2800" b="1">
                <a:solidFill>
                  <a:schemeClr val="bg1"/>
                </a:solidFill>
                <a:latin typeface="Arial" panose="020B0604020202020204" pitchFamily="34" charset="0"/>
                <a:ea typeface="+mj-ea"/>
                <a:cs typeface="Arial" panose="020B0604020202020204" pitchFamily="34" charset="0"/>
              </a:defRPr>
            </a:lvl1pPr>
          </a:lstStyle>
          <a:p>
            <a:r>
              <a:rPr lang="en-CA" dirty="0"/>
              <a:t>Connect </a:t>
            </a:r>
            <a:r>
              <a:rPr lang="en-CA" sz="2800" dirty="0"/>
              <a:t>• Networking</a:t>
            </a:r>
            <a:endParaRPr lang="en-CA" dirty="0"/>
          </a:p>
        </p:txBody>
      </p:sp>
      <p:pic>
        <p:nvPicPr>
          <p:cNvPr id="10" name="Content Placeholder 10">
            <a:extLst>
              <a:ext uri="{FF2B5EF4-FFF2-40B4-BE49-F238E27FC236}">
                <a16:creationId xmlns:a16="http://schemas.microsoft.com/office/drawing/2014/main" id="{4BF5706C-0B23-AD22-1810-A42E42AB0046}"/>
              </a:ext>
              <a:ext uri="{C183D7F6-B498-43B3-948B-1728B52AA6E4}">
                <adec:decorative xmlns:adec="http://schemas.microsoft.com/office/drawing/2017/decorative" val="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838124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79D1D4-8788-82DF-E6C6-3C21293B56FC}"/>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 name="Image 1" descr="Une image contenant intérieur, meubles, mur, table&#10;&#10;Description générée automatiquement">
            <a:extLst>
              <a:ext uri="{FF2B5EF4-FFF2-40B4-BE49-F238E27FC236}">
                <a16:creationId xmlns:a16="http://schemas.microsoft.com/office/drawing/2014/main" id="{B349C072-EEDD-E549-93D9-333B2B2E818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23224" y="3414937"/>
            <a:ext cx="2951190" cy="2330771"/>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4" name="Image 3" descr="Une image contenant intérieur, plafond, mur, décoration d’intérieur&#10;&#10;Description générée automatiquement">
            <a:extLst>
              <a:ext uri="{FF2B5EF4-FFF2-40B4-BE49-F238E27FC236}">
                <a16:creationId xmlns:a16="http://schemas.microsoft.com/office/drawing/2014/main" id="{59AEFAF2-39AA-866C-D496-F4F42777018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19379" y="3414937"/>
            <a:ext cx="3469289" cy="2320057"/>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6" name="Image 5" descr="Une image contenant meubles, décoration d’intérieur, maison, intérieur&#10;&#10;Description générée automatiquement">
            <a:extLst>
              <a:ext uri="{FF2B5EF4-FFF2-40B4-BE49-F238E27FC236}">
                <a16:creationId xmlns:a16="http://schemas.microsoft.com/office/drawing/2014/main" id="{59D729D5-5E97-01AA-7E6B-6C4A4DFF5F3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7080067" y="1327369"/>
            <a:ext cx="4747242" cy="4089435"/>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8" name="Image 7" descr="Une image contenant mur, intérieur, meubles, sol&#10;&#10;Description générée automatiquement">
            <a:extLst>
              <a:ext uri="{FF2B5EF4-FFF2-40B4-BE49-F238E27FC236}">
                <a16:creationId xmlns:a16="http://schemas.microsoft.com/office/drawing/2014/main" id="{4C64614A-67AE-A427-CC38-3BF774C0042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005686" y="998465"/>
            <a:ext cx="4268728" cy="2320056"/>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9" name="ZoneTexte 8">
            <a:extLst>
              <a:ext uri="{FF2B5EF4-FFF2-40B4-BE49-F238E27FC236}">
                <a16:creationId xmlns:a16="http://schemas.microsoft.com/office/drawing/2014/main" id="{5A44B6ED-AB6E-BE31-37A8-D03306B0FBB0}"/>
              </a:ext>
            </a:extLst>
          </p:cNvPr>
          <p:cNvSpPr txBox="1"/>
          <p:nvPr/>
        </p:nvSpPr>
        <p:spPr>
          <a:xfrm>
            <a:off x="188434" y="92556"/>
            <a:ext cx="4412576" cy="523220"/>
          </a:xfrm>
          <a:prstGeom prst="rect">
            <a:avLst/>
          </a:prstGeom>
          <a:noFill/>
        </p:spPr>
        <p:txBody>
          <a:bodyPr wrap="square" rtlCol="0">
            <a:spAutoFit/>
          </a:bodyPr>
          <a:lstStyle/>
          <a:p>
            <a:r>
              <a:rPr lang="en-CA" sz="2800" b="1" dirty="0">
                <a:solidFill>
                  <a:schemeClr val="bg1"/>
                </a:solidFill>
                <a:latin typeface="Arial" panose="020B0604020202020204" pitchFamily="34" charset="0"/>
                <a:ea typeface="+mj-ea"/>
                <a:cs typeface="Arial" panose="020B0604020202020204" pitchFamily="34" charset="0"/>
              </a:rPr>
              <a:t>Share • Socialize</a:t>
            </a:r>
          </a:p>
        </p:txBody>
      </p:sp>
      <p:pic>
        <p:nvPicPr>
          <p:cNvPr id="11" name="Picture 11" descr="Une personne utilisant un casier dans une salle de casiers">
            <a:extLst>
              <a:ext uri="{FF2B5EF4-FFF2-40B4-BE49-F238E27FC236}">
                <a16:creationId xmlns:a16="http://schemas.microsoft.com/office/drawing/2014/main" id="{B51D8BDE-7BCB-C6B3-846B-6A677DD1AE1E}"/>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rcRect/>
          <a:stretch/>
        </p:blipFill>
        <p:spPr>
          <a:xfrm>
            <a:off x="719379" y="989860"/>
            <a:ext cx="2172593" cy="2337266"/>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5" name="Content Placeholder 10">
            <a:extLst>
              <a:ext uri="{FF2B5EF4-FFF2-40B4-BE49-F238E27FC236}">
                <a16:creationId xmlns:a16="http://schemas.microsoft.com/office/drawing/2014/main" id="{EF2746CE-1C58-918C-CE56-648483B0CFB1}"/>
              </a:ext>
              <a:ext uri="{C183D7F6-B498-43B3-948B-1728B52AA6E4}">
                <adec:decorative xmlns:adec="http://schemas.microsoft.com/office/drawing/2017/decorative" val="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1176939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que 6" descr="Scène d’autoroute contour">
            <a:extLst>
              <a:ext uri="{FF2B5EF4-FFF2-40B4-BE49-F238E27FC236}">
                <a16:creationId xmlns:a16="http://schemas.microsoft.com/office/drawing/2014/main" id="{8719A586-2DC4-9F7C-8D6D-9C58CB61532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58699" y="2433957"/>
            <a:ext cx="1666311" cy="1666311"/>
          </a:xfrm>
          <a:prstGeom prst="rect">
            <a:avLst/>
          </a:prstGeom>
        </p:spPr>
      </p:pic>
      <p:pic>
        <p:nvPicPr>
          <p:cNvPr id="9" name="Graphique 8" descr="Main ouverte avec une plante contour">
            <a:extLst>
              <a:ext uri="{FF2B5EF4-FFF2-40B4-BE49-F238E27FC236}">
                <a16:creationId xmlns:a16="http://schemas.microsoft.com/office/drawing/2014/main" id="{AF1ED68A-A181-A799-6F3A-0035DDA0A39B}"/>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899850" y="2273698"/>
            <a:ext cx="1764361" cy="1764361"/>
          </a:xfrm>
          <a:prstGeom prst="rect">
            <a:avLst/>
          </a:prstGeom>
        </p:spPr>
      </p:pic>
      <p:sp>
        <p:nvSpPr>
          <p:cNvPr id="14" name="ZoneTexte 13">
            <a:extLst>
              <a:ext uri="{FF2B5EF4-FFF2-40B4-BE49-F238E27FC236}">
                <a16:creationId xmlns:a16="http://schemas.microsoft.com/office/drawing/2014/main" id="{DADD525A-FF83-4A68-C04D-1EFC24991CD7}"/>
              </a:ext>
            </a:extLst>
          </p:cNvPr>
          <p:cNvSpPr txBox="1"/>
          <p:nvPr/>
        </p:nvSpPr>
        <p:spPr>
          <a:xfrm>
            <a:off x="245878" y="4182564"/>
            <a:ext cx="2267103" cy="830997"/>
          </a:xfrm>
          <a:prstGeom prst="rect">
            <a:avLst/>
          </a:prstGeom>
          <a:solidFill>
            <a:schemeClr val="bg1">
              <a:lumMod val="50000"/>
            </a:schemeClr>
          </a:solidFill>
        </p:spPr>
        <p:txBody>
          <a:bodyPr wrap="square" rtlCol="0">
            <a:spAutoFit/>
          </a:bodyPr>
          <a:lstStyle/>
          <a:p>
            <a:pPr algn="ctr"/>
            <a:r>
              <a:rPr lang="en-CA" sz="2400" b="1" dirty="0">
                <a:solidFill>
                  <a:schemeClr val="bg1"/>
                </a:solidFill>
                <a:latin typeface="Avenir Next LT Pro" panose="020B0504020202020204" pitchFamily="34" charset="0"/>
              </a:rPr>
              <a:t>Canadian Landscapes</a:t>
            </a:r>
          </a:p>
        </p:txBody>
      </p:sp>
      <p:sp>
        <p:nvSpPr>
          <p:cNvPr id="15" name="ZoneTexte 14">
            <a:extLst>
              <a:ext uri="{FF2B5EF4-FFF2-40B4-BE49-F238E27FC236}">
                <a16:creationId xmlns:a16="http://schemas.microsoft.com/office/drawing/2014/main" id="{8E94AACE-FBD3-F699-6BBD-500B4BE2CA84}"/>
              </a:ext>
            </a:extLst>
          </p:cNvPr>
          <p:cNvSpPr txBox="1"/>
          <p:nvPr/>
        </p:nvSpPr>
        <p:spPr>
          <a:xfrm>
            <a:off x="2623307" y="4191708"/>
            <a:ext cx="2288139" cy="830997"/>
          </a:xfrm>
          <a:prstGeom prst="rect">
            <a:avLst/>
          </a:prstGeom>
          <a:solidFill>
            <a:srgbClr val="456A1C"/>
          </a:solidFill>
        </p:spPr>
        <p:txBody>
          <a:bodyPr wrap="square" rtlCol="0">
            <a:spAutoFit/>
          </a:bodyPr>
          <a:lstStyle/>
          <a:p>
            <a:pPr algn="ctr"/>
            <a:r>
              <a:rPr lang="en-CA" sz="2400" b="1" dirty="0">
                <a:solidFill>
                  <a:schemeClr val="bg1"/>
                </a:solidFill>
                <a:latin typeface="Avenir Next LT Pro" panose="020B0504020202020204" pitchFamily="34" charset="0"/>
              </a:rPr>
              <a:t>Nature</a:t>
            </a:r>
          </a:p>
          <a:p>
            <a:pPr algn="ctr"/>
            <a:endParaRPr lang="en-CA" sz="2400" dirty="0">
              <a:solidFill>
                <a:schemeClr val="bg1"/>
              </a:solidFill>
              <a:latin typeface="Avenir Next LT Pro" panose="020B0504020202020204" pitchFamily="34" charset="0"/>
            </a:endParaRPr>
          </a:p>
        </p:txBody>
      </p:sp>
      <p:sp>
        <p:nvSpPr>
          <p:cNvPr id="16" name="ZoneTexte 15">
            <a:extLst>
              <a:ext uri="{FF2B5EF4-FFF2-40B4-BE49-F238E27FC236}">
                <a16:creationId xmlns:a16="http://schemas.microsoft.com/office/drawing/2014/main" id="{8C6EAB5C-C87A-5F2B-166B-EFEF344C56AB}"/>
              </a:ext>
            </a:extLst>
          </p:cNvPr>
          <p:cNvSpPr txBox="1"/>
          <p:nvPr/>
        </p:nvSpPr>
        <p:spPr>
          <a:xfrm>
            <a:off x="4992296" y="4191708"/>
            <a:ext cx="2267103" cy="830997"/>
          </a:xfrm>
          <a:prstGeom prst="rect">
            <a:avLst/>
          </a:prstGeom>
          <a:solidFill>
            <a:srgbClr val="82B33F"/>
          </a:solidFill>
        </p:spPr>
        <p:txBody>
          <a:bodyPr wrap="square" lIns="91440" tIns="45720" rIns="91440" bIns="45720" rtlCol="0" anchor="ctr">
            <a:spAutoFit/>
          </a:bodyPr>
          <a:lstStyle/>
          <a:p>
            <a:pPr algn="ctr"/>
            <a:r>
              <a:rPr lang="en-CA" sz="2400" b="1" dirty="0">
                <a:solidFill>
                  <a:schemeClr val="bg1"/>
                </a:solidFill>
                <a:latin typeface="Avenir Next LT Pro"/>
              </a:rPr>
              <a:t>Indigenous Elements</a:t>
            </a:r>
            <a:endParaRPr lang="en-CA" sz="2400" dirty="0">
              <a:solidFill>
                <a:schemeClr val="bg1"/>
              </a:solidFill>
              <a:latin typeface="Avenir Next LT Pro" panose="020B0504020202020204" pitchFamily="34" charset="0"/>
            </a:endParaRPr>
          </a:p>
        </p:txBody>
      </p:sp>
      <p:sp>
        <p:nvSpPr>
          <p:cNvPr id="17" name="ZoneTexte 16">
            <a:extLst>
              <a:ext uri="{FF2B5EF4-FFF2-40B4-BE49-F238E27FC236}">
                <a16:creationId xmlns:a16="http://schemas.microsoft.com/office/drawing/2014/main" id="{5894EA7A-5C04-4708-F8E2-ACE2B4778946}"/>
              </a:ext>
            </a:extLst>
          </p:cNvPr>
          <p:cNvSpPr txBox="1"/>
          <p:nvPr/>
        </p:nvSpPr>
        <p:spPr>
          <a:xfrm>
            <a:off x="9653921" y="4173322"/>
            <a:ext cx="2288138" cy="846386"/>
          </a:xfrm>
          <a:prstGeom prst="rect">
            <a:avLst/>
          </a:prstGeom>
          <a:solidFill>
            <a:srgbClr val="57675B"/>
          </a:solidFill>
        </p:spPr>
        <p:txBody>
          <a:bodyPr wrap="square" rtlCol="0">
            <a:spAutoFit/>
          </a:bodyPr>
          <a:lstStyle/>
          <a:p>
            <a:pPr algn="ctr"/>
            <a:r>
              <a:rPr lang="en-CA" sz="2500" b="1" dirty="0">
                <a:solidFill>
                  <a:schemeClr val="bg1"/>
                </a:solidFill>
                <a:latin typeface="Avenir Next LT Pro" panose="020B0504020202020204" pitchFamily="34" charset="0"/>
              </a:rPr>
              <a:t>Sustainability</a:t>
            </a:r>
          </a:p>
          <a:p>
            <a:pPr algn="ctr"/>
            <a:endParaRPr lang="en-CA" sz="2400" b="1" dirty="0">
              <a:solidFill>
                <a:schemeClr val="bg1"/>
              </a:solidFill>
              <a:latin typeface="Avenir Next LT Pro" panose="020B0504020202020204" pitchFamily="34" charset="0"/>
            </a:endParaRPr>
          </a:p>
        </p:txBody>
      </p:sp>
      <p:sp>
        <p:nvSpPr>
          <p:cNvPr id="18" name="ZoneTexte 17">
            <a:extLst>
              <a:ext uri="{FF2B5EF4-FFF2-40B4-BE49-F238E27FC236}">
                <a16:creationId xmlns:a16="http://schemas.microsoft.com/office/drawing/2014/main" id="{BF9D108D-41BC-DA8A-B68F-E0CC6E784DCE}"/>
              </a:ext>
            </a:extLst>
          </p:cNvPr>
          <p:cNvSpPr txBox="1"/>
          <p:nvPr/>
        </p:nvSpPr>
        <p:spPr>
          <a:xfrm>
            <a:off x="7316687" y="4181968"/>
            <a:ext cx="2267103" cy="830997"/>
          </a:xfrm>
          <a:prstGeom prst="rect">
            <a:avLst/>
          </a:prstGeom>
          <a:solidFill>
            <a:srgbClr val="6E9F96"/>
          </a:solidFill>
        </p:spPr>
        <p:txBody>
          <a:bodyPr wrap="square" rtlCol="0">
            <a:spAutoFit/>
          </a:bodyPr>
          <a:lstStyle/>
          <a:p>
            <a:pPr algn="ctr"/>
            <a:r>
              <a:rPr lang="en-CA" sz="2400" b="1" dirty="0">
                <a:solidFill>
                  <a:schemeClr val="bg1"/>
                </a:solidFill>
                <a:latin typeface="Avenir Next LT Pro" panose="020B0504020202020204" pitchFamily="34" charset="0"/>
              </a:rPr>
              <a:t>Inclusion</a:t>
            </a:r>
          </a:p>
          <a:p>
            <a:pPr algn="ctr"/>
            <a:endParaRPr lang="en-CA" sz="2400" dirty="0">
              <a:solidFill>
                <a:schemeClr val="bg1"/>
              </a:solidFill>
              <a:latin typeface="Avenir Next LT Pro" panose="020B0504020202020204" pitchFamily="34" charset="0"/>
            </a:endParaRPr>
          </a:p>
        </p:txBody>
      </p:sp>
      <p:sp>
        <p:nvSpPr>
          <p:cNvPr id="19" name="Rectangle 18">
            <a:extLst>
              <a:ext uri="{FF2B5EF4-FFF2-40B4-BE49-F238E27FC236}">
                <a16:creationId xmlns:a16="http://schemas.microsoft.com/office/drawing/2014/main" id="{D0D40ADB-927E-6242-7D8C-A17F6E8F5978}"/>
              </a:ext>
            </a:extLst>
          </p:cNvPr>
          <p:cNvSpPr/>
          <p:nvPr/>
        </p:nvSpPr>
        <p:spPr>
          <a:xfrm>
            <a:off x="245113" y="2103942"/>
            <a:ext cx="2267103" cy="290962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venir Next LT Pro" panose="020B0504020202020204" pitchFamily="34" charset="0"/>
            </a:endParaRPr>
          </a:p>
        </p:txBody>
      </p:sp>
      <p:sp>
        <p:nvSpPr>
          <p:cNvPr id="22" name="Rectangle 21">
            <a:extLst>
              <a:ext uri="{FF2B5EF4-FFF2-40B4-BE49-F238E27FC236}">
                <a16:creationId xmlns:a16="http://schemas.microsoft.com/office/drawing/2014/main" id="{0E2355C0-CBB4-9641-761F-F9B570639EB5}"/>
              </a:ext>
            </a:extLst>
          </p:cNvPr>
          <p:cNvSpPr/>
          <p:nvPr/>
        </p:nvSpPr>
        <p:spPr>
          <a:xfrm>
            <a:off x="4992296" y="2108677"/>
            <a:ext cx="2267103" cy="2899874"/>
          </a:xfrm>
          <a:prstGeom prst="rect">
            <a:avLst/>
          </a:prstGeom>
          <a:noFill/>
          <a:ln>
            <a:solidFill>
              <a:srgbClr val="82B3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venir Next LT Pro" panose="020B0504020202020204" pitchFamily="34" charset="0"/>
            </a:endParaRPr>
          </a:p>
        </p:txBody>
      </p:sp>
      <p:sp>
        <p:nvSpPr>
          <p:cNvPr id="23" name="Rectangle 22">
            <a:extLst>
              <a:ext uri="{FF2B5EF4-FFF2-40B4-BE49-F238E27FC236}">
                <a16:creationId xmlns:a16="http://schemas.microsoft.com/office/drawing/2014/main" id="{CF62109B-6034-BFC4-A141-EFC56D58BCCD}"/>
              </a:ext>
            </a:extLst>
          </p:cNvPr>
          <p:cNvSpPr/>
          <p:nvPr/>
        </p:nvSpPr>
        <p:spPr>
          <a:xfrm>
            <a:off x="2644343" y="2108677"/>
            <a:ext cx="2267103" cy="2909619"/>
          </a:xfrm>
          <a:prstGeom prst="rect">
            <a:avLst/>
          </a:prstGeom>
          <a:noFill/>
          <a:ln>
            <a:solidFill>
              <a:srgbClr val="456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venir Next LT Pro" panose="020B0504020202020204" pitchFamily="34" charset="0"/>
            </a:endParaRPr>
          </a:p>
        </p:txBody>
      </p:sp>
      <p:sp>
        <p:nvSpPr>
          <p:cNvPr id="24" name="Rectangle 23">
            <a:extLst>
              <a:ext uri="{FF2B5EF4-FFF2-40B4-BE49-F238E27FC236}">
                <a16:creationId xmlns:a16="http://schemas.microsoft.com/office/drawing/2014/main" id="{E3668D8A-C158-9A5A-3849-5AAD873069A7}"/>
              </a:ext>
            </a:extLst>
          </p:cNvPr>
          <p:cNvSpPr/>
          <p:nvPr/>
        </p:nvSpPr>
        <p:spPr>
          <a:xfrm>
            <a:off x="7316687" y="2108677"/>
            <a:ext cx="2267103" cy="2899874"/>
          </a:xfrm>
          <a:prstGeom prst="rect">
            <a:avLst/>
          </a:prstGeom>
          <a:noFill/>
          <a:ln>
            <a:solidFill>
              <a:srgbClr val="6E9F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venir Next LT Pro" panose="020B0504020202020204" pitchFamily="34" charset="0"/>
            </a:endParaRPr>
          </a:p>
        </p:txBody>
      </p:sp>
      <p:sp>
        <p:nvSpPr>
          <p:cNvPr id="25" name="Rectangle 24">
            <a:extLst>
              <a:ext uri="{FF2B5EF4-FFF2-40B4-BE49-F238E27FC236}">
                <a16:creationId xmlns:a16="http://schemas.microsoft.com/office/drawing/2014/main" id="{15A8E3CE-029E-200C-E30F-184606F6077F}"/>
              </a:ext>
            </a:extLst>
          </p:cNvPr>
          <p:cNvSpPr/>
          <p:nvPr/>
        </p:nvSpPr>
        <p:spPr>
          <a:xfrm>
            <a:off x="9653921" y="2108677"/>
            <a:ext cx="2267103" cy="2909619"/>
          </a:xfrm>
          <a:prstGeom prst="rect">
            <a:avLst/>
          </a:prstGeom>
          <a:noFill/>
          <a:ln>
            <a:solidFill>
              <a:srgbClr val="5767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venir Next LT Pro" panose="020B0504020202020204" pitchFamily="34" charset="0"/>
            </a:endParaRPr>
          </a:p>
        </p:txBody>
      </p:sp>
      <p:sp>
        <p:nvSpPr>
          <p:cNvPr id="3" name="ZoneTexte 2">
            <a:extLst>
              <a:ext uri="{FF2B5EF4-FFF2-40B4-BE49-F238E27FC236}">
                <a16:creationId xmlns:a16="http://schemas.microsoft.com/office/drawing/2014/main" id="{18800D96-F054-5F71-AC63-F29642F4750C}"/>
              </a:ext>
            </a:extLst>
          </p:cNvPr>
          <p:cNvSpPr txBox="1"/>
          <p:nvPr/>
        </p:nvSpPr>
        <p:spPr>
          <a:xfrm>
            <a:off x="166736" y="1257755"/>
            <a:ext cx="10886454" cy="400110"/>
          </a:xfrm>
          <a:prstGeom prst="rect">
            <a:avLst/>
          </a:prstGeom>
          <a:noFill/>
        </p:spPr>
        <p:txBody>
          <a:bodyPr wrap="square" rtlCol="0">
            <a:spAutoFit/>
          </a:bodyPr>
          <a:lstStyle/>
          <a:p>
            <a:r>
              <a:rPr lang="en-CA" sz="2000" dirty="0">
                <a:latin typeface="Avenir Next LT Pro" panose="020B0504020202020204" pitchFamily="34" charset="0"/>
              </a:rPr>
              <a:t>Various elements inspire and guide the design of our workplace.</a:t>
            </a:r>
          </a:p>
        </p:txBody>
      </p:sp>
      <p:sp>
        <p:nvSpPr>
          <p:cNvPr id="4" name="Rectangle 3">
            <a:extLst>
              <a:ext uri="{FF2B5EF4-FFF2-40B4-BE49-F238E27FC236}">
                <a16:creationId xmlns:a16="http://schemas.microsoft.com/office/drawing/2014/main" id="{38BFCD35-F508-2D67-3E60-737BD46CF624}"/>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3">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dirty="0"/>
          </a:p>
        </p:txBody>
      </p:sp>
      <p:sp>
        <p:nvSpPr>
          <p:cNvPr id="6" name="Title 1">
            <a:extLst>
              <a:ext uri="{FF2B5EF4-FFF2-40B4-BE49-F238E27FC236}">
                <a16:creationId xmlns:a16="http://schemas.microsoft.com/office/drawing/2014/main" id="{8FC34B09-50B3-A967-D4C6-7B4480C68907}"/>
              </a:ext>
            </a:extLst>
          </p:cNvPr>
          <p:cNvSpPr txBox="1">
            <a:spLocks/>
          </p:cNvSpPr>
          <p:nvPr/>
        </p:nvSpPr>
        <p:spPr>
          <a:xfrm>
            <a:off x="103250" y="88555"/>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solidFill>
                  <a:schemeClr val="bg1"/>
                </a:solidFill>
              </a:rPr>
              <a:t>Design elements for our modernization project</a:t>
            </a:r>
          </a:p>
        </p:txBody>
      </p:sp>
      <p:pic>
        <p:nvPicPr>
          <p:cNvPr id="8" name="Content Placeholder 10">
            <a:extLst>
              <a:ext uri="{FF2B5EF4-FFF2-40B4-BE49-F238E27FC236}">
                <a16:creationId xmlns:a16="http://schemas.microsoft.com/office/drawing/2014/main" id="{D684D4CD-5722-2F2B-7B3C-B1EA59E95854}"/>
              </a:ext>
              <a:ext uri="{C183D7F6-B498-43B3-948B-1728B52AA6E4}">
                <adec:decorative xmlns:adec="http://schemas.microsoft.com/office/drawing/2017/decorative" val="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pic>
        <p:nvPicPr>
          <p:cNvPr id="29" name="Graphic 6">
            <a:extLst>
              <a:ext uri="{FF2B5EF4-FFF2-40B4-BE49-F238E27FC236}">
                <a16:creationId xmlns:a16="http://schemas.microsoft.com/office/drawing/2014/main" id="{CFBA1033-7D41-2569-8211-39132C8ED3C4}"/>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Lst>
          </a:blip>
          <a:srcRect/>
          <a:stretch/>
        </p:blipFill>
        <p:spPr>
          <a:xfrm>
            <a:off x="7759473" y="2703409"/>
            <a:ext cx="1464311" cy="1188676"/>
          </a:xfrm>
          <a:prstGeom prst="rect">
            <a:avLst/>
          </a:prstGeom>
        </p:spPr>
      </p:pic>
      <p:pic>
        <p:nvPicPr>
          <p:cNvPr id="30" name="Graphic 29">
            <a:extLst>
              <a:ext uri="{FF2B5EF4-FFF2-40B4-BE49-F238E27FC236}">
                <a16:creationId xmlns:a16="http://schemas.microsoft.com/office/drawing/2014/main" id="{3DCA2F52-AA91-05A0-253E-E51128BDAB8D}"/>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a:off x="5411520" y="2665948"/>
            <a:ext cx="1302197" cy="1302197"/>
          </a:xfrm>
          <a:prstGeom prst="rect">
            <a:avLst/>
          </a:prstGeom>
        </p:spPr>
      </p:pic>
      <p:pic>
        <p:nvPicPr>
          <p:cNvPr id="31" name="Graphic 48">
            <a:extLst>
              <a:ext uri="{FF2B5EF4-FFF2-40B4-BE49-F238E27FC236}">
                <a16:creationId xmlns:a16="http://schemas.microsoft.com/office/drawing/2014/main" id="{6B666D2E-E310-8A6B-B72A-AEB682A6D14C}"/>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a:ext>
            </a:extLst>
          </a:blip>
          <a:srcRect/>
          <a:stretch/>
        </p:blipFill>
        <p:spPr>
          <a:xfrm>
            <a:off x="10363800" y="2565184"/>
            <a:ext cx="969590" cy="1046321"/>
          </a:xfrm>
          <a:prstGeom prst="rect">
            <a:avLst/>
          </a:prstGeom>
        </p:spPr>
      </p:pic>
    </p:spTree>
    <p:extLst>
      <p:ext uri="{BB962C8B-B14F-4D97-AF65-F5344CB8AC3E}">
        <p14:creationId xmlns:p14="http://schemas.microsoft.com/office/powerpoint/2010/main" val="1917213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48F53C-E4A2-4021-E7B0-89348F116903}"/>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4" name="Content Placeholder 10">
            <a:extLst>
              <a:ext uri="{FF2B5EF4-FFF2-40B4-BE49-F238E27FC236}">
                <a16:creationId xmlns:a16="http://schemas.microsoft.com/office/drawing/2014/main" id="{68813ADE-C5E8-66AC-3A9E-A5F24AB9BF0B}"/>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5" name="Title 1">
            <a:extLst>
              <a:ext uri="{FF2B5EF4-FFF2-40B4-BE49-F238E27FC236}">
                <a16:creationId xmlns:a16="http://schemas.microsoft.com/office/drawing/2014/main" id="{ABCCC075-F2CA-294A-236F-7EBF8190C8AA}"/>
              </a:ext>
            </a:extLst>
          </p:cNvPr>
          <p:cNvSpPr txBox="1">
            <a:spLocks/>
          </p:cNvSpPr>
          <p:nvPr/>
        </p:nvSpPr>
        <p:spPr>
          <a:xfrm>
            <a:off x="79692" y="107247"/>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solidFill>
                  <a:schemeClr val="bg1"/>
                </a:solidFill>
                <a:latin typeface="Arial"/>
                <a:cs typeface="Arial"/>
              </a:rPr>
              <a:t>Accessibility and Inclusivity</a:t>
            </a:r>
          </a:p>
        </p:txBody>
      </p:sp>
      <p:grpSp>
        <p:nvGrpSpPr>
          <p:cNvPr id="6" name="Group 7">
            <a:extLst>
              <a:ext uri="{FF2B5EF4-FFF2-40B4-BE49-F238E27FC236}">
                <a16:creationId xmlns:a16="http://schemas.microsoft.com/office/drawing/2014/main" id="{9546EA45-D1EA-2686-ECD6-12F3FEE1A56E}"/>
              </a:ext>
              <a:ext uri="{C183D7F6-B498-43B3-948B-1728B52AA6E4}">
                <adec:decorative xmlns:adec="http://schemas.microsoft.com/office/drawing/2017/decorative" val="1"/>
              </a:ext>
            </a:extLst>
          </p:cNvPr>
          <p:cNvGrpSpPr/>
          <p:nvPr/>
        </p:nvGrpSpPr>
        <p:grpSpPr>
          <a:xfrm>
            <a:off x="1727563" y="1159284"/>
            <a:ext cx="7768129" cy="4539432"/>
            <a:chOff x="4681779" y="1610159"/>
            <a:chExt cx="7356587" cy="4152365"/>
          </a:xfrm>
        </p:grpSpPr>
        <p:grpSp>
          <p:nvGrpSpPr>
            <p:cNvPr id="7" name="Group 1">
              <a:extLst>
                <a:ext uri="{FF2B5EF4-FFF2-40B4-BE49-F238E27FC236}">
                  <a16:creationId xmlns:a16="http://schemas.microsoft.com/office/drawing/2014/main" id="{82F6B55C-4E10-4771-69F5-FC47A53D365D}"/>
                </a:ext>
              </a:extLst>
            </p:cNvPr>
            <p:cNvGrpSpPr/>
            <p:nvPr/>
          </p:nvGrpSpPr>
          <p:grpSpPr>
            <a:xfrm>
              <a:off x="4681779" y="1610159"/>
              <a:ext cx="7356587" cy="4152365"/>
              <a:chOff x="29103" y="2653475"/>
              <a:chExt cx="6954375" cy="4430355"/>
            </a:xfrm>
          </p:grpSpPr>
          <p:grpSp>
            <p:nvGrpSpPr>
              <p:cNvPr id="9" name="Group 6">
                <a:extLst>
                  <a:ext uri="{FF2B5EF4-FFF2-40B4-BE49-F238E27FC236}">
                    <a16:creationId xmlns:a16="http://schemas.microsoft.com/office/drawing/2014/main" id="{DF8B4224-47AF-BE76-5D7D-774843B3518C}"/>
                  </a:ext>
                </a:extLst>
              </p:cNvPr>
              <p:cNvGrpSpPr/>
              <p:nvPr/>
            </p:nvGrpSpPr>
            <p:grpSpPr>
              <a:xfrm>
                <a:off x="300436" y="3192698"/>
                <a:ext cx="6018743" cy="3385543"/>
                <a:chOff x="300436" y="3192698"/>
                <a:chExt cx="6018743" cy="3385543"/>
              </a:xfrm>
            </p:grpSpPr>
            <p:pic>
              <p:nvPicPr>
                <p:cNvPr id="22" name="Picture 26" descr="image of an inclusive workspace ">
                  <a:extLst>
                    <a:ext uri="{FF2B5EF4-FFF2-40B4-BE49-F238E27FC236}">
                      <a16:creationId xmlns:a16="http://schemas.microsoft.com/office/drawing/2014/main" id="{8FEB9281-F737-02FA-8470-90B785F07AA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0436" y="3192698"/>
                  <a:ext cx="6018743" cy="3385543"/>
                </a:xfrm>
                <a:prstGeom prst="rect">
                  <a:avLst/>
                </a:prstGeom>
              </p:spPr>
            </p:pic>
            <p:pic>
              <p:nvPicPr>
                <p:cNvPr id="23" name="Picture 1">
                  <a:extLst>
                    <a:ext uri="{FF2B5EF4-FFF2-40B4-BE49-F238E27FC236}">
                      <a16:creationId xmlns:a16="http://schemas.microsoft.com/office/drawing/2014/main" id="{6DFEA5A0-B28E-9119-2C29-374764C55ACF}"/>
                    </a:ext>
                  </a:extLst>
                </p:cNvPr>
                <p:cNvPicPr>
                  <a:picLocks noChangeAspect="1" noChangeArrowheads="1"/>
                </p:cNvPicPr>
                <p:nvPr/>
              </p:nvPicPr>
              <p:blipFill>
                <a:blip r:embed="rId5" cstate="screen">
                  <a:clrChange>
                    <a:clrFrom>
                      <a:srgbClr val="FFFFFF"/>
                    </a:clrFrom>
                    <a:clrTo>
                      <a:srgbClr val="FFFFFF">
                        <a:alpha val="0"/>
                      </a:srgbClr>
                    </a:clrTo>
                  </a:clrChange>
                  <a:alphaModFix amt="83000"/>
                  <a:extLst>
                    <a:ext uri="{28A0092B-C50C-407E-A947-70E740481C1C}">
                      <a14:useLocalDpi xmlns:a14="http://schemas.microsoft.com/office/drawing/2010/main"/>
                    </a:ext>
                  </a:extLst>
                </a:blip>
                <a:srcRect/>
                <a:stretch>
                  <a:fillRect/>
                </a:stretch>
              </p:blipFill>
              <p:spPr bwMode="auto">
                <a:xfrm>
                  <a:off x="5163802" y="4099022"/>
                  <a:ext cx="1154620" cy="12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11">
                <a:extLst>
                  <a:ext uri="{FF2B5EF4-FFF2-40B4-BE49-F238E27FC236}">
                    <a16:creationId xmlns:a16="http://schemas.microsoft.com/office/drawing/2014/main" id="{123F979C-2D1A-FE08-BA65-7B447FBAFA1C}"/>
                  </a:ext>
                </a:extLst>
              </p:cNvPr>
              <p:cNvSpPr txBox="1"/>
              <p:nvPr/>
            </p:nvSpPr>
            <p:spPr>
              <a:xfrm>
                <a:off x="1724041" y="2701494"/>
                <a:ext cx="2055679" cy="1001564"/>
              </a:xfrm>
              <a:prstGeom prst="rect">
                <a:avLst/>
              </a:prstGeom>
              <a:noFill/>
            </p:spPr>
            <p:txBody>
              <a:bodyPr wrap="square" rtlCol="0">
                <a:spAutoFit/>
              </a:bodyPr>
              <a:lstStyle/>
              <a:p>
                <a:r>
                  <a:rPr lang="en-CA" sz="1100" dirty="0">
                    <a:latin typeface="Avenir Next LT Pro Demi"/>
                  </a:rPr>
                  <a:t>Large enclosed workpoints that can accommodate </a:t>
                </a:r>
                <a:r>
                  <a:rPr lang="en-CA" sz="1100" b="1" dirty="0">
                    <a:latin typeface="Avenir Next LT Pro Demi"/>
                  </a:rPr>
                  <a:t>mobility devices </a:t>
                </a:r>
                <a:r>
                  <a:rPr lang="en-CA" sz="1100" dirty="0">
                    <a:latin typeface="Avenir Next LT Pro Demi"/>
                  </a:rPr>
                  <a:t>and support </a:t>
                </a:r>
                <a:r>
                  <a:rPr lang="en-CA" sz="1100" b="1" dirty="0">
                    <a:latin typeface="Avenir Next LT Pro Demi"/>
                  </a:rPr>
                  <a:t>cognitive impairments and sound sensitivities</a:t>
                </a:r>
              </a:p>
            </p:txBody>
          </p:sp>
          <p:sp>
            <p:nvSpPr>
              <p:cNvPr id="11" name="TextBox 12">
                <a:extLst>
                  <a:ext uri="{FF2B5EF4-FFF2-40B4-BE49-F238E27FC236}">
                    <a16:creationId xmlns:a16="http://schemas.microsoft.com/office/drawing/2014/main" id="{214259E6-9853-99F0-7CA4-8B536D849FF3}"/>
                  </a:ext>
                </a:extLst>
              </p:cNvPr>
              <p:cNvSpPr txBox="1"/>
              <p:nvPr/>
            </p:nvSpPr>
            <p:spPr>
              <a:xfrm>
                <a:off x="3618554" y="2986604"/>
                <a:ext cx="1801039" cy="769441"/>
              </a:xfrm>
              <a:prstGeom prst="rect">
                <a:avLst/>
              </a:prstGeom>
              <a:noFill/>
            </p:spPr>
            <p:txBody>
              <a:bodyPr wrap="square" rtlCol="0">
                <a:spAutoFit/>
              </a:bodyPr>
              <a:lstStyle/>
              <a:p>
                <a:r>
                  <a:rPr lang="en-CA" sz="1100" dirty="0">
                    <a:latin typeface="Avenir Next LT Pro Demi"/>
                  </a:rPr>
                  <a:t>Semi-private workpoints with access to daylight and views to support </a:t>
                </a:r>
                <a:r>
                  <a:rPr lang="en-CA" sz="1100" b="1" dirty="0">
                    <a:latin typeface="Avenir Next LT Pro Demi"/>
                  </a:rPr>
                  <a:t>mental health </a:t>
                </a:r>
              </a:p>
            </p:txBody>
          </p:sp>
          <p:sp>
            <p:nvSpPr>
              <p:cNvPr id="12" name="TextBox 14">
                <a:extLst>
                  <a:ext uri="{FF2B5EF4-FFF2-40B4-BE49-F238E27FC236}">
                    <a16:creationId xmlns:a16="http://schemas.microsoft.com/office/drawing/2014/main" id="{6423B1CA-EF0A-161D-D36B-B5930D6EEF2D}"/>
                  </a:ext>
                </a:extLst>
              </p:cNvPr>
              <p:cNvSpPr txBox="1"/>
              <p:nvPr/>
            </p:nvSpPr>
            <p:spPr>
              <a:xfrm>
                <a:off x="5462017" y="2653475"/>
                <a:ext cx="1521461" cy="1362783"/>
              </a:xfrm>
              <a:prstGeom prst="rect">
                <a:avLst/>
              </a:prstGeom>
              <a:noFill/>
            </p:spPr>
            <p:txBody>
              <a:bodyPr wrap="square" rtlCol="0">
                <a:spAutoFit/>
              </a:bodyPr>
              <a:lstStyle/>
              <a:p>
                <a:r>
                  <a:rPr lang="en-CA" sz="1100" dirty="0">
                    <a:latin typeface="Avenir Next LT Pro Demi"/>
                  </a:rPr>
                  <a:t>Small enclosed workpoints (phonebooths) that can support the need for stimulus free space for various mental health reasons</a:t>
                </a:r>
              </a:p>
            </p:txBody>
          </p:sp>
          <p:sp>
            <p:nvSpPr>
              <p:cNvPr id="13" name="TextBox 15">
                <a:extLst>
                  <a:ext uri="{FF2B5EF4-FFF2-40B4-BE49-F238E27FC236}">
                    <a16:creationId xmlns:a16="http://schemas.microsoft.com/office/drawing/2014/main" id="{64DA4537-AB76-4E70-92E6-AD177220B2FD}"/>
                  </a:ext>
                </a:extLst>
              </p:cNvPr>
              <p:cNvSpPr txBox="1"/>
              <p:nvPr/>
            </p:nvSpPr>
            <p:spPr>
              <a:xfrm>
                <a:off x="5386029" y="5617904"/>
                <a:ext cx="1521461" cy="600164"/>
              </a:xfrm>
              <a:prstGeom prst="rect">
                <a:avLst/>
              </a:prstGeom>
              <a:noFill/>
            </p:spPr>
            <p:txBody>
              <a:bodyPr wrap="square" rtlCol="0">
                <a:spAutoFit/>
              </a:bodyPr>
              <a:lstStyle/>
              <a:p>
                <a:r>
                  <a:rPr lang="en-CA" sz="1100" dirty="0">
                    <a:latin typeface="Avenir Next LT Pro Demi"/>
                  </a:rPr>
                  <a:t>Generous circulation areas for various </a:t>
                </a:r>
                <a:r>
                  <a:rPr lang="en-CA" sz="1100" b="1" dirty="0">
                    <a:latin typeface="Avenir Next LT Pro Demi"/>
                  </a:rPr>
                  <a:t>mobility requirements</a:t>
                </a:r>
              </a:p>
            </p:txBody>
          </p:sp>
          <p:sp>
            <p:nvSpPr>
              <p:cNvPr id="14" name="TextBox 16">
                <a:extLst>
                  <a:ext uri="{FF2B5EF4-FFF2-40B4-BE49-F238E27FC236}">
                    <a16:creationId xmlns:a16="http://schemas.microsoft.com/office/drawing/2014/main" id="{7364F3A1-5890-354A-2915-5D19589F9E44}"/>
                  </a:ext>
                </a:extLst>
              </p:cNvPr>
              <p:cNvSpPr txBox="1"/>
              <p:nvPr/>
            </p:nvSpPr>
            <p:spPr>
              <a:xfrm>
                <a:off x="1498439" y="6262877"/>
                <a:ext cx="2159078" cy="820953"/>
              </a:xfrm>
              <a:prstGeom prst="rect">
                <a:avLst/>
              </a:prstGeom>
              <a:noFill/>
            </p:spPr>
            <p:txBody>
              <a:bodyPr wrap="square" rtlCol="0">
                <a:spAutoFit/>
              </a:bodyPr>
              <a:lstStyle/>
              <a:p>
                <a:r>
                  <a:rPr lang="en-CA" sz="1100" dirty="0">
                    <a:latin typeface="Avenir Next LT Pro Demi"/>
                  </a:rPr>
                  <a:t>Standing height workpoints for users with larger, </a:t>
                </a:r>
                <a:r>
                  <a:rPr lang="en-CA" sz="1100" b="1" dirty="0">
                    <a:latin typeface="Avenir Next LT Pro Demi"/>
                  </a:rPr>
                  <a:t>upright mobility devices </a:t>
                </a:r>
                <a:r>
                  <a:rPr lang="en-CA" sz="1100" dirty="0">
                    <a:latin typeface="Avenir Next LT Pro Demi"/>
                  </a:rPr>
                  <a:t>(scooters) or for </a:t>
                </a:r>
                <a:r>
                  <a:rPr lang="en-CA" sz="1100" b="1" dirty="0">
                    <a:latin typeface="Avenir Next LT Pro Demi"/>
                  </a:rPr>
                  <a:t>standing preference</a:t>
                </a:r>
              </a:p>
            </p:txBody>
          </p:sp>
          <p:cxnSp>
            <p:nvCxnSpPr>
              <p:cNvPr id="15" name="Connector: Curved 20" descr="arrow pointing to an employee at home office">
                <a:extLst>
                  <a:ext uri="{FF2B5EF4-FFF2-40B4-BE49-F238E27FC236}">
                    <a16:creationId xmlns:a16="http://schemas.microsoft.com/office/drawing/2014/main" id="{FA7CB7A0-7BF7-0490-365C-F1A27A193C06}"/>
                  </a:ext>
                </a:extLst>
              </p:cNvPr>
              <p:cNvCxnSpPr>
                <a:cxnSpLocks/>
              </p:cNvCxnSpPr>
              <p:nvPr/>
            </p:nvCxnSpPr>
            <p:spPr>
              <a:xfrm>
                <a:off x="1239340" y="3787531"/>
                <a:ext cx="441176" cy="171231"/>
              </a:xfrm>
              <a:prstGeom prst="curvedConnector3">
                <a:avLst>
                  <a:gd name="adj1" fmla="val 50000"/>
                </a:avLst>
              </a:prstGeom>
              <a:ln w="19050">
                <a:headEnd type="oval" w="med" len="med"/>
                <a:tailEnd type="triangle" w="med" len="med"/>
              </a:ln>
            </p:spPr>
            <p:style>
              <a:lnRef idx="1">
                <a:schemeClr val="dk1"/>
              </a:lnRef>
              <a:fillRef idx="0">
                <a:schemeClr val="dk1"/>
              </a:fillRef>
              <a:effectRef idx="0">
                <a:schemeClr val="dk1"/>
              </a:effectRef>
              <a:fontRef idx="minor">
                <a:schemeClr val="tx1"/>
              </a:fontRef>
            </p:style>
          </p:cxnSp>
          <p:cxnSp>
            <p:nvCxnSpPr>
              <p:cNvPr id="16" name="Connector: Curved 21" descr="arrow pointing to an enclosed office space">
                <a:extLst>
                  <a:ext uri="{FF2B5EF4-FFF2-40B4-BE49-F238E27FC236}">
                    <a16:creationId xmlns:a16="http://schemas.microsoft.com/office/drawing/2014/main" id="{4DEE3F15-0A69-839B-D2FB-720003E3517E}"/>
                  </a:ext>
                </a:extLst>
              </p:cNvPr>
              <p:cNvCxnSpPr>
                <a:cxnSpLocks/>
              </p:cNvCxnSpPr>
              <p:nvPr/>
            </p:nvCxnSpPr>
            <p:spPr>
              <a:xfrm rot="16200000" flipH="1">
                <a:off x="2131091" y="4149946"/>
                <a:ext cx="1043048" cy="149273"/>
              </a:xfrm>
              <a:prstGeom prst="curvedConnector3">
                <a:avLst>
                  <a:gd name="adj1" fmla="val 50000"/>
                </a:avLst>
              </a:prstGeom>
              <a:ln w="19050">
                <a:headEnd type="oval" w="med" len="med"/>
                <a:tailEnd type="triangle" w="med" len="med"/>
              </a:ln>
            </p:spPr>
            <p:style>
              <a:lnRef idx="1">
                <a:schemeClr val="dk1"/>
              </a:lnRef>
              <a:fillRef idx="0">
                <a:schemeClr val="dk1"/>
              </a:fillRef>
              <a:effectRef idx="0">
                <a:schemeClr val="dk1"/>
              </a:effectRef>
              <a:fontRef idx="minor">
                <a:schemeClr val="tx1"/>
              </a:fontRef>
            </p:style>
          </p:cxnSp>
          <p:cxnSp>
            <p:nvCxnSpPr>
              <p:cNvPr id="17" name="Connector: Curved 22" descr="arrow pointing to a semi-private work point">
                <a:extLst>
                  <a:ext uri="{FF2B5EF4-FFF2-40B4-BE49-F238E27FC236}">
                    <a16:creationId xmlns:a16="http://schemas.microsoft.com/office/drawing/2014/main" id="{0C98951D-9179-BAFA-90C2-C48987C15D28}"/>
                  </a:ext>
                </a:extLst>
              </p:cNvPr>
              <p:cNvCxnSpPr>
                <a:cxnSpLocks/>
              </p:cNvCxnSpPr>
              <p:nvPr/>
            </p:nvCxnSpPr>
            <p:spPr>
              <a:xfrm rot="5400000">
                <a:off x="3817696" y="4123356"/>
                <a:ext cx="784469" cy="112819"/>
              </a:xfrm>
              <a:prstGeom prst="curvedConnector3">
                <a:avLst>
                  <a:gd name="adj1" fmla="val 50000"/>
                </a:avLst>
              </a:prstGeom>
              <a:ln w="19050">
                <a:headEnd type="oval" w="med" len="med"/>
                <a:tailEnd type="triangle" w="med" len="med"/>
              </a:ln>
            </p:spPr>
            <p:style>
              <a:lnRef idx="1">
                <a:schemeClr val="dk1"/>
              </a:lnRef>
              <a:fillRef idx="0">
                <a:schemeClr val="dk1"/>
              </a:fillRef>
              <a:effectRef idx="0">
                <a:schemeClr val="dk1"/>
              </a:effectRef>
              <a:fontRef idx="minor">
                <a:schemeClr val="tx1"/>
              </a:fontRef>
            </p:style>
          </p:cxnSp>
          <p:cxnSp>
            <p:nvCxnSpPr>
              <p:cNvPr id="18" name="Connector: Curved 23" descr="arrow pointing to a standing height work point">
                <a:extLst>
                  <a:ext uri="{FF2B5EF4-FFF2-40B4-BE49-F238E27FC236}">
                    <a16:creationId xmlns:a16="http://schemas.microsoft.com/office/drawing/2014/main" id="{3BF6DF22-B1BD-7A2A-F1AD-C2A5D4665AEC}"/>
                  </a:ext>
                </a:extLst>
              </p:cNvPr>
              <p:cNvCxnSpPr>
                <a:cxnSpLocks/>
              </p:cNvCxnSpPr>
              <p:nvPr/>
            </p:nvCxnSpPr>
            <p:spPr>
              <a:xfrm rot="10800000">
                <a:off x="4986528" y="5617905"/>
                <a:ext cx="381428" cy="276079"/>
              </a:xfrm>
              <a:prstGeom prst="curvedConnector3">
                <a:avLst>
                  <a:gd name="adj1" fmla="val 50000"/>
                </a:avLst>
              </a:prstGeom>
              <a:ln w="19050">
                <a:headEnd type="oval" w="med" len="med"/>
                <a:tailEnd type="triangle" w="med" len="med"/>
              </a:ln>
            </p:spPr>
            <p:style>
              <a:lnRef idx="1">
                <a:schemeClr val="dk1"/>
              </a:lnRef>
              <a:fillRef idx="0">
                <a:schemeClr val="dk1"/>
              </a:fillRef>
              <a:effectRef idx="0">
                <a:schemeClr val="dk1"/>
              </a:effectRef>
              <a:fontRef idx="minor">
                <a:schemeClr val="tx1"/>
              </a:fontRef>
            </p:style>
          </p:cxnSp>
          <p:cxnSp>
            <p:nvCxnSpPr>
              <p:cNvPr id="19" name="Connector: Curved 24" descr="arrow pointing to small enclosed workpoint">
                <a:extLst>
                  <a:ext uri="{FF2B5EF4-FFF2-40B4-BE49-F238E27FC236}">
                    <a16:creationId xmlns:a16="http://schemas.microsoft.com/office/drawing/2014/main" id="{CAFD8FC8-4629-2A6A-6622-5DC378CCFF75}"/>
                  </a:ext>
                </a:extLst>
              </p:cNvPr>
              <p:cNvCxnSpPr>
                <a:cxnSpLocks/>
              </p:cNvCxnSpPr>
              <p:nvPr/>
            </p:nvCxnSpPr>
            <p:spPr>
              <a:xfrm rot="5400000">
                <a:off x="5369826" y="4149971"/>
                <a:ext cx="527447" cy="262171"/>
              </a:xfrm>
              <a:prstGeom prst="curvedConnector3">
                <a:avLst>
                  <a:gd name="adj1" fmla="val 50000"/>
                </a:avLst>
              </a:prstGeom>
              <a:ln w="19050">
                <a:headEnd type="oval" w="med" len="med"/>
                <a:tailEnd type="triangle" w="med" len="med"/>
              </a:ln>
            </p:spPr>
            <p:style>
              <a:lnRef idx="1">
                <a:schemeClr val="dk1"/>
              </a:lnRef>
              <a:fillRef idx="0">
                <a:schemeClr val="dk1"/>
              </a:fillRef>
              <a:effectRef idx="0">
                <a:schemeClr val="dk1"/>
              </a:effectRef>
              <a:fontRef idx="minor">
                <a:schemeClr val="tx1"/>
              </a:fontRef>
            </p:style>
          </p:cxnSp>
          <p:cxnSp>
            <p:nvCxnSpPr>
              <p:cNvPr id="20" name="Connector: Curved 25" descr="arrow pointing to generous circulation area">
                <a:extLst>
                  <a:ext uri="{FF2B5EF4-FFF2-40B4-BE49-F238E27FC236}">
                    <a16:creationId xmlns:a16="http://schemas.microsoft.com/office/drawing/2014/main" id="{91D4586A-15C5-C2AF-53D4-C788A69C0860}"/>
                  </a:ext>
                </a:extLst>
              </p:cNvPr>
              <p:cNvCxnSpPr>
                <a:cxnSpLocks/>
              </p:cNvCxnSpPr>
              <p:nvPr/>
            </p:nvCxnSpPr>
            <p:spPr>
              <a:xfrm flipV="1">
                <a:off x="2652615" y="5851846"/>
                <a:ext cx="928582" cy="448156"/>
              </a:xfrm>
              <a:prstGeom prst="curvedConnector3">
                <a:avLst>
                  <a:gd name="adj1" fmla="val 50000"/>
                </a:avLst>
              </a:prstGeom>
              <a:ln w="19050">
                <a:headEnd type="oval" w="med" len="med"/>
                <a:tailEnd type="triangle" w="med" len="med"/>
              </a:ln>
            </p:spPr>
            <p:style>
              <a:lnRef idx="1">
                <a:schemeClr val="dk1"/>
              </a:lnRef>
              <a:fillRef idx="0">
                <a:schemeClr val="dk1"/>
              </a:fillRef>
              <a:effectRef idx="0">
                <a:schemeClr val="dk1"/>
              </a:effectRef>
              <a:fontRef idx="minor">
                <a:schemeClr val="tx1"/>
              </a:fontRef>
            </p:style>
          </p:cxnSp>
          <p:sp>
            <p:nvSpPr>
              <p:cNvPr id="21" name="TextBox 10">
                <a:extLst>
                  <a:ext uri="{FF2B5EF4-FFF2-40B4-BE49-F238E27FC236}">
                    <a16:creationId xmlns:a16="http://schemas.microsoft.com/office/drawing/2014/main" id="{02F5774A-7400-F899-E7F8-66BEA048F77D}"/>
                  </a:ext>
                </a:extLst>
              </p:cNvPr>
              <p:cNvSpPr txBox="1"/>
              <p:nvPr/>
            </p:nvSpPr>
            <p:spPr>
              <a:xfrm>
                <a:off x="29103" y="3538660"/>
                <a:ext cx="1222823" cy="1050820"/>
              </a:xfrm>
              <a:prstGeom prst="rect">
                <a:avLst/>
              </a:prstGeom>
              <a:noFill/>
            </p:spPr>
            <p:txBody>
              <a:bodyPr wrap="square" rtlCol="0">
                <a:spAutoFit/>
              </a:bodyPr>
              <a:lstStyle/>
              <a:p>
                <a:pPr algn="r"/>
                <a:r>
                  <a:rPr lang="en-CA" sz="1100" dirty="0">
                    <a:latin typeface="Avenir Next LT Pro Demi"/>
                  </a:rPr>
                  <a:t>Being able to work from home to support </a:t>
                </a:r>
                <a:r>
                  <a:rPr lang="en-CA" sz="1100" b="1" dirty="0">
                    <a:latin typeface="Avenir Next LT Pro Demi"/>
                  </a:rPr>
                  <a:t>work-life balance</a:t>
                </a:r>
              </a:p>
              <a:p>
                <a:endParaRPr lang="en-CA" sz="1400" dirty="0">
                  <a:latin typeface="+mj-lt"/>
                </a:endParaRPr>
              </a:p>
            </p:txBody>
          </p:sp>
        </p:grpSp>
        <p:sp>
          <p:nvSpPr>
            <p:cNvPr id="8" name="Rectangle 7">
              <a:extLst>
                <a:ext uri="{FF2B5EF4-FFF2-40B4-BE49-F238E27FC236}">
                  <a16:creationId xmlns:a16="http://schemas.microsoft.com/office/drawing/2014/main" id="{06F1C265-87C9-64FA-5F9D-C09A4365CFC5}"/>
                </a:ext>
              </a:extLst>
            </p:cNvPr>
            <p:cNvSpPr/>
            <p:nvPr/>
          </p:nvSpPr>
          <p:spPr>
            <a:xfrm>
              <a:off x="5447489" y="3293926"/>
              <a:ext cx="1183749" cy="135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2200417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me 10">
            <a:extLst>
              <a:ext uri="{FF2B5EF4-FFF2-40B4-BE49-F238E27FC236}">
                <a16:creationId xmlns:a16="http://schemas.microsoft.com/office/drawing/2014/main" id="{4AF91498-3693-4C02-CB59-E9C2B2E89E72}"/>
              </a:ext>
            </a:extLst>
          </p:cNvPr>
          <p:cNvGraphicFramePr/>
          <p:nvPr>
            <p:extLst>
              <p:ext uri="{D42A27DB-BD31-4B8C-83A1-F6EECF244321}">
                <p14:modId xmlns:p14="http://schemas.microsoft.com/office/powerpoint/2010/main" val="2188284247"/>
              </p:ext>
            </p:extLst>
          </p:nvPr>
        </p:nvGraphicFramePr>
        <p:xfrm>
          <a:off x="985777" y="1537888"/>
          <a:ext cx="10350946" cy="37822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31">
            <a:extLst>
              <a:ext uri="{FF2B5EF4-FFF2-40B4-BE49-F238E27FC236}">
                <a16:creationId xmlns:a16="http://schemas.microsoft.com/office/drawing/2014/main" id="{1E96CF99-4802-415F-E56B-8EEF6C9F8208}"/>
              </a:ext>
            </a:extLst>
          </p:cNvPr>
          <p:cNvSpPr txBox="1"/>
          <p:nvPr/>
        </p:nvSpPr>
        <p:spPr>
          <a:xfrm>
            <a:off x="163773" y="824262"/>
            <a:ext cx="4408798" cy="1107996"/>
          </a:xfrm>
          <a:prstGeom prst="rect">
            <a:avLst/>
          </a:prstGeom>
          <a:solidFill>
            <a:schemeClr val="accent6">
              <a:lumMod val="60000"/>
              <a:lumOff val="40000"/>
            </a:schemeClr>
          </a:solidFill>
        </p:spPr>
        <p:txBody>
          <a:bodyPr wrap="square" rtlCol="0">
            <a:spAutoFit/>
          </a:bodyPr>
          <a:lstStyle/>
          <a:p>
            <a:pPr>
              <a:spcAft>
                <a:spcPts val="600"/>
              </a:spcAft>
            </a:pPr>
            <a:r>
              <a:rPr lang="en-CA" sz="1400" dirty="0">
                <a:highlight>
                  <a:srgbClr val="FFFF00"/>
                </a:highlight>
                <a:latin typeface="Avenir Next LT Pro" panose="020B0504020202020204" pitchFamily="34" charset="0"/>
                <a:cs typeface="Arial" panose="020B0604020202020204" pitchFamily="34" charset="0"/>
              </a:rPr>
              <a:t>Ensure to adjust this page to reflect your main project’s steps.</a:t>
            </a:r>
          </a:p>
          <a:p>
            <a:pPr>
              <a:spcAft>
                <a:spcPts val="600"/>
              </a:spcAft>
            </a:pPr>
            <a:endParaRPr lang="en-CA" sz="1400" dirty="0">
              <a:solidFill>
                <a:schemeClr val="accent5"/>
              </a:solidFill>
              <a:latin typeface="Avenir Next LT Pro"/>
              <a:cs typeface="Arial"/>
            </a:endParaRPr>
          </a:p>
          <a:p>
            <a:pPr>
              <a:spcAft>
                <a:spcPts val="600"/>
              </a:spcAft>
            </a:pPr>
            <a:r>
              <a:rPr lang="en-CA" sz="1400" i="1" dirty="0">
                <a:solidFill>
                  <a:schemeClr val="accent5"/>
                </a:solidFill>
                <a:latin typeface="Avenir Next LT Pro"/>
                <a:cs typeface="Arial"/>
              </a:rPr>
              <a:t>Remove this box once you've customized the page.</a:t>
            </a:r>
            <a:endParaRPr lang="en-CA" sz="1400" i="1" dirty="0">
              <a:highlight>
                <a:srgbClr val="FFFF00"/>
              </a:highlight>
              <a:latin typeface="Avenir Next LT Pro" panose="020B05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F276B66-A630-F206-DCA5-041DCF86FA4B}"/>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dirty="0"/>
          </a:p>
        </p:txBody>
      </p:sp>
      <p:sp>
        <p:nvSpPr>
          <p:cNvPr id="7" name="Title 1">
            <a:extLst>
              <a:ext uri="{FF2B5EF4-FFF2-40B4-BE49-F238E27FC236}">
                <a16:creationId xmlns:a16="http://schemas.microsoft.com/office/drawing/2014/main" id="{8990C646-7DBD-77B1-0A94-9C4A19909BFC}"/>
              </a:ext>
            </a:extLst>
          </p:cNvPr>
          <p:cNvSpPr txBox="1">
            <a:spLocks/>
          </p:cNvSpPr>
          <p:nvPr/>
        </p:nvSpPr>
        <p:spPr>
          <a:xfrm>
            <a:off x="79692" y="67142"/>
            <a:ext cx="1066146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solidFill>
                  <a:schemeClr val="bg1"/>
                </a:solidFill>
              </a:rPr>
              <a:t>Our Project: Timeline</a:t>
            </a:r>
          </a:p>
        </p:txBody>
      </p:sp>
      <p:pic>
        <p:nvPicPr>
          <p:cNvPr id="8" name="Content Placeholder 10">
            <a:extLst>
              <a:ext uri="{FF2B5EF4-FFF2-40B4-BE49-F238E27FC236}">
                <a16:creationId xmlns:a16="http://schemas.microsoft.com/office/drawing/2014/main" id="{DF229527-B02F-083D-1CB5-4C8BCA6DFF9B}"/>
              </a:ext>
              <a:ext uri="{C183D7F6-B498-43B3-948B-1728B52AA6E4}">
                <adec:decorative xmlns:adec="http://schemas.microsoft.com/office/drawing/2017/decorative" val="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4038447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6">
            <a:extLst>
              <a:ext uri="{FF2B5EF4-FFF2-40B4-BE49-F238E27FC236}">
                <a16:creationId xmlns:a16="http://schemas.microsoft.com/office/drawing/2014/main" id="{2EEB7940-0B0B-9B0F-4054-3A8707F6D094}"/>
              </a:ext>
            </a:extLst>
          </p:cNvPr>
          <p:cNvSpPr txBox="1">
            <a:spLocks/>
          </p:cNvSpPr>
          <p:nvPr/>
        </p:nvSpPr>
        <p:spPr>
          <a:xfrm>
            <a:off x="301518" y="1258515"/>
            <a:ext cx="9883294" cy="3636219"/>
          </a:xfrm>
          <a:prstGeom prst="rect">
            <a:avLst/>
          </a:prstGeom>
        </p:spPr>
        <p:txBody>
          <a:bodyPr lIns="91440" tIns="45720" rIns="91440" bIns="45720" anchor="t"/>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CA" sz="2400" dirty="0">
                <a:latin typeface="Avenir Next LT Pro"/>
                <a:cs typeface="Arial"/>
              </a:rPr>
              <a:t>Noise</a:t>
            </a:r>
          </a:p>
          <a:p>
            <a:pPr>
              <a:lnSpc>
                <a:spcPct val="100000"/>
              </a:lnSpc>
            </a:pPr>
            <a:r>
              <a:rPr lang="en-CA" sz="2400" dirty="0">
                <a:latin typeface="Avenir Next LT Pro"/>
                <a:cs typeface="Arial"/>
              </a:rPr>
              <a:t>Reduced work space</a:t>
            </a:r>
          </a:p>
          <a:p>
            <a:pPr>
              <a:lnSpc>
                <a:spcPct val="100000"/>
              </a:lnSpc>
            </a:pPr>
            <a:r>
              <a:rPr lang="en-CA" sz="2400" dirty="0">
                <a:latin typeface="Avenir Next LT Pro"/>
                <a:cs typeface="Arial"/>
              </a:rPr>
              <a:t>Adjustment period to new work environment</a:t>
            </a:r>
            <a:endParaRPr lang="fr-CA" sz="2400" dirty="0">
              <a:latin typeface="Avenir Next LT Pro"/>
              <a:cs typeface="Arial"/>
            </a:endParaRPr>
          </a:p>
        </p:txBody>
      </p:sp>
      <p:sp>
        <p:nvSpPr>
          <p:cNvPr id="4" name="TextBox 31">
            <a:extLst>
              <a:ext uri="{FF2B5EF4-FFF2-40B4-BE49-F238E27FC236}">
                <a16:creationId xmlns:a16="http://schemas.microsoft.com/office/drawing/2014/main" id="{CED88EB0-1682-CD4A-9FFA-30C238BE799F}"/>
              </a:ext>
            </a:extLst>
          </p:cNvPr>
          <p:cNvSpPr txBox="1"/>
          <p:nvPr/>
        </p:nvSpPr>
        <p:spPr>
          <a:xfrm>
            <a:off x="10038254" y="2130212"/>
            <a:ext cx="2026938" cy="1969770"/>
          </a:xfrm>
          <a:prstGeom prst="rect">
            <a:avLst/>
          </a:prstGeom>
          <a:solidFill>
            <a:schemeClr val="accent6">
              <a:lumMod val="60000"/>
              <a:lumOff val="40000"/>
            </a:schemeClr>
          </a:solidFill>
        </p:spPr>
        <p:txBody>
          <a:bodyPr wrap="square" lIns="91440" tIns="45720" rIns="91440" bIns="45720" rtlCol="0" anchor="t">
            <a:spAutoFit/>
          </a:bodyPr>
          <a:lstStyle/>
          <a:p>
            <a:pPr>
              <a:spcAft>
                <a:spcPts val="600"/>
              </a:spcAft>
            </a:pPr>
            <a:r>
              <a:rPr lang="en-CA" sz="1400" dirty="0">
                <a:highlight>
                  <a:srgbClr val="FFFF00"/>
                </a:highlight>
                <a:latin typeface="Avenir Next LT Pro"/>
                <a:cs typeface="Arial"/>
              </a:rPr>
              <a:t>Be sure to adjust this page to reflect your organization's specific challenges and issues. </a:t>
            </a:r>
          </a:p>
          <a:p>
            <a:pPr>
              <a:spcAft>
                <a:spcPts val="600"/>
              </a:spcAft>
            </a:pPr>
            <a:endParaRPr lang="en-CA" sz="1400" dirty="0">
              <a:highlight>
                <a:srgbClr val="FFFF00"/>
              </a:highlight>
              <a:latin typeface="Avenir Next LT Pro"/>
              <a:cs typeface="Arial"/>
            </a:endParaRPr>
          </a:p>
          <a:p>
            <a:pPr>
              <a:spcAft>
                <a:spcPts val="600"/>
              </a:spcAft>
            </a:pPr>
            <a:r>
              <a:rPr lang="en-CA" sz="1400" i="1" dirty="0">
                <a:solidFill>
                  <a:schemeClr val="accent5"/>
                </a:solidFill>
                <a:latin typeface="Avenir Next LT Pro"/>
                <a:cs typeface="Arial"/>
              </a:rPr>
              <a:t>Remove this box once you've customized the page.</a:t>
            </a:r>
            <a:endParaRPr lang="fr-CA" sz="1400" i="1" dirty="0">
              <a:solidFill>
                <a:schemeClr val="accent5"/>
              </a:solidFill>
              <a:latin typeface="Avenir Next LT Pro"/>
              <a:cs typeface="Arial"/>
            </a:endParaRPr>
          </a:p>
        </p:txBody>
      </p:sp>
      <p:sp>
        <p:nvSpPr>
          <p:cNvPr id="5" name="Rectangle 4">
            <a:extLst>
              <a:ext uri="{FF2B5EF4-FFF2-40B4-BE49-F238E27FC236}">
                <a16:creationId xmlns:a16="http://schemas.microsoft.com/office/drawing/2014/main" id="{BD15C533-0511-18E0-DEDE-6D66D711AFF9}"/>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82B33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CA"/>
          </a:p>
        </p:txBody>
      </p:sp>
      <p:sp>
        <p:nvSpPr>
          <p:cNvPr id="6" name="Title 1">
            <a:extLst>
              <a:ext uri="{FF2B5EF4-FFF2-40B4-BE49-F238E27FC236}">
                <a16:creationId xmlns:a16="http://schemas.microsoft.com/office/drawing/2014/main" id="{8C2CCE59-635A-3D5D-358E-33A6E27FDEC9}"/>
              </a:ext>
            </a:extLst>
          </p:cNvPr>
          <p:cNvSpPr txBox="1">
            <a:spLocks/>
          </p:cNvSpPr>
          <p:nvPr/>
        </p:nvSpPr>
        <p:spPr>
          <a:xfrm>
            <a:off x="79692" y="67142"/>
            <a:ext cx="11051604"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solidFill>
                  <a:schemeClr val="bg1"/>
                </a:solidFill>
              </a:rPr>
              <a:t>During the transition</a:t>
            </a:r>
          </a:p>
        </p:txBody>
      </p:sp>
      <p:pic>
        <p:nvPicPr>
          <p:cNvPr id="7" name="Content Placeholder 10">
            <a:extLst>
              <a:ext uri="{FF2B5EF4-FFF2-40B4-BE49-F238E27FC236}">
                <a16:creationId xmlns:a16="http://schemas.microsoft.com/office/drawing/2014/main" id="{6A91C771-8581-6AA6-203C-3283EFCB2EB4}"/>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3027587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31">
            <a:extLst>
              <a:ext uri="{FF2B5EF4-FFF2-40B4-BE49-F238E27FC236}">
                <a16:creationId xmlns:a16="http://schemas.microsoft.com/office/drawing/2014/main" id="{7EC56C3F-A659-B0BE-16A6-BF26C08349A2}"/>
              </a:ext>
            </a:extLst>
          </p:cNvPr>
          <p:cNvSpPr txBox="1"/>
          <p:nvPr/>
        </p:nvSpPr>
        <p:spPr>
          <a:xfrm>
            <a:off x="9471468" y="3076624"/>
            <a:ext cx="2026938" cy="1969770"/>
          </a:xfrm>
          <a:prstGeom prst="rect">
            <a:avLst/>
          </a:prstGeom>
          <a:solidFill>
            <a:schemeClr val="accent6">
              <a:lumMod val="60000"/>
              <a:lumOff val="40000"/>
            </a:schemeClr>
          </a:solidFill>
        </p:spPr>
        <p:txBody>
          <a:bodyPr wrap="square" rtlCol="0">
            <a:spAutoFit/>
          </a:bodyPr>
          <a:lstStyle/>
          <a:p>
            <a:pPr>
              <a:spcAft>
                <a:spcPts val="600"/>
              </a:spcAft>
            </a:pPr>
            <a:r>
              <a:rPr lang="en-CA" sz="1400" dirty="0">
                <a:highlight>
                  <a:srgbClr val="FFFF00"/>
                </a:highlight>
                <a:latin typeface="Avenir Next LT Pro" panose="020B0504020202020204" pitchFamily="34" charset="0"/>
                <a:cs typeface="Arial" panose="020B0604020202020204" pitchFamily="34" charset="0"/>
              </a:rPr>
              <a:t>Be sure to adjust this page to reflect the next steps in your project. </a:t>
            </a:r>
          </a:p>
          <a:p>
            <a:pPr>
              <a:spcAft>
                <a:spcPts val="600"/>
              </a:spcAft>
            </a:pPr>
            <a:endParaRPr lang="en-CA" sz="1400" dirty="0">
              <a:solidFill>
                <a:schemeClr val="accent5"/>
              </a:solidFill>
              <a:latin typeface="Avenir Next LT Pro" panose="020B0504020202020204" pitchFamily="34" charset="0"/>
              <a:cs typeface="Arial" panose="020B0604020202020204" pitchFamily="34" charset="0"/>
            </a:endParaRPr>
          </a:p>
          <a:p>
            <a:pPr>
              <a:spcAft>
                <a:spcPts val="600"/>
              </a:spcAft>
            </a:pPr>
            <a:r>
              <a:rPr lang="en-CA" sz="1400" i="1" dirty="0">
                <a:solidFill>
                  <a:schemeClr val="accent5"/>
                </a:solidFill>
                <a:latin typeface="Avenir Next LT Pro" panose="020B0504020202020204" pitchFamily="34" charset="0"/>
                <a:cs typeface="Arial" panose="020B0604020202020204" pitchFamily="34" charset="0"/>
              </a:rPr>
              <a:t>Remove this checkbox once you've customized the page.</a:t>
            </a:r>
            <a:endParaRPr lang="fr-CA" sz="1400" i="1" dirty="0">
              <a:solidFill>
                <a:schemeClr val="accent5"/>
              </a:solidFill>
              <a:latin typeface="Avenir Next LT Pro" panose="020B05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29BBD41-10BE-FB32-414F-28BBA73D0FA8}"/>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82B33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CA"/>
          </a:p>
        </p:txBody>
      </p:sp>
      <p:sp>
        <p:nvSpPr>
          <p:cNvPr id="5" name="Title 1">
            <a:extLst>
              <a:ext uri="{FF2B5EF4-FFF2-40B4-BE49-F238E27FC236}">
                <a16:creationId xmlns:a16="http://schemas.microsoft.com/office/drawing/2014/main" id="{E455A735-C6CF-576D-8AB9-0216A8AED29D}"/>
              </a:ext>
            </a:extLst>
          </p:cNvPr>
          <p:cNvSpPr txBox="1">
            <a:spLocks/>
          </p:cNvSpPr>
          <p:nvPr/>
        </p:nvSpPr>
        <p:spPr>
          <a:xfrm>
            <a:off x="79692" y="67142"/>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solidFill>
                  <a:schemeClr val="bg1"/>
                </a:solidFill>
              </a:rPr>
              <a:t>Next Steps</a:t>
            </a:r>
          </a:p>
        </p:txBody>
      </p:sp>
      <p:pic>
        <p:nvPicPr>
          <p:cNvPr id="6" name="Content Placeholder 10">
            <a:extLst>
              <a:ext uri="{FF2B5EF4-FFF2-40B4-BE49-F238E27FC236}">
                <a16:creationId xmlns:a16="http://schemas.microsoft.com/office/drawing/2014/main" id="{84A42BDD-DA55-7F7F-1903-5F5F8D6C7A2A}"/>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2" name="Content Placeholder 6">
            <a:extLst>
              <a:ext uri="{FF2B5EF4-FFF2-40B4-BE49-F238E27FC236}">
                <a16:creationId xmlns:a16="http://schemas.microsoft.com/office/drawing/2014/main" id="{4846D6F6-ECEF-AE56-A25A-A8405EA2D6A7}"/>
              </a:ext>
            </a:extLst>
          </p:cNvPr>
          <p:cNvSpPr txBox="1">
            <a:spLocks/>
          </p:cNvSpPr>
          <p:nvPr/>
        </p:nvSpPr>
        <p:spPr>
          <a:xfrm>
            <a:off x="301518" y="1258515"/>
            <a:ext cx="9883294" cy="3636219"/>
          </a:xfrm>
          <a:prstGeom prst="rect">
            <a:avLst/>
          </a:prstGeom>
        </p:spPr>
        <p:txBody>
          <a:bodyPr lIns="91440" tIns="45720" rIns="91440" bIns="45720" anchor="t"/>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CA" sz="2400" dirty="0">
                <a:latin typeface="Avenir Next LT Pro"/>
                <a:cs typeface="Arial"/>
              </a:rPr>
              <a:t>Withdrawal of business and personal assets</a:t>
            </a:r>
          </a:p>
          <a:p>
            <a:pPr>
              <a:lnSpc>
                <a:spcPct val="100000"/>
              </a:lnSpc>
            </a:pPr>
            <a:r>
              <a:rPr lang="en-CA" sz="2400" dirty="0">
                <a:latin typeface="Avenir Next LT Pro"/>
                <a:cs typeface="Arial"/>
              </a:rPr>
              <a:t>Functional programming survey / Mood board survey</a:t>
            </a:r>
          </a:p>
          <a:p>
            <a:pPr>
              <a:lnSpc>
                <a:spcPct val="100000"/>
              </a:lnSpc>
            </a:pPr>
            <a:r>
              <a:rPr lang="en-CA" sz="2400" dirty="0">
                <a:latin typeface="Avenir Next LT Pro"/>
                <a:cs typeface="Arial"/>
              </a:rPr>
              <a:t>Floor plans presentation</a:t>
            </a:r>
            <a:endParaRPr lang="fr-CA" sz="2400" dirty="0">
              <a:latin typeface="Avenir Next LT Pro"/>
              <a:cs typeface="Arial"/>
            </a:endParaRPr>
          </a:p>
          <a:p>
            <a:endParaRPr lang="fr-CA" dirty="0">
              <a:latin typeface="Avenir Next LT Pro" panose="020B0504020202020204" pitchFamily="34" charset="0"/>
            </a:endParaRPr>
          </a:p>
        </p:txBody>
      </p:sp>
    </p:spTree>
    <p:extLst>
      <p:ext uri="{BB962C8B-B14F-4D97-AF65-F5344CB8AC3E}">
        <p14:creationId xmlns:p14="http://schemas.microsoft.com/office/powerpoint/2010/main" val="197411105"/>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1">
            <a:extLst>
              <a:ext uri="{FF2B5EF4-FFF2-40B4-BE49-F238E27FC236}">
                <a16:creationId xmlns:a16="http://schemas.microsoft.com/office/drawing/2014/main" id="{0E10D66A-7EF9-68E5-FEBF-B919052AB473}"/>
              </a:ext>
            </a:extLst>
          </p:cNvPr>
          <p:cNvSpPr txBox="1"/>
          <p:nvPr/>
        </p:nvSpPr>
        <p:spPr>
          <a:xfrm>
            <a:off x="9502934" y="850107"/>
            <a:ext cx="2026938" cy="2662267"/>
          </a:xfrm>
          <a:prstGeom prst="rect">
            <a:avLst/>
          </a:prstGeom>
          <a:solidFill>
            <a:schemeClr val="accent6">
              <a:lumMod val="60000"/>
              <a:lumOff val="40000"/>
            </a:schemeClr>
          </a:solidFill>
        </p:spPr>
        <p:txBody>
          <a:bodyPr wrap="square" rtlCol="0">
            <a:spAutoFit/>
          </a:bodyPr>
          <a:lstStyle/>
          <a:p>
            <a:pPr>
              <a:spcAft>
                <a:spcPts val="600"/>
              </a:spcAft>
            </a:pPr>
            <a:r>
              <a:rPr lang="en-CA" sz="1050" dirty="0">
                <a:highlight>
                  <a:srgbClr val="FFFF00"/>
                </a:highlight>
                <a:latin typeface="Avenir Next LT Pro" panose="020B0504020202020204" pitchFamily="34" charset="0"/>
                <a:cs typeface="Arial" panose="020B0604020202020204" pitchFamily="34" charset="0"/>
              </a:rPr>
              <a:t>Be sure to adjust this table to reflect the integrated project team of your project.</a:t>
            </a:r>
            <a:endParaRPr lang="en-CA" sz="1050" i="1" dirty="0">
              <a:solidFill>
                <a:schemeClr val="accent5"/>
              </a:solidFill>
              <a:highlight>
                <a:srgbClr val="FFFF00"/>
              </a:highlight>
              <a:latin typeface="Avenir Next LT Pro" panose="020B0504020202020204" pitchFamily="34" charset="0"/>
              <a:cs typeface="Arial" panose="020B0604020202020204" pitchFamily="34" charset="0"/>
            </a:endParaRPr>
          </a:p>
          <a:p>
            <a:pPr>
              <a:spcAft>
                <a:spcPts val="600"/>
              </a:spcAft>
            </a:pPr>
            <a:endParaRPr lang="en-CA" sz="1050" i="1" dirty="0">
              <a:solidFill>
                <a:schemeClr val="accent5"/>
              </a:solidFill>
              <a:latin typeface="Avenir Next LT Pro" panose="020B0504020202020204" pitchFamily="34" charset="0"/>
              <a:cs typeface="Arial" panose="020B0604020202020204" pitchFamily="34" charset="0"/>
            </a:endParaRPr>
          </a:p>
          <a:p>
            <a:pPr>
              <a:spcAft>
                <a:spcPts val="600"/>
              </a:spcAft>
            </a:pPr>
            <a:r>
              <a:rPr lang="en-CA" sz="1050" i="1" dirty="0">
                <a:solidFill>
                  <a:schemeClr val="accent5"/>
                </a:solidFill>
                <a:latin typeface="Avenir Next LT Pro" panose="020B0504020202020204" pitchFamily="34" charset="0"/>
                <a:cs typeface="Arial" panose="020B0604020202020204" pitchFamily="34" charset="0"/>
              </a:rPr>
              <a:t>Delete or add boxes if necessary, but make sure that contacts are contributors who can support the feedback channels destined to people managers.</a:t>
            </a:r>
          </a:p>
          <a:p>
            <a:pPr>
              <a:spcAft>
                <a:spcPts val="600"/>
              </a:spcAft>
            </a:pPr>
            <a:endParaRPr lang="en-CA" sz="1050" i="1" dirty="0">
              <a:solidFill>
                <a:schemeClr val="accent5"/>
              </a:solidFill>
              <a:latin typeface="Avenir Next LT Pro" panose="020B0504020202020204" pitchFamily="34" charset="0"/>
              <a:cs typeface="Arial" panose="020B0604020202020204" pitchFamily="34" charset="0"/>
            </a:endParaRPr>
          </a:p>
          <a:p>
            <a:pPr>
              <a:spcAft>
                <a:spcPts val="600"/>
              </a:spcAft>
            </a:pPr>
            <a:r>
              <a:rPr lang="en-CA" sz="1050" i="1" dirty="0">
                <a:solidFill>
                  <a:schemeClr val="accent5"/>
                </a:solidFill>
                <a:latin typeface="Avenir Next LT Pro" panose="020B0504020202020204" pitchFamily="34" charset="0"/>
                <a:cs typeface="Arial" panose="020B0604020202020204" pitchFamily="34" charset="0"/>
              </a:rPr>
              <a:t>Remove this checkbox once you've customized the project’s organizational chart</a:t>
            </a:r>
            <a:r>
              <a:rPr lang="en-CA" sz="1050" dirty="0">
                <a:solidFill>
                  <a:schemeClr val="accent5"/>
                </a:solidFill>
                <a:latin typeface="Avenir Next LT Pro" panose="020B0504020202020204" pitchFamily="34" charset="0"/>
                <a:cs typeface="Arial" panose="020B0604020202020204" pitchFamily="34" charset="0"/>
              </a:rPr>
              <a:t>.</a:t>
            </a:r>
          </a:p>
        </p:txBody>
      </p:sp>
      <p:sp>
        <p:nvSpPr>
          <p:cNvPr id="4" name="Rectangle 3">
            <a:extLst>
              <a:ext uri="{FF2B5EF4-FFF2-40B4-BE49-F238E27FC236}">
                <a16:creationId xmlns:a16="http://schemas.microsoft.com/office/drawing/2014/main" id="{FE76A006-A88C-7775-D081-19ADDA543051}"/>
              </a:ext>
            </a:extLst>
          </p:cNvPr>
          <p:cNvSpPr/>
          <p:nvPr/>
        </p:nvSpPr>
        <p:spPr>
          <a:xfrm>
            <a:off x="4369703" y="1046049"/>
            <a:ext cx="1800224" cy="600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latin typeface="Avenir Next LT Pro" panose="020B0504020202020204" pitchFamily="34" charset="0"/>
                <a:cs typeface="Arial" panose="020B0604020202020204" pitchFamily="34" charset="0"/>
              </a:rPr>
              <a:t>Executive Sponsor</a:t>
            </a:r>
          </a:p>
          <a:p>
            <a:pPr algn="ctr"/>
            <a:r>
              <a:rPr lang="en-CA" sz="1400" i="1" dirty="0">
                <a:solidFill>
                  <a:schemeClr val="tx1"/>
                </a:solidFill>
                <a:highlight>
                  <a:srgbClr val="FFFF00"/>
                </a:highlight>
                <a:latin typeface="Avenir Next LT Pro" panose="020B0504020202020204" pitchFamily="34" charset="0"/>
                <a:cs typeface="Arial" panose="020B0604020202020204" pitchFamily="34" charset="0"/>
              </a:rPr>
              <a:t>NAME</a:t>
            </a:r>
          </a:p>
        </p:txBody>
      </p:sp>
      <p:sp>
        <p:nvSpPr>
          <p:cNvPr id="5" name="Rectangle 4">
            <a:extLst>
              <a:ext uri="{FF2B5EF4-FFF2-40B4-BE49-F238E27FC236}">
                <a16:creationId xmlns:a16="http://schemas.microsoft.com/office/drawing/2014/main" id="{E49E85BF-07E5-7D2A-A377-65F8F0A4D174}"/>
              </a:ext>
            </a:extLst>
          </p:cNvPr>
          <p:cNvSpPr/>
          <p:nvPr/>
        </p:nvSpPr>
        <p:spPr>
          <a:xfrm>
            <a:off x="4375291" y="1915908"/>
            <a:ext cx="1794636" cy="600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latin typeface="Avenir Next LT Pro" panose="020B0504020202020204" pitchFamily="34" charset="0"/>
                <a:cs typeface="Arial" panose="020B0604020202020204" pitchFamily="34" charset="0"/>
              </a:rPr>
              <a:t>Project Sponsor</a:t>
            </a:r>
          </a:p>
          <a:p>
            <a:pPr algn="ctr"/>
            <a:r>
              <a:rPr lang="en-CA" sz="1400" i="1" dirty="0">
                <a:solidFill>
                  <a:schemeClr val="tx1"/>
                </a:solidFill>
                <a:highlight>
                  <a:srgbClr val="FFFF00"/>
                </a:highlight>
                <a:latin typeface="Avenir Next LT Pro" panose="020B0504020202020204" pitchFamily="34" charset="0"/>
                <a:cs typeface="Arial" panose="020B0604020202020204" pitchFamily="34" charset="0"/>
              </a:rPr>
              <a:t>NAME</a:t>
            </a:r>
          </a:p>
        </p:txBody>
      </p:sp>
      <p:sp>
        <p:nvSpPr>
          <p:cNvPr id="6" name="Rectangle 5">
            <a:extLst>
              <a:ext uri="{FF2B5EF4-FFF2-40B4-BE49-F238E27FC236}">
                <a16:creationId xmlns:a16="http://schemas.microsoft.com/office/drawing/2014/main" id="{01EB58F6-7A49-06DE-7814-A099B5A42E9B}"/>
              </a:ext>
            </a:extLst>
          </p:cNvPr>
          <p:cNvSpPr/>
          <p:nvPr/>
        </p:nvSpPr>
        <p:spPr>
          <a:xfrm>
            <a:off x="2689066" y="2648061"/>
            <a:ext cx="1666876" cy="600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300" dirty="0">
                <a:solidFill>
                  <a:schemeClr val="tx1"/>
                </a:solidFill>
                <a:latin typeface="Avenir Next LT Pro" panose="020B0504020202020204" pitchFamily="34" charset="0"/>
                <a:cs typeface="Arial" panose="020B0604020202020204" pitchFamily="34" charset="0"/>
              </a:rPr>
              <a:t>Project Manager</a:t>
            </a:r>
          </a:p>
          <a:p>
            <a:pPr algn="ctr"/>
            <a:r>
              <a:rPr lang="en-CA" sz="1400" i="1" dirty="0">
                <a:solidFill>
                  <a:schemeClr val="tx1"/>
                </a:solidFill>
                <a:highlight>
                  <a:srgbClr val="FFFF00"/>
                </a:highlight>
                <a:latin typeface="Avenir Next LT Pro" panose="020B0504020202020204" pitchFamily="34" charset="0"/>
                <a:cs typeface="Arial" panose="020B0604020202020204" pitchFamily="34" charset="0"/>
              </a:rPr>
              <a:t>NAME</a:t>
            </a:r>
          </a:p>
        </p:txBody>
      </p:sp>
      <p:sp>
        <p:nvSpPr>
          <p:cNvPr id="7" name="Rectangle 6">
            <a:extLst>
              <a:ext uri="{FF2B5EF4-FFF2-40B4-BE49-F238E27FC236}">
                <a16:creationId xmlns:a16="http://schemas.microsoft.com/office/drawing/2014/main" id="{D99EB5FA-69E1-1F66-4248-806CA49364A6}"/>
              </a:ext>
            </a:extLst>
          </p:cNvPr>
          <p:cNvSpPr/>
          <p:nvPr/>
        </p:nvSpPr>
        <p:spPr>
          <a:xfrm>
            <a:off x="803415" y="3629736"/>
            <a:ext cx="3486145" cy="60007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latin typeface="Avenir Next LT Pro" panose="020B0504020202020204" pitchFamily="34" charset="0"/>
                <a:cs typeface="Arial" panose="020B0604020202020204" pitchFamily="34" charset="0"/>
              </a:rPr>
              <a:t>Enabling Sector Representatives</a:t>
            </a:r>
          </a:p>
        </p:txBody>
      </p:sp>
      <p:sp>
        <p:nvSpPr>
          <p:cNvPr id="8" name="Rectangle 7">
            <a:extLst>
              <a:ext uri="{FF2B5EF4-FFF2-40B4-BE49-F238E27FC236}">
                <a16:creationId xmlns:a16="http://schemas.microsoft.com/office/drawing/2014/main" id="{9818476E-E0A9-48CE-478C-6F778079CD2F}"/>
              </a:ext>
            </a:extLst>
          </p:cNvPr>
          <p:cNvSpPr/>
          <p:nvPr/>
        </p:nvSpPr>
        <p:spPr>
          <a:xfrm>
            <a:off x="803415" y="4382212"/>
            <a:ext cx="1666875" cy="60007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latin typeface="Avenir Next LT Pro" panose="020B0504020202020204" pitchFamily="34" charset="0"/>
                <a:cs typeface="Arial" panose="020B0604020202020204" pitchFamily="34" charset="0"/>
              </a:rPr>
              <a:t>Human Resources</a:t>
            </a:r>
          </a:p>
          <a:p>
            <a:pPr algn="ctr"/>
            <a:r>
              <a:rPr lang="en-CA" sz="1400" i="1" dirty="0">
                <a:solidFill>
                  <a:schemeClr val="tx1"/>
                </a:solidFill>
                <a:highlight>
                  <a:srgbClr val="FFFF00"/>
                </a:highlight>
                <a:latin typeface="Avenir Next LT Pro" panose="020B0504020202020204" pitchFamily="34" charset="0"/>
                <a:cs typeface="Arial" panose="020B0604020202020204" pitchFamily="34" charset="0"/>
              </a:rPr>
              <a:t>NAME</a:t>
            </a:r>
          </a:p>
        </p:txBody>
      </p:sp>
      <p:sp>
        <p:nvSpPr>
          <p:cNvPr id="9" name="Rectangle 8">
            <a:extLst>
              <a:ext uri="{FF2B5EF4-FFF2-40B4-BE49-F238E27FC236}">
                <a16:creationId xmlns:a16="http://schemas.microsoft.com/office/drawing/2014/main" id="{F78C044D-40EA-EEF9-11BB-C984027BEF7B}"/>
              </a:ext>
            </a:extLst>
          </p:cNvPr>
          <p:cNvSpPr/>
          <p:nvPr/>
        </p:nvSpPr>
        <p:spPr>
          <a:xfrm>
            <a:off x="2622690" y="4382212"/>
            <a:ext cx="1666875" cy="60007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latin typeface="Avenir Next LT Pro" panose="020B0504020202020204" pitchFamily="34" charset="0"/>
                <a:cs typeface="Arial" panose="020B0604020202020204" pitchFamily="34" charset="0"/>
              </a:rPr>
              <a:t>IT</a:t>
            </a:r>
          </a:p>
          <a:p>
            <a:pPr algn="ctr"/>
            <a:r>
              <a:rPr lang="en-CA" sz="1400" i="1" dirty="0">
                <a:solidFill>
                  <a:schemeClr val="tx1"/>
                </a:solidFill>
                <a:highlight>
                  <a:srgbClr val="FFFF00"/>
                </a:highlight>
                <a:latin typeface="Avenir Next LT Pro" panose="020B0504020202020204" pitchFamily="34" charset="0"/>
                <a:cs typeface="Arial" panose="020B0604020202020204" pitchFamily="34" charset="0"/>
              </a:rPr>
              <a:t>NAME</a:t>
            </a:r>
          </a:p>
        </p:txBody>
      </p:sp>
      <p:sp>
        <p:nvSpPr>
          <p:cNvPr id="10" name="Rectangle 9">
            <a:extLst>
              <a:ext uri="{FF2B5EF4-FFF2-40B4-BE49-F238E27FC236}">
                <a16:creationId xmlns:a16="http://schemas.microsoft.com/office/drawing/2014/main" id="{4D495591-C072-267D-A0B8-8F0CEA078E5F}"/>
              </a:ext>
            </a:extLst>
          </p:cNvPr>
          <p:cNvSpPr/>
          <p:nvPr/>
        </p:nvSpPr>
        <p:spPr>
          <a:xfrm>
            <a:off x="803415" y="5083883"/>
            <a:ext cx="1666875" cy="67945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latin typeface="Avenir Next LT Pro" panose="020B0504020202020204" pitchFamily="34" charset="0"/>
                <a:cs typeface="Arial" panose="020B0604020202020204" pitchFamily="34" charset="0"/>
              </a:rPr>
              <a:t>Information Management</a:t>
            </a:r>
          </a:p>
          <a:p>
            <a:pPr algn="ctr"/>
            <a:r>
              <a:rPr lang="en-CA" sz="1400" i="1" dirty="0">
                <a:solidFill>
                  <a:schemeClr val="tx1"/>
                </a:solidFill>
                <a:highlight>
                  <a:srgbClr val="FFFF00"/>
                </a:highlight>
                <a:latin typeface="Avenir Next LT Pro" panose="020B0504020202020204" pitchFamily="34" charset="0"/>
                <a:cs typeface="Arial" panose="020B0604020202020204" pitchFamily="34" charset="0"/>
              </a:rPr>
              <a:t>NAME</a:t>
            </a:r>
          </a:p>
        </p:txBody>
      </p:sp>
      <p:sp>
        <p:nvSpPr>
          <p:cNvPr id="11" name="Rectangle 10">
            <a:extLst>
              <a:ext uri="{FF2B5EF4-FFF2-40B4-BE49-F238E27FC236}">
                <a16:creationId xmlns:a16="http://schemas.microsoft.com/office/drawing/2014/main" id="{26FAF9BF-A5EC-C005-C4E9-155C700D1ACA}"/>
              </a:ext>
            </a:extLst>
          </p:cNvPr>
          <p:cNvSpPr/>
          <p:nvPr/>
        </p:nvSpPr>
        <p:spPr>
          <a:xfrm>
            <a:off x="2622685" y="5083882"/>
            <a:ext cx="1666875" cy="67945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latin typeface="Avenir Next LT Pro" panose="020B0504020202020204" pitchFamily="34" charset="0"/>
                <a:cs typeface="Arial" panose="020B0604020202020204" pitchFamily="34" charset="0"/>
              </a:rPr>
              <a:t>Security</a:t>
            </a:r>
          </a:p>
          <a:p>
            <a:pPr algn="ctr"/>
            <a:r>
              <a:rPr lang="en-CA" sz="1400" i="1" dirty="0">
                <a:solidFill>
                  <a:schemeClr val="tx1"/>
                </a:solidFill>
                <a:highlight>
                  <a:srgbClr val="FFFF00"/>
                </a:highlight>
                <a:latin typeface="Avenir Next LT Pro" panose="020B0504020202020204" pitchFamily="34" charset="0"/>
                <a:cs typeface="Arial" panose="020B0604020202020204" pitchFamily="34" charset="0"/>
              </a:rPr>
              <a:t>NAME</a:t>
            </a:r>
          </a:p>
        </p:txBody>
      </p:sp>
      <p:sp>
        <p:nvSpPr>
          <p:cNvPr id="12" name="Rectangle 11">
            <a:extLst>
              <a:ext uri="{FF2B5EF4-FFF2-40B4-BE49-F238E27FC236}">
                <a16:creationId xmlns:a16="http://schemas.microsoft.com/office/drawing/2014/main" id="{19F14419-8D4C-AD57-E9A3-74D2873E3416}"/>
              </a:ext>
            </a:extLst>
          </p:cNvPr>
          <p:cNvSpPr/>
          <p:nvPr/>
        </p:nvSpPr>
        <p:spPr>
          <a:xfrm>
            <a:off x="6261239" y="2648061"/>
            <a:ext cx="1666876" cy="6000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300" dirty="0">
                <a:solidFill>
                  <a:schemeClr val="tx1"/>
                </a:solidFill>
                <a:latin typeface="Avenir Next LT Pro" panose="020B0504020202020204" pitchFamily="34" charset="0"/>
                <a:cs typeface="Arial" panose="020B0604020202020204" pitchFamily="34" charset="0"/>
              </a:rPr>
              <a:t>Change Manager</a:t>
            </a:r>
          </a:p>
          <a:p>
            <a:pPr algn="ctr"/>
            <a:r>
              <a:rPr lang="en-CA" sz="1400" i="1" dirty="0">
                <a:solidFill>
                  <a:schemeClr val="tx1"/>
                </a:solidFill>
                <a:highlight>
                  <a:srgbClr val="FFFF00"/>
                </a:highlight>
                <a:latin typeface="Avenir Next LT Pro" panose="020B0504020202020204" pitchFamily="34" charset="0"/>
                <a:cs typeface="Arial" panose="020B0604020202020204" pitchFamily="34" charset="0"/>
              </a:rPr>
              <a:t>NAME</a:t>
            </a:r>
          </a:p>
        </p:txBody>
      </p:sp>
      <p:sp>
        <p:nvSpPr>
          <p:cNvPr id="13" name="Rectangle 12">
            <a:extLst>
              <a:ext uri="{FF2B5EF4-FFF2-40B4-BE49-F238E27FC236}">
                <a16:creationId xmlns:a16="http://schemas.microsoft.com/office/drawing/2014/main" id="{0C7BC4A3-AD45-4F24-2A3F-BC2C4D6E28C7}"/>
              </a:ext>
            </a:extLst>
          </p:cNvPr>
          <p:cNvSpPr/>
          <p:nvPr/>
        </p:nvSpPr>
        <p:spPr>
          <a:xfrm>
            <a:off x="6261240" y="3629736"/>
            <a:ext cx="5266704" cy="60007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latin typeface="Avenir Next LT Pro" panose="020B0504020202020204" pitchFamily="34" charset="0"/>
                <a:cs typeface="Arial" panose="020B0604020202020204" pitchFamily="34" charset="0"/>
              </a:rPr>
              <a:t>Change Agent Network</a:t>
            </a:r>
          </a:p>
        </p:txBody>
      </p:sp>
      <p:cxnSp>
        <p:nvCxnSpPr>
          <p:cNvPr id="20" name="Connector: Elbow 2">
            <a:extLst>
              <a:ext uri="{FF2B5EF4-FFF2-40B4-BE49-F238E27FC236}">
                <a16:creationId xmlns:a16="http://schemas.microsoft.com/office/drawing/2014/main" id="{036D899B-5CE7-DC71-5A78-073EAC8A74AA}"/>
              </a:ext>
              <a:ext uri="{C183D7F6-B498-43B3-948B-1728B52AA6E4}">
                <adec:decorative xmlns:adec="http://schemas.microsoft.com/office/drawing/2017/decorative" val="1"/>
              </a:ext>
            </a:extLst>
          </p:cNvPr>
          <p:cNvCxnSpPr>
            <a:cxnSpLocks/>
            <a:stCxn id="5" idx="1"/>
            <a:endCxn id="6" idx="0"/>
          </p:cNvCxnSpPr>
          <p:nvPr/>
        </p:nvCxnSpPr>
        <p:spPr>
          <a:xfrm rot="10800000" flipV="1">
            <a:off x="3522505" y="2215945"/>
            <a:ext cx="852787" cy="432115"/>
          </a:xfrm>
          <a:prstGeom prst="bentConnector2">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1" name="Connector: Elbow 3">
            <a:extLst>
              <a:ext uri="{FF2B5EF4-FFF2-40B4-BE49-F238E27FC236}">
                <a16:creationId xmlns:a16="http://schemas.microsoft.com/office/drawing/2014/main" id="{8CCF46D6-8DA0-F7B2-2858-FCCB96CF90CF}"/>
              </a:ext>
              <a:ext uri="{C183D7F6-B498-43B3-948B-1728B52AA6E4}">
                <adec:decorative xmlns:adec="http://schemas.microsoft.com/office/drawing/2017/decorative" val="1"/>
              </a:ext>
            </a:extLst>
          </p:cNvPr>
          <p:cNvCxnSpPr>
            <a:cxnSpLocks/>
            <a:stCxn id="5" idx="3"/>
            <a:endCxn id="12" idx="0"/>
          </p:cNvCxnSpPr>
          <p:nvPr/>
        </p:nvCxnSpPr>
        <p:spPr>
          <a:xfrm>
            <a:off x="6169927" y="2215946"/>
            <a:ext cx="924750" cy="432115"/>
          </a:xfrm>
          <a:prstGeom prst="bentConnector2">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2" name="Straight Connector 4">
            <a:extLst>
              <a:ext uri="{FF2B5EF4-FFF2-40B4-BE49-F238E27FC236}">
                <a16:creationId xmlns:a16="http://schemas.microsoft.com/office/drawing/2014/main" id="{85CF9A8D-8C0E-8545-DFCB-661B14CD5D68}"/>
              </a:ext>
              <a:ext uri="{C183D7F6-B498-43B3-948B-1728B52AA6E4}">
                <adec:decorative xmlns:adec="http://schemas.microsoft.com/office/drawing/2017/decorative" val="1"/>
              </a:ext>
            </a:extLst>
          </p:cNvPr>
          <p:cNvCxnSpPr>
            <a:cxnSpLocks/>
            <a:stCxn id="12" idx="2"/>
          </p:cNvCxnSpPr>
          <p:nvPr/>
        </p:nvCxnSpPr>
        <p:spPr>
          <a:xfrm>
            <a:off x="7094677" y="3248136"/>
            <a:ext cx="0" cy="3816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Straight Connector 5">
            <a:extLst>
              <a:ext uri="{FF2B5EF4-FFF2-40B4-BE49-F238E27FC236}">
                <a16:creationId xmlns:a16="http://schemas.microsoft.com/office/drawing/2014/main" id="{A5BA9561-D451-5BC2-DAA6-3078B190415D}"/>
              </a:ext>
              <a:ext uri="{C183D7F6-B498-43B3-948B-1728B52AA6E4}">
                <adec:decorative xmlns:adec="http://schemas.microsoft.com/office/drawing/2017/decorative" val="1"/>
              </a:ext>
            </a:extLst>
          </p:cNvPr>
          <p:cNvCxnSpPr>
            <a:cxnSpLocks/>
          </p:cNvCxnSpPr>
          <p:nvPr/>
        </p:nvCxnSpPr>
        <p:spPr>
          <a:xfrm>
            <a:off x="3432313" y="3248136"/>
            <a:ext cx="0" cy="3816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C0503506-DBDF-DF7B-1B11-52ACF423EB67}"/>
              </a:ext>
              <a:ext uri="{C183D7F6-B498-43B3-948B-1728B52AA6E4}">
                <adec:decorative xmlns:adec="http://schemas.microsoft.com/office/drawing/2017/decorative" val="1"/>
              </a:ext>
            </a:extLst>
          </p:cNvPr>
          <p:cNvSpPr/>
          <p:nvPr/>
        </p:nvSpPr>
        <p:spPr>
          <a:xfrm>
            <a:off x="727215" y="4306014"/>
            <a:ext cx="3648075" cy="1543049"/>
          </a:xfrm>
          <a:prstGeom prst="rect">
            <a:avLst/>
          </a:prstGeom>
          <a:noFill/>
          <a:ln w="28575">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venir Next LT Pro" panose="020B0504020202020204" pitchFamily="34" charset="0"/>
            </a:endParaRPr>
          </a:p>
        </p:txBody>
      </p:sp>
      <p:cxnSp>
        <p:nvCxnSpPr>
          <p:cNvPr id="26" name="Straight Connector 21">
            <a:extLst>
              <a:ext uri="{FF2B5EF4-FFF2-40B4-BE49-F238E27FC236}">
                <a16:creationId xmlns:a16="http://schemas.microsoft.com/office/drawing/2014/main" id="{BA4BA79C-22B2-BCF5-7E90-FD998936D686}"/>
              </a:ext>
              <a:ext uri="{C183D7F6-B498-43B3-948B-1728B52AA6E4}">
                <adec:decorative xmlns:adec="http://schemas.microsoft.com/office/drawing/2017/decorative" val="1"/>
              </a:ext>
            </a:extLst>
          </p:cNvPr>
          <p:cNvCxnSpPr>
            <a:cxnSpLocks/>
            <a:stCxn id="6" idx="3"/>
            <a:endCxn id="12" idx="1"/>
          </p:cNvCxnSpPr>
          <p:nvPr/>
        </p:nvCxnSpPr>
        <p:spPr>
          <a:xfrm>
            <a:off x="4355942" y="2948099"/>
            <a:ext cx="1905297"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7" name="Straight Connector 29">
            <a:extLst>
              <a:ext uri="{FF2B5EF4-FFF2-40B4-BE49-F238E27FC236}">
                <a16:creationId xmlns:a16="http://schemas.microsoft.com/office/drawing/2014/main" id="{3A147D5C-E851-2E6D-E859-AB51639C3312}"/>
              </a:ext>
              <a:ext uri="{C183D7F6-B498-43B3-948B-1728B52AA6E4}">
                <adec:decorative xmlns:adec="http://schemas.microsoft.com/office/drawing/2017/decorative" val="1"/>
              </a:ext>
            </a:extLst>
          </p:cNvPr>
          <p:cNvCxnSpPr>
            <a:cxnSpLocks/>
            <a:stCxn id="4" idx="2"/>
            <a:endCxn id="5" idx="0"/>
          </p:cNvCxnSpPr>
          <p:nvPr/>
        </p:nvCxnSpPr>
        <p:spPr>
          <a:xfrm>
            <a:off x="5269815" y="1646124"/>
            <a:ext cx="2794" cy="26978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52A7F02-354A-61FE-DCDB-6B8C31A14401}"/>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82B33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dirty="0"/>
          </a:p>
        </p:txBody>
      </p:sp>
      <p:sp>
        <p:nvSpPr>
          <p:cNvPr id="15" name="Title 1">
            <a:extLst>
              <a:ext uri="{FF2B5EF4-FFF2-40B4-BE49-F238E27FC236}">
                <a16:creationId xmlns:a16="http://schemas.microsoft.com/office/drawing/2014/main" id="{13F0BF4F-73C5-2F9F-136C-CFF6BD88F2AC}"/>
              </a:ext>
            </a:extLst>
          </p:cNvPr>
          <p:cNvSpPr txBox="1">
            <a:spLocks/>
          </p:cNvSpPr>
          <p:nvPr/>
        </p:nvSpPr>
        <p:spPr>
          <a:xfrm>
            <a:off x="79692" y="67142"/>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solidFill>
                  <a:schemeClr val="bg1"/>
                </a:solidFill>
              </a:rPr>
              <a:t>Project Team / Governance</a:t>
            </a:r>
          </a:p>
        </p:txBody>
      </p:sp>
      <p:pic>
        <p:nvPicPr>
          <p:cNvPr id="16" name="Content Placeholder 10">
            <a:extLst>
              <a:ext uri="{FF2B5EF4-FFF2-40B4-BE49-F238E27FC236}">
                <a16:creationId xmlns:a16="http://schemas.microsoft.com/office/drawing/2014/main" id="{97072149-9AC4-A6F4-FA19-0EB6D316B83C}"/>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3982510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13261" y="541065"/>
            <a:ext cx="11006345" cy="484370"/>
          </a:xfrm>
          <a:prstGeom prst="rect">
            <a:avLst/>
          </a:prstGeom>
        </p:spPr>
        <p:txBody>
          <a:bodyPr/>
          <a:lstStyle/>
          <a:p>
            <a:r>
              <a:rPr kumimoji="0" lang="en-CA" sz="2800" b="1" i="0" u="none" strike="noStrike" kern="1200" cap="none" spc="0" normalizeH="0" baseline="0" dirty="0">
                <a:ln>
                  <a:noFill/>
                </a:ln>
                <a:solidFill>
                  <a:schemeClr val="accent5"/>
                </a:solidFill>
                <a:effectLst/>
                <a:uLnTx/>
                <a:uFillTx/>
                <a:latin typeface="Arial Rounded MT Bold" panose="020F0704030504030204" pitchFamily="34" charset="0"/>
                <a:ea typeface="+mj-ea"/>
                <a:cs typeface="Arial" panose="020B0604020202020204" pitchFamily="34" charset="0"/>
              </a:rPr>
              <a:t>How to use this document</a:t>
            </a:r>
            <a:endParaRPr lang="en-CA" dirty="0"/>
          </a:p>
        </p:txBody>
      </p:sp>
      <p:sp>
        <p:nvSpPr>
          <p:cNvPr id="11" name="TextBox 7">
            <a:extLst>
              <a:ext uri="{FF2B5EF4-FFF2-40B4-BE49-F238E27FC236}">
                <a16:creationId xmlns:a16="http://schemas.microsoft.com/office/drawing/2014/main" id="{94CCB357-7FB8-EB08-9143-D81C7CE22629}"/>
              </a:ext>
            </a:extLst>
          </p:cNvPr>
          <p:cNvSpPr txBox="1"/>
          <p:nvPr/>
        </p:nvSpPr>
        <p:spPr>
          <a:xfrm>
            <a:off x="3428965" y="0"/>
            <a:ext cx="4774935"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1" i="1" u="none" strike="noStrike" kern="1200" cap="none" spc="0" normalizeH="0" baseline="0" dirty="0">
                <a:ln>
                  <a:noFill/>
                </a:ln>
                <a:solidFill>
                  <a:srgbClr val="C00000"/>
                </a:solidFill>
                <a:effectLst/>
                <a:uLnTx/>
                <a:uFillTx/>
                <a:latin typeface="Calibri Light" panose="020F0302020204030204" pitchFamily="34" charset="0"/>
                <a:ea typeface="Calibri Light" panose="020F0302020204030204" pitchFamily="34" charset="0"/>
                <a:cs typeface="Calibri Light" panose="020F0302020204030204" pitchFamily="34" charset="0"/>
                <a:sym typeface="Calibri"/>
              </a:rPr>
              <a:t>Instructions – Remove this page before using</a:t>
            </a:r>
            <a:endParaRPr kumimoji="0" lang="en-CA" sz="2000" b="0" i="0" u="none" strike="noStrike" kern="1200" cap="none" spc="0" normalizeH="0" baseline="0" dirty="0">
              <a:ln>
                <a:noFill/>
              </a:ln>
              <a:solidFill>
                <a:srgbClr val="C00000"/>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2" name="TextBox 6">
            <a:extLst>
              <a:ext uri="{FF2B5EF4-FFF2-40B4-BE49-F238E27FC236}">
                <a16:creationId xmlns:a16="http://schemas.microsoft.com/office/drawing/2014/main" id="{2D690B8C-A8EF-79B2-D625-8B16CC8A0AB7}"/>
              </a:ext>
            </a:extLst>
          </p:cNvPr>
          <p:cNvSpPr txBox="1"/>
          <p:nvPr/>
        </p:nvSpPr>
        <p:spPr>
          <a:xfrm>
            <a:off x="498367" y="2112559"/>
            <a:ext cx="11533889" cy="2800767"/>
          </a:xfrm>
          <a:prstGeom prst="rect">
            <a:avLst/>
          </a:prstGeom>
          <a:noFill/>
        </p:spPr>
        <p:txBody>
          <a:bodyPr wrap="square" lIns="91440" tIns="45720" rIns="91440" bIns="45720" rtlCol="0" anchor="t">
            <a:spAutoFit/>
          </a:bodyPr>
          <a:lstStyle/>
          <a:p>
            <a:pPr marL="457200" indent="-457200">
              <a:buFont typeface="+mj-lt"/>
              <a:buAutoNum type="arabicPeriod"/>
            </a:pPr>
            <a:r>
              <a:rPr lang="en-CA" sz="1600" dirty="0">
                <a:latin typeface="Calibri Light"/>
                <a:cs typeface="Calibri Light"/>
              </a:rPr>
              <a:t>Arrange a meeting with your PSPC change management consultant to discuss the best way to disseminate or present the content of this document to your employees.</a:t>
            </a:r>
          </a:p>
          <a:p>
            <a:pPr marL="457200" indent="-457200">
              <a:buFont typeface="+mj-lt"/>
              <a:buAutoNum type="arabicPeriod"/>
            </a:pPr>
            <a:r>
              <a:rPr lang="en-CA" sz="1600" dirty="0">
                <a:latin typeface="Calibri Light"/>
                <a:cs typeface="Calibri Light"/>
              </a:rPr>
              <a:t>This document should be used </a:t>
            </a:r>
            <a:r>
              <a:rPr lang="en-CA" sz="1600" b="1" dirty="0">
                <a:latin typeface="Calibri Light"/>
                <a:cs typeface="Calibri Light"/>
              </a:rPr>
              <a:t>prior to the project announcement </a:t>
            </a:r>
            <a:r>
              <a:rPr lang="en-CA" sz="1600" dirty="0">
                <a:latin typeface="Calibri Light"/>
                <a:cs typeface="Calibri Light"/>
              </a:rPr>
              <a:t>to employees and before the launch of </a:t>
            </a:r>
            <a:r>
              <a:rPr lang="en-CA" sz="1600" b="1" dirty="0">
                <a:latin typeface="Calibri Light"/>
                <a:cs typeface="Calibri Light"/>
              </a:rPr>
              <a:t>engagement activities</a:t>
            </a:r>
            <a:r>
              <a:rPr lang="en-CA" sz="1600" dirty="0">
                <a:latin typeface="Calibri Light"/>
                <a:cs typeface="Calibri Light"/>
              </a:rPr>
              <a:t>. </a:t>
            </a:r>
          </a:p>
          <a:p>
            <a:pPr marL="457200" indent="-457200">
              <a:buFont typeface="+mj-lt"/>
              <a:buAutoNum type="arabicPeriod"/>
            </a:pPr>
            <a:r>
              <a:rPr lang="en-CA" sz="1600" dirty="0">
                <a:latin typeface="Calibri Light"/>
                <a:cs typeface="Calibri Light"/>
              </a:rPr>
              <a:t>You will need to adapt the content and add some information. Some slides highlight elements that need to be adapted to your own organization. You can also add any information your organization wishes to communicate to its employees. The content of this document has been created by PSPC for use in your workplace transformation project. We recommend that you integrate it into your own branding template.</a:t>
            </a:r>
          </a:p>
          <a:p>
            <a:pPr marL="457200" indent="-457200">
              <a:buFont typeface="+mj-lt"/>
              <a:buAutoNum type="arabicPeriod"/>
            </a:pPr>
            <a:r>
              <a:rPr lang="en-CA" sz="1600" dirty="0">
                <a:latin typeface="Calibri Light"/>
                <a:cs typeface="Calibri Light"/>
              </a:rPr>
              <a:t>In order to offer a bilingual presentation to your staff, we recommend that you present the slides in alternating English and French.</a:t>
            </a:r>
          </a:p>
          <a:p>
            <a:endParaRPr lang="en-CA" sz="1600" b="1" dirty="0">
              <a:latin typeface="Calibri Light" panose="020F0302020204030204" pitchFamily="34" charset="0"/>
              <a:cs typeface="Calibri Light" panose="020F0302020204030204" pitchFamily="34" charset="0"/>
            </a:endParaRPr>
          </a:p>
          <a:p>
            <a:endParaRPr lang="en-CA" sz="1600" b="1" dirty="0">
              <a:latin typeface="Calibri Light" panose="020F0302020204030204" pitchFamily="34" charset="0"/>
              <a:cs typeface="Calibri Light" panose="020F0302020204030204" pitchFamily="34" charset="0"/>
            </a:endParaRPr>
          </a:p>
          <a:p>
            <a:r>
              <a:rPr lang="en-CA" sz="1600" b="1" dirty="0">
                <a:latin typeface="Calibri Light" panose="020F0302020204030204" pitchFamily="34" charset="0"/>
                <a:cs typeface="Calibri Light" panose="020F0302020204030204" pitchFamily="34" charset="0"/>
              </a:rPr>
              <a:t>* The French version of this document is available here: </a:t>
            </a:r>
            <a:r>
              <a:rPr lang="en-CA" sz="1600" dirty="0">
                <a:latin typeface="Calibri Light" panose="020F0302020204030204" pitchFamily="34" charset="0"/>
                <a:cs typeface="Calibri Light" panose="020F0302020204030204" pitchFamily="34" charset="0"/>
                <a:hlinkClick r:id="rId2"/>
              </a:rPr>
              <a:t>French version</a:t>
            </a:r>
            <a:endParaRPr lang="en-CA" sz="1600" dirty="0">
              <a:latin typeface="Calibri Light" panose="020F0302020204030204" pitchFamily="34" charset="0"/>
              <a:cs typeface="Calibri Light" panose="020F0302020204030204" pitchFamily="34" charset="0"/>
            </a:endParaRPr>
          </a:p>
        </p:txBody>
      </p:sp>
      <p:sp>
        <p:nvSpPr>
          <p:cNvPr id="13" name="TextBox 2">
            <a:extLst>
              <a:ext uri="{FF2B5EF4-FFF2-40B4-BE49-F238E27FC236}">
                <a16:creationId xmlns:a16="http://schemas.microsoft.com/office/drawing/2014/main" id="{C469B6F7-34BB-6FCD-A74B-D0EA8982F1ED}"/>
              </a:ext>
            </a:extLst>
          </p:cNvPr>
          <p:cNvSpPr txBox="1"/>
          <p:nvPr/>
        </p:nvSpPr>
        <p:spPr>
          <a:xfrm>
            <a:off x="359064" y="1281562"/>
            <a:ext cx="10914740" cy="584775"/>
          </a:xfrm>
          <a:prstGeom prst="rect">
            <a:avLst/>
          </a:prstGeom>
          <a:noFill/>
        </p:spPr>
        <p:txBody>
          <a:bodyPr wrap="square" lIns="91440" tIns="45720" rIns="91440" bIns="45720" rtlCol="0" anchor="t">
            <a:spAutoFit/>
          </a:bodyPr>
          <a:lstStyle/>
          <a:p>
            <a:r>
              <a:rPr lang="en-CA" sz="1600" dirty="0">
                <a:latin typeface="Calibri Light"/>
                <a:cs typeface="Calibri Light"/>
              </a:rPr>
              <a:t>The purpose of this document is to provide employees with information about the project vision, the GC Workplace design principles, how they can get involved and prepare to participate in design-related and other engagement activities.</a:t>
            </a:r>
          </a:p>
        </p:txBody>
      </p:sp>
      <p:sp>
        <p:nvSpPr>
          <p:cNvPr id="3" name="TextBox 9">
            <a:extLst>
              <a:ext uri="{FF2B5EF4-FFF2-40B4-BE49-F238E27FC236}">
                <a16:creationId xmlns:a16="http://schemas.microsoft.com/office/drawing/2014/main" id="{AB7E5807-0D6E-CFD5-1D17-AC6D225E8A5F}"/>
              </a:ext>
            </a:extLst>
          </p:cNvPr>
          <p:cNvSpPr txBox="1"/>
          <p:nvPr/>
        </p:nvSpPr>
        <p:spPr>
          <a:xfrm>
            <a:off x="498367" y="5022181"/>
            <a:ext cx="11090414" cy="1464231"/>
          </a:xfrm>
          <a:prstGeom prst="roundRect">
            <a:avLst/>
          </a:prstGeom>
          <a:noFill/>
          <a:ln w="28575">
            <a:solidFill>
              <a:schemeClr val="accent4"/>
            </a:solidFill>
          </a:ln>
        </p:spPr>
        <p:txBody>
          <a:bodyPr wrap="square" lIns="91440" tIns="45720" rIns="91440" bIns="45720" rtlCol="0" anchor="t">
            <a:spAutoFit/>
          </a:bodyPr>
          <a:lstStyle/>
          <a:p>
            <a:r>
              <a:rPr lang="en-CA" sz="1600" b="1" dirty="0">
                <a:latin typeface="Calibri Light" panose="020F0302020204030204" pitchFamily="34" charset="0"/>
                <a:cs typeface="Calibri Light" panose="020F0302020204030204" pitchFamily="34" charset="0"/>
              </a:rPr>
              <a:t>Tips and tricks</a:t>
            </a:r>
          </a:p>
          <a:p>
            <a:pPr marL="285750" indent="-285750">
              <a:buFont typeface="Arial" panose="020B0604020202020204" pitchFamily="34" charset="0"/>
              <a:buChar char="•"/>
            </a:pPr>
            <a:r>
              <a:rPr lang="en-CA" sz="1600" dirty="0">
                <a:latin typeface="Calibri Light"/>
                <a:cs typeface="Calibri Light"/>
              </a:rPr>
              <a:t>Ensure that employees have access to the information immediately after the session, either on a shared space or on an intranet page. </a:t>
            </a:r>
          </a:p>
          <a:p>
            <a:pPr marL="285750" indent="-285750">
              <a:buFont typeface="Arial" panose="020B0604020202020204" pitchFamily="34" charset="0"/>
              <a:buChar char="•"/>
            </a:pPr>
            <a:r>
              <a:rPr lang="en-CA" sz="1600" dirty="0">
                <a:latin typeface="Calibri Light"/>
                <a:cs typeface="Calibri Light"/>
              </a:rPr>
              <a:t>Provide key messages and background information on the project to all managers, so that they are well equipped to answer any questions their employees may have.</a:t>
            </a:r>
          </a:p>
        </p:txBody>
      </p:sp>
    </p:spTree>
    <p:extLst>
      <p:ext uri="{BB962C8B-B14F-4D97-AF65-F5344CB8AC3E}">
        <p14:creationId xmlns:p14="http://schemas.microsoft.com/office/powerpoint/2010/main" val="638154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202-F20A-63C7-1F06-0A55C7BCB12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1834877" y="3229906"/>
            <a:ext cx="8354108" cy="2677314"/>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4EBB8E63-8A3C-8A67-7F63-2398723A81CA}"/>
              </a:ext>
            </a:extLst>
          </p:cNvPr>
          <p:cNvSpPr txBox="1"/>
          <p:nvPr/>
        </p:nvSpPr>
        <p:spPr>
          <a:xfrm>
            <a:off x="508759" y="899956"/>
            <a:ext cx="5952014" cy="2169825"/>
          </a:xfrm>
          <a:prstGeom prst="rect">
            <a:avLst/>
          </a:prstGeom>
          <a:noFill/>
        </p:spPr>
        <p:txBody>
          <a:bodyPr wrap="square" lIns="91440" tIns="45720" rIns="91440" bIns="45720" rtlCol="0" anchor="t">
            <a:spAutoFit/>
          </a:bodyPr>
          <a:lstStyle/>
          <a:p>
            <a:pPr marL="342900" indent="-342900">
              <a:spcAft>
                <a:spcPts val="600"/>
              </a:spcAft>
              <a:buFont typeface="Arial" panose="020B0604020202020204" pitchFamily="34" charset="0"/>
              <a:buChar char="•"/>
            </a:pPr>
            <a:r>
              <a:rPr lang="en-CA" sz="2000" dirty="0">
                <a:latin typeface="Avenir Next LT Pro"/>
              </a:rPr>
              <a:t>Wide range of workstations and unassigned installations</a:t>
            </a:r>
          </a:p>
          <a:p>
            <a:pPr marL="285750" indent="-285750">
              <a:spcAft>
                <a:spcPts val="600"/>
              </a:spcAft>
              <a:buFont typeface="Arial" panose="020B0604020202020204" pitchFamily="34" charset="0"/>
              <a:buChar char="•"/>
            </a:pPr>
            <a:r>
              <a:rPr lang="en-CA" sz="2000" dirty="0">
                <a:latin typeface="Avenir Next LT Pro"/>
              </a:rPr>
              <a:t>User-friendly reservation system</a:t>
            </a:r>
          </a:p>
          <a:p>
            <a:pPr marL="285750" indent="-285750">
              <a:spcAft>
                <a:spcPts val="600"/>
              </a:spcAft>
              <a:buFont typeface="Arial" panose="020B0604020202020204" pitchFamily="34" charset="0"/>
              <a:buChar char="•"/>
            </a:pPr>
            <a:r>
              <a:rPr lang="en-CA" sz="2000" dirty="0">
                <a:latin typeface="Avenir Next LT Pro"/>
              </a:rPr>
              <a:t>Wi-Fi environment</a:t>
            </a:r>
          </a:p>
          <a:p>
            <a:pPr marL="285750" indent="-285750">
              <a:spcAft>
                <a:spcPts val="600"/>
              </a:spcAft>
              <a:buFont typeface="Arial" panose="020B0604020202020204" pitchFamily="34" charset="0"/>
              <a:buChar char="•"/>
            </a:pPr>
            <a:r>
              <a:rPr lang="en-CA" sz="2000" dirty="0">
                <a:latin typeface="Avenir Next LT Pro"/>
              </a:rPr>
              <a:t>Three distinct zones (quiet, transitional and interactive)</a:t>
            </a:r>
            <a:endParaRPr lang="fr-CA" sz="2000" dirty="0">
              <a:latin typeface="Avenir Next LT Pro"/>
            </a:endParaRPr>
          </a:p>
        </p:txBody>
      </p:sp>
      <p:sp>
        <p:nvSpPr>
          <p:cNvPr id="5" name="ZoneTexte 4">
            <a:extLst>
              <a:ext uri="{FF2B5EF4-FFF2-40B4-BE49-F238E27FC236}">
                <a16:creationId xmlns:a16="http://schemas.microsoft.com/office/drawing/2014/main" id="{644E98F3-EFF4-B8D5-47A3-6791D411A87C}"/>
              </a:ext>
            </a:extLst>
          </p:cNvPr>
          <p:cNvSpPr txBox="1"/>
          <p:nvPr/>
        </p:nvSpPr>
        <p:spPr>
          <a:xfrm>
            <a:off x="6325497" y="902412"/>
            <a:ext cx="5739696" cy="2215991"/>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CA" sz="2000" dirty="0">
                <a:latin typeface="Avenir Next LT Pro" panose="020B0504020202020204" pitchFamily="34" charset="0"/>
              </a:rPr>
              <a:t>Audiovisual equipment adapted to the hybrid model</a:t>
            </a:r>
          </a:p>
          <a:p>
            <a:pPr marL="285750" indent="-285750">
              <a:spcAft>
                <a:spcPts val="600"/>
              </a:spcAft>
              <a:buFont typeface="Arial" panose="020B0604020202020204" pitchFamily="34" charset="0"/>
              <a:buChar char="•"/>
            </a:pPr>
            <a:r>
              <a:rPr lang="en-CA" sz="2000" dirty="0">
                <a:latin typeface="Avenir Next LT Pro" panose="020B0504020202020204" pitchFamily="34" charset="0"/>
              </a:rPr>
              <a:t>Accessible spaces </a:t>
            </a:r>
          </a:p>
          <a:p>
            <a:pPr marL="285750" indent="-285750">
              <a:spcAft>
                <a:spcPts val="600"/>
              </a:spcAft>
              <a:buFont typeface="Arial" panose="020B0604020202020204" pitchFamily="34" charset="0"/>
              <a:buChar char="•"/>
            </a:pPr>
            <a:r>
              <a:rPr lang="en-CA" sz="2000" dirty="0">
                <a:latin typeface="Avenir Next LT Pro" panose="020B0504020202020204" pitchFamily="34" charset="0"/>
              </a:rPr>
              <a:t>Ergonomic workstations</a:t>
            </a:r>
          </a:p>
          <a:p>
            <a:pPr marL="285750" indent="-285750">
              <a:spcAft>
                <a:spcPts val="600"/>
              </a:spcAft>
              <a:buFont typeface="Arial" panose="020B0604020202020204" pitchFamily="34" charset="0"/>
              <a:buChar char="•"/>
            </a:pPr>
            <a:r>
              <a:rPr lang="en-CA" sz="2000" dirty="0">
                <a:latin typeface="Avenir Next LT Pro" panose="020B0504020202020204" pitchFamily="34" charset="0"/>
              </a:rPr>
              <a:t>Inspiring and inclusive design</a:t>
            </a:r>
            <a:endParaRPr lang="fr-CA" sz="2000" dirty="0">
              <a:latin typeface="Avenir Next LT Pro" panose="020B0504020202020204" pitchFamily="34" charset="0"/>
            </a:endParaRPr>
          </a:p>
          <a:p>
            <a:endParaRPr lang="en-CA" dirty="0">
              <a:latin typeface="Avenir Next LT Pro" panose="020B0504020202020204" pitchFamily="34" charset="0"/>
            </a:endParaRPr>
          </a:p>
        </p:txBody>
      </p:sp>
      <p:sp>
        <p:nvSpPr>
          <p:cNvPr id="6" name="Rectangle 5">
            <a:extLst>
              <a:ext uri="{FF2B5EF4-FFF2-40B4-BE49-F238E27FC236}">
                <a16:creationId xmlns:a16="http://schemas.microsoft.com/office/drawing/2014/main" id="{8DA59243-0200-E06F-CC9F-88314C83A079}"/>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388978"/>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CA"/>
          </a:p>
        </p:txBody>
      </p:sp>
      <p:sp>
        <p:nvSpPr>
          <p:cNvPr id="7" name="Title 1">
            <a:extLst>
              <a:ext uri="{FF2B5EF4-FFF2-40B4-BE49-F238E27FC236}">
                <a16:creationId xmlns:a16="http://schemas.microsoft.com/office/drawing/2014/main" id="{F3C48778-E634-E4CD-AD24-6C22955C5B7E}"/>
              </a:ext>
            </a:extLst>
          </p:cNvPr>
          <p:cNvSpPr txBox="1">
            <a:spLocks/>
          </p:cNvSpPr>
          <p:nvPr/>
        </p:nvSpPr>
        <p:spPr>
          <a:xfrm>
            <a:off x="79692" y="67142"/>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fr-CA" dirty="0">
                <a:solidFill>
                  <a:schemeClr val="bg1"/>
                </a:solidFill>
              </a:rPr>
              <a:t>Our Project: In Brief</a:t>
            </a:r>
            <a:endParaRPr lang="en-US" dirty="0">
              <a:solidFill>
                <a:schemeClr val="bg1"/>
              </a:solidFill>
            </a:endParaRPr>
          </a:p>
        </p:txBody>
      </p:sp>
      <p:pic>
        <p:nvPicPr>
          <p:cNvPr id="8" name="Content Placeholder 10">
            <a:extLst>
              <a:ext uri="{FF2B5EF4-FFF2-40B4-BE49-F238E27FC236}">
                <a16:creationId xmlns:a16="http://schemas.microsoft.com/office/drawing/2014/main" id="{DE4FA575-6557-5BC2-D0FA-C69E0CD329E2}"/>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1185062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que 3" descr="Adresse de courrier avec un remplissage uni">
            <a:extLst>
              <a:ext uri="{FF2B5EF4-FFF2-40B4-BE49-F238E27FC236}">
                <a16:creationId xmlns:a16="http://schemas.microsoft.com/office/drawing/2014/main" id="{81BA4891-81C0-F06D-D9DA-902995A579FE}"/>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5017" y="4064980"/>
            <a:ext cx="914400" cy="914400"/>
          </a:xfrm>
          <a:prstGeom prst="rect">
            <a:avLst/>
          </a:prstGeom>
        </p:spPr>
      </p:pic>
      <p:pic>
        <p:nvPicPr>
          <p:cNvPr id="6" name="Graphique 5" descr="Internet avec un remplissage uni">
            <a:extLst>
              <a:ext uri="{FF2B5EF4-FFF2-40B4-BE49-F238E27FC236}">
                <a16:creationId xmlns:a16="http://schemas.microsoft.com/office/drawing/2014/main" id="{91386FD0-F04F-710B-A546-56FBA92B4803}"/>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24353" y="2630909"/>
            <a:ext cx="1195728" cy="1195728"/>
          </a:xfrm>
          <a:prstGeom prst="rect">
            <a:avLst/>
          </a:prstGeom>
        </p:spPr>
      </p:pic>
      <p:sp>
        <p:nvSpPr>
          <p:cNvPr id="7" name="ZoneTexte 6">
            <a:extLst>
              <a:ext uri="{FF2B5EF4-FFF2-40B4-BE49-F238E27FC236}">
                <a16:creationId xmlns:a16="http://schemas.microsoft.com/office/drawing/2014/main" id="{1E9CE3B5-D644-CCAA-8F57-07138B20D130}"/>
              </a:ext>
            </a:extLst>
          </p:cNvPr>
          <p:cNvSpPr txBox="1"/>
          <p:nvPr/>
        </p:nvSpPr>
        <p:spPr>
          <a:xfrm>
            <a:off x="2134916" y="3044107"/>
            <a:ext cx="8424227" cy="461665"/>
          </a:xfrm>
          <a:prstGeom prst="rect">
            <a:avLst/>
          </a:prstGeom>
          <a:noFill/>
        </p:spPr>
        <p:txBody>
          <a:bodyPr wrap="square" lIns="91440" tIns="45720" rIns="91440" bIns="45720" rtlCol="0" anchor="t">
            <a:spAutoFit/>
          </a:bodyPr>
          <a:lstStyle/>
          <a:p>
            <a:r>
              <a:rPr lang="en-CA" sz="2400" dirty="0">
                <a:latin typeface="Avenir Next LT Pro"/>
              </a:rPr>
              <a:t>Visit the page (</a:t>
            </a:r>
            <a:r>
              <a:rPr lang="en-CA" sz="2400" dirty="0">
                <a:highlight>
                  <a:srgbClr val="FFFF00"/>
                </a:highlight>
                <a:latin typeface="Avenir Next LT Pro"/>
              </a:rPr>
              <a:t>insert the hyperlink to your intranet)</a:t>
            </a:r>
          </a:p>
        </p:txBody>
      </p:sp>
      <p:sp>
        <p:nvSpPr>
          <p:cNvPr id="8" name="ZoneTexte 7">
            <a:extLst>
              <a:ext uri="{FF2B5EF4-FFF2-40B4-BE49-F238E27FC236}">
                <a16:creationId xmlns:a16="http://schemas.microsoft.com/office/drawing/2014/main" id="{EEAD125D-8193-7B31-CACC-4D533B19F69A}"/>
              </a:ext>
            </a:extLst>
          </p:cNvPr>
          <p:cNvSpPr txBox="1"/>
          <p:nvPr/>
        </p:nvSpPr>
        <p:spPr>
          <a:xfrm>
            <a:off x="2047829" y="4425531"/>
            <a:ext cx="6183085" cy="461665"/>
          </a:xfrm>
          <a:prstGeom prst="rect">
            <a:avLst/>
          </a:prstGeom>
          <a:noFill/>
        </p:spPr>
        <p:txBody>
          <a:bodyPr wrap="square" lIns="91440" tIns="45720" rIns="91440" bIns="45720" rtlCol="0" anchor="t">
            <a:spAutoFit/>
          </a:bodyPr>
          <a:lstStyle/>
          <a:p>
            <a:r>
              <a:rPr lang="en-CA" sz="2400" dirty="0">
                <a:latin typeface="Avenir Next LT Pro"/>
              </a:rPr>
              <a:t>Contact us to </a:t>
            </a:r>
            <a:r>
              <a:rPr lang="en-CA" sz="2400" dirty="0">
                <a:highlight>
                  <a:srgbClr val="FFFF00"/>
                </a:highlight>
                <a:latin typeface="Avenir Next LT Pro"/>
              </a:rPr>
              <a:t>(insert email address)</a:t>
            </a:r>
          </a:p>
        </p:txBody>
      </p:sp>
      <p:pic>
        <p:nvPicPr>
          <p:cNvPr id="10" name="Graphique 9" descr="Journal avec un remplissage uni">
            <a:extLst>
              <a:ext uri="{FF2B5EF4-FFF2-40B4-BE49-F238E27FC236}">
                <a16:creationId xmlns:a16="http://schemas.microsoft.com/office/drawing/2014/main" id="{41CEA330-66F9-76F8-DED0-5D83BDF00FD2}"/>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65017" y="1365622"/>
            <a:ext cx="914400" cy="914400"/>
          </a:xfrm>
          <a:prstGeom prst="rect">
            <a:avLst/>
          </a:prstGeom>
        </p:spPr>
      </p:pic>
      <p:sp>
        <p:nvSpPr>
          <p:cNvPr id="11" name="ZoneTexte 10">
            <a:extLst>
              <a:ext uri="{FF2B5EF4-FFF2-40B4-BE49-F238E27FC236}">
                <a16:creationId xmlns:a16="http://schemas.microsoft.com/office/drawing/2014/main" id="{B4D28429-F98C-0F12-FDCD-CACF96CF7AB6}"/>
              </a:ext>
            </a:extLst>
          </p:cNvPr>
          <p:cNvSpPr txBox="1"/>
          <p:nvPr/>
        </p:nvSpPr>
        <p:spPr>
          <a:xfrm>
            <a:off x="2047829" y="1638156"/>
            <a:ext cx="6183085" cy="461665"/>
          </a:xfrm>
          <a:prstGeom prst="rect">
            <a:avLst/>
          </a:prstGeom>
          <a:noFill/>
        </p:spPr>
        <p:txBody>
          <a:bodyPr wrap="square" rtlCol="0">
            <a:spAutoFit/>
          </a:bodyPr>
          <a:lstStyle/>
          <a:p>
            <a:r>
              <a:rPr lang="en-CA" sz="2400" dirty="0">
                <a:latin typeface="Avenir Next LT Pro" panose="020B0504020202020204" pitchFamily="34" charset="0"/>
              </a:rPr>
              <a:t>Read the newsletter</a:t>
            </a:r>
          </a:p>
        </p:txBody>
      </p:sp>
      <p:sp>
        <p:nvSpPr>
          <p:cNvPr id="3" name="Rectangle 2">
            <a:extLst>
              <a:ext uri="{FF2B5EF4-FFF2-40B4-BE49-F238E27FC236}">
                <a16:creationId xmlns:a16="http://schemas.microsoft.com/office/drawing/2014/main" id="{EBE78047-6987-ED96-1278-C4935CDBC30A}"/>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388978"/>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dirty="0"/>
          </a:p>
        </p:txBody>
      </p:sp>
      <p:sp>
        <p:nvSpPr>
          <p:cNvPr id="5" name="Title 1">
            <a:extLst>
              <a:ext uri="{FF2B5EF4-FFF2-40B4-BE49-F238E27FC236}">
                <a16:creationId xmlns:a16="http://schemas.microsoft.com/office/drawing/2014/main" id="{270A34B3-42AE-DAAE-1CF0-8195F840EE95}"/>
              </a:ext>
            </a:extLst>
          </p:cNvPr>
          <p:cNvSpPr txBox="1">
            <a:spLocks/>
          </p:cNvSpPr>
          <p:nvPr/>
        </p:nvSpPr>
        <p:spPr>
          <a:xfrm>
            <a:off x="79692" y="67142"/>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solidFill>
                  <a:schemeClr val="bg1"/>
                </a:solidFill>
              </a:rPr>
              <a:t>Keep Informed!</a:t>
            </a:r>
          </a:p>
        </p:txBody>
      </p:sp>
      <p:pic>
        <p:nvPicPr>
          <p:cNvPr id="9" name="Content Placeholder 10">
            <a:extLst>
              <a:ext uri="{FF2B5EF4-FFF2-40B4-BE49-F238E27FC236}">
                <a16:creationId xmlns:a16="http://schemas.microsoft.com/office/drawing/2014/main" id="{95AFD353-3E3F-608C-E194-DBCBBB6F64B8}"/>
              </a:ext>
              <a:ext uri="{C183D7F6-B498-43B3-948B-1728B52AA6E4}">
                <adec:decorative xmlns:adec="http://schemas.microsoft.com/office/drawing/2017/decorative" val="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1389242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2204331-2F4E-FCAB-22CC-97F4C23887FE}"/>
              </a:ext>
            </a:extLst>
          </p:cNvPr>
          <p:cNvSpPr txBox="1"/>
          <p:nvPr/>
        </p:nvSpPr>
        <p:spPr>
          <a:xfrm>
            <a:off x="488358" y="1024720"/>
            <a:ext cx="6986753" cy="4370427"/>
          </a:xfrm>
          <a:prstGeom prst="rect">
            <a:avLst/>
          </a:prstGeom>
          <a:noFill/>
        </p:spPr>
        <p:txBody>
          <a:bodyPr wrap="square" lIns="91440" tIns="45720" rIns="91440" bIns="45720" rtlCol="0" anchor="t">
            <a:spAutoFit/>
          </a:bodyPr>
          <a:lstStyle/>
          <a:p>
            <a:r>
              <a:rPr lang="en-CA" b="1" dirty="0">
                <a:latin typeface="Avenir Next LT Pro"/>
              </a:rPr>
              <a:t>This role involves:</a:t>
            </a:r>
          </a:p>
          <a:p>
            <a:endParaRPr lang="en-CA" sz="2000" dirty="0">
              <a:latin typeface="Avenir Next LT Pro"/>
            </a:endParaRPr>
          </a:p>
          <a:p>
            <a:pPr marL="342900" indent="-342900">
              <a:buFont typeface="Arial" panose="020B0604020202020204" pitchFamily="34" charset="0"/>
              <a:buChar char="•"/>
            </a:pPr>
            <a:r>
              <a:rPr lang="en-CA" sz="2000" dirty="0">
                <a:latin typeface="Avenir Next LT Pro"/>
              </a:rPr>
              <a:t>Participate in project information meetings to share with your colleagues </a:t>
            </a:r>
          </a:p>
          <a:p>
            <a:pPr marL="342900" indent="-342900">
              <a:buFont typeface="Arial" panose="020B0604020202020204" pitchFamily="34" charset="0"/>
              <a:buChar char="•"/>
            </a:pPr>
            <a:endParaRPr lang="en-CA" sz="2000" dirty="0">
              <a:latin typeface="Avenir Next LT Pro"/>
            </a:endParaRPr>
          </a:p>
          <a:p>
            <a:pPr marL="342900" indent="-342900">
              <a:buFont typeface="Arial" panose="020B0604020202020204" pitchFamily="34" charset="0"/>
              <a:buChar char="•"/>
            </a:pPr>
            <a:r>
              <a:rPr lang="en-CA" sz="2000" dirty="0">
                <a:latin typeface="Avenir Next LT Pro"/>
              </a:rPr>
              <a:t>Raise concerns and issues with the project team</a:t>
            </a:r>
          </a:p>
          <a:p>
            <a:pPr marL="342900" indent="-342900">
              <a:buFont typeface="Arial" panose="020B0604020202020204" pitchFamily="34" charset="0"/>
              <a:buChar char="•"/>
            </a:pPr>
            <a:endParaRPr lang="en-CA" sz="2000" dirty="0">
              <a:latin typeface="Avenir Next LT Pro"/>
            </a:endParaRPr>
          </a:p>
          <a:p>
            <a:pPr marL="342900" indent="-342900">
              <a:buFont typeface="Arial" panose="020B0604020202020204" pitchFamily="34" charset="0"/>
              <a:buChar char="•"/>
            </a:pPr>
            <a:r>
              <a:rPr lang="en-CA" sz="2000" dirty="0">
                <a:latin typeface="Avenir Next LT Pro"/>
              </a:rPr>
              <a:t>Support the integration of the new work environment and the related learning process</a:t>
            </a:r>
          </a:p>
          <a:p>
            <a:pPr marL="342900" indent="-342900">
              <a:buFont typeface="Arial" panose="020B0604020202020204" pitchFamily="34" charset="0"/>
              <a:buChar char="•"/>
            </a:pPr>
            <a:endParaRPr lang="en-CA" sz="2000" dirty="0">
              <a:latin typeface="Avenir Next LT Pro"/>
            </a:endParaRPr>
          </a:p>
          <a:p>
            <a:pPr marL="342900" indent="-342900">
              <a:buFont typeface="Arial" panose="020B0604020202020204" pitchFamily="34" charset="0"/>
              <a:buChar char="•"/>
            </a:pPr>
            <a:r>
              <a:rPr lang="en-CA" sz="2000" dirty="0">
                <a:latin typeface="Avenir Next LT Pro"/>
              </a:rPr>
              <a:t>Set an example by adopting new ways of working</a:t>
            </a:r>
          </a:p>
          <a:p>
            <a:endParaRPr lang="en-CA" sz="2000" dirty="0">
              <a:latin typeface="Avenir Next LT Pro"/>
            </a:endParaRPr>
          </a:p>
          <a:p>
            <a:r>
              <a:rPr lang="en-CA" sz="2000" b="1" dirty="0">
                <a:latin typeface="Avenir Next LT Pro"/>
              </a:rPr>
              <a:t>Time required: </a:t>
            </a:r>
            <a:r>
              <a:rPr lang="en-CA" sz="2000" dirty="0">
                <a:latin typeface="Avenir Next LT Pro"/>
              </a:rPr>
              <a:t>between 5 and 10 hours per month</a:t>
            </a:r>
          </a:p>
          <a:p>
            <a:r>
              <a:rPr lang="en-CA" sz="2000" b="1" dirty="0">
                <a:latin typeface="Avenir Next LT Pro"/>
              </a:rPr>
              <a:t>Contact</a:t>
            </a:r>
            <a:r>
              <a:rPr lang="en-CA" sz="2000" dirty="0">
                <a:latin typeface="Avenir Next LT Pro"/>
              </a:rPr>
              <a:t> </a:t>
            </a:r>
            <a:r>
              <a:rPr lang="en-CA" sz="2000" dirty="0">
                <a:highlight>
                  <a:srgbClr val="FFFF00"/>
                </a:highlight>
                <a:latin typeface="Avenir Next LT Pro"/>
              </a:rPr>
              <a:t>[name]</a:t>
            </a:r>
            <a:r>
              <a:rPr lang="en-CA" sz="2000" dirty="0">
                <a:latin typeface="Avenir Next LT Pro"/>
              </a:rPr>
              <a:t> to join the group!</a:t>
            </a:r>
          </a:p>
        </p:txBody>
      </p:sp>
      <p:pic>
        <p:nvPicPr>
          <p:cNvPr id="4" name="Image 3" descr="Une image contenant personne, habits, Visage humain, intérieur&#10;&#10;Description générée automatiquement">
            <a:extLst>
              <a:ext uri="{FF2B5EF4-FFF2-40B4-BE49-F238E27FC236}">
                <a16:creationId xmlns:a16="http://schemas.microsoft.com/office/drawing/2014/main" id="{7CBE8185-E59F-3A90-384D-34C3034AD0F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963469" y="705645"/>
            <a:ext cx="4228531" cy="5422199"/>
          </a:xfrm>
          <a:prstGeom prst="rect">
            <a:avLst/>
          </a:prstGeom>
        </p:spPr>
      </p:pic>
      <p:sp>
        <p:nvSpPr>
          <p:cNvPr id="5" name="Rectangle 4">
            <a:extLst>
              <a:ext uri="{FF2B5EF4-FFF2-40B4-BE49-F238E27FC236}">
                <a16:creationId xmlns:a16="http://schemas.microsoft.com/office/drawing/2014/main" id="{BA2C44C7-C10D-D339-7580-FA864643E1E4}"/>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itle 1">
            <a:extLst>
              <a:ext uri="{FF2B5EF4-FFF2-40B4-BE49-F238E27FC236}">
                <a16:creationId xmlns:a16="http://schemas.microsoft.com/office/drawing/2014/main" id="{72F9A6E3-85DA-87C5-092C-E736B2F5A42A}"/>
              </a:ext>
            </a:extLst>
          </p:cNvPr>
          <p:cNvSpPr txBox="1">
            <a:spLocks/>
          </p:cNvSpPr>
          <p:nvPr/>
        </p:nvSpPr>
        <p:spPr>
          <a:xfrm>
            <a:off x="79692" y="67142"/>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solidFill>
                  <a:schemeClr val="bg1"/>
                </a:solidFill>
                <a:latin typeface="Arial"/>
                <a:cs typeface="Arial"/>
              </a:rPr>
              <a:t>Annex: We are looking for Change Agents!</a:t>
            </a:r>
          </a:p>
        </p:txBody>
      </p:sp>
      <p:pic>
        <p:nvPicPr>
          <p:cNvPr id="7" name="Content Placeholder 10">
            <a:extLst>
              <a:ext uri="{FF2B5EF4-FFF2-40B4-BE49-F238E27FC236}">
                <a16:creationId xmlns:a16="http://schemas.microsoft.com/office/drawing/2014/main" id="{AF786EE4-29DE-2413-E845-DDE1F78B1FD6}"/>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2633214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E8FBF2B-31C6-587D-6A42-502E44DFF00F}"/>
              </a:ext>
            </a:extLst>
          </p:cNvPr>
          <p:cNvSpPr txBox="1">
            <a:spLocks/>
          </p:cNvSpPr>
          <p:nvPr/>
        </p:nvSpPr>
        <p:spPr>
          <a:xfrm>
            <a:off x="451765" y="1852616"/>
            <a:ext cx="11186053" cy="3063677"/>
          </a:xfrm>
          <a:prstGeom prst="roundRect">
            <a:avLst/>
          </a:prstGeom>
          <a:solidFill>
            <a:schemeClr val="bg1">
              <a:lumMod val="85000"/>
            </a:schemeClr>
          </a:solidFill>
          <a:ln>
            <a:noFill/>
          </a:ln>
        </p:spPr>
        <p:txBody>
          <a:bodyPr lIns="91440" tIns="45720" rIns="91440" bIns="45720" anchor="t">
            <a:noAutofit/>
          </a:bodyPr>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1600" b="1" dirty="0">
                <a:latin typeface="Avenir Next LT Pro" panose="020B0504020202020204" pitchFamily="34" charset="0"/>
              </a:rPr>
              <a:t>Who: </a:t>
            </a:r>
            <a:r>
              <a:rPr lang="en-CA" sz="1600" dirty="0">
                <a:latin typeface="Avenir Next LT Pro" panose="020B0504020202020204" pitchFamily="34" charset="0"/>
              </a:rPr>
              <a:t>The survey will be distributed to all employees who will be assigned to this space.</a:t>
            </a:r>
          </a:p>
          <a:p>
            <a:pPr marL="0" indent="0">
              <a:buNone/>
            </a:pPr>
            <a:r>
              <a:rPr lang="en-CA" sz="1600" b="1" dirty="0">
                <a:latin typeface="Avenir Next LT Pro" panose="020B0504020202020204" pitchFamily="34" charset="0"/>
              </a:rPr>
              <a:t>When: </a:t>
            </a:r>
            <a:r>
              <a:rPr lang="en-CA" sz="1600" dirty="0">
                <a:latin typeface="Avenir Next LT Pro" panose="020B0504020202020204" pitchFamily="34" charset="0"/>
              </a:rPr>
              <a:t>You will receive the survey link in an e-mail sent to you by </a:t>
            </a:r>
            <a:r>
              <a:rPr lang="en-CA" sz="1600" dirty="0">
                <a:highlight>
                  <a:srgbClr val="FFFF00"/>
                </a:highlight>
                <a:latin typeface="Avenir Next LT Pro" panose="020B0504020202020204" pitchFamily="34" charset="0"/>
              </a:rPr>
              <a:t>[name]</a:t>
            </a:r>
            <a:r>
              <a:rPr lang="en-CA" sz="1600" dirty="0">
                <a:latin typeface="Avenir Next LT Pro" panose="020B0504020202020204" pitchFamily="34" charset="0"/>
              </a:rPr>
              <a:t>. You will have </a:t>
            </a:r>
            <a:r>
              <a:rPr lang="en-CA" sz="1600" dirty="0">
                <a:highlight>
                  <a:srgbClr val="FFFF00"/>
                </a:highlight>
                <a:latin typeface="Avenir Next LT Pro" panose="020B0504020202020204" pitchFamily="34" charset="0"/>
              </a:rPr>
              <a:t>five [5]</a:t>
            </a:r>
            <a:r>
              <a:rPr lang="en-CA" sz="1600" dirty="0">
                <a:latin typeface="Avenir Next LT Pro" panose="020B0504020202020204" pitchFamily="34" charset="0"/>
              </a:rPr>
              <a:t> days to complete the survey online. It only takes five minutes to complete!  </a:t>
            </a:r>
          </a:p>
          <a:p>
            <a:pPr marL="0" indent="0">
              <a:buNone/>
            </a:pPr>
            <a:r>
              <a:rPr lang="en-CA" sz="1600" b="1" dirty="0">
                <a:latin typeface="Avenir Next LT Pro" panose="020B0504020202020204" pitchFamily="34" charset="0"/>
              </a:rPr>
              <a:t>How can I prepare: </a:t>
            </a:r>
            <a:r>
              <a:rPr lang="en-CA" sz="1600" dirty="0">
                <a:latin typeface="Avenir Next LT Pro" panose="020B0504020202020204" pitchFamily="34" charset="0"/>
              </a:rPr>
              <a:t>Think about your future workspace and new ways of working in a hybrid work model. You'll be asked to provide information about your professional activities, your functions and the activities you intend to carry out in an office environment equipped with information technology and adapted to employees' preferences and various tasks.</a:t>
            </a:r>
            <a:endParaRPr lang="fr-CA" sz="1600" dirty="0">
              <a:latin typeface="Avenir Next LT Pro" panose="020B0504020202020204" pitchFamily="34" charset="0"/>
            </a:endParaRPr>
          </a:p>
        </p:txBody>
      </p:sp>
      <p:sp>
        <p:nvSpPr>
          <p:cNvPr id="5" name="TextBox 5">
            <a:extLst>
              <a:ext uri="{FF2B5EF4-FFF2-40B4-BE49-F238E27FC236}">
                <a16:creationId xmlns:a16="http://schemas.microsoft.com/office/drawing/2014/main" id="{4787B37E-B02B-A3F8-3BAE-9A48D8F13595}"/>
              </a:ext>
            </a:extLst>
          </p:cNvPr>
          <p:cNvSpPr txBox="1"/>
          <p:nvPr/>
        </p:nvSpPr>
        <p:spPr>
          <a:xfrm>
            <a:off x="554182" y="1292697"/>
            <a:ext cx="11573980" cy="400110"/>
          </a:xfrm>
          <a:prstGeom prst="rect">
            <a:avLst/>
          </a:prstGeom>
          <a:noFill/>
        </p:spPr>
        <p:txBody>
          <a:bodyPr wrap="square">
            <a:spAutoFit/>
          </a:bodyPr>
          <a:lstStyle/>
          <a:p>
            <a:pPr marL="0" indent="0">
              <a:buNone/>
            </a:pPr>
            <a:r>
              <a:rPr lang="fr-CA" sz="2000" b="1" dirty="0">
                <a:solidFill>
                  <a:schemeClr val="accent2">
                    <a:lumMod val="75000"/>
                  </a:schemeClr>
                </a:solidFill>
                <a:latin typeface="Avenir Next LT Pro" panose="020B0504020202020204" pitchFamily="34" charset="0"/>
                <a:cs typeface="Arial" panose="020B0604020202020204" pitchFamily="34" charset="0"/>
              </a:rPr>
              <a:t>Complete the Design Survey</a:t>
            </a:r>
          </a:p>
        </p:txBody>
      </p:sp>
      <p:pic>
        <p:nvPicPr>
          <p:cNvPr id="8" name="Graphic 6" descr="Clipboard Checked with solid fill">
            <a:extLst>
              <a:ext uri="{FF2B5EF4-FFF2-40B4-BE49-F238E27FC236}">
                <a16:creationId xmlns:a16="http://schemas.microsoft.com/office/drawing/2014/main" id="{762222DF-1FD7-5268-33EA-17613B36F36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115585" y="1175278"/>
            <a:ext cx="597433" cy="597433"/>
          </a:xfrm>
          <a:prstGeom prst="rect">
            <a:avLst/>
          </a:prstGeom>
        </p:spPr>
      </p:pic>
      <p:sp>
        <p:nvSpPr>
          <p:cNvPr id="2" name="Rectangle 1">
            <a:extLst>
              <a:ext uri="{FF2B5EF4-FFF2-40B4-BE49-F238E27FC236}">
                <a16:creationId xmlns:a16="http://schemas.microsoft.com/office/drawing/2014/main" id="{8AE1D0EB-8D00-5F8A-31DC-FD94B0A045CC}"/>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7" name="Content Placeholder 10">
            <a:extLst>
              <a:ext uri="{FF2B5EF4-FFF2-40B4-BE49-F238E27FC236}">
                <a16:creationId xmlns:a16="http://schemas.microsoft.com/office/drawing/2014/main" id="{2E148E43-9BD2-3981-09C5-62DABF44FC05}"/>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9" name="Title 1">
            <a:extLst>
              <a:ext uri="{FF2B5EF4-FFF2-40B4-BE49-F238E27FC236}">
                <a16:creationId xmlns:a16="http://schemas.microsoft.com/office/drawing/2014/main" id="{B82356E6-198E-668C-CEF8-A367E0E12465}"/>
              </a:ext>
            </a:extLst>
          </p:cNvPr>
          <p:cNvSpPr txBox="1">
            <a:spLocks/>
          </p:cNvSpPr>
          <p:nvPr/>
        </p:nvSpPr>
        <p:spPr>
          <a:xfrm>
            <a:off x="79692" y="67142"/>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solidFill>
                  <a:schemeClr val="bg1"/>
                </a:solidFill>
                <a:latin typeface="Arial"/>
                <a:cs typeface="Arial"/>
              </a:rPr>
              <a:t>Annex: Get prepared to participate</a:t>
            </a:r>
          </a:p>
        </p:txBody>
      </p:sp>
    </p:spTree>
    <p:extLst>
      <p:ext uri="{BB962C8B-B14F-4D97-AF65-F5344CB8AC3E}">
        <p14:creationId xmlns:p14="http://schemas.microsoft.com/office/powerpoint/2010/main" val="4240187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E8FBF2B-31C6-587D-6A42-502E44DFF00F}"/>
              </a:ext>
            </a:extLst>
          </p:cNvPr>
          <p:cNvSpPr txBox="1">
            <a:spLocks/>
          </p:cNvSpPr>
          <p:nvPr/>
        </p:nvSpPr>
        <p:spPr>
          <a:xfrm>
            <a:off x="664411" y="1691383"/>
            <a:ext cx="6828111" cy="3728578"/>
          </a:xfrm>
          <a:prstGeom prst="roundRect">
            <a:avLst/>
          </a:prstGeom>
          <a:solidFill>
            <a:schemeClr val="bg1">
              <a:lumMod val="85000"/>
            </a:schemeClr>
          </a:solidFill>
          <a:ln>
            <a:noFill/>
          </a:ln>
        </p:spPr>
        <p:txBody>
          <a:bodyPr lIns="91440" tIns="45720" rIns="91440" bIns="45720" anchor="t">
            <a:noAutofit/>
          </a:bodyPr>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CA" sz="1600" b="1" dirty="0">
                <a:latin typeface="Avenir Next LT Pro"/>
                <a:cs typeface="Arial"/>
              </a:rPr>
              <a:t>What: </a:t>
            </a:r>
            <a:r>
              <a:rPr lang="en-CA" sz="1600" dirty="0">
                <a:latin typeface="Avenir Next LT Pro"/>
                <a:cs typeface="Arial"/>
              </a:rPr>
              <a:t>Participate in the design of </a:t>
            </a:r>
            <a:r>
              <a:rPr lang="en-CA" sz="1600" dirty="0">
                <a:highlight>
                  <a:srgbClr val="FFFF00"/>
                </a:highlight>
                <a:latin typeface="Avenir Next LT Pro"/>
                <a:cs typeface="Arial"/>
              </a:rPr>
              <a:t>[name of project]</a:t>
            </a:r>
            <a:r>
              <a:rPr lang="en-CA" sz="1600" dirty="0">
                <a:latin typeface="Avenir Next LT Pro"/>
                <a:cs typeface="Arial"/>
              </a:rPr>
              <a:t> by voting for one of the three proposed mood boards. You'll help choose the colors and finishes of your future workplace!  </a:t>
            </a:r>
          </a:p>
          <a:p>
            <a:pPr marL="0" indent="0" algn="just">
              <a:buFont typeface="Arial" panose="020B0604020202020204" pitchFamily="34" charset="0"/>
              <a:buNone/>
            </a:pPr>
            <a:r>
              <a:rPr lang="en-CA" sz="1600" b="1" dirty="0">
                <a:latin typeface="Avenir Next LT Pro"/>
                <a:cs typeface="Arial"/>
              </a:rPr>
              <a:t>Who: </a:t>
            </a:r>
            <a:r>
              <a:rPr lang="en-CA" sz="1600" dirty="0">
                <a:latin typeface="Avenir Next LT Pro"/>
                <a:cs typeface="Arial"/>
              </a:rPr>
              <a:t>The survey will be sent to all employees assigned to this space.</a:t>
            </a:r>
          </a:p>
          <a:p>
            <a:pPr marL="0" indent="0" algn="just">
              <a:buFont typeface="Arial" panose="020B0604020202020204" pitchFamily="34" charset="0"/>
              <a:buNone/>
            </a:pPr>
            <a:r>
              <a:rPr lang="en-CA" sz="1600" b="1" dirty="0">
                <a:latin typeface="Avenir Next LT Pro"/>
                <a:cs typeface="Arial"/>
              </a:rPr>
              <a:t>When: </a:t>
            </a:r>
            <a:r>
              <a:rPr lang="en-CA" sz="1600" dirty="0">
                <a:latin typeface="Avenir Next LT Pro"/>
                <a:cs typeface="Arial"/>
              </a:rPr>
              <a:t>You will receive the survey link in an e-mail sent to you by </a:t>
            </a:r>
            <a:r>
              <a:rPr lang="en-CA" sz="1600" dirty="0">
                <a:highlight>
                  <a:srgbClr val="FFFF00"/>
                </a:highlight>
                <a:latin typeface="Avenir Next LT Pro"/>
                <a:cs typeface="Arial"/>
              </a:rPr>
              <a:t>[name]</a:t>
            </a:r>
            <a:r>
              <a:rPr lang="en-CA" sz="1600" dirty="0">
                <a:latin typeface="Avenir Next LT Pro"/>
                <a:cs typeface="Arial"/>
              </a:rPr>
              <a:t>. You will have </a:t>
            </a:r>
            <a:r>
              <a:rPr lang="en-CA" sz="1600" dirty="0">
                <a:highlight>
                  <a:srgbClr val="FFFF00"/>
                </a:highlight>
                <a:latin typeface="Avenir Next LT Pro"/>
                <a:cs typeface="Arial"/>
              </a:rPr>
              <a:t>five [5]</a:t>
            </a:r>
            <a:r>
              <a:rPr lang="en-CA" sz="1600" dirty="0">
                <a:latin typeface="Avenir Next LT Pro"/>
                <a:cs typeface="Arial"/>
              </a:rPr>
              <a:t> days to complete the survey online.</a:t>
            </a:r>
          </a:p>
          <a:p>
            <a:pPr marL="0" indent="0" algn="just">
              <a:buFont typeface="Arial" panose="020B0604020202020204" pitchFamily="34" charset="0"/>
              <a:buNone/>
            </a:pPr>
            <a:endParaRPr lang="en-CA" sz="1600" dirty="0">
              <a:latin typeface="Avenir Next LT Pro"/>
              <a:cs typeface="Arial"/>
            </a:endParaRPr>
          </a:p>
        </p:txBody>
      </p:sp>
      <p:sp>
        <p:nvSpPr>
          <p:cNvPr id="5" name="TextBox 5">
            <a:extLst>
              <a:ext uri="{FF2B5EF4-FFF2-40B4-BE49-F238E27FC236}">
                <a16:creationId xmlns:a16="http://schemas.microsoft.com/office/drawing/2014/main" id="{4787B37E-B02B-A3F8-3BAE-9A48D8F13595}"/>
              </a:ext>
            </a:extLst>
          </p:cNvPr>
          <p:cNvSpPr txBox="1"/>
          <p:nvPr/>
        </p:nvSpPr>
        <p:spPr>
          <a:xfrm>
            <a:off x="1000571" y="1058457"/>
            <a:ext cx="6157582" cy="400110"/>
          </a:xfrm>
          <a:prstGeom prst="rect">
            <a:avLst/>
          </a:prstGeom>
          <a:noFill/>
        </p:spPr>
        <p:txBody>
          <a:bodyPr wrap="square" lIns="91440" tIns="45720" rIns="91440" bIns="45720" anchor="t">
            <a:spAutoFit/>
          </a:bodyPr>
          <a:lstStyle/>
          <a:p>
            <a:pPr marL="0" indent="0" algn="ctr">
              <a:buNone/>
            </a:pPr>
            <a:r>
              <a:rPr lang="en-CA" sz="2000" b="1" dirty="0">
                <a:solidFill>
                  <a:schemeClr val="accent2">
                    <a:lumMod val="75000"/>
                  </a:schemeClr>
                </a:solidFill>
                <a:latin typeface="Avenir Next LT Pro"/>
                <a:cs typeface="Arial"/>
              </a:rPr>
              <a:t>Choose your favorite mood board!</a:t>
            </a:r>
          </a:p>
        </p:txBody>
      </p:sp>
      <p:sp>
        <p:nvSpPr>
          <p:cNvPr id="2" name="Rectangle 1">
            <a:extLst>
              <a:ext uri="{FF2B5EF4-FFF2-40B4-BE49-F238E27FC236}">
                <a16:creationId xmlns:a16="http://schemas.microsoft.com/office/drawing/2014/main" id="{8AE1D0EB-8D00-5F8A-31DC-FD94B0A045CC}"/>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7" name="Content Placeholder 10">
            <a:extLst>
              <a:ext uri="{FF2B5EF4-FFF2-40B4-BE49-F238E27FC236}">
                <a16:creationId xmlns:a16="http://schemas.microsoft.com/office/drawing/2014/main" id="{2E148E43-9BD2-3981-09C5-62DABF44FC05}"/>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9" name="Title 1">
            <a:extLst>
              <a:ext uri="{FF2B5EF4-FFF2-40B4-BE49-F238E27FC236}">
                <a16:creationId xmlns:a16="http://schemas.microsoft.com/office/drawing/2014/main" id="{B82356E6-198E-668C-CEF8-A367E0E12465}"/>
              </a:ext>
            </a:extLst>
          </p:cNvPr>
          <p:cNvSpPr txBox="1">
            <a:spLocks/>
          </p:cNvSpPr>
          <p:nvPr/>
        </p:nvSpPr>
        <p:spPr>
          <a:xfrm>
            <a:off x="79692" y="67142"/>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solidFill>
                  <a:schemeClr val="bg1"/>
                </a:solidFill>
                <a:latin typeface="Arial"/>
                <a:cs typeface="Arial"/>
              </a:rPr>
              <a:t>Annex: Get prepared to participate</a:t>
            </a:r>
          </a:p>
        </p:txBody>
      </p:sp>
      <p:pic>
        <p:nvPicPr>
          <p:cNvPr id="10" name="Picture 6">
            <a:extLst>
              <a:ext uri="{FF2B5EF4-FFF2-40B4-BE49-F238E27FC236}">
                <a16:creationId xmlns:a16="http://schemas.microsoft.com/office/drawing/2014/main" id="{E80742A4-FB18-5564-1174-2DCB57D7C96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604913" y="1091427"/>
            <a:ext cx="2791604" cy="1438646"/>
          </a:xfrm>
          <a:prstGeom prst="rect">
            <a:avLst/>
          </a:prstGeom>
        </p:spPr>
      </p:pic>
      <p:pic>
        <p:nvPicPr>
          <p:cNvPr id="13" name="Picture 9">
            <a:extLst>
              <a:ext uri="{FF2B5EF4-FFF2-40B4-BE49-F238E27FC236}">
                <a16:creationId xmlns:a16="http://schemas.microsoft.com/office/drawing/2014/main" id="{31873974-855D-68D9-939A-B5BF023A987E}"/>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632543" y="2641395"/>
            <a:ext cx="2774046" cy="1429597"/>
          </a:xfrm>
          <a:prstGeom prst="rect">
            <a:avLst/>
          </a:prstGeom>
        </p:spPr>
      </p:pic>
      <p:pic>
        <p:nvPicPr>
          <p:cNvPr id="16" name="Picture 12">
            <a:extLst>
              <a:ext uri="{FF2B5EF4-FFF2-40B4-BE49-F238E27FC236}">
                <a16:creationId xmlns:a16="http://schemas.microsoft.com/office/drawing/2014/main" id="{14D44B65-13B2-414A-691D-3BFDD26DD6FB}"/>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8622469" y="4182314"/>
            <a:ext cx="2794193" cy="1444493"/>
          </a:xfrm>
          <a:prstGeom prst="rect">
            <a:avLst/>
          </a:prstGeom>
        </p:spPr>
      </p:pic>
    </p:spTree>
    <p:extLst>
      <p:ext uri="{BB962C8B-B14F-4D97-AF65-F5344CB8AC3E}">
        <p14:creationId xmlns:p14="http://schemas.microsoft.com/office/powerpoint/2010/main" val="3524086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5">
            <a:extLst>
              <a:ext uri="{FF2B5EF4-FFF2-40B4-BE49-F238E27FC236}">
                <a16:creationId xmlns:a16="http://schemas.microsoft.com/office/drawing/2014/main" id="{519BF327-85F6-13E5-4C0E-EF4B7D303821}"/>
              </a:ext>
            </a:extLst>
          </p:cNvPr>
          <p:cNvSpPr/>
          <p:nvPr/>
        </p:nvSpPr>
        <p:spPr>
          <a:xfrm>
            <a:off x="2733121" y="716928"/>
            <a:ext cx="9458879" cy="129907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solidFill>
                  <a:srgbClr val="77797C">
                    <a:lumMod val="50000"/>
                  </a:srgbClr>
                </a:solidFill>
                <a:latin typeface="Avenir Next LT Pro" panose="020B0504020202020204" pitchFamily="34" charset="0"/>
              </a:rPr>
              <a:t>Understand the nature of the change and the need for change.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solidFill>
                  <a:srgbClr val="77797C">
                    <a:lumMod val="50000"/>
                  </a:srgbClr>
                </a:solidFill>
                <a:latin typeface="Avenir Next LT Pro" panose="020B0504020202020204" pitchFamily="34" charset="0"/>
              </a:rPr>
              <a:t>What benefits do you gain from this change?</a:t>
            </a:r>
          </a:p>
        </p:txBody>
      </p:sp>
      <p:sp>
        <p:nvSpPr>
          <p:cNvPr id="13" name="Freeform: Shape 15">
            <a:extLst>
              <a:ext uri="{FF2B5EF4-FFF2-40B4-BE49-F238E27FC236}">
                <a16:creationId xmlns:a16="http://schemas.microsoft.com/office/drawing/2014/main" id="{71FEBA9F-89E3-A936-824D-83648439BB68}"/>
              </a:ext>
            </a:extLst>
          </p:cNvPr>
          <p:cNvSpPr/>
          <p:nvPr/>
        </p:nvSpPr>
        <p:spPr>
          <a:xfrm>
            <a:off x="2733121" y="2072160"/>
            <a:ext cx="9458880" cy="127486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40000"/>
              <a:lumOff val="6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solidFill>
                  <a:srgbClr val="77797C">
                    <a:lumMod val="50000"/>
                  </a:srgbClr>
                </a:solidFill>
                <a:latin typeface="Avenir Next LT Pro" panose="020B0504020202020204" pitchFamily="34" charset="0"/>
              </a:rPr>
              <a:t>Have your say and help shape the future of your new workplace.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solidFill>
                  <a:srgbClr val="77797C">
                    <a:lumMod val="50000"/>
                  </a:srgbClr>
                </a:solidFill>
                <a:latin typeface="Avenir Next LT Pro" panose="020B0504020202020204" pitchFamily="34" charset="0"/>
              </a:rPr>
              <a:t>Get involved and support the change.</a:t>
            </a:r>
          </a:p>
        </p:txBody>
      </p:sp>
      <p:sp>
        <p:nvSpPr>
          <p:cNvPr id="14" name="Freeform: Shape 18">
            <a:extLst>
              <a:ext uri="{FF2B5EF4-FFF2-40B4-BE49-F238E27FC236}">
                <a16:creationId xmlns:a16="http://schemas.microsoft.com/office/drawing/2014/main" id="{17C20301-E68E-C6B9-1C3A-1699B093F7EE}"/>
              </a:ext>
            </a:extLst>
          </p:cNvPr>
          <p:cNvSpPr/>
          <p:nvPr/>
        </p:nvSpPr>
        <p:spPr>
          <a:xfrm>
            <a:off x="2733121" y="3403180"/>
            <a:ext cx="9458880" cy="127486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60000"/>
              <a:lumOff val="4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solidFill>
                  <a:srgbClr val="77797C">
                    <a:lumMod val="50000"/>
                  </a:srgbClr>
                </a:solidFill>
                <a:latin typeface="Avenir Next LT Pro" panose="020B0504020202020204" pitchFamily="34" charset="0"/>
              </a:rPr>
              <a:t>Access resources on how to change, acquire new skills and learn new behaviours.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solidFill>
                  <a:srgbClr val="77797C">
                    <a:lumMod val="50000"/>
                  </a:srgbClr>
                </a:solidFill>
                <a:latin typeface="Avenir Next LT Pro" panose="020B0504020202020204" pitchFamily="34" charset="0"/>
              </a:rPr>
              <a:t>Get ready for the new way of work.</a:t>
            </a:r>
          </a:p>
        </p:txBody>
      </p:sp>
      <p:sp>
        <p:nvSpPr>
          <p:cNvPr id="15" name="Freeform: Shape 21">
            <a:extLst>
              <a:ext uri="{FF2B5EF4-FFF2-40B4-BE49-F238E27FC236}">
                <a16:creationId xmlns:a16="http://schemas.microsoft.com/office/drawing/2014/main" id="{B1E1752C-88C2-42A4-7D92-ADBF4E93CA8E}"/>
              </a:ext>
            </a:extLst>
          </p:cNvPr>
          <p:cNvSpPr/>
          <p:nvPr/>
        </p:nvSpPr>
        <p:spPr>
          <a:xfrm>
            <a:off x="2733121" y="4734200"/>
            <a:ext cx="9458879" cy="1315527"/>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7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solidFill>
                  <a:schemeClr val="bg1"/>
                </a:solidFill>
                <a:latin typeface="Avenir Next LT Pro" panose="020B0504020202020204" pitchFamily="34" charset="0"/>
              </a:rPr>
              <a:t>Use your new knowledge, skills and behaviours to adopt the new way of working.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solidFill>
                  <a:schemeClr val="bg1"/>
                </a:solidFill>
                <a:latin typeface="Avenir Next LT Pro" panose="020B0504020202020204" pitchFamily="34" charset="0"/>
              </a:rPr>
              <a:t>Celebrate your change journey.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1" i="0" u="none" strike="noStrike" kern="1200" cap="none" spc="0" normalizeH="0" baseline="0" noProof="0" dirty="0">
              <a:ln>
                <a:noFill/>
              </a:ln>
              <a:solidFill>
                <a:srgbClr val="FFFFFF"/>
              </a:solidFill>
              <a:effectLst/>
              <a:uLnTx/>
              <a:uFillTx/>
              <a:latin typeface="Avenir Next LT Pro" panose="020B0504020202020204" pitchFamily="34" charset="0"/>
            </a:endParaRPr>
          </a:p>
        </p:txBody>
      </p:sp>
      <p:grpSp>
        <p:nvGrpSpPr>
          <p:cNvPr id="16" name="Group 2">
            <a:extLst>
              <a:ext uri="{FF2B5EF4-FFF2-40B4-BE49-F238E27FC236}">
                <a16:creationId xmlns:a16="http://schemas.microsoft.com/office/drawing/2014/main" id="{50145B39-E0E9-EC7F-20CC-76174F80C010}"/>
              </a:ext>
            </a:extLst>
          </p:cNvPr>
          <p:cNvGrpSpPr/>
          <p:nvPr/>
        </p:nvGrpSpPr>
        <p:grpSpPr>
          <a:xfrm>
            <a:off x="242826" y="1658522"/>
            <a:ext cx="2490295" cy="1938992"/>
            <a:chOff x="244627" y="1503926"/>
            <a:chExt cx="2383915" cy="2108758"/>
          </a:xfrm>
        </p:grpSpPr>
        <p:sp>
          <p:nvSpPr>
            <p:cNvPr id="17" name="Freeform: Shape 8">
              <a:extLst>
                <a:ext uri="{FF2B5EF4-FFF2-40B4-BE49-F238E27FC236}">
                  <a16:creationId xmlns:a16="http://schemas.microsoft.com/office/drawing/2014/main" id="{7D939ECE-363D-481E-7532-2F8A6D2D24CD}"/>
                </a:ext>
              </a:extLst>
            </p:cNvPr>
            <p:cNvSpPr/>
            <p:nvPr/>
          </p:nvSpPr>
          <p:spPr>
            <a:xfrm>
              <a:off x="802651" y="1953780"/>
              <a:ext cx="1825891" cy="1386484"/>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kumimoji="0" lang="en-CA" sz="2000" i="0" u="none" strike="noStrike" cap="none" normalizeH="0" baseline="0" noProof="0" dirty="0">
                  <a:ln>
                    <a:noFill/>
                  </a:ln>
                  <a:solidFill>
                    <a:srgbClr val="77797C">
                      <a:lumMod val="50000"/>
                    </a:srgbClr>
                  </a:solidFill>
                  <a:uLnTx/>
                  <a:uFillTx/>
                  <a:latin typeface="Avenir Next LT Pro" panose="020B0504020202020204" pitchFamily="34" charset="0"/>
                </a:rPr>
                <a:t>Participate</a:t>
              </a:r>
            </a:p>
          </p:txBody>
        </p:sp>
        <p:sp>
          <p:nvSpPr>
            <p:cNvPr id="18" name="TextBox 38">
              <a:extLst>
                <a:ext uri="{FF2B5EF4-FFF2-40B4-BE49-F238E27FC236}">
                  <a16:creationId xmlns:a16="http://schemas.microsoft.com/office/drawing/2014/main" id="{AB17B00E-5C53-05F1-5706-C48BC420C470}"/>
                </a:ext>
              </a:extLst>
            </p:cNvPr>
            <p:cNvSpPr txBox="1"/>
            <p:nvPr/>
          </p:nvSpPr>
          <p:spPr>
            <a:xfrm>
              <a:off x="244627" y="1503926"/>
              <a:ext cx="400058" cy="210875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0" b="1" i="0" u="none" strike="noStrike" cap="none" normalizeH="0" baseline="0" noProof="0" dirty="0">
                  <a:ln>
                    <a:noFill/>
                  </a:ln>
                  <a:solidFill>
                    <a:srgbClr val="4CB6A0">
                      <a:lumMod val="60000"/>
                      <a:lumOff val="40000"/>
                    </a:srgbClr>
                  </a:solidFill>
                  <a:uLnTx/>
                  <a:uFillTx/>
                  <a:latin typeface="Bahnschrift Condensed" panose="020B0502040204020203" pitchFamily="34" charset="0"/>
                  <a:ea typeface="+mn-ea"/>
                  <a:cs typeface="Aharoni" panose="02010803020104030203" pitchFamily="2" charset="-79"/>
                </a:rPr>
                <a:t>2</a:t>
              </a:r>
            </a:p>
          </p:txBody>
        </p:sp>
        <p:pic>
          <p:nvPicPr>
            <p:cNvPr id="19" name="Graphic 4" descr="Chat outline">
              <a:extLst>
                <a:ext uri="{FF2B5EF4-FFF2-40B4-BE49-F238E27FC236}">
                  <a16:creationId xmlns:a16="http://schemas.microsoft.com/office/drawing/2014/main" id="{CB72B81F-8C9F-1098-BED1-64EC5B15CA0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74466" y="2345239"/>
              <a:ext cx="914400" cy="914400"/>
            </a:xfrm>
            <a:prstGeom prst="rect">
              <a:avLst/>
            </a:prstGeom>
          </p:spPr>
        </p:pic>
      </p:grpSp>
      <p:grpSp>
        <p:nvGrpSpPr>
          <p:cNvPr id="20" name="Group 3">
            <a:extLst>
              <a:ext uri="{FF2B5EF4-FFF2-40B4-BE49-F238E27FC236}">
                <a16:creationId xmlns:a16="http://schemas.microsoft.com/office/drawing/2014/main" id="{AF315416-0F71-F6D5-A1C1-143D5325B92E}"/>
              </a:ext>
            </a:extLst>
          </p:cNvPr>
          <p:cNvGrpSpPr/>
          <p:nvPr/>
        </p:nvGrpSpPr>
        <p:grpSpPr>
          <a:xfrm>
            <a:off x="187444" y="3029601"/>
            <a:ext cx="2545675" cy="1938992"/>
            <a:chOff x="223544" y="2875005"/>
            <a:chExt cx="2436928" cy="2108758"/>
          </a:xfrm>
        </p:grpSpPr>
        <p:sp>
          <p:nvSpPr>
            <p:cNvPr id="21" name="Freeform: Shape 10">
              <a:extLst>
                <a:ext uri="{FF2B5EF4-FFF2-40B4-BE49-F238E27FC236}">
                  <a16:creationId xmlns:a16="http://schemas.microsoft.com/office/drawing/2014/main" id="{14D9AE76-06B2-7505-CA07-A827577CE5D2}"/>
                </a:ext>
              </a:extLst>
            </p:cNvPr>
            <p:cNvSpPr/>
            <p:nvPr/>
          </p:nvSpPr>
          <p:spPr>
            <a:xfrm>
              <a:off x="834581" y="3281293"/>
              <a:ext cx="1825891" cy="1386484"/>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lang="en-CA" sz="2000" dirty="0">
                  <a:solidFill>
                    <a:srgbClr val="FFFFFF"/>
                  </a:solidFill>
                  <a:latin typeface="Avenir Next LT Pro" panose="020B0504020202020204" pitchFamily="34" charset="0"/>
                </a:rPr>
                <a:t>Get equipped</a:t>
              </a:r>
              <a:endParaRPr kumimoji="0" lang="en-CA" sz="2000" i="0" u="none" strike="noStrike" cap="none" normalizeH="0" baseline="0" noProof="0" dirty="0">
                <a:ln>
                  <a:noFill/>
                </a:ln>
                <a:solidFill>
                  <a:srgbClr val="FFFFFF"/>
                </a:solidFill>
                <a:uLnTx/>
                <a:uFillTx/>
                <a:latin typeface="Avenir Next LT Pro" panose="020B0504020202020204" pitchFamily="34" charset="0"/>
              </a:endParaRPr>
            </a:p>
          </p:txBody>
        </p:sp>
        <p:sp>
          <p:nvSpPr>
            <p:cNvPr id="22" name="TextBox 39">
              <a:extLst>
                <a:ext uri="{FF2B5EF4-FFF2-40B4-BE49-F238E27FC236}">
                  <a16:creationId xmlns:a16="http://schemas.microsoft.com/office/drawing/2014/main" id="{40BD5980-1051-CE72-D2D1-EBF0EE05E814}"/>
                </a:ext>
              </a:extLst>
            </p:cNvPr>
            <p:cNvSpPr txBox="1"/>
            <p:nvPr/>
          </p:nvSpPr>
          <p:spPr>
            <a:xfrm>
              <a:off x="223544" y="2875005"/>
              <a:ext cx="477341" cy="210875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0" b="1" i="0" u="none" strike="noStrike" cap="none" normalizeH="0" baseline="0" noProof="0" dirty="0">
                  <a:ln>
                    <a:noFill/>
                  </a:ln>
                  <a:solidFill>
                    <a:srgbClr val="4CB6A0">
                      <a:lumMod val="75000"/>
                    </a:srgbClr>
                  </a:solidFill>
                  <a:uLnTx/>
                  <a:uFillTx/>
                  <a:latin typeface="Bahnschrift Condensed" panose="020B0502040204020203" pitchFamily="34" charset="0"/>
                  <a:ea typeface="+mn-ea"/>
                  <a:cs typeface="Aharoni" panose="02010803020104030203" pitchFamily="2" charset="-79"/>
                </a:rPr>
                <a:t>3</a:t>
              </a:r>
            </a:p>
          </p:txBody>
        </p:sp>
        <p:pic>
          <p:nvPicPr>
            <p:cNvPr id="23" name="Graphic 9" descr="Teacher outline">
              <a:extLst>
                <a:ext uri="{FF2B5EF4-FFF2-40B4-BE49-F238E27FC236}">
                  <a16:creationId xmlns:a16="http://schemas.microsoft.com/office/drawing/2014/main" id="{F8BCD8AA-4C67-804B-201C-60D86372D0A5}"/>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23476" y="3782738"/>
              <a:ext cx="914400" cy="914400"/>
            </a:xfrm>
            <a:prstGeom prst="rect">
              <a:avLst/>
            </a:prstGeom>
          </p:spPr>
        </p:pic>
      </p:grpSp>
      <p:grpSp>
        <p:nvGrpSpPr>
          <p:cNvPr id="24" name="Group 7">
            <a:extLst>
              <a:ext uri="{FF2B5EF4-FFF2-40B4-BE49-F238E27FC236}">
                <a16:creationId xmlns:a16="http://schemas.microsoft.com/office/drawing/2014/main" id="{871FA799-2A20-C0EE-B3D0-E40FF982498D}"/>
              </a:ext>
            </a:extLst>
          </p:cNvPr>
          <p:cNvGrpSpPr/>
          <p:nvPr/>
        </p:nvGrpSpPr>
        <p:grpSpPr>
          <a:xfrm>
            <a:off x="187441" y="4358595"/>
            <a:ext cx="2795433" cy="1938992"/>
            <a:chOff x="191007" y="4200314"/>
            <a:chExt cx="2676018" cy="2108758"/>
          </a:xfrm>
        </p:grpSpPr>
        <p:sp>
          <p:nvSpPr>
            <p:cNvPr id="25" name="Freeform: Shape 12">
              <a:extLst>
                <a:ext uri="{FF2B5EF4-FFF2-40B4-BE49-F238E27FC236}">
                  <a16:creationId xmlns:a16="http://schemas.microsoft.com/office/drawing/2014/main" id="{010E503A-F496-DA50-8195-6329B8B3C776}"/>
                </a:ext>
              </a:extLst>
            </p:cNvPr>
            <p:cNvSpPr/>
            <p:nvPr/>
          </p:nvSpPr>
          <p:spPr>
            <a:xfrm>
              <a:off x="822296" y="4608805"/>
              <a:ext cx="1810344" cy="1430706"/>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lang="en-CA" sz="2000" dirty="0">
                  <a:solidFill>
                    <a:srgbClr val="FFFFFF"/>
                  </a:solidFill>
                  <a:latin typeface="Avenir Next LT Pro" panose="020B0504020202020204" pitchFamily="34" charset="0"/>
                </a:rPr>
                <a:t>Live-it and celebrate</a:t>
              </a:r>
              <a:r>
                <a:rPr kumimoji="0" lang="en-CA" sz="2000" i="0" u="none" strike="noStrike" cap="none" normalizeH="0" baseline="0" noProof="0" dirty="0">
                  <a:ln>
                    <a:noFill/>
                  </a:ln>
                  <a:solidFill>
                    <a:srgbClr val="FFFFFF"/>
                  </a:solidFill>
                  <a:uLnTx/>
                  <a:uFillTx/>
                  <a:latin typeface="Avenir Next LT Pro" panose="020B0504020202020204" pitchFamily="34" charset="0"/>
                </a:rPr>
                <a:t>!</a:t>
              </a:r>
            </a:p>
          </p:txBody>
        </p:sp>
        <p:sp>
          <p:nvSpPr>
            <p:cNvPr id="26" name="TextBox 40">
              <a:extLst>
                <a:ext uri="{FF2B5EF4-FFF2-40B4-BE49-F238E27FC236}">
                  <a16:creationId xmlns:a16="http://schemas.microsoft.com/office/drawing/2014/main" id="{58C07190-6B4F-FB29-6CB7-DD4CE82C8D73}"/>
                </a:ext>
              </a:extLst>
            </p:cNvPr>
            <p:cNvSpPr txBox="1"/>
            <p:nvPr/>
          </p:nvSpPr>
          <p:spPr>
            <a:xfrm>
              <a:off x="191007" y="4200314"/>
              <a:ext cx="477341" cy="210875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0" b="1" i="0" u="none" strike="noStrike" cap="none" normalizeH="0" baseline="0" noProof="0" dirty="0">
                  <a:ln>
                    <a:noFill/>
                  </a:ln>
                  <a:solidFill>
                    <a:srgbClr val="4CB6A0">
                      <a:lumMod val="50000"/>
                    </a:srgbClr>
                  </a:solidFill>
                  <a:uLnTx/>
                  <a:uFillTx/>
                  <a:latin typeface="Bahnschrift Condensed" panose="020B0502040204020203" pitchFamily="34" charset="0"/>
                  <a:ea typeface="+mn-ea"/>
                  <a:cs typeface="Aharoni" panose="02010803020104030203" pitchFamily="2" charset="-79"/>
                </a:rPr>
                <a:t>4</a:t>
              </a:r>
            </a:p>
          </p:txBody>
        </p:sp>
        <p:pic>
          <p:nvPicPr>
            <p:cNvPr id="27" name="Graphic 13" descr="Aspiration outline">
              <a:extLst>
                <a:ext uri="{FF2B5EF4-FFF2-40B4-BE49-F238E27FC236}">
                  <a16:creationId xmlns:a16="http://schemas.microsoft.com/office/drawing/2014/main" id="{C8860603-89F9-16CB-381C-1FD213080022}"/>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952625" y="5110763"/>
              <a:ext cx="914400" cy="914400"/>
            </a:xfrm>
            <a:prstGeom prst="rect">
              <a:avLst/>
            </a:prstGeom>
          </p:spPr>
        </p:pic>
      </p:grpSp>
      <p:grpSp>
        <p:nvGrpSpPr>
          <p:cNvPr id="28" name="Group 1">
            <a:extLst>
              <a:ext uri="{FF2B5EF4-FFF2-40B4-BE49-F238E27FC236}">
                <a16:creationId xmlns:a16="http://schemas.microsoft.com/office/drawing/2014/main" id="{1B532E14-30A7-B6B0-8EDD-001407C071F0}"/>
              </a:ext>
            </a:extLst>
          </p:cNvPr>
          <p:cNvGrpSpPr/>
          <p:nvPr/>
        </p:nvGrpSpPr>
        <p:grpSpPr>
          <a:xfrm>
            <a:off x="199355" y="354166"/>
            <a:ext cx="2533765" cy="1938992"/>
            <a:chOff x="207113" y="205412"/>
            <a:chExt cx="2425527" cy="2108759"/>
          </a:xfrm>
        </p:grpSpPr>
        <p:sp>
          <p:nvSpPr>
            <p:cNvPr id="29" name="Freeform: Shape 6">
              <a:extLst>
                <a:ext uri="{FF2B5EF4-FFF2-40B4-BE49-F238E27FC236}">
                  <a16:creationId xmlns:a16="http://schemas.microsoft.com/office/drawing/2014/main" id="{064E5A67-8054-8B07-22B9-ADD10D252D3C}"/>
                </a:ext>
              </a:extLst>
            </p:cNvPr>
            <p:cNvSpPr/>
            <p:nvPr/>
          </p:nvSpPr>
          <p:spPr>
            <a:xfrm>
              <a:off x="822297" y="626266"/>
              <a:ext cx="1810343" cy="1386485"/>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40000"/>
                <a:lumOff val="6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lang="en-CA" sz="2000" dirty="0">
                  <a:solidFill>
                    <a:srgbClr val="77797C">
                      <a:lumMod val="50000"/>
                    </a:srgbClr>
                  </a:solidFill>
                  <a:latin typeface="Avenir Next LT Pro" panose="020B0504020202020204" pitchFamily="34" charset="0"/>
                </a:rPr>
                <a:t>Learn</a:t>
              </a:r>
              <a:endParaRPr kumimoji="0" lang="en-CA" sz="2000" i="0" u="none" strike="noStrike" cap="none" normalizeH="0" baseline="0" noProof="0" dirty="0">
                <a:ln>
                  <a:noFill/>
                </a:ln>
                <a:solidFill>
                  <a:srgbClr val="77797C">
                    <a:lumMod val="50000"/>
                  </a:srgbClr>
                </a:solidFill>
                <a:uLnTx/>
                <a:uFillTx/>
                <a:latin typeface="Avenir Next LT Pro" panose="020B0504020202020204" pitchFamily="34" charset="0"/>
              </a:endParaRPr>
            </a:p>
          </p:txBody>
        </p:sp>
        <p:sp>
          <p:nvSpPr>
            <p:cNvPr id="30" name="TextBox 35">
              <a:extLst>
                <a:ext uri="{FF2B5EF4-FFF2-40B4-BE49-F238E27FC236}">
                  <a16:creationId xmlns:a16="http://schemas.microsoft.com/office/drawing/2014/main" id="{29B0091D-966A-5737-F00D-9D122F3275F6}"/>
                </a:ext>
              </a:extLst>
            </p:cNvPr>
            <p:cNvSpPr txBox="1"/>
            <p:nvPr/>
          </p:nvSpPr>
          <p:spPr>
            <a:xfrm>
              <a:off x="207113" y="205412"/>
              <a:ext cx="413530" cy="210875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0" b="1" i="0" u="none" strike="noStrike" cap="none" normalizeH="0" baseline="0" noProof="0" dirty="0">
                  <a:ln>
                    <a:noFill/>
                  </a:ln>
                  <a:solidFill>
                    <a:srgbClr val="4CB6A0">
                      <a:lumMod val="40000"/>
                      <a:lumOff val="60000"/>
                    </a:srgbClr>
                  </a:solidFill>
                  <a:uLnTx/>
                  <a:uFillTx/>
                  <a:latin typeface="Bahnschrift Condensed" panose="020B0502040204020203" pitchFamily="34" charset="0"/>
                  <a:ea typeface="+mn-ea"/>
                  <a:cs typeface="Aharoni" panose="02010803020104030203" pitchFamily="2" charset="-79"/>
                </a:rPr>
                <a:t>1</a:t>
              </a:r>
            </a:p>
          </p:txBody>
        </p:sp>
        <p:pic>
          <p:nvPicPr>
            <p:cNvPr id="31" name="Graphic 16" descr="Brain in head outline">
              <a:extLst>
                <a:ext uri="{FF2B5EF4-FFF2-40B4-BE49-F238E27FC236}">
                  <a16:creationId xmlns:a16="http://schemas.microsoft.com/office/drawing/2014/main" id="{8C26DCD9-FD2C-93F3-C8EF-E3C86DA8EE74}"/>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299638" y="1003529"/>
              <a:ext cx="885030" cy="885030"/>
            </a:xfrm>
            <a:prstGeom prst="rect">
              <a:avLst/>
            </a:prstGeom>
          </p:spPr>
        </p:pic>
      </p:grpSp>
      <p:sp>
        <p:nvSpPr>
          <p:cNvPr id="7" name="Rectangle 6">
            <a:extLst>
              <a:ext uri="{FF2B5EF4-FFF2-40B4-BE49-F238E27FC236}">
                <a16:creationId xmlns:a16="http://schemas.microsoft.com/office/drawing/2014/main" id="{545EA19F-223F-CA9E-46AD-B6DE7560DD59}"/>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8" name="Content Placeholder 10">
            <a:extLst>
              <a:ext uri="{FF2B5EF4-FFF2-40B4-BE49-F238E27FC236}">
                <a16:creationId xmlns:a16="http://schemas.microsoft.com/office/drawing/2014/main" id="{A2F32B2F-3AEE-807A-D64D-34302649154A}"/>
              </a:ext>
              <a:ext uri="{C183D7F6-B498-43B3-948B-1728B52AA6E4}">
                <adec:decorative xmlns:adec="http://schemas.microsoft.com/office/drawing/2017/decorative" val="1"/>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9" name="Title 1">
            <a:extLst>
              <a:ext uri="{FF2B5EF4-FFF2-40B4-BE49-F238E27FC236}">
                <a16:creationId xmlns:a16="http://schemas.microsoft.com/office/drawing/2014/main" id="{4595CE36-9C59-94DD-1D0D-E158BB3BA828}"/>
              </a:ext>
            </a:extLst>
          </p:cNvPr>
          <p:cNvSpPr txBox="1">
            <a:spLocks/>
          </p:cNvSpPr>
          <p:nvPr/>
        </p:nvSpPr>
        <p:spPr>
          <a:xfrm>
            <a:off x="79692" y="67142"/>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sz="2400" dirty="0">
                <a:solidFill>
                  <a:schemeClr val="bg1"/>
                </a:solidFill>
              </a:rPr>
              <a:t>Annex: Employee roadmap towards the future workplace</a:t>
            </a:r>
          </a:p>
        </p:txBody>
      </p:sp>
    </p:spTree>
    <p:extLst>
      <p:ext uri="{BB962C8B-B14F-4D97-AF65-F5344CB8AC3E}">
        <p14:creationId xmlns:p14="http://schemas.microsoft.com/office/powerpoint/2010/main" val="380542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19">
            <a:extLst>
              <a:ext uri="{FF2B5EF4-FFF2-40B4-BE49-F238E27FC236}">
                <a16:creationId xmlns:a16="http://schemas.microsoft.com/office/drawing/2014/main" id="{CE411F61-33A2-B5A9-CB50-007A9EF46A71}"/>
              </a:ext>
            </a:extLst>
          </p:cNvPr>
          <p:cNvSpPr/>
          <p:nvPr/>
        </p:nvSpPr>
        <p:spPr>
          <a:xfrm>
            <a:off x="2733121" y="721005"/>
            <a:ext cx="2970077" cy="1213593"/>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algn="ctr">
              <a:defRPr/>
            </a:pPr>
            <a:r>
              <a:rPr kumimoji="0" lang="en-CA" sz="2000" i="0" u="none" strike="noStrike" kern="1200" cap="none" spc="0" normalizeH="0" baseline="0" dirty="0">
                <a:ln>
                  <a:noFill/>
                </a:ln>
                <a:solidFill>
                  <a:schemeClr val="tx2">
                    <a:lumMod val="50000"/>
                  </a:schemeClr>
                </a:solidFill>
                <a:effectLst/>
                <a:uLnTx/>
                <a:uFillTx/>
                <a:ea typeface="+mn-ea"/>
                <a:cs typeface="+mn-cs"/>
              </a:rPr>
              <a:t>Project kick-off Townhall</a:t>
            </a:r>
          </a:p>
        </p:txBody>
      </p:sp>
      <p:sp>
        <p:nvSpPr>
          <p:cNvPr id="5" name="Freeform: Shape 20">
            <a:extLst>
              <a:ext uri="{FF2B5EF4-FFF2-40B4-BE49-F238E27FC236}">
                <a16:creationId xmlns:a16="http://schemas.microsoft.com/office/drawing/2014/main" id="{C0D26C83-5AB3-D134-8DA4-4D57C164D260}"/>
              </a:ext>
            </a:extLst>
          </p:cNvPr>
          <p:cNvSpPr/>
          <p:nvPr/>
        </p:nvSpPr>
        <p:spPr>
          <a:xfrm>
            <a:off x="5803679" y="721003"/>
            <a:ext cx="2970077" cy="12135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algn="ctr">
              <a:defRPr/>
            </a:pPr>
            <a:r>
              <a:rPr lang="en-CA" sz="2000" dirty="0">
                <a:solidFill>
                  <a:schemeClr val="tx2">
                    <a:lumMod val="50000"/>
                  </a:schemeClr>
                </a:solidFill>
                <a:latin typeface="Avenir Next LT Pro" panose="020B0504020202020204" pitchFamily="34" charset="0"/>
              </a:rPr>
              <a:t>Frequently asked questions</a:t>
            </a:r>
          </a:p>
        </p:txBody>
      </p:sp>
      <p:sp>
        <p:nvSpPr>
          <p:cNvPr id="6" name="Freeform: Shape 22">
            <a:extLst>
              <a:ext uri="{FF2B5EF4-FFF2-40B4-BE49-F238E27FC236}">
                <a16:creationId xmlns:a16="http://schemas.microsoft.com/office/drawing/2014/main" id="{5BC31E72-4596-978B-54B8-9DBD7EC5959C}"/>
              </a:ext>
            </a:extLst>
          </p:cNvPr>
          <p:cNvSpPr/>
          <p:nvPr/>
        </p:nvSpPr>
        <p:spPr>
          <a:xfrm>
            <a:off x="8874237" y="721003"/>
            <a:ext cx="2970077" cy="12135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dirty="0">
                <a:solidFill>
                  <a:schemeClr val="tx2">
                    <a:lumMod val="50000"/>
                  </a:schemeClr>
                </a:solidFill>
                <a:latin typeface="Avenir Next LT Pro" panose="020B0504020202020204" pitchFamily="34" charset="0"/>
              </a:rPr>
              <a:t>Newsletter and information hub</a:t>
            </a:r>
          </a:p>
        </p:txBody>
      </p:sp>
      <p:sp>
        <p:nvSpPr>
          <p:cNvPr id="7" name="Freeform: Shape 23">
            <a:extLst>
              <a:ext uri="{FF2B5EF4-FFF2-40B4-BE49-F238E27FC236}">
                <a16:creationId xmlns:a16="http://schemas.microsoft.com/office/drawing/2014/main" id="{3919E1D4-DC0A-9A6C-3DD0-66E5C459B744}"/>
              </a:ext>
            </a:extLst>
          </p:cNvPr>
          <p:cNvSpPr/>
          <p:nvPr/>
        </p:nvSpPr>
        <p:spPr>
          <a:xfrm>
            <a:off x="2733121" y="2085367"/>
            <a:ext cx="2970077" cy="1213593"/>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40000"/>
              <a:lumOff val="6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i="0" u="none" strike="noStrike" cap="none" normalizeH="0" baseline="0" dirty="0">
                <a:ln>
                  <a:noFill/>
                </a:ln>
                <a:solidFill>
                  <a:schemeClr val="tx2">
                    <a:lumMod val="50000"/>
                  </a:schemeClr>
                </a:solidFill>
                <a:uLnTx/>
                <a:uFillTx/>
                <a:latin typeface="Avenir Next LT Pro" panose="020B0504020202020204" pitchFamily="34" charset="0"/>
              </a:rPr>
              <a:t>Design survey</a:t>
            </a:r>
          </a:p>
        </p:txBody>
      </p:sp>
      <p:sp>
        <p:nvSpPr>
          <p:cNvPr id="8" name="Freeform: Shape 24">
            <a:extLst>
              <a:ext uri="{FF2B5EF4-FFF2-40B4-BE49-F238E27FC236}">
                <a16:creationId xmlns:a16="http://schemas.microsoft.com/office/drawing/2014/main" id="{9FBF1EE5-9454-9168-7967-3DF0D651DC73}"/>
              </a:ext>
            </a:extLst>
          </p:cNvPr>
          <p:cNvSpPr/>
          <p:nvPr/>
        </p:nvSpPr>
        <p:spPr>
          <a:xfrm>
            <a:off x="5803679" y="2085365"/>
            <a:ext cx="2970077" cy="12135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40000"/>
              <a:lumOff val="6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dirty="0">
                <a:solidFill>
                  <a:schemeClr val="tx2">
                    <a:lumMod val="50000"/>
                  </a:schemeClr>
                </a:solidFill>
                <a:latin typeface="Avenir Next LT Pro" panose="020B0504020202020204" pitchFamily="34" charset="0"/>
              </a:rPr>
              <a:t>Meeting room naming</a:t>
            </a:r>
            <a:endParaRPr kumimoji="0" lang="en-CA" sz="2000" i="0" u="none" strike="noStrike" cap="none" normalizeH="0" baseline="0" dirty="0">
              <a:ln>
                <a:noFill/>
              </a:ln>
              <a:solidFill>
                <a:schemeClr val="tx2">
                  <a:lumMod val="50000"/>
                </a:schemeClr>
              </a:solidFill>
              <a:uLnTx/>
              <a:uFillTx/>
              <a:latin typeface="Avenir Next LT Pro" panose="020B0504020202020204" pitchFamily="34" charset="0"/>
            </a:endParaRPr>
          </a:p>
        </p:txBody>
      </p:sp>
      <p:sp>
        <p:nvSpPr>
          <p:cNvPr id="9" name="Freeform: Shape 25">
            <a:extLst>
              <a:ext uri="{FF2B5EF4-FFF2-40B4-BE49-F238E27FC236}">
                <a16:creationId xmlns:a16="http://schemas.microsoft.com/office/drawing/2014/main" id="{F335C065-40EB-1835-E3B1-159F7DC786EA}"/>
              </a:ext>
            </a:extLst>
          </p:cNvPr>
          <p:cNvSpPr/>
          <p:nvPr/>
        </p:nvSpPr>
        <p:spPr>
          <a:xfrm>
            <a:off x="8874237" y="2085366"/>
            <a:ext cx="2970077" cy="1213594"/>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40000"/>
              <a:lumOff val="6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algn="ctr">
              <a:defRPr/>
            </a:pPr>
            <a:r>
              <a:rPr lang="en-CA" sz="2000" dirty="0">
                <a:solidFill>
                  <a:schemeClr val="tx2">
                    <a:lumMod val="50000"/>
                  </a:schemeClr>
                </a:solidFill>
                <a:latin typeface="Avenir Next LT Pro"/>
              </a:rPr>
              <a:t>Mood board vote</a:t>
            </a:r>
            <a:endParaRPr lang="en-CA" dirty="0">
              <a:solidFill>
                <a:schemeClr val="tx2">
                  <a:lumMod val="50000"/>
                </a:schemeClr>
              </a:solidFill>
            </a:endParaRPr>
          </a:p>
        </p:txBody>
      </p:sp>
      <p:sp>
        <p:nvSpPr>
          <p:cNvPr id="10" name="Freeform: Shape 26">
            <a:extLst>
              <a:ext uri="{FF2B5EF4-FFF2-40B4-BE49-F238E27FC236}">
                <a16:creationId xmlns:a16="http://schemas.microsoft.com/office/drawing/2014/main" id="{51D82642-D726-19B7-9867-743C59828DF2}"/>
              </a:ext>
            </a:extLst>
          </p:cNvPr>
          <p:cNvSpPr/>
          <p:nvPr/>
        </p:nvSpPr>
        <p:spPr>
          <a:xfrm>
            <a:off x="2733121" y="3460237"/>
            <a:ext cx="2970077" cy="12135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60000"/>
              <a:lumOff val="4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dirty="0">
                <a:solidFill>
                  <a:schemeClr val="tx2">
                    <a:lumMod val="50000"/>
                  </a:schemeClr>
                </a:solidFill>
                <a:latin typeface="Avenir Next LT Pro" panose="020B0504020202020204" pitchFamily="34" charset="0"/>
              </a:rPr>
              <a:t>New tools and training</a:t>
            </a:r>
          </a:p>
        </p:txBody>
      </p:sp>
      <p:sp>
        <p:nvSpPr>
          <p:cNvPr id="11" name="Freeform: Shape 27">
            <a:extLst>
              <a:ext uri="{FF2B5EF4-FFF2-40B4-BE49-F238E27FC236}">
                <a16:creationId xmlns:a16="http://schemas.microsoft.com/office/drawing/2014/main" id="{F9DF2496-521B-7E89-34F2-CB7EE7994577}"/>
              </a:ext>
            </a:extLst>
          </p:cNvPr>
          <p:cNvSpPr/>
          <p:nvPr/>
        </p:nvSpPr>
        <p:spPr>
          <a:xfrm>
            <a:off x="5803679" y="3460237"/>
            <a:ext cx="2970077" cy="1213593"/>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60000"/>
              <a:lumOff val="4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lvl="0" algn="ctr" eaLnBrk="1" fontAlgn="auto" hangingPunct="1">
              <a:spcBef>
                <a:spcPts val="0"/>
              </a:spcBef>
              <a:spcAft>
                <a:spcPts val="0"/>
              </a:spcAft>
              <a:defRPr/>
            </a:pPr>
            <a:r>
              <a:rPr lang="en-CA" sz="2000" dirty="0">
                <a:solidFill>
                  <a:schemeClr val="tx2">
                    <a:lumMod val="50000"/>
                  </a:schemeClr>
                </a:solidFill>
                <a:latin typeface="Avenir Next LT Pro" panose="020B0504020202020204" pitchFamily="34" charset="0"/>
              </a:rPr>
              <a:t>A day in the life presentation</a:t>
            </a:r>
          </a:p>
        </p:txBody>
      </p:sp>
      <p:sp>
        <p:nvSpPr>
          <p:cNvPr id="12" name="Freeform: Shape 28">
            <a:extLst>
              <a:ext uri="{FF2B5EF4-FFF2-40B4-BE49-F238E27FC236}">
                <a16:creationId xmlns:a16="http://schemas.microsoft.com/office/drawing/2014/main" id="{A9F3D213-85C0-5827-1920-C444CF441C6E}"/>
              </a:ext>
            </a:extLst>
          </p:cNvPr>
          <p:cNvSpPr/>
          <p:nvPr/>
        </p:nvSpPr>
        <p:spPr>
          <a:xfrm>
            <a:off x="8874237" y="3460238"/>
            <a:ext cx="2970077" cy="1213594"/>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60000"/>
              <a:lumOff val="4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dirty="0">
                <a:solidFill>
                  <a:schemeClr val="tx2">
                    <a:lumMod val="50000"/>
                  </a:schemeClr>
                </a:solidFill>
                <a:latin typeface="Avenir Next LT Pro" panose="020B0504020202020204" pitchFamily="34" charset="0"/>
              </a:rPr>
              <a:t>Employee toolkit</a:t>
            </a:r>
          </a:p>
        </p:txBody>
      </p:sp>
      <p:sp>
        <p:nvSpPr>
          <p:cNvPr id="13" name="Freeform: Shape 29">
            <a:extLst>
              <a:ext uri="{FF2B5EF4-FFF2-40B4-BE49-F238E27FC236}">
                <a16:creationId xmlns:a16="http://schemas.microsoft.com/office/drawing/2014/main" id="{036E976A-F3CA-FA8A-CCA7-F1AD612E37CB}"/>
              </a:ext>
            </a:extLst>
          </p:cNvPr>
          <p:cNvSpPr/>
          <p:nvPr/>
        </p:nvSpPr>
        <p:spPr>
          <a:xfrm>
            <a:off x="2733121" y="4829855"/>
            <a:ext cx="2970077" cy="1213593"/>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7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i="0" u="none" strike="noStrike" cap="none" normalizeH="0" baseline="0" dirty="0">
                <a:ln>
                  <a:noFill/>
                </a:ln>
                <a:solidFill>
                  <a:schemeClr val="bg1"/>
                </a:solidFill>
                <a:uLnTx/>
                <a:uFillTx/>
                <a:latin typeface="Avenir Next LT Pro" panose="020B0504020202020204" pitchFamily="34" charset="0"/>
              </a:rPr>
              <a:t>Tour of modernized space</a:t>
            </a:r>
          </a:p>
        </p:txBody>
      </p:sp>
      <p:sp>
        <p:nvSpPr>
          <p:cNvPr id="14" name="Freeform: Shape 30">
            <a:extLst>
              <a:ext uri="{FF2B5EF4-FFF2-40B4-BE49-F238E27FC236}">
                <a16:creationId xmlns:a16="http://schemas.microsoft.com/office/drawing/2014/main" id="{C9F93101-E05B-F1ED-AC3F-5C6A53C717B5}"/>
              </a:ext>
            </a:extLst>
          </p:cNvPr>
          <p:cNvSpPr/>
          <p:nvPr/>
        </p:nvSpPr>
        <p:spPr>
          <a:xfrm>
            <a:off x="5803679" y="4829853"/>
            <a:ext cx="2970077" cy="1213593"/>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7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i="0" u="none" strike="noStrike" cap="none" normalizeH="0" baseline="0" dirty="0">
                <a:ln>
                  <a:noFill/>
                </a:ln>
                <a:solidFill>
                  <a:schemeClr val="bg1"/>
                </a:solidFill>
                <a:uLnTx/>
                <a:uFillTx/>
                <a:latin typeface="Avenir Next LT Pro" panose="020B0504020202020204" pitchFamily="34" charset="0"/>
              </a:rPr>
              <a:t>Ribbon-cutting ceremony</a:t>
            </a:r>
          </a:p>
        </p:txBody>
      </p:sp>
      <p:sp>
        <p:nvSpPr>
          <p:cNvPr id="15" name="Freeform: Shape 31">
            <a:extLst>
              <a:ext uri="{FF2B5EF4-FFF2-40B4-BE49-F238E27FC236}">
                <a16:creationId xmlns:a16="http://schemas.microsoft.com/office/drawing/2014/main" id="{F71D93C1-7175-CE16-08F7-B4D674756164}"/>
              </a:ext>
            </a:extLst>
          </p:cNvPr>
          <p:cNvSpPr/>
          <p:nvPr/>
        </p:nvSpPr>
        <p:spPr>
          <a:xfrm>
            <a:off x="8874237" y="4829853"/>
            <a:ext cx="2970077" cy="1213593"/>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7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i="0" u="none" strike="noStrike" cap="none" normalizeH="0" baseline="0" dirty="0">
                <a:ln>
                  <a:noFill/>
                </a:ln>
                <a:solidFill>
                  <a:schemeClr val="bg1"/>
                </a:solidFill>
                <a:uLnTx/>
                <a:uFillTx/>
                <a:latin typeface="Avenir Next LT Pro" panose="020B0504020202020204" pitchFamily="34" charset="0"/>
              </a:rPr>
              <a:t>Post-occupancy survey</a:t>
            </a:r>
          </a:p>
        </p:txBody>
      </p:sp>
      <p:grpSp>
        <p:nvGrpSpPr>
          <p:cNvPr id="16" name="Group 32">
            <a:extLst>
              <a:ext uri="{FF2B5EF4-FFF2-40B4-BE49-F238E27FC236}">
                <a16:creationId xmlns:a16="http://schemas.microsoft.com/office/drawing/2014/main" id="{C5C22005-0887-66CD-0CAB-D7903C2A5C53}"/>
              </a:ext>
            </a:extLst>
          </p:cNvPr>
          <p:cNvGrpSpPr/>
          <p:nvPr/>
        </p:nvGrpSpPr>
        <p:grpSpPr>
          <a:xfrm>
            <a:off x="186488" y="1631426"/>
            <a:ext cx="2446152" cy="1938992"/>
            <a:chOff x="186488" y="1536689"/>
            <a:chExt cx="2446152" cy="1938992"/>
          </a:xfrm>
        </p:grpSpPr>
        <p:sp>
          <p:nvSpPr>
            <p:cNvPr id="17" name="Freeform: Shape 33">
              <a:extLst>
                <a:ext uri="{FF2B5EF4-FFF2-40B4-BE49-F238E27FC236}">
                  <a16:creationId xmlns:a16="http://schemas.microsoft.com/office/drawing/2014/main" id="{68AE11B6-8281-7746-9CF8-AC04DCE2F7C0}"/>
                </a:ext>
              </a:extLst>
            </p:cNvPr>
            <p:cNvSpPr/>
            <p:nvPr/>
          </p:nvSpPr>
          <p:spPr>
            <a:xfrm>
              <a:off x="822296" y="1995884"/>
              <a:ext cx="1810344" cy="1208339"/>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algn="ctr" defTabSz="1822450">
                <a:lnSpc>
                  <a:spcPct val="90000"/>
                </a:lnSpc>
                <a:spcBef>
                  <a:spcPct val="0"/>
                </a:spcBef>
                <a:spcAft>
                  <a:spcPct val="35000"/>
                </a:spcAft>
              </a:pPr>
              <a:r>
                <a:rPr lang="en-CA" sz="1800" dirty="0">
                  <a:solidFill>
                    <a:schemeClr val="tx2">
                      <a:lumMod val="50000"/>
                    </a:schemeClr>
                  </a:solidFill>
                  <a:latin typeface="Avenir Next LT Pro" panose="020B0504020202020204" pitchFamily="34" charset="0"/>
                </a:rPr>
                <a:t>Participate</a:t>
              </a:r>
            </a:p>
          </p:txBody>
        </p:sp>
        <p:sp>
          <p:nvSpPr>
            <p:cNvPr id="18" name="TextBox 36">
              <a:extLst>
                <a:ext uri="{FF2B5EF4-FFF2-40B4-BE49-F238E27FC236}">
                  <a16:creationId xmlns:a16="http://schemas.microsoft.com/office/drawing/2014/main" id="{7D0991C9-3920-36D4-CC18-A6A9C18D1769}"/>
                </a:ext>
              </a:extLst>
            </p:cNvPr>
            <p:cNvSpPr txBox="1"/>
            <p:nvPr/>
          </p:nvSpPr>
          <p:spPr>
            <a:xfrm>
              <a:off x="186488" y="1536689"/>
              <a:ext cx="477341" cy="1938992"/>
            </a:xfrm>
            <a:prstGeom prst="rect">
              <a:avLst/>
            </a:prstGeom>
            <a:noFill/>
          </p:spPr>
          <p:txBody>
            <a:bodyPr wrap="square">
              <a:spAutoFit/>
            </a:bodyPr>
            <a:lstStyle/>
            <a:p>
              <a:pPr algn="ctr">
                <a:defRPr/>
              </a:pPr>
              <a:r>
                <a:rPr lang="en-CA" sz="12000" b="1" dirty="0">
                  <a:solidFill>
                    <a:schemeClr val="accent2">
                      <a:lumMod val="60000"/>
                      <a:lumOff val="40000"/>
                    </a:schemeClr>
                  </a:solidFill>
                  <a:latin typeface="Bahnschrift Condensed" panose="020B0502040204020203" pitchFamily="34" charset="0"/>
                  <a:cs typeface="Aharoni" panose="02010803020104030203" pitchFamily="2" charset="-79"/>
                </a:rPr>
                <a:t>2</a:t>
              </a:r>
            </a:p>
          </p:txBody>
        </p:sp>
        <p:pic>
          <p:nvPicPr>
            <p:cNvPr id="19" name="Graphic 37" descr="Chat outline">
              <a:extLst>
                <a:ext uri="{FF2B5EF4-FFF2-40B4-BE49-F238E27FC236}">
                  <a16:creationId xmlns:a16="http://schemas.microsoft.com/office/drawing/2014/main" id="{31F851B8-E3E1-529E-B028-8FFD8EE28CA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74466" y="2345239"/>
              <a:ext cx="914400" cy="914400"/>
            </a:xfrm>
            <a:prstGeom prst="rect">
              <a:avLst/>
            </a:prstGeom>
          </p:spPr>
        </p:pic>
      </p:grpSp>
      <p:grpSp>
        <p:nvGrpSpPr>
          <p:cNvPr id="20" name="Group 41">
            <a:extLst>
              <a:ext uri="{FF2B5EF4-FFF2-40B4-BE49-F238E27FC236}">
                <a16:creationId xmlns:a16="http://schemas.microsoft.com/office/drawing/2014/main" id="{A9795BB4-EA23-A952-B39A-1D12B52600A7}"/>
              </a:ext>
            </a:extLst>
          </p:cNvPr>
          <p:cNvGrpSpPr/>
          <p:nvPr/>
        </p:nvGrpSpPr>
        <p:grpSpPr>
          <a:xfrm>
            <a:off x="223518" y="3055952"/>
            <a:ext cx="2409122" cy="1938992"/>
            <a:chOff x="223518" y="2961215"/>
            <a:chExt cx="2409122" cy="1938992"/>
          </a:xfrm>
        </p:grpSpPr>
        <p:sp>
          <p:nvSpPr>
            <p:cNvPr id="21" name="Freeform: Shape 42">
              <a:extLst>
                <a:ext uri="{FF2B5EF4-FFF2-40B4-BE49-F238E27FC236}">
                  <a16:creationId xmlns:a16="http://schemas.microsoft.com/office/drawing/2014/main" id="{777A718E-E904-037C-D071-DB08632F63B0}"/>
                </a:ext>
              </a:extLst>
            </p:cNvPr>
            <p:cNvSpPr/>
            <p:nvPr/>
          </p:nvSpPr>
          <p:spPr>
            <a:xfrm>
              <a:off x="822296" y="3365500"/>
              <a:ext cx="1810344" cy="1213595"/>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algn="ctr" defTabSz="1822450">
                <a:lnSpc>
                  <a:spcPct val="90000"/>
                </a:lnSpc>
                <a:spcBef>
                  <a:spcPct val="0"/>
                </a:spcBef>
                <a:spcAft>
                  <a:spcPct val="35000"/>
                </a:spcAft>
              </a:pPr>
              <a:r>
                <a:rPr lang="en-CA" sz="1800" dirty="0">
                  <a:latin typeface="Avenir Next LT Pro" panose="020B0504020202020204" pitchFamily="34" charset="0"/>
                </a:rPr>
                <a:t>Get equipped</a:t>
              </a:r>
            </a:p>
          </p:txBody>
        </p:sp>
        <p:sp>
          <p:nvSpPr>
            <p:cNvPr id="22" name="TextBox 43">
              <a:extLst>
                <a:ext uri="{FF2B5EF4-FFF2-40B4-BE49-F238E27FC236}">
                  <a16:creationId xmlns:a16="http://schemas.microsoft.com/office/drawing/2014/main" id="{0708EA97-D3D0-4204-D380-2E81C8F061C0}"/>
                </a:ext>
              </a:extLst>
            </p:cNvPr>
            <p:cNvSpPr txBox="1"/>
            <p:nvPr/>
          </p:nvSpPr>
          <p:spPr>
            <a:xfrm>
              <a:off x="223518" y="2961215"/>
              <a:ext cx="477341" cy="1938992"/>
            </a:xfrm>
            <a:prstGeom prst="rect">
              <a:avLst/>
            </a:prstGeom>
            <a:noFill/>
          </p:spPr>
          <p:txBody>
            <a:bodyPr wrap="square">
              <a:spAutoFit/>
            </a:bodyPr>
            <a:lstStyle/>
            <a:p>
              <a:pPr algn="ctr">
                <a:defRPr/>
              </a:pPr>
              <a:r>
                <a:rPr lang="en-CA" sz="12000" b="1" dirty="0">
                  <a:solidFill>
                    <a:schemeClr val="accent2">
                      <a:lumMod val="75000"/>
                    </a:schemeClr>
                  </a:solidFill>
                  <a:latin typeface="Bahnschrift Condensed" panose="020B0502040204020203" pitchFamily="34" charset="0"/>
                  <a:cs typeface="Aharoni" panose="02010803020104030203" pitchFamily="2" charset="-79"/>
                </a:rPr>
                <a:t>3</a:t>
              </a:r>
            </a:p>
          </p:txBody>
        </p:sp>
        <p:pic>
          <p:nvPicPr>
            <p:cNvPr id="23" name="Graphic 44" descr="Teacher outline">
              <a:extLst>
                <a:ext uri="{FF2B5EF4-FFF2-40B4-BE49-F238E27FC236}">
                  <a16:creationId xmlns:a16="http://schemas.microsoft.com/office/drawing/2014/main" id="{78AD0EEB-6E80-DF84-85A5-D5A09E54446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6256" y="3684492"/>
              <a:ext cx="914400" cy="914400"/>
            </a:xfrm>
            <a:prstGeom prst="rect">
              <a:avLst/>
            </a:prstGeom>
          </p:spPr>
        </p:pic>
      </p:grpSp>
      <p:grpSp>
        <p:nvGrpSpPr>
          <p:cNvPr id="24" name="Group 45">
            <a:extLst>
              <a:ext uri="{FF2B5EF4-FFF2-40B4-BE49-F238E27FC236}">
                <a16:creationId xmlns:a16="http://schemas.microsoft.com/office/drawing/2014/main" id="{6CC1DEBB-6462-679C-3DF1-D0E4D18F0E0B}"/>
              </a:ext>
            </a:extLst>
          </p:cNvPr>
          <p:cNvGrpSpPr/>
          <p:nvPr/>
        </p:nvGrpSpPr>
        <p:grpSpPr>
          <a:xfrm>
            <a:off x="184163" y="4467153"/>
            <a:ext cx="2682862" cy="1938992"/>
            <a:chOff x="184163" y="4372416"/>
            <a:chExt cx="2682862" cy="1938992"/>
          </a:xfrm>
        </p:grpSpPr>
        <p:sp>
          <p:nvSpPr>
            <p:cNvPr id="25" name="Freeform: Shape 46">
              <a:extLst>
                <a:ext uri="{FF2B5EF4-FFF2-40B4-BE49-F238E27FC236}">
                  <a16:creationId xmlns:a16="http://schemas.microsoft.com/office/drawing/2014/main" id="{1DFC6713-EB55-C88B-4846-1C02F8F072B2}"/>
                </a:ext>
              </a:extLst>
            </p:cNvPr>
            <p:cNvSpPr/>
            <p:nvPr/>
          </p:nvSpPr>
          <p:spPr>
            <a:xfrm>
              <a:off x="822296" y="4735116"/>
              <a:ext cx="1810344" cy="1213595"/>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algn="ctr" defTabSz="1822450">
                <a:lnSpc>
                  <a:spcPct val="90000"/>
                </a:lnSpc>
                <a:spcBef>
                  <a:spcPct val="0"/>
                </a:spcBef>
                <a:spcAft>
                  <a:spcPct val="35000"/>
                </a:spcAft>
              </a:pPr>
              <a:r>
                <a:rPr lang="en-CA" dirty="0">
                  <a:latin typeface="Avenir Next LT Pro" panose="020B0504020202020204" pitchFamily="34" charset="0"/>
                </a:rPr>
                <a:t>Live it and celebrate</a:t>
              </a:r>
              <a:r>
                <a:rPr lang="en-CA" sz="1800" dirty="0">
                  <a:latin typeface="Avenir Next LT Pro" panose="020B0504020202020204" pitchFamily="34" charset="0"/>
                </a:rPr>
                <a:t>!</a:t>
              </a:r>
            </a:p>
          </p:txBody>
        </p:sp>
        <p:sp>
          <p:nvSpPr>
            <p:cNvPr id="26" name="TextBox 47">
              <a:extLst>
                <a:ext uri="{FF2B5EF4-FFF2-40B4-BE49-F238E27FC236}">
                  <a16:creationId xmlns:a16="http://schemas.microsoft.com/office/drawing/2014/main" id="{04AFB075-E4AD-9D6C-B4FF-E870DD778B82}"/>
                </a:ext>
              </a:extLst>
            </p:cNvPr>
            <p:cNvSpPr txBox="1"/>
            <p:nvPr/>
          </p:nvSpPr>
          <p:spPr>
            <a:xfrm>
              <a:off x="184163" y="4372416"/>
              <a:ext cx="477341" cy="1938992"/>
            </a:xfrm>
            <a:prstGeom prst="rect">
              <a:avLst/>
            </a:prstGeom>
            <a:noFill/>
          </p:spPr>
          <p:txBody>
            <a:bodyPr wrap="square">
              <a:spAutoFit/>
            </a:bodyPr>
            <a:lstStyle/>
            <a:p>
              <a:pPr algn="ctr">
                <a:defRPr/>
              </a:pPr>
              <a:r>
                <a:rPr lang="en-CA" sz="12000" b="1" dirty="0">
                  <a:solidFill>
                    <a:schemeClr val="accent2">
                      <a:lumMod val="50000"/>
                    </a:schemeClr>
                  </a:solidFill>
                  <a:latin typeface="Bahnschrift Condensed" panose="020B0502040204020203" pitchFamily="34" charset="0"/>
                  <a:cs typeface="Aharoni" panose="02010803020104030203" pitchFamily="2" charset="-79"/>
                </a:rPr>
                <a:t>4</a:t>
              </a:r>
            </a:p>
          </p:txBody>
        </p:sp>
        <p:pic>
          <p:nvPicPr>
            <p:cNvPr id="27" name="Graphic 48" descr="Aspiration outline">
              <a:extLst>
                <a:ext uri="{FF2B5EF4-FFF2-40B4-BE49-F238E27FC236}">
                  <a16:creationId xmlns:a16="http://schemas.microsoft.com/office/drawing/2014/main" id="{032E5CCF-C205-EE31-4837-3BCB0E3E024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952625" y="5110763"/>
              <a:ext cx="914400" cy="914400"/>
            </a:xfrm>
            <a:prstGeom prst="rect">
              <a:avLst/>
            </a:prstGeom>
          </p:spPr>
        </p:pic>
      </p:grpSp>
      <p:grpSp>
        <p:nvGrpSpPr>
          <p:cNvPr id="28" name="Group 49">
            <a:extLst>
              <a:ext uri="{FF2B5EF4-FFF2-40B4-BE49-F238E27FC236}">
                <a16:creationId xmlns:a16="http://schemas.microsoft.com/office/drawing/2014/main" id="{628F165B-4CEF-A890-C9C6-B330B8BE139E}"/>
              </a:ext>
            </a:extLst>
          </p:cNvPr>
          <p:cNvGrpSpPr/>
          <p:nvPr/>
        </p:nvGrpSpPr>
        <p:grpSpPr>
          <a:xfrm>
            <a:off x="184487" y="282012"/>
            <a:ext cx="2448153" cy="1938992"/>
            <a:chOff x="184487" y="187275"/>
            <a:chExt cx="2448153" cy="1938992"/>
          </a:xfrm>
        </p:grpSpPr>
        <p:sp>
          <p:nvSpPr>
            <p:cNvPr id="29" name="Freeform: Shape 50">
              <a:extLst>
                <a:ext uri="{FF2B5EF4-FFF2-40B4-BE49-F238E27FC236}">
                  <a16:creationId xmlns:a16="http://schemas.microsoft.com/office/drawing/2014/main" id="{8B22DA77-0F3F-9B05-E522-264C5BEBE5BF}"/>
                </a:ext>
              </a:extLst>
            </p:cNvPr>
            <p:cNvSpPr/>
            <p:nvPr/>
          </p:nvSpPr>
          <p:spPr>
            <a:xfrm>
              <a:off x="822297" y="626266"/>
              <a:ext cx="1810343" cy="1213595"/>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40000"/>
                <a:lumOff val="6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marL="0" lvl="0" indent="0" algn="ctr" defTabSz="1822450">
                <a:lnSpc>
                  <a:spcPct val="90000"/>
                </a:lnSpc>
                <a:spcBef>
                  <a:spcPct val="0"/>
                </a:spcBef>
                <a:spcAft>
                  <a:spcPct val="35000"/>
                </a:spcAft>
                <a:buNone/>
              </a:pPr>
              <a:r>
                <a:rPr lang="en-CA" sz="2000" dirty="0">
                  <a:solidFill>
                    <a:schemeClr val="tx2">
                      <a:lumMod val="50000"/>
                    </a:schemeClr>
                  </a:solidFill>
                  <a:latin typeface="Avenir Next LT Pro" panose="020B0504020202020204" pitchFamily="34" charset="0"/>
                </a:rPr>
                <a:t>Learn</a:t>
              </a:r>
            </a:p>
          </p:txBody>
        </p:sp>
        <p:sp>
          <p:nvSpPr>
            <p:cNvPr id="30" name="TextBox 51">
              <a:extLst>
                <a:ext uri="{FF2B5EF4-FFF2-40B4-BE49-F238E27FC236}">
                  <a16:creationId xmlns:a16="http://schemas.microsoft.com/office/drawing/2014/main" id="{E7A7C315-DD87-787F-D0F2-C8570170261A}"/>
                </a:ext>
              </a:extLst>
            </p:cNvPr>
            <p:cNvSpPr txBox="1"/>
            <p:nvPr/>
          </p:nvSpPr>
          <p:spPr>
            <a:xfrm>
              <a:off x="184487" y="187275"/>
              <a:ext cx="477341" cy="1938992"/>
            </a:xfrm>
            <a:prstGeom prst="rect">
              <a:avLst/>
            </a:prstGeom>
            <a:noFill/>
          </p:spPr>
          <p:txBody>
            <a:bodyPr wrap="square">
              <a:spAutoFit/>
            </a:bodyPr>
            <a:lstStyle/>
            <a:p>
              <a:pPr algn="ctr">
                <a:defRPr/>
              </a:pPr>
              <a:r>
                <a:rPr lang="en-CA" sz="12000" b="1" dirty="0">
                  <a:solidFill>
                    <a:schemeClr val="accent2">
                      <a:lumMod val="40000"/>
                      <a:lumOff val="60000"/>
                    </a:schemeClr>
                  </a:solidFill>
                  <a:latin typeface="Bahnschrift Condensed" panose="020B0502040204020203" pitchFamily="34" charset="0"/>
                  <a:cs typeface="Aharoni" panose="02010803020104030203" pitchFamily="2" charset="-79"/>
                </a:rPr>
                <a:t>1</a:t>
              </a:r>
            </a:p>
          </p:txBody>
        </p:sp>
        <p:pic>
          <p:nvPicPr>
            <p:cNvPr id="31" name="Graphic 52" descr="Brain in head outline">
              <a:extLst>
                <a:ext uri="{FF2B5EF4-FFF2-40B4-BE49-F238E27FC236}">
                  <a16:creationId xmlns:a16="http://schemas.microsoft.com/office/drawing/2014/main" id="{E9204F8E-F2BC-66D4-E95B-53F3A4163235}"/>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299638" y="1003529"/>
              <a:ext cx="885030" cy="885030"/>
            </a:xfrm>
            <a:prstGeom prst="rect">
              <a:avLst/>
            </a:prstGeom>
          </p:spPr>
        </p:pic>
      </p:grpSp>
      <p:pic>
        <p:nvPicPr>
          <p:cNvPr id="32" name="Picture 35" descr="solo-purpleman.png">
            <a:extLst>
              <a:ext uri="{FF2B5EF4-FFF2-40B4-BE49-F238E27FC236}">
                <a16:creationId xmlns:a16="http://schemas.microsoft.com/office/drawing/2014/main" id="{5C7E37AA-C8AB-1AB1-E31E-1B19D332E68E}"/>
              </a:ext>
            </a:extLst>
          </p:cNvPr>
          <p:cNvPicPr>
            <a:picLocks noChangeAspect="1"/>
          </p:cNvPicPr>
          <p:nvPr/>
        </p:nvPicPr>
        <p:blipFill>
          <a:blip r:embed="rId10"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9267289" y="60279"/>
            <a:ext cx="477342" cy="479671"/>
          </a:xfrm>
          <a:prstGeom prst="rect">
            <a:avLst/>
          </a:prstGeom>
          <a:effectLst>
            <a:glow rad="228600">
              <a:schemeClr val="accent2">
                <a:alpha val="40000"/>
              </a:schemeClr>
            </a:glow>
          </a:effectLst>
        </p:spPr>
      </p:pic>
      <p:sp>
        <p:nvSpPr>
          <p:cNvPr id="3" name="Rectangle 2">
            <a:extLst>
              <a:ext uri="{FF2B5EF4-FFF2-40B4-BE49-F238E27FC236}">
                <a16:creationId xmlns:a16="http://schemas.microsoft.com/office/drawing/2014/main" id="{DC895408-9140-B0CC-A8D0-4D51C8434944}"/>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33" name="Content Placeholder 10">
            <a:extLst>
              <a:ext uri="{FF2B5EF4-FFF2-40B4-BE49-F238E27FC236}">
                <a16:creationId xmlns:a16="http://schemas.microsoft.com/office/drawing/2014/main" id="{BDC16FD5-FE67-B798-F1A3-B82623D0002D}"/>
              </a:ext>
              <a:ext uri="{C183D7F6-B498-43B3-948B-1728B52AA6E4}">
                <adec:decorative xmlns:adec="http://schemas.microsoft.com/office/drawing/2017/decorative" val="1"/>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34" name="Title 1">
            <a:extLst>
              <a:ext uri="{FF2B5EF4-FFF2-40B4-BE49-F238E27FC236}">
                <a16:creationId xmlns:a16="http://schemas.microsoft.com/office/drawing/2014/main" id="{784EF6B7-22C6-D990-1045-19D65C251230}"/>
              </a:ext>
            </a:extLst>
          </p:cNvPr>
          <p:cNvSpPr txBox="1">
            <a:spLocks/>
          </p:cNvSpPr>
          <p:nvPr/>
        </p:nvSpPr>
        <p:spPr>
          <a:xfrm>
            <a:off x="79692" y="67142"/>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solidFill>
                  <a:schemeClr val="bg1"/>
                </a:solidFill>
              </a:rPr>
              <a:t>Annex: Employee roadmap – Activities overview</a:t>
            </a:r>
          </a:p>
        </p:txBody>
      </p:sp>
    </p:spTree>
    <p:extLst>
      <p:ext uri="{BB962C8B-B14F-4D97-AF65-F5344CB8AC3E}">
        <p14:creationId xmlns:p14="http://schemas.microsoft.com/office/powerpoint/2010/main" val="945305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5CD43C08-8E61-023B-5A53-0D8AC1237FE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205644" y="3346320"/>
            <a:ext cx="2140866" cy="1985841"/>
          </a:xfrm>
          <a:prstGeom prst="rect">
            <a:avLst/>
          </a:prstGeom>
        </p:spPr>
      </p:pic>
      <p:pic>
        <p:nvPicPr>
          <p:cNvPr id="4" name="Picture 18">
            <a:extLst>
              <a:ext uri="{FF2B5EF4-FFF2-40B4-BE49-F238E27FC236}">
                <a16:creationId xmlns:a16="http://schemas.microsoft.com/office/drawing/2014/main" id="{FDA3F9CB-203E-98D8-E4EC-FF3ED514E7B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65960" y="3112587"/>
            <a:ext cx="1111282" cy="2231171"/>
          </a:xfrm>
          <a:prstGeom prst="rect">
            <a:avLst/>
          </a:prstGeom>
        </p:spPr>
      </p:pic>
      <p:pic>
        <p:nvPicPr>
          <p:cNvPr id="5" name="Picture 4">
            <a:extLst>
              <a:ext uri="{FF2B5EF4-FFF2-40B4-BE49-F238E27FC236}">
                <a16:creationId xmlns:a16="http://schemas.microsoft.com/office/drawing/2014/main" id="{AA7FCCFB-37DF-777B-77E7-2709BC82C36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582193" y="1038152"/>
            <a:ext cx="1858421" cy="1734288"/>
          </a:xfrm>
          <a:prstGeom prst="rect">
            <a:avLst/>
          </a:prstGeom>
        </p:spPr>
      </p:pic>
      <p:pic>
        <p:nvPicPr>
          <p:cNvPr id="6" name="Picture 22">
            <a:extLst>
              <a:ext uri="{FF2B5EF4-FFF2-40B4-BE49-F238E27FC236}">
                <a16:creationId xmlns:a16="http://schemas.microsoft.com/office/drawing/2014/main" id="{D3448F0C-7252-99A0-39EE-B4AECD2CC9B1}"/>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49993" y="917869"/>
            <a:ext cx="2055651" cy="1716565"/>
          </a:xfrm>
          <a:prstGeom prst="rect">
            <a:avLst/>
          </a:prstGeom>
        </p:spPr>
      </p:pic>
      <p:pic>
        <p:nvPicPr>
          <p:cNvPr id="7" name="Picture 6">
            <a:extLst>
              <a:ext uri="{FF2B5EF4-FFF2-40B4-BE49-F238E27FC236}">
                <a16:creationId xmlns:a16="http://schemas.microsoft.com/office/drawing/2014/main" id="{8AC209E2-5CBA-A35A-55A1-84979AE4ACBD}"/>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6691501" y="3855878"/>
            <a:ext cx="2683648" cy="1384091"/>
          </a:xfrm>
          <a:prstGeom prst="rect">
            <a:avLst/>
          </a:prstGeom>
        </p:spPr>
      </p:pic>
      <p:pic>
        <p:nvPicPr>
          <p:cNvPr id="8" name="Picture 24">
            <a:extLst>
              <a:ext uri="{FF2B5EF4-FFF2-40B4-BE49-F238E27FC236}">
                <a16:creationId xmlns:a16="http://schemas.microsoft.com/office/drawing/2014/main" id="{A71F8058-8562-7D26-EF58-75A54D7647EF}"/>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9962629" y="3596902"/>
            <a:ext cx="1858017" cy="1902044"/>
          </a:xfrm>
          <a:prstGeom prst="rect">
            <a:avLst/>
          </a:prstGeom>
        </p:spPr>
      </p:pic>
      <p:pic>
        <p:nvPicPr>
          <p:cNvPr id="9" name="Picture 16">
            <a:extLst>
              <a:ext uri="{FF2B5EF4-FFF2-40B4-BE49-F238E27FC236}">
                <a16:creationId xmlns:a16="http://schemas.microsoft.com/office/drawing/2014/main" id="{A95EAE85-D8C2-C75E-0FA0-58C00AE737B5}"/>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9411789" y="1071367"/>
            <a:ext cx="2268041" cy="1596167"/>
          </a:xfrm>
          <a:prstGeom prst="rect">
            <a:avLst/>
          </a:prstGeom>
        </p:spPr>
      </p:pic>
      <p:pic>
        <p:nvPicPr>
          <p:cNvPr id="10" name="Picture 20">
            <a:extLst>
              <a:ext uri="{FF2B5EF4-FFF2-40B4-BE49-F238E27FC236}">
                <a16:creationId xmlns:a16="http://schemas.microsoft.com/office/drawing/2014/main" id="{F1C964A3-6D5E-918D-593D-0F180F552887}"/>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4620481" y="3323296"/>
            <a:ext cx="1926994" cy="2120652"/>
          </a:xfrm>
          <a:prstGeom prst="rect">
            <a:avLst/>
          </a:prstGeom>
        </p:spPr>
      </p:pic>
      <p:pic>
        <p:nvPicPr>
          <p:cNvPr id="11" name="Picture 8">
            <a:extLst>
              <a:ext uri="{FF2B5EF4-FFF2-40B4-BE49-F238E27FC236}">
                <a16:creationId xmlns:a16="http://schemas.microsoft.com/office/drawing/2014/main" id="{8307C87F-D59E-0916-DD12-A2FE86D67A1F}"/>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b="-117"/>
          <a:stretch/>
        </p:blipFill>
        <p:spPr>
          <a:xfrm>
            <a:off x="4721679" y="975748"/>
            <a:ext cx="2195181" cy="1876852"/>
          </a:xfrm>
          <a:prstGeom prst="rect">
            <a:avLst/>
          </a:prstGeom>
        </p:spPr>
      </p:pic>
      <p:pic>
        <p:nvPicPr>
          <p:cNvPr id="12" name="Picture 26">
            <a:extLst>
              <a:ext uri="{FF2B5EF4-FFF2-40B4-BE49-F238E27FC236}">
                <a16:creationId xmlns:a16="http://schemas.microsoft.com/office/drawing/2014/main" id="{0893A3F1-0511-61A9-A009-B36C226B95E0}"/>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7069074" y="790808"/>
            <a:ext cx="2055651" cy="2049790"/>
          </a:xfrm>
          <a:prstGeom prst="rect">
            <a:avLst/>
          </a:prstGeom>
        </p:spPr>
      </p:pic>
      <p:sp>
        <p:nvSpPr>
          <p:cNvPr id="13" name="Rectangle 12">
            <a:extLst>
              <a:ext uri="{FF2B5EF4-FFF2-40B4-BE49-F238E27FC236}">
                <a16:creationId xmlns:a16="http://schemas.microsoft.com/office/drawing/2014/main" id="{CF7DBE81-5330-3862-DBE5-9A98EADEDFD6}"/>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Title 1">
            <a:extLst>
              <a:ext uri="{FF2B5EF4-FFF2-40B4-BE49-F238E27FC236}">
                <a16:creationId xmlns:a16="http://schemas.microsoft.com/office/drawing/2014/main" id="{4AD3C163-FF06-875E-A410-724A7D818BF2}"/>
              </a:ext>
            </a:extLst>
          </p:cNvPr>
          <p:cNvSpPr txBox="1">
            <a:spLocks/>
          </p:cNvSpPr>
          <p:nvPr/>
        </p:nvSpPr>
        <p:spPr>
          <a:xfrm>
            <a:off x="79692" y="67142"/>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solidFill>
                  <a:schemeClr val="bg1"/>
                </a:solidFill>
                <a:latin typeface="Arial"/>
                <a:cs typeface="Arial"/>
              </a:rPr>
              <a:t>Annex: GC Workplace Design – Individual Workpoints</a:t>
            </a:r>
          </a:p>
        </p:txBody>
      </p:sp>
      <p:pic>
        <p:nvPicPr>
          <p:cNvPr id="15" name="Content Placeholder 10">
            <a:extLst>
              <a:ext uri="{FF2B5EF4-FFF2-40B4-BE49-F238E27FC236}">
                <a16:creationId xmlns:a16="http://schemas.microsoft.com/office/drawing/2014/main" id="{6ED7416B-1E77-EF51-4470-27A37C062DEF}"/>
              </a:ext>
              <a:ext uri="{C183D7F6-B498-43B3-948B-1728B52AA6E4}">
                <adec:decorative xmlns:adec="http://schemas.microsoft.com/office/drawing/2017/decorative" val="1"/>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2" name="ZoneTexte 1">
            <a:extLst>
              <a:ext uri="{FF2B5EF4-FFF2-40B4-BE49-F238E27FC236}">
                <a16:creationId xmlns:a16="http://schemas.microsoft.com/office/drawing/2014/main" id="{C7011CF1-6CD8-67EE-111D-AE532E250818}"/>
              </a:ext>
            </a:extLst>
          </p:cNvPr>
          <p:cNvSpPr txBox="1"/>
          <p:nvPr/>
        </p:nvSpPr>
        <p:spPr>
          <a:xfrm>
            <a:off x="7239146" y="5355356"/>
            <a:ext cx="1769284" cy="338554"/>
          </a:xfrm>
          <a:prstGeom prst="rect">
            <a:avLst/>
          </a:prstGeom>
          <a:noFill/>
        </p:spPr>
        <p:txBody>
          <a:bodyPr wrap="square" rtlCol="0">
            <a:spAutoFit/>
          </a:bodyPr>
          <a:lstStyle/>
          <a:p>
            <a:pPr algn="ctr"/>
            <a:r>
              <a:rPr lang="en-CA" sz="1600" b="1" dirty="0">
                <a:solidFill>
                  <a:srgbClr val="6E9F96"/>
                </a:solidFill>
                <a:latin typeface="Avenir Next LT Pro" panose="020B0504020202020204" pitchFamily="34" charset="0"/>
              </a:rPr>
              <a:t>Workstation</a:t>
            </a:r>
          </a:p>
        </p:txBody>
      </p:sp>
      <p:sp>
        <p:nvSpPr>
          <p:cNvPr id="16" name="ZoneTexte 15">
            <a:extLst>
              <a:ext uri="{FF2B5EF4-FFF2-40B4-BE49-F238E27FC236}">
                <a16:creationId xmlns:a16="http://schemas.microsoft.com/office/drawing/2014/main" id="{980C9861-6921-7ECD-A1DB-56E98A968DF2}"/>
              </a:ext>
            </a:extLst>
          </p:cNvPr>
          <p:cNvSpPr txBox="1"/>
          <p:nvPr/>
        </p:nvSpPr>
        <p:spPr>
          <a:xfrm>
            <a:off x="4934628" y="2696509"/>
            <a:ext cx="1769284" cy="338554"/>
          </a:xfrm>
          <a:prstGeom prst="rect">
            <a:avLst/>
          </a:prstGeom>
          <a:noFill/>
        </p:spPr>
        <p:txBody>
          <a:bodyPr wrap="square" rtlCol="0">
            <a:spAutoFit/>
          </a:bodyPr>
          <a:lstStyle/>
          <a:p>
            <a:pPr algn="ctr"/>
            <a:r>
              <a:rPr lang="en-CA" sz="1600" b="1" dirty="0">
                <a:solidFill>
                  <a:srgbClr val="6E9F96"/>
                </a:solidFill>
                <a:latin typeface="Avenir Next LT Pro" panose="020B0504020202020204" pitchFamily="34" charset="0"/>
              </a:rPr>
              <a:t>Workstation</a:t>
            </a:r>
          </a:p>
        </p:txBody>
      </p:sp>
      <p:sp>
        <p:nvSpPr>
          <p:cNvPr id="17" name="ZoneTexte 16">
            <a:extLst>
              <a:ext uri="{FF2B5EF4-FFF2-40B4-BE49-F238E27FC236}">
                <a16:creationId xmlns:a16="http://schemas.microsoft.com/office/drawing/2014/main" id="{30B3AA75-2036-DFAA-38C3-83454C9878E5}"/>
              </a:ext>
            </a:extLst>
          </p:cNvPr>
          <p:cNvSpPr txBox="1"/>
          <p:nvPr/>
        </p:nvSpPr>
        <p:spPr>
          <a:xfrm>
            <a:off x="7069075" y="2699843"/>
            <a:ext cx="1974284" cy="338554"/>
          </a:xfrm>
          <a:prstGeom prst="rect">
            <a:avLst/>
          </a:prstGeom>
          <a:noFill/>
        </p:spPr>
        <p:txBody>
          <a:bodyPr wrap="square" rtlCol="0">
            <a:spAutoFit/>
          </a:bodyPr>
          <a:lstStyle/>
          <a:p>
            <a:pPr algn="ctr"/>
            <a:r>
              <a:rPr lang="en-CA" sz="1600" b="1" dirty="0">
                <a:solidFill>
                  <a:srgbClr val="6E9F96"/>
                </a:solidFill>
                <a:latin typeface="Avenir Next LT Pro" panose="020B0504020202020204" pitchFamily="34" charset="0"/>
              </a:rPr>
              <a:t>Work pod</a:t>
            </a:r>
          </a:p>
        </p:txBody>
      </p:sp>
      <p:sp>
        <p:nvSpPr>
          <p:cNvPr id="18" name="ZoneTexte 17">
            <a:extLst>
              <a:ext uri="{FF2B5EF4-FFF2-40B4-BE49-F238E27FC236}">
                <a16:creationId xmlns:a16="http://schemas.microsoft.com/office/drawing/2014/main" id="{0D02ED3A-CE97-E3FB-039B-67DD5972D5D2}"/>
              </a:ext>
            </a:extLst>
          </p:cNvPr>
          <p:cNvSpPr txBox="1"/>
          <p:nvPr/>
        </p:nvSpPr>
        <p:spPr>
          <a:xfrm>
            <a:off x="2088862" y="2699045"/>
            <a:ext cx="2797108" cy="338554"/>
          </a:xfrm>
          <a:prstGeom prst="rect">
            <a:avLst/>
          </a:prstGeom>
          <a:noFill/>
        </p:spPr>
        <p:txBody>
          <a:bodyPr wrap="square" rtlCol="0">
            <a:spAutoFit/>
          </a:bodyPr>
          <a:lstStyle/>
          <a:p>
            <a:pPr algn="ctr"/>
            <a:r>
              <a:rPr lang="en-CA" sz="1600" b="1" dirty="0">
                <a:solidFill>
                  <a:srgbClr val="6E9F96"/>
                </a:solidFill>
                <a:latin typeface="Avenir Next LT Pro" panose="020B0504020202020204" pitchFamily="34" charset="0"/>
              </a:rPr>
              <a:t>Focus room</a:t>
            </a:r>
          </a:p>
        </p:txBody>
      </p:sp>
      <p:sp>
        <p:nvSpPr>
          <p:cNvPr id="19" name="ZoneTexte 18">
            <a:extLst>
              <a:ext uri="{FF2B5EF4-FFF2-40B4-BE49-F238E27FC236}">
                <a16:creationId xmlns:a16="http://schemas.microsoft.com/office/drawing/2014/main" id="{80966265-661B-95BC-6DE0-B580C4C9B42F}"/>
              </a:ext>
            </a:extLst>
          </p:cNvPr>
          <p:cNvSpPr txBox="1"/>
          <p:nvPr/>
        </p:nvSpPr>
        <p:spPr>
          <a:xfrm>
            <a:off x="79692" y="2696195"/>
            <a:ext cx="2326589" cy="338554"/>
          </a:xfrm>
          <a:prstGeom prst="rect">
            <a:avLst/>
          </a:prstGeom>
          <a:noFill/>
        </p:spPr>
        <p:txBody>
          <a:bodyPr wrap="square" rtlCol="0">
            <a:spAutoFit/>
          </a:bodyPr>
          <a:lstStyle/>
          <a:p>
            <a:pPr algn="ctr"/>
            <a:r>
              <a:rPr lang="en-CA" sz="1600" b="1" dirty="0">
                <a:solidFill>
                  <a:srgbClr val="6E9F96"/>
                </a:solidFill>
                <a:latin typeface="Avenir Next LT Pro" panose="020B0504020202020204" pitchFamily="34" charset="0"/>
              </a:rPr>
              <a:t>Touchdown</a:t>
            </a:r>
          </a:p>
        </p:txBody>
      </p:sp>
      <p:sp>
        <p:nvSpPr>
          <p:cNvPr id="20" name="ZoneTexte 19">
            <a:extLst>
              <a:ext uri="{FF2B5EF4-FFF2-40B4-BE49-F238E27FC236}">
                <a16:creationId xmlns:a16="http://schemas.microsoft.com/office/drawing/2014/main" id="{6C9B3B4D-62A2-E188-CF9D-FD9CCB9C4F45}"/>
              </a:ext>
            </a:extLst>
          </p:cNvPr>
          <p:cNvSpPr txBox="1"/>
          <p:nvPr/>
        </p:nvSpPr>
        <p:spPr>
          <a:xfrm>
            <a:off x="9446112" y="2696195"/>
            <a:ext cx="1974284" cy="338554"/>
          </a:xfrm>
          <a:prstGeom prst="rect">
            <a:avLst/>
          </a:prstGeom>
          <a:noFill/>
        </p:spPr>
        <p:txBody>
          <a:bodyPr wrap="square" rtlCol="0">
            <a:spAutoFit/>
          </a:bodyPr>
          <a:lstStyle/>
          <a:p>
            <a:pPr algn="ctr"/>
            <a:r>
              <a:rPr lang="en-CA" sz="1600" b="1" dirty="0">
                <a:solidFill>
                  <a:srgbClr val="6E9F96"/>
                </a:solidFill>
                <a:latin typeface="Avenir Next LT Pro" panose="020B0504020202020204" pitchFamily="34" charset="0"/>
              </a:rPr>
              <a:t>Study room</a:t>
            </a:r>
          </a:p>
        </p:txBody>
      </p:sp>
      <p:sp>
        <p:nvSpPr>
          <p:cNvPr id="21" name="ZoneTexte 20">
            <a:extLst>
              <a:ext uri="{FF2B5EF4-FFF2-40B4-BE49-F238E27FC236}">
                <a16:creationId xmlns:a16="http://schemas.microsoft.com/office/drawing/2014/main" id="{1307B372-645F-9A86-7B3B-DC6A47D651B0}"/>
              </a:ext>
            </a:extLst>
          </p:cNvPr>
          <p:cNvSpPr txBox="1"/>
          <p:nvPr/>
        </p:nvSpPr>
        <p:spPr>
          <a:xfrm>
            <a:off x="79692" y="5355356"/>
            <a:ext cx="2250886" cy="338554"/>
          </a:xfrm>
          <a:prstGeom prst="rect">
            <a:avLst/>
          </a:prstGeom>
          <a:noFill/>
        </p:spPr>
        <p:txBody>
          <a:bodyPr wrap="square" rtlCol="0">
            <a:spAutoFit/>
          </a:bodyPr>
          <a:lstStyle/>
          <a:p>
            <a:pPr algn="ctr"/>
            <a:r>
              <a:rPr lang="en-CA" sz="1600" b="1" dirty="0">
                <a:solidFill>
                  <a:srgbClr val="6E9F96"/>
                </a:solidFill>
                <a:latin typeface="Avenir Next LT Pro" panose="020B0504020202020204" pitchFamily="34" charset="0"/>
              </a:rPr>
              <a:t>Phonebooth</a:t>
            </a:r>
          </a:p>
        </p:txBody>
      </p:sp>
      <p:sp>
        <p:nvSpPr>
          <p:cNvPr id="22" name="ZoneTexte 21">
            <a:extLst>
              <a:ext uri="{FF2B5EF4-FFF2-40B4-BE49-F238E27FC236}">
                <a16:creationId xmlns:a16="http://schemas.microsoft.com/office/drawing/2014/main" id="{14CD3E4D-6DA0-395F-8ECE-C45164D884C3}"/>
              </a:ext>
            </a:extLst>
          </p:cNvPr>
          <p:cNvSpPr txBox="1"/>
          <p:nvPr/>
        </p:nvSpPr>
        <p:spPr>
          <a:xfrm>
            <a:off x="2537089" y="5355356"/>
            <a:ext cx="1769284" cy="338554"/>
          </a:xfrm>
          <a:prstGeom prst="rect">
            <a:avLst/>
          </a:prstGeom>
          <a:noFill/>
        </p:spPr>
        <p:txBody>
          <a:bodyPr wrap="square" rtlCol="0">
            <a:spAutoFit/>
          </a:bodyPr>
          <a:lstStyle/>
          <a:p>
            <a:pPr algn="ctr"/>
            <a:r>
              <a:rPr lang="en-CA" sz="1600" b="1" dirty="0">
                <a:solidFill>
                  <a:srgbClr val="6E9F96"/>
                </a:solidFill>
                <a:latin typeface="Avenir Next LT Pro" panose="020B0504020202020204" pitchFamily="34" charset="0"/>
              </a:rPr>
              <a:t>Workstation</a:t>
            </a:r>
          </a:p>
        </p:txBody>
      </p:sp>
      <p:sp>
        <p:nvSpPr>
          <p:cNvPr id="23" name="ZoneTexte 22">
            <a:extLst>
              <a:ext uri="{FF2B5EF4-FFF2-40B4-BE49-F238E27FC236}">
                <a16:creationId xmlns:a16="http://schemas.microsoft.com/office/drawing/2014/main" id="{C3A5079C-E200-2962-16E2-A6F67770BD98}"/>
              </a:ext>
            </a:extLst>
          </p:cNvPr>
          <p:cNvSpPr txBox="1"/>
          <p:nvPr/>
        </p:nvSpPr>
        <p:spPr>
          <a:xfrm>
            <a:off x="4505976" y="5329669"/>
            <a:ext cx="2250886" cy="338554"/>
          </a:xfrm>
          <a:prstGeom prst="rect">
            <a:avLst/>
          </a:prstGeom>
          <a:noFill/>
        </p:spPr>
        <p:txBody>
          <a:bodyPr wrap="square" rtlCol="0">
            <a:spAutoFit/>
          </a:bodyPr>
          <a:lstStyle/>
          <a:p>
            <a:pPr algn="ctr"/>
            <a:r>
              <a:rPr lang="en-CA" sz="1600" b="1" dirty="0">
                <a:solidFill>
                  <a:srgbClr val="6E9F96"/>
                </a:solidFill>
                <a:latin typeface="Avenir Next LT Pro" panose="020B0504020202020204" pitchFamily="34" charset="0"/>
              </a:rPr>
              <a:t>Phonebooth</a:t>
            </a:r>
          </a:p>
        </p:txBody>
      </p:sp>
      <p:sp>
        <p:nvSpPr>
          <p:cNvPr id="24" name="ZoneTexte 23">
            <a:extLst>
              <a:ext uri="{FF2B5EF4-FFF2-40B4-BE49-F238E27FC236}">
                <a16:creationId xmlns:a16="http://schemas.microsoft.com/office/drawing/2014/main" id="{233F378C-FDFC-60EB-FA4F-F8EC5785BD9F}"/>
              </a:ext>
            </a:extLst>
          </p:cNvPr>
          <p:cNvSpPr txBox="1"/>
          <p:nvPr/>
        </p:nvSpPr>
        <p:spPr>
          <a:xfrm>
            <a:off x="9490714" y="5329669"/>
            <a:ext cx="2832687" cy="338554"/>
          </a:xfrm>
          <a:prstGeom prst="rect">
            <a:avLst/>
          </a:prstGeom>
          <a:noFill/>
        </p:spPr>
        <p:txBody>
          <a:bodyPr wrap="square" rtlCol="0">
            <a:spAutoFit/>
          </a:bodyPr>
          <a:lstStyle/>
          <a:p>
            <a:pPr algn="ctr"/>
            <a:r>
              <a:rPr lang="en-CA" sz="1600" b="1" dirty="0">
                <a:solidFill>
                  <a:srgbClr val="6E9F96"/>
                </a:solidFill>
                <a:latin typeface="Avenir Next LT Pro" panose="020B0504020202020204" pitchFamily="34" charset="0"/>
              </a:rPr>
              <a:t>Focus pod</a:t>
            </a:r>
          </a:p>
        </p:txBody>
      </p:sp>
      <p:pic>
        <p:nvPicPr>
          <p:cNvPr id="27" name="Picture 5" descr="A picture containing table&#10;&#10;Description automatically generated">
            <a:extLst>
              <a:ext uri="{FF2B5EF4-FFF2-40B4-BE49-F238E27FC236}">
                <a16:creationId xmlns:a16="http://schemas.microsoft.com/office/drawing/2014/main" id="{B00EFF28-AD23-4994-DEB9-D3A2475A1DD3}"/>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a:stretch/>
        </p:blipFill>
        <p:spPr>
          <a:xfrm>
            <a:off x="2045597" y="3710006"/>
            <a:ext cx="2274803" cy="1555517"/>
          </a:xfrm>
          <a:prstGeom prst="rect">
            <a:avLst/>
          </a:prstGeom>
        </p:spPr>
      </p:pic>
      <p:pic>
        <p:nvPicPr>
          <p:cNvPr id="28" name="Picture 18" descr="A picture containing sketch, design, art&#10;&#10;Description automatically generated">
            <a:extLst>
              <a:ext uri="{FF2B5EF4-FFF2-40B4-BE49-F238E27FC236}">
                <a16:creationId xmlns:a16="http://schemas.microsoft.com/office/drawing/2014/main" id="{17A367B3-C69A-45C1-4A52-B18C5C64D34B}"/>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a:stretch/>
        </p:blipFill>
        <p:spPr>
          <a:xfrm>
            <a:off x="371354" y="3127082"/>
            <a:ext cx="1376669" cy="2122282"/>
          </a:xfrm>
          <a:prstGeom prst="rect">
            <a:avLst/>
          </a:prstGeom>
        </p:spPr>
      </p:pic>
      <p:pic>
        <p:nvPicPr>
          <p:cNvPr id="29" name="Picture 4" descr="Engineering drawing&#10;&#10;Description automatically generated with medium confidence">
            <a:extLst>
              <a:ext uri="{FF2B5EF4-FFF2-40B4-BE49-F238E27FC236}">
                <a16:creationId xmlns:a16="http://schemas.microsoft.com/office/drawing/2014/main" id="{78342D2F-EC4A-4698-E02F-BAB231673130}"/>
              </a:ext>
            </a:extLst>
          </p:cNvPr>
          <p:cNvPicPr>
            <a:picLocks noChangeAspect="1"/>
          </p:cNvPicPr>
          <p:nvPr/>
        </p:nvPicPr>
        <p:blipFill rotWithShape="1">
          <a:blip r:embed="rId16" cstate="hqprint">
            <a:extLst>
              <a:ext uri="{28A0092B-C50C-407E-A947-70E740481C1C}">
                <a14:useLocalDpi xmlns:a14="http://schemas.microsoft.com/office/drawing/2010/main"/>
              </a:ext>
            </a:extLst>
          </a:blip>
          <a:srcRect/>
          <a:stretch/>
        </p:blipFill>
        <p:spPr>
          <a:xfrm>
            <a:off x="2427836" y="827497"/>
            <a:ext cx="1819981" cy="1939624"/>
          </a:xfrm>
          <a:prstGeom prst="rect">
            <a:avLst/>
          </a:prstGeom>
        </p:spPr>
      </p:pic>
      <p:pic>
        <p:nvPicPr>
          <p:cNvPr id="31" name="Picture 6" descr="A picture containing text, businesscard&#10;&#10;Description automatically generated">
            <a:extLst>
              <a:ext uri="{FF2B5EF4-FFF2-40B4-BE49-F238E27FC236}">
                <a16:creationId xmlns:a16="http://schemas.microsoft.com/office/drawing/2014/main" id="{BB302E5F-26DF-9A6A-3CC3-9C127F1DDFC5}"/>
              </a:ext>
            </a:extLst>
          </p:cNvPr>
          <p:cNvPicPr>
            <a:picLocks noChangeAspect="1"/>
          </p:cNvPicPr>
          <p:nvPr/>
        </p:nvPicPr>
        <p:blipFill rotWithShape="1">
          <a:blip r:embed="rId17" cstate="hqprint">
            <a:extLst>
              <a:ext uri="{28A0092B-C50C-407E-A947-70E740481C1C}">
                <a14:useLocalDpi xmlns:a14="http://schemas.microsoft.com/office/drawing/2010/main"/>
              </a:ext>
            </a:extLst>
          </a:blip>
          <a:srcRect/>
          <a:stretch/>
        </p:blipFill>
        <p:spPr>
          <a:xfrm>
            <a:off x="6867180" y="3657918"/>
            <a:ext cx="2683648" cy="1742339"/>
          </a:xfrm>
          <a:prstGeom prst="rect">
            <a:avLst/>
          </a:prstGeom>
        </p:spPr>
      </p:pic>
      <p:pic>
        <p:nvPicPr>
          <p:cNvPr id="32" name="Picture 24" descr="A picture containing drawing, sketch, design, art&#10;&#10;Description automatically generated">
            <a:extLst>
              <a:ext uri="{FF2B5EF4-FFF2-40B4-BE49-F238E27FC236}">
                <a16:creationId xmlns:a16="http://schemas.microsoft.com/office/drawing/2014/main" id="{7518F466-AF13-16B7-9DB1-D5E31899F2DE}"/>
              </a:ext>
            </a:extLst>
          </p:cNvPr>
          <p:cNvPicPr>
            <a:picLocks noChangeAspect="1"/>
          </p:cNvPicPr>
          <p:nvPr/>
        </p:nvPicPr>
        <p:blipFill rotWithShape="1">
          <a:blip r:embed="rId18" cstate="hqprint">
            <a:extLst>
              <a:ext uri="{28A0092B-C50C-407E-A947-70E740481C1C}">
                <a14:useLocalDpi xmlns:a14="http://schemas.microsoft.com/office/drawing/2010/main"/>
              </a:ext>
            </a:extLst>
          </a:blip>
          <a:srcRect/>
          <a:stretch/>
        </p:blipFill>
        <p:spPr>
          <a:xfrm>
            <a:off x="10095878" y="3595277"/>
            <a:ext cx="1587363" cy="1655908"/>
          </a:xfrm>
          <a:prstGeom prst="rect">
            <a:avLst/>
          </a:prstGeom>
        </p:spPr>
      </p:pic>
      <p:pic>
        <p:nvPicPr>
          <p:cNvPr id="33" name="Picture 16" descr="A picture containing screenshot, circuit, sketch, LEGO&#10;&#10;Description automatically generated">
            <a:extLst>
              <a:ext uri="{FF2B5EF4-FFF2-40B4-BE49-F238E27FC236}">
                <a16:creationId xmlns:a16="http://schemas.microsoft.com/office/drawing/2014/main" id="{1A6F719E-B9AD-238F-DFDB-A55E9570EAA5}"/>
              </a:ext>
            </a:extLst>
          </p:cNvPr>
          <p:cNvPicPr>
            <a:picLocks noChangeAspect="1"/>
          </p:cNvPicPr>
          <p:nvPr/>
        </p:nvPicPr>
        <p:blipFill rotWithShape="1">
          <a:blip r:embed="rId19" cstate="hqprint">
            <a:extLst>
              <a:ext uri="{28A0092B-C50C-407E-A947-70E740481C1C}">
                <a14:useLocalDpi xmlns:a14="http://schemas.microsoft.com/office/drawing/2010/main"/>
              </a:ext>
            </a:extLst>
          </a:blip>
          <a:srcRect/>
          <a:stretch/>
        </p:blipFill>
        <p:spPr>
          <a:xfrm>
            <a:off x="9397539" y="1235775"/>
            <a:ext cx="2590296" cy="1520391"/>
          </a:xfrm>
          <a:prstGeom prst="rect">
            <a:avLst/>
          </a:prstGeom>
        </p:spPr>
      </p:pic>
      <p:pic>
        <p:nvPicPr>
          <p:cNvPr id="34" name="Picture 20" descr="A picture containing fog, window, art&#10;&#10;Description automatically generated">
            <a:extLst>
              <a:ext uri="{FF2B5EF4-FFF2-40B4-BE49-F238E27FC236}">
                <a16:creationId xmlns:a16="http://schemas.microsoft.com/office/drawing/2014/main" id="{8F282561-B201-C200-D03A-41ECAAF1387B}"/>
              </a:ext>
            </a:extLst>
          </p:cNvPr>
          <p:cNvPicPr>
            <a:picLocks noChangeAspect="1"/>
          </p:cNvPicPr>
          <p:nvPr/>
        </p:nvPicPr>
        <p:blipFill rotWithShape="1">
          <a:blip r:embed="rId20" cstate="hqprint">
            <a:extLst>
              <a:ext uri="{28A0092B-C50C-407E-A947-70E740481C1C}">
                <a14:useLocalDpi xmlns:a14="http://schemas.microsoft.com/office/drawing/2010/main"/>
              </a:ext>
            </a:extLst>
          </a:blip>
          <a:srcRect/>
          <a:stretch/>
        </p:blipFill>
        <p:spPr>
          <a:xfrm>
            <a:off x="4724603" y="3277800"/>
            <a:ext cx="1660071" cy="2126445"/>
          </a:xfrm>
          <a:prstGeom prst="rect">
            <a:avLst/>
          </a:prstGeom>
        </p:spPr>
      </p:pic>
      <p:pic>
        <p:nvPicPr>
          <p:cNvPr id="35" name="Picture 8" descr="A picture containing text&#10;&#10;Description automatically generated">
            <a:extLst>
              <a:ext uri="{FF2B5EF4-FFF2-40B4-BE49-F238E27FC236}">
                <a16:creationId xmlns:a16="http://schemas.microsoft.com/office/drawing/2014/main" id="{A386E6A8-4ADE-1677-02A1-0EEB29B487AE}"/>
              </a:ext>
            </a:extLst>
          </p:cNvPr>
          <p:cNvPicPr>
            <a:picLocks noChangeAspect="1"/>
          </p:cNvPicPr>
          <p:nvPr/>
        </p:nvPicPr>
        <p:blipFill rotWithShape="1">
          <a:blip r:embed="rId21" cstate="hqprint">
            <a:extLst>
              <a:ext uri="{28A0092B-C50C-407E-A947-70E740481C1C}">
                <a14:useLocalDpi xmlns:a14="http://schemas.microsoft.com/office/drawing/2010/main"/>
              </a:ext>
            </a:extLst>
          </a:blip>
          <a:srcRect/>
          <a:stretch/>
        </p:blipFill>
        <p:spPr>
          <a:xfrm>
            <a:off x="4932889" y="1116052"/>
            <a:ext cx="1621360" cy="1394906"/>
          </a:xfrm>
          <a:prstGeom prst="rect">
            <a:avLst/>
          </a:prstGeom>
        </p:spPr>
      </p:pic>
      <p:pic>
        <p:nvPicPr>
          <p:cNvPr id="36" name="Picture 26" descr="A picture containing computer, sketch, design&#10;&#10;Description automatically generated">
            <a:extLst>
              <a:ext uri="{FF2B5EF4-FFF2-40B4-BE49-F238E27FC236}">
                <a16:creationId xmlns:a16="http://schemas.microsoft.com/office/drawing/2014/main" id="{0AF389FE-E4A6-4846-2444-9CCB5DEEEFC6}"/>
              </a:ext>
            </a:extLst>
          </p:cNvPr>
          <p:cNvPicPr>
            <a:picLocks noChangeAspect="1"/>
          </p:cNvPicPr>
          <p:nvPr/>
        </p:nvPicPr>
        <p:blipFill rotWithShape="1">
          <a:blip r:embed="rId22" cstate="hqprint">
            <a:extLst>
              <a:ext uri="{28A0092B-C50C-407E-A947-70E740481C1C}">
                <a14:useLocalDpi xmlns:a14="http://schemas.microsoft.com/office/drawing/2010/main"/>
              </a:ext>
            </a:extLst>
          </a:blip>
          <a:srcRect/>
          <a:stretch/>
        </p:blipFill>
        <p:spPr>
          <a:xfrm>
            <a:off x="7344410" y="1045653"/>
            <a:ext cx="1679503" cy="1655907"/>
          </a:xfrm>
          <a:prstGeom prst="rect">
            <a:avLst/>
          </a:prstGeom>
        </p:spPr>
      </p:pic>
    </p:spTree>
    <p:extLst>
      <p:ext uri="{BB962C8B-B14F-4D97-AF65-F5344CB8AC3E}">
        <p14:creationId xmlns:p14="http://schemas.microsoft.com/office/powerpoint/2010/main" val="2714829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3">
            <a:extLst>
              <a:ext uri="{FF2B5EF4-FFF2-40B4-BE49-F238E27FC236}">
                <a16:creationId xmlns:a16="http://schemas.microsoft.com/office/drawing/2014/main" id="{84C76C90-E7BF-3BE5-671B-C37112E2FD8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200399" y="1442293"/>
            <a:ext cx="2018211" cy="1566721"/>
          </a:xfrm>
          <a:prstGeom prst="rect">
            <a:avLst/>
          </a:prstGeom>
        </p:spPr>
      </p:pic>
      <p:pic>
        <p:nvPicPr>
          <p:cNvPr id="4" name="Picture 21">
            <a:extLst>
              <a:ext uri="{FF2B5EF4-FFF2-40B4-BE49-F238E27FC236}">
                <a16:creationId xmlns:a16="http://schemas.microsoft.com/office/drawing/2014/main" id="{228B25E5-D644-D47C-5524-5F5D14F89B6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b="-910"/>
          <a:stretch/>
        </p:blipFill>
        <p:spPr>
          <a:xfrm>
            <a:off x="79692" y="1166409"/>
            <a:ext cx="2690856" cy="2028085"/>
          </a:xfrm>
          <a:prstGeom prst="rect">
            <a:avLst/>
          </a:prstGeom>
        </p:spPr>
      </p:pic>
      <p:pic>
        <p:nvPicPr>
          <p:cNvPr id="5" name="Picture 19">
            <a:extLst>
              <a:ext uri="{FF2B5EF4-FFF2-40B4-BE49-F238E27FC236}">
                <a16:creationId xmlns:a16="http://schemas.microsoft.com/office/drawing/2014/main" id="{87ADCF8F-9A75-9260-982E-43730D04923A}"/>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t="-1170"/>
          <a:stretch/>
        </p:blipFill>
        <p:spPr>
          <a:xfrm>
            <a:off x="3727992" y="3788130"/>
            <a:ext cx="2617257" cy="1772994"/>
          </a:xfrm>
          <a:prstGeom prst="rect">
            <a:avLst/>
          </a:prstGeom>
        </p:spPr>
      </p:pic>
      <p:pic>
        <p:nvPicPr>
          <p:cNvPr id="6" name="Picture 25">
            <a:extLst>
              <a:ext uri="{FF2B5EF4-FFF2-40B4-BE49-F238E27FC236}">
                <a16:creationId xmlns:a16="http://schemas.microsoft.com/office/drawing/2014/main" id="{00F62F5C-1945-3F09-D553-8AFC1421D6B0}"/>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9430693" y="1176482"/>
            <a:ext cx="2294175" cy="1994772"/>
          </a:xfrm>
          <a:prstGeom prst="rect">
            <a:avLst/>
          </a:prstGeom>
        </p:spPr>
      </p:pic>
      <p:pic>
        <p:nvPicPr>
          <p:cNvPr id="8" name="Picture 29">
            <a:extLst>
              <a:ext uri="{FF2B5EF4-FFF2-40B4-BE49-F238E27FC236}">
                <a16:creationId xmlns:a16="http://schemas.microsoft.com/office/drawing/2014/main" id="{AD44FECE-7821-374D-933A-835BC122E448}"/>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7334292" y="3416936"/>
            <a:ext cx="2946732" cy="2356556"/>
          </a:xfrm>
          <a:prstGeom prst="rect">
            <a:avLst/>
          </a:prstGeom>
        </p:spPr>
      </p:pic>
      <p:pic>
        <p:nvPicPr>
          <p:cNvPr id="9" name="Picture 31">
            <a:extLst>
              <a:ext uri="{FF2B5EF4-FFF2-40B4-BE49-F238E27FC236}">
                <a16:creationId xmlns:a16="http://schemas.microsoft.com/office/drawing/2014/main" id="{4B2DAAC2-F4C8-6B07-8534-0552F86CC39C}"/>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148289" y="3868905"/>
            <a:ext cx="2755563" cy="1718403"/>
          </a:xfrm>
          <a:prstGeom prst="rect">
            <a:avLst/>
          </a:prstGeom>
        </p:spPr>
      </p:pic>
      <p:pic>
        <p:nvPicPr>
          <p:cNvPr id="10" name="Picture 33">
            <a:extLst>
              <a:ext uri="{FF2B5EF4-FFF2-40B4-BE49-F238E27FC236}">
                <a16:creationId xmlns:a16="http://schemas.microsoft.com/office/drawing/2014/main" id="{C4D79D0A-936E-FEA3-EDA5-FF085E3CAC4E}"/>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5660509" y="1257968"/>
            <a:ext cx="3174398" cy="2099808"/>
          </a:xfrm>
          <a:prstGeom prst="rect">
            <a:avLst/>
          </a:prstGeom>
        </p:spPr>
      </p:pic>
      <p:sp>
        <p:nvSpPr>
          <p:cNvPr id="7" name="Rectangle 6">
            <a:extLst>
              <a:ext uri="{FF2B5EF4-FFF2-40B4-BE49-F238E27FC236}">
                <a16:creationId xmlns:a16="http://schemas.microsoft.com/office/drawing/2014/main" id="{AFAA0054-5B72-09A4-3B76-05B6E5266EE0}"/>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Title 1">
            <a:extLst>
              <a:ext uri="{FF2B5EF4-FFF2-40B4-BE49-F238E27FC236}">
                <a16:creationId xmlns:a16="http://schemas.microsoft.com/office/drawing/2014/main" id="{F1CBEDCB-04D0-09C2-01E6-FFEEE5508FF8}"/>
              </a:ext>
            </a:extLst>
          </p:cNvPr>
          <p:cNvSpPr txBox="1">
            <a:spLocks/>
          </p:cNvSpPr>
          <p:nvPr/>
        </p:nvSpPr>
        <p:spPr>
          <a:xfrm>
            <a:off x="79692" y="67142"/>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solidFill>
                  <a:schemeClr val="bg1"/>
                </a:solidFill>
                <a:latin typeface="Arial"/>
                <a:cs typeface="Arial"/>
              </a:rPr>
              <a:t>Annex: GC Workplace Design – Collaborative Workpoints</a:t>
            </a:r>
          </a:p>
        </p:txBody>
      </p:sp>
      <p:pic>
        <p:nvPicPr>
          <p:cNvPr id="12" name="Content Placeholder 10">
            <a:extLst>
              <a:ext uri="{FF2B5EF4-FFF2-40B4-BE49-F238E27FC236}">
                <a16:creationId xmlns:a16="http://schemas.microsoft.com/office/drawing/2014/main" id="{6B0004A5-F01B-8659-BE92-31D3EFDCC189}"/>
              </a:ext>
              <a:ext uri="{C183D7F6-B498-43B3-948B-1728B52AA6E4}">
                <adec:decorative xmlns:adec="http://schemas.microsoft.com/office/drawing/2017/decorative" val="1"/>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2" name="ZoneTexte 1">
            <a:extLst>
              <a:ext uri="{FF2B5EF4-FFF2-40B4-BE49-F238E27FC236}">
                <a16:creationId xmlns:a16="http://schemas.microsoft.com/office/drawing/2014/main" id="{347F4171-0836-91A0-CBDF-7AA2A422215C}"/>
              </a:ext>
            </a:extLst>
          </p:cNvPr>
          <p:cNvSpPr txBox="1"/>
          <p:nvPr/>
        </p:nvSpPr>
        <p:spPr>
          <a:xfrm>
            <a:off x="589661" y="3091068"/>
            <a:ext cx="2326589" cy="369332"/>
          </a:xfrm>
          <a:prstGeom prst="rect">
            <a:avLst/>
          </a:prstGeom>
          <a:noFill/>
        </p:spPr>
        <p:txBody>
          <a:bodyPr wrap="square" rtlCol="0">
            <a:spAutoFit/>
          </a:bodyPr>
          <a:lstStyle/>
          <a:p>
            <a:pPr algn="ctr"/>
            <a:r>
              <a:rPr lang="en-CA" b="1" dirty="0">
                <a:solidFill>
                  <a:srgbClr val="6E9F96"/>
                </a:solidFill>
                <a:latin typeface="Avenir Next LT Pro" panose="020B0504020202020204" pitchFamily="34" charset="0"/>
              </a:rPr>
              <a:t>Teaming area</a:t>
            </a:r>
          </a:p>
        </p:txBody>
      </p:sp>
      <p:sp>
        <p:nvSpPr>
          <p:cNvPr id="13" name="ZoneTexte 12">
            <a:extLst>
              <a:ext uri="{FF2B5EF4-FFF2-40B4-BE49-F238E27FC236}">
                <a16:creationId xmlns:a16="http://schemas.microsoft.com/office/drawing/2014/main" id="{1856612A-885E-3E7C-AF4D-8D057206B1B0}"/>
              </a:ext>
            </a:extLst>
          </p:cNvPr>
          <p:cNvSpPr txBox="1"/>
          <p:nvPr/>
        </p:nvSpPr>
        <p:spPr>
          <a:xfrm>
            <a:off x="3043011" y="3094184"/>
            <a:ext cx="2326589" cy="369332"/>
          </a:xfrm>
          <a:prstGeom prst="rect">
            <a:avLst/>
          </a:prstGeom>
          <a:noFill/>
        </p:spPr>
        <p:txBody>
          <a:bodyPr wrap="square" rtlCol="0">
            <a:spAutoFit/>
          </a:bodyPr>
          <a:lstStyle/>
          <a:p>
            <a:pPr algn="ctr"/>
            <a:r>
              <a:rPr lang="en-CA" b="1" dirty="0">
                <a:solidFill>
                  <a:srgbClr val="6E9F96"/>
                </a:solidFill>
                <a:latin typeface="Avenir Next LT Pro" panose="020B0504020202020204" pitchFamily="34" charset="0"/>
              </a:rPr>
              <a:t>Huddle</a:t>
            </a:r>
          </a:p>
        </p:txBody>
      </p:sp>
      <p:sp>
        <p:nvSpPr>
          <p:cNvPr id="14" name="ZoneTexte 13">
            <a:extLst>
              <a:ext uri="{FF2B5EF4-FFF2-40B4-BE49-F238E27FC236}">
                <a16:creationId xmlns:a16="http://schemas.microsoft.com/office/drawing/2014/main" id="{E3E9C2D6-972B-3EAA-FBF3-3BB33506298D}"/>
              </a:ext>
            </a:extLst>
          </p:cNvPr>
          <p:cNvSpPr txBox="1"/>
          <p:nvPr/>
        </p:nvSpPr>
        <p:spPr>
          <a:xfrm>
            <a:off x="6508318" y="3094184"/>
            <a:ext cx="2326589" cy="369332"/>
          </a:xfrm>
          <a:prstGeom prst="rect">
            <a:avLst/>
          </a:prstGeom>
          <a:noFill/>
        </p:spPr>
        <p:txBody>
          <a:bodyPr wrap="square" rtlCol="0">
            <a:spAutoFit/>
          </a:bodyPr>
          <a:lstStyle/>
          <a:p>
            <a:r>
              <a:rPr lang="en-CA" b="1" dirty="0">
                <a:solidFill>
                  <a:srgbClr val="6E9F96"/>
                </a:solidFill>
                <a:latin typeface="Avenir Next LT Pro" panose="020B0504020202020204" pitchFamily="34" charset="0"/>
              </a:rPr>
              <a:t>Work room</a:t>
            </a:r>
          </a:p>
        </p:txBody>
      </p:sp>
      <p:sp>
        <p:nvSpPr>
          <p:cNvPr id="15" name="ZoneTexte 14">
            <a:extLst>
              <a:ext uri="{FF2B5EF4-FFF2-40B4-BE49-F238E27FC236}">
                <a16:creationId xmlns:a16="http://schemas.microsoft.com/office/drawing/2014/main" id="{4019B1AD-86C3-96C7-CF45-408DA037AC49}"/>
              </a:ext>
            </a:extLst>
          </p:cNvPr>
          <p:cNvSpPr txBox="1"/>
          <p:nvPr/>
        </p:nvSpPr>
        <p:spPr>
          <a:xfrm>
            <a:off x="9549411" y="3047604"/>
            <a:ext cx="2326589" cy="369332"/>
          </a:xfrm>
          <a:prstGeom prst="rect">
            <a:avLst/>
          </a:prstGeom>
          <a:noFill/>
        </p:spPr>
        <p:txBody>
          <a:bodyPr wrap="square" rtlCol="0">
            <a:spAutoFit/>
          </a:bodyPr>
          <a:lstStyle/>
          <a:p>
            <a:pPr algn="ctr"/>
            <a:r>
              <a:rPr lang="en-CA" b="1" dirty="0">
                <a:solidFill>
                  <a:srgbClr val="6E9F96"/>
                </a:solidFill>
                <a:latin typeface="Avenir Next LT Pro" panose="020B0504020202020204" pitchFamily="34" charset="0"/>
              </a:rPr>
              <a:t>Chat point</a:t>
            </a:r>
          </a:p>
        </p:txBody>
      </p:sp>
      <p:sp>
        <p:nvSpPr>
          <p:cNvPr id="16" name="ZoneTexte 15">
            <a:extLst>
              <a:ext uri="{FF2B5EF4-FFF2-40B4-BE49-F238E27FC236}">
                <a16:creationId xmlns:a16="http://schemas.microsoft.com/office/drawing/2014/main" id="{00FAED27-44E9-97F7-396F-4295A6BCBA84}"/>
              </a:ext>
            </a:extLst>
          </p:cNvPr>
          <p:cNvSpPr txBox="1"/>
          <p:nvPr/>
        </p:nvSpPr>
        <p:spPr>
          <a:xfrm>
            <a:off x="7954435" y="5533512"/>
            <a:ext cx="2326589" cy="369332"/>
          </a:xfrm>
          <a:prstGeom prst="rect">
            <a:avLst/>
          </a:prstGeom>
          <a:noFill/>
        </p:spPr>
        <p:txBody>
          <a:bodyPr wrap="square" rtlCol="0">
            <a:spAutoFit/>
          </a:bodyPr>
          <a:lstStyle/>
          <a:p>
            <a:r>
              <a:rPr lang="en-CA" b="1" dirty="0">
                <a:solidFill>
                  <a:srgbClr val="6E9F96"/>
                </a:solidFill>
                <a:latin typeface="Avenir Next LT Pro" panose="020B0504020202020204" pitchFamily="34" charset="0"/>
              </a:rPr>
              <a:t>Project room</a:t>
            </a:r>
          </a:p>
        </p:txBody>
      </p:sp>
      <p:sp>
        <p:nvSpPr>
          <p:cNvPr id="17" name="ZoneTexte 16">
            <a:extLst>
              <a:ext uri="{FF2B5EF4-FFF2-40B4-BE49-F238E27FC236}">
                <a16:creationId xmlns:a16="http://schemas.microsoft.com/office/drawing/2014/main" id="{42E8FA60-17DB-F3BB-2A1E-DDACE49490E2}"/>
              </a:ext>
            </a:extLst>
          </p:cNvPr>
          <p:cNvSpPr txBox="1"/>
          <p:nvPr/>
        </p:nvSpPr>
        <p:spPr>
          <a:xfrm>
            <a:off x="4548172" y="5561124"/>
            <a:ext cx="2326589" cy="369332"/>
          </a:xfrm>
          <a:prstGeom prst="rect">
            <a:avLst/>
          </a:prstGeom>
          <a:noFill/>
        </p:spPr>
        <p:txBody>
          <a:bodyPr wrap="square" rtlCol="0">
            <a:spAutoFit/>
          </a:bodyPr>
          <a:lstStyle/>
          <a:p>
            <a:r>
              <a:rPr lang="en-CA" b="1" dirty="0">
                <a:solidFill>
                  <a:srgbClr val="6E9F96"/>
                </a:solidFill>
                <a:latin typeface="Avenir Next LT Pro" panose="020B0504020202020204" pitchFamily="34" charset="0"/>
              </a:rPr>
              <a:t>Lounge</a:t>
            </a:r>
          </a:p>
        </p:txBody>
      </p:sp>
      <p:sp>
        <p:nvSpPr>
          <p:cNvPr id="18" name="ZoneTexte 17">
            <a:extLst>
              <a:ext uri="{FF2B5EF4-FFF2-40B4-BE49-F238E27FC236}">
                <a16:creationId xmlns:a16="http://schemas.microsoft.com/office/drawing/2014/main" id="{77137FCD-3CEF-95E6-8DC9-80085935B314}"/>
              </a:ext>
            </a:extLst>
          </p:cNvPr>
          <p:cNvSpPr txBox="1"/>
          <p:nvPr/>
        </p:nvSpPr>
        <p:spPr>
          <a:xfrm>
            <a:off x="541216" y="5533512"/>
            <a:ext cx="2326589" cy="369332"/>
          </a:xfrm>
          <a:prstGeom prst="rect">
            <a:avLst/>
          </a:prstGeom>
          <a:noFill/>
        </p:spPr>
        <p:txBody>
          <a:bodyPr wrap="square" rtlCol="0">
            <a:spAutoFit/>
          </a:bodyPr>
          <a:lstStyle/>
          <a:p>
            <a:pPr algn="ctr"/>
            <a:r>
              <a:rPr lang="en-CA" b="1" dirty="0">
                <a:solidFill>
                  <a:srgbClr val="6E9F96"/>
                </a:solidFill>
                <a:latin typeface="Avenir Next LT Pro" panose="020B0504020202020204" pitchFamily="34" charset="0"/>
              </a:rPr>
              <a:t>Meeting room</a:t>
            </a:r>
          </a:p>
        </p:txBody>
      </p:sp>
    </p:spTree>
    <p:extLst>
      <p:ext uri="{BB962C8B-B14F-4D97-AF65-F5344CB8AC3E}">
        <p14:creationId xmlns:p14="http://schemas.microsoft.com/office/powerpoint/2010/main" val="1692078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F30855-F32A-2F21-A43E-C7859C107EED}"/>
              </a:ext>
            </a:extLst>
          </p:cNvPr>
          <p:cNvSpPr>
            <a:spLocks noGrp="1"/>
          </p:cNvSpPr>
          <p:nvPr>
            <p:ph type="title" idx="4294967295"/>
          </p:nvPr>
        </p:nvSpPr>
        <p:spPr>
          <a:xfrm>
            <a:off x="413375" y="1038024"/>
            <a:ext cx="5251701" cy="490972"/>
          </a:xfrm>
          <a:prstGeom prst="rect">
            <a:avLst/>
          </a:prstGeom>
        </p:spPr>
        <p:txBody>
          <a:bodyPr lIns="91440" tIns="45720" rIns="91440" bIns="45720" anchor="t"/>
          <a:lstStyle/>
          <a:p>
            <a:r>
              <a:rPr lang="en-CA" b="0" dirty="0">
                <a:latin typeface="Avenir Next LT Pro" panose="020B0504020202020204" pitchFamily="34" charset="0"/>
                <a:cs typeface="Arial"/>
              </a:rPr>
              <a:t>For many of you...</a:t>
            </a:r>
          </a:p>
        </p:txBody>
      </p:sp>
      <p:sp>
        <p:nvSpPr>
          <p:cNvPr id="3" name="Rectangle 2">
            <a:extLst>
              <a:ext uri="{FF2B5EF4-FFF2-40B4-BE49-F238E27FC236}">
                <a16:creationId xmlns:a16="http://schemas.microsoft.com/office/drawing/2014/main" id="{52628C8E-2231-D75D-DC5C-D20A9447151B}"/>
              </a:ext>
              <a:ext uri="{C183D7F6-B498-43B3-948B-1728B52AA6E4}">
                <adec:decorative xmlns:adec="http://schemas.microsoft.com/office/drawing/2017/decorative" val="1"/>
              </a:ext>
            </a:extLst>
          </p:cNvPr>
          <p:cNvSpPr/>
          <p:nvPr/>
        </p:nvSpPr>
        <p:spPr>
          <a:xfrm>
            <a:off x="4595687" y="2145724"/>
            <a:ext cx="6271357" cy="3496244"/>
          </a:xfrm>
          <a:prstGeom prst="rect">
            <a:avLst/>
          </a:prstGeom>
          <a:gradFill flip="none" rotWithShape="1">
            <a:gsLst>
              <a:gs pos="39000">
                <a:schemeClr val="accent1">
                  <a:lumMod val="40000"/>
                  <a:lumOff val="60000"/>
                  <a:alpha val="74000"/>
                </a:schemeClr>
              </a:gs>
              <a:gs pos="69000">
                <a:schemeClr val="accent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Avenir Next LT Pro" panose="020B0504020202020204" pitchFamily="34" charset="0"/>
            </a:endParaRPr>
          </a:p>
        </p:txBody>
      </p:sp>
      <p:sp>
        <p:nvSpPr>
          <p:cNvPr id="4" name="Rectangle 3">
            <a:extLst>
              <a:ext uri="{FF2B5EF4-FFF2-40B4-BE49-F238E27FC236}">
                <a16:creationId xmlns:a16="http://schemas.microsoft.com/office/drawing/2014/main" id="{19B31DB0-C597-F594-91DC-9C9C85FA390A}"/>
              </a:ext>
              <a:ext uri="{C183D7F6-B498-43B3-948B-1728B52AA6E4}">
                <adec:decorative xmlns:adec="http://schemas.microsoft.com/office/drawing/2017/decorative" val="1"/>
              </a:ext>
            </a:extLst>
          </p:cNvPr>
          <p:cNvSpPr/>
          <p:nvPr/>
        </p:nvSpPr>
        <p:spPr>
          <a:xfrm>
            <a:off x="1465177" y="2140118"/>
            <a:ext cx="3055234" cy="350184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Avenir Next LT Pro" panose="020B0504020202020204" pitchFamily="34" charset="0"/>
            </a:endParaRPr>
          </a:p>
        </p:txBody>
      </p:sp>
      <p:sp>
        <p:nvSpPr>
          <p:cNvPr id="6" name="TextBox 5">
            <a:extLst>
              <a:ext uri="{FF2B5EF4-FFF2-40B4-BE49-F238E27FC236}">
                <a16:creationId xmlns:a16="http://schemas.microsoft.com/office/drawing/2014/main" id="{A8144399-86E6-8F9C-F0B6-E79E7948C6B7}"/>
              </a:ext>
            </a:extLst>
          </p:cNvPr>
          <p:cNvSpPr txBox="1"/>
          <p:nvPr/>
        </p:nvSpPr>
        <p:spPr>
          <a:xfrm>
            <a:off x="3146819" y="1707994"/>
            <a:ext cx="2805546" cy="369332"/>
          </a:xfrm>
          <a:prstGeom prst="rect">
            <a:avLst/>
          </a:prstGeom>
          <a:noFill/>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1800" b="1" i="0" u="none" strike="noStrike" cap="none" normalizeH="0" baseline="0" noProof="0" dirty="0">
                <a:ln>
                  <a:noFill/>
                </a:ln>
                <a:solidFill>
                  <a:srgbClr val="C00000"/>
                </a:solidFill>
                <a:uLnTx/>
                <a:uFillTx/>
                <a:latin typeface="Avenir Next LT Pro" panose="020B0504020202020204" pitchFamily="34" charset="0"/>
                <a:cs typeface="Calibri"/>
              </a:rPr>
              <a:t>March 2020</a:t>
            </a:r>
            <a:endParaRPr lang="en-CA" sz="1800" b="1" i="0" u="none" strike="noStrike" cap="none" normalizeH="0" baseline="0" noProof="0" dirty="0">
              <a:ln>
                <a:noFill/>
              </a:ln>
              <a:solidFill>
                <a:srgbClr val="C00000"/>
              </a:solidFill>
              <a:uLnTx/>
              <a:uFillTx/>
              <a:latin typeface="Avenir Next LT Pro" panose="020B0504020202020204" pitchFamily="34" charset="0"/>
              <a:cs typeface="Calibri"/>
            </a:endParaRPr>
          </a:p>
        </p:txBody>
      </p:sp>
      <p:grpSp>
        <p:nvGrpSpPr>
          <p:cNvPr id="7" name="Group 12">
            <a:extLst>
              <a:ext uri="{FF2B5EF4-FFF2-40B4-BE49-F238E27FC236}">
                <a16:creationId xmlns:a16="http://schemas.microsoft.com/office/drawing/2014/main" id="{7ABDD0FF-BFF5-9508-4275-26ECD5682839}"/>
              </a:ext>
              <a:ext uri="{C183D7F6-B498-43B3-948B-1728B52AA6E4}">
                <adec:decorative xmlns:adec="http://schemas.microsoft.com/office/drawing/2017/decorative" val="1"/>
              </a:ext>
            </a:extLst>
          </p:cNvPr>
          <p:cNvGrpSpPr/>
          <p:nvPr/>
        </p:nvGrpSpPr>
        <p:grpSpPr>
          <a:xfrm>
            <a:off x="1347503" y="2276510"/>
            <a:ext cx="3268231" cy="3064920"/>
            <a:chOff x="-140576" y="2290088"/>
            <a:chExt cx="3268231" cy="3188773"/>
          </a:xfrm>
        </p:grpSpPr>
        <p:pic>
          <p:nvPicPr>
            <p:cNvPr id="8" name="Picture Placeholder 23">
              <a:extLst>
                <a:ext uri="{FF2B5EF4-FFF2-40B4-BE49-F238E27FC236}">
                  <a16:creationId xmlns:a16="http://schemas.microsoft.com/office/drawing/2014/main" id="{3D3DC855-FB4D-1225-F66E-9DE42EEEB2EE}"/>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5962" y="4457149"/>
              <a:ext cx="1289599" cy="1021712"/>
            </a:xfrm>
            <a:prstGeom prst="rect">
              <a:avLst/>
            </a:prstGeom>
          </p:spPr>
        </p:pic>
        <p:sp>
          <p:nvSpPr>
            <p:cNvPr id="9" name="TextBox 15">
              <a:extLst>
                <a:ext uri="{FF2B5EF4-FFF2-40B4-BE49-F238E27FC236}">
                  <a16:creationId xmlns:a16="http://schemas.microsoft.com/office/drawing/2014/main" id="{D43E8409-5C7F-A546-C40D-AB4CA6ED7482}"/>
                </a:ext>
              </a:extLst>
            </p:cNvPr>
            <p:cNvSpPr txBox="1"/>
            <p:nvPr/>
          </p:nvSpPr>
          <p:spPr>
            <a:xfrm>
              <a:off x="-140576" y="2290088"/>
              <a:ext cx="3268231" cy="1569047"/>
            </a:xfrm>
            <a:prstGeom prst="rect">
              <a:avLst/>
            </a:prstGeom>
            <a:noFill/>
          </p:spPr>
          <p:txBody>
            <a:bodyPr wrap="square" lIns="91440" tIns="45720" rIns="91440" bIns="45720" rtlCol="0" anchor="t">
              <a:spAutoFit/>
            </a:bodyPr>
            <a:lstStyle/>
            <a:p>
              <a:pPr marL="0" marR="0" lvl="0" indent="0" algn="ctr" defTabSz="800100" rtl="0" eaLnBrk="0" fontAlgn="base" latinLnBrk="0" hangingPunct="0">
                <a:lnSpc>
                  <a:spcPct val="100000"/>
                </a:lnSpc>
                <a:spcBef>
                  <a:spcPct val="0"/>
                </a:spcBef>
                <a:spcAft>
                  <a:spcPts val="0"/>
                </a:spcAft>
                <a:buClrTx/>
                <a:buSzTx/>
                <a:buFontTx/>
                <a:buNone/>
                <a:tabLst/>
                <a:defRPr/>
              </a:pPr>
              <a:r>
                <a:rPr kumimoji="0" lang="en-CA" sz="2000" b="1" i="0" u="none" strike="noStrike" cap="none" normalizeH="0" baseline="0" noProof="0" dirty="0">
                  <a:ln>
                    <a:noFill/>
                  </a:ln>
                  <a:solidFill>
                    <a:srgbClr val="17455C"/>
                  </a:solidFill>
                  <a:uLnTx/>
                  <a:uFillTx/>
                  <a:latin typeface="Avenir Next LT Pro" panose="020B0504020202020204" pitchFamily="34" charset="0"/>
                  <a:cs typeface="Calibri Light"/>
                </a:rPr>
                <a:t>Work = Workplace</a:t>
              </a:r>
              <a:endParaRPr lang="en-CA" sz="2000" b="1" i="0" u="none" strike="noStrike" cap="none" normalizeH="0" baseline="0" noProof="0" dirty="0">
                <a:ln>
                  <a:noFill/>
                </a:ln>
                <a:solidFill>
                  <a:srgbClr val="17455C"/>
                </a:solidFill>
                <a:uLnTx/>
                <a:uFillTx/>
                <a:latin typeface="Avenir Next LT Pro" panose="020B0504020202020204" pitchFamily="34" charset="0"/>
                <a:cs typeface="Calibri Light"/>
              </a:endParaRP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en-CA" b="0" i="0" u="none" strike="noStrike" cap="none" normalizeH="0" baseline="0" noProof="0" dirty="0">
                  <a:ln>
                    <a:noFill/>
                  </a:ln>
                  <a:solidFill>
                    <a:srgbClr val="000000"/>
                  </a:solidFill>
                  <a:uLnTx/>
                  <a:uFillTx/>
                  <a:latin typeface="Avenir Next LT Pro" panose="020B0504020202020204" pitchFamily="34" charset="0"/>
                  <a:cs typeface="Calibri Light"/>
                </a:rPr>
                <a:t>Static and compliant</a:t>
              </a:r>
            </a:p>
            <a:p>
              <a:pPr marL="0" marR="0" lvl="0" indent="0" algn="ctr" defTabSz="800100" rtl="0" eaLnBrk="0" fontAlgn="base" latinLnBrk="0" hangingPunct="0">
                <a:lnSpc>
                  <a:spcPct val="100000"/>
                </a:lnSpc>
                <a:spcBef>
                  <a:spcPct val="0"/>
                </a:spcBef>
                <a:spcAft>
                  <a:spcPts val="0"/>
                </a:spcAft>
                <a:buClrTx/>
                <a:buSzTx/>
                <a:buFontTx/>
                <a:buNone/>
                <a:tabLst/>
                <a:defRPr/>
              </a:pPr>
              <a:r>
                <a:rPr lang="en-CA" dirty="0">
                  <a:solidFill>
                    <a:srgbClr val="000000"/>
                  </a:solidFill>
                  <a:latin typeface="Avenir Next LT Pro" panose="020B0504020202020204" pitchFamily="34" charset="0"/>
                  <a:cs typeface="Calibri Light"/>
                </a:rPr>
                <a:t>Individual</a:t>
              </a: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en-CA" b="0" i="0" u="none" strike="noStrike" cap="none" normalizeH="0" baseline="0" noProof="0" dirty="0">
                  <a:ln>
                    <a:noFill/>
                  </a:ln>
                  <a:solidFill>
                    <a:srgbClr val="000000"/>
                  </a:solidFill>
                  <a:uLnTx/>
                  <a:uFillTx/>
                  <a:latin typeface="Avenir Next LT Pro" panose="020B0504020202020204" pitchFamily="34" charset="0"/>
                  <a:cs typeface="Calibri Light"/>
                </a:rPr>
                <a:t>In person social interactions</a:t>
              </a:r>
            </a:p>
            <a:p>
              <a:pPr marL="0" marR="0" lvl="0" indent="0" algn="ctr" defTabSz="800100" rtl="0" eaLnBrk="0" fontAlgn="base" latinLnBrk="0" hangingPunct="0">
                <a:lnSpc>
                  <a:spcPct val="100000"/>
                </a:lnSpc>
                <a:spcBef>
                  <a:spcPct val="0"/>
                </a:spcBef>
                <a:spcAft>
                  <a:spcPts val="0"/>
                </a:spcAft>
                <a:buClrTx/>
                <a:buSzTx/>
                <a:buFontTx/>
                <a:buNone/>
                <a:tabLst/>
                <a:defRPr/>
              </a:pPr>
              <a:endParaRPr lang="en-CA" b="0" i="0" u="none" strike="noStrike" cap="none" normalizeH="0" baseline="0" noProof="0" dirty="0">
                <a:ln>
                  <a:noFill/>
                </a:ln>
                <a:solidFill>
                  <a:srgbClr val="000000"/>
                </a:solidFill>
                <a:uLnTx/>
                <a:uFillTx/>
                <a:latin typeface="Avenir Next LT Pro" panose="020B0504020202020204" pitchFamily="34" charset="0"/>
                <a:cs typeface="Calibri Light"/>
              </a:endParaRPr>
            </a:p>
          </p:txBody>
        </p:sp>
      </p:grpSp>
      <p:grpSp>
        <p:nvGrpSpPr>
          <p:cNvPr id="10" name="Group 17">
            <a:extLst>
              <a:ext uri="{FF2B5EF4-FFF2-40B4-BE49-F238E27FC236}">
                <a16:creationId xmlns:a16="http://schemas.microsoft.com/office/drawing/2014/main" id="{8AB89DF7-0916-33B3-1C83-17D5E3DFD359}"/>
              </a:ext>
              <a:ext uri="{C183D7F6-B498-43B3-948B-1728B52AA6E4}">
                <adec:decorative xmlns:adec="http://schemas.microsoft.com/office/drawing/2017/decorative" val="1"/>
              </a:ext>
            </a:extLst>
          </p:cNvPr>
          <p:cNvGrpSpPr/>
          <p:nvPr/>
        </p:nvGrpSpPr>
        <p:grpSpPr>
          <a:xfrm>
            <a:off x="4743923" y="2246506"/>
            <a:ext cx="2697964" cy="3168311"/>
            <a:chOff x="3690069" y="2292148"/>
            <a:chExt cx="2697964" cy="2164661"/>
          </a:xfrm>
        </p:grpSpPr>
        <p:pic>
          <p:nvPicPr>
            <p:cNvPr id="11" name="Picture 19">
              <a:extLst>
                <a:ext uri="{FF2B5EF4-FFF2-40B4-BE49-F238E27FC236}">
                  <a16:creationId xmlns:a16="http://schemas.microsoft.com/office/drawing/2014/main" id="{381DD8E7-A36A-9F20-CDC7-4BB8678B516A}"/>
                </a:ext>
              </a:extLst>
            </p:cNvPr>
            <p:cNvPicPr>
              <a:picLocks noChangeAspect="1"/>
            </p:cNvPicPr>
            <p:nvPr/>
          </p:nvPicPr>
          <p:blipFill rotWithShape="1">
            <a:blip r:embed="rId4" cstate="screen">
              <a:clrChange>
                <a:clrFrom>
                  <a:srgbClr val="E2E1DF"/>
                </a:clrFrom>
                <a:clrTo>
                  <a:srgbClr val="E2E1DF">
                    <a:alpha val="0"/>
                  </a:srgbClr>
                </a:clrTo>
              </a:clrChange>
              <a:biLevel thresh="50000"/>
              <a:extLst>
                <a:ext uri="{28A0092B-C50C-407E-A947-70E740481C1C}">
                  <a14:useLocalDpi xmlns:a14="http://schemas.microsoft.com/office/drawing/2010/main"/>
                </a:ext>
              </a:extLst>
            </a:blip>
            <a:srcRect/>
            <a:stretch/>
          </p:blipFill>
          <p:spPr>
            <a:xfrm>
              <a:off x="4381567" y="3735726"/>
              <a:ext cx="1173908" cy="721083"/>
            </a:xfrm>
            <a:prstGeom prst="ellipse">
              <a:avLst/>
            </a:prstGeom>
          </p:spPr>
        </p:pic>
        <p:sp>
          <p:nvSpPr>
            <p:cNvPr id="12" name="TextBox 20">
              <a:extLst>
                <a:ext uri="{FF2B5EF4-FFF2-40B4-BE49-F238E27FC236}">
                  <a16:creationId xmlns:a16="http://schemas.microsoft.com/office/drawing/2014/main" id="{943C51BB-FACE-500A-EAA0-7287E7BAD21C}"/>
                </a:ext>
              </a:extLst>
            </p:cNvPr>
            <p:cNvSpPr txBox="1"/>
            <p:nvPr/>
          </p:nvSpPr>
          <p:spPr>
            <a:xfrm>
              <a:off x="3690069" y="2292148"/>
              <a:ext cx="2697964" cy="841119"/>
            </a:xfrm>
            <a:prstGeom prst="rect">
              <a:avLst/>
            </a:prstGeom>
            <a:noFill/>
          </p:spPr>
          <p:txBody>
            <a:bodyPr wrap="square" lIns="91440" tIns="45720" rIns="91440" bIns="45720" rtlCol="0" anchor="t">
              <a:spAutoFit/>
            </a:bodyPr>
            <a:lstStyle/>
            <a:p>
              <a:pPr marL="0" marR="0" lvl="0" indent="0" algn="ctr" defTabSz="800100" rtl="0" eaLnBrk="0" fontAlgn="base" latinLnBrk="0" hangingPunct="0">
                <a:lnSpc>
                  <a:spcPct val="100000"/>
                </a:lnSpc>
                <a:spcBef>
                  <a:spcPct val="0"/>
                </a:spcBef>
                <a:spcAft>
                  <a:spcPts val="0"/>
                </a:spcAft>
                <a:buClrTx/>
                <a:buSzTx/>
                <a:buFontTx/>
                <a:buNone/>
                <a:tabLst/>
                <a:defRPr/>
              </a:pPr>
              <a:r>
                <a:rPr lang="en-CA" sz="2000" b="1" dirty="0">
                  <a:solidFill>
                    <a:srgbClr val="18853F"/>
                  </a:solidFill>
                  <a:latin typeface="Avenir Next LT Pro" panose="020B0504020202020204" pitchFamily="34" charset="0"/>
                  <a:cs typeface="Calibri Light"/>
                </a:rPr>
                <a:t>Work</a:t>
              </a:r>
              <a:r>
                <a:rPr kumimoji="0" lang="en-CA" sz="2000" b="1" i="0" u="none" strike="noStrike" cap="none" normalizeH="0" baseline="0" noProof="0" dirty="0">
                  <a:ln>
                    <a:noFill/>
                  </a:ln>
                  <a:solidFill>
                    <a:srgbClr val="18853F"/>
                  </a:solidFill>
                  <a:uLnTx/>
                  <a:uFillTx/>
                  <a:latin typeface="Avenir Next LT Pro" panose="020B0504020202020204" pitchFamily="34" charset="0"/>
                  <a:cs typeface="Calibri Light"/>
                </a:rPr>
                <a:t> = </a:t>
              </a:r>
              <a:r>
                <a:rPr lang="en-CA" sz="2000" b="1" dirty="0">
                  <a:solidFill>
                    <a:srgbClr val="18853F"/>
                  </a:solidFill>
                  <a:latin typeface="Avenir Next LT Pro" panose="020B0504020202020204" pitchFamily="34" charset="0"/>
                  <a:cs typeface="Calibri Light"/>
                </a:rPr>
                <a:t>Home</a:t>
              </a:r>
              <a:endParaRPr lang="en-CA" sz="2000" b="1" i="0" u="none" strike="noStrike" cap="none" normalizeH="0" baseline="0" noProof="0" dirty="0">
                <a:ln>
                  <a:noFill/>
                </a:ln>
                <a:solidFill>
                  <a:srgbClr val="18853F"/>
                </a:solidFill>
                <a:uLnTx/>
                <a:uFillTx/>
                <a:latin typeface="Avenir Next LT Pro" panose="020B0504020202020204" pitchFamily="34" charset="0"/>
                <a:cs typeface="Calibri Light"/>
              </a:endParaRP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en-CA" b="0" i="0" u="none" strike="noStrike" cap="none" normalizeH="0" baseline="0" noProof="0" dirty="0">
                  <a:ln>
                    <a:noFill/>
                  </a:ln>
                  <a:solidFill>
                    <a:srgbClr val="000000"/>
                  </a:solidFill>
                  <a:uLnTx/>
                  <a:uFillTx/>
                  <a:latin typeface="Avenir Next LT Pro" panose="020B0504020202020204" pitchFamily="34" charset="0"/>
                  <a:cs typeface="Calibri Light"/>
                </a:rPr>
                <a:t>Work-life balance</a:t>
              </a:r>
            </a:p>
            <a:p>
              <a:pPr marL="0" marR="0" lvl="0" indent="0" algn="ctr" defTabSz="800100" rtl="0" eaLnBrk="0" fontAlgn="base" latinLnBrk="0" hangingPunct="0">
                <a:lnSpc>
                  <a:spcPct val="100000"/>
                </a:lnSpc>
                <a:spcBef>
                  <a:spcPct val="0"/>
                </a:spcBef>
                <a:spcAft>
                  <a:spcPts val="0"/>
                </a:spcAft>
                <a:buClrTx/>
                <a:buSzTx/>
                <a:buFontTx/>
                <a:buNone/>
                <a:tabLst/>
                <a:defRPr/>
              </a:pPr>
              <a:r>
                <a:rPr lang="en-CA" dirty="0">
                  <a:solidFill>
                    <a:srgbClr val="000000"/>
                  </a:solidFill>
                  <a:latin typeface="Avenir Next LT Pro" panose="020B0504020202020204" pitchFamily="34" charset="0"/>
                  <a:cs typeface="Calibri Light"/>
                </a:rPr>
                <a:t>Virtual and digital</a:t>
              </a:r>
              <a:endParaRPr kumimoji="0" lang="en-CA" b="0" i="0" u="none" strike="noStrike" cap="none" normalizeH="0" baseline="0" noProof="0" dirty="0">
                <a:ln>
                  <a:noFill/>
                </a:ln>
                <a:solidFill>
                  <a:srgbClr val="000000"/>
                </a:solidFill>
                <a:uLnTx/>
                <a:uFillTx/>
                <a:latin typeface="Avenir Next LT Pro" panose="020B0504020202020204" pitchFamily="34" charset="0"/>
                <a:cs typeface="Calibri Light"/>
              </a:endParaRPr>
            </a:p>
            <a:p>
              <a:pPr marL="0" marR="0" lvl="0" indent="0" algn="ctr" defTabSz="800100" rtl="0" eaLnBrk="0" fontAlgn="base" latinLnBrk="0" hangingPunct="0">
                <a:lnSpc>
                  <a:spcPct val="100000"/>
                </a:lnSpc>
                <a:spcBef>
                  <a:spcPct val="0"/>
                </a:spcBef>
                <a:spcAft>
                  <a:spcPts val="0"/>
                </a:spcAft>
                <a:buClrTx/>
                <a:buSzTx/>
                <a:buFontTx/>
                <a:buNone/>
                <a:tabLst/>
                <a:defRPr/>
              </a:pPr>
              <a:r>
                <a:rPr lang="en-CA" dirty="0">
                  <a:solidFill>
                    <a:srgbClr val="000000"/>
                  </a:solidFill>
                  <a:latin typeface="Avenir Next LT Pro" panose="020B0504020202020204" pitchFamily="34" charset="0"/>
                  <a:cs typeface="Calibri Light"/>
                </a:rPr>
                <a:t>Efficient</a:t>
              </a:r>
            </a:p>
          </p:txBody>
        </p:sp>
      </p:grpSp>
      <p:cxnSp>
        <p:nvCxnSpPr>
          <p:cNvPr id="13" name="Straight Arrow Connector 25" descr="Arrow indicating timeline from 2020 until now.">
            <a:extLst>
              <a:ext uri="{FF2B5EF4-FFF2-40B4-BE49-F238E27FC236}">
                <a16:creationId xmlns:a16="http://schemas.microsoft.com/office/drawing/2014/main" id="{CED0BC9A-179C-424A-DF6E-A33A3EE37937}"/>
              </a:ext>
            </a:extLst>
          </p:cNvPr>
          <p:cNvCxnSpPr>
            <a:cxnSpLocks/>
          </p:cNvCxnSpPr>
          <p:nvPr/>
        </p:nvCxnSpPr>
        <p:spPr>
          <a:xfrm>
            <a:off x="1549844" y="2045638"/>
            <a:ext cx="9483019" cy="0"/>
          </a:xfrm>
          <a:prstGeom prst="straightConnector1">
            <a:avLst/>
          </a:prstGeom>
          <a:ln w="349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Connector 27">
            <a:extLst>
              <a:ext uri="{FF2B5EF4-FFF2-40B4-BE49-F238E27FC236}">
                <a16:creationId xmlns:a16="http://schemas.microsoft.com/office/drawing/2014/main" id="{96E4590F-8CC2-8FA7-BEFE-DB6D41F1DAA9}"/>
              </a:ext>
              <a:ext uri="{C183D7F6-B498-43B3-948B-1728B52AA6E4}">
                <adec:decorative xmlns:adec="http://schemas.microsoft.com/office/drawing/2017/decorative" val="1"/>
              </a:ext>
            </a:extLst>
          </p:cNvPr>
          <p:cNvCxnSpPr>
            <a:cxnSpLocks/>
          </p:cNvCxnSpPr>
          <p:nvPr/>
        </p:nvCxnSpPr>
        <p:spPr>
          <a:xfrm flipV="1">
            <a:off x="4549592" y="2145724"/>
            <a:ext cx="0" cy="349624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TextBox 35">
            <a:extLst>
              <a:ext uri="{FF2B5EF4-FFF2-40B4-BE49-F238E27FC236}">
                <a16:creationId xmlns:a16="http://schemas.microsoft.com/office/drawing/2014/main" id="{A3F97FD6-AA95-20B7-AC71-956255E59E59}"/>
              </a:ext>
            </a:extLst>
          </p:cNvPr>
          <p:cNvSpPr txBox="1"/>
          <p:nvPr/>
        </p:nvSpPr>
        <p:spPr>
          <a:xfrm>
            <a:off x="7507756" y="2280333"/>
            <a:ext cx="3138473" cy="1231106"/>
          </a:xfrm>
          <a:prstGeom prst="rect">
            <a:avLst/>
          </a:prstGeom>
          <a:noFill/>
        </p:spPr>
        <p:txBody>
          <a:bodyPr wrap="square" lIns="91440" tIns="45720" rIns="91440" bIns="45720" rtlCol="0" anchor="t">
            <a:spAutoFit/>
          </a:bodyPr>
          <a:lstStyle/>
          <a:p>
            <a:pPr marL="0" marR="0" lvl="0" indent="0" algn="ctr" defTabSz="800100" rtl="0" eaLnBrk="0" fontAlgn="base" latinLnBrk="0" hangingPunct="0">
              <a:lnSpc>
                <a:spcPct val="100000"/>
              </a:lnSpc>
              <a:spcBef>
                <a:spcPct val="0"/>
              </a:spcBef>
              <a:spcAft>
                <a:spcPts val="0"/>
              </a:spcAft>
              <a:buClrTx/>
              <a:buSzTx/>
              <a:buFontTx/>
              <a:buNone/>
              <a:tabLst/>
              <a:defRPr/>
            </a:pPr>
            <a:r>
              <a:rPr lang="en-CA" sz="2000" b="1" dirty="0">
                <a:solidFill>
                  <a:schemeClr val="accent2">
                    <a:lumMod val="75000"/>
                  </a:schemeClr>
                </a:solidFill>
                <a:latin typeface="Avenir Next LT Pro" panose="020B0504020202020204" pitchFamily="34" charset="0"/>
                <a:cs typeface="Calibri Light"/>
              </a:rPr>
              <a:t>Work</a:t>
            </a:r>
            <a:r>
              <a:rPr kumimoji="0" lang="en-CA" sz="2000" b="1" i="0" u="none" strike="noStrike" cap="none" normalizeH="0" baseline="0" noProof="0" dirty="0">
                <a:ln>
                  <a:noFill/>
                </a:ln>
                <a:solidFill>
                  <a:schemeClr val="accent2">
                    <a:lumMod val="75000"/>
                  </a:schemeClr>
                </a:solidFill>
                <a:uLnTx/>
                <a:uFillTx/>
                <a:latin typeface="Avenir Next LT Pro" panose="020B0504020202020204" pitchFamily="34" charset="0"/>
                <a:cs typeface="Calibri Light"/>
              </a:rPr>
              <a:t> = Hybrid</a:t>
            </a:r>
            <a:endParaRPr lang="en-CA" sz="2000" b="1" i="0" u="none" strike="noStrike" cap="none" normalizeH="0" baseline="0" noProof="0" dirty="0">
              <a:ln>
                <a:noFill/>
              </a:ln>
              <a:solidFill>
                <a:schemeClr val="accent2">
                  <a:lumMod val="75000"/>
                </a:schemeClr>
              </a:solidFill>
              <a:uLnTx/>
              <a:uFillTx/>
              <a:latin typeface="Avenir Next LT Pro" panose="020B0504020202020204" pitchFamily="34" charset="0"/>
              <a:cs typeface="Calibri Light"/>
            </a:endParaRP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en-CA" b="0" i="0" u="none" strike="noStrike" cap="none" normalizeH="0" baseline="0" noProof="0" dirty="0">
                <a:ln>
                  <a:noFill/>
                </a:ln>
                <a:solidFill>
                  <a:srgbClr val="000000"/>
                </a:solidFill>
                <a:uLnTx/>
                <a:uFillTx/>
                <a:latin typeface="Avenir Next LT Pro" panose="020B0504020202020204" pitchFamily="34" charset="0"/>
                <a:cs typeface="Calibri Light"/>
              </a:rPr>
              <a:t>Choose the best of both</a:t>
            </a: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en-CA" b="0" i="0" u="none" strike="noStrike" cap="none" normalizeH="0" baseline="0" noProof="0" dirty="0">
                <a:ln>
                  <a:noFill/>
                </a:ln>
                <a:solidFill>
                  <a:srgbClr val="000000"/>
                </a:solidFill>
                <a:uLnTx/>
                <a:uFillTx/>
                <a:latin typeface="Avenir Next LT Pro" panose="020B0504020202020204" pitchFamily="34" charset="0"/>
                <a:cs typeface="Calibri Light"/>
              </a:rPr>
              <a:t>Empowerment</a:t>
            </a:r>
          </a:p>
          <a:p>
            <a:pPr marL="0" marR="0" lvl="0" indent="0" algn="ctr" defTabSz="800100" rtl="0" eaLnBrk="0" fontAlgn="base" latinLnBrk="0" hangingPunct="0">
              <a:lnSpc>
                <a:spcPct val="100000"/>
              </a:lnSpc>
              <a:spcBef>
                <a:spcPct val="0"/>
              </a:spcBef>
              <a:spcAft>
                <a:spcPts val="0"/>
              </a:spcAft>
              <a:buClrTx/>
              <a:buSzTx/>
              <a:buFontTx/>
              <a:buNone/>
              <a:tabLst/>
              <a:defRPr/>
            </a:pPr>
            <a:r>
              <a:rPr lang="en-CA" dirty="0">
                <a:solidFill>
                  <a:srgbClr val="000000"/>
                </a:solidFill>
                <a:latin typeface="Avenir Next LT Pro" panose="020B0504020202020204" pitchFamily="34" charset="0"/>
                <a:cs typeface="Calibri Light"/>
              </a:rPr>
              <a:t>Functionality</a:t>
            </a:r>
            <a:endParaRPr kumimoji="0" lang="en-CA" b="0" i="0" u="none" strike="noStrike" cap="none" normalizeH="0" baseline="0" noProof="0" dirty="0">
              <a:ln>
                <a:noFill/>
              </a:ln>
              <a:solidFill>
                <a:srgbClr val="000000"/>
              </a:solidFill>
              <a:uLnTx/>
              <a:uFillTx/>
              <a:latin typeface="Avenir Next LT Pro" panose="020B0504020202020204" pitchFamily="34" charset="0"/>
              <a:cs typeface="Calibri Light"/>
            </a:endParaRPr>
          </a:p>
        </p:txBody>
      </p:sp>
      <p:pic>
        <p:nvPicPr>
          <p:cNvPr id="16" name="Graphic 10">
            <a:extLst>
              <a:ext uri="{FF2B5EF4-FFF2-40B4-BE49-F238E27FC236}">
                <a16:creationId xmlns:a16="http://schemas.microsoft.com/office/drawing/2014/main" id="{F1067630-12DA-01B5-3831-9ACBA8C168C0}"/>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2646024">
            <a:off x="8583345" y="3854083"/>
            <a:ext cx="779078" cy="779078"/>
          </a:xfrm>
          <a:prstGeom prst="rect">
            <a:avLst/>
          </a:prstGeom>
        </p:spPr>
      </p:pic>
      <p:sp>
        <p:nvSpPr>
          <p:cNvPr id="18" name="Arrow: Chevron 44">
            <a:extLst>
              <a:ext uri="{FF2B5EF4-FFF2-40B4-BE49-F238E27FC236}">
                <a16:creationId xmlns:a16="http://schemas.microsoft.com/office/drawing/2014/main" id="{28BA6C26-1F77-8162-6E8F-73EBEB5EE9F9}"/>
              </a:ext>
              <a:ext uri="{C183D7F6-B498-43B3-948B-1728B52AA6E4}">
                <adec:decorative xmlns:adec="http://schemas.microsoft.com/office/drawing/2017/decorative" val="1"/>
              </a:ext>
            </a:extLst>
          </p:cNvPr>
          <p:cNvSpPr/>
          <p:nvPr/>
        </p:nvSpPr>
        <p:spPr>
          <a:xfrm rot="5400000">
            <a:off x="8833803" y="1823135"/>
            <a:ext cx="254289" cy="318247"/>
          </a:xfrm>
          <a:prstGeom prst="chevr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000000"/>
              </a:solidFill>
              <a:effectLst/>
              <a:uLnTx/>
              <a:uFillTx/>
              <a:latin typeface="Avenir Next LT Pro" panose="020B0504020202020204" pitchFamily="34" charset="0"/>
            </a:endParaRPr>
          </a:p>
        </p:txBody>
      </p:sp>
      <p:sp>
        <p:nvSpPr>
          <p:cNvPr id="19" name="TextBox 51">
            <a:extLst>
              <a:ext uri="{FF2B5EF4-FFF2-40B4-BE49-F238E27FC236}">
                <a16:creationId xmlns:a16="http://schemas.microsoft.com/office/drawing/2014/main" id="{E5691C98-64E6-FE06-C29C-81AE9C42042B}"/>
              </a:ext>
            </a:extLst>
          </p:cNvPr>
          <p:cNvSpPr txBox="1"/>
          <p:nvPr/>
        </p:nvSpPr>
        <p:spPr>
          <a:xfrm>
            <a:off x="1599719" y="1734126"/>
            <a:ext cx="1342053" cy="338554"/>
          </a:xfrm>
          <a:prstGeom prst="rect">
            <a:avLst/>
          </a:prstGeom>
          <a:noFill/>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1600" b="1" i="0" u="none" strike="noStrike" cap="none" normalizeH="0" baseline="0" noProof="0" dirty="0">
                <a:ln>
                  <a:noFill/>
                </a:ln>
                <a:solidFill>
                  <a:srgbClr val="000000"/>
                </a:solidFill>
                <a:uLnTx/>
                <a:uFillTx/>
                <a:latin typeface="Avenir Next LT Pro" panose="020B0504020202020204" pitchFamily="34" charset="0"/>
                <a:cs typeface="Calibri"/>
              </a:rPr>
              <a:t>2020</a:t>
            </a:r>
            <a:endParaRPr lang="en-CA" sz="1600" b="1" i="0" u="none" strike="noStrike" cap="none" normalizeH="0" baseline="0" noProof="0" dirty="0">
              <a:ln>
                <a:noFill/>
              </a:ln>
              <a:solidFill>
                <a:srgbClr val="000000"/>
              </a:solidFill>
              <a:uLnTx/>
              <a:uFillTx/>
              <a:latin typeface="Avenir Next LT Pro" panose="020B0504020202020204" pitchFamily="34" charset="0"/>
              <a:cs typeface="Calibri"/>
            </a:endParaRPr>
          </a:p>
        </p:txBody>
      </p:sp>
      <p:pic>
        <p:nvPicPr>
          <p:cNvPr id="21" name="Picture Placeholder 23">
            <a:extLst>
              <a:ext uri="{FF2B5EF4-FFF2-40B4-BE49-F238E27FC236}">
                <a16:creationId xmlns:a16="http://schemas.microsoft.com/office/drawing/2014/main" id="{D8847766-152D-1210-CF72-B0B2444B361E}"/>
              </a:ext>
              <a:ext uri="{C183D7F6-B498-43B3-948B-1728B52AA6E4}">
                <adec:decorative xmlns:adec="http://schemas.microsoft.com/office/drawing/2017/decorative" val="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960948" y="4403236"/>
            <a:ext cx="1173908" cy="930052"/>
          </a:xfrm>
          <a:prstGeom prst="rect">
            <a:avLst/>
          </a:prstGeom>
        </p:spPr>
      </p:pic>
      <p:pic>
        <p:nvPicPr>
          <p:cNvPr id="22" name="Picture 32">
            <a:extLst>
              <a:ext uri="{FF2B5EF4-FFF2-40B4-BE49-F238E27FC236}">
                <a16:creationId xmlns:a16="http://schemas.microsoft.com/office/drawing/2014/main" id="{84517F0C-7F3F-5E64-53AC-53A33AB697AF}"/>
              </a:ext>
              <a:ext uri="{C183D7F6-B498-43B3-948B-1728B52AA6E4}">
                <adec:decorative xmlns:adec="http://schemas.microsoft.com/office/drawing/2017/decorative" val="1"/>
              </a:ext>
            </a:extLst>
          </p:cNvPr>
          <p:cNvPicPr>
            <a:picLocks noChangeAspect="1"/>
          </p:cNvPicPr>
          <p:nvPr/>
        </p:nvPicPr>
        <p:blipFill rotWithShape="1">
          <a:blip r:embed="rId8" cstate="screen">
            <a:clrChange>
              <a:clrFrom>
                <a:srgbClr val="E2E1DF"/>
              </a:clrFrom>
              <a:clrTo>
                <a:srgbClr val="E2E1DF">
                  <a:alpha val="0"/>
                </a:srgbClr>
              </a:clrTo>
            </a:clrChange>
            <a:biLevel thresh="50000"/>
            <a:extLst>
              <a:ext uri="{28A0092B-C50C-407E-A947-70E740481C1C}">
                <a14:useLocalDpi xmlns:a14="http://schemas.microsoft.com/office/drawing/2010/main"/>
              </a:ext>
            </a:extLst>
          </a:blip>
          <a:srcRect/>
          <a:stretch/>
        </p:blipFill>
        <p:spPr>
          <a:xfrm>
            <a:off x="7880285" y="4527767"/>
            <a:ext cx="1126604" cy="909956"/>
          </a:xfrm>
          <a:prstGeom prst="ellipse">
            <a:avLst/>
          </a:prstGeom>
        </p:spPr>
      </p:pic>
      <p:sp>
        <p:nvSpPr>
          <p:cNvPr id="24" name="TextBox 43">
            <a:extLst>
              <a:ext uri="{FF2B5EF4-FFF2-40B4-BE49-F238E27FC236}">
                <a16:creationId xmlns:a16="http://schemas.microsoft.com/office/drawing/2014/main" id="{5264BBD9-3574-F958-82F5-B2BC8E5B63E9}"/>
              </a:ext>
            </a:extLst>
          </p:cNvPr>
          <p:cNvSpPr txBox="1"/>
          <p:nvPr/>
        </p:nvSpPr>
        <p:spPr>
          <a:xfrm>
            <a:off x="6707423" y="1238615"/>
            <a:ext cx="4507047" cy="646331"/>
          </a:xfrm>
          <a:prstGeom prst="rect">
            <a:avLst/>
          </a:prstGeom>
          <a:noFill/>
        </p:spPr>
        <p:txBody>
          <a:bodyPr wrap="square" lIns="91440" tIns="45720" rIns="91440" bIns="45720" rtlCol="0" anchor="t">
            <a:spAutoFit/>
          </a:bodyPr>
          <a:lstStyle/>
          <a:p>
            <a:pPr algn="ctr" eaLnBrk="0" fontAlgn="base" hangingPunct="0">
              <a:spcBef>
                <a:spcPct val="0"/>
              </a:spcBef>
              <a:spcAft>
                <a:spcPct val="0"/>
              </a:spcAft>
              <a:defRPr/>
            </a:pPr>
            <a:r>
              <a:rPr lang="en-CA" b="1" dirty="0">
                <a:solidFill>
                  <a:srgbClr val="4CB6A0"/>
                </a:solidFill>
                <a:highlight>
                  <a:srgbClr val="FFFF00"/>
                </a:highlight>
                <a:latin typeface="Avenir Next LT Pro" panose="020B0504020202020204" pitchFamily="34" charset="0"/>
                <a:cs typeface="Calibri"/>
              </a:rPr>
              <a:t>[Project name</a:t>
            </a:r>
            <a:endParaRPr lang="en-CA" b="1" i="0" u="none" strike="noStrike" cap="none" normalizeH="0" baseline="0" noProof="0" dirty="0">
              <a:ln>
                <a:noFill/>
              </a:ln>
              <a:highlight>
                <a:srgbClr val="FFFF00"/>
              </a:highlight>
              <a:uLnTx/>
              <a:uFillTx/>
              <a:latin typeface="Avenir Next LT Pro" panose="020B0504020202020204" pitchFamily="34" charset="0"/>
              <a:cs typeface="Calibri" panose="020F0502020204030204" pitchFamily="34" charset="0"/>
            </a:endParaRPr>
          </a:p>
          <a:p>
            <a:pPr algn="ctr" eaLnBrk="0" fontAlgn="base" hangingPunct="0">
              <a:spcBef>
                <a:spcPct val="0"/>
              </a:spcBef>
              <a:spcAft>
                <a:spcPct val="0"/>
              </a:spcAft>
              <a:defRPr/>
            </a:pPr>
            <a:r>
              <a:rPr lang="en-CA" b="1" dirty="0">
                <a:solidFill>
                  <a:srgbClr val="4CB6A0"/>
                </a:solidFill>
                <a:highlight>
                  <a:srgbClr val="FFFF00"/>
                </a:highlight>
                <a:latin typeface="Avenir Next LT Pro" panose="020B0504020202020204" pitchFamily="34" charset="0"/>
                <a:cs typeface="Calibri"/>
              </a:rPr>
              <a:t>Month and year] </a:t>
            </a:r>
          </a:p>
        </p:txBody>
      </p:sp>
      <p:sp>
        <p:nvSpPr>
          <p:cNvPr id="5" name="Rectangle 4">
            <a:extLst>
              <a:ext uri="{FF2B5EF4-FFF2-40B4-BE49-F238E27FC236}">
                <a16:creationId xmlns:a16="http://schemas.microsoft.com/office/drawing/2014/main" id="{29D9F0CF-8ED6-4D81-73B8-8604A87E66A3}"/>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Title 1">
            <a:extLst>
              <a:ext uri="{FF2B5EF4-FFF2-40B4-BE49-F238E27FC236}">
                <a16:creationId xmlns:a16="http://schemas.microsoft.com/office/drawing/2014/main" id="{485D1850-4DB6-48AF-666C-35E98924449D}"/>
              </a:ext>
            </a:extLst>
          </p:cNvPr>
          <p:cNvSpPr txBox="1">
            <a:spLocks/>
          </p:cNvSpPr>
          <p:nvPr/>
        </p:nvSpPr>
        <p:spPr>
          <a:xfrm>
            <a:off x="192824" y="102885"/>
            <a:ext cx="559994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a:lnSpc>
                <a:spcPts val="2400"/>
              </a:lnSpc>
              <a:spcBef>
                <a:spcPts val="1000"/>
              </a:spcBef>
              <a:buFont typeface="Arial" panose="020B0604020202020204" pitchFamily="34" charset="0"/>
              <a:buNone/>
            </a:pPr>
            <a:r>
              <a:rPr lang="en-CA" dirty="0">
                <a:solidFill>
                  <a:schemeClr val="bg1"/>
                </a:solidFill>
                <a:ea typeface="+mn-ea"/>
              </a:rPr>
              <a:t>Background</a:t>
            </a:r>
          </a:p>
        </p:txBody>
      </p:sp>
      <p:pic>
        <p:nvPicPr>
          <p:cNvPr id="20" name="Content Placeholder 10">
            <a:extLst>
              <a:ext uri="{FF2B5EF4-FFF2-40B4-BE49-F238E27FC236}">
                <a16:creationId xmlns:a16="http://schemas.microsoft.com/office/drawing/2014/main" id="{BAD493E1-9B4E-6B69-BCD5-9DBF74B7204F}"/>
              </a:ext>
              <a:ext uri="{C183D7F6-B498-43B3-948B-1728B52AA6E4}">
                <adec:decorative xmlns:adec="http://schemas.microsoft.com/office/drawing/2017/decorative" val="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2875428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6">
            <a:extLst>
              <a:ext uri="{FF2B5EF4-FFF2-40B4-BE49-F238E27FC236}">
                <a16:creationId xmlns:a16="http://schemas.microsoft.com/office/drawing/2014/main" id="{5DA5C96D-AAE0-7A45-0D68-F0552406A70B}"/>
              </a:ext>
              <a:ext uri="{C183D7F6-B498-43B3-948B-1728B52AA6E4}">
                <adec:decorative xmlns:adec="http://schemas.microsoft.com/office/drawing/2017/decorative" val="1"/>
              </a:ext>
            </a:extLst>
          </p:cNvPr>
          <p:cNvSpPr txBox="1">
            <a:spLocks/>
          </p:cNvSpPr>
          <p:nvPr/>
        </p:nvSpPr>
        <p:spPr>
          <a:xfrm>
            <a:off x="386862" y="1585101"/>
            <a:ext cx="6715315" cy="3636219"/>
          </a:xfrm>
          <a:prstGeom prst="rect">
            <a:avLst/>
          </a:prstGeom>
        </p:spPr>
        <p:txBody>
          <a:bodyPr/>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4" name="ZoneTexte 3">
            <a:extLst>
              <a:ext uri="{FF2B5EF4-FFF2-40B4-BE49-F238E27FC236}">
                <a16:creationId xmlns:a16="http://schemas.microsoft.com/office/drawing/2014/main" id="{AE7F71C1-015A-5148-E256-C620E4B7B08F}"/>
              </a:ext>
            </a:extLst>
          </p:cNvPr>
          <p:cNvSpPr txBox="1"/>
          <p:nvPr/>
        </p:nvSpPr>
        <p:spPr>
          <a:xfrm>
            <a:off x="386862" y="1585101"/>
            <a:ext cx="6313403" cy="646331"/>
          </a:xfrm>
          <a:prstGeom prst="rect">
            <a:avLst/>
          </a:prstGeom>
          <a:noFill/>
        </p:spPr>
        <p:txBody>
          <a:bodyPr wrap="square" rtlCol="0">
            <a:spAutoFit/>
          </a:bodyPr>
          <a:lstStyle/>
          <a:p>
            <a:r>
              <a:rPr lang="en-CA" dirty="0">
                <a:highlight>
                  <a:srgbClr val="FFFF00"/>
                </a:highlight>
                <a:latin typeface="Avenir Next LT Pro" panose="020B0504020202020204" pitchFamily="34" charset="0"/>
              </a:rPr>
              <a:t>Insert your vision, including the space targeted by this modernization.</a:t>
            </a:r>
          </a:p>
        </p:txBody>
      </p:sp>
      <p:sp>
        <p:nvSpPr>
          <p:cNvPr id="6" name="Rectangle 5">
            <a:extLst>
              <a:ext uri="{FF2B5EF4-FFF2-40B4-BE49-F238E27FC236}">
                <a16:creationId xmlns:a16="http://schemas.microsoft.com/office/drawing/2014/main" id="{B3A02975-1683-6E9F-8B7E-312D96CCB646}"/>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Title 1">
            <a:extLst>
              <a:ext uri="{FF2B5EF4-FFF2-40B4-BE49-F238E27FC236}">
                <a16:creationId xmlns:a16="http://schemas.microsoft.com/office/drawing/2014/main" id="{71DEFA2A-C909-FF84-A630-833F44D1F93D}"/>
              </a:ext>
            </a:extLst>
          </p:cNvPr>
          <p:cNvSpPr txBox="1">
            <a:spLocks/>
          </p:cNvSpPr>
          <p:nvPr/>
        </p:nvSpPr>
        <p:spPr>
          <a:xfrm>
            <a:off x="206500" y="101910"/>
            <a:ext cx="6895677"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a:lnSpc>
                <a:spcPts val="2400"/>
              </a:lnSpc>
              <a:spcBef>
                <a:spcPts val="1000"/>
              </a:spcBef>
            </a:pPr>
            <a:r>
              <a:rPr lang="fr-CA" dirty="0">
                <a:solidFill>
                  <a:schemeClr val="bg1"/>
                </a:solidFill>
                <a:ea typeface="+mn-ea"/>
              </a:rPr>
              <a:t>Our Vision</a:t>
            </a:r>
          </a:p>
        </p:txBody>
      </p:sp>
      <p:pic>
        <p:nvPicPr>
          <p:cNvPr id="8" name="Content Placeholder 10">
            <a:extLst>
              <a:ext uri="{FF2B5EF4-FFF2-40B4-BE49-F238E27FC236}">
                <a16:creationId xmlns:a16="http://schemas.microsoft.com/office/drawing/2014/main" id="{BA8515AB-776F-592C-D58D-4DAE83DA0178}"/>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2" name="TextBox 31">
            <a:extLst>
              <a:ext uri="{FF2B5EF4-FFF2-40B4-BE49-F238E27FC236}">
                <a16:creationId xmlns:a16="http://schemas.microsoft.com/office/drawing/2014/main" id="{DA8B00B6-BE7D-750E-1EE5-7D41CCDD35C6}"/>
              </a:ext>
            </a:extLst>
          </p:cNvPr>
          <p:cNvSpPr txBox="1"/>
          <p:nvPr/>
        </p:nvSpPr>
        <p:spPr>
          <a:xfrm>
            <a:off x="8401723" y="1585101"/>
            <a:ext cx="3222406" cy="1031051"/>
          </a:xfrm>
          <a:prstGeom prst="rect">
            <a:avLst/>
          </a:prstGeom>
          <a:solidFill>
            <a:schemeClr val="accent6">
              <a:lumMod val="60000"/>
              <a:lumOff val="40000"/>
            </a:schemeClr>
          </a:solidFill>
        </p:spPr>
        <p:txBody>
          <a:bodyPr wrap="square" lIns="91440" tIns="45720" rIns="91440" bIns="45720" rtlCol="0" anchor="t">
            <a:spAutoFit/>
          </a:bodyPr>
          <a:lstStyle/>
          <a:p>
            <a:pPr>
              <a:spcAft>
                <a:spcPts val="600"/>
              </a:spcAft>
            </a:pPr>
            <a:r>
              <a:rPr lang="en-CA" sz="1400" dirty="0">
                <a:solidFill>
                  <a:schemeClr val="accent5"/>
                </a:solidFill>
                <a:highlight>
                  <a:srgbClr val="FFFF00"/>
                </a:highlight>
                <a:latin typeface="Avenir Next LT Pro" panose="020B0504020202020204" pitchFamily="34" charset="0"/>
                <a:cs typeface="Arial" panose="020B0604020202020204" pitchFamily="34" charset="0"/>
              </a:rPr>
              <a:t>Insert an image of your building or offices</a:t>
            </a:r>
          </a:p>
          <a:p>
            <a:pPr>
              <a:spcAft>
                <a:spcPts val="600"/>
              </a:spcAft>
            </a:pPr>
            <a:r>
              <a:rPr lang="en-CA" sz="1400" i="1" dirty="0">
                <a:solidFill>
                  <a:schemeClr val="accent5"/>
                </a:solidFill>
                <a:latin typeface="Avenir Next LT Pro" panose="020B0504020202020204" pitchFamily="34" charset="0"/>
                <a:cs typeface="Arial" panose="020B0604020202020204" pitchFamily="34" charset="0"/>
              </a:rPr>
              <a:t>Remove this box once you've customized the page.</a:t>
            </a:r>
            <a:endParaRPr lang="fr-CA" sz="1400" i="1" dirty="0">
              <a:solidFill>
                <a:schemeClr val="accent5"/>
              </a:solidFill>
              <a:latin typeface="Avenir Next LT Pro" panose="020B0504020202020204" pitchFamily="34" charset="0"/>
              <a:cs typeface="Arial" panose="020B0604020202020204" pitchFamily="34" charset="0"/>
            </a:endParaRPr>
          </a:p>
        </p:txBody>
      </p:sp>
    </p:spTree>
    <p:extLst>
      <p:ext uri="{BB962C8B-B14F-4D97-AF65-F5344CB8AC3E}">
        <p14:creationId xmlns:p14="http://schemas.microsoft.com/office/powerpoint/2010/main" val="1300430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F48E3E-565F-9E63-24C4-21DFBC305FF8}"/>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Title 1">
            <a:extLst>
              <a:ext uri="{FF2B5EF4-FFF2-40B4-BE49-F238E27FC236}">
                <a16:creationId xmlns:a16="http://schemas.microsoft.com/office/drawing/2014/main" id="{5DB544A4-23AC-3489-75C0-1FDD49EDD7D1}"/>
              </a:ext>
            </a:extLst>
          </p:cNvPr>
          <p:cNvSpPr txBox="1">
            <a:spLocks/>
          </p:cNvSpPr>
          <p:nvPr/>
        </p:nvSpPr>
        <p:spPr>
          <a:xfrm>
            <a:off x="158338" y="113060"/>
            <a:ext cx="9753758"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a:lnSpc>
                <a:spcPts val="2400"/>
              </a:lnSpc>
              <a:spcBef>
                <a:spcPts val="1000"/>
              </a:spcBef>
              <a:buFont typeface="Arial" panose="020B0604020202020204" pitchFamily="34" charset="0"/>
              <a:buNone/>
            </a:pPr>
            <a:r>
              <a:rPr lang="en-CA" dirty="0">
                <a:solidFill>
                  <a:schemeClr val="bg1"/>
                </a:solidFill>
                <a:latin typeface="Arial"/>
                <a:cs typeface="Arial"/>
              </a:rPr>
              <a:t>GC Workplace: Activity-based</a:t>
            </a:r>
          </a:p>
        </p:txBody>
      </p:sp>
      <p:pic>
        <p:nvPicPr>
          <p:cNvPr id="7" name="Content Placeholder 10">
            <a:extLst>
              <a:ext uri="{FF2B5EF4-FFF2-40B4-BE49-F238E27FC236}">
                <a16:creationId xmlns:a16="http://schemas.microsoft.com/office/drawing/2014/main" id="{89351F30-F009-CD83-2B0D-97ECB584E4AD}"/>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pic>
        <p:nvPicPr>
          <p:cNvPr id="3" name="Online Media 2" title="What’s an Activity Based Workplace?">
            <a:hlinkClick r:id="" action="ppaction://media"/>
            <a:extLst>
              <a:ext uri="{FF2B5EF4-FFF2-40B4-BE49-F238E27FC236}">
                <a16:creationId xmlns:a16="http://schemas.microsoft.com/office/drawing/2014/main" id="{FFD685E4-2A6E-EF02-12EF-D94E7DB2D829}"/>
              </a:ext>
            </a:extLst>
          </p:cNvPr>
          <p:cNvPicPr>
            <a:picLocks noRot="1" noChangeAspect="1"/>
          </p:cNvPicPr>
          <p:nvPr>
            <a:videoFile r:link="rId1"/>
          </p:nvPr>
        </p:nvPicPr>
        <p:blipFill>
          <a:blip r:embed="rId5"/>
          <a:stretch>
            <a:fillRect/>
          </a:stretch>
        </p:blipFill>
        <p:spPr>
          <a:xfrm>
            <a:off x="1106556" y="988215"/>
            <a:ext cx="9978887" cy="5638069"/>
          </a:xfrm>
          <a:prstGeom prst="rect">
            <a:avLst/>
          </a:prstGeom>
        </p:spPr>
      </p:pic>
    </p:spTree>
    <p:extLst>
      <p:ext uri="{BB962C8B-B14F-4D97-AF65-F5344CB8AC3E}">
        <p14:creationId xmlns:p14="http://schemas.microsoft.com/office/powerpoint/2010/main" val="372307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6">
            <a:extLst>
              <a:ext uri="{FF2B5EF4-FFF2-40B4-BE49-F238E27FC236}">
                <a16:creationId xmlns:a16="http://schemas.microsoft.com/office/drawing/2014/main" id="{5DA5C96D-AAE0-7A45-0D68-F0552406A70B}"/>
              </a:ext>
            </a:extLst>
          </p:cNvPr>
          <p:cNvSpPr txBox="1">
            <a:spLocks/>
          </p:cNvSpPr>
          <p:nvPr/>
        </p:nvSpPr>
        <p:spPr>
          <a:xfrm>
            <a:off x="214200" y="1129652"/>
            <a:ext cx="7643108" cy="4362933"/>
          </a:xfrm>
          <a:prstGeom prst="rect">
            <a:avLst/>
          </a:prstGeom>
        </p:spPr>
        <p:txBody>
          <a:bodyPr lIns="91440" tIns="45720" rIns="91440" bIns="45720" anchor="t"/>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5900">
              <a:lnSpc>
                <a:spcPct val="100000"/>
              </a:lnSpc>
              <a:spcBef>
                <a:spcPts val="1200"/>
              </a:spcBef>
            </a:pPr>
            <a:r>
              <a:rPr lang="en-CA" sz="2200" dirty="0">
                <a:latin typeface="Avenir Next LT Pro" panose="020B0504020202020204" pitchFamily="34" charset="0"/>
                <a:cs typeface="Arial"/>
              </a:rPr>
              <a:t>Continue to adapt to new ways of working and interacting, adopted during and after the pandemic.</a:t>
            </a:r>
          </a:p>
          <a:p>
            <a:pPr marL="215900">
              <a:lnSpc>
                <a:spcPct val="100000"/>
              </a:lnSpc>
              <a:spcBef>
                <a:spcPts val="1200"/>
              </a:spcBef>
            </a:pPr>
            <a:r>
              <a:rPr lang="en-CA" sz="2200" dirty="0">
                <a:latin typeface="Avenir Next LT Pro" panose="020B0504020202020204" pitchFamily="34" charset="0"/>
                <a:cs typeface="Arial"/>
              </a:rPr>
              <a:t>Offer spaces that are more in tune with collaborative activities and the needs of focus work.</a:t>
            </a:r>
          </a:p>
          <a:p>
            <a:pPr marL="215900">
              <a:lnSpc>
                <a:spcPct val="100000"/>
              </a:lnSpc>
              <a:spcBef>
                <a:spcPts val="1200"/>
              </a:spcBef>
            </a:pPr>
            <a:r>
              <a:rPr lang="en-CA" sz="2200" dirty="0">
                <a:latin typeface="Avenir Next LT Pro" panose="020B0504020202020204" pitchFamily="34" charset="0"/>
                <a:cs typeface="Arial"/>
              </a:rPr>
              <a:t>Improve our experience in the hybrid work model, notably through technological innovations.</a:t>
            </a:r>
          </a:p>
          <a:p>
            <a:pPr marL="215900">
              <a:lnSpc>
                <a:spcPct val="100000"/>
              </a:lnSpc>
              <a:spcBef>
                <a:spcPts val="1200"/>
              </a:spcBef>
            </a:pPr>
            <a:r>
              <a:rPr lang="en-CA" sz="2200" dirty="0">
                <a:latin typeface="Avenir Next LT Pro" panose="020B0504020202020204" pitchFamily="34" charset="0"/>
                <a:cs typeface="Arial"/>
              </a:rPr>
              <a:t>Offer a more accessible and inclusive workplace, in compliance with the Canadian Accessibility Act.</a:t>
            </a:r>
          </a:p>
          <a:p>
            <a:pPr marL="215900">
              <a:lnSpc>
                <a:spcPct val="100000"/>
              </a:lnSpc>
              <a:spcBef>
                <a:spcPts val="1200"/>
              </a:spcBef>
            </a:pPr>
            <a:r>
              <a:rPr lang="en-CA" sz="2200" dirty="0">
                <a:latin typeface="Avenir Next LT Pro" panose="020B0504020202020204" pitchFamily="34" charset="0"/>
                <a:cs typeface="Arial"/>
              </a:rPr>
              <a:t>Promote health and well-being in the workplace.</a:t>
            </a:r>
            <a:endParaRPr lang="fr-CA" sz="2200" dirty="0">
              <a:latin typeface="Avenir Next LT Pro" panose="020B0504020202020204" pitchFamily="34" charset="0"/>
              <a:cs typeface="Arial"/>
            </a:endParaRPr>
          </a:p>
          <a:p>
            <a:pPr>
              <a:lnSpc>
                <a:spcPct val="100000"/>
              </a:lnSpc>
            </a:pPr>
            <a:endParaRPr lang="fr-CA" sz="2400" dirty="0">
              <a:latin typeface="Avenir Next LT Pro" panose="020B0504020202020204" pitchFamily="34" charset="0"/>
            </a:endParaRPr>
          </a:p>
        </p:txBody>
      </p:sp>
      <p:sp>
        <p:nvSpPr>
          <p:cNvPr id="5" name="Rectangle 4">
            <a:extLst>
              <a:ext uri="{FF2B5EF4-FFF2-40B4-BE49-F238E27FC236}">
                <a16:creationId xmlns:a16="http://schemas.microsoft.com/office/drawing/2014/main" id="{B7F48E3E-565F-9E63-24C4-21DFBC305FF8}"/>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Title 1">
            <a:extLst>
              <a:ext uri="{FF2B5EF4-FFF2-40B4-BE49-F238E27FC236}">
                <a16:creationId xmlns:a16="http://schemas.microsoft.com/office/drawing/2014/main" id="{5DB544A4-23AC-3489-75C0-1FDD49EDD7D1}"/>
              </a:ext>
            </a:extLst>
          </p:cNvPr>
          <p:cNvSpPr txBox="1">
            <a:spLocks/>
          </p:cNvSpPr>
          <p:nvPr/>
        </p:nvSpPr>
        <p:spPr>
          <a:xfrm>
            <a:off x="158338" y="113060"/>
            <a:ext cx="803361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a:lnSpc>
                <a:spcPts val="2400"/>
              </a:lnSpc>
              <a:spcBef>
                <a:spcPts val="1000"/>
              </a:spcBef>
              <a:buFont typeface="Arial" panose="020B0604020202020204" pitchFamily="34" charset="0"/>
              <a:buNone/>
            </a:pPr>
            <a:r>
              <a:rPr lang="en-CA" dirty="0">
                <a:solidFill>
                  <a:schemeClr val="bg1"/>
                </a:solidFill>
                <a:latin typeface="Arial"/>
                <a:cs typeface="Arial"/>
              </a:rPr>
              <a:t>Why lead this project?</a:t>
            </a:r>
            <a:endParaRPr lang="en-CA" dirty="0">
              <a:solidFill>
                <a:schemeClr val="bg1"/>
              </a:solidFill>
              <a:latin typeface="Arial"/>
              <a:ea typeface="+mn-ea"/>
              <a:cs typeface="Arial"/>
            </a:endParaRPr>
          </a:p>
        </p:txBody>
      </p:sp>
      <p:pic>
        <p:nvPicPr>
          <p:cNvPr id="7" name="Content Placeholder 10">
            <a:extLst>
              <a:ext uri="{FF2B5EF4-FFF2-40B4-BE49-F238E27FC236}">
                <a16:creationId xmlns:a16="http://schemas.microsoft.com/office/drawing/2014/main" id="{89351F30-F009-CD83-2B0D-97ECB584E4AD}"/>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2" name="TextBox 31">
            <a:extLst>
              <a:ext uri="{FF2B5EF4-FFF2-40B4-BE49-F238E27FC236}">
                <a16:creationId xmlns:a16="http://schemas.microsoft.com/office/drawing/2014/main" id="{2034AE6A-3FF4-E311-8981-99A29CD066F7}"/>
              </a:ext>
            </a:extLst>
          </p:cNvPr>
          <p:cNvSpPr txBox="1"/>
          <p:nvPr/>
        </p:nvSpPr>
        <p:spPr>
          <a:xfrm>
            <a:off x="8022689" y="933190"/>
            <a:ext cx="3566650" cy="1461939"/>
          </a:xfrm>
          <a:prstGeom prst="rect">
            <a:avLst/>
          </a:prstGeom>
          <a:solidFill>
            <a:schemeClr val="accent6">
              <a:lumMod val="60000"/>
              <a:lumOff val="40000"/>
            </a:schemeClr>
          </a:solidFill>
        </p:spPr>
        <p:txBody>
          <a:bodyPr wrap="square" lIns="91440" tIns="45720" rIns="91440" bIns="45720" rtlCol="0" anchor="t">
            <a:spAutoFit/>
          </a:bodyPr>
          <a:lstStyle/>
          <a:p>
            <a:pPr>
              <a:spcAft>
                <a:spcPts val="600"/>
              </a:spcAft>
            </a:pPr>
            <a:r>
              <a:rPr lang="en-CA" sz="1400" dirty="0">
                <a:highlight>
                  <a:srgbClr val="FFFF00"/>
                </a:highlight>
                <a:latin typeface="Avenir Next LT Pro"/>
                <a:cs typeface="Arial"/>
              </a:rPr>
              <a:t>Feel free to customize the statements to relate to your organization's mandate, values or objectives. </a:t>
            </a:r>
          </a:p>
          <a:p>
            <a:endParaRPr lang="en-CA" sz="1400" i="1" dirty="0">
              <a:solidFill>
                <a:schemeClr val="accent5"/>
              </a:solidFill>
              <a:latin typeface="Avenir Next LT Pro" panose="020B0504020202020204" pitchFamily="34" charset="0"/>
              <a:cs typeface="Arial" panose="020B0604020202020204" pitchFamily="34" charset="0"/>
            </a:endParaRPr>
          </a:p>
          <a:p>
            <a:r>
              <a:rPr lang="en-CA" sz="1400" i="1" dirty="0">
                <a:solidFill>
                  <a:schemeClr val="accent5"/>
                </a:solidFill>
                <a:latin typeface="Avenir Next LT Pro" panose="020B0504020202020204" pitchFamily="34" charset="0"/>
                <a:cs typeface="Arial" panose="020B0604020202020204" pitchFamily="34" charset="0"/>
              </a:rPr>
              <a:t>Remove this box once you've customized the page.</a:t>
            </a:r>
          </a:p>
        </p:txBody>
      </p:sp>
      <p:sp>
        <p:nvSpPr>
          <p:cNvPr id="4" name="TextBox 31">
            <a:extLst>
              <a:ext uri="{FF2B5EF4-FFF2-40B4-BE49-F238E27FC236}">
                <a16:creationId xmlns:a16="http://schemas.microsoft.com/office/drawing/2014/main" id="{C89D73A1-C15B-072B-0727-71888D670ED3}"/>
              </a:ext>
            </a:extLst>
          </p:cNvPr>
          <p:cNvSpPr txBox="1"/>
          <p:nvPr/>
        </p:nvSpPr>
        <p:spPr>
          <a:xfrm>
            <a:off x="8022688" y="2614177"/>
            <a:ext cx="3566649" cy="1323439"/>
          </a:xfrm>
          <a:prstGeom prst="rect">
            <a:avLst/>
          </a:prstGeom>
          <a:solidFill>
            <a:schemeClr val="accent6">
              <a:lumMod val="60000"/>
              <a:lumOff val="40000"/>
            </a:schemeClr>
          </a:solidFill>
        </p:spPr>
        <p:txBody>
          <a:bodyPr wrap="square" lIns="91440" tIns="45720" rIns="91440" bIns="45720" rtlCol="0" anchor="t">
            <a:spAutoFit/>
          </a:bodyPr>
          <a:lstStyle/>
          <a:p>
            <a:pPr>
              <a:spcAft>
                <a:spcPts val="600"/>
              </a:spcAft>
            </a:pPr>
            <a:r>
              <a:rPr lang="en-CA" sz="1400" dirty="0">
                <a:highlight>
                  <a:srgbClr val="FFFF00"/>
                </a:highlight>
                <a:latin typeface="Avenir Next LT Pro"/>
                <a:cs typeface="Arial"/>
              </a:rPr>
              <a:t>Insert an image of your building or offices.</a:t>
            </a:r>
            <a:endParaRPr lang="fr-FR" sz="1400" dirty="0">
              <a:highlight>
                <a:srgbClr val="FFFF00"/>
              </a:highlight>
              <a:latin typeface="Avenir Next LT Pro"/>
              <a:cs typeface="Arial"/>
            </a:endParaRPr>
          </a:p>
          <a:p>
            <a:pPr>
              <a:spcAft>
                <a:spcPts val="600"/>
              </a:spcAft>
            </a:pPr>
            <a:endParaRPr lang="fr-FR" sz="1400" dirty="0">
              <a:highlight>
                <a:srgbClr val="FFFF00"/>
              </a:highlight>
              <a:latin typeface="Avenir Next LT Pro"/>
              <a:cs typeface="Arial"/>
            </a:endParaRPr>
          </a:p>
          <a:p>
            <a:r>
              <a:rPr lang="en-CA" sz="1400" i="1" dirty="0">
                <a:solidFill>
                  <a:schemeClr val="accent5"/>
                </a:solidFill>
                <a:latin typeface="Avenir Next LT Pro" panose="020B0504020202020204" pitchFamily="34" charset="0"/>
                <a:cs typeface="Arial" panose="020B0604020202020204" pitchFamily="34" charset="0"/>
              </a:rPr>
              <a:t>Remove this box once you've customized the page.</a:t>
            </a:r>
          </a:p>
        </p:txBody>
      </p:sp>
    </p:spTree>
    <p:extLst>
      <p:ext uri="{BB962C8B-B14F-4D97-AF65-F5344CB8AC3E}">
        <p14:creationId xmlns:p14="http://schemas.microsoft.com/office/powerpoint/2010/main" val="2454215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MTAA-slide_FR">
            <a:extLst>
              <a:ext uri="{FF2B5EF4-FFF2-40B4-BE49-F238E27FC236}">
                <a16:creationId xmlns:a16="http://schemas.microsoft.com/office/drawing/2014/main" id="{CC71C5B5-D35E-9DF8-5FC6-605F4D0DA4B0}"/>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986610" y="1192765"/>
            <a:ext cx="7604094" cy="4249737"/>
          </a:xfrm>
          <a:prstGeom prst="rect">
            <a:avLst/>
          </a:prstGeom>
          <a:noFill/>
          <a:ln>
            <a:noFill/>
          </a:ln>
        </p:spPr>
      </p:pic>
      <p:sp>
        <p:nvSpPr>
          <p:cNvPr id="4" name="Rectangle 3">
            <a:extLst>
              <a:ext uri="{FF2B5EF4-FFF2-40B4-BE49-F238E27FC236}">
                <a16:creationId xmlns:a16="http://schemas.microsoft.com/office/drawing/2014/main" id="{D012F00E-A665-1E7E-601D-7113188C2688}"/>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Title 1">
            <a:extLst>
              <a:ext uri="{FF2B5EF4-FFF2-40B4-BE49-F238E27FC236}">
                <a16:creationId xmlns:a16="http://schemas.microsoft.com/office/drawing/2014/main" id="{2A6F2094-1404-909E-F7F9-3FDA88E283DE}"/>
              </a:ext>
            </a:extLst>
          </p:cNvPr>
          <p:cNvSpPr txBox="1">
            <a:spLocks/>
          </p:cNvSpPr>
          <p:nvPr/>
        </p:nvSpPr>
        <p:spPr>
          <a:xfrm>
            <a:off x="147828" y="65878"/>
            <a:ext cx="11007852"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a:lnSpc>
                <a:spcPts val="2400"/>
              </a:lnSpc>
              <a:spcBef>
                <a:spcPts val="1000"/>
              </a:spcBef>
              <a:buFont typeface="Arial" panose="020B0604020202020204" pitchFamily="34" charset="0"/>
              <a:buNone/>
            </a:pPr>
            <a:r>
              <a:rPr lang="en-CA" dirty="0">
                <a:solidFill>
                  <a:schemeClr val="bg1"/>
                </a:solidFill>
              </a:rPr>
              <a:t>Activity-Based Workplace</a:t>
            </a:r>
            <a:endParaRPr lang="en-CA" dirty="0">
              <a:solidFill>
                <a:schemeClr val="bg1"/>
              </a:solidFill>
              <a:ea typeface="+mn-ea"/>
            </a:endParaRPr>
          </a:p>
        </p:txBody>
      </p:sp>
      <p:pic>
        <p:nvPicPr>
          <p:cNvPr id="6" name="Content Placeholder 10">
            <a:extLst>
              <a:ext uri="{FF2B5EF4-FFF2-40B4-BE49-F238E27FC236}">
                <a16:creationId xmlns:a16="http://schemas.microsoft.com/office/drawing/2014/main" id="{B32F0550-03C9-CFC2-D4E8-6C34C5FF3084}"/>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2" name="TextBox 1">
            <a:extLst>
              <a:ext uri="{FF2B5EF4-FFF2-40B4-BE49-F238E27FC236}">
                <a16:creationId xmlns:a16="http://schemas.microsoft.com/office/drawing/2014/main" id="{CBC9FF45-76AA-601A-F5DE-C65D6ABAFAE4}"/>
              </a:ext>
            </a:extLst>
          </p:cNvPr>
          <p:cNvSpPr txBox="1"/>
          <p:nvPr/>
        </p:nvSpPr>
        <p:spPr>
          <a:xfrm>
            <a:off x="4272197" y="2625135"/>
            <a:ext cx="3092740" cy="1384995"/>
          </a:xfrm>
          <a:prstGeom prst="rect">
            <a:avLst/>
          </a:prstGeom>
          <a:solidFill>
            <a:srgbClr val="EBEBEB"/>
          </a:solidFill>
        </p:spPr>
        <p:txBody>
          <a:bodyPr wrap="square" rtlCol="0">
            <a:spAutoFit/>
          </a:bodyPr>
          <a:lstStyle/>
          <a:p>
            <a:pPr algn="ctr"/>
            <a:r>
              <a:rPr lang="en-CA" sz="2800" b="1" dirty="0">
                <a:solidFill>
                  <a:schemeClr val="tx1">
                    <a:lumMod val="50000"/>
                    <a:lumOff val="50000"/>
                  </a:schemeClr>
                </a:solidFill>
                <a:latin typeface="+mj-lt"/>
              </a:rPr>
              <a:t> Work how and where it makes sense.</a:t>
            </a:r>
          </a:p>
        </p:txBody>
      </p:sp>
    </p:spTree>
    <p:extLst>
      <p:ext uri="{BB962C8B-B14F-4D97-AF65-F5344CB8AC3E}">
        <p14:creationId xmlns:p14="http://schemas.microsoft.com/office/powerpoint/2010/main" val="4115852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39">
            <a:extLst>
              <a:ext uri="{FF2B5EF4-FFF2-40B4-BE49-F238E27FC236}">
                <a16:creationId xmlns:a16="http://schemas.microsoft.com/office/drawing/2014/main" id="{E32D8329-6182-FD93-1D72-7F8EAD1DA12F}"/>
              </a:ext>
            </a:extLst>
          </p:cNvPr>
          <p:cNvGrpSpPr/>
          <p:nvPr/>
        </p:nvGrpSpPr>
        <p:grpSpPr>
          <a:xfrm>
            <a:off x="-1118010" y="604604"/>
            <a:ext cx="13259135" cy="5958305"/>
            <a:chOff x="-1390261" y="314097"/>
            <a:chExt cx="13259135" cy="5958305"/>
          </a:xfrm>
        </p:grpSpPr>
        <p:sp>
          <p:nvSpPr>
            <p:cNvPr id="21" name="Rectangle 20">
              <a:extLst>
                <a:ext uri="{FF2B5EF4-FFF2-40B4-BE49-F238E27FC236}">
                  <a16:creationId xmlns:a16="http://schemas.microsoft.com/office/drawing/2014/main" id="{A7E08F41-1656-3468-5398-56BEB5892873}"/>
                </a:ext>
              </a:extLst>
            </p:cNvPr>
            <p:cNvSpPr/>
            <p:nvPr/>
          </p:nvSpPr>
          <p:spPr>
            <a:xfrm>
              <a:off x="8388108" y="2000884"/>
              <a:ext cx="233378" cy="871176"/>
            </a:xfrm>
            <a:prstGeom prst="rect">
              <a:avLst/>
            </a:prstGeom>
            <a:solidFill>
              <a:srgbClr val="A7D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a:extLst>
                <a:ext uri="{FF2B5EF4-FFF2-40B4-BE49-F238E27FC236}">
                  <a16:creationId xmlns:a16="http://schemas.microsoft.com/office/drawing/2014/main" id="{82AFD652-7C06-C79C-FA6A-D256257C1DF2}"/>
                </a:ext>
              </a:extLst>
            </p:cNvPr>
            <p:cNvSpPr/>
            <p:nvPr/>
          </p:nvSpPr>
          <p:spPr>
            <a:xfrm>
              <a:off x="8545759" y="2001526"/>
              <a:ext cx="3323115" cy="866911"/>
            </a:xfrm>
            <a:prstGeom prst="rect">
              <a:avLst/>
            </a:prstGeom>
            <a:solidFill>
              <a:srgbClr val="A7DFC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4" name="Picture 38">
              <a:extLst>
                <a:ext uri="{FF2B5EF4-FFF2-40B4-BE49-F238E27FC236}">
                  <a16:creationId xmlns:a16="http://schemas.microsoft.com/office/drawing/2014/main" id="{21EBA3A4-8C4A-419D-F6E4-4A8DBC7F8D5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90261" y="314097"/>
              <a:ext cx="9617900" cy="5958305"/>
            </a:xfrm>
            <a:prstGeom prst="rect">
              <a:avLst/>
            </a:prstGeom>
          </p:spPr>
        </p:pic>
      </p:grpSp>
      <p:grpSp>
        <p:nvGrpSpPr>
          <p:cNvPr id="25" name="Group 53">
            <a:extLst>
              <a:ext uri="{FF2B5EF4-FFF2-40B4-BE49-F238E27FC236}">
                <a16:creationId xmlns:a16="http://schemas.microsoft.com/office/drawing/2014/main" id="{673B77B6-CF75-FA02-9879-3908DDF7131D}"/>
              </a:ext>
            </a:extLst>
          </p:cNvPr>
          <p:cNvGrpSpPr/>
          <p:nvPr/>
        </p:nvGrpSpPr>
        <p:grpSpPr>
          <a:xfrm>
            <a:off x="-1099564" y="619098"/>
            <a:ext cx="13258800" cy="5958304"/>
            <a:chOff x="-1390261" y="314097"/>
            <a:chExt cx="13258800" cy="5958304"/>
          </a:xfrm>
        </p:grpSpPr>
        <p:sp>
          <p:nvSpPr>
            <p:cNvPr id="26" name="Rectangle 25">
              <a:extLst>
                <a:ext uri="{FF2B5EF4-FFF2-40B4-BE49-F238E27FC236}">
                  <a16:creationId xmlns:a16="http://schemas.microsoft.com/office/drawing/2014/main" id="{D8A3709F-D5BA-C8D3-88E9-9A5B065E8DBA}"/>
                </a:ext>
              </a:extLst>
            </p:cNvPr>
            <p:cNvSpPr/>
            <p:nvPr/>
          </p:nvSpPr>
          <p:spPr>
            <a:xfrm>
              <a:off x="8388108" y="3092602"/>
              <a:ext cx="233378" cy="871176"/>
            </a:xfrm>
            <a:prstGeom prst="rect">
              <a:avLst/>
            </a:prstGeom>
            <a:solidFill>
              <a:srgbClr val="FEF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a:extLst>
                <a:ext uri="{FF2B5EF4-FFF2-40B4-BE49-F238E27FC236}">
                  <a16:creationId xmlns:a16="http://schemas.microsoft.com/office/drawing/2014/main" id="{8CDFA729-4C68-D4E1-02E9-2B06A756777E}"/>
                </a:ext>
              </a:extLst>
            </p:cNvPr>
            <p:cNvSpPr/>
            <p:nvPr/>
          </p:nvSpPr>
          <p:spPr>
            <a:xfrm>
              <a:off x="8550340" y="3097518"/>
              <a:ext cx="3318199" cy="866260"/>
            </a:xfrm>
            <a:prstGeom prst="rect">
              <a:avLst/>
            </a:prstGeom>
            <a:solidFill>
              <a:srgbClr val="FEF58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9" name="Picture 52">
              <a:extLst>
                <a:ext uri="{FF2B5EF4-FFF2-40B4-BE49-F238E27FC236}">
                  <a16:creationId xmlns:a16="http://schemas.microsoft.com/office/drawing/2014/main" id="{E4C46ED6-B473-BD68-3BA3-3B48547526E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90261" y="314097"/>
              <a:ext cx="9634382" cy="5958304"/>
            </a:xfrm>
            <a:prstGeom prst="rect">
              <a:avLst/>
            </a:prstGeom>
          </p:spPr>
        </p:pic>
      </p:grpSp>
      <p:grpSp>
        <p:nvGrpSpPr>
          <p:cNvPr id="30" name="Group 56">
            <a:extLst>
              <a:ext uri="{FF2B5EF4-FFF2-40B4-BE49-F238E27FC236}">
                <a16:creationId xmlns:a16="http://schemas.microsoft.com/office/drawing/2014/main" id="{0B6FB4D4-12DB-9475-65CC-7E27D853D839}"/>
              </a:ext>
            </a:extLst>
          </p:cNvPr>
          <p:cNvGrpSpPr/>
          <p:nvPr/>
        </p:nvGrpSpPr>
        <p:grpSpPr>
          <a:xfrm>
            <a:off x="-1092621" y="610892"/>
            <a:ext cx="13219199" cy="5958304"/>
            <a:chOff x="-1388760" y="109040"/>
            <a:chExt cx="13219199" cy="5958304"/>
          </a:xfrm>
        </p:grpSpPr>
        <p:sp>
          <p:nvSpPr>
            <p:cNvPr id="31" name="Rectangle 30">
              <a:extLst>
                <a:ext uri="{FF2B5EF4-FFF2-40B4-BE49-F238E27FC236}">
                  <a16:creationId xmlns:a16="http://schemas.microsoft.com/office/drawing/2014/main" id="{7100E202-5719-80CD-8092-1AD4C29CFEB6}"/>
                </a:ext>
              </a:extLst>
            </p:cNvPr>
            <p:cNvSpPr/>
            <p:nvPr/>
          </p:nvSpPr>
          <p:spPr>
            <a:xfrm>
              <a:off x="8366490" y="4040476"/>
              <a:ext cx="233378" cy="871176"/>
            </a:xfrm>
            <a:prstGeom prst="rect">
              <a:avLst/>
            </a:prstGeom>
            <a:solidFill>
              <a:srgbClr val="EDB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a:extLst>
                <a:ext uri="{FF2B5EF4-FFF2-40B4-BE49-F238E27FC236}">
                  <a16:creationId xmlns:a16="http://schemas.microsoft.com/office/drawing/2014/main" id="{0625F11B-A69F-A101-143D-B4B7CBBC3015}"/>
                </a:ext>
              </a:extLst>
            </p:cNvPr>
            <p:cNvSpPr/>
            <p:nvPr/>
          </p:nvSpPr>
          <p:spPr>
            <a:xfrm>
              <a:off x="8583386" y="4040476"/>
              <a:ext cx="3247053" cy="871176"/>
            </a:xfrm>
            <a:prstGeom prst="rect">
              <a:avLst/>
            </a:prstGeom>
            <a:solidFill>
              <a:srgbClr val="EDB1F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4" name="Picture 55" descr="Design">
              <a:extLst>
                <a:ext uri="{FF2B5EF4-FFF2-40B4-BE49-F238E27FC236}">
                  <a16:creationId xmlns:a16="http://schemas.microsoft.com/office/drawing/2014/main" id="{4E793F24-3F3F-A096-6700-B42139FCC4A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388760" y="109040"/>
              <a:ext cx="9610418" cy="5958304"/>
            </a:xfrm>
            <a:prstGeom prst="rect">
              <a:avLst/>
            </a:prstGeom>
          </p:spPr>
        </p:pic>
      </p:grpSp>
      <p:sp>
        <p:nvSpPr>
          <p:cNvPr id="42" name="ZoneTexte 41">
            <a:extLst>
              <a:ext uri="{FF2B5EF4-FFF2-40B4-BE49-F238E27FC236}">
                <a16:creationId xmlns:a16="http://schemas.microsoft.com/office/drawing/2014/main" id="{0494C5BF-688A-6C6E-EE5D-A6CF22FC93E9}"/>
              </a:ext>
            </a:extLst>
          </p:cNvPr>
          <p:cNvSpPr txBox="1"/>
          <p:nvPr/>
        </p:nvSpPr>
        <p:spPr>
          <a:xfrm>
            <a:off x="9051388" y="2526296"/>
            <a:ext cx="2947757" cy="461665"/>
          </a:xfrm>
          <a:prstGeom prst="rect">
            <a:avLst/>
          </a:prstGeom>
          <a:noFill/>
        </p:spPr>
        <p:txBody>
          <a:bodyPr wrap="square" rtlCol="0">
            <a:spAutoFit/>
          </a:bodyPr>
          <a:lstStyle/>
          <a:p>
            <a:r>
              <a:rPr lang="fr-CA" sz="2400" b="1" dirty="0">
                <a:latin typeface="Avenir Next LT Pro" panose="020B0504020202020204" pitchFamily="34" charset="0"/>
              </a:rPr>
              <a:t>Quiet Zone</a:t>
            </a:r>
            <a:endParaRPr lang="en-CA" sz="2400" b="1" dirty="0">
              <a:latin typeface="Avenir Next LT Pro" panose="020B0504020202020204" pitchFamily="34" charset="0"/>
            </a:endParaRPr>
          </a:p>
        </p:txBody>
      </p:sp>
      <p:sp>
        <p:nvSpPr>
          <p:cNvPr id="43" name="ZoneTexte 42">
            <a:extLst>
              <a:ext uri="{FF2B5EF4-FFF2-40B4-BE49-F238E27FC236}">
                <a16:creationId xmlns:a16="http://schemas.microsoft.com/office/drawing/2014/main" id="{A15C5ACA-A24D-CAC6-F8DD-06C02796E029}"/>
              </a:ext>
            </a:extLst>
          </p:cNvPr>
          <p:cNvSpPr txBox="1"/>
          <p:nvPr/>
        </p:nvSpPr>
        <p:spPr>
          <a:xfrm>
            <a:off x="9061831" y="3582841"/>
            <a:ext cx="2947757" cy="461665"/>
          </a:xfrm>
          <a:prstGeom prst="rect">
            <a:avLst/>
          </a:prstGeom>
          <a:noFill/>
        </p:spPr>
        <p:txBody>
          <a:bodyPr wrap="square" rtlCol="0">
            <a:spAutoFit/>
          </a:bodyPr>
          <a:lstStyle/>
          <a:p>
            <a:r>
              <a:rPr lang="en-CA" sz="2400" b="1" dirty="0">
                <a:latin typeface="Avenir Next LT Pro" panose="020B0504020202020204" pitchFamily="34" charset="0"/>
              </a:rPr>
              <a:t>Transitional Zone</a:t>
            </a:r>
          </a:p>
        </p:txBody>
      </p:sp>
      <p:sp>
        <p:nvSpPr>
          <p:cNvPr id="44" name="ZoneTexte 43">
            <a:extLst>
              <a:ext uri="{FF2B5EF4-FFF2-40B4-BE49-F238E27FC236}">
                <a16:creationId xmlns:a16="http://schemas.microsoft.com/office/drawing/2014/main" id="{E8338385-6B73-5CDE-FF4A-E6FE5A5B520C}"/>
              </a:ext>
            </a:extLst>
          </p:cNvPr>
          <p:cNvSpPr txBox="1"/>
          <p:nvPr/>
        </p:nvSpPr>
        <p:spPr>
          <a:xfrm>
            <a:off x="9070072" y="4747083"/>
            <a:ext cx="2947757" cy="461665"/>
          </a:xfrm>
          <a:prstGeom prst="rect">
            <a:avLst/>
          </a:prstGeom>
          <a:noFill/>
        </p:spPr>
        <p:txBody>
          <a:bodyPr wrap="square" rtlCol="0">
            <a:spAutoFit/>
          </a:bodyPr>
          <a:lstStyle/>
          <a:p>
            <a:r>
              <a:rPr lang="fr-CA" sz="2400" b="1" dirty="0">
                <a:latin typeface="Avenir Next LT Pro" panose="020B0504020202020204" pitchFamily="34" charset="0"/>
              </a:rPr>
              <a:t>Interactive Zone</a:t>
            </a:r>
            <a:endParaRPr lang="en-CA" sz="2400" b="1" dirty="0">
              <a:latin typeface="Avenir Next LT Pro" panose="020B0504020202020204" pitchFamily="34" charset="0"/>
            </a:endParaRPr>
          </a:p>
        </p:txBody>
      </p:sp>
      <p:sp>
        <p:nvSpPr>
          <p:cNvPr id="3" name="Rectangle 2">
            <a:extLst>
              <a:ext uri="{FF2B5EF4-FFF2-40B4-BE49-F238E27FC236}">
                <a16:creationId xmlns:a16="http://schemas.microsoft.com/office/drawing/2014/main" id="{D1962C5E-6EF0-E9D6-425F-6C5A3B7912E5}"/>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Title 1">
            <a:extLst>
              <a:ext uri="{FF2B5EF4-FFF2-40B4-BE49-F238E27FC236}">
                <a16:creationId xmlns:a16="http://schemas.microsoft.com/office/drawing/2014/main" id="{2E04A01A-E764-A485-DE77-ECAD0B53FE2E}"/>
              </a:ext>
            </a:extLst>
          </p:cNvPr>
          <p:cNvSpPr txBox="1">
            <a:spLocks/>
          </p:cNvSpPr>
          <p:nvPr/>
        </p:nvSpPr>
        <p:spPr>
          <a:xfrm>
            <a:off x="132332" y="88555"/>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US" dirty="0">
                <a:solidFill>
                  <a:schemeClr val="bg1"/>
                </a:solidFill>
              </a:rPr>
              <a:t>GC Workplace Design: </a:t>
            </a:r>
            <a:r>
              <a:rPr lang="fr-CA" dirty="0">
                <a:solidFill>
                  <a:schemeClr val="bg1"/>
                </a:solidFill>
              </a:rPr>
              <a:t>Zoning</a:t>
            </a:r>
            <a:endParaRPr lang="en-US" dirty="0">
              <a:solidFill>
                <a:schemeClr val="bg1"/>
              </a:solidFill>
            </a:endParaRPr>
          </a:p>
        </p:txBody>
      </p:sp>
      <p:pic>
        <p:nvPicPr>
          <p:cNvPr id="5" name="Content Placeholder 10">
            <a:extLst>
              <a:ext uri="{FF2B5EF4-FFF2-40B4-BE49-F238E27FC236}">
                <a16:creationId xmlns:a16="http://schemas.microsoft.com/office/drawing/2014/main" id="{F679BACC-7D61-9057-BE7D-140D452540FE}"/>
              </a:ex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400344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768DEC-6CC0-EFDE-991D-E4A56971F4FE}"/>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3" name="Content Placeholder 10">
            <a:extLst>
              <a:ext uri="{FF2B5EF4-FFF2-40B4-BE49-F238E27FC236}">
                <a16:creationId xmlns:a16="http://schemas.microsoft.com/office/drawing/2014/main" id="{986009D6-500E-0865-3482-1E5CF4D1214E}"/>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pic>
        <p:nvPicPr>
          <p:cNvPr id="4" name="Image 3" descr="Une image contenant intérieur, sol, Immeuble de bureaux, mur&#10;&#10;Description générée automatiquement">
            <a:extLst>
              <a:ext uri="{FF2B5EF4-FFF2-40B4-BE49-F238E27FC236}">
                <a16:creationId xmlns:a16="http://schemas.microsoft.com/office/drawing/2014/main" id="{E7CFD22C-9271-E904-C2A2-9E8F00000AE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82599" y="1116469"/>
            <a:ext cx="3076202" cy="2270797"/>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5" name="Picture 2">
            <a:extLst>
              <a:ext uri="{FF2B5EF4-FFF2-40B4-BE49-F238E27FC236}">
                <a16:creationId xmlns:a16="http://schemas.microsoft.com/office/drawing/2014/main" id="{1D62C0E3-C671-DD5A-6A2D-3B8B8EAC1225}"/>
              </a:ext>
            </a:extLst>
          </p:cNvPr>
          <p:cNvPicPr>
            <a:picLocks noChangeAspect="1" noChangeArrowheads="1"/>
          </p:cNvPicPr>
          <p:nvPr/>
        </p:nvPicPr>
        <p:blipFill rotWithShape="1">
          <a:blip r:embed="rId5">
            <a:extLst>
              <a:ext uri="{28A0092B-C50C-407E-A947-70E740481C1C}">
                <a14:useLocalDpi xmlns:a14="http://schemas.microsoft.com/office/drawing/2010/main"/>
              </a:ext>
            </a:extLst>
          </a:blip>
          <a:srcRect/>
          <a:stretch/>
        </p:blipFill>
        <p:spPr bwMode="auto">
          <a:xfrm>
            <a:off x="8238854" y="1116469"/>
            <a:ext cx="2720648" cy="4625061"/>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6" name="Image 5" descr="Une image contenant intérieur, meubles, sol, mur&#10;&#10;Description générée automatiquement">
            <a:extLst>
              <a:ext uri="{FF2B5EF4-FFF2-40B4-BE49-F238E27FC236}">
                <a16:creationId xmlns:a16="http://schemas.microsoft.com/office/drawing/2014/main" id="{0AC14E1B-D0B1-FC62-123F-1DDFCAA493C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82599" y="3532161"/>
            <a:ext cx="3082551" cy="2209369"/>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8" name="Image 7" descr="Une image contenant sol, meubles, intérieur, mur&#10;&#10;Description générée automatiquement">
            <a:extLst>
              <a:ext uri="{FF2B5EF4-FFF2-40B4-BE49-F238E27FC236}">
                <a16:creationId xmlns:a16="http://schemas.microsoft.com/office/drawing/2014/main" id="{C5D78113-1989-30E8-D0C1-B6281158607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502492" y="1116469"/>
            <a:ext cx="3499020" cy="4625061"/>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9" name="ZoneTexte 8">
            <a:extLst>
              <a:ext uri="{FF2B5EF4-FFF2-40B4-BE49-F238E27FC236}">
                <a16:creationId xmlns:a16="http://schemas.microsoft.com/office/drawing/2014/main" id="{308DC12B-95EC-ABBC-3F4C-1AA242690253}"/>
              </a:ext>
            </a:extLst>
          </p:cNvPr>
          <p:cNvSpPr txBox="1"/>
          <p:nvPr/>
        </p:nvSpPr>
        <p:spPr>
          <a:xfrm>
            <a:off x="126808" y="114100"/>
            <a:ext cx="6201621" cy="4801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nSpc>
                <a:spcPct val="90000"/>
              </a:lnSpc>
              <a:spcBef>
                <a:spcPct val="0"/>
              </a:spcBef>
              <a:buNone/>
              <a:defRPr sz="2800" b="1">
                <a:solidFill>
                  <a:schemeClr val="bg1"/>
                </a:solidFill>
                <a:latin typeface="Arial" panose="020B0604020202020204" pitchFamily="34" charset="0"/>
                <a:ea typeface="+mj-ea"/>
                <a:cs typeface="Arial" panose="020B0604020202020204" pitchFamily="34" charset="0"/>
              </a:defRPr>
            </a:lvl1pPr>
          </a:lstStyle>
          <a:p>
            <a:r>
              <a:rPr lang="en-CA" dirty="0"/>
              <a:t>Concentration • Confidentiality</a:t>
            </a:r>
          </a:p>
        </p:txBody>
      </p:sp>
    </p:spTree>
    <p:extLst>
      <p:ext uri="{BB962C8B-B14F-4D97-AF65-F5344CB8AC3E}">
        <p14:creationId xmlns:p14="http://schemas.microsoft.com/office/powerpoint/2010/main" val="24593356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1376</TotalTime>
  <Words>3204</Words>
  <Application>Microsoft Office PowerPoint</Application>
  <PresentationFormat>Widescreen</PresentationFormat>
  <Paragraphs>344</Paragraphs>
  <Slides>28</Slides>
  <Notes>24</Notes>
  <HiddenSlides>0</HiddenSlides>
  <MMClips>1</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9" baseType="lpstr">
      <vt:lpstr>Arial</vt:lpstr>
      <vt:lpstr>Arial Rounded MT Bold</vt:lpstr>
      <vt:lpstr>Avenir Next LT Pro</vt:lpstr>
      <vt:lpstr>Avenir Next LT Pro Demi</vt:lpstr>
      <vt:lpstr>Bahnschrift Condensed</vt:lpstr>
      <vt:lpstr>Calibri</vt:lpstr>
      <vt:lpstr>Calibri Light</vt:lpstr>
      <vt:lpstr>Georgia</vt:lpstr>
      <vt:lpstr>Times New Roman</vt:lpstr>
      <vt:lpstr>Office Theme</vt:lpstr>
      <vt:lpstr>think-cell Slide</vt:lpstr>
      <vt:lpstr>PowerPoint Presentation</vt:lpstr>
      <vt:lpstr>How to use this document</vt:lpstr>
      <vt:lpstr>For many of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lastModifiedBy>Genereux, Sophie (SPAC/PSPC) (elle-la / she-her)</cp:lastModifiedBy>
  <cp:revision>269</cp:revision>
  <dcterms:created xsi:type="dcterms:W3CDTF">2018-01-23T15:59:12Z</dcterms:created>
  <dcterms:modified xsi:type="dcterms:W3CDTF">2023-09-14T18:33:17Z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2023-07-18T14:37:44Z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43cbf08c-8c13-44d1-9d74-611871093eb2</vt:lpwstr>
  </property>
  <property fmtid="{D5CDD505-2E9C-101B-9397-08002B2CF9AE}" pid="8" name="MSIP_Label_834ed4f5-eae4-40c7-82be-b1cdf720a1b9_ContentBits">
    <vt:lpwstr>1</vt:lpwstr>
  </property>
  <property fmtid="{D5CDD505-2E9C-101B-9397-08002B2CF9AE}" pid="9" name="ClassificationContentMarkingHeaderLocations">
    <vt:lpwstr>Office Theme:3</vt:lpwstr>
  </property>
  <property fmtid="{D5CDD505-2E9C-101B-9397-08002B2CF9AE}" pid="10" name="ClassificationContentMarkingHeaderText">
    <vt:lpwstr>UNCLASSIFIED - NON CLASSIFIÉ</vt:lpwstr>
  </property>
</Properties>
</file>