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36"/>
  </p:notesMasterIdLst>
  <p:sldIdLst>
    <p:sldId id="256" r:id="rId2"/>
    <p:sldId id="5041" r:id="rId3"/>
    <p:sldId id="5042" r:id="rId4"/>
    <p:sldId id="5043" r:id="rId5"/>
    <p:sldId id="5049" r:id="rId6"/>
    <p:sldId id="5050" r:id="rId7"/>
    <p:sldId id="5051" r:id="rId8"/>
    <p:sldId id="5052" r:id="rId9"/>
    <p:sldId id="5053" r:id="rId10"/>
    <p:sldId id="5054" r:id="rId11"/>
    <p:sldId id="5055" r:id="rId12"/>
    <p:sldId id="4938" r:id="rId13"/>
    <p:sldId id="4955" r:id="rId14"/>
    <p:sldId id="4934" r:id="rId15"/>
    <p:sldId id="5056" r:id="rId16"/>
    <p:sldId id="756" r:id="rId17"/>
    <p:sldId id="752" r:id="rId18"/>
    <p:sldId id="512" r:id="rId19"/>
    <p:sldId id="619" r:id="rId20"/>
    <p:sldId id="4859" r:id="rId21"/>
    <p:sldId id="4878" r:id="rId22"/>
    <p:sldId id="4909" r:id="rId23"/>
    <p:sldId id="4890" r:id="rId24"/>
    <p:sldId id="4837" r:id="rId25"/>
    <p:sldId id="4939" r:id="rId26"/>
    <p:sldId id="4998" r:id="rId27"/>
    <p:sldId id="5000" r:id="rId28"/>
    <p:sldId id="5001" r:id="rId29"/>
    <p:sldId id="5044" r:id="rId30"/>
    <p:sldId id="5045" r:id="rId31"/>
    <p:sldId id="5046" r:id="rId32"/>
    <p:sldId id="5047" r:id="rId33"/>
    <p:sldId id="5048" r:id="rId34"/>
    <p:sldId id="4950" r:id="rId35"/>
  </p:sldIdLst>
  <p:sldSz cx="12192000" cy="6858000"/>
  <p:notesSz cx="7026275" cy="9312275"/>
  <p:custDataLst>
    <p:tags r:id="rId3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600691E0-DE6C-4413-9C4D-F2667C4ECA33}">
          <p14:sldIdLst>
            <p14:sldId id="256"/>
          </p14:sldIdLst>
        </p14:section>
        <p14:section name="Instructions" id="{ABFBB1CB-DA51-487D-86A9-B6681B50DFD0}">
          <p14:sldIdLst>
            <p14:sldId id="5041"/>
            <p14:sldId id="5042"/>
            <p14:sldId id="5043"/>
          </p14:sldIdLst>
        </p14:section>
        <p14:section name="Presentation/infomation" id="{737B370D-79DE-4E4B-B63D-030292158FA5}">
          <p14:sldIdLst>
            <p14:sldId id="5049"/>
            <p14:sldId id="5050"/>
            <p14:sldId id="5051"/>
            <p14:sldId id="5052"/>
            <p14:sldId id="5053"/>
            <p14:sldId id="5054"/>
            <p14:sldId id="5055"/>
            <p14:sldId id="4938"/>
            <p14:sldId id="4955"/>
            <p14:sldId id="4934"/>
            <p14:sldId id="5056"/>
            <p14:sldId id="756"/>
            <p14:sldId id="752"/>
            <p14:sldId id="512"/>
            <p14:sldId id="619"/>
            <p14:sldId id="4859"/>
            <p14:sldId id="4878"/>
            <p14:sldId id="4909"/>
            <p14:sldId id="4890"/>
            <p14:sldId id="4837"/>
            <p14:sldId id="4939"/>
            <p14:sldId id="4998"/>
            <p14:sldId id="5000"/>
            <p14:sldId id="5001"/>
            <p14:sldId id="5044"/>
            <p14:sldId id="5045"/>
            <p14:sldId id="5046"/>
            <p14:sldId id="5047"/>
            <p14:sldId id="5048"/>
          </p14:sldIdLst>
        </p14:section>
        <p14:section name="ANNEX" id="{604A11AC-F1D4-4909-BB36-EE1B718BC7F8}">
          <p14:sldIdLst>
            <p14:sldId id="4950"/>
          </p14:sldIdLst>
        </p14:section>
        <p14:section name="OTHER" id="{437D3209-E407-4243-AD1A-54FC164A7D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5"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54"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Véronique Boton" initials="VB" lastIdx="9" clrIdx="34">
    <p:extLst>
      <p:ext uri="{19B8F6BF-5375-455C-9EA6-DF929625EA0E}">
        <p15:presenceInfo xmlns:p15="http://schemas.microsoft.com/office/powerpoint/2012/main" userId="S::Veronique.Boton@tpsgc-pwgsc.gc.ca::9ecb94de-8111-4b3a-95b0-af63f6324db7" providerId="AD"/>
      </p:ext>
    </p:extLst>
  </p:cmAuthor>
  <p:cmAuthor id="7" name="Anne Lalande" initials="" lastIdx="5" clrIdx="6"/>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E6DD68"/>
    <a:srgbClr val="18853F"/>
    <a:srgbClr val="D4BC2C"/>
    <a:srgbClr val="DBCE25"/>
    <a:srgbClr val="66B684"/>
    <a:srgbClr val="E7E7E7"/>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7" autoAdjust="0"/>
    <p:restoredTop sz="82035" autoAdjust="0"/>
  </p:normalViewPr>
  <p:slideViewPr>
    <p:cSldViewPr snapToGrid="0">
      <p:cViewPr varScale="1">
        <p:scale>
          <a:sx n="93" d="100"/>
          <a:sy n="93" d="100"/>
        </p:scale>
        <p:origin x="1626" y="72"/>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9ED86-66F4-49CC-A803-ABAD576111F7}" type="doc">
      <dgm:prSet loTypeId="urn:microsoft.com/office/officeart/2005/8/layout/process3" loCatId="process" qsTypeId="urn:microsoft.com/office/officeart/2005/8/quickstyle/simple1" qsCatId="simple" csTypeId="urn:microsoft.com/office/officeart/2005/8/colors/accent1_2" csCatId="accent1" phldr="1"/>
      <dgm:spPr/>
    </dgm:pt>
    <dgm:pt modelId="{6F5FDB40-6361-4224-8FEC-B43F2E7C9DA4}">
      <dgm:prSet phldrT="[Text]" custT="1"/>
      <dgm:spPr/>
      <dgm:t>
        <a:bodyPr/>
        <a:lstStyle/>
        <a:p>
          <a:r>
            <a:rPr lang="en-CA" sz="1200" b="1" dirty="0">
              <a:solidFill>
                <a:schemeClr val="tx1"/>
              </a:solidFill>
            </a:rPr>
            <a:t>Site </a:t>
          </a:r>
        </a:p>
        <a:p>
          <a:r>
            <a:rPr lang="en-CA" sz="1200" b="1" dirty="0">
              <a:solidFill>
                <a:schemeClr val="tx1"/>
              </a:solidFill>
            </a:rPr>
            <a:t>Assessment</a:t>
          </a:r>
        </a:p>
      </dgm:t>
    </dgm:pt>
    <dgm:pt modelId="{2DDE057D-1E60-4C75-968F-E8020FE4F414}" type="parTrans" cxnId="{E5080732-79DE-459D-9080-3C3F472824C6}">
      <dgm:prSet/>
      <dgm:spPr/>
      <dgm:t>
        <a:bodyPr/>
        <a:lstStyle/>
        <a:p>
          <a:endParaRPr lang="en-CA"/>
        </a:p>
      </dgm:t>
    </dgm:pt>
    <dgm:pt modelId="{1ED5118E-C399-4EF1-918D-0E33C8189B1C}" type="sibTrans" cxnId="{E5080732-79DE-459D-9080-3C3F472824C6}">
      <dgm:prSet/>
      <dgm:spPr>
        <a:solidFill>
          <a:schemeClr val="accent2"/>
        </a:solidFill>
      </dgm:spPr>
      <dgm:t>
        <a:bodyPr/>
        <a:lstStyle/>
        <a:p>
          <a:endParaRPr lang="en-CA"/>
        </a:p>
      </dgm:t>
    </dgm:pt>
    <dgm:pt modelId="{703567FA-22B4-4CD9-B7A8-2257C3979901}">
      <dgm:prSet phldrT="[Text]" custT="1"/>
      <dgm:spPr/>
      <dgm:t>
        <a:bodyPr/>
        <a:lstStyle/>
        <a:p>
          <a:r>
            <a:rPr lang="en-CA" sz="1200" b="1" dirty="0">
              <a:solidFill>
                <a:schemeClr val="tx1"/>
              </a:solidFill>
            </a:rPr>
            <a:t>Test Plan</a:t>
          </a:r>
        </a:p>
      </dgm:t>
    </dgm:pt>
    <dgm:pt modelId="{0F427D92-E26C-49D9-BF3D-FF14AC43A0AC}" type="parTrans" cxnId="{94F5CEEE-8BF4-4964-80EE-581B2A25DF16}">
      <dgm:prSet/>
      <dgm:spPr/>
      <dgm:t>
        <a:bodyPr/>
        <a:lstStyle/>
        <a:p>
          <a:endParaRPr lang="en-CA"/>
        </a:p>
      </dgm:t>
    </dgm:pt>
    <dgm:pt modelId="{7E9A95EF-BE67-44BE-988F-304CA21512E2}" type="sibTrans" cxnId="{94F5CEEE-8BF4-4964-80EE-581B2A25DF16}">
      <dgm:prSet/>
      <dgm:spPr>
        <a:solidFill>
          <a:schemeClr val="accent2"/>
        </a:solidFill>
      </dgm:spPr>
      <dgm:t>
        <a:bodyPr/>
        <a:lstStyle/>
        <a:p>
          <a:endParaRPr lang="en-CA"/>
        </a:p>
      </dgm:t>
    </dgm:pt>
    <dgm:pt modelId="{793B912B-C2DD-440B-BB14-3342CDB6F293}">
      <dgm:prSet phldrT="[Text]" custT="1"/>
      <dgm:spPr/>
      <dgm:t>
        <a:bodyPr/>
        <a:lstStyle/>
        <a:p>
          <a:r>
            <a:rPr lang="en-CA" sz="1200" b="1" dirty="0">
              <a:solidFill>
                <a:schemeClr val="tx1"/>
              </a:solidFill>
            </a:rPr>
            <a:t>a. Info Session         b. Functional Programming Lite</a:t>
          </a:r>
        </a:p>
      </dgm:t>
    </dgm:pt>
    <dgm:pt modelId="{C6942E92-91CD-490B-B1A5-61EB541782EC}" type="parTrans" cxnId="{841D7FAE-9D01-4C5F-814A-DD009C1BE63B}">
      <dgm:prSet/>
      <dgm:spPr/>
      <dgm:t>
        <a:bodyPr/>
        <a:lstStyle/>
        <a:p>
          <a:endParaRPr lang="en-CA"/>
        </a:p>
      </dgm:t>
    </dgm:pt>
    <dgm:pt modelId="{C1354E36-6548-4DDD-BB60-A24ED9EAB008}" type="sibTrans" cxnId="{841D7FAE-9D01-4C5F-814A-DD009C1BE63B}">
      <dgm:prSet/>
      <dgm:spPr>
        <a:solidFill>
          <a:schemeClr val="accent2"/>
        </a:solidFill>
      </dgm:spPr>
      <dgm:t>
        <a:bodyPr/>
        <a:lstStyle/>
        <a:p>
          <a:endParaRPr lang="en-CA"/>
        </a:p>
      </dgm:t>
    </dgm:pt>
    <dgm:pt modelId="{8BFC228E-3C70-40A2-BA9D-D49CFC40C5A1}">
      <dgm:prSet custT="1"/>
      <dgm:spPr/>
      <dgm:t>
        <a:bodyPr/>
        <a:lstStyle/>
        <a:p>
          <a:r>
            <a:rPr lang="en-CA" sz="1200" b="1" dirty="0">
              <a:solidFill>
                <a:schemeClr val="tx1"/>
              </a:solidFill>
            </a:rPr>
            <a:t>Mini Design Brief </a:t>
          </a:r>
        </a:p>
      </dgm:t>
    </dgm:pt>
    <dgm:pt modelId="{A5EADBF5-1450-483F-ADB5-CFC04446AF73}" type="parTrans" cxnId="{54C95BAB-088F-4D12-99AC-40CCD91972D1}">
      <dgm:prSet/>
      <dgm:spPr/>
      <dgm:t>
        <a:bodyPr/>
        <a:lstStyle/>
        <a:p>
          <a:endParaRPr lang="en-CA"/>
        </a:p>
      </dgm:t>
    </dgm:pt>
    <dgm:pt modelId="{20E64126-869C-4726-9562-490212AEBA2D}" type="sibTrans" cxnId="{54C95BAB-088F-4D12-99AC-40CCD91972D1}">
      <dgm:prSet/>
      <dgm:spPr>
        <a:solidFill>
          <a:schemeClr val="accent2"/>
        </a:solidFill>
      </dgm:spPr>
      <dgm:t>
        <a:bodyPr/>
        <a:lstStyle/>
        <a:p>
          <a:endParaRPr lang="en-CA"/>
        </a:p>
      </dgm:t>
    </dgm:pt>
    <dgm:pt modelId="{BBBDE3B1-B117-40CB-B108-A32D8A77D394}">
      <dgm:prSet custT="1"/>
      <dgm:spPr/>
      <dgm:t>
        <a:bodyPr/>
        <a:lstStyle/>
        <a:p>
          <a:r>
            <a:rPr lang="en-CA" sz="1200" b="1" dirty="0">
              <a:solidFill>
                <a:schemeClr val="tx1"/>
              </a:solidFill>
            </a:rPr>
            <a:t>Concept Plan &amp; Presentation</a:t>
          </a:r>
        </a:p>
      </dgm:t>
    </dgm:pt>
    <dgm:pt modelId="{5678CDBC-1C91-4104-AB2E-941F55AC4889}" type="parTrans" cxnId="{F45D785D-94B9-4CF4-886B-8049612456A5}">
      <dgm:prSet/>
      <dgm:spPr/>
      <dgm:t>
        <a:bodyPr/>
        <a:lstStyle/>
        <a:p>
          <a:endParaRPr lang="en-CA"/>
        </a:p>
      </dgm:t>
    </dgm:pt>
    <dgm:pt modelId="{0E6A8240-D10C-4DAB-9982-F2217B299A84}" type="sibTrans" cxnId="{F45D785D-94B9-4CF4-886B-8049612456A5}">
      <dgm:prSet/>
      <dgm:spPr>
        <a:solidFill>
          <a:schemeClr val="accent2"/>
        </a:solidFill>
      </dgm:spPr>
      <dgm:t>
        <a:bodyPr/>
        <a:lstStyle/>
        <a:p>
          <a:endParaRPr lang="en-CA"/>
        </a:p>
      </dgm:t>
    </dgm:pt>
    <dgm:pt modelId="{F96B04BE-A7A1-4E9F-BB0E-4EB38684C42E}">
      <dgm:prSet custT="1"/>
      <dgm:spPr/>
      <dgm:t>
        <a:bodyPr/>
        <a:lstStyle/>
        <a:p>
          <a:r>
            <a:rPr lang="en-CA" sz="1200" b="1" dirty="0">
              <a:solidFill>
                <a:schemeClr val="tx1"/>
              </a:solidFill>
            </a:rPr>
            <a:t>Client Selections and Approvals</a:t>
          </a:r>
        </a:p>
      </dgm:t>
    </dgm:pt>
    <dgm:pt modelId="{52E53B4B-62CE-4768-864E-0923D538D77F}" type="parTrans" cxnId="{62699076-6F6B-48EF-AD82-EDAFF514E338}">
      <dgm:prSet/>
      <dgm:spPr/>
      <dgm:t>
        <a:bodyPr/>
        <a:lstStyle/>
        <a:p>
          <a:endParaRPr lang="en-CA"/>
        </a:p>
      </dgm:t>
    </dgm:pt>
    <dgm:pt modelId="{BBF3F0C0-C12E-4D63-BA7B-6813038D0810}" type="sibTrans" cxnId="{62699076-6F6B-48EF-AD82-EDAFF514E338}">
      <dgm:prSet/>
      <dgm:spPr/>
      <dgm:t>
        <a:bodyPr/>
        <a:lstStyle/>
        <a:p>
          <a:endParaRPr lang="en-CA"/>
        </a:p>
      </dgm:t>
    </dgm:pt>
    <dgm:pt modelId="{F068F421-74F6-42A4-B76B-A578211DA504}">
      <dgm:prSet custT="1"/>
      <dgm:spPr/>
      <dgm:t>
        <a:bodyPr/>
        <a:lstStyle/>
        <a:p>
          <a:r>
            <a:rPr lang="en-CA" sz="1200" dirty="0"/>
            <a:t>A Generic Test Plan is developed to help visualize the design possibilities </a:t>
          </a:r>
        </a:p>
      </dgm:t>
    </dgm:pt>
    <dgm:pt modelId="{6B8262B4-F61F-4E41-94CB-282E161FA3B0}" type="parTrans" cxnId="{888C4A1C-4D2B-4082-827D-BCD99245916D}">
      <dgm:prSet/>
      <dgm:spPr/>
      <dgm:t>
        <a:bodyPr/>
        <a:lstStyle/>
        <a:p>
          <a:endParaRPr lang="en-CA"/>
        </a:p>
      </dgm:t>
    </dgm:pt>
    <dgm:pt modelId="{CCB7AAE7-0662-4ABF-B7B3-97452D0DD6A5}" type="sibTrans" cxnId="{888C4A1C-4D2B-4082-827D-BCD99245916D}">
      <dgm:prSet/>
      <dgm:spPr/>
      <dgm:t>
        <a:bodyPr/>
        <a:lstStyle/>
        <a:p>
          <a:endParaRPr lang="en-CA"/>
        </a:p>
      </dgm:t>
    </dgm:pt>
    <dgm:pt modelId="{DC1B9730-976C-45C8-9686-FFA3D337BA7A}">
      <dgm:prSet custT="1"/>
      <dgm:spPr/>
      <dgm:t>
        <a:bodyPr/>
        <a:lstStyle/>
        <a:p>
          <a:r>
            <a:rPr lang="en-CA" sz="1200" b="1" dirty="0">
              <a:highlight>
                <a:srgbClr val="E6DD68"/>
              </a:highlight>
            </a:rPr>
            <a:t>a. Townhall Session</a:t>
          </a:r>
        </a:p>
      </dgm:t>
    </dgm:pt>
    <dgm:pt modelId="{FE0CD649-019D-4D2D-8661-B8445706070E}" type="parTrans" cxnId="{69DF1911-688B-4C52-9975-11E9388258B6}">
      <dgm:prSet/>
      <dgm:spPr/>
      <dgm:t>
        <a:bodyPr/>
        <a:lstStyle/>
        <a:p>
          <a:endParaRPr lang="en-CA"/>
        </a:p>
      </dgm:t>
    </dgm:pt>
    <dgm:pt modelId="{FE721F12-D21C-4A3D-B595-FDB4C5B61E4C}" type="sibTrans" cxnId="{69DF1911-688B-4C52-9975-11E9388258B6}">
      <dgm:prSet/>
      <dgm:spPr/>
      <dgm:t>
        <a:bodyPr/>
        <a:lstStyle/>
        <a:p>
          <a:endParaRPr lang="en-CA"/>
        </a:p>
      </dgm:t>
    </dgm:pt>
    <dgm:pt modelId="{5291A9E3-6440-4345-8529-9701D653A180}">
      <dgm:prSet custT="1"/>
      <dgm:spPr/>
      <dgm:t>
        <a:bodyPr/>
        <a:lstStyle/>
        <a:p>
          <a:r>
            <a:rPr lang="en-CA" sz="1200" dirty="0"/>
            <a:t> Brief report outlining results of  functional programing lite</a:t>
          </a:r>
        </a:p>
      </dgm:t>
    </dgm:pt>
    <dgm:pt modelId="{CC0F8E9A-8118-446E-BB23-C0BF8E4520E4}" type="parTrans" cxnId="{337B9D0D-5199-43ED-8EDA-D7BE40C8F38B}">
      <dgm:prSet/>
      <dgm:spPr/>
      <dgm:t>
        <a:bodyPr/>
        <a:lstStyle/>
        <a:p>
          <a:endParaRPr lang="en-CA"/>
        </a:p>
      </dgm:t>
    </dgm:pt>
    <dgm:pt modelId="{58F9B509-D447-451C-9D9E-ABACFE64B21E}" type="sibTrans" cxnId="{337B9D0D-5199-43ED-8EDA-D7BE40C8F38B}">
      <dgm:prSet/>
      <dgm:spPr/>
      <dgm:t>
        <a:bodyPr/>
        <a:lstStyle/>
        <a:p>
          <a:endParaRPr lang="en-CA"/>
        </a:p>
      </dgm:t>
    </dgm:pt>
    <dgm:pt modelId="{0B706F6C-0839-47FF-800A-50D24FCA69CF}">
      <dgm:prSet custT="1"/>
      <dgm:spPr/>
      <dgm:t>
        <a:bodyPr/>
        <a:lstStyle/>
        <a:p>
          <a:r>
            <a:rPr lang="en-CA" sz="1200" dirty="0"/>
            <a:t>Identification of ideal Activity Profile</a:t>
          </a:r>
        </a:p>
      </dgm:t>
    </dgm:pt>
    <dgm:pt modelId="{324AA106-EB5B-467F-86EF-4FACB98F654D}" type="parTrans" cxnId="{C743488E-DC70-4A4E-A173-8A475AE32561}">
      <dgm:prSet/>
      <dgm:spPr/>
      <dgm:t>
        <a:bodyPr/>
        <a:lstStyle/>
        <a:p>
          <a:endParaRPr lang="en-CA"/>
        </a:p>
      </dgm:t>
    </dgm:pt>
    <dgm:pt modelId="{C4C3A20C-AB0D-4A2B-9417-992FFF80A4DD}" type="sibTrans" cxnId="{C743488E-DC70-4A4E-A173-8A475AE32561}">
      <dgm:prSet/>
      <dgm:spPr/>
      <dgm:t>
        <a:bodyPr/>
        <a:lstStyle/>
        <a:p>
          <a:endParaRPr lang="en-CA"/>
        </a:p>
      </dgm:t>
    </dgm:pt>
    <dgm:pt modelId="{A25E722F-101B-4116-893E-517D1FA2EB3A}">
      <dgm:prSet custT="1"/>
      <dgm:spPr/>
      <dgm:t>
        <a:bodyPr/>
        <a:lstStyle/>
        <a:p>
          <a:r>
            <a:rPr lang="en-CA" sz="1200" b="1" dirty="0"/>
            <a:t>For client approval</a:t>
          </a:r>
        </a:p>
      </dgm:t>
    </dgm:pt>
    <dgm:pt modelId="{FEC3B428-1988-4213-B321-DA0837BF80AA}" type="parTrans" cxnId="{235BDF17-B792-482F-9833-E818206BC0E6}">
      <dgm:prSet/>
      <dgm:spPr/>
      <dgm:t>
        <a:bodyPr/>
        <a:lstStyle/>
        <a:p>
          <a:endParaRPr lang="en-CA"/>
        </a:p>
      </dgm:t>
    </dgm:pt>
    <dgm:pt modelId="{5F5BC1FE-C649-4084-9316-480F5760CBB4}" type="sibTrans" cxnId="{235BDF17-B792-482F-9833-E818206BC0E6}">
      <dgm:prSet/>
      <dgm:spPr/>
      <dgm:t>
        <a:bodyPr/>
        <a:lstStyle/>
        <a:p>
          <a:endParaRPr lang="en-CA"/>
        </a:p>
      </dgm:t>
    </dgm:pt>
    <dgm:pt modelId="{D752638A-9C81-45A3-A068-94110D8E0EC5}">
      <dgm:prSet custT="1"/>
      <dgm:spPr/>
      <dgm:t>
        <a:bodyPr/>
        <a:lstStyle/>
        <a:p>
          <a:r>
            <a:rPr lang="en-CA" sz="1200" dirty="0"/>
            <a:t>Development of 1 preliminary concept plan</a:t>
          </a:r>
        </a:p>
      </dgm:t>
    </dgm:pt>
    <dgm:pt modelId="{FBD8A7B4-AEDC-46CC-AD85-1CC0050C07A7}" type="parTrans" cxnId="{E3A9FAED-CD91-4D14-954B-90EE7156ED42}">
      <dgm:prSet/>
      <dgm:spPr/>
      <dgm:t>
        <a:bodyPr/>
        <a:lstStyle/>
        <a:p>
          <a:endParaRPr lang="en-CA"/>
        </a:p>
      </dgm:t>
    </dgm:pt>
    <dgm:pt modelId="{EC0302D5-1262-4573-8282-A6957602D66D}" type="sibTrans" cxnId="{E3A9FAED-CD91-4D14-954B-90EE7156ED42}">
      <dgm:prSet/>
      <dgm:spPr/>
      <dgm:t>
        <a:bodyPr/>
        <a:lstStyle/>
        <a:p>
          <a:endParaRPr lang="en-CA"/>
        </a:p>
      </dgm:t>
    </dgm:pt>
    <dgm:pt modelId="{F244C0B7-19A0-43CE-B9E3-E3B5A6E903EF}">
      <dgm:prSet custT="1"/>
      <dgm:spPr/>
      <dgm:t>
        <a:bodyPr/>
        <a:lstStyle/>
        <a:p>
          <a:r>
            <a:rPr lang="en-CA" sz="1200" dirty="0"/>
            <a:t>Presentation of plan and mood boards</a:t>
          </a:r>
        </a:p>
      </dgm:t>
    </dgm:pt>
    <dgm:pt modelId="{75884BA7-B91B-4622-A4A5-8FB1655C6B93}" type="parTrans" cxnId="{D292FC58-7818-477E-A9FD-5EAAA6CF0499}">
      <dgm:prSet/>
      <dgm:spPr/>
      <dgm:t>
        <a:bodyPr/>
        <a:lstStyle/>
        <a:p>
          <a:endParaRPr lang="en-CA"/>
        </a:p>
      </dgm:t>
    </dgm:pt>
    <dgm:pt modelId="{F95C16CF-201B-4FD8-B98A-DCB181CA640D}" type="sibTrans" cxnId="{D292FC58-7818-477E-A9FD-5EAAA6CF0499}">
      <dgm:prSet/>
      <dgm:spPr/>
      <dgm:t>
        <a:bodyPr/>
        <a:lstStyle/>
        <a:p>
          <a:endParaRPr lang="en-CA"/>
        </a:p>
      </dgm:t>
    </dgm:pt>
    <dgm:pt modelId="{1C52F88B-B64B-40F2-984F-1361C5B8CC18}">
      <dgm:prSet custT="1"/>
      <dgm:spPr/>
      <dgm:t>
        <a:bodyPr/>
        <a:lstStyle/>
        <a:p>
          <a:r>
            <a:rPr lang="en-CA" sz="1200" dirty="0"/>
            <a:t>Revised floor plan is issued for </a:t>
          </a:r>
          <a:r>
            <a:rPr lang="en-CA" sz="1200" b="1" dirty="0">
              <a:highlight>
                <a:srgbClr val="E6DD68"/>
              </a:highlight>
            </a:rPr>
            <a:t>client approval</a:t>
          </a:r>
        </a:p>
      </dgm:t>
    </dgm:pt>
    <dgm:pt modelId="{A383ACF2-F2FC-4297-BD9E-C5DF827198C3}" type="parTrans" cxnId="{C27C3A06-54CB-476D-BCBB-5045CCF37471}">
      <dgm:prSet/>
      <dgm:spPr/>
      <dgm:t>
        <a:bodyPr/>
        <a:lstStyle/>
        <a:p>
          <a:endParaRPr lang="en-CA"/>
        </a:p>
      </dgm:t>
    </dgm:pt>
    <dgm:pt modelId="{C512D092-2CF1-428A-BBD6-22FE7A93890B}" type="sibTrans" cxnId="{C27C3A06-54CB-476D-BCBB-5045CCF37471}">
      <dgm:prSet/>
      <dgm:spPr/>
      <dgm:t>
        <a:bodyPr/>
        <a:lstStyle/>
        <a:p>
          <a:endParaRPr lang="en-CA"/>
        </a:p>
      </dgm:t>
    </dgm:pt>
    <dgm:pt modelId="{686ABA15-38C4-4BE2-8953-4EE6ACB6C201}">
      <dgm:prSet custT="1"/>
      <dgm:spPr/>
      <dgm:t>
        <a:bodyPr/>
        <a:lstStyle/>
        <a:p>
          <a:r>
            <a:rPr lang="en-CA" sz="1200" dirty="0">
              <a:solidFill>
                <a:schemeClr val="tx1"/>
              </a:solidFill>
              <a:highlight>
                <a:srgbClr val="E6DD68"/>
              </a:highlight>
            </a:rPr>
            <a:t>Feedback collected during workshop</a:t>
          </a:r>
        </a:p>
      </dgm:t>
    </dgm:pt>
    <dgm:pt modelId="{3900CBA4-8EC4-453A-B1A5-37AC66C55023}" type="parTrans" cxnId="{B05C8901-7650-4288-87A1-A1EE26844CF5}">
      <dgm:prSet/>
      <dgm:spPr/>
      <dgm:t>
        <a:bodyPr/>
        <a:lstStyle/>
        <a:p>
          <a:endParaRPr lang="en-CA"/>
        </a:p>
      </dgm:t>
    </dgm:pt>
    <dgm:pt modelId="{9814C764-4F60-43A1-AD51-E2D99756F7FC}" type="sibTrans" cxnId="{B05C8901-7650-4288-87A1-A1EE26844CF5}">
      <dgm:prSet/>
      <dgm:spPr/>
      <dgm:t>
        <a:bodyPr/>
        <a:lstStyle/>
        <a:p>
          <a:endParaRPr lang="en-CA"/>
        </a:p>
      </dgm:t>
    </dgm:pt>
    <dgm:pt modelId="{11FB5DF8-96D3-496E-B8BF-8E31143F6B4E}">
      <dgm:prSet custT="1"/>
      <dgm:spPr/>
      <dgm:t>
        <a:bodyPr/>
        <a:lstStyle/>
        <a:p>
          <a:r>
            <a:rPr lang="en-CA" sz="1200" dirty="0"/>
            <a:t>Client selects preferred mood board</a:t>
          </a:r>
        </a:p>
      </dgm:t>
    </dgm:pt>
    <dgm:pt modelId="{E34196AF-513D-4F33-9D9C-A8F64D365FA3}" type="parTrans" cxnId="{19A93578-B241-4FA3-93C6-CD89B0467F4E}">
      <dgm:prSet/>
      <dgm:spPr/>
      <dgm:t>
        <a:bodyPr/>
        <a:lstStyle/>
        <a:p>
          <a:endParaRPr lang="en-CA"/>
        </a:p>
      </dgm:t>
    </dgm:pt>
    <dgm:pt modelId="{09E35804-F434-477F-BE8D-222F071C314A}" type="sibTrans" cxnId="{19A93578-B241-4FA3-93C6-CD89B0467F4E}">
      <dgm:prSet/>
      <dgm:spPr/>
      <dgm:t>
        <a:bodyPr/>
        <a:lstStyle/>
        <a:p>
          <a:endParaRPr lang="en-CA"/>
        </a:p>
      </dgm:t>
    </dgm:pt>
    <dgm:pt modelId="{C2B0B18E-E180-4B70-A6F3-7FC7380E8442}">
      <dgm:prSet custT="1"/>
      <dgm:spPr/>
      <dgm:t>
        <a:bodyPr/>
        <a:lstStyle/>
        <a:p>
          <a:r>
            <a:rPr lang="en-CA" sz="1200" dirty="0"/>
            <a:t>Concept plan may be </a:t>
          </a:r>
          <a:r>
            <a:rPr lang="en-CA" sz="1200" b="1" dirty="0">
              <a:highlight>
                <a:srgbClr val="E6DD68"/>
              </a:highlight>
            </a:rPr>
            <a:t>revised once</a:t>
          </a:r>
        </a:p>
      </dgm:t>
    </dgm:pt>
    <dgm:pt modelId="{7E31537A-7E3F-4D80-AC8A-B5E0FE79D076}" type="parTrans" cxnId="{92ADFD90-3D4E-4D1D-812F-5460BBFFCDF8}">
      <dgm:prSet/>
      <dgm:spPr/>
      <dgm:t>
        <a:bodyPr/>
        <a:lstStyle/>
        <a:p>
          <a:endParaRPr lang="en-CA"/>
        </a:p>
      </dgm:t>
    </dgm:pt>
    <dgm:pt modelId="{0B31B87F-8FE2-4F8B-90AA-9DE5684196A6}" type="sibTrans" cxnId="{92ADFD90-3D4E-4D1D-812F-5460BBFFCDF8}">
      <dgm:prSet/>
      <dgm:spPr/>
      <dgm:t>
        <a:bodyPr/>
        <a:lstStyle/>
        <a:p>
          <a:endParaRPr lang="en-CA"/>
        </a:p>
      </dgm:t>
    </dgm:pt>
    <dgm:pt modelId="{F937F332-E33B-4434-AA8E-4E15D46D677C}">
      <dgm:prSet custT="1"/>
      <dgm:spPr/>
      <dgm:t>
        <a:bodyPr/>
        <a:lstStyle/>
        <a:p>
          <a:r>
            <a:rPr lang="en-CA" sz="1200" dirty="0">
              <a:highlight>
                <a:srgbClr val="E6DD68"/>
              </a:highlight>
            </a:rPr>
            <a:t>Client </a:t>
          </a:r>
          <a:r>
            <a:rPr lang="en-CA" sz="1200" b="1" dirty="0">
              <a:highlight>
                <a:srgbClr val="E6DD68"/>
              </a:highlight>
            </a:rPr>
            <a:t>sign-off</a:t>
          </a:r>
          <a:r>
            <a:rPr lang="en-CA" sz="1200" dirty="0">
              <a:highlight>
                <a:srgbClr val="E6DD68"/>
              </a:highlight>
            </a:rPr>
            <a:t> of approved plan and mood board</a:t>
          </a:r>
        </a:p>
      </dgm:t>
    </dgm:pt>
    <dgm:pt modelId="{686EA465-390E-4424-9BA5-1B1C81DE6A07}" type="parTrans" cxnId="{6140A66A-61BE-4BC5-946E-2D72E843BFDF}">
      <dgm:prSet/>
      <dgm:spPr/>
      <dgm:t>
        <a:bodyPr/>
        <a:lstStyle/>
        <a:p>
          <a:endParaRPr lang="en-CA"/>
        </a:p>
      </dgm:t>
    </dgm:pt>
    <dgm:pt modelId="{902CECC0-4202-4CEC-A985-CE804EBC0ABE}" type="sibTrans" cxnId="{6140A66A-61BE-4BC5-946E-2D72E843BFDF}">
      <dgm:prSet/>
      <dgm:spPr/>
      <dgm:t>
        <a:bodyPr/>
        <a:lstStyle/>
        <a:p>
          <a:endParaRPr lang="en-CA"/>
        </a:p>
      </dgm:t>
    </dgm:pt>
    <dgm:pt modelId="{FEA277C3-6A08-444F-88E1-39416B7C0C60}">
      <dgm:prSet custT="1"/>
      <dgm:spPr/>
      <dgm:t>
        <a:bodyPr/>
        <a:lstStyle/>
        <a:p>
          <a:r>
            <a:rPr lang="en-CA" sz="1200" dirty="0"/>
            <a:t>The Site is assessed required intervention and furniture inventory </a:t>
          </a:r>
        </a:p>
      </dgm:t>
    </dgm:pt>
    <dgm:pt modelId="{E5F00311-84CC-4FFD-8EC1-DF882B3DC41B}" type="sibTrans" cxnId="{372DE6FD-0495-40D9-A5F8-83C0CDC1D504}">
      <dgm:prSet/>
      <dgm:spPr/>
      <dgm:t>
        <a:bodyPr/>
        <a:lstStyle/>
        <a:p>
          <a:endParaRPr lang="en-CA"/>
        </a:p>
      </dgm:t>
    </dgm:pt>
    <dgm:pt modelId="{09FBD293-093A-41BF-97ED-C2C109B9F721}" type="parTrans" cxnId="{372DE6FD-0495-40D9-A5F8-83C0CDC1D504}">
      <dgm:prSet/>
      <dgm:spPr/>
      <dgm:t>
        <a:bodyPr/>
        <a:lstStyle/>
        <a:p>
          <a:endParaRPr lang="en-CA"/>
        </a:p>
      </dgm:t>
    </dgm:pt>
    <dgm:pt modelId="{A7455B84-FA93-4BB2-96F8-0CE75E897D74}">
      <dgm:prSet custT="1"/>
      <dgm:spPr/>
      <dgm:t>
        <a:bodyPr/>
        <a:lstStyle/>
        <a:p>
          <a:r>
            <a:rPr lang="en-CA" sz="1200" dirty="0"/>
            <a:t>b. Mini functional programming survey &amp; Project Initiation Form</a:t>
          </a:r>
        </a:p>
      </dgm:t>
    </dgm:pt>
    <dgm:pt modelId="{AFC54D2B-7275-479E-A440-40D7319D492D}" type="parTrans" cxnId="{C47D56C2-3426-4E83-A76F-D876428E07C0}">
      <dgm:prSet/>
      <dgm:spPr/>
      <dgm:t>
        <a:bodyPr/>
        <a:lstStyle/>
        <a:p>
          <a:endParaRPr lang="en-CA"/>
        </a:p>
      </dgm:t>
    </dgm:pt>
    <dgm:pt modelId="{9BD4B654-21E7-4AEF-A231-40F81E9415AC}" type="sibTrans" cxnId="{C47D56C2-3426-4E83-A76F-D876428E07C0}">
      <dgm:prSet/>
      <dgm:spPr/>
      <dgm:t>
        <a:bodyPr/>
        <a:lstStyle/>
        <a:p>
          <a:endParaRPr lang="en-CA"/>
        </a:p>
      </dgm:t>
    </dgm:pt>
    <dgm:pt modelId="{D4494F8D-CAE8-4BBB-A830-74703A1C5C38}">
      <dgm:prSet custT="1"/>
      <dgm:spPr/>
      <dgm:t>
        <a:bodyPr/>
        <a:lstStyle/>
        <a:p>
          <a:r>
            <a:rPr lang="en-CA" sz="1200" dirty="0"/>
            <a:t>Functional programming workshop</a:t>
          </a:r>
        </a:p>
      </dgm:t>
    </dgm:pt>
    <dgm:pt modelId="{063B5C13-3757-4604-823C-A35D236A85AE}" type="parTrans" cxnId="{74358904-6269-41EA-AC4D-CCB5E5FA2012}">
      <dgm:prSet/>
      <dgm:spPr/>
      <dgm:t>
        <a:bodyPr/>
        <a:lstStyle/>
        <a:p>
          <a:endParaRPr lang="en-CA"/>
        </a:p>
      </dgm:t>
    </dgm:pt>
    <dgm:pt modelId="{1C8D0A6E-759E-4767-8867-122648AE9F0D}" type="sibTrans" cxnId="{74358904-6269-41EA-AC4D-CCB5E5FA2012}">
      <dgm:prSet/>
      <dgm:spPr/>
      <dgm:t>
        <a:bodyPr/>
        <a:lstStyle/>
        <a:p>
          <a:endParaRPr lang="en-CA"/>
        </a:p>
      </dgm:t>
    </dgm:pt>
    <dgm:pt modelId="{81FA23F6-8413-441B-A91F-05CBB77F0CD6}" type="pres">
      <dgm:prSet presAssocID="{A559ED86-66F4-49CC-A803-ABAD576111F7}" presName="linearFlow" presStyleCnt="0">
        <dgm:presLayoutVars>
          <dgm:dir/>
          <dgm:animLvl val="lvl"/>
          <dgm:resizeHandles val="exact"/>
        </dgm:presLayoutVars>
      </dgm:prSet>
      <dgm:spPr/>
    </dgm:pt>
    <dgm:pt modelId="{EC40F402-A9BC-48AB-AE4A-6B5D73210E22}" type="pres">
      <dgm:prSet presAssocID="{6F5FDB40-6361-4224-8FEC-B43F2E7C9DA4}" presName="composite" presStyleCnt="0"/>
      <dgm:spPr/>
    </dgm:pt>
    <dgm:pt modelId="{5C9A46D8-B8B6-45E4-99E3-FAB724B45AC8}" type="pres">
      <dgm:prSet presAssocID="{6F5FDB40-6361-4224-8FEC-B43F2E7C9DA4}" presName="parTx" presStyleLbl="node1" presStyleIdx="0" presStyleCnt="6">
        <dgm:presLayoutVars>
          <dgm:chMax val="0"/>
          <dgm:chPref val="0"/>
          <dgm:bulletEnabled val="1"/>
        </dgm:presLayoutVars>
      </dgm:prSet>
      <dgm:spPr/>
    </dgm:pt>
    <dgm:pt modelId="{28FE88F8-F010-4B19-B880-EEB482702693}" type="pres">
      <dgm:prSet presAssocID="{6F5FDB40-6361-4224-8FEC-B43F2E7C9DA4}" presName="parSh" presStyleLbl="node1" presStyleIdx="0" presStyleCnt="6" custScaleX="135794" custLinFactNeighborX="3373" custLinFactNeighborY="-38726"/>
      <dgm:spPr/>
    </dgm:pt>
    <dgm:pt modelId="{6283C78B-0333-4105-8F46-4453B319D57A}" type="pres">
      <dgm:prSet presAssocID="{6F5FDB40-6361-4224-8FEC-B43F2E7C9DA4}" presName="desTx" presStyleLbl="fgAcc1" presStyleIdx="0" presStyleCnt="6" custScaleX="117932" custScaleY="86300" custLinFactNeighborY="-8501">
        <dgm:presLayoutVars>
          <dgm:bulletEnabled val="1"/>
        </dgm:presLayoutVars>
      </dgm:prSet>
      <dgm:spPr/>
    </dgm:pt>
    <dgm:pt modelId="{D55C9656-E983-482A-B64D-6A3D680724DD}" type="pres">
      <dgm:prSet presAssocID="{1ED5118E-C399-4EF1-918D-0E33C8189B1C}" presName="sibTrans" presStyleLbl="sibTrans2D1" presStyleIdx="0" presStyleCnt="5"/>
      <dgm:spPr/>
    </dgm:pt>
    <dgm:pt modelId="{72D652C0-BC30-4A0F-8DB7-7B0ED4235817}" type="pres">
      <dgm:prSet presAssocID="{1ED5118E-C399-4EF1-918D-0E33C8189B1C}" presName="connTx" presStyleLbl="sibTrans2D1" presStyleIdx="0" presStyleCnt="5"/>
      <dgm:spPr/>
    </dgm:pt>
    <dgm:pt modelId="{765E70A2-581A-4A04-8038-CA422D358BFC}" type="pres">
      <dgm:prSet presAssocID="{703567FA-22B4-4CD9-B7A8-2257C3979901}" presName="composite" presStyleCnt="0"/>
      <dgm:spPr/>
    </dgm:pt>
    <dgm:pt modelId="{F41BAF81-F0FB-4D33-8607-3CD651A7305A}" type="pres">
      <dgm:prSet presAssocID="{703567FA-22B4-4CD9-B7A8-2257C3979901}" presName="parTx" presStyleLbl="node1" presStyleIdx="0" presStyleCnt="6">
        <dgm:presLayoutVars>
          <dgm:chMax val="0"/>
          <dgm:chPref val="0"/>
          <dgm:bulletEnabled val="1"/>
        </dgm:presLayoutVars>
      </dgm:prSet>
      <dgm:spPr/>
    </dgm:pt>
    <dgm:pt modelId="{799D3BAA-55A8-4552-8799-4A9FCD422263}" type="pres">
      <dgm:prSet presAssocID="{703567FA-22B4-4CD9-B7A8-2257C3979901}" presName="parSh" presStyleLbl="node1" presStyleIdx="1" presStyleCnt="6" custLinFactNeighborX="6724" custLinFactNeighborY="-24482"/>
      <dgm:spPr/>
    </dgm:pt>
    <dgm:pt modelId="{4D790CB1-4C06-48CD-83E2-4EE700260BCC}" type="pres">
      <dgm:prSet presAssocID="{703567FA-22B4-4CD9-B7A8-2257C3979901}" presName="desTx" presStyleLbl="fgAcc1" presStyleIdx="1" presStyleCnt="6" custScaleX="141276" custScaleY="89245" custLinFactNeighborX="681" custLinFactNeighborY="-8707">
        <dgm:presLayoutVars>
          <dgm:bulletEnabled val="1"/>
        </dgm:presLayoutVars>
      </dgm:prSet>
      <dgm:spPr/>
    </dgm:pt>
    <dgm:pt modelId="{A8812276-2561-4D73-8114-898E92778271}" type="pres">
      <dgm:prSet presAssocID="{7E9A95EF-BE67-44BE-988F-304CA21512E2}" presName="sibTrans" presStyleLbl="sibTrans2D1" presStyleIdx="1" presStyleCnt="5"/>
      <dgm:spPr/>
    </dgm:pt>
    <dgm:pt modelId="{26198E04-9ACD-46B7-A27E-54D552334F95}" type="pres">
      <dgm:prSet presAssocID="{7E9A95EF-BE67-44BE-988F-304CA21512E2}" presName="connTx" presStyleLbl="sibTrans2D1" presStyleIdx="1" presStyleCnt="5"/>
      <dgm:spPr/>
    </dgm:pt>
    <dgm:pt modelId="{D1431E89-4A65-4DE6-9CD0-BB3C2706907B}" type="pres">
      <dgm:prSet presAssocID="{793B912B-C2DD-440B-BB14-3342CDB6F293}" presName="composite" presStyleCnt="0"/>
      <dgm:spPr/>
    </dgm:pt>
    <dgm:pt modelId="{D5AC42AF-35E9-479E-BD0A-45F9C212B507}" type="pres">
      <dgm:prSet presAssocID="{793B912B-C2DD-440B-BB14-3342CDB6F293}" presName="parTx" presStyleLbl="node1" presStyleIdx="1" presStyleCnt="6">
        <dgm:presLayoutVars>
          <dgm:chMax val="0"/>
          <dgm:chPref val="0"/>
          <dgm:bulletEnabled val="1"/>
        </dgm:presLayoutVars>
      </dgm:prSet>
      <dgm:spPr/>
    </dgm:pt>
    <dgm:pt modelId="{C0BB8966-25A6-488C-925E-6434CCC2CF17}" type="pres">
      <dgm:prSet presAssocID="{793B912B-C2DD-440B-BB14-3342CDB6F293}" presName="parSh" presStyleLbl="node1" presStyleIdx="2" presStyleCnt="6" custScaleX="127094" custScaleY="119865" custLinFactNeighborX="-2989" custLinFactNeighborY="-42084"/>
      <dgm:spPr/>
    </dgm:pt>
    <dgm:pt modelId="{1B70F0E6-39D8-45A7-9146-AAC254037BA9}" type="pres">
      <dgm:prSet presAssocID="{793B912B-C2DD-440B-BB14-3342CDB6F293}" presName="desTx" presStyleLbl="fgAcc1" presStyleIdx="2" presStyleCnt="6" custScaleX="155151" custScaleY="84183" custLinFactNeighborX="613" custLinFactNeighborY="-5867">
        <dgm:presLayoutVars>
          <dgm:bulletEnabled val="1"/>
        </dgm:presLayoutVars>
      </dgm:prSet>
      <dgm:spPr/>
    </dgm:pt>
    <dgm:pt modelId="{CEA0C5EC-49B9-441C-82EE-D080F2230CEF}" type="pres">
      <dgm:prSet presAssocID="{C1354E36-6548-4DDD-BB60-A24ED9EAB008}" presName="sibTrans" presStyleLbl="sibTrans2D1" presStyleIdx="2" presStyleCnt="5"/>
      <dgm:spPr/>
    </dgm:pt>
    <dgm:pt modelId="{6F0C21F6-9CBF-49D3-A531-435198A53889}" type="pres">
      <dgm:prSet presAssocID="{C1354E36-6548-4DDD-BB60-A24ED9EAB008}" presName="connTx" presStyleLbl="sibTrans2D1" presStyleIdx="2" presStyleCnt="5"/>
      <dgm:spPr/>
    </dgm:pt>
    <dgm:pt modelId="{4B0A650C-4842-4DF4-A555-55DAC491983E}" type="pres">
      <dgm:prSet presAssocID="{8BFC228E-3C70-40A2-BA9D-D49CFC40C5A1}" presName="composite" presStyleCnt="0"/>
      <dgm:spPr/>
    </dgm:pt>
    <dgm:pt modelId="{D3AE7561-57C4-4038-A5EE-6951678E59CC}" type="pres">
      <dgm:prSet presAssocID="{8BFC228E-3C70-40A2-BA9D-D49CFC40C5A1}" presName="parTx" presStyleLbl="node1" presStyleIdx="2" presStyleCnt="6">
        <dgm:presLayoutVars>
          <dgm:chMax val="0"/>
          <dgm:chPref val="0"/>
          <dgm:bulletEnabled val="1"/>
        </dgm:presLayoutVars>
      </dgm:prSet>
      <dgm:spPr/>
    </dgm:pt>
    <dgm:pt modelId="{63ADD0B8-1620-4EDF-9F4B-87C01CDB3F59}" type="pres">
      <dgm:prSet presAssocID="{8BFC228E-3C70-40A2-BA9D-D49CFC40C5A1}" presName="parSh" presStyleLbl="node1" presStyleIdx="3" presStyleCnt="6" custScaleX="115904" custScaleY="112746" custLinFactNeighborX="10611" custLinFactNeighborY="-23173"/>
      <dgm:spPr/>
    </dgm:pt>
    <dgm:pt modelId="{E21E7064-FC09-4F59-86B4-9C965FFCB603}" type="pres">
      <dgm:prSet presAssocID="{8BFC228E-3C70-40A2-BA9D-D49CFC40C5A1}" presName="desTx" presStyleLbl="fgAcc1" presStyleIdx="3" presStyleCnt="6" custScaleX="143545" custScaleY="91122" custLinFactNeighborX="7409" custLinFactNeighborY="-8932">
        <dgm:presLayoutVars>
          <dgm:bulletEnabled val="1"/>
        </dgm:presLayoutVars>
      </dgm:prSet>
      <dgm:spPr/>
    </dgm:pt>
    <dgm:pt modelId="{43346368-E31B-4187-8E6D-A344FD5C1634}" type="pres">
      <dgm:prSet presAssocID="{20E64126-869C-4726-9562-490212AEBA2D}" presName="sibTrans" presStyleLbl="sibTrans2D1" presStyleIdx="3" presStyleCnt="5" custLinFactNeighborX="-14655" custLinFactNeighborY="-56"/>
      <dgm:spPr/>
    </dgm:pt>
    <dgm:pt modelId="{2A38924D-F85E-4668-B380-A1A3F5F6DF22}" type="pres">
      <dgm:prSet presAssocID="{20E64126-869C-4726-9562-490212AEBA2D}" presName="connTx" presStyleLbl="sibTrans2D1" presStyleIdx="3" presStyleCnt="5"/>
      <dgm:spPr/>
    </dgm:pt>
    <dgm:pt modelId="{59022B27-0C24-4C50-BC91-AEFA4ACFF13D}" type="pres">
      <dgm:prSet presAssocID="{BBBDE3B1-B117-40CB-B108-A32D8A77D394}" presName="composite" presStyleCnt="0"/>
      <dgm:spPr/>
    </dgm:pt>
    <dgm:pt modelId="{06DFEF08-5D68-4154-B1A3-9700AED37682}" type="pres">
      <dgm:prSet presAssocID="{BBBDE3B1-B117-40CB-B108-A32D8A77D394}" presName="parTx" presStyleLbl="node1" presStyleIdx="3" presStyleCnt="6">
        <dgm:presLayoutVars>
          <dgm:chMax val="0"/>
          <dgm:chPref val="0"/>
          <dgm:bulletEnabled val="1"/>
        </dgm:presLayoutVars>
      </dgm:prSet>
      <dgm:spPr/>
    </dgm:pt>
    <dgm:pt modelId="{13F3E9C3-98FB-4ABC-97E8-D2F33FB68F62}" type="pres">
      <dgm:prSet presAssocID="{BBBDE3B1-B117-40CB-B108-A32D8A77D394}" presName="parSh" presStyleLbl="node1" presStyleIdx="4" presStyleCnt="6" custScaleX="147131" custLinFactNeighborX="15284" custLinFactNeighborY="-22091"/>
      <dgm:spPr/>
    </dgm:pt>
    <dgm:pt modelId="{217D6035-B675-487E-A8BF-7BC833105A44}" type="pres">
      <dgm:prSet presAssocID="{BBBDE3B1-B117-40CB-B108-A32D8A77D394}" presName="desTx" presStyleLbl="fgAcc1" presStyleIdx="4" presStyleCnt="6" custScaleX="156396" custScaleY="91849" custLinFactNeighborX="8732" custLinFactNeighborY="-6805">
        <dgm:presLayoutVars>
          <dgm:bulletEnabled val="1"/>
        </dgm:presLayoutVars>
      </dgm:prSet>
      <dgm:spPr/>
    </dgm:pt>
    <dgm:pt modelId="{E176C793-1312-474B-AD5A-3A76C843AF48}" type="pres">
      <dgm:prSet presAssocID="{0E6A8240-D10C-4DAB-9982-F2217B299A84}" presName="sibTrans" presStyleLbl="sibTrans2D1" presStyleIdx="4" presStyleCnt="5"/>
      <dgm:spPr/>
    </dgm:pt>
    <dgm:pt modelId="{2177B1F0-1CA4-4F11-97BF-45BB458BCF69}" type="pres">
      <dgm:prSet presAssocID="{0E6A8240-D10C-4DAB-9982-F2217B299A84}" presName="connTx" presStyleLbl="sibTrans2D1" presStyleIdx="4" presStyleCnt="5"/>
      <dgm:spPr/>
    </dgm:pt>
    <dgm:pt modelId="{A0E2AAB4-FD0A-4EA5-9B16-029D372C4CAE}" type="pres">
      <dgm:prSet presAssocID="{F96B04BE-A7A1-4E9F-BB0E-4EB38684C42E}" presName="composite" presStyleCnt="0"/>
      <dgm:spPr/>
    </dgm:pt>
    <dgm:pt modelId="{85614221-92CF-4096-AE9B-5748DB17EFB2}" type="pres">
      <dgm:prSet presAssocID="{F96B04BE-A7A1-4E9F-BB0E-4EB38684C42E}" presName="parTx" presStyleLbl="node1" presStyleIdx="4" presStyleCnt="6">
        <dgm:presLayoutVars>
          <dgm:chMax val="0"/>
          <dgm:chPref val="0"/>
          <dgm:bulletEnabled val="1"/>
        </dgm:presLayoutVars>
      </dgm:prSet>
      <dgm:spPr/>
    </dgm:pt>
    <dgm:pt modelId="{3342DF67-FC66-47CF-A4EC-91B73CAD43FC}" type="pres">
      <dgm:prSet presAssocID="{F96B04BE-A7A1-4E9F-BB0E-4EB38684C42E}" presName="parSh" presStyleLbl="node1" presStyleIdx="5" presStyleCnt="6" custScaleX="120247" custScaleY="104384" custLinFactNeighborX="-3346" custLinFactNeighborY="-27978"/>
      <dgm:spPr/>
    </dgm:pt>
    <dgm:pt modelId="{A2F8CF16-42A8-401D-B20B-E824C71A189C}" type="pres">
      <dgm:prSet presAssocID="{F96B04BE-A7A1-4E9F-BB0E-4EB38684C42E}" presName="desTx" presStyleLbl="fgAcc1" presStyleIdx="5" presStyleCnt="6" custScaleX="131930" custScaleY="90577" custLinFactNeighborX="-13014" custLinFactNeighborY="-6182">
        <dgm:presLayoutVars>
          <dgm:bulletEnabled val="1"/>
        </dgm:presLayoutVars>
      </dgm:prSet>
      <dgm:spPr/>
    </dgm:pt>
  </dgm:ptLst>
  <dgm:cxnLst>
    <dgm:cxn modelId="{B05C8901-7650-4288-87A1-A1EE26844CF5}" srcId="{BBBDE3B1-B117-40CB-B108-A32D8A77D394}" destId="{686ABA15-38C4-4BE2-8953-4EE6ACB6C201}" srcOrd="2" destOrd="0" parTransId="{3900CBA4-8EC4-453A-B1A5-37AC66C55023}" sibTransId="{9814C764-4F60-43A1-AD51-E2D99756F7FC}"/>
    <dgm:cxn modelId="{1DDB0002-1ECC-4F57-8430-4F22784186F3}" type="presOf" srcId="{703567FA-22B4-4CD9-B7A8-2257C3979901}" destId="{F41BAF81-F0FB-4D33-8607-3CD651A7305A}" srcOrd="0" destOrd="0" presId="urn:microsoft.com/office/officeart/2005/8/layout/process3"/>
    <dgm:cxn modelId="{74358904-6269-41EA-AC4D-CCB5E5FA2012}" srcId="{793B912B-C2DD-440B-BB14-3342CDB6F293}" destId="{D4494F8D-CAE8-4BBB-A830-74703A1C5C38}" srcOrd="2" destOrd="0" parTransId="{063B5C13-3757-4604-823C-A35D236A85AE}" sibTransId="{1C8D0A6E-759E-4767-8867-122648AE9F0D}"/>
    <dgm:cxn modelId="{C27C3A06-54CB-476D-BCBB-5045CCF37471}" srcId="{F96B04BE-A7A1-4E9F-BB0E-4EB38684C42E}" destId="{1C52F88B-B64B-40F2-984F-1361C5B8CC18}" srcOrd="0" destOrd="0" parTransId="{A383ACF2-F2FC-4297-BD9E-C5DF827198C3}" sibTransId="{C512D092-2CF1-428A-BBD6-22FE7A93890B}"/>
    <dgm:cxn modelId="{55839E0B-414B-4152-9FD3-AFDE90C44F70}" type="presOf" srcId="{C1354E36-6548-4DDD-BB60-A24ED9EAB008}" destId="{CEA0C5EC-49B9-441C-82EE-D080F2230CEF}" srcOrd="0" destOrd="0" presId="urn:microsoft.com/office/officeart/2005/8/layout/process3"/>
    <dgm:cxn modelId="{968F240C-DAD5-40CA-8E2A-10F054671274}" type="presOf" srcId="{F96B04BE-A7A1-4E9F-BB0E-4EB38684C42E}" destId="{85614221-92CF-4096-AE9B-5748DB17EFB2}" srcOrd="0" destOrd="0" presId="urn:microsoft.com/office/officeart/2005/8/layout/process3"/>
    <dgm:cxn modelId="{337B9D0D-5199-43ED-8EDA-D7BE40C8F38B}" srcId="{8BFC228E-3C70-40A2-BA9D-D49CFC40C5A1}" destId="{5291A9E3-6440-4345-8529-9701D653A180}" srcOrd="0" destOrd="0" parTransId="{CC0F8E9A-8118-446E-BB23-C0BF8E4520E4}" sibTransId="{58F9B509-D447-451C-9D9E-ABACFE64B21E}"/>
    <dgm:cxn modelId="{2195EF0D-EC2D-4E53-BB30-519789FDE73F}" type="presOf" srcId="{0E6A8240-D10C-4DAB-9982-F2217B299A84}" destId="{2177B1F0-1CA4-4F11-97BF-45BB458BCF69}" srcOrd="1" destOrd="0" presId="urn:microsoft.com/office/officeart/2005/8/layout/process3"/>
    <dgm:cxn modelId="{27C7E00F-A5D2-42CD-B2ED-EE73BEC04695}" type="presOf" srcId="{6F5FDB40-6361-4224-8FEC-B43F2E7C9DA4}" destId="{5C9A46D8-B8B6-45E4-99E3-FAB724B45AC8}" srcOrd="0" destOrd="0" presId="urn:microsoft.com/office/officeart/2005/8/layout/process3"/>
    <dgm:cxn modelId="{69DF1911-688B-4C52-9975-11E9388258B6}" srcId="{793B912B-C2DD-440B-BB14-3342CDB6F293}" destId="{DC1B9730-976C-45C8-9686-FFA3D337BA7A}" srcOrd="0" destOrd="0" parTransId="{FE0CD649-019D-4D2D-8661-B8445706070E}" sibTransId="{FE721F12-D21C-4A3D-B595-FDB4C5B61E4C}"/>
    <dgm:cxn modelId="{15836614-2EEF-4EFA-9CD6-0B7761B116A6}" type="presOf" srcId="{20E64126-869C-4726-9562-490212AEBA2D}" destId="{43346368-E31B-4187-8E6D-A344FD5C1634}" srcOrd="0" destOrd="0" presId="urn:microsoft.com/office/officeart/2005/8/layout/process3"/>
    <dgm:cxn modelId="{235BDF17-B792-482F-9833-E818206BC0E6}" srcId="{8BFC228E-3C70-40A2-BA9D-D49CFC40C5A1}" destId="{A25E722F-101B-4116-893E-517D1FA2EB3A}" srcOrd="2" destOrd="0" parTransId="{FEC3B428-1988-4213-B321-DA0837BF80AA}" sibTransId="{5F5BC1FE-C649-4084-9316-480F5760CBB4}"/>
    <dgm:cxn modelId="{C42D8E19-1B78-4E4C-80CF-A1939A72E974}" type="presOf" srcId="{5291A9E3-6440-4345-8529-9701D653A180}" destId="{E21E7064-FC09-4F59-86B4-9C965FFCB603}" srcOrd="0" destOrd="0" presId="urn:microsoft.com/office/officeart/2005/8/layout/process3"/>
    <dgm:cxn modelId="{B811F819-38AB-4BA0-AFC9-203C70BD00B0}" type="presOf" srcId="{8BFC228E-3C70-40A2-BA9D-D49CFC40C5A1}" destId="{D3AE7561-57C4-4038-A5EE-6951678E59CC}" srcOrd="0" destOrd="0" presId="urn:microsoft.com/office/officeart/2005/8/layout/process3"/>
    <dgm:cxn modelId="{E9232A1A-4BB0-4BEE-BAFA-2D2E50640ED9}" type="presOf" srcId="{D4494F8D-CAE8-4BBB-A830-74703A1C5C38}" destId="{1B70F0E6-39D8-45A7-9146-AAC254037BA9}" srcOrd="0" destOrd="2" presId="urn:microsoft.com/office/officeart/2005/8/layout/process3"/>
    <dgm:cxn modelId="{888C4A1C-4D2B-4082-827D-BCD99245916D}" srcId="{703567FA-22B4-4CD9-B7A8-2257C3979901}" destId="{F068F421-74F6-42A4-B76B-A578211DA504}" srcOrd="0" destOrd="0" parTransId="{6B8262B4-F61F-4E41-94CB-282E161FA3B0}" sibTransId="{CCB7AAE7-0662-4ABF-B7B3-97452D0DD6A5}"/>
    <dgm:cxn modelId="{8703AB2F-2C11-4484-B976-DC59529D211A}" type="presOf" srcId="{C2B0B18E-E180-4B70-A6F3-7FC7380E8442}" destId="{217D6035-B675-487E-A8BF-7BC833105A44}" srcOrd="0" destOrd="3" presId="urn:microsoft.com/office/officeart/2005/8/layout/process3"/>
    <dgm:cxn modelId="{E5080732-79DE-459D-9080-3C3F472824C6}" srcId="{A559ED86-66F4-49CC-A803-ABAD576111F7}" destId="{6F5FDB40-6361-4224-8FEC-B43F2E7C9DA4}" srcOrd="0" destOrd="0" parTransId="{2DDE057D-1E60-4C75-968F-E8020FE4F414}" sibTransId="{1ED5118E-C399-4EF1-918D-0E33C8189B1C}"/>
    <dgm:cxn modelId="{FBCF6E37-0005-404F-A6E7-38569EBF3B16}" type="presOf" srcId="{F937F332-E33B-4434-AA8E-4E15D46D677C}" destId="{A2F8CF16-42A8-401D-B20B-E824C71A189C}" srcOrd="0" destOrd="2" presId="urn:microsoft.com/office/officeart/2005/8/layout/process3"/>
    <dgm:cxn modelId="{9A00563A-CE0A-44E3-876A-DF9B3938A5DA}" type="presOf" srcId="{FEA277C3-6A08-444F-88E1-39416B7C0C60}" destId="{6283C78B-0333-4105-8F46-4453B319D57A}" srcOrd="0" destOrd="0" presId="urn:microsoft.com/office/officeart/2005/8/layout/process3"/>
    <dgm:cxn modelId="{F45D785D-94B9-4CF4-886B-8049612456A5}" srcId="{A559ED86-66F4-49CC-A803-ABAD576111F7}" destId="{BBBDE3B1-B117-40CB-B108-A32D8A77D394}" srcOrd="4" destOrd="0" parTransId="{5678CDBC-1C91-4104-AB2E-941F55AC4889}" sibTransId="{0E6A8240-D10C-4DAB-9982-F2217B299A84}"/>
    <dgm:cxn modelId="{078FEC44-4BB7-4642-8635-EAF93545EEA8}" type="presOf" srcId="{7E9A95EF-BE67-44BE-988F-304CA21512E2}" destId="{A8812276-2561-4D73-8114-898E92778271}" srcOrd="0" destOrd="0" presId="urn:microsoft.com/office/officeart/2005/8/layout/process3"/>
    <dgm:cxn modelId="{F0AE5767-5BC0-4FD8-B616-41CED1B37349}" type="presOf" srcId="{0B706F6C-0839-47FF-800A-50D24FCA69CF}" destId="{E21E7064-FC09-4F59-86B4-9C965FFCB603}" srcOrd="0" destOrd="1" presId="urn:microsoft.com/office/officeart/2005/8/layout/process3"/>
    <dgm:cxn modelId="{344B8548-3B66-4A7B-B864-0AA3A5806865}" type="presOf" srcId="{C1354E36-6548-4DDD-BB60-A24ED9EAB008}" destId="{6F0C21F6-9CBF-49D3-A531-435198A53889}" srcOrd="1" destOrd="0" presId="urn:microsoft.com/office/officeart/2005/8/layout/process3"/>
    <dgm:cxn modelId="{6BC4A548-B33A-4595-A31C-A9232D44A791}" type="presOf" srcId="{F96B04BE-A7A1-4E9F-BB0E-4EB38684C42E}" destId="{3342DF67-FC66-47CF-A4EC-91B73CAD43FC}" srcOrd="1" destOrd="0" presId="urn:microsoft.com/office/officeart/2005/8/layout/process3"/>
    <dgm:cxn modelId="{6140A66A-61BE-4BC5-946E-2D72E843BFDF}" srcId="{F96B04BE-A7A1-4E9F-BB0E-4EB38684C42E}" destId="{F937F332-E33B-4434-AA8E-4E15D46D677C}" srcOrd="2" destOrd="0" parTransId="{686EA465-390E-4424-9BA5-1B1C81DE6A07}" sibTransId="{902CECC0-4202-4CEC-A985-CE804EBC0ABE}"/>
    <dgm:cxn modelId="{6176D86C-55C0-4A99-A687-B94BD0A0FD49}" type="presOf" srcId="{D752638A-9C81-45A3-A068-94110D8E0EC5}" destId="{217D6035-B675-487E-A8BF-7BC833105A44}" srcOrd="0" destOrd="0" presId="urn:microsoft.com/office/officeart/2005/8/layout/process3"/>
    <dgm:cxn modelId="{3942F86F-2FCB-4DB4-8ED7-649C35288AD0}" type="presOf" srcId="{0E6A8240-D10C-4DAB-9982-F2217B299A84}" destId="{E176C793-1312-474B-AD5A-3A76C843AF48}" srcOrd="0" destOrd="0" presId="urn:microsoft.com/office/officeart/2005/8/layout/process3"/>
    <dgm:cxn modelId="{96137354-A179-4277-940D-65B5131E9A94}" type="presOf" srcId="{1C52F88B-B64B-40F2-984F-1361C5B8CC18}" destId="{A2F8CF16-42A8-401D-B20B-E824C71A189C}" srcOrd="0" destOrd="0" presId="urn:microsoft.com/office/officeart/2005/8/layout/process3"/>
    <dgm:cxn modelId="{62699076-6F6B-48EF-AD82-EDAFF514E338}" srcId="{A559ED86-66F4-49CC-A803-ABAD576111F7}" destId="{F96B04BE-A7A1-4E9F-BB0E-4EB38684C42E}" srcOrd="5" destOrd="0" parTransId="{52E53B4B-62CE-4768-864E-0923D538D77F}" sibTransId="{BBF3F0C0-C12E-4D63-BA7B-6813038D0810}"/>
    <dgm:cxn modelId="{19A93578-B241-4FA3-93C6-CD89B0467F4E}" srcId="{F96B04BE-A7A1-4E9F-BB0E-4EB38684C42E}" destId="{11FB5DF8-96D3-496E-B8BF-8E31143F6B4E}" srcOrd="1" destOrd="0" parTransId="{E34196AF-513D-4F33-9D9C-A8F64D365FA3}" sibTransId="{09E35804-F434-477F-BE8D-222F071C314A}"/>
    <dgm:cxn modelId="{F335A178-D9CF-417F-9B3C-A20A2E184E5B}" type="presOf" srcId="{686ABA15-38C4-4BE2-8953-4EE6ACB6C201}" destId="{217D6035-B675-487E-A8BF-7BC833105A44}" srcOrd="0" destOrd="2" presId="urn:microsoft.com/office/officeart/2005/8/layout/process3"/>
    <dgm:cxn modelId="{D292FC58-7818-477E-A9FD-5EAAA6CF0499}" srcId="{BBBDE3B1-B117-40CB-B108-A32D8A77D394}" destId="{F244C0B7-19A0-43CE-B9E3-E3B5A6E903EF}" srcOrd="1" destOrd="0" parTransId="{75884BA7-B91B-4622-A4A5-8FB1655C6B93}" sibTransId="{F95C16CF-201B-4FD8-B98A-DCB181CA640D}"/>
    <dgm:cxn modelId="{245F7184-090F-4A87-91D3-22A65A5CEF36}" type="presOf" srcId="{6F5FDB40-6361-4224-8FEC-B43F2E7C9DA4}" destId="{28FE88F8-F010-4B19-B880-EEB482702693}" srcOrd="1" destOrd="0" presId="urn:microsoft.com/office/officeart/2005/8/layout/process3"/>
    <dgm:cxn modelId="{5064E78A-0D59-45EC-AA31-15C7F9F52FC0}" type="presOf" srcId="{DC1B9730-976C-45C8-9686-FFA3D337BA7A}" destId="{1B70F0E6-39D8-45A7-9146-AAC254037BA9}" srcOrd="0" destOrd="0" presId="urn:microsoft.com/office/officeart/2005/8/layout/process3"/>
    <dgm:cxn modelId="{C743488E-DC70-4A4E-A173-8A475AE32561}" srcId="{8BFC228E-3C70-40A2-BA9D-D49CFC40C5A1}" destId="{0B706F6C-0839-47FF-800A-50D24FCA69CF}" srcOrd="1" destOrd="0" parTransId="{324AA106-EB5B-467F-86EF-4FACB98F654D}" sibTransId="{C4C3A20C-AB0D-4A2B-9417-992FFF80A4DD}"/>
    <dgm:cxn modelId="{C72B7F90-B4D4-4A20-9B20-B9781A574716}" type="presOf" srcId="{8BFC228E-3C70-40A2-BA9D-D49CFC40C5A1}" destId="{63ADD0B8-1620-4EDF-9F4B-87C01CDB3F59}" srcOrd="1" destOrd="0" presId="urn:microsoft.com/office/officeart/2005/8/layout/process3"/>
    <dgm:cxn modelId="{92ADFD90-3D4E-4D1D-812F-5460BBFFCDF8}" srcId="{BBBDE3B1-B117-40CB-B108-A32D8A77D394}" destId="{C2B0B18E-E180-4B70-A6F3-7FC7380E8442}" srcOrd="3" destOrd="0" parTransId="{7E31537A-7E3F-4D80-AC8A-B5E0FE79D076}" sibTransId="{0B31B87F-8FE2-4F8B-90AA-9DE5684196A6}"/>
    <dgm:cxn modelId="{71B8A3A2-0A62-42DA-9532-539475329378}" type="presOf" srcId="{20E64126-869C-4726-9562-490212AEBA2D}" destId="{2A38924D-F85E-4668-B380-A1A3F5F6DF22}" srcOrd="1" destOrd="0" presId="urn:microsoft.com/office/officeart/2005/8/layout/process3"/>
    <dgm:cxn modelId="{F9359BA7-01D8-4F77-B575-AC7DEAB8F70D}" type="presOf" srcId="{A25E722F-101B-4116-893E-517D1FA2EB3A}" destId="{E21E7064-FC09-4F59-86B4-9C965FFCB603}" srcOrd="0" destOrd="2" presId="urn:microsoft.com/office/officeart/2005/8/layout/process3"/>
    <dgm:cxn modelId="{44BBABAA-35BD-4880-A8EB-F54DD04C231E}" type="presOf" srcId="{793B912B-C2DD-440B-BB14-3342CDB6F293}" destId="{C0BB8966-25A6-488C-925E-6434CCC2CF17}" srcOrd="1" destOrd="0" presId="urn:microsoft.com/office/officeart/2005/8/layout/process3"/>
    <dgm:cxn modelId="{54C95BAB-088F-4D12-99AC-40CCD91972D1}" srcId="{A559ED86-66F4-49CC-A803-ABAD576111F7}" destId="{8BFC228E-3C70-40A2-BA9D-D49CFC40C5A1}" srcOrd="3" destOrd="0" parTransId="{A5EADBF5-1450-483F-ADB5-CFC04446AF73}" sibTransId="{20E64126-869C-4726-9562-490212AEBA2D}"/>
    <dgm:cxn modelId="{495ABFAD-C270-4D4E-914A-572FCD7173F7}" type="presOf" srcId="{A559ED86-66F4-49CC-A803-ABAD576111F7}" destId="{81FA23F6-8413-441B-A91F-05CBB77F0CD6}" srcOrd="0" destOrd="0" presId="urn:microsoft.com/office/officeart/2005/8/layout/process3"/>
    <dgm:cxn modelId="{841D7FAE-9D01-4C5F-814A-DD009C1BE63B}" srcId="{A559ED86-66F4-49CC-A803-ABAD576111F7}" destId="{793B912B-C2DD-440B-BB14-3342CDB6F293}" srcOrd="2" destOrd="0" parTransId="{C6942E92-91CD-490B-B1A5-61EB541782EC}" sibTransId="{C1354E36-6548-4DDD-BB60-A24ED9EAB008}"/>
    <dgm:cxn modelId="{92F655AF-8607-4AF8-80A6-368B0D8B54D9}" type="presOf" srcId="{F244C0B7-19A0-43CE-B9E3-E3B5A6E903EF}" destId="{217D6035-B675-487E-A8BF-7BC833105A44}" srcOrd="0" destOrd="1" presId="urn:microsoft.com/office/officeart/2005/8/layout/process3"/>
    <dgm:cxn modelId="{8A485EB3-BD25-4BD9-8D92-1E92AE4195B7}" type="presOf" srcId="{793B912B-C2DD-440B-BB14-3342CDB6F293}" destId="{D5AC42AF-35E9-479E-BD0A-45F9C212B507}" srcOrd="0" destOrd="0" presId="urn:microsoft.com/office/officeart/2005/8/layout/process3"/>
    <dgm:cxn modelId="{44B144B4-41C1-42D0-A32C-5E9073DD0406}" type="presOf" srcId="{703567FA-22B4-4CD9-B7A8-2257C3979901}" destId="{799D3BAA-55A8-4552-8799-4A9FCD422263}" srcOrd="1" destOrd="0" presId="urn:microsoft.com/office/officeart/2005/8/layout/process3"/>
    <dgm:cxn modelId="{62F3E3B4-9957-48D2-A847-29D0711D9F73}" type="presOf" srcId="{BBBDE3B1-B117-40CB-B108-A32D8A77D394}" destId="{13F3E9C3-98FB-4ABC-97E8-D2F33FB68F62}" srcOrd="1" destOrd="0" presId="urn:microsoft.com/office/officeart/2005/8/layout/process3"/>
    <dgm:cxn modelId="{C47D56C2-3426-4E83-A76F-D876428E07C0}" srcId="{793B912B-C2DD-440B-BB14-3342CDB6F293}" destId="{A7455B84-FA93-4BB2-96F8-0CE75E897D74}" srcOrd="1" destOrd="0" parTransId="{AFC54D2B-7275-479E-A440-40D7319D492D}" sibTransId="{9BD4B654-21E7-4AEF-A231-40F81E9415AC}"/>
    <dgm:cxn modelId="{A291EFCA-3D4B-4171-BDF1-5A5895C3E580}" type="presOf" srcId="{A7455B84-FA93-4BB2-96F8-0CE75E897D74}" destId="{1B70F0E6-39D8-45A7-9146-AAC254037BA9}" srcOrd="0" destOrd="1" presId="urn:microsoft.com/office/officeart/2005/8/layout/process3"/>
    <dgm:cxn modelId="{181657CF-5E78-45C7-9360-E851B2F081F7}" type="presOf" srcId="{1ED5118E-C399-4EF1-918D-0E33C8189B1C}" destId="{D55C9656-E983-482A-B64D-6A3D680724DD}" srcOrd="0" destOrd="0" presId="urn:microsoft.com/office/officeart/2005/8/layout/process3"/>
    <dgm:cxn modelId="{C0E0E4D2-783D-4B91-B62E-6DC099C97EEA}" type="presOf" srcId="{1ED5118E-C399-4EF1-918D-0E33C8189B1C}" destId="{72D652C0-BC30-4A0F-8DB7-7B0ED4235817}" srcOrd="1" destOrd="0" presId="urn:microsoft.com/office/officeart/2005/8/layout/process3"/>
    <dgm:cxn modelId="{529F00D3-F49F-474A-B762-E2AFF57A65C6}" type="presOf" srcId="{BBBDE3B1-B117-40CB-B108-A32D8A77D394}" destId="{06DFEF08-5D68-4154-B1A3-9700AED37682}" srcOrd="0" destOrd="0" presId="urn:microsoft.com/office/officeart/2005/8/layout/process3"/>
    <dgm:cxn modelId="{B222BFD6-1703-4E0B-80D7-DCA9B4816275}" type="presOf" srcId="{F068F421-74F6-42A4-B76B-A578211DA504}" destId="{4D790CB1-4C06-48CD-83E2-4EE700260BCC}" srcOrd="0" destOrd="0" presId="urn:microsoft.com/office/officeart/2005/8/layout/process3"/>
    <dgm:cxn modelId="{D97983DD-9E36-45D4-8A2E-5699CF5DB99B}" type="presOf" srcId="{7E9A95EF-BE67-44BE-988F-304CA21512E2}" destId="{26198E04-9ACD-46B7-A27E-54D552334F95}" srcOrd="1" destOrd="0" presId="urn:microsoft.com/office/officeart/2005/8/layout/process3"/>
    <dgm:cxn modelId="{E3A9FAED-CD91-4D14-954B-90EE7156ED42}" srcId="{BBBDE3B1-B117-40CB-B108-A32D8A77D394}" destId="{D752638A-9C81-45A3-A068-94110D8E0EC5}" srcOrd="0" destOrd="0" parTransId="{FBD8A7B4-AEDC-46CC-AD85-1CC0050C07A7}" sibTransId="{EC0302D5-1262-4573-8282-A6957602D66D}"/>
    <dgm:cxn modelId="{94F5CEEE-8BF4-4964-80EE-581B2A25DF16}" srcId="{A559ED86-66F4-49CC-A803-ABAD576111F7}" destId="{703567FA-22B4-4CD9-B7A8-2257C3979901}" srcOrd="1" destOrd="0" parTransId="{0F427D92-E26C-49D9-BF3D-FF14AC43A0AC}" sibTransId="{7E9A95EF-BE67-44BE-988F-304CA21512E2}"/>
    <dgm:cxn modelId="{911EA3F0-8A91-432E-AF22-25432B1A1DDB}" type="presOf" srcId="{11FB5DF8-96D3-496E-B8BF-8E31143F6B4E}" destId="{A2F8CF16-42A8-401D-B20B-E824C71A189C}" srcOrd="0" destOrd="1" presId="urn:microsoft.com/office/officeart/2005/8/layout/process3"/>
    <dgm:cxn modelId="{372DE6FD-0495-40D9-A5F8-83C0CDC1D504}" srcId="{6F5FDB40-6361-4224-8FEC-B43F2E7C9DA4}" destId="{FEA277C3-6A08-444F-88E1-39416B7C0C60}" srcOrd="0" destOrd="0" parTransId="{09FBD293-093A-41BF-97ED-C2C109B9F721}" sibTransId="{E5F00311-84CC-4FFD-8EC1-DF882B3DC41B}"/>
    <dgm:cxn modelId="{3EEED214-BC49-43CB-970A-E7EE5406367B}" type="presParOf" srcId="{81FA23F6-8413-441B-A91F-05CBB77F0CD6}" destId="{EC40F402-A9BC-48AB-AE4A-6B5D73210E22}" srcOrd="0" destOrd="0" presId="urn:microsoft.com/office/officeart/2005/8/layout/process3"/>
    <dgm:cxn modelId="{9E8E1FC3-0B6A-4BBC-8EEA-8BD04BB1E974}" type="presParOf" srcId="{EC40F402-A9BC-48AB-AE4A-6B5D73210E22}" destId="{5C9A46D8-B8B6-45E4-99E3-FAB724B45AC8}" srcOrd="0" destOrd="0" presId="urn:microsoft.com/office/officeart/2005/8/layout/process3"/>
    <dgm:cxn modelId="{3309ED6B-2F7C-4408-80B5-3DBA1DDDCE40}" type="presParOf" srcId="{EC40F402-A9BC-48AB-AE4A-6B5D73210E22}" destId="{28FE88F8-F010-4B19-B880-EEB482702693}" srcOrd="1" destOrd="0" presId="urn:microsoft.com/office/officeart/2005/8/layout/process3"/>
    <dgm:cxn modelId="{695AFB35-94A9-432E-B420-5D6A2F49794E}" type="presParOf" srcId="{EC40F402-A9BC-48AB-AE4A-6B5D73210E22}" destId="{6283C78B-0333-4105-8F46-4453B319D57A}" srcOrd="2" destOrd="0" presId="urn:microsoft.com/office/officeart/2005/8/layout/process3"/>
    <dgm:cxn modelId="{969A36B6-4BD4-42F1-B8CD-1FED22D222F4}" type="presParOf" srcId="{81FA23F6-8413-441B-A91F-05CBB77F0CD6}" destId="{D55C9656-E983-482A-B64D-6A3D680724DD}" srcOrd="1" destOrd="0" presId="urn:microsoft.com/office/officeart/2005/8/layout/process3"/>
    <dgm:cxn modelId="{318C9131-4313-40A6-9E20-0DD01A921AFA}" type="presParOf" srcId="{D55C9656-E983-482A-B64D-6A3D680724DD}" destId="{72D652C0-BC30-4A0F-8DB7-7B0ED4235817}" srcOrd="0" destOrd="0" presId="urn:microsoft.com/office/officeart/2005/8/layout/process3"/>
    <dgm:cxn modelId="{604611BD-D303-492F-A9ED-FACDCD8325B2}" type="presParOf" srcId="{81FA23F6-8413-441B-A91F-05CBB77F0CD6}" destId="{765E70A2-581A-4A04-8038-CA422D358BFC}" srcOrd="2" destOrd="0" presId="urn:microsoft.com/office/officeart/2005/8/layout/process3"/>
    <dgm:cxn modelId="{07C94400-7313-4870-8E16-465E05DA8B9D}" type="presParOf" srcId="{765E70A2-581A-4A04-8038-CA422D358BFC}" destId="{F41BAF81-F0FB-4D33-8607-3CD651A7305A}" srcOrd="0" destOrd="0" presId="urn:microsoft.com/office/officeart/2005/8/layout/process3"/>
    <dgm:cxn modelId="{FA0E2544-96DF-495C-B92B-071FC05D4182}" type="presParOf" srcId="{765E70A2-581A-4A04-8038-CA422D358BFC}" destId="{799D3BAA-55A8-4552-8799-4A9FCD422263}" srcOrd="1" destOrd="0" presId="urn:microsoft.com/office/officeart/2005/8/layout/process3"/>
    <dgm:cxn modelId="{F13D140D-3151-4862-9B08-83D0A09C036B}" type="presParOf" srcId="{765E70A2-581A-4A04-8038-CA422D358BFC}" destId="{4D790CB1-4C06-48CD-83E2-4EE700260BCC}" srcOrd="2" destOrd="0" presId="urn:microsoft.com/office/officeart/2005/8/layout/process3"/>
    <dgm:cxn modelId="{01F6ECE1-4A68-4094-A754-8E20BDD7B9BA}" type="presParOf" srcId="{81FA23F6-8413-441B-A91F-05CBB77F0CD6}" destId="{A8812276-2561-4D73-8114-898E92778271}" srcOrd="3" destOrd="0" presId="urn:microsoft.com/office/officeart/2005/8/layout/process3"/>
    <dgm:cxn modelId="{E5754DD8-7FF0-4AB0-A930-2DCDFC31DE11}" type="presParOf" srcId="{A8812276-2561-4D73-8114-898E92778271}" destId="{26198E04-9ACD-46B7-A27E-54D552334F95}" srcOrd="0" destOrd="0" presId="urn:microsoft.com/office/officeart/2005/8/layout/process3"/>
    <dgm:cxn modelId="{6D8178E0-0F22-46AB-B965-7AFB3B3EB7D7}" type="presParOf" srcId="{81FA23F6-8413-441B-A91F-05CBB77F0CD6}" destId="{D1431E89-4A65-4DE6-9CD0-BB3C2706907B}" srcOrd="4" destOrd="0" presId="urn:microsoft.com/office/officeart/2005/8/layout/process3"/>
    <dgm:cxn modelId="{BBCF6F4E-D32D-4F34-A2A8-0A70AA1A8D4F}" type="presParOf" srcId="{D1431E89-4A65-4DE6-9CD0-BB3C2706907B}" destId="{D5AC42AF-35E9-479E-BD0A-45F9C212B507}" srcOrd="0" destOrd="0" presId="urn:microsoft.com/office/officeart/2005/8/layout/process3"/>
    <dgm:cxn modelId="{7DEC8CF2-DF1A-4C98-BF60-B56313BE1797}" type="presParOf" srcId="{D1431E89-4A65-4DE6-9CD0-BB3C2706907B}" destId="{C0BB8966-25A6-488C-925E-6434CCC2CF17}" srcOrd="1" destOrd="0" presId="urn:microsoft.com/office/officeart/2005/8/layout/process3"/>
    <dgm:cxn modelId="{3E13BCB5-7B94-496D-902A-6E7FDBE50E38}" type="presParOf" srcId="{D1431E89-4A65-4DE6-9CD0-BB3C2706907B}" destId="{1B70F0E6-39D8-45A7-9146-AAC254037BA9}" srcOrd="2" destOrd="0" presId="urn:microsoft.com/office/officeart/2005/8/layout/process3"/>
    <dgm:cxn modelId="{F2C0731C-6BAE-4C9B-A6E9-C0437BB242AD}" type="presParOf" srcId="{81FA23F6-8413-441B-A91F-05CBB77F0CD6}" destId="{CEA0C5EC-49B9-441C-82EE-D080F2230CEF}" srcOrd="5" destOrd="0" presId="urn:microsoft.com/office/officeart/2005/8/layout/process3"/>
    <dgm:cxn modelId="{11BCB101-2745-453F-88F3-B2D912CA8E3F}" type="presParOf" srcId="{CEA0C5EC-49B9-441C-82EE-D080F2230CEF}" destId="{6F0C21F6-9CBF-49D3-A531-435198A53889}" srcOrd="0" destOrd="0" presId="urn:microsoft.com/office/officeart/2005/8/layout/process3"/>
    <dgm:cxn modelId="{56E89D9F-9EBA-421D-944F-8EFC332C4F0F}" type="presParOf" srcId="{81FA23F6-8413-441B-A91F-05CBB77F0CD6}" destId="{4B0A650C-4842-4DF4-A555-55DAC491983E}" srcOrd="6" destOrd="0" presId="urn:microsoft.com/office/officeart/2005/8/layout/process3"/>
    <dgm:cxn modelId="{E31F559E-9EB1-4B61-8859-31CD4494FA15}" type="presParOf" srcId="{4B0A650C-4842-4DF4-A555-55DAC491983E}" destId="{D3AE7561-57C4-4038-A5EE-6951678E59CC}" srcOrd="0" destOrd="0" presId="urn:microsoft.com/office/officeart/2005/8/layout/process3"/>
    <dgm:cxn modelId="{B21CBBE7-7825-4DC8-9F43-3DAFFE4FA120}" type="presParOf" srcId="{4B0A650C-4842-4DF4-A555-55DAC491983E}" destId="{63ADD0B8-1620-4EDF-9F4B-87C01CDB3F59}" srcOrd="1" destOrd="0" presId="urn:microsoft.com/office/officeart/2005/8/layout/process3"/>
    <dgm:cxn modelId="{A84C349D-A374-4418-BB85-CA6324F9984E}" type="presParOf" srcId="{4B0A650C-4842-4DF4-A555-55DAC491983E}" destId="{E21E7064-FC09-4F59-86B4-9C965FFCB603}" srcOrd="2" destOrd="0" presId="urn:microsoft.com/office/officeart/2005/8/layout/process3"/>
    <dgm:cxn modelId="{E23FDD4C-1395-4E33-B923-49570870C2DA}" type="presParOf" srcId="{81FA23F6-8413-441B-A91F-05CBB77F0CD6}" destId="{43346368-E31B-4187-8E6D-A344FD5C1634}" srcOrd="7" destOrd="0" presId="urn:microsoft.com/office/officeart/2005/8/layout/process3"/>
    <dgm:cxn modelId="{5A40AB62-D4CF-44AC-82F8-0348A6E64AB6}" type="presParOf" srcId="{43346368-E31B-4187-8E6D-A344FD5C1634}" destId="{2A38924D-F85E-4668-B380-A1A3F5F6DF22}" srcOrd="0" destOrd="0" presId="urn:microsoft.com/office/officeart/2005/8/layout/process3"/>
    <dgm:cxn modelId="{A16145A7-9082-4534-9A7F-DA5BAC7BF9C7}" type="presParOf" srcId="{81FA23F6-8413-441B-A91F-05CBB77F0CD6}" destId="{59022B27-0C24-4C50-BC91-AEFA4ACFF13D}" srcOrd="8" destOrd="0" presId="urn:microsoft.com/office/officeart/2005/8/layout/process3"/>
    <dgm:cxn modelId="{B6974B74-9BCB-4695-ACCA-0231BC16A590}" type="presParOf" srcId="{59022B27-0C24-4C50-BC91-AEFA4ACFF13D}" destId="{06DFEF08-5D68-4154-B1A3-9700AED37682}" srcOrd="0" destOrd="0" presId="urn:microsoft.com/office/officeart/2005/8/layout/process3"/>
    <dgm:cxn modelId="{3E4B054A-CD45-447F-A5EB-E0127658AEC3}" type="presParOf" srcId="{59022B27-0C24-4C50-BC91-AEFA4ACFF13D}" destId="{13F3E9C3-98FB-4ABC-97E8-D2F33FB68F62}" srcOrd="1" destOrd="0" presId="urn:microsoft.com/office/officeart/2005/8/layout/process3"/>
    <dgm:cxn modelId="{F791A265-C21E-488E-8196-C5306A054F64}" type="presParOf" srcId="{59022B27-0C24-4C50-BC91-AEFA4ACFF13D}" destId="{217D6035-B675-487E-A8BF-7BC833105A44}" srcOrd="2" destOrd="0" presId="urn:microsoft.com/office/officeart/2005/8/layout/process3"/>
    <dgm:cxn modelId="{A3AE1056-A9BF-4090-BDBB-FC2A75719B4D}" type="presParOf" srcId="{81FA23F6-8413-441B-A91F-05CBB77F0CD6}" destId="{E176C793-1312-474B-AD5A-3A76C843AF48}" srcOrd="9" destOrd="0" presId="urn:microsoft.com/office/officeart/2005/8/layout/process3"/>
    <dgm:cxn modelId="{257E5877-56C3-4133-87F8-9F9FD2D834B0}" type="presParOf" srcId="{E176C793-1312-474B-AD5A-3A76C843AF48}" destId="{2177B1F0-1CA4-4F11-97BF-45BB458BCF69}" srcOrd="0" destOrd="0" presId="urn:microsoft.com/office/officeart/2005/8/layout/process3"/>
    <dgm:cxn modelId="{7BB70E5E-7645-4A05-8BEA-1B603E72CF09}" type="presParOf" srcId="{81FA23F6-8413-441B-A91F-05CBB77F0CD6}" destId="{A0E2AAB4-FD0A-4EA5-9B16-029D372C4CAE}" srcOrd="10" destOrd="0" presId="urn:microsoft.com/office/officeart/2005/8/layout/process3"/>
    <dgm:cxn modelId="{7327B10C-E51E-46A7-9D8D-20E43CA34ADB}" type="presParOf" srcId="{A0E2AAB4-FD0A-4EA5-9B16-029D372C4CAE}" destId="{85614221-92CF-4096-AE9B-5748DB17EFB2}" srcOrd="0" destOrd="0" presId="urn:microsoft.com/office/officeart/2005/8/layout/process3"/>
    <dgm:cxn modelId="{9F3BD6C6-347F-4E80-A98B-12C0654DF11A}" type="presParOf" srcId="{A0E2AAB4-FD0A-4EA5-9B16-029D372C4CAE}" destId="{3342DF67-FC66-47CF-A4EC-91B73CAD43FC}" srcOrd="1" destOrd="0" presId="urn:microsoft.com/office/officeart/2005/8/layout/process3"/>
    <dgm:cxn modelId="{D7283AE4-57AE-495D-A01D-B6E102BEC5B6}" type="presParOf" srcId="{A0E2AAB4-FD0A-4EA5-9B16-029D372C4CAE}" destId="{A2F8CF16-42A8-401D-B20B-E824C71A189C}"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E88F8-F010-4B19-B880-EEB482702693}">
      <dsp:nvSpPr>
        <dsp:cNvPr id="0" name=""/>
        <dsp:cNvSpPr/>
      </dsp:nvSpPr>
      <dsp:spPr>
        <a:xfrm>
          <a:off x="41477" y="250654"/>
          <a:ext cx="138821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Site </a:t>
          </a:r>
        </a:p>
        <a:p>
          <a:pPr marL="0" lvl="0" indent="0" algn="l" defTabSz="533400">
            <a:lnSpc>
              <a:spcPct val="90000"/>
            </a:lnSpc>
            <a:spcBef>
              <a:spcPct val="0"/>
            </a:spcBef>
            <a:spcAft>
              <a:spcPct val="35000"/>
            </a:spcAft>
            <a:buNone/>
          </a:pPr>
          <a:r>
            <a:rPr lang="en-CA" sz="1200" b="1" kern="1200" dirty="0">
              <a:solidFill>
                <a:schemeClr val="tx1"/>
              </a:solidFill>
            </a:rPr>
            <a:t>Assessment</a:t>
          </a:r>
        </a:p>
      </dsp:txBody>
      <dsp:txXfrm>
        <a:off x="41477" y="250654"/>
        <a:ext cx="1388215" cy="408918"/>
      </dsp:txXfrm>
    </dsp:sp>
    <dsp:sp modelId="{6283C78B-0333-4105-8F46-4453B319D57A}">
      <dsp:nvSpPr>
        <dsp:cNvPr id="0" name=""/>
        <dsp:cNvSpPr/>
      </dsp:nvSpPr>
      <dsp:spPr>
        <a:xfrm>
          <a:off x="307681" y="849602"/>
          <a:ext cx="1205613" cy="24953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The Site is assessed required intervention and furniture inventory </a:t>
          </a:r>
        </a:p>
      </dsp:txBody>
      <dsp:txXfrm>
        <a:off x="342992" y="884913"/>
        <a:ext cx="1134991" cy="2424749"/>
      </dsp:txXfrm>
    </dsp:sp>
    <dsp:sp modelId="{D55C9656-E983-482A-B64D-6A3D680724DD}">
      <dsp:nvSpPr>
        <dsp:cNvPr id="0" name=""/>
        <dsp:cNvSpPr/>
      </dsp:nvSpPr>
      <dsp:spPr>
        <a:xfrm rot="37844">
          <a:off x="1570797" y="338694"/>
          <a:ext cx="299180"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1570799" y="389178"/>
        <a:ext cx="222824" cy="152713"/>
      </dsp:txXfrm>
    </dsp:sp>
    <dsp:sp modelId="{799D3BAA-55A8-4552-8799-4A9FCD422263}">
      <dsp:nvSpPr>
        <dsp:cNvPr id="0" name=""/>
        <dsp:cNvSpPr/>
      </dsp:nvSpPr>
      <dsp:spPr>
        <a:xfrm>
          <a:off x="1994149" y="270137"/>
          <a:ext cx="102229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Test Plan</a:t>
          </a:r>
        </a:p>
      </dsp:txBody>
      <dsp:txXfrm>
        <a:off x="1994149" y="270137"/>
        <a:ext cx="1022295" cy="408918"/>
      </dsp:txXfrm>
    </dsp:sp>
    <dsp:sp modelId="{4D790CB1-4C06-48CD-83E2-4EE700260BCC}">
      <dsp:nvSpPr>
        <dsp:cNvPr id="0" name=""/>
        <dsp:cNvSpPr/>
      </dsp:nvSpPr>
      <dsp:spPr>
        <a:xfrm>
          <a:off x="1930776" y="729811"/>
          <a:ext cx="1444257" cy="2668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A Generic Test Plan is developed to help visualize the design possibilities </a:t>
          </a:r>
        </a:p>
      </dsp:txBody>
      <dsp:txXfrm>
        <a:off x="1973077" y="772112"/>
        <a:ext cx="1359655" cy="2583985"/>
      </dsp:txXfrm>
    </dsp:sp>
    <dsp:sp modelId="{A8812276-2561-4D73-8114-898E92778271}">
      <dsp:nvSpPr>
        <dsp:cNvPr id="0" name=""/>
        <dsp:cNvSpPr/>
      </dsp:nvSpPr>
      <dsp:spPr>
        <a:xfrm rot="21589985">
          <a:off x="3199341" y="344748"/>
          <a:ext cx="387744"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3199341" y="395763"/>
        <a:ext cx="311388" cy="152713"/>
      </dsp:txXfrm>
    </dsp:sp>
    <dsp:sp modelId="{C0BB8966-25A6-488C-925E-6434CCC2CF17}">
      <dsp:nvSpPr>
        <dsp:cNvPr id="0" name=""/>
        <dsp:cNvSpPr/>
      </dsp:nvSpPr>
      <dsp:spPr>
        <a:xfrm>
          <a:off x="3748035" y="224008"/>
          <a:ext cx="1299275" cy="882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a. Info Session         b. Functional Programming Lite</a:t>
          </a:r>
        </a:p>
      </dsp:txBody>
      <dsp:txXfrm>
        <a:off x="3748035" y="224008"/>
        <a:ext cx="1299275" cy="490149"/>
      </dsp:txXfrm>
    </dsp:sp>
    <dsp:sp modelId="{1B70F0E6-39D8-45A7-9146-AAC254037BA9}">
      <dsp:nvSpPr>
        <dsp:cNvPr id="0" name=""/>
        <dsp:cNvSpPr/>
      </dsp:nvSpPr>
      <dsp:spPr>
        <a:xfrm>
          <a:off x="3850831" y="1005551"/>
          <a:ext cx="1586101" cy="23744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b="1" kern="1200" dirty="0">
              <a:highlight>
                <a:srgbClr val="E6DD68"/>
              </a:highlight>
            </a:rPr>
            <a:t>a. Townhall Session</a:t>
          </a:r>
        </a:p>
        <a:p>
          <a:pPr marL="114300" lvl="1" indent="-114300" algn="l" defTabSz="533400">
            <a:lnSpc>
              <a:spcPct val="90000"/>
            </a:lnSpc>
            <a:spcBef>
              <a:spcPct val="0"/>
            </a:spcBef>
            <a:spcAft>
              <a:spcPct val="15000"/>
            </a:spcAft>
            <a:buChar char="•"/>
          </a:pPr>
          <a:r>
            <a:rPr lang="en-CA" sz="1200" kern="1200" dirty="0"/>
            <a:t>b. Mini functional programming survey &amp; Project Initiation Form</a:t>
          </a:r>
        </a:p>
        <a:p>
          <a:pPr marL="114300" lvl="1" indent="-114300" algn="l" defTabSz="533400">
            <a:lnSpc>
              <a:spcPct val="90000"/>
            </a:lnSpc>
            <a:spcBef>
              <a:spcPct val="0"/>
            </a:spcBef>
            <a:spcAft>
              <a:spcPct val="15000"/>
            </a:spcAft>
            <a:buChar char="•"/>
          </a:pPr>
          <a:r>
            <a:rPr lang="en-CA" sz="1200" kern="1200" dirty="0"/>
            <a:t>Functional programming workshop</a:t>
          </a:r>
        </a:p>
      </dsp:txBody>
      <dsp:txXfrm>
        <a:off x="3897286" y="1052006"/>
        <a:ext cx="1493191" cy="2281536"/>
      </dsp:txXfrm>
    </dsp:sp>
    <dsp:sp modelId="{CEA0C5EC-49B9-441C-82EE-D080F2230CEF}">
      <dsp:nvSpPr>
        <dsp:cNvPr id="0" name=""/>
        <dsp:cNvSpPr/>
      </dsp:nvSpPr>
      <dsp:spPr>
        <a:xfrm rot="21565456">
          <a:off x="5272886" y="330624"/>
          <a:ext cx="478269"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5272888" y="381912"/>
        <a:ext cx="401913" cy="152713"/>
      </dsp:txXfrm>
    </dsp:sp>
    <dsp:sp modelId="{63ADD0B8-1620-4EDF-9F4B-87C01CDB3F59}">
      <dsp:nvSpPr>
        <dsp:cNvPr id="0" name=""/>
        <dsp:cNvSpPr/>
      </dsp:nvSpPr>
      <dsp:spPr>
        <a:xfrm>
          <a:off x="5949660" y="217015"/>
          <a:ext cx="1184881" cy="780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Mini Design Brief </a:t>
          </a:r>
        </a:p>
      </dsp:txBody>
      <dsp:txXfrm>
        <a:off x="5949660" y="217015"/>
        <a:ext cx="1184881" cy="461038"/>
      </dsp:txXfrm>
    </dsp:sp>
    <dsp:sp modelId="{E21E7064-FC09-4F59-86B4-9C965FFCB603}">
      <dsp:nvSpPr>
        <dsp:cNvPr id="0" name=""/>
        <dsp:cNvSpPr/>
      </dsp:nvSpPr>
      <dsp:spPr>
        <a:xfrm>
          <a:off x="5985026" y="647058"/>
          <a:ext cx="1467453" cy="27820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 Brief report outlining results of  functional programing lite</a:t>
          </a:r>
        </a:p>
        <a:p>
          <a:pPr marL="114300" lvl="1" indent="-114300" algn="l" defTabSz="533400">
            <a:lnSpc>
              <a:spcPct val="90000"/>
            </a:lnSpc>
            <a:spcBef>
              <a:spcPct val="0"/>
            </a:spcBef>
            <a:spcAft>
              <a:spcPct val="15000"/>
            </a:spcAft>
            <a:buChar char="•"/>
          </a:pPr>
          <a:r>
            <a:rPr lang="en-CA" sz="1200" kern="1200" dirty="0"/>
            <a:t>Identification of ideal Activity Profile</a:t>
          </a:r>
        </a:p>
        <a:p>
          <a:pPr marL="114300" lvl="1" indent="-114300" algn="l" defTabSz="533400">
            <a:lnSpc>
              <a:spcPct val="90000"/>
            </a:lnSpc>
            <a:spcBef>
              <a:spcPct val="0"/>
            </a:spcBef>
            <a:spcAft>
              <a:spcPct val="15000"/>
            </a:spcAft>
            <a:buChar char="•"/>
          </a:pPr>
          <a:r>
            <a:rPr lang="en-CA" sz="1200" b="1" kern="1200" dirty="0"/>
            <a:t>For client approval</a:t>
          </a:r>
        </a:p>
      </dsp:txBody>
      <dsp:txXfrm>
        <a:off x="6028006" y="690038"/>
        <a:ext cx="1381493" cy="2696059"/>
      </dsp:txXfrm>
    </dsp:sp>
    <dsp:sp modelId="{43346368-E31B-4187-8E6D-A344FD5C1634}">
      <dsp:nvSpPr>
        <dsp:cNvPr id="0" name=""/>
        <dsp:cNvSpPr/>
      </dsp:nvSpPr>
      <dsp:spPr>
        <a:xfrm rot="21568759">
          <a:off x="7273937" y="310961"/>
          <a:ext cx="428768"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7273939" y="362212"/>
        <a:ext cx="352412" cy="152713"/>
      </dsp:txXfrm>
    </dsp:sp>
    <dsp:sp modelId="{13F3E9C3-98FB-4ABC-97E8-D2F33FB68F62}">
      <dsp:nvSpPr>
        <dsp:cNvPr id="0" name=""/>
        <dsp:cNvSpPr/>
      </dsp:nvSpPr>
      <dsp:spPr>
        <a:xfrm>
          <a:off x="7943505" y="223505"/>
          <a:ext cx="1504113"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Concept Plan &amp; Presentation</a:t>
          </a:r>
        </a:p>
      </dsp:txBody>
      <dsp:txXfrm>
        <a:off x="7943505" y="223505"/>
        <a:ext cx="1504113" cy="408918"/>
      </dsp:txXfrm>
    </dsp:sp>
    <dsp:sp modelId="{217D6035-B675-487E-A8BF-7BC833105A44}">
      <dsp:nvSpPr>
        <dsp:cNvPr id="0" name=""/>
        <dsp:cNvSpPr/>
      </dsp:nvSpPr>
      <dsp:spPr>
        <a:xfrm>
          <a:off x="8038552" y="684058"/>
          <a:ext cx="1598828" cy="28265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Development of 1 preliminary concept plan</a:t>
          </a:r>
        </a:p>
        <a:p>
          <a:pPr marL="114300" lvl="1" indent="-114300" algn="l" defTabSz="533400">
            <a:lnSpc>
              <a:spcPct val="90000"/>
            </a:lnSpc>
            <a:spcBef>
              <a:spcPct val="0"/>
            </a:spcBef>
            <a:spcAft>
              <a:spcPct val="15000"/>
            </a:spcAft>
            <a:buChar char="•"/>
          </a:pPr>
          <a:r>
            <a:rPr lang="en-CA" sz="1200" kern="1200" dirty="0"/>
            <a:t>Presentation of plan and mood boards</a:t>
          </a:r>
        </a:p>
        <a:p>
          <a:pPr marL="114300" lvl="1" indent="-114300" algn="l" defTabSz="533400">
            <a:lnSpc>
              <a:spcPct val="90000"/>
            </a:lnSpc>
            <a:spcBef>
              <a:spcPct val="0"/>
            </a:spcBef>
            <a:spcAft>
              <a:spcPct val="15000"/>
            </a:spcAft>
            <a:buChar char="•"/>
          </a:pPr>
          <a:r>
            <a:rPr lang="en-CA" sz="1200" kern="1200" dirty="0">
              <a:solidFill>
                <a:schemeClr val="tx1"/>
              </a:solidFill>
              <a:highlight>
                <a:srgbClr val="E6DD68"/>
              </a:highlight>
            </a:rPr>
            <a:t>Feedback collected during workshop</a:t>
          </a:r>
        </a:p>
        <a:p>
          <a:pPr marL="114300" lvl="1" indent="-114300" algn="l" defTabSz="533400">
            <a:lnSpc>
              <a:spcPct val="90000"/>
            </a:lnSpc>
            <a:spcBef>
              <a:spcPct val="0"/>
            </a:spcBef>
            <a:spcAft>
              <a:spcPct val="15000"/>
            </a:spcAft>
            <a:buChar char="•"/>
          </a:pPr>
          <a:r>
            <a:rPr lang="en-CA" sz="1200" kern="1200" dirty="0"/>
            <a:t>Concept plan may be </a:t>
          </a:r>
          <a:r>
            <a:rPr lang="en-CA" sz="1200" b="1" kern="1200" dirty="0">
              <a:highlight>
                <a:srgbClr val="E6DD68"/>
              </a:highlight>
            </a:rPr>
            <a:t>revised once</a:t>
          </a:r>
        </a:p>
      </dsp:txBody>
      <dsp:txXfrm>
        <a:off x="8085380" y="730886"/>
        <a:ext cx="1505172" cy="2732932"/>
      </dsp:txXfrm>
    </dsp:sp>
    <dsp:sp modelId="{E176C793-1312-474B-AD5A-3A76C843AF48}">
      <dsp:nvSpPr>
        <dsp:cNvPr id="0" name=""/>
        <dsp:cNvSpPr/>
      </dsp:nvSpPr>
      <dsp:spPr>
        <a:xfrm rot="21594298">
          <a:off x="9566820" y="299048"/>
          <a:ext cx="252709"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9566820" y="350015"/>
        <a:ext cx="176896" cy="152713"/>
      </dsp:txXfrm>
    </dsp:sp>
    <dsp:sp modelId="{3342DF67-FC66-47CF-A4EC-91B73CAD43FC}">
      <dsp:nvSpPr>
        <dsp:cNvPr id="0" name=""/>
        <dsp:cNvSpPr/>
      </dsp:nvSpPr>
      <dsp:spPr>
        <a:xfrm>
          <a:off x="9924427" y="211484"/>
          <a:ext cx="1229279" cy="668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CA" sz="1200" b="1" kern="1200" dirty="0">
              <a:solidFill>
                <a:schemeClr val="tx1"/>
              </a:solidFill>
            </a:rPr>
            <a:t>Client Selections and Approvals</a:t>
          </a:r>
        </a:p>
      </dsp:txBody>
      <dsp:txXfrm>
        <a:off x="9924427" y="211484"/>
        <a:ext cx="1229279" cy="426845"/>
      </dsp:txXfrm>
    </dsp:sp>
    <dsp:sp modelId="{A2F8CF16-42A8-401D-B20B-E824C71A189C}">
      <dsp:nvSpPr>
        <dsp:cNvPr id="0" name=""/>
        <dsp:cNvSpPr/>
      </dsp:nvSpPr>
      <dsp:spPr>
        <a:xfrm>
          <a:off x="9975260" y="751959"/>
          <a:ext cx="1348714" cy="27488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CA" sz="1200" kern="1200" dirty="0"/>
            <a:t>Revised floor plan is issued for </a:t>
          </a:r>
          <a:r>
            <a:rPr lang="en-CA" sz="1200" b="1" kern="1200" dirty="0">
              <a:highlight>
                <a:srgbClr val="E6DD68"/>
              </a:highlight>
            </a:rPr>
            <a:t>client approval</a:t>
          </a:r>
        </a:p>
        <a:p>
          <a:pPr marL="114300" lvl="1" indent="-114300" algn="l" defTabSz="533400">
            <a:lnSpc>
              <a:spcPct val="90000"/>
            </a:lnSpc>
            <a:spcBef>
              <a:spcPct val="0"/>
            </a:spcBef>
            <a:spcAft>
              <a:spcPct val="15000"/>
            </a:spcAft>
            <a:buChar char="•"/>
          </a:pPr>
          <a:r>
            <a:rPr lang="en-CA" sz="1200" kern="1200" dirty="0"/>
            <a:t>Client selects preferred mood board</a:t>
          </a:r>
        </a:p>
        <a:p>
          <a:pPr marL="114300" lvl="1" indent="-114300" algn="l" defTabSz="533400">
            <a:lnSpc>
              <a:spcPct val="90000"/>
            </a:lnSpc>
            <a:spcBef>
              <a:spcPct val="0"/>
            </a:spcBef>
            <a:spcAft>
              <a:spcPct val="15000"/>
            </a:spcAft>
            <a:buChar char="•"/>
          </a:pPr>
          <a:r>
            <a:rPr lang="en-CA" sz="1200" kern="1200" dirty="0">
              <a:highlight>
                <a:srgbClr val="E6DD68"/>
              </a:highlight>
            </a:rPr>
            <a:t>Client </a:t>
          </a:r>
          <a:r>
            <a:rPr lang="en-CA" sz="1200" b="1" kern="1200" dirty="0">
              <a:highlight>
                <a:srgbClr val="E6DD68"/>
              </a:highlight>
            </a:rPr>
            <a:t>sign-off</a:t>
          </a:r>
          <a:r>
            <a:rPr lang="en-CA" sz="1200" kern="1200" dirty="0">
              <a:highlight>
                <a:srgbClr val="E6DD68"/>
              </a:highlight>
            </a:rPr>
            <a:t> of approved plan and mood board</a:t>
          </a:r>
        </a:p>
      </dsp:txBody>
      <dsp:txXfrm>
        <a:off x="10014762" y="791461"/>
        <a:ext cx="1269710" cy="26698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060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a:t>There are 3 </a:t>
            </a:r>
            <a:r>
              <a:rPr lang="fr-CA" dirty="0" err="1"/>
              <a:t>different</a:t>
            </a:r>
            <a:r>
              <a:rPr lang="fr-CA" baseline="0" dirty="0"/>
              <a:t> zones in a GCworkplace</a:t>
            </a:r>
          </a:p>
          <a:p>
            <a:pPr marL="171450" indent="-171450">
              <a:buFontTx/>
              <a:buChar char="-"/>
            </a:pPr>
            <a:r>
              <a:rPr lang="fr-CA" baseline="0" dirty="0"/>
              <a:t>The QUIET Zone, </a:t>
            </a:r>
            <a:r>
              <a:rPr lang="fr-CA" baseline="0" dirty="0" err="1"/>
              <a:t>which</a:t>
            </a:r>
            <a:r>
              <a:rPr lang="fr-CA" baseline="0" dirty="0"/>
              <a:t> </a:t>
            </a:r>
            <a:r>
              <a:rPr lang="fr-CA" baseline="0" dirty="0" err="1"/>
              <a:t>mainly</a:t>
            </a:r>
            <a:r>
              <a:rPr lang="fr-CA" baseline="0" dirty="0"/>
              <a:t> </a:t>
            </a:r>
            <a:r>
              <a:rPr lang="fr-CA" baseline="0" dirty="0" err="1"/>
              <a:t>contains</a:t>
            </a:r>
            <a:r>
              <a:rPr lang="fr-CA" baseline="0" dirty="0"/>
              <a:t> </a:t>
            </a:r>
            <a:r>
              <a:rPr lang="fr-CA" baseline="0" dirty="0" err="1"/>
              <a:t>individual</a:t>
            </a:r>
            <a:r>
              <a:rPr lang="fr-CA" baseline="0" dirty="0"/>
              <a:t> </a:t>
            </a:r>
            <a:r>
              <a:rPr lang="fr-CA" baseline="0" dirty="0" err="1"/>
              <a:t>workpoints</a:t>
            </a:r>
            <a:r>
              <a:rPr lang="fr-CA" baseline="0" dirty="0"/>
              <a:t>, </a:t>
            </a:r>
            <a:r>
              <a:rPr lang="fr-CA" baseline="0" dirty="0" err="1"/>
              <a:t>both</a:t>
            </a:r>
            <a:r>
              <a:rPr lang="fr-CA" baseline="0" dirty="0"/>
              <a:t> open and </a:t>
            </a:r>
            <a:r>
              <a:rPr lang="fr-CA" baseline="0" dirty="0" err="1"/>
              <a:t>enclosed</a:t>
            </a:r>
            <a:r>
              <a:rPr lang="fr-CA" baseline="0" dirty="0"/>
              <a:t>, </a:t>
            </a:r>
            <a:r>
              <a:rPr lang="fr-CA" baseline="0" dirty="0" err="1"/>
              <a:t>provides</a:t>
            </a:r>
            <a:r>
              <a:rPr lang="fr-CA" baseline="0" dirty="0"/>
              <a:t> the </a:t>
            </a:r>
            <a:r>
              <a:rPr lang="fr-CA" baseline="0" dirty="0" err="1"/>
              <a:t>highest</a:t>
            </a:r>
            <a:r>
              <a:rPr lang="fr-CA" baseline="0" dirty="0"/>
              <a:t> </a:t>
            </a:r>
            <a:r>
              <a:rPr lang="fr-CA" baseline="0" dirty="0" err="1"/>
              <a:t>level</a:t>
            </a:r>
            <a:r>
              <a:rPr lang="fr-CA" baseline="0" dirty="0"/>
              <a:t> of </a:t>
            </a:r>
            <a:r>
              <a:rPr lang="fr-CA" baseline="0" dirty="0" err="1"/>
              <a:t>acoustic</a:t>
            </a:r>
            <a:r>
              <a:rPr lang="fr-CA" baseline="0" dirty="0"/>
              <a:t> </a:t>
            </a:r>
            <a:r>
              <a:rPr lang="fr-CA" baseline="0" dirty="0" err="1"/>
              <a:t>privacy</a:t>
            </a:r>
            <a:endParaRPr lang="fr-CA" baseline="0" dirty="0"/>
          </a:p>
          <a:p>
            <a:pPr marL="171450" indent="-171450">
              <a:buFontTx/>
              <a:buChar char="-"/>
            </a:pPr>
            <a:r>
              <a:rPr lang="fr-CA" baseline="0" dirty="0"/>
              <a:t>The INTERACTIVE Zone, </a:t>
            </a:r>
            <a:r>
              <a:rPr lang="fr-CA" baseline="0" dirty="0" err="1"/>
              <a:t>which</a:t>
            </a:r>
            <a:r>
              <a:rPr lang="fr-CA" baseline="0" dirty="0"/>
              <a:t> </a:t>
            </a:r>
            <a:r>
              <a:rPr lang="fr-CA" baseline="0" dirty="0" err="1"/>
              <a:t>contains</a:t>
            </a:r>
            <a:r>
              <a:rPr lang="fr-CA" baseline="0" dirty="0"/>
              <a:t> a mix of open or </a:t>
            </a:r>
            <a:r>
              <a:rPr lang="fr-CA" baseline="0" dirty="0" err="1"/>
              <a:t>enclosed</a:t>
            </a:r>
            <a:r>
              <a:rPr lang="fr-CA" baseline="0" dirty="0"/>
              <a:t> collaborative and open or </a:t>
            </a:r>
            <a:r>
              <a:rPr lang="fr-CA" baseline="0" dirty="0" err="1"/>
              <a:t>enclosed</a:t>
            </a:r>
            <a:r>
              <a:rPr lang="fr-CA" baseline="0" dirty="0"/>
              <a:t> </a:t>
            </a:r>
            <a:r>
              <a:rPr lang="fr-CA" baseline="0" dirty="0" err="1"/>
              <a:t>individual</a:t>
            </a:r>
            <a:r>
              <a:rPr lang="fr-CA" baseline="0" dirty="0"/>
              <a:t> </a:t>
            </a:r>
            <a:r>
              <a:rPr lang="fr-CA" baseline="0" dirty="0" err="1"/>
              <a:t>workpoints</a:t>
            </a:r>
            <a:r>
              <a:rPr lang="fr-CA" baseline="0" dirty="0"/>
              <a:t>, </a:t>
            </a:r>
            <a:r>
              <a:rPr lang="fr-CA" baseline="0" dirty="0" err="1"/>
              <a:t>provides</a:t>
            </a:r>
            <a:r>
              <a:rPr lang="fr-CA" baseline="0" dirty="0"/>
              <a:t> a </a:t>
            </a:r>
            <a:r>
              <a:rPr lang="fr-CA" baseline="0" dirty="0" err="1"/>
              <a:t>space</a:t>
            </a:r>
            <a:r>
              <a:rPr lang="fr-CA" baseline="0" dirty="0"/>
              <a:t> </a:t>
            </a:r>
            <a:r>
              <a:rPr lang="fr-CA" baseline="0" dirty="0" err="1"/>
              <a:t>meet</a:t>
            </a:r>
            <a:r>
              <a:rPr lang="fr-CA" baseline="0" dirty="0"/>
              <a:t>, </a:t>
            </a:r>
            <a:r>
              <a:rPr lang="fr-CA" baseline="0" dirty="0" err="1"/>
              <a:t>socialize</a:t>
            </a:r>
            <a:r>
              <a:rPr lang="fr-CA" baseline="0" dirty="0"/>
              <a:t> and </a:t>
            </a:r>
            <a:r>
              <a:rPr lang="fr-CA" baseline="0" dirty="0" err="1"/>
              <a:t>speak</a:t>
            </a:r>
            <a:r>
              <a:rPr lang="fr-CA" baseline="0" dirty="0"/>
              <a:t> at normal volume</a:t>
            </a:r>
          </a:p>
          <a:p>
            <a:pPr marL="171450" indent="-171450">
              <a:buFontTx/>
              <a:buChar char="-"/>
            </a:pPr>
            <a:r>
              <a:rPr lang="fr-CA" dirty="0"/>
              <a:t>And the TRANSITIONAL</a:t>
            </a:r>
            <a:r>
              <a:rPr lang="fr-CA" baseline="0" dirty="0"/>
              <a:t> Zone </a:t>
            </a:r>
            <a:r>
              <a:rPr lang="fr-CA" baseline="0" dirty="0" err="1"/>
              <a:t>is</a:t>
            </a:r>
            <a:r>
              <a:rPr lang="fr-CA" baseline="0" dirty="0"/>
              <a:t> the buffer zone </a:t>
            </a:r>
            <a:r>
              <a:rPr lang="fr-CA" baseline="0" dirty="0" err="1"/>
              <a:t>that</a:t>
            </a:r>
            <a:r>
              <a:rPr lang="fr-CA" baseline="0" dirty="0"/>
              <a:t> </a:t>
            </a:r>
            <a:r>
              <a:rPr lang="fr-CA" baseline="0" dirty="0" err="1"/>
              <a:t>allows</a:t>
            </a:r>
            <a:r>
              <a:rPr lang="fr-CA" baseline="0" dirty="0"/>
              <a:t> the </a:t>
            </a:r>
            <a:r>
              <a:rPr lang="fr-CA" baseline="0" dirty="0" err="1"/>
              <a:t>other</a:t>
            </a:r>
            <a:r>
              <a:rPr lang="fr-CA" baseline="0" dirty="0"/>
              <a:t> </a:t>
            </a:r>
            <a:r>
              <a:rPr lang="fr-CA" baseline="0" dirty="0" err="1"/>
              <a:t>two</a:t>
            </a:r>
            <a:r>
              <a:rPr lang="fr-CA" baseline="0" dirty="0"/>
              <a:t> to </a:t>
            </a:r>
            <a:r>
              <a:rPr lang="fr-CA" baseline="0" dirty="0" err="1"/>
              <a:t>co-exist</a:t>
            </a:r>
            <a:r>
              <a:rPr lang="fr-CA" baseline="0" dirty="0"/>
              <a:t>.</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391849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24</a:t>
            </a:fld>
            <a:endParaRPr lang="en-US" altLang="en-US" dirty="0"/>
          </a:p>
        </p:txBody>
      </p:sp>
    </p:spTree>
    <p:extLst>
      <p:ext uri="{BB962C8B-B14F-4D97-AF65-F5344CB8AC3E}">
        <p14:creationId xmlns:p14="http://schemas.microsoft.com/office/powerpoint/2010/main" val="172646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066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871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Peu importe la stratégie qui est en place ou planifier, il y a une opportunité de se questionner et repenser comment cette solution définie l'expérience employé. </a:t>
            </a:r>
          </a:p>
          <a:p>
            <a:endParaRPr lang="fr-FR" dirty="0"/>
          </a:p>
          <a:p>
            <a:r>
              <a:rPr lang="fr-FR" dirty="0"/>
              <a:t>L'expérience employé est un concept que nous mettons de l'avant depuis la mise en œuvre du programme de Milieu de travail GC. Cette expérience employée est influencer par trois dimensions: la dimension de l'espace, la dimension numérique et finalement la dimension sociale ou culturel de l'organisation. Ceci s’applique aussi dans le contexte du retour en milieu de travail. </a:t>
            </a:r>
            <a:endParaRPr lang="en-CA" dirty="0"/>
          </a:p>
          <a:p>
            <a:endParaRPr lang="fr-FR" dirty="0">
              <a:cs typeface="Calibri"/>
            </a:endParaRPr>
          </a:p>
          <a:p>
            <a:r>
              <a:rPr lang="fr-FR" dirty="0">
                <a:cs typeface="Calibri"/>
              </a:rPr>
              <a:t>Lors de la définition d’une stratégie, les éléments définis sont souvent axées sur le qui, quoi, quand et où,  et c’est souvent ce qui est communiqué. </a:t>
            </a:r>
          </a:p>
          <a:p>
            <a:endParaRPr lang="fr-FR" dirty="0">
              <a:cs typeface="Calibri"/>
            </a:endParaRPr>
          </a:p>
          <a:p>
            <a:r>
              <a:rPr lang="fr-FR" dirty="0">
                <a:cs typeface="Calibri"/>
              </a:rPr>
              <a:t>Afin de soutenir l'adoption de cette stratégie par les employés, il est primordiale de communiquer le pourquoi et le comment de ce retour en milieu de travail. </a:t>
            </a:r>
          </a:p>
          <a:p>
            <a:pPr marL="171450" indent="-171450">
              <a:buFont typeface="Arial" panose="020B0604020202020204" pitchFamily="34" charset="0"/>
              <a:buChar char="•"/>
            </a:pPr>
            <a:r>
              <a:rPr lang="fr-FR" dirty="0">
                <a:cs typeface="Calibri"/>
              </a:rPr>
              <a:t>Pourquoi je retourne au milieu de travail? </a:t>
            </a:r>
          </a:p>
          <a:p>
            <a:pPr marL="171450" indent="-171450">
              <a:buFont typeface="Arial" panose="020B0604020202020204" pitchFamily="34" charset="0"/>
              <a:buChar char="•"/>
            </a:pPr>
            <a:r>
              <a:rPr lang="fr-FR" dirty="0">
                <a:cs typeface="Calibri"/>
              </a:rPr>
              <a:t>Quel sera le cadre qui sera en place? </a:t>
            </a:r>
          </a:p>
          <a:p>
            <a:pPr marL="171450" indent="-171450">
              <a:buFont typeface="Arial" panose="020B0604020202020204" pitchFamily="34" charset="0"/>
              <a:buChar char="•"/>
            </a:pPr>
            <a:r>
              <a:rPr lang="fr-FR" dirty="0">
                <a:cs typeface="Calibri"/>
              </a:rPr>
              <a:t>Quel seront les outils disponibles (autant outils de l'espaces de travail, les points de travail, la réservation de points de travail, que les outils numériques). </a:t>
            </a:r>
          </a:p>
          <a:p>
            <a:pPr marL="171450" indent="-171450">
              <a:buFont typeface="Arial" panose="020B0604020202020204" pitchFamily="34" charset="0"/>
              <a:buChar char="•"/>
            </a:pPr>
            <a:r>
              <a:rPr lang="fr-FR" dirty="0">
                <a:cs typeface="Calibri"/>
              </a:rPr>
              <a:t>Comment tout cela fonctionnera-t-il? </a:t>
            </a:r>
          </a:p>
          <a:p>
            <a:pPr marL="171450" indent="-171450">
              <a:buFont typeface="Arial" panose="020B0604020202020204" pitchFamily="34" charset="0"/>
              <a:buChar char="•"/>
            </a:pPr>
            <a:r>
              <a:rPr lang="fr-FR" dirty="0">
                <a:cs typeface="Calibri"/>
              </a:rPr>
              <a:t>Comment je serai équipé pour utiliser l'Espace et les outils? </a:t>
            </a:r>
          </a:p>
          <a:p>
            <a:pPr marL="0" indent="0">
              <a:buFont typeface="Arial" panose="020B0604020202020204" pitchFamily="34" charset="0"/>
              <a:buNone/>
            </a:pPr>
            <a:endParaRPr lang="fr-FR" dirty="0">
              <a:cs typeface="Calibri"/>
            </a:endParaRPr>
          </a:p>
          <a:p>
            <a:pPr marL="0" indent="0">
              <a:buFont typeface="Arial" panose="020B0604020202020204" pitchFamily="34" charset="0"/>
              <a:buNone/>
            </a:pPr>
            <a:r>
              <a:rPr lang="fr-FR" dirty="0">
                <a:cs typeface="Calibri"/>
              </a:rPr>
              <a:t>Ce sont toutes des questions qu'ils faut se poser et adresser pour faciliter l'Expérience de l'Employé.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3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F2A920"/>
                </a:solidFill>
                <a:effectLst/>
                <a:uLnTx/>
                <a:uFillTx/>
                <a:latin typeface="Modern Love Grunge" panose="020B0604020202020204" pitchFamily="82" charset="0"/>
                <a:ea typeface="+mn-ea"/>
                <a:cs typeface="+mn-cs"/>
              </a:rPr>
              <a:t>Details for each activity included in the Employee presentation template, in the CM Program in-a-box</a:t>
            </a:r>
          </a:p>
          <a:p>
            <a:endParaRPr lang="en-CA" dirty="0"/>
          </a:p>
        </p:txBody>
      </p:sp>
      <p:sp>
        <p:nvSpPr>
          <p:cNvPr id="4" name="Slide Number Placeholder 3"/>
          <p:cNvSpPr>
            <a:spLocks noGrp="1"/>
          </p:cNvSpPr>
          <p:nvPr>
            <p:ph type="sldNum" sz="quarter" idx="5"/>
          </p:nvPr>
        </p:nvSpPr>
        <p:spPr/>
        <p:txBody>
          <a:bodyPr/>
          <a:lstStyle/>
          <a:p>
            <a:fld id="{08EB84E8-4820-4943-B41A-BC0B02CE896F}" type="slidenum">
              <a:rPr lang="en-CA" smtClean="0"/>
              <a:t>32</a:t>
            </a:fld>
            <a:endParaRPr lang="en-CA"/>
          </a:p>
        </p:txBody>
      </p:sp>
    </p:spTree>
    <p:extLst>
      <p:ext uri="{BB962C8B-B14F-4D97-AF65-F5344CB8AC3E}">
        <p14:creationId xmlns:p14="http://schemas.microsoft.com/office/powerpoint/2010/main" val="1597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706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3568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sz="1200" b="0" dirty="0">
                <a:solidFill>
                  <a:srgbClr val="14455C"/>
                </a:solidFill>
              </a:rPr>
              <a:t>Hybrid working is comprised of an ecosystem of workplaces: Home, Office, Shared spaces like </a:t>
            </a:r>
            <a:r>
              <a:rPr lang="en-CA" sz="1200" b="0" dirty="0" err="1">
                <a:solidFill>
                  <a:srgbClr val="14455C"/>
                </a:solidFill>
              </a:rPr>
              <a:t>Gccoworking</a:t>
            </a:r>
            <a:r>
              <a:rPr lang="en-CA" sz="1200" b="0" dirty="0">
                <a:solidFill>
                  <a:srgbClr val="14455C"/>
                </a:solidFill>
              </a:rPr>
              <a:t> and even other locations. </a:t>
            </a:r>
          </a:p>
          <a:p>
            <a:pPr>
              <a:lnSpc>
                <a:spcPct val="150000"/>
              </a:lnSpc>
            </a:pPr>
            <a:r>
              <a:rPr lang="en-CA" sz="1200" b="0" dirty="0">
                <a:solidFill>
                  <a:srgbClr val="14455C"/>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Arial" panose="020B0604020202020204" pitchFamily="34" charset="0"/>
              </a:rPr>
              <a:t>Change management alongside project management can help create a </a:t>
            </a:r>
            <a:r>
              <a:rPr lang="en-CA" b="1" dirty="0">
                <a:cs typeface="Arial" panose="020B0604020202020204" pitchFamily="34" charset="0"/>
              </a:rPr>
              <a:t>positive employee experience </a:t>
            </a:r>
            <a:r>
              <a:rPr lang="en-CA" dirty="0">
                <a:cs typeface="Arial" panose="020B0604020202020204" pitchFamily="34" charset="0"/>
              </a:rPr>
              <a:t>in all these workplaces using a employee-centric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mj-lt"/>
              </a:rPr>
              <a:t>The </a:t>
            </a:r>
            <a:r>
              <a:rPr lang="en-CA" sz="1200" b="1" dirty="0">
                <a:latin typeface="+mj-lt"/>
              </a:rPr>
              <a:t>Workplace Transformation Program </a:t>
            </a:r>
            <a:r>
              <a:rPr lang="en-CA" sz="1200" dirty="0">
                <a:latin typeface="+mj-lt"/>
              </a:rPr>
              <a:t>will efficiently provide organizations with a modernized workplace that supports a hybrid working model. Providing a workplace that supports flexibility, collaboration and the new ways of working that contribute to a positive employee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12</a:t>
            </a:fld>
            <a:endParaRPr lang="en-US" altLang="en-US" dirty="0"/>
          </a:p>
        </p:txBody>
      </p:sp>
    </p:spTree>
    <p:extLst>
      <p:ext uri="{BB962C8B-B14F-4D97-AF65-F5344CB8AC3E}">
        <p14:creationId xmlns:p14="http://schemas.microsoft.com/office/powerpoint/2010/main" val="171107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FE3831-2412-4A22-88FB-10AA0E14F87E}" type="slidenum">
              <a:rPr lang="en-CA" smtClean="0"/>
              <a:t>13</a:t>
            </a:fld>
            <a:endParaRPr lang="en-CA" dirty="0"/>
          </a:p>
        </p:txBody>
      </p:sp>
    </p:spTree>
    <p:extLst>
      <p:ext uri="{BB962C8B-B14F-4D97-AF65-F5344CB8AC3E}">
        <p14:creationId xmlns:p14="http://schemas.microsoft.com/office/powerpoint/2010/main" val="191709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Following a standard design approach, </a:t>
            </a:r>
            <a:r>
              <a:rPr lang="en-CA" dirty="0" err="1"/>
              <a:t>Gcworkplaces</a:t>
            </a:r>
            <a:r>
              <a:rPr lang="en-CA" dirty="0"/>
              <a:t> are designed from a common kit-of-parts, which are the </a:t>
            </a:r>
            <a:r>
              <a:rPr lang="en-CA" dirty="0" err="1"/>
              <a:t>workpoints</a:t>
            </a:r>
            <a:r>
              <a:rPr lang="en-CA" dirty="0"/>
              <a:t>, following design principles and best practices outlined in the standard</a:t>
            </a:r>
          </a:p>
          <a:p>
            <a:pPr marL="171450" indent="-171450">
              <a:buFontTx/>
              <a:buChar char="-"/>
            </a:pPr>
            <a:r>
              <a:rPr lang="en-CA" dirty="0"/>
              <a:t>A </a:t>
            </a:r>
            <a:r>
              <a:rPr lang="en-CA" dirty="0" err="1"/>
              <a:t>Gcworkplace</a:t>
            </a:r>
            <a:r>
              <a:rPr lang="en-CA" dirty="0"/>
              <a:t> becomes recognizable by its standard features, such as:</a:t>
            </a:r>
          </a:p>
          <a:p>
            <a:pPr marL="171450" indent="-171450">
              <a:buFontTx/>
              <a:buChar char="-"/>
            </a:pPr>
            <a:r>
              <a:rPr lang="en-CA" dirty="0"/>
              <a:t>For efficient, effective repeatable design methodology</a:t>
            </a:r>
          </a:p>
          <a:p>
            <a:pPr marL="171450" indent="-171450">
              <a:buFontTx/>
              <a:buChar char="-"/>
            </a:pPr>
            <a:r>
              <a:rPr lang="en-CA" dirty="0"/>
              <a:t>which ensures a common look and feel and a consistent user experience in all </a:t>
            </a:r>
            <a:r>
              <a:rPr lang="en-CA" dirty="0" err="1"/>
              <a:t>Gcworkplaces</a:t>
            </a:r>
            <a:r>
              <a:rPr lang="en-CA" dirty="0"/>
              <a:t> across the country</a:t>
            </a:r>
          </a:p>
        </p:txBody>
      </p:sp>
      <p:sp>
        <p:nvSpPr>
          <p:cNvPr id="4" name="Slide Number Placeholder 3"/>
          <p:cNvSpPr>
            <a:spLocks noGrp="1"/>
          </p:cNvSpPr>
          <p:nvPr>
            <p:ph type="sldNum" sz="quarter" idx="5"/>
          </p:nvPr>
        </p:nvSpPr>
        <p:spPr/>
        <p:txBody>
          <a:bodyPr/>
          <a:lstStyle/>
          <a:p>
            <a:fld id="{02FE3831-2412-4A22-88FB-10AA0E14F87E}" type="slidenum">
              <a:rPr lang="en-CA" smtClean="0"/>
              <a:t>16</a:t>
            </a:fld>
            <a:endParaRPr lang="en-CA"/>
          </a:p>
        </p:txBody>
      </p:sp>
    </p:spTree>
    <p:extLst>
      <p:ext uri="{BB962C8B-B14F-4D97-AF65-F5344CB8AC3E}">
        <p14:creationId xmlns:p14="http://schemas.microsoft.com/office/powerpoint/2010/main" val="49770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Examples of recently delivered </a:t>
            </a:r>
            <a:r>
              <a:rPr lang="en-CA" dirty="0" err="1"/>
              <a:t>Gcworkplaces</a:t>
            </a:r>
            <a:r>
              <a:rPr lang="en-CA" dirty="0"/>
              <a:t> and </a:t>
            </a:r>
            <a:r>
              <a:rPr lang="en-CA" dirty="0" err="1"/>
              <a:t>workpoints</a:t>
            </a:r>
            <a:endParaRPr lang="en-CA" dirty="0"/>
          </a:p>
          <a:p>
            <a:pPr marL="171450" indent="-171450">
              <a:buFontTx/>
              <a:buChar char="-"/>
            </a:pPr>
            <a:r>
              <a:rPr lang="en-CA" dirty="0"/>
              <a:t>Most of these solutions are free-standing and require minor integration with the building</a:t>
            </a:r>
          </a:p>
        </p:txBody>
      </p:sp>
      <p:sp>
        <p:nvSpPr>
          <p:cNvPr id="4" name="Slide Number Placeholder 3"/>
          <p:cNvSpPr>
            <a:spLocks noGrp="1"/>
          </p:cNvSpPr>
          <p:nvPr>
            <p:ph type="sldNum" sz="quarter" idx="5"/>
          </p:nvPr>
        </p:nvSpPr>
        <p:spPr/>
        <p:txBody>
          <a:bodyPr/>
          <a:lstStyle/>
          <a:p>
            <a:fld id="{02FE3831-2412-4A22-88FB-10AA0E14F87E}" type="slidenum">
              <a:rPr lang="en-CA" smtClean="0"/>
              <a:t>17</a:t>
            </a:fld>
            <a:endParaRPr lang="en-CA"/>
          </a:p>
        </p:txBody>
      </p:sp>
    </p:spTree>
    <p:extLst>
      <p:ext uri="{BB962C8B-B14F-4D97-AF65-F5344CB8AC3E}">
        <p14:creationId xmlns:p14="http://schemas.microsoft.com/office/powerpoint/2010/main" val="417861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dirty="0"/>
          </a:p>
        </p:txBody>
      </p:sp>
    </p:spTree>
    <p:extLst>
      <p:ext uri="{BB962C8B-B14F-4D97-AF65-F5344CB8AC3E}">
        <p14:creationId xmlns:p14="http://schemas.microsoft.com/office/powerpoint/2010/main" val="373461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9"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2022-08-30</a:t>
            </a:fld>
            <a:endParaRPr lang="en-CA"/>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hyperlink" Target="https://www.gcpedia.gc.ca/wiki/GCcoworking" TargetMode="Externa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3.jpe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microsoft.com/office/2007/relationships/hdphoto" Target="../media/hdphoto1.wdp"/><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 Id="rId1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image" Target="../media/image68.png"/><Relationship Id="rId7" Type="http://schemas.openxmlformats.org/officeDocument/2006/relationships/image" Target="../media/image72.jpeg"/><Relationship Id="rId12" Type="http://schemas.openxmlformats.org/officeDocument/2006/relationships/image" Target="../media/image77.jpeg"/><Relationship Id="rId17" Type="http://schemas.openxmlformats.org/officeDocument/2006/relationships/image" Target="../media/image82.jpeg"/><Relationship Id="rId2" Type="http://schemas.openxmlformats.org/officeDocument/2006/relationships/image" Target="../media/image67.png"/><Relationship Id="rId16"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jpeg"/><Relationship Id="rId5" Type="http://schemas.openxmlformats.org/officeDocument/2006/relationships/image" Target="../media/image70.jpeg"/><Relationship Id="rId15" Type="http://schemas.openxmlformats.org/officeDocument/2006/relationships/image" Target="../media/image80.jpe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jpeg"/><Relationship Id="rId14" Type="http://schemas.openxmlformats.org/officeDocument/2006/relationships/image" Target="../media/image79.jpe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18" Type="http://schemas.openxmlformats.org/officeDocument/2006/relationships/image" Target="../media/image92.jpeg"/><Relationship Id="rId3" Type="http://schemas.openxmlformats.org/officeDocument/2006/relationships/image" Target="../media/image72.jpeg"/><Relationship Id="rId21" Type="http://schemas.openxmlformats.org/officeDocument/2006/relationships/image" Target="../media/image95.jpeg"/><Relationship Id="rId7" Type="http://schemas.openxmlformats.org/officeDocument/2006/relationships/image" Target="../media/image75.jpeg"/><Relationship Id="rId12" Type="http://schemas.openxmlformats.org/officeDocument/2006/relationships/image" Target="../media/image86.png"/><Relationship Id="rId17" Type="http://schemas.openxmlformats.org/officeDocument/2006/relationships/image" Target="../media/image91.jpeg"/><Relationship Id="rId2" Type="http://schemas.openxmlformats.org/officeDocument/2006/relationships/image" Target="../media/image71.png"/><Relationship Id="rId16" Type="http://schemas.openxmlformats.org/officeDocument/2006/relationships/image" Target="../media/image90.jpeg"/><Relationship Id="rId20"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85.png"/><Relationship Id="rId5" Type="http://schemas.openxmlformats.org/officeDocument/2006/relationships/image" Target="../media/image73.jpeg"/><Relationship Id="rId15" Type="http://schemas.openxmlformats.org/officeDocument/2006/relationships/image" Target="../media/image89.jpeg"/><Relationship Id="rId23" Type="http://schemas.openxmlformats.org/officeDocument/2006/relationships/image" Target="../media/image97.jpeg"/><Relationship Id="rId10" Type="http://schemas.openxmlformats.org/officeDocument/2006/relationships/image" Target="../media/image84.png"/><Relationship Id="rId19" Type="http://schemas.openxmlformats.org/officeDocument/2006/relationships/image" Target="../media/image93.jpeg"/><Relationship Id="rId4" Type="http://schemas.openxmlformats.org/officeDocument/2006/relationships/image" Target="../media/image69.png"/><Relationship Id="rId9" Type="http://schemas.openxmlformats.org/officeDocument/2006/relationships/image" Target="../media/image67.png"/><Relationship Id="rId14" Type="http://schemas.openxmlformats.org/officeDocument/2006/relationships/image" Target="../media/image88.png"/><Relationship Id="rId22" Type="http://schemas.openxmlformats.org/officeDocument/2006/relationships/image" Target="../media/image96.jpeg"/></Relationships>
</file>

<file path=ppt/slides/_rels/slide23.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102.jpeg"/><Relationship Id="rId18" Type="http://schemas.openxmlformats.org/officeDocument/2006/relationships/image" Target="../media/image107.jpeg"/><Relationship Id="rId3" Type="http://schemas.openxmlformats.org/officeDocument/2006/relationships/image" Target="../media/image71.png"/><Relationship Id="rId7" Type="http://schemas.openxmlformats.org/officeDocument/2006/relationships/image" Target="../media/image74.jpeg"/><Relationship Id="rId12" Type="http://schemas.openxmlformats.org/officeDocument/2006/relationships/image" Target="../media/image101.jpeg"/><Relationship Id="rId17" Type="http://schemas.openxmlformats.org/officeDocument/2006/relationships/image" Target="../media/image106.jpeg"/><Relationship Id="rId2" Type="http://schemas.openxmlformats.org/officeDocument/2006/relationships/image" Target="../media/image98.jpeg"/><Relationship Id="rId16" Type="http://schemas.openxmlformats.org/officeDocument/2006/relationships/image" Target="../media/image105.png"/><Relationship Id="rId20"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100.png"/><Relationship Id="rId5" Type="http://schemas.openxmlformats.org/officeDocument/2006/relationships/image" Target="../media/image69.png"/><Relationship Id="rId15" Type="http://schemas.openxmlformats.org/officeDocument/2006/relationships/image" Target="../media/image104.png"/><Relationship Id="rId10" Type="http://schemas.openxmlformats.org/officeDocument/2006/relationships/image" Target="../media/image84.png"/><Relationship Id="rId19" Type="http://schemas.openxmlformats.org/officeDocument/2006/relationships/image" Target="../media/image108.jpeg"/><Relationship Id="rId4" Type="http://schemas.openxmlformats.org/officeDocument/2006/relationships/image" Target="../media/image72.jpeg"/><Relationship Id="rId9" Type="http://schemas.openxmlformats.org/officeDocument/2006/relationships/image" Target="../media/image99.png"/><Relationship Id="rId14" Type="http://schemas.openxmlformats.org/officeDocument/2006/relationships/image" Target="../media/image10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1.sv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6.png"/><Relationship Id="rId18" Type="http://schemas.openxmlformats.org/officeDocument/2006/relationships/image" Target="../media/image121.svg"/><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tags" Target="../tags/tag13.xml"/><Relationship Id="rId16" Type="http://schemas.openxmlformats.org/officeDocument/2006/relationships/image" Target="../media/image119.png"/><Relationship Id="rId1" Type="http://schemas.openxmlformats.org/officeDocument/2006/relationships/tags" Target="../tags/tag12.xml"/><Relationship Id="rId6" Type="http://schemas.openxmlformats.org/officeDocument/2006/relationships/diagramLayout" Target="../diagrams/layout1.xml"/><Relationship Id="rId11" Type="http://schemas.openxmlformats.org/officeDocument/2006/relationships/image" Target="../media/image114.png"/><Relationship Id="rId5" Type="http://schemas.openxmlformats.org/officeDocument/2006/relationships/diagramData" Target="../diagrams/data1.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notesSlide" Target="../notesSlides/notesSlide12.xml"/><Relationship Id="rId9" Type="http://schemas.microsoft.com/office/2007/relationships/diagramDrawing" Target="../diagrams/drawing1.xml"/><Relationship Id="rId1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18.png"/><Relationship Id="rId5" Type="http://schemas.openxmlformats.org/officeDocument/2006/relationships/image" Target="../media/image123.png"/><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9.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slides/_rels/slide31.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svg"/><Relationship Id="rId7" Type="http://schemas.openxmlformats.org/officeDocument/2006/relationships/image" Target="../media/image137.sv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sv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svg"/></Relationships>
</file>

<file path=ppt/slides/_rels/slide32.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4.svg"/><Relationship Id="rId4" Type="http://schemas.openxmlformats.org/officeDocument/2006/relationships/image" Target="../media/image143.png"/></Relationships>
</file>

<file path=ppt/slides/_rels/slide34.xml.rels><?xml version="1.0" encoding="UTF-8" standalone="yes"?>
<Relationships xmlns="http://schemas.openxmlformats.org/package/2006/relationships"><Relationship Id="rId3" Type="http://schemas.openxmlformats.org/officeDocument/2006/relationships/hyperlink" Target="mailto:TPSGC.SIMilieudeTravailGC-RPSGCWorkplace.PWGSC@tpsgc-pwgsc.gc.ca" TargetMode="External"/><Relationship Id="rId2" Type="http://schemas.openxmlformats.org/officeDocument/2006/relationships/hyperlink" Target="https://www.gcpedia.gc.ca/wiki/GCworkplace/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notesSlide" Target="../notesSlides/notesSlide1.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47732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914400">
              <a:lnSpc>
                <a:spcPct val="100000"/>
              </a:lnSpc>
              <a:spcBef>
                <a:spcPct val="0"/>
              </a:spcBef>
              <a:buFontTx/>
              <a:buNone/>
              <a:defRPr/>
            </a:pPr>
            <a:r>
              <a:rPr lang="en-CA" altLang="en-US" sz="4500" dirty="0">
                <a:solidFill>
                  <a:srgbClr val="636466"/>
                </a:solidFill>
                <a:ea typeface="+mn-ea"/>
              </a:rPr>
              <a:t>Our Workplace Transformation Project</a:t>
            </a:r>
          </a:p>
          <a:p>
            <a:pPr defTabSz="914400">
              <a:lnSpc>
                <a:spcPct val="100000"/>
              </a:lnSpc>
              <a:spcBef>
                <a:spcPct val="0"/>
              </a:spcBef>
              <a:buFontTx/>
              <a:buNone/>
              <a:defRPr/>
            </a:pPr>
            <a:r>
              <a:rPr lang="en-CA" altLang="en-US" sz="4500" b="0" i="1" dirty="0">
                <a:solidFill>
                  <a:srgbClr val="349683"/>
                </a:solidFill>
                <a:ea typeface="+mn-ea"/>
              </a:rPr>
              <a:t>Getting ready to participate</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1" y="3954145"/>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solidFill>
                  <a:srgbClr val="636466"/>
                </a:solidFill>
                <a:latin typeface="Arial" panose="020B0604020202020204" pitchFamily="34" charset="0"/>
                <a:cs typeface="Arial" panose="020B0604020202020204" pitchFamily="34" charset="0"/>
              </a:rPr>
              <a:t>Presented by: </a:t>
            </a:r>
          </a:p>
          <a:p>
            <a:r>
              <a:rPr lang="en-US" altLang="en-US" sz="1800" dirty="0">
                <a:solidFill>
                  <a:srgbClr val="636466"/>
                </a:solidFill>
                <a:latin typeface="Arial" panose="020B0604020202020204" pitchFamily="34" charset="0"/>
                <a:cs typeface="Arial" panose="020B0604020202020204" pitchFamily="34" charset="0"/>
              </a:rPr>
              <a:t>May 2022</a:t>
            </a:r>
          </a:p>
        </p:txBody>
      </p:sp>
    </p:spTree>
    <p:extLst>
      <p:ext uri="{BB962C8B-B14F-4D97-AF65-F5344CB8AC3E}">
        <p14:creationId xmlns:p14="http://schemas.microsoft.com/office/powerpoint/2010/main" val="261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C6EB6-87EF-4415-BE90-709722B0D843}"/>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3600" b="1" i="0" u="none" strike="noStrike" kern="1200" cap="none" spc="0" normalizeH="0" baseline="0" noProof="0" dirty="0">
                <a:ln>
                  <a:noFill/>
                </a:ln>
                <a:solidFill>
                  <a:srgbClr val="17455C"/>
                </a:solidFill>
                <a:effectLst/>
                <a:uLnTx/>
                <a:uFillTx/>
                <a:latin typeface="Arial"/>
                <a:ea typeface="+mj-ea"/>
                <a:cs typeface="+mj-cs"/>
              </a:rPr>
              <a:t>A Vision for the Future</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17455C"/>
                </a:solidFill>
                <a:effectLst/>
                <a:uLnTx/>
                <a:uFillTx/>
                <a:latin typeface="Arial"/>
                <a:ea typeface="+mj-ea"/>
                <a:cs typeface="+mj-cs"/>
              </a:rPr>
              <a:t>at </a:t>
            </a:r>
            <a:r>
              <a:rPr kumimoji="0" lang="fr-CA" sz="2800" b="0" i="0" u="none" strike="noStrike" kern="1200" cap="none" spc="0" normalizeH="0" baseline="0" noProof="0" dirty="0">
                <a:ln>
                  <a:noFill/>
                </a:ln>
                <a:solidFill>
                  <a:schemeClr val="accent5"/>
                </a:solidFill>
                <a:effectLst/>
                <a:highlight>
                  <a:srgbClr val="F2A920"/>
                </a:highlight>
                <a:uLnTx/>
                <a:uFillTx/>
                <a:latin typeface="Arial"/>
                <a:ea typeface="+mn-ea"/>
                <a:cs typeface="+mn-cs"/>
              </a:rPr>
              <a:t>[</a:t>
            </a:r>
            <a:r>
              <a:rPr kumimoji="0" lang="fr-CA" sz="2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insert </a:t>
            </a:r>
            <a:r>
              <a:rPr kumimoji="0" lang="fr-CA" sz="2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department</a:t>
            </a:r>
            <a:r>
              <a:rPr kumimoji="0" lang="fr-CA" sz="2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 </a:t>
            </a:r>
            <a:r>
              <a:rPr kumimoji="0" lang="fr-CA" sz="2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name</a:t>
            </a:r>
            <a:r>
              <a:rPr kumimoji="0" lang="fr-CA" sz="2800" b="0" i="0" u="none" strike="noStrike" kern="1200" cap="none" spc="0" normalizeH="0" baseline="0" noProof="0" dirty="0">
                <a:ln>
                  <a:noFill/>
                </a:ln>
                <a:solidFill>
                  <a:schemeClr val="accent5"/>
                </a:solidFill>
                <a:effectLst/>
                <a:highlight>
                  <a:srgbClr val="F2A920"/>
                </a:highlight>
                <a:uLnTx/>
                <a:uFillTx/>
                <a:latin typeface="Arial"/>
                <a:ea typeface="+mn-ea"/>
                <a:cs typeface="+mn-cs"/>
              </a:rPr>
              <a:t>] </a:t>
            </a:r>
            <a:endParaRPr kumimoji="0" lang="en-CA" sz="2800" b="0" i="1" u="none" strike="noStrike" kern="1200" cap="none" spc="0" normalizeH="0" baseline="0" noProof="0" dirty="0">
              <a:ln>
                <a:noFill/>
              </a:ln>
              <a:solidFill>
                <a:schemeClr val="accent5"/>
              </a:solidFill>
              <a:effectLst/>
              <a:highlight>
                <a:srgbClr val="F2A920"/>
              </a:highlight>
              <a:uLnTx/>
              <a:uFillTx/>
              <a:latin typeface="Arial"/>
              <a:ea typeface="+mj-ea"/>
              <a:cs typeface="+mj-cs"/>
            </a:endParaRPr>
          </a:p>
        </p:txBody>
      </p:sp>
      <p:sp>
        <p:nvSpPr>
          <p:cNvPr id="6" name="TextBox 5">
            <a:extLst>
              <a:ext uri="{FF2B5EF4-FFF2-40B4-BE49-F238E27FC236}">
                <a16:creationId xmlns:a16="http://schemas.microsoft.com/office/drawing/2014/main" id="{4CBC1241-5084-4AE2-8930-73B11761D488}"/>
              </a:ext>
            </a:extLst>
          </p:cNvPr>
          <p:cNvSpPr txBox="1"/>
          <p:nvPr/>
        </p:nvSpPr>
        <p:spPr>
          <a:xfrm>
            <a:off x="592827" y="1601474"/>
            <a:ext cx="11006345" cy="2503249"/>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en-CA" b="1" i="0" u="none" strike="noStrike" kern="1200" cap="none" spc="0" normalizeH="0" baseline="0" noProof="0" dirty="0">
                <a:ln>
                  <a:noFill/>
                </a:ln>
                <a:solidFill>
                  <a:srgbClr val="4CB6A0"/>
                </a:solidFill>
                <a:effectLst/>
                <a:uLnTx/>
                <a:uFillTx/>
                <a:latin typeface="Arial"/>
                <a:ea typeface="+mn-ea"/>
                <a:cs typeface="+mn-cs"/>
              </a:rPr>
              <a:t>Statement from </a:t>
            </a:r>
            <a:r>
              <a:rPr kumimoji="0" lang="en-CA" b="1" i="1" u="none" strike="noStrike" kern="1200" cap="none" spc="0" normalizeH="0" baseline="0" noProof="0" dirty="0">
                <a:ln>
                  <a:noFill/>
                </a:ln>
                <a:solidFill>
                  <a:srgbClr val="4CB6A0"/>
                </a:solidFill>
                <a:effectLst/>
                <a:highlight>
                  <a:srgbClr val="F2A920"/>
                </a:highlight>
                <a:uLnTx/>
                <a:uFillTx/>
                <a:latin typeface="Arial"/>
                <a:ea typeface="+mn-ea"/>
                <a:cs typeface="+mn-cs"/>
              </a:rPr>
              <a:t>[insert project sponsor’s name] </a:t>
            </a:r>
            <a:endParaRPr kumimoji="0" lang="en-CA" sz="2700" b="1" i="1" u="none" strike="noStrike" kern="1200" cap="none" spc="0" normalizeH="0" baseline="0" noProof="0" dirty="0">
              <a:ln>
                <a:noFill/>
              </a:ln>
              <a:solidFill>
                <a:srgbClr val="4CB6A0"/>
              </a:solidFill>
              <a:effectLst/>
              <a:highlight>
                <a:srgbClr val="F2A920"/>
              </a:highlight>
              <a:uLnTx/>
              <a:uFillTx/>
              <a:latin typeface="Arial"/>
              <a:ea typeface="+mn-ea"/>
              <a:cs typeface="+mn-cs"/>
            </a:endParaRPr>
          </a:p>
          <a:p>
            <a:pPr marR="0" lvl="0" algn="l" defTabSz="684213" rtl="0" eaLnBrk="0" fontAlgn="base" latinLnBrk="0" hangingPunct="0">
              <a:lnSpc>
                <a:spcPct val="100000"/>
              </a:lnSpc>
              <a:spcBef>
                <a:spcPts val="750"/>
              </a:spcBef>
              <a:spcAft>
                <a:spcPct val="0"/>
              </a:spcAft>
              <a:buClrTx/>
              <a:buSzPct val="100000"/>
              <a:tabLst/>
              <a:defRPr/>
            </a:pP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r>
              <a:rPr kumimoji="0" lang="en-CA" sz="1800" b="1" i="1" u="none" strike="noStrike" kern="1200" cap="none" spc="0" normalizeH="0" baseline="0" noProof="0" dirty="0">
                <a:ln>
                  <a:noFill/>
                </a:ln>
                <a:solidFill>
                  <a:schemeClr val="accent5"/>
                </a:solidFill>
                <a:effectLst/>
                <a:highlight>
                  <a:srgbClr val="F2A920"/>
                </a:highlight>
                <a:uLnTx/>
                <a:uFillTx/>
                <a:latin typeface="Arial"/>
                <a:ea typeface="+mn-ea"/>
                <a:cs typeface="+mn-cs"/>
              </a:rPr>
              <a:t>PLACEHOLDER: </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statement should included the department’s plan/vision for the return to the workplace/future of work; </a:t>
            </a:r>
            <a:r>
              <a:rPr lang="en-CA" sz="1800" i="1" dirty="0">
                <a:solidFill>
                  <a:schemeClr val="accent5"/>
                </a:solidFill>
                <a:highlight>
                  <a:srgbClr val="F2A920"/>
                </a:highlight>
                <a:latin typeface="Arial"/>
              </a:rPr>
              <a:t>intention for this specific</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 project; how will this modernized workplace support employees in the return to the workplace/future of work (pathfinder? Department-wide coworking site? Support for a specific sector or branch? </a:t>
            </a:r>
            <a:r>
              <a:rPr kumimoji="0" lang="en-CA" sz="1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etc</a:t>
            </a:r>
            <a:r>
              <a:rPr lang="en-CA" sz="1800" i="1" dirty="0">
                <a:solidFill>
                  <a:schemeClr val="accent5"/>
                </a:solidFill>
                <a:highlight>
                  <a:srgbClr val="F2A920"/>
                </a:highlight>
                <a:latin typeface="Arial"/>
              </a:rPr>
              <a:t>);</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 communicate any relevant leadership decisions; </a:t>
            </a:r>
            <a:r>
              <a:rPr lang="en-CA" sz="1800" i="1" dirty="0">
                <a:solidFill>
                  <a:schemeClr val="accent5"/>
                </a:solidFill>
                <a:highlight>
                  <a:srgbClr val="F2A920"/>
                </a:highlight>
                <a:latin typeface="Arial"/>
              </a:rPr>
              <a:t>highlight major changes that would affect employees associated to this project (work locations, depersonalization, new way of working, new behaviours to be adopted, </a:t>
            </a:r>
            <a:r>
              <a:rPr lang="en-CA" sz="1800" i="1" dirty="0" err="1">
                <a:solidFill>
                  <a:schemeClr val="accent5"/>
                </a:solidFill>
                <a:highlight>
                  <a:srgbClr val="F2A920"/>
                </a:highlight>
                <a:latin typeface="Arial"/>
              </a:rPr>
              <a:t>etc</a:t>
            </a:r>
            <a:r>
              <a:rPr lang="en-CA" sz="1800" i="1" dirty="0">
                <a:solidFill>
                  <a:schemeClr val="accent5"/>
                </a:solidFill>
                <a:highlight>
                  <a:srgbClr val="F2A920"/>
                </a:highlight>
                <a:latin typeface="Arial"/>
              </a:rPr>
              <a:t>); </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assure employees they will be supported through these changes (change management activities, support from leadership, </a:t>
            </a:r>
            <a:r>
              <a:rPr kumimoji="0" lang="en-CA" sz="1800" b="0" i="1" u="none" strike="noStrike" kern="1200" cap="none" spc="0" normalizeH="0" baseline="0" noProof="0" dirty="0" err="1">
                <a:ln>
                  <a:noFill/>
                </a:ln>
                <a:solidFill>
                  <a:schemeClr val="accent5"/>
                </a:solidFill>
                <a:effectLst/>
                <a:highlight>
                  <a:srgbClr val="F2A920"/>
                </a:highlight>
                <a:uLnTx/>
                <a:uFillTx/>
                <a:latin typeface="Arial"/>
                <a:ea typeface="+mn-ea"/>
                <a:cs typeface="+mn-cs"/>
              </a:rPr>
              <a:t>etc</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p>
        </p:txBody>
      </p:sp>
      <p:sp>
        <p:nvSpPr>
          <p:cNvPr id="9" name="TextBox 8">
            <a:extLst>
              <a:ext uri="{FF2B5EF4-FFF2-40B4-BE49-F238E27FC236}">
                <a16:creationId xmlns:a16="http://schemas.microsoft.com/office/drawing/2014/main" id="{8C9C956A-BA3B-4013-83DE-6EB1BF04A74B}"/>
              </a:ext>
            </a:extLst>
          </p:cNvPr>
          <p:cNvSpPr txBox="1"/>
          <p:nvPr/>
        </p:nvSpPr>
        <p:spPr>
          <a:xfrm>
            <a:off x="592827" y="4320309"/>
            <a:ext cx="11006345" cy="1395254"/>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en-CA" b="1" i="1" u="none" strike="noStrike" kern="1200" cap="none" spc="0" normalizeH="0" baseline="0" noProof="0" dirty="0">
                <a:ln>
                  <a:noFill/>
                </a:ln>
                <a:solidFill>
                  <a:srgbClr val="4CB6A0"/>
                </a:solidFill>
                <a:effectLst/>
                <a:highlight>
                  <a:srgbClr val="F2A920"/>
                </a:highlight>
                <a:uLnTx/>
                <a:uFillTx/>
                <a:latin typeface="Arial"/>
                <a:ea typeface="+mn-ea"/>
                <a:cs typeface="+mn-cs"/>
              </a:rPr>
              <a:t>[insert project sponsor’s name]</a:t>
            </a:r>
            <a:r>
              <a:rPr kumimoji="0" lang="en-CA" b="1" u="none" strike="noStrike" kern="1200" cap="none" spc="0" normalizeH="0" baseline="0" noProof="0" dirty="0">
                <a:ln>
                  <a:noFill/>
                </a:ln>
                <a:solidFill>
                  <a:srgbClr val="4CB6A0"/>
                </a:solidFill>
                <a:effectLst/>
                <a:uLnTx/>
                <a:uFillTx/>
                <a:latin typeface="Arial"/>
                <a:ea typeface="+mn-ea"/>
                <a:cs typeface="+mn-cs"/>
              </a:rPr>
              <a:t>’s Hybrid Work Model </a:t>
            </a:r>
          </a:p>
          <a:p>
            <a:pPr marR="0" lvl="0" algn="l" defTabSz="684213" rtl="0" eaLnBrk="0" fontAlgn="base" latinLnBrk="0" hangingPunct="0">
              <a:lnSpc>
                <a:spcPct val="100000"/>
              </a:lnSpc>
              <a:spcBef>
                <a:spcPts val="750"/>
              </a:spcBef>
              <a:spcAft>
                <a:spcPct val="0"/>
              </a:spcAft>
              <a:buClrTx/>
              <a:buSzPct val="100000"/>
              <a:tabLst/>
              <a:defRPr/>
            </a:pP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r>
              <a:rPr kumimoji="0" lang="en-CA" sz="1800" b="1" i="1" u="none" strike="noStrike" kern="1200" cap="none" spc="0" normalizeH="0" baseline="0" noProof="0" dirty="0">
                <a:ln>
                  <a:noFill/>
                </a:ln>
                <a:solidFill>
                  <a:schemeClr val="accent5"/>
                </a:solidFill>
                <a:effectLst/>
                <a:highlight>
                  <a:srgbClr val="F2A920"/>
                </a:highlight>
                <a:uLnTx/>
                <a:uFillTx/>
                <a:latin typeface="Arial"/>
                <a:ea typeface="+mn-ea"/>
                <a:cs typeface="+mn-cs"/>
              </a:rPr>
              <a:t>PLACEHOLDER: </a:t>
            </a:r>
            <a:r>
              <a:rPr lang="en-CA" sz="1800" i="1" dirty="0">
                <a:solidFill>
                  <a:schemeClr val="accent5"/>
                </a:solidFill>
                <a:highlight>
                  <a:srgbClr val="F2A920"/>
                </a:highlight>
                <a:latin typeface="Arial"/>
              </a:rPr>
              <a:t>define the hybrid working model for the department (ex: To allow for maximum flexibility, employees will have the autonomy to choose whether they prefer to work from home, the office or a </a:t>
            </a:r>
            <a:r>
              <a:rPr lang="en-CA" sz="1800" i="1" dirty="0" err="1">
                <a:solidFill>
                  <a:schemeClr val="accent5"/>
                </a:solidFill>
                <a:highlight>
                  <a:srgbClr val="F2A920"/>
                </a:highlight>
                <a:latin typeface="Arial"/>
              </a:rPr>
              <a:t>GCcoworking</a:t>
            </a:r>
            <a:r>
              <a:rPr lang="en-CA" sz="1800" i="1" dirty="0">
                <a:solidFill>
                  <a:schemeClr val="accent5"/>
                </a:solidFill>
                <a:highlight>
                  <a:srgbClr val="F2A920"/>
                </a:highlight>
                <a:latin typeface="Arial"/>
              </a:rPr>
              <a:t> site on any given day</a:t>
            </a:r>
            <a:r>
              <a:rPr kumimoji="0" lang="en-CA" sz="1800" b="0" i="1" u="none" strike="noStrike" kern="1200" cap="none" spc="0" normalizeH="0" baseline="0" noProof="0" dirty="0">
                <a:ln>
                  <a:noFill/>
                </a:ln>
                <a:solidFill>
                  <a:schemeClr val="accent5"/>
                </a:solidFill>
                <a:effectLst/>
                <a:highlight>
                  <a:srgbClr val="F2A920"/>
                </a:highlight>
                <a:uLnTx/>
                <a:uFillTx/>
                <a:latin typeface="Arial"/>
                <a:ea typeface="+mn-ea"/>
                <a:cs typeface="+mn-cs"/>
              </a:rPr>
              <a:t>]</a:t>
            </a:r>
          </a:p>
        </p:txBody>
      </p:sp>
    </p:spTree>
    <p:extLst>
      <p:ext uri="{BB962C8B-B14F-4D97-AF65-F5344CB8AC3E}">
        <p14:creationId xmlns:p14="http://schemas.microsoft.com/office/powerpoint/2010/main" val="131919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15"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7244894-ACDF-455E-BE20-C973213EA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436" y="1576111"/>
            <a:ext cx="7006669" cy="404674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1354F2-37F9-47D6-A1B0-F133C541D4C6}" type="slidenum">
              <a:rPr kumimoji="0" lang="en-CA"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Isosceles Triangle 3">
            <a:extLst>
              <a:ext uri="{FF2B5EF4-FFF2-40B4-BE49-F238E27FC236}">
                <a16:creationId xmlns:a16="http://schemas.microsoft.com/office/drawing/2014/main" id="{54C8CC74-F2E5-4D51-ABBD-7EC7AA1DAEAA}"/>
              </a:ext>
            </a:extLst>
          </p:cNvPr>
          <p:cNvSpPr/>
          <p:nvPr/>
        </p:nvSpPr>
        <p:spPr>
          <a:xfrm rot="14829351">
            <a:off x="5280032" y="-308704"/>
            <a:ext cx="6820263"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6" y="417273"/>
            <a:ext cx="613001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17455C"/>
                </a:solidFill>
                <a:effectLst/>
                <a:uLnTx/>
                <a:uFillTx/>
                <a:latin typeface="Arial"/>
                <a:ea typeface="+mj-ea"/>
                <a:cs typeface="Arial" panose="020B0604020202020204" pitchFamily="34" charset="0"/>
              </a:rPr>
              <a:t>Supporting Flexibility</a:t>
            </a:r>
            <a:r>
              <a:rPr kumimoji="0" lang="en-CA" sz="2800" b="0" i="0" u="none" strike="noStrike" kern="1200" cap="none" spc="0" normalizeH="0" baseline="0" noProof="0" dirty="0">
                <a:ln>
                  <a:noFill/>
                </a:ln>
                <a:solidFill>
                  <a:srgbClr val="17455C"/>
                </a:solidFill>
                <a:effectLst/>
                <a:uLnTx/>
                <a:uFillTx/>
                <a:latin typeface="Arial"/>
                <a:ea typeface="+mj-ea"/>
                <a:cs typeface="+mj-cs"/>
              </a:rPr>
              <a:t> with an </a:t>
            </a:r>
            <a:r>
              <a:rPr kumimoji="0" lang="en-CA" sz="3600" b="1" i="0" u="none" strike="noStrike" kern="1200" cap="none" spc="0" normalizeH="0" baseline="0" noProof="0" dirty="0">
                <a:ln>
                  <a:noFill/>
                </a:ln>
                <a:solidFill>
                  <a:srgbClr val="17455C"/>
                </a:solidFill>
                <a:effectLst/>
                <a:uLnTx/>
                <a:uFillTx/>
                <a:latin typeface="Arial"/>
                <a:ea typeface="+mj-ea"/>
                <a:cs typeface="+mj-cs"/>
              </a:rPr>
              <a:t>Ecosystem of Workspaces</a:t>
            </a:r>
          </a:p>
        </p:txBody>
      </p:sp>
      <p:pic>
        <p:nvPicPr>
          <p:cNvPr id="13" name="Picture 12">
            <a:extLst>
              <a:ext uri="{FF2B5EF4-FFF2-40B4-BE49-F238E27FC236}">
                <a16:creationId xmlns:a16="http://schemas.microsoft.com/office/drawing/2014/main" id="{197C456B-B720-408D-9D48-28FA65C1A0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590808" y="385492"/>
            <a:ext cx="1975124" cy="594454"/>
          </a:xfrm>
          <a:prstGeom prst="rect">
            <a:avLst/>
          </a:prstGeom>
        </p:spPr>
      </p:pic>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907345" y="3140923"/>
            <a:ext cx="1348595" cy="1355173"/>
          </a:xfrm>
          <a:prstGeom prst="rect">
            <a:avLst/>
          </a:prstGeom>
          <a:effectLst>
            <a:glow rad="228600">
              <a:schemeClr val="accent2">
                <a:alpha val="40000"/>
              </a:schemeClr>
            </a:glow>
          </a:effectLst>
        </p:spPr>
      </p:pic>
      <p:sp>
        <p:nvSpPr>
          <p:cNvPr id="12" name="TextBox 11">
            <a:extLst>
              <a:ext uri="{FF2B5EF4-FFF2-40B4-BE49-F238E27FC236}">
                <a16:creationId xmlns:a16="http://schemas.microsoft.com/office/drawing/2014/main" id="{50FDA4DE-64F7-4894-B963-2B2CF0EC69CC}"/>
              </a:ext>
            </a:extLst>
          </p:cNvPr>
          <p:cNvSpPr txBox="1"/>
          <p:nvPr/>
        </p:nvSpPr>
        <p:spPr>
          <a:xfrm>
            <a:off x="7482584" y="982032"/>
            <a:ext cx="4191573" cy="203132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rial"/>
                <a:ea typeface="+mn-ea"/>
                <a:cs typeface="+mn-cs"/>
              </a:rPr>
              <a:t>The </a:t>
            </a:r>
            <a:r>
              <a:rPr kumimoji="0" lang="en-CA" sz="1800" b="1" i="0" u="none" strike="noStrike" kern="1200" cap="none" spc="0" normalizeH="0" baseline="0" noProof="0" dirty="0">
                <a:ln>
                  <a:noFill/>
                </a:ln>
                <a:solidFill>
                  <a:srgbClr val="000000"/>
                </a:solidFill>
                <a:effectLst/>
                <a:uLnTx/>
                <a:uFillTx/>
                <a:latin typeface="Arial"/>
                <a:ea typeface="+mn-ea"/>
                <a:cs typeface="+mn-cs"/>
              </a:rPr>
              <a:t>Workplace Transformation Program </a:t>
            </a:r>
            <a:r>
              <a:rPr kumimoji="0" lang="en-CA" sz="1800" b="0" i="0" u="none" strike="noStrike" kern="1200" cap="none" spc="0" normalizeH="0" baseline="0" noProof="0" dirty="0">
                <a:ln>
                  <a:noFill/>
                </a:ln>
                <a:solidFill>
                  <a:srgbClr val="000000"/>
                </a:solidFill>
                <a:effectLst/>
                <a:uLnTx/>
                <a:uFillTx/>
                <a:latin typeface="Arial"/>
                <a:ea typeface="+mn-ea"/>
                <a:cs typeface="+mn-cs"/>
              </a:rPr>
              <a:t>will efficiently modernize your workplace using </a:t>
            </a:r>
            <a:r>
              <a:rPr kumimoji="0" lang="en-CA" sz="1800" b="0" i="0" u="none" strike="noStrike" kern="1200" cap="none" spc="0" normalizeH="0" baseline="0" noProof="0" dirty="0" err="1">
                <a:ln>
                  <a:noFill/>
                </a:ln>
                <a:solidFill>
                  <a:srgbClr val="000000"/>
                </a:solidFill>
                <a:effectLst/>
                <a:uLnTx/>
                <a:uFillTx/>
                <a:latin typeface="Arial"/>
                <a:ea typeface="+mn-ea"/>
                <a:cs typeface="+mn-cs"/>
              </a:rPr>
              <a:t>GCworkplace</a:t>
            </a:r>
            <a:r>
              <a:rPr kumimoji="0" lang="en-CA" sz="1800" b="0" i="0" u="none" strike="noStrike" kern="1200" cap="none" spc="0" normalizeH="0" baseline="0" noProof="0" dirty="0">
                <a:ln>
                  <a:noFill/>
                </a:ln>
                <a:solidFill>
                  <a:srgbClr val="000000"/>
                </a:solidFill>
                <a:effectLst/>
                <a:uLnTx/>
                <a:uFillTx/>
                <a:latin typeface="Arial"/>
                <a:ea typeface="+mn-ea"/>
                <a:cs typeface="+mn-cs"/>
              </a:rPr>
              <a:t> standards to provide you with a flexible, collaborative work environment in support of your organization’s new modern, hybrid way of working! </a:t>
            </a:r>
          </a:p>
        </p:txBody>
      </p:sp>
      <p:sp>
        <p:nvSpPr>
          <p:cNvPr id="17" name="TextBox 16">
            <a:extLst>
              <a:ext uri="{FF2B5EF4-FFF2-40B4-BE49-F238E27FC236}">
                <a16:creationId xmlns:a16="http://schemas.microsoft.com/office/drawing/2014/main" id="{BB3264B4-4A00-417B-A0BD-F08F07A5ED13}"/>
              </a:ext>
            </a:extLst>
          </p:cNvPr>
          <p:cNvSpPr txBox="1"/>
          <p:nvPr/>
        </p:nvSpPr>
        <p:spPr>
          <a:xfrm>
            <a:off x="451766" y="5801386"/>
            <a:ext cx="11006345"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GCcoworking</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is a is a shared </a:t>
            </a: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location where employees from multiple federal departments can work from, as an alternative to their home or usual workplace.</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E0F1353-53E3-4879-8AA9-0A10B2C4CB99}"/>
              </a:ext>
            </a:extLst>
          </p:cNvPr>
          <p:cNvSpPr txBox="1"/>
          <p:nvPr/>
        </p:nvSpPr>
        <p:spPr>
          <a:xfrm>
            <a:off x="3401334" y="3828034"/>
            <a:ext cx="174236"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35F83B4-539C-4C43-933C-01F776DC358C}"/>
              </a:ext>
            </a:extLst>
          </p:cNvPr>
          <p:cNvSpPr txBox="1"/>
          <p:nvPr/>
        </p:nvSpPr>
        <p:spPr>
          <a:xfrm>
            <a:off x="10354884" y="3449177"/>
            <a:ext cx="154318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4CB6A0"/>
                </a:solidFill>
                <a:effectLst/>
                <a:uLnTx/>
                <a:uFillTx/>
                <a:latin typeface="Arial"/>
                <a:ea typeface="+mn-ea"/>
                <a:cs typeface="Arial" panose="020B0604020202020204" pitchFamily="34" charset="0"/>
              </a:rPr>
              <a:t>POSITIVE EMPLOYEE EXPERIENCE</a:t>
            </a:r>
            <a:endParaRPr kumimoji="0" lang="en-CA" sz="1800" b="1" i="0" u="none" strike="noStrike" kern="1200" cap="none" spc="0" normalizeH="0" baseline="0" noProof="0" dirty="0">
              <a:ln>
                <a:noFill/>
              </a:ln>
              <a:solidFill>
                <a:srgbClr val="4CB6A0"/>
              </a:solidFill>
              <a:effectLst/>
              <a:uLnTx/>
              <a:uFillTx/>
              <a:latin typeface="Arial"/>
              <a:ea typeface="+mn-ea"/>
              <a:cs typeface="+mn-cs"/>
            </a:endParaRPr>
          </a:p>
        </p:txBody>
      </p:sp>
      <p:pic>
        <p:nvPicPr>
          <p:cNvPr id="6" name="Graphic 5" descr="Information outline">
            <a:hlinkClick r:id="rId7"/>
            <a:extLst>
              <a:ext uri="{FF2B5EF4-FFF2-40B4-BE49-F238E27FC236}">
                <a16:creationId xmlns:a16="http://schemas.microsoft.com/office/drawing/2014/main" id="{8B01DF29-4BE9-468A-A241-301A904C646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29077" y="5815299"/>
            <a:ext cx="221181" cy="221181"/>
          </a:xfrm>
          <a:prstGeom prst="rect">
            <a:avLst/>
          </a:prstGeom>
        </p:spPr>
      </p:pic>
    </p:spTree>
    <p:extLst>
      <p:ext uri="{BB962C8B-B14F-4D97-AF65-F5344CB8AC3E}">
        <p14:creationId xmlns:p14="http://schemas.microsoft.com/office/powerpoint/2010/main" val="38078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par>
                          <p:cTn id="15" fill="hold">
                            <p:stCondLst>
                              <p:cond delay="2000"/>
                            </p:stCondLst>
                            <p:childTnLst>
                              <p:par>
                                <p:cTn id="16" presetID="10" presetClass="entr" presetSubtype="0" fill="hold" nodeType="afterEffect">
                                  <p:stCondLst>
                                    <p:cond delay="10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27856" y="1108274"/>
            <a:ext cx="4780340" cy="4788614"/>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5" y="328812"/>
            <a:ext cx="10704280" cy="779462"/>
          </a:xfrm>
        </p:spPr>
        <p:txBody>
          <a:bodyPr/>
          <a:lstStyle/>
          <a:p>
            <a:r>
              <a:rPr lang="en-CA" dirty="0">
                <a:solidFill>
                  <a:schemeClr val="accent5"/>
                </a:solidFill>
              </a:rPr>
              <a:t>What is a </a:t>
            </a:r>
            <a:r>
              <a:rPr lang="en-CA" dirty="0" err="1">
                <a:solidFill>
                  <a:schemeClr val="accent5"/>
                </a:solidFill>
              </a:rPr>
              <a:t>GCworkplace</a:t>
            </a:r>
            <a:r>
              <a:rPr lang="en-CA" dirty="0">
                <a:solidFill>
                  <a:schemeClr val="accent5"/>
                </a:solidFill>
              </a:rPr>
              <a:t>?</a:t>
            </a:r>
          </a:p>
        </p:txBody>
      </p:sp>
      <p:sp>
        <p:nvSpPr>
          <p:cNvPr id="4" name="TextBox 3">
            <a:extLst>
              <a:ext uri="{FF2B5EF4-FFF2-40B4-BE49-F238E27FC236}">
                <a16:creationId xmlns:a16="http://schemas.microsoft.com/office/drawing/2014/main" id="{492C2EB0-3EAB-4D0D-8148-E8FDC11F2A28}"/>
              </a:ext>
            </a:extLst>
          </p:cNvPr>
          <p:cNvSpPr txBox="1"/>
          <p:nvPr/>
        </p:nvSpPr>
        <p:spPr>
          <a:xfrm>
            <a:off x="395542" y="988484"/>
            <a:ext cx="6070515" cy="1138773"/>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CA"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GCworkplace</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 </a:t>
            </a:r>
            <a:r>
              <a:rPr kumimoji="0" lang="en-CA" sz="20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modern, efficient and inclusive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workplace which responds to the public service workforce’s needs and supports a flexible way of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15957" y="110827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en-US" sz="1800" dirty="0">
                <a:solidFill>
                  <a:schemeClr val="tx1"/>
                </a:solidFill>
              </a:rPr>
              <a:t>Why an Activity-Based Workplace (ABW) concept?</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864352" y="3252446"/>
            <a:ext cx="4637211" cy="1678320"/>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Choice and flexibility of where &amp; how to work</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Adaptable to personal needs &amp; preferences</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Access to a wide range of </a:t>
            </a:r>
            <a:r>
              <a:rPr lang="en-US" sz="2000" dirty="0" err="1">
                <a:solidFill>
                  <a:schemeClr val="tx1"/>
                </a:solidFill>
                <a:latin typeface="+mn-lt"/>
                <a:ea typeface="+mn-ea"/>
                <a:cs typeface="+mn-cs"/>
              </a:rPr>
              <a:t>workpoints</a:t>
            </a:r>
            <a:r>
              <a:rPr lang="en-US" sz="2000" dirty="0">
                <a:solidFill>
                  <a:schemeClr val="tx1"/>
                </a:solidFill>
                <a:latin typeface="+mn-lt"/>
                <a:ea typeface="+mn-ea"/>
                <a:cs typeface="+mn-cs"/>
              </a:rPr>
              <a:t> and amenities</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Accessible and inclusive</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Enhance your employee experience</a:t>
            </a:r>
            <a:endParaRPr lang="en-CA" sz="2000" dirty="0">
              <a:solidFill>
                <a:schemeClr val="tx1"/>
              </a:solidFill>
              <a:latin typeface="Calibri" panose="020F0502020204030204" pitchFamily="34" charset="0"/>
              <a:cs typeface="Times New Roman" panose="02020603050405020304" pitchFamily="18" charset="0"/>
            </a:endParaRPr>
          </a:p>
          <a:p>
            <a:pPr marL="285750">
              <a:lnSpc>
                <a:spcPct val="90000"/>
              </a:lnSpc>
              <a:spcAft>
                <a:spcPts val="600"/>
              </a:spcAft>
              <a:buFont typeface="Arial" panose="020B0604020202020204" pitchFamily="34" charset="0"/>
              <a:buChar char="•"/>
            </a:pPr>
            <a:r>
              <a:rPr lang="en-CA" sz="2000" dirty="0">
                <a:effectLst/>
                <a:latin typeface="Arial" panose="020B0604020202020204" pitchFamily="34" charset="0"/>
                <a:ea typeface="Calibri" panose="020F0502020204030204" pitchFamily="34" charset="0"/>
                <a:cs typeface="Times New Roman" panose="02020603050405020304" pitchFamily="18" charset="0"/>
              </a:rPr>
              <a:t>Supports all workplace activities such as learning, focusing, collaborating and socializing.</a:t>
            </a:r>
            <a:endParaRPr lang="en-US" sz="2000" dirty="0">
              <a:solidFill>
                <a:schemeClr val="tx1"/>
              </a:solidFill>
              <a:latin typeface="+mn-lt"/>
              <a:ea typeface="+mn-ea"/>
              <a:cs typeface="+mn-cs"/>
            </a:endParaRP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based on the implementation of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Activity Based Working (ABW)</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is a concept that offers all employees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SHARED USE </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VARIETY</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a:t>
            </a:r>
            <a:r>
              <a:rPr kumimoji="0" lang="en-CA"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workpoints</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allowing them to </a:t>
            </a:r>
            <a:r>
              <a:rPr kumimoji="0" lang="en-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CHOOSE</a:t>
            </a:r>
            <a:r>
              <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optimal setting to perform their tasks and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r>
              <a:rPr lang="en-CA" sz="1600" dirty="0">
                <a:effectLst/>
                <a:latin typeface="Arial" panose="020B0604020202020204" pitchFamily="34" charset="0"/>
                <a:ea typeface="Calibri" panose="020F0502020204030204" pitchFamily="34" charset="0"/>
                <a:cs typeface="Times New Roman" panose="02020603050405020304" pitchFamily="18" charset="0"/>
              </a:rPr>
              <a:t>GCworkplace is designed based on an unassigned seating environment, where employees have access to all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workpoints</a:t>
            </a:r>
            <a:r>
              <a:rPr lang="en-CA" sz="1600" dirty="0">
                <a:effectLst/>
                <a:latin typeface="Arial" panose="020B0604020202020204" pitchFamily="34" charset="0"/>
                <a:ea typeface="Calibri" panose="020F0502020204030204" pitchFamily="34" charset="0"/>
                <a:cs typeface="Times New Roman" panose="02020603050405020304" pitchFamily="18" charset="0"/>
              </a:rPr>
              <a:t> in both open and enclosed work areas. </a:t>
            </a: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77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1"/>
            </p:custDataLst>
          </p:nvPr>
        </p:nvSpPr>
        <p:spPr>
          <a:xfrm>
            <a:off x="445757" y="322577"/>
            <a:ext cx="10704280" cy="779462"/>
          </a:xfrm>
        </p:spPr>
        <p:txBody>
          <a:bodyPr>
            <a:normAutofit/>
          </a:bodyPr>
          <a:lstStyle/>
          <a:p>
            <a:r>
              <a:rPr lang="en-CA" dirty="0">
                <a:solidFill>
                  <a:schemeClr val="accent5"/>
                </a:solidFill>
              </a:rPr>
              <a:t>What to expect</a:t>
            </a:r>
            <a:endParaRPr lang="en-CA" sz="2700" dirty="0">
              <a:solidFill>
                <a:schemeClr val="accent5"/>
              </a:solidFill>
            </a:endParaRP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13</a:t>
            </a:fld>
            <a:endParaRPr lang="en-CA" dirty="0"/>
          </a:p>
        </p:txBody>
      </p:sp>
      <p:pic>
        <p:nvPicPr>
          <p:cNvPr id="7" name="Picture 6" descr="infographic of where the technology is in a work space">
            <a:extLst>
              <a:ext uri="{FF2B5EF4-FFF2-40B4-BE49-F238E27FC236}">
                <a16:creationId xmlns:a16="http://schemas.microsoft.com/office/drawing/2014/main" id="{ABB1421A-940D-461E-A309-719407839B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757" y="3067776"/>
            <a:ext cx="9169068" cy="2934277"/>
          </a:xfrm>
          <a:prstGeom prst="rect">
            <a:avLst/>
          </a:prstGeom>
        </p:spPr>
      </p:pic>
      <p:sp>
        <p:nvSpPr>
          <p:cNvPr id="8" name="TextBox 7">
            <a:extLst>
              <a:ext uri="{FF2B5EF4-FFF2-40B4-BE49-F238E27FC236}">
                <a16:creationId xmlns:a16="http://schemas.microsoft.com/office/drawing/2014/main" id="{4C0D3FFE-69F3-495A-B64A-BEF4ED8603F8}"/>
              </a:ext>
            </a:extLst>
          </p:cNvPr>
          <p:cNvSpPr txBox="1"/>
          <p:nvPr/>
        </p:nvSpPr>
        <p:spPr>
          <a:xfrm>
            <a:off x="3556000" y="1015472"/>
            <a:ext cx="8006079" cy="707886"/>
          </a:xfrm>
          <a:prstGeom prst="rect">
            <a:avLst/>
          </a:prstGeom>
          <a:noFill/>
        </p:spPr>
        <p:txBody>
          <a:bodyPr wrap="square">
            <a:spAutoFit/>
          </a:bodyPr>
          <a:lstStyle/>
          <a:p>
            <a:pPr marL="0" indent="0">
              <a:buNone/>
            </a:pPr>
            <a:r>
              <a:rPr lang="en-US" sz="2000" dirty="0">
                <a:solidFill>
                  <a:schemeClr val="tx1"/>
                </a:solidFill>
                <a:latin typeface="+mn-lt"/>
                <a:cs typeface="Arial"/>
              </a:rPr>
              <a:t>An all-inclusive activity-based workplace supporting hybrid working that includes</a:t>
            </a:r>
            <a:r>
              <a:rPr lang="en-US" sz="2000" dirty="0">
                <a:latin typeface="+mn-lt"/>
                <a:cs typeface="Arial"/>
              </a:rPr>
              <a:t>:</a:t>
            </a:r>
            <a:endParaRPr lang="en-US" sz="2000" dirty="0">
              <a:solidFill>
                <a:schemeClr val="tx1"/>
              </a:solidFill>
              <a:latin typeface="+mn-lt"/>
              <a:cs typeface="Arial"/>
            </a:endParaRPr>
          </a:p>
        </p:txBody>
      </p:sp>
      <p:sp>
        <p:nvSpPr>
          <p:cNvPr id="13" name="Content Placeholder 2">
            <a:extLst>
              <a:ext uri="{FF2B5EF4-FFF2-40B4-BE49-F238E27FC236}">
                <a16:creationId xmlns:a16="http://schemas.microsoft.com/office/drawing/2014/main" id="{3EBCCEAE-0B97-4459-A2EE-36102768E734}"/>
              </a:ext>
            </a:extLst>
          </p:cNvPr>
          <p:cNvSpPr txBox="1">
            <a:spLocks/>
          </p:cNvSpPr>
          <p:nvPr/>
        </p:nvSpPr>
        <p:spPr bwMode="auto">
          <a:xfrm>
            <a:off x="5314502" y="1460596"/>
            <a:ext cx="6121298" cy="1923538"/>
          </a:xfrm>
          <a:prstGeom prst="roundRect">
            <a:avLst/>
          </a:prstGeom>
          <a:solidFill>
            <a:schemeClr val="accent1">
              <a:lumMod val="60000"/>
              <a:lumOff val="40000"/>
            </a:schemeClr>
          </a:solidFill>
          <a:ln>
            <a:noFill/>
          </a:ln>
        </p:spPr>
        <p:txBody>
          <a:bodyPr vert="horz" wrap="square" lIns="0" tIns="0" rIns="0" bIns="0" numCol="1" anchor="t" anchorCtr="0" compatLnSpc="1">
            <a:prstTxWarp prst="textNoShape">
              <a:avLst/>
            </a:prstTxWarp>
            <a:noAutofit/>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Wi-Fi environment</a:t>
            </a: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Variety of modern </a:t>
            </a:r>
            <a:r>
              <a:rPr lang="en-CA" sz="1400" dirty="0" err="1">
                <a:solidFill>
                  <a:schemeClr val="tx1"/>
                </a:solidFill>
                <a:latin typeface="Arial" panose="020B0604020202020204" pitchFamily="34" charset="0"/>
                <a:ea typeface="Times New Roman" panose="02020603050405020304" pitchFamily="18" charset="0"/>
                <a:cs typeface="Arial" panose="020B0604020202020204" pitchFamily="34" charset="0"/>
              </a:rPr>
              <a:t>workpoints</a:t>
            </a: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to focus, collaborate, socialize and think. </a:t>
            </a: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3 distinctive </a:t>
            </a:r>
            <a:r>
              <a:rPr lang="en-CA" sz="140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zones </a:t>
            </a:r>
            <a:r>
              <a:rPr lang="en-CA" sz="1400" dirty="0">
                <a:solidFill>
                  <a:sysClr val="windowText" lastClr="000000"/>
                </a:solidFill>
                <a:latin typeface="+mn-lt"/>
              </a:rPr>
              <a:t>(Quiet, Transitional, Interactive)</a:t>
            </a:r>
            <a:endParaRPr lang="en-CA" sz="140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Audio visual equipment adapted for each </a:t>
            </a:r>
            <a:r>
              <a:rPr lang="en-CA" sz="1400" dirty="0" err="1">
                <a:solidFill>
                  <a:schemeClr val="tx1"/>
                </a:solidFill>
                <a:latin typeface="Arial" panose="020B0604020202020204" pitchFamily="34" charset="0"/>
                <a:cs typeface="Arial" panose="020B0604020202020204" pitchFamily="34" charset="0"/>
              </a:rPr>
              <a:t>workpoint</a:t>
            </a:r>
            <a:endParaRPr lang="en-CA" sz="1400" dirty="0">
              <a:solidFill>
                <a:schemeClr val="tx1"/>
              </a:solidFill>
              <a:latin typeface="Arial" panose="020B0604020202020204" pitchFamily="34" charset="0"/>
              <a:cs typeface="Arial" panose="020B0604020202020204" pitchFamily="34" charset="0"/>
            </a:endParaRP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Inspiring and inclusive design</a:t>
            </a:r>
            <a:endParaRPr lang="en-CA" sz="1400" dirty="0">
              <a:solidFill>
                <a:schemeClr val="tx1"/>
              </a:solidFill>
              <a:latin typeface="Arial" panose="020B0604020202020204" pitchFamily="34" charset="0"/>
              <a:cs typeface="Arial" panose="020B0604020202020204" pitchFamily="34" charset="0"/>
            </a:endParaRP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Refreshed kitchenettes and business centre</a:t>
            </a:r>
          </a:p>
          <a:p>
            <a:pPr marL="342900" indent="-342900" algn="ctr">
              <a:lnSpc>
                <a:spcPct val="115000"/>
              </a:lnSpc>
              <a:spcBef>
                <a:spcPts val="0"/>
              </a:spcBef>
              <a:spcAft>
                <a:spcPts val="0"/>
              </a:spcAft>
              <a:buFont typeface="Wingdings" panose="05000000000000000000" pitchFamily="2" charset="2"/>
              <a:buChar char=""/>
            </a:pPr>
            <a:r>
              <a:rPr lang="en-CA" sz="1400" dirty="0">
                <a:solidFill>
                  <a:schemeClr val="tx1"/>
                </a:solidFill>
                <a:latin typeface="Arial" panose="020B0604020202020204" pitchFamily="34" charset="0"/>
                <a:cs typeface="Arial" panose="020B0604020202020204" pitchFamily="34" charset="0"/>
              </a:rPr>
              <a:t>Easy-to-use booking system</a:t>
            </a:r>
          </a:p>
          <a:p>
            <a:pPr marL="0" indent="0" algn="ctr">
              <a:lnSpc>
                <a:spcPct val="115000"/>
              </a:lnSpc>
              <a:spcBef>
                <a:spcPts val="0"/>
              </a:spcBef>
              <a:spcAft>
                <a:spcPts val="0"/>
              </a:spcAft>
              <a:buNone/>
            </a:pPr>
            <a:endParaRPr lang="en-C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03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Workplace Transformation Program</a:t>
            </a:r>
            <a:br>
              <a:rPr lang="fr-CA" sz="4000" b="1" dirty="0">
                <a:solidFill>
                  <a:schemeClr val="accent5"/>
                </a:solidFill>
              </a:rPr>
            </a:br>
            <a:r>
              <a:rPr lang="fr-CA" sz="3600" b="1" dirty="0">
                <a:solidFill>
                  <a:schemeClr val="accent3"/>
                </a:solidFill>
              </a:rPr>
              <a:t>WORKPLACE DESIGN &amp; PROCESS</a:t>
            </a:r>
            <a:endParaRPr lang="en-CA" sz="4000" dirty="0"/>
          </a:p>
        </p:txBody>
      </p:sp>
    </p:spTree>
    <p:extLst>
      <p:ext uri="{BB962C8B-B14F-4D97-AF65-F5344CB8AC3E}">
        <p14:creationId xmlns:p14="http://schemas.microsoft.com/office/powerpoint/2010/main" val="165607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2E718682-6B3B-4B8A-86B6-8C56F19A43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883759" y="2208989"/>
            <a:ext cx="446871" cy="733497"/>
          </a:xfrm>
          <a:prstGeom prst="rect">
            <a:avLst/>
          </a:prstGeom>
        </p:spPr>
      </p:pic>
      <p:sp>
        <p:nvSpPr>
          <p:cNvPr id="82" name="TextBox 81">
            <a:extLst>
              <a:ext uri="{FF2B5EF4-FFF2-40B4-BE49-F238E27FC236}">
                <a16:creationId xmlns:a16="http://schemas.microsoft.com/office/drawing/2014/main" id="{33A76DF4-A12F-4268-9B11-4AA741FD9A4B}"/>
              </a:ext>
            </a:extLst>
          </p:cNvPr>
          <p:cNvSpPr txBox="1"/>
          <p:nvPr/>
        </p:nvSpPr>
        <p:spPr>
          <a:xfrm>
            <a:off x="482183" y="900313"/>
            <a:ext cx="7695966" cy="126188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Because organizations all work somewhat differently, </a:t>
            </a:r>
            <a:r>
              <a:rPr kumimoji="0" lang="en-US" sz="1600" b="1" i="0" u="none" strike="noStrike" kern="1200" cap="none" spc="0" normalizeH="0" baseline="0" noProof="0" dirty="0">
                <a:ln>
                  <a:noFill/>
                </a:ln>
                <a:solidFill>
                  <a:srgbClr val="000000"/>
                </a:solidFill>
                <a:effectLst/>
                <a:uLnTx/>
                <a:uFillTx/>
                <a:latin typeface="Arial"/>
                <a:ea typeface="+mn-ea"/>
                <a:cs typeface="+mn-cs"/>
              </a:rPr>
              <a:t>ACTIVITY PROFILES </a:t>
            </a:r>
            <a:r>
              <a:rPr kumimoji="0" lang="en-US" sz="1600" b="0" i="0" u="none" strike="noStrike" kern="1200" cap="none" spc="0" normalizeH="0" baseline="0" noProof="0" dirty="0">
                <a:ln>
                  <a:noFill/>
                </a:ln>
                <a:solidFill>
                  <a:srgbClr val="000000"/>
                </a:solidFill>
                <a:effectLst/>
                <a:uLnTx/>
                <a:uFillTx/>
                <a:latin typeface="Arial"/>
                <a:ea typeface="+mn-ea"/>
                <a:cs typeface="+mn-cs"/>
              </a:rPr>
              <a:t>are used as a baseline to identify the organization’s way of working and determine an </a:t>
            </a:r>
            <a:r>
              <a:rPr kumimoji="0" lang="en-US" sz="1600" b="1" i="0" u="none" strike="noStrike" kern="1200" cap="none" spc="0" normalizeH="0" baseline="0" noProof="0" dirty="0">
                <a:ln>
                  <a:noFill/>
                </a:ln>
                <a:solidFill>
                  <a:srgbClr val="000000"/>
                </a:solidFill>
                <a:effectLst/>
                <a:uLnTx/>
                <a:uFillTx/>
                <a:latin typeface="Arial"/>
                <a:ea typeface="+mn-ea"/>
                <a:cs typeface="+mn-cs"/>
              </a:rPr>
              <a:t>IDEAL </a:t>
            </a:r>
            <a:r>
              <a:rPr kumimoji="0" lang="en-US" sz="1600" b="0" i="0" u="none" strike="noStrike" kern="1200" cap="none" spc="0" normalizeH="0" baseline="0" noProof="0" dirty="0" err="1">
                <a:ln>
                  <a:noFill/>
                </a:ln>
                <a:solidFill>
                  <a:srgbClr val="000000"/>
                </a:solidFill>
                <a:effectLst/>
                <a:uLnTx/>
                <a:uFillTx/>
                <a:latin typeface="Arial"/>
                <a:ea typeface="+mn-ea"/>
                <a:cs typeface="+mn-cs"/>
              </a:rPr>
              <a:t>workpoint</a:t>
            </a:r>
            <a:r>
              <a:rPr kumimoji="0" lang="en-US" sz="1600" b="0" i="0" u="none" strike="noStrike" kern="1200" cap="none" spc="0" normalizeH="0" baseline="0" noProof="0" dirty="0">
                <a:ln>
                  <a:noFill/>
                </a:ln>
                <a:solidFill>
                  <a:srgbClr val="000000"/>
                </a:solidFill>
                <a:effectLst/>
                <a:uLnTx/>
                <a:uFillTx/>
                <a:latin typeface="Arial"/>
                <a:ea typeface="+mn-ea"/>
                <a:cs typeface="+mn-cs"/>
              </a:rPr>
              <a:t> distribution to reflect activities performed </a:t>
            </a:r>
            <a:r>
              <a:rPr kumimoji="0" lang="en-US" sz="1600" b="1" i="0" u="none" strike="noStrike" kern="1200" cap="none" spc="0" normalizeH="0" baseline="0" noProof="0" dirty="0">
                <a:ln>
                  <a:noFill/>
                </a:ln>
                <a:solidFill>
                  <a:srgbClr val="000000"/>
                </a:solidFill>
                <a:effectLst/>
                <a:uLnTx/>
                <a:uFillTx/>
                <a:latin typeface="Arial"/>
                <a:ea typeface="+mn-ea"/>
                <a:cs typeface="+mn-cs"/>
              </a:rPr>
              <a:t>in the workplace.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1" name="Rectangle 130">
            <a:extLst>
              <a:ext uri="{FF2B5EF4-FFF2-40B4-BE49-F238E27FC236}">
                <a16:creationId xmlns:a16="http://schemas.microsoft.com/office/drawing/2014/main" id="{1D6BDE99-3D1C-40D1-820E-56410468A596}"/>
              </a:ext>
            </a:extLst>
          </p:cNvPr>
          <p:cNvSpPr/>
          <p:nvPr/>
        </p:nvSpPr>
        <p:spPr>
          <a:xfrm rot="5400000">
            <a:off x="2681650" y="1342176"/>
            <a:ext cx="897396" cy="2470735"/>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1894981" y="1864405"/>
            <a:ext cx="6207106" cy="3005474"/>
            <a:chOff x="6140200" y="2257641"/>
            <a:chExt cx="5142069" cy="2750909"/>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INDIVIDUAL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Tw Cen MT"/>
                  <a:ea typeface="+mn-ea"/>
                  <a:cs typeface="Tw Cen MT"/>
                </a:rPr>
                <a:t>COLLABORATIVE</a:t>
              </a:r>
            </a:p>
          </p:txBody>
        </p:sp>
      </p:grpSp>
      <p:sp>
        <p:nvSpPr>
          <p:cNvPr id="74" name="TextBox 73">
            <a:extLst>
              <a:ext uri="{FF2B5EF4-FFF2-40B4-BE49-F238E27FC236}">
                <a16:creationId xmlns:a16="http://schemas.microsoft.com/office/drawing/2014/main" id="{8B3929CC-7C07-4359-BE74-BBA30316C8AA}"/>
              </a:ext>
            </a:extLst>
          </p:cNvPr>
          <p:cNvSpPr txBox="1"/>
          <p:nvPr/>
        </p:nvSpPr>
        <p:spPr>
          <a:xfrm>
            <a:off x="-411918" y="4769417"/>
            <a:ext cx="3117399"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INTERACTIVE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a:ea typeface="+mn-ea"/>
                <a:cs typeface="+mn-cs"/>
              </a:rPr>
              <a:t> WORKPLACE </a:t>
            </a:r>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TextBox 72">
            <a:extLst>
              <a:ext uri="{FF2B5EF4-FFF2-40B4-BE49-F238E27FC236}">
                <a16:creationId xmlns:a16="http://schemas.microsoft.com/office/drawing/2014/main" id="{043975EF-F360-4B6F-9D8F-02C441F1F355}"/>
              </a:ext>
            </a:extLst>
          </p:cNvPr>
          <p:cNvSpPr txBox="1"/>
          <p:nvPr/>
        </p:nvSpPr>
        <p:spPr>
          <a:xfrm>
            <a:off x="138615" y="3368967"/>
            <a:ext cx="1846657"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BALANCED</a:t>
            </a:r>
            <a:r>
              <a:rPr kumimoji="0" lang="fr-CA" sz="1200" b="0" i="0" u="none" strike="noStrike" kern="1200" cap="none" spc="0" normalizeH="0" baseline="0" noProof="0" dirty="0">
                <a:ln>
                  <a:noFill/>
                </a:ln>
                <a:solidFill>
                  <a:srgbClr val="000000"/>
                </a:solidFill>
                <a:effectLst/>
                <a:uLnTx/>
                <a:uFillTx/>
                <a:latin typeface="Arial"/>
                <a:ea typeface="+mn-ea"/>
                <a:cs typeface="+mn-cs"/>
              </a:rPr>
              <a:t> WORKPLACE </a:t>
            </a:r>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482183" y="297659"/>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18853F"/>
                </a:solidFill>
                <a:effectLst/>
                <a:uLnTx/>
                <a:uFillTx/>
                <a:latin typeface="Arial"/>
                <a:ea typeface="+mj-ea"/>
                <a:cs typeface="+mj-cs"/>
              </a:rPr>
              <a:t>How is a </a:t>
            </a:r>
            <a:r>
              <a:rPr kumimoji="0" lang="en-CA" sz="3200" b="1" i="0" u="none" strike="noStrike" kern="1200" cap="none" spc="0" normalizeH="0" baseline="0" noProof="0" dirty="0" err="1">
                <a:ln>
                  <a:noFill/>
                </a:ln>
                <a:solidFill>
                  <a:srgbClr val="18853F"/>
                </a:solidFill>
                <a:effectLst/>
                <a:uLnTx/>
                <a:uFillTx/>
                <a:latin typeface="Arial"/>
                <a:ea typeface="+mj-ea"/>
                <a:cs typeface="+mj-cs"/>
              </a:rPr>
              <a:t>GCworkplace</a:t>
            </a:r>
            <a:r>
              <a:rPr kumimoji="0" lang="en-CA" sz="3200" b="1" i="0" u="none" strike="noStrike" kern="1200" cap="none" spc="0" normalizeH="0" baseline="0" noProof="0" dirty="0">
                <a:ln>
                  <a:noFill/>
                </a:ln>
                <a:solidFill>
                  <a:srgbClr val="18853F"/>
                </a:solidFill>
                <a:effectLst/>
                <a:uLnTx/>
                <a:uFillTx/>
                <a:latin typeface="Arial"/>
                <a:ea typeface="+mj-ea"/>
                <a:cs typeface="+mj-cs"/>
              </a:rPr>
              <a:t> designed? </a:t>
            </a:r>
          </a:p>
          <a:p>
            <a:pPr marL="0" marR="0" lvl="0" indent="0" algn="l" defTabSz="912813" rtl="0" eaLnBrk="0" fontAlgn="base" latinLnBrk="0" hangingPunct="0">
              <a:lnSpc>
                <a:spcPct val="90000"/>
              </a:lnSpc>
              <a:spcBef>
                <a:spcPct val="0"/>
              </a:spcBef>
              <a:spcAft>
                <a:spcPct val="0"/>
              </a:spcAft>
              <a:buClrTx/>
              <a:buSzTx/>
              <a:buFontTx/>
              <a:buNone/>
              <a:tabLst/>
              <a:defRPr/>
            </a:pPr>
            <a:endParaRPr kumimoji="0" lang="en-CA" sz="3200" b="1" i="0" u="none" strike="noStrike" kern="1200" cap="none" spc="0" normalizeH="0" baseline="0" noProof="0" dirty="0">
              <a:ln>
                <a:noFill/>
              </a:ln>
              <a:solidFill>
                <a:srgbClr val="18853F"/>
              </a:solidFill>
              <a:effectLst/>
              <a:uLnTx/>
              <a:uFillTx/>
              <a:latin typeface="Arial"/>
              <a:ea typeface="+mj-ea"/>
              <a:cs typeface="+mj-cs"/>
            </a:endParaRPr>
          </a:p>
        </p:txBody>
      </p:sp>
      <p:sp>
        <p:nvSpPr>
          <p:cNvPr id="69" name="TextBox 68">
            <a:extLst>
              <a:ext uri="{FF2B5EF4-FFF2-40B4-BE49-F238E27FC236}">
                <a16:creationId xmlns:a16="http://schemas.microsoft.com/office/drawing/2014/main" id="{9435C836-13C5-43CA-9623-4D1E90A9E9DC}"/>
              </a:ext>
            </a:extLst>
          </p:cNvPr>
          <p:cNvSpPr txBox="1"/>
          <p:nvPr/>
        </p:nvSpPr>
        <p:spPr>
          <a:xfrm>
            <a:off x="-82992" y="2074554"/>
            <a:ext cx="2278455"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AUTONOMOUS</a:t>
            </a:r>
            <a:r>
              <a:rPr kumimoji="0" lang="fr-CA" sz="1200" b="0" i="0" u="none" strike="noStrike" kern="1200" cap="none" spc="0" normalizeH="0" baseline="0" noProof="0" dirty="0">
                <a:ln>
                  <a:noFill/>
                </a:ln>
                <a:solidFill>
                  <a:srgbClr val="000000"/>
                </a:solidFill>
                <a:effectLst/>
                <a:uLnTx/>
                <a:uFillTx/>
                <a:latin typeface="Arial"/>
                <a:ea typeface="+mn-ea"/>
                <a:cs typeface="+mn-cs"/>
              </a:rPr>
              <a:t> WORKPLACE </a:t>
            </a:r>
            <a:endParaRPr kumimoji="0" lang="en-C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TextBox 74">
            <a:extLst>
              <a:ext uri="{FF2B5EF4-FFF2-40B4-BE49-F238E27FC236}">
                <a16:creationId xmlns:a16="http://schemas.microsoft.com/office/drawing/2014/main" id="{31DBE35C-C245-480E-8CA8-21859EBA08A9}"/>
              </a:ext>
            </a:extLst>
          </p:cNvPr>
          <p:cNvSpPr txBox="1"/>
          <p:nvPr/>
        </p:nvSpPr>
        <p:spPr>
          <a:xfrm>
            <a:off x="300374" y="2490397"/>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Higher proportion of </a:t>
            </a:r>
            <a:r>
              <a:rPr kumimoji="0" lang="en-US" sz="1200" b="1" i="0" u="none" strike="noStrike" kern="0" cap="none" spc="0" normalizeH="0" baseline="0" noProof="0" dirty="0">
                <a:ln>
                  <a:noFill/>
                </a:ln>
                <a:solidFill>
                  <a:srgbClr val="000000"/>
                </a:solidFill>
                <a:effectLst/>
                <a:uLnTx/>
                <a:uFillTx/>
                <a:latin typeface="Arial"/>
                <a:ea typeface="+mn-ea"/>
                <a:cs typeface="+mn-cs"/>
              </a:rPr>
              <a:t>individual </a:t>
            </a:r>
            <a:r>
              <a:rPr kumimoji="0" lang="en-US" sz="1200" b="1" i="0" u="none" strike="noStrike" kern="0" cap="none" spc="0" normalizeH="0" baseline="0" noProof="0" dirty="0" err="1">
                <a:ln>
                  <a:noFill/>
                </a:ln>
                <a:solidFill>
                  <a:srgbClr val="000000"/>
                </a:solidFill>
                <a:effectLst/>
                <a:uLnTx/>
                <a:uFillTx/>
                <a:latin typeface="Arial"/>
                <a:ea typeface="+mn-ea"/>
                <a:cs typeface="+mn-cs"/>
              </a:rPr>
              <a:t>workpoints</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0" name="TextBox 79">
            <a:extLst>
              <a:ext uri="{FF2B5EF4-FFF2-40B4-BE49-F238E27FC236}">
                <a16:creationId xmlns:a16="http://schemas.microsoft.com/office/drawing/2014/main" id="{C0F6252F-E3DF-477B-8F5E-58933A8C64FB}"/>
              </a:ext>
            </a:extLst>
          </p:cNvPr>
          <p:cNvSpPr txBox="1"/>
          <p:nvPr/>
        </p:nvSpPr>
        <p:spPr>
          <a:xfrm>
            <a:off x="331061" y="5192383"/>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Higher proportion of </a:t>
            </a:r>
            <a:r>
              <a:rPr kumimoji="0" lang="en-US" sz="1200" b="1" i="0" u="none" strike="noStrike" kern="0" cap="none" spc="0" normalizeH="0" baseline="0" noProof="0" dirty="0">
                <a:ln>
                  <a:noFill/>
                </a:ln>
                <a:solidFill>
                  <a:srgbClr val="000000"/>
                </a:solidFill>
                <a:effectLst/>
                <a:uLnTx/>
                <a:uFillTx/>
                <a:latin typeface="Arial"/>
                <a:ea typeface="+mn-ea"/>
                <a:cs typeface="+mn-cs"/>
              </a:rPr>
              <a:t>collaborative </a:t>
            </a:r>
            <a:r>
              <a:rPr kumimoji="0" lang="en-US" sz="1200" b="1" i="0" u="none" strike="noStrike" kern="0" cap="none" spc="0" normalizeH="0" baseline="0" noProof="0" dirty="0" err="1">
                <a:ln>
                  <a:noFill/>
                </a:ln>
                <a:solidFill>
                  <a:srgbClr val="000000"/>
                </a:solidFill>
                <a:effectLst/>
                <a:uLnTx/>
                <a:uFillTx/>
                <a:latin typeface="Arial"/>
                <a:ea typeface="+mn-ea"/>
                <a:cs typeface="+mn-cs"/>
              </a:rPr>
              <a:t>workpoints</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1" name="TextBox 80">
            <a:extLst>
              <a:ext uri="{FF2B5EF4-FFF2-40B4-BE49-F238E27FC236}">
                <a16:creationId xmlns:a16="http://schemas.microsoft.com/office/drawing/2014/main" id="{0C381D76-7DE3-4E90-99B8-7844CED6C432}"/>
              </a:ext>
            </a:extLst>
          </p:cNvPr>
          <p:cNvSpPr txBox="1"/>
          <p:nvPr/>
        </p:nvSpPr>
        <p:spPr>
          <a:xfrm>
            <a:off x="182203" y="3798111"/>
            <a:ext cx="179104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Equal proportion </a:t>
            </a:r>
            <a:r>
              <a:rPr kumimoji="0" lang="en-US" sz="1200" b="0" i="0" u="none" strike="noStrike" kern="0" cap="none" spc="0" normalizeH="0" baseline="0" noProof="0" dirty="0">
                <a:ln>
                  <a:noFill/>
                </a:ln>
                <a:solidFill>
                  <a:srgbClr val="000000"/>
                </a:solidFill>
                <a:effectLst/>
                <a:uLnTx/>
                <a:uFillTx/>
                <a:latin typeface="Arial"/>
                <a:ea typeface="+mn-ea"/>
                <a:cs typeface="+mn-cs"/>
              </a:rPr>
              <a:t>of individual &amp; collaborative </a:t>
            </a:r>
            <a:r>
              <a:rPr kumimoji="0" lang="en-US" sz="1200" b="0" i="0" u="none" strike="noStrike" kern="0" cap="none" spc="0" normalizeH="0" baseline="0" noProof="0" dirty="0" err="1">
                <a:ln>
                  <a:noFill/>
                </a:ln>
                <a:solidFill>
                  <a:srgbClr val="000000"/>
                </a:solidFill>
                <a:effectLst/>
                <a:uLnTx/>
                <a:uFillTx/>
                <a:latin typeface="Arial"/>
                <a:ea typeface="+mn-ea"/>
                <a:cs typeface="+mn-cs"/>
              </a:rPr>
              <a:t>workpoints</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3" name="Rectangle: Folded Corner 82">
            <a:extLst>
              <a:ext uri="{FF2B5EF4-FFF2-40B4-BE49-F238E27FC236}">
                <a16:creationId xmlns:a16="http://schemas.microsoft.com/office/drawing/2014/main" id="{7BABDAD1-CB26-47E9-B423-5A520323C846}"/>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37A2942A-2AD5-4A71-B0B7-55CF71030055}"/>
              </a:ext>
            </a:extLst>
          </p:cNvPr>
          <p:cNvSpPr/>
          <p:nvPr/>
        </p:nvSpPr>
        <p:spPr>
          <a:xfrm>
            <a:off x="8669266" y="357652"/>
            <a:ext cx="3260298"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Arial"/>
                <a:ea typeface="+mn-ea"/>
                <a:cs typeface="+mn-cs"/>
              </a:rPr>
              <a:t>The ideal Activity Profile for your workplace will be determined by the </a:t>
            </a:r>
            <a:r>
              <a:rPr kumimoji="0" lang="en-CA" sz="1600" b="1" i="0" u="sng" strike="noStrike" kern="1200" cap="none" spc="0" normalizeH="0" baseline="0" noProof="0" dirty="0">
                <a:ln>
                  <a:noFill/>
                </a:ln>
                <a:solidFill>
                  <a:prstClr val="black"/>
                </a:solidFill>
                <a:effectLst/>
                <a:uLnTx/>
                <a:uFillTx/>
                <a:latin typeface="Arial"/>
                <a:ea typeface="+mn-ea"/>
                <a:cs typeface="+mn-cs"/>
              </a:rPr>
              <a:t>Mini Survey </a:t>
            </a:r>
            <a:r>
              <a:rPr kumimoji="0" lang="en-CA" sz="1600" b="1" i="0" u="none" strike="noStrike" kern="1200" cap="none" spc="0" normalizeH="0" baseline="0" noProof="0" dirty="0">
                <a:ln>
                  <a:noFill/>
                </a:ln>
                <a:solidFill>
                  <a:prstClr val="black"/>
                </a:solidFill>
                <a:effectLst/>
                <a:uLnTx/>
                <a:uFillTx/>
                <a:latin typeface="Arial"/>
                <a:ea typeface="+mn-ea"/>
                <a:cs typeface="+mn-cs"/>
              </a:rPr>
              <a:t>and in the </a:t>
            </a:r>
            <a:r>
              <a:rPr kumimoji="0" lang="en-CA" sz="1600" b="1" i="0" u="sng" strike="noStrike" kern="1200" cap="none" spc="0" normalizeH="0" baseline="0" noProof="0" dirty="0">
                <a:ln>
                  <a:noFill/>
                </a:ln>
                <a:solidFill>
                  <a:prstClr val="black"/>
                </a:solidFill>
                <a:effectLst/>
                <a:uLnTx/>
                <a:uFillTx/>
                <a:latin typeface="Arial"/>
                <a:ea typeface="+mn-ea"/>
                <a:cs typeface="+mn-cs"/>
              </a:rPr>
              <a:t>Functional Programming Workshop</a:t>
            </a:r>
            <a:r>
              <a:rPr kumimoji="0" lang="en-CA" sz="1600" b="1" i="0" u="none" strike="noStrike" kern="1200" cap="none" spc="0" normalizeH="0" baseline="0" noProof="0" dirty="0">
                <a:ln>
                  <a:noFill/>
                </a:ln>
                <a:solidFill>
                  <a:prstClr val="black"/>
                </a:solidFill>
                <a:effectLst/>
                <a:uLnTx/>
                <a:uFillTx/>
                <a:latin typeface="Arial"/>
                <a:ea typeface="+mn-ea"/>
                <a:cs typeface="+mn-cs"/>
              </a:rPr>
              <a:t>.</a:t>
            </a:r>
          </a:p>
        </p:txBody>
      </p:sp>
      <p:pic>
        <p:nvPicPr>
          <p:cNvPr id="85" name="Graphic 84" descr="Right pointing backhand index outline">
            <a:extLst>
              <a:ext uri="{FF2B5EF4-FFF2-40B4-BE49-F238E27FC236}">
                <a16:creationId xmlns:a16="http://schemas.microsoft.com/office/drawing/2014/main" id="{49523E25-416A-4981-BDF3-FF1F8C0CC3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97567">
            <a:off x="7643163" y="90145"/>
            <a:ext cx="914400" cy="914400"/>
          </a:xfrm>
          <a:prstGeom prst="rect">
            <a:avLst/>
          </a:prstGeom>
        </p:spPr>
      </p:pic>
      <p:sp>
        <p:nvSpPr>
          <p:cNvPr id="86" name="TextBox 85">
            <a:extLst>
              <a:ext uri="{FF2B5EF4-FFF2-40B4-BE49-F238E27FC236}">
                <a16:creationId xmlns:a16="http://schemas.microsoft.com/office/drawing/2014/main" id="{A9F4A062-0C5F-4F78-9456-4B0CEF281CD8}"/>
              </a:ext>
            </a:extLst>
          </p:cNvPr>
          <p:cNvSpPr txBox="1"/>
          <p:nvPr/>
        </p:nvSpPr>
        <p:spPr>
          <a:xfrm>
            <a:off x="8554324" y="2271720"/>
            <a:ext cx="3370739"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a:ea typeface="+mn-ea"/>
                <a:cs typeface="+mn-cs"/>
              </a:rPr>
              <a:t>GCworkplace</a:t>
            </a:r>
            <a:r>
              <a:rPr kumimoji="0" lang="en-US" sz="1600" b="0" i="0" u="none" strike="noStrike" kern="1200" cap="none" spc="0" normalizeH="0" baseline="0" noProof="0" dirty="0">
                <a:ln>
                  <a:noFill/>
                </a:ln>
                <a:solidFill>
                  <a:srgbClr val="000000"/>
                </a:solidFill>
                <a:effectLst/>
                <a:uLnTx/>
                <a:uFillTx/>
                <a:latin typeface="Arial"/>
                <a:ea typeface="+mn-ea"/>
                <a:cs typeface="+mn-cs"/>
              </a:rPr>
              <a:t> Design is </a:t>
            </a:r>
            <a:r>
              <a:rPr kumimoji="0" lang="en-US" sz="1600" b="1" i="0" u="none" strike="noStrike" kern="1200" cap="none" spc="0" normalizeH="0" baseline="0" noProof="0" dirty="0">
                <a:ln>
                  <a:noFill/>
                </a:ln>
                <a:solidFill>
                  <a:srgbClr val="000000"/>
                </a:solidFill>
                <a:effectLst/>
                <a:uLnTx/>
                <a:uFillTx/>
                <a:latin typeface="Arial"/>
                <a:ea typeface="+mn-ea"/>
                <a:cs typeface="+mn-cs"/>
              </a:rPr>
              <a:t>USER-CENTRIC.</a:t>
            </a:r>
            <a:r>
              <a:rPr kumimoji="0" lang="en-US" sz="1600" b="0" i="0" u="none" strike="noStrike" kern="1200" cap="none" spc="0" normalizeH="0" baseline="0" noProof="0" dirty="0">
                <a:ln>
                  <a:noFill/>
                </a:ln>
                <a:solidFill>
                  <a:srgbClr val="000000"/>
                </a:solidFill>
                <a:effectLst/>
                <a:uLnTx/>
                <a:uFillTx/>
                <a:latin typeface="Arial"/>
                <a:ea typeface="+mn-ea"/>
                <a:cs typeface="+mn-cs"/>
              </a:rPr>
              <a:t>  Input from users is essential in order to provide a design that supports activities as well as workstyles.  </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Rounded Corners 1">
            <a:extLst>
              <a:ext uri="{FF2B5EF4-FFF2-40B4-BE49-F238E27FC236}">
                <a16:creationId xmlns:a16="http://schemas.microsoft.com/office/drawing/2014/main" id="{EB659D60-E67A-4CE0-8332-25970FEE62DB}"/>
              </a:ext>
            </a:extLst>
          </p:cNvPr>
          <p:cNvSpPr/>
          <p:nvPr/>
        </p:nvSpPr>
        <p:spPr>
          <a:xfrm>
            <a:off x="8453120" y="2162197"/>
            <a:ext cx="3370739" cy="1635914"/>
          </a:xfrm>
          <a:custGeom>
            <a:avLst/>
            <a:gdLst>
              <a:gd name="connsiteX0" fmla="*/ 0 w 3370739"/>
              <a:gd name="connsiteY0" fmla="*/ 272658 h 1635914"/>
              <a:gd name="connsiteX1" fmla="*/ 272658 w 3370739"/>
              <a:gd name="connsiteY1" fmla="*/ 0 h 1635914"/>
              <a:gd name="connsiteX2" fmla="*/ 894251 w 3370739"/>
              <a:gd name="connsiteY2" fmla="*/ 0 h 1635914"/>
              <a:gd name="connsiteX3" fmla="*/ 1431081 w 3370739"/>
              <a:gd name="connsiteY3" fmla="*/ 0 h 1635914"/>
              <a:gd name="connsiteX4" fmla="*/ 1939658 w 3370739"/>
              <a:gd name="connsiteY4" fmla="*/ 0 h 1635914"/>
              <a:gd name="connsiteX5" fmla="*/ 2532996 w 3370739"/>
              <a:gd name="connsiteY5" fmla="*/ 0 h 1635914"/>
              <a:gd name="connsiteX6" fmla="*/ 3098081 w 3370739"/>
              <a:gd name="connsiteY6" fmla="*/ 0 h 1635914"/>
              <a:gd name="connsiteX7" fmla="*/ 3370739 w 3370739"/>
              <a:gd name="connsiteY7" fmla="*/ 272658 h 1635914"/>
              <a:gd name="connsiteX8" fmla="*/ 3370739 w 3370739"/>
              <a:gd name="connsiteY8" fmla="*/ 817957 h 1635914"/>
              <a:gd name="connsiteX9" fmla="*/ 3370739 w 3370739"/>
              <a:gd name="connsiteY9" fmla="*/ 1363256 h 1635914"/>
              <a:gd name="connsiteX10" fmla="*/ 3098081 w 3370739"/>
              <a:gd name="connsiteY10" fmla="*/ 1635914 h 1635914"/>
              <a:gd name="connsiteX11" fmla="*/ 2504742 w 3370739"/>
              <a:gd name="connsiteY11" fmla="*/ 1635914 h 1635914"/>
              <a:gd name="connsiteX12" fmla="*/ 1883149 w 3370739"/>
              <a:gd name="connsiteY12" fmla="*/ 1635914 h 1635914"/>
              <a:gd name="connsiteX13" fmla="*/ 1261556 w 3370739"/>
              <a:gd name="connsiteY13" fmla="*/ 1635914 h 1635914"/>
              <a:gd name="connsiteX14" fmla="*/ 272658 w 3370739"/>
              <a:gd name="connsiteY14" fmla="*/ 1635914 h 1635914"/>
              <a:gd name="connsiteX15" fmla="*/ 0 w 3370739"/>
              <a:gd name="connsiteY15" fmla="*/ 1363256 h 1635914"/>
              <a:gd name="connsiteX16" fmla="*/ 0 w 3370739"/>
              <a:gd name="connsiteY16" fmla="*/ 807051 h 1635914"/>
              <a:gd name="connsiteX17" fmla="*/ 0 w 3370739"/>
              <a:gd name="connsiteY17" fmla="*/ 272658 h 16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0739" h="1635914" extrusionOk="0">
                <a:moveTo>
                  <a:pt x="0" y="272658"/>
                </a:moveTo>
                <a:cubicBezTo>
                  <a:pt x="-32576" y="101979"/>
                  <a:pt x="106663" y="5784"/>
                  <a:pt x="272658" y="0"/>
                </a:cubicBezTo>
                <a:cubicBezTo>
                  <a:pt x="486530" y="-66906"/>
                  <a:pt x="747805" y="33993"/>
                  <a:pt x="894251" y="0"/>
                </a:cubicBezTo>
                <a:cubicBezTo>
                  <a:pt x="1040697" y="-33993"/>
                  <a:pt x="1189087" y="56070"/>
                  <a:pt x="1431081" y="0"/>
                </a:cubicBezTo>
                <a:cubicBezTo>
                  <a:pt x="1673075" y="-56070"/>
                  <a:pt x="1694996" y="54531"/>
                  <a:pt x="1939658" y="0"/>
                </a:cubicBezTo>
                <a:cubicBezTo>
                  <a:pt x="2184320" y="-54531"/>
                  <a:pt x="2353589" y="60642"/>
                  <a:pt x="2532996" y="0"/>
                </a:cubicBezTo>
                <a:cubicBezTo>
                  <a:pt x="2712403" y="-60642"/>
                  <a:pt x="2817601" y="10692"/>
                  <a:pt x="3098081" y="0"/>
                </a:cubicBezTo>
                <a:cubicBezTo>
                  <a:pt x="3258338" y="-15740"/>
                  <a:pt x="3354681" y="136184"/>
                  <a:pt x="3370739" y="272658"/>
                </a:cubicBezTo>
                <a:cubicBezTo>
                  <a:pt x="3413561" y="495505"/>
                  <a:pt x="3358607" y="675118"/>
                  <a:pt x="3370739" y="817957"/>
                </a:cubicBezTo>
                <a:cubicBezTo>
                  <a:pt x="3382871" y="960796"/>
                  <a:pt x="3339540" y="1251788"/>
                  <a:pt x="3370739" y="1363256"/>
                </a:cubicBezTo>
                <a:cubicBezTo>
                  <a:pt x="3366479" y="1513597"/>
                  <a:pt x="3256461" y="1614537"/>
                  <a:pt x="3098081" y="1635914"/>
                </a:cubicBezTo>
                <a:cubicBezTo>
                  <a:pt x="2812311" y="1701841"/>
                  <a:pt x="2776210" y="1606542"/>
                  <a:pt x="2504742" y="1635914"/>
                </a:cubicBezTo>
                <a:cubicBezTo>
                  <a:pt x="2233274" y="1665286"/>
                  <a:pt x="2074737" y="1634749"/>
                  <a:pt x="1883149" y="1635914"/>
                </a:cubicBezTo>
                <a:cubicBezTo>
                  <a:pt x="1691561" y="1637079"/>
                  <a:pt x="1539455" y="1574289"/>
                  <a:pt x="1261556" y="1635914"/>
                </a:cubicBezTo>
                <a:cubicBezTo>
                  <a:pt x="983657" y="1697539"/>
                  <a:pt x="617155" y="1604026"/>
                  <a:pt x="272658" y="1635914"/>
                </a:cubicBezTo>
                <a:cubicBezTo>
                  <a:pt x="114843" y="1629102"/>
                  <a:pt x="-5900" y="1505022"/>
                  <a:pt x="0" y="1363256"/>
                </a:cubicBezTo>
                <a:cubicBezTo>
                  <a:pt x="-38226" y="1131308"/>
                  <a:pt x="40892" y="929722"/>
                  <a:pt x="0" y="807051"/>
                </a:cubicBezTo>
                <a:cubicBezTo>
                  <a:pt x="-40892" y="684381"/>
                  <a:pt x="3745" y="478637"/>
                  <a:pt x="0" y="272658"/>
                </a:cubicBezTo>
                <a:close/>
              </a:path>
            </a:pathLst>
          </a:custGeom>
          <a:noFill/>
          <a:ln w="28575">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Left 2">
            <a:extLst>
              <a:ext uri="{FF2B5EF4-FFF2-40B4-BE49-F238E27FC236}">
                <a16:creationId xmlns:a16="http://schemas.microsoft.com/office/drawing/2014/main" id="{60B3B806-DD97-4F8C-B2B6-A814F0B90F99}"/>
              </a:ext>
            </a:extLst>
          </p:cNvPr>
          <p:cNvSpPr/>
          <p:nvPr/>
        </p:nvSpPr>
        <p:spPr>
          <a:xfrm>
            <a:off x="8135499" y="4912532"/>
            <a:ext cx="681265" cy="318550"/>
          </a:xfrm>
          <a:prstGeom prst="leftArrow">
            <a:avLst>
              <a:gd name="adj1" fmla="val 573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7" name="TextBox 86">
            <a:extLst>
              <a:ext uri="{FF2B5EF4-FFF2-40B4-BE49-F238E27FC236}">
                <a16:creationId xmlns:a16="http://schemas.microsoft.com/office/drawing/2014/main" id="{1801D2ED-E6C6-4E17-B072-423C1B5136E7}"/>
              </a:ext>
            </a:extLst>
          </p:cNvPr>
          <p:cNvSpPr txBox="1"/>
          <p:nvPr/>
        </p:nvSpPr>
        <p:spPr>
          <a:xfrm>
            <a:off x="8855202" y="4388740"/>
            <a:ext cx="2968657" cy="20005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More and more organizations are looking for their workplace to support </a:t>
            </a:r>
            <a:r>
              <a:rPr kumimoji="0" lang="en-US" sz="1600" b="1" i="1" u="none" strike="noStrike" kern="1200" cap="none" spc="0" normalizeH="0" baseline="0" noProof="0" dirty="0">
                <a:ln>
                  <a:noFill/>
                </a:ln>
                <a:solidFill>
                  <a:srgbClr val="000000"/>
                </a:solidFill>
                <a:effectLst/>
                <a:uLnTx/>
                <a:uFillTx/>
                <a:latin typeface="Arial"/>
                <a:ea typeface="+mn-ea"/>
                <a:cs typeface="+mn-cs"/>
              </a:rPr>
              <a:t>collaboration </a:t>
            </a:r>
            <a:r>
              <a:rPr kumimoji="0" lang="en-US" sz="1600" b="0" i="1" u="none" strike="noStrike" kern="1200" cap="none" spc="0" normalizeH="0" baseline="0" noProof="0" dirty="0">
                <a:ln>
                  <a:noFill/>
                </a:ln>
                <a:solidFill>
                  <a:srgbClr val="000000"/>
                </a:solidFill>
                <a:effectLst/>
                <a:uLnTx/>
                <a:uFillTx/>
                <a:latin typeface="Arial"/>
                <a:ea typeface="+mn-ea"/>
                <a:cs typeface="+mn-cs"/>
              </a:rPr>
              <a:t>and </a:t>
            </a:r>
            <a:r>
              <a:rPr kumimoji="0" lang="en-US" sz="1600" b="1" i="1" u="none" strike="noStrike" kern="1200" cap="none" spc="0" normalizeH="0" baseline="0" noProof="0" dirty="0">
                <a:ln>
                  <a:noFill/>
                </a:ln>
                <a:solidFill>
                  <a:srgbClr val="000000"/>
                </a:solidFill>
                <a:effectLst/>
                <a:uLnTx/>
                <a:uFillTx/>
                <a:latin typeface="Arial"/>
                <a:ea typeface="+mn-ea"/>
                <a:cs typeface="+mn-cs"/>
              </a:rPr>
              <a:t>interaction</a:t>
            </a:r>
            <a:r>
              <a:rPr kumimoji="0" lang="en-US" sz="1600" b="0" i="1" u="none" strike="noStrike" kern="1200" cap="none" spc="0" normalizeH="0" baseline="0" noProof="0" dirty="0">
                <a:ln>
                  <a:noFill/>
                </a:ln>
                <a:solidFill>
                  <a:srgbClr val="000000"/>
                </a:solidFill>
                <a:effectLst/>
                <a:uLnTx/>
                <a:uFillTx/>
                <a:latin typeface="Arial"/>
                <a:ea typeface="+mn-ea"/>
                <a:cs typeface="+mn-cs"/>
              </a:rPr>
              <a:t> due to individual focus work being performed primarily off site.</a:t>
            </a:r>
            <a:endParaRPr kumimoji="0" lang="en-US" sz="16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40" name="Picture 139">
            <a:extLst>
              <a:ext uri="{FF2B5EF4-FFF2-40B4-BE49-F238E27FC236}">
                <a16:creationId xmlns:a16="http://schemas.microsoft.com/office/drawing/2014/main" id="{286F8230-34DB-478D-8C1F-F5E47C37DC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073484" y="2001272"/>
            <a:ext cx="332236" cy="1013068"/>
          </a:xfrm>
          <a:prstGeom prst="rect">
            <a:avLst/>
          </a:prstGeom>
        </p:spPr>
      </p:pic>
      <p:pic>
        <p:nvPicPr>
          <p:cNvPr id="173" name="Picture 172">
            <a:extLst>
              <a:ext uri="{FF2B5EF4-FFF2-40B4-BE49-F238E27FC236}">
                <a16:creationId xmlns:a16="http://schemas.microsoft.com/office/drawing/2014/main" id="{19885E8E-1CC8-48A1-ABE1-D484566AC6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157685" y="2001272"/>
            <a:ext cx="332236" cy="1013068"/>
          </a:xfrm>
          <a:prstGeom prst="rect">
            <a:avLst/>
          </a:prstGeom>
        </p:spPr>
      </p:pic>
      <p:pic>
        <p:nvPicPr>
          <p:cNvPr id="174" name="Picture 173">
            <a:extLst>
              <a:ext uri="{FF2B5EF4-FFF2-40B4-BE49-F238E27FC236}">
                <a16:creationId xmlns:a16="http://schemas.microsoft.com/office/drawing/2014/main" id="{162DA431-2F3C-4338-B303-F1BED015FF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231000" y="1985933"/>
            <a:ext cx="332236" cy="1013068"/>
          </a:xfrm>
          <a:prstGeom prst="rect">
            <a:avLst/>
          </a:prstGeom>
        </p:spPr>
      </p:pic>
      <p:pic>
        <p:nvPicPr>
          <p:cNvPr id="179" name="Picture 178">
            <a:extLst>
              <a:ext uri="{FF2B5EF4-FFF2-40B4-BE49-F238E27FC236}">
                <a16:creationId xmlns:a16="http://schemas.microsoft.com/office/drawing/2014/main" id="{83ACCD9B-9995-4E99-9281-2E8E149EFA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3756036" y="3697170"/>
            <a:ext cx="502527" cy="439451"/>
          </a:xfrm>
          <a:prstGeom prst="rect">
            <a:avLst/>
          </a:prstGeom>
        </p:spPr>
      </p:pic>
      <p:pic>
        <p:nvPicPr>
          <p:cNvPr id="180" name="Picture 179">
            <a:extLst>
              <a:ext uri="{FF2B5EF4-FFF2-40B4-BE49-F238E27FC236}">
                <a16:creationId xmlns:a16="http://schemas.microsoft.com/office/drawing/2014/main" id="{150C000B-BE8E-4D59-A2AB-364D2A907D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837745" y="3557606"/>
            <a:ext cx="446871" cy="733497"/>
          </a:xfrm>
          <a:prstGeom prst="rect">
            <a:avLst/>
          </a:prstGeom>
        </p:spPr>
      </p:pic>
      <p:pic>
        <p:nvPicPr>
          <p:cNvPr id="181" name="Picture 180">
            <a:extLst>
              <a:ext uri="{FF2B5EF4-FFF2-40B4-BE49-F238E27FC236}">
                <a16:creationId xmlns:a16="http://schemas.microsoft.com/office/drawing/2014/main" id="{9ECA9E49-99FF-49FC-B93F-5932D44823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691042" y="3402718"/>
            <a:ext cx="332236" cy="1013068"/>
          </a:xfrm>
          <a:prstGeom prst="rect">
            <a:avLst/>
          </a:prstGeom>
        </p:spPr>
      </p:pic>
      <p:pic>
        <p:nvPicPr>
          <p:cNvPr id="182" name="Picture 181">
            <a:extLst>
              <a:ext uri="{FF2B5EF4-FFF2-40B4-BE49-F238E27FC236}">
                <a16:creationId xmlns:a16="http://schemas.microsoft.com/office/drawing/2014/main" id="{025A5177-E6E1-46DB-8040-78BF2FE42E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822637" y="3391602"/>
            <a:ext cx="332236" cy="1013068"/>
          </a:xfrm>
          <a:prstGeom prst="rect">
            <a:avLst/>
          </a:prstGeom>
        </p:spPr>
      </p:pic>
      <p:pic>
        <p:nvPicPr>
          <p:cNvPr id="183" name="Picture 182">
            <a:extLst>
              <a:ext uri="{FF2B5EF4-FFF2-40B4-BE49-F238E27FC236}">
                <a16:creationId xmlns:a16="http://schemas.microsoft.com/office/drawing/2014/main" id="{89D905DB-073E-4E70-9786-4F68B4F85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704110" y="4839900"/>
            <a:ext cx="332236" cy="1013068"/>
          </a:xfrm>
          <a:prstGeom prst="rect">
            <a:avLst/>
          </a:prstGeom>
        </p:spPr>
      </p:pic>
      <p:pic>
        <p:nvPicPr>
          <p:cNvPr id="184" name="Picture 183">
            <a:extLst>
              <a:ext uri="{FF2B5EF4-FFF2-40B4-BE49-F238E27FC236}">
                <a16:creationId xmlns:a16="http://schemas.microsoft.com/office/drawing/2014/main" id="{A0E82DC8-F3A8-4BF0-89DE-88EA23B3D2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3602715" y="5086853"/>
            <a:ext cx="502527" cy="439451"/>
          </a:xfrm>
          <a:prstGeom prst="rect">
            <a:avLst/>
          </a:prstGeom>
        </p:spPr>
      </p:pic>
      <p:pic>
        <p:nvPicPr>
          <p:cNvPr id="185" name="Picture 184">
            <a:extLst>
              <a:ext uri="{FF2B5EF4-FFF2-40B4-BE49-F238E27FC236}">
                <a16:creationId xmlns:a16="http://schemas.microsoft.com/office/drawing/2014/main" id="{E2478D21-E522-436B-B7F5-F1246F9F4A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817208" y="4950765"/>
            <a:ext cx="446871" cy="733497"/>
          </a:xfrm>
          <a:prstGeom prst="rect">
            <a:avLst/>
          </a:prstGeom>
        </p:spPr>
      </p:pic>
      <p:pic>
        <p:nvPicPr>
          <p:cNvPr id="186" name="Picture 185">
            <a:extLst>
              <a:ext uri="{FF2B5EF4-FFF2-40B4-BE49-F238E27FC236}">
                <a16:creationId xmlns:a16="http://schemas.microsoft.com/office/drawing/2014/main" id="{F6CF34A5-FAF7-4A4C-9E80-7A0DE306FA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4540640" y="5079297"/>
            <a:ext cx="502527" cy="439451"/>
          </a:xfrm>
          <a:prstGeom prst="rect">
            <a:avLst/>
          </a:prstGeom>
        </p:spPr>
      </p:pic>
      <p:sp>
        <p:nvSpPr>
          <p:cNvPr id="128" name="Rectangle 127">
            <a:extLst>
              <a:ext uri="{FF2B5EF4-FFF2-40B4-BE49-F238E27FC236}">
                <a16:creationId xmlns:a16="http://schemas.microsoft.com/office/drawing/2014/main" id="{50AD25D8-5479-4837-9E96-9D7C5A0ADCC1}"/>
              </a:ext>
            </a:extLst>
          </p:cNvPr>
          <p:cNvSpPr/>
          <p:nvPr/>
        </p:nvSpPr>
        <p:spPr>
          <a:xfrm rot="5400000">
            <a:off x="5799004" y="727105"/>
            <a:ext cx="890654" cy="3715511"/>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E1D29895-91CF-4BA8-969D-4F575136ABBC}"/>
              </a:ext>
            </a:extLst>
          </p:cNvPr>
          <p:cNvSpPr/>
          <p:nvPr/>
        </p:nvSpPr>
        <p:spPr>
          <a:xfrm rot="5400000">
            <a:off x="3002107" y="2432295"/>
            <a:ext cx="890656" cy="306163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6" name="Rectangle 175">
            <a:extLst>
              <a:ext uri="{FF2B5EF4-FFF2-40B4-BE49-F238E27FC236}">
                <a16:creationId xmlns:a16="http://schemas.microsoft.com/office/drawing/2014/main" id="{9EA0D202-3652-4B61-82C7-970E3D05FFE5}"/>
              </a:ext>
            </a:extLst>
          </p:cNvPr>
          <p:cNvSpPr/>
          <p:nvPr/>
        </p:nvSpPr>
        <p:spPr>
          <a:xfrm rot="5400000">
            <a:off x="6108983" y="2427476"/>
            <a:ext cx="890654" cy="3078329"/>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7" name="Rectangle 176">
            <a:extLst>
              <a:ext uri="{FF2B5EF4-FFF2-40B4-BE49-F238E27FC236}">
                <a16:creationId xmlns:a16="http://schemas.microsoft.com/office/drawing/2014/main" id="{B78653B6-15D1-489B-A0FF-D6C42C5A4440}"/>
              </a:ext>
            </a:extLst>
          </p:cNvPr>
          <p:cNvSpPr/>
          <p:nvPr/>
        </p:nvSpPr>
        <p:spPr>
          <a:xfrm rot="5400000">
            <a:off x="3338012" y="3454419"/>
            <a:ext cx="890656" cy="3759498"/>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8" name="Rectangle 177">
            <a:extLst>
              <a:ext uri="{FF2B5EF4-FFF2-40B4-BE49-F238E27FC236}">
                <a16:creationId xmlns:a16="http://schemas.microsoft.com/office/drawing/2014/main" id="{42473529-EAE7-403D-824C-B4744BD09CA0}"/>
              </a:ext>
            </a:extLst>
          </p:cNvPr>
          <p:cNvSpPr/>
          <p:nvPr/>
        </p:nvSpPr>
        <p:spPr>
          <a:xfrm rot="5400000">
            <a:off x="6447478" y="4158662"/>
            <a:ext cx="890654" cy="2358065"/>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2375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a:bodyPr>
          <a:lstStyle/>
          <a:p>
            <a:r>
              <a:rPr lang="en-CA" sz="3600" dirty="0">
                <a:solidFill>
                  <a:schemeClr val="accent3"/>
                </a:solidFill>
              </a:rPr>
              <a:t>Standard Design Features</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16</a:t>
            </a:fld>
            <a:endParaRPr lang="en-CA"/>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a:p>
          <a:p>
            <a:pPr marL="285750" indent="-285750">
              <a:buFont typeface="Arial" panose="020B0604020202020204" pitchFamily="34" charset="0"/>
              <a:buChar char="•"/>
            </a:pPr>
            <a:endParaRPr lang="fr-CA"/>
          </a:p>
          <a:p>
            <a:pPr marL="285750" indent="-285750">
              <a:buFont typeface="Arial" panose="020B0604020202020204" pitchFamily="34" charset="0"/>
              <a:buChar char="•"/>
            </a:pPr>
            <a:endParaRPr lang="fr-CA"/>
          </a:p>
          <a:p>
            <a:endParaRPr lang="en-CA"/>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1305341"/>
            <a:ext cx="4607293" cy="4247317"/>
          </a:xfrm>
          <a:prstGeom prst="rect">
            <a:avLst/>
          </a:prstGeom>
          <a:noFill/>
        </p:spPr>
        <p:txBody>
          <a:bodyPr wrap="square" rtlCol="0">
            <a:spAutoFit/>
          </a:bodyPr>
          <a:lstStyle/>
          <a:p>
            <a:r>
              <a:rPr lang="en-CA" sz="1800" dirty="0">
                <a:latin typeface="+mn-lt"/>
              </a:rPr>
              <a:t>A Workplace Transformation project provides all the standard </a:t>
            </a:r>
            <a:r>
              <a:rPr lang="en-CA" sz="1800" b="1" u="sng" dirty="0" err="1">
                <a:latin typeface="+mn-lt"/>
              </a:rPr>
              <a:t>GCworkplace</a:t>
            </a:r>
            <a:r>
              <a:rPr lang="en-CA" sz="1800" b="1" u="sng" dirty="0">
                <a:latin typeface="+mn-lt"/>
              </a:rPr>
              <a:t> features</a:t>
            </a:r>
            <a:r>
              <a:rPr lang="en-CA" sz="1800" dirty="0">
                <a:latin typeface="+mn-lt"/>
              </a:rPr>
              <a:t>:</a:t>
            </a:r>
          </a:p>
          <a:p>
            <a:endParaRPr lang="en-CA" sz="1600" dirty="0">
              <a:latin typeface="+mn-lt"/>
            </a:endParaRPr>
          </a:p>
          <a:p>
            <a:pPr marL="285750" indent="-285750">
              <a:buFont typeface="Wingdings" panose="05000000000000000000" pitchFamily="2" charset="2"/>
              <a:buChar char="§"/>
            </a:pPr>
            <a:r>
              <a:rPr lang="en-CA" sz="1600" dirty="0" err="1">
                <a:latin typeface="+mn-lt"/>
              </a:rPr>
              <a:t>Mutliple</a:t>
            </a:r>
            <a:r>
              <a:rPr lang="en-CA" sz="1600" dirty="0">
                <a:latin typeface="+mn-lt"/>
              </a:rPr>
              <a:t> </a:t>
            </a:r>
            <a:r>
              <a:rPr lang="en-CA" sz="1600" dirty="0" err="1">
                <a:latin typeface="+mn-lt"/>
              </a:rPr>
              <a:t>workpoint</a:t>
            </a:r>
            <a:r>
              <a:rPr lang="en-CA" sz="1600" dirty="0">
                <a:latin typeface="+mn-lt"/>
              </a:rPr>
              <a:t> configurations (common kit-of-parts)</a:t>
            </a:r>
          </a:p>
          <a:p>
            <a:pPr marL="285750" indent="-285750">
              <a:buFont typeface="Wingdings" panose="05000000000000000000" pitchFamily="2" charset="2"/>
              <a:buChar char="§"/>
            </a:pPr>
            <a:r>
              <a:rPr lang="en-CA" sz="1600" dirty="0">
                <a:latin typeface="+mn-lt"/>
              </a:rPr>
              <a:t>Functional zones (Quiet, Transitional, Interactive)</a:t>
            </a:r>
          </a:p>
          <a:p>
            <a:pPr marL="285750" indent="-285750">
              <a:buFont typeface="Wingdings" panose="05000000000000000000" pitchFamily="2" charset="2"/>
              <a:buChar char="§"/>
            </a:pPr>
            <a:r>
              <a:rPr lang="en-CA" sz="1600" dirty="0">
                <a:latin typeface="+mn-lt"/>
              </a:rPr>
              <a:t>Biophilic and sustainable design elements (plants, natural materials)</a:t>
            </a:r>
          </a:p>
          <a:p>
            <a:pPr marL="285750" indent="-285750">
              <a:buFont typeface="Wingdings" panose="05000000000000000000" pitchFamily="2" charset="2"/>
              <a:buChar char="§"/>
            </a:pPr>
            <a:r>
              <a:rPr lang="en-CA" sz="1600" dirty="0">
                <a:latin typeface="+mn-lt"/>
              </a:rPr>
              <a:t>Indigenous elements and identification (art, land recognition)</a:t>
            </a:r>
          </a:p>
          <a:p>
            <a:pPr marL="285750" indent="-285750">
              <a:buFont typeface="Wingdings" panose="05000000000000000000" pitchFamily="2" charset="2"/>
              <a:buChar char="§"/>
            </a:pPr>
            <a:r>
              <a:rPr lang="en-CA" sz="1600" dirty="0">
                <a:latin typeface="+mn-lt"/>
              </a:rPr>
              <a:t>Accessible and inclusive design solutions (based on established best practices)</a:t>
            </a:r>
          </a:p>
          <a:p>
            <a:pPr marL="285750" indent="-285750">
              <a:buFont typeface="Wingdings" panose="05000000000000000000" pitchFamily="2" charset="2"/>
              <a:buChar char="§"/>
            </a:pPr>
            <a:r>
              <a:rPr lang="en-CA" sz="1600" dirty="0">
                <a:latin typeface="+mn-lt"/>
              </a:rPr>
              <a:t>Predefined color schemes (mood boards)</a:t>
            </a:r>
          </a:p>
          <a:p>
            <a:r>
              <a:rPr lang="en-CA" dirty="0"/>
              <a:t> </a:t>
            </a:r>
          </a:p>
        </p:txBody>
      </p:sp>
      <p:pic>
        <p:nvPicPr>
          <p:cNvPr id="7" name="Picture 6" descr="A picture containing indoor, floor, ceiling, room&#10;&#10;Description automatically generated">
            <a:extLst>
              <a:ext uri="{FF2B5EF4-FFF2-40B4-BE49-F238E27FC236}">
                <a16:creationId xmlns:a16="http://schemas.microsoft.com/office/drawing/2014/main" id="{DCB04A8A-D95C-4837-BAE2-B7245A5FFB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76" y="3615052"/>
            <a:ext cx="3283615" cy="2190146"/>
          </a:xfrm>
          <a:prstGeom prst="rect">
            <a:avLst/>
          </a:prstGeom>
        </p:spPr>
      </p:pic>
      <p:pic>
        <p:nvPicPr>
          <p:cNvPr id="9" name="Picture 8" descr="A person sitting at a table&#10;&#10;Description automatically generated with low confidence">
            <a:extLst>
              <a:ext uri="{FF2B5EF4-FFF2-40B4-BE49-F238E27FC236}">
                <a16:creationId xmlns:a16="http://schemas.microsoft.com/office/drawing/2014/main" id="{83575C07-1290-43F8-AE8E-D621A8121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0988" y="1298476"/>
            <a:ext cx="3284973" cy="2190147"/>
          </a:xfrm>
          <a:prstGeom prst="rect">
            <a:avLst/>
          </a:prstGeom>
        </p:spPr>
      </p:pic>
      <p:pic>
        <p:nvPicPr>
          <p:cNvPr id="11" name="Picture 10" descr="A picture containing building, porch, furniture&#10;&#10;Description automatically generated">
            <a:extLst>
              <a:ext uri="{FF2B5EF4-FFF2-40B4-BE49-F238E27FC236}">
                <a16:creationId xmlns:a16="http://schemas.microsoft.com/office/drawing/2014/main" id="{76A26F25-931F-477A-9335-276A0E0D8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9179" y="1298475"/>
            <a:ext cx="3399083" cy="2190147"/>
          </a:xfrm>
          <a:prstGeom prst="rect">
            <a:avLst/>
          </a:prstGeom>
        </p:spPr>
      </p:pic>
      <p:pic>
        <p:nvPicPr>
          <p:cNvPr id="8" name="Picture 7" descr="A picture containing ceiling, indoor, floor, room&#10;&#10;Description automatically generated">
            <a:extLst>
              <a:ext uri="{FF2B5EF4-FFF2-40B4-BE49-F238E27FC236}">
                <a16:creationId xmlns:a16="http://schemas.microsoft.com/office/drawing/2014/main" id="{BE6EE32D-9044-469A-8123-F40A138A75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5521" y="3615052"/>
            <a:ext cx="3432741" cy="2212953"/>
          </a:xfrm>
          <a:prstGeom prst="rect">
            <a:avLst/>
          </a:prstGeom>
        </p:spPr>
      </p:pic>
    </p:spTree>
    <p:extLst>
      <p:ext uri="{BB962C8B-B14F-4D97-AF65-F5344CB8AC3E}">
        <p14:creationId xmlns:p14="http://schemas.microsoft.com/office/powerpoint/2010/main" val="320350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Folded Corner 5">
            <a:extLst>
              <a:ext uri="{FF2B5EF4-FFF2-40B4-BE49-F238E27FC236}">
                <a16:creationId xmlns:a16="http://schemas.microsoft.com/office/drawing/2014/main" id="{CCBB591A-0002-4914-BBA4-45ADD012E5D7}"/>
              </a:ext>
            </a:extLst>
          </p:cNvPr>
          <p:cNvSpPr/>
          <p:nvPr/>
        </p:nvSpPr>
        <p:spPr>
          <a:xfrm>
            <a:off x="1093076" y="4389120"/>
            <a:ext cx="3395656" cy="1610916"/>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indoor, cart, furniture&#10;&#10;Description automatically generated">
            <a:extLst>
              <a:ext uri="{FF2B5EF4-FFF2-40B4-BE49-F238E27FC236}">
                <a16:creationId xmlns:a16="http://schemas.microsoft.com/office/drawing/2014/main" id="{8E00C2AF-1EF4-40FC-80A2-8400EF9DAE6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02421" y="3601487"/>
            <a:ext cx="3756308" cy="2443930"/>
          </a:xfrm>
          <a:prstGeom prst="rect">
            <a:avLst/>
          </a:prstGeom>
        </p:spPr>
      </p:pic>
      <p:pic>
        <p:nvPicPr>
          <p:cNvPr id="12" name="Picture 11" descr="A person standing in a room&#10;&#10;Description automatically generated with low confidence">
            <a:extLst>
              <a:ext uri="{FF2B5EF4-FFF2-40B4-BE49-F238E27FC236}">
                <a16:creationId xmlns:a16="http://schemas.microsoft.com/office/drawing/2014/main" id="{9E7DAECD-1DB1-45F7-9F92-D337307BA1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53050" y="343613"/>
            <a:ext cx="3143973" cy="3161805"/>
          </a:xfrm>
          <a:prstGeom prst="rect">
            <a:avLst/>
          </a:prstGeom>
        </p:spPr>
      </p:pic>
      <p:pic>
        <p:nvPicPr>
          <p:cNvPr id="14" name="Picture 13" descr="A desk with a chair in front of a window&#10;&#10;Description automatically generated with low confidence">
            <a:extLst>
              <a:ext uri="{FF2B5EF4-FFF2-40B4-BE49-F238E27FC236}">
                <a16:creationId xmlns:a16="http://schemas.microsoft.com/office/drawing/2014/main" id="{CFD654BB-EB7A-4A2B-BF70-F886A268546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94377" y="343613"/>
            <a:ext cx="2364352" cy="3161805"/>
          </a:xfrm>
          <a:prstGeom prst="rect">
            <a:avLst/>
          </a:prstGeom>
        </p:spPr>
      </p:pic>
      <p:pic>
        <p:nvPicPr>
          <p:cNvPr id="4" name="Picture 3" descr="A picture containing indoor, green, wall, ceiling&#10;&#10;Description automatically generated">
            <a:extLst>
              <a:ext uri="{FF2B5EF4-FFF2-40B4-BE49-F238E27FC236}">
                <a16:creationId xmlns:a16="http://schemas.microsoft.com/office/drawing/2014/main" id="{9011689F-A3B2-4318-AB11-7196216BD2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03789" y="3601487"/>
            <a:ext cx="3297146" cy="2443930"/>
          </a:xfrm>
          <a:prstGeom prst="rect">
            <a:avLst/>
          </a:prstGeom>
        </p:spPr>
      </p:pic>
      <p:sp>
        <p:nvSpPr>
          <p:cNvPr id="9" name="Title 1">
            <a:extLst>
              <a:ext uri="{FF2B5EF4-FFF2-40B4-BE49-F238E27FC236}">
                <a16:creationId xmlns:a16="http://schemas.microsoft.com/office/drawing/2014/main" id="{DB6F07AC-8042-46AB-A863-72D13C4D3826}"/>
              </a:ext>
            </a:extLst>
          </p:cNvPr>
          <p:cNvSpPr>
            <a:spLocks noGrp="1"/>
          </p:cNvSpPr>
          <p:nvPr>
            <p:ph type="title"/>
          </p:nvPr>
        </p:nvSpPr>
        <p:spPr>
          <a:xfrm>
            <a:off x="207925" y="343613"/>
            <a:ext cx="10704280" cy="779462"/>
          </a:xfrm>
        </p:spPr>
        <p:txBody>
          <a:bodyPr/>
          <a:lstStyle/>
          <a:p>
            <a:r>
              <a:rPr lang="en-CA" sz="3200" dirty="0">
                <a:solidFill>
                  <a:schemeClr val="accent3"/>
                </a:solidFill>
              </a:rPr>
              <a:t>Understanding </a:t>
            </a:r>
            <a:r>
              <a:rPr lang="en-CA" sz="3200" dirty="0" err="1">
                <a:solidFill>
                  <a:schemeClr val="accent3"/>
                </a:solidFill>
              </a:rPr>
              <a:t>Workpoints</a:t>
            </a:r>
            <a:endParaRPr lang="en-CA" sz="3200" dirty="0">
              <a:solidFill>
                <a:schemeClr val="accent3"/>
              </a:solidFill>
            </a:endParaRPr>
          </a:p>
        </p:txBody>
      </p:sp>
      <p:sp>
        <p:nvSpPr>
          <p:cNvPr id="11" name="Rectangle 10">
            <a:extLst>
              <a:ext uri="{FF2B5EF4-FFF2-40B4-BE49-F238E27FC236}">
                <a16:creationId xmlns:a16="http://schemas.microsoft.com/office/drawing/2014/main" id="{BFBE9E9B-DA95-4F58-9EFE-647933A73259}"/>
              </a:ext>
            </a:extLst>
          </p:cNvPr>
          <p:cNvSpPr/>
          <p:nvPr/>
        </p:nvSpPr>
        <p:spPr>
          <a:xfrm>
            <a:off x="207925" y="1021600"/>
            <a:ext cx="5737819" cy="1077218"/>
          </a:xfrm>
          <a:prstGeom prst="rect">
            <a:avLst/>
          </a:prstGeom>
        </p:spPr>
        <p:txBody>
          <a:bodyPr wrap="square">
            <a:spAutoFit/>
          </a:bodyPr>
          <a:lstStyle/>
          <a:p>
            <a:pPr algn="just"/>
            <a:r>
              <a:rPr lang="en-CA" sz="1600" dirty="0">
                <a:latin typeface="+mn-lt"/>
              </a:rPr>
              <a:t>In a </a:t>
            </a:r>
            <a:r>
              <a:rPr lang="en-CA" sz="1600" dirty="0" err="1">
                <a:latin typeface="+mn-lt"/>
              </a:rPr>
              <a:t>GCworkplace</a:t>
            </a:r>
            <a:r>
              <a:rPr lang="en-CA" sz="1600" dirty="0">
                <a:latin typeface="+mn-lt"/>
              </a:rPr>
              <a:t>, </a:t>
            </a:r>
            <a:r>
              <a:rPr lang="en-CA" sz="1600" b="1" dirty="0">
                <a:latin typeface="+mn-lt"/>
              </a:rPr>
              <a:t>WORKPOINTS</a:t>
            </a:r>
            <a:r>
              <a:rPr lang="en-CA" sz="1600" dirty="0">
                <a:latin typeface="+mn-lt"/>
              </a:rPr>
              <a:t> are the building blocks and refer to any area where work can be done—this can range from a lounge chair or a desk, to a meeting room or a teaming area. </a:t>
            </a:r>
          </a:p>
        </p:txBody>
      </p:sp>
      <p:sp>
        <p:nvSpPr>
          <p:cNvPr id="13" name="TextBox 12">
            <a:extLst>
              <a:ext uri="{FF2B5EF4-FFF2-40B4-BE49-F238E27FC236}">
                <a16:creationId xmlns:a16="http://schemas.microsoft.com/office/drawing/2014/main" id="{139E5FCC-FDA7-4372-9015-A18F7BCE7DD1}"/>
              </a:ext>
            </a:extLst>
          </p:cNvPr>
          <p:cNvSpPr txBox="1"/>
          <p:nvPr/>
        </p:nvSpPr>
        <p:spPr>
          <a:xfrm>
            <a:off x="207925" y="2194887"/>
            <a:ext cx="5731026" cy="1323439"/>
          </a:xfrm>
          <a:prstGeom prst="rect">
            <a:avLst/>
          </a:prstGeom>
          <a:noFill/>
        </p:spPr>
        <p:txBody>
          <a:bodyPr wrap="square">
            <a:spAutoFit/>
          </a:bodyPr>
          <a:lstStyle/>
          <a:p>
            <a:r>
              <a:rPr lang="en-CA" sz="1600" dirty="0" err="1">
                <a:latin typeface="+mn-lt"/>
              </a:rPr>
              <a:t>Workpoints</a:t>
            </a:r>
            <a:r>
              <a:rPr lang="en-CA" sz="1600" dirty="0">
                <a:latin typeface="+mn-lt"/>
              </a:rPr>
              <a:t> are designed specifically to support different functional requirements and/or personal preferences. Each </a:t>
            </a:r>
            <a:r>
              <a:rPr lang="en-CA" sz="1600" dirty="0" err="1">
                <a:latin typeface="+mn-lt"/>
              </a:rPr>
              <a:t>workpoint</a:t>
            </a:r>
            <a:r>
              <a:rPr lang="en-CA" sz="1600" dirty="0">
                <a:latin typeface="+mn-lt"/>
              </a:rPr>
              <a:t> is equipped with furnishings and digital tools that support a variety of tasks and varying degrees of interaction or concentration.</a:t>
            </a:r>
          </a:p>
        </p:txBody>
      </p:sp>
      <p:sp>
        <p:nvSpPr>
          <p:cNvPr id="17" name="TextBox 16">
            <a:extLst>
              <a:ext uri="{FF2B5EF4-FFF2-40B4-BE49-F238E27FC236}">
                <a16:creationId xmlns:a16="http://schemas.microsoft.com/office/drawing/2014/main" id="{A40CD451-A73E-4799-8B71-06A632D9D42B}"/>
              </a:ext>
            </a:extLst>
          </p:cNvPr>
          <p:cNvSpPr txBox="1"/>
          <p:nvPr/>
        </p:nvSpPr>
        <p:spPr>
          <a:xfrm>
            <a:off x="271231" y="3697556"/>
            <a:ext cx="3881653" cy="1077218"/>
          </a:xfrm>
          <a:prstGeom prst="rect">
            <a:avLst/>
          </a:prstGeom>
          <a:noFill/>
        </p:spPr>
        <p:txBody>
          <a:bodyPr wrap="square">
            <a:spAutoFit/>
          </a:bodyPr>
          <a:lstStyle/>
          <a:p>
            <a:r>
              <a:rPr lang="en-CA" sz="1600" dirty="0">
                <a:latin typeface="+mn-lt"/>
              </a:rPr>
              <a:t>There are </a:t>
            </a:r>
            <a:r>
              <a:rPr lang="en-CA" sz="1600" b="1" dirty="0">
                <a:latin typeface="+mn-lt"/>
              </a:rPr>
              <a:t>15 different </a:t>
            </a:r>
            <a:r>
              <a:rPr lang="en-CA" sz="1600" b="1" dirty="0" err="1">
                <a:latin typeface="+mn-lt"/>
              </a:rPr>
              <a:t>workpoint</a:t>
            </a:r>
            <a:r>
              <a:rPr lang="en-CA" sz="1600" b="1" dirty="0">
                <a:latin typeface="+mn-lt"/>
              </a:rPr>
              <a:t> types </a:t>
            </a:r>
            <a:r>
              <a:rPr lang="en-CA" sz="1600" dirty="0">
                <a:latin typeface="+mn-lt"/>
              </a:rPr>
              <a:t>in the </a:t>
            </a:r>
            <a:r>
              <a:rPr lang="en-CA" sz="1600" dirty="0" err="1">
                <a:latin typeface="+mn-lt"/>
              </a:rPr>
              <a:t>GCworkplace</a:t>
            </a:r>
            <a:r>
              <a:rPr lang="en-CA" sz="1600" dirty="0">
                <a:latin typeface="+mn-lt"/>
              </a:rPr>
              <a:t> standard.</a:t>
            </a:r>
          </a:p>
          <a:p>
            <a:endParaRPr lang="en-CA" sz="1600" dirty="0">
              <a:latin typeface="+mn-lt"/>
            </a:endParaRPr>
          </a:p>
          <a:p>
            <a:endParaRPr lang="en-CA" sz="1600" b="1" dirty="0">
              <a:latin typeface="+mn-lt"/>
            </a:endParaRPr>
          </a:p>
        </p:txBody>
      </p:sp>
      <p:pic>
        <p:nvPicPr>
          <p:cNvPr id="26" name="Graphic 25" descr="Right pointing backhand index outline">
            <a:extLst>
              <a:ext uri="{FF2B5EF4-FFF2-40B4-BE49-F238E27FC236}">
                <a16:creationId xmlns:a16="http://schemas.microsoft.com/office/drawing/2014/main" id="{B063D718-07AB-413C-90BF-1AB91283AF5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997567">
            <a:off x="167875" y="4301983"/>
            <a:ext cx="914400" cy="914400"/>
          </a:xfrm>
          <a:prstGeom prst="rect">
            <a:avLst/>
          </a:prstGeom>
        </p:spPr>
      </p:pic>
      <p:sp>
        <p:nvSpPr>
          <p:cNvPr id="30" name="TextBox 29">
            <a:extLst>
              <a:ext uri="{FF2B5EF4-FFF2-40B4-BE49-F238E27FC236}">
                <a16:creationId xmlns:a16="http://schemas.microsoft.com/office/drawing/2014/main" id="{CBA3C126-252D-4C84-8E8A-8D614565024E}"/>
              </a:ext>
            </a:extLst>
          </p:cNvPr>
          <p:cNvSpPr txBox="1"/>
          <p:nvPr/>
        </p:nvSpPr>
        <p:spPr>
          <a:xfrm>
            <a:off x="1213310" y="4532858"/>
            <a:ext cx="3155188" cy="1323439"/>
          </a:xfrm>
          <a:prstGeom prst="rect">
            <a:avLst/>
          </a:prstGeom>
          <a:noFill/>
        </p:spPr>
        <p:txBody>
          <a:bodyPr wrap="square">
            <a:spAutoFit/>
          </a:bodyPr>
          <a:lstStyle/>
          <a:p>
            <a:r>
              <a:rPr lang="en-CA" sz="1600" b="1" dirty="0">
                <a:latin typeface="+mn-lt"/>
              </a:rPr>
              <a:t>You will be asked about your </a:t>
            </a:r>
            <a:r>
              <a:rPr lang="en-CA" sz="1600" b="1" dirty="0" err="1">
                <a:latin typeface="+mn-lt"/>
              </a:rPr>
              <a:t>workpoint</a:t>
            </a:r>
            <a:r>
              <a:rPr lang="en-CA" sz="1600" b="1" dirty="0">
                <a:latin typeface="+mn-lt"/>
              </a:rPr>
              <a:t> requirements in the </a:t>
            </a:r>
            <a:r>
              <a:rPr lang="en-CA" sz="1600" b="1" u="sng" dirty="0">
                <a:latin typeface="+mn-lt"/>
              </a:rPr>
              <a:t>Mini Survey </a:t>
            </a:r>
            <a:r>
              <a:rPr lang="en-CA" sz="1600" b="1" dirty="0">
                <a:latin typeface="+mn-lt"/>
              </a:rPr>
              <a:t>and the </a:t>
            </a:r>
            <a:r>
              <a:rPr lang="en-CA" sz="1600" b="1" u="sng" dirty="0">
                <a:latin typeface="+mn-lt"/>
              </a:rPr>
              <a:t>Functional Programing Workshop.</a:t>
            </a:r>
            <a:r>
              <a:rPr lang="en-CA" sz="1600" b="1" dirty="0">
                <a:latin typeface="+mn-lt"/>
              </a:rPr>
              <a:t> </a:t>
            </a:r>
          </a:p>
        </p:txBody>
      </p:sp>
    </p:spTree>
    <p:extLst>
      <p:ext uri="{BB962C8B-B14F-4D97-AF65-F5344CB8AC3E}">
        <p14:creationId xmlns:p14="http://schemas.microsoft.com/office/powerpoint/2010/main" val="338536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51572" y="3265006"/>
            <a:ext cx="11932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Workstation</a:t>
            </a:r>
          </a:p>
          <a:p>
            <a:pPr eaLnBrk="1" hangingPunct="1">
              <a:defRPr/>
            </a:pPr>
            <a:endParaRPr lang="en-US" sz="1300" kern="0" dirty="0">
              <a:solidFill>
                <a:schemeClr val="tx1"/>
              </a:solidFill>
              <a:latin typeface="+mn-lt"/>
            </a:endParaRPr>
          </a:p>
        </p:txBody>
      </p:sp>
      <p:sp>
        <p:nvSpPr>
          <p:cNvPr id="7" name="Rectangle 2"/>
          <p:cNvSpPr txBox="1">
            <a:spLocks noChangeArrowheads="1"/>
          </p:cNvSpPr>
          <p:nvPr/>
        </p:nvSpPr>
        <p:spPr bwMode="auto">
          <a:xfrm>
            <a:off x="2619865" y="3248260"/>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Touchdown</a:t>
            </a:r>
            <a:br>
              <a:rPr lang="en-US" altLang="en-US" sz="1300" dirty="0">
                <a:latin typeface="+mn-lt"/>
              </a:rPr>
            </a:br>
            <a:endParaRPr lang="en-US" altLang="en-US" sz="1300" dirty="0">
              <a:latin typeface="+mn-lt"/>
            </a:endParaRPr>
          </a:p>
        </p:txBody>
      </p:sp>
      <p:sp>
        <p:nvSpPr>
          <p:cNvPr id="9" name="Rectangle 2"/>
          <p:cNvSpPr txBox="1">
            <a:spLocks noChangeArrowheads="1"/>
          </p:cNvSpPr>
          <p:nvPr/>
        </p:nvSpPr>
        <p:spPr bwMode="auto">
          <a:xfrm>
            <a:off x="6927065" y="3218578"/>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Focus</a:t>
            </a:r>
            <a:r>
              <a:rPr lang="en-US" sz="1300" kern="0" dirty="0">
                <a:solidFill>
                  <a:schemeClr val="tx1"/>
                </a:solidFill>
                <a:latin typeface="+mn-lt"/>
              </a:rPr>
              <a:t> </a:t>
            </a:r>
            <a:r>
              <a:rPr lang="en-US" sz="1300" b="1" kern="0" dirty="0">
                <a:solidFill>
                  <a:schemeClr val="tx1"/>
                </a:solidFill>
                <a:latin typeface="+mn-lt"/>
              </a:rPr>
              <a:t>pod</a:t>
            </a:r>
            <a:br>
              <a:rPr lang="en-US" sz="1300" kern="0" dirty="0">
                <a:solidFill>
                  <a:schemeClr val="tx1"/>
                </a:solidFill>
                <a:latin typeface="+mn-lt"/>
              </a:rPr>
            </a:br>
            <a:endParaRPr lang="en-US" sz="1300" kern="0" dirty="0">
              <a:solidFill>
                <a:schemeClr val="tx1"/>
              </a:solidFill>
              <a:latin typeface="+mn-lt"/>
            </a:endParaRPr>
          </a:p>
        </p:txBody>
      </p:sp>
      <p:sp>
        <p:nvSpPr>
          <p:cNvPr id="10" name="Rectangle 2"/>
          <p:cNvSpPr txBox="1">
            <a:spLocks noChangeArrowheads="1"/>
          </p:cNvSpPr>
          <p:nvPr/>
        </p:nvSpPr>
        <p:spPr bwMode="auto">
          <a:xfrm>
            <a:off x="5446160" y="3221336"/>
            <a:ext cx="124002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Reflection point</a:t>
            </a:r>
            <a:br>
              <a:rPr lang="en-US" sz="1300" kern="0" dirty="0">
                <a:solidFill>
                  <a:schemeClr val="tx1"/>
                </a:solidFill>
                <a:latin typeface="+mn-lt"/>
              </a:rPr>
            </a:br>
            <a:endParaRPr lang="en-US" sz="1300" kern="0" dirty="0">
              <a:solidFill>
                <a:schemeClr val="tx1"/>
              </a:solidFill>
              <a:latin typeface="+mn-lt"/>
            </a:endParaRPr>
          </a:p>
        </p:txBody>
      </p:sp>
      <p:sp>
        <p:nvSpPr>
          <p:cNvPr id="12" name="Rectangle 2"/>
          <p:cNvSpPr txBox="1">
            <a:spLocks noChangeArrowheads="1"/>
          </p:cNvSpPr>
          <p:nvPr/>
        </p:nvSpPr>
        <p:spPr bwMode="auto">
          <a:xfrm>
            <a:off x="4153696" y="5711781"/>
            <a:ext cx="3824947" cy="435713"/>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800" b="1" dirty="0">
                <a:solidFill>
                  <a:schemeClr val="accent2">
                    <a:lumMod val="75000"/>
                  </a:schemeClr>
                </a:solidFill>
                <a:latin typeface="+mn-lt"/>
              </a:rPr>
              <a:t>COLLABORATIVE WORKPOINTS</a:t>
            </a:r>
            <a:endParaRPr lang="en-US" sz="1800" kern="0" dirty="0">
              <a:solidFill>
                <a:schemeClr val="accent2">
                  <a:lumMod val="75000"/>
                </a:schemeClr>
              </a:solidFill>
              <a:latin typeface="+mn-lt"/>
            </a:endParaRPr>
          </a:p>
        </p:txBody>
      </p:sp>
      <p:sp>
        <p:nvSpPr>
          <p:cNvPr id="13" name="Rectangle 2"/>
          <p:cNvSpPr txBox="1">
            <a:spLocks noChangeArrowheads="1"/>
          </p:cNvSpPr>
          <p:nvPr/>
        </p:nvSpPr>
        <p:spPr bwMode="auto">
          <a:xfrm>
            <a:off x="1839529" y="5387253"/>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Chat</a:t>
            </a:r>
            <a:r>
              <a:rPr lang="en-US" sz="1300" kern="0" dirty="0">
                <a:solidFill>
                  <a:schemeClr val="tx1"/>
                </a:solidFill>
                <a:latin typeface="+mn-lt"/>
              </a:rPr>
              <a:t> </a:t>
            </a:r>
            <a:r>
              <a:rPr lang="en-US" sz="1300" b="1" kern="0" dirty="0">
                <a:solidFill>
                  <a:schemeClr val="tx1"/>
                </a:solidFill>
                <a:latin typeface="+mn-lt"/>
              </a:rPr>
              <a:t>point</a:t>
            </a:r>
            <a:br>
              <a:rPr lang="en-US" sz="1300" kern="0" dirty="0">
                <a:solidFill>
                  <a:schemeClr val="tx1"/>
                </a:solidFill>
                <a:latin typeface="+mn-lt"/>
              </a:rPr>
            </a:br>
            <a:endParaRPr lang="en-US" sz="1300" kern="0" dirty="0">
              <a:solidFill>
                <a:schemeClr val="tx1"/>
              </a:solidFill>
              <a:latin typeface="+mn-lt"/>
            </a:endParaRPr>
          </a:p>
        </p:txBody>
      </p:sp>
      <p:sp>
        <p:nvSpPr>
          <p:cNvPr id="16" name="Rectangle 2"/>
          <p:cNvSpPr txBox="1">
            <a:spLocks noChangeArrowheads="1"/>
          </p:cNvSpPr>
          <p:nvPr/>
        </p:nvSpPr>
        <p:spPr bwMode="auto">
          <a:xfrm>
            <a:off x="6217661" y="5387253"/>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Huddle</a:t>
            </a:r>
            <a:br>
              <a:rPr lang="en-US" sz="1300" kern="0" dirty="0">
                <a:solidFill>
                  <a:schemeClr val="tx1"/>
                </a:solidFill>
                <a:latin typeface="+mn-lt"/>
              </a:rPr>
            </a:br>
            <a:endParaRPr lang="en-US" sz="1300" kern="0" dirty="0">
              <a:solidFill>
                <a:schemeClr val="tx1"/>
              </a:solidFill>
              <a:latin typeface="+mn-lt"/>
            </a:endParaRPr>
          </a:p>
        </p:txBody>
      </p:sp>
      <p:sp>
        <p:nvSpPr>
          <p:cNvPr id="17" name="Rectangle 2"/>
          <p:cNvSpPr txBox="1">
            <a:spLocks noChangeArrowheads="1"/>
          </p:cNvSpPr>
          <p:nvPr/>
        </p:nvSpPr>
        <p:spPr bwMode="auto">
          <a:xfrm>
            <a:off x="3253425" y="5403128"/>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Teaming</a:t>
            </a:r>
            <a:r>
              <a:rPr lang="en-US" sz="1300" kern="0" dirty="0">
                <a:solidFill>
                  <a:schemeClr val="tx1"/>
                </a:solidFill>
                <a:latin typeface="+mn-lt"/>
              </a:rPr>
              <a:t> </a:t>
            </a:r>
            <a:r>
              <a:rPr lang="en-US" sz="1300" b="1" kern="0" dirty="0">
                <a:solidFill>
                  <a:schemeClr val="tx1"/>
                </a:solidFill>
                <a:latin typeface="+mn-lt"/>
              </a:rPr>
              <a:t>area</a:t>
            </a:r>
            <a:br>
              <a:rPr lang="en-US" sz="1300" kern="0" dirty="0">
                <a:solidFill>
                  <a:schemeClr val="tx1"/>
                </a:solidFill>
                <a:latin typeface="+mn-lt"/>
              </a:rPr>
            </a:br>
            <a:endParaRPr lang="en-US" sz="1300" b="1" dirty="0">
              <a:solidFill>
                <a:schemeClr val="tx1"/>
              </a:solidFill>
              <a:latin typeface="+mn-lt"/>
            </a:endParaRPr>
          </a:p>
        </p:txBody>
      </p:sp>
      <p:sp>
        <p:nvSpPr>
          <p:cNvPr id="18" name="Rectangle 2"/>
          <p:cNvSpPr txBox="1">
            <a:spLocks noChangeArrowheads="1"/>
          </p:cNvSpPr>
          <p:nvPr/>
        </p:nvSpPr>
        <p:spPr bwMode="auto">
          <a:xfrm>
            <a:off x="4801144" y="5403128"/>
            <a:ext cx="1202426"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Lounge</a:t>
            </a:r>
            <a:br>
              <a:rPr lang="en-US" sz="1300" kern="0" dirty="0">
                <a:solidFill>
                  <a:schemeClr val="tx1"/>
                </a:solidFill>
                <a:latin typeface="+mn-lt"/>
              </a:rPr>
            </a:br>
            <a:endParaRPr lang="en-US" sz="1300" kern="0" dirty="0">
              <a:solidFill>
                <a:schemeClr val="tx1"/>
              </a:solidFill>
              <a:latin typeface="+mn-lt"/>
            </a:endParaRPr>
          </a:p>
        </p:txBody>
      </p:sp>
      <p:sp>
        <p:nvSpPr>
          <p:cNvPr id="19" name="Rectangle 2"/>
          <p:cNvSpPr txBox="1">
            <a:spLocks noChangeArrowheads="1"/>
          </p:cNvSpPr>
          <p:nvPr/>
        </p:nvSpPr>
        <p:spPr bwMode="auto">
          <a:xfrm>
            <a:off x="9777142" y="3233045"/>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Focus room</a:t>
            </a:r>
            <a:endParaRPr lang="en-US" sz="1300" kern="0" dirty="0">
              <a:solidFill>
                <a:schemeClr val="tx1"/>
              </a:solidFill>
              <a:latin typeface="+mn-lt"/>
            </a:endParaRPr>
          </a:p>
        </p:txBody>
      </p:sp>
      <p:sp>
        <p:nvSpPr>
          <p:cNvPr id="22" name="Rectangle 2"/>
          <p:cNvSpPr txBox="1">
            <a:spLocks noChangeArrowheads="1"/>
          </p:cNvSpPr>
          <p:nvPr/>
        </p:nvSpPr>
        <p:spPr bwMode="auto">
          <a:xfrm>
            <a:off x="3933096" y="3231538"/>
            <a:ext cx="1287150" cy="268822"/>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Study</a:t>
            </a:r>
          </a:p>
        </p:txBody>
      </p:sp>
      <p:sp>
        <p:nvSpPr>
          <p:cNvPr id="23" name="Rectangle 2"/>
          <p:cNvSpPr txBox="1">
            <a:spLocks noChangeArrowheads="1"/>
          </p:cNvSpPr>
          <p:nvPr/>
        </p:nvSpPr>
        <p:spPr bwMode="auto">
          <a:xfrm>
            <a:off x="10563869" y="5387253"/>
            <a:ext cx="1243011"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Meeting room</a:t>
            </a:r>
            <a:endParaRPr lang="en-US" sz="1300" kern="0" dirty="0">
              <a:solidFill>
                <a:schemeClr val="tx1"/>
              </a:solidFill>
              <a:latin typeface="+mn-lt"/>
            </a:endParaRPr>
          </a:p>
        </p:txBody>
      </p:sp>
      <p:sp>
        <p:nvSpPr>
          <p:cNvPr id="24" name="Rectangle 2"/>
          <p:cNvSpPr txBox="1">
            <a:spLocks noChangeArrowheads="1"/>
          </p:cNvSpPr>
          <p:nvPr/>
        </p:nvSpPr>
        <p:spPr bwMode="auto">
          <a:xfrm>
            <a:off x="9123342" y="5407215"/>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Project room</a:t>
            </a:r>
            <a:endParaRPr lang="en-US" sz="1300" kern="0" dirty="0">
              <a:solidFill>
                <a:schemeClr val="tx1"/>
              </a:solidFill>
              <a:latin typeface="+mn-lt"/>
            </a:endParaRPr>
          </a:p>
        </p:txBody>
      </p:sp>
      <p:grpSp>
        <p:nvGrpSpPr>
          <p:cNvPr id="21" name="Group 20"/>
          <p:cNvGrpSpPr/>
          <p:nvPr/>
        </p:nvGrpSpPr>
        <p:grpSpPr>
          <a:xfrm>
            <a:off x="182840" y="3561105"/>
            <a:ext cx="11871251"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en-CA" sz="1802">
                <a:solidFill>
                  <a:schemeClr val="tx1"/>
                </a:solidFill>
              </a:endParaRPr>
            </a:p>
          </p:txBody>
        </p:sp>
        <p:sp>
          <p:nvSpPr>
            <p:cNvPr id="26" name="Rectangle 2"/>
            <p:cNvSpPr txBox="1">
              <a:spLocks noChangeArrowheads="1"/>
            </p:cNvSpPr>
            <p:nvPr/>
          </p:nvSpPr>
          <p:spPr bwMode="auto">
            <a:xfrm>
              <a:off x="589366" y="3742978"/>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en-US" sz="1600" b="1" kern="0" dirty="0">
                  <a:solidFill>
                    <a:schemeClr val="tx1"/>
                  </a:solidFill>
                  <a:latin typeface="+mn-lt"/>
                </a:rPr>
                <a:t>OPEN</a:t>
              </a:r>
              <a:endParaRPr lang="en-US" sz="1600" i="1" kern="0" dirty="0">
                <a:solidFill>
                  <a:schemeClr val="tx1"/>
                </a:solidFill>
                <a:latin typeface="+mn-lt"/>
              </a:endParaRP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600" b="1" kern="0" dirty="0">
                  <a:solidFill>
                    <a:schemeClr val="tx1">
                      <a:lumMod val="75000"/>
                      <a:lumOff val="25000"/>
                    </a:schemeClr>
                  </a:solidFill>
                  <a:latin typeface="+mn-lt"/>
                </a:rPr>
                <a:t>SEMI-ENCLOSED</a:t>
              </a:r>
              <a:endParaRPr lang="en-US" sz="1600" kern="0" dirty="0">
                <a:solidFill>
                  <a:schemeClr val="tx1">
                    <a:lumMod val="75000"/>
                    <a:lumOff val="25000"/>
                  </a:schemeClr>
                </a:solidFill>
                <a:latin typeface="+mn-lt"/>
              </a:endParaRP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en-US" sz="1600" b="1" kern="0" dirty="0">
                  <a:solidFill>
                    <a:schemeClr val="bg1"/>
                  </a:solidFill>
                  <a:latin typeface="+mn-lt"/>
                </a:rPr>
                <a:t>ENCLOSED</a:t>
              </a:r>
              <a:endParaRPr lang="en-US" sz="1600" kern="0" dirty="0">
                <a:solidFill>
                  <a:schemeClr val="bg1"/>
                </a:solidFill>
                <a:latin typeface="+mn-lt"/>
              </a:endParaRPr>
            </a:p>
          </p:txBody>
        </p:sp>
      </p:grpSp>
      <p:sp>
        <p:nvSpPr>
          <p:cNvPr id="39" name="Rectangle 2"/>
          <p:cNvSpPr txBox="1">
            <a:spLocks noChangeArrowheads="1"/>
          </p:cNvSpPr>
          <p:nvPr/>
        </p:nvSpPr>
        <p:spPr bwMode="auto">
          <a:xfrm>
            <a:off x="4507152" y="1675717"/>
            <a:ext cx="3118034" cy="365017"/>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800" b="1" dirty="0">
                <a:solidFill>
                  <a:schemeClr val="accent2">
                    <a:lumMod val="75000"/>
                  </a:schemeClr>
                </a:solidFill>
                <a:latin typeface="+mn-lt"/>
              </a:rPr>
              <a:t>INDIVIDUAL WORKPOINTS</a:t>
            </a:r>
            <a:endParaRPr lang="en-US" sz="1800" kern="0" dirty="0">
              <a:solidFill>
                <a:schemeClr val="accent2">
                  <a:lumMod val="75000"/>
                </a:schemeClr>
              </a:solidFill>
              <a:latin typeface="+mn-lt"/>
            </a:endParaRPr>
          </a:p>
        </p:txBody>
      </p:sp>
      <p:sp>
        <p:nvSpPr>
          <p:cNvPr id="49" name="Rectangle 2"/>
          <p:cNvSpPr txBox="1">
            <a:spLocks noChangeArrowheads="1"/>
          </p:cNvSpPr>
          <p:nvPr/>
        </p:nvSpPr>
        <p:spPr bwMode="auto">
          <a:xfrm>
            <a:off x="8338611" y="3248260"/>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Phonebooth</a:t>
            </a:r>
          </a:p>
        </p:txBody>
      </p:sp>
      <p:sp>
        <p:nvSpPr>
          <p:cNvPr id="55" name="Rectangle 2"/>
          <p:cNvSpPr txBox="1">
            <a:spLocks noChangeArrowheads="1"/>
          </p:cNvSpPr>
          <p:nvPr/>
        </p:nvSpPr>
        <p:spPr bwMode="auto">
          <a:xfrm>
            <a:off x="303326" y="5384410"/>
            <a:ext cx="1364074"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Café</a:t>
            </a:r>
          </a:p>
        </p:txBody>
      </p:sp>
      <p:sp>
        <p:nvSpPr>
          <p:cNvPr id="45" name="Rectangle 2"/>
          <p:cNvSpPr txBox="1">
            <a:spLocks noChangeArrowheads="1"/>
          </p:cNvSpPr>
          <p:nvPr/>
        </p:nvSpPr>
        <p:spPr bwMode="auto">
          <a:xfrm>
            <a:off x="7682248" y="5384410"/>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Workroom</a:t>
            </a:r>
            <a:endParaRPr lang="en-US" sz="1300" kern="0" dirty="0">
              <a:solidFill>
                <a:schemeClr val="tx1"/>
              </a:solidFill>
              <a:latin typeface="+mn-lt"/>
            </a:endParaRPr>
          </a:p>
        </p:txBody>
      </p:sp>
      <p:sp>
        <p:nvSpPr>
          <p:cNvPr id="4" name="Title 3"/>
          <p:cNvSpPr>
            <a:spLocks noGrp="1"/>
          </p:cNvSpPr>
          <p:nvPr>
            <p:ph type="title"/>
          </p:nvPr>
        </p:nvSpPr>
        <p:spPr>
          <a:xfrm>
            <a:off x="414363" y="528614"/>
            <a:ext cx="11511968" cy="835027"/>
          </a:xfrm>
        </p:spPr>
        <p:txBody>
          <a:bodyPr>
            <a:noAutofit/>
          </a:bodyPr>
          <a:lstStyle/>
          <a:p>
            <a:r>
              <a:rPr lang="en-CA" sz="3600" kern="0" dirty="0">
                <a:solidFill>
                  <a:srgbClr val="18853F"/>
                </a:solidFill>
              </a:rPr>
              <a:t>Understanding workpoints: variety for everyone and everything!</a:t>
            </a:r>
            <a:endParaRPr lang="fr-CA" sz="3600" dirty="0">
              <a:solidFill>
                <a:srgbClr val="18853F"/>
              </a:solidFill>
            </a:endParaRPr>
          </a:p>
        </p:txBody>
      </p:sp>
      <p:pic>
        <p:nvPicPr>
          <p:cNvPr id="42" name="Picture 12" descr="Workroom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21201" y="4401219"/>
            <a:ext cx="1278423"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4909" y="2235494"/>
            <a:ext cx="1278000" cy="9093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44" name="Picture 4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0347" y="4386833"/>
            <a:ext cx="1315754" cy="9096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6390" name="Picture 6" descr="Focus Room"/>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740387" y="2241825"/>
            <a:ext cx="1278000" cy="918391"/>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2" name="Picture 8" descr="Loung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720172" y="4394763"/>
            <a:ext cx="1283398" cy="908191"/>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3" name="Picture 12" descr="https://www.gcpedia.gc.ca/gcwiki/images/thumb/d/d9/Gatineau_Touchdown.jpg/600px-Gatineau_Touchdown.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547149" y="2239585"/>
            <a:ext cx="1278000" cy="923727"/>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8" name="Picture 14" descr="https://www.gcpedia.gc.ca/gcwiki/images/thumb/3/36/Gatineau_Teaming.jpg/600px-Gatineau_Teaming.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253425" y="4401219"/>
            <a:ext cx="1299970"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8977" y="4364183"/>
            <a:ext cx="1278423" cy="935952"/>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59" name="Picture 16" descr="https://www.gcpedia.gc.ca/gcwiki/images/thumb/6/6c/Kanata_7th_Reflection_Point.jpg/600px-Kanata_7th_Reflection_Point.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427170" y="2206464"/>
            <a:ext cx="1278000" cy="936035"/>
          </a:xfrm>
          <a:prstGeom prst="round2DiagRect">
            <a:avLst>
              <a:gd name="adj1" fmla="val 16667"/>
              <a:gd name="adj2" fmla="val 0"/>
            </a:avLst>
          </a:prstGeom>
          <a:ln w="38100" cap="sq">
            <a:solidFill>
              <a:srgbClr val="A3D9CD"/>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36765" y="4376864"/>
            <a:ext cx="1319285" cy="908192"/>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3" name="Picture 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302648" y="2227026"/>
            <a:ext cx="1278000" cy="947987"/>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57718" y="4376864"/>
            <a:ext cx="1321668" cy="929713"/>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8" name="Picture 7"/>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09411" y="2218231"/>
            <a:ext cx="1277999" cy="951451"/>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sp>
        <p:nvSpPr>
          <p:cNvPr id="1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9" name="Picture 28"/>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005812" y="2206464"/>
            <a:ext cx="1261619" cy="968549"/>
          </a:xfrm>
          <a:prstGeom prst="round2DiagRect">
            <a:avLst>
              <a:gd name="adj1" fmla="val 16667"/>
              <a:gd name="adj2" fmla="val 0"/>
            </a:avLst>
          </a:prstGeom>
          <a:ln w="38100" cap="sq">
            <a:solidFill>
              <a:srgbClr val="ACDED3"/>
            </a:solidFill>
            <a:miter lim="800000"/>
          </a:ln>
          <a:effectLst>
            <a:outerShdw blurRad="254000" algn="tl" rotWithShape="0">
              <a:srgbClr val="000000">
                <a:alpha val="43000"/>
              </a:srgbClr>
            </a:outerShdw>
          </a:effectLst>
        </p:spPr>
      </p:pic>
      <p:pic>
        <p:nvPicPr>
          <p:cNvPr id="14342" name="Picture 6" descr="https://www.gcpedia.gc.ca/gcwiki/images/thumb/a/a4/Kanata_7th_Focus_Room_2.jpg/681px-Kanata_7th_Focus_Room_2.jpg"/>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652877" y="4376863"/>
            <a:ext cx="1250497" cy="908193"/>
          </a:xfrm>
          <a:prstGeom prst="round2DiagRect">
            <a:avLst>
              <a:gd name="adj1" fmla="val 16667"/>
              <a:gd name="adj2" fmla="val 0"/>
            </a:avLst>
          </a:prstGeom>
          <a:ln w="38100" cap="sq">
            <a:solidFill>
              <a:srgbClr val="398B7B"/>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0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654" y="317931"/>
            <a:ext cx="11006345" cy="835027"/>
          </a:xfrm>
        </p:spPr>
        <p:txBody>
          <a:bodyPr/>
          <a:lstStyle/>
          <a:p>
            <a:r>
              <a:rPr lang="fr-CA" sz="3600" dirty="0">
                <a:solidFill>
                  <a:schemeClr val="accent3"/>
                </a:solidFill>
              </a:rPr>
              <a:t>       Zoning</a:t>
            </a:r>
            <a:endParaRPr lang="en-CA" sz="3600" b="0" dirty="0">
              <a:solidFill>
                <a:schemeClr val="accent3"/>
              </a:solidFill>
            </a:endParaRPr>
          </a:p>
        </p:txBody>
      </p:sp>
      <p:sp>
        <p:nvSpPr>
          <p:cNvPr id="16" name="Rectangle 15"/>
          <p:cNvSpPr/>
          <p:nvPr/>
        </p:nvSpPr>
        <p:spPr>
          <a:xfrm>
            <a:off x="418323" y="831791"/>
            <a:ext cx="7817039" cy="1323439"/>
          </a:xfrm>
          <a:prstGeom prst="rect">
            <a:avLst/>
          </a:prstGeom>
        </p:spPr>
        <p:txBody>
          <a:bodyPr wrap="square">
            <a:spAutoFit/>
          </a:bodyPr>
          <a:lstStyle/>
          <a:p>
            <a:pPr>
              <a:lnSpc>
                <a:spcPct val="100000"/>
              </a:lnSpc>
            </a:pPr>
            <a:r>
              <a:rPr lang="en-CA" sz="1600" dirty="0">
                <a:solidFill>
                  <a:prstClr val="black"/>
                </a:solidFill>
                <a:latin typeface="+mn-lt"/>
              </a:rPr>
              <a:t>A </a:t>
            </a:r>
            <a:r>
              <a:rPr lang="en-CA" sz="1600" dirty="0" err="1">
                <a:solidFill>
                  <a:prstClr val="black"/>
                </a:solidFill>
                <a:latin typeface="+mn-lt"/>
              </a:rPr>
              <a:t>GCworkplace</a:t>
            </a:r>
            <a:r>
              <a:rPr lang="en-CA" sz="1600" dirty="0">
                <a:solidFill>
                  <a:prstClr val="black"/>
                </a:solidFill>
                <a:latin typeface="+mn-lt"/>
              </a:rPr>
              <a:t> is designed in three functional zones – </a:t>
            </a:r>
            <a:r>
              <a:rPr lang="en-CA" sz="1600" b="1" dirty="0">
                <a:solidFill>
                  <a:prstClr val="black"/>
                </a:solidFill>
                <a:latin typeface="+mn-lt"/>
              </a:rPr>
              <a:t>Quiet, Transitional and Interactive </a:t>
            </a:r>
            <a:r>
              <a:rPr lang="en-CA" sz="1600" dirty="0">
                <a:solidFill>
                  <a:prstClr val="black"/>
                </a:solidFill>
                <a:latin typeface="+mn-lt"/>
              </a:rPr>
              <a:t>- which ensures that activities are grouped together to reduce noise disruptions. Zoning is a key element of inclusive design as it helps manage acoustics, </a:t>
            </a:r>
            <a:r>
              <a:rPr lang="en-CA" sz="1600" b="1" dirty="0">
                <a:solidFill>
                  <a:prstClr val="black"/>
                </a:solidFill>
                <a:latin typeface="+mn-lt"/>
              </a:rPr>
              <a:t>supports concentration and collaboration </a:t>
            </a:r>
            <a:r>
              <a:rPr lang="en-CA" sz="1600" dirty="0">
                <a:solidFill>
                  <a:prstClr val="black"/>
                </a:solidFill>
                <a:latin typeface="+mn-lt"/>
              </a:rPr>
              <a:t>and provides people </a:t>
            </a:r>
            <a:r>
              <a:rPr lang="en-CA" sz="1600" b="1" dirty="0">
                <a:solidFill>
                  <a:prstClr val="black"/>
                </a:solidFill>
                <a:latin typeface="+mn-lt"/>
              </a:rPr>
              <a:t>choice and control over their work setting</a:t>
            </a:r>
            <a:r>
              <a:rPr lang="en-CA" sz="1600" dirty="0">
                <a:solidFill>
                  <a:prstClr val="black"/>
                </a:solidFill>
                <a:latin typeface="+mn-lt"/>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3386968" y="5826607"/>
            <a:ext cx="1374444" cy="307777"/>
          </a:xfrm>
          <a:prstGeom prst="rect">
            <a:avLst/>
          </a:prstGeom>
          <a:noFill/>
          <a:ln>
            <a:noFill/>
          </a:ln>
        </p:spPr>
        <p:txBody>
          <a:bodyPr wrap="square" rtlCol="0">
            <a:spAutoFit/>
          </a:bodyPr>
          <a:lstStyle/>
          <a:p>
            <a:pPr algn="ctr"/>
            <a:r>
              <a:rPr lang="en-CA" sz="1400" b="1" dirty="0">
                <a:solidFill>
                  <a:srgbClr val="21D58C"/>
                </a:solidFill>
                <a:latin typeface="+mn-lt"/>
                <a:cs typeface="Arial" panose="020B0604020202020204" pitchFamily="34" charset="0"/>
              </a:rPr>
              <a:t>QUIET ZONE</a:t>
            </a:r>
            <a:endParaRPr lang="en-CA" sz="1400" dirty="0">
              <a:solidFill>
                <a:srgbClr val="21D58C"/>
              </a:solidFill>
              <a:latin typeface="+mn-lt"/>
              <a:cs typeface="Arial" panose="020B0604020202020204" pitchFamily="34" charset="0"/>
            </a:endParaRP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algn="ctr"/>
            <a:r>
              <a:rPr lang="en-CA" sz="1400" b="1" dirty="0">
                <a:solidFill>
                  <a:srgbClr val="DAD500"/>
                </a:solidFill>
                <a:latin typeface="+mn-lt"/>
                <a:cs typeface="Arial" panose="020B0604020202020204" pitchFamily="34" charset="0"/>
              </a:rPr>
              <a:t>TRANSITIONAL ZONE</a:t>
            </a:r>
            <a:endParaRPr lang="en-CA" sz="1400" dirty="0">
              <a:solidFill>
                <a:srgbClr val="DAD500"/>
              </a:solidFill>
              <a:latin typeface="+mn-lt"/>
              <a:cs typeface="Arial" panose="020B0604020202020204" pitchFamily="34" charset="0"/>
            </a:endParaRP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algn="ctr"/>
            <a:r>
              <a:rPr lang="en-CA" sz="1400" b="1" dirty="0">
                <a:solidFill>
                  <a:srgbClr val="D326F6"/>
                </a:solidFill>
                <a:latin typeface="+mn-lt"/>
                <a:cs typeface="Arial" panose="020B0604020202020204" pitchFamily="34" charset="0"/>
              </a:rPr>
              <a:t>INTERACTIVE ZONE</a:t>
            </a:r>
            <a:endParaRPr lang="en-CA" sz="1400" dirty="0">
              <a:solidFill>
                <a:srgbClr val="D326F6"/>
              </a:solidFill>
              <a:latin typeface="+mn-lt"/>
              <a:cs typeface="Arial" panose="020B0604020202020204" pitchFamily="34" charset="0"/>
            </a:endParaRP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4455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323439"/>
          </a:xfrm>
          <a:prstGeom prst="rect">
            <a:avLst/>
          </a:prstGeom>
          <a:noFill/>
        </p:spPr>
        <p:txBody>
          <a:bodyPr wrap="square" rtlCol="0">
            <a:spAutoFit/>
          </a:bodyPr>
          <a:lstStyle/>
          <a:p>
            <a:r>
              <a:rPr lang="fr-CA" sz="1600" dirty="0" err="1">
                <a:latin typeface="Abadi" panose="020B0604020104020204" pitchFamily="34" charset="0"/>
              </a:rPr>
              <a:t>Grouping</a:t>
            </a:r>
            <a:r>
              <a:rPr lang="fr-CA" sz="1600" dirty="0">
                <a:latin typeface="Abadi" panose="020B0604020104020204" pitchFamily="34" charset="0"/>
              </a:rPr>
              <a:t> collaborative </a:t>
            </a:r>
            <a:r>
              <a:rPr lang="fr-CA" sz="1600" dirty="0" err="1">
                <a:latin typeface="Abadi" panose="020B0604020104020204" pitchFamily="34" charset="0"/>
              </a:rPr>
              <a:t>workpoints</a:t>
            </a:r>
            <a:r>
              <a:rPr lang="fr-CA" sz="1600" dirty="0">
                <a:latin typeface="Abadi" panose="020B0604020104020204" pitchFamily="34" charset="0"/>
              </a:rPr>
              <a:t> </a:t>
            </a:r>
            <a:r>
              <a:rPr lang="fr-CA" sz="1600" dirty="0" err="1">
                <a:latin typeface="Abadi" panose="020B0604020104020204" pitchFamily="34" charset="0"/>
              </a:rPr>
              <a:t>together</a:t>
            </a:r>
            <a:r>
              <a:rPr lang="fr-CA" sz="1600" dirty="0">
                <a:latin typeface="Abadi" panose="020B0604020104020204" pitchFamily="34" charset="0"/>
              </a:rPr>
              <a:t> in the </a:t>
            </a:r>
            <a:r>
              <a:rPr lang="fr-CA" sz="1600" b="1" dirty="0">
                <a:latin typeface="Abadi" panose="020B0604020104020204" pitchFamily="34" charset="0"/>
              </a:rPr>
              <a:t>Interactive Zone</a:t>
            </a:r>
            <a:r>
              <a:rPr lang="fr-CA" sz="1600" dirty="0">
                <a:latin typeface="Abadi" panose="020B0604020104020204" pitchFamily="34" charset="0"/>
              </a:rPr>
              <a:t> </a:t>
            </a:r>
            <a:r>
              <a:rPr lang="fr-CA" sz="1600" dirty="0" err="1">
                <a:latin typeface="Abadi" panose="020B0604020104020204" pitchFamily="34" charset="0"/>
              </a:rPr>
              <a:t>contains</a:t>
            </a:r>
            <a:r>
              <a:rPr lang="fr-CA" sz="1600" dirty="0">
                <a:latin typeface="Abadi" panose="020B0604020104020204" pitchFamily="34" charset="0"/>
              </a:rPr>
              <a:t> </a:t>
            </a:r>
            <a:r>
              <a:rPr lang="fr-CA" sz="1600" dirty="0" err="1">
                <a:latin typeface="Abadi" panose="020B0604020104020204" pitchFamily="34" charset="0"/>
              </a:rPr>
              <a:t>visual</a:t>
            </a:r>
            <a:r>
              <a:rPr lang="fr-CA" sz="1600" dirty="0">
                <a:latin typeface="Abadi" panose="020B0604020104020204" pitchFamily="34" charset="0"/>
              </a:rPr>
              <a:t> and </a:t>
            </a:r>
            <a:r>
              <a:rPr lang="fr-CA" sz="1600" dirty="0" err="1">
                <a:latin typeface="Abadi" panose="020B0604020104020204" pitchFamily="34" charset="0"/>
              </a:rPr>
              <a:t>auditory</a:t>
            </a:r>
            <a:r>
              <a:rPr lang="fr-CA" sz="1600" dirty="0">
                <a:latin typeface="Abadi" panose="020B0604020104020204" pitchFamily="34" charset="0"/>
              </a:rPr>
              <a:t> disruptions</a:t>
            </a:r>
            <a:endParaRPr lang="en-CA" sz="1600" dirty="0">
              <a:latin typeface="Abadi" panose="020B0604020104020204" pitchFamily="34" charset="0"/>
            </a:endParaRP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909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830997"/>
          </a:xfrm>
          <a:prstGeom prst="rect">
            <a:avLst/>
          </a:prstGeom>
          <a:noFill/>
        </p:spPr>
        <p:txBody>
          <a:bodyPr wrap="square" rtlCol="0">
            <a:spAutoFit/>
          </a:bodyPr>
          <a:lstStyle/>
          <a:p>
            <a:pPr algn="ctr"/>
            <a:r>
              <a:rPr lang="fr-CA" sz="1600" dirty="0" err="1">
                <a:latin typeface="Abadi" panose="020B0604020104020204" pitchFamily="34" charset="0"/>
              </a:rPr>
              <a:t>Desiging</a:t>
            </a:r>
            <a:r>
              <a:rPr lang="fr-CA" sz="1600" dirty="0">
                <a:latin typeface="Abadi" panose="020B0604020104020204" pitchFamily="34" charset="0"/>
              </a:rPr>
              <a:t> for transitions </a:t>
            </a:r>
            <a:r>
              <a:rPr lang="fr-CA" sz="1600" dirty="0" err="1">
                <a:latin typeface="Abadi" panose="020B0604020104020204" pitchFamily="34" charset="0"/>
              </a:rPr>
              <a:t>between</a:t>
            </a:r>
            <a:r>
              <a:rPr lang="fr-CA" sz="1600" dirty="0">
                <a:latin typeface="Abadi" panose="020B0604020104020204" pitchFamily="34" charset="0"/>
              </a:rPr>
              <a:t> zones </a:t>
            </a:r>
            <a:r>
              <a:rPr lang="fr-CA" sz="1600" dirty="0" err="1">
                <a:latin typeface="Abadi" panose="020B0604020104020204" pitchFamily="34" charset="0"/>
              </a:rPr>
              <a:t>helps</a:t>
            </a:r>
            <a:r>
              <a:rPr lang="fr-CA" sz="1600" dirty="0">
                <a:latin typeface="Abadi" panose="020B0604020104020204" pitchFamily="34" charset="0"/>
              </a:rPr>
              <a:t> </a:t>
            </a:r>
            <a:r>
              <a:rPr lang="fr-CA" sz="1600" dirty="0" err="1">
                <a:latin typeface="Abadi" panose="020B0604020104020204" pitchFamily="34" charset="0"/>
              </a:rPr>
              <a:t>users</a:t>
            </a:r>
            <a:r>
              <a:rPr lang="fr-CA" sz="1600" dirty="0">
                <a:latin typeface="Abadi" panose="020B0604020104020204" pitchFamily="34" charset="0"/>
              </a:rPr>
              <a:t> </a:t>
            </a:r>
            <a:r>
              <a:rPr lang="fr-CA" sz="1600" dirty="0" err="1">
                <a:latin typeface="Abadi" panose="020B0604020104020204" pitchFamily="34" charset="0"/>
              </a:rPr>
              <a:t>navigate</a:t>
            </a:r>
            <a:r>
              <a:rPr lang="fr-CA" sz="1600" dirty="0">
                <a:latin typeface="Abadi" panose="020B0604020104020204" pitchFamily="34" charset="0"/>
              </a:rPr>
              <a:t> the </a:t>
            </a:r>
            <a:r>
              <a:rPr lang="fr-CA" sz="1600" dirty="0" err="1">
                <a:latin typeface="Abadi" panose="020B0604020104020204" pitchFamily="34" charset="0"/>
              </a:rPr>
              <a:t>space</a:t>
            </a:r>
            <a:endParaRPr lang="en-CA" sz="1600" dirty="0">
              <a:latin typeface="Abadi" panose="020B0604020104020204" pitchFamily="34" charset="0"/>
            </a:endParaRPr>
          </a:p>
        </p:txBody>
      </p:sp>
      <p:sp>
        <p:nvSpPr>
          <p:cNvPr id="28" name="Rounded Rectangle 27">
            <a:extLst>
              <a:ext uri="{C183D7F6-B498-43B3-948B-1728B52AA6E4}">
                <adec:decorative xmlns:adec="http://schemas.microsoft.com/office/drawing/2017/decorative" val="1"/>
              </a:ext>
            </a:extLst>
          </p:cNvPr>
          <p:cNvSpPr/>
          <p:nvPr/>
        </p:nvSpPr>
        <p:spPr>
          <a:xfrm>
            <a:off x="503812" y="3628534"/>
            <a:ext cx="2642968" cy="13234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1077218"/>
          </a:xfrm>
          <a:prstGeom prst="rect">
            <a:avLst/>
          </a:prstGeom>
          <a:noFill/>
        </p:spPr>
        <p:txBody>
          <a:bodyPr wrap="square" rtlCol="0">
            <a:spAutoFit/>
          </a:bodyPr>
          <a:lstStyle/>
          <a:p>
            <a:r>
              <a:rPr lang="fr-CA" sz="1600" dirty="0">
                <a:latin typeface="Abadi" panose="020B0604020104020204" pitchFamily="34" charset="0"/>
              </a:rPr>
              <a:t>Visual </a:t>
            </a:r>
            <a:r>
              <a:rPr lang="fr-CA" sz="1600" dirty="0" err="1">
                <a:latin typeface="Abadi" panose="020B0604020104020204" pitchFamily="34" charset="0"/>
              </a:rPr>
              <a:t>elements</a:t>
            </a:r>
            <a:r>
              <a:rPr lang="fr-CA" sz="1600" dirty="0">
                <a:latin typeface="Abadi" panose="020B0604020104020204" pitchFamily="34" charset="0"/>
              </a:rPr>
              <a:t> </a:t>
            </a:r>
            <a:r>
              <a:rPr lang="fr-CA" sz="1600" dirty="0" err="1">
                <a:latin typeface="Abadi" panose="020B0604020104020204" pitchFamily="34" charset="0"/>
              </a:rPr>
              <a:t>such</a:t>
            </a:r>
            <a:r>
              <a:rPr lang="fr-CA" sz="1600" dirty="0">
                <a:latin typeface="Abadi" panose="020B0604020104020204" pitchFamily="34" charset="0"/>
              </a:rPr>
              <a:t> as screens </a:t>
            </a:r>
            <a:r>
              <a:rPr lang="fr-CA" sz="1600" dirty="0" err="1">
                <a:latin typeface="Abadi" panose="020B0604020104020204" pitchFamily="34" charset="0"/>
              </a:rPr>
              <a:t>provide</a:t>
            </a:r>
            <a:r>
              <a:rPr lang="fr-CA" sz="1600" dirty="0">
                <a:latin typeface="Abadi" panose="020B0604020104020204" pitchFamily="34" charset="0"/>
              </a:rPr>
              <a:t> </a:t>
            </a:r>
            <a:r>
              <a:rPr lang="fr-CA" sz="1600" dirty="0" err="1">
                <a:latin typeface="Abadi" panose="020B0604020104020204" pitchFamily="34" charset="0"/>
              </a:rPr>
              <a:t>privacy</a:t>
            </a:r>
            <a:r>
              <a:rPr lang="fr-CA" sz="1600" dirty="0">
                <a:latin typeface="Abadi" panose="020B0604020104020204" pitchFamily="34" charset="0"/>
              </a:rPr>
              <a:t> and refuge in the </a:t>
            </a:r>
            <a:r>
              <a:rPr lang="fr-CA" sz="1600" b="1" dirty="0">
                <a:latin typeface="Abadi" panose="020B0604020104020204" pitchFamily="34" charset="0"/>
              </a:rPr>
              <a:t>Quiet Zone </a:t>
            </a:r>
            <a:r>
              <a:rPr lang="fr-CA" sz="1600" dirty="0">
                <a:latin typeface="Abadi" panose="020B0604020104020204" pitchFamily="34" charset="0"/>
              </a:rPr>
              <a:t>to support focus </a:t>
            </a:r>
            <a:r>
              <a:rPr lang="fr-CA" sz="1600" dirty="0" err="1">
                <a:latin typeface="Abadi" panose="020B0604020104020204" pitchFamily="34" charset="0"/>
              </a:rPr>
              <a:t>work</a:t>
            </a:r>
            <a:endParaRPr lang="fr-CA" sz="1600" b="1" dirty="0">
              <a:latin typeface="Abadi" panose="020B0604020104020204" pitchFamily="34" charset="0"/>
            </a:endParaRP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516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323439"/>
          </a:xfrm>
          <a:prstGeom prst="rect">
            <a:avLst/>
          </a:prstGeom>
          <a:noFill/>
        </p:spPr>
        <p:txBody>
          <a:bodyPr wrap="square" rtlCol="0">
            <a:spAutoFit/>
          </a:bodyPr>
          <a:lstStyle/>
          <a:p>
            <a:r>
              <a:rPr lang="fr-CA" sz="1600" dirty="0">
                <a:latin typeface="Abadi" panose="020B0604020104020204" pitchFamily="34" charset="0"/>
              </a:rPr>
              <a:t>The </a:t>
            </a:r>
            <a:r>
              <a:rPr lang="fr-CA" sz="1600" b="1" dirty="0" err="1">
                <a:latin typeface="Abadi" panose="020B0604020104020204" pitchFamily="34" charset="0"/>
              </a:rPr>
              <a:t>Transitional</a:t>
            </a:r>
            <a:r>
              <a:rPr lang="fr-CA" sz="1600" b="1" dirty="0">
                <a:latin typeface="Abadi" panose="020B0604020104020204" pitchFamily="34" charset="0"/>
              </a:rPr>
              <a:t> Zone </a:t>
            </a:r>
            <a:r>
              <a:rPr lang="fr-CA" sz="1600" dirty="0" err="1">
                <a:latin typeface="Abadi" panose="020B0604020104020204" pitchFamily="34" charset="0"/>
              </a:rPr>
              <a:t>is</a:t>
            </a:r>
            <a:r>
              <a:rPr lang="fr-CA" sz="1600" dirty="0">
                <a:latin typeface="Abadi" panose="020B0604020104020204" pitchFamily="34" charset="0"/>
              </a:rPr>
              <a:t> </a:t>
            </a:r>
            <a:r>
              <a:rPr lang="fr-CA" sz="1600" dirty="0" err="1">
                <a:latin typeface="Abadi" panose="020B0604020104020204" pitchFamily="34" charset="0"/>
              </a:rPr>
              <a:t>usually</a:t>
            </a:r>
            <a:r>
              <a:rPr lang="fr-CA" sz="1600" dirty="0">
                <a:latin typeface="Abadi" panose="020B0604020104020204" pitchFamily="34" charset="0"/>
              </a:rPr>
              <a:t> the entrance and serves as a buffer for noise </a:t>
            </a:r>
            <a:r>
              <a:rPr lang="fr-CA" sz="1600" dirty="0" err="1">
                <a:latin typeface="Abadi" panose="020B0604020104020204" pitchFamily="34" charset="0"/>
              </a:rPr>
              <a:t>transfer</a:t>
            </a:r>
            <a:r>
              <a:rPr lang="fr-CA" sz="1600" dirty="0">
                <a:latin typeface="Abadi" panose="020B0604020104020204" pitchFamily="34" charset="0"/>
              </a:rPr>
              <a:t> as </a:t>
            </a:r>
            <a:r>
              <a:rPr lang="fr-CA" sz="1600" dirty="0" err="1">
                <a:latin typeface="Abadi" panose="020B0604020104020204" pitchFamily="34" charset="0"/>
              </a:rPr>
              <a:t>well</a:t>
            </a:r>
            <a:r>
              <a:rPr lang="fr-CA" sz="1600" dirty="0">
                <a:latin typeface="Abadi" panose="020B0604020104020204" pitchFamily="34" charset="0"/>
              </a:rPr>
              <a:t> as a </a:t>
            </a:r>
            <a:r>
              <a:rPr lang="fr-CA" sz="1600" dirty="0" err="1">
                <a:latin typeface="Abadi" panose="020B0604020104020204" pitchFamily="34" charset="0"/>
              </a:rPr>
              <a:t>means</a:t>
            </a:r>
            <a:r>
              <a:rPr lang="fr-CA" sz="1600" dirty="0">
                <a:latin typeface="Abadi" panose="020B0604020104020204" pitchFamily="34" charset="0"/>
              </a:rPr>
              <a:t> to control </a:t>
            </a:r>
            <a:r>
              <a:rPr lang="fr-CA" sz="1600" dirty="0" err="1">
                <a:latin typeface="Abadi" panose="020B0604020104020204" pitchFamily="34" charset="0"/>
              </a:rPr>
              <a:t>traffic</a:t>
            </a:r>
            <a:endParaRPr lang="en-CA" sz="1600" dirty="0">
              <a:latin typeface="Abadi" panose="020B0604020104020204" pitchFamily="34" charset="0"/>
            </a:endParaRP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Folded Corner 20">
            <a:extLst>
              <a:ext uri="{FF2B5EF4-FFF2-40B4-BE49-F238E27FC236}">
                <a16:creationId xmlns:a16="http://schemas.microsoft.com/office/drawing/2014/main" id="{9F3D92DB-F15F-44E8-9C7A-8F76E5F81CFD}"/>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6B36F09C-B1A3-47C2-8035-8DEAA098DF73}"/>
              </a:ext>
            </a:extLst>
          </p:cNvPr>
          <p:cNvSpPr/>
          <p:nvPr/>
        </p:nvSpPr>
        <p:spPr>
          <a:xfrm>
            <a:off x="8669266" y="357652"/>
            <a:ext cx="3260298" cy="1323439"/>
          </a:xfrm>
          <a:prstGeom prst="rect">
            <a:avLst/>
          </a:prstGeom>
        </p:spPr>
        <p:txBody>
          <a:bodyPr wrap="square">
            <a:spAutoFit/>
          </a:bodyPr>
          <a:lstStyle/>
          <a:p>
            <a:pPr>
              <a:lnSpc>
                <a:spcPct val="100000"/>
              </a:lnSpc>
            </a:pPr>
            <a:r>
              <a:rPr lang="en-CA" sz="1600" b="1" dirty="0">
                <a:solidFill>
                  <a:prstClr val="black"/>
                </a:solidFill>
                <a:latin typeface="+mn-lt"/>
              </a:rPr>
              <a:t>The ideal zoning for your workplace will be determined by the </a:t>
            </a:r>
            <a:r>
              <a:rPr lang="en-CA" sz="1600" b="1" u="sng" dirty="0">
                <a:solidFill>
                  <a:prstClr val="black"/>
                </a:solidFill>
                <a:latin typeface="+mn-lt"/>
              </a:rPr>
              <a:t>Mini Survey </a:t>
            </a:r>
            <a:r>
              <a:rPr lang="en-CA" sz="1600" b="1" dirty="0">
                <a:solidFill>
                  <a:prstClr val="black"/>
                </a:solidFill>
                <a:latin typeface="+mn-lt"/>
              </a:rPr>
              <a:t>and in the </a:t>
            </a:r>
            <a:r>
              <a:rPr lang="en-CA" sz="1600" b="1" u="sng" dirty="0">
                <a:solidFill>
                  <a:prstClr val="black"/>
                </a:solidFill>
                <a:latin typeface="+mn-lt"/>
              </a:rPr>
              <a:t>Functional Programming Workshop</a:t>
            </a:r>
            <a:r>
              <a:rPr lang="en-CA" sz="1600" b="1" dirty="0">
                <a:solidFill>
                  <a:prstClr val="black"/>
                </a:solidFill>
                <a:latin typeface="+mn-lt"/>
              </a:rPr>
              <a:t>.</a:t>
            </a:r>
          </a:p>
        </p:txBody>
      </p:sp>
      <p:pic>
        <p:nvPicPr>
          <p:cNvPr id="26" name="Graphic 25" descr="Right pointing backhand index outline">
            <a:extLst>
              <a:ext uri="{FF2B5EF4-FFF2-40B4-BE49-F238E27FC236}">
                <a16:creationId xmlns:a16="http://schemas.microsoft.com/office/drawing/2014/main" id="{9A85F2C2-8DA2-4B33-8403-AE1FA86619B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97567">
            <a:off x="7643163" y="90145"/>
            <a:ext cx="914400" cy="914400"/>
          </a:xfrm>
          <a:prstGeom prst="rect">
            <a:avLst/>
          </a:prstGeom>
        </p:spPr>
      </p:pic>
    </p:spTree>
    <p:extLst>
      <p:ext uri="{BB962C8B-B14F-4D97-AF65-F5344CB8AC3E}">
        <p14:creationId xmlns:p14="http://schemas.microsoft.com/office/powerpoint/2010/main" val="16175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508759" y="369332"/>
            <a:ext cx="11006345" cy="835027"/>
          </a:xfrm>
        </p:spPr>
        <p:txBody>
          <a:bodyPr/>
          <a:lstStyle/>
          <a:p>
            <a:r>
              <a:rPr lang="en-CA" sz="3600" dirty="0">
                <a:solidFill>
                  <a:schemeClr val="tx2"/>
                </a:solidFill>
                <a:latin typeface="Arial Rounded MT Bold" panose="020F0704030504030204" pitchFamily="34" charset="0"/>
              </a:rPr>
              <a:t>How to use this document</a:t>
            </a:r>
          </a:p>
        </p:txBody>
      </p:sp>
      <p:sp>
        <p:nvSpPr>
          <p:cNvPr id="7" name="TextBox 6">
            <a:extLst>
              <a:ext uri="{FF2B5EF4-FFF2-40B4-BE49-F238E27FC236}">
                <a16:creationId xmlns:a16="http://schemas.microsoft.com/office/drawing/2014/main" id="{D60834E1-6FD0-4E98-AC41-C1A5A7A514BF}"/>
              </a:ext>
            </a:extLst>
          </p:cNvPr>
          <p:cNvSpPr txBox="1"/>
          <p:nvPr/>
        </p:nvSpPr>
        <p:spPr>
          <a:xfrm>
            <a:off x="508759" y="1883957"/>
            <a:ext cx="11437914" cy="4031873"/>
          </a:xfrm>
          <a:prstGeom prst="rect">
            <a:avLst/>
          </a:prstGeom>
          <a:noFill/>
        </p:spPr>
        <p:txBody>
          <a:bodyPr wrap="square" rtlCol="0">
            <a:spAutoFit/>
          </a:bodyPr>
          <a:lstStyle/>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Set-up a 30 minute meeting with your PSPC representative to discuss how best to share and/or facilitate the content of this document with your employees</a:t>
            </a:r>
          </a:p>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This document is to be used after the project </a:t>
            </a:r>
            <a:r>
              <a:rPr lang="en-CA" sz="1600" b="1" dirty="0">
                <a:latin typeface="Calibri Light" panose="020F0302020204030204" pitchFamily="34" charset="0"/>
                <a:cs typeface="Calibri Light" panose="020F0302020204030204" pitchFamily="34" charset="0"/>
              </a:rPr>
              <a:t>has been announced </a:t>
            </a:r>
            <a:r>
              <a:rPr lang="en-CA" sz="1600" dirty="0">
                <a:latin typeface="Calibri Light" panose="020F0302020204030204" pitchFamily="34" charset="0"/>
                <a:cs typeface="Calibri Light" panose="020F0302020204030204" pitchFamily="34" charset="0"/>
              </a:rPr>
              <a:t>to employees and </a:t>
            </a:r>
            <a:r>
              <a:rPr lang="en-CA" sz="1600" b="1" dirty="0">
                <a:latin typeface="Calibri Light" panose="020F0302020204030204" pitchFamily="34" charset="0"/>
                <a:cs typeface="Calibri Light" panose="020F0302020204030204" pitchFamily="34" charset="0"/>
              </a:rPr>
              <a:t>before launching the functional programming </a:t>
            </a:r>
            <a:r>
              <a:rPr lang="en-CA" sz="1600" dirty="0">
                <a:latin typeface="Calibri Light" panose="020F0302020204030204" pitchFamily="34" charset="0"/>
                <a:cs typeface="Calibri Light" panose="020F0302020204030204" pitchFamily="34" charset="0"/>
              </a:rPr>
              <a:t>survey. </a:t>
            </a:r>
          </a:p>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Two options are proposed on how to share the document (see next 2 slides):</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Option 1: as an information package</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Option 2: as a presentation in a townhall</a:t>
            </a:r>
          </a:p>
          <a:p>
            <a:pPr lvl="1"/>
            <a:r>
              <a:rPr lang="en-CA" sz="1600" dirty="0">
                <a:latin typeface="Calibri Light" panose="020F0302020204030204" pitchFamily="34" charset="0"/>
                <a:cs typeface="Calibri Light" panose="020F0302020204030204" pitchFamily="34" charset="0"/>
              </a:rPr>
              <a:t>If option 2 is your preferred option and you wish to have a PSPC representative present the </a:t>
            </a:r>
            <a:r>
              <a:rPr lang="fr-CA" sz="1600" u="sng" dirty="0" err="1">
                <a:latin typeface="Calibri Light" panose="020F0302020204030204" pitchFamily="34" charset="0"/>
                <a:cs typeface="Calibri Light" panose="020F0302020204030204" pitchFamily="34" charset="0"/>
              </a:rPr>
              <a:t>Interior</a:t>
            </a:r>
            <a:r>
              <a:rPr lang="fr-CA" sz="1600" u="sng" dirty="0">
                <a:latin typeface="Calibri Light" panose="020F0302020204030204" pitchFamily="34" charset="0"/>
                <a:cs typeface="Calibri Light" panose="020F0302020204030204" pitchFamily="34" charset="0"/>
              </a:rPr>
              <a:t> design &amp; </a:t>
            </a:r>
            <a:r>
              <a:rPr lang="fr-CA" sz="1600" u="sng" dirty="0" err="1">
                <a:latin typeface="Calibri Light" panose="020F0302020204030204" pitchFamily="34" charset="0"/>
                <a:cs typeface="Calibri Light" panose="020F0302020204030204" pitchFamily="34" charset="0"/>
              </a:rPr>
              <a:t>project</a:t>
            </a:r>
            <a:r>
              <a:rPr lang="fr-CA" sz="1600" u="sng" dirty="0">
                <a:latin typeface="Calibri Light" panose="020F0302020204030204" pitchFamily="34" charset="0"/>
                <a:cs typeface="Calibri Light" panose="020F0302020204030204" pitchFamily="34" charset="0"/>
              </a:rPr>
              <a:t> </a:t>
            </a:r>
            <a:r>
              <a:rPr lang="fr-CA" sz="1600" u="sng" dirty="0" err="1">
                <a:latin typeface="Calibri Light" panose="020F0302020204030204" pitchFamily="34" charset="0"/>
                <a:cs typeface="Calibri Light" panose="020F0302020204030204" pitchFamily="34" charset="0"/>
              </a:rPr>
              <a:t>methodology</a:t>
            </a:r>
            <a:r>
              <a:rPr lang="fr-CA" sz="1600" u="sng" dirty="0">
                <a:latin typeface="Calibri Light" panose="020F0302020204030204" pitchFamily="34" charset="0"/>
                <a:cs typeface="Calibri Light" panose="020F0302020204030204" pitchFamily="34" charset="0"/>
              </a:rPr>
              <a:t> section</a:t>
            </a:r>
            <a:r>
              <a:rPr lang="fr-CA" sz="1600" dirty="0">
                <a:latin typeface="Calibri Light" panose="020F0302020204030204" pitchFamily="34" charset="0"/>
                <a:cs typeface="Calibri Light" panose="020F0302020204030204" pitchFamily="34" charset="0"/>
              </a:rPr>
              <a:t>, </a:t>
            </a:r>
            <a:r>
              <a:rPr lang="fr-CA" sz="1600" dirty="0" err="1">
                <a:latin typeface="Calibri Light" panose="020F0302020204030204" pitchFamily="34" charset="0"/>
                <a:cs typeface="Calibri Light" panose="020F0302020204030204" pitchFamily="34" charset="0"/>
              </a:rPr>
              <a:t>please</a:t>
            </a:r>
            <a:r>
              <a:rPr lang="fr-CA" sz="1600" dirty="0">
                <a:latin typeface="Calibri Light" panose="020F0302020204030204" pitchFamily="34" charset="0"/>
                <a:cs typeface="Calibri Light" panose="020F0302020204030204" pitchFamily="34" charset="0"/>
              </a:rPr>
              <a:t> let </a:t>
            </a:r>
            <a:r>
              <a:rPr lang="fr-CA" sz="1600" dirty="0" err="1">
                <a:latin typeface="Calibri Light" panose="020F0302020204030204" pitchFamily="34" charset="0"/>
                <a:cs typeface="Calibri Light" panose="020F0302020204030204" pitchFamily="34" charset="0"/>
              </a:rPr>
              <a:t>your</a:t>
            </a:r>
            <a:r>
              <a:rPr lang="fr-CA" sz="1600" dirty="0">
                <a:latin typeface="Calibri Light" panose="020F0302020204030204" pitchFamily="34" charset="0"/>
                <a:cs typeface="Calibri Light" panose="020F0302020204030204" pitchFamily="34" charset="0"/>
              </a:rPr>
              <a:t> PSPC </a:t>
            </a:r>
            <a:r>
              <a:rPr lang="fr-CA" sz="1600" dirty="0" err="1">
                <a:latin typeface="Calibri Light" panose="020F0302020204030204" pitchFamily="34" charset="0"/>
                <a:cs typeface="Calibri Light" panose="020F0302020204030204" pitchFamily="34" charset="0"/>
              </a:rPr>
              <a:t>representative</a:t>
            </a:r>
            <a:r>
              <a:rPr lang="fr-CA" sz="1600" dirty="0">
                <a:latin typeface="Calibri Light" panose="020F0302020204030204" pitchFamily="34" charset="0"/>
                <a:cs typeface="Calibri Light" panose="020F0302020204030204" pitchFamily="34" charset="0"/>
              </a:rPr>
              <a:t> know in </a:t>
            </a:r>
            <a:r>
              <a:rPr lang="fr-CA" sz="1600" dirty="0" err="1">
                <a:latin typeface="Calibri Light" panose="020F0302020204030204" pitchFamily="34" charset="0"/>
                <a:cs typeface="Calibri Light" panose="020F0302020204030204" pitchFamily="34" charset="0"/>
              </a:rPr>
              <a:t>advance</a:t>
            </a:r>
            <a:r>
              <a:rPr lang="fr-CA" sz="1600" dirty="0">
                <a:latin typeface="Calibri Light" panose="020F0302020204030204" pitchFamily="34" charset="0"/>
                <a:cs typeface="Calibri Light" panose="020F0302020204030204" pitchFamily="34" charset="0"/>
              </a:rPr>
              <a:t>. </a:t>
            </a:r>
          </a:p>
          <a:p>
            <a:pPr marL="342900" indent="-342900">
              <a:buFont typeface="+mj-lt"/>
              <a:buAutoNum type="arabicPeriod"/>
            </a:pPr>
            <a:r>
              <a:rPr lang="en-CA" sz="1600" dirty="0">
                <a:latin typeface="Calibri Light" panose="020F0302020204030204" pitchFamily="34" charset="0"/>
                <a:cs typeface="Calibri Light" panose="020F0302020204030204" pitchFamily="34" charset="0"/>
              </a:rPr>
              <a:t>For both options, you will have to adapt the content and add some information. Some slides (8-9-10-33) identify areas that need to be adapted for your own organization. You can also add any information that your organization wishes to share with your employees. The content of this document has been created by PSPC for the use of your Workplace Transformation project. We recommend incorporating it into your own branding template.</a:t>
            </a:r>
          </a:p>
          <a:p>
            <a:pPr marL="342900" indent="-342900">
              <a:buFont typeface="+mj-lt"/>
              <a:buAutoNum type="arabicPeriod"/>
            </a:pPr>
            <a:r>
              <a:rPr lang="en-CA" sz="1600" dirty="0">
                <a:latin typeface="Calibri Light" panose="020F0302020204030204" pitchFamily="34" charset="0"/>
                <a:cs typeface="Calibri Light" panose="020F0302020204030204" pitchFamily="34" charset="0"/>
              </a:rPr>
              <a:t>The section on employee experience (slide 30-31-32) is a proposed learning roadmap for employees as part of this program based on the content of the </a:t>
            </a:r>
            <a:r>
              <a:rPr lang="en-CA" sz="1600" i="1" dirty="0">
                <a:latin typeface="Calibri Light" panose="020F0302020204030204" pitchFamily="34" charset="0"/>
                <a:cs typeface="Calibri Light" panose="020F0302020204030204" pitchFamily="34" charset="0"/>
              </a:rPr>
              <a:t>CM Program in-a-box</a:t>
            </a:r>
            <a:r>
              <a:rPr lang="en-CA" sz="1600" dirty="0">
                <a:latin typeface="Calibri Light" panose="020F0302020204030204" pitchFamily="34" charset="0"/>
                <a:cs typeface="Calibri Light" panose="020F0302020204030204" pitchFamily="34" charset="0"/>
              </a:rPr>
              <a:t>. </a:t>
            </a:r>
          </a:p>
          <a:p>
            <a:endParaRPr lang="en-CA" sz="1600" dirty="0">
              <a:latin typeface="+mn-lt"/>
            </a:endParaRPr>
          </a:p>
        </p:txBody>
      </p:sp>
      <p:sp>
        <p:nvSpPr>
          <p:cNvPr id="8" name="TextBox 7">
            <a:extLst>
              <a:ext uri="{FF2B5EF4-FFF2-40B4-BE49-F238E27FC236}">
                <a16:creationId xmlns:a16="http://schemas.microsoft.com/office/drawing/2014/main" id="{91A2A716-9D92-4C68-9E95-4AD4BFFFFCD1}"/>
              </a:ext>
            </a:extLst>
          </p:cNvPr>
          <p:cNvSpPr txBox="1"/>
          <p:nvPr/>
        </p:nvSpPr>
        <p:spPr>
          <a:xfrm>
            <a:off x="6924782" y="-1"/>
            <a:ext cx="5267218" cy="400110"/>
          </a:xfrm>
          <a:prstGeom prst="rect">
            <a:avLst/>
          </a:prstGeom>
          <a:noFill/>
        </p:spPr>
        <p:txBody>
          <a:bodyPr wrap="square">
            <a:spAutoFit/>
          </a:bodyPr>
          <a:lstStyle/>
          <a:p>
            <a:r>
              <a:rPr lang="en-US" sz="2000" b="1" i="1" dirty="0">
                <a:solidFill>
                  <a:srgbClr val="FF0000"/>
                </a:solidFill>
                <a:latin typeface="Calibri Light" panose="020F0302020204030204" pitchFamily="34" charset="0"/>
                <a:cs typeface="Calibri Light" panose="020F0302020204030204" pitchFamily="34" charset="0"/>
              </a:rPr>
              <a:t>Instructions – Remove this page before using</a:t>
            </a:r>
          </a:p>
        </p:txBody>
      </p:sp>
      <p:sp>
        <p:nvSpPr>
          <p:cNvPr id="3" name="TextBox 2">
            <a:extLst>
              <a:ext uri="{FF2B5EF4-FFF2-40B4-BE49-F238E27FC236}">
                <a16:creationId xmlns:a16="http://schemas.microsoft.com/office/drawing/2014/main" id="{E686B431-49F9-44B2-BE29-31394E5A782F}"/>
              </a:ext>
            </a:extLst>
          </p:cNvPr>
          <p:cNvSpPr txBox="1"/>
          <p:nvPr/>
        </p:nvSpPr>
        <p:spPr>
          <a:xfrm>
            <a:off x="369455" y="1052960"/>
            <a:ext cx="10914740" cy="584775"/>
          </a:xfrm>
          <a:prstGeom prst="rect">
            <a:avLst/>
          </a:prstGeom>
          <a:noFill/>
        </p:spPr>
        <p:txBody>
          <a:bodyPr wrap="square" rtlCol="0">
            <a:spAutoFit/>
          </a:bodyPr>
          <a:lstStyle/>
          <a:p>
            <a:r>
              <a:rPr lang="en-CA" sz="1600" dirty="0">
                <a:latin typeface="Calibri Light" panose="020F0302020204030204" pitchFamily="34" charset="0"/>
                <a:cs typeface="Calibri Light" panose="020F0302020204030204" pitchFamily="34" charset="0"/>
              </a:rPr>
              <a:t>This document is to be used to provide employees with information on the project vision, the GCworkplace design principles, how they will be able to participate and get them ready to answer the functional programming survey (design survey)</a:t>
            </a:r>
          </a:p>
        </p:txBody>
      </p:sp>
    </p:spTree>
    <p:extLst>
      <p:ext uri="{BB962C8B-B14F-4D97-AF65-F5344CB8AC3E}">
        <p14:creationId xmlns:p14="http://schemas.microsoft.com/office/powerpoint/2010/main" val="55262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2"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530695" y="498337"/>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altLang="en-US" sz="3600" dirty="0">
                <a:solidFill>
                  <a:schemeClr val="bg1"/>
                </a:solidFill>
              </a:rPr>
              <a:t>Design Inspiration</a:t>
            </a:r>
            <a:endParaRPr lang="en-CA" sz="3600" dirty="0">
              <a:solidFill>
                <a:schemeClr val="bg1"/>
              </a:solidFill>
            </a:endParaRPr>
          </a:p>
        </p:txBody>
      </p:sp>
      <p:sp>
        <p:nvSpPr>
          <p:cNvPr id="6" name="TextBox 5">
            <a:extLst>
              <a:ext uri="{FF2B5EF4-FFF2-40B4-BE49-F238E27FC236}">
                <a16:creationId xmlns:a16="http://schemas.microsoft.com/office/drawing/2014/main" id="{42A78D3F-3B14-49B8-991E-B7BE4A8EB336}"/>
              </a:ext>
            </a:extLst>
          </p:cNvPr>
          <p:cNvSpPr txBox="1"/>
          <p:nvPr/>
        </p:nvSpPr>
        <p:spPr>
          <a:xfrm>
            <a:off x="530695" y="2327374"/>
            <a:ext cx="4699827" cy="3739683"/>
          </a:xfrm>
          <a:prstGeom prst="rect">
            <a:avLst/>
          </a:prstGeom>
          <a:solidFill>
            <a:schemeClr val="tx1">
              <a:alpha val="70000"/>
            </a:schemeClr>
          </a:solidFill>
        </p:spPr>
        <p:txBody>
          <a:bodyPr vert="horz" lIns="91440" tIns="45720" rIns="91440" bIns="45720" rtlCol="0" anchor="t">
            <a:noAutofit/>
          </a:bodyPr>
          <a:lstStyle/>
          <a:p>
            <a:pPr marR="0" eaLnBrk="1" hangingPunct="1">
              <a:spcBef>
                <a:spcPts val="0"/>
              </a:spcBef>
              <a:spcAft>
                <a:spcPts val="800"/>
              </a:spcAft>
            </a:pPr>
            <a:r>
              <a:rPr lang="en-US" sz="1400" dirty="0">
                <a:solidFill>
                  <a:srgbClr val="1E3652"/>
                </a:solidFill>
                <a:effectLst/>
                <a:latin typeface="+mn-lt"/>
              </a:rPr>
              <a:t>The design inspiration </a:t>
            </a:r>
            <a:r>
              <a:rPr lang="en-US" sz="1400" dirty="0">
                <a:solidFill>
                  <a:srgbClr val="1E3652"/>
                </a:solidFill>
                <a:latin typeface="+mn-lt"/>
              </a:rPr>
              <a:t>for</a:t>
            </a:r>
            <a:r>
              <a:rPr lang="en-US" sz="1400" dirty="0">
                <a:solidFill>
                  <a:srgbClr val="1E3652"/>
                </a:solidFill>
                <a:effectLst/>
                <a:latin typeface="+mn-lt"/>
              </a:rPr>
              <a:t> the Workplace Transformation Program is </a:t>
            </a:r>
            <a:r>
              <a:rPr lang="en-US" sz="1400" b="1" dirty="0">
                <a:solidFill>
                  <a:srgbClr val="1E3652"/>
                </a:solidFill>
                <a:effectLst/>
                <a:latin typeface="+mn-lt"/>
              </a:rPr>
              <a:t>Canada’s Natural Landscapes</a:t>
            </a:r>
            <a:r>
              <a:rPr lang="en-US" sz="1400" dirty="0">
                <a:solidFill>
                  <a:srgbClr val="1E3652"/>
                </a:solidFill>
                <a:effectLst/>
                <a:latin typeface="+mn-lt"/>
              </a:rPr>
              <a:t>.</a:t>
            </a:r>
            <a:endParaRPr lang="en-US" sz="1400" b="1" dirty="0">
              <a:solidFill>
                <a:srgbClr val="1E3652"/>
              </a:solidFill>
              <a:effectLst/>
              <a:latin typeface="+mn-lt"/>
            </a:endParaRPr>
          </a:p>
          <a:p>
            <a:pPr marR="0" eaLnBrk="1" hangingPunct="1">
              <a:lnSpc>
                <a:spcPct val="90000"/>
              </a:lnSpc>
              <a:spcBef>
                <a:spcPts val="0"/>
              </a:spcBef>
              <a:spcAft>
                <a:spcPts val="800"/>
              </a:spcAft>
            </a:pPr>
            <a:r>
              <a:rPr lang="en-US" sz="1400" dirty="0">
                <a:solidFill>
                  <a:srgbClr val="1E3652"/>
                </a:solidFill>
                <a:effectLst/>
                <a:latin typeface="+mn-lt"/>
              </a:rPr>
              <a:t>The natural world is full of colors that attract attention, that blend beautifully with its background and create extraordinary displays. </a:t>
            </a:r>
          </a:p>
          <a:p>
            <a:pPr marR="0" eaLnBrk="1" hangingPunct="1">
              <a:lnSpc>
                <a:spcPct val="90000"/>
              </a:lnSpc>
              <a:spcBef>
                <a:spcPts val="0"/>
              </a:spcBef>
              <a:spcAft>
                <a:spcPts val="800"/>
              </a:spcAft>
            </a:pPr>
            <a:r>
              <a:rPr lang="en-US" sz="1400" dirty="0">
                <a:solidFill>
                  <a:srgbClr val="1E3652"/>
                </a:solidFill>
                <a:effectLst/>
                <a:latin typeface="+mn-lt"/>
              </a:rPr>
              <a:t>The workplaces delivered through this program will strive to highlight the beauty of our country and </a:t>
            </a:r>
            <a:r>
              <a:rPr lang="en-US" sz="1400" dirty="0">
                <a:solidFill>
                  <a:srgbClr val="1E3652"/>
                </a:solidFill>
                <a:latin typeface="+mn-lt"/>
              </a:rPr>
              <a:t>the inspiration it provides by showcasing the stunning colors found in nature.</a:t>
            </a:r>
            <a:endParaRPr lang="en-US" sz="1400" dirty="0">
              <a:solidFill>
                <a:srgbClr val="1E3652"/>
              </a:solidFill>
              <a:effectLst/>
              <a:latin typeface="+mn-lt"/>
            </a:endParaRPr>
          </a:p>
          <a:p>
            <a:pPr marR="0" eaLnBrk="1" hangingPunct="1">
              <a:lnSpc>
                <a:spcPct val="90000"/>
              </a:lnSpc>
              <a:spcBef>
                <a:spcPts val="0"/>
              </a:spcBef>
              <a:spcAft>
                <a:spcPts val="800"/>
              </a:spcAft>
            </a:pPr>
            <a:r>
              <a:rPr lang="en-US" sz="1400" dirty="0">
                <a:solidFill>
                  <a:srgbClr val="1E3652"/>
                </a:solidFill>
                <a:latin typeface="+mn-lt"/>
              </a:rPr>
              <a:t>The designs will incorporate imagery of Canadian landscapes, natural colors and materials and deliberate emphasis on consideration of Indigenous design elements. </a:t>
            </a:r>
          </a:p>
          <a:p>
            <a:pPr eaLnBrk="1" hangingPunct="1">
              <a:lnSpc>
                <a:spcPct val="90000"/>
              </a:lnSpc>
              <a:spcBef>
                <a:spcPts val="0"/>
              </a:spcBef>
              <a:spcAft>
                <a:spcPts val="800"/>
              </a:spcAft>
            </a:pPr>
            <a:r>
              <a:rPr lang="en-US" sz="1400" dirty="0">
                <a:solidFill>
                  <a:srgbClr val="1E3652"/>
                </a:solidFill>
                <a:latin typeface="+mn-lt"/>
              </a:rPr>
              <a:t>The Program offers the choice between </a:t>
            </a:r>
            <a:r>
              <a:rPr lang="en-US" sz="1400" b="1" dirty="0">
                <a:solidFill>
                  <a:srgbClr val="1E3652"/>
                </a:solidFill>
                <a:latin typeface="+mn-lt"/>
              </a:rPr>
              <a:t>3 standard mood boards </a:t>
            </a:r>
            <a:r>
              <a:rPr lang="en-US" sz="1400" dirty="0">
                <a:solidFill>
                  <a:srgbClr val="1E3652"/>
                </a:solidFill>
                <a:latin typeface="+mn-lt"/>
              </a:rPr>
              <a:t>which illustrate the color palette and general aesthetic of the workplace.  </a:t>
            </a:r>
            <a:endParaRPr lang="en-CA" sz="1400" dirty="0">
              <a:solidFill>
                <a:srgbClr val="1E3652"/>
              </a:solidFill>
              <a:latin typeface="+mn-lt"/>
            </a:endParaRPr>
          </a:p>
          <a:p>
            <a:pPr marR="0" eaLnBrk="1" hangingPunct="1">
              <a:lnSpc>
                <a:spcPct val="90000"/>
              </a:lnSpc>
              <a:spcBef>
                <a:spcPts val="0"/>
              </a:spcBef>
              <a:spcAft>
                <a:spcPts val="800"/>
              </a:spcAft>
            </a:pPr>
            <a:endParaRPr lang="en-US" sz="1400" dirty="0">
              <a:solidFill>
                <a:srgbClr val="1E3652"/>
              </a:solidFill>
              <a:latin typeface="+mn-lt"/>
            </a:endParaRPr>
          </a:p>
          <a:p>
            <a:pPr marR="0" eaLnBrk="1" hangingPunct="1">
              <a:lnSpc>
                <a:spcPct val="90000"/>
              </a:lnSpc>
              <a:spcBef>
                <a:spcPts val="0"/>
              </a:spcBef>
              <a:spcAft>
                <a:spcPts val="800"/>
              </a:spcAft>
            </a:pPr>
            <a:endParaRPr lang="en-US" sz="1400" dirty="0">
              <a:solidFill>
                <a:srgbClr val="1E3652"/>
              </a:solidFill>
              <a:latin typeface="+mn-lt"/>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river with rocks and trees&#10;&#10;Description automatically generated with low confidence">
            <a:extLst>
              <a:ext uri="{FF2B5EF4-FFF2-40B4-BE49-F238E27FC236}">
                <a16:creationId xmlns:a16="http://schemas.microsoft.com/office/drawing/2014/main" id="{CBC1075A-5E27-4D0F-B363-C6347955A148}"/>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7" name="Picture 6" descr="A body of water with mountains in the back&#10;&#10;Description automatically generated with medium confidence">
            <a:extLst>
              <a:ext uri="{FF2B5EF4-FFF2-40B4-BE49-F238E27FC236}">
                <a16:creationId xmlns:a16="http://schemas.microsoft.com/office/drawing/2014/main" id="{C03F7D10-63EA-41F4-8E89-37FB99C08100}"/>
              </a:ext>
            </a:extLst>
          </p:cNvPr>
          <p:cNvPicPr/>
          <p:nvPr/>
        </p:nvPicPr>
        <p:blipFill rotWithShape="1">
          <a:blip r:embed="rId4"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D3341ACB-3EED-4E61-941A-CBDFE89E1F8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en-CA" sz="4400" dirty="0">
                <a:solidFill>
                  <a:srgbClr val="636466"/>
                </a:solidFill>
              </a:rPr>
              <a:t>Mood Board </a:t>
            </a:r>
            <a:r>
              <a:rPr lang="fr-CA" sz="4400" dirty="0">
                <a:solidFill>
                  <a:srgbClr val="636466"/>
                </a:solidFill>
              </a:rPr>
              <a:t>1</a:t>
            </a:r>
            <a:endParaRPr lang="en-CA" dirty="0"/>
          </a:p>
        </p:txBody>
      </p:sp>
      <p:pic>
        <p:nvPicPr>
          <p:cNvPr id="39" name="Picture 38">
            <a:extLst>
              <a:ext uri="{FF2B5EF4-FFF2-40B4-BE49-F238E27FC236}">
                <a16:creationId xmlns:a16="http://schemas.microsoft.com/office/drawing/2014/main" id="{DD40F9B6-CD32-4C1A-B979-5732019D8DC8}"/>
              </a:ext>
            </a:extLst>
          </p:cNvPr>
          <p:cNvPicPr>
            <a:picLocks noChangeAspect="1"/>
          </p:cNvPicPr>
          <p:nvPr/>
        </p:nvPicPr>
        <p:blipFill>
          <a:blip r:embed="rId2"/>
          <a:stretch>
            <a:fillRect/>
          </a:stretch>
        </p:blipFill>
        <p:spPr>
          <a:xfrm>
            <a:off x="4757655" y="1209296"/>
            <a:ext cx="523875" cy="1656829"/>
          </a:xfrm>
          <a:prstGeom prst="rect">
            <a:avLst/>
          </a:prstGeom>
        </p:spPr>
      </p:pic>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buNone/>
              <a:defRPr/>
            </a:pPr>
            <a:r>
              <a:rPr lang="en-US" sz="1200" dirty="0">
                <a:solidFill>
                  <a:srgbClr val="1E3652"/>
                </a:solidFill>
                <a:latin typeface="+mn-lt"/>
              </a:rPr>
              <a:t>Color palette</a:t>
            </a:r>
          </a:p>
        </p:txBody>
      </p:sp>
      <p:sp>
        <p:nvSpPr>
          <p:cNvPr id="70" name="TextBox 69">
            <a:extLst>
              <a:ext uri="{FF2B5EF4-FFF2-40B4-BE49-F238E27FC236}">
                <a16:creationId xmlns:a16="http://schemas.microsoft.com/office/drawing/2014/main" id="{659555AF-2C1A-4DB7-9970-12CFB665B83A}"/>
              </a:ext>
            </a:extLst>
          </p:cNvPr>
          <p:cNvSpPr txBox="1"/>
          <p:nvPr/>
        </p:nvSpPr>
        <p:spPr>
          <a:xfrm>
            <a:off x="8042809" y="2915306"/>
            <a:ext cx="2278262" cy="276999"/>
          </a:xfrm>
          <a:prstGeom prst="rect">
            <a:avLst/>
          </a:prstGeom>
          <a:noFill/>
        </p:spPr>
        <p:txBody>
          <a:bodyPr wrap="square">
            <a:spAutoFit/>
          </a:bodyPr>
          <a:lstStyle/>
          <a:p>
            <a:pPr marL="0" indent="0">
              <a:buNone/>
              <a:defRPr/>
            </a:pPr>
            <a:r>
              <a:rPr lang="en-US" sz="1200" dirty="0">
                <a:solidFill>
                  <a:srgbClr val="1E3652"/>
                </a:solidFill>
                <a:latin typeface="+mn-lt"/>
              </a:rPr>
              <a:t>Art concept and wall features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 and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pic>
        <p:nvPicPr>
          <p:cNvPr id="64" name="Picture 63">
            <a:extLst>
              <a:ext uri="{FF2B5EF4-FFF2-40B4-BE49-F238E27FC236}">
                <a16:creationId xmlns:a16="http://schemas.microsoft.com/office/drawing/2014/main" id="{5EC2CD41-DD2E-48A1-9636-D37D2C6506E7}"/>
              </a:ext>
            </a:extLst>
          </p:cNvPr>
          <p:cNvPicPr/>
          <p:nvPr/>
        </p:nvPicPr>
        <p:blipFill>
          <a:blip r:embed="rId3"/>
          <a:stretch>
            <a:fillRect/>
          </a:stretch>
        </p:blipFill>
        <p:spPr>
          <a:xfrm>
            <a:off x="4170674" y="1211585"/>
            <a:ext cx="519841" cy="1644980"/>
          </a:xfrm>
          <a:prstGeom prst="rect">
            <a:avLst/>
          </a:prstGeom>
        </p:spPr>
      </p:pic>
      <p:pic>
        <p:nvPicPr>
          <p:cNvPr id="83" name="Picture 82">
            <a:extLst>
              <a:ext uri="{FF2B5EF4-FFF2-40B4-BE49-F238E27FC236}">
                <a16:creationId xmlns:a16="http://schemas.microsoft.com/office/drawing/2014/main" id="{935D3FD9-89E6-4002-AC2A-52399986D84E}"/>
              </a:ext>
            </a:extLst>
          </p:cNvPr>
          <p:cNvPicPr>
            <a:picLocks noChangeAspect="1"/>
          </p:cNvPicPr>
          <p:nvPr/>
        </p:nvPicPr>
        <p:blipFill>
          <a:blip r:embed="rId4"/>
          <a:stretch>
            <a:fillRect/>
          </a:stretch>
        </p:blipFill>
        <p:spPr>
          <a:xfrm>
            <a:off x="3588215" y="1211930"/>
            <a:ext cx="523876" cy="1645328"/>
          </a:xfrm>
          <a:prstGeom prst="rect">
            <a:avLst/>
          </a:prstGeom>
        </p:spPr>
      </p:pic>
      <p:pic>
        <p:nvPicPr>
          <p:cNvPr id="47" name="Picture 46">
            <a:extLst>
              <a:ext uri="{FF2B5EF4-FFF2-40B4-BE49-F238E27FC236}">
                <a16:creationId xmlns:a16="http://schemas.microsoft.com/office/drawing/2014/main" id="{5573019A-6ADE-4DBA-9E3F-51275DEF2E0B}"/>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4"/>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7" name="Picture 6" descr="A picture containing floor, indoor, window, living&#10;&#10;Description automatically generated">
            <a:extLst>
              <a:ext uri="{FF2B5EF4-FFF2-40B4-BE49-F238E27FC236}">
                <a16:creationId xmlns:a16="http://schemas.microsoft.com/office/drawing/2014/main" id="{A6FB5300-8CFF-4320-80C4-7EABC4839CB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76810" name="Picture 10" descr="Detail">
            <a:extLst>
              <a:ext uri="{FF2B5EF4-FFF2-40B4-BE49-F238E27FC236}">
                <a16:creationId xmlns:a16="http://schemas.microsoft.com/office/drawing/2014/main" id="{833C4EA9-976F-442B-888C-E0128977F68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Detail">
            <a:extLst>
              <a:ext uri="{FF2B5EF4-FFF2-40B4-BE49-F238E27FC236}">
                <a16:creationId xmlns:a16="http://schemas.microsoft.com/office/drawing/2014/main" id="{6D070A96-430D-43DF-A209-29430830C24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Birch Stems - bw - Wallpaper - Office">
            <a:extLst>
              <a:ext uri="{FF2B5EF4-FFF2-40B4-BE49-F238E27FC236}">
                <a16:creationId xmlns:a16="http://schemas.microsoft.com/office/drawing/2014/main" id="{1D58C0A4-B685-4DC4-B321-5AAA3296A4A8}"/>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A5F7E5-F9D8-4AE8-B82E-993789452738}"/>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a:extLst>
              <a:ext uri="{FF2B5EF4-FFF2-40B4-BE49-F238E27FC236}">
                <a16:creationId xmlns:a16="http://schemas.microsoft.com/office/drawing/2014/main" id="{D4B399C3-0911-41F5-B048-4FE80FBD8834}"/>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B091ED3E-5D5C-42DB-82A7-9FFD0CD7513B}"/>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22" name="Picture 2" descr="BuzziMood, biophilic acoustic panel | BuzziSpace">
            <a:extLst>
              <a:ext uri="{FF2B5EF4-FFF2-40B4-BE49-F238E27FC236}">
                <a16:creationId xmlns:a16="http://schemas.microsoft.com/office/drawing/2014/main" id="{8AFA6EB7-095B-45EA-8D1D-D521AC3D0EF3}"/>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Detail">
            <a:extLst>
              <a:ext uri="{FF2B5EF4-FFF2-40B4-BE49-F238E27FC236}">
                <a16:creationId xmlns:a16="http://schemas.microsoft.com/office/drawing/2014/main" id="{55FB16CA-2DF5-493E-B3A5-B0C27FCB25F6}"/>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517CED-B0E2-44F7-9D4E-FD65CEA0E1E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269586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en-CA" sz="4400" dirty="0">
                <a:solidFill>
                  <a:srgbClr val="636466"/>
                </a:solidFill>
              </a:rPr>
              <a:t>Mood Board </a:t>
            </a:r>
            <a:r>
              <a:rPr lang="fr-CA" sz="4400" dirty="0">
                <a:solidFill>
                  <a:srgbClr val="636466"/>
                </a:solidFill>
              </a:rPr>
              <a:t>2</a:t>
            </a:r>
            <a:endParaRPr lang="en-CA" dirty="0"/>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4"/>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buNone/>
              <a:defRPr/>
            </a:pPr>
            <a:r>
              <a:rPr lang="en-US" sz="1200" dirty="0">
                <a:solidFill>
                  <a:srgbClr val="1E3652"/>
                </a:solidFill>
                <a:latin typeface="+mn-lt"/>
              </a:rPr>
              <a:t>Wallpaper and wall murals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pic>
        <p:nvPicPr>
          <p:cNvPr id="41" name="Picture 40">
            <a:extLst>
              <a:ext uri="{FF2B5EF4-FFF2-40B4-BE49-F238E27FC236}">
                <a16:creationId xmlns:a16="http://schemas.microsoft.com/office/drawing/2014/main" id="{CC679AD6-384E-4647-AC23-CEE02CCE9F3C}"/>
              </a:ext>
            </a:extLst>
          </p:cNvPr>
          <p:cNvPicPr>
            <a:picLocks noChangeAspect="1"/>
          </p:cNvPicPr>
          <p:nvPr/>
        </p:nvPicPr>
        <p:blipFill>
          <a:blip r:embed="rId8"/>
          <a:stretch>
            <a:fillRect/>
          </a:stretch>
        </p:blipFill>
        <p:spPr>
          <a:xfrm>
            <a:off x="6795576" y="1206817"/>
            <a:ext cx="523875" cy="1752807"/>
          </a:xfrm>
          <a:prstGeom prst="rect">
            <a:avLst/>
          </a:prstGeom>
        </p:spPr>
      </p:pic>
      <p:pic>
        <p:nvPicPr>
          <p:cNvPr id="42" name="Picture 41">
            <a:extLst>
              <a:ext uri="{FF2B5EF4-FFF2-40B4-BE49-F238E27FC236}">
                <a16:creationId xmlns:a16="http://schemas.microsoft.com/office/drawing/2014/main" id="{70A58FE2-EC22-419F-9535-E28FD060C11B}"/>
              </a:ext>
            </a:extLst>
          </p:cNvPr>
          <p:cNvPicPr>
            <a:picLocks noChangeAspect="1"/>
          </p:cNvPicPr>
          <p:nvPr/>
        </p:nvPicPr>
        <p:blipFill>
          <a:blip r:embed="rId9"/>
          <a:stretch>
            <a:fillRect/>
          </a:stretch>
        </p:blipFill>
        <p:spPr>
          <a:xfrm>
            <a:off x="6173860" y="1206817"/>
            <a:ext cx="523875" cy="1752807"/>
          </a:xfrm>
          <a:prstGeom prst="rect">
            <a:avLst/>
          </a:prstGeom>
        </p:spPr>
      </p:pic>
      <p:pic>
        <p:nvPicPr>
          <p:cNvPr id="43" name="Picture 42">
            <a:extLst>
              <a:ext uri="{FF2B5EF4-FFF2-40B4-BE49-F238E27FC236}">
                <a16:creationId xmlns:a16="http://schemas.microsoft.com/office/drawing/2014/main" id="{2EC4E491-D0E2-453E-B777-6378944834E4}"/>
              </a:ext>
            </a:extLst>
          </p:cNvPr>
          <p:cNvPicPr>
            <a:picLocks noChangeAspect="1"/>
          </p:cNvPicPr>
          <p:nvPr/>
        </p:nvPicPr>
        <p:blipFill>
          <a:blip r:embed="rId10"/>
          <a:stretch>
            <a:fillRect/>
          </a:stretch>
        </p:blipFill>
        <p:spPr>
          <a:xfrm>
            <a:off x="7415040" y="1202818"/>
            <a:ext cx="519841" cy="1745484"/>
          </a:xfrm>
          <a:prstGeom prst="rect">
            <a:avLst/>
          </a:prstGeom>
        </p:spPr>
      </p:pic>
      <p:pic>
        <p:nvPicPr>
          <p:cNvPr id="44" name="Picture 43">
            <a:extLst>
              <a:ext uri="{FF2B5EF4-FFF2-40B4-BE49-F238E27FC236}">
                <a16:creationId xmlns:a16="http://schemas.microsoft.com/office/drawing/2014/main" id="{48BA8DDF-BEF9-46A6-A971-7D1FB93F08CE}"/>
              </a:ext>
            </a:extLst>
          </p:cNvPr>
          <p:cNvPicPr>
            <a:picLocks noChangeAspect="1"/>
          </p:cNvPicPr>
          <p:nvPr/>
        </p:nvPicPr>
        <p:blipFill>
          <a:blip r:embed="rId11"/>
          <a:stretch>
            <a:fillRect/>
          </a:stretch>
        </p:blipFill>
        <p:spPr>
          <a:xfrm>
            <a:off x="4348682" y="1214638"/>
            <a:ext cx="542925" cy="1714113"/>
          </a:xfrm>
          <a:prstGeom prst="rect">
            <a:avLst/>
          </a:prstGeom>
        </p:spPr>
      </p:pic>
      <p:pic>
        <p:nvPicPr>
          <p:cNvPr id="46" name="Picture 45">
            <a:extLst>
              <a:ext uri="{FF2B5EF4-FFF2-40B4-BE49-F238E27FC236}">
                <a16:creationId xmlns:a16="http://schemas.microsoft.com/office/drawing/2014/main" id="{F885A9EF-FCC6-42FD-B5DC-1487969A3A3B}"/>
              </a:ext>
            </a:extLst>
          </p:cNvPr>
          <p:cNvPicPr>
            <a:picLocks noChangeAspect="1"/>
          </p:cNvPicPr>
          <p:nvPr/>
        </p:nvPicPr>
        <p:blipFill>
          <a:blip r:embed="rId12"/>
          <a:stretch>
            <a:fillRect/>
          </a:stretch>
        </p:blipFill>
        <p:spPr>
          <a:xfrm>
            <a:off x="4951051" y="1202818"/>
            <a:ext cx="542925" cy="1737738"/>
          </a:xfrm>
          <a:prstGeom prst="rect">
            <a:avLst/>
          </a:prstGeom>
        </p:spPr>
      </p:pic>
      <p:pic>
        <p:nvPicPr>
          <p:cNvPr id="49" name="Picture 48">
            <a:extLst>
              <a:ext uri="{FF2B5EF4-FFF2-40B4-BE49-F238E27FC236}">
                <a16:creationId xmlns:a16="http://schemas.microsoft.com/office/drawing/2014/main" id="{7F04A665-5A0C-4322-A805-6439D3871B5C}"/>
              </a:ext>
            </a:extLst>
          </p:cNvPr>
          <p:cNvPicPr>
            <a:picLocks noChangeAspect="1"/>
          </p:cNvPicPr>
          <p:nvPr/>
        </p:nvPicPr>
        <p:blipFill>
          <a:blip r:embed="rId13"/>
          <a:stretch>
            <a:fillRect/>
          </a:stretch>
        </p:blipFill>
        <p:spPr>
          <a:xfrm>
            <a:off x="5583459" y="1202818"/>
            <a:ext cx="523875" cy="1737738"/>
          </a:xfrm>
          <a:prstGeom prst="rect">
            <a:avLst/>
          </a:prstGeom>
        </p:spPr>
      </p:pic>
      <p:pic>
        <p:nvPicPr>
          <p:cNvPr id="50" name="Picture 49">
            <a:extLst>
              <a:ext uri="{FF2B5EF4-FFF2-40B4-BE49-F238E27FC236}">
                <a16:creationId xmlns:a16="http://schemas.microsoft.com/office/drawing/2014/main" id="{98B9BEB0-AADB-45F5-89D4-284F7C50E420}"/>
              </a:ext>
            </a:extLst>
          </p:cNvPr>
          <p:cNvPicPr>
            <a:picLocks noChangeAspect="1"/>
          </p:cNvPicPr>
          <p:nvPr/>
        </p:nvPicPr>
        <p:blipFill>
          <a:blip r:embed="rId14"/>
          <a:stretch>
            <a:fillRect/>
          </a:stretch>
        </p:blipFill>
        <p:spPr>
          <a:xfrm>
            <a:off x="3136014" y="1207330"/>
            <a:ext cx="1132251" cy="1736349"/>
          </a:xfrm>
          <a:prstGeom prst="rect">
            <a:avLst/>
          </a:prstGeom>
        </p:spPr>
      </p:pic>
      <p:pic>
        <p:nvPicPr>
          <p:cNvPr id="54" name="Picture 53">
            <a:extLst>
              <a:ext uri="{FF2B5EF4-FFF2-40B4-BE49-F238E27FC236}">
                <a16:creationId xmlns:a16="http://schemas.microsoft.com/office/drawing/2014/main" id="{8153F331-2C89-4051-8299-F0858EBAC2C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55" name="Picture 54">
            <a:extLst>
              <a:ext uri="{FF2B5EF4-FFF2-40B4-BE49-F238E27FC236}">
                <a16:creationId xmlns:a16="http://schemas.microsoft.com/office/drawing/2014/main" id="{E5D6AB05-470B-4041-95EF-6752DCD3F1B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buNone/>
              <a:defRPr/>
            </a:pPr>
            <a:r>
              <a:rPr lang="en-US" sz="1200" dirty="0">
                <a:solidFill>
                  <a:srgbClr val="1E3652"/>
                </a:solidFill>
                <a:latin typeface="+mn-lt"/>
              </a:rPr>
              <a:t>Color palette</a:t>
            </a:r>
          </a:p>
        </p:txBody>
      </p:sp>
      <p:pic>
        <p:nvPicPr>
          <p:cNvPr id="60" name="Picture 59">
            <a:extLst>
              <a:ext uri="{FF2B5EF4-FFF2-40B4-BE49-F238E27FC236}">
                <a16:creationId xmlns:a16="http://schemas.microsoft.com/office/drawing/2014/main" id="{A52B6081-952A-4E97-B9CA-BC232D70680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 and planter</a:t>
            </a:r>
          </a:p>
        </p:txBody>
      </p:sp>
      <p:pic>
        <p:nvPicPr>
          <p:cNvPr id="63" name="Content Placeholder 3">
            <a:extLst>
              <a:ext uri="{FF2B5EF4-FFF2-40B4-BE49-F238E27FC236}">
                <a16:creationId xmlns:a16="http://schemas.microsoft.com/office/drawing/2014/main" id="{B0A2F618-A481-4EE4-BC8B-60E5AC3852B5}"/>
              </a:ext>
            </a:extLst>
          </p:cNvPr>
          <p:cNvPicPr>
            <a:picLocks/>
          </p:cNvPicPr>
          <p:nvPr/>
        </p:nvPicPr>
        <p:blipFill rotWithShape="1">
          <a:blip r:embed="rId18" cstate="screen">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03ADE04F-26CD-4C14-A868-8ACF9C1EA49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38" name="Picture 18" descr="Turned Wood Leg Standing Planter, Tall, White">
            <a:extLst>
              <a:ext uri="{FF2B5EF4-FFF2-40B4-BE49-F238E27FC236}">
                <a16:creationId xmlns:a16="http://schemas.microsoft.com/office/drawing/2014/main" id="{E21897AA-672A-482E-B0E1-C75B23B510B6}"/>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78876" name="Picture 28" descr="Campana">
            <a:extLst>
              <a:ext uri="{FF2B5EF4-FFF2-40B4-BE49-F238E27FC236}">
                <a16:creationId xmlns:a16="http://schemas.microsoft.com/office/drawing/2014/main" id="{D4883E4E-80F8-497D-98EC-32E861FEA46E}"/>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Detail">
            <a:extLst>
              <a:ext uri="{FF2B5EF4-FFF2-40B4-BE49-F238E27FC236}">
                <a16:creationId xmlns:a16="http://schemas.microsoft.com/office/drawing/2014/main" id="{4127B4DF-379F-4A4B-8A5B-0AE49C380A39}"/>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125063-0095-4F82-9F42-9D34C33A43C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133301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6">
            <a:extLst>
              <a:ext uri="{FF2B5EF4-FFF2-40B4-BE49-F238E27FC236}">
                <a16:creationId xmlns:a16="http://schemas.microsoft.com/office/drawing/2014/main" id="{9AC9A45F-050C-4A79-8EDE-5A64D2AE1A1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474175" cy="276999"/>
            </a:xfrm>
            <a:prstGeom prst="rect">
              <a:avLst/>
            </a:prstGeom>
            <a:noFill/>
          </p:spPr>
          <p:txBody>
            <a:bodyPr wrap="square">
              <a:spAutoFit/>
            </a:bodyPr>
            <a:lstStyle/>
            <a:p>
              <a:pPr marL="0" indent="0">
                <a:buNone/>
                <a:defRPr/>
              </a:pPr>
              <a:r>
                <a:rPr lang="en-US" sz="1200" dirty="0">
                  <a:solidFill>
                    <a:srgbClr val="1E3652"/>
                  </a:solidFill>
                  <a:latin typeface="+mn-lt"/>
                </a:rPr>
                <a:t>Cabinetry and tiles</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237099" cy="276999"/>
            </a:xfrm>
            <a:prstGeom prst="rect">
              <a:avLst/>
            </a:prstGeom>
            <a:noFill/>
          </p:spPr>
          <p:txBody>
            <a:bodyPr wrap="square">
              <a:spAutoFit/>
            </a:bodyPr>
            <a:lstStyle/>
            <a:p>
              <a:pPr marL="0" indent="0">
                <a:buNone/>
                <a:defRPr/>
              </a:pPr>
              <a:r>
                <a:rPr lang="en-US" sz="1200" dirty="0">
                  <a:solidFill>
                    <a:srgbClr val="1E3652"/>
                  </a:solidFill>
                  <a:latin typeface="+mn-lt"/>
                </a:rPr>
                <a:t>Flooring</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Fabrics and textiles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buNone/>
              <a:defRPr/>
            </a:pPr>
            <a:r>
              <a:rPr lang="en-US" sz="1200" dirty="0">
                <a:solidFill>
                  <a:srgbClr val="1E3652"/>
                </a:solidFill>
                <a:latin typeface="+mn-lt"/>
              </a:rPr>
              <a:t>Acoustical solutions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r>
              <a:rPr lang="en-CA" sz="4400" dirty="0">
                <a:solidFill>
                  <a:srgbClr val="636466"/>
                </a:solidFill>
              </a:rPr>
              <a:t>Mood Board </a:t>
            </a:r>
            <a:r>
              <a:rPr lang="fr-CA" sz="4400" dirty="0">
                <a:solidFill>
                  <a:srgbClr val="636466"/>
                </a:solidFill>
              </a:rPr>
              <a:t>3</a:t>
            </a:r>
            <a:endParaRPr lang="en-CA" dirty="0"/>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9"/>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0"/>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1"/>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buNone/>
              <a:defRPr/>
            </a:pPr>
            <a:r>
              <a:rPr lang="en-US" sz="1200" dirty="0">
                <a:solidFill>
                  <a:srgbClr val="1E3652"/>
                </a:solidFill>
                <a:latin typeface="+mn-lt"/>
              </a:rPr>
              <a:t>Color pallet</a:t>
            </a:r>
          </a:p>
        </p:txBody>
      </p:sp>
      <p:pic>
        <p:nvPicPr>
          <p:cNvPr id="62" name="Picture 61">
            <a:extLst>
              <a:ext uri="{FF2B5EF4-FFF2-40B4-BE49-F238E27FC236}">
                <a16:creationId xmlns:a16="http://schemas.microsoft.com/office/drawing/2014/main" id="{EB369D0D-8E11-4F29-9471-75D92B36F8D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85" name="Picture 84">
            <a:extLst>
              <a:ext uri="{FF2B5EF4-FFF2-40B4-BE49-F238E27FC236}">
                <a16:creationId xmlns:a16="http://schemas.microsoft.com/office/drawing/2014/main" id="{7E832D3D-AA20-419B-8617-9A6E2B126A6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63" name="Picture 62">
            <a:extLst>
              <a:ext uri="{FF2B5EF4-FFF2-40B4-BE49-F238E27FC236}">
                <a16:creationId xmlns:a16="http://schemas.microsoft.com/office/drawing/2014/main" id="{A1926D87-4D18-4BA9-B0D5-88C63AA0AE0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Standard Finishes:</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buNone/>
              <a:defRPr/>
            </a:pPr>
            <a:r>
              <a:rPr lang="en-US" sz="1200" b="1" dirty="0">
                <a:solidFill>
                  <a:srgbClr val="1E3652"/>
                </a:solidFill>
                <a:latin typeface="+mn-lt"/>
              </a:rPr>
              <a:t>Interior Accents:</a:t>
            </a:r>
          </a:p>
        </p:txBody>
      </p:sp>
      <p:pic>
        <p:nvPicPr>
          <p:cNvPr id="4" name="Picture 3">
            <a:extLst>
              <a:ext uri="{FF2B5EF4-FFF2-40B4-BE49-F238E27FC236}">
                <a16:creationId xmlns:a16="http://schemas.microsoft.com/office/drawing/2014/main" id="{5BE42326-3F14-4C97-ABD5-6985B1F75D35}"/>
              </a:ext>
            </a:extLst>
          </p:cNvPr>
          <p:cNvPicPr>
            <a:picLocks noChangeAspect="1"/>
          </p:cNvPicPr>
          <p:nvPr/>
        </p:nvPicPr>
        <p:blipFill>
          <a:blip r:embed="rId15"/>
          <a:stretch>
            <a:fillRect/>
          </a:stretch>
        </p:blipFill>
        <p:spPr>
          <a:xfrm>
            <a:off x="6941646" y="1291107"/>
            <a:ext cx="2298991" cy="1947671"/>
          </a:xfrm>
          <a:prstGeom prst="rect">
            <a:avLst/>
          </a:prstGeom>
        </p:spPr>
      </p:pic>
      <p:pic>
        <p:nvPicPr>
          <p:cNvPr id="33" name="Picture 2" descr="Alex Janvier: Modern Indigenous Master [Glenbow Museum] | National Gallery  of Canada">
            <a:extLst>
              <a:ext uri="{FF2B5EF4-FFF2-40B4-BE49-F238E27FC236}">
                <a16:creationId xmlns:a16="http://schemas.microsoft.com/office/drawing/2014/main" id="{86015612-4550-45DF-A868-CB6ADB53849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buNone/>
              <a:defRPr/>
            </a:pPr>
            <a:r>
              <a:rPr lang="en-US" sz="1200" dirty="0">
                <a:solidFill>
                  <a:srgbClr val="1E3652"/>
                </a:solidFill>
                <a:latin typeface="+mn-lt"/>
              </a:rPr>
              <a:t>Art and mural inspiration</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9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r>
              <a:rPr lang="fr-CA" altLang="en-US" sz="3200" dirty="0" err="1">
                <a:solidFill>
                  <a:schemeClr val="accent3"/>
                </a:solidFill>
              </a:rPr>
              <a:t>Indigenous</a:t>
            </a:r>
            <a:r>
              <a:rPr lang="fr-CA" altLang="en-US" sz="3200" dirty="0">
                <a:solidFill>
                  <a:schemeClr val="accent3"/>
                </a:solidFill>
              </a:rPr>
              <a:t> Design </a:t>
            </a:r>
            <a:r>
              <a:rPr lang="fr-CA" altLang="en-US" sz="3200" dirty="0" err="1">
                <a:solidFill>
                  <a:schemeClr val="accent3"/>
                </a:solidFill>
              </a:rPr>
              <a:t>Elements</a:t>
            </a:r>
            <a:br>
              <a:rPr lang="fr-CA" altLang="en-US" sz="3200" dirty="0">
                <a:solidFill>
                  <a:schemeClr val="tx1"/>
                </a:solidFill>
              </a:rPr>
            </a:br>
            <a:endParaRPr lang="en-CA" sz="3200" dirty="0"/>
          </a:p>
        </p:txBody>
      </p:sp>
      <p:sp>
        <p:nvSpPr>
          <p:cNvPr id="8" name="TextBox 7">
            <a:extLst>
              <a:ext uri="{FF2B5EF4-FFF2-40B4-BE49-F238E27FC236}">
                <a16:creationId xmlns:a16="http://schemas.microsoft.com/office/drawing/2014/main" id="{F3E03067-E4ED-422F-A17E-3F23849B43A4}"/>
              </a:ext>
            </a:extLst>
          </p:cNvPr>
          <p:cNvSpPr txBox="1"/>
          <p:nvPr/>
        </p:nvSpPr>
        <p:spPr>
          <a:xfrm>
            <a:off x="442238" y="2835401"/>
            <a:ext cx="11307523" cy="2554545"/>
          </a:xfrm>
          <a:prstGeom prst="rect">
            <a:avLst/>
          </a:prstGeom>
          <a:noFill/>
        </p:spPr>
        <p:txBody>
          <a:bodyPr wrap="square">
            <a:spAutoFit/>
          </a:bodyPr>
          <a:lstStyle/>
          <a:p>
            <a:pPr marL="0" indent="0">
              <a:buNone/>
            </a:pPr>
            <a:r>
              <a:rPr lang="en-CA" sz="1600" b="1" dirty="0">
                <a:solidFill>
                  <a:schemeClr val="tx1"/>
                </a:solidFill>
                <a:latin typeface="+mn-lt"/>
              </a:rPr>
              <a:t>The </a:t>
            </a:r>
            <a:r>
              <a:rPr lang="en-CA" sz="1600" b="1" dirty="0" err="1">
                <a:solidFill>
                  <a:schemeClr val="tx1"/>
                </a:solidFill>
                <a:latin typeface="+mn-lt"/>
              </a:rPr>
              <a:t>GCworkplace</a:t>
            </a:r>
            <a:r>
              <a:rPr lang="en-CA" sz="1600" b="1" dirty="0">
                <a:solidFill>
                  <a:schemeClr val="tx1"/>
                </a:solidFill>
                <a:latin typeface="+mn-lt"/>
              </a:rPr>
              <a:t> Indigenous Design Guidelines</a:t>
            </a:r>
          </a:p>
          <a:p>
            <a:pPr marL="0" indent="0">
              <a:buNone/>
            </a:pPr>
            <a:endParaRPr lang="en-CA" sz="1600" b="1" dirty="0">
              <a:latin typeface="+mn-lt"/>
            </a:endParaRPr>
          </a:p>
          <a:p>
            <a:pPr marL="0" indent="0">
              <a:buNone/>
            </a:pPr>
            <a:r>
              <a:rPr lang="en-CA" sz="1600" dirty="0">
                <a:solidFill>
                  <a:schemeClr val="tx1"/>
                </a:solidFill>
                <a:latin typeface="+mn-lt"/>
              </a:rPr>
              <a:t>As per the Guideline, all Workplace Transformation projects will: </a:t>
            </a:r>
          </a:p>
          <a:p>
            <a:pPr marL="0" indent="0">
              <a:buNone/>
            </a:pPr>
            <a:endParaRPr lang="en-CA" sz="1600" b="1" dirty="0">
              <a:solidFill>
                <a:schemeClr val="tx1"/>
              </a:solidFill>
              <a:latin typeface="+mn-lt"/>
            </a:endParaRPr>
          </a:p>
          <a:p>
            <a:pPr marL="285750" indent="-285750">
              <a:buFont typeface="Wingdings" panose="05000000000000000000" pitchFamily="2" charset="2"/>
              <a:buChar char="ü"/>
            </a:pPr>
            <a:r>
              <a:rPr lang="en-CA" sz="1600" dirty="0">
                <a:solidFill>
                  <a:schemeClr val="tx1"/>
                </a:solidFill>
                <a:latin typeface="+mn-lt"/>
              </a:rPr>
              <a:t>Create a design concept that conveys a strong connection to nature (land, water etc.)</a:t>
            </a:r>
          </a:p>
          <a:p>
            <a:pPr marL="285750" indent="-285750">
              <a:buFont typeface="Wingdings" panose="05000000000000000000" pitchFamily="2" charset="2"/>
              <a:buChar char="ü"/>
            </a:pPr>
            <a:r>
              <a:rPr lang="en-CA" sz="1600" dirty="0">
                <a:solidFill>
                  <a:schemeClr val="tx1"/>
                </a:solidFill>
                <a:latin typeface="+mn-lt"/>
              </a:rPr>
              <a:t>Apply Indigenous design guiding principles such as maximizing access to daylight and connection to the outdoors</a:t>
            </a:r>
          </a:p>
          <a:p>
            <a:pPr marL="285750" indent="-285750">
              <a:buFont typeface="Wingdings" panose="05000000000000000000" pitchFamily="2" charset="2"/>
              <a:buChar char="ü"/>
            </a:pPr>
            <a:r>
              <a:rPr lang="en-CA" sz="1600" dirty="0">
                <a:solidFill>
                  <a:schemeClr val="tx1"/>
                </a:solidFill>
                <a:latin typeface="+mn-lt"/>
              </a:rPr>
              <a:t>Use natural textiles (preferably bio-based) and materials</a:t>
            </a:r>
          </a:p>
          <a:p>
            <a:pPr marL="285750" indent="-285750">
              <a:buFont typeface="Wingdings" panose="05000000000000000000" pitchFamily="2" charset="2"/>
              <a:buChar char="ü"/>
            </a:pPr>
            <a:r>
              <a:rPr lang="en-CA" sz="1600" dirty="0">
                <a:solidFill>
                  <a:schemeClr val="tx1"/>
                </a:solidFill>
                <a:latin typeface="+mn-lt"/>
              </a:rPr>
              <a:t>Focus on locally sourced materials and products</a:t>
            </a:r>
          </a:p>
          <a:p>
            <a:pPr marL="285750" indent="-285750">
              <a:buFont typeface="Wingdings" panose="05000000000000000000" pitchFamily="2" charset="2"/>
              <a:buChar char="ü"/>
            </a:pPr>
            <a:r>
              <a:rPr lang="en-CA" sz="1600" dirty="0">
                <a:solidFill>
                  <a:schemeClr val="tx1"/>
                </a:solidFill>
                <a:latin typeface="+mn-lt"/>
              </a:rPr>
              <a:t>Integrate local indigenous art (when possible) and incorporate a permanent Indigenous Territorial Acknowledgement</a:t>
            </a:r>
          </a:p>
          <a:p>
            <a:endParaRPr lang="en-CA" sz="1600" b="1" dirty="0">
              <a:latin typeface="+mn-lt"/>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42238" y="1020952"/>
            <a:ext cx="11443143" cy="2154436"/>
          </a:xfrm>
          <a:prstGeom prst="rect">
            <a:avLst/>
          </a:prstGeom>
          <a:noFill/>
        </p:spPr>
        <p:txBody>
          <a:bodyPr wrap="square" rtlCol="0">
            <a:spAutoFit/>
          </a:bodyPr>
          <a:lstStyle/>
          <a:p>
            <a:pPr>
              <a:spcAft>
                <a:spcPts val="1200"/>
              </a:spcAft>
            </a:pPr>
            <a:r>
              <a:rPr lang="en-CA" sz="2000" dirty="0">
                <a:solidFill>
                  <a:srgbClr val="474C55"/>
                </a:solidFill>
                <a:latin typeface="+mn-lt"/>
              </a:rPr>
              <a:t>In support of </a:t>
            </a:r>
            <a:r>
              <a:rPr lang="en-CA" sz="2000" dirty="0" err="1">
                <a:solidFill>
                  <a:srgbClr val="474C55"/>
                </a:solidFill>
                <a:latin typeface="+mn-lt"/>
              </a:rPr>
              <a:t>GoC</a:t>
            </a:r>
            <a:r>
              <a:rPr lang="en-CA" sz="2000" dirty="0">
                <a:solidFill>
                  <a:srgbClr val="474C55"/>
                </a:solidFill>
                <a:latin typeface="+mn-lt"/>
              </a:rPr>
              <a:t> reconciliation commitments, it is important to honour First Nations, Inuit, and Métis communities of Canada by incorporating culturally appropriate design elements and promoting Indigenous economic opportunities. </a:t>
            </a:r>
          </a:p>
          <a:p>
            <a:pPr marL="0" indent="0">
              <a:buNone/>
            </a:pPr>
            <a:r>
              <a:rPr lang="en-CA" sz="2000" dirty="0">
                <a:solidFill>
                  <a:srgbClr val="474C55"/>
                </a:solidFill>
                <a:latin typeface="+mn-lt"/>
                <a:ea typeface="Calibri" panose="020F0502020204030204" pitchFamily="34" charset="0"/>
                <a:cs typeface="Calibri" panose="020F0502020204030204" pitchFamily="34" charset="0"/>
              </a:rPr>
              <a:t>The goal is for </a:t>
            </a:r>
            <a:r>
              <a:rPr lang="en-CA" sz="2000" b="1" u="sng" dirty="0">
                <a:solidFill>
                  <a:srgbClr val="474C55"/>
                </a:solidFill>
                <a:latin typeface="+mn-lt"/>
                <a:ea typeface="Calibri" panose="020F0502020204030204" pitchFamily="34" charset="0"/>
                <a:cs typeface="Calibri" panose="020F0502020204030204" pitchFamily="34" charset="0"/>
              </a:rPr>
              <a:t>all</a:t>
            </a:r>
            <a:r>
              <a:rPr lang="en-CA" sz="2000" dirty="0">
                <a:solidFill>
                  <a:srgbClr val="474C55"/>
                </a:solidFill>
                <a:latin typeface="+mn-lt"/>
                <a:ea typeface="Calibri" panose="020F0502020204030204" pitchFamily="34" charset="0"/>
                <a:cs typeface="Calibri" panose="020F0502020204030204" pitchFamily="34" charset="0"/>
              </a:rPr>
              <a:t> </a:t>
            </a:r>
            <a:r>
              <a:rPr lang="en-CA" sz="2000" i="1" dirty="0" err="1">
                <a:solidFill>
                  <a:srgbClr val="474C55"/>
                </a:solidFill>
                <a:latin typeface="+mn-lt"/>
                <a:ea typeface="Calibri" panose="020F0502020204030204" pitchFamily="34" charset="0"/>
                <a:cs typeface="Calibri" panose="020F0502020204030204" pitchFamily="34" charset="0"/>
              </a:rPr>
              <a:t>GCworkplaces</a:t>
            </a:r>
            <a:r>
              <a:rPr lang="en-CA" sz="2000" dirty="0">
                <a:solidFill>
                  <a:srgbClr val="474C55"/>
                </a:solidFill>
                <a:latin typeface="+mn-lt"/>
                <a:ea typeface="Calibri" panose="020F0502020204030204" pitchFamily="34" charset="0"/>
                <a:cs typeface="Calibri" panose="020F0502020204030204" pitchFamily="34" charset="0"/>
              </a:rPr>
              <a:t> to reflect and be representative of Indigenous cultures. </a:t>
            </a:r>
          </a:p>
          <a:p>
            <a:pPr marL="0" indent="0">
              <a:buNone/>
            </a:pPr>
            <a:endParaRPr lang="en-CA" sz="2000" b="1" dirty="0">
              <a:solidFill>
                <a:schemeClr val="tx1"/>
              </a:solidFill>
            </a:endParaRPr>
          </a:p>
          <a:p>
            <a:endParaRPr lang="en-US" dirty="0">
              <a:solidFill>
                <a:srgbClr val="474C55"/>
              </a:solidFill>
            </a:endParaRPr>
          </a:p>
        </p:txBody>
      </p:sp>
    </p:spTree>
    <p:extLst>
      <p:ext uri="{BB962C8B-B14F-4D97-AF65-F5344CB8AC3E}">
        <p14:creationId xmlns:p14="http://schemas.microsoft.com/office/powerpoint/2010/main" val="108862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p:txBody>
          <a:bodyPr/>
          <a:lstStyle/>
          <a:p>
            <a:r>
              <a:rPr lang="en-CA" sz="3200" dirty="0">
                <a:solidFill>
                  <a:schemeClr val="accent3"/>
                </a:solidFill>
              </a:rPr>
              <a:t>An Accessible and Inclusive Workplace by Design</a:t>
            </a:r>
          </a:p>
        </p:txBody>
      </p:sp>
      <p:pic>
        <p:nvPicPr>
          <p:cNvPr id="4" name="Image 2" descr="Image representing people using different inclusive work points. In addition to offering the possibility of teleworking, the GC Workplace offers a wide range of work points:&#10;&#10;Height-adjustable desks&#10;Accessible technologies&#10;Uncluttered workspaces with space for mobility aids&#10;Concentration rooms and capsules offering various levels of visual intimacy&#10;&#10;In addition, it offers great access to natural light but also spaces where the lights are adjustable and dimmable.&#10;" title="Inclusive workplace">
            <a:extLst>
              <a:ext uri="{FF2B5EF4-FFF2-40B4-BE49-F238E27FC236}">
                <a16:creationId xmlns:a16="http://schemas.microsoft.com/office/drawing/2014/main" id="{A6C227F2-3C44-44E2-9A64-20A5A2132F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954"/>
          <a:stretch/>
        </p:blipFill>
        <p:spPr>
          <a:xfrm>
            <a:off x="2390774" y="966788"/>
            <a:ext cx="10423145" cy="5164489"/>
          </a:xfrm>
          <a:prstGeom prst="rect">
            <a:avLst/>
          </a:prstGeom>
        </p:spPr>
      </p:pic>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Wingdings 2" panose="05020102010507070707" pitchFamily="18" charset="2"/>
              <a:buNone/>
            </a:pPr>
            <a:r>
              <a:rPr lang="en-CA" sz="1600" dirty="0" err="1">
                <a:solidFill>
                  <a:schemeClr val="tx1"/>
                </a:solidFill>
              </a:rPr>
              <a:t>GCworkplace</a:t>
            </a:r>
            <a:r>
              <a:rPr lang="en-CA" sz="1600" dirty="0">
                <a:solidFill>
                  <a:schemeClr val="tx1"/>
                </a:solidFill>
              </a:rPr>
              <a:t> has been developed to be an </a:t>
            </a:r>
            <a:r>
              <a:rPr lang="en-CA" sz="1600" b="1" dirty="0">
                <a:solidFill>
                  <a:schemeClr val="tx1"/>
                </a:solidFill>
              </a:rPr>
              <a:t>accessible and inclusive workplace design standard</a:t>
            </a:r>
            <a:r>
              <a:rPr lang="en-CA" sz="1600" dirty="0">
                <a:solidFill>
                  <a:schemeClr val="tx1"/>
                </a:solidFill>
              </a:rPr>
              <a:t> by providing occupants with full control over the work settings that best suits their functional needs, knowing that we all have </a:t>
            </a:r>
            <a:r>
              <a:rPr lang="en-CA" sz="1600" b="1" dirty="0">
                <a:solidFill>
                  <a:schemeClr val="tx1"/>
                </a:solidFill>
              </a:rPr>
              <a:t>different abilities, disabilities and personal preferences</a:t>
            </a:r>
            <a:r>
              <a:rPr lang="en-CA" sz="1600" dirty="0">
                <a:solidFill>
                  <a:schemeClr val="tx1"/>
                </a:solidFill>
              </a:rPr>
              <a:t>. </a:t>
            </a:r>
          </a:p>
          <a:p>
            <a:pPr marL="342900" lvl="1" indent="0">
              <a:buFont typeface="Wingdings 2" panose="05020102010507070707" pitchFamily="18" charset="2"/>
              <a:buNone/>
            </a:pPr>
            <a:endParaRPr lang="en-US" sz="1400" dirty="0">
              <a:solidFill>
                <a:srgbClr val="1E3652"/>
              </a:solidFill>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337465" y="3652498"/>
            <a:ext cx="2507335" cy="1815882"/>
          </a:xfrm>
          <a:prstGeom prst="rect">
            <a:avLst/>
          </a:prstGeom>
          <a:noFill/>
        </p:spPr>
        <p:txBody>
          <a:bodyPr wrap="square">
            <a:spAutoFit/>
          </a:bodyPr>
          <a:lstStyle/>
          <a:p>
            <a:pPr marL="0" indent="0">
              <a:buFont typeface="Wingdings 2" panose="05020102010507070707" pitchFamily="18" charset="2"/>
              <a:buNone/>
            </a:pPr>
            <a:r>
              <a:rPr lang="en-CA" sz="1600" dirty="0">
                <a:solidFill>
                  <a:schemeClr val="tx1"/>
                </a:solidFill>
                <a:latin typeface="+mn-lt"/>
              </a:rPr>
              <a:t>By integrating accessibility at the onset of the design phase, </a:t>
            </a:r>
            <a:r>
              <a:rPr lang="en-CA" sz="1600" dirty="0" err="1">
                <a:solidFill>
                  <a:schemeClr val="tx1"/>
                </a:solidFill>
                <a:latin typeface="+mn-lt"/>
              </a:rPr>
              <a:t>GCworkplace</a:t>
            </a:r>
            <a:r>
              <a:rPr lang="en-CA" sz="1600" dirty="0">
                <a:solidFill>
                  <a:schemeClr val="tx1"/>
                </a:solidFill>
                <a:latin typeface="+mn-lt"/>
              </a:rPr>
              <a:t> is promoting </a:t>
            </a:r>
            <a:r>
              <a:rPr lang="en-CA" sz="1600" b="1" dirty="0">
                <a:solidFill>
                  <a:schemeClr val="tx1"/>
                </a:solidFill>
                <a:latin typeface="+mn-lt"/>
              </a:rPr>
              <a:t>an inclusive, equitable and adaptive workplace.</a:t>
            </a:r>
          </a:p>
        </p:txBody>
      </p:sp>
    </p:spTree>
    <p:extLst>
      <p:ext uri="{BB962C8B-B14F-4D97-AF65-F5344CB8AC3E}">
        <p14:creationId xmlns:p14="http://schemas.microsoft.com/office/powerpoint/2010/main" val="367587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7047661-D656-4A9F-9B3F-4D948E6E6117}"/>
              </a:ext>
            </a:extLst>
          </p:cNvPr>
          <p:cNvSpPr/>
          <p:nvPr/>
        </p:nvSpPr>
        <p:spPr>
          <a:xfrm>
            <a:off x="3829756" y="2038350"/>
            <a:ext cx="2249868" cy="3992970"/>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337951"/>
            <a:ext cx="10704280" cy="662974"/>
          </a:xfrm>
        </p:spPr>
        <p:txBody>
          <a:bodyPr/>
          <a:lstStyle/>
          <a:p>
            <a:r>
              <a:rPr lang="en-CA" altLang="en-US" sz="3600" kern="0" dirty="0">
                <a:solidFill>
                  <a:schemeClr val="accent3"/>
                </a:solidFill>
              </a:rPr>
              <a:t>Design Methodology</a:t>
            </a:r>
            <a:endParaRPr lang="en-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84341" y="996784"/>
            <a:ext cx="11121755" cy="958103"/>
          </a:xfrm>
        </p:spPr>
        <p:txBody>
          <a:bodyPr/>
          <a:lstStyle/>
          <a:p>
            <a:pPr marL="0" indent="0">
              <a:buNone/>
              <a:defRPr/>
            </a:pPr>
            <a:r>
              <a:rPr lang="en-CA" sz="1600" dirty="0">
                <a:solidFill>
                  <a:schemeClr val="tx1"/>
                </a:solidFill>
              </a:rPr>
              <a:t>The program has a specific design methodology including predefined concept design steps.  This process aims to ensure consistency, efficiency in delivery, and to clearly communicate the intent.  </a:t>
            </a:r>
          </a:p>
        </p:txBody>
      </p:sp>
      <p:graphicFrame>
        <p:nvGraphicFramePr>
          <p:cNvPr id="6" name="Diagram 5">
            <a:extLst>
              <a:ext uri="{FF2B5EF4-FFF2-40B4-BE49-F238E27FC236}">
                <a16:creationId xmlns:a16="http://schemas.microsoft.com/office/drawing/2014/main" id="{76F37BA5-9002-42E7-BFD0-8EA4773B8A55}"/>
              </a:ext>
            </a:extLst>
          </p:cNvPr>
          <p:cNvGraphicFramePr/>
          <p:nvPr>
            <p:extLst>
              <p:ext uri="{D42A27DB-BD31-4B8C-83A1-F6EECF244321}">
                <p14:modId xmlns:p14="http://schemas.microsoft.com/office/powerpoint/2010/main" val="2830841041"/>
              </p:ext>
            </p:extLst>
          </p:nvPr>
        </p:nvGraphicFramePr>
        <p:xfrm>
          <a:off x="312541" y="2501222"/>
          <a:ext cx="11464011" cy="4079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1B4A9B02-B4DF-4980-B2F4-11F9A8D7C5CE}"/>
              </a:ext>
            </a:extLst>
          </p:cNvPr>
          <p:cNvSpPr txBox="1"/>
          <p:nvPr/>
        </p:nvSpPr>
        <p:spPr>
          <a:xfrm>
            <a:off x="572277" y="244556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1</a:t>
            </a:r>
          </a:p>
        </p:txBody>
      </p:sp>
      <p:sp>
        <p:nvSpPr>
          <p:cNvPr id="9" name="TextBox 8">
            <a:extLst>
              <a:ext uri="{FF2B5EF4-FFF2-40B4-BE49-F238E27FC236}">
                <a16:creationId xmlns:a16="http://schemas.microsoft.com/office/drawing/2014/main" id="{C9E9D54F-B0C4-4780-8D66-0D2BF8400224}"/>
              </a:ext>
            </a:extLst>
          </p:cNvPr>
          <p:cNvSpPr txBox="1"/>
          <p:nvPr/>
        </p:nvSpPr>
        <p:spPr>
          <a:xfrm>
            <a:off x="2421776" y="2453299"/>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2</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6" y="2429040"/>
            <a:ext cx="167887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STEPS 3a &amp;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39131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2057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1771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STEP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22525"/>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1367872" y="2106318"/>
            <a:ext cx="175839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rial"/>
                <a:ea typeface="+mn-ea"/>
                <a:cs typeface="+mn-cs"/>
              </a:rPr>
              <a:t>Pre-Planning</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rial"/>
                <a:ea typeface="+mn-ea"/>
                <a:cs typeface="+mn-cs"/>
              </a:rPr>
              <a:t>Client Consultation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rial"/>
                <a:ea typeface="+mn-ea"/>
                <a:cs typeface="+mn-cs"/>
              </a:rPr>
              <a:t>Concept Design</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76150" y="5276884"/>
            <a:ext cx="745508" cy="678755"/>
          </a:xfrm>
          <a:prstGeom prst="rect">
            <a:avLst/>
          </a:prstGeom>
        </p:spPr>
      </p:pic>
      <p:pic>
        <p:nvPicPr>
          <p:cNvPr id="34" name="Picture 33">
            <a:extLst>
              <a:ext uri="{FF2B5EF4-FFF2-40B4-BE49-F238E27FC236}">
                <a16:creationId xmlns:a16="http://schemas.microsoft.com/office/drawing/2014/main" id="{1DE393E9-2F35-40A1-A3DC-19845FBA5679}"/>
              </a:ext>
            </a:extLst>
          </p:cNvPr>
          <p:cNvPicPr>
            <a:picLocks noChangeAspect="1"/>
          </p:cNvPicPr>
          <p:nvPr/>
        </p:nvPicPr>
        <p:blipFill>
          <a:blip r:embed="rId11"/>
          <a:stretch>
            <a:fillRect/>
          </a:stretch>
        </p:blipFill>
        <p:spPr>
          <a:xfrm>
            <a:off x="10701887" y="5340822"/>
            <a:ext cx="572916" cy="550880"/>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12"/>
          <a:stretch>
            <a:fillRect/>
          </a:stretch>
        </p:blipFill>
        <p:spPr>
          <a:xfrm>
            <a:off x="2622023" y="5077119"/>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28830" y="5044122"/>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322677" y="5137640"/>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15"/>
          <a:stretch>
            <a:fillRect/>
          </a:stretch>
        </p:blipFill>
        <p:spPr>
          <a:xfrm>
            <a:off x="5024570" y="5083215"/>
            <a:ext cx="698059" cy="717184"/>
          </a:xfrm>
          <a:prstGeom prst="rect">
            <a:avLst/>
          </a:prstGeom>
        </p:spPr>
      </p:pic>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6"/>
          <a:stretch>
            <a:fillRect/>
          </a:stretch>
        </p:blipFill>
        <p:spPr>
          <a:xfrm>
            <a:off x="6755881" y="5095813"/>
            <a:ext cx="628604" cy="656750"/>
          </a:xfrm>
          <a:prstGeom prst="rect">
            <a:avLst/>
          </a:prstGeom>
        </p:spPr>
      </p:pic>
      <p:sp>
        <p:nvSpPr>
          <p:cNvPr id="7" name="TextBox 6">
            <a:extLst>
              <a:ext uri="{FF2B5EF4-FFF2-40B4-BE49-F238E27FC236}">
                <a16:creationId xmlns:a16="http://schemas.microsoft.com/office/drawing/2014/main" id="{57288C3F-8FAB-411F-8BDB-371245A67007}"/>
              </a:ext>
            </a:extLst>
          </p:cNvPr>
          <p:cNvSpPr txBox="1"/>
          <p:nvPr/>
        </p:nvSpPr>
        <p:spPr>
          <a:xfrm>
            <a:off x="6925247" y="1441381"/>
            <a:ext cx="4636279" cy="461665"/>
          </a:xfrm>
          <a:prstGeom prst="rect">
            <a:avLst/>
          </a:prstGeom>
          <a:noFill/>
        </p:spPr>
        <p:txBody>
          <a:bodyPr wrap="square" rtlCol="0">
            <a:spAutoFit/>
          </a:bodyPr>
          <a:lstStyle/>
          <a:p>
            <a:r>
              <a:rPr lang="en-CA" b="1" i="1" dirty="0">
                <a:highlight>
                  <a:srgbClr val="E6DD68"/>
                </a:highlight>
                <a:latin typeface="+mn-lt"/>
                <a:cs typeface="MV Boli" panose="02000500030200090000" pitchFamily="2" charset="0"/>
              </a:rPr>
              <a:t>Employee input is crucial!</a:t>
            </a:r>
          </a:p>
        </p:txBody>
      </p:sp>
      <p:pic>
        <p:nvPicPr>
          <p:cNvPr id="43" name="Graphic 42" descr="Line arrow: Counter-clockwise curve with solid fill">
            <a:extLst>
              <a:ext uri="{FF2B5EF4-FFF2-40B4-BE49-F238E27FC236}">
                <a16:creationId xmlns:a16="http://schemas.microsoft.com/office/drawing/2014/main" id="{1FEB9419-9E91-4F48-9140-199B9054164C}"/>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5293033">
            <a:off x="6051273" y="1381097"/>
            <a:ext cx="931572" cy="949051"/>
          </a:xfrm>
          <a:prstGeom prst="rect">
            <a:avLst/>
          </a:prstGeom>
        </p:spPr>
      </p:pic>
    </p:spTree>
    <p:extLst>
      <p:ext uri="{BB962C8B-B14F-4D97-AF65-F5344CB8AC3E}">
        <p14:creationId xmlns:p14="http://schemas.microsoft.com/office/powerpoint/2010/main" val="239229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1BE5E-4D98-43F8-8CB2-8078A261D79E}"/>
              </a:ext>
            </a:extLst>
          </p:cNvPr>
          <p:cNvSpPr txBox="1"/>
          <p:nvPr/>
        </p:nvSpPr>
        <p:spPr>
          <a:xfrm>
            <a:off x="322224" y="1134623"/>
            <a:ext cx="11829136" cy="15081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Arial"/>
                <a:ea typeface="+mn-ea"/>
                <a:cs typeface="+mn-cs"/>
              </a:rPr>
              <a:t>Steps 3a, 3b &amp; 4 – </a:t>
            </a:r>
            <a:r>
              <a:rPr kumimoji="0" lang="en-CA" sz="1800" b="1" i="0" u="sng" strike="noStrike" kern="1200" cap="none" spc="0" normalizeH="0" baseline="0" noProof="0" dirty="0">
                <a:ln>
                  <a:noFill/>
                </a:ln>
                <a:solidFill>
                  <a:srgbClr val="000000"/>
                </a:solidFill>
                <a:effectLst/>
                <a:uLnTx/>
                <a:uFillTx/>
                <a:latin typeface="Arial"/>
                <a:ea typeface="+mn-ea"/>
                <a:cs typeface="+mn-cs"/>
              </a:rPr>
              <a:t>Client Consultation Process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CA" sz="1600" b="1" u="sng"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CA" sz="1600" u="sng" dirty="0">
                <a:solidFill>
                  <a:srgbClr val="000000"/>
                </a:solidFill>
                <a:latin typeface="Arial"/>
              </a:rPr>
              <a:t>The key to the success of a workplace modernization project is a clear understanding of the users’ workstyles and requirements. </a:t>
            </a:r>
          </a:p>
          <a:p>
            <a:pPr marL="0" marR="0" lvl="0" indent="0" algn="l" defTabSz="914400" rtl="0" eaLnBrk="0" fontAlgn="base" latinLnBrk="0" hangingPunct="0">
              <a:lnSpc>
                <a:spcPct val="150000"/>
              </a:lnSpc>
              <a:spcBef>
                <a:spcPct val="0"/>
              </a:spcBef>
              <a:spcAft>
                <a:spcPct val="0"/>
              </a:spcAft>
              <a:buClrTx/>
              <a:buSzTx/>
              <a:buFontTx/>
              <a:buNone/>
              <a:tabLst/>
              <a:defRPr/>
            </a:pPr>
            <a:r>
              <a:rPr lang="en-CA" sz="1600" b="1" dirty="0">
                <a:solidFill>
                  <a:srgbClr val="000000"/>
                </a:solidFill>
                <a:latin typeface="Arial"/>
              </a:rPr>
              <a:t>This is where you come in!  We need to hear from you.  Your valuable contribution and engagement will be required </a:t>
            </a:r>
          </a:p>
          <a:p>
            <a:pPr marL="0" marR="0" lvl="0" indent="0" algn="l" defTabSz="914400" rtl="0" eaLnBrk="0" fontAlgn="base" latinLnBrk="0" hangingPunct="0">
              <a:lnSpc>
                <a:spcPct val="100000"/>
              </a:lnSpc>
              <a:spcBef>
                <a:spcPct val="0"/>
              </a:spcBef>
              <a:spcAft>
                <a:spcPct val="0"/>
              </a:spcAft>
              <a:buClrTx/>
              <a:buSzTx/>
              <a:buFontTx/>
              <a:buNone/>
              <a:tabLst/>
              <a:defRPr/>
            </a:pPr>
            <a:r>
              <a:rPr lang="en-CA" sz="1600" b="1" dirty="0">
                <a:solidFill>
                  <a:srgbClr val="000000"/>
                </a:solidFill>
                <a:latin typeface="Arial"/>
              </a:rPr>
              <a:t>at the following 4 steps</a:t>
            </a:r>
            <a:r>
              <a:rPr lang="en-CA" sz="1800" b="1" dirty="0">
                <a:solidFill>
                  <a:srgbClr val="000000"/>
                </a:solidFill>
                <a:latin typeface="Arial"/>
              </a:rPr>
              <a:t>:</a:t>
            </a:r>
            <a:endParaRPr kumimoji="0" lang="en-CA" sz="1800" b="1" i="0" u="sng" strike="noStrike" kern="1200" cap="none" spc="0" normalizeH="0" baseline="0" noProof="0" dirty="0">
              <a:ln>
                <a:noFill/>
              </a:ln>
              <a:solidFill>
                <a:srgbClr val="000000"/>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52640" y="2662931"/>
            <a:ext cx="762000" cy="545314"/>
          </a:xfrm>
          <a:prstGeom prst="rect">
            <a:avLst/>
          </a:prstGeom>
        </p:spPr>
      </p:pic>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2935588"/>
            <a:ext cx="11518471" cy="3693319"/>
          </a:xfrm>
          <a:prstGeom prst="rect">
            <a:avLst/>
          </a:prstGeom>
          <a:noFill/>
        </p:spPr>
        <p:txBody>
          <a:bodyPr wrap="square">
            <a:spAutoFit/>
          </a:bodyPr>
          <a:lstStyle/>
          <a:p>
            <a:pPr marL="0" indent="0">
              <a:buNone/>
            </a:pPr>
            <a:r>
              <a:rPr lang="en-US" sz="1600" b="1" dirty="0">
                <a:solidFill>
                  <a:schemeClr val="tx1"/>
                </a:solidFill>
                <a:ea typeface="Calibri" panose="020F0502020204030204" pitchFamily="34" charset="0"/>
                <a:cs typeface="Times New Roman"/>
              </a:rPr>
              <a:t>3a </a:t>
            </a:r>
            <a:r>
              <a:rPr lang="en-US" sz="1600" b="1" u="sng" dirty="0">
                <a:solidFill>
                  <a:schemeClr val="tx1"/>
                </a:solidFill>
                <a:ea typeface="Calibri" panose="020F0502020204030204" pitchFamily="34" charset="0"/>
                <a:cs typeface="Times New Roman"/>
              </a:rPr>
              <a:t>Workplace Transformation Townhall Session</a:t>
            </a:r>
            <a:r>
              <a:rPr lang="en-US" sz="1600" b="1" dirty="0">
                <a:solidFill>
                  <a:schemeClr val="tx1"/>
                </a:solidFill>
                <a:ea typeface="Calibri" panose="020F0502020204030204" pitchFamily="34" charset="0"/>
                <a:cs typeface="Times New Roman"/>
              </a:rPr>
              <a:t> – </a:t>
            </a:r>
            <a:r>
              <a:rPr lang="en-US" sz="1600" b="1" dirty="0">
                <a:solidFill>
                  <a:schemeClr val="tx1"/>
                </a:solidFill>
                <a:highlight>
                  <a:srgbClr val="E6DD68"/>
                </a:highlight>
                <a:ea typeface="Calibri" panose="020F0502020204030204" pitchFamily="34" charset="0"/>
                <a:cs typeface="Times New Roman"/>
              </a:rPr>
              <a:t>HAPPENING NOW!</a:t>
            </a:r>
          </a:p>
          <a:p>
            <a:pPr marL="0" indent="0">
              <a:buNone/>
            </a:pPr>
            <a:r>
              <a:rPr lang="en-US" sz="1600" dirty="0">
                <a:solidFill>
                  <a:schemeClr val="tx1"/>
                </a:solidFill>
                <a:ea typeface="Calibri" panose="020F0502020204030204" pitchFamily="34" charset="0"/>
                <a:cs typeface="Times New Roman"/>
              </a:rPr>
              <a:t>This session informs employees and representatives of the program objectives, process and inclusions. This event aims to ensure a clear understanding of the Workplace Transformation Project process and to prepare you to provide your requirements.</a:t>
            </a:r>
          </a:p>
          <a:p>
            <a:pPr marL="0" indent="0">
              <a:buNone/>
            </a:pPr>
            <a:endParaRPr lang="en-US" sz="1600" b="1" dirty="0">
              <a:solidFill>
                <a:schemeClr val="tx1"/>
              </a:solidFill>
              <a:ea typeface="Calibri" panose="020F0502020204030204" pitchFamily="34" charset="0"/>
              <a:cs typeface="Times New Roman"/>
            </a:endParaRPr>
          </a:p>
          <a:p>
            <a:pPr marL="0" indent="0">
              <a:buNone/>
            </a:pPr>
            <a:r>
              <a:rPr lang="en-US" sz="1600" b="1" dirty="0">
                <a:solidFill>
                  <a:schemeClr val="tx1"/>
                </a:solidFill>
                <a:ea typeface="Calibri" panose="020F0502020204030204" pitchFamily="34" charset="0"/>
                <a:cs typeface="Times New Roman"/>
              </a:rPr>
              <a:t>3b </a:t>
            </a:r>
            <a:r>
              <a:rPr lang="en-US" sz="1600" b="1" u="sng" dirty="0">
                <a:solidFill>
                  <a:schemeClr val="tx1"/>
                </a:solidFill>
                <a:ea typeface="Calibri" panose="020F0502020204030204" pitchFamily="34" charset="0"/>
                <a:cs typeface="Times New Roman"/>
              </a:rPr>
              <a:t>Functional Programming Lite</a:t>
            </a:r>
          </a:p>
          <a:p>
            <a:pPr marL="342900" indent="-342900">
              <a:buFont typeface="+mj-lt"/>
              <a:buAutoNum type="arabicPeriod"/>
            </a:pPr>
            <a:r>
              <a:rPr lang="en-US" sz="1600" dirty="0">
                <a:solidFill>
                  <a:schemeClr val="tx1"/>
                </a:solidFill>
                <a:ea typeface="Calibri" panose="020F0502020204030204" pitchFamily="34" charset="0"/>
                <a:cs typeface="Times New Roman"/>
              </a:rPr>
              <a:t>A </a:t>
            </a:r>
            <a:r>
              <a:rPr lang="en-US" sz="1600" b="1" dirty="0">
                <a:solidFill>
                  <a:schemeClr val="tx1"/>
                </a:solidFill>
                <a:ea typeface="Calibri" panose="020F0502020204030204" pitchFamily="34" charset="0"/>
                <a:cs typeface="Times New Roman"/>
              </a:rPr>
              <a:t>Project Initiation Form </a:t>
            </a:r>
            <a:r>
              <a:rPr lang="en-US" sz="1600" dirty="0">
                <a:solidFill>
                  <a:schemeClr val="tx1"/>
                </a:solidFill>
                <a:ea typeface="Calibri" panose="020F0502020204030204" pitchFamily="34" charset="0"/>
                <a:cs typeface="Times New Roman"/>
              </a:rPr>
              <a:t>will be sent to client representatives to obtain information on strategies and special requirements.</a:t>
            </a:r>
          </a:p>
          <a:p>
            <a:pPr marL="342900" indent="-342900">
              <a:buFont typeface="+mj-lt"/>
              <a:buAutoNum type="arabicPeriod"/>
            </a:pPr>
            <a:r>
              <a:rPr lang="en-US" sz="1600" dirty="0">
                <a:solidFill>
                  <a:schemeClr val="tx1"/>
                </a:solidFill>
                <a:ea typeface="Calibri" panose="020F0502020204030204" pitchFamily="34" charset="0"/>
                <a:cs typeface="Times New Roman"/>
              </a:rPr>
              <a:t>A </a:t>
            </a:r>
            <a:r>
              <a:rPr lang="en-US" sz="1600" b="1" dirty="0">
                <a:solidFill>
                  <a:schemeClr val="tx1"/>
                </a:solidFill>
                <a:ea typeface="Calibri" panose="020F0502020204030204" pitchFamily="34" charset="0"/>
                <a:cs typeface="Times New Roman"/>
              </a:rPr>
              <a:t>mini web-based survey</a:t>
            </a:r>
            <a:r>
              <a:rPr lang="en-US" sz="1600" dirty="0">
                <a:solidFill>
                  <a:schemeClr val="tx1"/>
                </a:solidFill>
                <a:ea typeface="Calibri" panose="020F0502020204030204" pitchFamily="34" charset="0"/>
                <a:cs typeface="Times New Roman"/>
              </a:rPr>
              <a:t> will be issued to all employees to collect information on activities and tasks performed in the office. </a:t>
            </a:r>
          </a:p>
          <a:p>
            <a:pPr marL="342900" indent="-342900">
              <a:buFont typeface="+mj-lt"/>
              <a:buAutoNum type="arabicPeriod"/>
            </a:pPr>
            <a:r>
              <a:rPr lang="en-US" sz="1600" dirty="0">
                <a:solidFill>
                  <a:schemeClr val="tx1"/>
                </a:solidFill>
                <a:ea typeface="Calibri" panose="020F0502020204030204" pitchFamily="34" charset="0"/>
                <a:cs typeface="Times New Roman"/>
              </a:rPr>
              <a:t>A </a:t>
            </a:r>
            <a:r>
              <a:rPr lang="en-US" sz="1600" b="1" dirty="0">
                <a:solidFill>
                  <a:schemeClr val="tx1"/>
                </a:solidFill>
                <a:ea typeface="Calibri" panose="020F0502020204030204" pitchFamily="34" charset="0"/>
                <a:cs typeface="Times New Roman"/>
              </a:rPr>
              <a:t>Workshop</a:t>
            </a:r>
            <a:r>
              <a:rPr lang="en-US" sz="1600" dirty="0">
                <a:solidFill>
                  <a:schemeClr val="tx1"/>
                </a:solidFill>
                <a:ea typeface="Calibri" panose="020F0502020204030204" pitchFamily="34" charset="0"/>
                <a:cs typeface="Times New Roman"/>
              </a:rPr>
              <a:t> is held to discuss and validate survey results, present options, and document specific requirements.  </a:t>
            </a:r>
          </a:p>
          <a:p>
            <a:pPr marL="342900" indent="-342900">
              <a:buFont typeface="Arial" panose="020B0604020202020204" pitchFamily="34" charset="0"/>
              <a:buChar char="•"/>
            </a:pPr>
            <a:endParaRPr lang="en-US" sz="1700" dirty="0">
              <a:solidFill>
                <a:schemeClr val="tx1"/>
              </a:solidFill>
              <a:ea typeface="Calibri" panose="020F0502020204030204" pitchFamily="34" charset="0"/>
              <a:cs typeface="Times New Roman"/>
            </a:endParaRPr>
          </a:p>
          <a:p>
            <a:pPr marL="352425" lvl="1" indent="0">
              <a:buNone/>
            </a:pPr>
            <a:endParaRPr lang="en-US" sz="1300" dirty="0">
              <a:solidFill>
                <a:schemeClr val="tx1"/>
              </a:solidFill>
              <a:ea typeface="Calibri" panose="020F0502020204030204" pitchFamily="34" charset="0"/>
              <a:cs typeface="Times New Roman"/>
            </a:endParaRPr>
          </a:p>
        </p:txBody>
      </p:sp>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50408" y="3986067"/>
            <a:ext cx="603663" cy="606491"/>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r>
              <a:rPr lang="en-CA" altLang="en-US" sz="3600" dirty="0">
                <a:solidFill>
                  <a:schemeClr val="accent3"/>
                </a:solidFill>
              </a:rPr>
              <a:t>Design Methodology</a:t>
            </a:r>
            <a:endParaRPr lang="en-CA" sz="3200" dirty="0">
              <a:solidFill>
                <a:schemeClr val="accent3"/>
              </a:solidFill>
            </a:endParaRPr>
          </a:p>
        </p:txBody>
      </p:sp>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6"/>
          <a:stretch>
            <a:fillRect/>
          </a:stretch>
        </p:blipFill>
        <p:spPr>
          <a:xfrm>
            <a:off x="4114962" y="3885572"/>
            <a:ext cx="785948" cy="807480"/>
          </a:xfrm>
          <a:prstGeom prst="rect">
            <a:avLst/>
          </a:prstGeom>
        </p:spPr>
      </p:pic>
      <p:sp>
        <p:nvSpPr>
          <p:cNvPr id="10" name="Rectangle: Rounded Corners 9">
            <a:extLst>
              <a:ext uri="{FF2B5EF4-FFF2-40B4-BE49-F238E27FC236}">
                <a16:creationId xmlns:a16="http://schemas.microsoft.com/office/drawing/2014/main" id="{57F317B0-9709-4896-9B48-AAA3796E66E5}"/>
              </a:ext>
            </a:extLst>
          </p:cNvPr>
          <p:cNvSpPr/>
          <p:nvPr/>
        </p:nvSpPr>
        <p:spPr>
          <a:xfrm>
            <a:off x="213360" y="973297"/>
            <a:ext cx="11829136" cy="1769927"/>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Speech Bubble: Rectangle with Corners Rounded 11">
            <a:extLst>
              <a:ext uri="{FF2B5EF4-FFF2-40B4-BE49-F238E27FC236}">
                <a16:creationId xmlns:a16="http://schemas.microsoft.com/office/drawing/2014/main" id="{CCE69C93-70C8-4565-B653-DA4A954E1DBB}"/>
              </a:ext>
            </a:extLst>
          </p:cNvPr>
          <p:cNvSpPr/>
          <p:nvPr/>
        </p:nvSpPr>
        <p:spPr>
          <a:xfrm>
            <a:off x="7408922" y="2317168"/>
            <a:ext cx="4331313" cy="2223664"/>
          </a:xfrm>
          <a:prstGeom prst="wedgeRoundRectCallout">
            <a:avLst>
              <a:gd name="adj1" fmla="val -99435"/>
              <a:gd name="adj2" fmla="val 6393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a:ea typeface="+mn-ea"/>
                <a:cs typeface="+mn-cs"/>
              </a:rPr>
              <a:t>!! DELETE THIS !!</a:t>
            </a:r>
          </a:p>
          <a:p>
            <a:pPr marL="0" marR="0" lvl="0" indent="0" algn="ctr" defTabSz="914400" rtl="0" eaLnBrk="0" fontAlgn="base" latinLnBrk="0" hangingPunct="0">
              <a:lnSpc>
                <a:spcPct val="100000"/>
              </a:lnSpc>
              <a:spcBef>
                <a:spcPct val="0"/>
              </a:spcBef>
              <a:spcAft>
                <a:spcPct val="0"/>
              </a:spcAft>
              <a:buClrTx/>
              <a:buSzTx/>
              <a:buFontTx/>
              <a:buNone/>
              <a:tabLst/>
              <a:defRPr/>
            </a:pPr>
            <a:r>
              <a:rPr lang="fr-CA" sz="2000" dirty="0" err="1">
                <a:solidFill>
                  <a:srgbClr val="000000"/>
                </a:solidFill>
                <a:latin typeface="Arial"/>
              </a:rPr>
              <a:t>Ensure</a:t>
            </a:r>
            <a:r>
              <a:rPr lang="fr-CA" sz="2000" dirty="0">
                <a:solidFill>
                  <a:srgbClr val="000000"/>
                </a:solidFill>
                <a:latin typeface="Arial"/>
              </a:rPr>
              <a:t> </a:t>
            </a:r>
            <a:r>
              <a:rPr lang="fr-CA" sz="2000" dirty="0" err="1">
                <a:solidFill>
                  <a:srgbClr val="000000"/>
                </a:solidFill>
                <a:latin typeface="Arial"/>
              </a:rPr>
              <a:t>this</a:t>
            </a:r>
            <a:r>
              <a:rPr lang="fr-CA" sz="2000" dirty="0">
                <a:solidFill>
                  <a:srgbClr val="000000"/>
                </a:solidFill>
                <a:latin typeface="Arial"/>
              </a:rPr>
              <a:t> </a:t>
            </a:r>
            <a:r>
              <a:rPr lang="fr-CA" sz="2000" dirty="0" err="1">
                <a:solidFill>
                  <a:srgbClr val="000000"/>
                </a:solidFill>
                <a:latin typeface="Arial"/>
              </a:rPr>
              <a:t>text</a:t>
            </a:r>
            <a:r>
              <a:rPr lang="fr-CA" sz="2000" dirty="0">
                <a:solidFill>
                  <a:srgbClr val="000000"/>
                </a:solidFill>
                <a:latin typeface="Arial"/>
              </a:rPr>
              <a:t> </a:t>
            </a:r>
            <a:r>
              <a:rPr lang="fr-CA" sz="2000" dirty="0" err="1">
                <a:solidFill>
                  <a:srgbClr val="000000"/>
                </a:solidFill>
                <a:latin typeface="Arial"/>
              </a:rPr>
              <a:t>reflects</a:t>
            </a:r>
            <a:r>
              <a:rPr lang="fr-CA" sz="2000" dirty="0">
                <a:solidFill>
                  <a:srgbClr val="000000"/>
                </a:solidFill>
                <a:latin typeface="Arial"/>
              </a:rPr>
              <a:t> </a:t>
            </a:r>
            <a:r>
              <a:rPr lang="fr-CA" sz="2000" dirty="0" err="1">
                <a:solidFill>
                  <a:srgbClr val="000000"/>
                </a:solidFill>
                <a:latin typeface="Arial"/>
              </a:rPr>
              <a:t>your</a:t>
            </a:r>
            <a:r>
              <a:rPr lang="fr-CA" sz="2000" dirty="0">
                <a:solidFill>
                  <a:srgbClr val="000000"/>
                </a:solidFill>
                <a:latin typeface="Arial"/>
              </a:rPr>
              <a:t> </a:t>
            </a:r>
            <a:r>
              <a:rPr lang="fr-CA" sz="2000" dirty="0" err="1">
                <a:solidFill>
                  <a:srgbClr val="000000"/>
                </a:solidFill>
                <a:latin typeface="Arial"/>
              </a:rPr>
              <a:t>decisions</a:t>
            </a:r>
            <a:r>
              <a:rPr lang="fr-CA" sz="2000" dirty="0">
                <a:solidFill>
                  <a:srgbClr val="000000"/>
                </a:solidFill>
                <a:latin typeface="Arial"/>
              </a:rPr>
              <a:t> on participation in the engagement </a:t>
            </a:r>
            <a:r>
              <a:rPr lang="fr-CA" sz="2000" dirty="0" err="1">
                <a:solidFill>
                  <a:srgbClr val="000000"/>
                </a:solidFill>
                <a:latin typeface="Arial"/>
              </a:rPr>
              <a:t>activities</a:t>
            </a:r>
            <a:r>
              <a:rPr lang="fr-CA" sz="2000" dirty="0">
                <a:solidFill>
                  <a:srgbClr val="000000"/>
                </a:solidFill>
                <a:latin typeface="Arial"/>
              </a:rPr>
              <a:t> </a:t>
            </a:r>
            <a:endParaRPr kumimoji="0" lang="en-CA"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4BA4D0-7B07-4046-842D-F8CF7A4AEEF3}"/>
              </a:ext>
            </a:extLst>
          </p:cNvPr>
          <p:cNvPicPr>
            <a:picLocks noChangeAspect="1"/>
          </p:cNvPicPr>
          <p:nvPr/>
        </p:nvPicPr>
        <p:blipFill>
          <a:blip r:embed="rId4"/>
          <a:stretch>
            <a:fillRect/>
          </a:stretch>
        </p:blipFill>
        <p:spPr>
          <a:xfrm>
            <a:off x="4644500" y="4630783"/>
            <a:ext cx="742950" cy="714375"/>
          </a:xfrm>
          <a:prstGeom prst="rect">
            <a:avLst/>
          </a:prstGeom>
        </p:spPr>
      </p:pic>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5"/>
          <a:stretch>
            <a:fillRect/>
          </a:stretch>
        </p:blipFill>
        <p:spPr>
          <a:xfrm>
            <a:off x="4555593" y="2155426"/>
            <a:ext cx="866866" cy="913723"/>
          </a:xfrm>
          <a:prstGeom prst="rect">
            <a:avLst/>
          </a:prstGeom>
        </p:spPr>
      </p:pic>
      <p:sp>
        <p:nvSpPr>
          <p:cNvPr id="13" name="TextBox 12">
            <a:extLst>
              <a:ext uri="{FF2B5EF4-FFF2-40B4-BE49-F238E27FC236}">
                <a16:creationId xmlns:a16="http://schemas.microsoft.com/office/drawing/2014/main" id="{E1C19A1C-9CF4-4207-A554-BC3B102DF2DE}"/>
              </a:ext>
            </a:extLst>
          </p:cNvPr>
          <p:cNvSpPr txBox="1"/>
          <p:nvPr/>
        </p:nvSpPr>
        <p:spPr>
          <a:xfrm>
            <a:off x="315110" y="4796885"/>
            <a:ext cx="11862154" cy="2369880"/>
          </a:xfrm>
          <a:prstGeom prst="rect">
            <a:avLst/>
          </a:prstGeom>
          <a:noFill/>
        </p:spPr>
        <p:txBody>
          <a:bodyPr wrap="square" rtlCol="0">
            <a:spAutoFit/>
          </a:bodyPr>
          <a:lstStyle/>
          <a:p>
            <a:r>
              <a:rPr lang="en-CA" sz="1800" b="1" dirty="0">
                <a:solidFill>
                  <a:srgbClr val="000000"/>
                </a:solidFill>
                <a:latin typeface="Arial"/>
              </a:rPr>
              <a:t>Step 6 – </a:t>
            </a:r>
            <a:r>
              <a:rPr lang="en-CA" sz="1800" b="1" u="sng" dirty="0">
                <a:solidFill>
                  <a:srgbClr val="000000"/>
                </a:solidFill>
                <a:latin typeface="Arial"/>
              </a:rPr>
              <a:t>Client Selections &amp; Approvals </a:t>
            </a:r>
          </a:p>
          <a:p>
            <a:endParaRPr lang="en-CA" sz="1600" b="1" dirty="0">
              <a:solidFill>
                <a:srgbClr val="000000"/>
              </a:solidFill>
              <a:latin typeface="Arial"/>
            </a:endParaRPr>
          </a:p>
          <a:p>
            <a:r>
              <a:rPr lang="en-US" sz="1600" dirty="0">
                <a:solidFill>
                  <a:srgbClr val="000000"/>
                </a:solidFill>
                <a:latin typeface="Arial"/>
                <a:ea typeface="Calibri" panose="020F0502020204030204" pitchFamily="34" charset="0"/>
                <a:cs typeface="Times New Roman"/>
              </a:rPr>
              <a:t>Clients will be given the opportunity to provide feedback on the concept plan resulting in a </a:t>
            </a:r>
            <a:r>
              <a:rPr lang="en-US" sz="1600" b="1" dirty="0">
                <a:solidFill>
                  <a:srgbClr val="000000"/>
                </a:solidFill>
                <a:latin typeface="Arial"/>
                <a:ea typeface="Calibri" panose="020F0502020204030204" pitchFamily="34" charset="0"/>
                <a:cs typeface="Times New Roman"/>
              </a:rPr>
              <a:t>maximum of 1 revision </a:t>
            </a:r>
            <a:r>
              <a:rPr lang="en-US" sz="1600" dirty="0">
                <a:solidFill>
                  <a:srgbClr val="000000"/>
                </a:solidFill>
                <a:latin typeface="Arial"/>
                <a:ea typeface="Calibri" panose="020F0502020204030204" pitchFamily="34" charset="0"/>
                <a:cs typeface="Times New Roman"/>
              </a:rPr>
              <a:t>for approval.</a:t>
            </a:r>
          </a:p>
          <a:p>
            <a:r>
              <a:rPr lang="en-US" sz="1600" dirty="0">
                <a:solidFill>
                  <a:srgbClr val="000000"/>
                </a:solidFill>
                <a:latin typeface="Arial"/>
                <a:ea typeface="Calibri" panose="020F0502020204030204" pitchFamily="34" charset="0"/>
                <a:cs typeface="Times New Roman"/>
              </a:rPr>
              <a:t>Clients will also select their </a:t>
            </a:r>
            <a:r>
              <a:rPr lang="en-US" sz="1600" b="1" dirty="0">
                <a:solidFill>
                  <a:srgbClr val="000000"/>
                </a:solidFill>
                <a:latin typeface="Arial"/>
                <a:ea typeface="Calibri" panose="020F0502020204030204" pitchFamily="34" charset="0"/>
                <a:cs typeface="Times New Roman"/>
              </a:rPr>
              <a:t>preferred mood board </a:t>
            </a:r>
            <a:r>
              <a:rPr lang="en-US" sz="1600" dirty="0">
                <a:solidFill>
                  <a:srgbClr val="000000"/>
                </a:solidFill>
                <a:latin typeface="Arial"/>
                <a:ea typeface="Calibri" panose="020F0502020204030204" pitchFamily="34" charset="0"/>
                <a:cs typeface="Times New Roman"/>
              </a:rPr>
              <a:t>which will serve as the basis for the design development. </a:t>
            </a:r>
          </a:p>
          <a:p>
            <a:endParaRPr lang="en-US" sz="1600" dirty="0">
              <a:solidFill>
                <a:srgbClr val="000000"/>
              </a:solidFill>
              <a:latin typeface="Arial"/>
              <a:ea typeface="Calibri" panose="020F0502020204030204" pitchFamily="34" charset="0"/>
              <a:cs typeface="Times New Roman"/>
            </a:endParaRPr>
          </a:p>
          <a:p>
            <a:endParaRPr lang="en-US" sz="1600" u="sng" dirty="0">
              <a:solidFill>
                <a:srgbClr val="000000"/>
              </a:solidFill>
              <a:latin typeface="Arial"/>
              <a:ea typeface="Calibri" panose="020F0502020204030204" pitchFamily="34" charset="0"/>
              <a:cs typeface="Times New Roman"/>
            </a:endParaRPr>
          </a:p>
          <a:p>
            <a:endParaRPr lang="en-US" sz="1600" dirty="0">
              <a:solidFill>
                <a:srgbClr val="000000"/>
              </a:solidFill>
              <a:latin typeface="Arial"/>
              <a:ea typeface="Calibri" panose="020F0502020204030204" pitchFamily="34" charset="0"/>
              <a:cs typeface="Times New Roman"/>
            </a:endParaRPr>
          </a:p>
          <a:p>
            <a:endParaRPr lang="en-US" sz="1600" dirty="0">
              <a:solidFill>
                <a:srgbClr val="000000"/>
              </a:solidFill>
              <a:latin typeface="Arial"/>
              <a:ea typeface="Calibri" panose="020F0502020204030204" pitchFamily="34" charset="0"/>
              <a:cs typeface="Times New Roman"/>
            </a:endParaRPr>
          </a:p>
          <a:p>
            <a:endParaRPr lang="en-CA" sz="1800" b="1" dirty="0">
              <a:solidFill>
                <a:srgbClr val="000000"/>
              </a:solidFill>
              <a:latin typeface="Arial"/>
            </a:endParaRPr>
          </a:p>
        </p:txBody>
      </p:sp>
      <p:sp>
        <p:nvSpPr>
          <p:cNvPr id="12" name="TextBox 11">
            <a:extLst>
              <a:ext uri="{FF2B5EF4-FFF2-40B4-BE49-F238E27FC236}">
                <a16:creationId xmlns:a16="http://schemas.microsoft.com/office/drawing/2014/main" id="{06003217-8D0D-4FE4-AF8C-C2B65CC2502A}"/>
              </a:ext>
            </a:extLst>
          </p:cNvPr>
          <p:cNvSpPr txBox="1"/>
          <p:nvPr/>
        </p:nvSpPr>
        <p:spPr>
          <a:xfrm>
            <a:off x="347013" y="3876017"/>
            <a:ext cx="726601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The concept plan is presented to the clients during a workshop. The presenter will </a:t>
            </a:r>
            <a:r>
              <a:rPr kumimoji="0" lang="en-US" sz="16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walk-through the floor plan</a:t>
            </a: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 explaining the design intent and rationale.  </a:t>
            </a:r>
            <a:endParaRPr kumimoji="0" lang="en-C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47013" y="2458391"/>
            <a:ext cx="7191367"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Arial"/>
                <a:ea typeface="+mn-ea"/>
                <a:cs typeface="+mn-cs"/>
              </a:rPr>
              <a:t>Step 5  – </a:t>
            </a:r>
            <a:r>
              <a:rPr kumimoji="0" lang="en-CA" sz="1800" b="1" i="0" u="sng" strike="noStrike" kern="1200" cap="none" spc="0" normalizeH="0" baseline="0" noProof="0" dirty="0">
                <a:ln>
                  <a:noFill/>
                </a:ln>
                <a:solidFill>
                  <a:srgbClr val="000000"/>
                </a:solidFill>
                <a:effectLst/>
                <a:uLnTx/>
                <a:uFillTx/>
                <a:latin typeface="Arial"/>
                <a:ea typeface="+mn-ea"/>
                <a:cs typeface="+mn-cs"/>
              </a:rPr>
              <a:t>Concept Plan &amp; Presentation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Based on information gathered during the consultation process, a concept plan for each floor will be developed.  The plan is developed based on the </a:t>
            </a:r>
            <a:r>
              <a:rPr kumimoji="0" lang="en-US" sz="16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a:rPr>
              <a:t>GCworkplace</a:t>
            </a: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 Activity Profile, and specific client requirements.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381156" y="415199"/>
            <a:ext cx="10704280" cy="779462"/>
          </a:xfrm>
        </p:spPr>
        <p:txBody>
          <a:bodyPr/>
          <a:lstStyle/>
          <a:p>
            <a:r>
              <a:rPr lang="en-CA" altLang="en-US" sz="3600" dirty="0">
                <a:solidFill>
                  <a:schemeClr val="accent3"/>
                </a:solidFill>
              </a:rPr>
              <a:t>Design Methodology</a:t>
            </a:r>
            <a:endParaRPr lang="en-CA" sz="3600" dirty="0">
              <a:solidFill>
                <a:schemeClr val="accent3"/>
              </a:solidFill>
            </a:endParaRP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13023" y="357651"/>
            <a:ext cx="4249131" cy="4718976"/>
          </a:xfrm>
          <a:prstGeom prst="rect">
            <a:avLst/>
          </a:prstGeom>
        </p:spPr>
      </p:pic>
      <p:sp>
        <p:nvSpPr>
          <p:cNvPr id="15" name="TextBox 14">
            <a:extLst>
              <a:ext uri="{FF2B5EF4-FFF2-40B4-BE49-F238E27FC236}">
                <a16:creationId xmlns:a16="http://schemas.microsoft.com/office/drawing/2014/main" id="{B670D4A2-9280-4F39-8AB1-50FD63BE4522}"/>
              </a:ext>
            </a:extLst>
          </p:cNvPr>
          <p:cNvSpPr txBox="1"/>
          <p:nvPr/>
        </p:nvSpPr>
        <p:spPr>
          <a:xfrm>
            <a:off x="347013" y="1130652"/>
            <a:ext cx="7467450" cy="113877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Step 4 – </a:t>
            </a:r>
            <a:r>
              <a:rPr kumimoji="0" lang="en-US" sz="1800" b="1" i="0" u="sng"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Mini Design Brief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rPr>
              <a:t>At the end of the consultation phase, a report is produced which contains all design requirements and proposed solutions for client approval.</a:t>
            </a: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D3F6FC6D-A366-4D5F-B554-5576C57578C1}"/>
              </a:ext>
            </a:extLst>
          </p:cNvPr>
          <p:cNvPicPr>
            <a:picLocks noChangeAspect="1"/>
          </p:cNvPicPr>
          <p:nvPr/>
        </p:nvPicPr>
        <p:blipFill>
          <a:blip r:embed="rId7"/>
          <a:stretch>
            <a:fillRect/>
          </a:stretch>
        </p:blipFill>
        <p:spPr>
          <a:xfrm>
            <a:off x="3318245" y="994939"/>
            <a:ext cx="640625" cy="669309"/>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Workplace Transformation Program</a:t>
            </a:r>
            <a:br>
              <a:rPr lang="fr-CA" sz="4000" b="1" dirty="0">
                <a:solidFill>
                  <a:schemeClr val="accent5"/>
                </a:solidFill>
              </a:rPr>
            </a:br>
            <a:r>
              <a:rPr lang="fr-CA" sz="3600" b="1" dirty="0">
                <a:solidFill>
                  <a:schemeClr val="accent2"/>
                </a:solidFill>
              </a:rPr>
              <a:t>YOUR EXPERIENCE AS AN EMPLOYEE</a:t>
            </a:r>
            <a:endParaRPr lang="en-CA" sz="4000" dirty="0"/>
          </a:p>
        </p:txBody>
      </p:sp>
    </p:spTree>
    <p:extLst>
      <p:ext uri="{BB962C8B-B14F-4D97-AF65-F5344CB8AC3E}">
        <p14:creationId xmlns:p14="http://schemas.microsoft.com/office/powerpoint/2010/main" val="42369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592827" y="636586"/>
            <a:ext cx="11006345" cy="835027"/>
          </a:xfrm>
        </p:spPr>
        <p:txBody>
          <a:bodyPr/>
          <a:lstStyle/>
          <a:p>
            <a:r>
              <a:rPr lang="en-CA" sz="3200" dirty="0">
                <a:solidFill>
                  <a:schemeClr val="tx2"/>
                </a:solidFill>
                <a:latin typeface="Arial Rounded MT Bold" panose="020F0704030504030204" pitchFamily="34" charset="0"/>
              </a:rPr>
              <a:t>Option 1: Share the document with employees</a:t>
            </a:r>
            <a:br>
              <a:rPr lang="en-CA" sz="3200" dirty="0">
                <a:solidFill>
                  <a:schemeClr val="tx2"/>
                </a:solidFill>
              </a:rPr>
            </a:br>
            <a:endParaRPr lang="en-CA" sz="3200" dirty="0">
              <a:solidFill>
                <a:schemeClr val="tx2"/>
              </a:solidFill>
            </a:endParaRPr>
          </a:p>
        </p:txBody>
      </p:sp>
      <p:sp>
        <p:nvSpPr>
          <p:cNvPr id="4" name="TextBox 3">
            <a:extLst>
              <a:ext uri="{FF2B5EF4-FFF2-40B4-BE49-F238E27FC236}">
                <a16:creationId xmlns:a16="http://schemas.microsoft.com/office/drawing/2014/main" id="{503E9E11-7DE6-4DA9-A136-4EB47B6798F2}"/>
              </a:ext>
            </a:extLst>
          </p:cNvPr>
          <p:cNvSpPr txBox="1"/>
          <p:nvPr/>
        </p:nvSpPr>
        <p:spPr>
          <a:xfrm>
            <a:off x="592827" y="1644461"/>
            <a:ext cx="10269726" cy="1938992"/>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Light" panose="020F0302020204030204" pitchFamily="34" charset="0"/>
                <a:cs typeface="Calibri Light" panose="020F0302020204030204" pitchFamily="34" charset="0"/>
              </a:rPr>
              <a:t>Before sending this document, ensure you already have informed your employees via a communication about the upcoming project</a:t>
            </a:r>
          </a:p>
          <a:p>
            <a:pPr marL="342900" indent="-342900">
              <a:buFont typeface="Arial" panose="020B0604020202020204" pitchFamily="34" charset="0"/>
              <a:buChar char="•"/>
            </a:pPr>
            <a:r>
              <a:rPr lang="en-CA" sz="2000" dirty="0">
                <a:latin typeface="Calibri Light" panose="020F0302020204030204" pitchFamily="34" charset="0"/>
                <a:cs typeface="Calibri Light" panose="020F0302020204030204" pitchFamily="34" charset="0"/>
              </a:rPr>
              <a:t>We recommend that the project sponsor or champion send the information package to the impacted employees</a:t>
            </a:r>
          </a:p>
          <a:p>
            <a:pPr marL="342900" indent="-342900">
              <a:buFont typeface="Arial" panose="020B0604020202020204" pitchFamily="34" charset="0"/>
              <a:buChar char="•"/>
            </a:pPr>
            <a:r>
              <a:rPr lang="en-CA" sz="2000" dirty="0">
                <a:latin typeface="Calibri Light" panose="020F0302020204030204" pitchFamily="34" charset="0"/>
                <a:cs typeface="Calibri Light" panose="020F0302020204030204" pitchFamily="34" charset="0"/>
              </a:rPr>
              <a:t>You can use this generic </a:t>
            </a:r>
            <a:r>
              <a:rPr lang="en-CA" sz="2000" i="1" dirty="0">
                <a:latin typeface="Calibri Light" panose="020F0302020204030204" pitchFamily="34" charset="0"/>
                <a:cs typeface="Calibri Light" panose="020F0302020204030204" pitchFamily="34" charset="0"/>
              </a:rPr>
              <a:t>Communication Template to employees </a:t>
            </a:r>
            <a:r>
              <a:rPr lang="en-CA" sz="2000" dirty="0">
                <a:latin typeface="Calibri Light" panose="020F0302020204030204" pitchFamily="34" charset="0"/>
                <a:cs typeface="Calibri Light" panose="020F0302020204030204" pitchFamily="34" charset="0"/>
              </a:rPr>
              <a:t>to send the document as well as the </a:t>
            </a:r>
            <a:r>
              <a:rPr lang="en-CA" sz="2000" i="1" dirty="0">
                <a:latin typeface="Calibri Light" panose="020F0302020204030204" pitchFamily="34" charset="0"/>
                <a:cs typeface="Calibri Light" panose="020F0302020204030204" pitchFamily="34" charset="0"/>
              </a:rPr>
              <a:t>key messages</a:t>
            </a:r>
          </a:p>
        </p:txBody>
      </p:sp>
      <p:sp>
        <p:nvSpPr>
          <p:cNvPr id="7" name="TextBox 6">
            <a:extLst>
              <a:ext uri="{FF2B5EF4-FFF2-40B4-BE49-F238E27FC236}">
                <a16:creationId xmlns:a16="http://schemas.microsoft.com/office/drawing/2014/main" id="{37D2C63D-AC6A-4433-A1EB-184D763C15F2}"/>
              </a:ext>
            </a:extLst>
          </p:cNvPr>
          <p:cNvSpPr txBox="1"/>
          <p:nvPr/>
        </p:nvSpPr>
        <p:spPr>
          <a:xfrm>
            <a:off x="7183212" y="0"/>
            <a:ext cx="5008788" cy="400110"/>
          </a:xfrm>
          <a:prstGeom prst="rect">
            <a:avLst/>
          </a:prstGeom>
          <a:noFill/>
        </p:spPr>
        <p:txBody>
          <a:bodyPr wrap="square">
            <a:spAutoFit/>
          </a:bodyPr>
          <a:lstStyle/>
          <a:p>
            <a:r>
              <a:rPr lang="en-US" sz="2000" b="1" i="1" dirty="0">
                <a:solidFill>
                  <a:srgbClr val="FF0000"/>
                </a:solidFill>
                <a:latin typeface="Calibri Light" panose="020F0302020204030204" pitchFamily="34" charset="0"/>
                <a:cs typeface="Calibri Light" panose="020F0302020204030204" pitchFamily="34" charset="0"/>
              </a:rPr>
              <a:t>Instructions – Remove this page before use</a:t>
            </a:r>
          </a:p>
        </p:txBody>
      </p:sp>
      <p:sp>
        <p:nvSpPr>
          <p:cNvPr id="9" name="TextBox 8">
            <a:extLst>
              <a:ext uri="{FF2B5EF4-FFF2-40B4-BE49-F238E27FC236}">
                <a16:creationId xmlns:a16="http://schemas.microsoft.com/office/drawing/2014/main" id="{1DFD53FE-EC8E-4692-9E96-EB0CEAF5D5D6}"/>
              </a:ext>
            </a:extLst>
          </p:cNvPr>
          <p:cNvSpPr txBox="1"/>
          <p:nvPr/>
        </p:nvSpPr>
        <p:spPr>
          <a:xfrm>
            <a:off x="508758" y="4858583"/>
            <a:ext cx="11090414" cy="1191816"/>
          </a:xfrm>
          <a:prstGeom prst="roundRect">
            <a:avLst/>
          </a:prstGeom>
          <a:noFill/>
          <a:ln w="28575">
            <a:solidFill>
              <a:schemeClr val="accent4"/>
            </a:solidFill>
          </a:ln>
        </p:spPr>
        <p:txBody>
          <a:bodyPr wrap="square" rtlCol="0">
            <a:spAutoFit/>
          </a:bodyPr>
          <a:lstStyle/>
          <a:p>
            <a:r>
              <a:rPr lang="en-CA" sz="1600" b="1" dirty="0">
                <a:solidFill>
                  <a:schemeClr val="tx2"/>
                </a:solidFill>
                <a:latin typeface="Calibri Light" panose="020F0302020204030204" pitchFamily="34" charset="0"/>
                <a:cs typeface="Calibri Light" panose="020F0302020204030204" pitchFamily="34" charset="0"/>
              </a:rPr>
              <a:t>Advice and tips</a:t>
            </a:r>
          </a:p>
          <a:p>
            <a:pPr marL="285750" indent="-285750">
              <a:buFont typeface="Arial" panose="020B0604020202020204" pitchFamily="34" charset="0"/>
              <a:buChar char="•"/>
            </a:pPr>
            <a:r>
              <a:rPr lang="en-CA" sz="1600" dirty="0">
                <a:solidFill>
                  <a:schemeClr val="tx2"/>
                </a:solidFill>
                <a:latin typeface="Calibri Light" panose="020F0302020204030204" pitchFamily="34" charset="0"/>
                <a:cs typeface="Calibri Light" panose="020F0302020204030204" pitchFamily="34" charset="0"/>
              </a:rPr>
              <a:t>Make sure to have the information available to employees either on a shared space or on an intranet page. </a:t>
            </a:r>
          </a:p>
          <a:p>
            <a:pPr marL="285750" indent="-285750">
              <a:buFont typeface="Arial" panose="020B0604020202020204" pitchFamily="34" charset="0"/>
              <a:buChar char="•"/>
            </a:pPr>
            <a:r>
              <a:rPr lang="en-CA" sz="1600" dirty="0">
                <a:solidFill>
                  <a:schemeClr val="tx2"/>
                </a:solidFill>
                <a:latin typeface="Calibri Light" panose="020F0302020204030204" pitchFamily="34" charset="0"/>
                <a:cs typeface="Calibri Light" panose="020F0302020204030204" pitchFamily="34" charset="0"/>
              </a:rPr>
              <a:t>Provide key messages and high level project information to all managers so they can be well-equipped to answer questions that their employees might have. </a:t>
            </a:r>
          </a:p>
        </p:txBody>
      </p:sp>
      <p:pic>
        <p:nvPicPr>
          <p:cNvPr id="10" name="Graphic 9" descr="Lights On outline">
            <a:extLst>
              <a:ext uri="{FF2B5EF4-FFF2-40B4-BE49-F238E27FC236}">
                <a16:creationId xmlns:a16="http://schemas.microsoft.com/office/drawing/2014/main" id="{93A511DA-50E8-4849-A392-895B943D2C4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749945">
            <a:off x="2006638" y="4895007"/>
            <a:ext cx="339873" cy="339873"/>
          </a:xfrm>
          <a:prstGeom prst="rect">
            <a:avLst/>
          </a:prstGeom>
        </p:spPr>
      </p:pic>
      <p:pic>
        <p:nvPicPr>
          <p:cNvPr id="6" name="Graphic 5" descr="Email outline">
            <a:extLst>
              <a:ext uri="{FF2B5EF4-FFF2-40B4-BE49-F238E27FC236}">
                <a16:creationId xmlns:a16="http://schemas.microsoft.com/office/drawing/2014/main" id="{4B5324F1-22A6-4E1A-855B-309E2A559F3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10437" y="484838"/>
            <a:ext cx="683613" cy="683613"/>
          </a:xfrm>
          <a:prstGeom prst="rect">
            <a:avLst/>
          </a:prstGeom>
        </p:spPr>
      </p:pic>
    </p:spTree>
    <p:extLst>
      <p:ext uri="{BB962C8B-B14F-4D97-AF65-F5344CB8AC3E}">
        <p14:creationId xmlns:p14="http://schemas.microsoft.com/office/powerpoint/2010/main" val="334079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a:bodyPr>
          <a:lstStyle/>
          <a:p>
            <a:r>
              <a:rPr lang="en-CA" sz="3600" dirty="0">
                <a:solidFill>
                  <a:schemeClr val="accent2"/>
                </a:solidFill>
              </a:rPr>
              <a:t>On the way to the new workplace</a:t>
            </a:r>
          </a:p>
        </p:txBody>
      </p:sp>
      <p:sp>
        <p:nvSpPr>
          <p:cNvPr id="4" name="Rectangle 3">
            <a:extLst>
              <a:ext uri="{FF2B5EF4-FFF2-40B4-BE49-F238E27FC236}">
                <a16:creationId xmlns:a16="http://schemas.microsoft.com/office/drawing/2014/main" id="{81E43E10-FDCB-44D4-B9C8-933B113ACEF6}"/>
              </a:ext>
            </a:extLst>
          </p:cNvPr>
          <p:cNvSpPr/>
          <p:nvPr/>
        </p:nvSpPr>
        <p:spPr>
          <a:xfrm>
            <a:off x="797477" y="1637249"/>
            <a:ext cx="10597046"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Our organization's vision for this new workplace is fully adapted to a new reality where the workplace will be a tool that will allow you to perform your work activities based on both flexibility and preference. In order to support you in this transition, we are proposing a </a:t>
            </a:r>
            <a:r>
              <a:rPr kumimoji="0" lang="en-CA"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roadmap</a:t>
            </a:r>
            <a:r>
              <a:rPr kumimoji="0" lang="en-CA" sz="18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that will </a:t>
            </a:r>
            <a:r>
              <a:rPr lang="en-CA" sz="1800" dirty="0">
                <a:solidFill>
                  <a:srgbClr val="000000"/>
                </a:solidFill>
                <a:latin typeface="Calibri"/>
                <a:cs typeface="Arial" panose="020B0604020202020204" pitchFamily="34" charset="0"/>
              </a:rPr>
              <a:t>provide you with</a:t>
            </a:r>
            <a:r>
              <a:rPr kumimoji="0" lang="en-CA" sz="18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essential information and tools you need to participate in shaping the workplace of the future and the experience you will have, whether you are in the office or working remotely.  </a:t>
            </a:r>
          </a:p>
        </p:txBody>
      </p:sp>
      <p:sp>
        <p:nvSpPr>
          <p:cNvPr id="17" name="TextBox 16">
            <a:extLst>
              <a:ext uri="{FF2B5EF4-FFF2-40B4-BE49-F238E27FC236}">
                <a16:creationId xmlns:a16="http://schemas.microsoft.com/office/drawing/2014/main" id="{7A96E3F3-10F4-4315-94B3-04D7FD257C92}"/>
              </a:ext>
            </a:extLst>
          </p:cNvPr>
          <p:cNvSpPr txBox="1"/>
          <p:nvPr/>
        </p:nvSpPr>
        <p:spPr>
          <a:xfrm>
            <a:off x="5666083" y="5452320"/>
            <a:ext cx="6096000" cy="646331"/>
          </a:xfrm>
          <a:prstGeom prst="rect">
            <a:avLst/>
          </a:prstGeom>
          <a:noFill/>
        </p:spPr>
        <p:txBody>
          <a:bodyPr wrap="square">
            <a:spAutoFit/>
          </a:bodyPr>
          <a:lstStyle/>
          <a:p>
            <a:pPr algn="r"/>
            <a:r>
              <a:rPr lang="en-CA" sz="1800" i="1" dirty="0">
                <a:latin typeface="+mn-lt"/>
              </a:rPr>
              <a:t>The secret of </a:t>
            </a:r>
            <a:r>
              <a:rPr lang="en-CA" sz="1800" b="1" i="1" dirty="0">
                <a:latin typeface="+mn-lt"/>
              </a:rPr>
              <a:t>change</a:t>
            </a:r>
            <a:r>
              <a:rPr lang="en-CA" sz="1800" i="1" dirty="0">
                <a:latin typeface="+mn-lt"/>
              </a:rPr>
              <a:t> is to </a:t>
            </a:r>
            <a:r>
              <a:rPr lang="en-CA" sz="1800" b="1" i="1" dirty="0">
                <a:latin typeface="+mn-lt"/>
              </a:rPr>
              <a:t>focus</a:t>
            </a:r>
            <a:r>
              <a:rPr lang="en-CA" sz="1800" i="1" dirty="0">
                <a:latin typeface="+mn-lt"/>
              </a:rPr>
              <a:t> all of your </a:t>
            </a:r>
            <a:r>
              <a:rPr lang="en-CA" sz="1800" b="1" i="1" dirty="0">
                <a:latin typeface="+mn-lt"/>
              </a:rPr>
              <a:t>energy </a:t>
            </a:r>
            <a:r>
              <a:rPr lang="en-CA" sz="1800" i="1" dirty="0">
                <a:latin typeface="+mn-lt"/>
              </a:rPr>
              <a:t>not on fighting the old, but on </a:t>
            </a:r>
            <a:r>
              <a:rPr lang="en-CA" sz="1800" b="1" i="1" dirty="0">
                <a:latin typeface="+mn-lt"/>
              </a:rPr>
              <a:t>building</a:t>
            </a:r>
            <a:r>
              <a:rPr lang="en-CA" sz="1800" i="1" dirty="0">
                <a:latin typeface="+mn-lt"/>
              </a:rPr>
              <a:t> the </a:t>
            </a:r>
            <a:r>
              <a:rPr lang="en-CA" sz="1800" b="1" i="1" dirty="0">
                <a:latin typeface="+mn-lt"/>
              </a:rPr>
              <a:t>new!</a:t>
            </a:r>
            <a:r>
              <a:rPr lang="en-CA" sz="1800" i="1" dirty="0">
                <a:latin typeface="+mn-lt"/>
              </a:rPr>
              <a:t> - Socrates</a:t>
            </a:r>
          </a:p>
        </p:txBody>
      </p:sp>
      <p:sp>
        <p:nvSpPr>
          <p:cNvPr id="3" name="Rectangle 2">
            <a:extLst>
              <a:ext uri="{FF2B5EF4-FFF2-40B4-BE49-F238E27FC236}">
                <a16:creationId xmlns:a16="http://schemas.microsoft.com/office/drawing/2014/main" id="{AF83B3EA-E0CF-4AAB-A513-77DA68B549AF}"/>
              </a:ext>
            </a:extLst>
          </p:cNvPr>
          <p:cNvSpPr/>
          <p:nvPr/>
        </p:nvSpPr>
        <p:spPr>
          <a:xfrm>
            <a:off x="2453057" y="4081867"/>
            <a:ext cx="7507696" cy="493887"/>
          </a:xfrm>
          <a:prstGeom prst="rect">
            <a:avLst/>
          </a:prstGeom>
          <a:gradFill flip="none" rotWithShape="1">
            <a:gsLst>
              <a:gs pos="0">
                <a:schemeClr val="bg1">
                  <a:lumMod val="50000"/>
                </a:schemeClr>
              </a:gs>
              <a:gs pos="34000">
                <a:schemeClr val="bg1">
                  <a:lumMod val="75000"/>
                  <a:alpha val="89000"/>
                </a:schemeClr>
              </a:gs>
              <a:gs pos="73000">
                <a:schemeClr val="bg1">
                  <a:lumMod val="8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Learning roadmap</a:t>
            </a:r>
          </a:p>
        </p:txBody>
      </p:sp>
      <p:sp>
        <p:nvSpPr>
          <p:cNvPr id="18" name="Oval 17">
            <a:extLst>
              <a:ext uri="{FF2B5EF4-FFF2-40B4-BE49-F238E27FC236}">
                <a16:creationId xmlns:a16="http://schemas.microsoft.com/office/drawing/2014/main" id="{7A6DEEA7-B493-4558-A73E-E83C983FF2CB}"/>
              </a:ext>
            </a:extLst>
          </p:cNvPr>
          <p:cNvSpPr/>
          <p:nvPr/>
        </p:nvSpPr>
        <p:spPr>
          <a:xfrm>
            <a:off x="1141483" y="3553528"/>
            <a:ext cx="1558428" cy="157057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1600" dirty="0"/>
              <a:t>Old workplace + old ways of working</a:t>
            </a:r>
          </a:p>
        </p:txBody>
      </p:sp>
      <p:sp>
        <p:nvSpPr>
          <p:cNvPr id="20" name="Oval 19">
            <a:extLst>
              <a:ext uri="{FF2B5EF4-FFF2-40B4-BE49-F238E27FC236}">
                <a16:creationId xmlns:a16="http://schemas.microsoft.com/office/drawing/2014/main" id="{DAC8D906-00EC-4FC3-8F6C-E878E0FAF7DA}"/>
              </a:ext>
            </a:extLst>
          </p:cNvPr>
          <p:cNvSpPr/>
          <p:nvPr/>
        </p:nvSpPr>
        <p:spPr>
          <a:xfrm>
            <a:off x="9341385" y="3437609"/>
            <a:ext cx="1558428" cy="157057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600" dirty="0"/>
              <a:t>Future workplace + new ways of working</a:t>
            </a:r>
          </a:p>
        </p:txBody>
      </p:sp>
      <p:pic>
        <p:nvPicPr>
          <p:cNvPr id="10" name="Graphic 9" descr="Run with solid fill">
            <a:extLst>
              <a:ext uri="{FF2B5EF4-FFF2-40B4-BE49-F238E27FC236}">
                <a16:creationId xmlns:a16="http://schemas.microsoft.com/office/drawing/2014/main" id="{1DF540C1-2FD8-4E34-A64A-7766C9C27DF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82962" y="3769227"/>
            <a:ext cx="914400" cy="914400"/>
          </a:xfrm>
          <a:prstGeom prst="rect">
            <a:avLst/>
          </a:prstGeom>
        </p:spPr>
      </p:pic>
      <p:pic>
        <p:nvPicPr>
          <p:cNvPr id="16" name="Graphic 15" descr="Direction with solid fill">
            <a:extLst>
              <a:ext uri="{FF2B5EF4-FFF2-40B4-BE49-F238E27FC236}">
                <a16:creationId xmlns:a16="http://schemas.microsoft.com/office/drawing/2014/main" id="{DB72785E-DB79-4E43-8F17-8A52EB292E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998111">
            <a:off x="4025761" y="3114208"/>
            <a:ext cx="914400" cy="914400"/>
          </a:xfrm>
          <a:prstGeom prst="rect">
            <a:avLst/>
          </a:prstGeom>
        </p:spPr>
      </p:pic>
      <p:pic>
        <p:nvPicPr>
          <p:cNvPr id="21" name="Graphic 20" descr="Quotes with solid fill">
            <a:extLst>
              <a:ext uri="{FF2B5EF4-FFF2-40B4-BE49-F238E27FC236}">
                <a16:creationId xmlns:a16="http://schemas.microsoft.com/office/drawing/2014/main" id="{1FDAC026-BBC4-471F-B78E-708B7CF42FF3}"/>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 t="-9241" r="-30517" b="50000"/>
          <a:stretch/>
        </p:blipFill>
        <p:spPr>
          <a:xfrm>
            <a:off x="11531928" y="5737985"/>
            <a:ext cx="460310" cy="208937"/>
          </a:xfrm>
          <a:prstGeom prst="rect">
            <a:avLst/>
          </a:prstGeom>
        </p:spPr>
      </p:pic>
      <p:pic>
        <p:nvPicPr>
          <p:cNvPr id="11" name="Graphic 10" descr="Quotes with solid fill">
            <a:extLst>
              <a:ext uri="{FF2B5EF4-FFF2-40B4-BE49-F238E27FC236}">
                <a16:creationId xmlns:a16="http://schemas.microsoft.com/office/drawing/2014/main" id="{20BB2BB7-701A-4AE9-8CA5-63D2C321A376}"/>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t="50001"/>
          <a:stretch/>
        </p:blipFill>
        <p:spPr>
          <a:xfrm>
            <a:off x="5862506" y="5514018"/>
            <a:ext cx="352685" cy="176342"/>
          </a:xfrm>
          <a:prstGeom prst="rect">
            <a:avLst/>
          </a:prstGeom>
        </p:spPr>
      </p:pic>
    </p:spTree>
    <p:extLst>
      <p:ext uri="{BB962C8B-B14F-4D97-AF65-F5344CB8AC3E}">
        <p14:creationId xmlns:p14="http://schemas.microsoft.com/office/powerpoint/2010/main" val="192304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6D0D02-F26C-495C-BB27-D2862730D6AF}"/>
              </a:ext>
            </a:extLst>
          </p:cNvPr>
          <p:cNvSpPr/>
          <p:nvPr/>
        </p:nvSpPr>
        <p:spPr>
          <a:xfrm>
            <a:off x="2733121" y="62626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Understand the nature of the change and the need for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What benefits do you gain from this change?</a:t>
            </a:r>
          </a:p>
        </p:txBody>
      </p:sp>
      <p:sp>
        <p:nvSpPr>
          <p:cNvPr id="16" name="Freeform: Shape 15">
            <a:extLst>
              <a:ext uri="{FF2B5EF4-FFF2-40B4-BE49-F238E27FC236}">
                <a16:creationId xmlns:a16="http://schemas.microsoft.com/office/drawing/2014/main" id="{965B2ED9-BE17-48E1-A0B7-55B4350C18D4}"/>
              </a:ext>
            </a:extLst>
          </p:cNvPr>
          <p:cNvSpPr/>
          <p:nvPr/>
        </p:nvSpPr>
        <p:spPr>
          <a:xfrm>
            <a:off x="2733121" y="199063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Have your say and help shape the future of your new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Get involved and support the change.</a:t>
            </a:r>
          </a:p>
        </p:txBody>
      </p:sp>
      <p:sp>
        <p:nvSpPr>
          <p:cNvPr id="19" name="Freeform: Shape 18">
            <a:extLst>
              <a:ext uri="{FF2B5EF4-FFF2-40B4-BE49-F238E27FC236}">
                <a16:creationId xmlns:a16="http://schemas.microsoft.com/office/drawing/2014/main" id="{ED3936C7-CFAC-40A9-83B0-1EAC5AF84020}"/>
              </a:ext>
            </a:extLst>
          </p:cNvPr>
          <p:cNvSpPr/>
          <p:nvPr/>
        </p:nvSpPr>
        <p:spPr>
          <a:xfrm>
            <a:off x="2733121" y="336550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Access resources on how to change, acquire new skills and learn new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77797C">
                    <a:lumMod val="50000"/>
                  </a:srgbClr>
                </a:solidFill>
                <a:effectLst/>
                <a:uLnTx/>
                <a:uFillTx/>
                <a:latin typeface="Calibri"/>
                <a:ea typeface="+mn-ea"/>
                <a:cs typeface="+mn-cs"/>
              </a:rPr>
              <a:t>Get ready for the new way of work.</a:t>
            </a:r>
          </a:p>
        </p:txBody>
      </p:sp>
      <p:sp>
        <p:nvSpPr>
          <p:cNvPr id="22" name="Freeform: Shape 21">
            <a:extLst>
              <a:ext uri="{FF2B5EF4-FFF2-40B4-BE49-F238E27FC236}">
                <a16:creationId xmlns:a16="http://schemas.microsoft.com/office/drawing/2014/main" id="{74CD43B3-D018-4BEF-B99A-E63EB0AD90A8}"/>
              </a:ext>
            </a:extLst>
          </p:cNvPr>
          <p:cNvSpPr/>
          <p:nvPr/>
        </p:nvSpPr>
        <p:spPr>
          <a:xfrm>
            <a:off x="2733121" y="473511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alibri"/>
                <a:ea typeface="+mn-ea"/>
                <a:cs typeface="+mn-cs"/>
              </a:rPr>
              <a:t>Use your new knowledge, skills and behaviours to adopt the new way of working.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alibri"/>
                <a:ea typeface="+mn-ea"/>
                <a:cs typeface="+mn-cs"/>
              </a:rPr>
              <a:t>Celebrate your change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347686" y="102670"/>
            <a:ext cx="10704280" cy="779462"/>
          </a:xfrm>
        </p:spPr>
        <p:txBody>
          <a:bodyPr>
            <a:normAutofit/>
          </a:bodyPr>
          <a:lstStyle/>
          <a:p>
            <a:r>
              <a:rPr lang="en-CA" sz="3200" dirty="0">
                <a:solidFill>
                  <a:schemeClr val="accent2"/>
                </a:solidFill>
              </a:rPr>
              <a:t>Employee roadmap towards the future workplace</a:t>
            </a:r>
          </a:p>
        </p:txBody>
      </p:sp>
      <p:grpSp>
        <p:nvGrpSpPr>
          <p:cNvPr id="3" name="Group 2">
            <a:extLst>
              <a:ext uri="{FF2B5EF4-FFF2-40B4-BE49-F238E27FC236}">
                <a16:creationId xmlns:a16="http://schemas.microsoft.com/office/drawing/2014/main" id="{2463E0CF-2139-4334-9EB4-A081BCD8E07D}"/>
              </a:ext>
            </a:extLst>
          </p:cNvPr>
          <p:cNvGrpSpPr/>
          <p:nvPr/>
        </p:nvGrpSpPr>
        <p:grpSpPr>
          <a:xfrm>
            <a:off x="284968" y="1431359"/>
            <a:ext cx="2347672" cy="2308324"/>
            <a:chOff x="284968" y="1431359"/>
            <a:chExt cx="2347672" cy="2308324"/>
          </a:xfrm>
        </p:grpSpPr>
        <p:sp>
          <p:nvSpPr>
            <p:cNvPr id="9" name="Freeform: Shape 8">
              <a:extLst>
                <a:ext uri="{FF2B5EF4-FFF2-40B4-BE49-F238E27FC236}">
                  <a16:creationId xmlns:a16="http://schemas.microsoft.com/office/drawing/2014/main" id="{C317616B-CFE3-49C9-B4E4-605F1A78E5AF}"/>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77797C">
                      <a:lumMod val="50000"/>
                    </a:srgbClr>
                  </a:solidFill>
                  <a:effectLst/>
                  <a:uLnTx/>
                  <a:uFillTx/>
                  <a:latin typeface="Calibri"/>
                  <a:ea typeface="+mn-ea"/>
                  <a:cs typeface="+mn-cs"/>
                </a:rPr>
                <a:t>Participate</a:t>
              </a:r>
            </a:p>
          </p:txBody>
        </p:sp>
        <p:sp>
          <p:nvSpPr>
            <p:cNvPr id="39" name="TextBox 38">
              <a:extLst>
                <a:ext uri="{FF2B5EF4-FFF2-40B4-BE49-F238E27FC236}">
                  <a16:creationId xmlns:a16="http://schemas.microsoft.com/office/drawing/2014/main" id="{C769EC13-85BF-4EA5-A3C7-334EF8748E3D}"/>
                </a:ext>
              </a:extLst>
            </p:cNvPr>
            <p:cNvSpPr txBox="1"/>
            <p:nvPr/>
          </p:nvSpPr>
          <p:spPr>
            <a:xfrm>
              <a:off x="284968" y="143135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60000"/>
                      <a:lumOff val="40000"/>
                    </a:srgbClr>
                  </a:solidFill>
                  <a:effectLst/>
                  <a:uLnTx/>
                  <a:uFillTx/>
                  <a:latin typeface="Bahnschrift Condensed" panose="020B0502040204020203" pitchFamily="34" charset="0"/>
                  <a:ea typeface="+mn-ea"/>
                  <a:cs typeface="Aharoni" panose="02010803020104030203" pitchFamily="2" charset="-79"/>
                </a:rPr>
                <a:t>2</a:t>
              </a:r>
              <a:endParaRPr kumimoji="0" lang="en-US" sz="14400" b="0" i="0" u="none" strike="noStrike" kern="1200" cap="none" spc="0" normalizeH="0" baseline="0" noProof="0" dirty="0">
                <a:ln>
                  <a:noFill/>
                </a:ln>
                <a:solidFill>
                  <a:srgbClr val="4CB6A0">
                    <a:lumMod val="60000"/>
                    <a:lumOff val="40000"/>
                  </a:srgbClr>
                </a:solidFill>
                <a:effectLst/>
                <a:uLnTx/>
                <a:uFillTx/>
                <a:latin typeface="Bahnschrift Condensed" panose="020B0502040204020203" pitchFamily="34" charset="0"/>
                <a:ea typeface="+mn-ea"/>
                <a:cs typeface="Aharoni" panose="02010803020104030203" pitchFamily="2" charset="-79"/>
              </a:endParaRPr>
            </a:p>
          </p:txBody>
        </p:sp>
        <p:pic>
          <p:nvPicPr>
            <p:cNvPr id="5" name="Graphic 4" descr="Chat outline">
              <a:extLst>
                <a:ext uri="{FF2B5EF4-FFF2-40B4-BE49-F238E27FC236}">
                  <a16:creationId xmlns:a16="http://schemas.microsoft.com/office/drawing/2014/main" id="{BF763E02-2123-43A1-A869-06A82D835CE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4" name="Group 3">
            <a:extLst>
              <a:ext uri="{FF2B5EF4-FFF2-40B4-BE49-F238E27FC236}">
                <a16:creationId xmlns:a16="http://schemas.microsoft.com/office/drawing/2014/main" id="{7B182433-C731-4260-A559-49FC575A8019}"/>
              </a:ext>
            </a:extLst>
          </p:cNvPr>
          <p:cNvGrpSpPr/>
          <p:nvPr/>
        </p:nvGrpSpPr>
        <p:grpSpPr>
          <a:xfrm>
            <a:off x="316901" y="2802439"/>
            <a:ext cx="2315739" cy="2308324"/>
            <a:chOff x="316901" y="2802439"/>
            <a:chExt cx="2315739" cy="2308324"/>
          </a:xfrm>
        </p:grpSpPr>
        <p:sp>
          <p:nvSpPr>
            <p:cNvPr id="11" name="Freeform: Shape 10">
              <a:extLst>
                <a:ext uri="{FF2B5EF4-FFF2-40B4-BE49-F238E27FC236}">
                  <a16:creationId xmlns:a16="http://schemas.microsoft.com/office/drawing/2014/main" id="{8F611142-C773-420C-8817-B0CFA93A45AD}"/>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Calibri"/>
                  <a:ea typeface="+mn-ea"/>
                  <a:cs typeface="+mn-cs"/>
                </a:rPr>
                <a:t>Get equipped</a:t>
              </a:r>
            </a:p>
          </p:txBody>
        </p:sp>
        <p:sp>
          <p:nvSpPr>
            <p:cNvPr id="40" name="TextBox 39">
              <a:extLst>
                <a:ext uri="{FF2B5EF4-FFF2-40B4-BE49-F238E27FC236}">
                  <a16:creationId xmlns:a16="http://schemas.microsoft.com/office/drawing/2014/main" id="{9AE5DE2D-C20B-42D2-B77A-2F7679CCA9E4}"/>
                </a:ext>
              </a:extLst>
            </p:cNvPr>
            <p:cNvSpPr txBox="1"/>
            <p:nvPr/>
          </p:nvSpPr>
          <p:spPr>
            <a:xfrm>
              <a:off x="316901" y="280243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75000"/>
                    </a:srgbClr>
                  </a:solidFill>
                  <a:effectLst/>
                  <a:uLnTx/>
                  <a:uFillTx/>
                  <a:latin typeface="Bahnschrift Condensed" panose="020B0502040204020203" pitchFamily="34" charset="0"/>
                  <a:ea typeface="+mn-ea"/>
                  <a:cs typeface="Aharoni" panose="02010803020104030203" pitchFamily="2" charset="-79"/>
                </a:rPr>
                <a:t>3</a:t>
              </a:r>
              <a:endParaRPr kumimoji="0" lang="en-US" sz="14400" b="0" i="0" u="none" strike="noStrike" kern="1200" cap="none" spc="0" normalizeH="0" baseline="0" noProof="0" dirty="0">
                <a:ln>
                  <a:noFill/>
                </a:ln>
                <a:solidFill>
                  <a:srgbClr val="4CB6A0">
                    <a:lumMod val="75000"/>
                  </a:srgbClr>
                </a:solidFill>
                <a:effectLst/>
                <a:uLnTx/>
                <a:uFillTx/>
                <a:latin typeface="Bahnschrift Condensed" panose="020B0502040204020203" pitchFamily="34" charset="0"/>
                <a:ea typeface="+mn-ea"/>
                <a:cs typeface="Aharoni" panose="02010803020104030203" pitchFamily="2" charset="-79"/>
              </a:endParaRPr>
            </a:p>
          </p:txBody>
        </p:sp>
        <p:pic>
          <p:nvPicPr>
            <p:cNvPr id="10" name="Graphic 9" descr="Teacher outline">
              <a:extLst>
                <a:ext uri="{FF2B5EF4-FFF2-40B4-BE49-F238E27FC236}">
                  <a16:creationId xmlns:a16="http://schemas.microsoft.com/office/drawing/2014/main" id="{891822E7-0DED-4FD0-B146-FBE1002774C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8" name="Group 7">
            <a:extLst>
              <a:ext uri="{FF2B5EF4-FFF2-40B4-BE49-F238E27FC236}">
                <a16:creationId xmlns:a16="http://schemas.microsoft.com/office/drawing/2014/main" id="{2695EA78-8EE8-464E-BA58-792FB37F2384}"/>
              </a:ext>
            </a:extLst>
          </p:cNvPr>
          <p:cNvGrpSpPr/>
          <p:nvPr/>
        </p:nvGrpSpPr>
        <p:grpSpPr>
          <a:xfrm>
            <a:off x="270894" y="4173519"/>
            <a:ext cx="2596131" cy="2308324"/>
            <a:chOff x="270894" y="4173519"/>
            <a:chExt cx="2596131" cy="2308324"/>
          </a:xfrm>
        </p:grpSpPr>
        <p:sp>
          <p:nvSpPr>
            <p:cNvPr id="13" name="Freeform: Shape 12">
              <a:extLst>
                <a:ext uri="{FF2B5EF4-FFF2-40B4-BE49-F238E27FC236}">
                  <a16:creationId xmlns:a16="http://schemas.microsoft.com/office/drawing/2014/main" id="{15DD6FA0-531E-4D97-B2F0-A9025C412E5C}"/>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Calibri"/>
                  <a:ea typeface="+mn-ea"/>
                  <a:cs typeface="+mn-cs"/>
                </a:rPr>
                <a:t>Live it and celebrate!</a:t>
              </a:r>
            </a:p>
          </p:txBody>
        </p:sp>
        <p:sp>
          <p:nvSpPr>
            <p:cNvPr id="41" name="TextBox 40">
              <a:extLst>
                <a:ext uri="{FF2B5EF4-FFF2-40B4-BE49-F238E27FC236}">
                  <a16:creationId xmlns:a16="http://schemas.microsoft.com/office/drawing/2014/main" id="{F818733A-651B-491F-B3BA-97EA9E271CD4}"/>
                </a:ext>
              </a:extLst>
            </p:cNvPr>
            <p:cNvSpPr txBox="1"/>
            <p:nvPr/>
          </p:nvSpPr>
          <p:spPr>
            <a:xfrm>
              <a:off x="270894" y="417351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50000"/>
                    </a:srgbClr>
                  </a:solidFill>
                  <a:effectLst/>
                  <a:uLnTx/>
                  <a:uFillTx/>
                  <a:latin typeface="Bahnschrift Condensed" panose="020B0502040204020203" pitchFamily="34" charset="0"/>
                  <a:ea typeface="+mn-ea"/>
                  <a:cs typeface="Aharoni" panose="02010803020104030203" pitchFamily="2" charset="-79"/>
                </a:rPr>
                <a:t>4</a:t>
              </a:r>
              <a:endParaRPr kumimoji="0" lang="en-US" sz="14400" b="0" i="0" u="none" strike="noStrike" kern="1200" cap="none" spc="0" normalizeH="0" baseline="0" noProof="0" dirty="0">
                <a:ln>
                  <a:noFill/>
                </a:ln>
                <a:solidFill>
                  <a:srgbClr val="4CB6A0">
                    <a:lumMod val="50000"/>
                  </a:srgbClr>
                </a:solidFill>
                <a:effectLst/>
                <a:uLnTx/>
                <a:uFillTx/>
                <a:latin typeface="Bahnschrift Condensed" panose="020B0502040204020203" pitchFamily="34" charset="0"/>
                <a:ea typeface="+mn-ea"/>
                <a:cs typeface="Aharoni" panose="02010803020104030203" pitchFamily="2" charset="-79"/>
              </a:endParaRPr>
            </a:p>
          </p:txBody>
        </p:sp>
        <p:pic>
          <p:nvPicPr>
            <p:cNvPr id="14" name="Graphic 13" descr="Aspiration outline">
              <a:extLst>
                <a:ext uri="{FF2B5EF4-FFF2-40B4-BE49-F238E27FC236}">
                  <a16:creationId xmlns:a16="http://schemas.microsoft.com/office/drawing/2014/main" id="{84CB03A4-EC06-4F0A-BA7F-0335749A9F2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 name="Group 1">
            <a:extLst>
              <a:ext uri="{FF2B5EF4-FFF2-40B4-BE49-F238E27FC236}">
                <a16:creationId xmlns:a16="http://schemas.microsoft.com/office/drawing/2014/main" id="{CE50D642-6E73-4B9A-BC33-D2DDF5380BB7}"/>
              </a:ext>
            </a:extLst>
          </p:cNvPr>
          <p:cNvGrpSpPr/>
          <p:nvPr/>
        </p:nvGrpSpPr>
        <p:grpSpPr>
          <a:xfrm>
            <a:off x="380932" y="60279"/>
            <a:ext cx="2251708" cy="2308324"/>
            <a:chOff x="380932" y="60279"/>
            <a:chExt cx="2251708" cy="2308324"/>
          </a:xfrm>
        </p:grpSpPr>
        <p:sp>
          <p:nvSpPr>
            <p:cNvPr id="7" name="Freeform: Shape 6">
              <a:extLst>
                <a:ext uri="{FF2B5EF4-FFF2-40B4-BE49-F238E27FC236}">
                  <a16:creationId xmlns:a16="http://schemas.microsoft.com/office/drawing/2014/main" id="{C401071A-24D2-40E4-8450-B8203DB3DEF9}"/>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b="1" i="0" u="none" strike="noStrike" kern="1200" cap="none" spc="0" normalizeH="0" baseline="0" noProof="0" dirty="0">
                  <a:ln>
                    <a:noFill/>
                  </a:ln>
                  <a:solidFill>
                    <a:srgbClr val="77797C">
                      <a:lumMod val="50000"/>
                    </a:srgbClr>
                  </a:solidFill>
                  <a:effectLst/>
                  <a:uLnTx/>
                  <a:uFillTx/>
                  <a:latin typeface="Calibri"/>
                  <a:ea typeface="+mn-ea"/>
                  <a:cs typeface="+mn-cs"/>
                </a:rPr>
                <a:t>Learn</a:t>
              </a:r>
            </a:p>
          </p:txBody>
        </p:sp>
        <p:sp>
          <p:nvSpPr>
            <p:cNvPr id="36" name="TextBox 35">
              <a:extLst>
                <a:ext uri="{FF2B5EF4-FFF2-40B4-BE49-F238E27FC236}">
                  <a16:creationId xmlns:a16="http://schemas.microsoft.com/office/drawing/2014/main" id="{968E45C7-0336-424B-AAEF-D8EEB4056DD7}"/>
                </a:ext>
              </a:extLst>
            </p:cNvPr>
            <p:cNvSpPr txBox="1"/>
            <p:nvPr/>
          </p:nvSpPr>
          <p:spPr>
            <a:xfrm>
              <a:off x="380932" y="6027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0" b="1" i="0" u="none" strike="noStrike" kern="1200" cap="none" spc="0" normalizeH="0" baseline="0" noProof="0" dirty="0">
                  <a:ln>
                    <a:noFill/>
                  </a:ln>
                  <a:solidFill>
                    <a:srgbClr val="4CB6A0">
                      <a:lumMod val="40000"/>
                      <a:lumOff val="60000"/>
                    </a:srgbClr>
                  </a:solidFill>
                  <a:effectLst/>
                  <a:uLnTx/>
                  <a:uFillTx/>
                  <a:latin typeface="Bahnschrift Condensed" panose="020B0502040204020203" pitchFamily="34" charset="0"/>
                  <a:ea typeface="+mn-ea"/>
                  <a:cs typeface="Aharoni" panose="02010803020104030203" pitchFamily="2" charset="-79"/>
                </a:rPr>
                <a:t>1</a:t>
              </a:r>
              <a:endParaRPr kumimoji="0" lang="en-US" sz="14400" b="0" i="0" u="none" strike="noStrike" kern="1200" cap="none" spc="0" normalizeH="0" baseline="0" noProof="0" dirty="0">
                <a:ln>
                  <a:noFill/>
                </a:ln>
                <a:solidFill>
                  <a:srgbClr val="4CB6A0">
                    <a:lumMod val="40000"/>
                    <a:lumOff val="60000"/>
                  </a:srgbClr>
                </a:solidFill>
                <a:effectLst/>
                <a:uLnTx/>
                <a:uFillTx/>
                <a:latin typeface="Bahnschrift Condensed" panose="020B0502040204020203" pitchFamily="34" charset="0"/>
                <a:ea typeface="+mn-ea"/>
                <a:cs typeface="Aharoni" panose="02010803020104030203" pitchFamily="2" charset="-79"/>
              </a:endParaRPr>
            </a:p>
          </p:txBody>
        </p:sp>
        <p:pic>
          <p:nvPicPr>
            <p:cNvPr id="17" name="Graphic 16" descr="Brain in head outline">
              <a:extLst>
                <a:ext uri="{FF2B5EF4-FFF2-40B4-BE49-F238E27FC236}">
                  <a16:creationId xmlns:a16="http://schemas.microsoft.com/office/drawing/2014/main" id="{8BE54904-DF11-4F9D-81C9-25CA41277B2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25" name="Picture 24" descr="solo-purpleman.png">
            <a:extLst>
              <a:ext uri="{FF2B5EF4-FFF2-40B4-BE49-F238E27FC236}">
                <a16:creationId xmlns:a16="http://schemas.microsoft.com/office/drawing/2014/main" id="{1E4AE944-14E3-42CC-8C93-9944176418D8}"/>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053919" y="159151"/>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14483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671074" y="133495"/>
            <a:ext cx="11635460" cy="779462"/>
          </a:xfrm>
        </p:spPr>
        <p:txBody>
          <a:bodyPr>
            <a:normAutofit/>
          </a:bodyPr>
          <a:lstStyle/>
          <a:p>
            <a:r>
              <a:rPr lang="en-CA" sz="2800" dirty="0">
                <a:solidFill>
                  <a:schemeClr val="accent2"/>
                </a:solidFill>
              </a:rPr>
              <a:t>Employee roadmap – Activities overview</a:t>
            </a:r>
          </a:p>
        </p:txBody>
      </p:sp>
      <p:sp>
        <p:nvSpPr>
          <p:cNvPr id="20" name="Freeform: Shape 19">
            <a:extLst>
              <a:ext uri="{FF2B5EF4-FFF2-40B4-BE49-F238E27FC236}">
                <a16:creationId xmlns:a16="http://schemas.microsoft.com/office/drawing/2014/main" id="{1BBA03DD-AEC1-49AB-BEDD-0FAAF023CB2D}"/>
              </a:ext>
            </a:extLst>
          </p:cNvPr>
          <p:cNvSpPr/>
          <p:nvPr/>
        </p:nvSpPr>
        <p:spPr>
          <a:xfrm>
            <a:off x="2733121" y="62626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en-CA" sz="2000" i="0" u="none" strike="noStrike" kern="1200" cap="none" spc="0" normalizeH="0" baseline="0" noProof="0" dirty="0">
                <a:ln>
                  <a:noFill/>
                </a:ln>
                <a:solidFill>
                  <a:schemeClr val="tx2">
                    <a:lumMod val="50000"/>
                  </a:schemeClr>
                </a:solidFill>
                <a:effectLst/>
                <a:uLnTx/>
                <a:uFillTx/>
                <a:ea typeface="+mn-ea"/>
                <a:cs typeface="+mn-cs"/>
              </a:rPr>
              <a:t>Project kick-off Townhall</a:t>
            </a:r>
          </a:p>
        </p:txBody>
      </p:sp>
      <p:sp>
        <p:nvSpPr>
          <p:cNvPr id="21" name="Freeform: Shape 20">
            <a:extLst>
              <a:ext uri="{FF2B5EF4-FFF2-40B4-BE49-F238E27FC236}">
                <a16:creationId xmlns:a16="http://schemas.microsoft.com/office/drawing/2014/main" id="{F49D9D7D-16AA-42F5-9392-FF3539611EEB}"/>
              </a:ext>
            </a:extLst>
          </p:cNvPr>
          <p:cNvSpPr/>
          <p:nvPr/>
        </p:nvSpPr>
        <p:spPr>
          <a:xfrm>
            <a:off x="5803679"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rPr>
              <a:t>Information package + Q&amp;As</a:t>
            </a:r>
            <a:endParaRPr kumimoji="0" lang="en-CA" sz="2000" i="0" u="none" strike="noStrike" kern="1200" cap="none" spc="0" normalizeH="0" baseline="0" noProof="0" dirty="0">
              <a:ln>
                <a:noFill/>
              </a:ln>
              <a:solidFill>
                <a:schemeClr val="tx2">
                  <a:lumMod val="50000"/>
                </a:schemeClr>
              </a:solidFill>
              <a:effectLst/>
              <a:uLnTx/>
              <a:uFillTx/>
            </a:endParaRPr>
          </a:p>
        </p:txBody>
      </p:sp>
      <p:sp>
        <p:nvSpPr>
          <p:cNvPr id="23" name="Freeform: Shape 22">
            <a:extLst>
              <a:ext uri="{FF2B5EF4-FFF2-40B4-BE49-F238E27FC236}">
                <a16:creationId xmlns:a16="http://schemas.microsoft.com/office/drawing/2014/main" id="{094B690C-9BFC-432C-BB72-E8CCB2EAFD8A}"/>
              </a:ext>
            </a:extLst>
          </p:cNvPr>
          <p:cNvSpPr/>
          <p:nvPr/>
        </p:nvSpPr>
        <p:spPr>
          <a:xfrm>
            <a:off x="8874237"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a:solidFill>
                  <a:schemeClr val="tx2">
                    <a:lumMod val="50000"/>
                  </a:schemeClr>
                </a:solidFill>
              </a:rPr>
              <a:t>Recurring newsletter</a:t>
            </a:r>
            <a:endParaRPr kumimoji="0" lang="en-CA" sz="2000" i="0" u="none" strike="noStrike" kern="1200" cap="none" spc="0" normalizeH="0" baseline="0">
              <a:ln>
                <a:noFill/>
              </a:ln>
              <a:solidFill>
                <a:schemeClr val="tx2">
                  <a:lumMod val="50000"/>
                </a:schemeClr>
              </a:solidFill>
              <a:effectLst/>
              <a:uLnTx/>
              <a:uFillTx/>
            </a:endParaRPr>
          </a:p>
        </p:txBody>
      </p:sp>
      <p:sp>
        <p:nvSpPr>
          <p:cNvPr id="24" name="Freeform: Shape 23">
            <a:extLst>
              <a:ext uri="{FF2B5EF4-FFF2-40B4-BE49-F238E27FC236}">
                <a16:creationId xmlns:a16="http://schemas.microsoft.com/office/drawing/2014/main" id="{B35EA7D4-8B60-4A51-BD91-3C4568789629}"/>
              </a:ext>
            </a:extLst>
          </p:cNvPr>
          <p:cNvSpPr/>
          <p:nvPr/>
        </p:nvSpPr>
        <p:spPr>
          <a:xfrm>
            <a:off x="2733121" y="199063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tx2">
                    <a:lumMod val="50000"/>
                  </a:schemeClr>
                </a:solidFill>
                <a:effectLst/>
                <a:uLnTx/>
                <a:uFillTx/>
                <a:ea typeface="+mn-ea"/>
                <a:cs typeface="+mn-cs"/>
              </a:rPr>
              <a:t>Mini Design </a:t>
            </a:r>
            <a:r>
              <a:rPr lang="en-CA" sz="2000" dirty="0">
                <a:solidFill>
                  <a:schemeClr val="tx2">
                    <a:lumMod val="50000"/>
                  </a:schemeClr>
                </a:solidFill>
              </a:rPr>
              <a:t>S</a:t>
            </a:r>
            <a:r>
              <a:rPr kumimoji="0" lang="en-CA" sz="2000" i="0" u="none" strike="noStrike" kern="1200" cap="none" spc="0" normalizeH="0" baseline="0" noProof="0" dirty="0" err="1">
                <a:ln>
                  <a:noFill/>
                </a:ln>
                <a:solidFill>
                  <a:schemeClr val="tx2">
                    <a:lumMod val="50000"/>
                  </a:schemeClr>
                </a:solidFill>
                <a:effectLst/>
                <a:uLnTx/>
                <a:uFillTx/>
                <a:ea typeface="+mn-ea"/>
                <a:cs typeface="+mn-cs"/>
              </a:rPr>
              <a:t>urvey</a:t>
            </a:r>
            <a:endParaRPr kumimoji="0" lang="en-CA" sz="2000" i="0" u="none" strike="noStrike" kern="1200" cap="none" spc="0" normalizeH="0" baseline="0" noProof="0" dirty="0">
              <a:ln>
                <a:noFill/>
              </a:ln>
              <a:solidFill>
                <a:schemeClr val="tx2">
                  <a:lumMod val="50000"/>
                </a:schemeClr>
              </a:solidFill>
              <a:effectLst/>
              <a:uLnTx/>
              <a:uFillTx/>
              <a:ea typeface="+mn-ea"/>
              <a:cs typeface="+mn-cs"/>
            </a:endParaRPr>
          </a:p>
        </p:txBody>
      </p:sp>
      <p:sp>
        <p:nvSpPr>
          <p:cNvPr id="25" name="Freeform: Shape 24">
            <a:extLst>
              <a:ext uri="{FF2B5EF4-FFF2-40B4-BE49-F238E27FC236}">
                <a16:creationId xmlns:a16="http://schemas.microsoft.com/office/drawing/2014/main" id="{2738FB3D-9008-4416-B689-A11ED6603B3F}"/>
              </a:ext>
            </a:extLst>
          </p:cNvPr>
          <p:cNvSpPr/>
          <p:nvPr/>
        </p:nvSpPr>
        <p:spPr>
          <a:xfrm>
            <a:off x="5803679"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rPr>
              <a:t>Workplace</a:t>
            </a:r>
            <a:r>
              <a:rPr kumimoji="0" lang="en-CA" sz="2000" i="0" u="none" strike="noStrike" kern="1200" cap="none" spc="0" normalizeH="0" baseline="0" noProof="0" dirty="0">
                <a:ln>
                  <a:noFill/>
                </a:ln>
                <a:solidFill>
                  <a:schemeClr val="tx2">
                    <a:lumMod val="50000"/>
                  </a:schemeClr>
                </a:solidFill>
                <a:effectLst/>
                <a:uLnTx/>
                <a:uFillTx/>
              </a:rPr>
              <a:t> engagement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tx2">
                    <a:lumMod val="50000"/>
                  </a:schemeClr>
                </a:solidFill>
                <a:effectLst/>
                <a:uLnTx/>
                <a:uFillTx/>
                <a:ea typeface="+mn-ea"/>
                <a:cs typeface="+mn-cs"/>
              </a:rPr>
              <a:t>activities</a:t>
            </a:r>
          </a:p>
        </p:txBody>
      </p:sp>
      <p:sp>
        <p:nvSpPr>
          <p:cNvPr id="26" name="Freeform: Shape 25">
            <a:extLst>
              <a:ext uri="{FF2B5EF4-FFF2-40B4-BE49-F238E27FC236}">
                <a16:creationId xmlns:a16="http://schemas.microsoft.com/office/drawing/2014/main" id="{DB27A910-05B4-438C-BC6F-684B9766BE9C}"/>
              </a:ext>
            </a:extLst>
          </p:cNvPr>
          <p:cNvSpPr/>
          <p:nvPr/>
        </p:nvSpPr>
        <p:spPr>
          <a:xfrm>
            <a:off x="8874237"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fontAlgn="auto">
              <a:spcBef>
                <a:spcPts val="0"/>
              </a:spcBef>
              <a:spcAft>
                <a:spcPts val="0"/>
              </a:spcAft>
              <a:defRPr/>
            </a:pPr>
            <a:r>
              <a:rPr lang="en-CA" sz="2000" dirty="0">
                <a:solidFill>
                  <a:schemeClr val="tx2">
                    <a:lumMod val="50000"/>
                  </a:schemeClr>
                </a:solidFill>
              </a:rPr>
              <a:t>Community norms creation (etiquette)</a:t>
            </a:r>
          </a:p>
        </p:txBody>
      </p:sp>
      <p:sp>
        <p:nvSpPr>
          <p:cNvPr id="27" name="Freeform: Shape 26">
            <a:extLst>
              <a:ext uri="{FF2B5EF4-FFF2-40B4-BE49-F238E27FC236}">
                <a16:creationId xmlns:a16="http://schemas.microsoft.com/office/drawing/2014/main" id="{7782AC4E-EA7B-46F5-A2EA-761B9C591C4C}"/>
              </a:ext>
            </a:extLst>
          </p:cNvPr>
          <p:cNvSpPr/>
          <p:nvPr/>
        </p:nvSpPr>
        <p:spPr>
          <a:xfrm>
            <a:off x="2733121"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rPr>
              <a:t>New tools training</a:t>
            </a:r>
            <a:endParaRPr kumimoji="0" lang="en-CA" sz="2000" i="0" u="none" strike="noStrike" kern="1200" cap="none" spc="0" normalizeH="0" baseline="0" noProof="0" dirty="0">
              <a:ln>
                <a:noFill/>
              </a:ln>
              <a:solidFill>
                <a:schemeClr val="tx2">
                  <a:lumMod val="50000"/>
                </a:schemeClr>
              </a:solidFill>
              <a:effectLst/>
              <a:uLnTx/>
              <a:uFillTx/>
            </a:endParaRPr>
          </a:p>
        </p:txBody>
      </p:sp>
      <p:sp>
        <p:nvSpPr>
          <p:cNvPr id="28" name="Freeform: Shape 27">
            <a:extLst>
              <a:ext uri="{FF2B5EF4-FFF2-40B4-BE49-F238E27FC236}">
                <a16:creationId xmlns:a16="http://schemas.microsoft.com/office/drawing/2014/main" id="{E68AF858-BCF6-45CC-967A-A2D0D5FAD279}"/>
              </a:ext>
            </a:extLst>
          </p:cNvPr>
          <p:cNvSpPr/>
          <p:nvPr/>
        </p:nvSpPr>
        <p:spPr>
          <a:xfrm>
            <a:off x="5803679"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en-CA" sz="2000" dirty="0">
                <a:solidFill>
                  <a:schemeClr val="tx2">
                    <a:lumMod val="50000"/>
                  </a:schemeClr>
                </a:solidFill>
              </a:rPr>
              <a:t>New ways of working workshops</a:t>
            </a:r>
          </a:p>
        </p:txBody>
      </p:sp>
      <p:sp>
        <p:nvSpPr>
          <p:cNvPr id="29" name="Freeform: Shape 28">
            <a:extLst>
              <a:ext uri="{FF2B5EF4-FFF2-40B4-BE49-F238E27FC236}">
                <a16:creationId xmlns:a16="http://schemas.microsoft.com/office/drawing/2014/main" id="{4650B852-C0D8-4D99-BCF1-704E54CFB0EA}"/>
              </a:ext>
            </a:extLst>
          </p:cNvPr>
          <p:cNvSpPr/>
          <p:nvPr/>
        </p:nvSpPr>
        <p:spPr>
          <a:xfrm>
            <a:off x="8874237"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rPr>
              <a:t>Workplace user guide</a:t>
            </a:r>
            <a:endParaRPr kumimoji="0" lang="en-CA" sz="2000" i="0" u="none" strike="noStrike" kern="1200" cap="none" spc="0" normalizeH="0" baseline="0" noProof="0" dirty="0">
              <a:ln>
                <a:noFill/>
              </a:ln>
              <a:solidFill>
                <a:schemeClr val="tx2">
                  <a:lumMod val="50000"/>
                </a:schemeClr>
              </a:solidFill>
              <a:effectLst/>
              <a:uLnTx/>
              <a:uFillTx/>
            </a:endParaRPr>
          </a:p>
        </p:txBody>
      </p:sp>
      <p:sp>
        <p:nvSpPr>
          <p:cNvPr id="30" name="Freeform: Shape 29">
            <a:extLst>
              <a:ext uri="{FF2B5EF4-FFF2-40B4-BE49-F238E27FC236}">
                <a16:creationId xmlns:a16="http://schemas.microsoft.com/office/drawing/2014/main" id="{443E6F15-60FF-42CC-B612-D0A61DBD4FF3}"/>
              </a:ext>
            </a:extLst>
          </p:cNvPr>
          <p:cNvSpPr/>
          <p:nvPr/>
        </p:nvSpPr>
        <p:spPr>
          <a:xfrm>
            <a:off x="2733121" y="473511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bg1"/>
                </a:solidFill>
                <a:effectLst/>
                <a:uLnTx/>
                <a:uFillTx/>
                <a:ea typeface="+mn-ea"/>
                <a:cs typeface="+mn-cs"/>
              </a:rPr>
              <a:t>Tour</a:t>
            </a:r>
            <a:r>
              <a:rPr kumimoji="0" lang="en-CA" sz="2000" i="0" u="none" strike="noStrike" kern="1200" cap="none" spc="0" normalizeH="0" noProof="0" dirty="0">
                <a:ln>
                  <a:noFill/>
                </a:ln>
                <a:solidFill>
                  <a:schemeClr val="bg1"/>
                </a:solidFill>
                <a:effectLst/>
                <a:uLnTx/>
                <a:uFillTx/>
                <a:ea typeface="+mn-ea"/>
                <a:cs typeface="+mn-cs"/>
              </a:rPr>
              <a:t> of the</a:t>
            </a:r>
            <a:r>
              <a:rPr kumimoji="0" lang="en-CA" sz="2000" i="0" u="none" strike="noStrike" kern="1200" cap="none" spc="0" normalizeH="0" baseline="0" noProof="0" dirty="0">
                <a:ln>
                  <a:noFill/>
                </a:ln>
                <a:solidFill>
                  <a:schemeClr val="bg1"/>
                </a:solidFill>
                <a:effectLst/>
                <a:uLnTx/>
                <a:uFillTx/>
                <a:ea typeface="+mn-ea"/>
                <a:cs typeface="+mn-cs"/>
              </a:rPr>
              <a:t> modernized space</a:t>
            </a:r>
          </a:p>
        </p:txBody>
      </p:sp>
      <p:sp>
        <p:nvSpPr>
          <p:cNvPr id="31" name="Freeform: Shape 30">
            <a:extLst>
              <a:ext uri="{FF2B5EF4-FFF2-40B4-BE49-F238E27FC236}">
                <a16:creationId xmlns:a16="http://schemas.microsoft.com/office/drawing/2014/main" id="{08CB6F93-4644-4856-91F3-60528B689F83}"/>
              </a:ext>
            </a:extLst>
          </p:cNvPr>
          <p:cNvSpPr/>
          <p:nvPr/>
        </p:nvSpPr>
        <p:spPr>
          <a:xfrm>
            <a:off x="5803679"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bg1"/>
                </a:solidFill>
                <a:effectLst/>
                <a:uLnTx/>
                <a:uFillTx/>
                <a:ea typeface="+mn-ea"/>
                <a:cs typeface="+mn-cs"/>
              </a:rPr>
              <a:t>Hybrid Ribbon-cutting ceremony</a:t>
            </a:r>
          </a:p>
        </p:txBody>
      </p:sp>
      <p:sp>
        <p:nvSpPr>
          <p:cNvPr id="32" name="Freeform: Shape 31">
            <a:extLst>
              <a:ext uri="{FF2B5EF4-FFF2-40B4-BE49-F238E27FC236}">
                <a16:creationId xmlns:a16="http://schemas.microsoft.com/office/drawing/2014/main" id="{EF78F1DA-ACE6-4348-BAAB-815325711C51}"/>
              </a:ext>
            </a:extLst>
          </p:cNvPr>
          <p:cNvSpPr/>
          <p:nvPr/>
        </p:nvSpPr>
        <p:spPr>
          <a:xfrm>
            <a:off x="8874237"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bg1"/>
                </a:solidFill>
                <a:effectLst/>
                <a:uLnTx/>
                <a:uFillTx/>
                <a:ea typeface="+mn-ea"/>
                <a:cs typeface="+mn-cs"/>
              </a:rPr>
              <a:t>Post-occupancy survey</a:t>
            </a:r>
          </a:p>
        </p:txBody>
      </p:sp>
      <p:grpSp>
        <p:nvGrpSpPr>
          <p:cNvPr id="33" name="Group 32">
            <a:extLst>
              <a:ext uri="{FF2B5EF4-FFF2-40B4-BE49-F238E27FC236}">
                <a16:creationId xmlns:a16="http://schemas.microsoft.com/office/drawing/2014/main" id="{7179FA2F-6FC7-48E2-9D67-BA9CDCE2AF3A}"/>
              </a:ext>
            </a:extLst>
          </p:cNvPr>
          <p:cNvGrpSpPr/>
          <p:nvPr/>
        </p:nvGrpSpPr>
        <p:grpSpPr>
          <a:xfrm>
            <a:off x="284968" y="1431359"/>
            <a:ext cx="2347672" cy="1938992"/>
            <a:chOff x="284968" y="1431359"/>
            <a:chExt cx="2347672" cy="1938992"/>
          </a:xfrm>
        </p:grpSpPr>
        <p:sp>
          <p:nvSpPr>
            <p:cNvPr id="34" name="Freeform: Shape 33">
              <a:extLst>
                <a:ext uri="{FF2B5EF4-FFF2-40B4-BE49-F238E27FC236}">
                  <a16:creationId xmlns:a16="http://schemas.microsoft.com/office/drawing/2014/main" id="{1AA12AF2-76F5-41E2-8430-41C101E82ED7}"/>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b="1" dirty="0">
                  <a:solidFill>
                    <a:schemeClr val="tx2">
                      <a:lumMod val="50000"/>
                    </a:schemeClr>
                  </a:solidFill>
                </a:rPr>
                <a:t>Participate</a:t>
              </a:r>
            </a:p>
          </p:txBody>
        </p:sp>
        <p:sp>
          <p:nvSpPr>
            <p:cNvPr id="37" name="TextBox 36">
              <a:extLst>
                <a:ext uri="{FF2B5EF4-FFF2-40B4-BE49-F238E27FC236}">
                  <a16:creationId xmlns:a16="http://schemas.microsoft.com/office/drawing/2014/main" id="{70F202FF-D934-45B9-8424-393781B578EC}"/>
                </a:ext>
              </a:extLst>
            </p:cNvPr>
            <p:cNvSpPr txBox="1"/>
            <p:nvPr/>
          </p:nvSpPr>
          <p:spPr>
            <a:xfrm>
              <a:off x="284968" y="1431359"/>
              <a:ext cx="477341" cy="1938992"/>
            </a:xfrm>
            <a:prstGeom prst="rect">
              <a:avLst/>
            </a:prstGeom>
            <a:noFill/>
          </p:spPr>
          <p:txBody>
            <a:bodyPr wrap="square">
              <a:spAutoFit/>
            </a:bodyPr>
            <a:lstStyle/>
            <a:p>
              <a:pPr algn="ctr">
                <a:defRPr/>
              </a:pPr>
              <a:r>
                <a:rPr lang="en-US" sz="12000" b="1" dirty="0">
                  <a:solidFill>
                    <a:schemeClr val="accent2">
                      <a:lumMod val="60000"/>
                      <a:lumOff val="40000"/>
                    </a:schemeClr>
                  </a:solidFill>
                  <a:latin typeface="Bahnschrift Condensed" panose="020B0502040204020203" pitchFamily="34" charset="0"/>
                  <a:cs typeface="Aharoni" panose="02010803020104030203" pitchFamily="2" charset="-79"/>
                </a:rPr>
                <a:t>2</a:t>
              </a:r>
              <a:endParaRPr lang="en-US" sz="12000" dirty="0">
                <a:solidFill>
                  <a:schemeClr val="accent2">
                    <a:lumMod val="60000"/>
                    <a:lumOff val="40000"/>
                  </a:schemeClr>
                </a:solidFill>
                <a:latin typeface="Bahnschrift Condensed" panose="020B0502040204020203" pitchFamily="34" charset="0"/>
                <a:cs typeface="Aharoni" panose="02010803020104030203" pitchFamily="2" charset="-79"/>
              </a:endParaRPr>
            </a:p>
          </p:txBody>
        </p:sp>
        <p:pic>
          <p:nvPicPr>
            <p:cNvPr id="38" name="Graphic 37" descr="Chat outline">
              <a:extLst>
                <a:ext uri="{FF2B5EF4-FFF2-40B4-BE49-F238E27FC236}">
                  <a16:creationId xmlns:a16="http://schemas.microsoft.com/office/drawing/2014/main" id="{C014DECD-7029-489B-A680-9658BF2B70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42" name="Group 41">
            <a:extLst>
              <a:ext uri="{FF2B5EF4-FFF2-40B4-BE49-F238E27FC236}">
                <a16:creationId xmlns:a16="http://schemas.microsoft.com/office/drawing/2014/main" id="{FDD576D9-5060-4E04-BDD5-0D880B34A68B}"/>
              </a:ext>
            </a:extLst>
          </p:cNvPr>
          <p:cNvGrpSpPr/>
          <p:nvPr/>
        </p:nvGrpSpPr>
        <p:grpSpPr>
          <a:xfrm>
            <a:off x="316901" y="2802439"/>
            <a:ext cx="2315739" cy="1938992"/>
            <a:chOff x="316901" y="2802439"/>
            <a:chExt cx="2315739" cy="1938992"/>
          </a:xfrm>
        </p:grpSpPr>
        <p:sp>
          <p:nvSpPr>
            <p:cNvPr id="43" name="Freeform: Shape 42">
              <a:extLst>
                <a:ext uri="{FF2B5EF4-FFF2-40B4-BE49-F238E27FC236}">
                  <a16:creationId xmlns:a16="http://schemas.microsoft.com/office/drawing/2014/main" id="{1DC4D12E-E3A5-4FF7-9227-4C33335F2747}"/>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b="1" dirty="0"/>
                <a:t>Get equipped</a:t>
              </a:r>
            </a:p>
          </p:txBody>
        </p:sp>
        <p:sp>
          <p:nvSpPr>
            <p:cNvPr id="44" name="TextBox 43">
              <a:extLst>
                <a:ext uri="{FF2B5EF4-FFF2-40B4-BE49-F238E27FC236}">
                  <a16:creationId xmlns:a16="http://schemas.microsoft.com/office/drawing/2014/main" id="{C27E94C9-AF3B-4D03-AF25-484B045E8803}"/>
                </a:ext>
              </a:extLst>
            </p:cNvPr>
            <p:cNvSpPr txBox="1"/>
            <p:nvPr/>
          </p:nvSpPr>
          <p:spPr>
            <a:xfrm>
              <a:off x="316901" y="2802439"/>
              <a:ext cx="477341" cy="1938992"/>
            </a:xfrm>
            <a:prstGeom prst="rect">
              <a:avLst/>
            </a:prstGeom>
            <a:noFill/>
          </p:spPr>
          <p:txBody>
            <a:bodyPr wrap="square">
              <a:spAutoFit/>
            </a:bodyPr>
            <a:lstStyle/>
            <a:p>
              <a:pPr algn="ctr">
                <a:defRPr/>
              </a:pPr>
              <a:r>
                <a:rPr lang="en-US" sz="12000" b="1" dirty="0">
                  <a:solidFill>
                    <a:schemeClr val="accent2">
                      <a:lumMod val="75000"/>
                    </a:schemeClr>
                  </a:solidFill>
                  <a:latin typeface="Bahnschrift Condensed" panose="020B0502040204020203" pitchFamily="34" charset="0"/>
                  <a:cs typeface="Aharoni" panose="02010803020104030203" pitchFamily="2" charset="-79"/>
                </a:rPr>
                <a:t>3</a:t>
              </a:r>
              <a:endParaRPr lang="en-US" sz="12000" dirty="0">
                <a:solidFill>
                  <a:schemeClr val="accent2">
                    <a:lumMod val="75000"/>
                  </a:schemeClr>
                </a:solidFill>
                <a:latin typeface="Bahnschrift Condensed" panose="020B0502040204020203" pitchFamily="34" charset="0"/>
                <a:cs typeface="Aharoni" panose="02010803020104030203" pitchFamily="2" charset="-79"/>
              </a:endParaRPr>
            </a:p>
          </p:txBody>
        </p:sp>
        <p:pic>
          <p:nvPicPr>
            <p:cNvPr id="45" name="Graphic 44" descr="Teacher outline">
              <a:extLst>
                <a:ext uri="{FF2B5EF4-FFF2-40B4-BE49-F238E27FC236}">
                  <a16:creationId xmlns:a16="http://schemas.microsoft.com/office/drawing/2014/main" id="{290BDE95-7CB6-4625-A6F0-DD6536A72C9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46" name="Group 45">
            <a:extLst>
              <a:ext uri="{FF2B5EF4-FFF2-40B4-BE49-F238E27FC236}">
                <a16:creationId xmlns:a16="http://schemas.microsoft.com/office/drawing/2014/main" id="{3EAB8F5D-B368-49D4-88D0-4D08A94CE6F8}"/>
              </a:ext>
            </a:extLst>
          </p:cNvPr>
          <p:cNvGrpSpPr/>
          <p:nvPr/>
        </p:nvGrpSpPr>
        <p:grpSpPr>
          <a:xfrm>
            <a:off x="270894" y="4173519"/>
            <a:ext cx="2596131" cy="1938992"/>
            <a:chOff x="270894" y="4173519"/>
            <a:chExt cx="2596131" cy="1938992"/>
          </a:xfrm>
        </p:grpSpPr>
        <p:sp>
          <p:nvSpPr>
            <p:cNvPr id="47" name="Freeform: Shape 46">
              <a:extLst>
                <a:ext uri="{FF2B5EF4-FFF2-40B4-BE49-F238E27FC236}">
                  <a16:creationId xmlns:a16="http://schemas.microsoft.com/office/drawing/2014/main" id="{5E96F2FC-966F-49C6-BB45-EF6094A22C23}"/>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b="1" dirty="0"/>
                <a:t>Live it and celebrate!</a:t>
              </a:r>
            </a:p>
          </p:txBody>
        </p:sp>
        <p:sp>
          <p:nvSpPr>
            <p:cNvPr id="48" name="TextBox 47">
              <a:extLst>
                <a:ext uri="{FF2B5EF4-FFF2-40B4-BE49-F238E27FC236}">
                  <a16:creationId xmlns:a16="http://schemas.microsoft.com/office/drawing/2014/main" id="{C42760CD-7D97-4E88-9F86-A983EF5BC668}"/>
                </a:ext>
              </a:extLst>
            </p:cNvPr>
            <p:cNvSpPr txBox="1"/>
            <p:nvPr/>
          </p:nvSpPr>
          <p:spPr>
            <a:xfrm>
              <a:off x="270894" y="4173519"/>
              <a:ext cx="477341" cy="1938992"/>
            </a:xfrm>
            <a:prstGeom prst="rect">
              <a:avLst/>
            </a:prstGeom>
            <a:noFill/>
          </p:spPr>
          <p:txBody>
            <a:bodyPr wrap="square">
              <a:spAutoFit/>
            </a:bodyPr>
            <a:lstStyle/>
            <a:p>
              <a:pPr algn="ctr">
                <a:defRPr/>
              </a:pPr>
              <a:r>
                <a:rPr lang="en-US" sz="12000" b="1" dirty="0">
                  <a:solidFill>
                    <a:schemeClr val="accent2">
                      <a:lumMod val="50000"/>
                    </a:schemeClr>
                  </a:solidFill>
                  <a:latin typeface="Bahnschrift Condensed" panose="020B0502040204020203" pitchFamily="34" charset="0"/>
                  <a:cs typeface="Aharoni" panose="02010803020104030203" pitchFamily="2" charset="-79"/>
                </a:rPr>
                <a:t>4</a:t>
              </a:r>
              <a:endParaRPr lang="en-US" sz="12000" dirty="0">
                <a:solidFill>
                  <a:schemeClr val="accent2">
                    <a:lumMod val="50000"/>
                  </a:schemeClr>
                </a:solidFill>
                <a:latin typeface="Bahnschrift Condensed" panose="020B0502040204020203" pitchFamily="34" charset="0"/>
                <a:cs typeface="Aharoni" panose="02010803020104030203" pitchFamily="2" charset="-79"/>
              </a:endParaRPr>
            </a:p>
          </p:txBody>
        </p:sp>
        <p:pic>
          <p:nvPicPr>
            <p:cNvPr id="49" name="Graphic 48" descr="Aspiration outline">
              <a:extLst>
                <a:ext uri="{FF2B5EF4-FFF2-40B4-BE49-F238E27FC236}">
                  <a16:creationId xmlns:a16="http://schemas.microsoft.com/office/drawing/2014/main" id="{565A6714-A45E-4224-BAD3-7B4387A11F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50" name="Group 49">
            <a:extLst>
              <a:ext uri="{FF2B5EF4-FFF2-40B4-BE49-F238E27FC236}">
                <a16:creationId xmlns:a16="http://schemas.microsoft.com/office/drawing/2014/main" id="{0DA3EE5E-BC2C-49D7-B209-ED5A15007C3F}"/>
              </a:ext>
            </a:extLst>
          </p:cNvPr>
          <p:cNvGrpSpPr/>
          <p:nvPr/>
        </p:nvGrpSpPr>
        <p:grpSpPr>
          <a:xfrm>
            <a:off x="380932" y="60279"/>
            <a:ext cx="2251708" cy="2308324"/>
            <a:chOff x="380932" y="60279"/>
            <a:chExt cx="2251708" cy="2308324"/>
          </a:xfrm>
        </p:grpSpPr>
        <p:sp>
          <p:nvSpPr>
            <p:cNvPr id="51" name="Freeform: Shape 50">
              <a:extLst>
                <a:ext uri="{FF2B5EF4-FFF2-40B4-BE49-F238E27FC236}">
                  <a16:creationId xmlns:a16="http://schemas.microsoft.com/office/drawing/2014/main" id="{465CA4DF-B2BD-4E69-93CE-1CD8896C4DE8}"/>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en-CA" sz="2000" b="1" kern="1200" dirty="0">
                  <a:solidFill>
                    <a:schemeClr val="tx2">
                      <a:lumMod val="50000"/>
                    </a:schemeClr>
                  </a:solidFill>
                </a:rPr>
                <a:t>Learn</a:t>
              </a:r>
            </a:p>
          </p:txBody>
        </p:sp>
        <p:sp>
          <p:nvSpPr>
            <p:cNvPr id="52" name="TextBox 51">
              <a:extLst>
                <a:ext uri="{FF2B5EF4-FFF2-40B4-BE49-F238E27FC236}">
                  <a16:creationId xmlns:a16="http://schemas.microsoft.com/office/drawing/2014/main" id="{87FC84A6-BD9C-4D1D-9DE6-EAD865CD0B4C}"/>
                </a:ext>
              </a:extLst>
            </p:cNvPr>
            <p:cNvSpPr txBox="1"/>
            <p:nvPr/>
          </p:nvSpPr>
          <p:spPr>
            <a:xfrm>
              <a:off x="380932" y="60279"/>
              <a:ext cx="477341" cy="2308324"/>
            </a:xfrm>
            <a:prstGeom prst="rect">
              <a:avLst/>
            </a:prstGeom>
            <a:noFill/>
          </p:spPr>
          <p:txBody>
            <a:bodyPr wrap="square">
              <a:spAutoFit/>
            </a:bodyPr>
            <a:lstStyle/>
            <a:p>
              <a:pPr algn="ctr">
                <a:defRPr/>
              </a:pPr>
              <a:r>
                <a:rPr lang="en-US" sz="14400" b="1" dirty="0">
                  <a:solidFill>
                    <a:schemeClr val="accent2">
                      <a:lumMod val="40000"/>
                      <a:lumOff val="60000"/>
                    </a:schemeClr>
                  </a:solidFill>
                  <a:latin typeface="Bahnschrift Condensed" panose="020B0502040204020203" pitchFamily="34" charset="0"/>
                  <a:cs typeface="Aharoni" panose="02010803020104030203" pitchFamily="2" charset="-79"/>
                </a:rPr>
                <a:t>1</a:t>
              </a:r>
              <a:endParaRPr lang="en-US" sz="14400" dirty="0">
                <a:solidFill>
                  <a:schemeClr val="accent2">
                    <a:lumMod val="40000"/>
                    <a:lumOff val="60000"/>
                  </a:schemeClr>
                </a:solidFill>
                <a:latin typeface="Bahnschrift Condensed" panose="020B0502040204020203" pitchFamily="34" charset="0"/>
                <a:cs typeface="Aharoni" panose="02010803020104030203" pitchFamily="2" charset="-79"/>
              </a:endParaRPr>
            </a:p>
          </p:txBody>
        </p:sp>
        <p:pic>
          <p:nvPicPr>
            <p:cNvPr id="53" name="Graphic 52" descr="Brain in head outline">
              <a:extLst>
                <a:ext uri="{FF2B5EF4-FFF2-40B4-BE49-F238E27FC236}">
                  <a16:creationId xmlns:a16="http://schemas.microsoft.com/office/drawing/2014/main" id="{C34ABB30-E92E-4425-96D1-8BDF00AA3D8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pic>
        <p:nvPicPr>
          <p:cNvPr id="36" name="Picture 35" descr="solo-purpleman.png">
            <a:extLst>
              <a:ext uri="{FF2B5EF4-FFF2-40B4-BE49-F238E27FC236}">
                <a16:creationId xmlns:a16="http://schemas.microsoft.com/office/drawing/2014/main" id="{1AFFB27C-3F2F-4115-A734-58D07178ED0E}"/>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01631" y="146595"/>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35066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6C01-2749-478A-8BA6-A17841D52CAF}"/>
              </a:ext>
            </a:extLst>
          </p:cNvPr>
          <p:cNvSpPr>
            <a:spLocks noGrp="1"/>
          </p:cNvSpPr>
          <p:nvPr>
            <p:ph type="title"/>
          </p:nvPr>
        </p:nvSpPr>
        <p:spPr>
          <a:xfrm>
            <a:off x="451765" y="183930"/>
            <a:ext cx="10704280" cy="1369963"/>
          </a:xfrm>
        </p:spPr>
        <p:txBody>
          <a:bodyPr>
            <a:normAutofit/>
          </a:bodyPr>
          <a:lstStyle/>
          <a:p>
            <a:r>
              <a:rPr lang="en-CA" dirty="0"/>
              <a:t>Get ready to participate</a:t>
            </a:r>
          </a:p>
        </p:txBody>
      </p:sp>
      <p:sp>
        <p:nvSpPr>
          <p:cNvPr id="3" name="Content Placeholder 2">
            <a:extLst>
              <a:ext uri="{FF2B5EF4-FFF2-40B4-BE49-F238E27FC236}">
                <a16:creationId xmlns:a16="http://schemas.microsoft.com/office/drawing/2014/main" id="{743B3770-53C6-4BAE-89C1-BCB1B94B1D1E}"/>
              </a:ext>
            </a:extLst>
          </p:cNvPr>
          <p:cNvSpPr>
            <a:spLocks noGrp="1"/>
          </p:cNvSpPr>
          <p:nvPr>
            <p:ph idx="1"/>
          </p:nvPr>
        </p:nvSpPr>
        <p:spPr>
          <a:xfrm>
            <a:off x="649432" y="2474998"/>
            <a:ext cx="11186053" cy="3063677"/>
          </a:xfrm>
          <a:prstGeom prst="roundRect">
            <a:avLst/>
          </a:prstGeom>
          <a:solidFill>
            <a:schemeClr val="bg1">
              <a:lumMod val="85000"/>
            </a:schemeClr>
          </a:solidFill>
          <a:ln>
            <a:noFill/>
          </a:ln>
        </p:spPr>
        <p:txBody>
          <a:bodyPr>
            <a:normAutofit lnSpcReduction="10000"/>
          </a:bodyPr>
          <a:lstStyle/>
          <a:p>
            <a:pPr marL="0" indent="0">
              <a:buNone/>
            </a:pPr>
            <a:r>
              <a:rPr lang="en-CA" sz="1800" b="1" dirty="0">
                <a:solidFill>
                  <a:schemeClr val="tx1"/>
                </a:solidFill>
              </a:rPr>
              <a:t>Who </a:t>
            </a:r>
            <a:r>
              <a:rPr lang="en-CA" sz="1800" dirty="0">
                <a:solidFill>
                  <a:schemeClr val="tx1"/>
                </a:solidFill>
              </a:rPr>
              <a:t>: The survey will be distributed to all employees that will be assigned to this space</a:t>
            </a:r>
          </a:p>
          <a:p>
            <a:pPr marL="0" indent="0">
              <a:buNone/>
            </a:pPr>
            <a:endParaRPr lang="en-CA" sz="1800" dirty="0">
              <a:solidFill>
                <a:schemeClr val="tx1"/>
              </a:solidFill>
            </a:endParaRPr>
          </a:p>
          <a:p>
            <a:pPr marL="0" indent="0">
              <a:buNone/>
            </a:pPr>
            <a:r>
              <a:rPr lang="en-CA" sz="1800" b="1" dirty="0">
                <a:solidFill>
                  <a:schemeClr val="tx1"/>
                </a:solidFill>
              </a:rPr>
              <a:t>When</a:t>
            </a:r>
            <a:r>
              <a:rPr lang="en-CA" sz="1800" dirty="0">
                <a:solidFill>
                  <a:schemeClr val="tx1"/>
                </a:solidFill>
              </a:rPr>
              <a:t> : You should expect to receive the survey link in an email that will be sent to you by </a:t>
            </a:r>
            <a:r>
              <a:rPr lang="fr-CA" sz="1600" dirty="0">
                <a:solidFill>
                  <a:schemeClr val="tx1"/>
                </a:solidFill>
                <a:highlight>
                  <a:srgbClr val="F2A920"/>
                </a:highlight>
              </a:rPr>
              <a:t>[</a:t>
            </a:r>
            <a:r>
              <a:rPr lang="fr-CA" sz="1600" dirty="0" err="1">
                <a:solidFill>
                  <a:schemeClr val="tx1"/>
                </a:solidFill>
                <a:highlight>
                  <a:srgbClr val="F2A920"/>
                </a:highlight>
              </a:rPr>
              <a:t>name</a:t>
            </a:r>
            <a:r>
              <a:rPr lang="fr-CA" sz="1600" dirty="0">
                <a:solidFill>
                  <a:schemeClr val="tx1"/>
                </a:solidFill>
                <a:highlight>
                  <a:srgbClr val="F2A920"/>
                </a:highlight>
              </a:rPr>
              <a:t>]</a:t>
            </a:r>
            <a:r>
              <a:rPr lang="en-CA" sz="1800" dirty="0">
                <a:solidFill>
                  <a:schemeClr val="tx1"/>
                </a:solidFill>
              </a:rPr>
              <a:t>. You will have </a:t>
            </a:r>
            <a:r>
              <a:rPr lang="en-CA" sz="1800" dirty="0">
                <a:solidFill>
                  <a:schemeClr val="tx1"/>
                </a:solidFill>
                <a:highlight>
                  <a:srgbClr val="F2A920"/>
                </a:highlight>
              </a:rPr>
              <a:t>[5]</a:t>
            </a:r>
            <a:r>
              <a:rPr lang="en-CA" sz="1800" dirty="0">
                <a:solidFill>
                  <a:schemeClr val="tx1"/>
                </a:solidFill>
              </a:rPr>
              <a:t> days to answer the online survey. It only takes 5 minutes to answer!  </a:t>
            </a:r>
          </a:p>
          <a:p>
            <a:pPr marL="0" indent="0">
              <a:buNone/>
            </a:pPr>
            <a:endParaRPr lang="en-CA" sz="1800" dirty="0">
              <a:solidFill>
                <a:schemeClr val="tx1"/>
              </a:solidFill>
            </a:endParaRPr>
          </a:p>
          <a:p>
            <a:pPr marL="0" indent="0">
              <a:buNone/>
            </a:pPr>
            <a:r>
              <a:rPr lang="en-CA" sz="1800" b="1" dirty="0">
                <a:solidFill>
                  <a:schemeClr val="tx1"/>
                </a:solidFill>
              </a:rPr>
              <a:t>How</a:t>
            </a:r>
            <a:r>
              <a:rPr lang="en-CA" sz="1800" dirty="0">
                <a:solidFill>
                  <a:schemeClr val="tx1"/>
                </a:solidFill>
              </a:rPr>
              <a:t> </a:t>
            </a:r>
            <a:r>
              <a:rPr lang="en-CA" sz="1800" b="1" dirty="0">
                <a:solidFill>
                  <a:schemeClr val="tx1"/>
                </a:solidFill>
              </a:rPr>
              <a:t>can I get prepared</a:t>
            </a:r>
            <a:r>
              <a:rPr lang="en-CA" sz="1800" dirty="0">
                <a:solidFill>
                  <a:schemeClr val="tx1"/>
                </a:solidFill>
              </a:rPr>
              <a:t>: Think about your future workspace and your new ways of working in a hybrid work model*…as you will be asked to provide information on your work activities, your functions and which activities you intend to perform in an office environment that will be IT enabled and suited to support employees preferences and various tasks. </a:t>
            </a:r>
          </a:p>
        </p:txBody>
      </p:sp>
      <p:sp>
        <p:nvSpPr>
          <p:cNvPr id="6" name="TextBox 5">
            <a:extLst>
              <a:ext uri="{FF2B5EF4-FFF2-40B4-BE49-F238E27FC236}">
                <a16:creationId xmlns:a16="http://schemas.microsoft.com/office/drawing/2014/main" id="{0C17C613-97F2-49C3-AF2F-C0B28BBA9051}"/>
              </a:ext>
            </a:extLst>
          </p:cNvPr>
          <p:cNvSpPr txBox="1"/>
          <p:nvPr/>
        </p:nvSpPr>
        <p:spPr>
          <a:xfrm>
            <a:off x="554182" y="1445999"/>
            <a:ext cx="11573980" cy="923330"/>
          </a:xfrm>
          <a:prstGeom prst="rect">
            <a:avLst/>
          </a:prstGeom>
          <a:noFill/>
        </p:spPr>
        <p:txBody>
          <a:bodyPr wrap="square">
            <a:spAutoFit/>
          </a:bodyPr>
          <a:lstStyle/>
          <a:p>
            <a:pPr marL="0" indent="0">
              <a:buNone/>
            </a:pPr>
            <a:r>
              <a:rPr lang="en-CA" sz="1800" dirty="0">
                <a:solidFill>
                  <a:schemeClr val="accent2">
                    <a:lumMod val="75000"/>
                  </a:schemeClr>
                </a:solidFill>
                <a:latin typeface="Arial" panose="020B0604020202020204" pitchFamily="34" charset="0"/>
                <a:cs typeface="Arial" panose="020B0604020202020204" pitchFamily="34" charset="0"/>
              </a:rPr>
              <a:t>The first activity you will be asked to participate in is the completion of the </a:t>
            </a:r>
            <a:r>
              <a:rPr lang="en-CA" sz="1800" b="1" dirty="0">
                <a:solidFill>
                  <a:schemeClr val="accent2">
                    <a:lumMod val="75000"/>
                  </a:schemeClr>
                </a:solidFill>
                <a:latin typeface="Arial" panose="020B0604020202020204" pitchFamily="34" charset="0"/>
                <a:cs typeface="Arial" panose="020B0604020202020204" pitchFamily="34" charset="0"/>
              </a:rPr>
              <a:t>Mini Design Survey</a:t>
            </a:r>
            <a:r>
              <a:rPr lang="en-CA" sz="1800" dirty="0">
                <a:solidFill>
                  <a:schemeClr val="accent2">
                    <a:lumMod val="75000"/>
                  </a:schemeClr>
                </a:solidFill>
                <a:latin typeface="Arial" panose="020B0604020202020204" pitchFamily="34" charset="0"/>
                <a:cs typeface="Arial" panose="020B0604020202020204" pitchFamily="34" charset="0"/>
              </a:rPr>
              <a:t>. The data gathered from this survey is key for the PSPC Design Team to define the activity profile of the workplace, the zones and the ideal </a:t>
            </a:r>
            <a:r>
              <a:rPr lang="en-CA" sz="1800" dirty="0" err="1">
                <a:solidFill>
                  <a:schemeClr val="accent2">
                    <a:lumMod val="75000"/>
                  </a:schemeClr>
                </a:solidFill>
                <a:latin typeface="Arial" panose="020B0604020202020204" pitchFamily="34" charset="0"/>
                <a:cs typeface="Arial" panose="020B0604020202020204" pitchFamily="34" charset="0"/>
              </a:rPr>
              <a:t>workpoint</a:t>
            </a:r>
            <a:r>
              <a:rPr lang="en-CA" sz="1800" dirty="0">
                <a:solidFill>
                  <a:schemeClr val="accent2">
                    <a:lumMod val="75000"/>
                  </a:schemeClr>
                </a:solidFill>
                <a:latin typeface="Arial" panose="020B0604020202020204" pitchFamily="34" charset="0"/>
                <a:cs typeface="Arial" panose="020B0604020202020204" pitchFamily="34" charset="0"/>
              </a:rPr>
              <a:t> distribution to reflect activities performed in the workplace. </a:t>
            </a:r>
          </a:p>
        </p:txBody>
      </p:sp>
      <p:pic>
        <p:nvPicPr>
          <p:cNvPr id="10" name="Graphic 9" descr="Back with solid fill">
            <a:extLst>
              <a:ext uri="{FF2B5EF4-FFF2-40B4-BE49-F238E27FC236}">
                <a16:creationId xmlns:a16="http://schemas.microsoft.com/office/drawing/2014/main" id="{313F17AD-028F-4FBF-8FFE-3DCE6F479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3357418" y="595961"/>
            <a:ext cx="765837" cy="765837"/>
          </a:xfrm>
          <a:prstGeom prst="rect">
            <a:avLst/>
          </a:prstGeom>
        </p:spPr>
      </p:pic>
      <p:sp>
        <p:nvSpPr>
          <p:cNvPr id="12" name="TextBox 11">
            <a:extLst>
              <a:ext uri="{FF2B5EF4-FFF2-40B4-BE49-F238E27FC236}">
                <a16:creationId xmlns:a16="http://schemas.microsoft.com/office/drawing/2014/main" id="{D096B41D-20DA-432F-9C40-622E3067CF5D}"/>
              </a:ext>
            </a:extLst>
          </p:cNvPr>
          <p:cNvSpPr txBox="1"/>
          <p:nvPr/>
        </p:nvSpPr>
        <p:spPr>
          <a:xfrm>
            <a:off x="4123255" y="764365"/>
            <a:ext cx="6096000" cy="461665"/>
          </a:xfrm>
          <a:prstGeom prst="rect">
            <a:avLst/>
          </a:prstGeom>
          <a:noFill/>
          <a:ln>
            <a:noFill/>
          </a:ln>
        </p:spPr>
        <p:txBody>
          <a:bodyPr wrap="square">
            <a:spAutoFit/>
          </a:bodyPr>
          <a:lstStyle/>
          <a:p>
            <a:r>
              <a:rPr lang="en-CA" b="1" dirty="0">
                <a:solidFill>
                  <a:schemeClr val="accent2">
                    <a:lumMod val="75000"/>
                  </a:schemeClr>
                </a:solidFill>
                <a:latin typeface="Arial" panose="020B0604020202020204" pitchFamily="34" charset="0"/>
                <a:cs typeface="Arial" panose="020B0604020202020204" pitchFamily="34" charset="0"/>
              </a:rPr>
              <a:t>Answer the Mini Design Survey!</a:t>
            </a:r>
          </a:p>
        </p:txBody>
      </p:sp>
      <p:pic>
        <p:nvPicPr>
          <p:cNvPr id="7" name="Graphic 6" descr="Clipboard Checked with solid fill">
            <a:extLst>
              <a:ext uri="{FF2B5EF4-FFF2-40B4-BE49-F238E27FC236}">
                <a16:creationId xmlns:a16="http://schemas.microsoft.com/office/drawing/2014/main" id="{401850B2-9C05-4861-8D4C-14489688DF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45047" y="680162"/>
            <a:ext cx="597433" cy="597433"/>
          </a:xfrm>
          <a:prstGeom prst="rect">
            <a:avLst/>
          </a:prstGeom>
        </p:spPr>
      </p:pic>
      <p:sp>
        <p:nvSpPr>
          <p:cNvPr id="8" name="TextBox 7">
            <a:extLst>
              <a:ext uri="{FF2B5EF4-FFF2-40B4-BE49-F238E27FC236}">
                <a16:creationId xmlns:a16="http://schemas.microsoft.com/office/drawing/2014/main" id="{87D6AFF7-599D-498A-82C3-70ACF5014116}"/>
              </a:ext>
            </a:extLst>
          </p:cNvPr>
          <p:cNvSpPr txBox="1"/>
          <p:nvPr/>
        </p:nvSpPr>
        <p:spPr>
          <a:xfrm>
            <a:off x="465896" y="5605277"/>
            <a:ext cx="11006345" cy="461665"/>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Each organization defines their </a:t>
            </a:r>
            <a:r>
              <a:rPr lang="en-CA" sz="1200" dirty="0">
                <a:solidFill>
                  <a:srgbClr val="000000">
                    <a:lumMod val="50000"/>
                    <a:lumOff val="50000"/>
                  </a:srgbClr>
                </a:solidFill>
                <a:latin typeface="Calibri" panose="020F0502020204030204"/>
              </a:rPr>
              <a:t>own hybrid model that will allow employees to work from various locations and work settings in support of flexibility. </a:t>
            </a:r>
            <a:endPar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and</a:t>
            </a:r>
            <a:r>
              <a:rPr lang="en-CA" sz="1200" dirty="0">
                <a:solidFill>
                  <a:srgbClr val="000000">
                    <a:lumMod val="50000"/>
                    <a:lumOff val="50000"/>
                  </a:srgbClr>
                </a:solidFill>
                <a:latin typeface="Calibri" panose="020F0502020204030204"/>
              </a:rPr>
              <a:t> </a:t>
            </a:r>
            <a:r>
              <a:rPr lang="en-CA" sz="1200" dirty="0" err="1">
                <a:solidFill>
                  <a:srgbClr val="000000">
                    <a:lumMod val="50000"/>
                    <a:lumOff val="50000"/>
                  </a:srgbClr>
                </a:solidFill>
                <a:latin typeface="Calibri" panose="020F0502020204030204"/>
              </a:rPr>
              <a:t>GCcoworking</a:t>
            </a:r>
            <a:r>
              <a:rPr lang="en-CA" sz="1200" dirty="0">
                <a:solidFill>
                  <a:srgbClr val="000000">
                    <a:lumMod val="50000"/>
                    <a:lumOff val="50000"/>
                  </a:srgbClr>
                </a:solidFill>
                <a:latin typeface="Calibri" panose="020F0502020204030204"/>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provides workplace solutions to support </a:t>
            </a:r>
            <a:r>
              <a:rPr lang="en-CA" sz="1200" dirty="0">
                <a:solidFill>
                  <a:srgbClr val="000000">
                    <a:lumMod val="50000"/>
                    <a:lumOff val="50000"/>
                  </a:srgbClr>
                </a:solidFill>
                <a:latin typeface="Calibri" panose="020F0502020204030204"/>
              </a:rPr>
              <a:t>all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models.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62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r>
              <a:rPr lang="en-CA" dirty="0"/>
              <a:t>Resources</a:t>
            </a:r>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a:xfrm>
            <a:off x="451765" y="1562100"/>
            <a:ext cx="10704280" cy="4542779"/>
          </a:xfrm>
        </p:spPr>
        <p:txBody>
          <a:bodyPr/>
          <a:lstStyle/>
          <a:p>
            <a:pPr marL="0" indent="0">
              <a:buNone/>
            </a:pPr>
            <a:r>
              <a:rPr lang="en-CA" sz="2400" dirty="0"/>
              <a:t>Workplace Transformation </a:t>
            </a:r>
            <a:r>
              <a:rPr lang="en-CA" sz="2400" dirty="0" err="1"/>
              <a:t>GCpedia</a:t>
            </a:r>
            <a:r>
              <a:rPr lang="en-CA" sz="2400" dirty="0"/>
              <a:t> page - coming soon</a:t>
            </a:r>
          </a:p>
          <a:p>
            <a:pPr marL="0" indent="0">
              <a:buNone/>
            </a:pPr>
            <a:r>
              <a:rPr lang="en-CA" sz="2400" dirty="0" err="1">
                <a:hlinkClick r:id="rId2"/>
              </a:rPr>
              <a:t>GCworkplace</a:t>
            </a:r>
            <a:r>
              <a:rPr lang="en-CA" sz="2400" dirty="0">
                <a:hlinkClick r:id="rId2"/>
              </a:rPr>
              <a:t>/Resources - </a:t>
            </a:r>
            <a:r>
              <a:rPr lang="en-CA" sz="2400" dirty="0" err="1">
                <a:hlinkClick r:id="rId2"/>
              </a:rPr>
              <a:t>GCpedia</a:t>
            </a:r>
            <a:r>
              <a:rPr lang="en-CA" sz="2400" dirty="0"/>
              <a:t> </a:t>
            </a:r>
          </a:p>
          <a:p>
            <a:pPr marL="0" indent="0">
              <a:buNone/>
            </a:pPr>
            <a:endParaRPr lang="en-CA" sz="2400" dirty="0"/>
          </a:p>
          <a:p>
            <a:pPr marL="0" indent="0">
              <a:buNone/>
            </a:pPr>
            <a:r>
              <a:rPr lang="en-CA" sz="2400" dirty="0"/>
              <a:t>For more information on the Program, please write to :</a:t>
            </a:r>
          </a:p>
          <a:p>
            <a:pPr marL="0" indent="0">
              <a:buNone/>
            </a:pPr>
            <a:r>
              <a:rPr lang="en-CA" sz="2400" u="sng" dirty="0">
                <a:solidFill>
                  <a:srgbClr val="0563C1"/>
                </a:solidFill>
                <a:effectLst/>
                <a:latin typeface="Calibri" panose="020F0502020204030204" pitchFamily="34" charset="0"/>
                <a:ea typeface="Calibri" panose="020F0502020204030204" pitchFamily="34" charset="0"/>
                <a:hlinkClick r:id="rId3"/>
              </a:rPr>
              <a:t>TPSGC.SIMilieudeTravailGC-RPSGCWorkplace.PWGSC@tpsgc-pwgsc.gc.ca</a:t>
            </a:r>
            <a:endParaRPr lang="en-CA" sz="2400" dirty="0"/>
          </a:p>
          <a:p>
            <a:endParaRPr lang="en-CA" sz="2400" dirty="0"/>
          </a:p>
        </p:txBody>
      </p:sp>
    </p:spTree>
    <p:extLst>
      <p:ext uri="{BB962C8B-B14F-4D97-AF65-F5344CB8AC3E}">
        <p14:creationId xmlns:p14="http://schemas.microsoft.com/office/powerpoint/2010/main" val="336338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499729" y="559403"/>
            <a:ext cx="8103701" cy="835027"/>
          </a:xfrm>
        </p:spPr>
        <p:txBody>
          <a:bodyPr/>
          <a:lstStyle/>
          <a:p>
            <a:r>
              <a:rPr lang="en-CA" sz="3200" dirty="0">
                <a:solidFill>
                  <a:schemeClr val="tx2"/>
                </a:solidFill>
                <a:latin typeface="Arial Rounded MT Bold" panose="020F0704030504030204" pitchFamily="34" charset="0"/>
              </a:rPr>
              <a:t>Option 2: Hold a townhall with employees</a:t>
            </a:r>
          </a:p>
        </p:txBody>
      </p:sp>
      <p:sp>
        <p:nvSpPr>
          <p:cNvPr id="4" name="TextBox 3">
            <a:extLst>
              <a:ext uri="{FF2B5EF4-FFF2-40B4-BE49-F238E27FC236}">
                <a16:creationId xmlns:a16="http://schemas.microsoft.com/office/drawing/2014/main" id="{503E9E11-7DE6-4DA9-A136-4EB47B6798F2}"/>
              </a:ext>
            </a:extLst>
          </p:cNvPr>
          <p:cNvSpPr txBox="1"/>
          <p:nvPr/>
        </p:nvSpPr>
        <p:spPr>
          <a:xfrm>
            <a:off x="499729" y="1335924"/>
            <a:ext cx="8921362" cy="3139321"/>
          </a:xfrm>
          <a:prstGeom prst="rect">
            <a:avLst/>
          </a:prstGeom>
          <a:noFill/>
        </p:spPr>
        <p:txBody>
          <a:bodyPr wrap="square" rtlCol="0">
            <a:spAutoFit/>
          </a:bodyPr>
          <a:lstStyle/>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Before organizing a townhall, ensure your have informed your employees about the upcoming project</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Ensure that the project sponsor or champion for the workplace modernization project will be participating</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Plan to have the project sponsor or champion kick-off the session to inspire and demonstrate support</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Slide 5 to10 should be presented by the executive sponsor or champion. The other slides can be presented by a member of your Integrated Project Team. </a:t>
            </a:r>
          </a:p>
          <a:p>
            <a:pPr marL="342900" indent="-342900">
              <a:buFont typeface="Arial" panose="020B0604020202020204" pitchFamily="34" charset="0"/>
              <a:buChar char="•"/>
            </a:pPr>
            <a:r>
              <a:rPr lang="en-CA" sz="1800" dirty="0">
                <a:latin typeface="Calibri Light" panose="020F0302020204030204" pitchFamily="34" charset="0"/>
                <a:cs typeface="Calibri Light" panose="020F0302020204030204" pitchFamily="34" charset="0"/>
              </a:rPr>
              <a:t>Only slides from the interior design and project methodology could be presented by a PSPC representative. </a:t>
            </a:r>
          </a:p>
          <a:p>
            <a:endParaRPr lang="en-CA" sz="1800" dirty="0">
              <a:latin typeface="+mn-lt"/>
            </a:endParaRPr>
          </a:p>
        </p:txBody>
      </p:sp>
      <p:sp>
        <p:nvSpPr>
          <p:cNvPr id="5" name="TextBox 4">
            <a:extLst>
              <a:ext uri="{FF2B5EF4-FFF2-40B4-BE49-F238E27FC236}">
                <a16:creationId xmlns:a16="http://schemas.microsoft.com/office/drawing/2014/main" id="{A940BD8A-2E6B-4B9F-80E3-48A092CDBB77}"/>
              </a:ext>
            </a:extLst>
          </p:cNvPr>
          <p:cNvSpPr txBox="1"/>
          <p:nvPr/>
        </p:nvSpPr>
        <p:spPr>
          <a:xfrm>
            <a:off x="9554130" y="1096519"/>
            <a:ext cx="2411961" cy="1320016"/>
          </a:xfrm>
          <a:prstGeom prst="wedgeEllipseCallout">
            <a:avLst>
              <a:gd name="adj1" fmla="val -70818"/>
              <a:gd name="adj2" fmla="val 30534"/>
            </a:avLst>
          </a:prstGeom>
          <a:noFill/>
          <a:ln w="28575">
            <a:solidFill>
              <a:schemeClr val="accent4"/>
            </a:solidFill>
          </a:ln>
        </p:spPr>
        <p:txBody>
          <a:bodyPr wrap="square" rtlCol="0">
            <a:spAutoFit/>
          </a:bodyPr>
          <a:lstStyle/>
          <a:p>
            <a:pPr algn="ctr"/>
            <a:r>
              <a:rPr lang="en-CA" sz="1100" i="1" dirty="0">
                <a:latin typeface="Calibri Light" panose="020F0302020204030204" pitchFamily="34" charset="0"/>
                <a:cs typeface="Calibri Light" panose="020F0302020204030204" pitchFamily="34" charset="0"/>
              </a:rPr>
              <a:t>We highly recommend this option for efficient two-way communication and to demonstrate leadership and support</a:t>
            </a:r>
          </a:p>
        </p:txBody>
      </p:sp>
      <p:sp>
        <p:nvSpPr>
          <p:cNvPr id="8" name="TextBox 7">
            <a:extLst>
              <a:ext uri="{FF2B5EF4-FFF2-40B4-BE49-F238E27FC236}">
                <a16:creationId xmlns:a16="http://schemas.microsoft.com/office/drawing/2014/main" id="{C6E8935D-A0A7-459B-B00E-B29B5BDEB525}"/>
              </a:ext>
            </a:extLst>
          </p:cNvPr>
          <p:cNvSpPr txBox="1"/>
          <p:nvPr/>
        </p:nvSpPr>
        <p:spPr>
          <a:xfrm>
            <a:off x="7183212" y="0"/>
            <a:ext cx="5008788" cy="400110"/>
          </a:xfrm>
          <a:prstGeom prst="rect">
            <a:avLst/>
          </a:prstGeom>
          <a:noFill/>
        </p:spPr>
        <p:txBody>
          <a:bodyPr wrap="square">
            <a:spAutoFit/>
          </a:bodyPr>
          <a:lstStyle/>
          <a:p>
            <a:r>
              <a:rPr lang="en-US" sz="2000" b="1" i="1" dirty="0">
                <a:solidFill>
                  <a:srgbClr val="FF0000"/>
                </a:solidFill>
                <a:latin typeface="Calibri Light" panose="020F0302020204030204" pitchFamily="34" charset="0"/>
                <a:cs typeface="Calibri Light" panose="020F0302020204030204" pitchFamily="34" charset="0"/>
              </a:rPr>
              <a:t>Instructions – Remove this page before use</a:t>
            </a:r>
          </a:p>
        </p:txBody>
      </p:sp>
      <p:sp>
        <p:nvSpPr>
          <p:cNvPr id="10" name="TextBox 9">
            <a:extLst>
              <a:ext uri="{FF2B5EF4-FFF2-40B4-BE49-F238E27FC236}">
                <a16:creationId xmlns:a16="http://schemas.microsoft.com/office/drawing/2014/main" id="{6930250F-FE3C-405F-914F-A631438D72D8}"/>
              </a:ext>
            </a:extLst>
          </p:cNvPr>
          <p:cNvSpPr txBox="1"/>
          <p:nvPr/>
        </p:nvSpPr>
        <p:spPr>
          <a:xfrm>
            <a:off x="550793" y="4665316"/>
            <a:ext cx="11090414" cy="1055608"/>
          </a:xfrm>
          <a:prstGeom prst="roundRect">
            <a:avLst/>
          </a:prstGeom>
          <a:noFill/>
          <a:ln w="28575">
            <a:solidFill>
              <a:schemeClr val="accent4"/>
            </a:solidFill>
          </a:ln>
        </p:spPr>
        <p:txBody>
          <a:bodyPr wrap="square" rtlCol="0">
            <a:spAutoFit/>
          </a:bodyPr>
          <a:lstStyle/>
          <a:p>
            <a:r>
              <a:rPr lang="en-CA" sz="1400" b="1" dirty="0">
                <a:solidFill>
                  <a:schemeClr val="tx2"/>
                </a:solidFill>
                <a:latin typeface="Calibri Light" panose="020F0302020204030204" pitchFamily="34" charset="0"/>
                <a:cs typeface="Calibri Light" panose="020F0302020204030204" pitchFamily="34" charset="0"/>
              </a:rPr>
              <a:t>Advice and tips</a:t>
            </a:r>
          </a:p>
          <a:p>
            <a:pPr marL="285750" indent="-285750">
              <a:buFont typeface="Arial" panose="020B0604020202020204" pitchFamily="34" charset="0"/>
              <a:buChar char="•"/>
            </a:pPr>
            <a:r>
              <a:rPr lang="en-CA" sz="1400" dirty="0">
                <a:solidFill>
                  <a:schemeClr val="tx2"/>
                </a:solidFill>
                <a:latin typeface="Calibri Light" panose="020F0302020204030204" pitchFamily="34" charset="0"/>
                <a:cs typeface="Calibri Light" panose="020F0302020204030204" pitchFamily="34" charset="0"/>
              </a:rPr>
              <a:t>Make sure to have the information available to employees right after the session ends; either on a shared space or on an intranet page. </a:t>
            </a:r>
          </a:p>
          <a:p>
            <a:pPr marL="285750" indent="-285750">
              <a:buFont typeface="Arial" panose="020B0604020202020204" pitchFamily="34" charset="0"/>
              <a:buChar char="•"/>
            </a:pPr>
            <a:r>
              <a:rPr lang="en-CA" sz="1400" dirty="0">
                <a:solidFill>
                  <a:schemeClr val="tx2"/>
                </a:solidFill>
                <a:latin typeface="Calibri Light" panose="020F0302020204030204" pitchFamily="34" charset="0"/>
                <a:cs typeface="Calibri Light" panose="020F0302020204030204" pitchFamily="34" charset="0"/>
              </a:rPr>
              <a:t>Provide key messages and high level project information to all managers so they can be well-equipped to answer questions that their employees might have. </a:t>
            </a:r>
          </a:p>
        </p:txBody>
      </p:sp>
      <p:pic>
        <p:nvPicPr>
          <p:cNvPr id="7" name="Graphic 6" descr="Lights On outline">
            <a:extLst>
              <a:ext uri="{FF2B5EF4-FFF2-40B4-BE49-F238E27FC236}">
                <a16:creationId xmlns:a16="http://schemas.microsoft.com/office/drawing/2014/main" id="{71BE8A6E-3F1E-4D88-A6FE-BEFF13FF741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749945">
            <a:off x="1797004" y="4707426"/>
            <a:ext cx="339873" cy="339873"/>
          </a:xfrm>
          <a:prstGeom prst="rect">
            <a:avLst/>
          </a:prstGeom>
        </p:spPr>
      </p:pic>
      <p:pic>
        <p:nvPicPr>
          <p:cNvPr id="6" name="Graphic 5" descr="Thumbs up sign with solid fill">
            <a:extLst>
              <a:ext uri="{FF2B5EF4-FFF2-40B4-BE49-F238E27FC236}">
                <a16:creationId xmlns:a16="http://schemas.microsoft.com/office/drawing/2014/main" id="{C68E84D6-7C49-4482-BCFA-7ABD2A956DF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29208" y="1573236"/>
            <a:ext cx="366582" cy="366582"/>
          </a:xfrm>
          <a:prstGeom prst="rect">
            <a:avLst/>
          </a:prstGeom>
        </p:spPr>
      </p:pic>
      <p:pic>
        <p:nvPicPr>
          <p:cNvPr id="12" name="Graphic 11" descr="Classroom outline">
            <a:extLst>
              <a:ext uri="{FF2B5EF4-FFF2-40B4-BE49-F238E27FC236}">
                <a16:creationId xmlns:a16="http://schemas.microsoft.com/office/drawing/2014/main" id="{F8ECD80F-BBC1-438D-BDF1-C299CD4E5E3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38256" y="369332"/>
            <a:ext cx="782835" cy="782835"/>
          </a:xfrm>
          <a:prstGeom prst="rect">
            <a:avLst/>
          </a:prstGeom>
        </p:spPr>
      </p:pic>
    </p:spTree>
    <p:extLst>
      <p:ext uri="{BB962C8B-B14F-4D97-AF65-F5344CB8AC3E}">
        <p14:creationId xmlns:p14="http://schemas.microsoft.com/office/powerpoint/2010/main" val="247515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p:txBody>
          <a:bodyPr/>
          <a:lstStyle/>
          <a:p>
            <a:r>
              <a:rPr lang="en-CA" sz="3600" dirty="0"/>
              <a:t>What is the Workplace Transformation Program</a:t>
            </a:r>
            <a:br>
              <a:rPr lang="en-CA" sz="3600" dirty="0"/>
            </a:br>
            <a:r>
              <a:rPr lang="en-CA" sz="3600" b="0" i="1" dirty="0"/>
              <a:t>&amp; how does it affect me as an employee</a:t>
            </a:r>
            <a:endParaRPr lang="en-CA" sz="3600" i="1" dirty="0"/>
          </a:p>
        </p:txBody>
      </p:sp>
      <p:sp>
        <p:nvSpPr>
          <p:cNvPr id="3" name="TextBox 2">
            <a:extLst>
              <a:ext uri="{FF2B5EF4-FFF2-40B4-BE49-F238E27FC236}">
                <a16:creationId xmlns:a16="http://schemas.microsoft.com/office/drawing/2014/main" id="{E2979813-4856-4748-94B1-BC1AC6C5045F}"/>
              </a:ext>
            </a:extLst>
          </p:cNvPr>
          <p:cNvSpPr txBox="1"/>
          <p:nvPr/>
        </p:nvSpPr>
        <p:spPr>
          <a:xfrm>
            <a:off x="508760" y="2827354"/>
            <a:ext cx="5653916"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support of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federal</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departments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who’s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leadership have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committed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modernize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way</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they</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by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providing</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employees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with</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flexibility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where</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they</a:t>
            </a:r>
            <a:r>
              <a:rPr kumimoji="0" lang="fr-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post-</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pandemic</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PSPC has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created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a:t>
            </a:r>
            <a:r>
              <a:rPr kumimoji="0" lang="fr-CA"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Workplace Transformation Program</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CA"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Workplace Transformation Program</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aims to create a modern, activity-based </a:t>
            </a:r>
            <a:r>
              <a:rPr kumimoji="0" lang="en-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GCworkplace</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an accelerated timeframe to provide employees with an </a:t>
            </a:r>
            <a:r>
              <a:rPr kumimoji="0" lang="en-CA"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optimal workplace experience</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as part of a flexible return to the workplace and a hybrid* future of work.</a:t>
            </a:r>
          </a:p>
        </p:txBody>
      </p:sp>
      <p:pic>
        <p:nvPicPr>
          <p:cNvPr id="8194" name="Picture 2" descr="Dimensions of GCworkplace graphical representation">
            <a:extLst>
              <a:ext uri="{FF2B5EF4-FFF2-40B4-BE49-F238E27FC236}">
                <a16:creationId xmlns:a16="http://schemas.microsoft.com/office/drawing/2014/main" id="{9FD7DA83-BCDB-48F8-996E-69D252662612}"/>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69068" y="2434037"/>
            <a:ext cx="5891211" cy="29741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0A09E-8EC6-4C7E-A685-FBA95D69606A}"/>
              </a:ext>
            </a:extLst>
          </p:cNvPr>
          <p:cNvSpPr txBox="1"/>
          <p:nvPr/>
        </p:nvSpPr>
        <p:spPr>
          <a:xfrm>
            <a:off x="508759" y="1780237"/>
            <a:ext cx="1092062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While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PSPC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had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already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begun</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modernizing</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federal</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workplaces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with</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launch of </a:t>
            </a:r>
            <a:r>
              <a:rPr kumimoji="0" lang="fr-CA" sz="1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GCworkplace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back in 2017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officially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becoming</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new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federal</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workplace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design standard in 2019), the last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two</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years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have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provided</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opportunity</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accelerate</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pace of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this</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modernization</a:t>
            </a: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7" name="TextBox 6">
            <a:extLst>
              <a:ext uri="{FF2B5EF4-FFF2-40B4-BE49-F238E27FC236}">
                <a16:creationId xmlns:a16="http://schemas.microsoft.com/office/drawing/2014/main" id="{90528182-F5D3-4468-8753-79B719BCF369}"/>
              </a:ext>
            </a:extLst>
          </p:cNvPr>
          <p:cNvSpPr txBox="1"/>
          <p:nvPr/>
        </p:nvSpPr>
        <p:spPr>
          <a:xfrm>
            <a:off x="465896" y="5605277"/>
            <a:ext cx="11006345" cy="461665"/>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Each organization defines their </a:t>
            </a:r>
            <a:r>
              <a:rPr lang="en-CA" sz="1200" dirty="0">
                <a:solidFill>
                  <a:srgbClr val="000000">
                    <a:lumMod val="50000"/>
                    <a:lumOff val="50000"/>
                  </a:srgbClr>
                </a:solidFill>
                <a:latin typeface="Calibri" panose="020F0502020204030204"/>
              </a:rPr>
              <a:t>own hybrid model that will allow employees to work from various locations and work settings in support of flexibility. </a:t>
            </a:r>
            <a:endPar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and</a:t>
            </a:r>
            <a:r>
              <a:rPr lang="en-CA" sz="1200" dirty="0">
                <a:solidFill>
                  <a:srgbClr val="000000">
                    <a:lumMod val="50000"/>
                    <a:lumOff val="50000"/>
                  </a:srgbClr>
                </a:solidFill>
                <a:latin typeface="Calibri" panose="020F0502020204030204"/>
              </a:rPr>
              <a:t> </a:t>
            </a:r>
            <a:r>
              <a:rPr lang="en-CA" sz="1200" dirty="0" err="1">
                <a:solidFill>
                  <a:srgbClr val="000000">
                    <a:lumMod val="50000"/>
                    <a:lumOff val="50000"/>
                  </a:srgbClr>
                </a:solidFill>
                <a:latin typeface="Calibri" panose="020F0502020204030204"/>
              </a:rPr>
              <a:t>GCcoworking</a:t>
            </a:r>
            <a:r>
              <a:rPr lang="en-CA" sz="1200" dirty="0">
                <a:solidFill>
                  <a:srgbClr val="000000">
                    <a:lumMod val="50000"/>
                    <a:lumOff val="50000"/>
                  </a:srgbClr>
                </a:solidFill>
                <a:latin typeface="Calibri" panose="020F0502020204030204"/>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provides workplace solutions to support </a:t>
            </a:r>
            <a:r>
              <a:rPr lang="en-CA" sz="1200" dirty="0">
                <a:solidFill>
                  <a:srgbClr val="000000">
                    <a:lumMod val="50000"/>
                    <a:lumOff val="50000"/>
                  </a:srgbClr>
                </a:solidFill>
                <a:latin typeface="Calibri" panose="020F0502020204030204"/>
              </a:rPr>
              <a:t>all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models.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18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r>
              <a:rPr lang="fr-CA" sz="3200" dirty="0">
                <a:solidFill>
                  <a:schemeClr val="tx2"/>
                </a:solidFill>
              </a:rPr>
              <a:t>Workplace Transformation Program</a:t>
            </a:r>
            <a:endParaRPr lang="en-CA" sz="3200" b="0" i="1" dirty="0">
              <a:solidFill>
                <a:schemeClr val="tx2"/>
              </a:solidFill>
            </a:endParaRP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2770094" y="1215534"/>
            <a:ext cx="8884025" cy="4754880"/>
          </a:xfrm>
        </p:spPr>
        <p:txBody>
          <a:bodyPr/>
          <a:lstStyle/>
          <a:p>
            <a:r>
              <a:rPr lang="fr-CA" sz="1400" b="1" dirty="0" err="1">
                <a:solidFill>
                  <a:schemeClr val="accent5"/>
                </a:solidFill>
              </a:rPr>
              <a:t>What</a:t>
            </a:r>
            <a:r>
              <a:rPr lang="fr-CA" sz="1400" b="1" dirty="0">
                <a:solidFill>
                  <a:schemeClr val="accent5"/>
                </a:solidFill>
              </a:rPr>
              <a:t> </a:t>
            </a:r>
            <a:r>
              <a:rPr lang="fr-CA" sz="1400" b="1" dirty="0" err="1">
                <a:solidFill>
                  <a:schemeClr val="accent5"/>
                </a:solidFill>
              </a:rPr>
              <a:t>Matters</a:t>
            </a:r>
            <a:r>
              <a:rPr lang="fr-CA" sz="1400" b="1" dirty="0">
                <a:solidFill>
                  <a:schemeClr val="accent5"/>
                </a:solidFill>
              </a:rPr>
              <a:t> to </a:t>
            </a:r>
            <a:r>
              <a:rPr lang="fr-CA" sz="1400" b="1" dirty="0" err="1">
                <a:solidFill>
                  <a:schemeClr val="accent5"/>
                </a:solidFill>
              </a:rPr>
              <a:t>Employees</a:t>
            </a:r>
            <a:endParaRPr lang="en-CA" sz="1400" dirty="0">
              <a:solidFill>
                <a:schemeClr val="accent5"/>
              </a:solidFill>
            </a:endParaRPr>
          </a:p>
          <a:p>
            <a:r>
              <a:rPr lang="en-CA" sz="1400" b="1" dirty="0">
                <a:solidFill>
                  <a:schemeClr val="accent5"/>
                </a:solidFill>
              </a:rPr>
              <a:t>A Vision for the Future</a:t>
            </a:r>
            <a:endParaRPr lang="en-CA" sz="1400" i="1" dirty="0">
              <a:solidFill>
                <a:schemeClr val="accent5"/>
              </a:solidFill>
            </a:endParaRPr>
          </a:p>
          <a:p>
            <a:r>
              <a:rPr lang="en-CA" sz="1400" b="1" dirty="0">
                <a:solidFill>
                  <a:schemeClr val="accent5"/>
                </a:solidFill>
              </a:rPr>
              <a:t>An Ecosystem of Workspaces</a:t>
            </a:r>
          </a:p>
          <a:p>
            <a:r>
              <a:rPr lang="en-CA" sz="1400" b="1" dirty="0">
                <a:solidFill>
                  <a:schemeClr val="accent5"/>
                </a:solidFill>
              </a:rPr>
              <a:t>What is </a:t>
            </a:r>
            <a:r>
              <a:rPr lang="en-CA" sz="1400" b="1" dirty="0" err="1">
                <a:solidFill>
                  <a:schemeClr val="accent5"/>
                </a:solidFill>
              </a:rPr>
              <a:t>GCworkplace</a:t>
            </a:r>
            <a:endParaRPr lang="en-CA" sz="1400" b="1" dirty="0">
              <a:solidFill>
                <a:schemeClr val="accent5"/>
              </a:solidFill>
            </a:endParaRPr>
          </a:p>
          <a:p>
            <a:r>
              <a:rPr lang="en-CA" sz="1400" b="1" dirty="0">
                <a:solidFill>
                  <a:schemeClr val="accent5"/>
                </a:solidFill>
              </a:rPr>
              <a:t>What to Expect</a:t>
            </a:r>
          </a:p>
          <a:p>
            <a:endParaRPr lang="en-CA" sz="1400" b="1" dirty="0">
              <a:solidFill>
                <a:schemeClr val="accent3"/>
              </a:solidFill>
            </a:endParaRPr>
          </a:p>
          <a:p>
            <a:r>
              <a:rPr lang="en-CA" sz="1400" b="1" dirty="0">
                <a:solidFill>
                  <a:schemeClr val="accent3"/>
                </a:solidFill>
              </a:rPr>
              <a:t>What is GCworkplace Design</a:t>
            </a:r>
            <a:endParaRPr lang="en-CA" sz="1400" dirty="0">
              <a:solidFill>
                <a:schemeClr val="accent3"/>
              </a:solidFill>
            </a:endParaRPr>
          </a:p>
          <a:p>
            <a:r>
              <a:rPr lang="en-CA" sz="1400" i="1" dirty="0">
                <a:solidFill>
                  <a:schemeClr val="accent3"/>
                </a:solidFill>
              </a:rPr>
              <a:t>Workplace Transformation Program</a:t>
            </a:r>
            <a:r>
              <a:rPr lang="en-CA" sz="1400" b="1" dirty="0">
                <a:solidFill>
                  <a:schemeClr val="accent3"/>
                </a:solidFill>
              </a:rPr>
              <a:t> Design Elements</a:t>
            </a:r>
          </a:p>
          <a:p>
            <a:r>
              <a:rPr lang="en-CA" sz="1400" i="1" dirty="0">
                <a:solidFill>
                  <a:schemeClr val="accent3"/>
                </a:solidFill>
              </a:rPr>
              <a:t>Workplace Transformation Program</a:t>
            </a:r>
            <a:r>
              <a:rPr lang="en-CA" sz="1400" b="1" dirty="0">
                <a:solidFill>
                  <a:schemeClr val="accent3"/>
                </a:solidFill>
              </a:rPr>
              <a:t> Inclusions</a:t>
            </a:r>
          </a:p>
          <a:p>
            <a:r>
              <a:rPr lang="en-CA" sz="1400" i="1" dirty="0">
                <a:solidFill>
                  <a:schemeClr val="accent3"/>
                </a:solidFill>
              </a:rPr>
              <a:t>Workplace Transformation Program </a:t>
            </a:r>
            <a:r>
              <a:rPr lang="en-CA" sz="1400" b="1" dirty="0">
                <a:solidFill>
                  <a:schemeClr val="accent3"/>
                </a:solidFill>
              </a:rPr>
              <a:t>Design Process Overview</a:t>
            </a:r>
          </a:p>
          <a:p>
            <a:endParaRPr lang="en-CA" sz="1400" b="1" dirty="0"/>
          </a:p>
          <a:p>
            <a:r>
              <a:rPr lang="en-CA" sz="1400" b="1" dirty="0"/>
              <a:t>On the way to the new workplace</a:t>
            </a:r>
          </a:p>
          <a:p>
            <a:r>
              <a:rPr lang="en-CA" sz="1400" b="1" dirty="0"/>
              <a:t>Your learning roadmap to the new workplace</a:t>
            </a:r>
            <a:endParaRPr lang="en-CA" sz="1400" i="1" dirty="0"/>
          </a:p>
          <a:p>
            <a:endParaRPr lang="en-CA" sz="1400" b="1" dirty="0">
              <a:solidFill>
                <a:schemeClr val="tx1">
                  <a:lumMod val="50000"/>
                  <a:lumOff val="50000"/>
                </a:schemeClr>
              </a:solidFill>
            </a:endParaRPr>
          </a:p>
          <a:p>
            <a:r>
              <a:rPr lang="en-CA" sz="1400" b="1" dirty="0">
                <a:solidFill>
                  <a:schemeClr val="tx1">
                    <a:lumMod val="50000"/>
                    <a:lumOff val="50000"/>
                  </a:schemeClr>
                </a:solidFill>
              </a:rPr>
              <a:t>Resources</a:t>
            </a:r>
            <a:endParaRPr lang="en-CA" sz="1400" dirty="0">
              <a:solidFill>
                <a:schemeClr val="accent3"/>
              </a:solidFill>
            </a:endParaRPr>
          </a:p>
          <a:p>
            <a:endParaRPr lang="fr-CA" sz="1400" dirty="0">
              <a:solidFill>
                <a:schemeClr val="accent3"/>
              </a:solidFill>
            </a:endParaRPr>
          </a:p>
        </p:txBody>
      </p:sp>
      <p:sp>
        <p:nvSpPr>
          <p:cNvPr id="5" name="TextBox 4">
            <a:extLst>
              <a:ext uri="{FF2B5EF4-FFF2-40B4-BE49-F238E27FC236}">
                <a16:creationId xmlns:a16="http://schemas.microsoft.com/office/drawing/2014/main" id="{699A3258-EF42-4F79-A54E-201E9E5EF844}"/>
              </a:ext>
            </a:extLst>
          </p:cNvPr>
          <p:cNvSpPr txBox="1"/>
          <p:nvPr/>
        </p:nvSpPr>
        <p:spPr>
          <a:xfrm>
            <a:off x="451765" y="1172982"/>
            <a:ext cx="2188876"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7455C"/>
                </a:solidFill>
                <a:effectLst/>
                <a:uLnTx/>
                <a:uFillTx/>
                <a:latin typeface="Arial Narrow" panose="020B0606020202030204" pitchFamily="34" charset="0"/>
                <a:ea typeface="+mn-ea"/>
                <a:cs typeface="+mn-cs"/>
              </a:rPr>
              <a:t>CURRENT </a:t>
            </a:r>
            <a:endParaRPr lang="fr-CA" sz="1600" b="1" dirty="0">
              <a:solidFill>
                <a:srgbClr val="17455C"/>
              </a:solidFill>
              <a:latin typeface="Arial Narrow" panose="020B0606020202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7455C"/>
                </a:solidFill>
                <a:effectLst/>
                <a:uLnTx/>
                <a:uFillTx/>
                <a:latin typeface="Arial Narrow" panose="020B0606020202030204" pitchFamily="34" charset="0"/>
                <a:ea typeface="+mn-ea"/>
                <a:cs typeface="+mn-cs"/>
              </a:rPr>
              <a:t>CONTEXT</a:t>
            </a:r>
          </a:p>
        </p:txBody>
      </p:sp>
      <p:sp>
        <p:nvSpPr>
          <p:cNvPr id="6" name="TextBox 5">
            <a:extLst>
              <a:ext uri="{FF2B5EF4-FFF2-40B4-BE49-F238E27FC236}">
                <a16:creationId xmlns:a16="http://schemas.microsoft.com/office/drawing/2014/main" id="{4D1604C7-904E-4125-B791-1095F8A70BB7}"/>
              </a:ext>
            </a:extLst>
          </p:cNvPr>
          <p:cNvSpPr txBox="1"/>
          <p:nvPr/>
        </p:nvSpPr>
        <p:spPr>
          <a:xfrm>
            <a:off x="385064" y="3052381"/>
            <a:ext cx="2255575"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8853F"/>
                </a:solidFill>
                <a:effectLst/>
                <a:uLnTx/>
                <a:uFillTx/>
                <a:latin typeface="Arial Narrow" panose="020B0606020202030204" pitchFamily="34" charset="0"/>
                <a:ea typeface="+mn-ea"/>
                <a:cs typeface="+mn-cs"/>
              </a:rPr>
              <a:t>WORKPLACE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8853F"/>
                </a:solidFill>
                <a:effectLst/>
                <a:uLnTx/>
                <a:uFillTx/>
                <a:latin typeface="Arial Narrow" panose="020B0606020202030204" pitchFamily="34" charset="0"/>
                <a:ea typeface="+mn-ea"/>
                <a:cs typeface="+mn-cs"/>
              </a:rPr>
              <a:t>DESIGN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18853F"/>
                </a:solidFill>
                <a:effectLst/>
                <a:uLnTx/>
                <a:uFillTx/>
                <a:latin typeface="Arial Narrow" panose="020B0606020202030204" pitchFamily="34" charset="0"/>
                <a:ea typeface="+mn-ea"/>
                <a:cs typeface="+mn-cs"/>
              </a:rPr>
              <a:t>&amp; PROCESS</a:t>
            </a:r>
          </a:p>
        </p:txBody>
      </p:sp>
      <p:sp>
        <p:nvSpPr>
          <p:cNvPr id="7" name="TextBox 6">
            <a:extLst>
              <a:ext uri="{FF2B5EF4-FFF2-40B4-BE49-F238E27FC236}">
                <a16:creationId xmlns:a16="http://schemas.microsoft.com/office/drawing/2014/main" id="{56956AB2-7DD2-4BBF-BACC-4369B6A5D478}"/>
              </a:ext>
            </a:extLst>
          </p:cNvPr>
          <p:cNvSpPr txBox="1"/>
          <p:nvPr/>
        </p:nvSpPr>
        <p:spPr>
          <a:xfrm>
            <a:off x="286871" y="4654903"/>
            <a:ext cx="2353768"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4CB6A0"/>
                </a:solidFill>
                <a:effectLst/>
                <a:uLnTx/>
                <a:uFillTx/>
                <a:latin typeface="Arial Narrow" panose="020B0606020202030204" pitchFamily="34" charset="0"/>
                <a:ea typeface="+mn-ea"/>
                <a:cs typeface="+mn-cs"/>
              </a:rPr>
              <a:t>YOUR EXPERIENCE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4CB6A0"/>
                </a:solidFill>
                <a:effectLst/>
                <a:uLnTx/>
                <a:uFillTx/>
                <a:latin typeface="Arial Narrow" panose="020B0606020202030204" pitchFamily="34" charset="0"/>
                <a:ea typeface="+mn-ea"/>
                <a:cs typeface="+mn-cs"/>
              </a:rPr>
              <a:t>AS AN EMPLOYEE</a:t>
            </a:r>
            <a:endParaRPr kumimoji="0" lang="en-CA" sz="1300" b="0" i="0" u="none" strike="noStrike" kern="1200" cap="none" spc="0" normalizeH="0" baseline="0" noProof="0" dirty="0">
              <a:ln>
                <a:noFill/>
              </a:ln>
              <a:solidFill>
                <a:srgbClr val="4CB6A0"/>
              </a:solidFill>
              <a:effectLst/>
              <a:uLnTx/>
              <a:uFillTx/>
              <a:latin typeface="Arial Narrow" panose="020B0606020202030204" pitchFamily="34" charset="0"/>
              <a:ea typeface="+mn-ea"/>
              <a:cs typeface="+mn-cs"/>
            </a:endParaRPr>
          </a:p>
        </p:txBody>
      </p:sp>
      <p:sp>
        <p:nvSpPr>
          <p:cNvPr id="8" name="TextBox 7">
            <a:extLst>
              <a:ext uri="{FF2B5EF4-FFF2-40B4-BE49-F238E27FC236}">
                <a16:creationId xmlns:a16="http://schemas.microsoft.com/office/drawing/2014/main" id="{628137D7-EA73-4DEF-A99A-B2464F40914A}"/>
              </a:ext>
            </a:extLst>
          </p:cNvPr>
          <p:cNvSpPr txBox="1"/>
          <p:nvPr/>
        </p:nvSpPr>
        <p:spPr>
          <a:xfrm>
            <a:off x="286871" y="5550253"/>
            <a:ext cx="2353768" cy="338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77797C"/>
                </a:solidFill>
                <a:effectLst/>
                <a:uLnTx/>
                <a:uFillTx/>
                <a:latin typeface="Arial Narrow" panose="020B0606020202030204" pitchFamily="34" charset="0"/>
                <a:ea typeface="+mn-ea"/>
                <a:cs typeface="+mn-cs"/>
              </a:rPr>
              <a:t>ANNEX</a:t>
            </a:r>
            <a:endParaRPr kumimoji="0" lang="en-CA" sz="1300" b="0" i="0" u="none" strike="noStrike" kern="1200" cap="none" spc="0" normalizeH="0" baseline="0" noProof="0" dirty="0">
              <a:ln>
                <a:noFill/>
              </a:ln>
              <a:solidFill>
                <a:srgbClr val="77797C"/>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28142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3E64F1-B4FB-4F94-93D8-CD17E3E7678B}"/>
              </a:ext>
            </a:extLst>
          </p:cNvPr>
          <p:cNvSpPr/>
          <p:nvPr/>
        </p:nvSpPr>
        <p:spPr>
          <a:xfrm>
            <a:off x="5243747" y="1722995"/>
            <a:ext cx="5441510" cy="235141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FB3A4CF4-8357-467A-B6FD-3A40965E27C6}"/>
              </a:ext>
            </a:extLst>
          </p:cNvPr>
          <p:cNvSpPr/>
          <p:nvPr/>
        </p:nvSpPr>
        <p:spPr>
          <a:xfrm>
            <a:off x="2702090" y="1717389"/>
            <a:ext cx="2466379" cy="23514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2">
            <a:extLst>
              <a:ext uri="{FF2B5EF4-FFF2-40B4-BE49-F238E27FC236}">
                <a16:creationId xmlns:a16="http://schemas.microsoft.com/office/drawing/2014/main" id="{920697B6-6F87-46FD-BF6E-AA3DD6B73D66}"/>
              </a:ext>
            </a:extLst>
          </p:cNvPr>
          <p:cNvSpPr txBox="1">
            <a:spLocks/>
          </p:cNvSpPr>
          <p:nvPr>
            <p:custDataLst>
              <p:tags r:id="rId1"/>
            </p:custDataLst>
          </p:nvPr>
        </p:nvSpPr>
        <p:spPr bwMode="auto">
          <a:xfrm>
            <a:off x="476235" y="2635467"/>
            <a:ext cx="1747198" cy="101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altLang="en-US" sz="2000" b="0" i="0" u="none" strike="noStrike" kern="0" cap="none" spc="0" normalizeH="0" baseline="0" noProof="0" dirty="0">
                <a:ln>
                  <a:noFill/>
                </a:ln>
                <a:solidFill>
                  <a:srgbClr val="000000"/>
                </a:solidFill>
                <a:effectLst/>
                <a:uLnTx/>
                <a:uFillTx/>
                <a:latin typeface="Arial"/>
                <a:ea typeface="+mj-ea"/>
                <a:cs typeface="Calibri Light" panose="020F0302020204030204" pitchFamily="34" charset="0"/>
              </a:rPr>
              <a:t>FOR MANY</a:t>
            </a:r>
          </a:p>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2000" b="0" i="0" u="none" strike="noStrike" kern="0" cap="none" spc="0" normalizeH="0" baseline="0" noProof="0" dirty="0">
                <a:ln>
                  <a:noFill/>
                </a:ln>
                <a:solidFill>
                  <a:srgbClr val="000000"/>
                </a:solidFill>
                <a:effectLst/>
                <a:uLnTx/>
                <a:uFillTx/>
                <a:latin typeface="Arial"/>
                <a:ea typeface="+mj-ea"/>
                <a:cs typeface="Calibri Light" panose="020F0302020204030204" pitchFamily="34" charset="0"/>
              </a:rPr>
              <a:t>EMPLOYEES</a:t>
            </a:r>
            <a:endParaRPr kumimoji="0" lang="en-CA" sz="2000" b="0" i="0" u="none" strike="noStrike" kern="1200" cap="none" spc="0" normalizeH="0" baseline="0" noProof="0" dirty="0">
              <a:ln>
                <a:noFill/>
              </a:ln>
              <a:solidFill>
                <a:srgbClr val="000000"/>
              </a:solidFill>
              <a:effectLst/>
              <a:uLnTx/>
              <a:uFillTx/>
              <a:latin typeface="Arial"/>
              <a:ea typeface="+mj-ea"/>
              <a:cs typeface="Calibri Light" panose="020F0302020204030204" pitchFamily="34" charset="0"/>
            </a:endParaRPr>
          </a:p>
        </p:txBody>
      </p:sp>
      <p:sp>
        <p:nvSpPr>
          <p:cNvPr id="6" name="TextBox 5">
            <a:extLst>
              <a:ext uri="{FF2B5EF4-FFF2-40B4-BE49-F238E27FC236}">
                <a16:creationId xmlns:a16="http://schemas.microsoft.com/office/drawing/2014/main" id="{38386C00-3265-4463-A81F-29C2AABB05A3}"/>
              </a:ext>
            </a:extLst>
          </p:cNvPr>
          <p:cNvSpPr txBox="1"/>
          <p:nvPr/>
        </p:nvSpPr>
        <p:spPr>
          <a:xfrm>
            <a:off x="4527550" y="793317"/>
            <a:ext cx="1342053"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MARCH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2020</a:t>
            </a:r>
            <a:endParaRPr kumimoji="0" lang="en-CA"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grpSp>
        <p:nvGrpSpPr>
          <p:cNvPr id="13" name="Group 12">
            <a:extLst>
              <a:ext uri="{FF2B5EF4-FFF2-40B4-BE49-F238E27FC236}">
                <a16:creationId xmlns:a16="http://schemas.microsoft.com/office/drawing/2014/main" id="{994BC136-2792-4BD4-BD39-C481D9C4AA37}"/>
              </a:ext>
            </a:extLst>
          </p:cNvPr>
          <p:cNvGrpSpPr/>
          <p:nvPr/>
        </p:nvGrpSpPr>
        <p:grpSpPr>
          <a:xfrm>
            <a:off x="2607444" y="1894020"/>
            <a:ext cx="2636303" cy="2061873"/>
            <a:chOff x="449281" y="2343004"/>
            <a:chExt cx="2636303" cy="2061873"/>
          </a:xfrm>
        </p:grpSpPr>
        <p:pic>
          <p:nvPicPr>
            <p:cNvPr id="15" name="Picture Placeholder 23">
              <a:extLst>
                <a:ext uri="{FF2B5EF4-FFF2-40B4-BE49-F238E27FC236}">
                  <a16:creationId xmlns:a16="http://schemas.microsoft.com/office/drawing/2014/main" id="{25412F8C-E92F-427A-9323-F3C74870FD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237" b="7060"/>
            <a:stretch/>
          </p:blipFill>
          <p:spPr>
            <a:xfrm>
              <a:off x="1237219" y="3565171"/>
              <a:ext cx="1059873" cy="839706"/>
            </a:xfrm>
            <a:prstGeom prst="rect">
              <a:avLst/>
            </a:prstGeom>
          </p:spPr>
        </p:pic>
        <p:sp>
          <p:nvSpPr>
            <p:cNvPr id="16" name="TextBox 15">
              <a:extLst>
                <a:ext uri="{FF2B5EF4-FFF2-40B4-BE49-F238E27FC236}">
                  <a16:creationId xmlns:a16="http://schemas.microsoft.com/office/drawing/2014/main" id="{A806FAD3-4A81-4060-98DD-FFCFA38FE5A1}"/>
                </a:ext>
              </a:extLst>
            </p:cNvPr>
            <p:cNvSpPr txBox="1"/>
            <p:nvPr/>
          </p:nvSpPr>
          <p:spPr>
            <a:xfrm>
              <a:off x="449281" y="2343004"/>
              <a:ext cx="2636303" cy="1107996"/>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rgbClr val="17455C"/>
                  </a:solidFill>
                  <a:effectLst/>
                  <a:uLnTx/>
                  <a:uFillTx/>
                  <a:latin typeface="Arial"/>
                  <a:ea typeface="+mn-ea"/>
                  <a:cs typeface="+mn-cs"/>
                </a:rPr>
                <a:t>Work = Workplace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Arial"/>
                  <a:ea typeface="+mn-ea"/>
                  <a:cs typeface="+mn-cs"/>
                </a:rPr>
                <a:t>Static</a:t>
              </a:r>
              <a:r>
                <a:rPr kumimoji="0" lang="fr-CA" sz="1600" b="0" i="0" u="none" strike="noStrike" kern="1200" cap="none" spc="0" normalizeH="0" baseline="0" noProof="0" dirty="0">
                  <a:ln>
                    <a:noFill/>
                  </a:ln>
                  <a:solidFill>
                    <a:srgbClr val="000000"/>
                  </a:solidFill>
                  <a:effectLst/>
                  <a:uLnTx/>
                  <a:uFillTx/>
                  <a:latin typeface="Arial"/>
                  <a:ea typeface="+mn-ea"/>
                  <a:cs typeface="+mn-cs"/>
                </a:rPr>
                <a:t> &amp; Standard</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Arial"/>
                  <a:ea typeface="+mn-ea"/>
                  <a:cs typeface="+mn-cs"/>
                </a:rPr>
                <a:t>Individual</a:t>
              </a: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Social </a:t>
              </a:r>
              <a:r>
                <a:rPr kumimoji="0" lang="fr-CA" sz="1600" b="0" i="0" u="none" strike="noStrike" kern="1200" cap="none" spc="0" normalizeH="0" baseline="0" noProof="0" dirty="0" err="1">
                  <a:ln>
                    <a:noFill/>
                  </a:ln>
                  <a:solidFill>
                    <a:srgbClr val="000000"/>
                  </a:solidFill>
                  <a:effectLst/>
                  <a:uLnTx/>
                  <a:uFillTx/>
                  <a:latin typeface="Arial"/>
                  <a:ea typeface="+mn-ea"/>
                  <a:cs typeface="+mn-cs"/>
                </a:rPr>
                <a:t>facetime</a:t>
              </a: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E47508A3-464B-4537-B027-9F3216DCF884}"/>
              </a:ext>
            </a:extLst>
          </p:cNvPr>
          <p:cNvGrpSpPr/>
          <p:nvPr/>
        </p:nvGrpSpPr>
        <p:grpSpPr>
          <a:xfrm>
            <a:off x="5344945" y="1899035"/>
            <a:ext cx="2209800" cy="2169767"/>
            <a:chOff x="3643032" y="2343567"/>
            <a:chExt cx="2209800" cy="2169767"/>
          </a:xfrm>
        </p:grpSpPr>
        <p:pic>
          <p:nvPicPr>
            <p:cNvPr id="20" name="Picture 19">
              <a:extLst>
                <a:ext uri="{FF2B5EF4-FFF2-40B4-BE49-F238E27FC236}">
                  <a16:creationId xmlns:a16="http://schemas.microsoft.com/office/drawing/2014/main" id="{4FA0C7F8-5F46-4DFB-BCAB-3526CF73DA4A}"/>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160978" y="3565171"/>
              <a:ext cx="1173908" cy="948163"/>
            </a:xfrm>
            <a:prstGeom prst="ellipse">
              <a:avLst/>
            </a:prstGeom>
          </p:spPr>
        </p:pic>
        <p:sp>
          <p:nvSpPr>
            <p:cNvPr id="21" name="TextBox 20">
              <a:extLst>
                <a:ext uri="{FF2B5EF4-FFF2-40B4-BE49-F238E27FC236}">
                  <a16:creationId xmlns:a16="http://schemas.microsoft.com/office/drawing/2014/main" id="{42E2E742-9352-42B9-A0A6-1E91CA728394}"/>
                </a:ext>
              </a:extLst>
            </p:cNvPr>
            <p:cNvSpPr txBox="1"/>
            <p:nvPr/>
          </p:nvSpPr>
          <p:spPr>
            <a:xfrm>
              <a:off x="3643032" y="2343567"/>
              <a:ext cx="2209800" cy="1107996"/>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rgbClr val="18853F"/>
                  </a:solidFill>
                  <a:effectLst/>
                  <a:uLnTx/>
                  <a:uFillTx/>
                  <a:latin typeface="Arial"/>
                  <a:ea typeface="+mn-ea"/>
                  <a:cs typeface="+mn-cs"/>
                </a:rPr>
                <a:t>Work = Home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Work/Life Balance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Virtual &amp; Digital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Efficient</a:t>
              </a:r>
              <a:endParaRPr kumimoji="0" lang="en-C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cxnSp>
        <p:nvCxnSpPr>
          <p:cNvPr id="26" name="Straight Arrow Connector 25">
            <a:extLst>
              <a:ext uri="{FF2B5EF4-FFF2-40B4-BE49-F238E27FC236}">
                <a16:creationId xmlns:a16="http://schemas.microsoft.com/office/drawing/2014/main" id="{6204936F-4616-4F80-9FD3-F2F6B934DD7B}"/>
              </a:ext>
            </a:extLst>
          </p:cNvPr>
          <p:cNvCxnSpPr>
            <a:cxnSpLocks/>
          </p:cNvCxnSpPr>
          <p:nvPr/>
        </p:nvCxnSpPr>
        <p:spPr>
          <a:xfrm>
            <a:off x="2607444" y="1716983"/>
            <a:ext cx="8432031"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1235FB-0415-449B-8B81-A723517525E8}"/>
              </a:ext>
            </a:extLst>
          </p:cNvPr>
          <p:cNvCxnSpPr>
            <a:cxnSpLocks/>
          </p:cNvCxnSpPr>
          <p:nvPr/>
        </p:nvCxnSpPr>
        <p:spPr>
          <a:xfrm flipV="1">
            <a:off x="5197651" y="1429592"/>
            <a:ext cx="0" cy="278045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AD39CFD-1488-466A-BFFB-84C13F2E502E}"/>
              </a:ext>
            </a:extLst>
          </p:cNvPr>
          <p:cNvSpPr txBox="1"/>
          <p:nvPr/>
        </p:nvSpPr>
        <p:spPr>
          <a:xfrm>
            <a:off x="8118186" y="1904641"/>
            <a:ext cx="2209800" cy="1107996"/>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800" b="1" i="0" u="none" strike="noStrike" kern="1200" cap="none" spc="0" normalizeH="0" baseline="0" noProof="0" dirty="0">
                <a:ln>
                  <a:noFill/>
                </a:ln>
                <a:solidFill>
                  <a:srgbClr val="4CB6A0">
                    <a:lumMod val="75000"/>
                  </a:srgbClr>
                </a:solidFill>
                <a:effectLst/>
                <a:uLnTx/>
                <a:uFillTx/>
                <a:latin typeface="Arial"/>
                <a:ea typeface="+mn-ea"/>
                <a:cs typeface="+mn-cs"/>
              </a:rPr>
              <a:t>Work = </a:t>
            </a:r>
            <a:r>
              <a:rPr kumimoji="0" lang="fr-CA" sz="1800" b="1" i="0" u="none" strike="noStrike" kern="1200" cap="none" spc="0" normalizeH="0" baseline="0" noProof="0" dirty="0" err="1">
                <a:ln>
                  <a:noFill/>
                </a:ln>
                <a:solidFill>
                  <a:srgbClr val="4CB6A0">
                    <a:lumMod val="75000"/>
                  </a:srgbClr>
                </a:solidFill>
                <a:effectLst/>
                <a:uLnTx/>
                <a:uFillTx/>
                <a:latin typeface="Arial"/>
                <a:ea typeface="+mn-ea"/>
                <a:cs typeface="+mn-cs"/>
              </a:rPr>
              <a:t>Hybrid</a:t>
            </a:r>
            <a:r>
              <a:rPr kumimoji="0" lang="fr-CA" sz="1800" b="1" i="0" u="none" strike="noStrike" kern="1200" cap="none" spc="0" normalizeH="0" baseline="0" noProof="0" dirty="0">
                <a:ln>
                  <a:noFill/>
                </a:ln>
                <a:solidFill>
                  <a:srgbClr val="4CB6A0">
                    <a:lumMod val="75000"/>
                  </a:srgbClr>
                </a:solidFill>
                <a:effectLst/>
                <a:uLnTx/>
                <a:uFillTx/>
                <a:latin typeface="Arial"/>
                <a:ea typeface="+mn-ea"/>
                <a:cs typeface="+mn-cs"/>
              </a:rPr>
              <a:t>*</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a:ea typeface="+mn-ea"/>
                <a:cs typeface="+mn-cs"/>
              </a:rPr>
              <a:t>Best of both!</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a:ea typeface="+mn-ea"/>
                <a:cs typeface="+mn-cs"/>
              </a:rPr>
              <a:t>Empowering </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a:ea typeface="+mn-ea"/>
                <a:cs typeface="+mn-cs"/>
              </a:rPr>
              <a:t>Flexible &amp; Mobile</a:t>
            </a:r>
          </a:p>
        </p:txBody>
      </p:sp>
      <p:pic>
        <p:nvPicPr>
          <p:cNvPr id="11" name="Graphic 10" descr="Wireless with solid fill">
            <a:extLst>
              <a:ext uri="{FF2B5EF4-FFF2-40B4-BE49-F238E27FC236}">
                <a16:creationId xmlns:a16="http://schemas.microsoft.com/office/drawing/2014/main" id="{E2260529-D17E-4B8B-81DB-C22C0C6F1C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646024">
            <a:off x="8922317" y="2936238"/>
            <a:ext cx="578561" cy="578561"/>
          </a:xfrm>
          <a:prstGeom prst="rect">
            <a:avLst/>
          </a:prstGeom>
        </p:spPr>
      </p:pic>
      <p:sp>
        <p:nvSpPr>
          <p:cNvPr id="43" name="Title 2">
            <a:extLst>
              <a:ext uri="{FF2B5EF4-FFF2-40B4-BE49-F238E27FC236}">
                <a16:creationId xmlns:a16="http://schemas.microsoft.com/office/drawing/2014/main" id="{79995A17-223C-4A47-8A2B-56505E0ACA70}"/>
              </a:ext>
            </a:extLst>
          </p:cNvPr>
          <p:cNvSpPr txBox="1">
            <a:spLocks/>
          </p:cNvSpPr>
          <p:nvPr>
            <p:custDataLst>
              <p:tags r:id="rId2"/>
            </p:custDataLst>
          </p:nvPr>
        </p:nvSpPr>
        <p:spPr bwMode="auto">
          <a:xfrm>
            <a:off x="1823451" y="2466606"/>
            <a:ext cx="761110" cy="88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altLang="en-US" sz="6000" b="0" i="0" u="none" strike="noStrike" kern="0" cap="none" spc="0" normalizeH="0" baseline="0" noProof="0" dirty="0">
                <a:ln>
                  <a:noFill/>
                </a:ln>
                <a:solidFill>
                  <a:srgbClr val="000000"/>
                </a:solidFill>
                <a:effectLst/>
                <a:uLnTx/>
                <a:uFillTx/>
                <a:latin typeface="72 Black" panose="020B0A04030603020204" pitchFamily="34" charset="0"/>
                <a:ea typeface="+mj-ea"/>
                <a:cs typeface="72 Black" panose="020B0A04030603020204" pitchFamily="34" charset="0"/>
              </a:rPr>
              <a:t>:</a:t>
            </a:r>
            <a:endParaRPr kumimoji="0" lang="en-CA" sz="6000" b="0" i="0" u="none" strike="noStrike" kern="1200" cap="none" spc="0" normalizeH="0" baseline="0" noProof="0" dirty="0">
              <a:ln>
                <a:noFill/>
              </a:ln>
              <a:solidFill>
                <a:srgbClr val="000000"/>
              </a:solidFill>
              <a:effectLst/>
              <a:uLnTx/>
              <a:uFillTx/>
              <a:latin typeface="72 Black" panose="020B0A04030603020204" pitchFamily="34" charset="0"/>
              <a:ea typeface="+mj-ea"/>
              <a:cs typeface="72 Black" panose="020B0A04030603020204" pitchFamily="34" charset="0"/>
            </a:endParaRPr>
          </a:p>
        </p:txBody>
      </p:sp>
      <p:sp>
        <p:nvSpPr>
          <p:cNvPr id="44" name="TextBox 43">
            <a:extLst>
              <a:ext uri="{FF2B5EF4-FFF2-40B4-BE49-F238E27FC236}">
                <a16:creationId xmlns:a16="http://schemas.microsoft.com/office/drawing/2014/main" id="{59B0B9AA-69EA-4BF6-814C-0AEB8B94154B}"/>
              </a:ext>
            </a:extLst>
          </p:cNvPr>
          <p:cNvSpPr txBox="1"/>
          <p:nvPr/>
        </p:nvSpPr>
        <p:spPr>
          <a:xfrm>
            <a:off x="7112999" y="622513"/>
            <a:ext cx="1406593"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500" b="1" i="0" u="none" strike="noStrike" kern="1200" cap="none" spc="0" normalizeH="0" baseline="0" noProof="0" dirty="0">
                <a:ln>
                  <a:noFill/>
                </a:ln>
                <a:solidFill>
                  <a:srgbClr val="4CB6A0">
                    <a:lumMod val="75000"/>
                  </a:srgbClr>
                </a:solidFill>
                <a:effectLst/>
                <a:uLnTx/>
                <a:uFillTx/>
                <a:latin typeface="Calibri" panose="020F0502020204030204" pitchFamily="34" charset="0"/>
                <a:ea typeface="+mn-ea"/>
                <a:cs typeface="Calibri" panose="020F0502020204030204" pitchFamily="34" charset="0"/>
              </a:rPr>
              <a:t>Workplace Transformation Program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500" b="1" i="0" u="none" strike="noStrike" kern="1200" cap="none" spc="0" normalizeH="0" baseline="0" noProof="0" dirty="0">
              <a:ln>
                <a:noFill/>
              </a:ln>
              <a:solidFill>
                <a:srgbClr val="4CB6A0">
                  <a:lumMod val="75000"/>
                </a:srgbClr>
              </a:solidFill>
              <a:effectLst/>
              <a:uLnTx/>
              <a:uFillTx/>
              <a:latin typeface="Calibri" panose="020F0502020204030204" pitchFamily="34" charset="0"/>
              <a:ea typeface="+mn-ea"/>
              <a:cs typeface="Calibri" panose="020F0502020204030204" pitchFamily="34" charset="0"/>
            </a:endParaRPr>
          </a:p>
        </p:txBody>
      </p:sp>
      <p:sp>
        <p:nvSpPr>
          <p:cNvPr id="45" name="Arrow: Chevron 44">
            <a:extLst>
              <a:ext uri="{FF2B5EF4-FFF2-40B4-BE49-F238E27FC236}">
                <a16:creationId xmlns:a16="http://schemas.microsoft.com/office/drawing/2014/main" id="{0C907DCD-BC27-4532-8FC9-CFF9BFC52C08}"/>
              </a:ext>
            </a:extLst>
          </p:cNvPr>
          <p:cNvSpPr/>
          <p:nvPr/>
        </p:nvSpPr>
        <p:spPr>
          <a:xfrm rot="5400000">
            <a:off x="7691951" y="1390252"/>
            <a:ext cx="254289" cy="24337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TextBox 45">
            <a:extLst>
              <a:ext uri="{FF2B5EF4-FFF2-40B4-BE49-F238E27FC236}">
                <a16:creationId xmlns:a16="http://schemas.microsoft.com/office/drawing/2014/main" id="{51D0D419-74DB-43D0-8219-188FB45830E6}"/>
              </a:ext>
            </a:extLst>
          </p:cNvPr>
          <p:cNvSpPr txBox="1"/>
          <p:nvPr/>
        </p:nvSpPr>
        <p:spPr>
          <a:xfrm>
            <a:off x="2702090" y="4314746"/>
            <a:ext cx="7983167" cy="998800"/>
          </a:xfrm>
          <a:prstGeom prst="rect">
            <a:avLst/>
          </a:prstGeom>
          <a:solidFill>
            <a:schemeClr val="bg1"/>
          </a:solidFill>
        </p:spPr>
        <p:txBody>
          <a:bodyPr wrap="square" rtlCol="0">
            <a:spAutoFit/>
          </a:bodyPr>
          <a:lstStyle/>
          <a:p>
            <a:pPr marL="0" marR="0" lvl="0" indent="0" algn="l" defTabSz="914400" rtl="0" eaLnBrk="0" fontAlgn="base" latinLnBrk="0" hangingPunct="0">
              <a:lnSpc>
                <a:spcPts val="1800"/>
              </a:lnSpc>
              <a:spcBef>
                <a:spcPct val="0"/>
              </a:spcBef>
              <a:spcAft>
                <a:spcPts val="600"/>
              </a:spcAft>
              <a:buClrTx/>
              <a:buSzTx/>
              <a:buFontTx/>
              <a:buNone/>
              <a:tabLst/>
              <a:defRPr/>
            </a:pPr>
            <a:r>
              <a:rPr kumimoji="0" lang="en-CA" sz="1400" b="0" i="0" u="none" strike="noStrike" kern="1200" cap="none" spc="0" normalizeH="0" baseline="0">
                <a:ln>
                  <a:noFill/>
                </a:ln>
                <a:solidFill>
                  <a:srgbClr val="000000"/>
                </a:solidFill>
                <a:effectLst/>
                <a:uLnTx/>
                <a:uFillTx/>
                <a:latin typeface="Arial"/>
                <a:ea typeface="+mn-ea"/>
                <a:cs typeface="+mn-cs"/>
              </a:rPr>
              <a:t>Although the sudden pivot from the ‘office-first’ model to working from home almost excluvively has proven benficial for most in many ways, it hasn’t been without its challenges. Allowing for </a:t>
            </a:r>
            <a:r>
              <a:rPr kumimoji="0" lang="en-CA" sz="1400" b="1" i="0" u="none" strike="noStrike" kern="1200" cap="none" spc="0" normalizeH="0" baseline="0">
                <a:ln>
                  <a:noFill/>
                </a:ln>
                <a:solidFill>
                  <a:srgbClr val="000000"/>
                </a:solidFill>
                <a:effectLst/>
                <a:uLnTx/>
                <a:uFillTx/>
                <a:latin typeface="Arial"/>
                <a:ea typeface="+mn-ea"/>
                <a:cs typeface="+mn-cs"/>
              </a:rPr>
              <a:t>flexibility in work location</a:t>
            </a:r>
            <a:r>
              <a:rPr kumimoji="0" lang="en-CA" sz="1400" b="0" i="0" u="none" strike="noStrike" kern="1200" cap="none" spc="0" normalizeH="0" baseline="0">
                <a:ln>
                  <a:noFill/>
                </a:ln>
                <a:solidFill>
                  <a:srgbClr val="000000"/>
                </a:solidFill>
                <a:effectLst/>
                <a:uLnTx/>
                <a:uFillTx/>
                <a:latin typeface="Arial"/>
                <a:ea typeface="+mn-ea"/>
                <a:cs typeface="+mn-cs"/>
              </a:rPr>
              <a:t> going forward will empower employees and teams to retain the benefits of what each work setting has to offer, while allowing for varying personal needs and preferences.</a:t>
            </a:r>
          </a:p>
        </p:txBody>
      </p:sp>
      <p:sp>
        <p:nvSpPr>
          <p:cNvPr id="47" name="TextBox 46">
            <a:extLst>
              <a:ext uri="{FF2B5EF4-FFF2-40B4-BE49-F238E27FC236}">
                <a16:creationId xmlns:a16="http://schemas.microsoft.com/office/drawing/2014/main" id="{406F2FE9-B149-4DE5-8722-F7AFBCA34DF6}"/>
              </a:ext>
            </a:extLst>
          </p:cNvPr>
          <p:cNvSpPr txBox="1"/>
          <p:nvPr/>
        </p:nvSpPr>
        <p:spPr>
          <a:xfrm>
            <a:off x="465896" y="5605277"/>
            <a:ext cx="11006345" cy="461665"/>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200" b="1" i="0" u="none" strike="noStrike" kern="1200" cap="none" spc="0" normalizeH="0" baseline="0" noProof="0" dirty="0">
                <a:ln>
                  <a:noFill/>
                </a:ln>
                <a:solidFill>
                  <a:srgbClr val="18853F"/>
                </a:solidFill>
                <a:effectLst/>
                <a:uLnTx/>
                <a:uFillTx/>
                <a:latin typeface="Calibri" panose="020F0502020204030204"/>
                <a:ea typeface="+mn-ea"/>
                <a:cs typeface="+mn-cs"/>
              </a:rPr>
              <a:t>*</a:t>
            </a:r>
            <a:r>
              <a:rPr kumimoji="0" lang="fr-CA" sz="12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Each organization defines their </a:t>
            </a:r>
            <a:r>
              <a:rPr lang="en-CA" sz="1200" dirty="0">
                <a:solidFill>
                  <a:srgbClr val="000000">
                    <a:lumMod val="50000"/>
                    <a:lumOff val="50000"/>
                  </a:srgbClr>
                </a:solidFill>
                <a:latin typeface="Calibri" panose="020F0502020204030204"/>
              </a:rPr>
              <a:t>own hybrid model that will allow employees to work from various locations and work settings in support of flexibility. </a:t>
            </a:r>
            <a:endPar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srgbClr val="000000">
                    <a:lumMod val="50000"/>
                    <a:lumOff val="50000"/>
                  </a:srgbClr>
                </a:solidFill>
                <a:effectLst/>
                <a:uLnTx/>
                <a:uFillTx/>
                <a:latin typeface="Calibri" panose="020F0502020204030204"/>
                <a:ea typeface="+mn-ea"/>
                <a:cs typeface="+mn-cs"/>
              </a:rPr>
              <a:t>GCworkplace</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 and</a:t>
            </a:r>
            <a:r>
              <a:rPr lang="en-CA" sz="1200" dirty="0">
                <a:solidFill>
                  <a:srgbClr val="000000">
                    <a:lumMod val="50000"/>
                    <a:lumOff val="50000"/>
                  </a:srgbClr>
                </a:solidFill>
                <a:latin typeface="Calibri" panose="020F0502020204030204"/>
              </a:rPr>
              <a:t> </a:t>
            </a:r>
            <a:r>
              <a:rPr lang="en-CA" sz="1200" dirty="0" err="1">
                <a:solidFill>
                  <a:srgbClr val="000000">
                    <a:lumMod val="50000"/>
                    <a:lumOff val="50000"/>
                  </a:srgbClr>
                </a:solidFill>
                <a:latin typeface="Calibri" panose="020F0502020204030204"/>
              </a:rPr>
              <a:t>GCcoworking</a:t>
            </a:r>
            <a:r>
              <a:rPr lang="en-CA" sz="1200" dirty="0">
                <a:solidFill>
                  <a:srgbClr val="000000">
                    <a:lumMod val="50000"/>
                    <a:lumOff val="50000"/>
                  </a:srgbClr>
                </a:solidFill>
                <a:latin typeface="Calibri" panose="020F0502020204030204"/>
              </a:rPr>
              <a:t>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provides workplace solutions to support </a:t>
            </a:r>
            <a:r>
              <a:rPr lang="en-CA" sz="1200" dirty="0">
                <a:solidFill>
                  <a:srgbClr val="000000">
                    <a:lumMod val="50000"/>
                    <a:lumOff val="50000"/>
                  </a:srgbClr>
                </a:solidFill>
                <a:latin typeface="Calibri" panose="020F0502020204030204"/>
              </a:rPr>
              <a:t>all </a:t>
            </a:r>
            <a:r>
              <a:rPr kumimoji="0" lang="en-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rPr>
              <a:t>hybrid work models.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noProof="0" dirty="0">
                <a:ln>
                  <a:noFill/>
                </a:ln>
                <a:solidFill>
                  <a:srgbClr val="17455C"/>
                </a:solidFill>
                <a:effectLst/>
                <a:uLnTx/>
                <a:uFillTx/>
                <a:latin typeface="Arial"/>
                <a:ea typeface="+mj-ea"/>
                <a:cs typeface="+mj-cs"/>
              </a:rPr>
              <a:t>C</a:t>
            </a:r>
            <a:r>
              <a:rPr kumimoji="0" lang="en-CA" sz="3600" b="1" i="0" u="none" strike="noStrike" kern="1200" cap="none" spc="0" normalizeH="0" baseline="0" noProof="0" dirty="0" err="1">
                <a:ln>
                  <a:noFill/>
                </a:ln>
                <a:solidFill>
                  <a:srgbClr val="17455C"/>
                </a:solidFill>
                <a:effectLst/>
                <a:uLnTx/>
                <a:uFillTx/>
                <a:latin typeface="Arial"/>
                <a:ea typeface="+mj-ea"/>
                <a:cs typeface="+mj-cs"/>
              </a:rPr>
              <a:t>ontext</a:t>
            </a:r>
            <a:endParaRPr kumimoji="0" lang="en-CA" sz="3600" b="1" i="0" u="none" strike="noStrike" kern="1200" cap="none" spc="0" normalizeH="0" baseline="0" noProof="0" dirty="0">
              <a:ln>
                <a:noFill/>
              </a:ln>
              <a:solidFill>
                <a:srgbClr val="17455C"/>
              </a:solidFill>
              <a:effectLst/>
              <a:uLnTx/>
              <a:uFillTx/>
              <a:latin typeface="Arial"/>
              <a:ea typeface="+mj-ea"/>
              <a:cs typeface="+mj-cs"/>
            </a:endParaRPr>
          </a:p>
        </p:txBody>
      </p:sp>
      <p:sp>
        <p:nvSpPr>
          <p:cNvPr id="52" name="TextBox 51">
            <a:extLst>
              <a:ext uri="{FF2B5EF4-FFF2-40B4-BE49-F238E27FC236}">
                <a16:creationId xmlns:a16="http://schemas.microsoft.com/office/drawing/2014/main" id="{DFF07713-F19D-4D82-8624-500717AC9E51}"/>
              </a:ext>
            </a:extLst>
          </p:cNvPr>
          <p:cNvSpPr txBox="1"/>
          <p:nvPr/>
        </p:nvSpPr>
        <p:spPr>
          <a:xfrm>
            <a:off x="2247778" y="1400605"/>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2020</a:t>
            </a:r>
          </a:p>
        </p:txBody>
      </p:sp>
      <p:sp>
        <p:nvSpPr>
          <p:cNvPr id="53" name="TextBox 52">
            <a:extLst>
              <a:ext uri="{FF2B5EF4-FFF2-40B4-BE49-F238E27FC236}">
                <a16:creationId xmlns:a16="http://schemas.microsoft.com/office/drawing/2014/main" id="{6F310F7D-D250-4EDB-8823-5B8949F55B66}"/>
              </a:ext>
            </a:extLst>
          </p:cNvPr>
          <p:cNvSpPr txBox="1"/>
          <p:nvPr/>
        </p:nvSpPr>
        <p:spPr>
          <a:xfrm>
            <a:off x="9791595" y="1398257"/>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2022…</a:t>
            </a:r>
          </a:p>
        </p:txBody>
      </p:sp>
      <p:pic>
        <p:nvPicPr>
          <p:cNvPr id="31" name="Picture Placeholder 23">
            <a:extLst>
              <a:ext uri="{FF2B5EF4-FFF2-40B4-BE49-F238E27FC236}">
                <a16:creationId xmlns:a16="http://schemas.microsoft.com/office/drawing/2014/main" id="{D46CF506-AC4B-4616-8165-F18A066F2B7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59078" y="3289234"/>
            <a:ext cx="871771" cy="690678"/>
          </a:xfrm>
          <a:prstGeom prst="rect">
            <a:avLst/>
          </a:prstGeom>
        </p:spPr>
      </p:pic>
      <p:pic>
        <p:nvPicPr>
          <p:cNvPr id="33" name="Picture 32">
            <a:extLst>
              <a:ext uri="{FF2B5EF4-FFF2-40B4-BE49-F238E27FC236}">
                <a16:creationId xmlns:a16="http://schemas.microsoft.com/office/drawing/2014/main" id="{A55CE240-2B06-42C9-BFB6-B6E442BB9974}"/>
              </a:ext>
            </a:extLst>
          </p:cNvPr>
          <p:cNvPicPr>
            <a:picLocks noChangeAspect="1"/>
          </p:cNvPicPr>
          <p:nvPr/>
        </p:nvPicPr>
        <p:blipFill rotWithShape="1">
          <a:blip r:embed="rId10"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8378407" y="3374505"/>
            <a:ext cx="836642" cy="675754"/>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5ECEEF-1638-473D-A005-9F2835B89EA4}"/>
              </a:ext>
            </a:extLst>
          </p:cNvPr>
          <p:cNvSpPr>
            <a:spLocks noGrp="1"/>
          </p:cNvSpPr>
          <p:nvPr>
            <p:ph idx="1"/>
          </p:nvPr>
        </p:nvSpPr>
        <p:spPr>
          <a:xfrm>
            <a:off x="442084" y="1963878"/>
            <a:ext cx="5489331" cy="631504"/>
          </a:xfrm>
        </p:spPr>
        <p:txBody>
          <a:bodyPr/>
          <a:lstStyle/>
          <a:p>
            <a:pPr marL="0" indent="0">
              <a:spcBef>
                <a:spcPts val="0"/>
              </a:spcBef>
              <a:buNone/>
            </a:pPr>
            <a:r>
              <a:rPr lang="en-CA" sz="1800" b="1" dirty="0">
                <a:solidFill>
                  <a:schemeClr val="accent5"/>
                </a:solidFill>
                <a:latin typeface="+mj-lt"/>
              </a:rPr>
              <a:t>Results from the </a:t>
            </a:r>
          </a:p>
          <a:p>
            <a:pPr marL="0" indent="0">
              <a:spcBef>
                <a:spcPts val="0"/>
              </a:spcBef>
              <a:buNone/>
            </a:pPr>
            <a:r>
              <a:rPr lang="en-CA" sz="1800" b="1" dirty="0">
                <a:solidFill>
                  <a:schemeClr val="accent5"/>
                </a:solidFill>
                <a:highlight>
                  <a:srgbClr val="F2A920"/>
                </a:highlight>
                <a:latin typeface="+mj-lt"/>
              </a:rPr>
              <a:t>[</a:t>
            </a:r>
            <a:r>
              <a:rPr lang="en-CA" sz="1800" i="1" dirty="0">
                <a:solidFill>
                  <a:schemeClr val="accent5"/>
                </a:solidFill>
                <a:highlight>
                  <a:srgbClr val="F2A920"/>
                </a:highlight>
                <a:latin typeface="+mj-lt"/>
              </a:rPr>
              <a:t>insert department’s survey name</a:t>
            </a:r>
            <a:r>
              <a:rPr lang="en-CA" sz="1800" b="1" dirty="0">
                <a:solidFill>
                  <a:schemeClr val="accent5"/>
                </a:solidFill>
                <a:highlight>
                  <a:srgbClr val="F2A920"/>
                </a:highlight>
                <a:latin typeface="+mj-lt"/>
                <a:ea typeface="Source Sans Pro" panose="020B0503030403020204" pitchFamily="34" charset="0"/>
              </a:rPr>
              <a:t>]</a:t>
            </a:r>
            <a:endParaRPr lang="en-CA" sz="1800" b="1" dirty="0">
              <a:solidFill>
                <a:schemeClr val="accent5"/>
              </a:solidFill>
              <a:highlight>
                <a:srgbClr val="F2A920"/>
              </a:highlight>
              <a:latin typeface="+mj-lt"/>
            </a:endParaRP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noProof="0" dirty="0" err="1">
                <a:ln>
                  <a:noFill/>
                </a:ln>
                <a:solidFill>
                  <a:srgbClr val="17455C"/>
                </a:solidFill>
                <a:effectLst/>
                <a:uLnTx/>
                <a:uFillTx/>
                <a:latin typeface="Arial"/>
                <a:ea typeface="+mj-ea"/>
                <a:cs typeface="+mj-cs"/>
              </a:rPr>
              <a:t>What</a:t>
            </a:r>
            <a:r>
              <a:rPr kumimoji="0" lang="fr-CA" sz="3600" b="1" i="0" u="none" strike="noStrike" kern="1200" cap="none" spc="0" normalizeH="0" baseline="0" noProof="0" dirty="0">
                <a:ln>
                  <a:noFill/>
                </a:ln>
                <a:solidFill>
                  <a:srgbClr val="17455C"/>
                </a:solidFill>
                <a:effectLst/>
                <a:uLnTx/>
                <a:uFillTx/>
                <a:latin typeface="Arial"/>
                <a:ea typeface="+mj-ea"/>
                <a:cs typeface="+mj-cs"/>
              </a:rPr>
              <a:t> </a:t>
            </a:r>
            <a:r>
              <a:rPr kumimoji="0" lang="fr-CA" sz="3600" b="1" i="0" u="none" strike="noStrike" kern="1200" cap="none" spc="0" normalizeH="0" baseline="0" noProof="0" dirty="0" err="1">
                <a:ln>
                  <a:noFill/>
                </a:ln>
                <a:solidFill>
                  <a:srgbClr val="17455C"/>
                </a:solidFill>
                <a:effectLst/>
                <a:uLnTx/>
                <a:uFillTx/>
                <a:latin typeface="Arial"/>
                <a:ea typeface="+mj-ea"/>
                <a:cs typeface="+mj-cs"/>
              </a:rPr>
              <a:t>Matters</a:t>
            </a:r>
            <a:r>
              <a:rPr kumimoji="0" lang="fr-CA" sz="3600" b="1" i="0" u="none" strike="noStrike" kern="1200" cap="none" spc="0" normalizeH="0" baseline="0" noProof="0" dirty="0">
                <a:ln>
                  <a:noFill/>
                </a:ln>
                <a:solidFill>
                  <a:srgbClr val="17455C"/>
                </a:solidFill>
                <a:effectLst/>
                <a:uLnTx/>
                <a:uFillTx/>
                <a:latin typeface="Arial"/>
                <a:ea typeface="+mj-ea"/>
                <a:cs typeface="+mj-cs"/>
              </a:rPr>
              <a:t> to </a:t>
            </a:r>
            <a:r>
              <a:rPr kumimoji="0" lang="fr-CA" sz="3600" b="1" i="0" u="none" strike="noStrike" kern="1200" cap="none" spc="0" normalizeH="0" baseline="0" noProof="0" dirty="0">
                <a:ln>
                  <a:noFill/>
                </a:ln>
                <a:solidFill>
                  <a:srgbClr val="17455C"/>
                </a:solidFill>
                <a:effectLst/>
                <a:highlight>
                  <a:srgbClr val="F2A920"/>
                </a:highlight>
                <a:uLnTx/>
                <a:uFillTx/>
                <a:latin typeface="Arial"/>
                <a:ea typeface="+mj-ea"/>
                <a:cs typeface="+mj-cs"/>
              </a:rPr>
              <a:t>[</a:t>
            </a:r>
            <a:r>
              <a:rPr kumimoji="0" lang="fr-CA" sz="3600" b="0" i="1" u="none" strike="noStrike" kern="1200" cap="none" spc="0" normalizeH="0" baseline="0" noProof="0" dirty="0">
                <a:ln>
                  <a:noFill/>
                </a:ln>
                <a:solidFill>
                  <a:srgbClr val="17455C"/>
                </a:solidFill>
                <a:effectLst/>
                <a:highlight>
                  <a:srgbClr val="F2A920"/>
                </a:highlight>
                <a:uLnTx/>
                <a:uFillTx/>
                <a:latin typeface="Arial"/>
                <a:ea typeface="+mj-ea"/>
                <a:cs typeface="+mj-cs"/>
              </a:rPr>
              <a:t>insert </a:t>
            </a:r>
            <a:r>
              <a:rPr kumimoji="0" lang="fr-CA" sz="3600" b="0" i="1" u="none" strike="noStrike" kern="1200" cap="none" spc="0" normalizeH="0" baseline="0" noProof="0" dirty="0" err="1">
                <a:ln>
                  <a:noFill/>
                </a:ln>
                <a:solidFill>
                  <a:srgbClr val="17455C"/>
                </a:solidFill>
                <a:effectLst/>
                <a:highlight>
                  <a:srgbClr val="F2A920"/>
                </a:highlight>
                <a:uLnTx/>
                <a:uFillTx/>
                <a:latin typeface="Arial"/>
                <a:ea typeface="+mj-ea"/>
                <a:cs typeface="+mj-cs"/>
              </a:rPr>
              <a:t>dep</a:t>
            </a:r>
            <a:r>
              <a:rPr kumimoji="0" lang="fr-CA" sz="3600" b="0" i="1" u="none" strike="noStrike" kern="1200" cap="none" spc="0" normalizeH="0" baseline="0" noProof="0" dirty="0">
                <a:ln>
                  <a:noFill/>
                </a:ln>
                <a:solidFill>
                  <a:srgbClr val="17455C"/>
                </a:solidFill>
                <a:effectLst/>
                <a:highlight>
                  <a:srgbClr val="F2A920"/>
                </a:highlight>
                <a:uLnTx/>
                <a:uFillTx/>
                <a:latin typeface="Arial"/>
                <a:ea typeface="+mj-ea"/>
                <a:cs typeface="+mj-cs"/>
              </a:rPr>
              <a:t>. </a:t>
            </a:r>
            <a:r>
              <a:rPr kumimoji="0" lang="fr-CA" sz="3600" b="0" i="1" u="none" strike="noStrike" kern="1200" cap="none" spc="0" normalizeH="0" baseline="0" noProof="0" dirty="0" err="1">
                <a:ln>
                  <a:noFill/>
                </a:ln>
                <a:solidFill>
                  <a:srgbClr val="17455C"/>
                </a:solidFill>
                <a:effectLst/>
                <a:highlight>
                  <a:srgbClr val="F2A920"/>
                </a:highlight>
                <a:uLnTx/>
                <a:uFillTx/>
                <a:latin typeface="Arial"/>
                <a:ea typeface="+mj-ea"/>
                <a:cs typeface="+mj-cs"/>
              </a:rPr>
              <a:t>name</a:t>
            </a:r>
            <a:r>
              <a:rPr kumimoji="0" lang="fr-CA" sz="3600" b="1" i="0" u="none" strike="noStrike" kern="1200" cap="none" spc="0" normalizeH="0" baseline="0" noProof="0" dirty="0">
                <a:ln>
                  <a:noFill/>
                </a:ln>
                <a:solidFill>
                  <a:srgbClr val="17455C"/>
                </a:solidFill>
                <a:effectLst/>
                <a:highlight>
                  <a:srgbClr val="F2A920"/>
                </a:highlight>
                <a:uLnTx/>
                <a:uFillTx/>
                <a:latin typeface="Arial"/>
                <a:ea typeface="+mj-ea"/>
                <a:cs typeface="+mj-cs"/>
              </a:rPr>
              <a:t>] </a:t>
            </a:r>
            <a:r>
              <a:rPr kumimoji="0" lang="fr-CA" sz="3600" b="1" i="0" u="none" strike="noStrike" kern="1200" cap="none" spc="0" normalizeH="0" baseline="0" noProof="0" dirty="0" err="1">
                <a:ln>
                  <a:noFill/>
                </a:ln>
                <a:solidFill>
                  <a:srgbClr val="17455C"/>
                </a:solidFill>
                <a:effectLst/>
                <a:uLnTx/>
                <a:uFillTx/>
                <a:latin typeface="Arial"/>
                <a:ea typeface="+mj-ea"/>
                <a:cs typeface="+mj-cs"/>
              </a:rPr>
              <a:t>Employees</a:t>
            </a:r>
            <a:endParaRPr kumimoji="0" lang="en-CA" sz="3600" b="1" i="0" u="none" strike="noStrike" kern="1200" cap="none" spc="0" normalizeH="0" baseline="0" noProof="0" dirty="0">
              <a:ln>
                <a:noFill/>
              </a:ln>
              <a:solidFill>
                <a:srgbClr val="17455C"/>
              </a:solidFill>
              <a:effectLst/>
              <a:uLnTx/>
              <a:uFillTx/>
              <a:latin typeface="Arial"/>
              <a:ea typeface="+mj-ea"/>
              <a:cs typeface="+mj-cs"/>
            </a:endParaRPr>
          </a:p>
        </p:txBody>
      </p:sp>
      <p:sp>
        <p:nvSpPr>
          <p:cNvPr id="27" name="TextBox 26">
            <a:extLst>
              <a:ext uri="{FF2B5EF4-FFF2-40B4-BE49-F238E27FC236}">
                <a16:creationId xmlns:a16="http://schemas.microsoft.com/office/drawing/2014/main" id="{D66F662B-027D-4C0A-95EE-31FB10689FF4}"/>
              </a:ext>
            </a:extLst>
          </p:cNvPr>
          <p:cNvSpPr txBox="1"/>
          <p:nvPr/>
        </p:nvSpPr>
        <p:spPr>
          <a:xfrm>
            <a:off x="7266482" y="2273984"/>
            <a:ext cx="39499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Results</a:t>
            </a: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from</a:t>
            </a: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PSPC </a:t>
            </a:r>
            <a:r>
              <a:rPr kumimoji="0" lang="fr-CA" sz="16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Interi</a:t>
            </a:r>
            <a:r>
              <a:rPr kumimoji="0" lang="fr-CA" sz="1600" b="1" i="0" u="none" strike="noStrike" kern="1200" cap="none" spc="0" normalizeH="0" baseline="0" noProof="0" dirty="0">
                <a:ln>
                  <a:noFill/>
                </a:ln>
                <a:solidFill>
                  <a:srgbClr val="000000">
                    <a:lumMod val="50000"/>
                    <a:lumOff val="50000"/>
                  </a:srgbClr>
                </a:solidFill>
                <a:effectLst/>
                <a:uLnTx/>
                <a:uFillTx/>
                <a:latin typeface="Arial"/>
                <a:ea typeface="+mn-ea"/>
                <a:cs typeface="+mn-cs"/>
              </a:rPr>
              <a:t>m Work Agreement Survey </a:t>
            </a:r>
          </a:p>
        </p:txBody>
      </p:sp>
      <p:sp>
        <p:nvSpPr>
          <p:cNvPr id="50" name="Rectangle 49">
            <a:extLst>
              <a:ext uri="{FF2B5EF4-FFF2-40B4-BE49-F238E27FC236}">
                <a16:creationId xmlns:a16="http://schemas.microsoft.com/office/drawing/2014/main" id="{916C38D9-C97E-47DD-B4FF-CD37C8391B19}"/>
              </a:ext>
            </a:extLst>
          </p:cNvPr>
          <p:cNvSpPr/>
          <p:nvPr/>
        </p:nvSpPr>
        <p:spPr>
          <a:xfrm>
            <a:off x="7356849" y="2859563"/>
            <a:ext cx="4367832" cy="2375066"/>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232122E4-05A1-4981-ACA3-9F977053D652}"/>
              </a:ext>
            </a:extLst>
          </p:cNvPr>
          <p:cNvGrpSpPr/>
          <p:nvPr/>
        </p:nvGrpSpPr>
        <p:grpSpPr>
          <a:xfrm>
            <a:off x="6894883" y="2957308"/>
            <a:ext cx="4829797" cy="2246769"/>
            <a:chOff x="2506306" y="1826788"/>
            <a:chExt cx="4829797" cy="2246769"/>
          </a:xfrm>
        </p:grpSpPr>
        <p:sp>
          <p:nvSpPr>
            <p:cNvPr id="52" name="TextBox 51">
              <a:extLst>
                <a:ext uri="{FF2B5EF4-FFF2-40B4-BE49-F238E27FC236}">
                  <a16:creationId xmlns:a16="http://schemas.microsoft.com/office/drawing/2014/main" id="{451B79A9-8E6B-42EF-B278-6FF177F21B10}"/>
                </a:ext>
              </a:extLst>
            </p:cNvPr>
            <p:cNvSpPr txBox="1"/>
            <p:nvPr/>
          </p:nvSpPr>
          <p:spPr>
            <a:xfrm>
              <a:off x="4175624" y="1826788"/>
              <a:ext cx="316047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employees have expressed the desire to </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work</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from home </a:t>
              </a:r>
              <a:r>
                <a:rPr kumimoji="0" lang="fr-CA" sz="1400" b="1" i="0" u="sng" strike="noStrike" kern="1200" cap="none" spc="0" normalizeH="0" baseline="0" noProof="0" dirty="0">
                  <a:ln>
                    <a:noFill/>
                  </a:ln>
                  <a:solidFill>
                    <a:srgbClr val="000000">
                      <a:lumMod val="50000"/>
                      <a:lumOff val="50000"/>
                    </a:srgbClr>
                  </a:solidFill>
                  <a:effectLst/>
                  <a:uLnTx/>
                  <a:uFillTx/>
                  <a:latin typeface="Arial"/>
                  <a:ea typeface="+mn-ea"/>
                  <a:cs typeface="+mn-cs"/>
                </a:rPr>
                <a:t>full time</a:t>
              </a:r>
              <a:r>
                <a:rPr kumimoji="0" lang="fr-CA" sz="1400" b="0" i="0" u="none" strike="noStrike" kern="1200" cap="none" spc="0" normalizeH="0" baseline="0" noProof="0" dirty="0">
                  <a:ln>
                    <a:noFill/>
                  </a:ln>
                  <a:solidFill>
                    <a:srgbClr val="000000">
                      <a:lumMod val="50000"/>
                      <a:lumOff val="50000"/>
                    </a:srgbClr>
                  </a:solidFill>
                  <a:effectLst/>
                  <a:uLnTx/>
                  <a:uFillTx/>
                  <a:latin typeface="Arial"/>
                  <a:ea typeface="+mn-ea"/>
                  <a:cs typeface="+mn-cs"/>
                </a:rPr>
                <a:t> </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coming</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into</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the office by exception)</a:t>
              </a:r>
              <a:endParaRPr kumimoji="0" lang="fr-CA" sz="14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are hoping to come in</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1-3 </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days</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a </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week</a:t>
              </a:r>
              <a:r>
                <a:rPr kumimoji="0" lang="fr-CA" sz="1400" b="0" i="0" u="none" strike="noStrike" kern="1200" cap="none" spc="0" normalizeH="0" baseline="0" noProof="0" dirty="0">
                  <a:ln>
                    <a:noFill/>
                  </a:ln>
                  <a:solidFill>
                    <a:srgbClr val="000000">
                      <a:lumMod val="50000"/>
                      <a:lumOff val="50000"/>
                    </a:srgbClr>
                  </a:solidFill>
                  <a:effectLst/>
                  <a:uLnTx/>
                  <a:uFillTx/>
                  <a:latin typeface="Arial"/>
                  <a:ea typeface="+mn-ea"/>
                  <a:cs typeface="+mn-cs"/>
                </a:rPr>
                <a:t> </a:t>
              </a:r>
              <a:r>
                <a:rPr kumimoji="0" lang="fr-CA" sz="1400" b="0" i="0" u="none" strike="noStrike" kern="1200" cap="none" spc="0" normalizeH="0" baseline="0" noProof="0" dirty="0">
                  <a:ln>
                    <a:noFill/>
                  </a:ln>
                  <a:solidFill>
                    <a:srgbClr val="595959"/>
                  </a:solidFill>
                  <a:effectLst/>
                  <a:uLnTx/>
                  <a:uFillTx/>
                  <a:latin typeface="Arial"/>
                  <a:ea typeface="+mn-ea"/>
                  <a:cs typeface="+mn-cs"/>
                </a:rPr>
                <a:t>(</a:t>
              </a:r>
              <a:r>
                <a:rPr kumimoji="0" lang="fr-CA" sz="1400" b="0" i="0" u="none" strike="noStrike" kern="1200" cap="none" spc="0" normalizeH="0" baseline="0" noProof="0" dirty="0" err="1">
                  <a:ln>
                    <a:noFill/>
                  </a:ln>
                  <a:solidFill>
                    <a:srgbClr val="595959"/>
                  </a:solidFill>
                  <a:effectLst/>
                  <a:uLnTx/>
                  <a:uFillTx/>
                  <a:latin typeface="Arial"/>
                  <a:ea typeface="+mn-ea"/>
                  <a:cs typeface="+mn-cs"/>
                </a:rPr>
                <a:t>hybrid</a:t>
              </a:r>
              <a:r>
                <a:rPr kumimoji="0" lang="fr-CA" sz="1400" b="0" i="0" u="none" strike="noStrike" kern="1200" cap="none" spc="0" normalizeH="0" baseline="0" noProof="0" dirty="0">
                  <a:ln>
                    <a:noFill/>
                  </a:ln>
                  <a:solidFill>
                    <a:srgbClr val="595959"/>
                  </a:solidFill>
                  <a:effectLst/>
                  <a:uLnTx/>
                  <a:uFillTx/>
                  <a:latin typeface="Arial"/>
                  <a:ea typeface="+mn-ea"/>
                  <a:cs typeface="+mn-cs"/>
                </a:rPr>
                <a:t> </a:t>
              </a:r>
              <a:r>
                <a:rPr kumimoji="0" lang="fr-CA" sz="1400" b="0" i="0" u="none" strike="noStrike" kern="1200" cap="none" spc="0" normalizeH="0" baseline="0" noProof="0" dirty="0" err="1">
                  <a:ln>
                    <a:noFill/>
                  </a:ln>
                  <a:solidFill>
                    <a:srgbClr val="595959"/>
                  </a:solidFill>
                  <a:effectLst/>
                  <a:uLnTx/>
                  <a:uFillTx/>
                  <a:latin typeface="Arial"/>
                  <a:ea typeface="+mn-ea"/>
                  <a:cs typeface="+mn-cs"/>
                </a:rPr>
                <a:t>work</a:t>
              </a:r>
              <a:r>
                <a:rPr kumimoji="0" lang="fr-CA" sz="1400" b="0" i="0" u="none" strike="noStrike" kern="1200" cap="none" spc="0" normalizeH="0" baseline="0" noProof="0" dirty="0">
                  <a:ln>
                    <a:noFill/>
                  </a:ln>
                  <a:solidFill>
                    <a:srgbClr val="595959"/>
                  </a:solidFill>
                  <a:effectLst/>
                  <a:uLnTx/>
                  <a:uFillTx/>
                  <a:latin typeface="Arial"/>
                  <a:ea typeface="+mn-ea"/>
                  <a:cs typeface="+mn-cs"/>
                </a:rPr>
                <a:t> model)</a:t>
              </a:r>
              <a:endPar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prefer</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to </a:t>
              </a:r>
              <a:r>
                <a:rPr kumimoji="0" lang="fr-CA" sz="14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retur</a:t>
              </a:r>
              <a:r>
                <a:rPr kumimoji="0" lang="fr-CA" sz="1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n to the </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office f</a:t>
              </a:r>
              <a:r>
                <a:rPr kumimoji="0" lang="fr-CA" sz="1400" b="1" i="0" u="none" strike="noStrike" kern="1200" cap="none" spc="0" normalizeH="0" baseline="0" noProof="0" dirty="0" err="1">
                  <a:ln>
                    <a:noFill/>
                  </a:ln>
                  <a:solidFill>
                    <a:srgbClr val="000000">
                      <a:lumMod val="50000"/>
                      <a:lumOff val="50000"/>
                    </a:srgbClr>
                  </a:solidFill>
                  <a:effectLst/>
                  <a:uLnTx/>
                  <a:uFillTx/>
                  <a:latin typeface="Arial"/>
                  <a:ea typeface="+mn-ea"/>
                  <a:cs typeface="+mn-cs"/>
                </a:rPr>
                <a:t>ull</a:t>
              </a:r>
              <a:r>
                <a:rPr kumimoji="0" lang="fr-CA" sz="1400" b="1" i="0" u="none" strike="noStrike" kern="1200" cap="none" spc="0" normalizeH="0" baseline="0" noProof="0" dirty="0">
                  <a:ln>
                    <a:noFill/>
                  </a:ln>
                  <a:solidFill>
                    <a:srgbClr val="000000">
                      <a:lumMod val="50000"/>
                      <a:lumOff val="50000"/>
                    </a:srgbClr>
                  </a:solidFill>
                  <a:effectLst/>
                  <a:uLnTx/>
                  <a:uFillTx/>
                  <a:latin typeface="Arial"/>
                  <a:ea typeface="+mn-ea"/>
                  <a:cs typeface="+mn-cs"/>
                </a:rPr>
                <a:t> time</a:t>
              </a:r>
              <a:endParaRPr kumimoji="0" lang="fr-CA" sz="1400"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working</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4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remotely</a:t>
              </a:r>
              <a:r>
                <a:rPr kumimoji="0" lang="fr-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by exception)*</a:t>
              </a:r>
              <a:endParaRPr kumimoji="0" lang="en-CA" sz="1400" b="0" i="1"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53" name="TextBox 52">
              <a:extLst>
                <a:ext uri="{FF2B5EF4-FFF2-40B4-BE49-F238E27FC236}">
                  <a16:creationId xmlns:a16="http://schemas.microsoft.com/office/drawing/2014/main" id="{92FB23DB-2154-4202-8ED8-468DFAA7574E}"/>
                </a:ext>
              </a:extLst>
            </p:cNvPr>
            <p:cNvSpPr txBox="1"/>
            <p:nvPr/>
          </p:nvSpPr>
          <p:spPr>
            <a:xfrm>
              <a:off x="2506306" y="1845517"/>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45%</a:t>
              </a:r>
              <a:endParaRPr kumimoji="0" lang="en-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787C6950-3096-4508-90E1-FD2C6E23EA61}"/>
                </a:ext>
              </a:extLst>
            </p:cNvPr>
            <p:cNvSpPr txBox="1"/>
            <p:nvPr/>
          </p:nvSpPr>
          <p:spPr>
            <a:xfrm>
              <a:off x="2506306" y="2575298"/>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rPr>
                <a:t>44%</a:t>
              </a:r>
              <a:endParaRPr kumimoji="0" lang="en-CA" sz="4000" b="1"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B9676691-3E10-4413-ACF5-F9321B6A9A6C}"/>
                </a:ext>
              </a:extLst>
            </p:cNvPr>
            <p:cNvSpPr txBox="1"/>
            <p:nvPr/>
          </p:nvSpPr>
          <p:spPr>
            <a:xfrm>
              <a:off x="2506306" y="3420153"/>
              <a:ext cx="175223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noProof="0" dirty="0">
                  <a:ln>
                    <a:noFill/>
                  </a:ln>
                  <a:solidFill>
                    <a:srgbClr val="000000">
                      <a:lumMod val="50000"/>
                      <a:lumOff val="50000"/>
                    </a:srgbClr>
                  </a:solidFill>
                  <a:effectLst/>
                  <a:uLnTx/>
                  <a:uFillTx/>
                  <a:latin typeface="Calibri"/>
                  <a:ea typeface="+mn-ea"/>
                  <a:cs typeface="+mn-cs"/>
                </a:rPr>
                <a:t>8%</a:t>
              </a:r>
              <a:endParaRPr kumimoji="0" lang="en-CA" b="1"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2E0EAC53-88EC-4468-BA21-61D1648BE9D1}"/>
              </a:ext>
            </a:extLst>
          </p:cNvPr>
          <p:cNvSpPr/>
          <p:nvPr/>
        </p:nvSpPr>
        <p:spPr>
          <a:xfrm>
            <a:off x="442083" y="2589193"/>
            <a:ext cx="6696683"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112313" y="2657744"/>
            <a:ext cx="6984779"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employees have expressed the desire to </a:t>
              </a:r>
              <a:r>
                <a:rPr kumimoji="0" lang="fr-CA" sz="1800" b="1" i="0" u="none" strike="noStrike" kern="1200" cap="none" spc="0" normalizeH="0" baseline="0" noProof="0" dirty="0" err="1">
                  <a:ln>
                    <a:noFill/>
                  </a:ln>
                  <a:solidFill>
                    <a:srgbClr val="F2A920"/>
                  </a:solidFill>
                  <a:effectLst/>
                  <a:uLnTx/>
                  <a:uFillTx/>
                  <a:latin typeface="Arial"/>
                  <a:ea typeface="+mn-ea"/>
                  <a:cs typeface="+mn-cs"/>
                </a:rPr>
                <a:t>work</a:t>
              </a:r>
              <a:r>
                <a:rPr kumimoji="0" lang="fr-CA" sz="1800" b="1" i="0" u="none" strike="noStrike" kern="1200" cap="none" spc="0" normalizeH="0" baseline="0" noProof="0" dirty="0">
                  <a:ln>
                    <a:noFill/>
                  </a:ln>
                  <a:solidFill>
                    <a:srgbClr val="F2A920"/>
                  </a:solidFill>
                  <a:effectLst/>
                  <a:uLnTx/>
                  <a:uFillTx/>
                  <a:latin typeface="Arial"/>
                  <a:ea typeface="+mn-ea"/>
                  <a:cs typeface="+mn-cs"/>
                </a:rPr>
                <a:t> from home </a:t>
              </a:r>
              <a:r>
                <a:rPr kumimoji="0" lang="fr-CA" sz="1800" b="1" i="0" u="sng" strike="noStrike" kern="1200" cap="none" spc="0" normalizeH="0" baseline="0" noProof="0" dirty="0">
                  <a:ln>
                    <a:noFill/>
                  </a:ln>
                  <a:solidFill>
                    <a:srgbClr val="F2A920"/>
                  </a:solidFill>
                  <a:effectLst/>
                  <a:uLnTx/>
                  <a:uFillTx/>
                  <a:latin typeface="Arial"/>
                  <a:ea typeface="+mn-ea"/>
                  <a:cs typeface="+mn-cs"/>
                </a:rPr>
                <a:t>full time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coming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into</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the office by exception)</a:t>
              </a:r>
              <a:endParaRPr kumimoji="0" lang="fr-CA"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are hoping to come in</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1" i="0" u="none" strike="noStrike" kern="1200" cap="none" spc="0" normalizeH="0" baseline="0" noProof="0" dirty="0">
                  <a:ln>
                    <a:noFill/>
                  </a:ln>
                  <a:solidFill>
                    <a:srgbClr val="4CB6A0"/>
                  </a:solidFill>
                  <a:effectLst/>
                  <a:uLnTx/>
                  <a:uFillTx/>
                  <a:latin typeface="Arial"/>
                  <a:ea typeface="+mn-ea"/>
                  <a:cs typeface="+mn-cs"/>
                </a:rPr>
                <a:t>1-3 </a:t>
              </a:r>
              <a:r>
                <a:rPr kumimoji="0" lang="fr-CA" sz="1800" b="1" i="0" u="none" strike="noStrike" kern="1200" cap="none" spc="0" normalizeH="0" baseline="0" noProof="0" dirty="0" err="1">
                  <a:ln>
                    <a:noFill/>
                  </a:ln>
                  <a:solidFill>
                    <a:srgbClr val="4CB6A0"/>
                  </a:solidFill>
                  <a:effectLst/>
                  <a:uLnTx/>
                  <a:uFillTx/>
                  <a:latin typeface="Arial"/>
                  <a:ea typeface="+mn-ea"/>
                  <a:cs typeface="+mn-cs"/>
                </a:rPr>
                <a:t>days</a:t>
              </a:r>
              <a:r>
                <a:rPr kumimoji="0" lang="fr-CA" sz="1800" b="1" i="0" u="none" strike="noStrike" kern="1200" cap="none" spc="0" normalizeH="0" baseline="0" noProof="0" dirty="0">
                  <a:ln>
                    <a:noFill/>
                  </a:ln>
                  <a:solidFill>
                    <a:srgbClr val="4CB6A0"/>
                  </a:solidFill>
                  <a:effectLst/>
                  <a:uLnTx/>
                  <a:uFillTx/>
                  <a:latin typeface="Arial"/>
                  <a:ea typeface="+mn-ea"/>
                  <a:cs typeface="+mn-cs"/>
                </a:rPr>
                <a:t> a </a:t>
              </a:r>
              <a:r>
                <a:rPr kumimoji="0" lang="fr-CA" sz="1800" b="1" i="0" u="none" strike="noStrike" kern="1200" cap="none" spc="0" normalizeH="0" baseline="0" noProof="0" dirty="0" err="1">
                  <a:ln>
                    <a:noFill/>
                  </a:ln>
                  <a:solidFill>
                    <a:srgbClr val="4CB6A0"/>
                  </a:solidFill>
                  <a:effectLst/>
                  <a:uLnTx/>
                  <a:uFillTx/>
                  <a:latin typeface="Arial"/>
                  <a:ea typeface="+mn-ea"/>
                  <a:cs typeface="+mn-cs"/>
                </a:rPr>
                <a:t>week</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hybrid</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work</a:t>
              </a:r>
              <a:r>
                <a:rPr kumimoji="0" lang="fr-CA" sz="1800" b="0" i="0" u="none" strike="noStrike" kern="1200" cap="none" spc="0" normalizeH="0" baseline="0" noProof="0" dirty="0">
                  <a:ln>
                    <a:noFill/>
                  </a:ln>
                  <a:solidFill>
                    <a:srgbClr val="595959"/>
                  </a:solidFill>
                  <a:effectLst/>
                  <a:uLnTx/>
                  <a:uFillTx/>
                  <a:latin typeface="Arial"/>
                  <a:ea typeface="+mn-ea"/>
                  <a:cs typeface="+mn-cs"/>
                </a:rPr>
                <a:t> model)</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prefer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retur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n to the </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office f</a:t>
              </a:r>
              <a:r>
                <a:rPr kumimoji="0" lang="fr-CA" sz="1800" b="1" i="0" u="none" strike="noStrike" kern="1200" cap="none" spc="0" normalizeH="0" baseline="0" noProof="0" dirty="0" err="1">
                  <a:ln>
                    <a:noFill/>
                  </a:ln>
                  <a:solidFill>
                    <a:srgbClr val="17455C">
                      <a:lumMod val="60000"/>
                      <a:lumOff val="40000"/>
                    </a:srgbClr>
                  </a:solidFill>
                  <a:effectLst/>
                  <a:uLnTx/>
                  <a:uFillTx/>
                  <a:latin typeface="Arial"/>
                  <a:ea typeface="+mn-ea"/>
                  <a:cs typeface="+mn-cs"/>
                </a:rPr>
                <a:t>ull</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 time</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working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remotely</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by exception)*</a:t>
              </a:r>
              <a:endParaRPr kumimoji="0" lang="en-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F2A920"/>
                  </a:solidFill>
                  <a:effectLst/>
                  <a:uLnTx/>
                  <a:uFillTx/>
                  <a:latin typeface="Calibri"/>
                  <a:ea typeface="+mn-ea"/>
                  <a:cs typeface="+mn-cs"/>
                </a:rPr>
                <a:t>XX%</a:t>
              </a:r>
              <a:endParaRPr kumimoji="0" lang="en-CA" sz="5400" b="1" i="0" u="none" strike="noStrike" kern="1200" cap="none" spc="0" normalizeH="0" baseline="0" noProof="0" dirty="0">
                <a:ln>
                  <a:noFill/>
                </a:ln>
                <a:solidFill>
                  <a:srgbClr val="F2A920"/>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4CB6A0"/>
                  </a:solidFill>
                  <a:effectLst/>
                  <a:uLnTx/>
                  <a:uFillTx/>
                  <a:latin typeface="Calibri"/>
                  <a:ea typeface="+mn-ea"/>
                  <a:cs typeface="+mn-cs"/>
                </a:rPr>
                <a:t>XX%</a:t>
              </a:r>
              <a:endParaRPr kumimoji="0" lang="en-CA" sz="5400" b="1" i="0" u="none" strike="noStrike" kern="1200" cap="none" spc="0" normalizeH="0" baseline="0" noProof="0" dirty="0">
                <a:ln>
                  <a:noFill/>
                </a:ln>
                <a:solidFill>
                  <a:srgbClr val="4CB6A0"/>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B0F0"/>
                  </a:solidFill>
                  <a:effectLst/>
                  <a:uLnTx/>
                  <a:uFillTx/>
                  <a:latin typeface="Calibri"/>
                  <a:ea typeface="+mn-ea"/>
                  <a:cs typeface="+mn-cs"/>
                </a:rPr>
                <a:t>XX%</a:t>
              </a:r>
              <a:endParaRPr kumimoji="0" lang="en-CA" sz="3600" b="1" i="0" u="none" strike="noStrike" kern="1200" cap="none" spc="0" normalizeH="0" baseline="0" noProof="0" dirty="0">
                <a:ln>
                  <a:noFill/>
                </a:ln>
                <a:solidFill>
                  <a:srgbClr val="00B0F0"/>
                </a:solidFill>
                <a:effectLst/>
                <a:uLnTx/>
                <a:uFillTx/>
                <a:latin typeface="Calibri"/>
                <a:ea typeface="+mn-ea"/>
                <a:cs typeface="+mn-cs"/>
              </a:endParaRPr>
            </a:p>
          </p:txBody>
        </p:sp>
      </p:grpSp>
      <p:sp>
        <p:nvSpPr>
          <p:cNvPr id="62" name="TextBox 61">
            <a:extLst>
              <a:ext uri="{FF2B5EF4-FFF2-40B4-BE49-F238E27FC236}">
                <a16:creationId xmlns:a16="http://schemas.microsoft.com/office/drawing/2014/main" id="{2E555422-B077-4D7A-9B77-B6D35ABA2909}"/>
              </a:ext>
            </a:extLst>
          </p:cNvPr>
          <p:cNvSpPr txBox="1"/>
          <p:nvPr/>
        </p:nvSpPr>
        <p:spPr>
          <a:xfrm>
            <a:off x="7154571" y="5266879"/>
            <a:ext cx="47723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*4% no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response</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Similar</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results</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have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emerged</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from Gartner, PricewaterhouseCoopers, Deloitte, and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OGDs</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a:t>
            </a:r>
            <a:endParaRPr kumimoji="0" lang="en-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7EE77389-EDA5-48E2-9778-3FABBB48C3BC}"/>
              </a:ext>
            </a:extLst>
          </p:cNvPr>
          <p:cNvSpPr txBox="1"/>
          <p:nvPr/>
        </p:nvSpPr>
        <p:spPr>
          <a:xfrm>
            <a:off x="442084" y="1234220"/>
            <a:ext cx="11155705" cy="584775"/>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err="1">
                <a:ln>
                  <a:noFill/>
                </a:ln>
                <a:solidFill>
                  <a:srgbClr val="000000"/>
                </a:solidFill>
                <a:effectLst/>
                <a:uLnTx/>
                <a:uFillTx/>
                <a:latin typeface="Arial"/>
                <a:ea typeface="+mn-ea"/>
                <a:cs typeface="+mn-cs"/>
              </a:rPr>
              <a:t>We</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want</a:t>
            </a:r>
            <a:r>
              <a:rPr kumimoji="0" lang="fr-CA" sz="1600" b="0" i="0" u="none" strike="noStrike" kern="1200" cap="none" spc="0" normalizeH="0" baseline="0" noProof="0" dirty="0">
                <a:ln>
                  <a:noFill/>
                </a:ln>
                <a:solidFill>
                  <a:srgbClr val="000000"/>
                </a:solidFill>
                <a:effectLst/>
                <a:uLnTx/>
                <a:uFillTx/>
                <a:latin typeface="Arial"/>
                <a:ea typeface="+mn-ea"/>
                <a:cs typeface="+mn-cs"/>
              </a:rPr>
              <a:t> to </a:t>
            </a:r>
            <a:r>
              <a:rPr kumimoji="0" lang="fr-CA" sz="1600" b="0" i="0" u="none" strike="noStrike" kern="1200" cap="none" spc="0" normalizeH="0" baseline="0" noProof="0" dirty="0" err="1">
                <a:ln>
                  <a:noFill/>
                </a:ln>
                <a:solidFill>
                  <a:srgbClr val="000000"/>
                </a:solidFill>
                <a:effectLst/>
                <a:uLnTx/>
                <a:uFillTx/>
                <a:latin typeface="Arial"/>
                <a:ea typeface="+mn-ea"/>
                <a:cs typeface="+mn-cs"/>
              </a:rPr>
              <a:t>ensure</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that</a:t>
            </a:r>
            <a:r>
              <a:rPr kumimoji="0" lang="fr-CA" sz="1600" b="0" i="0" u="none" strike="noStrike" kern="1200" cap="none" spc="0" normalizeH="0" baseline="0" noProof="0" dirty="0">
                <a:ln>
                  <a:noFill/>
                </a:ln>
                <a:solidFill>
                  <a:srgbClr val="000000"/>
                </a:solidFill>
                <a:effectLst/>
                <a:uLnTx/>
                <a:uFillTx/>
                <a:latin typeface="Arial"/>
                <a:ea typeface="+mn-ea"/>
                <a:cs typeface="+mn-cs"/>
              </a:rPr>
              <a:t> the future of </a:t>
            </a:r>
            <a:r>
              <a:rPr kumimoji="0" lang="fr-CA" sz="1600" b="0" i="0" u="none" strike="noStrike" kern="1200" cap="none" spc="0" normalizeH="0" baseline="0" noProof="0" dirty="0" err="1">
                <a:ln>
                  <a:noFill/>
                </a:ln>
                <a:solidFill>
                  <a:srgbClr val="000000"/>
                </a:solidFill>
                <a:effectLst/>
                <a:uLnTx/>
                <a:uFillTx/>
                <a:latin typeface="Arial"/>
                <a:ea typeface="+mn-ea"/>
                <a:cs typeface="+mn-cs"/>
              </a:rPr>
              <a:t>work</a:t>
            </a:r>
            <a:r>
              <a:rPr kumimoji="0" lang="fr-CA" sz="1600" b="0" i="0" u="none" strike="noStrike" kern="1200" cap="none" spc="0" normalizeH="0" baseline="0" noProof="0" dirty="0">
                <a:ln>
                  <a:noFill/>
                </a:ln>
                <a:solidFill>
                  <a:srgbClr val="000000"/>
                </a:solidFill>
                <a:effectLst/>
                <a:uLnTx/>
                <a:uFillTx/>
                <a:latin typeface="Arial"/>
                <a:ea typeface="+mn-ea"/>
                <a:cs typeface="+mn-cs"/>
              </a:rPr>
              <a:t> at </a:t>
            </a:r>
            <a:r>
              <a:rPr kumimoji="0" lang="fr-CA" sz="1600" b="0" i="0" u="none" strike="noStrike" kern="1200" cap="none" spc="0" normalizeH="0" baseline="0" noProof="0" dirty="0">
                <a:ln>
                  <a:noFill/>
                </a:ln>
                <a:solidFill>
                  <a:srgbClr val="000000"/>
                </a:solidFill>
                <a:effectLst/>
                <a:highlight>
                  <a:srgbClr val="F2A920"/>
                </a:highlight>
                <a:uLnTx/>
                <a:uFillTx/>
                <a:latin typeface="Arial"/>
                <a:ea typeface="+mn-ea"/>
                <a:cs typeface="+mn-cs"/>
              </a:rPr>
              <a:t>[</a:t>
            </a:r>
            <a:r>
              <a:rPr kumimoji="0" lang="fr-CA" sz="1600" b="0" i="1" u="none" strike="noStrike" kern="1200" cap="none" spc="0" normalizeH="0" baseline="0" noProof="0" dirty="0">
                <a:ln>
                  <a:noFill/>
                </a:ln>
                <a:solidFill>
                  <a:srgbClr val="000000"/>
                </a:solidFill>
                <a:effectLst/>
                <a:highlight>
                  <a:srgbClr val="F2A920"/>
                </a:highlight>
                <a:uLnTx/>
                <a:uFillTx/>
                <a:latin typeface="Arial"/>
                <a:ea typeface="+mn-ea"/>
                <a:cs typeface="+mn-cs"/>
              </a:rPr>
              <a:t>insert </a:t>
            </a:r>
            <a:r>
              <a:rPr kumimoji="0" lang="fr-CA" sz="1600" b="0" i="1" u="none" strike="noStrike" kern="1200" cap="none" spc="0" normalizeH="0" baseline="0" noProof="0" dirty="0" err="1">
                <a:ln>
                  <a:noFill/>
                </a:ln>
                <a:solidFill>
                  <a:srgbClr val="000000"/>
                </a:solidFill>
                <a:effectLst/>
                <a:highlight>
                  <a:srgbClr val="F2A920"/>
                </a:highlight>
                <a:uLnTx/>
                <a:uFillTx/>
                <a:latin typeface="Arial"/>
                <a:ea typeface="+mn-ea"/>
                <a:cs typeface="+mn-cs"/>
              </a:rPr>
              <a:t>department</a:t>
            </a:r>
            <a:r>
              <a:rPr kumimoji="0" lang="fr-CA" sz="1600" b="0" i="1" u="none" strike="noStrike" kern="1200" cap="none" spc="0" normalizeH="0" baseline="0" noProof="0" dirty="0">
                <a:ln>
                  <a:noFill/>
                </a:ln>
                <a:solidFill>
                  <a:srgbClr val="000000"/>
                </a:solidFill>
                <a:effectLst/>
                <a:highlight>
                  <a:srgbClr val="F2A920"/>
                </a:highlight>
                <a:uLnTx/>
                <a:uFillTx/>
                <a:latin typeface="Arial"/>
                <a:ea typeface="+mn-ea"/>
                <a:cs typeface="+mn-cs"/>
              </a:rPr>
              <a:t> </a:t>
            </a:r>
            <a:r>
              <a:rPr kumimoji="0" lang="fr-CA" sz="1600" b="0" i="1" u="none" strike="noStrike" kern="1200" cap="none" spc="0" normalizeH="0" baseline="0" noProof="0" dirty="0" err="1">
                <a:ln>
                  <a:noFill/>
                </a:ln>
                <a:solidFill>
                  <a:srgbClr val="000000"/>
                </a:solidFill>
                <a:effectLst/>
                <a:highlight>
                  <a:srgbClr val="F2A920"/>
                </a:highlight>
                <a:uLnTx/>
                <a:uFillTx/>
                <a:latin typeface="Arial"/>
                <a:ea typeface="+mn-ea"/>
                <a:cs typeface="+mn-cs"/>
              </a:rPr>
              <a:t>name</a:t>
            </a:r>
            <a:r>
              <a:rPr kumimoji="0" lang="fr-CA" sz="1600" b="0" i="0" u="none" strike="noStrike" kern="1200" cap="none" spc="0" normalizeH="0" baseline="0" noProof="0" dirty="0">
                <a:ln>
                  <a:noFill/>
                </a:ln>
                <a:solidFill>
                  <a:srgbClr val="000000"/>
                </a:solidFill>
                <a:effectLst/>
                <a:highlight>
                  <a:srgbClr val="F2A920"/>
                </a:highlight>
                <a:uLnTx/>
                <a:uFillTx/>
                <a:latin typeface="Arial"/>
                <a:ea typeface="+mn-ea"/>
                <a:cs typeface="+mn-cs"/>
              </a:rPr>
              <a:t>]</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is</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designed</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around</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what</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r>
              <a:rPr kumimoji="0" lang="fr-CA" sz="1600" b="0" i="0" u="none" strike="noStrike" kern="1200" cap="none" spc="0" normalizeH="0" baseline="0" noProof="0" dirty="0" err="1">
                <a:ln>
                  <a:noFill/>
                </a:ln>
                <a:solidFill>
                  <a:srgbClr val="000000"/>
                </a:solidFill>
                <a:effectLst/>
                <a:uLnTx/>
                <a:uFillTx/>
                <a:latin typeface="Arial"/>
                <a:ea typeface="+mn-ea"/>
                <a:cs typeface="+mn-cs"/>
              </a:rPr>
              <a:t>matters</a:t>
            </a:r>
            <a:r>
              <a:rPr kumimoji="0" lang="fr-CA" sz="1600" b="0" i="0" u="none" strike="noStrike" kern="1200" cap="none" spc="0" normalizeH="0" baseline="0" noProof="0" dirty="0">
                <a:ln>
                  <a:noFill/>
                </a:ln>
                <a:solidFill>
                  <a:srgbClr val="000000"/>
                </a:solidFill>
                <a:effectLst/>
                <a:uLnTx/>
                <a:uFillTx/>
                <a:latin typeface="Arial"/>
                <a:ea typeface="+mn-ea"/>
                <a:cs typeface="+mn-cs"/>
              </a:rPr>
              <a:t> to </a:t>
            </a:r>
            <a:r>
              <a:rPr kumimoji="0" lang="fr-CA" sz="1600" b="0" i="0" u="none" strike="noStrike" kern="1200" cap="none" spc="0" normalizeH="0" baseline="0" noProof="0" dirty="0" err="1">
                <a:ln>
                  <a:noFill/>
                </a:ln>
                <a:solidFill>
                  <a:srgbClr val="000000"/>
                </a:solidFill>
                <a:effectLst/>
                <a:uLnTx/>
                <a:uFillTx/>
                <a:latin typeface="Arial"/>
                <a:ea typeface="+mn-ea"/>
                <a:cs typeface="+mn-cs"/>
              </a:rPr>
              <a:t>you</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And </a:t>
            </a:r>
            <a:r>
              <a:rPr kumimoji="0" lang="fr-CA" sz="1600" b="1" i="0" u="none" strike="noStrike" kern="1200" cap="none" spc="0" normalizeH="0" baseline="0" noProof="0" dirty="0" err="1">
                <a:ln>
                  <a:noFill/>
                </a:ln>
                <a:solidFill>
                  <a:srgbClr val="000000"/>
                </a:solidFill>
                <a:effectLst/>
                <a:uLnTx/>
                <a:uFillTx/>
                <a:latin typeface="Arial"/>
                <a:ea typeface="+mn-ea"/>
                <a:cs typeface="+mn-cs"/>
              </a:rPr>
              <a:t>this</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is</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what</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you</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told</a:t>
            </a:r>
            <a:r>
              <a:rPr kumimoji="0" lang="fr-CA" sz="1600" b="1" i="0" u="none" strike="noStrike" kern="1200" cap="none" spc="0" normalizeH="0" baseline="0" noProof="0" dirty="0">
                <a:ln>
                  <a:noFill/>
                </a:ln>
                <a:solidFill>
                  <a:srgbClr val="000000"/>
                </a:solidFill>
                <a:effectLst/>
                <a:uLnTx/>
                <a:uFillTx/>
                <a:latin typeface="Arial"/>
                <a:ea typeface="+mn-ea"/>
                <a:cs typeface="+mn-cs"/>
              </a:rPr>
              <a:t> us:  </a:t>
            </a:r>
            <a:endParaRPr kumimoji="0" lang="en-CA"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Speech Bubble: Rectangle with Corners Rounded 7">
            <a:extLst>
              <a:ext uri="{FF2B5EF4-FFF2-40B4-BE49-F238E27FC236}">
                <a16:creationId xmlns:a16="http://schemas.microsoft.com/office/drawing/2014/main" id="{ABCD92F0-DCE9-4558-82EA-D5A3A8DAEC84}"/>
              </a:ext>
            </a:extLst>
          </p:cNvPr>
          <p:cNvSpPr/>
          <p:nvPr/>
        </p:nvSpPr>
        <p:spPr>
          <a:xfrm>
            <a:off x="7356849" y="3429000"/>
            <a:ext cx="4331313" cy="2123168"/>
          </a:xfrm>
          <a:prstGeom prst="wedgeRoundRectCallout">
            <a:avLst>
              <a:gd name="adj1" fmla="val -139145"/>
              <a:gd name="adj2" fmla="val -4247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a:ea typeface="+mn-ea"/>
                <a:cs typeface="+mn-cs"/>
              </a:rPr>
              <a:t>!! DELETE THIS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kern="1200" cap="none" spc="0" normalizeH="0" baseline="0" noProof="0" dirty="0">
                <a:ln>
                  <a:noFill/>
                </a:ln>
                <a:solidFill>
                  <a:srgbClr val="000000"/>
                </a:solidFill>
                <a:effectLst/>
                <a:uLnTx/>
                <a:uFillTx/>
                <a:latin typeface="Arial"/>
                <a:ea typeface="+mn-ea"/>
                <a:cs typeface="+mn-cs"/>
              </a:rPr>
              <a:t>If </a:t>
            </a:r>
            <a:r>
              <a:rPr kumimoji="0" lang="fr-CA" sz="2000" b="0" i="0" u="none" strike="noStrike" kern="1200" cap="none" spc="0" normalizeH="0" baseline="0" noProof="0" dirty="0" err="1">
                <a:ln>
                  <a:noFill/>
                </a:ln>
                <a:solidFill>
                  <a:srgbClr val="000000"/>
                </a:solidFill>
                <a:effectLst/>
                <a:uLnTx/>
                <a:uFillTx/>
                <a:latin typeface="Arial"/>
                <a:ea typeface="+mn-ea"/>
                <a:cs typeface="+mn-cs"/>
              </a:rPr>
              <a:t>your</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department</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does</a:t>
            </a:r>
            <a:r>
              <a:rPr kumimoji="0" lang="fr-CA" sz="2000" b="0" i="0" u="none" strike="noStrike" kern="1200" cap="none" spc="0" normalizeH="0" baseline="0" noProof="0" dirty="0">
                <a:ln>
                  <a:noFill/>
                </a:ln>
                <a:solidFill>
                  <a:srgbClr val="000000"/>
                </a:solidFill>
                <a:effectLst/>
                <a:uLnTx/>
                <a:uFillTx/>
                <a:latin typeface="Arial"/>
                <a:ea typeface="+mn-ea"/>
                <a:cs typeface="+mn-cs"/>
              </a:rPr>
              <a:t> not have </a:t>
            </a:r>
            <a:r>
              <a:rPr kumimoji="0" lang="fr-CA" sz="2000" b="0" i="0" u="none" strike="noStrike" kern="1200" cap="none" spc="0" normalizeH="0" baseline="0" noProof="0" dirty="0" err="1">
                <a:ln>
                  <a:noFill/>
                </a:ln>
                <a:solidFill>
                  <a:srgbClr val="000000"/>
                </a:solidFill>
                <a:effectLst/>
                <a:uLnTx/>
                <a:uFillTx/>
                <a:latin typeface="Arial"/>
                <a:ea typeface="+mn-ea"/>
                <a:cs typeface="+mn-cs"/>
              </a:rPr>
              <a:t>these</a:t>
            </a:r>
            <a:r>
              <a:rPr kumimoji="0" lang="fr-CA" sz="2000" b="0" i="0" u="none" strike="noStrike" kern="1200" cap="none" spc="0" normalizeH="0" baseline="0" noProof="0" dirty="0">
                <a:ln>
                  <a:noFill/>
                </a:ln>
                <a:solidFill>
                  <a:srgbClr val="000000"/>
                </a:solidFill>
                <a:effectLst/>
                <a:uLnTx/>
                <a:uFillTx/>
                <a:latin typeface="Arial"/>
                <a:ea typeface="+mn-ea"/>
                <a:cs typeface="+mn-cs"/>
              </a:rPr>
              <a:t> stats.,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delete</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this</a:t>
            </a:r>
            <a:r>
              <a:rPr kumimoji="0" lang="fr-CA" sz="2000" b="0" i="0" u="none" strike="noStrike" kern="1200" cap="none" spc="0" normalizeH="0" baseline="0" noProof="0" dirty="0">
                <a:ln>
                  <a:noFill/>
                </a:ln>
                <a:solidFill>
                  <a:srgbClr val="000000"/>
                </a:solidFill>
                <a:effectLst/>
                <a:uLnTx/>
                <a:uFillTx/>
                <a:latin typeface="Arial"/>
                <a:ea typeface="+mn-ea"/>
                <a:cs typeface="+mn-cs"/>
              </a:rPr>
              <a:t> slide and use the </a:t>
            </a:r>
            <a:r>
              <a:rPr kumimoji="0" lang="fr-CA" sz="2000" b="0" i="0" u="none" strike="noStrike" kern="1200" cap="none" spc="0" normalizeH="0" baseline="0" noProof="0" dirty="0" err="1">
                <a:ln>
                  <a:noFill/>
                </a:ln>
                <a:solidFill>
                  <a:srgbClr val="000000"/>
                </a:solidFill>
                <a:effectLst/>
                <a:uLnTx/>
                <a:uFillTx/>
                <a:latin typeface="Arial"/>
                <a:ea typeface="+mn-ea"/>
                <a:cs typeface="+mn-cs"/>
              </a:rPr>
              <a:t>following</a:t>
            </a:r>
            <a:r>
              <a:rPr kumimoji="0" lang="fr-CA" sz="2000" b="0" i="0" u="none" strike="noStrike" kern="1200" cap="none" spc="0" normalizeH="0" baseline="0" noProof="0" dirty="0">
                <a:ln>
                  <a:noFill/>
                </a:ln>
                <a:solidFill>
                  <a:srgbClr val="000000"/>
                </a:solidFill>
                <a:effectLst/>
                <a:uLnTx/>
                <a:uFillTx/>
                <a:latin typeface="Arial"/>
                <a:ea typeface="+mn-ea"/>
                <a:cs typeface="+mn-cs"/>
              </a:rPr>
              <a:t> slide</a:t>
            </a:r>
            <a:endParaRPr kumimoji="0" lang="en-CA"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9249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noProof="0" dirty="0" err="1">
                <a:ln>
                  <a:noFill/>
                </a:ln>
                <a:solidFill>
                  <a:srgbClr val="17455C"/>
                </a:solidFill>
                <a:effectLst/>
                <a:uLnTx/>
                <a:uFillTx/>
                <a:latin typeface="Arial"/>
                <a:ea typeface="+mj-ea"/>
                <a:cs typeface="+mj-cs"/>
              </a:rPr>
              <a:t>What</a:t>
            </a:r>
            <a:r>
              <a:rPr kumimoji="0" lang="fr-CA" sz="3600" b="1" i="0" u="none" strike="noStrike" kern="1200" cap="none" spc="0" normalizeH="0" baseline="0" noProof="0" dirty="0">
                <a:ln>
                  <a:noFill/>
                </a:ln>
                <a:solidFill>
                  <a:srgbClr val="17455C"/>
                </a:solidFill>
                <a:effectLst/>
                <a:uLnTx/>
                <a:uFillTx/>
                <a:latin typeface="Arial"/>
                <a:ea typeface="+mj-ea"/>
                <a:cs typeface="+mj-cs"/>
              </a:rPr>
              <a:t> </a:t>
            </a:r>
            <a:r>
              <a:rPr kumimoji="0" lang="fr-CA" sz="3600" b="1" i="0" u="none" strike="noStrike" kern="1200" cap="none" spc="0" normalizeH="0" baseline="0" noProof="0" dirty="0" err="1">
                <a:ln>
                  <a:noFill/>
                </a:ln>
                <a:solidFill>
                  <a:srgbClr val="17455C"/>
                </a:solidFill>
                <a:effectLst/>
                <a:uLnTx/>
                <a:uFillTx/>
                <a:latin typeface="Arial"/>
                <a:ea typeface="+mj-ea"/>
                <a:cs typeface="+mj-cs"/>
              </a:rPr>
              <a:t>Matters</a:t>
            </a:r>
            <a:r>
              <a:rPr kumimoji="0" lang="fr-CA" sz="3600" b="1" i="0" u="none" strike="noStrike" kern="1200" cap="none" spc="0" normalizeH="0" baseline="0" noProof="0" dirty="0">
                <a:ln>
                  <a:noFill/>
                </a:ln>
                <a:solidFill>
                  <a:srgbClr val="17455C"/>
                </a:solidFill>
                <a:effectLst/>
                <a:uLnTx/>
                <a:uFillTx/>
                <a:latin typeface="Arial"/>
                <a:ea typeface="+mj-ea"/>
                <a:cs typeface="+mj-cs"/>
              </a:rPr>
              <a:t> to </a:t>
            </a:r>
            <a:r>
              <a:rPr kumimoji="0" lang="fr-CA" sz="3600" b="1" i="0" u="none" strike="noStrike" kern="1200" cap="none" spc="0" normalizeH="0" baseline="0" noProof="0" dirty="0" err="1">
                <a:ln>
                  <a:noFill/>
                </a:ln>
                <a:solidFill>
                  <a:srgbClr val="17455C"/>
                </a:solidFill>
                <a:effectLst/>
                <a:uLnTx/>
                <a:uFillTx/>
                <a:latin typeface="Arial"/>
                <a:ea typeface="+mj-ea"/>
                <a:cs typeface="+mj-cs"/>
              </a:rPr>
              <a:t>Employees</a:t>
            </a:r>
            <a:endParaRPr kumimoji="0" lang="en-CA" sz="3600" b="1" i="0" u="none" strike="noStrike" kern="1200" cap="none" spc="0" normalizeH="0" baseline="0" noProof="0" dirty="0">
              <a:ln>
                <a:noFill/>
              </a:ln>
              <a:solidFill>
                <a:srgbClr val="17455C"/>
              </a:solidFill>
              <a:effectLst/>
              <a:uLnTx/>
              <a:uFillTx/>
              <a:latin typeface="Arial"/>
              <a:ea typeface="+mj-ea"/>
              <a:cs typeface="+mj-cs"/>
            </a:endParaRPr>
          </a:p>
        </p:txBody>
      </p:sp>
      <p:sp>
        <p:nvSpPr>
          <p:cNvPr id="27" name="TextBox 26">
            <a:extLst>
              <a:ext uri="{FF2B5EF4-FFF2-40B4-BE49-F238E27FC236}">
                <a16:creationId xmlns:a16="http://schemas.microsoft.com/office/drawing/2014/main" id="{D66F662B-027D-4C0A-95EE-31FB10689FF4}"/>
              </a:ext>
            </a:extLst>
          </p:cNvPr>
          <p:cNvSpPr txBox="1"/>
          <p:nvPr/>
        </p:nvSpPr>
        <p:spPr>
          <a:xfrm>
            <a:off x="3437058" y="5521256"/>
            <a:ext cx="54893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Results</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from PSPC IWA (4% no </a:t>
            </a:r>
            <a:r>
              <a:rPr kumimoji="0" lang="fr-CA" sz="1400" b="0" i="0" u="none" strike="noStrike" kern="1200" cap="none" spc="0" normalizeH="0" baseline="0" noProof="0" dirty="0" err="1">
                <a:ln>
                  <a:noFill/>
                </a:ln>
                <a:solidFill>
                  <a:srgbClr val="000000">
                    <a:lumMod val="50000"/>
                    <a:lumOff val="50000"/>
                  </a:srgbClr>
                </a:solidFill>
                <a:effectLst/>
                <a:uLnTx/>
                <a:uFillTx/>
                <a:latin typeface="Calibri"/>
                <a:ea typeface="+mn-ea"/>
                <a:cs typeface="+mn-cs"/>
              </a:rPr>
              <a:t>response</a:t>
            </a:r>
            <a:r>
              <a:rPr kumimoji="0" lang="fr-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a:t>
            </a:r>
            <a:endParaRPr kumimoji="0" lang="en-CA" sz="14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2E0EAC53-88EC-4468-BA21-61D1648BE9D1}"/>
              </a:ext>
            </a:extLst>
          </p:cNvPr>
          <p:cNvSpPr/>
          <p:nvPr/>
        </p:nvSpPr>
        <p:spPr>
          <a:xfrm>
            <a:off x="3437058" y="2339624"/>
            <a:ext cx="5489332"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3164765" y="2408175"/>
            <a:ext cx="5761624"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employees have expressed the desire to </a:t>
              </a:r>
              <a:r>
                <a:rPr kumimoji="0" lang="fr-CA" sz="1800" b="1" i="0" u="none" strike="noStrike" kern="1200" cap="none" spc="0" normalizeH="0" baseline="0" noProof="0" dirty="0" err="1">
                  <a:ln>
                    <a:noFill/>
                  </a:ln>
                  <a:solidFill>
                    <a:srgbClr val="F2A920"/>
                  </a:solidFill>
                  <a:effectLst/>
                  <a:uLnTx/>
                  <a:uFillTx/>
                  <a:latin typeface="Arial"/>
                  <a:ea typeface="+mn-ea"/>
                  <a:cs typeface="+mn-cs"/>
                </a:rPr>
                <a:t>work</a:t>
              </a:r>
              <a:r>
                <a:rPr kumimoji="0" lang="fr-CA" sz="1800" b="1" i="0" u="none" strike="noStrike" kern="1200" cap="none" spc="0" normalizeH="0" baseline="0" noProof="0" dirty="0">
                  <a:ln>
                    <a:noFill/>
                  </a:ln>
                  <a:solidFill>
                    <a:srgbClr val="F2A920"/>
                  </a:solidFill>
                  <a:effectLst/>
                  <a:uLnTx/>
                  <a:uFillTx/>
                  <a:latin typeface="Arial"/>
                  <a:ea typeface="+mn-ea"/>
                  <a:cs typeface="+mn-cs"/>
                </a:rPr>
                <a:t> from home </a:t>
              </a:r>
              <a:r>
                <a:rPr kumimoji="0" lang="fr-CA" sz="1800" b="1" i="0" u="sng" strike="noStrike" kern="1200" cap="none" spc="0" normalizeH="0" baseline="0" noProof="0" dirty="0">
                  <a:ln>
                    <a:noFill/>
                  </a:ln>
                  <a:solidFill>
                    <a:srgbClr val="F2A920"/>
                  </a:solidFill>
                  <a:effectLst/>
                  <a:uLnTx/>
                  <a:uFillTx/>
                  <a:latin typeface="Arial"/>
                  <a:ea typeface="+mn-ea"/>
                  <a:cs typeface="+mn-cs"/>
                </a:rPr>
                <a:t>full time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coming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into</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the office by exception)</a:t>
              </a:r>
              <a:endParaRPr kumimoji="0" lang="fr-CA"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are hoping to come in</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1" i="0" u="none" strike="noStrike" kern="1200" cap="none" spc="0" normalizeH="0" baseline="0" noProof="0" dirty="0">
                  <a:ln>
                    <a:noFill/>
                  </a:ln>
                  <a:solidFill>
                    <a:srgbClr val="4CB6A0"/>
                  </a:solidFill>
                  <a:effectLst/>
                  <a:uLnTx/>
                  <a:uFillTx/>
                  <a:latin typeface="Arial"/>
                  <a:ea typeface="+mn-ea"/>
                  <a:cs typeface="+mn-cs"/>
                </a:rPr>
                <a:t>1-3 </a:t>
              </a:r>
              <a:r>
                <a:rPr kumimoji="0" lang="fr-CA" sz="1800" b="1" i="0" u="none" strike="noStrike" kern="1200" cap="none" spc="0" normalizeH="0" baseline="0" noProof="0" dirty="0" err="1">
                  <a:ln>
                    <a:noFill/>
                  </a:ln>
                  <a:solidFill>
                    <a:srgbClr val="4CB6A0"/>
                  </a:solidFill>
                  <a:effectLst/>
                  <a:uLnTx/>
                  <a:uFillTx/>
                  <a:latin typeface="Arial"/>
                  <a:ea typeface="+mn-ea"/>
                  <a:cs typeface="+mn-cs"/>
                </a:rPr>
                <a:t>days</a:t>
              </a:r>
              <a:r>
                <a:rPr kumimoji="0" lang="fr-CA" sz="1800" b="1" i="0" u="none" strike="noStrike" kern="1200" cap="none" spc="0" normalizeH="0" baseline="0" noProof="0" dirty="0">
                  <a:ln>
                    <a:noFill/>
                  </a:ln>
                  <a:solidFill>
                    <a:srgbClr val="4CB6A0"/>
                  </a:solidFill>
                  <a:effectLst/>
                  <a:uLnTx/>
                  <a:uFillTx/>
                  <a:latin typeface="Arial"/>
                  <a:ea typeface="+mn-ea"/>
                  <a:cs typeface="+mn-cs"/>
                </a:rPr>
                <a:t> a </a:t>
              </a:r>
              <a:r>
                <a:rPr kumimoji="0" lang="fr-CA" sz="1800" b="1" i="0" u="none" strike="noStrike" kern="1200" cap="none" spc="0" normalizeH="0" baseline="0" noProof="0" dirty="0" err="1">
                  <a:ln>
                    <a:noFill/>
                  </a:ln>
                  <a:solidFill>
                    <a:srgbClr val="4CB6A0"/>
                  </a:solidFill>
                  <a:effectLst/>
                  <a:uLnTx/>
                  <a:uFillTx/>
                  <a:latin typeface="Arial"/>
                  <a:ea typeface="+mn-ea"/>
                  <a:cs typeface="+mn-cs"/>
                </a:rPr>
                <a:t>week</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hybrid</a:t>
              </a:r>
              <a:r>
                <a:rPr kumimoji="0" lang="fr-CA" sz="1800" b="0" i="0" u="none" strike="noStrike" kern="1200" cap="none" spc="0" normalizeH="0" baseline="0" noProof="0" dirty="0">
                  <a:ln>
                    <a:noFill/>
                  </a:ln>
                  <a:solidFill>
                    <a:srgbClr val="595959"/>
                  </a:solidFill>
                  <a:effectLst/>
                  <a:uLnTx/>
                  <a:uFillTx/>
                  <a:latin typeface="Arial"/>
                  <a:ea typeface="+mn-ea"/>
                  <a:cs typeface="+mn-cs"/>
                </a:rPr>
                <a:t> </a:t>
              </a:r>
              <a:r>
                <a:rPr kumimoji="0" lang="fr-CA" sz="1800" b="0" i="0" u="none" strike="noStrike" kern="1200" cap="none" spc="0" normalizeH="0" baseline="0" noProof="0" dirty="0" err="1">
                  <a:ln>
                    <a:noFill/>
                  </a:ln>
                  <a:solidFill>
                    <a:srgbClr val="595959"/>
                  </a:solidFill>
                  <a:effectLst/>
                  <a:uLnTx/>
                  <a:uFillTx/>
                  <a:latin typeface="Arial"/>
                  <a:ea typeface="+mn-ea"/>
                  <a:cs typeface="+mn-cs"/>
                </a:rPr>
                <a:t>work</a:t>
              </a:r>
              <a:r>
                <a:rPr kumimoji="0" lang="fr-CA" sz="1800" b="0" i="0" u="none" strike="noStrike" kern="1200" cap="none" spc="0" normalizeH="0" baseline="0" noProof="0" dirty="0">
                  <a:ln>
                    <a:noFill/>
                  </a:ln>
                  <a:solidFill>
                    <a:srgbClr val="595959"/>
                  </a:solidFill>
                  <a:effectLst/>
                  <a:uLnTx/>
                  <a:uFillTx/>
                  <a:latin typeface="Arial"/>
                  <a:ea typeface="+mn-ea"/>
                  <a:cs typeface="+mn-cs"/>
                </a:rPr>
                <a:t> model)</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of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prefer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lumMod val="65000"/>
                      <a:lumOff val="35000"/>
                    </a:srgbClr>
                  </a:solidFill>
                  <a:effectLst/>
                  <a:uLnTx/>
                  <a:uFillTx/>
                  <a:latin typeface="Arial"/>
                  <a:ea typeface="+mn-ea"/>
                  <a:cs typeface="+mn-cs"/>
                </a:rPr>
                <a:t>retur</a:t>
              </a:r>
              <a:r>
                <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n to the </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office f</a:t>
              </a:r>
              <a:r>
                <a:rPr kumimoji="0" lang="fr-CA" sz="1800" b="1" i="0" u="none" strike="noStrike" kern="1200" cap="none" spc="0" normalizeH="0" baseline="0" noProof="0" dirty="0" err="1">
                  <a:ln>
                    <a:noFill/>
                  </a:ln>
                  <a:solidFill>
                    <a:srgbClr val="17455C">
                      <a:lumMod val="60000"/>
                      <a:lumOff val="40000"/>
                    </a:srgbClr>
                  </a:solidFill>
                  <a:effectLst/>
                  <a:uLnTx/>
                  <a:uFillTx/>
                  <a:latin typeface="Arial"/>
                  <a:ea typeface="+mn-ea"/>
                  <a:cs typeface="+mn-cs"/>
                </a:rPr>
                <a:t>ull</a:t>
              </a:r>
              <a:r>
                <a:rPr kumimoji="0" lang="fr-CA" sz="1800" b="1" i="0" u="none" strike="noStrike" kern="1200" cap="none" spc="0" normalizeH="0" baseline="0" noProof="0" dirty="0">
                  <a:ln>
                    <a:noFill/>
                  </a:ln>
                  <a:solidFill>
                    <a:srgbClr val="17455C">
                      <a:lumMod val="60000"/>
                      <a:lumOff val="40000"/>
                    </a:srgbClr>
                  </a:solidFill>
                  <a:effectLst/>
                  <a:uLnTx/>
                  <a:uFillTx/>
                  <a:latin typeface="Arial"/>
                  <a:ea typeface="+mn-ea"/>
                  <a:cs typeface="+mn-cs"/>
                </a:rPr>
                <a:t> time</a:t>
              </a: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working</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fr-CA" sz="1800" b="0" i="1" u="none" strike="noStrike" kern="1200" cap="none" spc="0" normalizeH="0" baseline="0" noProof="0" dirty="0" err="1">
                  <a:ln>
                    <a:noFill/>
                  </a:ln>
                  <a:solidFill>
                    <a:srgbClr val="000000">
                      <a:lumMod val="65000"/>
                      <a:lumOff val="35000"/>
                    </a:srgbClr>
                  </a:solidFill>
                  <a:effectLst/>
                  <a:uLnTx/>
                  <a:uFillTx/>
                  <a:latin typeface="Arial"/>
                  <a:ea typeface="+mn-ea"/>
                  <a:cs typeface="+mn-cs"/>
                </a:rPr>
                <a:t>remotely</a:t>
              </a:r>
              <a:r>
                <a:rPr kumimoji="0" lang="fr-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 by exception)*</a:t>
              </a:r>
              <a:endParaRPr kumimoji="0" lang="en-CA" sz="1800" b="0" i="1"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F2A920"/>
                  </a:solidFill>
                  <a:effectLst/>
                  <a:uLnTx/>
                  <a:uFillTx/>
                  <a:latin typeface="Calibri"/>
                  <a:ea typeface="+mn-ea"/>
                  <a:cs typeface="+mn-cs"/>
                </a:rPr>
                <a:t>45%</a:t>
              </a:r>
              <a:endParaRPr kumimoji="0" lang="en-CA" sz="5400" b="1" i="0" u="none" strike="noStrike" kern="1200" cap="none" spc="0" normalizeH="0" baseline="0" noProof="0" dirty="0">
                <a:ln>
                  <a:noFill/>
                </a:ln>
                <a:solidFill>
                  <a:srgbClr val="F2A920"/>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kern="1200" cap="none" spc="0" normalizeH="0" baseline="0" noProof="0" dirty="0">
                  <a:ln>
                    <a:noFill/>
                  </a:ln>
                  <a:solidFill>
                    <a:srgbClr val="4CB6A0"/>
                  </a:solidFill>
                  <a:effectLst/>
                  <a:uLnTx/>
                  <a:uFillTx/>
                  <a:latin typeface="Calibri"/>
                  <a:ea typeface="+mn-ea"/>
                  <a:cs typeface="+mn-cs"/>
                </a:rPr>
                <a:t>44%</a:t>
              </a:r>
              <a:endParaRPr kumimoji="0" lang="en-CA" sz="5400" b="1" i="0" u="none" strike="noStrike" kern="1200" cap="none" spc="0" normalizeH="0" baseline="0" noProof="0" dirty="0">
                <a:ln>
                  <a:noFill/>
                </a:ln>
                <a:solidFill>
                  <a:srgbClr val="4CB6A0"/>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00B0F0"/>
                  </a:solidFill>
                  <a:effectLst/>
                  <a:uLnTx/>
                  <a:uFillTx/>
                  <a:latin typeface="Calibri"/>
                  <a:ea typeface="+mn-ea"/>
                  <a:cs typeface="+mn-cs"/>
                </a:rPr>
                <a:t>8%</a:t>
              </a:r>
              <a:endParaRPr kumimoji="0" lang="en-CA" sz="3600" b="1" i="0" u="none" strike="noStrike" kern="1200" cap="none" spc="0" normalizeH="0" baseline="0" noProof="0" dirty="0">
                <a:ln>
                  <a:noFill/>
                </a:ln>
                <a:solidFill>
                  <a:srgbClr val="00B0F0"/>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05958C17-07EA-4ADD-BC55-59E021840E01}"/>
              </a:ext>
            </a:extLst>
          </p:cNvPr>
          <p:cNvSpPr txBox="1"/>
          <p:nvPr/>
        </p:nvSpPr>
        <p:spPr>
          <a:xfrm>
            <a:off x="558479" y="1173274"/>
            <a:ext cx="11241157" cy="92333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Consistent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results</a:t>
            </a:r>
            <a:r>
              <a:rPr kumimoji="0" lang="fr-CA" sz="1800" b="0" i="0" u="none" strike="noStrike" kern="1200" cap="none" spc="0" normalizeH="0" baseline="0" noProof="0" dirty="0">
                <a:ln>
                  <a:noFill/>
                </a:ln>
                <a:solidFill>
                  <a:srgbClr val="000000"/>
                </a:solidFill>
                <a:effectLst/>
                <a:uLnTx/>
                <a:uFillTx/>
                <a:latin typeface="Arial"/>
                <a:ea typeface="+mn-ea"/>
                <a:cs typeface="+mn-cs"/>
              </a:rPr>
              <a:t> have been </a:t>
            </a:r>
            <a:r>
              <a:rPr kumimoji="0" lang="fr-CA" sz="1800" b="0" i="0" u="none" strike="noStrike" kern="1200" cap="none" spc="0" normalizeH="0" baseline="0" noProof="0" dirty="0" err="1">
                <a:ln>
                  <a:noFill/>
                </a:ln>
                <a:solidFill>
                  <a:srgbClr val="000000"/>
                </a:solidFill>
                <a:effectLst/>
                <a:uLnTx/>
                <a:uFillTx/>
                <a:latin typeface="Arial"/>
                <a:ea typeface="+mn-ea"/>
                <a:cs typeface="+mn-cs"/>
              </a:rPr>
              <a:t>emerging</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from</a:t>
            </a:r>
            <a:r>
              <a:rPr kumimoji="0" lang="fr-CA" sz="1800" b="0" i="0" u="none" strike="noStrike" kern="1200" cap="none" spc="0" normalizeH="0" baseline="0" noProof="0" dirty="0">
                <a:ln>
                  <a:noFill/>
                </a:ln>
                <a:solidFill>
                  <a:srgbClr val="000000"/>
                </a:solidFill>
                <a:effectLst/>
                <a:uLnTx/>
                <a:uFillTx/>
                <a:latin typeface="Arial"/>
                <a:ea typeface="+mn-ea"/>
                <a:cs typeface="+mn-cs"/>
              </a:rPr>
              <a:t> multiple </a:t>
            </a:r>
            <a:r>
              <a:rPr kumimoji="0" lang="fr-CA" sz="1800" b="0" i="0" u="none" strike="noStrike" kern="1200" cap="none" spc="0" normalizeH="0" baseline="0" noProof="0" dirty="0" err="1">
                <a:ln>
                  <a:noFill/>
                </a:ln>
                <a:solidFill>
                  <a:srgbClr val="000000"/>
                </a:solidFill>
                <a:effectLst/>
                <a:uLnTx/>
                <a:uFillTx/>
                <a:latin typeface="Arial"/>
                <a:ea typeface="+mn-ea"/>
                <a:cs typeface="+mn-cs"/>
              </a:rPr>
              <a:t>GoC</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departments</a:t>
            </a:r>
            <a:r>
              <a:rPr kumimoji="0" lang="fr-CA" sz="1800" b="0" i="0" u="none" strike="noStrike" kern="1200" cap="none" spc="0" normalizeH="0" baseline="0" noProof="0" dirty="0">
                <a:ln>
                  <a:noFill/>
                </a:ln>
                <a:solidFill>
                  <a:srgbClr val="000000"/>
                </a:solidFill>
                <a:effectLst/>
                <a:uLnTx/>
                <a:uFillTx/>
                <a:latin typeface="Arial"/>
                <a:ea typeface="+mn-ea"/>
                <a:cs typeface="+mn-cs"/>
              </a:rPr>
              <a:t>, as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well</a:t>
            </a:r>
            <a:r>
              <a:rPr kumimoji="0" lang="fr-CA" sz="1800" b="0" i="0" u="none" strike="noStrike" kern="1200" cap="none" spc="0" normalizeH="0" baseline="0" noProof="0" dirty="0">
                <a:ln>
                  <a:noFill/>
                </a:ln>
                <a:solidFill>
                  <a:srgbClr val="000000"/>
                </a:solidFill>
                <a:effectLst/>
                <a:uLnTx/>
                <a:uFillTx/>
                <a:latin typeface="Arial"/>
                <a:ea typeface="+mn-ea"/>
                <a:cs typeface="+mn-cs"/>
              </a:rPr>
              <a:t> as </a:t>
            </a:r>
            <a:r>
              <a:rPr kumimoji="0" lang="fr-CA" sz="1800" b="0" i="0" u="none" strike="noStrike" kern="1200" cap="none" spc="0" normalizeH="0" baseline="0" noProof="0" dirty="0" err="1">
                <a:ln>
                  <a:noFill/>
                </a:ln>
                <a:solidFill>
                  <a:srgbClr val="000000"/>
                </a:solidFill>
                <a:effectLst/>
                <a:uLnTx/>
                <a:uFillTx/>
                <a:latin typeface="Arial"/>
                <a:ea typeface="+mn-ea"/>
                <a:cs typeface="+mn-cs"/>
              </a:rPr>
              <a:t>other</a:t>
            </a:r>
            <a:r>
              <a:rPr kumimoji="0" lang="fr-CA" sz="1800" b="0" i="0" u="none" strike="noStrike" kern="1200" cap="none" spc="0" normalizeH="0" baseline="0" noProof="0" dirty="0">
                <a:ln>
                  <a:noFill/>
                </a:ln>
                <a:solidFill>
                  <a:srgbClr val="000000"/>
                </a:solidFill>
                <a:effectLst/>
                <a:uLnTx/>
                <a:uFillTx/>
                <a:latin typeface="Arial"/>
                <a:ea typeface="+mn-ea"/>
                <a:cs typeface="+mn-cs"/>
              </a:rPr>
              <a:t> global leaders </a:t>
            </a:r>
            <a:r>
              <a:rPr kumimoji="0" lang="fr-CA" sz="1800" b="0" i="0" u="none" strike="noStrike" kern="1200" cap="none" spc="0" normalizeH="0" baseline="0" noProof="0" dirty="0" err="1">
                <a:ln>
                  <a:noFill/>
                </a:ln>
                <a:solidFill>
                  <a:srgbClr val="000000"/>
                </a:solidFill>
                <a:effectLst/>
                <a:uLnTx/>
                <a:uFillTx/>
                <a:latin typeface="Arial"/>
                <a:ea typeface="+mn-ea"/>
                <a:cs typeface="+mn-cs"/>
              </a:rPr>
              <a:t>such</a:t>
            </a:r>
            <a:r>
              <a:rPr kumimoji="0" lang="fr-CA" sz="1800" b="0" i="0" u="none" strike="noStrike" kern="1200" cap="none" spc="0" normalizeH="0" baseline="0" noProof="0" dirty="0">
                <a:ln>
                  <a:noFill/>
                </a:ln>
                <a:solidFill>
                  <a:srgbClr val="000000"/>
                </a:solidFill>
                <a:effectLst/>
                <a:uLnTx/>
                <a:uFillTx/>
                <a:latin typeface="Arial"/>
                <a:ea typeface="+mn-ea"/>
                <a:cs typeface="+mn-cs"/>
              </a:rPr>
              <a:t> as Gartner, Deloitte, PricewaterhouseCoopers, etc.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want</a:t>
            </a:r>
            <a:r>
              <a:rPr kumimoji="0" lang="fr-CA" sz="1800" b="0" i="0" u="none" strike="noStrike" kern="1200" cap="none" spc="0" normalizeH="0" baseline="0" noProof="0" dirty="0">
                <a:ln>
                  <a:noFill/>
                </a:ln>
                <a:solidFill>
                  <a:srgbClr val="000000"/>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solidFill>
                <a:effectLst/>
                <a:uLnTx/>
                <a:uFillTx/>
                <a:latin typeface="Arial"/>
                <a:ea typeface="+mn-ea"/>
                <a:cs typeface="+mn-cs"/>
              </a:rPr>
              <a:t>ensure</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that</a:t>
            </a:r>
            <a:r>
              <a:rPr kumimoji="0" lang="fr-CA" sz="1800" b="0" i="0" u="none" strike="noStrike" kern="1200" cap="none" spc="0" normalizeH="0" baseline="0" noProof="0" dirty="0">
                <a:ln>
                  <a:noFill/>
                </a:ln>
                <a:solidFill>
                  <a:srgbClr val="000000"/>
                </a:solidFill>
                <a:effectLst/>
                <a:uLnTx/>
                <a:uFillTx/>
                <a:latin typeface="Arial"/>
                <a:ea typeface="+mn-ea"/>
                <a:cs typeface="+mn-cs"/>
              </a:rPr>
              <a:t> the future of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work</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is</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designed</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around</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what</a:t>
            </a:r>
            <a:r>
              <a:rPr kumimoji="0" lang="fr-CA" sz="1800" b="0" i="0" u="none" strike="noStrike" kern="1200" cap="none" spc="0" normalizeH="0" baseline="0" noProof="0" dirty="0">
                <a:ln>
                  <a:noFill/>
                </a:ln>
                <a:solidFill>
                  <a:srgbClr val="000000"/>
                </a:solidFill>
                <a:effectLst/>
                <a:uLnTx/>
                <a:uFillTx/>
                <a:latin typeface="Arial"/>
                <a:ea typeface="+mn-ea"/>
                <a:cs typeface="+mn-cs"/>
              </a:rPr>
              <a:t> </a:t>
            </a:r>
            <a:r>
              <a:rPr kumimoji="0" lang="fr-CA" sz="1800" b="0" i="0" u="none" strike="noStrike" kern="1200" cap="none" spc="0" normalizeH="0" baseline="0" noProof="0" dirty="0" err="1">
                <a:ln>
                  <a:noFill/>
                </a:ln>
                <a:solidFill>
                  <a:srgbClr val="000000"/>
                </a:solidFill>
                <a:effectLst/>
                <a:uLnTx/>
                <a:uFillTx/>
                <a:latin typeface="Arial"/>
                <a:ea typeface="+mn-ea"/>
                <a:cs typeface="+mn-cs"/>
              </a:rPr>
              <a:t>matters</a:t>
            </a:r>
            <a:r>
              <a:rPr kumimoji="0" lang="fr-CA" sz="1800" b="0" i="0" u="none" strike="noStrike" kern="1200" cap="none" spc="0" normalizeH="0" baseline="0" noProof="0" dirty="0">
                <a:ln>
                  <a:noFill/>
                </a:ln>
                <a:solidFill>
                  <a:srgbClr val="000000"/>
                </a:solidFill>
                <a:effectLst/>
                <a:uLnTx/>
                <a:uFillTx/>
                <a:latin typeface="Arial"/>
                <a:ea typeface="+mn-ea"/>
                <a:cs typeface="+mn-cs"/>
              </a:rPr>
              <a:t> to </a:t>
            </a:r>
            <a:r>
              <a:rPr kumimoji="0" lang="fr-CA" sz="1800" b="0" i="0" u="none" strike="noStrike" kern="1200" cap="none" spc="0" normalizeH="0" baseline="0" noProof="0" dirty="0" err="1">
                <a:ln>
                  <a:noFill/>
                </a:ln>
                <a:solidFill>
                  <a:srgbClr val="000000"/>
                </a:solidFill>
                <a:effectLst/>
                <a:uLnTx/>
                <a:uFillTx/>
                <a:latin typeface="Arial"/>
                <a:ea typeface="+mn-ea"/>
                <a:cs typeface="+mn-cs"/>
              </a:rPr>
              <a:t>employees</a:t>
            </a:r>
            <a:r>
              <a:rPr kumimoji="0" lang="fr-CA"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19" name="Speech Bubble: Rectangle with Corners Rounded 18">
            <a:extLst>
              <a:ext uri="{FF2B5EF4-FFF2-40B4-BE49-F238E27FC236}">
                <a16:creationId xmlns:a16="http://schemas.microsoft.com/office/drawing/2014/main" id="{1F3CAB2B-FA17-4B7D-9966-F964B8F6411B}"/>
              </a:ext>
            </a:extLst>
          </p:cNvPr>
          <p:cNvSpPr/>
          <p:nvPr/>
        </p:nvSpPr>
        <p:spPr>
          <a:xfrm>
            <a:off x="7468323" y="3616750"/>
            <a:ext cx="4331313" cy="2123168"/>
          </a:xfrm>
          <a:prstGeom prst="wedgeRoundRectCallout">
            <a:avLst>
              <a:gd name="adj1" fmla="val -108138"/>
              <a:gd name="adj2" fmla="val -5234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a:ea typeface="+mn-ea"/>
                <a:cs typeface="+mn-cs"/>
              </a:rPr>
              <a:t>!! DELETE THIS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kern="1200" cap="none" spc="0" normalizeH="0" baseline="0" noProof="0" dirty="0">
                <a:ln>
                  <a:noFill/>
                </a:ln>
                <a:solidFill>
                  <a:srgbClr val="000000"/>
                </a:solidFill>
                <a:effectLst/>
                <a:uLnTx/>
                <a:uFillTx/>
                <a:latin typeface="Arial"/>
                <a:ea typeface="+mn-ea"/>
                <a:cs typeface="+mn-cs"/>
              </a:rPr>
              <a:t>If </a:t>
            </a:r>
            <a:r>
              <a:rPr kumimoji="0" lang="fr-CA" sz="2000" b="0" i="0" u="none" strike="noStrike" kern="1200" cap="none" spc="0" normalizeH="0" baseline="0" noProof="0" dirty="0" err="1">
                <a:ln>
                  <a:noFill/>
                </a:ln>
                <a:solidFill>
                  <a:srgbClr val="000000"/>
                </a:solidFill>
                <a:effectLst/>
                <a:uLnTx/>
                <a:uFillTx/>
                <a:latin typeface="Arial"/>
                <a:ea typeface="+mn-ea"/>
                <a:cs typeface="+mn-cs"/>
              </a:rPr>
              <a:t>your</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department</a:t>
            </a:r>
            <a:r>
              <a:rPr kumimoji="0" lang="fr-CA" sz="2000" b="0" i="0" u="none" strike="noStrike" kern="1200" cap="none" spc="0" normalizeH="0" baseline="0" noProof="0" dirty="0">
                <a:ln>
                  <a:noFill/>
                </a:ln>
                <a:solidFill>
                  <a:srgbClr val="000000"/>
                </a:solidFill>
                <a:effectLst/>
                <a:uLnTx/>
                <a:uFillTx/>
                <a:latin typeface="Arial"/>
                <a:ea typeface="+mn-ea"/>
                <a:cs typeface="+mn-cs"/>
              </a:rPr>
              <a:t> has </a:t>
            </a:r>
            <a:r>
              <a:rPr kumimoji="0" lang="fr-CA" sz="2000" b="0" i="0" u="none" strike="noStrike" kern="1200" cap="none" spc="0" normalizeH="0" baseline="0" noProof="0" dirty="0" err="1">
                <a:ln>
                  <a:noFill/>
                </a:ln>
                <a:solidFill>
                  <a:srgbClr val="000000"/>
                </a:solidFill>
                <a:effectLst/>
                <a:uLnTx/>
                <a:uFillTx/>
                <a:latin typeface="Arial"/>
                <a:ea typeface="+mn-ea"/>
                <a:cs typeface="+mn-cs"/>
              </a:rPr>
              <a:t>its</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own</a:t>
            </a:r>
            <a:r>
              <a:rPr kumimoji="0" lang="fr-CA" sz="2000" b="0" i="0" u="none" strike="noStrike" kern="1200" cap="none" spc="0" normalizeH="0" baseline="0" noProof="0" dirty="0">
                <a:ln>
                  <a:noFill/>
                </a:ln>
                <a:solidFill>
                  <a:srgbClr val="000000"/>
                </a:solidFill>
                <a:effectLst/>
                <a:uLnTx/>
                <a:uFillTx/>
                <a:latin typeface="Arial"/>
                <a:ea typeface="+mn-ea"/>
                <a:cs typeface="+mn-cs"/>
              </a:rPr>
              <a:t> stats., </a:t>
            </a:r>
            <a:r>
              <a:rPr kumimoji="0" lang="fr-CA" sz="2000" b="0" i="0" u="none" strike="noStrike" kern="1200" cap="none" spc="0" normalizeH="0" baseline="0" noProof="0" dirty="0" err="1">
                <a:ln>
                  <a:noFill/>
                </a:ln>
                <a:solidFill>
                  <a:srgbClr val="000000"/>
                </a:solidFill>
                <a:effectLst/>
                <a:uLnTx/>
                <a:uFillTx/>
                <a:latin typeface="Arial"/>
                <a:ea typeface="+mn-ea"/>
                <a:cs typeface="+mn-cs"/>
              </a:rPr>
              <a:t>delete</a:t>
            </a:r>
            <a:r>
              <a:rPr kumimoji="0" lang="fr-CA" sz="2000" b="0" i="0" u="none" strike="noStrike" kern="1200" cap="none" spc="0" normalizeH="0" baseline="0" noProof="0" dirty="0">
                <a:ln>
                  <a:noFill/>
                </a:ln>
                <a:solidFill>
                  <a:srgbClr val="000000"/>
                </a:solidFill>
                <a:effectLst/>
                <a:uLnTx/>
                <a:uFillTx/>
                <a:latin typeface="Arial"/>
                <a:ea typeface="+mn-ea"/>
                <a:cs typeface="+mn-cs"/>
              </a:rPr>
              <a:t> </a:t>
            </a:r>
            <a:r>
              <a:rPr kumimoji="0" lang="fr-CA" sz="2000" b="0" i="0" u="none" strike="noStrike" kern="1200" cap="none" spc="0" normalizeH="0" baseline="0" noProof="0" dirty="0" err="1">
                <a:ln>
                  <a:noFill/>
                </a:ln>
                <a:solidFill>
                  <a:srgbClr val="000000"/>
                </a:solidFill>
                <a:effectLst/>
                <a:uLnTx/>
                <a:uFillTx/>
                <a:latin typeface="Arial"/>
                <a:ea typeface="+mn-ea"/>
                <a:cs typeface="+mn-cs"/>
              </a:rPr>
              <a:t>this</a:t>
            </a:r>
            <a:r>
              <a:rPr kumimoji="0" lang="fr-CA" sz="2000" b="0" i="0" u="none" strike="noStrike" kern="1200" cap="none" spc="0" normalizeH="0" baseline="0" noProof="0" dirty="0">
                <a:ln>
                  <a:noFill/>
                </a:ln>
                <a:solidFill>
                  <a:srgbClr val="000000"/>
                </a:solidFill>
                <a:effectLst/>
                <a:uLnTx/>
                <a:uFillTx/>
                <a:latin typeface="Arial"/>
                <a:ea typeface="+mn-ea"/>
                <a:cs typeface="+mn-cs"/>
              </a:rPr>
              <a:t> slide and use the </a:t>
            </a:r>
            <a:r>
              <a:rPr kumimoji="0" lang="fr-CA" sz="2000" b="0" i="0" u="none" strike="noStrike" kern="1200" cap="none" spc="0" normalizeH="0" baseline="0" noProof="0" dirty="0" err="1">
                <a:ln>
                  <a:noFill/>
                </a:ln>
                <a:solidFill>
                  <a:srgbClr val="000000"/>
                </a:solidFill>
                <a:effectLst/>
                <a:uLnTx/>
                <a:uFillTx/>
                <a:latin typeface="Arial"/>
                <a:ea typeface="+mn-ea"/>
                <a:cs typeface="+mn-cs"/>
              </a:rPr>
              <a:t>previous</a:t>
            </a:r>
            <a:r>
              <a:rPr kumimoji="0" lang="fr-CA" sz="2000" b="0" i="0" u="none" strike="noStrike" kern="1200" cap="none" spc="0" normalizeH="0" baseline="0" noProof="0" dirty="0">
                <a:ln>
                  <a:noFill/>
                </a:ln>
                <a:solidFill>
                  <a:srgbClr val="000000"/>
                </a:solidFill>
                <a:effectLst/>
                <a:uLnTx/>
                <a:uFillTx/>
                <a:latin typeface="Arial"/>
                <a:ea typeface="+mn-ea"/>
                <a:cs typeface="+mn-cs"/>
              </a:rPr>
              <a:t> slide</a:t>
            </a:r>
            <a:endParaRPr kumimoji="0" lang="en-CA"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79485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29422</TotalTime>
  <Words>4342</Words>
  <Application>Microsoft Office PowerPoint</Application>
  <PresentationFormat>Widescreen</PresentationFormat>
  <Paragraphs>454</Paragraphs>
  <Slides>34</Slides>
  <Notes>16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50" baseType="lpstr">
      <vt:lpstr>72 Black</vt:lpstr>
      <vt:lpstr>Abadi</vt:lpstr>
      <vt:lpstr>Arial</vt:lpstr>
      <vt:lpstr>Arial Narrow</vt:lpstr>
      <vt:lpstr>Arial Rounded MT Bold</vt:lpstr>
      <vt:lpstr>Bahnschrift Condensed</vt:lpstr>
      <vt:lpstr>Calibri</vt:lpstr>
      <vt:lpstr>Calibri Light</vt:lpstr>
      <vt:lpstr>Modern Love Grunge</vt:lpstr>
      <vt:lpstr>Symbol</vt:lpstr>
      <vt:lpstr>Times New Roman</vt:lpstr>
      <vt:lpstr>Tw Cen MT</vt:lpstr>
      <vt:lpstr>Wingdings</vt:lpstr>
      <vt:lpstr>Wingdings 2</vt:lpstr>
      <vt:lpstr>1_Office Theme</vt:lpstr>
      <vt:lpstr>think-cell Slide</vt:lpstr>
      <vt:lpstr>PowerPoint Presentation</vt:lpstr>
      <vt:lpstr>How to use this document</vt:lpstr>
      <vt:lpstr>Option 1: Share the document with employees </vt:lpstr>
      <vt:lpstr>Option 2: Hold a townhall with employees</vt:lpstr>
      <vt:lpstr>What is the Workplace Transformation Program &amp; how does it affect me as an employee</vt:lpstr>
      <vt:lpstr>Workplace Transformation Program</vt:lpstr>
      <vt:lpstr>PowerPoint Presentation</vt:lpstr>
      <vt:lpstr>PowerPoint Presentation</vt:lpstr>
      <vt:lpstr>PowerPoint Presentation</vt:lpstr>
      <vt:lpstr>PowerPoint Presentation</vt:lpstr>
      <vt:lpstr>PowerPoint Presentation</vt:lpstr>
      <vt:lpstr>What is a GCworkplace?</vt:lpstr>
      <vt:lpstr>What to expect</vt:lpstr>
      <vt:lpstr>Workplace Transformation Program WORKPLACE DESIGN &amp; PROCESS</vt:lpstr>
      <vt:lpstr>PowerPoint Presentation</vt:lpstr>
      <vt:lpstr>Standard Design Features</vt:lpstr>
      <vt:lpstr>Understanding Workpoints</vt:lpstr>
      <vt:lpstr>Understanding workpoints: variety for everyone and everything!</vt:lpstr>
      <vt:lpstr>       Zoning</vt:lpstr>
      <vt:lpstr>PowerPoint Presentation</vt:lpstr>
      <vt:lpstr>Mood Board 1</vt:lpstr>
      <vt:lpstr>Mood Board 2</vt:lpstr>
      <vt:lpstr>Mood Board 3</vt:lpstr>
      <vt:lpstr>Indigenous Design Elements </vt:lpstr>
      <vt:lpstr>An Accessible and Inclusive Workplace by Design</vt:lpstr>
      <vt:lpstr>Design Methodology</vt:lpstr>
      <vt:lpstr>Design Methodology</vt:lpstr>
      <vt:lpstr>Design Methodology</vt:lpstr>
      <vt:lpstr>Workplace Transformation Program YOUR EXPERIENCE AS AN EMPLOYEE</vt:lpstr>
      <vt:lpstr>On the way to the new workplace</vt:lpstr>
      <vt:lpstr>Employee roadmap towards the future workplace</vt:lpstr>
      <vt:lpstr>Employee roadmap – Activities overview</vt:lpstr>
      <vt:lpstr>Get ready to participate</vt:lpstr>
      <vt:lpstr>Resources</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Sophie Genereux</cp:lastModifiedBy>
  <cp:revision>884</cp:revision>
  <cp:lastPrinted>2019-10-07T15:51:32Z</cp:lastPrinted>
  <dcterms:created xsi:type="dcterms:W3CDTF">2017-05-19T14:36:17Z</dcterms:created>
  <dcterms:modified xsi:type="dcterms:W3CDTF">2022-08-30T13:17:30Z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