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9"/>
  </p:notesMasterIdLst>
  <p:handoutMasterIdLst>
    <p:handoutMasterId r:id="rId20"/>
  </p:handoutMasterIdLst>
  <p:sldIdLst>
    <p:sldId id="336" r:id="rId2"/>
    <p:sldId id="321" r:id="rId3"/>
    <p:sldId id="366" r:id="rId4"/>
    <p:sldId id="361" r:id="rId5"/>
    <p:sldId id="348" r:id="rId6"/>
    <p:sldId id="323" r:id="rId7"/>
    <p:sldId id="353" r:id="rId8"/>
    <p:sldId id="322" r:id="rId9"/>
    <p:sldId id="335" r:id="rId10"/>
    <p:sldId id="365" r:id="rId11"/>
    <p:sldId id="325" r:id="rId12"/>
    <p:sldId id="363" r:id="rId13"/>
    <p:sldId id="359" r:id="rId14"/>
    <p:sldId id="349" r:id="rId15"/>
    <p:sldId id="358" r:id="rId16"/>
    <p:sldId id="360" r:id="rId17"/>
    <p:sldId id="343"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1348" autoAdjust="0"/>
  </p:normalViewPr>
  <p:slideViewPr>
    <p:cSldViewPr snapToObjects="1" showGuides="1">
      <p:cViewPr varScale="1">
        <p:scale>
          <a:sx n="69" d="100"/>
          <a:sy n="69" d="100"/>
        </p:scale>
        <p:origin x="2334" y="72"/>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lvinalexander.com/photos/i-wish-you-happiness-richard-ger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greatergood.berkeley.edu/article/item/compassionate_leaders_are_effective_leader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Leanne:</a:t>
            </a:r>
          </a:p>
          <a:p>
            <a:endParaRPr lang="en-CA" noProof="0" dirty="0"/>
          </a:p>
          <a:p>
            <a:r>
              <a:rPr lang="en-CA" noProof="0" dirty="0"/>
              <a:t>(( Friendly</a:t>
            </a:r>
            <a:r>
              <a:rPr lang="en-CA" dirty="0"/>
              <a:t> reminder: prep for sharing audio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Dan Siegel: Me + We = Mwe</a:t>
            </a:r>
            <a:r>
              <a:rPr lang="en-CA" sz="1200" b="0" i="0" dirty="0">
                <a:effectLst/>
                <a:latin typeface="Roboto" panose="02000000000000000000" pitchFamily="2" charset="0"/>
              </a:rPr>
              <a:t> - </a:t>
            </a:r>
            <a:r>
              <a:rPr lang="en-CA" sz="1200" dirty="0">
                <a:hlinkClick r:id="rId3"/>
              </a:rPr>
              <a:t>https://www.youtube.com/watch?v=uo8Yo4UE6g0</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t>Janice </a:t>
            </a:r>
            <a:r>
              <a:rPr lang="en-CA" sz="1200" noProof="0" dirty="0" err="1"/>
              <a:t>Marturano</a:t>
            </a:r>
            <a:r>
              <a:rPr lang="en-CA" sz="1200" noProof="0" dirty="0"/>
              <a:t>: Deep Understanding WEF - </a:t>
            </a:r>
            <a:r>
              <a:rPr lang="en-CA" sz="1200" dirty="0">
                <a:hlinkClick r:id="rId4"/>
              </a:rPr>
              <a:t>https://soundcloud.com/33voices/compassion-is-a-deep-understanding-janice-marturano</a:t>
            </a:r>
            <a:r>
              <a:rPr lang="en-CA"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https://www.ted.com/talks/dan_ariely_are_we_in_control_of_our_own_decisions?language=en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Dani:</a:t>
            </a:r>
          </a:p>
          <a:p>
            <a:endParaRPr lang="fr-CA" dirty="0"/>
          </a:p>
          <a:p>
            <a:r>
              <a:rPr lang="fr-CA" dirty="0" err="1"/>
              <a:t>Here</a:t>
            </a:r>
            <a:r>
              <a:rPr lang="fr-CA" dirty="0"/>
              <a:t> </a:t>
            </a:r>
            <a:r>
              <a:rPr lang="fr-CA" dirty="0" err="1"/>
              <a:t>is</a:t>
            </a:r>
            <a:r>
              <a:rPr lang="fr-CA" dirty="0"/>
              <a:t> a </a:t>
            </a:r>
            <a:r>
              <a:rPr lang="fr-CA" dirty="0" err="1"/>
              <a:t>list</a:t>
            </a:r>
            <a:r>
              <a:rPr lang="fr-CA" dirty="0"/>
              <a:t> of </a:t>
            </a:r>
            <a:r>
              <a:rPr lang="fr-CA" dirty="0" err="1"/>
              <a:t>some</a:t>
            </a:r>
            <a:r>
              <a:rPr lang="fr-CA" dirty="0"/>
              <a:t> of the actions </a:t>
            </a:r>
            <a:r>
              <a:rPr lang="fr-CA" dirty="0" err="1"/>
              <a:t>associated</a:t>
            </a:r>
            <a:r>
              <a:rPr lang="fr-CA" dirty="0"/>
              <a:t> </a:t>
            </a:r>
            <a:r>
              <a:rPr lang="fr-CA" dirty="0" err="1"/>
              <a:t>with</a:t>
            </a:r>
            <a:r>
              <a:rPr lang="fr-CA" dirty="0"/>
              <a:t> </a:t>
            </a:r>
            <a:r>
              <a:rPr lang="fr-CA" dirty="0" err="1"/>
              <a:t>deep</a:t>
            </a:r>
            <a:r>
              <a:rPr lang="fr-CA" dirty="0"/>
              <a:t> </a:t>
            </a:r>
            <a:r>
              <a:rPr lang="fr-CA" dirty="0" err="1"/>
              <a:t>understanding</a:t>
            </a:r>
            <a:endParaRPr lang="fr-CA" dirty="0"/>
          </a:p>
          <a:p>
            <a:endParaRPr lang="fr-CA" dirty="0"/>
          </a:p>
          <a:p>
            <a:r>
              <a:rPr lang="fr-CA" dirty="0"/>
              <a:t>From </a:t>
            </a:r>
            <a:r>
              <a:rPr lang="fr-CA" dirty="0" err="1"/>
              <a:t>here</a:t>
            </a:r>
            <a:r>
              <a:rPr lang="fr-CA" dirty="0"/>
              <a:t>, I like to </a:t>
            </a:r>
            <a:r>
              <a:rPr lang="fr-CA" b="1" dirty="0" err="1"/>
              <a:t>Reflect</a:t>
            </a:r>
            <a:r>
              <a:rPr lang="fr-CA" dirty="0"/>
              <a:t> </a:t>
            </a:r>
            <a:r>
              <a:rPr lang="fr-CA" dirty="0" err="1"/>
              <a:t>because</a:t>
            </a:r>
            <a:r>
              <a:rPr lang="fr-CA" dirty="0"/>
              <a:t> I </a:t>
            </a:r>
            <a:r>
              <a:rPr lang="fr-CA" dirty="0" err="1"/>
              <a:t>usually</a:t>
            </a:r>
            <a:r>
              <a:rPr lang="fr-CA" dirty="0"/>
              <a:t> </a:t>
            </a:r>
            <a:r>
              <a:rPr lang="fr-CA" dirty="0" err="1"/>
              <a:t>take</a:t>
            </a:r>
            <a:r>
              <a:rPr lang="fr-CA" dirty="0"/>
              <a:t> time to </a:t>
            </a:r>
            <a:r>
              <a:rPr lang="fr-CA" dirty="0" err="1"/>
              <a:t>reflect</a:t>
            </a:r>
            <a:r>
              <a:rPr lang="fr-CA" dirty="0"/>
              <a:t> </a:t>
            </a:r>
            <a:r>
              <a:rPr lang="fr-CA" dirty="0" err="1"/>
              <a:t>what</a:t>
            </a:r>
            <a:r>
              <a:rPr lang="fr-CA" dirty="0"/>
              <a:t> </a:t>
            </a:r>
            <a:r>
              <a:rPr lang="fr-CA" dirty="0" err="1"/>
              <a:t>was</a:t>
            </a:r>
            <a:r>
              <a:rPr lang="fr-CA" dirty="0"/>
              <a:t> </a:t>
            </a:r>
            <a:r>
              <a:rPr lang="fr-CA" dirty="0" err="1"/>
              <a:t>said</a:t>
            </a:r>
            <a:r>
              <a:rPr lang="fr-CA" dirty="0"/>
              <a:t>, I </a:t>
            </a:r>
            <a:r>
              <a:rPr lang="fr-CA" dirty="0" err="1"/>
              <a:t>usually</a:t>
            </a:r>
            <a:r>
              <a:rPr lang="fr-CA" dirty="0"/>
              <a:t> </a:t>
            </a:r>
            <a:r>
              <a:rPr lang="fr-CA" dirty="0" err="1"/>
              <a:t>take</a:t>
            </a:r>
            <a:r>
              <a:rPr lang="fr-CA" dirty="0"/>
              <a:t> time to know how to </a:t>
            </a:r>
            <a:r>
              <a:rPr lang="fr-CA" dirty="0" err="1"/>
              <a:t>respond</a:t>
            </a:r>
            <a:r>
              <a:rPr lang="fr-CA" dirty="0"/>
              <a:t> to </a:t>
            </a:r>
            <a:r>
              <a:rPr lang="fr-CA" dirty="0" err="1"/>
              <a:t>difficult</a:t>
            </a:r>
            <a:r>
              <a:rPr lang="fr-CA" dirty="0"/>
              <a:t> emails or conversations, </a:t>
            </a:r>
            <a:r>
              <a:rPr lang="fr-CA" dirty="0" err="1"/>
              <a:t>instead</a:t>
            </a:r>
            <a:r>
              <a:rPr lang="fr-CA" dirty="0"/>
              <a:t> of </a:t>
            </a:r>
            <a:r>
              <a:rPr lang="fr-CA" dirty="0" err="1"/>
              <a:t>just</a:t>
            </a:r>
            <a:r>
              <a:rPr lang="fr-CA" dirty="0"/>
              <a:t> </a:t>
            </a:r>
            <a:r>
              <a:rPr lang="fr-CA" dirty="0" err="1"/>
              <a:t>reacting</a:t>
            </a:r>
            <a:r>
              <a:rPr lang="fr-CA" dirty="0"/>
              <a:t>.</a:t>
            </a:r>
          </a:p>
          <a:p>
            <a:endParaRPr lang="fr-CA" dirty="0"/>
          </a:p>
          <a:p>
            <a:r>
              <a:rPr lang="fr-CA" dirty="0" err="1"/>
              <a:t>I’ll</a:t>
            </a:r>
            <a:r>
              <a:rPr lang="fr-CA" dirty="0"/>
              <a:t> let </a:t>
            </a:r>
            <a:r>
              <a:rPr lang="fr-CA" dirty="0" err="1"/>
              <a:t>you</a:t>
            </a:r>
            <a:r>
              <a:rPr lang="fr-CA" dirty="0"/>
              <a:t> </a:t>
            </a:r>
            <a:r>
              <a:rPr lang="fr-CA" dirty="0" err="1"/>
              <a:t>quickly</a:t>
            </a:r>
            <a:r>
              <a:rPr lang="fr-CA" dirty="0"/>
              <a:t> </a:t>
            </a:r>
            <a:r>
              <a:rPr lang="fr-CA" dirty="0" err="1"/>
              <a:t>browse</a:t>
            </a:r>
            <a:r>
              <a:rPr lang="fr-CA" dirty="0"/>
              <a:t> to the </a:t>
            </a:r>
            <a:r>
              <a:rPr lang="fr-CA" dirty="0" err="1"/>
              <a:t>list</a:t>
            </a:r>
            <a:endParaRPr lang="fr-CA" dirty="0"/>
          </a:p>
          <a:p>
            <a:r>
              <a:rPr lang="fr-CA" dirty="0"/>
              <a:t>(</a:t>
            </a:r>
            <a:r>
              <a:rPr lang="fr-CA" dirty="0" err="1"/>
              <a:t>give</a:t>
            </a:r>
            <a:r>
              <a:rPr lang="fr-CA" dirty="0"/>
              <a:t> </a:t>
            </a:r>
            <a:r>
              <a:rPr lang="fr-CA" dirty="0" err="1"/>
              <a:t>some</a:t>
            </a:r>
            <a:r>
              <a:rPr lang="fr-CA" dirty="0"/>
              <a:t> time for people to </a:t>
            </a:r>
            <a:r>
              <a:rPr lang="fr-CA" dirty="0" err="1"/>
              <a:t>read</a:t>
            </a:r>
            <a:r>
              <a:rPr lang="fr-CA" dirty="0"/>
              <a:t>) </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74680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Dani:</a:t>
            </a:r>
          </a:p>
          <a:p>
            <a:endParaRPr lang="fr-CA" dirty="0"/>
          </a:p>
          <a:p>
            <a:r>
              <a:rPr lang="fr-CA" dirty="0"/>
              <a:t>From </a:t>
            </a:r>
            <a:r>
              <a:rPr lang="fr-CA" dirty="0" err="1"/>
              <a:t>this</a:t>
            </a:r>
            <a:r>
              <a:rPr lang="fr-CA" dirty="0"/>
              <a:t> </a:t>
            </a:r>
            <a:r>
              <a:rPr lang="fr-CA" dirty="0" err="1"/>
              <a:t>list</a:t>
            </a:r>
            <a:r>
              <a:rPr lang="fr-CA" dirty="0"/>
              <a:t> of </a:t>
            </a:r>
            <a:r>
              <a:rPr lang="fr-CA" dirty="0" err="1"/>
              <a:t>what</a:t>
            </a:r>
            <a:r>
              <a:rPr lang="fr-CA" dirty="0"/>
              <a:t> </a:t>
            </a:r>
            <a:r>
              <a:rPr lang="fr-CA" dirty="0" err="1"/>
              <a:t>makes</a:t>
            </a:r>
            <a:r>
              <a:rPr lang="fr-CA" dirty="0"/>
              <a:t> a </a:t>
            </a:r>
            <a:r>
              <a:rPr lang="fr-CA" dirty="0" err="1"/>
              <a:t>great</a:t>
            </a:r>
            <a:r>
              <a:rPr lang="fr-CA" dirty="0"/>
              <a:t> leader, all of </a:t>
            </a:r>
            <a:r>
              <a:rPr lang="fr-CA" dirty="0" err="1"/>
              <a:t>them</a:t>
            </a:r>
            <a:r>
              <a:rPr lang="fr-CA" dirty="0"/>
              <a:t> soft </a:t>
            </a:r>
            <a:r>
              <a:rPr lang="fr-CA" dirty="0" err="1"/>
              <a:t>skills</a:t>
            </a:r>
            <a:r>
              <a:rPr lang="fr-CA" dirty="0"/>
              <a:t>, I </a:t>
            </a:r>
            <a:r>
              <a:rPr lang="fr-CA" dirty="0" err="1"/>
              <a:t>just</a:t>
            </a:r>
            <a:r>
              <a:rPr lang="fr-CA" dirty="0"/>
              <a:t> </a:t>
            </a:r>
            <a:r>
              <a:rPr lang="fr-CA" dirty="0" err="1"/>
              <a:t>want</a:t>
            </a:r>
            <a:r>
              <a:rPr lang="fr-CA" dirty="0"/>
              <a:t> to </a:t>
            </a:r>
            <a:r>
              <a:rPr lang="fr-CA" dirty="0" err="1"/>
              <a:t>get</a:t>
            </a:r>
            <a:r>
              <a:rPr lang="fr-CA" dirty="0"/>
              <a:t> </a:t>
            </a:r>
            <a:r>
              <a:rPr lang="fr-CA" dirty="0" err="1"/>
              <a:t>your</a:t>
            </a:r>
            <a:r>
              <a:rPr lang="fr-CA" dirty="0"/>
              <a:t> attention to the 4th </a:t>
            </a:r>
            <a:r>
              <a:rPr lang="fr-CA" dirty="0" err="1"/>
              <a:t>bullet</a:t>
            </a:r>
            <a:r>
              <a:rPr lang="fr-CA" dirty="0"/>
              <a:t>, (</a:t>
            </a:r>
            <a:r>
              <a:rPr lang="fr-CA" dirty="0" err="1"/>
              <a:t>read</a:t>
            </a:r>
            <a:r>
              <a:rPr lang="fr-CA" dirty="0"/>
              <a:t> the </a:t>
            </a:r>
            <a:r>
              <a:rPr lang="fr-CA" dirty="0" err="1"/>
              <a:t>bullet</a:t>
            </a:r>
            <a:r>
              <a:rPr lang="fr-CA" dirty="0"/>
              <a:t>)</a:t>
            </a:r>
          </a:p>
          <a:p>
            <a:endParaRPr lang="fr-CA" dirty="0"/>
          </a:p>
          <a:p>
            <a:r>
              <a:rPr lang="fr-CA" dirty="0"/>
              <a:t>As </a:t>
            </a:r>
            <a:r>
              <a:rPr lang="fr-CA" dirty="0" err="1"/>
              <a:t>stated</a:t>
            </a:r>
            <a:r>
              <a:rPr lang="fr-CA" dirty="0"/>
              <a:t> in the </a:t>
            </a:r>
            <a:r>
              <a:rPr lang="fr-CA" dirty="0" err="1"/>
              <a:t>bottom</a:t>
            </a:r>
            <a:r>
              <a:rPr lang="fr-CA" dirty="0"/>
              <a:t>, </a:t>
            </a:r>
            <a:r>
              <a:rPr lang="fr-CA" dirty="0" err="1"/>
              <a:t>this</a:t>
            </a:r>
            <a:r>
              <a:rPr lang="fr-CA" dirty="0"/>
              <a:t> </a:t>
            </a:r>
            <a:r>
              <a:rPr lang="fr-CA" dirty="0" err="1"/>
              <a:t>list</a:t>
            </a:r>
            <a:r>
              <a:rPr lang="fr-CA" dirty="0"/>
              <a:t> </a:t>
            </a:r>
            <a:r>
              <a:rPr lang="fr-CA" dirty="0" err="1"/>
              <a:t>is</a:t>
            </a:r>
            <a:r>
              <a:rPr lang="fr-CA" dirty="0"/>
              <a:t> from the « </a:t>
            </a:r>
            <a:r>
              <a:rPr lang="fr-CA" dirty="0" err="1"/>
              <a:t>Search</a:t>
            </a:r>
            <a:r>
              <a:rPr lang="fr-CA" dirty="0"/>
              <a:t> Inside </a:t>
            </a:r>
            <a:r>
              <a:rPr lang="fr-CA" dirty="0" err="1"/>
              <a:t>Yourself</a:t>
            </a:r>
            <a:r>
              <a:rPr lang="fr-CA" dirty="0"/>
              <a:t> Leadership Institute », or SIYLI for short</a:t>
            </a:r>
          </a:p>
          <a:p>
            <a:endParaRPr lang="fr-CA" dirty="0"/>
          </a:p>
          <a:p>
            <a:r>
              <a:rPr lang="fr-CA" dirty="0" err="1"/>
              <a:t>Resources</a:t>
            </a:r>
            <a:r>
              <a:rPr lang="fr-CA" dirty="0"/>
              <a:t> in English:</a:t>
            </a:r>
          </a:p>
          <a:p>
            <a:pPr marL="171450" indent="-171450">
              <a:buFont typeface="Arial" panose="020B0604020202020204" pitchFamily="34" charset="0"/>
              <a:buChar char="•"/>
            </a:pPr>
            <a:r>
              <a:rPr lang="en-CA" dirty="0"/>
              <a:t>https://gcconnex.gc.ca/blog/view/20353500/i-woke-up-like-this-how-to-be-a-fiece-youth-leader-in-the-public-service</a:t>
            </a:r>
          </a:p>
          <a:p>
            <a:pPr marL="171450" indent="-171450">
              <a:buFont typeface="Arial" panose="020B0604020202020204" pitchFamily="34" charset="0"/>
              <a:buChar char="•"/>
            </a:pPr>
            <a:r>
              <a:rPr lang="en-US" sz="1200" u="sng" dirty="0">
                <a:hlinkClick r:id="rId3"/>
              </a:rPr>
              <a:t>https://siyli.org/great-leaders/</a:t>
            </a:r>
            <a:endParaRPr lang="en-US" sz="1200" u="sng"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78451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Dani:</a:t>
            </a:r>
          </a:p>
          <a:p>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First,</a:t>
            </a:r>
            <a:r>
              <a:rPr lang="en-CA" baseline="0" noProof="0" dirty="0"/>
              <a:t> </a:t>
            </a:r>
            <a:r>
              <a:rPr lang="en-CA" noProof="0" dirty="0"/>
              <a:t>I’ll explain what we’ll do… </a:t>
            </a:r>
            <a:r>
              <a:rPr lang="en-CA" b="0" i="0" noProof="0" dirty="0"/>
              <a:t>(read the slide: first bullet and sub-bullet)</a:t>
            </a:r>
            <a:br>
              <a:rPr lang="en-CA" noProof="0" dirty="0"/>
            </a:br>
            <a:r>
              <a:rPr lang="en-CA" noProof="0" dirty="0"/>
              <a:t>You can use bullet points,</a:t>
            </a:r>
            <a:r>
              <a:rPr lang="en-CA" baseline="0" noProof="0" dirty="0"/>
              <a:t> and don’t worry about your grammar or writing full sentences, this is not an essay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((continue clicking and reading the bullets until the end))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Keep in mind, there may be more than 2 people pre breakout room, if that’s the case, define who’s A, who’s B and the rest will be Observers.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You’ll be responsible for timing yourselves, about 1 minute for A to speak &amp; 1 minute for B to paraphrase. I’ll broadcast a message half way through for switching.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Any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You can start now, write your own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in the meantime we’ll create the breakout rooms and you’ll automatically join a breakout room in about 2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((Facilitator to broadcast the following messages, approximate 3 minute after the breakout room started: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“switch, no B Speaks”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Close the breakout rooms around 6 minutes had passed))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48503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spcBef>
                <a:spcPts val="599"/>
              </a:spcBef>
              <a:spcAft>
                <a:spcPts val="300"/>
              </a:spcAft>
            </a:pPr>
            <a:r>
              <a:rPr lang="fr-CA" sz="1300" dirty="0"/>
              <a:t>Michelle: </a:t>
            </a:r>
          </a:p>
          <a:p>
            <a:pPr>
              <a:spcBef>
                <a:spcPts val="599"/>
              </a:spcBef>
              <a:spcAft>
                <a:spcPts val="300"/>
              </a:spcAft>
            </a:pPr>
            <a:endParaRPr lang="fr-CA" sz="1300" dirty="0"/>
          </a:p>
          <a:p>
            <a:pPr>
              <a:spcBef>
                <a:spcPts val="599"/>
              </a:spcBef>
              <a:spcAft>
                <a:spcPts val="300"/>
              </a:spcAft>
            </a:pPr>
            <a:r>
              <a:rPr lang="fr-CA" sz="1300" dirty="0"/>
              <a:t>(click &amp; paraphrase first </a:t>
            </a:r>
            <a:r>
              <a:rPr lang="fr-CA" sz="1300" dirty="0" err="1"/>
              <a:t>bullet</a:t>
            </a:r>
            <a:r>
              <a:rPr lang="fr-CA" sz="1300" dirty="0"/>
              <a:t>)</a:t>
            </a:r>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300" dirty="0"/>
              <a:t>(click &amp; paraphrase second </a:t>
            </a:r>
            <a:r>
              <a:rPr lang="fr-CA" sz="1300" dirty="0" err="1"/>
              <a:t>bullet</a:t>
            </a:r>
            <a:r>
              <a:rPr lang="fr-CA" sz="1300" dirty="0"/>
              <a:t>)</a:t>
            </a:r>
          </a:p>
          <a:p>
            <a:pPr>
              <a:spcBef>
                <a:spcPts val="599"/>
              </a:spcBef>
              <a:spcAft>
                <a:spcPts val="300"/>
              </a:spcAft>
            </a:pPr>
            <a:r>
              <a:rPr lang="fr-CA" sz="1300" dirty="0"/>
              <a:t>(</a:t>
            </a:r>
            <a:r>
              <a:rPr lang="fr-CA" sz="1300" dirty="0" err="1"/>
              <a:t>please</a:t>
            </a:r>
            <a:r>
              <a:rPr lang="fr-CA" sz="1300" dirty="0"/>
              <a:t> </a:t>
            </a:r>
            <a:r>
              <a:rPr lang="fr-CA" sz="1300" dirty="0" err="1"/>
              <a:t>feel</a:t>
            </a:r>
            <a:r>
              <a:rPr lang="fr-CA" sz="1300" dirty="0"/>
              <a:t> free to </a:t>
            </a:r>
            <a:r>
              <a:rPr lang="fr-CA" sz="1300" dirty="0" err="1"/>
              <a:t>speak</a:t>
            </a:r>
            <a:r>
              <a:rPr lang="fr-CA" sz="1300" dirty="0"/>
              <a:t> of </a:t>
            </a:r>
            <a:r>
              <a:rPr lang="fr-CA" sz="1300" dirty="0" err="1"/>
              <a:t>your</a:t>
            </a:r>
            <a:r>
              <a:rPr lang="fr-CA" sz="1300" dirty="0"/>
              <a:t> </a:t>
            </a:r>
            <a:r>
              <a:rPr lang="fr-CA" sz="1300" dirty="0" err="1"/>
              <a:t>own</a:t>
            </a:r>
            <a:r>
              <a:rPr lang="fr-CA" sz="1300" dirty="0"/>
              <a:t> </a:t>
            </a:r>
            <a:r>
              <a:rPr lang="fr-CA" sz="1300" dirty="0" err="1"/>
              <a:t>decision-making</a:t>
            </a:r>
            <a:r>
              <a:rPr lang="fr-CA" sz="1300" dirty="0"/>
              <a:t> process, or use the </a:t>
            </a:r>
            <a:r>
              <a:rPr lang="fr-CA" sz="1300" dirty="0" err="1"/>
              <a:t>following</a:t>
            </a:r>
            <a:r>
              <a:rPr lang="fr-CA" sz="1300" baseline="0" dirty="0"/>
              <a:t> as </a:t>
            </a:r>
            <a:r>
              <a:rPr lang="fr-CA" sz="1300" baseline="0" dirty="0" err="1"/>
              <a:t>you</a:t>
            </a:r>
            <a:r>
              <a:rPr lang="fr-CA" sz="1300" baseline="0" dirty="0"/>
              <a:t> </a:t>
            </a:r>
            <a:r>
              <a:rPr lang="fr-CA" sz="1300" baseline="0" dirty="0" err="1"/>
              <a:t>see</a:t>
            </a:r>
            <a:r>
              <a:rPr lang="fr-CA" sz="1300" baseline="0" dirty="0"/>
              <a:t> fit. </a:t>
            </a:r>
            <a:r>
              <a:rPr lang="fr-CA" sz="1300" baseline="0" dirty="0">
                <a:sym typeface="Wingdings" panose="05000000000000000000" pitchFamily="2" charset="2"/>
              </a:rPr>
              <a:t>)</a:t>
            </a:r>
            <a:endParaRPr lang="fr-CA" sz="1300" dirty="0"/>
          </a:p>
          <a:p>
            <a:pPr marL="285750" indent="-285750">
              <a:spcBef>
                <a:spcPts val="600"/>
              </a:spcBef>
              <a:buFont typeface="Arial" panose="020B0604020202020204" pitchFamily="34" charset="0"/>
              <a:buChar char="•"/>
            </a:pPr>
            <a:r>
              <a:rPr lang="en-US" sz="1400" dirty="0"/>
              <a:t>For example, the process I follow when craving... and believe me, I have them. For instance, I just went to buy some snacks, to stretch my legs and get some fresh air. If I think about my decision before getting to the store, I say I will buy a healthy snack (e.g. a banana, an orange, etc.). </a:t>
            </a:r>
          </a:p>
          <a:p>
            <a:pPr marL="285750" indent="-285750">
              <a:spcBef>
                <a:spcPts val="600"/>
              </a:spcBef>
              <a:buFont typeface="Arial" panose="020B0604020202020204" pitchFamily="34" charset="0"/>
              <a:buChar char="•"/>
            </a:pPr>
            <a:r>
              <a:rPr lang="en-US" sz="1400" dirty="0"/>
              <a:t>The trick is to stick to my decision... I often walk</a:t>
            </a:r>
            <a:r>
              <a:rPr lang="en-US" sz="1400" baseline="0" dirty="0"/>
              <a:t> by </a:t>
            </a:r>
            <a:r>
              <a:rPr lang="en-US" sz="1400" dirty="0"/>
              <a:t>the "unhealthy snacks" and take a moment to look at them and if I'm able to be mindful about my eating habits, I'm usually successful in my healthy snack decision. You may have guessed, and you`re right, when I rush my decision process I act on impulse and end up buying the unhealthy snack. </a:t>
            </a:r>
          </a:p>
          <a:p>
            <a:pPr marL="285750" indent="-285750">
              <a:spcBef>
                <a:spcPts val="600"/>
              </a:spcBef>
              <a:buFont typeface="Arial" panose="020B0604020202020204" pitchFamily="34" charset="0"/>
              <a:buChar char="•"/>
            </a:pPr>
            <a:r>
              <a:rPr lang="en-US" sz="1400" dirty="0"/>
              <a:t>The good thing is, with practice, I'm able to choose healthy snacks more often and stay mindful about my decisions.</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fr-CA" sz="1400" dirty="0"/>
              <a:t>(click)</a:t>
            </a:r>
          </a:p>
          <a:p>
            <a:pPr marL="0" indent="0">
              <a:spcBef>
                <a:spcPts val="600"/>
              </a:spcBef>
              <a:buFont typeface="Arial" panose="020B0604020202020204" pitchFamily="34" charset="0"/>
              <a:buNone/>
            </a:pPr>
            <a:r>
              <a:rPr lang="fr-CA" sz="1400" dirty="0" err="1"/>
              <a:t>Here</a:t>
            </a:r>
            <a:r>
              <a:rPr lang="fr-CA" sz="1400" dirty="0"/>
              <a:t> </a:t>
            </a:r>
            <a:r>
              <a:rPr lang="fr-CA" sz="1400" dirty="0" err="1"/>
              <a:t>we</a:t>
            </a:r>
            <a:r>
              <a:rPr lang="fr-CA" sz="1400" dirty="0"/>
              <a:t> have an </a:t>
            </a:r>
            <a:r>
              <a:rPr lang="fr-CA" sz="1400" dirty="0" err="1"/>
              <a:t>interesting</a:t>
            </a:r>
            <a:r>
              <a:rPr lang="fr-CA" sz="1400" dirty="0"/>
              <a:t> </a:t>
            </a:r>
            <a:r>
              <a:rPr lang="fr-CA" sz="1400" dirty="0" err="1"/>
              <a:t>video</a:t>
            </a:r>
            <a:r>
              <a:rPr lang="fr-CA" sz="1400" dirty="0"/>
              <a:t>, « </a:t>
            </a:r>
            <a:r>
              <a:rPr lang="en-US" sz="1400" dirty="0"/>
              <a:t>Are We in Control of Our Own Decisions?</a:t>
            </a:r>
            <a:r>
              <a:rPr lang="fr-CA" sz="1400" dirty="0"/>
              <a:t> (17 mins) » </a:t>
            </a:r>
            <a:r>
              <a:rPr lang="fr-CA" sz="1400" dirty="0" err="1"/>
              <a:t>where</a:t>
            </a:r>
            <a:r>
              <a:rPr lang="fr-CA" sz="1400" dirty="0"/>
              <a:t> Dan </a:t>
            </a:r>
            <a:r>
              <a:rPr lang="fr-CA" sz="1400" dirty="0" err="1"/>
              <a:t>Ariely</a:t>
            </a:r>
            <a:r>
              <a:rPr lang="fr-CA" sz="1400" dirty="0"/>
              <a:t> </a:t>
            </a:r>
            <a:r>
              <a:rPr lang="fr-CA" sz="1400" dirty="0" err="1"/>
              <a:t>he</a:t>
            </a:r>
            <a:r>
              <a:rPr lang="fr-CA" sz="1400" dirty="0"/>
              <a:t> </a:t>
            </a:r>
            <a:r>
              <a:rPr lang="fr-CA" sz="1400" dirty="0" err="1"/>
              <a:t>shares</a:t>
            </a:r>
            <a:r>
              <a:rPr lang="fr-CA" sz="1400" dirty="0"/>
              <a:t> a perspective on how </a:t>
            </a:r>
            <a:r>
              <a:rPr lang="fr-CA" sz="1400" dirty="0" err="1"/>
              <a:t>mindfulness</a:t>
            </a:r>
            <a:r>
              <a:rPr lang="fr-CA" sz="1400" dirty="0"/>
              <a:t> or </a:t>
            </a:r>
            <a:r>
              <a:rPr lang="fr-CA" sz="1400" dirty="0" err="1"/>
              <a:t>mindlessness</a:t>
            </a:r>
            <a:r>
              <a:rPr lang="fr-CA" sz="1400" dirty="0"/>
              <a:t> </a:t>
            </a:r>
            <a:r>
              <a:rPr lang="fr-CA" sz="1400" dirty="0" err="1"/>
              <a:t>we</a:t>
            </a:r>
            <a:r>
              <a:rPr lang="fr-CA" sz="1400" dirty="0"/>
              <a:t> do </a:t>
            </a:r>
            <a:r>
              <a:rPr lang="fr-CA" sz="1400" dirty="0" err="1"/>
              <a:t>decisions</a:t>
            </a:r>
            <a:r>
              <a:rPr lang="fr-CA" sz="1400" dirty="0"/>
              <a:t>.</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en-CA" sz="1400" dirty="0"/>
              <a:t>((Depending on the time: decide))</a:t>
            </a:r>
          </a:p>
          <a:p>
            <a:pPr marL="285750" indent="-285750">
              <a:spcBef>
                <a:spcPts val="600"/>
              </a:spcBef>
              <a:buFont typeface="Arial" panose="020B0604020202020204" pitchFamily="34" charset="0"/>
              <a:buChar char="•"/>
            </a:pPr>
            <a:r>
              <a:rPr lang="en-CA" sz="1400" dirty="0"/>
              <a:t>As we have time, let’s watch this video </a:t>
            </a:r>
            <a:br>
              <a:rPr lang="en-CA" sz="1400" dirty="0"/>
            </a:br>
            <a:r>
              <a:rPr lang="en-CA" sz="1400" dirty="0"/>
              <a:t>Dan </a:t>
            </a:r>
            <a:r>
              <a:rPr lang="en-CA" sz="1400" dirty="0" err="1"/>
              <a:t>Ariely</a:t>
            </a:r>
            <a:r>
              <a:rPr lang="en-CA" sz="1400" dirty="0"/>
              <a:t> Are We in Control of Our Own Decisions? (17 mins) https://www.ted.com/talks/dan_ariely_are_we_in_control_of_our_own_decisions?language=fr</a:t>
            </a:r>
          </a:p>
          <a:p>
            <a:pPr marL="285750" indent="-285750">
              <a:spcBef>
                <a:spcPts val="600"/>
              </a:spcBef>
              <a:buFont typeface="Arial" panose="020B0604020202020204" pitchFamily="34" charset="0"/>
              <a:buChar char="•"/>
            </a:pPr>
            <a:r>
              <a:rPr lang="en-CA" sz="1400" dirty="0"/>
              <a:t>Given the time we have for this session, I invite you to see the video afterwards, it lasts 17 minutes, worth watching</a:t>
            </a:r>
          </a:p>
          <a:p>
            <a:pPr marL="0" indent="0">
              <a:spcBef>
                <a:spcPts val="600"/>
              </a:spcBef>
              <a:buFont typeface="Arial" panose="020B0604020202020204" pitchFamily="34" charset="0"/>
              <a:buNone/>
            </a:pP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(2x click &amp; </a:t>
            </a:r>
            <a:r>
              <a:rPr lang="fr-CA" sz="1400" dirty="0" err="1"/>
              <a:t>read</a:t>
            </a:r>
            <a:r>
              <a:rPr lang="fr-CA" sz="1400" dirty="0"/>
              <a:t> the last 2 </a:t>
            </a:r>
            <a:r>
              <a:rPr lang="fr-CA" sz="1400" dirty="0" err="1"/>
              <a:t>bullets</a:t>
            </a:r>
            <a:r>
              <a:rPr lang="fr-CA" sz="1400" dirty="0"/>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err="1"/>
              <a:t>Now</a:t>
            </a:r>
            <a:r>
              <a:rPr lang="fr-CA" sz="1400" dirty="0"/>
              <a:t>, </a:t>
            </a:r>
            <a:r>
              <a:rPr lang="fr-CA" sz="1400" dirty="0" err="1"/>
              <a:t>let’s</a:t>
            </a:r>
            <a:r>
              <a:rPr lang="fr-CA" sz="1400" dirty="0"/>
              <a:t> </a:t>
            </a:r>
            <a:r>
              <a:rPr lang="fr-CA" sz="1400" dirty="0" err="1"/>
              <a:t>take</a:t>
            </a:r>
            <a:r>
              <a:rPr lang="fr-CA" sz="1400" dirty="0"/>
              <a:t> 2 minutes or </a:t>
            </a:r>
            <a:r>
              <a:rPr lang="fr-CA" sz="1400" dirty="0" err="1"/>
              <a:t>so</a:t>
            </a:r>
            <a:r>
              <a:rPr lang="fr-CA" sz="1400" dirty="0"/>
              <a:t> to </a:t>
            </a:r>
            <a:r>
              <a:rPr lang="fr-CA" sz="1400" dirty="0" err="1"/>
              <a:t>reflect</a:t>
            </a:r>
            <a:r>
              <a:rPr lang="fr-CA" sz="1400" dirty="0"/>
              <a:t> and come </a:t>
            </a:r>
            <a:r>
              <a:rPr lang="fr-CA" sz="1400" dirty="0" err="1"/>
              <a:t>with</a:t>
            </a:r>
            <a:r>
              <a:rPr lang="fr-CA" sz="1400" dirty="0"/>
              <a:t> an </a:t>
            </a:r>
            <a:r>
              <a:rPr lang="fr-CA" sz="1400" dirty="0" err="1"/>
              <a:t>example</a:t>
            </a: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You can use the chat in the </a:t>
            </a:r>
            <a:r>
              <a:rPr lang="fr-CA" sz="1400" dirty="0" err="1"/>
              <a:t>meantime</a:t>
            </a:r>
            <a:r>
              <a:rPr lang="fr-CA" sz="1400" dirty="0"/>
              <a:t> </a:t>
            </a:r>
            <a:r>
              <a:rPr lang="fr-CA" sz="1400" dirty="0" err="1"/>
              <a:t>we</a:t>
            </a:r>
            <a:r>
              <a:rPr lang="fr-CA" sz="1400" dirty="0"/>
              <a:t> </a:t>
            </a:r>
            <a:r>
              <a:rPr lang="fr-CA" sz="1400" dirty="0" err="1"/>
              <a:t>get</a:t>
            </a:r>
            <a:r>
              <a:rPr lang="fr-CA" sz="1400" dirty="0"/>
              <a:t> to the briefing time</a:t>
            </a:r>
          </a:p>
          <a:p>
            <a:pPr marL="0" indent="0">
              <a:spcBef>
                <a:spcPts val="600"/>
              </a:spcBef>
              <a:buFont typeface="Arial" panose="020B0604020202020204" pitchFamily="34" charset="0"/>
              <a:buNone/>
            </a:pPr>
            <a:endParaRPr lang="fr-CA" sz="1400" dirty="0"/>
          </a:p>
          <a:p>
            <a:pPr>
              <a:spcBef>
                <a:spcPts val="599"/>
              </a:spcBef>
              <a:spcAft>
                <a:spcPts val="300"/>
              </a:spcAft>
            </a:pPr>
            <a:r>
              <a:rPr lang="en-CA" sz="1200" dirty="0"/>
              <a:t>Resources in English:</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https://www.ted.com/talks/dan_ariely_are_we_in_control_of_our_own_decisions?language=fr</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800" dirty="0"/>
              <a:t>From: </a:t>
            </a:r>
            <a:r>
              <a:rPr lang="en-CA" sz="1800" u="sng" dirty="0">
                <a:hlinkClick r:id="rId3"/>
              </a:rPr>
              <a:t>Day 20/21 days challenge - </a:t>
            </a:r>
            <a:r>
              <a:rPr lang="en-CA" sz="1800" u="sng" dirty="0" err="1">
                <a:hlinkClick r:id="rId3"/>
              </a:rPr>
              <a:t>KindSpring</a:t>
            </a:r>
            <a:r>
              <a:rPr lang="en-CA" sz="1800" u="sng" dirty="0">
                <a:hlinkClick r:id="rId3"/>
              </a:rPr>
              <a:t> - Practice Mindful Decision-Making</a:t>
            </a:r>
            <a:br>
              <a:rPr lang="en-CA" sz="1800" u="sng" dirty="0"/>
            </a:br>
            <a:r>
              <a:rPr lang="en-CA" sz="1100" u="sng" dirty="0"/>
              <a:t>(</a:t>
            </a:r>
            <a:r>
              <a:rPr lang="en-CA" sz="1100" u="sng" dirty="0">
                <a:hlinkClick r:id="rId3"/>
              </a:rPr>
              <a:t>https://gcconnex.gc.ca/blog/view/14866638/day-2021-days-challenge-kindspring-practice-mindful-decision-making</a:t>
            </a:r>
            <a:r>
              <a:rPr lang="en-CA" sz="1100" u="sng" dirty="0"/>
              <a:t>) </a:t>
            </a:r>
            <a:endParaRPr lang="en-CA" sz="18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43336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9"/>
              </a:spcBef>
              <a:spcAft>
                <a:spcPts val="300"/>
              </a:spcAft>
            </a:pPr>
            <a:r>
              <a:rPr lang="fr-CA" sz="1200" dirty="0"/>
              <a:t>Michelle: </a:t>
            </a:r>
          </a:p>
          <a:p>
            <a:pPr>
              <a:spcBef>
                <a:spcPts val="599"/>
              </a:spcBef>
              <a:spcAft>
                <a:spcPts val="300"/>
              </a:spcAft>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(read from</a:t>
            </a:r>
            <a:r>
              <a:rPr lang="en-CA" sz="1200" baseline="0" dirty="0"/>
              <a:t> the slide, provide an example if you have one)</a:t>
            </a:r>
            <a:endParaRPr lang="en-CA" sz="1200" dirty="0"/>
          </a:p>
          <a:p>
            <a:endParaRPr lang="en-CA" sz="1200" dirty="0"/>
          </a:p>
          <a:p>
            <a:r>
              <a:rPr lang="en-CA" sz="1200" dirty="0"/>
              <a:t>Resources in English: </a:t>
            </a:r>
            <a:endParaRPr lang="en-CA" sz="1200" dirty="0">
              <a:hlinkClick r:id="rId3"/>
            </a:endParaRP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GT America"/>
              </a:rPr>
              <a:t>Summary: </a:t>
            </a:r>
            <a:r>
              <a:rPr lang="en-US"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99"/>
              </a:spcBef>
              <a:spcAft>
                <a:spcPts val="300"/>
              </a:spcAft>
            </a:pPr>
            <a:r>
              <a:rPr lang="fr-CA" sz="1200" dirty="0"/>
              <a:t>Michelle: </a:t>
            </a:r>
          </a:p>
          <a:p>
            <a:pPr>
              <a:spcBef>
                <a:spcPts val="599"/>
              </a:spcBef>
              <a:spcAft>
                <a:spcPts val="300"/>
              </a:spcAft>
            </a:pPr>
            <a:endParaRPr lang="fr-CA" sz="1200" dirty="0"/>
          </a:p>
          <a:p>
            <a:r>
              <a:rPr lang="en-US" dirty="0"/>
              <a:t>(read the</a:t>
            </a:r>
            <a:r>
              <a:rPr lang="en-US" baseline="0" dirty="0"/>
              <a:t>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up to, try increasing your daily mindfulness practice to 10 mins, if not, continue doing</a:t>
            </a:r>
            <a:r>
              <a:rPr lang="en-US" baseline="0" dirty="0"/>
              <a:t> the 5 mins version of either option Body Scan or Breathing. WHATEVER WORKS FOR YOU; the goal is to practice and enjoy or challenge yourself… not to suffer because of it </a:t>
            </a:r>
            <a:r>
              <a:rPr lang="en-US" baseline="0" dirty="0">
                <a:sym typeface="Wingdings" panose="05000000000000000000" pitchFamily="2" charset="2"/>
              </a:rPr>
              <a:t></a:t>
            </a:r>
            <a:endParaRPr lang="en-US" dirty="0"/>
          </a:p>
          <a:p>
            <a:endParaRPr lang="en-US" dirty="0"/>
          </a:p>
          <a:p>
            <a:r>
              <a:rPr lang="en-US" dirty="0"/>
              <a:t>Resources in English:</a:t>
            </a:r>
          </a:p>
          <a:p>
            <a:pPr marL="171450" indent="-171450">
              <a:buFont typeface="Arial" panose="020B0604020202020204" pitchFamily="34" charset="0"/>
              <a:buChar char="•"/>
            </a:pPr>
            <a:r>
              <a:rPr lang="en-US" dirty="0"/>
              <a:t>http://marc.ucla.edu/mindful-meditations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754720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9"/>
              </a:spcBef>
              <a:spcAft>
                <a:spcPts val="300"/>
              </a:spcAft>
            </a:pPr>
            <a:r>
              <a:rPr lang="fr-CA" sz="1200" dirty="0"/>
              <a:t>Michelle: </a:t>
            </a:r>
          </a:p>
          <a:p>
            <a:pPr>
              <a:spcBef>
                <a:spcPts val="599"/>
              </a:spcBef>
              <a:spcAft>
                <a:spcPts val="300"/>
              </a:spcAft>
            </a:pPr>
            <a:endParaRPr lang="fr-CA" sz="1200" dirty="0"/>
          </a:p>
          <a:p>
            <a:r>
              <a:rPr lang="en-CA" dirty="0"/>
              <a:t>We’re going to do the debriefs in a few minutes, both in plenary and in small groups. Just before we do that, is there any question regarding the homework?</a:t>
            </a:r>
          </a:p>
          <a:p>
            <a:r>
              <a:rPr lang="en-CA" dirty="0"/>
              <a:t>(give people a few seconds)</a:t>
            </a:r>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a:t>
            </a:r>
          </a:p>
          <a:p>
            <a:pPr defTabSz="933142">
              <a:defRPr/>
            </a:pPr>
            <a:r>
              <a:rPr lang="en-US" dirty="0"/>
              <a:t>When done, you can simply</a:t>
            </a:r>
            <a:r>
              <a:rPr lang="en-US" baseline="0" dirty="0"/>
              <a:t> exit the WebEx, or come back if you have questions or would like to express a comment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92330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99"/>
              </a:spcBef>
              <a:spcAft>
                <a:spcPts val="300"/>
              </a:spcAft>
            </a:pPr>
            <a:r>
              <a:rPr lang="fr-CA" sz="1200" dirty="0"/>
              <a:t>Michelle: </a:t>
            </a:r>
          </a:p>
          <a:p>
            <a:pPr>
              <a:spcBef>
                <a:spcPts val="599"/>
              </a:spcBef>
              <a:spcAft>
                <a:spcPts val="300"/>
              </a:spcAft>
            </a:pPr>
            <a:endParaRPr lang="fr-CA" sz="1200" dirty="0"/>
          </a:p>
          <a:p>
            <a:r>
              <a:rPr lang="en-CA" dirty="0"/>
              <a:t>Any question?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noProof="0" dirty="0"/>
              <a:t>Leanne:</a:t>
            </a:r>
          </a:p>
          <a:p>
            <a:endParaRPr lang="en-CA" noProof="0" dirty="0"/>
          </a:p>
          <a:p>
            <a:pPr defTabSz="912937">
              <a:defRPr/>
            </a:pPr>
            <a:r>
              <a:rPr lang="fr-FR"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a:t>
            </a:r>
            <a:r>
              <a:rPr lang="fr-FR" dirty="0" err="1"/>
              <a:t>GCConnex</a:t>
            </a:r>
            <a:r>
              <a:rPr lang="fr-FR" dirty="0"/>
              <a:t> (ou donner des dates précises, si disponible).</a:t>
            </a:r>
            <a:endParaRPr lang="en-US" dirty="0"/>
          </a:p>
          <a:p>
            <a:endParaRPr lang="en-US" baseline="0" dirty="0"/>
          </a:p>
          <a:p>
            <a:r>
              <a:rPr lang="en-US" strike="noStrike" baseline="0" dirty="0"/>
              <a:t>As with all </a:t>
            </a:r>
            <a:r>
              <a:rPr lang="en-US" strike="noStrike" baseline="0" dirty="0" err="1"/>
              <a:t>GoC</a:t>
            </a:r>
            <a:r>
              <a:rPr lang="en-US" strike="noStrike" baseline="0" dirty="0"/>
              <a:t> sessions, please, feel free to use the language of your choice to ask questions or participate in the discussion., today’s session will be conducted  mainly in French, there will be other sessions in English that will be promoted via the </a:t>
            </a:r>
            <a:r>
              <a:rPr lang="en-US" strike="noStrike" baseline="0" dirty="0" err="1"/>
              <a:t>GCConnex</a:t>
            </a:r>
            <a:r>
              <a:rPr lang="en-US" strike="noStrike" baseline="0" dirty="0"/>
              <a:t> group (or give specific dates, if available).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noProof="0" dirty="0"/>
              <a:t>Leanne:</a:t>
            </a:r>
          </a:p>
          <a:p>
            <a:endParaRPr lang="en-CA" noProof="0"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to bring our attention and awareness to this moment and to set the space for a beneficial session for all.</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noProof="0" dirty="0"/>
              <a:t>Leanne:</a:t>
            </a:r>
          </a:p>
          <a:p>
            <a:endParaRPr lang="en-CA" noProof="0" dirty="0"/>
          </a:p>
          <a:p>
            <a:r>
              <a:rPr lang="fr-CA" dirty="0"/>
              <a:t>The </a:t>
            </a:r>
            <a:r>
              <a:rPr lang="fr-CA" dirty="0" err="1"/>
              <a:t>idea</a:t>
            </a:r>
            <a:r>
              <a:rPr lang="fr-CA" dirty="0"/>
              <a:t> </a:t>
            </a:r>
            <a:r>
              <a:rPr lang="fr-CA" dirty="0" err="1"/>
              <a:t>is</a:t>
            </a:r>
            <a:r>
              <a:rPr lang="fr-CA" dirty="0"/>
              <a:t> to have 2 or 3 people </a:t>
            </a:r>
            <a:r>
              <a:rPr lang="fr-CA" dirty="0" err="1"/>
              <a:t>share</a:t>
            </a:r>
            <a:r>
              <a:rPr lang="fr-CA" dirty="0"/>
              <a:t> </a:t>
            </a:r>
            <a:r>
              <a:rPr lang="fr-CA" dirty="0" err="1"/>
              <a:t>any</a:t>
            </a:r>
            <a:r>
              <a:rPr lang="fr-CA" baseline="0" dirty="0"/>
              <a:t> insights </a:t>
            </a:r>
            <a:r>
              <a:rPr lang="fr-CA" baseline="0" dirty="0" err="1"/>
              <a:t>they</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a:t>
            </a:r>
          </a:p>
          <a:p>
            <a:endParaRPr lang="fr-CA" baseline="0" dirty="0"/>
          </a:p>
          <a:p>
            <a:r>
              <a:rPr lang="fr-CA" baseline="0" dirty="0" err="1"/>
              <a:t>Including</a:t>
            </a:r>
            <a:r>
              <a:rPr lang="fr-CA" baseline="0" dirty="0"/>
              <a:t> the Buddy System, the </a:t>
            </a:r>
            <a:r>
              <a:rPr lang="fr-CA" baseline="0" dirty="0" err="1"/>
              <a:t>Mindful</a:t>
            </a:r>
            <a:r>
              <a:rPr lang="fr-CA" baseline="0" dirty="0"/>
              <a:t> </a:t>
            </a:r>
            <a:r>
              <a:rPr lang="fr-CA" baseline="0" dirty="0" err="1"/>
              <a:t>Breathing</a:t>
            </a:r>
            <a:r>
              <a:rPr lang="fr-CA" baseline="0" dirty="0"/>
              <a:t>, and the gratitude journaling </a:t>
            </a:r>
            <a:r>
              <a:rPr lang="fr-CA" baseline="0" dirty="0" err="1"/>
              <a:t>exercises</a:t>
            </a:r>
            <a:r>
              <a:rPr lang="fr-CA" baseline="0" dirty="0"/>
              <a:t>.</a:t>
            </a:r>
          </a:p>
          <a:p>
            <a:endParaRPr lang="fr-CA" baseline="0" dirty="0"/>
          </a:p>
          <a:p>
            <a:r>
              <a:rPr lang="fr-CA" baseline="0" dirty="0" err="1"/>
              <a:t>Everyone</a:t>
            </a:r>
            <a:r>
              <a:rPr lang="fr-CA" baseline="0" dirty="0"/>
              <a:t> met </a:t>
            </a:r>
            <a:r>
              <a:rPr lang="fr-CA" baseline="0" dirty="0" err="1"/>
              <a:t>with</a:t>
            </a:r>
            <a:r>
              <a:rPr lang="fr-CA" baseline="0" dirty="0"/>
              <a:t> </a:t>
            </a:r>
            <a:r>
              <a:rPr lang="fr-CA" baseline="0" dirty="0" err="1"/>
              <a:t>their</a:t>
            </a:r>
            <a:r>
              <a:rPr lang="fr-CA" baseline="0" dirty="0"/>
              <a:t> Buddy System?</a:t>
            </a:r>
          </a:p>
          <a:p>
            <a:endParaRPr lang="fr-CA" baseline="0" dirty="0"/>
          </a:p>
          <a:p>
            <a:r>
              <a:rPr lang="en-US" baseline="0" dirty="0"/>
              <a:t>(click)</a:t>
            </a:r>
          </a:p>
          <a:p>
            <a:r>
              <a:rPr lang="en-US" baseline="0" dirty="0"/>
              <a:t>With honesty, please comment on the following:</a:t>
            </a:r>
          </a:p>
          <a:p>
            <a:pPr marL="171450" indent="-171450">
              <a:buFont typeface="Arial" panose="020B0604020202020204" pitchFamily="34" charset="0"/>
              <a:buChar char="•"/>
            </a:pPr>
            <a:r>
              <a:rPr lang="en-US" baseline="0" dirty="0"/>
              <a:t>What are your difficulties?</a:t>
            </a:r>
          </a:p>
          <a:p>
            <a:pPr marL="171450" indent="-171450">
              <a:buFont typeface="Arial" panose="020B0604020202020204" pitchFamily="34" charset="0"/>
              <a:buChar char="•"/>
            </a:pPr>
            <a:r>
              <a:rPr lang="en-US" baseline="0" dirty="0"/>
              <a:t>What did you notice?</a:t>
            </a:r>
          </a:p>
          <a:p>
            <a:pPr marL="171450" indent="-171450">
              <a:buFont typeface="Arial" panose="020B0604020202020204" pitchFamily="34" charset="0"/>
              <a:buChar char="•"/>
            </a:pPr>
            <a:r>
              <a:rPr lang="en-US" baseline="0" dirty="0"/>
              <a:t>Ideas that you have realized?</a:t>
            </a:r>
          </a:p>
          <a:p>
            <a:r>
              <a:rPr lang="en-US" baseline="0" dirty="0"/>
              <a:t>(click)</a:t>
            </a:r>
          </a:p>
          <a:p>
            <a:r>
              <a:rPr lang="en-US" baseline="0" dirty="0"/>
              <a:t>(lesson from the slide)</a:t>
            </a:r>
          </a:p>
          <a:p>
            <a:r>
              <a:rPr lang="en-US" baseline="0" dirty="0"/>
              <a:t>(click)</a:t>
            </a:r>
          </a:p>
          <a:p>
            <a:r>
              <a:rPr lang="en-US" baseline="0" dirty="0"/>
              <a:t>(lesson from the slide)</a:t>
            </a: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87926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Leanne:</a:t>
            </a:r>
          </a:p>
          <a:p>
            <a:endParaRPr lang="en-CA" noProof="0" dirty="0"/>
          </a:p>
          <a:p>
            <a:r>
              <a:rPr lang="en-CA" dirty="0"/>
              <a:t>Just read the bullets</a:t>
            </a:r>
            <a:r>
              <a:rPr lang="en-CA" baseline="0" dirty="0"/>
              <a:t> off the slide…</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68776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Ginette: </a:t>
            </a:r>
          </a:p>
          <a:p>
            <a:endParaRPr lang="en-US" dirty="0"/>
          </a:p>
          <a:p>
            <a:r>
              <a:rPr lang="en-US" dirty="0"/>
              <a:t>Leadership is </a:t>
            </a:r>
            <a:r>
              <a:rPr lang="en-US" b="0" i="0" dirty="0">
                <a:solidFill>
                  <a:srgbClr val="202124"/>
                </a:solidFill>
                <a:effectLst/>
                <a:latin typeface="arial" panose="020B0604020202020204" pitchFamily="34" charset="0"/>
              </a:rPr>
              <a:t>the action of leading a group of people or an organization, but what makes a good leader?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I’d like to get your attention to the bottom right image (paraphrase from the image)… from the top 6 skills, only 2 are purely intellectual, which ones are those? Can you guess?</a:t>
            </a:r>
          </a:p>
          <a:p>
            <a:r>
              <a:rPr lang="en-US" dirty="0"/>
              <a:t>The third and the fourth.</a:t>
            </a:r>
          </a:p>
          <a:p>
            <a:endParaRPr lang="en-US" dirty="0"/>
          </a:p>
          <a:p>
            <a:r>
              <a:rPr lang="en-CA" sz="1200" u="none" dirty="0"/>
              <a:t>Resources in English:</a:t>
            </a:r>
          </a:p>
          <a:p>
            <a:pPr marL="171450" indent="-171450">
              <a:buFont typeface="Arial" panose="020B0604020202020204" pitchFamily="34" charset="0"/>
              <a:buChar char="•"/>
            </a:pPr>
            <a:r>
              <a:rPr lang="en-CA" sz="1200" u="none" dirty="0"/>
              <a:t>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https://www.amazon.ca/Search-Inside-Yourself-Productivity-Creativity/dp/0062116924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19792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Ginette: </a:t>
            </a:r>
          </a:p>
          <a:p>
            <a:endParaRPr lang="en-US" dirty="0"/>
          </a:p>
          <a:p>
            <a:r>
              <a:rPr lang="en-CA" dirty="0"/>
              <a:t>Although this slide was created a few years ago (2017’ish),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Competition</a:t>
            </a:r>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program in Google with great success that other silicon valley companies asked for it, he wrote the Search Inside Yourself (SIY) book and it grew so big that now there is a SIY Leadership Institute (SIYLI).</a:t>
            </a: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The 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98023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Ginette: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(Read the 6 </a:t>
            </a:r>
            <a:r>
              <a:rPr lang="fr-CA" dirty="0" err="1"/>
              <a:t>bullets</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Then</a:t>
            </a:r>
            <a:r>
              <a:rPr lang="fr-CA" dirty="0"/>
              <a:t> m</a:t>
            </a:r>
            <a:r>
              <a:rPr lang="en-US" sz="1200" dirty="0" err="1"/>
              <a:t>ention</a:t>
            </a:r>
            <a:r>
              <a:rPr lang="en-US" sz="1200" dirty="0"/>
              <a:t>:) This shift is the </a:t>
            </a:r>
            <a:r>
              <a:rPr lang="en-US" sz="1200" b="0" dirty="0">
                <a:solidFill>
                  <a:srgbClr val="7030A0"/>
                </a:solidFill>
              </a:rPr>
              <a:t>transformation from “I” (me) to “We.” Great leaders have this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Play video: </a:t>
            </a: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There are similarities with indigenous traditions and other ancient practices, we all are interconnected, including the plants, the animals, everything. An example of this is, the oxygen in the air we breathe, when exhaling comes out as </a:t>
            </a:r>
            <a:r>
              <a:rPr lang="en-US" b="0" i="0" dirty="0">
                <a:solidFill>
                  <a:srgbClr val="202124"/>
                </a:solidFill>
                <a:effectLst/>
                <a:latin typeface="arial" panose="020B0604020202020204" pitchFamily="34" charset="0"/>
              </a:rPr>
              <a:t>carbon dioxide, </a:t>
            </a:r>
            <a:r>
              <a:rPr lang="en-US" sz="1200" b="0" dirty="0">
                <a:solidFill>
                  <a:srgbClr val="7030A0"/>
                </a:solidFill>
              </a:rPr>
              <a:t>then goes through another process and the trees transform it back to oxygen in the air, right there is proof we all are interdependent and interconnected.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Resources</a:t>
            </a:r>
            <a:r>
              <a:rPr lang="fr-CA" dirty="0"/>
              <a:t> in English:</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https://siyli.org/resources/ (</a:t>
            </a:r>
            <a:r>
              <a:rPr lang="en-CA" sz="1800" dirty="0"/>
              <a:t>Expired - </a:t>
            </a:r>
            <a:r>
              <a:rPr lang="en-CA" sz="1800" u="sng" dirty="0"/>
              <a:t>https://siyli.org/3-pillars-compassionate-leadership/</a:t>
            </a:r>
            <a:r>
              <a:rPr lang="nl-NL" sz="17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Compassionate Leaders are Effective Leaders - </a:t>
            </a:r>
            <a:r>
              <a:rPr lang="en-US" sz="1100" dirty="0">
                <a:hlinkClick r:id="rId4"/>
              </a:rPr>
              <a:t>http://greatergood.berkeley.edu/article/item/compassionate_leaders_are_effective_leaders</a:t>
            </a:r>
            <a:r>
              <a:rPr lang="en-US" sz="11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Power of One Tree - The Very Air We Breathe - https://www.usda.gov/media/blog/2015/03/17/power-one-tree-very-air-we-breathe#:~:text=Through%20a%20process%20called%20photosynthesis,and%20released%20by%20the%20tree.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endParaRPr lang="fr-CA" baseline="0" dirty="0"/>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3434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800" dirty="0"/>
              <a:t>Ginette: </a:t>
            </a:r>
          </a:p>
          <a:p>
            <a:endParaRPr lang="en-US"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Now talking about Deep Understanding, we have an audio from Janice </a:t>
            </a:r>
            <a:r>
              <a:rPr lang="en-CA" sz="1800" noProof="0" dirty="0" err="1"/>
              <a:t>Marturano</a:t>
            </a:r>
            <a:r>
              <a:rPr lang="en-CA" sz="1800" noProof="0" dirty="0"/>
              <a:t>, from Institute for Mindful Leadership, who presented at the World Economic Forum. (Play the audio, </a:t>
            </a:r>
            <a:r>
              <a:rPr lang="en-CA" sz="2400" noProof="0" dirty="0"/>
              <a:t>2 minutes - </a:t>
            </a:r>
            <a:r>
              <a:rPr lang="en-CA" sz="1800" noProof="0" dirty="0">
                <a:hlinkClick r:id="rId3"/>
              </a:rPr>
              <a:t>https://soundcloud.com/33voices/compassion-is-a-deep-understanding-janice-marturano</a:t>
            </a:r>
            <a:r>
              <a:rPr lang="en-CA" sz="2400" noProof="0" dirty="0"/>
              <a:t>)</a:t>
            </a: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a:t>
            </a:r>
            <a:r>
              <a:rPr lang="en-CA" sz="1800" noProof="0" dirty="0" err="1"/>
              <a:t>cilck</a:t>
            </a:r>
            <a:r>
              <a:rPr lang="en-CA" sz="1800" noProof="0" dirty="0"/>
              <a:t>)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In this table we have left to right the levels of understanding. From surface understanding (Quantitative), to deep understanding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The graphic is not that clear, the next slide explains details on the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An analogy here is, if you fish on the surface, you’ll only get small fish… so go deep to get the big fish.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(go to the next slide)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noProof="0" dirty="0"/>
              <a:t>Listen, takes less than 2 minutes - </a:t>
            </a:r>
            <a:r>
              <a:rPr lang="en-CA" sz="1400" noProof="0" dirty="0">
                <a:hlinkClick r:id="rId3"/>
              </a:rPr>
              <a:t>https://soundcloud.com/33voices/compassion-is-a-deep-understanding-janice-marturano</a:t>
            </a:r>
            <a:r>
              <a:rPr lang="en-CA" sz="1800" noProof="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noProof="0" dirty="0">
                <a:hlinkClick r:id="rId4"/>
              </a:rPr>
              <a:t>http://www.polyu.edu.hk/obe/students/files/deep.pdf</a:t>
            </a:r>
            <a:r>
              <a:rPr lang="en-CA" sz="1800" noProof="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880091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2023-05-16</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00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5158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491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76314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5196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08177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2023-05-16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9426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2023-05-16</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1629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2023-05-16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13845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4626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09354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2023-05-16</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8159349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jp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jpg"/><Relationship Id="rId4" Type="http://schemas.openxmlformats.org/officeDocument/2006/relationships/image" Target="../media/image71.jpg"/></Relationships>
</file>

<file path=ppt/slides/_rels/slide13.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75.jpg"/></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15.xml.rels><?xml version="1.0" encoding="UTF-8" standalone="yes"?>
<Relationships xmlns="http://schemas.openxmlformats.org/package/2006/relationships"><Relationship Id="rId8" Type="http://schemas.openxmlformats.org/officeDocument/2006/relationships/hyperlink" Target="https://www.mindful.org/10-minute-nourishing-breath-meditation/" TargetMode="External"/><Relationship Id="rId13" Type="http://schemas.openxmlformats.org/officeDocument/2006/relationships/image" Target="../media/image17.png"/><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aXItOY0sLRY" TargetMode="External"/><Relationship Id="rId12"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Rah4IHHZyZU" TargetMode="External"/><Relationship Id="rId11" Type="http://schemas.openxmlformats.org/officeDocument/2006/relationships/image" Target="../media/image15.png"/><Relationship Id="rId5" Type="http://schemas.openxmlformats.org/officeDocument/2006/relationships/hyperlink" Target="http://www.sharonsalzberg.com/body-scan-meditation-audio/" TargetMode="External"/><Relationship Id="rId10" Type="http://schemas.openxmlformats.org/officeDocument/2006/relationships/image" Target="../media/image14.png"/><Relationship Id="rId4" Type="http://schemas.openxmlformats.org/officeDocument/2006/relationships/hyperlink" Target="http://elishagoldstein.com/videos/10-minute-body-scan/" TargetMode="External"/><Relationship Id="rId9" Type="http://schemas.openxmlformats.org/officeDocument/2006/relationships/hyperlink" Target="http://elishagoldstein.com/videos/sitting-with-awareness-of-thoughts/%E2%80%8B" TargetMode="External"/><Relationship Id="rId14" Type="http://schemas.openxmlformats.org/officeDocument/2006/relationships/image" Target="../media/image78.jpeg"/></Relationships>
</file>

<file path=ppt/slides/_rels/slide16.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67.png"/><Relationship Id="rId7"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71.jpg"/><Relationship Id="rId4" Type="http://schemas.openxmlformats.org/officeDocument/2006/relationships/image" Target="../media/image75.jp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1.jp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18.jpg"/><Relationship Id="rId4" Type="http://schemas.openxmlformats.org/officeDocument/2006/relationships/image" Target="../media/image13.jpeg"/><Relationship Id="rId9" Type="http://schemas.openxmlformats.org/officeDocument/2006/relationships/image" Target="../media/image17.pn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www.mindfulnet.org/" TargetMode="External"/><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image" Target="../media/image59.png"/><Relationship Id="rId3" Type="http://schemas.openxmlformats.org/officeDocument/2006/relationships/image" Target="../media/image26.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notesSlide" Target="../notesSlides/notesSlide7.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5" Type="http://schemas.openxmlformats.org/officeDocument/2006/relationships/image" Target="../media/image27.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2.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hyperlink" Target="http://www.siyli.org/" TargetMode="External"/><Relationship Id="rId9" Type="http://schemas.openxmlformats.org/officeDocument/2006/relationships/image" Target="../media/image31.png"/><Relationship Id="rId14" Type="http://schemas.openxmlformats.org/officeDocument/2006/relationships/hyperlink" Target="http://instituteformindfulleadership.org/" TargetMode="External"/><Relationship Id="rId22" Type="http://schemas.openxmlformats.org/officeDocument/2006/relationships/image" Target="../media/image42.png"/><Relationship Id="rId27" Type="http://schemas.openxmlformats.org/officeDocument/2006/relationships/image" Target="../media/image47.jpeg"/><Relationship Id="rId30" Type="http://schemas.openxmlformats.org/officeDocument/2006/relationships/image" Target="../media/image50.png"/><Relationship Id="rId35" Type="http://schemas.openxmlformats.org/officeDocument/2006/relationships/image" Target="../media/image55.jpe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jpeg"/><Relationship Id="rId7"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jpg"/><Relationship Id="rId10" Type="http://schemas.openxmlformats.org/officeDocument/2006/relationships/hyperlink" Target="https://www.youtube.com/watch?v=uo8Yo4UE6g0" TargetMode="External"/><Relationship Id="rId4" Type="http://schemas.openxmlformats.org/officeDocument/2006/relationships/image" Target="../media/image61.jpeg"/><Relationship Id="rId9" Type="http://schemas.openxmlformats.org/officeDocument/2006/relationships/hyperlink" Target="http://greatergood.berkeley.edu/article/item/compassionate_leaders_are_effective_lead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polyu.edu.hk/obe/students/files/deep.pdf" TargetMode="External"/><Relationship Id="rId5" Type="http://schemas.openxmlformats.org/officeDocument/2006/relationships/image" Target="../media/image66.png"/><Relationship Id="rId4" Type="http://schemas.openxmlformats.org/officeDocument/2006/relationships/hyperlink" Target="https://soundcloud.com/33voices/compassion-is-a-deep-understanding-janice-martura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1253F6-25DF-3DE1-58C0-66923DC66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48" y="476672"/>
            <a:ext cx="4536504" cy="4423896"/>
          </a:xfrm>
          <a:prstGeom prst="rect">
            <a:avLst/>
          </a:prstGeom>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44305" y="1052736"/>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nvPr>
        </p:nvSpPr>
        <p:spPr>
          <a:xfrm>
            <a:off x="179512" y="342951"/>
            <a:ext cx="8849539" cy="1143000"/>
          </a:xfrm>
        </p:spPr>
        <p:txBody>
          <a:bodyPr>
            <a:normAutofit fontScale="90000"/>
          </a:bodyPr>
          <a:lstStyle/>
          <a:p>
            <a:r>
              <a:rPr lang="en-US" dirty="0"/>
              <a:t>Deep Understanding, Some of the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idx="1"/>
          </p:nvPr>
        </p:nvSpPr>
        <p:spPr>
          <a:xfrm>
            <a:off x="467544" y="1600200"/>
            <a:ext cx="8609869" cy="5007937"/>
          </a:xfrm>
        </p:spPr>
        <p:txBody>
          <a:bodyPr>
            <a:normAutofit fontScale="55000" lnSpcReduction="20000"/>
          </a:bodyPr>
          <a:lstStyle/>
          <a:p>
            <a:pPr marL="285750" indent="-285750">
              <a:buFont typeface="Arial" panose="020B0604020202020204" pitchFamily="34" charset="0"/>
              <a:buChar char="•"/>
            </a:pPr>
            <a:r>
              <a:rPr lang="en-US" b="1" dirty="0"/>
              <a:t>Factual recall</a:t>
            </a:r>
            <a:r>
              <a:rPr lang="en-US" dirty="0"/>
              <a:t>: Listing of pieces of information in unrelated manner. </a:t>
            </a:r>
            <a:br>
              <a:rPr lang="en-US" dirty="0"/>
            </a:br>
            <a:r>
              <a:rPr lang="en-US" b="1" dirty="0"/>
              <a:t>This is not deep understanding!</a:t>
            </a:r>
            <a:r>
              <a:rPr lang="en-US" dirty="0"/>
              <a:t> </a:t>
            </a:r>
          </a:p>
          <a:p>
            <a:pPr marL="285750" indent="-285750"/>
            <a:r>
              <a:rPr lang="en-US" b="1" dirty="0"/>
              <a:t>Compare</a:t>
            </a:r>
            <a:r>
              <a:rPr lang="en-US" dirty="0"/>
              <a:t>: Show how things are alike or not alike </a:t>
            </a:r>
          </a:p>
          <a:p>
            <a:pPr marL="285750" indent="-285750">
              <a:buFont typeface="Arial" panose="020B0604020202020204" pitchFamily="34" charset="0"/>
              <a:buChar char="•"/>
            </a:pPr>
            <a:r>
              <a:rPr lang="en-US" b="1" dirty="0"/>
              <a:t>Contrast</a:t>
            </a:r>
            <a:r>
              <a:rPr lang="en-US" dirty="0"/>
              <a:t>: Show the important difference between things. </a:t>
            </a:r>
          </a:p>
          <a:p>
            <a:pPr marL="285750" indent="-285750">
              <a:buFont typeface="Arial" panose="020B0604020202020204" pitchFamily="34" charset="0"/>
              <a:buChar char="•"/>
            </a:pPr>
            <a:r>
              <a:rPr lang="en-US" b="1" dirty="0"/>
              <a:t>Explain</a:t>
            </a:r>
            <a:r>
              <a:rPr lang="en-US" dirty="0"/>
              <a:t>: Give the meaning of a topic clearly. </a:t>
            </a:r>
          </a:p>
          <a:p>
            <a:pPr marL="285750" indent="-285750"/>
            <a:r>
              <a:rPr lang="en-US" b="1" dirty="0"/>
              <a:t>Analyze</a:t>
            </a:r>
            <a:r>
              <a:rPr lang="en-US" dirty="0"/>
              <a:t>: Examine in detail the elements of a topic and how they relate to each  other. </a:t>
            </a:r>
          </a:p>
          <a:p>
            <a:pPr marL="285750" indent="-285750">
              <a:buFont typeface="Arial" panose="020B0604020202020204" pitchFamily="34" charset="0"/>
              <a:buChar char="•"/>
            </a:pPr>
            <a:r>
              <a:rPr lang="en-US" b="1" dirty="0"/>
              <a:t>Relate</a:t>
            </a:r>
            <a:r>
              <a:rPr lang="en-US" dirty="0"/>
              <a:t>: Show that the ideas are connected to each other. </a:t>
            </a:r>
          </a:p>
          <a:p>
            <a:pPr marL="285750" indent="-285750">
              <a:buFont typeface="Arial" panose="020B0604020202020204" pitchFamily="34" charset="0"/>
              <a:buChar char="•"/>
            </a:pPr>
            <a:r>
              <a:rPr lang="en-US" b="1" dirty="0"/>
              <a:t>Apply</a:t>
            </a:r>
            <a:r>
              <a:rPr lang="en-US" dirty="0"/>
              <a:t>: Make use of specific knowledge or concepts to solve a problem. </a:t>
            </a:r>
          </a:p>
          <a:p>
            <a:pPr marL="285750" indent="-285750">
              <a:buFont typeface="Arial" panose="020B0604020202020204" pitchFamily="34" charset="0"/>
              <a:buChar char="•"/>
            </a:pPr>
            <a:r>
              <a:rPr lang="en-US" b="1" dirty="0"/>
              <a:t>Recommend</a:t>
            </a:r>
            <a:r>
              <a:rPr lang="en-US" dirty="0"/>
              <a:t>: Suggest what is appropriate to do base on a critical evaluation </a:t>
            </a:r>
            <a:br>
              <a:rPr lang="en-US" dirty="0"/>
            </a:br>
            <a:r>
              <a:rPr lang="en-US" dirty="0"/>
              <a:t>of available information. </a:t>
            </a:r>
          </a:p>
          <a:p>
            <a:pPr marL="285750" indent="-285750"/>
            <a:r>
              <a:rPr lang="en-US" b="1" dirty="0"/>
              <a:t>Theorize</a:t>
            </a:r>
            <a:r>
              <a:rPr lang="en-US" dirty="0"/>
              <a:t>: Form general principles of an art or science. </a:t>
            </a:r>
          </a:p>
          <a:p>
            <a:pPr marL="285750" indent="-285750"/>
            <a:r>
              <a:rPr lang="en-US" b="1" dirty="0"/>
              <a:t>Generalize</a:t>
            </a:r>
            <a:r>
              <a:rPr lang="en-US" dirty="0"/>
              <a:t>: Draw a general conclusion from a number of facts. </a:t>
            </a:r>
          </a:p>
          <a:p>
            <a:pPr marL="285750" indent="-285750">
              <a:buFont typeface="Arial" panose="020B0604020202020204" pitchFamily="34" charset="0"/>
              <a:buChar char="•"/>
            </a:pPr>
            <a:r>
              <a:rPr lang="en-US" b="1" dirty="0"/>
              <a:t>Hypothesize</a:t>
            </a:r>
            <a:r>
              <a:rPr lang="en-US" dirty="0"/>
              <a:t>: Propose an idea which can be used as a starting point for further  study. </a:t>
            </a:r>
          </a:p>
          <a:p>
            <a:pPr marL="285750" indent="-285750">
              <a:buFont typeface="Arial" panose="020B0604020202020204" pitchFamily="34" charset="0"/>
              <a:buChar char="•"/>
            </a:pPr>
            <a:r>
              <a:rPr lang="en-US" b="1" dirty="0"/>
              <a:t>Reflect</a:t>
            </a:r>
            <a:r>
              <a:rPr lang="en-US" dirty="0"/>
              <a:t>: Show new understanding of something by studying past experience. </a:t>
            </a:r>
          </a:p>
          <a:p>
            <a:endParaRPr lang="en-US" dirty="0"/>
          </a:p>
          <a:p>
            <a:pPr marL="0" indent="0">
              <a:buNone/>
            </a:pPr>
            <a:r>
              <a:rPr lang="en-US" dirty="0"/>
              <a:t>You can only catch small fish at the surface. </a:t>
            </a:r>
            <a:r>
              <a:rPr lang="en-US" b="1" i="1" dirty="0"/>
              <a:t>Therefore, think deep! </a:t>
            </a:r>
          </a:p>
        </p:txBody>
      </p:sp>
      <p:sp>
        <p:nvSpPr>
          <p:cNvPr id="4" name="Slide Number Placeholder 3">
            <a:extLst>
              <a:ext uri="{FF2B5EF4-FFF2-40B4-BE49-F238E27FC236}">
                <a16:creationId xmlns:a16="http://schemas.microsoft.com/office/drawing/2014/main" id="{2F0B5907-971B-B569-648E-403561947627}"/>
              </a:ext>
            </a:extLst>
          </p:cNvPr>
          <p:cNvSpPr>
            <a:spLocks noGrp="1"/>
          </p:cNvSpPr>
          <p:nvPr>
            <p:ph type="sldNum" sz="quarter" idx="12"/>
          </p:nvPr>
        </p:nvSpPr>
        <p:spPr/>
        <p:txBody>
          <a:bodyPr/>
          <a:lstStyle/>
          <a:p>
            <a:fld id="{50E449A1-3E28-4EED-877C-2235D0A8D14E}" type="slidenum">
              <a:rPr lang="en-CA" smtClean="0"/>
              <a:pPr/>
              <a:t>10</a:t>
            </a:fld>
            <a:endParaRPr lang="en-CA" dirty="0"/>
          </a:p>
        </p:txBody>
      </p:sp>
      <p:grpSp>
        <p:nvGrpSpPr>
          <p:cNvPr id="11" name="Group 10">
            <a:extLst>
              <a:ext uri="{FF2B5EF4-FFF2-40B4-BE49-F238E27FC236}">
                <a16:creationId xmlns:a16="http://schemas.microsoft.com/office/drawing/2014/main" id="{ADA1DBF3-D5DB-0F87-509D-D5043758A7E6}"/>
              </a:ext>
            </a:extLst>
          </p:cNvPr>
          <p:cNvGrpSpPr/>
          <p:nvPr/>
        </p:nvGrpSpPr>
        <p:grpSpPr>
          <a:xfrm>
            <a:off x="7229480" y="5085184"/>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Makes a Great Leader?</a:t>
            </a:r>
            <a:endParaRPr lang="en-CA" dirty="0"/>
          </a:p>
        </p:txBody>
      </p:sp>
      <p:sp>
        <p:nvSpPr>
          <p:cNvPr id="2" name="Content Placeholder 1"/>
          <p:cNvSpPr>
            <a:spLocks noGrp="1"/>
          </p:cNvSpPr>
          <p:nvPr>
            <p:ph idx="1"/>
          </p:nvPr>
        </p:nvSpPr>
        <p:spPr>
          <a:xfrm>
            <a:off x="457200" y="1600200"/>
            <a:ext cx="5194920" cy="4853136"/>
          </a:xfrm>
        </p:spPr>
        <p:txBody>
          <a:bodyPr>
            <a:normAutofit fontScale="70000" lnSpcReduction="20000"/>
          </a:bodyPr>
          <a:lstStyle/>
          <a:p>
            <a:pPr marL="514350" indent="-514350">
              <a:buFont typeface="+mj-lt"/>
              <a:buAutoNum type="arabicPeriod"/>
            </a:pPr>
            <a:r>
              <a:rPr lang="en-US" dirty="0"/>
              <a:t>Self-awareness: understanding one’s own emotions and their effect on others.</a:t>
            </a:r>
          </a:p>
          <a:p>
            <a:pPr marL="514350" indent="-514350">
              <a:buFont typeface="+mj-lt"/>
              <a:buAutoNum type="arabicPeriod"/>
            </a:pPr>
            <a:r>
              <a:rPr lang="en-US" dirty="0"/>
              <a:t>Self-regulation: the ability to control or redirect disruptive impulses.</a:t>
            </a:r>
          </a:p>
          <a:p>
            <a:pPr marL="514350" indent="-514350">
              <a:buFont typeface="+mj-lt"/>
              <a:buAutoNum type="arabicPeriod"/>
            </a:pPr>
            <a:r>
              <a:rPr lang="en-US" dirty="0"/>
              <a:t>Motivation: passion to work with energy and persistence for reasons beyond money or status.</a:t>
            </a:r>
          </a:p>
          <a:p>
            <a:pPr marL="514350" indent="-514350">
              <a:buFont typeface="+mj-lt"/>
              <a:buAutoNum type="arabicPeriod"/>
            </a:pPr>
            <a:r>
              <a:rPr lang="en-US" dirty="0">
                <a:solidFill>
                  <a:srgbClr val="7030A0"/>
                </a:solidFill>
              </a:rPr>
              <a:t>Empathy: ability to understand the emotional needs of others and treat them accordingly.</a:t>
            </a:r>
          </a:p>
          <a:p>
            <a:pPr marL="514350" indent="-514350">
              <a:buFont typeface="+mj-lt"/>
              <a:buAutoNum type="arabicPeriod"/>
            </a:pPr>
            <a:r>
              <a:rPr lang="en-US" dirty="0"/>
              <a:t>Social skill: proficiency in managing relationships, developing networks, building rapport and finding common ground.</a:t>
            </a:r>
            <a:br>
              <a:rPr lang="en-US" dirty="0"/>
            </a:br>
            <a:endParaRPr lang="en-US" dirty="0"/>
          </a:p>
          <a:p>
            <a:pPr marL="0" indent="0">
              <a:buNone/>
            </a:pPr>
            <a:r>
              <a:rPr lang="en-US" sz="1700" dirty="0"/>
              <a:t>		 </a:t>
            </a:r>
            <a:r>
              <a:rPr lang="en-US" sz="1700" u="sng" dirty="0">
                <a:hlinkClick r:id="rId3"/>
              </a:rPr>
              <a:t>https://siyli.org/great-leaders/</a:t>
            </a:r>
            <a:endParaRPr lang="en-CA" sz="17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510" y="2204864"/>
            <a:ext cx="3068659" cy="2475385"/>
          </a:xfrm>
          <a:prstGeom prst="rect">
            <a:avLst/>
          </a:prstGeom>
        </p:spPr>
      </p:pic>
    </p:spTree>
    <p:extLst>
      <p:ext uri="{BB962C8B-B14F-4D97-AF65-F5344CB8AC3E}">
        <p14:creationId xmlns:p14="http://schemas.microsoft.com/office/powerpoint/2010/main" val="99714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59632" y="5709192"/>
            <a:ext cx="3024336"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lvl="0"/>
            <a:r>
              <a:rPr lang="en-US" sz="3200" dirty="0"/>
              <a:t>Mindful Listening as a Leader Exercise</a:t>
            </a:r>
            <a:endParaRPr lang="en-CA" sz="3200" dirty="0"/>
          </a:p>
        </p:txBody>
      </p:sp>
      <p:sp>
        <p:nvSpPr>
          <p:cNvPr id="3" name="Content Placeholder 2"/>
          <p:cNvSpPr>
            <a:spLocks noGrp="1"/>
          </p:cNvSpPr>
          <p:nvPr>
            <p:ph idx="1"/>
          </p:nvPr>
        </p:nvSpPr>
        <p:spPr>
          <a:xfrm>
            <a:off x="457200" y="1556792"/>
            <a:ext cx="8435280" cy="5141168"/>
          </a:xfrm>
        </p:spPr>
        <p:txBody>
          <a:bodyPr>
            <a:normAutofit fontScale="62500" lnSpcReduction="20000"/>
          </a:bodyPr>
          <a:lstStyle/>
          <a:p>
            <a:r>
              <a:rPr lang="en-CA" dirty="0"/>
              <a:t>Take a couple of minutes to write a description of yourself </a:t>
            </a:r>
          </a:p>
          <a:p>
            <a:pPr lvl="1"/>
            <a:r>
              <a:rPr lang="en-CA" dirty="0"/>
              <a:t>Ideas: as a leader; as an employee, as a colleague, as a mom or dad, as a friend; or describe yourself as you’d like to be </a:t>
            </a:r>
            <a:r>
              <a:rPr lang="en-CA" dirty="0" err="1"/>
              <a:t>seens</a:t>
            </a:r>
            <a:r>
              <a:rPr lang="en-CA" dirty="0"/>
              <a:t>, Include introducing yourself here.</a:t>
            </a:r>
          </a:p>
          <a:p>
            <a:r>
              <a:rPr lang="en-US" dirty="0"/>
              <a:t>Identify who is “A”</a:t>
            </a:r>
          </a:p>
          <a:p>
            <a:r>
              <a:rPr lang="en-CA" dirty="0"/>
              <a:t>A talks for 1 minute, B listens</a:t>
            </a:r>
          </a:p>
          <a:p>
            <a:r>
              <a:rPr lang="en-CA" dirty="0"/>
              <a:t>After the 1 minute is over, B will paraphrase what they heard A say</a:t>
            </a:r>
            <a:endParaRPr lang="en-US" dirty="0"/>
          </a:p>
          <a:p>
            <a:endParaRPr lang="en-US" dirty="0"/>
          </a:p>
          <a:p>
            <a:r>
              <a:rPr lang="en-US" dirty="0"/>
              <a:t>For the Speaker</a:t>
            </a:r>
          </a:p>
          <a:p>
            <a:pPr lvl="1"/>
            <a:r>
              <a:rPr lang="en-US" dirty="0"/>
              <a:t>Feel free to talk without looking at your notes </a:t>
            </a:r>
          </a:p>
          <a:p>
            <a:pPr lvl="1"/>
            <a:r>
              <a:rPr lang="en-US" dirty="0"/>
              <a:t>Remember, you’re in a safe environment, nobody will judge you</a:t>
            </a:r>
          </a:p>
          <a:p>
            <a:r>
              <a:rPr lang="en-US" dirty="0"/>
              <a:t>For the Listener</a:t>
            </a:r>
          </a:p>
          <a:p>
            <a:pPr lvl="1"/>
            <a:r>
              <a:rPr lang="en-US" dirty="0"/>
              <a:t>Give 100% of your attention and hold back any reactions you may </a:t>
            </a:r>
            <a:br>
              <a:rPr lang="en-US" dirty="0"/>
            </a:br>
            <a:r>
              <a:rPr lang="en-US" dirty="0"/>
              <a:t>have to interject/respond/assent.</a:t>
            </a:r>
          </a:p>
          <a:p>
            <a:pPr lvl="1"/>
            <a:r>
              <a:rPr lang="en-US" dirty="0"/>
              <a:t>You’ll paraphrase what you heard</a:t>
            </a:r>
          </a:p>
          <a:p>
            <a:pPr lvl="1"/>
            <a:r>
              <a:rPr lang="en-US" dirty="0"/>
              <a:t>No need to ask for clarification, unless you can’t hear; </a:t>
            </a:r>
            <a:br>
              <a:rPr lang="en-US" dirty="0"/>
            </a:br>
            <a:r>
              <a:rPr lang="en-US" dirty="0"/>
              <a:t>this is an OBSERVATION exercise</a:t>
            </a:r>
            <a:endParaRPr lang="en-CA" dirty="0"/>
          </a:p>
          <a:p>
            <a:endParaRPr lang="en-CA" dirty="0"/>
          </a:p>
          <a:p>
            <a:r>
              <a:rPr lang="en-CA" dirty="0"/>
              <a:t>Then you switch: B talks and A listens and paraphrases</a:t>
            </a:r>
          </a:p>
          <a:p>
            <a:endParaRPr lang="en-CA" sz="1500" dirty="0"/>
          </a:p>
        </p:txBody>
      </p:sp>
      <p:grpSp>
        <p:nvGrpSpPr>
          <p:cNvPr id="6" name="Group 5"/>
          <p:cNvGrpSpPr/>
          <p:nvPr/>
        </p:nvGrpSpPr>
        <p:grpSpPr>
          <a:xfrm>
            <a:off x="7473688" y="3789040"/>
            <a:ext cx="2138872" cy="1512168"/>
            <a:chOff x="6200348" y="457200"/>
            <a:chExt cx="2667000" cy="177165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11" name="Group 10"/>
          <p:cNvGrpSpPr/>
          <p:nvPr/>
        </p:nvGrpSpPr>
        <p:grpSpPr>
          <a:xfrm>
            <a:off x="6917136" y="6226075"/>
            <a:ext cx="542045" cy="543147"/>
            <a:chOff x="3242902" y="5446278"/>
            <a:chExt cx="1219511" cy="1049917"/>
          </a:xfrm>
        </p:grpSpPr>
        <p:pic>
          <p:nvPicPr>
            <p:cNvPr id="12" name="Picture 11"/>
            <p:cNvPicPr>
              <a:picLocks noChangeAspect="1"/>
            </p:cNvPicPr>
            <p:nvPr/>
          </p:nvPicPr>
          <p:blipFill>
            <a:blip r:embed="rId6"/>
            <a:stretch>
              <a:fillRect/>
            </a:stretch>
          </p:blipFill>
          <p:spPr>
            <a:xfrm>
              <a:off x="3242902" y="5455300"/>
              <a:ext cx="1142999" cy="1019175"/>
            </a:xfrm>
            <a:prstGeom prst="rect">
              <a:avLst/>
            </a:prstGeom>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538489" y="5446278"/>
              <a:ext cx="923924" cy="990600"/>
            </a:xfrm>
            <a:prstGeom prst="rect">
              <a:avLst/>
            </a:prstGeom>
          </p:spPr>
        </p:pic>
      </p:grpSp>
      <p:sp>
        <p:nvSpPr>
          <p:cNvPr id="9" name="TextBox 8">
            <a:extLst>
              <a:ext uri="{FF2B5EF4-FFF2-40B4-BE49-F238E27FC236}">
                <a16:creationId xmlns:a16="http://schemas.microsoft.com/office/drawing/2014/main" id="{8D0A6ED0-B260-3A13-027F-784FAF0B1C52}"/>
              </a:ext>
            </a:extLst>
          </p:cNvPr>
          <p:cNvSpPr txBox="1"/>
          <p:nvPr/>
        </p:nvSpPr>
        <p:spPr>
          <a:xfrm>
            <a:off x="-846678" y="160040"/>
            <a:ext cx="5400600" cy="369332"/>
          </a:xfrm>
          <a:prstGeom prst="rect">
            <a:avLst/>
          </a:prstGeom>
          <a:noFill/>
        </p:spPr>
        <p:txBody>
          <a:bodyPr wrap="square" rtlCol="0">
            <a:spAutoFit/>
          </a:bodyPr>
          <a:lstStyle/>
          <a:p>
            <a:r>
              <a:rPr lang="fr-CA" b="1" dirty="0">
                <a:solidFill>
                  <a:srgbClr val="FF0000"/>
                </a:solidFill>
              </a:rPr>
              <a:t>This one </a:t>
            </a:r>
            <a:r>
              <a:rPr lang="fr-CA" b="1" dirty="0" err="1">
                <a:solidFill>
                  <a:srgbClr val="FF0000"/>
                </a:solidFill>
              </a:rPr>
              <a:t>needs</a:t>
            </a:r>
            <a:r>
              <a:rPr lang="fr-CA" b="1" dirty="0">
                <a:solidFill>
                  <a:srgbClr val="FF0000"/>
                </a:solidFill>
              </a:rPr>
              <a:t> to </a:t>
            </a:r>
            <a:r>
              <a:rPr lang="fr-CA" b="1" dirty="0" err="1">
                <a:solidFill>
                  <a:srgbClr val="FF0000"/>
                </a:solidFill>
              </a:rPr>
              <a:t>be</a:t>
            </a:r>
            <a:r>
              <a:rPr lang="fr-CA" b="1" dirty="0">
                <a:solidFill>
                  <a:srgbClr val="FF0000"/>
                </a:solidFill>
              </a:rPr>
              <a:t> </a:t>
            </a:r>
            <a:r>
              <a:rPr lang="fr-CA" b="1" dirty="0" err="1">
                <a:solidFill>
                  <a:srgbClr val="FF0000"/>
                </a:solidFill>
              </a:rPr>
              <a:t>really</a:t>
            </a:r>
            <a:r>
              <a:rPr lang="fr-CA" b="1" dirty="0">
                <a:solidFill>
                  <a:srgbClr val="FF0000"/>
                </a:solidFill>
              </a:rPr>
              <a:t> </a:t>
            </a:r>
            <a:r>
              <a:rPr lang="fr-CA" b="1" dirty="0" err="1">
                <a:solidFill>
                  <a:srgbClr val="FF0000"/>
                </a:solidFill>
              </a:rPr>
              <a:t>practiced</a:t>
            </a:r>
            <a:r>
              <a:rPr lang="fr-CA" b="1" dirty="0">
                <a:solidFill>
                  <a:srgbClr val="FF0000"/>
                </a:solidFill>
              </a:rPr>
              <a:t> / </a:t>
            </a:r>
            <a:r>
              <a:rPr lang="fr-CA" b="1" dirty="0" err="1">
                <a:solidFill>
                  <a:srgbClr val="FF0000"/>
                </a:solidFill>
              </a:rPr>
              <a:t>adjusted</a:t>
            </a:r>
            <a:endParaRPr lang="en-US" b="1" dirty="0">
              <a:solidFill>
                <a:srgbClr val="FF0000"/>
              </a:solidFill>
            </a:endParaRPr>
          </a:p>
        </p:txBody>
      </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par>
                          <p:cTn id="55" fill="hold">
                            <p:stCondLst>
                              <p:cond delay="500"/>
                            </p:stCondLst>
                            <p:childTnLst>
                              <p:par>
                                <p:cTn id="56" presetID="10" presetClass="entr" presetSubtype="0" fill="hold" grpId="0" nodeType="afterEffect">
                                  <p:stCondLst>
                                    <p:cond delay="10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 Decision-making </a:t>
            </a:r>
          </a:p>
        </p:txBody>
      </p:sp>
      <p:sp>
        <p:nvSpPr>
          <p:cNvPr id="3" name="Content Placeholder 2"/>
          <p:cNvSpPr>
            <a:spLocks noGrp="1"/>
          </p:cNvSpPr>
          <p:nvPr>
            <p:ph idx="1"/>
          </p:nvPr>
        </p:nvSpPr>
        <p:spPr>
          <a:xfrm>
            <a:off x="457200" y="1417638"/>
            <a:ext cx="8507288" cy="5251722"/>
          </a:xfrm>
        </p:spPr>
        <p:txBody>
          <a:bodyPr>
            <a:noAutofit/>
          </a:bodyPr>
          <a:lstStyle/>
          <a:p>
            <a:pPr>
              <a:spcBef>
                <a:spcPts val="600"/>
              </a:spcBef>
            </a:pPr>
            <a:r>
              <a:rPr lang="en-US" sz="1800" b="1" dirty="0"/>
              <a:t>Practice Mindful Decision-making:</a:t>
            </a:r>
            <a:r>
              <a:rPr lang="en-US" sz="1800" dirty="0"/>
              <a:t> We all make a lot of decisions every day.  Some are minor, while others have far-reaching implications. Whether it’s which toothpaste you buy or the work you dedicate your life to, we’re all faced with a dizzying array of choices. Some of our decisions are made consciously, while others seem to happen on autopilot without our full awareness. </a:t>
            </a:r>
          </a:p>
          <a:p>
            <a:pPr>
              <a:spcBef>
                <a:spcPts val="600"/>
              </a:spcBef>
            </a:pPr>
            <a:r>
              <a:rPr lang="en-US" sz="1800" dirty="0"/>
              <a:t>Today’s challenge is to catch yourself in the act of decision-making and bring more mindfulness to the process. Perhaps with something as simple as choosing what to make or where to go for dinner, or maybe regarding an upcoming purchase, or deciding how to respond to a hurtful email or action. Whatever the case, try to bring mindfulness into the decision and see how it changes the process, and perhaps the outcome.  </a:t>
            </a:r>
          </a:p>
          <a:p>
            <a:pPr>
              <a:spcBef>
                <a:spcPts val="600"/>
              </a:spcBef>
            </a:pPr>
            <a:r>
              <a:rPr lang="en-US" sz="1800" dirty="0">
                <a:hlinkClick r:id="rId3"/>
              </a:rPr>
              <a:t>Are We In Control of Our Own Decisions</a:t>
            </a:r>
            <a:r>
              <a:rPr lang="en-US" sz="1800" dirty="0"/>
              <a:t> is a TED talk by Dan </a:t>
            </a:r>
            <a:r>
              <a:rPr lang="en-US" sz="1800" dirty="0" err="1"/>
              <a:t>Ariely</a:t>
            </a:r>
            <a:r>
              <a:rPr lang="en-US" sz="1800" dirty="0"/>
              <a:t> that offers some powerful food for thought.</a:t>
            </a:r>
          </a:p>
          <a:p>
            <a:pPr>
              <a:spcBef>
                <a:spcPts val="600"/>
              </a:spcBef>
            </a:pPr>
            <a:r>
              <a:rPr lang="en-US" sz="2000" b="1" dirty="0"/>
              <a:t>Think of an example when your decision was mindless (if you feel like, share example via the chat, and share it in the debrief in your small group)</a:t>
            </a:r>
          </a:p>
          <a:p>
            <a:pPr>
              <a:spcBef>
                <a:spcPts val="600"/>
              </a:spcBef>
            </a:pPr>
            <a:r>
              <a:rPr lang="en-US" sz="2000" b="1" dirty="0"/>
              <a:t>What do you do for a mindful decision-making process?</a:t>
            </a:r>
          </a:p>
        </p:txBody>
      </p:sp>
      <p:pic>
        <p:nvPicPr>
          <p:cNvPr id="4" name="Picture 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id="{C6EE9B28-E025-E378-7C93-3BCB9A65A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Mindful Compassion exercise - I wish you happiness</a:t>
            </a:r>
          </a:p>
        </p:txBody>
      </p:sp>
      <p:sp>
        <p:nvSpPr>
          <p:cNvPr id="3" name="Content Placeholder 2"/>
          <p:cNvSpPr>
            <a:spLocks noGrp="1"/>
          </p:cNvSpPr>
          <p:nvPr>
            <p:ph idx="1"/>
          </p:nvPr>
        </p:nvSpPr>
        <p:spPr>
          <a:xfrm>
            <a:off x="457200" y="1600200"/>
            <a:ext cx="8507288" cy="4853136"/>
          </a:xfrm>
        </p:spPr>
        <p:txBody>
          <a:bodyPr>
            <a:noAutofit/>
          </a:bodyPr>
          <a:lstStyle/>
          <a:p>
            <a:pPr marL="0" indent="0">
              <a:spcBef>
                <a:spcPts val="600"/>
              </a:spcBef>
              <a:spcAft>
                <a:spcPts val="300"/>
              </a:spcAft>
              <a:buNone/>
            </a:pPr>
            <a:r>
              <a:rPr lang="en-US" sz="2000" dirty="0"/>
              <a:t>There is a powerful exercise, a very simple one, I started using a few years ago.</a:t>
            </a:r>
          </a:p>
          <a:p>
            <a:pPr marL="0" indent="0">
              <a:spcBef>
                <a:spcPts val="600"/>
              </a:spcBef>
              <a:spcAft>
                <a:spcPts val="300"/>
              </a:spcAft>
              <a:buNone/>
            </a:pPr>
            <a:r>
              <a:rPr lang="en-US" sz="2000" dirty="0"/>
              <a:t>Who or what am I focusing on or coming across, either an individual or an insect, your first thought is simply "I wish you happiness." </a:t>
            </a:r>
          </a:p>
          <a:p>
            <a:pPr marL="0" indent="0">
              <a:spcBef>
                <a:spcPts val="600"/>
              </a:spcBef>
              <a:spcAft>
                <a:spcPts val="300"/>
              </a:spcAft>
              <a:buNone/>
            </a:pPr>
            <a:r>
              <a:rPr lang="en-US" sz="2000" dirty="0"/>
              <a:t>This completely transforms what is going to happen between you and the other party. </a:t>
            </a:r>
          </a:p>
          <a:p>
            <a:pPr marL="0" indent="0">
              <a:spcBef>
                <a:spcPts val="600"/>
              </a:spcBef>
              <a:spcAft>
                <a:spcPts val="300"/>
              </a:spcAft>
              <a:buNone/>
            </a:pPr>
            <a:r>
              <a:rPr lang="en-US" sz="2000" dirty="0"/>
              <a:t>At this point, you create the opportunity to make more space around you ... You see how any negative emotion disappears and gives you time to transform ... You see things as they are, as simply ignorance, anger, fear, sadness … don</a:t>
            </a:r>
            <a:r>
              <a:rPr lang="en-CA" sz="2000" dirty="0"/>
              <a:t>’t blame </a:t>
            </a:r>
            <a:r>
              <a:rPr lang="en-US" sz="2000" dirty="0"/>
              <a:t>the other party, but see it as ignorance on your part … you don’t know their history or how their day has been … you remove your interpretation or reaction. You transform this, you let go, you become love.</a:t>
            </a:r>
          </a:p>
          <a:p>
            <a:pPr marL="0" indent="0">
              <a:spcBef>
                <a:spcPts val="600"/>
              </a:spcBef>
              <a:spcAft>
                <a:spcPts val="300"/>
              </a:spcAft>
              <a:buNone/>
            </a:pPr>
            <a:r>
              <a:rPr lang="en-US" sz="2000" b="1" dirty="0">
                <a:solidFill>
                  <a:srgbClr val="7030A0"/>
                </a:solidFill>
              </a:rPr>
              <a:t>I WISH YOU HAPPINESS!</a:t>
            </a:r>
          </a:p>
          <a:p>
            <a:pPr marL="0" indent="0">
              <a:spcBef>
                <a:spcPts val="600"/>
              </a:spcBef>
              <a:spcAft>
                <a:spcPts val="300"/>
              </a:spcAft>
              <a:buNone/>
            </a:pPr>
            <a:r>
              <a:rPr lang="en-US" sz="2000" dirty="0"/>
              <a:t>Try it and see everything change in your life.  ~ Richard Gere</a:t>
            </a:r>
            <a:endParaRPr lang="en-CA" sz="2000" dirty="0"/>
          </a:p>
        </p:txBody>
      </p:sp>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2240" y="5303865"/>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8017" y="5243190"/>
            <a:ext cx="1512168" cy="1512168"/>
          </a:xfrm>
          <a:prstGeom prst="rect">
            <a:avLst/>
          </a:prstGeom>
        </p:spPr>
      </p:pic>
    </p:spTree>
    <p:extLst>
      <p:ext uri="{BB962C8B-B14F-4D97-AF65-F5344CB8AC3E}">
        <p14:creationId xmlns:p14="http://schemas.microsoft.com/office/powerpoint/2010/main" val="385390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3</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400" dirty="0"/>
              <a:t>Connecting – once a week with your buddies</a:t>
            </a:r>
          </a:p>
          <a:p>
            <a:pPr>
              <a:spcBef>
                <a:spcPts val="0"/>
              </a:spcBef>
            </a:pPr>
            <a:r>
              <a:rPr lang="en-CA" sz="2400" dirty="0"/>
              <a:t>Gratitude Journaling – daily</a:t>
            </a:r>
          </a:p>
          <a:p>
            <a:pPr>
              <a:spcBef>
                <a:spcPts val="0"/>
              </a:spcBef>
            </a:pPr>
            <a:r>
              <a:rPr lang="en-CA" sz="2400" dirty="0"/>
              <a:t>Practice 10 </a:t>
            </a:r>
            <a:r>
              <a:rPr lang="en-CA" sz="2400" dirty="0" err="1"/>
              <a:t>mins</a:t>
            </a:r>
            <a:r>
              <a:rPr lang="en-CA" sz="2400" dirty="0"/>
              <a:t>… chose one of the following and keep doing it for the whole week - daily</a:t>
            </a:r>
          </a:p>
          <a:p>
            <a:pPr lvl="1">
              <a:spcBef>
                <a:spcPts val="0"/>
              </a:spcBef>
            </a:pPr>
            <a:r>
              <a:rPr lang="en-CA" sz="2000" dirty="0"/>
              <a:t>Body scan</a:t>
            </a:r>
            <a:br>
              <a:rPr lang="en-CA" sz="2000" dirty="0"/>
            </a:br>
            <a:r>
              <a:rPr lang="en-CA" sz="1200" dirty="0">
                <a:hlinkClick r:id="rId3"/>
              </a:rPr>
              <a:t>https://archive.org/details/MFBodyScan10Minsb</a:t>
            </a:r>
            <a:br>
              <a:rPr lang="en-CA" sz="1200" dirty="0"/>
            </a:br>
            <a:r>
              <a:rPr lang="en-CA" sz="1200" dirty="0">
                <a:hlinkClick r:id="rId4"/>
              </a:rPr>
              <a:t>http://elishagoldstein.com/videos/10-minute-body-scan/</a:t>
            </a:r>
            <a:br>
              <a:rPr lang="en-CA" sz="1200" dirty="0"/>
            </a:br>
            <a:r>
              <a:rPr lang="en-CA" sz="1200" u="sng" dirty="0">
                <a:hlinkClick r:id="rId5"/>
              </a:rPr>
              <a:t>http://www.sharonsalzberg.com/body-scan-meditation-audio/</a:t>
            </a:r>
            <a:r>
              <a:rPr lang="en-CA" sz="1200" dirty="0"/>
              <a:t> </a:t>
            </a:r>
          </a:p>
          <a:p>
            <a:pPr lvl="1">
              <a:spcBef>
                <a:spcPts val="0"/>
              </a:spcBef>
            </a:pPr>
            <a:r>
              <a:rPr lang="en-CA" sz="2000" dirty="0"/>
              <a:t>Breathing</a:t>
            </a:r>
            <a:br>
              <a:rPr lang="en-CA" sz="2000" dirty="0"/>
            </a:br>
            <a:r>
              <a:rPr lang="en-CA" sz="1200" u="sng" dirty="0">
                <a:hlinkClick r:id="rId6"/>
              </a:rPr>
              <a:t>https://www.youtube.com/watch?v=Rah4IHHZyZU </a:t>
            </a:r>
            <a:br>
              <a:rPr lang="en-CA" sz="1200" u="sng" dirty="0"/>
            </a:br>
            <a:r>
              <a:rPr lang="en-CA" sz="1200" u="sng" dirty="0">
                <a:hlinkClick r:id="rId7"/>
              </a:rPr>
              <a:t>https://www.youtube.com/watch?v=aXItOY0sLRY</a:t>
            </a:r>
            <a:br>
              <a:rPr lang="en-CA" sz="1200" u="sng" dirty="0"/>
            </a:br>
            <a:r>
              <a:rPr lang="en-CA" sz="1200" u="sng" dirty="0">
                <a:hlinkClick r:id="rId8"/>
              </a:rPr>
              <a:t>https://www.mindful.org/10-minute-nourishing-breath-meditation/</a:t>
            </a:r>
            <a:r>
              <a:rPr lang="en-CA" sz="1200" u="sng" dirty="0"/>
              <a:t> </a:t>
            </a:r>
            <a:endParaRPr lang="en-CA" sz="1200" dirty="0"/>
          </a:p>
          <a:p>
            <a:pPr>
              <a:spcBef>
                <a:spcPts val="0"/>
              </a:spcBef>
            </a:pPr>
            <a:r>
              <a:rPr lang="en-CA" sz="2400" dirty="0"/>
              <a:t>Apply Mindful Listening as a Leader </a:t>
            </a:r>
          </a:p>
          <a:p>
            <a:pPr>
              <a:spcBef>
                <a:spcPts val="0"/>
              </a:spcBef>
            </a:pPr>
            <a:r>
              <a:rPr lang="en-CA" sz="2400" dirty="0"/>
              <a:t>Apply Mindful Decision-making </a:t>
            </a:r>
          </a:p>
          <a:p>
            <a:pPr>
              <a:spcBef>
                <a:spcPts val="0"/>
              </a:spcBef>
            </a:pPr>
            <a:r>
              <a:rPr lang="en-CA" sz="2400" dirty="0"/>
              <a:t>Apply Compassion "I wish you happiness"</a:t>
            </a:r>
            <a:r>
              <a:rPr lang="en-CA" sz="1600" u="sng" dirty="0">
                <a:hlinkClick r:id="rId9"/>
              </a:rPr>
              <a:t>​</a:t>
            </a:r>
            <a:endParaRPr lang="en-CA" sz="1600" dirty="0"/>
          </a:p>
          <a:p>
            <a:pPr>
              <a:spcBef>
                <a:spcPts val="0"/>
              </a:spcBef>
            </a:pPr>
            <a:r>
              <a:rPr lang="en-CA" sz="2400" dirty="0"/>
              <a:t>Remember to use the Cohort if you have questions</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2681" y="5169481"/>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6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630998" y="2216449"/>
            <a:ext cx="1392179" cy="2868735"/>
          </a:xfrm>
          <a:prstGeom prst="rect">
            <a:avLst/>
          </a:prstGeom>
        </p:spPr>
      </p:pic>
      <p:sp>
        <p:nvSpPr>
          <p:cNvPr id="2" name="Title 1"/>
          <p:cNvSpPr>
            <a:spLocks noGrp="1"/>
          </p:cNvSpPr>
          <p:nvPr>
            <p:ph type="title"/>
          </p:nvPr>
        </p:nvSpPr>
        <p:spPr>
          <a:xfrm>
            <a:off x="457200" y="274638"/>
            <a:ext cx="6982023" cy="1143000"/>
          </a:xfrm>
        </p:spPr>
        <p:txBody>
          <a:bodyPr>
            <a:noAutofit/>
          </a:bodyPr>
          <a:lstStyle/>
          <a:p>
            <a:r>
              <a:rPr lang="en-CA" sz="3600" dirty="0"/>
              <a:t>Debrief – Breakout rooms</a:t>
            </a:r>
            <a:br>
              <a:rPr lang="en-CA" sz="3600" dirty="0"/>
            </a:br>
            <a:r>
              <a:rPr lang="fr-CA" sz="3600" dirty="0" err="1"/>
              <a:t>What</a:t>
            </a:r>
            <a:r>
              <a:rPr lang="fr-CA" sz="3600" dirty="0"/>
              <a:t> </a:t>
            </a:r>
            <a:r>
              <a:rPr lang="fr-CA" sz="3600" dirty="0" err="1"/>
              <a:t>got</a:t>
            </a:r>
            <a:r>
              <a:rPr lang="fr-CA" sz="3600" dirty="0"/>
              <a:t> </a:t>
            </a:r>
            <a:r>
              <a:rPr lang="fr-CA" sz="3600" dirty="0" err="1"/>
              <a:t>your</a:t>
            </a:r>
            <a:r>
              <a:rPr lang="fr-CA" sz="3600" dirty="0"/>
              <a:t> attention?</a:t>
            </a:r>
            <a:endParaRPr lang="en-US" sz="3600" dirty="0"/>
          </a:p>
        </p:txBody>
      </p:sp>
      <p:sp>
        <p:nvSpPr>
          <p:cNvPr id="14" name="Content Placeholder 2"/>
          <p:cNvSpPr>
            <a:spLocks noGrp="1"/>
          </p:cNvSpPr>
          <p:nvPr>
            <p:ph idx="1"/>
          </p:nvPr>
        </p:nvSpPr>
        <p:spPr>
          <a:xfrm>
            <a:off x="457199" y="1600200"/>
            <a:ext cx="6134990" cy="4983162"/>
          </a:xfrm>
        </p:spPr>
        <p:txBody>
          <a:bodyPr>
            <a:normAutofit/>
          </a:bodyPr>
          <a:lstStyle/>
          <a:p>
            <a:pPr lvl="0">
              <a:spcBef>
                <a:spcPts val="1200"/>
              </a:spcBef>
            </a:pPr>
            <a:r>
              <a:rPr lang="en-CA" dirty="0"/>
              <a:t>Compassionate Leadership</a:t>
            </a:r>
            <a:endParaRPr lang="en-CA" sz="2600" dirty="0"/>
          </a:p>
          <a:p>
            <a:pPr lvl="1">
              <a:spcBef>
                <a:spcPts val="1200"/>
              </a:spcBef>
            </a:pPr>
            <a:r>
              <a:rPr lang="en-US" dirty="0"/>
              <a:t>3 Pillars </a:t>
            </a:r>
          </a:p>
          <a:p>
            <a:pPr lvl="1">
              <a:spcBef>
                <a:spcPts val="1200"/>
              </a:spcBef>
            </a:pPr>
            <a:r>
              <a:rPr lang="en-US" dirty="0"/>
              <a:t>Deep Understanding</a:t>
            </a:r>
          </a:p>
          <a:p>
            <a:pPr lvl="0">
              <a:spcBef>
                <a:spcPts val="1200"/>
              </a:spcBef>
            </a:pPr>
            <a:r>
              <a:rPr lang="en-US" dirty="0"/>
              <a:t>Mindful Leadership exercises</a:t>
            </a:r>
          </a:p>
          <a:p>
            <a:pPr lvl="1">
              <a:spcBef>
                <a:spcPts val="1200"/>
              </a:spcBef>
            </a:pPr>
            <a:r>
              <a:rPr lang="en-US" dirty="0"/>
              <a:t>Listening as a Leader</a:t>
            </a:r>
          </a:p>
          <a:p>
            <a:pPr lvl="1">
              <a:spcBef>
                <a:spcPts val="1200"/>
              </a:spcBef>
            </a:pPr>
            <a:r>
              <a:rPr lang="en-CA" dirty="0"/>
              <a:t>Decision-making </a:t>
            </a:r>
          </a:p>
          <a:p>
            <a:pPr lvl="1">
              <a:spcBef>
                <a:spcPts val="1200"/>
              </a:spcBef>
            </a:pPr>
            <a:r>
              <a:rPr lang="en-CA" dirty="0"/>
              <a:t>I wish you happiness</a:t>
            </a:r>
            <a:endParaRPr lang="en-US" dirty="0"/>
          </a:p>
        </p:txBody>
      </p:sp>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95108" y="4073456"/>
            <a:ext cx="1184491" cy="943578"/>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166793"/>
            <a:ext cx="1265256" cy="1224136"/>
          </a:xfrm>
          <a:prstGeom prst="ellipse">
            <a:avLst/>
          </a:prstGeom>
          <a:ln>
            <a:noFill/>
          </a:ln>
          <a:effectLst>
            <a:softEdge rad="63500"/>
          </a:effectLst>
        </p:spPr>
      </p:pic>
      <p:grpSp>
        <p:nvGrpSpPr>
          <p:cNvPr id="11" name="Group 10"/>
          <p:cNvGrpSpPr/>
          <p:nvPr/>
        </p:nvGrpSpPr>
        <p:grpSpPr>
          <a:xfrm>
            <a:off x="5840060" y="90190"/>
            <a:ext cx="1547664" cy="1596523"/>
            <a:chOff x="1691680" y="5343137"/>
            <a:chExt cx="803649" cy="81808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6853988" y="1645660"/>
            <a:ext cx="2538049" cy="1200329"/>
          </a:xfrm>
          <a:prstGeom prst="rect">
            <a:avLst/>
          </a:prstGeom>
        </p:spPr>
        <p:txBody>
          <a:bodyPr wrap="square">
            <a:spAutoFit/>
          </a:bodyPr>
          <a:lstStyle/>
          <a:p>
            <a:r>
              <a:rPr lang="en-US" dirty="0">
                <a:solidFill>
                  <a:schemeClr val="accent1">
                    <a:lumMod val="75000"/>
                  </a:schemeClr>
                </a:solidFill>
              </a:rPr>
              <a:t>Compassion: </a:t>
            </a:r>
          </a:p>
          <a:p>
            <a:pPr marL="285750" indent="-285750">
              <a:buFont typeface="Arial" panose="020B0604020202020204" pitchFamily="34" charset="0"/>
              <a:buChar char="•"/>
            </a:pPr>
            <a:r>
              <a:rPr lang="en-US" dirty="0">
                <a:solidFill>
                  <a:schemeClr val="accent1">
                    <a:lumMod val="75000"/>
                  </a:schemeClr>
                </a:solidFill>
              </a:rPr>
              <a:t>“I understand you”, </a:t>
            </a:r>
            <a:br>
              <a:rPr lang="en-US" dirty="0">
                <a:solidFill>
                  <a:schemeClr val="accent1">
                    <a:lumMod val="75000"/>
                  </a:schemeClr>
                </a:solidFill>
              </a:rPr>
            </a:br>
            <a:r>
              <a:rPr lang="en-US" dirty="0">
                <a:solidFill>
                  <a:schemeClr val="accent1">
                    <a:lumMod val="75000"/>
                  </a:schemeClr>
                </a:solidFill>
              </a:rPr>
              <a:t>“I feel for you”, </a:t>
            </a:r>
          </a:p>
          <a:p>
            <a:pPr marL="285750" indent="-285750">
              <a:buFont typeface="Arial" panose="020B0604020202020204" pitchFamily="34" charset="0"/>
              <a:buChar char="•"/>
            </a:pPr>
            <a:r>
              <a:rPr lang="en-US" dirty="0">
                <a:solidFill>
                  <a:schemeClr val="accent1">
                    <a:lumMod val="75000"/>
                  </a:schemeClr>
                </a:solidFill>
              </a:rPr>
              <a:t>“I want to help you”</a:t>
            </a:r>
          </a:p>
        </p:txBody>
      </p:sp>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4287" y="5103546"/>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2757" y="5162342"/>
            <a:ext cx="1343862" cy="1343862"/>
          </a:xfrm>
          <a:prstGeom prst="rect">
            <a:avLst/>
          </a:prstGeom>
        </p:spPr>
      </p:pic>
    </p:spTree>
    <p:extLst>
      <p:ext uri="{BB962C8B-B14F-4D97-AF65-F5344CB8AC3E}">
        <p14:creationId xmlns:p14="http://schemas.microsoft.com/office/powerpoint/2010/main" val="133857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2" y="5157192"/>
            <a:ext cx="3430618"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3 (of 8)</a:t>
            </a:r>
          </a:p>
          <a:p>
            <a:r>
              <a:rPr lang="en-US" dirty="0"/>
              <a:t>May 23, 2023</a:t>
            </a: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6825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B25C542-48B7-1394-BEB7-84714C5D3A61}"/>
              </a:ext>
            </a:extLst>
          </p:cNvPr>
          <p:cNvPicPr>
            <a:picLocks noChangeAspect="1"/>
          </p:cNvPicPr>
          <p:nvPr/>
        </p:nvPicPr>
        <p:blipFill>
          <a:blip r:embed="rId3">
            <a:duotone>
              <a:schemeClr val="accent1">
                <a:shade val="45000"/>
                <a:satMod val="135000"/>
              </a:schemeClr>
              <a:prstClr val="white"/>
            </a:duotone>
          </a:blip>
          <a:stretch>
            <a:fillRect/>
          </a:stretch>
        </p:blipFill>
        <p:spPr>
          <a:xfrm>
            <a:off x="615097" y="4684986"/>
            <a:ext cx="763333" cy="917873"/>
          </a:xfrm>
          <a:prstGeom prst="rect">
            <a:avLst/>
          </a:prstGeom>
        </p:spPr>
      </p:pic>
      <p:sp>
        <p:nvSpPr>
          <p:cNvPr id="2" name="Title 1"/>
          <p:cNvSpPr>
            <a:spLocks noGrp="1"/>
          </p:cNvSpPr>
          <p:nvPr>
            <p:ph type="title"/>
          </p:nvPr>
        </p:nvSpPr>
        <p:spPr/>
        <p:txBody>
          <a:bodyPr>
            <a:normAutofit/>
          </a:bodyPr>
          <a:lstStyle/>
          <a:p>
            <a:pPr lvl="0"/>
            <a:r>
              <a:rPr lang="en-US" dirty="0"/>
              <a:t>Debrief from last week</a:t>
            </a:r>
            <a:r>
              <a:rPr lang="en-US" sz="3600" dirty="0"/>
              <a:t> (2)</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endParaRPr lang="en-US" dirty="0"/>
          </a:p>
          <a:p>
            <a:pPr lvl="0"/>
            <a:endParaRPr lang="en-US" dirty="0"/>
          </a:p>
          <a:p>
            <a:pPr lvl="0"/>
            <a:r>
              <a:rPr lang="en-US" dirty="0"/>
              <a:t>Your practice</a:t>
            </a:r>
          </a:p>
        </p:txBody>
      </p:sp>
      <p:pic>
        <p:nvPicPr>
          <p:cNvPr id="2052" name="Picture 4" descr="C:\Users\GonzalA1\AppData\Local\Microsoft\Windows\Temporary Internet Files\Content.IE5\3XXIV14Y\1[1].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952557" y="3784146"/>
            <a:ext cx="766043" cy="910869"/>
            <a:chOff x="6542261" y="506769"/>
            <a:chExt cx="523699" cy="570787"/>
          </a:xfrm>
        </p:grpSpPr>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5077" y="3796855"/>
            <a:ext cx="831200" cy="764704"/>
          </a:xfrm>
          <a:prstGeom prst="rect">
            <a:avLst/>
          </a:prstGeom>
        </p:spPr>
      </p:pic>
      <p:grpSp>
        <p:nvGrpSpPr>
          <p:cNvPr id="16" name="Group 15"/>
          <p:cNvGrpSpPr/>
          <p:nvPr/>
        </p:nvGrpSpPr>
        <p:grpSpPr>
          <a:xfrm>
            <a:off x="6321075" y="2941177"/>
            <a:ext cx="1002074" cy="1313968"/>
            <a:chOff x="1691680" y="5099238"/>
            <a:chExt cx="803649" cy="1061985"/>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738701" y="5099238"/>
              <a:ext cx="749394" cy="298504"/>
            </a:xfrm>
            <a:prstGeom prst="rect">
              <a:avLst/>
            </a:prstGeom>
            <a:noFill/>
          </p:spPr>
          <p:txBody>
            <a:bodyPr wrap="none" rtlCol="0">
              <a:spAutoFit/>
            </a:bodyPr>
            <a:lstStyle/>
            <a:p>
              <a:pPr algn="ctr"/>
              <a:r>
                <a:rPr lang="en-CA" dirty="0"/>
                <a:t>Debrief </a:t>
              </a:r>
              <a:endParaRPr lang="en-CA" dirty="0">
                <a:solidFill>
                  <a:schemeClr val="accent3">
                    <a:lumMod val="75000"/>
                  </a:schemeClr>
                </a:solidFill>
              </a:endParaRPr>
            </a:p>
          </p:txBody>
        </p:sp>
      </p:grpSp>
      <p:sp>
        <p:nvSpPr>
          <p:cNvPr id="4" name="Right Brace 3"/>
          <p:cNvSpPr/>
          <p:nvPr/>
        </p:nvSpPr>
        <p:spPr>
          <a:xfrm>
            <a:off x="5520452" y="2208116"/>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ontent Placeholder 2"/>
          <p:cNvSpPr txBox="1">
            <a:spLocks/>
          </p:cNvSpPr>
          <p:nvPr/>
        </p:nvSpPr>
        <p:spPr>
          <a:xfrm>
            <a:off x="662459" y="5826986"/>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Anything we may be missing?</a:t>
            </a:r>
          </a:p>
        </p:txBody>
      </p:sp>
      <p:pic>
        <p:nvPicPr>
          <p:cNvPr id="22" name="Picture 2" descr="1,000+ Free Problem &amp; Question Illustrations - Pixab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1670" y="452623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ADE24D0-1803-83A1-3422-24AEA7D9351B}"/>
              </a:ext>
            </a:extLst>
          </p:cNvPr>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38263" y="3607002"/>
            <a:ext cx="1375410" cy="1113491"/>
          </a:xfrm>
          <a:prstGeom prst="rect">
            <a:avLst/>
          </a:prstGeom>
        </p:spPr>
      </p:pic>
      <p:pic>
        <p:nvPicPr>
          <p:cNvPr id="6" name="Picture 5">
            <a:extLst>
              <a:ext uri="{FF2B5EF4-FFF2-40B4-BE49-F238E27FC236}">
                <a16:creationId xmlns:a16="http://schemas.microsoft.com/office/drawing/2014/main" id="{A595496F-14FC-CA29-176C-3510AF3277CC}"/>
              </a:ext>
            </a:extLst>
          </p:cNvPr>
          <p:cNvPicPr>
            <a:picLocks noChangeAspect="1"/>
          </p:cNvPicPr>
          <p:nvPr/>
        </p:nvPicPr>
        <p:blipFill>
          <a:blip r:embed="rId13">
            <a:duotone>
              <a:schemeClr val="accent1">
                <a:shade val="45000"/>
                <a:satMod val="135000"/>
              </a:schemeClr>
              <a:prstClr val="white"/>
            </a:duotone>
          </a:blip>
          <a:stretch>
            <a:fillRect/>
          </a:stretch>
        </p:blipFill>
        <p:spPr>
          <a:xfrm>
            <a:off x="2982000" y="4789043"/>
            <a:ext cx="1202036" cy="692685"/>
          </a:xfrm>
          <a:prstGeom prst="rect">
            <a:avLst/>
          </a:prstGeom>
        </p:spPr>
      </p:pic>
      <p:pic>
        <p:nvPicPr>
          <p:cNvPr id="7" name="Picture 11" descr="C:\Users\Alejandro.Gonzalez\AppData\Local\Microsoft\Windows\Temporary Internet Files\Content.IE5\DT8C0HKT\drawingpad18-300x176[1].jpg">
            <a:extLst>
              <a:ext uri="{FF2B5EF4-FFF2-40B4-BE49-F238E27FC236}">
                <a16:creationId xmlns:a16="http://schemas.microsoft.com/office/drawing/2014/main" id="{F4BC3C3E-ED8A-E6E7-713D-89842D094735}"/>
              </a:ext>
            </a:extLst>
          </p:cNvPr>
          <p:cNvPicPr>
            <a:picLocks noChangeAspect="1" noChangeArrowheads="1"/>
          </p:cNvPicPr>
          <p:nvPr/>
        </p:nvPicPr>
        <p:blipFill>
          <a:blip r:embed="rId14">
            <a:duotone>
              <a:schemeClr val="accent1">
                <a:shade val="45000"/>
                <a:satMod val="135000"/>
              </a:schemeClr>
              <a:prstClr val="white"/>
            </a:duotone>
          </a:blip>
          <a:srcRect/>
          <a:stretch>
            <a:fillRect/>
          </a:stretch>
        </p:blipFill>
        <p:spPr bwMode="auto">
          <a:xfrm>
            <a:off x="1743508" y="4735535"/>
            <a:ext cx="1129508" cy="662645"/>
          </a:xfrm>
          <a:prstGeom prst="rect">
            <a:avLst/>
          </a:prstGeom>
          <a:noFill/>
        </p:spPr>
      </p:pic>
      <p:grpSp>
        <p:nvGrpSpPr>
          <p:cNvPr id="8" name="Group 7">
            <a:extLst>
              <a:ext uri="{FF2B5EF4-FFF2-40B4-BE49-F238E27FC236}">
                <a16:creationId xmlns:a16="http://schemas.microsoft.com/office/drawing/2014/main" id="{1269A267-72F2-74E6-1013-9BA0DE7C5BE6}"/>
              </a:ext>
            </a:extLst>
          </p:cNvPr>
          <p:cNvGrpSpPr/>
          <p:nvPr/>
        </p:nvGrpSpPr>
        <p:grpSpPr>
          <a:xfrm>
            <a:off x="4231530" y="4690288"/>
            <a:ext cx="1267937" cy="948913"/>
            <a:chOff x="6522616" y="0"/>
            <a:chExt cx="2621384" cy="2558412"/>
          </a:xfrm>
        </p:grpSpPr>
        <p:pic>
          <p:nvPicPr>
            <p:cNvPr id="9" name="Picture 3" descr="C:\Users\Alejandro.Gonzalez\AppData\Local\Microsoft\Windows\Temporary Internet Files\Content.IE5\1BVHMIKZ\cold_by_however_improbable-d61j5pj[1].png">
              <a:extLst>
                <a:ext uri="{FF2B5EF4-FFF2-40B4-BE49-F238E27FC236}">
                  <a16:creationId xmlns:a16="http://schemas.microsoft.com/office/drawing/2014/main" id="{F5790307-DAD9-8AE0-B1EE-A69879D952C6}"/>
                </a:ext>
              </a:extLst>
            </p:cNvPr>
            <p:cNvPicPr>
              <a:picLocks noChangeAspect="1" noChangeArrowheads="1"/>
            </p:cNvPicPr>
            <p:nvPr/>
          </p:nvPicPr>
          <p:blipFill>
            <a:blip r:embed="rId15">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1" name="Picture 2" descr="C:\Users\Alejandro.Gonzalez\AppData\Local\Microsoft\Windows\Temporary Internet Files\Content.IE5\SVNU93EQ\Breathe1[1].png">
              <a:extLst>
                <a:ext uri="{FF2B5EF4-FFF2-40B4-BE49-F238E27FC236}">
                  <a16:creationId xmlns:a16="http://schemas.microsoft.com/office/drawing/2014/main" id="{4200E74D-9469-515F-7524-6E3E9032A184}"/>
                </a:ext>
              </a:extLst>
            </p:cNvPr>
            <p:cNvPicPr>
              <a:picLocks noChangeAspect="1" noChangeArrowheads="1"/>
            </p:cNvPicPr>
            <p:nvPr/>
          </p:nvPicPr>
          <p:blipFill>
            <a:blip r:embed="rId16">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30110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1000"/>
                            </p:stCondLst>
                            <p:childTnLst>
                              <p:par>
                                <p:cTn id="41" presetID="10" presetClass="entr" presetSubtype="0" fill="hold"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3</a:t>
            </a:r>
            <a:endParaRPr lang="en-CA" dirty="0"/>
          </a:p>
        </p:txBody>
      </p:sp>
      <p:sp>
        <p:nvSpPr>
          <p:cNvPr id="3" name="Content Placeholder 2"/>
          <p:cNvSpPr>
            <a:spLocks noGrp="1"/>
          </p:cNvSpPr>
          <p:nvPr>
            <p:ph idx="1"/>
          </p:nvPr>
        </p:nvSpPr>
        <p:spPr>
          <a:xfrm>
            <a:off x="457200" y="1600200"/>
            <a:ext cx="8507288" cy="4997152"/>
          </a:xfrm>
        </p:spPr>
        <p:txBody>
          <a:bodyPr>
            <a:normAutofit/>
          </a:bodyPr>
          <a:lstStyle/>
          <a:p>
            <a:pPr lvl="0">
              <a:spcBef>
                <a:spcPts val="600"/>
              </a:spcBef>
            </a:pPr>
            <a:r>
              <a:rPr lang="en-US" dirty="0">
                <a:solidFill>
                  <a:schemeClr val="bg1">
                    <a:lumMod val="50000"/>
                  </a:schemeClr>
                </a:solidFill>
              </a:rPr>
              <a:t>Centering breathing exercise – 2 minutes</a:t>
            </a:r>
          </a:p>
          <a:p>
            <a:pPr lvl="0">
              <a:spcBef>
                <a:spcPts val="600"/>
              </a:spcBef>
            </a:pPr>
            <a:r>
              <a:rPr lang="en-US" dirty="0">
                <a:solidFill>
                  <a:schemeClr val="bg1">
                    <a:lumMod val="50000"/>
                  </a:schemeClr>
                </a:solidFill>
              </a:rPr>
              <a:t>Debrief from last week (2)</a:t>
            </a:r>
          </a:p>
          <a:p>
            <a:pPr>
              <a:spcBef>
                <a:spcPts val="600"/>
              </a:spcBef>
            </a:pPr>
            <a:r>
              <a:rPr lang="en-US" dirty="0"/>
              <a:t>Today’s Intentions: </a:t>
            </a:r>
            <a:r>
              <a:rPr lang="en-CA" sz="2800" dirty="0"/>
              <a:t>Clarity, Focus and Compassion</a:t>
            </a:r>
          </a:p>
          <a:p>
            <a:pPr lvl="1">
              <a:spcBef>
                <a:spcPts val="600"/>
              </a:spcBef>
            </a:pPr>
            <a:r>
              <a:rPr lang="en-CA" dirty="0"/>
              <a:t>Listening as a Leader</a:t>
            </a:r>
          </a:p>
          <a:p>
            <a:pPr lvl="1">
              <a:spcBef>
                <a:spcPts val="600"/>
              </a:spcBef>
            </a:pPr>
            <a:r>
              <a:rPr lang="en-CA" dirty="0"/>
              <a:t>Mindful Decisions</a:t>
            </a:r>
            <a:endParaRPr lang="en-CA" sz="2200" dirty="0"/>
          </a:p>
          <a:p>
            <a:pPr lvl="1">
              <a:spcBef>
                <a:spcPts val="600"/>
              </a:spcBef>
            </a:pPr>
            <a:r>
              <a:rPr lang="en-CA" dirty="0"/>
              <a:t>Compassionate Leader: I whish you happiness</a:t>
            </a:r>
            <a:endParaRPr lang="en-US" dirty="0"/>
          </a:p>
          <a:p>
            <a:pPr lvl="0">
              <a:spcBef>
                <a:spcPts val="600"/>
              </a:spcBef>
            </a:pPr>
            <a:r>
              <a:rPr lang="en-US" dirty="0"/>
              <a:t>Leadership References</a:t>
            </a:r>
          </a:p>
          <a:p>
            <a:pPr lvl="0">
              <a:spcBef>
                <a:spcPts val="600"/>
              </a:spcBef>
            </a:pPr>
            <a:r>
              <a:rPr lang="en-US" dirty="0"/>
              <a:t>Your turn for week 3</a:t>
            </a:r>
          </a:p>
          <a:p>
            <a:pPr lvl="0">
              <a:spcBef>
                <a:spcPts val="600"/>
              </a:spcBef>
            </a:pPr>
            <a:r>
              <a:rPr lang="en-US" dirty="0"/>
              <a:t>Debriefs: Plenary and small group</a:t>
            </a:r>
            <a:endParaRPr lang="en-CA" dirty="0"/>
          </a:p>
        </p:txBody>
      </p:sp>
      <p:pic>
        <p:nvPicPr>
          <p:cNvPr id="6" name="Picture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00127">
            <a:off x="6947168" y="60801"/>
            <a:ext cx="1819157" cy="1955936"/>
          </a:xfrm>
          <a:prstGeom prst="rect">
            <a:avLst/>
          </a:prstGeom>
        </p:spPr>
      </p:pic>
    </p:spTree>
    <p:extLst>
      <p:ext uri="{BB962C8B-B14F-4D97-AF65-F5344CB8AC3E}">
        <p14:creationId xmlns:p14="http://schemas.microsoft.com/office/powerpoint/2010/main" val="421029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en-US" sz="1600" dirty="0">
                <a:solidFill>
                  <a:schemeClr val="bg1"/>
                </a:solidFill>
              </a:rPr>
              <a:t>Competencies that distinguish star performers…</a:t>
            </a:r>
          </a:p>
          <a:p>
            <a:pPr marL="263525" indent="-263525">
              <a:buAutoNum type="arabicPeriod"/>
            </a:pPr>
            <a:r>
              <a:rPr lang="en-US" sz="1600" dirty="0">
                <a:solidFill>
                  <a:schemeClr val="bg1"/>
                </a:solidFill>
              </a:rPr>
              <a:t>Strong achievement drive and high achievement standards</a:t>
            </a:r>
          </a:p>
          <a:p>
            <a:pPr marL="263525" indent="-263525">
              <a:buAutoNum type="arabicPeriod"/>
            </a:pPr>
            <a:r>
              <a:rPr lang="en-US" sz="1600" dirty="0">
                <a:solidFill>
                  <a:schemeClr val="bg1"/>
                </a:solidFill>
              </a:rPr>
              <a:t>Ability to influence</a:t>
            </a:r>
          </a:p>
          <a:p>
            <a:pPr marL="263525" indent="-263525">
              <a:buAutoNum type="arabicPeriod"/>
            </a:pPr>
            <a:r>
              <a:rPr lang="en-US" sz="1600" dirty="0">
                <a:solidFill>
                  <a:schemeClr val="bg1"/>
                </a:solidFill>
              </a:rPr>
              <a:t>Conceptual thinking</a:t>
            </a:r>
          </a:p>
          <a:p>
            <a:pPr marL="263525" indent="-263525">
              <a:buAutoNum type="arabicPeriod"/>
            </a:pPr>
            <a:r>
              <a:rPr lang="en-US" sz="1600" dirty="0">
                <a:solidFill>
                  <a:schemeClr val="bg1"/>
                </a:solidFill>
              </a:rPr>
              <a:t>Analytical ability</a:t>
            </a:r>
          </a:p>
          <a:p>
            <a:pPr marL="263525" indent="-263525">
              <a:buAutoNum type="arabicPeriod"/>
            </a:pPr>
            <a:r>
              <a:rPr lang="en-US" sz="1600" dirty="0">
                <a:solidFill>
                  <a:schemeClr val="bg1"/>
                </a:solidFill>
              </a:rPr>
              <a:t>Initiative in taking on challenges</a:t>
            </a:r>
          </a:p>
          <a:p>
            <a:pPr marL="263525" indent="-263525">
              <a:buAutoNum type="arabicPeriod"/>
            </a:pPr>
            <a:r>
              <a:rPr lang="en-US" sz="1600" dirty="0">
                <a:solidFill>
                  <a:schemeClr val="bg1"/>
                </a:solidFill>
              </a:rPr>
              <a:t>Self-confidence</a:t>
            </a:r>
          </a:p>
          <a:p>
            <a:endParaRPr lang="en-US" sz="1600" dirty="0">
              <a:solidFill>
                <a:schemeClr val="bg1"/>
              </a:solidFill>
            </a:endParaRPr>
          </a:p>
          <a:p>
            <a:r>
              <a:rPr lang="en-US" sz="1600" dirty="0">
                <a:solidFill>
                  <a:schemeClr val="bg1"/>
                </a:solidFill>
              </a:rPr>
              <a:t>Of the top six, only two are purely intellectual competencies</a:t>
            </a:r>
            <a:r>
              <a:rPr lang="en-US" sz="1200" dirty="0">
                <a:solidFill>
                  <a:schemeClr val="bg1"/>
                </a:solidFill>
              </a:rPr>
              <a:t> – SIY book, p13</a:t>
            </a:r>
            <a:endParaRPr lang="en-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nvPr>
        </p:nvSpPr>
        <p:spPr>
          <a:xfrm>
            <a:off x="457200" y="274638"/>
            <a:ext cx="8229600" cy="778098"/>
          </a:xfrm>
        </p:spPr>
        <p:txBody>
          <a:bodyPr>
            <a:noAutofit/>
          </a:bodyPr>
          <a:lstStyle/>
          <a:p>
            <a:r>
              <a:rPr lang="en-US" sz="2800" dirty="0"/>
              <a:t>What is "Leadership" and What Makes a Good Leader?</a:t>
            </a:r>
            <a:endParaRPr lang="en-CA" sz="2800" dirty="0"/>
          </a:p>
        </p:txBody>
      </p:sp>
      <p:sp>
        <p:nvSpPr>
          <p:cNvPr id="2" name="Content Placeholder 1"/>
          <p:cNvSpPr>
            <a:spLocks noGrp="1"/>
          </p:cNvSpPr>
          <p:nvPr>
            <p:ph idx="1"/>
          </p:nvPr>
        </p:nvSpPr>
        <p:spPr>
          <a:xfrm>
            <a:off x="457200" y="1196753"/>
            <a:ext cx="8229600" cy="1872208"/>
          </a:xfrm>
        </p:spPr>
        <p:txBody>
          <a:bodyPr>
            <a:normAutofit/>
          </a:bodyPr>
          <a:lstStyle/>
          <a:p>
            <a:r>
              <a:rPr lang="en-US" sz="2400" dirty="0"/>
              <a:t>The Characteristics of a Good Leader  (Self-Awareness, Self-Direction, Vision, Ability to Motivate and Social Awareness)</a:t>
            </a:r>
          </a:p>
          <a:p>
            <a:r>
              <a:rPr lang="en-CA" sz="2400" dirty="0"/>
              <a:t>Emotional Intelligence and Leadership - </a:t>
            </a:r>
            <a:r>
              <a:rPr lang="en-US" sz="2400" dirty="0"/>
              <a:t>Leadership is more often about “soft skills” than “hard skills”</a:t>
            </a:r>
            <a:r>
              <a:rPr lang="en-US" sz="1200" dirty="0"/>
              <a:t> 					</a:t>
            </a:r>
            <a:endParaRPr lang="en-CA" sz="1200" dirty="0"/>
          </a:p>
        </p:txBody>
      </p:sp>
      <p:pic>
        <p:nvPicPr>
          <p:cNvPr id="6" name="Picture 2" descr="Good leader stock illustration. Illustration of ambition - 47100420"/>
          <p:cNvPicPr>
            <a:picLocks noChangeAspect="1" noChangeArrowheads="1"/>
          </p:cNvPicPr>
          <p:nvPr/>
        </p:nvPicPr>
        <p:blipFill rotWithShape="1">
          <a:blip r:embed="rId3">
            <a:extLst>
              <a:ext uri="{28A0092B-C50C-407E-A947-70E740481C1C}">
                <a14:useLocalDpi xmlns:a14="http://schemas.microsoft.com/office/drawing/2010/main" val="0"/>
              </a:ext>
            </a:extLst>
          </a:blip>
          <a:srcRect b="12286"/>
          <a:stretch/>
        </p:blipFill>
        <p:spPr bwMode="auto">
          <a:xfrm>
            <a:off x="726494" y="3277574"/>
            <a:ext cx="4190263" cy="3034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13248" y="4523337"/>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nvPicPr>
        <p:blipFill>
          <a:blip r:embed="rId38"/>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805264"/>
            <a:ext cx="1308229" cy="90594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Leadership Key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70" y="1436861"/>
            <a:ext cx="3255330" cy="16242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3200" dirty="0"/>
              <a:t>3 Pillars of Compassionate Leadership</a:t>
            </a:r>
            <a:endParaRPr lang="en-CA" sz="3200" dirty="0"/>
          </a:p>
        </p:txBody>
      </p:sp>
      <p:sp>
        <p:nvSpPr>
          <p:cNvPr id="2" name="Content Placeholder 1"/>
          <p:cNvSpPr>
            <a:spLocks noGrp="1"/>
          </p:cNvSpPr>
          <p:nvPr>
            <p:ph idx="1"/>
          </p:nvPr>
        </p:nvSpPr>
        <p:spPr>
          <a:xfrm>
            <a:off x="457200" y="1456184"/>
            <a:ext cx="5987008" cy="1108720"/>
          </a:xfrm>
        </p:spPr>
        <p:txBody>
          <a:bodyPr>
            <a:normAutofit fontScale="92500" lnSpcReduction="20000"/>
          </a:bodyPr>
          <a:lstStyle/>
          <a:p>
            <a:r>
              <a:rPr lang="en-CA" sz="1800" dirty="0"/>
              <a:t>Pillar #1: Cognitive Understanding </a:t>
            </a:r>
          </a:p>
          <a:p>
            <a:r>
              <a:rPr lang="en-CA" sz="1800" dirty="0"/>
              <a:t>Pillar #2: Affective (Emotional) Understanding</a:t>
            </a:r>
          </a:p>
          <a:p>
            <a:r>
              <a:rPr lang="en-CA" sz="1800" dirty="0"/>
              <a:t>Pillar #3: A Motivational Connection</a:t>
            </a:r>
            <a:br>
              <a:rPr lang="en-CA" sz="1800" dirty="0"/>
            </a:br>
            <a:endParaRPr lang="en-CA" sz="18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4532" y="3474648"/>
            <a:ext cx="2087146" cy="2128612"/>
          </a:xfrm>
          <a:prstGeom prst="rect">
            <a:avLst/>
          </a:prstGeom>
        </p:spPr>
      </p:pic>
      <p:pic>
        <p:nvPicPr>
          <p:cNvPr id="10" name="Picture 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4165" y="-99392"/>
            <a:ext cx="3049835" cy="2348373"/>
          </a:xfrm>
          <a:prstGeom prst="rect">
            <a:avLst/>
          </a:prstGeom>
        </p:spPr>
      </p:pic>
      <p:pic>
        <p:nvPicPr>
          <p:cNvPr id="2051" name="Picture 3" descr="C:\Users\GonzalA1\AppData\Local\Microsoft\Windows\Temporary Internet Files\Content.IE5\3XXIV14Y\blockpage5GRIVAFJ.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7075" y="5722646"/>
            <a:ext cx="1263934" cy="10711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450942" y="2498890"/>
            <a:ext cx="6257064" cy="1326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“…Specifically defines compassion as having three components:</a:t>
            </a:r>
          </a:p>
          <a:p>
            <a:pPr>
              <a:lnSpc>
                <a:spcPct val="80000"/>
              </a:lnSpc>
            </a:pPr>
            <a:r>
              <a:rPr lang="en-US" sz="1800" dirty="0"/>
              <a:t>A cognitive component: “I understand you”</a:t>
            </a:r>
          </a:p>
          <a:p>
            <a:pPr>
              <a:lnSpc>
                <a:spcPct val="80000"/>
              </a:lnSpc>
            </a:pPr>
            <a:r>
              <a:rPr lang="en-US" sz="1800" dirty="0"/>
              <a:t>An affective component: “I feel for you”</a:t>
            </a:r>
          </a:p>
          <a:p>
            <a:pPr>
              <a:lnSpc>
                <a:spcPct val="80000"/>
              </a:lnSpc>
            </a:pPr>
            <a:r>
              <a:rPr lang="en-US" sz="1800" dirty="0"/>
              <a:t>A motivational component: “I want to help you”</a:t>
            </a:r>
          </a:p>
        </p:txBody>
      </p:sp>
      <p:sp>
        <p:nvSpPr>
          <p:cNvPr id="18" name="Content Placeholder 1"/>
          <p:cNvSpPr txBox="1">
            <a:spLocks/>
          </p:cNvSpPr>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…This shift is the </a:t>
            </a:r>
            <a:r>
              <a:rPr lang="en-US" sz="1800" b="1" dirty="0">
                <a:solidFill>
                  <a:srgbClr val="7030A0"/>
                </a:solidFill>
              </a:rPr>
              <a:t>transformation from “I” (me) to “We.” </a:t>
            </a:r>
            <a:r>
              <a:rPr lang="en-US" sz="1800" dirty="0"/>
              <a:t>It is the most important process leaders go through in becoming authentic. How else can they unleash the power of their organizations unless they motivate people to reach their full potential? If our supporters are merely following our lead, then their efforts are limited to our vision and our directions… Only when leaders stop focusing on their personal ego needs are they able to develop other leaders…”</a:t>
            </a:r>
          </a:p>
          <a:p>
            <a:pPr marL="0" indent="0">
              <a:buNone/>
            </a:pPr>
            <a:r>
              <a:rPr lang="en-US" sz="1200" dirty="0">
                <a:hlinkClick r:id="rId9"/>
              </a:rPr>
              <a:t>http://greatergood.berkeley.edu/article/item/compassionate_leaders_are_effective_leaders</a:t>
            </a:r>
            <a:endParaRPr lang="en-US" sz="1200" dirty="0"/>
          </a:p>
        </p:txBody>
      </p:sp>
      <p:sp>
        <p:nvSpPr>
          <p:cNvPr id="19" name="TextBox 18">
            <a:extLst>
              <a:ext uri="{FF2B5EF4-FFF2-40B4-BE49-F238E27FC236}">
                <a16:creationId xmlns:a16="http://schemas.microsoft.com/office/drawing/2014/main" id="{6F285F08-7F9A-8CA7-7EB2-C5724DEF0699}"/>
              </a:ext>
            </a:extLst>
          </p:cNvPr>
          <p:cNvSpPr txBox="1"/>
          <p:nvPr/>
        </p:nvSpPr>
        <p:spPr>
          <a:xfrm>
            <a:off x="503526" y="6348911"/>
            <a:ext cx="6124478" cy="27699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nl-NL" sz="1200" dirty="0"/>
              <a:t>Dan </a:t>
            </a:r>
            <a:r>
              <a:rPr lang="nl-NL" sz="1200" dirty="0" err="1"/>
              <a:t>Siegel</a:t>
            </a:r>
            <a:r>
              <a:rPr lang="nl-NL" sz="1200" dirty="0"/>
              <a:t>: </a:t>
            </a:r>
            <a:r>
              <a:rPr lang="nl-NL" sz="1200" dirty="0">
                <a:solidFill>
                  <a:srgbClr val="7030A0"/>
                </a:solidFill>
              </a:rPr>
              <a:t>Me + We = </a:t>
            </a:r>
            <a:r>
              <a:rPr lang="nl-NL" sz="1200" dirty="0" err="1">
                <a:solidFill>
                  <a:srgbClr val="7030A0"/>
                </a:solidFill>
              </a:rPr>
              <a:t>Mwe</a:t>
            </a:r>
            <a:r>
              <a:rPr lang="nl-NL" sz="1200" dirty="0">
                <a:solidFill>
                  <a:srgbClr val="7030A0"/>
                </a:solidFill>
              </a:rPr>
              <a:t> </a:t>
            </a:r>
            <a:r>
              <a:rPr lang="en-CA" sz="1200" dirty="0">
                <a:hlinkClick r:id="rId10"/>
              </a:rPr>
              <a:t>https://www.youtube.com/watch?v=uo8Yo4UE6g0</a:t>
            </a:r>
            <a:r>
              <a:rPr lang="en-CA" sz="1200" dirty="0"/>
              <a:t> </a:t>
            </a:r>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054"/>
                                        </p:tgtEl>
                                      </p:cBhvr>
                                    </p:animEffect>
                                    <p:set>
                                      <p:cBhvr>
                                        <p:cTn id="30" dur="1" fill="hold">
                                          <p:stCondLst>
                                            <p:cond delay="499"/>
                                          </p:stCondLst>
                                        </p:cTn>
                                        <p:tgtEl>
                                          <p:spTgt spid="205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Users\GonzalA1\AppData\Local\Microsoft\Windows\Temporary Internet Files\Content.IE5\QDHZ6E8K\podcast-icon-150x1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59" y="1232693"/>
            <a:ext cx="1237657" cy="12376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lvl="0"/>
            <a:r>
              <a:rPr lang="en-CA" sz="2800" dirty="0"/>
              <a:t>Compassionate Leadership </a:t>
            </a:r>
            <a:r>
              <a:rPr lang="en-US" sz="2800" dirty="0"/>
              <a:t>– Deep Understanding</a:t>
            </a:r>
            <a:r>
              <a:rPr lang="en-CA" sz="2800" dirty="0"/>
              <a:t> </a:t>
            </a:r>
          </a:p>
        </p:txBody>
      </p:sp>
      <p:sp>
        <p:nvSpPr>
          <p:cNvPr id="3" name="Content Placeholder 2"/>
          <p:cNvSpPr>
            <a:spLocks noGrp="1"/>
          </p:cNvSpPr>
          <p:nvPr>
            <p:ph idx="1"/>
          </p:nvPr>
        </p:nvSpPr>
        <p:spPr>
          <a:xfrm>
            <a:off x="457199" y="1196753"/>
            <a:ext cx="7355159" cy="2016223"/>
          </a:xfrm>
        </p:spPr>
        <p:txBody>
          <a:bodyPr>
            <a:noAutofit/>
          </a:bodyPr>
          <a:lstStyle/>
          <a:p>
            <a:pPr marL="285750" fontAlgn="base"/>
            <a:r>
              <a:rPr lang="en-US" sz="2000" dirty="0"/>
              <a:t>“Compassion is to have a deep understanding of what is, including our understanding on how we contribute to our own struggles, and then being able to offer ourselves and others an active kindness, that’s enabling us to be more of who we really are.” – Janice </a:t>
            </a:r>
            <a:r>
              <a:rPr lang="en-US" sz="2000" dirty="0" err="1"/>
              <a:t>Marturano</a:t>
            </a:r>
            <a:r>
              <a:rPr lang="en-US" sz="2000" dirty="0"/>
              <a:t> - </a:t>
            </a:r>
            <a:r>
              <a:rPr lang="en-US" sz="1050" dirty="0">
                <a:hlinkClick r:id="rId4"/>
              </a:rPr>
              <a:t>https://soundcloud.com/33voices/compassion-is-a-deep-understanding-janice-marturano</a:t>
            </a:r>
            <a:r>
              <a:rPr lang="en-US" sz="1200" dirty="0"/>
              <a:t> </a:t>
            </a:r>
            <a:r>
              <a:rPr lang="en-US" sz="1600" dirty="0"/>
              <a:t>  </a:t>
            </a:r>
          </a:p>
        </p:txBody>
      </p:sp>
      <p:pic>
        <p:nvPicPr>
          <p:cNvPr id="4" name="Picture 3"/>
          <p:cNvPicPr>
            <a:picLocks noChangeAspect="1"/>
          </p:cNvPicPr>
          <p:nvPr/>
        </p:nvPicPr>
        <p:blipFill>
          <a:blip r:embed="rId5"/>
          <a:stretch>
            <a:fillRect/>
          </a:stretch>
        </p:blipFill>
        <p:spPr>
          <a:xfrm>
            <a:off x="1475656" y="2862946"/>
            <a:ext cx="6336702" cy="3063196"/>
          </a:xfrm>
          <a:prstGeom prst="rect">
            <a:avLst/>
          </a:prstGeom>
        </p:spPr>
      </p:pic>
      <p:sp>
        <p:nvSpPr>
          <p:cNvPr id="12" name="Content Placeholder 2"/>
          <p:cNvSpPr txBox="1">
            <a:spLocks/>
          </p:cNvSpPr>
          <p:nvPr/>
        </p:nvSpPr>
        <p:spPr>
          <a:xfrm>
            <a:off x="457200" y="5881710"/>
            <a:ext cx="8498619" cy="971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en-US" sz="2000" dirty="0"/>
              <a:t>The next time you have something to observe or listen to, do so with the intention of understanding it deeply… </a:t>
            </a:r>
            <a:br>
              <a:rPr lang="en-US" sz="2000" dirty="0"/>
            </a:br>
            <a:r>
              <a:rPr lang="en-US" sz="1200" dirty="0">
                <a:hlinkClick r:id="rId6"/>
              </a:rPr>
              <a:t>http://www.polyu.edu.hk/obe/students/files/deep.pdf</a:t>
            </a:r>
            <a:r>
              <a:rPr lang="en-US" sz="16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4501</TotalTime>
  <Words>4407</Words>
  <Application>Microsoft Office PowerPoint</Application>
  <PresentationFormat>On-screen Show (4:3)</PresentationFormat>
  <Paragraphs>360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vt:lpstr>
      <vt:lpstr>Bradley Hand ITC</vt:lpstr>
      <vt:lpstr>Calibri</vt:lpstr>
      <vt:lpstr>GT America</vt:lpstr>
      <vt:lpstr>Roboto</vt:lpstr>
      <vt:lpstr>2_Office Theme</vt:lpstr>
      <vt:lpstr>PowerPoint Presentation</vt:lpstr>
      <vt:lpstr>Mindful Change Leadership Development Program</vt:lpstr>
      <vt:lpstr>Mindful Breathing Exercise – Centering</vt:lpstr>
      <vt:lpstr>Debrief from last week (2)</vt:lpstr>
      <vt:lpstr>Agenda – Week 3</vt:lpstr>
      <vt:lpstr>What is "Leadership" and What Makes a Good Leader?</vt:lpstr>
      <vt:lpstr>Organizations with Mindfulness Programs</vt:lpstr>
      <vt:lpstr>3 Pillars of Compassionate Leadership</vt:lpstr>
      <vt:lpstr>Compassionate Leadership – Deep Understanding </vt:lpstr>
      <vt:lpstr>Deep Understanding, Some of the Actions</vt:lpstr>
      <vt:lpstr>What Makes a Great Leader?</vt:lpstr>
      <vt:lpstr>Mindful Listening as a Leader Exercise</vt:lpstr>
      <vt:lpstr>Mindful Decision-making </vt:lpstr>
      <vt:lpstr>Mindful Compassion exercise - I wish you happiness</vt:lpstr>
      <vt:lpstr>Your turn for week 3</vt:lpstr>
      <vt:lpstr>Debrief – Breakout rooms What got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400</cp:revision>
  <cp:lastPrinted>2016-05-02T17:15:08Z</cp:lastPrinted>
  <dcterms:created xsi:type="dcterms:W3CDTF">2015-04-14T20:39:51Z</dcterms:created>
  <dcterms:modified xsi:type="dcterms:W3CDTF">2023-05-16T17:21:35Z</dcterms:modified>
</cp:coreProperties>
</file>