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5"/>
  </p:notesMasterIdLst>
  <p:handoutMasterIdLst>
    <p:handoutMasterId r:id="rId16"/>
  </p:handoutMasterIdLst>
  <p:sldIdLst>
    <p:sldId id="299" r:id="rId2"/>
    <p:sldId id="325" r:id="rId3"/>
    <p:sldId id="345" r:id="rId4"/>
    <p:sldId id="346" r:id="rId5"/>
    <p:sldId id="278" r:id="rId6"/>
    <p:sldId id="338" r:id="rId7"/>
    <p:sldId id="355" r:id="rId8"/>
    <p:sldId id="350" r:id="rId9"/>
    <p:sldId id="347" r:id="rId10"/>
    <p:sldId id="354" r:id="rId11"/>
    <p:sldId id="340" r:id="rId12"/>
    <p:sldId id="348" r:id="rId13"/>
    <p:sldId id="33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7734" autoAdjust="0"/>
  </p:normalViewPr>
  <p:slideViewPr>
    <p:cSldViewPr snapToObjects="1" showGuides="1">
      <p:cViewPr varScale="1">
        <p:scale>
          <a:sx n="60" d="100"/>
          <a:sy n="60" d="100"/>
        </p:scale>
        <p:origin x="1668" y="72"/>
      </p:cViewPr>
      <p:guideLst>
        <p:guide orient="horz" pos="2160"/>
        <p:guide pos="2880"/>
      </p:guideLst>
    </p:cSldViewPr>
  </p:slideViewPr>
  <p:outlineViewPr>
    <p:cViewPr>
      <p:scale>
        <a:sx n="33" d="100"/>
        <a:sy n="33" d="100"/>
      </p:scale>
      <p:origin x="0" y="-797"/>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ImPUk6OhJM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youtube.com/watch?v=HTlnAbAax_0" TargetMode="External"/><Relationship Id="rId4" Type="http://schemas.openxmlformats.org/officeDocument/2006/relationships/hyperlink" Target="https://www.youtube.com/watch?v=18jn-K34aNA&amp;t=39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18jn-K34aNA&amp;t=39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HTlnAbAax_0"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outube.com/watch?v=UcH0y3wmhVw" TargetMode="External"/><Relationship Id="rId4" Type="http://schemas.openxmlformats.org/officeDocument/2006/relationships/hyperlink" Target="https://www.youtube.com/watch?v=ImPUk6OhJM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Annie-Claude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0" dirty="0"/>
              <a:t>Préparer le CC</a:t>
            </a:r>
            <a:r>
              <a:rPr lang="fr-CA" b="0" baseline="0" dirty="0"/>
              <a:t> à 100%</a:t>
            </a:r>
            <a:r>
              <a:rPr lang="fr-CA"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3"/>
              </a:rPr>
              <a:t>https://www.youtube.com/watch?v=ImPUk6OhJM0</a:t>
            </a:r>
            <a:r>
              <a:rPr lang="en-US" dirty="0"/>
              <a:t>  </a:t>
            </a:r>
            <a:r>
              <a:rPr lang="fr-FR" sz="1200" dirty="0"/>
              <a:t>- cc English</a:t>
            </a:r>
            <a:endParaRPr lang="en-US" dirty="0"/>
          </a:p>
          <a:p>
            <a:pPr marL="171450" indent="-171450" defTabSz="914400">
              <a:buFont typeface="Arial" panose="020B0604020202020204" pitchFamily="34" charset="0"/>
              <a:buChar char="•"/>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4"/>
              </a:rPr>
              <a:t>https://www.youtube.com/watch?v=18jn-K34aNA&amp;t=39s</a:t>
            </a:r>
            <a:r>
              <a:rPr lang="en-US" sz="1200" dirty="0"/>
              <a:t> </a:t>
            </a:r>
          </a:p>
          <a:p>
            <a:pPr marL="171450" lvl="0" indent="-171450" defTabSz="914400">
              <a:buFont typeface="Arial" panose="020B0604020202020204" pitchFamily="34" charset="0"/>
              <a:buChar char="•"/>
              <a:defRPr/>
            </a:pPr>
            <a:r>
              <a:rPr lang="en-US" sz="1200" dirty="0" err="1"/>
              <a:t>Exercice</a:t>
            </a:r>
            <a:r>
              <a:rPr lang="en-US" sz="1200" dirty="0"/>
              <a:t> dans le </a:t>
            </a:r>
            <a:r>
              <a:rPr lang="en-US" sz="1200" dirty="0" err="1"/>
              <a:t>miroir</a:t>
            </a:r>
            <a:r>
              <a:rPr lang="en-US" sz="1200" dirty="0"/>
              <a:t>, Augmenter </a:t>
            </a:r>
            <a:r>
              <a:rPr lang="en-US" sz="1200" dirty="0" err="1"/>
              <a:t>l'amour</a:t>
            </a:r>
            <a:r>
              <a:rPr lang="en-US" sz="1200" dirty="0"/>
              <a:t> de soi, 4 min - </a:t>
            </a:r>
            <a:r>
              <a:rPr lang="fr-FR" sz="1200" dirty="0">
                <a:hlinkClick r:id="rId5"/>
              </a:rPr>
              <a:t>https://www.youtube.com/watch?v=HTlnAbAax_0</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Robert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parle de vous traiter comme si vous méritiez d'être aimé parce que vous l'êtes. Vous avez ici le Rocher, enfant, il se faisait attaquer. Il ne savait pas comment gérer sa vie, il est devenu un rocher afin de protéger son cœur parce que les autres étaient une menace pour lui-même alors il est devenu un rocher. Mais en grandissant, il a appris à être lui-même et à être doux, vulnérable. N'aie pas honte de qui tu es, sois toi-même.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3"/>
              </a:rPr>
              <a:t>https://www.youtube.com/watch?v=18jn-K34aNA&amp;t=39s</a:t>
            </a:r>
            <a:r>
              <a:rPr lang="en-US" sz="1200" dirty="0"/>
              <a:t> </a:t>
            </a:r>
          </a:p>
          <a:p>
            <a:pPr marL="171450" lvl="0" indent="-171450" defTabSz="914400">
              <a:buFont typeface="Arial" panose="020B0604020202020204" pitchFamily="34" charset="0"/>
              <a:buChar char="•"/>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4"/>
              </a:rPr>
              <a:t>https://www.youtube.com/watch?v=HTlnAbAax_0</a:t>
            </a:r>
            <a:r>
              <a:rPr lang="fr-FR"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https://www.youtube.com/watch?v=6L0vo7dx_SE</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l’estime</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personnelle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"they had us in the first half not </a:t>
            </a:r>
            <a:r>
              <a:rPr lang="en-US" dirty="0" err="1">
                <a:highlight>
                  <a:srgbClr val="FFFF00"/>
                </a:highlight>
              </a:rPr>
              <a:t>gonna</a:t>
            </a:r>
            <a:r>
              <a:rPr lang="en-US" dirty="0">
                <a:highlight>
                  <a:srgbClr val="FFFF00"/>
                </a:highlight>
              </a:rPr>
              <a:t> lie" https://www.youtube.com/watch?v=xaqdK6JPpcg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a:t>Robert</a:t>
            </a:r>
          </a:p>
          <a:p>
            <a:endParaRPr lang="en-US" baseline="0" dirty="0"/>
          </a:p>
          <a:p>
            <a:r>
              <a:rPr lang="fr-FR" dirty="0"/>
              <a:t>Veuillez noter : pour la semaine prochaine, nous ferons un exercice d'alimentation consciente, vous aurez besoin d'un petit fruit ou d'un légume pour cela, quelque chose comme un raisin, une myrtille ou une tranche d'orange ou de mandarine, un morceau de carotte, un concombre ou n'importe quel légume que vous pouvez grignoter pour l'exercice de pleine conscience la semaine prochaine.</a:t>
            </a:r>
          </a:p>
          <a:p>
            <a:endParaRPr lang="en-US" dirty="0"/>
          </a:p>
          <a:p>
            <a:r>
              <a:rPr lang="fr-CA" noProof="0" dirty="0"/>
              <a:t>(lire/paraphraser la diapositive)</a:t>
            </a: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en français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a:t>Robert</a:t>
            </a:r>
          </a:p>
          <a:p>
            <a:endParaRPr lang="en-US" baseline="0" dirty="0"/>
          </a:p>
          <a:p>
            <a:r>
              <a:rPr lang="fr-CA"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CA" dirty="0"/>
          </a:p>
          <a:p>
            <a:r>
              <a:rPr lang="fr-CA" dirty="0"/>
              <a:t>(se charger des préparatifs pour les salles de discussion)</a:t>
            </a:r>
          </a:p>
          <a:p>
            <a:r>
              <a:rPr lang="fr-CA" dirty="0"/>
              <a:t>Vous aurez maintenant l’occasion de faire part d’une rétroaction, en petits groupes de quatre à six personnes choisies au hasard. Soyez simplement conscient et partagez le temps disponible entre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Bref retour sur l’exercice avec l’eau, l’autocompassion et le </a:t>
            </a:r>
            <a:r>
              <a:rPr lang="fr-CA"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pPr marL="171450" indent="-171450">
              <a:buFont typeface="Arial" panose="020B0604020202020204" pitchFamily="34" charset="0"/>
              <a:buChar char="•"/>
            </a:pPr>
            <a:r>
              <a:rPr lang="fr-CA" baseline="0" dirty="0"/>
              <a:t>Du model SCARF, </a:t>
            </a:r>
          </a:p>
          <a:p>
            <a:pPr marL="171450" indent="-171450">
              <a:buFont typeface="Arial" panose="020B0604020202020204" pitchFamily="34" charset="0"/>
              <a:buChar char="•"/>
            </a:pPr>
            <a:r>
              <a:rPr lang="fr-CA" baseline="0" dirty="0"/>
              <a:t>La technique </a:t>
            </a:r>
            <a:r>
              <a:rPr lang="fr-CA" sz="1200" dirty="0"/>
              <a:t>ARC-RR</a:t>
            </a:r>
          </a:p>
          <a:p>
            <a:pPr marL="171450" indent="-171450">
              <a:buFont typeface="Arial" panose="020B0604020202020204" pitchFamily="34" charset="0"/>
              <a:buChar char="•"/>
            </a:pPr>
            <a:r>
              <a:rPr lang="fr-CA" sz="1200" dirty="0"/>
              <a:t>L’e</a:t>
            </a:r>
            <a:r>
              <a:rPr lang="fr-CA" sz="1200" dirty="0">
                <a:latin typeface="Roboto" panose="02000000000000000000" pitchFamily="2" charset="0"/>
              </a:rPr>
              <a:t>xercice dans le </a:t>
            </a:r>
            <a:r>
              <a:rPr lang="fr-CA" sz="1200" dirty="0" err="1">
                <a:latin typeface="Roboto" panose="02000000000000000000" pitchFamily="2" charset="0"/>
              </a:rPr>
              <a:t>mirroir</a:t>
            </a:r>
            <a:endParaRPr lang="fr-CA" dirty="0"/>
          </a:p>
          <a:p>
            <a:endParaRPr lang="fr-CA" dirty="0"/>
          </a:p>
          <a:p>
            <a:r>
              <a:rPr lang="fr-CA" dirty="0"/>
              <a:t>(ouvrir les salles de discussion)</a:t>
            </a:r>
          </a:p>
          <a:p>
            <a:r>
              <a:rPr lang="fr-CA"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te souhaite du bonheur! / I </a:t>
            </a:r>
            <a:r>
              <a:rPr lang="fr-CA" dirty="0" err="1"/>
              <a:t>wish</a:t>
            </a:r>
            <a:r>
              <a:rPr lang="fr-CA" dirty="0"/>
              <a:t> </a:t>
            </a:r>
            <a:r>
              <a:rPr lang="fr-CA" dirty="0" err="1"/>
              <a:t>you</a:t>
            </a:r>
            <a:r>
              <a:rPr lang="fr-CA" dirty="0"/>
              <a:t> </a:t>
            </a:r>
            <a:r>
              <a:rPr lang="fr-CA" dirty="0" err="1"/>
              <a:t>happiness</a:t>
            </a:r>
            <a:r>
              <a:rPr lang="fr-CA" dirty="0"/>
              <a:t>!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Annie-Claude</a:t>
            </a:r>
          </a:p>
          <a:p>
            <a:endParaRPr lang="en-US" baseline="0" dirty="0"/>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Robert</a:t>
            </a:r>
          </a:p>
          <a:p>
            <a:endParaRPr lang="en-US" baseline="0" dirty="0"/>
          </a:p>
          <a:p>
            <a:r>
              <a:rPr lang="fr-CA" dirty="0"/>
              <a:t>Pour l’exercice de centrage,</a:t>
            </a:r>
            <a:r>
              <a:rPr lang="fr-CA" baseline="0" dirty="0"/>
              <a:t> nous allons utiliser une légère variation… Comme les exercices précédents, </a:t>
            </a:r>
            <a:r>
              <a:rPr lang="fr-CA" dirty="0"/>
              <a:t>l’astuce consiste à passer du «faire» à l’«être».</a:t>
            </a:r>
          </a:p>
          <a:p>
            <a:r>
              <a:rPr lang="fr-CA" dirty="0"/>
              <a:t>Commençons par ce qui suit…</a:t>
            </a:r>
          </a:p>
          <a:p>
            <a:pPr lvl="1"/>
            <a:r>
              <a:rPr lang="fr-CA" dirty="0"/>
              <a:t>Asseyez-vous en position droite, de la façon la plus confortable possible</a:t>
            </a:r>
          </a:p>
          <a:p>
            <a:pPr lvl="1"/>
            <a:r>
              <a:rPr lang="fr-CA" dirty="0"/>
              <a:t>L’exercice augmente en efficacité si vous maintenez les yeux clos ou </a:t>
            </a:r>
            <a:r>
              <a:rPr lang="fr-CA" dirty="0" err="1"/>
              <a:t>semi-clos</a:t>
            </a:r>
            <a:r>
              <a:rPr lang="fr-CA" dirty="0"/>
              <a:t>.</a:t>
            </a:r>
          </a:p>
          <a:p>
            <a:pPr lvl="1"/>
            <a:r>
              <a:rPr lang="fr-CA" dirty="0"/>
              <a:t>Concentrez-vous</a:t>
            </a:r>
            <a:r>
              <a:rPr lang="fr-CA" baseline="0" dirty="0"/>
              <a:t> sur votre respiration et répétez dans votre esprit les phrases suivantes qui vous semblent justes, en ce moment</a:t>
            </a:r>
            <a:r>
              <a:rPr lang="fr-CA" dirty="0"/>
              <a:t>..</a:t>
            </a:r>
          </a:p>
          <a:p>
            <a:endParaRPr lang="en-US" dirty="0"/>
          </a:p>
          <a:p>
            <a:r>
              <a:rPr lang="fr-CA" dirty="0"/>
              <a:t>Répétez deux ou trois fois :</a:t>
            </a:r>
          </a:p>
          <a:p>
            <a:pPr marL="742950" lvl="1" indent="-285750">
              <a:spcBef>
                <a:spcPts val="600"/>
              </a:spcBef>
              <a:buFont typeface="Arial" panose="020B0604020202020204" pitchFamily="34" charset="0"/>
              <a:buChar char="•"/>
            </a:pPr>
            <a:r>
              <a:rPr lang="fr-CA" sz="2400" dirty="0"/>
              <a:t>Puis-je être en sécurité</a:t>
            </a:r>
          </a:p>
          <a:p>
            <a:pPr marL="742950" lvl="1" indent="-285750">
              <a:spcBef>
                <a:spcPts val="600"/>
              </a:spcBef>
              <a:buFont typeface="Arial" panose="020B0604020202020204" pitchFamily="34" charset="0"/>
              <a:buChar char="•"/>
            </a:pPr>
            <a:r>
              <a:rPr lang="fr-CA" sz="2400" dirty="0"/>
              <a:t>Puis-je être en paix</a:t>
            </a:r>
          </a:p>
          <a:p>
            <a:pPr marL="742950" lvl="1" indent="-285750">
              <a:spcBef>
                <a:spcPts val="600"/>
              </a:spcBef>
              <a:buFont typeface="Arial" panose="020B0604020202020204" pitchFamily="34" charset="0"/>
              <a:buChar char="•"/>
            </a:pPr>
            <a:r>
              <a:rPr lang="fr-CA" sz="2400" dirty="0"/>
              <a:t>Puis-je être indulgent(e) envers moi-même</a:t>
            </a:r>
          </a:p>
          <a:p>
            <a:pPr marL="742950" lvl="1" indent="-285750">
              <a:spcBef>
                <a:spcPts val="600"/>
              </a:spcBef>
              <a:buFont typeface="Arial" panose="020B0604020202020204" pitchFamily="34" charset="0"/>
              <a:buChar char="•"/>
            </a:pPr>
            <a:r>
              <a:rPr lang="fr-CA" sz="2400" dirty="0"/>
              <a:t>Puis-je m’accepter tel que suis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Robert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J'aimerais que des personnes partagent leur expérience, des idées, des défis ou des surprises que vous avez vécus ou remarqués lors de la pratique de la semaine dernière, y compris</a:t>
            </a:r>
            <a:r>
              <a:rPr lang="fr-CA"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dirty="0"/>
              <a:t>Boire d’eau en pleine conscience</a:t>
            </a:r>
          </a:p>
          <a:p>
            <a:pPr marL="171450" indent="-171450">
              <a:buFont typeface="Arial" panose="020B0604020202020204" pitchFamily="34" charset="0"/>
              <a:buChar char="•"/>
            </a:pPr>
            <a:r>
              <a:rPr lang="fr-CA" baseline="0" dirty="0"/>
              <a:t>L’</a:t>
            </a:r>
            <a:r>
              <a:rPr lang="fr-CA" baseline="0" dirty="0" err="1"/>
              <a:t>auto-compassion</a:t>
            </a:r>
            <a:endParaRPr lang="fr-CA" baseline="0" dirty="0"/>
          </a:p>
          <a:p>
            <a:pPr marL="171450" indent="-171450">
              <a:buFont typeface="Arial" panose="020B0604020202020204" pitchFamily="34" charset="0"/>
              <a:buChar char="•"/>
            </a:pPr>
            <a:r>
              <a:rPr lang="fr-CA" dirty="0"/>
              <a:t>Le nettoyage conscient de son environnement</a:t>
            </a:r>
            <a:endParaRPr lang="fr-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(si besoin : </a:t>
            </a:r>
            <a:r>
              <a:rPr lang="fr-FR" baseline="0" dirty="0"/>
              <a:t>Un rappel amical que si vous vous joignez par téléphone, appuyez sur * 6 pour réactiver le son, puis appuyez à nouveau sur * 6 pour désactiver le son. Si vous ne reliez pas votre téléphone à </a:t>
            </a:r>
            <a:r>
              <a:rPr lang="fr-FR" baseline="0" dirty="0" err="1"/>
              <a:t>Webex</a:t>
            </a:r>
            <a:r>
              <a:rPr lang="fr-FR" baseline="0" dirty="0"/>
              <a:t>, les salles de sous-commission ne fonctionneront probablement pas pour vous.)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Robert</a:t>
            </a:r>
          </a:p>
          <a:p>
            <a:endParaRPr lang="en-US" baseline="0" dirty="0"/>
          </a:p>
          <a:p>
            <a:pPr marL="0" marR="0" lvl="0" indent="0" algn="l" defTabSz="912937"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Annie-Claude</a:t>
            </a:r>
          </a:p>
          <a:p>
            <a:endParaRPr lang="en-US" baseline="0" dirty="0"/>
          </a:p>
          <a:p>
            <a:r>
              <a:rPr lang="fr-FR" dirty="0"/>
              <a:t>C'est un modèle très intéressant, il n'est pas facile à saisir d'un coup mais une fois compris tout ou l'intention de celui-ci, il est vraiment précieux.</a:t>
            </a:r>
          </a:p>
          <a:p>
            <a:r>
              <a:rPr lang="fr-FR" dirty="0"/>
              <a:t>(indiquez ce que chaque lettre signifie pour SCARF)</a:t>
            </a:r>
          </a:p>
          <a:p>
            <a:endParaRPr lang="fr-FR" dirty="0"/>
          </a:p>
          <a:p>
            <a:r>
              <a:rPr lang="fr-FR" dirty="0"/>
              <a:t>Nous avons préparé 2 autres diapositives afin que nous puissions partager avec vous et expliquer ce que signifie ce modèle. Il s'agit d'identifier ce dont nous nous éloignons comme en réponse à une menace parce que nous avons l'impression que quelque chose pourrait nous nuire. Nous passons donc d'une réponse à la menace à une réponse de récompense. Je vais vous expliquer à partir des diapositives et il y a aussi une courte vidéo. </a:t>
            </a:r>
          </a:p>
          <a:p>
            <a:r>
              <a:rPr lang="fr-FR" dirty="0"/>
              <a:t>(Lisez ce que la diapositive indique pour chaque lettre).</a:t>
            </a:r>
          </a:p>
          <a:p>
            <a:endParaRPr lang="en-CA" baseline="0" dirty="0"/>
          </a:p>
          <a:p>
            <a:r>
              <a:rPr lang="en-CA" baseline="0" dirty="0" err="1"/>
              <a:t>Resourcess</a:t>
            </a:r>
            <a:r>
              <a:rPr lang="en-CA" baseline="0" dirty="0"/>
              <a:t> en </a:t>
            </a:r>
            <a:r>
              <a:rPr lang="en-CA" baseline="0" dirty="0" err="1"/>
              <a:t>Français</a:t>
            </a:r>
            <a:r>
              <a:rPr lang="en-CA" baseline="0" dirty="0"/>
              <a:t> :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err="1"/>
              <a:t>neuroleadership</a:t>
            </a:r>
            <a:r>
              <a:rPr lang="fr-FR" dirty="0"/>
              <a:t> démystifié? Pour susciter l’engagement - </a:t>
            </a:r>
            <a:r>
              <a:rPr lang="en-CA" sz="1200" dirty="0">
                <a:hlinkClick r:id="rId3"/>
              </a:rPr>
              <a:t>https://optimumtalent.com/publications/le-neuroleadership-demystifie-pour-susciter-lengagement/?lang=fr</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Collaborer</a:t>
            </a:r>
            <a:r>
              <a:rPr lang="en-CA" dirty="0"/>
              <a:t> et influencer</a:t>
            </a:r>
            <a:r>
              <a:rPr lang="en-CA" baseline="0" dirty="0"/>
              <a:t> plus </a:t>
            </a:r>
            <a:r>
              <a:rPr lang="en-CA" baseline="0" dirty="0" err="1"/>
              <a:t>efficacement</a:t>
            </a:r>
            <a:r>
              <a:rPr lang="en-CA" baseline="0" dirty="0"/>
              <a:t> </a:t>
            </a:r>
            <a:r>
              <a:rPr lang="en-CA" dirty="0"/>
              <a:t>https://icfquebec.org/article/379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Annie-Claude</a:t>
            </a:r>
          </a:p>
          <a:p>
            <a:endParaRPr lang="en-US" baseline="0" dirty="0"/>
          </a:p>
          <a:p>
            <a:r>
              <a:rPr lang="fr-FR" dirty="0"/>
              <a:t>En expliquant cela, nous pouvons identifier ce qui est une menace ou une récompense - ce que nous considérons comme une menace ou une récompense de la manière dont quelque chose est présenté.</a:t>
            </a:r>
          </a:p>
          <a:p>
            <a:endParaRPr lang="fr-FR" dirty="0"/>
          </a:p>
          <a:p>
            <a:r>
              <a:rPr lang="fr-FR" dirty="0"/>
              <a:t>((explique ce qui est perçu comme une menace et ce qui est perçu comme une récompense sur la base de la diapositive))</a:t>
            </a:r>
          </a:p>
          <a:p>
            <a:endParaRPr lang="fr-FR" dirty="0"/>
          </a:p>
          <a:p>
            <a:r>
              <a:rPr lang="fr-FR" dirty="0"/>
              <a:t>Prenons une minute pour penser et réfléchir à une situation où nous avons choisi l'une ou l'autre, réponse à la menace ou à la récompense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https://matheo.uliege.be/bitstream/2268.2/3179/4/TFE%20QUENTIN%20MARLIER.pdf</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83472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Annie-Claude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une autre définition au modèle SCARF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((paraphraser la diapositive))</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i="0" dirty="0">
                <a:effectLst/>
                <a:latin typeface="Roboto" panose="02000000000000000000" pitchFamily="2" charset="0"/>
              </a:rPr>
              <a:t>Maintenant on va regarder un vidéo, 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4"/>
              </a:rPr>
              <a:t>https://www.youtube.com/watch?v=ImPUk6OhJM0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Les leviers </a:t>
            </a:r>
            <a:r>
              <a:rPr lang="en-CA" dirty="0" err="1"/>
              <a:t>d’engagement</a:t>
            </a:r>
            <a:r>
              <a:rPr lang="en-CA" dirty="0"/>
              <a:t> de </a:t>
            </a:r>
            <a:r>
              <a:rPr lang="en-CA" dirty="0" err="1"/>
              <a:t>vos</a:t>
            </a:r>
            <a:r>
              <a:rPr lang="en-CA" dirty="0"/>
              <a:t> </a:t>
            </a:r>
            <a:r>
              <a:rPr lang="en-CA" dirty="0" err="1"/>
              <a:t>collaborateurs</a:t>
            </a:r>
            <a:r>
              <a:rPr lang="en-CA" dirty="0"/>
              <a:t>: https://www.koherence.fr/scarf-engagement-motivation-collaborateur-dispositif-rh/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Utiliser</a:t>
            </a:r>
            <a:r>
              <a:rPr lang="en-CA" baseline="0" dirty="0"/>
              <a:t> le </a:t>
            </a:r>
            <a:r>
              <a:rPr lang="en-CA" baseline="0" dirty="0" err="1"/>
              <a:t>modèle</a:t>
            </a:r>
            <a:r>
              <a:rPr lang="en-CA" baseline="0" dirty="0"/>
              <a:t> SCARF dans le management des </a:t>
            </a:r>
            <a:r>
              <a:rPr lang="en-CA" baseline="0" dirty="0" err="1"/>
              <a:t>ressources</a:t>
            </a:r>
            <a:r>
              <a:rPr lang="en-CA" baseline="0" dirty="0"/>
              <a:t> </a:t>
            </a:r>
            <a:r>
              <a:rPr lang="en-CA" baseline="0" dirty="0" err="1"/>
              <a:t>humaines</a:t>
            </a:r>
            <a:r>
              <a:rPr lang="en-CA" baseline="0" dirty="0"/>
              <a:t> </a:t>
            </a:r>
            <a:r>
              <a:rPr lang="en-CA" dirty="0"/>
              <a:t>https://matheo.uliege.be/bitstream/2268.2/3179/4/TFE%20QUENTIN%20MARLIER.pdf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SCARF MODEL, les 5 leviers de motivation ! - </a:t>
            </a:r>
            <a:r>
              <a:rPr lang="en-US" sz="1200" dirty="0">
                <a:hlinkClick r:id="rId5"/>
              </a:rPr>
              <a:t>https://www.youtube.com/watch?v=UcH0y3wmhVw</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Resources in English: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a:t>
            </a:r>
            <a:r>
              <a:rPr lang="en-US" b="0" i="0" dirty="0" err="1">
                <a:effectLst/>
                <a:latin typeface="Roboto" panose="02000000000000000000" pitchFamily="2" charset="0"/>
              </a:rPr>
              <a:t>ntroduction</a:t>
            </a:r>
            <a:r>
              <a:rPr lang="en-US" b="0" i="0" dirty="0">
                <a:effectLst/>
                <a:latin typeface="Roboto" panose="02000000000000000000" pitchFamily="2" charset="0"/>
              </a:rPr>
              <a:t> to the SCARF Management Model</a:t>
            </a:r>
            <a:r>
              <a:rPr lang="en-CA" baseline="0" dirty="0"/>
              <a:t> – https://www.youtube.com/watch?v=K-IW7PQcMpE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Take the SCARF Assessment from </a:t>
            </a:r>
            <a:r>
              <a:rPr lang="en-US" b="0" i="0" dirty="0" err="1">
                <a:effectLst/>
                <a:latin typeface="Roboto" panose="02000000000000000000" pitchFamily="2" charset="0"/>
              </a:rPr>
              <a:t>NeuroLeadership</a:t>
            </a:r>
            <a:r>
              <a:rPr lang="en-US" b="0" i="0" dirty="0">
                <a:effectLst/>
                <a:latin typeface="Roboto" panose="02000000000000000000" pitchFamily="2" charset="0"/>
              </a:rPr>
              <a:t> Institute - </a:t>
            </a:r>
            <a:r>
              <a:rPr lang="en-CA" baseline="0" dirty="0"/>
              <a:t>https://www.youtube.com/watch?v=IOU6uCwx6Tk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The secret to giving great feedback avec sous-</a:t>
            </a:r>
            <a:r>
              <a:rPr lang="en-CA" baseline="0" dirty="0" err="1"/>
              <a:t>tritres</a:t>
            </a:r>
            <a:r>
              <a:rPr lang="en-CA" baseline="0" dirty="0"/>
              <a:t> en </a:t>
            </a:r>
            <a:r>
              <a:rPr lang="en-CA" baseline="0" dirty="0" err="1"/>
              <a:t>francais</a:t>
            </a:r>
            <a:r>
              <a:rPr lang="en-CA" baseline="0" dirty="0"/>
              <a:t> : https://www.youtube.com/watch?v=wtl5UrrgU8c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Scarf Model adjusted avec sous-titres en </a:t>
            </a:r>
            <a:r>
              <a:rPr lang="en-CA" baseline="0" dirty="0" err="1"/>
              <a:t>francais</a:t>
            </a:r>
            <a:r>
              <a:rPr lang="en-CA" baseline="0" dirty="0"/>
              <a:t>: https://www.youtube.com/watch?v=NDJg-1bX_Qk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https://childcareta.acf.hhs.gov/systemsbuilding/systems-guides/leadership/leading-ourselves/scarf-model</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https://www.mindtools.com/pages/article/SCARF.htm</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74122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a:t>Annie-Claude</a:t>
            </a:r>
          </a:p>
          <a:p>
            <a:endParaRPr lang="en-US" baseline="0" dirty="0"/>
          </a:p>
          <a:p>
            <a:pPr algn="just" fontAlgn="base"/>
            <a:r>
              <a:rPr lang="fr-FR" b="0" i="0" dirty="0">
                <a:solidFill>
                  <a:srgbClr val="07355A"/>
                </a:solidFill>
                <a:effectLst/>
                <a:latin typeface="Montserrat" panose="00000500000000000000" pitchFamily="2" charset="0"/>
              </a:rPr>
              <a:t>La technique suivante est utilisée pour aider à réguler nos réactions et nos émotions, proposé pour le programme SIY l’outil SBNRR, pour « Stop / </a:t>
            </a:r>
            <a:r>
              <a:rPr lang="fr-FR" b="0" i="0" dirty="0" err="1">
                <a:solidFill>
                  <a:srgbClr val="07355A"/>
                </a:solidFill>
                <a:effectLst/>
                <a:latin typeface="Montserrat" panose="00000500000000000000" pitchFamily="2" charset="0"/>
              </a:rPr>
              <a:t>Breathe</a:t>
            </a:r>
            <a:r>
              <a:rPr lang="fr-FR" b="0" i="0" dirty="0">
                <a:solidFill>
                  <a:srgbClr val="07355A"/>
                </a:solidFill>
                <a:effectLst/>
                <a:latin typeface="Montserrat" panose="00000500000000000000" pitchFamily="2" charset="0"/>
              </a:rPr>
              <a:t> / Notice / </a:t>
            </a:r>
            <a:r>
              <a:rPr lang="fr-FR" b="0" i="0" dirty="0" err="1">
                <a:solidFill>
                  <a:srgbClr val="07355A"/>
                </a:solidFill>
                <a:effectLst/>
                <a:latin typeface="Montserrat" panose="00000500000000000000" pitchFamily="2" charset="0"/>
              </a:rPr>
              <a:t>Reflect</a:t>
            </a:r>
            <a:r>
              <a:rPr lang="fr-FR" b="0" i="0" dirty="0">
                <a:solidFill>
                  <a:srgbClr val="07355A"/>
                </a:solidFill>
                <a:effectLst/>
                <a:latin typeface="Montserrat" panose="00000500000000000000" pitchFamily="2" charset="0"/>
              </a:rPr>
              <a:t> / </a:t>
            </a:r>
            <a:r>
              <a:rPr lang="fr-FR" b="0" i="0" dirty="0" err="1">
                <a:solidFill>
                  <a:srgbClr val="07355A"/>
                </a:solidFill>
                <a:effectLst/>
                <a:latin typeface="Montserrat" panose="00000500000000000000" pitchFamily="2" charset="0"/>
              </a:rPr>
              <a:t>Respond</a:t>
            </a:r>
            <a:r>
              <a:rPr lang="fr-FR" b="0" i="0" dirty="0">
                <a:solidFill>
                  <a:srgbClr val="07355A"/>
                </a:solidFill>
                <a:effectLst/>
                <a:latin typeface="Montserrat" panose="00000500000000000000" pitchFamily="2" charset="0"/>
              </a:rPr>
              <a:t> ». Soit en français : « Arrête / Respire / Constate / Réfléchis / Réponds ». Lorsqu’un événement extérieur déclenche une brutale montée des émotions en moi, suivre cette séquence me permet de laisser au néocortex le temps de faire son travail de prise de distance, d’analyse et de régulation des émotions, pour une réponse plus efficace.</a:t>
            </a:r>
          </a:p>
          <a:p>
            <a:pPr algn="just" fontAlgn="base"/>
            <a:endParaRPr lang="fr-FR" b="0" i="0" dirty="0">
              <a:solidFill>
                <a:srgbClr val="07355A"/>
              </a:solidFill>
              <a:effectLst/>
              <a:latin typeface="Montserrat" panose="00000500000000000000" pitchFamily="2" charset="0"/>
            </a:endParaRPr>
          </a:p>
          <a:p>
            <a:pPr algn="just" fontAlgn="base"/>
            <a:r>
              <a:rPr lang="fr-FR" b="0" i="0" dirty="0">
                <a:solidFill>
                  <a:srgbClr val="07355A"/>
                </a:solidFill>
                <a:effectLst/>
                <a:latin typeface="Montserrat" panose="00000500000000000000" pitchFamily="2" charset="0"/>
              </a:rPr>
              <a:t>(lire le diapo)</a:t>
            </a:r>
            <a:endParaRPr lang="en-CA" dirty="0"/>
          </a:p>
          <a:p>
            <a:pPr>
              <a:buNone/>
            </a:pPr>
            <a:endParaRPr lang="en-CA" dirty="0"/>
          </a:p>
          <a:p>
            <a:pPr>
              <a:buNone/>
            </a:pPr>
            <a:r>
              <a:rPr lang="fr-FR" dirty="0"/>
              <a:t>Réfléchissez-y une minute et trouvez des exemples concrets sur le moment où cette technique aurait pu être utilisée pour de bon.</a:t>
            </a:r>
          </a:p>
          <a:p>
            <a:pPr>
              <a:buNone/>
            </a:pPr>
            <a:r>
              <a:rPr lang="fr-FR" dirty="0"/>
              <a:t>Trouvez des exemples concrets</a:t>
            </a:r>
          </a:p>
          <a:p>
            <a:pPr>
              <a:buNone/>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a:t>
            </a:r>
            <a:r>
              <a:rPr lang="en-US" dirty="0"/>
              <a:t> en </a:t>
            </a:r>
            <a:r>
              <a:rPr lang="en-US" dirty="0" err="1"/>
              <a:t>français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L’outil</a:t>
            </a:r>
            <a:r>
              <a:rPr lang="en-US" dirty="0"/>
              <a:t> ARC-RR : https://www.aureliendaudet.com/muscler-intelligence-emotionnelle-2-jours-4-semaines/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Technique SBN-RR - https://siyli.org/take-the-railroad-to-avoid-triggers/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1776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1FAF4DD9-F2FA-B2F0-CD11-D84B9CF1406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E1D60079-731C-D800-1234-22AC647B0E00}"/>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5A6E6700-C1FC-69CB-F25E-F85D5E82583E}"/>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0FAEFE03-7D4B-71D6-B80B-33028BDC6594}"/>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2022-10-25</a:t>
            </a:fld>
            <a:endParaRPr lang="en-CA" noProof="0" dirty="0"/>
          </a:p>
        </p:txBody>
      </p:sp>
      <p:sp>
        <p:nvSpPr>
          <p:cNvPr id="19" name="Footer Placeholder 4">
            <a:extLst>
              <a:ext uri="{FF2B5EF4-FFF2-40B4-BE49-F238E27FC236}">
                <a16:creationId xmlns:a16="http://schemas.microsoft.com/office/drawing/2014/main" id="{F9D3E980-E4B6-11F7-ABA3-697876B4E978}"/>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10E4412E-40B3-2C97-356C-7BC3DCFAD4D3}"/>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DA52EA52-0148-8E6E-7235-226120EB3550}"/>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2022-10-25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youtube.com/watch?v=18jn-K34aNA&amp;t=39s" TargetMode="Externa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microsoft.com/office/2007/relationships/hdphoto" Target="../media/hdphoto3.wdp"/><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hyperlink" Target="https://www.youtube.com/watch?v=HTlnAbAax_0" TargetMode="Externa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gN5_D4xeo9c" TargetMode="External"/><Relationship Id="rId13" Type="http://schemas.openxmlformats.org/officeDocument/2006/relationships/image" Target="../media/image39.jpeg"/><Relationship Id="rId3" Type="http://schemas.openxmlformats.org/officeDocument/2006/relationships/tags" Target="../tags/tag8.xml"/><Relationship Id="rId7" Type="http://schemas.openxmlformats.org/officeDocument/2006/relationships/hyperlink" Target="https://www.youtube.com/watch?v=UnK47wWTVZk" TargetMode="External"/><Relationship Id="rId12" Type="http://schemas.openxmlformats.org/officeDocument/2006/relationships/hyperlink" Target="https://www.youtube.com/watch?v=aH7Yfzf8-kk" TargetMode="External"/><Relationship Id="rId17" Type="http://schemas.openxmlformats.org/officeDocument/2006/relationships/image" Target="../media/image13.png"/><Relationship Id="rId2" Type="http://schemas.openxmlformats.org/officeDocument/2006/relationships/tags" Target="../tags/tag7.xml"/><Relationship Id="rId16" Type="http://schemas.openxmlformats.org/officeDocument/2006/relationships/image" Target="../media/image41.png"/><Relationship Id="rId1" Type="http://schemas.openxmlformats.org/officeDocument/2006/relationships/tags" Target="../tags/tag6.xml"/><Relationship Id="rId6" Type="http://schemas.openxmlformats.org/officeDocument/2006/relationships/image" Target="../media/image38.jpeg"/><Relationship Id="rId11" Type="http://schemas.openxmlformats.org/officeDocument/2006/relationships/hyperlink" Target="https://www.youtube.com/watch?v=spFKZfWn07k" TargetMode="External"/><Relationship Id="rId5" Type="http://schemas.openxmlformats.org/officeDocument/2006/relationships/notesSlide" Target="../notesSlides/notesSlide11.xml"/><Relationship Id="rId15" Type="http://schemas.openxmlformats.org/officeDocument/2006/relationships/image" Target="../media/image40.png"/><Relationship Id="rId10" Type="http://schemas.openxmlformats.org/officeDocument/2006/relationships/hyperlink" Target="https://www.youtube.com/watch?v=nQSAcY-7Xic" TargetMode="External"/><Relationship Id="rId4" Type="http://schemas.openxmlformats.org/officeDocument/2006/relationships/slideLayout" Target="../slideLayouts/slideLayout2.xml"/><Relationship Id="rId9" Type="http://schemas.openxmlformats.org/officeDocument/2006/relationships/hyperlink" Target="https://vimeo.com/466742570" TargetMode="External"/><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jp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5.png"/><Relationship Id="rId10" Type="http://schemas.openxmlformats.org/officeDocument/2006/relationships/image" Target="../media/image25.png"/><Relationship Id="rId4" Type="http://schemas.openxmlformats.org/officeDocument/2006/relationships/image" Target="../media/image34.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xml"/><Relationship Id="rId21" Type="http://schemas.openxmlformats.org/officeDocument/2006/relationships/image" Target="../media/image23.png"/><Relationship Id="rId7" Type="http://schemas.openxmlformats.org/officeDocument/2006/relationships/notesSlide" Target="../notesSlides/notesSlide4.xml"/><Relationship Id="rId12" Type="http://schemas.openxmlformats.org/officeDocument/2006/relationships/image" Target="../media/image14.jpeg"/><Relationship Id="rId17" Type="http://schemas.openxmlformats.org/officeDocument/2006/relationships/image" Target="../media/image19.jpg"/><Relationship Id="rId2" Type="http://schemas.openxmlformats.org/officeDocument/2006/relationships/tags" Target="../tags/tag2.xml"/><Relationship Id="rId16" Type="http://schemas.openxmlformats.org/officeDocument/2006/relationships/image" Target="../media/image18.jpg"/><Relationship Id="rId20" Type="http://schemas.openxmlformats.org/officeDocument/2006/relationships/image" Target="../media/image22.jpeg"/><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jpg"/><Relationship Id="rId5" Type="http://schemas.openxmlformats.org/officeDocument/2006/relationships/tags" Target="../tags/tag5.xml"/><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tags" Target="../tags/tag4.xml"/><Relationship Id="rId9" Type="http://schemas.openxmlformats.org/officeDocument/2006/relationships/image" Target="../media/image12.jp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optimumtalent.com/publications/le-neuroleadership-demystifie-pour-susciter-lengagement/?lang=fr" TargetMode="Externa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koherence.fr/scarf-engagement-motivation-collaborateur-dispositif-rh/" TargetMode="Externa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ureliendaudet.com/muscler-intelligence-emotionnelle-2-jours-4-sema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âme: comment communiquer avec elle? | Leçons de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33" y="620688"/>
            <a:ext cx="8182823" cy="5088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1340768"/>
            <a:ext cx="5472608" cy="1569660"/>
          </a:xfrm>
          <a:prstGeom prst="rect">
            <a:avLst/>
          </a:prstGeom>
          <a:noFill/>
        </p:spPr>
        <p:txBody>
          <a:bodyPr wrap="square" rtlCol="0">
            <a:spAutoFit/>
          </a:bodyPr>
          <a:lstStyle/>
          <a:p>
            <a:pPr algn="ctr"/>
            <a:r>
              <a:rPr lang="fr-CA" sz="3200" dirty="0">
                <a:solidFill>
                  <a:schemeClr val="bg1"/>
                </a:solidFill>
              </a:rPr>
              <a:t>Ton âme te parle dans les moments calmes entre tes pensées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148" y="6233914"/>
            <a:ext cx="8229600" cy="430887"/>
          </a:xfrm>
          <a:prstGeom prst="rect">
            <a:avLst/>
          </a:prstGeom>
        </p:spPr>
        <p:txBody>
          <a:bodyPr wrap="square">
            <a:spAutoFit/>
          </a:bodyPr>
          <a:lstStyle/>
          <a:p>
            <a:pPr marL="171450" indent="-171450" defTabSz="914400">
              <a:buFont typeface="Arial" panose="020B0604020202020204" pitchFamily="34" charset="0"/>
              <a:buChar char="•"/>
              <a:defRPr/>
            </a:pPr>
            <a:r>
              <a:rPr lang="en-US" sz="1100" dirty="0"/>
              <a:t>Voila </a:t>
            </a:r>
            <a:r>
              <a:rPr lang="en-US" sz="1100" dirty="0" err="1"/>
              <a:t>ce</a:t>
            </a:r>
            <a:r>
              <a:rPr lang="en-US" sz="1100" dirty="0"/>
              <a:t> </a:t>
            </a:r>
            <a:r>
              <a:rPr lang="en-US" sz="1100" dirty="0" err="1"/>
              <a:t>qu’il</a:t>
            </a:r>
            <a:r>
              <a:rPr lang="en-US" sz="1100" dirty="0"/>
              <a:t> faut faire pour </a:t>
            </a:r>
            <a:r>
              <a:rPr lang="en-US" sz="1100" dirty="0" err="1"/>
              <a:t>réussir</a:t>
            </a:r>
            <a:r>
              <a:rPr lang="en-US" sz="1100" dirty="0"/>
              <a:t> à </a:t>
            </a:r>
            <a:r>
              <a:rPr lang="en-US" sz="1100" dirty="0" err="1"/>
              <a:t>s’aimer</a:t>
            </a:r>
            <a:r>
              <a:rPr lang="en-US" sz="1100" dirty="0"/>
              <a:t> soi </a:t>
            </a:r>
            <a:r>
              <a:rPr lang="en-US" sz="1100" dirty="0" err="1"/>
              <a:t>même</a:t>
            </a:r>
            <a:r>
              <a:rPr lang="en-US" sz="1100" dirty="0"/>
              <a:t>, 6 mins – </a:t>
            </a:r>
            <a:r>
              <a:rPr lang="en-US" sz="1100" dirty="0">
                <a:hlinkClick r:id="rId3"/>
              </a:rPr>
              <a:t>https://www.youtube.com/watch?v=18jn-K34aNA&amp;t=39s</a:t>
            </a:r>
            <a:r>
              <a:rPr lang="en-US" sz="1100" dirty="0"/>
              <a:t> </a:t>
            </a:r>
          </a:p>
          <a:p>
            <a:pPr marL="171450" lvl="0" indent="-171450" defTabSz="914400">
              <a:buFont typeface="Arial" panose="020B0604020202020204" pitchFamily="34" charset="0"/>
              <a:buChar char="•"/>
              <a:defRPr/>
            </a:pPr>
            <a:r>
              <a:rPr lang="en-US" sz="1100" dirty="0" err="1"/>
              <a:t>Exercice</a:t>
            </a:r>
            <a:r>
              <a:rPr lang="en-US" sz="1100" dirty="0"/>
              <a:t> dans le </a:t>
            </a:r>
            <a:r>
              <a:rPr lang="en-US" sz="1100" dirty="0" err="1"/>
              <a:t>miroir</a:t>
            </a:r>
            <a:r>
              <a:rPr lang="en-US" sz="1100" dirty="0"/>
              <a:t>, Augmenter </a:t>
            </a:r>
            <a:r>
              <a:rPr lang="en-US" sz="1100" dirty="0" err="1"/>
              <a:t>l'amour</a:t>
            </a:r>
            <a:r>
              <a:rPr lang="en-US" sz="1100" dirty="0"/>
              <a:t> de soi, 4 min - </a:t>
            </a:r>
            <a:r>
              <a:rPr lang="fr-FR" sz="1100" dirty="0">
                <a:hlinkClick r:id="rId4"/>
              </a:rPr>
              <a:t>https://www.youtube.com/watch?v=HTlnAbAax_0</a:t>
            </a:r>
            <a:r>
              <a:rPr lang="fr-FR" sz="1100" dirty="0"/>
              <a:t> </a:t>
            </a:r>
          </a:p>
        </p:txBody>
      </p:sp>
      <p:sp>
        <p:nvSpPr>
          <p:cNvPr id="17" name="Title 16"/>
          <p:cNvSpPr>
            <a:spLocks noGrp="1"/>
          </p:cNvSpPr>
          <p:nvPr>
            <p:ph type="title"/>
          </p:nvPr>
        </p:nvSpPr>
        <p:spPr/>
        <p:txBody>
          <a:bodyPr>
            <a:noAutofit/>
          </a:bodyPr>
          <a:lstStyle/>
          <a:p>
            <a:r>
              <a:rPr lang="fr-FR" sz="3200" dirty="0"/>
              <a:t>Traitez-vous comme si vous étiez digne d'amour… parce que vous l’êtes</a:t>
            </a:r>
            <a:endParaRPr lang="en-CA" sz="3200" dirty="0"/>
          </a:p>
        </p:txBody>
      </p:sp>
      <p:pic>
        <p:nvPicPr>
          <p:cNvPr id="1028" name="Picture 4" descr="love yourself | Dwayne &amp;quot;The Rock&amp;quot; Johnson | Know Your Meme"/>
          <p:cNvPicPr>
            <a:picLocks noChangeAspect="1" noChangeArrowheads="1"/>
          </p:cNvPicPr>
          <p:nvPr/>
        </p:nvPicPr>
        <p:blipFill rotWithShape="1">
          <a:blip r:embed="rId5">
            <a:extLst>
              <a:ext uri="{28A0092B-C50C-407E-A947-70E740481C1C}">
                <a14:useLocalDpi xmlns:a14="http://schemas.microsoft.com/office/drawing/2010/main" val="0"/>
              </a:ext>
            </a:extLst>
          </a:blip>
          <a:srcRect t="16000"/>
          <a:stretch/>
        </p:blipFill>
        <p:spPr bwMode="auto">
          <a:xfrm>
            <a:off x="1181183" y="2576540"/>
            <a:ext cx="3380765" cy="3085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4582054" y="1222176"/>
            <a:ext cx="755273" cy="1225403"/>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52734" y="1587528"/>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A6ABAC0-963A-9A9B-C89F-52C1DF209260}"/>
              </a:ext>
            </a:extLst>
          </p:cNvPr>
          <p:cNvSpPr txBox="1"/>
          <p:nvPr/>
        </p:nvSpPr>
        <p:spPr>
          <a:xfrm>
            <a:off x="2837161" y="1578665"/>
            <a:ext cx="1327679" cy="707886"/>
          </a:xfrm>
          <a:prstGeom prst="rect">
            <a:avLst/>
          </a:prstGeom>
          <a:noFill/>
        </p:spPr>
        <p:txBody>
          <a:bodyPr wrap="square">
            <a:spAutoFit/>
          </a:bodyPr>
          <a:lstStyle/>
          <a:p>
            <a:pPr algn="ctr"/>
            <a:r>
              <a:rPr lang="fr-CA" sz="2000" b="1" i="1" dirty="0">
                <a:solidFill>
                  <a:srgbClr val="7030A0"/>
                </a:solidFill>
                <a:latin typeface="Ink Free" panose="03080402000500000000" pitchFamily="66" charset="0"/>
              </a:rPr>
              <a:t>Aime toi toi-même</a:t>
            </a:r>
          </a:p>
        </p:txBody>
      </p:sp>
      <p:pic>
        <p:nvPicPr>
          <p:cNvPr id="13" name="Picture 12">
            <a:extLst>
              <a:ext uri="{FF2B5EF4-FFF2-40B4-BE49-F238E27FC236}">
                <a16:creationId xmlns:a16="http://schemas.microsoft.com/office/drawing/2014/main" id="{3B77E28C-45B5-B2BE-29AF-855D10EA9B84}"/>
              </a:ext>
            </a:extLst>
          </p:cNvPr>
          <p:cNvPicPr>
            <a:picLocks noChangeAspect="1"/>
          </p:cNvPicPr>
          <p:nvPr/>
        </p:nvPicPr>
        <p:blipFill>
          <a:blip r:embed="rId9"/>
          <a:stretch>
            <a:fillRect/>
          </a:stretch>
        </p:blipFill>
        <p:spPr>
          <a:xfrm>
            <a:off x="4600776" y="2609779"/>
            <a:ext cx="3643783" cy="2738910"/>
          </a:xfrm>
          <a:prstGeom prst="rect">
            <a:avLst/>
          </a:prstGeom>
        </p:spPr>
      </p:pic>
      <p:pic>
        <p:nvPicPr>
          <p:cNvPr id="15" name="Picture 14">
            <a:extLst>
              <a:ext uri="{FF2B5EF4-FFF2-40B4-BE49-F238E27FC236}">
                <a16:creationId xmlns:a16="http://schemas.microsoft.com/office/drawing/2014/main" id="{AB478CB1-AE87-C228-2A81-A24A6D82E32C}"/>
              </a:ext>
            </a:extLst>
          </p:cNvPr>
          <p:cNvPicPr>
            <a:picLocks noChangeAspect="1"/>
          </p:cNvPicPr>
          <p:nvPr/>
        </p:nvPicPr>
        <p:blipFill>
          <a:blip r:embed="rId10">
            <a:extLst>
              <a:ext uri="{BEBA8EAE-BF5A-486C-A8C5-ECC9F3942E4B}">
                <a14:imgProps xmlns:a14="http://schemas.microsoft.com/office/drawing/2010/main">
                  <a14:imgLayer r:embed="rId11">
                    <a14:imgEffect>
                      <a14:artisticPencilGrayscale/>
                    </a14:imgEffect>
                  </a14:imgLayer>
                </a14:imgProps>
              </a:ext>
            </a:extLst>
          </a:blip>
          <a:stretch>
            <a:fillRect/>
          </a:stretch>
        </p:blipFill>
        <p:spPr>
          <a:xfrm flipH="1">
            <a:off x="7237767" y="193847"/>
            <a:ext cx="1642691" cy="2212267"/>
          </a:xfrm>
          <a:prstGeom prst="rect">
            <a:avLst/>
          </a:prstGeom>
        </p:spPr>
      </p:pic>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FR" sz="2400" dirty="0"/>
              <a:t>faites votre pratique </a:t>
            </a:r>
            <a:r>
              <a:rPr lang="fr-FR" sz="2400" b="1" dirty="0"/>
              <a:t>jusqu'à 15 minutes </a:t>
            </a:r>
            <a:r>
              <a:rPr lang="fr-FR" sz="2400" dirty="0"/>
              <a:t>et </a:t>
            </a:r>
            <a:br>
              <a:rPr lang="fr-FR" sz="2400" dirty="0"/>
            </a:br>
            <a:r>
              <a:rPr lang="fr-FR" sz="2400" dirty="0"/>
              <a:t>continuez à pratiquer tous les jours de la semaine</a:t>
            </a:r>
            <a:endParaRPr lang="fr-CA" sz="2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Scan corporel ou respiration</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7"/>
              </a:rPr>
              <a:t>Scan Corporel - YouTube</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8"/>
              </a:rPr>
              <a:t>Méditation </a:t>
            </a:r>
            <a:r>
              <a:rPr lang="fr-CA" sz="1400" u="sng" dirty="0" err="1">
                <a:solidFill>
                  <a:srgbClr val="0563C1"/>
                </a:solidFill>
                <a:effectLst/>
                <a:ea typeface="Calibri" panose="020F0502020204030204" pitchFamily="34" charset="0"/>
                <a:cs typeface="Times New Roman" panose="02020603050405020304" pitchFamily="18" charset="0"/>
                <a:hlinkClick r:id="rId8"/>
              </a:rPr>
              <a:t>bodyscan</a:t>
            </a:r>
            <a:r>
              <a:rPr lang="fr-CA" sz="1400" u="sng" dirty="0">
                <a:solidFill>
                  <a:srgbClr val="0563C1"/>
                </a:solidFill>
                <a:effectLst/>
                <a:ea typeface="Calibri" panose="020F0502020204030204" pitchFamily="34" charset="0"/>
                <a:cs typeface="Times New Roman" panose="02020603050405020304" pitchFamily="18" charset="0"/>
                <a:hlinkClick r:id="rId8"/>
              </a:rPr>
              <a:t> – YouTube</a:t>
            </a:r>
            <a:endParaRPr lang="fr-CA"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1400" dirty="0"/>
              <a:t>Autocompassion</a:t>
            </a:r>
            <a:br>
              <a:rPr lang="fr-CA" dirty="0"/>
            </a:br>
            <a:r>
              <a:rPr lang="fr-CA" sz="1400" dirty="0">
                <a:effectLst/>
                <a:latin typeface="Calibri" panose="020F0502020204030204" pitchFamily="34" charset="0"/>
                <a:ea typeface="Calibri" panose="020F0502020204030204" pitchFamily="34" charset="0"/>
              </a:rPr>
              <a:t>15 min </a:t>
            </a:r>
            <a:r>
              <a:rPr lang="fr-CA" sz="1400" dirty="0">
                <a:effectLst/>
                <a:ea typeface="Calibri" panose="020F0502020204030204" pitchFamily="34" charset="0"/>
                <a:cs typeface="Times New Roman" panose="02020603050405020304" pitchFamily="18" charset="0"/>
              </a:rPr>
              <a:t>–</a:t>
            </a:r>
            <a:r>
              <a:rPr lang="fr-CA" sz="1400" dirty="0">
                <a:effectLst/>
                <a:latin typeface="Calibri" panose="020F0502020204030204" pitchFamily="34" charset="0"/>
                <a:ea typeface="Calibri" panose="020F0502020204030204" pitchFamily="34" charset="0"/>
              </a:rPr>
              <a:t> </a:t>
            </a:r>
            <a:r>
              <a:rPr lang="fr-CA" sz="1400" dirty="0">
                <a:effectLst/>
                <a:latin typeface="Calibri" panose="020F0502020204030204" pitchFamily="34" charset="0"/>
                <a:ea typeface="Calibri" panose="020F0502020204030204" pitchFamily="34" charset="0"/>
                <a:hlinkClick r:id="rId9"/>
              </a:rPr>
              <a:t>Pratique d’autocompassion – </a:t>
            </a:r>
            <a:r>
              <a:rPr lang="fr-CA" sz="1400" dirty="0" err="1">
                <a:effectLst/>
                <a:latin typeface="Calibri" panose="020F0502020204030204" pitchFamily="34" charset="0"/>
                <a:ea typeface="Calibri" panose="020F0502020204030204" pitchFamily="34" charset="0"/>
                <a:hlinkClick r:id="rId9"/>
              </a:rPr>
              <a:t>Vimeo</a:t>
            </a:r>
            <a:br>
              <a:rPr lang="fr-CA" sz="1400" dirty="0">
                <a:effectLst/>
                <a:latin typeface="Calibri" panose="020F0502020204030204" pitchFamily="34" charset="0"/>
                <a:ea typeface="Calibri" panose="020F0502020204030204" pitchFamily="34" charset="0"/>
              </a:rPr>
            </a:br>
            <a:r>
              <a:rPr lang="fr-CA" sz="1400" baseline="0" dirty="0"/>
              <a:t>17 min </a:t>
            </a:r>
            <a:r>
              <a:rPr lang="fr-CA" sz="1400" dirty="0">
                <a:effectLst/>
                <a:ea typeface="Calibri" panose="020F0502020204030204" pitchFamily="34" charset="0"/>
                <a:cs typeface="Times New Roman" panose="02020603050405020304" pitchFamily="18" charset="0"/>
              </a:rPr>
              <a:t>–</a:t>
            </a:r>
            <a:r>
              <a:rPr lang="fr-CA" sz="1400" baseline="0" dirty="0"/>
              <a:t> </a:t>
            </a:r>
            <a:r>
              <a:rPr lang="fr-CA" sz="1400" dirty="0">
                <a:hlinkClick r:id="rId10"/>
              </a:rPr>
              <a:t>V</a:t>
            </a:r>
            <a:r>
              <a:rPr lang="fr-CA" sz="1400" baseline="0" dirty="0">
                <a:hlinkClick r:id="rId10"/>
              </a:rPr>
              <a:t>otre moment d’autocompassion - YouTube</a:t>
            </a:r>
            <a:r>
              <a:rPr lang="fr-CA" sz="1400" baseline="0" dirty="0"/>
              <a:t> </a:t>
            </a:r>
            <a:br>
              <a:rPr lang="fr-CA" sz="1400" dirty="0"/>
            </a:br>
            <a:r>
              <a:rPr lang="fr-CA" sz="1400" dirty="0">
                <a:effectLst/>
                <a:ea typeface="Calibri" panose="020F0502020204030204" pitchFamily="34" charset="0"/>
                <a:cs typeface="Times New Roman" panose="02020603050405020304" pitchFamily="18" charset="0"/>
              </a:rPr>
              <a:t>18 min – </a:t>
            </a:r>
            <a:r>
              <a:rPr lang="fr-CA" sz="1400" u="sng" dirty="0">
                <a:solidFill>
                  <a:srgbClr val="0563C1"/>
                </a:solidFill>
                <a:effectLst/>
                <a:ea typeface="Calibri" panose="020F0502020204030204" pitchFamily="34" charset="0"/>
                <a:cs typeface="Times New Roman" panose="02020603050405020304" pitchFamily="18" charset="0"/>
                <a:hlinkClick r:id="rId11"/>
              </a:rPr>
              <a:t>Pleine Conscience pour Bien Démarrer la Journée </a:t>
            </a:r>
            <a:r>
              <a:rPr lang="fr-CA" sz="1400" u="sng" dirty="0">
                <a:solidFill>
                  <a:srgbClr val="0563C1"/>
                </a:solidFill>
                <a:effectLst/>
                <a:ea typeface="Calibri" panose="020F0502020204030204" pitchFamily="34" charset="0"/>
                <a:cs typeface="MS Gothic" panose="020B0609070205080204" pitchFamily="49" charset="-128"/>
                <a:hlinkClick r:id="rId11"/>
              </a:rPr>
              <a:t>☀️</a:t>
            </a:r>
            <a:r>
              <a:rPr lang="fr-CA" sz="1400" u="sng" dirty="0">
                <a:solidFill>
                  <a:srgbClr val="0563C1"/>
                </a:solidFill>
                <a:effectLst/>
                <a:ea typeface="Calibri" panose="020F0502020204030204" pitchFamily="34" charset="0"/>
                <a:cs typeface="Times New Roman" panose="02020603050405020304" pitchFamily="18" charset="0"/>
                <a:hlinkClick r:id="rId11"/>
              </a:rPr>
              <a:t> - YouTube</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12"/>
              </a:rPr>
              <a:t>Pleine Conscience Paix Intérieure - YouTube</a:t>
            </a:r>
            <a:endParaRPr lang="fr-CA" sz="14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6">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5844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63886" y="5161265"/>
            <a:ext cx="1058590" cy="1100825"/>
            <a:chOff x="1281162" y="4286773"/>
            <a:chExt cx="1342242" cy="1436914"/>
          </a:xfrm>
        </p:grpSpPr>
        <p:pic>
          <p:nvPicPr>
            <p:cNvPr id="24" name="Picture 23"/>
            <p:cNvPicPr>
              <a:picLocks noChangeAspect="1"/>
            </p:cNvPicPr>
            <p:nvPr/>
          </p:nvPicPr>
          <p:blipFill>
            <a:blip r:embed="rId4">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grpSp>
        <p:nvGrpSpPr>
          <p:cNvPr id="22" name="Group 21">
            <a:extLst>
              <a:ext uri="{FF2B5EF4-FFF2-40B4-BE49-F238E27FC236}">
                <a16:creationId xmlns:a16="http://schemas.microsoft.com/office/drawing/2014/main" id="{3AA6F5C4-3237-4A15-4378-37356AE2EAE0}"/>
              </a:ext>
            </a:extLst>
          </p:cNvPr>
          <p:cNvGrpSpPr/>
          <p:nvPr/>
        </p:nvGrpSpPr>
        <p:grpSpPr>
          <a:xfrm>
            <a:off x="1262620" y="3180310"/>
            <a:ext cx="1440160" cy="1413368"/>
            <a:chOff x="6660233" y="980728"/>
            <a:chExt cx="1296144" cy="1224135"/>
          </a:xfrm>
        </p:grpSpPr>
        <p:pic>
          <p:nvPicPr>
            <p:cNvPr id="23" name="Picture 2" descr="Blank stop sign | Free SVG">
              <a:extLst>
                <a:ext uri="{FF2B5EF4-FFF2-40B4-BE49-F238E27FC236}">
                  <a16:creationId xmlns:a16="http://schemas.microsoft.com/office/drawing/2014/main" id="{13E27C88-FABB-B7EB-3B1D-48CBC37F8410}"/>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DBBC0D5-0A3E-D9BF-9D98-02BE15967193}"/>
                </a:ext>
              </a:extLst>
            </p:cNvPr>
            <p:cNvSpPr txBox="1"/>
            <p:nvPr/>
          </p:nvSpPr>
          <p:spPr>
            <a:xfrm>
              <a:off x="6671282" y="1383964"/>
              <a:ext cx="1247908" cy="448862"/>
            </a:xfrm>
            <a:prstGeom prst="rect">
              <a:avLst/>
            </a:prstGeom>
            <a:noFill/>
          </p:spPr>
          <p:txBody>
            <a:bodyPr wrap="square">
              <a:spAutoFit/>
            </a:bodyPr>
            <a:lstStyle/>
            <a:p>
              <a:pPr algn="ctr"/>
              <a:r>
                <a:rPr lang="en-CA" sz="2800" dirty="0">
                  <a:solidFill>
                    <a:schemeClr val="bg1"/>
                  </a:solidFill>
                </a:rPr>
                <a:t>ARC-RR</a:t>
              </a:r>
              <a:endParaRPr lang="en-US" sz="2800" dirty="0">
                <a:solidFill>
                  <a:schemeClr val="bg1"/>
                </a:solidFill>
              </a:endParaRPr>
            </a:p>
          </p:txBody>
        </p:sp>
      </p:grpSp>
      <p:pic>
        <p:nvPicPr>
          <p:cNvPr id="33" name="Picture 32">
            <a:extLst>
              <a:ext uri="{FF2B5EF4-FFF2-40B4-BE49-F238E27FC236}">
                <a16:creationId xmlns:a16="http://schemas.microsoft.com/office/drawing/2014/main" id="{661398DA-D920-873C-374E-7809BB41B0A3}"/>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encilGrayscale/>
                    </a14:imgEffect>
                  </a14:imgLayer>
                </a14:imgProps>
              </a:ext>
            </a:extLst>
          </a:blip>
          <a:stretch>
            <a:fillRect/>
          </a:stretch>
        </p:blipFill>
        <p:spPr>
          <a:xfrm flipH="1">
            <a:off x="2262563" y="4895193"/>
            <a:ext cx="1220523" cy="1643719"/>
          </a:xfrm>
          <a:prstGeom prst="rect">
            <a:avLst/>
          </a:prstGeom>
        </p:spPr>
      </p:pic>
      <p:pic>
        <p:nvPicPr>
          <p:cNvPr id="9" name="Picture 8">
            <a:extLst>
              <a:ext uri="{FF2B5EF4-FFF2-40B4-BE49-F238E27FC236}">
                <a16:creationId xmlns:a16="http://schemas.microsoft.com/office/drawing/2014/main" id="{03FF6638-9117-F213-427B-6C34933E4718}"/>
              </a:ext>
            </a:extLst>
          </p:cNvPr>
          <p:cNvPicPr>
            <a:picLocks noChangeAspect="1"/>
          </p:cNvPicPr>
          <p:nvPr/>
        </p:nvPicPr>
        <p:blipFill>
          <a:blip r:embed="rId9">
            <a:duotone>
              <a:schemeClr val="accent1">
                <a:shade val="45000"/>
                <a:satMod val="135000"/>
              </a:schemeClr>
              <a:prstClr val="white"/>
            </a:duotone>
          </a:blip>
          <a:stretch>
            <a:fillRect/>
          </a:stretch>
        </p:blipFill>
        <p:spPr>
          <a:xfrm>
            <a:off x="940423" y="1649642"/>
            <a:ext cx="2944376" cy="1045507"/>
          </a:xfrm>
          <a:prstGeom prst="rect">
            <a:avLst/>
          </a:prstGeom>
        </p:spPr>
      </p:pic>
      <p:pic>
        <p:nvPicPr>
          <p:cNvPr id="42" name="Picture 41">
            <a:extLst>
              <a:ext uri="{FF2B5EF4-FFF2-40B4-BE49-F238E27FC236}">
                <a16:creationId xmlns:a16="http://schemas.microsoft.com/office/drawing/2014/main" id="{A2C52770-DDFF-CF87-41FE-C08EAA58D4AC}"/>
              </a:ext>
            </a:extLst>
          </p:cNvPr>
          <p:cNvPicPr>
            <a:picLocks noChangeAspect="1"/>
          </p:cNvPicPr>
          <p:nvPr/>
        </p:nvPicPr>
        <p:blipFill>
          <a:blip r:embed="rId10">
            <a:duotone>
              <a:schemeClr val="accent1">
                <a:shade val="45000"/>
                <a:satMod val="135000"/>
              </a:schemeClr>
              <a:prstClr val="white"/>
            </a:duotone>
          </a:blip>
          <a:stretch>
            <a:fillRect/>
          </a:stretch>
        </p:blipFill>
        <p:spPr>
          <a:xfrm>
            <a:off x="517972" y="1457532"/>
            <a:ext cx="365268" cy="1410398"/>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0D5681F-3667-E392-C30C-8F6E1300AB40}"/>
              </a:ext>
            </a:extLst>
          </p:cNvPr>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7504" y="2130425"/>
            <a:ext cx="8928992" cy="1470025"/>
          </a:xfrm>
        </p:spPr>
        <p:txBody>
          <a:bodyPr>
            <a:normAutofit/>
          </a:bodyPr>
          <a:lstStyle/>
          <a:p>
            <a:r>
              <a:rPr lang="fr-FR" sz="3600" dirty="0">
                <a:solidFill>
                  <a:srgbClr val="4F81BD">
                    <a:lumMod val="75000"/>
                  </a:srgbClr>
                </a:solidFill>
                <a:latin typeface="Calibri"/>
              </a:rPr>
              <a:t>Programme de développement du leadership de changement en pleine-conscience (DLCP)</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3886200"/>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5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31 octobre 2022</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fr-CA" sz="2800" dirty="0"/>
              <a:t>Exercice d’autocompassion en pleine conscience – Centrage</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654" y="2018428"/>
            <a:ext cx="6692887" cy="2270540"/>
          </a:xfrm>
        </p:spPr>
        <p:txBody>
          <a:bodyPr>
            <a:normAutofit fontScale="92500" lnSpcReduction="20000"/>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a:t>
            </a:r>
            <a:r>
              <a:rPr lang="fr-CA" b="1" i="1" dirty="0">
                <a:latin typeface="Bradley Hand ITC" panose="03070402050302030203" pitchFamily="66" charset="0"/>
              </a:rPr>
              <a:t>Jumelage</a:t>
            </a:r>
            <a:endParaRPr lang="fr-CA" dirty="0"/>
          </a:p>
          <a:p>
            <a:pPr lvl="0"/>
            <a:endParaRPr lang="fr-CA" dirty="0"/>
          </a:p>
          <a:p>
            <a:pPr lvl="0"/>
            <a:r>
              <a:rPr lang="fr-CA" dirty="0"/>
              <a:t>Votre pratique</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5574792" y="2409509"/>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3">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5" name="Picture 24"/>
          <p:cNvPicPr>
            <a:picLocks noChangeAspect="1"/>
          </p:cNvPicPr>
          <p:nvPr/>
        </p:nvPicPr>
        <p:blipFill>
          <a:blip r:embed="rId1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pic>
        <p:nvPicPr>
          <p:cNvPr id="4" name="Picture 3">
            <a:extLst>
              <a:ext uri="{FF2B5EF4-FFF2-40B4-BE49-F238E27FC236}">
                <a16:creationId xmlns:a16="http://schemas.microsoft.com/office/drawing/2014/main" id="{7AE9A72D-E5FE-7785-6F6F-023C6197127C}"/>
              </a:ext>
            </a:extLst>
          </p:cNvPr>
          <p:cNvPicPr>
            <a:picLocks noChangeAspect="1"/>
          </p:cNvPicPr>
          <p:nvPr>
            <p:custDataLst>
              <p:tags r:id="rId1"/>
            </p:custDataLst>
          </p:nvPr>
        </p:nvPicPr>
        <p:blipFill>
          <a:blip r:embed="rId18">
            <a:clrChange>
              <a:clrFrom>
                <a:srgbClr val="FFFFFF"/>
              </a:clrFrom>
              <a:clrTo>
                <a:srgbClr val="FFFFFF">
                  <a:alpha val="0"/>
                </a:srgbClr>
              </a:clrTo>
            </a:clrChange>
            <a:duotone>
              <a:schemeClr val="bg2">
                <a:shade val="45000"/>
                <a:satMod val="135000"/>
              </a:schemeClr>
              <a:prstClr val="white"/>
            </a:duotone>
          </a:blip>
          <a:stretch>
            <a:fillRect/>
          </a:stretch>
        </p:blipFill>
        <p:spPr>
          <a:xfrm>
            <a:off x="1099237" y="5397424"/>
            <a:ext cx="1392179" cy="2868735"/>
          </a:xfrm>
          <a:prstGeom prst="rect">
            <a:avLst/>
          </a:prstGeom>
        </p:spPr>
      </p:pic>
      <p:grpSp>
        <p:nvGrpSpPr>
          <p:cNvPr id="5" name="Group 4">
            <a:extLst>
              <a:ext uri="{FF2B5EF4-FFF2-40B4-BE49-F238E27FC236}">
                <a16:creationId xmlns:a16="http://schemas.microsoft.com/office/drawing/2014/main" id="{82C1255E-E41E-597D-0DA6-2C337C934992}"/>
              </a:ext>
            </a:extLst>
          </p:cNvPr>
          <p:cNvGrpSpPr/>
          <p:nvPr/>
        </p:nvGrpSpPr>
        <p:grpSpPr>
          <a:xfrm>
            <a:off x="5702245" y="5455133"/>
            <a:ext cx="1170119" cy="944302"/>
            <a:chOff x="5786974" y="5243827"/>
            <a:chExt cx="1912332" cy="1402658"/>
          </a:xfrm>
        </p:grpSpPr>
        <p:pic>
          <p:nvPicPr>
            <p:cNvPr id="6" name="Picture 2" descr="Hand shake in heart | Free SVG">
              <a:extLst>
                <a:ext uri="{FF2B5EF4-FFF2-40B4-BE49-F238E27FC236}">
                  <a16:creationId xmlns:a16="http://schemas.microsoft.com/office/drawing/2014/main" id="{3FDD5DF8-08A2-4ACD-C7EB-E11A70ECE1CA}"/>
                </a:ext>
              </a:extLst>
            </p:cNvPr>
            <p:cNvPicPr>
              <a:picLocks noChangeAspect="1" noChangeArrowheads="1"/>
            </p:cNvPicPr>
            <p:nvPr>
              <p:custDataLst>
                <p:tags r:id="rId4"/>
              </p:custDataLst>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C525E7-EC2E-3A59-A60F-EB8EAB61E519}"/>
                </a:ext>
              </a:extLst>
            </p:cNvPr>
            <p:cNvPicPr>
              <a:picLocks noChangeAspect="1"/>
            </p:cNvPicPr>
            <p:nvPr>
              <p:custDataLst>
                <p:tags r:id="rId5"/>
              </p:custDataLst>
            </p:nvPr>
          </p:nvPicPr>
          <p:blipFill>
            <a:blip r:embed="rId2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
        <p:nvSpPr>
          <p:cNvPr id="9" name="Title 1">
            <a:extLst>
              <a:ext uri="{FF2B5EF4-FFF2-40B4-BE49-F238E27FC236}">
                <a16:creationId xmlns:a16="http://schemas.microsoft.com/office/drawing/2014/main" id="{CA5AA7F1-503D-00CF-2B38-34BBF946C165}"/>
              </a:ext>
            </a:extLst>
          </p:cNvPr>
          <p:cNvSpPr>
            <a:spLocks noGrp="1"/>
          </p:cNvSpPr>
          <p:nvPr>
            <p:ph type="title"/>
            <p:custDataLst>
              <p:tags r:id="rId2"/>
            </p:custDataLst>
          </p:nvPr>
        </p:nvSpPr>
        <p:spPr>
          <a:xfrm>
            <a:off x="457200" y="274638"/>
            <a:ext cx="8229600" cy="1143000"/>
          </a:xfrm>
        </p:spPr>
        <p:txBody>
          <a:bodyPr>
            <a:normAutofit/>
          </a:bodyPr>
          <a:lstStyle/>
          <a:p>
            <a:pPr lvl="0"/>
            <a:r>
              <a:rPr lang="fr-CA" sz="3600" dirty="0"/>
              <a:t>Compte rendu de la semaine 4</a:t>
            </a:r>
            <a:endParaRPr lang="fr-CA" dirty="0"/>
          </a:p>
        </p:txBody>
      </p:sp>
      <p:pic>
        <p:nvPicPr>
          <p:cNvPr id="11" name="Picture 10">
            <a:extLst>
              <a:ext uri="{FF2B5EF4-FFF2-40B4-BE49-F238E27FC236}">
                <a16:creationId xmlns:a16="http://schemas.microsoft.com/office/drawing/2014/main" id="{3B3370D9-36E9-EE7A-465B-87A20E3057BC}"/>
              </a:ext>
            </a:extLst>
          </p:cNvPr>
          <p:cNvPicPr>
            <a:picLocks noChangeAspect="1"/>
          </p:cNvPicPr>
          <p:nvPr>
            <p:custDataLst>
              <p:tags r:id="rId3"/>
            </p:custDataLst>
          </p:nvPr>
        </p:nvPicPr>
        <p:blipFill>
          <a:blip r:embed="rId21"/>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500"/>
                            </p:stCondLst>
                            <p:childTnLst>
                              <p:par>
                                <p:cTn id="34" presetID="10" presetClass="entr" presetSubtype="0" fill="hold" nodeType="after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4500"/>
                            </p:stCondLst>
                            <p:childTnLst>
                              <p:par>
                                <p:cTn id="38" presetID="10" presetClass="entr" presetSubtype="0" fill="hold" nodeType="after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500"/>
                            </p:stCondLst>
                            <p:childTnLst>
                              <p:par>
                                <p:cTn id="42" presetID="10" presetClass="entr" presetSubtype="0" fill="hold" nodeType="afterEffect">
                                  <p:stCondLst>
                                    <p:cond delay="5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6500"/>
                            </p:stCondLst>
                            <p:childTnLst>
                              <p:par>
                                <p:cTn id="46" presetID="10" presetClass="entr" presetSubtype="0" fill="hold" nodeType="after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7500"/>
                            </p:stCondLst>
                            <p:childTnLst>
                              <p:par>
                                <p:cTn id="50" presetID="10" presetClass="entr" presetSubtype="0" fill="hold" nodeType="afterEffect">
                                  <p:stCondLst>
                                    <p:cond delay="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70F0FDB-7659-9EFB-C6A2-8EC9C9CA178F}"/>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5914362" y="1606489"/>
            <a:ext cx="4860032" cy="3645024"/>
          </a:xfrm>
          <a:prstGeom prst="rect">
            <a:avLst/>
          </a:prstGeom>
        </p:spPr>
      </p:pic>
      <p:sp>
        <p:nvSpPr>
          <p:cNvPr id="2" name="Title 1"/>
          <p:cNvSpPr>
            <a:spLocks noGrp="1"/>
          </p:cNvSpPr>
          <p:nvPr>
            <p:ph type="title"/>
          </p:nvPr>
        </p:nvSpPr>
        <p:spPr/>
        <p:txBody>
          <a:bodyPr>
            <a:normAutofit fontScale="90000"/>
          </a:bodyPr>
          <a:lstStyle/>
          <a:p>
            <a:r>
              <a:rPr lang="fr-CA" dirty="0"/>
              <a:t>Programme – semaine </a:t>
            </a:r>
            <a:r>
              <a:rPr lang="en-US" dirty="0"/>
              <a:t>5 </a:t>
            </a:r>
            <a:br>
              <a:rPr lang="en-US" dirty="0"/>
            </a:br>
            <a:r>
              <a:rPr lang="en-US" dirty="0"/>
              <a:t>(Compassion, </a:t>
            </a:r>
            <a:r>
              <a:rPr lang="en-US" dirty="0" err="1"/>
              <a:t>clarté</a:t>
            </a:r>
            <a:r>
              <a:rPr lang="en-US" dirty="0"/>
              <a:t> et </a:t>
            </a:r>
            <a:r>
              <a:rPr lang="en-US" dirty="0" err="1"/>
              <a:t>créativité</a:t>
            </a:r>
            <a:r>
              <a:rPr lang="en-US" dirty="0"/>
              <a:t>)</a:t>
            </a:r>
          </a:p>
        </p:txBody>
      </p:sp>
      <p:sp>
        <p:nvSpPr>
          <p:cNvPr id="3" name="Content Placeholder 2"/>
          <p:cNvSpPr>
            <a:spLocks noGrp="1"/>
          </p:cNvSpPr>
          <p:nvPr>
            <p:ph idx="1"/>
          </p:nvPr>
        </p:nvSpPr>
        <p:spPr>
          <a:xfrm>
            <a:off x="457200" y="1846258"/>
            <a:ext cx="8229600" cy="4525963"/>
          </a:xfrm>
        </p:spPr>
        <p:txBody>
          <a:bodyPr>
            <a:normAutofit/>
          </a:bodyPr>
          <a:lstStyle/>
          <a:p>
            <a:pPr lvl="0">
              <a:spcBef>
                <a:spcPts val="600"/>
              </a:spcBef>
            </a:pPr>
            <a:r>
              <a:rPr lang="fr-CA" dirty="0">
                <a:solidFill>
                  <a:schemeClr val="bg1">
                    <a:lumMod val="50000"/>
                  </a:schemeClr>
                </a:solidFill>
              </a:rPr>
              <a:t>Exercice de respiration pour se recentrer</a:t>
            </a:r>
          </a:p>
          <a:p>
            <a:pPr lvl="0">
              <a:spcBef>
                <a:spcPts val="600"/>
              </a:spcBef>
            </a:pPr>
            <a:r>
              <a:rPr lang="fr-CA" dirty="0">
                <a:solidFill>
                  <a:schemeClr val="bg1">
                    <a:lumMod val="50000"/>
                  </a:schemeClr>
                </a:solidFill>
              </a:rPr>
              <a:t>Bref retour sur la semaine dernière, la semaine 4</a:t>
            </a:r>
          </a:p>
          <a:p>
            <a:r>
              <a:rPr lang="fr-CA" dirty="0"/>
              <a:t>Le modèle SCARF</a:t>
            </a:r>
          </a:p>
          <a:p>
            <a:r>
              <a:rPr lang="fr-CA" dirty="0"/>
              <a:t>Technique – ARC-RR</a:t>
            </a:r>
          </a:p>
          <a:p>
            <a:r>
              <a:rPr lang="fr-CA" dirty="0" err="1"/>
              <a:t>Exercise</a:t>
            </a:r>
            <a:r>
              <a:rPr lang="fr-CA" dirty="0"/>
              <a:t> dans le miroir</a:t>
            </a:r>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52" y="431678"/>
            <a:ext cx="2386389" cy="1143000"/>
          </a:xfrm>
        </p:spPr>
        <p:txBody>
          <a:bodyPr>
            <a:normAutofit fontScale="90000"/>
          </a:bodyPr>
          <a:lstStyle/>
          <a:p>
            <a:pPr algn="ctr"/>
            <a:r>
              <a:rPr lang="fr-CA" dirty="0"/>
              <a:t>Le modèle </a:t>
            </a:r>
            <a:r>
              <a:rPr lang="fr-CA" b="1" dirty="0"/>
              <a:t>SCARF</a:t>
            </a:r>
            <a:endParaRPr lang="en-CA" b="1" dirty="0"/>
          </a:p>
        </p:txBody>
      </p:sp>
      <p:sp>
        <p:nvSpPr>
          <p:cNvPr id="3" name="Content Placeholder 2"/>
          <p:cNvSpPr>
            <a:spLocks noGrp="1"/>
          </p:cNvSpPr>
          <p:nvPr>
            <p:ph idx="1"/>
          </p:nvPr>
        </p:nvSpPr>
        <p:spPr>
          <a:xfrm>
            <a:off x="2411760" y="2100717"/>
            <a:ext cx="6497814" cy="4179633"/>
          </a:xfrm>
        </p:spPr>
        <p:txBody>
          <a:bodyPr>
            <a:noAutofit/>
          </a:bodyPr>
          <a:lstStyle/>
          <a:p>
            <a:pPr fontAlgn="base">
              <a:spcBef>
                <a:spcPts val="0"/>
              </a:spcBef>
            </a:pPr>
            <a:r>
              <a:rPr lang="en-US" sz="2400" b="1" dirty="0" err="1"/>
              <a:t>Statut</a:t>
            </a:r>
            <a:r>
              <a:rPr lang="en-US" sz="2400" b="1" dirty="0"/>
              <a:t> -</a:t>
            </a:r>
            <a:r>
              <a:rPr lang="en-US" sz="2400" dirty="0"/>
              <a:t> </a:t>
            </a:r>
            <a:r>
              <a:rPr lang="fr-FR" sz="2400" dirty="0"/>
              <a:t>un certain Statut ou de préserver son “rang” par rapport aux autres</a:t>
            </a:r>
            <a:endParaRPr lang="en-US" sz="2400" dirty="0"/>
          </a:p>
          <a:p>
            <a:pPr fontAlgn="base">
              <a:spcBef>
                <a:spcPts val="0"/>
              </a:spcBef>
            </a:pPr>
            <a:r>
              <a:rPr lang="en-US" sz="2400" b="1" dirty="0"/>
              <a:t>Certitude -</a:t>
            </a:r>
            <a:r>
              <a:rPr lang="en-US" sz="2400" dirty="0"/>
              <a:t> </a:t>
            </a:r>
            <a:r>
              <a:rPr lang="fr-FR" sz="2400" dirty="0"/>
              <a:t>sécurité qui permet de prédire le futur et de s’adapter</a:t>
            </a:r>
            <a:endParaRPr lang="en-US" sz="2400" dirty="0"/>
          </a:p>
          <a:p>
            <a:pPr fontAlgn="base">
              <a:spcBef>
                <a:spcPts val="0"/>
              </a:spcBef>
            </a:pPr>
            <a:r>
              <a:rPr lang="en-US" sz="2400" b="1" dirty="0" err="1"/>
              <a:t>Autonomie</a:t>
            </a:r>
            <a:r>
              <a:rPr lang="en-US" sz="2400" b="1" dirty="0"/>
              <a:t> -</a:t>
            </a:r>
            <a:r>
              <a:rPr lang="en-US" sz="2400" dirty="0"/>
              <a:t> l</a:t>
            </a:r>
            <a:r>
              <a:rPr lang="fr-FR" sz="2400" dirty="0"/>
              <a:t>e pouvoir d’exercer du contrôle sur notre environnement et de faire des choix</a:t>
            </a:r>
            <a:endParaRPr lang="en-US" sz="2400" dirty="0"/>
          </a:p>
          <a:p>
            <a:pPr fontAlgn="base">
              <a:spcBef>
                <a:spcPts val="0"/>
              </a:spcBef>
            </a:pPr>
            <a:r>
              <a:rPr lang="en-US" sz="2400" b="1" dirty="0"/>
              <a:t>Relations -</a:t>
            </a:r>
            <a:r>
              <a:rPr lang="en-US" sz="2400" dirty="0"/>
              <a:t> </a:t>
            </a:r>
            <a:r>
              <a:rPr lang="fr-FR" sz="2400" dirty="0"/>
              <a:t>Appartenance à un groupe et pouvoir compter sur son soutien (relations formelles et informelles)</a:t>
            </a:r>
            <a:endParaRPr lang="en-US" sz="2400" dirty="0"/>
          </a:p>
          <a:p>
            <a:pPr fontAlgn="base">
              <a:spcBef>
                <a:spcPts val="0"/>
              </a:spcBef>
            </a:pPr>
            <a:r>
              <a:rPr lang="en-US" sz="2400" b="1" dirty="0"/>
              <a:t>Franc-jeu -</a:t>
            </a:r>
            <a:r>
              <a:rPr lang="en-US" sz="2400" dirty="0"/>
              <a:t> </a:t>
            </a:r>
            <a:r>
              <a:rPr lang="fr-FR" sz="2400" dirty="0"/>
              <a:t>Équité et justice, le sentiment d’échanges équitables avec les gens</a:t>
            </a:r>
            <a:endParaRPr lang="en-US" sz="2400" dirty="0"/>
          </a:p>
        </p:txBody>
      </p:sp>
      <p:sp>
        <p:nvSpPr>
          <p:cNvPr id="5" name="Rectangle 4"/>
          <p:cNvSpPr/>
          <p:nvPr/>
        </p:nvSpPr>
        <p:spPr>
          <a:xfrm>
            <a:off x="1093868" y="6391748"/>
            <a:ext cx="6956263" cy="276999"/>
          </a:xfrm>
          <a:prstGeom prst="rect">
            <a:avLst/>
          </a:prstGeom>
        </p:spPr>
        <p:txBody>
          <a:bodyPr wrap="none">
            <a:spAutoFit/>
          </a:bodyPr>
          <a:lstStyle/>
          <a:p>
            <a:r>
              <a:rPr lang="en-CA" sz="1200" dirty="0">
                <a:hlinkClick r:id="rId3"/>
              </a:rPr>
              <a:t>https://optimumtalent.com/publications/le-neuroleadership-demystifie-pour-susciter-lengagement/?lang=fr</a:t>
            </a:r>
            <a:endParaRPr lang="en-CA" sz="1200" dirty="0"/>
          </a:p>
        </p:txBody>
      </p:sp>
      <p:pic>
        <p:nvPicPr>
          <p:cNvPr id="4" name="Picture 3"/>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81125" y="139171"/>
            <a:ext cx="516804" cy="1608138"/>
          </a:xfrm>
          <a:prstGeom prst="rect">
            <a:avLst/>
          </a:prstGeom>
        </p:spPr>
      </p:pic>
      <p:pic>
        <p:nvPicPr>
          <p:cNvPr id="7" name="Picture 6">
            <a:extLst>
              <a:ext uri="{FF2B5EF4-FFF2-40B4-BE49-F238E27FC236}">
                <a16:creationId xmlns:a16="http://schemas.microsoft.com/office/drawing/2014/main" id="{1AF6C558-06D8-BF44-0F30-2133E346F7F7}"/>
              </a:ext>
            </a:extLst>
          </p:cNvPr>
          <p:cNvPicPr>
            <a:picLocks noChangeAspect="1"/>
          </p:cNvPicPr>
          <p:nvPr/>
        </p:nvPicPr>
        <p:blipFill>
          <a:blip r:embed="rId5"/>
          <a:stretch>
            <a:fillRect/>
          </a:stretch>
        </p:blipFill>
        <p:spPr>
          <a:xfrm>
            <a:off x="107779" y="1964934"/>
            <a:ext cx="1304925" cy="1343025"/>
          </a:xfrm>
          <a:prstGeom prst="rect">
            <a:avLst/>
          </a:prstGeom>
        </p:spPr>
      </p:pic>
      <p:pic>
        <p:nvPicPr>
          <p:cNvPr id="9" name="Picture 8">
            <a:extLst>
              <a:ext uri="{FF2B5EF4-FFF2-40B4-BE49-F238E27FC236}">
                <a16:creationId xmlns:a16="http://schemas.microsoft.com/office/drawing/2014/main" id="{BF0FF6E9-764E-1958-0EDA-965B7B4DE8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87624" y="2885146"/>
            <a:ext cx="1352550" cy="1352550"/>
          </a:xfrm>
          <a:prstGeom prst="rect">
            <a:avLst/>
          </a:prstGeom>
        </p:spPr>
      </p:pic>
      <p:pic>
        <p:nvPicPr>
          <p:cNvPr id="11" name="Picture 10">
            <a:extLst>
              <a:ext uri="{FF2B5EF4-FFF2-40B4-BE49-F238E27FC236}">
                <a16:creationId xmlns:a16="http://schemas.microsoft.com/office/drawing/2014/main" id="{CB9BEE13-AF15-2AC0-C1EA-85B4D5F282E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9512" y="3356992"/>
            <a:ext cx="1276350" cy="1371600"/>
          </a:xfrm>
          <a:prstGeom prst="rect">
            <a:avLst/>
          </a:prstGeom>
        </p:spPr>
      </p:pic>
      <p:pic>
        <p:nvPicPr>
          <p:cNvPr id="14" name="Picture 13">
            <a:extLst>
              <a:ext uri="{FF2B5EF4-FFF2-40B4-BE49-F238E27FC236}">
                <a16:creationId xmlns:a16="http://schemas.microsoft.com/office/drawing/2014/main" id="{2FBD8B9B-DF81-8A87-C061-98C9DEC6521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31640" y="4177940"/>
            <a:ext cx="1314450" cy="1343025"/>
          </a:xfrm>
          <a:prstGeom prst="rect">
            <a:avLst/>
          </a:prstGeom>
        </p:spPr>
      </p:pic>
      <p:pic>
        <p:nvPicPr>
          <p:cNvPr id="16" name="Picture 15">
            <a:extLst>
              <a:ext uri="{FF2B5EF4-FFF2-40B4-BE49-F238E27FC236}">
                <a16:creationId xmlns:a16="http://schemas.microsoft.com/office/drawing/2014/main" id="{2F3C7E87-6CB4-D7B6-D492-21DAB26B9EA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27083" y="5013176"/>
            <a:ext cx="1228725" cy="1352550"/>
          </a:xfrm>
          <a:prstGeom prst="rect">
            <a:avLst/>
          </a:prstGeom>
        </p:spPr>
      </p:pic>
      <p:grpSp>
        <p:nvGrpSpPr>
          <p:cNvPr id="8" name="Group 7">
            <a:extLst>
              <a:ext uri="{FF2B5EF4-FFF2-40B4-BE49-F238E27FC236}">
                <a16:creationId xmlns:a16="http://schemas.microsoft.com/office/drawing/2014/main" id="{9190E90B-900D-8409-DD7B-99C7A03E53F5}"/>
              </a:ext>
            </a:extLst>
          </p:cNvPr>
          <p:cNvGrpSpPr/>
          <p:nvPr/>
        </p:nvGrpSpPr>
        <p:grpSpPr>
          <a:xfrm>
            <a:off x="3057664" y="188640"/>
            <a:ext cx="5851910" cy="1814217"/>
            <a:chOff x="3057664" y="188640"/>
            <a:chExt cx="5851910" cy="1814217"/>
          </a:xfrm>
        </p:grpSpPr>
        <p:sp>
          <p:nvSpPr>
            <p:cNvPr id="24" name="Arrow: Right 23">
              <a:extLst>
                <a:ext uri="{FF2B5EF4-FFF2-40B4-BE49-F238E27FC236}">
                  <a16:creationId xmlns:a16="http://schemas.microsoft.com/office/drawing/2014/main" id="{0815B709-3C69-FD26-3D3C-CB3845ED9385}"/>
                </a:ext>
              </a:extLst>
            </p:cNvPr>
            <p:cNvSpPr/>
            <p:nvPr/>
          </p:nvSpPr>
          <p:spPr>
            <a:xfrm flipH="1">
              <a:off x="3057664" y="241906"/>
              <a:ext cx="2067686" cy="1707296"/>
            </a:xfrm>
            <a:prstGeom prst="rightArrow">
              <a:avLst>
                <a:gd name="adj1" fmla="val 72429"/>
                <a:gd name="adj2" fmla="val 533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A1A5D34A-8543-6150-628E-D943BE49BD81}"/>
                </a:ext>
              </a:extLst>
            </p:cNvPr>
            <p:cNvSpPr/>
            <p:nvPr/>
          </p:nvSpPr>
          <p:spPr>
            <a:xfrm>
              <a:off x="6697614" y="188640"/>
              <a:ext cx="2211960" cy="1788195"/>
            </a:xfrm>
            <a:prstGeom prst="rightArrow">
              <a:avLst>
                <a:gd name="adj1" fmla="val 72429"/>
                <a:gd name="adj2" fmla="val 533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48986" y="476672"/>
              <a:ext cx="2322258" cy="1200329"/>
            </a:xfrm>
            <a:prstGeom prst="rect">
              <a:avLst/>
            </a:prstGeom>
            <a:noFill/>
          </p:spPr>
          <p:txBody>
            <a:bodyPr wrap="square" rtlCol="0">
              <a:spAutoFit/>
            </a:bodyPr>
            <a:lstStyle/>
            <a:p>
              <a:pPr algn="ctr"/>
              <a:r>
                <a:rPr lang="fr-CA" sz="2400" b="1" dirty="0"/>
                <a:t>Arriver </a:t>
              </a:r>
              <a:r>
                <a:rPr lang="fr-CA" sz="2400" dirty="0"/>
                <a:t>à une réaction de </a:t>
              </a:r>
              <a:r>
                <a:rPr lang="fr-CA" sz="2400" b="1" i="1" dirty="0"/>
                <a:t>récompense</a:t>
              </a:r>
            </a:p>
          </p:txBody>
        </p:sp>
        <p:sp>
          <p:nvSpPr>
            <p:cNvPr id="25" name="TextBox 24">
              <a:extLst>
                <a:ext uri="{FF2B5EF4-FFF2-40B4-BE49-F238E27FC236}">
                  <a16:creationId xmlns:a16="http://schemas.microsoft.com/office/drawing/2014/main" id="{08EC8186-609C-7CCF-55A0-5B39CF338F10}"/>
                </a:ext>
              </a:extLst>
            </p:cNvPr>
            <p:cNvSpPr txBox="1"/>
            <p:nvPr/>
          </p:nvSpPr>
          <p:spPr>
            <a:xfrm>
              <a:off x="3167560" y="529938"/>
              <a:ext cx="1963737"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chemeClr val="bg1"/>
                  </a:solidFill>
                  <a:effectLst/>
                  <a:uLnTx/>
                  <a:uFillTx/>
                  <a:latin typeface="Calibri"/>
                  <a:ea typeface="+mn-ea"/>
                  <a:cs typeface="+mn-cs"/>
                </a:rPr>
                <a:t>   Partir</a:t>
              </a:r>
              <a:r>
                <a:rPr kumimoji="0" lang="fr-CA" sz="2400" b="0" i="0" u="none" strike="noStrike" kern="1200" cap="none" spc="0" normalizeH="0" baseline="0" noProof="0" dirty="0">
                  <a:ln>
                    <a:noFill/>
                  </a:ln>
                  <a:solidFill>
                    <a:schemeClr val="bg1"/>
                  </a:solidFill>
                  <a:effectLst/>
                  <a:uLnTx/>
                  <a:uFillTx/>
                  <a:latin typeface="Calibri"/>
                  <a:ea typeface="+mn-ea"/>
                  <a:cs typeface="+mn-cs"/>
                </a:rPr>
                <a:t> d’une réaction </a:t>
              </a:r>
              <a:br>
                <a:rPr kumimoji="0" lang="fr-CA" sz="2400" b="0" i="0" u="none" strike="noStrike" kern="1200" cap="none" spc="0" normalizeH="0" baseline="0" noProof="0" dirty="0">
                  <a:ln>
                    <a:noFill/>
                  </a:ln>
                  <a:solidFill>
                    <a:schemeClr val="bg1"/>
                  </a:solidFill>
                  <a:effectLst/>
                  <a:uLnTx/>
                  <a:uFillTx/>
                  <a:latin typeface="Calibri"/>
                  <a:ea typeface="+mn-ea"/>
                  <a:cs typeface="+mn-cs"/>
                </a:rPr>
              </a:br>
              <a:r>
                <a:rPr kumimoji="0" lang="fr-CA" sz="2400" b="0" i="0" u="none" strike="noStrike" kern="1200" cap="none" spc="0" normalizeH="0" baseline="0" noProof="0" dirty="0">
                  <a:ln>
                    <a:noFill/>
                  </a:ln>
                  <a:solidFill>
                    <a:schemeClr val="bg1"/>
                  </a:solidFill>
                  <a:effectLst/>
                  <a:uLnTx/>
                  <a:uFillTx/>
                  <a:latin typeface="Calibri"/>
                  <a:ea typeface="+mn-ea"/>
                  <a:cs typeface="+mn-cs"/>
                </a:rPr>
                <a:t>    de  </a:t>
              </a:r>
              <a:r>
                <a:rPr kumimoji="0" lang="fr-CA" sz="2400" b="1" i="1" u="none" strike="noStrike" kern="1200" cap="none" spc="0" normalizeH="0" baseline="0" noProof="0" dirty="0">
                  <a:ln>
                    <a:noFill/>
                  </a:ln>
                  <a:solidFill>
                    <a:schemeClr val="bg1"/>
                  </a:solidFill>
                  <a:effectLst/>
                  <a:uLnTx/>
                  <a:uFillTx/>
                  <a:latin typeface="Calibri"/>
                  <a:ea typeface="+mn-ea"/>
                  <a:cs typeface="+mn-cs"/>
                </a:rPr>
                <a:t>menace</a:t>
              </a:r>
            </a:p>
          </p:txBody>
        </p:sp>
        <p:sp>
          <p:nvSpPr>
            <p:cNvPr id="26" name="Oval 25">
              <a:extLst>
                <a:ext uri="{FF2B5EF4-FFF2-40B4-BE49-F238E27FC236}">
                  <a16:creationId xmlns:a16="http://schemas.microsoft.com/office/drawing/2014/main" id="{96A46846-21D0-A9EC-2922-F8875CFC2947}"/>
                </a:ext>
              </a:extLst>
            </p:cNvPr>
            <p:cNvSpPr/>
            <p:nvPr/>
          </p:nvSpPr>
          <p:spPr>
            <a:xfrm>
              <a:off x="4970264" y="211346"/>
              <a:ext cx="1820488" cy="179151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94A146-D0BF-DB38-20D0-25CF11B87F56}"/>
                </a:ext>
              </a:extLst>
            </p:cNvPr>
            <p:cNvSpPr txBox="1"/>
            <p:nvPr/>
          </p:nvSpPr>
          <p:spPr>
            <a:xfrm>
              <a:off x="5325101" y="275278"/>
              <a:ext cx="1610345" cy="1631216"/>
            </a:xfrm>
            <a:prstGeom prst="rect">
              <a:avLst/>
            </a:prstGeom>
            <a:noFill/>
          </p:spPr>
          <p:txBody>
            <a:bodyPr wrap="square">
              <a:spAutoFit/>
            </a:bodyPr>
            <a:lstStyle/>
            <a:p>
              <a:pPr fontAlgn="base">
                <a:spcBef>
                  <a:spcPts val="0"/>
                </a:spcBef>
              </a:pPr>
              <a:r>
                <a:rPr lang="en-US" sz="2000" b="1" dirty="0" err="1">
                  <a:solidFill>
                    <a:srgbClr val="0000FF"/>
                  </a:solidFill>
                </a:rPr>
                <a:t>S</a:t>
              </a:r>
              <a:r>
                <a:rPr lang="en-US" sz="2000" b="1" dirty="0" err="1"/>
                <a:t>tatut</a:t>
              </a:r>
              <a:r>
                <a:rPr lang="en-US" sz="2000" b="1" dirty="0"/>
                <a:t> </a:t>
              </a:r>
            </a:p>
            <a:p>
              <a:pPr fontAlgn="base">
                <a:spcBef>
                  <a:spcPts val="0"/>
                </a:spcBef>
              </a:pPr>
              <a:r>
                <a:rPr lang="en-US" sz="2000" b="1" dirty="0">
                  <a:solidFill>
                    <a:srgbClr val="0000FF"/>
                  </a:solidFill>
                </a:rPr>
                <a:t>C</a:t>
              </a:r>
              <a:r>
                <a:rPr lang="en-US" sz="2000" b="1" dirty="0"/>
                <a:t>ertitude </a:t>
              </a:r>
            </a:p>
            <a:p>
              <a:pPr fontAlgn="base">
                <a:spcBef>
                  <a:spcPts val="0"/>
                </a:spcBef>
              </a:pPr>
              <a:r>
                <a:rPr lang="en-US" sz="2000" b="1" dirty="0" err="1">
                  <a:solidFill>
                    <a:srgbClr val="0000FF"/>
                  </a:solidFill>
                </a:rPr>
                <a:t>A</a:t>
              </a:r>
              <a:r>
                <a:rPr lang="en-US" sz="2000" b="1" dirty="0" err="1"/>
                <a:t>utonomie</a:t>
              </a:r>
              <a:r>
                <a:rPr lang="en-US" sz="2000" b="1" dirty="0"/>
                <a:t> </a:t>
              </a:r>
            </a:p>
            <a:p>
              <a:pPr fontAlgn="base">
                <a:spcBef>
                  <a:spcPts val="0"/>
                </a:spcBef>
              </a:pPr>
              <a:r>
                <a:rPr lang="en-US" sz="2000" b="1" dirty="0">
                  <a:solidFill>
                    <a:srgbClr val="0000FF"/>
                  </a:solidFill>
                </a:rPr>
                <a:t>R</a:t>
              </a:r>
              <a:r>
                <a:rPr lang="en-US" sz="2000" b="1" dirty="0"/>
                <a:t>elations </a:t>
              </a:r>
            </a:p>
            <a:p>
              <a:pPr fontAlgn="base">
                <a:spcBef>
                  <a:spcPts val="0"/>
                </a:spcBef>
              </a:pPr>
              <a:r>
                <a:rPr lang="en-US" sz="2000" b="1" dirty="0">
                  <a:solidFill>
                    <a:srgbClr val="0000FF"/>
                  </a:solidFill>
                </a:rPr>
                <a:t>F</a:t>
              </a:r>
              <a:r>
                <a:rPr lang="en-US" sz="2000" b="1" dirty="0"/>
                <a:t>ranc-jeu</a:t>
              </a:r>
              <a:endParaRPr lang="en-US" sz="2000" dirty="0"/>
            </a:p>
          </p:txBody>
        </p:sp>
      </p:grpSp>
    </p:spTree>
    <p:extLst>
      <p:ext uri="{BB962C8B-B14F-4D97-AF65-F5344CB8AC3E}">
        <p14:creationId xmlns:p14="http://schemas.microsoft.com/office/powerpoint/2010/main" val="51558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F99E66-C253-39FD-C729-27172BEBD43D}"/>
              </a:ext>
            </a:extLst>
          </p:cNvPr>
          <p:cNvSpPr txBox="1"/>
          <p:nvPr/>
        </p:nvSpPr>
        <p:spPr>
          <a:xfrm>
            <a:off x="755576" y="6581001"/>
            <a:ext cx="7137116" cy="276999"/>
          </a:xfrm>
          <a:prstGeom prst="rect">
            <a:avLst/>
          </a:prstGeom>
          <a:noFill/>
        </p:spPr>
        <p:txBody>
          <a:bodyPr wrap="square">
            <a:spAutoFit/>
          </a:bodyPr>
          <a:lstStyle/>
          <a:p>
            <a:r>
              <a:rPr lang="en-CA" sz="1200" dirty="0">
                <a:hlinkClick r:id="rId3"/>
              </a:rPr>
              <a:t>https://matheo.uliege.be/bitstream/2268.2/3179/4/TFE%20QUENTIN%20MARLIER.pdf</a:t>
            </a:r>
          </a:p>
        </p:txBody>
      </p:sp>
      <p:graphicFrame>
        <p:nvGraphicFramePr>
          <p:cNvPr id="9" name="Table 9">
            <a:extLst>
              <a:ext uri="{FF2B5EF4-FFF2-40B4-BE49-F238E27FC236}">
                <a16:creationId xmlns:a16="http://schemas.microsoft.com/office/drawing/2014/main" id="{EB095E88-6610-48E9-58F8-43355DC16A49}"/>
              </a:ext>
            </a:extLst>
          </p:cNvPr>
          <p:cNvGraphicFramePr>
            <a:graphicFrameLocks noGrp="1"/>
          </p:cNvGraphicFramePr>
          <p:nvPr>
            <p:extLst>
              <p:ext uri="{D42A27DB-BD31-4B8C-83A1-F6EECF244321}">
                <p14:modId xmlns:p14="http://schemas.microsoft.com/office/powerpoint/2010/main" val="4128589712"/>
              </p:ext>
            </p:extLst>
          </p:nvPr>
        </p:nvGraphicFramePr>
        <p:xfrm>
          <a:off x="2125832" y="291037"/>
          <a:ext cx="6480720" cy="5976664"/>
        </p:xfrm>
        <a:graphic>
          <a:graphicData uri="http://schemas.openxmlformats.org/drawingml/2006/table">
            <a:tbl>
              <a:tblPr firstRow="1" bandRow="1">
                <a:tableStyleId>{5C22544A-7EE6-4342-B048-85BDC9FD1C3A}</a:tableStyleId>
              </a:tblPr>
              <a:tblGrid>
                <a:gridCol w="1150024">
                  <a:extLst>
                    <a:ext uri="{9D8B030D-6E8A-4147-A177-3AD203B41FA5}">
                      <a16:colId xmlns:a16="http://schemas.microsoft.com/office/drawing/2014/main" val="32637431"/>
                    </a:ext>
                  </a:extLst>
                </a:gridCol>
                <a:gridCol w="2450376">
                  <a:extLst>
                    <a:ext uri="{9D8B030D-6E8A-4147-A177-3AD203B41FA5}">
                      <a16:colId xmlns:a16="http://schemas.microsoft.com/office/drawing/2014/main" val="650792314"/>
                    </a:ext>
                  </a:extLst>
                </a:gridCol>
                <a:gridCol w="2880320">
                  <a:extLst>
                    <a:ext uri="{9D8B030D-6E8A-4147-A177-3AD203B41FA5}">
                      <a16:colId xmlns:a16="http://schemas.microsoft.com/office/drawing/2014/main" val="4099693727"/>
                    </a:ext>
                  </a:extLst>
                </a:gridCol>
              </a:tblGrid>
              <a:tr h="358068">
                <a:tc>
                  <a:txBody>
                    <a:bodyPr/>
                    <a:lstStyle/>
                    <a:p>
                      <a:endParaRPr lang="en-US" sz="1600" dirty="0"/>
                    </a:p>
                  </a:txBody>
                  <a:tcPr/>
                </a:tc>
                <a:tc>
                  <a:txBody>
                    <a:bodyPr/>
                    <a:lstStyle/>
                    <a:p>
                      <a:pPr algn="ctr"/>
                      <a:r>
                        <a:rPr lang="fr-CA" sz="1600" dirty="0"/>
                        <a:t>Menace</a:t>
                      </a:r>
                      <a:endParaRPr lang="en-US" sz="1600" dirty="0"/>
                    </a:p>
                  </a:txBody>
                  <a:tcPr/>
                </a:tc>
                <a:tc>
                  <a:txBody>
                    <a:bodyPr/>
                    <a:lstStyle/>
                    <a:p>
                      <a:pPr algn="ctr"/>
                      <a:r>
                        <a:rPr lang="fr-CA" sz="1600" dirty="0"/>
                        <a:t>Récompense</a:t>
                      </a:r>
                      <a:endParaRPr lang="en-US" sz="1600" dirty="0"/>
                    </a:p>
                  </a:txBody>
                  <a:tcPr/>
                </a:tc>
                <a:extLst>
                  <a:ext uri="{0D108BD9-81ED-4DB2-BD59-A6C34878D82A}">
                    <a16:rowId xmlns:a16="http://schemas.microsoft.com/office/drawing/2014/main" val="1905628553"/>
                  </a:ext>
                </a:extLst>
              </a:tr>
              <a:tr h="1342740">
                <a:tc>
                  <a:txBody>
                    <a:bodyPr/>
                    <a:lstStyle/>
                    <a:p>
                      <a:pPr algn="ctr"/>
                      <a:r>
                        <a:rPr lang="fr-CA" sz="1600" b="1" dirty="0"/>
                        <a:t>Statut</a:t>
                      </a:r>
                      <a:endParaRPr lang="en-US" sz="1600" b="1" dirty="0"/>
                    </a:p>
                  </a:txBody>
                  <a:tcPr/>
                </a:tc>
                <a:tc>
                  <a:txBody>
                    <a:bodyPr/>
                    <a:lstStyle/>
                    <a:p>
                      <a:pPr marL="285750" indent="-285750">
                        <a:buFont typeface="Arial" panose="020B0604020202020204" pitchFamily="34" charset="0"/>
                        <a:buChar char="•"/>
                      </a:pPr>
                      <a:r>
                        <a:rPr lang="fr-FR" sz="1600" dirty="0"/>
                        <a:t>Critique </a:t>
                      </a:r>
                    </a:p>
                    <a:p>
                      <a:pPr marL="285750" indent="-285750">
                        <a:buFont typeface="Arial" panose="020B0604020202020204" pitchFamily="34" charset="0"/>
                        <a:buChar char="•"/>
                      </a:pPr>
                      <a:r>
                        <a:rPr lang="fr-FR" sz="1600" dirty="0"/>
                        <a:t>Échec </a:t>
                      </a:r>
                    </a:p>
                    <a:p>
                      <a:pPr marL="285750" indent="-285750">
                        <a:buFont typeface="Arial" panose="020B0604020202020204" pitchFamily="34" charset="0"/>
                        <a:buChar char="•"/>
                      </a:pPr>
                      <a:r>
                        <a:rPr lang="fr-FR" sz="1600" dirty="0"/>
                        <a:t>Exclusion des réunions </a:t>
                      </a:r>
                    </a:p>
                    <a:p>
                      <a:pPr marL="285750" indent="-285750">
                        <a:buFont typeface="Arial" panose="020B0604020202020204" pitchFamily="34" charset="0"/>
                        <a:buChar char="•"/>
                      </a:pPr>
                      <a:r>
                        <a:rPr lang="fr-FR" sz="1600" dirty="0"/>
                        <a:t>Succès de collègues concurrents</a:t>
                      </a:r>
                      <a:endParaRPr lang="en-US" sz="1600" dirty="0"/>
                    </a:p>
                  </a:txBody>
                  <a:tcPr/>
                </a:tc>
                <a:tc>
                  <a:txBody>
                    <a:bodyPr/>
                    <a:lstStyle/>
                    <a:p>
                      <a:pPr marL="285750" indent="-285750">
                        <a:buFont typeface="Arial" panose="020B0604020202020204" pitchFamily="34" charset="0"/>
                        <a:buChar char="•"/>
                      </a:pPr>
                      <a:r>
                        <a:rPr lang="fr-FR" sz="1600" dirty="0"/>
                        <a:t>Éloges</a:t>
                      </a:r>
                    </a:p>
                    <a:p>
                      <a:pPr marL="285750" indent="-285750">
                        <a:buFont typeface="Arial" panose="020B0604020202020204" pitchFamily="34" charset="0"/>
                        <a:buChar char="•"/>
                      </a:pPr>
                      <a:r>
                        <a:rPr lang="fr-FR" sz="1600" dirty="0"/>
                        <a:t>Promotion </a:t>
                      </a:r>
                    </a:p>
                    <a:p>
                      <a:pPr marL="285750" indent="-285750">
                        <a:buFont typeface="Arial" panose="020B0604020202020204" pitchFamily="34" charset="0"/>
                        <a:buChar char="•"/>
                      </a:pPr>
                      <a:r>
                        <a:rPr lang="fr-FR" sz="1600" dirty="0"/>
                        <a:t>Reconnaissance </a:t>
                      </a:r>
                    </a:p>
                    <a:p>
                      <a:pPr marL="285750" indent="-285750">
                        <a:buFont typeface="Arial" panose="020B0604020202020204" pitchFamily="34" charset="0"/>
                        <a:buChar char="•"/>
                      </a:pPr>
                      <a:r>
                        <a:rPr lang="fr-FR" sz="1600" dirty="0"/>
                        <a:t>Nouvelles responsabilités</a:t>
                      </a:r>
                    </a:p>
                    <a:p>
                      <a:pPr marL="285750" indent="-285750">
                        <a:buFont typeface="Arial" panose="020B0604020202020204" pitchFamily="34" charset="0"/>
                        <a:buChar char="•"/>
                      </a:pPr>
                      <a:r>
                        <a:rPr lang="fr-FR" sz="1600" dirty="0"/>
                        <a:t>Partage d’informations</a:t>
                      </a:r>
                      <a:endParaRPr lang="en-US" sz="1600" dirty="0"/>
                    </a:p>
                  </a:txBody>
                  <a:tcPr/>
                </a:tc>
                <a:extLst>
                  <a:ext uri="{0D108BD9-81ED-4DB2-BD59-A6C34878D82A}">
                    <a16:rowId xmlns:a16="http://schemas.microsoft.com/office/drawing/2014/main" val="2470170752"/>
                  </a:ext>
                </a:extLst>
              </a:tr>
              <a:tr h="1035496">
                <a:tc>
                  <a:txBody>
                    <a:bodyPr/>
                    <a:lstStyle/>
                    <a:p>
                      <a:pPr algn="ctr"/>
                      <a:r>
                        <a:rPr lang="fr-CA" sz="1600" b="1" dirty="0"/>
                        <a:t>Certitude</a:t>
                      </a:r>
                      <a:endParaRPr lang="en-US" sz="1600" b="1" dirty="0"/>
                    </a:p>
                  </a:txBody>
                  <a:tcPr/>
                </a:tc>
                <a:tc>
                  <a:txBody>
                    <a:bodyPr/>
                    <a:lstStyle/>
                    <a:p>
                      <a:pPr marL="285750" indent="-285750">
                        <a:buFont typeface="Arial" panose="020B0604020202020204" pitchFamily="34" charset="0"/>
                        <a:buChar char="•"/>
                      </a:pPr>
                      <a:r>
                        <a:rPr lang="fr-FR" sz="1600" dirty="0"/>
                        <a:t>Changements fréquents d’environnement </a:t>
                      </a:r>
                    </a:p>
                    <a:p>
                      <a:pPr marL="285750" indent="-285750">
                        <a:buFont typeface="Arial" panose="020B0604020202020204" pitchFamily="34" charset="0"/>
                        <a:buChar char="•"/>
                      </a:pPr>
                      <a:r>
                        <a:rPr lang="fr-FR" sz="1600" dirty="0"/>
                        <a:t>Ne pas connaitre les attentes du manager</a:t>
                      </a:r>
                      <a:endParaRPr lang="en-US" sz="1600" dirty="0"/>
                    </a:p>
                  </a:txBody>
                  <a:tcPr/>
                </a:tc>
                <a:tc>
                  <a:txBody>
                    <a:bodyPr/>
                    <a:lstStyle/>
                    <a:p>
                      <a:pPr marL="285750" indent="-285750">
                        <a:buFont typeface="Arial" panose="020B0604020202020204" pitchFamily="34" charset="0"/>
                        <a:buChar char="•"/>
                      </a:pPr>
                      <a:r>
                        <a:rPr lang="fr-FR" sz="1600" dirty="0"/>
                        <a:t>Connaitre les attentes du manager </a:t>
                      </a:r>
                    </a:p>
                    <a:p>
                      <a:pPr marL="285750" indent="-285750">
                        <a:buFont typeface="Arial" panose="020B0604020202020204" pitchFamily="34" charset="0"/>
                        <a:buChar char="•"/>
                      </a:pPr>
                      <a:r>
                        <a:rPr lang="fr-FR" sz="1600" dirty="0"/>
                        <a:t>Routine</a:t>
                      </a:r>
                    </a:p>
                    <a:p>
                      <a:pPr marL="285750" indent="-285750">
                        <a:buFont typeface="Arial" panose="020B0604020202020204" pitchFamily="34" charset="0"/>
                        <a:buChar char="•"/>
                      </a:pPr>
                      <a:r>
                        <a:rPr lang="fr-FR" sz="1600" dirty="0"/>
                        <a:t>Être informé</a:t>
                      </a:r>
                      <a:endParaRPr lang="en-US" sz="1600" dirty="0"/>
                    </a:p>
                  </a:txBody>
                  <a:tcPr/>
                </a:tc>
                <a:extLst>
                  <a:ext uri="{0D108BD9-81ED-4DB2-BD59-A6C34878D82A}">
                    <a16:rowId xmlns:a16="http://schemas.microsoft.com/office/drawing/2014/main" val="1537145460"/>
                  </a:ext>
                </a:extLst>
              </a:tr>
              <a:tr h="862366">
                <a:tc>
                  <a:txBody>
                    <a:bodyPr/>
                    <a:lstStyle/>
                    <a:p>
                      <a:pPr algn="ctr"/>
                      <a:r>
                        <a:rPr lang="fr-CA" sz="1600" b="1" dirty="0"/>
                        <a:t>Autonomie</a:t>
                      </a:r>
                      <a:endParaRPr lang="en-US" sz="1600" b="1" dirty="0"/>
                    </a:p>
                  </a:txBody>
                  <a:tcPr/>
                </a:tc>
                <a:tc>
                  <a:txBody>
                    <a:bodyPr/>
                    <a:lstStyle/>
                    <a:p>
                      <a:pPr marL="285750" indent="-285750">
                        <a:buFont typeface="Arial" panose="020B0604020202020204" pitchFamily="34" charset="0"/>
                        <a:buChar char="•"/>
                      </a:pPr>
                      <a:r>
                        <a:rPr lang="fr-FR" sz="1600" dirty="0"/>
                        <a:t>Travail d’équipe </a:t>
                      </a:r>
                    </a:p>
                    <a:p>
                      <a:pPr marL="285750" indent="-285750">
                        <a:buFont typeface="Arial" panose="020B0604020202020204" pitchFamily="34" charset="0"/>
                        <a:buChar char="•"/>
                      </a:pPr>
                      <a:r>
                        <a:rPr lang="fr-FR" sz="1600" dirty="0"/>
                        <a:t>Référer ses décisions à la hiérarchie </a:t>
                      </a:r>
                    </a:p>
                    <a:p>
                      <a:pPr marL="285750" indent="-285750">
                        <a:buFont typeface="Arial" panose="020B0604020202020204" pitchFamily="34" charset="0"/>
                        <a:buChar char="•"/>
                      </a:pPr>
                      <a:r>
                        <a:rPr lang="fr-FR" sz="1600" dirty="0"/>
                        <a:t>Être ultra supervisé</a:t>
                      </a:r>
                      <a:endParaRPr lang="en-US" sz="1600" dirty="0"/>
                    </a:p>
                  </a:txBody>
                  <a:tcPr/>
                </a:tc>
                <a:tc>
                  <a:txBody>
                    <a:bodyPr/>
                    <a:lstStyle/>
                    <a:p>
                      <a:pPr marL="285750" indent="-285750">
                        <a:buFont typeface="Arial" panose="020B0604020202020204" pitchFamily="34" charset="0"/>
                        <a:buChar char="•"/>
                      </a:pPr>
                      <a:r>
                        <a:rPr lang="fr-FR" sz="1600" dirty="0"/>
                        <a:t>Perception de contrôle </a:t>
                      </a:r>
                    </a:p>
                    <a:p>
                      <a:pPr marL="285750" indent="-285750">
                        <a:buFont typeface="Arial" panose="020B0604020202020204" pitchFamily="34" charset="0"/>
                        <a:buChar char="•"/>
                      </a:pPr>
                      <a:r>
                        <a:rPr lang="fr-FR" sz="1600" dirty="0"/>
                        <a:t>Propres décisions</a:t>
                      </a:r>
                      <a:endParaRPr lang="en-US" sz="1600" dirty="0"/>
                    </a:p>
                  </a:txBody>
                  <a:tcPr/>
                </a:tc>
                <a:extLst>
                  <a:ext uri="{0D108BD9-81ED-4DB2-BD59-A6C34878D82A}">
                    <a16:rowId xmlns:a16="http://schemas.microsoft.com/office/drawing/2014/main" val="704944407"/>
                  </a:ext>
                </a:extLst>
              </a:tr>
              <a:tr h="1296144">
                <a:tc>
                  <a:txBody>
                    <a:bodyPr/>
                    <a:lstStyle/>
                    <a:p>
                      <a:pPr algn="ctr"/>
                      <a:r>
                        <a:rPr lang="fr-CA" sz="1600" b="1" dirty="0"/>
                        <a:t>Relations</a:t>
                      </a:r>
                      <a:endParaRPr lang="en-US" sz="1600" b="1" dirty="0"/>
                    </a:p>
                  </a:txBody>
                  <a:tcPr/>
                </a:tc>
                <a:tc>
                  <a:txBody>
                    <a:bodyPr/>
                    <a:lstStyle/>
                    <a:p>
                      <a:pPr marL="285750" indent="-285750">
                        <a:buFont typeface="Arial" panose="020B0604020202020204" pitchFamily="34" charset="0"/>
                        <a:buChar char="•"/>
                      </a:pPr>
                      <a:r>
                        <a:rPr lang="fr-FR" sz="1600" dirty="0"/>
                        <a:t>Nouvelle rencontre </a:t>
                      </a:r>
                    </a:p>
                    <a:p>
                      <a:pPr marL="285750" indent="-285750">
                        <a:buFont typeface="Arial" panose="020B0604020202020204" pitchFamily="34" charset="0"/>
                        <a:buChar char="•"/>
                      </a:pPr>
                      <a:r>
                        <a:rPr lang="fr-FR" sz="1600" dirty="0"/>
                        <a:t>Mise à l’écart réunion</a:t>
                      </a:r>
                      <a:endParaRPr lang="en-US" sz="1600" dirty="0"/>
                    </a:p>
                  </a:txBody>
                  <a:tcPr/>
                </a:tc>
                <a:tc>
                  <a:txBody>
                    <a:bodyPr/>
                    <a:lstStyle/>
                    <a:p>
                      <a:pPr marL="285750" indent="-285750">
                        <a:buFont typeface="Arial" panose="020B0604020202020204" pitchFamily="34" charset="0"/>
                        <a:buChar char="•"/>
                      </a:pPr>
                      <a:r>
                        <a:rPr lang="fr-FR" sz="1600" dirty="0"/>
                        <a:t>Se sentir en sécurité avec ses collègues </a:t>
                      </a:r>
                    </a:p>
                    <a:p>
                      <a:pPr marL="285750" indent="-285750">
                        <a:buFont typeface="Arial" panose="020B0604020202020204" pitchFamily="34" charset="0"/>
                        <a:buChar char="•"/>
                      </a:pPr>
                      <a:r>
                        <a:rPr lang="fr-FR" sz="1600" dirty="0"/>
                        <a:t>Discussions non formelles </a:t>
                      </a:r>
                    </a:p>
                    <a:p>
                      <a:pPr marL="285750" indent="-285750">
                        <a:buFont typeface="Arial" panose="020B0604020202020204" pitchFamily="34" charset="0"/>
                        <a:buChar char="•"/>
                      </a:pPr>
                      <a:r>
                        <a:rPr lang="fr-FR" sz="1600" dirty="0"/>
                        <a:t>Team building </a:t>
                      </a:r>
                    </a:p>
                    <a:p>
                      <a:pPr marL="285750" indent="-285750">
                        <a:buFont typeface="Arial" panose="020B0604020202020204" pitchFamily="34" charset="0"/>
                        <a:buChar char="•"/>
                      </a:pPr>
                      <a:r>
                        <a:rPr lang="fr-FR" sz="1600" dirty="0"/>
                        <a:t>Avoir de vrais amis au travail</a:t>
                      </a:r>
                      <a:endParaRPr lang="en-US" sz="1600" dirty="0"/>
                    </a:p>
                  </a:txBody>
                  <a:tcPr/>
                </a:tc>
                <a:extLst>
                  <a:ext uri="{0D108BD9-81ED-4DB2-BD59-A6C34878D82A}">
                    <a16:rowId xmlns:a16="http://schemas.microsoft.com/office/drawing/2014/main" val="1704331723"/>
                  </a:ext>
                </a:extLst>
              </a:tr>
              <a:tr h="831616">
                <a:tc>
                  <a:txBody>
                    <a:bodyPr/>
                    <a:lstStyle/>
                    <a:p>
                      <a:pPr algn="ctr"/>
                      <a:r>
                        <a:rPr lang="fr-CA" sz="1600" b="1" dirty="0"/>
                        <a:t>Franc-jeu</a:t>
                      </a:r>
                      <a:endParaRPr lang="en-US" sz="1600" b="1" dirty="0"/>
                    </a:p>
                  </a:txBody>
                  <a:tcPr/>
                </a:tc>
                <a:tc>
                  <a:txBody>
                    <a:bodyPr/>
                    <a:lstStyle/>
                    <a:p>
                      <a:pPr marL="285750" indent="-285750">
                        <a:buFont typeface="Arial" panose="020B0604020202020204" pitchFamily="34" charset="0"/>
                        <a:buChar char="•"/>
                      </a:pPr>
                      <a:r>
                        <a:rPr lang="en-US" sz="1600" dirty="0"/>
                        <a:t>Manque de procedure</a:t>
                      </a:r>
                    </a:p>
                  </a:txBody>
                  <a:tcPr/>
                </a:tc>
                <a:tc>
                  <a:txBody>
                    <a:bodyPr/>
                    <a:lstStyle/>
                    <a:p>
                      <a:pPr marL="285750" indent="-285750">
                        <a:buFont typeface="Arial" panose="020B0604020202020204" pitchFamily="34" charset="0"/>
                        <a:buChar char="•"/>
                      </a:pPr>
                      <a:r>
                        <a:rPr lang="fr-FR" sz="1600" dirty="0"/>
                        <a:t>Explication des décisions litigieuses et controversées </a:t>
                      </a:r>
                    </a:p>
                    <a:p>
                      <a:pPr marL="285750" indent="-285750">
                        <a:buFont typeface="Arial" panose="020B0604020202020204" pitchFamily="34" charset="0"/>
                        <a:buChar char="•"/>
                      </a:pPr>
                      <a:r>
                        <a:rPr lang="fr-FR" sz="1600" dirty="0"/>
                        <a:t>Transparence</a:t>
                      </a:r>
                      <a:endParaRPr lang="en-US" sz="1600" dirty="0"/>
                    </a:p>
                  </a:txBody>
                  <a:tcPr/>
                </a:tc>
                <a:extLst>
                  <a:ext uri="{0D108BD9-81ED-4DB2-BD59-A6C34878D82A}">
                    <a16:rowId xmlns:a16="http://schemas.microsoft.com/office/drawing/2014/main" val="3699250004"/>
                  </a:ext>
                </a:extLst>
              </a:tr>
            </a:tbl>
          </a:graphicData>
        </a:graphic>
      </p:graphicFrame>
      <p:sp>
        <p:nvSpPr>
          <p:cNvPr id="13" name="TextBox 12">
            <a:extLst>
              <a:ext uri="{FF2B5EF4-FFF2-40B4-BE49-F238E27FC236}">
                <a16:creationId xmlns:a16="http://schemas.microsoft.com/office/drawing/2014/main" id="{3EF2B165-586D-D186-0354-839A83D9EF63}"/>
              </a:ext>
            </a:extLst>
          </p:cNvPr>
          <p:cNvSpPr txBox="1"/>
          <p:nvPr/>
        </p:nvSpPr>
        <p:spPr>
          <a:xfrm>
            <a:off x="107504" y="1484784"/>
            <a:ext cx="2139353" cy="2123658"/>
          </a:xfrm>
          <a:prstGeom prst="rect">
            <a:avLst/>
          </a:prstGeom>
          <a:noFill/>
        </p:spPr>
        <p:txBody>
          <a:bodyPr wrap="square">
            <a:spAutoFit/>
          </a:bodyPr>
          <a:lstStyle/>
          <a:p>
            <a:r>
              <a:rPr lang="fr-CA" sz="2400" dirty="0"/>
              <a:t>Modèle SCARF </a:t>
            </a:r>
            <a:r>
              <a:rPr lang="fr-CA" dirty="0"/>
              <a:t>Quelques exemples d'actions pouvant évoquer soit une réponse de </a:t>
            </a:r>
            <a:r>
              <a:rPr lang="fr-CA" b="1" dirty="0"/>
              <a:t>menace</a:t>
            </a:r>
            <a:r>
              <a:rPr lang="fr-CA" dirty="0"/>
              <a:t>, soit une réponse de </a:t>
            </a:r>
            <a:r>
              <a:rPr lang="fr-CA" b="1" dirty="0"/>
              <a:t>récompense</a:t>
            </a:r>
            <a:r>
              <a:rPr lang="fr-CA" dirty="0"/>
              <a:t>.</a:t>
            </a:r>
          </a:p>
        </p:txBody>
      </p:sp>
    </p:spTree>
    <p:extLst>
      <p:ext uri="{BB962C8B-B14F-4D97-AF65-F5344CB8AC3E}">
        <p14:creationId xmlns:p14="http://schemas.microsoft.com/office/powerpoint/2010/main" val="317250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GonzalA1\AppData\Local\Microsoft\Windows\Temporary Internet Files\Content.IE5\3XXIV14Y\Movie-icon-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6411833"/>
            <a:ext cx="5904656" cy="276999"/>
          </a:xfrm>
          <a:prstGeom prst="rect">
            <a:avLst/>
          </a:prstGeom>
        </p:spPr>
        <p:txBody>
          <a:bodyPr wrap="square">
            <a:spAutoFit/>
          </a:bodyPr>
          <a:lstStyle/>
          <a:p>
            <a:pPr defTabSz="914400">
              <a:defRPr/>
            </a:pPr>
            <a:r>
              <a:rPr lang="en-CA" sz="1200" dirty="0">
                <a:hlinkClick r:id="rId4"/>
              </a:rPr>
              <a:t>https://www.koherence.fr/scarf-engagement-motivation-collaborateur-dispositif-rh/</a:t>
            </a:r>
            <a:r>
              <a:rPr lang="en-CA" sz="1200" dirty="0"/>
              <a:t> </a:t>
            </a:r>
            <a:endParaRPr lang="en-US" sz="1200" dirty="0"/>
          </a:p>
        </p:txBody>
      </p:sp>
      <p:pic>
        <p:nvPicPr>
          <p:cNvPr id="8" name="Picture 7">
            <a:extLst>
              <a:ext uri="{FF2B5EF4-FFF2-40B4-BE49-F238E27FC236}">
                <a16:creationId xmlns:a16="http://schemas.microsoft.com/office/drawing/2014/main" id="{AA7CCFE4-2533-F60F-2281-E6106ADB9B95}"/>
              </a:ext>
            </a:extLst>
          </p:cNvPr>
          <p:cNvPicPr>
            <a:picLocks noChangeAspect="1"/>
          </p:cNvPicPr>
          <p:nvPr/>
        </p:nvPicPr>
        <p:blipFill>
          <a:blip r:embed="rId5"/>
          <a:stretch>
            <a:fillRect/>
          </a:stretch>
        </p:blipFill>
        <p:spPr>
          <a:xfrm>
            <a:off x="573460" y="153573"/>
            <a:ext cx="1304925" cy="1343025"/>
          </a:xfrm>
          <a:prstGeom prst="rect">
            <a:avLst/>
          </a:prstGeom>
        </p:spPr>
      </p:pic>
      <p:pic>
        <p:nvPicPr>
          <p:cNvPr id="9" name="Picture 8">
            <a:extLst>
              <a:ext uri="{FF2B5EF4-FFF2-40B4-BE49-F238E27FC236}">
                <a16:creationId xmlns:a16="http://schemas.microsoft.com/office/drawing/2014/main" id="{A73C0A51-B5AF-11C1-2FD8-B4C35360CDB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9647" y="1340947"/>
            <a:ext cx="1352550" cy="1352550"/>
          </a:xfrm>
          <a:prstGeom prst="rect">
            <a:avLst/>
          </a:prstGeom>
        </p:spPr>
      </p:pic>
      <p:pic>
        <p:nvPicPr>
          <p:cNvPr id="10" name="Picture 9">
            <a:extLst>
              <a:ext uri="{FF2B5EF4-FFF2-40B4-BE49-F238E27FC236}">
                <a16:creationId xmlns:a16="http://schemas.microsoft.com/office/drawing/2014/main" id="{C757D54F-4610-5F13-7B28-E1C3AF03152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7747" y="2537846"/>
            <a:ext cx="1276350" cy="1371600"/>
          </a:xfrm>
          <a:prstGeom prst="rect">
            <a:avLst/>
          </a:prstGeom>
        </p:spPr>
      </p:pic>
      <p:pic>
        <p:nvPicPr>
          <p:cNvPr id="11" name="Picture 10">
            <a:extLst>
              <a:ext uri="{FF2B5EF4-FFF2-40B4-BE49-F238E27FC236}">
                <a16:creationId xmlns:a16="http://schemas.microsoft.com/office/drawing/2014/main" id="{768DCE22-1C8E-1DA8-1EF5-6C4338CEC0C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68697" y="3753795"/>
            <a:ext cx="1314450" cy="1343025"/>
          </a:xfrm>
          <a:prstGeom prst="rect">
            <a:avLst/>
          </a:prstGeom>
        </p:spPr>
      </p:pic>
      <p:pic>
        <p:nvPicPr>
          <p:cNvPr id="12" name="Picture 11">
            <a:extLst>
              <a:ext uri="{FF2B5EF4-FFF2-40B4-BE49-F238E27FC236}">
                <a16:creationId xmlns:a16="http://schemas.microsoft.com/office/drawing/2014/main" id="{692AA19A-7385-B4B0-969D-FF483117360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11560" y="4941168"/>
            <a:ext cx="1228725" cy="1352550"/>
          </a:xfrm>
          <a:prstGeom prst="rect">
            <a:avLst/>
          </a:prstGeom>
        </p:spPr>
      </p:pic>
      <p:sp>
        <p:nvSpPr>
          <p:cNvPr id="19" name="TextBox 18">
            <a:extLst>
              <a:ext uri="{FF2B5EF4-FFF2-40B4-BE49-F238E27FC236}">
                <a16:creationId xmlns:a16="http://schemas.microsoft.com/office/drawing/2014/main" id="{6C9058D2-0B1A-6B8C-3B04-292DA0B2BE68}"/>
              </a:ext>
            </a:extLst>
          </p:cNvPr>
          <p:cNvSpPr txBox="1"/>
          <p:nvPr/>
        </p:nvSpPr>
        <p:spPr>
          <a:xfrm>
            <a:off x="1935753" y="413226"/>
            <a:ext cx="6700980" cy="923330"/>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Statut </a:t>
            </a:r>
            <a:r>
              <a:rPr lang="fr-FR" b="0" i="0" dirty="0">
                <a:solidFill>
                  <a:srgbClr val="000000"/>
                </a:solidFill>
                <a:effectLst/>
                <a:latin typeface="Calibri" panose="020F0502020204030204" pitchFamily="34" charset="0"/>
                <a:cs typeface="Calibri" panose="020F0502020204030204" pitchFamily="34" charset="0"/>
              </a:rPr>
              <a:t>- C’est la place de l’individu au sein d’un groupe, l’importance qu’on lui accorde (en tous cas, l’importance qu’il ressent). Cela influe directement son estime de soi.</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1ADB503-C614-1425-5AB5-0BD6C529B647}"/>
              </a:ext>
            </a:extLst>
          </p:cNvPr>
          <p:cNvSpPr txBox="1"/>
          <p:nvPr/>
        </p:nvSpPr>
        <p:spPr>
          <a:xfrm>
            <a:off x="1935753" y="1655087"/>
            <a:ext cx="6700978" cy="646331"/>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Certitude </a:t>
            </a:r>
            <a:r>
              <a:rPr lang="fr-FR" b="0" i="0" dirty="0">
                <a:solidFill>
                  <a:srgbClr val="000000"/>
                </a:solidFill>
                <a:effectLst/>
                <a:latin typeface="Calibri" panose="020F0502020204030204" pitchFamily="34" charset="0"/>
                <a:cs typeface="Calibri" panose="020F0502020204030204" pitchFamily="34" charset="0"/>
              </a:rPr>
              <a:t>- Cela rassure les salariés d’avoir une idée de ce que l’avenir leur réserve, c’est leur besoin de sécurité.</a:t>
            </a:r>
            <a:endParaRPr lang="en-US"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58746A9-DF2A-8E63-6068-C3146F448829}"/>
              </a:ext>
            </a:extLst>
          </p:cNvPr>
          <p:cNvSpPr txBox="1"/>
          <p:nvPr/>
        </p:nvSpPr>
        <p:spPr>
          <a:xfrm>
            <a:off x="1935753" y="2822692"/>
            <a:ext cx="6700980" cy="923330"/>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Autonomie </a:t>
            </a:r>
            <a:r>
              <a:rPr lang="fr-FR" b="0" i="0" dirty="0">
                <a:solidFill>
                  <a:srgbClr val="000000"/>
                </a:solidFill>
                <a:effectLst/>
                <a:latin typeface="Calibri" panose="020F0502020204030204" pitchFamily="34" charset="0"/>
                <a:cs typeface="Calibri" panose="020F0502020204030204" pitchFamily="34" charset="0"/>
              </a:rPr>
              <a:t>- C’est le sentiment de pouvoir faire des choix et d’exercer un contrôle sur son environnement. C’est aussi la possibilité de se développer.</a:t>
            </a:r>
            <a:endParaRPr 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940ECE4-A974-B715-77C7-C39E90A64C4F}"/>
              </a:ext>
            </a:extLst>
          </p:cNvPr>
          <p:cNvSpPr txBox="1"/>
          <p:nvPr/>
        </p:nvSpPr>
        <p:spPr>
          <a:xfrm>
            <a:off x="1936571" y="3970355"/>
            <a:ext cx="6700978" cy="923330"/>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Relations </a:t>
            </a:r>
            <a:r>
              <a:rPr lang="fr-FR" b="0" i="0" dirty="0">
                <a:solidFill>
                  <a:srgbClr val="000000"/>
                </a:solidFill>
                <a:effectLst/>
                <a:latin typeface="Calibri" panose="020F0502020204030204" pitchFamily="34" charset="0"/>
                <a:cs typeface="Calibri" panose="020F0502020204030204" pitchFamily="34" charset="0"/>
              </a:rPr>
              <a:t>- C’est le besoin d’appartenance, c’est de travailler dans un environnement relationnel sain. À défaut, on passe son temps à assurer ses arrières !</a:t>
            </a:r>
            <a:endParaRPr lang="en-US"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22D7BAA-FCE3-9E6F-EA4A-FC4AA9DCEB37}"/>
              </a:ext>
            </a:extLst>
          </p:cNvPr>
          <p:cNvSpPr txBox="1"/>
          <p:nvPr/>
        </p:nvSpPr>
        <p:spPr>
          <a:xfrm>
            <a:off x="1935754" y="5244228"/>
            <a:ext cx="6700978" cy="646331"/>
          </a:xfrm>
          <a:prstGeom prst="rect">
            <a:avLst/>
          </a:prstGeom>
          <a:noFill/>
        </p:spPr>
        <p:txBody>
          <a:bodyPr wrap="square">
            <a:spAutoFit/>
          </a:bodyPr>
          <a:lstStyle/>
          <a:p>
            <a:r>
              <a:rPr lang="fr-FR" b="1" dirty="0" err="1">
                <a:solidFill>
                  <a:srgbClr val="000000"/>
                </a:solidFill>
                <a:latin typeface="Calibri" panose="020F0502020204030204" pitchFamily="34" charset="0"/>
                <a:cs typeface="Calibri" panose="020F0502020204030204" pitchFamily="34" charset="0"/>
              </a:rPr>
              <a:t>Fran-jeu</a:t>
            </a:r>
            <a:r>
              <a:rPr lang="fr-FR" b="1" dirty="0">
                <a:solidFill>
                  <a:srgbClr val="000000"/>
                </a:solidFill>
                <a:latin typeface="Calibri" panose="020F0502020204030204" pitchFamily="34" charset="0"/>
                <a:cs typeface="Calibri" panose="020F0502020204030204" pitchFamily="34" charset="0"/>
              </a:rPr>
              <a:t> </a:t>
            </a:r>
            <a:r>
              <a:rPr lang="fr-FR" dirty="0">
                <a:solidFill>
                  <a:srgbClr val="000000"/>
                </a:solidFill>
                <a:latin typeface="Calibri" panose="020F0502020204030204" pitchFamily="34" charset="0"/>
                <a:cs typeface="Calibri" panose="020F0502020204030204" pitchFamily="34" charset="0"/>
              </a:rPr>
              <a:t>- </a:t>
            </a:r>
            <a:r>
              <a:rPr lang="fr-FR" b="0" i="0" dirty="0">
                <a:solidFill>
                  <a:srgbClr val="000000"/>
                </a:solidFill>
                <a:effectLst/>
                <a:latin typeface="Calibri" panose="020F0502020204030204" pitchFamily="34" charset="0"/>
                <a:cs typeface="Calibri" panose="020F0502020204030204" pitchFamily="34" charset="0"/>
              </a:rPr>
              <a:t>C’est le besoin d’évoluer dans un système perçu comme juste, équitable et bienveillant.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2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51E1B6-1050-8B18-A7ED-498B3AC81F94}"/>
              </a:ext>
            </a:extLst>
          </p:cNvPr>
          <p:cNvGrpSpPr/>
          <p:nvPr/>
        </p:nvGrpSpPr>
        <p:grpSpPr>
          <a:xfrm>
            <a:off x="7092280" y="153888"/>
            <a:ext cx="1876771" cy="1752804"/>
            <a:chOff x="6660233" y="980728"/>
            <a:chExt cx="1296144" cy="1224135"/>
          </a:xfrm>
        </p:grpSpPr>
        <p:pic>
          <p:nvPicPr>
            <p:cNvPr id="8" name="Picture 2" descr="Blank stop sign | Free SVG">
              <a:extLst>
                <a:ext uri="{FF2B5EF4-FFF2-40B4-BE49-F238E27FC236}">
                  <a16:creationId xmlns:a16="http://schemas.microsoft.com/office/drawing/2014/main" id="{50C8897C-ADE2-4E47-7C3A-4DA520F3E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DBE6E0-595F-00B8-AFE5-DF3F4C204002}"/>
                </a:ext>
              </a:extLst>
            </p:cNvPr>
            <p:cNvSpPr txBox="1"/>
            <p:nvPr/>
          </p:nvSpPr>
          <p:spPr>
            <a:xfrm>
              <a:off x="6671282" y="1383964"/>
              <a:ext cx="1247908" cy="494378"/>
            </a:xfrm>
            <a:prstGeom prst="rect">
              <a:avLst/>
            </a:prstGeom>
            <a:noFill/>
          </p:spPr>
          <p:txBody>
            <a:bodyPr wrap="square">
              <a:spAutoFit/>
            </a:bodyPr>
            <a:lstStyle/>
            <a:p>
              <a:pPr algn="ctr"/>
              <a:r>
                <a:rPr lang="en-CA" sz="4000" dirty="0">
                  <a:solidFill>
                    <a:schemeClr val="bg1"/>
                  </a:solidFill>
                </a:rPr>
                <a:t>ARC-RR</a:t>
              </a:r>
              <a:endParaRPr lang="en-US" sz="4000" dirty="0">
                <a:solidFill>
                  <a:schemeClr val="bg1"/>
                </a:solidFill>
              </a:endParaRPr>
            </a:p>
          </p:txBody>
        </p:sp>
      </p:grpSp>
      <p:sp>
        <p:nvSpPr>
          <p:cNvPr id="2" name="Title 1"/>
          <p:cNvSpPr>
            <a:spLocks noGrp="1"/>
          </p:cNvSpPr>
          <p:nvPr>
            <p:ph type="title"/>
          </p:nvPr>
        </p:nvSpPr>
        <p:spPr>
          <a:xfrm>
            <a:off x="457200" y="274638"/>
            <a:ext cx="8602960" cy="1143000"/>
          </a:xfrm>
        </p:spPr>
        <p:txBody>
          <a:bodyPr>
            <a:normAutofit/>
          </a:bodyPr>
          <a:lstStyle/>
          <a:p>
            <a:r>
              <a:rPr lang="fr-CA" dirty="0"/>
              <a:t>Technique – ARC-RR</a:t>
            </a:r>
            <a:br>
              <a:rPr lang="fr-CA" dirty="0"/>
            </a:br>
            <a:r>
              <a:rPr lang="fr-CA" sz="2200" dirty="0"/>
              <a:t>(adapté de l'anglais : SBN-RR)</a:t>
            </a:r>
          </a:p>
        </p:txBody>
      </p:sp>
      <p:sp>
        <p:nvSpPr>
          <p:cNvPr id="3" name="Content Placeholder 2"/>
          <p:cNvSpPr>
            <a:spLocks noGrp="1"/>
          </p:cNvSpPr>
          <p:nvPr>
            <p:ph idx="1"/>
          </p:nvPr>
        </p:nvSpPr>
        <p:spPr>
          <a:xfrm>
            <a:off x="457200" y="1600200"/>
            <a:ext cx="8229600" cy="4826913"/>
          </a:xfrm>
        </p:spPr>
        <p:txBody>
          <a:bodyPr>
            <a:normAutofit fontScale="92500"/>
          </a:bodyPr>
          <a:lstStyle/>
          <a:p>
            <a:pPr>
              <a:lnSpc>
                <a:spcPct val="150000"/>
              </a:lnSpc>
            </a:pPr>
            <a:r>
              <a:rPr lang="fr-CA" sz="2400" b="1" dirty="0"/>
              <a:t>Arrêter</a:t>
            </a:r>
            <a:r>
              <a:rPr lang="fr-CA" sz="2400" dirty="0"/>
              <a:t> – </a:t>
            </a:r>
            <a:r>
              <a:rPr lang="fr-FR" sz="2400" dirty="0"/>
              <a:t>chaque fois que vous sentez un déclencheur venir</a:t>
            </a:r>
            <a:endParaRPr lang="fr-CA" sz="2400" dirty="0"/>
          </a:p>
          <a:p>
            <a:pPr>
              <a:lnSpc>
                <a:spcPct val="150000"/>
              </a:lnSpc>
            </a:pPr>
            <a:r>
              <a:rPr lang="fr-CA" sz="2400" b="1" dirty="0"/>
              <a:t>Respirer</a:t>
            </a:r>
            <a:r>
              <a:rPr lang="fr-CA" sz="2400" dirty="0"/>
              <a:t> – </a:t>
            </a:r>
            <a:r>
              <a:rPr lang="fr-FR" sz="2400" dirty="0"/>
              <a:t>concentrez votre esprit sur votre respiration</a:t>
            </a:r>
            <a:endParaRPr lang="fr-CA" sz="2400" dirty="0"/>
          </a:p>
          <a:p>
            <a:pPr>
              <a:lnSpc>
                <a:spcPct val="150000"/>
              </a:lnSpc>
            </a:pPr>
            <a:r>
              <a:rPr lang="fr-CA" sz="2400" b="1" dirty="0"/>
              <a:t>Constater</a:t>
            </a:r>
            <a:r>
              <a:rPr lang="fr-CA" sz="2400" dirty="0"/>
              <a:t> – </a:t>
            </a:r>
            <a:r>
              <a:rPr lang="fr-FR" sz="2400" dirty="0"/>
              <a:t>faites l'expérience de ce que vous ressentez, notez vos émotions</a:t>
            </a:r>
            <a:endParaRPr lang="fr-CA" sz="2400" dirty="0"/>
          </a:p>
          <a:p>
            <a:pPr>
              <a:lnSpc>
                <a:spcPct val="150000"/>
              </a:lnSpc>
            </a:pPr>
            <a:r>
              <a:rPr lang="fr-CA" sz="2400" b="1" dirty="0"/>
              <a:t>Réfléchir</a:t>
            </a:r>
            <a:r>
              <a:rPr lang="fr-CA" sz="2400" dirty="0"/>
              <a:t> – </a:t>
            </a:r>
            <a:r>
              <a:rPr lang="fr-FR" sz="2400" dirty="0"/>
              <a:t>ça vient d'où ? Y a-t-il un jugement ?</a:t>
            </a:r>
            <a:endParaRPr lang="fr-CA" sz="2400" dirty="0"/>
          </a:p>
          <a:p>
            <a:pPr>
              <a:lnSpc>
                <a:spcPct val="150000"/>
              </a:lnSpc>
            </a:pPr>
            <a:r>
              <a:rPr lang="fr-CA" sz="2400" b="1" dirty="0"/>
              <a:t>Répondre</a:t>
            </a:r>
            <a:r>
              <a:rPr lang="fr-CA" sz="2400" dirty="0"/>
              <a:t> – </a:t>
            </a:r>
            <a:r>
              <a:rPr lang="fr-FR" sz="2400" dirty="0"/>
              <a:t>profiter de l'occasion pour répondre avec un résultat positif et compatissant à l'esprit</a:t>
            </a:r>
            <a:endParaRPr lang="fr-CA" sz="2400" dirty="0"/>
          </a:p>
          <a:p>
            <a:pPr marL="400050" lvl="1" indent="0">
              <a:lnSpc>
                <a:spcPct val="150000"/>
              </a:lnSpc>
              <a:buNone/>
            </a:pPr>
            <a:endParaRPr lang="fr-FR" sz="1400" dirty="0"/>
          </a:p>
          <a:p>
            <a:pPr marL="400050" lvl="1" indent="0">
              <a:lnSpc>
                <a:spcPct val="150000"/>
              </a:lnSpc>
              <a:buNone/>
            </a:pPr>
            <a:r>
              <a:rPr lang="fr-FR" sz="2200" dirty="0"/>
              <a:t>C'est une technique qui pourrait être utilisée dans votre travail quotidien.</a:t>
            </a:r>
            <a:endParaRPr lang="fr-CA" sz="2200" dirty="0"/>
          </a:p>
        </p:txBody>
      </p:sp>
      <p:sp>
        <p:nvSpPr>
          <p:cNvPr id="4" name="Rectangle 3"/>
          <p:cNvSpPr/>
          <p:nvPr/>
        </p:nvSpPr>
        <p:spPr>
          <a:xfrm>
            <a:off x="899592" y="6427113"/>
            <a:ext cx="6924600" cy="276999"/>
          </a:xfrm>
          <a:prstGeom prst="rect">
            <a:avLst/>
          </a:prstGeom>
        </p:spPr>
        <p:txBody>
          <a:bodyPr wrap="square">
            <a:spAutoFit/>
          </a:bodyPr>
          <a:lstStyle/>
          <a:p>
            <a:r>
              <a:rPr lang="en-US" sz="1200" dirty="0">
                <a:hlinkClick r:id="rId4"/>
              </a:rPr>
              <a:t>https://www.aureliendaudet.com/muscler-intelligence-emotionnelle-2-jours-4-semaines/</a:t>
            </a:r>
            <a:endParaRPr lang="en-US" sz="1200" dirty="0"/>
          </a:p>
        </p:txBody>
      </p:sp>
    </p:spTree>
    <p:extLst>
      <p:ext uri="{BB962C8B-B14F-4D97-AF65-F5344CB8AC3E}">
        <p14:creationId xmlns:p14="http://schemas.microsoft.com/office/powerpoint/2010/main" val="1008658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6863</TotalTime>
  <Words>2927</Words>
  <Application>Microsoft Office PowerPoint</Application>
  <PresentationFormat>On-screen Show (4:3)</PresentationFormat>
  <Paragraphs>263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Bradley Hand ITC</vt:lpstr>
      <vt:lpstr>Calibri</vt:lpstr>
      <vt:lpstr>Ink Free</vt:lpstr>
      <vt:lpstr>Montserrat</vt:lpstr>
      <vt:lpstr>Roboto</vt:lpstr>
      <vt:lpstr>Verdana</vt:lpstr>
      <vt:lpstr>1_Office Theme</vt:lpstr>
      <vt:lpstr>PowerPoint Presentation</vt:lpstr>
      <vt:lpstr>Programme de développement du leadership de changement en pleine-conscience (DLCP)</vt:lpstr>
      <vt:lpstr>Exercice d’autocompassion en pleine conscience – Centrage</vt:lpstr>
      <vt:lpstr>Compte rendu de la semaine 4</vt:lpstr>
      <vt:lpstr>Programme – semaine 5  (Compassion, clarté et créativité)</vt:lpstr>
      <vt:lpstr>Le modèle SCARF</vt:lpstr>
      <vt:lpstr>PowerPoint Presentation</vt:lpstr>
      <vt:lpstr>PowerPoint Presentation</vt:lpstr>
      <vt:lpstr>Technique – ARC-RR (adapté de l'anglais : SBN-RR)</vt:lpstr>
      <vt:lpstr>Traitez-vous comme si vous étiez digne d'amour… parce que vous l’êtes</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421</cp:revision>
  <cp:lastPrinted>2016-05-02T17:15:08Z</cp:lastPrinted>
  <dcterms:created xsi:type="dcterms:W3CDTF">2015-04-14T20:39:51Z</dcterms:created>
  <dcterms:modified xsi:type="dcterms:W3CDTF">2022-10-25T15:24:09Z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