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55"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734" autoAdjust="0"/>
  </p:normalViewPr>
  <p:slideViewPr>
    <p:cSldViewPr snapToObjects="1" showGuides="1">
      <p:cViewPr varScale="1">
        <p:scale>
          <a:sx n="64" d="100"/>
          <a:sy n="64" d="100"/>
        </p:scale>
        <p:origin x="2525" y="62"/>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‹N°›</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‹N°›</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soundcloud.com/dharma-gus/15-min-body-scan-augusta-mbsr" TargetMode="External"/><Relationship Id="rId13" Type="http://schemas.openxmlformats.org/officeDocument/2006/relationships/hyperlink" Target="http://self-compassion.org/wp-content/uploads/meditations/LKM.self-compassion.MP3" TargetMode="External"/><Relationship Id="rId3" Type="http://schemas.openxmlformats.org/officeDocument/2006/relationships/hyperlink" Target="https://vimeo.com/470384287" TargetMode="External"/><Relationship Id="rId7" Type="http://schemas.openxmlformats.org/officeDocument/2006/relationships/hyperlink" Target="https://www.rightlifeproject.com/meditate" TargetMode="External"/><Relationship Id="rId12" Type="http://schemas.openxmlformats.org/officeDocument/2006/relationships/hyperlink" Target="https://soundcloud.com/awakeningcompassion/awakening-compassion-class-4"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11" Type="http://schemas.openxmlformats.org/officeDocument/2006/relationships/hyperlink" Target="https://soundcloud.com/mindfullivingcoach/self-compassion-meditation" TargetMode="External"/><Relationship Id="rId5" Type="http://schemas.openxmlformats.org/officeDocument/2006/relationships/hyperlink" Target="https://vimeo.com/466742570" TargetMode="External"/><Relationship Id="rId10" Type="http://schemas.openxmlformats.org/officeDocument/2006/relationships/hyperlink" Target="https://soundcloud.com/user-640851605/self-compassion-giving-and-receiving-meditation-10-minutes" TargetMode="External"/><Relationship Id="rId4" Type="http://schemas.openxmlformats.org/officeDocument/2006/relationships/hyperlink" Target="https://www.youtube.com/watch?v=Fevw8ahkeeU" TargetMode="External"/><Relationship Id="rId9" Type="http://schemas.openxmlformats.org/officeDocument/2006/relationships/hyperlink" Target="https://soundcloud.com/breathworks-mindfulness/mindfulness-for-women-track-5-self-compassion-medita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English</a:t>
            </a:r>
            <a:endParaRPr lang="en-US" dirty="0"/>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t>Exercice</a:t>
            </a:r>
            <a:r>
              <a:rPr lang="en-US" sz="1200" dirty="0"/>
              <a:t> dans le </a:t>
            </a:r>
            <a:r>
              <a:rPr lang="en-US" sz="1200" dirty="0" err="1"/>
              <a:t>miroir</a:t>
            </a:r>
            <a:r>
              <a:rPr lang="en-US" sz="1200" dirty="0"/>
              <a:t>, Augmenter </a:t>
            </a:r>
            <a:r>
              <a:rPr lang="en-US" sz="1200" dirty="0" err="1"/>
              <a:t>l'amour</a:t>
            </a:r>
            <a:r>
              <a:rPr lang="en-US" sz="1200" dirty="0"/>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4"/>
              </a:rPr>
              <a:t>https://</a:t>
            </a:r>
            <a:r>
              <a:rPr lang="fr-FR" sz="1200" dirty="0" smtClean="0">
                <a:hlinkClick r:id="rId4"/>
              </a:rPr>
              <a:t>www.youtube.com/watch?v=HTlnAbAax_0</a:t>
            </a:r>
            <a:r>
              <a:rPr lang="fr-FR" sz="1200" dirty="0" smtClean="0"/>
              <a:t>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smtClean="0">
                <a:effectLst/>
                <a:latin typeface="Arial" panose="020B0604020202020204" pitchFamily="34" charset="0"/>
                <a:ea typeface="Calibri" panose="020F0502020204030204" pitchFamily="34" charset="0"/>
              </a:rPr>
              <a:t>l’estime</a:t>
            </a:r>
            <a:r>
              <a:rPr lang="en-CA" sz="1200" dirty="0" smtClean="0">
                <a:effectLst/>
                <a:latin typeface="Arial" panose="020B0604020202020204" pitchFamily="34" charset="0"/>
                <a:ea typeface="Calibri" panose="020F0502020204030204" pitchFamily="34" charset="0"/>
              </a:rPr>
              <a:t> </a:t>
            </a:r>
            <a:r>
              <a:rPr lang="en-CA" sz="1200" dirty="0" err="1" smtClean="0">
                <a:effectLst/>
                <a:latin typeface="Arial" panose="020B0604020202020204" pitchFamily="34" charset="0"/>
                <a:ea typeface="Calibri" panose="020F0502020204030204" pitchFamily="34" charset="0"/>
              </a:rPr>
              <a:t>personnelle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dirty="0"/>
              <a:t>Veuillez noter : pour la semaine prochaine, nous ferons un exercice d'alimentation consciente, vous aurez besoin d'un petit fruit ou d'un légume pour cela, quelque chose comme un raisin, une myrtille ou une tranche d'orange ou de mandarine, un morceau de carotte, un concombre ou n'importe quel légume que vous pouvez grignoter pour l'exercice de pleine conscience la semaine prochaine.</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a:t>
            </a:r>
            <a:r>
              <a:rPr lang="fr-CA" noProof="0"/>
              <a:t>en français </a:t>
            </a:r>
            <a:r>
              <a:rPr lang="fr-CA" noProof="0" dirty="0"/>
              <a:t>: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3"/>
              </a:rPr>
              <a:t>https://vimeo.com/470384287</a:t>
            </a:r>
            <a:r>
              <a:rPr lang="fr-CA" sz="1600" noProof="0" dirty="0"/>
              <a:t> </a:t>
            </a:r>
            <a:r>
              <a:rPr lang="fr-CA" sz="2400" u="sng" noProof="0" dirty="0">
                <a:solidFill>
                  <a:srgbClr val="2803C3"/>
                </a:solidFill>
                <a:effectLst/>
                <a:latin typeface="Arial" panose="020B0604020202020204" pitchFamily="34" charset="0"/>
                <a:ea typeface="Calibri" panose="020F0502020204030204" pitchFamily="34" charset="0"/>
              </a:rPr>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4"/>
              </a:rPr>
              <a:t>https://www.youtube.com/watch?v=Fevw8ahkeeU</a:t>
            </a:r>
            <a:r>
              <a:rPr lang="fr-CA" sz="1200" noProof="0" dirty="0"/>
              <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5"/>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6"/>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r>
              <a:rPr lang="fr-CA" sz="2000" noProof="0" dirty="0">
                <a:effectLst/>
                <a:ea typeface="Calibri" panose="020F0502020204030204" pitchFamily="34" charset="0"/>
                <a:cs typeface="Times New Roman" panose="02020603050405020304" pitchFamily="18" charset="0"/>
              </a:rPr>
              <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7"/>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8"/>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9"/>
              </a:rPr>
              <a:t>https://soundcloud.com/breathworks-mindfulness/mindfulness-for-women-track-5-self-compassion-meditation</a:t>
            </a:r>
            <a:r>
              <a:rPr lang="en-CA" sz="1200" dirty="0"/>
              <a:t/>
            </a:r>
            <a:br>
              <a:rPr lang="en-CA" sz="1200" dirty="0"/>
            </a:br>
            <a:r>
              <a:rPr lang="en-CA" sz="1200" dirty="0"/>
              <a:t>10 mins – </a:t>
            </a:r>
            <a:r>
              <a:rPr lang="en-CA" sz="1200" dirty="0">
                <a:hlinkClick r:id="rId10"/>
              </a:rPr>
              <a:t>https://soundcloud.com/user-640851605/self-compassion-giving-and-receiving-meditation-10-minutes</a:t>
            </a:r>
            <a:r>
              <a:rPr lang="en-CA" sz="1200" dirty="0"/>
              <a:t>   </a:t>
            </a:r>
            <a:br>
              <a:rPr lang="en-CA" sz="1200" dirty="0"/>
            </a:br>
            <a:r>
              <a:rPr lang="en-CA" sz="1200" dirty="0"/>
              <a:t>15 mins – </a:t>
            </a:r>
            <a:r>
              <a:rPr lang="en-CA" sz="1200" dirty="0">
                <a:hlinkClick r:id="rId11"/>
              </a:rPr>
              <a:t>https://soundcloud.com/mindfullivingcoach/self-compassion-meditation</a:t>
            </a:r>
            <a:r>
              <a:rPr lang="en-CA" sz="1200" dirty="0"/>
              <a:t/>
            </a:r>
            <a:br>
              <a:rPr lang="en-CA" sz="1200" dirty="0"/>
            </a:br>
            <a:r>
              <a:rPr lang="en-CA" sz="1200" dirty="0"/>
              <a:t>15 mins – </a:t>
            </a:r>
            <a:r>
              <a:rPr lang="en-CA" sz="1200" dirty="0">
                <a:hlinkClick r:id="rId12"/>
              </a:rPr>
              <a:t>https://soundcloud.com/awakeningcompassion/awakening-compassion-class-4</a:t>
            </a:r>
            <a:r>
              <a:rPr lang="en-CA" sz="1200" dirty="0"/>
              <a:t>   </a:t>
            </a:r>
            <a:br>
              <a:rPr lang="en-CA" sz="1200" dirty="0"/>
            </a:br>
            <a:r>
              <a:rPr lang="en-CA" sz="1200" dirty="0"/>
              <a:t>20 mins – </a:t>
            </a:r>
            <a:r>
              <a:rPr lang="en-CA" sz="1200" dirty="0">
                <a:hlinkClick r:id="rId13"/>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CA" dirty="0"/>
          </a:p>
          <a:p>
            <a:r>
              <a:rPr lang="fr-CA" dirty="0"/>
              <a:t>(se charger des préparatifs pour les salles de discussion)</a:t>
            </a:r>
          </a:p>
          <a:p>
            <a:r>
              <a:rPr lang="fr-CA" dirty="0"/>
              <a:t>Vous aurez maintenant l’occasion de faire part d’une rétroaction, en petits groupes de quatre à six personnes choisies au hasard. Soyez simplement conscient et partagez le temps disponible entre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Bref retour sur l’exercice avec l’eau, l’autocompassion et le </a:t>
            </a:r>
            <a:r>
              <a:rPr lang="fr-CA"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pPr marL="171450" indent="-171450">
              <a:buFont typeface="Arial" panose="020B0604020202020204" pitchFamily="34" charset="0"/>
              <a:buChar char="•"/>
            </a:pPr>
            <a:r>
              <a:rPr lang="fr-CA" baseline="0" dirty="0"/>
              <a:t>Du model SCARF, </a:t>
            </a:r>
          </a:p>
          <a:p>
            <a:pPr marL="171450" indent="-171450">
              <a:buFont typeface="Arial" panose="020B0604020202020204" pitchFamily="34" charset="0"/>
              <a:buChar char="•"/>
            </a:pPr>
            <a:r>
              <a:rPr lang="fr-CA" baseline="0" dirty="0"/>
              <a:t>La technique </a:t>
            </a:r>
            <a:r>
              <a:rPr lang="fr-CA" sz="1200" dirty="0"/>
              <a:t>ARC-RR</a:t>
            </a:r>
          </a:p>
          <a:p>
            <a:pPr marL="171450" indent="-171450">
              <a:buFont typeface="Arial" panose="020B0604020202020204" pitchFamily="34" charset="0"/>
              <a:buChar char="•"/>
            </a:pPr>
            <a:r>
              <a:rPr lang="fr-CA" sz="1200" dirty="0"/>
              <a:t>L’e</a:t>
            </a:r>
            <a:r>
              <a:rPr lang="fr-CA" sz="1200" dirty="0">
                <a:latin typeface="Roboto" panose="02000000000000000000" pitchFamily="2" charset="0"/>
              </a:rPr>
              <a:t>xercice dans le </a:t>
            </a:r>
            <a:r>
              <a:rPr lang="fr-CA" sz="1200" dirty="0" err="1">
                <a:latin typeface="Roboto" panose="02000000000000000000" pitchFamily="2" charset="0"/>
              </a:rPr>
              <a:t>mirroir</a:t>
            </a:r>
            <a:endParaRPr lang="fr-CA" dirty="0"/>
          </a:p>
          <a:p>
            <a:endParaRPr lang="fr-CA" dirty="0"/>
          </a:p>
          <a:p>
            <a:r>
              <a:rPr lang="fr-CA" dirty="0"/>
              <a:t>(ouvrir les salles de discussion)</a:t>
            </a:r>
          </a:p>
          <a:p>
            <a:r>
              <a:rPr lang="fr-CA"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te souhaite du bonheur! / I </a:t>
            </a:r>
            <a:r>
              <a:rPr lang="fr-CA" dirty="0" err="1"/>
              <a:t>wish</a:t>
            </a:r>
            <a:r>
              <a:rPr lang="fr-CA" dirty="0"/>
              <a:t> </a:t>
            </a:r>
            <a:r>
              <a:rPr lang="fr-CA" dirty="0" err="1"/>
              <a:t>you</a:t>
            </a:r>
            <a:r>
              <a:rPr lang="fr-CA" dirty="0"/>
              <a:t> </a:t>
            </a:r>
            <a:r>
              <a:rPr lang="fr-CA" dirty="0" err="1"/>
              <a:t>happiness</a:t>
            </a:r>
            <a:r>
              <a:rPr lang="fr-CA" dirty="0"/>
              <a:t>!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fr-CA"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clos ou </a:t>
            </a:r>
            <a:r>
              <a:rPr lang="fr-CA" dirty="0" err="1"/>
              <a:t>semi-clos</a:t>
            </a:r>
            <a:r>
              <a:rPr lang="fr-CA" dirty="0"/>
              <a:t>.</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(si besoin : </a:t>
            </a:r>
            <a:r>
              <a:rPr lang="fr-FR" baseline="0" dirty="0"/>
              <a:t>Un rappel amical que si vous vous joignez par téléphone, appuyez sur * 6 pour réactiver le son, puis appuyez à nouveau sur * 6 pour désactiver le son. Si vous ne reliez pas votre téléphone à </a:t>
            </a:r>
            <a:r>
              <a:rPr lang="fr-FR" baseline="0" dirty="0" err="1"/>
              <a:t>Webex</a:t>
            </a:r>
            <a:r>
              <a:rPr lang="fr-FR" baseline="0" dirty="0"/>
              <a:t>, les salles de sous-commission ne fonctionneront probablement pas pour vous.)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C'est un modèle très intéressant, il n'est pas facile à saisir d'un coup mais une fois compris tout ou l'intention de celui-ci, il est vraiment précieux.</a:t>
            </a:r>
          </a:p>
          <a:p>
            <a:r>
              <a:rPr lang="fr-FR" dirty="0"/>
              <a:t>(indiquez ce que chaque lettre signifie pour SCARF)</a:t>
            </a:r>
          </a:p>
          <a:p>
            <a:endParaRPr lang="fr-FR" dirty="0"/>
          </a:p>
          <a:p>
            <a:r>
              <a:rPr lang="fr-FR" dirty="0"/>
              <a:t>Nous avons préparé 2 autres diapositives afin que nous puissions partager avec vous et expliquer ce que signifie ce modèle. Il s'agit d'identifier ce dont nous nous éloignons </a:t>
            </a:r>
            <a:r>
              <a:rPr lang="fr-FR" dirty="0" smtClean="0"/>
              <a:t>comme en réponse </a:t>
            </a:r>
            <a:r>
              <a:rPr lang="fr-FR" dirty="0"/>
              <a:t>à une menace parce que nous avons l'impression que quelque chose </a:t>
            </a:r>
            <a:r>
              <a:rPr lang="fr-FR" dirty="0" smtClean="0"/>
              <a:t>pourrait nous nuire. </a:t>
            </a:r>
            <a:r>
              <a:rPr lang="fr-FR" dirty="0"/>
              <a:t>Nous passons donc d'une réponse à la menace à une réponse de récompense. Je vais vous expliquer à partir des diapositives et il y a aussi une courte vidéo. </a:t>
            </a:r>
          </a:p>
          <a:p>
            <a:r>
              <a:rPr lang="fr-FR" dirty="0"/>
              <a:t>(Lisez ce que la diapositive indique pour chaque lettre).</a:t>
            </a:r>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expliquant cela, nous pouvons identifier ce qui est une menace ou une récompense - ce que nous considérons comme une menace ou une récompense de la manière dont quelque chose est présenté.</a:t>
            </a:r>
          </a:p>
          <a:p>
            <a:endParaRPr lang="fr-FR" dirty="0"/>
          </a:p>
          <a:p>
            <a:r>
              <a:rPr lang="fr-FR" dirty="0"/>
              <a:t>((explique ce qui est perçu comme une menace et ce qui est perçu comme une récompense sur la base de la diapositive))</a:t>
            </a:r>
          </a:p>
          <a:p>
            <a:endParaRPr lang="fr-FR" dirty="0"/>
          </a:p>
          <a:p>
            <a:r>
              <a:rPr lang="fr-FR" dirty="0"/>
              <a:t>Prenons une minute pour penser et réfléchir à une situation où nous avons choisi l'une ou l'autre, réponse à la menace ou à la récompense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une autre définition au modèle SCARF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((paraphraser la diapositive))</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un vidéo, 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None/>
            </a:pPr>
            <a:endParaRPr lang="en-CA" dirty="0"/>
          </a:p>
          <a:p>
            <a:pPr algn="just" fontAlgn="base"/>
            <a:r>
              <a:rPr lang="fr-FR" b="0" i="0" dirty="0">
                <a:solidFill>
                  <a:srgbClr val="07355A"/>
                </a:solidFill>
                <a:effectLst/>
                <a:latin typeface="Montserrat" panose="00000500000000000000" pitchFamily="2" charset="0"/>
              </a:rPr>
              <a:t>La technique suivante est utilisée pour aider à réguler nos réactions et nos émotions, proposé pour le programme SIY l’outil SBNRR, pour « 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brutale montée des émotions en moi, suivre cette séquence me permet de laisser au néocortex le temps de faire son travail de prise de distance, d’analyse et de régulation des émotions, pour une réponse plus efficace.</a:t>
            </a: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endParaRPr lang="en-CA" dirty="0"/>
          </a:p>
          <a:p>
            <a:pPr>
              <a:buNone/>
            </a:pPr>
            <a:endParaRPr lang="en-CA" dirty="0"/>
          </a:p>
          <a:p>
            <a:pPr>
              <a:buNone/>
            </a:pPr>
            <a:r>
              <a:rPr lang="fr-FR" dirty="0"/>
              <a:t>Réfléchissez-y une minute et trouvez des exemples concrets sur le moment où cette technique aurait pu être utilisée pour de bon.</a:t>
            </a:r>
          </a:p>
          <a:p>
            <a:pPr>
              <a:buNone/>
            </a:pPr>
            <a:r>
              <a:rPr lang="fr-FR" dirty="0"/>
              <a:t>Trouvez des exemples concrets</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ARC-RR : https://www.aureliendaudet.com/muscler-intelligence-emotionnelle-2-jours-4-semaines/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FAF4DD9-F2FA-B2F0-CD11-D84B9CF140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1D60079-731C-D800-1234-22AC647B0E0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5A6E6700-C1FC-69CB-F25E-F85D5E82583E}"/>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0FAEFE03-7D4B-71D6-B80B-33028BDC6594}"/>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2022-10-24</a:t>
            </a:fld>
            <a:endParaRPr lang="en-CA" noProof="0" dirty="0"/>
          </a:p>
        </p:txBody>
      </p:sp>
      <p:sp>
        <p:nvSpPr>
          <p:cNvPr id="19" name="Footer Placeholder 4">
            <a:extLst>
              <a:ext uri="{FF2B5EF4-FFF2-40B4-BE49-F238E27FC236}">
                <a16:creationId xmlns:a16="http://schemas.microsoft.com/office/drawing/2014/main" id="{F9D3E980-E4B6-11F7-ABA3-697876B4E978}"/>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10E4412E-40B3-2C97-356C-7BC3DCFAD4D3}"/>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A52EA52-0148-8E6E-7235-226120EB355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‹N°›</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‹N°›</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18jn-K34aNA&amp;t=39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hyperlink" Target="https://www.youtube.com/watch?v=HTlnAbAax_0"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gN5_D4xeo9c" TargetMode="External"/><Relationship Id="rId13" Type="http://schemas.openxmlformats.org/officeDocument/2006/relationships/image" Target="../media/image39.jpeg"/><Relationship Id="rId3" Type="http://schemas.openxmlformats.org/officeDocument/2006/relationships/tags" Target="../tags/tag8.xml"/><Relationship Id="rId7" Type="http://schemas.openxmlformats.org/officeDocument/2006/relationships/hyperlink" Target="https://www.youtube.com/watch?v=UnK47wWTVZk" TargetMode="External"/><Relationship Id="rId12" Type="http://schemas.openxmlformats.org/officeDocument/2006/relationships/hyperlink" Target="https://www.youtube.com/watch?v=aH7Yfzf8-kk" TargetMode="External"/><Relationship Id="rId17" Type="http://schemas.openxmlformats.org/officeDocument/2006/relationships/image" Target="../media/image13.png"/><Relationship Id="rId2" Type="http://schemas.openxmlformats.org/officeDocument/2006/relationships/tags" Target="../tags/tag7.xml"/><Relationship Id="rId16" Type="http://schemas.openxmlformats.org/officeDocument/2006/relationships/image" Target="../media/image41.png"/><Relationship Id="rId1" Type="http://schemas.openxmlformats.org/officeDocument/2006/relationships/tags" Target="../tags/tag6.xml"/><Relationship Id="rId6" Type="http://schemas.openxmlformats.org/officeDocument/2006/relationships/image" Target="../media/image38.jpeg"/><Relationship Id="rId11" Type="http://schemas.openxmlformats.org/officeDocument/2006/relationships/hyperlink" Target="https://www.youtube.com/watch?v=spFKZfWn07k" TargetMode="External"/><Relationship Id="rId5" Type="http://schemas.openxmlformats.org/officeDocument/2006/relationships/notesSlide" Target="../notesSlides/notesSlide11.xml"/><Relationship Id="rId15" Type="http://schemas.openxmlformats.org/officeDocument/2006/relationships/image" Target="../media/image40.png"/><Relationship Id="rId10" Type="http://schemas.openxmlformats.org/officeDocument/2006/relationships/hyperlink" Target="https://www.youtube.com/watch?v=nQSAcY-7Xic" TargetMode="External"/><Relationship Id="rId4" Type="http://schemas.openxmlformats.org/officeDocument/2006/relationships/slideLayout" Target="../slideLayouts/slideLayout2.xml"/><Relationship Id="rId9" Type="http://schemas.openxmlformats.org/officeDocument/2006/relationships/hyperlink" Target="https://vimeo.com/466742570" TargetMode="External"/><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notesSlide" Target="../notesSlides/notesSlide4.xml"/><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tags" Target="../tags/tag2.xml"/><Relationship Id="rId16" Type="http://schemas.openxmlformats.org/officeDocument/2006/relationships/image" Target="../media/image18.jpg"/><Relationship Id="rId20"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2.jp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reliendaudet.com/muscler-intelligence-emotionnelle-2-jours-4-sema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 ou respiration</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7"/>
              </a:rPr>
              <a:t>Scan Corporel - YouTube</a:t>
            </a:r>
            <a:r>
              <a:rPr lang="fr-CA" sz="1400" dirty="0">
                <a:effectLst/>
                <a:ea typeface="Calibri" panose="020F0502020204030204" pitchFamily="34" charset="0"/>
                <a:cs typeface="Times New Roman" panose="02020603050405020304" pitchFamily="18" charset="0"/>
              </a:rPr>
              <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8"/>
              </a:rPr>
              <a:t>Méditation </a:t>
            </a:r>
            <a:r>
              <a:rPr lang="fr-CA" sz="1400" u="sng" dirty="0" err="1">
                <a:solidFill>
                  <a:srgbClr val="0563C1"/>
                </a:solidFill>
                <a:effectLst/>
                <a:ea typeface="Calibri" panose="020F0502020204030204" pitchFamily="34" charset="0"/>
                <a:cs typeface="Times New Roman" panose="02020603050405020304" pitchFamily="18" charset="0"/>
                <a:hlinkClick r:id="rId8"/>
              </a:rPr>
              <a:t>bodyscan</a:t>
            </a:r>
            <a:r>
              <a:rPr lang="fr-CA" sz="1400" u="sng" dirty="0">
                <a:solidFill>
                  <a:srgbClr val="0563C1"/>
                </a:solidFill>
                <a:effectLst/>
                <a:ea typeface="Calibri" panose="020F0502020204030204" pitchFamily="34" charset="0"/>
                <a:cs typeface="Times New Roman" panose="02020603050405020304" pitchFamily="18" charset="0"/>
                <a:hlinkClick r:id="rId8"/>
              </a:rPr>
              <a:t> – YouTube</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r>
              <a:rPr lang="fr-CA" dirty="0"/>
              <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9"/>
              </a:rPr>
              <a:t>Pratique d’autocompassion – </a:t>
            </a:r>
            <a:r>
              <a:rPr lang="fr-CA" sz="1400" dirty="0" err="1">
                <a:effectLst/>
                <a:latin typeface="Calibri" panose="020F0502020204030204" pitchFamily="34" charset="0"/>
                <a:ea typeface="Calibri" panose="020F0502020204030204" pitchFamily="34" charset="0"/>
                <a:hlinkClick r:id="rId9"/>
              </a:rPr>
              <a:t>Vimeo</a:t>
            </a:r>
            <a:r>
              <a:rPr lang="fr-CA" sz="1400" dirty="0">
                <a:effectLst/>
                <a:latin typeface="Calibri" panose="020F0502020204030204" pitchFamily="34" charset="0"/>
                <a:ea typeface="Calibri" panose="020F0502020204030204" pitchFamily="34" charset="0"/>
              </a:rPr>
              <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0"/>
              </a:rPr>
              <a:t>V</a:t>
            </a:r>
            <a:r>
              <a:rPr lang="fr-CA" sz="1400" baseline="0" dirty="0">
                <a:hlinkClick r:id="rId10"/>
              </a:rPr>
              <a:t>otre moment d’autocompassion - YouTube</a:t>
            </a:r>
            <a:r>
              <a:rPr lang="fr-CA" sz="1400" baseline="0" dirty="0"/>
              <a:t> </a:t>
            </a:r>
            <a:r>
              <a:rPr lang="fr-CA" sz="1400" dirty="0"/>
              <a:t/>
            </a:r>
            <a:br>
              <a:rPr lang="fr-CA" sz="1400" dirty="0"/>
            </a:br>
            <a:r>
              <a:rPr lang="fr-CA" sz="1400" dirty="0">
                <a:effectLst/>
                <a:ea typeface="Calibri" panose="020F0502020204030204" pitchFamily="34" charset="0"/>
                <a:cs typeface="Times New Roman" panose="02020603050405020304" pitchFamily="18" charset="0"/>
              </a:rPr>
              <a:t>18 min – </a:t>
            </a:r>
            <a:r>
              <a:rPr lang="fr-CA" sz="1400" u="sng" dirty="0">
                <a:solidFill>
                  <a:srgbClr val="0563C1"/>
                </a:solidFill>
                <a:effectLst/>
                <a:ea typeface="Calibri" panose="020F0502020204030204" pitchFamily="34" charset="0"/>
                <a:cs typeface="Times New Roman" panose="02020603050405020304" pitchFamily="18" charset="0"/>
                <a:hlinkClick r:id="rId11"/>
              </a:rPr>
              <a:t>Pleine Conscience pour Bien Démarrer la Journée </a:t>
            </a:r>
            <a:r>
              <a:rPr lang="fr-CA" sz="1400" u="sng" dirty="0">
                <a:solidFill>
                  <a:srgbClr val="0563C1"/>
                </a:solidFill>
                <a:effectLst/>
                <a:ea typeface="Calibri" panose="020F0502020204030204" pitchFamily="34" charset="0"/>
                <a:cs typeface="MS Gothic" panose="020B0609070205080204" pitchFamily="49" charset="-128"/>
                <a:hlinkClick r:id="rId11"/>
              </a:rPr>
              <a:t>☀️</a:t>
            </a:r>
            <a:r>
              <a:rPr lang="fr-CA" sz="1400" u="sng" dirty="0">
                <a:solidFill>
                  <a:srgbClr val="0563C1"/>
                </a:solidFill>
                <a:effectLst/>
                <a:ea typeface="Calibri" panose="020F0502020204030204" pitchFamily="34" charset="0"/>
                <a:cs typeface="Times New Roman" panose="02020603050405020304" pitchFamily="18" charset="0"/>
                <a:hlinkClick r:id="rId11"/>
              </a:rPr>
              <a:t> - YouTube</a:t>
            </a:r>
            <a:r>
              <a:rPr lang="fr-CA" sz="1400" dirty="0">
                <a:effectLst/>
                <a:ea typeface="Calibri" panose="020F0502020204030204" pitchFamily="34" charset="0"/>
                <a:cs typeface="Times New Roman" panose="02020603050405020304" pitchFamily="18" charset="0"/>
              </a:rPr>
              <a:t/>
            </a:r>
            <a:br>
              <a:rPr lang="fr-CA" sz="1400" dirty="0">
                <a:effectLst/>
                <a:ea typeface="Calibri" panose="020F0502020204030204" pitchFamily="34" charset="0"/>
                <a:cs typeface="Times New Roman" panose="02020603050405020304" pitchFamily="18" charset="0"/>
              </a:rPr>
            </a:br>
            <a:r>
              <a:rPr lang="fr-CA" sz="1400" dirty="0">
                <a:effectLst/>
                <a:ea typeface="Calibri" panose="020F0502020204030204" pitchFamily="34" charset="0"/>
                <a:cs typeface="Times New Roman" panose="02020603050405020304" pitchFamily="18" charset="0"/>
              </a:rPr>
              <a:t>20 min – </a:t>
            </a:r>
            <a:r>
              <a:rPr lang="fr-CA" sz="1400" u="sng" dirty="0">
                <a:solidFill>
                  <a:srgbClr val="0563C1"/>
                </a:solidFill>
                <a:effectLst/>
                <a:ea typeface="Calibri" panose="020F0502020204030204" pitchFamily="34" charset="0"/>
                <a:cs typeface="Times New Roman" panose="02020603050405020304" pitchFamily="18" charset="0"/>
                <a:hlinkClick r:id="rId12"/>
              </a:rPr>
              <a:t>Pleine Conscience Paix Intérieure - YouTube</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6">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4">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3AA6F5C4-3237-4A15-4378-37356AE2EAE0}"/>
              </a:ext>
            </a:extLst>
          </p:cNvPr>
          <p:cNvGrpSpPr/>
          <p:nvPr/>
        </p:nvGrpSpPr>
        <p:grpSpPr>
          <a:xfrm>
            <a:off x="1262620" y="3180310"/>
            <a:ext cx="1440160" cy="1413368"/>
            <a:chOff x="6660233" y="980728"/>
            <a:chExt cx="1296144" cy="1224135"/>
          </a:xfrm>
        </p:grpSpPr>
        <p:pic>
          <p:nvPicPr>
            <p:cNvPr id="23" name="Picture 2" descr="Blank stop sign | Free SVG">
              <a:extLst>
                <a:ext uri="{FF2B5EF4-FFF2-40B4-BE49-F238E27FC236}">
                  <a16:creationId xmlns:a16="http://schemas.microsoft.com/office/drawing/2014/main" id="{13E27C88-FABB-B7EB-3B1D-48CBC37F841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BBC0D5-0A3E-D9BF-9D98-02BE15967193}"/>
                </a:ext>
              </a:extLst>
            </p:cNvPr>
            <p:cNvSpPr txBox="1"/>
            <p:nvPr/>
          </p:nvSpPr>
          <p:spPr>
            <a:xfrm>
              <a:off x="6671282" y="1383964"/>
              <a:ext cx="1247908" cy="448862"/>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pic>
        <p:nvPicPr>
          <p:cNvPr id="33" name="Picture 32">
            <a:extLst>
              <a:ext uri="{FF2B5EF4-FFF2-40B4-BE49-F238E27FC236}">
                <a16:creationId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262563" y="4895193"/>
            <a:ext cx="1220523" cy="1643719"/>
          </a:xfrm>
          <a:prstGeom prst="rect">
            <a:avLst/>
          </a:prstGeom>
        </p:spPr>
      </p:pic>
      <p:pic>
        <p:nvPicPr>
          <p:cNvPr id="9" name="Picture 8">
            <a:extLst>
              <a:ext uri="{FF2B5EF4-FFF2-40B4-BE49-F238E27FC236}">
                <a16:creationId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130425"/>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31 octobre 2022</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fontScale="92500" lnSpcReduction="20000"/>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574792" y="2409509"/>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6500"/>
                            </p:stCondLst>
                            <p:childTnLst>
                              <p:par>
                                <p:cTn id="46" presetID="10" presetClass="entr" presetSubtype="0" fill="hold"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7500"/>
                            </p:stCondLst>
                            <p:childTnLst>
                              <p:par>
                                <p:cTn id="50" presetID="10" presetClass="entr" presetSubtype="0" fill="hold" nodeType="after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xmlns=""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a:t>
            </a:r>
            <a:r>
              <a:rPr lang="en-US" dirty="0">
                <a:solidFill>
                  <a:schemeClr val="bg1">
                    <a:lumMod val="50000"/>
                  </a:schemeClr>
                </a:solidFill>
              </a:rPr>
              <a:t>4</a:t>
            </a:r>
          </a:p>
          <a:p>
            <a:r>
              <a:rPr lang="fr-CA" dirty="0"/>
              <a:t>Le modèle SCARF</a:t>
            </a:r>
            <a:endParaRPr lang="en-US" dirty="0"/>
          </a:p>
          <a:p>
            <a:r>
              <a:rPr lang="en-CA" dirty="0"/>
              <a:t>Technique – ARC-RR</a:t>
            </a:r>
          </a:p>
          <a:p>
            <a:r>
              <a:rPr lang="en-CA" dirty="0"/>
              <a:t>Exercise dans le </a:t>
            </a:r>
            <a:r>
              <a:rPr lang="en-CA" dirty="0" err="1" smtClean="0"/>
              <a:t>miroir</a:t>
            </a:r>
            <a:endParaRPr lang="en-CA" dirty="0"/>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0"/>
              </a:spcBef>
            </a:pPr>
            <a:r>
              <a:rPr lang="en-US" sz="2400" b="1" dirty="0" err="1"/>
              <a:t>Statut</a:t>
            </a:r>
            <a:r>
              <a:rPr lang="en-US" sz="2400" b="1" dirty="0"/>
              <a:t> -</a:t>
            </a:r>
            <a:r>
              <a:rPr lang="en-US" sz="2400" dirty="0"/>
              <a:t> </a:t>
            </a:r>
            <a:r>
              <a:rPr lang="fr-FR" sz="2400" dirty="0"/>
              <a:t>un certain Statut ou de préserver son “rang” par rapport aux autres</a:t>
            </a:r>
            <a:endParaRPr lang="en-US" sz="2400" dirty="0"/>
          </a:p>
          <a:p>
            <a:pPr fontAlgn="base">
              <a:spcBef>
                <a:spcPts val="0"/>
              </a:spcBef>
            </a:pPr>
            <a:r>
              <a:rPr lang="en-US" sz="2400" b="1" dirty="0"/>
              <a:t>Certitude -</a:t>
            </a:r>
            <a:r>
              <a:rPr lang="en-US" sz="2400" dirty="0"/>
              <a:t> </a:t>
            </a:r>
            <a:r>
              <a:rPr lang="fr-FR" sz="2400" dirty="0"/>
              <a:t>sécurité qui permet de prédire le futur et de s’adapter</a:t>
            </a:r>
            <a:endParaRPr lang="en-US" sz="2400" dirty="0"/>
          </a:p>
          <a:p>
            <a:pPr fontAlgn="base">
              <a:spcBef>
                <a:spcPts val="0"/>
              </a:spcBef>
            </a:pPr>
            <a:r>
              <a:rPr lang="en-US" sz="2400" b="1" dirty="0" err="1"/>
              <a:t>Autonomie</a:t>
            </a:r>
            <a:r>
              <a:rPr lang="en-US" sz="2400" b="1" dirty="0"/>
              <a:t> -</a:t>
            </a:r>
            <a:r>
              <a:rPr lang="en-US" sz="2400" dirty="0"/>
              <a:t> </a:t>
            </a:r>
            <a:r>
              <a:rPr lang="en-US" sz="2400" dirty="0" smtClean="0"/>
              <a:t>l</a:t>
            </a:r>
            <a:r>
              <a:rPr lang="fr-FR" sz="2400" dirty="0" smtClean="0"/>
              <a:t>e </a:t>
            </a:r>
            <a:r>
              <a:rPr lang="fr-FR" sz="2400" dirty="0"/>
              <a:t>pouvoir d’exercer du contrôle sur notre environnement et </a:t>
            </a:r>
            <a:r>
              <a:rPr lang="fr-FR" sz="2400" dirty="0" smtClean="0"/>
              <a:t>de faire </a:t>
            </a:r>
            <a:r>
              <a:rPr lang="fr-FR" sz="2400" dirty="0"/>
              <a:t>des choix</a:t>
            </a:r>
            <a:endParaRPr lang="en-US" sz="2400" dirty="0"/>
          </a:p>
          <a:p>
            <a:pPr fontAlgn="base">
              <a:spcBef>
                <a:spcPts val="0"/>
              </a:spcBef>
            </a:pPr>
            <a:r>
              <a:rPr lang="en-US" sz="2400" b="1" dirty="0"/>
              <a:t>Relations -</a:t>
            </a:r>
            <a:r>
              <a:rPr lang="en-US" sz="2400" dirty="0"/>
              <a:t> </a:t>
            </a:r>
            <a:r>
              <a:rPr lang="fr-FR" sz="2400" dirty="0"/>
              <a:t>Appartenance à un groupe et </a:t>
            </a:r>
            <a:r>
              <a:rPr lang="fr-FR" sz="2400" dirty="0" smtClean="0"/>
              <a:t>pouvoir </a:t>
            </a:r>
            <a:r>
              <a:rPr lang="fr-FR" sz="2400" dirty="0"/>
              <a:t>compter sur son soutien (relations formelles et informelles)</a:t>
            </a:r>
            <a:endParaRPr lang="en-US" sz="2400" dirty="0"/>
          </a:p>
          <a:p>
            <a:pPr fontAlgn="base">
              <a:spcBef>
                <a:spcPts val="0"/>
              </a:spcBef>
            </a:pPr>
            <a:r>
              <a:rPr lang="en-US" sz="2400" b="1" dirty="0"/>
              <a:t>Franc-jeu -</a:t>
            </a:r>
            <a:r>
              <a:rPr lang="en-US" sz="2400" dirty="0"/>
              <a:t> </a:t>
            </a:r>
            <a:r>
              <a:rPr lang="fr-FR" sz="2400" dirty="0"/>
              <a:t>Équité et </a:t>
            </a:r>
            <a:r>
              <a:rPr lang="fr-FR" sz="2400" dirty="0" smtClean="0"/>
              <a:t>justice</a:t>
            </a:r>
            <a:r>
              <a:rPr lang="fr-FR" sz="2400" dirty="0"/>
              <a:t>, le sentiment d’échanges équitables avec les gens</a:t>
            </a:r>
            <a:endParaRPr lang="en-US" sz="24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a16="http://schemas.microsoft.com/office/drawing/2014/main" val="32637431"/>
                    </a:ext>
                  </a:extLst>
                </a:gridCol>
                <a:gridCol w="2450376">
                  <a:extLst>
                    <a:ext uri="{9D8B030D-6E8A-4147-A177-3AD203B41FA5}">
                      <a16:colId xmlns:a16="http://schemas.microsoft.com/office/drawing/2014/main" val="650792314"/>
                    </a:ext>
                  </a:extLst>
                </a:gridCol>
                <a:gridCol w="2880320">
                  <a:extLst>
                    <a:ext uri="{9D8B030D-6E8A-4147-A177-3AD203B41FA5}">
                      <a16:colId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a16="http://schemas.microsoft.com/office/drawing/2014/main" val="3699250004"/>
                  </a:ext>
                </a:extLst>
              </a:tr>
            </a:tbl>
          </a:graphicData>
        </a:graphic>
      </p:graphicFrame>
      <p:sp>
        <p:nvSpPr>
          <p:cNvPr id="13" name="TextBox 12">
            <a:extLst>
              <a:ext uri="{FF2B5EF4-FFF2-40B4-BE49-F238E27FC236}">
                <a16:creationId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a16="http://schemas.microsoft.com/office/drawing/2014/main" id="{6C9058D2-0B1A-6B8C-3B04-292DA0B2BE68}"/>
              </a:ext>
            </a:extLst>
          </p:cNvPr>
          <p:cNvSpPr txBox="1"/>
          <p:nvPr/>
        </p:nvSpPr>
        <p:spPr>
          <a:xfrm>
            <a:off x="1935753" y="413226"/>
            <a:ext cx="6700980"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Statut </a:t>
            </a:r>
            <a:r>
              <a:rPr lang="fr-FR" b="0" i="0" dirty="0">
                <a:solidFill>
                  <a:srgbClr val="000000"/>
                </a:solidFill>
                <a:effectLst/>
                <a:latin typeface="Calibri" panose="020F0502020204030204" pitchFamily="34" charset="0"/>
                <a:cs typeface="Calibri" panose="020F0502020204030204" pitchFamily="34" charset="0"/>
              </a:rPr>
              <a:t>- C’est la place de l’individu au sein d’un groupe, l’importance qu’on lui accorde (en tous cas, l’importance qu’il ressent). Cela influe directement son estime de soi.</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1ADB503-C614-1425-5AB5-0BD6C529B647}"/>
              </a:ext>
            </a:extLst>
          </p:cNvPr>
          <p:cNvSpPr txBox="1"/>
          <p:nvPr/>
        </p:nvSpPr>
        <p:spPr>
          <a:xfrm>
            <a:off x="1935753" y="1655087"/>
            <a:ext cx="6700978" cy="646331"/>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Certitude </a:t>
            </a:r>
            <a:r>
              <a:rPr lang="fr-FR" b="0" i="0" dirty="0">
                <a:solidFill>
                  <a:srgbClr val="000000"/>
                </a:solidFill>
                <a:effectLst/>
                <a:latin typeface="Calibri" panose="020F0502020204030204" pitchFamily="34" charset="0"/>
                <a:cs typeface="Calibri" panose="020F0502020204030204" pitchFamily="34" charset="0"/>
              </a:rPr>
              <a:t>- Cela rassure les salariés d’avoir une idée de ce que l’avenir leur réserve, c’est leur besoin de sécurité.</a:t>
            </a:r>
            <a:endParaRPr lang="en-US"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8746A9-DF2A-8E63-6068-C3146F448829}"/>
              </a:ext>
            </a:extLst>
          </p:cNvPr>
          <p:cNvSpPr txBox="1"/>
          <p:nvPr/>
        </p:nvSpPr>
        <p:spPr>
          <a:xfrm>
            <a:off x="1935753" y="2822692"/>
            <a:ext cx="6700980"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Autonomie </a:t>
            </a:r>
            <a:r>
              <a:rPr lang="fr-FR" b="0" i="0" dirty="0">
                <a:solidFill>
                  <a:srgbClr val="000000"/>
                </a:solidFill>
                <a:effectLst/>
                <a:latin typeface="Calibri" panose="020F0502020204030204" pitchFamily="34" charset="0"/>
                <a:cs typeface="Calibri" panose="020F0502020204030204" pitchFamily="34" charset="0"/>
              </a:rPr>
              <a:t>- C’est le sentiment </a:t>
            </a:r>
            <a:r>
              <a:rPr lang="fr-FR" b="0" i="0" dirty="0" smtClean="0">
                <a:solidFill>
                  <a:srgbClr val="000000"/>
                </a:solidFill>
                <a:effectLst/>
                <a:latin typeface="Calibri" panose="020F0502020204030204" pitchFamily="34" charset="0"/>
                <a:cs typeface="Calibri" panose="020F0502020204030204" pitchFamily="34" charset="0"/>
              </a:rPr>
              <a:t>de pouvoir </a:t>
            </a:r>
            <a:r>
              <a:rPr lang="fr-FR" b="0" i="0" dirty="0">
                <a:solidFill>
                  <a:srgbClr val="000000"/>
                </a:solidFill>
                <a:effectLst/>
                <a:latin typeface="Calibri" panose="020F0502020204030204" pitchFamily="34" charset="0"/>
                <a:cs typeface="Calibri" panose="020F0502020204030204" pitchFamily="34" charset="0"/>
              </a:rPr>
              <a:t>faire des choix et d’exercer un contrôle sur son environnement. C’est aussi la possibilité de se développer.</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940ECE4-A974-B715-77C7-C39E90A64C4F}"/>
              </a:ext>
            </a:extLst>
          </p:cNvPr>
          <p:cNvSpPr txBox="1"/>
          <p:nvPr/>
        </p:nvSpPr>
        <p:spPr>
          <a:xfrm>
            <a:off x="1936571" y="3970355"/>
            <a:ext cx="6700978"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Relations </a:t>
            </a:r>
            <a:r>
              <a:rPr lang="fr-FR" b="0" i="0" dirty="0">
                <a:solidFill>
                  <a:srgbClr val="000000"/>
                </a:solidFill>
                <a:effectLst/>
                <a:latin typeface="Calibri" panose="020F0502020204030204" pitchFamily="34" charset="0"/>
                <a:cs typeface="Calibri" panose="020F0502020204030204" pitchFamily="34" charset="0"/>
              </a:rPr>
              <a:t>- C’est le besoin d’appartenance, </a:t>
            </a:r>
            <a:r>
              <a:rPr lang="fr-FR" b="0" i="0" dirty="0" smtClean="0">
                <a:solidFill>
                  <a:srgbClr val="000000"/>
                </a:solidFill>
                <a:effectLst/>
                <a:latin typeface="Calibri" panose="020F0502020204030204" pitchFamily="34" charset="0"/>
                <a:cs typeface="Calibri" panose="020F0502020204030204" pitchFamily="34" charset="0"/>
              </a:rPr>
              <a:t>c’est de </a:t>
            </a:r>
            <a:r>
              <a:rPr lang="fr-FR" b="0" i="0" dirty="0">
                <a:solidFill>
                  <a:srgbClr val="000000"/>
                </a:solidFill>
                <a:effectLst/>
                <a:latin typeface="Calibri" panose="020F0502020204030204" pitchFamily="34" charset="0"/>
                <a:cs typeface="Calibri" panose="020F0502020204030204" pitchFamily="34" charset="0"/>
              </a:rPr>
              <a:t>travailler dans un environnement relationnel sain. </a:t>
            </a:r>
            <a:r>
              <a:rPr lang="fr-FR" b="0" i="0" dirty="0" smtClean="0">
                <a:solidFill>
                  <a:srgbClr val="000000"/>
                </a:solidFill>
                <a:effectLst/>
                <a:latin typeface="Calibri" panose="020F0502020204030204" pitchFamily="34" charset="0"/>
                <a:cs typeface="Calibri" panose="020F0502020204030204" pitchFamily="34" charset="0"/>
              </a:rPr>
              <a:t>À </a:t>
            </a:r>
            <a:r>
              <a:rPr lang="fr-FR" b="0" i="0" dirty="0">
                <a:solidFill>
                  <a:srgbClr val="000000"/>
                </a:solidFill>
                <a:effectLst/>
                <a:latin typeface="Calibri" panose="020F0502020204030204" pitchFamily="34" charset="0"/>
                <a:cs typeface="Calibri" panose="020F0502020204030204" pitchFamily="34" charset="0"/>
              </a:rPr>
              <a:t>défaut, on passe son temps à assurer ses arrières !</a:t>
            </a:r>
            <a:endParaRPr lang="en-US"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22D7BAA-FCE3-9E6F-EA4A-FC4AA9DCEB37}"/>
              </a:ext>
            </a:extLst>
          </p:cNvPr>
          <p:cNvSpPr txBox="1"/>
          <p:nvPr/>
        </p:nvSpPr>
        <p:spPr>
          <a:xfrm>
            <a:off x="1935754" y="5244228"/>
            <a:ext cx="6700978" cy="646331"/>
          </a:xfrm>
          <a:prstGeom prst="rect">
            <a:avLst/>
          </a:prstGeom>
          <a:noFill/>
        </p:spPr>
        <p:txBody>
          <a:bodyPr wrap="square">
            <a:spAutoFit/>
          </a:bodyPr>
          <a:lstStyle/>
          <a:p>
            <a:r>
              <a:rPr lang="fr-FR" b="1" dirty="0" err="1">
                <a:solidFill>
                  <a:srgbClr val="000000"/>
                </a:solidFill>
                <a:latin typeface="Calibri" panose="020F0502020204030204" pitchFamily="34" charset="0"/>
                <a:cs typeface="Calibri" panose="020F0502020204030204" pitchFamily="34" charset="0"/>
              </a:rPr>
              <a:t>Fran-jeu</a:t>
            </a:r>
            <a:r>
              <a:rPr lang="fr-FR" b="1" dirty="0">
                <a:solidFill>
                  <a:srgbClr val="000000"/>
                </a:solidFill>
                <a:latin typeface="Calibri" panose="020F0502020204030204" pitchFamily="34" charset="0"/>
                <a:cs typeface="Calibri" panose="020F0502020204030204" pitchFamily="34" charset="0"/>
              </a:rPr>
              <a:t> </a:t>
            </a:r>
            <a:r>
              <a:rPr lang="fr-FR" dirty="0">
                <a:solidFill>
                  <a:srgbClr val="000000"/>
                </a:solidFill>
                <a:latin typeface="Calibri" panose="020F0502020204030204" pitchFamily="34" charset="0"/>
                <a:cs typeface="Calibri" panose="020F0502020204030204" pitchFamily="34" charset="0"/>
              </a:rPr>
              <a:t>- </a:t>
            </a:r>
            <a:r>
              <a:rPr lang="fr-FR" b="0" i="0" dirty="0">
                <a:solidFill>
                  <a:srgbClr val="000000"/>
                </a:solidFill>
                <a:effectLst/>
                <a:latin typeface="Calibri" panose="020F0502020204030204" pitchFamily="34" charset="0"/>
                <a:cs typeface="Calibri" panose="020F0502020204030204" pitchFamily="34" charset="0"/>
              </a:rPr>
              <a:t>C’est le besoin d’évoluer dans un système perçu comme juste, équitable et bienveillant.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smtClean="0"/>
              <a:t>Arrêter</a:t>
            </a:r>
            <a:r>
              <a:rPr lang="fr-CA" sz="2400" dirty="0" smtClean="0"/>
              <a:t> </a:t>
            </a:r>
            <a:r>
              <a:rPr lang="fr-CA" sz="2400" dirty="0"/>
              <a:t>– </a:t>
            </a:r>
            <a:r>
              <a:rPr lang="fr-FR" sz="2400" dirty="0"/>
              <a:t>chaque fois que vous sentez un déclencheur venir</a:t>
            </a:r>
            <a:endParaRPr lang="fr-CA" sz="2400" dirty="0"/>
          </a:p>
          <a:p>
            <a:pPr>
              <a:lnSpc>
                <a:spcPct val="150000"/>
              </a:lnSpc>
            </a:pPr>
            <a:r>
              <a:rPr lang="fr-CA" sz="2400" b="1" dirty="0" smtClean="0"/>
              <a:t>Respirer</a:t>
            </a:r>
            <a:r>
              <a:rPr lang="fr-CA" sz="2400" dirty="0" smtClean="0"/>
              <a:t> </a:t>
            </a:r>
            <a:r>
              <a:rPr lang="fr-CA" sz="2400" dirty="0"/>
              <a:t>– </a:t>
            </a:r>
            <a:r>
              <a:rPr lang="fr-FR" sz="2400" dirty="0"/>
              <a:t>concentrez votre esprit sur votre respiration</a:t>
            </a:r>
            <a:endParaRPr lang="fr-CA" sz="2400" dirty="0"/>
          </a:p>
          <a:p>
            <a:pPr>
              <a:lnSpc>
                <a:spcPct val="150000"/>
              </a:lnSpc>
            </a:pPr>
            <a:r>
              <a:rPr lang="fr-CA" sz="2400" b="1" dirty="0" smtClean="0"/>
              <a:t>Constater</a:t>
            </a:r>
            <a:r>
              <a:rPr lang="fr-CA" sz="2400" dirty="0" smtClean="0"/>
              <a:t> </a:t>
            </a:r>
            <a:r>
              <a:rPr lang="fr-CA" sz="2400" dirty="0"/>
              <a:t>– </a:t>
            </a:r>
            <a:r>
              <a:rPr lang="fr-FR" sz="2400" dirty="0"/>
              <a:t>faites l'expérience de ce que vous ressentez, notez vos émotions</a:t>
            </a:r>
            <a:endParaRPr lang="fr-CA" sz="2400" dirty="0"/>
          </a:p>
          <a:p>
            <a:pPr>
              <a:lnSpc>
                <a:spcPct val="150000"/>
              </a:lnSpc>
            </a:pPr>
            <a:r>
              <a:rPr lang="fr-CA" sz="2400" b="1" dirty="0" smtClean="0"/>
              <a:t>Réfléchir</a:t>
            </a:r>
            <a:r>
              <a:rPr lang="fr-CA" sz="2400" dirty="0" smtClean="0"/>
              <a:t> </a:t>
            </a:r>
            <a:r>
              <a:rPr lang="fr-CA" sz="2400" dirty="0"/>
              <a:t>– </a:t>
            </a:r>
            <a:r>
              <a:rPr lang="fr-FR" sz="2400" dirty="0"/>
              <a:t>ça vient d'où ? Y a-t-il un jugement ?</a:t>
            </a:r>
            <a:endParaRPr lang="fr-CA" sz="2400" dirty="0"/>
          </a:p>
          <a:p>
            <a:pPr>
              <a:lnSpc>
                <a:spcPct val="150000"/>
              </a:lnSpc>
            </a:pPr>
            <a:r>
              <a:rPr lang="fr-CA" sz="2400" b="1" dirty="0" smtClean="0"/>
              <a:t>Répondre</a:t>
            </a:r>
            <a:r>
              <a:rPr lang="fr-CA" sz="2400" dirty="0" smtClean="0"/>
              <a:t> </a:t>
            </a:r>
            <a:r>
              <a:rPr lang="fr-CA" sz="2400" dirty="0"/>
              <a:t>– </a:t>
            </a:r>
            <a:r>
              <a:rPr lang="fr-FR" sz="2400" dirty="0"/>
              <a:t>profiter de l'occasion pour répondre avec un résultat positif et compatissant à l'esprit</a:t>
            </a:r>
            <a:endParaRPr lang="fr-CA" sz="2400" dirty="0"/>
          </a:p>
          <a:p>
            <a:pPr marL="400050" lvl="1" indent="0">
              <a:lnSpc>
                <a:spcPct val="150000"/>
              </a:lnSpc>
              <a:buNone/>
            </a:pPr>
            <a:endParaRPr lang="fr-FR" sz="1400" dirty="0"/>
          </a:p>
          <a:p>
            <a:pPr marL="400050" lvl="1" indent="0">
              <a:lnSpc>
                <a:spcPct val="150000"/>
              </a:lnSpc>
              <a:buNone/>
            </a:pPr>
            <a:r>
              <a:rPr lang="fr-FR" sz="2200" dirty="0"/>
              <a:t>C'est une technique qui pourrait être utilisée dans votre travail quotidien.</a:t>
            </a:r>
            <a:endParaRPr lang="fr-CA" sz="2200" dirty="0"/>
          </a:p>
        </p:txBody>
      </p:sp>
      <p:sp>
        <p:nvSpPr>
          <p:cNvPr id="4" name="Rectangle 3"/>
          <p:cNvSpPr/>
          <p:nvPr/>
        </p:nvSpPr>
        <p:spPr>
          <a:xfrm>
            <a:off x="899592" y="6427113"/>
            <a:ext cx="6924600" cy="276999"/>
          </a:xfrm>
          <a:prstGeom prst="rect">
            <a:avLst/>
          </a:prstGeom>
        </p:spPr>
        <p:txBody>
          <a:bodyPr wrap="square">
            <a:spAutoFit/>
          </a:bodyPr>
          <a:lstStyle/>
          <a:p>
            <a:r>
              <a:rPr lang="en-US" sz="1200" dirty="0">
                <a:hlinkClick r:id="rId4"/>
              </a:rPr>
              <a:t>https://www.aureliendaudet.com/muscler-intelligence-emotionnelle-2-jours-4-semaines/</a:t>
            </a:r>
            <a:endParaRPr lang="en-US" sz="1200" dirty="0"/>
          </a:p>
        </p:txBody>
      </p:sp>
    </p:spTree>
    <p:extLst>
      <p:ext uri="{BB962C8B-B14F-4D97-AF65-F5344CB8AC3E}">
        <p14:creationId xmlns:p14="http://schemas.microsoft.com/office/powerpoint/2010/main" val="100865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6843</TotalTime>
  <Words>2413</Words>
  <Application>Microsoft Office PowerPoint</Application>
  <PresentationFormat>Affichage à l'écran (4:3)</PresentationFormat>
  <Paragraphs>243</Paragraphs>
  <Slides>13</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13</vt:i4>
      </vt:variant>
    </vt:vector>
  </HeadingPairs>
  <TitlesOfParts>
    <vt:vector size="23" baseType="lpstr">
      <vt:lpstr>MS Gothic</vt:lpstr>
      <vt:lpstr>Arial</vt:lpstr>
      <vt:lpstr>Bradley Hand ITC</vt:lpstr>
      <vt:lpstr>Calibri</vt:lpstr>
      <vt:lpstr>Ink Free</vt:lpstr>
      <vt:lpstr>Montserrat</vt:lpstr>
      <vt:lpstr>Roboto</vt:lpstr>
      <vt:lpstr>Times New Roman</vt:lpstr>
      <vt:lpstr>Verdana</vt:lpstr>
      <vt:lpstr>1_Office Theme</vt:lpstr>
      <vt:lpstr>Présentation PowerPoint</vt:lpstr>
      <vt:lpstr>Programme de développement du leadership de changement en pleine-conscience (DLCP)</vt:lpstr>
      <vt:lpstr>Exercice d’autocompassion en pleine conscience – Centrage</vt:lpstr>
      <vt:lpstr>Compte rendu de la semaine 4</vt:lpstr>
      <vt:lpstr>Programme – semaine 5  (Compassion, clarté et créativité)</vt:lpstr>
      <vt:lpstr>Le modèle SCARF</vt:lpstr>
      <vt:lpstr>Présentation PowerPoint</vt:lpstr>
      <vt:lpstr>Présentation PowerPoint</vt:lpstr>
      <vt:lpstr>Technique – ARC-RR (adapté de l'anglais : SBN-RR)</vt:lpstr>
      <vt:lpstr>Traitez-vous comme si vous étiez digne d'amour… parce que vous êtes</vt:lpstr>
      <vt:lpstr>Choses à accomplir cette semaine</vt:lpstr>
      <vt:lpstr>Retour sur la séance – Qu’est-ce qui a le plus retenu votre attention?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Annie-Claude Beaudry</cp:lastModifiedBy>
  <cp:revision>420</cp:revision>
  <cp:lastPrinted>2016-05-02T17:15:08Z</cp:lastPrinted>
  <dcterms:created xsi:type="dcterms:W3CDTF">2015-04-14T20:39:51Z</dcterms:created>
  <dcterms:modified xsi:type="dcterms:W3CDTF">2022-10-25T04:14:51Z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