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1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err="1"/>
              <a:t>Title</a:t>
            </a:r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/>
              <a:t>Subtitle</a:t>
            </a:r>
          </a:p>
          <a:p>
            <a:pPr lvl="4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48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229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61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69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/>
              <a:t>Photo Caption</a:t>
            </a:r>
            <a:endParaRPr lang="fr-CA" noProof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54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fr-CA" noProof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36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2005BD-F30E-FBE4-7E1B-2B0D996E474B}"/>
              </a:ext>
            </a:extLst>
          </p:cNvPr>
          <p:cNvGraphicFramePr>
            <a:graphicFrameLocks noGrp="1"/>
          </p:cNvGraphicFramePr>
          <p:nvPr/>
        </p:nvGraphicFramePr>
        <p:xfrm>
          <a:off x="840556" y="1118077"/>
          <a:ext cx="10510888" cy="4829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5781">
                  <a:extLst>
                    <a:ext uri="{9D8B030D-6E8A-4147-A177-3AD203B41FA5}">
                      <a16:colId xmlns:a16="http://schemas.microsoft.com/office/drawing/2014/main" val="1331340379"/>
                    </a:ext>
                  </a:extLst>
                </a:gridCol>
                <a:gridCol w="1671025">
                  <a:extLst>
                    <a:ext uri="{9D8B030D-6E8A-4147-A177-3AD203B41FA5}">
                      <a16:colId xmlns:a16="http://schemas.microsoft.com/office/drawing/2014/main" val="2028365533"/>
                    </a:ext>
                  </a:extLst>
                </a:gridCol>
                <a:gridCol w="2048790">
                  <a:extLst>
                    <a:ext uri="{9D8B030D-6E8A-4147-A177-3AD203B41FA5}">
                      <a16:colId xmlns:a16="http://schemas.microsoft.com/office/drawing/2014/main" val="342326976"/>
                    </a:ext>
                  </a:extLst>
                </a:gridCol>
                <a:gridCol w="1801123">
                  <a:extLst>
                    <a:ext uri="{9D8B030D-6E8A-4147-A177-3AD203B41FA5}">
                      <a16:colId xmlns:a16="http://schemas.microsoft.com/office/drawing/2014/main" val="590879496"/>
                    </a:ext>
                  </a:extLst>
                </a:gridCol>
                <a:gridCol w="1614169">
                  <a:extLst>
                    <a:ext uri="{9D8B030D-6E8A-4147-A177-3AD203B41FA5}">
                      <a16:colId xmlns:a16="http://schemas.microsoft.com/office/drawing/2014/main" val="2671888901"/>
                    </a:ext>
                  </a:extLst>
                </a:gridCol>
              </a:tblGrid>
              <a:tr h="47437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Positive answers in the public across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Positive answers in regions designated bilingual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Negative answers in regions designated bilingual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92187"/>
                  </a:ext>
                </a:extLst>
              </a:tr>
              <a:tr h="729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Anglophones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Francophones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617625"/>
                  </a:ext>
                </a:extLst>
              </a:tr>
              <a:tr h="12163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The material and tools provided for my work, including software and other automated tools, are available in the official language of my choice. [Q2]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93%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2%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978627"/>
                  </a:ext>
                </a:extLst>
              </a:tr>
              <a:tr h="1204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When I communicate with my immediate supervisor, I feel free to use the official language of my choice. [Q31]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1%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6591858"/>
                  </a:ext>
                </a:extLst>
              </a:tr>
              <a:tr h="1204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Senior managers in my department or agency use both official languages in their interactions with employees. [Q36]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76%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79%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9%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0263637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82536AB-56C8-7A3C-C63B-2E8445D1C7D1}"/>
              </a:ext>
            </a:extLst>
          </p:cNvPr>
          <p:cNvSpPr txBox="1"/>
          <p:nvPr/>
        </p:nvSpPr>
        <p:spPr>
          <a:xfrm>
            <a:off x="755715" y="269789"/>
            <a:ext cx="61792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 Public Service Employee Survey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C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 related to the use of official languages </a:t>
            </a:r>
          </a:p>
        </p:txBody>
      </p:sp>
    </p:spTree>
    <p:extLst>
      <p:ext uri="{BB962C8B-B14F-4D97-AF65-F5344CB8AC3E}">
        <p14:creationId xmlns:p14="http://schemas.microsoft.com/office/powerpoint/2010/main" val="679647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400c08363131106c97411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2" ma:contentTypeDescription="Create a new document." ma:contentTypeScope="" ma:versionID="994f2febb2f0aae9a6c417b41f738509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e39b7be7aa193435d036ecc84520d935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eca75663-3d7c-4072-8b9a-c9c44c961132" xsi:nil="true"/>
    <OG_x002f_GP xmlns="eca75663-3d7c-4072-8b9a-c9c44c961132" xsi:nil="true"/>
    <TaxCatchAll xmlns="ee5a1490-a780-4a4e-b617-2a7b7d300ac2" xsi:nil="true"/>
    <Purpose xmlns="eca75663-3d7c-4072-8b9a-c9c44c961132" xsi:nil="true"/>
    <GCdocsFolderNames xmlns="eca75663-3d7c-4072-8b9a-c9c44c961132" xsi:nil="true"/>
    <DocType xmlns="eca75663-3d7c-4072-8b9a-c9c44c961132" xsi:nil="true"/>
    <Community xmlns="eca75663-3d7c-4072-8b9a-c9c44c961132" xsi:nil="true"/>
    <Audience xmlns="eca75663-3d7c-4072-8b9a-c9c44c961132" xsi:nil="true"/>
    <Status_x002f_Statut xmlns="eca75663-3d7c-4072-8b9a-c9c44c961132">Draft/Ébauche</Status_x002f_Statut>
    <GCdocsListofFiles xmlns="eca75663-3d7c-4072-8b9a-c9c44c961132" xsi:nil="true"/>
    <EXPMP2021_x002d_2022 xmlns="eca75663-3d7c-4072-8b9a-c9c44c961132" xsi:nil="true"/>
    <MeetingDate_x0028_ifapplicable_x0029_ xmlns="eca75663-3d7c-4072-8b9a-c9c44c961132" xsi:nil="true"/>
    <Year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_dlc_DocId xmlns="ee5a1490-a780-4a4e-b617-2a7b7d300ac2">HXSNVVFFSQX6-1073597720-478738</_dlc_DocId>
    <_dlc_DocIdUrl xmlns="ee5a1490-a780-4a4e-b617-2a7b7d300ac2">
      <Url>https://056gc.sharepoint.com/sites/Pol-PMP_Pol-PGP/_layouts/15/DocIdRedir.aspx?ID=HXSNVVFFSQX6-1073597720-478738</Url>
      <Description>HXSNVVFFSQX6-1073597720-478738</Description>
    </_dlc_DocIdUrl>
  </documentManagement>
</p:properties>
</file>

<file path=customXml/itemProps1.xml><?xml version="1.0" encoding="utf-8"?>
<ds:datastoreItem xmlns:ds="http://schemas.openxmlformats.org/officeDocument/2006/customXml" ds:itemID="{972E3029-57AE-4B2B-BEFF-D6FADE09C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57F21F-2371-471C-9734-2BBE1AA5DA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D932A33-CEDF-404B-B379-1F3D5F15621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2F12A50-AEA4-489C-A6F7-4ECDCEC47107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ee5a1490-a780-4a4e-b617-2a7b7d300ac2"/>
    <ds:schemaRef ds:uri="http://schemas.microsoft.com/office/infopath/2007/PartnerControls"/>
    <ds:schemaRef ds:uri="eca75663-3d7c-4072-8b9a-c9c44c9611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Arno Pro</vt:lpstr>
      <vt:lpstr>Barlow</vt:lpstr>
      <vt:lpstr>Calibri</vt:lpstr>
      <vt:lpstr>Courier New</vt:lpstr>
      <vt:lpstr>ITC Lubalin Graph Std Book</vt:lpstr>
      <vt:lpstr>Wingdings</vt:lpstr>
      <vt:lpstr>Norme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Ladouceur, Mélanie</cp:lastModifiedBy>
  <cp:revision>1</cp:revision>
  <dcterms:created xsi:type="dcterms:W3CDTF">2023-10-30T20:02:05Z</dcterms:created>
  <dcterms:modified xsi:type="dcterms:W3CDTF">2023-10-30T20:03:28Z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0x010100DB2EE0DB5371CA4A85C3290B7E17C0D3</vt:lpwstr>
  </property>
  <property fmtid="{D5CDD505-2E9C-101B-9397-08002B2CF9AE}" pid="3" name="MSIP_Label_3515d617-256d-4284-aedb-1064be1c4b48_Enabled">
    <vt:lpwstr>true</vt:lpwstr>
  </property>
  <property fmtid="{D5CDD505-2E9C-101B-9397-08002B2CF9AE}" pid="4" name="MSIP_Label_3515d617-256d-4284-aedb-1064be1c4b48_SetDate">
    <vt:lpwstr>2023-10-30T20:03:27Z</vt:lpwstr>
  </property>
  <property fmtid="{D5CDD505-2E9C-101B-9397-08002B2CF9AE}" pid="5" name="MSIP_Label_3515d617-256d-4284-aedb-1064be1c4b48_Method">
    <vt:lpwstr>Privileged</vt:lpwstr>
  </property>
  <property fmtid="{D5CDD505-2E9C-101B-9397-08002B2CF9AE}" pid="6" name="MSIP_Label_3515d617-256d-4284-aedb-1064be1c4b48_Name">
    <vt:lpwstr>3515d617-256d-4284-aedb-1064be1c4b48</vt:lpwstr>
  </property>
  <property fmtid="{D5CDD505-2E9C-101B-9397-08002B2CF9AE}" pid="7" name="MSIP_Label_3515d617-256d-4284-aedb-1064be1c4b48_SiteId">
    <vt:lpwstr>6397df10-4595-4047-9c4f-03311282152b</vt:lpwstr>
  </property>
  <property fmtid="{D5CDD505-2E9C-101B-9397-08002B2CF9AE}" pid="8" name="MSIP_Label_3515d617-256d-4284-aedb-1064be1c4b48_ActionId">
    <vt:lpwstr>7f02c499-ed94-460b-9dfe-4f94a03a3511</vt:lpwstr>
  </property>
  <property fmtid="{D5CDD505-2E9C-101B-9397-08002B2CF9AE}" pid="9" name="MSIP_Label_3515d617-256d-4284-aedb-1064be1c4b48_ContentBits">
    <vt:lpwstr>0</vt:lpwstr>
  </property>
  <property fmtid="{D5CDD505-2E9C-101B-9397-08002B2CF9AE}" pid="10" name="_dlc_DocIdItemGuid">
    <vt:lpwstr>5ccf8aca-2496-42a3-909f-576f4664e1ed</vt:lpwstr>
  </property>
</Properties>
</file>