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8.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302" r:id="rId2"/>
    <p:sldId id="318" r:id="rId3"/>
    <p:sldId id="280" r:id="rId4"/>
    <p:sldId id="315" r:id="rId5"/>
    <p:sldId id="317" r:id="rId6"/>
    <p:sldId id="316" r:id="rId7"/>
    <p:sldId id="320" r:id="rId8"/>
    <p:sldId id="285" r:id="rId9"/>
    <p:sldId id="303" r:id="rId10"/>
    <p:sldId id="312" r:id="rId11"/>
    <p:sldId id="304" r:id="rId12"/>
    <p:sldId id="293" r:id="rId13"/>
    <p:sldId id="319" r:id="rId14"/>
    <p:sldId id="309" r:id="rId15"/>
    <p:sldId id="305" r:id="rId16"/>
    <p:sldId id="308" r:id="rId17"/>
    <p:sldId id="306" r:id="rId18"/>
    <p:sldId id="307" r:id="rId19"/>
    <p:sldId id="310" r:id="rId20"/>
    <p:sldId id="286" r:id="rId21"/>
    <p:sldId id="287" r:id="rId22"/>
    <p:sldId id="288" r:id="rId23"/>
    <p:sldId id="289" r:id="rId24"/>
    <p:sldId id="29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ra.Nanssy" initials="J" lastIdx="3" clrIdx="0">
    <p:extLst>
      <p:ext uri="{19B8F6BF-5375-455C-9EA6-DF929625EA0E}">
        <p15:presenceInfo xmlns:p15="http://schemas.microsoft.com/office/powerpoint/2012/main" userId="Jara.Nanss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34" autoAdjust="0"/>
    <p:restoredTop sz="61700" autoAdjust="0"/>
  </p:normalViewPr>
  <p:slideViewPr>
    <p:cSldViewPr snapToGrid="0">
      <p:cViewPr varScale="1">
        <p:scale>
          <a:sx n="31" d="100"/>
          <a:sy n="31" d="100"/>
        </p:scale>
        <p:origin x="1320" y="43"/>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gcdocs2.ci.gc.ca/otcsdav/nodes/510899815/C%3A%5CUsers%5CAlejandro.Gonzalez%5CAppData%5CRoaming%5COpenText%5COTEdit%5CEC_GCdocs2%5Cc510899815%5CMCLD%20Final%20Analysis%20-%20June%202022.xlsx" TargetMode="External" /><Relationship Id="rId2" Type="http://schemas.microsoft.com/office/2011/relationships/chartColorStyle" Target="colors1.xml" /><Relationship Id="rId1" Type="http://schemas.microsoft.com/office/2011/relationships/chartStyle" Target="style1.xml" /></Relationships>
</file>

<file path=ppt/charts/_rels/chart2.xml.rels><?xml version="1.0" encoding="UTF-8" standalone="yes"?>
<Relationships xmlns="http://schemas.openxmlformats.org/package/2006/relationships"><Relationship Id="rId3" Type="http://schemas.openxmlformats.org/officeDocument/2006/relationships/oleObject" Target="https://gcdocs2.ci.gc.ca/otcsdav/nodes/510899815/C%3A%5CUsers%5CAlejandro.Gonzalez%5CAppData%5CRoaming%5COpenText%5COTEdit%5CEC_GCdocs2%5Cc510899815%5CMCLD%20Final%20Analysis%20-%20June%202022.xlsx" TargetMode="External" /><Relationship Id="rId2" Type="http://schemas.microsoft.com/office/2011/relationships/chartColorStyle" Target="colors2.xml" /><Relationship Id="rId1" Type="http://schemas.microsoft.com/office/2011/relationships/chartStyle" Target="style2.xm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9AE4-4835-9160-C96577116DDC}"/>
            </c:ext>
          </c:extLst>
        </c:ser>
        <c:ser>
          <c:idx val="1"/>
          <c:order val="1"/>
          <c:tx>
            <c:strRef>
              <c:f>'C+333MoreFreq'!$F$29</c:f>
              <c:strCache>
                <c:ptCount val="1"/>
                <c:pt idx="0">
                  <c:v>Final Assessment
(n=99)</c:v>
                </c:pt>
              </c:strCache>
            </c:strRef>
          </c:tx>
          <c:spPr>
            <a:noFill/>
            <a:ln>
              <a:noFill/>
            </a:ln>
            <a:effectLst/>
          </c:spPr>
          <c:invertIfNegative val="0"/>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9AE4-4835-9160-C96577116DDC}"/>
            </c:ext>
          </c:extLst>
        </c:ser>
        <c:dLbls>
          <c:showLegendKey val="0"/>
          <c:showVal val="0"/>
          <c:showCatName val="0"/>
          <c:showSerName val="0"/>
          <c:showPercent val="0"/>
          <c:showBubbleSize val="0"/>
        </c:dLbls>
        <c:gapWidth val="80"/>
        <c:overlap val="25"/>
        <c:axId val="-333169616"/>
        <c:axId val="-333174512"/>
      </c:barChart>
      <c:catAx>
        <c:axId val="-33316961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333174512"/>
        <c:crosses val="autoZero"/>
        <c:auto val="1"/>
        <c:lblAlgn val="ctr"/>
        <c:lblOffset val="100"/>
        <c:noMultiLvlLbl val="0"/>
      </c:catAx>
      <c:valAx>
        <c:axId val="-333174512"/>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3331696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683E-4656-8EB9-BCC39A8D337F}"/>
            </c:ext>
          </c:extLst>
        </c:ser>
        <c:ser>
          <c:idx val="1"/>
          <c:order val="1"/>
          <c:tx>
            <c:strRef>
              <c:f>'C+333MoreFreq'!$F$29</c:f>
              <c:strCache>
                <c:ptCount val="1"/>
                <c:pt idx="0">
                  <c:v>Final Assessment
(n=99)</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683E-4656-8EB9-BCC39A8D337F}"/>
            </c:ext>
          </c:extLst>
        </c:ser>
        <c:dLbls>
          <c:showLegendKey val="0"/>
          <c:showVal val="0"/>
          <c:showCatName val="0"/>
          <c:showSerName val="0"/>
          <c:showPercent val="0"/>
          <c:showBubbleSize val="0"/>
        </c:dLbls>
        <c:gapWidth val="80"/>
        <c:overlap val="25"/>
        <c:axId val="-333171248"/>
        <c:axId val="-333167440"/>
      </c:barChart>
      <c:catAx>
        <c:axId val="-33317124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333167440"/>
        <c:crosses val="autoZero"/>
        <c:auto val="1"/>
        <c:lblAlgn val="ctr"/>
        <c:lblOffset val="100"/>
        <c:noMultiLvlLbl val="0"/>
      </c:catAx>
      <c:valAx>
        <c:axId val="-333167440"/>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3331712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8944DE-9990-46B5-863E-DD4F8F2A6AA3}" type="datetimeFigureOut">
              <a:rPr lang="en-CA" smtClean="0"/>
              <a:t>2023-10-18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A44809-90DB-46C9-BE6A-AB3F596AB063}" type="slidenum">
              <a:rPr lang="en-CA" smtClean="0"/>
              <a:t>‹#›</a:t>
            </a:fld>
            <a:endParaRPr lang="en-CA"/>
          </a:p>
        </p:txBody>
      </p:sp>
    </p:spTree>
    <p:extLst>
      <p:ext uri="{BB962C8B-B14F-4D97-AF65-F5344CB8AC3E}">
        <p14:creationId xmlns:p14="http://schemas.microsoft.com/office/powerpoint/2010/main" val="3684498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xoLQ3qkh0w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iki.gccollab.ca/MCLD-DLCP"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instituteformindfulleadership.org/definition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hrzone.com/perform/people/the-science-of-mindfulness-for-leader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tbs-sct.gc.ca/psm-fpfm/learning-apprentissage/pdps-ppfp/klc-ccl/klcp-pccl-fra.asp"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4Shw6MyGXAk"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youtube.com/watch?v=4Shw6MyGXAk&amp;t=130s"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gccollab.ca/groups/profile/7978973/mcld-program-cohort-cop-coi-program-dlpc-cohorte-cdp-et-cdi"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app.sli.do/event/sM35UUzqC6xq1okAf65geh"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bcg.com/en-ca/publications/2018/unleashing-power-of-mindfulness-in-corporation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mindful.org/finding-the-space-to-lead-3"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bcg.com/en-ca/publications/2018/unleashing-power-of-mindfulness-in-corporation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myssc-monspc.ssc-spc.gc.ca/en/theacademy/my-faculties/faculty-behavioral-competencies"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myssc-monspc.ssc-spc.gc.ca/en/theacademy/my-faculties/faculty-behavioral-competencies/learning-solutions-providers/core-competencie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n.wikipedia.org/wiki/Christian_meditation" TargetMode="External"/><Relationship Id="rId13" Type="http://schemas.openxmlformats.org/officeDocument/2006/relationships/hyperlink" Target="https://en.wikipedia.org/wiki/Transcendental_Meditation" TargetMode="External"/><Relationship Id="rId3" Type="http://schemas.openxmlformats.org/officeDocument/2006/relationships/hyperlink" Target="http://en.wikipedia.org/wiki/Mindfulness_(psychology)" TargetMode="External"/><Relationship Id="rId7" Type="http://schemas.openxmlformats.org/officeDocument/2006/relationships/hyperlink" Target="https://en.wikipedia.org/wiki/Buddhist_meditation" TargetMode="External"/><Relationship Id="rId12" Type="http://schemas.openxmlformats.org/officeDocument/2006/relationships/hyperlink" Target="https://en.wikipedia.org/wiki/Meditation_in_the_Ravidasi_Faith"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n.wikipedia.org/wiki/Consciousness" TargetMode="External"/><Relationship Id="rId11" Type="http://schemas.openxmlformats.org/officeDocument/2006/relationships/hyperlink" Target="https://en.wikipedia.org/wiki/Jewish_meditation" TargetMode="External"/><Relationship Id="rId5" Type="http://schemas.openxmlformats.org/officeDocument/2006/relationships/hyperlink" Target="https://en.wikipedia.org/wiki/Mind" TargetMode="External"/><Relationship Id="rId10" Type="http://schemas.openxmlformats.org/officeDocument/2006/relationships/hyperlink" Target="https://en.wikipedia.org/wiki/Jain_meditation" TargetMode="External"/><Relationship Id="rId4" Type="http://schemas.openxmlformats.org/officeDocument/2006/relationships/hyperlink" Target="https://www.youtube.com/watch?v=xoLQ3qkh0w0" TargetMode="External"/><Relationship Id="rId9" Type="http://schemas.openxmlformats.org/officeDocument/2006/relationships/hyperlink" Target="https://en.wikipedia.org/wiki/Daoist_meditation"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yogadork.com/2015/12/09/the-golden-state-warriors-record-breaking-mindful-mindset/"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instituteformindfulleadership.org/" TargetMode="External"/><Relationship Id="rId5" Type="http://schemas.openxmlformats.org/officeDocument/2006/relationships/hyperlink" Target="http://www.mindfulnet.org/" TargetMode="External"/><Relationship Id="rId4" Type="http://schemas.openxmlformats.org/officeDocument/2006/relationships/hyperlink" Target="http://www.siyli.org/"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Prepping: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hlinkClick r:id="rId3"/>
              </a:rPr>
              <a:t>https://www.youtube.com/watch?v=xoLQ3qkh0w0</a:t>
            </a:r>
            <a:endParaRPr lang="en-CA"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err="1" smtClean="0"/>
              <a:t>Slido</a:t>
            </a:r>
            <a:r>
              <a:rPr lang="fr-CA" sz="1200" baseline="0" dirty="0" smtClean="0"/>
              <a:t> https://app.sli.do/event/cnpYdpq5TGZMj5LC7HBHQp</a:t>
            </a:r>
            <a:br>
              <a:rPr lang="fr-CA" sz="1200" baseline="0" dirty="0" smtClean="0"/>
            </a:br>
            <a:r>
              <a:rPr lang="fr-CA" sz="1200" baseline="0" dirty="0" smtClean="0"/>
              <a:t>code # </a:t>
            </a:r>
            <a:r>
              <a:rPr lang="fr-CA" sz="1200" baseline="0" dirty="0" err="1" smtClean="0"/>
              <a:t>ilcp</a:t>
            </a:r>
            <a:endParaRPr lang="fr-CA" sz="120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u="none" smtClean="0">
                <a:hlinkClick r:id="rId4"/>
              </a:rPr>
              <a:t>https://wiki.gccollab.ca/MCLD-DLCP</a:t>
            </a: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Alejandro:</a:t>
            </a:r>
          </a:p>
          <a:p>
            <a:pPr marL="171450" lvl="0" indent="-171450">
              <a:spcAft>
                <a:spcPts val="600"/>
              </a:spcAft>
              <a:buFont typeface="Arial" panose="020B0604020202020204" pitchFamily="34" charset="0"/>
              <a:buChar char="•"/>
            </a:pPr>
            <a:r>
              <a:rPr lang="fr-CA" sz="1200" u="none" dirty="0" smtClean="0"/>
              <a:t>Un </a:t>
            </a:r>
            <a:r>
              <a:rPr lang="fr-CA" sz="1200" u="none" dirty="0"/>
              <a:t>leadership fort est l’un des moteurs du changement réussi, et les chefs de file qui soutiennent l’aspect humain du changement sont essentiels à la réussite.</a:t>
            </a:r>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defRPr/>
            </a:pPr>
            <a:r>
              <a:rPr lang="fr-CA" sz="1200" u="none" dirty="0"/>
              <a:t>Ce programme offre et encourage des pratiques de pleine conscience afin d’accroître la conscience de soi et la résilience des participants en outillant les dirigeants qui peuvent favoriser la pleine conscience dans leurs équipes et contribuer au bien-être des employés.</a:t>
            </a:r>
          </a:p>
          <a:p>
            <a:pPr marL="171450" lvl="0" indent="-171450">
              <a:spcAft>
                <a:spcPts val="600"/>
              </a:spcAft>
              <a:buFont typeface="Arial" panose="020B0604020202020204" pitchFamily="34" charset="0"/>
              <a:buChar char="•"/>
            </a:pPr>
            <a:r>
              <a:rPr lang="fr-FR" sz="1200" u="none" dirty="0"/>
              <a:t>Pour ceux qui n'ont pas pu voir l'enregistrement, voici un petit résumé du programme, puis nous passerons au « questions et réponses »</a:t>
            </a:r>
            <a:r>
              <a:rPr lang="fr-CA" sz="1200" u="none" dirty="0"/>
              <a: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CA" dirty="0"/>
          </a:p>
          <a:p>
            <a:pPr marL="171450" lvl="0" indent="-171450">
              <a:spcAft>
                <a:spcPts val="600"/>
              </a:spcAft>
              <a:buFont typeface="Arial" panose="020B0604020202020204" pitchFamily="34" charset="0"/>
              <a:buChar char="•"/>
            </a:pPr>
            <a:endParaRPr lang="fr-CA" sz="1200" u="none" dirty="0"/>
          </a:p>
          <a:p>
            <a:endParaRPr lang="fr-CA" dirty="0"/>
          </a:p>
          <a:p>
            <a:endParaRPr lang="fr-CA" dirty="0"/>
          </a:p>
        </p:txBody>
      </p:sp>
      <p:sp>
        <p:nvSpPr>
          <p:cNvPr id="4" name="Slide Number Placeholder 3"/>
          <p:cNvSpPr>
            <a:spLocks noGrp="1"/>
          </p:cNvSpPr>
          <p:nvPr>
            <p:ph type="sldNum" sz="quarter" idx="5"/>
          </p:nvPr>
        </p:nvSpPr>
        <p:spPr/>
        <p:txBody>
          <a:bodyPr/>
          <a:lstStyle/>
          <a:p>
            <a:fld id="{C6C9EB95-B0B3-48AB-917D-E5E386E0913A}" type="slidenum">
              <a:rPr lang="fr-CA" smtClean="0"/>
              <a:t>1</a:t>
            </a:fld>
            <a:endParaRPr lang="fr-CA" dirty="0"/>
          </a:p>
        </p:txBody>
      </p:sp>
    </p:spTree>
    <p:extLst>
      <p:ext uri="{BB962C8B-B14F-4D97-AF65-F5344CB8AC3E}">
        <p14:creationId xmlns:p14="http://schemas.microsoft.com/office/powerpoint/2010/main" val="4253406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31863" rtl="0" eaLnBrk="1" fontAlgn="auto" latinLnBrk="0" hangingPunct="1">
              <a:lnSpc>
                <a:spcPct val="100000"/>
              </a:lnSpc>
              <a:spcBef>
                <a:spcPct val="0"/>
              </a:spcBef>
              <a:spcAft>
                <a:spcPts val="0"/>
              </a:spcAft>
              <a:buClrTx/>
              <a:buSzTx/>
              <a:buFontTx/>
              <a:buNone/>
              <a:tabLst/>
              <a:defRPr/>
            </a:pPr>
            <a:r>
              <a:rPr lang="en-CA" dirty="0" smtClean="0"/>
              <a:t>Alejandro:</a:t>
            </a:r>
          </a:p>
          <a:p>
            <a:pPr defTabSz="931863" eaLnBrk="1" hangingPunct="1">
              <a:spcBef>
                <a:spcPct val="0"/>
              </a:spcBef>
            </a:pPr>
            <a:endParaRPr lang="fr-CA" noProof="0" dirty="0" smtClean="0">
              <a:solidFill>
                <a:srgbClr val="000000"/>
              </a:solidFill>
            </a:endParaRPr>
          </a:p>
          <a:p>
            <a:pPr defTabSz="931863" eaLnBrk="1" hangingPunct="1">
              <a:spcBef>
                <a:spcPct val="0"/>
              </a:spcBef>
            </a:pPr>
            <a:r>
              <a:rPr lang="fr-CA" noProof="0" dirty="0" smtClean="0">
                <a:solidFill>
                  <a:srgbClr val="000000"/>
                </a:solidFill>
              </a:rPr>
              <a:t>Les leaders conscients ont les compétences suivantes : </a:t>
            </a:r>
            <a:r>
              <a:rPr lang="fr-FR" noProof="0" dirty="0" smtClean="0">
                <a:solidFill>
                  <a:srgbClr val="000000"/>
                </a:solidFill>
              </a:rPr>
              <a:t>et ce que vous cultivez par une pratique de pleine conscience*</a:t>
            </a:r>
            <a:endParaRPr lang="fr-CA" noProof="0" dirty="0" smtClean="0">
              <a:solidFill>
                <a:srgbClr val="000000"/>
              </a:solidFill>
            </a:endParaRPr>
          </a:p>
          <a:p>
            <a:pPr lvl="1" defTabSz="931863" eaLnBrk="1" hangingPunct="1">
              <a:spcBef>
                <a:spcPct val="0"/>
              </a:spcBef>
            </a:pPr>
            <a:r>
              <a:rPr lang="fr-CA" noProof="0" dirty="0" smtClean="0">
                <a:solidFill>
                  <a:srgbClr val="000000"/>
                </a:solidFill>
              </a:rPr>
              <a:t>Concentration – Concentration de l’attention en entraînant l’esprit à se concentrer sur un objectif précis.</a:t>
            </a:r>
          </a:p>
          <a:p>
            <a:pPr lvl="1" defTabSz="931863" eaLnBrk="1" hangingPunct="1">
              <a:spcBef>
                <a:spcPct val="0"/>
              </a:spcBef>
            </a:pPr>
            <a:r>
              <a:rPr lang="fr-CA" noProof="0" dirty="0" smtClean="0">
                <a:solidFill>
                  <a:srgbClr val="000000"/>
                </a:solidFill>
              </a:rPr>
              <a:t>Clarté – Conscience de soi et Intelligence émotionnelle : en aidant l’esprit à remarquer plus clairement les réactions du corps.</a:t>
            </a:r>
          </a:p>
          <a:p>
            <a:pPr lvl="1" defTabSz="931863" eaLnBrk="1" hangingPunct="1">
              <a:spcBef>
                <a:spcPct val="0"/>
              </a:spcBef>
            </a:pPr>
            <a:r>
              <a:rPr lang="fr-CA" noProof="0" dirty="0" smtClean="0">
                <a:solidFill>
                  <a:srgbClr val="000000"/>
                </a:solidFill>
              </a:rPr>
              <a:t>Créativité – Innovation et prise de décisions en apaisant l’esprit, en laissant la créativité se manifester et en prenant des décisions.</a:t>
            </a:r>
          </a:p>
          <a:p>
            <a:pPr lvl="1" defTabSz="931863" eaLnBrk="1" hangingPunct="1">
              <a:spcBef>
                <a:spcPct val="0"/>
              </a:spcBef>
            </a:pPr>
            <a:r>
              <a:rPr lang="fr-CA" noProof="0" dirty="0" smtClean="0">
                <a:solidFill>
                  <a:srgbClr val="000000"/>
                </a:solidFill>
              </a:rPr>
              <a:t>Compassion au service d’autrui –</a:t>
            </a:r>
            <a:r>
              <a:rPr lang="fr-CA" baseline="0" noProof="0" dirty="0" smtClean="0">
                <a:solidFill>
                  <a:srgbClr val="000000"/>
                </a:solidFill>
              </a:rPr>
              <a:t> </a:t>
            </a:r>
            <a:r>
              <a:rPr lang="fr-CA" noProof="0" dirty="0" smtClean="0">
                <a:solidFill>
                  <a:srgbClr val="000000"/>
                </a:solidFill>
              </a:rPr>
              <a:t>en être présent</a:t>
            </a:r>
            <a:r>
              <a:rPr lang="fr-CA" baseline="0" noProof="0" dirty="0" smtClean="0">
                <a:solidFill>
                  <a:srgbClr val="000000"/>
                </a:solidFill>
              </a:rPr>
              <a:t> et en </a:t>
            </a:r>
            <a:r>
              <a:rPr lang="fr-CA" noProof="0" dirty="0" smtClean="0">
                <a:solidFill>
                  <a:srgbClr val="000000"/>
                </a:solidFill>
              </a:rPr>
              <a:t>écoutant attentivement les autres.</a:t>
            </a:r>
          </a:p>
          <a:p>
            <a:pPr marL="0" marR="0" indent="0" algn="l" defTabSz="931863" rtl="0" eaLnBrk="1" fontAlgn="base" latinLnBrk="0" hangingPunct="1">
              <a:lnSpc>
                <a:spcPct val="100000"/>
              </a:lnSpc>
              <a:spcBef>
                <a:spcPct val="0"/>
              </a:spcBef>
              <a:spcAft>
                <a:spcPct val="0"/>
              </a:spcAft>
              <a:buClrTx/>
              <a:buSzTx/>
              <a:buFontTx/>
              <a:buNone/>
              <a:tabLst/>
              <a:defRPr/>
            </a:pPr>
            <a:r>
              <a:rPr lang="en-US" sz="1200" baseline="0" dirty="0" smtClean="0"/>
              <a:t>  </a:t>
            </a:r>
            <a:r>
              <a:rPr lang="en-US" sz="1200" dirty="0" smtClean="0"/>
              <a:t>- </a:t>
            </a:r>
            <a:r>
              <a:rPr lang="en-US" sz="1200" dirty="0" err="1" smtClean="0"/>
              <a:t>Adapté</a:t>
            </a:r>
            <a:r>
              <a:rPr lang="en-US" sz="1200" dirty="0" smtClean="0"/>
              <a:t> de </a:t>
            </a:r>
            <a:r>
              <a:rPr lang="en-US" sz="1200" dirty="0" smtClean="0">
                <a:hlinkClick r:id="rId3"/>
              </a:rPr>
              <a:t>http://instituteformindfulleadership.org/definitions/</a:t>
            </a:r>
            <a:endParaRPr lang="fr-CA" noProof="0" dirty="0" smtClean="0">
              <a:solidFill>
                <a:srgbClr val="000000"/>
              </a:solidFill>
            </a:endParaRPr>
          </a:p>
          <a:p>
            <a:pPr lvl="1" defTabSz="931863" eaLnBrk="1" hangingPunct="1">
              <a:spcBef>
                <a:spcPct val="0"/>
              </a:spcBef>
            </a:pPr>
            <a:endParaRPr lang="fr-CA" noProof="0" dirty="0" smtClean="0">
              <a:solidFill>
                <a:srgbClr val="000000"/>
              </a:solidFill>
            </a:endParaRPr>
          </a:p>
          <a:p>
            <a:pPr lvl="0" defTabSz="931863" eaLnBrk="1" hangingPunct="1">
              <a:spcBef>
                <a:spcPct val="0"/>
              </a:spcBef>
            </a:pPr>
            <a:r>
              <a:rPr lang="fr-CA" noProof="0" dirty="0" smtClean="0">
                <a:solidFill>
                  <a:srgbClr val="000000"/>
                </a:solidFill>
              </a:rPr>
              <a:t>*Ceux qui s’exercent à la pleine conscience ont été associés à :</a:t>
            </a:r>
          </a:p>
          <a:p>
            <a:pPr lvl="1" defTabSz="931863" eaLnBrk="1" hangingPunct="1">
              <a:spcBef>
                <a:spcPct val="0"/>
              </a:spcBef>
            </a:pPr>
            <a:r>
              <a:rPr lang="fr-CA" noProof="0" dirty="0" smtClean="0"/>
              <a:t> </a:t>
            </a:r>
            <a:r>
              <a:rPr lang="fr-CA" noProof="0" dirty="0" smtClean="0">
                <a:solidFill>
                  <a:srgbClr val="000000"/>
                </a:solidFill>
              </a:rPr>
              <a:t>Une attention accrue</a:t>
            </a:r>
          </a:p>
          <a:p>
            <a:pPr lvl="1" defTabSz="931863" eaLnBrk="1" hangingPunct="1">
              <a:spcBef>
                <a:spcPct val="0"/>
              </a:spcBef>
            </a:pPr>
            <a:r>
              <a:rPr lang="fr-CA" noProof="0" dirty="0" smtClean="0"/>
              <a:t> </a:t>
            </a:r>
            <a:r>
              <a:rPr lang="fr-CA" noProof="0" dirty="0" smtClean="0">
                <a:solidFill>
                  <a:srgbClr val="000000"/>
                </a:solidFill>
              </a:rPr>
              <a:t>Une plus grande intelligence émotionnelle</a:t>
            </a:r>
          </a:p>
          <a:p>
            <a:pPr lvl="1" defTabSz="931863" eaLnBrk="1" hangingPunct="1">
              <a:spcBef>
                <a:spcPct val="0"/>
              </a:spcBef>
            </a:pPr>
            <a:r>
              <a:rPr lang="fr-CA" noProof="0" dirty="0" smtClean="0"/>
              <a:t> </a:t>
            </a:r>
            <a:r>
              <a:rPr lang="fr-CA" noProof="0" dirty="0" smtClean="0">
                <a:solidFill>
                  <a:srgbClr val="000000"/>
                </a:solidFill>
              </a:rPr>
              <a:t>Une plus grande résilience</a:t>
            </a:r>
          </a:p>
          <a:p>
            <a:pPr lvl="1" defTabSz="931863" eaLnBrk="1" hangingPunct="1">
              <a:spcBef>
                <a:spcPct val="0"/>
              </a:spcBef>
            </a:pPr>
            <a:r>
              <a:rPr lang="fr-CA" noProof="0" dirty="0" smtClean="0"/>
              <a:t> </a:t>
            </a:r>
            <a:r>
              <a:rPr lang="fr-CA" noProof="0" dirty="0" smtClean="0">
                <a:solidFill>
                  <a:srgbClr val="000000"/>
                </a:solidFill>
              </a:rPr>
              <a:t>Une meilleure prise de décisions stratégiques</a:t>
            </a:r>
          </a:p>
          <a:p>
            <a:pPr lvl="1" defTabSz="931863" eaLnBrk="1" hangingPunct="1">
              <a:spcBef>
                <a:spcPct val="0"/>
              </a:spcBef>
            </a:pPr>
            <a:r>
              <a:rPr lang="fr-CA" noProof="0" dirty="0" smtClean="0"/>
              <a:t> </a:t>
            </a:r>
            <a:r>
              <a:rPr lang="fr-CA" noProof="0" dirty="0" smtClean="0">
                <a:solidFill>
                  <a:srgbClr val="000000"/>
                </a:solidFill>
              </a:rPr>
              <a:t>Une meilleure prise de décisions éthiques</a:t>
            </a:r>
          </a:p>
          <a:p>
            <a:pPr lvl="1" defTabSz="931863" eaLnBrk="1" hangingPunct="1">
              <a:spcBef>
                <a:spcPct val="0"/>
              </a:spcBef>
            </a:pPr>
            <a:r>
              <a:rPr lang="fr-CA" noProof="0" dirty="0" smtClean="0"/>
              <a:t> </a:t>
            </a:r>
            <a:r>
              <a:rPr lang="fr-CA" noProof="0" dirty="0" smtClean="0">
                <a:solidFill>
                  <a:srgbClr val="000000"/>
                </a:solidFill>
              </a:rPr>
              <a:t>Une plus grande créativité</a:t>
            </a:r>
          </a:p>
          <a:p>
            <a:pPr lvl="0" defTabSz="931863" eaLnBrk="1" hangingPunct="1">
              <a:spcBef>
                <a:spcPct val="0"/>
              </a:spcBef>
            </a:pPr>
            <a:r>
              <a:rPr lang="fr-CA" noProof="0" dirty="0" smtClean="0">
                <a:solidFill>
                  <a:srgbClr val="000000"/>
                </a:solidFill>
              </a:rPr>
              <a:t>  -</a:t>
            </a:r>
            <a:r>
              <a:rPr lang="fr-CA" baseline="0" noProof="0" dirty="0" smtClean="0">
                <a:solidFill>
                  <a:srgbClr val="000000"/>
                </a:solidFill>
              </a:rPr>
              <a:t> </a:t>
            </a:r>
            <a:r>
              <a:rPr lang="fr-CA" sz="1200" u="sng" kern="1200" noProof="0" dirty="0" smtClean="0">
                <a:solidFill>
                  <a:schemeClr val="tx1"/>
                </a:solidFill>
                <a:latin typeface="+mn-lt"/>
                <a:ea typeface="+mn-ea"/>
                <a:cs typeface="+mn-cs"/>
                <a:hlinkClick r:id="rId4"/>
              </a:rPr>
              <a:t>http://www.hrzone.com/perform/people/the-science-of-mindfulness-for-leaders#.VcSEic0IUYg.linkedin</a:t>
            </a:r>
            <a:r>
              <a:rPr lang="fr-CA" sz="1200" u="none" kern="1200" noProof="0" dirty="0" smtClean="0">
                <a:solidFill>
                  <a:schemeClr val="tx1"/>
                </a:solidFill>
                <a:latin typeface="+mn-lt"/>
                <a:ea typeface="+mn-ea"/>
                <a:cs typeface="+mn-cs"/>
              </a:rPr>
              <a:t> (document</a:t>
            </a:r>
            <a:r>
              <a:rPr lang="fr-CA" sz="1200" u="none" kern="1200" baseline="0" noProof="0" dirty="0" smtClean="0">
                <a:solidFill>
                  <a:schemeClr val="tx1"/>
                </a:solidFill>
                <a:latin typeface="+mn-lt"/>
                <a:ea typeface="+mn-ea"/>
                <a:cs typeface="+mn-cs"/>
              </a:rPr>
              <a:t> en anglais)</a:t>
            </a:r>
            <a:endParaRPr lang="fr-CA" u="none" noProof="0"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000000"/>
                </a:solidFill>
              </a:rPr>
              <a:t>13</a:t>
            </a:r>
          </a:p>
        </p:txBody>
      </p:sp>
    </p:spTree>
    <p:extLst>
      <p:ext uri="{BB962C8B-B14F-4D97-AF65-F5344CB8AC3E}">
        <p14:creationId xmlns:p14="http://schemas.microsoft.com/office/powerpoint/2010/main" val="2778983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n-CA" dirty="0" smtClean="0"/>
              <a:t>Alejandro:</a:t>
            </a:r>
          </a:p>
          <a:p>
            <a:pPr marL="0" marR="0" lvl="0" indent="0" algn="l" defTabSz="933237" rtl="0" eaLnBrk="1" fontAlgn="auto" latinLnBrk="0" hangingPunct="1">
              <a:lnSpc>
                <a:spcPct val="100000"/>
              </a:lnSpc>
              <a:spcBef>
                <a:spcPts val="0"/>
              </a:spcBef>
              <a:spcAft>
                <a:spcPts val="0"/>
              </a:spcAft>
              <a:buClrTx/>
              <a:buSzTx/>
              <a:buFontTx/>
              <a:buNone/>
              <a:tabLst/>
              <a:defRPr/>
            </a:pPr>
            <a:endParaRPr lang="en-CA" dirty="0" smtClean="0"/>
          </a:p>
          <a:p>
            <a:pPr marL="342900" lvl="0" indent="-342900">
              <a:buFont typeface="Symbol" panose="05050102010706020507" pitchFamily="18" charset="2"/>
              <a:buChar char=""/>
            </a:pPr>
            <a:r>
              <a:rPr lang="fr-FR" sz="1200" u="none"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Ces 4 compétences clés sont l’objectif du programme, dont nous parlerons un peu plus tard… et elles ont aussi un impact positif sur le bien-être et la résilience.</a:t>
            </a:r>
          </a:p>
          <a:p>
            <a:pPr marL="0" lvl="0" indent="0">
              <a:buFont typeface="Symbol" panose="05050102010706020507" pitchFamily="18" charset="2"/>
              <a:buNone/>
            </a:pPr>
            <a:r>
              <a:rPr lang="fr-CA" sz="1200" u="none"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cliquez)</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Des études montrent que les personnes possédant un degré élevé de pleine conscience ont tendance à être plus résilientes.</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Il convient également de noter que la pleine conscience et la résilience sont des compétences importantes pour améliorer le bien-être.</a:t>
            </a:r>
            <a:endParaRPr lang="fr-CA"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En participant au programme, vous augmenterez probablement votre  niveau d’intégrité personnelle et de confiance en vous-même, et donc à l’égard des autres, ce qui vous permettra d’établir un lien authentique avec </a:t>
            </a:r>
            <a:r>
              <a:rPr lang="fr-FR"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le travail que nous effectuons dans l'ensemble du gouvernement du Canada</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11</a:t>
            </a:fld>
            <a:endParaRPr lang="fr-CA" dirty="0"/>
          </a:p>
        </p:txBody>
      </p:sp>
    </p:spTree>
    <p:extLst>
      <p:ext uri="{BB962C8B-B14F-4D97-AF65-F5344CB8AC3E}">
        <p14:creationId xmlns:p14="http://schemas.microsoft.com/office/powerpoint/2010/main" val="4280803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33142" rtl="0" eaLnBrk="1" fontAlgn="auto" latinLnBrk="0" hangingPunct="1">
              <a:lnSpc>
                <a:spcPct val="100000"/>
              </a:lnSpc>
              <a:spcBef>
                <a:spcPts val="0"/>
              </a:spcBef>
              <a:spcAft>
                <a:spcPts val="0"/>
              </a:spcAft>
              <a:buClrTx/>
              <a:buSzTx/>
              <a:buFontTx/>
              <a:buNone/>
              <a:tabLst/>
              <a:defRPr/>
            </a:pPr>
            <a:r>
              <a:rPr lang="en-CA" sz="1100" dirty="0" smtClean="0"/>
              <a:t>Alejandro:</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100" b="0" dirty="0" smtClean="0"/>
          </a:p>
          <a:p>
            <a:pPr marL="0" marR="0" lvl="0" indent="0" algn="l" defTabSz="933142" rtl="0" eaLnBrk="1" fontAlgn="auto" latinLnBrk="0" hangingPunct="1">
              <a:lnSpc>
                <a:spcPct val="100000"/>
              </a:lnSpc>
              <a:spcBef>
                <a:spcPts val="0"/>
              </a:spcBef>
              <a:spcAft>
                <a:spcPts val="0"/>
              </a:spcAft>
              <a:buClrTx/>
              <a:buSzTx/>
              <a:buFontTx/>
              <a:buNone/>
              <a:tabLst/>
              <a:defRPr/>
            </a:pPr>
            <a:r>
              <a:rPr lang="fr-FR" sz="1100" b="0" dirty="0" smtClean="0"/>
              <a:t>Dans le tableau suivant, nous avons le profil de compétences clés en leadership du TBS dans la colonne de gauche, et dans la rangée du haut, nous avons les compétences en leadership en matière de changement conscient.</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100" b="0" dirty="0" smtClean="0"/>
              <a:t>Ce tableau indique quelles compétences sont soutenues par quelle aptitude</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100" b="0" dirty="0" smtClean="0"/>
              <a:t>(cliquez) – dans le cas de la compétence « Créer une vision et une stratégie » est soutenue principalement par la clarté et la compassion au service des autres</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100" b="0" dirty="0" smtClean="0"/>
              <a:t>(cliquez) – La compétence « Mobiliser les gens » est soutenue par la concentration, la clarté et la compassion au service des autres</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100" b="0" dirty="0" smtClean="0"/>
              <a:t>(cliquez) et ainsi de suite et ainsi de suite</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100" b="0" dirty="0" smtClean="0"/>
          </a:p>
          <a:p>
            <a:pPr marL="0" marR="0" lvl="0" indent="0" algn="l" defTabSz="933142" rtl="0" eaLnBrk="1" fontAlgn="auto" latinLnBrk="0" hangingPunct="1">
              <a:lnSpc>
                <a:spcPct val="100000"/>
              </a:lnSpc>
              <a:spcBef>
                <a:spcPts val="0"/>
              </a:spcBef>
              <a:spcAft>
                <a:spcPts val="0"/>
              </a:spcAft>
              <a:buClrTx/>
              <a:buSzTx/>
              <a:buFontTx/>
              <a:buNone/>
              <a:tabLst/>
              <a:defRPr/>
            </a:pPr>
            <a:r>
              <a:rPr lang="fr-FR" sz="1100" b="0" dirty="0" smtClean="0"/>
              <a:t>Maintenant, vous pensez peut-être qu'en fait, toutes les compétences sont soutenues par toutes les aptitudes. Dans un sens, oui, le tableau indique l'aptitude la plus prédominante ou directement liée à la compétence.</a:t>
            </a:r>
          </a:p>
          <a:p>
            <a:pPr marL="0" marR="0" lvl="0" indent="0" algn="l" defTabSz="933142" rtl="0" eaLnBrk="1" fontAlgn="auto" latinLnBrk="0" hangingPunct="1">
              <a:lnSpc>
                <a:spcPct val="100000"/>
              </a:lnSpc>
              <a:spcBef>
                <a:spcPts val="0"/>
              </a:spcBef>
              <a:spcAft>
                <a:spcPts val="0"/>
              </a:spcAft>
              <a:buClrTx/>
              <a:buSzTx/>
              <a:buFontTx/>
              <a:buNone/>
              <a:tabLst/>
              <a:defRPr/>
            </a:pPr>
            <a:endParaRPr lang="en-US" sz="1100" dirty="0"/>
          </a:p>
          <a:p>
            <a:pPr defTabSz="933142">
              <a:defRPr/>
            </a:pPr>
            <a:r>
              <a:rPr lang="en-US" sz="1100" b="1" dirty="0" err="1" smtClean="0"/>
              <a:t>Ressources</a:t>
            </a:r>
            <a:r>
              <a:rPr lang="en-US" sz="1100" b="1" dirty="0" smtClean="0"/>
              <a:t>…</a:t>
            </a:r>
            <a:endParaRPr lang="en-CA" sz="1600" u="sng" kern="1200" dirty="0" smtClean="0">
              <a:solidFill>
                <a:schemeClr val="tx1"/>
              </a:solidFill>
              <a:latin typeface="+mn-lt"/>
              <a:ea typeface="+mn-ea"/>
              <a:cs typeface="+mn-cs"/>
            </a:endParaRPr>
          </a:p>
          <a:p>
            <a:r>
              <a:rPr lang="fr-FR" sz="1600" b="1" i="0" kern="1200" dirty="0" smtClean="0">
                <a:solidFill>
                  <a:schemeClr val="tx1"/>
                </a:solidFill>
                <a:latin typeface="+mn-lt"/>
                <a:ea typeface="+mn-ea"/>
                <a:cs typeface="+mn-cs"/>
              </a:rPr>
              <a:t>Créer une vision et une stratégie</a:t>
            </a:r>
          </a:p>
          <a:p>
            <a:r>
              <a:rPr lang="fr-FR" sz="1600" b="0" i="0" kern="1200" dirty="0" smtClean="0">
                <a:solidFill>
                  <a:schemeClr val="tx1"/>
                </a:solidFill>
                <a:latin typeface="+mn-lt"/>
                <a:ea typeface="+mn-ea"/>
                <a:cs typeface="+mn-cs"/>
              </a:rPr>
              <a:t>Les dirigeants définissent l'avenir et tracent la voie à suivre. Ils comprennent et communiquent le contexte avec la plus grande aisance, en tenant compte de l'environnement économique, social et politique. Agiles sur le plan intellectuel, ils mettent à contribution leurs connaissances vastes et approfondies, s'inspirent de différentes idées et perspectives, et dégagent un consensus sur les visions convaincantes. Les dirigeants assurent l'équilibre entre les priorités organisationnelles et pangouvernementales, et contribuent à améliorer les résultats pour le Canada et les Canadiens.</a:t>
            </a:r>
          </a:p>
          <a:p>
            <a:pPr defTabSz="931863" eaLnBrk="1" hangingPunct="1">
              <a:spcBef>
                <a:spcPct val="0"/>
              </a:spcBef>
            </a:pPr>
            <a:endParaRPr lang="en-CA" sz="1600" dirty="0" smtClean="0"/>
          </a:p>
          <a:p>
            <a:r>
              <a:rPr lang="fr-FR" sz="1600" b="1" i="0" kern="1200" dirty="0" smtClean="0">
                <a:solidFill>
                  <a:schemeClr val="tx1"/>
                </a:solidFill>
                <a:latin typeface="+mn-lt"/>
                <a:ea typeface="+mn-ea"/>
                <a:cs typeface="+mn-cs"/>
              </a:rPr>
              <a:t>Mobiliser les personnes</a:t>
            </a:r>
          </a:p>
          <a:p>
            <a:r>
              <a:rPr lang="fr-FR" sz="1600" b="0" i="0" kern="1200" dirty="0" smtClean="0">
                <a:solidFill>
                  <a:schemeClr val="tx1"/>
                </a:solidFill>
                <a:latin typeface="+mn-lt"/>
                <a:ea typeface="+mn-ea"/>
                <a:cs typeface="+mn-cs"/>
              </a:rPr>
              <a:t>Les dirigeants inspirent et motivent les personnes qu'ils dirigent. Ils gèrent le rendement, offrent de la rétroaction constructive et respectueuse pour encourager et rendre possible l'excellence en matière de rendement. Ils donnent l'exemple en se fixant des objectifs pour eux-mêmes qui sont plus exigeants que ceux qu'ils fixent pour les autres.</a:t>
            </a:r>
          </a:p>
          <a:p>
            <a:pPr defTabSz="931863" eaLnBrk="1" hangingPunct="1">
              <a:spcBef>
                <a:spcPct val="0"/>
              </a:spcBef>
            </a:pPr>
            <a:endParaRPr lang="en-CA" sz="1600" dirty="0" smtClean="0"/>
          </a:p>
          <a:p>
            <a:r>
              <a:rPr lang="fr-FR" sz="1600" b="1" i="0" kern="1200" dirty="0" smtClean="0">
                <a:solidFill>
                  <a:schemeClr val="tx1"/>
                </a:solidFill>
                <a:latin typeface="+mn-lt"/>
                <a:ea typeface="+mn-ea"/>
                <a:cs typeface="+mn-cs"/>
              </a:rPr>
              <a:t>Préserver l'intégrité et le respect</a:t>
            </a:r>
          </a:p>
          <a:p>
            <a:r>
              <a:rPr lang="fr-FR" sz="1600" b="0" i="0" kern="1200" dirty="0" smtClean="0">
                <a:solidFill>
                  <a:schemeClr val="tx1"/>
                </a:solidFill>
                <a:latin typeface="+mn-lt"/>
                <a:ea typeface="+mn-ea"/>
                <a:cs typeface="+mn-cs"/>
              </a:rPr>
              <a:t>Les dirigeants donnent l'exemple sur le plan des pratiques éthiques, du professionnalisme et de l'intégrité personnelle. Ils créent des environnements de travail empreints de respect et de confiance, où les conseils judicieux sont valorisés. Ils encouragent l'expression d'opinions et de perspectives différentes, tout en favorisant la collégialité. Les dirigeants ont une conscience de soi et recherchent les occasions d'épanouissement personnel.</a:t>
            </a:r>
          </a:p>
          <a:p>
            <a:pPr defTabSz="931863" eaLnBrk="1" hangingPunct="1">
              <a:spcBef>
                <a:spcPct val="0"/>
              </a:spcBef>
            </a:pPr>
            <a:endParaRPr lang="en-CA" sz="1600" dirty="0" smtClean="0"/>
          </a:p>
          <a:p>
            <a:r>
              <a:rPr lang="fr-FR" sz="1600" b="1" i="0" kern="1200" dirty="0" smtClean="0">
                <a:solidFill>
                  <a:schemeClr val="tx1"/>
                </a:solidFill>
                <a:latin typeface="+mn-lt"/>
                <a:ea typeface="+mn-ea"/>
                <a:cs typeface="+mn-cs"/>
              </a:rPr>
              <a:t>Collaborer avec les partenaires et les intervenants</a:t>
            </a:r>
          </a:p>
          <a:p>
            <a:r>
              <a:rPr lang="fr-FR" sz="1600" b="0" i="0" kern="1200" dirty="0" smtClean="0">
                <a:solidFill>
                  <a:schemeClr val="tx1"/>
                </a:solidFill>
                <a:latin typeface="+mn-lt"/>
                <a:ea typeface="+mn-ea"/>
                <a:cs typeface="+mn-cs"/>
              </a:rPr>
              <a:t>Les dirigeants cherchent à obtenir, de façon délibérée et ingénieuse, le plus grand éventail possible de perspectives. Ils font preuve d'ouverture et de souplesse afin de parvenir à un consensus et d'améliorer les résultats. Ils apportent une perspective pangouvernementale à leurs interactions. Lorsqu'ils négocient pour en arriver à des solutions, ils n'excluent pas les solutions de rechange et gèrent les attentes avec compétence. Les dirigeants partagent la reconnaissance avec leurs équipes et partenaires.</a:t>
            </a:r>
          </a:p>
          <a:p>
            <a:pPr defTabSz="931863" eaLnBrk="1" hangingPunct="1">
              <a:spcBef>
                <a:spcPct val="0"/>
              </a:spcBef>
            </a:pPr>
            <a:endParaRPr lang="en-CA" sz="1600" dirty="0" smtClean="0"/>
          </a:p>
          <a:p>
            <a:r>
              <a:rPr lang="fr-FR" sz="1600" b="1" i="0" kern="1200" dirty="0" smtClean="0">
                <a:solidFill>
                  <a:schemeClr val="tx1"/>
                </a:solidFill>
                <a:latin typeface="+mn-lt"/>
                <a:ea typeface="+mn-ea"/>
                <a:cs typeface="+mn-cs"/>
              </a:rPr>
              <a:t>Promouvoir l'innovation et orienter le changement</a:t>
            </a:r>
          </a:p>
          <a:p>
            <a:r>
              <a:rPr lang="fr-FR" sz="1600" b="0" i="0" kern="1200" dirty="0" smtClean="0">
                <a:solidFill>
                  <a:schemeClr val="tx1"/>
                </a:solidFill>
                <a:latin typeface="+mn-lt"/>
                <a:ea typeface="+mn-ea"/>
                <a:cs typeface="+mn-cs"/>
              </a:rPr>
              <a:t>Les dirigeants ont le courage et la résilience nécessaires pour remettre en question les idées conventionnelles. Ils créent un environnement propice aux idées audacieuses, à l'expérimentation et à la prise de risques en toute connaissance de cause. Ils perçoivent les revers comme une bonne occasion de comprendre et d'apprendre. Les dirigeants s'adaptent au changement en harmonisant et en modifiant les jalons et les objectifs afin de maintenir leur dynamisme.</a:t>
            </a:r>
          </a:p>
          <a:p>
            <a:pPr defTabSz="931863" eaLnBrk="1" hangingPunct="1">
              <a:spcBef>
                <a:spcPct val="0"/>
              </a:spcBef>
            </a:pPr>
            <a:endParaRPr lang="en-CA" sz="1600" dirty="0" smtClean="0"/>
          </a:p>
          <a:p>
            <a:r>
              <a:rPr lang="fr-FR" sz="1600" b="1" i="0" kern="1200" dirty="0" smtClean="0">
                <a:solidFill>
                  <a:schemeClr val="tx1"/>
                </a:solidFill>
                <a:latin typeface="+mn-lt"/>
                <a:ea typeface="+mn-ea"/>
                <a:cs typeface="+mn-cs"/>
              </a:rPr>
              <a:t>Obtenir des résultats</a:t>
            </a:r>
          </a:p>
          <a:p>
            <a:r>
              <a:rPr lang="fr-FR" sz="1600" b="0" i="0" kern="1200" dirty="0" smtClean="0">
                <a:solidFill>
                  <a:schemeClr val="tx1"/>
                </a:solidFill>
                <a:latin typeface="+mn-lt"/>
                <a:ea typeface="+mn-ea"/>
                <a:cs typeface="+mn-cs"/>
              </a:rPr>
              <a:t>Les dirigeants mobilisent et gèrent les ressources afin de réaliser les priorités du gouvernement, d'améliorer les résultats et d'apporter une valeur ajoutée. Ils tiennent compte du contexte, des risques et des renseignements organisationnels dont ils disposent afin d'appuyer la prise de décisions de qualité élevée en temps opportun. Ils anticipent, planifient, suivent les progrès et apportent des correctifs au besoin. Les dirigeants assument la responsabilité personnelle à l'égard de leurs actions et des résultats de leurs décisions.</a:t>
            </a:r>
          </a:p>
          <a:p>
            <a:pPr defTabSz="931863" eaLnBrk="1" hangingPunct="1">
              <a:spcBef>
                <a:spcPct val="0"/>
              </a:spcBef>
            </a:pPr>
            <a:endParaRPr lang="en-US" sz="1600" dirty="0" smtClean="0"/>
          </a:p>
          <a:p>
            <a:pPr marL="0" marR="0" lvl="0" indent="0" algn="l" defTabSz="931863" rtl="0" eaLnBrk="1" fontAlgn="auto" latinLnBrk="0" hangingPunct="1">
              <a:lnSpc>
                <a:spcPct val="100000"/>
              </a:lnSpc>
              <a:spcBef>
                <a:spcPct val="0"/>
              </a:spcBef>
              <a:spcAft>
                <a:spcPts val="0"/>
              </a:spcAft>
              <a:buClrTx/>
              <a:buSzTx/>
              <a:buFontTx/>
              <a:buNone/>
              <a:tabLst/>
              <a:defRPr/>
            </a:pPr>
            <a:r>
              <a:rPr lang="en-US" sz="1600" u="sng" kern="1200" dirty="0" smtClean="0">
                <a:solidFill>
                  <a:schemeClr val="tx1"/>
                </a:solidFill>
                <a:latin typeface="+mn-lt"/>
                <a:ea typeface="+mn-ea"/>
                <a:cs typeface="+mn-cs"/>
                <a:hlinkClick r:id="rId3"/>
              </a:rPr>
              <a:t>http://www.tbs-sct.gc.ca/psm-fpfm/learning-apprentissage/pdps-ppfp/klc-ccl/klcp-pccl-fra.asp</a:t>
            </a:r>
            <a:endParaRPr lang="en-US" sz="1600" u="sng" kern="1200" dirty="0" smtClean="0">
              <a:solidFill>
                <a:schemeClr val="tx1"/>
              </a:solidFill>
              <a:latin typeface="+mn-lt"/>
              <a:ea typeface="+mn-ea"/>
              <a:cs typeface="+mn-cs"/>
            </a:endParaRPr>
          </a:p>
          <a:p>
            <a:pPr defTabSz="931863" eaLnBrk="1" hangingPunct="1">
              <a:spcBef>
                <a:spcPct val="0"/>
              </a:spcBef>
            </a:pPr>
            <a:endParaRPr lang="en-US" sz="1600"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3088268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lvl="0" indent="0" algn="l" rtl="0">
              <a:spcBef>
                <a:spcPts val="0"/>
              </a:spcBef>
              <a:spcAft>
                <a:spcPts val="0"/>
              </a:spcAft>
              <a:buClr>
                <a:schemeClr val="dk1"/>
              </a:buClr>
              <a:buSzPts val="1100"/>
              <a:buFont typeface="Arial"/>
              <a:buNone/>
            </a:pPr>
            <a:r>
              <a:rPr lang="en-CA" dirty="0" smtClean="0"/>
              <a:t>Ginette:</a:t>
            </a:r>
            <a:endParaRPr lang="fr-FR" sz="12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endParaRPr lang="fr-FR" sz="1200" b="0" dirty="0">
              <a:latin typeface="Merriweather"/>
              <a:ea typeface="Merriweather"/>
              <a:cs typeface="Merriweather"/>
              <a:sym typeface="Merriweather"/>
            </a:endParaRPr>
          </a:p>
          <a:p>
            <a:r>
              <a:rPr lang="fr-CA" noProof="0" dirty="0"/>
              <a:t>Prendre conscience est très important lorsque l’on pratique la pleine conscience.</a:t>
            </a:r>
            <a:r>
              <a:rPr lang="fr-CA" baseline="0" noProof="0" dirty="0"/>
              <a:t> Prendre conscience de vos pensées et de l’ampleur que l’on leur donnent fait partie de la pleine conscience</a:t>
            </a:r>
            <a:r>
              <a:rPr lang="en-CA" baseline="0" dirty="0"/>
              <a:t>.</a:t>
            </a:r>
          </a:p>
          <a:p>
            <a:endParaRPr lang="en-CA" baseline="0" dirty="0"/>
          </a:p>
          <a:p>
            <a:pPr marL="628650" lvl="1" indent="-171450">
              <a:buFont typeface="Arial" panose="020B0604020202020204" pitchFamily="34" charset="0"/>
              <a:buChar char="•"/>
            </a:pPr>
            <a:r>
              <a:rPr lang="fr-CA" sz="1200" u="none" dirty="0" smtClean="0"/>
              <a:t>asseyez-vous </a:t>
            </a:r>
            <a:r>
              <a:rPr lang="fr-CA" sz="1200" u="none" dirty="0"/>
              <a:t>le plus confortablement possible dans une position qui vous permet en même temps d’être éveillé(e), attentif ou attentive et à l’aise.</a:t>
            </a:r>
          </a:p>
          <a:p>
            <a:pPr marL="628650" lvl="1" indent="-171450">
              <a:buFont typeface="Arial" panose="020B0604020202020204" pitchFamily="34" charset="0"/>
              <a:buChar char="•"/>
            </a:pPr>
            <a:r>
              <a:rPr lang="fr-CA" sz="1200" u="none" dirty="0"/>
              <a:t>Vous pouvez mettre vos pieds à plat sur le sol; et posez les mains sur les genoux, les paumes vers le haut ou vers le bas, en fonction de ce qui est le plus à l’aise pour vous.</a:t>
            </a:r>
          </a:p>
          <a:p>
            <a:pPr marL="628650" lvl="1" indent="-171450">
              <a:buFont typeface="Arial" panose="020B0604020202020204" pitchFamily="34" charset="0"/>
              <a:buChar char="•"/>
            </a:pPr>
            <a:r>
              <a:rPr lang="fr-CA" sz="1200" u="none" dirty="0"/>
              <a:t>N’hésitez pas à fermer les yeux ou à les fermer à moitié.</a:t>
            </a:r>
          </a:p>
          <a:p>
            <a:pPr marL="628650" lvl="1" indent="-171450">
              <a:buFont typeface="Arial" panose="020B0604020202020204" pitchFamily="34" charset="0"/>
              <a:buChar char="•"/>
            </a:pPr>
            <a:r>
              <a:rPr lang="fr-CA" sz="1200" u="none" dirty="0"/>
              <a:t>Suivez ma voix, qui vous guidera durant l’exercice.</a:t>
            </a:r>
          </a:p>
          <a:p>
            <a:pPr marL="628650" lvl="1" indent="-171450">
              <a:buFont typeface="Arial" panose="020B0604020202020204" pitchFamily="34" charset="0"/>
              <a:buChar char="•"/>
            </a:pPr>
            <a:r>
              <a:rPr lang="fr-CA" u="none" dirty="0"/>
              <a:t>Portez doucement attention à votre respiration. Nul besoin de changer votre façon de respirer; remarquez simplement votre respiration.</a:t>
            </a:r>
          </a:p>
          <a:p>
            <a:pPr marL="628650" lvl="1" indent="-171450">
              <a:buFont typeface="Arial" panose="020B0604020202020204" pitchFamily="34" charset="0"/>
              <a:buChar char="•"/>
            </a:pPr>
            <a:endParaRPr lang="fr-CA" dirty="0"/>
          </a:p>
          <a:p>
            <a:pPr marL="628650" lvl="1" indent="-171450">
              <a:buFont typeface="Arial" panose="020B0604020202020204" pitchFamily="34" charset="0"/>
              <a:buChar char="•"/>
            </a:pPr>
            <a:r>
              <a:rPr lang="fr-FR" u="none" dirty="0" smtClean="0"/>
              <a:t>inhaler</a:t>
            </a:r>
          </a:p>
          <a:p>
            <a:pPr marL="628650" lvl="1" indent="-171450">
              <a:buFont typeface="Arial" panose="020B0604020202020204" pitchFamily="34" charset="0"/>
              <a:buChar char="•"/>
            </a:pPr>
            <a:r>
              <a:rPr lang="fr-FR" u="none" dirty="0" smtClean="0"/>
              <a:t>exhaler</a:t>
            </a:r>
          </a:p>
          <a:p>
            <a:pPr marL="628650" lvl="1" indent="-171450">
              <a:buFont typeface="Arial" panose="020B0604020202020204" pitchFamily="34" charset="0"/>
              <a:buChar char="•"/>
            </a:pPr>
            <a:r>
              <a:rPr lang="fr-FR" u="none" dirty="0" smtClean="0"/>
              <a:t>Si, à un moment donné, votre esprit s'égare, soyez gentil avec vous-même, reconnaissez la pensée, laissez-la être et ramenez votre attention sur l'objet de votre attention, qui est votre respiration.</a:t>
            </a:r>
          </a:p>
          <a:p>
            <a:pPr marL="628650" lvl="1" indent="-171450">
              <a:buFont typeface="Arial" panose="020B0604020202020204" pitchFamily="34" charset="0"/>
              <a:buChar char="•"/>
            </a:pPr>
            <a:r>
              <a:rPr lang="fr-FR" u="none" dirty="0" smtClean="0"/>
              <a:t>inhaler</a:t>
            </a:r>
          </a:p>
          <a:p>
            <a:pPr marL="628650" lvl="1" indent="-171450">
              <a:buFont typeface="Arial" panose="020B0604020202020204" pitchFamily="34" charset="0"/>
              <a:buChar char="•"/>
            </a:pPr>
            <a:r>
              <a:rPr lang="fr-FR" u="none" dirty="0" smtClean="0"/>
              <a:t>exhaler</a:t>
            </a:r>
            <a:endParaRPr lang="fr-CA" u="none" dirty="0" smtClean="0"/>
          </a:p>
          <a:p>
            <a:pPr marL="628650" lvl="1" indent="-171450">
              <a:buFont typeface="Arial" panose="020B0604020202020204" pitchFamily="34" charset="0"/>
              <a:buChar char="•"/>
            </a:pPr>
            <a:endParaRPr lang="fr-CA"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u="none" dirty="0" smtClean="0"/>
              <a:t>Continuez simplement à vous concentrer sur votre respiration.</a:t>
            </a:r>
          </a:p>
          <a:p>
            <a:pPr marL="628650" lvl="1" indent="-171450">
              <a:buFont typeface="Arial" panose="020B0604020202020204" pitchFamily="34" charset="0"/>
              <a:buChar char="•"/>
            </a:pPr>
            <a:r>
              <a:rPr lang="fr-CA" u="none" dirty="0" smtClean="0"/>
              <a:t>Je </a:t>
            </a:r>
            <a:r>
              <a:rPr lang="fr-CA" u="none" dirty="0"/>
              <a:t>vous ferai signe lorsque la minute se sera écoulée.</a:t>
            </a:r>
          </a:p>
          <a:p>
            <a:pPr lvl="0">
              <a:buFont typeface="Arial" pitchFamily="34" charset="0"/>
              <a:buNone/>
            </a:pPr>
            <a:endParaRPr lang="fr-CA" dirty="0"/>
          </a:p>
          <a:p>
            <a:pPr lvl="0">
              <a:buFont typeface="Arial" pitchFamily="34" charset="0"/>
              <a:buNone/>
            </a:pPr>
            <a:r>
              <a:rPr lang="fr-FR" u="none" dirty="0" smtClean="0"/>
              <a:t>Retour sur l'exercice : si nous pouvons avoir 2 ou 3 personnes pour partager comment l'exercice s'est déroulé pour vous... veuillez ouvrir vos micros ou lever la main.</a:t>
            </a:r>
          </a:p>
          <a:p>
            <a:pPr lvl="0">
              <a:buFont typeface="Arial" pitchFamily="34" charset="0"/>
              <a:buNone/>
            </a:pPr>
            <a:r>
              <a:rPr lang="fr-FR" u="none" dirty="0" smtClean="0"/>
              <a:t>Vous pouvez également utiliser l'espace de discussion pour décrire ce que vous avez remarqué.</a:t>
            </a:r>
          </a:p>
          <a:p>
            <a:pPr lvl="0">
              <a:buFont typeface="Arial" pitchFamily="34" charset="0"/>
              <a:buNone/>
            </a:pPr>
            <a:endParaRPr lang="fr-CA" u="none" dirty="0"/>
          </a:p>
          <a:p>
            <a:pPr defTabSz="933142">
              <a:defRPr/>
            </a:pPr>
            <a:r>
              <a:rPr lang="en-CA" dirty="0" err="1"/>
              <a:t>Resourcess</a:t>
            </a:r>
            <a:r>
              <a:rPr lang="en-CA" dirty="0"/>
              <a:t>:</a:t>
            </a:r>
          </a:p>
          <a:p>
            <a:pPr marL="0" marR="0" lvl="0" indent="0" algn="l" defTabSz="933142" rtl="0" eaLnBrk="1" fontAlgn="auto" latinLnBrk="0" hangingPunct="1">
              <a:lnSpc>
                <a:spcPct val="100000"/>
              </a:lnSpc>
              <a:spcBef>
                <a:spcPts val="0"/>
              </a:spcBef>
              <a:spcAft>
                <a:spcPts val="0"/>
              </a:spcAft>
              <a:buClrTx/>
              <a:buSzTx/>
              <a:buFontTx/>
              <a:buNone/>
              <a:tabLst/>
              <a:defRPr/>
            </a:pPr>
            <a:r>
              <a:rPr lang="en-US" dirty="0">
                <a:hlinkClick r:id="rId3"/>
              </a:rPr>
              <a:t>https://www.youtube.com/watch?v=4Shw6MyGXAk</a:t>
            </a:r>
            <a:r>
              <a:rPr lang="en-US" dirty="0"/>
              <a:t> </a:t>
            </a:r>
          </a:p>
          <a:p>
            <a:pPr defTabSz="933142">
              <a:defRPr/>
            </a:pPr>
            <a:r>
              <a:rPr lang="fr-FR" dirty="0">
                <a:hlinkClick r:id="rId4"/>
              </a:rPr>
              <a:t>https://www.youtube.com/watch?v=4Shw6MyGXAk&amp;t=130s</a:t>
            </a:r>
            <a:endParaRPr lang="en-CA" dirty="0"/>
          </a:p>
          <a:p>
            <a:pPr lvl="0">
              <a:buFont typeface="Arial" pitchFamily="34" charset="0"/>
              <a:buNone/>
            </a:pPr>
            <a:endParaRPr lang="fr-CA" dirty="0"/>
          </a:p>
          <a:p>
            <a:r>
              <a:rPr lang="fr-FR" dirty="0" smtClean="0"/>
              <a:t>C'est une façon de le faire, son obtention dépend de la pratique.</a:t>
            </a:r>
          </a:p>
          <a:p>
            <a:r>
              <a:rPr lang="fr-FR" dirty="0" smtClean="0"/>
              <a:t>Remarquer est très important dans la pratique de la pleine conscience.</a:t>
            </a:r>
          </a:p>
          <a:p>
            <a:r>
              <a:rPr lang="fr-FR" dirty="0" smtClean="0"/>
              <a:t>Remarquer où se situe votre pensée est la première étape pour devenir plus attentif.</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3634001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CA" dirty="0" smtClean="0"/>
              <a:t>Ginette :</a:t>
            </a:r>
            <a:endParaRPr lang="fr-FR" sz="1200" b="0" dirty="0" smtClean="0">
              <a:latin typeface="Merriweather"/>
              <a:ea typeface="Merriweather"/>
              <a:cs typeface="Merriweather"/>
              <a:sym typeface="Merriweather"/>
            </a:endParaRPr>
          </a:p>
          <a:p>
            <a:pPr marL="0" marR="0" lvl="0" indent="0" algn="l" defTabSz="914400" rtl="0" eaLnBrk="1" fontAlgn="auto" latinLnBrk="0" hangingPunct="1">
              <a:lnSpc>
                <a:spcPct val="100000"/>
              </a:lnSpc>
              <a:spcBef>
                <a:spcPct val="0"/>
              </a:spcBef>
              <a:spcAft>
                <a:spcPct val="0"/>
              </a:spcAft>
              <a:buClrTx/>
              <a:buSzTx/>
              <a:buFontTx/>
              <a:buNone/>
              <a:tabLst/>
              <a:defRPr/>
            </a:pPr>
            <a:endParaRPr lang="fr-CA" sz="1200" dirty="0" smtClean="0"/>
          </a:p>
          <a:p>
            <a:pPr marL="0" marR="0" lvl="0" indent="0" algn="l" defTabSz="914400" rtl="0" eaLnBrk="1" fontAlgn="auto" latinLnBrk="0" hangingPunct="1">
              <a:lnSpc>
                <a:spcPct val="100000"/>
              </a:lnSpc>
              <a:spcBef>
                <a:spcPct val="0"/>
              </a:spcBef>
              <a:spcAft>
                <a:spcPct val="0"/>
              </a:spcAft>
              <a:buClrTx/>
              <a:buSzTx/>
              <a:buFontTx/>
              <a:buNone/>
              <a:tabLst/>
              <a:defRPr/>
            </a:pPr>
            <a:r>
              <a:rPr lang="fr-CA" sz="1200" dirty="0" smtClean="0"/>
              <a:t>((</a:t>
            </a:r>
            <a:r>
              <a:rPr lang="fr-CA" sz="1200" dirty="0"/>
              <a:t>Selon le temps – partage dans le clavardage ))</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dirty="0"/>
          </a:p>
          <a:p>
            <a:pPr marL="0" marR="0" lvl="0" indent="0" algn="l" defTabSz="914400" rtl="0" eaLnBrk="1" fontAlgn="auto" latinLnBrk="0" hangingPunct="1">
              <a:lnSpc>
                <a:spcPct val="100000"/>
              </a:lnSpc>
              <a:spcBef>
                <a:spcPct val="0"/>
              </a:spcBef>
              <a:spcAft>
                <a:spcPct val="0"/>
              </a:spcAft>
              <a:buClrTx/>
              <a:buSzTx/>
              <a:buFontTx/>
              <a:buNone/>
              <a:defRPr/>
            </a:pPr>
            <a:r>
              <a:rPr lang="fr-FR" sz="1200" dirty="0"/>
              <a:t>Avant de passer aux questions et réponses, parcourons les pages du programme sur </a:t>
            </a:r>
            <a:r>
              <a:rPr lang="fr-FR" sz="1200" dirty="0" err="1"/>
              <a:t>GCWiki</a:t>
            </a:r>
            <a:r>
              <a:rPr lang="fr-FR" sz="1200" dirty="0"/>
              <a:t> et faisons un bref aperçu, en supposant que tout le monde a vu ces pages</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u="none" dirty="0" smtClean="0">
                <a:hlinkClick r:id="rId3"/>
              </a:rPr>
              <a:t>https</a:t>
            </a:r>
            <a:r>
              <a:rPr lang="fr-CA" u="none" dirty="0">
                <a:hlinkClick r:id="rId3"/>
              </a:rPr>
              <a:t>://wiki.gccollab.ca/MCLD-DLCP</a:t>
            </a:r>
            <a:r>
              <a:rPr lang="fr-CA" u="none" dirty="0"/>
              <a:t> </a:t>
            </a:r>
            <a:endParaRPr lang="fr-CA" u="none" dirty="0" smtClean="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dirty="0" smtClean="0"/>
              <a:t>https</a:t>
            </a:r>
            <a:r>
              <a:rPr lang="fr-CA" dirty="0"/>
              <a:t>://wiki.gccollab.ca/Mindful_Change_Leadership_Development_Program_-_FAQ</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hlinkClick r:id="rId4"/>
              </a:rPr>
              <a:t>https://gccollab.ca/groups/profile/7978973/mcld-program-cohort-cop-coi-program-dlpc-cohorte-cdp-et-cdi</a:t>
            </a:r>
            <a:r>
              <a:rPr lang="fr-CA" dirty="0"/>
              <a:t> </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14</a:t>
            </a:fld>
            <a:endParaRPr lang="fr-CA" dirty="0"/>
          </a:p>
        </p:txBody>
      </p:sp>
    </p:spTree>
    <p:extLst>
      <p:ext uri="{BB962C8B-B14F-4D97-AF65-F5344CB8AC3E}">
        <p14:creationId xmlns:p14="http://schemas.microsoft.com/office/powerpoint/2010/main" val="478137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CA" dirty="0" smtClean="0"/>
              <a:t>Ginette :</a:t>
            </a:r>
            <a:endParaRPr lang="fr-FR" sz="1200" b="0" dirty="0" smtClean="0">
              <a:latin typeface="Merriweather"/>
              <a:ea typeface="Merriweather"/>
              <a:cs typeface="Merriweather"/>
              <a:sym typeface="Merriweather"/>
            </a:endParaRP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15</a:t>
            </a:fld>
            <a:endParaRPr lang="en-CA"/>
          </a:p>
        </p:txBody>
      </p:sp>
    </p:spTree>
    <p:extLst>
      <p:ext uri="{BB962C8B-B14F-4D97-AF65-F5344CB8AC3E}">
        <p14:creationId xmlns:p14="http://schemas.microsoft.com/office/powerpoint/2010/main" val="3736051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400" dirty="0" smtClean="0"/>
              <a:t>Alejandro</a:t>
            </a:r>
            <a:r>
              <a:rPr lang="en-US" sz="1400" i="1" dirty="0" smtClean="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400" i="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smtClean="0"/>
              <a:t>Les </a:t>
            </a:r>
            <a:r>
              <a:rPr lang="fr-CA" sz="1400" i="1" dirty="0"/>
              <a:t>participants ont rempli des questionnaires d'auto-évaluation lors de l'inscription au programme et trois mois après le programme de huit semaines. Nous avons compilé les données afin d'évaluer les résultats et l'impact du programme Développement du leadership de changement en pleine conscience. (cliquer)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Les colonnes bleues représentent les résultats des questionnaires d'auto-évaluation remplis lors de l'inscription.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(cliquez)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Les colonnes </a:t>
            </a:r>
            <a:r>
              <a:rPr lang="fr-CA" sz="1400" i="1" dirty="0" smtClean="0"/>
              <a:t>gris </a:t>
            </a:r>
            <a:r>
              <a:rPr lang="fr-CA" sz="1400" i="1" dirty="0"/>
              <a:t>représentent l'évaluation </a:t>
            </a:r>
            <a:r>
              <a:rPr lang="fr-CA" sz="1400" i="1" dirty="0" smtClean="0"/>
              <a:t>finale, </a:t>
            </a:r>
            <a:r>
              <a:rPr lang="fr-CA" sz="1400" i="1" dirty="0"/>
              <a:t>et les différences entre elles indiquent les changements de comportement.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400"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Au total, 130 participants ont </a:t>
            </a:r>
            <a:r>
              <a:rPr lang="fr-CA" sz="1400" i="1" dirty="0" smtClean="0"/>
              <a:t>terminé </a:t>
            </a:r>
            <a:r>
              <a:rPr lang="fr-CA" sz="1400" i="1" dirty="0"/>
              <a:t>le programme, nous avons reçu 99 évaluations finales (76 % de retour sur les auto-évaluations), et les principaux résultats par catégorie sont les suivants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400"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(cliquez sur chaque puce)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400" i="1" dirty="0"/>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Augmentation de 12,6 % de l'engagement des employés </a:t>
            </a:r>
            <a:r>
              <a:rPr lang="fr-CA" sz="1400" i="1" dirty="0"/>
              <a:t>- les personnes interrogées font preuve d'une certaine clarté d'esprit.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(Q2. J'ai du mal à distinguer le jour où l'on est.)</a:t>
            </a:r>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endParaRPr lang="fr-CA" sz="1400" i="1" dirty="0"/>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Une augmentation de 23,0 % de la promotion d'une prise de décision plus judicieuse </a:t>
            </a:r>
            <a:r>
              <a:rPr lang="fr-CA" sz="1400" i="1" dirty="0"/>
              <a:t>- les personnes interrogées déclarent prendre le temps d'optimiser leur productivité.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(Q7. Je prends chaque jour le temps d'optimiser ma productivité personnelle)</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Une diminution d'un peu plus de 20 % des risques comportementaux </a:t>
            </a:r>
            <a:r>
              <a:rPr lang="fr-CA" sz="1400" i="1" dirty="0"/>
              <a:t>- les participants ont indiqué qu'ils étaient plus conscients de la tâche à accomplir.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(Q13. J'ai l'impression de fonctionner en mode automatique, sans trop me rendre compte de ce que je fais).</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Près de 21 % d'augmentation du bien-être </a:t>
            </a:r>
            <a:r>
              <a:rPr lang="fr-CA" sz="1400" i="1" dirty="0"/>
              <a:t>- les personnes interrogées ont le sentiment d'être plus présentes au travail et à la maison.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(Q1. Je remarque que je suis distrait(e) par des pensées liées au travail après les heures de travail ou par des choses liées à la maison lorsque je travaille).</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Et 14,0 % d'augmentation de la résilience</a:t>
            </a:r>
            <a:r>
              <a:rPr lang="fr-CA" sz="1400" i="1" dirty="0"/>
              <a:t> - les personnes ont signalé une amélioration de leur capacité à être présentes.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(Q21. Je m'aperçois que j'écoute quelqu'un d'une oreille tout en faisant autre chose).</a:t>
            </a:r>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endParaRPr lang="fr-CA" sz="1400" i="1" dirty="0"/>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r>
              <a:rPr lang="fr-CA" sz="1400" i="1" dirty="0"/>
              <a:t>Les participants nous ont dit que le programme avait changé leur vie, qu'il les avait aidés à accroître leur propre sentiment de bien-être et qu'il leur avait donné des outils et des pratiques à utiliser avec leurs équipes pour favoriser le bien-être des employés.</a:t>
            </a:r>
            <a:endParaRPr lang="en-US" sz="1400" i="1" dirty="0"/>
          </a:p>
          <a:p>
            <a:pPr lvl="0"/>
            <a:endParaRPr lang="en-CA" sz="1400" baseline="0" noProof="0" dirty="0"/>
          </a:p>
          <a:p>
            <a:pPr lvl="0"/>
            <a:endParaRPr lang="en-CA" sz="1400" baseline="0"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16</a:t>
            </a:fld>
            <a:endParaRPr lang="en-CA"/>
          </a:p>
        </p:txBody>
      </p:sp>
    </p:spTree>
    <p:extLst>
      <p:ext uri="{BB962C8B-B14F-4D97-AF65-F5344CB8AC3E}">
        <p14:creationId xmlns:p14="http://schemas.microsoft.com/office/powerpoint/2010/main" val="1831912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Alejandro</a:t>
            </a:r>
            <a:r>
              <a:rPr lang="en-US" sz="1200" i="1" dirty="0" smtClean="0"/>
              <a:t>:</a:t>
            </a:r>
          </a:p>
          <a:p>
            <a:pPr marL="0" marR="0" lvl="0" indent="0" algn="l" defTabSz="914400" rtl="0" eaLnBrk="0" fontAlgn="base" latinLnBrk="0" hangingPunct="0">
              <a:lnSpc>
                <a:spcPct val="100000"/>
              </a:lnSpc>
              <a:spcBef>
                <a:spcPct val="30000"/>
              </a:spcBef>
              <a:spcAft>
                <a:spcPct val="0"/>
              </a:spcAft>
              <a:buClrTx/>
              <a:buSzTx/>
              <a:buFontTx/>
              <a:buNone/>
              <a:defRPr/>
            </a:pPr>
            <a:endParaRPr lang="fr-CA" sz="1200" u="none" kern="1200" noProof="0" dirty="0" smtClean="0">
              <a:solidFill>
                <a:schemeClr val="tx1"/>
              </a:solidFill>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noProof="0" dirty="0" smtClean="0">
                <a:solidFill>
                  <a:schemeClr val="tx1"/>
                </a:solidFill>
                <a:latin typeface="Arial" charset="0"/>
                <a:ea typeface="+mn-ea"/>
                <a:cs typeface="+mn-cs"/>
              </a:rPr>
              <a:t>De </a:t>
            </a:r>
            <a:r>
              <a:rPr lang="fr-CA" sz="1200" u="none" kern="1200" noProof="0" dirty="0">
                <a:solidFill>
                  <a:schemeClr val="tx1"/>
                </a:solidFill>
                <a:latin typeface="Arial" charset="0"/>
                <a:ea typeface="+mn-ea"/>
                <a:cs typeface="+mn-cs"/>
              </a:rPr>
              <a:t>cet ensemble de témoignages, je me permets d’en lire un en entier…</a:t>
            </a: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noProof="0" dirty="0">
                <a:solidFill>
                  <a:schemeClr val="tx1"/>
                </a:solidFill>
                <a:latin typeface="Arial" charset="0"/>
                <a:ea typeface="+mn-ea"/>
                <a:cs typeface="+mn-cs"/>
              </a:rPr>
              <a:t>« ...en quelque sorte, l’effort que vous consacrez afin de trouver en vous-même le remède, pour vous-même et pour les autres, est un engagement dont je suis reconnaissant d’être le témoin en tant que participant occasionnel à ce programme... toutes les démarches de ce type qui visent à ouvrir la conscience, le cœur et l’esprit au monde plus vaste qui nous entoure, qu’elles soient spirituelles ou physiques, sont un investissement très précieux, et je vous félicite de l’investissement que vous venez de faire. »</a:t>
            </a:r>
            <a:r>
              <a:rPr lang="fr-CA" sz="1200" kern="1200" noProof="0" dirty="0">
                <a:solidFill>
                  <a:schemeClr val="tx1"/>
                </a:solidFill>
                <a:latin typeface="Arial" charset="0"/>
                <a:ea typeface="+mn-ea"/>
                <a:cs typeface="+mn-cs"/>
              </a:rPr>
              <a:t> – l’</a:t>
            </a:r>
            <a:r>
              <a:rPr lang="fr-CA" sz="1200" u="none" kern="1200" noProof="0" dirty="0">
                <a:solidFill>
                  <a:schemeClr val="tx1"/>
                </a:solidFill>
                <a:latin typeface="Arial" charset="0"/>
                <a:ea typeface="+mn-ea"/>
                <a:cs typeface="+mn-cs"/>
              </a:rPr>
              <a:t>Aîné Malcom Saulis, huitième séance, 5456</a:t>
            </a:r>
          </a:p>
          <a:p>
            <a:pPr lvl="0"/>
            <a:endParaRPr lang="fr-CA" noProof="0" dirty="0"/>
          </a:p>
          <a:p>
            <a:pPr lvl="0"/>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17</a:t>
            </a:fld>
            <a:endParaRPr lang="fr-CA" dirty="0"/>
          </a:p>
        </p:txBody>
      </p:sp>
    </p:spTree>
    <p:extLst>
      <p:ext uri="{BB962C8B-B14F-4D97-AF65-F5344CB8AC3E}">
        <p14:creationId xmlns:p14="http://schemas.microsoft.com/office/powerpoint/2010/main" val="2213268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i="0" dirty="0" smtClean="0"/>
              <a:t>(Alejandro)</a:t>
            </a:r>
            <a:endParaRPr lang="fr-CA" i="0" dirty="0"/>
          </a:p>
          <a:p>
            <a:pPr marL="0" marR="0" lvl="0" indent="0" algn="l" defTabSz="914400" rtl="0" eaLnBrk="0" fontAlgn="base" latinLnBrk="0" hangingPunct="0">
              <a:lnSpc>
                <a:spcPct val="100000"/>
              </a:lnSpc>
              <a:spcBef>
                <a:spcPct val="30000"/>
              </a:spcBef>
              <a:spcAft>
                <a:spcPct val="0"/>
              </a:spcAft>
              <a:buClrTx/>
              <a:buSzTx/>
              <a:buFontTx/>
              <a:buNone/>
              <a:defRPr/>
            </a:pPr>
            <a:r>
              <a:rPr lang="fr-CA" sz="1200" b="0" u="none" kern="1200" dirty="0">
                <a:solidFill>
                  <a:schemeClr val="tx1"/>
                </a:solidFill>
                <a:latin typeface="Arial" charset="0"/>
                <a:ea typeface="+mn-ea"/>
                <a:cs typeface="+mn-cs"/>
              </a:rPr>
              <a:t>Les séances et les activités à faire à la maison exigent un investissement assez important de la part des participants. </a:t>
            </a:r>
            <a:r>
              <a:rPr lang="fr-CA" sz="1200" b="0" u="none" kern="1200" dirty="0" smtClean="0">
                <a:solidFill>
                  <a:schemeClr val="tx1"/>
                </a:solidFill>
                <a:latin typeface="Arial" charset="0"/>
                <a:ea typeface="+mn-ea"/>
                <a:cs typeface="+mn-cs"/>
              </a:rPr>
              <a:t>Des </a:t>
            </a:r>
            <a:r>
              <a:rPr lang="fr-CA" sz="1200" b="0" u="none" kern="1200" dirty="0">
                <a:solidFill>
                  <a:schemeClr val="tx1"/>
                </a:solidFill>
                <a:latin typeface="Arial" charset="0"/>
                <a:ea typeface="+mn-ea"/>
                <a:cs typeface="+mn-cs"/>
              </a:rPr>
              <a:t>éléments qui seront essentiels pour assurer le succès continu du programme sont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CA" sz="1200" b="0" u="none" kern="1200" dirty="0">
                <a:solidFill>
                  <a:schemeClr val="tx1"/>
                </a:solidFill>
                <a:latin typeface="Arial" charset="0"/>
                <a:ea typeface="+mn-ea"/>
                <a:cs typeface="+mn-cs"/>
              </a:rPr>
              <a:t>Le maintien comme </a:t>
            </a:r>
            <a:r>
              <a:rPr lang="fr-CA" sz="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Programme de base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CA" sz="1200" b="0" u="none" kern="1200" dirty="0">
                <a:solidFill>
                  <a:schemeClr val="tx1"/>
                </a:solidFill>
                <a:latin typeface="Arial" charset="0"/>
                <a:ea typeface="+mn-ea"/>
                <a:cs typeface="+mn-cs"/>
              </a:rPr>
              <a:t>Le </a:t>
            </a:r>
            <a:r>
              <a:rPr lang="fr-CA" sz="1200" b="1" u="none" kern="1200" dirty="0">
                <a:solidFill>
                  <a:schemeClr val="tx1"/>
                </a:solidFill>
                <a:latin typeface="Arial" charset="0"/>
                <a:ea typeface="+mn-ea"/>
                <a:cs typeface="+mn-cs"/>
              </a:rPr>
              <a:t>maintien de la participation volontaire </a:t>
            </a:r>
            <a:r>
              <a:rPr lang="fr-CA" sz="1200" b="0" u="none" kern="1200" dirty="0">
                <a:solidFill>
                  <a:schemeClr val="tx1"/>
                </a:solidFill>
                <a:latin typeface="Arial" charset="0"/>
                <a:ea typeface="+mn-ea"/>
                <a:cs typeface="+mn-cs"/>
              </a:rPr>
              <a:t>et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CA" sz="1200" b="0" u="none" kern="1200" dirty="0">
                <a:solidFill>
                  <a:schemeClr val="tx1"/>
                </a:solidFill>
                <a:latin typeface="Arial" charset="0"/>
                <a:ea typeface="+mn-ea"/>
                <a:cs typeface="+mn-cs"/>
              </a:rPr>
              <a:t>Le </a:t>
            </a:r>
            <a:r>
              <a:rPr lang="fr-CA" sz="1200" b="1" u="none" kern="1200" dirty="0">
                <a:solidFill>
                  <a:schemeClr val="tx1"/>
                </a:solidFill>
                <a:latin typeface="Arial" charset="0"/>
                <a:ea typeface="+mn-ea"/>
                <a:cs typeface="+mn-cs"/>
              </a:rPr>
              <a:t>soutien de la direction</a:t>
            </a:r>
            <a:r>
              <a:rPr lang="fr-CA" sz="1200" b="0" u="none" kern="1200" dirty="0">
                <a:solidFill>
                  <a:schemeClr val="tx1"/>
                </a:solidFill>
                <a:latin typeface="Arial" charset="0"/>
                <a:ea typeface="+mn-ea"/>
                <a:cs typeface="+mn-cs"/>
              </a:rPr>
              <a:t>.</a:t>
            </a:r>
            <a:endParaRPr lang="fr-CA" sz="1200" b="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fr-CA"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dirty="0">
                <a:solidFill>
                  <a:schemeClr val="tx1"/>
                </a:solidFill>
                <a:latin typeface="Arial" charset="0"/>
                <a:ea typeface="+mn-ea"/>
                <a:cs typeface="+mn-cs"/>
              </a:rPr>
              <a:t>(Ces trois facteurs de réussite sont mis en évidence durant la promotion du programme. Les employés sont invités à discuter avec leur gestionnaire pour obtenir son soutien.)</a:t>
            </a:r>
            <a:endParaRPr lang="fr-CA" sz="1200" kern="1200" dirty="0">
              <a:solidFill>
                <a:schemeClr val="tx1"/>
              </a:solidFill>
              <a:effectLst/>
              <a:latin typeface="Arial" charset="0"/>
              <a:ea typeface="+mn-ea"/>
              <a:cs typeface="+mn-cs"/>
            </a:endParaRPr>
          </a:p>
          <a:p>
            <a:pPr lvl="0"/>
            <a:endParaRPr lang="fr-CA" dirty="0"/>
          </a:p>
          <a:p>
            <a:pPr lvl="0"/>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18</a:t>
            </a:fld>
            <a:endParaRPr lang="fr-CA" dirty="0"/>
          </a:p>
        </p:txBody>
      </p:sp>
    </p:spTree>
    <p:extLst>
      <p:ext uri="{BB962C8B-B14F-4D97-AF65-F5344CB8AC3E}">
        <p14:creationId xmlns:p14="http://schemas.microsoft.com/office/powerpoint/2010/main" val="865351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i="0" dirty="0" smtClean="0"/>
              <a:t>(Alejandro)</a:t>
            </a:r>
            <a:endParaRPr lang="fr-CA" i="0"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Avant que les gens lèvent la main afin de poser des questions, nous allons réfléchir à certains des commentaires formulés dans l’espace de clavardage.</a:t>
            </a:r>
            <a:r>
              <a:rPr lang="fr-CA" dirty="0"/>
              <a:t> </a:t>
            </a:r>
            <a:r>
              <a:rPr lang="fr-CA" u="none" dirty="0"/>
              <a:t>(Mentionner certains des commentaires pour les deux exercices.)</a:t>
            </a:r>
            <a:endParaRPr lang="fr-CA" dirty="0"/>
          </a:p>
          <a:p>
            <a:pPr lvl="0"/>
            <a:endParaRPr lang="fr-CA" dirty="0"/>
          </a:p>
          <a:p>
            <a:pPr lvl="0"/>
            <a:r>
              <a:rPr lang="fr-CA" u="none" dirty="0"/>
              <a:t>Nous allons maintenant passer aux questions. Veuillez observer les règles suivantes :</a:t>
            </a:r>
          </a:p>
          <a:p>
            <a:pPr marL="171450" lvl="0" indent="-171450">
              <a:buFont typeface="Arial" panose="020B0604020202020204" pitchFamily="34" charset="0"/>
              <a:buChar char="•"/>
            </a:pPr>
            <a:r>
              <a:rPr lang="fr-CA" u="none" dirty="0"/>
              <a:t>une question par personne à la fois;</a:t>
            </a:r>
          </a:p>
          <a:p>
            <a:pPr marL="171450" lvl="0" indent="-171450">
              <a:buFont typeface="Arial" panose="020B0604020202020204" pitchFamily="34" charset="0"/>
              <a:buChar char="•"/>
            </a:pPr>
            <a:r>
              <a:rPr lang="fr-CA" u="none" dirty="0"/>
              <a:t>une question provenant de l’espace de clavardage;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dirty="0"/>
              <a:t>et une autre de Sli.do, pour les personnes qui préfèrent conserver leur anonymat, seront </a:t>
            </a:r>
            <a:r>
              <a:rPr lang="fr-CA" u="none" dirty="0"/>
              <a:t>choisies par alternance</a:t>
            </a:r>
            <a:r>
              <a:rPr lang="fr-CA" sz="1200" u="none" dirty="0"/>
              <a:t> </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CA" sz="1200" dirty="0" smtClean="0">
                <a:hlinkClick r:id="rId3"/>
              </a:rPr>
              <a:t>https://app.sli.do/event/sM35UUzqC6xq1okAf65geh</a:t>
            </a:r>
            <a:r>
              <a:rPr lang="en-CA" sz="1200" dirty="0" smtClean="0"/>
              <a:t> </a:t>
            </a:r>
            <a:r>
              <a:rPr lang="fr-CA" dirty="0" smtClean="0"/>
              <a:t/>
            </a:r>
            <a:br>
              <a:rPr lang="fr-CA" dirty="0" smtClean="0"/>
            </a:br>
            <a:r>
              <a:rPr lang="fr-CA" sz="1200" u="none" dirty="0" smtClean="0"/>
              <a:t>Sli.do code: </a:t>
            </a:r>
            <a:r>
              <a:rPr lang="fr-CA" sz="1200" u="none" dirty="0" err="1" smtClean="0"/>
              <a:t>dlcp</a:t>
            </a:r>
            <a:endParaRPr lang="fr-CA" sz="1200" u="none" dirty="0" smtClean="0"/>
          </a:p>
          <a:p>
            <a:pPr marL="171450" lvl="0" indent="-171450">
              <a:buFont typeface="Arial" panose="020B0604020202020204" pitchFamily="34" charset="0"/>
              <a:buChar char="•"/>
            </a:pPr>
            <a:endParaRPr lang="fr-CA" dirty="0"/>
          </a:p>
          <a:p>
            <a:endParaRPr lang="fr-CA" dirty="0"/>
          </a:p>
          <a:p>
            <a:r>
              <a:rPr lang="fr-CA" dirty="0"/>
              <a:t>Merci de avoir participé dans la séance d’aujourd’hui</a:t>
            </a:r>
          </a:p>
        </p:txBody>
      </p:sp>
      <p:sp>
        <p:nvSpPr>
          <p:cNvPr id="4" name="Slide Number Placeholder 3"/>
          <p:cNvSpPr>
            <a:spLocks noGrp="1"/>
          </p:cNvSpPr>
          <p:nvPr>
            <p:ph type="sldNum" sz="quarter" idx="10"/>
          </p:nvPr>
        </p:nvSpPr>
        <p:spPr/>
        <p:txBody>
          <a:bodyPr/>
          <a:lstStyle/>
          <a:p>
            <a:fld id="{C6C9EB95-B0B3-48AB-917D-E5E386E0913A}" type="slidenum">
              <a:rPr lang="fr-CA" smtClean="0"/>
              <a:t>19</a:t>
            </a:fld>
            <a:endParaRPr lang="fr-CA" dirty="0"/>
          </a:p>
        </p:txBody>
      </p:sp>
    </p:spTree>
    <p:extLst>
      <p:ext uri="{BB962C8B-B14F-4D97-AF65-F5344CB8AC3E}">
        <p14:creationId xmlns:p14="http://schemas.microsoft.com/office/powerpoint/2010/main" val="3605921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5000" lnSpcReduction="20000"/>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lang="en-US" sz="1200" dirty="0" smtClean="0"/>
              <a:t>Alejandro:</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lang="fr-CA" sz="1200" baseline="0" dirty="0" smtClean="0">
                <a:latin typeface="+mn-lt"/>
              </a:rPr>
              <a:t>For </a:t>
            </a:r>
            <a:r>
              <a:rPr lang="fr-CA" sz="1200" baseline="0" dirty="0" err="1" smtClean="0">
                <a:latin typeface="+mn-lt"/>
              </a:rPr>
              <a:t>anonymous</a:t>
            </a:r>
            <a:r>
              <a:rPr lang="fr-CA" sz="1200" baseline="0" dirty="0" smtClean="0">
                <a:latin typeface="+mn-lt"/>
              </a:rPr>
              <a:t> </a:t>
            </a:r>
            <a:r>
              <a:rPr lang="fr-CA" sz="1200" baseline="0" dirty="0" err="1" smtClean="0">
                <a:latin typeface="+mn-lt"/>
              </a:rPr>
              <a:t>Q’s</a:t>
            </a:r>
            <a:r>
              <a:rPr lang="fr-CA" sz="1200" baseline="0" dirty="0" smtClean="0">
                <a:latin typeface="+mn-lt"/>
              </a:rPr>
              <a:t> and </a:t>
            </a:r>
            <a:r>
              <a:rPr lang="fr-CA" sz="1200" baseline="0" dirty="0" err="1" smtClean="0">
                <a:latin typeface="+mn-lt"/>
              </a:rPr>
              <a:t>level</a:t>
            </a:r>
            <a:r>
              <a:rPr lang="fr-CA" sz="1200" baseline="0" dirty="0" smtClean="0">
                <a:latin typeface="+mn-lt"/>
              </a:rPr>
              <a:t> of </a:t>
            </a:r>
            <a:r>
              <a:rPr lang="fr-CA" sz="1200" baseline="0" dirty="0" err="1" smtClean="0">
                <a:latin typeface="+mn-lt"/>
              </a:rPr>
              <a:t>comfort</a:t>
            </a:r>
            <a:r>
              <a:rPr lang="fr-CA" sz="1200" baseline="0" dirty="0" smtClean="0">
                <a:latin typeface="+mn-lt"/>
              </a:rPr>
              <a:t> &amp; </a:t>
            </a:r>
            <a:r>
              <a:rPr lang="fr-CA" sz="1200" baseline="0" dirty="0" err="1" smtClean="0">
                <a:latin typeface="+mn-lt"/>
              </a:rPr>
              <a:t>learned</a:t>
            </a:r>
            <a:r>
              <a:rPr lang="fr-CA" sz="1200" baseline="0" dirty="0" smtClean="0">
                <a:latin typeface="+mn-lt"/>
              </a:rPr>
              <a:t> </a:t>
            </a:r>
            <a:r>
              <a:rPr lang="fr-CA" sz="1200" baseline="0" dirty="0" err="1" smtClean="0">
                <a:latin typeface="+mn-lt"/>
              </a:rPr>
              <a:t>something</a:t>
            </a:r>
            <a:r>
              <a:rPr lang="fr-CA" sz="1200" baseline="0" dirty="0" smtClean="0">
                <a:latin typeface="+mn-lt"/>
              </a:rPr>
              <a:t>?</a:t>
            </a:r>
            <a:br>
              <a:rPr lang="fr-CA" sz="1200" baseline="0" dirty="0" smtClean="0">
                <a:latin typeface="+mn-lt"/>
              </a:rPr>
            </a:br>
            <a:r>
              <a:rPr lang="fr-CA" sz="1200" baseline="0" dirty="0" smtClean="0">
                <a:latin typeface="+mn-lt"/>
              </a:rPr>
              <a:t>https://app.sli.do/event/6mTAACwthmdC2AosaNnXL7</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lang="fr-CA" sz="1200" u="none" baseline="0" dirty="0" smtClean="0">
                <a:latin typeface="+mn-lt"/>
              </a:rPr>
              <a:t>Sli.do code: </a:t>
            </a:r>
            <a:r>
              <a:rPr lang="fr-CA" sz="1200" u="none" baseline="0" dirty="0" err="1" smtClean="0">
                <a:latin typeface="+mn-lt"/>
              </a:rPr>
              <a:t>dlcp</a:t>
            </a:r>
            <a:endParaRPr lang="fr-CA" sz="1200" u="none" baseline="0" dirty="0" smtClean="0">
              <a:latin typeface="+mn-lt"/>
            </a:endParaRPr>
          </a:p>
          <a:p>
            <a:endParaRPr lang="fr-CA" sz="1200" baseline="0" dirty="0" smtClean="0">
              <a:latin typeface="+mn-lt"/>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sz="1200" u="none" baseline="0" dirty="0" smtClean="0">
                <a:latin typeface="+mn-lt"/>
                <a:hlinkClick r:id="rId3"/>
              </a:rPr>
              <a:t>https://wiki.gccollab.ca/MCLD-DLCP</a:t>
            </a:r>
            <a:r>
              <a:rPr lang="fr-CA" sz="1200" u="none" baseline="0" dirty="0" smtClean="0">
                <a:latin typeface="+mn-lt"/>
              </a:rPr>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baseline="0" dirty="0" smtClean="0">
                <a:latin typeface="+mn-lt"/>
              </a:rPr>
              <a:t>FAQ, </a:t>
            </a:r>
            <a:r>
              <a:rPr lang="fr-CA" sz="1200" baseline="0" dirty="0" err="1" smtClean="0">
                <a:latin typeface="+mn-lt"/>
              </a:rPr>
              <a:t>Details</a:t>
            </a:r>
            <a:r>
              <a:rPr lang="fr-CA" sz="1200" baseline="0" dirty="0" smtClean="0">
                <a:latin typeface="+mn-lt"/>
              </a:rPr>
              <a:t>, </a:t>
            </a:r>
            <a:r>
              <a:rPr lang="fr-CA" sz="1200" baseline="0" dirty="0" err="1" smtClean="0">
                <a:latin typeface="+mn-lt"/>
              </a:rPr>
              <a:t>Cohort</a:t>
            </a:r>
            <a:endParaRPr lang="fr-CA" sz="1200" baseline="0" dirty="0" smtClean="0">
              <a:latin typeface="+mn-lt"/>
            </a:endParaRPr>
          </a:p>
          <a:p>
            <a:pPr marL="0" lvl="0" indent="0">
              <a:spcAft>
                <a:spcPts val="600"/>
              </a:spcAft>
              <a:buFont typeface="Arial" panose="020B0604020202020204" pitchFamily="34" charset="0"/>
              <a:buNone/>
            </a:pPr>
            <a:endParaRPr lang="fr-FR" sz="1200" b="1" kern="1200" baseline="0" dirty="0" smtClean="0">
              <a:solidFill>
                <a:schemeClr val="tx1"/>
              </a:solidFill>
              <a:effectLst/>
              <a:latin typeface="+mn-lt"/>
              <a:ea typeface="+mn-ea"/>
              <a:cs typeface="+mn-cs"/>
            </a:endParaRPr>
          </a:p>
          <a:p>
            <a:pPr marL="0" lvl="0" indent="0">
              <a:spcAft>
                <a:spcPts val="600"/>
              </a:spcAft>
              <a:buFont typeface="Arial" panose="020B0604020202020204" pitchFamily="34" charset="0"/>
              <a:buNone/>
            </a:pPr>
            <a:r>
              <a:rPr lang="fr-CA" sz="1200" b="1" kern="1200" baseline="0" dirty="0" smtClean="0">
                <a:solidFill>
                  <a:schemeClr val="tx1"/>
                </a:solidFill>
                <a:effectLst/>
                <a:latin typeface="+mn-lt"/>
                <a:ea typeface="+mn-ea"/>
                <a:cs typeface="+mn-cs"/>
              </a:rPr>
              <a:t>(( Just après de commencer la session…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baseline="0" noProof="0" dirty="0" smtClean="0">
                <a:latin typeface="+mn-lt"/>
              </a:rPr>
              <a:t>(( Démarrez l’enregistrement.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u="none" baseline="0" noProof="0" dirty="0" smtClean="0">
                <a:latin typeface="+mn-lt"/>
              </a:rPr>
              <a:t>Bonjour à tout le monde.</a:t>
            </a:r>
            <a:endParaRPr lang="fr-CA" sz="1200" baseline="0" noProof="0" dirty="0" smtClean="0">
              <a:latin typeface="+mn-lt"/>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b="0" u="none" baseline="0" noProof="0" dirty="0" smtClean="0">
                <a:latin typeface="+mn-lt"/>
              </a:rPr>
              <a:t>(( Reconnaissance des terres </a:t>
            </a:r>
            <a:r>
              <a:rPr lang="fr-CA" sz="1200" b="1" u="none" baseline="0" noProof="0" dirty="0" smtClean="0">
                <a:latin typeface="+mn-lt"/>
              </a:rPr>
              <a:t>(peut devoir être mise à jour) ))</a:t>
            </a:r>
            <a:endParaRPr lang="fr-CA" sz="1200" b="1" i="0" u="none" kern="1200" baseline="0" noProof="0" dirty="0" smtClean="0">
              <a:solidFill>
                <a:schemeClr val="tx1"/>
              </a:solidFill>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i="1" u="none" kern="1200" baseline="0" dirty="0" smtClean="0">
                <a:solidFill>
                  <a:schemeClr val="tx1"/>
                </a:solidFill>
                <a:latin typeface="+mn-lt"/>
                <a:ea typeface="+mn-ea"/>
                <a:cs typeface="+mn-cs"/>
              </a:rPr>
              <a:t>Tout d’abord, je tiens à souligner que je communique avec vous depuis le territoire traditionnel du peuple algonquin des </a:t>
            </a:r>
            <a:r>
              <a:rPr lang="fr-CA" sz="1200" i="1" u="none" kern="1200" baseline="0" dirty="0" err="1" smtClean="0">
                <a:solidFill>
                  <a:schemeClr val="tx1"/>
                </a:solidFill>
                <a:latin typeface="+mn-lt"/>
                <a:ea typeface="+mn-ea"/>
                <a:cs typeface="+mn-cs"/>
              </a:rPr>
              <a:t>Anichinabés</a:t>
            </a:r>
            <a:r>
              <a:rPr lang="fr-CA" sz="1200" i="1" u="none" kern="1200" baseline="0" dirty="0" smtClean="0">
                <a:solidFill>
                  <a:schemeClr val="tx1"/>
                </a:solidFill>
                <a:latin typeface="+mn-lt"/>
                <a:ea typeface="+mn-ea"/>
                <a:cs typeface="+mn-cs"/>
              </a:rPr>
              <a:t>, dans la région de la capitale nationale (RCN).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FR" sz="1200" baseline="0" dirty="0" smtClean="0">
                <a:solidFill>
                  <a:srgbClr val="FFFFFF"/>
                </a:solidFill>
                <a:effectLst/>
                <a:latin typeface="+mn-lt"/>
              </a:rPr>
              <a:t>Tout d’abord, je tiens à souligner que je communique avec vous depuis la belle</a:t>
            </a:r>
            <a:r>
              <a:rPr lang="fr-FR" sz="1200" b="0" i="0" baseline="0" dirty="0" smtClean="0">
                <a:solidFill>
                  <a:srgbClr val="FFFFFF"/>
                </a:solidFill>
                <a:effectLst/>
                <a:latin typeface="+mn-lt"/>
              </a:rPr>
              <a:t> </a:t>
            </a:r>
            <a:r>
              <a:rPr lang="fr-FR" sz="1200" baseline="0" dirty="0" smtClean="0">
                <a:solidFill>
                  <a:srgbClr val="FFFFFF"/>
                </a:solidFill>
                <a:effectLst/>
                <a:latin typeface="+mn-lt"/>
              </a:rPr>
              <a:t>ville de Kingsville (Ontario), sur le territoire traditionnel des peuples Caldwell, </a:t>
            </a:r>
            <a:r>
              <a:rPr lang="fr-FR" sz="1200" baseline="0" dirty="0" err="1" smtClean="0">
                <a:solidFill>
                  <a:srgbClr val="FFFFFF"/>
                </a:solidFill>
                <a:effectLst/>
                <a:latin typeface="+mn-lt"/>
              </a:rPr>
              <a:t>Anishinabewaki</a:t>
            </a:r>
            <a:r>
              <a:rPr lang="fr-FR" sz="1200" baseline="0" dirty="0" smtClean="0">
                <a:solidFill>
                  <a:srgbClr val="FFFFFF"/>
                </a:solidFill>
                <a:effectLst/>
                <a:latin typeface="+mn-lt"/>
              </a:rPr>
              <a:t>, </a:t>
            </a:r>
            <a:r>
              <a:rPr lang="fr-FR" sz="1200" baseline="0" dirty="0" err="1" smtClean="0">
                <a:solidFill>
                  <a:srgbClr val="FFFFFF"/>
                </a:solidFill>
                <a:effectLst/>
                <a:latin typeface="+mn-lt"/>
              </a:rPr>
              <a:t>Attiwonderonk</a:t>
            </a:r>
            <a:r>
              <a:rPr lang="fr-FR" sz="1200" baseline="0" dirty="0" smtClean="0">
                <a:solidFill>
                  <a:srgbClr val="FFFFFF"/>
                </a:solidFill>
                <a:effectLst/>
                <a:latin typeface="+mn-lt"/>
              </a:rPr>
              <a:t>, </a:t>
            </a:r>
            <a:r>
              <a:rPr lang="fr-FR" sz="1200" baseline="0" dirty="0" err="1" smtClean="0">
                <a:solidFill>
                  <a:srgbClr val="FFFFFF"/>
                </a:solidFill>
                <a:effectLst/>
                <a:latin typeface="+mn-lt"/>
              </a:rPr>
              <a:t>Myaamia</a:t>
            </a:r>
            <a:r>
              <a:rPr lang="fr-FR" sz="1200" baseline="0" dirty="0" smtClean="0">
                <a:solidFill>
                  <a:srgbClr val="FFFFFF"/>
                </a:solidFill>
                <a:effectLst/>
                <a:latin typeface="+mn-lt"/>
              </a:rPr>
              <a:t> et Mississauga. Je vous encourage à réfléchir sur le territoire traditionnel depuis lequel vous vous connectez.</a:t>
            </a:r>
            <a:endParaRPr lang="fr-CA" sz="1200" i="1" u="none" kern="1200" baseline="0" dirty="0" smtClean="0">
              <a:solidFill>
                <a:schemeClr val="tx1"/>
              </a:solidFill>
              <a:latin typeface="+mn-lt"/>
              <a:ea typeface="+mn-ea"/>
              <a:cs typeface="+mn-cs"/>
            </a:endParaRPr>
          </a:p>
          <a:p>
            <a:pPr marL="0" indent="0">
              <a:buFont typeface="Arial" panose="020B0604020202020204" pitchFamily="34" charset="0"/>
              <a:buNone/>
            </a:pPr>
            <a:endParaRPr lang="fr-CA" sz="1200" baseline="0" noProof="0" dirty="0" smtClean="0">
              <a:latin typeface="+mn-lt"/>
            </a:endParaRPr>
          </a:p>
          <a:p>
            <a:pPr marL="0" indent="0">
              <a:buFont typeface="Arial" panose="020B0604020202020204" pitchFamily="34" charset="0"/>
              <a:buNone/>
            </a:pPr>
            <a:r>
              <a:rPr lang="fr-CA" sz="1200" baseline="0" noProof="0" dirty="0" smtClean="0">
                <a:latin typeface="+mn-lt"/>
              </a:rPr>
              <a:t>Quelques </a:t>
            </a:r>
            <a:r>
              <a:rPr lang="fr-FR" sz="1200" baseline="0" noProof="0" dirty="0" smtClean="0">
                <a:latin typeface="+mn-lt"/>
              </a:rPr>
              <a:t>rappels amicaux et entretien ménager</a:t>
            </a:r>
            <a:endParaRPr lang="fr-CA" sz="1200" baseline="0" noProof="0" dirty="0" smtClean="0">
              <a:latin typeface="+mn-lt"/>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baseline="0" noProof="0" dirty="0" smtClean="0">
                <a:latin typeface="+mn-lt"/>
              </a:rPr>
              <a:t>Les caméras Web sont les bienvenues. Just SVP abstenez-vous de manger pendant que votre caméra Web est allumée.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baseline="0" noProof="0" dirty="0" smtClean="0">
                <a:latin typeface="+mn-lt"/>
              </a:rPr>
              <a:t>N’oubliez pas de vous déconnecter du RPV (ou « VPN ») pour que la transmission soit meilleure.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FR" sz="1200" u="none" baseline="0" noProof="0" dirty="0" smtClean="0">
                <a:latin typeface="+mn-lt"/>
              </a:rPr>
              <a:t>La session est enregistrée, en restant dans cette session il est entendu que nous avons votre consentement à l'enregistrement, cela aide ceux qui ne peuvent pas s'y rendre</a:t>
            </a:r>
            <a:r>
              <a:rPr lang="fr-CA" sz="1200" u="none" baseline="0" noProof="0" dirty="0" smtClean="0">
                <a:latin typeface="+mn-lt"/>
              </a:rPr>
              <a:t>.</a:t>
            </a:r>
          </a:p>
          <a:p>
            <a:pPr marL="628650" lvl="1" indent="-171450">
              <a:buFont typeface="Arial" panose="020B0604020202020204" pitchFamily="34" charset="0"/>
              <a:buChar char="•"/>
            </a:pPr>
            <a:r>
              <a:rPr lang="fr-CA" sz="1200" u="none" baseline="0" noProof="0" dirty="0" smtClean="0">
                <a:latin typeface="+mn-lt"/>
              </a:rPr>
              <a:t>(Soyez assuré(e) que, si quelque chose de nature délicate est enregistré, à la demande des personnes intéressées, l’enregistrement fera l’objet d’un montage avant la diffusion.)</a:t>
            </a:r>
          </a:p>
          <a:p>
            <a:pPr marL="0" marR="0" indent="0" algn="l" defTabSz="914400" rtl="0" eaLnBrk="1" fontAlgn="auto" latinLnBrk="0" hangingPunct="1">
              <a:lnSpc>
                <a:spcPct val="100000"/>
              </a:lnSpc>
              <a:spcBef>
                <a:spcPct val="0"/>
              </a:spcBef>
              <a:spcAft>
                <a:spcPct val="0"/>
              </a:spcAft>
              <a:buClrTx/>
              <a:buSzTx/>
              <a:buFontTx/>
              <a:buNone/>
              <a:defRPr/>
            </a:pPr>
            <a:endParaRPr lang="fr-CA" sz="1200" u="non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ct val="0"/>
              </a:spcBef>
              <a:spcAft>
                <a:spcPct val="0"/>
              </a:spcAft>
              <a:buClrTx/>
              <a:buSzTx/>
              <a:buFontTx/>
              <a:buNone/>
              <a:defRPr/>
            </a:pPr>
            <a:r>
              <a:rPr lang="fr-CA" sz="1200" u="none" baseline="0" dirty="0" smtClean="0">
                <a:latin typeface="+mn-lt"/>
              </a:rPr>
              <a:t>Comme pour toute séance du gouvernement du Canada, n’hésitez pas à utiliser la langue de votre choix pour poser des questions ou participer à la discussion. La séance d’aujourd’hui sera principalement dirigée en français. </a:t>
            </a:r>
          </a:p>
          <a:p>
            <a:pPr marL="0" marR="0" indent="0" algn="l" defTabSz="914400" rtl="0" eaLnBrk="1" fontAlgn="auto" latinLnBrk="0" hangingPunct="1">
              <a:lnSpc>
                <a:spcPct val="100000"/>
              </a:lnSpc>
              <a:spcBef>
                <a:spcPct val="0"/>
              </a:spcBef>
              <a:spcAft>
                <a:spcPct val="0"/>
              </a:spcAft>
              <a:buClrTx/>
              <a:buSzTx/>
              <a:buFontTx/>
              <a:buNone/>
              <a:defRPr/>
            </a:pPr>
            <a:endParaRPr lang="fr-CA" sz="1200" baseline="0" dirty="0" smtClean="0">
              <a:latin typeface="+mn-lt"/>
            </a:endParaRPr>
          </a:p>
          <a:p>
            <a:pPr marL="0" marR="0" lvl="0" indent="0" algn="l" defTabSz="914400" rtl="0" eaLnBrk="1" fontAlgn="auto" latinLnBrk="0" hangingPunct="1">
              <a:lnSpc>
                <a:spcPct val="100000"/>
              </a:lnSpc>
              <a:spcBef>
                <a:spcPct val="0"/>
              </a:spcBef>
              <a:spcAft>
                <a:spcPct val="0"/>
              </a:spcAft>
              <a:buClrTx/>
              <a:buSzTx/>
              <a:buFontTx/>
              <a:buNone/>
              <a:tabLst/>
              <a:defRPr/>
            </a:pPr>
            <a:r>
              <a:rPr lang="fr-CA" sz="1200" u="none" baseline="0" dirty="0" smtClean="0">
                <a:latin typeface="+mn-lt"/>
              </a:rPr>
              <a:t>((Dites ce qui suit en anglais : ))</a:t>
            </a:r>
          </a:p>
          <a:p>
            <a:r>
              <a:rPr lang="en-US" sz="1200" u="none" baseline="0" dirty="0" smtClean="0">
                <a:latin typeface="+mn-lt"/>
              </a:rPr>
              <a:t>“As with other Government of Canada sessions, please feel free to use the language of your choice to ask questions or participate in the discussion. This program will be given mainly in French“</a:t>
            </a:r>
            <a:endParaRPr lang="fr-CA" sz="1200" baseline="0" dirty="0" smtClean="0">
              <a:latin typeface="+mn-lt"/>
            </a:endParaRPr>
          </a:p>
          <a:p>
            <a:endParaRPr lang="fr-CA" sz="1200" baseline="0" dirty="0" smtClean="0">
              <a:latin typeface="+mn-lt"/>
            </a:endParaRPr>
          </a:p>
          <a:p>
            <a:r>
              <a:rPr lang="fr-FR" sz="1200" baseline="0" dirty="0" smtClean="0">
                <a:latin typeface="+mn-lt"/>
              </a:rPr>
              <a:t>Je vous souhaite la bienvenue à cette séance d'</a:t>
            </a:r>
            <a:r>
              <a:rPr lang="fr-FR" sz="1200" dirty="0" smtClean="0">
                <a:solidFill>
                  <a:schemeClr val="accent1">
                    <a:lumMod val="75000"/>
                  </a:schemeClr>
                </a:solidFill>
              </a:rPr>
              <a:t>Introduction au « Leadership de changement en pleine-conscience au travail »</a:t>
            </a:r>
            <a:endParaRPr lang="fr-CA"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fr-CA" smtClean="0"/>
              <a:t>2</a:t>
            </a:fld>
            <a:endParaRPr lang="fr-CA" dirty="0"/>
          </a:p>
        </p:txBody>
      </p:sp>
    </p:spTree>
    <p:extLst>
      <p:ext uri="{BB962C8B-B14F-4D97-AF65-F5344CB8AC3E}">
        <p14:creationId xmlns:p14="http://schemas.microsoft.com/office/powerpoint/2010/main" val="1217926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701040" y="4415791"/>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Clr>
                <a:schemeClr val="dk1"/>
              </a:buClr>
              <a:buSzPts val="1100"/>
              <a:buFont typeface="Arial"/>
              <a:buNone/>
            </a:pPr>
            <a:r>
              <a:rPr lang="fr-CA" sz="1100" dirty="0" smtClean="0"/>
              <a:t>How</a:t>
            </a:r>
            <a:r>
              <a:rPr lang="fr-CA" sz="1100" baseline="0" dirty="0" smtClean="0"/>
              <a:t> </a:t>
            </a:r>
            <a:r>
              <a:rPr lang="fr-CA" sz="1100" baseline="0" dirty="0" err="1" smtClean="0"/>
              <a:t>Mindfulness</a:t>
            </a:r>
            <a:r>
              <a:rPr lang="fr-CA" sz="1100" baseline="0" dirty="0" smtClean="0"/>
              <a:t> practice relates to CM, CL &amp; Transformation?</a:t>
            </a:r>
          </a:p>
          <a:p>
            <a:pPr marL="0" lvl="0" indent="0" algn="l" rtl="0">
              <a:spcBef>
                <a:spcPts val="0"/>
              </a:spcBef>
              <a:spcAft>
                <a:spcPts val="0"/>
              </a:spcAft>
              <a:buClr>
                <a:schemeClr val="dk1"/>
              </a:buClr>
              <a:buSzPts val="1100"/>
              <a:buFont typeface="Arial"/>
              <a:buNone/>
            </a:pPr>
            <a:endParaRPr lang="fr-CA" sz="1100" baseline="0" dirty="0" smtClean="0"/>
          </a:p>
          <a:p>
            <a:pPr marL="0" lvl="0" indent="0" algn="l" rtl="0">
              <a:spcBef>
                <a:spcPts val="0"/>
              </a:spcBef>
              <a:spcAft>
                <a:spcPts val="0"/>
              </a:spcAft>
              <a:buClr>
                <a:schemeClr val="dk1"/>
              </a:buClr>
              <a:buSzPts val="1100"/>
              <a:buFont typeface="Arial"/>
              <a:buNone/>
            </a:pPr>
            <a:endParaRPr lang="en-CA" sz="1100" dirty="0" smtClean="0"/>
          </a:p>
          <a:p>
            <a:pPr marL="0" lvl="0" indent="0" algn="l" rtl="0">
              <a:spcBef>
                <a:spcPts val="0"/>
              </a:spcBef>
              <a:spcAft>
                <a:spcPts val="0"/>
              </a:spcAft>
              <a:buClr>
                <a:schemeClr val="dk1"/>
              </a:buClr>
              <a:buSzPts val="1100"/>
              <a:buFont typeface="Arial"/>
              <a:buNone/>
            </a:pPr>
            <a:r>
              <a:rPr lang="en-CA" sz="1100" dirty="0" smtClean="0"/>
              <a:t>https://kipdf.com/mindfulness-change-management_5ad40bfa7f8b9a5e228b45aa.html</a:t>
            </a:r>
          </a:p>
          <a:p>
            <a:pPr marL="0" lvl="0" indent="0" algn="l" rtl="0">
              <a:spcBef>
                <a:spcPts val="0"/>
              </a:spcBef>
              <a:spcAft>
                <a:spcPts val="0"/>
              </a:spcAft>
              <a:buClr>
                <a:schemeClr val="dk1"/>
              </a:buClr>
              <a:buSzPts val="1100"/>
              <a:buFont typeface="Arial"/>
              <a:buNone/>
            </a:pPr>
            <a:r>
              <a:rPr lang="en-CA" b="0" u="sng" dirty="0" smtClean="0">
                <a:solidFill>
                  <a:schemeClr val="hlink"/>
                </a:solidFill>
                <a:latin typeface="Merriweather"/>
                <a:ea typeface="Merriweather"/>
                <a:cs typeface="Merriweather"/>
                <a:sym typeface="Merriweather"/>
                <a:hlinkClick r:id=""/>
              </a:rPr>
              <a:t>https://www.acmpglobal.org/events/EventDetails.aspx?id=1243972</a:t>
            </a:r>
          </a:p>
          <a:p>
            <a:pPr marL="0" lvl="0" indent="0" algn="l" rtl="0">
              <a:spcBef>
                <a:spcPts val="0"/>
              </a:spcBef>
              <a:spcAft>
                <a:spcPts val="0"/>
              </a:spcAft>
              <a:buClr>
                <a:schemeClr val="dk1"/>
              </a:buClr>
              <a:buSzPts val="1100"/>
              <a:buFont typeface="Arial"/>
              <a:buNone/>
            </a:pPr>
            <a:endParaRPr lang="en-CA" b="0" u="sng" dirty="0" smtClean="0">
              <a:solidFill>
                <a:schemeClr val="hlink"/>
              </a:solidFill>
              <a:latin typeface="Merriweather"/>
              <a:ea typeface="Merriweather"/>
              <a:cs typeface="Merriweather"/>
              <a:sym typeface="Merriweather"/>
              <a:hlinkClick r:id=""/>
            </a:endParaRPr>
          </a:p>
          <a:p>
            <a:pPr marL="0" lvl="0" indent="0" algn="l" rtl="0">
              <a:spcBef>
                <a:spcPts val="0"/>
              </a:spcBef>
              <a:spcAft>
                <a:spcPts val="0"/>
              </a:spcAft>
              <a:buClr>
                <a:schemeClr val="dk1"/>
              </a:buClr>
              <a:buSzPts val="1100"/>
              <a:buFont typeface="Arial"/>
              <a:buNone/>
            </a:pPr>
            <a:r>
              <a:rPr lang="en-CA" b="0" u="sng" dirty="0" smtClean="0">
                <a:solidFill>
                  <a:schemeClr val="hlink"/>
                </a:solidFill>
                <a:latin typeface="Merriweather"/>
                <a:ea typeface="Merriweather"/>
                <a:cs typeface="Merriweather"/>
                <a:sym typeface="Merriweather"/>
                <a:hlinkClick r:id=""/>
              </a:rPr>
              <a:t>https</a:t>
            </a:r>
            <a:r>
              <a:rPr lang="en-CA" b="0" u="sng" dirty="0">
                <a:solidFill>
                  <a:schemeClr val="hlink"/>
                </a:solidFill>
                <a:latin typeface="Merriweather"/>
                <a:ea typeface="Merriweather"/>
                <a:cs typeface="Merriweather"/>
                <a:sym typeface="Merriweather"/>
                <a:hlinkClick r:id="rId3"/>
              </a:rPr>
              <a:t>://www.bcg.com/en-ca/publications/2018/unleashing-power-of-mindfulness-in-corporations</a:t>
            </a:r>
            <a:r>
              <a:rPr lang="en-CA" b="0" dirty="0">
                <a:latin typeface="Merriweather"/>
                <a:ea typeface="Merriweather"/>
                <a:cs typeface="Merriweather"/>
                <a:sym typeface="Merriweather"/>
              </a:rPr>
              <a:t> </a:t>
            </a:r>
            <a:endParaRPr b="0"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p:txBody>
      </p:sp>
      <p:sp>
        <p:nvSpPr>
          <p:cNvPr id="151" name="Google Shape;151;p6: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20</a:t>
            </a:fld>
            <a:endParaRPr/>
          </a:p>
        </p:txBody>
      </p:sp>
    </p:spTree>
    <p:extLst>
      <p:ext uri="{BB962C8B-B14F-4D97-AF65-F5344CB8AC3E}">
        <p14:creationId xmlns:p14="http://schemas.microsoft.com/office/powerpoint/2010/main" val="1243575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hlinkClick r:id="rId3"/>
              </a:rPr>
              <a:t>https://www.mindful.org/finding-the-space-to-lead-3</a:t>
            </a:r>
            <a:r>
              <a:rPr lang="en-CA" dirty="0" smtClean="0"/>
              <a:t> </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21</a:t>
            </a:fld>
            <a:endParaRPr lang="en-US"/>
          </a:p>
        </p:txBody>
      </p:sp>
    </p:spTree>
    <p:extLst>
      <p:ext uri="{BB962C8B-B14F-4D97-AF65-F5344CB8AC3E}">
        <p14:creationId xmlns:p14="http://schemas.microsoft.com/office/powerpoint/2010/main" val="4258466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BCG: </a:t>
            </a:r>
            <a:r>
              <a:rPr lang="en-CA" sz="1200" u="sng" dirty="0" smtClean="0">
                <a:solidFill>
                  <a:schemeClr val="hlink"/>
                </a:solidFill>
                <a:hlinkClick r:id="rId3"/>
              </a:rPr>
              <a:t>https://www.bcg.com/en-ca/publications/2018/unleashing-power-of-mindfulness-in-corporations</a:t>
            </a:r>
            <a:r>
              <a:rPr lang="en-CA" sz="120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a:p>
            <a:pPr marL="514350" indent="-457200"/>
            <a:endParaRPr lang="en-CA" dirty="0" smtClean="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22</a:t>
            </a:fld>
            <a:endParaRPr lang="en-US"/>
          </a:p>
        </p:txBody>
      </p:sp>
    </p:spTree>
    <p:extLst>
      <p:ext uri="{BB962C8B-B14F-4D97-AF65-F5344CB8AC3E}">
        <p14:creationId xmlns:p14="http://schemas.microsoft.com/office/powerpoint/2010/main" val="1425663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SAP: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now offers mindfulness programs... https://www.sap.com/canada/about/customer-involvement/global-mindfulness-practice.html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https://news.sap.com/2022/09/mindfulness-day-2022-new-superpower/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smtClean="0"/>
              <a:t>Video</a:t>
            </a:r>
            <a:r>
              <a:rPr lang="fr-CA" baseline="0" dirty="0" smtClean="0"/>
              <a:t> – a minute to arrive: https://www.sap.com/canada/assetdetail/2019/04/da2202a2-4a7d-0010-87a3-c30de2ffd8ff.html</a:t>
            </a:r>
            <a:endParaRPr lang="en-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a:p>
            <a:pPr marL="514350" indent="-457200"/>
            <a:endParaRPr lang="en-CA" dirty="0" smtClean="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23</a:t>
            </a:fld>
            <a:endParaRPr lang="en-US"/>
          </a:p>
        </p:txBody>
      </p:sp>
    </p:spTree>
    <p:extLst>
      <p:ext uri="{BB962C8B-B14F-4D97-AF65-F5344CB8AC3E}">
        <p14:creationId xmlns:p14="http://schemas.microsoft.com/office/powerpoint/2010/main" val="4248183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72">
              <a:defRPr/>
            </a:pPr>
            <a:r>
              <a:rPr lang="en-CA" u="sng" dirty="0" smtClean="0">
                <a:hlinkClick r:id="rId3"/>
              </a:rPr>
              <a:t>http://myssc-monspc.ssc-spc.gc.ca/en/theacademy/my-faculties/faculty-behavioral-competencies</a:t>
            </a:r>
            <a:endParaRPr lang="en-CA" dirty="0" smtClean="0"/>
          </a:p>
          <a:p>
            <a:endParaRPr lang="en-US" sz="1100" dirty="0" smtClean="0"/>
          </a:p>
          <a:p>
            <a:r>
              <a:rPr lang="en-CA" dirty="0" smtClean="0"/>
              <a:t>In this table, showing the Treasury Board of Canada’s </a:t>
            </a:r>
            <a:r>
              <a:rPr lang="en-CA" u="sng" dirty="0" smtClean="0">
                <a:hlinkClick r:id="rId4"/>
              </a:rPr>
              <a:t>Core Competencies</a:t>
            </a:r>
            <a:r>
              <a:rPr lang="en-CA" dirty="0" smtClean="0"/>
              <a:t>, developed within the context of the Performance Management Program:</a:t>
            </a:r>
          </a:p>
          <a:p>
            <a:pPr marL="171450" indent="-171450">
              <a:buFont typeface="Arial" panose="020B0604020202020204" pitchFamily="34" charset="0"/>
              <a:buChar char="•"/>
            </a:pPr>
            <a:r>
              <a:rPr lang="en-CA" baseline="0" dirty="0" smtClean="0"/>
              <a:t>We can see how Clarity and Compassion in the Service of others supports </a:t>
            </a:r>
            <a:r>
              <a:rPr lang="en-CA" dirty="0" smtClean="0"/>
              <a:t>Demonstrating integrity and respect</a:t>
            </a:r>
          </a:p>
          <a:p>
            <a:pPr marL="171450" indent="-171450">
              <a:buFont typeface="Arial" panose="020B0604020202020204" pitchFamily="34" charset="0"/>
              <a:buChar char="•"/>
            </a:pPr>
            <a:r>
              <a:rPr lang="en-CA" dirty="0" smtClean="0"/>
              <a:t>How Focus, Clarity and Compassion in the service of others supports Thinking things through</a:t>
            </a:r>
          </a:p>
          <a:p>
            <a:pPr marL="171450" indent="-171450">
              <a:buFont typeface="Arial" panose="020B0604020202020204" pitchFamily="34" charset="0"/>
              <a:buChar char="•"/>
            </a:pPr>
            <a:r>
              <a:rPr lang="en-CA" dirty="0" smtClean="0"/>
              <a:t>That Working effectively with others is supported by Focus, Creativity</a:t>
            </a:r>
            <a:r>
              <a:rPr lang="en-CA" baseline="0" dirty="0" smtClean="0"/>
              <a:t> and Compassion, and that</a:t>
            </a:r>
          </a:p>
          <a:p>
            <a:pPr marL="171450" indent="-171450">
              <a:buFont typeface="Arial" panose="020B0604020202020204" pitchFamily="34" charset="0"/>
              <a:buChar char="•"/>
            </a:pPr>
            <a:r>
              <a:rPr lang="en-CA" dirty="0" smtClean="0"/>
              <a:t>Showing initiative and being action oriented is supported by the same Focus, Creativity</a:t>
            </a:r>
            <a:r>
              <a:rPr lang="en-CA" baseline="0" dirty="0" smtClean="0"/>
              <a:t> and Compassion, </a:t>
            </a:r>
            <a:endParaRPr lang="en-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24</a:t>
            </a:fld>
            <a:endParaRPr lang="en-US"/>
          </a:p>
        </p:txBody>
      </p:sp>
    </p:spTree>
    <p:extLst>
      <p:ext uri="{BB962C8B-B14F-4D97-AF65-F5344CB8AC3E}">
        <p14:creationId xmlns:p14="http://schemas.microsoft.com/office/powerpoint/2010/main" val="1273522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Alejandro:</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2016166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r>
              <a:rPr lang="fr-CA" u="none" dirty="0" smtClean="0"/>
              <a:t>Alejandro:</a:t>
            </a:r>
            <a:r>
              <a:rPr lang="fr-CA" u="none" baseline="0" dirty="0" smtClean="0"/>
              <a:t> </a:t>
            </a:r>
          </a:p>
          <a:p>
            <a:endParaRPr lang="fr-CA" u="none" dirty="0" smtClean="0"/>
          </a:p>
          <a:p>
            <a:r>
              <a:rPr lang="fr-FR" u="none" dirty="0" smtClean="0"/>
              <a:t>Pour commencer, faisons un exercice de pleine conscience, celui-ci s'appelle b</a:t>
            </a:r>
            <a:r>
              <a:rPr lang="fr-CA" dirty="0" smtClean="0">
                <a:solidFill>
                  <a:srgbClr val="000000"/>
                </a:solidFill>
              </a:rPr>
              <a:t>Balayage corporel</a:t>
            </a:r>
          </a:p>
          <a:p>
            <a:r>
              <a:rPr lang="fr-FR" u="none" dirty="0" smtClean="0"/>
              <a:t>Si vous n’avez jamais fait de pleine conscience, je vous invite à profiter de l’occasion pour le faire.</a:t>
            </a:r>
          </a:p>
          <a:p>
            <a:r>
              <a:rPr lang="fr-FR" u="none" dirty="0" smtClean="0"/>
              <a:t>Avec le dos droit, sans tension, asseyez-vous aussi confortablement que possible</a:t>
            </a:r>
          </a:p>
          <a:p>
            <a:r>
              <a:rPr lang="fr-FR" u="none" dirty="0" smtClean="0"/>
              <a:t>Vous pouvez poser vos pieds à plat sur le sol ; et placez vos mains sur vos genoux, paumes vers le haut ou vers le bas, selon ce qui vous convient le mieux.</a:t>
            </a:r>
          </a:p>
          <a:p>
            <a:r>
              <a:rPr lang="fr-FR" u="none" dirty="0" smtClean="0"/>
              <a:t>N'hésitez pas à fermer les yeux ou à les semi-fermer.</a:t>
            </a:r>
          </a:p>
          <a:p>
            <a:r>
              <a:rPr lang="fr-FR" u="none" dirty="0" smtClean="0"/>
              <a:t>Suivez ma voix, qui vous guidera pendant l'exercice.</a:t>
            </a:r>
          </a:p>
          <a:p>
            <a:r>
              <a:rPr lang="fr-FR" u="none" dirty="0" smtClean="0"/>
              <a:t>Faites doucement attention à votre respiration. Pas besoin de changer votre façon de respirer ; remarquez-le simplement.</a:t>
            </a:r>
          </a:p>
          <a:p>
            <a:pPr marL="171450" indent="-171450">
              <a:buFont typeface="Arial" panose="020B0604020202020204" pitchFamily="34" charset="0"/>
              <a:buChar char="•"/>
            </a:pPr>
            <a:r>
              <a:rPr lang="fr-FR" u="none" dirty="0" smtClean="0"/>
              <a:t>inspire, expire</a:t>
            </a:r>
          </a:p>
          <a:p>
            <a:pPr marL="171450" indent="-171450">
              <a:buFont typeface="Arial" panose="020B0604020202020204" pitchFamily="34" charset="0"/>
              <a:buChar char="•"/>
            </a:pPr>
            <a:r>
              <a:rPr lang="fr-FR" u="none" dirty="0" smtClean="0"/>
              <a:t>Dirigez maintenant votre respiration et votre attention vers :</a:t>
            </a:r>
          </a:p>
          <a:p>
            <a:pPr marL="171450" indent="-171450">
              <a:buFont typeface="Arial" panose="020B0604020202020204" pitchFamily="34" charset="0"/>
              <a:buChar char="•"/>
            </a:pPr>
            <a:r>
              <a:rPr lang="fr-FR" u="none" dirty="0" smtClean="0"/>
              <a:t>votre visage, vos yeux, votre nez et votre bouche ; votre mâchoire, vos dents, votre langue ;</a:t>
            </a:r>
          </a:p>
          <a:p>
            <a:pPr marL="171450" indent="-171450">
              <a:buFont typeface="Arial" panose="020B0604020202020204" pitchFamily="34" charset="0"/>
              <a:buChar char="•"/>
            </a:pPr>
            <a:r>
              <a:rPr lang="fr-FR" u="none" dirty="0" smtClean="0"/>
              <a:t>prendre conscience de ce que vous remarquez</a:t>
            </a:r>
          </a:p>
          <a:p>
            <a:pPr marL="171450" indent="-171450">
              <a:buFont typeface="Arial" panose="020B0604020202020204" pitchFamily="34" charset="0"/>
              <a:buChar char="•"/>
            </a:pPr>
            <a:r>
              <a:rPr lang="fr-FR" u="none" dirty="0" smtClean="0"/>
              <a:t>Inspirer, concentrez-vous maintenant sur votre tête, votre cuir chevelu, vos cheveux, vos oreilles ; et expirer;</a:t>
            </a:r>
          </a:p>
          <a:p>
            <a:pPr marL="171450" indent="-171450">
              <a:buFont typeface="Arial" panose="020B0604020202020204" pitchFamily="34" charset="0"/>
              <a:buChar char="•"/>
            </a:pPr>
            <a:r>
              <a:rPr lang="fr-FR" u="none" dirty="0" smtClean="0"/>
              <a:t>pendant que nous continuons à respirer, dirigez votre attention vers vos épaules ; et remarquez…</a:t>
            </a:r>
          </a:p>
          <a:p>
            <a:pPr marL="171450" indent="-171450">
              <a:buFont typeface="Arial" panose="020B0604020202020204" pitchFamily="34" charset="0"/>
              <a:buChar char="•"/>
            </a:pPr>
            <a:r>
              <a:rPr lang="fr-FR" u="none" dirty="0" smtClean="0"/>
              <a:t>maintenant… vos bras, vos mains et vos doigts ; </a:t>
            </a:r>
          </a:p>
          <a:p>
            <a:pPr marL="171450" indent="-171450">
              <a:buFont typeface="Arial" panose="020B0604020202020204" pitchFamily="34" charset="0"/>
              <a:buChar char="•"/>
            </a:pPr>
            <a:r>
              <a:rPr lang="fr-FR" u="none" dirty="0" smtClean="0"/>
              <a:t>chaque fois que votre attention s'éloigne, ramenez-la doucement ;</a:t>
            </a:r>
          </a:p>
          <a:p>
            <a:pPr marL="171450" indent="-171450">
              <a:buFont typeface="Arial" panose="020B0604020202020204" pitchFamily="34" charset="0"/>
              <a:buChar char="•"/>
            </a:pPr>
            <a:r>
              <a:rPr lang="fr-FR" u="none" dirty="0" smtClean="0"/>
              <a:t>Inspirer, dos à vos épaules et à votre cou ; prendre conscience de… expirer</a:t>
            </a:r>
          </a:p>
          <a:p>
            <a:pPr marL="171450" indent="-171450">
              <a:buFont typeface="Arial" panose="020B0604020202020204" pitchFamily="34" charset="0"/>
              <a:buChar char="•"/>
            </a:pPr>
            <a:r>
              <a:rPr lang="fr-FR" u="none" dirty="0" smtClean="0"/>
              <a:t>…le haut du dos, puis votre poitrine ; </a:t>
            </a:r>
          </a:p>
          <a:p>
            <a:pPr marL="171450" indent="-171450">
              <a:buFont typeface="Arial" panose="020B0604020202020204" pitchFamily="34" charset="0"/>
              <a:buChar char="•"/>
            </a:pPr>
            <a:r>
              <a:rPr lang="fr-FR" u="none" dirty="0" smtClean="0"/>
              <a:t>du bas du dos, puis de l'abdomen ;</a:t>
            </a:r>
          </a:p>
          <a:p>
            <a:pPr marL="171450" indent="-171450">
              <a:buFont typeface="Arial" panose="020B0604020202020204" pitchFamily="34" charset="0"/>
              <a:buChar char="•"/>
            </a:pPr>
            <a:r>
              <a:rPr lang="fr-FR" u="none" dirty="0" smtClean="0"/>
              <a:t>Et dirigez votre respiration vers votre taille ; inspirer et expirer;</a:t>
            </a:r>
          </a:p>
          <a:p>
            <a:pPr marL="171450" indent="-171450">
              <a:buFont typeface="Arial" panose="020B0604020202020204" pitchFamily="34" charset="0"/>
              <a:buChar char="•"/>
            </a:pPr>
            <a:r>
              <a:rPr lang="fr-FR" u="none" dirty="0" smtClean="0"/>
              <a:t>le long de vos jambes ; inspirer; levez vos jambes; et remarquez ce que vous ressentez ; et expirer</a:t>
            </a:r>
          </a:p>
          <a:p>
            <a:pPr marL="171450" indent="-171450">
              <a:buFont typeface="Arial" panose="020B0604020202020204" pitchFamily="34" charset="0"/>
              <a:buChar char="•"/>
            </a:pPr>
            <a:r>
              <a:rPr lang="fr-FR" u="none" dirty="0" smtClean="0"/>
              <a:t>vers vos pieds ; inhaler; remarquez ce que vous ressentez ;</a:t>
            </a:r>
          </a:p>
          <a:p>
            <a:pPr marL="171450" indent="-171450">
              <a:buFont typeface="Arial" panose="020B0604020202020204" pitchFamily="34" charset="0"/>
              <a:buChar char="•"/>
            </a:pPr>
            <a:r>
              <a:rPr lang="fr-FR" u="none" dirty="0" smtClean="0"/>
              <a:t>vers vos orteils ; exhaler;</a:t>
            </a:r>
          </a:p>
          <a:p>
            <a:pPr marL="171450" indent="-171450">
              <a:buFont typeface="Arial" panose="020B0604020202020204" pitchFamily="34" charset="0"/>
              <a:buChar char="•"/>
            </a:pPr>
            <a:r>
              <a:rPr lang="fr-FR" u="none" dirty="0" smtClean="0"/>
              <a:t>restez là quelques secondes ;</a:t>
            </a:r>
          </a:p>
          <a:p>
            <a:pPr marL="171450" indent="-171450">
              <a:buFont typeface="Arial" panose="020B0604020202020204" pitchFamily="34" charset="0"/>
              <a:buChar char="•"/>
            </a:pPr>
            <a:r>
              <a:rPr lang="fr-FR" u="none" dirty="0" smtClean="0"/>
              <a:t>quand tu en as envie, ouvre les yeux et reviens</a:t>
            </a:r>
          </a:p>
          <a:p>
            <a:endParaRPr lang="fr-FR"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smtClean="0"/>
              <a:t>(Cliquez)</a:t>
            </a:r>
          </a:p>
          <a:p>
            <a:r>
              <a:rPr lang="fr-FR" u="none" dirty="0" smtClean="0"/>
              <a:t>Retour sur l'exercice : si nous pouvons avoir 2 ou 3 personnes pour partager comment l'exercice s'est déroulé pour vous... veuillez ouvrir vos micros ou lever la main.</a:t>
            </a:r>
          </a:p>
          <a:p>
            <a:r>
              <a:rPr lang="fr-FR" u="none" dirty="0" smtClean="0"/>
              <a:t>Vous pouvez également utiliser l'espace de discussion pour décrire ce que vous avez remarqué.</a:t>
            </a:r>
            <a:r>
              <a:rPr lang="fr-CA" u="none" dirty="0" smtClean="0"/>
              <a:t>.</a:t>
            </a:r>
            <a:endParaRPr lang="fr-CA" dirty="0" smtClean="0"/>
          </a:p>
          <a:p>
            <a:pPr lvl="0">
              <a:buFont typeface="Arial" pitchFamily="34" charset="0"/>
              <a:buNone/>
            </a:pPr>
            <a:endParaRPr lang="fr-CA" dirty="0" smtClean="0"/>
          </a:p>
          <a:p>
            <a:endParaRPr lang="fr-CA" dirty="0" smtClean="0"/>
          </a:p>
          <a:p>
            <a:pPr lvl="0" eaLnBrk="1" hangingPunct="1">
              <a:spcBef>
                <a:spcPct val="0"/>
              </a:spcBef>
              <a:buFont typeface="Arial" pitchFamily="34" charset="0"/>
              <a:buNone/>
            </a:pPr>
            <a:endParaRPr lang="en-CA" dirty="0" smtClean="0">
              <a:solidFill>
                <a:srgbClr val="000000"/>
              </a:solidFill>
            </a:endParaRP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000000"/>
                </a:solidFill>
              </a:rPr>
              <a:t>6</a:t>
            </a:r>
          </a:p>
        </p:txBody>
      </p:sp>
    </p:spTree>
    <p:extLst>
      <p:ext uri="{BB962C8B-B14F-4D97-AF65-F5344CB8AC3E}">
        <p14:creationId xmlns:p14="http://schemas.microsoft.com/office/powerpoint/2010/main" val="1965330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dirty="0" smtClean="0"/>
              <a:t>Alejandro:</a:t>
            </a:r>
          </a:p>
          <a:p>
            <a:pPr eaLnBrk="1" fontAlgn="auto" hangingPunct="1">
              <a:spcBef>
                <a:spcPts val="0"/>
              </a:spcBef>
              <a:spcAft>
                <a:spcPts val="0"/>
              </a:spcAft>
              <a:buFont typeface="Arial" pitchFamily="34" charset="0"/>
              <a:buNone/>
              <a:defRPr/>
            </a:pPr>
            <a:endParaRPr lang="fr-CA" sz="1100" dirty="0" smtClean="0">
              <a:solidFill>
                <a:srgbClr val="000000"/>
              </a:solidFill>
            </a:endParaRPr>
          </a:p>
          <a:p>
            <a:pPr eaLnBrk="1" fontAlgn="auto" hangingPunct="1">
              <a:spcBef>
                <a:spcPts val="0"/>
              </a:spcBef>
              <a:spcAft>
                <a:spcPts val="0"/>
              </a:spcAft>
              <a:buFont typeface="Arial" pitchFamily="34" charset="0"/>
              <a:buNone/>
              <a:defRPr/>
            </a:pPr>
            <a:r>
              <a:rPr lang="fr-CA" sz="1100" dirty="0" smtClean="0">
                <a:solidFill>
                  <a:srgbClr val="000000"/>
                </a:solidFill>
              </a:rPr>
              <a:t>C’est essentiellement la même chose, concentrez-vous sur votre respiration. Voici une façon de les comparer :</a:t>
            </a:r>
          </a:p>
          <a:p>
            <a:pPr eaLnBrk="1" fontAlgn="auto" hangingPunct="1">
              <a:spcBef>
                <a:spcPts val="0"/>
              </a:spcBef>
              <a:spcAft>
                <a:spcPts val="0"/>
              </a:spcAft>
              <a:buFont typeface="Arial" pitchFamily="34" charset="0"/>
              <a:buNone/>
              <a:defRPr/>
            </a:pPr>
            <a:r>
              <a:rPr lang="fr-CA" dirty="0" smtClean="0"/>
              <a:t> </a:t>
            </a:r>
            <a:r>
              <a:rPr lang="fr-CA" sz="1100" dirty="0" smtClean="0">
                <a:solidFill>
                  <a:srgbClr val="000000"/>
                </a:solidFill>
              </a:rPr>
              <a:t>Le temps que vous demande généralement un exercice.</a:t>
            </a:r>
          </a:p>
          <a:p>
            <a:pPr eaLnBrk="1" fontAlgn="auto" hangingPunct="1">
              <a:spcBef>
                <a:spcPts val="0"/>
              </a:spcBef>
              <a:spcAft>
                <a:spcPts val="0"/>
              </a:spcAft>
              <a:buFont typeface="Arial" pitchFamily="34" charset="0"/>
              <a:buNone/>
              <a:defRPr/>
            </a:pPr>
            <a:r>
              <a:rPr lang="fr-CA" dirty="0" smtClean="0"/>
              <a:t> </a:t>
            </a:r>
            <a:r>
              <a:rPr lang="fr-CA" sz="1100" dirty="0" smtClean="0">
                <a:solidFill>
                  <a:srgbClr val="000000"/>
                </a:solidFill>
              </a:rPr>
              <a:t>Votre objectif ou le but de votre exercice.</a:t>
            </a:r>
          </a:p>
          <a:p>
            <a:pPr eaLnBrk="1" fontAlgn="auto" hangingPunct="1">
              <a:spcBef>
                <a:spcPts val="0"/>
              </a:spcBef>
              <a:spcAft>
                <a:spcPts val="0"/>
              </a:spcAft>
              <a:buFont typeface="Arial" pitchFamily="34" charset="0"/>
              <a:buNone/>
              <a:defRPr/>
            </a:pPr>
            <a:r>
              <a:rPr lang="fr-CA" dirty="0" smtClean="0"/>
              <a:t> </a:t>
            </a:r>
            <a:r>
              <a:rPr lang="fr-CA" sz="1100" dirty="0" smtClean="0">
                <a:solidFill>
                  <a:srgbClr val="000000"/>
                </a:solidFill>
              </a:rPr>
              <a:t>Ce que vous éprouvez pendant l’exercice.</a:t>
            </a:r>
          </a:p>
          <a:p>
            <a:pPr eaLnBrk="1" fontAlgn="auto" hangingPunct="1">
              <a:spcBef>
                <a:spcPts val="0"/>
              </a:spcBef>
              <a:spcAft>
                <a:spcPts val="0"/>
              </a:spcAft>
              <a:buFont typeface="Arial" pitchFamily="34" charset="0"/>
              <a:buNone/>
              <a:defRPr/>
            </a:pPr>
            <a:endParaRPr lang="fr-CA" sz="1100" dirty="0" smtClean="0">
              <a:solidFill>
                <a:srgbClr val="000000"/>
              </a:solidFill>
            </a:endParaRPr>
          </a:p>
          <a:p>
            <a:pPr eaLnBrk="1" fontAlgn="auto" hangingPunct="1">
              <a:spcBef>
                <a:spcPts val="0"/>
              </a:spcBef>
              <a:spcAft>
                <a:spcPts val="0"/>
              </a:spcAft>
              <a:buFont typeface="Arial" pitchFamily="34" charset="0"/>
              <a:buNone/>
              <a:defRPr/>
            </a:pPr>
            <a:r>
              <a:rPr lang="fr-CA" sz="1100" dirty="0" smtClean="0">
                <a:solidFill>
                  <a:srgbClr val="000000"/>
                </a:solidFill>
              </a:rPr>
              <a:t>Pleine conscience : tout comme le balayage du corps que nous venons de faire. </a:t>
            </a:r>
          </a:p>
          <a:p>
            <a:pPr eaLnBrk="1" fontAlgn="auto" hangingPunct="1">
              <a:spcBef>
                <a:spcPts val="0"/>
              </a:spcBef>
              <a:spcAft>
                <a:spcPts val="0"/>
              </a:spcAft>
              <a:buFont typeface="Arial" pitchFamily="34" charset="0"/>
              <a:buChar char="•"/>
              <a:defRPr/>
            </a:pPr>
            <a:r>
              <a:rPr lang="fr-CA" sz="1100" dirty="0" smtClean="0"/>
              <a:t> </a:t>
            </a:r>
            <a:r>
              <a:rPr lang="fr-CA" sz="1100" dirty="0" smtClean="0">
                <a:solidFill>
                  <a:srgbClr val="000000"/>
                </a:solidFill>
              </a:rPr>
              <a:t>Cet exercice demande environ 5 minutes.</a:t>
            </a:r>
          </a:p>
          <a:p>
            <a:pPr eaLnBrk="1" fontAlgn="auto" hangingPunct="1">
              <a:spcBef>
                <a:spcPts val="0"/>
              </a:spcBef>
              <a:spcAft>
                <a:spcPts val="0"/>
              </a:spcAft>
              <a:buFont typeface="Arial" pitchFamily="34" charset="0"/>
              <a:buChar char="•"/>
              <a:defRPr/>
            </a:pPr>
            <a:r>
              <a:rPr lang="fr-CA" sz="1100" dirty="0" smtClean="0"/>
              <a:t> </a:t>
            </a:r>
            <a:r>
              <a:rPr lang="fr-CA" sz="1100" dirty="0" smtClean="0">
                <a:solidFill>
                  <a:srgbClr val="000000"/>
                </a:solidFill>
              </a:rPr>
              <a:t>L’objectif est de se détendre et de prendre conscience de ce qui se passe dans votre esprit.</a:t>
            </a:r>
          </a:p>
          <a:p>
            <a:pPr eaLnBrk="1" fontAlgn="auto" hangingPunct="1">
              <a:spcBef>
                <a:spcPts val="0"/>
              </a:spcBef>
              <a:spcAft>
                <a:spcPts val="0"/>
              </a:spcAft>
              <a:buFont typeface="Arial" pitchFamily="34" charset="0"/>
              <a:buChar char="•"/>
              <a:defRPr/>
            </a:pPr>
            <a:r>
              <a:rPr lang="fr-CA" sz="1100" dirty="0" smtClean="0"/>
              <a:t> </a:t>
            </a:r>
            <a:r>
              <a:rPr lang="fr-CA" sz="1100" dirty="0" smtClean="0">
                <a:solidFill>
                  <a:srgbClr val="000000"/>
                </a:solidFill>
              </a:rPr>
              <a:t>L’expérience pourrait varier d’une personne à l’autre, mais c’est essentiellement une expérience de conscience de soi.</a:t>
            </a:r>
          </a:p>
          <a:p>
            <a:pPr eaLnBrk="1" fontAlgn="auto" hangingPunct="1">
              <a:spcBef>
                <a:spcPts val="0"/>
              </a:spcBef>
              <a:spcAft>
                <a:spcPts val="0"/>
              </a:spcAft>
              <a:buFont typeface="Arial" pitchFamily="34" charset="0"/>
              <a:buChar char="•"/>
              <a:defRPr/>
            </a:pPr>
            <a:endParaRPr lang="en-US" sz="1100" dirty="0" smtClean="0">
              <a:solidFill>
                <a:srgbClr val="000000"/>
              </a:solidFill>
            </a:endParaRPr>
          </a:p>
          <a:p>
            <a:pPr eaLnBrk="1" fontAlgn="auto" hangingPunct="1">
              <a:spcBef>
                <a:spcPts val="0"/>
              </a:spcBef>
              <a:spcAft>
                <a:spcPts val="0"/>
              </a:spcAft>
              <a:buFont typeface="Arial" pitchFamily="34" charset="0"/>
              <a:buNone/>
              <a:defRPr/>
            </a:pPr>
            <a:r>
              <a:rPr lang="fr-CA" sz="1100" dirty="0" smtClean="0">
                <a:solidFill>
                  <a:srgbClr val="000000"/>
                </a:solidFill>
              </a:rPr>
              <a:t>Méditation : prendre d’habitude de s’asseoir et d’observer sa respiration.</a:t>
            </a:r>
          </a:p>
          <a:p>
            <a:pPr eaLnBrk="1" fontAlgn="auto" hangingPunct="1">
              <a:spcBef>
                <a:spcPts val="0"/>
              </a:spcBef>
              <a:spcAft>
                <a:spcPts val="0"/>
              </a:spcAft>
              <a:buFont typeface="Arial" pitchFamily="34" charset="0"/>
              <a:buNone/>
              <a:defRPr/>
            </a:pPr>
            <a:r>
              <a:rPr lang="fr-CA" sz="1100" dirty="0" smtClean="0"/>
              <a:t> </a:t>
            </a:r>
            <a:r>
              <a:rPr lang="fr-CA" sz="1100" dirty="0" smtClean="0">
                <a:solidFill>
                  <a:srgbClr val="000000"/>
                </a:solidFill>
              </a:rPr>
              <a:t>Les débutants peuvent s’asseoir pendant 5 minutes.</a:t>
            </a:r>
          </a:p>
          <a:p>
            <a:pPr eaLnBrk="1" fontAlgn="auto" hangingPunct="1">
              <a:spcBef>
                <a:spcPts val="0"/>
              </a:spcBef>
              <a:spcAft>
                <a:spcPts val="0"/>
              </a:spcAft>
              <a:buFont typeface="Arial" pitchFamily="34" charset="0"/>
              <a:buNone/>
              <a:defRPr/>
            </a:pPr>
            <a:r>
              <a:rPr lang="fr-CA" sz="1100" dirty="0" smtClean="0"/>
              <a:t> </a:t>
            </a:r>
            <a:r>
              <a:rPr lang="fr-CA" sz="1100" dirty="0" smtClean="0">
                <a:solidFill>
                  <a:srgbClr val="000000"/>
                </a:solidFill>
              </a:rPr>
              <a:t>Ceux qui en ont l’habitude peuvent s’asseoir pendant un bon 20 minutes et jusqu’à 8 heures par jour dans les retraites d’une journée.</a:t>
            </a:r>
          </a:p>
          <a:p>
            <a:pPr eaLnBrk="1" fontAlgn="auto" hangingPunct="1">
              <a:spcBef>
                <a:spcPts val="0"/>
              </a:spcBef>
              <a:spcAft>
                <a:spcPts val="0"/>
              </a:spcAft>
              <a:buFont typeface="Arial" pitchFamily="34" charset="0"/>
              <a:buNone/>
              <a:defRPr/>
            </a:pPr>
            <a:r>
              <a:rPr lang="fr-CA" sz="1100" dirty="0" smtClean="0"/>
              <a:t> </a:t>
            </a:r>
            <a:r>
              <a:rPr lang="fr-CA" sz="1100" dirty="0" smtClean="0">
                <a:solidFill>
                  <a:srgbClr val="000000"/>
                </a:solidFill>
              </a:rPr>
              <a:t>L’objectif est de s’engager dans la contemplation ou la réflexion. </a:t>
            </a:r>
          </a:p>
          <a:p>
            <a:pPr eaLnBrk="1" fontAlgn="auto" hangingPunct="1">
              <a:spcBef>
                <a:spcPts val="0"/>
              </a:spcBef>
              <a:spcAft>
                <a:spcPts val="0"/>
              </a:spcAft>
              <a:buFont typeface="Arial" pitchFamily="34" charset="0"/>
              <a:buNone/>
              <a:defRPr/>
            </a:pPr>
            <a:r>
              <a:rPr lang="fr-CA" sz="1100" dirty="0" smtClean="0"/>
              <a:t> </a:t>
            </a:r>
            <a:r>
              <a:rPr lang="fr-CA" sz="1100" dirty="0" smtClean="0">
                <a:solidFill>
                  <a:srgbClr val="000000"/>
                </a:solidFill>
              </a:rPr>
              <a:t>L’expérience pourrait transformer votre esprit.</a:t>
            </a:r>
          </a:p>
          <a:p>
            <a:pPr eaLnBrk="1" fontAlgn="auto" hangingPunct="1">
              <a:spcBef>
                <a:spcPts val="0"/>
              </a:spcBef>
              <a:spcAft>
                <a:spcPts val="0"/>
              </a:spcAft>
              <a:buFont typeface="Arial" pitchFamily="34" charset="0"/>
              <a:buNone/>
              <a:defRPr/>
            </a:pPr>
            <a:endParaRPr lang="fr-CA" sz="1100" dirty="0" smtClean="0">
              <a:solidFill>
                <a:srgbClr val="000000"/>
              </a:solidFill>
            </a:endParaRPr>
          </a:p>
          <a:p>
            <a:pPr eaLnBrk="1" fontAlgn="auto" hangingPunct="1">
              <a:spcBef>
                <a:spcPts val="0"/>
              </a:spcBef>
              <a:spcAft>
                <a:spcPts val="0"/>
              </a:spcAft>
              <a:buFont typeface="Arial" pitchFamily="34" charset="0"/>
              <a:buNone/>
              <a:defRPr/>
            </a:pPr>
            <a:r>
              <a:rPr lang="fr-FR" sz="1100" dirty="0" smtClean="0"/>
              <a:t>Et gardez à l’esprit que la pleine conscience est simple, mais pas facile.</a:t>
            </a:r>
            <a:endParaRPr lang="en-US" sz="1100" dirty="0" smtClean="0"/>
          </a:p>
          <a:p>
            <a:pPr eaLnBrk="1" fontAlgn="auto" hangingPunct="1">
              <a:spcBef>
                <a:spcPts val="0"/>
              </a:spcBef>
              <a:spcAft>
                <a:spcPts val="0"/>
              </a:spcAft>
              <a:buFont typeface="Arial" pitchFamily="34" charset="0"/>
              <a:buNone/>
              <a:defRPr/>
            </a:pPr>
            <a:endParaRPr lang="en-CA" sz="1100" dirty="0" smtClean="0">
              <a:solidFill>
                <a:srgbClr val="000000"/>
              </a:solidFill>
            </a:endParaRPr>
          </a:p>
          <a:p>
            <a:pPr eaLnBrk="1" fontAlgn="auto" hangingPunct="1">
              <a:spcBef>
                <a:spcPts val="0"/>
              </a:spcBef>
              <a:spcAft>
                <a:spcPts val="0"/>
              </a:spcAft>
              <a:buFont typeface="Arial" pitchFamily="34" charset="0"/>
              <a:buChar char="•"/>
              <a:defRPr/>
            </a:pPr>
            <a:r>
              <a:rPr lang="en-CA" dirty="0" smtClean="0"/>
              <a:t> </a:t>
            </a:r>
            <a:r>
              <a:rPr lang="en-CA" sz="1100" dirty="0" smtClean="0">
                <a:solidFill>
                  <a:srgbClr val="000000"/>
                </a:solidFill>
              </a:rPr>
              <a:t>« </a:t>
            </a:r>
            <a:r>
              <a:rPr lang="en-CA" sz="1100" b="1" dirty="0" smtClean="0">
                <a:solidFill>
                  <a:srgbClr val="000000"/>
                </a:solidFill>
              </a:rPr>
              <a:t>Mindfulness</a:t>
            </a:r>
            <a:r>
              <a:rPr lang="en-CA" sz="1100" dirty="0" smtClean="0">
                <a:solidFill>
                  <a:srgbClr val="000000"/>
                </a:solidFill>
              </a:rPr>
              <a:t> is defined as being attentive and aware, non-judgementally, whereas </a:t>
            </a:r>
            <a:r>
              <a:rPr lang="en-CA" sz="1100" b="1" dirty="0" smtClean="0">
                <a:solidFill>
                  <a:srgbClr val="000000"/>
                </a:solidFill>
              </a:rPr>
              <a:t>meditation</a:t>
            </a:r>
            <a:r>
              <a:rPr lang="en-CA" sz="1100" dirty="0" smtClean="0">
                <a:solidFill>
                  <a:srgbClr val="000000"/>
                </a:solidFill>
              </a:rPr>
              <a:t> is engaging in a mental exercise... » (On peut définir la </a:t>
            </a:r>
            <a:r>
              <a:rPr lang="en-CA" sz="1100" b="1" dirty="0" smtClean="0">
                <a:solidFill>
                  <a:srgbClr val="000000"/>
                </a:solidFill>
              </a:rPr>
              <a:t>pleine conscience</a:t>
            </a:r>
            <a:r>
              <a:rPr lang="en-CA" sz="1100" dirty="0" smtClean="0">
                <a:solidFill>
                  <a:srgbClr val="000000"/>
                </a:solidFill>
              </a:rPr>
              <a:t> comme le fait d’être attentif et conscient et la </a:t>
            </a:r>
            <a:r>
              <a:rPr lang="en-CA" sz="1100" b="1" dirty="0" smtClean="0">
                <a:solidFill>
                  <a:srgbClr val="000000"/>
                </a:solidFill>
              </a:rPr>
              <a:t>méditation</a:t>
            </a:r>
            <a:r>
              <a:rPr lang="en-CA" sz="1100" dirty="0" smtClean="0">
                <a:solidFill>
                  <a:srgbClr val="000000"/>
                </a:solidFill>
              </a:rPr>
              <a:t> comme le fait de s’engager dans un exercice mental.) – Wikipédia </a:t>
            </a:r>
            <a:r>
              <a:rPr lang="fr-CA" sz="1200" u="sng" kern="1200" dirty="0" smtClean="0">
                <a:solidFill>
                  <a:schemeClr val="tx1"/>
                </a:solidFill>
                <a:latin typeface="+mn-lt"/>
                <a:ea typeface="+mn-ea"/>
                <a:cs typeface="+mn-cs"/>
                <a:hlinkClick r:id="rId3"/>
              </a:rPr>
              <a:t>http://en.wikipedia.org/wiki/Mindfulness_(psychology)</a:t>
            </a:r>
            <a:endParaRPr lang="en-CA" sz="1100" b="1" dirty="0" smtClean="0">
              <a:solidFill>
                <a:srgbClr val="000000"/>
              </a:solidFill>
            </a:endParaRPr>
          </a:p>
          <a:p>
            <a:pPr eaLnBrk="1" fontAlgn="auto" hangingPunct="1">
              <a:spcBef>
                <a:spcPts val="0"/>
              </a:spcBef>
              <a:spcAft>
                <a:spcPts val="0"/>
              </a:spcAft>
              <a:buFont typeface="Arial" pitchFamily="34" charset="0"/>
              <a:buChar char="•"/>
              <a:defRPr/>
            </a:pPr>
            <a:r>
              <a:rPr lang="fr-CA" sz="1100" dirty="0" smtClean="0">
                <a:solidFill>
                  <a:srgbClr val="000000"/>
                </a:solidFill>
              </a:rPr>
              <a:t> « Mindfulness means </a:t>
            </a:r>
            <a:r>
              <a:rPr lang="fr-CA" sz="1100" b="1" dirty="0" smtClean="0">
                <a:solidFill>
                  <a:srgbClr val="000000"/>
                </a:solidFill>
              </a:rPr>
              <a:t>presence of heart</a:t>
            </a:r>
            <a:r>
              <a:rPr lang="fr-CA" sz="1100" dirty="0" smtClean="0">
                <a:solidFill>
                  <a:srgbClr val="000000"/>
                </a:solidFill>
              </a:rPr>
              <a:t> » (la pleine conscience est la </a:t>
            </a:r>
            <a:r>
              <a:rPr lang="fr-CA" sz="1100" b="1" dirty="0" smtClean="0">
                <a:solidFill>
                  <a:srgbClr val="000000"/>
                </a:solidFill>
              </a:rPr>
              <a:t>présence du cœur</a:t>
            </a:r>
            <a:r>
              <a:rPr lang="fr-CA" sz="1100" dirty="0" smtClean="0">
                <a:solidFill>
                  <a:srgbClr val="000000"/>
                </a:solidFill>
              </a:rPr>
              <a:t>) – John Kabbat Zinn </a:t>
            </a:r>
            <a:r>
              <a:rPr lang="fr-CA" sz="1200" u="sng" kern="1200" dirty="0" smtClean="0">
                <a:solidFill>
                  <a:schemeClr val="tx1"/>
                </a:solidFill>
                <a:latin typeface="+mn-lt"/>
                <a:ea typeface="+mn-ea"/>
                <a:cs typeface="+mn-cs"/>
                <a:hlinkClick r:id="rId4"/>
              </a:rPr>
              <a:t>https://www.youtube.com/watch?v=xoLQ3qkh0w0</a:t>
            </a:r>
            <a:endParaRPr lang="fr-CA" sz="1100" dirty="0" smtClean="0">
              <a:solidFill>
                <a:srgbClr val="000000"/>
              </a:solidFill>
            </a:endParaRPr>
          </a:p>
          <a:p>
            <a:pPr eaLnBrk="1" fontAlgn="auto" hangingPunct="1">
              <a:spcBef>
                <a:spcPts val="0"/>
              </a:spcBef>
              <a:spcAft>
                <a:spcPts val="0"/>
              </a:spcAft>
              <a:buFont typeface="Arial" pitchFamily="34" charset="0"/>
              <a:buChar char="•"/>
              <a:defRPr/>
            </a:pPr>
            <a:r>
              <a:rPr lang="fr-CA" dirty="0" smtClean="0"/>
              <a:t> </a:t>
            </a:r>
            <a:r>
              <a:rPr lang="fr-CA" sz="1100" dirty="0" smtClean="0">
                <a:solidFill>
                  <a:srgbClr val="000000"/>
                </a:solidFill>
              </a:rPr>
              <a:t>Le nom « </a:t>
            </a:r>
            <a:r>
              <a:rPr lang="fr-CA" sz="1100" b="1" dirty="0" smtClean="0">
                <a:solidFill>
                  <a:srgbClr val="000000"/>
                </a:solidFill>
              </a:rPr>
              <a:t>méditation</a:t>
            </a:r>
            <a:r>
              <a:rPr lang="fr-CA" sz="1100" dirty="0" smtClean="0">
                <a:solidFill>
                  <a:srgbClr val="000000"/>
                </a:solidFill>
              </a:rPr>
              <a:t> » se rapporte à l’action de méditer ou à la pratique de la méditation.</a:t>
            </a:r>
          </a:p>
          <a:p>
            <a:pPr eaLnBrk="1" fontAlgn="auto" hangingPunct="1">
              <a:spcBef>
                <a:spcPts val="0"/>
              </a:spcBef>
              <a:spcAft>
                <a:spcPts val="0"/>
              </a:spcAft>
              <a:buFont typeface="Arial" pitchFamily="34" charset="0"/>
              <a:buChar char="•"/>
              <a:defRPr/>
            </a:pPr>
            <a:r>
              <a:rPr lang="fr-CA" dirty="0" smtClean="0"/>
              <a:t> </a:t>
            </a:r>
            <a:r>
              <a:rPr lang="fr-CA" sz="1100" dirty="0" smtClean="0">
                <a:solidFill>
                  <a:srgbClr val="000000"/>
                </a:solidFill>
              </a:rPr>
              <a:t>La « </a:t>
            </a:r>
            <a:r>
              <a:rPr lang="fr-CA" sz="1100" b="1" dirty="0" smtClean="0">
                <a:solidFill>
                  <a:srgbClr val="000000"/>
                </a:solidFill>
              </a:rPr>
              <a:t>méditation</a:t>
            </a:r>
            <a:r>
              <a:rPr lang="fr-CA" sz="1100" dirty="0" smtClean="0">
                <a:solidFill>
                  <a:srgbClr val="000000"/>
                </a:solidFill>
              </a:rPr>
              <a:t> » est une pratique dans laquelle la personne entraîne son </a:t>
            </a:r>
            <a:r>
              <a:rPr lang="en-US" sz="1100" b="0" i="0" u="none" strike="noStrike" kern="1200" dirty="0" smtClean="0">
                <a:solidFill>
                  <a:schemeClr val="tx1"/>
                </a:solidFill>
                <a:latin typeface="+mn-lt"/>
                <a:ea typeface="+mn-ea"/>
                <a:cs typeface="+mn-cs"/>
                <a:hlinkClick r:id="rId5" tooltip="Mind"/>
              </a:rPr>
              <a:t>esprit</a:t>
            </a:r>
            <a:r>
              <a:rPr lang="fr-CA" sz="1100" dirty="0" smtClean="0">
                <a:solidFill>
                  <a:srgbClr val="000000"/>
                </a:solidFill>
              </a:rPr>
              <a:t> ou induit un </a:t>
            </a:r>
            <a:r>
              <a:rPr lang="en-US" sz="1200" kern="1200" dirty="0" smtClean="0">
                <a:solidFill>
                  <a:schemeClr val="tx1"/>
                </a:solidFill>
                <a:latin typeface="+mn-lt"/>
                <a:ea typeface="+mn-ea"/>
                <a:cs typeface="+mn-cs"/>
                <a:hlinkClick r:id="rId6"/>
              </a:rPr>
              <a:t>mode de conscience</a:t>
            </a:r>
            <a:r>
              <a:rPr lang="fr-CA" sz="1100" dirty="0" smtClean="0">
                <a:solidFill>
                  <a:srgbClr val="000000"/>
                </a:solidFill>
              </a:rPr>
              <a:t>.</a:t>
            </a:r>
          </a:p>
          <a:p>
            <a:pPr lvl="1" eaLnBrk="1" fontAlgn="auto" hangingPunct="1">
              <a:spcBef>
                <a:spcPts val="0"/>
              </a:spcBef>
              <a:spcAft>
                <a:spcPts val="0"/>
              </a:spcAft>
              <a:buFont typeface="Arial" pitchFamily="34" charset="0"/>
              <a:buNone/>
              <a:defRPr/>
            </a:pPr>
            <a:r>
              <a:rPr lang="fr-CA" sz="1200" kern="1200" dirty="0" smtClean="0">
                <a:solidFill>
                  <a:schemeClr val="tx1"/>
                </a:solidFill>
                <a:latin typeface="+mn-lt"/>
                <a:ea typeface="+mn-ea"/>
                <a:cs typeface="+mn-cs"/>
              </a:rPr>
              <a:t>Formes : </a:t>
            </a:r>
            <a:r>
              <a:rPr lang="fr-CA" sz="1200" kern="1200" dirty="0" smtClean="0">
                <a:solidFill>
                  <a:schemeClr val="tx1"/>
                </a:solidFill>
                <a:latin typeface="+mn-lt"/>
                <a:ea typeface="+mn-ea"/>
                <a:cs typeface="+mn-cs"/>
                <a:hlinkClick r:id="rId7"/>
              </a:rPr>
              <a:t>méditation bouddhiste</a:t>
            </a:r>
            <a:r>
              <a:rPr lang="en-US" sz="1200"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hlinkClick r:id="rId8"/>
              </a:rPr>
              <a:t>méditation chrétienne</a:t>
            </a:r>
            <a:r>
              <a:rPr lang="fr-CA" sz="1200"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hlinkClick r:id="rId9"/>
              </a:rPr>
              <a:t>méditation taoïste</a:t>
            </a:r>
            <a:r>
              <a:rPr lang="fr-CA" sz="1200"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hlinkClick r:id="rId10"/>
              </a:rPr>
              <a:t>jaïnisme</a:t>
            </a:r>
            <a:r>
              <a:rPr lang="fr-CA" sz="1200"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hlinkClick r:id="rId11"/>
              </a:rPr>
              <a:t>méditation juive</a:t>
            </a:r>
            <a:r>
              <a:rPr lang="fr-CA" sz="1200"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hlinkClick r:id="rId12"/>
              </a:rPr>
              <a:t>méditation dans la tradition du guru Ravisass</a:t>
            </a:r>
            <a:r>
              <a:rPr lang="fr-CA" sz="1200"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hlinkClick r:id="rId13"/>
              </a:rPr>
              <a:t>méditation transcendantale</a:t>
            </a:r>
            <a:r>
              <a:rPr lang="fr-CA" sz="1200" kern="1200" dirty="0" smtClean="0">
                <a:solidFill>
                  <a:schemeClr val="tx1"/>
                </a:solidFill>
                <a:latin typeface="+mn-lt"/>
                <a:ea typeface="+mn-ea"/>
                <a:cs typeface="+mn-cs"/>
              </a:rPr>
              <a:t> – Wikipédia</a:t>
            </a:r>
            <a:endParaRPr lang="fr-CA" sz="1100" dirty="0" smtClean="0">
              <a:solidFill>
                <a:srgbClr val="000000"/>
              </a:solidFill>
            </a:endParaRPr>
          </a:p>
          <a:p>
            <a:pPr eaLnBrk="1" fontAlgn="auto" hangingPunct="1">
              <a:spcBef>
                <a:spcPts val="0"/>
              </a:spcBef>
              <a:spcAft>
                <a:spcPts val="0"/>
              </a:spcAft>
              <a:buFont typeface="Arial" pitchFamily="34" charset="0"/>
              <a:buChar char="•"/>
              <a:defRPr/>
            </a:pPr>
            <a:endParaRPr lang="en-CA" sz="1100" dirty="0" smtClean="0">
              <a:solidFill>
                <a:srgbClr val="000000"/>
              </a:solidFill>
            </a:endParaRPr>
          </a:p>
          <a:p>
            <a:pPr eaLnBrk="1" fontAlgn="auto" hangingPunct="1">
              <a:spcBef>
                <a:spcPts val="0"/>
              </a:spcBef>
              <a:spcAft>
                <a:spcPts val="0"/>
              </a:spcAft>
              <a:buFont typeface="Arial" pitchFamily="34" charset="0"/>
              <a:buChar char="•"/>
              <a:defRPr/>
            </a:pPr>
            <a:r>
              <a:rPr lang="fr-CA" dirty="0" smtClean="0"/>
              <a:t> </a:t>
            </a:r>
            <a:r>
              <a:rPr lang="fr-CA" sz="1100" dirty="0" smtClean="0">
                <a:solidFill>
                  <a:srgbClr val="000000"/>
                </a:solidFill>
              </a:rPr>
              <a:t>« </a:t>
            </a:r>
            <a:r>
              <a:rPr lang="fr-CA" sz="1100" b="1" dirty="0" smtClean="0">
                <a:solidFill>
                  <a:srgbClr val="000000"/>
                </a:solidFill>
              </a:rPr>
              <a:t>Méditation de pleine conscience </a:t>
            </a:r>
            <a:r>
              <a:rPr lang="fr-CA" sz="1100" dirty="0" smtClean="0">
                <a:solidFill>
                  <a:srgbClr val="000000"/>
                </a:solidFill>
              </a:rPr>
              <a:t>: entraîner le cerveau à l’attention et à la méta attention en vue de développer l’intelligence émotionnelle. [traduction]</a:t>
            </a:r>
          </a:p>
          <a:p>
            <a:pPr eaLnBrk="1" fontAlgn="auto" hangingPunct="1">
              <a:spcBef>
                <a:spcPts val="0"/>
              </a:spcBef>
              <a:spcAft>
                <a:spcPts val="0"/>
              </a:spcAft>
              <a:buFont typeface="Arial" pitchFamily="34" charset="0"/>
              <a:buChar char="•"/>
              <a:defRPr/>
            </a:pPr>
            <a:r>
              <a:rPr lang="fr-CA" dirty="0" smtClean="0"/>
              <a:t> </a:t>
            </a:r>
            <a:r>
              <a:rPr lang="fr-CA" sz="1100" dirty="0" smtClean="0">
                <a:solidFill>
                  <a:srgbClr val="000000"/>
                </a:solidFill>
              </a:rPr>
              <a:t>« </a:t>
            </a:r>
            <a:r>
              <a:rPr lang="fr-CA" sz="1100" b="1" dirty="0" smtClean="0">
                <a:solidFill>
                  <a:srgbClr val="000000"/>
                </a:solidFill>
              </a:rPr>
              <a:t>Méta attention </a:t>
            </a:r>
            <a:r>
              <a:rPr lang="fr-CA" sz="1100" dirty="0" smtClean="0">
                <a:solidFill>
                  <a:srgbClr val="000000"/>
                </a:solidFill>
              </a:rPr>
              <a:t>: l’attention de l’attention, être en mesure de savoir que son attention s’est égarée. [traduction]</a:t>
            </a:r>
          </a:p>
          <a:p>
            <a:pPr eaLnBrk="1" fontAlgn="auto" hangingPunct="1">
              <a:spcBef>
                <a:spcPts val="0"/>
              </a:spcBef>
              <a:spcAft>
                <a:spcPts val="0"/>
              </a:spcAft>
              <a:buFont typeface="Arial" pitchFamily="34" charset="0"/>
              <a:buChar char="•"/>
              <a:defRPr/>
            </a:pPr>
            <a:r>
              <a:rPr lang="fr-CA" sz="1100" dirty="0" smtClean="0">
                <a:solidFill>
                  <a:srgbClr val="000000"/>
                </a:solidFill>
              </a:rPr>
              <a:t>Cheng-Meng Tan, Search Inside Yourself (Connectez-vous à vous-même), NY, 2013, p. 30. </a:t>
            </a:r>
          </a:p>
          <a:p>
            <a:pPr eaLnBrk="1" fontAlgn="auto" hangingPunct="1">
              <a:spcBef>
                <a:spcPts val="0"/>
              </a:spcBef>
              <a:spcAft>
                <a:spcPts val="0"/>
              </a:spcAft>
              <a:buFont typeface="Arial" pitchFamily="34" charset="0"/>
              <a:buChar char="•"/>
              <a:defRPr/>
            </a:pPr>
            <a:endParaRPr lang="en-CA" sz="1100" dirty="0" smtClean="0">
              <a:solidFill>
                <a:srgbClr val="000000"/>
              </a:solidFill>
            </a:endParaRP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000000"/>
                </a:solidFill>
              </a:rPr>
              <a:t>8</a:t>
            </a:r>
          </a:p>
        </p:txBody>
      </p:sp>
    </p:spTree>
    <p:extLst>
      <p:ext uri="{BB962C8B-B14F-4D97-AF65-F5344CB8AC3E}">
        <p14:creationId xmlns:p14="http://schemas.microsoft.com/office/powerpoint/2010/main" val="1542940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CA" dirty="0" smtClean="0"/>
              <a:t>Ginette:</a:t>
            </a:r>
          </a:p>
          <a:p>
            <a:pPr eaLnBrk="1" hangingPunct="1">
              <a:spcBef>
                <a:spcPct val="0"/>
              </a:spcBef>
            </a:pPr>
            <a:endParaRPr lang="fr-CA" dirty="0" smtClean="0">
              <a:solidFill>
                <a:srgbClr val="000000"/>
              </a:solidFill>
            </a:endParaRPr>
          </a:p>
          <a:p>
            <a:pPr eaLnBrk="1" hangingPunct="1">
              <a:spcBef>
                <a:spcPct val="0"/>
              </a:spcBef>
            </a:pPr>
            <a:r>
              <a:rPr lang="fr-CA" dirty="0" smtClean="0">
                <a:solidFill>
                  <a:srgbClr val="000000"/>
                </a:solidFill>
              </a:rPr>
              <a:t>Prendre conscience signifie être présent. Être en harmonie avec la pensée, l’intention, le corps. Être cohérent dans ce que vous pensez, dites, faites et aussi dans ce que vous croyez et en quoi vous avez confiance.</a:t>
            </a:r>
            <a:endParaRPr lang="en-US" dirty="0" smtClean="0">
              <a:solidFill>
                <a:srgbClr val="000000"/>
              </a:solidFill>
            </a:endParaRP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000000"/>
                </a:solidFill>
              </a:rPr>
              <a:t>7</a:t>
            </a:r>
          </a:p>
        </p:txBody>
      </p:sp>
    </p:spTree>
    <p:extLst>
      <p:ext uri="{BB962C8B-B14F-4D97-AF65-F5344CB8AC3E}">
        <p14:creationId xmlns:p14="http://schemas.microsoft.com/office/powerpoint/2010/main" val="1992244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dirty="0" smtClean="0"/>
              <a:t>Ginette:</a:t>
            </a:r>
          </a:p>
          <a:p>
            <a:endParaRPr lang="fr-FR" sz="1100" dirty="0"/>
          </a:p>
          <a:p>
            <a:pPr>
              <a:buFont typeface="Arial" pitchFamily="34" charset="0"/>
              <a:buNone/>
            </a:pPr>
            <a:r>
              <a:rPr lang="fr-FR" sz="1100" noProof="0" dirty="0"/>
              <a:t>Voyons rapidement quelques idées autour de l'importance de la pleine conscience</a:t>
            </a:r>
            <a:r>
              <a:rPr lang="fr-CA" sz="1100" noProof="0" dirty="0"/>
              <a:t>... Pouvez-vous identifier les impacts que la pleine conscience pourrait avoir en milieu de travail?</a:t>
            </a:r>
          </a:p>
          <a:p>
            <a:pPr>
              <a:buFont typeface="Arial" pitchFamily="34" charset="0"/>
              <a:buNone/>
            </a:pPr>
            <a:endParaRPr lang="fr-CA" sz="1100" noProof="0" dirty="0"/>
          </a:p>
          <a:p>
            <a:pPr>
              <a:buFont typeface="Arial" pitchFamily="34" charset="0"/>
              <a:buNone/>
            </a:pPr>
            <a:r>
              <a:rPr lang="fr-FR" sz="1100" noProof="0" dirty="0" smtClean="0"/>
              <a:t>(Cliquez</a:t>
            </a:r>
            <a:r>
              <a:rPr lang="fr-FR" sz="1100" baseline="0" noProof="0" dirty="0" smtClean="0"/>
              <a:t> dans chaque « </a:t>
            </a:r>
            <a:r>
              <a:rPr lang="fr-FR" sz="1100" baseline="0" noProof="0" dirty="0" err="1" smtClean="0"/>
              <a:t>bullet</a:t>
            </a:r>
            <a:r>
              <a:rPr lang="fr-FR" sz="1100" baseline="0" noProof="0" dirty="0" smtClean="0"/>
              <a:t> »</a:t>
            </a:r>
            <a:r>
              <a:rPr lang="fr-CA" sz="1100" noProof="0" dirty="0" smtClean="0"/>
              <a:t>)</a:t>
            </a:r>
            <a:endParaRPr lang="fr-CA" sz="1100" noProof="0" dirty="0"/>
          </a:p>
          <a:p>
            <a:pPr marL="176195" indent="-176195">
              <a:buFont typeface="Arial" pitchFamily="34" charset="0"/>
              <a:buChar char="•"/>
            </a:pPr>
            <a:r>
              <a:rPr lang="fr-CA" sz="1100" b="1" noProof="0" dirty="0"/>
              <a:t>Augmentation de la résilience: </a:t>
            </a:r>
            <a:r>
              <a:rPr lang="fr-CA" sz="1100" noProof="0" dirty="0"/>
              <a:t>pratiquer la pleine conscience augmente l’habileté d’une ouverture </a:t>
            </a:r>
            <a:r>
              <a:rPr lang="fr-CA" sz="1100" noProof="0" dirty="0" err="1"/>
              <a:t>d,esprit</a:t>
            </a:r>
            <a:r>
              <a:rPr lang="fr-CA" sz="1100" noProof="0" dirty="0"/>
              <a:t> envers les Nouvelles idées, permet la créativité, permet de distinguer entre les pensées et les émotions, et de la façon d’adresser les défis plutôt que de réagir envers ceux-ci. Pour un gestionnaire cette approche encourage la pensées stratégique.</a:t>
            </a:r>
          </a:p>
          <a:p>
            <a:pPr marL="176195" indent="-176195">
              <a:buFont typeface="Arial" pitchFamily="34" charset="0"/>
              <a:buChar char="•"/>
            </a:pPr>
            <a:r>
              <a:rPr lang="fr-CA" sz="1100" b="1" noProof="0" dirty="0"/>
              <a:t>Concentration et clarté:</a:t>
            </a:r>
            <a:r>
              <a:rPr lang="fr-CA" sz="1100" noProof="0" dirty="0"/>
              <a:t> une fois les huit semaines de formation de pleine conscience, les participants seront plus aptes à mieux se concentrer, à être plus longtemps sur une même tâche et de façon plus efficace, et à se rappeler de ce qui a bien fonctionner. Dans un environnement ou tout est rapide et ou les gestionnaires doivent agir rapidement à toute sorte de situations, ces qualités sont un grand avantage. </a:t>
            </a:r>
          </a:p>
          <a:p>
            <a:pPr marL="176195" indent="-176195">
              <a:buFont typeface="Arial" pitchFamily="34" charset="0"/>
              <a:buChar char="•"/>
            </a:pPr>
            <a:r>
              <a:rPr lang="fr-CA" sz="1100" b="1" noProof="0" dirty="0"/>
              <a:t>Harmonie au travail: </a:t>
            </a:r>
            <a:r>
              <a:rPr lang="fr-CA" sz="1100" noProof="0" dirty="0"/>
              <a:t>agir en pleine conscience peut promouvoir et créer de l’empathie et de l’altruiste en milieu de travail. En tant que gestionnaire, il est de notre devoir de promouvoir un environnement respectueux au travail.</a:t>
            </a:r>
          </a:p>
          <a:p>
            <a:pPr marL="176195" indent="-176195">
              <a:buFont typeface="Arial" pitchFamily="34" charset="0"/>
              <a:buChar char="•"/>
            </a:pPr>
            <a:r>
              <a:rPr lang="fr-CA" sz="1100" b="1" noProof="0" dirty="0"/>
              <a:t>Moins d’absentéisme:</a:t>
            </a:r>
            <a:r>
              <a:rPr lang="fr-CA" sz="1100" noProof="0" dirty="0"/>
              <a:t> les gens qui pratiquent la pleine consciences s’absentent 76% moins du travail.</a:t>
            </a:r>
          </a:p>
          <a:p>
            <a:pPr marL="176195" indent="-176195">
              <a:buFont typeface="Arial" pitchFamily="34" charset="0"/>
              <a:buChar char="•"/>
            </a:pPr>
            <a:r>
              <a:rPr lang="fr-CA" sz="1100" b="1" noProof="0" dirty="0"/>
              <a:t>Augmentation de la satisfaction et du mieux-être des employé(e)s: </a:t>
            </a:r>
            <a:r>
              <a:rPr lang="fr-CA" sz="1100" noProof="0" dirty="0"/>
              <a:t>pratiquer la pleine conscience contribue à la diminution de la fatigue émotionnelle et augmente la satisfaction au travail. </a:t>
            </a:r>
          </a:p>
          <a:p>
            <a:pPr marL="176195" indent="-176195">
              <a:buFont typeface="Arial" pitchFamily="34" charset="0"/>
              <a:buChar char="•"/>
            </a:pPr>
            <a:r>
              <a:rPr lang="fr-CA" sz="1100" b="1" noProof="0" dirty="0"/>
              <a:t>Réduction du stress :</a:t>
            </a:r>
            <a:r>
              <a:rPr lang="fr-CA" sz="1100" noProof="0" dirty="0"/>
              <a:t> pratiquer la pleine conscience réduit le stress, l’anxiété ainsi que la dépression. Cette pratique aide à réduire le niveau de l’hormone responsable du stress. En tant que leader, notre niveau de stress est souvent mis à l’épreuve donc tous les outils qui peuvent contribuer à réduire celui-ci sont un atout.</a:t>
            </a:r>
          </a:p>
          <a:p>
            <a:pPr marL="176195" indent="-176195">
              <a:buFont typeface="Arial" pitchFamily="34" charset="0"/>
              <a:buChar char="•"/>
            </a:pPr>
            <a:r>
              <a:rPr lang="fr-CA" sz="1100" b="1" noProof="0" dirty="0"/>
              <a:t>Augmentation de la créativité:</a:t>
            </a:r>
            <a:r>
              <a:rPr lang="fr-CA" sz="1100" noProof="0" dirty="0"/>
              <a:t> Les leaders qui pratiquent la pleine conscience dissent que celle-ci aide à créé un espace  pour innover, et à penser plus efficacement de façon stratégique.</a:t>
            </a:r>
          </a:p>
          <a:p>
            <a:pPr marL="176195" indent="-176195">
              <a:buFont typeface="Arial" pitchFamily="34" charset="0"/>
              <a:buChar char="•"/>
            </a:pPr>
            <a:endParaRPr lang="en-CA" sz="1100" dirty="0"/>
          </a:p>
          <a:p>
            <a:pPr defTabSz="914307">
              <a:defRPr/>
            </a:pPr>
            <a:r>
              <a:rPr lang="fr-CA" sz="1100" noProof="0" dirty="0"/>
              <a:t>Comment la pleine conscience pour aider les employés à votre compagnie – entraînement mental (lecture) - </a:t>
            </a:r>
            <a:r>
              <a:rPr lang="en-CA" sz="1100" baseline="0" dirty="0">
                <a:solidFill>
                  <a:srgbClr val="00B0F0"/>
                </a:solidFill>
              </a:rPr>
              <a:t>https://ethiqueparlecoeur.com/2017/09/06/leadership-de-pleine-conscience-strategie-efficace-gestionnaires/</a:t>
            </a:r>
          </a:p>
          <a:p>
            <a:pPr defTabSz="914307">
              <a:defRPr/>
            </a:pPr>
            <a:endParaRPr lang="en-CA" sz="11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2495163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eaLnBrk="1" hangingPunct="1">
              <a:spcBef>
                <a:spcPct val="0"/>
              </a:spcBef>
            </a:pPr>
            <a:r>
              <a:rPr lang="fr-FR" dirty="0" smtClean="0">
                <a:solidFill>
                  <a:srgbClr val="000000"/>
                </a:solidFill>
              </a:rPr>
              <a:t>Ginette :</a:t>
            </a:r>
          </a:p>
          <a:p>
            <a:pPr eaLnBrk="1" hangingPunct="1">
              <a:spcBef>
                <a:spcPct val="0"/>
              </a:spcBef>
            </a:pPr>
            <a:endParaRPr lang="fr-FR" dirty="0" smtClean="0">
              <a:solidFill>
                <a:srgbClr val="000000"/>
              </a:solidFill>
            </a:endParaRPr>
          </a:p>
          <a:p>
            <a:pPr eaLnBrk="1" hangingPunct="1">
              <a:spcBef>
                <a:spcPct val="0"/>
              </a:spcBef>
            </a:pPr>
            <a:r>
              <a:rPr lang="fr-CA" dirty="0" smtClean="0">
                <a:solidFill>
                  <a:srgbClr val="000000"/>
                </a:solidFill>
              </a:rPr>
              <a:t>Vous voyez de nombreux logos différents ici. Vous en connaissez peut-être quelques-uns. Toutes ces organisations sont de grandes entreprises. C’est une raison sérieuse pour laquelle elles mettent en œuvre ces programmes de pleine conscience.</a:t>
            </a:r>
          </a:p>
          <a:p>
            <a:pPr eaLnBrk="1" hangingPunct="1">
              <a:spcBef>
                <a:spcPct val="0"/>
              </a:spcBef>
            </a:pPr>
            <a:endParaRPr lang="en-CA" dirty="0" smtClean="0">
              <a:solidFill>
                <a:srgbClr val="000000"/>
              </a:solidFill>
            </a:endParaRPr>
          </a:p>
          <a:p>
            <a:pPr eaLnBrk="1" hangingPunct="1">
              <a:spcBef>
                <a:spcPct val="0"/>
              </a:spcBef>
            </a:pPr>
            <a:r>
              <a:rPr lang="fr-CA" dirty="0" smtClean="0">
                <a:solidFill>
                  <a:srgbClr val="000000"/>
                </a:solidFill>
              </a:rPr>
              <a:t>Je veux maintenant attirer votre attention sur 3 logos en particulier :</a:t>
            </a:r>
          </a:p>
          <a:p>
            <a:pPr marL="171450" indent="-171450" eaLnBrk="1" hangingPunct="1">
              <a:spcBef>
                <a:spcPct val="0"/>
              </a:spcBef>
              <a:buFont typeface="Arial" panose="020B0604020202020204" pitchFamily="34" charset="0"/>
              <a:buChar char="•"/>
            </a:pPr>
            <a:r>
              <a:rPr lang="fr-FR" dirty="0" smtClean="0">
                <a:solidFill>
                  <a:srgbClr val="000000"/>
                </a:solidFill>
              </a:rPr>
              <a:t>GRC / GRC</a:t>
            </a:r>
          </a:p>
          <a:p>
            <a:pPr marL="171450" indent="-171450" eaLnBrk="1" hangingPunct="1">
              <a:spcBef>
                <a:spcPct val="0"/>
              </a:spcBef>
              <a:buFont typeface="Arial" panose="020B0604020202020204" pitchFamily="34" charset="0"/>
              <a:buChar char="•"/>
            </a:pPr>
            <a:r>
              <a:rPr lang="fr-FR" dirty="0" smtClean="0">
                <a:solidFill>
                  <a:srgbClr val="000000"/>
                </a:solidFill>
              </a:rPr>
              <a:t>Police régionale de Peel</a:t>
            </a:r>
          </a:p>
          <a:p>
            <a:pPr marL="171450" indent="-171450" eaLnBrk="1" hangingPunct="1">
              <a:spcBef>
                <a:spcPct val="0"/>
              </a:spcBef>
              <a:buFont typeface="Arial" panose="020B0604020202020204" pitchFamily="34" charset="0"/>
              <a:buChar char="•"/>
            </a:pPr>
            <a:r>
              <a:rPr lang="fr-FR" dirty="0" smtClean="0">
                <a:solidFill>
                  <a:srgbClr val="000000"/>
                </a:solidFill>
              </a:rPr>
              <a:t>Services de police axés sur la communauté, ministère de la Justice des États-Unis</a:t>
            </a:r>
          </a:p>
          <a:p>
            <a:pPr eaLnBrk="1" hangingPunct="1">
              <a:spcBef>
                <a:spcPct val="0"/>
              </a:spcBef>
            </a:pPr>
            <a:r>
              <a:rPr lang="fr-FR" dirty="0" smtClean="0">
                <a:solidFill>
                  <a:srgbClr val="000000"/>
                </a:solidFill>
              </a:rPr>
              <a:t>Tous ont des programmes liés à la pleine conscience</a:t>
            </a:r>
          </a:p>
          <a:p>
            <a:pPr eaLnBrk="1" hangingPunct="1">
              <a:spcBef>
                <a:spcPct val="0"/>
              </a:spcBef>
            </a:pPr>
            <a:endParaRPr lang="fr-FR" dirty="0" smtClean="0">
              <a:solidFill>
                <a:srgbClr val="000000"/>
              </a:solidFill>
            </a:endParaRPr>
          </a:p>
          <a:p>
            <a:pPr eaLnBrk="1" hangingPunct="1">
              <a:spcBef>
                <a:spcPct val="0"/>
              </a:spcBef>
            </a:pPr>
            <a:r>
              <a:rPr lang="fr-FR" dirty="0" smtClean="0">
                <a:solidFill>
                  <a:srgbClr val="000000"/>
                </a:solidFill>
              </a:rPr>
              <a:t>Vous pouvez trouver des détails dans les liens fournis dans les points de discussion de ces diapositives.</a:t>
            </a:r>
          </a:p>
          <a:p>
            <a:pPr eaLnBrk="1" hangingPunct="1">
              <a:spcBef>
                <a:spcPct val="0"/>
              </a:spcBef>
            </a:pPr>
            <a:endParaRPr lang="fr-FR" dirty="0" smtClean="0">
              <a:solidFill>
                <a:srgbClr val="000000"/>
              </a:solidFill>
            </a:endParaRPr>
          </a:p>
          <a:p>
            <a:pPr eaLnBrk="1" hangingPunct="1">
              <a:spcBef>
                <a:spcPct val="0"/>
              </a:spcBef>
            </a:pPr>
            <a:r>
              <a:rPr lang="fr-FR" dirty="0" smtClean="0">
                <a:solidFill>
                  <a:srgbClr val="000000"/>
                </a:solidFill>
              </a:rPr>
              <a:t>- - -</a:t>
            </a:r>
            <a:endParaRPr lang="en-CA" dirty="0" smtClean="0">
              <a:solidFill>
                <a:srgbClr val="000000"/>
              </a:solidFill>
            </a:endParaRPr>
          </a:p>
          <a:p>
            <a:pPr eaLnBrk="1" hangingPunct="1">
              <a:spcBef>
                <a:spcPct val="0"/>
              </a:spcBef>
              <a:buFont typeface="Arial" pitchFamily="34" charset="0"/>
              <a:buChar char="•"/>
            </a:pPr>
            <a:r>
              <a:rPr lang="fr-CA" dirty="0" smtClean="0"/>
              <a:t> </a:t>
            </a:r>
            <a:r>
              <a:rPr lang="fr-CA" dirty="0" smtClean="0">
                <a:solidFill>
                  <a:srgbClr val="000000"/>
                </a:solidFill>
              </a:rPr>
              <a:t>Forum économique mondial – Le Forum réunit les principaux décideurs de la sphère politique, du monde des affaires et d’autres décideurs de la société afin de façonner les plans d’action mondiaux et régionaux, ainsi que ceux de l’industrie.</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defRPr/>
            </a:pPr>
            <a:r>
              <a:rPr lang="fr-CA" dirty="0" smtClean="0"/>
              <a:t> </a:t>
            </a:r>
            <a:r>
              <a:rPr lang="en-CA" sz="1200" b="0" i="0" kern="1200" dirty="0" err="1" smtClean="0">
                <a:solidFill>
                  <a:schemeClr val="tx1"/>
                </a:solidFill>
                <a:latin typeface="+mn-lt"/>
                <a:ea typeface="+mn-ea"/>
                <a:cs typeface="+mn-cs"/>
              </a:rPr>
              <a:t>U.Lab</a:t>
            </a:r>
            <a:r>
              <a:rPr lang="en-CA" sz="1200" b="0" i="0" kern="1200" dirty="0" smtClean="0">
                <a:solidFill>
                  <a:schemeClr val="tx1"/>
                </a:solidFill>
                <a:latin typeface="+mn-lt"/>
                <a:ea typeface="+mn-ea"/>
                <a:cs typeface="+mn-cs"/>
              </a:rPr>
              <a:t> /</a:t>
            </a:r>
            <a:r>
              <a:rPr lang="en-CA" sz="1200" b="0" i="0" kern="1200" baseline="0" dirty="0" smtClean="0">
                <a:solidFill>
                  <a:schemeClr val="tx1"/>
                </a:solidFill>
                <a:latin typeface="+mn-lt"/>
                <a:ea typeface="+mn-ea"/>
                <a:cs typeface="+mn-cs"/>
              </a:rPr>
              <a:t> MIT – </a:t>
            </a:r>
            <a:r>
              <a:rPr lang="fr-FR" sz="1200" b="0" i="0" kern="1200" baseline="0" dirty="0" err="1" smtClean="0">
                <a:solidFill>
                  <a:schemeClr val="tx1"/>
                </a:solidFill>
                <a:latin typeface="+mn-lt"/>
                <a:ea typeface="+mn-ea"/>
                <a:cs typeface="+mn-cs"/>
              </a:rPr>
              <a:t>savvy</a:t>
            </a:r>
            <a:r>
              <a:rPr lang="fr-FR" sz="1200" b="0" i="0" kern="1200" baseline="0" dirty="0" smtClean="0">
                <a:solidFill>
                  <a:schemeClr val="tx1"/>
                </a:solidFill>
                <a:latin typeface="+mn-lt"/>
                <a:ea typeface="+mn-ea"/>
                <a:cs typeface="+mn-cs"/>
              </a:rPr>
              <a:t> en gestion d'affaires senior, y compris la pleine conscience -ils appeler </a:t>
            </a:r>
            <a:r>
              <a:rPr lang="fr-FR" sz="1200" b="0" i="0" kern="1200" baseline="0" dirty="0" err="1" smtClean="0">
                <a:solidFill>
                  <a:schemeClr val="tx1"/>
                </a:solidFill>
                <a:latin typeface="+mn-lt"/>
                <a:ea typeface="+mn-ea"/>
                <a:cs typeface="+mn-cs"/>
              </a:rPr>
              <a:t>presencing</a:t>
            </a:r>
            <a:r>
              <a:rPr lang="fr-FR" sz="1200" b="0" i="0" kern="1200" baseline="0" dirty="0" smtClean="0">
                <a:solidFill>
                  <a:schemeClr val="tx1"/>
                </a:solidFill>
                <a:latin typeface="+mn-lt"/>
                <a:ea typeface="+mn-ea"/>
                <a:cs typeface="+mn-cs"/>
              </a:rPr>
              <a:t>- dans le cadre de la nouvelle façon de faire des affaires avec éthique.</a:t>
            </a:r>
          </a:p>
          <a:p>
            <a:pPr eaLnBrk="1" hangingPunct="1">
              <a:spcBef>
                <a:spcPct val="0"/>
              </a:spcBef>
              <a:buFont typeface="Arial" pitchFamily="34" charset="0"/>
              <a:buChar char="•"/>
            </a:pPr>
            <a:r>
              <a:rPr lang="fr-CA" dirty="0" smtClean="0">
                <a:solidFill>
                  <a:srgbClr val="000000"/>
                </a:solidFill>
              </a:rPr>
              <a:t> </a:t>
            </a:r>
            <a:r>
              <a:rPr lang="fr-CA" dirty="0" err="1" smtClean="0">
                <a:solidFill>
                  <a:srgbClr val="000000"/>
                </a:solidFill>
              </a:rPr>
              <a:t>Mindful</a:t>
            </a:r>
            <a:r>
              <a:rPr lang="fr-CA" dirty="0" smtClean="0">
                <a:solidFill>
                  <a:srgbClr val="000000"/>
                </a:solidFill>
              </a:rPr>
              <a:t> Nation UK – Cette organisation est coprésidée par les trois principaux partis politiques au Royaume-Uni. Elle vise à appliquer les programmes de pleine conscience dans les domaines de l’éducation nationale, de la santé, dans le milieu de travail et le système de justice pénale.</a:t>
            </a:r>
          </a:p>
          <a:p>
            <a:pPr eaLnBrk="1" hangingPunct="1">
              <a:spcBef>
                <a:spcPct val="0"/>
              </a:spcBef>
            </a:pPr>
            <a:endParaRPr lang="en-CA" dirty="0" smtClean="0">
              <a:solidFill>
                <a:srgbClr val="000000"/>
              </a:solidFill>
            </a:endParaRPr>
          </a:p>
          <a:p>
            <a:pPr eaLnBrk="1" hangingPunct="1">
              <a:spcBef>
                <a:spcPct val="0"/>
              </a:spcBef>
            </a:pPr>
            <a:r>
              <a:rPr lang="fr-CA" dirty="0" smtClean="0">
                <a:solidFill>
                  <a:srgbClr val="000000"/>
                </a:solidFill>
              </a:rPr>
              <a:t>Il y aura une discussion en groupe si le temps le permet et les participants le souhaitent.</a:t>
            </a:r>
          </a:p>
          <a:p>
            <a:pPr eaLnBrk="1" hangingPunct="1">
              <a:spcBef>
                <a:spcPct val="0"/>
              </a:spcBef>
            </a:pPr>
            <a:r>
              <a:rPr lang="fr-CA" dirty="0" smtClean="0">
                <a:solidFill>
                  <a:srgbClr val="000000"/>
                </a:solidFill>
              </a:rPr>
              <a:t>---</a:t>
            </a:r>
          </a:p>
          <a:p>
            <a:pPr>
              <a:buFont typeface="Arial" charset="0"/>
              <a:buNone/>
            </a:pPr>
            <a:r>
              <a:rPr lang="en-US" dirty="0" smtClean="0"/>
              <a:t>https://hbr.org/2015/12/why-google-target-and-general-mills-are-investing-in-mindfulness (article en </a:t>
            </a:r>
            <a:r>
              <a:rPr lang="en-US" dirty="0" err="1" smtClean="0"/>
              <a:t>Anglais</a:t>
            </a:r>
            <a:r>
              <a:rPr lang="en-US" dirty="0" smtClean="0"/>
              <a:t>)</a:t>
            </a:r>
            <a:r>
              <a:rPr lang="en-US" baseline="0" dirty="0" smtClean="0"/>
              <a:t> </a:t>
            </a:r>
            <a:endParaRPr lang="en-US" dirty="0" smtClean="0"/>
          </a:p>
          <a:p>
            <a:pPr>
              <a:buFont typeface="Arial" charset="0"/>
              <a:buNone/>
            </a:pPr>
            <a:r>
              <a:rPr lang="en-CA" dirty="0" smtClean="0"/>
              <a:t>Fait la reference </a:t>
            </a:r>
            <a:r>
              <a:rPr lang="fr-CA" dirty="0" smtClean="0"/>
              <a:t>à quelque détails à propos des</a:t>
            </a:r>
            <a:r>
              <a:rPr lang="fr-CA" baseline="0" dirty="0" smtClean="0"/>
              <a:t> programs de la pleine-conscience au </a:t>
            </a:r>
            <a:r>
              <a:rPr lang="en-CA" dirty="0" smtClean="0"/>
              <a:t>Google, Aetna, General Mills, Intel,</a:t>
            </a:r>
            <a:r>
              <a:rPr lang="en-CA" baseline="0" dirty="0" smtClean="0"/>
              <a:t> Target &amp; Green Mountain Coffee Roasters.</a:t>
            </a:r>
            <a:endParaRPr lang="en-US" dirty="0" smtClean="0"/>
          </a:p>
          <a:p>
            <a:pPr eaLnBrk="1" hangingPunct="1">
              <a:spcBef>
                <a:spcPct val="0"/>
              </a:spcBef>
            </a:pPr>
            <a:endParaRPr lang="en-US" dirty="0" smtClean="0"/>
          </a:p>
          <a:p>
            <a:r>
              <a:rPr lang="en-US" dirty="0" smtClean="0"/>
              <a:t>Ginette</a:t>
            </a:r>
            <a:r>
              <a:rPr lang="en-US" dirty="0"/>
              <a:t>: </a:t>
            </a:r>
          </a:p>
          <a:p>
            <a:endParaRPr lang="en-US" dirty="0"/>
          </a:p>
          <a:p>
            <a:r>
              <a:rPr lang="en-CA" dirty="0"/>
              <a:t>Although this slide was created </a:t>
            </a:r>
            <a:r>
              <a:rPr lang="en-CA" dirty="0" smtClean="0"/>
              <a:t>about</a:t>
            </a:r>
            <a:r>
              <a:rPr lang="en-CA" baseline="0" dirty="0" smtClean="0"/>
              <a:t> 6 years ago </a:t>
            </a:r>
            <a:r>
              <a:rPr lang="en-CA" dirty="0" smtClean="0"/>
              <a:t>(2017’ish</a:t>
            </a:r>
            <a:r>
              <a:rPr lang="en-CA" dirty="0"/>
              <a:t>), it is still very relevant. You see many different logos here,</a:t>
            </a:r>
            <a:r>
              <a:rPr lang="en-CA" baseline="0" dirty="0"/>
              <a:t> you may be familiar to more than one of them. Many of these are big companies, and there is a reason why they are implementing mindfulness programs. </a:t>
            </a:r>
          </a:p>
          <a:p>
            <a:endParaRPr lang="en-CA" baseline="0" dirty="0"/>
          </a:p>
          <a:p>
            <a:r>
              <a:rPr lang="en-CA" baseline="0" dirty="0"/>
              <a:t>Let me draw your attention to a couple of examples</a:t>
            </a:r>
          </a:p>
          <a:p>
            <a:r>
              <a:rPr lang="en-CA" baseline="0" dirty="0"/>
              <a:t>((pick two that you like the most))</a:t>
            </a:r>
          </a:p>
          <a:p>
            <a:pPr marL="171432" indent="-171432">
              <a:buFont typeface="Arial" panose="020B0604020202020204" pitchFamily="34" charset="0"/>
              <a:buChar char="•"/>
            </a:pPr>
            <a:r>
              <a:rPr lang="en-US" dirty="0"/>
              <a:t>On the NBA, Phil Jackson, first with the Chicago Bulls and then with LA Lakers obtained 11 championships, having Michael Jordan, Koby Bryant and the alike do mindfulness exercises. They call it being in “the zone</a:t>
            </a:r>
            <a:r>
              <a:rPr lang="en-US" dirty="0" smtClean="0"/>
              <a:t>”. He asked NBA</a:t>
            </a:r>
            <a:r>
              <a:rPr lang="en-US" baseline="0" dirty="0" smtClean="0"/>
              <a:t> players to work on mindfulness exercises he called it being in the Zone – if you read the book 11 rings it will explain more about this.</a:t>
            </a:r>
          </a:p>
          <a:p>
            <a:pPr marL="171432" indent="-171432">
              <a:buFont typeface="Arial" panose="020B0604020202020204" pitchFamily="34" charset="0"/>
              <a:buChar char="•"/>
            </a:pPr>
            <a:r>
              <a:rPr lang="en-US" b="0" dirty="0"/>
              <a:t/>
            </a:r>
            <a:br>
              <a:rPr lang="en-US" b="0" dirty="0"/>
            </a:br>
            <a:r>
              <a:rPr lang="en-US" b="0" dirty="0"/>
              <a:t>Also, the Golden State Warriors, have a Mindful Mindset on Four Core values, in order:</a:t>
            </a:r>
          </a:p>
          <a:p>
            <a:pPr lvl="1"/>
            <a:r>
              <a:rPr lang="en-US" b="0" dirty="0"/>
              <a:t>1. Joy;</a:t>
            </a:r>
          </a:p>
          <a:p>
            <a:pPr lvl="1"/>
            <a:r>
              <a:rPr lang="en-US" b="0" dirty="0"/>
              <a:t>2. Mindfulness;</a:t>
            </a:r>
          </a:p>
          <a:p>
            <a:pPr lvl="1"/>
            <a:r>
              <a:rPr lang="en-US" b="0" dirty="0"/>
              <a:t>3. Compassion for team members and for the game of basketball; and</a:t>
            </a:r>
          </a:p>
          <a:p>
            <a:pPr lvl="1"/>
            <a:r>
              <a:rPr lang="en-US" b="0" dirty="0"/>
              <a:t>4. </a:t>
            </a:r>
            <a:r>
              <a:rPr lang="en-US" b="0" dirty="0" smtClean="0"/>
              <a:t>Competition</a:t>
            </a:r>
          </a:p>
          <a:p>
            <a:pPr lvl="1"/>
            <a:endParaRPr lang="en-US" b="0" dirty="0" smtClean="0"/>
          </a:p>
          <a:p>
            <a:pPr lvl="1"/>
            <a:r>
              <a:rPr lang="en-US" b="0" dirty="0" smtClean="0"/>
              <a:t>To me that speaks</a:t>
            </a:r>
            <a:r>
              <a:rPr lang="en-US" b="0" baseline="0" dirty="0" smtClean="0"/>
              <a:t> volumes</a:t>
            </a:r>
          </a:p>
          <a:p>
            <a:pPr lvl="1"/>
            <a:endParaRPr lang="en-US" b="0" dirty="0"/>
          </a:p>
          <a:p>
            <a:pPr marL="171450" indent="-171450">
              <a:buFont typeface="Arial" panose="020B0604020202020204" pitchFamily="34" charset="0"/>
              <a:buChar char="•"/>
            </a:pPr>
            <a:r>
              <a:rPr lang="en-US" b="0" i="0" dirty="0">
                <a:solidFill>
                  <a:srgbClr val="7030A0"/>
                </a:solidFill>
              </a:rPr>
              <a:t>Google – who</a:t>
            </a:r>
            <a:r>
              <a:rPr lang="en-US" b="0" i="0" baseline="0" dirty="0">
                <a:solidFill>
                  <a:srgbClr val="7030A0"/>
                </a:solidFill>
              </a:rPr>
              <a:t> has not used google? </a:t>
            </a:r>
            <a:r>
              <a:rPr lang="en-US" b="0" i="0" dirty="0">
                <a:solidFill>
                  <a:srgbClr val="7030A0"/>
                </a:solidFill>
              </a:rPr>
              <a:t>it is big player in the booming of Mindfulness.</a:t>
            </a:r>
            <a:r>
              <a:rPr lang="en-US" b="0" i="0" baseline="0" dirty="0">
                <a:solidFill>
                  <a:srgbClr val="7030A0"/>
                </a:solidFill>
              </a:rPr>
              <a:t> Chad-Meng Tan started a </a:t>
            </a:r>
            <a:r>
              <a:rPr lang="en-US" b="0" i="0" baseline="0" dirty="0" smtClean="0">
                <a:solidFill>
                  <a:srgbClr val="7030A0"/>
                </a:solidFill>
              </a:rPr>
              <a:t>mindfulness program </a:t>
            </a:r>
            <a:r>
              <a:rPr lang="en-US" b="0" i="0" baseline="0" dirty="0">
                <a:solidFill>
                  <a:srgbClr val="7030A0"/>
                </a:solidFill>
              </a:rPr>
              <a:t>in Google with great success that other silicon valley companies asked for it, </a:t>
            </a:r>
            <a:r>
              <a:rPr lang="en-US" b="0" i="0" baseline="0" dirty="0" smtClean="0">
                <a:solidFill>
                  <a:srgbClr val="7030A0"/>
                </a:solidFill>
              </a:rPr>
              <a:t>they created a non for profit organization called Search </a:t>
            </a:r>
            <a:r>
              <a:rPr lang="en-US" b="0" i="0" baseline="0" dirty="0">
                <a:solidFill>
                  <a:srgbClr val="7030A0"/>
                </a:solidFill>
              </a:rPr>
              <a:t>Inside Yourself (SIY) book and it grew so big that now there is a SIY Leadership Institute (SIYLI</a:t>
            </a:r>
            <a:r>
              <a:rPr lang="en-US" b="0" i="0" baseline="0" dirty="0" smtClean="0">
                <a:solidFill>
                  <a:srgbClr val="7030A0"/>
                </a:solidFill>
              </a:rPr>
              <a:t>). </a:t>
            </a:r>
            <a:endParaRPr lang="en-US" b="0" i="0" baseline="0" dirty="0">
              <a:solidFill>
                <a:srgbClr val="7030A0"/>
              </a:solidFill>
            </a:endParaRPr>
          </a:p>
          <a:p>
            <a:pPr marL="628650" lvl="1" indent="-171450">
              <a:buFont typeface="Arial" panose="020B0604020202020204" pitchFamily="34" charset="0"/>
              <a:buChar char="•"/>
            </a:pPr>
            <a:r>
              <a:rPr lang="en-US" b="0" i="0" baseline="0" dirty="0">
                <a:solidFill>
                  <a:srgbClr val="7030A0"/>
                </a:solidFill>
              </a:rPr>
              <a:t>SIYLI now delivering Mindfulness programs across the world, certifying teachers, implementing programs into organizations and also some countries like Bhutan - https://siyli.org/bhutan-government-employees/</a:t>
            </a:r>
          </a:p>
          <a:p>
            <a:pPr marL="457200" lvl="1" indent="0">
              <a:buFont typeface="Arial" panose="020B0604020202020204" pitchFamily="34" charset="0"/>
              <a:buNone/>
            </a:pPr>
            <a:r>
              <a:rPr lang="en-US" b="0" i="0" baseline="0" dirty="0">
                <a:solidFill>
                  <a:srgbClr val="7030A0"/>
                </a:solidFill>
              </a:rPr>
              <a:t>OR</a:t>
            </a:r>
          </a:p>
          <a:p>
            <a:pPr marL="628650" lvl="1" indent="-171450">
              <a:buFont typeface="Arial" panose="020B0604020202020204" pitchFamily="34" charset="0"/>
              <a:buChar char="•"/>
            </a:pPr>
            <a:r>
              <a:rPr lang="en-US" b="0" i="0" baseline="0" dirty="0">
                <a:solidFill>
                  <a:srgbClr val="7030A0"/>
                </a:solidFill>
              </a:rPr>
              <a:t>Karen May, VP People Development, executives start meetings with mindfulness time - https://youtu.be/zVlXE1UtJKY?t=421 </a:t>
            </a:r>
          </a:p>
          <a:p>
            <a:pPr marL="171450" indent="-171450">
              <a:buFont typeface="Arial" panose="020B0604020202020204" pitchFamily="34" charset="0"/>
              <a:buChar char="•"/>
            </a:pPr>
            <a:r>
              <a:rPr lang="en-US" b="0" i="0" dirty="0">
                <a:solidFill>
                  <a:srgbClr val="7030A0"/>
                </a:solidFill>
              </a:rPr>
              <a:t>World Economic Forum – The Forum engages the foremost political, business and other leaders of society to shape global, regional and industry agendas. Janice </a:t>
            </a:r>
            <a:r>
              <a:rPr lang="en-US" b="0" i="0" dirty="0" err="1">
                <a:solidFill>
                  <a:srgbClr val="7030A0"/>
                </a:solidFill>
              </a:rPr>
              <a:t>Marturano</a:t>
            </a:r>
            <a:r>
              <a:rPr lang="en-US" b="0" i="0" dirty="0">
                <a:solidFill>
                  <a:srgbClr val="7030A0"/>
                </a:solidFill>
              </a:rPr>
              <a:t>, ex VP General Mills and now president of the Institute for Mindful Leadership, presented at that forum - https://www.youtube.com/watch?v=v0CNZLIkIqw</a:t>
            </a:r>
          </a:p>
          <a:p>
            <a:pPr marL="171450" indent="-171450">
              <a:buFont typeface="Arial" panose="020B0604020202020204" pitchFamily="34" charset="0"/>
              <a:buChar char="•"/>
            </a:pPr>
            <a:r>
              <a:rPr lang="en-CA" b="0" i="0" dirty="0" err="1">
                <a:solidFill>
                  <a:srgbClr val="7030A0"/>
                </a:solidFill>
              </a:rPr>
              <a:t>U.Lab</a:t>
            </a:r>
            <a:r>
              <a:rPr lang="en-CA" b="0" i="0" dirty="0">
                <a:solidFill>
                  <a:srgbClr val="7030A0"/>
                </a:solidFill>
              </a:rPr>
              <a:t> / MIT – Senior business management savvy, including mindfulness -they call it </a:t>
            </a:r>
            <a:r>
              <a:rPr lang="en-CA" b="0" i="0" dirty="0" err="1">
                <a:solidFill>
                  <a:srgbClr val="7030A0"/>
                </a:solidFill>
              </a:rPr>
              <a:t>presencing</a:t>
            </a:r>
            <a:r>
              <a:rPr lang="en-CA" b="0" i="0" dirty="0">
                <a:solidFill>
                  <a:srgbClr val="7030A0"/>
                </a:solidFill>
              </a:rPr>
              <a:t>- as part of the new way of doing ethical business. </a:t>
            </a:r>
            <a:r>
              <a:rPr lang="en-CA" b="0" i="0" dirty="0" smtClean="0">
                <a:solidFill>
                  <a:srgbClr val="7030A0"/>
                </a:solidFill>
              </a:rPr>
              <a:t>You</a:t>
            </a:r>
            <a:r>
              <a:rPr lang="en-CA" b="0" i="0" baseline="0" dirty="0" smtClean="0">
                <a:solidFill>
                  <a:srgbClr val="7030A0"/>
                </a:solidFill>
              </a:rPr>
              <a:t> will find the mindfulness theory particularly at the bottom of the circle.  </a:t>
            </a:r>
            <a:r>
              <a:rPr lang="en-CA" b="0" i="0" dirty="0" smtClean="0">
                <a:solidFill>
                  <a:srgbClr val="7030A0"/>
                </a:solidFill>
              </a:rPr>
              <a:t>The </a:t>
            </a:r>
            <a:r>
              <a:rPr lang="en-CA" b="0" i="0" dirty="0">
                <a:solidFill>
                  <a:srgbClr val="7030A0"/>
                </a:solidFill>
              </a:rPr>
              <a:t>U model takes us from Ego-System to Eco-System - https://www.youtube.com/watch?v=GcbB1I__BmM</a:t>
            </a:r>
            <a:endParaRPr lang="en-US" b="0" i="0" baseline="0" dirty="0">
              <a:solidFill>
                <a:srgbClr val="7030A0"/>
              </a:solidFill>
            </a:endParaRPr>
          </a:p>
          <a:p>
            <a:pPr marL="171450" indent="-171450">
              <a:buFont typeface="Arial" panose="020B0604020202020204" pitchFamily="34" charset="0"/>
              <a:buChar char="•"/>
            </a:pPr>
            <a:r>
              <a:rPr lang="en-US" b="0" i="0" dirty="0">
                <a:solidFill>
                  <a:srgbClr val="7030A0"/>
                </a:solidFill>
              </a:rPr>
              <a:t>Mindful Nation UK –</a:t>
            </a:r>
            <a:r>
              <a:rPr lang="en-US" b="0" i="0" baseline="0" dirty="0">
                <a:solidFill>
                  <a:srgbClr val="7030A0"/>
                </a:solidFill>
              </a:rPr>
              <a:t> Is co-chaired by the three main political parties in UK with the intention </a:t>
            </a:r>
            <a:r>
              <a:rPr lang="en-US" b="0" i="0" dirty="0">
                <a:solidFill>
                  <a:srgbClr val="7030A0"/>
                </a:solidFill>
              </a:rPr>
              <a:t> to apply mindfulness programs in the areas of National education, health, the workplace and the criminal justice system. - https://www.themindfulnessinitiative.org/mindful-nation-report</a:t>
            </a:r>
            <a:endParaRPr lang="en-CA" b="0" i="0" dirty="0">
              <a:solidFill>
                <a:srgbClr val="7030A0"/>
              </a:solidFill>
            </a:endParaRPr>
          </a:p>
          <a:p>
            <a:endParaRPr lang="en-US" dirty="0"/>
          </a:p>
          <a:p>
            <a:pPr>
              <a:buFont typeface="Arial" charset="0"/>
              <a:buNone/>
            </a:pPr>
            <a:r>
              <a:rPr lang="en-CA" baseline="0" dirty="0"/>
              <a:t>---</a:t>
            </a:r>
          </a:p>
          <a:p>
            <a:pPr>
              <a:buFont typeface="Arial" charset="0"/>
              <a:buNone/>
            </a:pPr>
            <a:r>
              <a:rPr lang="en-US" dirty="0"/>
              <a:t>Resources in English:</a:t>
            </a:r>
          </a:p>
          <a:p>
            <a:pPr marL="171450" indent="-171450">
              <a:buFont typeface="Arial" panose="020B0604020202020204" pitchFamily="34" charset="0"/>
              <a:buChar char="•"/>
            </a:pPr>
            <a:r>
              <a:rPr lang="en-US" dirty="0"/>
              <a:t>Phil Jackson’s eleven Rings – with Chicago Bulls and LA Lakers obtained 11 championships - https://www.amazon.ca/Eleven-Rings-Success-Phil-Jackson/dp/0143125346 </a:t>
            </a:r>
          </a:p>
          <a:p>
            <a:pPr marL="171450" indent="-171450">
              <a:buFont typeface="Arial" panose="020B0604020202020204" pitchFamily="34" charset="0"/>
              <a:buChar char="•"/>
            </a:pPr>
            <a:r>
              <a:rPr lang="en-US" b="0" dirty="0"/>
              <a:t>Golden State Warriors, Four Core values - </a:t>
            </a:r>
            <a:r>
              <a:rPr lang="en-US" b="0" u="sng" dirty="0">
                <a:hlinkClick r:id="rId3"/>
              </a:rPr>
              <a:t>http://yogadork.com/2015/12/09/the-golden-state-warriors-record-breaking-mindful-mindset/</a:t>
            </a:r>
            <a:endParaRPr lang="en-US" dirty="0"/>
          </a:p>
          <a:p>
            <a:pPr marL="171450" indent="-171450">
              <a:buFont typeface="Arial" panose="020B0604020202020204" pitchFamily="34" charset="0"/>
              <a:buChar char="•"/>
            </a:pPr>
            <a:r>
              <a:rPr lang="en-US" dirty="0"/>
              <a:t>Article – mentions </a:t>
            </a:r>
            <a:r>
              <a:rPr lang="en-CA" dirty="0"/>
              <a:t>some details about the Mindfulness</a:t>
            </a:r>
            <a:r>
              <a:rPr lang="en-CA" baseline="0" dirty="0"/>
              <a:t> programs at </a:t>
            </a:r>
            <a:r>
              <a:rPr lang="en-CA" dirty="0"/>
              <a:t>Google, Aetna, General Mills, Intel,</a:t>
            </a:r>
            <a:r>
              <a:rPr lang="en-CA" baseline="0" dirty="0"/>
              <a:t> Target &amp; Green Mountain Coffee Roasters</a:t>
            </a:r>
            <a:r>
              <a:rPr lang="en-US" dirty="0"/>
              <a:t>https://hbr.org/2015/12/why-google-target-and-general-mills-are-investing-in-mindfulness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hlinkClick r:id="rId4"/>
              </a:rPr>
              <a:t>http://www.siyli.org</a:t>
            </a:r>
            <a:r>
              <a:rPr lang="fr-CA" sz="1200" dirty="0"/>
              <a:t> </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5"/>
              </a:rPr>
              <a:t>http://www.Mindfulnet.org</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6"/>
              </a:rPr>
              <a:t>http://instituteformindfulleadership.org</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p>
          <a:p>
            <a:pPr marL="171450" indent="-171450">
              <a:buFont typeface="Arial" panose="020B0604020202020204" pitchFamily="34" charset="0"/>
              <a:buChar char="•"/>
            </a:pPr>
            <a:r>
              <a:rPr lang="en-CA" baseline="0" dirty="0" smtClean="0"/>
              <a:t>https://www.meditationasmedicine.ca/blog/meditating-cop-peel-Ontario</a:t>
            </a:r>
          </a:p>
          <a:p>
            <a:pPr marL="171450" indent="-171450">
              <a:buFont typeface="Arial" panose="020B0604020202020204" pitchFamily="34" charset="0"/>
              <a:buChar char="•"/>
            </a:pPr>
            <a:r>
              <a:rPr lang="en-CA" baseline="0" dirty="0" smtClean="0"/>
              <a:t>https://www.rcmp-grc.gc.ca/en/gazette/mindfulness-difference</a:t>
            </a:r>
          </a:p>
          <a:p>
            <a:pPr marL="171450" indent="-171450">
              <a:buFont typeface="Arial" panose="020B0604020202020204" pitchFamily="34" charset="0"/>
              <a:buChar char="•"/>
            </a:pPr>
            <a:r>
              <a:rPr lang="en-CA" baseline="0" dirty="0" smtClean="0"/>
              <a:t>https://cops.usdoj.gov/html/dispatch/05-2021/mindfulness_training.html</a:t>
            </a:r>
            <a:endParaRPr lang="en-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3293208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altLang="en-US" b="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fr-CA" sz="1200" b="0" dirty="0" smtClean="0"/>
              <a:t>Ginette</a:t>
            </a:r>
            <a:r>
              <a:rPr lang="fr-CA" sz="1200" b="0" dirty="0" smtClean="0">
                <a:sym typeface="Wingdings" panose="05000000000000000000" pitchFamily="2" charset="2"/>
              </a:rPr>
              <a:t>)</a:t>
            </a:r>
            <a:endParaRPr lang="fr-CA" sz="1200" b="0" dirty="0" smtClean="0"/>
          </a:p>
          <a:p>
            <a:r>
              <a:rPr lang="en-CA" dirty="0" smtClean="0"/>
              <a:t>https</a:t>
            </a:r>
            <a:r>
              <a:rPr lang="en-CA" dirty="0"/>
              <a:t>://leadershiptribe.com/blog/how-mindfulness-enables-agile-leadership#:~:text=Mindfulness%20helps%20an%20Agile%20leader%20to%20create%20a,each%20other%20in%20times%20of%20change%20and%20stress.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41372450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7E62ADF1-26B7-4236-810D-3BE94D1543A2}" type="datetime1">
              <a:rPr lang="en-CA" smtClean="0"/>
              <a:pPr/>
              <a:t>2023-10-18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B94C203-AFD0-4A66-BA21-727C2882AEAC}" type="slidenum">
              <a:rPr lang="en-CA" smtClean="0"/>
              <a:t>‹#›</a:t>
            </a:fld>
            <a:endParaRPr lang="en-CA"/>
          </a:p>
        </p:txBody>
      </p:sp>
      <p:sp>
        <p:nvSpPr>
          <p:cNvPr id="7" name="Rectangle 6">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21014" y="13118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C084FABE-A5BA-B50F-26CC-759959AEAFE0}"/>
              </a:ext>
            </a:extLst>
          </p:cNvPr>
          <p:cNvSpPr/>
          <p:nvPr userDrawn="1"/>
        </p:nvSpPr>
        <p:spPr>
          <a:xfrm>
            <a:off x="10685275" y="6123394"/>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AGzz IOCN RICO logo RGB 300dpi.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26225" y="983558"/>
            <a:ext cx="9382685" cy="1693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05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1691988-7265-4FEA-B8B1-5D0002E372CB}" type="datetimeFigureOut">
              <a:rPr lang="en-CA" smtClean="0"/>
              <a:t>2023-10-18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2677912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1691988-7265-4FEA-B8B1-5D0002E372CB}" type="datetimeFigureOut">
              <a:rPr lang="en-CA" smtClean="0"/>
              <a:t>2023-10-18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1039633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8F7F01BF-F860-06F3-E326-3F7F97C631D8}"/>
              </a:ext>
            </a:extLst>
          </p:cNvPr>
          <p:cNvSpPr>
            <a:spLocks noGrp="1"/>
          </p:cNvSpPr>
          <p:nvPr>
            <p:ph type="ctrTitle"/>
          </p:nvPr>
        </p:nvSpPr>
        <p:spPr>
          <a:xfrm>
            <a:off x="685799" y="2971800"/>
            <a:ext cx="10650252" cy="1470025"/>
          </a:xfrm>
        </p:spPr>
        <p:txBody>
          <a:bodyPr>
            <a:normAutofit/>
          </a:bodyPr>
          <a:lstStyle>
            <a:lvl1pPr algn="ctr">
              <a:defRPr lang="en-CA" sz="4400" kern="1200" dirty="0">
                <a:solidFill>
                  <a:schemeClr val="accent5">
                    <a:lumMod val="75000"/>
                  </a:schemeClr>
                </a:solidFill>
                <a:latin typeface="Calibri (headin"/>
                <a:ea typeface="+mj-ea"/>
                <a:cs typeface="+mj-cs"/>
              </a:defRPr>
            </a:lvl1pPr>
          </a:lstStyle>
          <a:p>
            <a:r>
              <a:rPr lang="en-US" dirty="0"/>
              <a:t>Click to edit Master title style</a:t>
            </a:r>
            <a:endParaRPr lang="en-CA" dirty="0"/>
          </a:p>
        </p:txBody>
      </p:sp>
      <p:sp>
        <p:nvSpPr>
          <p:cNvPr id="9"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180407" y="4737033"/>
            <a:ext cx="9958647" cy="1369736"/>
          </a:xfrm>
        </p:spPr>
        <p:txBody>
          <a:bodyPr>
            <a:normAutofit/>
          </a:bodyPr>
          <a:lstStyle>
            <a:lvl1pPr marL="0" indent="0" algn="ctr">
              <a:buNone/>
              <a:defRPr lang="en-CA" sz="3200" kern="1200" dirty="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10"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4563125" y="6356349"/>
            <a:ext cx="2895600" cy="365125"/>
          </a:xfrm>
        </p:spPr>
        <p:txBody>
          <a:bodyPr/>
          <a:lstStyle/>
          <a:p>
            <a:endParaRPr lang="en-CA"/>
          </a:p>
        </p:txBody>
      </p:sp>
      <p:pic>
        <p:nvPicPr>
          <p:cNvPr id="11"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21014" y="13118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3"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2023-10-18</a:t>
            </a:fld>
            <a:endParaRPr lang="en-CA"/>
          </a:p>
        </p:txBody>
      </p:sp>
      <p:sp>
        <p:nvSpPr>
          <p:cNvPr id="15" name="Rectangle 14">
            <a:extLst>
              <a:ext uri="{FF2B5EF4-FFF2-40B4-BE49-F238E27FC236}">
                <a16:creationId xmlns:a16="http://schemas.microsoft.com/office/drawing/2014/main" id="{C084FABE-A5BA-B50F-26CC-759959AEAFE0}"/>
              </a:ext>
            </a:extLst>
          </p:cNvPr>
          <p:cNvSpPr/>
          <p:nvPr userDrawn="1"/>
        </p:nvSpPr>
        <p:spPr>
          <a:xfrm>
            <a:off x="10685275" y="6123394"/>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AGzz IOCN RICO logo RGB 300dpi.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26225" y="983558"/>
            <a:ext cx="9382685" cy="1693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825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1691988-7265-4FEA-B8B1-5D0002E372CB}" type="datetimeFigureOut">
              <a:rPr lang="en-CA" smtClean="0"/>
              <a:t>2023-10-18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2073788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1691988-7265-4FEA-B8B1-5D0002E372CB}" type="datetimeFigureOut">
              <a:rPr lang="en-CA" smtClean="0"/>
              <a:t>2023-10-18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991038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71691988-7265-4FEA-B8B1-5D0002E372CB}" type="datetimeFigureOut">
              <a:rPr lang="en-CA" smtClean="0"/>
              <a:t>2023-10-18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4273796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71691988-7265-4FEA-B8B1-5D0002E372CB}" type="datetimeFigureOut">
              <a:rPr lang="en-CA" smtClean="0"/>
              <a:t>2023-10-18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20378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71691988-7265-4FEA-B8B1-5D0002E372CB}" type="datetimeFigureOut">
              <a:rPr lang="en-CA" smtClean="0"/>
              <a:t>2023-10-18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1380873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691988-7265-4FEA-B8B1-5D0002E372CB}" type="datetimeFigureOut">
              <a:rPr lang="en-CA" smtClean="0"/>
              <a:t>2023-10-18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135473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691988-7265-4FEA-B8B1-5D0002E372CB}" type="datetimeFigureOut">
              <a:rPr lang="en-CA" smtClean="0"/>
              <a:t>2023-10-18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2809503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691988-7265-4FEA-B8B1-5D0002E372CB}" type="datetimeFigureOut">
              <a:rPr lang="en-CA" smtClean="0"/>
              <a:t>2023-10-18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1318850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691988-7265-4FEA-B8B1-5D0002E372CB}" type="datetimeFigureOut">
              <a:rPr lang="en-CA" smtClean="0"/>
              <a:t>2023-10-18</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94C203-AFD0-4A66-BA21-727C2882AEAC}" type="slidenum">
              <a:rPr lang="en-CA" smtClean="0"/>
              <a:t>‹#›</a:t>
            </a:fld>
            <a:endParaRPr lang="en-CA"/>
          </a:p>
        </p:txBody>
      </p:sp>
      <p:pic>
        <p:nvPicPr>
          <p:cNvPr id="7" name="Picture 4"/>
          <p:cNvPicPr>
            <a:picLocks noChangeAspect="1" noChangeArrowheads="1"/>
          </p:cNvPicPr>
          <p:nvPr userDrawn="1"/>
        </p:nvPicPr>
        <p:blipFill>
          <a:blip r:embed="rId14">
            <a:clrChange>
              <a:clrFrom>
                <a:srgbClr val="FFFFFF"/>
              </a:clrFrom>
              <a:clrTo>
                <a:srgbClr val="FFFFFF">
                  <a:alpha val="0"/>
                </a:srgbClr>
              </a:clrTo>
            </a:clrChange>
          </a:blip>
          <a:srcRect/>
          <a:stretch>
            <a:fillRect/>
          </a:stretch>
        </p:blipFill>
        <p:spPr>
          <a:xfrm rot="242689">
            <a:off x="10857105" y="6370469"/>
            <a:ext cx="414615" cy="404664"/>
          </a:xfrm>
          <a:prstGeom prst="rect">
            <a:avLst/>
          </a:prstGeom>
          <a:noFill/>
          <a:ln w="9525">
            <a:noFill/>
            <a:miter lim="800000"/>
          </a:ln>
        </p:spPr>
      </p:pic>
      <p:sp>
        <p:nvSpPr>
          <p:cNvPr id="8" name="Slide Number Placeholder 3"/>
          <p:cNvSpPr txBox="1"/>
          <p:nvPr userDrawn="1"/>
        </p:nvSpPr>
        <p:spPr>
          <a:xfrm>
            <a:off x="10925436" y="6424127"/>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t>‹#›</a:t>
            </a:fld>
            <a:endParaRPr lang="en-US" dirty="0"/>
          </a:p>
        </p:txBody>
      </p:sp>
    </p:spTree>
    <p:extLst>
      <p:ext uri="{BB962C8B-B14F-4D97-AF65-F5344CB8AC3E}">
        <p14:creationId xmlns:p14="http://schemas.microsoft.com/office/powerpoint/2010/main" val="2441518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49" r:id="rId12"/>
  </p:sldLayoutIdLst>
  <p:txStyles>
    <p:titleStyle>
      <a:lvl1pPr algn="l" defTabSz="914400" rtl="0" eaLnBrk="1" latinLnBrk="0" hangingPunct="1">
        <a:lnSpc>
          <a:spcPct val="90000"/>
        </a:lnSpc>
        <a:spcBef>
          <a:spcPct val="0"/>
        </a:spcBef>
        <a:buNone/>
        <a:defRPr sz="4400" kern="1200">
          <a:solidFill>
            <a:schemeClr val="accent5">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46.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tags" Target="../tags/tag20.xml"/><Relationship Id="rId7" Type="http://schemas.openxmlformats.org/officeDocument/2006/relationships/image" Target="../media/image47.jpe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2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52.png"/><Relationship Id="rId5" Type="http://schemas.openxmlformats.org/officeDocument/2006/relationships/hyperlink" Target="https://wiki.gccollab.ca/MCLD-DLCP" TargetMode="Externa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54.png"/><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tags" Target="../tags/tag30.xml"/><Relationship Id="rId7" Type="http://schemas.openxmlformats.org/officeDocument/2006/relationships/image" Target="../media/image55.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31.xml"/><Relationship Id="rId9"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59.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58.png"/><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s://kipdf.com/mindfulness-change-management_5ad40bfa7f8b9a5e228b45aa.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hyperlink" Target="https://www.acmpglobal.org/events/EventDetails.aspx?id=1243972"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mindful.org/finding-the-space-to-lead-3"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hyperlink" Target="https://www.bcg.com/en-ca/publications/2018/unleashing-power-of-mindfulness-in-corporation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hyperlink" Target="https://news.sap.com/2022/09/mindfulness-day-2022-new-superpower/"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7.jp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6.jpe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10.xml"/><Relationship Id="rId7" Type="http://schemas.openxmlformats.org/officeDocument/2006/relationships/image" Target="../media/image8.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5.xml"/><Relationship Id="rId5" Type="http://schemas.openxmlformats.org/officeDocument/2006/relationships/slideLayout" Target="../slideLayouts/slideLayout2.xml"/><Relationship Id="rId10" Type="http://schemas.microsoft.com/office/2007/relationships/hdphoto" Target="../media/hdphoto2.wdp"/><Relationship Id="rId4" Type="http://schemas.openxmlformats.org/officeDocument/2006/relationships/tags" Target="../tags/tag11.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hyperlink" Target="https://www.youtube.com/watch?v=xoLQ3qkh0w0" TargetMode="Externa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ethiqueparlecoeur.com/2017/09/06/leadership-de-pleine-conscience-strategie-efficace-gestionnaires/"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hyperlink" Target="http://instituteformindfulleadership.org/" TargetMode="External"/><Relationship Id="rId18" Type="http://schemas.openxmlformats.org/officeDocument/2006/relationships/image" Target="../media/image23.png"/><Relationship Id="rId26" Type="http://schemas.openxmlformats.org/officeDocument/2006/relationships/image" Target="../media/image31.png"/><Relationship Id="rId39" Type="http://schemas.openxmlformats.org/officeDocument/2006/relationships/image" Target="../media/image44.png"/><Relationship Id="rId3" Type="http://schemas.openxmlformats.org/officeDocument/2006/relationships/image" Target="../media/image11.png"/><Relationship Id="rId21" Type="http://schemas.openxmlformats.org/officeDocument/2006/relationships/image" Target="../media/image26.png"/><Relationship Id="rId34" Type="http://schemas.openxmlformats.org/officeDocument/2006/relationships/image" Target="../media/image39.png"/><Relationship Id="rId7" Type="http://schemas.openxmlformats.org/officeDocument/2006/relationships/image" Target="../media/image14.png"/><Relationship Id="rId12" Type="http://schemas.openxmlformats.org/officeDocument/2006/relationships/hyperlink" Target="http://www.mindfulnet.org/" TargetMode="External"/><Relationship Id="rId17" Type="http://schemas.openxmlformats.org/officeDocument/2006/relationships/image" Target="../media/image22.png"/><Relationship Id="rId25" Type="http://schemas.openxmlformats.org/officeDocument/2006/relationships/image" Target="../media/image30.png"/><Relationship Id="rId33" Type="http://schemas.openxmlformats.org/officeDocument/2006/relationships/image" Target="../media/image38.png"/><Relationship Id="rId38" Type="http://schemas.openxmlformats.org/officeDocument/2006/relationships/image" Target="../media/image43.png"/><Relationship Id="rId2" Type="http://schemas.openxmlformats.org/officeDocument/2006/relationships/notesSlide" Target="../notesSlides/notesSlide8.xml"/><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29.jpeg"/><Relationship Id="rId32" Type="http://schemas.openxmlformats.org/officeDocument/2006/relationships/image" Target="../media/image37.jpeg"/><Relationship Id="rId37" Type="http://schemas.openxmlformats.org/officeDocument/2006/relationships/image" Target="../media/image42.png"/><Relationship Id="rId5" Type="http://schemas.openxmlformats.org/officeDocument/2006/relationships/image" Target="../media/image12.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png"/><Relationship Id="rId36" Type="http://schemas.openxmlformats.org/officeDocument/2006/relationships/image" Target="../media/image41.png"/><Relationship Id="rId10" Type="http://schemas.openxmlformats.org/officeDocument/2006/relationships/image" Target="../media/image17.png"/><Relationship Id="rId19" Type="http://schemas.openxmlformats.org/officeDocument/2006/relationships/image" Target="../media/image24.png"/><Relationship Id="rId31" Type="http://schemas.openxmlformats.org/officeDocument/2006/relationships/image" Target="../media/image36.png"/><Relationship Id="rId4" Type="http://schemas.openxmlformats.org/officeDocument/2006/relationships/hyperlink" Target="http://www.siyli.org/" TargetMode="External"/><Relationship Id="rId9" Type="http://schemas.openxmlformats.org/officeDocument/2006/relationships/image" Target="../media/image16.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png"/><Relationship Id="rId30" Type="http://schemas.openxmlformats.org/officeDocument/2006/relationships/image" Target="../media/image35.png"/><Relationship Id="rId35"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hyperlink" Target="https://leadershiptribe.com/blog/how-mindfulness-enables-agile-leadership#:~:text=Mindfulness%20helps%20an%20Agile%20leader%20to%20create%20a,each%20other%20in%20times%20of%20change%20and%20stres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5"/>
          <a:srcRect/>
          <a:stretch>
            <a:fillRect/>
          </a:stretch>
        </p:blipFill>
        <p:spPr>
          <a:xfrm>
            <a:off x="1524000" y="14288"/>
            <a:ext cx="9144000" cy="6093619"/>
          </a:xfrm>
          <a:prstGeom prst="rect">
            <a:avLst/>
          </a:prstGeom>
        </p:spPr>
      </p:pic>
      <p:sp>
        <p:nvSpPr>
          <p:cNvPr id="4" name="Rectangle 3"/>
          <p:cNvSpPr/>
          <p:nvPr>
            <p:custDataLst>
              <p:tags r:id="rId2"/>
            </p:custDataLst>
          </p:nvPr>
        </p:nvSpPr>
        <p:spPr>
          <a:xfrm>
            <a:off x="1943100" y="116633"/>
            <a:ext cx="8314106" cy="2062103"/>
          </a:xfrm>
          <a:prstGeom prst="rect">
            <a:avLst/>
          </a:prstGeom>
        </p:spPr>
        <p:txBody>
          <a:bodyPr wrap="square">
            <a:spAutoFit/>
          </a:bodyPr>
          <a:lstStyle/>
          <a:p>
            <a:r>
              <a:rPr lang="fr-CA" sz="3200" i="1" dirty="0">
                <a:solidFill>
                  <a:schemeClr val="accent1">
                    <a:lumMod val="75000"/>
                  </a:schemeClr>
                </a:solidFill>
                <a:latin typeface="Segoe UI Web (West European)"/>
              </a:rPr>
              <a:t>« Le leadership n’est pas un rang ou une position, c’est un choix – le choix de prendre soin de la personne à notre gauche et de la personne à notre droite » 	- S. Sinek </a:t>
            </a:r>
          </a:p>
        </p:txBody>
      </p:sp>
    </p:spTree>
    <p:extLst>
      <p:ext uri="{BB962C8B-B14F-4D97-AF65-F5344CB8AC3E}">
        <p14:creationId xmlns:p14="http://schemas.microsoft.com/office/powerpoint/2010/main" val="637219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8"/>
          <p:cNvPicPr>
            <a:picLocks noChangeAspect="1" noChangeArrowheads="1"/>
          </p:cNvPicPr>
          <p:nvPr>
            <p:custDataLst>
              <p:tags r:id="rId1"/>
            </p:custDataLst>
          </p:nvPr>
        </p:nvPicPr>
        <p:blipFill>
          <a:blip r:embed="rId6"/>
          <a:srcRect/>
          <a:stretch>
            <a:fillRect/>
          </a:stretch>
        </p:blipFill>
        <p:spPr bwMode="auto">
          <a:xfrm>
            <a:off x="7032625" y="4005263"/>
            <a:ext cx="3575050" cy="2805112"/>
          </a:xfrm>
          <a:prstGeom prst="rect">
            <a:avLst/>
          </a:prstGeom>
          <a:noFill/>
          <a:ln w="9525">
            <a:noFill/>
            <a:miter lim="800000"/>
            <a:headEnd/>
            <a:tailEnd/>
          </a:ln>
        </p:spPr>
      </p:pic>
      <p:sp>
        <p:nvSpPr>
          <p:cNvPr id="16387" name="Title 1"/>
          <p:cNvSpPr>
            <a:spLocks noGrp="1"/>
          </p:cNvSpPr>
          <p:nvPr>
            <p:ph type="title"/>
            <p:custDataLst>
              <p:tags r:id="rId2"/>
            </p:custDataLst>
          </p:nvPr>
        </p:nvSpPr>
        <p:spPr/>
        <p:txBody>
          <a:bodyPr/>
          <a:lstStyle/>
          <a:p>
            <a:pPr eaLnBrk="1" hangingPunct="1"/>
            <a:r>
              <a:rPr lang="fr-CA" dirty="0" smtClean="0"/>
              <a:t>Qu’est-ce que le leadership axé sur la pleine conscience?</a:t>
            </a:r>
            <a:endParaRPr lang="en-US" dirty="0" smtClean="0"/>
          </a:p>
        </p:txBody>
      </p:sp>
      <p:sp>
        <p:nvSpPr>
          <p:cNvPr id="16388" name="Content Placeholder 2"/>
          <p:cNvSpPr>
            <a:spLocks noGrp="1"/>
          </p:cNvSpPr>
          <p:nvPr>
            <p:ph idx="1"/>
            <p:custDataLst>
              <p:tags r:id="rId3"/>
            </p:custDataLst>
          </p:nvPr>
        </p:nvSpPr>
        <p:spPr/>
        <p:txBody>
          <a:bodyPr/>
          <a:lstStyle/>
          <a:p>
            <a:pPr>
              <a:spcBef>
                <a:spcPts val="600"/>
              </a:spcBef>
            </a:pPr>
            <a:r>
              <a:rPr lang="fr-CA" dirty="0" smtClean="0"/>
              <a:t>Il se rapporte à la personne qui est présente, ne juge pas et cultive plusieurs aspects lorsqu’elle interagit. Ces aspects sont visibles et concrets chez le leader conscient :</a:t>
            </a:r>
          </a:p>
          <a:p>
            <a:pPr lvl="1">
              <a:lnSpc>
                <a:spcPct val="150000"/>
              </a:lnSpc>
              <a:spcBef>
                <a:spcPts val="600"/>
              </a:spcBef>
            </a:pPr>
            <a:r>
              <a:rPr lang="en-US" dirty="0" smtClean="0"/>
              <a:t>Concentration (concentration de l’attention)</a:t>
            </a:r>
          </a:p>
          <a:p>
            <a:pPr lvl="1">
              <a:lnSpc>
                <a:spcPct val="150000"/>
              </a:lnSpc>
              <a:spcBef>
                <a:spcPts val="600"/>
              </a:spcBef>
            </a:pPr>
            <a:r>
              <a:rPr lang="fr-CA" dirty="0" smtClean="0"/>
              <a:t>Clarté (conscience de soi </a:t>
            </a:r>
            <a:r>
              <a:rPr lang="en-US" dirty="0" smtClean="0"/>
              <a:t>et </a:t>
            </a:r>
            <a:r>
              <a:rPr lang="fr-CA" dirty="0" smtClean="0"/>
              <a:t>intelligence émotionnelle</a:t>
            </a:r>
            <a:r>
              <a:rPr lang="en-US" dirty="0" smtClean="0"/>
              <a:t>)</a:t>
            </a:r>
          </a:p>
          <a:p>
            <a:pPr lvl="1">
              <a:lnSpc>
                <a:spcPct val="150000"/>
              </a:lnSpc>
              <a:spcBef>
                <a:spcPts val="600"/>
              </a:spcBef>
            </a:pPr>
            <a:r>
              <a:rPr lang="fr-CA" dirty="0" smtClean="0"/>
              <a:t>Créativité (innovation et prise de décisions)</a:t>
            </a:r>
          </a:p>
          <a:p>
            <a:pPr lvl="1">
              <a:lnSpc>
                <a:spcPct val="150000"/>
              </a:lnSpc>
              <a:spcBef>
                <a:spcPts val="600"/>
              </a:spcBef>
            </a:pPr>
            <a:r>
              <a:rPr lang="fr-CA" dirty="0" smtClean="0"/>
              <a:t>Compassion au service d’autrui </a:t>
            </a:r>
            <a:br>
              <a:rPr lang="fr-CA" dirty="0" smtClean="0"/>
            </a:br>
            <a:r>
              <a:rPr lang="fr-CA" dirty="0" smtClean="0"/>
              <a:t>(présence, écoute profonde/attentif)</a:t>
            </a:r>
          </a:p>
          <a:p>
            <a:pPr>
              <a:spcBef>
                <a:spcPts val="600"/>
              </a:spcBef>
            </a:pPr>
            <a:endParaRPr lang="en-US" dirty="0" smtClean="0"/>
          </a:p>
          <a:p>
            <a:pPr>
              <a:spcBef>
                <a:spcPts val="600"/>
              </a:spcBef>
              <a:buNone/>
            </a:pPr>
            <a:endParaRPr lang="en-CA" dirty="0" smtClean="0"/>
          </a:p>
        </p:txBody>
      </p:sp>
    </p:spTree>
    <p:extLst>
      <p:ext uri="{BB962C8B-B14F-4D97-AF65-F5344CB8AC3E}">
        <p14:creationId xmlns:p14="http://schemas.microsoft.com/office/powerpoint/2010/main" val="3422819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pPr>
              <a:lnSpc>
                <a:spcPct val="100000"/>
              </a:lnSpc>
            </a:pPr>
            <a:r>
              <a:rPr lang="fr-CA" sz="3200" dirty="0">
                <a:latin typeface="Calibri" panose="020F0502020204030204" pitchFamily="34" charset="0"/>
                <a:ea typeface="Times New Roman" panose="02020603050405020304" pitchFamily="18" charset="0"/>
                <a:cs typeface="Times New Roman" panose="02020603050405020304" pitchFamily="18" charset="0"/>
              </a:rPr>
              <a:t>Objectif principal du programme de DLCP</a:t>
            </a:r>
            <a:endParaRPr lang="fr-CA" sz="3200" dirty="0"/>
          </a:p>
        </p:txBody>
      </p:sp>
      <p:sp>
        <p:nvSpPr>
          <p:cNvPr id="5" name="Content Placeholder 4"/>
          <p:cNvSpPr>
            <a:spLocks noGrp="1"/>
          </p:cNvSpPr>
          <p:nvPr>
            <p:ph idx="1"/>
            <p:custDataLst>
              <p:tags r:id="rId2"/>
            </p:custDataLst>
          </p:nvPr>
        </p:nvSpPr>
        <p:spPr/>
        <p:txBody>
          <a:bodyPr/>
          <a:lstStyle/>
          <a:p>
            <a:pPr marL="0" indent="0">
              <a:buNone/>
            </a:pPr>
            <a:r>
              <a:rPr lang="fr-CA" sz="2400" dirty="0">
                <a:latin typeface="Calibri" panose="020F0502020204030204" pitchFamily="34" charset="0"/>
                <a:ea typeface="Times New Roman" panose="02020603050405020304" pitchFamily="18" charset="0"/>
                <a:cs typeface="Times New Roman" panose="02020603050405020304" pitchFamily="18" charset="0"/>
              </a:rPr>
              <a:t>Améliorer la conscience de soi par l’acquisition de </a:t>
            </a:r>
            <a:br>
              <a:rPr lang="fr-CA" sz="2400" dirty="0">
                <a:latin typeface="Calibri" panose="020F0502020204030204" pitchFamily="34" charset="0"/>
                <a:ea typeface="Times New Roman" panose="02020603050405020304" pitchFamily="18" charset="0"/>
                <a:cs typeface="Times New Roman" panose="02020603050405020304" pitchFamily="18" charset="0"/>
              </a:rPr>
            </a:br>
            <a:r>
              <a:rPr lang="fr-CA" sz="2400" dirty="0">
                <a:latin typeface="Calibri" panose="020F0502020204030204" pitchFamily="34" charset="0"/>
                <a:ea typeface="Times New Roman" panose="02020603050405020304" pitchFamily="18" charset="0"/>
                <a:cs typeface="Times New Roman" panose="02020603050405020304" pitchFamily="18" charset="0"/>
              </a:rPr>
              <a:t>compétences clés, à savoir :</a:t>
            </a:r>
          </a:p>
          <a:p>
            <a:r>
              <a:rPr lang="fr-CA" sz="2400" dirty="0">
                <a:latin typeface="Calibri" panose="020F0502020204030204" pitchFamily="34" charset="0"/>
                <a:ea typeface="Times New Roman" panose="02020603050405020304" pitchFamily="18" charset="0"/>
                <a:cs typeface="Times New Roman" panose="02020603050405020304" pitchFamily="18" charset="0"/>
              </a:rPr>
              <a:t>L’attention</a:t>
            </a:r>
          </a:p>
          <a:p>
            <a:r>
              <a:rPr lang="fr-CA" sz="2400" dirty="0">
                <a:latin typeface="Calibri" panose="020F0502020204030204" pitchFamily="34" charset="0"/>
                <a:ea typeface="Times New Roman" panose="02020603050405020304" pitchFamily="18" charset="0"/>
                <a:cs typeface="Times New Roman" panose="02020603050405020304" pitchFamily="18" charset="0"/>
              </a:rPr>
              <a:t>La clarté d’esprit</a:t>
            </a:r>
          </a:p>
          <a:p>
            <a:r>
              <a:rPr lang="fr-CA" sz="2400" dirty="0">
                <a:latin typeface="Calibri" panose="020F0502020204030204" pitchFamily="34" charset="0"/>
                <a:ea typeface="Times New Roman" panose="02020603050405020304" pitchFamily="18" charset="0"/>
                <a:cs typeface="Times New Roman" panose="02020603050405020304" pitchFamily="18" charset="0"/>
              </a:rPr>
              <a:t>La créativité </a:t>
            </a:r>
          </a:p>
          <a:p>
            <a:r>
              <a:rPr lang="fr-CA" sz="2400" dirty="0">
                <a:latin typeface="Calibri" panose="020F0502020204030204" pitchFamily="34" charset="0"/>
                <a:ea typeface="Times New Roman" panose="02020603050405020304" pitchFamily="18" charset="0"/>
                <a:cs typeface="Times New Roman" panose="02020603050405020304" pitchFamily="18" charset="0"/>
              </a:rPr>
              <a:t>La compassion au service d’autrui</a:t>
            </a:r>
          </a:p>
          <a:p>
            <a:pPr marL="0" indent="0">
              <a:buNone/>
            </a:pPr>
            <a:r>
              <a:rPr lang="fr-CA" sz="2400" dirty="0">
                <a:latin typeface="Calibri" panose="020F0502020204030204" pitchFamily="34" charset="0"/>
                <a:ea typeface="Times New Roman" panose="02020603050405020304" pitchFamily="18" charset="0"/>
                <a:cs typeface="Times New Roman" panose="02020603050405020304" pitchFamily="18" charset="0"/>
              </a:rPr>
              <a:t>… ce qui a des effets bénéfiques sur le bien-être et la résilience.</a:t>
            </a:r>
          </a:p>
        </p:txBody>
      </p:sp>
      <p:pic>
        <p:nvPicPr>
          <p:cNvPr id="13" name="Picture 12" descr="https://wiki.gccollab.ca/images/e/e5/AGzz_MCL_Program_logo.jpg"/>
          <p:cNvPicPr/>
          <p:nvPr>
            <p:custDataLst>
              <p:tags r:id="rId3"/>
            </p:custDataLst>
          </p:nvPr>
        </p:nvPicPr>
        <p:blipFill>
          <a:blip r:embed="rId7"/>
          <a:srcRect/>
          <a:stretch>
            <a:fillRect/>
          </a:stretch>
        </p:blipFill>
        <p:spPr>
          <a:xfrm>
            <a:off x="7287127" y="1825625"/>
            <a:ext cx="3557336" cy="2540308"/>
          </a:xfrm>
          <a:prstGeom prst="rect">
            <a:avLst/>
          </a:prstGeom>
          <a:noFill/>
          <a:ln>
            <a:noFill/>
          </a:ln>
        </p:spPr>
      </p:pic>
      <p:grpSp>
        <p:nvGrpSpPr>
          <p:cNvPr id="15" name="Group 14"/>
          <p:cNvGrpSpPr/>
          <p:nvPr>
            <p:custDataLst>
              <p:tags r:id="rId4"/>
            </p:custDataLst>
          </p:nvPr>
        </p:nvGrpSpPr>
        <p:grpSpPr>
          <a:xfrm>
            <a:off x="2159606" y="5038258"/>
            <a:ext cx="7848601" cy="1221299"/>
            <a:chOff x="1441447" y="5969127"/>
            <a:chExt cx="5145640" cy="728556"/>
          </a:xfrm>
        </p:grpSpPr>
        <p:pic>
          <p:nvPicPr>
            <p:cNvPr id="16" name="Picture 15"/>
            <p:cNvPicPr>
              <a:picLocks noChangeAspect="1"/>
            </p:cNvPicPr>
            <p:nvPr/>
          </p:nvPicPr>
          <p:blipFill>
            <a:blip r:embed="rId8"/>
            <a:srcRect/>
            <a:stretch>
              <a:fillRect/>
            </a:stretch>
          </p:blipFill>
          <p:spPr>
            <a:xfrm>
              <a:off x="1441447" y="5970379"/>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86181" y="5969127"/>
              <a:ext cx="5041063" cy="716047"/>
            </a:xfrm>
            <a:prstGeom prst="rect">
              <a:avLst/>
            </a:prstGeom>
          </p:spPr>
          <p:txBody>
            <a:bodyPr wrap="square">
              <a:spAutoFit/>
            </a:bodyPr>
            <a:lstStyle/>
            <a:p>
              <a:pPr algn="ctr" eaLnBrk="0" hangingPunct="0">
                <a:tabLst>
                  <a:tab pos="5715000" algn="l"/>
                </a:tabLst>
              </a:pPr>
              <a:r>
                <a:rPr lang="fr-CA" sz="2400" i="1" dirty="0">
                  <a:solidFill>
                    <a:schemeClr val="tx1">
                      <a:lumMod val="65000"/>
                      <a:lumOff val="35000"/>
                    </a:schemeClr>
                  </a:solidFill>
                  <a:latin typeface="Calibri" panose="020F0502020204030204" pitchFamily="34" charset="0"/>
                  <a:cs typeface="Times New Roman" panose="02020603050405020304" pitchFamily="18" charset="0"/>
                </a:rPr>
                <a:t>« Les personnes qui cultivent l’état de pleine conscience sont plus résilientes, ce qui accroît leur degré de satisfaction à l’égard de leur vie. » – </a:t>
              </a:r>
              <a:r>
                <a:rPr lang="fr-CA" sz="2400" i="1" dirty="0" err="1">
                  <a:solidFill>
                    <a:schemeClr val="tx1">
                      <a:lumMod val="65000"/>
                      <a:lumOff val="35000"/>
                    </a:schemeClr>
                  </a:solidFill>
                  <a:latin typeface="Calibri" panose="020F0502020204030204" pitchFamily="34" charset="0"/>
                  <a:cs typeface="Times New Roman" panose="02020603050405020304" pitchFamily="18" charset="0"/>
                </a:rPr>
                <a:t>ScienceDirect</a:t>
              </a:r>
              <a:endParaRPr lang="fr-CA" sz="2400" i="1" dirty="0">
                <a:solidFill>
                  <a:schemeClr val="tx1">
                    <a:lumMod val="65000"/>
                    <a:lumOff val="35000"/>
                  </a:schemeClr>
                </a:solidFill>
                <a:latin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38537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500"/>
                                        <p:tgtEl>
                                          <p:spTgt spid="1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ontent Placeholder 5"/>
          <p:cNvGraphicFramePr>
            <a:graphicFrameLocks/>
          </p:cNvGraphicFramePr>
          <p:nvPr>
            <p:custDataLst>
              <p:tags r:id="rId1"/>
            </p:custDataLst>
            <p:extLst>
              <p:ext uri="{D42A27DB-BD31-4B8C-83A1-F6EECF244321}">
                <p14:modId xmlns:p14="http://schemas.microsoft.com/office/powerpoint/2010/main" val="545596288"/>
              </p:ext>
            </p:extLst>
          </p:nvPr>
        </p:nvGraphicFramePr>
        <p:xfrm>
          <a:off x="1443039" y="1447801"/>
          <a:ext cx="8986836" cy="4872085"/>
        </p:xfrm>
        <a:graphic>
          <a:graphicData uri="http://schemas.openxmlformats.org/drawingml/2006/table">
            <a:tbl>
              <a:tblPr/>
              <a:tblGrid>
                <a:gridCol w="3060822">
                  <a:extLst>
                    <a:ext uri="{9D8B030D-6E8A-4147-A177-3AD203B41FA5}">
                      <a16:colId xmlns:a16="http://schemas.microsoft.com/office/drawing/2014/main" val="20000"/>
                    </a:ext>
                  </a:extLst>
                </a:gridCol>
                <a:gridCol w="1399233">
                  <a:extLst>
                    <a:ext uri="{9D8B030D-6E8A-4147-A177-3AD203B41FA5}">
                      <a16:colId xmlns:a16="http://schemas.microsoft.com/office/drawing/2014/main" val="20001"/>
                    </a:ext>
                  </a:extLst>
                </a:gridCol>
                <a:gridCol w="1049425">
                  <a:extLst>
                    <a:ext uri="{9D8B030D-6E8A-4147-A177-3AD203B41FA5}">
                      <a16:colId xmlns:a16="http://schemas.microsoft.com/office/drawing/2014/main" val="20002"/>
                    </a:ext>
                  </a:extLst>
                </a:gridCol>
                <a:gridCol w="1399233">
                  <a:extLst>
                    <a:ext uri="{9D8B030D-6E8A-4147-A177-3AD203B41FA5}">
                      <a16:colId xmlns:a16="http://schemas.microsoft.com/office/drawing/2014/main" val="20003"/>
                    </a:ext>
                  </a:extLst>
                </a:gridCol>
                <a:gridCol w="2078123">
                  <a:extLst>
                    <a:ext uri="{9D8B030D-6E8A-4147-A177-3AD203B41FA5}">
                      <a16:colId xmlns:a16="http://schemas.microsoft.com/office/drawing/2014/main" val="20004"/>
                    </a:ext>
                  </a:extLst>
                </a:gridCol>
              </a:tblGrid>
              <a:tr h="650467">
                <a:tc>
                  <a:txBody>
                    <a:bodyPr/>
                    <a:lstStyle/>
                    <a:p>
                      <a:pPr algn="l" fontAlgn="b"/>
                      <a:r>
                        <a:rPr lang="fr-CA" sz="1800" b="1" i="0" u="none" strike="noStrike" noProof="0" dirty="0" smtClean="0">
                          <a:solidFill>
                            <a:srgbClr val="FFFFFF"/>
                          </a:solidFill>
                          <a:latin typeface="Calibri"/>
                        </a:rPr>
                        <a:t> </a:t>
                      </a:r>
                      <a:endParaRPr lang="fr-CA" sz="1800" b="1" i="0" u="none" strike="noStrike" noProof="0" dirty="0">
                        <a:solidFill>
                          <a:srgbClr val="FFFFFF"/>
                        </a:solidFill>
                        <a:latin typeface="Calibri"/>
                      </a:endParaRPr>
                    </a:p>
                  </a:txBody>
                  <a:tcPr marL="6051" marR="6051" marT="6051"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fr-CA" sz="1800" b="1" i="0" u="none" strike="noStrike" noProof="0" dirty="0" err="1" smtClean="0">
                          <a:solidFill>
                            <a:schemeClr val="bg1"/>
                          </a:solidFill>
                          <a:latin typeface="Calibri"/>
                        </a:rPr>
                        <a:t>Concen-tration</a:t>
                      </a:r>
                      <a:endParaRPr lang="fr-CA" sz="1800" b="1" i="0" u="none" strike="noStrike" noProof="0" dirty="0">
                        <a:solidFill>
                          <a:schemeClr val="bg1"/>
                        </a:solidFill>
                        <a:latin typeface="Calibri"/>
                      </a:endParaRPr>
                    </a:p>
                  </a:txBody>
                  <a:tcPr marL="6051" marR="6051"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fr-CA" sz="1800" b="1" i="0" u="none" strike="noStrike" noProof="0" dirty="0" smtClean="0">
                          <a:solidFill>
                            <a:schemeClr val="bg1"/>
                          </a:solidFill>
                          <a:latin typeface="Calibri"/>
                        </a:rPr>
                        <a:t>Clarté </a:t>
                      </a:r>
                      <a:endParaRPr lang="fr-CA" sz="1800" b="1" i="0" u="none" strike="noStrike" noProof="0" dirty="0">
                        <a:solidFill>
                          <a:schemeClr val="bg1"/>
                        </a:solidFill>
                        <a:latin typeface="Calibri"/>
                      </a:endParaRPr>
                    </a:p>
                  </a:txBody>
                  <a:tcPr marL="6051" marR="6051"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fr-CA" sz="1800" b="1" i="0" u="none" strike="noStrike" noProof="0" dirty="0" smtClean="0">
                          <a:solidFill>
                            <a:schemeClr val="bg1"/>
                          </a:solidFill>
                          <a:latin typeface="Calibri"/>
                        </a:rPr>
                        <a:t>Créativité </a:t>
                      </a:r>
                      <a:endParaRPr lang="fr-CA" sz="1800" b="1" i="0" u="none" strike="noStrike" noProof="0" dirty="0">
                        <a:solidFill>
                          <a:schemeClr val="bg1"/>
                        </a:solidFill>
                        <a:latin typeface="Calibri"/>
                      </a:endParaRPr>
                    </a:p>
                  </a:txBody>
                  <a:tcPr marL="6051" marR="6051"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fr-CA" sz="1800" b="1" i="0" u="none" strike="noStrike" noProof="0" dirty="0" smtClean="0">
                          <a:solidFill>
                            <a:schemeClr val="bg1"/>
                          </a:solidFill>
                          <a:latin typeface="Calibri"/>
                        </a:rPr>
                        <a:t>Compassion au </a:t>
                      </a:r>
                      <a:br>
                        <a:rPr lang="fr-CA" sz="1800" b="1" i="0" u="none" strike="noStrike" noProof="0" dirty="0" smtClean="0">
                          <a:solidFill>
                            <a:schemeClr val="bg1"/>
                          </a:solidFill>
                          <a:latin typeface="Calibri"/>
                        </a:rPr>
                      </a:br>
                      <a:r>
                        <a:rPr lang="fr-CA" sz="1800" b="1" i="0" u="none" strike="noStrike" noProof="0" dirty="0" smtClean="0">
                          <a:solidFill>
                            <a:schemeClr val="bg1"/>
                          </a:solidFill>
                          <a:latin typeface="Calibri"/>
                        </a:rPr>
                        <a:t>service d’autrui</a:t>
                      </a:r>
                      <a:endParaRPr lang="fr-CA" sz="1800" b="1" i="0" u="none" strike="noStrike" noProof="0" dirty="0">
                        <a:solidFill>
                          <a:schemeClr val="bg1"/>
                        </a:solidFill>
                        <a:latin typeface="Calibri"/>
                      </a:endParaRPr>
                    </a:p>
                  </a:txBody>
                  <a:tcPr marL="6051" marR="6051" marT="6051" marB="0" anchor="b">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525377">
                <a:tc>
                  <a:txBody>
                    <a:bodyPr/>
                    <a:lstStyle/>
                    <a:p>
                      <a:pPr algn="l" fontAlgn="b"/>
                      <a:r>
                        <a:rPr lang="fr-CA" sz="2000" b="1" i="0" u="none" strike="noStrike" noProof="0" dirty="0" smtClean="0">
                          <a:solidFill>
                            <a:srgbClr val="000000"/>
                          </a:solidFill>
                          <a:latin typeface="+mj-lt"/>
                        </a:rPr>
                        <a:t>Créer une vision et une stratégie</a:t>
                      </a:r>
                      <a:endParaRPr lang="fr-CA" sz="2000" b="1" i="0" u="none" strike="noStrike" noProof="0" dirty="0">
                        <a:solidFill>
                          <a:srgbClr val="000000"/>
                        </a:solidFill>
                        <a:latin typeface="+mj-lt"/>
                      </a:endParaRPr>
                    </a:p>
                  </a:txBody>
                  <a:tcPr marL="6051" marR="6051" marT="6051"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fr-CA" sz="1800" b="0" i="0" u="none" strike="noStrike" noProof="0" dirty="0">
                        <a:solidFill>
                          <a:srgbClr val="000000"/>
                        </a:solidFill>
                        <a:latin typeface="Calibri"/>
                      </a:endParaRPr>
                    </a:p>
                  </a:txBody>
                  <a:tcPr marL="6051" marR="6051"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fr-CA" sz="1800" b="0" i="0" u="none" strike="noStrike" noProof="0" dirty="0">
                        <a:solidFill>
                          <a:srgbClr val="000000"/>
                        </a:solidFill>
                        <a:latin typeface="Calibri"/>
                      </a:endParaRPr>
                    </a:p>
                  </a:txBody>
                  <a:tcPr marL="6051" marR="6051"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525377">
                <a:tc>
                  <a:txBody>
                    <a:bodyPr/>
                    <a:lstStyle/>
                    <a:p>
                      <a:pPr algn="l" fontAlgn="b"/>
                      <a:r>
                        <a:rPr lang="fr-CA" sz="2000" b="1" i="0" u="none" strike="noStrike" noProof="0" dirty="0" smtClean="0">
                          <a:solidFill>
                            <a:srgbClr val="000000"/>
                          </a:solidFill>
                          <a:latin typeface="+mj-lt"/>
                        </a:rPr>
                        <a:t>Mobiliser les gens </a:t>
                      </a:r>
                      <a:endParaRPr lang="fr-CA" sz="2000" b="1" i="0" u="none" strike="noStrike" noProof="0" dirty="0">
                        <a:solidFill>
                          <a:srgbClr val="000000"/>
                        </a:solidFill>
                        <a:latin typeface="+mj-lt"/>
                      </a:endParaRPr>
                    </a:p>
                  </a:txBody>
                  <a:tcPr marL="6051" marR="6051"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en-US" sz="3600" b="0" i="0" u="none" strike="noStrike" dirty="0" smtClean="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fr-CA" sz="1800" b="0" i="0" u="none" strike="noStrike" noProof="0" dirty="0">
                        <a:solidFill>
                          <a:srgbClr val="000000"/>
                        </a:solidFill>
                        <a:latin typeface="Calibri"/>
                      </a:endParaRPr>
                    </a:p>
                  </a:txBody>
                  <a:tcPr marL="6051" marR="6051"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fr-CA" sz="1800" b="0" i="0" u="none" strike="noStrike" noProof="0" dirty="0">
                        <a:solidFill>
                          <a:srgbClr val="000000"/>
                        </a:solidFill>
                        <a:latin typeface="Calibri"/>
                      </a:endParaRPr>
                    </a:p>
                  </a:txBody>
                  <a:tcPr marL="6051" marR="6051"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788067">
                <a:tc>
                  <a:txBody>
                    <a:bodyPr/>
                    <a:lstStyle/>
                    <a:p>
                      <a:pPr algn="l" fontAlgn="b"/>
                      <a:r>
                        <a:rPr lang="fr-CA" sz="2000" b="1" i="0" u="none" strike="noStrike" noProof="0" dirty="0" smtClean="0">
                          <a:solidFill>
                            <a:srgbClr val="000000"/>
                          </a:solidFill>
                          <a:latin typeface="+mj-lt"/>
                        </a:rPr>
                        <a:t>Maintenir l’intégrité et le respect </a:t>
                      </a:r>
                      <a:endParaRPr lang="fr-CA" sz="2000" b="1" i="0" u="none" strike="noStrike" noProof="0" dirty="0">
                        <a:solidFill>
                          <a:srgbClr val="000000"/>
                        </a:solidFill>
                        <a:latin typeface="+mj-lt"/>
                      </a:endParaRPr>
                    </a:p>
                  </a:txBody>
                  <a:tcPr marL="6051" marR="6051"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fr-CA" sz="1800" b="0" i="0" u="none" strike="noStrike" noProof="0" dirty="0">
                        <a:solidFill>
                          <a:srgbClr val="000000"/>
                        </a:solidFill>
                        <a:latin typeface="Calibri"/>
                      </a:endParaRPr>
                    </a:p>
                  </a:txBody>
                  <a:tcPr marL="6051" marR="6051"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fr-CA" sz="1800" b="0" i="0" u="none" strike="noStrike" noProof="0" dirty="0">
                        <a:solidFill>
                          <a:srgbClr val="000000"/>
                        </a:solidFill>
                        <a:latin typeface="Calibri"/>
                      </a:endParaRPr>
                    </a:p>
                  </a:txBody>
                  <a:tcPr marL="6051" marR="6051"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875629">
                <a:tc>
                  <a:txBody>
                    <a:bodyPr/>
                    <a:lstStyle/>
                    <a:p>
                      <a:pPr algn="l" fontAlgn="b"/>
                      <a:r>
                        <a:rPr lang="fr-CA" sz="2000" b="1" i="0" u="none" strike="noStrike" noProof="0" dirty="0" smtClean="0">
                          <a:solidFill>
                            <a:srgbClr val="333333"/>
                          </a:solidFill>
                          <a:latin typeface="+mj-lt"/>
                        </a:rPr>
                        <a:t>Collaborer avec les partenaires et les intervenants</a:t>
                      </a:r>
                      <a:endParaRPr lang="fr-CA" sz="2000" b="1" i="0" u="none" strike="noStrike" noProof="0" dirty="0">
                        <a:solidFill>
                          <a:srgbClr val="333333"/>
                        </a:solidFill>
                        <a:latin typeface="+mj-lt"/>
                      </a:endParaRPr>
                    </a:p>
                  </a:txBody>
                  <a:tcPr marL="6051" marR="6051"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788067">
                <a:tc>
                  <a:txBody>
                    <a:bodyPr/>
                    <a:lstStyle/>
                    <a:p>
                      <a:pPr algn="l" fontAlgn="b"/>
                      <a:r>
                        <a:rPr lang="fr-CA" sz="2000" b="1" i="0" u="none" strike="noStrike" noProof="0" dirty="0" smtClean="0">
                          <a:solidFill>
                            <a:srgbClr val="000000"/>
                          </a:solidFill>
                          <a:latin typeface="+mj-lt"/>
                        </a:rPr>
                        <a:t>Promouvoir l’innovation et orienter le changement </a:t>
                      </a:r>
                      <a:endParaRPr lang="fr-CA" sz="2000" b="1" i="0" u="none" strike="noStrike" noProof="0" dirty="0">
                        <a:solidFill>
                          <a:srgbClr val="000000"/>
                        </a:solidFill>
                        <a:latin typeface="+mj-lt"/>
                      </a:endParaRPr>
                    </a:p>
                  </a:txBody>
                  <a:tcPr marL="6051" marR="6051"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5"/>
                  </a:ext>
                </a:extLst>
              </a:tr>
              <a:tr h="525377">
                <a:tc>
                  <a:txBody>
                    <a:bodyPr/>
                    <a:lstStyle/>
                    <a:p>
                      <a:pPr algn="l" fontAlgn="b"/>
                      <a:r>
                        <a:rPr lang="fr-CA" sz="2000" b="1" i="0" u="none" strike="noStrike" noProof="0" dirty="0" smtClean="0">
                          <a:solidFill>
                            <a:srgbClr val="000000"/>
                          </a:solidFill>
                          <a:latin typeface="+mj-lt"/>
                        </a:rPr>
                        <a:t>Obtenir</a:t>
                      </a:r>
                      <a:r>
                        <a:rPr lang="fr-CA" sz="2000" b="1" i="0" u="none" strike="noStrike" baseline="0" noProof="0" dirty="0" smtClean="0">
                          <a:solidFill>
                            <a:srgbClr val="000000"/>
                          </a:solidFill>
                          <a:latin typeface="+mj-lt"/>
                        </a:rPr>
                        <a:t> les </a:t>
                      </a:r>
                      <a:r>
                        <a:rPr lang="fr-CA" sz="2000" b="1" i="0" u="none" strike="noStrike" noProof="0" dirty="0" smtClean="0">
                          <a:solidFill>
                            <a:srgbClr val="000000"/>
                          </a:solidFill>
                          <a:latin typeface="+mj-lt"/>
                        </a:rPr>
                        <a:t>résultats </a:t>
                      </a:r>
                      <a:endParaRPr lang="fr-CA" sz="2000" b="1" i="0" u="none" strike="noStrike" noProof="0" dirty="0">
                        <a:solidFill>
                          <a:srgbClr val="000000"/>
                        </a:solidFill>
                        <a:latin typeface="+mj-lt"/>
                      </a:endParaRPr>
                    </a:p>
                  </a:txBody>
                  <a:tcPr marL="6051" marR="6051"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l" fontAlgn="b"/>
                      <a:endParaRPr lang="fr-CA" sz="3600" b="0" i="0" u="none" strike="noStrike" noProof="0" dirty="0">
                        <a:solidFill>
                          <a:srgbClr val="000000"/>
                        </a:solidFill>
                        <a:latin typeface="Calibri"/>
                      </a:endParaRPr>
                    </a:p>
                  </a:txBody>
                  <a:tcPr marL="6051" marR="6051"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l" fontAlgn="b"/>
                      <a:endParaRPr lang="fr-CA" sz="3600" b="0" i="0" u="none" strike="noStrike" noProof="0" dirty="0">
                        <a:solidFill>
                          <a:srgbClr val="000000"/>
                        </a:solidFill>
                        <a:latin typeface="Calibri"/>
                      </a:endParaRPr>
                    </a:p>
                  </a:txBody>
                  <a:tcPr marL="6051" marR="6051"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p:txBody>
          <a:bodyPr>
            <a:noAutofit/>
          </a:bodyPr>
          <a:lstStyle/>
          <a:p>
            <a:pPr defTabSz="699928">
              <a:spcBef>
                <a:spcPts val="0"/>
              </a:spcBef>
              <a:defRPr/>
            </a:pPr>
            <a:r>
              <a:rPr lang="fr-FR" sz="3200" dirty="0"/>
              <a:t>Quelles compétences de leadership </a:t>
            </a:r>
            <a:r>
              <a:rPr lang="fr-FR" sz="3200" dirty="0" smtClean="0"/>
              <a:t>de changement en pleine conscience </a:t>
            </a:r>
            <a:r>
              <a:rPr lang="fr-FR" sz="3200" dirty="0"/>
              <a:t>soutiennent les compétences clés en leadership </a:t>
            </a:r>
            <a:r>
              <a:rPr lang="fr-FR" sz="3200" dirty="0" smtClean="0"/>
              <a:t>?</a:t>
            </a:r>
            <a:endParaRPr lang="en-US" sz="3200" dirty="0"/>
          </a:p>
        </p:txBody>
      </p:sp>
      <p:pic>
        <p:nvPicPr>
          <p:cNvPr id="103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335483" y="2262066"/>
            <a:ext cx="271772" cy="271772"/>
          </a:xfrm>
          <a:prstGeom prst="rect">
            <a:avLst/>
          </a:prstGeom>
          <a:noFill/>
        </p:spPr>
      </p:pic>
      <p:pic>
        <p:nvPicPr>
          <p:cNvPr id="3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9106862" y="2262066"/>
            <a:ext cx="271772" cy="271772"/>
          </a:xfrm>
          <a:prstGeom prst="rect">
            <a:avLst/>
          </a:prstGeom>
          <a:noFill/>
        </p:spPr>
      </p:pic>
      <p:pic>
        <p:nvPicPr>
          <p:cNvPr id="42"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066840" y="2914293"/>
            <a:ext cx="271772" cy="271772"/>
          </a:xfrm>
          <a:prstGeom prst="rect">
            <a:avLst/>
          </a:prstGeom>
          <a:noFill/>
        </p:spPr>
      </p:pic>
      <p:pic>
        <p:nvPicPr>
          <p:cNvPr id="44"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335483" y="2914293"/>
            <a:ext cx="271772" cy="271772"/>
          </a:xfrm>
          <a:prstGeom prst="rect">
            <a:avLst/>
          </a:prstGeom>
          <a:noFill/>
        </p:spPr>
      </p:pic>
      <p:pic>
        <p:nvPicPr>
          <p:cNvPr id="45"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9106862" y="2914293"/>
            <a:ext cx="271772" cy="271772"/>
          </a:xfrm>
          <a:prstGeom prst="rect">
            <a:avLst/>
          </a:prstGeom>
          <a:noFill/>
        </p:spPr>
      </p:pic>
      <p:pic>
        <p:nvPicPr>
          <p:cNvPr id="46"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335483" y="3545326"/>
            <a:ext cx="271772" cy="271772"/>
          </a:xfrm>
          <a:prstGeom prst="rect">
            <a:avLst/>
          </a:prstGeom>
          <a:noFill/>
        </p:spPr>
      </p:pic>
      <p:pic>
        <p:nvPicPr>
          <p:cNvPr id="47"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9106862" y="3545326"/>
            <a:ext cx="271772" cy="271772"/>
          </a:xfrm>
          <a:prstGeom prst="rect">
            <a:avLst/>
          </a:prstGeom>
          <a:noFill/>
        </p:spPr>
      </p:pic>
      <p:pic>
        <p:nvPicPr>
          <p:cNvPr id="48"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066840" y="4335271"/>
            <a:ext cx="271772" cy="271772"/>
          </a:xfrm>
          <a:prstGeom prst="rect">
            <a:avLst/>
          </a:prstGeom>
          <a:noFill/>
        </p:spPr>
      </p:pic>
      <p:pic>
        <p:nvPicPr>
          <p:cNvPr id="5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7546201" y="4335271"/>
            <a:ext cx="271772" cy="271772"/>
          </a:xfrm>
          <a:prstGeom prst="rect">
            <a:avLst/>
          </a:prstGeom>
          <a:noFill/>
        </p:spPr>
      </p:pic>
      <p:pic>
        <p:nvPicPr>
          <p:cNvPr id="51"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9106862" y="4335271"/>
            <a:ext cx="271772" cy="271772"/>
          </a:xfrm>
          <a:prstGeom prst="rect">
            <a:avLst/>
          </a:prstGeom>
          <a:noFill/>
        </p:spPr>
      </p:pic>
      <p:pic>
        <p:nvPicPr>
          <p:cNvPr id="52"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066840" y="5277282"/>
            <a:ext cx="271772" cy="271772"/>
          </a:xfrm>
          <a:prstGeom prst="rect">
            <a:avLst/>
          </a:prstGeom>
          <a:noFill/>
        </p:spPr>
      </p:pic>
      <p:pic>
        <p:nvPicPr>
          <p:cNvPr id="54"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7546201" y="5277282"/>
            <a:ext cx="271772" cy="271772"/>
          </a:xfrm>
          <a:prstGeom prst="rect">
            <a:avLst/>
          </a:prstGeom>
          <a:noFill/>
        </p:spPr>
      </p:pic>
      <p:pic>
        <p:nvPicPr>
          <p:cNvPr id="55"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9106862" y="5277282"/>
            <a:ext cx="271772" cy="271772"/>
          </a:xfrm>
          <a:prstGeom prst="rect">
            <a:avLst/>
          </a:prstGeom>
          <a:noFill/>
        </p:spPr>
      </p:pic>
      <p:pic>
        <p:nvPicPr>
          <p:cNvPr id="56"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066840" y="5894839"/>
            <a:ext cx="271772" cy="271772"/>
          </a:xfrm>
          <a:prstGeom prst="rect">
            <a:avLst/>
          </a:prstGeom>
          <a:noFill/>
        </p:spPr>
      </p:pic>
      <p:pic>
        <p:nvPicPr>
          <p:cNvPr id="57"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335483" y="5894839"/>
            <a:ext cx="271772" cy="271772"/>
          </a:xfrm>
          <a:prstGeom prst="rect">
            <a:avLst/>
          </a:prstGeom>
          <a:noFill/>
        </p:spPr>
      </p:pic>
      <p:pic>
        <p:nvPicPr>
          <p:cNvPr id="58"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7546201" y="5894839"/>
            <a:ext cx="271772" cy="271772"/>
          </a:xfrm>
          <a:prstGeom prst="rect">
            <a:avLst/>
          </a:prstGeom>
          <a:noFill/>
        </p:spPr>
      </p:pic>
    </p:spTree>
    <p:extLst>
      <p:ext uri="{BB962C8B-B14F-4D97-AF65-F5344CB8AC3E}">
        <p14:creationId xmlns:p14="http://schemas.microsoft.com/office/powerpoint/2010/main" val="327003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10"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par>
                                <p:cTn id="37" presetID="10"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10" presetClass="entr" presetSubtype="0" fill="hold"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par>
                                <p:cTn id="47" presetID="10" presetClass="entr" presetSubtype="0"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500"/>
                                        <p:tgtEl>
                                          <p:spTgt spid="55"/>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par>
                                <p:cTn id="54" presetID="10" presetClass="entr" presetSubtype="0" fill="hold"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childTnLst>
                                </p:cTn>
                              </p:par>
                              <p:par>
                                <p:cTn id="57" presetID="10"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507288" cy="1143000"/>
          </a:xfrm>
        </p:spPr>
        <p:txBody>
          <a:bodyPr>
            <a:noAutofit/>
          </a:bodyPr>
          <a:lstStyle/>
          <a:p>
            <a:r>
              <a:rPr lang="fr-CA" sz="3200" dirty="0"/>
              <a:t>Exercice de respiration de pleine </a:t>
            </a:r>
            <a:r>
              <a:rPr lang="fr-CA" sz="3200" dirty="0" smtClean="0"/>
              <a:t>conscience</a:t>
            </a:r>
            <a:endParaRPr lang="fr-CA" sz="3200" dirty="0"/>
          </a:p>
        </p:txBody>
      </p:sp>
      <p:sp>
        <p:nvSpPr>
          <p:cNvPr id="3" name="Content Placeholder 2"/>
          <p:cNvSpPr>
            <a:spLocks noGrp="1"/>
          </p:cNvSpPr>
          <p:nvPr>
            <p:ph idx="1"/>
          </p:nvPr>
        </p:nvSpPr>
        <p:spPr>
          <a:xfrm>
            <a:off x="1981200" y="1600200"/>
            <a:ext cx="8686800" cy="5214172"/>
          </a:xfrm>
        </p:spPr>
        <p:txBody>
          <a:bodyPr>
            <a:normAutofit/>
          </a:bodyPr>
          <a:lstStyle/>
          <a:p>
            <a:r>
              <a:rPr lang="fr-CA" dirty="0"/>
              <a:t>Temps requis: 5 minutes</a:t>
            </a:r>
          </a:p>
          <a:p>
            <a:r>
              <a:rPr lang="fr-CA" dirty="0"/>
              <a:t>L’idée est de </a:t>
            </a:r>
            <a:r>
              <a:rPr lang="fr-CA" u="none" dirty="0"/>
              <a:t>passer du « faire » au « être ».</a:t>
            </a:r>
          </a:p>
          <a:p>
            <a:r>
              <a:rPr lang="fr-CA" u="none" dirty="0" smtClean="0"/>
              <a:t>Nous </a:t>
            </a:r>
            <a:r>
              <a:rPr lang="fr-CA" u="none" dirty="0"/>
              <a:t>ferons ensuite un court retour sur ce que vous avez remarqué.</a:t>
            </a:r>
            <a:endParaRPr lang="fr-CA" dirty="0"/>
          </a:p>
        </p:txBody>
      </p:sp>
      <p:grpSp>
        <p:nvGrpSpPr>
          <p:cNvPr id="4" name="Group 3"/>
          <p:cNvGrpSpPr/>
          <p:nvPr/>
        </p:nvGrpSpPr>
        <p:grpSpPr>
          <a:xfrm>
            <a:off x="6781104" y="3717033"/>
            <a:ext cx="2699272" cy="2796921"/>
            <a:chOff x="5257104" y="4005064"/>
            <a:chExt cx="2214298" cy="2508889"/>
          </a:xfrm>
        </p:grpSpPr>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3">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5257104" y="4005064"/>
              <a:ext cx="1648768" cy="144780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flipH="1">
              <a:off x="5506603" y="4597529"/>
              <a:ext cx="1964799" cy="1916424"/>
            </a:xfrm>
            <a:prstGeom prst="rect">
              <a:avLst/>
            </a:prstGeom>
            <a:noFill/>
          </p:spPr>
        </p:pic>
      </p:grpSp>
      <p:grpSp>
        <p:nvGrpSpPr>
          <p:cNvPr id="7" name="Group 6"/>
          <p:cNvGrpSpPr/>
          <p:nvPr/>
        </p:nvGrpSpPr>
        <p:grpSpPr>
          <a:xfrm>
            <a:off x="10059703" y="6159853"/>
            <a:ext cx="608297" cy="654519"/>
            <a:chOff x="1691680" y="5343137"/>
            <a:chExt cx="803649" cy="818086"/>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9" name="Oval 8"/>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85322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u="none" dirty="0">
                <a:solidFill>
                  <a:schemeClr val="accent1">
                    <a:lumMod val="75000"/>
                  </a:schemeClr>
                </a:solidFill>
              </a:rPr>
              <a:t>Engagement, aperçu du programme et questions fréquemment posées</a:t>
            </a:r>
            <a:endParaRPr lang="fr-CA" dirty="0">
              <a:solidFill>
                <a:schemeClr val="accent1">
                  <a:lumMod val="75000"/>
                </a:schemeClr>
              </a:solidFill>
            </a:endParaRPr>
          </a:p>
        </p:txBody>
      </p:sp>
      <p:sp>
        <p:nvSpPr>
          <p:cNvPr id="6" name="Rectangle 5"/>
          <p:cNvSpPr/>
          <p:nvPr>
            <p:custDataLst>
              <p:tags r:id="rId2"/>
            </p:custDataLst>
          </p:nvPr>
        </p:nvSpPr>
        <p:spPr>
          <a:xfrm>
            <a:off x="2277625" y="6126162"/>
            <a:ext cx="6919681" cy="369332"/>
          </a:xfrm>
          <a:prstGeom prst="rect">
            <a:avLst/>
          </a:prstGeom>
        </p:spPr>
        <p:txBody>
          <a:bodyPr wrap="square">
            <a:spAutoFit/>
          </a:bodyPr>
          <a:lstStyle/>
          <a:p>
            <a:pPr algn="ctr"/>
            <a:r>
              <a:rPr lang="fr-CA" dirty="0">
                <a:hlinkClick r:id="rId5"/>
              </a:rPr>
              <a:t>https://wiki.gccollab.ca/MCLD-DLCP</a:t>
            </a:r>
            <a:r>
              <a:rPr lang="fr-CA" dirty="0"/>
              <a:t> </a:t>
            </a:r>
          </a:p>
        </p:txBody>
      </p:sp>
      <p:pic>
        <p:nvPicPr>
          <p:cNvPr id="4" name="Picture 3">
            <a:extLst>
              <a:ext uri="{FF2B5EF4-FFF2-40B4-BE49-F238E27FC236}">
                <a16:creationId xmlns:a16="http://schemas.microsoft.com/office/drawing/2014/main" id="{5F75A0AA-DAAF-FFF1-C9B9-8585A552A30A}"/>
              </a:ext>
            </a:extLst>
          </p:cNvPr>
          <p:cNvPicPr>
            <a:picLocks noChangeAspect="1"/>
          </p:cNvPicPr>
          <p:nvPr/>
        </p:nvPicPr>
        <p:blipFill>
          <a:blip r:embed="rId6"/>
          <a:stretch>
            <a:fillRect/>
          </a:stretch>
        </p:blipFill>
        <p:spPr>
          <a:xfrm>
            <a:off x="2883194" y="1597234"/>
            <a:ext cx="6425612" cy="43493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6723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CA8DB7-A370-59CF-56B9-813309B15BF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135560" y="1263196"/>
            <a:ext cx="7560840" cy="5272564"/>
          </a:xfrm>
          <a:prstGeom prst="rect">
            <a:avLst/>
          </a:prstGeom>
        </p:spPr>
      </p:pic>
      <p:sp>
        <p:nvSpPr>
          <p:cNvPr id="4" name="Title 3"/>
          <p:cNvSpPr>
            <a:spLocks noGrp="1"/>
          </p:cNvSpPr>
          <p:nvPr>
            <p:ph type="title"/>
          </p:nvPr>
        </p:nvSpPr>
        <p:spPr/>
        <p:txBody>
          <a:bodyPr>
            <a:noAutofit/>
          </a:bodyPr>
          <a:lstStyle/>
          <a:p>
            <a:pPr>
              <a:lnSpc>
                <a:spcPct val="100000"/>
              </a:lnSpc>
            </a:pPr>
            <a:r>
              <a:rPr lang="fr-CA" sz="3600" dirty="0">
                <a:solidFill>
                  <a:schemeClr val="accent1">
                    <a:lumMod val="75000"/>
                  </a:schemeClr>
                </a:solidFill>
                <a:ea typeface="Times New Roman" panose="02020603050405020304" pitchFamily="18" charset="0"/>
                <a:cs typeface="Times New Roman" panose="02020603050405020304" pitchFamily="18" charset="0"/>
              </a:rPr>
              <a:t>Carte de participation - 2022</a:t>
            </a:r>
            <a:endParaRPr lang="en-CA" sz="3600" dirty="0"/>
          </a:p>
        </p:txBody>
      </p:sp>
      <p:sp>
        <p:nvSpPr>
          <p:cNvPr id="8" name="TextBox 7">
            <a:extLst>
              <a:ext uri="{FF2B5EF4-FFF2-40B4-BE49-F238E27FC236}">
                <a16:creationId xmlns:a16="http://schemas.microsoft.com/office/drawing/2014/main" id="{CAF6077A-6052-2B2F-6E31-CF1817D77F0B}"/>
              </a:ext>
            </a:extLst>
          </p:cNvPr>
          <p:cNvSpPr txBox="1"/>
          <p:nvPr/>
        </p:nvSpPr>
        <p:spPr>
          <a:xfrm>
            <a:off x="6312024" y="1484784"/>
            <a:ext cx="715656" cy="369332"/>
          </a:xfrm>
          <a:prstGeom prst="rect">
            <a:avLst/>
          </a:prstGeom>
          <a:noFill/>
        </p:spPr>
        <p:txBody>
          <a:bodyPr wrap="square" rtlCol="0">
            <a:spAutoFit/>
          </a:bodyPr>
          <a:lstStyle/>
          <a:p>
            <a:pPr algn="ctr"/>
            <a:r>
              <a:rPr lang="fr-CA" dirty="0">
                <a:solidFill>
                  <a:schemeClr val="accent1">
                    <a:lumMod val="75000"/>
                  </a:schemeClr>
                </a:solidFill>
              </a:rPr>
              <a:t>RCN:</a:t>
            </a:r>
            <a:endParaRPr lang="en-US" dirty="0">
              <a:solidFill>
                <a:schemeClr val="accent1">
                  <a:lumMod val="75000"/>
                </a:schemeClr>
              </a:solidFill>
            </a:endParaRPr>
          </a:p>
        </p:txBody>
      </p:sp>
      <p:sp>
        <p:nvSpPr>
          <p:cNvPr id="9" name="TextBox 8">
            <a:extLst>
              <a:ext uri="{FF2B5EF4-FFF2-40B4-BE49-F238E27FC236}">
                <a16:creationId xmlns:a16="http://schemas.microsoft.com/office/drawing/2014/main" id="{5A94A3BA-65A8-F47A-429B-C96EC31131B4}"/>
              </a:ext>
            </a:extLst>
          </p:cNvPr>
          <p:cNvSpPr txBox="1"/>
          <p:nvPr/>
        </p:nvSpPr>
        <p:spPr>
          <a:xfrm>
            <a:off x="2702733" y="1484783"/>
            <a:ext cx="2008686" cy="369332"/>
          </a:xfrm>
          <a:prstGeom prst="rect">
            <a:avLst/>
          </a:prstGeom>
          <a:noFill/>
        </p:spPr>
        <p:txBody>
          <a:bodyPr wrap="square" rtlCol="0">
            <a:spAutoFit/>
          </a:bodyPr>
          <a:lstStyle/>
          <a:p>
            <a:pPr algn="ctr"/>
            <a:r>
              <a:rPr lang="en-CA" dirty="0">
                <a:solidFill>
                  <a:schemeClr val="accent1">
                    <a:lumMod val="75000"/>
                  </a:schemeClr>
                </a:solidFill>
              </a:rPr>
              <a:t>Canada:</a:t>
            </a:r>
          </a:p>
        </p:txBody>
      </p:sp>
    </p:spTree>
    <p:extLst>
      <p:ext uri="{BB962C8B-B14F-4D97-AF65-F5344CB8AC3E}">
        <p14:creationId xmlns:p14="http://schemas.microsoft.com/office/powerpoint/2010/main" val="4126173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lnSpc>
                <a:spcPct val="100000"/>
              </a:lnSpc>
            </a:pPr>
            <a:r>
              <a:rPr lang="fr-FR" sz="28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Résultats principaux - Programme </a:t>
            </a:r>
            <a:r>
              <a:rPr lang="fr-FR" sz="2800"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en anglais 2022</a:t>
            </a:r>
            <a:endParaRPr lang="en-CA" sz="2800" dirty="0">
              <a:solidFill>
                <a:schemeClr val="accent1">
                  <a:lumMod val="75000"/>
                </a:schemeClr>
              </a:solidFill>
            </a:endParaRPr>
          </a:p>
        </p:txBody>
      </p:sp>
      <p:sp>
        <p:nvSpPr>
          <p:cNvPr id="16" name="TextBox 7"/>
          <p:cNvSpPr txBox="1"/>
          <p:nvPr/>
        </p:nvSpPr>
        <p:spPr>
          <a:xfrm>
            <a:off x="6944073" y="6214499"/>
            <a:ext cx="3200400" cy="45420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p>
            <a:pPr algn="ctr">
              <a:lnSpc>
                <a:spcPct val="107000"/>
              </a:lnSpc>
            </a:pPr>
            <a:r>
              <a:rPr lang="en-US" sz="1100" dirty="0">
                <a:solidFill>
                  <a:srgbClr val="7F7F7F"/>
                </a:solidFill>
                <a:ea typeface="Calibri" panose="020F0502020204030204" pitchFamily="34" charset="0"/>
                <a:cs typeface="Times New Roman" panose="02020603050405020304" pitchFamily="18" charset="0"/>
              </a:rPr>
              <a:t>* </a:t>
            </a:r>
            <a:r>
              <a:rPr lang="fr-CA" sz="1100" dirty="0">
                <a:solidFill>
                  <a:srgbClr val="7F7F7F"/>
                </a:solidFill>
                <a:ea typeface="Calibri" panose="020F0502020204030204" pitchFamily="34" charset="0"/>
                <a:cs typeface="Times New Roman" panose="02020603050405020304" pitchFamily="18" charset="0"/>
              </a:rPr>
              <a:t>Les personnes ayant répondu « Presque toujours », « Très souvent » et « Assez souvent »</a:t>
            </a:r>
            <a:endParaRPr lang="en-US" sz="1100" dirty="0">
              <a:solidFill>
                <a:srgbClr val="7F7F7F"/>
              </a:solidFill>
              <a:cs typeface="Times New Roman" panose="02020603050405020304" pitchFamily="18" charset="0"/>
            </a:endParaRPr>
          </a:p>
        </p:txBody>
      </p:sp>
      <p:graphicFrame>
        <p:nvGraphicFramePr>
          <p:cNvPr id="2" name="Chart 1">
            <a:extLst>
              <a:ext uri="{FF2B5EF4-FFF2-40B4-BE49-F238E27FC236}">
                <a16:creationId xmlns:a16="http://schemas.microsoft.com/office/drawing/2014/main" id="{7A0545B1-5A0E-7BD2-A713-8088C08D6FD1}"/>
              </a:ext>
            </a:extLst>
          </p:cNvPr>
          <p:cNvGraphicFramePr/>
          <p:nvPr/>
        </p:nvGraphicFramePr>
        <p:xfrm>
          <a:off x="2495601" y="1605752"/>
          <a:ext cx="7200800" cy="43382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D19ECABE-3DA8-638F-B819-E8C9C90B297D}"/>
              </a:ext>
            </a:extLst>
          </p:cNvPr>
          <p:cNvGraphicFramePr/>
          <p:nvPr>
            <p:extLst>
              <p:ext uri="{D42A27DB-BD31-4B8C-83A1-F6EECF244321}">
                <p14:modId xmlns:p14="http://schemas.microsoft.com/office/powerpoint/2010/main" val="1717840163"/>
              </p:ext>
            </p:extLst>
          </p:nvPr>
        </p:nvGraphicFramePr>
        <p:xfrm>
          <a:off x="2495601" y="1611020"/>
          <a:ext cx="7200800" cy="433826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2">
            <a:extLst>
              <a:ext uri="{FF2B5EF4-FFF2-40B4-BE49-F238E27FC236}">
                <a16:creationId xmlns:a16="http://schemas.microsoft.com/office/drawing/2014/main" id="{2E09AC2D-C8B5-4F90-0167-C2CBB965C23A}"/>
              </a:ext>
            </a:extLst>
          </p:cNvPr>
          <p:cNvSpPr txBox="1"/>
          <p:nvPr/>
        </p:nvSpPr>
        <p:spPr>
          <a:xfrm rot="16200000">
            <a:off x="3352116" y="4035441"/>
            <a:ext cx="1124324"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12.6%</a:t>
            </a:r>
            <a:endParaRPr lang="en-US" sz="2400" dirty="0">
              <a:ea typeface="Calibri" panose="020F0502020204030204" pitchFamily="34" charset="0"/>
              <a:cs typeface="Times New Roman" panose="02020603050405020304" pitchFamily="18" charset="0"/>
            </a:endParaRPr>
          </a:p>
        </p:txBody>
      </p:sp>
      <p:sp>
        <p:nvSpPr>
          <p:cNvPr id="17" name="TextBox 3">
            <a:extLst>
              <a:ext uri="{FF2B5EF4-FFF2-40B4-BE49-F238E27FC236}">
                <a16:creationId xmlns:a16="http://schemas.microsoft.com/office/drawing/2014/main" id="{8F636A6F-4744-53F3-8B3E-0B52E0499427}"/>
              </a:ext>
            </a:extLst>
          </p:cNvPr>
          <p:cNvSpPr txBox="1"/>
          <p:nvPr/>
        </p:nvSpPr>
        <p:spPr>
          <a:xfrm rot="16200000">
            <a:off x="4658984" y="2252345"/>
            <a:ext cx="1124327"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23.0%</a:t>
            </a:r>
            <a:endParaRPr lang="en-US" sz="2400" dirty="0">
              <a:ea typeface="Calibri" panose="020F0502020204030204" pitchFamily="34" charset="0"/>
              <a:cs typeface="Times New Roman" panose="02020603050405020304" pitchFamily="18" charset="0"/>
            </a:endParaRPr>
          </a:p>
        </p:txBody>
      </p:sp>
      <p:sp>
        <p:nvSpPr>
          <p:cNvPr id="18" name="TextBox 4">
            <a:extLst>
              <a:ext uri="{FF2B5EF4-FFF2-40B4-BE49-F238E27FC236}">
                <a16:creationId xmlns:a16="http://schemas.microsoft.com/office/drawing/2014/main" id="{B6D5E61F-B083-B962-D006-0916FC2885C6}"/>
              </a:ext>
            </a:extLst>
          </p:cNvPr>
          <p:cNvSpPr txBox="1"/>
          <p:nvPr/>
        </p:nvSpPr>
        <p:spPr>
          <a:xfrm rot="16200000">
            <a:off x="5954546" y="3023343"/>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20.5%</a:t>
            </a:r>
            <a:endParaRPr lang="en-US" sz="2400" dirty="0">
              <a:ea typeface="Calibri" panose="020F0502020204030204" pitchFamily="34" charset="0"/>
              <a:cs typeface="Times New Roman" panose="02020603050405020304" pitchFamily="18" charset="0"/>
            </a:endParaRPr>
          </a:p>
        </p:txBody>
      </p:sp>
      <p:sp>
        <p:nvSpPr>
          <p:cNvPr id="19" name="TextBox 5">
            <a:extLst>
              <a:ext uri="{FF2B5EF4-FFF2-40B4-BE49-F238E27FC236}">
                <a16:creationId xmlns:a16="http://schemas.microsoft.com/office/drawing/2014/main" id="{66BD5C59-9E2B-70CA-27AD-2EF744208364}"/>
              </a:ext>
            </a:extLst>
          </p:cNvPr>
          <p:cNvSpPr txBox="1"/>
          <p:nvPr/>
        </p:nvSpPr>
        <p:spPr>
          <a:xfrm rot="16200000">
            <a:off x="7250107" y="2032911"/>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20.8%</a:t>
            </a:r>
            <a:endParaRPr lang="en-US" sz="2400" dirty="0">
              <a:ea typeface="Calibri" panose="020F0502020204030204" pitchFamily="34" charset="0"/>
              <a:cs typeface="Times New Roman" panose="02020603050405020304" pitchFamily="18" charset="0"/>
            </a:endParaRPr>
          </a:p>
        </p:txBody>
      </p:sp>
      <p:sp>
        <p:nvSpPr>
          <p:cNvPr id="20" name="TextBox 6">
            <a:extLst>
              <a:ext uri="{FF2B5EF4-FFF2-40B4-BE49-F238E27FC236}">
                <a16:creationId xmlns:a16="http://schemas.microsoft.com/office/drawing/2014/main" id="{CC5073FD-A822-2B37-6E6F-4654A714D84C}"/>
              </a:ext>
            </a:extLst>
          </p:cNvPr>
          <p:cNvSpPr txBox="1"/>
          <p:nvPr/>
        </p:nvSpPr>
        <p:spPr>
          <a:xfrm rot="16200000">
            <a:off x="8565611" y="2667288"/>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14.0%</a:t>
            </a:r>
            <a:endParaRPr lang="en-US" sz="2400" dirty="0">
              <a:ea typeface="Calibri" panose="020F0502020204030204" pitchFamily="34" charset="0"/>
              <a:cs typeface="Times New Roman" panose="02020603050405020304" pitchFamily="18" charset="0"/>
            </a:endParaRPr>
          </a:p>
        </p:txBody>
      </p:sp>
      <p:sp>
        <p:nvSpPr>
          <p:cNvPr id="6" name="Rectangle 5"/>
          <p:cNvSpPr/>
          <p:nvPr/>
        </p:nvSpPr>
        <p:spPr>
          <a:xfrm>
            <a:off x="2018128" y="6220426"/>
            <a:ext cx="4117892" cy="430887"/>
          </a:xfrm>
          <a:prstGeom prst="rect">
            <a:avLst/>
          </a:prstGeom>
        </p:spPr>
        <p:txBody>
          <a:bodyPr wrap="square">
            <a:spAutoFit/>
          </a:bodyPr>
          <a:lstStyle/>
          <a:p>
            <a:pPr algn="ctr"/>
            <a:r>
              <a:rPr lang="fr-CA" sz="1100" dirty="0">
                <a:solidFill>
                  <a:schemeClr val="accent1">
                    <a:lumMod val="75000"/>
                  </a:schemeClr>
                </a:solidFill>
                <a:ea typeface="Times New Roman" panose="02020603050405020304" pitchFamily="18" charset="0"/>
                <a:cs typeface="Times New Roman" panose="02020603050405020304" pitchFamily="18" charset="0"/>
              </a:rPr>
              <a:t>**Taux de réussite de 76 % pour les auto-évaluations : 99 réponses ont été reçues sur les 130 participants qui ont suivi le programme.</a:t>
            </a:r>
            <a:endParaRPr lang="en-CA" sz="1100" dirty="0">
              <a:solidFill>
                <a:schemeClr val="accent1">
                  <a:lumMod val="75000"/>
                </a:schemeClr>
              </a:solidFill>
              <a:ea typeface="Times New Roman" panose="02020603050405020304" pitchFamily="18" charset="0"/>
              <a:cs typeface="Times New Roman" panose="02020603050405020304" pitchFamily="18" charset="0"/>
            </a:endParaRPr>
          </a:p>
        </p:txBody>
      </p:sp>
      <p:sp>
        <p:nvSpPr>
          <p:cNvPr id="8" name="Rectangle 7"/>
          <p:cNvSpPr/>
          <p:nvPr/>
        </p:nvSpPr>
        <p:spPr>
          <a:xfrm>
            <a:off x="3071664" y="4988740"/>
            <a:ext cx="6552728" cy="407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3048761" y="4922584"/>
            <a:ext cx="1215449" cy="523220"/>
          </a:xfrm>
          <a:prstGeom prst="rect">
            <a:avLst/>
          </a:prstGeom>
        </p:spPr>
        <p:txBody>
          <a:bodyPr wrap="square">
            <a:spAutoFit/>
          </a:bodyPr>
          <a:lstStyle/>
          <a:p>
            <a:pPr algn="ctr"/>
            <a:r>
              <a:rPr lang="fr-CA" sz="1400" dirty="0">
                <a:solidFill>
                  <a:schemeClr val="accent1">
                    <a:lumMod val="75000"/>
                  </a:schemeClr>
                </a:solidFill>
              </a:rPr>
              <a:t>engagement des employés</a:t>
            </a:r>
          </a:p>
        </p:txBody>
      </p:sp>
      <p:sp>
        <p:nvSpPr>
          <p:cNvPr id="21" name="Rectangle 20"/>
          <p:cNvSpPr/>
          <p:nvPr/>
        </p:nvSpPr>
        <p:spPr>
          <a:xfrm>
            <a:off x="4168592" y="4922584"/>
            <a:ext cx="1694672" cy="523220"/>
          </a:xfrm>
          <a:prstGeom prst="rect">
            <a:avLst/>
          </a:prstGeom>
        </p:spPr>
        <p:txBody>
          <a:bodyPr wrap="square">
            <a:spAutoFit/>
          </a:bodyPr>
          <a:lstStyle/>
          <a:p>
            <a:pPr algn="ctr"/>
            <a:r>
              <a:rPr lang="fr-CA" sz="1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décisions prises de façon plus éclairée</a:t>
            </a:r>
            <a:endParaRPr lang="fr-CA" sz="1400" dirty="0">
              <a:solidFill>
                <a:schemeClr val="accent1">
                  <a:lumMod val="75000"/>
                </a:schemeClr>
              </a:solidFill>
            </a:endParaRPr>
          </a:p>
        </p:txBody>
      </p:sp>
      <p:sp>
        <p:nvSpPr>
          <p:cNvPr id="22" name="Rectangle 21"/>
          <p:cNvSpPr/>
          <p:nvPr/>
        </p:nvSpPr>
        <p:spPr>
          <a:xfrm>
            <a:off x="5736469" y="4922584"/>
            <a:ext cx="1354808" cy="523220"/>
          </a:xfrm>
          <a:prstGeom prst="rect">
            <a:avLst/>
          </a:prstGeom>
        </p:spPr>
        <p:txBody>
          <a:bodyPr wrap="square">
            <a:spAutoFit/>
          </a:bodyPr>
          <a:lstStyle/>
          <a:p>
            <a:pPr algn="ctr"/>
            <a:r>
              <a:rPr lang="fr-CA" sz="1400" dirty="0">
                <a:solidFill>
                  <a:schemeClr val="accent1">
                    <a:lumMod val="75000"/>
                  </a:schemeClr>
                </a:solidFill>
              </a:rPr>
              <a:t>risques liés aux comportements</a:t>
            </a:r>
          </a:p>
        </p:txBody>
      </p:sp>
      <p:sp>
        <p:nvSpPr>
          <p:cNvPr id="23" name="Rectangle 22"/>
          <p:cNvSpPr/>
          <p:nvPr/>
        </p:nvSpPr>
        <p:spPr>
          <a:xfrm>
            <a:off x="6983097" y="4922585"/>
            <a:ext cx="1215449" cy="307777"/>
          </a:xfrm>
          <a:prstGeom prst="rect">
            <a:avLst/>
          </a:prstGeom>
        </p:spPr>
        <p:txBody>
          <a:bodyPr wrap="square">
            <a:spAutoFit/>
          </a:bodyPr>
          <a:lstStyle/>
          <a:p>
            <a:pPr algn="ctr"/>
            <a:r>
              <a:rPr lang="fr-CA" sz="1400" dirty="0">
                <a:solidFill>
                  <a:schemeClr val="accent1">
                    <a:lumMod val="75000"/>
                  </a:schemeClr>
                </a:solidFill>
              </a:rPr>
              <a:t>bien-être</a:t>
            </a:r>
          </a:p>
        </p:txBody>
      </p:sp>
      <p:sp>
        <p:nvSpPr>
          <p:cNvPr id="24" name="Rectangle 23"/>
          <p:cNvSpPr/>
          <p:nvPr/>
        </p:nvSpPr>
        <p:spPr>
          <a:xfrm>
            <a:off x="8368596" y="4922585"/>
            <a:ext cx="1215449" cy="307777"/>
          </a:xfrm>
          <a:prstGeom prst="rect">
            <a:avLst/>
          </a:prstGeom>
        </p:spPr>
        <p:txBody>
          <a:bodyPr wrap="square">
            <a:spAutoFit/>
          </a:bodyPr>
          <a:lstStyle/>
          <a:p>
            <a:pPr algn="ctr"/>
            <a:r>
              <a:rPr lang="fr-CA" sz="1400" dirty="0">
                <a:solidFill>
                  <a:schemeClr val="accent1">
                    <a:lumMod val="75000"/>
                  </a:schemeClr>
                </a:solidFill>
              </a:rPr>
              <a:t>résilience</a:t>
            </a:r>
          </a:p>
        </p:txBody>
      </p:sp>
      <p:sp>
        <p:nvSpPr>
          <p:cNvPr id="26" name="Rectangle 25"/>
          <p:cNvSpPr/>
          <p:nvPr/>
        </p:nvSpPr>
        <p:spPr>
          <a:xfrm>
            <a:off x="5135298" y="5453025"/>
            <a:ext cx="909499" cy="407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6286545" y="5440493"/>
            <a:ext cx="958990" cy="407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extBox 24"/>
          <p:cNvSpPr txBox="1"/>
          <p:nvPr/>
        </p:nvSpPr>
        <p:spPr>
          <a:xfrm>
            <a:off x="5063541" y="5445225"/>
            <a:ext cx="1136323" cy="461665"/>
          </a:xfrm>
          <a:prstGeom prst="rect">
            <a:avLst/>
          </a:prstGeom>
          <a:noFill/>
        </p:spPr>
        <p:txBody>
          <a:bodyPr wrap="square" rtlCol="0">
            <a:spAutoFit/>
          </a:bodyPr>
          <a:lstStyle/>
          <a:p>
            <a:r>
              <a:rPr lang="en-US" sz="1200" dirty="0" err="1">
                <a:solidFill>
                  <a:schemeClr val="accent1">
                    <a:lumMod val="75000"/>
                  </a:schemeClr>
                </a:solidFill>
              </a:rPr>
              <a:t>Pré</a:t>
            </a:r>
            <a:r>
              <a:rPr lang="en-US" sz="1200" dirty="0">
                <a:solidFill>
                  <a:schemeClr val="accent1">
                    <a:lumMod val="75000"/>
                  </a:schemeClr>
                </a:solidFill>
              </a:rPr>
              <a:t> </a:t>
            </a:r>
            <a:r>
              <a:rPr lang="en-US" sz="1200" dirty="0" err="1">
                <a:solidFill>
                  <a:schemeClr val="accent1">
                    <a:lumMod val="75000"/>
                  </a:schemeClr>
                </a:solidFill>
              </a:rPr>
              <a:t>évaluation</a:t>
            </a:r>
            <a:r>
              <a:rPr lang="en-US" sz="1200" dirty="0">
                <a:solidFill>
                  <a:schemeClr val="accent1">
                    <a:lumMod val="75000"/>
                  </a:schemeClr>
                </a:solidFill>
              </a:rPr>
              <a:t> (n=239)</a:t>
            </a:r>
            <a:endParaRPr lang="fr-CA" sz="1200" dirty="0">
              <a:solidFill>
                <a:schemeClr val="accent1">
                  <a:lumMod val="75000"/>
                </a:schemeClr>
              </a:solidFill>
            </a:endParaRPr>
          </a:p>
        </p:txBody>
      </p:sp>
      <p:sp>
        <p:nvSpPr>
          <p:cNvPr id="7" name="TextBox 6"/>
          <p:cNvSpPr txBox="1"/>
          <p:nvPr/>
        </p:nvSpPr>
        <p:spPr>
          <a:xfrm>
            <a:off x="6183814" y="5445225"/>
            <a:ext cx="2360459" cy="461665"/>
          </a:xfrm>
          <a:prstGeom prst="rect">
            <a:avLst/>
          </a:prstGeom>
          <a:noFill/>
        </p:spPr>
        <p:txBody>
          <a:bodyPr wrap="square" rtlCol="0">
            <a:spAutoFit/>
          </a:bodyPr>
          <a:lstStyle/>
          <a:p>
            <a:r>
              <a:rPr lang="en-US" sz="1200" dirty="0" err="1">
                <a:solidFill>
                  <a:schemeClr val="accent1">
                    <a:lumMod val="75000"/>
                  </a:schemeClr>
                </a:solidFill>
              </a:rPr>
              <a:t>Évaluation</a:t>
            </a:r>
            <a:r>
              <a:rPr lang="en-US" sz="1200" dirty="0">
                <a:solidFill>
                  <a:schemeClr val="accent1">
                    <a:lumMod val="75000"/>
                  </a:schemeClr>
                </a:solidFill>
              </a:rPr>
              <a:t> finale, 3 </a:t>
            </a:r>
            <a:r>
              <a:rPr lang="en-US" sz="1200" dirty="0" err="1">
                <a:solidFill>
                  <a:schemeClr val="accent1">
                    <a:lumMod val="75000"/>
                  </a:schemeClr>
                </a:solidFill>
              </a:rPr>
              <a:t>mois</a:t>
            </a:r>
            <a:r>
              <a:rPr lang="en-US" sz="1200" dirty="0">
                <a:solidFill>
                  <a:schemeClr val="accent1">
                    <a:lumMod val="75000"/>
                  </a:schemeClr>
                </a:solidFill>
              </a:rPr>
              <a:t> plus </a:t>
            </a:r>
            <a:r>
              <a:rPr lang="en-US" sz="1200" dirty="0" err="1">
                <a:solidFill>
                  <a:schemeClr val="accent1">
                    <a:lumMod val="75000"/>
                  </a:schemeClr>
                </a:solidFill>
              </a:rPr>
              <a:t>tard</a:t>
            </a:r>
            <a:endParaRPr lang="en-US" sz="1200" dirty="0">
              <a:solidFill>
                <a:schemeClr val="accent1">
                  <a:lumMod val="75000"/>
                </a:schemeClr>
              </a:solidFill>
            </a:endParaRPr>
          </a:p>
          <a:p>
            <a:r>
              <a:rPr lang="en-US" sz="1200" dirty="0">
                <a:solidFill>
                  <a:schemeClr val="accent1">
                    <a:lumMod val="75000"/>
                  </a:schemeClr>
                </a:solidFill>
              </a:rPr>
              <a:t>(n=99)</a:t>
            </a:r>
            <a:endParaRPr lang="fr-CA" sz="1200" dirty="0">
              <a:solidFill>
                <a:schemeClr val="accent1">
                  <a:lumMod val="75000"/>
                </a:schemeClr>
              </a:solidFill>
            </a:endParaRPr>
          </a:p>
        </p:txBody>
      </p:sp>
    </p:spTree>
    <p:extLst>
      <p:ext uri="{BB962C8B-B14F-4D97-AF65-F5344CB8AC3E}">
        <p14:creationId xmlns:p14="http://schemas.microsoft.com/office/powerpoint/2010/main" val="273839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Graphic spid="2" grpId="0">
        <p:bldAsOne/>
      </p:bldGraphic>
      <p:bldGraphic spid="10" grpId="0">
        <p:bldAsOne/>
      </p:bldGraphic>
      <p:bldP spid="11" grpId="0"/>
      <p:bldP spid="17" grpId="0"/>
      <p:bldP spid="18" grpId="0"/>
      <p:bldP spid="19" grpId="0"/>
      <p:bldP spid="20" grpId="0"/>
      <p:bldP spid="6" grpId="0"/>
      <p:bldP spid="2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6">
            <a:duotone>
              <a:schemeClr val="accent6">
                <a:shade val="45000"/>
                <a:satMod val="135000"/>
              </a:schemeClr>
              <a:prstClr val="white"/>
            </a:duotone>
          </a:blip>
          <a:srcRect b="5962"/>
          <a:stretch>
            <a:fillRect/>
          </a:stretch>
        </p:blipFill>
        <p:spPr>
          <a:xfrm>
            <a:off x="9400697" y="87079"/>
            <a:ext cx="1582494" cy="1412699"/>
          </a:xfrm>
          <a:prstGeom prst="rect">
            <a:avLst/>
          </a:prstGeom>
        </p:spPr>
      </p:pic>
      <p:sp>
        <p:nvSpPr>
          <p:cNvPr id="4" name="Title 3"/>
          <p:cNvSpPr>
            <a:spLocks noGrp="1"/>
          </p:cNvSpPr>
          <p:nvPr>
            <p:ph type="title"/>
            <p:custDataLst>
              <p:tags r:id="rId2"/>
            </p:custDataLst>
          </p:nvPr>
        </p:nvSpPr>
        <p:spPr/>
        <p:txBody>
          <a:bodyPr>
            <a:normAutofit/>
          </a:bodyPr>
          <a:lstStyle/>
          <a:p>
            <a:pPr>
              <a:lnSpc>
                <a:spcPct val="100000"/>
              </a:lnSpc>
            </a:pPr>
            <a:r>
              <a:rPr lang="fr-CA" sz="40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Témoignages sur le programme de DLCP</a:t>
            </a:r>
            <a:endParaRPr lang="fr-CA" sz="4000" dirty="0"/>
          </a:p>
        </p:txBody>
      </p:sp>
      <p:sp>
        <p:nvSpPr>
          <p:cNvPr id="3" name="Rectangle 2"/>
          <p:cNvSpPr/>
          <p:nvPr>
            <p:custDataLst>
              <p:tags r:id="rId3"/>
            </p:custDataLst>
          </p:nvPr>
        </p:nvSpPr>
        <p:spPr>
          <a:xfrm>
            <a:off x="1123950" y="1499778"/>
            <a:ext cx="9944100" cy="4201150"/>
          </a:xfrm>
          <a:prstGeom prst="rect">
            <a:avLst/>
          </a:prstGeom>
        </p:spPr>
        <p:txBody>
          <a:bodyPr wrap="square">
            <a:spAutoFit/>
          </a:bodyPr>
          <a:lstStyle/>
          <a:p>
            <a:pPr marL="285750" indent="-285750">
              <a:spcBef>
                <a:spcPts val="300"/>
              </a:spcBef>
              <a:buFont typeface="Wingdings" panose="05000000000000000000" pitchFamily="2" charset="2"/>
              <a:buChar char="ü"/>
            </a:pP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…en quelque sorte, l’effort que vous consacrez </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afin de trouver en vous-même le remède... est un investissement très précieux.</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 l’Aîné Malcom Saulis</a:t>
            </a:r>
          </a:p>
          <a:p>
            <a:pPr marL="285750" indent="-285750">
              <a:spcBef>
                <a:spcPts val="300"/>
              </a:spcBef>
              <a:buFont typeface="Wingdings" panose="05000000000000000000" pitchFamily="2" charset="2"/>
              <a:buChar char="ü"/>
            </a:pP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 cours est extrêmement efficace et révélateur... Il </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m’aide vraiment à me forger une perception des relations que j’entretiens avec mon personnel…</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j’ai adoré. »</a:t>
            </a:r>
          </a:p>
          <a:p>
            <a:pPr marL="285750" indent="-285750">
              <a:spcBef>
                <a:spcPts val="300"/>
              </a:spcBef>
              <a:buFont typeface="Wingdings" panose="05000000000000000000" pitchFamily="2" charset="2"/>
              <a:buChar char="ü"/>
            </a:pP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Cette expérience était très marquante, vraiment intéressante et riche en révélations. J’ai beaucoup appris sur moi-même. Les exercices étaient pertinents et me permettent d’être plus productif et </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plus présent dans mes rapports avec mes collègues et aussi avec ma famille.</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p>
          <a:p>
            <a:pPr marL="285750" indent="-285750">
              <a:spcBef>
                <a:spcPts val="300"/>
              </a:spcBef>
              <a:buFont typeface="Wingdings" panose="05000000000000000000" pitchFamily="2" charset="2"/>
              <a:buChar char="ü"/>
            </a:pP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Cette série a changé ma vie. </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J’espère pouvoir participer davantage à l’avenir »</a:t>
            </a:r>
          </a:p>
          <a:p>
            <a:pPr marL="285750" indent="-285750">
              <a:spcBef>
                <a:spcPts val="300"/>
              </a:spcBef>
              <a:buFont typeface="Wingdings" panose="05000000000000000000" pitchFamily="2" charset="2"/>
              <a:buChar char="ü"/>
            </a:pP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Ces 8 semaines ont été profondes… </a:t>
            </a:r>
            <a:r>
              <a:rPr lang="fr-FR"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à mon avis, je pense que cela devrait être obligatoire pour tout le monde. c'est si puissant</a:t>
            </a: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300"/>
              </a:spcBef>
              <a:buFont typeface="Wingdings" panose="05000000000000000000" pitchFamily="2" charset="2"/>
              <a:buChar char="ü"/>
            </a:pP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Merci pour cette précieuse occasion de nous dépasser en tant que personnes et que professionnels. </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Il s’agit d’un complément important au processus de transformation que nous avons entrepris </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spcBef>
                <a:spcPts val="300"/>
              </a:spcBef>
              <a:buFont typeface="Wingdings" panose="05000000000000000000" pitchFamily="2" charset="2"/>
              <a:buChar char="ü"/>
            </a:pP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Je voulais aussi partager une gratitude spécifique... J'ai trouvé les séances incroyablement utiles, utiles et bien structurées... </a:t>
            </a:r>
            <a:r>
              <a:rPr lang="fr-FR"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cela a déjà eu un effet merveilleux sur ma vie</a:t>
            </a: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1747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pPr>
              <a:lnSpc>
                <a:spcPct val="100000"/>
              </a:lnSpc>
            </a:pPr>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Éléments nécessaires à la</a:t>
            </a:r>
            <a:b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br>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réussite du programme</a:t>
            </a:r>
            <a:endParaRPr lang="fr-CA" sz="3200" dirty="0"/>
          </a:p>
        </p:txBody>
      </p:sp>
      <p:sp>
        <p:nvSpPr>
          <p:cNvPr id="3" name="Rectangle 2"/>
          <p:cNvSpPr/>
          <p:nvPr>
            <p:custDataLst>
              <p:tags r:id="rId2"/>
            </p:custDataLst>
          </p:nvPr>
        </p:nvSpPr>
        <p:spPr>
          <a:xfrm>
            <a:off x="5715000" y="3617229"/>
            <a:ext cx="4331000" cy="1508105"/>
          </a:xfrm>
          <a:prstGeom prst="rect">
            <a:avLst/>
          </a:prstGeom>
        </p:spPr>
        <p:txBody>
          <a:bodyPr wrap="square">
            <a:spAutoFit/>
          </a:bodyPr>
          <a:lstStyle/>
          <a:p>
            <a:pPr marL="285750" indent="-285750">
              <a:buSzPct val="135000"/>
              <a:buFont typeface="Wingdings" panose="05000000000000000000" pitchFamily="2" charset="2"/>
              <a:buChar char="ü"/>
            </a:pPr>
            <a:r>
              <a:rPr lang="fr-CA"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Programme de base</a:t>
            </a:r>
          </a:p>
          <a:p>
            <a:pPr marL="285750" indent="-285750">
              <a:buSzPct val="135000"/>
              <a:buFont typeface="Wingdings" panose="05000000000000000000" pitchFamily="2" charset="2"/>
              <a:buChar char="ü"/>
            </a:pPr>
            <a:r>
              <a:rPr lang="fr-CA"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Participation volontaire</a:t>
            </a:r>
          </a:p>
          <a:p>
            <a:pPr marL="285750" indent="-285750">
              <a:buSzPct val="135000"/>
              <a:buFont typeface="Wingdings" panose="05000000000000000000" pitchFamily="2" charset="2"/>
              <a:buChar char="ü"/>
            </a:pPr>
            <a:r>
              <a:rPr lang="fr-CA"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Soutien de la direction</a:t>
            </a:r>
          </a:p>
          <a:p>
            <a:pPr marL="285750" indent="-285750">
              <a:buSzPct val="135000"/>
              <a:buFont typeface="Wingdings" panose="05000000000000000000" pitchFamily="2" charset="2"/>
              <a:buChar char="ü"/>
            </a:pPr>
            <a:endParaRPr lang="fr-CA"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custDataLst>
              <p:tags r:id="rId3"/>
            </p:custDataLst>
          </p:nvPr>
        </p:nvPicPr>
        <p:blipFill>
          <a:blip r:embed="rId7">
            <a:duotone>
              <a:schemeClr val="accent6">
                <a:shade val="45000"/>
                <a:satMod val="135000"/>
              </a:schemeClr>
              <a:prstClr val="white"/>
            </a:duotone>
          </a:blip>
          <a:srcRect/>
          <a:stretch>
            <a:fillRect/>
          </a:stretch>
        </p:blipFill>
        <p:spPr>
          <a:xfrm>
            <a:off x="7010401" y="76201"/>
            <a:ext cx="3471863" cy="2816531"/>
          </a:xfrm>
          <a:prstGeom prst="ellipse">
            <a:avLst/>
          </a:prstGeom>
          <a:ln>
            <a:noFill/>
          </a:ln>
          <a:effectLst>
            <a:softEdge rad="112500"/>
          </a:effectLst>
        </p:spPr>
      </p:pic>
      <p:grpSp>
        <p:nvGrpSpPr>
          <p:cNvPr id="11" name="Group 10"/>
          <p:cNvGrpSpPr/>
          <p:nvPr>
            <p:custDataLst>
              <p:tags r:id="rId4"/>
            </p:custDataLst>
          </p:nvPr>
        </p:nvGrpSpPr>
        <p:grpSpPr>
          <a:xfrm>
            <a:off x="2035098" y="2743200"/>
            <a:ext cx="3298902" cy="2563770"/>
            <a:chOff x="511098" y="2743200"/>
            <a:chExt cx="3298902" cy="2563770"/>
          </a:xfrm>
        </p:grpSpPr>
        <p:pic>
          <p:nvPicPr>
            <p:cNvPr id="9" name="Picture 8"/>
            <p:cNvPicPr>
              <a:picLocks noChangeAspect="1"/>
            </p:cNvPicPr>
            <p:nvPr/>
          </p:nvPicPr>
          <p:blipFill>
            <a:blip r:embed="rId8">
              <a:clrChange>
                <a:clrFrom>
                  <a:srgbClr val="FFFFFF"/>
                </a:clrFrom>
                <a:clrTo>
                  <a:srgbClr val="FFFFFF">
                    <a:alpha val="0"/>
                  </a:srgbClr>
                </a:clrTo>
              </a:clrChange>
              <a:duotone>
                <a:schemeClr val="accent6">
                  <a:shade val="45000"/>
                  <a:satMod val="135000"/>
                </a:schemeClr>
                <a:prstClr val="white"/>
              </a:duotone>
            </a:blip>
            <a:srcRect r="11195"/>
            <a:stretch>
              <a:fillRect/>
            </a:stretch>
          </p:blipFill>
          <p:spPr>
            <a:xfrm>
              <a:off x="511098" y="2868570"/>
              <a:ext cx="3298902" cy="2438400"/>
            </a:xfrm>
            <a:prstGeom prst="rect">
              <a:avLst/>
            </a:prstGeom>
          </p:spPr>
        </p:pic>
        <p:pic>
          <p:nvPicPr>
            <p:cNvPr id="8" name="Picture 7"/>
            <p:cNvPicPr>
              <a:picLocks noChangeAspect="1"/>
            </p:cNvPicPr>
            <p:nvPr/>
          </p:nvPicPr>
          <p:blipFill>
            <a:blip r:embed="rId9">
              <a:clrChange>
                <a:clrFrom>
                  <a:srgbClr val="FFFFFF"/>
                </a:clrFrom>
                <a:clrTo>
                  <a:srgbClr val="FFFFFF">
                    <a:alpha val="0"/>
                  </a:srgbClr>
                </a:clrTo>
              </a:clrChange>
              <a:duotone>
                <a:schemeClr val="accent6">
                  <a:shade val="45000"/>
                  <a:satMod val="135000"/>
                </a:schemeClr>
                <a:prstClr val="white"/>
              </a:duotone>
            </a:blip>
            <a:srcRect/>
            <a:stretch>
              <a:fillRect/>
            </a:stretch>
          </p:blipFill>
          <p:spPr>
            <a:xfrm>
              <a:off x="1143000" y="2743200"/>
              <a:ext cx="2009775" cy="2133600"/>
            </a:xfrm>
            <a:prstGeom prst="rect">
              <a:avLst/>
            </a:prstGeom>
          </p:spPr>
        </p:pic>
      </p:grpSp>
    </p:spTree>
    <p:extLst>
      <p:ext uri="{BB962C8B-B14F-4D97-AF65-F5344CB8AC3E}">
        <p14:creationId xmlns:p14="http://schemas.microsoft.com/office/powerpoint/2010/main" val="439657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3541589" y="5157193"/>
            <a:ext cx="5108963" cy="954107"/>
          </a:xfrm>
          <a:prstGeom prst="rect">
            <a:avLst/>
          </a:prstGeom>
        </p:spPr>
        <p:txBody>
          <a:bodyPr wrap="none">
            <a:spAutoFit/>
          </a:bodyPr>
          <a:lstStyle/>
          <a:p>
            <a:pPr algn="ctr"/>
            <a:endParaRPr lang="fr-CA" sz="2800" dirty="0">
              <a:solidFill>
                <a:schemeClr val="accent3"/>
              </a:solidFill>
            </a:endParaRPr>
          </a:p>
          <a:p>
            <a:pPr algn="ctr"/>
            <a:r>
              <a:rPr lang="fr-CA" sz="2800" dirty="0">
                <a:solidFill>
                  <a:schemeClr val="accent3"/>
                </a:solidFill>
              </a:rPr>
              <a:t>Prenez conscience, soyez heureux</a:t>
            </a:r>
            <a:endParaRPr lang="fr-CA" sz="2800" dirty="0"/>
          </a:p>
        </p:txBody>
      </p:sp>
      <p:pic>
        <p:nvPicPr>
          <p:cNvPr id="2051" name="Picture 3"/>
          <p:cNvPicPr>
            <a:picLocks noChangeAspect="1" noChangeArrowheads="1"/>
          </p:cNvPicPr>
          <p:nvPr>
            <p:custDataLst>
              <p:tags r:id="rId2"/>
            </p:custDataLst>
          </p:nvPr>
        </p:nvPicPr>
        <p:blipFill>
          <a:blip r:embed="rId6"/>
          <a:srcRect/>
          <a:stretch>
            <a:fillRect/>
          </a:stretch>
        </p:blipFill>
        <p:spPr>
          <a:xfrm>
            <a:off x="15240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srcRect/>
          <a:stretch>
            <a:fillRect/>
          </a:stretch>
        </p:blipFill>
        <p:spPr>
          <a:xfrm rot="20123892">
            <a:off x="4919735" y="401958"/>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538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noAutofit/>
          </a:bodyPr>
          <a:lstStyle/>
          <a:p>
            <a:pPr>
              <a:spcBef>
                <a:spcPts val="600"/>
              </a:spcBef>
            </a:pPr>
            <a:r>
              <a:rPr lang="fr-FR" sz="3600" dirty="0" smtClean="0">
                <a:solidFill>
                  <a:schemeClr val="accent1">
                    <a:lumMod val="75000"/>
                  </a:schemeClr>
                </a:solidFill>
              </a:rPr>
              <a:t>Introduction au « Leadership </a:t>
            </a:r>
            <a:r>
              <a:rPr lang="fr-FR" sz="3600" dirty="0">
                <a:solidFill>
                  <a:schemeClr val="accent1">
                    <a:lumMod val="75000"/>
                  </a:schemeClr>
                </a:solidFill>
              </a:rPr>
              <a:t>de changement en pleine-conscience </a:t>
            </a:r>
            <a:r>
              <a:rPr lang="fr-FR" sz="3600" dirty="0" smtClean="0">
                <a:solidFill>
                  <a:schemeClr val="accent1">
                    <a:lumMod val="75000"/>
                  </a:schemeClr>
                </a:solidFill>
              </a:rPr>
              <a:t>au travail »</a:t>
            </a:r>
            <a:endParaRPr lang="fr-CA" sz="3600" dirty="0">
              <a:solidFill>
                <a:schemeClr val="accent1">
                  <a:lumMod val="75000"/>
                </a:schemeClr>
              </a:solidFill>
            </a:endParaRPr>
          </a:p>
        </p:txBody>
      </p:sp>
      <p:sp>
        <p:nvSpPr>
          <p:cNvPr id="3" name="Subtitle 2"/>
          <p:cNvSpPr>
            <a:spLocks noGrp="1"/>
          </p:cNvSpPr>
          <p:nvPr>
            <p:ph type="subTitle" idx="1"/>
            <p:custDataLst>
              <p:tags r:id="rId2"/>
            </p:custDataLst>
          </p:nvPr>
        </p:nvSpPr>
        <p:spPr/>
        <p:txBody>
          <a:bodyPr>
            <a:normAutofit fontScale="92500" lnSpcReduction="10000"/>
          </a:bodyPr>
          <a:lstStyle/>
          <a:p>
            <a:pPr>
              <a:spcBef>
                <a:spcPts val="600"/>
              </a:spcBef>
            </a:pPr>
            <a:endParaRPr lang="fr-CA" sz="2000" dirty="0">
              <a:solidFill>
                <a:schemeClr val="accent1">
                  <a:lumMod val="75000"/>
                </a:schemeClr>
              </a:solidFill>
            </a:endParaRPr>
          </a:p>
          <a:p>
            <a:pPr marL="0" indent="0" algn="ctr">
              <a:spcBef>
                <a:spcPts val="600"/>
              </a:spcBef>
              <a:buNone/>
            </a:pPr>
            <a:endParaRPr lang="fr-CA" sz="2400" dirty="0">
              <a:solidFill>
                <a:schemeClr val="accent1">
                  <a:lumMod val="75000"/>
                </a:schemeClr>
              </a:solidFill>
            </a:endParaRPr>
          </a:p>
          <a:p>
            <a:pPr algn="ctr">
              <a:spcBef>
                <a:spcPts val="600"/>
              </a:spcBef>
            </a:pPr>
            <a:r>
              <a:rPr lang="en-CA" sz="3300" dirty="0"/>
              <a:t>GCC </a:t>
            </a:r>
            <a:r>
              <a:rPr lang="fr-FR" sz="3300" dirty="0"/>
              <a:t>Série de conférences sur les futurs leaders</a:t>
            </a:r>
          </a:p>
          <a:p>
            <a:pPr algn="ctr">
              <a:spcBef>
                <a:spcPts val="600"/>
              </a:spcBef>
            </a:pPr>
            <a:r>
              <a:rPr lang="fr-CA" sz="3300" dirty="0"/>
              <a:t>Octobre 2023</a:t>
            </a:r>
          </a:p>
        </p:txBody>
      </p:sp>
    </p:spTree>
    <p:extLst>
      <p:ext uri="{BB962C8B-B14F-4D97-AF65-F5344CB8AC3E}">
        <p14:creationId xmlns:p14="http://schemas.microsoft.com/office/powerpoint/2010/main" val="360651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152"/>
        <p:cNvGrpSpPr/>
        <p:nvPr/>
      </p:nvGrpSpPr>
      <p:grpSpPr>
        <a:xfrm>
          <a:off x="0" y="0"/>
          <a:ext cx="0" cy="0"/>
          <a:chOff x="0" y="0"/>
          <a:chExt cx="0" cy="0"/>
        </a:xfrm>
      </p:grpSpPr>
      <p:sp>
        <p:nvSpPr>
          <p:cNvPr id="2" name="Title 1"/>
          <p:cNvSpPr>
            <a:spLocks noGrp="1"/>
          </p:cNvSpPr>
          <p:nvPr>
            <p:ph type="title"/>
          </p:nvPr>
        </p:nvSpPr>
        <p:spPr>
          <a:xfrm>
            <a:off x="1981200" y="274638"/>
            <a:ext cx="8435280" cy="1143000"/>
          </a:xfrm>
        </p:spPr>
        <p:txBody>
          <a:bodyPr>
            <a:normAutofit/>
          </a:bodyPr>
          <a:lstStyle/>
          <a:p>
            <a:r>
              <a:rPr lang="fr-CA" dirty="0" err="1"/>
              <a:t>Mindfulness</a:t>
            </a:r>
            <a:r>
              <a:rPr lang="fr-CA" dirty="0"/>
              <a:t> &amp; </a:t>
            </a:r>
            <a:r>
              <a:rPr lang="fr-CA" dirty="0" smtClean="0"/>
              <a:t>Change</a:t>
            </a:r>
            <a:endParaRPr lang="en-CA" dirty="0"/>
          </a:p>
        </p:txBody>
      </p:sp>
      <p:sp>
        <p:nvSpPr>
          <p:cNvPr id="3" name="Content Placeholder 2"/>
          <p:cNvSpPr>
            <a:spLocks noGrp="1"/>
          </p:cNvSpPr>
          <p:nvPr>
            <p:ph idx="1"/>
          </p:nvPr>
        </p:nvSpPr>
        <p:spPr>
          <a:xfrm>
            <a:off x="3431704" y="1600201"/>
            <a:ext cx="6779096" cy="4525963"/>
          </a:xfrm>
        </p:spPr>
        <p:txBody>
          <a:bodyPr>
            <a:noAutofit/>
          </a:bodyPr>
          <a:lstStyle/>
          <a:p>
            <a:r>
              <a:rPr lang="en-CA" sz="2000" dirty="0"/>
              <a:t>“</a:t>
            </a:r>
            <a:r>
              <a:rPr lang="en-CA" sz="2000" b="1" dirty="0"/>
              <a:t>Reducing resistance to change</a:t>
            </a:r>
            <a:r>
              <a:rPr lang="en-CA" sz="2000" dirty="0"/>
              <a:t>: … Particularly when change is poorly managed, it tends to bring negative emotions of loss and threat, fear and anger, anxiety and insecurity. Under these conditions, employees protect themselves from this stressful situation and resist as much as they can the possibility to change.” – </a:t>
            </a:r>
            <a:r>
              <a:rPr lang="en-CA" sz="2000" dirty="0">
                <a:hlinkClick r:id="rId3"/>
              </a:rPr>
              <a:t>Now Unlimited, Mindfulness &amp; Change Management</a:t>
            </a:r>
            <a:endParaRPr lang="en-CA" sz="2000" dirty="0"/>
          </a:p>
          <a:p>
            <a:endParaRPr lang="en-CA" sz="2000" dirty="0"/>
          </a:p>
          <a:p>
            <a:r>
              <a:rPr lang="en-CA" sz="2000" dirty="0"/>
              <a:t>“The “Dealing with Change Mindfulness Meditation Study” showed 100% of participants were able to create a better experience of their change through guidance by a </a:t>
            </a:r>
            <a:r>
              <a:rPr lang="en-CA" sz="2000" b="1" dirty="0"/>
              <a:t>change management mindfulness meditation</a:t>
            </a:r>
            <a:r>
              <a:rPr lang="en-CA" sz="2000" dirty="0"/>
              <a:t>.” – </a:t>
            </a:r>
            <a:r>
              <a:rPr lang="en-CA" sz="2000" dirty="0">
                <a:hlinkClick r:id="rId4"/>
              </a:rPr>
              <a:t>ACMP Global events 2019 – Mindfulness for CM</a:t>
            </a:r>
            <a:endParaRPr lang="en-CA" sz="2000" dirty="0"/>
          </a:p>
        </p:txBody>
      </p:sp>
      <p:pic>
        <p:nvPicPr>
          <p:cNvPr id="1026" name="Picture 2" descr="https://cdn.ymaws.com/acmpglobal.site-ym.com/graphics/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1" y="4293097"/>
            <a:ext cx="1320081" cy="13200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clrChange>
              <a:clrFrom>
                <a:srgbClr val="FFFFFF"/>
              </a:clrFrom>
              <a:clrTo>
                <a:srgbClr val="FFFFFF">
                  <a:alpha val="0"/>
                </a:srgbClr>
              </a:clrTo>
            </a:clrChange>
          </a:blip>
          <a:stretch>
            <a:fillRect/>
          </a:stretch>
        </p:blipFill>
        <p:spPr>
          <a:xfrm>
            <a:off x="1703512" y="1700808"/>
            <a:ext cx="1962424" cy="990738"/>
          </a:xfrm>
          <a:prstGeom prst="rect">
            <a:avLst/>
          </a:prstGeom>
        </p:spPr>
      </p:pic>
    </p:spTree>
    <p:extLst>
      <p:ext uri="{BB962C8B-B14F-4D97-AF65-F5344CB8AC3E}">
        <p14:creationId xmlns:p14="http://schemas.microsoft.com/office/powerpoint/2010/main" val="3628769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p:cNvSpPr>
            <a:spLocks noGrp="1"/>
          </p:cNvSpPr>
          <p:nvPr>
            <p:ph type="title"/>
          </p:nvPr>
        </p:nvSpPr>
        <p:spPr>
          <a:xfrm>
            <a:off x="1981200" y="274638"/>
            <a:ext cx="8435280" cy="1143000"/>
          </a:xfrm>
        </p:spPr>
        <p:txBody>
          <a:bodyPr>
            <a:normAutofit/>
          </a:bodyPr>
          <a:lstStyle/>
          <a:p>
            <a:r>
              <a:rPr lang="fr-CA" dirty="0" err="1" smtClean="0"/>
              <a:t>Mindfulness</a:t>
            </a:r>
            <a:r>
              <a:rPr lang="fr-CA" dirty="0" smtClean="0"/>
              <a:t> &amp; Change Leadership</a:t>
            </a:r>
            <a:endParaRPr lang="en-CA" dirty="0"/>
          </a:p>
        </p:txBody>
      </p:sp>
      <p:sp>
        <p:nvSpPr>
          <p:cNvPr id="3" name="Content Placeholder 2"/>
          <p:cNvSpPr>
            <a:spLocks noGrp="1"/>
          </p:cNvSpPr>
          <p:nvPr>
            <p:ph idx="1"/>
          </p:nvPr>
        </p:nvSpPr>
        <p:spPr>
          <a:xfrm>
            <a:off x="3196499" y="1600200"/>
            <a:ext cx="7014301" cy="5213176"/>
          </a:xfrm>
        </p:spPr>
        <p:txBody>
          <a:bodyPr>
            <a:normAutofit fontScale="85000" lnSpcReduction="20000"/>
          </a:bodyPr>
          <a:lstStyle/>
          <a:p>
            <a:pPr marL="0" indent="0">
              <a:buNone/>
            </a:pPr>
            <a:r>
              <a:rPr lang="en-CA" b="1" dirty="0" smtClean="0"/>
              <a:t>We </a:t>
            </a:r>
            <a:r>
              <a:rPr lang="en-CA" b="1" dirty="0"/>
              <a:t>can no longer afford to make decisions with distracted minds, reacting instead of responding </a:t>
            </a:r>
            <a:endParaRPr lang="en-CA" b="1" dirty="0" smtClean="0"/>
          </a:p>
          <a:p>
            <a:pPr marL="0" indent="0">
              <a:buNone/>
            </a:pPr>
            <a:endParaRPr lang="en-CA" sz="2000" dirty="0"/>
          </a:p>
          <a:p>
            <a:pPr marL="0" indent="0">
              <a:buNone/>
            </a:pPr>
            <a:r>
              <a:rPr lang="en-CA" b="1" dirty="0" smtClean="0"/>
              <a:t>The </a:t>
            </a:r>
            <a:r>
              <a:rPr lang="en-CA" b="1" dirty="0"/>
              <a:t>Two Qualities of a Great Leader:</a:t>
            </a:r>
          </a:p>
          <a:p>
            <a:r>
              <a:rPr lang="en-CA" b="1" i="1" dirty="0" smtClean="0"/>
              <a:t>Ability </a:t>
            </a:r>
            <a:r>
              <a:rPr lang="en-CA" b="1" i="1" dirty="0"/>
              <a:t>of a leader to </a:t>
            </a:r>
            <a:r>
              <a:rPr lang="en-CA" b="1" i="1" dirty="0" smtClean="0"/>
              <a:t>connect</a:t>
            </a:r>
            <a:endParaRPr lang="en-CA" dirty="0" smtClean="0"/>
          </a:p>
          <a:p>
            <a:pPr lvl="1"/>
            <a:r>
              <a:rPr lang="en-CA" dirty="0" smtClean="0"/>
              <a:t>to self, to </a:t>
            </a:r>
            <a:r>
              <a:rPr lang="en-CA" dirty="0"/>
              <a:t>our values and our </a:t>
            </a:r>
            <a:r>
              <a:rPr lang="en-CA" dirty="0" smtClean="0"/>
              <a:t>ethics </a:t>
            </a:r>
          </a:p>
          <a:p>
            <a:pPr lvl="1"/>
            <a:r>
              <a:rPr lang="en-CA" dirty="0" smtClean="0"/>
              <a:t>to others, in an </a:t>
            </a:r>
            <a:r>
              <a:rPr lang="en-CA" dirty="0"/>
              <a:t>organizational environment that values </a:t>
            </a:r>
            <a:r>
              <a:rPr lang="en-CA" dirty="0" smtClean="0"/>
              <a:t>inclusion</a:t>
            </a:r>
          </a:p>
          <a:p>
            <a:pPr lvl="1"/>
            <a:r>
              <a:rPr lang="en-CA" dirty="0" smtClean="0"/>
              <a:t>to </a:t>
            </a:r>
            <a:r>
              <a:rPr lang="en-CA" dirty="0"/>
              <a:t>the larger </a:t>
            </a:r>
            <a:r>
              <a:rPr lang="en-CA" dirty="0" smtClean="0"/>
              <a:t>community, the </a:t>
            </a:r>
            <a:r>
              <a:rPr lang="en-CA" dirty="0"/>
              <a:t>bigger </a:t>
            </a:r>
            <a:r>
              <a:rPr lang="en-CA" dirty="0" smtClean="0"/>
              <a:t>picture, the wider </a:t>
            </a:r>
            <a:r>
              <a:rPr lang="en-CA" dirty="0"/>
              <a:t>connection is how great organizations give meaning to their existence and inspire their </a:t>
            </a:r>
            <a:r>
              <a:rPr lang="en-CA" dirty="0" smtClean="0"/>
              <a:t>employees</a:t>
            </a:r>
          </a:p>
          <a:p>
            <a:r>
              <a:rPr lang="en-CA" b="1" i="1" dirty="0" smtClean="0"/>
              <a:t>Ability </a:t>
            </a:r>
            <a:r>
              <a:rPr lang="en-CA" b="1" i="1" dirty="0"/>
              <a:t>of a leader to skillfully initiate or </a:t>
            </a:r>
            <a:r>
              <a:rPr lang="en-CA" b="1" i="1" dirty="0" smtClean="0"/>
              <a:t>guide change</a:t>
            </a:r>
            <a:r>
              <a:rPr lang="en-CA" b="1" dirty="0" smtClean="0"/>
              <a:t>.</a:t>
            </a:r>
            <a:br>
              <a:rPr lang="en-CA" b="1" dirty="0" smtClean="0"/>
            </a:br>
            <a:r>
              <a:rPr lang="en-CA" dirty="0" smtClean="0"/>
              <a:t>Leading by </a:t>
            </a:r>
            <a:r>
              <a:rPr lang="en-CA" dirty="0"/>
              <a:t>collaborating and listening with open </a:t>
            </a:r>
            <a:r>
              <a:rPr lang="en-CA" dirty="0" smtClean="0"/>
              <a:t>curiosity… …take </a:t>
            </a:r>
            <a:r>
              <a:rPr lang="en-CA" dirty="0"/>
              <a:t>a courageous stand, lead the </a:t>
            </a:r>
            <a:r>
              <a:rPr lang="en-CA" dirty="0" smtClean="0"/>
              <a:t>organization into </a:t>
            </a:r>
            <a:r>
              <a:rPr lang="en-CA" dirty="0"/>
              <a:t>new arenas, and accept failures as experiments from which to </a:t>
            </a:r>
            <a:r>
              <a:rPr lang="en-CA" dirty="0" smtClean="0"/>
              <a:t>learn” - </a:t>
            </a:r>
            <a:r>
              <a:rPr lang="en-CA" dirty="0" smtClean="0">
                <a:hlinkClick r:id="rId3"/>
              </a:rPr>
              <a:t>Transforming </a:t>
            </a:r>
            <a:r>
              <a:rPr lang="en-CA" dirty="0">
                <a:hlinkClick r:id="rId3"/>
              </a:rPr>
              <a:t>Leaders into Mindful </a:t>
            </a:r>
            <a:r>
              <a:rPr lang="en-CA" dirty="0" smtClean="0">
                <a:hlinkClick r:id="rId3"/>
              </a:rPr>
              <a:t>Leaders</a:t>
            </a:r>
            <a:endParaRPr lang="en-CA" dirty="0"/>
          </a:p>
        </p:txBody>
      </p:sp>
      <p:pic>
        <p:nvPicPr>
          <p:cNvPr id="1026" name="Picture 2" descr="https://cdn.shortpixel.ai/spai/q_lossy+w_318+to_avif+ret_img/www.mindful.org/content/uploads/Mindful131001F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0611" y="3501009"/>
            <a:ext cx="1167217" cy="15159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yt3.googleusercontent.com/ytc/AOPolaRVpriyTY6ybwZop-hkUaehcM0UShKqQgbrh4MX=s176-c-k-c0x00ffffff-no-rj"/>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1115" y="1712405"/>
            <a:ext cx="1169512" cy="1169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761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4000" dirty="0" err="1"/>
              <a:t>Mindfulness</a:t>
            </a:r>
            <a:r>
              <a:rPr lang="fr-CA" sz="4000" dirty="0"/>
              <a:t> &amp; </a:t>
            </a:r>
            <a:r>
              <a:rPr lang="fr-CA" sz="4000" dirty="0" err="1"/>
              <a:t>Transformational</a:t>
            </a:r>
            <a:r>
              <a:rPr lang="fr-CA" sz="4000" dirty="0"/>
              <a:t> Change</a:t>
            </a:r>
            <a:endParaRPr lang="en-CA" sz="4000" dirty="0"/>
          </a:p>
        </p:txBody>
      </p:sp>
      <p:sp>
        <p:nvSpPr>
          <p:cNvPr id="3" name="Content Placeholder 2"/>
          <p:cNvSpPr>
            <a:spLocks noGrp="1"/>
          </p:cNvSpPr>
          <p:nvPr>
            <p:ph idx="1"/>
          </p:nvPr>
        </p:nvSpPr>
        <p:spPr>
          <a:xfrm>
            <a:off x="3215680" y="1600201"/>
            <a:ext cx="6995120" cy="4525963"/>
          </a:xfrm>
        </p:spPr>
        <p:txBody>
          <a:bodyPr>
            <a:normAutofit fontScale="92500"/>
          </a:bodyPr>
          <a:lstStyle/>
          <a:p>
            <a:r>
              <a:rPr lang="en-CA" dirty="0"/>
              <a:t>“The benefits of mindfulness are both clear and proven. Mindfulness programs help leaders and employees reflect effectively, focus sharply on the task at hand, master peak levels of stress, and recharge quickly. On an organizational level, mindfulness reduces sick days, increases trust in leadership, and boosts employee engagement. What’s more, </a:t>
            </a:r>
            <a:r>
              <a:rPr lang="en-CA" b="1" dirty="0"/>
              <a:t>mindfulness helps to unlock the full potential of digital and agile transformations</a:t>
            </a:r>
            <a:r>
              <a:rPr lang="en-CA" dirty="0"/>
              <a:t>. New processes and structures are just the starting points for these transformations.” - </a:t>
            </a:r>
            <a:r>
              <a:rPr lang="en-CA" dirty="0">
                <a:hlinkClick r:id="rId3"/>
              </a:rPr>
              <a:t>Boston Consulting </a:t>
            </a:r>
            <a:r>
              <a:rPr lang="en-CA" dirty="0" smtClean="0">
                <a:hlinkClick r:id="rId3"/>
              </a:rPr>
              <a:t>Group</a:t>
            </a:r>
            <a:endParaRPr lang="en-CA" dirty="0"/>
          </a:p>
        </p:txBody>
      </p:sp>
      <p:pic>
        <p:nvPicPr>
          <p:cNvPr id="7" name="Google Shape;157;p6"/>
          <p:cNvPicPr preferRelativeResize="0"/>
          <p:nvPr/>
        </p:nvPicPr>
        <p:blipFill rotWithShape="1">
          <a:blip r:embed="rId4">
            <a:alphaModFix/>
          </a:blip>
          <a:srcRect r="80932" b="69639"/>
          <a:stretch/>
        </p:blipFill>
        <p:spPr>
          <a:xfrm>
            <a:off x="1981156" y="2137717"/>
            <a:ext cx="1126633" cy="1224136"/>
          </a:xfrm>
          <a:prstGeom prst="rect">
            <a:avLst/>
          </a:prstGeom>
          <a:noFill/>
          <a:ln>
            <a:noFill/>
          </a:ln>
        </p:spPr>
      </p:pic>
    </p:spTree>
    <p:extLst>
      <p:ext uri="{BB962C8B-B14F-4D97-AF65-F5344CB8AC3E}">
        <p14:creationId xmlns:p14="http://schemas.microsoft.com/office/powerpoint/2010/main" val="4239986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4000" dirty="0" err="1"/>
              <a:t>Mindfulness</a:t>
            </a:r>
            <a:r>
              <a:rPr lang="fr-CA" sz="4000" dirty="0"/>
              <a:t> &amp; the Future of </a:t>
            </a:r>
            <a:r>
              <a:rPr lang="fr-CA" sz="4000" dirty="0" err="1"/>
              <a:t>Work</a:t>
            </a:r>
            <a:endParaRPr lang="en-CA" sz="4000" dirty="0"/>
          </a:p>
        </p:txBody>
      </p:sp>
      <p:sp>
        <p:nvSpPr>
          <p:cNvPr id="3" name="Content Placeholder 2"/>
          <p:cNvSpPr>
            <a:spLocks noGrp="1"/>
          </p:cNvSpPr>
          <p:nvPr>
            <p:ph idx="1"/>
          </p:nvPr>
        </p:nvSpPr>
        <p:spPr>
          <a:xfrm>
            <a:off x="3287688" y="1600201"/>
            <a:ext cx="6923112" cy="4525963"/>
          </a:xfrm>
        </p:spPr>
        <p:txBody>
          <a:bodyPr>
            <a:normAutofit fontScale="85000" lnSpcReduction="10000"/>
          </a:bodyPr>
          <a:lstStyle/>
          <a:p>
            <a:pPr marL="285750" indent="-285750"/>
            <a:r>
              <a:rPr lang="en-CA" sz="3500" dirty="0"/>
              <a:t>“…he has made the </a:t>
            </a:r>
            <a:r>
              <a:rPr lang="en-CA" b="1" dirty="0"/>
              <a:t>mindfulness practice program an important part </a:t>
            </a:r>
            <a:r>
              <a:rPr lang="en-CA" dirty="0"/>
              <a:t>of his </a:t>
            </a:r>
            <a:r>
              <a:rPr lang="en-CA" b="1" i="1" dirty="0"/>
              <a:t>future of work </a:t>
            </a:r>
            <a:r>
              <a:rPr lang="en-CA" dirty="0"/>
              <a:t>agenda and an element of the company’s Global Health, Safety &amp; Well-Being team…” - </a:t>
            </a:r>
            <a:r>
              <a:rPr lang="en-CA" dirty="0">
                <a:hlinkClick r:id="rId3"/>
              </a:rPr>
              <a:t>Christian </a:t>
            </a:r>
            <a:r>
              <a:rPr lang="en-CA" dirty="0" err="1">
                <a:hlinkClick r:id="rId3"/>
              </a:rPr>
              <a:t>Schmeichel</a:t>
            </a:r>
            <a:r>
              <a:rPr lang="en-CA" dirty="0">
                <a:hlinkClick r:id="rId3"/>
              </a:rPr>
              <a:t>, chief future of work officer at SAP</a:t>
            </a:r>
            <a:endParaRPr lang="en-CA" dirty="0"/>
          </a:p>
          <a:p>
            <a:pPr marL="285750" indent="-285750"/>
            <a:endParaRPr lang="en-CA" dirty="0"/>
          </a:p>
          <a:p>
            <a:pPr marL="285750" indent="-285750"/>
            <a:r>
              <a:rPr lang="en-CA" dirty="0"/>
              <a:t>“Mindfulness isn’t some social nonsense; it’s a prerequisite for authentic, powerful human interaction. </a:t>
            </a:r>
            <a:r>
              <a:rPr lang="en-CA" b="1" dirty="0"/>
              <a:t>We want to change our culture toward more creativity, better focus, greater resiliency, better leadership qualities, and well-being at all levels </a:t>
            </a:r>
            <a:r>
              <a:rPr lang="en-CA" dirty="0"/>
              <a:t>of the company. ” - </a:t>
            </a:r>
            <a:r>
              <a:rPr lang="en-CA" dirty="0">
                <a:hlinkClick r:id="rId3"/>
              </a:rPr>
              <a:t>Peter </a:t>
            </a:r>
            <a:r>
              <a:rPr lang="en-CA" dirty="0" err="1">
                <a:hlinkClick r:id="rId3"/>
              </a:rPr>
              <a:t>Bostelmann</a:t>
            </a:r>
            <a:r>
              <a:rPr lang="en-CA" dirty="0">
                <a:hlinkClick r:id="rId3"/>
              </a:rPr>
              <a:t> is chief mindfulness officer and head of SAP Global Mindfulness Practice</a:t>
            </a:r>
            <a:endParaRPr lang="en-CA" dirty="0"/>
          </a:p>
          <a:p>
            <a:endParaRPr lang="en-CA" dirty="0"/>
          </a:p>
        </p:txBody>
      </p:sp>
      <p:pic>
        <p:nvPicPr>
          <p:cNvPr id="12" name="Picture 11"/>
          <p:cNvPicPr>
            <a:picLocks noChangeAspect="1"/>
          </p:cNvPicPr>
          <p:nvPr/>
        </p:nvPicPr>
        <p:blipFill>
          <a:blip r:embed="rId4"/>
          <a:stretch>
            <a:fillRect/>
          </a:stretch>
        </p:blipFill>
        <p:spPr>
          <a:xfrm>
            <a:off x="2043114" y="2060848"/>
            <a:ext cx="1166712" cy="576064"/>
          </a:xfrm>
          <a:prstGeom prst="rect">
            <a:avLst/>
          </a:prstGeom>
          <a:ln>
            <a:solidFill>
              <a:schemeClr val="accent1"/>
            </a:solidFill>
          </a:ln>
        </p:spPr>
      </p:pic>
    </p:spTree>
    <p:extLst>
      <p:ext uri="{BB962C8B-B14F-4D97-AF65-F5344CB8AC3E}">
        <p14:creationId xmlns:p14="http://schemas.microsoft.com/office/powerpoint/2010/main" val="2884767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defTabSz="699928">
              <a:spcBef>
                <a:spcPts val="0"/>
              </a:spcBef>
              <a:defRPr/>
            </a:pPr>
            <a:r>
              <a:rPr lang="en-US" sz="3600" dirty="0"/>
              <a:t>Which Mindful Change Leadership skills support the Core Competencies?</a:t>
            </a:r>
          </a:p>
        </p:txBody>
      </p:sp>
      <p:graphicFrame>
        <p:nvGraphicFramePr>
          <p:cNvPr id="6" name="Content Placeholder 5"/>
          <p:cNvGraphicFramePr>
            <a:graphicFrameLocks noGrp="1"/>
          </p:cNvGraphicFramePr>
          <p:nvPr>
            <p:ph idx="1"/>
            <p:extLst/>
          </p:nvPr>
        </p:nvGraphicFramePr>
        <p:xfrm>
          <a:off x="2207570" y="1844824"/>
          <a:ext cx="7488831" cy="3603812"/>
        </p:xfrm>
        <a:graphic>
          <a:graphicData uri="http://schemas.openxmlformats.org/drawingml/2006/table">
            <a:tbl>
              <a:tblPr/>
              <a:tblGrid>
                <a:gridCol w="2525408">
                  <a:extLst>
                    <a:ext uri="{9D8B030D-6E8A-4147-A177-3AD203B41FA5}">
                      <a16:colId xmlns:a16="http://schemas.microsoft.com/office/drawing/2014/main" val="20000"/>
                    </a:ext>
                  </a:extLst>
                </a:gridCol>
                <a:gridCol w="841803">
                  <a:extLst>
                    <a:ext uri="{9D8B030D-6E8A-4147-A177-3AD203B41FA5}">
                      <a16:colId xmlns:a16="http://schemas.microsoft.com/office/drawing/2014/main" val="20001"/>
                    </a:ext>
                  </a:extLst>
                </a:gridCol>
                <a:gridCol w="918330">
                  <a:extLst>
                    <a:ext uri="{9D8B030D-6E8A-4147-A177-3AD203B41FA5}">
                      <a16:colId xmlns:a16="http://schemas.microsoft.com/office/drawing/2014/main" val="20002"/>
                    </a:ext>
                  </a:extLst>
                </a:gridCol>
                <a:gridCol w="1071385">
                  <a:extLst>
                    <a:ext uri="{9D8B030D-6E8A-4147-A177-3AD203B41FA5}">
                      <a16:colId xmlns:a16="http://schemas.microsoft.com/office/drawing/2014/main" val="20003"/>
                    </a:ext>
                  </a:extLst>
                </a:gridCol>
                <a:gridCol w="2131905">
                  <a:extLst>
                    <a:ext uri="{9D8B030D-6E8A-4147-A177-3AD203B41FA5}">
                      <a16:colId xmlns:a16="http://schemas.microsoft.com/office/drawing/2014/main" val="20004"/>
                    </a:ext>
                  </a:extLst>
                </a:gridCol>
              </a:tblGrid>
              <a:tr h="754491">
                <a:tc>
                  <a:txBody>
                    <a:bodyPr/>
                    <a:lstStyle/>
                    <a:p>
                      <a:pPr algn="l" fontAlgn="b"/>
                      <a:r>
                        <a:rPr lang="en-US" sz="900" b="1" i="0" u="none" strike="noStrike" dirty="0">
                          <a:solidFill>
                            <a:srgbClr val="FFFFFF"/>
                          </a:solidFill>
                          <a:latin typeface="Calibri"/>
                        </a:rPr>
                        <a:t> </a:t>
                      </a:r>
                    </a:p>
                  </a:txBody>
                  <a:tcPr marL="5036" marR="5036" marT="4538"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lvl="0" algn="l" fontAlgn="b"/>
                      <a:r>
                        <a:rPr lang="en-US" sz="2000" b="1" i="0" u="none" strike="noStrike" dirty="0">
                          <a:solidFill>
                            <a:schemeClr val="bg1"/>
                          </a:solidFill>
                          <a:latin typeface="Calibri"/>
                        </a:rPr>
                        <a:t>    Focus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lvl="0" algn="l" fontAlgn="b"/>
                      <a:r>
                        <a:rPr lang="en-US" sz="2000" b="1" i="0" u="none" strike="noStrike" dirty="0">
                          <a:solidFill>
                            <a:schemeClr val="bg1"/>
                          </a:solidFill>
                          <a:latin typeface="Calibri"/>
                        </a:rPr>
                        <a:t>   Clarity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lvl="0" algn="l" fontAlgn="b"/>
                      <a:r>
                        <a:rPr lang="en-US" sz="2000" b="1" i="0" u="none" strike="noStrike" dirty="0">
                          <a:solidFill>
                            <a:schemeClr val="bg1"/>
                          </a:solidFill>
                          <a:latin typeface="Calibri"/>
                        </a:rPr>
                        <a:t>   Creativity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lvl="0" algn="l" fontAlgn="b"/>
                      <a:r>
                        <a:rPr lang="en-US" sz="2000" b="1" i="0" u="none" strike="noStrike" dirty="0">
                          <a:solidFill>
                            <a:schemeClr val="bg1"/>
                          </a:solidFill>
                          <a:latin typeface="Calibri"/>
                        </a:rPr>
                        <a:t>   Compassion in the </a:t>
                      </a:r>
                    </a:p>
                    <a:p>
                      <a:pPr lvl="0" algn="l" fontAlgn="b"/>
                      <a:r>
                        <a:rPr lang="en-US" sz="2000" b="1" i="0" u="none" strike="noStrike" dirty="0">
                          <a:solidFill>
                            <a:schemeClr val="bg1"/>
                          </a:solidFill>
                          <a:latin typeface="Calibri"/>
                        </a:rPr>
                        <a:t>    service of others</a:t>
                      </a:r>
                    </a:p>
                  </a:txBody>
                  <a:tcPr marL="5036" marR="5036" marT="4538" marB="0" anchor="b">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75634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2000" b="1" i="0" kern="1200" dirty="0" smtClean="0">
                          <a:solidFill>
                            <a:schemeClr val="tx1"/>
                          </a:solidFill>
                          <a:effectLst/>
                          <a:latin typeface="+mn-lt"/>
                          <a:ea typeface="+mn-ea"/>
                          <a:cs typeface="+mn-cs"/>
                        </a:rPr>
                        <a:t>Demonstrating integrity and respect</a:t>
                      </a:r>
                      <a:endParaRPr lang="fr-FR" sz="2000" b="1" i="0" kern="1200" dirty="0" smtClean="0">
                        <a:solidFill>
                          <a:schemeClr val="accent3">
                            <a:lumMod val="75000"/>
                          </a:schemeClr>
                        </a:solidFill>
                        <a:effectLst/>
                        <a:latin typeface="+mn-lt"/>
                        <a:ea typeface="+mn-ea"/>
                        <a:cs typeface="+mn-cs"/>
                      </a:endParaRPr>
                    </a:p>
                  </a:txBody>
                  <a:tcPr marL="6715" marR="6715" marT="6051" marB="0" anchor="ctr">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529816">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CA" sz="2000" b="1" i="0" kern="1200" dirty="0" smtClean="0">
                          <a:solidFill>
                            <a:schemeClr val="tx1"/>
                          </a:solidFill>
                          <a:effectLst/>
                          <a:latin typeface="+mn-lt"/>
                          <a:ea typeface="+mn-ea"/>
                          <a:cs typeface="+mn-cs"/>
                        </a:rPr>
                        <a:t>Thinking things through</a:t>
                      </a:r>
                    </a:p>
                  </a:txBody>
                  <a:tcPr marL="6715" marR="6715" marT="605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000" b="0" i="0" u="none" strike="noStrike">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75634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CA" sz="2000" b="1" i="0" kern="1200" dirty="0" smtClean="0">
                          <a:solidFill>
                            <a:schemeClr val="tx1"/>
                          </a:solidFill>
                          <a:effectLst/>
                          <a:latin typeface="+mn-lt"/>
                          <a:ea typeface="+mn-ea"/>
                          <a:cs typeface="+mn-cs"/>
                        </a:rPr>
                        <a:t>Working effectively with others</a:t>
                      </a:r>
                    </a:p>
                  </a:txBody>
                  <a:tcPr marL="6715" marR="6715" marT="605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8068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CA" sz="2000" b="1" i="0" kern="1200" dirty="0" smtClean="0">
                          <a:solidFill>
                            <a:schemeClr val="tx1"/>
                          </a:solidFill>
                          <a:effectLst/>
                          <a:latin typeface="+mn-lt"/>
                          <a:ea typeface="+mn-ea"/>
                          <a:cs typeface="+mn-cs"/>
                        </a:rPr>
                        <a:t>Showing initiative and being action oriented</a:t>
                      </a:r>
                    </a:p>
                  </a:txBody>
                  <a:tcPr marL="6715" marR="6715" marT="605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bl>
          </a:graphicData>
        </a:graphic>
      </p:graphicFrame>
      <p:pic>
        <p:nvPicPr>
          <p:cNvPr id="20"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058835" y="2756424"/>
            <a:ext cx="362362" cy="410875"/>
          </a:xfrm>
          <a:prstGeom prst="rect">
            <a:avLst/>
          </a:prstGeom>
          <a:noFill/>
        </p:spPr>
      </p:pic>
      <p:pic>
        <p:nvPicPr>
          <p:cNvPr id="21"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8184232" y="2756424"/>
            <a:ext cx="362362" cy="410875"/>
          </a:xfrm>
          <a:prstGeom prst="rect">
            <a:avLst/>
          </a:prstGeom>
          <a:noFill/>
        </p:spPr>
      </p:pic>
      <p:pic>
        <p:nvPicPr>
          <p:cNvPr id="22"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109571" y="3402751"/>
            <a:ext cx="362362" cy="410875"/>
          </a:xfrm>
          <a:prstGeom prst="rect">
            <a:avLst/>
          </a:prstGeom>
          <a:noFill/>
        </p:spPr>
      </p:pic>
      <p:pic>
        <p:nvPicPr>
          <p:cNvPr id="23"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031015" y="3402751"/>
            <a:ext cx="362362" cy="410875"/>
          </a:xfrm>
          <a:prstGeom prst="rect">
            <a:avLst/>
          </a:prstGeom>
          <a:noFill/>
        </p:spPr>
      </p:pic>
      <p:pic>
        <p:nvPicPr>
          <p:cNvPr id="24"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8184232" y="3402750"/>
            <a:ext cx="362362" cy="410875"/>
          </a:xfrm>
          <a:prstGeom prst="rect">
            <a:avLst/>
          </a:prstGeom>
          <a:noFill/>
        </p:spPr>
      </p:pic>
      <p:pic>
        <p:nvPicPr>
          <p:cNvPr id="25"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974609" y="4109882"/>
            <a:ext cx="362362" cy="410875"/>
          </a:xfrm>
          <a:prstGeom prst="rect">
            <a:avLst/>
          </a:prstGeom>
          <a:noFill/>
        </p:spPr>
      </p:pic>
      <p:pic>
        <p:nvPicPr>
          <p:cNvPr id="26"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8198745" y="4109882"/>
            <a:ext cx="362362" cy="410875"/>
          </a:xfrm>
          <a:prstGeom prst="rect">
            <a:avLst/>
          </a:prstGeom>
          <a:noFill/>
        </p:spPr>
      </p:pic>
      <p:pic>
        <p:nvPicPr>
          <p:cNvPr id="27"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109571" y="4954107"/>
            <a:ext cx="362362" cy="410875"/>
          </a:xfrm>
          <a:prstGeom prst="rect">
            <a:avLst/>
          </a:prstGeom>
          <a:noFill/>
        </p:spPr>
      </p:pic>
      <p:pic>
        <p:nvPicPr>
          <p:cNvPr id="28"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960096" y="4954107"/>
            <a:ext cx="362362" cy="410875"/>
          </a:xfrm>
          <a:prstGeom prst="rect">
            <a:avLst/>
          </a:prstGeom>
          <a:noFill/>
        </p:spPr>
      </p:pic>
      <p:pic>
        <p:nvPicPr>
          <p:cNvPr id="29"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8184232" y="4954106"/>
            <a:ext cx="362362" cy="410875"/>
          </a:xfrm>
          <a:prstGeom prst="rect">
            <a:avLst/>
          </a:prstGeom>
          <a:noFill/>
        </p:spPr>
      </p:pic>
      <p:pic>
        <p:nvPicPr>
          <p:cNvPr id="14"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109571" y="4109882"/>
            <a:ext cx="362362" cy="410875"/>
          </a:xfrm>
          <a:prstGeom prst="rect">
            <a:avLst/>
          </a:prstGeom>
          <a:noFill/>
        </p:spPr>
      </p:pic>
    </p:spTree>
    <p:extLst>
      <p:ext uri="{BB962C8B-B14F-4D97-AF65-F5344CB8AC3E}">
        <p14:creationId xmlns:p14="http://schemas.microsoft.com/office/powerpoint/2010/main" val="2467218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Agenda / Intentions</a:t>
            </a:r>
            <a:endParaRPr lang="en-US" dirty="0"/>
          </a:p>
        </p:txBody>
      </p:sp>
      <p:sp>
        <p:nvSpPr>
          <p:cNvPr id="3" name="Content Placeholder 2"/>
          <p:cNvSpPr>
            <a:spLocks noGrp="1"/>
          </p:cNvSpPr>
          <p:nvPr>
            <p:ph idx="1"/>
          </p:nvPr>
        </p:nvSpPr>
        <p:spPr/>
        <p:txBody>
          <a:bodyPr>
            <a:normAutofit/>
          </a:bodyPr>
          <a:lstStyle/>
          <a:p>
            <a:pPr>
              <a:lnSpc>
                <a:spcPct val="150000"/>
              </a:lnSpc>
            </a:pPr>
            <a:r>
              <a:rPr lang="en-US" dirty="0"/>
              <a:t>Experience a couple of quick mindful exercises</a:t>
            </a:r>
          </a:p>
          <a:p>
            <a:pPr>
              <a:lnSpc>
                <a:spcPct val="150000"/>
              </a:lnSpc>
            </a:pPr>
            <a:r>
              <a:rPr lang="en-US" dirty="0"/>
              <a:t>Share a definition of Mindful Change Leadership</a:t>
            </a:r>
          </a:p>
          <a:p>
            <a:pPr>
              <a:lnSpc>
                <a:spcPct val="150000"/>
              </a:lnSpc>
            </a:pPr>
            <a:r>
              <a:rPr lang="en-US" dirty="0"/>
              <a:t>Explore how Mindful Change Leadership supports Leadership at Work</a:t>
            </a:r>
          </a:p>
          <a:p>
            <a:pPr>
              <a:lnSpc>
                <a:spcPct val="150000"/>
              </a:lnSpc>
            </a:pPr>
            <a:r>
              <a:rPr lang="en-US" dirty="0"/>
              <a:t>Mindful Change Leadership Development (MCLD) program, the offering</a:t>
            </a:r>
          </a:p>
        </p:txBody>
      </p:sp>
    </p:spTree>
    <p:extLst>
      <p:ext uri="{BB962C8B-B14F-4D97-AF65-F5344CB8AC3E}">
        <p14:creationId xmlns:p14="http://schemas.microsoft.com/office/powerpoint/2010/main" val="686347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custDataLst>
              <p:tags r:id="rId1"/>
            </p:custDataLst>
          </p:nvPr>
        </p:nvSpPr>
        <p:spPr/>
        <p:txBody>
          <a:bodyPr/>
          <a:lstStyle/>
          <a:p>
            <a:pPr eaLnBrk="1" hangingPunct="1"/>
            <a:r>
              <a:rPr lang="fr-CA" dirty="0" smtClean="0"/>
              <a:t>Exercice – Balayage corporel</a:t>
            </a:r>
            <a:endParaRPr lang="en-US" dirty="0" smtClean="0"/>
          </a:p>
        </p:txBody>
      </p:sp>
      <p:sp>
        <p:nvSpPr>
          <p:cNvPr id="9219" name="Content Placeholder 2"/>
          <p:cNvSpPr>
            <a:spLocks noGrp="1"/>
          </p:cNvSpPr>
          <p:nvPr>
            <p:ph idx="1"/>
            <p:custDataLst>
              <p:tags r:id="rId2"/>
            </p:custDataLst>
          </p:nvPr>
        </p:nvSpPr>
        <p:spPr/>
        <p:txBody>
          <a:bodyPr>
            <a:normAutofit lnSpcReduction="10000"/>
          </a:bodyPr>
          <a:lstStyle/>
          <a:p>
            <a:pPr eaLnBrk="1" hangingPunct="1"/>
            <a:endParaRPr lang="en-CA" dirty="0" smtClean="0"/>
          </a:p>
          <a:p>
            <a:pPr eaLnBrk="1" hangingPunct="1"/>
            <a:r>
              <a:rPr lang="en-CA" dirty="0" smtClean="0"/>
              <a:t>Temps requis : 5 minutes</a:t>
            </a:r>
          </a:p>
          <a:p>
            <a:pPr eaLnBrk="1" hangingPunct="1"/>
            <a:r>
              <a:rPr lang="fr-CA" dirty="0" smtClean="0"/>
              <a:t>Profitez de l’occasion de vivre cet exercice.</a:t>
            </a:r>
          </a:p>
          <a:p>
            <a:pPr eaLnBrk="1" hangingPunct="1"/>
            <a:r>
              <a:rPr lang="fr-CA" dirty="0" smtClean="0"/>
              <a:t>Asseyez-vous droit en étant aussi à l’aise que possible.</a:t>
            </a:r>
          </a:p>
          <a:p>
            <a:pPr eaLnBrk="1" hangingPunct="1"/>
            <a:r>
              <a:rPr lang="fr-CA" dirty="0" smtClean="0"/>
              <a:t>Vous pouvez fermer les yeux.</a:t>
            </a:r>
          </a:p>
          <a:p>
            <a:pPr eaLnBrk="1" hangingPunct="1"/>
            <a:endParaRPr lang="en-CA" dirty="0" smtClean="0"/>
          </a:p>
          <a:p>
            <a:pPr eaLnBrk="1" hangingPunct="1"/>
            <a:r>
              <a:rPr lang="fr-CA" dirty="0" smtClean="0"/>
              <a:t>Écoutez ma voix pendant que je vous guide dans l’exercice.</a:t>
            </a:r>
          </a:p>
          <a:p>
            <a:pPr eaLnBrk="1" hangingPunct="1"/>
            <a:r>
              <a:rPr lang="fr-CA" dirty="0" smtClean="0"/>
              <a:t>Ensuite, nous ferons un bref compte rendu de ce que vous avez remarqué.</a:t>
            </a:r>
            <a:endParaRPr lang="en-CA" dirty="0" smtClean="0"/>
          </a:p>
        </p:txBody>
      </p:sp>
      <p:pic>
        <p:nvPicPr>
          <p:cNvPr id="9220" name="Picture 2" descr="http://makemindfulnesswork.com/wp-content/uploads/2013/10/Meditation-on-chair-1.jpg"/>
          <p:cNvPicPr>
            <a:picLocks noChangeAspect="1" noChangeArrowheads="1"/>
          </p:cNvPicPr>
          <p:nvPr>
            <p:custDataLst>
              <p:tags r:id="rId3"/>
            </p:custDataLst>
          </p:nvPr>
        </p:nvPicPr>
        <p:blipFill>
          <a:blip r:embed="rId6"/>
          <a:srcRect/>
          <a:stretch>
            <a:fillRect/>
          </a:stretch>
        </p:blipFill>
        <p:spPr bwMode="auto">
          <a:xfrm>
            <a:off x="9294149" y="620914"/>
            <a:ext cx="1544180" cy="2702315"/>
          </a:xfrm>
          <a:prstGeom prst="rect">
            <a:avLst/>
          </a:prstGeom>
          <a:noFill/>
          <a:ln w="9525">
            <a:noFill/>
            <a:miter lim="800000"/>
            <a:headEnd/>
            <a:tailEnd/>
          </a:ln>
        </p:spPr>
      </p:pic>
      <p:grpSp>
        <p:nvGrpSpPr>
          <p:cNvPr id="5" name="Group 4">
            <a:extLst>
              <a:ext uri="{FF2B5EF4-FFF2-40B4-BE49-F238E27FC236}">
                <a16:creationId xmlns:a16="http://schemas.microsoft.com/office/drawing/2014/main" id="{A98F5443-DFA3-8CE7-690D-2F1DDE1D9653}"/>
              </a:ext>
            </a:extLst>
          </p:cNvPr>
          <p:cNvGrpSpPr/>
          <p:nvPr/>
        </p:nvGrpSpPr>
        <p:grpSpPr>
          <a:xfrm>
            <a:off x="8107560" y="6126164"/>
            <a:ext cx="602737" cy="613565"/>
            <a:chOff x="1691680" y="5343137"/>
            <a:chExt cx="803649" cy="818086"/>
          </a:xfrm>
        </p:grpSpPr>
        <p:pic>
          <p:nvPicPr>
            <p:cNvPr id="6" name="Picture 5">
              <a:extLst>
                <a:ext uri="{FF2B5EF4-FFF2-40B4-BE49-F238E27FC236}">
                  <a16:creationId xmlns:a16="http://schemas.microsoft.com/office/drawing/2014/main" id="{891D7C16-3D79-4DA2-C98A-976B5FA3D6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16747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Users\Alejandro.Gonzalez\AppData\Local\Microsoft\Windows\Temporary Internet Files\Content.IE5\XL0LMBHR\Vector_Meditating_Silhouette_by_vensucara[1].jpg"/>
          <p:cNvPicPr>
            <a:picLocks noChangeAspect="1" noChangeArrowheads="1"/>
          </p:cNvPicPr>
          <p:nvPr/>
        </p:nvPicPr>
        <p:blipFill>
          <a:blip r:embed="rId7">
            <a:duotone>
              <a:schemeClr val="accent1">
                <a:shade val="45000"/>
                <a:satMod val="135000"/>
              </a:schemeClr>
              <a:prstClr val="white"/>
            </a:duotone>
            <a:extLst>
              <a:ext uri="{BEBA8EAE-BF5A-486C-A8C5-ECC9F3942E4B}">
                <a14:imgProps xmlns:a14="http://schemas.microsoft.com/office/drawing/2010/main">
                  <a14:imgLayer r:embed="rId8">
                    <a14:imgEffect>
                      <a14:artisticPlasticWrap/>
                    </a14:imgEffect>
                  </a14:imgLayer>
                </a14:imgProps>
              </a:ext>
            </a:extLst>
          </a:blip>
          <a:srcRect/>
          <a:stretch>
            <a:fillRect/>
          </a:stretch>
        </p:blipFill>
        <p:spPr bwMode="auto">
          <a:xfrm>
            <a:off x="6374281" y="4231611"/>
            <a:ext cx="1558814" cy="1761202"/>
          </a:xfrm>
          <a:prstGeom prst="rect">
            <a:avLst/>
          </a:prstGeom>
          <a:noFill/>
        </p:spPr>
      </p:pic>
      <p:pic>
        <p:nvPicPr>
          <p:cNvPr id="10" name="Picture 12" descr="C:\Users\Alejandro.Gonzalez\AppData\Local\Microsoft\Windows\Temporary Internet Files\Content.IE5\34WWWNTE\man-295475_640[1].png"/>
          <p:cNvPicPr>
            <a:picLocks noChangeAspect="1" noChangeArrowheads="1"/>
          </p:cNvPicPr>
          <p:nvPr/>
        </p:nvPicPr>
        <p:blipFill>
          <a:blip r:embed="rId9">
            <a:duotone>
              <a:schemeClr val="accent6">
                <a:shade val="45000"/>
                <a:satMod val="135000"/>
              </a:schemeClr>
              <a:prstClr val="white"/>
            </a:duotone>
            <a:extLst>
              <a:ext uri="{BEBA8EAE-BF5A-486C-A8C5-ECC9F3942E4B}">
                <a14:imgProps xmlns:a14="http://schemas.microsoft.com/office/drawing/2010/main">
                  <a14:imgLayer r:embed="rId10">
                    <a14:imgEffect>
                      <a14:artisticPlasticWrap/>
                    </a14:imgEffect>
                  </a14:imgLayer>
                </a14:imgProps>
              </a:ext>
            </a:extLst>
          </a:blip>
          <a:srcRect/>
          <a:stretch>
            <a:fillRect/>
          </a:stretch>
        </p:blipFill>
        <p:spPr bwMode="auto">
          <a:xfrm>
            <a:off x="3555110" y="4083550"/>
            <a:ext cx="1280561" cy="2191335"/>
          </a:xfrm>
          <a:prstGeom prst="rect">
            <a:avLst/>
          </a:prstGeom>
          <a:noFill/>
        </p:spPr>
      </p:pic>
      <p:sp>
        <p:nvSpPr>
          <p:cNvPr id="11266" name="Title 1"/>
          <p:cNvSpPr>
            <a:spLocks noGrp="1"/>
          </p:cNvSpPr>
          <p:nvPr>
            <p:ph type="title"/>
            <p:custDataLst>
              <p:tags r:id="rId1"/>
            </p:custDataLst>
          </p:nvPr>
        </p:nvSpPr>
        <p:spPr>
          <a:xfrm>
            <a:off x="1316736" y="457201"/>
            <a:ext cx="9226296" cy="1819275"/>
          </a:xfrm>
        </p:spPr>
        <p:txBody>
          <a:bodyPr>
            <a:noAutofit/>
          </a:bodyPr>
          <a:lstStyle/>
          <a:p>
            <a:pPr>
              <a:tabLst>
                <a:tab pos="542925" algn="l"/>
                <a:tab pos="4919663" algn="ctr"/>
                <a:tab pos="8970963" algn="r"/>
              </a:tabLst>
            </a:pPr>
            <a:r>
              <a:rPr lang="fr-CA" sz="3600" dirty="0" smtClean="0"/>
              <a:t>Quelle est la différence entre la </a:t>
            </a:r>
            <a:br>
              <a:rPr lang="fr-CA" sz="3600" dirty="0" smtClean="0"/>
            </a:br>
            <a:r>
              <a:rPr lang="fr-CA" sz="3600" dirty="0" smtClean="0"/>
              <a:t/>
            </a:r>
            <a:br>
              <a:rPr lang="fr-CA" sz="3600" dirty="0" smtClean="0"/>
            </a:br>
            <a:r>
              <a:rPr lang="fr-CA" sz="3600" dirty="0" err="1" smtClean="0"/>
              <a:t>la</a:t>
            </a:r>
            <a:r>
              <a:rPr lang="fr-CA" sz="3600" dirty="0" smtClean="0"/>
              <a:t> pleine conscience</a:t>
            </a:r>
            <a:r>
              <a:rPr lang="fr-CA" sz="3600" dirty="0"/>
              <a:t> </a:t>
            </a:r>
            <a:r>
              <a:rPr lang="fr-CA" sz="3600" dirty="0" smtClean="0"/>
              <a:t>	et 	la méditation ?</a:t>
            </a:r>
            <a:endParaRPr lang="en-US" sz="3600" dirty="0" smtClean="0"/>
          </a:p>
        </p:txBody>
      </p:sp>
      <p:sp>
        <p:nvSpPr>
          <p:cNvPr id="4" name="Left-Right Arrow 3"/>
          <p:cNvSpPr/>
          <p:nvPr>
            <p:custDataLst>
              <p:tags r:id="rId2"/>
            </p:custDataLst>
          </p:nvPr>
        </p:nvSpPr>
        <p:spPr>
          <a:xfrm>
            <a:off x="2208214" y="2276476"/>
            <a:ext cx="8002587" cy="166846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sz="2400" dirty="0">
                <a:solidFill>
                  <a:srgbClr val="FFFFFF"/>
                </a:solidFill>
                <a:latin typeface="Times New Roman"/>
                <a:cs typeface="Times New Roman"/>
              </a:rPr>
              <a:t>~</a:t>
            </a:r>
            <a:r>
              <a:rPr lang="fr-CA" sz="2400" dirty="0">
                <a:solidFill>
                  <a:srgbClr val="FFFFFF"/>
                </a:solidFill>
                <a:cs typeface="Times New Roman"/>
              </a:rPr>
              <a:t> La durée de l’exercice, l’objectif et l’expérience </a:t>
            </a:r>
            <a:r>
              <a:rPr lang="fr-CA" sz="2400" dirty="0">
                <a:solidFill>
                  <a:srgbClr val="FFFFFF"/>
                </a:solidFill>
                <a:latin typeface="Times New Roman"/>
                <a:cs typeface="Times New Roman"/>
              </a:rPr>
              <a:t>~</a:t>
            </a:r>
            <a:endParaRPr lang="en-CA" sz="2400" dirty="0">
              <a:solidFill>
                <a:srgbClr val="FFFFFF"/>
              </a:solidFill>
              <a:latin typeface="Times New Roman"/>
            </a:endParaRPr>
          </a:p>
        </p:txBody>
      </p:sp>
      <p:sp>
        <p:nvSpPr>
          <p:cNvPr id="6" name="Rectangle 5"/>
          <p:cNvSpPr>
            <a:spLocks noChangeArrowheads="1"/>
          </p:cNvSpPr>
          <p:nvPr>
            <p:custDataLst>
              <p:tags r:id="rId3"/>
            </p:custDataLst>
          </p:nvPr>
        </p:nvSpPr>
        <p:spPr bwMode="auto">
          <a:xfrm>
            <a:off x="1202036" y="4365625"/>
            <a:ext cx="2592288" cy="1323439"/>
          </a:xfrm>
          <a:prstGeom prst="rect">
            <a:avLst/>
          </a:prstGeom>
          <a:noFill/>
          <a:ln w="9525">
            <a:noFill/>
            <a:miter lim="800000"/>
            <a:headEnd/>
            <a:tailEnd/>
          </a:ln>
        </p:spPr>
        <p:txBody>
          <a:bodyPr wrap="square">
            <a:spAutoFit/>
          </a:bodyPr>
          <a:lstStyle/>
          <a:p>
            <a:pPr marL="173038" indent="-173038">
              <a:buFont typeface="Arial" pitchFamily="34" charset="0"/>
              <a:buChar char="•"/>
            </a:pPr>
            <a:r>
              <a:rPr lang="en-CA" sz="2000" dirty="0">
                <a:solidFill>
                  <a:schemeClr val="accent5">
                    <a:lumMod val="75000"/>
                  </a:schemeClr>
                </a:solidFill>
                <a:latin typeface="Calibri" pitchFamily="34" charset="0"/>
              </a:rPr>
              <a:t>5 minutes</a:t>
            </a:r>
          </a:p>
          <a:p>
            <a:pPr marL="173038" indent="-173038">
              <a:buFont typeface="Arial" pitchFamily="34" charset="0"/>
              <a:buChar char="•"/>
            </a:pPr>
            <a:r>
              <a:rPr lang="en-CA" sz="2000" dirty="0">
                <a:solidFill>
                  <a:schemeClr val="accent5">
                    <a:lumMod val="75000"/>
                  </a:schemeClr>
                </a:solidFill>
                <a:latin typeface="Calibri" pitchFamily="34" charset="0"/>
              </a:rPr>
              <a:t>Détendez-vous et prenez conscience.</a:t>
            </a:r>
          </a:p>
          <a:p>
            <a:pPr marL="173038" indent="-173038">
              <a:buFont typeface="Arial" pitchFamily="34" charset="0"/>
              <a:buChar char="•"/>
            </a:pPr>
            <a:r>
              <a:rPr lang="en-CA" sz="2000" dirty="0">
                <a:solidFill>
                  <a:schemeClr val="accent5">
                    <a:lumMod val="75000"/>
                  </a:schemeClr>
                </a:solidFill>
                <a:latin typeface="Calibri" pitchFamily="34" charset="0"/>
              </a:rPr>
              <a:t>Conscience de soi</a:t>
            </a:r>
            <a:r>
              <a:rPr lang="fr-CA" sz="2000" dirty="0">
                <a:solidFill>
                  <a:schemeClr val="accent5">
                    <a:lumMod val="75000"/>
                  </a:schemeClr>
                </a:solidFill>
                <a:latin typeface="Calibri" pitchFamily="34" charset="0"/>
              </a:rPr>
              <a:t>.</a:t>
            </a:r>
            <a:endParaRPr lang="en-US" dirty="0">
              <a:solidFill>
                <a:schemeClr val="accent5">
                  <a:lumMod val="75000"/>
                </a:schemeClr>
              </a:solidFill>
              <a:latin typeface="Calibri" pitchFamily="34" charset="0"/>
            </a:endParaRPr>
          </a:p>
        </p:txBody>
      </p:sp>
      <p:sp>
        <p:nvSpPr>
          <p:cNvPr id="9" name="Rectangle 8"/>
          <p:cNvSpPr>
            <a:spLocks noChangeArrowheads="1"/>
          </p:cNvSpPr>
          <p:nvPr>
            <p:custDataLst>
              <p:tags r:id="rId4"/>
            </p:custDataLst>
          </p:nvPr>
        </p:nvSpPr>
        <p:spPr bwMode="auto">
          <a:xfrm>
            <a:off x="7871064" y="4365625"/>
            <a:ext cx="3527102" cy="1631216"/>
          </a:xfrm>
          <a:prstGeom prst="rect">
            <a:avLst/>
          </a:prstGeom>
          <a:noFill/>
          <a:ln w="9525">
            <a:noFill/>
            <a:miter lim="800000"/>
            <a:headEnd/>
            <a:tailEnd/>
          </a:ln>
        </p:spPr>
        <p:txBody>
          <a:bodyPr wrap="square">
            <a:spAutoFit/>
          </a:bodyPr>
          <a:lstStyle/>
          <a:p>
            <a:pPr marL="173038" indent="-173038">
              <a:buFont typeface="Arial" pitchFamily="34" charset="0"/>
              <a:buChar char="•"/>
            </a:pPr>
            <a:r>
              <a:rPr lang="fr-CA" sz="2000" dirty="0">
                <a:solidFill>
                  <a:schemeClr val="accent5">
                    <a:lumMod val="75000"/>
                  </a:schemeClr>
                </a:solidFill>
                <a:latin typeface="Calibri" pitchFamily="34" charset="0"/>
              </a:rPr>
              <a:t>De vingt minutes à une heure.</a:t>
            </a:r>
          </a:p>
          <a:p>
            <a:pPr marL="173038" indent="-173038">
              <a:buFont typeface="Arial" pitchFamily="34" charset="0"/>
              <a:buChar char="•"/>
            </a:pPr>
            <a:r>
              <a:rPr lang="fr-CA" sz="2000" dirty="0">
                <a:solidFill>
                  <a:schemeClr val="accent5">
                    <a:lumMod val="75000"/>
                  </a:schemeClr>
                </a:solidFill>
                <a:latin typeface="Calibri" pitchFamily="34" charset="0"/>
              </a:rPr>
              <a:t>Engagez-vous dans la réflexion ou la contemplation. </a:t>
            </a:r>
          </a:p>
          <a:p>
            <a:pPr marL="173038" indent="-173038">
              <a:buFont typeface="Arial" pitchFamily="34" charset="0"/>
              <a:buChar char="•"/>
            </a:pPr>
            <a:r>
              <a:rPr lang="fr-CA" sz="2000" dirty="0">
                <a:solidFill>
                  <a:schemeClr val="accent5">
                    <a:lumMod val="75000"/>
                  </a:schemeClr>
                </a:solidFill>
                <a:latin typeface="Calibri" pitchFamily="34" charset="0"/>
              </a:rPr>
              <a:t>Cela pourrait transformer votre esprit.</a:t>
            </a:r>
            <a:endParaRPr lang="en-US" sz="2000" dirty="0">
              <a:solidFill>
                <a:schemeClr val="accent5">
                  <a:lumMod val="75000"/>
                </a:schemeClr>
              </a:solidFill>
              <a:latin typeface="Calibri" pitchFamily="34" charset="0"/>
            </a:endParaRPr>
          </a:p>
        </p:txBody>
      </p:sp>
    </p:spTree>
    <p:extLst>
      <p:ext uri="{BB962C8B-B14F-4D97-AF65-F5344CB8AC3E}">
        <p14:creationId xmlns:p14="http://schemas.microsoft.com/office/powerpoint/2010/main" val="230577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10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10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fade">
                                      <p:cBhvr>
                                        <p:cTn id="32" dur="10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custDataLst>
              <p:tags r:id="rId1"/>
            </p:custDataLst>
          </p:nvPr>
        </p:nvSpPr>
        <p:spPr/>
        <p:txBody>
          <a:bodyPr/>
          <a:lstStyle/>
          <a:p>
            <a:pPr eaLnBrk="1" hangingPunct="1"/>
            <a:r>
              <a:rPr lang="fr-CA" dirty="0" smtClean="0"/>
              <a:t>Qu’est-ce que la pleine conscience? – Définitions</a:t>
            </a:r>
            <a:endParaRPr lang="en-US" dirty="0" smtClean="0"/>
          </a:p>
        </p:txBody>
      </p:sp>
      <p:sp>
        <p:nvSpPr>
          <p:cNvPr id="10243" name="Content Placeholder 2"/>
          <p:cNvSpPr>
            <a:spLocks noGrp="1"/>
          </p:cNvSpPr>
          <p:nvPr>
            <p:ph idx="1"/>
            <p:custDataLst>
              <p:tags r:id="rId2"/>
            </p:custDataLst>
          </p:nvPr>
        </p:nvSpPr>
        <p:spPr/>
        <p:txBody>
          <a:bodyPr>
            <a:normAutofit/>
          </a:bodyPr>
          <a:lstStyle/>
          <a:p>
            <a:pPr eaLnBrk="1" hangingPunct="1"/>
            <a:r>
              <a:rPr lang="en-CA" dirty="0" smtClean="0"/>
              <a:t>Soyez attentif et </a:t>
            </a:r>
            <a:r>
              <a:rPr lang="en-CA" dirty="0" err="1" smtClean="0"/>
              <a:t>conscient</a:t>
            </a:r>
            <a:r>
              <a:rPr lang="en-CA" dirty="0" smtClean="0"/>
              <a:t>, sans </a:t>
            </a:r>
            <a:r>
              <a:rPr lang="en-CA" dirty="0" err="1" smtClean="0"/>
              <a:t>juger</a:t>
            </a:r>
            <a:r>
              <a:rPr lang="en-CA" dirty="0" smtClean="0"/>
              <a:t>.</a:t>
            </a:r>
          </a:p>
          <a:p>
            <a:pPr eaLnBrk="1" hangingPunct="1"/>
            <a:endParaRPr lang="en-CA" dirty="0" smtClean="0"/>
          </a:p>
          <a:p>
            <a:pPr eaLnBrk="1" hangingPunct="1"/>
            <a:r>
              <a:rPr lang="fr-CA" dirty="0" smtClean="0"/>
              <a:t>« Mindfulness means </a:t>
            </a:r>
            <a:r>
              <a:rPr lang="fr-CA" b="1" dirty="0" smtClean="0"/>
              <a:t>presence of heart</a:t>
            </a:r>
            <a:r>
              <a:rPr lang="fr-CA" dirty="0" smtClean="0"/>
              <a:t> » (la pleine conscience est la présence du cœur) – John Kabbat Zinn </a:t>
            </a:r>
            <a:r>
              <a:rPr lang="fr-CA" sz="1600" dirty="0">
                <a:hlinkClick r:id="rId6"/>
              </a:rPr>
              <a:t>https://www.youtube.com/watch?v=xoLQ3qkh0w0</a:t>
            </a:r>
            <a:r>
              <a:rPr lang="fr-CA" sz="1600" dirty="0"/>
              <a:t> (vidéo en anglais)</a:t>
            </a:r>
            <a:endParaRPr lang="fr-CA" dirty="0" smtClean="0"/>
          </a:p>
          <a:p>
            <a:pPr eaLnBrk="1" hangingPunct="1"/>
            <a:endParaRPr lang="en-CA" dirty="0" smtClean="0"/>
          </a:p>
          <a:p>
            <a:pPr eaLnBrk="1" hangingPunct="1"/>
            <a:r>
              <a:rPr lang="fr-CA" dirty="0" smtClean="0"/>
              <a:t>Les idées et les concepts suivants sont semblables :</a:t>
            </a:r>
            <a:br>
              <a:rPr lang="fr-CA" dirty="0" smtClean="0"/>
            </a:br>
            <a:r>
              <a:rPr lang="fr-CA" dirty="0" smtClean="0"/>
              <a:t>Circulation, présence, équilibre, être, harmonie, connexité, ici et maintenant (Gestalt), sagesse, centralité, lenteur et beaucoup d’autres encore.</a:t>
            </a:r>
            <a:endParaRPr lang="en-CA" dirty="0" smtClean="0"/>
          </a:p>
        </p:txBody>
      </p:sp>
      <p:sp>
        <p:nvSpPr>
          <p:cNvPr id="10244" name="Content Placeholder 2"/>
          <p:cNvSpPr txBox="1">
            <a:spLocks/>
          </p:cNvSpPr>
          <p:nvPr>
            <p:custDataLst>
              <p:tags r:id="rId3"/>
            </p:custDataLst>
          </p:nvPr>
        </p:nvSpPr>
        <p:spPr bwMode="auto">
          <a:xfrm>
            <a:off x="1981200" y="3563938"/>
            <a:ext cx="8229600" cy="1593850"/>
          </a:xfrm>
          <a:prstGeom prst="rect">
            <a:avLst/>
          </a:prstGeom>
          <a:noFill/>
          <a:ln w="9525">
            <a:noFill/>
            <a:miter lim="800000"/>
            <a:headEnd/>
            <a:tailEnd/>
          </a:ln>
        </p:spPr>
        <p:txBody>
          <a:bodyPr/>
          <a:lstStyle/>
          <a:p>
            <a:pPr marL="342900" indent="-342900">
              <a:spcBef>
                <a:spcPct val="20000"/>
              </a:spcBef>
              <a:buFont typeface="Arial" pitchFamily="34" charset="0"/>
              <a:buChar char="•"/>
            </a:pPr>
            <a:endParaRPr lang="fr-FR" sz="2400" dirty="0">
              <a:latin typeface="Calibri" pitchFamily="34" charset="0"/>
            </a:endParaRPr>
          </a:p>
        </p:txBody>
      </p:sp>
    </p:spTree>
    <p:extLst>
      <p:ext uri="{BB962C8B-B14F-4D97-AF65-F5344CB8AC3E}">
        <p14:creationId xmlns:p14="http://schemas.microsoft.com/office/powerpoint/2010/main" val="3067322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Pourquoi </a:t>
            </a:r>
            <a:r>
              <a:rPr lang="fr-FR" dirty="0"/>
              <a:t>la pleine conscience est si </a:t>
            </a:r>
            <a:r>
              <a:rPr lang="fr-FR" dirty="0" smtClean="0"/>
              <a:t>importante ?</a:t>
            </a:r>
            <a:endParaRPr lang="fr-CA" dirty="0"/>
          </a:p>
        </p:txBody>
      </p:sp>
      <p:sp>
        <p:nvSpPr>
          <p:cNvPr id="3" name="Content Placeholder 2"/>
          <p:cNvSpPr>
            <a:spLocks noGrp="1"/>
          </p:cNvSpPr>
          <p:nvPr>
            <p:ph idx="1"/>
          </p:nvPr>
        </p:nvSpPr>
        <p:spPr/>
        <p:txBody>
          <a:bodyPr>
            <a:normAutofit fontScale="85000" lnSpcReduction="20000"/>
          </a:bodyPr>
          <a:lstStyle/>
          <a:p>
            <a:pPr>
              <a:lnSpc>
                <a:spcPct val="150000"/>
              </a:lnSpc>
            </a:pPr>
            <a:r>
              <a:rPr lang="fr-CA" dirty="0" smtClean="0"/>
              <a:t>Résilience</a:t>
            </a:r>
            <a:endParaRPr lang="fr-CA" dirty="0"/>
          </a:p>
          <a:p>
            <a:pPr>
              <a:lnSpc>
                <a:spcPct val="150000"/>
              </a:lnSpc>
            </a:pPr>
            <a:r>
              <a:rPr lang="fr-CA" dirty="0"/>
              <a:t>Concentration et </a:t>
            </a:r>
            <a:r>
              <a:rPr lang="fr-CA" dirty="0" smtClean="0"/>
              <a:t>clarté</a:t>
            </a:r>
            <a:endParaRPr lang="fr-CA" dirty="0"/>
          </a:p>
          <a:p>
            <a:pPr>
              <a:lnSpc>
                <a:spcPct val="150000"/>
              </a:lnSpc>
            </a:pPr>
            <a:r>
              <a:rPr lang="fr-CA" dirty="0" smtClean="0"/>
              <a:t>Harmonie</a:t>
            </a:r>
          </a:p>
          <a:p>
            <a:pPr>
              <a:lnSpc>
                <a:spcPct val="150000"/>
              </a:lnSpc>
            </a:pPr>
            <a:r>
              <a:rPr lang="fr-CA" dirty="0" smtClean="0"/>
              <a:t>Moins d’absentéisme</a:t>
            </a:r>
          </a:p>
          <a:p>
            <a:pPr>
              <a:lnSpc>
                <a:spcPct val="150000"/>
              </a:lnSpc>
            </a:pPr>
            <a:r>
              <a:rPr lang="fr-CA" dirty="0" smtClean="0"/>
              <a:t>Satisfaction et bien-être</a:t>
            </a:r>
          </a:p>
          <a:p>
            <a:pPr>
              <a:lnSpc>
                <a:spcPct val="150000"/>
              </a:lnSpc>
            </a:pPr>
            <a:r>
              <a:rPr lang="fr-CA" dirty="0" smtClean="0"/>
              <a:t>Réduction du stress</a:t>
            </a:r>
          </a:p>
          <a:p>
            <a:pPr>
              <a:lnSpc>
                <a:spcPct val="150000"/>
              </a:lnSpc>
            </a:pPr>
            <a:r>
              <a:rPr lang="fr-CA" dirty="0" smtClean="0"/>
              <a:t>Créativité</a:t>
            </a:r>
            <a:endParaRPr lang="fr-CA" dirty="0"/>
          </a:p>
        </p:txBody>
      </p:sp>
      <p:pic>
        <p:nvPicPr>
          <p:cNvPr id="5" name="Picture 11" descr="C:\Users\Alejandro.Gonzalez\AppData\Local\Microsoft\Windows\Temporary Internet Files\Content.IE5\DT8C0HKT\drawingpad18-300x176[1].jpg"/>
          <p:cNvPicPr>
            <a:picLocks noChangeAspect="1" noChangeArrowheads="1"/>
          </p:cNvPicPr>
          <p:nvPr/>
        </p:nvPicPr>
        <p:blipFill>
          <a:blip r:embed="rId3"/>
          <a:srcRect/>
          <a:stretch>
            <a:fillRect/>
          </a:stretch>
        </p:blipFill>
        <p:spPr bwMode="auto">
          <a:xfrm>
            <a:off x="6507672" y="2060848"/>
            <a:ext cx="4541414" cy="2664296"/>
          </a:xfrm>
          <a:prstGeom prst="rect">
            <a:avLst/>
          </a:prstGeom>
          <a:noFill/>
        </p:spPr>
      </p:pic>
      <p:sp>
        <p:nvSpPr>
          <p:cNvPr id="4" name="Rectangle 3"/>
          <p:cNvSpPr/>
          <p:nvPr/>
        </p:nvSpPr>
        <p:spPr>
          <a:xfrm>
            <a:off x="2166550" y="6177920"/>
            <a:ext cx="7858900" cy="261610"/>
          </a:xfrm>
          <a:prstGeom prst="rect">
            <a:avLst/>
          </a:prstGeom>
        </p:spPr>
        <p:txBody>
          <a:bodyPr wrap="square">
            <a:spAutoFit/>
          </a:bodyPr>
          <a:lstStyle/>
          <a:p>
            <a:r>
              <a:rPr lang="en-CA" sz="1100" dirty="0">
                <a:solidFill>
                  <a:srgbClr val="00B0F0"/>
                </a:solidFill>
                <a:hlinkClick r:id="rId4"/>
              </a:rPr>
              <a:t>https://ethiqueparlecoeur.com/2017/09/06/leadership-de-pleine-conscience-strategie-efficace-gestionnaires/</a:t>
            </a:r>
            <a:endParaRPr lang="en-CA" sz="1100" dirty="0">
              <a:solidFill>
                <a:srgbClr val="00B0F0"/>
              </a:solidFill>
            </a:endParaRPr>
          </a:p>
        </p:txBody>
      </p:sp>
    </p:spTree>
    <p:extLst>
      <p:ext uri="{BB962C8B-B14F-4D97-AF65-F5344CB8AC3E}">
        <p14:creationId xmlns:p14="http://schemas.microsoft.com/office/powerpoint/2010/main" val="200448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srcRect/>
          <a:stretch>
            <a:fillRect/>
          </a:stretch>
        </p:blipFill>
        <p:spPr bwMode="auto">
          <a:xfrm>
            <a:off x="8520500" y="2783742"/>
            <a:ext cx="2152904" cy="1327036"/>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fr-FR" sz="4000" dirty="0"/>
              <a:t>Les organisations ayant des programme </a:t>
            </a:r>
            <a:r>
              <a:rPr lang="fr-FR" sz="4000" dirty="0" smtClean="0"/>
              <a:t>de </a:t>
            </a:r>
            <a:r>
              <a:rPr lang="fr-FR" sz="4000" dirty="0"/>
              <a:t>pleine conscience</a:t>
            </a:r>
            <a:endParaRPr lang="en-US" sz="4000" dirty="0"/>
          </a:p>
        </p:txBody>
      </p:sp>
      <p:sp>
        <p:nvSpPr>
          <p:cNvPr id="4" name="Rectangle 3"/>
          <p:cNvSpPr/>
          <p:nvPr/>
        </p:nvSpPr>
        <p:spPr>
          <a:xfrm>
            <a:off x="2181330" y="6248400"/>
            <a:ext cx="2229641" cy="338554"/>
          </a:xfrm>
          <a:prstGeom prst="rect">
            <a:avLst/>
          </a:prstGeom>
        </p:spPr>
        <p:txBody>
          <a:bodyPr wrap="square">
            <a:spAutoFit/>
          </a:bodyPr>
          <a:lstStyle/>
          <a:p>
            <a:r>
              <a:rPr lang="fr-CA" sz="1600" dirty="0">
                <a:hlinkClick r:id="rId4"/>
              </a:rPr>
              <a:t>http://www.siyli.org</a:t>
            </a:r>
            <a:r>
              <a:rPr lang="fr-CA" sz="1600" dirty="0"/>
              <a:t> </a:t>
            </a:r>
            <a:endParaRPr lang="en-CA" sz="1600" dirty="0"/>
          </a:p>
        </p:txBody>
      </p:sp>
      <p:pic>
        <p:nvPicPr>
          <p:cNvPr id="5" name="Picture 1"/>
          <p:cNvPicPr>
            <a:picLocks noChangeAspect="1" noChangeArrowheads="1"/>
          </p:cNvPicPr>
          <p:nvPr/>
        </p:nvPicPr>
        <p:blipFill>
          <a:blip r:embed="rId5" cstate="print"/>
          <a:srcRect/>
          <a:stretch>
            <a:fillRect/>
          </a:stretch>
        </p:blipFill>
        <p:spPr bwMode="auto">
          <a:xfrm>
            <a:off x="2133601" y="1569369"/>
            <a:ext cx="1162253" cy="352425"/>
          </a:xfrm>
          <a:prstGeom prst="rect">
            <a:avLst/>
          </a:prstGeom>
          <a:noFill/>
          <a:ln w="9525">
            <a:noFill/>
            <a:miter lim="800000"/>
            <a:headEnd/>
            <a:tailEnd/>
          </a:ln>
        </p:spPr>
      </p:pic>
      <p:pic>
        <p:nvPicPr>
          <p:cNvPr id="6" name="Picture 2"/>
          <p:cNvPicPr>
            <a:picLocks noChangeAspect="1" noChangeArrowheads="1"/>
          </p:cNvPicPr>
          <p:nvPr/>
        </p:nvPicPr>
        <p:blipFill>
          <a:blip r:embed="rId6" cstate="print"/>
          <a:srcRect/>
          <a:stretch>
            <a:fillRect/>
          </a:stretch>
        </p:blipFill>
        <p:spPr bwMode="auto">
          <a:xfrm>
            <a:off x="5117714" y="1569368"/>
            <a:ext cx="962025" cy="457200"/>
          </a:xfrm>
          <a:prstGeom prst="rect">
            <a:avLst/>
          </a:prstGeom>
          <a:noFill/>
          <a:ln w="9525">
            <a:noFill/>
            <a:miter lim="800000"/>
            <a:headEnd/>
            <a:tailEnd/>
          </a:ln>
        </p:spPr>
      </p:pic>
      <p:pic>
        <p:nvPicPr>
          <p:cNvPr id="7" name="Picture 3"/>
          <p:cNvPicPr>
            <a:picLocks noChangeAspect="1" noChangeArrowheads="1"/>
          </p:cNvPicPr>
          <p:nvPr/>
        </p:nvPicPr>
        <p:blipFill>
          <a:blip r:embed="rId7" cstate="print"/>
          <a:srcRect/>
          <a:stretch>
            <a:fillRect/>
          </a:stretch>
        </p:blipFill>
        <p:spPr bwMode="auto">
          <a:xfrm>
            <a:off x="3544723" y="1569369"/>
            <a:ext cx="1324120" cy="347464"/>
          </a:xfrm>
          <a:prstGeom prst="rect">
            <a:avLst/>
          </a:prstGeom>
          <a:noFill/>
          <a:ln w="9525">
            <a:noFill/>
            <a:miter lim="800000"/>
            <a:headEnd/>
            <a:tailEnd/>
          </a:ln>
        </p:spPr>
      </p:pic>
      <p:pic>
        <p:nvPicPr>
          <p:cNvPr id="9" name="Picture 5"/>
          <p:cNvPicPr>
            <a:picLocks noChangeAspect="1" noChangeArrowheads="1"/>
          </p:cNvPicPr>
          <p:nvPr/>
        </p:nvPicPr>
        <p:blipFill>
          <a:blip r:embed="rId8" cstate="print"/>
          <a:srcRect/>
          <a:stretch>
            <a:fillRect/>
          </a:stretch>
        </p:blipFill>
        <p:spPr bwMode="auto">
          <a:xfrm>
            <a:off x="3429000" y="2145432"/>
            <a:ext cx="1371600" cy="629014"/>
          </a:xfrm>
          <a:prstGeom prst="rect">
            <a:avLst/>
          </a:prstGeom>
          <a:noFill/>
          <a:ln w="9525">
            <a:noFill/>
            <a:miter lim="800000"/>
            <a:headEnd/>
            <a:tailEnd/>
          </a:ln>
        </p:spPr>
      </p:pic>
      <p:pic>
        <p:nvPicPr>
          <p:cNvPr id="10" name="Picture 8"/>
          <p:cNvPicPr>
            <a:picLocks noChangeAspect="1" noChangeArrowheads="1"/>
          </p:cNvPicPr>
          <p:nvPr/>
        </p:nvPicPr>
        <p:blipFill>
          <a:blip r:embed="rId9" cstate="print"/>
          <a:srcRect/>
          <a:stretch>
            <a:fillRect/>
          </a:stretch>
        </p:blipFill>
        <p:spPr bwMode="auto">
          <a:xfrm>
            <a:off x="3561469" y="5683696"/>
            <a:ext cx="1230489" cy="304800"/>
          </a:xfrm>
          <a:prstGeom prst="rect">
            <a:avLst/>
          </a:prstGeom>
          <a:noFill/>
          <a:ln w="9525">
            <a:noFill/>
            <a:miter lim="800000"/>
            <a:headEnd/>
            <a:tailEnd/>
          </a:ln>
        </p:spPr>
      </p:pic>
      <p:pic>
        <p:nvPicPr>
          <p:cNvPr id="11" name="Picture 9"/>
          <p:cNvPicPr>
            <a:picLocks noChangeAspect="1" noChangeArrowheads="1"/>
          </p:cNvPicPr>
          <p:nvPr/>
        </p:nvPicPr>
        <p:blipFill>
          <a:blip r:embed="rId10" cstate="print"/>
          <a:srcRect/>
          <a:stretch>
            <a:fillRect/>
          </a:stretch>
        </p:blipFill>
        <p:spPr bwMode="auto">
          <a:xfrm>
            <a:off x="4833211" y="3742184"/>
            <a:ext cx="1920240" cy="533400"/>
          </a:xfrm>
          <a:prstGeom prst="rect">
            <a:avLst/>
          </a:prstGeom>
          <a:noFill/>
          <a:ln w="9525">
            <a:noFill/>
            <a:miter lim="800000"/>
            <a:headEnd/>
            <a:tailEnd/>
          </a:ln>
        </p:spPr>
      </p:pic>
      <p:pic>
        <p:nvPicPr>
          <p:cNvPr id="12" name="Picture 14"/>
          <p:cNvPicPr>
            <a:picLocks noChangeAspect="1" noChangeArrowheads="1"/>
          </p:cNvPicPr>
          <p:nvPr/>
        </p:nvPicPr>
        <p:blipFill>
          <a:blip r:embed="rId11" cstate="print"/>
          <a:srcRect/>
          <a:stretch>
            <a:fillRect/>
          </a:stretch>
        </p:blipFill>
        <p:spPr bwMode="auto">
          <a:xfrm>
            <a:off x="8514955" y="4948288"/>
            <a:ext cx="1151835" cy="544360"/>
          </a:xfrm>
          <a:prstGeom prst="rect">
            <a:avLst/>
          </a:prstGeom>
          <a:noFill/>
          <a:ln w="9525">
            <a:noFill/>
            <a:miter lim="800000"/>
            <a:headEnd/>
            <a:tailEnd/>
          </a:ln>
        </p:spPr>
      </p:pic>
      <p:sp>
        <p:nvSpPr>
          <p:cNvPr id="13" name="Rectangle 12"/>
          <p:cNvSpPr/>
          <p:nvPr/>
        </p:nvSpPr>
        <p:spPr>
          <a:xfrm>
            <a:off x="4289445" y="6248400"/>
            <a:ext cx="2242350" cy="338554"/>
          </a:xfrm>
          <a:prstGeom prst="rect">
            <a:avLst/>
          </a:prstGeom>
        </p:spPr>
        <p:txBody>
          <a:bodyPr wrap="square">
            <a:spAutoFit/>
          </a:bodyPr>
          <a:lstStyle/>
          <a:p>
            <a:r>
              <a:rPr lang="en-CA" sz="1600" dirty="0">
                <a:hlinkClick r:id="rId12"/>
              </a:rPr>
              <a:t>www.Mindfulnet.org</a:t>
            </a:r>
            <a:endParaRPr lang="en-CA" sz="1600" dirty="0"/>
          </a:p>
        </p:txBody>
      </p:sp>
      <p:sp>
        <p:nvSpPr>
          <p:cNvPr id="14" name="Rectangle 13"/>
          <p:cNvSpPr/>
          <p:nvPr/>
        </p:nvSpPr>
        <p:spPr>
          <a:xfrm>
            <a:off x="6410271" y="6248400"/>
            <a:ext cx="3600400" cy="338554"/>
          </a:xfrm>
          <a:prstGeom prst="rect">
            <a:avLst/>
          </a:prstGeom>
        </p:spPr>
        <p:txBody>
          <a:bodyPr wrap="square">
            <a:spAutoFit/>
          </a:bodyPr>
          <a:lstStyle/>
          <a:p>
            <a:r>
              <a:rPr lang="en-CA" sz="1600" dirty="0">
                <a:hlinkClick r:id="rId13"/>
              </a:rPr>
              <a:t>http://instituteformindfulleadership.org</a:t>
            </a:r>
            <a:r>
              <a:rPr lang="en-CA" sz="1600" dirty="0"/>
              <a:t> </a:t>
            </a:r>
          </a:p>
        </p:txBody>
      </p:sp>
      <p:pic>
        <p:nvPicPr>
          <p:cNvPr id="15" name="Picture 23"/>
          <p:cNvPicPr>
            <a:picLocks noChangeAspect="1" noChangeArrowheads="1"/>
          </p:cNvPicPr>
          <p:nvPr/>
        </p:nvPicPr>
        <p:blipFill>
          <a:blip r:embed="rId14" cstate="print"/>
          <a:srcRect/>
          <a:stretch>
            <a:fillRect/>
          </a:stretch>
        </p:blipFill>
        <p:spPr bwMode="auto">
          <a:xfrm>
            <a:off x="7610540" y="2023392"/>
            <a:ext cx="590550" cy="695325"/>
          </a:xfrm>
          <a:prstGeom prst="rect">
            <a:avLst/>
          </a:prstGeom>
          <a:noFill/>
          <a:ln w="9525">
            <a:noFill/>
            <a:miter lim="800000"/>
            <a:headEnd/>
            <a:tailEnd/>
          </a:ln>
        </p:spPr>
      </p:pic>
      <p:pic>
        <p:nvPicPr>
          <p:cNvPr id="16" name="Picture 30"/>
          <p:cNvPicPr>
            <a:picLocks noChangeAspect="1" noChangeArrowheads="1"/>
          </p:cNvPicPr>
          <p:nvPr/>
        </p:nvPicPr>
        <p:blipFill>
          <a:blip r:embed="rId15" cstate="print"/>
          <a:srcRect/>
          <a:stretch>
            <a:fillRect/>
          </a:stretch>
        </p:blipFill>
        <p:spPr bwMode="auto">
          <a:xfrm>
            <a:off x="7582553" y="1447800"/>
            <a:ext cx="1141126" cy="533400"/>
          </a:xfrm>
          <a:prstGeom prst="rect">
            <a:avLst/>
          </a:prstGeom>
          <a:noFill/>
          <a:ln w="9525">
            <a:noFill/>
            <a:miter lim="800000"/>
            <a:headEnd/>
            <a:tailEnd/>
          </a:ln>
        </p:spPr>
      </p:pic>
      <p:pic>
        <p:nvPicPr>
          <p:cNvPr id="17" name="Picture 31"/>
          <p:cNvPicPr>
            <a:picLocks noChangeAspect="1" noChangeArrowheads="1"/>
          </p:cNvPicPr>
          <p:nvPr/>
        </p:nvPicPr>
        <p:blipFill>
          <a:blip r:embed="rId16" cstate="print"/>
          <a:srcRect/>
          <a:stretch>
            <a:fillRect/>
          </a:stretch>
        </p:blipFill>
        <p:spPr bwMode="auto">
          <a:xfrm>
            <a:off x="6328609" y="1493169"/>
            <a:ext cx="1005075" cy="423664"/>
          </a:xfrm>
          <a:prstGeom prst="rect">
            <a:avLst/>
          </a:prstGeom>
          <a:noFill/>
          <a:ln w="9525">
            <a:noFill/>
            <a:miter lim="800000"/>
            <a:headEnd/>
            <a:tailEnd/>
          </a:ln>
        </p:spPr>
      </p:pic>
      <p:pic>
        <p:nvPicPr>
          <p:cNvPr id="18" name="Picture 32"/>
          <p:cNvPicPr>
            <a:picLocks noChangeAspect="1" noChangeArrowheads="1"/>
          </p:cNvPicPr>
          <p:nvPr/>
        </p:nvPicPr>
        <p:blipFill>
          <a:blip r:embed="rId17" cstate="print"/>
          <a:srcRect/>
          <a:stretch>
            <a:fillRect/>
          </a:stretch>
        </p:blipFill>
        <p:spPr bwMode="auto">
          <a:xfrm>
            <a:off x="7577278" y="2775754"/>
            <a:ext cx="709500" cy="739969"/>
          </a:xfrm>
          <a:prstGeom prst="rect">
            <a:avLst/>
          </a:prstGeom>
          <a:noFill/>
          <a:ln w="9525">
            <a:noFill/>
            <a:miter lim="800000"/>
            <a:headEnd/>
            <a:tailEnd/>
          </a:ln>
        </p:spPr>
      </p:pic>
      <p:pic>
        <p:nvPicPr>
          <p:cNvPr id="19" name="Picture 33"/>
          <p:cNvPicPr>
            <a:picLocks noChangeAspect="1" noChangeArrowheads="1"/>
          </p:cNvPicPr>
          <p:nvPr/>
        </p:nvPicPr>
        <p:blipFill>
          <a:blip r:embed="rId18" cstate="print"/>
          <a:srcRect/>
          <a:stretch>
            <a:fillRect/>
          </a:stretch>
        </p:blipFill>
        <p:spPr bwMode="auto">
          <a:xfrm>
            <a:off x="2057400" y="4597896"/>
            <a:ext cx="966672" cy="814388"/>
          </a:xfrm>
          <a:prstGeom prst="rect">
            <a:avLst/>
          </a:prstGeom>
          <a:noFill/>
          <a:ln w="9525">
            <a:noFill/>
            <a:miter lim="800000"/>
            <a:headEnd/>
            <a:tailEnd/>
          </a:ln>
        </p:spPr>
      </p:pic>
      <p:pic>
        <p:nvPicPr>
          <p:cNvPr id="20" name="Picture 34"/>
          <p:cNvPicPr>
            <a:picLocks noChangeAspect="1" noChangeArrowheads="1"/>
          </p:cNvPicPr>
          <p:nvPr/>
        </p:nvPicPr>
        <p:blipFill>
          <a:blip r:embed="rId19" cstate="print"/>
          <a:srcRect/>
          <a:stretch>
            <a:fillRect/>
          </a:stretch>
        </p:blipFill>
        <p:spPr bwMode="auto">
          <a:xfrm>
            <a:off x="5542677" y="4562947"/>
            <a:ext cx="1035844" cy="762000"/>
          </a:xfrm>
          <a:prstGeom prst="rect">
            <a:avLst/>
          </a:prstGeom>
          <a:noFill/>
          <a:ln w="9525">
            <a:noFill/>
            <a:miter lim="800000"/>
            <a:headEnd/>
            <a:tailEnd/>
          </a:ln>
        </p:spPr>
      </p:pic>
      <p:pic>
        <p:nvPicPr>
          <p:cNvPr id="21" name="Picture 35"/>
          <p:cNvPicPr>
            <a:picLocks noChangeAspect="1" noChangeArrowheads="1"/>
          </p:cNvPicPr>
          <p:nvPr/>
        </p:nvPicPr>
        <p:blipFill>
          <a:blip r:embed="rId20" cstate="print"/>
          <a:srcRect/>
          <a:stretch>
            <a:fillRect/>
          </a:stretch>
        </p:blipFill>
        <p:spPr bwMode="auto">
          <a:xfrm>
            <a:off x="8990663" y="5717332"/>
            <a:ext cx="1219200" cy="329109"/>
          </a:xfrm>
          <a:prstGeom prst="rect">
            <a:avLst/>
          </a:prstGeom>
          <a:noFill/>
          <a:ln w="9525">
            <a:noFill/>
            <a:miter lim="800000"/>
            <a:headEnd/>
            <a:tailEnd/>
          </a:ln>
        </p:spPr>
      </p:pic>
      <p:pic>
        <p:nvPicPr>
          <p:cNvPr id="22" name="Picture 36"/>
          <p:cNvPicPr>
            <a:picLocks noChangeAspect="1" noChangeArrowheads="1"/>
          </p:cNvPicPr>
          <p:nvPr/>
        </p:nvPicPr>
        <p:blipFill>
          <a:blip r:embed="rId21" cstate="print"/>
          <a:srcRect/>
          <a:stretch>
            <a:fillRect/>
          </a:stretch>
        </p:blipFill>
        <p:spPr bwMode="auto">
          <a:xfrm>
            <a:off x="9864307" y="4578078"/>
            <a:ext cx="726199" cy="838200"/>
          </a:xfrm>
          <a:prstGeom prst="rect">
            <a:avLst/>
          </a:prstGeom>
          <a:noFill/>
          <a:ln w="9525">
            <a:noFill/>
            <a:miter lim="800000"/>
            <a:headEnd/>
            <a:tailEnd/>
          </a:ln>
        </p:spPr>
      </p:pic>
      <p:pic>
        <p:nvPicPr>
          <p:cNvPr id="24" name="Picture 40"/>
          <p:cNvPicPr>
            <a:picLocks noChangeAspect="1" noChangeArrowheads="1"/>
          </p:cNvPicPr>
          <p:nvPr/>
        </p:nvPicPr>
        <p:blipFill>
          <a:blip r:embed="rId22" cstate="print"/>
          <a:srcRect/>
          <a:stretch>
            <a:fillRect/>
          </a:stretch>
        </p:blipFill>
        <p:spPr bwMode="auto">
          <a:xfrm>
            <a:off x="4075328" y="4674096"/>
            <a:ext cx="656492" cy="609600"/>
          </a:xfrm>
          <a:prstGeom prst="rect">
            <a:avLst/>
          </a:prstGeom>
          <a:noFill/>
          <a:ln w="9525">
            <a:noFill/>
            <a:miter lim="800000"/>
            <a:headEnd/>
            <a:tailEnd/>
          </a:ln>
        </p:spPr>
      </p:pic>
      <p:pic>
        <p:nvPicPr>
          <p:cNvPr id="25" name="Picture 2"/>
          <p:cNvPicPr>
            <a:picLocks noChangeAspect="1" noChangeArrowheads="1"/>
          </p:cNvPicPr>
          <p:nvPr/>
        </p:nvPicPr>
        <p:blipFill>
          <a:blip r:embed="rId23" cstate="print"/>
          <a:srcRect/>
          <a:stretch>
            <a:fillRect/>
          </a:stretch>
        </p:blipFill>
        <p:spPr bwMode="auto">
          <a:xfrm>
            <a:off x="3514726" y="2983633"/>
            <a:ext cx="1209675" cy="557755"/>
          </a:xfrm>
          <a:prstGeom prst="rect">
            <a:avLst/>
          </a:prstGeom>
          <a:noFill/>
          <a:ln w="9525">
            <a:noFill/>
            <a:miter lim="800000"/>
            <a:headEnd/>
            <a:tailEnd/>
          </a:ln>
        </p:spPr>
      </p:pic>
      <p:pic>
        <p:nvPicPr>
          <p:cNvPr id="27" name="Picture 9" descr="http://eastman.s468.sureserver.com/wp-content/uploads/2014/03/red-cross-logo.jpg"/>
          <p:cNvPicPr>
            <a:picLocks noChangeAspect="1" noChangeArrowheads="1"/>
          </p:cNvPicPr>
          <p:nvPr/>
        </p:nvPicPr>
        <p:blipFill>
          <a:blip r:embed="rId24" cstate="print"/>
          <a:srcRect/>
          <a:stretch>
            <a:fillRect/>
          </a:stretch>
        </p:blipFill>
        <p:spPr bwMode="auto">
          <a:xfrm>
            <a:off x="3149650" y="4521696"/>
            <a:ext cx="800100" cy="894452"/>
          </a:xfrm>
          <a:prstGeom prst="rect">
            <a:avLst/>
          </a:prstGeom>
          <a:noFill/>
        </p:spPr>
      </p:pic>
      <p:pic>
        <p:nvPicPr>
          <p:cNvPr id="28" name="Picture 8" descr="http://i.cdn.turner.com/nba/nba/.element/img/1.0/teamsites/logos/teamlogos_500x500/lal.png"/>
          <p:cNvPicPr>
            <a:picLocks noChangeAspect="1" noChangeArrowheads="1"/>
          </p:cNvPicPr>
          <p:nvPr/>
        </p:nvPicPr>
        <p:blipFill>
          <a:blip r:embed="rId25" cstate="print"/>
          <a:srcRect/>
          <a:stretch>
            <a:fillRect/>
          </a:stretch>
        </p:blipFill>
        <p:spPr bwMode="auto">
          <a:xfrm>
            <a:off x="6417667" y="4311123"/>
            <a:ext cx="1212707" cy="1212707"/>
          </a:xfrm>
          <a:prstGeom prst="rect">
            <a:avLst/>
          </a:prstGeom>
          <a:noFill/>
        </p:spPr>
      </p:pic>
      <p:pic>
        <p:nvPicPr>
          <p:cNvPr id="29" name="Picture 10" descr="http://upload.wikimedia.org/wikipedia/en/thumb/6/67/Chicago_Bulls_logo.svg/1014px-Chicago_Bulls_logo.svg.png"/>
          <p:cNvPicPr>
            <a:picLocks noChangeAspect="1" noChangeArrowheads="1"/>
          </p:cNvPicPr>
          <p:nvPr/>
        </p:nvPicPr>
        <p:blipFill>
          <a:blip r:embed="rId26" cstate="print"/>
          <a:srcRect/>
          <a:stretch>
            <a:fillRect/>
          </a:stretch>
        </p:blipFill>
        <p:spPr bwMode="auto">
          <a:xfrm>
            <a:off x="7121566" y="3699540"/>
            <a:ext cx="786834" cy="794593"/>
          </a:xfrm>
          <a:prstGeom prst="rect">
            <a:avLst/>
          </a:prstGeom>
          <a:noFill/>
        </p:spPr>
      </p:pic>
      <p:pic>
        <p:nvPicPr>
          <p:cNvPr id="31" name="Picture 14" descr="http://static.scs.georgetown.edu/upload/kb_file/Georgetown_H_SCS_ITL_RGB_Black-LRG.png"/>
          <p:cNvPicPr>
            <a:picLocks noChangeAspect="1" noChangeArrowheads="1"/>
          </p:cNvPicPr>
          <p:nvPr/>
        </p:nvPicPr>
        <p:blipFill>
          <a:blip r:embed="rId27" cstate="print"/>
          <a:srcRect/>
          <a:stretch>
            <a:fillRect/>
          </a:stretch>
        </p:blipFill>
        <p:spPr bwMode="auto">
          <a:xfrm>
            <a:off x="5087889" y="2874666"/>
            <a:ext cx="1971675" cy="698350"/>
          </a:xfrm>
          <a:prstGeom prst="rect">
            <a:avLst/>
          </a:prstGeom>
          <a:noFill/>
        </p:spPr>
      </p:pic>
      <p:pic>
        <p:nvPicPr>
          <p:cNvPr id="32" name="Picture 16" descr="https://www.rotman.utoronto.ca/-/media/Images/Programs-and-Areas/MARKETING%20RESOURCES/Rotman%20Logo%20hi-rez.png"/>
          <p:cNvPicPr>
            <a:picLocks noChangeAspect="1" noChangeArrowheads="1"/>
          </p:cNvPicPr>
          <p:nvPr/>
        </p:nvPicPr>
        <p:blipFill>
          <a:blip r:embed="rId28" cstate="print"/>
          <a:srcRect/>
          <a:stretch>
            <a:fillRect/>
          </a:stretch>
        </p:blipFill>
        <p:spPr bwMode="auto">
          <a:xfrm>
            <a:off x="5181600" y="2221632"/>
            <a:ext cx="2133600" cy="568434"/>
          </a:xfrm>
          <a:prstGeom prst="rect">
            <a:avLst/>
          </a:prstGeom>
          <a:noFill/>
        </p:spPr>
      </p:pic>
      <p:pic>
        <p:nvPicPr>
          <p:cNvPr id="33" name="Picture 17"/>
          <p:cNvPicPr>
            <a:picLocks noChangeAspect="1" noChangeArrowheads="1"/>
          </p:cNvPicPr>
          <p:nvPr/>
        </p:nvPicPr>
        <p:blipFill>
          <a:blip r:embed="rId29" cstate="print"/>
          <a:srcRect/>
          <a:stretch>
            <a:fillRect/>
          </a:stretch>
        </p:blipFill>
        <p:spPr bwMode="auto">
          <a:xfrm>
            <a:off x="1981200" y="5674965"/>
            <a:ext cx="1295400" cy="285750"/>
          </a:xfrm>
          <a:prstGeom prst="rect">
            <a:avLst/>
          </a:prstGeom>
          <a:noFill/>
          <a:ln w="9525">
            <a:noFill/>
            <a:miter lim="800000"/>
            <a:headEnd/>
            <a:tailEnd/>
          </a:ln>
        </p:spPr>
      </p:pic>
      <p:pic>
        <p:nvPicPr>
          <p:cNvPr id="34" name="Picture 33"/>
          <p:cNvPicPr>
            <a:picLocks noChangeAspect="1" noChangeArrowheads="1"/>
          </p:cNvPicPr>
          <p:nvPr/>
        </p:nvPicPr>
        <p:blipFill>
          <a:blip r:embed="rId30" cstate="print"/>
          <a:srcRect/>
          <a:stretch>
            <a:fillRect/>
          </a:stretch>
        </p:blipFill>
        <p:spPr bwMode="auto">
          <a:xfrm>
            <a:off x="6410272" y="5650373"/>
            <a:ext cx="2295525" cy="334934"/>
          </a:xfrm>
          <a:prstGeom prst="rect">
            <a:avLst/>
          </a:prstGeom>
          <a:noFill/>
          <a:ln w="9525">
            <a:noFill/>
            <a:miter lim="800000"/>
            <a:headEnd/>
            <a:tailEnd/>
          </a:ln>
        </p:spPr>
      </p:pic>
      <p:pic>
        <p:nvPicPr>
          <p:cNvPr id="35" name="Picture 4" descr="logo"/>
          <p:cNvPicPr>
            <a:picLocks noChangeAspect="1" noChangeArrowheads="1"/>
          </p:cNvPicPr>
          <p:nvPr/>
        </p:nvPicPr>
        <p:blipFill>
          <a:blip r:embed="rId31" cstate="print"/>
          <a:srcRect/>
          <a:stretch>
            <a:fillRect/>
          </a:stretch>
        </p:blipFill>
        <p:spPr bwMode="auto">
          <a:xfrm>
            <a:off x="8507684" y="4489538"/>
            <a:ext cx="1188717" cy="304800"/>
          </a:xfrm>
          <a:prstGeom prst="rect">
            <a:avLst/>
          </a:prstGeom>
          <a:noFill/>
        </p:spPr>
      </p:pic>
      <p:pic>
        <p:nvPicPr>
          <p:cNvPr id="36" name="Picture 6" descr="https://pbs.twimg.com/profile_images/1332012468/SCOTIA-LOGO.jpg"/>
          <p:cNvPicPr>
            <a:picLocks noChangeAspect="1" noChangeArrowheads="1"/>
          </p:cNvPicPr>
          <p:nvPr/>
        </p:nvPicPr>
        <p:blipFill>
          <a:blip r:embed="rId32" cstate="print"/>
          <a:srcRect/>
          <a:stretch>
            <a:fillRect/>
          </a:stretch>
        </p:blipFill>
        <p:spPr bwMode="auto">
          <a:xfrm>
            <a:off x="4857399" y="4674096"/>
            <a:ext cx="559701" cy="559701"/>
          </a:xfrm>
          <a:prstGeom prst="rect">
            <a:avLst/>
          </a:prstGeom>
          <a:noFill/>
        </p:spPr>
      </p:pic>
      <p:pic>
        <p:nvPicPr>
          <p:cNvPr id="37" name="Picture 8" descr="BlackRock"/>
          <p:cNvPicPr>
            <a:picLocks noChangeAspect="1" noChangeArrowheads="1"/>
          </p:cNvPicPr>
          <p:nvPr/>
        </p:nvPicPr>
        <p:blipFill>
          <a:blip r:embed="rId33" cstate="print"/>
          <a:srcRect/>
          <a:stretch>
            <a:fillRect/>
          </a:stretch>
        </p:blipFill>
        <p:spPr bwMode="auto">
          <a:xfrm>
            <a:off x="5076825" y="5589240"/>
            <a:ext cx="1048578" cy="457200"/>
          </a:xfrm>
          <a:prstGeom prst="rect">
            <a:avLst/>
          </a:prstGeom>
          <a:noFill/>
        </p:spPr>
      </p:pic>
      <p:pic>
        <p:nvPicPr>
          <p:cNvPr id="38" name="Picture 2" descr="http://www.weforum.org/sites/all/themes/wef-960/images/new/weforum-logo.db90160d8175c5a08cdf6c621e387d18.png"/>
          <p:cNvPicPr>
            <a:picLocks noChangeAspect="1" noChangeArrowheads="1"/>
          </p:cNvPicPr>
          <p:nvPr/>
        </p:nvPicPr>
        <p:blipFill>
          <a:blip r:embed="rId34" cstate="print"/>
          <a:srcRect/>
          <a:stretch>
            <a:fillRect/>
          </a:stretch>
        </p:blipFill>
        <p:spPr bwMode="auto">
          <a:xfrm>
            <a:off x="8972550" y="1312761"/>
            <a:ext cx="1333500" cy="828675"/>
          </a:xfrm>
          <a:prstGeom prst="rect">
            <a:avLst/>
          </a:prstGeom>
          <a:noFill/>
        </p:spPr>
      </p:pic>
      <p:pic>
        <p:nvPicPr>
          <p:cNvPr id="1028" name="Picture 4"/>
          <p:cNvPicPr>
            <a:picLocks noChangeAspect="1" noChangeArrowheads="1"/>
          </p:cNvPicPr>
          <p:nvPr/>
        </p:nvPicPr>
        <p:blipFill>
          <a:blip r:embed="rId35"/>
          <a:srcRect/>
          <a:stretch>
            <a:fillRect/>
          </a:stretch>
        </p:blipFill>
        <p:spPr bwMode="auto">
          <a:xfrm>
            <a:off x="8951311" y="2319815"/>
            <a:ext cx="1293784" cy="372068"/>
          </a:xfrm>
          <a:prstGeom prst="rect">
            <a:avLst/>
          </a:prstGeom>
          <a:noFill/>
          <a:ln w="9525">
            <a:noFill/>
            <a:miter lim="800000"/>
            <a:headEnd/>
            <a:tailEnd/>
          </a:ln>
        </p:spPr>
      </p:pic>
      <p:pic>
        <p:nvPicPr>
          <p:cNvPr id="1026" name="Picture 2" descr="https://upload.wikimedia.org/wikipedia/en/thumb/0/01/Golden_State_Warriors_logo.svg/838px-Golden_State_Warriors_logo.svg.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05872" y="4445248"/>
            <a:ext cx="825592" cy="100883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p:cNvPicPr>
            <a:picLocks noChangeAspect="1"/>
          </p:cNvPicPr>
          <p:nvPr/>
        </p:nvPicPr>
        <p:blipFill>
          <a:blip r:embed="rId37"/>
          <a:stretch>
            <a:fillRect/>
          </a:stretch>
        </p:blipFill>
        <p:spPr>
          <a:xfrm>
            <a:off x="3153437" y="3757302"/>
            <a:ext cx="1492705" cy="624222"/>
          </a:xfrm>
          <a:prstGeom prst="rect">
            <a:avLst/>
          </a:prstGeom>
        </p:spPr>
      </p:pic>
      <p:pic>
        <p:nvPicPr>
          <p:cNvPr id="41" name="Picture 40"/>
          <p:cNvPicPr>
            <a:picLocks noChangeAspect="1"/>
          </p:cNvPicPr>
          <p:nvPr/>
        </p:nvPicPr>
        <p:blipFill>
          <a:blip r:embed="rId38"/>
          <a:stretch>
            <a:fillRect/>
          </a:stretch>
        </p:blipFill>
        <p:spPr>
          <a:xfrm>
            <a:off x="2120011" y="3390924"/>
            <a:ext cx="902387" cy="1059483"/>
          </a:xfrm>
          <a:prstGeom prst="rect">
            <a:avLst/>
          </a:prstGeom>
        </p:spPr>
      </p:pic>
      <p:grpSp>
        <p:nvGrpSpPr>
          <p:cNvPr id="42" name="Group 41"/>
          <p:cNvGrpSpPr/>
          <p:nvPr/>
        </p:nvGrpSpPr>
        <p:grpSpPr>
          <a:xfrm>
            <a:off x="1916519" y="1988886"/>
            <a:ext cx="1334724" cy="1335078"/>
            <a:chOff x="434163" y="1959146"/>
            <a:chExt cx="1334724" cy="1335078"/>
          </a:xfrm>
        </p:grpSpPr>
        <p:pic>
          <p:nvPicPr>
            <p:cNvPr id="43" name="Picture 42"/>
            <p:cNvPicPr>
              <a:picLocks noChangeAspect="1"/>
            </p:cNvPicPr>
            <p:nvPr/>
          </p:nvPicPr>
          <p:blipFill>
            <a:blip r:embed="rId39"/>
            <a:stretch>
              <a:fillRect/>
            </a:stretch>
          </p:blipFill>
          <p:spPr>
            <a:xfrm>
              <a:off x="613466" y="1959146"/>
              <a:ext cx="910533" cy="1046771"/>
            </a:xfrm>
            <a:prstGeom prst="rect">
              <a:avLst/>
            </a:prstGeom>
          </p:spPr>
        </p:pic>
        <p:sp>
          <p:nvSpPr>
            <p:cNvPr id="44" name="TextBox 43"/>
            <p:cNvSpPr txBox="1"/>
            <p:nvPr/>
          </p:nvSpPr>
          <p:spPr>
            <a:xfrm>
              <a:off x="434163" y="2924892"/>
              <a:ext cx="1334724" cy="369332"/>
            </a:xfrm>
            <a:prstGeom prst="rect">
              <a:avLst/>
            </a:prstGeom>
            <a:noFill/>
          </p:spPr>
          <p:txBody>
            <a:bodyPr wrap="none" rtlCol="0">
              <a:spAutoFit/>
            </a:bodyPr>
            <a:lstStyle/>
            <a:p>
              <a:r>
                <a:rPr lang="fr-CA" dirty="0" smtClean="0">
                  <a:solidFill>
                    <a:schemeClr val="tx2"/>
                  </a:solidFill>
                </a:rPr>
                <a:t>RCMP / GRC</a:t>
              </a:r>
              <a:endParaRPr lang="en-CA" dirty="0">
                <a:solidFill>
                  <a:schemeClr val="tx2"/>
                </a:solidFill>
              </a:endParaRPr>
            </a:p>
          </p:txBody>
        </p:sp>
      </p:grpSp>
    </p:spTree>
    <p:extLst>
      <p:ext uri="{BB962C8B-B14F-4D97-AF65-F5344CB8AC3E}">
        <p14:creationId xmlns:p14="http://schemas.microsoft.com/office/powerpoint/2010/main" val="28489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500"/>
                                        <p:tgtEl>
                                          <p:spTgt spid="31"/>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fade">
                                      <p:cBhvr>
                                        <p:cTn id="95" dur="500"/>
                                        <p:tgtEl>
                                          <p:spTgt spid="32"/>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fade">
                                      <p:cBhvr>
                                        <p:cTn id="99" dur="500"/>
                                        <p:tgtEl>
                                          <p:spTgt spid="33"/>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fade">
                                      <p:cBhvr>
                                        <p:cTn id="103" dur="500"/>
                                        <p:tgtEl>
                                          <p:spTgt spid="34"/>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500"/>
                                        <p:tgtEl>
                                          <p:spTgt spid="35"/>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fade">
                                      <p:cBhvr>
                                        <p:cTn id="111" dur="500"/>
                                        <p:tgtEl>
                                          <p:spTgt spid="36"/>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fade">
                                      <p:cBhvr>
                                        <p:cTn id="115" dur="500"/>
                                        <p:tgtEl>
                                          <p:spTgt spid="37"/>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fade">
                                      <p:cBhvr>
                                        <p:cTn id="119" dur="500"/>
                                        <p:tgtEl>
                                          <p:spTgt spid="38"/>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1028"/>
                                        </p:tgtEl>
                                        <p:attrNameLst>
                                          <p:attrName>style.visibility</p:attrName>
                                        </p:attrNameLst>
                                      </p:cBhvr>
                                      <p:to>
                                        <p:strVal val="visible"/>
                                      </p:to>
                                    </p:set>
                                    <p:animEffect transition="in" filter="fade">
                                      <p:cBhvr>
                                        <p:cTn id="123" dur="500"/>
                                        <p:tgtEl>
                                          <p:spTgt spid="1028"/>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1026"/>
                                        </p:tgtEl>
                                        <p:attrNameLst>
                                          <p:attrName>style.visibility</p:attrName>
                                        </p:attrNameLst>
                                      </p:cBhvr>
                                      <p:to>
                                        <p:strVal val="visible"/>
                                      </p:to>
                                    </p:set>
                                    <p:animEffect transition="in" filter="fade">
                                      <p:cBhvr>
                                        <p:cTn id="12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3600" dirty="0">
                <a:solidFill>
                  <a:schemeClr val="accent1">
                    <a:lumMod val="75000"/>
                  </a:schemeClr>
                </a:solidFill>
              </a:rPr>
              <a:t>La pleine conscience et le leadership agile</a:t>
            </a:r>
            <a:endParaRPr lang="en-CA" sz="3600" dirty="0">
              <a:solidFill>
                <a:schemeClr val="accent1">
                  <a:lumMod val="75000"/>
                </a:schemeClr>
              </a:solidFill>
            </a:endParaRPr>
          </a:p>
        </p:txBody>
      </p:sp>
      <p:sp>
        <p:nvSpPr>
          <p:cNvPr id="3" name="Content Placeholder 2"/>
          <p:cNvSpPr>
            <a:spLocks noGrp="1"/>
          </p:cNvSpPr>
          <p:nvPr>
            <p:ph idx="1"/>
          </p:nvPr>
        </p:nvSpPr>
        <p:spPr>
          <a:xfrm>
            <a:off x="3287688" y="1600200"/>
            <a:ext cx="7701154" cy="4925144"/>
          </a:xfrm>
        </p:spPr>
        <p:txBody>
          <a:bodyPr>
            <a:normAutofit lnSpcReduction="10000"/>
          </a:bodyPr>
          <a:lstStyle/>
          <a:p>
            <a:pPr>
              <a:lnSpc>
                <a:spcPct val="120000"/>
              </a:lnSpc>
              <a:spcBef>
                <a:spcPts val="0"/>
              </a:spcBef>
            </a:pPr>
            <a:r>
              <a:rPr lang="fr-CA" dirty="0">
                <a:solidFill>
                  <a:schemeClr val="accent1">
                    <a:lumMod val="75000"/>
                  </a:schemeClr>
                </a:solidFill>
              </a:rPr>
              <a:t>"La pleine conscience permet à un leader agile de créer un </a:t>
            </a:r>
            <a:r>
              <a:rPr lang="fr-CA" b="1" dirty="0">
                <a:solidFill>
                  <a:schemeClr val="accent1">
                    <a:lumMod val="75000"/>
                  </a:schemeClr>
                </a:solidFill>
              </a:rPr>
              <a:t>environnement de travail particulièrement collaboratif</a:t>
            </a:r>
            <a:r>
              <a:rPr lang="fr-CA" dirty="0">
                <a:solidFill>
                  <a:schemeClr val="accent1">
                    <a:lumMod val="75000"/>
                  </a:schemeClr>
                </a:solidFill>
              </a:rPr>
              <a:t>, et cette réussite se produit </a:t>
            </a:r>
            <a:r>
              <a:rPr lang="fr-CA" b="1" dirty="0">
                <a:solidFill>
                  <a:schemeClr val="accent1">
                    <a:lumMod val="75000"/>
                  </a:schemeClr>
                </a:solidFill>
              </a:rPr>
              <a:t>lorsqu'on est conscient de nos émotions, de nos pensées et de nos actions</a:t>
            </a:r>
            <a:r>
              <a:rPr lang="fr-CA" dirty="0">
                <a:solidFill>
                  <a:schemeClr val="accent1">
                    <a:lumMod val="75000"/>
                  </a:schemeClr>
                </a:solidFill>
              </a:rPr>
              <a:t>. De même, une équipe consciente d'elle-même et capable de </a:t>
            </a:r>
            <a:r>
              <a:rPr lang="fr-CA" b="1" dirty="0">
                <a:solidFill>
                  <a:schemeClr val="accent1">
                    <a:lumMod val="75000"/>
                  </a:schemeClr>
                </a:solidFill>
              </a:rPr>
              <a:t>communiquer efficacement </a:t>
            </a:r>
            <a:r>
              <a:rPr lang="fr-CA" dirty="0">
                <a:solidFill>
                  <a:schemeClr val="accent1">
                    <a:lumMod val="75000"/>
                  </a:schemeClr>
                </a:solidFill>
              </a:rPr>
              <a:t>peut mieux </a:t>
            </a:r>
            <a:r>
              <a:rPr lang="fr-CA" b="1" dirty="0">
                <a:solidFill>
                  <a:schemeClr val="accent1">
                    <a:lumMod val="75000"/>
                  </a:schemeClr>
                </a:solidFill>
              </a:rPr>
              <a:t>se soutenir mutuellement en période de changement</a:t>
            </a:r>
            <a:r>
              <a:rPr lang="fr-CA" dirty="0">
                <a:solidFill>
                  <a:schemeClr val="accent1">
                    <a:lumMod val="75000"/>
                  </a:schemeClr>
                </a:solidFill>
              </a:rPr>
              <a:t> et de stress." </a:t>
            </a:r>
            <a:r>
              <a:rPr lang="fr-CA" dirty="0" smtClean="0">
                <a:solidFill>
                  <a:schemeClr val="accent1">
                    <a:lumMod val="75000"/>
                  </a:schemeClr>
                </a:solidFill>
              </a:rPr>
              <a:t>– </a:t>
            </a:r>
            <a:r>
              <a:rPr lang="en-CA" dirty="0" smtClean="0">
                <a:solidFill>
                  <a:schemeClr val="accent1">
                    <a:lumMod val="75000"/>
                  </a:schemeClr>
                </a:solidFill>
              </a:rPr>
              <a:t> </a:t>
            </a:r>
            <a:r>
              <a:rPr lang="en-CA" sz="2200" dirty="0">
                <a:solidFill>
                  <a:schemeClr val="accent1">
                    <a:lumMod val="75000"/>
                  </a:schemeClr>
                </a:solidFill>
              </a:rPr>
              <a:t>(</a:t>
            </a:r>
            <a:r>
              <a:rPr lang="en-CA" sz="2200" dirty="0" err="1">
                <a:solidFill>
                  <a:schemeClr val="accent1">
                    <a:lumMod val="75000"/>
                  </a:schemeClr>
                </a:solidFill>
              </a:rPr>
              <a:t>adapté</a:t>
            </a:r>
            <a:r>
              <a:rPr lang="en-CA" sz="2200" dirty="0">
                <a:solidFill>
                  <a:schemeClr val="accent1">
                    <a:lumMod val="75000"/>
                  </a:schemeClr>
                </a:solidFill>
              </a:rPr>
              <a:t> du </a:t>
            </a:r>
            <a:r>
              <a:rPr lang="en-CA" sz="2200" dirty="0">
                <a:solidFill>
                  <a:schemeClr val="accent1">
                    <a:lumMod val="75000"/>
                  </a:schemeClr>
                </a:solidFill>
                <a:hlinkClick r:id="rId3"/>
              </a:rPr>
              <a:t>How Mindfulness Enables Agile Leadership - Leadership Tribe US</a:t>
            </a:r>
            <a:r>
              <a:rPr lang="en-CA" sz="2200" dirty="0">
                <a:solidFill>
                  <a:schemeClr val="accent1">
                    <a:lumMod val="75000"/>
                  </a:schemeClr>
                </a:solidFill>
              </a:rPr>
              <a:t>)</a:t>
            </a:r>
            <a:endParaRPr lang="en-CA" dirty="0">
              <a:solidFill>
                <a:schemeClr val="accent1">
                  <a:lumMod val="75000"/>
                </a:schemeClr>
              </a:solidFill>
            </a:endParaRPr>
          </a:p>
        </p:txBody>
      </p:sp>
      <p:pic>
        <p:nvPicPr>
          <p:cNvPr id="1026" name="Picture 2" descr="https://leadershiptribe.com/wp-content/uploads/2020/05/rsz_1leadership_tribe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444" y="2252991"/>
            <a:ext cx="1905000" cy="74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7074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398</TotalTime>
  <Words>6263</Words>
  <Application>Microsoft Office PowerPoint</Application>
  <PresentationFormat>Widescreen</PresentationFormat>
  <Paragraphs>504</Paragraphs>
  <Slides>24</Slides>
  <Notes>24</Notes>
  <HiddenSlides>5</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vt:lpstr>
      <vt:lpstr>Calibri</vt:lpstr>
      <vt:lpstr>Calibri (headin</vt:lpstr>
      <vt:lpstr>Calibri Light</vt:lpstr>
      <vt:lpstr>Courier New</vt:lpstr>
      <vt:lpstr>Merriweather</vt:lpstr>
      <vt:lpstr>Segoe UI Web (West European)</vt:lpstr>
      <vt:lpstr>Symbol</vt:lpstr>
      <vt:lpstr>Times New Roman</vt:lpstr>
      <vt:lpstr>Wingdings</vt:lpstr>
      <vt:lpstr>Office Theme</vt:lpstr>
      <vt:lpstr>PowerPoint Presentation</vt:lpstr>
      <vt:lpstr>Introduction au « Leadership de changement en pleine-conscience au travail »</vt:lpstr>
      <vt:lpstr>Agenda / Intentions</vt:lpstr>
      <vt:lpstr>Exercice – Balayage corporel</vt:lpstr>
      <vt:lpstr>Quelle est la différence entre la   la pleine conscience  et  la méditation ?</vt:lpstr>
      <vt:lpstr>Qu’est-ce que la pleine conscience? – Définitions</vt:lpstr>
      <vt:lpstr>Pourquoi la pleine conscience est si importante ?</vt:lpstr>
      <vt:lpstr>Les organisations ayant des programme de pleine conscience</vt:lpstr>
      <vt:lpstr>La pleine conscience et le leadership agile</vt:lpstr>
      <vt:lpstr>Qu’est-ce que le leadership axé sur la pleine conscience?</vt:lpstr>
      <vt:lpstr>Objectif principal du programme de DLCP</vt:lpstr>
      <vt:lpstr>Quelles compétences de leadership de changement en pleine conscience soutiennent les compétences clés en leadership ?</vt:lpstr>
      <vt:lpstr>Exercice de respiration de pleine conscience</vt:lpstr>
      <vt:lpstr>Engagement, aperçu du programme et questions fréquemment posées</vt:lpstr>
      <vt:lpstr>Carte de participation - 2022</vt:lpstr>
      <vt:lpstr>Résultats principaux - Programme en anglais 2022</vt:lpstr>
      <vt:lpstr>Témoignages sur le programme de DLCP</vt:lpstr>
      <vt:lpstr>Éléments nécessaires à la réussite du programme</vt:lpstr>
      <vt:lpstr>PowerPoint Presentation</vt:lpstr>
      <vt:lpstr>Mindfulness &amp; Change</vt:lpstr>
      <vt:lpstr>Mindfulness &amp; Change Leadership</vt:lpstr>
      <vt:lpstr>Mindfulness &amp; Transformational Change</vt:lpstr>
      <vt:lpstr>Mindfulness &amp; the Future of Work</vt:lpstr>
      <vt:lpstr>Which Mindful Change Leadership skills support the Core Competencies?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Gonzalez.Alejandro</cp:lastModifiedBy>
  <cp:revision>30</cp:revision>
  <dcterms:created xsi:type="dcterms:W3CDTF">2015-10-22T14:17:49Z</dcterms:created>
  <dcterms:modified xsi:type="dcterms:W3CDTF">2023-10-18T16:23:52Z</dcterms:modified>
</cp:coreProperties>
</file>