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18" r:id="rId2"/>
    <p:sldId id="302" r:id="rId3"/>
    <p:sldId id="280" r:id="rId4"/>
    <p:sldId id="315" r:id="rId5"/>
    <p:sldId id="317" r:id="rId6"/>
    <p:sldId id="316" r:id="rId7"/>
    <p:sldId id="314" r:id="rId8"/>
    <p:sldId id="285" r:id="rId9"/>
    <p:sldId id="286" r:id="rId10"/>
    <p:sldId id="287" r:id="rId11"/>
    <p:sldId id="288" r:id="rId12"/>
    <p:sldId id="289" r:id="rId13"/>
    <p:sldId id="303" r:id="rId14"/>
    <p:sldId id="312" r:id="rId15"/>
    <p:sldId id="304" r:id="rId16"/>
    <p:sldId id="293" r:id="rId17"/>
    <p:sldId id="294" r:id="rId18"/>
    <p:sldId id="295" r:id="rId19"/>
    <p:sldId id="309" r:id="rId20"/>
    <p:sldId id="305" r:id="rId21"/>
    <p:sldId id="308" r:id="rId22"/>
    <p:sldId id="306" r:id="rId23"/>
    <p:sldId id="307" r:id="rId24"/>
    <p:sldId id="3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a.Nanssy" initials="J" lastIdx="3" clrIdx="0">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61700" autoAdjust="0"/>
  </p:normalViewPr>
  <p:slideViewPr>
    <p:cSldViewPr snapToGrid="0">
      <p:cViewPr varScale="1">
        <p:scale>
          <a:sx n="41" d="100"/>
          <a:sy n="41" d="100"/>
        </p:scale>
        <p:origin x="53" y="245"/>
      </p:cViewPr>
      <p:guideLst/>
    </p:cSldViewPr>
  </p:slideViewPr>
  <p:notesTextViewPr>
    <p:cViewPr>
      <p:scale>
        <a:sx n="1" d="1"/>
        <a:sy n="1" d="1"/>
      </p:scale>
      <p:origin x="0" y="0"/>
    </p:cViewPr>
  </p:notesTextViewPr>
  <p:sorterViewPr>
    <p:cViewPr>
      <p:scale>
        <a:sx n="69" d="100"/>
        <a:sy n="69" d="100"/>
      </p:scale>
      <p:origin x="0" y="-837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44DE-9990-46B5-863E-DD4F8F2A6AA3}" type="datetimeFigureOut">
              <a:rPr lang="en-CA" smtClean="0"/>
              <a:t>2023-10-09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4809-90DB-46C9-BE6A-AB3F596AB063}" type="slidenum">
              <a:rPr lang="en-CA" smtClean="0"/>
              <a:t>‹#›</a:t>
            </a:fld>
            <a:endParaRPr lang="en-CA"/>
          </a:p>
        </p:txBody>
      </p:sp>
    </p:spTree>
    <p:extLst>
      <p:ext uri="{BB962C8B-B14F-4D97-AF65-F5344CB8AC3E}">
        <p14:creationId xmlns:p14="http://schemas.microsoft.com/office/powerpoint/2010/main" val="368449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hrzone.com/perform/people/the-science-of-mindfulness-for-leader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bs-sct.gc.ca/psm-fpfm/learning-apprentissage/pdps-ppfp/klc-ccl/klcp-pccl-fra.a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50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baseline="0" dirty="0" smtClean="0">
                <a:latin typeface="+mn-lt"/>
              </a:rPr>
              <a:t>For </a:t>
            </a:r>
            <a:r>
              <a:rPr lang="fr-CA" sz="1200" baseline="0" dirty="0" err="1" smtClean="0">
                <a:latin typeface="+mn-lt"/>
              </a:rPr>
              <a:t>anonymous</a:t>
            </a:r>
            <a:r>
              <a:rPr lang="fr-CA" sz="1200" baseline="0" dirty="0" smtClean="0">
                <a:latin typeface="+mn-lt"/>
              </a:rPr>
              <a:t> </a:t>
            </a:r>
            <a:r>
              <a:rPr lang="fr-CA" sz="1200" baseline="0" dirty="0" err="1" smtClean="0">
                <a:latin typeface="+mn-lt"/>
              </a:rPr>
              <a:t>Q’s</a:t>
            </a:r>
            <a:r>
              <a:rPr lang="fr-CA" sz="1200" baseline="0" dirty="0" smtClean="0">
                <a:latin typeface="+mn-lt"/>
              </a:rPr>
              <a:t> and </a:t>
            </a:r>
            <a:r>
              <a:rPr lang="fr-CA" sz="1200" baseline="0" dirty="0" err="1" smtClean="0">
                <a:latin typeface="+mn-lt"/>
              </a:rPr>
              <a:t>level</a:t>
            </a:r>
            <a:r>
              <a:rPr lang="fr-CA" sz="1200" baseline="0" dirty="0" smtClean="0">
                <a:latin typeface="+mn-lt"/>
              </a:rPr>
              <a:t> of </a:t>
            </a:r>
            <a:r>
              <a:rPr lang="fr-CA" sz="1200" baseline="0" dirty="0" err="1" smtClean="0">
                <a:latin typeface="+mn-lt"/>
              </a:rPr>
              <a:t>comfort</a:t>
            </a:r>
            <a:r>
              <a:rPr lang="fr-CA" sz="1200" baseline="0" dirty="0" smtClean="0">
                <a:latin typeface="+mn-lt"/>
              </a:rPr>
              <a:t> &amp; </a:t>
            </a:r>
            <a:r>
              <a:rPr lang="fr-CA" sz="1200" baseline="0" dirty="0" err="1" smtClean="0">
                <a:latin typeface="+mn-lt"/>
              </a:rPr>
              <a:t>learned</a:t>
            </a:r>
            <a:r>
              <a:rPr lang="fr-CA" sz="1200" baseline="0" dirty="0" smtClean="0">
                <a:latin typeface="+mn-lt"/>
              </a:rPr>
              <a:t> </a:t>
            </a:r>
            <a:r>
              <a:rPr lang="fr-CA" sz="1200" baseline="0" dirty="0" err="1" smtClean="0">
                <a:latin typeface="+mn-lt"/>
              </a:rPr>
              <a:t>something</a:t>
            </a:r>
            <a:r>
              <a:rPr lang="fr-CA" sz="1200" baseline="0" dirty="0" smtClean="0">
                <a:latin typeface="+mn-lt"/>
              </a:rPr>
              <a:t>?</a:t>
            </a:r>
            <a:br>
              <a:rPr lang="fr-CA" sz="1200" baseline="0" dirty="0" smtClean="0">
                <a:latin typeface="+mn-lt"/>
              </a:rPr>
            </a:br>
            <a:r>
              <a:rPr lang="fr-CA" sz="1200" baseline="0" dirty="0" smtClean="0">
                <a:latin typeface="+mn-lt"/>
              </a:rPr>
              <a:t>https://app.sli.do/event/6mTAACwthmdC2AosaNnXL7</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u="none" baseline="0" dirty="0" smtClean="0">
                <a:latin typeface="+mn-lt"/>
              </a:rPr>
              <a:t>Sli.do code: </a:t>
            </a:r>
            <a:r>
              <a:rPr lang="fr-CA" sz="1200" u="none" baseline="0" dirty="0" err="1" smtClean="0">
                <a:latin typeface="+mn-lt"/>
              </a:rPr>
              <a:t>dlcp</a:t>
            </a:r>
            <a:endParaRPr lang="fr-CA" sz="1200" u="none" baseline="0" dirty="0" smtClean="0">
              <a:latin typeface="+mn-lt"/>
            </a:endParaRPr>
          </a:p>
          <a:p>
            <a:endParaRPr lang="fr-CA" sz="1200" baseline="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u="none" baseline="0" dirty="0" smtClean="0">
                <a:latin typeface="+mn-lt"/>
                <a:hlinkClick r:id="rId3"/>
              </a:rPr>
              <a:t>https://wiki.gccollab.ca/MCLD-DLCP</a:t>
            </a:r>
            <a:r>
              <a:rPr lang="fr-CA" sz="1200" u="none" baseline="0" dirty="0" smtClean="0">
                <a:latin typeface="+mn-lt"/>
              </a:rPr>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aseline="0" dirty="0" smtClean="0">
                <a:latin typeface="+mn-lt"/>
              </a:rPr>
              <a:t>FAQ, </a:t>
            </a:r>
            <a:r>
              <a:rPr lang="fr-CA" sz="1200" baseline="0" dirty="0" err="1" smtClean="0">
                <a:latin typeface="+mn-lt"/>
              </a:rPr>
              <a:t>Details</a:t>
            </a:r>
            <a:r>
              <a:rPr lang="fr-CA" sz="1200" baseline="0" dirty="0" smtClean="0">
                <a:latin typeface="+mn-lt"/>
              </a:rPr>
              <a:t>, </a:t>
            </a:r>
            <a:r>
              <a:rPr lang="fr-CA" sz="1200" baseline="0" dirty="0" err="1" smtClean="0">
                <a:latin typeface="+mn-lt"/>
              </a:rPr>
              <a:t>Cohort</a:t>
            </a:r>
            <a:endParaRPr lang="fr-CA" sz="1200" baseline="0" dirty="0" smtClean="0">
              <a:latin typeface="+mn-lt"/>
            </a:endParaRPr>
          </a:p>
          <a:p>
            <a:pPr marL="0" lvl="0" indent="0">
              <a:spcAft>
                <a:spcPts val="600"/>
              </a:spcAft>
              <a:buFont typeface="Arial" panose="020B0604020202020204" pitchFamily="34" charset="0"/>
              <a:buNone/>
            </a:pPr>
            <a:endParaRPr lang="fr-FR" sz="1200" b="1" kern="1200" baseline="0" dirty="0" smtClean="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baseline="0" dirty="0" smtClean="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baseline="0" noProof="0" dirty="0" smtClean="0">
                <a:latin typeface="+mn-lt"/>
              </a:rPr>
              <a:t>Bonjour à tout le monde.</a:t>
            </a:r>
            <a:endParaRPr lang="fr-CA" sz="1200" baseline="0" noProof="0" dirty="0" smtClean="0">
              <a:latin typeface="+mn-l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u="none" baseline="0" noProof="0" dirty="0" smtClean="0">
                <a:latin typeface="+mn-lt"/>
              </a:rPr>
              <a:t>(( Reconnaissance des terres </a:t>
            </a:r>
            <a:r>
              <a:rPr lang="fr-CA" sz="1200" b="1" u="none" baseline="0" noProof="0" dirty="0" smtClean="0">
                <a:latin typeface="+mn-lt"/>
              </a:rPr>
              <a:t>(peut devoir être mise à jour) ))</a:t>
            </a:r>
            <a:endParaRPr lang="fr-CA" sz="1200" b="1" i="0" u="none" kern="1200" baseline="0" noProof="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baseline="0" dirty="0" smtClean="0">
                <a:solidFill>
                  <a:schemeClr val="tx1"/>
                </a:solidFill>
                <a:latin typeface="+mn-lt"/>
                <a:ea typeface="+mn-ea"/>
                <a:cs typeface="+mn-cs"/>
              </a:rPr>
              <a:t>Tout d’abord, je tiens à souligner que je communique avec vous depuis le territoire traditionnel du peuple algonquin des </a:t>
            </a:r>
            <a:r>
              <a:rPr lang="fr-CA" sz="1200" i="1" u="none" kern="1200" baseline="0" dirty="0" err="1" smtClean="0">
                <a:solidFill>
                  <a:schemeClr val="tx1"/>
                </a:solidFill>
                <a:latin typeface="+mn-lt"/>
                <a:ea typeface="+mn-ea"/>
                <a:cs typeface="+mn-cs"/>
              </a:rPr>
              <a:t>Anichinabés</a:t>
            </a:r>
            <a:r>
              <a:rPr lang="fr-CA" sz="1200" i="1" u="none" kern="1200" baseline="0" dirty="0" smtClean="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baseline="0" dirty="0" smtClean="0">
                <a:solidFill>
                  <a:srgbClr val="FFFFFF"/>
                </a:solidFill>
                <a:effectLst/>
                <a:latin typeface="+mn-lt"/>
              </a:rPr>
              <a:t>Tout d’abord, je tiens à souligner que je communique avec vous depuis la belle</a:t>
            </a:r>
            <a:r>
              <a:rPr lang="fr-FR" sz="1200" b="0" i="0" baseline="0" dirty="0" smtClean="0">
                <a:solidFill>
                  <a:srgbClr val="FFFFFF"/>
                </a:solidFill>
                <a:effectLst/>
                <a:latin typeface="+mn-lt"/>
              </a:rPr>
              <a:t> </a:t>
            </a:r>
            <a:r>
              <a:rPr lang="fr-FR" sz="1200" baseline="0" dirty="0" smtClean="0">
                <a:solidFill>
                  <a:srgbClr val="FFFFFF"/>
                </a:solidFill>
                <a:effectLst/>
                <a:latin typeface="+mn-lt"/>
              </a:rPr>
              <a:t>ville de Kingsville (Ontario), sur le territoire traditionnel des peuples Caldwell, </a:t>
            </a:r>
            <a:r>
              <a:rPr lang="fr-FR" sz="1200" baseline="0" dirty="0" err="1" smtClean="0">
                <a:solidFill>
                  <a:srgbClr val="FFFFFF"/>
                </a:solidFill>
                <a:effectLst/>
                <a:latin typeface="+mn-lt"/>
              </a:rPr>
              <a:t>Anishinabewaki</a:t>
            </a:r>
            <a:r>
              <a:rPr lang="fr-FR" sz="1200" baseline="0" dirty="0" smtClean="0">
                <a:solidFill>
                  <a:srgbClr val="FFFFFF"/>
                </a:solidFill>
                <a:effectLst/>
                <a:latin typeface="+mn-lt"/>
              </a:rPr>
              <a:t>, </a:t>
            </a:r>
            <a:r>
              <a:rPr lang="fr-FR" sz="1200" baseline="0" dirty="0" err="1" smtClean="0">
                <a:solidFill>
                  <a:srgbClr val="FFFFFF"/>
                </a:solidFill>
                <a:effectLst/>
                <a:latin typeface="+mn-lt"/>
              </a:rPr>
              <a:t>Attiwonderonk</a:t>
            </a:r>
            <a:r>
              <a:rPr lang="fr-FR" sz="1200" baseline="0" dirty="0" smtClean="0">
                <a:solidFill>
                  <a:srgbClr val="FFFFFF"/>
                </a:solidFill>
                <a:effectLst/>
                <a:latin typeface="+mn-lt"/>
              </a:rPr>
              <a:t>, </a:t>
            </a:r>
            <a:r>
              <a:rPr lang="fr-FR" sz="1200" baseline="0" dirty="0" err="1" smtClean="0">
                <a:solidFill>
                  <a:srgbClr val="FFFFFF"/>
                </a:solidFill>
                <a:effectLst/>
                <a:latin typeface="+mn-lt"/>
              </a:rPr>
              <a:t>Myaamia</a:t>
            </a:r>
            <a:r>
              <a:rPr lang="fr-FR" sz="1200" baseline="0" dirty="0" smtClean="0">
                <a:solidFill>
                  <a:srgbClr val="FFFFFF"/>
                </a:solidFill>
                <a:effectLst/>
                <a:latin typeface="+mn-lt"/>
              </a:rPr>
              <a:t> et Mississauga. Je vous encourage à réfléchir sur le territoire traditionnel depuis lequel vous vous connectez.</a:t>
            </a:r>
            <a:endParaRPr lang="fr-CA" sz="1200" i="1" u="none" kern="1200" baseline="0" dirty="0" smtClean="0">
              <a:solidFill>
                <a:schemeClr val="tx1"/>
              </a:solidFill>
              <a:latin typeface="+mn-lt"/>
              <a:ea typeface="+mn-ea"/>
              <a:cs typeface="+mn-cs"/>
            </a:endParaRPr>
          </a:p>
          <a:p>
            <a:pPr marL="0" indent="0">
              <a:buFont typeface="Arial" panose="020B0604020202020204" pitchFamily="34" charset="0"/>
              <a:buNone/>
            </a:pPr>
            <a:endParaRPr lang="fr-CA" sz="1200" baseline="0" noProof="0" dirty="0" smtClean="0">
              <a:latin typeface="+mn-lt"/>
            </a:endParaRPr>
          </a:p>
          <a:p>
            <a:pPr marL="0" indent="0">
              <a:buFont typeface="Arial" panose="020B0604020202020204" pitchFamily="34" charset="0"/>
              <a:buNone/>
            </a:pPr>
            <a:r>
              <a:rPr lang="fr-CA" sz="1200" baseline="0" noProof="0" dirty="0" smtClean="0">
                <a:latin typeface="+mn-lt"/>
              </a:rPr>
              <a:t>Quelques </a:t>
            </a:r>
            <a:r>
              <a:rPr lang="fr-FR" sz="1200" baseline="0" noProof="0" dirty="0" smtClean="0">
                <a:latin typeface="+mn-lt"/>
              </a:rPr>
              <a:t>rappels amicaux et entretien ménager</a:t>
            </a:r>
            <a:endParaRPr lang="fr-CA" sz="1200" baseline="0" noProof="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u="none" baseline="0" noProof="0" dirty="0" smtClean="0">
                <a:latin typeface="+mn-lt"/>
              </a:rPr>
              <a:t>La session est enregistrée, en restant dans cette session il est entendu que nous avons votre consentement à l'enregistrement, cela aide ceux qui ne peuvent pas s'y rendre</a:t>
            </a:r>
            <a:r>
              <a:rPr lang="fr-CA" sz="1200" u="none" baseline="0" noProof="0" dirty="0" smtClean="0">
                <a:latin typeface="+mn-lt"/>
              </a:rPr>
              <a:t>.</a:t>
            </a:r>
          </a:p>
          <a:p>
            <a:pPr marL="628650" lvl="1" indent="-171450">
              <a:buFont typeface="Arial" panose="020B0604020202020204" pitchFamily="34" charset="0"/>
              <a:buChar char="•"/>
            </a:pPr>
            <a:r>
              <a:rPr lang="fr-CA" sz="1200" u="none" baseline="0" noProof="0" dirty="0" smtClean="0">
                <a:latin typeface="+mn-lt"/>
              </a:rPr>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0" dirty="0" smtClean="0">
                <a:latin typeface="+mn-lt"/>
              </a:rPr>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sz="1200" baseline="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0" dirty="0" smtClean="0">
                <a:latin typeface="+mn-lt"/>
              </a:rPr>
              <a:t>((Dites ce qui suit en anglais : ))</a:t>
            </a:r>
          </a:p>
          <a:p>
            <a:r>
              <a:rPr lang="en-US" sz="1200" u="none" baseline="0" dirty="0" smtClean="0">
                <a:latin typeface="+mn-lt"/>
              </a:rPr>
              <a:t>“As with other Government of Canada sessions, please feel free to use the language of your choice to ask questions or participate in the discussion. This program will be given mainly in French“</a:t>
            </a:r>
            <a:endParaRPr lang="fr-CA" sz="1200" baseline="0" dirty="0" smtClean="0">
              <a:latin typeface="+mn-lt"/>
            </a:endParaRPr>
          </a:p>
          <a:p>
            <a:endParaRPr lang="fr-CA" sz="1200" baseline="0" dirty="0" smtClean="0">
              <a:latin typeface="+mn-lt"/>
            </a:endParaRPr>
          </a:p>
          <a:p>
            <a:r>
              <a:rPr lang="fr-FR" sz="1200" baseline="0" dirty="0" smtClean="0">
                <a:latin typeface="+mn-lt"/>
              </a:rPr>
              <a:t>Je vous souhaite la bienvenue à cette séance d'</a:t>
            </a:r>
            <a:r>
              <a:rPr lang="fr-FR" sz="1200" dirty="0" smtClean="0">
                <a:solidFill>
                  <a:schemeClr val="accent1">
                    <a:lumMod val="75000"/>
                  </a:schemeClr>
                </a:solidFill>
              </a:rPr>
              <a:t>Introduction au « Leadership de changement en pleine-conscience au travail »</a:t>
            </a:r>
            <a:endParaRPr lang="fr-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121792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42566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424818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endParaRPr lang="fr-CA" sz="1200" b="0" dirty="0" smtClean="0"/>
          </a:p>
          <a:p>
            <a:r>
              <a:rPr lang="en-CA" dirty="0" smtClean="0"/>
              <a:t>https</a:t>
            </a:r>
            <a:r>
              <a:rPr lang="en-CA" dirty="0"/>
              <a:t>://leadershiptribe.com/blog/how-mindfulness-enables-agile-leadership#:~:text=Mindfulness%20helps%20an%20Agile%20leader%20to%20create%20a,each%20other%20in%20times%20of%20change%20and%20stress.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3724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863" eaLnBrk="1" hangingPunct="1">
              <a:spcBef>
                <a:spcPct val="0"/>
              </a:spcBef>
            </a:pPr>
            <a:r>
              <a:rPr lang="fr-CA" noProof="0" dirty="0" smtClean="0">
                <a:solidFill>
                  <a:srgbClr val="000000"/>
                </a:solidFill>
              </a:rPr>
              <a:t>Les leaders conscients ont les compétences suivantes : </a:t>
            </a:r>
            <a:r>
              <a:rPr lang="fr-FR" noProof="0" dirty="0" smtClean="0">
                <a:solidFill>
                  <a:srgbClr val="000000"/>
                </a:solidFill>
              </a:rPr>
              <a:t>et ce que vous cultivez par une pratique de pleine conscience*</a:t>
            </a:r>
            <a:endParaRPr lang="fr-CA" noProof="0" dirty="0" smtClean="0">
              <a:solidFill>
                <a:srgbClr val="000000"/>
              </a:solidFill>
            </a:endParaRPr>
          </a:p>
          <a:p>
            <a:pPr lvl="1" defTabSz="931863" eaLnBrk="1" hangingPunct="1">
              <a:spcBef>
                <a:spcPct val="0"/>
              </a:spcBef>
            </a:pPr>
            <a:r>
              <a:rPr lang="fr-CA" noProof="0" dirty="0" smtClean="0">
                <a:solidFill>
                  <a:srgbClr val="000000"/>
                </a:solidFill>
              </a:rPr>
              <a:t>Concentration – Concentration de l’attention en entraînant l’esprit à se concentrer sur un objectif précis.</a:t>
            </a:r>
          </a:p>
          <a:p>
            <a:pPr lvl="1" defTabSz="931863" eaLnBrk="1" hangingPunct="1">
              <a:spcBef>
                <a:spcPct val="0"/>
              </a:spcBef>
            </a:pPr>
            <a:r>
              <a:rPr lang="fr-CA" noProof="0" dirty="0" smtClean="0">
                <a:solidFill>
                  <a:srgbClr val="000000"/>
                </a:solidFill>
              </a:rPr>
              <a:t>Clarté – Conscience de soi et Intelligence émotionnelle : en aidant l’esprit à remarquer plus clairement les réactions du corps.</a:t>
            </a:r>
          </a:p>
          <a:p>
            <a:pPr lvl="1" defTabSz="931863" eaLnBrk="1" hangingPunct="1">
              <a:spcBef>
                <a:spcPct val="0"/>
              </a:spcBef>
            </a:pPr>
            <a:r>
              <a:rPr lang="fr-CA" noProof="0" dirty="0" smtClean="0">
                <a:solidFill>
                  <a:srgbClr val="000000"/>
                </a:solidFill>
              </a:rPr>
              <a:t>Créativité – Innovation et prise de décisions en apaisant l’esprit, en laissant la créativité se manifester et en prenant des décisions.</a:t>
            </a:r>
          </a:p>
          <a:p>
            <a:pPr lvl="1" defTabSz="931863" eaLnBrk="1" hangingPunct="1">
              <a:spcBef>
                <a:spcPct val="0"/>
              </a:spcBef>
            </a:pPr>
            <a:r>
              <a:rPr lang="fr-CA" noProof="0" dirty="0" smtClean="0">
                <a:solidFill>
                  <a:srgbClr val="000000"/>
                </a:solidFill>
              </a:rPr>
              <a:t>Compassion au service d’autrui –</a:t>
            </a:r>
            <a:r>
              <a:rPr lang="fr-CA" baseline="0" noProof="0" dirty="0" smtClean="0">
                <a:solidFill>
                  <a:srgbClr val="000000"/>
                </a:solidFill>
              </a:rPr>
              <a:t> </a:t>
            </a:r>
            <a:r>
              <a:rPr lang="fr-CA" noProof="0" dirty="0" smtClean="0">
                <a:solidFill>
                  <a:srgbClr val="000000"/>
                </a:solidFill>
              </a:rPr>
              <a:t>en être présent</a:t>
            </a:r>
            <a:r>
              <a:rPr lang="fr-CA" baseline="0" noProof="0" dirty="0" smtClean="0">
                <a:solidFill>
                  <a:srgbClr val="000000"/>
                </a:solidFill>
              </a:rPr>
              <a:t> et en </a:t>
            </a:r>
            <a:r>
              <a:rPr lang="fr-CA" noProof="0" dirty="0" smtClean="0">
                <a:solidFill>
                  <a:srgbClr val="000000"/>
                </a:solidFill>
              </a:rPr>
              <a:t>écoutant attentivement les autres.</a:t>
            </a:r>
          </a:p>
          <a:p>
            <a:pPr marL="0" marR="0" indent="0" algn="l" defTabSz="931863" rtl="0" eaLnBrk="1" fontAlgn="base" latinLnBrk="0" hangingPunct="1">
              <a:lnSpc>
                <a:spcPct val="100000"/>
              </a:lnSpc>
              <a:spcBef>
                <a:spcPct val="0"/>
              </a:spcBef>
              <a:spcAft>
                <a:spcPct val="0"/>
              </a:spcAft>
              <a:buClrTx/>
              <a:buSzTx/>
              <a:buFontTx/>
              <a:buNone/>
              <a:tabLst/>
              <a:defRPr/>
            </a:pPr>
            <a:r>
              <a:rPr lang="en-US" sz="1200" baseline="0" dirty="0" smtClean="0"/>
              <a:t>  </a:t>
            </a:r>
            <a:r>
              <a:rPr lang="en-US" sz="1200" dirty="0" smtClean="0"/>
              <a:t>- </a:t>
            </a:r>
            <a:r>
              <a:rPr lang="en-US" sz="1200" dirty="0" err="1" smtClean="0"/>
              <a:t>Adapté</a:t>
            </a:r>
            <a:r>
              <a:rPr lang="en-US" sz="1200" dirty="0" smtClean="0"/>
              <a:t> de </a:t>
            </a:r>
            <a:r>
              <a:rPr lang="en-US" sz="1200" dirty="0" smtClean="0">
                <a:hlinkClick r:id="rId3"/>
              </a:rPr>
              <a:t>http://instituteformindfulleadership.org/definitions/</a:t>
            </a:r>
            <a:endParaRPr lang="fr-CA" noProof="0" dirty="0" smtClean="0">
              <a:solidFill>
                <a:srgbClr val="000000"/>
              </a:solidFill>
            </a:endParaRPr>
          </a:p>
          <a:p>
            <a:pPr lvl="1" defTabSz="931863" eaLnBrk="1" hangingPunct="1">
              <a:spcBef>
                <a:spcPct val="0"/>
              </a:spcBef>
            </a:pPr>
            <a:endParaRPr lang="fr-CA" noProof="0" dirty="0" smtClean="0">
              <a:solidFill>
                <a:srgbClr val="000000"/>
              </a:solidFill>
            </a:endParaRPr>
          </a:p>
          <a:p>
            <a:pPr lvl="0" defTabSz="931863" eaLnBrk="1" hangingPunct="1">
              <a:spcBef>
                <a:spcPct val="0"/>
              </a:spcBef>
            </a:pPr>
            <a:r>
              <a:rPr lang="fr-CA" noProof="0" dirty="0" smtClean="0">
                <a:solidFill>
                  <a:srgbClr val="000000"/>
                </a:solidFill>
              </a:rPr>
              <a:t>*Ceux qui s’exercent à la pleine conscience ont été associés à :</a:t>
            </a:r>
          </a:p>
          <a:p>
            <a:pPr lvl="1" defTabSz="931863" eaLnBrk="1" hangingPunct="1">
              <a:spcBef>
                <a:spcPct val="0"/>
              </a:spcBef>
            </a:pPr>
            <a:r>
              <a:rPr lang="fr-CA" noProof="0" dirty="0" smtClean="0"/>
              <a:t> </a:t>
            </a:r>
            <a:r>
              <a:rPr lang="fr-CA" noProof="0" dirty="0" smtClean="0">
                <a:solidFill>
                  <a:srgbClr val="000000"/>
                </a:solidFill>
              </a:rPr>
              <a:t>Une attention accrue</a:t>
            </a:r>
          </a:p>
          <a:p>
            <a:pPr lvl="1" defTabSz="931863" eaLnBrk="1" hangingPunct="1">
              <a:spcBef>
                <a:spcPct val="0"/>
              </a:spcBef>
            </a:pPr>
            <a:r>
              <a:rPr lang="fr-CA" noProof="0" dirty="0" smtClean="0"/>
              <a:t> </a:t>
            </a:r>
            <a:r>
              <a:rPr lang="fr-CA" noProof="0" dirty="0" smtClean="0">
                <a:solidFill>
                  <a:srgbClr val="000000"/>
                </a:solidFill>
              </a:rPr>
              <a:t>Une plus grande intelligence émotionnelle</a:t>
            </a:r>
          </a:p>
          <a:p>
            <a:pPr lvl="1" defTabSz="931863" eaLnBrk="1" hangingPunct="1">
              <a:spcBef>
                <a:spcPct val="0"/>
              </a:spcBef>
            </a:pPr>
            <a:r>
              <a:rPr lang="fr-CA" noProof="0" dirty="0" smtClean="0"/>
              <a:t> </a:t>
            </a:r>
            <a:r>
              <a:rPr lang="fr-CA" noProof="0" dirty="0" smtClean="0">
                <a:solidFill>
                  <a:srgbClr val="000000"/>
                </a:solidFill>
              </a:rPr>
              <a:t>Une plus grande résilience</a:t>
            </a:r>
          </a:p>
          <a:p>
            <a:pPr lvl="1" defTabSz="931863" eaLnBrk="1" hangingPunct="1">
              <a:spcBef>
                <a:spcPct val="0"/>
              </a:spcBef>
            </a:pPr>
            <a:r>
              <a:rPr lang="fr-CA" noProof="0" dirty="0" smtClean="0"/>
              <a:t> </a:t>
            </a:r>
            <a:r>
              <a:rPr lang="fr-CA" noProof="0" dirty="0" smtClean="0">
                <a:solidFill>
                  <a:srgbClr val="000000"/>
                </a:solidFill>
              </a:rPr>
              <a:t>Une meilleure prise de décisions stratégiques</a:t>
            </a:r>
          </a:p>
          <a:p>
            <a:pPr lvl="1" defTabSz="931863" eaLnBrk="1" hangingPunct="1">
              <a:spcBef>
                <a:spcPct val="0"/>
              </a:spcBef>
            </a:pPr>
            <a:r>
              <a:rPr lang="fr-CA" noProof="0" dirty="0" smtClean="0"/>
              <a:t> </a:t>
            </a:r>
            <a:r>
              <a:rPr lang="fr-CA" noProof="0" dirty="0" smtClean="0">
                <a:solidFill>
                  <a:srgbClr val="000000"/>
                </a:solidFill>
              </a:rPr>
              <a:t>Une meilleure prise de décisions éthiques</a:t>
            </a:r>
          </a:p>
          <a:p>
            <a:pPr lvl="1" defTabSz="931863" eaLnBrk="1" hangingPunct="1">
              <a:spcBef>
                <a:spcPct val="0"/>
              </a:spcBef>
            </a:pPr>
            <a:r>
              <a:rPr lang="fr-CA" noProof="0" dirty="0" smtClean="0"/>
              <a:t> </a:t>
            </a:r>
            <a:r>
              <a:rPr lang="fr-CA" noProof="0" dirty="0" smtClean="0">
                <a:solidFill>
                  <a:srgbClr val="000000"/>
                </a:solidFill>
              </a:rPr>
              <a:t>Une plus grande créativité</a:t>
            </a:r>
          </a:p>
          <a:p>
            <a:pPr lvl="0" defTabSz="931863" eaLnBrk="1" hangingPunct="1">
              <a:spcBef>
                <a:spcPct val="0"/>
              </a:spcBef>
            </a:pPr>
            <a:r>
              <a:rPr lang="fr-CA" noProof="0" dirty="0" smtClean="0">
                <a:solidFill>
                  <a:srgbClr val="000000"/>
                </a:solidFill>
              </a:rPr>
              <a:t>  -</a:t>
            </a:r>
            <a:r>
              <a:rPr lang="fr-CA" baseline="0" noProof="0" dirty="0" smtClean="0">
                <a:solidFill>
                  <a:srgbClr val="000000"/>
                </a:solidFill>
              </a:rPr>
              <a:t> </a:t>
            </a:r>
            <a:r>
              <a:rPr lang="fr-CA" sz="1200" u="sng" kern="1200" noProof="0" dirty="0" smtClean="0">
                <a:solidFill>
                  <a:schemeClr val="tx1"/>
                </a:solidFill>
                <a:latin typeface="+mn-lt"/>
                <a:ea typeface="+mn-ea"/>
                <a:cs typeface="+mn-cs"/>
                <a:hlinkClick r:id="rId4"/>
              </a:rPr>
              <a:t>http://www.hrzone.com/perform/people/the-science-of-mindfulness-for-leaders#.VcSEic0IUYg.linkedin</a:t>
            </a:r>
            <a:r>
              <a:rPr lang="fr-CA" sz="1200" u="none" kern="1200" noProof="0" dirty="0" smtClean="0">
                <a:solidFill>
                  <a:schemeClr val="tx1"/>
                </a:solidFill>
                <a:latin typeface="+mn-lt"/>
                <a:ea typeface="+mn-ea"/>
                <a:cs typeface="+mn-cs"/>
              </a:rPr>
              <a:t> (document</a:t>
            </a:r>
            <a:r>
              <a:rPr lang="fr-CA" sz="1200" u="none" kern="1200" baseline="0" noProof="0" dirty="0" smtClean="0">
                <a:solidFill>
                  <a:schemeClr val="tx1"/>
                </a:solidFill>
                <a:latin typeface="+mn-lt"/>
                <a:ea typeface="+mn-ea"/>
                <a:cs typeface="+mn-cs"/>
              </a:rPr>
              <a:t> en anglais)</a:t>
            </a:r>
            <a:endParaRPr lang="fr-CA" u="none" noProof="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13</a:t>
            </a:r>
          </a:p>
        </p:txBody>
      </p:sp>
    </p:spTree>
    <p:extLst>
      <p:ext uri="{BB962C8B-B14F-4D97-AF65-F5344CB8AC3E}">
        <p14:creationId xmlns:p14="http://schemas.microsoft.com/office/powerpoint/2010/main" val="277898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FR"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Ces 4 compétences clés sont l’objectif du programme… et ont un côté impact positif</a:t>
            </a:r>
          </a:p>
          <a:p>
            <a:pPr marL="0" lvl="0" indent="0">
              <a:buFont typeface="Symbol" panose="05050102010706020507" pitchFamily="18" charset="2"/>
              <a:buNone/>
            </a:pPr>
            <a:r>
              <a:rPr lang="fr-CA"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28080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Dans le tableau suivant, nous avons le profil de compétences clés en leadership du TBS dans la colonne de gauche, et dans la rangée du haut, nous avons les compétences en leadership en matière de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Ce tableau indique quelles compétences sont soutenues par quelle aptitude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dans le cas de la compétence « Créer une vision et une stratégie » est soutenue principalement par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La compétence « Mobiliser les gens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et ainsi de suite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Maintenant, vous pensez peut-être qu'en fait, toutes les compétences sont soutenues par toutes les aptitudes. Dans un sens, oui, le tableau indique l'aptitude la plus prédominante ou directement liée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dirty="0"/>
          </a:p>
          <a:p>
            <a:pPr defTabSz="933142">
              <a:defRPr/>
            </a:pPr>
            <a:r>
              <a:rPr lang="en-US" sz="1100" b="1" dirty="0" err="1" smtClean="0"/>
              <a:t>Ressources</a:t>
            </a:r>
            <a:r>
              <a:rPr lang="en-US" sz="1100" b="1" dirty="0" smtClean="0"/>
              <a:t>…</a:t>
            </a:r>
            <a:endParaRPr lang="en-CA" sz="1600" u="sng" kern="1200" dirty="0" smtClean="0">
              <a:solidFill>
                <a:schemeClr val="tx1"/>
              </a:solidFill>
              <a:latin typeface="+mn-lt"/>
              <a:ea typeface="+mn-ea"/>
              <a:cs typeface="+mn-cs"/>
            </a:endParaRPr>
          </a:p>
          <a:p>
            <a:r>
              <a:rPr lang="fr-FR" sz="1600" b="1" i="0" kern="1200" dirty="0" smtClean="0">
                <a:solidFill>
                  <a:schemeClr val="tx1"/>
                </a:solidFill>
                <a:latin typeface="+mn-lt"/>
                <a:ea typeface="+mn-ea"/>
                <a:cs typeface="+mn-cs"/>
              </a:rPr>
              <a:t>Créer une vision et une stratégie</a:t>
            </a:r>
          </a:p>
          <a:p>
            <a:r>
              <a:rPr lang="fr-FR" sz="1600" b="0" i="0" kern="1200" dirty="0" smtClean="0">
                <a:solidFill>
                  <a:schemeClr val="tx1"/>
                </a:solidFill>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Mobiliser les personnes</a:t>
            </a:r>
          </a:p>
          <a:p>
            <a:r>
              <a:rPr lang="fr-FR" sz="1600" b="0" i="0" kern="1200" dirty="0" smtClean="0">
                <a:solidFill>
                  <a:schemeClr val="tx1"/>
                </a:solidFill>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Préserver l'intégrité et le respect</a:t>
            </a:r>
          </a:p>
          <a:p>
            <a:r>
              <a:rPr lang="fr-FR" sz="1600" b="0" i="0" kern="1200" dirty="0" smtClean="0">
                <a:solidFill>
                  <a:schemeClr val="tx1"/>
                </a:solidFill>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Collaborer avec les partenaires et les intervenants</a:t>
            </a:r>
          </a:p>
          <a:p>
            <a:r>
              <a:rPr lang="fr-FR" sz="1600" b="0" i="0" kern="1200" dirty="0" smtClean="0">
                <a:solidFill>
                  <a:schemeClr val="tx1"/>
                </a:solidFill>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Promouvoir l'innovation et orienter le changement</a:t>
            </a:r>
          </a:p>
          <a:p>
            <a:r>
              <a:rPr lang="fr-FR" sz="1600" b="0" i="0" kern="1200" dirty="0" smtClean="0">
                <a:solidFill>
                  <a:schemeClr val="tx1"/>
                </a:solidFill>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Obtenir des résultats</a:t>
            </a:r>
          </a:p>
          <a:p>
            <a:r>
              <a:rPr lang="fr-FR" sz="1600" b="0" i="0" kern="1200" dirty="0" smtClean="0">
                <a:solidFill>
                  <a:schemeClr val="tx1"/>
                </a:solidFill>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pPr defTabSz="931863" eaLnBrk="1" hangingPunct="1">
              <a:spcBef>
                <a:spcPct val="0"/>
              </a:spcBef>
            </a:pPr>
            <a:endParaRPr lang="en-US" sz="1600" dirty="0" smtClean="0"/>
          </a:p>
          <a:p>
            <a:pPr marL="0" marR="0" lvl="0" indent="0" algn="l" defTabSz="931863" rtl="0" eaLnBrk="1" fontAlgn="auto" latinLnBrk="0" hangingPunct="1">
              <a:lnSpc>
                <a:spcPct val="100000"/>
              </a:lnSpc>
              <a:spcBef>
                <a:spcPct val="0"/>
              </a:spcBef>
              <a:spcAft>
                <a:spcPts val="0"/>
              </a:spcAft>
              <a:buClrTx/>
              <a:buSzTx/>
              <a:buFontTx/>
              <a:buNone/>
              <a:tabLst/>
              <a:defRPr/>
            </a:pPr>
            <a:r>
              <a:rPr lang="en-US" sz="1600" u="sng" kern="1200" dirty="0" smtClean="0">
                <a:solidFill>
                  <a:schemeClr val="tx1"/>
                </a:solidFill>
                <a:latin typeface="+mn-lt"/>
                <a:ea typeface="+mn-ea"/>
                <a:cs typeface="+mn-cs"/>
                <a:hlinkClick r:id="rId3"/>
              </a:rPr>
              <a:t>http://www.tbs-sct.gc.ca/psm-fpfm/learning-apprentissage/pdps-ppfp/klc-ccl/klcp-pccl-fra.asp</a:t>
            </a:r>
            <a:endParaRPr lang="en-US" sz="1600" u="sng" kern="1200" dirty="0" smtClean="0">
              <a:solidFill>
                <a:schemeClr val="tx1"/>
              </a:solidFill>
              <a:latin typeface="+mn-lt"/>
              <a:ea typeface="+mn-ea"/>
              <a:cs typeface="+mn-cs"/>
            </a:endParaRPr>
          </a:p>
          <a:p>
            <a:pPr defTabSz="931863" eaLnBrk="1" hangingPunct="1">
              <a:spcBef>
                <a:spcPct val="0"/>
              </a:spcBef>
            </a:pPr>
            <a:endParaRPr lang="en-US" sz="16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08826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27352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411085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smtClean="0"/>
              <a:t>((</a:t>
            </a: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smtClean="0">
                <a:hlinkClick r:id="rId3"/>
              </a:rPr>
              <a:t>https</a:t>
            </a:r>
            <a:r>
              <a:rPr lang="fr-CA" u="none" dirty="0">
                <a:hlinkClick r:id="rId3"/>
              </a:rPr>
              <a:t>://wiki.gccollab.ca/MCLD-DLCP</a:t>
            </a:r>
            <a:r>
              <a:rPr lang="fr-CA" u="none" dirty="0"/>
              <a:t> </a:t>
            </a:r>
            <a:endParaRPr lang="fr-CA" u="none" dirty="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smtClean="0"/>
              <a:t>https</a:t>
            </a:r>
            <a:r>
              <a:rPr lang="fr-CA" dirty="0"/>
              <a:t>://wiki.gccollab.ca/Mindful_Change_Leadership_Development_Program_-_FAQ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47813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425340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(Carmen)</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20</a:t>
            </a:fld>
            <a:endParaRPr lang="en-CA"/>
          </a:p>
        </p:txBody>
      </p:sp>
    </p:spTree>
    <p:extLst>
      <p:ext uri="{BB962C8B-B14F-4D97-AF65-F5344CB8AC3E}">
        <p14:creationId xmlns:p14="http://schemas.microsoft.com/office/powerpoint/2010/main" val="373605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smtClean="0"/>
              <a:t>(Carmen)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smtClean="0"/>
              <a:t>Les </a:t>
            </a:r>
            <a:r>
              <a:rPr lang="fr-CA" sz="1400" i="1" dirty="0"/>
              <a:t>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a:t>
            </a:r>
            <a:r>
              <a:rPr lang="fr-CA" sz="1400" i="1" dirty="0" smtClean="0"/>
              <a:t>finale, </a:t>
            </a:r>
            <a:r>
              <a:rPr lang="fr-CA" sz="1400" i="1" dirty="0"/>
              <a:t>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a:t>
            </a:r>
            <a:r>
              <a:rPr lang="fr-CA" sz="1400" i="1" dirty="0" smtClean="0"/>
              <a:t>terminé </a:t>
            </a:r>
            <a:r>
              <a:rPr lang="fr-CA" sz="1400" i="1" dirty="0"/>
              <a:t>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21</a:t>
            </a:fld>
            <a:endParaRPr lang="en-CA"/>
          </a:p>
        </p:txBody>
      </p:sp>
    </p:spTree>
    <p:extLst>
      <p:ext uri="{BB962C8B-B14F-4D97-AF65-F5344CB8AC3E}">
        <p14:creationId xmlns:p14="http://schemas.microsoft.com/office/powerpoint/2010/main" val="1831912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smtClean="0"/>
              <a:t>(Ginette </a:t>
            </a:r>
            <a:r>
              <a:rPr lang="fr-CA" dirty="0" smtClean="0">
                <a:sym typeface="Wingdings" panose="05000000000000000000" pitchFamily="2" charset="2"/>
              </a:rPr>
              <a:t></a:t>
            </a:r>
            <a:r>
              <a:rPr lang="fr-CA" dirty="0" smtClean="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smtClean="0">
                <a:solidFill>
                  <a:schemeClr val="tx1"/>
                </a:solidFill>
                <a:latin typeface="Arial" charset="0"/>
                <a:ea typeface="+mn-ea"/>
                <a:cs typeface="+mn-cs"/>
              </a:rPr>
              <a:t>De </a:t>
            </a:r>
            <a:r>
              <a:rPr lang="fr-CA" sz="1200" u="none" kern="1200" noProof="0" dirty="0">
                <a:solidFill>
                  <a:schemeClr val="tx1"/>
                </a:solidFill>
                <a:latin typeface="Arial" charset="0"/>
                <a:ea typeface="+mn-ea"/>
                <a:cs typeface="+mn-cs"/>
              </a:rPr>
              <a:t>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22</a:t>
            </a:fld>
            <a:endParaRPr lang="fr-CA" dirty="0"/>
          </a:p>
        </p:txBody>
      </p:sp>
    </p:spTree>
    <p:extLst>
      <p:ext uri="{BB962C8B-B14F-4D97-AF65-F5344CB8AC3E}">
        <p14:creationId xmlns:p14="http://schemas.microsoft.com/office/powerpoint/2010/main" val="2213268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endParaRPr lang="fr-CA" i="0"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a:t>
            </a:r>
            <a:r>
              <a:rPr lang="fr-CA" sz="1200" b="0" u="none" kern="1200" dirty="0" smtClean="0">
                <a:solidFill>
                  <a:schemeClr val="tx1"/>
                </a:solidFill>
                <a:latin typeface="Arial" charset="0"/>
                <a:ea typeface="+mn-ea"/>
                <a:cs typeface="+mn-cs"/>
              </a:rPr>
              <a:t>Des </a:t>
            </a:r>
            <a:r>
              <a:rPr lang="fr-CA" sz="1200" b="0" u="none" kern="1200" dirty="0">
                <a:solidFill>
                  <a:schemeClr val="tx1"/>
                </a:solidFill>
                <a:latin typeface="Arial" charset="0"/>
                <a:ea typeface="+mn-ea"/>
                <a:cs typeface="+mn-cs"/>
              </a:rPr>
              <a:t>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maintien comme </a:t>
            </a:r>
            <a:r>
              <a:rPr lang="fr-CA"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trois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23</a:t>
            </a:fld>
            <a:endParaRPr lang="fr-CA" dirty="0"/>
          </a:p>
        </p:txBody>
      </p:sp>
    </p:spTree>
    <p:extLst>
      <p:ext uri="{BB962C8B-B14F-4D97-AF65-F5344CB8AC3E}">
        <p14:creationId xmlns:p14="http://schemas.microsoft.com/office/powerpoint/2010/main" val="865351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(Alejandro)</a:t>
            </a:r>
            <a:endParaRPr lang="fr-CA" i="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smtClean="0">
                <a:hlinkClick r:id="rId3"/>
              </a:rPr>
              <a:t>https://app.sli.do/event/sM35UUzqC6xq1okAf65geh</a:t>
            </a:r>
            <a:r>
              <a:rPr lang="en-CA" sz="1200" dirty="0" smtClean="0"/>
              <a:t> </a:t>
            </a:r>
            <a:r>
              <a:rPr lang="fr-CA" dirty="0" smtClean="0"/>
              <a:t/>
            </a:r>
            <a:br>
              <a:rPr lang="fr-CA" dirty="0" smtClean="0"/>
            </a:br>
            <a:r>
              <a:rPr lang="fr-CA" sz="1200" u="none" dirty="0" smtClean="0"/>
              <a:t>Sli.do code: </a:t>
            </a:r>
            <a:r>
              <a:rPr lang="fr-CA" sz="1200" u="none" dirty="0" err="1" smtClean="0"/>
              <a:t>dlcp</a:t>
            </a:r>
            <a:endParaRPr lang="fr-CA" sz="1200" u="none" dirty="0" smtClean="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24</a:t>
            </a:fld>
            <a:endParaRPr lang="fr-CA" dirty="0"/>
          </a:p>
        </p:txBody>
      </p:sp>
    </p:spTree>
    <p:extLst>
      <p:ext uri="{BB962C8B-B14F-4D97-AF65-F5344CB8AC3E}">
        <p14:creationId xmlns:p14="http://schemas.microsoft.com/office/powerpoint/2010/main" val="360592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1616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fr-CA" dirty="0" smtClean="0">
                <a:solidFill>
                  <a:srgbClr val="000000"/>
                </a:solidFill>
              </a:rPr>
              <a:t>Avec le dos droit, asseyez-vous de façon à être le à l’aise possible.</a:t>
            </a:r>
          </a:p>
          <a:p>
            <a:pPr eaLnBrk="1" hangingPunct="1">
              <a:spcBef>
                <a:spcPct val="0"/>
              </a:spcBef>
            </a:pPr>
            <a:r>
              <a:rPr lang="fr-CA" dirty="0" smtClean="0">
                <a:solidFill>
                  <a:srgbClr val="000000"/>
                </a:solidFill>
              </a:rPr>
              <a:t>Doucement, prenez conscience de votre respiration, prenez des inspirations légèrement plus profondes.</a:t>
            </a:r>
          </a:p>
          <a:p>
            <a:pPr eaLnBrk="1" hangingPunct="1">
              <a:spcBef>
                <a:spcPct val="0"/>
              </a:spcBef>
            </a:pPr>
            <a:r>
              <a:rPr lang="fr-CA" dirty="0" smtClean="0">
                <a:solidFill>
                  <a:srgbClr val="000000"/>
                </a:solidFill>
              </a:rPr>
              <a:t>Continuez à respirer profondément.</a:t>
            </a:r>
          </a:p>
          <a:p>
            <a:pPr eaLnBrk="1" hangingPunct="1">
              <a:spcBef>
                <a:spcPct val="0"/>
              </a:spcBef>
            </a:pPr>
            <a:r>
              <a:rPr lang="fr-CA" dirty="0" smtClean="0">
                <a:solidFill>
                  <a:srgbClr val="000000"/>
                </a:solidFill>
              </a:rPr>
              <a:t>Dirigez votre respiration et votre attention sur :</a:t>
            </a:r>
          </a:p>
          <a:p>
            <a:pPr lvl="1" eaLnBrk="1" hangingPunct="1">
              <a:spcBef>
                <a:spcPct val="0"/>
              </a:spcBef>
              <a:buFont typeface="Arial" pitchFamily="34" charset="0"/>
              <a:buChar char="•"/>
            </a:pPr>
            <a:r>
              <a:rPr lang="en-CA" dirty="0" err="1" smtClean="0">
                <a:solidFill>
                  <a:srgbClr val="000000"/>
                </a:solidFill>
              </a:rPr>
              <a:t>Vos</a:t>
            </a:r>
            <a:r>
              <a:rPr lang="en-CA" dirty="0" smtClean="0">
                <a:solidFill>
                  <a:srgbClr val="000000"/>
                </a:solidFill>
              </a:rPr>
              <a:t> </a:t>
            </a:r>
            <a:r>
              <a:rPr lang="en-CA" dirty="0" err="1" smtClean="0">
                <a:solidFill>
                  <a:srgbClr val="000000"/>
                </a:solidFill>
              </a:rPr>
              <a:t>orteils</a:t>
            </a:r>
            <a:r>
              <a:rPr lang="en-CA" dirty="0" smtClean="0">
                <a:solidFill>
                  <a:srgbClr val="000000"/>
                </a:solidFill>
              </a:rPr>
              <a:t>, </a:t>
            </a:r>
            <a:r>
              <a:rPr lang="en-CA" dirty="0" err="1" smtClean="0">
                <a:solidFill>
                  <a:srgbClr val="000000"/>
                </a:solidFill>
              </a:rPr>
              <a:t>inspirez</a:t>
            </a:r>
            <a:r>
              <a:rPr lang="en-CA" dirty="0" smtClean="0">
                <a:solidFill>
                  <a:srgbClr val="000000"/>
                </a:solidFill>
              </a:rPr>
              <a:t>, </a:t>
            </a:r>
            <a:r>
              <a:rPr lang="en-CA" dirty="0" err="1" smtClean="0">
                <a:solidFill>
                  <a:srgbClr val="000000"/>
                </a:solidFill>
              </a:rPr>
              <a:t>expirez</a:t>
            </a:r>
            <a:r>
              <a:rPr lang="en-CA" dirty="0" smtClean="0">
                <a:solidFill>
                  <a:srgbClr val="000000"/>
                </a:solidFill>
              </a:rPr>
              <a:t>.</a:t>
            </a:r>
          </a:p>
          <a:p>
            <a:pPr lvl="1" eaLnBrk="1" hangingPunct="1">
              <a:spcBef>
                <a:spcPct val="0"/>
              </a:spcBef>
              <a:buFont typeface="Arial" pitchFamily="34" charset="0"/>
              <a:buChar char="•"/>
            </a:pPr>
            <a:r>
              <a:rPr lang="fr-CA" dirty="0" smtClean="0">
                <a:solidFill>
                  <a:srgbClr val="000000"/>
                </a:solidFill>
              </a:rPr>
              <a:t>Vos pieds, inspirez et expirez, </a:t>
            </a:r>
            <a:r>
              <a:rPr lang="fr-FR" dirty="0" smtClean="0">
                <a:solidFill>
                  <a:srgbClr val="000000"/>
                </a:solidFill>
              </a:rPr>
              <a:t>notez ce que vous sentez</a:t>
            </a:r>
            <a:r>
              <a:rPr lang="fr-CA" dirty="0" smtClean="0">
                <a:solidFill>
                  <a:srgbClr val="000000"/>
                </a:solidFill>
              </a:rPr>
              <a:t>.</a:t>
            </a:r>
          </a:p>
          <a:p>
            <a:pPr lvl="1" eaLnBrk="1" hangingPunct="1">
              <a:spcBef>
                <a:spcPct val="0"/>
              </a:spcBef>
              <a:buFont typeface="Arial" pitchFamily="34" charset="0"/>
              <a:buChar char="•"/>
            </a:pPr>
            <a:r>
              <a:rPr lang="fr-CA" dirty="0" smtClean="0">
                <a:solidFill>
                  <a:srgbClr val="000000"/>
                </a:solidFill>
              </a:rPr>
              <a:t>Chaque fois que vous êtes distrait, concentrez-vous de nouveau en douceur.</a:t>
            </a:r>
          </a:p>
          <a:p>
            <a:pPr lvl="1" eaLnBrk="1" hangingPunct="1">
              <a:spcBef>
                <a:spcPct val="0"/>
              </a:spcBef>
              <a:buFont typeface="Arial" pitchFamily="34" charset="0"/>
              <a:buChar char="•"/>
            </a:pPr>
            <a:r>
              <a:rPr lang="fr-CA" dirty="0" smtClean="0">
                <a:solidFill>
                  <a:srgbClr val="000000"/>
                </a:solidFill>
              </a:rPr>
              <a:t>Votre jambe inférieure, inspirez et expirez et votre jambe supérieure.</a:t>
            </a:r>
          </a:p>
          <a:p>
            <a:pPr lvl="1" eaLnBrk="1" hangingPunct="1">
              <a:spcBef>
                <a:spcPct val="0"/>
              </a:spcBef>
              <a:buFont typeface="Arial" pitchFamily="34" charset="0"/>
              <a:buChar char="•"/>
            </a:pPr>
            <a:r>
              <a:rPr lang="fr-CA" dirty="0" smtClean="0">
                <a:solidFill>
                  <a:srgbClr val="000000"/>
                </a:solidFill>
              </a:rPr>
              <a:t>Dirigez votre respiration vers votre taille, inspirez et expirez,</a:t>
            </a:r>
          </a:p>
          <a:p>
            <a:pPr lvl="1" eaLnBrk="1" hangingPunct="1">
              <a:spcBef>
                <a:spcPct val="0"/>
              </a:spcBef>
              <a:buFont typeface="Arial" pitchFamily="34" charset="0"/>
              <a:buChar char="•"/>
            </a:pPr>
            <a:r>
              <a:rPr lang="fr-FR" dirty="0" smtClean="0">
                <a:solidFill>
                  <a:srgbClr val="000000"/>
                </a:solidFill>
              </a:rPr>
              <a:t>Le bas du dos, l'abdomen </a:t>
            </a:r>
          </a:p>
          <a:p>
            <a:pPr lvl="1" eaLnBrk="1" hangingPunct="1">
              <a:spcBef>
                <a:spcPct val="0"/>
              </a:spcBef>
              <a:buFont typeface="Arial" pitchFamily="34" charset="0"/>
              <a:buChar char="•"/>
            </a:pPr>
            <a:r>
              <a:rPr lang="fr-FR" dirty="0" smtClean="0">
                <a:solidFill>
                  <a:srgbClr val="000000"/>
                </a:solidFill>
              </a:rPr>
              <a:t>le haut du dos, de la poitrine</a:t>
            </a:r>
          </a:p>
          <a:p>
            <a:pPr lvl="1" eaLnBrk="1" hangingPunct="1">
              <a:spcBef>
                <a:spcPct val="0"/>
              </a:spcBef>
              <a:buFont typeface="Arial" pitchFamily="34" charset="0"/>
              <a:buChar char="•"/>
            </a:pPr>
            <a:r>
              <a:rPr lang="fr-CA" dirty="0" smtClean="0">
                <a:solidFill>
                  <a:srgbClr val="000000"/>
                </a:solidFill>
              </a:rPr>
              <a:t>Maintenant, dirigez votre respiration et votre attention vers vos épaules, inspirez, expirez et </a:t>
            </a:r>
            <a:r>
              <a:rPr lang="fr-FR" dirty="0" smtClean="0">
                <a:solidFill>
                  <a:srgbClr val="000000"/>
                </a:solidFill>
              </a:rPr>
              <a:t>notez ce que vous sentez</a:t>
            </a:r>
            <a:r>
              <a:rPr lang="fr-CA" dirty="0" smtClean="0">
                <a:solidFill>
                  <a:srgbClr val="000000"/>
                </a:solidFill>
              </a:rPr>
              <a:t>.</a:t>
            </a:r>
          </a:p>
          <a:p>
            <a:pPr lvl="1" eaLnBrk="1" hangingPunct="1">
              <a:spcBef>
                <a:spcPct val="0"/>
              </a:spcBef>
              <a:buFont typeface="Arial" pitchFamily="34" charset="0"/>
              <a:buChar char="•"/>
            </a:pPr>
            <a:r>
              <a:rPr lang="fr-CA" dirty="0" smtClean="0">
                <a:solidFill>
                  <a:srgbClr val="000000"/>
                </a:solidFill>
              </a:rPr>
              <a:t>Vos bras, vos mains et vos doigts, inspirez et expirez.</a:t>
            </a:r>
          </a:p>
          <a:p>
            <a:pPr lvl="1" eaLnBrk="1" hangingPunct="1">
              <a:spcBef>
                <a:spcPct val="0"/>
              </a:spcBef>
              <a:buFont typeface="Arial" pitchFamily="34" charset="0"/>
              <a:buChar char="•"/>
            </a:pPr>
            <a:r>
              <a:rPr lang="fr-CA" dirty="0" smtClean="0">
                <a:solidFill>
                  <a:srgbClr val="000000"/>
                </a:solidFill>
              </a:rPr>
              <a:t>Votre cou, inspirez et expirez.</a:t>
            </a:r>
          </a:p>
          <a:p>
            <a:pPr lvl="1" eaLnBrk="1" hangingPunct="1">
              <a:spcBef>
                <a:spcPct val="0"/>
              </a:spcBef>
              <a:buFont typeface="Arial" pitchFamily="34" charset="0"/>
              <a:buChar char="•"/>
            </a:pPr>
            <a:r>
              <a:rPr lang="fr-CA" dirty="0" smtClean="0">
                <a:solidFill>
                  <a:srgbClr val="000000"/>
                </a:solidFill>
              </a:rPr>
              <a:t>Votre tête, votre écharpe, inspirez et expirez et </a:t>
            </a:r>
            <a:r>
              <a:rPr lang="fr-FR" dirty="0" smtClean="0">
                <a:solidFill>
                  <a:srgbClr val="000000"/>
                </a:solidFill>
              </a:rPr>
              <a:t>notez ce que vous sentez</a:t>
            </a:r>
            <a:r>
              <a:rPr lang="fr-CA" dirty="0" smtClean="0">
                <a:solidFill>
                  <a:srgbClr val="000000"/>
                </a:solidFill>
              </a:rPr>
              <a:t>.</a:t>
            </a:r>
          </a:p>
          <a:p>
            <a:pPr lvl="1" eaLnBrk="1" hangingPunct="1">
              <a:spcBef>
                <a:spcPct val="0"/>
              </a:spcBef>
              <a:buFont typeface="Arial" pitchFamily="34" charset="0"/>
              <a:buChar char="•"/>
            </a:pPr>
            <a:r>
              <a:rPr lang="fr-FR" dirty="0" smtClean="0">
                <a:solidFill>
                  <a:srgbClr val="000000"/>
                </a:solidFill>
              </a:rPr>
              <a:t>Concentrez-vous sur votre visage, les yeux, le nez et la bouche. Votre mâchoire, et notez ce que vous sentez</a:t>
            </a:r>
            <a:r>
              <a:rPr lang="fr-CA" dirty="0" smtClean="0">
                <a:solidFill>
                  <a:srgbClr val="000000"/>
                </a:solidFill>
              </a:rPr>
              <a:t>.</a:t>
            </a:r>
          </a:p>
          <a:p>
            <a:pPr lvl="1" eaLnBrk="1" hangingPunct="1">
              <a:spcBef>
                <a:spcPct val="0"/>
              </a:spcBef>
              <a:buFont typeface="Arial" pitchFamily="34" charset="0"/>
              <a:buChar char="•"/>
            </a:pPr>
            <a:r>
              <a:rPr lang="fr-FR" dirty="0" smtClean="0">
                <a:solidFill>
                  <a:srgbClr val="000000"/>
                </a:solidFill>
              </a:rPr>
              <a:t>Y rester pendant quelques secondes, </a:t>
            </a:r>
            <a:r>
              <a:rPr lang="fr-CA" dirty="0" smtClean="0">
                <a:solidFill>
                  <a:srgbClr val="000000"/>
                </a:solidFill>
              </a:rPr>
              <a:t>inspirez et expirez </a:t>
            </a:r>
            <a:endParaRPr lang="fr-FR" dirty="0" smtClean="0">
              <a:solidFill>
                <a:srgbClr val="000000"/>
              </a:solidFill>
            </a:endParaRPr>
          </a:p>
          <a:p>
            <a:pPr lvl="1" eaLnBrk="1" hangingPunct="1">
              <a:spcBef>
                <a:spcPct val="0"/>
              </a:spcBef>
              <a:buFont typeface="Arial" pitchFamily="34" charset="0"/>
              <a:buChar char="•"/>
            </a:pPr>
            <a:r>
              <a:rPr lang="en-CA" dirty="0" err="1" smtClean="0">
                <a:solidFill>
                  <a:srgbClr val="000000"/>
                </a:solidFill>
              </a:rPr>
              <a:t>Maintenant</a:t>
            </a:r>
            <a:r>
              <a:rPr lang="en-CA" dirty="0" smtClean="0">
                <a:solidFill>
                  <a:srgbClr val="000000"/>
                </a:solidFill>
              </a:rPr>
              <a:t>, </a:t>
            </a:r>
            <a:r>
              <a:rPr lang="en-CA" dirty="0" err="1" smtClean="0">
                <a:solidFill>
                  <a:srgbClr val="000000"/>
                </a:solidFill>
              </a:rPr>
              <a:t>revenez</a:t>
            </a:r>
            <a:r>
              <a:rPr lang="en-CA" baseline="0" dirty="0" smtClean="0">
                <a:solidFill>
                  <a:srgbClr val="000000"/>
                </a:solidFill>
              </a:rPr>
              <a:t> </a:t>
            </a:r>
            <a:r>
              <a:rPr lang="en-CA" baseline="0" dirty="0" err="1" smtClean="0">
                <a:solidFill>
                  <a:srgbClr val="000000"/>
                </a:solidFill>
              </a:rPr>
              <a:t>doucement</a:t>
            </a:r>
            <a:r>
              <a:rPr lang="en-CA" baseline="0" dirty="0" smtClean="0">
                <a:solidFill>
                  <a:srgbClr val="000000"/>
                </a:solidFill>
              </a:rPr>
              <a:t> et </a:t>
            </a:r>
            <a:r>
              <a:rPr lang="en-CA" baseline="0" dirty="0" err="1" smtClean="0">
                <a:solidFill>
                  <a:srgbClr val="000000"/>
                </a:solidFill>
              </a:rPr>
              <a:t>ouvrez</a:t>
            </a:r>
            <a:r>
              <a:rPr lang="en-CA" baseline="0" dirty="0" smtClean="0">
                <a:solidFill>
                  <a:srgbClr val="000000"/>
                </a:solidFill>
              </a:rPr>
              <a:t> les </a:t>
            </a:r>
            <a:r>
              <a:rPr lang="en-CA" baseline="0" dirty="0" err="1" smtClean="0">
                <a:solidFill>
                  <a:srgbClr val="000000"/>
                </a:solidFill>
              </a:rPr>
              <a:t>yeux</a:t>
            </a:r>
            <a:endParaRPr lang="en-CA" baseline="0" dirty="0" smtClean="0">
              <a:solidFill>
                <a:srgbClr val="000000"/>
              </a:solidFill>
            </a:endParaRPr>
          </a:p>
          <a:p>
            <a:pPr lvl="1" eaLnBrk="1" hangingPunct="1">
              <a:spcBef>
                <a:spcPct val="0"/>
              </a:spcBef>
              <a:buFont typeface="Arial" pitchFamily="34" charset="0"/>
              <a:buChar char="•"/>
            </a:pPr>
            <a:endParaRPr lang="en-CA" baseline="0" dirty="0" smtClean="0">
              <a:solidFill>
                <a:srgbClr val="000000"/>
              </a:solidFill>
            </a:endParaRPr>
          </a:p>
          <a:p>
            <a:pPr lvl="0" eaLnBrk="1" hangingPunct="1">
              <a:spcBef>
                <a:spcPct val="0"/>
              </a:spcBef>
              <a:buFont typeface="Arial" pitchFamily="34" charset="0"/>
              <a:buNone/>
            </a:pPr>
            <a:r>
              <a:rPr lang="en-CA" dirty="0" err="1" smtClean="0">
                <a:solidFill>
                  <a:srgbClr val="000000"/>
                </a:solidFill>
              </a:rPr>
              <a:t>Bilan</a:t>
            </a:r>
            <a:r>
              <a:rPr lang="en-CA" dirty="0" smtClean="0">
                <a:solidFill>
                  <a:srgbClr val="000000"/>
                </a:solidFill>
              </a:rPr>
              <a:t>: </a:t>
            </a:r>
            <a:r>
              <a:rPr lang="en-CA" dirty="0" err="1" smtClean="0">
                <a:solidFill>
                  <a:srgbClr val="000000"/>
                </a:solidFill>
              </a:rPr>
              <a:t>Qu'avez-vous</a:t>
            </a:r>
            <a:r>
              <a:rPr lang="en-CA" dirty="0" smtClean="0">
                <a:solidFill>
                  <a:srgbClr val="000000"/>
                </a:solidFill>
              </a:rPr>
              <a:t> </a:t>
            </a:r>
            <a:r>
              <a:rPr lang="en-CA" dirty="0" err="1" smtClean="0">
                <a:solidFill>
                  <a:srgbClr val="000000"/>
                </a:solidFill>
              </a:rPr>
              <a:t>remarqué</a:t>
            </a:r>
            <a:r>
              <a:rPr lang="en-CA" smtClean="0">
                <a:solidFill>
                  <a:srgbClr val="000000"/>
                </a:solidFill>
              </a:rPr>
              <a:t>?</a:t>
            </a:r>
            <a:endParaRPr lang="en-CA" dirty="0" smtClean="0">
              <a:solidFill>
                <a:srgbClr val="000000"/>
              </a:solidFill>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6</a:t>
            </a:r>
          </a:p>
        </p:txBody>
      </p:sp>
    </p:spTree>
    <p:extLst>
      <p:ext uri="{BB962C8B-B14F-4D97-AF65-F5344CB8AC3E}">
        <p14:creationId xmlns:p14="http://schemas.microsoft.com/office/powerpoint/2010/main" val="196533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buFont typeface="Arial" pitchFamily="34" charset="0"/>
              <a:buNone/>
              <a:defRPr/>
            </a:pPr>
            <a:r>
              <a:rPr lang="fr-CA" sz="1100" dirty="0" smtClean="0">
                <a:solidFill>
                  <a:srgbClr val="000000"/>
                </a:solidFill>
              </a:rPr>
              <a:t>C’est essentiellement la même chose, concentrez-vous sur votre respiration. Voici une façon de les comparer :</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Le temps que vous demande généralement un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Votre objectif ou le but de votre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Ce que vous éprouvez pendant l’exercice.</a:t>
            </a:r>
          </a:p>
          <a:p>
            <a:pPr eaLnBrk="1" fontAlgn="auto" hangingPunct="1">
              <a:spcBef>
                <a:spcPts val="0"/>
              </a:spcBef>
              <a:spcAft>
                <a:spcPts val="0"/>
              </a:spcAft>
              <a:buFont typeface="Arial" pitchFamily="34" charset="0"/>
              <a:buNone/>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en-CA" dirty="0" smtClean="0"/>
              <a:t> </a:t>
            </a:r>
            <a:r>
              <a:rPr lang="en-CA" sz="1100" dirty="0" smtClean="0">
                <a:solidFill>
                  <a:srgbClr val="000000"/>
                </a:solidFill>
              </a:rPr>
              <a:t>« </a:t>
            </a:r>
            <a:r>
              <a:rPr lang="en-CA" sz="1100" b="1" dirty="0" smtClean="0">
                <a:solidFill>
                  <a:srgbClr val="000000"/>
                </a:solidFill>
              </a:rPr>
              <a:t>Mindfulness</a:t>
            </a:r>
            <a:r>
              <a:rPr lang="en-CA" sz="1100" dirty="0" smtClean="0">
                <a:solidFill>
                  <a:srgbClr val="000000"/>
                </a:solidFill>
              </a:rPr>
              <a:t> is defined as being attentive and aware, non-judgementally, whereas </a:t>
            </a:r>
            <a:r>
              <a:rPr lang="en-CA" sz="1100" b="1" dirty="0" smtClean="0">
                <a:solidFill>
                  <a:srgbClr val="000000"/>
                </a:solidFill>
              </a:rPr>
              <a:t>meditation</a:t>
            </a:r>
            <a:r>
              <a:rPr lang="en-CA" sz="1100" dirty="0" smtClean="0">
                <a:solidFill>
                  <a:srgbClr val="000000"/>
                </a:solidFill>
              </a:rPr>
              <a:t> is engaging in a mental exercise... » (On peut définir la </a:t>
            </a:r>
            <a:r>
              <a:rPr lang="en-CA" sz="1100" b="1" dirty="0" smtClean="0">
                <a:solidFill>
                  <a:srgbClr val="000000"/>
                </a:solidFill>
              </a:rPr>
              <a:t>pleine conscience</a:t>
            </a:r>
            <a:r>
              <a:rPr lang="en-CA" sz="1100" dirty="0" smtClean="0">
                <a:solidFill>
                  <a:srgbClr val="000000"/>
                </a:solidFill>
              </a:rPr>
              <a:t> comme le fait d’être attentif et conscient et la </a:t>
            </a:r>
            <a:r>
              <a:rPr lang="en-CA" sz="1100" b="1" dirty="0" smtClean="0">
                <a:solidFill>
                  <a:srgbClr val="000000"/>
                </a:solidFill>
              </a:rPr>
              <a:t>méditation</a:t>
            </a:r>
            <a:r>
              <a:rPr lang="en-CA" sz="1100" dirty="0" smtClean="0">
                <a:solidFill>
                  <a:srgbClr val="000000"/>
                </a:solidFill>
              </a:rPr>
              <a:t> comme le fait de s’engager dans un exercice mental.) – Wikipédia </a:t>
            </a:r>
            <a:r>
              <a:rPr lang="fr-CA" sz="1200" u="sng" kern="1200" dirty="0" smtClean="0">
                <a:solidFill>
                  <a:schemeClr val="tx1"/>
                </a:solidFill>
                <a:latin typeface="+mn-lt"/>
                <a:ea typeface="+mn-ea"/>
                <a:cs typeface="+mn-cs"/>
                <a:hlinkClick r:id="rId3"/>
              </a:rPr>
              <a:t>http://en.wikipedia.org/wiki/Mindfulness_(psychology)</a:t>
            </a:r>
            <a:endParaRPr lang="en-CA" sz="1100" b="1" dirty="0" smtClean="0">
              <a:solidFill>
                <a:srgbClr val="000000"/>
              </a:solidFill>
            </a:endParaRPr>
          </a:p>
          <a:p>
            <a:pPr eaLnBrk="1" fontAlgn="auto" hangingPunct="1">
              <a:spcBef>
                <a:spcPts val="0"/>
              </a:spcBef>
              <a:spcAft>
                <a:spcPts val="0"/>
              </a:spcAft>
              <a:buFont typeface="Arial" pitchFamily="34" charset="0"/>
              <a:buChar char="•"/>
              <a:defRPr/>
            </a:pPr>
            <a:r>
              <a:rPr lang="fr-CA" sz="1100" dirty="0" smtClean="0">
                <a:solidFill>
                  <a:srgbClr val="000000"/>
                </a:solidFill>
              </a:rPr>
              <a:t> « Mindfulness means </a:t>
            </a:r>
            <a:r>
              <a:rPr lang="fr-CA" sz="1100" b="1" dirty="0" smtClean="0">
                <a:solidFill>
                  <a:srgbClr val="000000"/>
                </a:solidFill>
              </a:rPr>
              <a:t>presence of heart</a:t>
            </a:r>
            <a:r>
              <a:rPr lang="fr-CA" sz="1100" dirty="0" smtClean="0">
                <a:solidFill>
                  <a:srgbClr val="000000"/>
                </a:solidFill>
              </a:rPr>
              <a:t> » (la pleine conscience est la </a:t>
            </a:r>
            <a:r>
              <a:rPr lang="fr-CA" sz="1100" b="1" dirty="0" smtClean="0">
                <a:solidFill>
                  <a:srgbClr val="000000"/>
                </a:solidFill>
              </a:rPr>
              <a:t>présence du cœur</a:t>
            </a:r>
            <a:r>
              <a:rPr lang="fr-CA" sz="1100" dirty="0" smtClean="0">
                <a:solidFill>
                  <a:srgbClr val="000000"/>
                </a:solidFill>
              </a:rPr>
              <a:t>) – John Kabbat Zinn </a:t>
            </a:r>
            <a:r>
              <a:rPr lang="fr-CA" sz="1200" u="sng" kern="1200" dirty="0" smtClean="0">
                <a:solidFill>
                  <a:schemeClr val="tx1"/>
                </a:solidFill>
                <a:latin typeface="+mn-lt"/>
                <a:ea typeface="+mn-ea"/>
                <a:cs typeface="+mn-cs"/>
                <a:hlinkClick r:id="rId4"/>
              </a:rPr>
              <a:t>https://www.youtube.com/watch?v=xoLQ3qkh0w0</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Le nom « </a:t>
            </a:r>
            <a:r>
              <a:rPr lang="fr-CA" sz="1100" b="1" dirty="0" smtClean="0">
                <a:solidFill>
                  <a:srgbClr val="000000"/>
                </a:solidFill>
              </a:rPr>
              <a:t>méditation</a:t>
            </a:r>
            <a:r>
              <a:rPr lang="fr-CA" sz="1100" dirty="0" smtClean="0">
                <a:solidFill>
                  <a:srgbClr val="000000"/>
                </a:solidFill>
              </a:rPr>
              <a:t> » se rapporte à l’action de méditer ou à la pratique de la méditation.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La « </a:t>
            </a:r>
            <a:r>
              <a:rPr lang="fr-CA" sz="1100" b="1" dirty="0" smtClean="0">
                <a:solidFill>
                  <a:srgbClr val="000000"/>
                </a:solidFill>
              </a:rPr>
              <a:t>méditation</a:t>
            </a:r>
            <a:r>
              <a:rPr lang="fr-CA" sz="1100" dirty="0" smtClean="0">
                <a:solidFill>
                  <a:srgbClr val="000000"/>
                </a:solidFill>
              </a:rPr>
              <a:t> » est une pratique dans laquelle la personne entraîne son </a:t>
            </a:r>
            <a:r>
              <a:rPr lang="en-US" sz="1100" b="0" i="0" u="none" strike="noStrike" kern="1200" dirty="0" smtClean="0">
                <a:solidFill>
                  <a:schemeClr val="tx1"/>
                </a:solidFill>
                <a:latin typeface="+mn-lt"/>
                <a:ea typeface="+mn-ea"/>
                <a:cs typeface="+mn-cs"/>
                <a:hlinkClick r:id="rId5" tooltip="Mind"/>
              </a:rPr>
              <a:t>esprit</a:t>
            </a:r>
            <a:r>
              <a:rPr lang="fr-CA" sz="1100" dirty="0" smtClean="0">
                <a:solidFill>
                  <a:srgbClr val="000000"/>
                </a:solidFill>
              </a:rPr>
              <a:t> ou induit un </a:t>
            </a:r>
            <a:r>
              <a:rPr lang="en-US" sz="1200" kern="1200" dirty="0" smtClean="0">
                <a:solidFill>
                  <a:schemeClr val="tx1"/>
                </a:solidFill>
                <a:latin typeface="+mn-lt"/>
                <a:ea typeface="+mn-ea"/>
                <a:cs typeface="+mn-cs"/>
                <a:hlinkClick r:id="rId6"/>
              </a:rPr>
              <a:t>mode de conscience</a:t>
            </a:r>
            <a:r>
              <a:rPr lang="fr-CA" sz="1100" dirty="0" smtClean="0">
                <a:solidFill>
                  <a:srgbClr val="000000"/>
                </a:solidFill>
              </a:rPr>
              <a:t>.</a:t>
            </a:r>
          </a:p>
          <a:p>
            <a:pPr lvl="1" eaLnBrk="1" fontAlgn="auto" hangingPunct="1">
              <a:spcBef>
                <a:spcPts val="0"/>
              </a:spcBef>
              <a:spcAft>
                <a:spcPts val="0"/>
              </a:spcAft>
              <a:buFont typeface="Arial" pitchFamily="34" charset="0"/>
              <a:buNone/>
              <a:defRPr/>
            </a:pPr>
            <a:r>
              <a:rPr lang="fr-CA" sz="1200" kern="1200" dirty="0" smtClean="0">
                <a:solidFill>
                  <a:schemeClr val="tx1"/>
                </a:solidFill>
                <a:latin typeface="+mn-lt"/>
                <a:ea typeface="+mn-ea"/>
                <a:cs typeface="+mn-cs"/>
              </a:rPr>
              <a:t>Formes : </a:t>
            </a:r>
            <a:r>
              <a:rPr lang="fr-CA" sz="1200" kern="1200" dirty="0" smtClean="0">
                <a:solidFill>
                  <a:schemeClr val="tx1"/>
                </a:solidFill>
                <a:latin typeface="+mn-lt"/>
                <a:ea typeface="+mn-ea"/>
                <a:cs typeface="+mn-cs"/>
                <a:hlinkClick r:id="rId7"/>
              </a:rPr>
              <a:t>méditation bouddhiste</a:t>
            </a:r>
            <a:r>
              <a:rPr lang="en-US"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8"/>
              </a:rPr>
              <a:t>méditation chrétienne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9"/>
              </a:rPr>
              <a:t>méditation taoïste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0"/>
              </a:rPr>
              <a:t>jaïnisme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1"/>
              </a:rPr>
              <a:t>méditation juive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2"/>
              </a:rPr>
              <a:t>méditation dans la tradition du guru Ravisass</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3"/>
              </a:rPr>
              <a:t>méditation transcendantale</a:t>
            </a:r>
            <a:r>
              <a:rPr lang="fr-CA" sz="1200" kern="1200" dirty="0" smtClean="0">
                <a:solidFill>
                  <a:schemeClr val="tx1"/>
                </a:solidFill>
                <a:latin typeface="+mn-lt"/>
                <a:ea typeface="+mn-ea"/>
                <a:cs typeface="+mn-cs"/>
              </a:rPr>
              <a:t> – Wikipédia</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Méditation de pleine conscience </a:t>
            </a:r>
            <a:r>
              <a:rPr lang="fr-CA" sz="1100" dirty="0" smtClean="0">
                <a:solidFill>
                  <a:srgbClr val="000000"/>
                </a:solidFill>
              </a:rPr>
              <a:t>: entraîner le cerveau à l’attention et à la méta attention en vue de développer l’intelligence émotionnelle. [traduction]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Méta attention </a:t>
            </a:r>
            <a:r>
              <a:rPr lang="fr-CA" sz="1100" dirty="0" smtClean="0">
                <a:solidFill>
                  <a:srgbClr val="000000"/>
                </a:solidFill>
              </a:rPr>
              <a:t>: l’attention de l’attention, être en mesure de savoir que son attention s’est égarée. [traduction]</a:t>
            </a:r>
          </a:p>
          <a:p>
            <a:pPr eaLnBrk="1" fontAlgn="auto" hangingPunct="1">
              <a:spcBef>
                <a:spcPts val="0"/>
              </a:spcBef>
              <a:spcAft>
                <a:spcPts val="0"/>
              </a:spcAft>
              <a:buFont typeface="Arial" pitchFamily="34" charset="0"/>
              <a:buChar char="•"/>
              <a:defRPr/>
            </a:pPr>
            <a:r>
              <a:rPr lang="fr-CA" sz="1100" dirty="0" smtClean="0">
                <a:solidFill>
                  <a:srgbClr val="000000"/>
                </a:solidFill>
              </a:rPr>
              <a:t>Cheng-Meng Tan, Search Inside Yourself (Connectez-vous à vous-même), NY, 2013, p. 30. </a:t>
            </a:r>
          </a:p>
          <a:p>
            <a:pPr eaLnBrk="1" fontAlgn="auto" hangingPunct="1">
              <a:spcBef>
                <a:spcPts val="0"/>
              </a:spcBef>
              <a:spcAft>
                <a:spcPts val="0"/>
              </a:spcAft>
              <a:buFont typeface="Arial" pitchFamily="34" charset="0"/>
              <a:buChar char="•"/>
              <a:defRPr/>
            </a:pPr>
            <a:endParaRPr lang="en-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Pleine conscience : tout comme le balayage du corps que nous venons de faire. </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Cet exercice demande environ 5 minutes.</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L’objectif est de se détendre et de prendre conscience de ce qui se passe dans votre esprit.</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L’expérience pourrait varier d’une personne à l’autre, mais c’est essentiellement une expérience de conscience de soi.</a:t>
            </a:r>
          </a:p>
          <a:p>
            <a:pPr eaLnBrk="1" fontAlgn="auto" hangingPunct="1">
              <a:spcBef>
                <a:spcPts val="0"/>
              </a:spcBef>
              <a:spcAft>
                <a:spcPts val="0"/>
              </a:spcAft>
              <a:buFont typeface="Arial" pitchFamily="34" charset="0"/>
              <a:buChar char="•"/>
              <a:defRPr/>
            </a:pPr>
            <a:endParaRPr lang="en-US"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Méditation : prendre d’habitude de s’asseoir et d’observer sa respiration.</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Les débutants peuvent s’asseoir pendant 5 minutes.</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Ceux qui en ont l’habitude peuvent s’asseoir pendant un bon 20 minutes et jusqu’à 8 heures par jour dans les retraites d’une journée.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L’objectif est de s’engager dans la contemplation ou la réflexion. </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L’expérience pourrait transformer votre esprit.</a:t>
            </a: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8</a:t>
            </a:r>
          </a:p>
        </p:txBody>
      </p:sp>
    </p:spTree>
    <p:extLst>
      <p:ext uri="{BB962C8B-B14F-4D97-AF65-F5344CB8AC3E}">
        <p14:creationId xmlns:p14="http://schemas.microsoft.com/office/powerpoint/2010/main" val="154294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dirty="0" smtClean="0">
                <a:solidFill>
                  <a:srgbClr val="000000"/>
                </a:solidFill>
              </a:rPr>
              <a:t>Prendre conscience signifie être présent. Être en harmonie avec la pensée, l’intention, le corps. Être cohérent dans ce que vous pensez, dites, faites et aussi dans ce que vous croyez et en quoi vous avez confiance.</a:t>
            </a:r>
            <a:endParaRPr lang="en-US" dirty="0" smtClean="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7</a:t>
            </a:r>
          </a:p>
        </p:txBody>
      </p:sp>
    </p:spTree>
    <p:extLst>
      <p:ext uri="{BB962C8B-B14F-4D97-AF65-F5344CB8AC3E}">
        <p14:creationId xmlns:p14="http://schemas.microsoft.com/office/powerpoint/2010/main" val="199224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fr-CA" dirty="0" smtClean="0">
                <a:solidFill>
                  <a:srgbClr val="000000"/>
                </a:solidFill>
              </a:rPr>
              <a:t>Lançons quelques idées à ce sujet... Selon vous, quelles sont les conséquences de la pleine conscience dans le milieu de travail?</a:t>
            </a:r>
          </a:p>
          <a:p>
            <a:pPr marL="171450" indent="-171450" eaLnBrk="1" hangingPunct="1">
              <a:spcBef>
                <a:spcPct val="0"/>
              </a:spcBef>
              <a:buFont typeface="Arial" panose="020B0604020202020204" pitchFamily="34" charset="0"/>
              <a:buChar char="•"/>
            </a:pPr>
            <a:r>
              <a:rPr lang="fr-CA" b="1" dirty="0" smtClean="0">
                <a:solidFill>
                  <a:srgbClr val="000000"/>
                </a:solidFill>
              </a:rPr>
              <a:t>Plus grande résilience : </a:t>
            </a:r>
            <a:r>
              <a:rPr lang="fr-CA" dirty="0" smtClean="0">
                <a:solidFill>
                  <a:srgbClr val="000000"/>
                </a:solidFill>
              </a:rPr>
              <a:t>prendre conscience augmente la capacité d’être ouvert à de nouveaux points de vue, de penser de manière créative, de faire la distinction entre les pensées et les sentiments et de relever les défis plutôt que de simplement réagir. Pour un leader, sa pensée stratégique est meilleure.</a:t>
            </a:r>
          </a:p>
          <a:p>
            <a:pPr marL="171450" indent="-171450" eaLnBrk="1" hangingPunct="1">
              <a:spcBef>
                <a:spcPct val="0"/>
              </a:spcBef>
              <a:buFont typeface="Arial" panose="020B0604020202020204" pitchFamily="34" charset="0"/>
              <a:buChar char="•"/>
            </a:pPr>
            <a:r>
              <a:rPr lang="fr-CA" b="1" dirty="0" smtClean="0">
                <a:solidFill>
                  <a:srgbClr val="000000"/>
                </a:solidFill>
              </a:rPr>
              <a:t>Attention et concentration :</a:t>
            </a:r>
            <a:r>
              <a:rPr lang="fr-CA" dirty="0" smtClean="0">
                <a:solidFill>
                  <a:srgbClr val="000000"/>
                </a:solidFill>
              </a:rPr>
              <a:t> après un cours de huit semaines sur la pleine conscience, les participants pourraient avoir une meilleure concentration, maintenir le cap sur une tâche plus longtemps, de façon plus efficace et mieux se rappeler de ce qu’ils ont fait. Dans un milieu où les activités se déroulent à un rythme rapide, où les leaders doivent réagir rapidement aux événements, c’est une excellente capacité.</a:t>
            </a:r>
          </a:p>
          <a:p>
            <a:pPr marL="171450" indent="-171450" eaLnBrk="1" hangingPunct="1">
              <a:spcBef>
                <a:spcPct val="0"/>
              </a:spcBef>
              <a:buFont typeface="Arial" panose="020B0604020202020204" pitchFamily="34" charset="0"/>
              <a:buChar char="•"/>
            </a:pPr>
            <a:r>
              <a:rPr lang="fr-CA" b="1" dirty="0" smtClean="0">
                <a:solidFill>
                  <a:srgbClr val="000000"/>
                </a:solidFill>
              </a:rPr>
              <a:t>Harmonie du milieu de travail : </a:t>
            </a:r>
            <a:r>
              <a:rPr lang="fr-CA" dirty="0" smtClean="0">
                <a:solidFill>
                  <a:srgbClr val="000000"/>
                </a:solidFill>
              </a:rPr>
              <a:t>prendre conscience favorise et suscite une plus grande empathie et plus d’altruisme dans le milieu de travail. À titre de leader, nous devons favoriser un milieu de travail respectueux.</a:t>
            </a:r>
          </a:p>
          <a:p>
            <a:pPr marL="171450" indent="-171450" eaLnBrk="1" hangingPunct="1">
              <a:spcBef>
                <a:spcPct val="0"/>
              </a:spcBef>
              <a:buFont typeface="Arial" panose="020B0604020202020204" pitchFamily="34" charset="0"/>
              <a:buChar char="•"/>
            </a:pPr>
            <a:r>
              <a:rPr lang="fr-CA" b="1" dirty="0" smtClean="0">
                <a:solidFill>
                  <a:srgbClr val="000000"/>
                </a:solidFill>
              </a:rPr>
              <a:t>Moins de jours de congé de maladie :</a:t>
            </a:r>
            <a:r>
              <a:rPr lang="fr-CA" dirty="0" smtClean="0">
                <a:solidFill>
                  <a:srgbClr val="000000"/>
                </a:solidFill>
              </a:rPr>
              <a:t> ceux qui se sont entraînés à la prise de conscience ont manqué 76 % moins de jours de travail.</a:t>
            </a:r>
          </a:p>
          <a:p>
            <a:pPr marL="171450" indent="-171450" eaLnBrk="1" hangingPunct="1">
              <a:spcBef>
                <a:spcPct val="0"/>
              </a:spcBef>
              <a:buFont typeface="Arial" panose="020B0604020202020204" pitchFamily="34" charset="0"/>
              <a:buChar char="•"/>
            </a:pPr>
            <a:r>
              <a:rPr lang="fr-CA" b="1" dirty="0" smtClean="0">
                <a:solidFill>
                  <a:srgbClr val="000000"/>
                </a:solidFill>
              </a:rPr>
              <a:t>Meilleur bien-être et plus grande satisfaction des employés : </a:t>
            </a:r>
            <a:r>
              <a:rPr lang="fr-CA" dirty="0" smtClean="0">
                <a:solidFill>
                  <a:srgbClr val="000000"/>
                </a:solidFill>
              </a:rPr>
              <a:t>prendre conscience aide considérablement à réduire l’épuisement émotionnel et augmente la satisfaction professionnelle. </a:t>
            </a:r>
          </a:p>
          <a:p>
            <a:pPr marL="171450" indent="-171450" eaLnBrk="1" hangingPunct="1">
              <a:spcBef>
                <a:spcPct val="0"/>
              </a:spcBef>
              <a:buFont typeface="Arial" panose="020B0604020202020204" pitchFamily="34" charset="0"/>
              <a:buChar char="•"/>
            </a:pPr>
            <a:r>
              <a:rPr lang="fr-CA" b="1" dirty="0" smtClean="0">
                <a:solidFill>
                  <a:srgbClr val="000000"/>
                </a:solidFill>
              </a:rPr>
              <a:t>Réduction du stress :</a:t>
            </a:r>
            <a:r>
              <a:rPr lang="fr-CA" dirty="0" smtClean="0">
                <a:solidFill>
                  <a:srgbClr val="000000"/>
                </a:solidFill>
              </a:rPr>
              <a:t> la simple prise de conscience aide à réduire le stress, l’anxiété et la dépression. L’exercice de prise de conscience aide à réduire la concentration de la principale hormone du stress. À titre de leader, nous subissons beaucoup de stress et tous les outils qui peuvent nous aider à gérer la tension doivent être pris en considération.</a:t>
            </a:r>
          </a:p>
          <a:p>
            <a:pPr marL="171450" indent="-171450" eaLnBrk="1" hangingPunct="1">
              <a:spcBef>
                <a:spcPct val="0"/>
              </a:spcBef>
              <a:buFont typeface="Arial" panose="020B0604020202020204" pitchFamily="34" charset="0"/>
              <a:buChar char="•"/>
            </a:pPr>
            <a:r>
              <a:rPr lang="fr-CA" b="1" dirty="0" smtClean="0">
                <a:solidFill>
                  <a:srgbClr val="000000"/>
                </a:solidFill>
              </a:rPr>
              <a:t>Plus grande créativité :</a:t>
            </a:r>
            <a:r>
              <a:rPr lang="fr-CA" dirty="0" smtClean="0">
                <a:solidFill>
                  <a:srgbClr val="000000"/>
                </a:solidFill>
              </a:rPr>
              <a:t> les leaders qui s’exercent à la pleine conscience affirment que cela crée de l’espace pour l’innovation et les aide à réfléchir de manière stratégique.</a:t>
            </a:r>
          </a:p>
          <a:p>
            <a:pPr eaLnBrk="1" hangingPunct="1">
              <a:spcBef>
                <a:spcPct val="0"/>
              </a:spcBef>
            </a:pPr>
            <a:endParaRPr lang="en-CA" dirty="0" smtClean="0">
              <a:solidFill>
                <a:srgbClr val="000000"/>
              </a:solidFill>
            </a:endParaRPr>
          </a:p>
          <a:p>
            <a:pPr eaLnBrk="1" hangingPunct="1">
              <a:spcBef>
                <a:spcPct val="0"/>
              </a:spcBef>
              <a:buFontTx/>
              <a:buNone/>
            </a:pPr>
            <a:r>
              <a:rPr lang="en-CA" dirty="0" smtClean="0">
                <a:solidFill>
                  <a:srgbClr val="000000"/>
                </a:solidFill>
              </a:rPr>
              <a:t>---</a:t>
            </a:r>
          </a:p>
          <a:p>
            <a:pPr eaLnBrk="1" hangingPunct="1">
              <a:spcBef>
                <a:spcPct val="0"/>
              </a:spcBef>
              <a:buFontTx/>
              <a:buNone/>
            </a:pPr>
            <a:r>
              <a:rPr lang="en-CA" dirty="0" smtClean="0">
                <a:solidFill>
                  <a:srgbClr val="000000"/>
                </a:solidFill>
              </a:rPr>
              <a:t>How mindfulness can help your employees and improve your company’s bottom line (comment la pleine conscience peut aider vos employés et améliorer les résultats de votre entreprise) – livre blanc sur l’entraînement mental</a:t>
            </a:r>
            <a:br>
              <a:rPr lang="en-CA" dirty="0" smtClean="0">
                <a:solidFill>
                  <a:srgbClr val="000000"/>
                </a:solidFill>
              </a:rPr>
            </a:br>
            <a:r>
              <a:rPr lang="en-CA" sz="1200" u="sng" kern="1200" dirty="0" smtClean="0">
                <a:solidFill>
                  <a:schemeClr val="tx1"/>
                </a:solidFill>
                <a:latin typeface="+mn-lt"/>
                <a:ea typeface="+mn-ea"/>
                <a:cs typeface="+mn-cs"/>
                <a:hlinkClick r:id="rId3"/>
              </a:rPr>
              <a:t>http://www.mentalworkout.com/white-papers/how-mindfulness-can-help-your-employees-and-improve-your-companys-bottom-line/</a:t>
            </a:r>
            <a:endParaRPr lang="en-CA"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15</a:t>
            </a:r>
          </a:p>
        </p:txBody>
      </p:sp>
    </p:spTree>
    <p:extLst>
      <p:ext uri="{BB962C8B-B14F-4D97-AF65-F5344CB8AC3E}">
        <p14:creationId xmlns:p14="http://schemas.microsoft.com/office/powerpoint/2010/main" val="366667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spcBef>
                <a:spcPct val="0"/>
              </a:spcBef>
            </a:pPr>
            <a:r>
              <a:rPr lang="fr-CA" dirty="0" smtClean="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Je veux maintenant attirer votre attention sur deux logos en particulier :</a:t>
            </a:r>
          </a:p>
          <a:p>
            <a:pPr eaLnBrk="1" hangingPunct="1">
              <a:spcBef>
                <a:spcPct val="0"/>
              </a:spcBef>
            </a:pPr>
            <a:endParaRPr lang="en-CA" dirty="0" smtClean="0">
              <a:solidFill>
                <a:srgbClr val="000000"/>
              </a:solidFill>
            </a:endParaRPr>
          </a:p>
          <a:p>
            <a:pPr eaLnBrk="1" hangingPunct="1">
              <a:spcBef>
                <a:spcPct val="0"/>
              </a:spcBef>
              <a:buFont typeface="Arial" pitchFamily="34" charset="0"/>
              <a:buChar char="•"/>
            </a:pPr>
            <a:r>
              <a:rPr lang="fr-CA" dirty="0" smtClean="0"/>
              <a:t> </a:t>
            </a:r>
            <a:r>
              <a:rPr lang="fr-CA" dirty="0" smtClean="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smtClean="0"/>
              <a:t> </a:t>
            </a:r>
            <a:r>
              <a:rPr lang="en-CA" sz="1200" b="0" i="0" kern="1200" dirty="0" err="1" smtClean="0">
                <a:solidFill>
                  <a:schemeClr val="tx1"/>
                </a:solidFill>
                <a:latin typeface="+mn-lt"/>
                <a:ea typeface="+mn-ea"/>
                <a:cs typeface="+mn-cs"/>
              </a:rPr>
              <a:t>U.Lab</a:t>
            </a:r>
            <a:r>
              <a:rPr lang="en-CA" sz="1200" b="0" i="0" kern="1200" dirty="0" smtClean="0">
                <a:solidFill>
                  <a:schemeClr val="tx1"/>
                </a:solidFill>
                <a:latin typeface="+mn-lt"/>
                <a:ea typeface="+mn-ea"/>
                <a:cs typeface="+mn-cs"/>
              </a:rPr>
              <a:t> /</a:t>
            </a:r>
            <a:r>
              <a:rPr lang="en-CA" sz="1200" b="0" i="0" kern="1200" baseline="0" dirty="0" smtClean="0">
                <a:solidFill>
                  <a:schemeClr val="tx1"/>
                </a:solidFill>
                <a:latin typeface="+mn-lt"/>
                <a:ea typeface="+mn-ea"/>
                <a:cs typeface="+mn-cs"/>
              </a:rPr>
              <a:t> MIT – </a:t>
            </a:r>
            <a:r>
              <a:rPr lang="fr-FR" sz="1200" b="0" i="0" kern="1200" baseline="0" dirty="0" err="1" smtClean="0">
                <a:solidFill>
                  <a:schemeClr val="tx1"/>
                </a:solidFill>
                <a:latin typeface="+mn-lt"/>
                <a:ea typeface="+mn-ea"/>
                <a:cs typeface="+mn-cs"/>
              </a:rPr>
              <a:t>savvy</a:t>
            </a:r>
            <a:r>
              <a:rPr lang="fr-FR" sz="1200" b="0" i="0" kern="1200" baseline="0" dirty="0" smtClean="0">
                <a:solidFill>
                  <a:schemeClr val="tx1"/>
                </a:solidFill>
                <a:latin typeface="+mn-lt"/>
                <a:ea typeface="+mn-ea"/>
                <a:cs typeface="+mn-cs"/>
              </a:rPr>
              <a:t> en gestion d'affaires senior, y compris la pleine conscience -ils appeler </a:t>
            </a:r>
            <a:r>
              <a:rPr lang="fr-FR" sz="1200" b="0" i="0" kern="1200" baseline="0" dirty="0" err="1" smtClean="0">
                <a:solidFill>
                  <a:schemeClr val="tx1"/>
                </a:solidFill>
                <a:latin typeface="+mn-lt"/>
                <a:ea typeface="+mn-ea"/>
                <a:cs typeface="+mn-cs"/>
              </a:rPr>
              <a:t>presencing</a:t>
            </a:r>
            <a:r>
              <a:rPr lang="fr-FR" sz="1200" b="0" i="0" kern="1200" baseline="0" dirty="0" smtClean="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smtClean="0">
                <a:solidFill>
                  <a:srgbClr val="000000"/>
                </a:solidFill>
              </a:rPr>
              <a:t> </a:t>
            </a:r>
            <a:r>
              <a:rPr lang="fr-CA" dirty="0" err="1" smtClean="0">
                <a:solidFill>
                  <a:srgbClr val="000000"/>
                </a:solidFill>
              </a:rPr>
              <a:t>Mindful</a:t>
            </a:r>
            <a:r>
              <a:rPr lang="fr-CA" dirty="0" smtClean="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Il y aura une discussion en groupe si le temps le permet et les participants le souhaitent.</a:t>
            </a:r>
          </a:p>
          <a:p>
            <a:pPr eaLnBrk="1" hangingPunct="1">
              <a:spcBef>
                <a:spcPct val="0"/>
              </a:spcBef>
            </a:pPr>
            <a:r>
              <a:rPr lang="fr-CA" dirty="0" smtClean="0">
                <a:solidFill>
                  <a:srgbClr val="000000"/>
                </a:solidFill>
              </a:rPr>
              <a:t>---</a:t>
            </a:r>
          </a:p>
          <a:p>
            <a:pPr>
              <a:buFont typeface="Arial" charset="0"/>
              <a:buNone/>
            </a:pPr>
            <a:r>
              <a:rPr lang="en-US" dirty="0" smtClean="0"/>
              <a:t>https://hbr.org/2015/12/why-google-target-and-general-mills-are-investing-in-mindfulness (article en </a:t>
            </a:r>
            <a:r>
              <a:rPr lang="en-US" dirty="0" err="1" smtClean="0"/>
              <a:t>Anglais</a:t>
            </a:r>
            <a:r>
              <a:rPr lang="en-US" dirty="0" smtClean="0"/>
              <a:t>)</a:t>
            </a:r>
            <a:r>
              <a:rPr lang="en-US" baseline="0" dirty="0" smtClean="0"/>
              <a:t> </a:t>
            </a:r>
            <a:endParaRPr lang="en-US" dirty="0" smtClean="0"/>
          </a:p>
          <a:p>
            <a:pPr>
              <a:buFont typeface="Arial" charset="0"/>
              <a:buNone/>
            </a:pPr>
            <a:r>
              <a:rPr lang="en-CA" dirty="0" smtClean="0"/>
              <a:t>Fait la reference </a:t>
            </a:r>
            <a:r>
              <a:rPr lang="fr-CA" dirty="0" smtClean="0"/>
              <a:t>à quelque détails à propos des</a:t>
            </a:r>
            <a:r>
              <a:rPr lang="fr-CA" baseline="0" dirty="0" smtClean="0"/>
              <a:t> programs de la pleine-conscience au </a:t>
            </a:r>
            <a:r>
              <a:rPr lang="en-CA" dirty="0" smtClean="0"/>
              <a:t>Google, Aetna, General Mills, Intel,</a:t>
            </a:r>
            <a:r>
              <a:rPr lang="en-CA" baseline="0" dirty="0" smtClean="0"/>
              <a:t> Target &amp; Green Mountain Coffee Roasters.</a:t>
            </a:r>
            <a:endParaRPr lang="en-US" dirty="0" smtClean="0"/>
          </a:p>
          <a:p>
            <a:pPr eaLnBrk="1" hangingPunct="1">
              <a:spcBef>
                <a:spcPct val="0"/>
              </a:spcBef>
            </a:pPr>
            <a:endParaRPr lang="en-US" dirty="0" smtClean="0"/>
          </a:p>
          <a:p>
            <a:r>
              <a:rPr lang="en-US" dirty="0" smtClean="0"/>
              <a:t>Ginette</a:t>
            </a:r>
            <a:r>
              <a:rPr lang="en-US" dirty="0"/>
              <a:t>: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29320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9</a:t>
            </a:fld>
            <a:endParaRPr/>
          </a:p>
        </p:txBody>
      </p:sp>
    </p:spTree>
    <p:extLst>
      <p:ext uri="{BB962C8B-B14F-4D97-AF65-F5344CB8AC3E}">
        <p14:creationId xmlns:p14="http://schemas.microsoft.com/office/powerpoint/2010/main" val="1243575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pPr/>
              <a:t>2023-10-09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94C203-AFD0-4A66-BA21-727C2882AEAC}" type="slidenum">
              <a:rPr lang="en-CA" smtClean="0"/>
              <a:t>‹#›</a:t>
            </a:fld>
            <a:endParaRPr lang="en-CA"/>
          </a:p>
        </p:txBody>
      </p:sp>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6779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0396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F7F01BF-F860-06F3-E326-3F7F97C631D8}"/>
              </a:ext>
            </a:extLst>
          </p:cNvPr>
          <p:cNvSpPr>
            <a:spLocks noGrp="1"/>
          </p:cNvSpPr>
          <p:nvPr>
            <p:ph type="ctrTitle"/>
          </p:nvPr>
        </p:nvSpPr>
        <p:spPr>
          <a:xfrm>
            <a:off x="685799" y="2971800"/>
            <a:ext cx="10650252" cy="1470025"/>
          </a:xfrm>
        </p:spPr>
        <p:txBody>
          <a:bodyPr>
            <a:normAutofit/>
          </a:bodyPr>
          <a:lstStyle>
            <a:lvl1pPr algn="ctr">
              <a:defRPr lang="en-CA" sz="4400" kern="1200" dirty="0">
                <a:solidFill>
                  <a:schemeClr val="accent5">
                    <a:lumMod val="75000"/>
                  </a:schemeClr>
                </a:solidFill>
                <a:latin typeface="Calibri (headin"/>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180407" y="4737033"/>
            <a:ext cx="9958647" cy="1369736"/>
          </a:xfrm>
        </p:spPr>
        <p:txBody>
          <a:bodyPr>
            <a:normAutofit/>
          </a:bodyPr>
          <a:lstStyle>
            <a:lvl1pPr marL="0" indent="0" algn="ctr">
              <a:buNone/>
              <a:defRPr lang="en-CA" sz="32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4563125" y="6356349"/>
            <a:ext cx="2895600" cy="365125"/>
          </a:xfrm>
        </p:spPr>
        <p:txBody>
          <a:bodyPr/>
          <a:lstStyle/>
          <a:p>
            <a:endParaRPr lang="en-CA"/>
          </a:p>
        </p:txBody>
      </p:sp>
      <p:pic>
        <p:nvPicPr>
          <p:cNvPr id="11"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2023-10-09</a:t>
            </a:fld>
            <a:endParaRPr lang="en-CA"/>
          </a:p>
        </p:txBody>
      </p:sp>
      <p:sp>
        <p:nvSpPr>
          <p:cNvPr id="15" name="Rectangle 14">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2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7378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691988-7265-4FEA-B8B1-5D0002E372CB}" type="datetimeFigureOut">
              <a:rPr lang="en-CA" smtClean="0"/>
              <a:t>2023-10-09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9910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1691988-7265-4FEA-B8B1-5D0002E372CB}" type="datetimeFigureOut">
              <a:rPr lang="en-CA" smtClean="0"/>
              <a:t>2023-10-09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42737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1691988-7265-4FEA-B8B1-5D0002E372CB}" type="datetimeFigureOut">
              <a:rPr lang="en-CA" smtClean="0"/>
              <a:t>2023-10-09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378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1691988-7265-4FEA-B8B1-5D0002E372CB}" type="datetimeFigureOut">
              <a:rPr lang="en-CA" smtClean="0"/>
              <a:t>2023-10-09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8087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91988-7265-4FEA-B8B1-5D0002E372CB}" type="datetimeFigureOut">
              <a:rPr lang="en-CA" smtClean="0"/>
              <a:t>2023-10-09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54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8095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188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91988-7265-4FEA-B8B1-5D0002E372CB}" type="datetimeFigureOut">
              <a:rPr lang="en-CA" smtClean="0"/>
              <a:t>2023-10-09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C203-AFD0-4A66-BA21-727C2882AEAC}" type="slidenum">
              <a:rPr lang="en-CA" smtClean="0"/>
              <a:t>‹#›</a:t>
            </a:fld>
            <a:endParaRPr lang="en-CA"/>
          </a:p>
        </p:txBody>
      </p:sp>
      <p:pic>
        <p:nvPicPr>
          <p:cNvPr id="7" name="Picture 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a:xfrm rot="242689">
            <a:off x="10857105" y="6370469"/>
            <a:ext cx="414615" cy="404664"/>
          </a:xfrm>
          <a:prstGeom prst="rect">
            <a:avLst/>
          </a:prstGeom>
          <a:noFill/>
          <a:ln w="9525">
            <a:noFill/>
            <a:miter lim="800000"/>
          </a:ln>
        </p:spPr>
      </p:pic>
      <p:sp>
        <p:nvSpPr>
          <p:cNvPr id="8" name="Slide Number Placeholder 3"/>
          <p:cNvSpPr txBox="1"/>
          <p:nvPr userDrawn="1"/>
        </p:nvSpPr>
        <p:spPr>
          <a:xfrm>
            <a:off x="10925436" y="6424127"/>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244151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23.xml"/><Relationship Id="rId7" Type="http://schemas.openxmlformats.org/officeDocument/2006/relationships/image" Target="../media/image53.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8.png"/><Relationship Id="rId5" Type="http://schemas.openxmlformats.org/officeDocument/2006/relationships/hyperlink" Target="https://wiki.gccollab.ca/MCLD-DLCP"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0.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33.xml"/><Relationship Id="rId7" Type="http://schemas.openxmlformats.org/officeDocument/2006/relationships/image" Target="../media/image6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34.xml"/><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6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64.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7.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0.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5.xml"/><Relationship Id="rId5" Type="http://schemas.openxmlformats.org/officeDocument/2006/relationships/slideLayout" Target="../slideLayouts/slideLayout2.xml"/><Relationship Id="rId10" Type="http://schemas.microsoft.com/office/2007/relationships/hdphoto" Target="../media/hdphoto2.wdp"/><Relationship Id="rId4" Type="http://schemas.openxmlformats.org/officeDocument/2006/relationships/tags" Target="../tags/tag1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www.youtube.com/watch?v=xoLQ3qkh0w0"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www.mindfulnet.org/" TargetMode="External"/><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11.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7.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hyperlink" Target="http://www.siyli.org/" TargetMode="External"/><Relationship Id="rId9" Type="http://schemas.openxmlformats.org/officeDocument/2006/relationships/image" Target="../media/image16.png"/><Relationship Id="rId14" Type="http://schemas.openxmlformats.org/officeDocument/2006/relationships/hyperlink" Target="http://instituteformindfulleadership.org/" TargetMode="External"/><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acmpglobal.org/events/EventDetails.aspx?id=12439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Autofit/>
          </a:bodyPr>
          <a:lstStyle/>
          <a:p>
            <a:pPr>
              <a:spcBef>
                <a:spcPts val="600"/>
              </a:spcBef>
            </a:pPr>
            <a:r>
              <a:rPr lang="fr-FR" sz="3600" dirty="0" smtClean="0">
                <a:solidFill>
                  <a:schemeClr val="accent1">
                    <a:lumMod val="75000"/>
                  </a:schemeClr>
                </a:solidFill>
              </a:rPr>
              <a:t>Introduction au « Leadership </a:t>
            </a:r>
            <a:r>
              <a:rPr lang="fr-FR" sz="3600" dirty="0">
                <a:solidFill>
                  <a:schemeClr val="accent1">
                    <a:lumMod val="75000"/>
                  </a:schemeClr>
                </a:solidFill>
              </a:rPr>
              <a:t>de changement en pleine-conscience </a:t>
            </a:r>
            <a:r>
              <a:rPr lang="fr-FR" sz="3600" dirty="0" smtClean="0">
                <a:solidFill>
                  <a:schemeClr val="accent1">
                    <a:lumMod val="75000"/>
                  </a:schemeClr>
                </a:solidFill>
              </a:rPr>
              <a:t>au travail »</a:t>
            </a:r>
            <a:endParaRPr lang="fr-CA" sz="3600" dirty="0">
              <a:solidFill>
                <a:schemeClr val="accent1">
                  <a:lumMod val="75000"/>
                </a:schemeClr>
              </a:solidFill>
            </a:endParaRPr>
          </a:p>
        </p:txBody>
      </p:sp>
      <p:sp>
        <p:nvSpPr>
          <p:cNvPr id="3" name="Subtitle 2"/>
          <p:cNvSpPr>
            <a:spLocks noGrp="1"/>
          </p:cNvSpPr>
          <p:nvPr>
            <p:ph type="subTitle" idx="1"/>
            <p:custDataLst>
              <p:tags r:id="rId2"/>
            </p:custDataLst>
          </p:nvPr>
        </p:nvSpPr>
        <p:spPr/>
        <p:txBody>
          <a:bodyPr>
            <a:normAutofit fontScale="92500" lnSpcReduction="10000"/>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dirty="0">
              <a:solidFill>
                <a:schemeClr val="accent1">
                  <a:lumMod val="75000"/>
                </a:schemeClr>
              </a:solidFill>
            </a:endParaRPr>
          </a:p>
          <a:p>
            <a:pPr algn="ctr">
              <a:spcBef>
                <a:spcPts val="600"/>
              </a:spcBef>
            </a:pPr>
            <a:r>
              <a:rPr lang="en-CA" sz="3300" dirty="0"/>
              <a:t>GCC </a:t>
            </a:r>
            <a:r>
              <a:rPr lang="fr-FR" sz="3300" dirty="0"/>
              <a:t>Série </a:t>
            </a:r>
            <a:r>
              <a:rPr lang="fr-FR" sz="3300" dirty="0"/>
              <a:t>de conférences sur les futurs </a:t>
            </a:r>
            <a:r>
              <a:rPr lang="fr-FR" sz="3300" dirty="0"/>
              <a:t>leaders</a:t>
            </a:r>
          </a:p>
          <a:p>
            <a:pPr algn="ctr">
              <a:spcBef>
                <a:spcPts val="600"/>
              </a:spcBef>
            </a:pPr>
            <a:r>
              <a:rPr lang="fr-CA" sz="3300" dirty="0"/>
              <a:t>Octobre 2023</a:t>
            </a:r>
            <a:endParaRPr lang="fr-CA" sz="3300" dirty="0"/>
          </a:p>
        </p:txBody>
      </p:sp>
    </p:spTree>
    <p:extLst>
      <p:ext uri="{BB962C8B-B14F-4D97-AF65-F5344CB8AC3E}">
        <p14:creationId xmlns:p14="http://schemas.microsoft.com/office/powerpoint/2010/main" val="360651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1981200" y="274638"/>
            <a:ext cx="8435280" cy="1143000"/>
          </a:xfrm>
        </p:spPr>
        <p:txBody>
          <a:bodyPr>
            <a:normAutofit/>
          </a:bodyPr>
          <a:lstStyle/>
          <a:p>
            <a:r>
              <a:rPr lang="fr-CA" dirty="0" err="1" smtClean="0"/>
              <a:t>Mindfulness</a:t>
            </a:r>
            <a:r>
              <a:rPr lang="fr-CA" dirty="0" smtClean="0"/>
              <a:t> &amp; Change Leadership</a:t>
            </a:r>
            <a:endParaRPr lang="en-CA" dirty="0"/>
          </a:p>
        </p:txBody>
      </p:sp>
      <p:sp>
        <p:nvSpPr>
          <p:cNvPr id="3" name="Content Placeholder 2"/>
          <p:cNvSpPr>
            <a:spLocks noGrp="1"/>
          </p:cNvSpPr>
          <p:nvPr>
            <p:ph idx="1"/>
          </p:nvPr>
        </p:nvSpPr>
        <p:spPr>
          <a:xfrm>
            <a:off x="3196499" y="1600200"/>
            <a:ext cx="7014301" cy="5213176"/>
          </a:xfrm>
        </p:spPr>
        <p:txBody>
          <a:bodyPr>
            <a:normAutofit fontScale="85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611" y="3501009"/>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1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a:t>
            </a:r>
            <a:r>
              <a:rPr lang="fr-CA" sz="4000" dirty="0" err="1"/>
              <a:t>Transformational</a:t>
            </a:r>
            <a:r>
              <a:rPr lang="fr-CA" sz="4000" dirty="0"/>
              <a:t> Change</a:t>
            </a:r>
            <a:endParaRPr lang="en-CA" sz="4000" dirty="0"/>
          </a:p>
        </p:txBody>
      </p:sp>
      <p:sp>
        <p:nvSpPr>
          <p:cNvPr id="3" name="Content Placeholder 2"/>
          <p:cNvSpPr>
            <a:spLocks noGrp="1"/>
          </p:cNvSpPr>
          <p:nvPr>
            <p:ph idx="1"/>
          </p:nvPr>
        </p:nvSpPr>
        <p:spPr>
          <a:xfrm>
            <a:off x="3215680" y="1600201"/>
            <a:ext cx="6995120" cy="4525963"/>
          </a:xfrm>
        </p:spPr>
        <p:txBody>
          <a:bodyPr>
            <a:normAutofit fontScale="925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1981156" y="2137717"/>
            <a:ext cx="1126633" cy="1224136"/>
          </a:xfrm>
          <a:prstGeom prst="rect">
            <a:avLst/>
          </a:prstGeom>
          <a:noFill/>
          <a:ln>
            <a:noFill/>
          </a:ln>
        </p:spPr>
      </p:pic>
    </p:spTree>
    <p:extLst>
      <p:ext uri="{BB962C8B-B14F-4D97-AF65-F5344CB8AC3E}">
        <p14:creationId xmlns:p14="http://schemas.microsoft.com/office/powerpoint/2010/main" val="423998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the Future of </a:t>
            </a:r>
            <a:r>
              <a:rPr lang="fr-CA" sz="4000" dirty="0" err="1"/>
              <a:t>Work</a:t>
            </a:r>
            <a:endParaRPr lang="en-CA" sz="4000" dirty="0"/>
          </a:p>
        </p:txBody>
      </p:sp>
      <p:sp>
        <p:nvSpPr>
          <p:cNvPr id="3" name="Content Placeholder 2"/>
          <p:cNvSpPr>
            <a:spLocks noGrp="1"/>
          </p:cNvSpPr>
          <p:nvPr>
            <p:ph idx="1"/>
          </p:nvPr>
        </p:nvSpPr>
        <p:spPr>
          <a:xfrm>
            <a:off x="3287688" y="1600201"/>
            <a:ext cx="6923112" cy="4525963"/>
          </a:xfrm>
        </p:spPr>
        <p:txBody>
          <a:bodyPr>
            <a:normAutofit fontScale="85000" lnSpcReduction="1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2043114" y="2060848"/>
            <a:ext cx="1166712" cy="576064"/>
          </a:xfrm>
          <a:prstGeom prst="rect">
            <a:avLst/>
          </a:prstGeom>
          <a:ln>
            <a:solidFill>
              <a:schemeClr val="accent1"/>
            </a:solidFill>
          </a:ln>
        </p:spPr>
      </p:pic>
    </p:spTree>
    <p:extLst>
      <p:ext uri="{BB962C8B-B14F-4D97-AF65-F5344CB8AC3E}">
        <p14:creationId xmlns:p14="http://schemas.microsoft.com/office/powerpoint/2010/main" val="288476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chemeClr val="accent1">
                    <a:lumMod val="75000"/>
                  </a:schemeClr>
                </a:solidFill>
              </a:rPr>
              <a:t>La pleine conscience et le leadership agile</a:t>
            </a:r>
            <a:endParaRPr lang="en-CA" sz="3600" dirty="0">
              <a:solidFill>
                <a:schemeClr val="accent1">
                  <a:lumMod val="75000"/>
                </a:schemeClr>
              </a:solidFill>
            </a:endParaRPr>
          </a:p>
        </p:txBody>
      </p:sp>
      <p:sp>
        <p:nvSpPr>
          <p:cNvPr id="3" name="Content Placeholder 2"/>
          <p:cNvSpPr>
            <a:spLocks noGrp="1"/>
          </p:cNvSpPr>
          <p:nvPr>
            <p:ph idx="1"/>
          </p:nvPr>
        </p:nvSpPr>
        <p:spPr>
          <a:xfrm>
            <a:off x="3287688" y="1600200"/>
            <a:ext cx="7701154" cy="4925144"/>
          </a:xfrm>
        </p:spPr>
        <p:txBody>
          <a:bodyPr>
            <a:normAutofit lnSpcReduction="10000"/>
          </a:bodyPr>
          <a:lstStyle/>
          <a:p>
            <a:pPr>
              <a:lnSpc>
                <a:spcPct val="120000"/>
              </a:lnSpc>
              <a:spcBef>
                <a:spcPts val="0"/>
              </a:spcBef>
            </a:pPr>
            <a:r>
              <a:rPr lang="fr-CA" dirty="0">
                <a:solidFill>
                  <a:schemeClr val="accent1">
                    <a:lumMod val="75000"/>
                  </a:schemeClr>
                </a:solidFill>
              </a:rPr>
              <a:t>"La pleine conscience permet à un leader agile de créer un </a:t>
            </a:r>
            <a:r>
              <a:rPr lang="fr-CA" b="1" dirty="0">
                <a:solidFill>
                  <a:schemeClr val="accent1">
                    <a:lumMod val="75000"/>
                  </a:schemeClr>
                </a:solidFill>
              </a:rPr>
              <a:t>environnement de travail particulièrement collaboratif</a:t>
            </a:r>
            <a:r>
              <a:rPr lang="fr-CA" dirty="0">
                <a:solidFill>
                  <a:schemeClr val="accent1">
                    <a:lumMod val="75000"/>
                  </a:schemeClr>
                </a:solidFill>
              </a:rPr>
              <a:t>, et cette réussite se produit </a:t>
            </a:r>
            <a:r>
              <a:rPr lang="fr-CA" b="1" dirty="0">
                <a:solidFill>
                  <a:schemeClr val="accent1">
                    <a:lumMod val="75000"/>
                  </a:schemeClr>
                </a:solidFill>
              </a:rPr>
              <a:t>lorsqu'on est conscient de nos émotions, de nos pensées et de nos actions</a:t>
            </a:r>
            <a:r>
              <a:rPr lang="fr-CA" dirty="0">
                <a:solidFill>
                  <a:schemeClr val="accent1">
                    <a:lumMod val="75000"/>
                  </a:schemeClr>
                </a:solidFill>
              </a:rPr>
              <a:t>. De même, une équipe consciente d'elle-même et capable de </a:t>
            </a:r>
            <a:r>
              <a:rPr lang="fr-CA" b="1" dirty="0">
                <a:solidFill>
                  <a:schemeClr val="accent1">
                    <a:lumMod val="75000"/>
                  </a:schemeClr>
                </a:solidFill>
              </a:rPr>
              <a:t>communiquer efficacement </a:t>
            </a:r>
            <a:r>
              <a:rPr lang="fr-CA" dirty="0">
                <a:solidFill>
                  <a:schemeClr val="accent1">
                    <a:lumMod val="75000"/>
                  </a:schemeClr>
                </a:solidFill>
              </a:rPr>
              <a:t>peut mieux </a:t>
            </a:r>
            <a:r>
              <a:rPr lang="fr-CA" b="1" dirty="0">
                <a:solidFill>
                  <a:schemeClr val="accent1">
                    <a:lumMod val="75000"/>
                  </a:schemeClr>
                </a:solidFill>
              </a:rPr>
              <a:t>se soutenir mutuellement en période de changement</a:t>
            </a:r>
            <a:r>
              <a:rPr lang="fr-CA" dirty="0">
                <a:solidFill>
                  <a:schemeClr val="accent1">
                    <a:lumMod val="75000"/>
                  </a:schemeClr>
                </a:solidFill>
              </a:rPr>
              <a:t> et de stress." </a:t>
            </a:r>
            <a:r>
              <a:rPr lang="fr-CA" dirty="0" smtClean="0">
                <a:solidFill>
                  <a:schemeClr val="accent1">
                    <a:lumMod val="75000"/>
                  </a:schemeClr>
                </a:solidFill>
              </a:rPr>
              <a:t>– </a:t>
            </a:r>
            <a:r>
              <a:rPr lang="en-CA" dirty="0" smtClean="0">
                <a:solidFill>
                  <a:schemeClr val="accent1">
                    <a:lumMod val="75000"/>
                  </a:schemeClr>
                </a:solidFill>
              </a:rPr>
              <a:t> </a:t>
            </a:r>
            <a:r>
              <a:rPr lang="en-CA" sz="2200" dirty="0">
                <a:solidFill>
                  <a:schemeClr val="accent1">
                    <a:lumMod val="75000"/>
                  </a:schemeClr>
                </a:solidFill>
              </a:rPr>
              <a:t>(</a:t>
            </a:r>
            <a:r>
              <a:rPr lang="en-CA" sz="2200" dirty="0" err="1">
                <a:solidFill>
                  <a:schemeClr val="accent1">
                    <a:lumMod val="75000"/>
                  </a:schemeClr>
                </a:solidFill>
              </a:rPr>
              <a:t>adapté</a:t>
            </a:r>
            <a:r>
              <a:rPr lang="en-CA" sz="2200" dirty="0">
                <a:solidFill>
                  <a:schemeClr val="accent1">
                    <a:lumMod val="75000"/>
                  </a:schemeClr>
                </a:solidFill>
              </a:rPr>
              <a:t> du </a:t>
            </a:r>
            <a:r>
              <a:rPr lang="en-CA" sz="2200" dirty="0">
                <a:solidFill>
                  <a:schemeClr val="accent1">
                    <a:lumMod val="75000"/>
                  </a:schemeClr>
                </a:solidFill>
                <a:hlinkClick r:id="rId3"/>
              </a:rPr>
              <a:t>How Mindfulness Enables Agile Leadership - Leadership Tribe US</a:t>
            </a:r>
            <a:r>
              <a:rPr lang="en-CA" sz="2200" dirty="0">
                <a:solidFill>
                  <a:schemeClr val="accent1">
                    <a:lumMod val="75000"/>
                  </a:schemeClr>
                </a:solidFill>
              </a:rPr>
              <a:t>)</a:t>
            </a:r>
            <a:endParaRPr lang="en-CA" dirty="0">
              <a:solidFill>
                <a:schemeClr val="accent1">
                  <a:lumMod val="75000"/>
                </a:schemeClr>
              </a:solidFill>
            </a:endParaRPr>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444" y="2252991"/>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0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p:cNvPicPr>
            <a:picLocks noChangeAspect="1" noChangeArrowheads="1"/>
          </p:cNvPicPr>
          <p:nvPr>
            <p:custDataLst>
              <p:tags r:id="rId1"/>
            </p:custDataLst>
          </p:nvPr>
        </p:nvPicPr>
        <p:blipFill>
          <a:blip r:embed="rId6"/>
          <a:srcRect/>
          <a:stretch>
            <a:fillRect/>
          </a:stretch>
        </p:blipFill>
        <p:spPr bwMode="auto">
          <a:xfrm>
            <a:off x="7032625" y="4005263"/>
            <a:ext cx="3575050" cy="2805112"/>
          </a:xfrm>
          <a:prstGeom prst="rect">
            <a:avLst/>
          </a:prstGeom>
          <a:noFill/>
          <a:ln w="9525">
            <a:noFill/>
            <a:miter lim="800000"/>
            <a:headEnd/>
            <a:tailEnd/>
          </a:ln>
        </p:spPr>
      </p:pic>
      <p:sp>
        <p:nvSpPr>
          <p:cNvPr id="16387" name="Title 1"/>
          <p:cNvSpPr>
            <a:spLocks noGrp="1"/>
          </p:cNvSpPr>
          <p:nvPr>
            <p:ph type="title"/>
            <p:custDataLst>
              <p:tags r:id="rId2"/>
            </p:custDataLst>
          </p:nvPr>
        </p:nvSpPr>
        <p:spPr/>
        <p:txBody>
          <a:bodyPr/>
          <a:lstStyle/>
          <a:p>
            <a:pPr eaLnBrk="1" hangingPunct="1"/>
            <a:r>
              <a:rPr lang="fr-CA" dirty="0" smtClean="0">
                <a:solidFill>
                  <a:srgbClr val="000000"/>
                </a:solidFill>
              </a:rPr>
              <a:t>Qu’est-ce que le leadership axé sur la pleine conscience?</a:t>
            </a:r>
            <a:endParaRPr lang="en-US" dirty="0" smtClean="0">
              <a:solidFill>
                <a:srgbClr val="000000"/>
              </a:solidFill>
            </a:endParaRPr>
          </a:p>
        </p:txBody>
      </p:sp>
      <p:sp>
        <p:nvSpPr>
          <p:cNvPr id="16388" name="Content Placeholder 2"/>
          <p:cNvSpPr>
            <a:spLocks noGrp="1"/>
          </p:cNvSpPr>
          <p:nvPr>
            <p:ph idx="1"/>
            <p:custDataLst>
              <p:tags r:id="rId3"/>
            </p:custDataLst>
          </p:nvPr>
        </p:nvSpPr>
        <p:spPr/>
        <p:txBody>
          <a:bodyPr/>
          <a:lstStyle/>
          <a:p>
            <a:pPr>
              <a:spcBef>
                <a:spcPts val="600"/>
              </a:spcBef>
            </a:pPr>
            <a:r>
              <a:rPr lang="fr-CA" dirty="0" smtClean="0">
                <a:solidFill>
                  <a:srgbClr val="000000"/>
                </a:solidFill>
              </a:rPr>
              <a:t>Il se rapporte à la personne qui est présente, ne juge pas et cultive plusieurs aspects lorsqu’elle interagit. Ces aspects sont visibles et concrets chez le leader conscient :</a:t>
            </a:r>
          </a:p>
          <a:p>
            <a:pPr lvl="1">
              <a:lnSpc>
                <a:spcPct val="150000"/>
              </a:lnSpc>
              <a:spcBef>
                <a:spcPts val="600"/>
              </a:spcBef>
            </a:pPr>
            <a:r>
              <a:rPr lang="en-US" dirty="0" smtClean="0">
                <a:solidFill>
                  <a:srgbClr val="000000"/>
                </a:solidFill>
              </a:rPr>
              <a:t>Concentration (concentration de l’attention)</a:t>
            </a:r>
          </a:p>
          <a:p>
            <a:pPr lvl="1">
              <a:lnSpc>
                <a:spcPct val="150000"/>
              </a:lnSpc>
              <a:spcBef>
                <a:spcPts val="600"/>
              </a:spcBef>
            </a:pPr>
            <a:r>
              <a:rPr lang="fr-CA" dirty="0" smtClean="0">
                <a:solidFill>
                  <a:srgbClr val="000000"/>
                </a:solidFill>
              </a:rPr>
              <a:t>Clarté (conscience de soi </a:t>
            </a:r>
            <a:r>
              <a:rPr lang="en-US" dirty="0" smtClean="0">
                <a:solidFill>
                  <a:srgbClr val="000000"/>
                </a:solidFill>
              </a:rPr>
              <a:t>et </a:t>
            </a:r>
            <a:r>
              <a:rPr lang="fr-CA" dirty="0" smtClean="0">
                <a:solidFill>
                  <a:srgbClr val="000000"/>
                </a:solidFill>
              </a:rPr>
              <a:t>intelligence émotionnelle</a:t>
            </a:r>
            <a:r>
              <a:rPr lang="en-US" dirty="0" smtClean="0">
                <a:solidFill>
                  <a:srgbClr val="000000"/>
                </a:solidFill>
              </a:rPr>
              <a:t>)</a:t>
            </a:r>
          </a:p>
          <a:p>
            <a:pPr lvl="1">
              <a:lnSpc>
                <a:spcPct val="150000"/>
              </a:lnSpc>
              <a:spcBef>
                <a:spcPts val="600"/>
              </a:spcBef>
            </a:pPr>
            <a:r>
              <a:rPr lang="fr-CA" dirty="0" smtClean="0">
                <a:solidFill>
                  <a:srgbClr val="000000"/>
                </a:solidFill>
              </a:rPr>
              <a:t>Créativité (innovation et prise de décisions)</a:t>
            </a:r>
          </a:p>
          <a:p>
            <a:pPr lvl="1">
              <a:lnSpc>
                <a:spcPct val="150000"/>
              </a:lnSpc>
              <a:spcBef>
                <a:spcPts val="600"/>
              </a:spcBef>
            </a:pPr>
            <a:r>
              <a:rPr lang="fr-CA" dirty="0" smtClean="0">
                <a:solidFill>
                  <a:srgbClr val="000000"/>
                </a:solidFill>
              </a:rPr>
              <a:t>Compassion au service d’autrui </a:t>
            </a:r>
            <a:br>
              <a:rPr lang="fr-CA" dirty="0" smtClean="0">
                <a:solidFill>
                  <a:srgbClr val="000000"/>
                </a:solidFill>
              </a:rPr>
            </a:br>
            <a:r>
              <a:rPr lang="fr-CA" dirty="0" smtClean="0">
                <a:solidFill>
                  <a:srgbClr val="000000"/>
                </a:solidFill>
              </a:rPr>
              <a:t>(présence, écoute profonde/attentif)</a:t>
            </a:r>
          </a:p>
          <a:p>
            <a:pPr>
              <a:spcBef>
                <a:spcPts val="600"/>
              </a:spcBef>
            </a:pPr>
            <a:endParaRPr lang="en-US" dirty="0" smtClean="0"/>
          </a:p>
          <a:p>
            <a:pPr>
              <a:spcBef>
                <a:spcPts val="600"/>
              </a:spcBef>
              <a:buNone/>
            </a:pPr>
            <a:endParaRPr lang="en-CA" dirty="0" smtClean="0"/>
          </a:p>
        </p:txBody>
      </p:sp>
    </p:spTree>
    <p:extLst>
      <p:ext uri="{BB962C8B-B14F-4D97-AF65-F5344CB8AC3E}">
        <p14:creationId xmlns:p14="http://schemas.microsoft.com/office/powerpoint/2010/main" val="3422819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Améliorer la conscience de soi par l’acquisition de </a:t>
            </a:r>
            <a:b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 créativité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 compassion au service d’autrui</a:t>
            </a:r>
          </a:p>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 sur le bien-être et la résilience.</a:t>
            </a:r>
          </a:p>
        </p:txBody>
      </p:sp>
      <p:pic>
        <p:nvPicPr>
          <p:cNvPr id="13" name="Picture 12" descr="https://wiki.gccollab.ca/images/e/e5/AGzz_MCL_Program_logo.jpg"/>
          <p:cNvPicPr/>
          <p:nvPr>
            <p:custDataLst>
              <p:tags r:id="rId3"/>
            </p:custDataLst>
          </p:nvPr>
        </p:nvPicPr>
        <p:blipFill>
          <a:blip r:embed="rId7"/>
          <a:srcRect/>
          <a:stretch>
            <a:fillRect/>
          </a:stretch>
        </p:blipFill>
        <p:spPr>
          <a:xfrm>
            <a:off x="7287127" y="1825625"/>
            <a:ext cx="3557336" cy="2540308"/>
          </a:xfrm>
          <a:prstGeom prst="rect">
            <a:avLst/>
          </a:prstGeom>
          <a:noFill/>
          <a:ln>
            <a:noFill/>
          </a:ln>
        </p:spPr>
      </p:pic>
      <p:grpSp>
        <p:nvGrpSpPr>
          <p:cNvPr id="15" name="Group 14"/>
          <p:cNvGrpSpPr/>
          <p:nvPr>
            <p:custDataLst>
              <p:tags r:id="rId4"/>
            </p:custDataLst>
          </p:nvPr>
        </p:nvGrpSpPr>
        <p:grpSpPr>
          <a:xfrm>
            <a:off x="2159606" y="5038258"/>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853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5"/>
          <p:cNvGraphicFramePr>
            <a:graphicFrameLocks/>
          </p:cNvGraphicFramePr>
          <p:nvPr>
            <p:custDataLst>
              <p:tags r:id="rId1"/>
            </p:custDataLst>
            <p:extLst>
              <p:ext uri="{D42A27DB-BD31-4B8C-83A1-F6EECF244321}">
                <p14:modId xmlns:p14="http://schemas.microsoft.com/office/powerpoint/2010/main" val="545596288"/>
              </p:ext>
            </p:extLst>
          </p:nvPr>
        </p:nvGraphicFramePr>
        <p:xfrm>
          <a:off x="1443039" y="1447801"/>
          <a:ext cx="8986836" cy="4872085"/>
        </p:xfrm>
        <a:graphic>
          <a:graphicData uri="http://schemas.openxmlformats.org/drawingml/2006/table">
            <a:tbl>
              <a:tblPr/>
              <a:tblGrid>
                <a:gridCol w="3060822">
                  <a:extLst>
                    <a:ext uri="{9D8B030D-6E8A-4147-A177-3AD203B41FA5}">
                      <a16:colId xmlns:a16="http://schemas.microsoft.com/office/drawing/2014/main" val="20000"/>
                    </a:ext>
                  </a:extLst>
                </a:gridCol>
                <a:gridCol w="1399233">
                  <a:extLst>
                    <a:ext uri="{9D8B030D-6E8A-4147-A177-3AD203B41FA5}">
                      <a16:colId xmlns:a16="http://schemas.microsoft.com/office/drawing/2014/main" val="20001"/>
                    </a:ext>
                  </a:extLst>
                </a:gridCol>
                <a:gridCol w="1049425">
                  <a:extLst>
                    <a:ext uri="{9D8B030D-6E8A-4147-A177-3AD203B41FA5}">
                      <a16:colId xmlns:a16="http://schemas.microsoft.com/office/drawing/2014/main" val="20002"/>
                    </a:ext>
                  </a:extLst>
                </a:gridCol>
                <a:gridCol w="1399233">
                  <a:extLst>
                    <a:ext uri="{9D8B030D-6E8A-4147-A177-3AD203B41FA5}">
                      <a16:colId xmlns:a16="http://schemas.microsoft.com/office/drawing/2014/main" val="20003"/>
                    </a:ext>
                  </a:extLst>
                </a:gridCol>
                <a:gridCol w="2078123">
                  <a:extLst>
                    <a:ext uri="{9D8B030D-6E8A-4147-A177-3AD203B41FA5}">
                      <a16:colId xmlns:a16="http://schemas.microsoft.com/office/drawing/2014/main" val="20004"/>
                    </a:ext>
                  </a:extLst>
                </a:gridCol>
              </a:tblGrid>
              <a:tr h="650467">
                <a:tc>
                  <a:txBody>
                    <a:bodyPr/>
                    <a:lstStyle/>
                    <a:p>
                      <a:pPr algn="l" fontAlgn="b"/>
                      <a:r>
                        <a:rPr lang="fr-CA" sz="1800" b="1" i="0" u="none" strike="noStrike" noProof="0" dirty="0" smtClean="0">
                          <a:solidFill>
                            <a:srgbClr val="FFFFFF"/>
                          </a:solidFill>
                          <a:latin typeface="Calibri"/>
                        </a:rPr>
                        <a:t> </a:t>
                      </a:r>
                      <a:endParaRPr lang="fr-CA" sz="1800" b="1" i="0" u="none" strike="noStrike" noProof="0" dirty="0">
                        <a:solidFill>
                          <a:srgbClr val="FFFFFF"/>
                        </a:solidFill>
                        <a:latin typeface="Calibri"/>
                      </a:endParaRPr>
                    </a:p>
                  </a:txBody>
                  <a:tcPr marL="6051" marR="6051"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err="1" smtClean="0">
                          <a:solidFill>
                            <a:schemeClr val="bg1"/>
                          </a:solidFill>
                          <a:latin typeface="Calibri"/>
                        </a:rPr>
                        <a:t>Concen-tration</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Clarté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Créativité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Compassion au </a:t>
                      </a:r>
                      <a:br>
                        <a:rPr lang="fr-CA" sz="1800" b="1" i="0" u="none" strike="noStrike" noProof="0" dirty="0" smtClean="0">
                          <a:solidFill>
                            <a:schemeClr val="bg1"/>
                          </a:solidFill>
                          <a:latin typeface="Calibri"/>
                        </a:rPr>
                      </a:br>
                      <a:r>
                        <a:rPr lang="fr-CA" sz="1800" b="1" i="0" u="none" strike="noStrike" noProof="0" dirty="0" smtClean="0">
                          <a:solidFill>
                            <a:schemeClr val="bg1"/>
                          </a:solidFill>
                          <a:latin typeface="Calibri"/>
                        </a:rPr>
                        <a:t>service d’autrui</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fr-CA" sz="2000" b="1" i="0" u="none" strike="noStrike" noProof="0" dirty="0" smtClean="0">
                          <a:solidFill>
                            <a:srgbClr val="000000"/>
                          </a:solidFill>
                          <a:latin typeface="+mj-lt"/>
                        </a:rPr>
                        <a:t>Créer une vision et une stratégie</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fr-CA" sz="2000" b="1" i="0" u="none" strike="noStrike" noProof="0" dirty="0" smtClean="0">
                          <a:solidFill>
                            <a:srgbClr val="000000"/>
                          </a:solidFill>
                          <a:latin typeface="+mj-lt"/>
                        </a:rPr>
                        <a:t>Mobiliser les gens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3600" b="0" i="0" u="none" strike="noStrike" dirty="0" smtClean="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fr-CA" sz="2000" b="1" i="0" u="none" strike="noStrike" noProof="0" dirty="0" smtClean="0">
                          <a:solidFill>
                            <a:srgbClr val="000000"/>
                          </a:solidFill>
                          <a:latin typeface="+mj-lt"/>
                        </a:rPr>
                        <a:t>Maintenir l’intégrité et le respect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fr-CA" sz="2000" b="1" i="0" u="none" strike="noStrike" noProof="0" dirty="0" smtClean="0">
                          <a:solidFill>
                            <a:srgbClr val="333333"/>
                          </a:solidFill>
                          <a:latin typeface="+mj-lt"/>
                        </a:rPr>
                        <a:t>Collaborer avec les partenaires et les intervenants</a:t>
                      </a:r>
                      <a:endParaRPr lang="fr-CA" sz="2000" b="1" i="0" u="none" strike="noStrike" noProof="0" dirty="0">
                        <a:solidFill>
                          <a:srgbClr val="333333"/>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fr-CA" sz="2000" b="1" i="0" u="none" strike="noStrike" noProof="0" dirty="0" smtClean="0">
                          <a:solidFill>
                            <a:srgbClr val="000000"/>
                          </a:solidFill>
                          <a:latin typeface="+mj-lt"/>
                        </a:rPr>
                        <a:t>Promouvoir l’innovation et orienter le changement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fr-CA" sz="2000" b="1" i="0" u="none" strike="noStrike" noProof="0" dirty="0" smtClean="0">
                          <a:solidFill>
                            <a:srgbClr val="000000"/>
                          </a:solidFill>
                          <a:latin typeface="+mj-lt"/>
                        </a:rPr>
                        <a:t>Obtenir</a:t>
                      </a:r>
                      <a:r>
                        <a:rPr lang="fr-CA" sz="2000" b="1" i="0" u="none" strike="noStrike" baseline="0" noProof="0" dirty="0" smtClean="0">
                          <a:solidFill>
                            <a:srgbClr val="000000"/>
                          </a:solidFill>
                          <a:latin typeface="+mj-lt"/>
                        </a:rPr>
                        <a:t> les </a:t>
                      </a:r>
                      <a:r>
                        <a:rPr lang="fr-CA" sz="2000" b="1" i="0" u="none" strike="noStrike" noProof="0" dirty="0" smtClean="0">
                          <a:solidFill>
                            <a:srgbClr val="000000"/>
                          </a:solidFill>
                          <a:latin typeface="+mj-lt"/>
                        </a:rPr>
                        <a:t>résultats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Autofit/>
          </a:bodyPr>
          <a:lstStyle/>
          <a:p>
            <a:pPr defTabSz="699928">
              <a:spcBef>
                <a:spcPts val="0"/>
              </a:spcBef>
              <a:defRPr/>
            </a:pPr>
            <a:r>
              <a:rPr lang="fr-FR" sz="3200" dirty="0"/>
              <a:t>Quelles compétences de leadership </a:t>
            </a:r>
            <a:r>
              <a:rPr lang="fr-FR" sz="3200" dirty="0" smtClean="0"/>
              <a:t>de changement en pleine conscience </a:t>
            </a:r>
            <a:r>
              <a:rPr lang="fr-FR" sz="3200" dirty="0"/>
              <a:t>soutiennent les compétences clés en leadership </a:t>
            </a:r>
            <a:r>
              <a:rPr lang="fr-FR" sz="3200" dirty="0" smtClean="0"/>
              <a:t>?</a:t>
            </a:r>
            <a:endParaRPr lang="en-US" sz="3200" dirty="0"/>
          </a:p>
        </p:txBody>
      </p:sp>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262066"/>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262066"/>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2914293"/>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914293"/>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914293"/>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3545326"/>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3545326"/>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4335271"/>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4335271"/>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4335271"/>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2772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2772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5277282"/>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894839"/>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5894839"/>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894839"/>
            <a:ext cx="271772" cy="271772"/>
          </a:xfrm>
          <a:prstGeom prst="rect">
            <a:avLst/>
          </a:prstGeom>
          <a:noFill/>
        </p:spPr>
      </p:pic>
    </p:spTree>
    <p:extLst>
      <p:ext uri="{BB962C8B-B14F-4D97-AF65-F5344CB8AC3E}">
        <p14:creationId xmlns:p14="http://schemas.microsoft.com/office/powerpoint/2010/main" val="3270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2207570"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58835" y="2756424"/>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2756424"/>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3402751"/>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31015" y="3402751"/>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3402750"/>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74609" y="4109882"/>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98745" y="4109882"/>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954107"/>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0096" y="4954107"/>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4954106"/>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109882"/>
            <a:ext cx="362362" cy="410875"/>
          </a:xfrm>
          <a:prstGeom prst="rect">
            <a:avLst/>
          </a:prstGeom>
          <a:noFill/>
        </p:spPr>
      </p:pic>
    </p:spTree>
    <p:extLst>
      <p:ext uri="{BB962C8B-B14F-4D97-AF65-F5344CB8AC3E}">
        <p14:creationId xmlns:p14="http://schemas.microsoft.com/office/powerpoint/2010/main" val="246721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 Noticing</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Time required: 3 minutes</a:t>
            </a:r>
          </a:p>
          <a:p>
            <a:r>
              <a:rPr lang="en-CA" dirty="0" smtClean="0"/>
              <a:t>The trick is to shift from “doing” to “being”</a:t>
            </a:r>
          </a:p>
          <a:p>
            <a:r>
              <a:rPr lang="en-CA" dirty="0" smtClean="0"/>
              <a:t>Let’s start by doing the following...</a:t>
            </a:r>
          </a:p>
          <a:p>
            <a:pPr lvl="1"/>
            <a:r>
              <a:rPr lang="en-CA" dirty="0" smtClean="0"/>
              <a:t>Sit as comfortable as possible in a straight position</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7558962" y="857250"/>
            <a:ext cx="1447800" cy="108585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8051403" y="1338741"/>
            <a:ext cx="1473599" cy="1437318"/>
          </a:xfrm>
          <a:prstGeom prst="rect">
            <a:avLst/>
          </a:prstGeom>
          <a:noFill/>
        </p:spPr>
      </p:pic>
    </p:spTree>
    <p:extLst>
      <p:ext uri="{BB962C8B-B14F-4D97-AF65-F5344CB8AC3E}">
        <p14:creationId xmlns:p14="http://schemas.microsoft.com/office/powerpoint/2010/main" val="2105526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2277625" y="6126162"/>
            <a:ext cx="6919681" cy="369332"/>
          </a:xfrm>
          <a:prstGeom prst="rect">
            <a:avLst/>
          </a:prstGeom>
        </p:spPr>
        <p:txBody>
          <a:bodyPr wrap="square">
            <a:spAutoFit/>
          </a:bodyPr>
          <a:lstStyle/>
          <a:p>
            <a:pPr algn="ctr"/>
            <a:r>
              <a:rPr lang="fr-CA" dirty="0">
                <a:hlinkClick r:id="rId5"/>
              </a:rPr>
              <a:t>https://wiki.gccollab.ca/MCLD-DLCP</a:t>
            </a:r>
            <a:r>
              <a:rPr lang="fr-CA" dirty="0"/>
              <a:t> </a:t>
            </a:r>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2883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723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1524000" y="14288"/>
            <a:ext cx="9144000" cy="6093619"/>
          </a:xfrm>
          <a:prstGeom prst="rect">
            <a:avLst/>
          </a:prstGeom>
        </p:spPr>
      </p:pic>
      <p:sp>
        <p:nvSpPr>
          <p:cNvPr id="4" name="Rectangle 3"/>
          <p:cNvSpPr/>
          <p:nvPr>
            <p:custDataLst>
              <p:tags r:id="rId2"/>
            </p:custDataLst>
          </p:nvPr>
        </p:nvSpPr>
        <p:spPr>
          <a:xfrm>
            <a:off x="1943100" y="116633"/>
            <a:ext cx="8314106" cy="2062103"/>
          </a:xfrm>
          <a:prstGeom prst="rect">
            <a:avLst/>
          </a:prstGeom>
        </p:spPr>
        <p:txBody>
          <a:bodyPr wrap="square">
            <a:spAutoFit/>
          </a:bodyPr>
          <a:lstStyle/>
          <a:p>
            <a:r>
              <a:rPr lang="fr-CA" sz="3200" i="1" dirty="0">
                <a:solidFill>
                  <a:schemeClr val="accent1">
                    <a:lumMod val="75000"/>
                  </a:schemeClr>
                </a:solidFill>
                <a:latin typeface="Segoe UI Web (West European)"/>
              </a:rPr>
              <a:t>« Le leadership n’est pas un rang ou une position, c’est un choix – le choix de prendre soin de la personne à notre gauche et de la personne à notre droite » 	- S. Sinek </a:t>
            </a:r>
          </a:p>
        </p:txBody>
      </p:sp>
    </p:spTree>
    <p:extLst>
      <p:ext uri="{BB962C8B-B14F-4D97-AF65-F5344CB8AC3E}">
        <p14:creationId xmlns:p14="http://schemas.microsoft.com/office/powerpoint/2010/main" val="637219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5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6312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2702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412617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2022</a:t>
            </a:r>
            <a:endParaRPr lang="en-CA" sz="2800" dirty="0">
              <a:solidFill>
                <a:schemeClr val="accent1">
                  <a:lumMod val="75000"/>
                </a:schemeClr>
              </a:solidFill>
            </a:endParaRPr>
          </a:p>
        </p:txBody>
      </p:sp>
      <p:sp>
        <p:nvSpPr>
          <p:cNvPr id="16" name="TextBox 7"/>
          <p:cNvSpPr txBox="1"/>
          <p:nvPr/>
        </p:nvSpPr>
        <p:spPr>
          <a:xfrm>
            <a:off x="6944073" y="6214499"/>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2495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2495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3352116" y="4035441"/>
            <a:ext cx="1124324"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4658984"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5954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7250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8565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2018128" y="6220426"/>
            <a:ext cx="4117892" cy="430887"/>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3071664" y="4988740"/>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761"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4168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5736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6983097" y="4922585"/>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8368596" y="4922585"/>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5135298" y="5453025"/>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286545" y="5440493"/>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5063541" y="5445225"/>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6183814" y="5445225"/>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27383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9400697" y="87079"/>
            <a:ext cx="1582494" cy="1412699"/>
          </a:xfrm>
          <a:prstGeom prst="rect">
            <a:avLst/>
          </a:prstGeom>
        </p:spPr>
      </p:pic>
      <p:sp>
        <p:nvSpPr>
          <p:cNvPr id="4" name="Title 3"/>
          <p:cNvSpPr>
            <a:spLocks noGrp="1"/>
          </p:cNvSpPr>
          <p:nvPr>
            <p:ph type="title"/>
            <p:custDataLst>
              <p:tags r:id="rId2"/>
            </p:custDataLst>
          </p:nvPr>
        </p:nvSpPr>
        <p:spPr/>
        <p:txBody>
          <a:bodyPr>
            <a:normAutofit/>
          </a:bodyPr>
          <a:lstStyle/>
          <a:p>
            <a:pPr>
              <a:lnSpc>
                <a:spcPct val="100000"/>
              </a:lnSpc>
            </a:pPr>
            <a:r>
              <a:rPr lang="fr-CA"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4000" dirty="0"/>
          </a:p>
        </p:txBody>
      </p:sp>
      <p:sp>
        <p:nvSpPr>
          <p:cNvPr id="3" name="Rectangle 2"/>
          <p:cNvSpPr/>
          <p:nvPr>
            <p:custDataLst>
              <p:tags r:id="rId3"/>
            </p:custDataLst>
          </p:nvPr>
        </p:nvSpPr>
        <p:spPr>
          <a:xfrm>
            <a:off x="1123950" y="1499778"/>
            <a:ext cx="9944100" cy="4201150"/>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…en quelque sorte, l’effort que vous consacrez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 l’Aîné Malcom Saulis</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 Il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j’entretiens 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j’ai adoré. »</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 J’ai beaucoup appris sur moi-même. Les exercices étaient pertinents et me permettent d’être plus productif et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spcBef>
                <a:spcPts val="300"/>
              </a:spcBef>
              <a:buFont typeface="Wingdings" panose="05000000000000000000" pitchFamily="2" charset="2"/>
              <a:buChar char="ü"/>
            </a:pP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changé ma vie.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747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dirty="0"/>
          </a:p>
        </p:txBody>
      </p:sp>
      <p:sp>
        <p:nvSpPr>
          <p:cNvPr id="3" name="Rectangle 2"/>
          <p:cNvSpPr/>
          <p:nvPr>
            <p:custDataLst>
              <p:tags r:id="rId2"/>
            </p:custDataLst>
          </p:nvPr>
        </p:nvSpPr>
        <p:spPr>
          <a:xfrm>
            <a:off x="5715000" y="3617229"/>
            <a:ext cx="4331000" cy="1508105"/>
          </a:xfrm>
          <a:prstGeom prst="rect">
            <a:avLst/>
          </a:prstGeom>
        </p:spPr>
        <p:txBody>
          <a:bodyPr wrap="square">
            <a:spAutoFit/>
          </a:bodyPr>
          <a:lstStyle/>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7010401" y="76201"/>
            <a:ext cx="3471863" cy="2816531"/>
          </a:xfrm>
          <a:prstGeom prst="ellipse">
            <a:avLst/>
          </a:prstGeom>
          <a:ln>
            <a:noFill/>
          </a:ln>
          <a:effectLst>
            <a:softEdge rad="112500"/>
          </a:effectLst>
        </p:spPr>
      </p:pic>
      <p:grpSp>
        <p:nvGrpSpPr>
          <p:cNvPr id="11" name="Group 10"/>
          <p:cNvGrpSpPr/>
          <p:nvPr>
            <p:custDataLst>
              <p:tags r:id="rId4"/>
            </p:custDataLst>
          </p:nvPr>
        </p:nvGrpSpPr>
        <p:grpSpPr>
          <a:xfrm>
            <a:off x="2035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439657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3541589" y="5157193"/>
            <a:ext cx="5108963" cy="954107"/>
          </a:xfrm>
          <a:prstGeom prst="rect">
            <a:avLst/>
          </a:prstGeom>
        </p:spPr>
        <p:txBody>
          <a:bodyPr wrap="none">
            <a:spAutoFit/>
          </a:bodyPr>
          <a:lstStyle/>
          <a:p>
            <a:pPr algn="ctr"/>
            <a:endParaRPr lang="fr-CA" sz="2800" dirty="0">
              <a:solidFill>
                <a:schemeClr val="accent3"/>
              </a:solidFill>
            </a:endParaRPr>
          </a:p>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8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Experience a couple of quick mindful exercises</a:t>
            </a:r>
          </a:p>
          <a:p>
            <a:pPr>
              <a:lnSpc>
                <a:spcPct val="150000"/>
              </a:lnSpc>
            </a:pPr>
            <a:r>
              <a:rPr lang="en-US" dirty="0"/>
              <a:t>Share a definition of Mindful Change Leadership</a:t>
            </a:r>
          </a:p>
          <a:p>
            <a:pPr>
              <a:lnSpc>
                <a:spcPct val="150000"/>
              </a:lnSpc>
            </a:pPr>
            <a:r>
              <a:rPr lang="en-US" dirty="0"/>
              <a:t>Explore how Mindful Change Leadership supports Leadership at Work</a:t>
            </a:r>
          </a:p>
          <a:p>
            <a:pPr>
              <a:lnSpc>
                <a:spcPct val="150000"/>
              </a:lnSpc>
            </a:pPr>
            <a:r>
              <a:rPr lang="en-US" dirty="0"/>
              <a:t>Mindful Change Leadership Development (MCLD) program, the offering</a:t>
            </a:r>
          </a:p>
        </p:txBody>
      </p:sp>
    </p:spTree>
    <p:extLst>
      <p:ext uri="{BB962C8B-B14F-4D97-AF65-F5344CB8AC3E}">
        <p14:creationId xmlns:p14="http://schemas.microsoft.com/office/powerpoint/2010/main" val="68634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pPr eaLnBrk="1" hangingPunct="1"/>
            <a:r>
              <a:rPr lang="fr-CA" dirty="0" smtClean="0">
                <a:solidFill>
                  <a:srgbClr val="000000"/>
                </a:solidFill>
              </a:rPr>
              <a:t>Exercice – Balayage </a:t>
            </a:r>
            <a:r>
              <a:rPr lang="fr-CA" dirty="0" smtClean="0">
                <a:solidFill>
                  <a:srgbClr val="000000"/>
                </a:solidFill>
              </a:rPr>
              <a:t>corporel</a:t>
            </a:r>
            <a:endParaRPr lang="en-US" dirty="0" smtClean="0">
              <a:solidFill>
                <a:srgbClr val="000000"/>
              </a:solidFill>
            </a:endParaRPr>
          </a:p>
        </p:txBody>
      </p:sp>
      <p:sp>
        <p:nvSpPr>
          <p:cNvPr id="9219" name="Content Placeholder 2"/>
          <p:cNvSpPr>
            <a:spLocks noGrp="1"/>
          </p:cNvSpPr>
          <p:nvPr>
            <p:ph idx="1"/>
            <p:custDataLst>
              <p:tags r:id="rId2"/>
            </p:custDataLst>
          </p:nvPr>
        </p:nvSpPr>
        <p:spPr/>
        <p:txBody>
          <a:bodyPr>
            <a:normAutofit lnSpcReduction="10000"/>
          </a:bodyPr>
          <a:lstStyle/>
          <a:p>
            <a:pPr eaLnBrk="1" hangingPunct="1"/>
            <a:endParaRPr lang="en-CA" dirty="0" smtClean="0">
              <a:solidFill>
                <a:srgbClr val="000000"/>
              </a:solidFill>
            </a:endParaRPr>
          </a:p>
          <a:p>
            <a:pPr eaLnBrk="1" hangingPunct="1"/>
            <a:r>
              <a:rPr lang="en-CA" dirty="0" smtClean="0">
                <a:solidFill>
                  <a:srgbClr val="000000"/>
                </a:solidFill>
              </a:rPr>
              <a:t>Temps requis : 5 minutes</a:t>
            </a:r>
          </a:p>
          <a:p>
            <a:pPr eaLnBrk="1" hangingPunct="1"/>
            <a:r>
              <a:rPr lang="fr-CA" dirty="0" smtClean="0">
                <a:solidFill>
                  <a:srgbClr val="000000"/>
                </a:solidFill>
              </a:rPr>
              <a:t>Profitez de l’occasion de vivre cet exercice.</a:t>
            </a:r>
          </a:p>
          <a:p>
            <a:pPr eaLnBrk="1" hangingPunct="1"/>
            <a:r>
              <a:rPr lang="fr-CA" dirty="0" smtClean="0">
                <a:solidFill>
                  <a:srgbClr val="000000"/>
                </a:solidFill>
              </a:rPr>
              <a:t>Asseyez-vous droit en étant aussi à l’aise que possible.</a:t>
            </a:r>
          </a:p>
          <a:p>
            <a:pPr eaLnBrk="1" hangingPunct="1"/>
            <a:r>
              <a:rPr lang="fr-CA" dirty="0" smtClean="0">
                <a:solidFill>
                  <a:srgbClr val="000000"/>
                </a:solidFill>
              </a:rPr>
              <a:t>Vous pouvez fermer les yeux.</a:t>
            </a:r>
          </a:p>
          <a:p>
            <a:pPr eaLnBrk="1" hangingPunct="1"/>
            <a:endParaRPr lang="en-CA" dirty="0" smtClean="0">
              <a:solidFill>
                <a:srgbClr val="000000"/>
              </a:solidFill>
            </a:endParaRPr>
          </a:p>
          <a:p>
            <a:pPr eaLnBrk="1" hangingPunct="1"/>
            <a:r>
              <a:rPr lang="fr-CA" dirty="0" smtClean="0">
                <a:solidFill>
                  <a:srgbClr val="000000"/>
                </a:solidFill>
              </a:rPr>
              <a:t>Écoutez ma voix pendant que je vous guide dans l’exercice.</a:t>
            </a:r>
          </a:p>
          <a:p>
            <a:pPr eaLnBrk="1" hangingPunct="1"/>
            <a:r>
              <a:rPr lang="fr-CA" dirty="0" smtClean="0">
                <a:solidFill>
                  <a:srgbClr val="000000"/>
                </a:solidFill>
              </a:rPr>
              <a:t>Ensuite, nous ferons un bref compte rendu de ce que vous avez remarqué.</a:t>
            </a:r>
            <a:endParaRPr lang="en-CA" dirty="0" smtClean="0"/>
          </a:p>
        </p:txBody>
      </p:sp>
      <p:pic>
        <p:nvPicPr>
          <p:cNvPr id="9220" name="Picture 2" descr="http://makemindfulnesswork.com/wp-content/uploads/2013/10/Meditation-on-chair-1.jpg"/>
          <p:cNvPicPr>
            <a:picLocks noChangeAspect="1" noChangeArrowheads="1"/>
          </p:cNvPicPr>
          <p:nvPr>
            <p:custDataLst>
              <p:tags r:id="rId3"/>
            </p:custDataLst>
          </p:nvPr>
        </p:nvPicPr>
        <p:blipFill>
          <a:blip r:embed="rId6"/>
          <a:srcRect/>
          <a:stretch>
            <a:fillRect/>
          </a:stretch>
        </p:blipFill>
        <p:spPr bwMode="auto">
          <a:xfrm>
            <a:off x="9294149" y="620914"/>
            <a:ext cx="1544180" cy="2702315"/>
          </a:xfrm>
          <a:prstGeom prst="rect">
            <a:avLst/>
          </a:prstGeom>
          <a:noFill/>
          <a:ln w="9525">
            <a:noFill/>
            <a:miter lim="800000"/>
            <a:headEnd/>
            <a:tailEnd/>
          </a:ln>
        </p:spPr>
      </p:pic>
      <p:grpSp>
        <p:nvGrpSpPr>
          <p:cNvPr id="5" name="Group 4">
            <a:extLst>
              <a:ext uri="{FF2B5EF4-FFF2-40B4-BE49-F238E27FC236}">
                <a16:creationId xmlns:a16="http://schemas.microsoft.com/office/drawing/2014/main" id="{A98F5443-DFA3-8CE7-690D-2F1DDE1D9653}"/>
              </a:ext>
            </a:extLst>
          </p:cNvPr>
          <p:cNvGrpSpPr/>
          <p:nvPr/>
        </p:nvGrpSpPr>
        <p:grpSpPr>
          <a:xfrm>
            <a:off x="8107560" y="6126164"/>
            <a:ext cx="602737" cy="613565"/>
            <a:chOff x="1691680" y="5343137"/>
            <a:chExt cx="803649" cy="818086"/>
          </a:xfrm>
        </p:grpSpPr>
        <p:pic>
          <p:nvPicPr>
            <p:cNvPr id="6" name="Picture 5">
              <a:extLst>
                <a:ext uri="{FF2B5EF4-FFF2-40B4-BE49-F238E27FC236}">
                  <a16:creationId xmlns:a16="http://schemas.microsoft.com/office/drawing/2014/main" id="{891D7C16-3D79-4DA2-C98A-976B5FA3D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674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Alejandro.Gonzalez\AppData\Local\Microsoft\Windows\Temporary Internet Files\Content.IE5\XL0LMBHR\Vector_Meditating_Silhouette_by_vensucara[1].jpg"/>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lasticWrap/>
                    </a14:imgEffect>
                  </a14:imgLayer>
                </a14:imgProps>
              </a:ext>
            </a:extLst>
          </a:blip>
          <a:srcRect/>
          <a:stretch>
            <a:fillRect/>
          </a:stretch>
        </p:blipFill>
        <p:spPr bwMode="auto">
          <a:xfrm>
            <a:off x="6374281" y="4231611"/>
            <a:ext cx="1558814" cy="1761202"/>
          </a:xfrm>
          <a:prstGeom prst="rect">
            <a:avLst/>
          </a:prstGeom>
          <a:noFill/>
        </p:spPr>
      </p:pic>
      <p:pic>
        <p:nvPicPr>
          <p:cNvPr id="10" name="Picture 12" descr="C:\Users\Alejandro.Gonzalez\AppData\Local\Microsoft\Windows\Temporary Internet Files\Content.IE5\34WWWNTE\man-295475_640[1].png"/>
          <p:cNvPicPr>
            <a:picLocks noChangeAspect="1" noChangeArrowheads="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artisticPlasticWrap/>
                    </a14:imgEffect>
                  </a14:imgLayer>
                </a14:imgProps>
              </a:ext>
            </a:extLst>
          </a:blip>
          <a:srcRect/>
          <a:stretch>
            <a:fillRect/>
          </a:stretch>
        </p:blipFill>
        <p:spPr bwMode="auto">
          <a:xfrm>
            <a:off x="3555110" y="4083550"/>
            <a:ext cx="1280561" cy="2191335"/>
          </a:xfrm>
          <a:prstGeom prst="rect">
            <a:avLst/>
          </a:prstGeom>
          <a:noFill/>
        </p:spPr>
      </p:pic>
      <p:sp>
        <p:nvSpPr>
          <p:cNvPr id="11266" name="Title 1"/>
          <p:cNvSpPr>
            <a:spLocks noGrp="1"/>
          </p:cNvSpPr>
          <p:nvPr>
            <p:ph type="title"/>
            <p:custDataLst>
              <p:tags r:id="rId1"/>
            </p:custDataLst>
          </p:nvPr>
        </p:nvSpPr>
        <p:spPr>
          <a:xfrm>
            <a:off x="1316736" y="457201"/>
            <a:ext cx="9226296" cy="1819275"/>
          </a:xfrm>
        </p:spPr>
        <p:txBody>
          <a:bodyPr>
            <a:noAutofit/>
          </a:bodyPr>
          <a:lstStyle/>
          <a:p>
            <a:pPr>
              <a:tabLst>
                <a:tab pos="542925" algn="l"/>
                <a:tab pos="4919663" algn="ctr"/>
                <a:tab pos="8970963" algn="r"/>
              </a:tabLst>
            </a:pPr>
            <a:r>
              <a:rPr lang="fr-CA" sz="3600" dirty="0" smtClean="0">
                <a:solidFill>
                  <a:srgbClr val="000000"/>
                </a:solidFill>
              </a:rPr>
              <a:t>Quelle est la différence entre la </a:t>
            </a:r>
            <a:br>
              <a:rPr lang="fr-CA" sz="3600" dirty="0" smtClean="0">
                <a:solidFill>
                  <a:srgbClr val="000000"/>
                </a:solidFill>
              </a:rPr>
            </a:br>
            <a:r>
              <a:rPr lang="fr-CA" sz="3600" dirty="0" smtClean="0">
                <a:solidFill>
                  <a:srgbClr val="000000"/>
                </a:solidFill>
              </a:rPr>
              <a:t/>
            </a:r>
            <a:br>
              <a:rPr lang="fr-CA" sz="3600" dirty="0" smtClean="0">
                <a:solidFill>
                  <a:srgbClr val="000000"/>
                </a:solidFill>
              </a:rPr>
            </a:br>
            <a:r>
              <a:rPr lang="fr-CA" sz="3600" dirty="0" err="1" smtClean="0">
                <a:solidFill>
                  <a:srgbClr val="000000"/>
                </a:solidFill>
              </a:rPr>
              <a:t>la</a:t>
            </a:r>
            <a:r>
              <a:rPr lang="fr-CA" sz="3600" dirty="0" smtClean="0">
                <a:solidFill>
                  <a:srgbClr val="000000"/>
                </a:solidFill>
              </a:rPr>
              <a:t> pleine conscience</a:t>
            </a:r>
            <a:r>
              <a:rPr lang="fr-CA" sz="3600" dirty="0">
                <a:solidFill>
                  <a:srgbClr val="000000"/>
                </a:solidFill>
              </a:rPr>
              <a:t> </a:t>
            </a:r>
            <a:r>
              <a:rPr lang="fr-CA" sz="3600" dirty="0" smtClean="0">
                <a:solidFill>
                  <a:srgbClr val="000000"/>
                </a:solidFill>
              </a:rPr>
              <a:t>	et 	la méditation ?</a:t>
            </a:r>
            <a:endParaRPr lang="en-US" sz="3600" dirty="0" smtClean="0">
              <a:solidFill>
                <a:srgbClr val="000000"/>
              </a:solidFill>
            </a:endParaRPr>
          </a:p>
        </p:txBody>
      </p:sp>
      <p:sp>
        <p:nvSpPr>
          <p:cNvPr id="4" name="Left-Right Arrow 3"/>
          <p:cNvSpPr/>
          <p:nvPr>
            <p:custDataLst>
              <p:tags r:id="rId2"/>
            </p:custDataLst>
          </p:nvPr>
        </p:nvSpPr>
        <p:spPr>
          <a:xfrm>
            <a:off x="2208214" y="2276476"/>
            <a:ext cx="8002587" cy="16684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400" dirty="0">
                <a:solidFill>
                  <a:srgbClr val="FFFFFF"/>
                </a:solidFill>
                <a:latin typeface="Times New Roman"/>
                <a:cs typeface="Times New Roman"/>
              </a:rPr>
              <a:t>~</a:t>
            </a:r>
            <a:r>
              <a:rPr lang="fr-CA" sz="2400" dirty="0">
                <a:solidFill>
                  <a:srgbClr val="FFFFFF"/>
                </a:solidFill>
                <a:cs typeface="Times New Roman"/>
              </a:rPr>
              <a:t> La durée de l’exercice, l’objectif et l’expérience </a:t>
            </a:r>
            <a:r>
              <a:rPr lang="fr-CA" sz="2400" dirty="0">
                <a:solidFill>
                  <a:srgbClr val="FFFFFF"/>
                </a:solidFill>
                <a:latin typeface="Times New Roman"/>
                <a:cs typeface="Times New Roman"/>
              </a:rPr>
              <a:t>~</a:t>
            </a:r>
            <a:endParaRPr lang="en-CA" sz="2400" dirty="0">
              <a:solidFill>
                <a:srgbClr val="FFFFFF"/>
              </a:solidFill>
              <a:latin typeface="Times New Roman"/>
            </a:endParaRPr>
          </a:p>
        </p:txBody>
      </p:sp>
      <p:sp>
        <p:nvSpPr>
          <p:cNvPr id="6" name="Rectangle 5"/>
          <p:cNvSpPr>
            <a:spLocks noChangeArrowheads="1"/>
          </p:cNvSpPr>
          <p:nvPr>
            <p:custDataLst>
              <p:tags r:id="rId3"/>
            </p:custDataLst>
          </p:nvPr>
        </p:nvSpPr>
        <p:spPr bwMode="auto">
          <a:xfrm>
            <a:off x="1202036" y="4365625"/>
            <a:ext cx="2592288" cy="1323439"/>
          </a:xfrm>
          <a:prstGeom prst="rect">
            <a:avLst/>
          </a:prstGeom>
          <a:noFill/>
          <a:ln w="9525">
            <a:noFill/>
            <a:miter lim="800000"/>
            <a:headEnd/>
            <a:tailEnd/>
          </a:ln>
        </p:spPr>
        <p:txBody>
          <a:bodyPr wrap="square">
            <a:spAutoFit/>
          </a:bodyPr>
          <a:lstStyle/>
          <a:p>
            <a:pPr marL="173038" indent="-173038">
              <a:buFont typeface="Arial" pitchFamily="34" charset="0"/>
              <a:buChar char="•"/>
            </a:pPr>
            <a:r>
              <a:rPr lang="en-CA" sz="2000" dirty="0">
                <a:solidFill>
                  <a:srgbClr val="000000"/>
                </a:solidFill>
                <a:latin typeface="Calibri" pitchFamily="34" charset="0"/>
              </a:rPr>
              <a:t>5 minutes</a:t>
            </a:r>
          </a:p>
          <a:p>
            <a:pPr marL="173038" indent="-173038">
              <a:buFont typeface="Arial" pitchFamily="34" charset="0"/>
              <a:buChar char="•"/>
            </a:pPr>
            <a:r>
              <a:rPr lang="en-CA" sz="2000" dirty="0">
                <a:solidFill>
                  <a:srgbClr val="000000"/>
                </a:solidFill>
                <a:latin typeface="Calibri" pitchFamily="34" charset="0"/>
              </a:rPr>
              <a:t>Détendez-vous et prenez conscience.</a:t>
            </a:r>
          </a:p>
          <a:p>
            <a:pPr marL="173038" indent="-173038">
              <a:buFont typeface="Arial" pitchFamily="34" charset="0"/>
              <a:buChar char="•"/>
            </a:pPr>
            <a:r>
              <a:rPr lang="en-CA" sz="2000" dirty="0">
                <a:solidFill>
                  <a:srgbClr val="000000"/>
                </a:solidFill>
                <a:latin typeface="Calibri" pitchFamily="34" charset="0"/>
              </a:rPr>
              <a:t>Conscience de soi</a:t>
            </a:r>
            <a:r>
              <a:rPr lang="fr-CA" sz="2000" dirty="0">
                <a:solidFill>
                  <a:srgbClr val="000000"/>
                </a:solidFill>
                <a:latin typeface="Calibri" pitchFamily="34" charset="0"/>
              </a:rPr>
              <a:t>.</a:t>
            </a:r>
            <a:endParaRPr lang="en-US" dirty="0">
              <a:latin typeface="Calibri" pitchFamily="34" charset="0"/>
            </a:endParaRPr>
          </a:p>
        </p:txBody>
      </p:sp>
      <p:sp>
        <p:nvSpPr>
          <p:cNvPr id="9" name="Rectangle 8"/>
          <p:cNvSpPr>
            <a:spLocks noChangeArrowheads="1"/>
          </p:cNvSpPr>
          <p:nvPr>
            <p:custDataLst>
              <p:tags r:id="rId4"/>
            </p:custDataLst>
          </p:nvPr>
        </p:nvSpPr>
        <p:spPr bwMode="auto">
          <a:xfrm>
            <a:off x="7871064" y="4365625"/>
            <a:ext cx="3527102" cy="1631216"/>
          </a:xfrm>
          <a:prstGeom prst="rect">
            <a:avLst/>
          </a:prstGeom>
          <a:noFill/>
          <a:ln w="9525">
            <a:noFill/>
            <a:miter lim="800000"/>
            <a:headEnd/>
            <a:tailEnd/>
          </a:ln>
        </p:spPr>
        <p:txBody>
          <a:bodyPr wrap="square">
            <a:spAutoFit/>
          </a:bodyPr>
          <a:lstStyle/>
          <a:p>
            <a:pPr marL="173038" indent="-173038">
              <a:buFont typeface="Arial" pitchFamily="34" charset="0"/>
              <a:buChar char="•"/>
            </a:pPr>
            <a:r>
              <a:rPr lang="fr-CA" sz="2000" dirty="0">
                <a:solidFill>
                  <a:srgbClr val="000000"/>
                </a:solidFill>
                <a:latin typeface="Calibri" pitchFamily="34" charset="0"/>
              </a:rPr>
              <a:t>De vingt minutes à une heure.</a:t>
            </a:r>
          </a:p>
          <a:p>
            <a:pPr marL="173038" indent="-173038">
              <a:buFont typeface="Arial" pitchFamily="34" charset="0"/>
              <a:buChar char="•"/>
            </a:pPr>
            <a:r>
              <a:rPr lang="fr-CA" sz="2000" dirty="0">
                <a:solidFill>
                  <a:srgbClr val="000000"/>
                </a:solidFill>
                <a:latin typeface="Calibri" pitchFamily="34" charset="0"/>
              </a:rPr>
              <a:t>Engagez-vous dans la réflexion ou la contemplation. </a:t>
            </a:r>
          </a:p>
          <a:p>
            <a:pPr marL="173038" indent="-173038">
              <a:buFont typeface="Arial" pitchFamily="34" charset="0"/>
              <a:buChar char="•"/>
            </a:pPr>
            <a:r>
              <a:rPr lang="fr-CA" sz="2000" dirty="0">
                <a:solidFill>
                  <a:srgbClr val="000000"/>
                </a:solidFill>
                <a:latin typeface="Calibri" pitchFamily="34" charset="0"/>
              </a:rPr>
              <a:t>Cela pourrait transformer votre esprit.</a:t>
            </a:r>
            <a:endParaRPr lang="en-US" sz="2000" dirty="0">
              <a:latin typeface="Calibri" pitchFamily="34" charset="0"/>
            </a:endParaRPr>
          </a:p>
        </p:txBody>
      </p:sp>
    </p:spTree>
    <p:extLst>
      <p:ext uri="{BB962C8B-B14F-4D97-AF65-F5344CB8AC3E}">
        <p14:creationId xmlns:p14="http://schemas.microsoft.com/office/powerpoint/2010/main" val="23057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p:txBody>
          <a:bodyPr/>
          <a:lstStyle/>
          <a:p>
            <a:pPr eaLnBrk="1" hangingPunct="1"/>
            <a:r>
              <a:rPr lang="fr-CA" dirty="0" smtClean="0">
                <a:solidFill>
                  <a:srgbClr val="000000"/>
                </a:solidFill>
              </a:rPr>
              <a:t>Qu’est-ce que la pleine conscience? </a:t>
            </a:r>
            <a:r>
              <a:rPr lang="fr-CA" dirty="0" smtClean="0"/>
              <a:t>–</a:t>
            </a:r>
            <a:r>
              <a:rPr lang="fr-CA" dirty="0" smtClean="0">
                <a:solidFill>
                  <a:srgbClr val="000000"/>
                </a:solidFill>
              </a:rPr>
              <a:t> Définitions</a:t>
            </a:r>
            <a:endParaRPr lang="en-US" dirty="0" smtClean="0">
              <a:solidFill>
                <a:srgbClr val="000000"/>
              </a:solidFill>
            </a:endParaRPr>
          </a:p>
        </p:txBody>
      </p:sp>
      <p:sp>
        <p:nvSpPr>
          <p:cNvPr id="10243" name="Content Placeholder 2"/>
          <p:cNvSpPr>
            <a:spLocks noGrp="1"/>
          </p:cNvSpPr>
          <p:nvPr>
            <p:ph idx="1"/>
            <p:custDataLst>
              <p:tags r:id="rId2"/>
            </p:custDataLst>
          </p:nvPr>
        </p:nvSpPr>
        <p:spPr/>
        <p:txBody>
          <a:bodyPr>
            <a:normAutofit/>
          </a:bodyPr>
          <a:lstStyle/>
          <a:p>
            <a:pPr eaLnBrk="1" hangingPunct="1"/>
            <a:r>
              <a:rPr lang="en-CA" dirty="0" smtClean="0">
                <a:solidFill>
                  <a:srgbClr val="000000"/>
                </a:solidFill>
              </a:rPr>
              <a:t>Soyez attentif et </a:t>
            </a:r>
            <a:r>
              <a:rPr lang="en-CA" dirty="0" err="1" smtClean="0">
                <a:solidFill>
                  <a:srgbClr val="000000"/>
                </a:solidFill>
              </a:rPr>
              <a:t>conscient</a:t>
            </a:r>
            <a:r>
              <a:rPr lang="en-CA" dirty="0" smtClean="0">
                <a:solidFill>
                  <a:srgbClr val="000000"/>
                </a:solidFill>
              </a:rPr>
              <a:t>, sans </a:t>
            </a:r>
            <a:r>
              <a:rPr lang="en-CA" dirty="0" err="1" smtClean="0">
                <a:solidFill>
                  <a:srgbClr val="000000"/>
                </a:solidFill>
              </a:rPr>
              <a:t>juger</a:t>
            </a:r>
            <a:r>
              <a:rPr lang="en-CA" dirty="0" smtClean="0">
                <a:solidFill>
                  <a:srgbClr val="000000"/>
                </a:solidFill>
              </a:rPr>
              <a:t>.</a:t>
            </a:r>
          </a:p>
          <a:p>
            <a:pPr eaLnBrk="1" hangingPunct="1"/>
            <a:endParaRPr lang="en-CA" dirty="0" smtClean="0">
              <a:solidFill>
                <a:srgbClr val="000000"/>
              </a:solidFill>
            </a:endParaRPr>
          </a:p>
          <a:p>
            <a:pPr eaLnBrk="1" hangingPunct="1"/>
            <a:r>
              <a:rPr lang="fr-CA" dirty="0" smtClean="0">
                <a:solidFill>
                  <a:srgbClr val="000000"/>
                </a:solidFill>
              </a:rPr>
              <a:t>« Mindfulness means </a:t>
            </a:r>
            <a:r>
              <a:rPr lang="fr-CA" b="1" dirty="0" smtClean="0">
                <a:solidFill>
                  <a:srgbClr val="000000"/>
                </a:solidFill>
              </a:rPr>
              <a:t>presence of heart</a:t>
            </a:r>
            <a:r>
              <a:rPr lang="fr-CA" dirty="0" smtClean="0">
                <a:solidFill>
                  <a:srgbClr val="000000"/>
                </a:solidFill>
              </a:rPr>
              <a:t> » (la pleine conscience est la présence du cœur) – John Kabbat Zinn </a:t>
            </a:r>
            <a:r>
              <a:rPr lang="fr-CA" sz="1600" dirty="0">
                <a:solidFill>
                  <a:srgbClr val="000000"/>
                </a:solidFill>
                <a:hlinkClick r:id="rId6"/>
              </a:rPr>
              <a:t>https://www.youtube.com/watch?v=xoLQ3qkh0w0</a:t>
            </a:r>
            <a:r>
              <a:rPr lang="fr-CA" sz="1600" dirty="0">
                <a:solidFill>
                  <a:srgbClr val="000000"/>
                </a:solidFill>
              </a:rPr>
              <a:t> (vidéo en anglais)</a:t>
            </a:r>
            <a:endParaRPr lang="fr-CA" dirty="0" smtClean="0">
              <a:solidFill>
                <a:srgbClr val="000000"/>
              </a:solidFill>
            </a:endParaRPr>
          </a:p>
          <a:p>
            <a:pPr eaLnBrk="1" hangingPunct="1"/>
            <a:endParaRPr lang="en-CA" dirty="0" smtClean="0">
              <a:solidFill>
                <a:srgbClr val="000000"/>
              </a:solidFill>
            </a:endParaRPr>
          </a:p>
          <a:p>
            <a:pPr eaLnBrk="1" hangingPunct="1"/>
            <a:r>
              <a:rPr lang="fr-CA" dirty="0" smtClean="0">
                <a:solidFill>
                  <a:srgbClr val="000000"/>
                </a:solidFill>
              </a:rPr>
              <a:t>Les idées et les concepts suivants sont semblables :</a:t>
            </a:r>
            <a:br>
              <a:rPr lang="fr-CA" dirty="0" smtClean="0">
                <a:solidFill>
                  <a:srgbClr val="000000"/>
                </a:solidFill>
              </a:rPr>
            </a:br>
            <a:r>
              <a:rPr lang="fr-CA" dirty="0" smtClean="0">
                <a:solidFill>
                  <a:srgbClr val="000000"/>
                </a:solidFill>
              </a:rPr>
              <a:t>Circulation, présence, équilibre, être, harmonie, connexité, ici et maintenant (Gestalt), sagesse, centralité, lenteur et beaucoup d’autres encore.</a:t>
            </a:r>
            <a:endParaRPr lang="en-CA" dirty="0" smtClean="0"/>
          </a:p>
        </p:txBody>
      </p:sp>
      <p:sp>
        <p:nvSpPr>
          <p:cNvPr id="10244" name="Content Placeholder 2"/>
          <p:cNvSpPr txBox="1">
            <a:spLocks/>
          </p:cNvSpPr>
          <p:nvPr>
            <p:custDataLst>
              <p:tags r:id="rId3"/>
            </p:custDataLst>
          </p:nvPr>
        </p:nvSpPr>
        <p:spPr bwMode="auto">
          <a:xfrm>
            <a:off x="1981200" y="3563938"/>
            <a:ext cx="8229600" cy="15938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fr-FR" sz="2400" dirty="0">
              <a:latin typeface="Calibri" pitchFamily="34" charset="0"/>
            </a:endParaRPr>
          </a:p>
        </p:txBody>
      </p:sp>
    </p:spTree>
    <p:extLst>
      <p:ext uri="{BB962C8B-B14F-4D97-AF65-F5344CB8AC3E}">
        <p14:creationId xmlns:p14="http://schemas.microsoft.com/office/powerpoint/2010/main" val="306732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1"/>
            </p:custDataLst>
          </p:nvPr>
        </p:nvSpPr>
        <p:spPr/>
        <p:txBody>
          <a:bodyPr/>
          <a:lstStyle/>
          <a:p>
            <a:pPr eaLnBrk="1" hangingPunct="1"/>
            <a:r>
              <a:rPr lang="fr-CA" dirty="0" smtClean="0">
                <a:solidFill>
                  <a:srgbClr val="000000"/>
                </a:solidFill>
              </a:rPr>
              <a:t>Pourquoi la pleine-conscience est-elle importante?</a:t>
            </a:r>
            <a:endParaRPr lang="en-US" dirty="0" smtClean="0">
              <a:solidFill>
                <a:srgbClr val="000000"/>
              </a:solidFill>
            </a:endParaRPr>
          </a:p>
        </p:txBody>
      </p:sp>
      <p:sp>
        <p:nvSpPr>
          <p:cNvPr id="18435" name="Content Placeholder 2"/>
          <p:cNvSpPr>
            <a:spLocks noGrp="1"/>
          </p:cNvSpPr>
          <p:nvPr>
            <p:ph idx="1"/>
            <p:custDataLst>
              <p:tags r:id="rId2"/>
            </p:custDataLst>
          </p:nvPr>
        </p:nvSpPr>
        <p:spPr/>
        <p:txBody>
          <a:bodyPr>
            <a:normAutofit fontScale="85000" lnSpcReduction="20000"/>
          </a:bodyPr>
          <a:lstStyle/>
          <a:p>
            <a:pPr eaLnBrk="1" hangingPunct="1">
              <a:lnSpc>
                <a:spcPct val="150000"/>
              </a:lnSpc>
            </a:pPr>
            <a:r>
              <a:rPr lang="en-CA" dirty="0" smtClean="0">
                <a:solidFill>
                  <a:srgbClr val="000000"/>
                </a:solidFill>
              </a:rPr>
              <a:t>Plus grande résilience</a:t>
            </a:r>
          </a:p>
          <a:p>
            <a:pPr eaLnBrk="1" hangingPunct="1">
              <a:lnSpc>
                <a:spcPct val="150000"/>
              </a:lnSpc>
            </a:pPr>
            <a:r>
              <a:rPr lang="en-CA" dirty="0" smtClean="0"/>
              <a:t> </a:t>
            </a:r>
            <a:r>
              <a:rPr lang="en-CA" dirty="0" smtClean="0">
                <a:solidFill>
                  <a:srgbClr val="000000"/>
                </a:solidFill>
              </a:rPr>
              <a:t>Attention et concentration</a:t>
            </a:r>
          </a:p>
          <a:p>
            <a:pPr eaLnBrk="1" hangingPunct="1">
              <a:lnSpc>
                <a:spcPct val="150000"/>
              </a:lnSpc>
            </a:pPr>
            <a:r>
              <a:rPr lang="fr-CA" dirty="0" smtClean="0"/>
              <a:t> </a:t>
            </a:r>
            <a:r>
              <a:rPr lang="fr-CA" dirty="0" smtClean="0">
                <a:solidFill>
                  <a:srgbClr val="000000"/>
                </a:solidFill>
              </a:rPr>
              <a:t>Harmonie du milieu de travail</a:t>
            </a:r>
          </a:p>
          <a:p>
            <a:pPr eaLnBrk="1" hangingPunct="1">
              <a:lnSpc>
                <a:spcPct val="150000"/>
              </a:lnSpc>
            </a:pPr>
            <a:r>
              <a:rPr lang="fr-CA" dirty="0" smtClean="0"/>
              <a:t> </a:t>
            </a:r>
            <a:r>
              <a:rPr lang="fr-CA" dirty="0" smtClean="0">
                <a:solidFill>
                  <a:srgbClr val="000000"/>
                </a:solidFill>
              </a:rPr>
              <a:t>Moins de jours de congé de maladie</a:t>
            </a:r>
          </a:p>
          <a:p>
            <a:pPr eaLnBrk="1" hangingPunct="1">
              <a:lnSpc>
                <a:spcPct val="150000"/>
              </a:lnSpc>
            </a:pPr>
            <a:r>
              <a:rPr lang="fr-CA" dirty="0" smtClean="0">
                <a:solidFill>
                  <a:srgbClr val="000000"/>
                </a:solidFill>
              </a:rPr>
              <a:t>Meilleur bien-être et plus grande satisfaction des employés</a:t>
            </a:r>
          </a:p>
          <a:p>
            <a:pPr eaLnBrk="1" hangingPunct="1">
              <a:lnSpc>
                <a:spcPct val="150000"/>
              </a:lnSpc>
            </a:pPr>
            <a:r>
              <a:rPr lang="en-CA" dirty="0" smtClean="0"/>
              <a:t> </a:t>
            </a:r>
            <a:r>
              <a:rPr lang="en-CA" dirty="0" smtClean="0">
                <a:solidFill>
                  <a:srgbClr val="000000"/>
                </a:solidFill>
              </a:rPr>
              <a:t>Réduction du stress</a:t>
            </a:r>
          </a:p>
          <a:p>
            <a:pPr eaLnBrk="1" hangingPunct="1">
              <a:lnSpc>
                <a:spcPct val="150000"/>
              </a:lnSpc>
            </a:pPr>
            <a:r>
              <a:rPr lang="en-CA" dirty="0" smtClean="0">
                <a:solidFill>
                  <a:srgbClr val="000000"/>
                </a:solidFill>
              </a:rPr>
              <a:t>Plus grande créativité</a:t>
            </a:r>
          </a:p>
        </p:txBody>
      </p:sp>
      <p:grpSp>
        <p:nvGrpSpPr>
          <p:cNvPr id="4" name="Group 3"/>
          <p:cNvGrpSpPr/>
          <p:nvPr/>
        </p:nvGrpSpPr>
        <p:grpSpPr>
          <a:xfrm>
            <a:off x="7676512" y="932115"/>
            <a:ext cx="4282119" cy="2734639"/>
            <a:chOff x="7676512" y="932115"/>
            <a:chExt cx="4282119" cy="2734639"/>
          </a:xfrm>
        </p:grpSpPr>
        <p:pic>
          <p:nvPicPr>
            <p:cNvPr id="18436" name="Picture 11" descr="C:\Users\Alejandro.Gonzalez\AppData\Local\Microsoft\Windows\Temporary Internet Files\Content.IE5\DT8C0HKT\drawingpad18-300x176[1].jpg"/>
            <p:cNvPicPr>
              <a:picLocks noChangeAspect="1" noChangeArrowheads="1"/>
            </p:cNvPicPr>
            <p:nvPr>
              <p:custDataLst>
                <p:tags r:id="rId3"/>
              </p:custDataLst>
            </p:nvPr>
          </p:nvPicPr>
          <p:blipFill rotWithShape="1">
            <a:blip r:embed="rId6"/>
            <a:srcRect l="9403" b="11655"/>
            <a:stretch/>
          </p:blipFill>
          <p:spPr bwMode="auto">
            <a:xfrm>
              <a:off x="8074152" y="1078993"/>
              <a:ext cx="3884479" cy="2221992"/>
            </a:xfrm>
            <a:prstGeom prst="rect">
              <a:avLst/>
            </a:prstGeom>
            <a:noFill/>
            <a:ln w="9525">
              <a:noFill/>
              <a:miter lim="800000"/>
              <a:headEnd/>
              <a:tailEnd/>
            </a:ln>
          </p:spPr>
        </p:pic>
        <p:sp>
          <p:nvSpPr>
            <p:cNvPr id="2" name="Rectangle 1"/>
            <p:cNvSpPr/>
            <p:nvPr/>
          </p:nvSpPr>
          <p:spPr>
            <a:xfrm rot="16200000">
              <a:off x="6770858" y="1837769"/>
              <a:ext cx="2272974" cy="461665"/>
            </a:xfrm>
            <a:prstGeom prst="rect">
              <a:avLst/>
            </a:prstGeom>
          </p:spPr>
          <p:txBody>
            <a:bodyPr wrap="square">
              <a:spAutoFit/>
            </a:bodyPr>
            <a:lstStyle/>
            <a:p>
              <a:r>
                <a:rPr lang="en-CA" sz="2400" b="1" dirty="0">
                  <a:latin typeface="Ink Free" panose="03080402000500000000" pitchFamily="66" charset="0"/>
                </a:rPr>
                <a:t>la </a:t>
              </a:r>
              <a:r>
                <a:rPr lang="en-CA" sz="2400" b="1" dirty="0" err="1" smtClean="0">
                  <a:latin typeface="Ink Free" panose="03080402000500000000" pitchFamily="66" charset="0"/>
                </a:rPr>
                <a:t>récompense</a:t>
              </a:r>
              <a:endParaRPr lang="en-CA" sz="2400" b="1" dirty="0">
                <a:latin typeface="Ink Free" panose="03080402000500000000" pitchFamily="66" charset="0"/>
              </a:endParaRPr>
            </a:p>
          </p:txBody>
        </p:sp>
        <p:sp>
          <p:nvSpPr>
            <p:cNvPr id="3" name="Rectangle 2"/>
            <p:cNvSpPr/>
            <p:nvPr/>
          </p:nvSpPr>
          <p:spPr>
            <a:xfrm>
              <a:off x="8407218" y="3205089"/>
              <a:ext cx="2446709" cy="461665"/>
            </a:xfrm>
            <a:prstGeom prst="rect">
              <a:avLst/>
            </a:prstGeom>
          </p:spPr>
          <p:txBody>
            <a:bodyPr wrap="square">
              <a:spAutoFit/>
            </a:bodyPr>
            <a:lstStyle/>
            <a:p>
              <a:r>
                <a:rPr lang="en-CA" sz="2400" b="1" dirty="0" err="1" smtClean="0">
                  <a:latin typeface="Ink Free" panose="03080402000500000000" pitchFamily="66" charset="0"/>
                </a:rPr>
                <a:t>l'investissement</a:t>
              </a:r>
              <a:endParaRPr lang="en-CA" sz="2400" b="1" dirty="0">
                <a:latin typeface="Ink Free" panose="03080402000500000000" pitchFamily="66" charset="0"/>
              </a:endParaRPr>
            </a:p>
          </p:txBody>
        </p:sp>
      </p:grpSp>
    </p:spTree>
    <p:extLst>
      <p:ext uri="{BB962C8B-B14F-4D97-AF65-F5344CB8AC3E}">
        <p14:creationId xmlns:p14="http://schemas.microsoft.com/office/powerpoint/2010/main" val="1040718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8520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fr-FR" sz="4000" dirty="0"/>
              <a:t>Les organisations ayant des programme </a:t>
            </a:r>
            <a:r>
              <a:rPr lang="fr-FR" sz="4000" dirty="0" smtClean="0"/>
              <a:t>de </a:t>
            </a:r>
            <a:r>
              <a:rPr lang="fr-FR" sz="4000" dirty="0"/>
              <a:t>pleine conscience</a:t>
            </a:r>
            <a:endParaRPr lang="en-US" sz="4000" dirty="0"/>
          </a:p>
        </p:txBody>
      </p:sp>
      <p:sp>
        <p:nvSpPr>
          <p:cNvPr id="4" name="Rectangle 3"/>
          <p:cNvSpPr/>
          <p:nvPr/>
        </p:nvSpPr>
        <p:spPr>
          <a:xfrm>
            <a:off x="2181330"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2133601" y="1569369"/>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5117714"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3544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2147753"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3429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3561469"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4833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8514955" y="4948288"/>
            <a:ext cx="1151835" cy="544360"/>
          </a:xfrm>
          <a:prstGeom prst="rect">
            <a:avLst/>
          </a:prstGeom>
          <a:noFill/>
          <a:ln w="9525">
            <a:noFill/>
            <a:miter lim="800000"/>
            <a:headEnd/>
            <a:tailEnd/>
          </a:ln>
        </p:spPr>
      </p:pic>
      <p:sp>
        <p:nvSpPr>
          <p:cNvPr id="13" name="Rectangle 12"/>
          <p:cNvSpPr/>
          <p:nvPr/>
        </p:nvSpPr>
        <p:spPr>
          <a:xfrm>
            <a:off x="4289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6410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7610540" y="2023392"/>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7582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6328609"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7577278" y="2775754"/>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2057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5542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8990663" y="5717332"/>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9864307"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3195082"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4075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3514726" y="2983633"/>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2071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3149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6417667" y="431112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7121566" y="3699540"/>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5087889"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5181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1981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6410272"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8507684"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4857399" y="4674096"/>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5076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8972550" y="1312761"/>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8951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505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3431704" y="1600201"/>
            <a:ext cx="6779096" cy="4525963"/>
          </a:xfrm>
        </p:spPr>
        <p:txBody>
          <a:bodyPr>
            <a:noAutofit/>
          </a:bodyPr>
          <a:lstStyle/>
          <a:p>
            <a:r>
              <a:rPr lang="en-CA" sz="2000" dirty="0"/>
              <a:t>“</a:t>
            </a:r>
            <a:r>
              <a:rPr lang="en-CA" sz="2000" b="1" dirty="0"/>
              <a:t>Reducing resistance to change</a:t>
            </a:r>
            <a:r>
              <a:rPr lang="en-CA" sz="2000" dirty="0"/>
              <a:t>: … Particularly when change is poorly managed, it tends to bring negative emotions of loss and threat, fear and anger, anxiety and insecurity. Under these conditions, employees protect themselves from this stressful situation and resist as much as they can the possibility to change.” – </a:t>
            </a:r>
            <a:r>
              <a:rPr lang="en-CA" sz="2000" dirty="0">
                <a:hlinkClick r:id="rId3"/>
              </a:rPr>
              <a:t>Now Unlimited, Mindfulness &amp; Change Management</a:t>
            </a:r>
            <a:endParaRPr lang="en-CA" sz="2000" dirty="0"/>
          </a:p>
          <a:p>
            <a:endParaRPr lang="en-CA" sz="2000" dirty="0"/>
          </a:p>
          <a:p>
            <a:r>
              <a:rPr lang="en-CA" sz="2000" dirty="0"/>
              <a:t>“The “Dealing with Change Mindfulness Meditation Study” showed 100% of participants were able to create a better experience of their change through guidance by a </a:t>
            </a:r>
            <a:r>
              <a:rPr lang="en-CA" sz="2000" b="1" dirty="0"/>
              <a:t>change management mindfulness meditation</a:t>
            </a:r>
            <a:r>
              <a:rPr lang="en-CA" sz="2000" dirty="0"/>
              <a:t>.” – </a:t>
            </a:r>
            <a:r>
              <a:rPr lang="en-CA" sz="2000" dirty="0">
                <a:hlinkClick r:id="rId4"/>
              </a:rPr>
              <a:t>ACMP Global events 2019 – Mindfulness for CM</a:t>
            </a:r>
            <a:endParaRPr lang="en-CA" sz="2000" dirty="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293097"/>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03512" y="1700808"/>
            <a:ext cx="1962424" cy="990738"/>
          </a:xfrm>
          <a:prstGeom prst="rect">
            <a:avLst/>
          </a:prstGeom>
        </p:spPr>
      </p:pic>
    </p:spTree>
    <p:extLst>
      <p:ext uri="{BB962C8B-B14F-4D97-AF65-F5344CB8AC3E}">
        <p14:creationId xmlns:p14="http://schemas.microsoft.com/office/powerpoint/2010/main" val="362876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TotalTime>
  <Words>5805</Words>
  <Application>Microsoft Office PowerPoint</Application>
  <PresentationFormat>Widescreen</PresentationFormat>
  <Paragraphs>443</Paragraphs>
  <Slides>24</Slides>
  <Notes>24</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Calibri (headin</vt:lpstr>
      <vt:lpstr>Calibri Light</vt:lpstr>
      <vt:lpstr>Courier New</vt:lpstr>
      <vt:lpstr>Ink Free</vt:lpstr>
      <vt:lpstr>Merriweather</vt:lpstr>
      <vt:lpstr>Segoe UI Web (West European)</vt:lpstr>
      <vt:lpstr>Symbol</vt:lpstr>
      <vt:lpstr>Times New Roman</vt:lpstr>
      <vt:lpstr>Wingdings</vt:lpstr>
      <vt:lpstr>Office Theme</vt:lpstr>
      <vt:lpstr>Introduction au « Leadership de changement en pleine-conscience au travail »</vt:lpstr>
      <vt:lpstr>PowerPoint Presentation</vt:lpstr>
      <vt:lpstr>Agenda / Intentions</vt:lpstr>
      <vt:lpstr>Exercice – Balayage corporel</vt:lpstr>
      <vt:lpstr>Quelle est la différence entre la   la pleine conscience  et  la méditation ?</vt:lpstr>
      <vt:lpstr>Qu’est-ce que la pleine conscience? – Définitions</vt:lpstr>
      <vt:lpstr>Pourquoi la pleine-conscience est-elle importante?</vt:lpstr>
      <vt:lpstr>Les organisations ayant des programme de pleine conscience</vt:lpstr>
      <vt:lpstr>Mindfulness &amp; Change</vt:lpstr>
      <vt:lpstr>Mindfulness &amp; Change Leadership</vt:lpstr>
      <vt:lpstr>Mindfulness &amp; Transformational Change</vt:lpstr>
      <vt:lpstr>Mindfulness &amp; the Future of Work</vt:lpstr>
      <vt:lpstr>La pleine conscience et le leadership agile</vt:lpstr>
      <vt:lpstr>Qu’est-ce que le leadership axé sur la pleine conscience?</vt:lpstr>
      <vt:lpstr>Objectif principal du programme de DLCP</vt:lpstr>
      <vt:lpstr>Quelles compétences de leadership de changement en pleine conscience soutiennent les compétences clés en leadership ?</vt:lpstr>
      <vt:lpstr>Which Mindful Change Leadership skills support the Core Competencies?</vt:lpstr>
      <vt:lpstr>Exercise – Noticing</vt:lpstr>
      <vt:lpstr>Engagement, aperçu du programme et questions fréquemment posées</vt:lpstr>
      <vt:lpstr>Carte de participation - 2022</vt:lpstr>
      <vt:lpstr>Résultats principaux - Programme 2022</vt:lpstr>
      <vt:lpstr>Témoignages sur le programme de DLCP</vt:lpstr>
      <vt:lpstr>Éléments nécessaires à la réussite du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Gonzalez.Alejandro</cp:lastModifiedBy>
  <cp:revision>17</cp:revision>
  <dcterms:created xsi:type="dcterms:W3CDTF">2015-10-22T14:17:49Z</dcterms:created>
  <dcterms:modified xsi:type="dcterms:W3CDTF">2023-10-09T15:45:44Z</dcterms:modified>
</cp:coreProperties>
</file>