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8.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9.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1.xml" ContentType="application/vnd.openxmlformats-officedocument.presentationml.notesSlide+xml"/>
  <Override PartName="/ppt/tags/tag70.xml" ContentType="application/vnd.openxmlformats-officedocument.presentationml.tags+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4"/>
  </p:notesMasterIdLst>
  <p:handoutMasterIdLst>
    <p:handoutMasterId r:id="rId25"/>
  </p:handoutMasterIdLst>
  <p:sldIdLst>
    <p:sldId id="325" r:id="rId2"/>
    <p:sldId id="299" r:id="rId3"/>
    <p:sldId id="345" r:id="rId4"/>
    <p:sldId id="346" r:id="rId5"/>
    <p:sldId id="278" r:id="rId6"/>
    <p:sldId id="390" r:id="rId7"/>
    <p:sldId id="367" r:id="rId8"/>
    <p:sldId id="392" r:id="rId9"/>
    <p:sldId id="391" r:id="rId10"/>
    <p:sldId id="389" r:id="rId11"/>
    <p:sldId id="338" r:id="rId12"/>
    <p:sldId id="355" r:id="rId13"/>
    <p:sldId id="350" r:id="rId14"/>
    <p:sldId id="393" r:id="rId15"/>
    <p:sldId id="356" r:id="rId16"/>
    <p:sldId id="347" r:id="rId17"/>
    <p:sldId id="354" r:id="rId18"/>
    <p:sldId id="357" r:id="rId19"/>
    <p:sldId id="358" r:id="rId20"/>
    <p:sldId id="348" r:id="rId21"/>
    <p:sldId id="340" r:id="rId22"/>
    <p:sldId id="337"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297A74-960D-489C-B1D8-F39B219848D3}" v="23" dt="2025-10-31T17:25:40.0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041" autoAdjust="0"/>
    <p:restoredTop sz="68496" autoAdjust="0"/>
  </p:normalViewPr>
  <p:slideViewPr>
    <p:cSldViewPr snapToObjects="1" showGuides="1">
      <p:cViewPr varScale="1">
        <p:scale>
          <a:sx n="98" d="100"/>
          <a:sy n="98" d="100"/>
        </p:scale>
        <p:origin x="1764" y="84"/>
      </p:cViewPr>
      <p:guideLst>
        <p:guide orient="horz" pos="2160"/>
        <p:guide pos="2880"/>
      </p:guideLst>
    </p:cSldViewPr>
  </p:slideViewPr>
  <p:outlineViewPr>
    <p:cViewPr>
      <p:scale>
        <a:sx n="33" d="100"/>
        <a:sy n="33" d="100"/>
      </p:scale>
      <p:origin x="0" y="-797"/>
    </p:cViewPr>
  </p:outlin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10/31/2025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10/31/2025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ons.wikimedia.org/wiki/File:Kubler-ross-grief-cycle-1-728.jp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optimumtalent.com/publications/le-neuroleadership-demystifie-pour-susciter-lengagement/?lang=f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optimumtalent.com/publications/le-neuroleadership-demystifie-pour-susciter-lengagement/?lang=f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hNAcCc1oWR4"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youtube.com/watch?v=UcH0y3wmhVw" TargetMode="External"/><Relationship Id="rId4" Type="http://schemas.openxmlformats.org/officeDocument/2006/relationships/hyperlink" Target="https://www.youtube.com/watch?v=ImPUk6OhJM0"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hNAcCc1oWR4"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HTlnAbAax_0"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youtube.com/watch?v=18jn-K34aNA&amp;t=39s"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18jn-K34aNA&amp;t=39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HTlnAbAax_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ImPUk6OhJM0"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HTlnAbAax_0"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www.youtube.com/watch?v=nQSAcY-7Xic" TargetMode="External"/><Relationship Id="rId13" Type="http://schemas.openxmlformats.org/officeDocument/2006/relationships/hyperlink" Target="https://soundcloud.com/mindfullivingcoach/self-compassion-meditation" TargetMode="External"/><Relationship Id="rId3" Type="http://schemas.openxmlformats.org/officeDocument/2006/relationships/hyperlink" Target="https://youtu.be/opJpg2T6s2s?t=55" TargetMode="External"/><Relationship Id="rId7" Type="http://schemas.openxmlformats.org/officeDocument/2006/relationships/hyperlink" Target="https://vimeo.com/466742570" TargetMode="External"/><Relationship Id="rId12" Type="http://schemas.openxmlformats.org/officeDocument/2006/relationships/hyperlink" Target="https://soundcloud.com/user-640851605/self-compassion-giving-and-receiving-meditation-10-minutes"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youtube.com/watch?v=Fevw8ahkeeU" TargetMode="External"/><Relationship Id="rId11" Type="http://schemas.openxmlformats.org/officeDocument/2006/relationships/hyperlink" Target="https://soundcloud.com/breathworks-mindfulness/mindfulness-for-women-track-5-self-compassion-meditation" TargetMode="External"/><Relationship Id="rId5" Type="http://schemas.openxmlformats.org/officeDocument/2006/relationships/hyperlink" Target="https://vimeo.com/470384287" TargetMode="External"/><Relationship Id="rId15" Type="http://schemas.openxmlformats.org/officeDocument/2006/relationships/hyperlink" Target="http://self-compassion.org/wp-content/uploads/meditations/LKM.self-compassion.MP3" TargetMode="External"/><Relationship Id="rId10" Type="http://schemas.openxmlformats.org/officeDocument/2006/relationships/hyperlink" Target="https://soundcloud.com/dharma-gus/15-min-body-scan-augusta-mbsr" TargetMode="External"/><Relationship Id="rId4" Type="http://schemas.openxmlformats.org/officeDocument/2006/relationships/hyperlink" Target="https://www.youtube.com/watch?v=rAyJbbLgpA0" TargetMode="External"/><Relationship Id="rId9" Type="http://schemas.openxmlformats.org/officeDocument/2006/relationships/hyperlink" Target="https://www.rightlifeproject.com/meditate" TargetMode="External"/><Relationship Id="rId14" Type="http://schemas.openxmlformats.org/officeDocument/2006/relationships/hyperlink" Target="https://soundcloud.com/awakeningcompassion/awakening-compassion-class-4"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ommons.wikimedia.org/wiki/File:Kubler-ross-grief-cycle-1-728.jp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b="0" i="0" u="none" strike="noStrike" kern="1200" baseline="0" dirty="0">
                <a:solidFill>
                  <a:schemeClr val="tx1"/>
                </a:solidFill>
              </a:rPr>
              <a:t>Mél:</a:t>
            </a:r>
          </a:p>
          <a:p>
            <a:endParaRPr lang="en-US" baseline="0" dirty="0"/>
          </a:p>
          <a:p>
            <a:pPr defTabSz="912937">
              <a:defRPr/>
            </a:pPr>
            <a:r>
              <a:rPr lang="fr-CA" dirty="0"/>
              <a:t>« </a:t>
            </a:r>
            <a:r>
              <a:rPr lang="fr-FR" dirty="0"/>
              <a:t>Vous savez maintenant que vous pouvez utiliser la langue de votre choix pour exprimer vos commentaires ou vos questions</a:t>
            </a:r>
            <a:r>
              <a:rPr lang="fr-CA" dirty="0"/>
              <a:t> »</a:t>
            </a:r>
          </a:p>
          <a:p>
            <a:pPr defTabSz="912937">
              <a:defRPr/>
            </a:pPr>
            <a:endParaRPr lang="fr-CA" dirty="0"/>
          </a:p>
          <a:p>
            <a:r>
              <a:rPr lang="fr-CA" baseline="0" dirty="0"/>
              <a:t>By </a:t>
            </a:r>
            <a:r>
              <a:rPr lang="fr-CA" baseline="0" dirty="0" err="1"/>
              <a:t>now</a:t>
            </a:r>
            <a:r>
              <a:rPr lang="fr-CA" baseline="0" dirty="0"/>
              <a:t>, </a:t>
            </a:r>
            <a:r>
              <a:rPr lang="fr-CA" baseline="0" dirty="0" err="1"/>
              <a:t>you</a:t>
            </a:r>
            <a:r>
              <a:rPr lang="fr-CA" baseline="0" dirty="0"/>
              <a:t> know </a:t>
            </a:r>
            <a:r>
              <a:rPr lang="fr-CA" baseline="0" dirty="0" err="1"/>
              <a:t>you</a:t>
            </a:r>
            <a:r>
              <a:rPr lang="fr-CA" baseline="0" dirty="0"/>
              <a:t> </a:t>
            </a:r>
            <a:r>
              <a:rPr lang="fr-CA" baseline="0" dirty="0" err="1"/>
              <a:t>can</a:t>
            </a:r>
            <a:r>
              <a:rPr lang="fr-CA" baseline="0" dirty="0"/>
              <a:t>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a:t>
            </a:r>
            <a:endParaRPr lang="en-CA"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fr-FR" b="0" i="0" u="none" strike="noStrike" kern="1200" baseline="0" dirty="0">
                <a:solidFill>
                  <a:schemeClr val="tx1"/>
                </a:solidFill>
              </a:rPr>
              <a:t>ML :</a:t>
            </a:r>
          </a:p>
          <a:p>
            <a:endParaRPr lang="fr-FR" b="0" i="0" u="none" strike="noStrike" kern="1200" baseline="0" dirty="0">
              <a:solidFill>
                <a:schemeClr val="tx1"/>
              </a:solidFill>
            </a:endParaRPr>
          </a:p>
          <a:p>
            <a:r>
              <a:rPr lang="fr-FR" b="0" i="0" u="none" strike="noStrike" kern="1200" baseline="0" dirty="0">
                <a:solidFill>
                  <a:schemeClr val="tx1"/>
                </a:solidFill>
              </a:rPr>
              <a:t>Dans cette diapositive, nous montrons simplement les différents graphiques superposés</a:t>
            </a:r>
          </a:p>
          <a:p>
            <a:endParaRPr lang="fr-FR" b="0" i="0" u="none" strike="noStrike" kern="1200" baseline="0" dirty="0">
              <a:solidFill>
                <a:schemeClr val="tx1"/>
              </a:solidFill>
            </a:endParaRPr>
          </a:p>
          <a:p>
            <a:r>
              <a:rPr lang="fr-FR" b="0" i="0" u="none" strike="noStrike" kern="1200" baseline="0" dirty="0">
                <a:solidFill>
                  <a:schemeClr val="tx1"/>
                </a:solidFill>
              </a:rPr>
              <a:t>Nous avons le Cercle du Chaos, également connu sous le nom de Vallée du Désespoir</a:t>
            </a:r>
          </a:p>
          <a:p>
            <a:r>
              <a:rPr lang="fr-FR" b="0" i="0" u="none" strike="noStrike" kern="1200" baseline="0" dirty="0">
                <a:solidFill>
                  <a:schemeClr val="tx1"/>
                </a:solidFill>
              </a:rPr>
              <a:t>(cliquez)</a:t>
            </a:r>
          </a:p>
          <a:p>
            <a:r>
              <a:rPr lang="fr-FR" b="0" i="0" u="none" strike="noStrike" kern="1200" baseline="0" dirty="0">
                <a:solidFill>
                  <a:schemeClr val="tx1"/>
                </a:solidFill>
              </a:rPr>
              <a:t>Les zones de transition, les Fins, la Zone Neutre et les Nouveaux Commencements</a:t>
            </a:r>
          </a:p>
          <a:p>
            <a:r>
              <a:rPr lang="fr-FR" b="0" i="0" u="none" strike="noStrike" kern="1200" baseline="0" dirty="0">
                <a:solidFill>
                  <a:schemeClr val="tx1"/>
                </a:solidFill>
              </a:rPr>
              <a:t>(cliquez)</a:t>
            </a:r>
          </a:p>
          <a:p>
            <a:r>
              <a:rPr lang="fr-FR" b="0" i="0" u="none" strike="noStrike" kern="1200" baseline="0" dirty="0">
                <a:solidFill>
                  <a:schemeClr val="tx1"/>
                </a:solidFill>
              </a:rPr>
              <a:t>Ensuite, nous avons les différentes réactions</a:t>
            </a:r>
          </a:p>
          <a:p>
            <a:r>
              <a:rPr lang="fr-FR" b="0" i="0" u="none" strike="noStrike" kern="1200" baseline="0" dirty="0">
                <a:solidFill>
                  <a:schemeClr val="tx1"/>
                </a:solidFill>
              </a:rPr>
              <a:t>(cliquez)</a:t>
            </a:r>
          </a:p>
          <a:p>
            <a:r>
              <a:rPr lang="fr-FR" b="0" i="0" u="none" strike="noStrike" kern="1200" baseline="0" dirty="0">
                <a:solidFill>
                  <a:schemeClr val="tx1"/>
                </a:solidFill>
              </a:rPr>
              <a:t>Chaque transition a sa propre Profondeur ou Intensité et Durée, selon chaque personne</a:t>
            </a:r>
          </a:p>
          <a:p>
            <a:r>
              <a:rPr lang="fr-FR" b="0" i="0" u="none" strike="noStrike" kern="1200" baseline="0" dirty="0">
                <a:solidFill>
                  <a:schemeClr val="tx1"/>
                </a:solidFill>
              </a:rPr>
              <a:t>(cliquez)</a:t>
            </a:r>
          </a:p>
          <a:p>
            <a:r>
              <a:rPr lang="fr-FR" b="0" i="0" u="none" strike="noStrike" kern="1200" baseline="0" dirty="0">
                <a:solidFill>
                  <a:schemeClr val="tx1"/>
                </a:solidFill>
              </a:rPr>
              <a:t>En gardant à l'esprit que toutes les émotions sont normales</a:t>
            </a:r>
          </a:p>
          <a:p>
            <a:r>
              <a:rPr lang="fr-FR" b="0" i="0" u="none" strike="noStrike" kern="1200" baseline="0" dirty="0">
                <a:solidFill>
                  <a:schemeClr val="tx1"/>
                </a:solidFill>
              </a:rPr>
              <a:t>(cliquez)</a:t>
            </a:r>
          </a:p>
          <a:p>
            <a:r>
              <a:rPr lang="fr-FR" b="0" i="0" u="none" strike="noStrike" kern="1200" baseline="0" dirty="0">
                <a:solidFill>
                  <a:schemeClr val="tx1"/>
                </a:solidFill>
              </a:rPr>
              <a:t>Et quand nous avons CHANGEMENT + ÊTRES HUMAINS = TRANSITION</a:t>
            </a:r>
          </a:p>
          <a:p>
            <a:endParaRPr lang="fr-FR" b="0" i="0" u="none" strike="noStrike" kern="1200" baseline="0" dirty="0">
              <a:solidFill>
                <a:schemeClr val="tx1"/>
              </a:solidFill>
            </a:endParaRPr>
          </a:p>
          <a:p>
            <a:r>
              <a:rPr lang="fr-FR" b="0" i="0" u="none" strike="noStrike" kern="1200" baseline="0" dirty="0">
                <a:solidFill>
                  <a:schemeClr val="tx1"/>
                </a:solidFill>
              </a:rPr>
              <a:t>Graphique adapté du Cycle de deuil de Kübler-Ross, Modèle de transition de Williams-Bridges</a:t>
            </a:r>
          </a:p>
          <a:p>
            <a:r>
              <a:rPr lang="fr-FR" b="0" i="0" u="none" strike="noStrike" kern="1200" baseline="0" dirty="0">
                <a:solidFill>
                  <a:schemeClr val="tx1"/>
                </a:solidFill>
              </a:rPr>
              <a:t>https://commons.wikimedia.org/wiki/File:Kubler-ross-grief-cycle-1-728.jpg</a:t>
            </a:r>
          </a:p>
          <a:p>
            <a:endParaRPr lang="fr-FR" b="0" i="0" u="none" strike="noStrike" kern="1200" baseline="0" dirty="0">
              <a:solidFill>
                <a:schemeClr val="tx1"/>
              </a:solidFill>
            </a:endParaRPr>
          </a:p>
          <a:p>
            <a:endParaRPr lang="fr-CA" b="0" i="0" u="none" strike="noStrike" kern="1200" baseline="0" dirty="0">
              <a:solidFill>
                <a:schemeClr val="tx1"/>
              </a:solidFill>
            </a:endParaRPr>
          </a:p>
          <a:p>
            <a:r>
              <a:rPr lang="fr-CA" b="0" i="0" u="none" strike="noStrike" kern="1200" baseline="0" dirty="0">
                <a:solidFill>
                  <a:schemeClr val="tx1"/>
                </a:solidFill>
              </a:rPr>
              <a:t>*** original </a:t>
            </a:r>
            <a:r>
              <a:rPr lang="fr-CA" b="0" i="0" u="none" strike="noStrike" kern="1200" baseline="0" dirty="0" err="1">
                <a:solidFill>
                  <a:schemeClr val="tx1"/>
                </a:solidFill>
              </a:rPr>
              <a:t>Engilsh</a:t>
            </a:r>
            <a:r>
              <a:rPr lang="fr-CA" b="0" i="0" u="none" strike="noStrike" kern="1200" baseline="0" dirty="0">
                <a:solidFill>
                  <a:schemeClr val="tx1"/>
                </a:solidFill>
              </a:rPr>
              <a:t> ***</a:t>
            </a:r>
          </a:p>
          <a:p>
            <a:r>
              <a:rPr lang="en-CA" b="0" dirty="0"/>
              <a:t>In this slide we are just showing the various graphics over-</a:t>
            </a:r>
            <a:r>
              <a:rPr lang="en-CA" b="0" dirty="0" err="1"/>
              <a:t>impossed</a:t>
            </a:r>
            <a:endParaRPr lang="en-CA" b="0" dirty="0"/>
          </a:p>
          <a:p>
            <a:endParaRPr lang="en-CA" sz="1200" dirty="0">
              <a:solidFill>
                <a:prstClr val="black"/>
              </a:solidFill>
            </a:endParaRPr>
          </a:p>
          <a:p>
            <a:r>
              <a:rPr lang="en-CA" sz="1200" dirty="0">
                <a:solidFill>
                  <a:prstClr val="black"/>
                </a:solidFill>
              </a:rPr>
              <a:t>We have the Circle of Chaos, also known as the Valley of </a:t>
            </a:r>
            <a:r>
              <a:rPr lang="en-CA" sz="1200" dirty="0" err="1">
                <a:solidFill>
                  <a:prstClr val="black"/>
                </a:solidFill>
              </a:rPr>
              <a:t>Dispair</a:t>
            </a:r>
            <a:endParaRPr lang="en-CA" sz="12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b="0" dirty="0"/>
              <a:t>(click)</a:t>
            </a:r>
          </a:p>
          <a:p>
            <a:r>
              <a:rPr lang="fr-CA" b="0" dirty="0"/>
              <a:t>The transition zones, </a:t>
            </a:r>
            <a:r>
              <a:rPr lang="fr-CA" b="0" dirty="0" err="1"/>
              <a:t>Endings</a:t>
            </a:r>
            <a:r>
              <a:rPr lang="fr-CA" b="0" dirty="0"/>
              <a:t>, Neutral Zone and New </a:t>
            </a:r>
            <a:r>
              <a:rPr lang="fr-CA" b="0" dirty="0" err="1"/>
              <a:t>Beginings</a:t>
            </a:r>
            <a:endParaRPr lang="fr-CA" b="0" dirty="0"/>
          </a:p>
          <a:p>
            <a:r>
              <a:rPr lang="fr-CA" b="0" dirty="0"/>
              <a:t>(click)</a:t>
            </a:r>
          </a:p>
          <a:p>
            <a:r>
              <a:rPr lang="fr-CA" dirty="0" err="1"/>
              <a:t>Then</a:t>
            </a:r>
            <a:r>
              <a:rPr lang="fr-CA" dirty="0"/>
              <a:t> </a:t>
            </a:r>
            <a:r>
              <a:rPr lang="fr-CA" dirty="0" err="1"/>
              <a:t>we</a:t>
            </a:r>
            <a:r>
              <a:rPr lang="fr-CA" dirty="0"/>
              <a:t> have the </a:t>
            </a:r>
            <a:r>
              <a:rPr lang="fr-CA" dirty="0" err="1"/>
              <a:t>different</a:t>
            </a:r>
            <a:r>
              <a:rPr lang="fr-CA" dirty="0"/>
              <a:t> </a:t>
            </a:r>
            <a:r>
              <a:rPr lang="fr-CA" dirty="0" err="1"/>
              <a:t>reactions</a:t>
            </a:r>
            <a:endParaRPr lang="fr-CA" dirty="0"/>
          </a:p>
          <a:p>
            <a:r>
              <a:rPr lang="fr-CA" dirty="0"/>
              <a:t>(click)</a:t>
            </a:r>
          </a:p>
          <a:p>
            <a:r>
              <a:rPr lang="fr-CA" dirty="0" err="1"/>
              <a:t>Each</a:t>
            </a:r>
            <a:r>
              <a:rPr lang="fr-CA" dirty="0"/>
              <a:t> transition has </a:t>
            </a:r>
            <a:r>
              <a:rPr lang="fr-CA" dirty="0" err="1"/>
              <a:t>its</a:t>
            </a:r>
            <a:r>
              <a:rPr lang="fr-CA" dirty="0"/>
              <a:t> </a:t>
            </a:r>
            <a:r>
              <a:rPr lang="fr-CA" dirty="0" err="1"/>
              <a:t>own</a:t>
            </a:r>
            <a:r>
              <a:rPr lang="fr-CA" dirty="0"/>
              <a:t> </a:t>
            </a:r>
            <a:r>
              <a:rPr lang="fr-CA" dirty="0" err="1"/>
              <a:t>Depth</a:t>
            </a:r>
            <a:r>
              <a:rPr lang="fr-CA" dirty="0"/>
              <a:t> or </a:t>
            </a:r>
            <a:r>
              <a:rPr lang="fr-CA" dirty="0" err="1"/>
              <a:t>Intensity</a:t>
            </a:r>
            <a:r>
              <a:rPr lang="fr-CA" dirty="0"/>
              <a:t> and Duration, </a:t>
            </a:r>
            <a:r>
              <a:rPr lang="fr-CA" dirty="0" err="1"/>
              <a:t>depending</a:t>
            </a:r>
            <a:r>
              <a:rPr lang="fr-CA" dirty="0"/>
              <a:t> on </a:t>
            </a:r>
            <a:r>
              <a:rPr lang="fr-CA" dirty="0" err="1"/>
              <a:t>each</a:t>
            </a:r>
            <a:r>
              <a:rPr lang="fr-CA" dirty="0"/>
              <a:t> </a:t>
            </a:r>
            <a:r>
              <a:rPr lang="fr-CA" dirty="0" err="1"/>
              <a:t>person</a:t>
            </a:r>
            <a:endParaRPr lang="fr-CA" dirty="0"/>
          </a:p>
          <a:p>
            <a:r>
              <a:rPr lang="fr-CA" dirty="0"/>
              <a:t>(click)</a:t>
            </a:r>
          </a:p>
          <a:p>
            <a:r>
              <a:rPr lang="fr-CA" dirty="0" err="1"/>
              <a:t>Rememberigng</a:t>
            </a:r>
            <a:r>
              <a:rPr lang="fr-CA" dirty="0"/>
              <a:t> </a:t>
            </a:r>
            <a:r>
              <a:rPr lang="fr-CA" dirty="0" err="1"/>
              <a:t>that</a:t>
            </a:r>
            <a:r>
              <a:rPr lang="fr-CA" dirty="0"/>
              <a:t> all émotions are normal</a:t>
            </a:r>
          </a:p>
          <a:p>
            <a:r>
              <a:rPr lang="fr-CA"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And </a:t>
            </a:r>
            <a:r>
              <a:rPr lang="fr-CA" dirty="0" err="1"/>
              <a:t>when</a:t>
            </a:r>
            <a:r>
              <a:rPr lang="fr-CA" dirty="0"/>
              <a:t> </a:t>
            </a:r>
            <a:r>
              <a:rPr lang="fr-CA" dirty="0" err="1"/>
              <a:t>we</a:t>
            </a:r>
            <a:r>
              <a:rPr lang="fr-CA" dirty="0"/>
              <a:t> have </a:t>
            </a:r>
            <a:r>
              <a:rPr lang="en-CA" b="1" dirty="0">
                <a:solidFill>
                  <a:schemeClr val="tx2"/>
                </a:solidFill>
                <a:effectLst>
                  <a:outerShdw blurRad="38100" dist="38100" dir="2700000" algn="tl">
                    <a:srgbClr val="C0C0C0"/>
                  </a:outerShdw>
                </a:effectLst>
              </a:rPr>
              <a:t>CHANGE + </a:t>
            </a:r>
            <a:r>
              <a:rPr lang="en-CA" b="1" dirty="0">
                <a:solidFill>
                  <a:srgbClr val="00B050"/>
                </a:solidFill>
                <a:effectLst>
                  <a:outerShdw blurRad="38100" dist="38100" dir="2700000" algn="tl">
                    <a:srgbClr val="C0C0C0"/>
                  </a:outerShdw>
                </a:effectLst>
              </a:rPr>
              <a:t>HUMAN BEINGS </a:t>
            </a:r>
            <a:r>
              <a:rPr lang="en-CA" b="1" dirty="0">
                <a:solidFill>
                  <a:schemeClr val="tx2"/>
                </a:solidFill>
                <a:effectLst>
                  <a:outerShdw blurRad="38100" dist="38100" dir="2700000" algn="tl">
                    <a:srgbClr val="C0C0C0"/>
                  </a:outerShdw>
                </a:effectLst>
              </a:rPr>
              <a:t>= T</a:t>
            </a:r>
            <a:r>
              <a:rPr lang="en-CA" b="1" dirty="0">
                <a:solidFill>
                  <a:srgbClr val="00B050"/>
                </a:solidFill>
                <a:effectLst>
                  <a:outerShdw blurRad="38100" dist="38100" dir="2700000" algn="tl">
                    <a:srgbClr val="C0C0C0"/>
                  </a:outerShdw>
                </a:effectLst>
              </a:rPr>
              <a:t>R</a:t>
            </a:r>
            <a:r>
              <a:rPr lang="en-CA" b="1" dirty="0">
                <a:solidFill>
                  <a:schemeClr val="tx2"/>
                </a:solidFill>
                <a:effectLst>
                  <a:outerShdw blurRad="38100" dist="38100" dir="2700000" algn="tl">
                    <a:srgbClr val="C0C0C0"/>
                  </a:outerShdw>
                </a:effectLst>
              </a:rPr>
              <a:t>A</a:t>
            </a:r>
            <a:r>
              <a:rPr lang="en-CA" b="1" dirty="0">
                <a:solidFill>
                  <a:srgbClr val="00B050"/>
                </a:solidFill>
                <a:effectLst>
                  <a:outerShdw blurRad="38100" dist="38100" dir="2700000" algn="tl">
                    <a:srgbClr val="C0C0C0"/>
                  </a:outerShdw>
                </a:effectLst>
              </a:rPr>
              <a:t>N</a:t>
            </a:r>
            <a:r>
              <a:rPr lang="en-CA" b="1" dirty="0">
                <a:solidFill>
                  <a:schemeClr val="tx2"/>
                </a:solidFill>
                <a:effectLst>
                  <a:outerShdw blurRad="38100" dist="38100" dir="2700000" algn="tl">
                    <a:srgbClr val="C0C0C0"/>
                  </a:outerShdw>
                </a:effectLst>
              </a:rPr>
              <a:t>S</a:t>
            </a:r>
            <a:r>
              <a:rPr lang="en-CA" b="1" dirty="0">
                <a:solidFill>
                  <a:srgbClr val="00B050"/>
                </a:solidFill>
                <a:effectLst>
                  <a:outerShdw blurRad="38100" dist="38100" dir="2700000" algn="tl">
                    <a:srgbClr val="C0C0C0"/>
                  </a:outerShdw>
                </a:effectLst>
              </a:rPr>
              <a:t>I</a:t>
            </a:r>
            <a:r>
              <a:rPr lang="en-CA" b="1" dirty="0">
                <a:solidFill>
                  <a:schemeClr val="tx2"/>
                </a:solidFill>
                <a:effectLst>
                  <a:outerShdw blurRad="38100" dist="38100" dir="2700000" algn="tl">
                    <a:srgbClr val="C0C0C0"/>
                  </a:outerShdw>
                </a:effectLst>
              </a:rPr>
              <a:t>T</a:t>
            </a:r>
            <a:r>
              <a:rPr lang="en-CA" b="1" dirty="0">
                <a:solidFill>
                  <a:srgbClr val="00B050"/>
                </a:solidFill>
                <a:effectLst>
                  <a:outerShdw blurRad="38100" dist="38100" dir="2700000" algn="tl">
                    <a:srgbClr val="C0C0C0"/>
                  </a:outerShdw>
                </a:effectLst>
              </a:rPr>
              <a:t>I</a:t>
            </a:r>
            <a:r>
              <a:rPr lang="en-CA" b="1" dirty="0">
                <a:solidFill>
                  <a:schemeClr val="tx2"/>
                </a:solidFill>
                <a:effectLst>
                  <a:outerShdw blurRad="38100" dist="38100" dir="2700000" algn="tl">
                    <a:srgbClr val="C0C0C0"/>
                  </a:outerShdw>
                </a:effectLst>
              </a:rPr>
              <a:t>O</a:t>
            </a:r>
            <a:r>
              <a:rPr lang="en-CA" b="1" dirty="0">
                <a:solidFill>
                  <a:srgbClr val="00B050"/>
                </a:solidFill>
                <a:effectLst>
                  <a:outerShdw blurRad="38100" dist="38100" dir="2700000" algn="tl">
                    <a:srgbClr val="C0C0C0"/>
                  </a:outerShdw>
                </a:effectLst>
              </a:rPr>
              <a:t>N</a:t>
            </a:r>
            <a:endParaRPr lang="fr-CA" dirty="0"/>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Graphic adapted from </a:t>
            </a:r>
            <a:r>
              <a:rPr lang="en-CA" dirty="0" err="1"/>
              <a:t>Kübler</a:t>
            </a:r>
            <a:r>
              <a:rPr lang="en-CA" dirty="0"/>
              <a:t>-Ross Grief Cycle, Williams-Bridges Transition Model</a:t>
            </a:r>
          </a:p>
          <a:p>
            <a:r>
              <a:rPr lang="en-CA" dirty="0">
                <a:hlinkClick r:id="rId3"/>
              </a:rPr>
              <a:t>https://commons.wikimedia.org/wiki/File:Kubler-ross-grief-cycle-1-728.jpg</a:t>
            </a:r>
            <a:endParaRPr lang="en-CA" dirty="0"/>
          </a:p>
          <a:p>
            <a:endParaRPr lang="fr-CA" dirty="0"/>
          </a:p>
          <a:p>
            <a:endParaRPr lang="en-CA" dirty="0"/>
          </a:p>
        </p:txBody>
      </p:sp>
      <p:sp>
        <p:nvSpPr>
          <p:cNvPr id="4" name="Slide Number Placeholder 3"/>
          <p:cNvSpPr>
            <a:spLocks noGrp="1"/>
          </p:cNvSpPr>
          <p:nvPr>
            <p:ph type="sldNum" sz="quarter" idx="10"/>
          </p:nvPr>
        </p:nvSpPr>
        <p:spPr/>
        <p:txBody>
          <a:bodyPr/>
          <a:lstStyle/>
          <a:p>
            <a:fld id="{3C1FEB63-FDA9-4253-AC92-D639459CBCED}" type="slidenum">
              <a:rPr lang="en-CA" smtClean="0"/>
              <a:pPr/>
              <a:t>10</a:t>
            </a:fld>
            <a:endParaRPr lang="en-CA"/>
          </a:p>
        </p:txBody>
      </p:sp>
    </p:spTree>
    <p:extLst>
      <p:ext uri="{BB962C8B-B14F-4D97-AF65-F5344CB8AC3E}">
        <p14:creationId xmlns:p14="http://schemas.microsoft.com/office/powerpoint/2010/main" val="282015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aseline="0" dirty="0"/>
              <a:t>Mel:</a:t>
            </a:r>
          </a:p>
          <a:p>
            <a:endParaRPr lang="en-US" baseline="0" dirty="0"/>
          </a:p>
          <a:p>
            <a:r>
              <a:rPr lang="fr-FR" dirty="0"/>
              <a:t>Voici le modèle</a:t>
            </a:r>
            <a:r>
              <a:rPr lang="fr-FR" baseline="0" dirty="0"/>
              <a:t> SCARF. C’</a:t>
            </a:r>
            <a:r>
              <a:rPr lang="fr-FR" dirty="0"/>
              <a:t>est un modèle très intéressant, </a:t>
            </a:r>
          </a:p>
          <a:p>
            <a:endParaRPr lang="fr-FR" dirty="0"/>
          </a:p>
          <a:p>
            <a:r>
              <a:rPr lang="fr-FR" sz="1200" b="0" i="0" kern="1200" dirty="0">
                <a:solidFill>
                  <a:schemeClr val="tx1"/>
                </a:solidFill>
                <a:effectLst/>
                <a:latin typeface="+mn-lt"/>
                <a:ea typeface="+mn-ea"/>
                <a:cs typeface="+mn-cs"/>
              </a:rPr>
              <a:t>Les 5</a:t>
            </a:r>
            <a:r>
              <a:rPr lang="fr-FR" sz="1200" b="0" i="0" kern="1200" baseline="0" dirty="0">
                <a:solidFill>
                  <a:schemeClr val="tx1"/>
                </a:solidFill>
                <a:effectLst/>
                <a:latin typeface="+mn-lt"/>
                <a:ea typeface="+mn-ea"/>
                <a:cs typeface="+mn-cs"/>
              </a:rPr>
              <a:t> lettres correspondent aux 5</a:t>
            </a:r>
            <a:r>
              <a:rPr lang="fr-FR" sz="1200" b="0" i="0" kern="1200" dirty="0">
                <a:solidFill>
                  <a:schemeClr val="tx1"/>
                </a:solidFill>
                <a:effectLst/>
                <a:latin typeface="+mn-lt"/>
                <a:ea typeface="+mn-ea"/>
                <a:cs typeface="+mn-cs"/>
              </a:rPr>
              <a:t> besoins essentiels que toute personne cherche à combler par le travail. </a:t>
            </a:r>
          </a:p>
          <a:p>
            <a:endParaRPr lang="fr-FR" sz="1200" b="0" i="0" kern="1200" dirty="0">
              <a:solidFill>
                <a:schemeClr val="tx1"/>
              </a:solidFill>
              <a:effectLst/>
              <a:latin typeface="+mn-lt"/>
              <a:ea typeface="+mn-ea"/>
              <a:cs typeface="+mn-cs"/>
            </a:endParaRPr>
          </a:p>
          <a:p>
            <a:r>
              <a:rPr lang="fr-FR" dirty="0"/>
              <a:t>(Lisez ce que la diapositive indique pour chaque lettre).</a:t>
            </a:r>
          </a:p>
          <a:p>
            <a:endParaRPr lang="fr-FR" dirty="0"/>
          </a:p>
          <a:p>
            <a:r>
              <a:rPr lang="fr-FR" dirty="0"/>
              <a:t>S- ou comment on se perçoit</a:t>
            </a:r>
            <a:r>
              <a:rPr lang="fr-FR" baseline="0" dirty="0"/>
              <a:t> dans le groupe. </a:t>
            </a:r>
          </a:p>
          <a:p>
            <a:endParaRPr lang="fr-FR" baseline="0" dirty="0"/>
          </a:p>
          <a:p>
            <a:r>
              <a:rPr lang="fr-FR" baseline="0" dirty="0"/>
              <a:t>C – ou le besoin d’avoir tous les détails, de savoir comment se passent les choses et de planifier le futur d’avance</a:t>
            </a:r>
          </a:p>
          <a:p>
            <a:endParaRPr lang="fr-FR" baseline="0" dirty="0"/>
          </a:p>
          <a:p>
            <a:r>
              <a:rPr lang="fr-FR" baseline="0" dirty="0"/>
              <a:t>A – c’est pour le besoin de prendre initiative et de montrer sa créativité</a:t>
            </a:r>
          </a:p>
          <a:p>
            <a:endParaRPr lang="fr-FR" baseline="0" dirty="0"/>
          </a:p>
          <a:p>
            <a:r>
              <a:rPr lang="fr-FR" baseline="0" dirty="0"/>
              <a:t>R – c’est pour le besoin d’appartenance à un groupe pour des relations formelles et informelles</a:t>
            </a:r>
          </a:p>
          <a:p>
            <a:endParaRPr lang="fr-FR" baseline="0" dirty="0"/>
          </a:p>
          <a:p>
            <a:r>
              <a:rPr lang="fr-FR" baseline="0" dirty="0"/>
              <a:t>F – ou le besoin d’échanges équitables et de justice</a:t>
            </a:r>
            <a:endParaRPr lang="fr-FR" dirty="0"/>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Ainsi, les hormones du bonheur sont secrétées lorsque ces 5 besoins du SCARF sont nourris.</a:t>
            </a:r>
            <a:r>
              <a:rPr lang="fr-FR" sz="1200" b="0" i="0" kern="1200" baseline="0" dirty="0">
                <a:solidFill>
                  <a:schemeClr val="tx1"/>
                </a:solidFill>
                <a:effectLst/>
                <a:latin typeface="+mn-lt"/>
                <a:ea typeface="+mn-ea"/>
                <a:cs typeface="+mn-cs"/>
              </a:rPr>
              <a:t> On a de la </a:t>
            </a:r>
            <a:r>
              <a:rPr lang="fr-FR" sz="1200" b="0" i="0" kern="1200" dirty="0">
                <a:solidFill>
                  <a:schemeClr val="tx1"/>
                </a:solidFill>
                <a:effectLst/>
                <a:latin typeface="+mn-lt"/>
                <a:ea typeface="+mn-ea"/>
                <a:cs typeface="+mn-cs"/>
              </a:rPr>
              <a:t>confiance, tandis que les hormones du stress, au contraire, se libèrent lorsqu’un ou plusieurs besoins ne sont pas satisfaits. On a des doutes et on devient méfiant.</a:t>
            </a:r>
            <a:endParaRPr lang="fr-FR" dirty="0"/>
          </a:p>
          <a:p>
            <a:endParaRPr lang="fr-FR" dirty="0"/>
          </a:p>
          <a:p>
            <a:r>
              <a:rPr lang="fr-FR" dirty="0"/>
              <a:t>Sur</a:t>
            </a:r>
            <a:r>
              <a:rPr lang="fr-FR" baseline="0" dirty="0"/>
              <a:t> les prochaines deux diapositives nous allons voir en plus grands détails le modèle. </a:t>
            </a:r>
            <a:r>
              <a:rPr lang="fr-FR" dirty="0"/>
              <a:t>Et nous allons</a:t>
            </a:r>
            <a:r>
              <a:rPr lang="fr-FR" baseline="0" dirty="0"/>
              <a:t> regarder aussi </a:t>
            </a:r>
            <a:r>
              <a:rPr lang="fr-FR" dirty="0"/>
              <a:t>une courte vidéo. </a:t>
            </a:r>
          </a:p>
          <a:p>
            <a:endParaRPr lang="fr-CA" baseline="0" dirty="0"/>
          </a:p>
          <a:p>
            <a:endParaRPr lang="fr-CA" baseline="0" dirty="0"/>
          </a:p>
          <a:p>
            <a:endParaRPr lang="fr-CA" baseline="0" dirty="0"/>
          </a:p>
          <a:p>
            <a:endParaRPr lang="en-CA" baseline="0" dirty="0"/>
          </a:p>
          <a:p>
            <a:r>
              <a:rPr lang="en-CA" baseline="0" dirty="0" err="1"/>
              <a:t>Resourcess</a:t>
            </a:r>
            <a:r>
              <a:rPr lang="en-CA" baseline="0" dirty="0"/>
              <a:t> en </a:t>
            </a:r>
            <a:r>
              <a:rPr lang="en-CA" baseline="0" dirty="0" err="1"/>
              <a:t>Français</a:t>
            </a:r>
            <a:r>
              <a:rPr lang="en-CA" baseline="0" dirty="0"/>
              <a:t> : </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a:t>
            </a:r>
            <a:r>
              <a:rPr lang="fr-FR" dirty="0" err="1"/>
              <a:t>neuroleadership</a:t>
            </a:r>
            <a:r>
              <a:rPr lang="fr-FR" dirty="0"/>
              <a:t> démystifié? Pour susciter l’engagement - </a:t>
            </a:r>
            <a:r>
              <a:rPr lang="en-CA" sz="1200" dirty="0">
                <a:hlinkClick r:id="rId3"/>
              </a:rPr>
              <a:t>https://optimumtalent.com/publications/le-neuroleadership-demystifie-pour-susciter-lengagement/?lang=fr</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err="1"/>
              <a:t>Collaborer</a:t>
            </a:r>
            <a:r>
              <a:rPr lang="en-CA" dirty="0"/>
              <a:t> et influencer</a:t>
            </a:r>
            <a:r>
              <a:rPr lang="en-CA" baseline="0" dirty="0"/>
              <a:t> plus </a:t>
            </a:r>
            <a:r>
              <a:rPr lang="en-CA" baseline="0" dirty="0" err="1"/>
              <a:t>efficacement</a:t>
            </a:r>
            <a:r>
              <a:rPr lang="en-CA" baseline="0" dirty="0"/>
              <a:t> </a:t>
            </a:r>
            <a:r>
              <a:rPr lang="en-CA" dirty="0"/>
              <a:t>https://icfquebec.org/article/379</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16113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aseline="0" dirty="0"/>
              <a:t>Mel:</a:t>
            </a:r>
          </a:p>
          <a:p>
            <a:endParaRPr lang="en-US" baseline="0" dirty="0"/>
          </a:p>
          <a:p>
            <a:r>
              <a:rPr lang="fr-FR" baseline="0" dirty="0"/>
              <a:t>Voici maintenant comment on peut utiliser les 5 leviers du SCARF comme des outils pour guider la gestion d’équipe. </a:t>
            </a:r>
          </a:p>
          <a:p>
            <a:endParaRPr lang="fr-FR" baseline="0" dirty="0"/>
          </a:p>
          <a:p>
            <a:r>
              <a:rPr lang="fr-FR" baseline="0" dirty="0"/>
              <a:t>Si le levier moteur pour un employé est par exemple le </a:t>
            </a:r>
            <a:r>
              <a:rPr lang="fr-FR" b="1" baseline="0" dirty="0"/>
              <a:t>Statut</a:t>
            </a:r>
            <a:r>
              <a:rPr lang="fr-FR" baseline="0" dirty="0"/>
              <a:t>, c’est important de reconnaître sa place au sein de l’équipe, pour que cette personne passe d’une réaction de menace ou de doute à une réaction de récompense et plein engagement. </a:t>
            </a:r>
          </a:p>
          <a:p>
            <a:r>
              <a:rPr lang="fr-FR" baseline="0" dirty="0"/>
              <a:t>Cette personne ne réagit bien aux critiques, à l’exclusion de groupe, et même aux succès de ses collègues qui sont perçus comme concurrents. Une telle personne a besoin d’éloges, de reconnaissance et même de nouvelles responsabilités. </a:t>
            </a:r>
          </a:p>
          <a:p>
            <a:endParaRPr lang="fr-FR" baseline="0" dirty="0"/>
          </a:p>
          <a:p>
            <a:r>
              <a:rPr lang="fr-FR" baseline="0" dirty="0"/>
              <a:t>Si le levier moteur est la </a:t>
            </a:r>
            <a:r>
              <a:rPr lang="fr-FR" b="1" baseline="0" dirty="0"/>
              <a:t>Certitude</a:t>
            </a:r>
            <a:r>
              <a:rPr lang="fr-FR" baseline="0" dirty="0"/>
              <a:t>, c’est important de combler ce besoin par une routine bien établie, un travail étape par étape avec des échéanciers bien claires. Des changements trop fréquents et de ne pas connaître les attentes peuvent être perçus comme menace.</a:t>
            </a:r>
          </a:p>
          <a:p>
            <a:endParaRPr lang="fr-FR" baseline="0" dirty="0"/>
          </a:p>
          <a:p>
            <a:r>
              <a:rPr lang="fr-FR" baseline="0" dirty="0"/>
              <a:t>Les gens qui ont l’</a:t>
            </a:r>
            <a:r>
              <a:rPr lang="fr-FR" b="1" baseline="0" dirty="0"/>
              <a:t>Autonomie</a:t>
            </a:r>
            <a:r>
              <a:rPr lang="fr-FR" baseline="0" dirty="0"/>
              <a:t> comme levier moteur, ont besoin de perception du contrôle pour avoir une réaction de récompense. Par contre, être supervisé de très près sera perçu comme menace</a:t>
            </a:r>
          </a:p>
          <a:p>
            <a:endParaRPr lang="fr-FR" baseline="0" dirty="0"/>
          </a:p>
          <a:p>
            <a:r>
              <a:rPr lang="fr-FR" baseline="0" dirty="0"/>
              <a:t>Ensuite, les </a:t>
            </a:r>
            <a:r>
              <a:rPr lang="fr-FR" b="1" baseline="0" dirty="0"/>
              <a:t>Relations</a:t>
            </a:r>
            <a:r>
              <a:rPr lang="fr-FR" baseline="0" dirty="0"/>
              <a:t> peuvent aussi être un levier moteur. Si la gestion peut assurer l’appartenance à un groupe formel ou informel, cela dirige l’employé avec ce type de besoin vers une réaction de récompense. Les changements dans le groupe, or des mises à l’écart d’une réunion peuvent au contraire enclencher la réaction de menace. </a:t>
            </a:r>
          </a:p>
          <a:p>
            <a:endParaRPr lang="fr-FR" baseline="0" dirty="0"/>
          </a:p>
          <a:p>
            <a:r>
              <a:rPr lang="fr-FR" baseline="0" dirty="0"/>
              <a:t>La transparence est importante pour les gens ayant le besoin de </a:t>
            </a:r>
            <a:r>
              <a:rPr lang="fr-FR" b="1" baseline="0" dirty="0"/>
              <a:t>Franc-jeu</a:t>
            </a:r>
            <a:r>
              <a:rPr lang="fr-FR" baseline="0" dirty="0"/>
              <a:t>. Ils ont besoin de partage d’informations. Ainsi, des explications détaillées des décisions controversées peuvent s’avérer une bonne approche. </a:t>
            </a:r>
          </a:p>
          <a:p>
            <a:endParaRPr lang="fr-FR" baseline="0" dirty="0"/>
          </a:p>
          <a:p>
            <a:r>
              <a:rPr lang="fr-FR" baseline="0" dirty="0"/>
              <a:t>Comme on peut voir, Il est donc primordial d’utiliser les 5 leviers du SCARF comme piliers </a:t>
            </a:r>
            <a:r>
              <a:rPr lang="fr-FR" u="sng" baseline="0" dirty="0"/>
              <a:t>pour un leader inspirant. </a:t>
            </a:r>
          </a:p>
          <a:p>
            <a:endParaRPr lang="fr-FR" dirty="0"/>
          </a:p>
          <a:p>
            <a:r>
              <a:rPr lang="fr-FR" dirty="0"/>
              <a:t>On peut aussi utiliser cet outil pour mieux</a:t>
            </a:r>
            <a:r>
              <a:rPr lang="fr-FR" baseline="0" dirty="0"/>
              <a:t> connaitre nos propres besoins et mieux les communiquer a nos gestionnaires au travail.</a:t>
            </a:r>
          </a:p>
          <a:p>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((explique ce qui est perçu comme une menace et ce qui est perçu comme une récompense sur la base de la diapositive))</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Ressources</a:t>
            </a:r>
            <a:r>
              <a:rPr lang="en-CA" dirty="0"/>
              <a:t> en </a:t>
            </a:r>
            <a:r>
              <a:rPr lang="en-CA" dirty="0" err="1"/>
              <a:t>français</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3"/>
              </a:rPr>
              <a:t>https://matheo.uliege.be/bitstream/2268.2/3179/4/TFE%20QUENTIN%20MARLIER.pdf</a:t>
            </a:r>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834726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aseline="0" dirty="0"/>
              <a:t>Mel</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dirty="0">
                <a:solidFill>
                  <a:srgbClr val="000000"/>
                </a:solidFill>
                <a:effectLst/>
                <a:latin typeface="Calibri" panose="020F0502020204030204" pitchFamily="34" charset="0"/>
                <a:cs typeface="Calibri" panose="020F0502020204030204" pitchFamily="34" charset="0"/>
              </a:rPr>
              <a:t>Statut </a:t>
            </a:r>
            <a:r>
              <a:rPr lang="fr-FR" sz="1200" b="0" i="0" dirty="0">
                <a:solidFill>
                  <a:srgbClr val="000000"/>
                </a:solidFill>
                <a:effectLst/>
                <a:latin typeface="Calibri" panose="020F0502020204030204" pitchFamily="34" charset="0"/>
                <a:cs typeface="Calibri" panose="020F0502020204030204" pitchFamily="34" charset="0"/>
              </a:rPr>
              <a:t>- C’est la place de l’individu au sein d’un groupe, l’importance qu’on lui accorde (en tous cas, l’importance qu’il ressent). Cela influe directement son estime de soi.</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dirty="0">
                <a:solidFill>
                  <a:srgbClr val="000000"/>
                </a:solidFill>
                <a:effectLst/>
                <a:latin typeface="Calibri" panose="020F0502020204030204" pitchFamily="34" charset="0"/>
                <a:cs typeface="Calibri" panose="020F0502020204030204" pitchFamily="34" charset="0"/>
              </a:rPr>
              <a:t>(</a:t>
            </a:r>
            <a:r>
              <a:rPr lang="fr-FR" sz="1200" b="0" i="0" dirty="0" err="1">
                <a:solidFill>
                  <a:srgbClr val="000000"/>
                </a:solidFill>
                <a:effectLst/>
                <a:latin typeface="Calibri" panose="020F0502020204030204" pitchFamily="34" charset="0"/>
                <a:cs typeface="Calibri" panose="020F0502020204030204" pitchFamily="34" charset="0"/>
              </a:rPr>
              <a:t>clicquez</a:t>
            </a:r>
            <a:r>
              <a:rPr lang="fr-FR" sz="1200" b="0" i="0" dirty="0">
                <a:solidFill>
                  <a:srgbClr val="000000"/>
                </a:solidFill>
                <a:effectLst/>
                <a:latin typeface="Calibri" panose="020F0502020204030204" pitchFamily="34" charset="0"/>
                <a:cs typeface="Calibri" panose="020F0502020204030204" pitchFamily="34" charset="0"/>
              </a:rPr>
              <a:t> dans </a:t>
            </a:r>
            <a:r>
              <a:rPr lang="fr-FR" sz="1200" b="0" i="0" dirty="0" err="1">
                <a:solidFill>
                  <a:srgbClr val="000000"/>
                </a:solidFill>
                <a:effectLst/>
                <a:latin typeface="Calibri" panose="020F0502020204030204" pitchFamily="34" charset="0"/>
                <a:cs typeface="Calibri" panose="020F0502020204030204" pitchFamily="34" charset="0"/>
              </a:rPr>
              <a:t>chaqu’un</a:t>
            </a:r>
            <a:r>
              <a:rPr lang="fr-FR" sz="1200" b="0" i="0" dirty="0">
                <a:solidFill>
                  <a:srgbClr val="000000"/>
                </a:solidFill>
                <a:effectLst/>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dirty="0">
                <a:solidFill>
                  <a:srgbClr val="000000"/>
                </a:solidFill>
                <a:effectLst/>
                <a:latin typeface="Calibri" panose="020F0502020204030204" pitchFamily="34" charset="0"/>
                <a:cs typeface="Calibri" panose="020F0502020204030204" pitchFamily="34" charset="0"/>
              </a:rPr>
              <a:t>Certitude </a:t>
            </a:r>
            <a:r>
              <a:rPr lang="fr-FR" sz="1200" b="0" i="0" dirty="0">
                <a:solidFill>
                  <a:srgbClr val="000000"/>
                </a:solidFill>
                <a:effectLst/>
                <a:latin typeface="Calibri" panose="020F0502020204030204" pitchFamily="34" charset="0"/>
                <a:cs typeface="Calibri" panose="020F0502020204030204" pitchFamily="34" charset="0"/>
              </a:rPr>
              <a:t>- Cela rassure les salariés d’avoir une idée de ce que l’avenir leur réserve, c’est leur besoin de sécurité.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dirty="0">
                <a:solidFill>
                  <a:srgbClr val="000000"/>
                </a:solidFill>
                <a:effectLst/>
                <a:latin typeface="Calibri" panose="020F0502020204030204" pitchFamily="34" charset="0"/>
                <a:cs typeface="Calibri" panose="020F0502020204030204" pitchFamily="34" charset="0"/>
              </a:rPr>
              <a:t>Autonomie </a:t>
            </a:r>
            <a:r>
              <a:rPr lang="fr-FR" sz="1200" b="0" i="0" dirty="0">
                <a:solidFill>
                  <a:srgbClr val="000000"/>
                </a:solidFill>
                <a:effectLst/>
                <a:latin typeface="Calibri" panose="020F0502020204030204" pitchFamily="34" charset="0"/>
                <a:cs typeface="Calibri" panose="020F0502020204030204" pitchFamily="34" charset="0"/>
              </a:rPr>
              <a:t>- C’est le sentiment de pouvoir faire des choix et d’exercer un contrôle sur son environnement. C’est aussi la possibilité de se développer.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dirty="0">
                <a:solidFill>
                  <a:srgbClr val="000000"/>
                </a:solidFill>
                <a:effectLst/>
                <a:latin typeface="Calibri" panose="020F0502020204030204" pitchFamily="34" charset="0"/>
                <a:cs typeface="Calibri" panose="020F0502020204030204" pitchFamily="34" charset="0"/>
              </a:rPr>
              <a:t>Relations </a:t>
            </a:r>
            <a:r>
              <a:rPr lang="fr-FR" sz="1200" b="0" i="0" dirty="0">
                <a:solidFill>
                  <a:srgbClr val="000000"/>
                </a:solidFill>
                <a:effectLst/>
                <a:latin typeface="Calibri" panose="020F0502020204030204" pitchFamily="34" charset="0"/>
                <a:cs typeface="Calibri" panose="020F0502020204030204" pitchFamily="34" charset="0"/>
              </a:rPr>
              <a:t>- C’est le besoin d’appartenance, c’est de travailler dans un environnement relationnel sain. À défaut, on passe son temps à assurer ses arrières !</a:t>
            </a: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000000"/>
                </a:solidFill>
                <a:latin typeface="Calibri" panose="020F0502020204030204" pitchFamily="34" charset="0"/>
                <a:cs typeface="Calibri" panose="020F0502020204030204" pitchFamily="34" charset="0"/>
              </a:rPr>
              <a:t>Franc-jeu </a:t>
            </a:r>
            <a:r>
              <a:rPr lang="fr-FR" sz="1200" dirty="0">
                <a:solidFill>
                  <a:srgbClr val="000000"/>
                </a:solidFill>
                <a:latin typeface="Calibri" panose="020F0502020204030204" pitchFamily="34" charset="0"/>
                <a:cs typeface="Calibri" panose="020F0502020204030204" pitchFamily="34" charset="0"/>
              </a:rPr>
              <a:t>- </a:t>
            </a:r>
            <a:r>
              <a:rPr lang="fr-FR" sz="1200" b="0" i="0" dirty="0">
                <a:solidFill>
                  <a:srgbClr val="000000"/>
                </a:solidFill>
                <a:effectLst/>
                <a:latin typeface="Calibri" panose="020F0502020204030204" pitchFamily="34" charset="0"/>
                <a:cs typeface="Calibri" panose="020F0502020204030204" pitchFamily="34" charset="0"/>
              </a:rPr>
              <a:t>C’est le besoin d’évoluer dans un système perçu comme juste, équitable et bienveillant.</a:t>
            </a: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Pour résumer, si un leader veut assurer l’engagement des membres de son équipe, ce serait une bonne idée qu’il ou elle reconnaisse les valeurs et le </a:t>
            </a:r>
            <a:r>
              <a:rPr lang="fr-FR" u="sng" baseline="0" dirty="0"/>
              <a:t>statut</a:t>
            </a:r>
            <a:r>
              <a:rPr lang="fr-FR" baseline="0" dirty="0"/>
              <a:t> mis en jeu pour projeter l’équipe dans une </a:t>
            </a:r>
            <a:r>
              <a:rPr lang="fr-FR" u="none" baseline="0" dirty="0"/>
              <a:t>certaine sécurité</a:t>
            </a:r>
            <a:r>
              <a:rPr lang="fr-FR" baseline="0" dirty="0"/>
              <a:t> et </a:t>
            </a:r>
            <a:r>
              <a:rPr lang="fr-FR" u="sng" baseline="0" dirty="0"/>
              <a:t>certitude</a:t>
            </a:r>
            <a:r>
              <a:rPr lang="fr-FR" baseline="0" dirty="0"/>
              <a:t> vers le futur, et également de permettre le développement de la proactivité et </a:t>
            </a:r>
            <a:r>
              <a:rPr lang="fr-FR" u="sng" baseline="0" dirty="0"/>
              <a:t>l’autonomie</a:t>
            </a:r>
            <a:r>
              <a:rPr lang="fr-FR" baseline="0" dirty="0"/>
              <a:t> en fédérant l’esprit d’équipe et </a:t>
            </a:r>
            <a:r>
              <a:rPr lang="fr-FR" u="sng" baseline="0" dirty="0"/>
              <a:t>bonnes relations </a:t>
            </a:r>
            <a:r>
              <a:rPr lang="fr-FR" baseline="0" dirty="0"/>
              <a:t>et en promouvant la transparence pour permettre l’évolution de son équipe dans un système perçu comme </a:t>
            </a:r>
            <a:r>
              <a:rPr lang="fr-FR" u="none" baseline="0" dirty="0"/>
              <a:t>juste, équitable </a:t>
            </a:r>
            <a:r>
              <a:rPr lang="fr-FR" baseline="0" dirty="0"/>
              <a:t>et bienveillant ou tout court </a:t>
            </a:r>
            <a:r>
              <a:rPr lang="fr-FR" u="sng" baseline="0" dirty="0"/>
              <a:t>franc-jeu</a:t>
            </a:r>
            <a:r>
              <a:rPr lang="fr-FR"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hlinkClick r:id="rId3"/>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0" i="0" dirty="0">
                <a:effectLst/>
                <a:latin typeface="Roboto" panose="02000000000000000000" pitchFamily="2" charset="0"/>
              </a:rPr>
              <a:t>Maintenant on va regarder la vidéo</a:t>
            </a:r>
            <a:r>
              <a:rPr lang="fr-FR" b="0" i="0" baseline="0" dirty="0">
                <a:effectLst/>
                <a:latin typeface="Roboto" panose="02000000000000000000" pitchFamily="2" charset="0"/>
              </a:rPr>
              <a:t> sur l</a:t>
            </a:r>
            <a:r>
              <a:rPr lang="fr-FR" b="0" i="0" dirty="0">
                <a:effectLst/>
                <a:latin typeface="Roboto" panose="02000000000000000000" pitchFamily="2" charset="0"/>
              </a:rPr>
              <a:t>e modèle SCARF: le </a:t>
            </a:r>
            <a:r>
              <a:rPr lang="fr-FR" b="0" i="0" dirty="0" err="1">
                <a:effectLst/>
                <a:latin typeface="Roboto" panose="02000000000000000000" pitchFamily="2" charset="0"/>
              </a:rPr>
              <a:t>neuroleadership</a:t>
            </a:r>
            <a:r>
              <a:rPr lang="fr-FR" b="0" i="0" dirty="0">
                <a:effectLst/>
                <a:latin typeface="Roboto" panose="02000000000000000000" pitchFamily="2" charset="0"/>
              </a:rPr>
              <a:t>, 2 mins - </a:t>
            </a:r>
            <a:r>
              <a:rPr lang="en-US" dirty="0">
                <a:hlinkClick r:id="rId4"/>
              </a:rPr>
              <a:t>https://www.youtube.com/watch?v=ImPUk6OhJM0</a:t>
            </a:r>
            <a:r>
              <a:rPr lang="en-US"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Ressources</a:t>
            </a:r>
            <a:r>
              <a:rPr lang="en-CA" dirty="0"/>
              <a:t> en </a:t>
            </a:r>
            <a:r>
              <a:rPr lang="en-CA" dirty="0" err="1"/>
              <a:t>français</a:t>
            </a:r>
            <a:r>
              <a:rPr lang="en-CA" dirty="0"/>
              <a: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Les leviers </a:t>
            </a:r>
            <a:r>
              <a:rPr lang="en-CA" dirty="0" err="1"/>
              <a:t>d’engagement</a:t>
            </a:r>
            <a:r>
              <a:rPr lang="en-CA" dirty="0"/>
              <a:t> de </a:t>
            </a:r>
            <a:r>
              <a:rPr lang="en-CA" dirty="0" err="1"/>
              <a:t>vos</a:t>
            </a:r>
            <a:r>
              <a:rPr lang="en-CA" dirty="0"/>
              <a:t> </a:t>
            </a:r>
            <a:r>
              <a:rPr lang="en-CA" dirty="0" err="1"/>
              <a:t>collaborateurs</a:t>
            </a:r>
            <a:r>
              <a:rPr lang="en-CA" dirty="0"/>
              <a:t>: https://www.koherence.fr/scarf-engagement-motivation-collaborateur-dispositif-rh/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err="1"/>
              <a:t>Utiliser</a:t>
            </a:r>
            <a:r>
              <a:rPr lang="en-CA" baseline="0" dirty="0"/>
              <a:t> le </a:t>
            </a:r>
            <a:r>
              <a:rPr lang="en-CA" baseline="0" dirty="0" err="1"/>
              <a:t>modèle</a:t>
            </a:r>
            <a:r>
              <a:rPr lang="en-CA" baseline="0" dirty="0"/>
              <a:t> SCARF dans le management des </a:t>
            </a:r>
            <a:r>
              <a:rPr lang="en-CA" baseline="0" dirty="0" err="1"/>
              <a:t>ressources</a:t>
            </a:r>
            <a:r>
              <a:rPr lang="en-CA" baseline="0" dirty="0"/>
              <a:t> </a:t>
            </a:r>
            <a:r>
              <a:rPr lang="en-CA" baseline="0" dirty="0" err="1"/>
              <a:t>humaines</a:t>
            </a:r>
            <a:r>
              <a:rPr lang="en-CA" baseline="0" dirty="0"/>
              <a:t> </a:t>
            </a:r>
            <a:r>
              <a:rPr lang="en-CA" dirty="0"/>
              <a:t>https://matheo.uliege.be/bitstream/2268.2/3179/4/TFE%20QUENTIN%20MARLIER.pdf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Le SCARF MODEL, les 5 leviers de motivation ! - </a:t>
            </a:r>
            <a:r>
              <a:rPr lang="en-US" sz="1200" dirty="0">
                <a:hlinkClick r:id="rId5"/>
              </a:rPr>
              <a:t>https://www.youtube.com/watch?v=UcH0y3wmhVw</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Resources in English: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I</a:t>
            </a:r>
            <a:r>
              <a:rPr lang="en-US" b="0" i="0" dirty="0" err="1">
                <a:effectLst/>
                <a:latin typeface="Roboto" panose="02000000000000000000" pitchFamily="2" charset="0"/>
              </a:rPr>
              <a:t>ntroduction</a:t>
            </a:r>
            <a:r>
              <a:rPr lang="en-US" b="0" i="0" dirty="0">
                <a:effectLst/>
                <a:latin typeface="Roboto" panose="02000000000000000000" pitchFamily="2" charset="0"/>
              </a:rPr>
              <a:t> to the SCARF Management Model</a:t>
            </a:r>
            <a:r>
              <a:rPr lang="en-CA" baseline="0" dirty="0"/>
              <a:t> – https://www.youtube.com/watch?v=K-IW7PQcMpE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Take the SCARF Assessment from </a:t>
            </a:r>
            <a:r>
              <a:rPr lang="en-US" b="0" i="0" dirty="0" err="1">
                <a:effectLst/>
                <a:latin typeface="Roboto" panose="02000000000000000000" pitchFamily="2" charset="0"/>
              </a:rPr>
              <a:t>NeuroLeadership</a:t>
            </a:r>
            <a:r>
              <a:rPr lang="en-US" b="0" i="0" dirty="0">
                <a:effectLst/>
                <a:latin typeface="Roboto" panose="02000000000000000000" pitchFamily="2" charset="0"/>
              </a:rPr>
              <a:t> Institute - </a:t>
            </a:r>
            <a:r>
              <a:rPr lang="en-CA" baseline="0" dirty="0"/>
              <a:t>https://www.youtube.com/watch?v=IOU6uCwx6Tk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The secret to giving great feedback avec sous-</a:t>
            </a:r>
            <a:r>
              <a:rPr lang="en-CA" baseline="0" dirty="0" err="1"/>
              <a:t>tritres</a:t>
            </a:r>
            <a:r>
              <a:rPr lang="en-CA" baseline="0" dirty="0"/>
              <a:t> en </a:t>
            </a:r>
            <a:r>
              <a:rPr lang="en-CA" baseline="0" dirty="0" err="1"/>
              <a:t>francais</a:t>
            </a:r>
            <a:r>
              <a:rPr lang="en-CA" baseline="0" dirty="0"/>
              <a:t> : https://www.youtube.com/watch?v=wtl5UrrgU8c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Scarf Model adjusted avec sous-titres en </a:t>
            </a:r>
            <a:r>
              <a:rPr lang="en-CA" baseline="0" dirty="0" err="1"/>
              <a:t>francais</a:t>
            </a:r>
            <a:r>
              <a:rPr lang="en-CA" baseline="0" dirty="0"/>
              <a:t>: https://www.youtube.com/watch?v=NDJg-1bX_Qk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https://childcareta.acf.hhs.gov/systemsbuilding/systems-guides/leadership/leading-ourselves/scarf-model</a:t>
            </a:r>
            <a:endParaRPr lang="en-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https://www.mindtools.com/pages/article/SCARF.htm</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3741224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CA" dirty="0"/>
              <a:t>Mel:</a:t>
            </a:r>
          </a:p>
          <a:p>
            <a:endParaRPr lang="en-CA" dirty="0"/>
          </a:p>
          <a:p>
            <a:r>
              <a:rPr lang="fr-FR" dirty="0"/>
              <a:t>Dans cette diapositive, j'aime la lire en gardant à l'esprit le concept de « </a:t>
            </a:r>
            <a:r>
              <a:rPr lang="fr-FR" dirty="0" err="1"/>
              <a:t>MWe</a:t>
            </a:r>
            <a:r>
              <a:rPr lang="fr-FR" dirty="0"/>
              <a:t> », vous vous souvenez ?</a:t>
            </a:r>
          </a:p>
          <a:p>
            <a:endParaRPr lang="fr-FR" dirty="0"/>
          </a:p>
          <a:p>
            <a:endParaRPr lang="en-CA" dirty="0"/>
          </a:p>
          <a:p>
            <a:r>
              <a:rPr lang="en-CA" dirty="0"/>
              <a:t>(</a:t>
            </a:r>
            <a:r>
              <a:rPr lang="en-CA" dirty="0" err="1"/>
              <a:t>Ressource</a:t>
            </a:r>
            <a:r>
              <a:rPr lang="en-CA" dirty="0"/>
              <a:t> </a:t>
            </a:r>
            <a:r>
              <a:rPr lang="en-CA" dirty="0" err="1"/>
              <a:t>en</a:t>
            </a:r>
            <a:r>
              <a:rPr lang="en-CA" dirty="0"/>
              <a:t> </a:t>
            </a:r>
            <a:r>
              <a:rPr lang="en-CA" dirty="0" err="1"/>
              <a:t>anglais</a:t>
            </a:r>
            <a:r>
              <a:rPr lang="en-CA" dirty="0"/>
              <a:t> : How to Use the SCARF Model to Understand Trust and Connection (youtube.com) -  </a:t>
            </a:r>
            <a:r>
              <a:rPr lang="en-CA" dirty="0">
                <a:hlinkClick r:id="rId3"/>
              </a:rPr>
              <a:t>https://www.youtube.com/watch?v=hNAcCc1oWR4</a:t>
            </a:r>
            <a:r>
              <a:rPr lang="en-CA" dirty="0"/>
              <a:t> )</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741224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Ici</a:t>
            </a:r>
            <a:r>
              <a:rPr lang="en-US" baseline="0" dirty="0"/>
              <a:t> le lien pour le vid</a:t>
            </a:r>
            <a:r>
              <a:rPr lang="fr-CA" baseline="0" dirty="0" err="1"/>
              <a:t>éo</a:t>
            </a:r>
            <a:r>
              <a:rPr lang="fr-CA" baseline="0" dirty="0"/>
              <a:t> (2 minutes) : https://www.youtube.com/watch?v=ImPUk6OhJM0</a:t>
            </a:r>
            <a:endParaRPr lang="en-US" baseline="0" dirty="0"/>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942200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aseline="0" dirty="0"/>
              <a:t>ML</a:t>
            </a:r>
          </a:p>
          <a:p>
            <a:endParaRPr lang="en-US" baseline="0" dirty="0"/>
          </a:p>
          <a:p>
            <a:pPr algn="just" fontAlgn="base"/>
            <a:r>
              <a:rPr lang="fr-FR" b="0" i="0" dirty="0">
                <a:solidFill>
                  <a:srgbClr val="07355A"/>
                </a:solidFill>
                <a:effectLst/>
                <a:latin typeface="Montserrat" panose="00000500000000000000" pitchFamily="2" charset="0"/>
              </a:rPr>
              <a:t>La technique suivante, utilisée pour aider à réguler nos réactions et nos émotions, est proposée pour le programme de </a:t>
            </a:r>
            <a:r>
              <a:rPr lang="fr-FR" b="0" i="0" dirty="0" err="1">
                <a:solidFill>
                  <a:srgbClr val="07355A"/>
                </a:solidFill>
                <a:effectLst/>
                <a:latin typeface="Montserrat" panose="00000500000000000000" pitchFamily="2" charset="0"/>
              </a:rPr>
              <a:t>Search</a:t>
            </a:r>
            <a:r>
              <a:rPr lang="fr-FR" b="0" i="0" dirty="0">
                <a:solidFill>
                  <a:srgbClr val="07355A"/>
                </a:solidFill>
                <a:effectLst/>
                <a:latin typeface="Montserrat" panose="00000500000000000000" pitchFamily="2" charset="0"/>
              </a:rPr>
              <a:t> Inside</a:t>
            </a:r>
            <a:r>
              <a:rPr lang="fr-FR" b="0" i="0" baseline="0" dirty="0">
                <a:solidFill>
                  <a:srgbClr val="07355A"/>
                </a:solidFill>
                <a:effectLst/>
                <a:latin typeface="Montserrat" panose="00000500000000000000" pitchFamily="2" charset="0"/>
              </a:rPr>
              <a:t> </a:t>
            </a:r>
            <a:r>
              <a:rPr lang="fr-FR" b="0" i="0" dirty="0" err="1">
                <a:solidFill>
                  <a:srgbClr val="07355A"/>
                </a:solidFill>
                <a:effectLst/>
                <a:latin typeface="Montserrat" panose="00000500000000000000" pitchFamily="2" charset="0"/>
              </a:rPr>
              <a:t>Yourself</a:t>
            </a:r>
            <a:r>
              <a:rPr lang="fr-FR" b="0" i="0" dirty="0">
                <a:solidFill>
                  <a:srgbClr val="07355A"/>
                </a:solidFill>
                <a:effectLst/>
                <a:latin typeface="Montserrat" panose="00000500000000000000" pitchFamily="2" charset="0"/>
              </a:rPr>
              <a:t> Leadership Institute « Stop / </a:t>
            </a:r>
            <a:r>
              <a:rPr lang="fr-FR" b="0" i="0" dirty="0" err="1">
                <a:solidFill>
                  <a:srgbClr val="07355A"/>
                </a:solidFill>
                <a:effectLst/>
                <a:latin typeface="Montserrat" panose="00000500000000000000" pitchFamily="2" charset="0"/>
              </a:rPr>
              <a:t>Breathe</a:t>
            </a:r>
            <a:r>
              <a:rPr lang="fr-FR" b="0" i="0" dirty="0">
                <a:solidFill>
                  <a:srgbClr val="07355A"/>
                </a:solidFill>
                <a:effectLst/>
                <a:latin typeface="Montserrat" panose="00000500000000000000" pitchFamily="2" charset="0"/>
              </a:rPr>
              <a:t> / Notice / </a:t>
            </a:r>
            <a:r>
              <a:rPr lang="fr-FR" b="0" i="0" dirty="0" err="1">
                <a:solidFill>
                  <a:srgbClr val="07355A"/>
                </a:solidFill>
                <a:effectLst/>
                <a:latin typeface="Montserrat" panose="00000500000000000000" pitchFamily="2" charset="0"/>
              </a:rPr>
              <a:t>Reflect</a:t>
            </a:r>
            <a:r>
              <a:rPr lang="fr-FR" b="0" i="0" dirty="0">
                <a:solidFill>
                  <a:srgbClr val="07355A"/>
                </a:solidFill>
                <a:effectLst/>
                <a:latin typeface="Montserrat" panose="00000500000000000000" pitchFamily="2" charset="0"/>
              </a:rPr>
              <a:t> / </a:t>
            </a:r>
            <a:r>
              <a:rPr lang="fr-FR" b="0" i="0" dirty="0" err="1">
                <a:solidFill>
                  <a:srgbClr val="07355A"/>
                </a:solidFill>
                <a:effectLst/>
                <a:latin typeface="Montserrat" panose="00000500000000000000" pitchFamily="2" charset="0"/>
              </a:rPr>
              <a:t>Respond</a:t>
            </a:r>
            <a:r>
              <a:rPr lang="fr-FR" b="0" i="0" dirty="0">
                <a:solidFill>
                  <a:srgbClr val="07355A"/>
                </a:solidFill>
                <a:effectLst/>
                <a:latin typeface="Montserrat" panose="00000500000000000000" pitchFamily="2" charset="0"/>
              </a:rPr>
              <a:t> ». Soit en français : « Arrête / Respire / Constate / Réfléchis / Réponds ». Lorsqu’un événement extérieur déclenche une réaction émotionnelle négative, suivre cette séquence permet de laisser au néocortex le temps de faire son travail de prise de distance, d’analyse et de régulation des émotions, pour une réponse plus efficace.</a:t>
            </a:r>
          </a:p>
          <a:p>
            <a:pPr algn="just" fontAlgn="base"/>
            <a:r>
              <a:rPr lang="fr-FR" b="0" i="0" dirty="0">
                <a:solidFill>
                  <a:srgbClr val="07355A"/>
                </a:solidFill>
                <a:effectLst/>
                <a:latin typeface="Montserrat" panose="00000500000000000000" pitchFamily="2" charset="0"/>
              </a:rPr>
              <a:t>On peut dire tout simplement qu’on se met dans la</a:t>
            </a:r>
            <a:r>
              <a:rPr lang="fr-FR" b="0" i="0" baseline="0" dirty="0">
                <a:solidFill>
                  <a:srgbClr val="07355A"/>
                </a:solidFill>
                <a:effectLst/>
                <a:latin typeface="Montserrat" panose="00000500000000000000" pitchFamily="2" charset="0"/>
              </a:rPr>
              <a:t> position d’observateur. </a:t>
            </a:r>
          </a:p>
          <a:p>
            <a:pPr algn="just" fontAlgn="base"/>
            <a:endParaRPr lang="fr-FR" b="0" i="0" baseline="0" dirty="0">
              <a:solidFill>
                <a:srgbClr val="07355A"/>
              </a:solidFill>
              <a:effectLst/>
              <a:latin typeface="Montserrat" panose="00000500000000000000" pitchFamily="2" charset="0"/>
            </a:endParaRPr>
          </a:p>
          <a:p>
            <a:pPr algn="just" fontAlgn="base"/>
            <a:r>
              <a:rPr lang="fr-FR" b="0" i="0" baseline="0" dirty="0">
                <a:solidFill>
                  <a:srgbClr val="07355A"/>
                </a:solidFill>
                <a:effectLst/>
                <a:latin typeface="Montserrat" panose="00000500000000000000" pitchFamily="2" charset="0"/>
              </a:rPr>
              <a:t>Voici comment mettre en pratique cette technique. </a:t>
            </a:r>
            <a:endParaRPr lang="fr-FR" b="0" i="0" dirty="0">
              <a:solidFill>
                <a:srgbClr val="07355A"/>
              </a:solidFill>
              <a:effectLst/>
              <a:latin typeface="Montserrat" panose="00000500000000000000" pitchFamily="2" charset="0"/>
            </a:endParaRPr>
          </a:p>
          <a:p>
            <a:pPr algn="just" fontAlgn="base"/>
            <a:endParaRPr lang="fr-FR" b="0" i="0" dirty="0">
              <a:solidFill>
                <a:srgbClr val="07355A"/>
              </a:solidFill>
              <a:effectLst/>
              <a:latin typeface="Montserrat" panose="00000500000000000000" pitchFamily="2" charset="0"/>
            </a:endParaRPr>
          </a:p>
          <a:p>
            <a:pPr algn="just" fontAlgn="base"/>
            <a:r>
              <a:rPr lang="fr-FR" b="0" i="0" dirty="0">
                <a:solidFill>
                  <a:srgbClr val="07355A"/>
                </a:solidFill>
                <a:effectLst/>
                <a:latin typeface="Montserrat" panose="00000500000000000000" pitchFamily="2" charset="0"/>
              </a:rPr>
              <a:t>(lire le diapo)</a:t>
            </a:r>
          </a:p>
          <a:p>
            <a:pPr algn="just" fontAlgn="base"/>
            <a:endParaRPr lang="en-CA" dirty="0"/>
          </a:p>
          <a:p>
            <a:pPr>
              <a:buNone/>
            </a:pPr>
            <a:r>
              <a:rPr lang="en-CA" dirty="0"/>
              <a:t>(click)</a:t>
            </a:r>
          </a:p>
          <a:p>
            <a:pPr>
              <a:buNone/>
            </a:pPr>
            <a:r>
              <a:rPr lang="en-CA" dirty="0"/>
              <a:t>Now, we’ll open the microphone for some sharing.</a:t>
            </a:r>
          </a:p>
          <a:p>
            <a:pPr>
              <a:buNone/>
            </a:pPr>
            <a:endParaRPr lang="en-CA" dirty="0"/>
          </a:p>
          <a:p>
            <a:pPr>
              <a:buNone/>
            </a:pPr>
            <a:r>
              <a:rPr lang="fr-FR" dirty="0"/>
              <a:t>Pensez-y une minute et vous serez en mesure de trouver des exemples concrets de situations où cette technique aurait pu être utilisée à bon escient.</a:t>
            </a:r>
          </a:p>
          <a:p>
            <a:pPr>
              <a:buNone/>
            </a:pP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Ressources</a:t>
            </a:r>
            <a:r>
              <a:rPr lang="en-US" dirty="0"/>
              <a:t> in English:</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Adapté</a:t>
            </a:r>
            <a:r>
              <a:rPr lang="en-US" dirty="0"/>
              <a:t> du - https://siyli.org/take-the-railroad-to-avoid-triggers/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1776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aseline="0" dirty="0"/>
              <a: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 </a:t>
            </a:r>
            <a:r>
              <a:rPr lang="en-US" baseline="0" dirty="0" err="1"/>
              <a:t>Rocher</a:t>
            </a:r>
            <a:r>
              <a:rPr lang="en-US" baseline="0" dirty="0"/>
              <a:t> </a:t>
            </a:r>
            <a:r>
              <a:rPr lang="en-US" baseline="0" dirty="0" err="1"/>
              <a:t>est</a:t>
            </a:r>
            <a:r>
              <a:rPr lang="en-US" baseline="0" dirty="0"/>
              <a:t> </a:t>
            </a:r>
            <a:r>
              <a:rPr lang="en-US" baseline="0" dirty="0" err="1"/>
              <a:t>symbole</a:t>
            </a:r>
            <a:r>
              <a:rPr lang="en-US" baseline="0" dirty="0"/>
              <a:t> pour </a:t>
            </a:r>
            <a:r>
              <a:rPr lang="en-US" baseline="0" dirty="0" err="1"/>
              <a:t>plusieurs</a:t>
            </a:r>
            <a:r>
              <a:rPr lang="en-US" baseline="0" dirty="0"/>
              <a:t> de force et de </a:t>
            </a:r>
            <a:r>
              <a:rPr lang="en-US" baseline="0" dirty="0" err="1"/>
              <a:t>succès</a:t>
            </a:r>
            <a:r>
              <a:rPr lang="en-US" baseline="0" dirty="0"/>
              <a:t>. </a:t>
            </a:r>
            <a:r>
              <a:rPr lang="en-US" baseline="0" dirty="0" err="1"/>
              <a:t>Connaissez-vous</a:t>
            </a:r>
            <a:r>
              <a:rPr lang="en-US" baseline="0" dirty="0"/>
              <a:t> son histoire? Nous </a:t>
            </a:r>
            <a:r>
              <a:rPr lang="en-US" baseline="0" dirty="0" err="1"/>
              <a:t>avons</a:t>
            </a:r>
            <a:r>
              <a:rPr lang="en-US" baseline="0" dirty="0"/>
              <a:t> </a:t>
            </a:r>
            <a:r>
              <a:rPr lang="en-US" baseline="0" dirty="0" err="1"/>
              <a:t>tous</a:t>
            </a:r>
            <a:r>
              <a:rPr lang="en-US" baseline="0" dirty="0"/>
              <a:t> des </a:t>
            </a:r>
            <a:r>
              <a:rPr lang="en-US" baseline="0" dirty="0" err="1"/>
              <a:t>histoires</a:t>
            </a:r>
            <a:r>
              <a:rPr lang="en-US" baseline="0" dirty="0"/>
              <a:t> </a:t>
            </a:r>
            <a:r>
              <a:rPr lang="en-US" baseline="0" dirty="0" err="1"/>
              <a:t>humaines</a:t>
            </a:r>
            <a:r>
              <a:rPr lang="en-US" baseline="0" dirty="0"/>
              <a:t> à </a:t>
            </a:r>
            <a:r>
              <a:rPr lang="en-US" baseline="0" dirty="0" err="1"/>
              <a:t>partager</a:t>
            </a:r>
            <a:r>
              <a:rPr lang="en-US" baseline="0" dirty="0"/>
              <a:t>. Et nous </a:t>
            </a:r>
            <a:r>
              <a:rPr lang="en-US" baseline="0" dirty="0" err="1"/>
              <a:t>pouvons</a:t>
            </a:r>
            <a:r>
              <a:rPr lang="en-US" baseline="0" dirty="0"/>
              <a:t> </a:t>
            </a:r>
            <a:r>
              <a:rPr lang="en-US" baseline="0" dirty="0" err="1"/>
              <a:t>tous</a:t>
            </a:r>
            <a:r>
              <a:rPr lang="en-US" baseline="0" dirty="0"/>
              <a:t> nous accepter </a:t>
            </a:r>
            <a:r>
              <a:rPr lang="en-US" baseline="0" dirty="0" err="1"/>
              <a:t>tels</a:t>
            </a:r>
            <a:r>
              <a:rPr lang="en-US" baseline="0" dirty="0"/>
              <a:t> que nous </a:t>
            </a:r>
            <a:r>
              <a:rPr lang="en-US" baseline="0" dirty="0" err="1"/>
              <a:t>sommes</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Dwayne Johnson Le Rocher est né dans une famille de lutteurs. Son père travaillait comme lutteur professionnel dans la catégorie des poids lourds. Dwayne était un excellent athlète au secondaire et préférait le football américain. Après que des blessures ont mis fin à sa carrière dans la Ligue canadienne de football, il s'est tourné vers la lutte. Le succès peut être particulièrement doux pour un homme dont la famille a été expulsée de son appartement à l'âge de 14 ans, qui a sombré dans une grave dépression lorsque ses rêves de jouer au football professionnel se sont effondrés, et qui a fini par donner à sa compagnie de production le nom de </a:t>
            </a:r>
            <a:r>
              <a:rPr lang="fr-FR" baseline="0" dirty="0" err="1"/>
              <a:t>Seven</a:t>
            </a:r>
            <a:r>
              <a:rPr lang="fr-FR" baseline="0" dirty="0"/>
              <a:t> </a:t>
            </a:r>
            <a:r>
              <a:rPr lang="fr-FR" baseline="0" dirty="0" err="1"/>
              <a:t>Bucks</a:t>
            </a:r>
            <a:r>
              <a:rPr lang="fr-FR" baseline="0" dirty="0"/>
              <a:t> Production parce que c'est la somme d'argent qu'il avait dans ses poches après qu’il a été renvoyé de la Ligue canadienne de football en 1995.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Il déclare aujourd'hui : "</a:t>
            </a:r>
            <a:r>
              <a:rPr lang="fr-FR" u="sng" baseline="0" dirty="0"/>
              <a:t>Tout ce que j'ai accompli est le résultat d'une grande confiance en moi et d'une grande détermination à réussir dans la vie. J'ai dû me relever et travailler très dur pour retrouver ma place dans la vie".</a:t>
            </a:r>
            <a:endParaRPr lang="fr-FR"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Et voilà, n'ayez pas honte de qui vous êtes, soyez vous-mêmes. </a:t>
            </a:r>
            <a:r>
              <a:rPr lang="en-US" sz="1200" dirty="0" err="1"/>
              <a:t>Cela</a:t>
            </a:r>
            <a:r>
              <a:rPr lang="en-US" sz="1200" dirty="0"/>
              <a:t> </a:t>
            </a:r>
            <a:r>
              <a:rPr lang="en-US" sz="1200" dirty="0" err="1"/>
              <a:t>semble</a:t>
            </a:r>
            <a:r>
              <a:rPr lang="en-US" sz="1200" baseline="0" dirty="0"/>
              <a:t> simple et </a:t>
            </a:r>
            <a:r>
              <a:rPr lang="en-US" sz="1200" baseline="0" dirty="0" err="1"/>
              <a:t>pourtant</a:t>
            </a:r>
            <a:r>
              <a:rPr lang="en-US" sz="1200" baseline="0" dirty="0"/>
              <a:t> </a:t>
            </a:r>
            <a:r>
              <a:rPr lang="en-US" sz="1200" baseline="0" dirty="0" err="1"/>
              <a:t>parfois</a:t>
            </a:r>
            <a:r>
              <a:rPr lang="en-US" sz="1200" baseline="0" dirty="0"/>
              <a:t> </a:t>
            </a:r>
            <a:r>
              <a:rPr lang="en-US" sz="1200" baseline="0" dirty="0" err="1"/>
              <a:t>ce</a:t>
            </a:r>
            <a:r>
              <a:rPr lang="en-US" sz="1200" baseline="0" dirty="0"/>
              <a:t> </a:t>
            </a:r>
            <a:r>
              <a:rPr lang="en-US" sz="1200" baseline="0" dirty="0" err="1"/>
              <a:t>n’est</a:t>
            </a:r>
            <a:r>
              <a:rPr lang="en-US" sz="1200" baseline="0" dirty="0"/>
              <a:t> pas facile. </a:t>
            </a:r>
            <a:r>
              <a:rPr lang="en-US" sz="1200" baseline="0" dirty="0" err="1"/>
              <a:t>Voici</a:t>
            </a:r>
            <a:r>
              <a:rPr lang="en-US" sz="1200" baseline="0" dirty="0"/>
              <a:t> </a:t>
            </a:r>
            <a:r>
              <a:rPr lang="en-US" sz="1200" baseline="0" dirty="0" err="1"/>
              <a:t>une</a:t>
            </a:r>
            <a:r>
              <a:rPr lang="en-US" sz="1200" baseline="0" dirty="0"/>
              <a:t> </a:t>
            </a:r>
            <a:r>
              <a:rPr lang="en-US" sz="1200" baseline="0" dirty="0" err="1"/>
              <a:t>courte</a:t>
            </a:r>
            <a:r>
              <a:rPr lang="en-US" sz="1200" baseline="0" dirty="0"/>
              <a:t> video sur comment on </a:t>
            </a:r>
            <a:r>
              <a:rPr lang="en-US" sz="1200" baseline="0" dirty="0" err="1"/>
              <a:t>peut</a:t>
            </a:r>
            <a:r>
              <a:rPr lang="en-US" sz="1200" baseline="0" dirty="0"/>
              <a:t> augmenter </a:t>
            </a:r>
            <a:r>
              <a:rPr lang="en-US" sz="1200" baseline="0" dirty="0" err="1"/>
              <a:t>l’amour</a:t>
            </a:r>
            <a:r>
              <a:rPr lang="en-US" sz="1200" baseline="0" dirty="0"/>
              <a:t> de </a:t>
            </a:r>
            <a:r>
              <a:rPr lang="en-US" sz="1200" baseline="0" dirty="0" err="1"/>
              <a:t>soi</a:t>
            </a:r>
            <a:r>
              <a:rPr lang="en-US" sz="1200" baseline="0" dirty="0"/>
              <a:t> </a:t>
            </a:r>
            <a:r>
              <a:rPr lang="en-US" sz="1200" baseline="0" dirty="0" err="1"/>
              <a:t>en</a:t>
            </a:r>
            <a:r>
              <a:rPr lang="en-US" sz="1200" baseline="0" dirty="0"/>
              <a:t> </a:t>
            </a:r>
            <a:r>
              <a:rPr lang="en-US" sz="1200" baseline="0" dirty="0" err="1"/>
              <a:t>faisant</a:t>
            </a:r>
            <a:r>
              <a:rPr lang="en-US" sz="1200" baseline="0" dirty="0"/>
              <a:t> </a:t>
            </a:r>
            <a:r>
              <a:rPr lang="en-US" sz="1200" baseline="0" dirty="0" err="1"/>
              <a:t>chaque</a:t>
            </a:r>
            <a:r>
              <a:rPr lang="en-US" sz="1200" baseline="0" dirty="0"/>
              <a:t> jour </a:t>
            </a:r>
            <a:r>
              <a:rPr lang="en-US" sz="1200" baseline="0" dirty="0" err="1"/>
              <a:t>l’exercice</a:t>
            </a:r>
            <a:r>
              <a:rPr lang="en-US" sz="1200" baseline="0" dirty="0"/>
              <a:t> </a:t>
            </a:r>
            <a:r>
              <a:rPr lang="en-US" sz="1200" baseline="0" dirty="0" err="1"/>
              <a:t>dans</a:t>
            </a:r>
            <a:r>
              <a:rPr lang="en-US" sz="1200" baseline="0" dirty="0"/>
              <a:t> le </a:t>
            </a:r>
            <a:r>
              <a:rPr lang="en-US" sz="1200" baseline="0" dirty="0" err="1"/>
              <a:t>miroir</a:t>
            </a:r>
            <a:r>
              <a:rPr lang="en-US" sz="1200" baseline="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171450" lvl="0" indent="-171450" defTabSz="914400">
              <a:buFont typeface="Arial" panose="020B0604020202020204" pitchFamily="34" charset="0"/>
              <a:buChar char="•"/>
              <a:defRPr/>
            </a:pPr>
            <a:r>
              <a:rPr lang="en-US" sz="1200" dirty="0" err="1">
                <a:latin typeface="Roboto" panose="02000000000000000000" pitchFamily="2" charset="0"/>
              </a:rPr>
              <a:t>Exercice</a:t>
            </a:r>
            <a:r>
              <a:rPr lang="en-US" sz="1200" dirty="0">
                <a:latin typeface="Roboto" panose="02000000000000000000" pitchFamily="2" charset="0"/>
              </a:rPr>
              <a:t> dans le </a:t>
            </a:r>
            <a:r>
              <a:rPr lang="en-US" sz="1200" dirty="0" err="1">
                <a:latin typeface="Roboto" panose="02000000000000000000" pitchFamily="2" charset="0"/>
              </a:rPr>
              <a:t>miroir</a:t>
            </a:r>
            <a:r>
              <a:rPr lang="en-US" sz="1200" dirty="0">
                <a:latin typeface="Roboto" panose="02000000000000000000" pitchFamily="2" charset="0"/>
              </a:rPr>
              <a:t>, Augmenter </a:t>
            </a:r>
            <a:r>
              <a:rPr lang="en-US" sz="1200" dirty="0" err="1">
                <a:latin typeface="Roboto" panose="02000000000000000000" pitchFamily="2" charset="0"/>
              </a:rPr>
              <a:t>l'amour</a:t>
            </a:r>
            <a:r>
              <a:rPr lang="en-US" sz="1200" dirty="0">
                <a:latin typeface="Roboto" panose="02000000000000000000" pitchFamily="2" charset="0"/>
              </a:rPr>
              <a:t> de soi, 4 min - </a:t>
            </a:r>
            <a:r>
              <a:rPr lang="fr-FR" sz="1200" dirty="0">
                <a:hlinkClick r:id="rId3"/>
              </a:rPr>
              <a:t>https://www.youtube.com/watch?v=HTlnAbAax_0</a:t>
            </a:r>
            <a:r>
              <a:rPr lang="fr-FR"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err="1">
                <a:effectLst/>
                <a:latin typeface="Roboto" panose="02000000000000000000" pitchFamily="2" charset="0"/>
              </a:rPr>
              <a:t>Apprendre</a:t>
            </a:r>
            <a:r>
              <a:rPr lang="en-US" b="0" i="0" dirty="0">
                <a:effectLst/>
                <a:latin typeface="Roboto" panose="02000000000000000000" pitchFamily="2" charset="0"/>
              </a:rPr>
              <a:t> à </a:t>
            </a:r>
            <a:r>
              <a:rPr lang="en-US" b="0" i="0" dirty="0" err="1">
                <a:effectLst/>
                <a:latin typeface="Roboto" panose="02000000000000000000" pitchFamily="2" charset="0"/>
              </a:rPr>
              <a:t>vous</a:t>
            </a:r>
            <a:r>
              <a:rPr lang="en-US" b="0" i="0" dirty="0">
                <a:effectLst/>
                <a:latin typeface="Roboto" panose="02000000000000000000" pitchFamily="2" charset="0"/>
              </a:rPr>
              <a:t> aimer, 6 min - https://www.youtube.com/watch?v=6L0vo7dx_SE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Voila </a:t>
            </a:r>
            <a:r>
              <a:rPr lang="en-US" sz="1200" dirty="0" err="1"/>
              <a:t>ce</a:t>
            </a:r>
            <a:r>
              <a:rPr lang="en-US" sz="1200" dirty="0"/>
              <a:t> </a:t>
            </a:r>
            <a:r>
              <a:rPr lang="en-US" sz="1200" dirty="0" err="1"/>
              <a:t>qu’il</a:t>
            </a:r>
            <a:r>
              <a:rPr lang="en-US" sz="1200" dirty="0"/>
              <a:t> </a:t>
            </a:r>
            <a:r>
              <a:rPr lang="en-US" sz="1200" dirty="0" err="1"/>
              <a:t>faut</a:t>
            </a:r>
            <a:r>
              <a:rPr lang="en-US" sz="1200" dirty="0"/>
              <a:t> faire pour </a:t>
            </a:r>
            <a:r>
              <a:rPr lang="en-US" sz="1200" dirty="0" err="1"/>
              <a:t>réussir</a:t>
            </a:r>
            <a:r>
              <a:rPr lang="en-US" sz="1200" dirty="0"/>
              <a:t> à </a:t>
            </a:r>
            <a:r>
              <a:rPr lang="en-US" sz="1200" dirty="0" err="1"/>
              <a:t>s’aimer</a:t>
            </a:r>
            <a:r>
              <a:rPr lang="en-US" sz="1200" dirty="0"/>
              <a:t> </a:t>
            </a:r>
            <a:r>
              <a:rPr lang="en-US" sz="1200" dirty="0" err="1"/>
              <a:t>soi</a:t>
            </a:r>
            <a:r>
              <a:rPr lang="en-US" sz="1200" dirty="0"/>
              <a:t> </a:t>
            </a:r>
            <a:r>
              <a:rPr lang="en-US" sz="1200" dirty="0" err="1"/>
              <a:t>même</a:t>
            </a:r>
            <a:r>
              <a:rPr lang="en-US" sz="1200" dirty="0"/>
              <a:t>, 6 mins – </a:t>
            </a:r>
            <a:r>
              <a:rPr lang="en-US" sz="1200" dirty="0">
                <a:hlinkClick r:id="rId4"/>
              </a:rPr>
              <a:t>https://www.youtube.com/watch?v=18jn-K34aNA&amp;t=39s</a:t>
            </a:r>
            <a:r>
              <a:rPr lang="en-US" sz="1200" dirty="0"/>
              <a:t> </a:t>
            </a: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Se traiter soi-même comme on traiterait un ami- </a:t>
            </a:r>
            <a:r>
              <a:rPr lang="en-CA" sz="1200" dirty="0">
                <a:effectLst/>
                <a:latin typeface="Arial" panose="020B0604020202020204" pitchFamily="34" charset="0"/>
                <a:ea typeface="Calibri" panose="020F0502020204030204" pitchFamily="34" charset="0"/>
              </a:rPr>
              <a:t>https://www.sarah-baumann-hypnose.com/post/se-traiter-soi-m%C3%AAme-comme-on-traiterait-un-ami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err="1">
                <a:effectLst/>
                <a:latin typeface="Arial" panose="020B0604020202020204" pitchFamily="34" charset="0"/>
                <a:ea typeface="Calibri" panose="020F0502020204030204" pitchFamily="34" charset="0"/>
              </a:rPr>
              <a:t>Développer</a:t>
            </a:r>
            <a:r>
              <a:rPr lang="en-CA" sz="1200" dirty="0">
                <a:effectLst/>
                <a:latin typeface="Arial" panose="020B0604020202020204" pitchFamily="34" charset="0"/>
                <a:ea typeface="Calibri" panose="020F0502020204030204" pitchFamily="34" charset="0"/>
              </a:rPr>
              <a:t> </a:t>
            </a:r>
            <a:r>
              <a:rPr lang="en-CA" sz="1200" dirty="0" err="1">
                <a:effectLst/>
                <a:latin typeface="Arial" panose="020B0604020202020204" pitchFamily="34" charset="0"/>
                <a:ea typeface="Calibri" panose="020F0502020204030204" pitchFamily="34" charset="0"/>
              </a:rPr>
              <a:t>l’estime</a:t>
            </a:r>
            <a:r>
              <a:rPr lang="en-CA" sz="1200" dirty="0">
                <a:effectLst/>
                <a:latin typeface="Arial" panose="020B0604020202020204" pitchFamily="34" charset="0"/>
                <a:ea typeface="Calibri" panose="020F0502020204030204" pitchFamily="34" charset="0"/>
              </a:rPr>
              <a:t> </a:t>
            </a:r>
            <a:r>
              <a:rPr lang="en-CA" sz="1200" dirty="0" err="1">
                <a:effectLst/>
                <a:latin typeface="Arial" panose="020B0604020202020204" pitchFamily="34" charset="0"/>
                <a:ea typeface="Calibri" panose="020F0502020204030204" pitchFamily="34" charset="0"/>
              </a:rPr>
              <a:t>personnelle</a:t>
            </a:r>
            <a:endParaRPr lang="en-CA" sz="1200" dirty="0">
              <a:effectLst/>
              <a:latin typeface="Arial" panose="020B0604020202020204" pitchFamily="34" charset="0"/>
              <a:ea typeface="Calibri" panose="020F0502020204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1 - https://www.youtube.com/shorts/TkjSsCZxwEs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2 - https://www.youtube.com/shorts/GBMDjw8h_co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3 – https://www.youtube.com/shorts/kpn4L_uvAH4</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4 - https://www.youtube.com/shorts/SfTQNTvRPMg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Mylène Muller - https://www.youtube.com/channel/UCryuWe_q6Z_pLn8fd7E0Cyg/search?query=aimer%20soi-meme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Ressources in English: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How to </a:t>
            </a:r>
            <a:r>
              <a:rPr lang="fr-FR" baseline="0" dirty="0" err="1"/>
              <a:t>find</a:t>
            </a:r>
            <a:r>
              <a:rPr lang="fr-FR" baseline="0" dirty="0"/>
              <a:t> the </a:t>
            </a:r>
            <a:r>
              <a:rPr lang="fr-FR" baseline="0" dirty="0" err="1"/>
              <a:t>perfect</a:t>
            </a:r>
            <a:r>
              <a:rPr lang="fr-FR" baseline="0" dirty="0"/>
              <a:t> </a:t>
            </a:r>
            <a:r>
              <a:rPr lang="fr-FR" baseline="0" dirty="0" err="1"/>
              <a:t>relationship</a:t>
            </a:r>
            <a:r>
              <a:rPr lang="fr-FR" baseline="0" dirty="0"/>
              <a:t> - </a:t>
            </a:r>
            <a:r>
              <a:rPr lang="fr-FR" dirty="0"/>
              <a:t>https://www.youtube.com/watch?v=bUMFZM5WBrI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"they had us in the first half not </a:t>
            </a:r>
            <a:r>
              <a:rPr lang="en-US" dirty="0" err="1">
                <a:highlight>
                  <a:srgbClr val="FFFF00"/>
                </a:highlight>
              </a:rPr>
              <a:t>gonna</a:t>
            </a:r>
            <a:r>
              <a:rPr lang="en-US" dirty="0">
                <a:highlight>
                  <a:srgbClr val="FFFF00"/>
                </a:highlight>
              </a:rPr>
              <a:t> lie" https://www.youtube.com/watch?v=xaqdK6JPpcg</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2503327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ML</a:t>
            </a:r>
          </a:p>
          <a:p>
            <a:endParaRPr lang="en-US" dirty="0"/>
          </a:p>
          <a:p>
            <a:pPr marL="171450" indent="-171450" defTabSz="914400">
              <a:buFont typeface="Arial" panose="020B0604020202020204" pitchFamily="34" charset="0"/>
              <a:buChar char="•"/>
              <a:defRPr/>
            </a:pPr>
            <a:r>
              <a:rPr lang="en-US" sz="1200" dirty="0"/>
              <a:t>Voila </a:t>
            </a:r>
            <a:r>
              <a:rPr lang="en-US" sz="1200" dirty="0" err="1"/>
              <a:t>ce</a:t>
            </a:r>
            <a:r>
              <a:rPr lang="en-US" sz="1200" dirty="0"/>
              <a:t> </a:t>
            </a:r>
            <a:r>
              <a:rPr lang="en-US" sz="1200" dirty="0" err="1"/>
              <a:t>qu’il</a:t>
            </a:r>
            <a:r>
              <a:rPr lang="en-US" sz="1200" dirty="0"/>
              <a:t> faut faire pour </a:t>
            </a:r>
            <a:r>
              <a:rPr lang="en-US" sz="1200" dirty="0" err="1"/>
              <a:t>réussir</a:t>
            </a:r>
            <a:r>
              <a:rPr lang="en-US" sz="1200" dirty="0"/>
              <a:t> à </a:t>
            </a:r>
            <a:r>
              <a:rPr lang="en-US" sz="1200" dirty="0" err="1"/>
              <a:t>s’aimer</a:t>
            </a:r>
            <a:r>
              <a:rPr lang="en-US" sz="1200" dirty="0"/>
              <a:t> soi </a:t>
            </a:r>
            <a:r>
              <a:rPr lang="en-US" sz="1200" dirty="0" err="1"/>
              <a:t>même</a:t>
            </a:r>
            <a:r>
              <a:rPr lang="en-US" sz="1200" dirty="0"/>
              <a:t>, 6 mins – </a:t>
            </a:r>
            <a:r>
              <a:rPr lang="en-US" sz="1200" dirty="0">
                <a:hlinkClick r:id="rId3"/>
              </a:rPr>
              <a:t>https://www.youtube.com/watch?v=18jn-K34aNA&amp;t=39s</a:t>
            </a:r>
            <a:r>
              <a:rPr lang="en-US" sz="1200" dirty="0"/>
              <a:t> </a:t>
            </a:r>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3188558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Roboto" panose="02000000000000000000" pitchFamily="2" charset="0"/>
              </a:rPr>
              <a:t>Exercice</a:t>
            </a:r>
            <a:r>
              <a:rPr lang="en-US" sz="1200" dirty="0">
                <a:latin typeface="Roboto" panose="02000000000000000000" pitchFamily="2" charset="0"/>
              </a:rPr>
              <a:t> dans le </a:t>
            </a:r>
            <a:r>
              <a:rPr lang="en-US" sz="1200" dirty="0" err="1">
                <a:latin typeface="Roboto" panose="02000000000000000000" pitchFamily="2" charset="0"/>
              </a:rPr>
              <a:t>miroir</a:t>
            </a:r>
            <a:r>
              <a:rPr lang="en-US" sz="1200" dirty="0">
                <a:latin typeface="Roboto" panose="02000000000000000000" pitchFamily="2" charset="0"/>
              </a:rPr>
              <a:t>, Augmenter </a:t>
            </a:r>
            <a:r>
              <a:rPr lang="en-US" sz="1200" dirty="0" err="1">
                <a:latin typeface="Roboto" panose="02000000000000000000" pitchFamily="2" charset="0"/>
              </a:rPr>
              <a:t>l'amour</a:t>
            </a:r>
            <a:r>
              <a:rPr lang="en-US" sz="1200" dirty="0">
                <a:latin typeface="Roboto" panose="02000000000000000000" pitchFamily="2" charset="0"/>
              </a:rPr>
              <a:t> de soi, 4 min - </a:t>
            </a:r>
            <a:r>
              <a:rPr lang="fr-FR" sz="1200" dirty="0">
                <a:hlinkClick r:id="rId3"/>
              </a:rPr>
              <a:t>https://www.youtube.com/watch?v=HTlnAbAax_0</a:t>
            </a:r>
            <a:r>
              <a:rPr lang="fr-FR" sz="1200" dirty="0"/>
              <a:t> </a:t>
            </a:r>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2824460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b="0" i="0" u="none" strike="noStrike" kern="1200" baseline="0" dirty="0">
                <a:solidFill>
                  <a:schemeClr val="tx1"/>
                </a:solidFill>
              </a:rPr>
              <a:t>Mél::</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t>
            </a:r>
            <a:r>
              <a:rPr lang="fr-CA" b="0" dirty="0"/>
              <a:t>Préparer le CC</a:t>
            </a:r>
            <a:r>
              <a:rPr lang="fr-CA" b="0" baseline="0" dirty="0"/>
              <a:t> à 100%</a:t>
            </a:r>
            <a:r>
              <a:rPr lang="fr-CA" baseline="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Le modèle SCARF: le </a:t>
            </a:r>
            <a:r>
              <a:rPr lang="fr-FR" b="0" i="0" dirty="0" err="1">
                <a:effectLst/>
                <a:latin typeface="Roboto" panose="02000000000000000000" pitchFamily="2" charset="0"/>
              </a:rPr>
              <a:t>neuroleadership</a:t>
            </a:r>
            <a:r>
              <a:rPr lang="fr-FR" b="0" i="0" dirty="0">
                <a:effectLst/>
                <a:latin typeface="Roboto" panose="02000000000000000000" pitchFamily="2" charset="0"/>
              </a:rPr>
              <a:t>, 2 mins - </a:t>
            </a:r>
            <a:r>
              <a:rPr lang="en-US" dirty="0">
                <a:hlinkClick r:id="rId3"/>
              </a:rPr>
              <a:t>https://www.youtube.com/watch?v=ImPUk6OhJM0</a:t>
            </a:r>
            <a:r>
              <a:rPr lang="en-US" dirty="0"/>
              <a:t>  </a:t>
            </a:r>
            <a:r>
              <a:rPr lang="fr-FR" sz="1200" dirty="0"/>
              <a:t>- cc English – vidéo en français,</a:t>
            </a:r>
            <a:r>
              <a:rPr lang="fr-FR" sz="1200" baseline="0" dirty="0"/>
              <a:t> </a:t>
            </a:r>
            <a:endParaRPr lang="en-US" dirty="0"/>
          </a:p>
          <a:p>
            <a:pPr marL="171450" lvl="0" indent="-171450" defTabSz="914400">
              <a:buFont typeface="Arial" panose="020B0604020202020204" pitchFamily="34" charset="0"/>
              <a:buChar char="•"/>
              <a:defRPr/>
            </a:pPr>
            <a:r>
              <a:rPr lang="en-US" sz="1200" dirty="0" err="1"/>
              <a:t>Exercice</a:t>
            </a:r>
            <a:r>
              <a:rPr lang="en-US" sz="1200" dirty="0"/>
              <a:t> dans le </a:t>
            </a:r>
            <a:r>
              <a:rPr lang="en-US" sz="1200" dirty="0" err="1"/>
              <a:t>miroir</a:t>
            </a:r>
            <a:r>
              <a:rPr lang="en-US" sz="1200" dirty="0"/>
              <a:t>, Augmenter </a:t>
            </a:r>
            <a:r>
              <a:rPr lang="en-US" sz="1200" dirty="0" err="1"/>
              <a:t>l'amour</a:t>
            </a:r>
            <a:r>
              <a:rPr lang="en-US" sz="1200" dirty="0"/>
              <a:t> de soi, 4 min - </a:t>
            </a:r>
            <a:r>
              <a:rPr lang="fr-FR" sz="1200" dirty="0">
                <a:hlinkClick r:id="rId4"/>
              </a:rPr>
              <a:t>https://www.youtube.com/watch?v=HTlnAbAax_0</a:t>
            </a:r>
            <a:r>
              <a:rPr lang="fr-FR" sz="1200" dirty="0"/>
              <a:t> – vidéo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aseline="0" dirty="0"/>
              <a:t>ML</a:t>
            </a:r>
          </a:p>
          <a:p>
            <a:endParaRPr lang="en-US" baseline="0" dirty="0"/>
          </a:p>
          <a:p>
            <a:r>
              <a:rPr lang="fr-CA" dirty="0"/>
              <a:t>J’aimerais maintenant donner la parole à deux ou trois personnes qui aimeraient faire des rétroactions en plénière. Bref retour sur le changement et la </a:t>
            </a:r>
            <a:r>
              <a:rPr lang="fr-CA" dirty="0" err="1"/>
              <a:t>transtion</a:t>
            </a:r>
            <a:r>
              <a:rPr lang="fr-CA" dirty="0"/>
              <a:t>, le modèle</a:t>
            </a:r>
            <a:r>
              <a:rPr lang="fr-CA" baseline="0" dirty="0"/>
              <a:t> SCARF, la technique ARC-RR ou l’exercice dans le miroir. </a:t>
            </a:r>
          </a:p>
          <a:p>
            <a:endParaRPr lang="fr-CA" baseline="0" dirty="0"/>
          </a:p>
          <a:p>
            <a:r>
              <a:rPr lang="fr-CA" dirty="0"/>
              <a:t>Si vous êtes le premier, ouvrez simplement votre micro et parlez, si vous êtes le deuxième ou le troisième, veuillez lever la main.</a:t>
            </a:r>
          </a:p>
          <a:p>
            <a:endParaRPr lang="fr-CA" dirty="0"/>
          </a:p>
          <a:p>
            <a:r>
              <a:rPr lang="fr-CA" dirty="0"/>
              <a:t>Vous aurez maintenant l’occasion de faire part d’une rétroaction, en petits groupes. Soyez simplement conscients et partagez le temps disponible entre vous.</a:t>
            </a:r>
          </a:p>
          <a:p>
            <a:endParaRPr lang="fr-CA" baseline="0" dirty="0"/>
          </a:p>
          <a:p>
            <a:r>
              <a:rPr lang="fr-CA" u="none" dirty="0"/>
              <a:t>Parlez de la façon dont l’expérience s’est déroulée pour vous.</a:t>
            </a:r>
          </a:p>
          <a:p>
            <a:pPr lvl="1"/>
            <a:r>
              <a:rPr lang="fr-CA" u="none" noProof="0" dirty="0"/>
              <a:t>Qu’avez-vous appris?</a:t>
            </a:r>
          </a:p>
          <a:p>
            <a:pPr lvl="1"/>
            <a:r>
              <a:rPr lang="fr-CA" u="none" noProof="0" dirty="0"/>
              <a:t>Qu’avez-vous remarqué?</a:t>
            </a:r>
          </a:p>
          <a:p>
            <a:pPr lvl="1"/>
            <a:r>
              <a:rPr lang="fr-CA" u="none" noProof="0" dirty="0"/>
              <a:t>Qu’est-ce qui a été difficile ou bien facile?</a:t>
            </a:r>
          </a:p>
          <a:p>
            <a:endParaRPr lang="fr-CA" dirty="0"/>
          </a:p>
          <a:p>
            <a:r>
              <a:rPr lang="fr-FR" dirty="0"/>
              <a:t>Pour les petits groupes, vous voudrez peut-être partager sur :</a:t>
            </a:r>
          </a:p>
          <a:p>
            <a:pPr marL="171450" indent="-171450">
              <a:buFont typeface="Arial" panose="020B0604020202020204" pitchFamily="34" charset="0"/>
              <a:buChar char="•"/>
            </a:pPr>
            <a:r>
              <a:rPr lang="fr-FR" dirty="0"/>
              <a:t>Le changement et la transition</a:t>
            </a:r>
          </a:p>
          <a:p>
            <a:pPr marL="171450" indent="-171450">
              <a:buFont typeface="Arial" panose="020B0604020202020204" pitchFamily="34" charset="0"/>
              <a:buChar char="•"/>
            </a:pPr>
            <a:r>
              <a:rPr lang="fr-FR" dirty="0"/>
              <a:t>((</a:t>
            </a:r>
            <a:r>
              <a:rPr lang="fr-FR" dirty="0" err="1"/>
              <a:t>Cynefin</a:t>
            </a:r>
            <a:r>
              <a:rPr lang="fr-FR" dirty="0"/>
              <a:t>, l'action adaptative, les modèles VUCA))</a:t>
            </a:r>
          </a:p>
          <a:p>
            <a:pPr marL="171450" indent="-171450">
              <a:buFont typeface="Arial" panose="020B0604020202020204" pitchFamily="34" charset="0"/>
              <a:buChar char="•"/>
            </a:pPr>
            <a:r>
              <a:rPr lang="fr-FR" dirty="0"/>
              <a:t>À propos du modèle SCARF,</a:t>
            </a:r>
          </a:p>
          <a:p>
            <a:pPr marL="171450" indent="-171450">
              <a:buFont typeface="Arial" panose="020B0604020202020204" pitchFamily="34" charset="0"/>
              <a:buChar char="•"/>
            </a:pPr>
            <a:r>
              <a:rPr lang="fr-FR" dirty="0"/>
              <a:t>La technique SBN-RR</a:t>
            </a:r>
          </a:p>
          <a:p>
            <a:pPr marL="171450" indent="-171450">
              <a:buFont typeface="Arial" panose="020B0604020202020204" pitchFamily="34" charset="0"/>
              <a:buChar char="•"/>
            </a:pPr>
            <a:r>
              <a:rPr lang="fr-FR" dirty="0"/>
              <a:t>Amour de soi</a:t>
            </a:r>
          </a:p>
          <a:p>
            <a:endParaRPr lang="fr-FR" dirty="0"/>
          </a:p>
          <a:p>
            <a:r>
              <a:rPr lang="fr-FR" dirty="0"/>
              <a:t>((if </a:t>
            </a:r>
            <a:r>
              <a:rPr lang="fr-FR" dirty="0" err="1"/>
              <a:t>we’re</a:t>
            </a:r>
            <a:r>
              <a:rPr lang="fr-FR" dirty="0"/>
              <a:t> at 1:35, </a:t>
            </a:r>
            <a:r>
              <a:rPr lang="fr-FR" dirty="0" err="1"/>
              <a:t>we</a:t>
            </a:r>
            <a:r>
              <a:rPr lang="fr-FR" dirty="0"/>
              <a:t> </a:t>
            </a:r>
            <a:r>
              <a:rPr lang="fr-FR" dirty="0" err="1"/>
              <a:t>give</a:t>
            </a:r>
            <a:r>
              <a:rPr lang="fr-FR" dirty="0"/>
              <a:t> </a:t>
            </a:r>
            <a:r>
              <a:rPr lang="fr-FR" dirty="0" err="1"/>
              <a:t>them</a:t>
            </a:r>
            <a:r>
              <a:rPr lang="fr-FR" dirty="0"/>
              <a:t> 10 to 12 minutes to do </a:t>
            </a:r>
            <a:r>
              <a:rPr lang="fr-FR" dirty="0" err="1"/>
              <a:t>breakout</a:t>
            </a:r>
            <a:r>
              <a:rPr lang="fr-FR" dirty="0"/>
              <a:t> </a:t>
            </a:r>
            <a:r>
              <a:rPr lang="fr-FR" dirty="0" err="1"/>
              <a:t>rooms</a:t>
            </a:r>
            <a:r>
              <a:rPr lang="fr-FR" dirty="0"/>
              <a:t>, </a:t>
            </a:r>
            <a:r>
              <a:rPr lang="fr-FR" dirty="0" err="1"/>
              <a:t>we</a:t>
            </a:r>
            <a:r>
              <a:rPr lang="fr-FR" dirty="0"/>
              <a:t> </a:t>
            </a:r>
            <a:r>
              <a:rPr lang="fr-FR" dirty="0" err="1"/>
              <a:t>send</a:t>
            </a:r>
            <a:r>
              <a:rPr lang="fr-FR" dirty="0"/>
              <a:t> a </a:t>
            </a:r>
            <a:r>
              <a:rPr lang="fr-CA" dirty="0"/>
              <a:t>« </a:t>
            </a:r>
            <a:r>
              <a:rPr lang="fr-CA" b="1" dirty="0"/>
              <a:t>Il reste 2 minutes // </a:t>
            </a:r>
            <a:r>
              <a:rPr lang="fr-FR" b="1" dirty="0"/>
              <a:t>2 minutes </a:t>
            </a:r>
            <a:r>
              <a:rPr lang="fr-FR" b="1" dirty="0" err="1"/>
              <a:t>left</a:t>
            </a:r>
            <a:r>
              <a:rPr lang="fr-FR" dirty="0"/>
              <a:t> » message))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Vous aurez environ xx minutes au total, soyez conscient de partager le temps, nous vous verrons après cela pour revoir les devoirs et répondre à toutes vos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((ouvrir les petites salles))</a:t>
            </a:r>
          </a:p>
          <a:p>
            <a:r>
              <a:rPr lang="fr-FR" dirty="0"/>
              <a:t>À bientôt</a:t>
            </a:r>
            <a:endParaRPr lang="fr-CA" dirty="0"/>
          </a:p>
          <a:p>
            <a:endParaRPr lang="fr-FR" dirty="0"/>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1081440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baseline="0" dirty="0"/>
              <a:t>ML</a:t>
            </a:r>
          </a:p>
          <a:p>
            <a:endParaRPr lang="en-US" baseline="0" dirty="0"/>
          </a:p>
          <a:p>
            <a:r>
              <a:rPr lang="fr-FR" dirty="0"/>
              <a:t>Veuillez noter : pour la semaine prochaine, nous ferons un exercice d'alimentation consciente, vous aurez besoin d'un petit fruit ou d'un légume pour cela, quelque chose comme un raisin, un bleuet</a:t>
            </a:r>
            <a:r>
              <a:rPr lang="fr-FR" baseline="0" dirty="0"/>
              <a:t>, </a:t>
            </a:r>
            <a:r>
              <a:rPr lang="fr-FR" dirty="0"/>
              <a:t>une tranche d'orange ou de mandarine, un morceau de carotte, un concombre ou n'importe quel légume que vous pouvez grignoter pour l'exercice de pleine conscience la semaine prochaine.</a:t>
            </a:r>
          </a:p>
          <a:p>
            <a:endParaRPr lang="en-US" dirty="0"/>
          </a:p>
          <a:p>
            <a:pPr lvl="0">
              <a:spcBef>
                <a:spcPts val="600"/>
              </a:spcBef>
            </a:pPr>
            <a:r>
              <a:rPr lang="fr-CA" sz="2400" dirty="0"/>
              <a:t>((</a:t>
            </a:r>
            <a:r>
              <a:rPr lang="fr-CA" sz="2400" dirty="0" err="1"/>
              <a:t>this</a:t>
            </a:r>
            <a:r>
              <a:rPr lang="fr-CA" sz="2400" dirty="0"/>
              <a:t> </a:t>
            </a:r>
            <a:r>
              <a:rPr lang="fr-CA" sz="2400" dirty="0" err="1"/>
              <a:t>text</a:t>
            </a:r>
            <a:r>
              <a:rPr lang="fr-CA" sz="2400" dirty="0"/>
              <a:t> </a:t>
            </a:r>
            <a:r>
              <a:rPr lang="fr-CA" sz="2400" dirty="0" err="1"/>
              <a:t>is</a:t>
            </a:r>
            <a:r>
              <a:rPr lang="fr-CA" sz="2400" dirty="0"/>
              <a:t> for </a:t>
            </a:r>
            <a:r>
              <a:rPr lang="fr-CA" sz="2400" dirty="0" err="1"/>
              <a:t>publishing</a:t>
            </a:r>
            <a:r>
              <a:rPr lang="fr-CA" sz="2400" dirty="0"/>
              <a:t> the </a:t>
            </a:r>
            <a:r>
              <a:rPr lang="fr-CA" sz="2400" dirty="0" err="1"/>
              <a:t>homework</a:t>
            </a:r>
            <a:endParaRPr lang="fr-CA" sz="2400" dirty="0"/>
          </a:p>
          <a:p>
            <a:pPr lvl="0">
              <a:spcBef>
                <a:spcPts val="600"/>
              </a:spcBef>
            </a:pPr>
            <a:r>
              <a:rPr lang="fr-CA" sz="2400" dirty="0"/>
              <a:t>Système de </a:t>
            </a:r>
            <a:r>
              <a:rPr lang="fr-CA" sz="2400" b="1" i="1" dirty="0">
                <a:latin typeface="Bradley Hand ITC" panose="03070402050302030203" pitchFamily="66" charset="0"/>
              </a:rPr>
              <a:t>Jumelage </a:t>
            </a:r>
            <a:r>
              <a:rPr lang="fr-CA" sz="2400" dirty="0"/>
              <a:t> – une fois par semaine</a:t>
            </a:r>
          </a:p>
          <a:p>
            <a:pPr>
              <a:spcBef>
                <a:spcPts val="600"/>
              </a:spcBef>
            </a:pPr>
            <a:r>
              <a:rPr lang="fr-CA" sz="2400" dirty="0"/>
              <a:t>Journal de gratitude – quotidiennement</a:t>
            </a:r>
          </a:p>
          <a:p>
            <a:pPr>
              <a:spcBef>
                <a:spcPts val="600"/>
              </a:spcBef>
            </a:pPr>
            <a:r>
              <a:rPr lang="fr-FR" sz="2400" dirty="0"/>
              <a:t>Exercez </a:t>
            </a:r>
          </a:p>
          <a:p>
            <a:pPr marL="171450" indent="-171450">
              <a:buFont typeface="Arial" panose="020B0604020202020204" pitchFamily="34" charset="0"/>
              <a:buChar char="•"/>
            </a:pPr>
            <a:r>
              <a:rPr lang="fr-FR" sz="2400" dirty="0"/>
              <a:t>Le changement et la transition</a:t>
            </a:r>
          </a:p>
          <a:p>
            <a:pPr marL="171450" indent="-171450">
              <a:buFont typeface="Arial" panose="020B0604020202020204" pitchFamily="34" charset="0"/>
              <a:buChar char="•"/>
            </a:pPr>
            <a:r>
              <a:rPr lang="fr-FR" sz="2400" dirty="0"/>
              <a:t>Le modèle SCARF,</a:t>
            </a:r>
          </a:p>
          <a:p>
            <a:pPr marL="171450" indent="-171450">
              <a:buFont typeface="Arial" panose="020B0604020202020204" pitchFamily="34" charset="0"/>
              <a:buChar char="•"/>
            </a:pPr>
            <a:r>
              <a:rPr lang="fr-FR" sz="2400" dirty="0"/>
              <a:t>La technique SBN-RR</a:t>
            </a:r>
          </a:p>
          <a:p>
            <a:pPr marL="171450" indent="-171450">
              <a:buFont typeface="Arial" panose="020B0604020202020204" pitchFamily="34" charset="0"/>
              <a:buChar char="•"/>
            </a:pPr>
            <a:r>
              <a:rPr lang="fr-FR" sz="2400" dirty="0"/>
              <a:t>Amour de soi</a:t>
            </a:r>
          </a:p>
          <a:p>
            <a:pPr>
              <a:spcBef>
                <a:spcPts val="600"/>
              </a:spcBef>
            </a:pPr>
            <a:r>
              <a:rPr lang="fr-FR" sz="2400" dirty="0"/>
              <a:t>Faites votre pratique </a:t>
            </a:r>
            <a:r>
              <a:rPr lang="fr-FR" sz="2400" b="1" dirty="0"/>
              <a:t>jusqu'à 15 minutes </a:t>
            </a:r>
            <a:r>
              <a:rPr lang="fr-FR" sz="2400" dirty="0"/>
              <a:t>et </a:t>
            </a:r>
            <a:br>
              <a:rPr lang="fr-FR" sz="2400" dirty="0"/>
            </a:br>
            <a:r>
              <a:rPr lang="fr-FR" sz="2400" dirty="0" err="1"/>
              <a:t>cContinuez</a:t>
            </a:r>
            <a:r>
              <a:rPr lang="fr-FR" sz="2400" dirty="0"/>
              <a:t> à pratiquer tous les jours de la semaine</a:t>
            </a:r>
            <a:endParaRPr lang="fr-CA" sz="2400" dirty="0"/>
          </a:p>
          <a:p>
            <a:pPr marL="742950" marR="0" lvl="1" indent="-285750">
              <a:spcBef>
                <a:spcPts val="600"/>
              </a:spcBef>
              <a:spcAft>
                <a:spcPts val="0"/>
              </a:spcAft>
              <a:buFont typeface="Arial" panose="020B0604020202020204" pitchFamily="34" charset="0"/>
              <a:buChar char="–"/>
              <a:tabLst>
                <a:tab pos="914400" algn="l"/>
              </a:tabLst>
            </a:pPr>
            <a:r>
              <a:rPr lang="fr-CA" sz="2000" dirty="0">
                <a:effectLst/>
                <a:ea typeface="Calibri" panose="020F0502020204030204" pitchFamily="34" charset="0"/>
                <a:cs typeface="Times New Roman" panose="02020603050405020304" pitchFamily="18" charset="0"/>
              </a:rPr>
              <a:t>Scan corporel</a:t>
            </a:r>
            <a:endParaRPr lang="fr-FR" sz="2000" dirty="0"/>
          </a:p>
          <a:p>
            <a:pPr marL="742950" marR="0" lvl="1" indent="-285750">
              <a:spcBef>
                <a:spcPts val="600"/>
              </a:spcBef>
              <a:spcAft>
                <a:spcPts val="0"/>
              </a:spcAft>
              <a:buFont typeface="Arial" panose="020B0604020202020204" pitchFamily="34" charset="0"/>
              <a:buChar char="–"/>
              <a:tabLst>
                <a:tab pos="914400" algn="l"/>
              </a:tabLst>
            </a:pPr>
            <a:r>
              <a:rPr lang="fr-CA" sz="2000" dirty="0">
                <a:effectLst/>
                <a:ea typeface="Calibri" panose="020F0502020204030204" pitchFamily="34" charset="0"/>
                <a:cs typeface="Times New Roman" panose="02020603050405020304" pitchFamily="18" charset="0"/>
              </a:rPr>
              <a:t>Respiration</a:t>
            </a:r>
          </a:p>
          <a:p>
            <a:pPr marL="742950" marR="0" lvl="1" indent="-285750">
              <a:spcBef>
                <a:spcPts val="600"/>
              </a:spcBef>
              <a:spcAft>
                <a:spcPts val="0"/>
              </a:spcAft>
              <a:buFont typeface="Arial" panose="020B0604020202020204" pitchFamily="34" charset="0"/>
              <a:buChar char="–"/>
              <a:tabLst>
                <a:tab pos="914400" algn="l"/>
              </a:tabLst>
            </a:pPr>
            <a:r>
              <a:rPr lang="fr-CA" sz="2000" dirty="0"/>
              <a:t>Autocompassion))</a:t>
            </a:r>
            <a:endParaRPr lang="fr-CA" sz="2000" dirty="0">
              <a:effectLst/>
              <a:ea typeface="Calibri" panose="020F0502020204030204" pitchFamily="34" charset="0"/>
              <a:cs typeface="Times New Roman" panose="02020603050405020304" pitchFamily="18" charset="0"/>
            </a:endParaRPr>
          </a:p>
          <a:p>
            <a:endParaRPr lang="fr-CA" noProof="0" dirty="0"/>
          </a:p>
          <a:p>
            <a:r>
              <a:rPr lang="fr-CA" noProof="0" dirty="0"/>
              <a:t>On continue</a:t>
            </a:r>
            <a:r>
              <a:rPr lang="fr-CA" baseline="0" noProof="0" dirty="0"/>
              <a:t> notre connexion par le système de jumelage une fois par semaine. </a:t>
            </a:r>
          </a:p>
          <a:p>
            <a:r>
              <a:rPr lang="fr-CA" baseline="0" noProof="0" dirty="0"/>
              <a:t>On continue aussi d’exprimer notre gratitude et nos raisons d’être heureux et heureuses dans le journal de gratitude chaque jour d’une façon ou d’une autre, </a:t>
            </a:r>
          </a:p>
          <a:p>
            <a:r>
              <a:rPr lang="fr-CA" baseline="0" noProof="0" dirty="0"/>
              <a:t>On exerce ce qui est sur la diapositive </a:t>
            </a:r>
            <a:r>
              <a:rPr lang="fr-CA" baseline="0" noProof="0" dirty="0" err="1"/>
              <a:t>prescedent</a:t>
            </a:r>
            <a:r>
              <a:rPr lang="fr-CA" baseline="0" noProof="0" dirty="0"/>
              <a:t> </a:t>
            </a:r>
          </a:p>
          <a:p>
            <a:r>
              <a:rPr lang="fr-CA" baseline="0" noProof="0" dirty="0"/>
              <a:t>Et si possible on essaie de faire notre pratique de méditation jusqu’à 15 minutes que ce soit le scan corporel, la respiration consciente ou l’autocompassion ou bien une autre pratique de son choix. </a:t>
            </a:r>
          </a:p>
          <a:p>
            <a:endParaRPr lang="fr-CA" noProof="0" dirty="0"/>
          </a:p>
          <a:p>
            <a:r>
              <a:rPr lang="fr-FR" noProof="0" dirty="0"/>
              <a:t>Comme nous l'avons mentionné la semaine dernière</a:t>
            </a:r>
            <a:r>
              <a:rPr lang="fr-CA" noProof="0" dirty="0"/>
              <a:t>, tentez de vous exercer pendant de plus longues périodes chaque jour si cela vous est possible et si vous vous sentez à l’aise. Si vous croyez que ce n’est pas possible pour vous, tentez de vous exercer chaque fois que vous le pouvez. </a:t>
            </a:r>
            <a:r>
              <a:rPr lang="fr-FR" noProof="0" dirty="0"/>
              <a:t>En fin de compte, ce que l'on fait chaque jour est ce qui compte. Il suffit d'adopter cette nouvelle pratique, et d'en faire une habitude que l'on peut prendre pour le reste de sa vie. Selon la science, 8 semaines sont suffisantes pour que cela se passe si on ne lâche pas prise. </a:t>
            </a:r>
          </a:p>
          <a:p>
            <a:endParaRPr lang="fr-FR" noProof="0" dirty="0"/>
          </a:p>
          <a:p>
            <a:r>
              <a:rPr lang="fr-FR" noProof="0" dirty="0"/>
              <a:t>Vous</a:t>
            </a:r>
            <a:r>
              <a:rPr lang="fr-FR" baseline="0" noProof="0" dirty="0"/>
              <a:t> pouvez toujours ajouter des nouveaux éléments, par exemple un peu d</a:t>
            </a:r>
            <a:r>
              <a:rPr lang="fr-CA" baseline="0" noProof="0" dirty="0"/>
              <a:t>’aspect sensoriel – faites-vous en câlin très fort, cela peut être réconfortant. C’est comme prendre soin de notre enfant intérieur. J’adore l’effet que ça fait pour moi et je le pratique souvent. Je vais vous montrer comment je le fais et si vous voulez, vous pouvez le faire avec moi. </a:t>
            </a:r>
          </a:p>
          <a:p>
            <a:r>
              <a:rPr lang="fr-CA" baseline="0" noProof="0" dirty="0"/>
              <a:t>Je commence par m’étirer vers le haut, puis sur les deux côtés en même temps et je continue par me donner un gros câlin. Maintenant on peut aussi ajouter un beau léger sourire et on répète les mêmes mouvements, mais en mettant nos bras à l’inverse. Si le droit a été en haut, cette fois on va le mettre en bas. Voilà, aucun doute qu’on est aimé </a:t>
            </a:r>
            <a:r>
              <a:rPr lang="fr-CA" baseline="0" noProof="0" dirty="0">
                <a:sym typeface="Wingdings" panose="05000000000000000000" pitchFamily="2" charset="2"/>
              </a:rPr>
              <a:t></a:t>
            </a:r>
            <a:endParaRPr lang="fr-CA" noProof="0" dirty="0"/>
          </a:p>
          <a:p>
            <a:endParaRPr lang="fr-CA" noProof="0" dirty="0"/>
          </a:p>
          <a:p>
            <a:r>
              <a:rPr lang="fr-CA" noProof="0" dirty="0"/>
              <a:t>Ressources en français :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Scan corporel ou respiration</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Débutant : https://www.youtube.com/watch?v=PLyuSZhyBV4</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pour débutants Cédric Michel : https://www.youtube.com/watch?v=PTsk8VHCZjM</a:t>
            </a:r>
            <a:br>
              <a:rPr lang="fr-CA" sz="1200" noProof="0" dirty="0">
                <a:effectLst/>
                <a:ea typeface="Calibri" panose="020F0502020204030204" pitchFamily="34" charset="0"/>
                <a:cs typeface="Times New Roman" panose="02020603050405020304" pitchFamily="18" charset="0"/>
              </a:rPr>
            </a:br>
            <a:r>
              <a:rPr lang="fr-FR" sz="1200" dirty="0">
                <a:effectLst/>
                <a:ea typeface="Calibri" panose="020F0502020204030204" pitchFamily="34" charset="0"/>
                <a:cs typeface="Times New Roman" panose="02020603050405020304" pitchFamily="18" charset="0"/>
              </a:rPr>
              <a:t>10 min –</a:t>
            </a:r>
            <a:r>
              <a:rPr lang="fr-CA" sz="1200" dirty="0"/>
              <a:t> </a:t>
            </a:r>
            <a:r>
              <a:rPr lang="fr-FR" sz="1200" dirty="0">
                <a:hlinkClick r:id="rId3"/>
              </a:rPr>
              <a:t>Initiation à la Méditation : Balayage corporel</a:t>
            </a:r>
            <a:r>
              <a:rPr lang="fr-FR" sz="1200" dirty="0"/>
              <a:t> : https://youtu.be/opJpg2T6s2s?t=55</a:t>
            </a:r>
            <a:br>
              <a:rPr lang="fr-FR" sz="1200" dirty="0"/>
            </a:br>
            <a:r>
              <a:rPr lang="fr-FR" sz="1200" dirty="0"/>
              <a:t>10 min - </a:t>
            </a:r>
            <a:r>
              <a:rPr lang="en-US" b="0" i="0" dirty="0" err="1">
                <a:solidFill>
                  <a:srgbClr val="0F0F0F"/>
                </a:solidFill>
                <a:effectLst/>
                <a:latin typeface="YouTube Sans"/>
              </a:rPr>
              <a:t>Méditation</a:t>
            </a:r>
            <a:r>
              <a:rPr lang="en-US" b="0" i="0" dirty="0">
                <a:solidFill>
                  <a:srgbClr val="0F0F0F"/>
                </a:solidFill>
                <a:effectLst/>
                <a:latin typeface="YouTube Sans"/>
              </a:rPr>
              <a:t> </a:t>
            </a:r>
            <a:r>
              <a:rPr lang="en-US" b="0" i="0" dirty="0" err="1">
                <a:solidFill>
                  <a:srgbClr val="0F0F0F"/>
                </a:solidFill>
                <a:effectLst/>
                <a:latin typeface="YouTube Sans"/>
              </a:rPr>
              <a:t>guidée</a:t>
            </a:r>
            <a:r>
              <a:rPr lang="en-US" b="0" i="0" dirty="0">
                <a:solidFill>
                  <a:srgbClr val="0F0F0F"/>
                </a:solidFill>
                <a:effectLst/>
                <a:latin typeface="YouTube Sans"/>
              </a:rPr>
              <a:t>: scan </a:t>
            </a:r>
            <a:r>
              <a:rPr lang="en-US" b="0" i="0" dirty="0" err="1">
                <a:solidFill>
                  <a:srgbClr val="0F0F0F"/>
                </a:solidFill>
                <a:effectLst/>
                <a:latin typeface="YouTube Sans"/>
              </a:rPr>
              <a:t>corporel</a:t>
            </a:r>
            <a:r>
              <a:rPr lang="en-US" b="0" i="0" dirty="0">
                <a:solidFill>
                  <a:srgbClr val="0F0F0F"/>
                </a:solidFill>
                <a:effectLst/>
                <a:latin typeface="YouTube Sans"/>
              </a:rPr>
              <a:t> : https://www.youtube.com/watch?v=tUOFJ2NjKi8</a:t>
            </a:r>
            <a:br>
              <a:rPr lang="fr-CA" sz="1200" noProof="0" dirty="0">
                <a:effectLst/>
                <a:ea typeface="Calibri" panose="020F0502020204030204" pitchFamily="34" charset="0"/>
                <a:cs typeface="Times New Roman" panose="02020603050405020304" pitchFamily="18" charset="0"/>
              </a:rPr>
            </a:br>
            <a:r>
              <a:rPr lang="fr-FR" sz="1200" dirty="0">
                <a:effectLst/>
                <a:ea typeface="Calibri" panose="020F0502020204030204" pitchFamily="34" charset="0"/>
                <a:cs typeface="Times New Roman" panose="02020603050405020304" pitchFamily="18" charset="0"/>
              </a:rPr>
              <a:t>15 min - </a:t>
            </a:r>
            <a:r>
              <a:rPr lang="fr-FR" sz="1200" dirty="0" err="1">
                <a:effectLst/>
                <a:ea typeface="Calibri" panose="020F0502020204030204" pitchFamily="34" charset="0"/>
                <a:cs typeface="Times New Roman" panose="02020603050405020304" pitchFamily="18" charset="0"/>
                <a:hlinkClick r:id="rId4"/>
              </a:rPr>
              <a:t>Méditation</a:t>
            </a:r>
            <a:r>
              <a:rPr lang="fr-FR" sz="1200" dirty="0">
                <a:effectLst/>
                <a:ea typeface="Calibri" panose="020F0502020204030204" pitchFamily="34" charset="0"/>
                <a:cs typeface="Times New Roman" panose="02020603050405020304" pitchFamily="18" charset="0"/>
                <a:hlinkClick r:id="rId4"/>
              </a:rPr>
              <a:t> guidée sur votre respiration</a:t>
            </a:r>
            <a:r>
              <a:rPr lang="fr-FR" sz="1200" dirty="0">
                <a:effectLst/>
                <a:ea typeface="Calibri" panose="020F0502020204030204" pitchFamily="34" charset="0"/>
                <a:cs typeface="Times New Roman" panose="02020603050405020304" pitchFamily="18" charset="0"/>
              </a:rPr>
              <a:t> : https://www.youtube.com/watch?v=rAyJbbLgpA0</a:t>
            </a:r>
            <a:br>
              <a:rPr lang="fr-FR" sz="1200" dirty="0">
                <a:effectLst/>
                <a:ea typeface="Calibri" panose="020F0502020204030204" pitchFamily="34" charset="0"/>
                <a:cs typeface="Times New Roman" panose="02020603050405020304" pitchFamily="18" charset="0"/>
              </a:rPr>
            </a:br>
            <a:r>
              <a:rPr lang="fr-FR" b="0" i="0" dirty="0">
                <a:solidFill>
                  <a:srgbClr val="333333"/>
                </a:solidFill>
                <a:effectLst/>
                <a:latin typeface="Helvetica" panose="020B0604020202020204" pitchFamily="34" charset="0"/>
              </a:rPr>
              <a:t>15 min - </a:t>
            </a:r>
            <a:r>
              <a:rPr lang="en-US" b="0" i="0" dirty="0">
                <a:effectLst/>
                <a:latin typeface="Roboto" panose="02000000000000000000" pitchFamily="2" charset="0"/>
              </a:rPr>
              <a:t>Le Body Scan - https://www.youtube.com/watch?v=NWNiIG91xew</a:t>
            </a:r>
            <a:br>
              <a:rPr lang="en-US" b="0" i="0" dirty="0">
                <a:effectLst/>
                <a:latin typeface="Roboto" panose="02000000000000000000" pitchFamily="2" charset="0"/>
              </a:rPr>
            </a:br>
            <a:r>
              <a:rPr lang="en-US" b="0" i="0" dirty="0">
                <a:effectLst/>
                <a:latin typeface="Roboto" panose="02000000000000000000" pitchFamily="2" charset="0"/>
              </a:rPr>
              <a:t>15 min - Scan </a:t>
            </a:r>
            <a:r>
              <a:rPr lang="en-US" b="0" i="0" dirty="0" err="1">
                <a:effectLst/>
                <a:latin typeface="Roboto" panose="02000000000000000000" pitchFamily="2" charset="0"/>
              </a:rPr>
              <a:t>Corporel</a:t>
            </a:r>
            <a:r>
              <a:rPr lang="en-US" b="0" i="0" dirty="0">
                <a:solidFill>
                  <a:schemeClr val="tx1"/>
                </a:solidFill>
                <a:effectLst/>
                <a:latin typeface="Roboto" panose="02000000000000000000" pitchFamily="2" charset="0"/>
              </a:rPr>
              <a:t> - https://www.youtube.com/watch?v=RiyIVf8tq4Q</a:t>
            </a:r>
            <a:br>
              <a:rPr lang="fr-FR" b="0" i="0" dirty="0">
                <a:solidFill>
                  <a:srgbClr val="333333"/>
                </a:solidFill>
                <a:effectLst/>
                <a:latin typeface="Helvetica" panose="020B0604020202020204" pitchFamily="34" charset="0"/>
              </a:rPr>
            </a:br>
            <a:r>
              <a:rPr lang="fr-CA" sz="1200" noProof="0" dirty="0">
                <a:effectLst/>
                <a:ea typeface="Calibri" panose="020F0502020204030204" pitchFamily="34" charset="0"/>
                <a:cs typeface="Times New Roman" panose="02020603050405020304" pitchFamily="18" charset="0"/>
              </a:rPr>
              <a:t>20 min – (1) Méditation Guidée Pleine Conscience (Scan Corporel) : https://www.youtube.com/watch?v=UnK47wWTVZk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a:t>
            </a:r>
            <a:r>
              <a:rPr lang="fr-CA" sz="1200" noProof="0" dirty="0" err="1">
                <a:effectLst/>
                <a:ea typeface="Calibri" panose="020F0502020204030204" pitchFamily="34" charset="0"/>
                <a:cs typeface="Times New Roman" panose="02020603050405020304" pitchFamily="18" charset="0"/>
              </a:rPr>
              <a:t>bodyscan</a:t>
            </a:r>
            <a:r>
              <a:rPr lang="fr-CA" sz="1200" noProof="0" dirty="0">
                <a:effectLst/>
                <a:ea typeface="Calibri" panose="020F0502020204030204" pitchFamily="34" charset="0"/>
                <a:cs typeface="Times New Roman" panose="02020603050405020304" pitchFamily="18" charset="0"/>
              </a:rPr>
              <a:t> : https://www.youtube.com/watch?v=gN5_D4xeo9c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Autocompassion</a:t>
            </a:r>
            <a:br>
              <a:rPr lang="fr-CA" sz="1200" noProof="0" dirty="0">
                <a:effectLst/>
                <a:ea typeface="Calibri" panose="020F0502020204030204" pitchFamily="34" charset="0"/>
                <a:cs typeface="Times New Roman" panose="02020603050405020304" pitchFamily="18" charset="0"/>
              </a:rPr>
            </a:br>
            <a:r>
              <a:rPr lang="fr-CA" sz="1600" noProof="0" dirty="0"/>
              <a:t>5 min – Une pause d’autocompassion : </a:t>
            </a:r>
            <a:r>
              <a:rPr lang="fr-CA" sz="1600" noProof="0" dirty="0">
                <a:hlinkClick r:id="rId5"/>
              </a:rPr>
              <a:t>https://vimeo.com/470384287</a:t>
            </a:r>
            <a:r>
              <a:rPr lang="fr-CA" sz="1600" noProof="0" dirty="0"/>
              <a:t> </a:t>
            </a:r>
            <a:br>
              <a:rPr lang="fr-CA" sz="2400" u="sng" noProof="0" dirty="0">
                <a:solidFill>
                  <a:srgbClr val="2803C3"/>
                </a:solidFill>
                <a:effectLst/>
                <a:latin typeface="Arial" panose="020B0604020202020204" pitchFamily="34" charset="0"/>
                <a:ea typeface="Calibri" panose="020F0502020204030204" pitchFamily="34" charset="0"/>
              </a:rPr>
            </a:br>
            <a:r>
              <a:rPr lang="fr-CA" sz="1600" noProof="0" dirty="0"/>
              <a:t>8 min – La pause d’autocompassion : </a:t>
            </a:r>
            <a:r>
              <a:rPr lang="fr-CA" sz="1200" noProof="0" dirty="0">
                <a:hlinkClick r:id="rId6"/>
              </a:rPr>
              <a:t>https://www.youtube.com/watch?v=Fevw8ahkeeU</a:t>
            </a:r>
            <a:br>
              <a:rPr lang="fr-CA" sz="1200" noProof="0" dirty="0"/>
            </a:br>
            <a:r>
              <a:rPr lang="fr-CA" sz="1200" noProof="0" dirty="0">
                <a:effectLst/>
                <a:ea typeface="Calibri" panose="020F0502020204030204" pitchFamily="34" charset="0"/>
                <a:cs typeface="Times New Roman" panose="02020603050405020304" pitchFamily="18" charset="0"/>
              </a:rPr>
              <a:t>10 min – Viens méditer avec Mon équilibre UL | Carmen Pedneault – Autocompassion: https://www.youtube.com/watch?v=DQQniKP5GHI </a:t>
            </a:r>
            <a:br>
              <a:rPr lang="fr-CA" sz="1200" noProof="0" dirty="0">
                <a:effectLst/>
                <a:ea typeface="Calibri" panose="020F0502020204030204" pitchFamily="34" charset="0"/>
                <a:cs typeface="Times New Roman" panose="02020603050405020304" pitchFamily="18" charset="0"/>
              </a:rPr>
            </a:br>
            <a:r>
              <a:rPr lang="fr-CA" sz="1200" noProof="0" dirty="0">
                <a:effectLst/>
                <a:latin typeface="Calibri" panose="020F0502020204030204" pitchFamily="34" charset="0"/>
                <a:ea typeface="Calibri" panose="020F0502020204030204" pitchFamily="34" charset="0"/>
              </a:rPr>
              <a:t>15 min – Pratique d’autocompassion : </a:t>
            </a:r>
            <a:r>
              <a:rPr lang="fr-CA" sz="1200" u="sng" noProof="0" dirty="0">
                <a:solidFill>
                  <a:srgbClr val="0000FF"/>
                </a:solidFill>
                <a:effectLst/>
                <a:latin typeface="Calibri" panose="020F0502020204030204" pitchFamily="34" charset="0"/>
                <a:ea typeface="Calibri" panose="020F0502020204030204" pitchFamily="34" charset="0"/>
                <a:hlinkClick r:id="rId7"/>
              </a:rPr>
              <a:t>https://vimeo.com/466742570</a:t>
            </a:r>
            <a:r>
              <a:rPr lang="fr-CA" sz="1200" noProof="0" dirty="0">
                <a:effectLst/>
                <a:latin typeface="Calibri" panose="020F0502020204030204" pitchFamily="34" charset="0"/>
                <a:ea typeface="Calibri" panose="020F0502020204030204" pitchFamily="34" charset="0"/>
              </a:rPr>
              <a:t> </a:t>
            </a:r>
            <a:br>
              <a:rPr lang="fr-CA" sz="1200" noProof="0" dirty="0">
                <a:effectLst/>
                <a:latin typeface="Calibri" panose="020F0502020204030204" pitchFamily="34" charset="0"/>
                <a:ea typeface="Calibri" panose="020F0502020204030204" pitchFamily="34" charset="0"/>
              </a:rPr>
            </a:br>
            <a:r>
              <a:rPr lang="fr-CA" sz="1200" baseline="0" noProof="0" dirty="0"/>
              <a:t>17 min – </a:t>
            </a:r>
            <a:r>
              <a:rPr lang="fr-CA" sz="1200" noProof="0" dirty="0"/>
              <a:t>Méditation guidée :</a:t>
            </a:r>
            <a:r>
              <a:rPr lang="fr-CA" sz="1200" baseline="0" noProof="0" dirty="0"/>
              <a:t> votre moment d’autocompassion : </a:t>
            </a:r>
            <a:r>
              <a:rPr lang="fr-CA" sz="1200" noProof="0" dirty="0">
                <a:hlinkClick r:id="rId8"/>
              </a:rPr>
              <a:t>https://www.youtube.com/watch?v=nQSAcY-7Xic</a:t>
            </a:r>
            <a:r>
              <a:rPr lang="fr-CA" sz="1200" noProof="0" dirty="0"/>
              <a:t> </a:t>
            </a:r>
            <a:br>
              <a:rPr lang="fr-CA" sz="1200" noProof="0" dirty="0"/>
            </a:br>
            <a:r>
              <a:rPr lang="fr-CA" sz="1200" noProof="0" dirty="0">
                <a:effectLst/>
                <a:ea typeface="Calibri" panose="020F0502020204030204" pitchFamily="34" charset="0"/>
                <a:cs typeface="Times New Roman" panose="02020603050405020304" pitchFamily="18" charset="0"/>
              </a:rPr>
              <a:t>18 min – Pleine Conscience pour Bien Démarrer la Journée : https://www.youtube.com/watch?v=spFKZfWn07k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Pleine Conscience Paix Intérieure : https://www.youtube.com/watch?v=aH7Yfzf8-kk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30 min – Développer l’autocompassion : https://www.youtube.com/watch?v=umZpaiLuqCM </a:t>
            </a:r>
          </a:p>
          <a:p>
            <a:endParaRPr lang="fr-CA" noProof="0" dirty="0"/>
          </a:p>
          <a:p>
            <a:r>
              <a:rPr lang="fr-CA" noProof="0" dirty="0"/>
              <a:t>Ressources in English:</a:t>
            </a:r>
          </a:p>
          <a:p>
            <a:pPr lvl="1">
              <a:spcBef>
                <a:spcPts val="0"/>
              </a:spcBef>
            </a:pPr>
            <a:r>
              <a:rPr lang="en-CA" sz="2000" dirty="0"/>
              <a:t>- Body scan or Breathing</a:t>
            </a:r>
            <a:br>
              <a:rPr lang="fr-CA" sz="2000" noProof="0" dirty="0">
                <a:effectLst/>
                <a:ea typeface="Calibri" panose="020F0502020204030204" pitchFamily="34" charset="0"/>
                <a:cs typeface="Times New Roman" panose="02020603050405020304" pitchFamily="18" charset="0"/>
              </a:rPr>
            </a:br>
            <a:r>
              <a:rPr lang="en-CA" sz="1200" dirty="0"/>
              <a:t>15 mins – </a:t>
            </a:r>
            <a:r>
              <a:rPr lang="en-CA" sz="1200" dirty="0">
                <a:solidFill>
                  <a:srgbClr val="FF0000"/>
                </a:solidFill>
                <a:hlinkClick r:id="rId9"/>
              </a:rPr>
              <a:t>https://www.rightlifeproject.com/meditate</a:t>
            </a:r>
            <a:r>
              <a:rPr lang="en-CA" sz="1200" dirty="0"/>
              <a:t> (may need to scroll down)</a:t>
            </a:r>
            <a:br>
              <a:rPr lang="en-CA" sz="1200" dirty="0"/>
            </a:br>
            <a:r>
              <a:rPr lang="en-CA" sz="1200" dirty="0"/>
              <a:t>15 mins – </a:t>
            </a:r>
            <a:r>
              <a:rPr lang="en-CA" sz="1200" dirty="0">
                <a:solidFill>
                  <a:srgbClr val="FF0000"/>
                </a:solidFill>
                <a:hlinkClick r:id="rId10"/>
              </a:rPr>
              <a:t>https://soundcloud.com/dharma-gus/15-min-body-scan-augusta-mbsr</a:t>
            </a:r>
            <a:r>
              <a:rPr lang="en-CA" sz="1200" dirty="0">
                <a:solidFill>
                  <a:srgbClr val="FF0000"/>
                </a:solidFill>
              </a:rPr>
              <a:t> </a:t>
            </a:r>
          </a:p>
          <a:p>
            <a:pPr lvl="1">
              <a:spcBef>
                <a:spcPts val="0"/>
              </a:spcBef>
            </a:pPr>
            <a:r>
              <a:rPr lang="en-CA" sz="2000" dirty="0"/>
              <a:t>- Self-compassion</a:t>
            </a:r>
            <a:br>
              <a:rPr lang="en-CA" sz="2000" dirty="0"/>
            </a:br>
            <a:r>
              <a:rPr lang="en-CA" sz="1200" dirty="0"/>
              <a:t>10 mins – </a:t>
            </a:r>
            <a:r>
              <a:rPr lang="en-CA" sz="1200" dirty="0">
                <a:hlinkClick r:id="rId11"/>
              </a:rPr>
              <a:t>https://soundcloud.com/breathworks-mindfulness/mindfulness-for-women-track-5-self-compassion-meditation</a:t>
            </a:r>
            <a:br>
              <a:rPr lang="en-CA" sz="1200" dirty="0"/>
            </a:br>
            <a:r>
              <a:rPr lang="en-CA" sz="1200" dirty="0"/>
              <a:t>10 mins – </a:t>
            </a:r>
            <a:r>
              <a:rPr lang="en-CA" sz="1200" dirty="0">
                <a:hlinkClick r:id="rId12"/>
              </a:rPr>
              <a:t>https://soundcloud.com/user-640851605/self-compassion-giving-and-receiving-meditation-10-minutes</a:t>
            </a:r>
            <a:r>
              <a:rPr lang="en-CA" sz="1200" dirty="0"/>
              <a:t>   </a:t>
            </a:r>
            <a:br>
              <a:rPr lang="en-CA" sz="1200" dirty="0"/>
            </a:br>
            <a:r>
              <a:rPr lang="en-CA" sz="1200" dirty="0"/>
              <a:t>15 mins – </a:t>
            </a:r>
            <a:r>
              <a:rPr lang="en-CA" sz="1200" dirty="0">
                <a:hlinkClick r:id="rId13"/>
              </a:rPr>
              <a:t>https://soundcloud.com/mindfullivingcoach/self-compassion-meditation</a:t>
            </a:r>
            <a:br>
              <a:rPr lang="en-CA" sz="1200" dirty="0"/>
            </a:br>
            <a:r>
              <a:rPr lang="en-CA" sz="1200" dirty="0"/>
              <a:t>15 mins – </a:t>
            </a:r>
            <a:r>
              <a:rPr lang="en-CA" sz="1200" dirty="0">
                <a:hlinkClick r:id="rId14"/>
              </a:rPr>
              <a:t>https://soundcloud.com/awakeningcompassion/awakening-compassion-class-4</a:t>
            </a:r>
            <a:r>
              <a:rPr lang="en-CA" sz="1200" dirty="0"/>
              <a:t>   </a:t>
            </a:r>
            <a:br>
              <a:rPr lang="en-CA" sz="1200" dirty="0"/>
            </a:br>
            <a:r>
              <a:rPr lang="en-CA" sz="1200" dirty="0"/>
              <a:t>20 mins – </a:t>
            </a:r>
            <a:r>
              <a:rPr lang="en-CA" sz="1200" dirty="0">
                <a:hlinkClick r:id="rId15"/>
              </a:rPr>
              <a:t>http://self-compassion.org/wp-content/uploads/meditations/LKM.self-compassion.MP3 </a:t>
            </a:r>
            <a:endParaRPr lang="en-CA" sz="1200" dirty="0"/>
          </a:p>
          <a:p>
            <a:endParaRPr lang="fr-CA" noProof="0" dirty="0"/>
          </a:p>
          <a:p>
            <a:pPr marL="0" marR="0"/>
            <a:endParaRPr lang="fr-CA" sz="1800" noProof="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21</a:t>
            </a:fld>
            <a:endParaRPr lang="en-US"/>
          </a:p>
        </p:txBody>
      </p:sp>
    </p:spTree>
    <p:extLst>
      <p:ext uri="{BB962C8B-B14F-4D97-AF65-F5344CB8AC3E}">
        <p14:creationId xmlns:p14="http://schemas.microsoft.com/office/powerpoint/2010/main" val="3080836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ML</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22</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fr-CA" b="0" i="0" u="none" strike="noStrike" kern="1200" baseline="0" dirty="0">
                <a:solidFill>
                  <a:schemeClr val="tx1"/>
                </a:solidFill>
              </a:rPr>
              <a:t>Mél::</a:t>
            </a:r>
          </a:p>
          <a:p>
            <a:endParaRPr lang="en-US" baseline="0" dirty="0"/>
          </a:p>
          <a:p>
            <a:r>
              <a:rPr lang="fr-CA" dirty="0"/>
              <a:t>Pour l’exercice de centrage,</a:t>
            </a:r>
            <a:r>
              <a:rPr lang="fr-CA" baseline="0" dirty="0"/>
              <a:t> nous allons utiliser une légère variation… Comme les exercices précédents, </a:t>
            </a:r>
            <a:r>
              <a:rPr lang="fr-CA" dirty="0"/>
              <a:t>l’astuce consiste à passer du «faire» à l’«être».</a:t>
            </a:r>
          </a:p>
          <a:p>
            <a:r>
              <a:rPr lang="fr-CA" dirty="0"/>
              <a:t>Commençons par ce qui suit…</a:t>
            </a:r>
          </a:p>
          <a:p>
            <a:pPr lvl="1"/>
            <a:r>
              <a:rPr lang="fr-CA" dirty="0"/>
              <a:t>Asseyez-vous en position droite, de la façon la plus confortable possible</a:t>
            </a:r>
          </a:p>
          <a:p>
            <a:pPr lvl="1"/>
            <a:r>
              <a:rPr lang="fr-CA" dirty="0"/>
              <a:t>L’exercice augmente en efficacité si vous maintenez les yeux fermé ou semi-fermé.</a:t>
            </a:r>
          </a:p>
          <a:p>
            <a:pPr lvl="1"/>
            <a:r>
              <a:rPr lang="fr-CA" dirty="0"/>
              <a:t>Concentrez-vous</a:t>
            </a:r>
            <a:r>
              <a:rPr lang="fr-CA" baseline="0" dirty="0"/>
              <a:t> sur votre respiration et répétez dans votre esprit les phrases suivantes qui vous semblent justes, en ce moment</a:t>
            </a:r>
            <a:r>
              <a:rPr lang="fr-CA" dirty="0"/>
              <a:t>..</a:t>
            </a:r>
          </a:p>
          <a:p>
            <a:endParaRPr lang="en-US" dirty="0"/>
          </a:p>
          <a:p>
            <a:r>
              <a:rPr lang="fr-CA" dirty="0"/>
              <a:t>Répétez deux ou trois fois :</a:t>
            </a:r>
          </a:p>
          <a:p>
            <a:pPr marL="742950" lvl="1" indent="-285750">
              <a:spcBef>
                <a:spcPts val="600"/>
              </a:spcBef>
              <a:buFont typeface="Arial" panose="020B0604020202020204" pitchFamily="34" charset="0"/>
              <a:buChar char="•"/>
            </a:pPr>
            <a:r>
              <a:rPr lang="fr-CA" sz="2400" dirty="0"/>
              <a:t>Puis-je être en sécurité</a:t>
            </a:r>
          </a:p>
          <a:p>
            <a:pPr marL="742950" lvl="1" indent="-285750">
              <a:spcBef>
                <a:spcPts val="600"/>
              </a:spcBef>
              <a:buFont typeface="Arial" panose="020B0604020202020204" pitchFamily="34" charset="0"/>
              <a:buChar char="•"/>
            </a:pPr>
            <a:r>
              <a:rPr lang="fr-CA" sz="2400" dirty="0"/>
              <a:t>Puis-je être en paix</a:t>
            </a:r>
          </a:p>
          <a:p>
            <a:pPr marL="742950" lvl="1" indent="-285750">
              <a:spcBef>
                <a:spcPts val="600"/>
              </a:spcBef>
              <a:buFont typeface="Arial" panose="020B0604020202020204" pitchFamily="34" charset="0"/>
              <a:buChar char="•"/>
            </a:pPr>
            <a:r>
              <a:rPr lang="fr-CA" sz="2400" dirty="0"/>
              <a:t>Puis-je être indulgent(e) envers moi-même</a:t>
            </a:r>
          </a:p>
          <a:p>
            <a:pPr marL="742950" lvl="1" indent="-285750">
              <a:spcBef>
                <a:spcPts val="600"/>
              </a:spcBef>
              <a:buFont typeface="Arial" panose="020B0604020202020204" pitchFamily="34" charset="0"/>
              <a:buChar char="•"/>
            </a:pPr>
            <a:r>
              <a:rPr lang="fr-CA" sz="2400" dirty="0"/>
              <a:t>Puis-je m’accepter tel que je suis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209691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b="0" i="0" u="none" strike="noStrike" kern="1200" baseline="0" dirty="0">
                <a:solidFill>
                  <a:schemeClr val="tx1"/>
                </a:solidFill>
              </a:rPr>
              <a:t>Mél::</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J'aimerais que des personnes partagent leur expérience, des idées, des défis ou des surprises que vous avez vécus ou remarqués lors de la pratique de la semaine dernière, y compris</a:t>
            </a:r>
            <a:r>
              <a:rPr lang="fr-CA"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Le journal de gratitude</a:t>
            </a:r>
          </a:p>
          <a:p>
            <a:pPr marL="171450" indent="-171450">
              <a:buFont typeface="Arial" panose="020B0604020202020204" pitchFamily="34" charset="0"/>
              <a:buChar char="•"/>
            </a:pPr>
            <a:r>
              <a:rPr lang="fr-CA" baseline="0" dirty="0"/>
              <a:t>La respiration ou le scan corporel dans un état de pleine conscience</a:t>
            </a:r>
          </a:p>
          <a:p>
            <a:pPr marL="171450" indent="-171450">
              <a:buFont typeface="Arial" panose="020B0604020202020204" pitchFamily="34" charset="0"/>
              <a:buChar char="•"/>
            </a:pPr>
            <a:r>
              <a:rPr lang="fr-CA" dirty="0"/>
              <a:t>Boire d’eau en pleine conscience</a:t>
            </a:r>
          </a:p>
          <a:p>
            <a:pPr marL="171450" indent="-171450">
              <a:buFont typeface="Arial" panose="020B0604020202020204" pitchFamily="34" charset="0"/>
              <a:buChar char="•"/>
            </a:pPr>
            <a:r>
              <a:rPr lang="fr-CA" baseline="0" dirty="0"/>
              <a:t>L’</a:t>
            </a:r>
            <a:r>
              <a:rPr lang="fr-CA" baseline="0" dirty="0" err="1"/>
              <a:t>auto-compassion</a:t>
            </a:r>
            <a:endParaRPr lang="fr-CA" baseline="0" dirty="0"/>
          </a:p>
          <a:p>
            <a:pPr marL="171450" indent="-171450">
              <a:buFont typeface="Arial" panose="020B0604020202020204" pitchFamily="34" charset="0"/>
              <a:buChar char="•"/>
            </a:pPr>
            <a:r>
              <a:rPr lang="fr-CA" dirty="0"/>
              <a:t>Le nettoyage conscient de son environnement</a:t>
            </a:r>
            <a:endParaRPr lang="fr-CA" baseline="0" dirty="0"/>
          </a:p>
          <a:p>
            <a:endParaRPr lang="en-CA" dirty="0"/>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743833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b="0" i="0" u="none" strike="noStrike" kern="1200" baseline="0" dirty="0">
                <a:solidFill>
                  <a:schemeClr val="tx1"/>
                </a:solidFill>
              </a:rPr>
              <a:t>Mél::</a:t>
            </a:r>
          </a:p>
          <a:p>
            <a:endParaRPr lang="fr-CA" b="0" i="0" u="none" strike="noStrike" kern="1200" baseline="0" dirty="0">
              <a:solidFill>
                <a:schemeClr val="tx1"/>
              </a:solidFill>
            </a:endParaRPr>
          </a:p>
          <a:p>
            <a:r>
              <a:rPr lang="fr-CA" b="0" i="0" u="none" strike="noStrike" kern="1200" baseline="0" dirty="0" err="1">
                <a:solidFill>
                  <a:schemeClr val="tx1"/>
                </a:solidFill>
              </a:rPr>
              <a:t>Souivez</a:t>
            </a:r>
            <a:r>
              <a:rPr lang="fr-CA" b="0" i="0" u="none" strike="noStrike" kern="1200" baseline="0" dirty="0">
                <a:solidFill>
                  <a:schemeClr val="tx1"/>
                </a:solidFill>
              </a:rPr>
              <a:t>-vous d’écrire quelques mots pendant la séance, pour guide votre conversation lors de les petits groupes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85800" y="4343402"/>
            <a:ext cx="5853946" cy="4114800"/>
          </a:xfrm>
        </p:spPr>
        <p:txBody>
          <a:bodyPr>
            <a:normAutofit fontScale="47500" lnSpcReduction="20000"/>
          </a:bodyPr>
          <a:lstStyle/>
          <a:p>
            <a:r>
              <a:rPr lang="fr-CA" b="0" i="0" u="none" strike="noStrike" kern="1200" baseline="0" dirty="0">
                <a:solidFill>
                  <a:schemeClr val="tx1"/>
                </a:solidFill>
              </a:rPr>
              <a:t>Marie-Lyne:</a:t>
            </a:r>
          </a:p>
          <a:p>
            <a:endParaRPr lang="fr-CA" b="0" i="0" u="none" strike="noStrike" kern="1200" baseline="0" dirty="0">
              <a:solidFill>
                <a:schemeClr val="tx1"/>
              </a:solidFill>
            </a:endParaRPr>
          </a:p>
          <a:p>
            <a:r>
              <a:rPr lang="fr-CA" b="0" i="0" u="none" strike="noStrike" kern="1200" baseline="0" dirty="0">
                <a:solidFill>
                  <a:schemeClr val="tx1"/>
                </a:solidFill>
              </a:rPr>
              <a:t>(click)</a:t>
            </a:r>
            <a:endParaRPr lang="en-CA" b="0" i="0" u="none" strike="noStrike" kern="1200" baseline="0" dirty="0">
              <a:solidFill>
                <a:schemeClr val="tx1"/>
              </a:solidFill>
            </a:endParaRPr>
          </a:p>
          <a:p>
            <a:r>
              <a:rPr lang="en-CA" b="1" i="0" u="none" strike="noStrike" kern="1200" baseline="0" dirty="0">
                <a:solidFill>
                  <a:schemeClr val="tx1"/>
                </a:solidFill>
              </a:rPr>
              <a:t>There are two kinds of changes – voluntary and involuntary.</a:t>
            </a:r>
          </a:p>
          <a:p>
            <a:pPr marL="168590" indent="-168590">
              <a:buFont typeface="Arial" pitchFamily="34" charset="0"/>
              <a:buChar char="•"/>
            </a:pPr>
            <a:r>
              <a:rPr lang="en-CA" b="1" i="0" u="none" strike="noStrike" kern="1200" baseline="0" dirty="0">
                <a:solidFill>
                  <a:schemeClr val="tx1"/>
                </a:solidFill>
              </a:rPr>
              <a:t>Voluntary changes </a:t>
            </a:r>
            <a:r>
              <a:rPr lang="en-CA" b="0" i="0" u="none" strike="noStrike" kern="1200" baseline="0" dirty="0">
                <a:solidFill>
                  <a:schemeClr val="tx1"/>
                </a:solidFill>
              </a:rPr>
              <a:t>are the changes you choose to make and</a:t>
            </a:r>
            <a:r>
              <a:rPr lang="en-CA" b="0" i="0" u="none" strike="noStrike" kern="1200" dirty="0">
                <a:solidFill>
                  <a:schemeClr val="tx1"/>
                </a:solidFill>
              </a:rPr>
              <a:t> </a:t>
            </a:r>
            <a:r>
              <a:rPr lang="en-CA" b="0" i="0" u="none" strike="noStrike" kern="1200" baseline="0" dirty="0">
                <a:solidFill>
                  <a:schemeClr val="tx1"/>
                </a:solidFill>
              </a:rPr>
              <a:t>are prepared for. Examples include quitting a job, accepting a</a:t>
            </a:r>
            <a:r>
              <a:rPr lang="en-CA" b="0" i="0" u="none" strike="noStrike" kern="1200" dirty="0">
                <a:solidFill>
                  <a:schemeClr val="tx1"/>
                </a:solidFill>
              </a:rPr>
              <a:t> </a:t>
            </a:r>
            <a:r>
              <a:rPr lang="en-CA" b="0" i="0" u="none" strike="noStrike" kern="1200" baseline="0" dirty="0">
                <a:solidFill>
                  <a:schemeClr val="tx1"/>
                </a:solidFill>
              </a:rPr>
              <a:t>promotion, taking early retirement, or starting your own business.</a:t>
            </a:r>
            <a:r>
              <a:rPr lang="en-CA" b="0" i="0" u="none" strike="noStrike" kern="1200" dirty="0">
                <a:solidFill>
                  <a:schemeClr val="tx1"/>
                </a:solidFill>
              </a:rPr>
              <a:t> </a:t>
            </a:r>
            <a:r>
              <a:rPr lang="en-CA" b="0" i="0" u="none" strike="noStrike" kern="1200" baseline="0" dirty="0">
                <a:solidFill>
                  <a:schemeClr val="tx1"/>
                </a:solidFill>
              </a:rPr>
              <a:t>When you take charge and choose to make a change in</a:t>
            </a:r>
            <a:r>
              <a:rPr lang="en-CA" dirty="0"/>
              <a:t> </a:t>
            </a:r>
            <a:r>
              <a:rPr lang="en-CA" b="0" i="0" u="none" strike="noStrike" kern="1200" baseline="0" dirty="0">
                <a:solidFill>
                  <a:schemeClr val="tx1"/>
                </a:solidFill>
              </a:rPr>
              <a:t>your life,</a:t>
            </a:r>
            <a:r>
              <a:rPr lang="en-CA" b="0" i="0" u="none" strike="noStrike" kern="1200" dirty="0">
                <a:solidFill>
                  <a:schemeClr val="tx1"/>
                </a:solidFill>
              </a:rPr>
              <a:t> </a:t>
            </a:r>
            <a:r>
              <a:rPr lang="en-CA" b="0" i="0" u="none" strike="noStrike" kern="1200" baseline="0" dirty="0">
                <a:solidFill>
                  <a:schemeClr val="tx1"/>
                </a:solidFill>
              </a:rPr>
              <a:t>you may feel excited, relieved or anxious – all typical reactions.</a:t>
            </a:r>
          </a:p>
          <a:p>
            <a:pPr marL="168590" indent="-168590">
              <a:buFont typeface="Arial" pitchFamily="34" charset="0"/>
              <a:buChar char="•"/>
            </a:pPr>
            <a:r>
              <a:rPr lang="en-CA" b="1" i="0" u="none" strike="noStrike" kern="1200" baseline="0" dirty="0">
                <a:solidFill>
                  <a:schemeClr val="tx1"/>
                </a:solidFill>
              </a:rPr>
              <a:t>Involuntary changes </a:t>
            </a:r>
            <a:r>
              <a:rPr lang="en-CA" b="0" i="0" u="none" strike="noStrike" kern="1200" baseline="0" dirty="0">
                <a:solidFill>
                  <a:schemeClr val="tx1"/>
                </a:solidFill>
              </a:rPr>
              <a:t>are ones that happen and are beyond</a:t>
            </a:r>
            <a:r>
              <a:rPr lang="en-CA" b="0" i="0" u="none" strike="noStrike" kern="1200" dirty="0">
                <a:solidFill>
                  <a:schemeClr val="tx1"/>
                </a:solidFill>
              </a:rPr>
              <a:t> </a:t>
            </a:r>
            <a:r>
              <a:rPr lang="en-CA" b="0" i="0" u="none" strike="noStrike" kern="1200" baseline="0" dirty="0">
                <a:solidFill>
                  <a:schemeClr val="tx1"/>
                </a:solidFill>
              </a:rPr>
              <a:t>your control. These can be a change in health; a</a:t>
            </a:r>
            <a:r>
              <a:rPr lang="en-CA" b="0" i="0" u="none" strike="noStrike" kern="1200" dirty="0">
                <a:solidFill>
                  <a:schemeClr val="tx1"/>
                </a:solidFill>
              </a:rPr>
              <a:t> </a:t>
            </a:r>
            <a:r>
              <a:rPr lang="en-CA" b="0" i="0" u="none" strike="noStrike" kern="1200" baseline="0" dirty="0">
                <a:solidFill>
                  <a:schemeClr val="tx1"/>
                </a:solidFill>
              </a:rPr>
              <a:t>change in a relationship due to death or divorce;</a:t>
            </a:r>
            <a:r>
              <a:rPr lang="en-CA" b="0" i="0" u="none" strike="noStrike" kern="1200" dirty="0">
                <a:solidFill>
                  <a:schemeClr val="tx1"/>
                </a:solidFill>
              </a:rPr>
              <a:t> </a:t>
            </a:r>
            <a:r>
              <a:rPr lang="en-CA" b="0" i="0" u="none" strike="noStrike" kern="1200" baseline="0" dirty="0">
                <a:solidFill>
                  <a:schemeClr val="tx1"/>
                </a:solidFill>
              </a:rPr>
              <a:t>a change in your work situation such as being</a:t>
            </a:r>
            <a:r>
              <a:rPr lang="en-CA" b="0" i="0" u="none" strike="noStrike" kern="1200" dirty="0">
                <a:solidFill>
                  <a:schemeClr val="tx1"/>
                </a:solidFill>
              </a:rPr>
              <a:t> </a:t>
            </a:r>
            <a:r>
              <a:rPr lang="en-CA" b="0" i="0" u="none" strike="noStrike" kern="1200" baseline="0" dirty="0">
                <a:solidFill>
                  <a:schemeClr val="tx1"/>
                </a:solidFill>
              </a:rPr>
              <a:t>laid-off, fired or forced to retire; or a decrease</a:t>
            </a:r>
            <a:r>
              <a:rPr lang="en-CA" b="0" i="0" u="none" strike="noStrike" kern="1200" dirty="0">
                <a:solidFill>
                  <a:schemeClr val="tx1"/>
                </a:solidFill>
              </a:rPr>
              <a:t> </a:t>
            </a:r>
            <a:r>
              <a:rPr lang="en-CA" b="0" i="0" u="none" strike="noStrike" kern="1200" baseline="0" dirty="0">
                <a:solidFill>
                  <a:schemeClr val="tx1"/>
                </a:solidFill>
              </a:rPr>
              <a:t>or increase in demand for your skills or services.</a:t>
            </a:r>
            <a:r>
              <a:rPr lang="en-CA" b="0" i="0" u="none" strike="noStrike" kern="1200" dirty="0">
                <a:solidFill>
                  <a:schemeClr val="tx1"/>
                </a:solidFill>
              </a:rPr>
              <a:t> </a:t>
            </a:r>
            <a:r>
              <a:rPr lang="en-CA" b="0" i="0" u="none" strike="noStrike" kern="1200" baseline="0" dirty="0">
                <a:solidFill>
                  <a:schemeClr val="tx1"/>
                </a:solidFill>
              </a:rPr>
              <a:t>Initially, some people react to involuntary</a:t>
            </a:r>
            <a:r>
              <a:rPr lang="en-CA" b="0" i="0" u="none" strike="noStrike" kern="1200" dirty="0">
                <a:solidFill>
                  <a:schemeClr val="tx1"/>
                </a:solidFill>
              </a:rPr>
              <a:t> </a:t>
            </a:r>
            <a:r>
              <a:rPr lang="en-CA" b="0" i="0" u="none" strike="noStrike" kern="1200" baseline="0" dirty="0">
                <a:solidFill>
                  <a:schemeClr val="tx1"/>
                </a:solidFill>
              </a:rPr>
              <a:t>changes with anger, sadness or fear.</a:t>
            </a:r>
          </a:p>
          <a:p>
            <a:endParaRPr lang="fr-CA" dirty="0"/>
          </a:p>
          <a:p>
            <a:r>
              <a:rPr lang="fr-CA" b="1" dirty="0" err="1"/>
              <a:t>Number</a:t>
            </a:r>
            <a:r>
              <a:rPr lang="fr-CA" b="1" dirty="0"/>
              <a:t> of changes:</a:t>
            </a:r>
          </a:p>
          <a:p>
            <a:r>
              <a:rPr lang="en-CA" dirty="0"/>
              <a:t>Change can happen in more than one area of your life at once – at home, to your health, to your family. Sometimes your individual change areas can feel somewhat manageable. But when change occurs in several areas, it can feel overwhelming, leading to a great deal</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Typically changes are based on an external event.  Something happens that results in a fundamental difference in your situation, therefore</a:t>
            </a:r>
            <a:r>
              <a:rPr lang="en-CA" sz="1200" baseline="0" dirty="0"/>
              <a:t> involuntary.</a:t>
            </a:r>
            <a:endParaRPr lang="en-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dirty="0"/>
              <a:t>(click)</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How people react and adjust to the change is the transition.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A transition is the process people go through when making a change and it follows a similar process as the grief process.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Every person experiences change differently for each of the changes they go</a:t>
            </a:r>
            <a:r>
              <a:rPr lang="en-CA" sz="1200" baseline="0" dirty="0"/>
              <a:t> through</a:t>
            </a:r>
            <a:r>
              <a:rPr lang="en-CA" sz="120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dirty="0"/>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For </a:t>
            </a:r>
            <a:r>
              <a:rPr lang="fr-CA" sz="1200" dirty="0" err="1"/>
              <a:t>each</a:t>
            </a:r>
            <a:r>
              <a:rPr lang="fr-CA" sz="1200" dirty="0"/>
              <a:t> </a:t>
            </a:r>
            <a:r>
              <a:rPr lang="fr-CA" sz="1200" dirty="0" err="1"/>
              <a:t>individual</a:t>
            </a:r>
            <a:r>
              <a:rPr lang="fr-CA" sz="1200" dirty="0"/>
              <a:t>, </a:t>
            </a:r>
            <a:r>
              <a:rPr lang="fr-CA" sz="1200" dirty="0" err="1"/>
              <a:t>each</a:t>
            </a:r>
            <a:r>
              <a:rPr lang="fr-CA" sz="1200" dirty="0"/>
              <a:t> transition</a:t>
            </a:r>
            <a:r>
              <a:rPr lang="fr-CA" sz="1200" baseline="0" dirty="0"/>
              <a:t> </a:t>
            </a:r>
            <a:r>
              <a:rPr lang="fr-CA" sz="1200" dirty="0"/>
              <a:t>varies</a:t>
            </a:r>
            <a:r>
              <a:rPr lang="fr-CA" sz="1200" baseline="0" dirty="0"/>
              <a:t> </a:t>
            </a:r>
            <a:r>
              <a:rPr lang="fr-CA" sz="1200" dirty="0"/>
              <a:t>on </a:t>
            </a:r>
            <a:r>
              <a:rPr lang="fr-CA" sz="1200" dirty="0" err="1"/>
              <a:t>its</a:t>
            </a:r>
            <a:r>
              <a:rPr lang="fr-CA" sz="1200" dirty="0"/>
              <a:t> </a:t>
            </a:r>
            <a:r>
              <a:rPr lang="fr-CA" sz="1200" dirty="0" err="1"/>
              <a:t>depth</a:t>
            </a:r>
            <a:r>
              <a:rPr lang="fr-CA" sz="1200" dirty="0"/>
              <a:t> or </a:t>
            </a:r>
            <a:r>
              <a:rPr lang="fr-CA" sz="1200" dirty="0" err="1"/>
              <a:t>intensity</a:t>
            </a:r>
            <a:r>
              <a:rPr lang="fr-CA" sz="1200" baseline="0" dirty="0"/>
              <a:t> and duration</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People go through the transition individually, as opposed to in a group and</a:t>
            </a:r>
            <a:r>
              <a:rPr lang="en-CA" sz="1200" baseline="0" dirty="0"/>
              <a:t> </a:t>
            </a:r>
            <a:r>
              <a:rPr lang="en-CA" sz="1200" dirty="0"/>
              <a:t>lock steps, all</a:t>
            </a:r>
            <a:r>
              <a:rPr lang="en-CA" sz="1200" baseline="0" dirty="0"/>
              <a:t> </a:t>
            </a:r>
            <a:r>
              <a:rPr lang="en-CA" sz="1200" dirty="0"/>
              <a:t>at the same time, and will choose to support or not support the change as individuals.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chemeClr val="accent1">
                    <a:lumMod val="75000"/>
                  </a:schemeClr>
                </a:solidFill>
                <a:effectLst>
                  <a:outerShdw blurRad="38100" dist="38100" dir="2700000" algn="tl">
                    <a:srgbClr val="C0C0C0"/>
                  </a:outerShdw>
                </a:effectLst>
              </a:rPr>
              <a:t>CHANGE +</a:t>
            </a:r>
            <a:r>
              <a:rPr lang="en-CA" sz="1200" b="1" dirty="0">
                <a:solidFill>
                  <a:schemeClr val="tx2"/>
                </a:solidFill>
                <a:effectLst>
                  <a:outerShdw blurRad="38100" dist="38100" dir="2700000" algn="tl">
                    <a:srgbClr val="C0C0C0"/>
                  </a:outerShdw>
                </a:effectLst>
              </a:rPr>
              <a:t> </a:t>
            </a:r>
            <a:r>
              <a:rPr lang="en-CA" sz="1200" b="1" dirty="0">
                <a:solidFill>
                  <a:schemeClr val="accent3">
                    <a:lumMod val="75000"/>
                  </a:schemeClr>
                </a:solidFill>
                <a:effectLst>
                  <a:outerShdw blurRad="38100" dist="38100" dir="2700000" algn="tl">
                    <a:srgbClr val="C0C0C0"/>
                  </a:outerShdw>
                </a:effectLst>
              </a:rPr>
              <a:t>HUMAN BEINGS </a:t>
            </a:r>
            <a:r>
              <a:rPr lang="en-CA" sz="1200" b="1" dirty="0">
                <a:solidFill>
                  <a:schemeClr val="accent1">
                    <a:lumMod val="75000"/>
                  </a:schemeClr>
                </a:solidFill>
                <a:effectLst>
                  <a:outerShdw blurRad="38100" dist="38100" dir="2700000" algn="tl">
                    <a:srgbClr val="C0C0C0"/>
                  </a:outerShdw>
                </a:effectLst>
              </a:rPr>
              <a:t>= T</a:t>
            </a:r>
            <a:r>
              <a:rPr lang="en-CA" sz="1200" b="1" dirty="0">
                <a:solidFill>
                  <a:schemeClr val="accent3">
                    <a:lumMod val="75000"/>
                  </a:schemeClr>
                </a:solidFill>
                <a:effectLst>
                  <a:outerShdw blurRad="38100" dist="38100" dir="2700000" algn="tl">
                    <a:srgbClr val="C0C0C0"/>
                  </a:outerShdw>
                </a:effectLst>
              </a:rPr>
              <a:t>R</a:t>
            </a:r>
            <a:r>
              <a:rPr lang="en-CA" sz="1200" b="1" dirty="0">
                <a:solidFill>
                  <a:schemeClr val="accent1">
                    <a:lumMod val="75000"/>
                  </a:schemeClr>
                </a:solidFill>
                <a:effectLst>
                  <a:outerShdw blurRad="38100" dist="38100" dir="2700000" algn="tl">
                    <a:srgbClr val="C0C0C0"/>
                  </a:outerShdw>
                </a:effectLst>
              </a:rPr>
              <a:t>A</a:t>
            </a:r>
            <a:r>
              <a:rPr lang="en-CA" sz="1200" b="1" dirty="0">
                <a:solidFill>
                  <a:schemeClr val="accent3">
                    <a:lumMod val="75000"/>
                  </a:schemeClr>
                </a:solidFill>
                <a:effectLst>
                  <a:outerShdw blurRad="38100" dist="38100" dir="2700000" algn="tl">
                    <a:srgbClr val="C0C0C0"/>
                  </a:outerShdw>
                </a:effectLst>
              </a:rPr>
              <a:t>N</a:t>
            </a:r>
            <a:r>
              <a:rPr lang="en-CA" sz="1200" b="1" dirty="0">
                <a:solidFill>
                  <a:schemeClr val="accent1">
                    <a:lumMod val="75000"/>
                  </a:schemeClr>
                </a:solidFill>
                <a:effectLst>
                  <a:outerShdw blurRad="38100" dist="38100" dir="2700000" algn="tl">
                    <a:srgbClr val="C0C0C0"/>
                  </a:outerShdw>
                </a:effectLst>
              </a:rPr>
              <a:t>S</a:t>
            </a:r>
            <a:r>
              <a:rPr lang="en-CA" sz="1200" b="1" dirty="0">
                <a:solidFill>
                  <a:schemeClr val="accent3">
                    <a:lumMod val="75000"/>
                  </a:schemeClr>
                </a:solidFill>
                <a:effectLst>
                  <a:outerShdw blurRad="38100" dist="38100" dir="2700000" algn="tl">
                    <a:srgbClr val="C0C0C0"/>
                  </a:outerShdw>
                </a:effectLst>
              </a:rPr>
              <a:t>I</a:t>
            </a:r>
            <a:r>
              <a:rPr lang="en-CA" sz="1200" b="1" dirty="0">
                <a:solidFill>
                  <a:schemeClr val="accent1">
                    <a:lumMod val="75000"/>
                  </a:schemeClr>
                </a:solidFill>
                <a:effectLst>
                  <a:outerShdw blurRad="38100" dist="38100" dir="2700000" algn="tl">
                    <a:srgbClr val="C0C0C0"/>
                  </a:outerShdw>
                </a:effectLst>
              </a:rPr>
              <a:t>T</a:t>
            </a:r>
            <a:r>
              <a:rPr lang="en-CA" sz="1200" b="1" dirty="0">
                <a:solidFill>
                  <a:schemeClr val="accent3">
                    <a:lumMod val="75000"/>
                  </a:schemeClr>
                </a:solidFill>
                <a:effectLst>
                  <a:outerShdw blurRad="38100" dist="38100" dir="2700000" algn="tl">
                    <a:srgbClr val="C0C0C0"/>
                  </a:outerShdw>
                </a:effectLst>
              </a:rPr>
              <a:t>I</a:t>
            </a:r>
            <a:r>
              <a:rPr lang="en-CA" sz="1200" b="1" dirty="0">
                <a:solidFill>
                  <a:schemeClr val="accent1">
                    <a:lumMod val="75000"/>
                  </a:schemeClr>
                </a:solidFill>
                <a:effectLst>
                  <a:outerShdw blurRad="38100" dist="38100" dir="2700000" algn="tl">
                    <a:srgbClr val="C0C0C0"/>
                  </a:outerShdw>
                </a:effectLst>
              </a:rPr>
              <a:t>O</a:t>
            </a:r>
            <a:r>
              <a:rPr lang="en-CA" sz="1200" b="1" dirty="0">
                <a:solidFill>
                  <a:schemeClr val="accent3">
                    <a:lumMod val="75000"/>
                  </a:schemeClr>
                </a:solidFill>
                <a:effectLst>
                  <a:outerShdw blurRad="38100" dist="38100" dir="2700000" algn="tl">
                    <a:srgbClr val="C0C0C0"/>
                  </a:outerShdw>
                </a:effectLst>
              </a:rPr>
              <a:t>N</a:t>
            </a:r>
          </a:p>
          <a:p>
            <a:endParaRPr lang="en-CA" dirty="0"/>
          </a:p>
          <a:p>
            <a:endParaRPr lang="en-CA" dirty="0"/>
          </a:p>
          <a:p>
            <a:r>
              <a:rPr lang="en-CA" dirty="0"/>
              <a:t>*** </a:t>
            </a:r>
            <a:r>
              <a:rPr lang="en-CA" dirty="0" err="1"/>
              <a:t>Français</a:t>
            </a:r>
            <a:r>
              <a:rPr lang="en-CA" dirty="0"/>
              <a:t>…</a:t>
            </a:r>
          </a:p>
          <a:p>
            <a:r>
              <a:rPr lang="fr-FR" b="1" dirty="0"/>
              <a:t>Types de changement : Il existe deux types de changements : volontaires et involontaires</a:t>
            </a:r>
            <a:r>
              <a:rPr lang="fr-FR" dirty="0"/>
              <a:t>.</a:t>
            </a:r>
          </a:p>
          <a:p>
            <a:pPr marL="171450" indent="-171450">
              <a:buFont typeface="Arial" panose="020B0604020202020204" pitchFamily="34" charset="0"/>
              <a:buChar char="•"/>
            </a:pPr>
            <a:r>
              <a:rPr lang="fr-FR" b="1" dirty="0"/>
              <a:t>Les changements volontaires </a:t>
            </a:r>
            <a:r>
              <a:rPr lang="fr-FR" dirty="0"/>
              <a:t>sont les changements que vous choisissez d’apporter et auxquels vous êtes préparé. Les exemples incluent quitter un emploi, accepter une promotion, prendre une retraite anticipée ou démarrer votre propre entreprise. Lorsque vous prenez les choses en main et choisissez d’apporter un changement dans votre vie, vous pouvez vous sentir excité, soulagé ou anxieux – autant de réactions typiques.</a:t>
            </a:r>
          </a:p>
          <a:p>
            <a:pPr marL="171450" indent="-171450">
              <a:buFont typeface="Arial" panose="020B0604020202020204" pitchFamily="34" charset="0"/>
              <a:buChar char="•"/>
            </a:pPr>
            <a:r>
              <a:rPr lang="fr-FR" b="1" dirty="0"/>
              <a:t>Les changements involontaires </a:t>
            </a:r>
            <a:r>
              <a:rPr lang="fr-FR" dirty="0"/>
              <a:t>sont ceux qui se produisent et échappent à votre contrôle. Ceux-ci peuvent être un changement dans la santé ; un changement dans une relation en raison d'un décès ou d'un divorce ; un changement dans votre situation de travail, comme une mise à pied, un congédiement ou une retraite forcée ; ou une diminution ou une augmentation de la demande pour vos compétences ou services. Au début, la plupart des gens réagissent aux changements involontaires par la colère, la tristesse ou la peur.</a:t>
            </a:r>
          </a:p>
          <a:p>
            <a:endParaRPr lang="fr-FR" dirty="0"/>
          </a:p>
          <a:p>
            <a:r>
              <a:rPr lang="fr-FR" b="1" dirty="0"/>
              <a:t>Nombre de changements :</a:t>
            </a:r>
          </a:p>
          <a:p>
            <a:r>
              <a:rPr lang="fr-FR" dirty="0"/>
              <a:t>Nombre de changements :</a:t>
            </a:r>
          </a:p>
          <a:p>
            <a:r>
              <a:rPr lang="fr-FR" dirty="0"/>
              <a:t>Le changement peut se produire dans plusieurs domaines de votre vie à la fois : à la maison, en matière de santé, de famille. Parfois, vos domaines de changement individuels peuvent sembler quelque peu gérables. Mais lorsque le changement se produit dans plusieurs domaines, il peut sembler accablant et entraîner de nombreuses conséquences.</a:t>
            </a:r>
          </a:p>
          <a:p>
            <a:pPr marL="171450" indent="-171450">
              <a:buFont typeface="Arial" panose="020B0604020202020204" pitchFamily="34" charset="0"/>
              <a:buChar char="•"/>
            </a:pPr>
            <a:r>
              <a:rPr lang="fr-FR" dirty="0"/>
              <a:t>Les changements sont généralement basées sur un événement externe. Il se passe quelque chose qui entraîne une différence fondamentale dans votre situation, donc involontaire.</a:t>
            </a:r>
          </a:p>
          <a:p>
            <a:pPr marL="0" indent="0">
              <a:buFont typeface="Arial" panose="020B0604020202020204" pitchFamily="34" charset="0"/>
              <a:buNone/>
            </a:pPr>
            <a:r>
              <a:rPr lang="fr-FR" dirty="0"/>
              <a:t>(Cliquez sur)</a:t>
            </a:r>
          </a:p>
          <a:p>
            <a:pPr marL="171450" indent="-171450">
              <a:buFont typeface="Arial" panose="020B0604020202020204" pitchFamily="34" charset="0"/>
              <a:buChar char="•"/>
            </a:pPr>
            <a:r>
              <a:rPr lang="fr-FR" dirty="0"/>
              <a:t>La transition est la façon dont les gens réagissent et s’adaptent au changement.</a:t>
            </a:r>
          </a:p>
          <a:p>
            <a:pPr marL="171450" indent="-171450">
              <a:buFont typeface="Arial" panose="020B0604020202020204" pitchFamily="34" charset="0"/>
              <a:buChar char="•"/>
            </a:pPr>
            <a:r>
              <a:rPr lang="fr-FR" dirty="0"/>
              <a:t>Une transition est le processus par lequel les gens passent lorsqu’ils effectuent un changement et suit un processus similaire à celui du deuil.</a:t>
            </a:r>
          </a:p>
          <a:p>
            <a:pPr marL="171450" indent="-171450">
              <a:buFont typeface="Arial" panose="020B0604020202020204" pitchFamily="34" charset="0"/>
              <a:buChar char="•"/>
            </a:pPr>
            <a:r>
              <a:rPr lang="fr-FR" dirty="0"/>
              <a:t>Chaque personne vit le changement différemment pour chacun des changements qu’elle traverse.</a:t>
            </a:r>
          </a:p>
          <a:p>
            <a:pPr marL="0" indent="0">
              <a:buFont typeface="Arial" panose="020B0604020202020204" pitchFamily="34" charset="0"/>
              <a:buNone/>
            </a:pPr>
            <a:r>
              <a:rPr lang="fr-FR" dirty="0"/>
              <a:t>(Cliquez sur)</a:t>
            </a:r>
          </a:p>
          <a:p>
            <a:pPr marL="171450" indent="-171450">
              <a:buFont typeface="Arial" panose="020B0604020202020204" pitchFamily="34" charset="0"/>
              <a:buChar char="•"/>
            </a:pPr>
            <a:r>
              <a:rPr lang="fr-FR" dirty="0"/>
              <a:t>Pour chaque individu, chaque transition varie selon sa profondeur ou son intensité et sa durée</a:t>
            </a:r>
          </a:p>
          <a:p>
            <a:pPr marL="171450" indent="-171450">
              <a:buFont typeface="Arial" panose="020B0604020202020204" pitchFamily="34" charset="0"/>
              <a:buChar char="•"/>
            </a:pPr>
            <a:r>
              <a:rPr lang="fr-FR" dirty="0"/>
              <a:t>Les gens traversent la transition individuellement, plutôt qu'en groupe et verrouillent les étapes, le tout en même temps, et choisiront de soutenir ou non le changement en tant qu'individus.</a:t>
            </a:r>
          </a:p>
          <a:p>
            <a:r>
              <a:rPr lang="fr-FR" dirty="0"/>
              <a:t>(Cliquez sur)</a:t>
            </a:r>
          </a:p>
          <a:p>
            <a:r>
              <a:rPr lang="fr-FR" b="1" dirty="0"/>
              <a:t>CHANGEMENT + ÊTRES HUMAINS = TRANSITION</a:t>
            </a:r>
            <a:endParaRPr lang="en-CA" b="1" dirty="0"/>
          </a:p>
          <a:p>
            <a:endParaRPr lang="en-CA" dirty="0"/>
          </a:p>
        </p:txBody>
      </p:sp>
      <p:sp>
        <p:nvSpPr>
          <p:cNvPr id="4" name="Espace réservé du numéro de diapositive 3"/>
          <p:cNvSpPr>
            <a:spLocks noGrp="1"/>
          </p:cNvSpPr>
          <p:nvPr>
            <p:ph type="sldNum" sz="quarter" idx="10"/>
          </p:nvPr>
        </p:nvSpPr>
        <p:spPr/>
        <p:txBody>
          <a:bodyPr/>
          <a:lstStyle/>
          <a:p>
            <a:fld id="{67164DD2-6112-43B7-9879-3A11E4824592}" type="slidenum">
              <a:rPr lang="en-CA" smtClean="0"/>
              <a:pPr/>
              <a:t>6</a:t>
            </a:fld>
            <a:endParaRPr lang="en-CA"/>
          </a:p>
        </p:txBody>
      </p:sp>
    </p:spTree>
    <p:extLst>
      <p:ext uri="{BB962C8B-B14F-4D97-AF65-F5344CB8AC3E}">
        <p14:creationId xmlns:p14="http://schemas.microsoft.com/office/powerpoint/2010/main" val="3846905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fr-CA" b="0" i="0" u="none" strike="noStrike" kern="1200" baseline="0" dirty="0">
                <a:solidFill>
                  <a:schemeClr val="tx1"/>
                </a:solidFill>
              </a:rPr>
              <a:t>ML:</a:t>
            </a:r>
          </a:p>
          <a:p>
            <a:pPr defTabSz="899141">
              <a:defRPr/>
            </a:pPr>
            <a:endParaRPr lang="fr-FR" b="0" dirty="0"/>
          </a:p>
          <a:p>
            <a:pPr defTabSz="899141">
              <a:defRPr/>
            </a:pPr>
            <a:r>
              <a:rPr lang="fr-FR" b="0" dirty="0"/>
              <a:t>(cliquez)</a:t>
            </a:r>
          </a:p>
          <a:p>
            <a:pPr defTabSz="899141">
              <a:defRPr/>
            </a:pPr>
            <a:r>
              <a:rPr lang="fr-FR" b="1" dirty="0"/>
              <a:t>Fins </a:t>
            </a:r>
            <a:r>
              <a:rPr lang="fr-FR" b="0" dirty="0"/>
              <a:t>: Déni, anxiété, choc, confusion, incertitude, ressentiment, tristesse, colère, peur, blâme - Il s'agit de perte et d'abandon de l'ancienne réalité / Il est important que les gens identifient et parlent de ce qu'ils perdent.</a:t>
            </a:r>
          </a:p>
          <a:p>
            <a:pPr defTabSz="899141">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err="1"/>
              <a:t>Dans</a:t>
            </a:r>
            <a:r>
              <a:rPr lang="en-CA" sz="1200" dirty="0"/>
              <a:t> </a:t>
            </a:r>
            <a:r>
              <a:rPr lang="en-CA" sz="1200" dirty="0" err="1"/>
              <a:t>cette</a:t>
            </a:r>
            <a:r>
              <a:rPr lang="en-CA" sz="1200" dirty="0"/>
              <a:t> phase, les </a:t>
            </a:r>
            <a:r>
              <a:rPr lang="en-CA" sz="1200" dirty="0" err="1"/>
              <a:t>personnes</a:t>
            </a:r>
            <a:r>
              <a:rPr lang="en-CA" sz="1200" dirty="0"/>
              <a:t> </a:t>
            </a:r>
            <a:r>
              <a:rPr lang="en-CA" sz="1200" dirty="0" err="1"/>
              <a:t>découvrent</a:t>
            </a:r>
            <a:r>
              <a:rPr lang="en-CA" sz="1200" dirty="0"/>
              <a:t> </a:t>
            </a:r>
            <a:r>
              <a:rPr lang="en-CA" sz="1200" dirty="0" err="1"/>
              <a:t>qu’elles</a:t>
            </a:r>
            <a:r>
              <a:rPr lang="en-CA" sz="1200" dirty="0"/>
              <a:t> </a:t>
            </a:r>
            <a:r>
              <a:rPr lang="en-CA" sz="1200" dirty="0" err="1"/>
              <a:t>doivent</a:t>
            </a:r>
            <a:r>
              <a:rPr lang="en-CA" sz="1200" dirty="0"/>
              <a:t> </a:t>
            </a:r>
            <a:r>
              <a:rPr lang="en-CA" sz="1200" dirty="0" err="1"/>
              <a:t>oublier</a:t>
            </a:r>
            <a:r>
              <a:rPr lang="en-CA" sz="1200" dirty="0"/>
              <a:t> les </a:t>
            </a:r>
            <a:r>
              <a:rPr lang="en-CA" sz="1200" dirty="0" err="1"/>
              <a:t>environnements</a:t>
            </a:r>
            <a:r>
              <a:rPr lang="en-CA" sz="1200" dirty="0"/>
              <a:t> </a:t>
            </a:r>
            <a:r>
              <a:rPr lang="en-CA" sz="1200" dirty="0" err="1"/>
              <a:t>prévisibles</a:t>
            </a:r>
            <a:r>
              <a:rPr lang="en-CA" sz="1200" dirty="0"/>
              <a:t> et </a:t>
            </a:r>
            <a:r>
              <a:rPr lang="en-CA" sz="1200" dirty="0" err="1"/>
              <a:t>confortables</a:t>
            </a:r>
            <a:r>
              <a:rPr lang="en-CA" sz="1200" dirty="0"/>
              <a:t> </a:t>
            </a:r>
            <a:r>
              <a:rPr lang="en-CA" sz="1200" dirty="0" err="1"/>
              <a:t>auxquels</a:t>
            </a:r>
            <a:r>
              <a:rPr lang="en-CA" sz="1200" dirty="0"/>
              <a:t> </a:t>
            </a:r>
            <a:r>
              <a:rPr lang="en-CA" sz="1200" dirty="0" err="1"/>
              <a:t>elles</a:t>
            </a:r>
            <a:r>
              <a:rPr lang="en-CA" sz="1200" dirty="0"/>
              <a:t> se </a:t>
            </a:r>
            <a:r>
              <a:rPr lang="en-CA" sz="1200" dirty="0" err="1"/>
              <a:t>sont</a:t>
            </a:r>
            <a:r>
              <a:rPr lang="en-CA" sz="1200" dirty="0"/>
              <a:t> habitués.  </a:t>
            </a:r>
            <a:r>
              <a:rPr lang="en-CA" sz="1200" dirty="0" err="1"/>
              <a:t>Elles</a:t>
            </a:r>
            <a:r>
              <a:rPr lang="en-CA" sz="1200" dirty="0"/>
              <a:t> </a:t>
            </a:r>
            <a:r>
              <a:rPr lang="en-CA" sz="1200" dirty="0" err="1"/>
              <a:t>ressentent</a:t>
            </a:r>
            <a:r>
              <a:rPr lang="en-CA" sz="1200" dirty="0"/>
              <a:t> </a:t>
            </a:r>
            <a:r>
              <a:rPr lang="en-CA" sz="1200" dirty="0" err="1"/>
              <a:t>une</a:t>
            </a:r>
            <a:r>
              <a:rPr lang="en-CA" sz="1200" dirty="0"/>
              <a:t> </a:t>
            </a:r>
            <a:r>
              <a:rPr lang="en-CA" sz="1200" dirty="0" err="1"/>
              <a:t>perte</a:t>
            </a:r>
            <a:r>
              <a:rPr lang="en-CA" sz="1200" dirty="0"/>
              <a:t> de </a:t>
            </a:r>
            <a:r>
              <a:rPr lang="en-CA" sz="1200" dirty="0" err="1"/>
              <a:t>contrôle</a:t>
            </a:r>
            <a:r>
              <a:rPr lang="en-CA" sz="1200" dirty="0"/>
              <a:t>. Il y a </a:t>
            </a:r>
            <a:r>
              <a:rPr lang="en-CA" sz="1200" dirty="0" err="1"/>
              <a:t>aussi</a:t>
            </a:r>
            <a:r>
              <a:rPr lang="en-CA" sz="1200" dirty="0"/>
              <a:t> les gens qui </a:t>
            </a:r>
            <a:r>
              <a:rPr lang="en-CA" sz="1200" dirty="0" err="1"/>
              <a:t>peuvent</a:t>
            </a:r>
            <a:r>
              <a:rPr lang="en-CA" sz="1200" dirty="0"/>
              <a:t> </a:t>
            </a:r>
            <a:r>
              <a:rPr lang="en-CA" sz="1200" dirty="0" err="1"/>
              <a:t>être</a:t>
            </a:r>
            <a:r>
              <a:rPr lang="en-CA" sz="1200" dirty="0"/>
              <a:t> </a:t>
            </a:r>
            <a:r>
              <a:rPr lang="en-CA" sz="1200" dirty="0" err="1"/>
              <a:t>réellement</a:t>
            </a:r>
            <a:r>
              <a:rPr lang="en-CA" sz="1200" dirty="0"/>
              <a:t> </a:t>
            </a:r>
            <a:r>
              <a:rPr lang="en-CA" sz="1200" dirty="0" err="1"/>
              <a:t>optimistes</a:t>
            </a:r>
            <a:r>
              <a:rPr lang="en-CA" sz="1200" dirty="0"/>
              <a:t> et </a:t>
            </a:r>
            <a:r>
              <a:rPr lang="en-CA" sz="1200" dirty="0" err="1"/>
              <a:t>ceux</a:t>
            </a:r>
            <a:r>
              <a:rPr lang="en-CA" sz="1200" dirty="0"/>
              <a:t> qui </a:t>
            </a:r>
            <a:r>
              <a:rPr lang="en-CA" sz="1200" dirty="0" err="1"/>
              <a:t>sont</a:t>
            </a:r>
            <a:r>
              <a:rPr lang="en-CA" sz="1200" dirty="0"/>
              <a:t> </a:t>
            </a:r>
            <a:r>
              <a:rPr lang="en-CA" sz="1200" dirty="0" err="1"/>
              <a:t>moins</a:t>
            </a:r>
            <a:r>
              <a:rPr lang="en-CA" sz="1200" dirty="0"/>
              <a:t> à </a:t>
            </a:r>
            <a:r>
              <a:rPr lang="en-CA" sz="1200" dirty="0" err="1"/>
              <a:t>l’aise</a:t>
            </a:r>
            <a:r>
              <a:rPr lang="en-CA" sz="1200" dirty="0"/>
              <a:t> avec le </a:t>
            </a:r>
            <a:r>
              <a:rPr lang="en-CA" sz="1200" dirty="0" err="1"/>
              <a:t>changement</a:t>
            </a:r>
            <a:r>
              <a:rPr lang="en-CA" sz="1200" dirty="0"/>
              <a:t>.. Il </a:t>
            </a:r>
            <a:r>
              <a:rPr lang="en-CA" sz="1200" dirty="0" err="1"/>
              <a:t>est</a:t>
            </a:r>
            <a:r>
              <a:rPr lang="en-CA" sz="1200" dirty="0"/>
              <a:t> </a:t>
            </a:r>
            <a:r>
              <a:rPr lang="en-CA" sz="1200" dirty="0" err="1"/>
              <a:t>donc</a:t>
            </a:r>
            <a:r>
              <a:rPr lang="en-CA" sz="1200" dirty="0"/>
              <a:t> important de </a:t>
            </a:r>
            <a:r>
              <a:rPr lang="en-CA" sz="1200" dirty="0" err="1"/>
              <a:t>s’assurer</a:t>
            </a:r>
            <a:r>
              <a:rPr lang="en-CA" sz="1200" dirty="0"/>
              <a:t> de respecter </a:t>
            </a:r>
            <a:r>
              <a:rPr lang="en-CA" sz="1200" dirty="0" err="1"/>
              <a:t>tous</a:t>
            </a:r>
            <a:r>
              <a:rPr lang="en-CA" sz="1200" dirty="0"/>
              <a:t> les points de </a:t>
            </a:r>
            <a:r>
              <a:rPr lang="en-CA" sz="1200" dirty="0" err="1"/>
              <a:t>vue</a:t>
            </a:r>
            <a:r>
              <a:rPr lang="en-CA" sz="1200" dirty="0"/>
              <a:t> de </a:t>
            </a:r>
            <a:r>
              <a:rPr lang="en-CA" sz="1200" dirty="0" err="1"/>
              <a:t>chaque</a:t>
            </a:r>
            <a:r>
              <a:rPr lang="en-CA" sz="1200" dirty="0"/>
              <a:t> </a:t>
            </a:r>
            <a:r>
              <a:rPr lang="en-CA" sz="1200" dirty="0" err="1"/>
              <a:t>personne</a:t>
            </a:r>
            <a:r>
              <a:rPr lang="en-CA" sz="1200" dirty="0"/>
              <a:t>.</a:t>
            </a:r>
          </a:p>
          <a:p>
            <a:endParaRPr lang="fr-CA" baseline="0" dirty="0"/>
          </a:p>
          <a:p>
            <a:pPr marL="0" marR="0" lvl="0" indent="0" algn="l" defTabSz="899141" rtl="0" eaLnBrk="1" fontAlgn="auto" latinLnBrk="0" hangingPunct="1">
              <a:lnSpc>
                <a:spcPct val="100000"/>
              </a:lnSpc>
              <a:spcBef>
                <a:spcPts val="0"/>
              </a:spcBef>
              <a:spcAft>
                <a:spcPts val="0"/>
              </a:spcAft>
              <a:buClrTx/>
              <a:buSzTx/>
              <a:buFontTx/>
              <a:buNone/>
              <a:tabLst/>
              <a:defRPr/>
            </a:pPr>
            <a:r>
              <a:rPr lang="fr-FR" dirty="0"/>
              <a:t>(Cliquez)</a:t>
            </a:r>
          </a:p>
          <a:p>
            <a:pPr defTabSz="899141">
              <a:defRPr/>
            </a:pPr>
            <a:r>
              <a:rPr lang="fr-FR" b="1" dirty="0"/>
              <a:t>Zone neutre</a:t>
            </a:r>
            <a:r>
              <a:rPr lang="fr-FR" dirty="0"/>
              <a:t> : énergie non dirigée caractérisée par la confusion, la colère, la peur, la frustration, l'anxiété extrême, le scepticisme, l'apathie, l'isolement, la dislocation, la négociation, la dépression, un certain optimisme, la découverte, la créativité - également appelée le no man's land psychologique ou le limbes entre l'ancien et le nouveau / Toujours chargé d'émotion / C'est une période d'exploration</a:t>
            </a:r>
          </a:p>
          <a:p>
            <a:pPr defTabSz="899141">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Au fur et à </a:t>
            </a:r>
            <a:r>
              <a:rPr lang="en-CA" sz="1200" dirty="0" err="1"/>
              <a:t>mesure</a:t>
            </a:r>
            <a:r>
              <a:rPr lang="en-CA" sz="1200" dirty="0"/>
              <a:t> que les </a:t>
            </a:r>
            <a:r>
              <a:rPr lang="en-CA" sz="1200" dirty="0" err="1"/>
              <a:t>personnes</a:t>
            </a:r>
            <a:r>
              <a:rPr lang="en-CA" sz="1200" dirty="0"/>
              <a:t> </a:t>
            </a:r>
            <a:r>
              <a:rPr lang="en-CA" sz="1200" dirty="0" err="1"/>
              <a:t>traversent</a:t>
            </a:r>
            <a:r>
              <a:rPr lang="en-CA" sz="1200" dirty="0"/>
              <a:t> les points de transition, </a:t>
            </a:r>
            <a:r>
              <a:rPr lang="en-CA" sz="1200" dirty="0" err="1"/>
              <a:t>ils</a:t>
            </a:r>
            <a:r>
              <a:rPr lang="en-CA" sz="1200" dirty="0"/>
              <a:t> </a:t>
            </a:r>
            <a:r>
              <a:rPr lang="en-CA" sz="1200" dirty="0" err="1"/>
              <a:t>peuvent</a:t>
            </a:r>
            <a:r>
              <a:rPr lang="en-CA" sz="1200" dirty="0"/>
              <a:t> </a:t>
            </a:r>
            <a:r>
              <a:rPr lang="en-CA" sz="1200" dirty="0" err="1"/>
              <a:t>blâmer</a:t>
            </a:r>
            <a:r>
              <a:rPr lang="en-CA" sz="1200" dirty="0"/>
              <a:t> et </a:t>
            </a:r>
            <a:r>
              <a:rPr lang="en-CA" sz="1200" dirty="0" err="1"/>
              <a:t>développer</a:t>
            </a:r>
            <a:r>
              <a:rPr lang="en-CA" sz="1200" dirty="0"/>
              <a:t> de la </a:t>
            </a:r>
            <a:r>
              <a:rPr lang="en-CA" sz="1200" dirty="0" err="1"/>
              <a:t>colère</a:t>
            </a:r>
            <a:r>
              <a:rPr lang="en-CA" sz="1200" dirty="0"/>
              <a:t>. Les gens </a:t>
            </a:r>
            <a:r>
              <a:rPr lang="en-CA" sz="1200" dirty="0" err="1"/>
              <a:t>peuvent</a:t>
            </a:r>
            <a:r>
              <a:rPr lang="en-CA" sz="1200" dirty="0"/>
              <a:t> </a:t>
            </a:r>
            <a:r>
              <a:rPr lang="en-CA" sz="1200" dirty="0" err="1"/>
              <a:t>aussi</a:t>
            </a:r>
            <a:r>
              <a:rPr lang="en-CA" sz="1200" dirty="0"/>
              <a:t> </a:t>
            </a:r>
            <a:r>
              <a:rPr lang="en-CA" sz="1200" dirty="0" err="1"/>
              <a:t>ressentir</a:t>
            </a:r>
            <a:r>
              <a:rPr lang="en-CA" sz="1200" dirty="0"/>
              <a:t> de </a:t>
            </a:r>
            <a:r>
              <a:rPr lang="en-CA" sz="1200" dirty="0" err="1"/>
              <a:t>l’incertitude</a:t>
            </a:r>
            <a:r>
              <a:rPr lang="en-CA" sz="1200" dirty="0"/>
              <a:t>, de la </a:t>
            </a:r>
            <a:r>
              <a:rPr lang="en-CA" sz="1200" dirty="0" err="1"/>
              <a:t>peur</a:t>
            </a:r>
            <a:r>
              <a:rPr lang="en-CA" sz="1200" dirty="0"/>
              <a:t>, de la confusion, </a:t>
            </a:r>
            <a:r>
              <a:rPr lang="en-CA" sz="1200" dirty="0" err="1"/>
              <a:t>ou</a:t>
            </a:r>
            <a:r>
              <a:rPr lang="en-CA" sz="1200" dirty="0"/>
              <a:t> encore vivre un </a:t>
            </a:r>
            <a:r>
              <a:rPr lang="en-CA" sz="1200" dirty="0" err="1"/>
              <a:t>débordement</a:t>
            </a:r>
            <a:r>
              <a:rPr lang="en-CA" sz="1200" dirty="0"/>
              <a:t>  </a:t>
            </a:r>
            <a:r>
              <a:rPr lang="en-CA" sz="1200" dirty="0" err="1"/>
              <a:t>inhabituel</a:t>
            </a:r>
            <a:r>
              <a:rPr lang="en-CA" sz="1200" dirty="0"/>
              <a:t> de frustration </a:t>
            </a:r>
            <a:r>
              <a:rPr lang="en-CA" sz="1200" dirty="0" err="1"/>
              <a:t>ou</a:t>
            </a:r>
            <a:r>
              <a:rPr lang="en-CA" sz="1200" dirty="0"/>
              <a:t> </a:t>
            </a:r>
            <a:r>
              <a:rPr lang="en-CA" sz="1200" dirty="0" err="1"/>
              <a:t>d’anxiété</a:t>
            </a:r>
            <a:r>
              <a:rPr lang="en-CA" sz="1200" dirty="0"/>
              <a:t> .  </a:t>
            </a:r>
            <a:r>
              <a:rPr lang="en-CA" sz="1200" dirty="0" err="1"/>
              <a:t>Ici</a:t>
            </a:r>
            <a:r>
              <a:rPr lang="en-CA" sz="1200" dirty="0"/>
              <a:t> la patience </a:t>
            </a:r>
            <a:r>
              <a:rPr lang="en-CA" sz="1200" dirty="0" err="1"/>
              <a:t>est</a:t>
            </a:r>
            <a:r>
              <a:rPr lang="en-CA" sz="1200" dirty="0"/>
              <a:t> de </a:t>
            </a:r>
            <a:r>
              <a:rPr lang="en-CA" sz="1200" dirty="0" err="1"/>
              <a:t>mise</a:t>
            </a:r>
            <a:r>
              <a:rPr lang="en-CA" sz="1200" dirty="0"/>
              <a:t>.  Il </a:t>
            </a:r>
            <a:r>
              <a:rPr lang="en-CA" sz="1200" dirty="0" err="1"/>
              <a:t>faut</a:t>
            </a:r>
            <a:r>
              <a:rPr lang="en-CA" sz="1200" dirty="0"/>
              <a:t> se </a:t>
            </a:r>
            <a:r>
              <a:rPr lang="en-CA" sz="1200" dirty="0" err="1"/>
              <a:t>concentrer</a:t>
            </a:r>
            <a:r>
              <a:rPr lang="en-CA" sz="1200" dirty="0"/>
              <a:t> sur </a:t>
            </a:r>
            <a:r>
              <a:rPr lang="en-CA" sz="1200" dirty="0" err="1"/>
              <a:t>l’avenir</a:t>
            </a:r>
            <a:r>
              <a:rPr lang="en-CA" sz="1200" dirty="0"/>
              <a:t> </a:t>
            </a:r>
            <a:r>
              <a:rPr lang="en-CA" sz="1200" dirty="0" err="1"/>
              <a:t>plutôt</a:t>
            </a:r>
            <a:r>
              <a:rPr lang="en-CA" sz="1200" dirty="0"/>
              <a:t> que sur le passé.  Et </a:t>
            </a:r>
            <a:r>
              <a:rPr lang="en-CA" sz="1200" dirty="0" err="1"/>
              <a:t>comme</a:t>
            </a:r>
            <a:r>
              <a:rPr lang="en-CA" sz="1200" dirty="0"/>
              <a:t> </a:t>
            </a:r>
            <a:r>
              <a:rPr lang="en-CA" sz="1200" dirty="0" err="1"/>
              <a:t>dans</a:t>
            </a:r>
            <a:r>
              <a:rPr lang="en-CA" sz="1200" dirty="0"/>
              <a:t> le </a:t>
            </a:r>
            <a:r>
              <a:rPr lang="en-CA" sz="1200" dirty="0" err="1"/>
              <a:t>cas</a:t>
            </a:r>
            <a:r>
              <a:rPr lang="en-CA" sz="1200" dirty="0"/>
              <a:t> de la </a:t>
            </a:r>
            <a:r>
              <a:rPr lang="en-CA" sz="1200" dirty="0" err="1"/>
              <a:t>finalité</a:t>
            </a:r>
            <a:r>
              <a:rPr lang="en-CA" sz="1200" dirty="0"/>
              <a:t>, il </a:t>
            </a:r>
            <a:r>
              <a:rPr lang="en-CA" sz="1200" dirty="0" err="1"/>
              <a:t>faut</a:t>
            </a:r>
            <a:r>
              <a:rPr lang="en-CA" sz="1200" dirty="0"/>
              <a:t> continuer </a:t>
            </a:r>
            <a:r>
              <a:rPr lang="en-CA" sz="1200" dirty="0" err="1"/>
              <a:t>d’encourager</a:t>
            </a:r>
            <a:r>
              <a:rPr lang="en-CA" sz="1200" dirty="0"/>
              <a:t> les </a:t>
            </a:r>
            <a:r>
              <a:rPr lang="en-CA" sz="1200" dirty="0" err="1"/>
              <a:t>optimistes</a:t>
            </a:r>
            <a:r>
              <a:rPr lang="en-CA" sz="1200" dirty="0"/>
              <a:t> et </a:t>
            </a:r>
            <a:r>
              <a:rPr lang="en-CA" sz="1200" dirty="0" err="1"/>
              <a:t>appuyer</a:t>
            </a:r>
            <a:r>
              <a:rPr lang="en-CA" sz="1200" dirty="0"/>
              <a:t> </a:t>
            </a:r>
            <a:r>
              <a:rPr lang="en-CA" sz="1200" dirty="0" err="1"/>
              <a:t>ceux</a:t>
            </a:r>
            <a:r>
              <a:rPr lang="en-CA" sz="1200" dirty="0"/>
              <a:t> qui </a:t>
            </a:r>
            <a:r>
              <a:rPr lang="en-CA" sz="1200" dirty="0" err="1"/>
              <a:t>ont</a:t>
            </a:r>
            <a:r>
              <a:rPr lang="en-CA" sz="1200" dirty="0"/>
              <a:t> le plus de </a:t>
            </a:r>
            <a:r>
              <a:rPr lang="en-CA" sz="1200" dirty="0" err="1"/>
              <a:t>difficultés</a:t>
            </a:r>
            <a:r>
              <a:rPr lang="en-CA" sz="1200" dirty="0"/>
              <a:t> avec le </a:t>
            </a:r>
            <a:r>
              <a:rPr lang="en-CA" sz="1200" dirty="0" err="1"/>
              <a:t>changement</a:t>
            </a:r>
            <a:r>
              <a:rPr lang="en-CA" sz="1200" dirty="0"/>
              <a:t>.</a:t>
            </a:r>
          </a:p>
          <a:p>
            <a:endParaRPr lang="fr-CA" baseline="0" dirty="0"/>
          </a:p>
          <a:p>
            <a:pPr marL="0" marR="0" lvl="0" indent="0" algn="l" defTabSz="899141" rtl="0" eaLnBrk="1" fontAlgn="auto" latinLnBrk="0" hangingPunct="1">
              <a:lnSpc>
                <a:spcPct val="100000"/>
              </a:lnSpc>
              <a:spcBef>
                <a:spcPts val="0"/>
              </a:spcBef>
              <a:spcAft>
                <a:spcPts val="0"/>
              </a:spcAft>
              <a:buClrTx/>
              <a:buSzTx/>
              <a:buFontTx/>
              <a:buNone/>
              <a:tabLst/>
              <a:defRPr/>
            </a:pPr>
            <a:r>
              <a:rPr lang="fr-FR" dirty="0"/>
              <a:t>(Cliquez)</a:t>
            </a:r>
          </a:p>
          <a:p>
            <a:pPr defTabSz="899141">
              <a:defRPr/>
            </a:pPr>
            <a:r>
              <a:rPr lang="fr-FR" b="1" dirty="0"/>
              <a:t>Nouveaux départs</a:t>
            </a:r>
            <a:r>
              <a:rPr lang="fr-FR" dirty="0"/>
              <a:t> : engagement, enthousiasme, confiance, enthousiasme, soulagement/anxiété, espoir/sceptique, impatience, acceptation, prise de conscience de la perte/reconnaissance des possibilités et des nouvelles voies/débuts contre débuts/ambivalence/timing</a:t>
            </a:r>
          </a:p>
          <a:p>
            <a:pPr defTabSz="899141">
              <a:defRPr/>
            </a:pPr>
            <a:endParaRPr lang="en-CA" dirty="0"/>
          </a:p>
          <a:p>
            <a:r>
              <a:rPr lang="fr-CA" sz="1200" dirty="0"/>
              <a:t>Engagement et participation à la construction du nouveau processus dans le nouvel environnement. Maintenant qu’on est plus à l’aise avec la transition, on peut avoir hâte de progresser et avoir espoir d’établir de nouveaux rapports de confiance et de nouvelles relations et d’arriver à de nouvelles réalisations.</a:t>
            </a:r>
          </a:p>
          <a:p>
            <a:endParaRPr lang="fr-CA" dirty="0"/>
          </a:p>
          <a:p>
            <a:r>
              <a:rPr lang="fr-FR" dirty="0"/>
              <a:t>(Cliquez)</a:t>
            </a:r>
          </a:p>
          <a:p>
            <a:r>
              <a:rPr lang="fr-FR" dirty="0"/>
              <a:t>Toutes les émotions sont normales</a:t>
            </a:r>
          </a:p>
          <a:p>
            <a:endParaRPr lang="fr-FR" dirty="0"/>
          </a:p>
          <a:p>
            <a:r>
              <a:rPr lang="fr-FR" dirty="0"/>
              <a:t>Votre attitude envers le changement peut aider : verre à moitié plein ou à moitié vide ?</a:t>
            </a:r>
          </a:p>
          <a:p>
            <a:r>
              <a:rPr lang="fr-FR" dirty="0"/>
              <a:t>Plus vous percevez de contrôle sur une situation, plus vous vous sentez en bonne santé. Quels que soient les changements que vous traversez, vous contrôlez vos réactions à ce changement. Vous pouvez exercer un contrôle en prenant des décisions sur le niveau de risque que vous souhaitez prendre.</a:t>
            </a:r>
            <a:endParaRPr lang="fr-CA" dirty="0"/>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Graphic adapted from </a:t>
            </a:r>
            <a:r>
              <a:rPr lang="en-CA" dirty="0" err="1"/>
              <a:t>Kübler</a:t>
            </a:r>
            <a:r>
              <a:rPr lang="en-CA" dirty="0"/>
              <a:t>-Ross Grief Cycle, Williams-Bridges Transition Model</a:t>
            </a:r>
          </a:p>
          <a:p>
            <a:r>
              <a:rPr lang="en-CA" dirty="0">
                <a:hlinkClick r:id="rId3"/>
              </a:rPr>
              <a:t>https://commons.wikimedia.org/wiki/File:Kubler-ross-grief-cycle-1-728.jpg</a:t>
            </a:r>
            <a:endParaRPr lang="en-CA" dirty="0"/>
          </a:p>
          <a:p>
            <a:endParaRPr lang="fr-CA" dirty="0"/>
          </a:p>
          <a:p>
            <a:endParaRPr lang="en-CA" dirty="0"/>
          </a:p>
        </p:txBody>
      </p:sp>
      <p:sp>
        <p:nvSpPr>
          <p:cNvPr id="4" name="Slide Number Placeholder 3"/>
          <p:cNvSpPr>
            <a:spLocks noGrp="1"/>
          </p:cNvSpPr>
          <p:nvPr>
            <p:ph type="sldNum" sz="quarter" idx="10"/>
          </p:nvPr>
        </p:nvSpPr>
        <p:spPr/>
        <p:txBody>
          <a:bodyPr/>
          <a:lstStyle/>
          <a:p>
            <a:fld id="{3C1FEB63-FDA9-4253-AC92-D639459CBCED}" type="slidenum">
              <a:rPr lang="en-CA" smtClean="0"/>
              <a:pPr/>
              <a:t>7</a:t>
            </a:fld>
            <a:endParaRPr lang="en-CA"/>
          </a:p>
        </p:txBody>
      </p:sp>
    </p:spTree>
    <p:extLst>
      <p:ext uri="{BB962C8B-B14F-4D97-AF65-F5344CB8AC3E}">
        <p14:creationId xmlns:p14="http://schemas.microsoft.com/office/powerpoint/2010/main" val="198124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ML:</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Ne pas gérer la dimension humaine peut non seulement affecter la productivité, mais également retarder la mise en œuvre du changement ou réduire son efficacité globale.</a:t>
            </a:r>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2959808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85800" y="4343402"/>
            <a:ext cx="5853946" cy="4114800"/>
          </a:xfrm>
        </p:spPr>
        <p:txBody>
          <a:bodyPr>
            <a:normAutofit/>
          </a:bodyPr>
          <a:lstStyle/>
          <a:p>
            <a:r>
              <a:rPr lang="fr-CA" b="0" i="0" u="none" strike="noStrike" kern="1200" baseline="0" dirty="0">
                <a:solidFill>
                  <a:schemeClr val="tx1"/>
                </a:solidFill>
              </a:rPr>
              <a:t>ML:</a:t>
            </a:r>
          </a:p>
          <a:p>
            <a:endParaRPr lang="fr-CA" b="0" i="0" u="none" strike="noStrike" kern="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Friendly</a:t>
            </a:r>
            <a:r>
              <a:rPr lang="fr-CA" baseline="0" dirty="0"/>
              <a:t> </a:t>
            </a:r>
            <a:r>
              <a:rPr lang="fr-CA" baseline="0" dirty="0" err="1"/>
              <a:t>reminder</a:t>
            </a:r>
            <a:r>
              <a:rPr lang="fr-CA" baseline="0" dirty="0"/>
              <a:t>, </a:t>
            </a:r>
            <a:r>
              <a:rPr lang="fr-CA" baseline="0" dirty="0" err="1"/>
              <a:t>models</a:t>
            </a:r>
            <a:r>
              <a:rPr lang="fr-CA" baseline="0" dirty="0"/>
              <a:t> </a:t>
            </a:r>
            <a:r>
              <a:rPr lang="fr-CA" baseline="0" dirty="0" err="1"/>
              <a:t>helps</a:t>
            </a:r>
            <a:r>
              <a:rPr lang="fr-CA" baseline="0" dirty="0"/>
              <a:t> us </a:t>
            </a:r>
            <a:r>
              <a:rPr lang="fr-CA" baseline="0" dirty="0" err="1"/>
              <a:t>understand</a:t>
            </a:r>
            <a:r>
              <a:rPr lang="fr-CA" baseline="0" dirty="0"/>
              <a:t> </a:t>
            </a:r>
            <a:r>
              <a:rPr lang="fr-CA" baseline="0" dirty="0" err="1"/>
              <a:t>what’s</a:t>
            </a:r>
            <a:r>
              <a:rPr lang="fr-CA" baseline="0" dirty="0"/>
              <a:t> </a:t>
            </a:r>
            <a:r>
              <a:rPr lang="fr-CA" baseline="0" dirty="0" err="1"/>
              <a:t>going</a:t>
            </a:r>
            <a:r>
              <a:rPr lang="fr-CA" baseline="0" dirty="0"/>
              <a:t> on.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They are </a:t>
            </a:r>
            <a:r>
              <a:rPr lang="fr-CA" baseline="0" dirty="0" err="1"/>
              <a:t>easy</a:t>
            </a:r>
            <a:r>
              <a:rPr lang="fr-CA" baseline="0" dirty="0"/>
              <a:t> to </a:t>
            </a:r>
            <a:r>
              <a:rPr lang="fr-CA" baseline="0" dirty="0" err="1"/>
              <a:t>understand</a:t>
            </a:r>
            <a:r>
              <a:rPr lang="fr-CA" baseline="0" dirty="0"/>
              <a:t>, t</a:t>
            </a:r>
            <a:r>
              <a:rPr lang="en-CA" baseline="0" dirty="0"/>
              <a:t>hey go from left to right, with a gentle descent and rise, when in reality this may occur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Rappel amical, les modèles nous aident à comprendre ce qui se passe.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(Cliquez sur)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Ils sont faciles à comprendre, ils vont de gauche à droite, avec une descente et une montée douces, alors qu'en réalité cela peut se produire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(Cliquez sur)</a:t>
            </a:r>
            <a:endParaRPr lang="en-CA" dirty="0"/>
          </a:p>
        </p:txBody>
      </p:sp>
      <p:sp>
        <p:nvSpPr>
          <p:cNvPr id="4" name="Espace réservé du numéro de diapositive 3"/>
          <p:cNvSpPr>
            <a:spLocks noGrp="1"/>
          </p:cNvSpPr>
          <p:nvPr>
            <p:ph type="sldNum" sz="quarter" idx="10"/>
          </p:nvPr>
        </p:nvSpPr>
        <p:spPr/>
        <p:txBody>
          <a:bodyPr/>
          <a:lstStyle/>
          <a:p>
            <a:fld id="{67164DD2-6112-43B7-9879-3A11E4824592}" type="slidenum">
              <a:rPr lang="en-CA" smtClean="0"/>
              <a:pPr/>
              <a:t>9</a:t>
            </a:fld>
            <a:endParaRPr lang="en-CA"/>
          </a:p>
        </p:txBody>
      </p:sp>
    </p:spTree>
    <p:extLst>
      <p:ext uri="{BB962C8B-B14F-4D97-AF65-F5344CB8AC3E}">
        <p14:creationId xmlns:p14="http://schemas.microsoft.com/office/powerpoint/2010/main" val="32543724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34F0666-3269-E7A6-EFF9-160A7ED55F9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83044" y="1315144"/>
            <a:ext cx="6777912" cy="122302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AE0F1EF3-E3DF-55C7-5819-59D045A0DE3B}"/>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A99B830D-C390-826D-E6D2-6C149E785E78}"/>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5" name="Footer Placeholder 4">
            <a:extLst>
              <a:ext uri="{FF2B5EF4-FFF2-40B4-BE49-F238E27FC236}">
                <a16:creationId xmlns:a16="http://schemas.microsoft.com/office/drawing/2014/main" id="{70DE864E-5439-BF90-778F-CEEFCA27CEEA}"/>
              </a:ext>
            </a:extLst>
          </p:cNvPr>
          <p:cNvSpPr>
            <a:spLocks noGrp="1"/>
          </p:cNvSpPr>
          <p:nvPr>
            <p:ph type="ftr" sz="quarter" idx="11"/>
          </p:nvPr>
        </p:nvSpPr>
        <p:spPr>
          <a:xfrm>
            <a:off x="3124200" y="6356350"/>
            <a:ext cx="2895600" cy="365125"/>
          </a:xfrm>
        </p:spPr>
        <p:txBody>
          <a:bodyPr/>
          <a:lstStyle/>
          <a:p>
            <a:endParaRPr lang="en-CA"/>
          </a:p>
        </p:txBody>
      </p:sp>
      <p:pic>
        <p:nvPicPr>
          <p:cNvPr id="6" name="Picture 5" descr="govt-of-canada-logo – IISD Experimental Lakes Area">
            <a:extLst>
              <a:ext uri="{FF2B5EF4-FFF2-40B4-BE49-F238E27FC236}">
                <a16:creationId xmlns:a16="http://schemas.microsoft.com/office/drawing/2014/main" id="{24365574-2EF9-08DE-5E76-B57EFA94DD7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Federal - Data and Statistics: Canada - Research Guides at University ...">
            <a:extLst>
              <a:ext uri="{FF2B5EF4-FFF2-40B4-BE49-F238E27FC236}">
                <a16:creationId xmlns:a16="http://schemas.microsoft.com/office/drawing/2014/main" id="{01FF427B-8FD2-DE60-7DA7-274F56A2FE1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a:extLst>
              <a:ext uri="{FF2B5EF4-FFF2-40B4-BE49-F238E27FC236}">
                <a16:creationId xmlns:a16="http://schemas.microsoft.com/office/drawing/2014/main" id="{717C4BE0-4461-3D11-ACBD-2796F228D358}"/>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2025-10-31</a:t>
            </a:fld>
            <a:endParaRPr lang="en-CA"/>
          </a:p>
        </p:txBody>
      </p:sp>
      <p:sp>
        <p:nvSpPr>
          <p:cNvPr id="15" name="Rectangle 14">
            <a:extLst>
              <a:ext uri="{FF2B5EF4-FFF2-40B4-BE49-F238E27FC236}">
                <a16:creationId xmlns:a16="http://schemas.microsoft.com/office/drawing/2014/main" id="{61286C34-C174-B506-E350-E4A7478B868F}"/>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3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2025-10-31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063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2025-10-31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30372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2025-10-31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98959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2025-10-31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8226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2025-10-31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3155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2025-10-31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744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2025-10-31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2927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2025-10-31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7419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2025-10-31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985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2025-10-31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6620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2025-10-31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tags" Target="../tags/tag64.xml"/><Relationship Id="rId18" Type="http://schemas.openxmlformats.org/officeDocument/2006/relationships/image" Target="../media/image24.png"/><Relationship Id="rId3" Type="http://schemas.openxmlformats.org/officeDocument/2006/relationships/tags" Target="../tags/tag54.xml"/><Relationship Id="rId21" Type="http://schemas.openxmlformats.org/officeDocument/2006/relationships/image" Target="../media/image27.png"/><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notesSlide" Target="../notesSlides/notesSlide10.xml"/><Relationship Id="rId2" Type="http://schemas.openxmlformats.org/officeDocument/2006/relationships/tags" Target="../tags/tag53.xml"/><Relationship Id="rId16" Type="http://schemas.openxmlformats.org/officeDocument/2006/relationships/slideLayout" Target="../slideLayouts/slideLayout2.xml"/><Relationship Id="rId20" Type="http://schemas.openxmlformats.org/officeDocument/2006/relationships/image" Target="../media/image26.png"/><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tags" Target="../tags/tag62.xml"/><Relationship Id="rId24" Type="http://schemas.openxmlformats.org/officeDocument/2006/relationships/image" Target="../media/image30.png"/><Relationship Id="rId5" Type="http://schemas.openxmlformats.org/officeDocument/2006/relationships/tags" Target="../tags/tag56.xml"/><Relationship Id="rId15" Type="http://schemas.openxmlformats.org/officeDocument/2006/relationships/tags" Target="../tags/tag66.xml"/><Relationship Id="rId23" Type="http://schemas.openxmlformats.org/officeDocument/2006/relationships/image" Target="../media/image29.png"/><Relationship Id="rId10" Type="http://schemas.openxmlformats.org/officeDocument/2006/relationships/tags" Target="../tags/tag61.xml"/><Relationship Id="rId19" Type="http://schemas.openxmlformats.org/officeDocument/2006/relationships/image" Target="../media/image25.png"/><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tags" Target="../tags/tag65.xml"/><Relationship Id="rId22"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optimumtalent.com/publications/le-neuroleadership-demystifie-pour-susciter-lengagement/?lang=fr" TargetMode="External"/><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hyperlink" Target="https://optimumtalent.com/publications/le-neuroleadership-demystifie-pour-susciter-lengagement/?lang=f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8.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s://www.koherence.fr/scarf-engagement-motivation-collaborateur-dispositif-rh/" TargetMode="External"/><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hyperlink" Target="https://siyli.org/take-the-railroad-to-avoid-triggers/"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www.youtube.com/watch?v=18jn-K34aNA&amp;t=39s" TargetMode="External"/><Relationship Id="rId7"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3.png"/><Relationship Id="rId11" Type="http://schemas.microsoft.com/office/2007/relationships/hdphoto" Target="../media/hdphoto3.wdp"/><Relationship Id="rId5" Type="http://schemas.openxmlformats.org/officeDocument/2006/relationships/image" Target="../media/image42.jpeg"/><Relationship Id="rId10" Type="http://schemas.openxmlformats.org/officeDocument/2006/relationships/image" Target="../media/image46.png"/><Relationship Id="rId4" Type="http://schemas.openxmlformats.org/officeDocument/2006/relationships/hyperlink" Target="https://www.youtube.com/watch?v=HTlnAbAax_0" TargetMode="External"/><Relationship Id="rId9"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jpg"/><Relationship Id="rId7"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50.png"/><Relationship Id="rId5" Type="http://schemas.openxmlformats.org/officeDocument/2006/relationships/image" Target="../media/image43.png"/><Relationship Id="rId10" Type="http://schemas.openxmlformats.org/officeDocument/2006/relationships/image" Target="../media/image32.png"/><Relationship Id="rId4" Type="http://schemas.openxmlformats.org/officeDocument/2006/relationships/image" Target="../media/image41.jpeg"/><Relationship Id="rId9"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5.png"/><Relationship Id="rId3" Type="http://schemas.openxmlformats.org/officeDocument/2006/relationships/tags" Target="../tags/tag69.xml"/><Relationship Id="rId7" Type="http://schemas.openxmlformats.org/officeDocument/2006/relationships/image" Target="../media/image10.png"/><Relationship Id="rId12" Type="http://schemas.openxmlformats.org/officeDocument/2006/relationships/image" Target="../media/image54.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51.jpeg"/><Relationship Id="rId11" Type="http://schemas.openxmlformats.org/officeDocument/2006/relationships/image" Target="../media/image9.jpg"/><Relationship Id="rId5" Type="http://schemas.openxmlformats.org/officeDocument/2006/relationships/notesSlide" Target="../notesSlides/notesSlide21.xml"/><Relationship Id="rId10" Type="http://schemas.openxmlformats.org/officeDocument/2006/relationships/image" Target="../media/image12.png"/><Relationship Id="rId4" Type="http://schemas.openxmlformats.org/officeDocument/2006/relationships/slideLayout" Target="../slideLayouts/slideLayout2.xml"/><Relationship Id="rId9" Type="http://schemas.openxmlformats.org/officeDocument/2006/relationships/image" Target="../media/image53.png"/><Relationship Id="rId1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70.xml"/><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tags" Target="../tags/tag3.xml"/><Relationship Id="rId21" Type="http://schemas.openxmlformats.org/officeDocument/2006/relationships/image" Target="../media/image22.png"/><Relationship Id="rId7" Type="http://schemas.openxmlformats.org/officeDocument/2006/relationships/notesSlide" Target="../notesSlides/notesSlide4.xml"/><Relationship Id="rId12" Type="http://schemas.openxmlformats.org/officeDocument/2006/relationships/image" Target="../media/image13.jpeg"/><Relationship Id="rId17" Type="http://schemas.openxmlformats.org/officeDocument/2006/relationships/image" Target="../media/image18.jpg"/><Relationship Id="rId2" Type="http://schemas.openxmlformats.org/officeDocument/2006/relationships/tags" Target="../tags/tag2.xml"/><Relationship Id="rId16" Type="http://schemas.openxmlformats.org/officeDocument/2006/relationships/image" Target="../media/image17.jpg"/><Relationship Id="rId20" Type="http://schemas.openxmlformats.org/officeDocument/2006/relationships/image" Target="../media/image21.jpeg"/><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image" Target="../media/image9.jpg"/><Relationship Id="rId5" Type="http://schemas.openxmlformats.org/officeDocument/2006/relationships/tags" Target="../tags/tag5.xml"/><Relationship Id="rId15" Type="http://schemas.openxmlformats.org/officeDocument/2006/relationships/image" Target="../media/image16.png"/><Relationship Id="rId10" Type="http://schemas.openxmlformats.org/officeDocument/2006/relationships/image" Target="../media/image12.png"/><Relationship Id="rId19" Type="http://schemas.openxmlformats.org/officeDocument/2006/relationships/image" Target="../media/image20.png"/><Relationship Id="rId4" Type="http://schemas.openxmlformats.org/officeDocument/2006/relationships/tags" Target="../tags/tag4.xml"/><Relationship Id="rId9" Type="http://schemas.openxmlformats.org/officeDocument/2006/relationships/image" Target="../media/image11.jp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pixabay.com/es/informaci%C3%B3n-lapis-escuela-estudio-2866132/" TargetMode="Externa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tags" Target="../tags/tag13.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notesSlide" Target="../notesSlides/notesSlide6.xml"/><Relationship Id="rId5" Type="http://schemas.openxmlformats.org/officeDocument/2006/relationships/tags" Target="../tags/tag10.xml"/><Relationship Id="rId10" Type="http://schemas.openxmlformats.org/officeDocument/2006/relationships/slideLayout" Target="../slideLayouts/slideLayout2.xml"/><Relationship Id="rId4" Type="http://schemas.openxmlformats.org/officeDocument/2006/relationships/tags" Target="../tags/tag9.xml"/><Relationship Id="rId9" Type="http://schemas.openxmlformats.org/officeDocument/2006/relationships/tags" Target="../tags/tag14.xml"/></Relationships>
</file>

<file path=ppt/slides/_rels/slide7.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tags" Target="../tags/tag32.xml"/><Relationship Id="rId26" Type="http://schemas.openxmlformats.org/officeDocument/2006/relationships/image" Target="../media/image28.png"/><Relationship Id="rId3" Type="http://schemas.openxmlformats.org/officeDocument/2006/relationships/tags" Target="../tags/tag17.xml"/><Relationship Id="rId21" Type="http://schemas.openxmlformats.org/officeDocument/2006/relationships/notesSlide" Target="../notesSlides/notesSlide7.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tags" Target="../tags/tag31.xml"/><Relationship Id="rId25" Type="http://schemas.openxmlformats.org/officeDocument/2006/relationships/image" Target="../media/image27.png"/><Relationship Id="rId2" Type="http://schemas.openxmlformats.org/officeDocument/2006/relationships/tags" Target="../tags/tag16.xml"/><Relationship Id="rId16" Type="http://schemas.openxmlformats.org/officeDocument/2006/relationships/tags" Target="../tags/tag30.xml"/><Relationship Id="rId20"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24" Type="http://schemas.openxmlformats.org/officeDocument/2006/relationships/image" Target="../media/image26.png"/><Relationship Id="rId5" Type="http://schemas.openxmlformats.org/officeDocument/2006/relationships/tags" Target="../tags/tag19.xml"/><Relationship Id="rId15" Type="http://schemas.openxmlformats.org/officeDocument/2006/relationships/tags" Target="../tags/tag29.xml"/><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tags" Target="../tags/tag24.xml"/><Relationship Id="rId19" Type="http://schemas.openxmlformats.org/officeDocument/2006/relationships/tags" Target="../tags/tag33.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 Id="rId22" Type="http://schemas.openxmlformats.org/officeDocument/2006/relationships/image" Target="../media/image24.png"/><Relationship Id="rId27"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31.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notesSlide" Target="../notesSlides/notesSlide9.xml"/><Relationship Id="rId2" Type="http://schemas.openxmlformats.org/officeDocument/2006/relationships/tags" Target="../tags/tag38.xml"/><Relationship Id="rId16"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5" Type="http://schemas.openxmlformats.org/officeDocument/2006/relationships/tags" Target="../tags/tag51.xml"/><Relationship Id="rId10" Type="http://schemas.openxmlformats.org/officeDocument/2006/relationships/tags" Target="../tags/tag46.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07504" y="2897361"/>
            <a:ext cx="8928992" cy="1470025"/>
          </a:xfrm>
        </p:spPr>
        <p:txBody>
          <a:bodyPr>
            <a:normAutofit/>
          </a:bodyPr>
          <a:lstStyle/>
          <a:p>
            <a:r>
              <a:rPr lang="fr-FR" sz="3600" dirty="0">
                <a:solidFill>
                  <a:srgbClr val="4F81BD">
                    <a:lumMod val="75000"/>
                  </a:srgbClr>
                </a:solidFill>
                <a:latin typeface="Calibri"/>
              </a:rPr>
              <a:t>Programme de développement du leadership de changement en pleine-conscience (DLCP)</a:t>
            </a:r>
            <a:endParaRPr lang="en-CA" dirty="0">
              <a:solidFill>
                <a:schemeClr val="accent1">
                  <a:lumMod val="75000"/>
                </a:schemeClr>
              </a:solidFill>
            </a:endParaRPr>
          </a:p>
        </p:txBody>
      </p:sp>
      <p:sp>
        <p:nvSpPr>
          <p:cNvPr id="6" name="Subtitle 2"/>
          <p:cNvSpPr>
            <a:spLocks noGrp="1"/>
          </p:cNvSpPr>
          <p:nvPr>
            <p:ph type="subTitle" idx="4294967295"/>
          </p:nvPr>
        </p:nvSpPr>
        <p:spPr>
          <a:xfrm>
            <a:off x="1371600" y="4653136"/>
            <a:ext cx="6400800" cy="1752600"/>
          </a:xfr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CA" sz="3200" b="0" i="0" u="none" strike="noStrike" kern="1200" cap="none" spc="0" normalizeH="0" baseline="0" noProof="0" dirty="0">
                <a:ln>
                  <a:noFill/>
                </a:ln>
                <a:solidFill>
                  <a:prstClr val="black">
                    <a:tint val="75000"/>
                  </a:prstClr>
                </a:solidFill>
                <a:effectLst/>
                <a:uLnTx/>
                <a:uFillTx/>
                <a:latin typeface="Calibri"/>
                <a:ea typeface="+mn-ea"/>
                <a:cs typeface="+mn-cs"/>
              </a:rPr>
              <a:t>Séance 5 de 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CA" dirty="0">
                <a:solidFill>
                  <a:prstClr val="black">
                    <a:tint val="75000"/>
                  </a:prstClr>
                </a:solidFill>
                <a:latin typeface="Calibri"/>
              </a:rPr>
              <a:t>6 novembre 2025</a:t>
            </a:r>
            <a:endParaRPr kumimoji="0" lang="fr-CA" sz="32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922397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eft Brace 5">
            <a:extLst>
              <a:ext uri="{FF2B5EF4-FFF2-40B4-BE49-F238E27FC236}">
                <a16:creationId xmlns:a16="http://schemas.microsoft.com/office/drawing/2014/main" id="{FB863251-1F7E-B73D-FCCE-B0079136E163}"/>
              </a:ext>
              <a:ext uri="{C183D7F6-B498-43B3-948B-1728B52AA6E4}">
                <adec:decorative xmlns:adec="http://schemas.microsoft.com/office/drawing/2017/decorative" val="1"/>
              </a:ext>
            </a:extLst>
          </p:cNvPr>
          <p:cNvSpPr/>
          <p:nvPr/>
        </p:nvSpPr>
        <p:spPr>
          <a:xfrm>
            <a:off x="1062089" y="1772650"/>
            <a:ext cx="414855" cy="3031059"/>
          </a:xfrm>
          <a:prstGeom prst="leftBrace">
            <a:avLst/>
          </a:prstGeom>
          <a:ln>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350"/>
          </a:p>
        </p:txBody>
      </p:sp>
      <p:sp>
        <p:nvSpPr>
          <p:cNvPr id="10" name="Left Brace 9">
            <a:extLst>
              <a:ext uri="{FF2B5EF4-FFF2-40B4-BE49-F238E27FC236}">
                <a16:creationId xmlns:a16="http://schemas.microsoft.com/office/drawing/2014/main" id="{E1370451-0279-9200-1188-C351C0698F18}"/>
              </a:ext>
              <a:ext uri="{C183D7F6-B498-43B3-948B-1728B52AA6E4}">
                <adec:decorative xmlns:adec="http://schemas.microsoft.com/office/drawing/2017/decorative" val="1"/>
              </a:ext>
            </a:extLst>
          </p:cNvPr>
          <p:cNvSpPr/>
          <p:nvPr/>
        </p:nvSpPr>
        <p:spPr>
          <a:xfrm rot="16200000">
            <a:off x="4216019" y="2832758"/>
            <a:ext cx="355663" cy="5034757"/>
          </a:xfrm>
          <a:prstGeom prst="leftBrace">
            <a:avLst/>
          </a:prstGeom>
          <a:ln>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350"/>
          </a:p>
        </p:txBody>
      </p:sp>
      <p:sp>
        <p:nvSpPr>
          <p:cNvPr id="16" name="Title 3">
            <a:extLst>
              <a:ext uri="{FF2B5EF4-FFF2-40B4-BE49-F238E27FC236}">
                <a16:creationId xmlns:a16="http://schemas.microsoft.com/office/drawing/2014/main" id="{B406E407-5F89-BEAA-6B20-121281513C7D}"/>
              </a:ext>
            </a:extLst>
          </p:cNvPr>
          <p:cNvSpPr>
            <a:spLocks noGrp="1"/>
          </p:cNvSpPr>
          <p:nvPr>
            <p:ph type="title"/>
            <p:custDataLst>
              <p:tags r:id="rId1"/>
            </p:custDataLst>
          </p:nvPr>
        </p:nvSpPr>
        <p:spPr>
          <a:xfrm>
            <a:off x="457200" y="274638"/>
            <a:ext cx="8229600" cy="1143000"/>
          </a:xfrm>
        </p:spPr>
        <p:txBody>
          <a:bodyPr>
            <a:normAutofit/>
          </a:bodyPr>
          <a:lstStyle/>
          <a:p>
            <a:r>
              <a:rPr lang="en-CA" dirty="0"/>
              <a:t>Changement, Transition et Chaos</a:t>
            </a:r>
          </a:p>
        </p:txBody>
      </p:sp>
      <p:sp>
        <p:nvSpPr>
          <p:cNvPr id="63" name="Title 3">
            <a:extLst>
              <a:ext uri="{FF2B5EF4-FFF2-40B4-BE49-F238E27FC236}">
                <a16:creationId xmlns:a16="http://schemas.microsoft.com/office/drawing/2014/main" id="{25DA807F-6171-6958-6BB9-7ACE74B890A0}"/>
              </a:ext>
            </a:extLst>
          </p:cNvPr>
          <p:cNvSpPr txBox="1">
            <a:spLocks/>
          </p:cNvSpPr>
          <p:nvPr>
            <p:custDataLst>
              <p:tags r:id="rId2"/>
            </p:custDataLst>
          </p:nvPr>
        </p:nvSpPr>
        <p:spPr>
          <a:xfrm>
            <a:off x="6912505" y="3322750"/>
            <a:ext cx="2031956" cy="8706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800" dirty="0"/>
              <a:t>Toutes les émotions sont normales</a:t>
            </a:r>
            <a:endParaRPr lang="en-CA" sz="1800" dirty="0"/>
          </a:p>
        </p:txBody>
      </p:sp>
      <p:cxnSp>
        <p:nvCxnSpPr>
          <p:cNvPr id="18" name="Straight Arrow Connector 17">
            <a:extLst>
              <a:ext uri="{FF2B5EF4-FFF2-40B4-BE49-F238E27FC236}">
                <a16:creationId xmlns:a16="http://schemas.microsoft.com/office/drawing/2014/main" id="{C0A4EE7C-EED6-6384-E377-81643AF7DEB7}"/>
              </a:ext>
            </a:extLst>
          </p:cNvPr>
          <p:cNvCxnSpPr/>
          <p:nvPr>
            <p:custDataLst>
              <p:tags r:id="rId3"/>
            </p:custDataLst>
          </p:nvPr>
        </p:nvCxnSpPr>
        <p:spPr>
          <a:xfrm>
            <a:off x="1858036" y="4609542"/>
            <a:ext cx="513057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BC6CF98-E1C5-43B3-D00F-A7E878CEF7AC}"/>
              </a:ext>
            </a:extLst>
          </p:cNvPr>
          <p:cNvSpPr txBox="1"/>
          <p:nvPr>
            <p:custDataLst>
              <p:tags r:id="rId4"/>
            </p:custDataLst>
          </p:nvPr>
        </p:nvSpPr>
        <p:spPr>
          <a:xfrm>
            <a:off x="6956601" y="4582339"/>
            <a:ext cx="671938" cy="300082"/>
          </a:xfrm>
          <a:prstGeom prst="rect">
            <a:avLst/>
          </a:prstGeom>
          <a:noFill/>
        </p:spPr>
        <p:txBody>
          <a:bodyPr wrap="square" rtlCol="0">
            <a:spAutoFit/>
          </a:bodyPr>
          <a:lstStyle/>
          <a:p>
            <a:r>
              <a:rPr lang="fr-CA" sz="1350" dirty="0"/>
              <a:t>Temps</a:t>
            </a:r>
          </a:p>
        </p:txBody>
      </p:sp>
      <p:cxnSp>
        <p:nvCxnSpPr>
          <p:cNvPr id="23" name="Straight Arrow Connector 22">
            <a:extLst>
              <a:ext uri="{FF2B5EF4-FFF2-40B4-BE49-F238E27FC236}">
                <a16:creationId xmlns:a16="http://schemas.microsoft.com/office/drawing/2014/main" id="{32E60DFB-0DD7-2C5D-1642-3308D8306408}"/>
              </a:ext>
            </a:extLst>
          </p:cNvPr>
          <p:cNvCxnSpPr/>
          <p:nvPr>
            <p:custDataLst>
              <p:tags r:id="rId5"/>
            </p:custDataLst>
          </p:nvPr>
        </p:nvCxnSpPr>
        <p:spPr>
          <a:xfrm flipH="1" flipV="1">
            <a:off x="1858036" y="2341291"/>
            <a:ext cx="18434" cy="22845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D0FB8AC-5D22-F369-A8FE-634540461B61}"/>
              </a:ext>
            </a:extLst>
          </p:cNvPr>
          <p:cNvSpPr txBox="1"/>
          <p:nvPr>
            <p:custDataLst>
              <p:tags r:id="rId6"/>
            </p:custDataLst>
          </p:nvPr>
        </p:nvSpPr>
        <p:spPr>
          <a:xfrm rot="16200000">
            <a:off x="1001934" y="2628121"/>
            <a:ext cx="1305793" cy="300082"/>
          </a:xfrm>
          <a:prstGeom prst="rect">
            <a:avLst/>
          </a:prstGeom>
          <a:noFill/>
        </p:spPr>
        <p:txBody>
          <a:bodyPr wrap="square" rtlCol="0">
            <a:spAutoFit/>
          </a:bodyPr>
          <a:lstStyle/>
          <a:p>
            <a:r>
              <a:rPr lang="en-CA" sz="1350" dirty="0"/>
              <a:t>Performance</a:t>
            </a:r>
          </a:p>
        </p:txBody>
      </p:sp>
      <p:sp>
        <p:nvSpPr>
          <p:cNvPr id="25" name="Rectangle 46">
            <a:extLst>
              <a:ext uri="{FF2B5EF4-FFF2-40B4-BE49-F238E27FC236}">
                <a16:creationId xmlns:a16="http://schemas.microsoft.com/office/drawing/2014/main" id="{52A99D39-11C0-EF5A-9210-27CEBE98897B}"/>
              </a:ext>
            </a:extLst>
          </p:cNvPr>
          <p:cNvSpPr>
            <a:spLocks noChangeArrowheads="1"/>
          </p:cNvSpPr>
          <p:nvPr>
            <p:custDataLst>
              <p:tags r:id="rId7"/>
            </p:custDataLst>
          </p:nvPr>
        </p:nvSpPr>
        <p:spPr bwMode="auto">
          <a:xfrm>
            <a:off x="2113665" y="4830452"/>
            <a:ext cx="884218" cy="2308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fr-CA" sz="1500" b="1" dirty="0">
                <a:solidFill>
                  <a:srgbClr val="000000"/>
                </a:solidFill>
                <a:cs typeface="Arial" pitchFamily="34" charset="0"/>
              </a:rPr>
              <a:t>Fins </a:t>
            </a:r>
            <a:endParaRPr lang="fr-CA" sz="1500" dirty="0">
              <a:solidFill>
                <a:prstClr val="black"/>
              </a:solidFill>
              <a:latin typeface="Arial" pitchFamily="34" charset="0"/>
              <a:cs typeface="Arial" pitchFamily="34" charset="0"/>
            </a:endParaRPr>
          </a:p>
        </p:txBody>
      </p:sp>
      <p:sp>
        <p:nvSpPr>
          <p:cNvPr id="28" name="Rectangle 47">
            <a:extLst>
              <a:ext uri="{FF2B5EF4-FFF2-40B4-BE49-F238E27FC236}">
                <a16:creationId xmlns:a16="http://schemas.microsoft.com/office/drawing/2014/main" id="{723A38AE-F1C2-7595-9D91-04AAA56A25AE}"/>
              </a:ext>
            </a:extLst>
          </p:cNvPr>
          <p:cNvSpPr>
            <a:spLocks noChangeArrowheads="1"/>
          </p:cNvSpPr>
          <p:nvPr>
            <p:custDataLst>
              <p:tags r:id="rId8"/>
            </p:custDataLst>
          </p:nvPr>
        </p:nvSpPr>
        <p:spPr bwMode="auto">
          <a:xfrm>
            <a:off x="3842882" y="4830452"/>
            <a:ext cx="966804"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fr-CA" sz="1500" b="1" dirty="0">
                <a:solidFill>
                  <a:srgbClr val="000000"/>
                </a:solidFill>
                <a:cs typeface="Arial" pitchFamily="34" charset="0"/>
              </a:rPr>
              <a:t>Zone neutre</a:t>
            </a:r>
            <a:endParaRPr lang="fr-CA" sz="1500" dirty="0">
              <a:solidFill>
                <a:prstClr val="black"/>
              </a:solidFill>
              <a:latin typeface="Arial" pitchFamily="34" charset="0"/>
              <a:cs typeface="Arial" pitchFamily="34" charset="0"/>
            </a:endParaRPr>
          </a:p>
        </p:txBody>
      </p:sp>
      <p:sp>
        <p:nvSpPr>
          <p:cNvPr id="30" name="Rectangle 48">
            <a:extLst>
              <a:ext uri="{FF2B5EF4-FFF2-40B4-BE49-F238E27FC236}">
                <a16:creationId xmlns:a16="http://schemas.microsoft.com/office/drawing/2014/main" id="{28150C5F-41BF-990D-EEB4-C9A80ED79403}"/>
              </a:ext>
            </a:extLst>
          </p:cNvPr>
          <p:cNvSpPr>
            <a:spLocks noChangeArrowheads="1"/>
          </p:cNvSpPr>
          <p:nvPr>
            <p:custDataLst>
              <p:tags r:id="rId9"/>
            </p:custDataLst>
          </p:nvPr>
        </p:nvSpPr>
        <p:spPr bwMode="auto">
          <a:xfrm>
            <a:off x="5565332" y="4803710"/>
            <a:ext cx="1456938"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fr-CA" sz="1500" b="1" dirty="0">
                <a:solidFill>
                  <a:srgbClr val="000000"/>
                </a:solidFill>
                <a:cs typeface="Arial" pitchFamily="34" charset="0"/>
              </a:rPr>
              <a:t>Nouveaux départs</a:t>
            </a:r>
            <a:endParaRPr lang="fr-CA" sz="1500" dirty="0">
              <a:solidFill>
                <a:prstClr val="black"/>
              </a:solidFill>
              <a:latin typeface="Arial" pitchFamily="34" charset="0"/>
              <a:cs typeface="Arial" pitchFamily="34" charset="0"/>
            </a:endParaRPr>
          </a:p>
        </p:txBody>
      </p:sp>
      <p:cxnSp>
        <p:nvCxnSpPr>
          <p:cNvPr id="31" name="Straight Connector 30">
            <a:extLst>
              <a:ext uri="{FF2B5EF4-FFF2-40B4-BE49-F238E27FC236}">
                <a16:creationId xmlns:a16="http://schemas.microsoft.com/office/drawing/2014/main" id="{2BCCCC5F-8785-9F84-2DD9-02326BE4F091}"/>
              </a:ext>
            </a:extLst>
          </p:cNvPr>
          <p:cNvCxnSpPr/>
          <p:nvPr/>
        </p:nvCxnSpPr>
        <p:spPr>
          <a:xfrm flipV="1">
            <a:off x="3373928" y="2456851"/>
            <a:ext cx="0" cy="2557476"/>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3D29449-930A-5117-3F40-4D2C6C974B49}"/>
              </a:ext>
            </a:extLst>
          </p:cNvPr>
          <p:cNvCxnSpPr/>
          <p:nvPr/>
        </p:nvCxnSpPr>
        <p:spPr>
          <a:xfrm flipV="1">
            <a:off x="5314420" y="2456851"/>
            <a:ext cx="0" cy="2557476"/>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08F25B6B-7E89-E659-47EE-1488CBF07A1E}"/>
              </a:ext>
            </a:extLst>
          </p:cNvPr>
          <p:cNvPicPr>
            <a:picLocks noChangeAspect="1"/>
          </p:cNvPicPr>
          <p:nvPr/>
        </p:nvPicPr>
        <p:blipFill>
          <a:blip r:embed="rId18">
            <a:clrChange>
              <a:clrFrom>
                <a:srgbClr val="FFFFFF"/>
              </a:clrFrom>
              <a:clrTo>
                <a:srgbClr val="FFFFFF">
                  <a:alpha val="0"/>
                </a:srgbClr>
              </a:clrTo>
            </a:clrChange>
          </a:blip>
          <a:stretch>
            <a:fillRect/>
          </a:stretch>
        </p:blipFill>
        <p:spPr>
          <a:xfrm flipH="1">
            <a:off x="1777889" y="2908397"/>
            <a:ext cx="747210" cy="702845"/>
          </a:xfrm>
          <a:prstGeom prst="rect">
            <a:avLst/>
          </a:prstGeom>
        </p:spPr>
      </p:pic>
      <p:pic>
        <p:nvPicPr>
          <p:cNvPr id="44" name="Picture 43">
            <a:extLst>
              <a:ext uri="{FF2B5EF4-FFF2-40B4-BE49-F238E27FC236}">
                <a16:creationId xmlns:a16="http://schemas.microsoft.com/office/drawing/2014/main" id="{9037FB97-5672-5299-DC55-009F906D4B92}"/>
              </a:ext>
            </a:extLst>
          </p:cNvPr>
          <p:cNvPicPr>
            <a:picLocks noChangeAspect="1"/>
          </p:cNvPicPr>
          <p:nvPr/>
        </p:nvPicPr>
        <p:blipFill>
          <a:blip r:embed="rId19">
            <a:clrChange>
              <a:clrFrom>
                <a:srgbClr val="000200"/>
              </a:clrFrom>
              <a:clrTo>
                <a:srgbClr val="000200">
                  <a:alpha val="0"/>
                </a:srgbClr>
              </a:clrTo>
            </a:clrChange>
          </a:blip>
          <a:stretch>
            <a:fillRect/>
          </a:stretch>
        </p:blipFill>
        <p:spPr>
          <a:xfrm>
            <a:off x="2755961" y="3013288"/>
            <a:ext cx="803989" cy="669991"/>
          </a:xfrm>
          <a:prstGeom prst="rect">
            <a:avLst/>
          </a:prstGeom>
        </p:spPr>
      </p:pic>
      <p:pic>
        <p:nvPicPr>
          <p:cNvPr id="53" name="Picture 52">
            <a:extLst>
              <a:ext uri="{FF2B5EF4-FFF2-40B4-BE49-F238E27FC236}">
                <a16:creationId xmlns:a16="http://schemas.microsoft.com/office/drawing/2014/main" id="{50F02E74-415C-87B5-97A2-D59374828509}"/>
              </a:ext>
            </a:extLst>
          </p:cNvPr>
          <p:cNvPicPr>
            <a:picLocks noChangeAspect="1"/>
          </p:cNvPicPr>
          <p:nvPr/>
        </p:nvPicPr>
        <p:blipFill>
          <a:blip r:embed="rId20">
            <a:clrChange>
              <a:clrFrom>
                <a:srgbClr val="FFFFFF"/>
              </a:clrFrom>
              <a:clrTo>
                <a:srgbClr val="FFFFFF">
                  <a:alpha val="0"/>
                </a:srgbClr>
              </a:clrTo>
            </a:clrChange>
          </a:blip>
          <a:stretch>
            <a:fillRect/>
          </a:stretch>
        </p:blipFill>
        <p:spPr>
          <a:xfrm>
            <a:off x="5054866" y="2946633"/>
            <a:ext cx="803302" cy="803302"/>
          </a:xfrm>
          <a:prstGeom prst="rect">
            <a:avLst/>
          </a:prstGeom>
        </p:spPr>
      </p:pic>
      <p:sp>
        <p:nvSpPr>
          <p:cNvPr id="54" name="TextBox 53">
            <a:extLst>
              <a:ext uri="{FF2B5EF4-FFF2-40B4-BE49-F238E27FC236}">
                <a16:creationId xmlns:a16="http://schemas.microsoft.com/office/drawing/2014/main" id="{9DA0D588-932A-E225-0B11-27ED1DF5E7BE}"/>
              </a:ext>
            </a:extLst>
          </p:cNvPr>
          <p:cNvSpPr txBox="1"/>
          <p:nvPr>
            <p:custDataLst>
              <p:tags r:id="rId10"/>
            </p:custDataLst>
          </p:nvPr>
        </p:nvSpPr>
        <p:spPr>
          <a:xfrm>
            <a:off x="1912042" y="3691442"/>
            <a:ext cx="486054" cy="253916"/>
          </a:xfrm>
          <a:prstGeom prst="rect">
            <a:avLst/>
          </a:prstGeom>
          <a:noFill/>
        </p:spPr>
        <p:txBody>
          <a:bodyPr wrap="square" rtlCol="0">
            <a:spAutoFit/>
          </a:bodyPr>
          <a:lstStyle/>
          <a:p>
            <a:pPr>
              <a:defRPr/>
            </a:pPr>
            <a:r>
              <a:rPr lang="fr-CA" sz="1050" dirty="0"/>
              <a:t>Déni</a:t>
            </a:r>
            <a:endParaRPr lang="en-CA" sz="1050" dirty="0"/>
          </a:p>
        </p:txBody>
      </p:sp>
      <p:sp>
        <p:nvSpPr>
          <p:cNvPr id="55" name="TextBox 54">
            <a:extLst>
              <a:ext uri="{FF2B5EF4-FFF2-40B4-BE49-F238E27FC236}">
                <a16:creationId xmlns:a16="http://schemas.microsoft.com/office/drawing/2014/main" id="{8B0DCFBC-B550-D099-385D-CA71FEE780DC}"/>
              </a:ext>
            </a:extLst>
          </p:cNvPr>
          <p:cNvSpPr txBox="1"/>
          <p:nvPr>
            <p:custDataLst>
              <p:tags r:id="rId11"/>
            </p:custDataLst>
          </p:nvPr>
        </p:nvSpPr>
        <p:spPr>
          <a:xfrm>
            <a:off x="2839181" y="3650201"/>
            <a:ext cx="539974" cy="253916"/>
          </a:xfrm>
          <a:prstGeom prst="rect">
            <a:avLst/>
          </a:prstGeom>
          <a:noFill/>
        </p:spPr>
        <p:txBody>
          <a:bodyPr wrap="square" rtlCol="0">
            <a:spAutoFit/>
          </a:bodyPr>
          <a:lstStyle/>
          <a:p>
            <a:pPr>
              <a:defRPr/>
            </a:pPr>
            <a:r>
              <a:rPr lang="fr-CA" sz="1050" dirty="0"/>
              <a:t>Colère</a:t>
            </a:r>
            <a:endParaRPr lang="en-CA" sz="1050" dirty="0"/>
          </a:p>
        </p:txBody>
      </p:sp>
      <p:sp>
        <p:nvSpPr>
          <p:cNvPr id="56" name="TextBox 55">
            <a:extLst>
              <a:ext uri="{FF2B5EF4-FFF2-40B4-BE49-F238E27FC236}">
                <a16:creationId xmlns:a16="http://schemas.microsoft.com/office/drawing/2014/main" id="{17AB3799-B3DF-BA99-4DC2-024CCD81A4BD}"/>
              </a:ext>
            </a:extLst>
          </p:cNvPr>
          <p:cNvSpPr txBox="1"/>
          <p:nvPr>
            <p:custDataLst>
              <p:tags r:id="rId12"/>
            </p:custDataLst>
          </p:nvPr>
        </p:nvSpPr>
        <p:spPr>
          <a:xfrm>
            <a:off x="3956130" y="4360079"/>
            <a:ext cx="920785" cy="253916"/>
          </a:xfrm>
          <a:prstGeom prst="rect">
            <a:avLst/>
          </a:prstGeom>
          <a:noFill/>
        </p:spPr>
        <p:txBody>
          <a:bodyPr wrap="square" rtlCol="0">
            <a:spAutoFit/>
          </a:bodyPr>
          <a:lstStyle/>
          <a:p>
            <a:r>
              <a:rPr lang="en-CA" sz="1050" dirty="0" err="1">
                <a:solidFill>
                  <a:prstClr val="black"/>
                </a:solidFill>
              </a:rPr>
              <a:t>Accablant</a:t>
            </a:r>
            <a:r>
              <a:rPr lang="en-CA" sz="1050" dirty="0">
                <a:solidFill>
                  <a:prstClr val="black"/>
                </a:solidFill>
              </a:rPr>
              <a:t>/e</a:t>
            </a:r>
          </a:p>
        </p:txBody>
      </p:sp>
      <p:sp>
        <p:nvSpPr>
          <p:cNvPr id="57" name="TextBox 56">
            <a:extLst>
              <a:ext uri="{FF2B5EF4-FFF2-40B4-BE49-F238E27FC236}">
                <a16:creationId xmlns:a16="http://schemas.microsoft.com/office/drawing/2014/main" id="{EA31B2EA-8933-2E35-8D4D-66E7A208902B}"/>
              </a:ext>
            </a:extLst>
          </p:cNvPr>
          <p:cNvSpPr txBox="1"/>
          <p:nvPr>
            <p:custDataLst>
              <p:tags r:id="rId13"/>
            </p:custDataLst>
          </p:nvPr>
        </p:nvSpPr>
        <p:spPr>
          <a:xfrm>
            <a:off x="5326996" y="3642682"/>
            <a:ext cx="797514" cy="415498"/>
          </a:xfrm>
          <a:prstGeom prst="rect">
            <a:avLst/>
          </a:prstGeom>
          <a:noFill/>
        </p:spPr>
        <p:txBody>
          <a:bodyPr wrap="square" rtlCol="0">
            <a:spAutoFit/>
          </a:bodyPr>
          <a:lstStyle/>
          <a:p>
            <a:r>
              <a:rPr lang="en-CA" sz="1050" dirty="0" err="1">
                <a:solidFill>
                  <a:prstClr val="black"/>
                </a:solidFill>
              </a:rPr>
              <a:t>Luttant</a:t>
            </a:r>
            <a:r>
              <a:rPr lang="en-CA" sz="1050" dirty="0">
                <a:solidFill>
                  <a:prstClr val="black"/>
                </a:solidFill>
              </a:rPr>
              <a:t>/e et </a:t>
            </a:r>
            <a:r>
              <a:rPr lang="en-CA" sz="1050" dirty="0" err="1">
                <a:solidFill>
                  <a:prstClr val="black"/>
                </a:solidFill>
              </a:rPr>
              <a:t>curiosité</a:t>
            </a:r>
            <a:endParaRPr lang="en-CA" sz="1050" dirty="0">
              <a:solidFill>
                <a:prstClr val="black"/>
              </a:solidFill>
            </a:endParaRPr>
          </a:p>
        </p:txBody>
      </p:sp>
      <p:sp>
        <p:nvSpPr>
          <p:cNvPr id="58" name="TextBox 57">
            <a:extLst>
              <a:ext uri="{FF2B5EF4-FFF2-40B4-BE49-F238E27FC236}">
                <a16:creationId xmlns:a16="http://schemas.microsoft.com/office/drawing/2014/main" id="{B5D1CA00-304B-B252-FD1A-ABECAF18D1B2}"/>
              </a:ext>
            </a:extLst>
          </p:cNvPr>
          <p:cNvSpPr txBox="1"/>
          <p:nvPr>
            <p:custDataLst>
              <p:tags r:id="rId14"/>
            </p:custDataLst>
          </p:nvPr>
        </p:nvSpPr>
        <p:spPr>
          <a:xfrm>
            <a:off x="6176000" y="3136572"/>
            <a:ext cx="797514" cy="253916"/>
          </a:xfrm>
          <a:prstGeom prst="rect">
            <a:avLst/>
          </a:prstGeom>
          <a:noFill/>
        </p:spPr>
        <p:txBody>
          <a:bodyPr wrap="square" rtlCol="0">
            <a:spAutoFit/>
          </a:bodyPr>
          <a:lstStyle/>
          <a:p>
            <a:r>
              <a:rPr lang="en-CA" sz="1050" dirty="0" err="1">
                <a:solidFill>
                  <a:prstClr val="black"/>
                </a:solidFill>
              </a:rPr>
              <a:t>Confort</a:t>
            </a:r>
            <a:endParaRPr lang="en-CA" sz="1050" dirty="0">
              <a:solidFill>
                <a:prstClr val="black"/>
              </a:solidFill>
            </a:endParaRPr>
          </a:p>
        </p:txBody>
      </p:sp>
      <p:pic>
        <p:nvPicPr>
          <p:cNvPr id="59" name="Picture 58">
            <a:extLst>
              <a:ext uri="{FF2B5EF4-FFF2-40B4-BE49-F238E27FC236}">
                <a16:creationId xmlns:a16="http://schemas.microsoft.com/office/drawing/2014/main" id="{122607FB-2DF2-A8D1-BA6E-1B615A812DE5}"/>
              </a:ext>
            </a:extLst>
          </p:cNvPr>
          <p:cNvPicPr>
            <a:picLocks noChangeAspect="1"/>
          </p:cNvPicPr>
          <p:nvPr/>
        </p:nvPicPr>
        <p:blipFill>
          <a:blip r:embed="rId21"/>
          <a:stretch>
            <a:fillRect/>
          </a:stretch>
        </p:blipFill>
        <p:spPr>
          <a:xfrm>
            <a:off x="4185348" y="3784799"/>
            <a:ext cx="559699" cy="568874"/>
          </a:xfrm>
          <a:prstGeom prst="rect">
            <a:avLst/>
          </a:prstGeom>
        </p:spPr>
      </p:pic>
      <p:pic>
        <p:nvPicPr>
          <p:cNvPr id="60" name="Picture 59">
            <a:extLst>
              <a:ext uri="{FF2B5EF4-FFF2-40B4-BE49-F238E27FC236}">
                <a16:creationId xmlns:a16="http://schemas.microsoft.com/office/drawing/2014/main" id="{E7F72C98-B51B-53B5-3DFC-63E22AECA82E}"/>
              </a:ext>
            </a:extLst>
          </p:cNvPr>
          <p:cNvPicPr>
            <a:picLocks noChangeAspect="1"/>
          </p:cNvPicPr>
          <p:nvPr/>
        </p:nvPicPr>
        <p:blipFill>
          <a:blip r:embed="rId22"/>
          <a:stretch>
            <a:fillRect/>
          </a:stretch>
        </p:blipFill>
        <p:spPr>
          <a:xfrm>
            <a:off x="3600916" y="3766273"/>
            <a:ext cx="577065" cy="558145"/>
          </a:xfrm>
          <a:prstGeom prst="rect">
            <a:avLst/>
          </a:prstGeom>
        </p:spPr>
      </p:pic>
      <p:pic>
        <p:nvPicPr>
          <p:cNvPr id="61" name="Picture 60">
            <a:extLst>
              <a:ext uri="{FF2B5EF4-FFF2-40B4-BE49-F238E27FC236}">
                <a16:creationId xmlns:a16="http://schemas.microsoft.com/office/drawing/2014/main" id="{DA45E0F2-CDD0-135F-6091-916B427FA540}"/>
              </a:ext>
            </a:extLst>
          </p:cNvPr>
          <p:cNvPicPr>
            <a:picLocks noChangeAspect="1"/>
          </p:cNvPicPr>
          <p:nvPr/>
        </p:nvPicPr>
        <p:blipFill>
          <a:blip r:embed="rId23"/>
          <a:stretch>
            <a:fillRect/>
          </a:stretch>
        </p:blipFill>
        <p:spPr>
          <a:xfrm>
            <a:off x="4689013" y="3845357"/>
            <a:ext cx="547781" cy="498830"/>
          </a:xfrm>
          <a:prstGeom prst="rect">
            <a:avLst/>
          </a:prstGeom>
        </p:spPr>
      </p:pic>
      <p:pic>
        <p:nvPicPr>
          <p:cNvPr id="62" name="Picture 61">
            <a:extLst>
              <a:ext uri="{FF2B5EF4-FFF2-40B4-BE49-F238E27FC236}">
                <a16:creationId xmlns:a16="http://schemas.microsoft.com/office/drawing/2014/main" id="{1C0555E4-D4D9-9D9D-7E8B-A7EF10542102}"/>
              </a:ext>
            </a:extLst>
          </p:cNvPr>
          <p:cNvPicPr>
            <a:picLocks noChangeAspect="1"/>
          </p:cNvPicPr>
          <p:nvPr/>
        </p:nvPicPr>
        <p:blipFill>
          <a:blip r:embed="rId24">
            <a:clrChange>
              <a:clrFrom>
                <a:srgbClr val="FFFFFF"/>
              </a:clrFrom>
              <a:clrTo>
                <a:srgbClr val="FFFFFF">
                  <a:alpha val="0"/>
                </a:srgbClr>
              </a:clrTo>
            </a:clrChange>
          </a:blip>
          <a:stretch>
            <a:fillRect/>
          </a:stretch>
        </p:blipFill>
        <p:spPr>
          <a:xfrm>
            <a:off x="6139387" y="2536169"/>
            <a:ext cx="658863" cy="645306"/>
          </a:xfrm>
          <a:prstGeom prst="rect">
            <a:avLst/>
          </a:prstGeom>
        </p:spPr>
      </p:pic>
      <p:grpSp>
        <p:nvGrpSpPr>
          <p:cNvPr id="64" name="Group 63">
            <a:extLst>
              <a:ext uri="{FF2B5EF4-FFF2-40B4-BE49-F238E27FC236}">
                <a16:creationId xmlns:a16="http://schemas.microsoft.com/office/drawing/2014/main" id="{B2BD6106-B566-1ECF-11A5-731295AC7CEB}"/>
              </a:ext>
            </a:extLst>
          </p:cNvPr>
          <p:cNvGrpSpPr/>
          <p:nvPr/>
        </p:nvGrpSpPr>
        <p:grpSpPr>
          <a:xfrm>
            <a:off x="1789088" y="1769105"/>
            <a:ext cx="5140571" cy="1938667"/>
            <a:chOff x="1789088" y="1769105"/>
            <a:chExt cx="5140571" cy="1938667"/>
          </a:xfrm>
        </p:grpSpPr>
        <p:grpSp>
          <p:nvGrpSpPr>
            <p:cNvPr id="65" name="Group 64">
              <a:extLst>
                <a:ext uri="{FF2B5EF4-FFF2-40B4-BE49-F238E27FC236}">
                  <a16:creationId xmlns:a16="http://schemas.microsoft.com/office/drawing/2014/main" id="{38530BC0-51C8-1691-FC04-4AD3446E0E17}"/>
                </a:ext>
                <a:ext uri="{C183D7F6-B498-43B3-948B-1728B52AA6E4}">
                  <adec:decorative xmlns:adec="http://schemas.microsoft.com/office/drawing/2017/decorative" val="1"/>
                </a:ext>
              </a:extLst>
            </p:cNvPr>
            <p:cNvGrpSpPr/>
            <p:nvPr/>
          </p:nvGrpSpPr>
          <p:grpSpPr>
            <a:xfrm>
              <a:off x="1789088" y="1769105"/>
              <a:ext cx="5140571" cy="1938667"/>
              <a:chOff x="1912654" y="1111213"/>
              <a:chExt cx="4968554" cy="1938667"/>
            </a:xfrm>
          </p:grpSpPr>
          <p:sp>
            <p:nvSpPr>
              <p:cNvPr id="68" name="Freeform: Shape 67">
                <a:extLst>
                  <a:ext uri="{FF2B5EF4-FFF2-40B4-BE49-F238E27FC236}">
                    <a16:creationId xmlns:a16="http://schemas.microsoft.com/office/drawing/2014/main" id="{B6AD864C-9849-51BE-F370-8BFFDDF61B10}"/>
                  </a:ext>
                </a:extLst>
              </p:cNvPr>
              <p:cNvSpPr/>
              <p:nvPr/>
            </p:nvSpPr>
            <p:spPr>
              <a:xfrm>
                <a:off x="1912654" y="1114758"/>
                <a:ext cx="1598921" cy="1125375"/>
              </a:xfrm>
              <a:custGeom>
                <a:avLst/>
                <a:gdLst>
                  <a:gd name="connsiteX0" fmla="*/ 0 w 2286000"/>
                  <a:gd name="connsiteY0" fmla="*/ 0 h 2279073"/>
                  <a:gd name="connsiteX1" fmla="*/ 1641763 w 2286000"/>
                  <a:gd name="connsiteY1" fmla="*/ 789710 h 2279073"/>
                  <a:gd name="connsiteX2" fmla="*/ 2286000 w 2286000"/>
                  <a:gd name="connsiteY2" fmla="*/ 2279073 h 2279073"/>
                  <a:gd name="connsiteX3" fmla="*/ 2286000 w 2286000"/>
                  <a:gd name="connsiteY3" fmla="*/ 2279073 h 2279073"/>
                  <a:gd name="connsiteX0" fmla="*/ 0 w 2286000"/>
                  <a:gd name="connsiteY0" fmla="*/ 0 h 2279073"/>
                  <a:gd name="connsiteX1" fmla="*/ 1475508 w 2286000"/>
                  <a:gd name="connsiteY1" fmla="*/ 574964 h 2279073"/>
                  <a:gd name="connsiteX2" fmla="*/ 2286000 w 2286000"/>
                  <a:gd name="connsiteY2" fmla="*/ 2279073 h 2279073"/>
                  <a:gd name="connsiteX3" fmla="*/ 2286000 w 2286000"/>
                  <a:gd name="connsiteY3" fmla="*/ 2279073 h 2279073"/>
                  <a:gd name="connsiteX0" fmla="*/ 0 w 2286000"/>
                  <a:gd name="connsiteY0" fmla="*/ 0 h 2279073"/>
                  <a:gd name="connsiteX1" fmla="*/ 1475508 w 2286000"/>
                  <a:gd name="connsiteY1" fmla="*/ 574964 h 2279073"/>
                  <a:gd name="connsiteX2" fmla="*/ 2286000 w 2286000"/>
                  <a:gd name="connsiteY2" fmla="*/ 2279073 h 2279073"/>
                  <a:gd name="connsiteX3" fmla="*/ 2286000 w 2286000"/>
                  <a:gd name="connsiteY3" fmla="*/ 2279073 h 2279073"/>
                  <a:gd name="connsiteX0" fmla="*/ 0 w 2286000"/>
                  <a:gd name="connsiteY0" fmla="*/ 0 h 2279073"/>
                  <a:gd name="connsiteX1" fmla="*/ 1475508 w 2286000"/>
                  <a:gd name="connsiteY1" fmla="*/ 574964 h 2279073"/>
                  <a:gd name="connsiteX2" fmla="*/ 2286000 w 2286000"/>
                  <a:gd name="connsiteY2" fmla="*/ 2279073 h 2279073"/>
                  <a:gd name="connsiteX3" fmla="*/ 2286000 w 2286000"/>
                  <a:gd name="connsiteY3" fmla="*/ 2279073 h 2279073"/>
                  <a:gd name="connsiteX0" fmla="*/ 0 w 2286000"/>
                  <a:gd name="connsiteY0" fmla="*/ 0 h 2279073"/>
                  <a:gd name="connsiteX1" fmla="*/ 1475508 w 2286000"/>
                  <a:gd name="connsiteY1" fmla="*/ 574964 h 2279073"/>
                  <a:gd name="connsiteX2" fmla="*/ 2286000 w 2286000"/>
                  <a:gd name="connsiteY2" fmla="*/ 2279073 h 2279073"/>
                  <a:gd name="connsiteX3" fmla="*/ 2286000 w 2286000"/>
                  <a:gd name="connsiteY3" fmla="*/ 2279073 h 2279073"/>
                </a:gdLst>
                <a:ahLst/>
                <a:cxnLst>
                  <a:cxn ang="0">
                    <a:pos x="connsiteX0" y="connsiteY0"/>
                  </a:cxn>
                  <a:cxn ang="0">
                    <a:pos x="connsiteX1" y="connsiteY1"/>
                  </a:cxn>
                  <a:cxn ang="0">
                    <a:pos x="connsiteX2" y="connsiteY2"/>
                  </a:cxn>
                  <a:cxn ang="0">
                    <a:pos x="connsiteX3" y="connsiteY3"/>
                  </a:cxn>
                </a:cxnLst>
                <a:rect l="l" t="t" r="r" b="b"/>
                <a:pathLst>
                  <a:path w="2286000" h="2279073">
                    <a:moveTo>
                      <a:pt x="0" y="0"/>
                    </a:moveTo>
                    <a:cubicBezTo>
                      <a:pt x="713508" y="94096"/>
                      <a:pt x="782780" y="56574"/>
                      <a:pt x="1475508" y="574964"/>
                    </a:cubicBezTo>
                    <a:cubicBezTo>
                      <a:pt x="2168236" y="1093354"/>
                      <a:pt x="2286000" y="2279073"/>
                      <a:pt x="2286000" y="2279073"/>
                    </a:cubicBezTo>
                    <a:lnTo>
                      <a:pt x="2286000" y="2279073"/>
                    </a:lnTo>
                  </a:path>
                </a:pathLst>
              </a:cu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BC090C9-E758-F363-697F-BC1FB862AEA9}"/>
                  </a:ext>
                </a:extLst>
              </p:cNvPr>
              <p:cNvSpPr/>
              <p:nvPr/>
            </p:nvSpPr>
            <p:spPr>
              <a:xfrm rot="16200000">
                <a:off x="5511161" y="887184"/>
                <a:ext cx="1146018" cy="1594076"/>
              </a:xfrm>
              <a:custGeom>
                <a:avLst/>
                <a:gdLst>
                  <a:gd name="connsiteX0" fmla="*/ 0 w 2286000"/>
                  <a:gd name="connsiteY0" fmla="*/ 0 h 2279073"/>
                  <a:gd name="connsiteX1" fmla="*/ 1641763 w 2286000"/>
                  <a:gd name="connsiteY1" fmla="*/ 789710 h 2279073"/>
                  <a:gd name="connsiteX2" fmla="*/ 2286000 w 2286000"/>
                  <a:gd name="connsiteY2" fmla="*/ 2279073 h 2279073"/>
                  <a:gd name="connsiteX3" fmla="*/ 2286000 w 2286000"/>
                  <a:gd name="connsiteY3" fmla="*/ 2279073 h 2279073"/>
                  <a:gd name="connsiteX0" fmla="*/ 0 w 2286000"/>
                  <a:gd name="connsiteY0" fmla="*/ 0 h 2279073"/>
                  <a:gd name="connsiteX1" fmla="*/ 1475508 w 2286000"/>
                  <a:gd name="connsiteY1" fmla="*/ 574964 h 2279073"/>
                  <a:gd name="connsiteX2" fmla="*/ 2286000 w 2286000"/>
                  <a:gd name="connsiteY2" fmla="*/ 2279073 h 2279073"/>
                  <a:gd name="connsiteX3" fmla="*/ 2286000 w 2286000"/>
                  <a:gd name="connsiteY3" fmla="*/ 2279073 h 2279073"/>
                  <a:gd name="connsiteX0" fmla="*/ 0 w 2286000"/>
                  <a:gd name="connsiteY0" fmla="*/ 0 h 2279073"/>
                  <a:gd name="connsiteX1" fmla="*/ 1475508 w 2286000"/>
                  <a:gd name="connsiteY1" fmla="*/ 574964 h 2279073"/>
                  <a:gd name="connsiteX2" fmla="*/ 2286000 w 2286000"/>
                  <a:gd name="connsiteY2" fmla="*/ 2279073 h 2279073"/>
                  <a:gd name="connsiteX3" fmla="*/ 2286000 w 2286000"/>
                  <a:gd name="connsiteY3" fmla="*/ 2279073 h 2279073"/>
                  <a:gd name="connsiteX0" fmla="*/ 0 w 2286000"/>
                  <a:gd name="connsiteY0" fmla="*/ 0 h 2279073"/>
                  <a:gd name="connsiteX1" fmla="*/ 1475508 w 2286000"/>
                  <a:gd name="connsiteY1" fmla="*/ 574964 h 2279073"/>
                  <a:gd name="connsiteX2" fmla="*/ 2286000 w 2286000"/>
                  <a:gd name="connsiteY2" fmla="*/ 2279073 h 2279073"/>
                  <a:gd name="connsiteX3" fmla="*/ 2286000 w 2286000"/>
                  <a:gd name="connsiteY3" fmla="*/ 2279073 h 2279073"/>
                  <a:gd name="connsiteX0" fmla="*/ 0 w 2286000"/>
                  <a:gd name="connsiteY0" fmla="*/ 0 h 2279073"/>
                  <a:gd name="connsiteX1" fmla="*/ 1475508 w 2286000"/>
                  <a:gd name="connsiteY1" fmla="*/ 574964 h 2279073"/>
                  <a:gd name="connsiteX2" fmla="*/ 2286000 w 2286000"/>
                  <a:gd name="connsiteY2" fmla="*/ 2279073 h 2279073"/>
                  <a:gd name="connsiteX3" fmla="*/ 2286000 w 2286000"/>
                  <a:gd name="connsiteY3" fmla="*/ 2279073 h 2279073"/>
                  <a:gd name="connsiteX0" fmla="*/ 0 w 2286008"/>
                  <a:gd name="connsiteY0" fmla="*/ 0 h 2279073"/>
                  <a:gd name="connsiteX1" fmla="*/ 1604105 w 2286008"/>
                  <a:gd name="connsiteY1" fmla="*/ 647597 h 2279073"/>
                  <a:gd name="connsiteX2" fmla="*/ 2286000 w 2286008"/>
                  <a:gd name="connsiteY2" fmla="*/ 2279073 h 2279073"/>
                  <a:gd name="connsiteX3" fmla="*/ 2286000 w 2286008"/>
                  <a:gd name="connsiteY3" fmla="*/ 2279073 h 2279073"/>
                  <a:gd name="connsiteX0" fmla="*/ 0 w 2320879"/>
                  <a:gd name="connsiteY0" fmla="*/ 0 h 2279073"/>
                  <a:gd name="connsiteX1" fmla="*/ 1604105 w 2320879"/>
                  <a:gd name="connsiteY1" fmla="*/ 647597 h 2279073"/>
                  <a:gd name="connsiteX2" fmla="*/ 2286000 w 2320879"/>
                  <a:gd name="connsiteY2" fmla="*/ 2279073 h 2279073"/>
                  <a:gd name="connsiteX3" fmla="*/ 2286000 w 2320879"/>
                  <a:gd name="connsiteY3" fmla="*/ 2279073 h 2279073"/>
                  <a:gd name="connsiteX0" fmla="*/ 0 w 2320879"/>
                  <a:gd name="connsiteY0" fmla="*/ 0 h 2279073"/>
                  <a:gd name="connsiteX1" fmla="*/ 1604105 w 2320879"/>
                  <a:gd name="connsiteY1" fmla="*/ 647597 h 2279073"/>
                  <a:gd name="connsiteX2" fmla="*/ 2286000 w 2320879"/>
                  <a:gd name="connsiteY2" fmla="*/ 2279073 h 2279073"/>
                  <a:gd name="connsiteX3" fmla="*/ 2286000 w 2320879"/>
                  <a:gd name="connsiteY3" fmla="*/ 2279073 h 2279073"/>
                  <a:gd name="connsiteX0" fmla="*/ 0 w 2320879"/>
                  <a:gd name="connsiteY0" fmla="*/ 0 h 2279073"/>
                  <a:gd name="connsiteX1" fmla="*/ 1604105 w 2320879"/>
                  <a:gd name="connsiteY1" fmla="*/ 647597 h 2279073"/>
                  <a:gd name="connsiteX2" fmla="*/ 2286000 w 2320879"/>
                  <a:gd name="connsiteY2" fmla="*/ 2279073 h 2279073"/>
                  <a:gd name="connsiteX3" fmla="*/ 2286000 w 2320879"/>
                  <a:gd name="connsiteY3" fmla="*/ 2279073 h 2279073"/>
                  <a:gd name="connsiteX0" fmla="*/ 0 w 2320879"/>
                  <a:gd name="connsiteY0" fmla="*/ 0 h 2279073"/>
                  <a:gd name="connsiteX1" fmla="*/ 1604105 w 2320879"/>
                  <a:gd name="connsiteY1" fmla="*/ 647597 h 2279073"/>
                  <a:gd name="connsiteX2" fmla="*/ 2286000 w 2320879"/>
                  <a:gd name="connsiteY2" fmla="*/ 2279073 h 2279073"/>
                  <a:gd name="connsiteX3" fmla="*/ 2286000 w 2320879"/>
                  <a:gd name="connsiteY3" fmla="*/ 2279073 h 2279073"/>
                </a:gdLst>
                <a:ahLst/>
                <a:cxnLst>
                  <a:cxn ang="0">
                    <a:pos x="connsiteX0" y="connsiteY0"/>
                  </a:cxn>
                  <a:cxn ang="0">
                    <a:pos x="connsiteX1" y="connsiteY1"/>
                  </a:cxn>
                  <a:cxn ang="0">
                    <a:pos x="connsiteX2" y="connsiteY2"/>
                  </a:cxn>
                  <a:cxn ang="0">
                    <a:pos x="connsiteX3" y="connsiteY3"/>
                  </a:cxn>
                </a:cxnLst>
                <a:rect l="l" t="t" r="r" b="b"/>
                <a:pathLst>
                  <a:path w="2320879" h="2279073">
                    <a:moveTo>
                      <a:pt x="0" y="0"/>
                    </a:moveTo>
                    <a:cubicBezTo>
                      <a:pt x="237694" y="39625"/>
                      <a:pt x="654179" y="11188"/>
                      <a:pt x="1604105" y="647597"/>
                    </a:cubicBezTo>
                    <a:cubicBezTo>
                      <a:pt x="2554031" y="1284006"/>
                      <a:pt x="2286000" y="2279073"/>
                      <a:pt x="2286000" y="2279073"/>
                    </a:cubicBezTo>
                    <a:lnTo>
                      <a:pt x="2286000" y="2279073"/>
                    </a:lnTo>
                  </a:path>
                </a:pathLst>
              </a:custGeom>
              <a:noFill/>
              <a:ln w="57150">
                <a:solidFill>
                  <a:srgbClr val="00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7CDF4C88-5831-E780-3D55-5D1FD0C685B4}"/>
                  </a:ext>
                </a:extLst>
              </p:cNvPr>
              <p:cNvSpPr/>
              <p:nvPr/>
            </p:nvSpPr>
            <p:spPr>
              <a:xfrm>
                <a:off x="3505223" y="1788527"/>
                <a:ext cx="1781907" cy="985736"/>
              </a:xfrm>
              <a:prstGeom prst="ellips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47B779EE-566C-BAB4-E34C-3C4FC31D01F5}"/>
                  </a:ext>
                </a:extLst>
              </p:cNvPr>
              <p:cNvSpPr txBox="1"/>
              <p:nvPr/>
            </p:nvSpPr>
            <p:spPr>
              <a:xfrm>
                <a:off x="3780837" y="1435971"/>
                <a:ext cx="1188238" cy="707886"/>
              </a:xfrm>
              <a:prstGeom prst="rect">
                <a:avLst/>
              </a:prstGeom>
              <a:noFill/>
            </p:spPr>
            <p:txBody>
              <a:bodyPr wrap="none" rtlCol="0">
                <a:spAutoFit/>
              </a:bodyPr>
              <a:lstStyle/>
              <a:p>
                <a:pPr algn="ctr"/>
                <a:r>
                  <a:rPr lang="fr-CA" sz="2000" b="1" dirty="0"/>
                  <a:t>Cercle do </a:t>
                </a:r>
              </a:p>
              <a:p>
                <a:pPr algn="ctr"/>
                <a:r>
                  <a:rPr lang="fr-CA" sz="2000" b="1" dirty="0"/>
                  <a:t>chaos</a:t>
                </a:r>
                <a:endParaRPr lang="en-US" sz="2000" b="1" dirty="0"/>
              </a:p>
            </p:txBody>
          </p:sp>
          <p:grpSp>
            <p:nvGrpSpPr>
              <p:cNvPr id="72" name="Group 71">
                <a:extLst>
                  <a:ext uri="{FF2B5EF4-FFF2-40B4-BE49-F238E27FC236}">
                    <a16:creationId xmlns:a16="http://schemas.microsoft.com/office/drawing/2014/main" id="{91258916-C7DA-3F55-0958-1CC7FCB5DC0F}"/>
                  </a:ext>
                </a:extLst>
              </p:cNvPr>
              <p:cNvGrpSpPr/>
              <p:nvPr/>
            </p:nvGrpSpPr>
            <p:grpSpPr>
              <a:xfrm>
                <a:off x="3408690" y="2335234"/>
                <a:ext cx="1974972" cy="714646"/>
                <a:chOff x="3423096" y="2562987"/>
                <a:chExt cx="1974972" cy="714646"/>
              </a:xfrm>
            </p:grpSpPr>
            <p:sp>
              <p:nvSpPr>
                <p:cNvPr id="73" name="TextBox 72">
                  <a:extLst>
                    <a:ext uri="{FF2B5EF4-FFF2-40B4-BE49-F238E27FC236}">
                      <a16:creationId xmlns:a16="http://schemas.microsoft.com/office/drawing/2014/main" id="{48BFFC8D-B135-DB4E-FD10-B105BFA41CC4}"/>
                    </a:ext>
                  </a:extLst>
                </p:cNvPr>
                <p:cNvSpPr txBox="1"/>
                <p:nvPr/>
              </p:nvSpPr>
              <p:spPr>
                <a:xfrm>
                  <a:off x="3433303" y="2562987"/>
                  <a:ext cx="1964765" cy="707886"/>
                </a:xfrm>
                <a:prstGeom prst="rect">
                  <a:avLst/>
                </a:prstGeom>
                <a:noFill/>
              </p:spPr>
              <p:txBody>
                <a:bodyPr wrap="square" rtlCol="0">
                  <a:spAutoFit/>
                </a:bodyPr>
                <a:lstStyle/>
                <a:p>
                  <a:pPr algn="ctr"/>
                  <a:r>
                    <a:rPr lang="fr-CA" sz="2000" b="1" dirty="0"/>
                    <a:t>VALLÉE DU DÉSESPOIR</a:t>
                  </a:r>
                </a:p>
              </p:txBody>
            </p:sp>
            <p:sp>
              <p:nvSpPr>
                <p:cNvPr id="74" name="TextBox 73">
                  <a:extLst>
                    <a:ext uri="{FF2B5EF4-FFF2-40B4-BE49-F238E27FC236}">
                      <a16:creationId xmlns:a16="http://schemas.microsoft.com/office/drawing/2014/main" id="{4F240C82-F755-BF20-8D99-70E7D2FD0E0C}"/>
                    </a:ext>
                  </a:extLst>
                </p:cNvPr>
                <p:cNvSpPr txBox="1"/>
                <p:nvPr/>
              </p:nvSpPr>
              <p:spPr>
                <a:xfrm>
                  <a:off x="3423096" y="2569747"/>
                  <a:ext cx="1964765" cy="707886"/>
                </a:xfrm>
                <a:prstGeom prst="rect">
                  <a:avLst/>
                </a:prstGeom>
                <a:noFill/>
              </p:spPr>
              <p:txBody>
                <a:bodyPr wrap="square" rtlCol="0">
                  <a:spAutoFit/>
                </a:bodyPr>
                <a:lstStyle/>
                <a:p>
                  <a:pPr algn="ctr"/>
                  <a:r>
                    <a:rPr lang="fr-CA" sz="2000" b="1" dirty="0">
                      <a:solidFill>
                        <a:srgbClr val="C00000"/>
                      </a:solidFill>
                    </a:rPr>
                    <a:t>VALLÉE DU DÉSESPOIR</a:t>
                  </a:r>
                  <a:endParaRPr lang="en-US" sz="2000" b="1" dirty="0">
                    <a:solidFill>
                      <a:srgbClr val="C00000"/>
                    </a:solidFill>
                  </a:endParaRPr>
                </a:p>
              </p:txBody>
            </p:sp>
          </p:grpSp>
        </p:grpSp>
        <p:sp>
          <p:nvSpPr>
            <p:cNvPr id="66" name="Arrow: Right 65">
              <a:extLst>
                <a:ext uri="{FF2B5EF4-FFF2-40B4-BE49-F238E27FC236}">
                  <a16:creationId xmlns:a16="http://schemas.microsoft.com/office/drawing/2014/main" id="{0B41987B-7B24-93E8-D245-FE8E4B5E54BC}"/>
                </a:ext>
                <a:ext uri="{C183D7F6-B498-43B3-948B-1728B52AA6E4}">
                  <adec:decorative xmlns:adec="http://schemas.microsoft.com/office/drawing/2017/decorative" val="1"/>
                </a:ext>
              </a:extLst>
            </p:cNvPr>
            <p:cNvSpPr/>
            <p:nvPr/>
          </p:nvSpPr>
          <p:spPr>
            <a:xfrm rot="1551847" flipH="1">
              <a:off x="5069813" y="2582337"/>
              <a:ext cx="122170" cy="18399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Arrow: Right 66">
              <a:extLst>
                <a:ext uri="{FF2B5EF4-FFF2-40B4-BE49-F238E27FC236}">
                  <a16:creationId xmlns:a16="http://schemas.microsoft.com/office/drawing/2014/main" id="{A69C4618-32E0-8FF0-79FB-FD4CEFF581B1}"/>
                </a:ext>
                <a:ext uri="{C183D7F6-B498-43B3-948B-1728B52AA6E4}">
                  <adec:decorative xmlns:adec="http://schemas.microsoft.com/office/drawing/2017/decorative" val="1"/>
                </a:ext>
              </a:extLst>
            </p:cNvPr>
            <p:cNvSpPr/>
            <p:nvPr/>
          </p:nvSpPr>
          <p:spPr>
            <a:xfrm rot="1551847" flipV="1">
              <a:off x="3525895" y="3111793"/>
              <a:ext cx="122170" cy="18399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Box 74">
            <a:extLst>
              <a:ext uri="{FF2B5EF4-FFF2-40B4-BE49-F238E27FC236}">
                <a16:creationId xmlns:a16="http://schemas.microsoft.com/office/drawing/2014/main" id="{CB6241C9-F549-37F7-4868-3F827DE81F82}"/>
              </a:ext>
            </a:extLst>
          </p:cNvPr>
          <p:cNvSpPr txBox="1"/>
          <p:nvPr/>
        </p:nvSpPr>
        <p:spPr>
          <a:xfrm>
            <a:off x="-27051" y="2826514"/>
            <a:ext cx="1385614" cy="923330"/>
          </a:xfrm>
          <a:prstGeom prst="rect">
            <a:avLst/>
          </a:prstGeom>
          <a:noFill/>
        </p:spPr>
        <p:txBody>
          <a:bodyPr wrap="square" rtlCol="0">
            <a:spAutoFit/>
          </a:bodyPr>
          <a:lstStyle/>
          <a:p>
            <a:pPr algn="ctr"/>
            <a:r>
              <a:rPr lang="en-CA" dirty="0" err="1"/>
              <a:t>Profondeur</a:t>
            </a:r>
            <a:r>
              <a:rPr lang="en-CA" dirty="0"/>
              <a:t> </a:t>
            </a:r>
            <a:br>
              <a:rPr lang="en-CA" dirty="0"/>
            </a:br>
            <a:r>
              <a:rPr lang="en-CA" dirty="0" err="1"/>
              <a:t>ou</a:t>
            </a:r>
            <a:r>
              <a:rPr lang="en-CA" dirty="0"/>
              <a:t> </a:t>
            </a:r>
            <a:br>
              <a:rPr lang="en-CA" dirty="0"/>
            </a:br>
            <a:r>
              <a:rPr lang="en-CA" dirty="0" err="1"/>
              <a:t>intensité</a:t>
            </a:r>
            <a:endParaRPr lang="en-CA" dirty="0"/>
          </a:p>
        </p:txBody>
      </p:sp>
      <p:sp>
        <p:nvSpPr>
          <p:cNvPr id="76" name="TextBox 75">
            <a:extLst>
              <a:ext uri="{FF2B5EF4-FFF2-40B4-BE49-F238E27FC236}">
                <a16:creationId xmlns:a16="http://schemas.microsoft.com/office/drawing/2014/main" id="{3CFEEF30-EFFD-97B3-5720-791B2B14EFE4}"/>
              </a:ext>
            </a:extLst>
          </p:cNvPr>
          <p:cNvSpPr txBox="1"/>
          <p:nvPr/>
        </p:nvSpPr>
        <p:spPr>
          <a:xfrm>
            <a:off x="3294188" y="5437602"/>
            <a:ext cx="2162329" cy="369332"/>
          </a:xfrm>
          <a:prstGeom prst="rect">
            <a:avLst/>
          </a:prstGeom>
          <a:noFill/>
        </p:spPr>
        <p:txBody>
          <a:bodyPr wrap="square" rtlCol="0">
            <a:spAutoFit/>
          </a:bodyPr>
          <a:lstStyle/>
          <a:p>
            <a:pPr algn="ctr"/>
            <a:r>
              <a:rPr lang="en-CA" dirty="0"/>
              <a:t>Durée</a:t>
            </a:r>
          </a:p>
        </p:txBody>
      </p:sp>
      <p:sp>
        <p:nvSpPr>
          <p:cNvPr id="77" name="Text Box 6">
            <a:extLst>
              <a:ext uri="{FF2B5EF4-FFF2-40B4-BE49-F238E27FC236}">
                <a16:creationId xmlns:a16="http://schemas.microsoft.com/office/drawing/2014/main" id="{5CA07702-C463-6A8C-20B6-B8029419E217}"/>
              </a:ext>
            </a:extLst>
          </p:cNvPr>
          <p:cNvSpPr txBox="1">
            <a:spLocks noChangeArrowheads="1"/>
          </p:cNvSpPr>
          <p:nvPr>
            <p:custDataLst>
              <p:tags r:id="rId15"/>
            </p:custDataLst>
          </p:nvPr>
        </p:nvSpPr>
        <p:spPr bwMode="auto">
          <a:xfrm>
            <a:off x="899592" y="6108387"/>
            <a:ext cx="6858000" cy="369332"/>
          </a:xfrm>
          <a:prstGeom prst="rect">
            <a:avLst/>
          </a:prstGeom>
          <a:noFill/>
          <a:ln w="9525">
            <a:noFill/>
            <a:miter lim="800000"/>
            <a:headEnd/>
            <a:tailEnd/>
          </a:ln>
          <a:effectLst/>
        </p:spPr>
        <p:txBody>
          <a:bodyPr>
            <a:spAutoFit/>
          </a:bodyPr>
          <a:lstStyle/>
          <a:p>
            <a:pPr algn="ctr"/>
            <a:r>
              <a:rPr lang="en-CA" b="1" dirty="0">
                <a:solidFill>
                  <a:srgbClr val="00B050"/>
                </a:solidFill>
                <a:effectLst>
                  <a:outerShdw blurRad="38100" dist="38100" dir="2700000" algn="tl">
                    <a:srgbClr val="C0C0C0"/>
                  </a:outerShdw>
                </a:effectLst>
              </a:rPr>
              <a:t>CHANGEMENT</a:t>
            </a:r>
            <a:r>
              <a:rPr lang="en-CA" b="1" dirty="0">
                <a:solidFill>
                  <a:schemeClr val="accent1">
                    <a:lumMod val="75000"/>
                  </a:schemeClr>
                </a:solidFill>
                <a:effectLst>
                  <a:outerShdw blurRad="38100" dist="38100" dir="2700000" algn="tl">
                    <a:srgbClr val="C0C0C0"/>
                  </a:outerShdw>
                </a:effectLst>
              </a:rPr>
              <a:t> +</a:t>
            </a:r>
            <a:r>
              <a:rPr lang="en-CA" b="1" dirty="0">
                <a:solidFill>
                  <a:srgbClr val="1B357D"/>
                </a:solidFill>
                <a:effectLst>
                  <a:outerShdw blurRad="38100" dist="38100" dir="2700000" algn="tl">
                    <a:srgbClr val="C0C0C0"/>
                  </a:outerShdw>
                </a:effectLst>
              </a:rPr>
              <a:t> </a:t>
            </a:r>
            <a:r>
              <a:rPr lang="en-CA" b="1" dirty="0">
                <a:solidFill>
                  <a:schemeClr val="accent6">
                    <a:lumMod val="75000"/>
                  </a:schemeClr>
                </a:solidFill>
                <a:effectLst>
                  <a:outerShdw blurRad="38100" dist="38100" dir="2700000" algn="tl">
                    <a:srgbClr val="C0C0C0"/>
                  </a:outerShdw>
                </a:effectLst>
              </a:rPr>
              <a:t>ÊTRES HUMAINS </a:t>
            </a:r>
            <a:r>
              <a:rPr lang="en-CA" b="1" dirty="0">
                <a:solidFill>
                  <a:schemeClr val="accent1">
                    <a:lumMod val="75000"/>
                  </a:schemeClr>
                </a:solidFill>
                <a:effectLst>
                  <a:outerShdw blurRad="38100" dist="38100" dir="2700000" algn="tl">
                    <a:srgbClr val="C0C0C0"/>
                  </a:outerShdw>
                </a:effectLst>
              </a:rPr>
              <a:t>= </a:t>
            </a:r>
            <a:r>
              <a:rPr lang="en-CA" b="1" dirty="0">
                <a:solidFill>
                  <a:srgbClr val="00B050"/>
                </a:solidFill>
                <a:effectLst>
                  <a:outerShdw blurRad="38100" dist="38100" dir="2700000" algn="tl">
                    <a:srgbClr val="C0C0C0"/>
                  </a:outerShdw>
                </a:effectLst>
              </a:rPr>
              <a:t>T</a:t>
            </a:r>
            <a:r>
              <a:rPr lang="en-CA" b="1" dirty="0">
                <a:solidFill>
                  <a:schemeClr val="accent6">
                    <a:lumMod val="75000"/>
                  </a:schemeClr>
                </a:solidFill>
                <a:effectLst>
                  <a:outerShdw blurRad="38100" dist="38100" dir="2700000" algn="tl">
                    <a:srgbClr val="C0C0C0"/>
                  </a:outerShdw>
                </a:effectLst>
              </a:rPr>
              <a:t>R</a:t>
            </a:r>
            <a:r>
              <a:rPr lang="en-CA" b="1" dirty="0">
                <a:solidFill>
                  <a:srgbClr val="00B050"/>
                </a:solidFill>
                <a:effectLst>
                  <a:outerShdw blurRad="38100" dist="38100" dir="2700000" algn="tl">
                    <a:srgbClr val="C0C0C0"/>
                  </a:outerShdw>
                </a:effectLst>
              </a:rPr>
              <a:t>A</a:t>
            </a:r>
            <a:r>
              <a:rPr lang="en-CA" b="1" dirty="0">
                <a:solidFill>
                  <a:schemeClr val="accent6">
                    <a:lumMod val="75000"/>
                  </a:schemeClr>
                </a:solidFill>
                <a:effectLst>
                  <a:outerShdw blurRad="38100" dist="38100" dir="2700000" algn="tl">
                    <a:srgbClr val="C0C0C0"/>
                  </a:outerShdw>
                </a:effectLst>
              </a:rPr>
              <a:t>N</a:t>
            </a:r>
            <a:r>
              <a:rPr lang="en-CA" b="1" dirty="0">
                <a:solidFill>
                  <a:srgbClr val="00B050"/>
                </a:solidFill>
                <a:effectLst>
                  <a:outerShdw blurRad="38100" dist="38100" dir="2700000" algn="tl">
                    <a:srgbClr val="C0C0C0"/>
                  </a:outerShdw>
                </a:effectLst>
              </a:rPr>
              <a:t>S</a:t>
            </a:r>
            <a:r>
              <a:rPr lang="en-CA" b="1" dirty="0">
                <a:solidFill>
                  <a:schemeClr val="accent6">
                    <a:lumMod val="75000"/>
                  </a:schemeClr>
                </a:solidFill>
                <a:effectLst>
                  <a:outerShdw blurRad="38100" dist="38100" dir="2700000" algn="tl">
                    <a:srgbClr val="C0C0C0"/>
                  </a:outerShdw>
                </a:effectLst>
              </a:rPr>
              <a:t>I</a:t>
            </a:r>
            <a:r>
              <a:rPr lang="en-CA" b="1" dirty="0">
                <a:solidFill>
                  <a:srgbClr val="00B050"/>
                </a:solidFill>
                <a:effectLst>
                  <a:outerShdw blurRad="38100" dist="38100" dir="2700000" algn="tl">
                    <a:srgbClr val="C0C0C0"/>
                  </a:outerShdw>
                </a:effectLst>
              </a:rPr>
              <a:t>T</a:t>
            </a:r>
            <a:r>
              <a:rPr lang="en-CA" b="1" dirty="0">
                <a:solidFill>
                  <a:schemeClr val="accent6">
                    <a:lumMod val="75000"/>
                  </a:schemeClr>
                </a:solidFill>
                <a:effectLst>
                  <a:outerShdw blurRad="38100" dist="38100" dir="2700000" algn="tl">
                    <a:srgbClr val="C0C0C0"/>
                  </a:outerShdw>
                </a:effectLst>
              </a:rPr>
              <a:t>I</a:t>
            </a:r>
            <a:r>
              <a:rPr lang="en-CA" b="1" dirty="0">
                <a:solidFill>
                  <a:srgbClr val="00B050"/>
                </a:solidFill>
                <a:effectLst>
                  <a:outerShdw blurRad="38100" dist="38100" dir="2700000" algn="tl">
                    <a:srgbClr val="C0C0C0"/>
                  </a:outerShdw>
                </a:effectLst>
              </a:rPr>
              <a:t>O</a:t>
            </a:r>
            <a:r>
              <a:rPr lang="en-CA" b="1" dirty="0">
                <a:solidFill>
                  <a:schemeClr val="accent6">
                    <a:lumMod val="75000"/>
                  </a:schemeClr>
                </a:solidFill>
                <a:effectLst>
                  <a:outerShdw blurRad="38100" dist="38100" dir="2700000" algn="tl">
                    <a:srgbClr val="C0C0C0"/>
                  </a:outerShdw>
                </a:effectLst>
              </a:rPr>
              <a:t>N</a:t>
            </a:r>
          </a:p>
        </p:txBody>
      </p:sp>
    </p:spTree>
    <p:extLst>
      <p:ext uri="{BB962C8B-B14F-4D97-AF65-F5344CB8AC3E}">
        <p14:creationId xmlns:p14="http://schemas.microsoft.com/office/powerpoint/2010/main" val="184142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500"/>
                                        <p:tgtEl>
                                          <p:spTgt spid="54"/>
                                        </p:tgtEl>
                                      </p:cBhvr>
                                    </p:animEffect>
                                  </p:childTnLst>
                                </p:cTn>
                              </p:par>
                              <p:par>
                                <p:cTn id="45" presetID="10" presetClass="entr" presetSubtype="0"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500"/>
                                        <p:tgtEl>
                                          <p:spTgt spid="55"/>
                                        </p:tgtEl>
                                      </p:cBhvr>
                                    </p:animEffect>
                                  </p:childTnLst>
                                </p:cTn>
                              </p:par>
                              <p:par>
                                <p:cTn id="51" presetID="10" presetClass="entr" presetSubtype="0" fill="hold"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par>
                                <p:cTn id="54" presetID="10" presetClass="entr" presetSubtype="0" fill="hold" nodeType="with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par>
                                <p:cTn id="57" presetID="10" presetClass="entr" presetSubtype="0" fill="hold" nodeType="with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fade">
                                      <p:cBhvr>
                                        <p:cTn id="59" dur="500"/>
                                        <p:tgtEl>
                                          <p:spTgt spid="6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500"/>
                                        <p:tgtEl>
                                          <p:spTgt spid="56"/>
                                        </p:tgtEl>
                                      </p:cBhvr>
                                    </p:animEffect>
                                  </p:childTnLst>
                                </p:cTn>
                              </p:par>
                              <p:par>
                                <p:cTn id="63" presetID="10" presetClass="entr" presetSubtype="0" fill="hold" nodeType="with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500"/>
                                        <p:tgtEl>
                                          <p:spTgt spid="5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fade">
                                      <p:cBhvr>
                                        <p:cTn id="68" dur="500"/>
                                        <p:tgtEl>
                                          <p:spTgt spid="57"/>
                                        </p:tgtEl>
                                      </p:cBhvr>
                                    </p:animEffect>
                                  </p:childTnLst>
                                </p:cTn>
                              </p:par>
                              <p:par>
                                <p:cTn id="69" presetID="10" presetClass="entr" presetSubtype="0" fill="hold" nodeType="with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fade">
                                      <p:cBhvr>
                                        <p:cTn id="71" dur="500"/>
                                        <p:tgtEl>
                                          <p:spTgt spid="6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500"/>
                                        <p:tgtEl>
                                          <p:spTgt spid="5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500"/>
                                        <p:tgtEl>
                                          <p:spTgt spid="7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fade">
                                      <p:cBhvr>
                                        <p:cTn id="82" dur="500"/>
                                        <p:tgtEl>
                                          <p:spTgt spid="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500"/>
                                        <p:tgtEl>
                                          <p:spTgt spid="7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63"/>
                                        </p:tgtEl>
                                        <p:attrNameLst>
                                          <p:attrName>style.visibility</p:attrName>
                                        </p:attrNameLst>
                                      </p:cBhvr>
                                      <p:to>
                                        <p:strVal val="visible"/>
                                      </p:to>
                                    </p:set>
                                    <p:animEffect transition="in" filter="fade">
                                      <p:cBhvr>
                                        <p:cTn id="93" dur="500"/>
                                        <p:tgtEl>
                                          <p:spTgt spid="63"/>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77"/>
                                        </p:tgtEl>
                                        <p:attrNameLst>
                                          <p:attrName>style.visibility</p:attrName>
                                        </p:attrNameLst>
                                      </p:cBhvr>
                                      <p:to>
                                        <p:strVal val="visible"/>
                                      </p:to>
                                    </p:set>
                                    <p:animEffect transition="in" filter="fade">
                                      <p:cBhvr>
                                        <p:cTn id="9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63" grpId="0"/>
      <p:bldP spid="21" grpId="0"/>
      <p:bldP spid="24" grpId="0"/>
      <p:bldP spid="25" grpId="0"/>
      <p:bldP spid="28" grpId="0"/>
      <p:bldP spid="30" grpId="0"/>
      <p:bldP spid="54" grpId="0"/>
      <p:bldP spid="55" grpId="0"/>
      <p:bldP spid="56" grpId="0"/>
      <p:bldP spid="57" grpId="0"/>
      <p:bldP spid="58" grpId="0"/>
      <p:bldP spid="75" grpId="0"/>
      <p:bldP spid="76" grpId="0"/>
      <p:bldP spid="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352" y="431678"/>
            <a:ext cx="2386389" cy="1143000"/>
          </a:xfrm>
        </p:spPr>
        <p:txBody>
          <a:bodyPr>
            <a:normAutofit fontScale="90000"/>
          </a:bodyPr>
          <a:lstStyle/>
          <a:p>
            <a:pPr algn="ctr"/>
            <a:r>
              <a:rPr lang="fr-CA" dirty="0"/>
              <a:t>Le modèle </a:t>
            </a:r>
            <a:r>
              <a:rPr lang="fr-CA" b="1" dirty="0"/>
              <a:t>SCARF</a:t>
            </a:r>
            <a:endParaRPr lang="en-CA" b="1" dirty="0"/>
          </a:p>
        </p:txBody>
      </p:sp>
      <p:sp>
        <p:nvSpPr>
          <p:cNvPr id="3" name="Content Placeholder 2"/>
          <p:cNvSpPr>
            <a:spLocks noGrp="1"/>
          </p:cNvSpPr>
          <p:nvPr>
            <p:ph idx="1"/>
          </p:nvPr>
        </p:nvSpPr>
        <p:spPr>
          <a:xfrm>
            <a:off x="2411760" y="2100717"/>
            <a:ext cx="6497814" cy="4179633"/>
          </a:xfrm>
        </p:spPr>
        <p:txBody>
          <a:bodyPr>
            <a:noAutofit/>
          </a:bodyPr>
          <a:lstStyle/>
          <a:p>
            <a:pPr fontAlgn="base">
              <a:spcBef>
                <a:spcPts val="300"/>
              </a:spcBef>
            </a:pPr>
            <a:r>
              <a:rPr lang="en-US" sz="2200" b="1" dirty="0" err="1"/>
              <a:t>Statut</a:t>
            </a:r>
            <a:r>
              <a:rPr lang="en-US" sz="2200" b="1" dirty="0"/>
              <a:t> -</a:t>
            </a:r>
            <a:r>
              <a:rPr lang="en-US" sz="2200" dirty="0"/>
              <a:t> </a:t>
            </a:r>
            <a:r>
              <a:rPr lang="fr-FR" sz="2200" dirty="0"/>
              <a:t>un certain Statut ou de préserver son “rang” par rapport aux autres</a:t>
            </a:r>
            <a:endParaRPr lang="en-US" sz="2200" dirty="0"/>
          </a:p>
          <a:p>
            <a:pPr fontAlgn="base">
              <a:spcBef>
                <a:spcPts val="300"/>
              </a:spcBef>
            </a:pPr>
            <a:r>
              <a:rPr lang="en-US" sz="2200" b="1" dirty="0"/>
              <a:t>Certitude -</a:t>
            </a:r>
            <a:r>
              <a:rPr lang="en-US" sz="2200" dirty="0"/>
              <a:t> </a:t>
            </a:r>
            <a:r>
              <a:rPr lang="fr-FR" sz="2200" dirty="0"/>
              <a:t>sécurité qui permet de prédire le futur et de s’adapter</a:t>
            </a:r>
            <a:endParaRPr lang="en-US" sz="2200" dirty="0"/>
          </a:p>
          <a:p>
            <a:pPr fontAlgn="base">
              <a:spcBef>
                <a:spcPts val="300"/>
              </a:spcBef>
            </a:pPr>
            <a:r>
              <a:rPr lang="en-US" sz="2200" b="1" dirty="0" err="1"/>
              <a:t>Autonomie</a:t>
            </a:r>
            <a:r>
              <a:rPr lang="en-US" sz="2200" b="1" dirty="0"/>
              <a:t> -</a:t>
            </a:r>
            <a:r>
              <a:rPr lang="en-US" sz="2200" dirty="0"/>
              <a:t> l</a:t>
            </a:r>
            <a:r>
              <a:rPr lang="fr-FR" sz="2200" dirty="0"/>
              <a:t>e pouvoir d’exercer du contrôle sur notre environnement et de faire des choix</a:t>
            </a:r>
            <a:endParaRPr lang="en-US" sz="2200" dirty="0"/>
          </a:p>
          <a:p>
            <a:pPr fontAlgn="base">
              <a:spcBef>
                <a:spcPts val="300"/>
              </a:spcBef>
            </a:pPr>
            <a:r>
              <a:rPr lang="en-US" sz="2200" b="1" dirty="0"/>
              <a:t>Relations -</a:t>
            </a:r>
            <a:r>
              <a:rPr lang="en-US" sz="2200" dirty="0"/>
              <a:t> </a:t>
            </a:r>
            <a:r>
              <a:rPr lang="fr-FR" sz="2200" dirty="0"/>
              <a:t>Appartenance à un groupe et pouvoir compter sur son soutien (relations formelles et informelles)</a:t>
            </a:r>
            <a:endParaRPr lang="en-US" sz="2200" dirty="0"/>
          </a:p>
          <a:p>
            <a:pPr fontAlgn="base">
              <a:spcBef>
                <a:spcPts val="300"/>
              </a:spcBef>
            </a:pPr>
            <a:r>
              <a:rPr lang="en-US" sz="2200" b="1" dirty="0"/>
              <a:t>Franc-jeu -</a:t>
            </a:r>
            <a:r>
              <a:rPr lang="en-US" sz="2200" dirty="0"/>
              <a:t> </a:t>
            </a:r>
            <a:r>
              <a:rPr lang="fr-FR" sz="2200" dirty="0"/>
              <a:t>Équité et justice, le sentiment d’échanges équitables avec les gens</a:t>
            </a:r>
            <a:endParaRPr lang="en-US" sz="2200" dirty="0"/>
          </a:p>
        </p:txBody>
      </p:sp>
      <p:sp>
        <p:nvSpPr>
          <p:cNvPr id="5" name="Rectangle 4"/>
          <p:cNvSpPr/>
          <p:nvPr/>
        </p:nvSpPr>
        <p:spPr>
          <a:xfrm>
            <a:off x="1093868" y="6391748"/>
            <a:ext cx="6956263" cy="276999"/>
          </a:xfrm>
          <a:prstGeom prst="rect">
            <a:avLst/>
          </a:prstGeom>
        </p:spPr>
        <p:txBody>
          <a:bodyPr wrap="none">
            <a:spAutoFit/>
          </a:bodyPr>
          <a:lstStyle/>
          <a:p>
            <a:r>
              <a:rPr lang="en-CA" sz="1200" dirty="0">
                <a:hlinkClick r:id="rId3"/>
              </a:rPr>
              <a:t>https://optimumtalent.com/publications/le-neuroleadership-demystifie-pour-susciter-lengagement/?lang=fr</a:t>
            </a:r>
            <a:endParaRPr lang="en-CA" sz="1200" dirty="0"/>
          </a:p>
        </p:txBody>
      </p:sp>
      <p:pic>
        <p:nvPicPr>
          <p:cNvPr id="4" name="Picture 3"/>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blip>
          <a:stretch>
            <a:fillRect/>
          </a:stretch>
        </p:blipFill>
        <p:spPr>
          <a:xfrm>
            <a:off x="381125" y="139171"/>
            <a:ext cx="516804" cy="1608138"/>
          </a:xfrm>
          <a:prstGeom prst="rect">
            <a:avLst/>
          </a:prstGeom>
        </p:spPr>
      </p:pic>
      <p:pic>
        <p:nvPicPr>
          <p:cNvPr id="7" name="Picture 6">
            <a:extLst>
              <a:ext uri="{FF2B5EF4-FFF2-40B4-BE49-F238E27FC236}">
                <a16:creationId xmlns:a16="http://schemas.microsoft.com/office/drawing/2014/main" id="{1AF6C558-06D8-BF44-0F30-2133E346F7F7}"/>
              </a:ext>
            </a:extLst>
          </p:cNvPr>
          <p:cNvPicPr>
            <a:picLocks noChangeAspect="1"/>
          </p:cNvPicPr>
          <p:nvPr/>
        </p:nvPicPr>
        <p:blipFill>
          <a:blip r:embed="rId5"/>
          <a:stretch>
            <a:fillRect/>
          </a:stretch>
        </p:blipFill>
        <p:spPr>
          <a:xfrm>
            <a:off x="107779" y="1964934"/>
            <a:ext cx="1304925" cy="1343025"/>
          </a:xfrm>
          <a:prstGeom prst="rect">
            <a:avLst/>
          </a:prstGeom>
        </p:spPr>
      </p:pic>
      <p:pic>
        <p:nvPicPr>
          <p:cNvPr id="9" name="Picture 8">
            <a:extLst>
              <a:ext uri="{FF2B5EF4-FFF2-40B4-BE49-F238E27FC236}">
                <a16:creationId xmlns:a16="http://schemas.microsoft.com/office/drawing/2014/main" id="{BF0FF6E9-764E-1958-0EDA-965B7B4DE8C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187624" y="2885146"/>
            <a:ext cx="1352550" cy="1352550"/>
          </a:xfrm>
          <a:prstGeom prst="rect">
            <a:avLst/>
          </a:prstGeom>
        </p:spPr>
      </p:pic>
      <p:pic>
        <p:nvPicPr>
          <p:cNvPr id="11" name="Picture 10">
            <a:extLst>
              <a:ext uri="{FF2B5EF4-FFF2-40B4-BE49-F238E27FC236}">
                <a16:creationId xmlns:a16="http://schemas.microsoft.com/office/drawing/2014/main" id="{CB9BEE13-AF15-2AC0-C1EA-85B4D5F282E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79512" y="3356992"/>
            <a:ext cx="1276350" cy="1371600"/>
          </a:xfrm>
          <a:prstGeom prst="rect">
            <a:avLst/>
          </a:prstGeom>
        </p:spPr>
      </p:pic>
      <p:pic>
        <p:nvPicPr>
          <p:cNvPr id="14" name="Picture 13">
            <a:extLst>
              <a:ext uri="{FF2B5EF4-FFF2-40B4-BE49-F238E27FC236}">
                <a16:creationId xmlns:a16="http://schemas.microsoft.com/office/drawing/2014/main" id="{2FBD8B9B-DF81-8A87-C061-98C9DEC65211}"/>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331640" y="4177940"/>
            <a:ext cx="1314450" cy="1343025"/>
          </a:xfrm>
          <a:prstGeom prst="rect">
            <a:avLst/>
          </a:prstGeom>
        </p:spPr>
      </p:pic>
      <p:pic>
        <p:nvPicPr>
          <p:cNvPr id="16" name="Picture 15">
            <a:extLst>
              <a:ext uri="{FF2B5EF4-FFF2-40B4-BE49-F238E27FC236}">
                <a16:creationId xmlns:a16="http://schemas.microsoft.com/office/drawing/2014/main" id="{2F3C7E87-6CB4-D7B6-D492-21DAB26B9EAD}"/>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27083" y="5013176"/>
            <a:ext cx="1228725" cy="1352550"/>
          </a:xfrm>
          <a:prstGeom prst="rect">
            <a:avLst/>
          </a:prstGeom>
        </p:spPr>
      </p:pic>
      <p:grpSp>
        <p:nvGrpSpPr>
          <p:cNvPr id="8" name="Group 7">
            <a:extLst>
              <a:ext uri="{FF2B5EF4-FFF2-40B4-BE49-F238E27FC236}">
                <a16:creationId xmlns:a16="http://schemas.microsoft.com/office/drawing/2014/main" id="{9190E90B-900D-8409-DD7B-99C7A03E53F5}"/>
              </a:ext>
            </a:extLst>
          </p:cNvPr>
          <p:cNvGrpSpPr/>
          <p:nvPr/>
        </p:nvGrpSpPr>
        <p:grpSpPr>
          <a:xfrm>
            <a:off x="3057664" y="188640"/>
            <a:ext cx="5851910" cy="1814217"/>
            <a:chOff x="3057664" y="188640"/>
            <a:chExt cx="5851910" cy="1814217"/>
          </a:xfrm>
        </p:grpSpPr>
        <p:sp>
          <p:nvSpPr>
            <p:cNvPr id="24" name="Arrow: Right 23">
              <a:extLst>
                <a:ext uri="{FF2B5EF4-FFF2-40B4-BE49-F238E27FC236}">
                  <a16:creationId xmlns:a16="http://schemas.microsoft.com/office/drawing/2014/main" id="{0815B709-3C69-FD26-3D3C-CB3845ED9385}"/>
                </a:ext>
              </a:extLst>
            </p:cNvPr>
            <p:cNvSpPr/>
            <p:nvPr/>
          </p:nvSpPr>
          <p:spPr>
            <a:xfrm flipH="1">
              <a:off x="3057664" y="241906"/>
              <a:ext cx="2067686" cy="1707296"/>
            </a:xfrm>
            <a:prstGeom prst="rightArrow">
              <a:avLst>
                <a:gd name="adj1" fmla="val 72429"/>
                <a:gd name="adj2" fmla="val 5336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A1A5D34A-8543-6150-628E-D943BE49BD81}"/>
                </a:ext>
              </a:extLst>
            </p:cNvPr>
            <p:cNvSpPr/>
            <p:nvPr/>
          </p:nvSpPr>
          <p:spPr>
            <a:xfrm>
              <a:off x="6697614" y="188640"/>
              <a:ext cx="2211960" cy="1788195"/>
            </a:xfrm>
            <a:prstGeom prst="rightArrow">
              <a:avLst>
                <a:gd name="adj1" fmla="val 72429"/>
                <a:gd name="adj2" fmla="val 53361"/>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448986" y="476672"/>
              <a:ext cx="2322258" cy="1200329"/>
            </a:xfrm>
            <a:prstGeom prst="rect">
              <a:avLst/>
            </a:prstGeom>
            <a:noFill/>
          </p:spPr>
          <p:txBody>
            <a:bodyPr wrap="square" rtlCol="0">
              <a:spAutoFit/>
            </a:bodyPr>
            <a:lstStyle/>
            <a:p>
              <a:pPr algn="ctr"/>
              <a:r>
                <a:rPr lang="fr-CA" sz="2400" b="1" dirty="0"/>
                <a:t>Arriver </a:t>
              </a:r>
              <a:r>
                <a:rPr lang="fr-CA" sz="2400" dirty="0"/>
                <a:t>à une réaction de </a:t>
              </a:r>
              <a:r>
                <a:rPr lang="fr-CA" sz="2400" b="1" i="1" dirty="0"/>
                <a:t>récompense</a:t>
              </a:r>
            </a:p>
          </p:txBody>
        </p:sp>
        <p:sp>
          <p:nvSpPr>
            <p:cNvPr id="25" name="TextBox 24">
              <a:extLst>
                <a:ext uri="{FF2B5EF4-FFF2-40B4-BE49-F238E27FC236}">
                  <a16:creationId xmlns:a16="http://schemas.microsoft.com/office/drawing/2014/main" id="{08EC8186-609C-7CCF-55A0-5B39CF338F10}"/>
                </a:ext>
              </a:extLst>
            </p:cNvPr>
            <p:cNvSpPr txBox="1"/>
            <p:nvPr/>
          </p:nvSpPr>
          <p:spPr>
            <a:xfrm>
              <a:off x="3167560" y="529938"/>
              <a:ext cx="1963737"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schemeClr val="bg1"/>
                  </a:solidFill>
                  <a:effectLst/>
                  <a:uLnTx/>
                  <a:uFillTx/>
                  <a:latin typeface="Calibri"/>
                  <a:ea typeface="+mn-ea"/>
                  <a:cs typeface="+mn-cs"/>
                </a:rPr>
                <a:t>   Partir</a:t>
              </a:r>
              <a:r>
                <a:rPr kumimoji="0" lang="fr-CA" sz="2400" b="0" i="0" u="none" strike="noStrike" kern="1200" cap="none" spc="0" normalizeH="0" baseline="0" noProof="0" dirty="0">
                  <a:ln>
                    <a:noFill/>
                  </a:ln>
                  <a:solidFill>
                    <a:schemeClr val="bg1"/>
                  </a:solidFill>
                  <a:effectLst/>
                  <a:uLnTx/>
                  <a:uFillTx/>
                  <a:latin typeface="Calibri"/>
                  <a:ea typeface="+mn-ea"/>
                  <a:cs typeface="+mn-cs"/>
                </a:rPr>
                <a:t> d’une réaction </a:t>
              </a:r>
              <a:br>
                <a:rPr kumimoji="0" lang="fr-CA" sz="2400" b="0" i="0" u="none" strike="noStrike" kern="1200" cap="none" spc="0" normalizeH="0" baseline="0" noProof="0" dirty="0">
                  <a:ln>
                    <a:noFill/>
                  </a:ln>
                  <a:solidFill>
                    <a:schemeClr val="bg1"/>
                  </a:solidFill>
                  <a:effectLst/>
                  <a:uLnTx/>
                  <a:uFillTx/>
                  <a:latin typeface="Calibri"/>
                  <a:ea typeface="+mn-ea"/>
                  <a:cs typeface="+mn-cs"/>
                </a:rPr>
              </a:br>
              <a:r>
                <a:rPr kumimoji="0" lang="fr-CA" sz="2400" b="0" i="0" u="none" strike="noStrike" kern="1200" cap="none" spc="0" normalizeH="0" baseline="0" noProof="0" dirty="0">
                  <a:ln>
                    <a:noFill/>
                  </a:ln>
                  <a:solidFill>
                    <a:schemeClr val="bg1"/>
                  </a:solidFill>
                  <a:effectLst/>
                  <a:uLnTx/>
                  <a:uFillTx/>
                  <a:latin typeface="Calibri"/>
                  <a:ea typeface="+mn-ea"/>
                  <a:cs typeface="+mn-cs"/>
                </a:rPr>
                <a:t>    de  </a:t>
              </a:r>
              <a:r>
                <a:rPr kumimoji="0" lang="fr-CA" sz="2400" b="1" i="1" u="none" strike="noStrike" kern="1200" cap="none" spc="0" normalizeH="0" baseline="0" noProof="0" dirty="0">
                  <a:ln>
                    <a:noFill/>
                  </a:ln>
                  <a:solidFill>
                    <a:schemeClr val="bg1"/>
                  </a:solidFill>
                  <a:effectLst/>
                  <a:uLnTx/>
                  <a:uFillTx/>
                  <a:latin typeface="Calibri"/>
                  <a:ea typeface="+mn-ea"/>
                  <a:cs typeface="+mn-cs"/>
                </a:rPr>
                <a:t>menace</a:t>
              </a:r>
            </a:p>
          </p:txBody>
        </p:sp>
        <p:sp>
          <p:nvSpPr>
            <p:cNvPr id="26" name="Oval 25">
              <a:extLst>
                <a:ext uri="{FF2B5EF4-FFF2-40B4-BE49-F238E27FC236}">
                  <a16:creationId xmlns:a16="http://schemas.microsoft.com/office/drawing/2014/main" id="{96A46846-21D0-A9EC-2922-F8875CFC2947}"/>
                </a:ext>
              </a:extLst>
            </p:cNvPr>
            <p:cNvSpPr/>
            <p:nvPr/>
          </p:nvSpPr>
          <p:spPr>
            <a:xfrm>
              <a:off x="4970264" y="211346"/>
              <a:ext cx="1820488" cy="1791511"/>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494A146-D0BF-DB38-20D0-25CF11B87F56}"/>
                </a:ext>
              </a:extLst>
            </p:cNvPr>
            <p:cNvSpPr txBox="1"/>
            <p:nvPr/>
          </p:nvSpPr>
          <p:spPr>
            <a:xfrm>
              <a:off x="5325101" y="275278"/>
              <a:ext cx="1610345" cy="1631216"/>
            </a:xfrm>
            <a:prstGeom prst="rect">
              <a:avLst/>
            </a:prstGeom>
            <a:noFill/>
          </p:spPr>
          <p:txBody>
            <a:bodyPr wrap="square">
              <a:spAutoFit/>
            </a:bodyPr>
            <a:lstStyle/>
            <a:p>
              <a:pPr fontAlgn="base">
                <a:spcBef>
                  <a:spcPts val="0"/>
                </a:spcBef>
              </a:pPr>
              <a:r>
                <a:rPr lang="en-US" sz="2000" b="1" dirty="0" err="1">
                  <a:solidFill>
                    <a:srgbClr val="0000FF"/>
                  </a:solidFill>
                </a:rPr>
                <a:t>S</a:t>
              </a:r>
              <a:r>
                <a:rPr lang="en-US" sz="2000" b="1" dirty="0" err="1"/>
                <a:t>tatut</a:t>
              </a:r>
              <a:r>
                <a:rPr lang="en-US" sz="2000" b="1" dirty="0"/>
                <a:t> </a:t>
              </a:r>
            </a:p>
            <a:p>
              <a:pPr fontAlgn="base">
                <a:spcBef>
                  <a:spcPts val="0"/>
                </a:spcBef>
              </a:pPr>
              <a:r>
                <a:rPr lang="en-US" sz="2000" b="1" dirty="0">
                  <a:solidFill>
                    <a:srgbClr val="0000FF"/>
                  </a:solidFill>
                </a:rPr>
                <a:t>C</a:t>
              </a:r>
              <a:r>
                <a:rPr lang="en-US" sz="2000" b="1" dirty="0"/>
                <a:t>ertitude </a:t>
              </a:r>
            </a:p>
            <a:p>
              <a:pPr fontAlgn="base">
                <a:spcBef>
                  <a:spcPts val="0"/>
                </a:spcBef>
              </a:pPr>
              <a:r>
                <a:rPr lang="en-US" sz="2000" b="1" dirty="0" err="1">
                  <a:solidFill>
                    <a:srgbClr val="0000FF"/>
                  </a:solidFill>
                </a:rPr>
                <a:t>A</a:t>
              </a:r>
              <a:r>
                <a:rPr lang="en-US" sz="2000" b="1" dirty="0" err="1"/>
                <a:t>utonomie</a:t>
              </a:r>
              <a:r>
                <a:rPr lang="en-US" sz="2000" b="1" dirty="0"/>
                <a:t> </a:t>
              </a:r>
            </a:p>
            <a:p>
              <a:pPr fontAlgn="base">
                <a:spcBef>
                  <a:spcPts val="0"/>
                </a:spcBef>
              </a:pPr>
              <a:r>
                <a:rPr lang="en-US" sz="2000" b="1" dirty="0">
                  <a:solidFill>
                    <a:srgbClr val="0000FF"/>
                  </a:solidFill>
                </a:rPr>
                <a:t>R</a:t>
              </a:r>
              <a:r>
                <a:rPr lang="en-US" sz="2000" b="1" dirty="0"/>
                <a:t>elations </a:t>
              </a:r>
            </a:p>
            <a:p>
              <a:pPr fontAlgn="base">
                <a:spcBef>
                  <a:spcPts val="0"/>
                </a:spcBef>
              </a:pPr>
              <a:r>
                <a:rPr lang="en-US" sz="2000" b="1" dirty="0">
                  <a:solidFill>
                    <a:srgbClr val="0000FF"/>
                  </a:solidFill>
                </a:rPr>
                <a:t>F</a:t>
              </a:r>
              <a:r>
                <a:rPr lang="en-US" sz="2000" b="1" dirty="0"/>
                <a:t>ranc-jeu</a:t>
              </a:r>
              <a:endParaRPr lang="en-US" sz="2000" dirty="0"/>
            </a:p>
          </p:txBody>
        </p:sp>
      </p:grpSp>
    </p:spTree>
    <p:extLst>
      <p:ext uri="{BB962C8B-B14F-4D97-AF65-F5344CB8AC3E}">
        <p14:creationId xmlns:p14="http://schemas.microsoft.com/office/powerpoint/2010/main" val="515586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7F99E66-C253-39FD-C729-27172BEBD43D}"/>
              </a:ext>
            </a:extLst>
          </p:cNvPr>
          <p:cNvSpPr txBox="1"/>
          <p:nvPr/>
        </p:nvSpPr>
        <p:spPr>
          <a:xfrm>
            <a:off x="755576" y="6581001"/>
            <a:ext cx="7137116" cy="276999"/>
          </a:xfrm>
          <a:prstGeom prst="rect">
            <a:avLst/>
          </a:prstGeom>
          <a:noFill/>
        </p:spPr>
        <p:txBody>
          <a:bodyPr wrap="square">
            <a:spAutoFit/>
          </a:bodyPr>
          <a:lstStyle/>
          <a:p>
            <a:r>
              <a:rPr lang="en-CA" sz="1200" dirty="0">
                <a:hlinkClick r:id="rId3"/>
              </a:rPr>
              <a:t>https://matheo.uliege.be/bitstream/2268.2/3179/4/TFE%20QUENTIN%20MARLIER.pdf</a:t>
            </a:r>
          </a:p>
        </p:txBody>
      </p:sp>
      <p:graphicFrame>
        <p:nvGraphicFramePr>
          <p:cNvPr id="9" name="Table 9">
            <a:extLst>
              <a:ext uri="{FF2B5EF4-FFF2-40B4-BE49-F238E27FC236}">
                <a16:creationId xmlns:a16="http://schemas.microsoft.com/office/drawing/2014/main" id="{EB095E88-6610-48E9-58F8-43355DC16A49}"/>
              </a:ext>
            </a:extLst>
          </p:cNvPr>
          <p:cNvGraphicFramePr>
            <a:graphicFrameLocks noGrp="1"/>
          </p:cNvGraphicFramePr>
          <p:nvPr>
            <p:extLst>
              <p:ext uri="{D42A27DB-BD31-4B8C-83A1-F6EECF244321}">
                <p14:modId xmlns:p14="http://schemas.microsoft.com/office/powerpoint/2010/main" val="4128589712"/>
              </p:ext>
            </p:extLst>
          </p:nvPr>
        </p:nvGraphicFramePr>
        <p:xfrm>
          <a:off x="2125832" y="291037"/>
          <a:ext cx="6480720" cy="5976664"/>
        </p:xfrm>
        <a:graphic>
          <a:graphicData uri="http://schemas.openxmlformats.org/drawingml/2006/table">
            <a:tbl>
              <a:tblPr firstRow="1" bandRow="1">
                <a:tableStyleId>{5C22544A-7EE6-4342-B048-85BDC9FD1C3A}</a:tableStyleId>
              </a:tblPr>
              <a:tblGrid>
                <a:gridCol w="1150024">
                  <a:extLst>
                    <a:ext uri="{9D8B030D-6E8A-4147-A177-3AD203B41FA5}">
                      <a16:colId xmlns:a16="http://schemas.microsoft.com/office/drawing/2014/main" val="32637431"/>
                    </a:ext>
                  </a:extLst>
                </a:gridCol>
                <a:gridCol w="2450376">
                  <a:extLst>
                    <a:ext uri="{9D8B030D-6E8A-4147-A177-3AD203B41FA5}">
                      <a16:colId xmlns:a16="http://schemas.microsoft.com/office/drawing/2014/main" val="650792314"/>
                    </a:ext>
                  </a:extLst>
                </a:gridCol>
                <a:gridCol w="2880320">
                  <a:extLst>
                    <a:ext uri="{9D8B030D-6E8A-4147-A177-3AD203B41FA5}">
                      <a16:colId xmlns:a16="http://schemas.microsoft.com/office/drawing/2014/main" val="4099693727"/>
                    </a:ext>
                  </a:extLst>
                </a:gridCol>
              </a:tblGrid>
              <a:tr h="358068">
                <a:tc>
                  <a:txBody>
                    <a:bodyPr/>
                    <a:lstStyle/>
                    <a:p>
                      <a:endParaRPr lang="en-US" sz="1600" dirty="0"/>
                    </a:p>
                  </a:txBody>
                  <a:tcPr/>
                </a:tc>
                <a:tc>
                  <a:txBody>
                    <a:bodyPr/>
                    <a:lstStyle/>
                    <a:p>
                      <a:pPr algn="ctr"/>
                      <a:r>
                        <a:rPr lang="fr-CA" sz="1600" dirty="0"/>
                        <a:t>Menace</a:t>
                      </a:r>
                      <a:endParaRPr lang="en-US" sz="1600" dirty="0"/>
                    </a:p>
                  </a:txBody>
                  <a:tcPr/>
                </a:tc>
                <a:tc>
                  <a:txBody>
                    <a:bodyPr/>
                    <a:lstStyle/>
                    <a:p>
                      <a:pPr algn="ctr"/>
                      <a:r>
                        <a:rPr lang="fr-CA" sz="1600" dirty="0"/>
                        <a:t>Récompense</a:t>
                      </a:r>
                      <a:endParaRPr lang="en-US" sz="1600" dirty="0"/>
                    </a:p>
                  </a:txBody>
                  <a:tcPr/>
                </a:tc>
                <a:extLst>
                  <a:ext uri="{0D108BD9-81ED-4DB2-BD59-A6C34878D82A}">
                    <a16:rowId xmlns:a16="http://schemas.microsoft.com/office/drawing/2014/main" val="1905628553"/>
                  </a:ext>
                </a:extLst>
              </a:tr>
              <a:tr h="1342740">
                <a:tc>
                  <a:txBody>
                    <a:bodyPr/>
                    <a:lstStyle/>
                    <a:p>
                      <a:pPr algn="ctr"/>
                      <a:r>
                        <a:rPr lang="fr-CA" sz="1600" b="1" dirty="0"/>
                        <a:t>Statut</a:t>
                      </a:r>
                      <a:endParaRPr lang="en-US" sz="1600" b="1" dirty="0"/>
                    </a:p>
                  </a:txBody>
                  <a:tcPr/>
                </a:tc>
                <a:tc>
                  <a:txBody>
                    <a:bodyPr/>
                    <a:lstStyle/>
                    <a:p>
                      <a:pPr marL="285750" indent="-285750">
                        <a:buFont typeface="Arial" panose="020B0604020202020204" pitchFamily="34" charset="0"/>
                        <a:buChar char="•"/>
                      </a:pPr>
                      <a:r>
                        <a:rPr lang="fr-FR" sz="1600" dirty="0"/>
                        <a:t>Critique </a:t>
                      </a:r>
                    </a:p>
                    <a:p>
                      <a:pPr marL="285750" indent="-285750">
                        <a:buFont typeface="Arial" panose="020B0604020202020204" pitchFamily="34" charset="0"/>
                        <a:buChar char="•"/>
                      </a:pPr>
                      <a:r>
                        <a:rPr lang="fr-FR" sz="1600" dirty="0"/>
                        <a:t>Échec </a:t>
                      </a:r>
                    </a:p>
                    <a:p>
                      <a:pPr marL="285750" indent="-285750">
                        <a:buFont typeface="Arial" panose="020B0604020202020204" pitchFamily="34" charset="0"/>
                        <a:buChar char="•"/>
                      </a:pPr>
                      <a:r>
                        <a:rPr lang="fr-FR" sz="1600" dirty="0"/>
                        <a:t>Exclusion des réunions </a:t>
                      </a:r>
                    </a:p>
                    <a:p>
                      <a:pPr marL="285750" indent="-285750">
                        <a:buFont typeface="Arial" panose="020B0604020202020204" pitchFamily="34" charset="0"/>
                        <a:buChar char="•"/>
                      </a:pPr>
                      <a:r>
                        <a:rPr lang="fr-FR" sz="1600" dirty="0"/>
                        <a:t>Succès de collègues concurrents</a:t>
                      </a:r>
                      <a:endParaRPr lang="en-US" sz="1600" dirty="0"/>
                    </a:p>
                  </a:txBody>
                  <a:tcPr/>
                </a:tc>
                <a:tc>
                  <a:txBody>
                    <a:bodyPr/>
                    <a:lstStyle/>
                    <a:p>
                      <a:pPr marL="285750" indent="-285750">
                        <a:buFont typeface="Arial" panose="020B0604020202020204" pitchFamily="34" charset="0"/>
                        <a:buChar char="•"/>
                      </a:pPr>
                      <a:r>
                        <a:rPr lang="fr-FR" sz="1600" dirty="0"/>
                        <a:t>Éloges</a:t>
                      </a:r>
                    </a:p>
                    <a:p>
                      <a:pPr marL="285750" indent="-285750">
                        <a:buFont typeface="Arial" panose="020B0604020202020204" pitchFamily="34" charset="0"/>
                        <a:buChar char="•"/>
                      </a:pPr>
                      <a:r>
                        <a:rPr lang="fr-FR" sz="1600" dirty="0"/>
                        <a:t>Promotion </a:t>
                      </a:r>
                    </a:p>
                    <a:p>
                      <a:pPr marL="285750" indent="-285750">
                        <a:buFont typeface="Arial" panose="020B0604020202020204" pitchFamily="34" charset="0"/>
                        <a:buChar char="•"/>
                      </a:pPr>
                      <a:r>
                        <a:rPr lang="fr-FR" sz="1600" dirty="0"/>
                        <a:t>Reconnaissance </a:t>
                      </a:r>
                    </a:p>
                    <a:p>
                      <a:pPr marL="285750" indent="-285750">
                        <a:buFont typeface="Arial" panose="020B0604020202020204" pitchFamily="34" charset="0"/>
                        <a:buChar char="•"/>
                      </a:pPr>
                      <a:r>
                        <a:rPr lang="fr-FR" sz="1600" dirty="0"/>
                        <a:t>Nouvelles responsabilités</a:t>
                      </a:r>
                    </a:p>
                    <a:p>
                      <a:pPr marL="285750" indent="-285750">
                        <a:buFont typeface="Arial" panose="020B0604020202020204" pitchFamily="34" charset="0"/>
                        <a:buChar char="•"/>
                      </a:pPr>
                      <a:r>
                        <a:rPr lang="fr-FR" sz="1600" dirty="0"/>
                        <a:t>Partage d’informations</a:t>
                      </a:r>
                      <a:endParaRPr lang="en-US" sz="1600" dirty="0"/>
                    </a:p>
                  </a:txBody>
                  <a:tcPr/>
                </a:tc>
                <a:extLst>
                  <a:ext uri="{0D108BD9-81ED-4DB2-BD59-A6C34878D82A}">
                    <a16:rowId xmlns:a16="http://schemas.microsoft.com/office/drawing/2014/main" val="2470170752"/>
                  </a:ext>
                </a:extLst>
              </a:tr>
              <a:tr h="1035496">
                <a:tc>
                  <a:txBody>
                    <a:bodyPr/>
                    <a:lstStyle/>
                    <a:p>
                      <a:pPr algn="ctr"/>
                      <a:r>
                        <a:rPr lang="fr-CA" sz="1600" b="1" dirty="0"/>
                        <a:t>Certitude</a:t>
                      </a:r>
                      <a:endParaRPr lang="en-US" sz="1600" b="1" dirty="0"/>
                    </a:p>
                  </a:txBody>
                  <a:tcPr/>
                </a:tc>
                <a:tc>
                  <a:txBody>
                    <a:bodyPr/>
                    <a:lstStyle/>
                    <a:p>
                      <a:pPr marL="285750" indent="-285750">
                        <a:buFont typeface="Arial" panose="020B0604020202020204" pitchFamily="34" charset="0"/>
                        <a:buChar char="•"/>
                      </a:pPr>
                      <a:r>
                        <a:rPr lang="fr-FR" sz="1600" dirty="0"/>
                        <a:t>Changements fréquents d’environnement </a:t>
                      </a:r>
                    </a:p>
                    <a:p>
                      <a:pPr marL="285750" indent="-285750">
                        <a:buFont typeface="Arial" panose="020B0604020202020204" pitchFamily="34" charset="0"/>
                        <a:buChar char="•"/>
                      </a:pPr>
                      <a:r>
                        <a:rPr lang="fr-FR" sz="1600" dirty="0"/>
                        <a:t>Ne pas connaitre les attentes du manager</a:t>
                      </a:r>
                      <a:endParaRPr lang="en-US" sz="1600" dirty="0"/>
                    </a:p>
                  </a:txBody>
                  <a:tcPr/>
                </a:tc>
                <a:tc>
                  <a:txBody>
                    <a:bodyPr/>
                    <a:lstStyle/>
                    <a:p>
                      <a:pPr marL="285750" indent="-285750">
                        <a:buFont typeface="Arial" panose="020B0604020202020204" pitchFamily="34" charset="0"/>
                        <a:buChar char="•"/>
                      </a:pPr>
                      <a:r>
                        <a:rPr lang="fr-FR" sz="1600" dirty="0"/>
                        <a:t>Connaitre les attentes du manager </a:t>
                      </a:r>
                    </a:p>
                    <a:p>
                      <a:pPr marL="285750" indent="-285750">
                        <a:buFont typeface="Arial" panose="020B0604020202020204" pitchFamily="34" charset="0"/>
                        <a:buChar char="•"/>
                      </a:pPr>
                      <a:r>
                        <a:rPr lang="fr-FR" sz="1600" dirty="0"/>
                        <a:t>Routine</a:t>
                      </a:r>
                    </a:p>
                    <a:p>
                      <a:pPr marL="285750" indent="-285750">
                        <a:buFont typeface="Arial" panose="020B0604020202020204" pitchFamily="34" charset="0"/>
                        <a:buChar char="•"/>
                      </a:pPr>
                      <a:r>
                        <a:rPr lang="fr-FR" sz="1600" dirty="0"/>
                        <a:t>Être informé</a:t>
                      </a:r>
                      <a:endParaRPr lang="en-US" sz="1600" dirty="0"/>
                    </a:p>
                  </a:txBody>
                  <a:tcPr/>
                </a:tc>
                <a:extLst>
                  <a:ext uri="{0D108BD9-81ED-4DB2-BD59-A6C34878D82A}">
                    <a16:rowId xmlns:a16="http://schemas.microsoft.com/office/drawing/2014/main" val="1537145460"/>
                  </a:ext>
                </a:extLst>
              </a:tr>
              <a:tr h="862366">
                <a:tc>
                  <a:txBody>
                    <a:bodyPr/>
                    <a:lstStyle/>
                    <a:p>
                      <a:pPr algn="ctr"/>
                      <a:r>
                        <a:rPr lang="fr-CA" sz="1600" b="1" dirty="0"/>
                        <a:t>Autonomie</a:t>
                      </a:r>
                      <a:endParaRPr lang="en-US" sz="1600" b="1" dirty="0"/>
                    </a:p>
                  </a:txBody>
                  <a:tcPr/>
                </a:tc>
                <a:tc>
                  <a:txBody>
                    <a:bodyPr/>
                    <a:lstStyle/>
                    <a:p>
                      <a:pPr marL="285750" indent="-285750">
                        <a:buFont typeface="Arial" panose="020B0604020202020204" pitchFamily="34" charset="0"/>
                        <a:buChar char="•"/>
                      </a:pPr>
                      <a:r>
                        <a:rPr lang="fr-FR" sz="1600" dirty="0"/>
                        <a:t>Travail d’équipe </a:t>
                      </a:r>
                    </a:p>
                    <a:p>
                      <a:pPr marL="285750" indent="-285750">
                        <a:buFont typeface="Arial" panose="020B0604020202020204" pitchFamily="34" charset="0"/>
                        <a:buChar char="•"/>
                      </a:pPr>
                      <a:r>
                        <a:rPr lang="fr-FR" sz="1600" dirty="0"/>
                        <a:t>Référer ses décisions à la hiérarchie </a:t>
                      </a:r>
                    </a:p>
                    <a:p>
                      <a:pPr marL="285750" indent="-285750">
                        <a:buFont typeface="Arial" panose="020B0604020202020204" pitchFamily="34" charset="0"/>
                        <a:buChar char="•"/>
                      </a:pPr>
                      <a:r>
                        <a:rPr lang="fr-FR" sz="1600" dirty="0"/>
                        <a:t>Être ultra supervisé</a:t>
                      </a:r>
                      <a:endParaRPr lang="en-US" sz="1600" dirty="0"/>
                    </a:p>
                  </a:txBody>
                  <a:tcPr/>
                </a:tc>
                <a:tc>
                  <a:txBody>
                    <a:bodyPr/>
                    <a:lstStyle/>
                    <a:p>
                      <a:pPr marL="285750" indent="-285750">
                        <a:buFont typeface="Arial" panose="020B0604020202020204" pitchFamily="34" charset="0"/>
                        <a:buChar char="•"/>
                      </a:pPr>
                      <a:r>
                        <a:rPr lang="fr-FR" sz="1600" dirty="0"/>
                        <a:t>Perception de contrôle </a:t>
                      </a:r>
                    </a:p>
                    <a:p>
                      <a:pPr marL="285750" indent="-285750">
                        <a:buFont typeface="Arial" panose="020B0604020202020204" pitchFamily="34" charset="0"/>
                        <a:buChar char="•"/>
                      </a:pPr>
                      <a:r>
                        <a:rPr lang="fr-FR" sz="1600" dirty="0"/>
                        <a:t>Propres décisions</a:t>
                      </a:r>
                      <a:endParaRPr lang="en-US" sz="1600" dirty="0"/>
                    </a:p>
                  </a:txBody>
                  <a:tcPr/>
                </a:tc>
                <a:extLst>
                  <a:ext uri="{0D108BD9-81ED-4DB2-BD59-A6C34878D82A}">
                    <a16:rowId xmlns:a16="http://schemas.microsoft.com/office/drawing/2014/main" val="704944407"/>
                  </a:ext>
                </a:extLst>
              </a:tr>
              <a:tr h="1296144">
                <a:tc>
                  <a:txBody>
                    <a:bodyPr/>
                    <a:lstStyle/>
                    <a:p>
                      <a:pPr algn="ctr"/>
                      <a:r>
                        <a:rPr lang="fr-CA" sz="1600" b="1" dirty="0"/>
                        <a:t>Relations</a:t>
                      </a:r>
                      <a:endParaRPr lang="en-US" sz="1600" b="1" dirty="0"/>
                    </a:p>
                  </a:txBody>
                  <a:tcPr/>
                </a:tc>
                <a:tc>
                  <a:txBody>
                    <a:bodyPr/>
                    <a:lstStyle/>
                    <a:p>
                      <a:pPr marL="285750" indent="-285750">
                        <a:buFont typeface="Arial" panose="020B0604020202020204" pitchFamily="34" charset="0"/>
                        <a:buChar char="•"/>
                      </a:pPr>
                      <a:r>
                        <a:rPr lang="fr-FR" sz="1600" dirty="0"/>
                        <a:t>Nouvelle rencontre </a:t>
                      </a:r>
                    </a:p>
                    <a:p>
                      <a:pPr marL="285750" indent="-285750">
                        <a:buFont typeface="Arial" panose="020B0604020202020204" pitchFamily="34" charset="0"/>
                        <a:buChar char="•"/>
                      </a:pPr>
                      <a:r>
                        <a:rPr lang="fr-FR" sz="1600" dirty="0"/>
                        <a:t>Mise à l’écart réunion</a:t>
                      </a:r>
                      <a:endParaRPr lang="en-US" sz="1600" dirty="0"/>
                    </a:p>
                  </a:txBody>
                  <a:tcPr/>
                </a:tc>
                <a:tc>
                  <a:txBody>
                    <a:bodyPr/>
                    <a:lstStyle/>
                    <a:p>
                      <a:pPr marL="285750" indent="-285750">
                        <a:buFont typeface="Arial" panose="020B0604020202020204" pitchFamily="34" charset="0"/>
                        <a:buChar char="•"/>
                      </a:pPr>
                      <a:r>
                        <a:rPr lang="fr-FR" sz="1600" dirty="0"/>
                        <a:t>Se sentir en sécurité avec ses collègues </a:t>
                      </a:r>
                    </a:p>
                    <a:p>
                      <a:pPr marL="285750" indent="-285750">
                        <a:buFont typeface="Arial" panose="020B0604020202020204" pitchFamily="34" charset="0"/>
                        <a:buChar char="•"/>
                      </a:pPr>
                      <a:r>
                        <a:rPr lang="fr-FR" sz="1600" dirty="0"/>
                        <a:t>Discussions non formelles </a:t>
                      </a:r>
                    </a:p>
                    <a:p>
                      <a:pPr marL="285750" indent="-285750">
                        <a:buFont typeface="Arial" panose="020B0604020202020204" pitchFamily="34" charset="0"/>
                        <a:buChar char="•"/>
                      </a:pPr>
                      <a:r>
                        <a:rPr lang="fr-FR" sz="1600" dirty="0"/>
                        <a:t>Team building </a:t>
                      </a:r>
                    </a:p>
                    <a:p>
                      <a:pPr marL="285750" indent="-285750">
                        <a:buFont typeface="Arial" panose="020B0604020202020204" pitchFamily="34" charset="0"/>
                        <a:buChar char="•"/>
                      </a:pPr>
                      <a:r>
                        <a:rPr lang="fr-FR" sz="1600" dirty="0"/>
                        <a:t>Avoir de vrais amis au travail</a:t>
                      </a:r>
                      <a:endParaRPr lang="en-US" sz="1600" dirty="0"/>
                    </a:p>
                  </a:txBody>
                  <a:tcPr/>
                </a:tc>
                <a:extLst>
                  <a:ext uri="{0D108BD9-81ED-4DB2-BD59-A6C34878D82A}">
                    <a16:rowId xmlns:a16="http://schemas.microsoft.com/office/drawing/2014/main" val="1704331723"/>
                  </a:ext>
                </a:extLst>
              </a:tr>
              <a:tr h="831616">
                <a:tc>
                  <a:txBody>
                    <a:bodyPr/>
                    <a:lstStyle/>
                    <a:p>
                      <a:pPr algn="ctr"/>
                      <a:r>
                        <a:rPr lang="fr-CA" sz="1600" b="1" dirty="0"/>
                        <a:t>Franc-jeu</a:t>
                      </a:r>
                      <a:endParaRPr lang="en-US" sz="1600" b="1" dirty="0"/>
                    </a:p>
                  </a:txBody>
                  <a:tcPr/>
                </a:tc>
                <a:tc>
                  <a:txBody>
                    <a:bodyPr/>
                    <a:lstStyle/>
                    <a:p>
                      <a:pPr marL="285750" indent="-285750">
                        <a:buFont typeface="Arial" panose="020B0604020202020204" pitchFamily="34" charset="0"/>
                        <a:buChar char="•"/>
                      </a:pPr>
                      <a:r>
                        <a:rPr lang="en-US" sz="1600" dirty="0"/>
                        <a:t>Manque de procedure</a:t>
                      </a:r>
                    </a:p>
                  </a:txBody>
                  <a:tcPr/>
                </a:tc>
                <a:tc>
                  <a:txBody>
                    <a:bodyPr/>
                    <a:lstStyle/>
                    <a:p>
                      <a:pPr marL="285750" indent="-285750">
                        <a:buFont typeface="Arial" panose="020B0604020202020204" pitchFamily="34" charset="0"/>
                        <a:buChar char="•"/>
                      </a:pPr>
                      <a:r>
                        <a:rPr lang="fr-FR" sz="1600" dirty="0"/>
                        <a:t>Explication des décisions litigieuses et controversées </a:t>
                      </a:r>
                    </a:p>
                    <a:p>
                      <a:pPr marL="285750" indent="-285750">
                        <a:buFont typeface="Arial" panose="020B0604020202020204" pitchFamily="34" charset="0"/>
                        <a:buChar char="•"/>
                      </a:pPr>
                      <a:r>
                        <a:rPr lang="fr-FR" sz="1600" dirty="0"/>
                        <a:t>Transparence</a:t>
                      </a:r>
                      <a:endParaRPr lang="en-US" sz="1600" dirty="0"/>
                    </a:p>
                  </a:txBody>
                  <a:tcPr/>
                </a:tc>
                <a:extLst>
                  <a:ext uri="{0D108BD9-81ED-4DB2-BD59-A6C34878D82A}">
                    <a16:rowId xmlns:a16="http://schemas.microsoft.com/office/drawing/2014/main" val="3699250004"/>
                  </a:ext>
                </a:extLst>
              </a:tr>
            </a:tbl>
          </a:graphicData>
        </a:graphic>
      </p:graphicFrame>
      <p:sp>
        <p:nvSpPr>
          <p:cNvPr id="13" name="TextBox 12">
            <a:extLst>
              <a:ext uri="{FF2B5EF4-FFF2-40B4-BE49-F238E27FC236}">
                <a16:creationId xmlns:a16="http://schemas.microsoft.com/office/drawing/2014/main" id="{3EF2B165-586D-D186-0354-839A83D9EF63}"/>
              </a:ext>
            </a:extLst>
          </p:cNvPr>
          <p:cNvSpPr txBox="1"/>
          <p:nvPr/>
        </p:nvSpPr>
        <p:spPr>
          <a:xfrm>
            <a:off x="107504" y="1484784"/>
            <a:ext cx="2139353" cy="2123658"/>
          </a:xfrm>
          <a:prstGeom prst="rect">
            <a:avLst/>
          </a:prstGeom>
          <a:noFill/>
        </p:spPr>
        <p:txBody>
          <a:bodyPr wrap="square">
            <a:spAutoFit/>
          </a:bodyPr>
          <a:lstStyle/>
          <a:p>
            <a:r>
              <a:rPr lang="fr-CA" sz="2400" dirty="0"/>
              <a:t>Modèle SCARF </a:t>
            </a:r>
            <a:r>
              <a:rPr lang="fr-CA" dirty="0"/>
              <a:t>Quelques exemples d'actions pouvant évoquer soit une réponse de </a:t>
            </a:r>
            <a:r>
              <a:rPr lang="fr-CA" b="1" dirty="0"/>
              <a:t>menace</a:t>
            </a:r>
            <a:r>
              <a:rPr lang="fr-CA" dirty="0"/>
              <a:t>, soit une réponse de </a:t>
            </a:r>
            <a:r>
              <a:rPr lang="fr-CA" b="1" dirty="0"/>
              <a:t>récompense</a:t>
            </a:r>
            <a:r>
              <a:rPr lang="fr-CA" dirty="0"/>
              <a:t>.</a:t>
            </a:r>
          </a:p>
        </p:txBody>
      </p:sp>
    </p:spTree>
    <p:extLst>
      <p:ext uri="{BB962C8B-B14F-4D97-AF65-F5344CB8AC3E}">
        <p14:creationId xmlns:p14="http://schemas.microsoft.com/office/powerpoint/2010/main" val="3172504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GonzalA1\AppData\Local\Microsoft\Windows\Temporary Internet Files\Content.IE5\3XXIV14Y\Movie-icon-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6190333"/>
            <a:ext cx="787808" cy="6676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71600" y="6411833"/>
            <a:ext cx="5904656" cy="276999"/>
          </a:xfrm>
          <a:prstGeom prst="rect">
            <a:avLst/>
          </a:prstGeom>
        </p:spPr>
        <p:txBody>
          <a:bodyPr wrap="square">
            <a:spAutoFit/>
          </a:bodyPr>
          <a:lstStyle/>
          <a:p>
            <a:pPr defTabSz="914400">
              <a:defRPr/>
            </a:pPr>
            <a:r>
              <a:rPr lang="en-CA" sz="1200" dirty="0">
                <a:hlinkClick r:id="rId4"/>
              </a:rPr>
              <a:t>https://www.koherence.fr/scarf-engagement-motivation-collaborateur-dispositif-rh/</a:t>
            </a:r>
            <a:r>
              <a:rPr lang="en-CA" sz="1200" dirty="0"/>
              <a:t> </a:t>
            </a:r>
            <a:endParaRPr lang="en-US" sz="1200" dirty="0"/>
          </a:p>
        </p:txBody>
      </p:sp>
      <p:pic>
        <p:nvPicPr>
          <p:cNvPr id="8" name="Picture 7">
            <a:extLst>
              <a:ext uri="{FF2B5EF4-FFF2-40B4-BE49-F238E27FC236}">
                <a16:creationId xmlns:a16="http://schemas.microsoft.com/office/drawing/2014/main" id="{AA7CCFE4-2533-F60F-2281-E6106ADB9B95}"/>
              </a:ext>
            </a:extLst>
          </p:cNvPr>
          <p:cNvPicPr>
            <a:picLocks noChangeAspect="1"/>
          </p:cNvPicPr>
          <p:nvPr/>
        </p:nvPicPr>
        <p:blipFill>
          <a:blip r:embed="rId5"/>
          <a:stretch>
            <a:fillRect/>
          </a:stretch>
        </p:blipFill>
        <p:spPr>
          <a:xfrm>
            <a:off x="573460" y="153573"/>
            <a:ext cx="1304925" cy="1343025"/>
          </a:xfrm>
          <a:prstGeom prst="rect">
            <a:avLst/>
          </a:prstGeom>
        </p:spPr>
      </p:pic>
      <p:pic>
        <p:nvPicPr>
          <p:cNvPr id="9" name="Picture 8">
            <a:extLst>
              <a:ext uri="{FF2B5EF4-FFF2-40B4-BE49-F238E27FC236}">
                <a16:creationId xmlns:a16="http://schemas.microsoft.com/office/drawing/2014/main" id="{A73C0A51-B5AF-11C1-2FD8-B4C35360CDB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49647" y="1340947"/>
            <a:ext cx="1352550" cy="1352550"/>
          </a:xfrm>
          <a:prstGeom prst="rect">
            <a:avLst/>
          </a:prstGeom>
        </p:spPr>
      </p:pic>
      <p:pic>
        <p:nvPicPr>
          <p:cNvPr id="10" name="Picture 9">
            <a:extLst>
              <a:ext uri="{FF2B5EF4-FFF2-40B4-BE49-F238E27FC236}">
                <a16:creationId xmlns:a16="http://schemas.microsoft.com/office/drawing/2014/main" id="{C757D54F-4610-5F13-7B28-E1C3AF03152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87747" y="2537846"/>
            <a:ext cx="1276350" cy="1371600"/>
          </a:xfrm>
          <a:prstGeom prst="rect">
            <a:avLst/>
          </a:prstGeom>
        </p:spPr>
      </p:pic>
      <p:pic>
        <p:nvPicPr>
          <p:cNvPr id="11" name="Picture 10">
            <a:extLst>
              <a:ext uri="{FF2B5EF4-FFF2-40B4-BE49-F238E27FC236}">
                <a16:creationId xmlns:a16="http://schemas.microsoft.com/office/drawing/2014/main" id="{768DCE22-1C8E-1DA8-1EF5-6C4338CEC0C8}"/>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568697" y="3753795"/>
            <a:ext cx="1314450" cy="1343025"/>
          </a:xfrm>
          <a:prstGeom prst="rect">
            <a:avLst/>
          </a:prstGeom>
        </p:spPr>
      </p:pic>
      <p:pic>
        <p:nvPicPr>
          <p:cNvPr id="12" name="Picture 11">
            <a:extLst>
              <a:ext uri="{FF2B5EF4-FFF2-40B4-BE49-F238E27FC236}">
                <a16:creationId xmlns:a16="http://schemas.microsoft.com/office/drawing/2014/main" id="{692AA19A-7385-B4B0-969D-FF4831173604}"/>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11560" y="4941168"/>
            <a:ext cx="1228725" cy="1352550"/>
          </a:xfrm>
          <a:prstGeom prst="rect">
            <a:avLst/>
          </a:prstGeom>
        </p:spPr>
      </p:pic>
      <p:sp>
        <p:nvSpPr>
          <p:cNvPr id="19" name="TextBox 18">
            <a:extLst>
              <a:ext uri="{FF2B5EF4-FFF2-40B4-BE49-F238E27FC236}">
                <a16:creationId xmlns:a16="http://schemas.microsoft.com/office/drawing/2014/main" id="{6C9058D2-0B1A-6B8C-3B04-292DA0B2BE68}"/>
              </a:ext>
            </a:extLst>
          </p:cNvPr>
          <p:cNvSpPr txBox="1"/>
          <p:nvPr/>
        </p:nvSpPr>
        <p:spPr>
          <a:xfrm>
            <a:off x="1929589" y="628012"/>
            <a:ext cx="6700980" cy="400110"/>
          </a:xfrm>
          <a:prstGeom prst="rect">
            <a:avLst/>
          </a:prstGeom>
          <a:noFill/>
        </p:spPr>
        <p:txBody>
          <a:bodyPr wrap="square">
            <a:spAutoFit/>
          </a:bodyPr>
          <a:lstStyle/>
          <a:p>
            <a:r>
              <a:rPr lang="fr-FR" sz="2000" b="1" i="0" dirty="0">
                <a:solidFill>
                  <a:srgbClr val="000000"/>
                </a:solidFill>
                <a:effectLst/>
                <a:latin typeface="Calibri" panose="020F0502020204030204" pitchFamily="34" charset="0"/>
                <a:cs typeface="Calibri" panose="020F0502020204030204" pitchFamily="34" charset="0"/>
              </a:rPr>
              <a:t>Statut </a:t>
            </a:r>
            <a:r>
              <a:rPr lang="fr-FR" sz="2000" b="0" i="0" dirty="0">
                <a:solidFill>
                  <a:srgbClr val="000000"/>
                </a:solidFill>
                <a:effectLst/>
                <a:latin typeface="Calibri" panose="020F0502020204030204" pitchFamily="34" charset="0"/>
                <a:cs typeface="Calibri" panose="020F0502020204030204" pitchFamily="34" charset="0"/>
              </a:rPr>
              <a:t>- C’est la place de l’individu au sein d’un groupe.</a:t>
            </a:r>
            <a:endParaRPr lang="en-US" sz="2000"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11ADB503-C614-1425-5AB5-0BD6C529B647}"/>
              </a:ext>
            </a:extLst>
          </p:cNvPr>
          <p:cNvSpPr txBox="1"/>
          <p:nvPr/>
        </p:nvSpPr>
        <p:spPr>
          <a:xfrm>
            <a:off x="1936571" y="1817167"/>
            <a:ext cx="6700978" cy="400110"/>
          </a:xfrm>
          <a:prstGeom prst="rect">
            <a:avLst/>
          </a:prstGeom>
          <a:noFill/>
        </p:spPr>
        <p:txBody>
          <a:bodyPr wrap="square">
            <a:spAutoFit/>
          </a:bodyPr>
          <a:lstStyle/>
          <a:p>
            <a:r>
              <a:rPr lang="fr-FR" sz="2000" b="1" i="0" dirty="0">
                <a:solidFill>
                  <a:srgbClr val="000000"/>
                </a:solidFill>
                <a:effectLst/>
                <a:latin typeface="Calibri" panose="020F0502020204030204" pitchFamily="34" charset="0"/>
                <a:cs typeface="Calibri" panose="020F0502020204030204" pitchFamily="34" charset="0"/>
              </a:rPr>
              <a:t>Certitude </a:t>
            </a:r>
            <a:r>
              <a:rPr lang="fr-FR" sz="2000" b="0" i="0" dirty="0">
                <a:solidFill>
                  <a:srgbClr val="000000"/>
                </a:solidFill>
                <a:effectLst/>
                <a:latin typeface="Calibri" panose="020F0502020204030204" pitchFamily="34" charset="0"/>
                <a:cs typeface="Calibri" panose="020F0502020204030204" pitchFamily="34" charset="0"/>
              </a:rPr>
              <a:t>- C’est leur besoin de sécurité.</a:t>
            </a:r>
            <a:endParaRPr lang="en-US" sz="2000" dirty="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858746A9-DF2A-8E63-6068-C3146F448829}"/>
              </a:ext>
            </a:extLst>
          </p:cNvPr>
          <p:cNvSpPr txBox="1"/>
          <p:nvPr/>
        </p:nvSpPr>
        <p:spPr>
          <a:xfrm>
            <a:off x="1935752" y="3018996"/>
            <a:ext cx="7100744" cy="400110"/>
          </a:xfrm>
          <a:prstGeom prst="rect">
            <a:avLst/>
          </a:prstGeom>
          <a:noFill/>
        </p:spPr>
        <p:txBody>
          <a:bodyPr wrap="square">
            <a:spAutoFit/>
          </a:bodyPr>
          <a:lstStyle/>
          <a:p>
            <a:r>
              <a:rPr lang="fr-FR" sz="2000" b="1" i="0" dirty="0">
                <a:solidFill>
                  <a:srgbClr val="000000"/>
                </a:solidFill>
                <a:effectLst/>
                <a:latin typeface="Calibri" panose="020F0502020204030204" pitchFamily="34" charset="0"/>
                <a:cs typeface="Calibri" panose="020F0502020204030204" pitchFamily="34" charset="0"/>
              </a:rPr>
              <a:t>Autonomie </a:t>
            </a:r>
            <a:r>
              <a:rPr lang="fr-FR" sz="2000" b="0" i="0" dirty="0">
                <a:solidFill>
                  <a:srgbClr val="000000"/>
                </a:solidFill>
                <a:effectLst/>
                <a:latin typeface="Calibri" panose="020F0502020204030204" pitchFamily="34" charset="0"/>
                <a:cs typeface="Calibri" panose="020F0502020204030204" pitchFamily="34" charset="0"/>
              </a:rPr>
              <a:t>- C’est le sentiment de pouvoir faire ses propres choix.</a:t>
            </a:r>
            <a:endParaRPr lang="en-US" sz="2000"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4940ECE4-A974-B715-77C7-C39E90A64C4F}"/>
              </a:ext>
            </a:extLst>
          </p:cNvPr>
          <p:cNvSpPr txBox="1"/>
          <p:nvPr/>
        </p:nvSpPr>
        <p:spPr>
          <a:xfrm>
            <a:off x="1936571" y="4230352"/>
            <a:ext cx="6700978" cy="400110"/>
          </a:xfrm>
          <a:prstGeom prst="rect">
            <a:avLst/>
          </a:prstGeom>
          <a:noFill/>
        </p:spPr>
        <p:txBody>
          <a:bodyPr wrap="square">
            <a:spAutoFit/>
          </a:bodyPr>
          <a:lstStyle/>
          <a:p>
            <a:r>
              <a:rPr lang="fr-FR" sz="2000" b="1" i="0" dirty="0">
                <a:solidFill>
                  <a:srgbClr val="000000"/>
                </a:solidFill>
                <a:effectLst/>
                <a:latin typeface="Calibri" panose="020F0502020204030204" pitchFamily="34" charset="0"/>
                <a:cs typeface="Calibri" panose="020F0502020204030204" pitchFamily="34" charset="0"/>
              </a:rPr>
              <a:t>Relations </a:t>
            </a:r>
            <a:r>
              <a:rPr lang="fr-FR" sz="2000" b="0" i="0" dirty="0">
                <a:solidFill>
                  <a:srgbClr val="000000"/>
                </a:solidFill>
                <a:effectLst/>
                <a:latin typeface="Calibri" panose="020F0502020204030204" pitchFamily="34" charset="0"/>
                <a:cs typeface="Calibri" panose="020F0502020204030204" pitchFamily="34" charset="0"/>
              </a:rPr>
              <a:t>- C’est le besoin d’appartenance.</a:t>
            </a:r>
            <a:endParaRPr lang="en-US" sz="2000"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222D7BAA-FCE3-9E6F-EA4A-FC4AA9DCEB37}"/>
              </a:ext>
            </a:extLst>
          </p:cNvPr>
          <p:cNvSpPr txBox="1"/>
          <p:nvPr/>
        </p:nvSpPr>
        <p:spPr>
          <a:xfrm>
            <a:off x="1936571" y="5417388"/>
            <a:ext cx="6700978" cy="400110"/>
          </a:xfrm>
          <a:prstGeom prst="rect">
            <a:avLst/>
          </a:prstGeom>
          <a:noFill/>
        </p:spPr>
        <p:txBody>
          <a:bodyPr wrap="square">
            <a:spAutoFit/>
          </a:bodyPr>
          <a:lstStyle/>
          <a:p>
            <a:r>
              <a:rPr lang="fr-FR" sz="2000" b="1" dirty="0">
                <a:solidFill>
                  <a:srgbClr val="000000"/>
                </a:solidFill>
                <a:latin typeface="Calibri" panose="020F0502020204030204" pitchFamily="34" charset="0"/>
                <a:cs typeface="Calibri" panose="020F0502020204030204" pitchFamily="34" charset="0"/>
              </a:rPr>
              <a:t>Franc-jeu </a:t>
            </a:r>
            <a:r>
              <a:rPr lang="fr-FR" sz="2000" dirty="0">
                <a:solidFill>
                  <a:srgbClr val="000000"/>
                </a:solidFill>
                <a:latin typeface="Calibri" panose="020F0502020204030204" pitchFamily="34" charset="0"/>
                <a:cs typeface="Calibri" panose="020F0502020204030204" pitchFamily="34" charset="0"/>
              </a:rPr>
              <a:t>- </a:t>
            </a:r>
            <a:r>
              <a:rPr lang="fr-FR" sz="2000" b="0" i="0" dirty="0">
                <a:solidFill>
                  <a:srgbClr val="000000"/>
                </a:solidFill>
                <a:effectLst/>
                <a:latin typeface="Calibri" panose="020F0502020204030204" pitchFamily="34" charset="0"/>
                <a:cs typeface="Calibri" panose="020F0502020204030204" pitchFamily="34" charset="0"/>
              </a:rPr>
              <a:t>C’est le besoin d’évoluer dans un système juste.</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921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ARF model, suggesting reframing from Me to MWe"/>
          <p:cNvPicPr>
            <a:picLocks noChangeAspect="1"/>
          </p:cNvPicPr>
          <p:nvPr/>
        </p:nvPicPr>
        <p:blipFill rotWithShape="1">
          <a:blip r:embed="rId3"/>
          <a:srcRect b="14776"/>
          <a:stretch/>
        </p:blipFill>
        <p:spPr>
          <a:xfrm>
            <a:off x="737575" y="1108461"/>
            <a:ext cx="7560839" cy="4435351"/>
          </a:xfrm>
          <a:prstGeom prst="rect">
            <a:avLst/>
          </a:prstGeom>
        </p:spPr>
      </p:pic>
      <p:sp>
        <p:nvSpPr>
          <p:cNvPr id="3" name="Title 2">
            <a:extLst>
              <a:ext uri="{FF2B5EF4-FFF2-40B4-BE49-F238E27FC236}">
                <a16:creationId xmlns:a16="http://schemas.microsoft.com/office/drawing/2014/main" id="{C8044E64-AA53-C1BF-0898-7A465BC65CE3}"/>
              </a:ext>
            </a:extLst>
          </p:cNvPr>
          <p:cNvSpPr>
            <a:spLocks noGrp="1"/>
          </p:cNvSpPr>
          <p:nvPr>
            <p:ph type="title"/>
          </p:nvPr>
        </p:nvSpPr>
        <p:spPr>
          <a:xfrm>
            <a:off x="1485900" y="0"/>
            <a:ext cx="6172200" cy="857250"/>
          </a:xfrm>
        </p:spPr>
        <p:txBody>
          <a:bodyPr vert="horz" lIns="68580" tIns="34290" rIns="68580" bIns="34290" rtlCol="0" anchor="b">
            <a:normAutofit/>
          </a:bodyPr>
          <a:lstStyle/>
          <a:p>
            <a:r>
              <a:rPr lang="fr-CA" dirty="0"/>
              <a:t>SCARF Model v2</a:t>
            </a:r>
            <a:endParaRPr lang="en-US" dirty="0"/>
          </a:p>
        </p:txBody>
      </p:sp>
      <p:pic>
        <p:nvPicPr>
          <p:cNvPr id="4" name="Picture 3">
            <a:extLst>
              <a:ext uri="{FF2B5EF4-FFF2-40B4-BE49-F238E27FC236}">
                <a16:creationId xmlns:a16="http://schemas.microsoft.com/office/drawing/2014/main" id="{C677D236-6D7F-6241-1607-B78DAF2DB807}"/>
              </a:ext>
              <a:ext uri="{C183D7F6-B498-43B3-948B-1728B52AA6E4}">
                <adec:decorative xmlns:adec="http://schemas.microsoft.com/office/drawing/2017/decorative" val="1"/>
              </a:ext>
            </a:extLst>
          </p:cNvPr>
          <p:cNvPicPr>
            <a:picLocks noChangeAspect="1"/>
          </p:cNvPicPr>
          <p:nvPr/>
        </p:nvPicPr>
        <p:blipFill>
          <a:blip r:embed="rId4">
            <a:duotone>
              <a:schemeClr val="accent3">
                <a:shade val="45000"/>
                <a:satMod val="135000"/>
              </a:schemeClr>
              <a:prstClr val="white"/>
            </a:duotone>
          </a:blip>
          <a:stretch>
            <a:fillRect/>
          </a:stretch>
        </p:blipFill>
        <p:spPr>
          <a:xfrm>
            <a:off x="263399" y="2380294"/>
            <a:ext cx="387603" cy="1206104"/>
          </a:xfrm>
          <a:prstGeom prst="rect">
            <a:avLst/>
          </a:prstGeom>
        </p:spPr>
      </p:pic>
      <p:sp>
        <p:nvSpPr>
          <p:cNvPr id="7" name="TextBox 6">
            <a:extLst>
              <a:ext uri="{FF2B5EF4-FFF2-40B4-BE49-F238E27FC236}">
                <a16:creationId xmlns:a16="http://schemas.microsoft.com/office/drawing/2014/main" id="{2EF87407-6E2F-A5E6-9914-964A278ADB5E}"/>
              </a:ext>
            </a:extLst>
          </p:cNvPr>
          <p:cNvSpPr txBox="1"/>
          <p:nvPr/>
        </p:nvSpPr>
        <p:spPr>
          <a:xfrm>
            <a:off x="-1569163" y="540731"/>
            <a:ext cx="4572000" cy="954107"/>
          </a:xfrm>
          <a:prstGeom prst="rect">
            <a:avLst/>
          </a:prstGeom>
          <a:noFill/>
        </p:spPr>
        <p:txBody>
          <a:bodyPr wrap="square">
            <a:spAutoFit/>
          </a:bodyPr>
          <a:lstStyle/>
          <a:p>
            <a:r>
              <a:rPr lang="en-US" sz="2800" baseline="0" dirty="0">
                <a:solidFill>
                  <a:srgbClr val="FF0000"/>
                </a:solidFill>
              </a:rPr>
              <a:t>Couldn</a:t>
            </a:r>
            <a:r>
              <a:rPr lang="en-US" sz="2800" dirty="0">
                <a:solidFill>
                  <a:srgbClr val="FF0000"/>
                </a:solidFill>
              </a:rPr>
              <a:t>’t </a:t>
            </a:r>
            <a:r>
              <a:rPr lang="en-US" sz="2800" dirty="0" err="1">
                <a:solidFill>
                  <a:srgbClr val="FF0000"/>
                </a:solidFill>
              </a:rPr>
              <a:t>findn</a:t>
            </a:r>
            <a:r>
              <a:rPr lang="en-US" sz="2800" dirty="0">
                <a:solidFill>
                  <a:srgbClr val="FF0000"/>
                </a:solidFill>
              </a:rPr>
              <a:t> the equivalent, only if you really feel like</a:t>
            </a:r>
            <a:endParaRPr lang="en-CA" sz="2800" dirty="0">
              <a:solidFill>
                <a:srgbClr val="FF0000"/>
              </a:solidFill>
            </a:endParaRPr>
          </a:p>
        </p:txBody>
      </p:sp>
    </p:spTree>
    <p:extLst>
      <p:ext uri="{BB962C8B-B14F-4D97-AF65-F5344CB8AC3E}">
        <p14:creationId xmlns:p14="http://schemas.microsoft.com/office/powerpoint/2010/main" val="228723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559E8-88E3-8A77-4E68-FF02B50EB9DF}"/>
              </a:ext>
            </a:extLst>
          </p:cNvPr>
          <p:cNvSpPr>
            <a:spLocks noGrp="1"/>
          </p:cNvSpPr>
          <p:nvPr>
            <p:ph type="title"/>
          </p:nvPr>
        </p:nvSpPr>
        <p:spPr/>
        <p:txBody>
          <a:bodyPr/>
          <a:lstStyle/>
          <a:p>
            <a:r>
              <a:rPr lang="fr-CA" dirty="0"/>
              <a:t>SCARF</a:t>
            </a:r>
            <a:endParaRPr lang="en-US" dirty="0"/>
          </a:p>
        </p:txBody>
      </p:sp>
      <p:pic>
        <p:nvPicPr>
          <p:cNvPr id="7" name="Content Placeholder 6">
            <a:extLst>
              <a:ext uri="{FF2B5EF4-FFF2-40B4-BE49-F238E27FC236}">
                <a16:creationId xmlns:a16="http://schemas.microsoft.com/office/drawing/2014/main" id="{BA475647-15B1-F08E-F16E-004B58C3F58D}"/>
              </a:ext>
            </a:extLst>
          </p:cNvPr>
          <p:cNvPicPr>
            <a:picLocks noGrp="1" noChangeAspect="1"/>
          </p:cNvPicPr>
          <p:nvPr>
            <p:ph idx="1"/>
          </p:nvPr>
        </p:nvPicPr>
        <p:blipFill>
          <a:blip r:embed="rId3"/>
          <a:stretch>
            <a:fillRect/>
          </a:stretch>
        </p:blipFill>
        <p:spPr>
          <a:xfrm>
            <a:off x="457200" y="1608457"/>
            <a:ext cx="8229600" cy="4509449"/>
          </a:xfrm>
          <a:prstGeom prst="rect">
            <a:avLst/>
          </a:prstGeom>
        </p:spPr>
      </p:pic>
    </p:spTree>
    <p:extLst>
      <p:ext uri="{BB962C8B-B14F-4D97-AF65-F5344CB8AC3E}">
        <p14:creationId xmlns:p14="http://schemas.microsoft.com/office/powerpoint/2010/main" val="2670646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A51E1B6-1050-8B18-A7ED-498B3AC81F94}"/>
              </a:ext>
            </a:extLst>
          </p:cNvPr>
          <p:cNvGrpSpPr/>
          <p:nvPr/>
        </p:nvGrpSpPr>
        <p:grpSpPr>
          <a:xfrm>
            <a:off x="7092280" y="153888"/>
            <a:ext cx="1876771" cy="1752804"/>
            <a:chOff x="6660233" y="980728"/>
            <a:chExt cx="1296144" cy="1224135"/>
          </a:xfrm>
        </p:grpSpPr>
        <p:pic>
          <p:nvPicPr>
            <p:cNvPr id="8" name="Picture 2" descr="Blank stop sign | Free SVG">
              <a:extLst>
                <a:ext uri="{FF2B5EF4-FFF2-40B4-BE49-F238E27FC236}">
                  <a16:creationId xmlns:a16="http://schemas.microsoft.com/office/drawing/2014/main" id="{50C8897C-ADE2-4E47-7C3A-4DA520F3E4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3DBE6E0-595F-00B8-AFE5-DF3F4C204002}"/>
                </a:ext>
              </a:extLst>
            </p:cNvPr>
            <p:cNvSpPr txBox="1"/>
            <p:nvPr/>
          </p:nvSpPr>
          <p:spPr>
            <a:xfrm>
              <a:off x="6671282" y="1383964"/>
              <a:ext cx="1247908" cy="494378"/>
            </a:xfrm>
            <a:prstGeom prst="rect">
              <a:avLst/>
            </a:prstGeom>
            <a:noFill/>
          </p:spPr>
          <p:txBody>
            <a:bodyPr wrap="square">
              <a:spAutoFit/>
            </a:bodyPr>
            <a:lstStyle/>
            <a:p>
              <a:pPr algn="ctr"/>
              <a:r>
                <a:rPr lang="en-CA" sz="4000" dirty="0">
                  <a:solidFill>
                    <a:schemeClr val="bg1"/>
                  </a:solidFill>
                </a:rPr>
                <a:t>ARC-RR</a:t>
              </a:r>
              <a:endParaRPr lang="en-US" sz="4000" dirty="0">
                <a:solidFill>
                  <a:schemeClr val="bg1"/>
                </a:solidFill>
              </a:endParaRPr>
            </a:p>
          </p:txBody>
        </p:sp>
      </p:grpSp>
      <p:sp>
        <p:nvSpPr>
          <p:cNvPr id="2" name="Title 1"/>
          <p:cNvSpPr>
            <a:spLocks noGrp="1"/>
          </p:cNvSpPr>
          <p:nvPr>
            <p:ph type="title"/>
          </p:nvPr>
        </p:nvSpPr>
        <p:spPr>
          <a:xfrm>
            <a:off x="457200" y="274638"/>
            <a:ext cx="8602960" cy="1143000"/>
          </a:xfrm>
        </p:spPr>
        <p:txBody>
          <a:bodyPr>
            <a:normAutofit/>
          </a:bodyPr>
          <a:lstStyle/>
          <a:p>
            <a:r>
              <a:rPr lang="fr-CA" dirty="0"/>
              <a:t>Technique – ARC-RR</a:t>
            </a:r>
            <a:br>
              <a:rPr lang="fr-CA" dirty="0"/>
            </a:br>
            <a:r>
              <a:rPr lang="fr-CA" sz="2200" dirty="0"/>
              <a:t>(adapté de l'anglais : SBN-RR)</a:t>
            </a:r>
          </a:p>
        </p:txBody>
      </p:sp>
      <p:sp>
        <p:nvSpPr>
          <p:cNvPr id="3" name="Content Placeholder 2"/>
          <p:cNvSpPr>
            <a:spLocks noGrp="1"/>
          </p:cNvSpPr>
          <p:nvPr>
            <p:ph idx="1"/>
          </p:nvPr>
        </p:nvSpPr>
        <p:spPr>
          <a:xfrm>
            <a:off x="457200" y="1600200"/>
            <a:ext cx="8229600" cy="4826913"/>
          </a:xfrm>
        </p:spPr>
        <p:txBody>
          <a:bodyPr>
            <a:normAutofit fontScale="92500"/>
          </a:bodyPr>
          <a:lstStyle/>
          <a:p>
            <a:pPr>
              <a:lnSpc>
                <a:spcPct val="150000"/>
              </a:lnSpc>
            </a:pPr>
            <a:r>
              <a:rPr lang="fr-CA" sz="2400" b="1" dirty="0"/>
              <a:t>Arrêter</a:t>
            </a:r>
            <a:r>
              <a:rPr lang="fr-CA" sz="2400" dirty="0"/>
              <a:t> – </a:t>
            </a:r>
            <a:r>
              <a:rPr lang="fr-FR" sz="2400" dirty="0"/>
              <a:t>chaque fois que vous sentez un déclencheur venir</a:t>
            </a:r>
            <a:endParaRPr lang="fr-CA" sz="2400" dirty="0"/>
          </a:p>
          <a:p>
            <a:pPr>
              <a:lnSpc>
                <a:spcPct val="150000"/>
              </a:lnSpc>
            </a:pPr>
            <a:r>
              <a:rPr lang="fr-CA" sz="2400" b="1" dirty="0"/>
              <a:t>Respirer</a:t>
            </a:r>
            <a:r>
              <a:rPr lang="fr-CA" sz="2400" dirty="0"/>
              <a:t> – </a:t>
            </a:r>
            <a:r>
              <a:rPr lang="fr-FR" sz="2400" dirty="0"/>
              <a:t>concentrez votre esprit sur votre respiration</a:t>
            </a:r>
            <a:endParaRPr lang="fr-CA" sz="2400" dirty="0"/>
          </a:p>
          <a:p>
            <a:pPr>
              <a:lnSpc>
                <a:spcPct val="150000"/>
              </a:lnSpc>
            </a:pPr>
            <a:r>
              <a:rPr lang="fr-CA" sz="2400" b="1" dirty="0"/>
              <a:t>Constater</a:t>
            </a:r>
            <a:r>
              <a:rPr lang="fr-CA" sz="2400" dirty="0"/>
              <a:t> – </a:t>
            </a:r>
            <a:r>
              <a:rPr lang="fr-FR" sz="2400" dirty="0"/>
              <a:t>faites l'expérience de ce que vous ressentez, notez vos émotions</a:t>
            </a:r>
            <a:endParaRPr lang="fr-CA" sz="2400" dirty="0"/>
          </a:p>
          <a:p>
            <a:pPr>
              <a:lnSpc>
                <a:spcPct val="150000"/>
              </a:lnSpc>
            </a:pPr>
            <a:r>
              <a:rPr lang="fr-CA" sz="2400" b="1" dirty="0"/>
              <a:t>Réfléchir</a:t>
            </a:r>
            <a:r>
              <a:rPr lang="fr-CA" sz="2400" dirty="0"/>
              <a:t> – </a:t>
            </a:r>
            <a:r>
              <a:rPr lang="fr-FR" sz="2400" dirty="0"/>
              <a:t>ça vient d'où ? Y a-t-il un jugement ?</a:t>
            </a:r>
            <a:endParaRPr lang="fr-CA" sz="2400" dirty="0"/>
          </a:p>
          <a:p>
            <a:pPr>
              <a:lnSpc>
                <a:spcPct val="150000"/>
              </a:lnSpc>
            </a:pPr>
            <a:r>
              <a:rPr lang="fr-CA" sz="2400" b="1" dirty="0"/>
              <a:t>Répondre</a:t>
            </a:r>
            <a:r>
              <a:rPr lang="fr-CA" sz="2400" dirty="0"/>
              <a:t> – </a:t>
            </a:r>
            <a:r>
              <a:rPr lang="fr-FR" sz="2400" dirty="0"/>
              <a:t>profiter de l'occasion pour répondre avec un résultat positif et compatissant à l'esprit</a:t>
            </a:r>
          </a:p>
          <a:p>
            <a:pPr marL="0" indent="0">
              <a:lnSpc>
                <a:spcPct val="150000"/>
              </a:lnSpc>
              <a:buNone/>
            </a:pPr>
            <a:r>
              <a:rPr lang="fr-FR" sz="2200" dirty="0"/>
              <a:t>C'est une technique qui pourrait être utilisée dans votre travail quotidien.</a:t>
            </a:r>
            <a:endParaRPr lang="fr-CA" sz="2200" dirty="0"/>
          </a:p>
        </p:txBody>
      </p:sp>
      <p:sp>
        <p:nvSpPr>
          <p:cNvPr id="6" name="TextBox 5">
            <a:extLst>
              <a:ext uri="{FF2B5EF4-FFF2-40B4-BE49-F238E27FC236}">
                <a16:creationId xmlns:a16="http://schemas.microsoft.com/office/drawing/2014/main" id="{D35721BC-CBD6-6C53-F2B5-5572C84D481B}"/>
              </a:ext>
            </a:extLst>
          </p:cNvPr>
          <p:cNvSpPr txBox="1"/>
          <p:nvPr/>
        </p:nvSpPr>
        <p:spPr>
          <a:xfrm>
            <a:off x="457200" y="6332676"/>
            <a:ext cx="5112568" cy="276999"/>
          </a:xfrm>
          <a:prstGeom prst="rect">
            <a:avLst/>
          </a:prstGeom>
          <a:noFill/>
        </p:spPr>
        <p:txBody>
          <a:bodyPr wrap="square">
            <a:spAutoFit/>
          </a:bodyPr>
          <a:lstStyle/>
          <a:p>
            <a:pPr marR="0" algn="l" defTabSz="914400" rtl="0" eaLnBrk="1" fontAlgn="auto" latinLnBrk="0" hangingPunct="1">
              <a:lnSpc>
                <a:spcPct val="100000"/>
              </a:lnSpc>
              <a:spcBef>
                <a:spcPts val="0"/>
              </a:spcBef>
              <a:spcAft>
                <a:spcPts val="0"/>
              </a:spcAft>
              <a:buClrTx/>
              <a:buSzTx/>
              <a:tabLst/>
              <a:defRPr/>
            </a:pPr>
            <a:r>
              <a:rPr lang="en-US" sz="1200" dirty="0" err="1"/>
              <a:t>Adapté</a:t>
            </a:r>
            <a:r>
              <a:rPr lang="en-US" sz="1200" dirty="0"/>
              <a:t> du - </a:t>
            </a:r>
            <a:r>
              <a:rPr lang="en-US" sz="1200" dirty="0">
                <a:hlinkClick r:id="rId4"/>
              </a:rPr>
              <a:t>https://siyli.org/take-the-railroad-to-avoid-triggers/</a:t>
            </a:r>
            <a:r>
              <a:rPr lang="en-US" sz="1200" dirty="0"/>
              <a:t> </a:t>
            </a:r>
          </a:p>
        </p:txBody>
      </p:sp>
      <p:grpSp>
        <p:nvGrpSpPr>
          <p:cNvPr id="4" name="Group 3">
            <a:extLst>
              <a:ext uri="{FF2B5EF4-FFF2-40B4-BE49-F238E27FC236}">
                <a16:creationId xmlns:a16="http://schemas.microsoft.com/office/drawing/2014/main" id="{B263A3F6-C47F-3EB9-C81B-E55A2A2346AE}"/>
              </a:ext>
              <a:ext uri="{C183D7F6-B498-43B3-948B-1728B52AA6E4}">
                <adec:decorative xmlns:adec="http://schemas.microsoft.com/office/drawing/2017/decorative" val="1"/>
              </a:ext>
            </a:extLst>
          </p:cNvPr>
          <p:cNvGrpSpPr/>
          <p:nvPr/>
        </p:nvGrpSpPr>
        <p:grpSpPr>
          <a:xfrm>
            <a:off x="6462253" y="5834615"/>
            <a:ext cx="1260053" cy="1184996"/>
            <a:chOff x="1691680" y="5343137"/>
            <a:chExt cx="803649" cy="818086"/>
          </a:xfrm>
        </p:grpSpPr>
        <p:pic>
          <p:nvPicPr>
            <p:cNvPr id="5" name="Picture 4">
              <a:extLst>
                <a:ext uri="{FF2B5EF4-FFF2-40B4-BE49-F238E27FC236}">
                  <a16:creationId xmlns:a16="http://schemas.microsoft.com/office/drawing/2014/main" id="{6877A9E7-680F-AEAA-DD40-CDBF1AE183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9">
              <a:extLst>
                <a:ext uri="{FF2B5EF4-FFF2-40B4-BE49-F238E27FC236}">
                  <a16:creationId xmlns:a16="http://schemas.microsoft.com/office/drawing/2014/main" id="{CD7C6D5A-818C-3B19-887C-E1B20EE66615}"/>
                </a:ext>
              </a:extLst>
            </p:cNvPr>
            <p:cNvSpPr/>
            <p:nvPr/>
          </p:nvSpPr>
          <p:spPr>
            <a:xfrm>
              <a:off x="1773475" y="5471725"/>
              <a:ext cx="637263"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Tree>
    <p:extLst>
      <p:ext uri="{BB962C8B-B14F-4D97-AF65-F5344CB8AC3E}">
        <p14:creationId xmlns:p14="http://schemas.microsoft.com/office/powerpoint/2010/main" val="100865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7148" y="6233914"/>
            <a:ext cx="8229600" cy="430887"/>
          </a:xfrm>
          <a:prstGeom prst="rect">
            <a:avLst/>
          </a:prstGeom>
        </p:spPr>
        <p:txBody>
          <a:bodyPr wrap="square">
            <a:spAutoFit/>
          </a:bodyPr>
          <a:lstStyle/>
          <a:p>
            <a:pPr marL="171450" indent="-171450" defTabSz="914400">
              <a:buFont typeface="Arial" panose="020B0604020202020204" pitchFamily="34" charset="0"/>
              <a:buChar char="•"/>
              <a:defRPr/>
            </a:pPr>
            <a:r>
              <a:rPr lang="en-US" sz="1100" dirty="0"/>
              <a:t>Voila </a:t>
            </a:r>
            <a:r>
              <a:rPr lang="en-US" sz="1100" dirty="0" err="1"/>
              <a:t>ce</a:t>
            </a:r>
            <a:r>
              <a:rPr lang="en-US" sz="1100" dirty="0"/>
              <a:t> </a:t>
            </a:r>
            <a:r>
              <a:rPr lang="en-US" sz="1100" dirty="0" err="1"/>
              <a:t>qu’il</a:t>
            </a:r>
            <a:r>
              <a:rPr lang="en-US" sz="1100" dirty="0"/>
              <a:t> faut faire pour </a:t>
            </a:r>
            <a:r>
              <a:rPr lang="en-US" sz="1100" dirty="0" err="1"/>
              <a:t>réussir</a:t>
            </a:r>
            <a:r>
              <a:rPr lang="en-US" sz="1100" dirty="0"/>
              <a:t> à </a:t>
            </a:r>
            <a:r>
              <a:rPr lang="en-US" sz="1100" dirty="0" err="1"/>
              <a:t>s’aimer</a:t>
            </a:r>
            <a:r>
              <a:rPr lang="en-US" sz="1100" dirty="0"/>
              <a:t> soi </a:t>
            </a:r>
            <a:r>
              <a:rPr lang="en-US" sz="1100" dirty="0" err="1"/>
              <a:t>même</a:t>
            </a:r>
            <a:r>
              <a:rPr lang="en-US" sz="1100" dirty="0"/>
              <a:t>, 6 mins – </a:t>
            </a:r>
            <a:r>
              <a:rPr lang="en-US" sz="1100" dirty="0">
                <a:hlinkClick r:id="rId3"/>
              </a:rPr>
              <a:t>https://www.youtube.com/watch?v=18jn-K34aNA&amp;t=39s</a:t>
            </a:r>
            <a:r>
              <a:rPr lang="en-US" sz="1100" dirty="0"/>
              <a:t> </a:t>
            </a:r>
          </a:p>
          <a:p>
            <a:pPr marL="171450" lvl="0" indent="-171450" defTabSz="914400">
              <a:buFont typeface="Arial" panose="020B0604020202020204" pitchFamily="34" charset="0"/>
              <a:buChar char="•"/>
              <a:defRPr/>
            </a:pPr>
            <a:r>
              <a:rPr lang="en-US" sz="1100" dirty="0" err="1"/>
              <a:t>Exercice</a:t>
            </a:r>
            <a:r>
              <a:rPr lang="en-US" sz="1100" dirty="0"/>
              <a:t> dans le </a:t>
            </a:r>
            <a:r>
              <a:rPr lang="en-US" sz="1100" dirty="0" err="1"/>
              <a:t>miroir</a:t>
            </a:r>
            <a:r>
              <a:rPr lang="en-US" sz="1100" dirty="0"/>
              <a:t>, Augmenter </a:t>
            </a:r>
            <a:r>
              <a:rPr lang="en-US" sz="1100" dirty="0" err="1"/>
              <a:t>l'amour</a:t>
            </a:r>
            <a:r>
              <a:rPr lang="en-US" sz="1100" dirty="0"/>
              <a:t> de soi, 4 min - </a:t>
            </a:r>
            <a:r>
              <a:rPr lang="fr-FR" sz="1100" dirty="0">
                <a:hlinkClick r:id="rId4"/>
              </a:rPr>
              <a:t>https://www.youtube.com/watch?v=HTlnAbAax_0</a:t>
            </a:r>
            <a:r>
              <a:rPr lang="fr-FR" sz="1100" dirty="0"/>
              <a:t> </a:t>
            </a:r>
          </a:p>
        </p:txBody>
      </p:sp>
      <p:sp>
        <p:nvSpPr>
          <p:cNvPr id="17" name="Title 16"/>
          <p:cNvSpPr>
            <a:spLocks noGrp="1"/>
          </p:cNvSpPr>
          <p:nvPr>
            <p:ph type="title"/>
          </p:nvPr>
        </p:nvSpPr>
        <p:spPr/>
        <p:txBody>
          <a:bodyPr>
            <a:noAutofit/>
          </a:bodyPr>
          <a:lstStyle/>
          <a:p>
            <a:r>
              <a:rPr lang="fr-FR" sz="3200" dirty="0"/>
              <a:t>Traitez-vous comme si vous étiez digne d'amour… parce que vous l’êtes</a:t>
            </a:r>
            <a:endParaRPr lang="en-CA" sz="3200" dirty="0"/>
          </a:p>
        </p:txBody>
      </p:sp>
      <p:pic>
        <p:nvPicPr>
          <p:cNvPr id="1028" name="Picture 4" descr="love yourself | Dwayne &amp;quot;The Rock&amp;quot; Johnson | Know Your Meme"/>
          <p:cNvPicPr>
            <a:picLocks noChangeAspect="1" noChangeArrowheads="1"/>
          </p:cNvPicPr>
          <p:nvPr/>
        </p:nvPicPr>
        <p:blipFill rotWithShape="1">
          <a:blip r:embed="rId5">
            <a:extLst>
              <a:ext uri="{28A0092B-C50C-407E-A947-70E740481C1C}">
                <a14:useLocalDpi xmlns:a14="http://schemas.microsoft.com/office/drawing/2010/main" val="0"/>
              </a:ext>
            </a:extLst>
          </a:blip>
          <a:srcRect t="16000"/>
          <a:stretch/>
        </p:blipFill>
        <p:spPr bwMode="auto">
          <a:xfrm>
            <a:off x="1181183" y="2576540"/>
            <a:ext cx="3380765" cy="30852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4582054" y="1222176"/>
            <a:ext cx="755273" cy="1225403"/>
          </a:xfrm>
          <a:prstGeom prst="rect">
            <a:avLst/>
          </a:prstGeom>
        </p:spPr>
      </p:pic>
      <p:pic>
        <p:nvPicPr>
          <p:cNvPr id="7" name="Picture 6"/>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852734" y="1587528"/>
            <a:ext cx="1071562" cy="1071562"/>
          </a:xfrm>
          <a:prstGeom prst="rect">
            <a:avLst/>
          </a:prstGeom>
        </p:spPr>
      </p:pic>
      <p:pic>
        <p:nvPicPr>
          <p:cNvPr id="8" name="Picture 4" descr="C:\Users\GonzalA1\AppData\Local\Microsoft\Windows\Temporary Internet Files\Content.IE5\3XXIV14Y\Movie-icon-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84204" y="5687479"/>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GonzalA1\AppData\Local\Microsoft\Windows\Temporary Internet Files\Content.IE5\3XXIV14Y\Movie-icon-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90300" y="5552354"/>
            <a:ext cx="787808" cy="66766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A6ABAC0-963A-9A9B-C89F-52C1DF209260}"/>
              </a:ext>
            </a:extLst>
          </p:cNvPr>
          <p:cNvSpPr txBox="1"/>
          <p:nvPr/>
        </p:nvSpPr>
        <p:spPr>
          <a:xfrm>
            <a:off x="2837161" y="1578665"/>
            <a:ext cx="1327679" cy="707886"/>
          </a:xfrm>
          <a:prstGeom prst="rect">
            <a:avLst/>
          </a:prstGeom>
          <a:noFill/>
        </p:spPr>
        <p:txBody>
          <a:bodyPr wrap="square">
            <a:spAutoFit/>
          </a:bodyPr>
          <a:lstStyle/>
          <a:p>
            <a:pPr algn="ctr"/>
            <a:r>
              <a:rPr lang="fr-CA" sz="2000" b="1" i="1" dirty="0">
                <a:solidFill>
                  <a:srgbClr val="7030A0"/>
                </a:solidFill>
                <a:latin typeface="Ink Free" panose="03080402000500000000" pitchFamily="66" charset="0"/>
              </a:rPr>
              <a:t>Aime toi toi-même</a:t>
            </a:r>
          </a:p>
        </p:txBody>
      </p:sp>
      <p:pic>
        <p:nvPicPr>
          <p:cNvPr id="13" name="Picture 12">
            <a:extLst>
              <a:ext uri="{FF2B5EF4-FFF2-40B4-BE49-F238E27FC236}">
                <a16:creationId xmlns:a16="http://schemas.microsoft.com/office/drawing/2014/main" id="{3B77E28C-45B5-B2BE-29AF-855D10EA9B84}"/>
              </a:ext>
            </a:extLst>
          </p:cNvPr>
          <p:cNvPicPr>
            <a:picLocks noChangeAspect="1"/>
          </p:cNvPicPr>
          <p:nvPr/>
        </p:nvPicPr>
        <p:blipFill>
          <a:blip r:embed="rId9"/>
          <a:stretch>
            <a:fillRect/>
          </a:stretch>
        </p:blipFill>
        <p:spPr>
          <a:xfrm>
            <a:off x="4600776" y="2609779"/>
            <a:ext cx="3643783" cy="2738910"/>
          </a:xfrm>
          <a:prstGeom prst="rect">
            <a:avLst/>
          </a:prstGeom>
        </p:spPr>
      </p:pic>
      <p:pic>
        <p:nvPicPr>
          <p:cNvPr id="15" name="Picture 14">
            <a:extLst>
              <a:ext uri="{FF2B5EF4-FFF2-40B4-BE49-F238E27FC236}">
                <a16:creationId xmlns:a16="http://schemas.microsoft.com/office/drawing/2014/main" id="{AB478CB1-AE87-C228-2A81-A24A6D82E32C}"/>
              </a:ext>
            </a:extLst>
          </p:cNvPr>
          <p:cNvPicPr>
            <a:picLocks noChangeAspect="1"/>
          </p:cNvPicPr>
          <p:nvPr/>
        </p:nvPicPr>
        <p:blipFill>
          <a:blip r:embed="rId10">
            <a:extLst>
              <a:ext uri="{BEBA8EAE-BF5A-486C-A8C5-ECC9F3942E4B}">
                <a14:imgProps xmlns:a14="http://schemas.microsoft.com/office/drawing/2010/main">
                  <a14:imgLayer r:embed="rId11">
                    <a14:imgEffect>
                      <a14:artisticPencilGrayscale/>
                    </a14:imgEffect>
                  </a14:imgLayer>
                </a14:imgProps>
              </a:ext>
            </a:extLst>
          </a:blip>
          <a:stretch>
            <a:fillRect/>
          </a:stretch>
        </p:blipFill>
        <p:spPr>
          <a:xfrm flipH="1">
            <a:off x="7237767" y="193847"/>
            <a:ext cx="1642691" cy="2212267"/>
          </a:xfrm>
          <a:prstGeom prst="rect">
            <a:avLst/>
          </a:prstGeom>
        </p:spPr>
      </p:pic>
    </p:spTree>
    <p:extLst>
      <p:ext uri="{BB962C8B-B14F-4D97-AF65-F5344CB8AC3E}">
        <p14:creationId xmlns:p14="http://schemas.microsoft.com/office/powerpoint/2010/main" val="19786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5590A-80B8-E542-C9E2-D796FA771186}"/>
              </a:ext>
            </a:extLst>
          </p:cNvPr>
          <p:cNvSpPr>
            <a:spLocks noGrp="1"/>
          </p:cNvSpPr>
          <p:nvPr>
            <p:ph type="title"/>
          </p:nvPr>
        </p:nvSpPr>
        <p:spPr/>
        <p:txBody>
          <a:bodyPr/>
          <a:lstStyle/>
          <a:p>
            <a:r>
              <a:rPr lang="fr-CA" dirty="0"/>
              <a:t>S’aimer a soi même</a:t>
            </a:r>
            <a:endParaRPr lang="en-US" dirty="0"/>
          </a:p>
        </p:txBody>
      </p:sp>
      <p:pic>
        <p:nvPicPr>
          <p:cNvPr id="13" name="Content Placeholder 12">
            <a:extLst>
              <a:ext uri="{FF2B5EF4-FFF2-40B4-BE49-F238E27FC236}">
                <a16:creationId xmlns:a16="http://schemas.microsoft.com/office/drawing/2014/main" id="{5E473E11-FB9B-E211-D0BC-7C0F78945F1D}"/>
              </a:ext>
            </a:extLst>
          </p:cNvPr>
          <p:cNvPicPr>
            <a:picLocks noGrp="1" noChangeAspect="1"/>
          </p:cNvPicPr>
          <p:nvPr>
            <p:ph idx="1"/>
          </p:nvPr>
        </p:nvPicPr>
        <p:blipFill>
          <a:blip r:embed="rId3"/>
          <a:stretch>
            <a:fillRect/>
          </a:stretch>
        </p:blipFill>
        <p:spPr>
          <a:xfrm>
            <a:off x="970311" y="1600200"/>
            <a:ext cx="7203377" cy="4525963"/>
          </a:xfrm>
          <a:prstGeom prst="rect">
            <a:avLst/>
          </a:prstGeom>
        </p:spPr>
      </p:pic>
    </p:spTree>
    <p:extLst>
      <p:ext uri="{BB962C8B-B14F-4D97-AF65-F5344CB8AC3E}">
        <p14:creationId xmlns:p14="http://schemas.microsoft.com/office/powerpoint/2010/main" val="1517664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CAFB4-4C69-6065-D061-6A381324933D}"/>
              </a:ext>
            </a:extLst>
          </p:cNvPr>
          <p:cNvSpPr>
            <a:spLocks noGrp="1"/>
          </p:cNvSpPr>
          <p:nvPr>
            <p:ph type="title"/>
          </p:nvPr>
        </p:nvSpPr>
        <p:spPr/>
        <p:txBody>
          <a:bodyPr/>
          <a:lstStyle/>
          <a:p>
            <a:r>
              <a:rPr lang="fr-CA" dirty="0"/>
              <a:t>L’amour de soi</a:t>
            </a:r>
            <a:endParaRPr lang="en-US" dirty="0"/>
          </a:p>
        </p:txBody>
      </p:sp>
      <p:pic>
        <p:nvPicPr>
          <p:cNvPr id="7" name="Content Placeholder 6">
            <a:extLst>
              <a:ext uri="{FF2B5EF4-FFF2-40B4-BE49-F238E27FC236}">
                <a16:creationId xmlns:a16="http://schemas.microsoft.com/office/drawing/2014/main" id="{9F9E4E28-097A-104A-2819-92D8167B7562}"/>
              </a:ext>
            </a:extLst>
          </p:cNvPr>
          <p:cNvPicPr>
            <a:picLocks noGrp="1" noChangeAspect="1"/>
          </p:cNvPicPr>
          <p:nvPr>
            <p:ph idx="1"/>
          </p:nvPr>
        </p:nvPicPr>
        <p:blipFill>
          <a:blip r:embed="rId3"/>
          <a:stretch>
            <a:fillRect/>
          </a:stretch>
        </p:blipFill>
        <p:spPr>
          <a:xfrm>
            <a:off x="1216846" y="1600200"/>
            <a:ext cx="6710308" cy="4525963"/>
          </a:xfrm>
          <a:prstGeom prst="rect">
            <a:avLst/>
          </a:prstGeom>
        </p:spPr>
      </p:pic>
    </p:spTree>
    <p:extLst>
      <p:ext uri="{BB962C8B-B14F-4D97-AF65-F5344CB8AC3E}">
        <p14:creationId xmlns:p14="http://schemas.microsoft.com/office/powerpoint/2010/main" val="3556350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âme: comment communiquer avec elle? | Leçons de v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33" y="620688"/>
            <a:ext cx="8182823" cy="50886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07704" y="1340768"/>
            <a:ext cx="5472608" cy="1569660"/>
          </a:xfrm>
          <a:prstGeom prst="rect">
            <a:avLst/>
          </a:prstGeom>
          <a:noFill/>
        </p:spPr>
        <p:txBody>
          <a:bodyPr wrap="square" rtlCol="0">
            <a:spAutoFit/>
          </a:bodyPr>
          <a:lstStyle/>
          <a:p>
            <a:pPr algn="ctr"/>
            <a:r>
              <a:rPr lang="fr-CA" sz="3200" dirty="0">
                <a:solidFill>
                  <a:schemeClr val="bg1"/>
                </a:solidFill>
              </a:rPr>
              <a:t>Ton âme te parle dans les moments calmes entre tes pensées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51479" y="1011337"/>
            <a:ext cx="2402918" cy="2618629"/>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fontScale="90000"/>
          </a:bodyPr>
          <a:lstStyle/>
          <a:p>
            <a:r>
              <a:rPr lang="fr-CA" sz="4400" u="none" dirty="0"/>
              <a:t>Retour sur la séance</a:t>
            </a:r>
            <a:r>
              <a:rPr lang="fr-CA" sz="4400" u="none" dirty="0">
                <a:solidFill>
                  <a:schemeClr val="accent3">
                    <a:lumMod val="75000"/>
                  </a:schemeClr>
                </a:solidFill>
              </a:rPr>
              <a:t> </a:t>
            </a:r>
            <a:r>
              <a:rPr lang="fr-CA" sz="4400" dirty="0"/>
              <a:t>– Qu’est-ce qui a le plus retenu votre attention?</a:t>
            </a:r>
            <a:endParaRPr lang="en-US" dirty="0"/>
          </a:p>
        </p:txBody>
      </p:sp>
      <p:grpSp>
        <p:nvGrpSpPr>
          <p:cNvPr id="22" name="Group 21">
            <a:extLst>
              <a:ext uri="{FF2B5EF4-FFF2-40B4-BE49-F238E27FC236}">
                <a16:creationId xmlns:a16="http://schemas.microsoft.com/office/drawing/2014/main" id="{3AA6F5C4-3237-4A15-4378-37356AE2EAE0}"/>
              </a:ext>
            </a:extLst>
          </p:cNvPr>
          <p:cNvGrpSpPr/>
          <p:nvPr/>
        </p:nvGrpSpPr>
        <p:grpSpPr>
          <a:xfrm>
            <a:off x="974894" y="4543169"/>
            <a:ext cx="1429032" cy="1511170"/>
            <a:chOff x="6660233" y="980728"/>
            <a:chExt cx="1296144" cy="1224135"/>
          </a:xfrm>
        </p:grpSpPr>
        <p:pic>
          <p:nvPicPr>
            <p:cNvPr id="23" name="Picture 2" descr="Blank stop sign | Free SVG">
              <a:extLst>
                <a:ext uri="{FF2B5EF4-FFF2-40B4-BE49-F238E27FC236}">
                  <a16:creationId xmlns:a16="http://schemas.microsoft.com/office/drawing/2014/main" id="{13E27C88-FABB-B7EB-3B1D-48CBC37F8410}"/>
                </a:ext>
              </a:extLst>
            </p:cNvPr>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1DBBC0D5-0A3E-D9BF-9D98-02BE15967193}"/>
                </a:ext>
              </a:extLst>
            </p:cNvPr>
            <p:cNvSpPr txBox="1"/>
            <p:nvPr/>
          </p:nvSpPr>
          <p:spPr>
            <a:xfrm>
              <a:off x="6671282" y="1383964"/>
              <a:ext cx="1247909" cy="423838"/>
            </a:xfrm>
            <a:prstGeom prst="rect">
              <a:avLst/>
            </a:prstGeom>
            <a:noFill/>
          </p:spPr>
          <p:txBody>
            <a:bodyPr wrap="square">
              <a:spAutoFit/>
            </a:bodyPr>
            <a:lstStyle/>
            <a:p>
              <a:pPr algn="ctr"/>
              <a:r>
                <a:rPr lang="en-CA" sz="2800" dirty="0">
                  <a:solidFill>
                    <a:schemeClr val="bg1"/>
                  </a:solidFill>
                </a:rPr>
                <a:t>ARC-RR</a:t>
              </a:r>
              <a:endParaRPr lang="en-US" sz="2800" dirty="0">
                <a:solidFill>
                  <a:schemeClr val="bg1"/>
                </a:solidFill>
              </a:endParaRPr>
            </a:p>
          </p:txBody>
        </p:sp>
      </p:grpSp>
      <p:grpSp>
        <p:nvGrpSpPr>
          <p:cNvPr id="13" name="Group 12">
            <a:extLst>
              <a:ext uri="{FF2B5EF4-FFF2-40B4-BE49-F238E27FC236}">
                <a16:creationId xmlns:a16="http://schemas.microsoft.com/office/drawing/2014/main" id="{A7BFA154-56AF-2234-5D8D-B6959C9DA7D6}"/>
              </a:ext>
            </a:extLst>
          </p:cNvPr>
          <p:cNvGrpSpPr/>
          <p:nvPr/>
        </p:nvGrpSpPr>
        <p:grpSpPr>
          <a:xfrm>
            <a:off x="3269616" y="5094089"/>
            <a:ext cx="2830649" cy="1745259"/>
            <a:chOff x="863886" y="4895193"/>
            <a:chExt cx="2430578" cy="1643719"/>
          </a:xfrm>
        </p:grpSpPr>
        <p:grpSp>
          <p:nvGrpSpPr>
            <p:cNvPr id="10" name="Group 9"/>
            <p:cNvGrpSpPr/>
            <p:nvPr/>
          </p:nvGrpSpPr>
          <p:grpSpPr>
            <a:xfrm>
              <a:off x="863886" y="5161265"/>
              <a:ext cx="1058590" cy="1100825"/>
              <a:chOff x="1281162" y="4286773"/>
              <a:chExt cx="1342242" cy="1436914"/>
            </a:xfrm>
          </p:grpSpPr>
          <p:pic>
            <p:nvPicPr>
              <p:cNvPr id="24" name="Picture 23"/>
              <p:cNvPicPr>
                <a:picLocks noChangeAspect="1"/>
              </p:cNvPicPr>
              <p:nvPr/>
            </p:nvPicPr>
            <p:blipFill>
              <a:blip r:embed="rId5">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1281162" y="4286773"/>
                <a:ext cx="755273" cy="1225403"/>
              </a:xfrm>
              <a:prstGeom prst="rect">
                <a:avLst/>
              </a:prstGeom>
            </p:spPr>
          </p:pic>
          <p:pic>
            <p:nvPicPr>
              <p:cNvPr id="25" name="Picture 24"/>
              <p:cNvPicPr>
                <a:picLocks noChangeAspect="1"/>
              </p:cNvPicPr>
              <p:nvPr/>
            </p:nvPicPr>
            <p:blipFill>
              <a:blip r:embed="rId6">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551842" y="4652125"/>
                <a:ext cx="1071562" cy="1071562"/>
              </a:xfrm>
              <a:prstGeom prst="rect">
                <a:avLst/>
              </a:prstGeom>
            </p:spPr>
          </p:pic>
        </p:grpSp>
        <p:pic>
          <p:nvPicPr>
            <p:cNvPr id="33" name="Picture 32">
              <a:extLst>
                <a:ext uri="{FF2B5EF4-FFF2-40B4-BE49-F238E27FC236}">
                  <a16:creationId xmlns:a16="http://schemas.microsoft.com/office/drawing/2014/main" id="{661398DA-D920-873C-374E-7809BB41B0A3}"/>
                </a:ext>
              </a:extLst>
            </p:cNvPr>
            <p:cNvPicPr>
              <a:picLocks noChangeAspect="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artisticPencilGrayscale/>
                      </a14:imgEffect>
                    </a14:imgLayer>
                  </a14:imgProps>
                </a:ext>
              </a:extLst>
            </a:blip>
            <a:stretch>
              <a:fillRect/>
            </a:stretch>
          </p:blipFill>
          <p:spPr>
            <a:xfrm flipH="1">
              <a:off x="2073941" y="4895193"/>
              <a:ext cx="1220523" cy="1643719"/>
            </a:xfrm>
            <a:prstGeom prst="rect">
              <a:avLst/>
            </a:prstGeom>
          </p:spPr>
        </p:pic>
      </p:grpSp>
      <p:grpSp>
        <p:nvGrpSpPr>
          <p:cNvPr id="12" name="Group 11">
            <a:extLst>
              <a:ext uri="{FF2B5EF4-FFF2-40B4-BE49-F238E27FC236}">
                <a16:creationId xmlns:a16="http://schemas.microsoft.com/office/drawing/2014/main" id="{4DC68E32-F96D-3F10-B2F8-DE5BD0B0A1BD}"/>
              </a:ext>
            </a:extLst>
          </p:cNvPr>
          <p:cNvGrpSpPr/>
          <p:nvPr/>
        </p:nvGrpSpPr>
        <p:grpSpPr>
          <a:xfrm>
            <a:off x="3753541" y="3429000"/>
            <a:ext cx="3563354" cy="1361877"/>
            <a:chOff x="517972" y="1457532"/>
            <a:chExt cx="3366827" cy="1410398"/>
          </a:xfrm>
        </p:grpSpPr>
        <p:pic>
          <p:nvPicPr>
            <p:cNvPr id="9" name="Picture 8">
              <a:extLst>
                <a:ext uri="{FF2B5EF4-FFF2-40B4-BE49-F238E27FC236}">
                  <a16:creationId xmlns:a16="http://schemas.microsoft.com/office/drawing/2014/main" id="{03FF6638-9117-F213-427B-6C34933E4718}"/>
                </a:ext>
              </a:extLst>
            </p:cNvPr>
            <p:cNvPicPr>
              <a:picLocks noChangeAspect="1"/>
            </p:cNvPicPr>
            <p:nvPr/>
          </p:nvPicPr>
          <p:blipFill>
            <a:blip r:embed="rId9">
              <a:duotone>
                <a:schemeClr val="accent1">
                  <a:shade val="45000"/>
                  <a:satMod val="135000"/>
                </a:schemeClr>
                <a:prstClr val="white"/>
              </a:duotone>
            </a:blip>
            <a:stretch>
              <a:fillRect/>
            </a:stretch>
          </p:blipFill>
          <p:spPr>
            <a:xfrm>
              <a:off x="940423" y="1649642"/>
              <a:ext cx="2944376" cy="1045507"/>
            </a:xfrm>
            <a:prstGeom prst="rect">
              <a:avLst/>
            </a:prstGeom>
          </p:spPr>
        </p:pic>
        <p:pic>
          <p:nvPicPr>
            <p:cNvPr id="42" name="Picture 41">
              <a:extLst>
                <a:ext uri="{FF2B5EF4-FFF2-40B4-BE49-F238E27FC236}">
                  <a16:creationId xmlns:a16="http://schemas.microsoft.com/office/drawing/2014/main" id="{A2C52770-DDFF-CF87-41FE-C08EAA58D4AC}"/>
                </a:ext>
              </a:extLst>
            </p:cNvPr>
            <p:cNvPicPr>
              <a:picLocks noChangeAspect="1"/>
            </p:cNvPicPr>
            <p:nvPr/>
          </p:nvPicPr>
          <p:blipFill>
            <a:blip r:embed="rId10">
              <a:duotone>
                <a:schemeClr val="accent1">
                  <a:shade val="45000"/>
                  <a:satMod val="135000"/>
                </a:schemeClr>
                <a:prstClr val="white"/>
              </a:duotone>
            </a:blip>
            <a:stretch>
              <a:fillRect/>
            </a:stretch>
          </p:blipFill>
          <p:spPr>
            <a:xfrm>
              <a:off x="517972" y="1457532"/>
              <a:ext cx="365268" cy="1410398"/>
            </a:xfrm>
            <a:prstGeom prst="rect">
              <a:avLst/>
            </a:prstGeom>
          </p:spPr>
        </p:pic>
      </p:grpSp>
      <p:pic>
        <p:nvPicPr>
          <p:cNvPr id="54" name="Picture 53">
            <a:extLst>
              <a:ext uri="{FF2B5EF4-FFF2-40B4-BE49-F238E27FC236}">
                <a16:creationId xmlns:a16="http://schemas.microsoft.com/office/drawing/2014/main" id="{7145E96A-0128-D035-EA4A-63D42FF237B6}"/>
              </a:ext>
            </a:extLst>
          </p:cNvPr>
          <p:cNvPicPr>
            <a:picLocks noChangeAspect="1"/>
          </p:cNvPicPr>
          <p:nvPr/>
        </p:nvPicPr>
        <p:blipFill>
          <a:blip r:embed="rId11">
            <a:duotone>
              <a:schemeClr val="accent1">
                <a:shade val="45000"/>
                <a:satMod val="135000"/>
              </a:schemeClr>
              <a:prstClr val="white"/>
            </a:duotone>
          </a:blip>
          <a:stretch>
            <a:fillRect/>
          </a:stretch>
        </p:blipFill>
        <p:spPr>
          <a:xfrm>
            <a:off x="840165" y="1881715"/>
            <a:ext cx="2664945" cy="1488766"/>
          </a:xfrm>
          <a:prstGeom prst="rect">
            <a:avLst/>
          </a:prstGeom>
        </p:spPr>
      </p:pic>
    </p:spTree>
    <p:extLst>
      <p:ext uri="{BB962C8B-B14F-4D97-AF65-F5344CB8AC3E}">
        <p14:creationId xmlns:p14="http://schemas.microsoft.com/office/powerpoint/2010/main" val="123313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03032" cy="1143000"/>
          </a:xfrm>
        </p:spPr>
        <p:txBody>
          <a:bodyPr>
            <a:normAutofit fontScale="90000"/>
          </a:bodyPr>
          <a:lstStyle/>
          <a:p>
            <a:r>
              <a:rPr lang="fr-CA" sz="3600" dirty="0"/>
              <a:t>Choses à accomplir cette semaine</a:t>
            </a:r>
            <a:endParaRPr lang="en-US" sz="3600" dirty="0"/>
          </a:p>
        </p:txBody>
      </p:sp>
      <p:sp>
        <p:nvSpPr>
          <p:cNvPr id="3" name="Content Placeholder 2"/>
          <p:cNvSpPr>
            <a:spLocks noGrp="1"/>
          </p:cNvSpPr>
          <p:nvPr>
            <p:ph idx="1"/>
          </p:nvPr>
        </p:nvSpPr>
        <p:spPr>
          <a:xfrm>
            <a:off x="457200" y="1417638"/>
            <a:ext cx="8075240" cy="5251722"/>
          </a:xfrm>
        </p:spPr>
        <p:txBody>
          <a:bodyPr>
            <a:noAutofit/>
          </a:bodyPr>
          <a:lstStyle/>
          <a:p>
            <a:pPr lvl="0">
              <a:spcBef>
                <a:spcPts val="600"/>
              </a:spcBef>
            </a:pPr>
            <a:r>
              <a:rPr lang="fr-CA" sz="2400" dirty="0"/>
              <a:t>Connexion - système de </a:t>
            </a:r>
            <a:r>
              <a:rPr lang="fr-CA" sz="2400" b="1" i="1" dirty="0">
                <a:latin typeface="Bradley Hand ITC" panose="03070402050302030203" pitchFamily="66" charset="0"/>
              </a:rPr>
              <a:t>Jumelage</a:t>
            </a:r>
            <a:endParaRPr lang="fr-CA" sz="2400" dirty="0"/>
          </a:p>
          <a:p>
            <a:pPr>
              <a:spcBef>
                <a:spcPts val="600"/>
              </a:spcBef>
            </a:pPr>
            <a:r>
              <a:rPr lang="fr-CA" sz="2400" dirty="0"/>
              <a:t>Journal de gratitude</a:t>
            </a:r>
          </a:p>
          <a:p>
            <a:pPr>
              <a:spcBef>
                <a:spcPts val="600"/>
              </a:spcBef>
            </a:pPr>
            <a:r>
              <a:rPr lang="fr-FR" sz="2800" dirty="0"/>
              <a:t>Pratiquez ce qui est indiqué sur la diapositive précédente</a:t>
            </a:r>
          </a:p>
          <a:p>
            <a:pPr lvl="1">
              <a:spcBef>
                <a:spcPts val="600"/>
              </a:spcBef>
            </a:pPr>
            <a:r>
              <a:rPr lang="fr-FR" sz="2400" dirty="0"/>
              <a:t>Changement et Transition, SCARF, ARC-RR, Amour de soi</a:t>
            </a:r>
            <a:endParaRPr lang="fr-FR" sz="2800" dirty="0"/>
          </a:p>
          <a:p>
            <a:pPr>
              <a:spcBef>
                <a:spcPts val="600"/>
              </a:spcBef>
            </a:pPr>
            <a:r>
              <a:rPr lang="fr-FR" sz="2800" dirty="0"/>
              <a:t>Faites votre pratique </a:t>
            </a:r>
            <a:r>
              <a:rPr lang="fr-FR" sz="2800" b="1" dirty="0"/>
              <a:t>jusqu'à 15 minutes </a:t>
            </a:r>
            <a:r>
              <a:rPr lang="fr-FR" sz="2800" dirty="0"/>
              <a:t>et </a:t>
            </a:r>
            <a:br>
              <a:rPr lang="fr-FR" sz="2800" dirty="0"/>
            </a:br>
            <a:r>
              <a:rPr lang="fr-FR" sz="2800" dirty="0"/>
              <a:t>continuez à pratiquer tous les jours de la semaine</a:t>
            </a:r>
            <a:endParaRPr lang="fr-CA" sz="2800" dirty="0"/>
          </a:p>
          <a:p>
            <a:pPr marL="742950" marR="0" lvl="1" indent="-285750">
              <a:spcBef>
                <a:spcPts val="600"/>
              </a:spcBef>
              <a:spcAft>
                <a:spcPts val="0"/>
              </a:spcAft>
              <a:buFont typeface="Arial" panose="020B0604020202020204" pitchFamily="34" charset="0"/>
              <a:buChar char="–"/>
              <a:tabLst>
                <a:tab pos="914400" algn="l"/>
              </a:tabLst>
            </a:pPr>
            <a:r>
              <a:rPr lang="fr-CA" sz="2400" dirty="0">
                <a:effectLst/>
                <a:ea typeface="Calibri" panose="020F0502020204030204" pitchFamily="34" charset="0"/>
                <a:cs typeface="Times New Roman" panose="02020603050405020304" pitchFamily="18" charset="0"/>
              </a:rPr>
              <a:t>Scan corporel, </a:t>
            </a:r>
          </a:p>
          <a:p>
            <a:pPr marL="742950" marR="0" lvl="1" indent="-285750">
              <a:spcBef>
                <a:spcPts val="600"/>
              </a:spcBef>
              <a:spcAft>
                <a:spcPts val="0"/>
              </a:spcAft>
              <a:buFont typeface="Arial" panose="020B0604020202020204" pitchFamily="34" charset="0"/>
              <a:buChar char="–"/>
              <a:tabLst>
                <a:tab pos="914400" algn="l"/>
              </a:tabLst>
            </a:pPr>
            <a:r>
              <a:rPr lang="fr-CA" sz="2400" dirty="0">
                <a:effectLst/>
                <a:ea typeface="Calibri" panose="020F0502020204030204" pitchFamily="34" charset="0"/>
                <a:cs typeface="Times New Roman" panose="02020603050405020304" pitchFamily="18" charset="0"/>
              </a:rPr>
              <a:t>Respiration, </a:t>
            </a:r>
          </a:p>
          <a:p>
            <a:pPr marL="742950" marR="0" lvl="1" indent="-285750">
              <a:spcBef>
                <a:spcPts val="600"/>
              </a:spcBef>
              <a:spcAft>
                <a:spcPts val="0"/>
              </a:spcAft>
              <a:buFont typeface="Arial" panose="020B0604020202020204" pitchFamily="34" charset="0"/>
              <a:buChar char="–"/>
              <a:tabLst>
                <a:tab pos="914400" algn="l"/>
              </a:tabLst>
            </a:pPr>
            <a:r>
              <a:rPr lang="fr-CA" sz="2400" dirty="0">
                <a:effectLst/>
                <a:ea typeface="Calibri" panose="020F0502020204030204" pitchFamily="34" charset="0"/>
                <a:cs typeface="Times New Roman" panose="02020603050405020304" pitchFamily="18" charset="0"/>
              </a:rPr>
              <a:t>ou </a:t>
            </a:r>
            <a:r>
              <a:rPr lang="fr-CA" sz="2400" dirty="0"/>
              <a:t>Autocompassion</a:t>
            </a:r>
            <a:endParaRPr lang="fr-CA" sz="2400" dirty="0">
              <a:effectLst/>
              <a:ea typeface="Calibri" panose="020F0502020204030204" pitchFamily="34" charset="0"/>
              <a:cs typeface="Times New Roman" panose="02020603050405020304" pitchFamily="18" charset="0"/>
            </a:endParaRPr>
          </a:p>
        </p:txBody>
      </p:sp>
      <p:pic>
        <p:nvPicPr>
          <p:cNvPr id="3078" name="Picture 6" descr="Image result for happy homewor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9922" y="93780"/>
            <a:ext cx="2177988" cy="16016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216DE6B-B19B-6888-3296-CF4E3BC6C0A8}"/>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rot="2745437">
            <a:off x="4996006" y="910906"/>
            <a:ext cx="1172680" cy="1209033"/>
          </a:xfrm>
          <a:prstGeom prst="rect">
            <a:avLst/>
          </a:prstGeom>
        </p:spPr>
      </p:pic>
      <p:grpSp>
        <p:nvGrpSpPr>
          <p:cNvPr id="8" name="Group 7">
            <a:extLst>
              <a:ext uri="{FF2B5EF4-FFF2-40B4-BE49-F238E27FC236}">
                <a16:creationId xmlns:a16="http://schemas.microsoft.com/office/drawing/2014/main" id="{F18F76D3-14DE-D9E3-8151-3CAEC2822027}"/>
              </a:ext>
            </a:extLst>
          </p:cNvPr>
          <p:cNvGrpSpPr/>
          <p:nvPr>
            <p:custDataLst>
              <p:tags r:id="rId2"/>
            </p:custDataLst>
          </p:nvPr>
        </p:nvGrpSpPr>
        <p:grpSpPr>
          <a:xfrm>
            <a:off x="8217517" y="3585389"/>
            <a:ext cx="693137" cy="916220"/>
            <a:chOff x="6542261" y="506769"/>
            <a:chExt cx="523699" cy="570787"/>
          </a:xfrm>
        </p:grpSpPr>
        <p:pic>
          <p:nvPicPr>
            <p:cNvPr id="9" name="Picture 8">
              <a:extLst>
                <a:ext uri="{FF2B5EF4-FFF2-40B4-BE49-F238E27FC236}">
                  <a16:creationId xmlns:a16="http://schemas.microsoft.com/office/drawing/2014/main" id="{0C621F60-679A-743B-51F0-9BC8B0881902}"/>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0" name="Picture 9">
              <a:extLst>
                <a:ext uri="{FF2B5EF4-FFF2-40B4-BE49-F238E27FC236}">
                  <a16:creationId xmlns:a16="http://schemas.microsoft.com/office/drawing/2014/main" id="{02B6900B-5329-522E-5A7B-53F229C32CD9}"/>
                </a:ext>
              </a:extLst>
            </p:cNvPr>
            <p:cNvPicPr>
              <a:picLocks noChangeAspect="1"/>
            </p:cNvPicPr>
            <p:nvPr/>
          </p:nvPicPr>
          <p:blipFill>
            <a:blip r:embed="rId9">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1" name="Picture 10">
            <a:extLst>
              <a:ext uri="{FF2B5EF4-FFF2-40B4-BE49-F238E27FC236}">
                <a16:creationId xmlns:a16="http://schemas.microsoft.com/office/drawing/2014/main" id="{D7C010FC-88A7-A542-E6A0-F2DD17250A7B}"/>
              </a:ext>
            </a:extLst>
          </p:cNvPr>
          <p:cNvPicPr>
            <a:picLocks noChangeAspect="1"/>
          </p:cNvPicPr>
          <p:nvPr>
            <p:custDataLst>
              <p:tags r:id="rId3"/>
            </p:custDataLst>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84168" y="1547445"/>
            <a:ext cx="848462" cy="871292"/>
          </a:xfrm>
          <a:prstGeom prst="rect">
            <a:avLst/>
          </a:prstGeom>
        </p:spPr>
      </p:pic>
      <p:pic>
        <p:nvPicPr>
          <p:cNvPr id="21" name="Picture 20">
            <a:extLst>
              <a:ext uri="{FF2B5EF4-FFF2-40B4-BE49-F238E27FC236}">
                <a16:creationId xmlns:a16="http://schemas.microsoft.com/office/drawing/2014/main" id="{1E09E91E-6399-A84E-083A-C675DF0200B6}"/>
              </a:ext>
            </a:extLst>
          </p:cNvPr>
          <p:cNvPicPr>
            <a:picLocks noChangeAspect="1"/>
          </p:cNvPicPr>
          <p:nvPr/>
        </p:nvPicPr>
        <p:blipFill>
          <a:blip r:embed="rId11">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95260" y="4516357"/>
            <a:ext cx="1488592" cy="1205120"/>
          </a:xfrm>
          <a:prstGeom prst="rect">
            <a:avLst/>
          </a:prstGeom>
        </p:spPr>
      </p:pic>
      <p:pic>
        <p:nvPicPr>
          <p:cNvPr id="22" name="Picture 8" descr="Remember Icons - Free SVG &amp; PNG Remember Images - Noun Project">
            <a:extLst>
              <a:ext uri="{FF2B5EF4-FFF2-40B4-BE49-F238E27FC236}">
                <a16:creationId xmlns:a16="http://schemas.microsoft.com/office/drawing/2014/main" id="{A7FBFA79-BE38-AB53-4A03-16D799F7FFF6}"/>
              </a:ext>
            </a:extLst>
          </p:cNvPr>
          <p:cNvPicPr>
            <a:picLocks noChangeAspect="1" noChangeArrowheads="1"/>
          </p:cNvPicPr>
          <p:nvPr/>
        </p:nvPicPr>
        <p:blipFill>
          <a:blip r:embed="rId1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36543" y="5885405"/>
            <a:ext cx="887160" cy="887160"/>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CC8CEE8E-6B04-EA76-72F7-ABA0DB559C4B}"/>
              </a:ext>
              <a:ext uri="{C183D7F6-B498-43B3-948B-1728B52AA6E4}">
                <adec:decorative xmlns:adec="http://schemas.microsoft.com/office/drawing/2017/decorative" val="1"/>
              </a:ext>
            </a:extLst>
          </p:cNvPr>
          <p:cNvGrpSpPr/>
          <p:nvPr/>
        </p:nvGrpSpPr>
        <p:grpSpPr>
          <a:xfrm>
            <a:off x="5723703" y="5806935"/>
            <a:ext cx="1825035" cy="1053277"/>
            <a:chOff x="1069432" y="4920463"/>
            <a:chExt cx="2735315" cy="1722054"/>
          </a:xfrm>
        </p:grpSpPr>
        <p:pic>
          <p:nvPicPr>
            <p:cNvPr id="24" name="Picture 23">
              <a:extLst>
                <a:ext uri="{FF2B5EF4-FFF2-40B4-BE49-F238E27FC236}">
                  <a16:creationId xmlns:a16="http://schemas.microsoft.com/office/drawing/2014/main" id="{16269020-CA4A-4E00-1BD4-7D1A69BD00FE}"/>
                </a:ext>
              </a:extLst>
            </p:cNvPr>
            <p:cNvPicPr>
              <a:picLocks noChangeAspect="1"/>
            </p:cNvPicPr>
            <p:nvPr/>
          </p:nvPicPr>
          <p:blipFill>
            <a:blip r:embed="rId13">
              <a:duotone>
                <a:schemeClr val="accent1">
                  <a:shade val="45000"/>
                  <a:satMod val="135000"/>
                </a:schemeClr>
                <a:prstClr val="white"/>
              </a:duotone>
            </a:blip>
            <a:stretch>
              <a:fillRect/>
            </a:stretch>
          </p:blipFill>
          <p:spPr>
            <a:xfrm>
              <a:off x="1069432" y="5151125"/>
              <a:ext cx="1440160" cy="1260730"/>
            </a:xfrm>
            <a:prstGeom prst="rect">
              <a:avLst/>
            </a:prstGeom>
          </p:spPr>
        </p:pic>
        <p:pic>
          <p:nvPicPr>
            <p:cNvPr id="25" name="Picture 24">
              <a:extLst>
                <a:ext uri="{FF2B5EF4-FFF2-40B4-BE49-F238E27FC236}">
                  <a16:creationId xmlns:a16="http://schemas.microsoft.com/office/drawing/2014/main" id="{8B13730E-71AA-D295-6429-FDE29A1A625F}"/>
                </a:ext>
              </a:extLst>
            </p:cNvPr>
            <p:cNvPicPr>
              <a:picLocks noChangeAspect="1"/>
            </p:cNvPicPr>
            <p:nvPr/>
          </p:nvPicPr>
          <p:blipFill>
            <a:blip r:embed="rId14">
              <a:clrChange>
                <a:clrFrom>
                  <a:srgbClr val="FDFDFD"/>
                </a:clrFrom>
                <a:clrTo>
                  <a:srgbClr val="FDFDFD">
                    <a:alpha val="0"/>
                  </a:srgbClr>
                </a:clrTo>
              </a:clrChange>
              <a:duotone>
                <a:schemeClr val="accent1">
                  <a:shade val="45000"/>
                  <a:satMod val="135000"/>
                </a:schemeClr>
                <a:prstClr val="white"/>
              </a:duotone>
            </a:blip>
            <a:stretch>
              <a:fillRect/>
            </a:stretch>
          </p:blipFill>
          <p:spPr>
            <a:xfrm>
              <a:off x="2612556" y="4920463"/>
              <a:ext cx="1192191" cy="1722054"/>
            </a:xfrm>
            <a:prstGeom prst="rect">
              <a:avLst/>
            </a:prstGeom>
          </p:spPr>
        </p:pic>
      </p:grpSp>
    </p:spTree>
    <p:extLst>
      <p:ext uri="{BB962C8B-B14F-4D97-AF65-F5344CB8AC3E}">
        <p14:creationId xmlns:p14="http://schemas.microsoft.com/office/powerpoint/2010/main" val="258440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F0D5681F-3667-E392-C30C-8F6E1300AB40}"/>
              </a:ext>
            </a:extLst>
          </p:cNvPr>
          <p:cNvSpPr/>
          <p:nvPr>
            <p:custDataLst>
              <p:tags r:id="rId1"/>
            </p:custDataLst>
          </p:nvPr>
        </p:nvSpPr>
        <p:spPr>
          <a:xfrm>
            <a:off x="2017589" y="5157192"/>
            <a:ext cx="5108963" cy="523220"/>
          </a:xfrm>
          <a:prstGeom prst="rect">
            <a:avLst/>
          </a:prstGeom>
        </p:spPr>
        <p:txBody>
          <a:bodyPr wrap="none">
            <a:spAutoFit/>
          </a:bodyPr>
          <a:lstStyle/>
          <a:p>
            <a:pPr algn="ctr"/>
            <a:r>
              <a:rPr lang="fr-CA" sz="2800" dirty="0"/>
              <a:t>Prenez conscience, soyez heureux</a:t>
            </a:r>
          </a:p>
        </p:txBody>
      </p:sp>
    </p:spTree>
    <p:extLst>
      <p:ext uri="{BB962C8B-B14F-4D97-AF65-F5344CB8AC3E}">
        <p14:creationId xmlns:p14="http://schemas.microsoft.com/office/powerpoint/2010/main" val="36027355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fr-CA" sz="2800" dirty="0"/>
              <a:t>Exercice d’autocompassion en pleine conscience – Centrage</a:t>
            </a:r>
            <a:endParaRPr lang="en-US" sz="2800" dirty="0"/>
          </a:p>
        </p:txBody>
      </p:sp>
      <p:grpSp>
        <p:nvGrpSpPr>
          <p:cNvPr id="5" name="Group 4"/>
          <p:cNvGrpSpPr/>
          <p:nvPr/>
        </p:nvGrpSpPr>
        <p:grpSpPr>
          <a:xfrm>
            <a:off x="7020272" y="854936"/>
            <a:ext cx="1384182" cy="1125404"/>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84701" y="2137600"/>
            <a:ext cx="4174598" cy="3379631"/>
          </a:xfrm>
          <a:prstGeom prst="rect">
            <a:avLst/>
          </a:prstGeom>
        </p:spPr>
      </p:pic>
    </p:spTree>
    <p:extLst>
      <p:ext uri="{BB962C8B-B14F-4D97-AF65-F5344CB8AC3E}">
        <p14:creationId xmlns:p14="http://schemas.microsoft.com/office/powerpoint/2010/main" val="45568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654" y="2018428"/>
            <a:ext cx="6692887" cy="2270540"/>
          </a:xfrm>
        </p:spPr>
        <p:txBody>
          <a:bodyPr>
            <a:normAutofit/>
          </a:bodyPr>
          <a:lstStyle/>
          <a:p>
            <a:pPr lvl="0"/>
            <a:r>
              <a:rPr lang="fr-CA" dirty="0"/>
              <a:t>Votre système de </a:t>
            </a:r>
            <a:r>
              <a:rPr lang="fr-CA" b="1" i="1" dirty="0">
                <a:latin typeface="Bradley Hand ITC" panose="03070402050302030203" pitchFamily="66" charset="0"/>
              </a:rPr>
              <a:t>Jumelage</a:t>
            </a:r>
            <a:endParaRPr lang="fr-CA" dirty="0"/>
          </a:p>
          <a:p>
            <a:pPr lvl="0"/>
            <a:endParaRPr lang="fr-CA" dirty="0"/>
          </a:p>
          <a:p>
            <a:pPr lvl="0"/>
            <a:r>
              <a:rPr lang="fr-CA" dirty="0"/>
              <a:t>Votre pratique</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745437">
            <a:off x="5439027" y="1827978"/>
            <a:ext cx="1172680" cy="1209033"/>
          </a:xfrm>
          <a:prstGeom prst="rect">
            <a:avLst/>
          </a:prstGeom>
        </p:spPr>
      </p:pic>
      <p:grpSp>
        <p:nvGrpSpPr>
          <p:cNvPr id="16" name="Group 15"/>
          <p:cNvGrpSpPr/>
          <p:nvPr/>
        </p:nvGrpSpPr>
        <p:grpSpPr>
          <a:xfrm>
            <a:off x="7454923" y="5315343"/>
            <a:ext cx="1027525" cy="1072237"/>
            <a:chOff x="1588297" y="4970908"/>
            <a:chExt cx="1091071" cy="1190315"/>
          </a:xfrm>
        </p:grpSpPr>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5"/>
              <a:ext cx="637263"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TextBox 18"/>
            <p:cNvSpPr txBox="1"/>
            <p:nvPr/>
          </p:nvSpPr>
          <p:spPr>
            <a:xfrm>
              <a:off x="1588297" y="4970908"/>
              <a:ext cx="1091071" cy="444171"/>
            </a:xfrm>
            <a:prstGeom prst="rect">
              <a:avLst/>
            </a:prstGeom>
            <a:noFill/>
          </p:spPr>
          <p:txBody>
            <a:bodyPr wrap="none" rtlCol="0">
              <a:spAutoFit/>
            </a:bodyPr>
            <a:lstStyle/>
            <a:p>
              <a:r>
                <a:rPr lang="en-CA" sz="2000" dirty="0"/>
                <a:t>Plenary </a:t>
              </a:r>
              <a:endParaRPr lang="en-CA" sz="2000" dirty="0">
                <a:solidFill>
                  <a:schemeClr val="accent3">
                    <a:lumMod val="75000"/>
                  </a:schemeClr>
                </a:solidFill>
              </a:endParaRPr>
            </a:p>
          </p:txBody>
        </p:sp>
      </p:grpSp>
      <p:pic>
        <p:nvPicPr>
          <p:cNvPr id="21" name="Picture 20"/>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74761" y="4053320"/>
            <a:ext cx="1092677" cy="1005263"/>
          </a:xfrm>
          <a:prstGeom prst="rect">
            <a:avLst/>
          </a:prstGeom>
        </p:spPr>
      </p:pic>
      <p:pic>
        <p:nvPicPr>
          <p:cNvPr id="22" name="Picture 21"/>
          <p:cNvPicPr>
            <a:picLocks noChangeAspect="1"/>
          </p:cNvPicPr>
          <p:nvPr/>
        </p:nvPicPr>
        <p:blipFill>
          <a:blip r:embed="rId11">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14461" y="3885014"/>
            <a:ext cx="1488592" cy="1205120"/>
          </a:xfrm>
          <a:prstGeom prst="rect">
            <a:avLst/>
          </a:prstGeom>
        </p:spPr>
      </p:pic>
      <p:pic>
        <p:nvPicPr>
          <p:cNvPr id="20" name="Picture 6" descr="C:\Users\GonzalA1\AppData\Local\Microsoft\Windows\Temporary Internet Files\Content.IE5\H7G048II\촉촉한피부1[1].jpg"/>
          <p:cNvPicPr>
            <a:picLocks noChangeAspect="1" noChangeArrowheads="1"/>
          </p:cNvPicPr>
          <p:nvPr/>
        </p:nvPicPr>
        <p:blipFill>
          <a:blip r:embed="rId12">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9380" y="3865121"/>
            <a:ext cx="1348425" cy="13816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13">
            <a:duotone>
              <a:schemeClr val="accent1">
                <a:shade val="45000"/>
                <a:satMod val="135000"/>
              </a:schemeClr>
              <a:prstClr val="white"/>
            </a:duotone>
          </a:blip>
          <a:stretch>
            <a:fillRect/>
          </a:stretch>
        </p:blipFill>
        <p:spPr>
          <a:xfrm>
            <a:off x="6887454" y="4040408"/>
            <a:ext cx="1182018" cy="894331"/>
          </a:xfrm>
          <a:prstGeom prst="rect">
            <a:avLst/>
          </a:prstGeom>
        </p:spPr>
      </p:pic>
      <p:grpSp>
        <p:nvGrpSpPr>
          <p:cNvPr id="28" name="Group 27"/>
          <p:cNvGrpSpPr/>
          <p:nvPr/>
        </p:nvGrpSpPr>
        <p:grpSpPr>
          <a:xfrm>
            <a:off x="5481605" y="3792244"/>
            <a:ext cx="1183043" cy="1390660"/>
            <a:chOff x="1115917" y="2424130"/>
            <a:chExt cx="2481406" cy="2481406"/>
          </a:xfrm>
        </p:grpSpPr>
        <p:pic>
          <p:nvPicPr>
            <p:cNvPr id="29" name="Picture 28"/>
            <p:cNvPicPr>
              <a:picLocks noChangeAspect="1"/>
            </p:cNvPicPr>
            <p:nvPr/>
          </p:nvPicPr>
          <p:blipFill>
            <a:blip r:embed="rId14">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1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2"/>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00466" y="5376775"/>
            <a:ext cx="1018507" cy="811354"/>
          </a:xfrm>
          <a:prstGeom prst="rect">
            <a:avLst/>
          </a:prstGeom>
        </p:spPr>
      </p:pic>
      <p:pic>
        <p:nvPicPr>
          <p:cNvPr id="25" name="Picture 24"/>
          <p:cNvPicPr>
            <a:picLocks noChangeAspect="1"/>
          </p:cNvPicPr>
          <p:nvPr/>
        </p:nvPicPr>
        <p:blipFill>
          <a:blip r:embed="rId17">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71080" y="5300194"/>
            <a:ext cx="1087954" cy="1052597"/>
          </a:xfrm>
          <a:prstGeom prst="ellipse">
            <a:avLst/>
          </a:prstGeom>
          <a:ln>
            <a:noFill/>
          </a:ln>
          <a:effectLst>
            <a:softEdge rad="63500"/>
          </a:effectLst>
        </p:spPr>
      </p:pic>
      <p:pic>
        <p:nvPicPr>
          <p:cNvPr id="4" name="Picture 3">
            <a:extLst>
              <a:ext uri="{FF2B5EF4-FFF2-40B4-BE49-F238E27FC236}">
                <a16:creationId xmlns:a16="http://schemas.microsoft.com/office/drawing/2014/main" id="{7AE9A72D-E5FE-7785-6F6F-023C6197127C}"/>
              </a:ext>
            </a:extLst>
          </p:cNvPr>
          <p:cNvPicPr>
            <a:picLocks noChangeAspect="1"/>
          </p:cNvPicPr>
          <p:nvPr>
            <p:custDataLst>
              <p:tags r:id="rId1"/>
            </p:custDataLst>
          </p:nvPr>
        </p:nvPicPr>
        <p:blipFill>
          <a:blip r:embed="rId18">
            <a:clrChange>
              <a:clrFrom>
                <a:srgbClr val="FFFFFF"/>
              </a:clrFrom>
              <a:clrTo>
                <a:srgbClr val="FFFFFF">
                  <a:alpha val="0"/>
                </a:srgbClr>
              </a:clrTo>
            </a:clrChange>
            <a:duotone>
              <a:schemeClr val="bg2">
                <a:shade val="45000"/>
                <a:satMod val="135000"/>
              </a:schemeClr>
              <a:prstClr val="white"/>
            </a:duotone>
          </a:blip>
          <a:stretch>
            <a:fillRect/>
          </a:stretch>
        </p:blipFill>
        <p:spPr>
          <a:xfrm>
            <a:off x="1099237" y="5397424"/>
            <a:ext cx="1392179" cy="2868735"/>
          </a:xfrm>
          <a:prstGeom prst="rect">
            <a:avLst/>
          </a:prstGeom>
        </p:spPr>
      </p:pic>
      <p:grpSp>
        <p:nvGrpSpPr>
          <p:cNvPr id="5" name="Group 4">
            <a:extLst>
              <a:ext uri="{FF2B5EF4-FFF2-40B4-BE49-F238E27FC236}">
                <a16:creationId xmlns:a16="http://schemas.microsoft.com/office/drawing/2014/main" id="{82C1255E-E41E-597D-0DA6-2C337C934992}"/>
              </a:ext>
            </a:extLst>
          </p:cNvPr>
          <p:cNvGrpSpPr/>
          <p:nvPr/>
        </p:nvGrpSpPr>
        <p:grpSpPr>
          <a:xfrm>
            <a:off x="5702245" y="5455133"/>
            <a:ext cx="1170119" cy="944302"/>
            <a:chOff x="5786974" y="5243827"/>
            <a:chExt cx="1912332" cy="1402658"/>
          </a:xfrm>
        </p:grpSpPr>
        <p:pic>
          <p:nvPicPr>
            <p:cNvPr id="6" name="Picture 2" descr="Hand shake in heart | Free SVG">
              <a:extLst>
                <a:ext uri="{FF2B5EF4-FFF2-40B4-BE49-F238E27FC236}">
                  <a16:creationId xmlns:a16="http://schemas.microsoft.com/office/drawing/2014/main" id="{3FDD5DF8-08A2-4ACD-C7EB-E11A70ECE1CA}"/>
                </a:ext>
              </a:extLst>
            </p:cNvPr>
            <p:cNvPicPr>
              <a:picLocks noChangeAspect="1" noChangeArrowheads="1"/>
            </p:cNvPicPr>
            <p:nvPr>
              <p:custDataLst>
                <p:tags r:id="rId4"/>
              </p:custDataLst>
            </p:nvPr>
          </p:nvPicPr>
          <p:blipFill>
            <a:blip r:embed="rId19">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EC525E7-EC2E-3A59-A60F-EB8EAB61E519}"/>
                </a:ext>
              </a:extLst>
            </p:cNvPr>
            <p:cNvPicPr>
              <a:picLocks noChangeAspect="1"/>
            </p:cNvPicPr>
            <p:nvPr>
              <p:custDataLst>
                <p:tags r:id="rId5"/>
              </p:custDataLst>
            </p:nvPr>
          </p:nvPicPr>
          <p:blipFill>
            <a:blip r:embed="rId20">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grpSp>
      <p:sp>
        <p:nvSpPr>
          <p:cNvPr id="9" name="Title 1">
            <a:extLst>
              <a:ext uri="{FF2B5EF4-FFF2-40B4-BE49-F238E27FC236}">
                <a16:creationId xmlns:a16="http://schemas.microsoft.com/office/drawing/2014/main" id="{CA5AA7F1-503D-00CF-2B38-34BBF946C165}"/>
              </a:ext>
            </a:extLst>
          </p:cNvPr>
          <p:cNvSpPr>
            <a:spLocks noGrp="1"/>
          </p:cNvSpPr>
          <p:nvPr>
            <p:ph type="title"/>
            <p:custDataLst>
              <p:tags r:id="rId2"/>
            </p:custDataLst>
          </p:nvPr>
        </p:nvSpPr>
        <p:spPr>
          <a:xfrm>
            <a:off x="457200" y="274638"/>
            <a:ext cx="8229600" cy="1143000"/>
          </a:xfrm>
        </p:spPr>
        <p:txBody>
          <a:bodyPr>
            <a:normAutofit/>
          </a:bodyPr>
          <a:lstStyle/>
          <a:p>
            <a:pPr lvl="0"/>
            <a:r>
              <a:rPr lang="fr-CA" sz="3600" dirty="0"/>
              <a:t>Compte rendu de la semaine 4</a:t>
            </a:r>
            <a:endParaRPr lang="fr-CA" dirty="0"/>
          </a:p>
        </p:txBody>
      </p:sp>
      <p:pic>
        <p:nvPicPr>
          <p:cNvPr id="11" name="Picture 10">
            <a:extLst>
              <a:ext uri="{FF2B5EF4-FFF2-40B4-BE49-F238E27FC236}">
                <a16:creationId xmlns:a16="http://schemas.microsoft.com/office/drawing/2014/main" id="{3B3370D9-36E9-EE7A-465B-87A20E3057BC}"/>
              </a:ext>
            </a:extLst>
          </p:cNvPr>
          <p:cNvPicPr>
            <a:picLocks noChangeAspect="1"/>
          </p:cNvPicPr>
          <p:nvPr>
            <p:custDataLst>
              <p:tags r:id="rId3"/>
            </p:custDataLst>
          </p:nvPr>
        </p:nvPicPr>
        <p:blipFill>
          <a:blip r:embed="rId21"/>
          <a:stretch>
            <a:fillRect/>
          </a:stretch>
        </p:blipFill>
        <p:spPr>
          <a:xfrm>
            <a:off x="6867526" y="106262"/>
            <a:ext cx="1955476" cy="1843444"/>
          </a:xfrm>
          <a:prstGeom prst="rect">
            <a:avLst/>
          </a:prstGeom>
        </p:spPr>
      </p:pic>
    </p:spTree>
    <p:extLst>
      <p:ext uri="{BB962C8B-B14F-4D97-AF65-F5344CB8AC3E}">
        <p14:creationId xmlns:p14="http://schemas.microsoft.com/office/powerpoint/2010/main" val="13264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
                            </p:stCondLst>
                            <p:childTnLst>
                              <p:par>
                                <p:cTn id="17" presetID="10" presetClass="entr" presetSubtype="0" fill="hold" nodeType="after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1500"/>
                            </p:stCondLst>
                            <p:childTnLst>
                              <p:par>
                                <p:cTn id="21" presetID="10" presetClass="entr" presetSubtype="0" fill="hold" nodeType="afterEffect">
                                  <p:stCondLst>
                                    <p:cond delay="50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par>
                          <p:cTn id="24" fill="hold">
                            <p:stCondLst>
                              <p:cond delay="2500"/>
                            </p:stCondLst>
                            <p:childTnLst>
                              <p:par>
                                <p:cTn id="25" presetID="10" presetClass="entr" presetSubtype="0" fill="hold" nodeType="afterEffect">
                                  <p:stCondLst>
                                    <p:cond delay="50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3500"/>
                            </p:stCondLst>
                            <p:childTnLst>
                              <p:par>
                                <p:cTn id="29" presetID="10" presetClass="entr" presetSubtype="0" fill="hold" nodeType="afterEffect">
                                  <p:stCondLst>
                                    <p:cond delay="5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p:stCondLst>
                              <p:cond delay="4500"/>
                            </p:stCondLst>
                            <p:childTnLst>
                              <p:par>
                                <p:cTn id="33" presetID="10" presetClass="entr" presetSubtype="0" fill="hold" nodeType="afterEffect">
                                  <p:stCondLst>
                                    <p:cond delay="50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5500"/>
                            </p:stCondLst>
                            <p:childTnLst>
                              <p:par>
                                <p:cTn id="37" presetID="10" presetClass="entr" presetSubtype="0" fill="hold" nodeType="afterEffect">
                                  <p:stCondLst>
                                    <p:cond delay="50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par>
                          <p:cTn id="40" fill="hold">
                            <p:stCondLst>
                              <p:cond delay="6500"/>
                            </p:stCondLst>
                            <p:childTnLst>
                              <p:par>
                                <p:cTn id="41" presetID="10" presetClass="entr" presetSubtype="0" fill="hold" nodeType="afterEffect">
                                  <p:stCondLst>
                                    <p:cond delay="50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par>
                          <p:cTn id="44" fill="hold">
                            <p:stCondLst>
                              <p:cond delay="7500"/>
                            </p:stCondLst>
                            <p:childTnLst>
                              <p:par>
                                <p:cTn id="45" presetID="10" presetClass="entr" presetSubtype="0" fill="hold" nodeType="afterEffect">
                                  <p:stCondLst>
                                    <p:cond delay="50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par>
                          <p:cTn id="48" fill="hold">
                            <p:stCondLst>
                              <p:cond delay="8500"/>
                            </p:stCondLst>
                            <p:childTnLst>
                              <p:par>
                                <p:cTn id="49" presetID="10" presetClass="entr" presetSubtype="0"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childTnLst>
                          </p:cTn>
                        </p:par>
                        <p:par>
                          <p:cTn id="52" fill="hold">
                            <p:stCondLst>
                              <p:cond delay="9000"/>
                            </p:stCondLst>
                            <p:childTnLst>
                              <p:par>
                                <p:cTn id="53" presetID="10" presetClass="entr" presetSubtype="0"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F70F0FDB-7659-9EFB-C6A2-8EC9C9CA178F}"/>
              </a:ext>
            </a:extLst>
          </p:cNvPr>
          <p:cNvPicPr>
            <a:picLocks noChangeAspect="1"/>
          </p:cNvPicPr>
          <p:nvPr/>
        </p:nvPicPr>
        <p:blipFill>
          <a:blip r:embed="rId3">
            <a:extLst>
              <a:ext uri="{BEBA8EAE-BF5A-486C-A8C5-ECC9F3942E4B}">
                <a14:imgProps xmlns:a14="http://schemas.microsoft.com/office/drawing/2010/main">
                  <a14:imgLayer r:embed="rId4">
                    <a14:imgEffect>
                      <a14:artisticPaintBrush/>
                    </a14:imgEffect>
                  </a14:imgLayer>
                </a14:imgProps>
              </a:ext>
              <a:ext uri="{837473B0-CC2E-450A-ABE3-18F120FF3D39}">
                <a1611:picAttrSrcUrl xmlns:a1611="http://schemas.microsoft.com/office/drawing/2016/11/main" r:id="rId5"/>
              </a:ext>
            </a:extLst>
          </a:blip>
          <a:stretch>
            <a:fillRect/>
          </a:stretch>
        </p:blipFill>
        <p:spPr>
          <a:xfrm rot="20857149">
            <a:off x="5914362" y="1606489"/>
            <a:ext cx="4860032" cy="3645024"/>
          </a:xfrm>
          <a:prstGeom prst="rect">
            <a:avLst/>
          </a:prstGeom>
        </p:spPr>
      </p:pic>
      <p:sp>
        <p:nvSpPr>
          <p:cNvPr id="2" name="Title 1"/>
          <p:cNvSpPr>
            <a:spLocks noGrp="1"/>
          </p:cNvSpPr>
          <p:nvPr>
            <p:ph type="title"/>
          </p:nvPr>
        </p:nvSpPr>
        <p:spPr/>
        <p:txBody>
          <a:bodyPr>
            <a:normAutofit fontScale="90000"/>
          </a:bodyPr>
          <a:lstStyle/>
          <a:p>
            <a:r>
              <a:rPr lang="fr-CA" dirty="0"/>
              <a:t>Programme – semaine </a:t>
            </a:r>
            <a:r>
              <a:rPr lang="en-US" dirty="0"/>
              <a:t>5 </a:t>
            </a:r>
            <a:br>
              <a:rPr lang="en-US" dirty="0"/>
            </a:br>
            <a:r>
              <a:rPr lang="en-US" dirty="0"/>
              <a:t>(Compassion, </a:t>
            </a:r>
            <a:r>
              <a:rPr lang="en-US" dirty="0" err="1"/>
              <a:t>clarté</a:t>
            </a:r>
            <a:r>
              <a:rPr lang="en-US" dirty="0"/>
              <a:t> et </a:t>
            </a:r>
            <a:r>
              <a:rPr lang="en-US" dirty="0" err="1"/>
              <a:t>créativité</a:t>
            </a:r>
            <a:r>
              <a:rPr lang="en-US" dirty="0"/>
              <a:t>)</a:t>
            </a:r>
          </a:p>
        </p:txBody>
      </p:sp>
      <p:sp>
        <p:nvSpPr>
          <p:cNvPr id="3" name="Content Placeholder 2"/>
          <p:cNvSpPr>
            <a:spLocks noGrp="1"/>
          </p:cNvSpPr>
          <p:nvPr>
            <p:ph idx="1"/>
          </p:nvPr>
        </p:nvSpPr>
        <p:spPr>
          <a:xfrm>
            <a:off x="457200" y="1846258"/>
            <a:ext cx="8229600" cy="4525963"/>
          </a:xfrm>
        </p:spPr>
        <p:txBody>
          <a:bodyPr>
            <a:normAutofit/>
          </a:bodyPr>
          <a:lstStyle/>
          <a:p>
            <a:r>
              <a:rPr lang="fr-CA" dirty="0"/>
              <a:t>Changement et Transition</a:t>
            </a:r>
          </a:p>
          <a:p>
            <a:r>
              <a:rPr lang="fr-CA" dirty="0"/>
              <a:t>Le modèle SCARF</a:t>
            </a:r>
          </a:p>
          <a:p>
            <a:r>
              <a:rPr lang="fr-CA" dirty="0"/>
              <a:t>Technique – ARC-RR</a:t>
            </a:r>
          </a:p>
          <a:p>
            <a:r>
              <a:rPr lang="fr-CA" dirty="0"/>
              <a:t>Amour de soi</a:t>
            </a:r>
          </a:p>
          <a:p>
            <a:pPr lvl="0">
              <a:spcBef>
                <a:spcPts val="600"/>
              </a:spcBef>
            </a:pPr>
            <a:r>
              <a:rPr lang="fr-CA" sz="3200" dirty="0"/>
              <a:t>Choses à accomplir cette semaine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a:xfrm>
            <a:off x="457200" y="274637"/>
            <a:ext cx="8229600" cy="1477327"/>
          </a:xfrm>
        </p:spPr>
        <p:txBody>
          <a:bodyPr>
            <a:noAutofit/>
          </a:bodyPr>
          <a:lstStyle/>
          <a:p>
            <a:r>
              <a:rPr lang="en-CA" dirty="0"/>
              <a:t>Change and Transition // </a:t>
            </a:r>
            <a:r>
              <a:rPr lang="fr-CA" dirty="0"/>
              <a:t>Changement et transition</a:t>
            </a:r>
            <a:endParaRPr lang="en-CA" dirty="0"/>
          </a:p>
        </p:txBody>
      </p:sp>
      <p:sp>
        <p:nvSpPr>
          <p:cNvPr id="14" name="TextBox 13"/>
          <p:cNvSpPr txBox="1"/>
          <p:nvPr/>
        </p:nvSpPr>
        <p:spPr>
          <a:xfrm>
            <a:off x="1218180" y="2959872"/>
            <a:ext cx="1385614" cy="1477328"/>
          </a:xfrm>
          <a:prstGeom prst="rect">
            <a:avLst/>
          </a:prstGeom>
          <a:noFill/>
        </p:spPr>
        <p:txBody>
          <a:bodyPr wrap="square" rtlCol="0">
            <a:spAutoFit/>
          </a:bodyPr>
          <a:lstStyle/>
          <a:p>
            <a:pPr algn="ctr"/>
            <a:r>
              <a:rPr lang="en-CA" dirty="0"/>
              <a:t>Depth or Intensity</a:t>
            </a:r>
          </a:p>
          <a:p>
            <a:pPr algn="ctr"/>
            <a:r>
              <a:rPr lang="en-CA" dirty="0"/>
              <a:t>/</a:t>
            </a:r>
          </a:p>
          <a:p>
            <a:pPr algn="ctr"/>
            <a:r>
              <a:rPr lang="en-CA" dirty="0" err="1"/>
              <a:t>Profondeur</a:t>
            </a:r>
            <a:r>
              <a:rPr lang="en-CA" dirty="0"/>
              <a:t> </a:t>
            </a:r>
            <a:r>
              <a:rPr lang="en-CA" dirty="0" err="1"/>
              <a:t>ou</a:t>
            </a:r>
            <a:r>
              <a:rPr lang="en-CA" dirty="0"/>
              <a:t> </a:t>
            </a:r>
            <a:r>
              <a:rPr lang="en-CA" dirty="0" err="1"/>
              <a:t>intensité</a:t>
            </a:r>
            <a:endParaRPr lang="en-CA" dirty="0"/>
          </a:p>
        </p:txBody>
      </p:sp>
      <p:sp>
        <p:nvSpPr>
          <p:cNvPr id="2" name="Left Brace 1" descr="Brace indicating Depth or Intensity of the transition"/>
          <p:cNvSpPr/>
          <p:nvPr/>
        </p:nvSpPr>
        <p:spPr>
          <a:xfrm>
            <a:off x="2449657" y="2980753"/>
            <a:ext cx="419396" cy="1250069"/>
          </a:xfrm>
          <a:prstGeom prst="leftBrace">
            <a:avLst/>
          </a:prstGeom>
          <a:ln>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350"/>
          </a:p>
        </p:txBody>
      </p:sp>
      <p:sp>
        <p:nvSpPr>
          <p:cNvPr id="15" name="TextBox 14"/>
          <p:cNvSpPr txBox="1"/>
          <p:nvPr/>
        </p:nvSpPr>
        <p:spPr>
          <a:xfrm>
            <a:off x="4409982" y="4437200"/>
            <a:ext cx="1064969" cy="646331"/>
          </a:xfrm>
          <a:prstGeom prst="rect">
            <a:avLst/>
          </a:prstGeom>
          <a:noFill/>
        </p:spPr>
        <p:txBody>
          <a:bodyPr wrap="square" rtlCol="0">
            <a:spAutoFit/>
          </a:bodyPr>
          <a:lstStyle/>
          <a:p>
            <a:pPr algn="ctr"/>
            <a:r>
              <a:rPr lang="en-CA" dirty="0"/>
              <a:t>Duration / Durée</a:t>
            </a:r>
          </a:p>
        </p:txBody>
      </p:sp>
      <p:sp>
        <p:nvSpPr>
          <p:cNvPr id="17" name="Left Brace 16" descr="brace indicating the duration of the transition"/>
          <p:cNvSpPr/>
          <p:nvPr/>
        </p:nvSpPr>
        <p:spPr>
          <a:xfrm rot="16200000">
            <a:off x="4578537" y="2651100"/>
            <a:ext cx="419396" cy="3186355"/>
          </a:xfrm>
          <a:prstGeom prst="leftBrace">
            <a:avLst/>
          </a:prstGeom>
          <a:ln>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350"/>
          </a:p>
        </p:txBody>
      </p:sp>
      <p:sp>
        <p:nvSpPr>
          <p:cNvPr id="20" name="Text Box 6"/>
          <p:cNvSpPr txBox="1">
            <a:spLocks noChangeArrowheads="1"/>
          </p:cNvSpPr>
          <p:nvPr>
            <p:custDataLst>
              <p:tags r:id="rId2"/>
            </p:custDataLst>
          </p:nvPr>
        </p:nvSpPr>
        <p:spPr bwMode="auto">
          <a:xfrm>
            <a:off x="1008366" y="5143724"/>
            <a:ext cx="6858000" cy="923330"/>
          </a:xfrm>
          <a:prstGeom prst="rect">
            <a:avLst/>
          </a:prstGeom>
          <a:noFill/>
          <a:ln w="9525">
            <a:noFill/>
            <a:miter lim="800000"/>
            <a:headEnd/>
            <a:tailEnd/>
          </a:ln>
          <a:effectLst/>
        </p:spPr>
        <p:txBody>
          <a:bodyPr>
            <a:spAutoFit/>
          </a:bodyPr>
          <a:lstStyle/>
          <a:p>
            <a:pPr algn="ctr"/>
            <a:r>
              <a:rPr lang="en-CA" b="1" dirty="0">
                <a:solidFill>
                  <a:schemeClr val="tx2"/>
                </a:solidFill>
                <a:effectLst>
                  <a:outerShdw blurRad="38100" dist="38100" dir="2700000" algn="tl">
                    <a:srgbClr val="C0C0C0"/>
                  </a:outerShdw>
                </a:effectLst>
              </a:rPr>
              <a:t>CHANGE + </a:t>
            </a:r>
            <a:r>
              <a:rPr lang="en-CA" b="1" dirty="0">
                <a:solidFill>
                  <a:srgbClr val="00B050"/>
                </a:solidFill>
                <a:effectLst>
                  <a:outerShdw blurRad="38100" dist="38100" dir="2700000" algn="tl">
                    <a:srgbClr val="C0C0C0"/>
                  </a:outerShdw>
                </a:effectLst>
              </a:rPr>
              <a:t>HUMAN BEINGS </a:t>
            </a:r>
            <a:r>
              <a:rPr lang="en-CA" b="1" dirty="0">
                <a:solidFill>
                  <a:schemeClr val="tx2"/>
                </a:solidFill>
                <a:effectLst>
                  <a:outerShdw blurRad="38100" dist="38100" dir="2700000" algn="tl">
                    <a:srgbClr val="C0C0C0"/>
                  </a:outerShdw>
                </a:effectLst>
              </a:rPr>
              <a:t>= T</a:t>
            </a:r>
            <a:r>
              <a:rPr lang="en-CA" b="1" dirty="0">
                <a:solidFill>
                  <a:srgbClr val="00B050"/>
                </a:solidFill>
                <a:effectLst>
                  <a:outerShdw blurRad="38100" dist="38100" dir="2700000" algn="tl">
                    <a:srgbClr val="C0C0C0"/>
                  </a:outerShdw>
                </a:effectLst>
              </a:rPr>
              <a:t>R</a:t>
            </a:r>
            <a:r>
              <a:rPr lang="en-CA" b="1" dirty="0">
                <a:solidFill>
                  <a:schemeClr val="tx2"/>
                </a:solidFill>
                <a:effectLst>
                  <a:outerShdw blurRad="38100" dist="38100" dir="2700000" algn="tl">
                    <a:srgbClr val="C0C0C0"/>
                  </a:outerShdw>
                </a:effectLst>
              </a:rPr>
              <a:t>A</a:t>
            </a:r>
            <a:r>
              <a:rPr lang="en-CA" b="1" dirty="0">
                <a:solidFill>
                  <a:srgbClr val="00B050"/>
                </a:solidFill>
                <a:effectLst>
                  <a:outerShdw blurRad="38100" dist="38100" dir="2700000" algn="tl">
                    <a:srgbClr val="C0C0C0"/>
                  </a:outerShdw>
                </a:effectLst>
              </a:rPr>
              <a:t>N</a:t>
            </a:r>
            <a:r>
              <a:rPr lang="en-CA" b="1" dirty="0">
                <a:solidFill>
                  <a:schemeClr val="tx2"/>
                </a:solidFill>
                <a:effectLst>
                  <a:outerShdw blurRad="38100" dist="38100" dir="2700000" algn="tl">
                    <a:srgbClr val="C0C0C0"/>
                  </a:outerShdw>
                </a:effectLst>
              </a:rPr>
              <a:t>S</a:t>
            </a:r>
            <a:r>
              <a:rPr lang="en-CA" b="1" dirty="0">
                <a:solidFill>
                  <a:srgbClr val="00B050"/>
                </a:solidFill>
                <a:effectLst>
                  <a:outerShdw blurRad="38100" dist="38100" dir="2700000" algn="tl">
                    <a:srgbClr val="C0C0C0"/>
                  </a:outerShdw>
                </a:effectLst>
              </a:rPr>
              <a:t>I</a:t>
            </a:r>
            <a:r>
              <a:rPr lang="en-CA" b="1" dirty="0">
                <a:solidFill>
                  <a:schemeClr val="tx2"/>
                </a:solidFill>
                <a:effectLst>
                  <a:outerShdw blurRad="38100" dist="38100" dir="2700000" algn="tl">
                    <a:srgbClr val="C0C0C0"/>
                  </a:outerShdw>
                </a:effectLst>
              </a:rPr>
              <a:t>T</a:t>
            </a:r>
            <a:r>
              <a:rPr lang="en-CA" b="1" dirty="0">
                <a:solidFill>
                  <a:srgbClr val="00B050"/>
                </a:solidFill>
                <a:effectLst>
                  <a:outerShdw blurRad="38100" dist="38100" dir="2700000" algn="tl">
                    <a:srgbClr val="C0C0C0"/>
                  </a:outerShdw>
                </a:effectLst>
              </a:rPr>
              <a:t>I</a:t>
            </a:r>
            <a:r>
              <a:rPr lang="en-CA" b="1" dirty="0">
                <a:solidFill>
                  <a:schemeClr val="tx2"/>
                </a:solidFill>
                <a:effectLst>
                  <a:outerShdw blurRad="38100" dist="38100" dir="2700000" algn="tl">
                    <a:srgbClr val="C0C0C0"/>
                  </a:outerShdw>
                </a:effectLst>
              </a:rPr>
              <a:t>O</a:t>
            </a:r>
            <a:r>
              <a:rPr lang="en-CA" b="1" dirty="0">
                <a:solidFill>
                  <a:srgbClr val="00B050"/>
                </a:solidFill>
                <a:effectLst>
                  <a:outerShdw blurRad="38100" dist="38100" dir="2700000" algn="tl">
                    <a:srgbClr val="C0C0C0"/>
                  </a:outerShdw>
                </a:effectLst>
              </a:rPr>
              <a:t>N</a:t>
            </a:r>
            <a:br>
              <a:rPr lang="en-CA" b="1" dirty="0">
                <a:solidFill>
                  <a:srgbClr val="00B050"/>
                </a:solidFill>
                <a:effectLst>
                  <a:outerShdw blurRad="38100" dist="38100" dir="2700000" algn="tl">
                    <a:srgbClr val="C0C0C0"/>
                  </a:outerShdw>
                </a:effectLst>
              </a:rPr>
            </a:br>
            <a:r>
              <a:rPr lang="en-CA" b="1" dirty="0">
                <a:solidFill>
                  <a:srgbClr val="00B050"/>
                </a:solidFill>
                <a:effectLst>
                  <a:outerShdw blurRad="38100" dist="38100" dir="2700000" algn="tl">
                    <a:srgbClr val="C0C0C0"/>
                  </a:outerShdw>
                </a:effectLst>
              </a:rPr>
              <a:t>CHANGEMENT</a:t>
            </a:r>
            <a:r>
              <a:rPr lang="en-CA" b="1" dirty="0">
                <a:solidFill>
                  <a:schemeClr val="accent1">
                    <a:lumMod val="75000"/>
                  </a:schemeClr>
                </a:solidFill>
                <a:effectLst>
                  <a:outerShdw blurRad="38100" dist="38100" dir="2700000" algn="tl">
                    <a:srgbClr val="C0C0C0"/>
                  </a:outerShdw>
                </a:effectLst>
              </a:rPr>
              <a:t> +</a:t>
            </a:r>
            <a:r>
              <a:rPr lang="en-CA" b="1" dirty="0">
                <a:solidFill>
                  <a:srgbClr val="1B357D"/>
                </a:solidFill>
                <a:effectLst>
                  <a:outerShdw blurRad="38100" dist="38100" dir="2700000" algn="tl">
                    <a:srgbClr val="C0C0C0"/>
                  </a:outerShdw>
                </a:effectLst>
              </a:rPr>
              <a:t> </a:t>
            </a:r>
            <a:r>
              <a:rPr lang="en-CA" b="1" dirty="0">
                <a:solidFill>
                  <a:schemeClr val="accent6">
                    <a:lumMod val="75000"/>
                  </a:schemeClr>
                </a:solidFill>
                <a:effectLst>
                  <a:outerShdw blurRad="38100" dist="38100" dir="2700000" algn="tl">
                    <a:srgbClr val="C0C0C0"/>
                  </a:outerShdw>
                </a:effectLst>
              </a:rPr>
              <a:t>ÊTRES HUMAINS </a:t>
            </a:r>
            <a:r>
              <a:rPr lang="en-CA" b="1" dirty="0">
                <a:solidFill>
                  <a:schemeClr val="accent1">
                    <a:lumMod val="75000"/>
                  </a:schemeClr>
                </a:solidFill>
                <a:effectLst>
                  <a:outerShdw blurRad="38100" dist="38100" dir="2700000" algn="tl">
                    <a:srgbClr val="C0C0C0"/>
                  </a:outerShdw>
                </a:effectLst>
              </a:rPr>
              <a:t>= </a:t>
            </a:r>
            <a:r>
              <a:rPr lang="en-CA" b="1" dirty="0">
                <a:solidFill>
                  <a:srgbClr val="00B050"/>
                </a:solidFill>
                <a:effectLst>
                  <a:outerShdw blurRad="38100" dist="38100" dir="2700000" algn="tl">
                    <a:srgbClr val="C0C0C0"/>
                  </a:outerShdw>
                </a:effectLst>
              </a:rPr>
              <a:t>T</a:t>
            </a:r>
            <a:r>
              <a:rPr lang="en-CA" b="1" dirty="0">
                <a:solidFill>
                  <a:schemeClr val="accent6">
                    <a:lumMod val="75000"/>
                  </a:schemeClr>
                </a:solidFill>
                <a:effectLst>
                  <a:outerShdw blurRad="38100" dist="38100" dir="2700000" algn="tl">
                    <a:srgbClr val="C0C0C0"/>
                  </a:outerShdw>
                </a:effectLst>
              </a:rPr>
              <a:t>R</a:t>
            </a:r>
            <a:r>
              <a:rPr lang="en-CA" b="1" dirty="0">
                <a:solidFill>
                  <a:srgbClr val="00B050"/>
                </a:solidFill>
                <a:effectLst>
                  <a:outerShdw blurRad="38100" dist="38100" dir="2700000" algn="tl">
                    <a:srgbClr val="C0C0C0"/>
                  </a:outerShdw>
                </a:effectLst>
              </a:rPr>
              <a:t>A</a:t>
            </a:r>
            <a:r>
              <a:rPr lang="en-CA" b="1" dirty="0">
                <a:solidFill>
                  <a:schemeClr val="accent6">
                    <a:lumMod val="75000"/>
                  </a:schemeClr>
                </a:solidFill>
                <a:effectLst>
                  <a:outerShdw blurRad="38100" dist="38100" dir="2700000" algn="tl">
                    <a:srgbClr val="C0C0C0"/>
                  </a:outerShdw>
                </a:effectLst>
              </a:rPr>
              <a:t>N</a:t>
            </a:r>
            <a:r>
              <a:rPr lang="en-CA" b="1" dirty="0">
                <a:solidFill>
                  <a:srgbClr val="00B050"/>
                </a:solidFill>
                <a:effectLst>
                  <a:outerShdw blurRad="38100" dist="38100" dir="2700000" algn="tl">
                    <a:srgbClr val="C0C0C0"/>
                  </a:outerShdw>
                </a:effectLst>
              </a:rPr>
              <a:t>S</a:t>
            </a:r>
            <a:r>
              <a:rPr lang="en-CA" b="1" dirty="0">
                <a:solidFill>
                  <a:schemeClr val="accent6">
                    <a:lumMod val="75000"/>
                  </a:schemeClr>
                </a:solidFill>
                <a:effectLst>
                  <a:outerShdw blurRad="38100" dist="38100" dir="2700000" algn="tl">
                    <a:srgbClr val="C0C0C0"/>
                  </a:outerShdw>
                </a:effectLst>
              </a:rPr>
              <a:t>I</a:t>
            </a:r>
            <a:r>
              <a:rPr lang="en-CA" b="1" dirty="0">
                <a:solidFill>
                  <a:srgbClr val="00B050"/>
                </a:solidFill>
                <a:effectLst>
                  <a:outerShdw blurRad="38100" dist="38100" dir="2700000" algn="tl">
                    <a:srgbClr val="C0C0C0"/>
                  </a:outerShdw>
                </a:effectLst>
              </a:rPr>
              <a:t>T</a:t>
            </a:r>
            <a:r>
              <a:rPr lang="en-CA" b="1" dirty="0">
                <a:solidFill>
                  <a:schemeClr val="accent6">
                    <a:lumMod val="75000"/>
                  </a:schemeClr>
                </a:solidFill>
                <a:effectLst>
                  <a:outerShdw blurRad="38100" dist="38100" dir="2700000" algn="tl">
                    <a:srgbClr val="C0C0C0"/>
                  </a:outerShdw>
                </a:effectLst>
              </a:rPr>
              <a:t>I</a:t>
            </a:r>
            <a:r>
              <a:rPr lang="en-CA" b="1" dirty="0">
                <a:solidFill>
                  <a:srgbClr val="00B050"/>
                </a:solidFill>
                <a:effectLst>
                  <a:outerShdw blurRad="38100" dist="38100" dir="2700000" algn="tl">
                    <a:srgbClr val="C0C0C0"/>
                  </a:outerShdw>
                </a:effectLst>
              </a:rPr>
              <a:t>O</a:t>
            </a:r>
            <a:r>
              <a:rPr lang="en-CA" b="1" dirty="0">
                <a:solidFill>
                  <a:schemeClr val="accent6">
                    <a:lumMod val="75000"/>
                  </a:schemeClr>
                </a:solidFill>
                <a:effectLst>
                  <a:outerShdw blurRad="38100" dist="38100" dir="2700000" algn="tl">
                    <a:srgbClr val="C0C0C0"/>
                  </a:outerShdw>
                </a:effectLst>
              </a:rPr>
              <a:t>N</a:t>
            </a:r>
          </a:p>
          <a:p>
            <a:pPr algn="ctr"/>
            <a:endParaRPr lang="en-CA" b="1" dirty="0">
              <a:solidFill>
                <a:srgbClr val="00B050"/>
              </a:solidFill>
              <a:effectLst>
                <a:outerShdw blurRad="38100" dist="38100" dir="2700000" algn="tl">
                  <a:srgbClr val="C0C0C0"/>
                </a:outerShdw>
              </a:effectLst>
            </a:endParaRPr>
          </a:p>
        </p:txBody>
      </p:sp>
      <p:cxnSp>
        <p:nvCxnSpPr>
          <p:cNvPr id="21" name="Straight Arrow Connector 20" descr="time line"/>
          <p:cNvCxnSpPr/>
          <p:nvPr>
            <p:custDataLst>
              <p:tags r:id="rId3"/>
            </p:custDataLst>
          </p:nvPr>
        </p:nvCxnSpPr>
        <p:spPr>
          <a:xfrm>
            <a:off x="1925706" y="2888940"/>
            <a:ext cx="513057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custDataLst>
              <p:tags r:id="rId4"/>
            </p:custDataLst>
          </p:nvPr>
        </p:nvSpPr>
        <p:spPr>
          <a:xfrm>
            <a:off x="6894258" y="2996953"/>
            <a:ext cx="731540" cy="507831"/>
          </a:xfrm>
          <a:prstGeom prst="rect">
            <a:avLst/>
          </a:prstGeom>
          <a:noFill/>
        </p:spPr>
        <p:txBody>
          <a:bodyPr wrap="square" rtlCol="0">
            <a:spAutoFit/>
          </a:bodyPr>
          <a:lstStyle/>
          <a:p>
            <a:r>
              <a:rPr lang="en-CA" sz="1350" dirty="0"/>
              <a:t>Time / temps</a:t>
            </a:r>
          </a:p>
        </p:txBody>
      </p:sp>
      <p:cxnSp>
        <p:nvCxnSpPr>
          <p:cNvPr id="23" name="Straight Connector 22" descr="vertical bar in the time line indicating a change"/>
          <p:cNvCxnSpPr/>
          <p:nvPr>
            <p:custDataLst>
              <p:tags r:id="rId5"/>
            </p:custDataLst>
          </p:nvPr>
        </p:nvCxnSpPr>
        <p:spPr>
          <a:xfrm>
            <a:off x="2951820" y="2780928"/>
            <a:ext cx="0" cy="27003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Freeform 52" descr="a curve indicating a personal transition"/>
          <p:cNvSpPr>
            <a:spLocks/>
          </p:cNvSpPr>
          <p:nvPr>
            <p:custDataLst>
              <p:tags r:id="rId6"/>
            </p:custDataLst>
          </p:nvPr>
        </p:nvSpPr>
        <p:spPr bwMode="auto">
          <a:xfrm>
            <a:off x="2897815" y="2834934"/>
            <a:ext cx="756084" cy="270030"/>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28575" cap="flat">
            <a:solidFill>
              <a:schemeClr val="tx2"/>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
        <p:nvSpPr>
          <p:cNvPr id="25" name="Freeform 52" descr="another curve indicating another personal transition"/>
          <p:cNvSpPr>
            <a:spLocks/>
          </p:cNvSpPr>
          <p:nvPr>
            <p:custDataLst>
              <p:tags r:id="rId7"/>
            </p:custDataLst>
          </p:nvPr>
        </p:nvSpPr>
        <p:spPr bwMode="auto">
          <a:xfrm>
            <a:off x="2842403" y="2852885"/>
            <a:ext cx="1451873" cy="216024"/>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0" cap="flat">
            <a:solidFill>
              <a:schemeClr val="accent6">
                <a:lumMod val="75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
        <p:nvSpPr>
          <p:cNvPr id="26" name="Freeform 52" descr="another curve indicating another personal transition"/>
          <p:cNvSpPr>
            <a:spLocks/>
          </p:cNvSpPr>
          <p:nvPr>
            <p:custDataLst>
              <p:tags r:id="rId8"/>
            </p:custDataLst>
          </p:nvPr>
        </p:nvSpPr>
        <p:spPr bwMode="auto">
          <a:xfrm>
            <a:off x="2640437" y="2625539"/>
            <a:ext cx="5360564" cy="1019826"/>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0" cap="flat">
            <a:solidFill>
              <a:schemeClr val="tx2"/>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
        <p:nvSpPr>
          <p:cNvPr id="27" name="Freeform 52" descr="another curve indicating another personal transition"/>
          <p:cNvSpPr>
            <a:spLocks/>
          </p:cNvSpPr>
          <p:nvPr>
            <p:custDataLst>
              <p:tags r:id="rId9"/>
            </p:custDataLst>
          </p:nvPr>
        </p:nvSpPr>
        <p:spPr bwMode="auto">
          <a:xfrm rot="323491">
            <a:off x="2844202" y="2680597"/>
            <a:ext cx="2676671" cy="1283924"/>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0" cap="flat">
            <a:solidFill>
              <a:srgbClr val="00B050"/>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Tree>
    <p:extLst>
      <p:ext uri="{BB962C8B-B14F-4D97-AF65-F5344CB8AC3E}">
        <p14:creationId xmlns:p14="http://schemas.microsoft.com/office/powerpoint/2010/main" val="309442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P spid="15" grpId="0"/>
      <p:bldP spid="17" grpId="0" animBg="1"/>
      <p:bldP spid="20" grpId="0"/>
      <p:bldP spid="24" grpId="0" animBg="1"/>
      <p:bldP spid="25"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custDataLst>
              <p:tags r:id="rId1"/>
            </p:custDataLst>
          </p:nvPr>
        </p:nvSpPr>
        <p:spPr/>
        <p:txBody>
          <a:bodyPr>
            <a:normAutofit fontScale="90000"/>
          </a:bodyPr>
          <a:lstStyle/>
          <a:p>
            <a:r>
              <a:rPr lang="fr-FR" dirty="0"/>
              <a:t>Toutes les transitions ont trois phases</a:t>
            </a:r>
            <a:endParaRPr lang="en-CA" dirty="0"/>
          </a:p>
        </p:txBody>
      </p:sp>
      <p:cxnSp>
        <p:nvCxnSpPr>
          <p:cNvPr id="4" name="Straight Arrow Connector 3"/>
          <p:cNvCxnSpPr/>
          <p:nvPr>
            <p:custDataLst>
              <p:tags r:id="rId2"/>
            </p:custDataLst>
          </p:nvPr>
        </p:nvCxnSpPr>
        <p:spPr>
          <a:xfrm>
            <a:off x="1858036" y="4609542"/>
            <a:ext cx="513057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custDataLst>
              <p:tags r:id="rId3"/>
            </p:custDataLst>
          </p:nvPr>
        </p:nvSpPr>
        <p:spPr>
          <a:xfrm>
            <a:off x="6956601" y="4582339"/>
            <a:ext cx="671938" cy="300082"/>
          </a:xfrm>
          <a:prstGeom prst="rect">
            <a:avLst/>
          </a:prstGeom>
          <a:noFill/>
        </p:spPr>
        <p:txBody>
          <a:bodyPr wrap="square" rtlCol="0">
            <a:spAutoFit/>
          </a:bodyPr>
          <a:lstStyle/>
          <a:p>
            <a:r>
              <a:rPr lang="fr-CA" sz="1350" dirty="0"/>
              <a:t>Temps</a:t>
            </a:r>
          </a:p>
        </p:txBody>
      </p:sp>
      <p:sp>
        <p:nvSpPr>
          <p:cNvPr id="7" name="Freeform 52"/>
          <p:cNvSpPr>
            <a:spLocks/>
          </p:cNvSpPr>
          <p:nvPr>
            <p:custDataLst>
              <p:tags r:id="rId4"/>
            </p:custDataLst>
          </p:nvPr>
        </p:nvSpPr>
        <p:spPr bwMode="auto">
          <a:xfrm>
            <a:off x="2128066" y="2430109"/>
            <a:ext cx="4698522" cy="751367"/>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28575" cap="flat">
            <a:solidFill>
              <a:schemeClr val="accent6"/>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cxnSp>
        <p:nvCxnSpPr>
          <p:cNvPr id="9" name="Straight Arrow Connector 8"/>
          <p:cNvCxnSpPr/>
          <p:nvPr>
            <p:custDataLst>
              <p:tags r:id="rId5"/>
            </p:custDataLst>
          </p:nvPr>
        </p:nvCxnSpPr>
        <p:spPr>
          <a:xfrm flipH="1" flipV="1">
            <a:off x="1858036" y="2341291"/>
            <a:ext cx="18434" cy="22845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custDataLst>
              <p:tags r:id="rId6"/>
            </p:custDataLst>
          </p:nvPr>
        </p:nvSpPr>
        <p:spPr>
          <a:xfrm rot="16200000">
            <a:off x="1001934" y="2628121"/>
            <a:ext cx="1305793" cy="300082"/>
          </a:xfrm>
          <a:prstGeom prst="rect">
            <a:avLst/>
          </a:prstGeom>
          <a:noFill/>
        </p:spPr>
        <p:txBody>
          <a:bodyPr wrap="square" rtlCol="0">
            <a:spAutoFit/>
          </a:bodyPr>
          <a:lstStyle/>
          <a:p>
            <a:r>
              <a:rPr lang="en-CA" sz="1350" dirty="0"/>
              <a:t>Performance</a:t>
            </a:r>
          </a:p>
        </p:txBody>
      </p:sp>
      <p:sp>
        <p:nvSpPr>
          <p:cNvPr id="13" name="Rectangle 46"/>
          <p:cNvSpPr>
            <a:spLocks noChangeArrowheads="1"/>
          </p:cNvSpPr>
          <p:nvPr>
            <p:custDataLst>
              <p:tags r:id="rId7"/>
            </p:custDataLst>
          </p:nvPr>
        </p:nvSpPr>
        <p:spPr bwMode="auto">
          <a:xfrm>
            <a:off x="2113665" y="4830452"/>
            <a:ext cx="884218" cy="2308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fr-CA" sz="1500" b="1" dirty="0">
                <a:solidFill>
                  <a:srgbClr val="000000"/>
                </a:solidFill>
                <a:cs typeface="Arial" pitchFamily="34" charset="0"/>
              </a:rPr>
              <a:t>Fins </a:t>
            </a:r>
            <a:endParaRPr lang="fr-CA" sz="1500" dirty="0">
              <a:solidFill>
                <a:prstClr val="black"/>
              </a:solidFill>
              <a:latin typeface="Arial" pitchFamily="34" charset="0"/>
              <a:cs typeface="Arial" pitchFamily="34" charset="0"/>
            </a:endParaRPr>
          </a:p>
        </p:txBody>
      </p:sp>
      <p:sp>
        <p:nvSpPr>
          <p:cNvPr id="14" name="Rectangle 47"/>
          <p:cNvSpPr>
            <a:spLocks noChangeArrowheads="1"/>
          </p:cNvSpPr>
          <p:nvPr>
            <p:custDataLst>
              <p:tags r:id="rId8"/>
            </p:custDataLst>
          </p:nvPr>
        </p:nvSpPr>
        <p:spPr bwMode="auto">
          <a:xfrm>
            <a:off x="3842882" y="4830452"/>
            <a:ext cx="966804"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fr-CA" sz="1500" b="1" dirty="0">
                <a:solidFill>
                  <a:srgbClr val="000000"/>
                </a:solidFill>
                <a:cs typeface="Arial" pitchFamily="34" charset="0"/>
              </a:rPr>
              <a:t>Zone neutre</a:t>
            </a:r>
            <a:endParaRPr lang="fr-CA" sz="1500" dirty="0">
              <a:solidFill>
                <a:prstClr val="black"/>
              </a:solidFill>
              <a:latin typeface="Arial" pitchFamily="34" charset="0"/>
              <a:cs typeface="Arial" pitchFamily="34" charset="0"/>
            </a:endParaRPr>
          </a:p>
        </p:txBody>
      </p:sp>
      <p:sp>
        <p:nvSpPr>
          <p:cNvPr id="15" name="Rectangle 48"/>
          <p:cNvSpPr>
            <a:spLocks noChangeArrowheads="1"/>
          </p:cNvSpPr>
          <p:nvPr>
            <p:custDataLst>
              <p:tags r:id="rId9"/>
            </p:custDataLst>
          </p:nvPr>
        </p:nvSpPr>
        <p:spPr bwMode="auto">
          <a:xfrm>
            <a:off x="5565332" y="4803710"/>
            <a:ext cx="1456938"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fr-CA" sz="1500" b="1" dirty="0">
                <a:solidFill>
                  <a:srgbClr val="000000"/>
                </a:solidFill>
                <a:cs typeface="Arial" pitchFamily="34" charset="0"/>
              </a:rPr>
              <a:t>Nouveaux départs</a:t>
            </a:r>
            <a:endParaRPr lang="fr-CA" sz="1500" dirty="0">
              <a:solidFill>
                <a:prstClr val="black"/>
              </a:solidFill>
              <a:latin typeface="Arial" pitchFamily="34" charset="0"/>
              <a:cs typeface="Arial" pitchFamily="34" charset="0"/>
            </a:endParaRPr>
          </a:p>
        </p:txBody>
      </p:sp>
      <p:cxnSp>
        <p:nvCxnSpPr>
          <p:cNvPr id="19" name="Straight Connector 18"/>
          <p:cNvCxnSpPr/>
          <p:nvPr/>
        </p:nvCxnSpPr>
        <p:spPr>
          <a:xfrm flipV="1">
            <a:off x="3373928" y="2456851"/>
            <a:ext cx="0" cy="2557476"/>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314420" y="2456851"/>
            <a:ext cx="0" cy="2557476"/>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22">
            <a:clrChange>
              <a:clrFrom>
                <a:srgbClr val="FFFFFF"/>
              </a:clrFrom>
              <a:clrTo>
                <a:srgbClr val="FFFFFF">
                  <a:alpha val="0"/>
                </a:srgbClr>
              </a:clrTo>
            </a:clrChange>
          </a:blip>
          <a:stretch>
            <a:fillRect/>
          </a:stretch>
        </p:blipFill>
        <p:spPr>
          <a:xfrm flipH="1">
            <a:off x="1777889" y="2908397"/>
            <a:ext cx="747210" cy="702845"/>
          </a:xfrm>
          <a:prstGeom prst="rect">
            <a:avLst/>
          </a:prstGeom>
        </p:spPr>
      </p:pic>
      <p:pic>
        <p:nvPicPr>
          <p:cNvPr id="27" name="Picture 26"/>
          <p:cNvPicPr>
            <a:picLocks noChangeAspect="1"/>
          </p:cNvPicPr>
          <p:nvPr/>
        </p:nvPicPr>
        <p:blipFill>
          <a:blip r:embed="rId23">
            <a:clrChange>
              <a:clrFrom>
                <a:srgbClr val="000200"/>
              </a:clrFrom>
              <a:clrTo>
                <a:srgbClr val="000200">
                  <a:alpha val="0"/>
                </a:srgbClr>
              </a:clrTo>
            </a:clrChange>
          </a:blip>
          <a:stretch>
            <a:fillRect/>
          </a:stretch>
        </p:blipFill>
        <p:spPr>
          <a:xfrm>
            <a:off x="2755961" y="3013288"/>
            <a:ext cx="803989" cy="669991"/>
          </a:xfrm>
          <a:prstGeom prst="rect">
            <a:avLst/>
          </a:prstGeom>
        </p:spPr>
      </p:pic>
      <p:pic>
        <p:nvPicPr>
          <p:cNvPr id="29" name="Picture 28"/>
          <p:cNvPicPr>
            <a:picLocks noChangeAspect="1"/>
          </p:cNvPicPr>
          <p:nvPr/>
        </p:nvPicPr>
        <p:blipFill>
          <a:blip r:embed="rId24">
            <a:clrChange>
              <a:clrFrom>
                <a:srgbClr val="FFFFFF"/>
              </a:clrFrom>
              <a:clrTo>
                <a:srgbClr val="FFFFFF">
                  <a:alpha val="0"/>
                </a:srgbClr>
              </a:clrTo>
            </a:clrChange>
          </a:blip>
          <a:stretch>
            <a:fillRect/>
          </a:stretch>
        </p:blipFill>
        <p:spPr>
          <a:xfrm>
            <a:off x="5054866" y="2946633"/>
            <a:ext cx="803302" cy="803302"/>
          </a:xfrm>
          <a:prstGeom prst="rect">
            <a:avLst/>
          </a:prstGeom>
        </p:spPr>
      </p:pic>
      <p:sp>
        <p:nvSpPr>
          <p:cNvPr id="34" name="TextBox 33"/>
          <p:cNvSpPr txBox="1"/>
          <p:nvPr>
            <p:custDataLst>
              <p:tags r:id="rId10"/>
            </p:custDataLst>
          </p:nvPr>
        </p:nvSpPr>
        <p:spPr>
          <a:xfrm>
            <a:off x="1912042" y="3691442"/>
            <a:ext cx="486054" cy="253916"/>
          </a:xfrm>
          <a:prstGeom prst="rect">
            <a:avLst/>
          </a:prstGeom>
          <a:noFill/>
        </p:spPr>
        <p:txBody>
          <a:bodyPr wrap="square" rtlCol="0">
            <a:spAutoFit/>
          </a:bodyPr>
          <a:lstStyle/>
          <a:p>
            <a:pPr>
              <a:defRPr/>
            </a:pPr>
            <a:r>
              <a:rPr lang="fr-CA" sz="1050" dirty="0"/>
              <a:t>Déni</a:t>
            </a:r>
            <a:endParaRPr lang="en-CA" sz="1050" dirty="0"/>
          </a:p>
        </p:txBody>
      </p:sp>
      <p:sp>
        <p:nvSpPr>
          <p:cNvPr id="35" name="TextBox 34"/>
          <p:cNvSpPr txBox="1"/>
          <p:nvPr>
            <p:custDataLst>
              <p:tags r:id="rId11"/>
            </p:custDataLst>
          </p:nvPr>
        </p:nvSpPr>
        <p:spPr>
          <a:xfrm>
            <a:off x="2839181" y="3650201"/>
            <a:ext cx="539974" cy="253916"/>
          </a:xfrm>
          <a:prstGeom prst="rect">
            <a:avLst/>
          </a:prstGeom>
          <a:noFill/>
        </p:spPr>
        <p:txBody>
          <a:bodyPr wrap="square" rtlCol="0">
            <a:spAutoFit/>
          </a:bodyPr>
          <a:lstStyle/>
          <a:p>
            <a:pPr>
              <a:defRPr/>
            </a:pPr>
            <a:r>
              <a:rPr lang="fr-CA" sz="1050" dirty="0"/>
              <a:t>Colère</a:t>
            </a:r>
            <a:endParaRPr lang="en-CA" sz="1050" dirty="0"/>
          </a:p>
        </p:txBody>
      </p:sp>
      <p:sp>
        <p:nvSpPr>
          <p:cNvPr id="36" name="TextBox 35"/>
          <p:cNvSpPr txBox="1"/>
          <p:nvPr>
            <p:custDataLst>
              <p:tags r:id="rId12"/>
            </p:custDataLst>
          </p:nvPr>
        </p:nvSpPr>
        <p:spPr>
          <a:xfrm>
            <a:off x="3956130" y="4360079"/>
            <a:ext cx="920785" cy="253916"/>
          </a:xfrm>
          <a:prstGeom prst="rect">
            <a:avLst/>
          </a:prstGeom>
          <a:noFill/>
        </p:spPr>
        <p:txBody>
          <a:bodyPr wrap="square" rtlCol="0">
            <a:spAutoFit/>
          </a:bodyPr>
          <a:lstStyle/>
          <a:p>
            <a:r>
              <a:rPr lang="en-CA" sz="1050" dirty="0" err="1">
                <a:solidFill>
                  <a:prstClr val="black"/>
                </a:solidFill>
              </a:rPr>
              <a:t>Accablant</a:t>
            </a:r>
            <a:r>
              <a:rPr lang="en-CA" sz="1050" dirty="0">
                <a:solidFill>
                  <a:prstClr val="black"/>
                </a:solidFill>
              </a:rPr>
              <a:t>/e</a:t>
            </a:r>
          </a:p>
        </p:txBody>
      </p:sp>
      <p:sp>
        <p:nvSpPr>
          <p:cNvPr id="37" name="TextBox 36"/>
          <p:cNvSpPr txBox="1"/>
          <p:nvPr>
            <p:custDataLst>
              <p:tags r:id="rId13"/>
            </p:custDataLst>
          </p:nvPr>
        </p:nvSpPr>
        <p:spPr>
          <a:xfrm>
            <a:off x="5326996" y="3642682"/>
            <a:ext cx="797514" cy="415498"/>
          </a:xfrm>
          <a:prstGeom prst="rect">
            <a:avLst/>
          </a:prstGeom>
          <a:noFill/>
        </p:spPr>
        <p:txBody>
          <a:bodyPr wrap="square" rtlCol="0">
            <a:spAutoFit/>
          </a:bodyPr>
          <a:lstStyle/>
          <a:p>
            <a:r>
              <a:rPr lang="en-CA" sz="1050" dirty="0" err="1">
                <a:solidFill>
                  <a:prstClr val="black"/>
                </a:solidFill>
              </a:rPr>
              <a:t>Luttant</a:t>
            </a:r>
            <a:r>
              <a:rPr lang="en-CA" sz="1050" dirty="0">
                <a:solidFill>
                  <a:prstClr val="black"/>
                </a:solidFill>
              </a:rPr>
              <a:t>/e et </a:t>
            </a:r>
            <a:r>
              <a:rPr lang="en-CA" sz="1050" dirty="0" err="1">
                <a:solidFill>
                  <a:prstClr val="black"/>
                </a:solidFill>
              </a:rPr>
              <a:t>curiosité</a:t>
            </a:r>
            <a:endParaRPr lang="en-CA" sz="1050" dirty="0">
              <a:solidFill>
                <a:prstClr val="black"/>
              </a:solidFill>
            </a:endParaRPr>
          </a:p>
        </p:txBody>
      </p:sp>
      <p:sp>
        <p:nvSpPr>
          <p:cNvPr id="38" name="TextBox 37"/>
          <p:cNvSpPr txBox="1"/>
          <p:nvPr>
            <p:custDataLst>
              <p:tags r:id="rId14"/>
            </p:custDataLst>
          </p:nvPr>
        </p:nvSpPr>
        <p:spPr>
          <a:xfrm>
            <a:off x="6176000" y="3136572"/>
            <a:ext cx="797514" cy="253916"/>
          </a:xfrm>
          <a:prstGeom prst="rect">
            <a:avLst/>
          </a:prstGeom>
          <a:noFill/>
        </p:spPr>
        <p:txBody>
          <a:bodyPr wrap="square" rtlCol="0">
            <a:spAutoFit/>
          </a:bodyPr>
          <a:lstStyle/>
          <a:p>
            <a:r>
              <a:rPr lang="en-CA" sz="1050" dirty="0" err="1">
                <a:solidFill>
                  <a:prstClr val="black"/>
                </a:solidFill>
              </a:rPr>
              <a:t>Confort</a:t>
            </a:r>
            <a:endParaRPr lang="en-CA" sz="1050" dirty="0">
              <a:solidFill>
                <a:prstClr val="black"/>
              </a:solidFill>
            </a:endParaRPr>
          </a:p>
        </p:txBody>
      </p:sp>
      <p:pic>
        <p:nvPicPr>
          <p:cNvPr id="39" name="Picture 38"/>
          <p:cNvPicPr>
            <a:picLocks noChangeAspect="1"/>
          </p:cNvPicPr>
          <p:nvPr/>
        </p:nvPicPr>
        <p:blipFill>
          <a:blip r:embed="rId25"/>
          <a:stretch>
            <a:fillRect/>
          </a:stretch>
        </p:blipFill>
        <p:spPr>
          <a:xfrm>
            <a:off x="4185348" y="3784799"/>
            <a:ext cx="559699" cy="568874"/>
          </a:xfrm>
          <a:prstGeom prst="rect">
            <a:avLst/>
          </a:prstGeom>
        </p:spPr>
      </p:pic>
      <p:pic>
        <p:nvPicPr>
          <p:cNvPr id="40" name="Picture 39"/>
          <p:cNvPicPr>
            <a:picLocks noChangeAspect="1"/>
          </p:cNvPicPr>
          <p:nvPr/>
        </p:nvPicPr>
        <p:blipFill>
          <a:blip r:embed="rId26"/>
          <a:stretch>
            <a:fillRect/>
          </a:stretch>
        </p:blipFill>
        <p:spPr>
          <a:xfrm>
            <a:off x="3600916" y="3766273"/>
            <a:ext cx="577065" cy="558145"/>
          </a:xfrm>
          <a:prstGeom prst="rect">
            <a:avLst/>
          </a:prstGeom>
        </p:spPr>
      </p:pic>
      <p:pic>
        <p:nvPicPr>
          <p:cNvPr id="41" name="Picture 40"/>
          <p:cNvPicPr>
            <a:picLocks noChangeAspect="1"/>
          </p:cNvPicPr>
          <p:nvPr/>
        </p:nvPicPr>
        <p:blipFill>
          <a:blip r:embed="rId27"/>
          <a:stretch>
            <a:fillRect/>
          </a:stretch>
        </p:blipFill>
        <p:spPr>
          <a:xfrm>
            <a:off x="4689013" y="3845357"/>
            <a:ext cx="547781" cy="498830"/>
          </a:xfrm>
          <a:prstGeom prst="rect">
            <a:avLst/>
          </a:prstGeom>
        </p:spPr>
      </p:pic>
      <p:pic>
        <p:nvPicPr>
          <p:cNvPr id="42" name="Picture 41"/>
          <p:cNvPicPr>
            <a:picLocks noChangeAspect="1"/>
          </p:cNvPicPr>
          <p:nvPr/>
        </p:nvPicPr>
        <p:blipFill>
          <a:blip r:embed="rId28">
            <a:clrChange>
              <a:clrFrom>
                <a:srgbClr val="FFFFFF"/>
              </a:clrFrom>
              <a:clrTo>
                <a:srgbClr val="FFFFFF">
                  <a:alpha val="0"/>
                </a:srgbClr>
              </a:clrTo>
            </a:clrChange>
          </a:blip>
          <a:stretch>
            <a:fillRect/>
          </a:stretch>
        </p:blipFill>
        <p:spPr>
          <a:xfrm>
            <a:off x="6139387" y="2536169"/>
            <a:ext cx="658863" cy="645306"/>
          </a:xfrm>
          <a:prstGeom prst="rect">
            <a:avLst/>
          </a:prstGeom>
        </p:spPr>
      </p:pic>
      <p:sp>
        <p:nvSpPr>
          <p:cNvPr id="43" name="Title 3"/>
          <p:cNvSpPr txBox="1">
            <a:spLocks/>
          </p:cNvSpPr>
          <p:nvPr>
            <p:custDataLst>
              <p:tags r:id="rId15"/>
            </p:custDataLst>
          </p:nvPr>
        </p:nvSpPr>
        <p:spPr>
          <a:xfrm>
            <a:off x="6912505" y="3322750"/>
            <a:ext cx="2031956" cy="8706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800" dirty="0"/>
              <a:t>Toutes les émotions sont normales</a:t>
            </a:r>
            <a:endParaRPr lang="en-CA" sz="1800" dirty="0"/>
          </a:p>
        </p:txBody>
      </p:sp>
      <p:sp>
        <p:nvSpPr>
          <p:cNvPr id="2" name="TextBox 1">
            <a:extLst>
              <a:ext uri="{FF2B5EF4-FFF2-40B4-BE49-F238E27FC236}">
                <a16:creationId xmlns:a16="http://schemas.microsoft.com/office/drawing/2014/main" id="{CE029546-2AC5-E306-8667-9B7F6D2AACCB}"/>
              </a:ext>
            </a:extLst>
          </p:cNvPr>
          <p:cNvSpPr txBox="1"/>
          <p:nvPr>
            <p:custDataLst>
              <p:tags r:id="rId16"/>
            </p:custDataLst>
          </p:nvPr>
        </p:nvSpPr>
        <p:spPr>
          <a:xfrm>
            <a:off x="1112342" y="5314968"/>
            <a:ext cx="2109468" cy="923330"/>
          </a:xfrm>
          <a:prstGeom prst="rect">
            <a:avLst/>
          </a:prstGeom>
          <a:noFill/>
        </p:spPr>
        <p:txBody>
          <a:bodyPr wrap="square" rtlCol="0">
            <a:spAutoFit/>
          </a:bodyPr>
          <a:lstStyle/>
          <a:p>
            <a:pPr algn="ctr"/>
            <a:r>
              <a:rPr lang="fr-FR" dirty="0"/>
              <a:t>Je dois abandonner qui nous étions dans l'ancien</a:t>
            </a:r>
            <a:endParaRPr lang="en-CA" dirty="0"/>
          </a:p>
        </p:txBody>
      </p:sp>
      <p:sp>
        <p:nvSpPr>
          <p:cNvPr id="6" name="TextBox 5">
            <a:extLst>
              <a:ext uri="{FF2B5EF4-FFF2-40B4-BE49-F238E27FC236}">
                <a16:creationId xmlns:a16="http://schemas.microsoft.com/office/drawing/2014/main" id="{822FFFBF-0532-73CC-5C97-2E8FA24A162F}"/>
              </a:ext>
            </a:extLst>
          </p:cNvPr>
          <p:cNvSpPr txBox="1"/>
          <p:nvPr>
            <p:custDataLst>
              <p:tags r:id="rId17"/>
            </p:custDataLst>
          </p:nvPr>
        </p:nvSpPr>
        <p:spPr>
          <a:xfrm>
            <a:off x="3379155" y="5330176"/>
            <a:ext cx="2073219" cy="923330"/>
          </a:xfrm>
          <a:prstGeom prst="rect">
            <a:avLst/>
          </a:prstGeom>
          <a:noFill/>
        </p:spPr>
        <p:txBody>
          <a:bodyPr wrap="square" rtlCol="0">
            <a:spAutoFit/>
          </a:bodyPr>
          <a:lstStyle/>
          <a:p>
            <a:pPr algn="ctr"/>
            <a:r>
              <a:rPr lang="fr-FR" dirty="0"/>
              <a:t>Pas qui nous étions</a:t>
            </a:r>
          </a:p>
          <a:p>
            <a:pPr algn="ctr"/>
            <a:r>
              <a:rPr lang="fr-FR" dirty="0"/>
              <a:t>Pas encore qui nous serons</a:t>
            </a:r>
            <a:endParaRPr lang="en-CA" dirty="0"/>
          </a:p>
        </p:txBody>
      </p:sp>
      <p:sp>
        <p:nvSpPr>
          <p:cNvPr id="8" name="TextBox 7">
            <a:extLst>
              <a:ext uri="{FF2B5EF4-FFF2-40B4-BE49-F238E27FC236}">
                <a16:creationId xmlns:a16="http://schemas.microsoft.com/office/drawing/2014/main" id="{465F0771-E6F0-DA26-8CB0-CF9722AE5EC9}"/>
              </a:ext>
            </a:extLst>
          </p:cNvPr>
          <p:cNvSpPr txBox="1"/>
          <p:nvPr>
            <p:custDataLst>
              <p:tags r:id="rId18"/>
            </p:custDataLst>
          </p:nvPr>
        </p:nvSpPr>
        <p:spPr>
          <a:xfrm>
            <a:off x="5767064" y="5330176"/>
            <a:ext cx="1861475" cy="923330"/>
          </a:xfrm>
          <a:prstGeom prst="rect">
            <a:avLst/>
          </a:prstGeom>
          <a:noFill/>
        </p:spPr>
        <p:txBody>
          <a:bodyPr wrap="square" rtlCol="0">
            <a:spAutoFit/>
          </a:bodyPr>
          <a:lstStyle/>
          <a:p>
            <a:pPr algn="ctr"/>
            <a:r>
              <a:rPr lang="fr-FR" dirty="0"/>
              <a:t>Commencer à </a:t>
            </a:r>
          </a:p>
          <a:p>
            <a:pPr algn="ctr"/>
            <a:r>
              <a:rPr lang="fr-FR" dirty="0"/>
              <a:t>Identifier avec les </a:t>
            </a:r>
            <a:br>
              <a:rPr lang="fr-FR" dirty="0"/>
            </a:br>
            <a:r>
              <a:rPr lang="fr-FR" dirty="0"/>
              <a:t>nouvelles façons</a:t>
            </a:r>
            <a:endParaRPr lang="en-CA" dirty="0"/>
          </a:p>
        </p:txBody>
      </p:sp>
      <p:sp>
        <p:nvSpPr>
          <p:cNvPr id="10" name="TextBox 6">
            <a:extLst>
              <a:ext uri="{FF2B5EF4-FFF2-40B4-BE49-F238E27FC236}">
                <a16:creationId xmlns:a16="http://schemas.microsoft.com/office/drawing/2014/main" id="{FA90C353-0593-FE4C-DF24-E35C7A3C33D6}"/>
              </a:ext>
            </a:extLst>
          </p:cNvPr>
          <p:cNvSpPr txBox="1">
            <a:spLocks noChangeArrowheads="1"/>
          </p:cNvSpPr>
          <p:nvPr>
            <p:custDataLst>
              <p:tags r:id="rId19"/>
            </p:custDataLst>
          </p:nvPr>
        </p:nvSpPr>
        <p:spPr bwMode="auto">
          <a:xfrm>
            <a:off x="900113" y="6433393"/>
            <a:ext cx="3167062" cy="261610"/>
          </a:xfrm>
          <a:prstGeom prst="rect">
            <a:avLst/>
          </a:prstGeom>
          <a:noFill/>
          <a:ln w="9525">
            <a:noFill/>
            <a:miter lim="800000"/>
            <a:headEnd/>
            <a:tailEnd/>
          </a:ln>
        </p:spPr>
        <p:txBody>
          <a:bodyPr>
            <a:spAutoFit/>
          </a:bodyPr>
          <a:lstStyle/>
          <a:p>
            <a:r>
              <a:rPr lang="en-CA" sz="1050" dirty="0">
                <a:latin typeface="Calibri" pitchFamily="34" charset="0"/>
              </a:rPr>
              <a:t>*</a:t>
            </a:r>
            <a:r>
              <a:rPr lang="en-CA" sz="1050" dirty="0" err="1">
                <a:latin typeface="Calibri" pitchFamily="34" charset="0"/>
              </a:rPr>
              <a:t>Adapté</a:t>
            </a:r>
            <a:r>
              <a:rPr lang="en-CA" sz="1050" dirty="0">
                <a:latin typeface="Calibri" pitchFamily="34" charset="0"/>
              </a:rPr>
              <a:t> du William-Bridges  model </a:t>
            </a:r>
          </a:p>
        </p:txBody>
      </p:sp>
    </p:spTree>
    <p:extLst>
      <p:ext uri="{BB962C8B-B14F-4D97-AF65-F5344CB8AC3E}">
        <p14:creationId xmlns:p14="http://schemas.microsoft.com/office/powerpoint/2010/main" val="154016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childTnLst>
                                </p:cTn>
                              </p:par>
                            </p:childTnLst>
                          </p:cTn>
                        </p:par>
                        <p:par>
                          <p:cTn id="73" fill="hold">
                            <p:stCondLst>
                              <p:cond delay="1000"/>
                            </p:stCondLst>
                            <p:childTnLst>
                              <p:par>
                                <p:cTn id="74" presetID="10" presetClass="entr" presetSubtype="0" fill="hold"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500"/>
                                        <p:tgtEl>
                                          <p:spTgt spid="42"/>
                                        </p:tgtEl>
                                      </p:cBhvr>
                                    </p:animEffect>
                                  </p:childTnLst>
                                </p:cTn>
                              </p:par>
                            </p:childTnLst>
                          </p:cTn>
                        </p:par>
                        <p:par>
                          <p:cTn id="77" fill="hold">
                            <p:stCondLst>
                              <p:cond delay="1500"/>
                            </p:stCondLst>
                            <p:childTnLst>
                              <p:par>
                                <p:cTn id="78" presetID="10" presetClass="entr" presetSubtype="0"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500"/>
                                        <p:tgtEl>
                                          <p:spTgt spid="3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fade">
                                      <p:cBhvr>
                                        <p:cTn id="88" dur="1000"/>
                                        <p:tgtEl>
                                          <p:spTgt spid="8"/>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fade">
                                      <p:cBhvr>
                                        <p:cTn id="9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4" grpId="0"/>
      <p:bldP spid="15" grpId="0"/>
      <p:bldP spid="34" grpId="0"/>
      <p:bldP spid="35" grpId="0"/>
      <p:bldP spid="36" grpId="0"/>
      <p:bldP spid="37" grpId="0"/>
      <p:bldP spid="38" grpId="0"/>
      <p:bldP spid="43" grpId="0"/>
      <p:bldP spid="2"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AAB52E1C-0EF7-C8D7-5D45-2327C591276B}"/>
              </a:ext>
            </a:extLst>
          </p:cNvPr>
          <p:cNvPicPr>
            <a:picLocks noGrp="1" noChangeAspect="1" noChangeArrowheads="1"/>
          </p:cNvPicPr>
          <p:nvPr>
            <p:ph idx="1"/>
            <p:custDataLst>
              <p:tags r:id="rId1"/>
            </p:custDataLst>
          </p:nvPr>
        </p:nvPicPr>
        <p:blipFill>
          <a:blip r:embed="rId6" cstate="print"/>
          <a:srcRect/>
          <a:stretch>
            <a:fillRect/>
          </a:stretch>
        </p:blipFill>
        <p:spPr bwMode="auto">
          <a:xfrm>
            <a:off x="747713" y="1815306"/>
            <a:ext cx="7648575" cy="4095750"/>
          </a:xfrm>
          <a:prstGeom prst="rect">
            <a:avLst/>
          </a:prstGeom>
          <a:noFill/>
          <a:ln w="9525">
            <a:noFill/>
            <a:miter lim="800000"/>
            <a:headEnd/>
            <a:tailEnd/>
          </a:ln>
        </p:spPr>
      </p:pic>
      <p:sp>
        <p:nvSpPr>
          <p:cNvPr id="5" name="Title 2">
            <a:extLst>
              <a:ext uri="{FF2B5EF4-FFF2-40B4-BE49-F238E27FC236}">
                <a16:creationId xmlns:a16="http://schemas.microsoft.com/office/drawing/2014/main" id="{14A975B8-04DB-F135-472A-15F83CB714E2}"/>
              </a:ext>
            </a:extLst>
          </p:cNvPr>
          <p:cNvSpPr>
            <a:spLocks noGrp="1"/>
          </p:cNvSpPr>
          <p:nvPr>
            <p:ph type="title"/>
            <p:custDataLst>
              <p:tags r:id="rId2"/>
            </p:custDataLst>
          </p:nvPr>
        </p:nvSpPr>
        <p:spPr/>
        <p:txBody>
          <a:bodyPr>
            <a:noAutofit/>
          </a:bodyPr>
          <a:lstStyle/>
          <a:p>
            <a:r>
              <a:rPr lang="fr-CA" sz="2000" dirty="0">
                <a:solidFill>
                  <a:schemeClr val="tx2"/>
                </a:solidFill>
                <a:latin typeface="Verdana" pitchFamily="34" charset="0"/>
              </a:rPr>
              <a:t>Réponse individuelle au changement (transition/réactions)</a:t>
            </a:r>
          </a:p>
        </p:txBody>
      </p:sp>
      <p:sp>
        <p:nvSpPr>
          <p:cNvPr id="6" name="TextBox 6">
            <a:extLst>
              <a:ext uri="{FF2B5EF4-FFF2-40B4-BE49-F238E27FC236}">
                <a16:creationId xmlns:a16="http://schemas.microsoft.com/office/drawing/2014/main" id="{B4A4E17D-6DD6-6650-0300-F8270DB0FCE0}"/>
              </a:ext>
            </a:extLst>
          </p:cNvPr>
          <p:cNvSpPr txBox="1">
            <a:spLocks noChangeArrowheads="1"/>
          </p:cNvSpPr>
          <p:nvPr>
            <p:custDataLst>
              <p:tags r:id="rId3"/>
            </p:custDataLst>
          </p:nvPr>
        </p:nvSpPr>
        <p:spPr bwMode="auto">
          <a:xfrm>
            <a:off x="715442" y="6452557"/>
            <a:ext cx="3167062" cy="261610"/>
          </a:xfrm>
          <a:prstGeom prst="rect">
            <a:avLst/>
          </a:prstGeom>
          <a:noFill/>
          <a:ln w="9525">
            <a:noFill/>
            <a:miter lim="800000"/>
            <a:headEnd/>
            <a:tailEnd/>
          </a:ln>
        </p:spPr>
        <p:txBody>
          <a:bodyPr>
            <a:spAutoFit/>
          </a:bodyPr>
          <a:lstStyle/>
          <a:p>
            <a:r>
              <a:rPr lang="en-CA" sz="1100" dirty="0">
                <a:solidFill>
                  <a:schemeClr val="tx2"/>
                </a:solidFill>
                <a:latin typeface="Calibri" pitchFamily="34" charset="0"/>
              </a:rPr>
              <a:t>*Adapt</a:t>
            </a:r>
            <a:r>
              <a:rPr lang="fr-CA" sz="1100" dirty="0">
                <a:solidFill>
                  <a:schemeClr val="tx2"/>
                </a:solidFill>
                <a:latin typeface="Calibri" pitchFamily="34" charset="0"/>
              </a:rPr>
              <a:t>é du model </a:t>
            </a:r>
            <a:r>
              <a:rPr lang="en-CA" sz="1100" dirty="0">
                <a:solidFill>
                  <a:schemeClr val="tx2"/>
                </a:solidFill>
                <a:latin typeface="Calibri" pitchFamily="34" charset="0"/>
              </a:rPr>
              <a:t>William-Bridges</a:t>
            </a:r>
          </a:p>
        </p:txBody>
      </p:sp>
      <p:sp>
        <p:nvSpPr>
          <p:cNvPr id="7" name="Rectangle 6">
            <a:extLst>
              <a:ext uri="{FF2B5EF4-FFF2-40B4-BE49-F238E27FC236}">
                <a16:creationId xmlns:a16="http://schemas.microsoft.com/office/drawing/2014/main" id="{8A4CEFAC-2C4F-FD3A-5D4D-CDCFF00986A7}"/>
              </a:ext>
            </a:extLst>
          </p:cNvPr>
          <p:cNvSpPr/>
          <p:nvPr/>
        </p:nvSpPr>
        <p:spPr>
          <a:xfrm>
            <a:off x="2627784" y="2060848"/>
            <a:ext cx="3384376" cy="1200329"/>
          </a:xfrm>
          <a:prstGeom prst="rect">
            <a:avLst/>
          </a:prstGeom>
        </p:spPr>
        <p:txBody>
          <a:bodyPr wrap="square">
            <a:spAutoFit/>
          </a:bodyPr>
          <a:lstStyle/>
          <a:p>
            <a:pPr algn="ctr"/>
            <a:r>
              <a:rPr lang="fr-CA" i="1" dirty="0">
                <a:solidFill>
                  <a:schemeClr val="tx2"/>
                </a:solidFill>
              </a:rPr>
              <a:t>Qui est aussi similaire à d’autres processus dynamiques humains, tel que le deuil et la dynamique d’équipe</a:t>
            </a:r>
          </a:p>
        </p:txBody>
      </p:sp>
    </p:spTree>
    <p:extLst>
      <p:ext uri="{BB962C8B-B14F-4D97-AF65-F5344CB8AC3E}">
        <p14:creationId xmlns:p14="http://schemas.microsoft.com/office/powerpoint/2010/main" val="3205792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p:txBody>
          <a:bodyPr>
            <a:normAutofit fontScale="90000"/>
          </a:bodyPr>
          <a:lstStyle/>
          <a:p>
            <a:r>
              <a:rPr lang="fr-CA" dirty="0" err="1"/>
              <a:t>Remember</a:t>
            </a:r>
            <a:r>
              <a:rPr lang="fr-CA" dirty="0"/>
              <a:t>, </a:t>
            </a:r>
            <a:r>
              <a:rPr lang="fr-CA" dirty="0" err="1"/>
              <a:t>be</a:t>
            </a:r>
            <a:r>
              <a:rPr lang="fr-CA" dirty="0"/>
              <a:t> </a:t>
            </a:r>
            <a:r>
              <a:rPr lang="fr-CA" dirty="0" err="1"/>
              <a:t>aware</a:t>
            </a:r>
            <a:r>
              <a:rPr lang="fr-CA" dirty="0"/>
              <a:t>! //</a:t>
            </a:r>
            <a:br>
              <a:rPr lang="fr-CA" dirty="0"/>
            </a:br>
            <a:r>
              <a:rPr lang="fr-CA" dirty="0"/>
              <a:t>N'oubliez pas, soyez conscient !</a:t>
            </a:r>
            <a:endParaRPr lang="en-CA" dirty="0">
              <a:solidFill>
                <a:schemeClr val="accent1">
                  <a:lumMod val="75000"/>
                </a:schemeClr>
              </a:solidFill>
            </a:endParaRPr>
          </a:p>
        </p:txBody>
      </p:sp>
      <p:sp>
        <p:nvSpPr>
          <p:cNvPr id="12" name="Freeform 52" descr="transition"/>
          <p:cNvSpPr>
            <a:spLocks/>
          </p:cNvSpPr>
          <p:nvPr>
            <p:custDataLst>
              <p:tags r:id="rId2"/>
            </p:custDataLst>
          </p:nvPr>
        </p:nvSpPr>
        <p:spPr bwMode="auto">
          <a:xfrm>
            <a:off x="2797827" y="2675408"/>
            <a:ext cx="1026114" cy="216024"/>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28575" cap="flat">
            <a:solidFill>
              <a:schemeClr val="accent6"/>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
        <p:nvSpPr>
          <p:cNvPr id="16" name="Freeform 52" descr="transition"/>
          <p:cNvSpPr>
            <a:spLocks/>
          </p:cNvSpPr>
          <p:nvPr>
            <p:custDataLst>
              <p:tags r:id="rId3"/>
            </p:custDataLst>
          </p:nvPr>
        </p:nvSpPr>
        <p:spPr bwMode="auto">
          <a:xfrm>
            <a:off x="3783676" y="2813687"/>
            <a:ext cx="1782198" cy="216024"/>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0" cap="flat">
            <a:solidFill>
              <a:schemeClr val="accent3">
                <a:lumMod val="75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
        <p:nvSpPr>
          <p:cNvPr id="19" name="Freeform 52" descr="transition"/>
          <p:cNvSpPr>
            <a:spLocks/>
          </p:cNvSpPr>
          <p:nvPr>
            <p:custDataLst>
              <p:tags r:id="rId4"/>
            </p:custDataLst>
          </p:nvPr>
        </p:nvSpPr>
        <p:spPr bwMode="auto">
          <a:xfrm rot="323491">
            <a:off x="5496251" y="2371608"/>
            <a:ext cx="1225833" cy="1283924"/>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0" cap="flat">
            <a:solidFill>
              <a:schemeClr val="accent6"/>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
        <p:nvSpPr>
          <p:cNvPr id="29" name="Freeform 52" descr="transition"/>
          <p:cNvSpPr>
            <a:spLocks/>
          </p:cNvSpPr>
          <p:nvPr>
            <p:custDataLst>
              <p:tags r:id="rId5"/>
            </p:custDataLst>
          </p:nvPr>
        </p:nvSpPr>
        <p:spPr bwMode="auto">
          <a:xfrm>
            <a:off x="1813891" y="3553087"/>
            <a:ext cx="5992313" cy="751367"/>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28575" cap="flat">
            <a:solidFill>
              <a:schemeClr val="accent6"/>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
        <p:nvSpPr>
          <p:cNvPr id="30" name="Rectangle 46"/>
          <p:cNvSpPr>
            <a:spLocks noChangeArrowheads="1"/>
          </p:cNvSpPr>
          <p:nvPr>
            <p:custDataLst>
              <p:tags r:id="rId6"/>
            </p:custDataLst>
          </p:nvPr>
        </p:nvSpPr>
        <p:spPr bwMode="auto">
          <a:xfrm>
            <a:off x="1877770" y="5248376"/>
            <a:ext cx="1127697" cy="2308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1500" b="1" dirty="0">
                <a:solidFill>
                  <a:srgbClr val="000000"/>
                </a:solidFill>
                <a:cs typeface="Arial" pitchFamily="34" charset="0"/>
              </a:rPr>
              <a:t>Endings</a:t>
            </a:r>
            <a:endParaRPr lang="en-US" sz="1500" dirty="0">
              <a:solidFill>
                <a:prstClr val="black"/>
              </a:solidFill>
              <a:latin typeface="Arial" pitchFamily="34" charset="0"/>
              <a:cs typeface="Arial" pitchFamily="34" charset="0"/>
            </a:endParaRPr>
          </a:p>
        </p:txBody>
      </p:sp>
      <p:sp>
        <p:nvSpPr>
          <p:cNvPr id="31" name="Rectangle 47"/>
          <p:cNvSpPr>
            <a:spLocks noChangeArrowheads="1"/>
          </p:cNvSpPr>
          <p:nvPr>
            <p:custDataLst>
              <p:tags r:id="rId7"/>
            </p:custDataLst>
          </p:nvPr>
        </p:nvSpPr>
        <p:spPr bwMode="auto">
          <a:xfrm>
            <a:off x="4182818" y="5248376"/>
            <a:ext cx="1033681"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1500" b="1" dirty="0">
                <a:solidFill>
                  <a:srgbClr val="000000"/>
                </a:solidFill>
                <a:cs typeface="Arial" pitchFamily="34" charset="0"/>
              </a:rPr>
              <a:t>Neutral Zone</a:t>
            </a:r>
            <a:endParaRPr lang="en-US" sz="1500" dirty="0">
              <a:solidFill>
                <a:prstClr val="black"/>
              </a:solidFill>
              <a:latin typeface="Arial" pitchFamily="34" charset="0"/>
              <a:cs typeface="Arial" pitchFamily="34" charset="0"/>
            </a:endParaRPr>
          </a:p>
        </p:txBody>
      </p:sp>
      <p:sp>
        <p:nvSpPr>
          <p:cNvPr id="32" name="Rectangle 48"/>
          <p:cNvSpPr>
            <a:spLocks noChangeArrowheads="1"/>
          </p:cNvSpPr>
          <p:nvPr>
            <p:custDataLst>
              <p:tags r:id="rId8"/>
            </p:custDataLst>
          </p:nvPr>
        </p:nvSpPr>
        <p:spPr bwMode="auto">
          <a:xfrm>
            <a:off x="6509588" y="5221634"/>
            <a:ext cx="1271823"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1500" b="1" dirty="0">
                <a:solidFill>
                  <a:srgbClr val="000000"/>
                </a:solidFill>
                <a:cs typeface="Arial" pitchFamily="34" charset="0"/>
              </a:rPr>
              <a:t>New Beginnings</a:t>
            </a:r>
            <a:endParaRPr lang="en-US" sz="1500" dirty="0">
              <a:solidFill>
                <a:prstClr val="black"/>
              </a:solidFill>
              <a:latin typeface="Arial" pitchFamily="34" charset="0"/>
              <a:cs typeface="Arial" pitchFamily="34" charset="0"/>
            </a:endParaRPr>
          </a:p>
        </p:txBody>
      </p:sp>
      <p:grpSp>
        <p:nvGrpSpPr>
          <p:cNvPr id="33" name="Group 32">
            <a:extLst>
              <a:ext uri="{C183D7F6-B498-43B3-948B-1728B52AA6E4}">
                <adec:decorative xmlns:adec="http://schemas.microsoft.com/office/drawing/2017/decorative" val="1"/>
              </a:ext>
            </a:extLst>
          </p:cNvPr>
          <p:cNvGrpSpPr/>
          <p:nvPr/>
        </p:nvGrpSpPr>
        <p:grpSpPr>
          <a:xfrm>
            <a:off x="3419712" y="3359920"/>
            <a:ext cx="2548455" cy="840998"/>
            <a:chOff x="2843808" y="2286937"/>
            <a:chExt cx="2664296" cy="3409968"/>
          </a:xfrm>
        </p:grpSpPr>
        <p:cxnSp>
          <p:nvCxnSpPr>
            <p:cNvPr id="34" name="Straight Connector 33"/>
            <p:cNvCxnSpPr/>
            <p:nvPr/>
          </p:nvCxnSpPr>
          <p:spPr>
            <a:xfrm flipV="1">
              <a:off x="2843808" y="2286937"/>
              <a:ext cx="0" cy="3409968"/>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508104" y="2286937"/>
              <a:ext cx="0" cy="3409968"/>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grpSp>
      <p:sp>
        <p:nvSpPr>
          <p:cNvPr id="17" name="Rectangle 46"/>
          <p:cNvSpPr>
            <a:spLocks noChangeArrowheads="1"/>
          </p:cNvSpPr>
          <p:nvPr>
            <p:custDataLst>
              <p:tags r:id="rId9"/>
            </p:custDataLst>
          </p:nvPr>
        </p:nvSpPr>
        <p:spPr bwMode="auto">
          <a:xfrm>
            <a:off x="1877770" y="5441543"/>
            <a:ext cx="1127697" cy="2308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fr-CA" sz="1500" b="1" dirty="0">
                <a:solidFill>
                  <a:srgbClr val="000000"/>
                </a:solidFill>
                <a:cs typeface="Arial" pitchFamily="34" charset="0"/>
              </a:rPr>
              <a:t>Fins </a:t>
            </a:r>
            <a:endParaRPr lang="fr-CA" sz="1500" dirty="0">
              <a:solidFill>
                <a:prstClr val="black"/>
              </a:solidFill>
              <a:latin typeface="Arial" pitchFamily="34" charset="0"/>
              <a:cs typeface="Arial" pitchFamily="34" charset="0"/>
            </a:endParaRPr>
          </a:p>
        </p:txBody>
      </p:sp>
      <p:sp>
        <p:nvSpPr>
          <p:cNvPr id="18" name="Rectangle 47"/>
          <p:cNvSpPr>
            <a:spLocks noChangeArrowheads="1"/>
          </p:cNvSpPr>
          <p:nvPr>
            <p:custDataLst>
              <p:tags r:id="rId10"/>
            </p:custDataLst>
          </p:nvPr>
        </p:nvSpPr>
        <p:spPr bwMode="auto">
          <a:xfrm>
            <a:off x="4216257" y="5441543"/>
            <a:ext cx="966804"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fr-CA" sz="1500" b="1" dirty="0">
                <a:solidFill>
                  <a:srgbClr val="000000"/>
                </a:solidFill>
                <a:cs typeface="Arial" pitchFamily="34" charset="0"/>
              </a:rPr>
              <a:t>Zone neutre</a:t>
            </a:r>
            <a:endParaRPr lang="fr-CA" sz="1500" dirty="0">
              <a:solidFill>
                <a:prstClr val="black"/>
              </a:solidFill>
              <a:latin typeface="Arial" pitchFamily="34" charset="0"/>
              <a:cs typeface="Arial" pitchFamily="34" charset="0"/>
            </a:endParaRPr>
          </a:p>
        </p:txBody>
      </p:sp>
      <p:sp>
        <p:nvSpPr>
          <p:cNvPr id="20" name="Rectangle 48"/>
          <p:cNvSpPr>
            <a:spLocks noChangeArrowheads="1"/>
          </p:cNvSpPr>
          <p:nvPr>
            <p:custDataLst>
              <p:tags r:id="rId11"/>
            </p:custDataLst>
          </p:nvPr>
        </p:nvSpPr>
        <p:spPr bwMode="auto">
          <a:xfrm>
            <a:off x="6417033" y="5414801"/>
            <a:ext cx="1456938"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fr-CA" sz="1500" b="1" dirty="0">
                <a:solidFill>
                  <a:srgbClr val="000000"/>
                </a:solidFill>
                <a:cs typeface="Arial" pitchFamily="34" charset="0"/>
              </a:rPr>
              <a:t>Nouveaux départs</a:t>
            </a:r>
            <a:endParaRPr lang="fr-CA" sz="1500" dirty="0">
              <a:solidFill>
                <a:prstClr val="black"/>
              </a:solidFill>
              <a:latin typeface="Arial" pitchFamily="34" charset="0"/>
              <a:cs typeface="Arial" pitchFamily="34" charset="0"/>
            </a:endParaRPr>
          </a:p>
        </p:txBody>
      </p:sp>
      <p:cxnSp>
        <p:nvCxnSpPr>
          <p:cNvPr id="21" name="Straight Arrow Connector 20" descr="time line"/>
          <p:cNvCxnSpPr/>
          <p:nvPr>
            <p:custDataLst>
              <p:tags r:id="rId12"/>
            </p:custDataLst>
          </p:nvPr>
        </p:nvCxnSpPr>
        <p:spPr>
          <a:xfrm>
            <a:off x="1813891" y="2671151"/>
            <a:ext cx="513057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custDataLst>
              <p:tags r:id="rId13"/>
            </p:custDataLst>
          </p:nvPr>
        </p:nvSpPr>
        <p:spPr>
          <a:xfrm>
            <a:off x="6782443" y="2779162"/>
            <a:ext cx="668758" cy="507831"/>
          </a:xfrm>
          <a:prstGeom prst="rect">
            <a:avLst/>
          </a:prstGeom>
          <a:noFill/>
        </p:spPr>
        <p:txBody>
          <a:bodyPr wrap="square" rtlCol="0">
            <a:spAutoFit/>
          </a:bodyPr>
          <a:lstStyle/>
          <a:p>
            <a:r>
              <a:rPr lang="en-CA" sz="1350" dirty="0"/>
              <a:t>time /</a:t>
            </a:r>
            <a:br>
              <a:rPr lang="en-CA" sz="1350" dirty="0"/>
            </a:br>
            <a:r>
              <a:rPr lang="en-CA" sz="1350" dirty="0"/>
              <a:t>temps</a:t>
            </a:r>
          </a:p>
        </p:txBody>
      </p:sp>
      <p:cxnSp>
        <p:nvCxnSpPr>
          <p:cNvPr id="23" name="Straight Connector 22" descr="change"/>
          <p:cNvCxnSpPr/>
          <p:nvPr>
            <p:custDataLst>
              <p:tags r:id="rId14"/>
            </p:custDataLst>
          </p:nvPr>
        </p:nvCxnSpPr>
        <p:spPr>
          <a:xfrm>
            <a:off x="2840005" y="2563139"/>
            <a:ext cx="0" cy="27003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Freeform 23" descr="reality of a transition, goes back and forth dependng on what's going on for the person"/>
          <p:cNvSpPr/>
          <p:nvPr>
            <p:custDataLst>
              <p:tags r:id="rId15"/>
            </p:custDataLst>
          </p:nvPr>
        </p:nvSpPr>
        <p:spPr>
          <a:xfrm>
            <a:off x="2681790" y="2942947"/>
            <a:ext cx="3965391" cy="2423965"/>
          </a:xfrm>
          <a:custGeom>
            <a:avLst/>
            <a:gdLst>
              <a:gd name="connsiteX0" fmla="*/ 0 w 5287188"/>
              <a:gd name="connsiteY0" fmla="*/ 237705 h 999705"/>
              <a:gd name="connsiteX1" fmla="*/ 30480 w 5287188"/>
              <a:gd name="connsiteY1" fmla="*/ 227545 h 999705"/>
              <a:gd name="connsiteX2" fmla="*/ 60960 w 5287188"/>
              <a:gd name="connsiteY2" fmla="*/ 207225 h 999705"/>
              <a:gd name="connsiteX3" fmla="*/ 121920 w 5287188"/>
              <a:gd name="connsiteY3" fmla="*/ 186905 h 999705"/>
              <a:gd name="connsiteX4" fmla="*/ 152400 w 5287188"/>
              <a:gd name="connsiteY4" fmla="*/ 176745 h 999705"/>
              <a:gd name="connsiteX5" fmla="*/ 426720 w 5287188"/>
              <a:gd name="connsiteY5" fmla="*/ 207225 h 999705"/>
              <a:gd name="connsiteX6" fmla="*/ 457200 w 5287188"/>
              <a:gd name="connsiteY6" fmla="*/ 217385 h 999705"/>
              <a:gd name="connsiteX7" fmla="*/ 487680 w 5287188"/>
              <a:gd name="connsiteY7" fmla="*/ 237705 h 999705"/>
              <a:gd name="connsiteX8" fmla="*/ 508000 w 5287188"/>
              <a:gd name="connsiteY8" fmla="*/ 268185 h 999705"/>
              <a:gd name="connsiteX9" fmla="*/ 538480 w 5287188"/>
              <a:gd name="connsiteY9" fmla="*/ 288505 h 999705"/>
              <a:gd name="connsiteX10" fmla="*/ 609600 w 5287188"/>
              <a:gd name="connsiteY10" fmla="*/ 359625 h 999705"/>
              <a:gd name="connsiteX11" fmla="*/ 619760 w 5287188"/>
              <a:gd name="connsiteY11" fmla="*/ 390105 h 999705"/>
              <a:gd name="connsiteX12" fmla="*/ 650240 w 5287188"/>
              <a:gd name="connsiteY12" fmla="*/ 410425 h 999705"/>
              <a:gd name="connsiteX13" fmla="*/ 701040 w 5287188"/>
              <a:gd name="connsiteY13" fmla="*/ 501865 h 999705"/>
              <a:gd name="connsiteX14" fmla="*/ 751840 w 5287188"/>
              <a:gd name="connsiteY14" fmla="*/ 593305 h 999705"/>
              <a:gd name="connsiteX15" fmla="*/ 772160 w 5287188"/>
              <a:gd name="connsiteY15" fmla="*/ 623785 h 999705"/>
              <a:gd name="connsiteX16" fmla="*/ 802640 w 5287188"/>
              <a:gd name="connsiteY16" fmla="*/ 644105 h 999705"/>
              <a:gd name="connsiteX17" fmla="*/ 883920 w 5287188"/>
              <a:gd name="connsiteY17" fmla="*/ 735545 h 999705"/>
              <a:gd name="connsiteX18" fmla="*/ 924560 w 5287188"/>
              <a:gd name="connsiteY18" fmla="*/ 755865 h 999705"/>
              <a:gd name="connsiteX19" fmla="*/ 985520 w 5287188"/>
              <a:gd name="connsiteY19" fmla="*/ 796505 h 999705"/>
              <a:gd name="connsiteX20" fmla="*/ 1016000 w 5287188"/>
              <a:gd name="connsiteY20" fmla="*/ 806665 h 999705"/>
              <a:gd name="connsiteX21" fmla="*/ 1046480 w 5287188"/>
              <a:gd name="connsiteY21" fmla="*/ 826985 h 999705"/>
              <a:gd name="connsiteX22" fmla="*/ 1087120 w 5287188"/>
              <a:gd name="connsiteY22" fmla="*/ 837145 h 999705"/>
              <a:gd name="connsiteX23" fmla="*/ 1148080 w 5287188"/>
              <a:gd name="connsiteY23" fmla="*/ 857465 h 999705"/>
              <a:gd name="connsiteX24" fmla="*/ 1178560 w 5287188"/>
              <a:gd name="connsiteY24" fmla="*/ 867625 h 999705"/>
              <a:gd name="connsiteX25" fmla="*/ 1351280 w 5287188"/>
              <a:gd name="connsiteY25" fmla="*/ 887945 h 999705"/>
              <a:gd name="connsiteX26" fmla="*/ 1463040 w 5287188"/>
              <a:gd name="connsiteY26" fmla="*/ 877785 h 999705"/>
              <a:gd name="connsiteX27" fmla="*/ 1564640 w 5287188"/>
              <a:gd name="connsiteY27" fmla="*/ 837145 h 999705"/>
              <a:gd name="connsiteX28" fmla="*/ 1686560 w 5287188"/>
              <a:gd name="connsiteY28" fmla="*/ 755865 h 999705"/>
              <a:gd name="connsiteX29" fmla="*/ 1737360 w 5287188"/>
              <a:gd name="connsiteY29" fmla="*/ 674585 h 999705"/>
              <a:gd name="connsiteX30" fmla="*/ 1767840 w 5287188"/>
              <a:gd name="connsiteY30" fmla="*/ 654265 h 999705"/>
              <a:gd name="connsiteX31" fmla="*/ 1788160 w 5287188"/>
              <a:gd name="connsiteY31" fmla="*/ 623785 h 999705"/>
              <a:gd name="connsiteX32" fmla="*/ 1767840 w 5287188"/>
              <a:gd name="connsiteY32" fmla="*/ 552665 h 999705"/>
              <a:gd name="connsiteX33" fmla="*/ 1737360 w 5287188"/>
              <a:gd name="connsiteY33" fmla="*/ 532345 h 999705"/>
              <a:gd name="connsiteX34" fmla="*/ 1666240 w 5287188"/>
              <a:gd name="connsiteY34" fmla="*/ 542505 h 999705"/>
              <a:gd name="connsiteX35" fmla="*/ 1534160 w 5287188"/>
              <a:gd name="connsiteY35" fmla="*/ 572985 h 999705"/>
              <a:gd name="connsiteX36" fmla="*/ 1493520 w 5287188"/>
              <a:gd name="connsiteY36" fmla="*/ 593305 h 999705"/>
              <a:gd name="connsiteX37" fmla="*/ 1463040 w 5287188"/>
              <a:gd name="connsiteY37" fmla="*/ 613625 h 999705"/>
              <a:gd name="connsiteX38" fmla="*/ 1402080 w 5287188"/>
              <a:gd name="connsiteY38" fmla="*/ 633945 h 999705"/>
              <a:gd name="connsiteX39" fmla="*/ 1310640 w 5287188"/>
              <a:gd name="connsiteY39" fmla="*/ 603465 h 999705"/>
              <a:gd name="connsiteX40" fmla="*/ 1280160 w 5287188"/>
              <a:gd name="connsiteY40" fmla="*/ 593305 h 999705"/>
              <a:gd name="connsiteX41" fmla="*/ 1137920 w 5287188"/>
              <a:gd name="connsiteY41" fmla="*/ 532345 h 999705"/>
              <a:gd name="connsiteX42" fmla="*/ 1076960 w 5287188"/>
              <a:gd name="connsiteY42" fmla="*/ 512025 h 999705"/>
              <a:gd name="connsiteX43" fmla="*/ 1005840 w 5287188"/>
              <a:gd name="connsiteY43" fmla="*/ 481545 h 999705"/>
              <a:gd name="connsiteX44" fmla="*/ 975360 w 5287188"/>
              <a:gd name="connsiteY44" fmla="*/ 451065 h 999705"/>
              <a:gd name="connsiteX45" fmla="*/ 914400 w 5287188"/>
              <a:gd name="connsiteY45" fmla="*/ 369785 h 999705"/>
              <a:gd name="connsiteX46" fmla="*/ 843280 w 5287188"/>
              <a:gd name="connsiteY46" fmla="*/ 318985 h 999705"/>
              <a:gd name="connsiteX47" fmla="*/ 812800 w 5287188"/>
              <a:gd name="connsiteY47" fmla="*/ 298665 h 999705"/>
              <a:gd name="connsiteX48" fmla="*/ 782320 w 5287188"/>
              <a:gd name="connsiteY48" fmla="*/ 288505 h 999705"/>
              <a:gd name="connsiteX49" fmla="*/ 711200 w 5287188"/>
              <a:gd name="connsiteY49" fmla="*/ 258025 h 999705"/>
              <a:gd name="connsiteX50" fmla="*/ 680720 w 5287188"/>
              <a:gd name="connsiteY50" fmla="*/ 227545 h 999705"/>
              <a:gd name="connsiteX51" fmla="*/ 731520 w 5287188"/>
              <a:gd name="connsiteY51" fmla="*/ 207225 h 999705"/>
              <a:gd name="connsiteX52" fmla="*/ 812800 w 5287188"/>
              <a:gd name="connsiteY52" fmla="*/ 176745 h 999705"/>
              <a:gd name="connsiteX53" fmla="*/ 955040 w 5287188"/>
              <a:gd name="connsiteY53" fmla="*/ 156425 h 999705"/>
              <a:gd name="connsiteX54" fmla="*/ 1005840 w 5287188"/>
              <a:gd name="connsiteY54" fmla="*/ 136105 h 999705"/>
              <a:gd name="connsiteX55" fmla="*/ 1259840 w 5287188"/>
              <a:gd name="connsiteY55" fmla="*/ 115785 h 999705"/>
              <a:gd name="connsiteX56" fmla="*/ 1412240 w 5287188"/>
              <a:gd name="connsiteY56" fmla="*/ 156425 h 999705"/>
              <a:gd name="connsiteX57" fmla="*/ 1432560 w 5287188"/>
              <a:gd name="connsiteY57" fmla="*/ 186905 h 999705"/>
              <a:gd name="connsiteX58" fmla="*/ 1432560 w 5287188"/>
              <a:gd name="connsiteY58" fmla="*/ 359625 h 999705"/>
              <a:gd name="connsiteX59" fmla="*/ 1422400 w 5287188"/>
              <a:gd name="connsiteY59" fmla="*/ 400265 h 999705"/>
              <a:gd name="connsiteX60" fmla="*/ 1351280 w 5287188"/>
              <a:gd name="connsiteY60" fmla="*/ 451065 h 999705"/>
              <a:gd name="connsiteX61" fmla="*/ 1320800 w 5287188"/>
              <a:gd name="connsiteY61" fmla="*/ 471385 h 999705"/>
              <a:gd name="connsiteX62" fmla="*/ 1229360 w 5287188"/>
              <a:gd name="connsiteY62" fmla="*/ 501865 h 999705"/>
              <a:gd name="connsiteX63" fmla="*/ 568960 w 5287188"/>
              <a:gd name="connsiteY63" fmla="*/ 501865 h 999705"/>
              <a:gd name="connsiteX64" fmla="*/ 538480 w 5287188"/>
              <a:gd name="connsiteY64" fmla="*/ 512025 h 999705"/>
              <a:gd name="connsiteX65" fmla="*/ 436880 w 5287188"/>
              <a:gd name="connsiteY65" fmla="*/ 532345 h 999705"/>
              <a:gd name="connsiteX66" fmla="*/ 426720 w 5287188"/>
              <a:gd name="connsiteY66" fmla="*/ 562825 h 999705"/>
              <a:gd name="connsiteX67" fmla="*/ 457200 w 5287188"/>
              <a:gd name="connsiteY67" fmla="*/ 623785 h 999705"/>
              <a:gd name="connsiteX68" fmla="*/ 487680 w 5287188"/>
              <a:gd name="connsiteY68" fmla="*/ 633945 h 999705"/>
              <a:gd name="connsiteX69" fmla="*/ 640080 w 5287188"/>
              <a:gd name="connsiteY69" fmla="*/ 694905 h 999705"/>
              <a:gd name="connsiteX70" fmla="*/ 711200 w 5287188"/>
              <a:gd name="connsiteY70" fmla="*/ 715225 h 999705"/>
              <a:gd name="connsiteX71" fmla="*/ 792480 w 5287188"/>
              <a:gd name="connsiteY71" fmla="*/ 725385 h 999705"/>
              <a:gd name="connsiteX72" fmla="*/ 975360 w 5287188"/>
              <a:gd name="connsiteY72" fmla="*/ 755865 h 999705"/>
              <a:gd name="connsiteX73" fmla="*/ 1056640 w 5287188"/>
              <a:gd name="connsiteY73" fmla="*/ 776185 h 999705"/>
              <a:gd name="connsiteX74" fmla="*/ 1595120 w 5287188"/>
              <a:gd name="connsiteY74" fmla="*/ 735545 h 999705"/>
              <a:gd name="connsiteX75" fmla="*/ 1635760 w 5287188"/>
              <a:gd name="connsiteY75" fmla="*/ 705065 h 999705"/>
              <a:gd name="connsiteX76" fmla="*/ 1666240 w 5287188"/>
              <a:gd name="connsiteY76" fmla="*/ 694905 h 999705"/>
              <a:gd name="connsiteX77" fmla="*/ 1686560 w 5287188"/>
              <a:gd name="connsiteY77" fmla="*/ 664425 h 999705"/>
              <a:gd name="connsiteX78" fmla="*/ 1717040 w 5287188"/>
              <a:gd name="connsiteY78" fmla="*/ 644105 h 999705"/>
              <a:gd name="connsiteX79" fmla="*/ 1747520 w 5287188"/>
              <a:gd name="connsiteY79" fmla="*/ 542505 h 999705"/>
              <a:gd name="connsiteX80" fmla="*/ 1706880 w 5287188"/>
              <a:gd name="connsiteY80" fmla="*/ 481545 h 999705"/>
              <a:gd name="connsiteX81" fmla="*/ 1645920 w 5287188"/>
              <a:gd name="connsiteY81" fmla="*/ 491705 h 999705"/>
              <a:gd name="connsiteX82" fmla="*/ 1503680 w 5287188"/>
              <a:gd name="connsiteY82" fmla="*/ 471385 h 999705"/>
              <a:gd name="connsiteX83" fmla="*/ 1452880 w 5287188"/>
              <a:gd name="connsiteY83" fmla="*/ 461225 h 999705"/>
              <a:gd name="connsiteX84" fmla="*/ 1239520 w 5287188"/>
              <a:gd name="connsiteY84" fmla="*/ 430745 h 999705"/>
              <a:gd name="connsiteX85" fmla="*/ 1168400 w 5287188"/>
              <a:gd name="connsiteY85" fmla="*/ 410425 h 999705"/>
              <a:gd name="connsiteX86" fmla="*/ 924560 w 5287188"/>
              <a:gd name="connsiteY86" fmla="*/ 390105 h 999705"/>
              <a:gd name="connsiteX87" fmla="*/ 751840 w 5287188"/>
              <a:gd name="connsiteY87" fmla="*/ 410425 h 999705"/>
              <a:gd name="connsiteX88" fmla="*/ 721360 w 5287188"/>
              <a:gd name="connsiteY88" fmla="*/ 430745 h 999705"/>
              <a:gd name="connsiteX89" fmla="*/ 680720 w 5287188"/>
              <a:gd name="connsiteY89" fmla="*/ 451065 h 999705"/>
              <a:gd name="connsiteX90" fmla="*/ 629920 w 5287188"/>
              <a:gd name="connsiteY90" fmla="*/ 491705 h 999705"/>
              <a:gd name="connsiteX91" fmla="*/ 538480 w 5287188"/>
              <a:gd name="connsiteY91" fmla="*/ 512025 h 999705"/>
              <a:gd name="connsiteX92" fmla="*/ 447040 w 5287188"/>
              <a:gd name="connsiteY92" fmla="*/ 491705 h 999705"/>
              <a:gd name="connsiteX93" fmla="*/ 355600 w 5287188"/>
              <a:gd name="connsiteY93" fmla="*/ 430745 h 999705"/>
              <a:gd name="connsiteX94" fmla="*/ 314960 w 5287188"/>
              <a:gd name="connsiteY94" fmla="*/ 410425 h 999705"/>
              <a:gd name="connsiteX95" fmla="*/ 254000 w 5287188"/>
              <a:gd name="connsiteY95" fmla="*/ 349465 h 999705"/>
              <a:gd name="connsiteX96" fmla="*/ 243840 w 5287188"/>
              <a:gd name="connsiteY96" fmla="*/ 318985 h 999705"/>
              <a:gd name="connsiteX97" fmla="*/ 203200 w 5287188"/>
              <a:gd name="connsiteY97" fmla="*/ 237705 h 999705"/>
              <a:gd name="connsiteX98" fmla="*/ 213360 w 5287188"/>
              <a:gd name="connsiteY98" fmla="*/ 176745 h 999705"/>
              <a:gd name="connsiteX99" fmla="*/ 274320 w 5287188"/>
              <a:gd name="connsiteY99" fmla="*/ 115785 h 999705"/>
              <a:gd name="connsiteX100" fmla="*/ 335280 w 5287188"/>
              <a:gd name="connsiteY100" fmla="*/ 95465 h 999705"/>
              <a:gd name="connsiteX101" fmla="*/ 406400 w 5287188"/>
              <a:gd name="connsiteY101" fmla="*/ 64985 h 999705"/>
              <a:gd name="connsiteX102" fmla="*/ 568960 w 5287188"/>
              <a:gd name="connsiteY102" fmla="*/ 34505 h 999705"/>
              <a:gd name="connsiteX103" fmla="*/ 690880 w 5287188"/>
              <a:gd name="connsiteY103" fmla="*/ 24345 h 999705"/>
              <a:gd name="connsiteX104" fmla="*/ 1076960 w 5287188"/>
              <a:gd name="connsiteY104" fmla="*/ 64985 h 999705"/>
              <a:gd name="connsiteX105" fmla="*/ 1127760 w 5287188"/>
              <a:gd name="connsiteY105" fmla="*/ 95465 h 999705"/>
              <a:gd name="connsiteX106" fmla="*/ 1178560 w 5287188"/>
              <a:gd name="connsiteY106" fmla="*/ 146265 h 999705"/>
              <a:gd name="connsiteX107" fmla="*/ 1209040 w 5287188"/>
              <a:gd name="connsiteY107" fmla="*/ 237705 h 999705"/>
              <a:gd name="connsiteX108" fmla="*/ 1249680 w 5287188"/>
              <a:gd name="connsiteY108" fmla="*/ 400265 h 999705"/>
              <a:gd name="connsiteX109" fmla="*/ 1270000 w 5287188"/>
              <a:gd name="connsiteY109" fmla="*/ 440905 h 999705"/>
              <a:gd name="connsiteX110" fmla="*/ 1310640 w 5287188"/>
              <a:gd name="connsiteY110" fmla="*/ 481545 h 999705"/>
              <a:gd name="connsiteX111" fmla="*/ 1391920 w 5287188"/>
              <a:gd name="connsiteY111" fmla="*/ 532345 h 999705"/>
              <a:gd name="connsiteX112" fmla="*/ 1432560 w 5287188"/>
              <a:gd name="connsiteY112" fmla="*/ 542505 h 999705"/>
              <a:gd name="connsiteX113" fmla="*/ 1564640 w 5287188"/>
              <a:gd name="connsiteY113" fmla="*/ 562825 h 999705"/>
              <a:gd name="connsiteX114" fmla="*/ 1991360 w 5287188"/>
              <a:gd name="connsiteY114" fmla="*/ 532345 h 999705"/>
              <a:gd name="connsiteX115" fmla="*/ 2032000 w 5287188"/>
              <a:gd name="connsiteY115" fmla="*/ 522185 h 999705"/>
              <a:gd name="connsiteX116" fmla="*/ 2113280 w 5287188"/>
              <a:gd name="connsiteY116" fmla="*/ 451065 h 999705"/>
              <a:gd name="connsiteX117" fmla="*/ 2143760 w 5287188"/>
              <a:gd name="connsiteY117" fmla="*/ 329145 h 999705"/>
              <a:gd name="connsiteX118" fmla="*/ 2184400 w 5287188"/>
              <a:gd name="connsiteY118" fmla="*/ 339305 h 999705"/>
              <a:gd name="connsiteX119" fmla="*/ 2225040 w 5287188"/>
              <a:gd name="connsiteY119" fmla="*/ 410425 h 999705"/>
              <a:gd name="connsiteX120" fmla="*/ 2235200 w 5287188"/>
              <a:gd name="connsiteY120" fmla="*/ 461225 h 999705"/>
              <a:gd name="connsiteX121" fmla="*/ 2184400 w 5287188"/>
              <a:gd name="connsiteY121" fmla="*/ 583145 h 999705"/>
              <a:gd name="connsiteX122" fmla="*/ 2113280 w 5287188"/>
              <a:gd name="connsiteY122" fmla="*/ 623785 h 999705"/>
              <a:gd name="connsiteX123" fmla="*/ 1991360 w 5287188"/>
              <a:gd name="connsiteY123" fmla="*/ 684745 h 999705"/>
              <a:gd name="connsiteX124" fmla="*/ 1717040 w 5287188"/>
              <a:gd name="connsiteY124" fmla="*/ 755865 h 999705"/>
              <a:gd name="connsiteX125" fmla="*/ 1635760 w 5287188"/>
              <a:gd name="connsiteY125" fmla="*/ 776185 h 999705"/>
              <a:gd name="connsiteX126" fmla="*/ 1493520 w 5287188"/>
              <a:gd name="connsiteY126" fmla="*/ 796505 h 999705"/>
              <a:gd name="connsiteX127" fmla="*/ 1432560 w 5287188"/>
              <a:gd name="connsiteY127" fmla="*/ 806665 h 999705"/>
              <a:gd name="connsiteX128" fmla="*/ 1330960 w 5287188"/>
              <a:gd name="connsiteY128" fmla="*/ 796505 h 999705"/>
              <a:gd name="connsiteX129" fmla="*/ 1310640 w 5287188"/>
              <a:gd name="connsiteY129" fmla="*/ 755865 h 999705"/>
              <a:gd name="connsiteX130" fmla="*/ 1290320 w 5287188"/>
              <a:gd name="connsiteY130" fmla="*/ 705065 h 999705"/>
              <a:gd name="connsiteX131" fmla="*/ 1280160 w 5287188"/>
              <a:gd name="connsiteY131" fmla="*/ 339305 h 999705"/>
              <a:gd name="connsiteX132" fmla="*/ 1259840 w 5287188"/>
              <a:gd name="connsiteY132" fmla="*/ 308825 h 999705"/>
              <a:gd name="connsiteX133" fmla="*/ 1148080 w 5287188"/>
              <a:gd name="connsiteY133" fmla="*/ 247865 h 999705"/>
              <a:gd name="connsiteX134" fmla="*/ 1107440 w 5287188"/>
              <a:gd name="connsiteY134" fmla="*/ 237705 h 999705"/>
              <a:gd name="connsiteX135" fmla="*/ 863600 w 5287188"/>
              <a:gd name="connsiteY135" fmla="*/ 278345 h 999705"/>
              <a:gd name="connsiteX136" fmla="*/ 812800 w 5287188"/>
              <a:gd name="connsiteY136" fmla="*/ 318985 h 999705"/>
              <a:gd name="connsiteX137" fmla="*/ 772160 w 5287188"/>
              <a:gd name="connsiteY137" fmla="*/ 339305 h 999705"/>
              <a:gd name="connsiteX138" fmla="*/ 650240 w 5287188"/>
              <a:gd name="connsiteY138" fmla="*/ 420585 h 999705"/>
              <a:gd name="connsiteX139" fmla="*/ 599440 w 5287188"/>
              <a:gd name="connsiteY139" fmla="*/ 461225 h 999705"/>
              <a:gd name="connsiteX140" fmla="*/ 487680 w 5287188"/>
              <a:gd name="connsiteY140" fmla="*/ 532345 h 999705"/>
              <a:gd name="connsiteX141" fmla="*/ 436880 w 5287188"/>
              <a:gd name="connsiteY141" fmla="*/ 562825 h 999705"/>
              <a:gd name="connsiteX142" fmla="*/ 335280 w 5287188"/>
              <a:gd name="connsiteY142" fmla="*/ 633945 h 999705"/>
              <a:gd name="connsiteX143" fmla="*/ 304800 w 5287188"/>
              <a:gd name="connsiteY143" fmla="*/ 644105 h 999705"/>
              <a:gd name="connsiteX144" fmla="*/ 223520 w 5287188"/>
              <a:gd name="connsiteY144" fmla="*/ 705065 h 999705"/>
              <a:gd name="connsiteX145" fmla="*/ 203200 w 5287188"/>
              <a:gd name="connsiteY145" fmla="*/ 735545 h 999705"/>
              <a:gd name="connsiteX146" fmla="*/ 172720 w 5287188"/>
              <a:gd name="connsiteY146" fmla="*/ 745705 h 999705"/>
              <a:gd name="connsiteX147" fmla="*/ 121920 w 5287188"/>
              <a:gd name="connsiteY147" fmla="*/ 735545 h 999705"/>
              <a:gd name="connsiteX148" fmla="*/ 111760 w 5287188"/>
              <a:gd name="connsiteY148" fmla="*/ 705065 h 999705"/>
              <a:gd name="connsiteX149" fmla="*/ 101600 w 5287188"/>
              <a:gd name="connsiteY149" fmla="*/ 664425 h 999705"/>
              <a:gd name="connsiteX150" fmla="*/ 111760 w 5287188"/>
              <a:gd name="connsiteY150" fmla="*/ 562825 h 999705"/>
              <a:gd name="connsiteX151" fmla="*/ 203200 w 5287188"/>
              <a:gd name="connsiteY151" fmla="*/ 512025 h 999705"/>
              <a:gd name="connsiteX152" fmla="*/ 386080 w 5287188"/>
              <a:gd name="connsiteY152" fmla="*/ 461225 h 999705"/>
              <a:gd name="connsiteX153" fmla="*/ 508000 w 5287188"/>
              <a:gd name="connsiteY153" fmla="*/ 451065 h 999705"/>
              <a:gd name="connsiteX154" fmla="*/ 1249680 w 5287188"/>
              <a:gd name="connsiteY154" fmla="*/ 440905 h 999705"/>
              <a:gd name="connsiteX155" fmla="*/ 1391920 w 5287188"/>
              <a:gd name="connsiteY155" fmla="*/ 451065 h 999705"/>
              <a:gd name="connsiteX156" fmla="*/ 1727200 w 5287188"/>
              <a:gd name="connsiteY156" fmla="*/ 471385 h 999705"/>
              <a:gd name="connsiteX157" fmla="*/ 1849120 w 5287188"/>
              <a:gd name="connsiteY157" fmla="*/ 461225 h 999705"/>
              <a:gd name="connsiteX158" fmla="*/ 1869440 w 5287188"/>
              <a:gd name="connsiteY158" fmla="*/ 430745 h 999705"/>
              <a:gd name="connsiteX159" fmla="*/ 1930400 w 5287188"/>
              <a:gd name="connsiteY159" fmla="*/ 390105 h 999705"/>
              <a:gd name="connsiteX160" fmla="*/ 2021840 w 5287188"/>
              <a:gd name="connsiteY160" fmla="*/ 410425 h 999705"/>
              <a:gd name="connsiteX161" fmla="*/ 2052320 w 5287188"/>
              <a:gd name="connsiteY161" fmla="*/ 440905 h 999705"/>
              <a:gd name="connsiteX162" fmla="*/ 2032000 w 5287188"/>
              <a:gd name="connsiteY162" fmla="*/ 501865 h 999705"/>
              <a:gd name="connsiteX163" fmla="*/ 1991360 w 5287188"/>
              <a:gd name="connsiteY163" fmla="*/ 512025 h 999705"/>
              <a:gd name="connsiteX164" fmla="*/ 1798320 w 5287188"/>
              <a:gd name="connsiteY164" fmla="*/ 491705 h 999705"/>
              <a:gd name="connsiteX165" fmla="*/ 1564640 w 5287188"/>
              <a:gd name="connsiteY165" fmla="*/ 369785 h 999705"/>
              <a:gd name="connsiteX166" fmla="*/ 1503680 w 5287188"/>
              <a:gd name="connsiteY166" fmla="*/ 329145 h 999705"/>
              <a:gd name="connsiteX167" fmla="*/ 1452880 w 5287188"/>
              <a:gd name="connsiteY167" fmla="*/ 278345 h 999705"/>
              <a:gd name="connsiteX168" fmla="*/ 1259840 w 5287188"/>
              <a:gd name="connsiteY168" fmla="*/ 156425 h 999705"/>
              <a:gd name="connsiteX169" fmla="*/ 975360 w 5287188"/>
              <a:gd name="connsiteY169" fmla="*/ 85305 h 999705"/>
              <a:gd name="connsiteX170" fmla="*/ 721360 w 5287188"/>
              <a:gd name="connsiteY170" fmla="*/ 105625 h 999705"/>
              <a:gd name="connsiteX171" fmla="*/ 660400 w 5287188"/>
              <a:gd name="connsiteY171" fmla="*/ 115785 h 999705"/>
              <a:gd name="connsiteX172" fmla="*/ 609600 w 5287188"/>
              <a:gd name="connsiteY172" fmla="*/ 146265 h 999705"/>
              <a:gd name="connsiteX173" fmla="*/ 528320 w 5287188"/>
              <a:gd name="connsiteY173" fmla="*/ 217385 h 999705"/>
              <a:gd name="connsiteX174" fmla="*/ 467360 w 5287188"/>
              <a:gd name="connsiteY174" fmla="*/ 268185 h 999705"/>
              <a:gd name="connsiteX175" fmla="*/ 406400 w 5287188"/>
              <a:gd name="connsiteY175" fmla="*/ 329145 h 999705"/>
              <a:gd name="connsiteX176" fmla="*/ 568960 w 5287188"/>
              <a:gd name="connsiteY176" fmla="*/ 329145 h 999705"/>
              <a:gd name="connsiteX177" fmla="*/ 1158240 w 5287188"/>
              <a:gd name="connsiteY177" fmla="*/ 339305 h 999705"/>
              <a:gd name="connsiteX178" fmla="*/ 1330960 w 5287188"/>
              <a:gd name="connsiteY178" fmla="*/ 400265 h 999705"/>
              <a:gd name="connsiteX179" fmla="*/ 1452880 w 5287188"/>
              <a:gd name="connsiteY179" fmla="*/ 471385 h 999705"/>
              <a:gd name="connsiteX180" fmla="*/ 1493520 w 5287188"/>
              <a:gd name="connsiteY180" fmla="*/ 522185 h 999705"/>
              <a:gd name="connsiteX181" fmla="*/ 1534160 w 5287188"/>
              <a:gd name="connsiteY181" fmla="*/ 562825 h 999705"/>
              <a:gd name="connsiteX182" fmla="*/ 1554480 w 5287188"/>
              <a:gd name="connsiteY182" fmla="*/ 603465 h 999705"/>
              <a:gd name="connsiteX183" fmla="*/ 1595120 w 5287188"/>
              <a:gd name="connsiteY183" fmla="*/ 633945 h 999705"/>
              <a:gd name="connsiteX184" fmla="*/ 1645920 w 5287188"/>
              <a:gd name="connsiteY184" fmla="*/ 664425 h 999705"/>
              <a:gd name="connsiteX185" fmla="*/ 1686560 w 5287188"/>
              <a:gd name="connsiteY185" fmla="*/ 674585 h 999705"/>
              <a:gd name="connsiteX186" fmla="*/ 1717040 w 5287188"/>
              <a:gd name="connsiteY186" fmla="*/ 684745 h 999705"/>
              <a:gd name="connsiteX187" fmla="*/ 1910080 w 5287188"/>
              <a:gd name="connsiteY187" fmla="*/ 664425 h 999705"/>
              <a:gd name="connsiteX188" fmla="*/ 2194560 w 5287188"/>
              <a:gd name="connsiteY188" fmla="*/ 603465 h 999705"/>
              <a:gd name="connsiteX189" fmla="*/ 2265680 w 5287188"/>
              <a:gd name="connsiteY189" fmla="*/ 593305 h 999705"/>
              <a:gd name="connsiteX190" fmla="*/ 2336800 w 5287188"/>
              <a:gd name="connsiteY190" fmla="*/ 583145 h 999705"/>
              <a:gd name="connsiteX191" fmla="*/ 2733040 w 5287188"/>
              <a:gd name="connsiteY191" fmla="*/ 572985 h 999705"/>
              <a:gd name="connsiteX192" fmla="*/ 2763520 w 5287188"/>
              <a:gd name="connsiteY192" fmla="*/ 552665 h 999705"/>
              <a:gd name="connsiteX193" fmla="*/ 2804160 w 5287188"/>
              <a:gd name="connsiteY193" fmla="*/ 532345 h 999705"/>
              <a:gd name="connsiteX194" fmla="*/ 2824480 w 5287188"/>
              <a:gd name="connsiteY194" fmla="*/ 501865 h 999705"/>
              <a:gd name="connsiteX195" fmla="*/ 2854960 w 5287188"/>
              <a:gd name="connsiteY195" fmla="*/ 461225 h 999705"/>
              <a:gd name="connsiteX196" fmla="*/ 2773680 w 5287188"/>
              <a:gd name="connsiteY196" fmla="*/ 512025 h 999705"/>
              <a:gd name="connsiteX197" fmla="*/ 2743200 w 5287188"/>
              <a:gd name="connsiteY197" fmla="*/ 522185 h 999705"/>
              <a:gd name="connsiteX198" fmla="*/ 2286000 w 5287188"/>
              <a:gd name="connsiteY198" fmla="*/ 501865 h 999705"/>
              <a:gd name="connsiteX199" fmla="*/ 2143760 w 5287188"/>
              <a:gd name="connsiteY199" fmla="*/ 481545 h 999705"/>
              <a:gd name="connsiteX200" fmla="*/ 1778000 w 5287188"/>
              <a:gd name="connsiteY200" fmla="*/ 461225 h 999705"/>
              <a:gd name="connsiteX201" fmla="*/ 1209040 w 5287188"/>
              <a:gd name="connsiteY201" fmla="*/ 491705 h 999705"/>
              <a:gd name="connsiteX202" fmla="*/ 1137920 w 5287188"/>
              <a:gd name="connsiteY202" fmla="*/ 522185 h 999705"/>
              <a:gd name="connsiteX203" fmla="*/ 995680 w 5287188"/>
              <a:gd name="connsiteY203" fmla="*/ 583145 h 999705"/>
              <a:gd name="connsiteX204" fmla="*/ 904240 w 5287188"/>
              <a:gd name="connsiteY204" fmla="*/ 633945 h 999705"/>
              <a:gd name="connsiteX205" fmla="*/ 853440 w 5287188"/>
              <a:gd name="connsiteY205" fmla="*/ 644105 h 999705"/>
              <a:gd name="connsiteX206" fmla="*/ 518160 w 5287188"/>
              <a:gd name="connsiteY206" fmla="*/ 674585 h 999705"/>
              <a:gd name="connsiteX207" fmla="*/ 497840 w 5287188"/>
              <a:gd name="connsiteY207" fmla="*/ 684745 h 999705"/>
              <a:gd name="connsiteX208" fmla="*/ 619760 w 5287188"/>
              <a:gd name="connsiteY208" fmla="*/ 674585 h 999705"/>
              <a:gd name="connsiteX209" fmla="*/ 1564640 w 5287188"/>
              <a:gd name="connsiteY209" fmla="*/ 694905 h 999705"/>
              <a:gd name="connsiteX210" fmla="*/ 1706880 w 5287188"/>
              <a:gd name="connsiteY210" fmla="*/ 705065 h 999705"/>
              <a:gd name="connsiteX211" fmla="*/ 1849120 w 5287188"/>
              <a:gd name="connsiteY211" fmla="*/ 725385 h 999705"/>
              <a:gd name="connsiteX212" fmla="*/ 1971040 w 5287188"/>
              <a:gd name="connsiteY212" fmla="*/ 766025 h 999705"/>
              <a:gd name="connsiteX213" fmla="*/ 2092960 w 5287188"/>
              <a:gd name="connsiteY213" fmla="*/ 786345 h 999705"/>
              <a:gd name="connsiteX214" fmla="*/ 2194560 w 5287188"/>
              <a:gd name="connsiteY214" fmla="*/ 806665 h 999705"/>
              <a:gd name="connsiteX215" fmla="*/ 2275840 w 5287188"/>
              <a:gd name="connsiteY215" fmla="*/ 826985 h 999705"/>
              <a:gd name="connsiteX216" fmla="*/ 2397760 w 5287188"/>
              <a:gd name="connsiteY216" fmla="*/ 847305 h 999705"/>
              <a:gd name="connsiteX217" fmla="*/ 2458720 w 5287188"/>
              <a:gd name="connsiteY217" fmla="*/ 857465 h 999705"/>
              <a:gd name="connsiteX218" fmla="*/ 2753360 w 5287188"/>
              <a:gd name="connsiteY218" fmla="*/ 847305 h 999705"/>
              <a:gd name="connsiteX219" fmla="*/ 2834640 w 5287188"/>
              <a:gd name="connsiteY219" fmla="*/ 816825 h 999705"/>
              <a:gd name="connsiteX220" fmla="*/ 2936240 w 5287188"/>
              <a:gd name="connsiteY220" fmla="*/ 796505 h 999705"/>
              <a:gd name="connsiteX221" fmla="*/ 3129280 w 5287188"/>
              <a:gd name="connsiteY221" fmla="*/ 715225 h 999705"/>
              <a:gd name="connsiteX222" fmla="*/ 3383280 w 5287188"/>
              <a:gd name="connsiteY222" fmla="*/ 593305 h 999705"/>
              <a:gd name="connsiteX223" fmla="*/ 3474720 w 5287188"/>
              <a:gd name="connsiteY223" fmla="*/ 562825 h 999705"/>
              <a:gd name="connsiteX224" fmla="*/ 3627120 w 5287188"/>
              <a:gd name="connsiteY224" fmla="*/ 542505 h 999705"/>
              <a:gd name="connsiteX225" fmla="*/ 3850640 w 5287188"/>
              <a:gd name="connsiteY225" fmla="*/ 522185 h 999705"/>
              <a:gd name="connsiteX226" fmla="*/ 3738880 w 5287188"/>
              <a:gd name="connsiteY226" fmla="*/ 532345 h 999705"/>
              <a:gd name="connsiteX227" fmla="*/ 3688080 w 5287188"/>
              <a:gd name="connsiteY227" fmla="*/ 552665 h 999705"/>
              <a:gd name="connsiteX228" fmla="*/ 3627120 w 5287188"/>
              <a:gd name="connsiteY228" fmla="*/ 583145 h 999705"/>
              <a:gd name="connsiteX229" fmla="*/ 3464560 w 5287188"/>
              <a:gd name="connsiteY229" fmla="*/ 644105 h 999705"/>
              <a:gd name="connsiteX230" fmla="*/ 3119120 w 5287188"/>
              <a:gd name="connsiteY230" fmla="*/ 674585 h 999705"/>
              <a:gd name="connsiteX231" fmla="*/ 1828800 w 5287188"/>
              <a:gd name="connsiteY231" fmla="*/ 684745 h 999705"/>
              <a:gd name="connsiteX232" fmla="*/ 1717040 w 5287188"/>
              <a:gd name="connsiteY232" fmla="*/ 735545 h 999705"/>
              <a:gd name="connsiteX233" fmla="*/ 1635760 w 5287188"/>
              <a:gd name="connsiteY233" fmla="*/ 796505 h 999705"/>
              <a:gd name="connsiteX234" fmla="*/ 1554480 w 5287188"/>
              <a:gd name="connsiteY234" fmla="*/ 837145 h 999705"/>
              <a:gd name="connsiteX235" fmla="*/ 1290320 w 5287188"/>
              <a:gd name="connsiteY235" fmla="*/ 826985 h 999705"/>
              <a:gd name="connsiteX236" fmla="*/ 1198880 w 5287188"/>
              <a:gd name="connsiteY236" fmla="*/ 796505 h 999705"/>
              <a:gd name="connsiteX237" fmla="*/ 1127760 w 5287188"/>
              <a:gd name="connsiteY237" fmla="*/ 776185 h 999705"/>
              <a:gd name="connsiteX238" fmla="*/ 1046480 w 5287188"/>
              <a:gd name="connsiteY238" fmla="*/ 745705 h 999705"/>
              <a:gd name="connsiteX239" fmla="*/ 944880 w 5287188"/>
              <a:gd name="connsiteY239" fmla="*/ 715225 h 999705"/>
              <a:gd name="connsiteX240" fmla="*/ 873760 w 5287188"/>
              <a:gd name="connsiteY240" fmla="*/ 674585 h 999705"/>
              <a:gd name="connsiteX241" fmla="*/ 751840 w 5287188"/>
              <a:gd name="connsiteY241" fmla="*/ 542505 h 999705"/>
              <a:gd name="connsiteX242" fmla="*/ 731520 w 5287188"/>
              <a:gd name="connsiteY242" fmla="*/ 512025 h 999705"/>
              <a:gd name="connsiteX243" fmla="*/ 751840 w 5287188"/>
              <a:gd name="connsiteY243" fmla="*/ 461225 h 999705"/>
              <a:gd name="connsiteX244" fmla="*/ 914400 w 5287188"/>
              <a:gd name="connsiteY244" fmla="*/ 430745 h 999705"/>
              <a:gd name="connsiteX245" fmla="*/ 1483360 w 5287188"/>
              <a:gd name="connsiteY245" fmla="*/ 440905 h 999705"/>
              <a:gd name="connsiteX246" fmla="*/ 1656080 w 5287188"/>
              <a:gd name="connsiteY246" fmla="*/ 451065 h 999705"/>
              <a:gd name="connsiteX247" fmla="*/ 2052320 w 5287188"/>
              <a:gd name="connsiteY247" fmla="*/ 461225 h 999705"/>
              <a:gd name="connsiteX248" fmla="*/ 2326640 w 5287188"/>
              <a:gd name="connsiteY248" fmla="*/ 491705 h 999705"/>
              <a:gd name="connsiteX249" fmla="*/ 2580640 w 5287188"/>
              <a:gd name="connsiteY249" fmla="*/ 562825 h 999705"/>
              <a:gd name="connsiteX250" fmla="*/ 2672080 w 5287188"/>
              <a:gd name="connsiteY250" fmla="*/ 613625 h 999705"/>
              <a:gd name="connsiteX251" fmla="*/ 2753360 w 5287188"/>
              <a:gd name="connsiteY251" fmla="*/ 644105 h 999705"/>
              <a:gd name="connsiteX252" fmla="*/ 2966720 w 5287188"/>
              <a:gd name="connsiteY252" fmla="*/ 776185 h 999705"/>
              <a:gd name="connsiteX253" fmla="*/ 3058160 w 5287188"/>
              <a:gd name="connsiteY253" fmla="*/ 796505 h 999705"/>
              <a:gd name="connsiteX254" fmla="*/ 3230880 w 5287188"/>
              <a:gd name="connsiteY254" fmla="*/ 826985 h 999705"/>
              <a:gd name="connsiteX255" fmla="*/ 3606800 w 5287188"/>
              <a:gd name="connsiteY255" fmla="*/ 755865 h 999705"/>
              <a:gd name="connsiteX256" fmla="*/ 3779520 w 5287188"/>
              <a:gd name="connsiteY256" fmla="*/ 654265 h 999705"/>
              <a:gd name="connsiteX257" fmla="*/ 3942080 w 5287188"/>
              <a:gd name="connsiteY257" fmla="*/ 562825 h 999705"/>
              <a:gd name="connsiteX258" fmla="*/ 4013200 w 5287188"/>
              <a:gd name="connsiteY258" fmla="*/ 522185 h 999705"/>
              <a:gd name="connsiteX259" fmla="*/ 4196080 w 5287188"/>
              <a:gd name="connsiteY259" fmla="*/ 420585 h 999705"/>
              <a:gd name="connsiteX260" fmla="*/ 4277360 w 5287188"/>
              <a:gd name="connsiteY260" fmla="*/ 379945 h 999705"/>
              <a:gd name="connsiteX261" fmla="*/ 4206240 w 5287188"/>
              <a:gd name="connsiteY261" fmla="*/ 369785 h 999705"/>
              <a:gd name="connsiteX262" fmla="*/ 3911600 w 5287188"/>
              <a:gd name="connsiteY262" fmla="*/ 379945 h 999705"/>
              <a:gd name="connsiteX263" fmla="*/ 3738880 w 5287188"/>
              <a:gd name="connsiteY263" fmla="*/ 400265 h 999705"/>
              <a:gd name="connsiteX264" fmla="*/ 3637280 w 5287188"/>
              <a:gd name="connsiteY264" fmla="*/ 410425 h 999705"/>
              <a:gd name="connsiteX265" fmla="*/ 3373120 w 5287188"/>
              <a:gd name="connsiteY265" fmla="*/ 501865 h 999705"/>
              <a:gd name="connsiteX266" fmla="*/ 3281680 w 5287188"/>
              <a:gd name="connsiteY266" fmla="*/ 542505 h 999705"/>
              <a:gd name="connsiteX267" fmla="*/ 3200400 w 5287188"/>
              <a:gd name="connsiteY267" fmla="*/ 593305 h 999705"/>
              <a:gd name="connsiteX268" fmla="*/ 2966720 w 5287188"/>
              <a:gd name="connsiteY268" fmla="*/ 654265 h 999705"/>
              <a:gd name="connsiteX269" fmla="*/ 2672080 w 5287188"/>
              <a:gd name="connsiteY269" fmla="*/ 725385 h 999705"/>
              <a:gd name="connsiteX270" fmla="*/ 2529840 w 5287188"/>
              <a:gd name="connsiteY270" fmla="*/ 735545 h 999705"/>
              <a:gd name="connsiteX271" fmla="*/ 2377440 w 5287188"/>
              <a:gd name="connsiteY271" fmla="*/ 766025 h 999705"/>
              <a:gd name="connsiteX272" fmla="*/ 2235200 w 5287188"/>
              <a:gd name="connsiteY272" fmla="*/ 776185 h 999705"/>
              <a:gd name="connsiteX273" fmla="*/ 2062480 w 5287188"/>
              <a:gd name="connsiteY273" fmla="*/ 796505 h 999705"/>
              <a:gd name="connsiteX274" fmla="*/ 1798320 w 5287188"/>
              <a:gd name="connsiteY274" fmla="*/ 837145 h 999705"/>
              <a:gd name="connsiteX275" fmla="*/ 1554480 w 5287188"/>
              <a:gd name="connsiteY275" fmla="*/ 857465 h 999705"/>
              <a:gd name="connsiteX276" fmla="*/ 1452880 w 5287188"/>
              <a:gd name="connsiteY276" fmla="*/ 867625 h 999705"/>
              <a:gd name="connsiteX277" fmla="*/ 1259840 w 5287188"/>
              <a:gd name="connsiteY277" fmla="*/ 877785 h 999705"/>
              <a:gd name="connsiteX278" fmla="*/ 1076960 w 5287188"/>
              <a:gd name="connsiteY278" fmla="*/ 857465 h 999705"/>
              <a:gd name="connsiteX279" fmla="*/ 1005840 w 5287188"/>
              <a:gd name="connsiteY279" fmla="*/ 837145 h 999705"/>
              <a:gd name="connsiteX280" fmla="*/ 965200 w 5287188"/>
              <a:gd name="connsiteY280" fmla="*/ 826985 h 999705"/>
              <a:gd name="connsiteX281" fmla="*/ 965200 w 5287188"/>
              <a:gd name="connsiteY281" fmla="*/ 633945 h 999705"/>
              <a:gd name="connsiteX282" fmla="*/ 1005840 w 5287188"/>
              <a:gd name="connsiteY282" fmla="*/ 572985 h 999705"/>
              <a:gd name="connsiteX283" fmla="*/ 1046480 w 5287188"/>
              <a:gd name="connsiteY283" fmla="*/ 522185 h 999705"/>
              <a:gd name="connsiteX284" fmla="*/ 1270000 w 5287188"/>
              <a:gd name="connsiteY284" fmla="*/ 410425 h 999705"/>
              <a:gd name="connsiteX285" fmla="*/ 1361440 w 5287188"/>
              <a:gd name="connsiteY285" fmla="*/ 400265 h 999705"/>
              <a:gd name="connsiteX286" fmla="*/ 1595120 w 5287188"/>
              <a:gd name="connsiteY286" fmla="*/ 379945 h 999705"/>
              <a:gd name="connsiteX287" fmla="*/ 2103120 w 5287188"/>
              <a:gd name="connsiteY287" fmla="*/ 420585 h 999705"/>
              <a:gd name="connsiteX288" fmla="*/ 2225040 w 5287188"/>
              <a:gd name="connsiteY288" fmla="*/ 451065 h 999705"/>
              <a:gd name="connsiteX289" fmla="*/ 2621280 w 5287188"/>
              <a:gd name="connsiteY289" fmla="*/ 623785 h 999705"/>
              <a:gd name="connsiteX290" fmla="*/ 2905760 w 5287188"/>
              <a:gd name="connsiteY290" fmla="*/ 725385 h 999705"/>
              <a:gd name="connsiteX291" fmla="*/ 3017520 w 5287188"/>
              <a:gd name="connsiteY291" fmla="*/ 745705 h 999705"/>
              <a:gd name="connsiteX292" fmla="*/ 3728720 w 5287188"/>
              <a:gd name="connsiteY292" fmla="*/ 715225 h 999705"/>
              <a:gd name="connsiteX293" fmla="*/ 3850640 w 5287188"/>
              <a:gd name="connsiteY293" fmla="*/ 705065 h 999705"/>
              <a:gd name="connsiteX294" fmla="*/ 4064000 w 5287188"/>
              <a:gd name="connsiteY294" fmla="*/ 644105 h 999705"/>
              <a:gd name="connsiteX295" fmla="*/ 4155440 w 5287188"/>
              <a:gd name="connsiteY295" fmla="*/ 603465 h 999705"/>
              <a:gd name="connsiteX296" fmla="*/ 4257040 w 5287188"/>
              <a:gd name="connsiteY296" fmla="*/ 583145 h 999705"/>
              <a:gd name="connsiteX297" fmla="*/ 4328160 w 5287188"/>
              <a:gd name="connsiteY297" fmla="*/ 552665 h 999705"/>
              <a:gd name="connsiteX298" fmla="*/ 4399280 w 5287188"/>
              <a:gd name="connsiteY298" fmla="*/ 542505 h 999705"/>
              <a:gd name="connsiteX299" fmla="*/ 4450080 w 5287188"/>
              <a:gd name="connsiteY299" fmla="*/ 532345 h 999705"/>
              <a:gd name="connsiteX300" fmla="*/ 4572000 w 5287188"/>
              <a:gd name="connsiteY300" fmla="*/ 522185 h 999705"/>
              <a:gd name="connsiteX301" fmla="*/ 4246880 w 5287188"/>
              <a:gd name="connsiteY301" fmla="*/ 542505 h 999705"/>
              <a:gd name="connsiteX302" fmla="*/ 3942080 w 5287188"/>
              <a:gd name="connsiteY302" fmla="*/ 572985 h 999705"/>
              <a:gd name="connsiteX303" fmla="*/ 3759200 w 5287188"/>
              <a:gd name="connsiteY303" fmla="*/ 603465 h 999705"/>
              <a:gd name="connsiteX304" fmla="*/ 3281680 w 5287188"/>
              <a:gd name="connsiteY304" fmla="*/ 694905 h 999705"/>
              <a:gd name="connsiteX305" fmla="*/ 3048000 w 5287188"/>
              <a:gd name="connsiteY305" fmla="*/ 725385 h 999705"/>
              <a:gd name="connsiteX306" fmla="*/ 2804160 w 5287188"/>
              <a:gd name="connsiteY306" fmla="*/ 766025 h 999705"/>
              <a:gd name="connsiteX307" fmla="*/ 2590800 w 5287188"/>
              <a:gd name="connsiteY307" fmla="*/ 796505 h 999705"/>
              <a:gd name="connsiteX308" fmla="*/ 1686560 w 5287188"/>
              <a:gd name="connsiteY308" fmla="*/ 735545 h 999705"/>
              <a:gd name="connsiteX309" fmla="*/ 1584960 w 5287188"/>
              <a:gd name="connsiteY309" fmla="*/ 694905 h 999705"/>
              <a:gd name="connsiteX310" fmla="*/ 1442720 w 5287188"/>
              <a:gd name="connsiteY310" fmla="*/ 583145 h 999705"/>
              <a:gd name="connsiteX311" fmla="*/ 1402080 w 5287188"/>
              <a:gd name="connsiteY311" fmla="*/ 522185 h 999705"/>
              <a:gd name="connsiteX312" fmla="*/ 1391920 w 5287188"/>
              <a:gd name="connsiteY312" fmla="*/ 491705 h 999705"/>
              <a:gd name="connsiteX313" fmla="*/ 1402080 w 5287188"/>
              <a:gd name="connsiteY313" fmla="*/ 420585 h 999705"/>
              <a:gd name="connsiteX314" fmla="*/ 1503680 w 5287188"/>
              <a:gd name="connsiteY314" fmla="*/ 369785 h 999705"/>
              <a:gd name="connsiteX315" fmla="*/ 1838960 w 5287188"/>
              <a:gd name="connsiteY315" fmla="*/ 379945 h 999705"/>
              <a:gd name="connsiteX316" fmla="*/ 1971040 w 5287188"/>
              <a:gd name="connsiteY316" fmla="*/ 400265 h 999705"/>
              <a:gd name="connsiteX317" fmla="*/ 2123440 w 5287188"/>
              <a:gd name="connsiteY317" fmla="*/ 420585 h 999705"/>
              <a:gd name="connsiteX318" fmla="*/ 2286000 w 5287188"/>
              <a:gd name="connsiteY318" fmla="*/ 461225 h 999705"/>
              <a:gd name="connsiteX319" fmla="*/ 2672080 w 5287188"/>
              <a:gd name="connsiteY319" fmla="*/ 512025 h 999705"/>
              <a:gd name="connsiteX320" fmla="*/ 3007360 w 5287188"/>
              <a:gd name="connsiteY320" fmla="*/ 552665 h 999705"/>
              <a:gd name="connsiteX321" fmla="*/ 3149600 w 5287188"/>
              <a:gd name="connsiteY321" fmla="*/ 562825 h 999705"/>
              <a:gd name="connsiteX322" fmla="*/ 3423920 w 5287188"/>
              <a:gd name="connsiteY322" fmla="*/ 552665 h 999705"/>
              <a:gd name="connsiteX323" fmla="*/ 3454400 w 5287188"/>
              <a:gd name="connsiteY323" fmla="*/ 542505 h 999705"/>
              <a:gd name="connsiteX324" fmla="*/ 3484880 w 5287188"/>
              <a:gd name="connsiteY324" fmla="*/ 522185 h 999705"/>
              <a:gd name="connsiteX325" fmla="*/ 3495040 w 5287188"/>
              <a:gd name="connsiteY325" fmla="*/ 491705 h 999705"/>
              <a:gd name="connsiteX326" fmla="*/ 3434080 w 5287188"/>
              <a:gd name="connsiteY326" fmla="*/ 512025 h 999705"/>
              <a:gd name="connsiteX327" fmla="*/ 3332480 w 5287188"/>
              <a:gd name="connsiteY327" fmla="*/ 572985 h 999705"/>
              <a:gd name="connsiteX328" fmla="*/ 3180080 w 5287188"/>
              <a:gd name="connsiteY328" fmla="*/ 644105 h 999705"/>
              <a:gd name="connsiteX329" fmla="*/ 2946400 w 5287188"/>
              <a:gd name="connsiteY329" fmla="*/ 705065 h 999705"/>
              <a:gd name="connsiteX330" fmla="*/ 2611120 w 5287188"/>
              <a:gd name="connsiteY330" fmla="*/ 735545 h 999705"/>
              <a:gd name="connsiteX331" fmla="*/ 2407920 w 5287188"/>
              <a:gd name="connsiteY331" fmla="*/ 766025 h 999705"/>
              <a:gd name="connsiteX332" fmla="*/ 1503680 w 5287188"/>
              <a:gd name="connsiteY332" fmla="*/ 755865 h 999705"/>
              <a:gd name="connsiteX333" fmla="*/ 1361440 w 5287188"/>
              <a:gd name="connsiteY333" fmla="*/ 745705 h 999705"/>
              <a:gd name="connsiteX334" fmla="*/ 1351280 w 5287188"/>
              <a:gd name="connsiteY334" fmla="*/ 715225 h 999705"/>
              <a:gd name="connsiteX335" fmla="*/ 1391920 w 5287188"/>
              <a:gd name="connsiteY335" fmla="*/ 674585 h 999705"/>
              <a:gd name="connsiteX336" fmla="*/ 1524000 w 5287188"/>
              <a:gd name="connsiteY336" fmla="*/ 593305 h 999705"/>
              <a:gd name="connsiteX337" fmla="*/ 1635760 w 5287188"/>
              <a:gd name="connsiteY337" fmla="*/ 552665 h 999705"/>
              <a:gd name="connsiteX338" fmla="*/ 1879600 w 5287188"/>
              <a:gd name="connsiteY338" fmla="*/ 461225 h 999705"/>
              <a:gd name="connsiteX339" fmla="*/ 2032000 w 5287188"/>
              <a:gd name="connsiteY339" fmla="*/ 440905 h 999705"/>
              <a:gd name="connsiteX340" fmla="*/ 2194560 w 5287188"/>
              <a:gd name="connsiteY340" fmla="*/ 410425 h 999705"/>
              <a:gd name="connsiteX341" fmla="*/ 2550160 w 5287188"/>
              <a:gd name="connsiteY341" fmla="*/ 369785 h 999705"/>
              <a:gd name="connsiteX342" fmla="*/ 3139440 w 5287188"/>
              <a:gd name="connsiteY342" fmla="*/ 400265 h 999705"/>
              <a:gd name="connsiteX343" fmla="*/ 3393440 w 5287188"/>
              <a:gd name="connsiteY343" fmla="*/ 440905 h 999705"/>
              <a:gd name="connsiteX344" fmla="*/ 3718560 w 5287188"/>
              <a:gd name="connsiteY344" fmla="*/ 542505 h 999705"/>
              <a:gd name="connsiteX345" fmla="*/ 3881120 w 5287188"/>
              <a:gd name="connsiteY345" fmla="*/ 562825 h 999705"/>
              <a:gd name="connsiteX346" fmla="*/ 4104640 w 5287188"/>
              <a:gd name="connsiteY346" fmla="*/ 542505 h 999705"/>
              <a:gd name="connsiteX347" fmla="*/ 4145280 w 5287188"/>
              <a:gd name="connsiteY347" fmla="*/ 512025 h 999705"/>
              <a:gd name="connsiteX348" fmla="*/ 4196080 w 5287188"/>
              <a:gd name="connsiteY348" fmla="*/ 481545 h 999705"/>
              <a:gd name="connsiteX349" fmla="*/ 4236720 w 5287188"/>
              <a:gd name="connsiteY349" fmla="*/ 440905 h 999705"/>
              <a:gd name="connsiteX350" fmla="*/ 4277360 w 5287188"/>
              <a:gd name="connsiteY350" fmla="*/ 410425 h 999705"/>
              <a:gd name="connsiteX351" fmla="*/ 4307840 w 5287188"/>
              <a:gd name="connsiteY351" fmla="*/ 359625 h 999705"/>
              <a:gd name="connsiteX352" fmla="*/ 4348480 w 5287188"/>
              <a:gd name="connsiteY352" fmla="*/ 288505 h 999705"/>
              <a:gd name="connsiteX353" fmla="*/ 4358640 w 5287188"/>
              <a:gd name="connsiteY353" fmla="*/ 247865 h 999705"/>
              <a:gd name="connsiteX354" fmla="*/ 4348480 w 5287188"/>
              <a:gd name="connsiteY354" fmla="*/ 217385 h 999705"/>
              <a:gd name="connsiteX355" fmla="*/ 4185920 w 5287188"/>
              <a:gd name="connsiteY355" fmla="*/ 217385 h 999705"/>
              <a:gd name="connsiteX356" fmla="*/ 4013200 w 5287188"/>
              <a:gd name="connsiteY356" fmla="*/ 329145 h 999705"/>
              <a:gd name="connsiteX357" fmla="*/ 3891280 w 5287188"/>
              <a:gd name="connsiteY357" fmla="*/ 430745 h 999705"/>
              <a:gd name="connsiteX358" fmla="*/ 3840480 w 5287188"/>
              <a:gd name="connsiteY358" fmla="*/ 491705 h 999705"/>
              <a:gd name="connsiteX359" fmla="*/ 3779520 w 5287188"/>
              <a:gd name="connsiteY359" fmla="*/ 552665 h 999705"/>
              <a:gd name="connsiteX360" fmla="*/ 3586480 w 5287188"/>
              <a:gd name="connsiteY360" fmla="*/ 705065 h 999705"/>
              <a:gd name="connsiteX361" fmla="*/ 3525520 w 5287188"/>
              <a:gd name="connsiteY361" fmla="*/ 735545 h 999705"/>
              <a:gd name="connsiteX362" fmla="*/ 3474720 w 5287188"/>
              <a:gd name="connsiteY362" fmla="*/ 766025 h 999705"/>
              <a:gd name="connsiteX363" fmla="*/ 3241040 w 5287188"/>
              <a:gd name="connsiteY363" fmla="*/ 816825 h 999705"/>
              <a:gd name="connsiteX364" fmla="*/ 2824480 w 5287188"/>
              <a:gd name="connsiteY364" fmla="*/ 796505 h 999705"/>
              <a:gd name="connsiteX365" fmla="*/ 2753360 w 5287188"/>
              <a:gd name="connsiteY365" fmla="*/ 766025 h 999705"/>
              <a:gd name="connsiteX366" fmla="*/ 2682240 w 5287188"/>
              <a:gd name="connsiteY366" fmla="*/ 745705 h 999705"/>
              <a:gd name="connsiteX367" fmla="*/ 2448560 w 5287188"/>
              <a:gd name="connsiteY367" fmla="*/ 654265 h 999705"/>
              <a:gd name="connsiteX368" fmla="*/ 2245360 w 5287188"/>
              <a:gd name="connsiteY368" fmla="*/ 583145 h 999705"/>
              <a:gd name="connsiteX369" fmla="*/ 2153920 w 5287188"/>
              <a:gd name="connsiteY369" fmla="*/ 542505 h 999705"/>
              <a:gd name="connsiteX370" fmla="*/ 2032000 w 5287188"/>
              <a:gd name="connsiteY370" fmla="*/ 522185 h 999705"/>
              <a:gd name="connsiteX371" fmla="*/ 1818640 w 5287188"/>
              <a:gd name="connsiteY371" fmla="*/ 491705 h 999705"/>
              <a:gd name="connsiteX372" fmla="*/ 1249680 w 5287188"/>
              <a:gd name="connsiteY372" fmla="*/ 532345 h 999705"/>
              <a:gd name="connsiteX373" fmla="*/ 1178560 w 5287188"/>
              <a:gd name="connsiteY373" fmla="*/ 562825 h 999705"/>
              <a:gd name="connsiteX374" fmla="*/ 1087120 w 5287188"/>
              <a:gd name="connsiteY374" fmla="*/ 593305 h 999705"/>
              <a:gd name="connsiteX375" fmla="*/ 985520 w 5287188"/>
              <a:gd name="connsiteY375" fmla="*/ 633945 h 999705"/>
              <a:gd name="connsiteX376" fmla="*/ 863600 w 5287188"/>
              <a:gd name="connsiteY376" fmla="*/ 623785 h 999705"/>
              <a:gd name="connsiteX377" fmla="*/ 843280 w 5287188"/>
              <a:gd name="connsiteY377" fmla="*/ 583145 h 999705"/>
              <a:gd name="connsiteX378" fmla="*/ 833120 w 5287188"/>
              <a:gd name="connsiteY378" fmla="*/ 532345 h 999705"/>
              <a:gd name="connsiteX379" fmla="*/ 822960 w 5287188"/>
              <a:gd name="connsiteY379" fmla="*/ 501865 h 999705"/>
              <a:gd name="connsiteX380" fmla="*/ 812800 w 5287188"/>
              <a:gd name="connsiteY380" fmla="*/ 420585 h 999705"/>
              <a:gd name="connsiteX381" fmla="*/ 792480 w 5287188"/>
              <a:gd name="connsiteY381" fmla="*/ 339305 h 999705"/>
              <a:gd name="connsiteX382" fmla="*/ 833120 w 5287188"/>
              <a:gd name="connsiteY382" fmla="*/ 329145 h 999705"/>
              <a:gd name="connsiteX383" fmla="*/ 985520 w 5287188"/>
              <a:gd name="connsiteY383" fmla="*/ 369785 h 999705"/>
              <a:gd name="connsiteX384" fmla="*/ 1087120 w 5287188"/>
              <a:gd name="connsiteY384" fmla="*/ 400265 h 999705"/>
              <a:gd name="connsiteX385" fmla="*/ 1168400 w 5287188"/>
              <a:gd name="connsiteY385" fmla="*/ 420585 h 999705"/>
              <a:gd name="connsiteX386" fmla="*/ 1300480 w 5287188"/>
              <a:gd name="connsiteY386" fmla="*/ 461225 h 999705"/>
              <a:gd name="connsiteX387" fmla="*/ 1432560 w 5287188"/>
              <a:gd name="connsiteY387" fmla="*/ 481545 h 999705"/>
              <a:gd name="connsiteX388" fmla="*/ 1737360 w 5287188"/>
              <a:gd name="connsiteY388" fmla="*/ 512025 h 999705"/>
              <a:gd name="connsiteX389" fmla="*/ 1879600 w 5287188"/>
              <a:gd name="connsiteY389" fmla="*/ 532345 h 999705"/>
              <a:gd name="connsiteX390" fmla="*/ 2174240 w 5287188"/>
              <a:gd name="connsiteY390" fmla="*/ 552665 h 999705"/>
              <a:gd name="connsiteX391" fmla="*/ 2580640 w 5287188"/>
              <a:gd name="connsiteY391" fmla="*/ 583145 h 999705"/>
              <a:gd name="connsiteX392" fmla="*/ 2885440 w 5287188"/>
              <a:gd name="connsiteY392" fmla="*/ 613625 h 999705"/>
              <a:gd name="connsiteX393" fmla="*/ 2946400 w 5287188"/>
              <a:gd name="connsiteY393" fmla="*/ 623785 h 999705"/>
              <a:gd name="connsiteX394" fmla="*/ 3108960 w 5287188"/>
              <a:gd name="connsiteY394" fmla="*/ 593305 h 999705"/>
              <a:gd name="connsiteX395" fmla="*/ 3129280 w 5287188"/>
              <a:gd name="connsiteY395" fmla="*/ 562825 h 999705"/>
              <a:gd name="connsiteX396" fmla="*/ 3159760 w 5287188"/>
              <a:gd name="connsiteY396" fmla="*/ 532345 h 999705"/>
              <a:gd name="connsiteX397" fmla="*/ 3180080 w 5287188"/>
              <a:gd name="connsiteY397" fmla="*/ 501865 h 999705"/>
              <a:gd name="connsiteX398" fmla="*/ 3210560 w 5287188"/>
              <a:gd name="connsiteY398" fmla="*/ 491705 h 999705"/>
              <a:gd name="connsiteX399" fmla="*/ 3291840 w 5287188"/>
              <a:gd name="connsiteY399" fmla="*/ 542505 h 999705"/>
              <a:gd name="connsiteX400" fmla="*/ 3322320 w 5287188"/>
              <a:gd name="connsiteY400" fmla="*/ 552665 h 999705"/>
              <a:gd name="connsiteX401" fmla="*/ 3373120 w 5287188"/>
              <a:gd name="connsiteY401" fmla="*/ 583145 h 999705"/>
              <a:gd name="connsiteX402" fmla="*/ 3413760 w 5287188"/>
              <a:gd name="connsiteY402" fmla="*/ 603465 h 999705"/>
              <a:gd name="connsiteX403" fmla="*/ 3525520 w 5287188"/>
              <a:gd name="connsiteY403" fmla="*/ 664425 h 999705"/>
              <a:gd name="connsiteX404" fmla="*/ 3627120 w 5287188"/>
              <a:gd name="connsiteY404" fmla="*/ 694905 h 999705"/>
              <a:gd name="connsiteX405" fmla="*/ 3799840 w 5287188"/>
              <a:gd name="connsiteY405" fmla="*/ 674585 h 999705"/>
              <a:gd name="connsiteX406" fmla="*/ 3901440 w 5287188"/>
              <a:gd name="connsiteY406" fmla="*/ 583145 h 999705"/>
              <a:gd name="connsiteX407" fmla="*/ 3931920 w 5287188"/>
              <a:gd name="connsiteY407" fmla="*/ 562825 h 999705"/>
              <a:gd name="connsiteX408" fmla="*/ 4074160 w 5287188"/>
              <a:gd name="connsiteY408" fmla="*/ 430745 h 999705"/>
              <a:gd name="connsiteX409" fmla="*/ 4114800 w 5287188"/>
              <a:gd name="connsiteY409" fmla="*/ 420585 h 999705"/>
              <a:gd name="connsiteX410" fmla="*/ 4185920 w 5287188"/>
              <a:gd name="connsiteY410" fmla="*/ 471385 h 999705"/>
              <a:gd name="connsiteX411" fmla="*/ 4196080 w 5287188"/>
              <a:gd name="connsiteY411" fmla="*/ 512025 h 999705"/>
              <a:gd name="connsiteX412" fmla="*/ 4104640 w 5287188"/>
              <a:gd name="connsiteY412" fmla="*/ 451065 h 999705"/>
              <a:gd name="connsiteX413" fmla="*/ 4043680 w 5287188"/>
              <a:gd name="connsiteY413" fmla="*/ 410425 h 999705"/>
              <a:gd name="connsiteX414" fmla="*/ 3972560 w 5287188"/>
              <a:gd name="connsiteY414" fmla="*/ 390105 h 999705"/>
              <a:gd name="connsiteX415" fmla="*/ 3891280 w 5287188"/>
              <a:gd name="connsiteY415" fmla="*/ 359625 h 999705"/>
              <a:gd name="connsiteX416" fmla="*/ 3545840 w 5287188"/>
              <a:gd name="connsiteY416" fmla="*/ 400265 h 999705"/>
              <a:gd name="connsiteX417" fmla="*/ 3383280 w 5287188"/>
              <a:gd name="connsiteY417" fmla="*/ 481545 h 999705"/>
              <a:gd name="connsiteX418" fmla="*/ 3220720 w 5287188"/>
              <a:gd name="connsiteY418" fmla="*/ 593305 h 999705"/>
              <a:gd name="connsiteX419" fmla="*/ 3078480 w 5287188"/>
              <a:gd name="connsiteY419" fmla="*/ 684745 h 999705"/>
              <a:gd name="connsiteX420" fmla="*/ 3048000 w 5287188"/>
              <a:gd name="connsiteY420" fmla="*/ 705065 h 999705"/>
              <a:gd name="connsiteX421" fmla="*/ 3017520 w 5287188"/>
              <a:gd name="connsiteY421" fmla="*/ 725385 h 999705"/>
              <a:gd name="connsiteX422" fmla="*/ 2987040 w 5287188"/>
              <a:gd name="connsiteY422" fmla="*/ 735545 h 999705"/>
              <a:gd name="connsiteX423" fmla="*/ 2946400 w 5287188"/>
              <a:gd name="connsiteY423" fmla="*/ 633945 h 999705"/>
              <a:gd name="connsiteX424" fmla="*/ 2905760 w 5287188"/>
              <a:gd name="connsiteY424" fmla="*/ 613625 h 999705"/>
              <a:gd name="connsiteX425" fmla="*/ 2804160 w 5287188"/>
              <a:gd name="connsiteY425" fmla="*/ 633945 h 999705"/>
              <a:gd name="connsiteX426" fmla="*/ 2743200 w 5287188"/>
              <a:gd name="connsiteY426" fmla="*/ 694905 h 999705"/>
              <a:gd name="connsiteX427" fmla="*/ 2661920 w 5287188"/>
              <a:gd name="connsiteY427" fmla="*/ 735545 h 999705"/>
              <a:gd name="connsiteX428" fmla="*/ 2590800 w 5287188"/>
              <a:gd name="connsiteY428" fmla="*/ 776185 h 999705"/>
              <a:gd name="connsiteX429" fmla="*/ 2519680 w 5287188"/>
              <a:gd name="connsiteY429" fmla="*/ 766025 h 999705"/>
              <a:gd name="connsiteX430" fmla="*/ 2407920 w 5287188"/>
              <a:gd name="connsiteY430" fmla="*/ 633945 h 999705"/>
              <a:gd name="connsiteX431" fmla="*/ 2326640 w 5287188"/>
              <a:gd name="connsiteY431" fmla="*/ 542505 h 999705"/>
              <a:gd name="connsiteX432" fmla="*/ 2245360 w 5287188"/>
              <a:gd name="connsiteY432" fmla="*/ 501865 h 999705"/>
              <a:gd name="connsiteX433" fmla="*/ 2113280 w 5287188"/>
              <a:gd name="connsiteY433" fmla="*/ 440905 h 999705"/>
              <a:gd name="connsiteX434" fmla="*/ 1889760 w 5287188"/>
              <a:gd name="connsiteY434" fmla="*/ 461225 h 999705"/>
              <a:gd name="connsiteX435" fmla="*/ 1717040 w 5287188"/>
              <a:gd name="connsiteY435" fmla="*/ 532345 h 999705"/>
              <a:gd name="connsiteX436" fmla="*/ 1666240 w 5287188"/>
              <a:gd name="connsiteY436" fmla="*/ 562825 h 999705"/>
              <a:gd name="connsiteX437" fmla="*/ 1625600 w 5287188"/>
              <a:gd name="connsiteY437" fmla="*/ 572985 h 999705"/>
              <a:gd name="connsiteX438" fmla="*/ 1595120 w 5287188"/>
              <a:gd name="connsiteY438" fmla="*/ 583145 h 999705"/>
              <a:gd name="connsiteX439" fmla="*/ 1544320 w 5287188"/>
              <a:gd name="connsiteY439" fmla="*/ 572985 h 999705"/>
              <a:gd name="connsiteX440" fmla="*/ 1503680 w 5287188"/>
              <a:gd name="connsiteY440" fmla="*/ 522185 h 999705"/>
              <a:gd name="connsiteX441" fmla="*/ 1473200 w 5287188"/>
              <a:gd name="connsiteY441" fmla="*/ 491705 h 999705"/>
              <a:gd name="connsiteX442" fmla="*/ 1442720 w 5287188"/>
              <a:gd name="connsiteY442" fmla="*/ 451065 h 999705"/>
              <a:gd name="connsiteX443" fmla="*/ 1341120 w 5287188"/>
              <a:gd name="connsiteY443" fmla="*/ 400265 h 999705"/>
              <a:gd name="connsiteX444" fmla="*/ 1249680 w 5287188"/>
              <a:gd name="connsiteY444" fmla="*/ 359625 h 999705"/>
              <a:gd name="connsiteX445" fmla="*/ 1158240 w 5287188"/>
              <a:gd name="connsiteY445" fmla="*/ 369785 h 999705"/>
              <a:gd name="connsiteX446" fmla="*/ 1300480 w 5287188"/>
              <a:gd name="connsiteY446" fmla="*/ 359625 h 999705"/>
              <a:gd name="connsiteX447" fmla="*/ 1381760 w 5287188"/>
              <a:gd name="connsiteY447" fmla="*/ 339305 h 999705"/>
              <a:gd name="connsiteX448" fmla="*/ 1473200 w 5287188"/>
              <a:gd name="connsiteY448" fmla="*/ 329145 h 999705"/>
              <a:gd name="connsiteX449" fmla="*/ 1584960 w 5287188"/>
              <a:gd name="connsiteY449" fmla="*/ 308825 h 999705"/>
              <a:gd name="connsiteX450" fmla="*/ 2265680 w 5287188"/>
              <a:gd name="connsiteY450" fmla="*/ 359625 h 999705"/>
              <a:gd name="connsiteX451" fmla="*/ 2346960 w 5287188"/>
              <a:gd name="connsiteY451" fmla="*/ 400265 h 999705"/>
              <a:gd name="connsiteX452" fmla="*/ 2438400 w 5287188"/>
              <a:gd name="connsiteY452" fmla="*/ 440905 h 999705"/>
              <a:gd name="connsiteX453" fmla="*/ 2580640 w 5287188"/>
              <a:gd name="connsiteY453" fmla="*/ 532345 h 999705"/>
              <a:gd name="connsiteX454" fmla="*/ 2641600 w 5287188"/>
              <a:gd name="connsiteY454" fmla="*/ 572985 h 999705"/>
              <a:gd name="connsiteX455" fmla="*/ 2722880 w 5287188"/>
              <a:gd name="connsiteY455" fmla="*/ 603465 h 999705"/>
              <a:gd name="connsiteX456" fmla="*/ 2763520 w 5287188"/>
              <a:gd name="connsiteY456" fmla="*/ 623785 h 999705"/>
              <a:gd name="connsiteX457" fmla="*/ 2824480 w 5287188"/>
              <a:gd name="connsiteY457" fmla="*/ 633945 h 999705"/>
              <a:gd name="connsiteX458" fmla="*/ 2936240 w 5287188"/>
              <a:gd name="connsiteY458" fmla="*/ 654265 h 999705"/>
              <a:gd name="connsiteX459" fmla="*/ 3200400 w 5287188"/>
              <a:gd name="connsiteY459" fmla="*/ 644105 h 999705"/>
              <a:gd name="connsiteX460" fmla="*/ 3362960 w 5287188"/>
              <a:gd name="connsiteY460" fmla="*/ 613625 h 999705"/>
              <a:gd name="connsiteX461" fmla="*/ 3505200 w 5287188"/>
              <a:gd name="connsiteY461" fmla="*/ 603465 h 999705"/>
              <a:gd name="connsiteX462" fmla="*/ 3820160 w 5287188"/>
              <a:gd name="connsiteY462" fmla="*/ 583145 h 999705"/>
              <a:gd name="connsiteX463" fmla="*/ 3952240 w 5287188"/>
              <a:gd name="connsiteY463" fmla="*/ 562825 h 999705"/>
              <a:gd name="connsiteX464" fmla="*/ 4003040 w 5287188"/>
              <a:gd name="connsiteY464" fmla="*/ 542505 h 999705"/>
              <a:gd name="connsiteX465" fmla="*/ 4033520 w 5287188"/>
              <a:gd name="connsiteY465" fmla="*/ 532345 h 999705"/>
              <a:gd name="connsiteX466" fmla="*/ 4064000 w 5287188"/>
              <a:gd name="connsiteY466" fmla="*/ 512025 h 999705"/>
              <a:gd name="connsiteX467" fmla="*/ 4094480 w 5287188"/>
              <a:gd name="connsiteY467" fmla="*/ 501865 h 999705"/>
              <a:gd name="connsiteX468" fmla="*/ 4135120 w 5287188"/>
              <a:gd name="connsiteY468" fmla="*/ 481545 h 999705"/>
              <a:gd name="connsiteX469" fmla="*/ 4185920 w 5287188"/>
              <a:gd name="connsiteY469" fmla="*/ 471385 h 999705"/>
              <a:gd name="connsiteX470" fmla="*/ 4561840 w 5287188"/>
              <a:gd name="connsiteY470" fmla="*/ 451065 h 999705"/>
              <a:gd name="connsiteX471" fmla="*/ 4632960 w 5287188"/>
              <a:gd name="connsiteY471" fmla="*/ 430745 h 999705"/>
              <a:gd name="connsiteX472" fmla="*/ 4693920 w 5287188"/>
              <a:gd name="connsiteY472" fmla="*/ 369785 h 999705"/>
              <a:gd name="connsiteX473" fmla="*/ 4724400 w 5287188"/>
              <a:gd name="connsiteY473" fmla="*/ 349465 h 999705"/>
              <a:gd name="connsiteX474" fmla="*/ 4795520 w 5287188"/>
              <a:gd name="connsiteY474" fmla="*/ 288505 h 999705"/>
              <a:gd name="connsiteX475" fmla="*/ 4826000 w 5287188"/>
              <a:gd name="connsiteY475" fmla="*/ 278345 h 999705"/>
              <a:gd name="connsiteX476" fmla="*/ 4836160 w 5287188"/>
              <a:gd name="connsiteY476" fmla="*/ 308825 h 999705"/>
              <a:gd name="connsiteX477" fmla="*/ 4785360 w 5287188"/>
              <a:gd name="connsiteY477" fmla="*/ 318985 h 999705"/>
              <a:gd name="connsiteX478" fmla="*/ 4714240 w 5287188"/>
              <a:gd name="connsiteY478" fmla="*/ 329145 h 999705"/>
              <a:gd name="connsiteX479" fmla="*/ 4124960 w 5287188"/>
              <a:gd name="connsiteY479" fmla="*/ 349465 h 999705"/>
              <a:gd name="connsiteX480" fmla="*/ 3921760 w 5287188"/>
              <a:gd name="connsiteY480" fmla="*/ 369785 h 999705"/>
              <a:gd name="connsiteX481" fmla="*/ 3830320 w 5287188"/>
              <a:gd name="connsiteY481" fmla="*/ 379945 h 999705"/>
              <a:gd name="connsiteX482" fmla="*/ 3657600 w 5287188"/>
              <a:gd name="connsiteY482" fmla="*/ 420585 h 999705"/>
              <a:gd name="connsiteX483" fmla="*/ 3586480 w 5287188"/>
              <a:gd name="connsiteY483" fmla="*/ 440905 h 999705"/>
              <a:gd name="connsiteX484" fmla="*/ 3383280 w 5287188"/>
              <a:gd name="connsiteY484" fmla="*/ 532345 h 999705"/>
              <a:gd name="connsiteX485" fmla="*/ 3271520 w 5287188"/>
              <a:gd name="connsiteY485" fmla="*/ 603465 h 999705"/>
              <a:gd name="connsiteX486" fmla="*/ 3220720 w 5287188"/>
              <a:gd name="connsiteY486" fmla="*/ 633945 h 999705"/>
              <a:gd name="connsiteX487" fmla="*/ 3129280 w 5287188"/>
              <a:gd name="connsiteY487" fmla="*/ 684745 h 999705"/>
              <a:gd name="connsiteX488" fmla="*/ 3068320 w 5287188"/>
              <a:gd name="connsiteY488" fmla="*/ 715225 h 999705"/>
              <a:gd name="connsiteX489" fmla="*/ 2661920 w 5287188"/>
              <a:gd name="connsiteY489" fmla="*/ 694905 h 999705"/>
              <a:gd name="connsiteX490" fmla="*/ 2489200 w 5287188"/>
              <a:gd name="connsiteY490" fmla="*/ 664425 h 999705"/>
              <a:gd name="connsiteX491" fmla="*/ 2316480 w 5287188"/>
              <a:gd name="connsiteY491" fmla="*/ 654265 h 999705"/>
              <a:gd name="connsiteX492" fmla="*/ 1544320 w 5287188"/>
              <a:gd name="connsiteY492" fmla="*/ 633945 h 999705"/>
              <a:gd name="connsiteX493" fmla="*/ 1402080 w 5287188"/>
              <a:gd name="connsiteY493" fmla="*/ 583145 h 999705"/>
              <a:gd name="connsiteX494" fmla="*/ 1330960 w 5287188"/>
              <a:gd name="connsiteY494" fmla="*/ 542505 h 999705"/>
              <a:gd name="connsiteX495" fmla="*/ 1239520 w 5287188"/>
              <a:gd name="connsiteY495" fmla="*/ 512025 h 999705"/>
              <a:gd name="connsiteX496" fmla="*/ 1168400 w 5287188"/>
              <a:gd name="connsiteY496" fmla="*/ 481545 h 999705"/>
              <a:gd name="connsiteX497" fmla="*/ 1066800 w 5287188"/>
              <a:gd name="connsiteY497" fmla="*/ 430745 h 999705"/>
              <a:gd name="connsiteX498" fmla="*/ 944880 w 5287188"/>
              <a:gd name="connsiteY498" fmla="*/ 400265 h 999705"/>
              <a:gd name="connsiteX499" fmla="*/ 873760 w 5287188"/>
              <a:gd name="connsiteY499" fmla="*/ 390105 h 999705"/>
              <a:gd name="connsiteX500" fmla="*/ 406400 w 5287188"/>
              <a:gd name="connsiteY500" fmla="*/ 400265 h 999705"/>
              <a:gd name="connsiteX501" fmla="*/ 345440 w 5287188"/>
              <a:gd name="connsiteY501" fmla="*/ 390105 h 999705"/>
              <a:gd name="connsiteX502" fmla="*/ 386080 w 5287188"/>
              <a:gd name="connsiteY502" fmla="*/ 258025 h 999705"/>
              <a:gd name="connsiteX503" fmla="*/ 416560 w 5287188"/>
              <a:gd name="connsiteY503" fmla="*/ 247865 h 999705"/>
              <a:gd name="connsiteX504" fmla="*/ 1158240 w 5287188"/>
              <a:gd name="connsiteY504" fmla="*/ 268185 h 999705"/>
              <a:gd name="connsiteX505" fmla="*/ 1259840 w 5287188"/>
              <a:gd name="connsiteY505" fmla="*/ 278345 h 999705"/>
              <a:gd name="connsiteX506" fmla="*/ 1402080 w 5287188"/>
              <a:gd name="connsiteY506" fmla="*/ 288505 h 999705"/>
              <a:gd name="connsiteX507" fmla="*/ 1524000 w 5287188"/>
              <a:gd name="connsiteY507" fmla="*/ 308825 h 999705"/>
              <a:gd name="connsiteX508" fmla="*/ 1615440 w 5287188"/>
              <a:gd name="connsiteY508" fmla="*/ 318985 h 999705"/>
              <a:gd name="connsiteX509" fmla="*/ 1838960 w 5287188"/>
              <a:gd name="connsiteY509" fmla="*/ 359625 h 999705"/>
              <a:gd name="connsiteX510" fmla="*/ 1940560 w 5287188"/>
              <a:gd name="connsiteY510" fmla="*/ 390105 h 999705"/>
              <a:gd name="connsiteX511" fmla="*/ 2032000 w 5287188"/>
              <a:gd name="connsiteY511" fmla="*/ 410425 h 999705"/>
              <a:gd name="connsiteX512" fmla="*/ 2103120 w 5287188"/>
              <a:gd name="connsiteY512" fmla="*/ 440905 h 999705"/>
              <a:gd name="connsiteX513" fmla="*/ 2235200 w 5287188"/>
              <a:gd name="connsiteY513" fmla="*/ 481545 h 999705"/>
              <a:gd name="connsiteX514" fmla="*/ 2275840 w 5287188"/>
              <a:gd name="connsiteY514" fmla="*/ 491705 h 999705"/>
              <a:gd name="connsiteX515" fmla="*/ 2346960 w 5287188"/>
              <a:gd name="connsiteY515" fmla="*/ 512025 h 999705"/>
              <a:gd name="connsiteX516" fmla="*/ 2783840 w 5287188"/>
              <a:gd name="connsiteY516" fmla="*/ 522185 h 999705"/>
              <a:gd name="connsiteX517" fmla="*/ 3078480 w 5287188"/>
              <a:gd name="connsiteY517" fmla="*/ 542505 h 999705"/>
              <a:gd name="connsiteX518" fmla="*/ 3180080 w 5287188"/>
              <a:gd name="connsiteY518" fmla="*/ 562825 h 999705"/>
              <a:gd name="connsiteX519" fmla="*/ 3423920 w 5287188"/>
              <a:gd name="connsiteY519" fmla="*/ 572985 h 999705"/>
              <a:gd name="connsiteX520" fmla="*/ 3850640 w 5287188"/>
              <a:gd name="connsiteY520" fmla="*/ 562825 h 999705"/>
              <a:gd name="connsiteX521" fmla="*/ 3972560 w 5287188"/>
              <a:gd name="connsiteY521" fmla="*/ 522185 h 999705"/>
              <a:gd name="connsiteX522" fmla="*/ 4023360 w 5287188"/>
              <a:gd name="connsiteY522" fmla="*/ 491705 h 999705"/>
              <a:gd name="connsiteX523" fmla="*/ 4064000 w 5287188"/>
              <a:gd name="connsiteY523" fmla="*/ 481545 h 999705"/>
              <a:gd name="connsiteX524" fmla="*/ 4185920 w 5287188"/>
              <a:gd name="connsiteY524" fmla="*/ 420585 h 999705"/>
              <a:gd name="connsiteX525" fmla="*/ 4246880 w 5287188"/>
              <a:gd name="connsiteY525" fmla="*/ 410425 h 999705"/>
              <a:gd name="connsiteX526" fmla="*/ 4318000 w 5287188"/>
              <a:gd name="connsiteY526" fmla="*/ 390105 h 999705"/>
              <a:gd name="connsiteX527" fmla="*/ 4368800 w 5287188"/>
              <a:gd name="connsiteY527" fmla="*/ 369785 h 999705"/>
              <a:gd name="connsiteX528" fmla="*/ 4460240 w 5287188"/>
              <a:gd name="connsiteY528" fmla="*/ 359625 h 999705"/>
              <a:gd name="connsiteX529" fmla="*/ 4551680 w 5287188"/>
              <a:gd name="connsiteY529" fmla="*/ 339305 h 999705"/>
              <a:gd name="connsiteX530" fmla="*/ 4653280 w 5287188"/>
              <a:gd name="connsiteY530" fmla="*/ 258025 h 999705"/>
              <a:gd name="connsiteX531" fmla="*/ 4663440 w 5287188"/>
              <a:gd name="connsiteY531" fmla="*/ 227545 h 999705"/>
              <a:gd name="connsiteX532" fmla="*/ 4592320 w 5287188"/>
              <a:gd name="connsiteY532" fmla="*/ 186905 h 999705"/>
              <a:gd name="connsiteX533" fmla="*/ 4470400 w 5287188"/>
              <a:gd name="connsiteY533" fmla="*/ 156425 h 999705"/>
              <a:gd name="connsiteX534" fmla="*/ 4328160 w 5287188"/>
              <a:gd name="connsiteY534" fmla="*/ 136105 h 999705"/>
              <a:gd name="connsiteX535" fmla="*/ 3921760 w 5287188"/>
              <a:gd name="connsiteY535" fmla="*/ 146265 h 999705"/>
              <a:gd name="connsiteX536" fmla="*/ 3860800 w 5287188"/>
              <a:gd name="connsiteY536" fmla="*/ 166585 h 999705"/>
              <a:gd name="connsiteX537" fmla="*/ 3749040 w 5287188"/>
              <a:gd name="connsiteY537" fmla="*/ 217385 h 999705"/>
              <a:gd name="connsiteX538" fmla="*/ 3637280 w 5287188"/>
              <a:gd name="connsiteY538" fmla="*/ 268185 h 999705"/>
              <a:gd name="connsiteX539" fmla="*/ 3586480 w 5287188"/>
              <a:gd name="connsiteY539" fmla="*/ 298665 h 999705"/>
              <a:gd name="connsiteX540" fmla="*/ 3464560 w 5287188"/>
              <a:gd name="connsiteY540" fmla="*/ 359625 h 999705"/>
              <a:gd name="connsiteX541" fmla="*/ 3423920 w 5287188"/>
              <a:gd name="connsiteY541" fmla="*/ 379945 h 999705"/>
              <a:gd name="connsiteX542" fmla="*/ 3352800 w 5287188"/>
              <a:gd name="connsiteY542" fmla="*/ 420585 h 999705"/>
              <a:gd name="connsiteX543" fmla="*/ 3322320 w 5287188"/>
              <a:gd name="connsiteY543" fmla="*/ 440905 h 999705"/>
              <a:gd name="connsiteX544" fmla="*/ 3281680 w 5287188"/>
              <a:gd name="connsiteY544" fmla="*/ 451065 h 999705"/>
              <a:gd name="connsiteX545" fmla="*/ 3200400 w 5287188"/>
              <a:gd name="connsiteY545" fmla="*/ 471385 h 999705"/>
              <a:gd name="connsiteX546" fmla="*/ 2936240 w 5287188"/>
              <a:gd name="connsiteY546" fmla="*/ 491705 h 999705"/>
              <a:gd name="connsiteX547" fmla="*/ 2682240 w 5287188"/>
              <a:gd name="connsiteY547" fmla="*/ 532345 h 999705"/>
              <a:gd name="connsiteX548" fmla="*/ 2570480 w 5287188"/>
              <a:gd name="connsiteY548" fmla="*/ 562825 h 999705"/>
              <a:gd name="connsiteX549" fmla="*/ 2468880 w 5287188"/>
              <a:gd name="connsiteY549" fmla="*/ 613625 h 999705"/>
              <a:gd name="connsiteX550" fmla="*/ 2326640 w 5287188"/>
              <a:gd name="connsiteY550" fmla="*/ 654265 h 999705"/>
              <a:gd name="connsiteX551" fmla="*/ 1991360 w 5287188"/>
              <a:gd name="connsiteY551" fmla="*/ 633945 h 999705"/>
              <a:gd name="connsiteX552" fmla="*/ 1930400 w 5287188"/>
              <a:gd name="connsiteY552" fmla="*/ 603465 h 999705"/>
              <a:gd name="connsiteX553" fmla="*/ 1767840 w 5287188"/>
              <a:gd name="connsiteY553" fmla="*/ 491705 h 999705"/>
              <a:gd name="connsiteX554" fmla="*/ 1666240 w 5287188"/>
              <a:gd name="connsiteY554" fmla="*/ 420585 h 999705"/>
              <a:gd name="connsiteX555" fmla="*/ 1635760 w 5287188"/>
              <a:gd name="connsiteY555" fmla="*/ 390105 h 999705"/>
              <a:gd name="connsiteX556" fmla="*/ 1544320 w 5287188"/>
              <a:gd name="connsiteY556" fmla="*/ 318985 h 999705"/>
              <a:gd name="connsiteX557" fmla="*/ 1473200 w 5287188"/>
              <a:gd name="connsiteY557" fmla="*/ 237705 h 999705"/>
              <a:gd name="connsiteX558" fmla="*/ 1503680 w 5287188"/>
              <a:gd name="connsiteY558" fmla="*/ 227545 h 999705"/>
              <a:gd name="connsiteX559" fmla="*/ 1595120 w 5287188"/>
              <a:gd name="connsiteY559" fmla="*/ 247865 h 999705"/>
              <a:gd name="connsiteX560" fmla="*/ 1656080 w 5287188"/>
              <a:gd name="connsiteY560" fmla="*/ 258025 h 999705"/>
              <a:gd name="connsiteX561" fmla="*/ 1747520 w 5287188"/>
              <a:gd name="connsiteY561" fmla="*/ 268185 h 999705"/>
              <a:gd name="connsiteX562" fmla="*/ 1981200 w 5287188"/>
              <a:gd name="connsiteY562" fmla="*/ 288505 h 999705"/>
              <a:gd name="connsiteX563" fmla="*/ 2123440 w 5287188"/>
              <a:gd name="connsiteY563" fmla="*/ 308825 h 999705"/>
              <a:gd name="connsiteX564" fmla="*/ 3169920 w 5287188"/>
              <a:gd name="connsiteY564" fmla="*/ 318985 h 999705"/>
              <a:gd name="connsiteX565" fmla="*/ 3515360 w 5287188"/>
              <a:gd name="connsiteY565" fmla="*/ 339305 h 999705"/>
              <a:gd name="connsiteX566" fmla="*/ 3586480 w 5287188"/>
              <a:gd name="connsiteY566" fmla="*/ 349465 h 999705"/>
              <a:gd name="connsiteX567" fmla="*/ 3708400 w 5287188"/>
              <a:gd name="connsiteY567" fmla="*/ 359625 h 999705"/>
              <a:gd name="connsiteX568" fmla="*/ 4287520 w 5287188"/>
              <a:gd name="connsiteY568" fmla="*/ 339305 h 999705"/>
              <a:gd name="connsiteX569" fmla="*/ 4439920 w 5287188"/>
              <a:gd name="connsiteY569" fmla="*/ 318985 h 999705"/>
              <a:gd name="connsiteX570" fmla="*/ 4480560 w 5287188"/>
              <a:gd name="connsiteY570" fmla="*/ 298665 h 999705"/>
              <a:gd name="connsiteX571" fmla="*/ 4500880 w 5287188"/>
              <a:gd name="connsiteY571" fmla="*/ 268185 h 999705"/>
              <a:gd name="connsiteX572" fmla="*/ 4531360 w 5287188"/>
              <a:gd name="connsiteY572" fmla="*/ 258025 h 999705"/>
              <a:gd name="connsiteX573" fmla="*/ 4561840 w 5287188"/>
              <a:gd name="connsiteY573" fmla="*/ 227545 h 999705"/>
              <a:gd name="connsiteX574" fmla="*/ 4246880 w 5287188"/>
              <a:gd name="connsiteY574" fmla="*/ 237705 h 999705"/>
              <a:gd name="connsiteX575" fmla="*/ 4175760 w 5287188"/>
              <a:gd name="connsiteY575" fmla="*/ 278345 h 999705"/>
              <a:gd name="connsiteX576" fmla="*/ 4114800 w 5287188"/>
              <a:gd name="connsiteY576" fmla="*/ 308825 h 999705"/>
              <a:gd name="connsiteX577" fmla="*/ 4053840 w 5287188"/>
              <a:gd name="connsiteY577" fmla="*/ 329145 h 999705"/>
              <a:gd name="connsiteX578" fmla="*/ 3860800 w 5287188"/>
              <a:gd name="connsiteY578" fmla="*/ 430745 h 999705"/>
              <a:gd name="connsiteX579" fmla="*/ 3769360 w 5287188"/>
              <a:gd name="connsiteY579" fmla="*/ 501865 h 999705"/>
              <a:gd name="connsiteX580" fmla="*/ 3677920 w 5287188"/>
              <a:gd name="connsiteY580" fmla="*/ 603465 h 999705"/>
              <a:gd name="connsiteX581" fmla="*/ 3637280 w 5287188"/>
              <a:gd name="connsiteY581" fmla="*/ 664425 h 999705"/>
              <a:gd name="connsiteX582" fmla="*/ 3606800 w 5287188"/>
              <a:gd name="connsiteY582" fmla="*/ 735545 h 999705"/>
              <a:gd name="connsiteX583" fmla="*/ 3566160 w 5287188"/>
              <a:gd name="connsiteY583" fmla="*/ 766025 h 999705"/>
              <a:gd name="connsiteX584" fmla="*/ 3362960 w 5287188"/>
              <a:gd name="connsiteY584" fmla="*/ 776185 h 999705"/>
              <a:gd name="connsiteX585" fmla="*/ 3058160 w 5287188"/>
              <a:gd name="connsiteY585" fmla="*/ 786345 h 999705"/>
              <a:gd name="connsiteX586" fmla="*/ 2783840 w 5287188"/>
              <a:gd name="connsiteY586" fmla="*/ 806665 h 999705"/>
              <a:gd name="connsiteX587" fmla="*/ 2682240 w 5287188"/>
              <a:gd name="connsiteY587" fmla="*/ 826985 h 999705"/>
              <a:gd name="connsiteX588" fmla="*/ 2621280 w 5287188"/>
              <a:gd name="connsiteY588" fmla="*/ 837145 h 999705"/>
              <a:gd name="connsiteX589" fmla="*/ 2509520 w 5287188"/>
              <a:gd name="connsiteY589" fmla="*/ 857465 h 999705"/>
              <a:gd name="connsiteX590" fmla="*/ 2214880 w 5287188"/>
              <a:gd name="connsiteY590" fmla="*/ 837145 h 999705"/>
              <a:gd name="connsiteX591" fmla="*/ 2143760 w 5287188"/>
              <a:gd name="connsiteY591" fmla="*/ 826985 h 999705"/>
              <a:gd name="connsiteX592" fmla="*/ 2032000 w 5287188"/>
              <a:gd name="connsiteY592" fmla="*/ 806665 h 999705"/>
              <a:gd name="connsiteX593" fmla="*/ 1950720 w 5287188"/>
              <a:gd name="connsiteY593" fmla="*/ 796505 h 999705"/>
              <a:gd name="connsiteX594" fmla="*/ 1828800 w 5287188"/>
              <a:gd name="connsiteY594" fmla="*/ 776185 h 999705"/>
              <a:gd name="connsiteX595" fmla="*/ 1727200 w 5287188"/>
              <a:gd name="connsiteY595" fmla="*/ 766025 h 999705"/>
              <a:gd name="connsiteX596" fmla="*/ 1391920 w 5287188"/>
              <a:gd name="connsiteY596" fmla="*/ 786345 h 999705"/>
              <a:gd name="connsiteX597" fmla="*/ 1361440 w 5287188"/>
              <a:gd name="connsiteY597" fmla="*/ 806665 h 999705"/>
              <a:gd name="connsiteX598" fmla="*/ 1290320 w 5287188"/>
              <a:gd name="connsiteY598" fmla="*/ 837145 h 999705"/>
              <a:gd name="connsiteX599" fmla="*/ 1239520 w 5287188"/>
              <a:gd name="connsiteY599" fmla="*/ 826985 h 999705"/>
              <a:gd name="connsiteX600" fmla="*/ 1198880 w 5287188"/>
              <a:gd name="connsiteY600" fmla="*/ 796505 h 999705"/>
              <a:gd name="connsiteX601" fmla="*/ 1168400 w 5287188"/>
              <a:gd name="connsiteY601" fmla="*/ 776185 h 999705"/>
              <a:gd name="connsiteX602" fmla="*/ 1137920 w 5287188"/>
              <a:gd name="connsiteY602" fmla="*/ 735545 h 999705"/>
              <a:gd name="connsiteX603" fmla="*/ 1097280 w 5287188"/>
              <a:gd name="connsiteY603" fmla="*/ 705065 h 999705"/>
              <a:gd name="connsiteX604" fmla="*/ 1076960 w 5287188"/>
              <a:gd name="connsiteY604" fmla="*/ 664425 h 999705"/>
              <a:gd name="connsiteX605" fmla="*/ 1046480 w 5287188"/>
              <a:gd name="connsiteY605" fmla="*/ 633945 h 999705"/>
              <a:gd name="connsiteX606" fmla="*/ 1066800 w 5287188"/>
              <a:gd name="connsiteY606" fmla="*/ 572985 h 999705"/>
              <a:gd name="connsiteX607" fmla="*/ 1097280 w 5287188"/>
              <a:gd name="connsiteY607" fmla="*/ 562825 h 999705"/>
              <a:gd name="connsiteX608" fmla="*/ 1219200 w 5287188"/>
              <a:gd name="connsiteY608" fmla="*/ 542505 h 999705"/>
              <a:gd name="connsiteX609" fmla="*/ 1452880 w 5287188"/>
              <a:gd name="connsiteY609" fmla="*/ 532345 h 999705"/>
              <a:gd name="connsiteX610" fmla="*/ 1595120 w 5287188"/>
              <a:gd name="connsiteY610" fmla="*/ 522185 h 999705"/>
              <a:gd name="connsiteX611" fmla="*/ 2235200 w 5287188"/>
              <a:gd name="connsiteY611" fmla="*/ 501865 h 999705"/>
              <a:gd name="connsiteX612" fmla="*/ 2489200 w 5287188"/>
              <a:gd name="connsiteY612" fmla="*/ 491705 h 999705"/>
              <a:gd name="connsiteX613" fmla="*/ 2743200 w 5287188"/>
              <a:gd name="connsiteY613" fmla="*/ 471385 h 999705"/>
              <a:gd name="connsiteX614" fmla="*/ 3688080 w 5287188"/>
              <a:gd name="connsiteY614" fmla="*/ 491705 h 999705"/>
              <a:gd name="connsiteX615" fmla="*/ 3840480 w 5287188"/>
              <a:gd name="connsiteY615" fmla="*/ 501865 h 999705"/>
              <a:gd name="connsiteX616" fmla="*/ 4064000 w 5287188"/>
              <a:gd name="connsiteY616" fmla="*/ 552665 h 999705"/>
              <a:gd name="connsiteX617" fmla="*/ 4236720 w 5287188"/>
              <a:gd name="connsiteY617" fmla="*/ 583145 h 999705"/>
              <a:gd name="connsiteX618" fmla="*/ 4307840 w 5287188"/>
              <a:gd name="connsiteY618" fmla="*/ 603465 h 999705"/>
              <a:gd name="connsiteX619" fmla="*/ 4724400 w 5287188"/>
              <a:gd name="connsiteY619" fmla="*/ 603465 h 999705"/>
              <a:gd name="connsiteX620" fmla="*/ 4785360 w 5287188"/>
              <a:gd name="connsiteY620" fmla="*/ 593305 h 999705"/>
              <a:gd name="connsiteX621" fmla="*/ 4886960 w 5287188"/>
              <a:gd name="connsiteY621" fmla="*/ 562825 h 999705"/>
              <a:gd name="connsiteX622" fmla="*/ 4947920 w 5287188"/>
              <a:gd name="connsiteY622" fmla="*/ 552665 h 999705"/>
              <a:gd name="connsiteX623" fmla="*/ 4998720 w 5287188"/>
              <a:gd name="connsiteY623" fmla="*/ 532345 h 999705"/>
              <a:gd name="connsiteX624" fmla="*/ 5059680 w 5287188"/>
              <a:gd name="connsiteY624" fmla="*/ 512025 h 999705"/>
              <a:gd name="connsiteX625" fmla="*/ 5110480 w 5287188"/>
              <a:gd name="connsiteY625" fmla="*/ 481545 h 999705"/>
              <a:gd name="connsiteX626" fmla="*/ 5171440 w 5287188"/>
              <a:gd name="connsiteY626" fmla="*/ 451065 h 999705"/>
              <a:gd name="connsiteX627" fmla="*/ 5252720 w 5287188"/>
              <a:gd name="connsiteY627" fmla="*/ 410425 h 999705"/>
              <a:gd name="connsiteX628" fmla="*/ 5283200 w 5287188"/>
              <a:gd name="connsiteY628" fmla="*/ 359625 h 999705"/>
              <a:gd name="connsiteX629" fmla="*/ 5252720 w 5287188"/>
              <a:gd name="connsiteY629" fmla="*/ 278345 h 999705"/>
              <a:gd name="connsiteX630" fmla="*/ 5130800 w 5287188"/>
              <a:gd name="connsiteY630" fmla="*/ 207225 h 999705"/>
              <a:gd name="connsiteX631" fmla="*/ 5080000 w 5287188"/>
              <a:gd name="connsiteY631" fmla="*/ 197065 h 999705"/>
              <a:gd name="connsiteX632" fmla="*/ 5039360 w 5287188"/>
              <a:gd name="connsiteY632" fmla="*/ 186905 h 999705"/>
              <a:gd name="connsiteX633" fmla="*/ 4917440 w 5287188"/>
              <a:gd name="connsiteY633" fmla="*/ 176745 h 999705"/>
              <a:gd name="connsiteX634" fmla="*/ 4592320 w 5287188"/>
              <a:gd name="connsiteY634" fmla="*/ 197065 h 999705"/>
              <a:gd name="connsiteX635" fmla="*/ 4511040 w 5287188"/>
              <a:gd name="connsiteY635" fmla="*/ 258025 h 999705"/>
              <a:gd name="connsiteX636" fmla="*/ 4460240 w 5287188"/>
              <a:gd name="connsiteY636" fmla="*/ 268185 h 999705"/>
              <a:gd name="connsiteX637" fmla="*/ 4409440 w 5287188"/>
              <a:gd name="connsiteY637" fmla="*/ 308825 h 999705"/>
              <a:gd name="connsiteX638" fmla="*/ 4277360 w 5287188"/>
              <a:gd name="connsiteY638" fmla="*/ 420585 h 999705"/>
              <a:gd name="connsiteX639" fmla="*/ 4226560 w 5287188"/>
              <a:gd name="connsiteY639" fmla="*/ 451065 h 999705"/>
              <a:gd name="connsiteX640" fmla="*/ 4185920 w 5287188"/>
              <a:gd name="connsiteY640" fmla="*/ 491705 h 999705"/>
              <a:gd name="connsiteX641" fmla="*/ 4124960 w 5287188"/>
              <a:gd name="connsiteY641" fmla="*/ 522185 h 999705"/>
              <a:gd name="connsiteX642" fmla="*/ 4074160 w 5287188"/>
              <a:gd name="connsiteY642" fmla="*/ 562825 h 999705"/>
              <a:gd name="connsiteX643" fmla="*/ 3962400 w 5287188"/>
              <a:gd name="connsiteY643" fmla="*/ 623785 h 999705"/>
              <a:gd name="connsiteX644" fmla="*/ 3870960 w 5287188"/>
              <a:gd name="connsiteY644" fmla="*/ 664425 h 999705"/>
              <a:gd name="connsiteX645" fmla="*/ 3820160 w 5287188"/>
              <a:gd name="connsiteY645" fmla="*/ 694905 h 999705"/>
              <a:gd name="connsiteX646" fmla="*/ 3779520 w 5287188"/>
              <a:gd name="connsiteY646" fmla="*/ 715225 h 999705"/>
              <a:gd name="connsiteX647" fmla="*/ 3738880 w 5287188"/>
              <a:gd name="connsiteY647" fmla="*/ 745705 h 999705"/>
              <a:gd name="connsiteX648" fmla="*/ 3708400 w 5287188"/>
              <a:gd name="connsiteY648" fmla="*/ 755865 h 999705"/>
              <a:gd name="connsiteX649" fmla="*/ 3677920 w 5287188"/>
              <a:gd name="connsiteY649" fmla="*/ 776185 h 999705"/>
              <a:gd name="connsiteX650" fmla="*/ 3627120 w 5287188"/>
              <a:gd name="connsiteY650" fmla="*/ 796505 h 999705"/>
              <a:gd name="connsiteX651" fmla="*/ 3556000 w 5287188"/>
              <a:gd name="connsiteY651" fmla="*/ 826985 h 999705"/>
              <a:gd name="connsiteX652" fmla="*/ 3464560 w 5287188"/>
              <a:gd name="connsiteY652" fmla="*/ 837145 h 999705"/>
              <a:gd name="connsiteX653" fmla="*/ 3373120 w 5287188"/>
              <a:gd name="connsiteY653" fmla="*/ 857465 h 999705"/>
              <a:gd name="connsiteX654" fmla="*/ 3322320 w 5287188"/>
              <a:gd name="connsiteY654" fmla="*/ 877785 h 999705"/>
              <a:gd name="connsiteX655" fmla="*/ 3261360 w 5287188"/>
              <a:gd name="connsiteY655" fmla="*/ 898105 h 999705"/>
              <a:gd name="connsiteX656" fmla="*/ 3230880 w 5287188"/>
              <a:gd name="connsiteY656" fmla="*/ 908265 h 999705"/>
              <a:gd name="connsiteX657" fmla="*/ 3159760 w 5287188"/>
              <a:gd name="connsiteY657" fmla="*/ 938745 h 999705"/>
              <a:gd name="connsiteX658" fmla="*/ 3108960 w 5287188"/>
              <a:gd name="connsiteY658" fmla="*/ 959065 h 999705"/>
              <a:gd name="connsiteX659" fmla="*/ 2915920 w 5287188"/>
              <a:gd name="connsiteY659" fmla="*/ 969225 h 999705"/>
              <a:gd name="connsiteX660" fmla="*/ 2854960 w 5287188"/>
              <a:gd name="connsiteY660" fmla="*/ 979385 h 999705"/>
              <a:gd name="connsiteX661" fmla="*/ 2824480 w 5287188"/>
              <a:gd name="connsiteY661" fmla="*/ 989545 h 999705"/>
              <a:gd name="connsiteX662" fmla="*/ 2743200 w 5287188"/>
              <a:gd name="connsiteY662" fmla="*/ 959065 h 999705"/>
              <a:gd name="connsiteX663" fmla="*/ 2682240 w 5287188"/>
              <a:gd name="connsiteY663" fmla="*/ 948905 h 999705"/>
              <a:gd name="connsiteX664" fmla="*/ 2590800 w 5287188"/>
              <a:gd name="connsiteY664" fmla="*/ 918425 h 999705"/>
              <a:gd name="connsiteX665" fmla="*/ 2438400 w 5287188"/>
              <a:gd name="connsiteY665" fmla="*/ 898105 h 999705"/>
              <a:gd name="connsiteX666" fmla="*/ 2214880 w 5287188"/>
              <a:gd name="connsiteY666" fmla="*/ 887945 h 999705"/>
              <a:gd name="connsiteX667" fmla="*/ 1747520 w 5287188"/>
              <a:gd name="connsiteY667" fmla="*/ 898105 h 999705"/>
              <a:gd name="connsiteX668" fmla="*/ 1351280 w 5287188"/>
              <a:gd name="connsiteY668" fmla="*/ 877785 h 999705"/>
              <a:gd name="connsiteX669" fmla="*/ 1259840 w 5287188"/>
              <a:gd name="connsiteY669" fmla="*/ 826985 h 999705"/>
              <a:gd name="connsiteX670" fmla="*/ 1219200 w 5287188"/>
              <a:gd name="connsiteY670" fmla="*/ 796505 h 999705"/>
              <a:gd name="connsiteX671" fmla="*/ 1188720 w 5287188"/>
              <a:gd name="connsiteY671" fmla="*/ 776185 h 999705"/>
              <a:gd name="connsiteX672" fmla="*/ 1158240 w 5287188"/>
              <a:gd name="connsiteY672" fmla="*/ 694905 h 999705"/>
              <a:gd name="connsiteX673" fmla="*/ 1178560 w 5287188"/>
              <a:gd name="connsiteY673" fmla="*/ 603465 h 999705"/>
              <a:gd name="connsiteX674" fmla="*/ 1280160 w 5287188"/>
              <a:gd name="connsiteY674" fmla="*/ 532345 h 999705"/>
              <a:gd name="connsiteX675" fmla="*/ 1412240 w 5287188"/>
              <a:gd name="connsiteY675" fmla="*/ 471385 h 999705"/>
              <a:gd name="connsiteX676" fmla="*/ 1513840 w 5287188"/>
              <a:gd name="connsiteY676" fmla="*/ 451065 h 999705"/>
              <a:gd name="connsiteX677" fmla="*/ 1605280 w 5287188"/>
              <a:gd name="connsiteY677" fmla="*/ 420585 h 999705"/>
              <a:gd name="connsiteX678" fmla="*/ 1838960 w 5287188"/>
              <a:gd name="connsiteY678" fmla="*/ 410425 h 999705"/>
              <a:gd name="connsiteX679" fmla="*/ 1960880 w 5287188"/>
              <a:gd name="connsiteY679" fmla="*/ 400265 h 999705"/>
              <a:gd name="connsiteX680" fmla="*/ 2499360 w 5287188"/>
              <a:gd name="connsiteY680" fmla="*/ 410425 h 999705"/>
              <a:gd name="connsiteX681" fmla="*/ 2651760 w 5287188"/>
              <a:gd name="connsiteY681" fmla="*/ 430745 h 999705"/>
              <a:gd name="connsiteX682" fmla="*/ 2783840 w 5287188"/>
              <a:gd name="connsiteY682" fmla="*/ 440905 h 999705"/>
              <a:gd name="connsiteX683" fmla="*/ 2946400 w 5287188"/>
              <a:gd name="connsiteY683" fmla="*/ 481545 h 999705"/>
              <a:gd name="connsiteX684" fmla="*/ 3200400 w 5287188"/>
              <a:gd name="connsiteY684" fmla="*/ 522185 h 999705"/>
              <a:gd name="connsiteX685" fmla="*/ 3302000 w 5287188"/>
              <a:gd name="connsiteY685" fmla="*/ 542505 h 999705"/>
              <a:gd name="connsiteX686" fmla="*/ 3393440 w 5287188"/>
              <a:gd name="connsiteY686" fmla="*/ 562825 h 999705"/>
              <a:gd name="connsiteX687" fmla="*/ 3586480 w 5287188"/>
              <a:gd name="connsiteY687" fmla="*/ 613625 h 999705"/>
              <a:gd name="connsiteX688" fmla="*/ 3677920 w 5287188"/>
              <a:gd name="connsiteY688" fmla="*/ 654265 h 999705"/>
              <a:gd name="connsiteX689" fmla="*/ 3718560 w 5287188"/>
              <a:gd name="connsiteY689" fmla="*/ 674585 h 999705"/>
              <a:gd name="connsiteX690" fmla="*/ 4023360 w 5287188"/>
              <a:gd name="connsiteY690" fmla="*/ 694905 h 999705"/>
              <a:gd name="connsiteX691" fmla="*/ 4561840 w 5287188"/>
              <a:gd name="connsiteY691" fmla="*/ 705065 h 999705"/>
              <a:gd name="connsiteX692" fmla="*/ 4663440 w 5287188"/>
              <a:gd name="connsiteY692" fmla="*/ 715225 h 999705"/>
              <a:gd name="connsiteX693" fmla="*/ 4714240 w 5287188"/>
              <a:gd name="connsiteY693" fmla="*/ 725385 h 999705"/>
              <a:gd name="connsiteX694" fmla="*/ 4815840 w 5287188"/>
              <a:gd name="connsiteY694" fmla="*/ 735545 h 999705"/>
              <a:gd name="connsiteX695" fmla="*/ 4886960 w 5287188"/>
              <a:gd name="connsiteY695" fmla="*/ 745705 h 999705"/>
              <a:gd name="connsiteX696" fmla="*/ 5059680 w 5287188"/>
              <a:gd name="connsiteY696" fmla="*/ 735545 h 999705"/>
              <a:gd name="connsiteX697" fmla="*/ 5090160 w 5287188"/>
              <a:gd name="connsiteY697" fmla="*/ 725385 h 999705"/>
              <a:gd name="connsiteX698" fmla="*/ 5120640 w 5287188"/>
              <a:gd name="connsiteY698" fmla="*/ 684745 h 999705"/>
              <a:gd name="connsiteX699" fmla="*/ 5161280 w 5287188"/>
              <a:gd name="connsiteY699" fmla="*/ 623785 h 999705"/>
              <a:gd name="connsiteX700" fmla="*/ 5161280 w 5287188"/>
              <a:gd name="connsiteY700" fmla="*/ 552665 h 999705"/>
              <a:gd name="connsiteX701" fmla="*/ 5130800 w 5287188"/>
              <a:gd name="connsiteY701" fmla="*/ 542505 h 999705"/>
              <a:gd name="connsiteX702" fmla="*/ 4968240 w 5287188"/>
              <a:gd name="connsiteY702" fmla="*/ 552665 h 999705"/>
              <a:gd name="connsiteX703" fmla="*/ 4886960 w 5287188"/>
              <a:gd name="connsiteY703" fmla="*/ 572985 h 999705"/>
              <a:gd name="connsiteX704" fmla="*/ 4795520 w 5287188"/>
              <a:gd name="connsiteY704" fmla="*/ 623785 h 999705"/>
              <a:gd name="connsiteX705" fmla="*/ 4693920 w 5287188"/>
              <a:gd name="connsiteY705" fmla="*/ 664425 h 999705"/>
              <a:gd name="connsiteX706" fmla="*/ 4582160 w 5287188"/>
              <a:gd name="connsiteY706" fmla="*/ 715225 h 999705"/>
              <a:gd name="connsiteX707" fmla="*/ 4541520 w 5287188"/>
              <a:gd name="connsiteY707" fmla="*/ 725385 h 999705"/>
              <a:gd name="connsiteX708" fmla="*/ 4450080 w 5287188"/>
              <a:gd name="connsiteY708" fmla="*/ 766025 h 999705"/>
              <a:gd name="connsiteX709" fmla="*/ 4358640 w 5287188"/>
              <a:gd name="connsiteY709" fmla="*/ 796505 h 999705"/>
              <a:gd name="connsiteX710" fmla="*/ 4328160 w 5287188"/>
              <a:gd name="connsiteY710" fmla="*/ 806665 h 999705"/>
              <a:gd name="connsiteX711" fmla="*/ 4287520 w 5287188"/>
              <a:gd name="connsiteY711" fmla="*/ 816825 h 999705"/>
              <a:gd name="connsiteX712" fmla="*/ 4246880 w 5287188"/>
              <a:gd name="connsiteY712" fmla="*/ 837145 h 999705"/>
              <a:gd name="connsiteX713" fmla="*/ 4145280 w 5287188"/>
              <a:gd name="connsiteY713" fmla="*/ 857465 h 999705"/>
              <a:gd name="connsiteX714" fmla="*/ 4114800 w 5287188"/>
              <a:gd name="connsiteY714" fmla="*/ 867625 h 999705"/>
              <a:gd name="connsiteX715" fmla="*/ 3972560 w 5287188"/>
              <a:gd name="connsiteY715" fmla="*/ 877785 h 999705"/>
              <a:gd name="connsiteX716" fmla="*/ 3901440 w 5287188"/>
              <a:gd name="connsiteY716" fmla="*/ 887945 h 999705"/>
              <a:gd name="connsiteX717" fmla="*/ 3870960 w 5287188"/>
              <a:gd name="connsiteY717" fmla="*/ 898105 h 999705"/>
              <a:gd name="connsiteX718" fmla="*/ 3799840 w 5287188"/>
              <a:gd name="connsiteY718" fmla="*/ 908265 h 999705"/>
              <a:gd name="connsiteX719" fmla="*/ 3271520 w 5287188"/>
              <a:gd name="connsiteY719" fmla="*/ 918425 h 999705"/>
              <a:gd name="connsiteX720" fmla="*/ 3037840 w 5287188"/>
              <a:gd name="connsiteY720" fmla="*/ 928585 h 999705"/>
              <a:gd name="connsiteX721" fmla="*/ 2834640 w 5287188"/>
              <a:gd name="connsiteY721" fmla="*/ 948905 h 999705"/>
              <a:gd name="connsiteX722" fmla="*/ 2468880 w 5287188"/>
              <a:gd name="connsiteY722" fmla="*/ 969225 h 999705"/>
              <a:gd name="connsiteX723" fmla="*/ 2387600 w 5287188"/>
              <a:gd name="connsiteY723" fmla="*/ 979385 h 999705"/>
              <a:gd name="connsiteX724" fmla="*/ 1920240 w 5287188"/>
              <a:gd name="connsiteY724" fmla="*/ 999705 h 999705"/>
              <a:gd name="connsiteX725" fmla="*/ 1727200 w 5287188"/>
              <a:gd name="connsiteY725" fmla="*/ 979385 h 999705"/>
              <a:gd name="connsiteX726" fmla="*/ 1696720 w 5287188"/>
              <a:gd name="connsiteY726" fmla="*/ 959065 h 999705"/>
              <a:gd name="connsiteX727" fmla="*/ 1625600 w 5287188"/>
              <a:gd name="connsiteY727" fmla="*/ 918425 h 999705"/>
              <a:gd name="connsiteX728" fmla="*/ 1595120 w 5287188"/>
              <a:gd name="connsiteY728" fmla="*/ 898105 h 999705"/>
              <a:gd name="connsiteX729" fmla="*/ 1412240 w 5287188"/>
              <a:gd name="connsiteY729" fmla="*/ 806665 h 999705"/>
              <a:gd name="connsiteX730" fmla="*/ 1351280 w 5287188"/>
              <a:gd name="connsiteY730" fmla="*/ 776185 h 999705"/>
              <a:gd name="connsiteX731" fmla="*/ 1249680 w 5287188"/>
              <a:gd name="connsiteY731" fmla="*/ 715225 h 999705"/>
              <a:gd name="connsiteX732" fmla="*/ 1209040 w 5287188"/>
              <a:gd name="connsiteY732" fmla="*/ 705065 h 999705"/>
              <a:gd name="connsiteX733" fmla="*/ 1137920 w 5287188"/>
              <a:gd name="connsiteY733" fmla="*/ 644105 h 999705"/>
              <a:gd name="connsiteX734" fmla="*/ 1148080 w 5287188"/>
              <a:gd name="connsiteY734" fmla="*/ 583145 h 999705"/>
              <a:gd name="connsiteX735" fmla="*/ 1168400 w 5287188"/>
              <a:gd name="connsiteY735" fmla="*/ 552665 h 999705"/>
              <a:gd name="connsiteX736" fmla="*/ 1249680 w 5287188"/>
              <a:gd name="connsiteY736" fmla="*/ 501865 h 999705"/>
              <a:gd name="connsiteX737" fmla="*/ 1422400 w 5287188"/>
              <a:gd name="connsiteY737" fmla="*/ 461225 h 999705"/>
              <a:gd name="connsiteX738" fmla="*/ 1493520 w 5287188"/>
              <a:gd name="connsiteY738" fmla="*/ 440905 h 999705"/>
              <a:gd name="connsiteX739" fmla="*/ 1656080 w 5287188"/>
              <a:gd name="connsiteY739" fmla="*/ 420585 h 999705"/>
              <a:gd name="connsiteX740" fmla="*/ 1737360 w 5287188"/>
              <a:gd name="connsiteY740" fmla="*/ 410425 h 999705"/>
              <a:gd name="connsiteX741" fmla="*/ 1838960 w 5287188"/>
              <a:gd name="connsiteY741" fmla="*/ 390105 h 999705"/>
              <a:gd name="connsiteX742" fmla="*/ 2367280 w 5287188"/>
              <a:gd name="connsiteY742" fmla="*/ 400265 h 999705"/>
              <a:gd name="connsiteX743" fmla="*/ 2611120 w 5287188"/>
              <a:gd name="connsiteY743" fmla="*/ 430745 h 999705"/>
              <a:gd name="connsiteX744" fmla="*/ 2763520 w 5287188"/>
              <a:gd name="connsiteY744" fmla="*/ 451065 h 999705"/>
              <a:gd name="connsiteX745" fmla="*/ 2895600 w 5287188"/>
              <a:gd name="connsiteY745" fmla="*/ 491705 h 999705"/>
              <a:gd name="connsiteX746" fmla="*/ 3322320 w 5287188"/>
              <a:gd name="connsiteY746" fmla="*/ 552665 h 999705"/>
              <a:gd name="connsiteX747" fmla="*/ 3454400 w 5287188"/>
              <a:gd name="connsiteY747" fmla="*/ 583145 h 999705"/>
              <a:gd name="connsiteX748" fmla="*/ 3728720 w 5287188"/>
              <a:gd name="connsiteY748" fmla="*/ 613625 h 999705"/>
              <a:gd name="connsiteX749" fmla="*/ 3850640 w 5287188"/>
              <a:gd name="connsiteY749" fmla="*/ 633945 h 999705"/>
              <a:gd name="connsiteX750" fmla="*/ 4724400 w 5287188"/>
              <a:gd name="connsiteY750" fmla="*/ 633945 h 999705"/>
              <a:gd name="connsiteX751" fmla="*/ 4866640 w 5287188"/>
              <a:gd name="connsiteY751" fmla="*/ 613625 h 999705"/>
              <a:gd name="connsiteX752" fmla="*/ 4897120 w 5287188"/>
              <a:gd name="connsiteY752" fmla="*/ 603465 h 999705"/>
              <a:gd name="connsiteX753" fmla="*/ 4917440 w 5287188"/>
              <a:gd name="connsiteY753" fmla="*/ 572985 h 999705"/>
              <a:gd name="connsiteX754" fmla="*/ 4907280 w 5287188"/>
              <a:gd name="connsiteY754" fmla="*/ 532345 h 999705"/>
              <a:gd name="connsiteX755" fmla="*/ 4826000 w 5287188"/>
              <a:gd name="connsiteY755" fmla="*/ 491705 h 999705"/>
              <a:gd name="connsiteX756" fmla="*/ 4785360 w 5287188"/>
              <a:gd name="connsiteY756" fmla="*/ 461225 h 999705"/>
              <a:gd name="connsiteX757" fmla="*/ 4714240 w 5287188"/>
              <a:gd name="connsiteY757" fmla="*/ 451065 h 999705"/>
              <a:gd name="connsiteX758" fmla="*/ 4622800 w 5287188"/>
              <a:gd name="connsiteY758" fmla="*/ 430745 h 999705"/>
              <a:gd name="connsiteX759" fmla="*/ 4135120 w 5287188"/>
              <a:gd name="connsiteY759" fmla="*/ 451065 h 999705"/>
              <a:gd name="connsiteX760" fmla="*/ 3921760 w 5287188"/>
              <a:gd name="connsiteY760" fmla="*/ 501865 h 999705"/>
              <a:gd name="connsiteX761" fmla="*/ 3870960 w 5287188"/>
              <a:gd name="connsiteY761" fmla="*/ 512025 h 999705"/>
              <a:gd name="connsiteX762" fmla="*/ 3820160 w 5287188"/>
              <a:gd name="connsiteY762" fmla="*/ 542505 h 999705"/>
              <a:gd name="connsiteX763" fmla="*/ 3789680 w 5287188"/>
              <a:gd name="connsiteY763" fmla="*/ 562825 h 999705"/>
              <a:gd name="connsiteX764" fmla="*/ 3718560 w 5287188"/>
              <a:gd name="connsiteY764" fmla="*/ 583145 h 999705"/>
              <a:gd name="connsiteX765" fmla="*/ 3647440 w 5287188"/>
              <a:gd name="connsiteY765" fmla="*/ 623785 h 99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5287188" h="999705">
                <a:moveTo>
                  <a:pt x="0" y="237705"/>
                </a:moveTo>
                <a:cubicBezTo>
                  <a:pt x="10160" y="234318"/>
                  <a:pt x="20901" y="232334"/>
                  <a:pt x="30480" y="227545"/>
                </a:cubicBezTo>
                <a:cubicBezTo>
                  <a:pt x="41402" y="222084"/>
                  <a:pt x="49802" y="212184"/>
                  <a:pt x="60960" y="207225"/>
                </a:cubicBezTo>
                <a:cubicBezTo>
                  <a:pt x="80533" y="198526"/>
                  <a:pt x="101600" y="193678"/>
                  <a:pt x="121920" y="186905"/>
                </a:cubicBezTo>
                <a:lnTo>
                  <a:pt x="152400" y="176745"/>
                </a:lnTo>
                <a:cubicBezTo>
                  <a:pt x="274835" y="183189"/>
                  <a:pt x="325616" y="173524"/>
                  <a:pt x="426720" y="207225"/>
                </a:cubicBezTo>
                <a:cubicBezTo>
                  <a:pt x="436880" y="210612"/>
                  <a:pt x="447621" y="212596"/>
                  <a:pt x="457200" y="217385"/>
                </a:cubicBezTo>
                <a:cubicBezTo>
                  <a:pt x="468122" y="222846"/>
                  <a:pt x="477520" y="230932"/>
                  <a:pt x="487680" y="237705"/>
                </a:cubicBezTo>
                <a:cubicBezTo>
                  <a:pt x="494453" y="247865"/>
                  <a:pt x="499366" y="259551"/>
                  <a:pt x="508000" y="268185"/>
                </a:cubicBezTo>
                <a:cubicBezTo>
                  <a:pt x="516634" y="276819"/>
                  <a:pt x="530439" y="279315"/>
                  <a:pt x="538480" y="288505"/>
                </a:cubicBezTo>
                <a:cubicBezTo>
                  <a:pt x="605611" y="365226"/>
                  <a:pt x="546940" y="338738"/>
                  <a:pt x="609600" y="359625"/>
                </a:cubicBezTo>
                <a:cubicBezTo>
                  <a:pt x="612987" y="369785"/>
                  <a:pt x="613070" y="381742"/>
                  <a:pt x="619760" y="390105"/>
                </a:cubicBezTo>
                <a:cubicBezTo>
                  <a:pt x="627388" y="399640"/>
                  <a:pt x="643768" y="400070"/>
                  <a:pt x="650240" y="410425"/>
                </a:cubicBezTo>
                <a:cubicBezTo>
                  <a:pt x="733119" y="543031"/>
                  <a:pt x="616497" y="417322"/>
                  <a:pt x="701040" y="501865"/>
                </a:cubicBezTo>
                <a:cubicBezTo>
                  <a:pt x="718923" y="555513"/>
                  <a:pt x="705259" y="523434"/>
                  <a:pt x="751840" y="593305"/>
                </a:cubicBezTo>
                <a:cubicBezTo>
                  <a:pt x="758613" y="603465"/>
                  <a:pt x="762000" y="617012"/>
                  <a:pt x="772160" y="623785"/>
                </a:cubicBezTo>
                <a:lnTo>
                  <a:pt x="802640" y="644105"/>
                </a:lnTo>
                <a:cubicBezTo>
                  <a:pt x="824114" y="676317"/>
                  <a:pt x="849123" y="718146"/>
                  <a:pt x="883920" y="735545"/>
                </a:cubicBezTo>
                <a:cubicBezTo>
                  <a:pt x="897467" y="742318"/>
                  <a:pt x="911573" y="748073"/>
                  <a:pt x="924560" y="755865"/>
                </a:cubicBezTo>
                <a:cubicBezTo>
                  <a:pt x="945501" y="768430"/>
                  <a:pt x="962352" y="788782"/>
                  <a:pt x="985520" y="796505"/>
                </a:cubicBezTo>
                <a:cubicBezTo>
                  <a:pt x="995680" y="799892"/>
                  <a:pt x="1006421" y="801876"/>
                  <a:pt x="1016000" y="806665"/>
                </a:cubicBezTo>
                <a:cubicBezTo>
                  <a:pt x="1026922" y="812126"/>
                  <a:pt x="1035257" y="822175"/>
                  <a:pt x="1046480" y="826985"/>
                </a:cubicBezTo>
                <a:cubicBezTo>
                  <a:pt x="1059315" y="832486"/>
                  <a:pt x="1073745" y="833133"/>
                  <a:pt x="1087120" y="837145"/>
                </a:cubicBezTo>
                <a:cubicBezTo>
                  <a:pt x="1107636" y="843300"/>
                  <a:pt x="1127760" y="850692"/>
                  <a:pt x="1148080" y="857465"/>
                </a:cubicBezTo>
                <a:cubicBezTo>
                  <a:pt x="1158240" y="860852"/>
                  <a:pt x="1167933" y="866297"/>
                  <a:pt x="1178560" y="867625"/>
                </a:cubicBezTo>
                <a:cubicBezTo>
                  <a:pt x="1290271" y="881589"/>
                  <a:pt x="1232703" y="874770"/>
                  <a:pt x="1351280" y="887945"/>
                </a:cubicBezTo>
                <a:cubicBezTo>
                  <a:pt x="1388533" y="884558"/>
                  <a:pt x="1426202" y="884286"/>
                  <a:pt x="1463040" y="877785"/>
                </a:cubicBezTo>
                <a:cubicBezTo>
                  <a:pt x="1483934" y="874098"/>
                  <a:pt x="1543333" y="851896"/>
                  <a:pt x="1564640" y="837145"/>
                </a:cubicBezTo>
                <a:cubicBezTo>
                  <a:pt x="1688318" y="751522"/>
                  <a:pt x="1612851" y="780435"/>
                  <a:pt x="1686560" y="755865"/>
                </a:cubicBezTo>
                <a:cubicBezTo>
                  <a:pt x="1702656" y="723673"/>
                  <a:pt x="1710982" y="700963"/>
                  <a:pt x="1737360" y="674585"/>
                </a:cubicBezTo>
                <a:cubicBezTo>
                  <a:pt x="1745994" y="665951"/>
                  <a:pt x="1757680" y="661038"/>
                  <a:pt x="1767840" y="654265"/>
                </a:cubicBezTo>
                <a:cubicBezTo>
                  <a:pt x="1774613" y="644105"/>
                  <a:pt x="1786433" y="635873"/>
                  <a:pt x="1788160" y="623785"/>
                </a:cubicBezTo>
                <a:cubicBezTo>
                  <a:pt x="1788381" y="622236"/>
                  <a:pt x="1772461" y="558442"/>
                  <a:pt x="1767840" y="552665"/>
                </a:cubicBezTo>
                <a:cubicBezTo>
                  <a:pt x="1760212" y="543130"/>
                  <a:pt x="1747520" y="539118"/>
                  <a:pt x="1737360" y="532345"/>
                </a:cubicBezTo>
                <a:cubicBezTo>
                  <a:pt x="1713653" y="535732"/>
                  <a:pt x="1689823" y="538343"/>
                  <a:pt x="1666240" y="542505"/>
                </a:cubicBezTo>
                <a:cubicBezTo>
                  <a:pt x="1641652" y="546844"/>
                  <a:pt x="1570268" y="557510"/>
                  <a:pt x="1534160" y="572985"/>
                </a:cubicBezTo>
                <a:cubicBezTo>
                  <a:pt x="1520239" y="578951"/>
                  <a:pt x="1506670" y="585791"/>
                  <a:pt x="1493520" y="593305"/>
                </a:cubicBezTo>
                <a:cubicBezTo>
                  <a:pt x="1482918" y="599363"/>
                  <a:pt x="1474198" y="608666"/>
                  <a:pt x="1463040" y="613625"/>
                </a:cubicBezTo>
                <a:cubicBezTo>
                  <a:pt x="1443467" y="622324"/>
                  <a:pt x="1402080" y="633945"/>
                  <a:pt x="1402080" y="633945"/>
                </a:cubicBezTo>
                <a:lnTo>
                  <a:pt x="1310640" y="603465"/>
                </a:lnTo>
                <a:cubicBezTo>
                  <a:pt x="1300480" y="600078"/>
                  <a:pt x="1289739" y="598094"/>
                  <a:pt x="1280160" y="593305"/>
                </a:cubicBezTo>
                <a:cubicBezTo>
                  <a:pt x="1226106" y="566278"/>
                  <a:pt x="1207317" y="555477"/>
                  <a:pt x="1137920" y="532345"/>
                </a:cubicBezTo>
                <a:cubicBezTo>
                  <a:pt x="1117600" y="525572"/>
                  <a:pt x="1096118" y="521604"/>
                  <a:pt x="1076960" y="512025"/>
                </a:cubicBezTo>
                <a:cubicBezTo>
                  <a:pt x="1026741" y="486916"/>
                  <a:pt x="1050688" y="496494"/>
                  <a:pt x="1005840" y="481545"/>
                </a:cubicBezTo>
                <a:cubicBezTo>
                  <a:pt x="995680" y="471385"/>
                  <a:pt x="984459" y="462186"/>
                  <a:pt x="975360" y="451065"/>
                </a:cubicBezTo>
                <a:cubicBezTo>
                  <a:pt x="953914" y="424854"/>
                  <a:pt x="942579" y="388571"/>
                  <a:pt x="914400" y="369785"/>
                </a:cubicBezTo>
                <a:cubicBezTo>
                  <a:pt x="842568" y="321897"/>
                  <a:pt x="931495" y="381996"/>
                  <a:pt x="843280" y="318985"/>
                </a:cubicBezTo>
                <a:cubicBezTo>
                  <a:pt x="833344" y="311888"/>
                  <a:pt x="823722" y="304126"/>
                  <a:pt x="812800" y="298665"/>
                </a:cubicBezTo>
                <a:cubicBezTo>
                  <a:pt x="803221" y="293876"/>
                  <a:pt x="792164" y="292724"/>
                  <a:pt x="782320" y="288505"/>
                </a:cubicBezTo>
                <a:cubicBezTo>
                  <a:pt x="694437" y="250841"/>
                  <a:pt x="782681" y="281852"/>
                  <a:pt x="711200" y="258025"/>
                </a:cubicBezTo>
                <a:cubicBezTo>
                  <a:pt x="701040" y="247865"/>
                  <a:pt x="675384" y="240886"/>
                  <a:pt x="680720" y="227545"/>
                </a:cubicBezTo>
                <a:cubicBezTo>
                  <a:pt x="687493" y="210612"/>
                  <a:pt x="715208" y="215381"/>
                  <a:pt x="731520" y="207225"/>
                </a:cubicBezTo>
                <a:cubicBezTo>
                  <a:pt x="792755" y="176608"/>
                  <a:pt x="726853" y="190316"/>
                  <a:pt x="812800" y="176745"/>
                </a:cubicBezTo>
                <a:cubicBezTo>
                  <a:pt x="860109" y="169275"/>
                  <a:pt x="955040" y="156425"/>
                  <a:pt x="955040" y="156425"/>
                </a:cubicBezTo>
                <a:cubicBezTo>
                  <a:pt x="971973" y="149652"/>
                  <a:pt x="987762" y="138515"/>
                  <a:pt x="1005840" y="136105"/>
                </a:cubicBezTo>
                <a:cubicBezTo>
                  <a:pt x="1090032" y="124879"/>
                  <a:pt x="1259840" y="115785"/>
                  <a:pt x="1259840" y="115785"/>
                </a:cubicBezTo>
                <a:cubicBezTo>
                  <a:pt x="1291202" y="121487"/>
                  <a:pt x="1375853" y="126103"/>
                  <a:pt x="1412240" y="156425"/>
                </a:cubicBezTo>
                <a:cubicBezTo>
                  <a:pt x="1421621" y="164242"/>
                  <a:pt x="1425787" y="176745"/>
                  <a:pt x="1432560" y="186905"/>
                </a:cubicBezTo>
                <a:cubicBezTo>
                  <a:pt x="1452151" y="265269"/>
                  <a:pt x="1447834" y="229795"/>
                  <a:pt x="1432560" y="359625"/>
                </a:cubicBezTo>
                <a:cubicBezTo>
                  <a:pt x="1430928" y="373493"/>
                  <a:pt x="1429328" y="388141"/>
                  <a:pt x="1422400" y="400265"/>
                </a:cubicBezTo>
                <a:cubicBezTo>
                  <a:pt x="1404346" y="431859"/>
                  <a:pt x="1380384" y="434434"/>
                  <a:pt x="1351280" y="451065"/>
                </a:cubicBezTo>
                <a:cubicBezTo>
                  <a:pt x="1340678" y="457123"/>
                  <a:pt x="1331722" y="465924"/>
                  <a:pt x="1320800" y="471385"/>
                </a:cubicBezTo>
                <a:cubicBezTo>
                  <a:pt x="1282541" y="490514"/>
                  <a:pt x="1268165" y="492164"/>
                  <a:pt x="1229360" y="501865"/>
                </a:cubicBezTo>
                <a:cubicBezTo>
                  <a:pt x="917640" y="492124"/>
                  <a:pt x="883553" y="484388"/>
                  <a:pt x="568960" y="501865"/>
                </a:cubicBezTo>
                <a:cubicBezTo>
                  <a:pt x="558267" y="502459"/>
                  <a:pt x="548935" y="509702"/>
                  <a:pt x="538480" y="512025"/>
                </a:cubicBezTo>
                <a:cubicBezTo>
                  <a:pt x="314279" y="561847"/>
                  <a:pt x="598819" y="491860"/>
                  <a:pt x="436880" y="532345"/>
                </a:cubicBezTo>
                <a:cubicBezTo>
                  <a:pt x="433493" y="542505"/>
                  <a:pt x="426720" y="552115"/>
                  <a:pt x="426720" y="562825"/>
                </a:cubicBezTo>
                <a:cubicBezTo>
                  <a:pt x="426720" y="577550"/>
                  <a:pt x="446926" y="615566"/>
                  <a:pt x="457200" y="623785"/>
                </a:cubicBezTo>
                <a:cubicBezTo>
                  <a:pt x="465563" y="630475"/>
                  <a:pt x="477520" y="630558"/>
                  <a:pt x="487680" y="633945"/>
                </a:cubicBezTo>
                <a:cubicBezTo>
                  <a:pt x="570271" y="700018"/>
                  <a:pt x="509537" y="664189"/>
                  <a:pt x="640080" y="694905"/>
                </a:cubicBezTo>
                <a:cubicBezTo>
                  <a:pt x="664080" y="700552"/>
                  <a:pt x="687023" y="710390"/>
                  <a:pt x="711200" y="715225"/>
                </a:cubicBezTo>
                <a:cubicBezTo>
                  <a:pt x="737974" y="720580"/>
                  <a:pt x="765591" y="720640"/>
                  <a:pt x="792480" y="725385"/>
                </a:cubicBezTo>
                <a:cubicBezTo>
                  <a:pt x="998821" y="761798"/>
                  <a:pt x="769436" y="732985"/>
                  <a:pt x="975360" y="755865"/>
                </a:cubicBezTo>
                <a:cubicBezTo>
                  <a:pt x="1002453" y="762638"/>
                  <a:pt x="1028713" y="776185"/>
                  <a:pt x="1056640" y="776185"/>
                </a:cubicBezTo>
                <a:cubicBezTo>
                  <a:pt x="1491868" y="776185"/>
                  <a:pt x="1391581" y="803391"/>
                  <a:pt x="1595120" y="735545"/>
                </a:cubicBezTo>
                <a:cubicBezTo>
                  <a:pt x="1608667" y="725385"/>
                  <a:pt x="1621058" y="713466"/>
                  <a:pt x="1635760" y="705065"/>
                </a:cubicBezTo>
                <a:cubicBezTo>
                  <a:pt x="1645059" y="699752"/>
                  <a:pt x="1657877" y="701595"/>
                  <a:pt x="1666240" y="694905"/>
                </a:cubicBezTo>
                <a:cubicBezTo>
                  <a:pt x="1675775" y="687277"/>
                  <a:pt x="1677926" y="673059"/>
                  <a:pt x="1686560" y="664425"/>
                </a:cubicBezTo>
                <a:cubicBezTo>
                  <a:pt x="1695194" y="655791"/>
                  <a:pt x="1706880" y="650878"/>
                  <a:pt x="1717040" y="644105"/>
                </a:cubicBezTo>
                <a:cubicBezTo>
                  <a:pt x="1741776" y="569898"/>
                  <a:pt x="1732165" y="603925"/>
                  <a:pt x="1747520" y="542505"/>
                </a:cubicBezTo>
                <a:cubicBezTo>
                  <a:pt x="1740758" y="522219"/>
                  <a:pt x="1734278" y="487633"/>
                  <a:pt x="1706880" y="481545"/>
                </a:cubicBezTo>
                <a:cubicBezTo>
                  <a:pt x="1686770" y="477076"/>
                  <a:pt x="1666240" y="488318"/>
                  <a:pt x="1645920" y="491705"/>
                </a:cubicBezTo>
                <a:cubicBezTo>
                  <a:pt x="1598507" y="484932"/>
                  <a:pt x="1550645" y="480778"/>
                  <a:pt x="1503680" y="471385"/>
                </a:cubicBezTo>
                <a:cubicBezTo>
                  <a:pt x="1486747" y="467998"/>
                  <a:pt x="1469914" y="464064"/>
                  <a:pt x="1452880" y="461225"/>
                </a:cubicBezTo>
                <a:cubicBezTo>
                  <a:pt x="1342757" y="442871"/>
                  <a:pt x="1335000" y="442680"/>
                  <a:pt x="1239520" y="430745"/>
                </a:cubicBezTo>
                <a:cubicBezTo>
                  <a:pt x="1215813" y="423972"/>
                  <a:pt x="1192577" y="415260"/>
                  <a:pt x="1168400" y="410425"/>
                </a:cubicBezTo>
                <a:cubicBezTo>
                  <a:pt x="1106967" y="398138"/>
                  <a:pt x="967784" y="392807"/>
                  <a:pt x="924560" y="390105"/>
                </a:cubicBezTo>
                <a:cubicBezTo>
                  <a:pt x="866987" y="396878"/>
                  <a:pt x="808685" y="399056"/>
                  <a:pt x="751840" y="410425"/>
                </a:cubicBezTo>
                <a:cubicBezTo>
                  <a:pt x="739866" y="412820"/>
                  <a:pt x="731962" y="424687"/>
                  <a:pt x="721360" y="430745"/>
                </a:cubicBezTo>
                <a:cubicBezTo>
                  <a:pt x="708210" y="438259"/>
                  <a:pt x="693322" y="442664"/>
                  <a:pt x="680720" y="451065"/>
                </a:cubicBezTo>
                <a:cubicBezTo>
                  <a:pt x="662677" y="463094"/>
                  <a:pt x="648876" y="481174"/>
                  <a:pt x="629920" y="491705"/>
                </a:cubicBezTo>
                <a:cubicBezTo>
                  <a:pt x="621849" y="496189"/>
                  <a:pt x="541976" y="511326"/>
                  <a:pt x="538480" y="512025"/>
                </a:cubicBezTo>
                <a:cubicBezTo>
                  <a:pt x="508000" y="505252"/>
                  <a:pt x="476445" y="502207"/>
                  <a:pt x="447040" y="491705"/>
                </a:cubicBezTo>
                <a:cubicBezTo>
                  <a:pt x="410229" y="478558"/>
                  <a:pt x="387592" y="450740"/>
                  <a:pt x="355600" y="430745"/>
                </a:cubicBezTo>
                <a:cubicBezTo>
                  <a:pt x="342757" y="422718"/>
                  <a:pt x="326787" y="419886"/>
                  <a:pt x="314960" y="410425"/>
                </a:cubicBezTo>
                <a:cubicBezTo>
                  <a:pt x="292520" y="392473"/>
                  <a:pt x="254000" y="349465"/>
                  <a:pt x="254000" y="349465"/>
                </a:cubicBezTo>
                <a:cubicBezTo>
                  <a:pt x="250613" y="339305"/>
                  <a:pt x="248629" y="328564"/>
                  <a:pt x="243840" y="318985"/>
                </a:cubicBezTo>
                <a:cubicBezTo>
                  <a:pt x="195853" y="223012"/>
                  <a:pt x="226111" y="306437"/>
                  <a:pt x="203200" y="237705"/>
                </a:cubicBezTo>
                <a:cubicBezTo>
                  <a:pt x="206587" y="217385"/>
                  <a:pt x="206846" y="196288"/>
                  <a:pt x="213360" y="176745"/>
                </a:cubicBezTo>
                <a:cubicBezTo>
                  <a:pt x="221610" y="151995"/>
                  <a:pt x="253675" y="126108"/>
                  <a:pt x="274320" y="115785"/>
                </a:cubicBezTo>
                <a:cubicBezTo>
                  <a:pt x="293478" y="106206"/>
                  <a:pt x="315289" y="103154"/>
                  <a:pt x="335280" y="95465"/>
                </a:cubicBezTo>
                <a:cubicBezTo>
                  <a:pt x="359353" y="86206"/>
                  <a:pt x="381931" y="73141"/>
                  <a:pt x="406400" y="64985"/>
                </a:cubicBezTo>
                <a:cubicBezTo>
                  <a:pt x="463736" y="45873"/>
                  <a:pt x="509276" y="40473"/>
                  <a:pt x="568960" y="34505"/>
                </a:cubicBezTo>
                <a:cubicBezTo>
                  <a:pt x="609538" y="30447"/>
                  <a:pt x="650240" y="27732"/>
                  <a:pt x="690880" y="24345"/>
                </a:cubicBezTo>
                <a:cubicBezTo>
                  <a:pt x="899310" y="31293"/>
                  <a:pt x="936159" y="0"/>
                  <a:pt x="1076960" y="64985"/>
                </a:cubicBezTo>
                <a:cubicBezTo>
                  <a:pt x="1094890" y="73260"/>
                  <a:pt x="1112340" y="83129"/>
                  <a:pt x="1127760" y="95465"/>
                </a:cubicBezTo>
                <a:cubicBezTo>
                  <a:pt x="1146460" y="110425"/>
                  <a:pt x="1161627" y="129332"/>
                  <a:pt x="1178560" y="146265"/>
                </a:cubicBezTo>
                <a:cubicBezTo>
                  <a:pt x="1198205" y="195378"/>
                  <a:pt x="1198944" y="190590"/>
                  <a:pt x="1209040" y="237705"/>
                </a:cubicBezTo>
                <a:cubicBezTo>
                  <a:pt x="1217735" y="278281"/>
                  <a:pt x="1228253" y="357411"/>
                  <a:pt x="1249680" y="400265"/>
                </a:cubicBezTo>
                <a:cubicBezTo>
                  <a:pt x="1256453" y="413812"/>
                  <a:pt x="1260913" y="428788"/>
                  <a:pt x="1270000" y="440905"/>
                </a:cubicBezTo>
                <a:cubicBezTo>
                  <a:pt x="1281495" y="456231"/>
                  <a:pt x="1295314" y="470050"/>
                  <a:pt x="1310640" y="481545"/>
                </a:cubicBezTo>
                <a:cubicBezTo>
                  <a:pt x="1336200" y="500715"/>
                  <a:pt x="1360924" y="524596"/>
                  <a:pt x="1391920" y="532345"/>
                </a:cubicBezTo>
                <a:cubicBezTo>
                  <a:pt x="1405467" y="535732"/>
                  <a:pt x="1418868" y="539767"/>
                  <a:pt x="1432560" y="542505"/>
                </a:cubicBezTo>
                <a:cubicBezTo>
                  <a:pt x="1467802" y="549553"/>
                  <a:pt x="1530482" y="557945"/>
                  <a:pt x="1564640" y="562825"/>
                </a:cubicBezTo>
                <a:lnTo>
                  <a:pt x="1991360" y="532345"/>
                </a:lnTo>
                <a:cubicBezTo>
                  <a:pt x="2005271" y="531135"/>
                  <a:pt x="2019511" y="528430"/>
                  <a:pt x="2032000" y="522185"/>
                </a:cubicBezTo>
                <a:cubicBezTo>
                  <a:pt x="2059983" y="508193"/>
                  <a:pt x="2092326" y="472019"/>
                  <a:pt x="2113280" y="451065"/>
                </a:cubicBezTo>
                <a:cubicBezTo>
                  <a:pt x="2140114" y="370562"/>
                  <a:pt x="2130079" y="411233"/>
                  <a:pt x="2143760" y="329145"/>
                </a:cubicBezTo>
                <a:cubicBezTo>
                  <a:pt x="2157307" y="332532"/>
                  <a:pt x="2172276" y="332377"/>
                  <a:pt x="2184400" y="339305"/>
                </a:cubicBezTo>
                <a:cubicBezTo>
                  <a:pt x="2218565" y="358828"/>
                  <a:pt x="2217410" y="376090"/>
                  <a:pt x="2225040" y="410425"/>
                </a:cubicBezTo>
                <a:cubicBezTo>
                  <a:pt x="2228786" y="427282"/>
                  <a:pt x="2231813" y="444292"/>
                  <a:pt x="2235200" y="461225"/>
                </a:cubicBezTo>
                <a:cubicBezTo>
                  <a:pt x="2225346" y="495713"/>
                  <a:pt x="2214837" y="555752"/>
                  <a:pt x="2184400" y="583145"/>
                </a:cubicBezTo>
                <a:cubicBezTo>
                  <a:pt x="2164105" y="601411"/>
                  <a:pt x="2136315" y="609126"/>
                  <a:pt x="2113280" y="623785"/>
                </a:cubicBezTo>
                <a:cubicBezTo>
                  <a:pt x="2028340" y="677838"/>
                  <a:pt x="2124639" y="637705"/>
                  <a:pt x="1991360" y="684745"/>
                </a:cubicBezTo>
                <a:cubicBezTo>
                  <a:pt x="1839635" y="738295"/>
                  <a:pt x="1933310" y="701798"/>
                  <a:pt x="1717040" y="755865"/>
                </a:cubicBezTo>
                <a:cubicBezTo>
                  <a:pt x="1689947" y="762638"/>
                  <a:pt x="1663237" y="771189"/>
                  <a:pt x="1635760" y="776185"/>
                </a:cubicBezTo>
                <a:cubicBezTo>
                  <a:pt x="1588638" y="784753"/>
                  <a:pt x="1540763" y="788631"/>
                  <a:pt x="1493520" y="796505"/>
                </a:cubicBezTo>
                <a:lnTo>
                  <a:pt x="1432560" y="806665"/>
                </a:lnTo>
                <a:cubicBezTo>
                  <a:pt x="1398693" y="803278"/>
                  <a:pt x="1362377" y="809596"/>
                  <a:pt x="1330960" y="796505"/>
                </a:cubicBezTo>
                <a:cubicBezTo>
                  <a:pt x="1316979" y="790680"/>
                  <a:pt x="1316791" y="769705"/>
                  <a:pt x="1310640" y="755865"/>
                </a:cubicBezTo>
                <a:cubicBezTo>
                  <a:pt x="1303233" y="739199"/>
                  <a:pt x="1297093" y="721998"/>
                  <a:pt x="1290320" y="705065"/>
                </a:cubicBezTo>
                <a:cubicBezTo>
                  <a:pt x="1297619" y="544486"/>
                  <a:pt x="1314261" y="484236"/>
                  <a:pt x="1280160" y="339305"/>
                </a:cubicBezTo>
                <a:cubicBezTo>
                  <a:pt x="1277363" y="327419"/>
                  <a:pt x="1269030" y="316866"/>
                  <a:pt x="1259840" y="308825"/>
                </a:cubicBezTo>
                <a:cubicBezTo>
                  <a:pt x="1225097" y="278425"/>
                  <a:pt x="1190644" y="262053"/>
                  <a:pt x="1148080" y="247865"/>
                </a:cubicBezTo>
                <a:cubicBezTo>
                  <a:pt x="1134833" y="243449"/>
                  <a:pt x="1120987" y="241092"/>
                  <a:pt x="1107440" y="237705"/>
                </a:cubicBezTo>
                <a:cubicBezTo>
                  <a:pt x="1055276" y="243196"/>
                  <a:pt x="929653" y="238713"/>
                  <a:pt x="863600" y="278345"/>
                </a:cubicBezTo>
                <a:cubicBezTo>
                  <a:pt x="845005" y="289502"/>
                  <a:pt x="830843" y="306956"/>
                  <a:pt x="812800" y="318985"/>
                </a:cubicBezTo>
                <a:cubicBezTo>
                  <a:pt x="800198" y="327386"/>
                  <a:pt x="785003" y="331278"/>
                  <a:pt x="772160" y="339305"/>
                </a:cubicBezTo>
                <a:cubicBezTo>
                  <a:pt x="730741" y="365192"/>
                  <a:pt x="688380" y="390073"/>
                  <a:pt x="650240" y="420585"/>
                </a:cubicBezTo>
                <a:cubicBezTo>
                  <a:pt x="633307" y="434132"/>
                  <a:pt x="617310" y="448940"/>
                  <a:pt x="599440" y="461225"/>
                </a:cubicBezTo>
                <a:cubicBezTo>
                  <a:pt x="563053" y="486241"/>
                  <a:pt x="525125" y="508942"/>
                  <a:pt x="487680" y="532345"/>
                </a:cubicBezTo>
                <a:cubicBezTo>
                  <a:pt x="470934" y="542811"/>
                  <a:pt x="452300" y="550489"/>
                  <a:pt x="436880" y="562825"/>
                </a:cubicBezTo>
                <a:cubicBezTo>
                  <a:pt x="396061" y="595480"/>
                  <a:pt x="381543" y="610813"/>
                  <a:pt x="335280" y="633945"/>
                </a:cubicBezTo>
                <a:cubicBezTo>
                  <a:pt x="325701" y="638734"/>
                  <a:pt x="314960" y="640718"/>
                  <a:pt x="304800" y="644105"/>
                </a:cubicBezTo>
                <a:cubicBezTo>
                  <a:pt x="277707" y="664425"/>
                  <a:pt x="242306" y="676886"/>
                  <a:pt x="223520" y="705065"/>
                </a:cubicBezTo>
                <a:cubicBezTo>
                  <a:pt x="216747" y="715225"/>
                  <a:pt x="212735" y="727917"/>
                  <a:pt x="203200" y="735545"/>
                </a:cubicBezTo>
                <a:cubicBezTo>
                  <a:pt x="194837" y="742235"/>
                  <a:pt x="182880" y="742318"/>
                  <a:pt x="172720" y="745705"/>
                </a:cubicBezTo>
                <a:cubicBezTo>
                  <a:pt x="155787" y="742318"/>
                  <a:pt x="136288" y="745124"/>
                  <a:pt x="121920" y="735545"/>
                </a:cubicBezTo>
                <a:cubicBezTo>
                  <a:pt x="113009" y="729604"/>
                  <a:pt x="114702" y="715363"/>
                  <a:pt x="111760" y="705065"/>
                </a:cubicBezTo>
                <a:cubicBezTo>
                  <a:pt x="107924" y="691639"/>
                  <a:pt x="104987" y="677972"/>
                  <a:pt x="101600" y="664425"/>
                </a:cubicBezTo>
                <a:cubicBezTo>
                  <a:pt x="104987" y="630558"/>
                  <a:pt x="97497" y="593728"/>
                  <a:pt x="111760" y="562825"/>
                </a:cubicBezTo>
                <a:cubicBezTo>
                  <a:pt x="114548" y="556785"/>
                  <a:pt x="191682" y="516455"/>
                  <a:pt x="203200" y="512025"/>
                </a:cubicBezTo>
                <a:cubicBezTo>
                  <a:pt x="257098" y="491295"/>
                  <a:pt x="328547" y="469444"/>
                  <a:pt x="386080" y="461225"/>
                </a:cubicBezTo>
                <a:cubicBezTo>
                  <a:pt x="426451" y="455458"/>
                  <a:pt x="467360" y="454452"/>
                  <a:pt x="508000" y="451065"/>
                </a:cubicBezTo>
                <a:cubicBezTo>
                  <a:pt x="820480" y="394250"/>
                  <a:pt x="614584" y="424192"/>
                  <a:pt x="1249680" y="440905"/>
                </a:cubicBezTo>
                <a:cubicBezTo>
                  <a:pt x="1297198" y="442155"/>
                  <a:pt x="1344468" y="448274"/>
                  <a:pt x="1391920" y="451065"/>
                </a:cubicBezTo>
                <a:cubicBezTo>
                  <a:pt x="1759781" y="472704"/>
                  <a:pt x="1449005" y="449985"/>
                  <a:pt x="1727200" y="471385"/>
                </a:cubicBezTo>
                <a:cubicBezTo>
                  <a:pt x="1767840" y="467998"/>
                  <a:pt x="1809908" y="472428"/>
                  <a:pt x="1849120" y="461225"/>
                </a:cubicBezTo>
                <a:cubicBezTo>
                  <a:pt x="1860861" y="457870"/>
                  <a:pt x="1860250" y="438786"/>
                  <a:pt x="1869440" y="430745"/>
                </a:cubicBezTo>
                <a:cubicBezTo>
                  <a:pt x="1887819" y="414663"/>
                  <a:pt x="1930400" y="390105"/>
                  <a:pt x="1930400" y="390105"/>
                </a:cubicBezTo>
                <a:cubicBezTo>
                  <a:pt x="1937776" y="391334"/>
                  <a:pt x="2005166" y="399309"/>
                  <a:pt x="2021840" y="410425"/>
                </a:cubicBezTo>
                <a:cubicBezTo>
                  <a:pt x="2033795" y="418395"/>
                  <a:pt x="2042160" y="430745"/>
                  <a:pt x="2052320" y="440905"/>
                </a:cubicBezTo>
                <a:cubicBezTo>
                  <a:pt x="2045547" y="461225"/>
                  <a:pt x="2045939" y="485602"/>
                  <a:pt x="2032000" y="501865"/>
                </a:cubicBezTo>
                <a:cubicBezTo>
                  <a:pt x="2022913" y="512467"/>
                  <a:pt x="2005310" y="512632"/>
                  <a:pt x="1991360" y="512025"/>
                </a:cubicBezTo>
                <a:cubicBezTo>
                  <a:pt x="1926719" y="509215"/>
                  <a:pt x="1862667" y="498478"/>
                  <a:pt x="1798320" y="491705"/>
                </a:cubicBezTo>
                <a:cubicBezTo>
                  <a:pt x="1653636" y="431420"/>
                  <a:pt x="1695495" y="457021"/>
                  <a:pt x="1564640" y="369785"/>
                </a:cubicBezTo>
                <a:cubicBezTo>
                  <a:pt x="1544320" y="356238"/>
                  <a:pt x="1522581" y="344610"/>
                  <a:pt x="1503680" y="329145"/>
                </a:cubicBezTo>
                <a:cubicBezTo>
                  <a:pt x="1485146" y="313981"/>
                  <a:pt x="1471903" y="292892"/>
                  <a:pt x="1452880" y="278345"/>
                </a:cubicBezTo>
                <a:cubicBezTo>
                  <a:pt x="1442582" y="270470"/>
                  <a:pt x="1298269" y="171797"/>
                  <a:pt x="1259840" y="156425"/>
                </a:cubicBezTo>
                <a:cubicBezTo>
                  <a:pt x="1092486" y="89484"/>
                  <a:pt x="1115572" y="99326"/>
                  <a:pt x="975360" y="85305"/>
                </a:cubicBezTo>
                <a:lnTo>
                  <a:pt x="721360" y="105625"/>
                </a:lnTo>
                <a:cubicBezTo>
                  <a:pt x="700856" y="107609"/>
                  <a:pt x="679760" y="108745"/>
                  <a:pt x="660400" y="115785"/>
                </a:cubicBezTo>
                <a:cubicBezTo>
                  <a:pt x="641841" y="122534"/>
                  <a:pt x="625778" y="134941"/>
                  <a:pt x="609600" y="146265"/>
                </a:cubicBezTo>
                <a:cubicBezTo>
                  <a:pt x="539741" y="195166"/>
                  <a:pt x="579328" y="172045"/>
                  <a:pt x="528320" y="217385"/>
                </a:cubicBezTo>
                <a:cubicBezTo>
                  <a:pt x="508550" y="234958"/>
                  <a:pt x="486858" y="250312"/>
                  <a:pt x="467360" y="268185"/>
                </a:cubicBezTo>
                <a:cubicBezTo>
                  <a:pt x="446177" y="287603"/>
                  <a:pt x="406400" y="329145"/>
                  <a:pt x="406400" y="329145"/>
                </a:cubicBezTo>
                <a:cubicBezTo>
                  <a:pt x="520941" y="352053"/>
                  <a:pt x="381385" y="329145"/>
                  <a:pt x="568960" y="329145"/>
                </a:cubicBezTo>
                <a:cubicBezTo>
                  <a:pt x="765416" y="329145"/>
                  <a:pt x="961813" y="335918"/>
                  <a:pt x="1158240" y="339305"/>
                </a:cubicBezTo>
                <a:cubicBezTo>
                  <a:pt x="1260035" y="367067"/>
                  <a:pt x="1254221" y="357632"/>
                  <a:pt x="1330960" y="400265"/>
                </a:cubicBezTo>
                <a:cubicBezTo>
                  <a:pt x="1372088" y="423114"/>
                  <a:pt x="1452880" y="471385"/>
                  <a:pt x="1452880" y="471385"/>
                </a:cubicBezTo>
                <a:cubicBezTo>
                  <a:pt x="1466427" y="488318"/>
                  <a:pt x="1479113" y="505977"/>
                  <a:pt x="1493520" y="522185"/>
                </a:cubicBezTo>
                <a:cubicBezTo>
                  <a:pt x="1506248" y="536504"/>
                  <a:pt x="1522665" y="547499"/>
                  <a:pt x="1534160" y="562825"/>
                </a:cubicBezTo>
                <a:cubicBezTo>
                  <a:pt x="1543247" y="574942"/>
                  <a:pt x="1544623" y="591966"/>
                  <a:pt x="1554480" y="603465"/>
                </a:cubicBezTo>
                <a:cubicBezTo>
                  <a:pt x="1565500" y="616322"/>
                  <a:pt x="1581031" y="624552"/>
                  <a:pt x="1595120" y="633945"/>
                </a:cubicBezTo>
                <a:cubicBezTo>
                  <a:pt x="1611551" y="644899"/>
                  <a:pt x="1627875" y="656405"/>
                  <a:pt x="1645920" y="664425"/>
                </a:cubicBezTo>
                <a:cubicBezTo>
                  <a:pt x="1658680" y="670096"/>
                  <a:pt x="1673134" y="670749"/>
                  <a:pt x="1686560" y="674585"/>
                </a:cubicBezTo>
                <a:cubicBezTo>
                  <a:pt x="1696858" y="677527"/>
                  <a:pt x="1706880" y="681358"/>
                  <a:pt x="1717040" y="684745"/>
                </a:cubicBezTo>
                <a:cubicBezTo>
                  <a:pt x="1761793" y="681302"/>
                  <a:pt x="1855887" y="677973"/>
                  <a:pt x="1910080" y="664425"/>
                </a:cubicBezTo>
                <a:cubicBezTo>
                  <a:pt x="2161136" y="601661"/>
                  <a:pt x="1942543" y="639467"/>
                  <a:pt x="2194560" y="603465"/>
                </a:cubicBezTo>
                <a:lnTo>
                  <a:pt x="2265680" y="593305"/>
                </a:lnTo>
                <a:cubicBezTo>
                  <a:pt x="2289387" y="589918"/>
                  <a:pt x="2312861" y="583759"/>
                  <a:pt x="2336800" y="583145"/>
                </a:cubicBezTo>
                <a:lnTo>
                  <a:pt x="2733040" y="572985"/>
                </a:lnTo>
                <a:cubicBezTo>
                  <a:pt x="2743200" y="566212"/>
                  <a:pt x="2752918" y="558723"/>
                  <a:pt x="2763520" y="552665"/>
                </a:cubicBezTo>
                <a:cubicBezTo>
                  <a:pt x="2776670" y="545151"/>
                  <a:pt x="2792525" y="542041"/>
                  <a:pt x="2804160" y="532345"/>
                </a:cubicBezTo>
                <a:cubicBezTo>
                  <a:pt x="2813541" y="524528"/>
                  <a:pt x="2817383" y="511801"/>
                  <a:pt x="2824480" y="501865"/>
                </a:cubicBezTo>
                <a:cubicBezTo>
                  <a:pt x="2834322" y="488086"/>
                  <a:pt x="2871564" y="457904"/>
                  <a:pt x="2854960" y="461225"/>
                </a:cubicBezTo>
                <a:cubicBezTo>
                  <a:pt x="2823631" y="467491"/>
                  <a:pt x="2803990" y="501922"/>
                  <a:pt x="2773680" y="512025"/>
                </a:cubicBezTo>
                <a:lnTo>
                  <a:pt x="2743200" y="522185"/>
                </a:lnTo>
                <a:cubicBezTo>
                  <a:pt x="2590800" y="515412"/>
                  <a:pt x="2438201" y="512184"/>
                  <a:pt x="2286000" y="501865"/>
                </a:cubicBezTo>
                <a:cubicBezTo>
                  <a:pt x="2238215" y="498625"/>
                  <a:pt x="2191339" y="487035"/>
                  <a:pt x="2143760" y="481545"/>
                </a:cubicBezTo>
                <a:cubicBezTo>
                  <a:pt x="2029027" y="468307"/>
                  <a:pt x="1886530" y="465747"/>
                  <a:pt x="1778000" y="461225"/>
                </a:cubicBezTo>
                <a:cubicBezTo>
                  <a:pt x="1588347" y="471385"/>
                  <a:pt x="1398110" y="473698"/>
                  <a:pt x="1209040" y="491705"/>
                </a:cubicBezTo>
                <a:cubicBezTo>
                  <a:pt x="1183364" y="494150"/>
                  <a:pt x="1161867" y="512606"/>
                  <a:pt x="1137920" y="522185"/>
                </a:cubicBezTo>
                <a:cubicBezTo>
                  <a:pt x="1052306" y="556430"/>
                  <a:pt x="1069222" y="543031"/>
                  <a:pt x="995680" y="583145"/>
                </a:cubicBezTo>
                <a:cubicBezTo>
                  <a:pt x="975218" y="594306"/>
                  <a:pt x="929314" y="625587"/>
                  <a:pt x="904240" y="633945"/>
                </a:cubicBezTo>
                <a:cubicBezTo>
                  <a:pt x="887857" y="639406"/>
                  <a:pt x="870100" y="639561"/>
                  <a:pt x="853440" y="644105"/>
                </a:cubicBezTo>
                <a:cubicBezTo>
                  <a:pt x="667676" y="694768"/>
                  <a:pt x="976209" y="657620"/>
                  <a:pt x="518160" y="674585"/>
                </a:cubicBezTo>
                <a:cubicBezTo>
                  <a:pt x="396389" y="723293"/>
                  <a:pt x="485895" y="686338"/>
                  <a:pt x="497840" y="684745"/>
                </a:cubicBezTo>
                <a:cubicBezTo>
                  <a:pt x="538263" y="679355"/>
                  <a:pt x="579120" y="677972"/>
                  <a:pt x="619760" y="674585"/>
                </a:cubicBezTo>
                <a:lnTo>
                  <a:pt x="1564640" y="694905"/>
                </a:lnTo>
                <a:cubicBezTo>
                  <a:pt x="1612155" y="696237"/>
                  <a:pt x="1659616" y="700001"/>
                  <a:pt x="1706880" y="705065"/>
                </a:cubicBezTo>
                <a:cubicBezTo>
                  <a:pt x="1754502" y="710167"/>
                  <a:pt x="1801707" y="718612"/>
                  <a:pt x="1849120" y="725385"/>
                </a:cubicBezTo>
                <a:cubicBezTo>
                  <a:pt x="1889760" y="738932"/>
                  <a:pt x="1929481" y="755635"/>
                  <a:pt x="1971040" y="766025"/>
                </a:cubicBezTo>
                <a:cubicBezTo>
                  <a:pt x="2011010" y="776018"/>
                  <a:pt x="2052424" y="778975"/>
                  <a:pt x="2092960" y="786345"/>
                </a:cubicBezTo>
                <a:cubicBezTo>
                  <a:pt x="2126940" y="792523"/>
                  <a:pt x="2160845" y="799173"/>
                  <a:pt x="2194560" y="806665"/>
                </a:cubicBezTo>
                <a:cubicBezTo>
                  <a:pt x="2221822" y="812723"/>
                  <a:pt x="2248455" y="821508"/>
                  <a:pt x="2275840" y="826985"/>
                </a:cubicBezTo>
                <a:cubicBezTo>
                  <a:pt x="2316240" y="835065"/>
                  <a:pt x="2357120" y="840532"/>
                  <a:pt x="2397760" y="847305"/>
                </a:cubicBezTo>
                <a:lnTo>
                  <a:pt x="2458720" y="857465"/>
                </a:lnTo>
                <a:cubicBezTo>
                  <a:pt x="2556933" y="854078"/>
                  <a:pt x="2655658" y="857867"/>
                  <a:pt x="2753360" y="847305"/>
                </a:cubicBezTo>
                <a:cubicBezTo>
                  <a:pt x="2782128" y="844195"/>
                  <a:pt x="2806760" y="824569"/>
                  <a:pt x="2834640" y="816825"/>
                </a:cubicBezTo>
                <a:cubicBezTo>
                  <a:pt x="2867917" y="807581"/>
                  <a:pt x="2902373" y="803278"/>
                  <a:pt x="2936240" y="796505"/>
                </a:cubicBezTo>
                <a:cubicBezTo>
                  <a:pt x="3000587" y="769412"/>
                  <a:pt x="3068248" y="749132"/>
                  <a:pt x="3129280" y="715225"/>
                </a:cubicBezTo>
                <a:cubicBezTo>
                  <a:pt x="3218673" y="665562"/>
                  <a:pt x="3279950" y="627748"/>
                  <a:pt x="3383280" y="593305"/>
                </a:cubicBezTo>
                <a:cubicBezTo>
                  <a:pt x="3413760" y="583145"/>
                  <a:pt x="3443551" y="570617"/>
                  <a:pt x="3474720" y="562825"/>
                </a:cubicBezTo>
                <a:cubicBezTo>
                  <a:pt x="3491141" y="558720"/>
                  <a:pt x="3615262" y="544329"/>
                  <a:pt x="3627120" y="542505"/>
                </a:cubicBezTo>
                <a:cubicBezTo>
                  <a:pt x="3744931" y="524380"/>
                  <a:pt x="3625753" y="522185"/>
                  <a:pt x="3850640" y="522185"/>
                </a:cubicBezTo>
                <a:cubicBezTo>
                  <a:pt x="3888047" y="522185"/>
                  <a:pt x="3776133" y="528958"/>
                  <a:pt x="3738880" y="532345"/>
                </a:cubicBezTo>
                <a:cubicBezTo>
                  <a:pt x="3721947" y="539118"/>
                  <a:pt x="3704683" y="545118"/>
                  <a:pt x="3688080" y="552665"/>
                </a:cubicBezTo>
                <a:cubicBezTo>
                  <a:pt x="3667398" y="562066"/>
                  <a:pt x="3648147" y="574543"/>
                  <a:pt x="3627120" y="583145"/>
                </a:cubicBezTo>
                <a:cubicBezTo>
                  <a:pt x="3573557" y="605057"/>
                  <a:pt x="3522171" y="638618"/>
                  <a:pt x="3464560" y="644105"/>
                </a:cubicBezTo>
                <a:cubicBezTo>
                  <a:pt x="3461762" y="644372"/>
                  <a:pt x="3165118" y="673928"/>
                  <a:pt x="3119120" y="674585"/>
                </a:cubicBezTo>
                <a:lnTo>
                  <a:pt x="1828800" y="684745"/>
                </a:lnTo>
                <a:cubicBezTo>
                  <a:pt x="1768397" y="704879"/>
                  <a:pt x="1768421" y="699974"/>
                  <a:pt x="1717040" y="735545"/>
                </a:cubicBezTo>
                <a:cubicBezTo>
                  <a:pt x="1689195" y="754822"/>
                  <a:pt x="1667889" y="785795"/>
                  <a:pt x="1635760" y="796505"/>
                </a:cubicBezTo>
                <a:cubicBezTo>
                  <a:pt x="1586546" y="812910"/>
                  <a:pt x="1614463" y="801155"/>
                  <a:pt x="1554480" y="837145"/>
                </a:cubicBezTo>
                <a:cubicBezTo>
                  <a:pt x="1466427" y="833758"/>
                  <a:pt x="1377869" y="836991"/>
                  <a:pt x="1290320" y="826985"/>
                </a:cubicBezTo>
                <a:cubicBezTo>
                  <a:pt x="1258399" y="823337"/>
                  <a:pt x="1229546" y="806088"/>
                  <a:pt x="1198880" y="796505"/>
                </a:cubicBezTo>
                <a:cubicBezTo>
                  <a:pt x="1175347" y="789151"/>
                  <a:pt x="1151150" y="783982"/>
                  <a:pt x="1127760" y="776185"/>
                </a:cubicBezTo>
                <a:cubicBezTo>
                  <a:pt x="1100309" y="767035"/>
                  <a:pt x="1073730" y="755437"/>
                  <a:pt x="1046480" y="745705"/>
                </a:cubicBezTo>
                <a:cubicBezTo>
                  <a:pt x="988763" y="725092"/>
                  <a:pt x="995549" y="727892"/>
                  <a:pt x="944880" y="715225"/>
                </a:cubicBezTo>
                <a:cubicBezTo>
                  <a:pt x="921173" y="701678"/>
                  <a:pt x="895081" y="691642"/>
                  <a:pt x="873760" y="674585"/>
                </a:cubicBezTo>
                <a:cubicBezTo>
                  <a:pt x="831204" y="640540"/>
                  <a:pt x="785821" y="587813"/>
                  <a:pt x="751840" y="542505"/>
                </a:cubicBezTo>
                <a:cubicBezTo>
                  <a:pt x="744514" y="532736"/>
                  <a:pt x="738293" y="522185"/>
                  <a:pt x="731520" y="512025"/>
                </a:cubicBezTo>
                <a:cubicBezTo>
                  <a:pt x="738293" y="495092"/>
                  <a:pt x="739971" y="475072"/>
                  <a:pt x="751840" y="461225"/>
                </a:cubicBezTo>
                <a:cubicBezTo>
                  <a:pt x="781500" y="426622"/>
                  <a:pt x="905165" y="431515"/>
                  <a:pt x="914400" y="430745"/>
                </a:cubicBezTo>
                <a:lnTo>
                  <a:pt x="1483360" y="440905"/>
                </a:lnTo>
                <a:cubicBezTo>
                  <a:pt x="1541011" y="442484"/>
                  <a:pt x="1598444" y="449007"/>
                  <a:pt x="1656080" y="451065"/>
                </a:cubicBezTo>
                <a:cubicBezTo>
                  <a:pt x="1788119" y="455781"/>
                  <a:pt x="1920240" y="457838"/>
                  <a:pt x="2052320" y="461225"/>
                </a:cubicBezTo>
                <a:cubicBezTo>
                  <a:pt x="2202417" y="471231"/>
                  <a:pt x="2189631" y="465357"/>
                  <a:pt x="2326640" y="491705"/>
                </a:cubicBezTo>
                <a:cubicBezTo>
                  <a:pt x="2427703" y="511140"/>
                  <a:pt x="2488657" y="521433"/>
                  <a:pt x="2580640" y="562825"/>
                </a:cubicBezTo>
                <a:cubicBezTo>
                  <a:pt x="2612437" y="577134"/>
                  <a:pt x="2640531" y="598778"/>
                  <a:pt x="2672080" y="613625"/>
                </a:cubicBezTo>
                <a:cubicBezTo>
                  <a:pt x="2698262" y="625946"/>
                  <a:pt x="2728237" y="629749"/>
                  <a:pt x="2753360" y="644105"/>
                </a:cubicBezTo>
                <a:cubicBezTo>
                  <a:pt x="2843500" y="695614"/>
                  <a:pt x="2875358" y="743940"/>
                  <a:pt x="2966720" y="776185"/>
                </a:cubicBezTo>
                <a:cubicBezTo>
                  <a:pt x="2996163" y="786577"/>
                  <a:pt x="3027766" y="789354"/>
                  <a:pt x="3058160" y="796505"/>
                </a:cubicBezTo>
                <a:cubicBezTo>
                  <a:pt x="3182340" y="825724"/>
                  <a:pt x="3097245" y="812137"/>
                  <a:pt x="3230880" y="826985"/>
                </a:cubicBezTo>
                <a:cubicBezTo>
                  <a:pt x="3445585" y="803129"/>
                  <a:pt x="3457785" y="826451"/>
                  <a:pt x="3606800" y="755865"/>
                </a:cubicBezTo>
                <a:cubicBezTo>
                  <a:pt x="3683010" y="719766"/>
                  <a:pt x="3708220" y="695857"/>
                  <a:pt x="3779520" y="654265"/>
                </a:cubicBezTo>
                <a:cubicBezTo>
                  <a:pt x="3833222" y="622939"/>
                  <a:pt x="3887956" y="593417"/>
                  <a:pt x="3942080" y="562825"/>
                </a:cubicBezTo>
                <a:cubicBezTo>
                  <a:pt x="3965850" y="549390"/>
                  <a:pt x="3990482" y="537331"/>
                  <a:pt x="4013200" y="522185"/>
                </a:cubicBezTo>
                <a:cubicBezTo>
                  <a:pt x="4227872" y="379071"/>
                  <a:pt x="3836672" y="636230"/>
                  <a:pt x="4196080" y="420585"/>
                </a:cubicBezTo>
                <a:cubicBezTo>
                  <a:pt x="4256063" y="384595"/>
                  <a:pt x="4228146" y="396350"/>
                  <a:pt x="4277360" y="379945"/>
                </a:cubicBezTo>
                <a:cubicBezTo>
                  <a:pt x="4253653" y="376558"/>
                  <a:pt x="4230187" y="369785"/>
                  <a:pt x="4206240" y="369785"/>
                </a:cubicBezTo>
                <a:cubicBezTo>
                  <a:pt x="4107968" y="369785"/>
                  <a:pt x="4009663" y="373550"/>
                  <a:pt x="3911600" y="379945"/>
                </a:cubicBezTo>
                <a:cubicBezTo>
                  <a:pt x="3853752" y="383718"/>
                  <a:pt x="3796496" y="393863"/>
                  <a:pt x="3738880" y="400265"/>
                </a:cubicBezTo>
                <a:cubicBezTo>
                  <a:pt x="3705053" y="404024"/>
                  <a:pt x="3671147" y="407038"/>
                  <a:pt x="3637280" y="410425"/>
                </a:cubicBezTo>
                <a:cubicBezTo>
                  <a:pt x="3574188" y="431456"/>
                  <a:pt x="3448263" y="470924"/>
                  <a:pt x="3373120" y="501865"/>
                </a:cubicBezTo>
                <a:cubicBezTo>
                  <a:pt x="3342278" y="514565"/>
                  <a:pt x="3311159" y="526899"/>
                  <a:pt x="3281680" y="542505"/>
                </a:cubicBezTo>
                <a:cubicBezTo>
                  <a:pt x="3253443" y="557454"/>
                  <a:pt x="3230510" y="582621"/>
                  <a:pt x="3200400" y="593305"/>
                </a:cubicBezTo>
                <a:cubicBezTo>
                  <a:pt x="3124534" y="620225"/>
                  <a:pt x="3044123" y="632150"/>
                  <a:pt x="2966720" y="654265"/>
                </a:cubicBezTo>
                <a:cubicBezTo>
                  <a:pt x="2854922" y="686207"/>
                  <a:pt x="2788517" y="709325"/>
                  <a:pt x="2672080" y="725385"/>
                </a:cubicBezTo>
                <a:cubicBezTo>
                  <a:pt x="2624992" y="731880"/>
                  <a:pt x="2577253" y="732158"/>
                  <a:pt x="2529840" y="735545"/>
                </a:cubicBezTo>
                <a:cubicBezTo>
                  <a:pt x="2479040" y="745705"/>
                  <a:pt x="2428760" y="758946"/>
                  <a:pt x="2377440" y="766025"/>
                </a:cubicBezTo>
                <a:cubicBezTo>
                  <a:pt x="2330352" y="772520"/>
                  <a:pt x="2282513" y="771606"/>
                  <a:pt x="2235200" y="776185"/>
                </a:cubicBezTo>
                <a:cubicBezTo>
                  <a:pt x="2177499" y="781769"/>
                  <a:pt x="2119894" y="788494"/>
                  <a:pt x="2062480" y="796505"/>
                </a:cubicBezTo>
                <a:cubicBezTo>
                  <a:pt x="1974246" y="808817"/>
                  <a:pt x="1887102" y="829747"/>
                  <a:pt x="1798320" y="837145"/>
                </a:cubicBezTo>
                <a:lnTo>
                  <a:pt x="1554480" y="857465"/>
                </a:lnTo>
                <a:cubicBezTo>
                  <a:pt x="1520613" y="860852"/>
                  <a:pt x="1486835" y="865283"/>
                  <a:pt x="1452880" y="867625"/>
                </a:cubicBezTo>
                <a:cubicBezTo>
                  <a:pt x="1388597" y="872058"/>
                  <a:pt x="1324187" y="874398"/>
                  <a:pt x="1259840" y="877785"/>
                </a:cubicBezTo>
                <a:cubicBezTo>
                  <a:pt x="1198880" y="871012"/>
                  <a:pt x="1137525" y="867155"/>
                  <a:pt x="1076960" y="857465"/>
                </a:cubicBezTo>
                <a:cubicBezTo>
                  <a:pt x="1052614" y="853570"/>
                  <a:pt x="1029627" y="843632"/>
                  <a:pt x="1005840" y="837145"/>
                </a:cubicBezTo>
                <a:cubicBezTo>
                  <a:pt x="992368" y="833471"/>
                  <a:pt x="978747" y="830372"/>
                  <a:pt x="965200" y="826985"/>
                </a:cubicBezTo>
                <a:cubicBezTo>
                  <a:pt x="918684" y="757210"/>
                  <a:pt x="925053" y="781152"/>
                  <a:pt x="965200" y="633945"/>
                </a:cubicBezTo>
                <a:cubicBezTo>
                  <a:pt x="971626" y="610384"/>
                  <a:pt x="991476" y="592736"/>
                  <a:pt x="1005840" y="572985"/>
                </a:cubicBezTo>
                <a:cubicBezTo>
                  <a:pt x="1018595" y="555447"/>
                  <a:pt x="1029254" y="535358"/>
                  <a:pt x="1046480" y="522185"/>
                </a:cubicBezTo>
                <a:cubicBezTo>
                  <a:pt x="1115739" y="469222"/>
                  <a:pt x="1185567" y="429188"/>
                  <a:pt x="1270000" y="410425"/>
                </a:cubicBezTo>
                <a:cubicBezTo>
                  <a:pt x="1299937" y="403772"/>
                  <a:pt x="1330906" y="403128"/>
                  <a:pt x="1361440" y="400265"/>
                </a:cubicBezTo>
                <a:lnTo>
                  <a:pt x="1595120" y="379945"/>
                </a:lnTo>
                <a:cubicBezTo>
                  <a:pt x="1848245" y="392926"/>
                  <a:pt x="1913040" y="379263"/>
                  <a:pt x="2103120" y="420585"/>
                </a:cubicBezTo>
                <a:cubicBezTo>
                  <a:pt x="2144055" y="429484"/>
                  <a:pt x="2185299" y="437818"/>
                  <a:pt x="2225040" y="451065"/>
                </a:cubicBezTo>
                <a:cubicBezTo>
                  <a:pt x="2825069" y="651075"/>
                  <a:pt x="2081090" y="413711"/>
                  <a:pt x="2621280" y="623785"/>
                </a:cubicBezTo>
                <a:cubicBezTo>
                  <a:pt x="2712380" y="659213"/>
                  <a:pt x="2808940" y="702333"/>
                  <a:pt x="2905760" y="725385"/>
                </a:cubicBezTo>
                <a:cubicBezTo>
                  <a:pt x="2942594" y="734155"/>
                  <a:pt x="2980267" y="738932"/>
                  <a:pt x="3017520" y="745705"/>
                </a:cubicBezTo>
                <a:lnTo>
                  <a:pt x="3728720" y="715225"/>
                </a:lnTo>
                <a:cubicBezTo>
                  <a:pt x="3769452" y="713238"/>
                  <a:pt x="3810462" y="712052"/>
                  <a:pt x="3850640" y="705065"/>
                </a:cubicBezTo>
                <a:cubicBezTo>
                  <a:pt x="3869167" y="701843"/>
                  <a:pt x="4042021" y="652202"/>
                  <a:pt x="4064000" y="644105"/>
                </a:cubicBezTo>
                <a:cubicBezTo>
                  <a:pt x="4095298" y="632574"/>
                  <a:pt x="4123633" y="613509"/>
                  <a:pt x="4155440" y="603465"/>
                </a:cubicBezTo>
                <a:cubicBezTo>
                  <a:pt x="4188374" y="593065"/>
                  <a:pt x="4223173" y="589918"/>
                  <a:pt x="4257040" y="583145"/>
                </a:cubicBezTo>
                <a:cubicBezTo>
                  <a:pt x="4280747" y="572985"/>
                  <a:pt x="4303360" y="559751"/>
                  <a:pt x="4328160" y="552665"/>
                </a:cubicBezTo>
                <a:cubicBezTo>
                  <a:pt x="4351186" y="546086"/>
                  <a:pt x="4375658" y="546442"/>
                  <a:pt x="4399280" y="542505"/>
                </a:cubicBezTo>
                <a:cubicBezTo>
                  <a:pt x="4416314" y="539666"/>
                  <a:pt x="4432930" y="534363"/>
                  <a:pt x="4450080" y="532345"/>
                </a:cubicBezTo>
                <a:cubicBezTo>
                  <a:pt x="4490582" y="527580"/>
                  <a:pt x="4612730" y="520149"/>
                  <a:pt x="4572000" y="522185"/>
                </a:cubicBezTo>
                <a:cubicBezTo>
                  <a:pt x="4463551" y="527607"/>
                  <a:pt x="4355224" y="535282"/>
                  <a:pt x="4246880" y="542505"/>
                </a:cubicBezTo>
                <a:cubicBezTo>
                  <a:pt x="4137146" y="549821"/>
                  <a:pt x="4053437" y="557077"/>
                  <a:pt x="3942080" y="572985"/>
                </a:cubicBezTo>
                <a:cubicBezTo>
                  <a:pt x="3880900" y="581725"/>
                  <a:pt x="3819974" y="592245"/>
                  <a:pt x="3759200" y="603465"/>
                </a:cubicBezTo>
                <a:cubicBezTo>
                  <a:pt x="3599828" y="632888"/>
                  <a:pt x="3442384" y="673944"/>
                  <a:pt x="3281680" y="694905"/>
                </a:cubicBezTo>
                <a:lnTo>
                  <a:pt x="3048000" y="725385"/>
                </a:lnTo>
                <a:cubicBezTo>
                  <a:pt x="2966498" y="737524"/>
                  <a:pt x="2885582" y="753359"/>
                  <a:pt x="2804160" y="766025"/>
                </a:cubicBezTo>
                <a:cubicBezTo>
                  <a:pt x="2733172" y="777068"/>
                  <a:pt x="2661920" y="786345"/>
                  <a:pt x="2590800" y="796505"/>
                </a:cubicBezTo>
                <a:cubicBezTo>
                  <a:pt x="1875680" y="778169"/>
                  <a:pt x="2029108" y="866040"/>
                  <a:pt x="1686560" y="735545"/>
                </a:cubicBezTo>
                <a:cubicBezTo>
                  <a:pt x="1652474" y="722560"/>
                  <a:pt x="1617238" y="711893"/>
                  <a:pt x="1584960" y="694905"/>
                </a:cubicBezTo>
                <a:cubicBezTo>
                  <a:pt x="1533523" y="667833"/>
                  <a:pt x="1480247" y="629011"/>
                  <a:pt x="1442720" y="583145"/>
                </a:cubicBezTo>
                <a:cubicBezTo>
                  <a:pt x="1427255" y="564244"/>
                  <a:pt x="1413940" y="543533"/>
                  <a:pt x="1402080" y="522185"/>
                </a:cubicBezTo>
                <a:cubicBezTo>
                  <a:pt x="1396879" y="512823"/>
                  <a:pt x="1395307" y="501865"/>
                  <a:pt x="1391920" y="491705"/>
                </a:cubicBezTo>
                <a:cubicBezTo>
                  <a:pt x="1395307" y="467998"/>
                  <a:pt x="1391370" y="442004"/>
                  <a:pt x="1402080" y="420585"/>
                </a:cubicBezTo>
                <a:cubicBezTo>
                  <a:pt x="1416524" y="391697"/>
                  <a:pt x="1481466" y="377190"/>
                  <a:pt x="1503680" y="369785"/>
                </a:cubicBezTo>
                <a:cubicBezTo>
                  <a:pt x="1615440" y="373172"/>
                  <a:pt x="1727386" y="372668"/>
                  <a:pt x="1838960" y="379945"/>
                </a:cubicBezTo>
                <a:cubicBezTo>
                  <a:pt x="1883410" y="382844"/>
                  <a:pt x="1926943" y="393965"/>
                  <a:pt x="1971040" y="400265"/>
                </a:cubicBezTo>
                <a:cubicBezTo>
                  <a:pt x="2021774" y="407513"/>
                  <a:pt x="2073124" y="410846"/>
                  <a:pt x="2123440" y="420585"/>
                </a:cubicBezTo>
                <a:cubicBezTo>
                  <a:pt x="2178277" y="431199"/>
                  <a:pt x="2230906" y="452043"/>
                  <a:pt x="2286000" y="461225"/>
                </a:cubicBezTo>
                <a:cubicBezTo>
                  <a:pt x="2414036" y="482564"/>
                  <a:pt x="2543395" y="495029"/>
                  <a:pt x="2672080" y="512025"/>
                </a:cubicBezTo>
                <a:cubicBezTo>
                  <a:pt x="2803774" y="529419"/>
                  <a:pt x="2871086" y="539889"/>
                  <a:pt x="3007360" y="552665"/>
                </a:cubicBezTo>
                <a:cubicBezTo>
                  <a:pt x="3054687" y="557102"/>
                  <a:pt x="3102187" y="559438"/>
                  <a:pt x="3149600" y="562825"/>
                </a:cubicBezTo>
                <a:cubicBezTo>
                  <a:pt x="3241040" y="559438"/>
                  <a:pt x="3332620" y="558752"/>
                  <a:pt x="3423920" y="552665"/>
                </a:cubicBezTo>
                <a:cubicBezTo>
                  <a:pt x="3434606" y="551953"/>
                  <a:pt x="3444821" y="547294"/>
                  <a:pt x="3454400" y="542505"/>
                </a:cubicBezTo>
                <a:cubicBezTo>
                  <a:pt x="3465322" y="537044"/>
                  <a:pt x="3474720" y="528958"/>
                  <a:pt x="3484880" y="522185"/>
                </a:cubicBezTo>
                <a:cubicBezTo>
                  <a:pt x="3488267" y="512025"/>
                  <a:pt x="3505542" y="493805"/>
                  <a:pt x="3495040" y="491705"/>
                </a:cubicBezTo>
                <a:cubicBezTo>
                  <a:pt x="3474037" y="487504"/>
                  <a:pt x="3452447" y="501005"/>
                  <a:pt x="3434080" y="512025"/>
                </a:cubicBezTo>
                <a:lnTo>
                  <a:pt x="3332480" y="572985"/>
                </a:lnTo>
                <a:cubicBezTo>
                  <a:pt x="3270323" y="609548"/>
                  <a:pt x="3250802" y="623573"/>
                  <a:pt x="3180080" y="644105"/>
                </a:cubicBezTo>
                <a:cubicBezTo>
                  <a:pt x="3102772" y="666549"/>
                  <a:pt x="3026194" y="694426"/>
                  <a:pt x="2946400" y="705065"/>
                </a:cubicBezTo>
                <a:cubicBezTo>
                  <a:pt x="2733482" y="733454"/>
                  <a:pt x="2845171" y="722542"/>
                  <a:pt x="2611120" y="735545"/>
                </a:cubicBezTo>
                <a:cubicBezTo>
                  <a:pt x="2543387" y="745705"/>
                  <a:pt x="2476117" y="759681"/>
                  <a:pt x="2407920" y="766025"/>
                </a:cubicBezTo>
                <a:cubicBezTo>
                  <a:pt x="2134460" y="791463"/>
                  <a:pt x="1725484" y="762586"/>
                  <a:pt x="1503680" y="755865"/>
                </a:cubicBezTo>
                <a:cubicBezTo>
                  <a:pt x="1456267" y="752478"/>
                  <a:pt x="1407369" y="757953"/>
                  <a:pt x="1361440" y="745705"/>
                </a:cubicBezTo>
                <a:cubicBezTo>
                  <a:pt x="1351092" y="742946"/>
                  <a:pt x="1347061" y="725069"/>
                  <a:pt x="1351280" y="715225"/>
                </a:cubicBezTo>
                <a:cubicBezTo>
                  <a:pt x="1358827" y="697616"/>
                  <a:pt x="1376960" y="686553"/>
                  <a:pt x="1391920" y="674585"/>
                </a:cubicBezTo>
                <a:cubicBezTo>
                  <a:pt x="1414727" y="656339"/>
                  <a:pt x="1499732" y="604091"/>
                  <a:pt x="1524000" y="593305"/>
                </a:cubicBezTo>
                <a:cubicBezTo>
                  <a:pt x="1560223" y="577206"/>
                  <a:pt x="1598846" y="567110"/>
                  <a:pt x="1635760" y="552665"/>
                </a:cubicBezTo>
                <a:cubicBezTo>
                  <a:pt x="1710893" y="523265"/>
                  <a:pt x="1799913" y="478933"/>
                  <a:pt x="1879600" y="461225"/>
                </a:cubicBezTo>
                <a:cubicBezTo>
                  <a:pt x="1929629" y="450107"/>
                  <a:pt x="1981404" y="449066"/>
                  <a:pt x="2032000" y="440905"/>
                </a:cubicBezTo>
                <a:cubicBezTo>
                  <a:pt x="2086428" y="432126"/>
                  <a:pt x="2139941" y="417922"/>
                  <a:pt x="2194560" y="410425"/>
                </a:cubicBezTo>
                <a:cubicBezTo>
                  <a:pt x="2312757" y="394202"/>
                  <a:pt x="2550160" y="369785"/>
                  <a:pt x="2550160" y="369785"/>
                </a:cubicBezTo>
                <a:cubicBezTo>
                  <a:pt x="2866276" y="377495"/>
                  <a:pt x="2894887" y="365329"/>
                  <a:pt x="3139440" y="400265"/>
                </a:cubicBezTo>
                <a:cubicBezTo>
                  <a:pt x="3224322" y="412391"/>
                  <a:pt x="3393440" y="440905"/>
                  <a:pt x="3393440" y="440905"/>
                </a:cubicBezTo>
                <a:cubicBezTo>
                  <a:pt x="3493564" y="479414"/>
                  <a:pt x="3612577" y="530729"/>
                  <a:pt x="3718560" y="542505"/>
                </a:cubicBezTo>
                <a:cubicBezTo>
                  <a:pt x="3833801" y="555310"/>
                  <a:pt x="3779641" y="548328"/>
                  <a:pt x="3881120" y="562825"/>
                </a:cubicBezTo>
                <a:cubicBezTo>
                  <a:pt x="3955627" y="556052"/>
                  <a:pt x="4031172" y="556633"/>
                  <a:pt x="4104640" y="542505"/>
                </a:cubicBezTo>
                <a:cubicBezTo>
                  <a:pt x="4121269" y="539307"/>
                  <a:pt x="4131191" y="521418"/>
                  <a:pt x="4145280" y="512025"/>
                </a:cubicBezTo>
                <a:cubicBezTo>
                  <a:pt x="4161711" y="501071"/>
                  <a:pt x="4180492" y="493669"/>
                  <a:pt x="4196080" y="481545"/>
                </a:cubicBezTo>
                <a:cubicBezTo>
                  <a:pt x="4211202" y="469783"/>
                  <a:pt x="4222302" y="453521"/>
                  <a:pt x="4236720" y="440905"/>
                </a:cubicBezTo>
                <a:cubicBezTo>
                  <a:pt x="4249464" y="429754"/>
                  <a:pt x="4263813" y="420585"/>
                  <a:pt x="4277360" y="410425"/>
                </a:cubicBezTo>
                <a:cubicBezTo>
                  <a:pt x="4287520" y="393492"/>
                  <a:pt x="4297374" y="376371"/>
                  <a:pt x="4307840" y="359625"/>
                </a:cubicBezTo>
                <a:cubicBezTo>
                  <a:pt x="4326263" y="330148"/>
                  <a:pt x="4335472" y="323192"/>
                  <a:pt x="4348480" y="288505"/>
                </a:cubicBezTo>
                <a:cubicBezTo>
                  <a:pt x="4353383" y="275430"/>
                  <a:pt x="4355253" y="261412"/>
                  <a:pt x="4358640" y="247865"/>
                </a:cubicBezTo>
                <a:cubicBezTo>
                  <a:pt x="4355253" y="237705"/>
                  <a:pt x="4357391" y="223326"/>
                  <a:pt x="4348480" y="217385"/>
                </a:cubicBezTo>
                <a:cubicBezTo>
                  <a:pt x="4314887" y="194990"/>
                  <a:pt x="4198147" y="216273"/>
                  <a:pt x="4185920" y="217385"/>
                </a:cubicBezTo>
                <a:cubicBezTo>
                  <a:pt x="4133191" y="249022"/>
                  <a:pt x="4052729" y="296204"/>
                  <a:pt x="4013200" y="329145"/>
                </a:cubicBezTo>
                <a:cubicBezTo>
                  <a:pt x="3972560" y="363012"/>
                  <a:pt x="3925147" y="390105"/>
                  <a:pt x="3891280" y="430745"/>
                </a:cubicBezTo>
                <a:cubicBezTo>
                  <a:pt x="3874347" y="451065"/>
                  <a:pt x="3858353" y="472207"/>
                  <a:pt x="3840480" y="491705"/>
                </a:cubicBezTo>
                <a:cubicBezTo>
                  <a:pt x="3821062" y="512888"/>
                  <a:pt x="3800936" y="533503"/>
                  <a:pt x="3779520" y="552665"/>
                </a:cubicBezTo>
                <a:cubicBezTo>
                  <a:pt x="3721162" y="604880"/>
                  <a:pt x="3656315" y="664328"/>
                  <a:pt x="3586480" y="705065"/>
                </a:cubicBezTo>
                <a:cubicBezTo>
                  <a:pt x="3566856" y="716512"/>
                  <a:pt x="3545464" y="724666"/>
                  <a:pt x="3525520" y="735545"/>
                </a:cubicBezTo>
                <a:cubicBezTo>
                  <a:pt x="3508184" y="745001"/>
                  <a:pt x="3493250" y="759198"/>
                  <a:pt x="3474720" y="766025"/>
                </a:cubicBezTo>
                <a:cubicBezTo>
                  <a:pt x="3358191" y="808957"/>
                  <a:pt x="3347160" y="805034"/>
                  <a:pt x="3241040" y="816825"/>
                </a:cubicBezTo>
                <a:cubicBezTo>
                  <a:pt x="3102187" y="810052"/>
                  <a:pt x="2962750" y="810908"/>
                  <a:pt x="2824480" y="796505"/>
                </a:cubicBezTo>
                <a:cubicBezTo>
                  <a:pt x="2798827" y="793833"/>
                  <a:pt x="2777649" y="774700"/>
                  <a:pt x="2753360" y="766025"/>
                </a:cubicBezTo>
                <a:cubicBezTo>
                  <a:pt x="2730141" y="757733"/>
                  <a:pt x="2705527" y="753805"/>
                  <a:pt x="2682240" y="745705"/>
                </a:cubicBezTo>
                <a:cubicBezTo>
                  <a:pt x="2440029" y="661458"/>
                  <a:pt x="2597608" y="713884"/>
                  <a:pt x="2448560" y="654265"/>
                </a:cubicBezTo>
                <a:cubicBezTo>
                  <a:pt x="2234259" y="568544"/>
                  <a:pt x="2532282" y="692449"/>
                  <a:pt x="2245360" y="583145"/>
                </a:cubicBezTo>
                <a:cubicBezTo>
                  <a:pt x="2214190" y="571271"/>
                  <a:pt x="2185991" y="551668"/>
                  <a:pt x="2153920" y="542505"/>
                </a:cubicBezTo>
                <a:cubicBezTo>
                  <a:pt x="2114305" y="531186"/>
                  <a:pt x="2072536" y="529555"/>
                  <a:pt x="2032000" y="522185"/>
                </a:cubicBezTo>
                <a:cubicBezTo>
                  <a:pt x="1866063" y="492015"/>
                  <a:pt x="1994749" y="507715"/>
                  <a:pt x="1818640" y="491705"/>
                </a:cubicBezTo>
                <a:cubicBezTo>
                  <a:pt x="1748265" y="494765"/>
                  <a:pt x="1408616" y="485599"/>
                  <a:pt x="1249680" y="532345"/>
                </a:cubicBezTo>
                <a:cubicBezTo>
                  <a:pt x="1224936" y="539623"/>
                  <a:pt x="1202710" y="553769"/>
                  <a:pt x="1178560" y="562825"/>
                </a:cubicBezTo>
                <a:cubicBezTo>
                  <a:pt x="1148477" y="574106"/>
                  <a:pt x="1117268" y="582198"/>
                  <a:pt x="1087120" y="593305"/>
                </a:cubicBezTo>
                <a:cubicBezTo>
                  <a:pt x="1052893" y="605915"/>
                  <a:pt x="985520" y="633945"/>
                  <a:pt x="985520" y="633945"/>
                </a:cubicBezTo>
                <a:cubicBezTo>
                  <a:pt x="944880" y="630558"/>
                  <a:pt x="902005" y="637501"/>
                  <a:pt x="863600" y="623785"/>
                </a:cubicBezTo>
                <a:cubicBezTo>
                  <a:pt x="849337" y="618691"/>
                  <a:pt x="848069" y="597513"/>
                  <a:pt x="843280" y="583145"/>
                </a:cubicBezTo>
                <a:cubicBezTo>
                  <a:pt x="837819" y="566762"/>
                  <a:pt x="837308" y="549098"/>
                  <a:pt x="833120" y="532345"/>
                </a:cubicBezTo>
                <a:cubicBezTo>
                  <a:pt x="830523" y="521955"/>
                  <a:pt x="826347" y="512025"/>
                  <a:pt x="822960" y="501865"/>
                </a:cubicBezTo>
                <a:cubicBezTo>
                  <a:pt x="819573" y="474772"/>
                  <a:pt x="817832" y="447422"/>
                  <a:pt x="812800" y="420585"/>
                </a:cubicBezTo>
                <a:cubicBezTo>
                  <a:pt x="807653" y="393136"/>
                  <a:pt x="792480" y="339305"/>
                  <a:pt x="792480" y="339305"/>
                </a:cubicBezTo>
                <a:cubicBezTo>
                  <a:pt x="806027" y="335918"/>
                  <a:pt x="819192" y="328150"/>
                  <a:pt x="833120" y="329145"/>
                </a:cubicBezTo>
                <a:cubicBezTo>
                  <a:pt x="933893" y="336343"/>
                  <a:pt x="912533" y="345456"/>
                  <a:pt x="985520" y="369785"/>
                </a:cubicBezTo>
                <a:cubicBezTo>
                  <a:pt x="1019063" y="380966"/>
                  <a:pt x="1053052" y="390802"/>
                  <a:pt x="1087120" y="400265"/>
                </a:cubicBezTo>
                <a:cubicBezTo>
                  <a:pt x="1114028" y="407740"/>
                  <a:pt x="1141547" y="412913"/>
                  <a:pt x="1168400" y="420585"/>
                </a:cubicBezTo>
                <a:cubicBezTo>
                  <a:pt x="1212691" y="433240"/>
                  <a:pt x="1255596" y="450867"/>
                  <a:pt x="1300480" y="461225"/>
                </a:cubicBezTo>
                <a:cubicBezTo>
                  <a:pt x="1343884" y="471241"/>
                  <a:pt x="1388463" y="475245"/>
                  <a:pt x="1432560" y="481545"/>
                </a:cubicBezTo>
                <a:cubicBezTo>
                  <a:pt x="1610068" y="506903"/>
                  <a:pt x="1559016" y="500135"/>
                  <a:pt x="1737360" y="512025"/>
                </a:cubicBezTo>
                <a:cubicBezTo>
                  <a:pt x="1784773" y="518798"/>
                  <a:pt x="1831911" y="527909"/>
                  <a:pt x="1879600" y="532345"/>
                </a:cubicBezTo>
                <a:cubicBezTo>
                  <a:pt x="1977623" y="541463"/>
                  <a:pt x="2076032" y="545813"/>
                  <a:pt x="2174240" y="552665"/>
                </a:cubicBezTo>
                <a:lnTo>
                  <a:pt x="2580640" y="583145"/>
                </a:lnTo>
                <a:cubicBezTo>
                  <a:pt x="2682356" y="591282"/>
                  <a:pt x="2784377" y="599187"/>
                  <a:pt x="2885440" y="613625"/>
                </a:cubicBezTo>
                <a:cubicBezTo>
                  <a:pt x="2905833" y="616538"/>
                  <a:pt x="2926080" y="620398"/>
                  <a:pt x="2946400" y="623785"/>
                </a:cubicBezTo>
                <a:cubicBezTo>
                  <a:pt x="2991129" y="620058"/>
                  <a:pt x="3066118" y="629007"/>
                  <a:pt x="3108960" y="593305"/>
                </a:cubicBezTo>
                <a:cubicBezTo>
                  <a:pt x="3118341" y="585488"/>
                  <a:pt x="3121463" y="572206"/>
                  <a:pt x="3129280" y="562825"/>
                </a:cubicBezTo>
                <a:cubicBezTo>
                  <a:pt x="3138478" y="551787"/>
                  <a:pt x="3150562" y="543383"/>
                  <a:pt x="3159760" y="532345"/>
                </a:cubicBezTo>
                <a:cubicBezTo>
                  <a:pt x="3167577" y="522964"/>
                  <a:pt x="3170545" y="509493"/>
                  <a:pt x="3180080" y="501865"/>
                </a:cubicBezTo>
                <a:cubicBezTo>
                  <a:pt x="3188443" y="495175"/>
                  <a:pt x="3200400" y="495092"/>
                  <a:pt x="3210560" y="491705"/>
                </a:cubicBezTo>
                <a:cubicBezTo>
                  <a:pt x="3343522" y="544890"/>
                  <a:pt x="3194244" y="477441"/>
                  <a:pt x="3291840" y="542505"/>
                </a:cubicBezTo>
                <a:cubicBezTo>
                  <a:pt x="3300751" y="548446"/>
                  <a:pt x="3312741" y="547876"/>
                  <a:pt x="3322320" y="552665"/>
                </a:cubicBezTo>
                <a:cubicBezTo>
                  <a:pt x="3339983" y="561496"/>
                  <a:pt x="3355858" y="573555"/>
                  <a:pt x="3373120" y="583145"/>
                </a:cubicBezTo>
                <a:cubicBezTo>
                  <a:pt x="3386360" y="590500"/>
                  <a:pt x="3400520" y="596110"/>
                  <a:pt x="3413760" y="603465"/>
                </a:cubicBezTo>
                <a:cubicBezTo>
                  <a:pt x="3465526" y="632224"/>
                  <a:pt x="3468197" y="640541"/>
                  <a:pt x="3525520" y="664425"/>
                </a:cubicBezTo>
                <a:cubicBezTo>
                  <a:pt x="3562624" y="679885"/>
                  <a:pt x="3589889" y="685597"/>
                  <a:pt x="3627120" y="694905"/>
                </a:cubicBezTo>
                <a:cubicBezTo>
                  <a:pt x="3684693" y="688132"/>
                  <a:pt x="3743446" y="688012"/>
                  <a:pt x="3799840" y="674585"/>
                </a:cubicBezTo>
                <a:cubicBezTo>
                  <a:pt x="3820757" y="669605"/>
                  <a:pt x="3900992" y="583543"/>
                  <a:pt x="3901440" y="583145"/>
                </a:cubicBezTo>
                <a:cubicBezTo>
                  <a:pt x="3910566" y="575033"/>
                  <a:pt x="3922947" y="571107"/>
                  <a:pt x="3931920" y="562825"/>
                </a:cubicBezTo>
                <a:cubicBezTo>
                  <a:pt x="3934181" y="560738"/>
                  <a:pt x="4034559" y="450545"/>
                  <a:pt x="4074160" y="430745"/>
                </a:cubicBezTo>
                <a:cubicBezTo>
                  <a:pt x="4086649" y="424500"/>
                  <a:pt x="4101253" y="423972"/>
                  <a:pt x="4114800" y="420585"/>
                </a:cubicBezTo>
                <a:cubicBezTo>
                  <a:pt x="4171810" y="431987"/>
                  <a:pt x="4165456" y="416815"/>
                  <a:pt x="4185920" y="471385"/>
                </a:cubicBezTo>
                <a:cubicBezTo>
                  <a:pt x="4190823" y="484460"/>
                  <a:pt x="4207251" y="520403"/>
                  <a:pt x="4196080" y="512025"/>
                </a:cubicBezTo>
                <a:cubicBezTo>
                  <a:pt x="4121718" y="456254"/>
                  <a:pt x="4190863" y="505934"/>
                  <a:pt x="4104640" y="451065"/>
                </a:cubicBezTo>
                <a:cubicBezTo>
                  <a:pt x="4084036" y="437954"/>
                  <a:pt x="4065854" y="420659"/>
                  <a:pt x="4043680" y="410425"/>
                </a:cubicBezTo>
                <a:cubicBezTo>
                  <a:pt x="4021294" y="400093"/>
                  <a:pt x="3995950" y="397902"/>
                  <a:pt x="3972560" y="390105"/>
                </a:cubicBezTo>
                <a:cubicBezTo>
                  <a:pt x="3945109" y="380955"/>
                  <a:pt x="3918373" y="369785"/>
                  <a:pt x="3891280" y="359625"/>
                </a:cubicBezTo>
                <a:cubicBezTo>
                  <a:pt x="3776133" y="373172"/>
                  <a:pt x="3658579" y="373208"/>
                  <a:pt x="3545840" y="400265"/>
                </a:cubicBezTo>
                <a:cubicBezTo>
                  <a:pt x="3486930" y="414403"/>
                  <a:pt x="3436239" y="452124"/>
                  <a:pt x="3383280" y="481545"/>
                </a:cubicBezTo>
                <a:cubicBezTo>
                  <a:pt x="3166460" y="602001"/>
                  <a:pt x="3406148" y="460856"/>
                  <a:pt x="3220720" y="593305"/>
                </a:cubicBezTo>
                <a:cubicBezTo>
                  <a:pt x="3174854" y="626067"/>
                  <a:pt x="3125803" y="654124"/>
                  <a:pt x="3078480" y="684745"/>
                </a:cubicBezTo>
                <a:cubicBezTo>
                  <a:pt x="3068228" y="691379"/>
                  <a:pt x="3058160" y="698292"/>
                  <a:pt x="3048000" y="705065"/>
                </a:cubicBezTo>
                <a:cubicBezTo>
                  <a:pt x="3037840" y="711838"/>
                  <a:pt x="3029104" y="721524"/>
                  <a:pt x="3017520" y="725385"/>
                </a:cubicBezTo>
                <a:lnTo>
                  <a:pt x="2987040" y="735545"/>
                </a:lnTo>
                <a:cubicBezTo>
                  <a:pt x="2983072" y="723642"/>
                  <a:pt x="2961349" y="648894"/>
                  <a:pt x="2946400" y="633945"/>
                </a:cubicBezTo>
                <a:cubicBezTo>
                  <a:pt x="2935690" y="623235"/>
                  <a:pt x="2919307" y="620398"/>
                  <a:pt x="2905760" y="613625"/>
                </a:cubicBezTo>
                <a:cubicBezTo>
                  <a:pt x="2871893" y="620398"/>
                  <a:pt x="2835051" y="618499"/>
                  <a:pt x="2804160" y="633945"/>
                </a:cubicBezTo>
                <a:cubicBezTo>
                  <a:pt x="2778457" y="646796"/>
                  <a:pt x="2766584" y="678202"/>
                  <a:pt x="2743200" y="694905"/>
                </a:cubicBezTo>
                <a:cubicBezTo>
                  <a:pt x="2718551" y="712511"/>
                  <a:pt x="2686153" y="717370"/>
                  <a:pt x="2661920" y="735545"/>
                </a:cubicBezTo>
                <a:cubicBezTo>
                  <a:pt x="2612712" y="772451"/>
                  <a:pt x="2637344" y="760670"/>
                  <a:pt x="2590800" y="776185"/>
                </a:cubicBezTo>
                <a:cubicBezTo>
                  <a:pt x="2567093" y="772798"/>
                  <a:pt x="2538583" y="780727"/>
                  <a:pt x="2519680" y="766025"/>
                </a:cubicBezTo>
                <a:cubicBezTo>
                  <a:pt x="2474156" y="730617"/>
                  <a:pt x="2442524" y="680083"/>
                  <a:pt x="2407920" y="633945"/>
                </a:cubicBezTo>
                <a:cubicBezTo>
                  <a:pt x="2384378" y="602555"/>
                  <a:pt x="2359282" y="565104"/>
                  <a:pt x="2326640" y="542505"/>
                </a:cubicBezTo>
                <a:cubicBezTo>
                  <a:pt x="2301735" y="525263"/>
                  <a:pt x="2272088" y="516120"/>
                  <a:pt x="2245360" y="501865"/>
                </a:cubicBezTo>
                <a:cubicBezTo>
                  <a:pt x="2138554" y="444902"/>
                  <a:pt x="2213549" y="474328"/>
                  <a:pt x="2113280" y="440905"/>
                </a:cubicBezTo>
                <a:cubicBezTo>
                  <a:pt x="2038773" y="447678"/>
                  <a:pt x="1963872" y="451003"/>
                  <a:pt x="1889760" y="461225"/>
                </a:cubicBezTo>
                <a:cubicBezTo>
                  <a:pt x="1834048" y="468909"/>
                  <a:pt x="1761117" y="505899"/>
                  <a:pt x="1717040" y="532345"/>
                </a:cubicBezTo>
                <a:cubicBezTo>
                  <a:pt x="1700107" y="542505"/>
                  <a:pt x="1684285" y="554805"/>
                  <a:pt x="1666240" y="562825"/>
                </a:cubicBezTo>
                <a:cubicBezTo>
                  <a:pt x="1653480" y="568496"/>
                  <a:pt x="1639026" y="569149"/>
                  <a:pt x="1625600" y="572985"/>
                </a:cubicBezTo>
                <a:cubicBezTo>
                  <a:pt x="1615302" y="575927"/>
                  <a:pt x="1605280" y="579758"/>
                  <a:pt x="1595120" y="583145"/>
                </a:cubicBezTo>
                <a:cubicBezTo>
                  <a:pt x="1578187" y="579758"/>
                  <a:pt x="1558688" y="582564"/>
                  <a:pt x="1544320" y="572985"/>
                </a:cubicBezTo>
                <a:cubicBezTo>
                  <a:pt x="1526277" y="560956"/>
                  <a:pt x="1517960" y="538505"/>
                  <a:pt x="1503680" y="522185"/>
                </a:cubicBezTo>
                <a:cubicBezTo>
                  <a:pt x="1494218" y="511372"/>
                  <a:pt x="1482551" y="502614"/>
                  <a:pt x="1473200" y="491705"/>
                </a:cubicBezTo>
                <a:cubicBezTo>
                  <a:pt x="1462180" y="478848"/>
                  <a:pt x="1456642" y="460704"/>
                  <a:pt x="1442720" y="451065"/>
                </a:cubicBezTo>
                <a:cubicBezTo>
                  <a:pt x="1411588" y="429512"/>
                  <a:pt x="1374987" y="417198"/>
                  <a:pt x="1341120" y="400265"/>
                </a:cubicBezTo>
                <a:cubicBezTo>
                  <a:pt x="1284168" y="371789"/>
                  <a:pt x="1314542" y="385570"/>
                  <a:pt x="1249680" y="359625"/>
                </a:cubicBezTo>
                <a:cubicBezTo>
                  <a:pt x="1219200" y="363012"/>
                  <a:pt x="1127572" y="369785"/>
                  <a:pt x="1158240" y="369785"/>
                </a:cubicBezTo>
                <a:cubicBezTo>
                  <a:pt x="1205774" y="369785"/>
                  <a:pt x="1253382" y="366047"/>
                  <a:pt x="1300480" y="359625"/>
                </a:cubicBezTo>
                <a:cubicBezTo>
                  <a:pt x="1328151" y="355852"/>
                  <a:pt x="1354258" y="344158"/>
                  <a:pt x="1381760" y="339305"/>
                </a:cubicBezTo>
                <a:cubicBezTo>
                  <a:pt x="1411961" y="333975"/>
                  <a:pt x="1442872" y="333694"/>
                  <a:pt x="1473200" y="329145"/>
                </a:cubicBezTo>
                <a:cubicBezTo>
                  <a:pt x="1510645" y="323528"/>
                  <a:pt x="1547707" y="315598"/>
                  <a:pt x="1584960" y="308825"/>
                </a:cubicBezTo>
                <a:cubicBezTo>
                  <a:pt x="1775724" y="315638"/>
                  <a:pt x="2055637" y="282241"/>
                  <a:pt x="2265680" y="359625"/>
                </a:cubicBezTo>
                <a:cubicBezTo>
                  <a:pt x="2294104" y="370097"/>
                  <a:pt x="2319552" y="387367"/>
                  <a:pt x="2346960" y="400265"/>
                </a:cubicBezTo>
                <a:cubicBezTo>
                  <a:pt x="2377140" y="414467"/>
                  <a:pt x="2409363" y="424493"/>
                  <a:pt x="2438400" y="440905"/>
                </a:cubicBezTo>
                <a:cubicBezTo>
                  <a:pt x="2487470" y="468640"/>
                  <a:pt x="2533381" y="501627"/>
                  <a:pt x="2580640" y="532345"/>
                </a:cubicBezTo>
                <a:cubicBezTo>
                  <a:pt x="2601116" y="545654"/>
                  <a:pt x="2618733" y="564410"/>
                  <a:pt x="2641600" y="572985"/>
                </a:cubicBezTo>
                <a:cubicBezTo>
                  <a:pt x="2668693" y="583145"/>
                  <a:pt x="2696170" y="592336"/>
                  <a:pt x="2722880" y="603465"/>
                </a:cubicBezTo>
                <a:cubicBezTo>
                  <a:pt x="2736861" y="609290"/>
                  <a:pt x="2749013" y="619433"/>
                  <a:pt x="2763520" y="623785"/>
                </a:cubicBezTo>
                <a:cubicBezTo>
                  <a:pt x="2783251" y="629704"/>
                  <a:pt x="2804212" y="630260"/>
                  <a:pt x="2824480" y="633945"/>
                </a:cubicBezTo>
                <a:cubicBezTo>
                  <a:pt x="2980681" y="662345"/>
                  <a:pt x="2756608" y="624326"/>
                  <a:pt x="2936240" y="654265"/>
                </a:cubicBezTo>
                <a:cubicBezTo>
                  <a:pt x="3024293" y="650878"/>
                  <a:pt x="3112443" y="649436"/>
                  <a:pt x="3200400" y="644105"/>
                </a:cubicBezTo>
                <a:cubicBezTo>
                  <a:pt x="3298002" y="638190"/>
                  <a:pt x="3253916" y="627848"/>
                  <a:pt x="3362960" y="613625"/>
                </a:cubicBezTo>
                <a:cubicBezTo>
                  <a:pt x="3410095" y="607477"/>
                  <a:pt x="3457771" y="606627"/>
                  <a:pt x="3505200" y="603465"/>
                </a:cubicBezTo>
                <a:lnTo>
                  <a:pt x="3820160" y="583145"/>
                </a:lnTo>
                <a:cubicBezTo>
                  <a:pt x="3831375" y="581543"/>
                  <a:pt x="3936733" y="567054"/>
                  <a:pt x="3952240" y="562825"/>
                </a:cubicBezTo>
                <a:cubicBezTo>
                  <a:pt x="3969835" y="558026"/>
                  <a:pt x="3985963" y="548909"/>
                  <a:pt x="4003040" y="542505"/>
                </a:cubicBezTo>
                <a:cubicBezTo>
                  <a:pt x="4013068" y="538745"/>
                  <a:pt x="4023941" y="537134"/>
                  <a:pt x="4033520" y="532345"/>
                </a:cubicBezTo>
                <a:cubicBezTo>
                  <a:pt x="4044442" y="526884"/>
                  <a:pt x="4053078" y="517486"/>
                  <a:pt x="4064000" y="512025"/>
                </a:cubicBezTo>
                <a:cubicBezTo>
                  <a:pt x="4073579" y="507236"/>
                  <a:pt x="4084636" y="506084"/>
                  <a:pt x="4094480" y="501865"/>
                </a:cubicBezTo>
                <a:cubicBezTo>
                  <a:pt x="4108401" y="495899"/>
                  <a:pt x="4120752" y="486334"/>
                  <a:pt x="4135120" y="481545"/>
                </a:cubicBezTo>
                <a:cubicBezTo>
                  <a:pt x="4151503" y="476084"/>
                  <a:pt x="4168695" y="472615"/>
                  <a:pt x="4185920" y="471385"/>
                </a:cubicBezTo>
                <a:cubicBezTo>
                  <a:pt x="4311091" y="462444"/>
                  <a:pt x="4436533" y="457838"/>
                  <a:pt x="4561840" y="451065"/>
                </a:cubicBezTo>
                <a:cubicBezTo>
                  <a:pt x="4564859" y="450310"/>
                  <a:pt x="4626056" y="436115"/>
                  <a:pt x="4632960" y="430745"/>
                </a:cubicBezTo>
                <a:cubicBezTo>
                  <a:pt x="4655643" y="413102"/>
                  <a:pt x="4670010" y="385725"/>
                  <a:pt x="4693920" y="369785"/>
                </a:cubicBezTo>
                <a:cubicBezTo>
                  <a:pt x="4704080" y="363012"/>
                  <a:pt x="4715129" y="357412"/>
                  <a:pt x="4724400" y="349465"/>
                </a:cubicBezTo>
                <a:cubicBezTo>
                  <a:pt x="4759397" y="319468"/>
                  <a:pt x="4758200" y="307165"/>
                  <a:pt x="4795520" y="288505"/>
                </a:cubicBezTo>
                <a:cubicBezTo>
                  <a:pt x="4805099" y="283716"/>
                  <a:pt x="4815840" y="281732"/>
                  <a:pt x="4826000" y="278345"/>
                </a:cubicBezTo>
                <a:cubicBezTo>
                  <a:pt x="4829387" y="288505"/>
                  <a:pt x="4843733" y="301252"/>
                  <a:pt x="4836160" y="308825"/>
                </a:cubicBezTo>
                <a:cubicBezTo>
                  <a:pt x="4823949" y="321036"/>
                  <a:pt x="4802394" y="316146"/>
                  <a:pt x="4785360" y="318985"/>
                </a:cubicBezTo>
                <a:cubicBezTo>
                  <a:pt x="4761738" y="322922"/>
                  <a:pt x="4738143" y="327696"/>
                  <a:pt x="4714240" y="329145"/>
                </a:cubicBezTo>
                <a:cubicBezTo>
                  <a:pt x="4622731" y="334691"/>
                  <a:pt x="4192400" y="347358"/>
                  <a:pt x="4124960" y="349465"/>
                </a:cubicBezTo>
                <a:cubicBezTo>
                  <a:pt x="3900889" y="374362"/>
                  <a:pt x="4180490" y="343912"/>
                  <a:pt x="3921760" y="369785"/>
                </a:cubicBezTo>
                <a:cubicBezTo>
                  <a:pt x="3891245" y="372837"/>
                  <a:pt x="3860570" y="374903"/>
                  <a:pt x="3830320" y="379945"/>
                </a:cubicBezTo>
                <a:cubicBezTo>
                  <a:pt x="3798354" y="385273"/>
                  <a:pt x="3691592" y="411520"/>
                  <a:pt x="3657600" y="420585"/>
                </a:cubicBezTo>
                <a:cubicBezTo>
                  <a:pt x="3633777" y="426938"/>
                  <a:pt x="3609520" y="432128"/>
                  <a:pt x="3586480" y="440905"/>
                </a:cubicBezTo>
                <a:cubicBezTo>
                  <a:pt x="3564346" y="449337"/>
                  <a:pt x="3428285" y="505871"/>
                  <a:pt x="3383280" y="532345"/>
                </a:cubicBezTo>
                <a:cubicBezTo>
                  <a:pt x="3345220" y="554733"/>
                  <a:pt x="3308965" y="580062"/>
                  <a:pt x="3271520" y="603465"/>
                </a:cubicBezTo>
                <a:cubicBezTo>
                  <a:pt x="3254774" y="613931"/>
                  <a:pt x="3237653" y="623785"/>
                  <a:pt x="3220720" y="633945"/>
                </a:cubicBezTo>
                <a:cubicBezTo>
                  <a:pt x="3188607" y="653213"/>
                  <a:pt x="3163290" y="670169"/>
                  <a:pt x="3129280" y="684745"/>
                </a:cubicBezTo>
                <a:cubicBezTo>
                  <a:pt x="3070390" y="709984"/>
                  <a:pt x="3126895" y="676175"/>
                  <a:pt x="3068320" y="715225"/>
                </a:cubicBezTo>
                <a:cubicBezTo>
                  <a:pt x="3027996" y="713674"/>
                  <a:pt x="2745687" y="705714"/>
                  <a:pt x="2661920" y="694905"/>
                </a:cubicBezTo>
                <a:cubicBezTo>
                  <a:pt x="2603938" y="687423"/>
                  <a:pt x="2547262" y="671256"/>
                  <a:pt x="2489200" y="664425"/>
                </a:cubicBezTo>
                <a:cubicBezTo>
                  <a:pt x="2431922" y="657686"/>
                  <a:pt x="2374123" y="656124"/>
                  <a:pt x="2316480" y="654265"/>
                </a:cubicBezTo>
                <a:lnTo>
                  <a:pt x="1544320" y="633945"/>
                </a:lnTo>
                <a:cubicBezTo>
                  <a:pt x="1507480" y="621665"/>
                  <a:pt x="1433747" y="597923"/>
                  <a:pt x="1402080" y="583145"/>
                </a:cubicBezTo>
                <a:cubicBezTo>
                  <a:pt x="1377337" y="571598"/>
                  <a:pt x="1355975" y="553449"/>
                  <a:pt x="1330960" y="542505"/>
                </a:cubicBezTo>
                <a:cubicBezTo>
                  <a:pt x="1301525" y="529627"/>
                  <a:pt x="1269603" y="523306"/>
                  <a:pt x="1239520" y="512025"/>
                </a:cubicBezTo>
                <a:cubicBezTo>
                  <a:pt x="1215370" y="502969"/>
                  <a:pt x="1191737" y="492527"/>
                  <a:pt x="1168400" y="481545"/>
                </a:cubicBezTo>
                <a:cubicBezTo>
                  <a:pt x="1134140" y="465423"/>
                  <a:pt x="1104149" y="436970"/>
                  <a:pt x="1066800" y="430745"/>
                </a:cubicBezTo>
                <a:cubicBezTo>
                  <a:pt x="860832" y="396417"/>
                  <a:pt x="1154188" y="448567"/>
                  <a:pt x="944880" y="400265"/>
                </a:cubicBezTo>
                <a:cubicBezTo>
                  <a:pt x="921546" y="394880"/>
                  <a:pt x="897467" y="393492"/>
                  <a:pt x="873760" y="390105"/>
                </a:cubicBezTo>
                <a:cubicBezTo>
                  <a:pt x="717973" y="393492"/>
                  <a:pt x="562223" y="400265"/>
                  <a:pt x="406400" y="400265"/>
                </a:cubicBezTo>
                <a:cubicBezTo>
                  <a:pt x="385800" y="400265"/>
                  <a:pt x="353964" y="408859"/>
                  <a:pt x="345440" y="390105"/>
                </a:cubicBezTo>
                <a:cubicBezTo>
                  <a:pt x="322730" y="340144"/>
                  <a:pt x="346013" y="284736"/>
                  <a:pt x="386080" y="258025"/>
                </a:cubicBezTo>
                <a:cubicBezTo>
                  <a:pt x="394991" y="252084"/>
                  <a:pt x="406400" y="251252"/>
                  <a:pt x="416560" y="247865"/>
                </a:cubicBezTo>
                <a:cubicBezTo>
                  <a:pt x="633353" y="252201"/>
                  <a:pt x="925292" y="254067"/>
                  <a:pt x="1158240" y="268185"/>
                </a:cubicBezTo>
                <a:cubicBezTo>
                  <a:pt x="1192213" y="270244"/>
                  <a:pt x="1225922" y="275518"/>
                  <a:pt x="1259840" y="278345"/>
                </a:cubicBezTo>
                <a:cubicBezTo>
                  <a:pt x="1307210" y="282292"/>
                  <a:pt x="1354667" y="285118"/>
                  <a:pt x="1402080" y="288505"/>
                </a:cubicBezTo>
                <a:cubicBezTo>
                  <a:pt x="1442720" y="295278"/>
                  <a:pt x="1483214" y="302998"/>
                  <a:pt x="1524000" y="308825"/>
                </a:cubicBezTo>
                <a:cubicBezTo>
                  <a:pt x="1554359" y="313162"/>
                  <a:pt x="1585081" y="314648"/>
                  <a:pt x="1615440" y="318985"/>
                </a:cubicBezTo>
                <a:cubicBezTo>
                  <a:pt x="1657712" y="325024"/>
                  <a:pt x="1792284" y="347956"/>
                  <a:pt x="1838960" y="359625"/>
                </a:cubicBezTo>
                <a:cubicBezTo>
                  <a:pt x="1873262" y="368201"/>
                  <a:pt x="1906366" y="381107"/>
                  <a:pt x="1940560" y="390105"/>
                </a:cubicBezTo>
                <a:cubicBezTo>
                  <a:pt x="1970755" y="398051"/>
                  <a:pt x="2002198" y="401112"/>
                  <a:pt x="2032000" y="410425"/>
                </a:cubicBezTo>
                <a:cubicBezTo>
                  <a:pt x="2056618" y="418118"/>
                  <a:pt x="2079047" y="431646"/>
                  <a:pt x="2103120" y="440905"/>
                </a:cubicBezTo>
                <a:cubicBezTo>
                  <a:pt x="2139561" y="454921"/>
                  <a:pt x="2198632" y="471572"/>
                  <a:pt x="2235200" y="481545"/>
                </a:cubicBezTo>
                <a:cubicBezTo>
                  <a:pt x="2248672" y="485219"/>
                  <a:pt x="2262368" y="488031"/>
                  <a:pt x="2275840" y="491705"/>
                </a:cubicBezTo>
                <a:cubicBezTo>
                  <a:pt x="2299627" y="498192"/>
                  <a:pt x="2322349" y="510548"/>
                  <a:pt x="2346960" y="512025"/>
                </a:cubicBezTo>
                <a:cubicBezTo>
                  <a:pt x="2492365" y="520749"/>
                  <a:pt x="2638213" y="518798"/>
                  <a:pt x="2783840" y="522185"/>
                </a:cubicBezTo>
                <a:cubicBezTo>
                  <a:pt x="2882053" y="528958"/>
                  <a:pt x="2981945" y="523198"/>
                  <a:pt x="3078480" y="542505"/>
                </a:cubicBezTo>
                <a:cubicBezTo>
                  <a:pt x="3112347" y="549278"/>
                  <a:pt x="3145676" y="559789"/>
                  <a:pt x="3180080" y="562825"/>
                </a:cubicBezTo>
                <a:cubicBezTo>
                  <a:pt x="3261116" y="569975"/>
                  <a:pt x="3342640" y="569598"/>
                  <a:pt x="3423920" y="572985"/>
                </a:cubicBezTo>
                <a:cubicBezTo>
                  <a:pt x="3566160" y="569598"/>
                  <a:pt x="3708615" y="571346"/>
                  <a:pt x="3850640" y="562825"/>
                </a:cubicBezTo>
                <a:cubicBezTo>
                  <a:pt x="3896252" y="560088"/>
                  <a:pt x="3934254" y="543466"/>
                  <a:pt x="3972560" y="522185"/>
                </a:cubicBezTo>
                <a:cubicBezTo>
                  <a:pt x="3989822" y="512595"/>
                  <a:pt x="4005315" y="499725"/>
                  <a:pt x="4023360" y="491705"/>
                </a:cubicBezTo>
                <a:cubicBezTo>
                  <a:pt x="4036120" y="486034"/>
                  <a:pt x="4050453" y="484932"/>
                  <a:pt x="4064000" y="481545"/>
                </a:cubicBezTo>
                <a:cubicBezTo>
                  <a:pt x="4108652" y="454754"/>
                  <a:pt x="4133566" y="436694"/>
                  <a:pt x="4185920" y="420585"/>
                </a:cubicBezTo>
                <a:cubicBezTo>
                  <a:pt x="4205609" y="414527"/>
                  <a:pt x="4226807" y="415057"/>
                  <a:pt x="4246880" y="410425"/>
                </a:cubicBezTo>
                <a:cubicBezTo>
                  <a:pt x="4270904" y="404881"/>
                  <a:pt x="4294610" y="397902"/>
                  <a:pt x="4318000" y="390105"/>
                </a:cubicBezTo>
                <a:cubicBezTo>
                  <a:pt x="4335302" y="384338"/>
                  <a:pt x="4350967" y="373606"/>
                  <a:pt x="4368800" y="369785"/>
                </a:cubicBezTo>
                <a:cubicBezTo>
                  <a:pt x="4398787" y="363359"/>
                  <a:pt x="4429881" y="363962"/>
                  <a:pt x="4460240" y="359625"/>
                </a:cubicBezTo>
                <a:cubicBezTo>
                  <a:pt x="4490336" y="355326"/>
                  <a:pt x="4522100" y="346700"/>
                  <a:pt x="4551680" y="339305"/>
                </a:cubicBezTo>
                <a:cubicBezTo>
                  <a:pt x="4623350" y="267635"/>
                  <a:pt x="4586937" y="291196"/>
                  <a:pt x="4653280" y="258025"/>
                </a:cubicBezTo>
                <a:cubicBezTo>
                  <a:pt x="4656667" y="247865"/>
                  <a:pt x="4667417" y="237489"/>
                  <a:pt x="4663440" y="227545"/>
                </a:cubicBezTo>
                <a:cubicBezTo>
                  <a:pt x="4659906" y="218710"/>
                  <a:pt x="4594828" y="188020"/>
                  <a:pt x="4592320" y="186905"/>
                </a:cubicBezTo>
                <a:cubicBezTo>
                  <a:pt x="4525150" y="157052"/>
                  <a:pt x="4551874" y="170004"/>
                  <a:pt x="4470400" y="156425"/>
                </a:cubicBezTo>
                <a:cubicBezTo>
                  <a:pt x="4341005" y="134859"/>
                  <a:pt x="4522936" y="157747"/>
                  <a:pt x="4328160" y="136105"/>
                </a:cubicBezTo>
                <a:cubicBezTo>
                  <a:pt x="4192693" y="139492"/>
                  <a:pt x="4056982" y="137446"/>
                  <a:pt x="3921760" y="146265"/>
                </a:cubicBezTo>
                <a:cubicBezTo>
                  <a:pt x="3900386" y="147659"/>
                  <a:pt x="3880930" y="159265"/>
                  <a:pt x="3860800" y="166585"/>
                </a:cubicBezTo>
                <a:cubicBezTo>
                  <a:pt x="3786648" y="193549"/>
                  <a:pt x="3829126" y="180982"/>
                  <a:pt x="3749040" y="217385"/>
                </a:cubicBezTo>
                <a:cubicBezTo>
                  <a:pt x="3665026" y="255573"/>
                  <a:pt x="3729650" y="217801"/>
                  <a:pt x="3637280" y="268185"/>
                </a:cubicBezTo>
                <a:cubicBezTo>
                  <a:pt x="3619944" y="277641"/>
                  <a:pt x="3603867" y="289303"/>
                  <a:pt x="3586480" y="298665"/>
                </a:cubicBezTo>
                <a:lnTo>
                  <a:pt x="3464560" y="359625"/>
                </a:lnTo>
                <a:cubicBezTo>
                  <a:pt x="3451013" y="366398"/>
                  <a:pt x="3436522" y="371544"/>
                  <a:pt x="3423920" y="379945"/>
                </a:cubicBezTo>
                <a:cubicBezTo>
                  <a:pt x="3349660" y="429451"/>
                  <a:pt x="3443033" y="369023"/>
                  <a:pt x="3352800" y="420585"/>
                </a:cubicBezTo>
                <a:cubicBezTo>
                  <a:pt x="3342198" y="426643"/>
                  <a:pt x="3333543" y="436095"/>
                  <a:pt x="3322320" y="440905"/>
                </a:cubicBezTo>
                <a:cubicBezTo>
                  <a:pt x="3309485" y="446406"/>
                  <a:pt x="3295106" y="447229"/>
                  <a:pt x="3281680" y="451065"/>
                </a:cubicBezTo>
                <a:cubicBezTo>
                  <a:pt x="3236806" y="463886"/>
                  <a:pt x="3258496" y="463639"/>
                  <a:pt x="3200400" y="471385"/>
                </a:cubicBezTo>
                <a:cubicBezTo>
                  <a:pt x="3105235" y="484074"/>
                  <a:pt x="3036328" y="484006"/>
                  <a:pt x="2936240" y="491705"/>
                </a:cubicBezTo>
                <a:cubicBezTo>
                  <a:pt x="2860341" y="497543"/>
                  <a:pt x="2750432" y="509614"/>
                  <a:pt x="2682240" y="532345"/>
                </a:cubicBezTo>
                <a:cubicBezTo>
                  <a:pt x="2604897" y="558126"/>
                  <a:pt x="2642283" y="548464"/>
                  <a:pt x="2570480" y="562825"/>
                </a:cubicBezTo>
                <a:cubicBezTo>
                  <a:pt x="2517215" y="602774"/>
                  <a:pt x="2540199" y="592229"/>
                  <a:pt x="2468880" y="613625"/>
                </a:cubicBezTo>
                <a:cubicBezTo>
                  <a:pt x="2421649" y="627794"/>
                  <a:pt x="2326640" y="654265"/>
                  <a:pt x="2326640" y="654265"/>
                </a:cubicBezTo>
                <a:cubicBezTo>
                  <a:pt x="2214880" y="647492"/>
                  <a:pt x="2102416" y="648183"/>
                  <a:pt x="1991360" y="633945"/>
                </a:cubicBezTo>
                <a:cubicBezTo>
                  <a:pt x="1968826" y="631056"/>
                  <a:pt x="1950259" y="614498"/>
                  <a:pt x="1930400" y="603465"/>
                </a:cubicBezTo>
                <a:cubicBezTo>
                  <a:pt x="1742968" y="499336"/>
                  <a:pt x="1861686" y="575124"/>
                  <a:pt x="1767840" y="491705"/>
                </a:cubicBezTo>
                <a:cubicBezTo>
                  <a:pt x="1661700" y="397358"/>
                  <a:pt x="1771988" y="499896"/>
                  <a:pt x="1666240" y="420585"/>
                </a:cubicBezTo>
                <a:cubicBezTo>
                  <a:pt x="1654745" y="411964"/>
                  <a:pt x="1646798" y="399303"/>
                  <a:pt x="1635760" y="390105"/>
                </a:cubicBezTo>
                <a:cubicBezTo>
                  <a:pt x="1606096" y="365385"/>
                  <a:pt x="1565739" y="351114"/>
                  <a:pt x="1544320" y="318985"/>
                </a:cubicBezTo>
                <a:cubicBezTo>
                  <a:pt x="1496907" y="247865"/>
                  <a:pt x="1524000" y="271572"/>
                  <a:pt x="1473200" y="237705"/>
                </a:cubicBezTo>
                <a:cubicBezTo>
                  <a:pt x="1483360" y="234318"/>
                  <a:pt x="1493007" y="226656"/>
                  <a:pt x="1503680" y="227545"/>
                </a:cubicBezTo>
                <a:cubicBezTo>
                  <a:pt x="1534796" y="230138"/>
                  <a:pt x="1564503" y="241742"/>
                  <a:pt x="1595120" y="247865"/>
                </a:cubicBezTo>
                <a:cubicBezTo>
                  <a:pt x="1615320" y="251905"/>
                  <a:pt x="1635660" y="255302"/>
                  <a:pt x="1656080" y="258025"/>
                </a:cubicBezTo>
                <a:cubicBezTo>
                  <a:pt x="1686479" y="262078"/>
                  <a:pt x="1716986" y="265322"/>
                  <a:pt x="1747520" y="268185"/>
                </a:cubicBezTo>
                <a:cubicBezTo>
                  <a:pt x="1825366" y="275483"/>
                  <a:pt x="1903799" y="277448"/>
                  <a:pt x="1981200" y="288505"/>
                </a:cubicBezTo>
                <a:cubicBezTo>
                  <a:pt x="2028613" y="295278"/>
                  <a:pt x="2075561" y="307597"/>
                  <a:pt x="2123440" y="308825"/>
                </a:cubicBezTo>
                <a:cubicBezTo>
                  <a:pt x="2472168" y="317767"/>
                  <a:pt x="2821093" y="315598"/>
                  <a:pt x="3169920" y="318985"/>
                </a:cubicBezTo>
                <a:lnTo>
                  <a:pt x="3515360" y="339305"/>
                </a:lnTo>
                <a:cubicBezTo>
                  <a:pt x="3539217" y="341380"/>
                  <a:pt x="3562664" y="346958"/>
                  <a:pt x="3586480" y="349465"/>
                </a:cubicBezTo>
                <a:cubicBezTo>
                  <a:pt x="3627037" y="353734"/>
                  <a:pt x="3667760" y="356238"/>
                  <a:pt x="3708400" y="359625"/>
                </a:cubicBezTo>
                <a:lnTo>
                  <a:pt x="4287520" y="339305"/>
                </a:lnTo>
                <a:cubicBezTo>
                  <a:pt x="4317560" y="337980"/>
                  <a:pt x="4398686" y="334448"/>
                  <a:pt x="4439920" y="318985"/>
                </a:cubicBezTo>
                <a:cubicBezTo>
                  <a:pt x="4454101" y="313667"/>
                  <a:pt x="4467013" y="305438"/>
                  <a:pt x="4480560" y="298665"/>
                </a:cubicBezTo>
                <a:cubicBezTo>
                  <a:pt x="4487333" y="288505"/>
                  <a:pt x="4491345" y="275813"/>
                  <a:pt x="4500880" y="268185"/>
                </a:cubicBezTo>
                <a:cubicBezTo>
                  <a:pt x="4509243" y="261495"/>
                  <a:pt x="4522449" y="263966"/>
                  <a:pt x="4531360" y="258025"/>
                </a:cubicBezTo>
                <a:cubicBezTo>
                  <a:pt x="4543315" y="250055"/>
                  <a:pt x="4551680" y="237705"/>
                  <a:pt x="4561840" y="227545"/>
                </a:cubicBezTo>
                <a:cubicBezTo>
                  <a:pt x="4437309" y="206790"/>
                  <a:pt x="4438085" y="201854"/>
                  <a:pt x="4246880" y="237705"/>
                </a:cubicBezTo>
                <a:cubicBezTo>
                  <a:pt x="4220043" y="242737"/>
                  <a:pt x="4199801" y="265400"/>
                  <a:pt x="4175760" y="278345"/>
                </a:cubicBezTo>
                <a:cubicBezTo>
                  <a:pt x="4155757" y="289116"/>
                  <a:pt x="4135771" y="300087"/>
                  <a:pt x="4114800" y="308825"/>
                </a:cubicBezTo>
                <a:cubicBezTo>
                  <a:pt x="4095028" y="317063"/>
                  <a:pt x="4072794" y="319169"/>
                  <a:pt x="4053840" y="329145"/>
                </a:cubicBezTo>
                <a:cubicBezTo>
                  <a:pt x="3834139" y="444777"/>
                  <a:pt x="3999549" y="384495"/>
                  <a:pt x="3860800" y="430745"/>
                </a:cubicBezTo>
                <a:cubicBezTo>
                  <a:pt x="3754020" y="537525"/>
                  <a:pt x="3890370" y="407746"/>
                  <a:pt x="3769360" y="501865"/>
                </a:cubicBezTo>
                <a:cubicBezTo>
                  <a:pt x="3744716" y="521032"/>
                  <a:pt x="3693076" y="583258"/>
                  <a:pt x="3677920" y="603465"/>
                </a:cubicBezTo>
                <a:cubicBezTo>
                  <a:pt x="3663267" y="623002"/>
                  <a:pt x="3645003" y="641257"/>
                  <a:pt x="3637280" y="664425"/>
                </a:cubicBezTo>
                <a:cubicBezTo>
                  <a:pt x="3630401" y="685062"/>
                  <a:pt x="3620496" y="719566"/>
                  <a:pt x="3606800" y="735545"/>
                </a:cubicBezTo>
                <a:cubicBezTo>
                  <a:pt x="3595780" y="748402"/>
                  <a:pt x="3582863" y="763241"/>
                  <a:pt x="3566160" y="766025"/>
                </a:cubicBezTo>
                <a:cubicBezTo>
                  <a:pt x="3499265" y="777174"/>
                  <a:pt x="3430724" y="773474"/>
                  <a:pt x="3362960" y="776185"/>
                </a:cubicBezTo>
                <a:lnTo>
                  <a:pt x="3058160" y="786345"/>
                </a:lnTo>
                <a:cubicBezTo>
                  <a:pt x="3019247" y="788074"/>
                  <a:pt x="2833002" y="801203"/>
                  <a:pt x="2783840" y="806665"/>
                </a:cubicBezTo>
                <a:cubicBezTo>
                  <a:pt x="2705505" y="815369"/>
                  <a:pt x="2745306" y="814372"/>
                  <a:pt x="2682240" y="826985"/>
                </a:cubicBezTo>
                <a:cubicBezTo>
                  <a:pt x="2662040" y="831025"/>
                  <a:pt x="2641480" y="833105"/>
                  <a:pt x="2621280" y="837145"/>
                </a:cubicBezTo>
                <a:cubicBezTo>
                  <a:pt x="2501519" y="861097"/>
                  <a:pt x="2690311" y="831638"/>
                  <a:pt x="2509520" y="857465"/>
                </a:cubicBezTo>
                <a:cubicBezTo>
                  <a:pt x="2415893" y="851958"/>
                  <a:pt x="2309560" y="847111"/>
                  <a:pt x="2214880" y="837145"/>
                </a:cubicBezTo>
                <a:cubicBezTo>
                  <a:pt x="2191064" y="834638"/>
                  <a:pt x="2167382" y="830922"/>
                  <a:pt x="2143760" y="826985"/>
                </a:cubicBezTo>
                <a:cubicBezTo>
                  <a:pt x="2038739" y="809482"/>
                  <a:pt x="2150577" y="823605"/>
                  <a:pt x="2032000" y="806665"/>
                </a:cubicBezTo>
                <a:cubicBezTo>
                  <a:pt x="2004970" y="802804"/>
                  <a:pt x="1977707" y="800657"/>
                  <a:pt x="1950720" y="796505"/>
                </a:cubicBezTo>
                <a:cubicBezTo>
                  <a:pt x="1826030" y="777322"/>
                  <a:pt x="1986919" y="794787"/>
                  <a:pt x="1828800" y="776185"/>
                </a:cubicBezTo>
                <a:cubicBezTo>
                  <a:pt x="1794998" y="772208"/>
                  <a:pt x="1761067" y="769412"/>
                  <a:pt x="1727200" y="766025"/>
                </a:cubicBezTo>
                <a:cubicBezTo>
                  <a:pt x="1615440" y="772798"/>
                  <a:pt x="1503200" y="773981"/>
                  <a:pt x="1391920" y="786345"/>
                </a:cubicBezTo>
                <a:cubicBezTo>
                  <a:pt x="1379784" y="787693"/>
                  <a:pt x="1372042" y="800607"/>
                  <a:pt x="1361440" y="806665"/>
                </a:cubicBezTo>
                <a:cubicBezTo>
                  <a:pt x="1326287" y="826753"/>
                  <a:pt x="1324515" y="825747"/>
                  <a:pt x="1290320" y="837145"/>
                </a:cubicBezTo>
                <a:cubicBezTo>
                  <a:pt x="1273387" y="833758"/>
                  <a:pt x="1255300" y="833998"/>
                  <a:pt x="1239520" y="826985"/>
                </a:cubicBezTo>
                <a:cubicBezTo>
                  <a:pt x="1224046" y="820108"/>
                  <a:pt x="1212659" y="806347"/>
                  <a:pt x="1198880" y="796505"/>
                </a:cubicBezTo>
                <a:cubicBezTo>
                  <a:pt x="1188944" y="789408"/>
                  <a:pt x="1177034" y="784819"/>
                  <a:pt x="1168400" y="776185"/>
                </a:cubicBezTo>
                <a:cubicBezTo>
                  <a:pt x="1156426" y="764211"/>
                  <a:pt x="1149894" y="747519"/>
                  <a:pt x="1137920" y="735545"/>
                </a:cubicBezTo>
                <a:cubicBezTo>
                  <a:pt x="1125946" y="723571"/>
                  <a:pt x="1110827" y="715225"/>
                  <a:pt x="1097280" y="705065"/>
                </a:cubicBezTo>
                <a:cubicBezTo>
                  <a:pt x="1090507" y="691518"/>
                  <a:pt x="1085763" y="676750"/>
                  <a:pt x="1076960" y="664425"/>
                </a:cubicBezTo>
                <a:cubicBezTo>
                  <a:pt x="1068609" y="652733"/>
                  <a:pt x="1048067" y="648226"/>
                  <a:pt x="1046480" y="633945"/>
                </a:cubicBezTo>
                <a:cubicBezTo>
                  <a:pt x="1044115" y="612657"/>
                  <a:pt x="1054350" y="590414"/>
                  <a:pt x="1066800" y="572985"/>
                </a:cubicBezTo>
                <a:cubicBezTo>
                  <a:pt x="1073025" y="564270"/>
                  <a:pt x="1086890" y="565422"/>
                  <a:pt x="1097280" y="562825"/>
                </a:cubicBezTo>
                <a:cubicBezTo>
                  <a:pt x="1124867" y="555928"/>
                  <a:pt x="1195740" y="544069"/>
                  <a:pt x="1219200" y="542505"/>
                </a:cubicBezTo>
                <a:cubicBezTo>
                  <a:pt x="1296994" y="537319"/>
                  <a:pt x="1375027" y="536553"/>
                  <a:pt x="1452880" y="532345"/>
                </a:cubicBezTo>
                <a:cubicBezTo>
                  <a:pt x="1500345" y="529779"/>
                  <a:pt x="1547622" y="524036"/>
                  <a:pt x="1595120" y="522185"/>
                </a:cubicBezTo>
                <a:lnTo>
                  <a:pt x="2235200" y="501865"/>
                </a:lnTo>
                <a:lnTo>
                  <a:pt x="2489200" y="491705"/>
                </a:lnTo>
                <a:cubicBezTo>
                  <a:pt x="2573985" y="486618"/>
                  <a:pt x="2658533" y="478158"/>
                  <a:pt x="2743200" y="471385"/>
                </a:cubicBezTo>
                <a:lnTo>
                  <a:pt x="3688080" y="491705"/>
                </a:lnTo>
                <a:cubicBezTo>
                  <a:pt x="3738973" y="493119"/>
                  <a:pt x="3789879" y="496243"/>
                  <a:pt x="3840480" y="501865"/>
                </a:cubicBezTo>
                <a:cubicBezTo>
                  <a:pt x="3979814" y="517347"/>
                  <a:pt x="3937923" y="519487"/>
                  <a:pt x="4064000" y="552665"/>
                </a:cubicBezTo>
                <a:cubicBezTo>
                  <a:pt x="4147103" y="574534"/>
                  <a:pt x="4155056" y="572937"/>
                  <a:pt x="4236720" y="583145"/>
                </a:cubicBezTo>
                <a:cubicBezTo>
                  <a:pt x="4260427" y="589918"/>
                  <a:pt x="4283411" y="600134"/>
                  <a:pt x="4307840" y="603465"/>
                </a:cubicBezTo>
                <a:cubicBezTo>
                  <a:pt x="4452354" y="623172"/>
                  <a:pt x="4575188" y="609204"/>
                  <a:pt x="4724400" y="603465"/>
                </a:cubicBezTo>
                <a:cubicBezTo>
                  <a:pt x="4744720" y="600078"/>
                  <a:pt x="4765160" y="597345"/>
                  <a:pt x="4785360" y="593305"/>
                </a:cubicBezTo>
                <a:cubicBezTo>
                  <a:pt x="4865988" y="577179"/>
                  <a:pt x="4783288" y="588743"/>
                  <a:pt x="4886960" y="562825"/>
                </a:cubicBezTo>
                <a:cubicBezTo>
                  <a:pt x="4906945" y="557829"/>
                  <a:pt x="4927600" y="556052"/>
                  <a:pt x="4947920" y="552665"/>
                </a:cubicBezTo>
                <a:cubicBezTo>
                  <a:pt x="4964853" y="545892"/>
                  <a:pt x="4981580" y="538578"/>
                  <a:pt x="4998720" y="532345"/>
                </a:cubicBezTo>
                <a:cubicBezTo>
                  <a:pt x="5018850" y="525025"/>
                  <a:pt x="5040181" y="520888"/>
                  <a:pt x="5059680" y="512025"/>
                </a:cubicBezTo>
                <a:cubicBezTo>
                  <a:pt x="5077657" y="503853"/>
                  <a:pt x="5093144" y="491001"/>
                  <a:pt x="5110480" y="481545"/>
                </a:cubicBezTo>
                <a:cubicBezTo>
                  <a:pt x="5130424" y="470666"/>
                  <a:pt x="5151581" y="462098"/>
                  <a:pt x="5171440" y="451065"/>
                </a:cubicBezTo>
                <a:cubicBezTo>
                  <a:pt x="5249705" y="407584"/>
                  <a:pt x="5141876" y="454762"/>
                  <a:pt x="5252720" y="410425"/>
                </a:cubicBezTo>
                <a:cubicBezTo>
                  <a:pt x="5262880" y="393492"/>
                  <a:pt x="5279327" y="378989"/>
                  <a:pt x="5283200" y="359625"/>
                </a:cubicBezTo>
                <a:cubicBezTo>
                  <a:pt x="5287188" y="339684"/>
                  <a:pt x="5270921" y="292906"/>
                  <a:pt x="5252720" y="278345"/>
                </a:cubicBezTo>
                <a:cubicBezTo>
                  <a:pt x="5246040" y="273001"/>
                  <a:pt x="5158564" y="216480"/>
                  <a:pt x="5130800" y="207225"/>
                </a:cubicBezTo>
                <a:cubicBezTo>
                  <a:pt x="5114417" y="201764"/>
                  <a:pt x="5096857" y="200811"/>
                  <a:pt x="5080000" y="197065"/>
                </a:cubicBezTo>
                <a:cubicBezTo>
                  <a:pt x="5066369" y="194036"/>
                  <a:pt x="5053216" y="188637"/>
                  <a:pt x="5039360" y="186905"/>
                </a:cubicBezTo>
                <a:cubicBezTo>
                  <a:pt x="4998894" y="181847"/>
                  <a:pt x="4958080" y="180132"/>
                  <a:pt x="4917440" y="176745"/>
                </a:cubicBezTo>
                <a:cubicBezTo>
                  <a:pt x="4809067" y="183518"/>
                  <a:pt x="4698796" y="175770"/>
                  <a:pt x="4592320" y="197065"/>
                </a:cubicBezTo>
                <a:cubicBezTo>
                  <a:pt x="4559111" y="203707"/>
                  <a:pt x="4544249" y="251383"/>
                  <a:pt x="4511040" y="258025"/>
                </a:cubicBezTo>
                <a:lnTo>
                  <a:pt x="4460240" y="268185"/>
                </a:lnTo>
                <a:cubicBezTo>
                  <a:pt x="4443307" y="281732"/>
                  <a:pt x="4425760" y="294545"/>
                  <a:pt x="4409440" y="308825"/>
                </a:cubicBezTo>
                <a:cubicBezTo>
                  <a:pt x="4347681" y="362864"/>
                  <a:pt x="4392025" y="351786"/>
                  <a:pt x="4277360" y="420585"/>
                </a:cubicBezTo>
                <a:cubicBezTo>
                  <a:pt x="4260427" y="430745"/>
                  <a:pt x="4242148" y="438941"/>
                  <a:pt x="4226560" y="451065"/>
                </a:cubicBezTo>
                <a:cubicBezTo>
                  <a:pt x="4211438" y="462827"/>
                  <a:pt x="4201615" y="480719"/>
                  <a:pt x="4185920" y="491705"/>
                </a:cubicBezTo>
                <a:cubicBezTo>
                  <a:pt x="4167308" y="504733"/>
                  <a:pt x="4144127" y="509988"/>
                  <a:pt x="4124960" y="522185"/>
                </a:cubicBezTo>
                <a:cubicBezTo>
                  <a:pt x="4106665" y="533827"/>
                  <a:pt x="4091925" y="550389"/>
                  <a:pt x="4074160" y="562825"/>
                </a:cubicBezTo>
                <a:cubicBezTo>
                  <a:pt x="4005819" y="610664"/>
                  <a:pt x="4038791" y="577950"/>
                  <a:pt x="3962400" y="623785"/>
                </a:cubicBezTo>
                <a:cubicBezTo>
                  <a:pt x="3887524" y="668710"/>
                  <a:pt x="3959190" y="646779"/>
                  <a:pt x="3870960" y="664425"/>
                </a:cubicBezTo>
                <a:cubicBezTo>
                  <a:pt x="3854027" y="674585"/>
                  <a:pt x="3837422" y="685315"/>
                  <a:pt x="3820160" y="694905"/>
                </a:cubicBezTo>
                <a:cubicBezTo>
                  <a:pt x="3806920" y="702260"/>
                  <a:pt x="3792363" y="707198"/>
                  <a:pt x="3779520" y="715225"/>
                </a:cubicBezTo>
                <a:cubicBezTo>
                  <a:pt x="3765161" y="724200"/>
                  <a:pt x="3753582" y="737304"/>
                  <a:pt x="3738880" y="745705"/>
                </a:cubicBezTo>
                <a:cubicBezTo>
                  <a:pt x="3729581" y="751018"/>
                  <a:pt x="3717979" y="751076"/>
                  <a:pt x="3708400" y="755865"/>
                </a:cubicBezTo>
                <a:cubicBezTo>
                  <a:pt x="3697478" y="761326"/>
                  <a:pt x="3688842" y="770724"/>
                  <a:pt x="3677920" y="776185"/>
                </a:cubicBezTo>
                <a:cubicBezTo>
                  <a:pt x="3661608" y="784341"/>
                  <a:pt x="3643786" y="789098"/>
                  <a:pt x="3627120" y="796505"/>
                </a:cubicBezTo>
                <a:cubicBezTo>
                  <a:pt x="3604912" y="806375"/>
                  <a:pt x="3581041" y="822811"/>
                  <a:pt x="3556000" y="826985"/>
                </a:cubicBezTo>
                <a:cubicBezTo>
                  <a:pt x="3525750" y="832027"/>
                  <a:pt x="3494919" y="832808"/>
                  <a:pt x="3464560" y="837145"/>
                </a:cubicBezTo>
                <a:cubicBezTo>
                  <a:pt x="3450468" y="839158"/>
                  <a:pt x="3389759" y="851919"/>
                  <a:pt x="3373120" y="857465"/>
                </a:cubicBezTo>
                <a:cubicBezTo>
                  <a:pt x="3355818" y="863232"/>
                  <a:pt x="3339460" y="871552"/>
                  <a:pt x="3322320" y="877785"/>
                </a:cubicBezTo>
                <a:cubicBezTo>
                  <a:pt x="3302190" y="885105"/>
                  <a:pt x="3281680" y="891332"/>
                  <a:pt x="3261360" y="898105"/>
                </a:cubicBezTo>
                <a:cubicBezTo>
                  <a:pt x="3251200" y="901492"/>
                  <a:pt x="3239791" y="902324"/>
                  <a:pt x="3230880" y="908265"/>
                </a:cubicBezTo>
                <a:cubicBezTo>
                  <a:pt x="3177307" y="943980"/>
                  <a:pt x="3225368" y="916876"/>
                  <a:pt x="3159760" y="938745"/>
                </a:cubicBezTo>
                <a:cubicBezTo>
                  <a:pt x="3142458" y="944512"/>
                  <a:pt x="3127057" y="956803"/>
                  <a:pt x="3108960" y="959065"/>
                </a:cubicBezTo>
                <a:cubicBezTo>
                  <a:pt x="3045022" y="967057"/>
                  <a:pt x="2980267" y="965838"/>
                  <a:pt x="2915920" y="969225"/>
                </a:cubicBezTo>
                <a:cubicBezTo>
                  <a:pt x="2895600" y="972612"/>
                  <a:pt x="2875070" y="974916"/>
                  <a:pt x="2854960" y="979385"/>
                </a:cubicBezTo>
                <a:cubicBezTo>
                  <a:pt x="2844505" y="981708"/>
                  <a:pt x="2835190" y="989545"/>
                  <a:pt x="2824480" y="989545"/>
                </a:cubicBezTo>
                <a:cubicBezTo>
                  <a:pt x="2782602" y="989545"/>
                  <a:pt x="2781734" y="970625"/>
                  <a:pt x="2743200" y="959065"/>
                </a:cubicBezTo>
                <a:cubicBezTo>
                  <a:pt x="2723469" y="953146"/>
                  <a:pt x="2702145" y="954213"/>
                  <a:pt x="2682240" y="948905"/>
                </a:cubicBezTo>
                <a:cubicBezTo>
                  <a:pt x="2651196" y="940627"/>
                  <a:pt x="2622606" y="922969"/>
                  <a:pt x="2590800" y="918425"/>
                </a:cubicBezTo>
                <a:cubicBezTo>
                  <a:pt x="2563186" y="914480"/>
                  <a:pt x="2463019" y="899746"/>
                  <a:pt x="2438400" y="898105"/>
                </a:cubicBezTo>
                <a:cubicBezTo>
                  <a:pt x="2363982" y="893144"/>
                  <a:pt x="2289387" y="891332"/>
                  <a:pt x="2214880" y="887945"/>
                </a:cubicBezTo>
                <a:cubicBezTo>
                  <a:pt x="2059093" y="891332"/>
                  <a:pt x="1903343" y="898105"/>
                  <a:pt x="1747520" y="898105"/>
                </a:cubicBezTo>
                <a:cubicBezTo>
                  <a:pt x="1456353" y="898105"/>
                  <a:pt x="1510609" y="904340"/>
                  <a:pt x="1351280" y="877785"/>
                </a:cubicBezTo>
                <a:cubicBezTo>
                  <a:pt x="1312546" y="858418"/>
                  <a:pt x="1298112" y="852500"/>
                  <a:pt x="1259840" y="826985"/>
                </a:cubicBezTo>
                <a:cubicBezTo>
                  <a:pt x="1245751" y="817592"/>
                  <a:pt x="1232979" y="806347"/>
                  <a:pt x="1219200" y="796505"/>
                </a:cubicBezTo>
                <a:cubicBezTo>
                  <a:pt x="1209264" y="789408"/>
                  <a:pt x="1198880" y="782958"/>
                  <a:pt x="1188720" y="776185"/>
                </a:cubicBezTo>
                <a:cubicBezTo>
                  <a:pt x="1179160" y="757066"/>
                  <a:pt x="1156396" y="718883"/>
                  <a:pt x="1158240" y="694905"/>
                </a:cubicBezTo>
                <a:cubicBezTo>
                  <a:pt x="1160635" y="663773"/>
                  <a:pt x="1164596" y="631392"/>
                  <a:pt x="1178560" y="603465"/>
                </a:cubicBezTo>
                <a:cubicBezTo>
                  <a:pt x="1204426" y="551734"/>
                  <a:pt x="1235936" y="552447"/>
                  <a:pt x="1280160" y="532345"/>
                </a:cubicBezTo>
                <a:cubicBezTo>
                  <a:pt x="1320080" y="514200"/>
                  <a:pt x="1370315" y="483716"/>
                  <a:pt x="1412240" y="471385"/>
                </a:cubicBezTo>
                <a:cubicBezTo>
                  <a:pt x="1445374" y="461640"/>
                  <a:pt x="1480440" y="459855"/>
                  <a:pt x="1513840" y="451065"/>
                </a:cubicBezTo>
                <a:cubicBezTo>
                  <a:pt x="1544911" y="442888"/>
                  <a:pt x="1573399" y="424570"/>
                  <a:pt x="1605280" y="420585"/>
                </a:cubicBezTo>
                <a:cubicBezTo>
                  <a:pt x="1682645" y="410914"/>
                  <a:pt x="1761120" y="414873"/>
                  <a:pt x="1838960" y="410425"/>
                </a:cubicBezTo>
                <a:cubicBezTo>
                  <a:pt x="1879674" y="408098"/>
                  <a:pt x="1920240" y="403652"/>
                  <a:pt x="1960880" y="400265"/>
                </a:cubicBezTo>
                <a:cubicBezTo>
                  <a:pt x="2140373" y="403652"/>
                  <a:pt x="2320009" y="402512"/>
                  <a:pt x="2499360" y="410425"/>
                </a:cubicBezTo>
                <a:cubicBezTo>
                  <a:pt x="2550560" y="412684"/>
                  <a:pt x="2600802" y="425285"/>
                  <a:pt x="2651760" y="430745"/>
                </a:cubicBezTo>
                <a:cubicBezTo>
                  <a:pt x="2695665" y="435449"/>
                  <a:pt x="2739813" y="437518"/>
                  <a:pt x="2783840" y="440905"/>
                </a:cubicBezTo>
                <a:cubicBezTo>
                  <a:pt x="2838027" y="454452"/>
                  <a:pt x="2891579" y="470848"/>
                  <a:pt x="2946400" y="481545"/>
                </a:cubicBezTo>
                <a:cubicBezTo>
                  <a:pt x="3030556" y="497966"/>
                  <a:pt x="3116322" y="505369"/>
                  <a:pt x="3200400" y="522185"/>
                </a:cubicBezTo>
                <a:lnTo>
                  <a:pt x="3302000" y="542505"/>
                </a:lnTo>
                <a:cubicBezTo>
                  <a:pt x="3332554" y="548937"/>
                  <a:pt x="3363228" y="554943"/>
                  <a:pt x="3393440" y="562825"/>
                </a:cubicBezTo>
                <a:cubicBezTo>
                  <a:pt x="3617119" y="621176"/>
                  <a:pt x="3464622" y="589253"/>
                  <a:pt x="3586480" y="613625"/>
                </a:cubicBezTo>
                <a:cubicBezTo>
                  <a:pt x="3686525" y="663647"/>
                  <a:pt x="3561168" y="602375"/>
                  <a:pt x="3677920" y="654265"/>
                </a:cubicBezTo>
                <a:cubicBezTo>
                  <a:pt x="3691760" y="660416"/>
                  <a:pt x="3703674" y="671794"/>
                  <a:pt x="3718560" y="674585"/>
                </a:cubicBezTo>
                <a:cubicBezTo>
                  <a:pt x="3756166" y="681636"/>
                  <a:pt x="4017080" y="694728"/>
                  <a:pt x="4023360" y="694905"/>
                </a:cubicBezTo>
                <a:lnTo>
                  <a:pt x="4561840" y="705065"/>
                </a:lnTo>
                <a:cubicBezTo>
                  <a:pt x="4595707" y="708452"/>
                  <a:pt x="4629703" y="710727"/>
                  <a:pt x="4663440" y="715225"/>
                </a:cubicBezTo>
                <a:cubicBezTo>
                  <a:pt x="4680557" y="717507"/>
                  <a:pt x="4697123" y="723103"/>
                  <a:pt x="4714240" y="725385"/>
                </a:cubicBezTo>
                <a:cubicBezTo>
                  <a:pt x="4747977" y="729883"/>
                  <a:pt x="4782038" y="731568"/>
                  <a:pt x="4815840" y="735545"/>
                </a:cubicBezTo>
                <a:cubicBezTo>
                  <a:pt x="4839623" y="738343"/>
                  <a:pt x="4863253" y="742318"/>
                  <a:pt x="4886960" y="745705"/>
                </a:cubicBezTo>
                <a:cubicBezTo>
                  <a:pt x="4944533" y="742318"/>
                  <a:pt x="5002293" y="741284"/>
                  <a:pt x="5059680" y="735545"/>
                </a:cubicBezTo>
                <a:cubicBezTo>
                  <a:pt x="5070336" y="734479"/>
                  <a:pt x="5081933" y="732241"/>
                  <a:pt x="5090160" y="725385"/>
                </a:cubicBezTo>
                <a:cubicBezTo>
                  <a:pt x="5103169" y="714545"/>
                  <a:pt x="5110929" y="698617"/>
                  <a:pt x="5120640" y="684745"/>
                </a:cubicBezTo>
                <a:cubicBezTo>
                  <a:pt x="5134645" y="664738"/>
                  <a:pt x="5161280" y="623785"/>
                  <a:pt x="5161280" y="623785"/>
                </a:cubicBezTo>
                <a:cubicBezTo>
                  <a:pt x="5166436" y="603162"/>
                  <a:pt x="5181686" y="573071"/>
                  <a:pt x="5161280" y="552665"/>
                </a:cubicBezTo>
                <a:cubicBezTo>
                  <a:pt x="5153707" y="545092"/>
                  <a:pt x="5140960" y="545892"/>
                  <a:pt x="5130800" y="542505"/>
                </a:cubicBezTo>
                <a:cubicBezTo>
                  <a:pt x="5076613" y="545892"/>
                  <a:pt x="5022113" y="545931"/>
                  <a:pt x="4968240" y="552665"/>
                </a:cubicBezTo>
                <a:cubicBezTo>
                  <a:pt x="4940528" y="556129"/>
                  <a:pt x="4886960" y="572985"/>
                  <a:pt x="4886960" y="572985"/>
                </a:cubicBezTo>
                <a:cubicBezTo>
                  <a:pt x="4848114" y="598882"/>
                  <a:pt x="4847798" y="600914"/>
                  <a:pt x="4795520" y="623785"/>
                </a:cubicBezTo>
                <a:cubicBezTo>
                  <a:pt x="4762103" y="638405"/>
                  <a:pt x="4726545" y="648113"/>
                  <a:pt x="4693920" y="664425"/>
                </a:cubicBezTo>
                <a:cubicBezTo>
                  <a:pt x="4640281" y="691244"/>
                  <a:pt x="4628218" y="702066"/>
                  <a:pt x="4582160" y="715225"/>
                </a:cubicBezTo>
                <a:cubicBezTo>
                  <a:pt x="4568734" y="719061"/>
                  <a:pt x="4555067" y="721998"/>
                  <a:pt x="4541520" y="725385"/>
                </a:cubicBezTo>
                <a:cubicBezTo>
                  <a:pt x="4482879" y="764479"/>
                  <a:pt x="4540760" y="729753"/>
                  <a:pt x="4450080" y="766025"/>
                </a:cubicBezTo>
                <a:cubicBezTo>
                  <a:pt x="4362506" y="801055"/>
                  <a:pt x="4435202" y="774630"/>
                  <a:pt x="4358640" y="796505"/>
                </a:cubicBezTo>
                <a:cubicBezTo>
                  <a:pt x="4348342" y="799447"/>
                  <a:pt x="4338458" y="803723"/>
                  <a:pt x="4328160" y="806665"/>
                </a:cubicBezTo>
                <a:cubicBezTo>
                  <a:pt x="4314734" y="810501"/>
                  <a:pt x="4300595" y="811922"/>
                  <a:pt x="4287520" y="816825"/>
                </a:cubicBezTo>
                <a:cubicBezTo>
                  <a:pt x="4273339" y="822143"/>
                  <a:pt x="4261443" y="832984"/>
                  <a:pt x="4246880" y="837145"/>
                </a:cubicBezTo>
                <a:cubicBezTo>
                  <a:pt x="4213672" y="846633"/>
                  <a:pt x="4178045" y="846543"/>
                  <a:pt x="4145280" y="857465"/>
                </a:cubicBezTo>
                <a:cubicBezTo>
                  <a:pt x="4135120" y="860852"/>
                  <a:pt x="4125436" y="866374"/>
                  <a:pt x="4114800" y="867625"/>
                </a:cubicBezTo>
                <a:cubicBezTo>
                  <a:pt x="4067591" y="873179"/>
                  <a:pt x="4019880" y="873278"/>
                  <a:pt x="3972560" y="877785"/>
                </a:cubicBezTo>
                <a:cubicBezTo>
                  <a:pt x="3948721" y="880055"/>
                  <a:pt x="3925147" y="884558"/>
                  <a:pt x="3901440" y="887945"/>
                </a:cubicBezTo>
                <a:cubicBezTo>
                  <a:pt x="3891280" y="891332"/>
                  <a:pt x="3881462" y="896005"/>
                  <a:pt x="3870960" y="898105"/>
                </a:cubicBezTo>
                <a:cubicBezTo>
                  <a:pt x="3847478" y="902801"/>
                  <a:pt x="3823774" y="907454"/>
                  <a:pt x="3799840" y="908265"/>
                </a:cubicBezTo>
                <a:cubicBezTo>
                  <a:pt x="3623802" y="914232"/>
                  <a:pt x="3447627" y="915038"/>
                  <a:pt x="3271520" y="918425"/>
                </a:cubicBezTo>
                <a:lnTo>
                  <a:pt x="3037840" y="928585"/>
                </a:lnTo>
                <a:cubicBezTo>
                  <a:pt x="2575531" y="953575"/>
                  <a:pt x="3072294" y="925140"/>
                  <a:pt x="2834640" y="948905"/>
                </a:cubicBezTo>
                <a:cubicBezTo>
                  <a:pt x="2731481" y="959221"/>
                  <a:pt x="2561837" y="965000"/>
                  <a:pt x="2468880" y="969225"/>
                </a:cubicBezTo>
                <a:cubicBezTo>
                  <a:pt x="2441787" y="972612"/>
                  <a:pt x="2414810" y="977118"/>
                  <a:pt x="2387600" y="979385"/>
                </a:cubicBezTo>
                <a:cubicBezTo>
                  <a:pt x="2233589" y="992219"/>
                  <a:pt x="2073325" y="994602"/>
                  <a:pt x="1920240" y="999705"/>
                </a:cubicBezTo>
                <a:cubicBezTo>
                  <a:pt x="1855893" y="992932"/>
                  <a:pt x="1790859" y="990959"/>
                  <a:pt x="1727200" y="979385"/>
                </a:cubicBezTo>
                <a:cubicBezTo>
                  <a:pt x="1715186" y="977201"/>
                  <a:pt x="1707191" y="965347"/>
                  <a:pt x="1696720" y="959065"/>
                </a:cubicBezTo>
                <a:cubicBezTo>
                  <a:pt x="1673307" y="945017"/>
                  <a:pt x="1649013" y="932473"/>
                  <a:pt x="1625600" y="918425"/>
                </a:cubicBezTo>
                <a:cubicBezTo>
                  <a:pt x="1615129" y="912143"/>
                  <a:pt x="1605894" y="903851"/>
                  <a:pt x="1595120" y="898105"/>
                </a:cubicBezTo>
                <a:lnTo>
                  <a:pt x="1412240" y="806665"/>
                </a:lnTo>
                <a:cubicBezTo>
                  <a:pt x="1391920" y="796505"/>
                  <a:pt x="1369455" y="789816"/>
                  <a:pt x="1351280" y="776185"/>
                </a:cubicBezTo>
                <a:cubicBezTo>
                  <a:pt x="1308673" y="744229"/>
                  <a:pt x="1304041" y="736969"/>
                  <a:pt x="1249680" y="715225"/>
                </a:cubicBezTo>
                <a:cubicBezTo>
                  <a:pt x="1236715" y="710039"/>
                  <a:pt x="1222587" y="708452"/>
                  <a:pt x="1209040" y="705065"/>
                </a:cubicBezTo>
                <a:cubicBezTo>
                  <a:pt x="1203602" y="700986"/>
                  <a:pt x="1140750" y="656841"/>
                  <a:pt x="1137920" y="644105"/>
                </a:cubicBezTo>
                <a:cubicBezTo>
                  <a:pt x="1133451" y="623995"/>
                  <a:pt x="1141566" y="602688"/>
                  <a:pt x="1148080" y="583145"/>
                </a:cubicBezTo>
                <a:cubicBezTo>
                  <a:pt x="1151941" y="571561"/>
                  <a:pt x="1159766" y="561299"/>
                  <a:pt x="1168400" y="552665"/>
                </a:cubicBezTo>
                <a:cubicBezTo>
                  <a:pt x="1191179" y="529886"/>
                  <a:pt x="1220707" y="514742"/>
                  <a:pt x="1249680" y="501865"/>
                </a:cubicBezTo>
                <a:cubicBezTo>
                  <a:pt x="1333426" y="464645"/>
                  <a:pt x="1294481" y="488155"/>
                  <a:pt x="1422400" y="461225"/>
                </a:cubicBezTo>
                <a:cubicBezTo>
                  <a:pt x="1446526" y="456146"/>
                  <a:pt x="1469229" y="445129"/>
                  <a:pt x="1493520" y="440905"/>
                </a:cubicBezTo>
                <a:cubicBezTo>
                  <a:pt x="1547321" y="431548"/>
                  <a:pt x="1601893" y="427358"/>
                  <a:pt x="1656080" y="420585"/>
                </a:cubicBezTo>
                <a:cubicBezTo>
                  <a:pt x="1683173" y="417198"/>
                  <a:pt x="1710586" y="415780"/>
                  <a:pt x="1737360" y="410425"/>
                </a:cubicBezTo>
                <a:lnTo>
                  <a:pt x="1838960" y="390105"/>
                </a:lnTo>
                <a:lnTo>
                  <a:pt x="2367280" y="400265"/>
                </a:lnTo>
                <a:cubicBezTo>
                  <a:pt x="2483069" y="403883"/>
                  <a:pt x="2496649" y="413786"/>
                  <a:pt x="2611120" y="430745"/>
                </a:cubicBezTo>
                <a:cubicBezTo>
                  <a:pt x="2661816" y="438256"/>
                  <a:pt x="2712720" y="444292"/>
                  <a:pt x="2763520" y="451065"/>
                </a:cubicBezTo>
                <a:cubicBezTo>
                  <a:pt x="2807547" y="464612"/>
                  <a:pt x="2850431" y="482671"/>
                  <a:pt x="2895600" y="491705"/>
                </a:cubicBezTo>
                <a:cubicBezTo>
                  <a:pt x="3363358" y="585257"/>
                  <a:pt x="2999154" y="494957"/>
                  <a:pt x="3322320" y="552665"/>
                </a:cubicBezTo>
                <a:cubicBezTo>
                  <a:pt x="3366800" y="560608"/>
                  <a:pt x="3409972" y="574918"/>
                  <a:pt x="3454400" y="583145"/>
                </a:cubicBezTo>
                <a:cubicBezTo>
                  <a:pt x="3567650" y="604117"/>
                  <a:pt x="3615916" y="604948"/>
                  <a:pt x="3728720" y="613625"/>
                </a:cubicBezTo>
                <a:cubicBezTo>
                  <a:pt x="3769360" y="620398"/>
                  <a:pt x="3809599" y="630324"/>
                  <a:pt x="3850640" y="633945"/>
                </a:cubicBezTo>
                <a:cubicBezTo>
                  <a:pt x="4109442" y="656780"/>
                  <a:pt x="4526430" y="637038"/>
                  <a:pt x="4724400" y="633945"/>
                </a:cubicBezTo>
                <a:cubicBezTo>
                  <a:pt x="4781299" y="627623"/>
                  <a:pt x="4814882" y="626565"/>
                  <a:pt x="4866640" y="613625"/>
                </a:cubicBezTo>
                <a:cubicBezTo>
                  <a:pt x="4877030" y="611028"/>
                  <a:pt x="4886960" y="606852"/>
                  <a:pt x="4897120" y="603465"/>
                </a:cubicBezTo>
                <a:cubicBezTo>
                  <a:pt x="4903893" y="593305"/>
                  <a:pt x="4915713" y="585073"/>
                  <a:pt x="4917440" y="572985"/>
                </a:cubicBezTo>
                <a:cubicBezTo>
                  <a:pt x="4919415" y="559162"/>
                  <a:pt x="4915026" y="543963"/>
                  <a:pt x="4907280" y="532345"/>
                </a:cubicBezTo>
                <a:cubicBezTo>
                  <a:pt x="4895057" y="514010"/>
                  <a:pt x="4838205" y="498486"/>
                  <a:pt x="4826000" y="491705"/>
                </a:cubicBezTo>
                <a:cubicBezTo>
                  <a:pt x="4811198" y="483481"/>
                  <a:pt x="4801274" y="467012"/>
                  <a:pt x="4785360" y="461225"/>
                </a:cubicBezTo>
                <a:cubicBezTo>
                  <a:pt x="4762854" y="453041"/>
                  <a:pt x="4737862" y="455002"/>
                  <a:pt x="4714240" y="451065"/>
                </a:cubicBezTo>
                <a:cubicBezTo>
                  <a:pt x="4675545" y="444616"/>
                  <a:pt x="4659333" y="439878"/>
                  <a:pt x="4622800" y="430745"/>
                </a:cubicBezTo>
                <a:lnTo>
                  <a:pt x="4135120" y="451065"/>
                </a:lnTo>
                <a:cubicBezTo>
                  <a:pt x="4040706" y="456215"/>
                  <a:pt x="4034474" y="479322"/>
                  <a:pt x="3921760" y="501865"/>
                </a:cubicBezTo>
                <a:lnTo>
                  <a:pt x="3870960" y="512025"/>
                </a:lnTo>
                <a:cubicBezTo>
                  <a:pt x="3854027" y="522185"/>
                  <a:pt x="3836906" y="532039"/>
                  <a:pt x="3820160" y="542505"/>
                </a:cubicBezTo>
                <a:cubicBezTo>
                  <a:pt x="3809805" y="548977"/>
                  <a:pt x="3800602" y="557364"/>
                  <a:pt x="3789680" y="562825"/>
                </a:cubicBezTo>
                <a:cubicBezTo>
                  <a:pt x="3775104" y="570113"/>
                  <a:pt x="3731581" y="579890"/>
                  <a:pt x="3718560" y="583145"/>
                </a:cubicBezTo>
                <a:cubicBezTo>
                  <a:pt x="3654782" y="625664"/>
                  <a:pt x="3682022" y="623785"/>
                  <a:pt x="3647440" y="623785"/>
                </a:cubicBezTo>
              </a:path>
            </a:pathLst>
          </a:custGeom>
          <a:ln>
            <a:solidFill>
              <a:srgbClr val="0A737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350"/>
          </a:p>
        </p:txBody>
      </p:sp>
    </p:spTree>
    <p:extLst>
      <p:ext uri="{BB962C8B-B14F-4D97-AF65-F5344CB8AC3E}">
        <p14:creationId xmlns:p14="http://schemas.microsoft.com/office/powerpoint/2010/main" val="265692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9" grpId="0" animBg="1"/>
      <p:bldP spid="22" grpId="0"/>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4.xml><?xml version="1.0" encoding="utf-8"?>
<p:tagLst xmlns:a="http://schemas.openxmlformats.org/drawingml/2006/main" xmlns:r="http://schemas.openxmlformats.org/officeDocument/2006/relationships" xmlns:p="http://schemas.openxmlformats.org/presentationml/2006/main">
  <p:tag name="NUM" val="9"/>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10"/>
</p:tagLst>
</file>

<file path=ppt/tags/tag25.xml><?xml version="1.0" encoding="utf-8"?>
<p:tagLst xmlns:a="http://schemas.openxmlformats.org/drawingml/2006/main" xmlns:r="http://schemas.openxmlformats.org/officeDocument/2006/relationships" xmlns:p="http://schemas.openxmlformats.org/presentationml/2006/main">
  <p:tag name="NUM" val="10"/>
</p:tagLst>
</file>

<file path=ppt/tags/tag26.xml><?xml version="1.0" encoding="utf-8"?>
<p:tagLst xmlns:a="http://schemas.openxmlformats.org/drawingml/2006/main" xmlns:r="http://schemas.openxmlformats.org/officeDocument/2006/relationships" xmlns:p="http://schemas.openxmlformats.org/presentationml/2006/main">
  <p:tag name="NUM" val="10"/>
</p:tagLst>
</file>

<file path=ppt/tags/tag27.xml><?xml version="1.0" encoding="utf-8"?>
<p:tagLst xmlns:a="http://schemas.openxmlformats.org/drawingml/2006/main" xmlns:r="http://schemas.openxmlformats.org/officeDocument/2006/relationships" xmlns:p="http://schemas.openxmlformats.org/presentationml/2006/main">
  <p:tag name="NUM" val="10"/>
</p:tagLst>
</file>

<file path=ppt/tags/tag28.xml><?xml version="1.0" encoding="utf-8"?>
<p:tagLst xmlns:a="http://schemas.openxmlformats.org/drawingml/2006/main" xmlns:r="http://schemas.openxmlformats.org/officeDocument/2006/relationships" xmlns:p="http://schemas.openxmlformats.org/presentationml/2006/main">
  <p:tag name="NUM" val="10"/>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7"/>
</p:tagLst>
</file>

<file path=ppt/tags/tag30.xml><?xml version="1.0" encoding="utf-8"?>
<p:tagLst xmlns:a="http://schemas.openxmlformats.org/drawingml/2006/main" xmlns:r="http://schemas.openxmlformats.org/officeDocument/2006/relationships" xmlns:p="http://schemas.openxmlformats.org/presentationml/2006/main">
  <p:tag name="NUM" val="10"/>
</p:tagLst>
</file>

<file path=ppt/tags/tag31.xml><?xml version="1.0" encoding="utf-8"?>
<p:tagLst xmlns:a="http://schemas.openxmlformats.org/drawingml/2006/main" xmlns:r="http://schemas.openxmlformats.org/officeDocument/2006/relationships" xmlns:p="http://schemas.openxmlformats.org/presentationml/2006/main">
  <p:tag name="NUM" val="11"/>
</p:tagLst>
</file>

<file path=ppt/tags/tag32.xml><?xml version="1.0" encoding="utf-8"?>
<p:tagLst xmlns:a="http://schemas.openxmlformats.org/drawingml/2006/main" xmlns:r="http://schemas.openxmlformats.org/officeDocument/2006/relationships" xmlns:p="http://schemas.openxmlformats.org/presentationml/2006/main">
  <p:tag name="NUM" val="12"/>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8"/>
</p:tagLst>
</file>

<file path=ppt/tags/tag40.xml><?xml version="1.0" encoding="utf-8"?>
<p:tagLst xmlns:a="http://schemas.openxmlformats.org/drawingml/2006/main" xmlns:r="http://schemas.openxmlformats.org/officeDocument/2006/relationships" xmlns:p="http://schemas.openxmlformats.org/presentationml/2006/main">
  <p:tag name="NUM" val="8"/>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9"/>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10"/>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10"/>
</p:tagLst>
</file>

<file path=ppt/tags/tag62.xml><?xml version="1.0" encoding="utf-8"?>
<p:tagLst xmlns:a="http://schemas.openxmlformats.org/drawingml/2006/main" xmlns:r="http://schemas.openxmlformats.org/officeDocument/2006/relationships" xmlns:p="http://schemas.openxmlformats.org/presentationml/2006/main">
  <p:tag name="NUM" val="10"/>
</p:tagLst>
</file>

<file path=ppt/tags/tag63.xml><?xml version="1.0" encoding="utf-8"?>
<p:tagLst xmlns:a="http://schemas.openxmlformats.org/drawingml/2006/main" xmlns:r="http://schemas.openxmlformats.org/officeDocument/2006/relationships" xmlns:p="http://schemas.openxmlformats.org/presentationml/2006/main">
  <p:tag name="NUM" val="10"/>
</p:tagLst>
</file>

<file path=ppt/tags/tag64.xml><?xml version="1.0" encoding="utf-8"?>
<p:tagLst xmlns:a="http://schemas.openxmlformats.org/drawingml/2006/main" xmlns:r="http://schemas.openxmlformats.org/officeDocument/2006/relationships" xmlns:p="http://schemas.openxmlformats.org/presentationml/2006/main">
  <p:tag name="NUM" val="10"/>
</p:tagLst>
</file>

<file path=ppt/tags/tag65.xml><?xml version="1.0" encoding="utf-8"?>
<p:tagLst xmlns:a="http://schemas.openxmlformats.org/drawingml/2006/main" xmlns:r="http://schemas.openxmlformats.org/officeDocument/2006/relationships" xmlns:p="http://schemas.openxmlformats.org/presentationml/2006/main">
  <p:tag name="NUM" val="10"/>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6"/>
</p:tagLst>
</file>

<file path=ppt/tags/tag69.xml><?xml version="1.0" encoding="utf-8"?>
<p:tagLst xmlns:a="http://schemas.openxmlformats.org/drawingml/2006/main" xmlns:r="http://schemas.openxmlformats.org/officeDocument/2006/relationships" xmlns:p="http://schemas.openxmlformats.org/presentationml/2006/main">
  <p:tag name="NUM" val="7"/>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9ed55846-8a81-4246-acd8-b1a01abfc0d1}" enabled="0" method="" siteId="{9ed55846-8a81-4246-acd8-b1a01abfc0d1}" removed="1"/>
</clbl:labelList>
</file>

<file path=docProps/app.xml><?xml version="1.0" encoding="utf-8"?>
<Properties xmlns="http://schemas.openxmlformats.org/officeDocument/2006/extended-properties" xmlns:vt="http://schemas.openxmlformats.org/officeDocument/2006/docPropsVTypes">
  <TotalTime>7883</TotalTime>
  <Words>5882</Words>
  <Application>Microsoft Office PowerPoint</Application>
  <PresentationFormat>On-screen Show (4:3)</PresentationFormat>
  <Paragraphs>529</Paragraphs>
  <Slides>22</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Bradley Hand ITC</vt:lpstr>
      <vt:lpstr>Calibri</vt:lpstr>
      <vt:lpstr>Helvetica</vt:lpstr>
      <vt:lpstr>Ink Free</vt:lpstr>
      <vt:lpstr>Montserrat</vt:lpstr>
      <vt:lpstr>Roboto</vt:lpstr>
      <vt:lpstr>Verdana</vt:lpstr>
      <vt:lpstr>Wingdings</vt:lpstr>
      <vt:lpstr>YouTube Sans</vt:lpstr>
      <vt:lpstr>1_Office Theme</vt:lpstr>
      <vt:lpstr>Programme de développement du leadership de changement en pleine-conscience (DLCP)</vt:lpstr>
      <vt:lpstr>PowerPoint Presentation</vt:lpstr>
      <vt:lpstr>Exercice d’autocompassion en pleine conscience – Centrage</vt:lpstr>
      <vt:lpstr>Compte rendu de la semaine 4</vt:lpstr>
      <vt:lpstr>Programme – semaine 5  (Compassion, clarté et créativité)</vt:lpstr>
      <vt:lpstr>Change and Transition // Changement et transition</vt:lpstr>
      <vt:lpstr>Toutes les transitions ont trois phases</vt:lpstr>
      <vt:lpstr>Réponse individuelle au changement (transition/réactions)</vt:lpstr>
      <vt:lpstr>Remember, be aware! // N'oubliez pas, soyez conscient !</vt:lpstr>
      <vt:lpstr>Changement, Transition et Chaos</vt:lpstr>
      <vt:lpstr>Le modèle SCARF</vt:lpstr>
      <vt:lpstr>PowerPoint Presentation</vt:lpstr>
      <vt:lpstr>PowerPoint Presentation</vt:lpstr>
      <vt:lpstr>SCARF Model v2</vt:lpstr>
      <vt:lpstr>SCARF</vt:lpstr>
      <vt:lpstr>Technique – ARC-RR (adapté de l'anglais : SBN-RR)</vt:lpstr>
      <vt:lpstr>Traitez-vous comme si vous étiez digne d'amour… parce que vous l’êtes</vt:lpstr>
      <vt:lpstr>S’aimer a soi même</vt:lpstr>
      <vt:lpstr>L’amour de soi</vt:lpstr>
      <vt:lpstr>Retour sur la séance – Qu’est-ce qui a le plus retenu votre attention?</vt:lpstr>
      <vt:lpstr>Choses à accomplir cette semaine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[NC]</cp:lastModifiedBy>
  <cp:revision>468</cp:revision>
  <cp:lastPrinted>2016-05-02T17:15:08Z</cp:lastPrinted>
  <dcterms:created xsi:type="dcterms:W3CDTF">2015-04-14T20:39:51Z</dcterms:created>
  <dcterms:modified xsi:type="dcterms:W3CDTF">2025-10-31T17:39:44Z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