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69" r:id="rId3"/>
    <p:sldId id="270" r:id="rId4"/>
    <p:sldId id="271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2E8466-83BB-6317-73B9-A51F2FE0BC10}" name="Pare, Carine (SPAC/PSPC) (elle-la / she-her)" initials="PC((l/sh" userId="S::Carine.Pare@tpsgc-pwgsc.gc.ca::71f88b2f-db4c-4269-9577-1025f7fc6543" providerId="AD"/>
  <p188:author id="{0725D58D-19FC-2C41-5C3A-CFBED0122820}" name="Genereux, Sophie (SPAC/PSPC) (elle-la / she-her)" initials="GS((l/sh" userId="S::Sophie.Genereux@tpsgc-pwgsc.gc.ca::fb217e55-5cbd-4b07-9ec1-a590548adf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FD3B8-8215-4AE2-85A7-9B0B6A122D0B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E3BFC-9663-4CA1-8E01-D081D7B8C0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497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AC91B-13D0-4577-B25F-6C8B5D0F57E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53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50BDF-9DCF-C7A2-106B-396F562AD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C60D9-742B-F14D-8A8B-A52E85A42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96C1D-B8FF-864C-313B-60EE0D1FF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D5F1-7A66-483C-AD36-A08E7E011DD9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9FFA3-E0F9-9718-4D2A-EE6C0CCCB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338D0-B935-3567-B428-B1783874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5B11-94DD-4B0F-99A8-1B4AA25A3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804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55F0F-93FF-8CEE-BC5C-7AF218E1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D9EECB-1F6A-86DE-DE98-1FC2DD509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CFA57-56F8-1101-0C94-19C662FBB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D5F1-7A66-483C-AD36-A08E7E011DD9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1ADA5-9BA6-83CA-0FED-A973AE2D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6D138-DC8C-FA7C-5B41-20A869D7F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5B11-94DD-4B0F-99A8-1B4AA25A3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290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B0B8F-982F-CEE1-5FAB-327647334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FC973-8D5B-D4EE-AF8D-DE3F4BEBB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4811C-D20F-BEBD-360D-31E7067F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D5F1-7A66-483C-AD36-A08E7E011DD9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C5FF5-EA0E-C76F-83EC-F055A09A6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00940-FA2E-B69D-BA13-4192D56E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5B11-94DD-4B0F-99A8-1B4AA25A3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626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6D84D-1DAF-D5AE-915F-AB0999A9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F101A-A381-6D6B-89D2-B5E57D653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87C67-F15E-D776-7051-5089CDD8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D5F1-7A66-483C-AD36-A08E7E011DD9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8DC2C-64B1-34F6-BF53-2A879A9C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65E18-3D73-4727-10DF-B4C6D71B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5B11-94DD-4B0F-99A8-1B4AA25A3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023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D13D-95C6-3674-02C8-F27B17A0C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BD722-D4DC-3594-F443-00A0243DD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02DB2-2AAF-FB53-D9EC-D4C0BECB6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D5F1-7A66-483C-AD36-A08E7E011DD9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099CD-6BD5-612E-797E-F7F785B8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42BEA-9756-B8B4-F534-FDA398CA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5B11-94DD-4B0F-99A8-1B4AA25A3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104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894AE-2DEA-FB26-0F6D-8233D6659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48A7A-3611-C221-0204-D8C20D66E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9527B-ACAC-D9B8-BC20-7904DEACE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BF9E5-6D25-F53F-0C36-F7D16643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D5F1-7A66-483C-AD36-A08E7E011DD9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4722B-8CA7-D349-59E0-15B2024F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FD769-8AF2-F433-24A3-A7F65C62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5B11-94DD-4B0F-99A8-1B4AA25A3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272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3FBE-7564-0677-FE07-ECADEDF1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7C1F1-5B81-A87B-6549-9437C29DF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35275-4B36-C754-7B9F-0CDEB0083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36D5B-5990-F524-D048-0757BADC2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D7B3B3-8CC2-1743-9387-73B86435F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68E63B-F2F7-FB5F-23CD-3E3B38B72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D5F1-7A66-483C-AD36-A08E7E011DD9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089D09-C61C-6CEF-7651-8E84B5BD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0E5BA0-061D-DED5-622F-B4EEE19A9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5B11-94DD-4B0F-99A8-1B4AA25A3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346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AEC4-B006-B7B0-7040-2E31101F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4E5D8D-D84E-8B08-754F-4FC9DC41B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D5F1-7A66-483C-AD36-A08E7E011DD9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0DFCD-691A-A262-2ECA-A3340B45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F4891-1CD8-FDD3-7F2E-43961C6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5B11-94DD-4B0F-99A8-1B4AA25A3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304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7E475-4377-C1BE-EDA0-6BF628F3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D5F1-7A66-483C-AD36-A08E7E011DD9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8FFE04-80F7-67DA-D119-271D6B72F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FCDD2-A38A-7963-3C3D-FBA6538A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5B11-94DD-4B0F-99A8-1B4AA25A3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541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6C1D-5F5E-DE97-9818-E5ED2F17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18CD1-6623-868F-DD69-5717F68BE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9B8BC-9D19-6743-A00B-0A5988B83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54821-4F17-7065-A626-A02E03D8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D5F1-7A66-483C-AD36-A08E7E011DD9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75E10-0BDC-5AF0-93FC-15BD6EBF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3855B-16B6-B57F-F502-DD61FAE3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5B11-94DD-4B0F-99A8-1B4AA25A3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436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2D4D-0B39-2734-9693-3269B6EB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AF575A-72E4-AFB2-82B8-34ADCD725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5E833-A657-FD1F-8B2F-EB3567659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631F4-452D-C276-D9AF-D6EC1188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D5F1-7A66-483C-AD36-A08E7E011DD9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B0D8C-CED9-48DD-57B3-371306719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3EA43-6CAC-B9E8-20EE-FD81136B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5B11-94DD-4B0F-99A8-1B4AA25A3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13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882DD2-F6EE-87EF-1E0B-D8B69C26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9AD98-1495-F1FC-7A16-1796665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4DF1D-2E82-5C37-0852-FCE9CA692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9D5F1-7A66-483C-AD36-A08E7E011DD9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9B7D4-82BF-75E1-0D88-C41BCA25C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701C5-3B64-1066-44E2-1809CAA03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5B11-94DD-4B0F-99A8-1B4AA25A3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227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11" Type="http://schemas.openxmlformats.org/officeDocument/2006/relationships/hyperlink" Target="https://wiki.gccollab.ca/images/b/bb/WTP_-_Workplace_etiquette_posters_FR.pptx" TargetMode="Externa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4.wdp"/><Relationship Id="rId3" Type="http://schemas.openxmlformats.org/officeDocument/2006/relationships/image" Target="../media/image12.png"/><Relationship Id="rId7" Type="http://schemas.openxmlformats.org/officeDocument/2006/relationships/image" Target="../media/image19.svg"/><Relationship Id="rId12" Type="http://schemas.openxmlformats.org/officeDocument/2006/relationships/image" Target="../media/image20.png"/><Relationship Id="rId2" Type="http://schemas.openxmlformats.org/officeDocument/2006/relationships/image" Target="../media/image7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3.wdp"/><Relationship Id="rId5" Type="http://schemas.openxmlformats.org/officeDocument/2006/relationships/image" Target="../media/image14.png"/><Relationship Id="rId15" Type="http://schemas.openxmlformats.org/officeDocument/2006/relationships/image" Target="../media/image22.sv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microsoft.com/office/2007/relationships/hdphoto" Target="../media/hdphoto2.wdp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sv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12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5.sv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2.sv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0.svg"/><Relationship Id="rId5" Type="http://schemas.openxmlformats.org/officeDocument/2006/relationships/image" Target="../media/image14.png"/><Relationship Id="rId10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25.sv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2.png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4.png"/><Relationship Id="rId10" Type="http://schemas.openxmlformats.org/officeDocument/2006/relationships/image" Target="../media/image36.png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7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42.png"/><Relationship Id="rId5" Type="http://schemas.openxmlformats.org/officeDocument/2006/relationships/image" Target="../media/image13.png"/><Relationship Id="rId15" Type="http://schemas.openxmlformats.org/officeDocument/2006/relationships/image" Target="../media/image46.png"/><Relationship Id="rId10" Type="http://schemas.openxmlformats.org/officeDocument/2006/relationships/image" Target="../media/image41.svg"/><Relationship Id="rId4" Type="http://schemas.openxmlformats.org/officeDocument/2006/relationships/image" Target="../media/image12.pn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028053-1ACE-AED6-F02A-12B476C91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9" y="306123"/>
            <a:ext cx="2316367" cy="646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1A0A03-3ADE-9AD6-0813-C5E3E4297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" y="0"/>
            <a:ext cx="12189212" cy="6867848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03CB791-FF8C-C170-1E5F-8C9286C1B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35997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4D0A713-29AE-B199-7E62-AFC2B3D48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0"/>
            <a:ext cx="5852163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3B1B80-962A-0FC3-ABB2-7E3BAE1070DF}"/>
              </a:ext>
            </a:extLst>
          </p:cNvPr>
          <p:cNvSpPr txBox="1">
            <a:spLocks/>
          </p:cNvSpPr>
          <p:nvPr/>
        </p:nvSpPr>
        <p:spPr>
          <a:xfrm>
            <a:off x="511884" y="2087217"/>
            <a:ext cx="4678184" cy="1587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Workplace Etiquette Posters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D3D530D-F71A-D9CB-6561-99F9FB73ABCF}"/>
              </a:ext>
            </a:extLst>
          </p:cNvPr>
          <p:cNvSpPr txBox="1">
            <a:spLocks/>
          </p:cNvSpPr>
          <p:nvPr/>
        </p:nvSpPr>
        <p:spPr>
          <a:xfrm>
            <a:off x="511883" y="3429000"/>
            <a:ext cx="4246384" cy="67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accent2"/>
                </a:solidFill>
              </a:rPr>
              <a:t>A guide for managing change and supporting team members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4D3AD6-7450-8965-D1F1-9B31AD9C32AA}"/>
              </a:ext>
            </a:extLst>
          </p:cNvPr>
          <p:cNvSpPr txBox="1">
            <a:spLocks/>
          </p:cNvSpPr>
          <p:nvPr/>
        </p:nvSpPr>
        <p:spPr>
          <a:xfrm>
            <a:off x="511883" y="3983989"/>
            <a:ext cx="3494087" cy="5269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Date : May 2023</a:t>
            </a:r>
            <a:endParaRPr lang="en-CA" sz="11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2D51F3-224C-CCD7-35F0-A3421FB2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6130345"/>
            <a:ext cx="12192002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041556-D832-AC67-2DFE-66F6152B7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1" y="6374997"/>
            <a:ext cx="2036645" cy="250665"/>
          </a:xfrm>
          <a:prstGeom prst="rect">
            <a:avLst/>
          </a:prstGeom>
        </p:spPr>
      </p:pic>
      <p:pic>
        <p:nvPicPr>
          <p:cNvPr id="13" name="Picture 12">
            <a:hlinkClick r:id="rId8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  <a:extLst>
              <a:ext uri="{FF2B5EF4-FFF2-40B4-BE49-F238E27FC236}">
                <a16:creationId xmlns:a16="http://schemas.microsoft.com/office/drawing/2014/main" id="{AD1CA6D0-1287-08AD-3D37-5919D0709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39DE28-4DAA-641B-390A-F2ABA27E1AA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5" y="484212"/>
            <a:ext cx="2267436" cy="7749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26D42B-782E-2A1B-5135-A000B3DE81AC}"/>
              </a:ext>
            </a:extLst>
          </p:cNvPr>
          <p:cNvSpPr txBox="1"/>
          <p:nvPr/>
        </p:nvSpPr>
        <p:spPr>
          <a:xfrm>
            <a:off x="86333" y="5856105"/>
            <a:ext cx="61552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 The French version of this document is available here </a:t>
            </a:r>
            <a:r>
              <a:rPr lang="fr-CA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fr-CA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 version</a:t>
            </a:r>
            <a:endParaRPr lang="en-CA" sz="1200" b="1" dirty="0">
              <a:solidFill>
                <a:schemeClr val="accent5">
                  <a:lumMod val="60000"/>
                  <a:lumOff val="4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5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9A59B0-5CB8-329E-2D39-424A1D571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88923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14F90-EE00-6EF5-7FF4-69CD1DBF4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6"/>
          <a:stretch/>
        </p:blipFill>
        <p:spPr>
          <a:xfrm>
            <a:off x="257453" y="189350"/>
            <a:ext cx="677364" cy="60920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1565E6F-7D98-5193-1DFE-1437461F7B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1935" y="90673"/>
            <a:ext cx="9400414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Quiet zone</a:t>
            </a: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3A1C21-D9D4-849B-A565-9964CB2E4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746968"/>
            <a:ext cx="12192000" cy="1111032"/>
          </a:xfrm>
          <a:prstGeom prst="rect">
            <a:avLst/>
          </a:prstGeom>
          <a:solidFill>
            <a:srgbClr val="6AA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CC5799-FECB-949B-7B6C-DC70772D4BE0}"/>
              </a:ext>
            </a:extLst>
          </p:cNvPr>
          <p:cNvSpPr/>
          <p:nvPr/>
        </p:nvSpPr>
        <p:spPr>
          <a:xfrm>
            <a:off x="0" y="872800"/>
            <a:ext cx="12192000" cy="576076"/>
          </a:xfrm>
          <a:prstGeom prst="rect">
            <a:avLst/>
          </a:prstGeom>
          <a:solidFill>
            <a:srgbClr val="797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Avenir Next LT Pro Demi" panose="020B0704020202020204" pitchFamily="34" charset="0"/>
              </a:rPr>
              <a:t>AWARENESS • RESPECT • COURTESY • COMMUNICATION</a:t>
            </a:r>
            <a:endParaRPr lang="en-CA" sz="2400" dirty="0">
              <a:latin typeface="Avenir Next LT Pro Demi" panose="020B07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9BA017-868D-2B5E-E9ED-638182D6E4D1}"/>
              </a:ext>
            </a:extLst>
          </p:cNvPr>
          <p:cNvSpPr txBox="1"/>
          <p:nvPr/>
        </p:nvSpPr>
        <p:spPr>
          <a:xfrm>
            <a:off x="8175150" y="1743566"/>
            <a:ext cx="3482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rgbClr val="3B3838"/>
                </a:solidFill>
                <a:latin typeface="Avenir Next LT Pro" panose="020B0504020202020204" pitchFamily="34" charset="0"/>
              </a:rPr>
              <a:t>Book your workpoint </a:t>
            </a:r>
            <a:r>
              <a:rPr lang="en-CA" sz="1200" dirty="0">
                <a:solidFill>
                  <a:srgbClr val="3B3838"/>
                </a:solidFill>
                <a:latin typeface="Avenir Next LT Pro" panose="020B0504020202020204" pitchFamily="34" charset="0"/>
              </a:rPr>
              <a:t>(if required)</a:t>
            </a:r>
          </a:p>
          <a:p>
            <a:r>
              <a:rPr lang="en-CA" sz="1200" dirty="0">
                <a:solidFill>
                  <a:srgbClr val="3B3838"/>
                </a:solidFill>
                <a:latin typeface="Avenir Next LT Pro" panose="020B0504020202020204" pitchFamily="34" charset="0"/>
              </a:rPr>
              <a:t>Release your booking if you no longer need 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2E44A7-C3C9-AF47-7EA5-72998D117DC3}"/>
              </a:ext>
            </a:extLst>
          </p:cNvPr>
          <p:cNvSpPr txBox="1"/>
          <p:nvPr/>
        </p:nvSpPr>
        <p:spPr>
          <a:xfrm>
            <a:off x="8166006" y="3179160"/>
            <a:ext cx="3482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rgbClr val="3B3838"/>
                </a:solidFill>
                <a:latin typeface="Avenir Next LT Pro" panose="020B0504020202020204" pitchFamily="34" charset="0"/>
              </a:rPr>
              <a:t>Mute your devices</a:t>
            </a:r>
          </a:p>
          <a:p>
            <a:r>
              <a:rPr lang="en-CA" sz="1200" dirty="0">
                <a:solidFill>
                  <a:srgbClr val="3B3838"/>
                </a:solidFill>
                <a:latin typeface="Avenir Next LT Pro" panose="020B0504020202020204" pitchFamily="34" charset="0"/>
              </a:rPr>
              <a:t>Turn off device volume or use vibrate mode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C0EAA-3826-05A6-AE3C-153D11FCEB02}"/>
              </a:ext>
            </a:extLst>
          </p:cNvPr>
          <p:cNvSpPr txBox="1"/>
          <p:nvPr/>
        </p:nvSpPr>
        <p:spPr>
          <a:xfrm>
            <a:off x="8169514" y="3866240"/>
            <a:ext cx="34788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rgbClr val="3B3838"/>
                </a:solidFill>
                <a:latin typeface="Avenir Next LT Pro" panose="020B0504020202020204" pitchFamily="34" charset="0"/>
              </a:rPr>
              <a:t>Take it elsewhere</a:t>
            </a:r>
          </a:p>
          <a:p>
            <a:r>
              <a:rPr lang="en-CA" sz="1200" dirty="0">
                <a:solidFill>
                  <a:srgbClr val="3B3838"/>
                </a:solidFill>
                <a:latin typeface="Avenir Next LT Pro" panose="020B0504020202020204" pitchFamily="34" charset="0"/>
              </a:rPr>
              <a:t>Use appropriate enclosed spaces for discussions, phone calls or virtual meetings</a:t>
            </a:r>
          </a:p>
        </p:txBody>
      </p:sp>
      <p:pic>
        <p:nvPicPr>
          <p:cNvPr id="8" name="Picture 7" descr="A picture containing font, graphics, symbol, white&#10;&#10;Description automatically generated">
            <a:extLst>
              <a:ext uri="{FF2B5EF4-FFF2-40B4-BE49-F238E27FC236}">
                <a16:creationId xmlns:a16="http://schemas.microsoft.com/office/drawing/2014/main" id="{395E52C9-95B3-305E-3CD3-3B132A82C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55" y="3193565"/>
            <a:ext cx="557798" cy="557798"/>
          </a:xfrm>
          <a:prstGeom prst="rect">
            <a:avLst/>
          </a:prstGeom>
        </p:spPr>
      </p:pic>
      <p:pic>
        <p:nvPicPr>
          <p:cNvPr id="14" name="Picture 13" descr="A calendar and clock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D2377CA-3433-6924-D6CB-7AC31C168E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55" y="1718186"/>
            <a:ext cx="573908" cy="573908"/>
          </a:xfrm>
          <a:prstGeom prst="rect">
            <a:avLst/>
          </a:prstGeom>
        </p:spPr>
      </p:pic>
      <p:pic>
        <p:nvPicPr>
          <p:cNvPr id="18" name="Picture 17" descr="A picture containing silhouette, clipart, stencil&#10;&#10;Description automatically generated">
            <a:extLst>
              <a:ext uri="{FF2B5EF4-FFF2-40B4-BE49-F238E27FC236}">
                <a16:creationId xmlns:a16="http://schemas.microsoft.com/office/drawing/2014/main" id="{879B8BD4-F614-9928-D142-69FA8A6AE9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37" y="4834764"/>
            <a:ext cx="504690" cy="504690"/>
          </a:xfrm>
          <a:prstGeom prst="rect">
            <a:avLst/>
          </a:prstGeom>
        </p:spPr>
      </p:pic>
      <p:pic>
        <p:nvPicPr>
          <p:cNvPr id="22" name="Picture 21" descr="A picture containing symbol&#10;&#10;Description automatically generated">
            <a:extLst>
              <a:ext uri="{FF2B5EF4-FFF2-40B4-BE49-F238E27FC236}">
                <a16:creationId xmlns:a16="http://schemas.microsoft.com/office/drawing/2014/main" id="{56654E4E-B5E8-2602-44D4-806AF540B5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571" y="3971609"/>
            <a:ext cx="504689" cy="50468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9AE8EAC-32AB-5226-9BEF-5F4A9032B8EC}"/>
              </a:ext>
            </a:extLst>
          </p:cNvPr>
          <p:cNvSpPr txBox="1"/>
          <p:nvPr/>
        </p:nvSpPr>
        <p:spPr>
          <a:xfrm>
            <a:off x="8175150" y="4747061"/>
            <a:ext cx="3473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rgbClr val="3B3838"/>
                </a:solidFill>
                <a:latin typeface="Avenir Next LT Pro" panose="020B0504020202020204" pitchFamily="34" charset="0"/>
              </a:rPr>
              <a:t>Ask others to tone it down</a:t>
            </a:r>
          </a:p>
          <a:p>
            <a:r>
              <a:rPr lang="en-CA" sz="1200" dirty="0">
                <a:solidFill>
                  <a:srgbClr val="3B3838"/>
                </a:solidFill>
                <a:latin typeface="Avenir Next LT Pro" panose="020B0504020202020204" pitchFamily="34" charset="0"/>
              </a:rPr>
              <a:t>It is acceptable to politely remind others that this is a quiet zone</a:t>
            </a:r>
          </a:p>
        </p:txBody>
      </p:sp>
      <p:pic>
        <p:nvPicPr>
          <p:cNvPr id="17" name="Picture 16" descr="A white outline of a wrench and screwdriver&#10;&#10;Description automatically generated with medium confidence">
            <a:extLst>
              <a:ext uri="{FF2B5EF4-FFF2-40B4-BE49-F238E27FC236}">
                <a16:creationId xmlns:a16="http://schemas.microsoft.com/office/drawing/2014/main" id="{7212AC99-A0EC-3884-F3E8-20C804035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2" y="5967420"/>
            <a:ext cx="546943" cy="5469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8C7CE8-3A70-8526-D75C-BDF432B0805D}"/>
              </a:ext>
            </a:extLst>
          </p:cNvPr>
          <p:cNvSpPr txBox="1"/>
          <p:nvPr/>
        </p:nvSpPr>
        <p:spPr>
          <a:xfrm>
            <a:off x="1214583" y="5948527"/>
            <a:ext cx="2829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Report faulty equipment</a:t>
            </a:r>
          </a:p>
          <a:p>
            <a:r>
              <a:rPr lang="en-CA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If something is not working properly, please report it</a:t>
            </a:r>
          </a:p>
        </p:txBody>
      </p:sp>
      <p:pic>
        <p:nvPicPr>
          <p:cNvPr id="20" name="Picture 19" descr="A white trash can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AEA9DE6-E8DB-330F-9C18-AE3E6E814F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318" y="6045428"/>
            <a:ext cx="546944" cy="5469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DA0B7C8-979A-D323-7E6F-CA789103EF90}"/>
              </a:ext>
            </a:extLst>
          </p:cNvPr>
          <p:cNvSpPr txBox="1"/>
          <p:nvPr/>
        </p:nvSpPr>
        <p:spPr>
          <a:xfrm>
            <a:off x="9293655" y="5959102"/>
            <a:ext cx="2829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Tidy up after yourself</a:t>
            </a:r>
          </a:p>
          <a:p>
            <a:r>
              <a:rPr lang="en-CA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Dispose of garbage and clean surfaces with wipes provided</a:t>
            </a:r>
          </a:p>
        </p:txBody>
      </p:sp>
      <p:pic>
        <p:nvPicPr>
          <p:cNvPr id="31" name="Picture 30" descr="A picture containing symbol, design&#10;&#10;Description automatically generated">
            <a:extLst>
              <a:ext uri="{FF2B5EF4-FFF2-40B4-BE49-F238E27FC236}">
                <a16:creationId xmlns:a16="http://schemas.microsoft.com/office/drawing/2014/main" id="{385A9F8A-B36B-B983-3838-CF2E88FFC8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53" y="5977835"/>
            <a:ext cx="573909" cy="57390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0D8C377-9F76-4D7B-9791-B8267CA01534}"/>
              </a:ext>
            </a:extLst>
          </p:cNvPr>
          <p:cNvSpPr txBox="1"/>
          <p:nvPr/>
        </p:nvSpPr>
        <p:spPr>
          <a:xfrm>
            <a:off x="5191499" y="5958076"/>
            <a:ext cx="2829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Help the planet</a:t>
            </a:r>
          </a:p>
          <a:p>
            <a:r>
              <a:rPr lang="en-CA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Turn off monitors and task lighting when you leave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14A93E-6E92-82D4-5CFC-EE7652948204}"/>
              </a:ext>
            </a:extLst>
          </p:cNvPr>
          <p:cNvSpPr txBox="1"/>
          <p:nvPr/>
        </p:nvSpPr>
        <p:spPr>
          <a:xfrm>
            <a:off x="8166006" y="2426292"/>
            <a:ext cx="3482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rgbClr val="3B3838"/>
                </a:solidFill>
                <a:latin typeface="Avenir Next LT Pro" panose="020B0504020202020204" pitchFamily="34" charset="0"/>
              </a:rPr>
              <a:t>Help promote focus</a:t>
            </a:r>
          </a:p>
          <a:p>
            <a:r>
              <a:rPr lang="en-CA" sz="1200" dirty="0">
                <a:solidFill>
                  <a:srgbClr val="3B3838"/>
                </a:solidFill>
                <a:latin typeface="Avenir Next LT Pro" panose="020B0504020202020204" pitchFamily="34" charset="0"/>
              </a:rPr>
              <a:t>Send a chat message to talk to a colleague working in the quiet zone </a:t>
            </a:r>
          </a:p>
        </p:txBody>
      </p:sp>
      <p:pic>
        <p:nvPicPr>
          <p:cNvPr id="41" name="Graphic 40" descr="Two chat bubbles">
            <a:extLst>
              <a:ext uri="{FF2B5EF4-FFF2-40B4-BE49-F238E27FC236}">
                <a16:creationId xmlns:a16="http://schemas.microsoft.com/office/drawing/2014/main" id="{39B4F713-A6F4-95F8-1362-D691A2C16A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7546676" y="2493473"/>
            <a:ext cx="576076" cy="57607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2EF56EA-F0DC-9EA9-B73D-7726E7E48789}"/>
              </a:ext>
            </a:extLst>
          </p:cNvPr>
          <p:cNvGrpSpPr/>
          <p:nvPr/>
        </p:nvGrpSpPr>
        <p:grpSpPr>
          <a:xfrm>
            <a:off x="257453" y="1668566"/>
            <a:ext cx="7117014" cy="3858711"/>
            <a:chOff x="720436" y="1472859"/>
            <a:chExt cx="6040582" cy="416941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3A195EF-089F-BA0B-A058-8F87CFAA5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7" r="-623"/>
            <a:stretch/>
          </p:blipFill>
          <p:spPr>
            <a:xfrm>
              <a:off x="720436" y="1472859"/>
              <a:ext cx="6040582" cy="4169412"/>
            </a:xfrm>
            <a:prstGeom prst="rect">
              <a:avLst/>
            </a:prstGeom>
          </p:spPr>
        </p:pic>
        <p:sp>
          <p:nvSpPr>
            <p:cNvPr id="7" name="Speech Bubble: Rectangle 6">
              <a:extLst>
                <a:ext uri="{FF2B5EF4-FFF2-40B4-BE49-F238E27FC236}">
                  <a16:creationId xmlns:a16="http://schemas.microsoft.com/office/drawing/2014/main" id="{0960DE19-B4E3-0333-8B1E-0F91F6DE946A}"/>
                </a:ext>
              </a:extLst>
            </p:cNvPr>
            <p:cNvSpPr/>
            <p:nvPr/>
          </p:nvSpPr>
          <p:spPr>
            <a:xfrm>
              <a:off x="1348509" y="1472859"/>
              <a:ext cx="1607127" cy="732372"/>
            </a:xfrm>
            <a:prstGeom prst="wedgeRectCallout">
              <a:avLst>
                <a:gd name="adj1" fmla="val -44537"/>
                <a:gd name="adj2" fmla="val 92768"/>
              </a:avLst>
            </a:prstGeom>
            <a:solidFill>
              <a:schemeClr val="bg1"/>
            </a:solidFill>
            <a:ln w="28575">
              <a:solidFill>
                <a:srgbClr val="0505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CA" sz="800" dirty="0">
                  <a:solidFill>
                    <a:schemeClr val="tx1"/>
                  </a:solidFill>
                  <a:latin typeface="Arial Nova Cond Light" panose="020B0306020202020204" pitchFamily="34" charset="0"/>
                </a:rPr>
                <a:t>*Instant message*</a:t>
              </a:r>
            </a:p>
            <a:p>
              <a:endParaRPr lang="en-CA" sz="800" dirty="0">
                <a:solidFill>
                  <a:schemeClr val="tx1"/>
                </a:solidFill>
              </a:endParaRPr>
            </a:p>
            <a:p>
              <a:r>
                <a:rPr lang="en-CA" sz="1050" b="1" dirty="0">
                  <a:solidFill>
                    <a:schemeClr val="tx1"/>
                  </a:solidFill>
                  <a:latin typeface="Arial Nova Cond Light" panose="020B0306020202020204" pitchFamily="34" charset="0"/>
                </a:rPr>
                <a:t>Can I talk to you about the new project?</a:t>
              </a:r>
              <a:endParaRPr lang="fr-CA" sz="1050" b="1" dirty="0">
                <a:solidFill>
                  <a:schemeClr val="tx1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9" name="Speech Bubble: Rectangle 8">
              <a:extLst>
                <a:ext uri="{FF2B5EF4-FFF2-40B4-BE49-F238E27FC236}">
                  <a16:creationId xmlns:a16="http://schemas.microsoft.com/office/drawing/2014/main" id="{7AEEF58B-5611-A22E-FAC5-E561D076114C}"/>
                </a:ext>
              </a:extLst>
            </p:cNvPr>
            <p:cNvSpPr/>
            <p:nvPr/>
          </p:nvSpPr>
          <p:spPr>
            <a:xfrm rot="10800000" flipH="1" flipV="1">
              <a:off x="3502435" y="1500667"/>
              <a:ext cx="1607127" cy="704564"/>
            </a:xfrm>
            <a:prstGeom prst="wedgeRectCallout">
              <a:avLst>
                <a:gd name="adj1" fmla="val -45064"/>
                <a:gd name="adj2" fmla="val 158005"/>
              </a:avLst>
            </a:prstGeom>
            <a:solidFill>
              <a:schemeClr val="bg1"/>
            </a:solidFill>
            <a:ln w="28575">
              <a:solidFill>
                <a:srgbClr val="0505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CA" sz="800" dirty="0">
                  <a:solidFill>
                    <a:schemeClr val="tx1"/>
                  </a:solidFill>
                  <a:latin typeface="Arial Nova Cond Light" panose="020B0306020202020204" pitchFamily="34" charset="0"/>
                </a:rPr>
                <a:t>*Instant message*</a:t>
              </a:r>
            </a:p>
            <a:p>
              <a:endParaRPr lang="fr-CA" sz="700" dirty="0">
                <a:solidFill>
                  <a:schemeClr val="tx1"/>
                </a:solidFill>
                <a:latin typeface="Arial Nova Cond Light" panose="020B0306020202020204" pitchFamily="34" charset="0"/>
              </a:endParaRPr>
            </a:p>
            <a:p>
              <a:r>
                <a:rPr lang="en-CA" sz="1050" b="1" dirty="0">
                  <a:solidFill>
                    <a:schemeClr val="tx1"/>
                  </a:solidFill>
                  <a:latin typeface="Arial Nova Cond Light" panose="020B0306020202020204" pitchFamily="34" charset="0"/>
                </a:rPr>
                <a:t>Sure, meet you in the lounge in half an hour?</a:t>
              </a:r>
            </a:p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49877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2B900-B544-7DC7-3658-2673EF8F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88923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9B3934-CDDE-2292-2488-17341271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6"/>
          <a:stretch/>
        </p:blipFill>
        <p:spPr>
          <a:xfrm>
            <a:off x="257453" y="189350"/>
            <a:ext cx="677364" cy="6092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0B6D22-3241-2CD7-BA26-23478970F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746968"/>
            <a:ext cx="12192000" cy="1111032"/>
          </a:xfrm>
          <a:prstGeom prst="rect">
            <a:avLst/>
          </a:prstGeom>
          <a:solidFill>
            <a:srgbClr val="008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3B6FA5-AB9F-8C70-0A8F-76CCC24667D4}"/>
              </a:ext>
            </a:extLst>
          </p:cNvPr>
          <p:cNvSpPr/>
          <p:nvPr/>
        </p:nvSpPr>
        <p:spPr>
          <a:xfrm>
            <a:off x="0" y="872800"/>
            <a:ext cx="12192000" cy="576076"/>
          </a:xfrm>
          <a:prstGeom prst="rect">
            <a:avLst/>
          </a:prstGeom>
          <a:solidFill>
            <a:srgbClr val="797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Avenir Next LT Pro Demi" panose="020B0704020202020204" pitchFamily="34" charset="0"/>
              </a:rPr>
              <a:t>AWARENESS • RESPECT • COURTESY • COMMUNICATION</a:t>
            </a:r>
            <a:endParaRPr lang="en-CA" sz="2400" dirty="0">
              <a:latin typeface="Avenir Next LT Pro Demi" panose="020B0704020202020204" pitchFamily="34" charset="0"/>
            </a:endParaRPr>
          </a:p>
        </p:txBody>
      </p:sp>
      <p:pic>
        <p:nvPicPr>
          <p:cNvPr id="17" name="Picture 16" descr="A white outline of a wrench and screwdriver&#10;&#10;Description automatically generated with medium confidence">
            <a:extLst>
              <a:ext uri="{FF2B5EF4-FFF2-40B4-BE49-F238E27FC236}">
                <a16:creationId xmlns:a16="http://schemas.microsoft.com/office/drawing/2014/main" id="{70504325-D1B8-8718-CA6A-9D221E726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2" y="5967420"/>
            <a:ext cx="546943" cy="5469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D29F69-DB65-CC41-A842-C81D3DEAF3CC}"/>
              </a:ext>
            </a:extLst>
          </p:cNvPr>
          <p:cNvSpPr txBox="1"/>
          <p:nvPr/>
        </p:nvSpPr>
        <p:spPr>
          <a:xfrm>
            <a:off x="1214583" y="5948527"/>
            <a:ext cx="2829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Report faulty equipment</a:t>
            </a:r>
          </a:p>
          <a:p>
            <a:r>
              <a:rPr lang="en-CA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If something is not working properly, please report it</a:t>
            </a:r>
          </a:p>
        </p:txBody>
      </p:sp>
      <p:pic>
        <p:nvPicPr>
          <p:cNvPr id="19" name="Picture 18" descr="A white trash can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72301FF-1116-0455-98C7-F0C81DA8D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318" y="6045428"/>
            <a:ext cx="546944" cy="5469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997265A-979B-0245-E9BC-DC88130ADC81}"/>
              </a:ext>
            </a:extLst>
          </p:cNvPr>
          <p:cNvSpPr txBox="1"/>
          <p:nvPr/>
        </p:nvSpPr>
        <p:spPr>
          <a:xfrm>
            <a:off x="9293655" y="5959102"/>
            <a:ext cx="2829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Tidy up after yourself</a:t>
            </a:r>
          </a:p>
          <a:p>
            <a:r>
              <a:rPr lang="en-CA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Dispose of garbage and clean surfaces with wipes provided</a:t>
            </a:r>
          </a:p>
        </p:txBody>
      </p:sp>
      <p:pic>
        <p:nvPicPr>
          <p:cNvPr id="21" name="Picture 20" descr="A picture containing symbol, design&#10;&#10;Description automatically generated">
            <a:extLst>
              <a:ext uri="{FF2B5EF4-FFF2-40B4-BE49-F238E27FC236}">
                <a16:creationId xmlns:a16="http://schemas.microsoft.com/office/drawing/2014/main" id="{3CAD2690-9D8C-6F5A-DC99-35D02CB54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13" y="5977835"/>
            <a:ext cx="573909" cy="5739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9037DD6-DE8E-4611-7270-05555C47F0AB}"/>
              </a:ext>
            </a:extLst>
          </p:cNvPr>
          <p:cNvSpPr txBox="1"/>
          <p:nvPr/>
        </p:nvSpPr>
        <p:spPr>
          <a:xfrm>
            <a:off x="5189259" y="5958076"/>
            <a:ext cx="2829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Help the planet</a:t>
            </a:r>
          </a:p>
          <a:p>
            <a:r>
              <a:rPr lang="en-CA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Turn off monitors and task lighting when you leave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9D5740-5084-7D76-5CA2-49CBE316C0F6}"/>
              </a:ext>
            </a:extLst>
          </p:cNvPr>
          <p:cNvSpPr txBox="1"/>
          <p:nvPr/>
        </p:nvSpPr>
        <p:spPr>
          <a:xfrm>
            <a:off x="8173726" y="1625520"/>
            <a:ext cx="3468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3B3838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CA" dirty="0"/>
              <a:t>Book your workpoint </a:t>
            </a:r>
            <a:r>
              <a:rPr lang="en-CA" b="0" dirty="0"/>
              <a:t>(if required)</a:t>
            </a:r>
          </a:p>
          <a:p>
            <a:r>
              <a:rPr lang="en-CA" b="0" dirty="0"/>
              <a:t>Release your booking if you no longer need it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C24E0F-E3D1-B9C2-9441-2C134262A40E}"/>
              </a:ext>
            </a:extLst>
          </p:cNvPr>
          <p:cNvSpPr txBox="1"/>
          <p:nvPr/>
        </p:nvSpPr>
        <p:spPr>
          <a:xfrm>
            <a:off x="8179578" y="2303627"/>
            <a:ext cx="3468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3B3838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CA" dirty="0"/>
              <a:t>Be aware of your noise</a:t>
            </a:r>
          </a:p>
          <a:p>
            <a:r>
              <a:rPr lang="en-CA" b="0" dirty="0"/>
              <a:t>Use headphones to listen to music or participate in virtual meetings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8CA8A8-0FD9-1865-A24B-914253DF7441}"/>
              </a:ext>
            </a:extLst>
          </p:cNvPr>
          <p:cNvSpPr txBox="1"/>
          <p:nvPr/>
        </p:nvSpPr>
        <p:spPr>
          <a:xfrm>
            <a:off x="8179578" y="4005398"/>
            <a:ext cx="3498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3B3838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CA" dirty="0"/>
              <a:t>Take it elsewhere</a:t>
            </a:r>
          </a:p>
          <a:p>
            <a:r>
              <a:rPr lang="en-CA" b="0" dirty="0"/>
              <a:t>Use collaborative spaces or appropriate enclosed spaces when discussions get lengthy</a:t>
            </a:r>
          </a:p>
        </p:txBody>
      </p:sp>
      <p:pic>
        <p:nvPicPr>
          <p:cNvPr id="29" name="Picture 28" descr="Headphones">
            <a:extLst>
              <a:ext uri="{FF2B5EF4-FFF2-40B4-BE49-F238E27FC236}">
                <a16:creationId xmlns:a16="http://schemas.microsoft.com/office/drawing/2014/main" id="{03D8D5F5-C26E-7096-D5F4-8EEE13E59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06450" y="2316261"/>
            <a:ext cx="576000" cy="576000"/>
          </a:xfrm>
          <a:prstGeom prst="rect">
            <a:avLst/>
          </a:prstGeom>
        </p:spPr>
      </p:pic>
      <p:pic>
        <p:nvPicPr>
          <p:cNvPr id="30" name="Picture 29" descr="A calendar and clock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C785392-56FD-2328-0E48-608E59405A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46" y="1538489"/>
            <a:ext cx="576000" cy="576000"/>
          </a:xfrm>
          <a:prstGeom prst="rect">
            <a:avLst/>
          </a:prstGeom>
        </p:spPr>
      </p:pic>
      <p:pic>
        <p:nvPicPr>
          <p:cNvPr id="31" name="Picture 30" descr="A picture containing silhouette, clipart, stencil&#10;&#10;Description automatically generated">
            <a:extLst>
              <a:ext uri="{FF2B5EF4-FFF2-40B4-BE49-F238E27FC236}">
                <a16:creationId xmlns:a16="http://schemas.microsoft.com/office/drawing/2014/main" id="{C5835BB9-05CB-28FE-0DED-442A639A7E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450" y="3138825"/>
            <a:ext cx="576000" cy="576000"/>
          </a:xfrm>
          <a:prstGeom prst="rect">
            <a:avLst/>
          </a:prstGeom>
        </p:spPr>
      </p:pic>
      <p:pic>
        <p:nvPicPr>
          <p:cNvPr id="32" name="Picture 31" descr="A picture containing symbol&#10;&#10;Description automatically generated">
            <a:extLst>
              <a:ext uri="{FF2B5EF4-FFF2-40B4-BE49-F238E27FC236}">
                <a16:creationId xmlns:a16="http://schemas.microsoft.com/office/drawing/2014/main" id="{CF9AB6B9-5883-32C7-7F21-F5996A19BD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86" y="4061177"/>
            <a:ext cx="576000" cy="576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04DCD4A-9ED6-A639-7BA9-B65943E06709}"/>
              </a:ext>
            </a:extLst>
          </p:cNvPr>
          <p:cNvSpPr txBox="1"/>
          <p:nvPr/>
        </p:nvSpPr>
        <p:spPr>
          <a:xfrm>
            <a:off x="8149594" y="3074296"/>
            <a:ext cx="34980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3B3838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CA" dirty="0"/>
              <a:t>Modulate your voice</a:t>
            </a:r>
          </a:p>
          <a:p>
            <a:r>
              <a:rPr lang="en-CA" b="0" dirty="0"/>
              <a:t>Be considerate of your colleagues when speaking on the phone or collaborating with a co-worker</a:t>
            </a:r>
          </a:p>
        </p:txBody>
      </p:sp>
      <p:pic>
        <p:nvPicPr>
          <p:cNvPr id="34" name="Picture 33" descr="A workstation">
            <a:extLst>
              <a:ext uri="{FF2B5EF4-FFF2-40B4-BE49-F238E27FC236}">
                <a16:creationId xmlns:a16="http://schemas.microsoft.com/office/drawing/2014/main" id="{0713CA2D-8D90-5881-A72B-844FEBA80E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7496925" y="4905249"/>
            <a:ext cx="576000" cy="576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E77D1DA-6C88-E50D-9999-425C5B9040A4}"/>
              </a:ext>
            </a:extLst>
          </p:cNvPr>
          <p:cNvSpPr txBox="1"/>
          <p:nvPr/>
        </p:nvSpPr>
        <p:spPr>
          <a:xfrm>
            <a:off x="8202580" y="4970439"/>
            <a:ext cx="3445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3B3838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CA" dirty="0"/>
              <a:t>Switch it up</a:t>
            </a:r>
          </a:p>
          <a:p>
            <a:r>
              <a:rPr lang="en-CA" b="0" dirty="0"/>
              <a:t>Explore the various workpoints available</a:t>
            </a:r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96816DEC-1775-4706-4F91-64F8906EEC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1935" y="90673"/>
            <a:ext cx="9400414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Transition zone</a:t>
            </a: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0359C76-4CA5-7EA8-80BF-0016739DD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r="317"/>
          <a:stretch/>
        </p:blipFill>
        <p:spPr>
          <a:xfrm>
            <a:off x="590332" y="1490880"/>
            <a:ext cx="5719984" cy="415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5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2B900-B544-7DC7-3658-2673EF8F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88923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9B3934-CDDE-2292-2488-17341271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6"/>
          <a:stretch/>
        </p:blipFill>
        <p:spPr>
          <a:xfrm>
            <a:off x="257453" y="189350"/>
            <a:ext cx="677364" cy="6092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0B6D22-3241-2CD7-BA26-23478970F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746968"/>
            <a:ext cx="12192000" cy="1111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3B6FA5-AB9F-8C70-0A8F-76CCC24667D4}"/>
              </a:ext>
            </a:extLst>
          </p:cNvPr>
          <p:cNvSpPr/>
          <p:nvPr/>
        </p:nvSpPr>
        <p:spPr>
          <a:xfrm>
            <a:off x="0" y="872800"/>
            <a:ext cx="12192000" cy="576076"/>
          </a:xfrm>
          <a:prstGeom prst="rect">
            <a:avLst/>
          </a:prstGeom>
          <a:solidFill>
            <a:srgbClr val="797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Avenir Next LT Pro Demi" panose="020B0704020202020204" pitchFamily="34" charset="0"/>
              </a:rPr>
              <a:t>AWARENESS • RESPECT • COURTESY • COMMUNICATION</a:t>
            </a:r>
            <a:endParaRPr lang="en-CA" sz="2400" dirty="0">
              <a:latin typeface="Avenir Next LT Pro Demi" panose="020B0704020202020204" pitchFamily="34" charset="0"/>
            </a:endParaRPr>
          </a:p>
        </p:txBody>
      </p:sp>
      <p:pic>
        <p:nvPicPr>
          <p:cNvPr id="17" name="Picture 16" descr="A white outline of a wrench and screwdriver&#10;&#10;Description automatically generated with medium confidence">
            <a:extLst>
              <a:ext uri="{FF2B5EF4-FFF2-40B4-BE49-F238E27FC236}">
                <a16:creationId xmlns:a16="http://schemas.microsoft.com/office/drawing/2014/main" id="{70504325-D1B8-8718-CA6A-9D221E726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2" y="5967420"/>
            <a:ext cx="546943" cy="5469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D29F69-DB65-CC41-A842-C81D3DEAF3CC}"/>
              </a:ext>
            </a:extLst>
          </p:cNvPr>
          <p:cNvSpPr txBox="1"/>
          <p:nvPr/>
        </p:nvSpPr>
        <p:spPr>
          <a:xfrm>
            <a:off x="1214583" y="5948527"/>
            <a:ext cx="2829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Report faulty equipment</a:t>
            </a:r>
          </a:p>
          <a:p>
            <a:r>
              <a:rPr lang="en-CA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If something is not working properly, please report it</a:t>
            </a:r>
          </a:p>
        </p:txBody>
      </p:sp>
      <p:pic>
        <p:nvPicPr>
          <p:cNvPr id="19" name="Picture 18" descr="A white trash can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72301FF-1116-0455-98C7-F0C81DA8D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318" y="6045428"/>
            <a:ext cx="546944" cy="5469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997265A-979B-0245-E9BC-DC88130ADC81}"/>
              </a:ext>
            </a:extLst>
          </p:cNvPr>
          <p:cNvSpPr txBox="1"/>
          <p:nvPr/>
        </p:nvSpPr>
        <p:spPr>
          <a:xfrm>
            <a:off x="9293655" y="5959102"/>
            <a:ext cx="2829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Tidy up after yourself</a:t>
            </a:r>
          </a:p>
          <a:p>
            <a:r>
              <a:rPr lang="en-CA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Dispose of garbage and clean surfaces with wipes provided</a:t>
            </a:r>
          </a:p>
        </p:txBody>
      </p:sp>
      <p:pic>
        <p:nvPicPr>
          <p:cNvPr id="21" name="Picture 20" descr="A picture containing symbol, design&#10;&#10;Description automatically generated">
            <a:extLst>
              <a:ext uri="{FF2B5EF4-FFF2-40B4-BE49-F238E27FC236}">
                <a16:creationId xmlns:a16="http://schemas.microsoft.com/office/drawing/2014/main" id="{3CAD2690-9D8C-6F5A-DC99-35D02CB54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13" y="5977835"/>
            <a:ext cx="573909" cy="5739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9037DD6-DE8E-4611-7270-05555C47F0AB}"/>
              </a:ext>
            </a:extLst>
          </p:cNvPr>
          <p:cNvSpPr txBox="1"/>
          <p:nvPr/>
        </p:nvSpPr>
        <p:spPr>
          <a:xfrm>
            <a:off x="5189259" y="5958076"/>
            <a:ext cx="2829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Help the planet</a:t>
            </a:r>
          </a:p>
          <a:p>
            <a:r>
              <a:rPr lang="en-CA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Turn off monitors and task lighting when you leave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7B4C1-A672-C0AB-8749-E05F60A8B6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1935" y="90673"/>
            <a:ext cx="9400414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Interactive zone</a:t>
            </a: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silhouette, clipart, stencil&#10;&#10;Description automatically generated">
            <a:extLst>
              <a:ext uri="{FF2B5EF4-FFF2-40B4-BE49-F238E27FC236}">
                <a16:creationId xmlns:a16="http://schemas.microsoft.com/office/drawing/2014/main" id="{4495F878-8DA9-D97F-0D9F-9CD82BA487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12" y="3582169"/>
            <a:ext cx="576000" cy="57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23956-7F62-9F87-E757-1FE33339F3E4}"/>
              </a:ext>
            </a:extLst>
          </p:cNvPr>
          <p:cNvSpPr txBox="1"/>
          <p:nvPr/>
        </p:nvSpPr>
        <p:spPr>
          <a:xfrm>
            <a:off x="8187709" y="3538695"/>
            <a:ext cx="3643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3B3838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CA" dirty="0"/>
              <a:t>Don’t expect silence</a:t>
            </a:r>
          </a:p>
          <a:p>
            <a:r>
              <a:rPr lang="en-CA" b="0" dirty="0"/>
              <a:t>Others around you will be collaborating. If you need to focus, move to a quiet/focus area</a:t>
            </a:r>
          </a:p>
        </p:txBody>
      </p:sp>
      <p:pic>
        <p:nvPicPr>
          <p:cNvPr id="9" name="Graphic 8" descr="Office Chair with solid fill">
            <a:extLst>
              <a:ext uri="{FF2B5EF4-FFF2-40B4-BE49-F238E27FC236}">
                <a16:creationId xmlns:a16="http://schemas.microsoft.com/office/drawing/2014/main" id="{6B838157-CCA7-2D1F-9049-6716AC7E23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09212" y="2685172"/>
            <a:ext cx="576000" cy="576000"/>
          </a:xfrm>
          <a:prstGeom prst="rect">
            <a:avLst/>
          </a:prstGeom>
        </p:spPr>
      </p:pic>
      <p:pic>
        <p:nvPicPr>
          <p:cNvPr id="10" name="Graphic 9" descr="Headphones with solid fill">
            <a:extLst>
              <a:ext uri="{FF2B5EF4-FFF2-40B4-BE49-F238E27FC236}">
                <a16:creationId xmlns:a16="http://schemas.microsoft.com/office/drawing/2014/main" id="{D7A216D5-DF67-8307-C749-62DB626BD5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09212" y="4480285"/>
            <a:ext cx="576000" cy="57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B270E5-7E3E-3135-9B37-CF9A09097EE2}"/>
              </a:ext>
            </a:extLst>
          </p:cNvPr>
          <p:cNvSpPr txBox="1"/>
          <p:nvPr/>
        </p:nvSpPr>
        <p:spPr>
          <a:xfrm>
            <a:off x="8187709" y="4437593"/>
            <a:ext cx="3643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3B3838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CA" dirty="0"/>
              <a:t>Be aware of your noise</a:t>
            </a:r>
          </a:p>
          <a:p>
            <a:r>
              <a:rPr lang="en-CA" b="0" dirty="0"/>
              <a:t>Use headphones to listen to music or participate in virtual meetings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DDE4A5-6D18-1C60-898D-8CC2773E91B5}"/>
              </a:ext>
            </a:extLst>
          </p:cNvPr>
          <p:cNvSpPr txBox="1"/>
          <p:nvPr/>
        </p:nvSpPr>
        <p:spPr>
          <a:xfrm>
            <a:off x="8201676" y="1799094"/>
            <a:ext cx="3643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3B3838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CA" dirty="0"/>
              <a:t>Be respectful</a:t>
            </a:r>
          </a:p>
          <a:p>
            <a:r>
              <a:rPr lang="en-CA" b="0" dirty="0"/>
              <a:t>Avoid inserting yourself into discussions in open areas near you, unless you are invited to do so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A2EC03-7948-4185-6E11-14E977CB27FA}"/>
              </a:ext>
            </a:extLst>
          </p:cNvPr>
          <p:cNvSpPr txBox="1"/>
          <p:nvPr/>
        </p:nvSpPr>
        <p:spPr>
          <a:xfrm>
            <a:off x="8201675" y="2654913"/>
            <a:ext cx="3643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3B3838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CA" dirty="0"/>
              <a:t>Return to order</a:t>
            </a:r>
          </a:p>
          <a:p>
            <a:r>
              <a:rPr lang="en-CA" b="0" dirty="0"/>
              <a:t>Clean white boards and return furniture to original layout</a:t>
            </a:r>
          </a:p>
        </p:txBody>
      </p:sp>
      <p:pic>
        <p:nvPicPr>
          <p:cNvPr id="14" name="Graphic 13" descr="Users with solid fill">
            <a:extLst>
              <a:ext uri="{FF2B5EF4-FFF2-40B4-BE49-F238E27FC236}">
                <a16:creationId xmlns:a16="http://schemas.microsoft.com/office/drawing/2014/main" id="{C20BC641-53DE-7D67-0B76-9752F01898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09212" y="1854114"/>
            <a:ext cx="576000" cy="57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8295CD-0042-2DBA-3943-07CA4C55B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" r="21174"/>
          <a:stretch/>
        </p:blipFill>
        <p:spPr>
          <a:xfrm>
            <a:off x="778933" y="1494847"/>
            <a:ext cx="5571067" cy="418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1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2B900-B544-7DC7-3658-2673EF8F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88923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9B3934-CDDE-2292-2488-17341271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6"/>
          <a:stretch/>
        </p:blipFill>
        <p:spPr>
          <a:xfrm>
            <a:off x="257453" y="189350"/>
            <a:ext cx="677364" cy="6092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0B6D22-3241-2CD7-BA26-23478970F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746968"/>
            <a:ext cx="12192000" cy="11110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3B6FA5-AB9F-8C70-0A8F-76CCC24667D4}"/>
              </a:ext>
            </a:extLst>
          </p:cNvPr>
          <p:cNvSpPr/>
          <p:nvPr/>
        </p:nvSpPr>
        <p:spPr>
          <a:xfrm>
            <a:off x="0" y="872800"/>
            <a:ext cx="12192000" cy="576076"/>
          </a:xfrm>
          <a:prstGeom prst="rect">
            <a:avLst/>
          </a:prstGeom>
          <a:solidFill>
            <a:srgbClr val="797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Avenir Next LT Pro Demi" panose="020B0704020202020204" pitchFamily="34" charset="0"/>
              </a:rPr>
              <a:t>AWARENESS • RESPECT • COURTESY • COMMUNICATION</a:t>
            </a:r>
            <a:endParaRPr lang="en-CA" sz="2400" dirty="0">
              <a:latin typeface="Avenir Next LT Pro Demi" panose="020B0704020202020204" pitchFamily="34" charset="0"/>
            </a:endParaRPr>
          </a:p>
        </p:txBody>
      </p:sp>
      <p:pic>
        <p:nvPicPr>
          <p:cNvPr id="17" name="Picture 16" descr="A white outline of a wrench and screwdriver&#10;&#10;Description automatically generated with medium confidence">
            <a:extLst>
              <a:ext uri="{FF2B5EF4-FFF2-40B4-BE49-F238E27FC236}">
                <a16:creationId xmlns:a16="http://schemas.microsoft.com/office/drawing/2014/main" id="{70504325-D1B8-8718-CA6A-9D221E726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2" y="5967420"/>
            <a:ext cx="546943" cy="5469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D29F69-DB65-CC41-A842-C81D3DEAF3CC}"/>
              </a:ext>
            </a:extLst>
          </p:cNvPr>
          <p:cNvSpPr txBox="1"/>
          <p:nvPr/>
        </p:nvSpPr>
        <p:spPr>
          <a:xfrm>
            <a:off x="1214583" y="5948527"/>
            <a:ext cx="2829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Report faulty equipment</a:t>
            </a:r>
          </a:p>
          <a:p>
            <a:r>
              <a:rPr lang="en-CA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If something is not working properly, please report it</a:t>
            </a:r>
          </a:p>
        </p:txBody>
      </p:sp>
      <p:pic>
        <p:nvPicPr>
          <p:cNvPr id="19" name="Picture 18" descr="A white trash can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72301FF-1116-0455-98C7-F0C81DA8D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318" y="6045428"/>
            <a:ext cx="546944" cy="5469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997265A-979B-0245-E9BC-DC88130ADC81}"/>
              </a:ext>
            </a:extLst>
          </p:cNvPr>
          <p:cNvSpPr txBox="1"/>
          <p:nvPr/>
        </p:nvSpPr>
        <p:spPr>
          <a:xfrm>
            <a:off x="9293655" y="5959102"/>
            <a:ext cx="2829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Tidy up after yourself</a:t>
            </a:r>
          </a:p>
          <a:p>
            <a:r>
              <a:rPr lang="en-CA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Dispose of garbage and clean surfaces with wipes provided</a:t>
            </a:r>
          </a:p>
        </p:txBody>
      </p:sp>
      <p:pic>
        <p:nvPicPr>
          <p:cNvPr id="21" name="Picture 20" descr="A picture containing symbol, design&#10;&#10;Description automatically generated">
            <a:extLst>
              <a:ext uri="{FF2B5EF4-FFF2-40B4-BE49-F238E27FC236}">
                <a16:creationId xmlns:a16="http://schemas.microsoft.com/office/drawing/2014/main" id="{3CAD2690-9D8C-6F5A-DC99-35D02CB54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78" y="5977835"/>
            <a:ext cx="573909" cy="5739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9037DD6-DE8E-4611-7270-05555C47F0AB}"/>
              </a:ext>
            </a:extLst>
          </p:cNvPr>
          <p:cNvSpPr txBox="1"/>
          <p:nvPr/>
        </p:nvSpPr>
        <p:spPr>
          <a:xfrm>
            <a:off x="5198224" y="5958076"/>
            <a:ext cx="2829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Help the planet</a:t>
            </a:r>
          </a:p>
          <a:p>
            <a:r>
              <a:rPr lang="en-CA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Turn off monitors and task lighting when you leave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A4254C2-F321-4CA7-1D34-C2EA4C3556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1935" y="90673"/>
            <a:ext cx="9400414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Enclosed spaces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E84E44-C27D-BC32-26BE-C564BCB3CDEB}"/>
              </a:ext>
            </a:extLst>
          </p:cNvPr>
          <p:cNvSpPr txBox="1"/>
          <p:nvPr/>
        </p:nvSpPr>
        <p:spPr>
          <a:xfrm>
            <a:off x="7776491" y="2058140"/>
            <a:ext cx="37790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3B3838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CA" dirty="0"/>
              <a:t>Book a room </a:t>
            </a:r>
            <a:r>
              <a:rPr lang="en-CA" b="0" dirty="0"/>
              <a:t>(if required)</a:t>
            </a:r>
          </a:p>
          <a:p>
            <a:r>
              <a:rPr lang="en-CA" b="0" dirty="0"/>
              <a:t>Release your booking if you no longer need it</a:t>
            </a:r>
          </a:p>
        </p:txBody>
      </p:sp>
      <p:pic>
        <p:nvPicPr>
          <p:cNvPr id="23" name="Picture 22" descr="A calendar and clock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D4EB38B-FC47-D23F-DB05-C1A4CCC4C4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68" y="1971895"/>
            <a:ext cx="576000" cy="576000"/>
          </a:xfrm>
          <a:prstGeom prst="rect">
            <a:avLst/>
          </a:prstGeom>
        </p:spPr>
      </p:pic>
      <p:pic>
        <p:nvPicPr>
          <p:cNvPr id="24" name="Graphic 23" descr="Office Chair with solid fill">
            <a:extLst>
              <a:ext uri="{FF2B5EF4-FFF2-40B4-BE49-F238E27FC236}">
                <a16:creationId xmlns:a16="http://schemas.microsoft.com/office/drawing/2014/main" id="{8DCE9C42-078E-5CBD-747E-773FA35E66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26503" y="4505559"/>
            <a:ext cx="576000" cy="576000"/>
          </a:xfrm>
          <a:prstGeom prst="rect">
            <a:avLst/>
          </a:prstGeom>
        </p:spPr>
      </p:pic>
      <p:pic>
        <p:nvPicPr>
          <p:cNvPr id="25" name="Graphic 24" descr="Clock with solid fill">
            <a:extLst>
              <a:ext uri="{FF2B5EF4-FFF2-40B4-BE49-F238E27FC236}">
                <a16:creationId xmlns:a16="http://schemas.microsoft.com/office/drawing/2014/main" id="{CB616C31-06FF-EE0B-4357-5436C326A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16366" y="3679336"/>
            <a:ext cx="576000" cy="576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707F2A-8BE8-8791-6506-A9C56C1BCC42}"/>
              </a:ext>
            </a:extLst>
          </p:cNvPr>
          <p:cNvSpPr txBox="1"/>
          <p:nvPr/>
        </p:nvSpPr>
        <p:spPr>
          <a:xfrm>
            <a:off x="7789363" y="3632296"/>
            <a:ext cx="37790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3B3838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CA" dirty="0"/>
              <a:t>Don’t overstay</a:t>
            </a:r>
          </a:p>
          <a:p>
            <a:r>
              <a:rPr lang="en-CA" b="0" dirty="0"/>
              <a:t>Respect scheduled meeting times – wrap it up 5 minutes before the end of your booking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FEF263-3A4F-C869-68BB-F0A704D658F0}"/>
              </a:ext>
            </a:extLst>
          </p:cNvPr>
          <p:cNvSpPr txBox="1"/>
          <p:nvPr/>
        </p:nvSpPr>
        <p:spPr>
          <a:xfrm>
            <a:off x="7776491" y="2875620"/>
            <a:ext cx="37790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3B3838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CA" dirty="0"/>
              <a:t>Spontaneous use is ok</a:t>
            </a:r>
          </a:p>
          <a:p>
            <a:r>
              <a:rPr lang="en-CA" b="0" dirty="0"/>
              <a:t>Check the booking system first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B96E72-76DA-DDBA-0A3A-D9F9C01D43F9}"/>
              </a:ext>
            </a:extLst>
          </p:cNvPr>
          <p:cNvSpPr txBox="1"/>
          <p:nvPr/>
        </p:nvSpPr>
        <p:spPr>
          <a:xfrm>
            <a:off x="7776491" y="4505559"/>
            <a:ext cx="3779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3B3838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CA" dirty="0"/>
              <a:t>Leave the room ready for others</a:t>
            </a:r>
          </a:p>
          <a:p>
            <a:r>
              <a:rPr lang="en-CA" b="0" dirty="0"/>
              <a:t>Clean white boards and return furniture/equipment to original layout</a:t>
            </a:r>
          </a:p>
        </p:txBody>
      </p:sp>
      <p:pic>
        <p:nvPicPr>
          <p:cNvPr id="29" name="Graphic 28" descr="An open door">
            <a:extLst>
              <a:ext uri="{FF2B5EF4-FFF2-40B4-BE49-F238E27FC236}">
                <a16:creationId xmlns:a16="http://schemas.microsoft.com/office/drawing/2014/main" id="{DDACA75D-642E-AC56-3ABC-44E47207B8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116366" y="2818453"/>
            <a:ext cx="576000" cy="576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F1B3BE-459B-BA44-4A68-C2E077BCD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" r="-1523"/>
          <a:stretch/>
        </p:blipFill>
        <p:spPr>
          <a:xfrm>
            <a:off x="441635" y="1554642"/>
            <a:ext cx="6100436" cy="393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0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2B900-B544-7DC7-3658-2673EF8F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88923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9B3934-CDDE-2292-2488-17341271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6"/>
          <a:stretch/>
        </p:blipFill>
        <p:spPr>
          <a:xfrm>
            <a:off x="257453" y="189350"/>
            <a:ext cx="677364" cy="6092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0B6D22-3241-2CD7-BA26-23478970F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746968"/>
            <a:ext cx="12192000" cy="1111032"/>
          </a:xfrm>
          <a:prstGeom prst="rect">
            <a:avLst/>
          </a:prstGeom>
          <a:solidFill>
            <a:srgbClr val="4C5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3B6FA5-AB9F-8C70-0A8F-76CCC24667D4}"/>
              </a:ext>
            </a:extLst>
          </p:cNvPr>
          <p:cNvSpPr/>
          <p:nvPr/>
        </p:nvSpPr>
        <p:spPr>
          <a:xfrm>
            <a:off x="0" y="872800"/>
            <a:ext cx="12192000" cy="576076"/>
          </a:xfrm>
          <a:prstGeom prst="rect">
            <a:avLst/>
          </a:prstGeom>
          <a:solidFill>
            <a:srgbClr val="797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Avenir Next LT Pro Demi" panose="020B0704020202020204" pitchFamily="34" charset="0"/>
              </a:rPr>
              <a:t>AWARENESS • RESPECT • COURTESY • COMMUNICATION</a:t>
            </a:r>
            <a:endParaRPr lang="en-CA" sz="2400" dirty="0">
              <a:latin typeface="Avenir Next LT Pro Demi" panose="020B0704020202020204" pitchFamily="34" charset="0"/>
            </a:endParaRPr>
          </a:p>
        </p:txBody>
      </p:sp>
      <p:pic>
        <p:nvPicPr>
          <p:cNvPr id="17" name="Picture 16" descr="A white outline of a wrench and screwdriver&#10;&#10;Description automatically generated with medium confidence">
            <a:extLst>
              <a:ext uri="{FF2B5EF4-FFF2-40B4-BE49-F238E27FC236}">
                <a16:creationId xmlns:a16="http://schemas.microsoft.com/office/drawing/2014/main" id="{70504325-D1B8-8718-CA6A-9D221E726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9" y="5968513"/>
            <a:ext cx="546943" cy="5469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D29F69-DB65-CC41-A842-C81D3DEAF3CC}"/>
              </a:ext>
            </a:extLst>
          </p:cNvPr>
          <p:cNvSpPr txBox="1"/>
          <p:nvPr/>
        </p:nvSpPr>
        <p:spPr>
          <a:xfrm>
            <a:off x="1100930" y="5949620"/>
            <a:ext cx="2829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Report faulty equipment</a:t>
            </a:r>
          </a:p>
          <a:p>
            <a:r>
              <a:rPr lang="en-CA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If something is not working properly, please report it</a:t>
            </a:r>
          </a:p>
        </p:txBody>
      </p:sp>
      <p:pic>
        <p:nvPicPr>
          <p:cNvPr id="19" name="Picture 18" descr="A white trash can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72301FF-1116-0455-98C7-F0C81DA8D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99" y="5972112"/>
            <a:ext cx="546944" cy="5469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997265A-979B-0245-E9BC-DC88130ADC81}"/>
              </a:ext>
            </a:extLst>
          </p:cNvPr>
          <p:cNvSpPr txBox="1"/>
          <p:nvPr/>
        </p:nvSpPr>
        <p:spPr>
          <a:xfrm>
            <a:off x="8879543" y="5881262"/>
            <a:ext cx="30776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Tidy up after yourself</a:t>
            </a:r>
          </a:p>
          <a:p>
            <a:r>
              <a:rPr lang="en-CA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Clean surfaces and appliances after use. Dispose of garbage and take any personal items with you when you leave</a:t>
            </a:r>
          </a:p>
        </p:txBody>
      </p:sp>
      <p:pic>
        <p:nvPicPr>
          <p:cNvPr id="21" name="Picture 20" descr="A picture containing symbol, design&#10;&#10;Description automatically generated">
            <a:extLst>
              <a:ext uri="{FF2B5EF4-FFF2-40B4-BE49-F238E27FC236}">
                <a16:creationId xmlns:a16="http://schemas.microsoft.com/office/drawing/2014/main" id="{3CAD2690-9D8C-6F5A-DC99-35D02CB54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00" y="5978928"/>
            <a:ext cx="573909" cy="5739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9037DD6-DE8E-4611-7270-05555C47F0AB}"/>
              </a:ext>
            </a:extLst>
          </p:cNvPr>
          <p:cNvSpPr txBox="1"/>
          <p:nvPr/>
        </p:nvSpPr>
        <p:spPr>
          <a:xfrm>
            <a:off x="5039746" y="5959169"/>
            <a:ext cx="2829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Help the planet</a:t>
            </a:r>
          </a:p>
          <a:p>
            <a:r>
              <a:rPr lang="en-CA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Use recycle and green bins/compost bins where available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0174A-7C54-07FE-5E6F-D6B7254CA2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1935" y="90673"/>
            <a:ext cx="9400414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Kitchenette</a:t>
            </a: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white refrigerator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9B6C9A3-7930-01BF-459E-D92C1D53E1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17" y="3926711"/>
            <a:ext cx="573909" cy="573909"/>
          </a:xfrm>
          <a:prstGeom prst="rect">
            <a:avLst/>
          </a:prstGeom>
        </p:spPr>
      </p:pic>
      <p:pic>
        <p:nvPicPr>
          <p:cNvPr id="6" name="Picture 5" descr="A picture containing fork, kitchen utensil, circle, white&#10;&#10;Description automatically generated">
            <a:extLst>
              <a:ext uri="{FF2B5EF4-FFF2-40B4-BE49-F238E27FC236}">
                <a16:creationId xmlns:a16="http://schemas.microsoft.com/office/drawing/2014/main" id="{87FCDA5C-0FEB-C3A0-0663-A6B793A261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17" y="2585804"/>
            <a:ext cx="573909" cy="5739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889884-8454-FF47-2738-04000F5AD5F9}"/>
              </a:ext>
            </a:extLst>
          </p:cNvPr>
          <p:cNvSpPr txBox="1"/>
          <p:nvPr/>
        </p:nvSpPr>
        <p:spPr>
          <a:xfrm>
            <a:off x="7952574" y="2477776"/>
            <a:ext cx="3114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3B3838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CA" dirty="0"/>
              <a:t>Utensils and dishes</a:t>
            </a:r>
          </a:p>
          <a:p>
            <a:r>
              <a:rPr lang="en-CA" b="0" dirty="0"/>
              <a:t>Don’t leave dirty utensils and dishes in the sink. Clean and dry what you use and put them back in their place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664250-6290-63BF-F51E-A74C184BE977}"/>
              </a:ext>
            </a:extLst>
          </p:cNvPr>
          <p:cNvSpPr txBox="1"/>
          <p:nvPr/>
        </p:nvSpPr>
        <p:spPr>
          <a:xfrm>
            <a:off x="7952574" y="3911016"/>
            <a:ext cx="31146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3B3838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CA" dirty="0"/>
              <a:t>Shared use of refrigerator</a:t>
            </a:r>
          </a:p>
          <a:p>
            <a:r>
              <a:rPr lang="en-CA" b="0" dirty="0"/>
              <a:t>Be mindful of expiry dates of any food you store in the refrigerator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FA93A6-49F4-8B87-212F-F7D619629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9" t="636" r="-829" b="-4536"/>
          <a:stretch/>
        </p:blipFill>
        <p:spPr>
          <a:xfrm>
            <a:off x="257453" y="1816837"/>
            <a:ext cx="6603154" cy="356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8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2B900-B544-7DC7-3658-2673EF8F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88923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9B3934-CDDE-2292-2488-17341271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6"/>
          <a:stretch/>
        </p:blipFill>
        <p:spPr>
          <a:xfrm>
            <a:off x="257453" y="189350"/>
            <a:ext cx="677364" cy="6092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0B6D22-3241-2CD7-BA26-23478970F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746968"/>
            <a:ext cx="12192000" cy="1111032"/>
          </a:xfrm>
          <a:prstGeom prst="rect">
            <a:avLst/>
          </a:prstGeom>
          <a:solidFill>
            <a:srgbClr val="4C5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3B6FA5-AB9F-8C70-0A8F-76CCC24667D4}"/>
              </a:ext>
            </a:extLst>
          </p:cNvPr>
          <p:cNvSpPr/>
          <p:nvPr/>
        </p:nvSpPr>
        <p:spPr>
          <a:xfrm>
            <a:off x="0" y="872800"/>
            <a:ext cx="12192000" cy="576076"/>
          </a:xfrm>
          <a:prstGeom prst="rect">
            <a:avLst/>
          </a:prstGeom>
          <a:solidFill>
            <a:srgbClr val="797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Avenir Next LT Pro Demi" panose="020B0704020202020204" pitchFamily="34" charset="0"/>
              </a:rPr>
              <a:t>AWARENESS • RESPECT • COURTESY • COMMUNICATION</a:t>
            </a:r>
            <a:endParaRPr lang="en-CA" sz="2400" dirty="0">
              <a:latin typeface="Avenir Next LT Pro Demi" panose="020B07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7BCB1D-47E5-96C6-99A7-042647BC6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5" r="-2307" b="-1974"/>
          <a:stretch/>
        </p:blipFill>
        <p:spPr>
          <a:xfrm>
            <a:off x="110066" y="1802629"/>
            <a:ext cx="6844634" cy="3384696"/>
          </a:xfrm>
          <a:prstGeom prst="rect">
            <a:avLst/>
          </a:prstGeom>
        </p:spPr>
      </p:pic>
      <p:pic>
        <p:nvPicPr>
          <p:cNvPr id="13" name="Picture 12" descr="A white outline of a wrench and screwdriver&#10;&#10;Description automatically generated with medium confidence">
            <a:extLst>
              <a:ext uri="{FF2B5EF4-FFF2-40B4-BE49-F238E27FC236}">
                <a16:creationId xmlns:a16="http://schemas.microsoft.com/office/drawing/2014/main" id="{65A6CEFC-9D7F-8E35-45FC-3D1DB7892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2" y="5967420"/>
            <a:ext cx="546943" cy="5469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A32306-1582-8502-DC0E-74B95E148C0A}"/>
              </a:ext>
            </a:extLst>
          </p:cNvPr>
          <p:cNvSpPr txBox="1"/>
          <p:nvPr/>
        </p:nvSpPr>
        <p:spPr>
          <a:xfrm>
            <a:off x="1214583" y="5948527"/>
            <a:ext cx="2829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Report faulty equipment</a:t>
            </a:r>
          </a:p>
          <a:p>
            <a:r>
              <a:rPr lang="en-CA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If something is not working properly, please report it</a:t>
            </a:r>
          </a:p>
        </p:txBody>
      </p:sp>
      <p:pic>
        <p:nvPicPr>
          <p:cNvPr id="15" name="Picture 14" descr="A white trash can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63C0550-06F6-3728-50D5-B0BDF2A89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318" y="6045428"/>
            <a:ext cx="546944" cy="5469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ABB7D1-6F43-E089-8A92-55425E09E454}"/>
              </a:ext>
            </a:extLst>
          </p:cNvPr>
          <p:cNvSpPr txBox="1"/>
          <p:nvPr/>
        </p:nvSpPr>
        <p:spPr>
          <a:xfrm>
            <a:off x="9293655" y="5959102"/>
            <a:ext cx="2829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Tidy up after yourself</a:t>
            </a:r>
          </a:p>
          <a:p>
            <a:r>
              <a:rPr lang="en-CA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Dispose of garbage and clean surfaces with wipes provided</a:t>
            </a:r>
          </a:p>
        </p:txBody>
      </p:sp>
      <p:pic>
        <p:nvPicPr>
          <p:cNvPr id="23" name="Picture 22" descr="A picture containing symbol, design&#10;&#10;Description automatically generated">
            <a:extLst>
              <a:ext uri="{FF2B5EF4-FFF2-40B4-BE49-F238E27FC236}">
                <a16:creationId xmlns:a16="http://schemas.microsoft.com/office/drawing/2014/main" id="{04E19CA5-B743-D546-813B-46A979A039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53" y="5977835"/>
            <a:ext cx="573909" cy="5739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4F940EE-BBE1-D03B-FA10-B93D64511B66}"/>
              </a:ext>
            </a:extLst>
          </p:cNvPr>
          <p:cNvSpPr txBox="1"/>
          <p:nvPr/>
        </p:nvSpPr>
        <p:spPr>
          <a:xfrm>
            <a:off x="5153399" y="5958076"/>
            <a:ext cx="2829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Help the planet</a:t>
            </a:r>
          </a:p>
          <a:p>
            <a:r>
              <a:rPr lang="en-CA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Place discarded paper into recycle bins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E9C481AF-737C-23F1-DCCC-A741006A1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1935" y="90673"/>
            <a:ext cx="9400414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Equipment area</a:t>
            </a: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grpSp>
        <p:nvGrpSpPr>
          <p:cNvPr id="37" name="Group 36" descr="A monitor with a document open on it">
            <a:extLst>
              <a:ext uri="{FF2B5EF4-FFF2-40B4-BE49-F238E27FC236}">
                <a16:creationId xmlns:a16="http://schemas.microsoft.com/office/drawing/2014/main" id="{9CE70B95-87B5-FE40-CECA-F07C5A2B2480}"/>
              </a:ext>
            </a:extLst>
          </p:cNvPr>
          <p:cNvGrpSpPr/>
          <p:nvPr/>
        </p:nvGrpSpPr>
        <p:grpSpPr>
          <a:xfrm>
            <a:off x="7451278" y="1925238"/>
            <a:ext cx="576000" cy="576000"/>
            <a:chOff x="2052918" y="4206230"/>
            <a:chExt cx="914400" cy="914400"/>
          </a:xfrm>
        </p:grpSpPr>
        <p:pic>
          <p:nvPicPr>
            <p:cNvPr id="38" name="Graphic 37" descr="Monitor with solid fill">
              <a:extLst>
                <a:ext uri="{FF2B5EF4-FFF2-40B4-BE49-F238E27FC236}">
                  <a16:creationId xmlns:a16="http://schemas.microsoft.com/office/drawing/2014/main" id="{8833E22E-22C2-DC82-AF6E-F1C704456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52918" y="4206230"/>
              <a:ext cx="914400" cy="914400"/>
            </a:xfrm>
            <a:prstGeom prst="rect">
              <a:avLst/>
            </a:prstGeom>
          </p:spPr>
        </p:pic>
        <p:pic>
          <p:nvPicPr>
            <p:cNvPr id="39" name="Graphic 38" descr="Document with solid fill">
              <a:extLst>
                <a:ext uri="{FF2B5EF4-FFF2-40B4-BE49-F238E27FC236}">
                  <a16:creationId xmlns:a16="http://schemas.microsoft.com/office/drawing/2014/main" id="{9AA26D81-9F79-0A12-FD7C-D0AB6619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53236" y="4437715"/>
              <a:ext cx="331693" cy="331693"/>
            </a:xfrm>
            <a:prstGeom prst="rect">
              <a:avLst/>
            </a:prstGeom>
          </p:spPr>
        </p:pic>
      </p:grpSp>
      <p:pic>
        <p:nvPicPr>
          <p:cNvPr id="40" name="Graphic 39" descr="Warning with solid fill">
            <a:extLst>
              <a:ext uri="{FF2B5EF4-FFF2-40B4-BE49-F238E27FC236}">
                <a16:creationId xmlns:a16="http://schemas.microsoft.com/office/drawing/2014/main" id="{EA124FC0-FCB2-514A-63FD-E3511FCA9F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51278" y="3684298"/>
            <a:ext cx="576000" cy="576000"/>
          </a:xfrm>
          <a:prstGeom prst="rect">
            <a:avLst/>
          </a:prstGeom>
        </p:spPr>
      </p:pic>
      <p:pic>
        <p:nvPicPr>
          <p:cNvPr id="41" name="Graphic 40" descr="Stopwatch with solid fill">
            <a:extLst>
              <a:ext uri="{FF2B5EF4-FFF2-40B4-BE49-F238E27FC236}">
                <a16:creationId xmlns:a16="http://schemas.microsoft.com/office/drawing/2014/main" id="{1C77A481-97ED-E4AA-653B-61F24B4C42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51278" y="2804768"/>
            <a:ext cx="576000" cy="576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038A76A-AEFB-7666-6FC9-48EA068904AA}"/>
              </a:ext>
            </a:extLst>
          </p:cNvPr>
          <p:cNvSpPr txBox="1"/>
          <p:nvPr/>
        </p:nvSpPr>
        <p:spPr>
          <a:xfrm>
            <a:off x="8060299" y="1881722"/>
            <a:ext cx="3032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3B3838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CA" dirty="0"/>
              <a:t>Think before you print</a:t>
            </a:r>
          </a:p>
          <a:p>
            <a:r>
              <a:rPr lang="en-CA" b="0" dirty="0"/>
              <a:t>Try viewing on screen first, print only if necessary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1D3AD3-4535-E153-D584-AF236D422F4D}"/>
              </a:ext>
            </a:extLst>
          </p:cNvPr>
          <p:cNvSpPr txBox="1"/>
          <p:nvPr/>
        </p:nvSpPr>
        <p:spPr>
          <a:xfrm>
            <a:off x="8060300" y="3724071"/>
            <a:ext cx="3032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3B3838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CA" dirty="0"/>
              <a:t>Safety first</a:t>
            </a:r>
          </a:p>
          <a:p>
            <a:r>
              <a:rPr lang="en-CA" b="0" dirty="0"/>
              <a:t>Keep area clear of clutter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8884F3-891C-1B65-7CCA-95C136D932F7}"/>
              </a:ext>
            </a:extLst>
          </p:cNvPr>
          <p:cNvSpPr txBox="1"/>
          <p:nvPr/>
        </p:nvSpPr>
        <p:spPr>
          <a:xfrm>
            <a:off x="8052830" y="2858784"/>
            <a:ext cx="3032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3B3838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CA" dirty="0"/>
              <a:t>Pick up your documents</a:t>
            </a:r>
          </a:p>
          <a:p>
            <a:r>
              <a:rPr lang="en-CA" b="0" dirty="0"/>
              <a:t>Collect documents in a timely fashion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1695B4-C8DF-0281-B477-D89FB7F5504C}"/>
              </a:ext>
            </a:extLst>
          </p:cNvPr>
          <p:cNvSpPr txBox="1"/>
          <p:nvPr/>
        </p:nvSpPr>
        <p:spPr>
          <a:xfrm>
            <a:off x="8070999" y="4589358"/>
            <a:ext cx="3032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3B3838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CA" dirty="0"/>
              <a:t>Think of others</a:t>
            </a:r>
          </a:p>
          <a:p>
            <a:r>
              <a:rPr lang="en-CA" b="0" dirty="0"/>
              <a:t>Refill paper trays when empty</a:t>
            </a:r>
          </a:p>
        </p:txBody>
      </p:sp>
      <p:pic>
        <p:nvPicPr>
          <p:cNvPr id="46" name="Picture 45" descr="A picture containing black, darkness, screenshot&#10;&#10;Description automatically generated">
            <a:extLst>
              <a:ext uri="{FF2B5EF4-FFF2-40B4-BE49-F238E27FC236}">
                <a16:creationId xmlns:a16="http://schemas.microsoft.com/office/drawing/2014/main" id="{0B1226BB-69B6-31A2-7309-2790CD9351E4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69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78" y="4563828"/>
            <a:ext cx="576000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03105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GCworkplac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5A895"/>
      </a:accent2>
      <a:accent3>
        <a:srgbClr val="1C9848"/>
      </a:accent3>
      <a:accent4>
        <a:srgbClr val="DF990D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713</Words>
  <Application>Microsoft Office PowerPoint</Application>
  <PresentationFormat>Widescreen</PresentationFormat>
  <Paragraphs>107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Nova Cond Light</vt:lpstr>
      <vt:lpstr>Arial Rounded MT Bold</vt:lpstr>
      <vt:lpstr>Avenir Next LT Pro</vt:lpstr>
      <vt:lpstr>Avenir Next LT Pro Demi</vt:lpstr>
      <vt:lpstr>Calibri</vt:lpstr>
      <vt:lpstr>Calibri Light</vt:lpstr>
      <vt:lpstr>Office Theme</vt:lpstr>
      <vt:lpstr>think-cell Slide</vt:lpstr>
      <vt:lpstr>PowerPoint Presentation</vt:lpstr>
      <vt:lpstr>Quiet zone</vt:lpstr>
      <vt:lpstr>Transition zone</vt:lpstr>
      <vt:lpstr>Interactive zone</vt:lpstr>
      <vt:lpstr>Enclosed spaces</vt:lpstr>
      <vt:lpstr>Kitchenette</vt:lpstr>
      <vt:lpstr>Equipment area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Quiet zone</dc:title>
  <dc:creator>Genereux, Sophie (SPAC/PSPC) (elle-la / she-her)</dc:creator>
  <cp:lastModifiedBy>Genereux, Sophie (SPAC/PSPC) (elle-la / she-her)</cp:lastModifiedBy>
  <cp:revision>7</cp:revision>
  <dcterms:created xsi:type="dcterms:W3CDTF">2023-05-05T11:43:31Z</dcterms:created>
  <dcterms:modified xsi:type="dcterms:W3CDTF">2023-05-08T11:47:47Z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ed4f5-eae4-40c7-82be-b1cdf720a1b9_Enabled">
    <vt:lpwstr>true</vt:lpwstr>
  </property>
  <property fmtid="{D5CDD505-2E9C-101B-9397-08002B2CF9AE}" pid="3" name="MSIP_Label_834ed4f5-eae4-40c7-82be-b1cdf720a1b9_SetDate">
    <vt:lpwstr>2023-05-05T11:43:31Z</vt:lpwstr>
  </property>
  <property fmtid="{D5CDD505-2E9C-101B-9397-08002B2CF9AE}" pid="4" name="MSIP_Label_834ed4f5-eae4-40c7-82be-b1cdf720a1b9_Method">
    <vt:lpwstr>Standard</vt:lpwstr>
  </property>
  <property fmtid="{D5CDD505-2E9C-101B-9397-08002B2CF9AE}" pid="5" name="MSIP_Label_834ed4f5-eae4-40c7-82be-b1cdf720a1b9_Name">
    <vt:lpwstr>Unclassified - Non classifié</vt:lpwstr>
  </property>
  <property fmtid="{D5CDD505-2E9C-101B-9397-08002B2CF9AE}" pid="6" name="MSIP_Label_834ed4f5-eae4-40c7-82be-b1cdf720a1b9_SiteId">
    <vt:lpwstr>e0d54a3c-7bbe-4a64-9d46-f9f84a41c833</vt:lpwstr>
  </property>
  <property fmtid="{D5CDD505-2E9C-101B-9397-08002B2CF9AE}" pid="7" name="MSIP_Label_834ed4f5-eae4-40c7-82be-b1cdf720a1b9_ActionId">
    <vt:lpwstr>17bbb7c8-956d-4c0a-afc2-f7338b8cdc96</vt:lpwstr>
  </property>
  <property fmtid="{D5CDD505-2E9C-101B-9397-08002B2CF9AE}" pid="8" name="MSIP_Label_834ed4f5-eae4-40c7-82be-b1cdf720a1b9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UNCLASSIFIED - NON CLASSIFIÉ</vt:lpwstr>
  </property>
</Properties>
</file>