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0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20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AFD8F64-5A25-8749-8B61-67CF4DD1A1B9}" type="datetimeFigureOut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1A2CB0-3235-F64D-A2F7-7D1E5FD973A5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573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456016-BF23-4448-9C22-F5072B9B4F00}" type="datetimeFigureOut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D2B2AD-7CA0-1744-8486-C2749B285F30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71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C6EEA-261D-544E-873D-80389CA1E991}" type="slidenum">
              <a:rPr lang="en-CA" smtClean="0"/>
              <a:pPr>
                <a:defRPr/>
              </a:pPr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834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2-15-1540-PPT-HC-FR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2130425"/>
            <a:ext cx="7739019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CA" dirty="0" err="1"/>
              <a:t>Cliquez</a:t>
            </a:r>
            <a:r>
              <a:rPr lang="en-CA" dirty="0"/>
              <a:t> pour modifier le style du titre du masque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799" y="3886200"/>
            <a:ext cx="64008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err="1"/>
              <a:t>Cliquez</a:t>
            </a:r>
            <a:r>
              <a:rPr lang="en-CA" dirty="0"/>
              <a:t> pour modifier le style du sous-titre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4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41158"/>
            <a:ext cx="8582025" cy="5970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08840-E69D-6A40-9613-572EDB42E2D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6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454526"/>
            <a:ext cx="2057400" cy="5671637"/>
          </a:xfrm>
        </p:spPr>
        <p:txBody>
          <a:bodyPr vert="eaVert"/>
          <a:lstStyle/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84163" y="454526"/>
            <a:ext cx="6192837" cy="5671637"/>
          </a:xfrm>
        </p:spPr>
        <p:txBody>
          <a:bodyPr vert="eaVert"/>
          <a:lstStyle/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C9E3D-E46C-F540-9DE0-B8FF1661CEFC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8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42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6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4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53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9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163" y="447842"/>
            <a:ext cx="8582025" cy="590383"/>
          </a:xfrm>
        </p:spPr>
        <p:txBody>
          <a:bodyPr/>
          <a:lstStyle/>
          <a:p>
            <a:r>
              <a:rPr lang="en-CA"/>
              <a:t>Cliquez pour modifier le style du titre du masque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926C0-F69C-864A-BE29-A52DB93FE02F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76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4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Cliquez pour modifier les styles de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D8F81-0369-F94C-9FE7-AE5F586ABA94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7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163" y="427789"/>
            <a:ext cx="8582025" cy="610436"/>
          </a:xfrm>
        </p:spPr>
        <p:txBody>
          <a:bodyPr/>
          <a:lstStyle/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44FF2-6A1A-1B48-90A7-CD300937948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34474"/>
            <a:ext cx="8582025" cy="6037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734E-575F-124E-8CB6-94CA98CCF004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163" y="427789"/>
            <a:ext cx="8582025" cy="610436"/>
          </a:xfrm>
        </p:spPr>
        <p:txBody>
          <a:bodyPr/>
          <a:lstStyle/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DE86D-67F7-084E-9CBC-2B501FA293F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A729D-2A10-2746-8959-4D96A94D0E0E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1158"/>
            <a:ext cx="3008313" cy="99394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441158"/>
            <a:ext cx="5111750" cy="56850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Cliquez pour modifier les styles de texte du masque</a:t>
            </a:r>
          </a:p>
          <a:p>
            <a:pPr lvl="1"/>
            <a:r>
              <a:rPr lang="en-CA"/>
              <a:t>Deuxième niveau</a:t>
            </a:r>
          </a:p>
          <a:p>
            <a:pPr lvl="2"/>
            <a:r>
              <a:rPr lang="en-CA"/>
              <a:t>Troisième niveau</a:t>
            </a:r>
          </a:p>
          <a:p>
            <a:pPr lvl="3"/>
            <a:r>
              <a:rPr lang="en-CA"/>
              <a:t>Quatrième niveau</a:t>
            </a:r>
          </a:p>
          <a:p>
            <a:pPr lvl="4"/>
            <a:r>
              <a:rPr lang="en-CA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Cliquez pour modifier les styles de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3CB18-1FBB-9D40-9159-976F1ACDC811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Cliquez pour modifier le style du titre du masque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Cliquez pour modifier les styles de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AB9A6-6149-0846-9FED-F00D822397A0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9001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26460"/>
            <a:ext cx="8582025" cy="342872"/>
          </a:xfrm>
        </p:spPr>
        <p:txBody>
          <a:bodyPr/>
          <a:lstStyle>
            <a:lvl1pPr marL="0" indent="0">
              <a:buNone/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/>
              <a:t>Cliquez pour modifier le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6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15-1540-PPT-HC-FR-Inside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84163" y="274638"/>
            <a:ext cx="85820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4163" y="1139825"/>
            <a:ext cx="85820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de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/>
              <a:t> </a:t>
            </a:r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4863" y="6449951"/>
            <a:ext cx="568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F894F7-BBF4-AD4F-9276-E348435B62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4F0D1E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F0D1E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4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88" y="2092282"/>
            <a:ext cx="8504237" cy="10207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800" dirty="0" smtClean="0">
                <a:cs typeface="Arial"/>
              </a:rPr>
              <a:t>Guide des trousses </a:t>
            </a:r>
            <a:r>
              <a:rPr lang="fr-FR" sz="2800" dirty="0">
                <a:cs typeface="Arial"/>
              </a:rPr>
              <a:t>de bienvenue pour les nouveaux employés et étudiants de la DPSNSO</a:t>
            </a:r>
            <a:endParaRPr lang="en-US" sz="3000" dirty="0">
              <a:ea typeface="+mj-ea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9939" y="515098"/>
            <a:ext cx="8582025" cy="421634"/>
          </a:xfrm>
        </p:spPr>
        <p:txBody>
          <a:bodyPr/>
          <a:lstStyle/>
          <a:p>
            <a:r>
              <a:rPr lang="en-US" dirty="0" smtClean="0"/>
              <a:t>Vos </a:t>
            </a:r>
            <a:r>
              <a:rPr lang="en-US" dirty="0"/>
              <a:t>3 premiers mois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1496" y="725915"/>
            <a:ext cx="2352137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À ce moment précis, vous sentirez plus en confiance avec votre environnement de travail et les attentes qui accompagnent votre nouveau poste au sein de la DPSNSO.</a:t>
            </a: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Il y a quelques tâches administratives supplémentaires qui devront être finalisées après la marque de 3 mois.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Un autre sondage sera disponible en vue d’évaluer comment vous </a:t>
            </a:r>
            <a:r>
              <a:rPr lang="en-CA" sz="1400" dirty="0" err="1" smtClean="0"/>
              <a:t>vous</a:t>
            </a:r>
            <a:r>
              <a:rPr lang="en-CA" sz="1400" dirty="0" smtClean="0"/>
              <a:t> sentez dans votre nouveau rôle, ainsi que ce que vous pensez de vos expériences dans le processus d’intégration global.</a:t>
            </a: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500" dirty="0" smtClean="0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0" y="988053"/>
            <a:ext cx="6591855" cy="50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84163" y="999182"/>
            <a:ext cx="8582025" cy="2056381"/>
          </a:xfrm>
        </p:spPr>
        <p:txBody>
          <a:bodyPr/>
          <a:lstStyle/>
          <a:p>
            <a:r>
              <a:rPr lang="fr-FR" sz="1600" dirty="0">
                <a:solidFill>
                  <a:schemeClr val="tx1"/>
                </a:solidFill>
              </a:rPr>
              <a:t>Les </a:t>
            </a:r>
            <a:r>
              <a:rPr lang="fr-FR" sz="1600" dirty="0" smtClean="0">
                <a:solidFill>
                  <a:schemeClr val="tx1"/>
                </a:solidFill>
              </a:rPr>
              <a:t>trousses de bienvenue </a:t>
            </a:r>
            <a:r>
              <a:rPr lang="fr-FR" sz="1600" dirty="0"/>
              <a:t>des employés et des étudiants ont été conçues afin d’aider les nouveaux membres de la DPSNSO à suivre leur processus d'intégration.</a:t>
            </a:r>
            <a:endParaRPr lang="en-CA" sz="1600" dirty="0"/>
          </a:p>
          <a:p>
            <a:r>
              <a:rPr lang="fr-FR" sz="1600" dirty="0">
                <a:solidFill>
                  <a:schemeClr val="tx1"/>
                </a:solidFill>
              </a:rPr>
              <a:t>Les brochures </a:t>
            </a:r>
            <a:r>
              <a:rPr lang="fr-FR" sz="1600" dirty="0"/>
              <a:t>servent de guide tout au long de leurs 3 premiers mois dans l'ordre chronologique, avec des ressources qui sont présentées étape par étape pour en apprendre davantage sur leur nouveau rôle en tant que nouveau fonctionnaire.</a:t>
            </a:r>
            <a:endParaRPr lang="en-US" sz="1600" dirty="0"/>
          </a:p>
          <a:p>
            <a:r>
              <a:rPr lang="fr-FR" sz="1600" dirty="0"/>
              <a:t>Les </a:t>
            </a:r>
            <a:r>
              <a:rPr lang="fr-FR" sz="1600" dirty="0">
                <a:solidFill>
                  <a:schemeClr val="tx1"/>
                </a:solidFill>
              </a:rPr>
              <a:t>brochures sont séquentielles </a:t>
            </a:r>
            <a:r>
              <a:rPr lang="fr-FR" sz="1600" dirty="0"/>
              <a:t>et chaque étape comprend une brève description de ce que l'utilisateur trouvera dans les documents liés, ainsi que dans les pièces jointes.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163" y="402672"/>
            <a:ext cx="8582025" cy="534886"/>
          </a:xfrm>
        </p:spPr>
        <p:txBody>
          <a:bodyPr/>
          <a:lstStyle/>
          <a:p>
            <a:r>
              <a:rPr lang="en-US" dirty="0"/>
              <a:t>De quoi s’agit-il?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6" y="2965680"/>
            <a:ext cx="4186106" cy="323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8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84162" y="972258"/>
            <a:ext cx="8582025" cy="5135141"/>
          </a:xfrm>
        </p:spPr>
        <p:txBody>
          <a:bodyPr/>
          <a:lstStyle/>
          <a:p>
            <a:r>
              <a:rPr lang="fr-FR" sz="1600" dirty="0"/>
              <a:t>Il y a plusieurs pages dans chaque </a:t>
            </a:r>
            <a:r>
              <a:rPr lang="fr-FR" sz="1600" dirty="0">
                <a:solidFill>
                  <a:schemeClr val="tx1"/>
                </a:solidFill>
              </a:rPr>
              <a:t>brochure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/>
              <a:t>qui </a:t>
            </a:r>
            <a:r>
              <a:rPr lang="fr-FR" sz="1600" dirty="0" smtClean="0">
                <a:solidFill>
                  <a:srgbClr val="202124"/>
                </a:solidFill>
                <a:latin typeface="arial" panose="020B0604020202020204" pitchFamily="34" charset="0"/>
              </a:rPr>
              <a:t>représentent </a:t>
            </a:r>
            <a:r>
              <a:rPr lang="fr-FR" sz="1600" dirty="0">
                <a:solidFill>
                  <a:srgbClr val="202124"/>
                </a:solidFill>
                <a:latin typeface="arial" panose="020B0604020202020204" pitchFamily="34" charset="0"/>
              </a:rPr>
              <a:t>une étape différente du processus d'intégration.</a:t>
            </a:r>
            <a:endParaRPr lang="en-US" sz="1600" dirty="0" smtClean="0"/>
          </a:p>
          <a:p>
            <a:pPr marL="400050"/>
            <a:r>
              <a:rPr lang="en-US" sz="1600" dirty="0" smtClean="0"/>
              <a:t>Chaque page comporte un certain nombre d’étapes qui sont répertoriées séquentiellement dans l’ordre où elles doivent être remplies. </a:t>
            </a:r>
          </a:p>
          <a:p>
            <a:pPr marL="400050"/>
            <a:r>
              <a:rPr lang="en-US" sz="1600" dirty="0" smtClean="0"/>
              <a:t>Comme indiqué par la flèche rouge sur la page</a:t>
            </a:r>
            <a:r>
              <a:rPr lang="en-US" sz="1600" dirty="0" smtClean="0">
                <a:solidFill>
                  <a:schemeClr val="tx1"/>
                </a:solidFill>
              </a:rPr>
              <a:t>, il est possible de cliquer directement sur le texte, ce qui conduira l’utilisateur aux pages nécessaires afin de compléter cette étape du processus. </a:t>
            </a:r>
          </a:p>
          <a:p>
            <a:pPr marL="57150" indent="0">
              <a:buNone/>
            </a:pPr>
            <a:r>
              <a:rPr lang="en-US" sz="1600" dirty="0" smtClean="0"/>
              <a:t> </a:t>
            </a:r>
          </a:p>
          <a:p>
            <a:pPr marL="400050"/>
            <a:endParaRPr lang="en-US" sz="1600" dirty="0" smtClean="0"/>
          </a:p>
          <a:p>
            <a:pPr marL="400050"/>
            <a:endParaRPr lang="en-US" sz="1600" dirty="0" smtClean="0"/>
          </a:p>
          <a:p>
            <a:pPr marL="400050"/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163" y="405989"/>
            <a:ext cx="8582025" cy="539080"/>
          </a:xfrm>
        </p:spPr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çà</a:t>
            </a:r>
            <a:r>
              <a:rPr lang="en-US" dirty="0" smtClean="0"/>
              <a:t> </a:t>
            </a:r>
            <a:r>
              <a:rPr lang="en-US" dirty="0" err="1" smtClean="0"/>
              <a:t>marche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8" name="Right Arrow 7"/>
          <p:cNvSpPr/>
          <p:nvPr>
            <p:custDataLst>
              <p:tags r:id="rId4"/>
            </p:custDataLst>
          </p:nvPr>
        </p:nvSpPr>
        <p:spPr>
          <a:xfrm>
            <a:off x="1578058" y="2695249"/>
            <a:ext cx="1471339" cy="1459448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CA" sz="11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CA" sz="110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Cliquez* sur le texte pour accéder à la page</a:t>
            </a:r>
            <a:endParaRPr lang="en-C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3188818" y="3172686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É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tape 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1053621" y="3888914"/>
            <a:ext cx="691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*cliquez sur le texte*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>
            <p:custDataLst>
              <p:tags r:id="rId7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0410" y="5024096"/>
            <a:ext cx="5588041" cy="1115109"/>
          </a:xfrm>
          <a:prstGeom prst="rect">
            <a:avLst/>
          </a:prstGeom>
        </p:spPr>
      </p:pic>
      <p:sp>
        <p:nvSpPr>
          <p:cNvPr id="11" name="Down Arrow 10"/>
          <p:cNvSpPr/>
          <p:nvPr>
            <p:custDataLst>
              <p:tags r:id="rId8"/>
            </p:custDataLst>
          </p:nvPr>
        </p:nvSpPr>
        <p:spPr>
          <a:xfrm>
            <a:off x="4548984" y="4700725"/>
            <a:ext cx="276837" cy="3714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09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/>
              <a:t>çà</a:t>
            </a:r>
            <a:r>
              <a:rPr lang="en-US" dirty="0"/>
              <a:t> </a:t>
            </a:r>
            <a:r>
              <a:rPr lang="en-US" dirty="0" smtClean="0"/>
              <a:t>marche?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109123" y="1724204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Étape 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2132576" y="2905981"/>
            <a:ext cx="48013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En cours de </a:t>
            </a:r>
          </a:p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chargement…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9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/>
              <a:t>çà</a:t>
            </a:r>
            <a:r>
              <a:rPr lang="en-US" dirty="0"/>
              <a:t> </a:t>
            </a:r>
            <a:r>
              <a:rPr lang="en-US" dirty="0" smtClean="0"/>
              <a:t>marche?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35217" y="1317946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Étape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-400735" y="2420995"/>
            <a:ext cx="4468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Le lien est ouvert!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ight Arrow 7"/>
          <p:cNvSpPr/>
          <p:nvPr>
            <p:custDataLst>
              <p:tags r:id="rId5"/>
            </p:custDataLst>
          </p:nvPr>
        </p:nvSpPr>
        <p:spPr>
          <a:xfrm>
            <a:off x="1175061" y="4169411"/>
            <a:ext cx="1317072" cy="721453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5722" y="656431"/>
            <a:ext cx="5106943" cy="49913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067" y="5244495"/>
            <a:ext cx="45914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/>
                <a:solidFill>
                  <a:srgbClr val="0070C0"/>
                </a:solidFill>
              </a:rPr>
              <a:t>***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Certains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liens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fonctionnent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seulement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lorsqui’ils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sont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ln/>
                <a:solidFill>
                  <a:srgbClr val="0070C0"/>
                </a:solidFill>
              </a:rPr>
              <a:t>connectés</a:t>
            </a:r>
            <a:r>
              <a:rPr lang="en-US" b="1" dirty="0" smtClean="0">
                <a:ln/>
                <a:solidFill>
                  <a:srgbClr val="0070C0"/>
                </a:solidFill>
              </a:rPr>
              <a:t> au VPN*** </a:t>
            </a:r>
            <a:endParaRPr lang="en-US" b="1" dirty="0">
              <a:ln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4163" y="383724"/>
            <a:ext cx="8582025" cy="564333"/>
          </a:xfrm>
        </p:spPr>
        <p:txBody>
          <a:bodyPr/>
          <a:lstStyle/>
          <a:p>
            <a:r>
              <a:rPr lang="en-US" dirty="0" smtClean="0"/>
              <a:t>Avant de commencer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755475" y="630992"/>
            <a:ext cx="229624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Ces documents et pages web vous guideront à travers les étapes nécessaires avant de commencer votre premier jour dans le cadre de votre nouveau rôle.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Il existe des ressources pour les connaissances générales de Santé Canada, ainsi que des guides de travail à distance et sur 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Il est également important de noter que tous les fonctionnaires doivent être vaccinés, conformément à la politique de vaccination contre la COVID-19.</a:t>
            </a:r>
            <a:endParaRPr lang="en-CA" sz="1400" dirty="0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0" y="962449"/>
            <a:ext cx="6582226" cy="50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024" y="467831"/>
            <a:ext cx="8582025" cy="488746"/>
          </a:xfrm>
        </p:spPr>
        <p:txBody>
          <a:bodyPr/>
          <a:lstStyle/>
          <a:p>
            <a:r>
              <a:rPr lang="en-US" dirty="0" smtClean="0"/>
              <a:t>Votre premier jour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755476" y="369332"/>
            <a:ext cx="2296246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50" dirty="0" smtClean="0"/>
              <a:t>Le premier jour, vous organiserez votre poste de travail, ferez la connaissance de vos nouveaux chefs d’équipe et découvrirez la structure de Santé Canada et de la DPSNSO.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50" dirty="0" smtClean="0"/>
              <a:t>Une liste d’intégration est disponible, ainsi que des ressources supplémentaires le premier jour dans le but de vous assurer que vous disposez de tous les outils nécessaires pour réussir</a:t>
            </a:r>
            <a:r>
              <a:rPr lang="en-CA" sz="1450" dirty="0"/>
              <a:t>.</a:t>
            </a:r>
            <a:endParaRPr lang="en-CA" sz="145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50" dirty="0" smtClean="0"/>
              <a:t>Vous configurerez également votre compte SAP et découvrirez l’importance cruciale du suivi du temps.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8" y="956577"/>
            <a:ext cx="6660178" cy="51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6846" y="427732"/>
            <a:ext cx="8582025" cy="488746"/>
          </a:xfrm>
        </p:spPr>
        <p:txBody>
          <a:bodyPr/>
          <a:lstStyle/>
          <a:p>
            <a:r>
              <a:rPr lang="en-US" dirty="0" smtClean="0"/>
              <a:t>Votre première semaine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755476" y="624547"/>
            <a:ext cx="229624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Votre première semaine de travail dans le cadre de votre nouveau poste sera garnie d’apprentissages et de séances de formation qui vous aideront à vous familiariser avec votre nouveau rôle au sein de la DPSNSO.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Vous vous   concentrerez sur votre orientation initiale et toutes les connaissances acquises au cours de la semaine aboutiront à un bref sondage afin de voir comment vous sentez en fonction de vos nouvelles expériences.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3" y="916478"/>
            <a:ext cx="6628965" cy="51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6718" y="445970"/>
            <a:ext cx="8582025" cy="484552"/>
          </a:xfrm>
        </p:spPr>
        <p:txBody>
          <a:bodyPr/>
          <a:lstStyle/>
          <a:p>
            <a:r>
              <a:rPr lang="en-US" dirty="0" smtClean="0"/>
              <a:t>Votre premier mois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Direction des produits de santé naturels et sans ordonnance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893644" y="1076640"/>
            <a:ext cx="22503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En plus de processus d’orientation de votre première semaine, votre premier mois comprendra des cours de formation supplémentaires auxquels vous pourrez accéder pour acquérir une gamme de connaissances</a:t>
            </a:r>
            <a:r>
              <a:rPr lang="en-CA" sz="1400" dirty="0"/>
              <a:t> </a:t>
            </a:r>
            <a:r>
              <a:rPr lang="en-CA" sz="1400" dirty="0" smtClean="0"/>
              <a:t>spécifiques</a:t>
            </a:r>
            <a:r>
              <a:rPr lang="en-CA" sz="1400" dirty="0"/>
              <a:t> </a:t>
            </a:r>
            <a:r>
              <a:rPr lang="en-CA" sz="1400" dirty="0" smtClean="0"/>
              <a:t>en lien avec votre nouveau rôle</a:t>
            </a:r>
            <a:r>
              <a:rPr lang="en-CA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/>
              <a:t>Des ressources sont également disponibles en ce qui concerne la rémunération et les avantages sociaux, ainsi que sur la gestion des talents.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707161" y="6550223"/>
            <a:ext cx="7436840" cy="307777"/>
          </a:xfrm>
          <a:prstGeom prst="rect">
            <a:avLst/>
          </a:prstGeom>
          <a:solidFill>
            <a:srgbClr val="99001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Trousses de bienvenue pour les nouveaux employés et étudiants de la DPSNSO</a:t>
            </a:r>
            <a:endParaRPr lang="en-U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8" y="1007160"/>
            <a:ext cx="6710224" cy="51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HC - SC Franca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HC - SC Francais</Template>
  <TotalTime>108</TotalTime>
  <Words>808</Words>
  <Application>Microsoft Office PowerPoint</Application>
  <PresentationFormat>On-screen Show (4:3)</PresentationFormat>
  <Paragraphs>59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Arial</vt:lpstr>
      <vt:lpstr>Calibri</vt:lpstr>
      <vt:lpstr>Times New Roman</vt:lpstr>
      <vt:lpstr>HC - SC Francais</vt:lpstr>
      <vt:lpstr>Guide des trousses de bienvenue pour les nouveaux employés et étudiants de la DPSNSO</vt:lpstr>
      <vt:lpstr>De quoi s’agit-il?</vt:lpstr>
      <vt:lpstr>Comment çà marche?</vt:lpstr>
      <vt:lpstr>Comment çà marche?</vt:lpstr>
      <vt:lpstr>Comment çà marche?</vt:lpstr>
      <vt:lpstr>Avant de commencer</vt:lpstr>
      <vt:lpstr>Votre premier jour</vt:lpstr>
      <vt:lpstr>Votre première semaine</vt:lpstr>
      <vt:lpstr>Votre premier mois </vt:lpstr>
      <vt:lpstr>Vos 3 premiers mois</vt:lpstr>
    </vt:vector>
  </TitlesOfParts>
  <Company>Health Canada - Santé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Mireille  Charbonneau</dc:creator>
  <cp:lastModifiedBy>Billings, Samuel (HC/SC)</cp:lastModifiedBy>
  <cp:revision>12</cp:revision>
  <cp:lastPrinted>2015-10-30T16:33:26Z</cp:lastPrinted>
  <dcterms:created xsi:type="dcterms:W3CDTF">2015-12-17T17:16:19Z</dcterms:created>
  <dcterms:modified xsi:type="dcterms:W3CDTF">2022-02-11T17:36:19Z</dcterms:modified>
</cp:coreProperties>
</file>