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9.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1.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4"/>
    <p:sldMasterId id="2147484074" r:id="rId5"/>
  </p:sldMasterIdLst>
  <p:notesMasterIdLst>
    <p:notesMasterId r:id="rId19"/>
  </p:notesMasterIdLst>
  <p:handoutMasterIdLst>
    <p:handoutMasterId r:id="rId20"/>
  </p:handoutMasterIdLst>
  <p:sldIdLst>
    <p:sldId id="2134806511" r:id="rId6"/>
    <p:sldId id="2134806372" r:id="rId7"/>
    <p:sldId id="2134806457" r:id="rId8"/>
    <p:sldId id="2134806394" r:id="rId9"/>
    <p:sldId id="2134806392" r:id="rId10"/>
    <p:sldId id="2134806504" r:id="rId11"/>
    <p:sldId id="2134806396" r:id="rId12"/>
    <p:sldId id="2134806461" r:id="rId13"/>
    <p:sldId id="2134806402" r:id="rId14"/>
    <p:sldId id="2134806430" r:id="rId15"/>
    <p:sldId id="2134806401" r:id="rId16"/>
    <p:sldId id="2134806506" r:id="rId17"/>
    <p:sldId id="1637156947" r:id="rId18"/>
  </p:sldIdLst>
  <p:sldSz cx="12192000" cy="6858000"/>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Report" id="{2E96C32F-3485-4EF1-B268-E4EEC0171CD0}">
          <p14:sldIdLst>
            <p14:sldId id="2134806511"/>
            <p14:sldId id="2134806372"/>
            <p14:sldId id="2134806457"/>
            <p14:sldId id="2134806394"/>
            <p14:sldId id="2134806392"/>
            <p14:sldId id="2134806504"/>
            <p14:sldId id="2134806396"/>
            <p14:sldId id="2134806461"/>
            <p14:sldId id="2134806402"/>
            <p14:sldId id="2134806430"/>
            <p14:sldId id="2134806401"/>
            <p14:sldId id="2134806506"/>
            <p14:sldId id="16371569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2A232B-22C9-712D-A558-2226BA118538}" name="Ritzmann, Claire" initials="RC" userId="S::Claire.Ritzmann@edelmanDXI.com::028a69d1-d98e-4b7d-bed6-c32906221540" providerId="AD"/>
  <p188:author id="{D6405F35-A96E-0996-A9BB-CFE7070941CC}" name="Wiseman, Carly" initials="WC" userId="S::Carly.Wiseman@edelman.com::412e30e4-7768-4e22-ab50-1284e0b399e4" providerId="AD"/>
  <p188:author id="{F563E256-D503-F4D7-AAA8-22BE9E9AD996}" name="Ries, Tonia" initials="RT" userId="S::Tonia.Ries@edelman.com::10146a56-7c2e-499d-b1c4-80be90c0bae2" providerId="AD"/>
  <p188:author id="{A2A24473-B824-0DBD-8F60-C9958381D6C7}" name="Hunter, Emily" initials="HE" userId="S::Emily.Hunter@edelmanDXI.com::7fd06ccc-6e89-445c-a516-6dfce3269891" providerId="AD"/>
  <p188:author id="{325CC391-A232-71E2-7E3B-7572B17715E2}" name="Ronson, Stephanie" initials="RS" userId="S::Stephanie.Ronson@edelman.com::95957ab5-bcfa-4f19-ae99-25d5b21ee4f1" providerId="AD"/>
  <p188:author id="{6C6FD8C8-39B1-B652-338E-3251A461EA6D}" name="Armstrong, Cody" initials="AC" userId="S::Cody.Armstrong@edelmandataxintelligence.com::841cb31c-c8ab-43cf-a22e-ebf0d691b667" providerId="AD"/>
  <p188:author id="{E1954AD6-9464-05F9-55A7-4A96F512BC3F}" name="Boyd (Freedman), Bianca" initials="B(B" userId="S::Bianca.Boyd@edelman.com::3c057c99-3916-432b-a3d9-fe8ab4d92d95" providerId="AD"/>
  <p188:author id="{59F3E7D8-4923-C6EE-92F6-7244CF2DA2DD}" name="Evans, Scott" initials="ES" userId="S::Scott.Evans@edelman.com::8717964e-cb2b-454e-9965-6edba6ff4241" providerId="AD"/>
  <p188:author id="{F7BD56DB-4AE8-41F4-74A5-3EF19A8ED1CE}" name="Zamites, John" initials="ZJ" userId="S::John.Zamites@edelmandataxintelligence.com::de0950a6-ef69-4e92-b2db-425a663a0e55" providerId="AD"/>
  <p188:author id="{D93353DE-388E-4CDB-FFA3-E02D93AF036D}" name="Lessard, Samuel" initials="LS" userId="S::Samuel.Lessard@edelman.com::04161b56-b4e0-4a41-ad20-51eb1d07dc3d" providerId="AD"/>
  <p188:author id="{D3617EE4-06C5-7839-350B-CFF93AC58620}" name="Lessard, Samuel" initials="LS" userId="S::samuel.lessard@edelman.com::04161b56-b4e0-4a41-ad20-51eb1d07dc3d" providerId="AD"/>
  <p188:author id="{DC579FE5-9A0D-31CA-DC8D-F3BF95932E45}" name="Nadeau, Sophie" initials="NS" userId="S::sophie.nadeau@edelman.com::25243af1-e4f5-4cca-920a-9a165067d8a4" providerId="AD"/>
  <p188:author id="{BDBB20F6-9A39-0EB8-2F71-0F3617B00B07}" name="Grzesik, Dominika" initials="GD" userId="S::dominika.grzesik@edelman.com::51a86950-0f55-48c2-9c81-87d3c15c36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F6"/>
    <a:srgbClr val="ADC9D3"/>
    <a:srgbClr val="0329C8"/>
    <a:srgbClr val="FE4B38"/>
    <a:srgbClr val="D52B1E"/>
    <a:srgbClr val="000000"/>
    <a:srgbClr val="748181"/>
    <a:srgbClr val="A6A6A6"/>
    <a:srgbClr val="EAEAEA"/>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3" autoAdjust="0"/>
    <p:restoredTop sz="94007" autoAdjust="0"/>
  </p:normalViewPr>
  <p:slideViewPr>
    <p:cSldViewPr snapToGrid="0">
      <p:cViewPr>
        <p:scale>
          <a:sx n="75" d="100"/>
          <a:sy n="75" d="100"/>
        </p:scale>
        <p:origin x="864" y="7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4260" y="6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7947369644827E-2"/>
          <c:y val="2.9947995816189E-2"/>
          <c:w val="0.97125429822317821"/>
          <c:h val="0.87324216007059652"/>
        </c:manualLayout>
      </c:layout>
      <c:barChart>
        <c:barDir val="col"/>
        <c:grouping val="clustered"/>
        <c:varyColors val="0"/>
        <c:ser>
          <c:idx val="0"/>
          <c:order val="0"/>
          <c:tx>
            <c:strRef>
              <c:f>Sheet1!$B$1</c:f>
              <c:strCache>
                <c:ptCount val="1"/>
                <c:pt idx="0">
                  <c:v>Series 1</c:v>
                </c:pt>
              </c:strCache>
            </c:strRef>
          </c:tx>
          <c:spPr>
            <a:solidFill>
              <a:srgbClr val="ADC9D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17A-4F9D-9401-76B608FAB8AC}"/>
              </c:ext>
            </c:extLst>
          </c:dPt>
          <c:dLbls>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Mon employeur</c:v>
                </c:pt>
                <c:pt idx="1">
                  <c:v>ONG</c:v>
                </c:pt>
                <c:pt idx="2">
                  <c:v>Entreprises</c:v>
                </c:pt>
                <c:pt idx="3">
                  <c:v>Gouvernements</c:v>
                </c:pt>
                <c:pt idx="4">
                  <c:v>Médias</c:v>
                </c:pt>
              </c:strCache>
            </c:strRef>
          </c:cat>
          <c:val>
            <c:numRef>
              <c:f>Sheet1!$B$2:$B$6</c:f>
              <c:numCache>
                <c:formatCode>General</c:formatCode>
                <c:ptCount val="5"/>
                <c:pt idx="0">
                  <c:v>76</c:v>
                </c:pt>
                <c:pt idx="1">
                  <c:v>55</c:v>
                </c:pt>
                <c:pt idx="2">
                  <c:v>54</c:v>
                </c:pt>
                <c:pt idx="3">
                  <c:v>53</c:v>
                </c:pt>
                <c:pt idx="4">
                  <c:v>52</c:v>
                </c:pt>
              </c:numCache>
            </c:numRef>
          </c:val>
          <c:extLst>
            <c:ext xmlns:c16="http://schemas.microsoft.com/office/drawing/2014/chart" uri="{C3380CC4-5D6E-409C-BE32-E72D297353CC}">
              <c16:uniqueId val="{00000002-B17A-4F9D-9401-76B608FAB8AC}"/>
            </c:ext>
          </c:extLst>
        </c:ser>
        <c:dLbls>
          <c:showLegendKey val="0"/>
          <c:showVal val="0"/>
          <c:showCatName val="0"/>
          <c:showSerName val="0"/>
          <c:showPercent val="0"/>
          <c:showBubbleSize val="0"/>
        </c:dLbls>
        <c:gapWidth val="172"/>
        <c:overlap val="41"/>
        <c:axId val="553634464"/>
        <c:axId val="553645696"/>
      </c:barChart>
      <c:catAx>
        <c:axId val="553634464"/>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en-US"/>
          </a:p>
        </c:txPr>
        <c:crossAx val="553645696"/>
        <c:crosses val="autoZero"/>
        <c:auto val="1"/>
        <c:lblAlgn val="ctr"/>
        <c:lblOffset val="100"/>
        <c:noMultiLvlLbl val="0"/>
      </c:catAx>
      <c:valAx>
        <c:axId val="553645696"/>
        <c:scaling>
          <c:orientation val="minMax"/>
        </c:scaling>
        <c:delete val="1"/>
        <c:axPos val="l"/>
        <c:numFmt formatCode="General" sourceLinked="1"/>
        <c:majorTickMark val="none"/>
        <c:minorTickMark val="none"/>
        <c:tickLblPos val="nextTo"/>
        <c:crossAx val="553634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1855192730957E-3"/>
          <c:y val="0.29487384554264262"/>
          <c:w val="0.99731818799330729"/>
          <c:h val="0.591601867688821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229C8"/>
              </a:solidFill>
              <a:ln>
                <a:noFill/>
              </a:ln>
              <a:effectLst/>
            </c:spPr>
            <c:extLst>
              <c:ext xmlns:c16="http://schemas.microsoft.com/office/drawing/2014/chart" uri="{C3380CC4-5D6E-409C-BE32-E72D297353CC}">
                <c16:uniqueId val="{00000001-DA6C-41C9-814E-84747F36A34C}"/>
              </c:ext>
            </c:extLst>
          </c:dPt>
          <c:dPt>
            <c:idx val="1"/>
            <c:invertIfNegative val="0"/>
            <c:bubble3D val="0"/>
            <c:spPr>
              <a:solidFill>
                <a:srgbClr val="0229C8"/>
              </a:solidFill>
              <a:ln>
                <a:noFill/>
              </a:ln>
              <a:effectLst/>
            </c:spPr>
            <c:extLst>
              <c:ext xmlns:c16="http://schemas.microsoft.com/office/drawing/2014/chart" uri="{C3380CC4-5D6E-409C-BE32-E72D297353CC}">
                <c16:uniqueId val="{00000003-DA6C-41C9-814E-84747F36A34C}"/>
              </c:ext>
            </c:extLst>
          </c:dPt>
          <c:dPt>
            <c:idx val="2"/>
            <c:invertIfNegative val="0"/>
            <c:bubble3D val="0"/>
            <c:spPr>
              <a:solidFill>
                <a:srgbClr val="0229C8"/>
              </a:solidFill>
              <a:ln>
                <a:noFill/>
              </a:ln>
              <a:effectLst/>
            </c:spPr>
            <c:extLst>
              <c:ext xmlns:c16="http://schemas.microsoft.com/office/drawing/2014/chart" uri="{C3380CC4-5D6E-409C-BE32-E72D297353CC}">
                <c16:uniqueId val="{00000005-DA6C-41C9-814E-84747F36A34C}"/>
              </c:ext>
            </c:extLst>
          </c:dPt>
          <c:dPt>
            <c:idx val="3"/>
            <c:invertIfNegative val="0"/>
            <c:bubble3D val="0"/>
            <c:spPr>
              <a:solidFill>
                <a:srgbClr val="0329C8"/>
              </a:solidFill>
              <a:ln>
                <a:noFill/>
              </a:ln>
              <a:effectLst/>
            </c:spPr>
            <c:extLst>
              <c:ext xmlns:c16="http://schemas.microsoft.com/office/drawing/2014/chart" uri="{C3380CC4-5D6E-409C-BE32-E72D297353CC}">
                <c16:uniqueId val="{00000007-DA6C-41C9-814E-84747F36A34C}"/>
              </c:ext>
            </c:extLst>
          </c:dPt>
          <c:dPt>
            <c:idx val="4"/>
            <c:invertIfNegative val="0"/>
            <c:bubble3D val="0"/>
            <c:spPr>
              <a:solidFill>
                <a:srgbClr val="ADC9D3"/>
              </a:solidFill>
              <a:ln>
                <a:noFill/>
              </a:ln>
              <a:effectLst/>
            </c:spPr>
            <c:extLst>
              <c:ext xmlns:c16="http://schemas.microsoft.com/office/drawing/2014/chart" uri="{C3380CC4-5D6E-409C-BE32-E72D297353CC}">
                <c16:uniqueId val="{0000000B-9B9D-41D7-BC97-DD530DA9299B}"/>
              </c:ext>
            </c:extLst>
          </c:dPt>
          <c:dLbls>
            <c:dLbl>
              <c:idx val="0"/>
              <c:layout>
                <c:manualLayout>
                  <c:x val="0"/>
                  <c:y val="-7.2790775003342802E-3"/>
                </c:manualLayout>
              </c:layout>
              <c:tx>
                <c:rich>
                  <a:bodyPr/>
                  <a:lstStyle/>
                  <a:p>
                    <a:fld id="{60E41F98-6CE0-2B44-ABB1-1398537E7607}"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6C-41C9-814E-84747F36A34C}"/>
                </c:ext>
              </c:extLst>
            </c:dLbl>
            <c:dLbl>
              <c:idx val="1"/>
              <c:layout>
                <c:manualLayout>
                  <c:x val="-8.31811322484157E-18"/>
                  <c:y val="-1.07986195622946E-2"/>
                </c:manualLayout>
              </c:layout>
              <c:tx>
                <c:rich>
                  <a:bodyPr/>
                  <a:lstStyle/>
                  <a:p>
                    <a:fld id="{38EBE9E3-AB4B-9E4A-8D17-C49FE4CB2FC5}"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6C-41C9-814E-84747F36A34C}"/>
                </c:ext>
              </c:extLst>
            </c:dLbl>
            <c:dLbl>
              <c:idx val="2"/>
              <c:layout>
                <c:manualLayout>
                  <c:x val="-2.1969608764286501E-3"/>
                  <c:y val="8.2026741207345496E-4"/>
                </c:manualLayout>
              </c:layout>
              <c:tx>
                <c:rich>
                  <a:bodyPr/>
                  <a:lstStyle/>
                  <a:p>
                    <a:fld id="{94CEE398-BD78-B04A-8657-2922B9D72DDE}"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6C-41C9-814E-84747F36A34C}"/>
                </c:ext>
              </c:extLst>
            </c:dLbl>
            <c:dLbl>
              <c:idx val="3"/>
              <c:tx>
                <c:rich>
                  <a:bodyPr/>
                  <a:lstStyle/>
                  <a:p>
                    <a:fld id="{0187EEC0-9E11-4D97-9559-EE2F1902EA00}"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A6C-41C9-814E-84747F36A34C}"/>
                </c:ext>
              </c:extLst>
            </c:dLbl>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Sheet1!$A$2:$A$6</c:f>
              <c:strCache>
                <c:ptCount val="5"/>
                <c:pt idx="0">
                  <c:v>Mon employeur</c:v>
                </c:pt>
                <c:pt idx="1">
                  <c:v>ONG</c:v>
                </c:pt>
                <c:pt idx="2">
                  <c:v>Entreprises</c:v>
                </c:pt>
                <c:pt idx="3">
                  <c:v>Gouv.</c:v>
                </c:pt>
                <c:pt idx="4">
                  <c:v>Médias</c:v>
                </c:pt>
              </c:strCache>
            </c:strRef>
          </c:cat>
          <c:val>
            <c:numRef>
              <c:f>Sheet1!$B$2:$B$6</c:f>
              <c:numCache>
                <c:formatCode>General</c:formatCode>
                <c:ptCount val="5"/>
                <c:pt idx="0">
                  <c:v>79</c:v>
                </c:pt>
                <c:pt idx="1">
                  <c:v>70</c:v>
                </c:pt>
                <c:pt idx="2">
                  <c:v>61</c:v>
                </c:pt>
                <c:pt idx="3">
                  <c:v>61</c:v>
                </c:pt>
                <c:pt idx="4">
                  <c:v>58</c:v>
                </c:pt>
              </c:numCache>
            </c:numRef>
          </c:val>
          <c:extLst xmlns:c15="http://schemas.microsoft.com/office/drawing/2012/chart">
            <c:ext xmlns:c16="http://schemas.microsoft.com/office/drawing/2014/chart" uri="{C3380CC4-5D6E-409C-BE32-E72D297353CC}">
              <c16:uniqueId val="{00000009-9B9D-41D7-BC97-DD530DA9299B}"/>
            </c:ext>
          </c:extLst>
        </c:ser>
        <c:dLbls>
          <c:showLegendKey val="0"/>
          <c:showVal val="1"/>
          <c:showCatName val="0"/>
          <c:showSerName val="0"/>
          <c:showPercent val="0"/>
          <c:showBubbleSize val="0"/>
        </c:dLbls>
        <c:gapWidth val="270"/>
        <c:overlap val="-34"/>
        <c:axId val="530139584"/>
        <c:axId val="530141360"/>
        <c:extLst/>
      </c:barChart>
      <c:catAx>
        <c:axId val="530139584"/>
        <c:scaling>
          <c:orientation val="minMax"/>
        </c:scaling>
        <c:delete val="0"/>
        <c:axPos val="b"/>
        <c:numFmt formatCode="General" sourceLinked="0"/>
        <c:majorTickMark val="none"/>
        <c:minorTickMark val="none"/>
        <c:tickLblPos val="nextTo"/>
        <c:spPr>
          <a:noFill/>
          <a:ln w="9525" cap="flat" cmpd="sng" algn="ctr">
            <a:noFill/>
            <a:round/>
          </a:ln>
          <a:effectLst/>
        </c:spPr>
        <c:txPr>
          <a:bodyPr rot="0" spcFirstLastPara="1" vertOverflow="ellipsis" wrap="square" anchor="ctr" anchorCtr="1"/>
          <a:lstStyle/>
          <a:p>
            <a:pPr rtl="0">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0141360"/>
        <c:crosses val="autoZero"/>
        <c:auto val="1"/>
        <c:lblAlgn val="ctr"/>
        <c:lblOffset val="50"/>
        <c:noMultiLvlLbl val="0"/>
      </c:catAx>
      <c:valAx>
        <c:axId val="530141360"/>
        <c:scaling>
          <c:orientation val="minMax"/>
          <c:max val="100"/>
          <c:min val="0"/>
        </c:scaling>
        <c:delete val="1"/>
        <c:axPos val="l"/>
        <c:numFmt formatCode="General" sourceLinked="1"/>
        <c:majorTickMark val="out"/>
        <c:minorTickMark val="none"/>
        <c:tickLblPos val="nextTo"/>
        <c:crossAx val="530139584"/>
        <c:crosses val="autoZero"/>
        <c:crossBetween val="between"/>
      </c:valAx>
      <c:spPr>
        <a:noFill/>
        <a:ln>
          <a:noFill/>
        </a:ln>
        <a:effectLst/>
      </c:spPr>
    </c:plotArea>
    <c:plotVisOnly val="1"/>
    <c:dispBlanksAs val="gap"/>
    <c:showDLblsOverMax val="0"/>
  </c:chart>
  <c:spPr>
    <a:noFill/>
    <a:ln>
      <a:solidFill>
        <a:srgbClr val="D9D9D9"/>
      </a:solidFill>
    </a:ln>
    <a:effectLst/>
  </c:spPr>
  <c:txPr>
    <a:bodyPr/>
    <a:lstStyle/>
    <a:p>
      <a:pPr rtl="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2.0873079078655349E-2"/>
          <c:w val="0.95117684936904723"/>
          <c:h val="0.9489769178077314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gradFill>
                <a:gsLst>
                  <a:gs pos="100000">
                    <a:srgbClr val="FF251C"/>
                  </a:gs>
                  <a:gs pos="0">
                    <a:srgbClr val="FFC000"/>
                  </a:gs>
                  <a:gs pos="44000">
                    <a:srgbClr val="FF9900"/>
                  </a:gs>
                  <a:gs pos="82000">
                    <a:schemeClr val="accent2"/>
                  </a:gs>
                </a:gsLst>
                <a:lin ang="16200000" scaled="0"/>
              </a:gradFill>
              <a:ln>
                <a:noFill/>
              </a:ln>
              <a:effectLst/>
            </c:spPr>
            <c:extLst>
              <c:ext xmlns:c16="http://schemas.microsoft.com/office/drawing/2014/chart" uri="{C3380CC4-5D6E-409C-BE32-E72D297353CC}">
                <c16:uniqueId val="{00000001-B254-45B3-B799-8CEDF0F0F20E}"/>
              </c:ext>
            </c:extLst>
          </c:dPt>
          <c:dPt>
            <c:idx val="1"/>
            <c:invertIfNegative val="0"/>
            <c:bubble3D val="0"/>
            <c:spPr>
              <a:gradFill>
                <a:gsLst>
                  <a:gs pos="0">
                    <a:srgbClr val="FFC000"/>
                  </a:gs>
                  <a:gs pos="45000">
                    <a:srgbClr val="FF9900"/>
                  </a:gs>
                  <a:gs pos="100000">
                    <a:schemeClr val="accent2"/>
                  </a:gs>
                </a:gsLst>
                <a:lin ang="16200000" scaled="0"/>
              </a:gradFill>
              <a:ln>
                <a:noFill/>
              </a:ln>
              <a:effectLst/>
            </c:spPr>
            <c:extLst>
              <c:ext xmlns:c16="http://schemas.microsoft.com/office/drawing/2014/chart" uri="{C3380CC4-5D6E-409C-BE32-E72D297353CC}">
                <c16:uniqueId val="{00000003-B254-45B3-B799-8CEDF0F0F20E}"/>
              </c:ext>
            </c:extLst>
          </c:dPt>
          <c:dPt>
            <c:idx val="2"/>
            <c:invertIfNegative val="0"/>
            <c:bubble3D val="0"/>
            <c:spPr>
              <a:gradFill>
                <a:gsLst>
                  <a:gs pos="100000">
                    <a:srgbClr val="FE4E36"/>
                  </a:gs>
                  <a:gs pos="80000">
                    <a:srgbClr val="FE6D1F"/>
                  </a:gs>
                  <a:gs pos="0">
                    <a:srgbClr val="FFC000"/>
                  </a:gs>
                  <a:gs pos="58000">
                    <a:srgbClr val="FF9900"/>
                  </a:gs>
                </a:gsLst>
                <a:lin ang="16200000" scaled="0"/>
              </a:gradFill>
              <a:ln>
                <a:noFill/>
              </a:ln>
              <a:effectLst/>
            </c:spPr>
            <c:extLst>
              <c:ext xmlns:c16="http://schemas.microsoft.com/office/drawing/2014/chart" uri="{C3380CC4-5D6E-409C-BE32-E72D297353CC}">
                <c16:uniqueId val="{00000005-B254-45B3-B799-8CEDF0F0F20E}"/>
              </c:ext>
            </c:extLst>
          </c:dPt>
          <c:dPt>
            <c:idx val="3"/>
            <c:invertIfNegative val="0"/>
            <c:bubble3D val="0"/>
            <c:spPr>
              <a:gradFill>
                <a:gsLst>
                  <a:gs pos="100000">
                    <a:srgbClr val="FE5A2D"/>
                  </a:gs>
                  <a:gs pos="81000">
                    <a:srgbClr val="FE711D"/>
                  </a:gs>
                  <a:gs pos="0">
                    <a:srgbClr val="FFC000"/>
                  </a:gs>
                  <a:gs pos="53000">
                    <a:srgbClr val="FF9900"/>
                  </a:gs>
                </a:gsLst>
                <a:lin ang="16200000" scaled="0"/>
              </a:gradFill>
              <a:ln>
                <a:noFill/>
              </a:ln>
              <a:effectLst/>
            </c:spPr>
            <c:extLst>
              <c:ext xmlns:c16="http://schemas.microsoft.com/office/drawing/2014/chart" uri="{C3380CC4-5D6E-409C-BE32-E72D297353CC}">
                <c16:uniqueId val="{00000007-B254-45B3-B799-8CEDF0F0F20E}"/>
              </c:ext>
            </c:extLst>
          </c:dPt>
          <c:dPt>
            <c:idx val="4"/>
            <c:invertIfNegative val="0"/>
            <c:bubble3D val="0"/>
            <c:spPr>
              <a:gradFill>
                <a:gsLst>
                  <a:gs pos="100000">
                    <a:srgbClr val="FE6F1E"/>
                  </a:gs>
                  <a:gs pos="0">
                    <a:srgbClr val="FFC000"/>
                  </a:gs>
                  <a:gs pos="58000">
                    <a:srgbClr val="FF9900"/>
                  </a:gs>
                </a:gsLst>
                <a:lin ang="16200000" scaled="0"/>
              </a:gradFill>
              <a:ln>
                <a:noFill/>
              </a:ln>
              <a:effectLst/>
            </c:spPr>
            <c:extLst>
              <c:ext xmlns:c16="http://schemas.microsoft.com/office/drawing/2014/chart" uri="{C3380CC4-5D6E-409C-BE32-E72D297353CC}">
                <c16:uniqueId val="{00000009-B254-45B3-B799-8CEDF0F0F20E}"/>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B254-45B3-B799-8CEDF0F0F20E}"/>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B254-45B3-B799-8CEDF0F0F20E}"/>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B254-45B3-B799-8CEDF0F0F20E}"/>
                </c:ext>
              </c:extLst>
            </c:dLbl>
            <c:dLbl>
              <c:idx val="3"/>
              <c:spPr>
                <a:noFill/>
                <a:ln>
                  <a:noFill/>
                </a:ln>
                <a:effectLst/>
              </c:spPr>
              <c:txPr>
                <a:bodyPr rot="0" spcFirstLastPara="1" vertOverflow="overflow" horzOverflow="overflow" vert="horz" wrap="square" lIns="38100" tIns="19050" rIns="38100" bIns="19050" anchor="ctr" anchorCtr="0">
                  <a:noAutofit/>
                </a:bodyPr>
                <a:lstStyle/>
                <a:p>
                  <a:pPr algn="ctr" rtl="0">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7-B254-45B3-B799-8CEDF0F0F20E}"/>
                </c:ext>
              </c:extLst>
            </c:dLbl>
            <c:dLbl>
              <c:idx val="4"/>
              <c:spPr>
                <a:noFill/>
                <a:ln>
                  <a:noFill/>
                </a:ln>
                <a:effectLst/>
              </c:spPr>
              <c:txPr>
                <a:bodyPr rot="0" spcFirstLastPara="1" vertOverflow="overflow" horzOverflow="overflow" vert="horz" wrap="square" lIns="38100" tIns="19050" rIns="38100" bIns="19050" anchor="ctr" anchorCtr="0">
                  <a:noAutofit/>
                </a:bodyPr>
                <a:lstStyle/>
                <a:p>
                  <a:pPr algn="ctr" rtl="0">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9-B254-45B3-B799-8CEDF0F0F20E}"/>
                </c:ext>
              </c:extLst>
            </c:dLbl>
            <c:spPr>
              <a:noFill/>
              <a:ln>
                <a:noFill/>
              </a:ln>
              <a:effectLst/>
            </c:spPr>
            <c:txPr>
              <a:bodyPr rot="0" spcFirstLastPara="1" vertOverflow="overflow" horzOverflow="overflow" vert="horz" wrap="square" lIns="38100" tIns="19050" rIns="38100" bIns="19050" anchor="ctr" anchorCtr="1">
                <a:noAutofit/>
              </a:bodyPr>
              <a:lstStyle/>
              <a:p>
                <a:pPr rtl="0">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Perte d'emploi</c:v>
                </c:pt>
                <c:pt idx="1">
                  <c:v>Changements climatiques</c:v>
                </c:pt>
                <c:pt idx="2">
                  <c:v>Cyberattaques</c:v>
                </c:pt>
                <c:pt idx="3">
                  <c:v>Perte de liberté</c:v>
                </c:pt>
                <c:pt idx="4">
                  <c:v>Racisme ou préjugés</c:v>
                </c:pt>
              </c:strCache>
            </c:strRef>
          </c:cat>
          <c:val>
            <c:numRef>
              <c:f>Sheet1!$B$2:$B$6</c:f>
              <c:numCache>
                <c:formatCode>General</c:formatCode>
                <c:ptCount val="5"/>
                <c:pt idx="0">
                  <c:v>74</c:v>
                </c:pt>
                <c:pt idx="1">
                  <c:v>64</c:v>
                </c:pt>
                <c:pt idx="2">
                  <c:v>63</c:v>
                </c:pt>
                <c:pt idx="3">
                  <c:v>47</c:v>
                </c:pt>
                <c:pt idx="4">
                  <c:v>42</c:v>
                </c:pt>
              </c:numCache>
            </c:numRef>
          </c:val>
          <c:extLst>
            <c:ext xmlns:c16="http://schemas.microsoft.com/office/drawing/2014/chart" uri="{C3380CC4-5D6E-409C-BE32-E72D297353CC}">
              <c16:uniqueId val="{0000000A-B254-45B3-B799-8CEDF0F0F20E}"/>
            </c:ext>
          </c:extLst>
        </c:ser>
        <c:dLbls>
          <c:showLegendKey val="0"/>
          <c:showVal val="0"/>
          <c:showCatName val="0"/>
          <c:showSerName val="0"/>
          <c:showPercent val="0"/>
          <c:showBubbleSize val="0"/>
        </c:dLbls>
        <c:gapWidth val="7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92500182974541E-2"/>
          <c:y val="0"/>
          <c:w val="0.70588471159082222"/>
          <c:h val="0.92567524075297969"/>
        </c:manualLayout>
      </c:layout>
      <c:lineChart>
        <c:grouping val="standard"/>
        <c:varyColors val="0"/>
        <c:ser>
          <c:idx val="0"/>
          <c:order val="0"/>
          <c:tx>
            <c:strRef>
              <c:f>Sheet1!$B$1</c:f>
              <c:strCache>
                <c:ptCount val="1"/>
                <c:pt idx="0">
                  <c:v>Médias traditionnels</c:v>
                </c:pt>
              </c:strCache>
            </c:strRef>
          </c:tx>
          <c:spPr>
            <a:ln w="12700" cap="rnd">
              <a:solidFill>
                <a:srgbClr val="36BCA4"/>
              </a:solidFill>
              <a:round/>
            </a:ln>
            <a:effectLst/>
          </c:spPr>
          <c:marker>
            <c:symbol val="square"/>
            <c:size val="7"/>
            <c:spPr>
              <a:solidFill>
                <a:srgbClr val="36BCA4"/>
              </a:solidFill>
              <a:ln w="9525">
                <a:solidFill>
                  <a:srgbClr val="36BCA4"/>
                </a:solidFill>
              </a:ln>
              <a:effectLst/>
            </c:spPr>
          </c:marker>
          <c:dPt>
            <c:idx val="8"/>
            <c:marker>
              <c:symbol val="square"/>
              <c:size val="7"/>
              <c:spPr>
                <a:solidFill>
                  <a:srgbClr val="36BCA4"/>
                </a:solidFill>
                <a:ln w="9525">
                  <a:solidFill>
                    <a:srgbClr val="36BCA4"/>
                  </a:solidFill>
                </a:ln>
                <a:effectLst/>
              </c:spPr>
            </c:marker>
            <c:bubble3D val="0"/>
            <c:extLst>
              <c:ext xmlns:c16="http://schemas.microsoft.com/office/drawing/2014/chart" uri="{C3380CC4-5D6E-409C-BE32-E72D297353CC}">
                <c16:uniqueId val="{00000015-C38D-4D02-A63F-A79BD6A403A7}"/>
              </c:ext>
            </c:extLst>
          </c:dPt>
          <c:dPt>
            <c:idx val="9"/>
            <c:marker>
              <c:symbol val="square"/>
              <c:size val="7"/>
              <c:spPr>
                <a:solidFill>
                  <a:srgbClr val="36BCA4"/>
                </a:solidFill>
                <a:ln w="12700">
                  <a:solidFill>
                    <a:srgbClr val="36BCA4"/>
                  </a:solidFill>
                </a:ln>
                <a:effectLst/>
              </c:spPr>
            </c:marker>
            <c:bubble3D val="0"/>
            <c:extLst>
              <c:ext xmlns:c16="http://schemas.microsoft.com/office/drawing/2014/chart" uri="{C3380CC4-5D6E-409C-BE32-E72D297353CC}">
                <c16:uniqueId val="{00000004-B90A-4C5C-81AA-0A96730CA646}"/>
              </c:ext>
            </c:extLst>
          </c:dPt>
          <c:dLbls>
            <c:dLbl>
              <c:idx val="0"/>
              <c:layout>
                <c:manualLayout>
                  <c:x val="-1.9975157405288921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8D-4D02-A63F-A79BD6A403A7}"/>
                </c:ext>
              </c:extLst>
            </c:dLbl>
            <c:dLbl>
              <c:idx val="1"/>
              <c:layout>
                <c:manualLayout>
                  <c:x val="-2.1306834565641513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8D-4D02-A63F-A79BD6A403A7}"/>
                </c:ext>
              </c:extLst>
            </c:dLbl>
            <c:dLbl>
              <c:idx val="2"/>
              <c:layout>
                <c:manualLayout>
                  <c:x val="-2.1306834565641537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8D-4D02-A63F-A79BD6A403A7}"/>
                </c:ext>
              </c:extLst>
            </c:dLbl>
            <c:dLbl>
              <c:idx val="3"/>
              <c:layout>
                <c:manualLayout>
                  <c:x val="-2.2638511725994157E-2"/>
                  <c:y val="-5.2576310596232211E-2"/>
                </c:manualLayout>
              </c:layout>
              <c:showLegendKey val="0"/>
              <c:showVal val="1"/>
              <c:showCatName val="0"/>
              <c:showSerName val="0"/>
              <c:showPercent val="0"/>
              <c:showBubbleSize val="0"/>
              <c:extLst>
                <c:ext xmlns:c15="http://schemas.microsoft.com/office/drawing/2012/chart" uri="{CE6537A1-D6FC-4f65-9D91-7224C49458BB}">
                  <c15:layout>
                    <c:manualLayout>
                      <c:w val="2.5767953052822704E-2"/>
                      <c:h val="7.1812131123577025E-2"/>
                    </c:manualLayout>
                  </c15:layout>
                </c:ext>
                <c:ext xmlns:c16="http://schemas.microsoft.com/office/drawing/2014/chart" uri="{C3380CC4-5D6E-409C-BE32-E72D297353CC}">
                  <c16:uniqueId val="{0000000B-C38D-4D02-A63F-A79BD6A403A7}"/>
                </c:ext>
              </c:extLst>
            </c:dLbl>
            <c:dLbl>
              <c:idx val="4"/>
              <c:layout>
                <c:manualLayout>
                  <c:x val="-2.1306834565641513E-2"/>
                  <c:y val="-3.9885477004038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8D-4D02-A63F-A79BD6A403A7}"/>
                </c:ext>
              </c:extLst>
            </c:dLbl>
            <c:dLbl>
              <c:idx val="5"/>
              <c:delete val="1"/>
              <c:extLst>
                <c:ext xmlns:c15="http://schemas.microsoft.com/office/drawing/2012/chart" uri="{CE6537A1-D6FC-4f65-9D91-7224C49458BB}"/>
                <c:ext xmlns:c16="http://schemas.microsoft.com/office/drawing/2014/chart" uri="{C3380CC4-5D6E-409C-BE32-E72D297353CC}">
                  <c16:uniqueId val="{0000000F-C38D-4D02-A63F-A79BD6A403A7}"/>
                </c:ext>
              </c:extLst>
            </c:dLbl>
            <c:dLbl>
              <c:idx val="6"/>
              <c:layout>
                <c:manualLayout>
                  <c:x val="-2.1576340668229832E-2"/>
                  <c:y val="-4.7137381913863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38D-4D02-A63F-A79BD6A403A7}"/>
                </c:ext>
              </c:extLst>
            </c:dLbl>
            <c:dLbl>
              <c:idx val="7"/>
              <c:layout>
                <c:manualLayout>
                  <c:x val="-2.2638511725994109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38D-4D02-A63F-A79BD6A403A7}"/>
                </c:ext>
              </c:extLst>
            </c:dLbl>
            <c:dLbl>
              <c:idx val="8"/>
              <c:layout>
                <c:manualLayout>
                  <c:x val="-2.020825333658538E-2"/>
                  <c:y val="-5.4742745811025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38D-4D02-A63F-A79BD6A403A7}"/>
                </c:ext>
              </c:extLst>
            </c:dLbl>
            <c:dLbl>
              <c:idx val="9"/>
              <c:layout>
                <c:manualLayout>
                  <c:x val="-2.3199656425875546E-3"/>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0A-4C5C-81AA-0A96730CA646}"/>
                </c:ext>
              </c:extLst>
            </c:dLbl>
            <c:spPr>
              <a:noFill/>
              <a:ln>
                <a:noFill/>
              </a:ln>
              <a:effectLst/>
            </c:spPr>
            <c:txPr>
              <a:bodyPr rot="0" spcFirstLastPara="1" vertOverflow="ellipsis" vert="horz" wrap="square" anchor="ctr" anchorCtr="1"/>
              <a:lstStyle/>
              <a:p>
                <a:pPr rtl="0">
                  <a:defRPr sz="1200" b="1" i="0" u="none" strike="noStrike" kern="1200" baseline="0">
                    <a:solidFill>
                      <a:srgbClr val="36BCA4"/>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Sheet1!$B$2:$B$12</c:f>
              <c:numCache>
                <c:formatCode>General</c:formatCode>
                <c:ptCount val="11"/>
                <c:pt idx="0">
                  <c:v>71</c:v>
                </c:pt>
                <c:pt idx="1">
                  <c:v>65</c:v>
                </c:pt>
                <c:pt idx="2">
                  <c:v>68</c:v>
                </c:pt>
                <c:pt idx="3">
                  <c:v>61</c:v>
                </c:pt>
                <c:pt idx="4">
                  <c:v>66</c:v>
                </c:pt>
                <c:pt idx="5">
                  <c:v>58</c:v>
                </c:pt>
                <c:pt idx="6">
                  <c:v>69</c:v>
                </c:pt>
                <c:pt idx="7">
                  <c:v>71</c:v>
                </c:pt>
                <c:pt idx="8">
                  <c:v>65</c:v>
                </c:pt>
                <c:pt idx="9">
                  <c:v>55</c:v>
                </c:pt>
                <c:pt idx="10">
                  <c:v>57</c:v>
                </c:pt>
              </c:numCache>
            </c:numRef>
          </c:val>
          <c:smooth val="0"/>
          <c:extLst>
            <c:ext xmlns:c16="http://schemas.microsoft.com/office/drawing/2014/chart" uri="{C3380CC4-5D6E-409C-BE32-E72D297353CC}">
              <c16:uniqueId val="{00000000-A4A9-42B8-AF6D-50D15B823E7A}"/>
            </c:ext>
          </c:extLst>
        </c:ser>
        <c:ser>
          <c:idx val="1"/>
          <c:order val="1"/>
          <c:tx>
            <c:strRef>
              <c:f>Sheet1!$C$1</c:f>
              <c:strCache>
                <c:ptCount val="1"/>
                <c:pt idx="0">
                  <c:v>Moteurs de recherche*</c:v>
                </c:pt>
              </c:strCache>
            </c:strRef>
          </c:tx>
          <c:spPr>
            <a:ln w="12700" cap="rnd">
              <a:solidFill>
                <a:schemeClr val="accent6">
                  <a:lumMod val="50000"/>
                </a:schemeClr>
              </a:solidFill>
              <a:round/>
            </a:ln>
            <a:effectLst/>
          </c:spPr>
          <c:marker>
            <c:symbol val="square"/>
            <c:size val="7"/>
            <c:spPr>
              <a:solidFill>
                <a:schemeClr val="accent6">
                  <a:lumMod val="50000"/>
                </a:schemeClr>
              </a:solidFill>
              <a:ln w="9525">
                <a:solidFill>
                  <a:schemeClr val="accent6">
                    <a:lumMod val="50000"/>
                  </a:schemeClr>
                </a:solidFill>
              </a:ln>
              <a:effectLst/>
            </c:spPr>
          </c:marker>
          <c:dPt>
            <c:idx val="8"/>
            <c:marker>
              <c:symbol val="square"/>
              <c:size val="7"/>
              <c:spPr>
                <a:solidFill>
                  <a:schemeClr val="accent6">
                    <a:lumMod val="50000"/>
                  </a:schemeClr>
                </a:solidFill>
                <a:ln w="9525">
                  <a:solidFill>
                    <a:schemeClr val="accent6">
                      <a:lumMod val="50000"/>
                    </a:schemeClr>
                  </a:solidFill>
                </a:ln>
                <a:effectLst/>
              </c:spPr>
            </c:marker>
            <c:bubble3D val="0"/>
            <c:extLst>
              <c:ext xmlns:c16="http://schemas.microsoft.com/office/drawing/2014/chart" uri="{C3380CC4-5D6E-409C-BE32-E72D297353CC}">
                <c16:uniqueId val="{00000014-C38D-4D02-A63F-A79BD6A403A7}"/>
              </c:ext>
            </c:extLst>
          </c:dPt>
          <c:dPt>
            <c:idx val="9"/>
            <c:marker>
              <c:symbol val="square"/>
              <c:size val="7"/>
              <c:spPr>
                <a:solidFill>
                  <a:schemeClr val="accent6">
                    <a:lumMod val="50000"/>
                  </a:schemeClr>
                </a:solidFill>
                <a:ln w="12700">
                  <a:solidFill>
                    <a:schemeClr val="accent6">
                      <a:lumMod val="50000"/>
                    </a:schemeClr>
                  </a:solidFill>
                </a:ln>
                <a:effectLst/>
              </c:spPr>
            </c:marker>
            <c:bubble3D val="0"/>
            <c:extLst>
              <c:ext xmlns:c16="http://schemas.microsoft.com/office/drawing/2014/chart" uri="{C3380CC4-5D6E-409C-BE32-E72D297353CC}">
                <c16:uniqueId val="{00000005-B90A-4C5C-81AA-0A96730CA646}"/>
              </c:ext>
            </c:extLst>
          </c:dPt>
          <c:dLbls>
            <c:dLbl>
              <c:idx val="0"/>
              <c:layout>
                <c:manualLayout>
                  <c:x val="-1.984042050378158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8D-4D02-A63F-A79BD6A403A7}"/>
                </c:ext>
              </c:extLst>
            </c:dLbl>
            <c:dLbl>
              <c:idx val="1"/>
              <c:layout>
                <c:manualLayout>
                  <c:x val="-1.864348024493632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8D-4D02-A63F-A79BD6A403A7}"/>
                </c:ext>
              </c:extLst>
            </c:dLbl>
            <c:dLbl>
              <c:idx val="2"/>
              <c:layout>
                <c:manualLayout>
                  <c:x val="-1.9975157405288942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8D-4D02-A63F-A79BD6A403A7}"/>
                </c:ext>
              </c:extLst>
            </c:dLbl>
            <c:dLbl>
              <c:idx val="3"/>
              <c:layout>
                <c:manualLayout>
                  <c:x val="-2.2638511725994157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8D-4D02-A63F-A79BD6A403A7}"/>
                </c:ext>
              </c:extLst>
            </c:dLbl>
            <c:dLbl>
              <c:idx val="4"/>
              <c:layout>
                <c:manualLayout>
                  <c:x val="-2.3970188886346652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8D-4D02-A63F-A79BD6A403A7}"/>
                </c:ext>
              </c:extLst>
            </c:dLbl>
            <c:dLbl>
              <c:idx val="5"/>
              <c:layout>
                <c:manualLayout>
                  <c:x val="-1.9975157405288966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38D-4D02-A63F-A79BD6A403A7}"/>
                </c:ext>
              </c:extLst>
            </c:dLbl>
            <c:dLbl>
              <c:idx val="6"/>
              <c:layout>
                <c:manualLayout>
                  <c:x val="-2.130679662836219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38D-4D02-A63F-A79BD6A403A7}"/>
                </c:ext>
              </c:extLst>
            </c:dLbl>
            <c:dLbl>
              <c:idx val="7"/>
              <c:layout>
                <c:manualLayout>
                  <c:x val="-2.4635922610053679E-2"/>
                  <c:y val="3.8072643530615569E-2"/>
                </c:manualLayout>
              </c:layout>
              <c:showLegendKey val="0"/>
              <c:showVal val="1"/>
              <c:showCatName val="0"/>
              <c:showSerName val="0"/>
              <c:showPercent val="0"/>
              <c:showBubbleSize val="0"/>
              <c:extLst>
                <c:ext xmlns:c15="http://schemas.microsoft.com/office/drawing/2012/chart" uri="{CE6537A1-D6FC-4f65-9D91-7224C49458BB}">
                  <c15:layout>
                    <c:manualLayout>
                      <c:w val="3.5036426088876763E-2"/>
                      <c:h val="5.7145010689422029E-2"/>
                    </c:manualLayout>
                  </c15:layout>
                </c:ext>
                <c:ext xmlns:c16="http://schemas.microsoft.com/office/drawing/2014/chart" uri="{C3380CC4-5D6E-409C-BE32-E72D297353CC}">
                  <c16:uniqueId val="{00000012-C38D-4D02-A63F-A79BD6A403A7}"/>
                </c:ext>
              </c:extLst>
            </c:dLbl>
            <c:dLbl>
              <c:idx val="8"/>
              <c:layout>
                <c:manualLayout>
                  <c:x val="-2.2871607657290568E-2"/>
                  <c:y val="4.7490840901200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38D-4D02-A63F-A79BD6A403A7}"/>
                </c:ext>
              </c:extLst>
            </c:dLbl>
            <c:dLbl>
              <c:idx val="9"/>
              <c:layout>
                <c:manualLayout>
                  <c:x val="0"/>
                  <c:y val="3.6259524549125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A-4C5C-81AA-0A96730CA646}"/>
                </c:ext>
              </c:extLst>
            </c:dLbl>
            <c:spPr>
              <a:noFill/>
              <a:ln>
                <a:noFill/>
              </a:ln>
              <a:effectLst/>
            </c:spPr>
            <c:txPr>
              <a:bodyPr rot="0" spcFirstLastPara="1" vertOverflow="ellipsis" vert="horz" wrap="square" anchor="ctr" anchorCtr="1"/>
              <a:lstStyle/>
              <a:p>
                <a:pPr rtl="0">
                  <a:defRPr sz="1200" b="1" i="0" u="none" strike="noStrike" kern="1200" baseline="0">
                    <a:solidFill>
                      <a:schemeClr val="accent6">
                        <a:lumMod val="50000"/>
                      </a:schemeClr>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Sheet1!$C$2:$C$12</c:f>
              <c:numCache>
                <c:formatCode>General</c:formatCode>
                <c:ptCount val="11"/>
                <c:pt idx="0">
                  <c:v>62</c:v>
                </c:pt>
                <c:pt idx="1">
                  <c:v>55</c:v>
                </c:pt>
                <c:pt idx="2">
                  <c:v>56</c:v>
                </c:pt>
                <c:pt idx="3">
                  <c:v>57</c:v>
                </c:pt>
                <c:pt idx="4">
                  <c:v>58</c:v>
                </c:pt>
                <c:pt idx="5">
                  <c:v>58</c:v>
                </c:pt>
                <c:pt idx="6">
                  <c:v>57</c:v>
                </c:pt>
                <c:pt idx="7">
                  <c:v>62</c:v>
                </c:pt>
                <c:pt idx="8">
                  <c:v>53</c:v>
                </c:pt>
                <c:pt idx="9">
                  <c:v>47</c:v>
                </c:pt>
                <c:pt idx="10">
                  <c:v>49</c:v>
                </c:pt>
              </c:numCache>
            </c:numRef>
          </c:val>
          <c:smooth val="0"/>
          <c:extLst>
            <c:ext xmlns:c16="http://schemas.microsoft.com/office/drawing/2014/chart" uri="{C3380CC4-5D6E-409C-BE32-E72D297353CC}">
              <c16:uniqueId val="{00000006-A4A9-42B8-AF6D-50D15B823E7A}"/>
            </c:ext>
          </c:extLst>
        </c:ser>
        <c:ser>
          <c:idx val="3"/>
          <c:order val="2"/>
          <c:tx>
            <c:strRef>
              <c:f>Sheet1!$D$1</c:f>
              <c:strCache>
                <c:ptCount val="1"/>
                <c:pt idx="0">
                  <c:v>Médias privés</c:v>
                </c:pt>
              </c:strCache>
            </c:strRef>
          </c:tx>
          <c:spPr>
            <a:ln w="12700" cap="rnd">
              <a:solidFill>
                <a:schemeClr val="accent4">
                  <a:lumMod val="75000"/>
                </a:schemeClr>
              </a:solidFill>
              <a:round/>
            </a:ln>
            <a:effectLst/>
          </c:spPr>
          <c:marker>
            <c:symbol val="square"/>
            <c:size val="7"/>
            <c:spPr>
              <a:solidFill>
                <a:schemeClr val="accent4">
                  <a:lumMod val="75000"/>
                </a:schemeClr>
              </a:solidFill>
              <a:ln w="9525">
                <a:noFill/>
              </a:ln>
              <a:effectLst/>
            </c:spPr>
          </c:marker>
          <c:dPt>
            <c:idx val="8"/>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4-0109-4278-884E-150F7508B2F4}"/>
              </c:ext>
            </c:extLst>
          </c:dPt>
          <c:dPt>
            <c:idx val="9"/>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8-7C8B-451D-BFAA-31A6DAE49B78}"/>
              </c:ext>
            </c:extLst>
          </c:dPt>
          <c:dLbls>
            <c:dLbl>
              <c:idx val="0"/>
              <c:layout>
                <c:manualLayout>
                  <c:x val="-1.8778266192834632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38D-4D02-A63F-A79BD6A403A7}"/>
                </c:ext>
              </c:extLst>
            </c:dLbl>
            <c:dLbl>
              <c:idx val="1"/>
              <c:layout>
                <c:manualLayout>
                  <c:x val="-1.8912943966600666E-2"/>
                  <c:y val="-3.2633572094213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38D-4D02-A63F-A79BD6A403A7}"/>
                </c:ext>
              </c:extLst>
            </c:dLbl>
            <c:dLbl>
              <c:idx val="2"/>
              <c:layout>
                <c:manualLayout>
                  <c:x val="-2.1306796628362195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38D-4D02-A63F-A79BD6A403A7}"/>
                </c:ext>
              </c:extLst>
            </c:dLbl>
            <c:dLbl>
              <c:idx val="3"/>
              <c:layout>
                <c:manualLayout>
                  <c:x val="-1.99751925237154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38D-4D02-A63F-A79BD6A403A7}"/>
                </c:ext>
              </c:extLst>
            </c:dLbl>
            <c:dLbl>
              <c:idx val="4"/>
              <c:layout>
                <c:manualLayout>
                  <c:x val="-2.1306834565641562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38D-4D02-A63F-A79BD6A403A7}"/>
                </c:ext>
              </c:extLst>
            </c:dLbl>
            <c:dLbl>
              <c:idx val="5"/>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38D-4D02-A63F-A79BD6A403A7}"/>
                </c:ext>
              </c:extLst>
            </c:dLbl>
            <c:dLbl>
              <c:idx val="6"/>
              <c:layout>
                <c:manualLayout>
                  <c:x val="-2.1306834565641513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38D-4D02-A63F-A79BD6A403A7}"/>
                </c:ext>
              </c:extLst>
            </c:dLbl>
            <c:dLbl>
              <c:idx val="7"/>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8D-4D02-A63F-A79BD6A403A7}"/>
                </c:ext>
              </c:extLst>
            </c:dLbl>
            <c:dLbl>
              <c:idx val="8"/>
              <c:layout>
                <c:manualLayout>
                  <c:x val="-2.036358098116104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09-4278-884E-150F7508B2F4}"/>
                </c:ext>
              </c:extLst>
            </c:dLbl>
            <c:dLbl>
              <c:idx val="9"/>
              <c:layout>
                <c:manualLayout>
                  <c:x val="-2.3199656425875546E-3"/>
                  <c:y val="-2.5381667184387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8B-451D-BFAA-31A6DAE49B78}"/>
                </c:ext>
              </c:extLst>
            </c:dLbl>
            <c:spPr>
              <a:noFill/>
              <a:ln>
                <a:noFill/>
              </a:ln>
              <a:effectLst/>
            </c:spPr>
            <c:txPr>
              <a:bodyPr rot="0" spcFirstLastPara="1" vertOverflow="ellipsis" vert="horz" wrap="square" anchor="ctr" anchorCtr="1"/>
              <a:lstStyle/>
              <a:p>
                <a:pPr rtl="0">
                  <a:defRPr sz="1200" b="1" i="0" u="none" strike="noStrike" kern="1200" baseline="0">
                    <a:solidFill>
                      <a:srgbClr val="576161"/>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Sheet1!$D$2:$D$12</c:f>
              <c:numCache>
                <c:formatCode>General</c:formatCode>
                <c:ptCount val="11"/>
                <c:pt idx="0">
                  <c:v>40</c:v>
                </c:pt>
                <c:pt idx="1">
                  <c:v>34</c:v>
                </c:pt>
                <c:pt idx="2">
                  <c:v>38</c:v>
                </c:pt>
                <c:pt idx="3">
                  <c:v>38</c:v>
                </c:pt>
                <c:pt idx="4">
                  <c:v>39</c:v>
                </c:pt>
                <c:pt idx="5">
                  <c:v>33</c:v>
                </c:pt>
                <c:pt idx="6">
                  <c:v>31</c:v>
                </c:pt>
                <c:pt idx="7">
                  <c:v>45</c:v>
                </c:pt>
                <c:pt idx="8">
                  <c:v>37</c:v>
                </c:pt>
                <c:pt idx="9">
                  <c:v>32</c:v>
                </c:pt>
                <c:pt idx="10">
                  <c:v>31</c:v>
                </c:pt>
              </c:numCache>
            </c:numRef>
          </c:val>
          <c:smooth val="0"/>
          <c:extLst>
            <c:ext xmlns:c16="http://schemas.microsoft.com/office/drawing/2014/chart" uri="{C3380CC4-5D6E-409C-BE32-E72D297353CC}">
              <c16:uniqueId val="{00000008-A4A9-42B8-AF6D-50D15B823E7A}"/>
            </c:ext>
          </c:extLst>
        </c:ser>
        <c:dLbls>
          <c:showLegendKey val="0"/>
          <c:showVal val="1"/>
          <c:showCatName val="0"/>
          <c:showSerName val="0"/>
          <c:showPercent val="0"/>
          <c:showBubbleSize val="0"/>
        </c:dLbls>
        <c:marker val="1"/>
        <c:smooth val="0"/>
        <c:axId val="667913776"/>
        <c:axId val="719194624"/>
      </c:lineChart>
      <c:lineChart>
        <c:grouping val="standard"/>
        <c:varyColors val="0"/>
        <c:ser>
          <c:idx val="5"/>
          <c:order val="3"/>
          <c:tx>
            <c:strRef>
              <c:f>Sheet1!$E$1</c:f>
              <c:strCache>
                <c:ptCount val="1"/>
                <c:pt idx="0">
                  <c:v>Médias sociaux</c:v>
                </c:pt>
              </c:strCache>
            </c:strRef>
          </c:tx>
          <c:spPr>
            <a:ln w="12700" cap="rnd">
              <a:solidFill>
                <a:schemeClr val="accent3">
                  <a:lumMod val="50000"/>
                </a:schemeClr>
              </a:solidFill>
              <a:round/>
            </a:ln>
            <a:effectLst/>
          </c:spPr>
          <c:marker>
            <c:symbol val="square"/>
            <c:size val="7"/>
            <c:spPr>
              <a:solidFill>
                <a:schemeClr val="accent3">
                  <a:lumMod val="50000"/>
                </a:schemeClr>
              </a:solidFill>
              <a:ln w="9525">
                <a:noFill/>
              </a:ln>
              <a:effectLst/>
            </c:spPr>
          </c:marker>
          <c:dPt>
            <c:idx val="1"/>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B-C7C9-41C5-B3F9-3E77F3BA91F0}"/>
              </c:ext>
            </c:extLst>
          </c:dPt>
          <c:dPt>
            <c:idx val="7"/>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9-3097-4F2A-B8F7-2FA2C5D21FA6}"/>
              </c:ext>
            </c:extLst>
          </c:dPt>
          <c:dPt>
            <c:idx val="8"/>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A-7C8B-451D-BFAA-31A6DAE49B78}"/>
              </c:ext>
            </c:extLst>
          </c:dPt>
          <c:dPt>
            <c:idx val="9"/>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9-7C8B-451D-BFAA-31A6DAE49B78}"/>
              </c:ext>
            </c:extLst>
          </c:dPt>
          <c:dLbls>
            <c:dLbl>
              <c:idx val="0"/>
              <c:layout>
                <c:manualLayout>
                  <c:x val="-1.9254209340153362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38D-4D02-A63F-A79BD6A403A7}"/>
                </c:ext>
              </c:extLst>
            </c:dLbl>
            <c:dLbl>
              <c:idx val="1"/>
              <c:layout>
                <c:manualLayout>
                  <c:x val="-1.9254209340153386E-2"/>
                  <c:y val="4.3076315164361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C9-41C5-B3F9-3E77F3BA91F0}"/>
                </c:ext>
              </c:extLst>
            </c:dLbl>
            <c:dLbl>
              <c:idx val="2"/>
              <c:layout>
                <c:manualLayout>
                  <c:x val="-2.031636365110031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38D-4D02-A63F-A79BD6A403A7}"/>
                </c:ext>
              </c:extLst>
            </c:dLbl>
            <c:dLbl>
              <c:idx val="3"/>
              <c:layout>
                <c:manualLayout>
                  <c:x val="-1.898466530028577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38D-4D02-A63F-A79BD6A403A7}"/>
                </c:ext>
              </c:extLst>
            </c:dLbl>
            <c:dLbl>
              <c:idx val="8"/>
              <c:layout>
                <c:manualLayout>
                  <c:x val="-2.1885845083238688E-2"/>
                  <c:y val="4.3692727081696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8B-451D-BFAA-31A6DAE49B78}"/>
                </c:ext>
              </c:extLst>
            </c:dLbl>
            <c:dLbl>
              <c:idx val="9"/>
              <c:layout>
                <c:manualLayout>
                  <c:x val="-7.7080401788821385E-3"/>
                  <c:y val="4.31579704716136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8B-451D-BFAA-31A6DAE49B78}"/>
                </c:ext>
              </c:extLst>
            </c:dLbl>
            <c:dLbl>
              <c:idx val="10"/>
              <c:layout>
                <c:manualLayout>
                  <c:x val="-1.8762767803041858E-2"/>
                  <c:y val="4.6783922926526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D3-4E15-B988-2DAA3264E330}"/>
                </c:ext>
              </c:extLst>
            </c:dLbl>
            <c:spPr>
              <a:noFill/>
              <a:ln>
                <a:noFill/>
              </a:ln>
              <a:effectLst/>
            </c:spPr>
            <c:txPr>
              <a:bodyPr rot="0" spcFirstLastPara="1" vertOverflow="ellipsis" vert="horz" wrap="square" anchor="ctr" anchorCtr="1"/>
              <a:lstStyle/>
              <a:p>
                <a:pPr rtl="0">
                  <a:defRPr sz="1200" b="1" i="0" u="none" strike="noStrike" kern="1200" baseline="0">
                    <a:solidFill>
                      <a:schemeClr val="accent3">
                        <a:lumMod val="50000"/>
                      </a:schemeClr>
                    </a:solidFill>
                    <a:latin typeface="Helvetica" pitchFamily="2"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Sheet1!$E$2:$E$12</c:f>
              <c:numCache>
                <c:formatCode>General</c:formatCode>
                <c:ptCount val="11"/>
                <c:pt idx="0">
                  <c:v>39</c:v>
                </c:pt>
                <c:pt idx="1">
                  <c:v>28</c:v>
                </c:pt>
                <c:pt idx="2">
                  <c:v>32</c:v>
                </c:pt>
                <c:pt idx="3">
                  <c:v>37</c:v>
                </c:pt>
                <c:pt idx="4">
                  <c:v>31</c:v>
                </c:pt>
                <c:pt idx="5">
                  <c:v>29</c:v>
                </c:pt>
                <c:pt idx="6">
                  <c:v>28</c:v>
                </c:pt>
                <c:pt idx="7">
                  <c:v>31</c:v>
                </c:pt>
                <c:pt idx="8">
                  <c:v>26</c:v>
                </c:pt>
                <c:pt idx="9">
                  <c:v>22</c:v>
                </c:pt>
                <c:pt idx="10">
                  <c:v>21</c:v>
                </c:pt>
              </c:numCache>
            </c:numRef>
          </c:val>
          <c:smooth val="0"/>
          <c:extLst>
            <c:ext xmlns:c16="http://schemas.microsoft.com/office/drawing/2014/chart" uri="{C3380CC4-5D6E-409C-BE32-E72D297353CC}">
              <c16:uniqueId val="{00000006-C7C9-41C5-B3F9-3E77F3BA91F0}"/>
            </c:ext>
          </c:extLst>
        </c:ser>
        <c:dLbls>
          <c:showLegendKey val="0"/>
          <c:showVal val="1"/>
          <c:showCatName val="0"/>
          <c:showSerName val="0"/>
          <c:showPercent val="0"/>
          <c:showBubbleSize val="0"/>
        </c:dLbls>
        <c:marker val="1"/>
        <c:smooth val="0"/>
        <c:axId val="828596368"/>
        <c:axId val="719197184"/>
        <c:extLst/>
      </c:lineChart>
      <c:catAx>
        <c:axId val="66791377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crossAx val="719194624"/>
        <c:crosses val="autoZero"/>
        <c:auto val="1"/>
        <c:lblAlgn val="ctr"/>
        <c:lblOffset val="100"/>
        <c:noMultiLvlLbl val="0"/>
      </c:catAx>
      <c:valAx>
        <c:axId val="719194624"/>
        <c:scaling>
          <c:orientation val="minMax"/>
          <c:max val="90"/>
          <c:min val="15"/>
        </c:scaling>
        <c:delete val="1"/>
        <c:axPos val="l"/>
        <c:numFmt formatCode="General" sourceLinked="1"/>
        <c:majorTickMark val="out"/>
        <c:minorTickMark val="none"/>
        <c:tickLblPos val="nextTo"/>
        <c:crossAx val="667913776"/>
        <c:crosses val="autoZero"/>
        <c:crossBetween val="midCat"/>
      </c:valAx>
      <c:valAx>
        <c:axId val="719197184"/>
        <c:scaling>
          <c:orientation val="minMax"/>
          <c:max val="76"/>
          <c:min val="17"/>
        </c:scaling>
        <c:delete val="1"/>
        <c:axPos val="r"/>
        <c:numFmt formatCode="General" sourceLinked="1"/>
        <c:majorTickMark val="out"/>
        <c:minorTickMark val="none"/>
        <c:tickLblPos val="nextTo"/>
        <c:crossAx val="828596368"/>
        <c:crosses val="max"/>
        <c:crossBetween val="between"/>
      </c:valAx>
      <c:catAx>
        <c:axId val="828596368"/>
        <c:scaling>
          <c:orientation val="minMax"/>
        </c:scaling>
        <c:delete val="1"/>
        <c:axPos val="t"/>
        <c:numFmt formatCode="General" sourceLinked="1"/>
        <c:majorTickMark val="out"/>
        <c:minorTickMark val="none"/>
        <c:tickLblPos val="nextTo"/>
        <c:crossAx val="719197184"/>
        <c:crosses val="max"/>
        <c:auto val="1"/>
        <c:lblAlgn val="ctr"/>
        <c:lblOffset val="100"/>
        <c:noMultiLvlLbl val="0"/>
      </c:catAx>
      <c:spPr>
        <a:noFill/>
        <a:ln w="25400">
          <a:noFill/>
        </a:ln>
        <a:effectLst/>
      </c:spPr>
    </c:plotArea>
    <c:legend>
      <c:legendPos val="r"/>
      <c:legendEntry>
        <c:idx val="0"/>
        <c:txPr>
          <a:bodyPr rot="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ayout>
        <c:manualLayout>
          <c:xMode val="edge"/>
          <c:yMode val="edge"/>
          <c:x val="0.82242288808686681"/>
          <c:y val="0.38249544329124563"/>
          <c:w val="0.17510936005467637"/>
          <c:h val="0.59384136258154108"/>
        </c:manualLayout>
      </c:layout>
      <c:overlay val="0"/>
      <c:spPr>
        <a:noFill/>
        <a:ln>
          <a:noFill/>
        </a:ln>
        <a:effectLst/>
      </c:spPr>
      <c:txPr>
        <a:bodyPr rot="0" spcFirstLastPara="1" vertOverflow="ellipsis" vert="horz" wrap="square" anchor="ctr" anchorCtr="1"/>
        <a:lstStyle/>
        <a:p>
          <a:pPr rtl="0">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b="1"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Low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Gouvernements</c:v>
                </c:pt>
                <c:pt idx="1">
                  <c:v>Médias</c:v>
                </c:pt>
                <c:pt idx="2">
                  <c:v>Entreprises</c:v>
                </c:pt>
                <c:pt idx="3">
                  <c:v>ONG</c:v>
                </c:pt>
              </c:strCache>
            </c:strRef>
          </c:cat>
          <c:val>
            <c:numRef>
              <c:f>Sheet1!$B$2:$B$5</c:f>
              <c:numCache>
                <c:formatCode>General</c:formatCode>
                <c:ptCount val="4"/>
                <c:pt idx="0">
                  <c:v>45</c:v>
                </c:pt>
                <c:pt idx="1">
                  <c:v>44</c:v>
                </c:pt>
                <c:pt idx="2">
                  <c:v>33</c:v>
                </c:pt>
                <c:pt idx="3">
                  <c:v>30</c:v>
                </c:pt>
              </c:numCache>
            </c:numRef>
          </c:val>
          <c:extLst>
            <c:ext xmlns:c16="http://schemas.microsoft.com/office/drawing/2014/chart" uri="{C3380CC4-5D6E-409C-BE32-E72D297353CC}">
              <c16:uniqueId val="{00000004-4B9D-4B19-AE8F-81BFAFFBA5E3}"/>
            </c:ext>
          </c:extLst>
        </c:ser>
        <c:ser>
          <c:idx val="0"/>
          <c:order val="1"/>
          <c:tx>
            <c:strRef>
              <c:f>Sheet1!$C$1</c:f>
              <c:strCache>
                <c:ptCount val="1"/>
                <c:pt idx="0">
                  <c:v>High</c:v>
                </c:pt>
              </c:strCache>
            </c:strRef>
          </c:tx>
          <c:spPr>
            <a:noFill/>
            <a:ln w="19050">
              <a:solidFill>
                <a:schemeClr val="tx1"/>
              </a:solidFill>
              <a:miter lim="800000"/>
            </a:ln>
            <a:effectLst/>
          </c:spPr>
          <c:invertIfNegative val="0"/>
          <c:dPt>
            <c:idx val="1"/>
            <c:invertIfNegative val="0"/>
            <c:bubble3D val="0"/>
            <c:extLst>
              <c:ext xmlns:c16="http://schemas.microsoft.com/office/drawing/2014/chart" uri="{C3380CC4-5D6E-409C-BE32-E72D297353CC}">
                <c16:uniqueId val="{00000005-4B9D-4B19-AE8F-81BFAFFBA5E3}"/>
              </c:ext>
            </c:extLst>
          </c:dPt>
          <c:dPt>
            <c:idx val="2"/>
            <c:invertIfNegative val="0"/>
            <c:bubble3D val="0"/>
            <c:extLst>
              <c:ext xmlns:c16="http://schemas.microsoft.com/office/drawing/2014/chart" uri="{C3380CC4-5D6E-409C-BE32-E72D297353CC}">
                <c16:uniqueId val="{00000006-4B9D-4B19-AE8F-81BFAFFBA5E3}"/>
              </c:ext>
            </c:extLst>
          </c:dPt>
          <c:dLbls>
            <c:dLbl>
              <c:idx val="0"/>
              <c:tx>
                <c:rich>
                  <a:bodyPr/>
                  <a:lstStyle/>
                  <a:p>
                    <a:fld id="{0538D514-979C-4A63-9560-9470D7A26B39}"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B9D-4B19-AE8F-81BFAFFBA5E3}"/>
                </c:ext>
              </c:extLst>
            </c:dLbl>
            <c:dLbl>
              <c:idx val="1"/>
              <c:tx>
                <c:rich>
                  <a:bodyPr/>
                  <a:lstStyle/>
                  <a:p>
                    <a:fld id="{B3718786-C44C-4AB7-8DBB-DD6925E5F33F}"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B9D-4B19-AE8F-81BFAFFBA5E3}"/>
                </c:ext>
              </c:extLst>
            </c:dLbl>
            <c:dLbl>
              <c:idx val="2"/>
              <c:tx>
                <c:rich>
                  <a:bodyPr/>
                  <a:lstStyle/>
                  <a:p>
                    <a:fld id="{50F6C9DE-43D1-4CF7-A3C6-B03F4536DD2D}"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B9D-4B19-AE8F-81BFAFFBA5E3}"/>
                </c:ext>
              </c:extLst>
            </c:dLbl>
            <c:dLbl>
              <c:idx val="3"/>
              <c:tx>
                <c:rich>
                  <a:bodyPr/>
                  <a:lstStyle/>
                  <a:p>
                    <a:fld id="{AF0F13BE-C33F-47F7-9957-7C0FC956E556}"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B9D-4B19-AE8F-81BFAFFBA5E3}"/>
                </c:ext>
              </c:extLst>
            </c:dLbl>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Gouvernements</c:v>
                </c:pt>
                <c:pt idx="1">
                  <c:v>Médias</c:v>
                </c:pt>
                <c:pt idx="2">
                  <c:v>Entreprises</c:v>
                </c:pt>
                <c:pt idx="3">
                  <c:v>ONG</c:v>
                </c:pt>
              </c:strCache>
            </c:strRef>
          </c:cat>
          <c:val>
            <c:numRef>
              <c:f>Sheet1!$C$2:$C$5</c:f>
              <c:numCache>
                <c:formatCode>General</c:formatCode>
                <c:ptCount val="4"/>
                <c:pt idx="0">
                  <c:v>32</c:v>
                </c:pt>
                <c:pt idx="1">
                  <c:v>32</c:v>
                </c:pt>
                <c:pt idx="2">
                  <c:v>40</c:v>
                </c:pt>
                <c:pt idx="3">
                  <c:v>42</c:v>
                </c:pt>
              </c:numCache>
            </c:numRef>
          </c:val>
          <c:extLst>
            <c:ext xmlns:c16="http://schemas.microsoft.com/office/drawing/2014/chart" uri="{C3380CC4-5D6E-409C-BE32-E72D297353CC}">
              <c16:uniqueId val="{00000009-4B9D-4B19-AE8F-81BFAFFBA5E3}"/>
            </c:ext>
          </c:extLst>
        </c:ser>
        <c:dLbls>
          <c:showLegendKey val="0"/>
          <c:showVal val="1"/>
          <c:showCatName val="0"/>
          <c:showSerName val="0"/>
          <c:showPercent val="0"/>
          <c:showBubbleSize val="0"/>
        </c:dLbls>
        <c:gapWidth val="382"/>
        <c:overlap val="-70"/>
        <c:axId val="1455503552"/>
        <c:axId val="1455509232"/>
      </c:barChart>
      <c:catAx>
        <c:axId val="1455503552"/>
        <c:scaling>
          <c:orientation val="minMax"/>
        </c:scaling>
        <c:delete val="0"/>
        <c:axPos val="b"/>
        <c:numFmt formatCode="General" sourceLinked="0"/>
        <c:majorTickMark val="none"/>
        <c:minorTickMark val="none"/>
        <c:tickLblPos val="nextTo"/>
        <c:spPr>
          <a:noFill/>
          <a:ln w="12700" cap="flat" cmpd="sng" algn="ctr">
            <a:noFill/>
            <a:round/>
          </a:ln>
          <a:effectLst/>
        </c:spPr>
        <c:txPr>
          <a:bodyPr rot="0" spcFirstLastPara="1" vertOverflow="ellipsis" wrap="square" anchor="ctr" anchorCtr="1"/>
          <a:lstStyle/>
          <a:p>
            <a:pPr rtl="0">
              <a:defRPr sz="1200" b="1" i="0" u="none" strike="noStrike" kern="1200" baseline="0">
                <a:solidFill>
                  <a:schemeClr val="tx1"/>
                </a:solidFill>
                <a:latin typeface="+mn-lt"/>
                <a:ea typeface="+mn-ea"/>
                <a:cs typeface="+mn-cs"/>
              </a:defRPr>
            </a:pPr>
            <a:endParaRPr lang="en-US"/>
          </a:p>
        </c:txPr>
        <c:crossAx val="1455509232"/>
        <c:crosses val="autoZero"/>
        <c:auto val="1"/>
        <c:lblAlgn val="ctr"/>
        <c:lblOffset val="100"/>
        <c:noMultiLvlLbl val="0"/>
      </c:catAx>
      <c:valAx>
        <c:axId val="1455509232"/>
        <c:scaling>
          <c:orientation val="minMax"/>
          <c:max val="80"/>
          <c:min val="10"/>
        </c:scaling>
        <c:delete val="1"/>
        <c:axPos val="l"/>
        <c:numFmt formatCode="General" sourceLinked="1"/>
        <c:majorTickMark val="none"/>
        <c:minorTickMark val="none"/>
        <c:tickLblPos val="nextTo"/>
        <c:crossAx val="1455503552"/>
        <c:crosses val="autoZero"/>
        <c:crossBetween val="between"/>
        <c:majorUnit val="2"/>
      </c:valAx>
      <c:spPr>
        <a:noFill/>
        <a:ln>
          <a:noFill/>
        </a:ln>
        <a:effectLst/>
      </c:spPr>
    </c:plotArea>
    <c:plotVisOnly val="1"/>
    <c:dispBlanksAs val="gap"/>
    <c:showDLblsOverMax val="0"/>
  </c:chart>
  <c:spPr>
    <a:noFill/>
    <a:ln>
      <a:noFill/>
    </a:ln>
    <a:effectLst/>
  </c:spPr>
  <c:txPr>
    <a:bodyPr/>
    <a:lstStyle/>
    <a:p>
      <a:pPr rtl="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270807244571042E-3"/>
          <c:w val="0.99264846894138237"/>
          <c:h val="0.9864941260022404"/>
        </c:manualLayout>
      </c:layout>
      <c:barChart>
        <c:barDir val="col"/>
        <c:grouping val="clustered"/>
        <c:varyColors val="0"/>
        <c:ser>
          <c:idx val="3"/>
          <c:order val="0"/>
          <c:tx>
            <c:strRef>
              <c:f>Sheet1!$B$1</c:f>
              <c:strCache>
                <c:ptCount val="1"/>
                <c:pt idx="0">
                  <c:v>Label0</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1-64AF-455E-93B2-8521493D00C7}"/>
              </c:ext>
            </c:extLst>
          </c:dPt>
          <c:dPt>
            <c:idx val="2"/>
            <c:invertIfNegative val="1"/>
            <c:bubble3D val="0"/>
            <c:spPr>
              <a:solidFill>
                <a:srgbClr val="A6A6A6"/>
              </a:solidFill>
            </c:spPr>
            <c:extLst>
              <c:ext xmlns:c16="http://schemas.microsoft.com/office/drawing/2014/chart" uri="{C3380CC4-5D6E-409C-BE32-E72D297353CC}">
                <c16:uniqueId val="{00000003-64AF-455E-93B2-8521493D00C7}"/>
              </c:ext>
            </c:extLst>
          </c:dPt>
          <c:dLbls>
            <c:spPr>
              <a:noFill/>
              <a:ln>
                <a:noFill/>
              </a:ln>
              <a:effectLst/>
            </c:spPr>
            <c:txPr>
              <a:bodyPr wrap="square" lIns="38100" tIns="19050" rIns="38100" bIns="19050" anchor="ctr">
                <a:spAutoFit/>
              </a:bodyPr>
              <a:lstStyle/>
              <a:p>
                <a:pPr rtl="0">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Sheet1!$B$2:$B$4</c:f>
              <c:numCache>
                <c:formatCode>General</c:formatCode>
                <c:ptCount val="3"/>
                <c:pt idx="0">
                  <c:v>48</c:v>
                </c:pt>
                <c:pt idx="2">
                  <c:v>60</c:v>
                </c:pt>
              </c:numCache>
            </c:numRef>
          </c:val>
          <c:extLst>
            <c:ext xmlns:c16="http://schemas.microsoft.com/office/drawing/2014/chart" uri="{C3380CC4-5D6E-409C-BE32-E72D297353CC}">
              <c16:uniqueId val="{00000000-0959-4F96-ABF6-7E4564691678}"/>
            </c:ext>
          </c:extLst>
        </c:ser>
        <c:ser>
          <c:idx val="0"/>
          <c:order val="1"/>
          <c:tx>
            <c:strRef>
              <c:f>Sheet1!$C$1</c:f>
              <c:strCache>
                <c:ptCount val="1"/>
                <c:pt idx="0">
                  <c:v>Label1</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A-64AF-455E-93B2-8521493D00C7}"/>
              </c:ext>
            </c:extLst>
          </c:dPt>
          <c:dPt>
            <c:idx val="2"/>
            <c:invertIfNegative val="0"/>
            <c:bubble3D val="0"/>
            <c:spPr>
              <a:solidFill>
                <a:srgbClr val="A6A6A6"/>
              </a:solidFill>
            </c:spPr>
            <c:extLst>
              <c:ext xmlns:c16="http://schemas.microsoft.com/office/drawing/2014/chart" uri="{C3380CC4-5D6E-409C-BE32-E72D297353CC}">
                <c16:uniqueId val="{00000001-0959-4F96-ABF6-7E4564691678}"/>
              </c:ext>
            </c:extLst>
          </c:dPt>
          <c:dPt>
            <c:idx val="23"/>
            <c:invertIfNegative val="0"/>
            <c:bubble3D val="0"/>
            <c:extLst>
              <c:ext xmlns:c16="http://schemas.microsoft.com/office/drawing/2014/chart" uri="{C3380CC4-5D6E-409C-BE32-E72D297353CC}">
                <c16:uniqueId val="{00000002-0959-4F96-ABF6-7E4564691678}"/>
              </c:ext>
            </c:extLst>
          </c:dPt>
          <c:dPt>
            <c:idx val="24"/>
            <c:invertIfNegative val="0"/>
            <c:bubble3D val="0"/>
            <c:extLst>
              <c:ext xmlns:c16="http://schemas.microsoft.com/office/drawing/2014/chart" uri="{C3380CC4-5D6E-409C-BE32-E72D297353CC}">
                <c16:uniqueId val="{00000003-0959-4F96-ABF6-7E4564691678}"/>
              </c:ext>
            </c:extLst>
          </c:dPt>
          <c:dPt>
            <c:idx val="25"/>
            <c:invertIfNegative val="0"/>
            <c:bubble3D val="0"/>
            <c:extLst>
              <c:ext xmlns:c16="http://schemas.microsoft.com/office/drawing/2014/chart" uri="{C3380CC4-5D6E-409C-BE32-E72D297353CC}">
                <c16:uniqueId val="{00000004-0959-4F96-ABF6-7E4564691678}"/>
              </c:ext>
            </c:extLst>
          </c:dPt>
          <c:dLbls>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59-4F96-ABF6-7E456469167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59-4F96-ABF6-7E456469167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59-4F96-ABF6-7E456469167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59-4F96-ABF6-7E456469167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59-4F96-ABF6-7E456469167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59-4F96-ABF6-7E456469167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59-4F96-ABF6-7E4564691678}"/>
                </c:ext>
              </c:extLst>
            </c:dLbl>
            <c:spPr>
              <a:noFill/>
              <a:ln>
                <a:noFill/>
              </a:ln>
              <a:effectLst/>
            </c:spPr>
            <c:txPr>
              <a:bodyPr anchorCtr="0"/>
              <a:lstStyle/>
              <a:p>
                <a:pPr algn="ct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leadership role</c:v>
                </c:pt>
                <c:pt idx="2">
                  <c:v>get results</c:v>
                </c:pt>
              </c:strCache>
            </c:strRef>
          </c:cat>
          <c:val>
            <c:numRef>
              <c:f>Sheet1!$C$2:$C$4</c:f>
              <c:numCache>
                <c:formatCode>General</c:formatCode>
                <c:ptCount val="3"/>
                <c:pt idx="0">
                  <c:v>47</c:v>
                </c:pt>
                <c:pt idx="2">
                  <c:v>49</c:v>
                </c:pt>
              </c:numCache>
            </c:numRef>
          </c:val>
          <c:extLst>
            <c:ext xmlns:c16="http://schemas.microsoft.com/office/drawing/2014/chart" uri="{C3380CC4-5D6E-409C-BE32-E72D297353CC}">
              <c16:uniqueId val="{00000009-0959-4F96-ABF6-7E4564691678}"/>
            </c:ext>
          </c:extLst>
        </c:ser>
        <c:ser>
          <c:idx val="1"/>
          <c:order val="2"/>
          <c:tx>
            <c:strRef>
              <c:f>Sheet1!$D$1</c:f>
              <c:strCache>
                <c:ptCount val="1"/>
                <c:pt idx="0">
                  <c:v>Label2</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C-64AF-455E-93B2-8521493D00C7}"/>
              </c:ext>
            </c:extLst>
          </c:dPt>
          <c:dPt>
            <c:idx val="2"/>
            <c:invertIfNegative val="1"/>
            <c:bubble3D val="0"/>
            <c:spPr>
              <a:solidFill>
                <a:srgbClr val="A6A6A6"/>
              </a:solidFill>
            </c:spPr>
            <c:extLst>
              <c:ext xmlns:c16="http://schemas.microsoft.com/office/drawing/2014/chart" uri="{C3380CC4-5D6E-409C-BE32-E72D297353CC}">
                <c16:uniqueId val="{0000000E-64AF-455E-93B2-8521493D00C7}"/>
              </c:ext>
            </c:extLst>
          </c:dPt>
          <c:dLbls>
            <c:spPr>
              <a:solidFill>
                <a:srgbClr val="FFFFFF"/>
              </a:solidFill>
              <a:ln>
                <a:noFill/>
              </a:ln>
              <a:effectLst/>
            </c:spPr>
            <c:txPr>
              <a:bodyPr wrap="square" lIns="38100" tIns="19050" rIns="38100" bIns="19050" anchor="ctr" anchorCtr="0">
                <a:spAutoFit/>
              </a:bodyPr>
              <a:lstStyle/>
              <a:p>
                <a:pPr algn="ct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Sheet1!$D$2:$D$4</c:f>
              <c:numCache>
                <c:formatCode>General</c:formatCode>
                <c:ptCount val="3"/>
                <c:pt idx="0">
                  <c:v>42</c:v>
                </c:pt>
                <c:pt idx="2">
                  <c:v>41</c:v>
                </c:pt>
              </c:numCache>
            </c:numRef>
          </c:val>
          <c:extLst>
            <c:ext xmlns:c16="http://schemas.microsoft.com/office/drawing/2014/chart" uri="{C3380CC4-5D6E-409C-BE32-E72D297353CC}">
              <c16:uniqueId val="{0000000A-0959-4F96-ABF6-7E4564691678}"/>
            </c:ext>
          </c:extLst>
        </c:ser>
        <c:ser>
          <c:idx val="2"/>
          <c:order val="3"/>
          <c:tx>
            <c:strRef>
              <c:f>Sheet1!$E$1</c:f>
              <c:strCache>
                <c:ptCount val="1"/>
                <c:pt idx="0">
                  <c:v>Label3</c:v>
                </c:pt>
              </c:strCache>
            </c:strRef>
          </c:tx>
          <c:spPr>
            <a:solidFill>
              <a:srgbClr val="000000"/>
            </a:solidFill>
            <a:ln>
              <a:noFill/>
            </a:ln>
          </c:spPr>
          <c:invertIfNegative val="0"/>
          <c:dPt>
            <c:idx val="0"/>
            <c:invertIfNegative val="1"/>
            <c:bubble3D val="0"/>
            <c:spPr>
              <a:solidFill>
                <a:srgbClr val="000000"/>
              </a:solidFill>
            </c:spPr>
            <c:extLst>
              <c:ext xmlns:c16="http://schemas.microsoft.com/office/drawing/2014/chart" uri="{C3380CC4-5D6E-409C-BE32-E72D297353CC}">
                <c16:uniqueId val="{00000010-64AF-455E-93B2-8521493D00C7}"/>
              </c:ext>
            </c:extLst>
          </c:dPt>
          <c:dPt>
            <c:idx val="2"/>
            <c:invertIfNegative val="1"/>
            <c:bubble3D val="0"/>
            <c:spPr>
              <a:solidFill>
                <a:srgbClr val="000000"/>
              </a:solidFill>
            </c:spPr>
            <c:extLst>
              <c:ext xmlns:c16="http://schemas.microsoft.com/office/drawing/2014/chart" uri="{C3380CC4-5D6E-409C-BE32-E72D297353CC}">
                <c16:uniqueId val="{00000012-64AF-455E-93B2-8521493D00C7}"/>
              </c:ext>
            </c:extLst>
          </c:dPt>
          <c:dLbls>
            <c:spPr>
              <a:noFill/>
              <a:ln>
                <a:noFill/>
              </a:ln>
              <a:effectLst/>
            </c:spPr>
            <c:txPr>
              <a:bodyPr wrap="square" lIns="38100" tIns="19050" rIns="38100" bIns="19050" anchor="ctr" anchorCtr="0">
                <a:spAutoFit/>
              </a:bodyPr>
              <a:lstStyle/>
              <a:p>
                <a:pPr algn="ct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Sheet1!$E$2:$E$4</c:f>
              <c:numCache>
                <c:formatCode>General</c:formatCode>
                <c:ptCount val="3"/>
                <c:pt idx="0">
                  <c:v>40</c:v>
                </c:pt>
                <c:pt idx="2">
                  <c:v>37</c:v>
                </c:pt>
              </c:numCache>
            </c:numRef>
          </c:val>
          <c:extLst>
            <c:ext xmlns:c16="http://schemas.microsoft.com/office/drawing/2014/chart" uri="{C3380CC4-5D6E-409C-BE32-E72D297353CC}">
              <c16:uniqueId val="{0000000B-0959-4F96-ABF6-7E4564691678}"/>
            </c:ext>
          </c:extLst>
        </c:ser>
        <c:dLbls>
          <c:showLegendKey val="0"/>
          <c:showVal val="1"/>
          <c:showCatName val="0"/>
          <c:showSerName val="0"/>
          <c:showPercent val="0"/>
          <c:showBubbleSize val="0"/>
        </c:dLbls>
        <c:gapWidth val="77"/>
        <c:overlap val="-32"/>
        <c:axId val="1160245344"/>
        <c:axId val="1160241488"/>
        <c:extLst/>
      </c:barChart>
      <c:catAx>
        <c:axId val="1160245344"/>
        <c:scaling>
          <c:orientation val="minMax"/>
        </c:scaling>
        <c:delete val="1"/>
        <c:axPos val="b"/>
        <c:numFmt formatCode="General" sourceLinked="1"/>
        <c:majorTickMark val="out"/>
        <c:minorTickMark val="none"/>
        <c:tickLblPos val="high"/>
        <c:crossAx val="1160241488"/>
        <c:crossesAt val="0"/>
        <c:auto val="1"/>
        <c:lblAlgn val="ctr"/>
        <c:lblOffset val="200"/>
        <c:noMultiLvlLbl val="0"/>
      </c:catAx>
      <c:valAx>
        <c:axId val="1160241488"/>
        <c:scaling>
          <c:orientation val="minMax"/>
          <c:max val="8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w="12700">
      <a:noFill/>
    </a:ln>
  </c:spPr>
  <c:txPr>
    <a:bodyPr rot="0"/>
    <a:lstStyle/>
    <a:p>
      <a:pPr rtl="0">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0"/>
          <c:w val="0.79735058786239688"/>
          <c:h val="0.8348925153699882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1-581C-437A-AE40-29910E996E1F}"/>
              </c:ext>
            </c:extLst>
          </c:dPt>
          <c:dPt>
            <c:idx val="1"/>
            <c:invertIfNegative val="0"/>
            <c:bubble3D val="0"/>
            <c:spPr>
              <a:solidFill>
                <a:srgbClr val="000000"/>
              </a:solidFill>
              <a:ln>
                <a:noFill/>
              </a:ln>
              <a:effectLst/>
            </c:spPr>
            <c:extLst>
              <c:ext xmlns:c16="http://schemas.microsoft.com/office/drawing/2014/chart" uri="{C3380CC4-5D6E-409C-BE32-E72D297353CC}">
                <c16:uniqueId val="{00000003-581C-437A-AE40-29910E996E1F}"/>
              </c:ext>
            </c:extLst>
          </c:dPt>
          <c:dPt>
            <c:idx val="2"/>
            <c:invertIfNegative val="0"/>
            <c:bubble3D val="0"/>
            <c:spPr>
              <a:solidFill>
                <a:schemeClr val="tx1"/>
              </a:solidFill>
              <a:ln>
                <a:noFill/>
              </a:ln>
              <a:effectLst/>
            </c:spPr>
            <c:extLst>
              <c:ext xmlns:c16="http://schemas.microsoft.com/office/drawing/2014/chart" uri="{C3380CC4-5D6E-409C-BE32-E72D297353CC}">
                <c16:uniqueId val="{00000005-581C-437A-AE40-29910E996E1F}"/>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581C-437A-AE40-29910E996E1F}"/>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581C-437A-AE40-29910E996E1F}"/>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581C-437A-AE40-29910E996E1F}"/>
                </c:ext>
              </c:extLst>
            </c:dLbl>
            <c:spPr>
              <a:noFill/>
              <a:ln>
                <a:noFill/>
              </a:ln>
              <a:effectLst/>
            </c:spPr>
            <c:txPr>
              <a:bodyPr rot="0" spcFirstLastPara="1" vertOverflow="overflow" horzOverflow="overflow" vert="horz" wrap="square" lIns="38100" tIns="19050" rIns="38100" bIns="19050" anchor="ctr" anchorCtr="1">
                <a:noAutofit/>
              </a:bodyPr>
              <a:lstStyle/>
              <a:p>
                <a:pPr rtl="0">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Monde 27</c:v>
                </c:pt>
                <c:pt idx="1">
                  <c:v>É.-U.</c:v>
                </c:pt>
                <c:pt idx="2">
                  <c:v>Canada</c:v>
                </c:pt>
              </c:strCache>
            </c:strRef>
          </c:cat>
          <c:val>
            <c:numRef>
              <c:f>Sheet1!$B$2:$B$4</c:f>
              <c:numCache>
                <c:formatCode>General</c:formatCode>
                <c:ptCount val="3"/>
                <c:pt idx="0">
                  <c:v>64</c:v>
                </c:pt>
                <c:pt idx="1">
                  <c:v>68</c:v>
                </c:pt>
                <c:pt idx="2">
                  <c:v>59</c:v>
                </c:pt>
              </c:numCache>
            </c:numRef>
          </c:val>
          <c:extLst>
            <c:ext xmlns:c16="http://schemas.microsoft.com/office/drawing/2014/chart" uri="{C3380CC4-5D6E-409C-BE32-E72D297353CC}">
              <c16:uniqueId val="{00000006-581C-437A-AE40-29910E996E1F}"/>
            </c:ext>
          </c:extLst>
        </c:ser>
        <c:dLbls>
          <c:showLegendKey val="0"/>
          <c:showVal val="0"/>
          <c:showCatName val="0"/>
          <c:showSerName val="0"/>
          <c:showPercent val="0"/>
          <c:showBubbleSize val="0"/>
        </c:dLbls>
        <c:gapWidth val="8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7321160159875244E-2"/>
          <c:w val="0.99264846894138237"/>
          <c:h val="0.749735957337063"/>
        </c:manualLayout>
      </c:layout>
      <c:barChart>
        <c:barDir val="col"/>
        <c:grouping val="clustered"/>
        <c:varyColors val="0"/>
        <c:ser>
          <c:idx val="0"/>
          <c:order val="0"/>
          <c:tx>
            <c:strRef>
              <c:f>Sheet1!$B$1</c:f>
              <c:strCache>
                <c:ptCount val="1"/>
                <c:pt idx="0">
                  <c:v>Series 1</c:v>
                </c:pt>
              </c:strCache>
            </c:strRef>
          </c:tx>
          <c:spPr>
            <a:solidFill>
              <a:srgbClr val="0329C9"/>
            </a:solidFill>
            <a:ln>
              <a:noFill/>
            </a:ln>
          </c:spPr>
          <c:invertIfNegative val="0"/>
          <c:dPt>
            <c:idx val="0"/>
            <c:invertIfNegative val="1"/>
            <c:bubble3D val="0"/>
            <c:spPr>
              <a:solidFill>
                <a:srgbClr val="0229C8"/>
              </a:solidFill>
            </c:spPr>
            <c:extLst>
              <c:ext xmlns:c16="http://schemas.microsoft.com/office/drawing/2014/chart" uri="{C3380CC4-5D6E-409C-BE32-E72D297353CC}">
                <c16:uniqueId val="{00000001-A081-4703-A0C4-01DD1FB52DFC}"/>
              </c:ext>
            </c:extLst>
          </c:dPt>
          <c:dPt>
            <c:idx val="1"/>
            <c:invertIfNegative val="1"/>
            <c:bubble3D val="0"/>
            <c:spPr>
              <a:solidFill>
                <a:srgbClr val="0229C8"/>
              </a:solidFill>
            </c:spPr>
            <c:extLst>
              <c:ext xmlns:c16="http://schemas.microsoft.com/office/drawing/2014/chart" uri="{C3380CC4-5D6E-409C-BE32-E72D297353CC}">
                <c16:uniqueId val="{00000003-A081-4703-A0C4-01DD1FB52DFC}"/>
              </c:ext>
            </c:extLst>
          </c:dPt>
          <c:dPt>
            <c:idx val="2"/>
            <c:invertIfNegative val="1"/>
            <c:bubble3D val="0"/>
            <c:spPr>
              <a:solidFill>
                <a:srgbClr val="0229C8"/>
              </a:solidFill>
            </c:spPr>
            <c:extLst>
              <c:ext xmlns:c16="http://schemas.microsoft.com/office/drawing/2014/chart" uri="{C3380CC4-5D6E-409C-BE32-E72D297353CC}">
                <c16:uniqueId val="{00000005-A081-4703-A0C4-01DD1FB52DFC}"/>
              </c:ext>
            </c:extLst>
          </c:dPt>
          <c:dPt>
            <c:idx val="3"/>
            <c:invertIfNegative val="1"/>
            <c:bubble3D val="0"/>
            <c:spPr>
              <a:solidFill>
                <a:srgbClr val="0229C8"/>
              </a:solidFill>
            </c:spPr>
            <c:extLst>
              <c:ext xmlns:c16="http://schemas.microsoft.com/office/drawing/2014/chart" uri="{C3380CC4-5D6E-409C-BE32-E72D297353CC}">
                <c16:uniqueId val="{00000007-A081-4703-A0C4-01DD1FB52DFC}"/>
              </c:ext>
            </c:extLst>
          </c:dPt>
          <c:dPt>
            <c:idx val="4"/>
            <c:invertIfNegative val="0"/>
            <c:bubble3D val="0"/>
            <c:spPr>
              <a:solidFill>
                <a:srgbClr val="ADC9D3"/>
              </a:solidFill>
              <a:ln>
                <a:noFill/>
              </a:ln>
            </c:spPr>
            <c:extLst>
              <c:ext xmlns:c16="http://schemas.microsoft.com/office/drawing/2014/chart" uri="{C3380CC4-5D6E-409C-BE32-E72D297353CC}">
                <c16:uniqueId val="{00000013-18D7-4D60-98D5-C279812C77E3}"/>
              </c:ext>
            </c:extLst>
          </c:dPt>
          <c:dPt>
            <c:idx val="5"/>
            <c:invertIfNegative val="1"/>
            <c:bubble3D val="0"/>
            <c:spPr>
              <a:solidFill>
                <a:srgbClr val="ADC9D3"/>
              </a:solidFill>
            </c:spPr>
            <c:extLst>
              <c:ext xmlns:c16="http://schemas.microsoft.com/office/drawing/2014/chart" uri="{C3380CC4-5D6E-409C-BE32-E72D297353CC}">
                <c16:uniqueId val="{00000015-18D7-4D60-98D5-C279812C77E3}"/>
              </c:ext>
            </c:extLst>
          </c:dPt>
          <c:dPt>
            <c:idx val="6"/>
            <c:invertIfNegative val="0"/>
            <c:bubble3D val="0"/>
            <c:spPr>
              <a:solidFill>
                <a:srgbClr val="ADC9D3"/>
              </a:solidFill>
              <a:ln>
                <a:noFill/>
              </a:ln>
            </c:spPr>
            <c:extLst>
              <c:ext xmlns:c16="http://schemas.microsoft.com/office/drawing/2014/chart" uri="{C3380CC4-5D6E-409C-BE32-E72D297353CC}">
                <c16:uniqueId val="{00000017-18D7-4D60-98D5-C279812C77E3}"/>
              </c:ext>
            </c:extLst>
          </c:dPt>
          <c:dPt>
            <c:idx val="7"/>
            <c:invertIfNegative val="0"/>
            <c:bubble3D val="0"/>
            <c:spPr>
              <a:solidFill>
                <a:srgbClr val="FE4B38"/>
              </a:solidFill>
              <a:ln>
                <a:noFill/>
              </a:ln>
            </c:spPr>
            <c:extLst>
              <c:ext xmlns:c16="http://schemas.microsoft.com/office/drawing/2014/chart" uri="{C3380CC4-5D6E-409C-BE32-E72D297353CC}">
                <c16:uniqueId val="{00000019-18D7-4D60-98D5-C279812C77E3}"/>
              </c:ext>
            </c:extLst>
          </c:dPt>
          <c:dPt>
            <c:idx val="8"/>
            <c:invertIfNegative val="0"/>
            <c:bubble3D val="0"/>
            <c:spPr>
              <a:solidFill>
                <a:srgbClr val="FE4B38"/>
              </a:solidFill>
              <a:ln>
                <a:noFill/>
              </a:ln>
            </c:spPr>
            <c:extLst>
              <c:ext xmlns:c16="http://schemas.microsoft.com/office/drawing/2014/chart" uri="{C3380CC4-5D6E-409C-BE32-E72D297353CC}">
                <c16:uniqueId val="{0000001B-18D7-4D60-98D5-C279812C77E3}"/>
              </c:ext>
            </c:extLst>
          </c:dPt>
          <c:dPt>
            <c:idx val="16"/>
            <c:invertIfNegative val="0"/>
            <c:bubble3D val="0"/>
            <c:extLst>
              <c:ext xmlns:c16="http://schemas.microsoft.com/office/drawing/2014/chart" uri="{C3380CC4-5D6E-409C-BE32-E72D297353CC}">
                <c16:uniqueId val="{00000006-C9AE-4755-A465-23F26329BEA8}"/>
              </c:ext>
            </c:extLst>
          </c:dPt>
          <c:dPt>
            <c:idx val="17"/>
            <c:invertIfNegative val="0"/>
            <c:bubble3D val="0"/>
            <c:extLst>
              <c:ext xmlns:c16="http://schemas.microsoft.com/office/drawing/2014/chart" uri="{C3380CC4-5D6E-409C-BE32-E72D297353CC}">
                <c16:uniqueId val="{00000007-C9AE-4755-A465-23F26329BEA8}"/>
              </c:ext>
            </c:extLst>
          </c:dPt>
          <c:dPt>
            <c:idx val="18"/>
            <c:invertIfNegative val="0"/>
            <c:bubble3D val="0"/>
            <c:extLst>
              <c:ext xmlns:c16="http://schemas.microsoft.com/office/drawing/2014/chart" uri="{C3380CC4-5D6E-409C-BE32-E72D297353CC}">
                <c16:uniqueId val="{00000008-C9AE-4755-A465-23F26329BEA8}"/>
              </c:ext>
            </c:extLst>
          </c:dPt>
          <c:dPt>
            <c:idx val="19"/>
            <c:invertIfNegative val="0"/>
            <c:bubble3D val="0"/>
            <c:extLst>
              <c:ext xmlns:c16="http://schemas.microsoft.com/office/drawing/2014/chart" uri="{C3380CC4-5D6E-409C-BE32-E72D297353CC}">
                <c16:uniqueId val="{00000009-C9AE-4755-A465-23F26329BEA8}"/>
              </c:ext>
            </c:extLst>
          </c:dPt>
          <c:dPt>
            <c:idx val="20"/>
            <c:invertIfNegative val="0"/>
            <c:bubble3D val="0"/>
            <c:extLst>
              <c:ext xmlns:c16="http://schemas.microsoft.com/office/drawing/2014/chart" uri="{C3380CC4-5D6E-409C-BE32-E72D297353CC}">
                <c16:uniqueId val="{0000000A-C9AE-4755-A465-23F26329BEA8}"/>
              </c:ext>
            </c:extLst>
          </c:dPt>
          <c:dPt>
            <c:idx val="21"/>
            <c:invertIfNegative val="0"/>
            <c:bubble3D val="0"/>
            <c:extLst>
              <c:ext xmlns:c16="http://schemas.microsoft.com/office/drawing/2014/chart" uri="{C3380CC4-5D6E-409C-BE32-E72D297353CC}">
                <c16:uniqueId val="{0000000B-C9AE-4755-A465-23F26329BEA8}"/>
              </c:ext>
            </c:extLst>
          </c:dPt>
          <c:dPt>
            <c:idx val="22"/>
            <c:invertIfNegative val="0"/>
            <c:bubble3D val="0"/>
            <c:extLst>
              <c:ext xmlns:c16="http://schemas.microsoft.com/office/drawing/2014/chart" uri="{C3380CC4-5D6E-409C-BE32-E72D297353CC}">
                <c16:uniqueId val="{0000000C-C9AE-4755-A465-23F26329BEA8}"/>
              </c:ext>
            </c:extLst>
          </c:dPt>
          <c:dPt>
            <c:idx val="23"/>
            <c:invertIfNegative val="0"/>
            <c:bubble3D val="0"/>
            <c:extLst>
              <c:ext xmlns:c16="http://schemas.microsoft.com/office/drawing/2014/chart" uri="{C3380CC4-5D6E-409C-BE32-E72D297353CC}">
                <c16:uniqueId val="{0000000D-C9AE-4755-A465-23F26329BEA8}"/>
              </c:ext>
            </c:extLst>
          </c:dPt>
          <c:dPt>
            <c:idx val="24"/>
            <c:invertIfNegative val="0"/>
            <c:bubble3D val="0"/>
            <c:extLst>
              <c:ext xmlns:c16="http://schemas.microsoft.com/office/drawing/2014/chart" uri="{C3380CC4-5D6E-409C-BE32-E72D297353CC}">
                <c16:uniqueId val="{0000000E-C9AE-4755-A465-23F26329BEA8}"/>
              </c:ext>
            </c:extLst>
          </c:dPt>
          <c:dPt>
            <c:idx val="25"/>
            <c:invertIfNegative val="0"/>
            <c:bubble3D val="0"/>
            <c:extLst>
              <c:ext xmlns:c16="http://schemas.microsoft.com/office/drawing/2014/chart" uri="{C3380CC4-5D6E-409C-BE32-E72D297353CC}">
                <c16:uniqueId val="{0000000F-C9AE-4755-A465-23F26329BEA8}"/>
              </c:ext>
            </c:extLst>
          </c:dPt>
          <c:dLbls>
            <c:dLbl>
              <c:idx val="16"/>
              <c:layout>
                <c:manualLayout>
                  <c:x val="-2.2472474757394599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AE-4755-A465-23F26329BEA8}"/>
                </c:ext>
              </c:extLst>
            </c:dLbl>
            <c:dLbl>
              <c:idx val="17"/>
              <c:layout>
                <c:manualLayout>
                  <c:x val="-3.37087121360918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AE-4755-A465-23F26329BEA8}"/>
                </c:ext>
              </c:extLst>
            </c:dLbl>
            <c:dLbl>
              <c:idx val="18"/>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AE-4755-A465-23F26329BEA8}"/>
                </c:ext>
              </c:extLst>
            </c:dLbl>
            <c:dLbl>
              <c:idx val="19"/>
              <c:layout>
                <c:manualLayout>
                  <c:x val="-2.24724747573945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AE-4755-A465-23F26329BEA8}"/>
                </c:ext>
              </c:extLst>
            </c:dLbl>
            <c:dLbl>
              <c:idx val="20"/>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AE-4755-A465-23F26329BEA8}"/>
                </c:ext>
              </c:extLst>
            </c:dLbl>
            <c:dLbl>
              <c:idx val="21"/>
              <c:layout>
                <c:manualLayout>
                  <c:x val="-1.12362373786981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AE-4755-A465-23F26329BEA8}"/>
                </c:ext>
              </c:extLst>
            </c:dLbl>
            <c:dLbl>
              <c:idx val="22"/>
              <c:layout>
                <c:manualLayout>
                  <c:x val="-1.12362373786973E-3"/>
                  <c:y val="1.35873635379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AE-4755-A465-23F26329BEA8}"/>
                </c:ext>
              </c:extLst>
            </c:dLbl>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AE-4755-A465-23F26329BEA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AE-4755-A465-23F26329BEA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AE-4755-A465-23F26329BEA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9AE-4755-A465-23F26329BEA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AE-4755-A465-23F26329BEA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9AE-4755-A465-23F26329BEA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AE-4755-A465-23F26329BEA8}"/>
                </c:ext>
              </c:extLst>
            </c:dLbl>
            <c:spPr>
              <a:noFill/>
              <a:ln>
                <a:noFill/>
              </a:ln>
              <a:effectLst/>
            </c:spPr>
            <c:txPr>
              <a:bodyPr/>
              <a:lstStyle/>
              <a:p>
                <a:pPr rtl="0">
                  <a:defRPr sz="1200" b="1" i="0">
                    <a:solidFill>
                      <a:schemeClr val="tx1"/>
                    </a:solidFill>
                    <a:latin typeface="Arial" panose="020B0604020202020204" pitchFamily="34" charset="0"/>
                    <a:ea typeface="Helvetica"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Scientifiques</c:v>
                </c:pt>
                <c:pt idx="1">
                  <c:v>Mes collègues</c:v>
                </c:pt>
                <c:pt idx="2">
                  <c:v>Santé publique</c:v>
                </c:pt>
                <c:pt idx="3">
                  <c:v>Gens de ma communauté</c:v>
                </c:pt>
                <c:pt idx="4">
                  <c:v>Concitoyens</c:v>
                </c:pt>
                <c:pt idx="5">
                  <c:v>Mon chef d'entreprise</c:v>
                </c:pt>
                <c:pt idx="6">
                  <c:v>Journalistes</c:v>
                </c:pt>
                <c:pt idx="7">
                  <c:v>Décideurs gouv.</c:v>
                </c:pt>
                <c:pt idx="8">
                  <c:v>Chefs d'entreprise</c:v>
                </c:pt>
              </c:strCache>
            </c:strRef>
          </c:cat>
          <c:val>
            <c:numRef>
              <c:f>Sheet1!$B$2:$B$10</c:f>
              <c:numCache>
                <c:formatCode>General</c:formatCode>
                <c:ptCount val="9"/>
                <c:pt idx="0">
                  <c:v>75</c:v>
                </c:pt>
                <c:pt idx="1">
                  <c:v>72</c:v>
                </c:pt>
                <c:pt idx="2">
                  <c:v>65</c:v>
                </c:pt>
                <c:pt idx="3">
                  <c:v>64</c:v>
                </c:pt>
                <c:pt idx="4">
                  <c:v>58</c:v>
                </c:pt>
                <c:pt idx="5">
                  <c:v>58</c:v>
                </c:pt>
                <c:pt idx="6">
                  <c:v>50</c:v>
                </c:pt>
                <c:pt idx="7">
                  <c:v>43</c:v>
                </c:pt>
                <c:pt idx="8">
                  <c:v>36</c:v>
                </c:pt>
              </c:numCache>
            </c:numRef>
          </c:val>
          <c:extLst>
            <c:ext xmlns:c16="http://schemas.microsoft.com/office/drawing/2014/chart" uri="{C3380CC4-5D6E-409C-BE32-E72D297353CC}">
              <c16:uniqueId val="{00000014-C9AE-4755-A465-23F26329BEA8}"/>
            </c:ext>
          </c:extLst>
        </c:ser>
        <c:dLbls>
          <c:showLegendKey val="0"/>
          <c:showVal val="1"/>
          <c:showCatName val="0"/>
          <c:showSerName val="0"/>
          <c:showPercent val="0"/>
          <c:showBubbleSize val="0"/>
        </c:dLbls>
        <c:gapWidth val="300"/>
        <c:overlap val="-12"/>
        <c:axId val="1160245344"/>
        <c:axId val="1160241488"/>
        <c:extLst/>
      </c:barChart>
      <c:catAx>
        <c:axId val="1160245344"/>
        <c:scaling>
          <c:orientation val="minMax"/>
        </c:scaling>
        <c:delete val="0"/>
        <c:axPos val="b"/>
        <c:numFmt formatCode="General" sourceLinked="1"/>
        <c:majorTickMark val="none"/>
        <c:minorTickMark val="none"/>
        <c:tickLblPos val="nextTo"/>
        <c:spPr>
          <a:ln>
            <a:solidFill>
              <a:srgbClr val="FFFFFF">
                <a:lumMod val="75000"/>
              </a:srgbClr>
            </a:solidFill>
          </a:ln>
        </c:spPr>
        <c:txPr>
          <a:bodyPr rot="0" vert="horz"/>
          <a:lstStyle/>
          <a:p>
            <a:pPr rtl="0">
              <a:defRPr sz="1200" b="1">
                <a:solidFill>
                  <a:schemeClr val="tx1"/>
                </a:solidFill>
                <a:latin typeface="Arial" panose="020B0604020202020204" pitchFamily="34" charset="0"/>
                <a:ea typeface="Helvetica Neue" charset="0"/>
                <a:cs typeface="Arial" panose="020B0604020202020204" pitchFamily="34" charset="0"/>
              </a:defRPr>
            </a:pPr>
            <a:endParaRPr lang="en-US"/>
          </a:p>
        </c:txPr>
        <c:crossAx val="1160241488"/>
        <c:crossesAt val="0"/>
        <c:auto val="1"/>
        <c:lblAlgn val="ctr"/>
        <c:lblOffset val="150"/>
        <c:noMultiLvlLbl val="0"/>
      </c:catAx>
      <c:valAx>
        <c:axId val="1160241488"/>
        <c:scaling>
          <c:orientation val="minMax"/>
          <c:max val="10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a:noFill/>
    </a:ln>
  </c:spPr>
  <c:txPr>
    <a:bodyPr rot="0"/>
    <a:lstStyle/>
    <a:p>
      <a:pPr rtl="0">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078423800779325E-2"/>
          <c:y val="0"/>
          <c:w val="0.94667619703288897"/>
          <c:h val="1"/>
        </c:manualLayout>
      </c:layout>
      <c:barChart>
        <c:barDir val="col"/>
        <c:grouping val="stacked"/>
        <c:varyColors val="0"/>
        <c:ser>
          <c:idx val="0"/>
          <c:order val="0"/>
          <c:tx>
            <c:strRef>
              <c:f>Sheet1!$B$1</c:f>
              <c:strCache>
                <c:ptCount val="1"/>
                <c:pt idx="0">
                  <c:v>Zero</c:v>
                </c:pt>
              </c:strCache>
            </c:strRef>
          </c:tx>
          <c:spPr>
            <a:solidFill>
              <a:srgbClr val="000000"/>
            </a:solidFill>
            <a:ln>
              <a:noFill/>
            </a:ln>
          </c:spPr>
          <c:invertIfNegative val="0"/>
          <c:dLbls>
            <c:spPr>
              <a:noFill/>
              <a:ln>
                <a:noFill/>
              </a:ln>
              <a:effectLst/>
            </c:spPr>
            <c:txPr>
              <a:bodyPr wrap="square" lIns="38100" tIns="19050" rIns="38100" bIns="19050" anchor="ctr">
                <a:spAutoFit/>
              </a:bodyPr>
              <a:lstStyle/>
              <a:p>
                <a:pPr rtl="0">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Sheet1!$B$2:$B$8</c:f>
              <c:numCache>
                <c:formatCode>General</c:formatCode>
                <c:ptCount val="7"/>
                <c:pt idx="0">
                  <c:v>18</c:v>
                </c:pt>
                <c:pt idx="1">
                  <c:v>17</c:v>
                </c:pt>
                <c:pt idx="2">
                  <c:v>13</c:v>
                </c:pt>
                <c:pt idx="3">
                  <c:v>11</c:v>
                </c:pt>
                <c:pt idx="4">
                  <c:v>9</c:v>
                </c:pt>
                <c:pt idx="5">
                  <c:v>9</c:v>
                </c:pt>
                <c:pt idx="6">
                  <c:v>7</c:v>
                </c:pt>
              </c:numCache>
            </c:numRef>
          </c:val>
          <c:extLst xmlns:c15="http://schemas.microsoft.com/office/drawing/2012/chart">
            <c:ext xmlns:c16="http://schemas.microsoft.com/office/drawing/2014/chart" uri="{C3380CC4-5D6E-409C-BE32-E72D297353CC}">
              <c16:uniqueId val="{00000004-09B5-4FF2-8E60-B67603A2AF67}"/>
            </c:ext>
          </c:extLst>
        </c:ser>
        <c:ser>
          <c:idx val="1"/>
          <c:order val="1"/>
          <c:tx>
            <c:strRef>
              <c:f>Sheet1!$C$1</c:f>
              <c:strCache>
                <c:ptCount val="1"/>
                <c:pt idx="0">
                  <c:v>Once or twice</c:v>
                </c:pt>
              </c:strCache>
            </c:strRef>
          </c:tx>
          <c:spPr>
            <a:solidFill>
              <a:srgbClr val="FFFFFF">
                <a:lumMod val="65000"/>
              </a:srgbClr>
            </a:solidFill>
            <a:ln>
              <a:noFill/>
            </a:ln>
          </c:spPr>
          <c:invertIfNegative val="0"/>
          <c:dLbls>
            <c:spPr>
              <a:noFill/>
              <a:ln>
                <a:noFill/>
              </a:ln>
              <a:effectLst/>
            </c:spPr>
            <c:txPr>
              <a:bodyPr wrap="square" lIns="38100" tIns="19050" rIns="38100" bIns="19050" anchor="ctr">
                <a:spAutoFit/>
              </a:bodyPr>
              <a:lstStyle/>
              <a:p>
                <a:pPr rtl="0">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Sheet1!$C$2:$C$8</c:f>
              <c:numCache>
                <c:formatCode>General</c:formatCode>
                <c:ptCount val="7"/>
                <c:pt idx="0">
                  <c:v>50</c:v>
                </c:pt>
                <c:pt idx="1">
                  <c:v>48</c:v>
                </c:pt>
                <c:pt idx="2">
                  <c:v>47</c:v>
                </c:pt>
                <c:pt idx="3">
                  <c:v>43</c:v>
                </c:pt>
                <c:pt idx="4">
                  <c:v>41</c:v>
                </c:pt>
                <c:pt idx="5">
                  <c:v>37</c:v>
                </c:pt>
                <c:pt idx="6">
                  <c:v>26</c:v>
                </c:pt>
              </c:numCache>
            </c:numRef>
          </c:val>
          <c:extLst>
            <c:ext xmlns:c16="http://schemas.microsoft.com/office/drawing/2014/chart" uri="{C3380CC4-5D6E-409C-BE32-E72D297353CC}">
              <c16:uniqueId val="{00000005-09B5-4FF2-8E60-B67603A2AF67}"/>
            </c:ext>
          </c:extLst>
        </c:ser>
        <c:ser>
          <c:idx val="3"/>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rtl="0">
                  <a:defRPr sz="1200" b="1">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Sheet1!$D$2:$D$8</c:f>
              <c:numCache>
                <c:formatCode>General</c:formatCode>
                <c:ptCount val="7"/>
                <c:pt idx="0">
                  <c:v>68</c:v>
                </c:pt>
                <c:pt idx="1">
                  <c:v>65</c:v>
                </c:pt>
                <c:pt idx="2">
                  <c:v>60</c:v>
                </c:pt>
                <c:pt idx="3">
                  <c:v>54</c:v>
                </c:pt>
                <c:pt idx="4">
                  <c:v>50</c:v>
                </c:pt>
                <c:pt idx="5">
                  <c:v>46</c:v>
                </c:pt>
                <c:pt idx="6">
                  <c:v>33</c:v>
                </c:pt>
              </c:numCache>
            </c:numRef>
          </c:val>
          <c:extLst>
            <c:ext xmlns:c16="http://schemas.microsoft.com/office/drawing/2014/chart" uri="{C3380CC4-5D6E-409C-BE32-E72D297353CC}">
              <c16:uniqueId val="{00000006-09B5-4FF2-8E60-B67603A2AF67}"/>
            </c:ext>
          </c:extLst>
        </c:ser>
        <c:dLbls>
          <c:showLegendKey val="0"/>
          <c:showVal val="1"/>
          <c:showCatName val="0"/>
          <c:showSerName val="0"/>
          <c:showPercent val="0"/>
          <c:showBubbleSize val="0"/>
        </c:dLbls>
        <c:gapWidth val="219"/>
        <c:overlap val="100"/>
        <c:axId val="245215024"/>
        <c:axId val="245217072"/>
        <c:extLst/>
      </c:barChart>
      <c:catAx>
        <c:axId val="245215024"/>
        <c:scaling>
          <c:orientation val="minMax"/>
        </c:scaling>
        <c:delete val="1"/>
        <c:axPos val="b"/>
        <c:numFmt formatCode="General" sourceLinked="1"/>
        <c:majorTickMark val="out"/>
        <c:minorTickMark val="none"/>
        <c:tickLblPos val="nextTo"/>
        <c:crossAx val="245217072"/>
        <c:crossesAt val="0"/>
        <c:auto val="1"/>
        <c:lblAlgn val="ctr"/>
        <c:lblOffset val="150"/>
        <c:noMultiLvlLbl val="0"/>
      </c:catAx>
      <c:valAx>
        <c:axId val="245217072"/>
        <c:scaling>
          <c:orientation val="minMax"/>
          <c:max val="100"/>
          <c:min val="0"/>
        </c:scaling>
        <c:delete val="1"/>
        <c:axPos val="l"/>
        <c:numFmt formatCode="0%" sourceLinked="0"/>
        <c:majorTickMark val="out"/>
        <c:minorTickMark val="none"/>
        <c:tickLblPos val="nextTo"/>
        <c:crossAx val="245215024"/>
        <c:crosses val="autoZero"/>
        <c:crossBetween val="between"/>
      </c:valAx>
    </c:plotArea>
    <c:plotVisOnly val="1"/>
    <c:dispBlanksAs val="gap"/>
    <c:showDLblsOverMax val="0"/>
  </c:chart>
  <c:txPr>
    <a:bodyPr/>
    <a:lstStyle/>
    <a:p>
      <a:pPr rtl="0">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FBBDE9-663E-48D1-A99F-675EE18F70B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29FFD9-5EA3-4A30-8AAD-EA686D6BCF7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453EC3D-5E23-4F05-A311-784EAD0CFFF7}" type="datetimeFigureOut">
              <a:rPr lang="en-US" smtClean="0"/>
              <a:t>5/20/2022</a:t>
            </a:fld>
            <a:endParaRPr lang="en-US"/>
          </a:p>
        </p:txBody>
      </p:sp>
      <p:sp>
        <p:nvSpPr>
          <p:cNvPr id="4" name="Footer Placeholder 3">
            <a:extLst>
              <a:ext uri="{FF2B5EF4-FFF2-40B4-BE49-F238E27FC236}">
                <a16:creationId xmlns:a16="http://schemas.microsoft.com/office/drawing/2014/main" id="{9408B4E0-0334-48EB-81B2-7BE3E19425B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EC41C4-1111-4363-8066-EB33F1A12BE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5C5262-6AF8-4BDA-A97F-F2C12EFFB092}" type="slidenum">
              <a:rPr lang="en-US" smtClean="0"/>
              <a:t>‹#›</a:t>
            </a:fld>
            <a:endParaRPr lang="en-US"/>
          </a:p>
        </p:txBody>
      </p:sp>
    </p:spTree>
    <p:extLst>
      <p:ext uri="{BB962C8B-B14F-4D97-AF65-F5344CB8AC3E}">
        <p14:creationId xmlns:p14="http://schemas.microsoft.com/office/powerpoint/2010/main" val="40194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28416F-86D9-4EDC-9827-FCCB69603C23}" type="datetimeFigureOut">
              <a:rPr lang="en-US" smtClean="0"/>
              <a:t>5/20/2022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91F85D-A6DC-4651-AD0D-869479C7D321}" type="slidenum">
              <a:rPr lang="en-US" smtClean="0"/>
              <a:t>‹#›</a:t>
            </a:fld>
            <a:endParaRPr lang="en-US"/>
          </a:p>
        </p:txBody>
      </p:sp>
    </p:spTree>
    <p:extLst>
      <p:ext uri="{BB962C8B-B14F-4D97-AF65-F5344CB8AC3E}">
        <p14:creationId xmlns:p14="http://schemas.microsoft.com/office/powerpoint/2010/main" val="11224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Bienvenue dans le rapport Baromètre de confiance Edelman</a:t>
            </a:r>
            <a:r>
              <a:rPr lang="fr-CA" b="0" i="0" u="none" baseline="0" dirty="0"/>
              <a:t> </a:t>
            </a:r>
            <a:r>
              <a:rPr lang="fr-ca" b="0" i="0" u="none" baseline="0" dirty="0"/>
              <a:t>2022, préparé dans le contexte d’une autre année incroyable.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Cette deuxième année de pandémie mondiale a mis les institutions à l’épreuve comme jamais auparavant. Nous l’avons d’ailleurs constaté dans d’autres recherches menées précédemment.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Ce que nous avons découvert à propos de la pandémie, mais aussi d’autres crises existentielles telles que les changements climatiques, l’automatisation des emplois et la discrimination, c’est qu’elles ne se limitent pas à mettre à l’épreuve nos institutions et leur façon de réagir, elles exposent également les failles et les faiblesses du système.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724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t>Cette diapositive pourrait être considérée comme inquiétante, mais je pense que pour nous, communicateurs, elle présente une occasion d’une importance capitale.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t>La moitié des Canadiens sont d’accord pour dire que les gens dans ce pays n’ont pas la possibilité de faire des débats constructifs et civilisés autour d’enjeux sur lesquels il y a des désaccords, ce qui est un élément fondamental pour le bon fonctionnement d’une société, surtout dans les sociétés démocratiques.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t>Nous pensons que les résultats de cette enquête sont un appel lancé à tous les Canadiens, et en particulier ceux qui ont un rôle de meneur dans les institutions que sont les entreprises, les gouvernements, les ONG et les médias, pour qu’ils se battent pour la civilité, la vérité et l’information.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70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La tâche qui nous attend ne sera pas facile. La confiance envers les classes dirigeantes continue de chuter : moins de la moitié des gens font confiance aux décideurs gouvernementaux ou aux chefs d’entreprise.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Toutefois, nous constatons que les collègues demeurent dans la catégorie des personnes de confiance et que « Mon chef d’entreprise » se positionne dans le neutre. C’est une indication supplémentaire que les employeurs ont un rôle crucial à jouer en tant que force stabilisatrice dans la société.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79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Par ailleurs, les employeurs sont également considérés comme la source d’information la plus crédible.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Soixante-huit pour cent des gens croiront les informations reçues de leur employeur après les avoir vues seulement une ou deux fois, ce qui est supérieur aux informations provenant du gouvernement ou des médias.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Une fois de plus, nous voyons les médias sociaux en bas de la liste, soit comme source d’information la moins crédible. Près de la moitié des Canadiens disent qu’ils ne croiront jamais ce qu’ils ont vu uniquement sur les médias sociaux.</a:t>
            </a:r>
          </a:p>
        </p:txBody>
      </p:sp>
    </p:spTree>
    <p:extLst>
      <p:ext uri="{BB962C8B-B14F-4D97-AF65-F5344CB8AC3E}">
        <p14:creationId xmlns:p14="http://schemas.microsoft.com/office/powerpoint/2010/main" val="399561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317"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Alors, comment avancer et agir ensemble sur les enjeux de confiance qui nous concernent ici au Canada? </a:t>
            </a:r>
          </a:p>
          <a:p>
            <a:pPr marL="171450" indent="-171450" algn="l" defTabSz="914317" rtl="0">
              <a:buFont typeface="Arial" panose="020B0604020202020204" pitchFamily="34" charset="0"/>
              <a:buChar char="•"/>
              <a:defRPr/>
            </a:pPr>
            <a:endParaRPr lang="fr-ca" dirty="0">
              <a:effectLst/>
              <a:ea typeface="Calibri" panose="020F0502020204030204" pitchFamily="34" charset="0"/>
            </a:endParaRPr>
          </a:p>
          <a:p>
            <a:pPr marL="171450" indent="-171450" algn="l" rtl="0">
              <a:buFont typeface="Arial" panose="020B0604020202020204" pitchFamily="34" charset="0"/>
              <a:buChar char="•"/>
            </a:pP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Le rétablissement de la confiance est la clé de la stabilité de la société et est au cœur de la capacité des quatre institutions à fonctionner correctement et à relever les défis sociétaux. </a:t>
            </a:r>
          </a:p>
          <a:p>
            <a:pPr marL="171450" indent="-171450" algn="l" rtl="0">
              <a:buFont typeface="Arial" panose="020B0604020202020204" pitchFamily="34" charset="0"/>
              <a:buChar char="•"/>
            </a:pPr>
            <a:endParaRPr lang="fr-ca"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lgn="l" rtl="0">
              <a:buFont typeface="Arial" panose="020B0604020202020204" pitchFamily="34" charset="0"/>
              <a:buChar char="•"/>
            </a:pP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Les entreprises doivent reconnaître que leur rôle social n’est pas près de disparaître. Les Canadiens veulent un plus grand leadership de la part des entreprises.</a:t>
            </a:r>
            <a:r>
              <a:rPr lang="fr-ca" b="0" i="0" u="none" baseline="0" dirty="0"/>
              <a:t> </a:t>
            </a:r>
          </a:p>
          <a:p>
            <a:pPr marL="171450" indent="-171450" algn="l" rtl="0">
              <a:buFont typeface="Arial" panose="020B0604020202020204" pitchFamily="34" charset="0"/>
              <a:buChar char="•"/>
            </a:pPr>
            <a:endParaRPr lang="fr-ca" dirty="0"/>
          </a:p>
          <a:p>
            <a:pPr marL="171450" indent="-171450" algn="l" rtl="0">
              <a:buFont typeface="Arial" panose="020B0604020202020204" pitchFamily="34" charset="0"/>
              <a:buChar char="•"/>
            </a:pPr>
            <a:r>
              <a:rPr lang="fr-ca" b="0" i="0" u="none" baseline="0" dirty="0"/>
              <a:t>Les Canadiens ont besoin de voir des progrès tangibles, </a:t>
            </a: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d’avoir une raison de croire que le système peut permettre de bâtir un avenir meilleur. </a:t>
            </a:r>
          </a:p>
          <a:p>
            <a:pPr marL="171450" indent="-171450" algn="l" rtl="0">
              <a:buFont typeface="Arial" panose="020B0604020202020204" pitchFamily="34" charset="0"/>
              <a:buChar char="•"/>
            </a:pPr>
            <a:endParaRPr lang="fr-ca"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lgn="l" rtl="0">
              <a:buFont typeface="Arial" panose="020B0604020202020204" pitchFamily="34" charset="0"/>
              <a:buChar char="•"/>
            </a:pPr>
            <a:r>
              <a:rPr lang="fr-ca" b="0" i="0" u="none" baseline="0" dirty="0"/>
              <a:t>Les classes dirigeantes doivent démontrer un engagement à long terme lorsqu’elles s’attaquent aux différents enjeux, </a:t>
            </a: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qu’il s’agisse de développement durable, d’emploi, d’équité ou encore d’inclusion. </a:t>
            </a:r>
          </a:p>
          <a:p>
            <a:pPr marL="171450" indent="-171450" algn="l" rtl="0">
              <a:buFont typeface="Arial" panose="020B0604020202020204" pitchFamily="34" charset="0"/>
              <a:buChar char="•"/>
            </a:pPr>
            <a:endParaRPr lang="fr-ca"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lgn="l" rtl="0">
              <a:buFont typeface="Arial" panose="020B0604020202020204" pitchFamily="34" charset="0"/>
              <a:buChar char="•"/>
            </a:pP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Enfin, </a:t>
            </a:r>
            <a:r>
              <a:rPr lang="fr-ca" b="0" i="0" u="none" baseline="0" dirty="0"/>
              <a:t>chaque institution doit fournir des informations cohérentes, fondées sur des faits et dignes de confiance, et poursuivre le combat pour l’accès à de telles informations. </a:t>
            </a:r>
          </a:p>
        </p:txBody>
      </p:sp>
    </p:spTree>
    <p:extLst>
      <p:ext uri="{BB962C8B-B14F-4D97-AF65-F5344CB8AC3E}">
        <p14:creationId xmlns:p14="http://schemas.microsoft.com/office/powerpoint/2010/main" val="251776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58411" rtl="0">
              <a:buFont typeface="Arial" panose="020B0604020202020204" pitchFamily="34" charset="0"/>
              <a:buChar char="•"/>
              <a:defRPr/>
            </a:pPr>
            <a:r>
              <a:rPr lang="fr-ca" b="0" i="0" u="none" baseline="0" dirty="0"/>
              <a:t>Chez Edelman, nous étudions la confiance depuis 22 ans, et nos recherches ont révélé bon nombre de tendances. </a:t>
            </a:r>
          </a:p>
          <a:p>
            <a:pPr marL="171450" indent="-171450" algn="l" defTabSz="958411" rtl="0">
              <a:buFont typeface="Arial" panose="020B0604020202020204" pitchFamily="34" charset="0"/>
              <a:buChar char="•"/>
              <a:defRPr/>
            </a:pPr>
            <a:endParaRPr lang="fr-ca" dirty="0"/>
          </a:p>
          <a:p>
            <a:pPr marL="171450" indent="-171450" algn="l" rtl="0">
              <a:lnSpc>
                <a:spcPct val="107000"/>
              </a:lnSpc>
              <a:spcAft>
                <a:spcPts val="800"/>
              </a:spcAft>
              <a:buFont typeface="Arial" panose="020B0604020202020204" pitchFamily="34" charset="0"/>
              <a:buChar cha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Nous avons assisté à un déplacement de la confiance des autorités vers les pairs, avec l’émergence d’une plus grande crédibilité accordée à une personne qui nous ressemble. Des inégalités croissantes se manifestent à l’égard du sentiment de confiance, une tendance qui perdure. Et il y a bien sûr la bataille pour la vérité et son corollaire, la montée de la désinformation.</a:t>
            </a:r>
          </a:p>
          <a:p>
            <a:pPr marL="0" indent="0" algn="l" defTabSz="958411" rtl="0">
              <a:buFont typeface="Arial" panose="020B0604020202020204" pitchFamily="34" charset="0"/>
              <a:buNone/>
              <a:defRPr/>
            </a:pPr>
            <a:endParaRPr lang="fr-ca" dirty="0"/>
          </a:p>
          <a:p>
            <a:pPr marL="171450" indent="-171450" algn="l" defTabSz="958411" rtl="0">
              <a:buFont typeface="Arial" panose="020B0604020202020204" pitchFamily="34" charset="0"/>
              <a:buChar char="•"/>
              <a:defRPr/>
            </a:pPr>
            <a:r>
              <a:rPr lang="fr-ca" b="0" i="0" u="none" baseline="0" dirty="0"/>
              <a:t>Cette année, nous avons mené notre étude dans 28 pays. Au Canada, nous avons interrogé 1 500 citoyens.</a:t>
            </a:r>
          </a:p>
          <a:p>
            <a:pPr marL="171450" indent="-171450" algn="l" defTabSz="958411" rtl="0">
              <a:buFont typeface="Arial" panose="020B0604020202020204" pitchFamily="34" charset="0"/>
              <a:buChar char="•"/>
              <a:defRPr/>
            </a:pPr>
            <a:endParaRPr lang="fr-ca" dirty="0"/>
          </a:p>
          <a:p>
            <a:pPr marL="171450" indent="-171450" algn="l" defTabSz="958411" rtl="0">
              <a:buFont typeface="Arial" panose="020B0604020202020204" pitchFamily="34" charset="0"/>
              <a:buChar char="•"/>
              <a:defRPr/>
            </a:pPr>
            <a:r>
              <a:rPr lang="fr-ca" b="0" i="0" u="none" baseline="0" dirty="0"/>
              <a:t>Les données de cette étude ont été recueillies entre le 1</a:t>
            </a:r>
            <a:r>
              <a:rPr lang="fr-ca" b="0" i="0" u="none" baseline="30000" dirty="0"/>
              <a:t>er</a:t>
            </a:r>
            <a:r>
              <a:rPr lang="fr-ca" b="0" i="0" u="none" baseline="0" dirty="0"/>
              <a:t> et le 24 novembre 2021.</a:t>
            </a:r>
          </a:p>
        </p:txBody>
      </p:sp>
    </p:spTree>
    <p:extLst>
      <p:ext uri="{BB962C8B-B14F-4D97-AF65-F5344CB8AC3E}">
        <p14:creationId xmlns:p14="http://schemas.microsoft.com/office/powerpoint/2010/main" val="156166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fr-ca" b="0" i="0" u="none" baseline="0" dirty="0"/>
              <a:t>Au Canada, l’indice de confiance, soit la moyenne de la confiance envers les quatre types d’institutions, est demeuré relativement stable au cours de la dernière année.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fr-ca" b="0" i="0" u="none" baseline="0" dirty="0"/>
              <a:t>Bien que notre cote de confiance moyenne ait diminué de deux points de pourcentage par rapport à l’année précédente, nous avons conservé notre position neutre dans le classement mondial, alors que de nombreuses autres démocraties occidentales ont enregistré des baisses plus importantes.</a:t>
            </a:r>
          </a:p>
        </p:txBody>
      </p:sp>
    </p:spTree>
    <p:extLst>
      <p:ext uri="{BB962C8B-B14F-4D97-AF65-F5344CB8AC3E}">
        <p14:creationId xmlns:p14="http://schemas.microsoft.com/office/powerpoint/2010/main" val="93362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Aujourd’hui, « mon employeur », catégorie que nous avons surnommée « la cinquième institution » ces dernières années, connaît les plus hauts niveaux de confiance. Nous y reviendrons plus tard, mais cela montre à quel point il est important de compter sur d’excellentes communications à l’interne et d’être préparé à composer avec l’activisme des employés, qui est en hausse.</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Revenons un peu en arrière pour examiner le contexte de la pandémie. En mai 2020, quelques mois après l’apparition de la pandémie, nous avons publié un rapport spécial ponctuel sur les grands marchés. Dans cette étude, nous avons constaté une augmentation significative de la confiance envers toutes les institutions, qui passaient de la zone neutre à la zone de confiance. Fait important à souligner pour cette période, le gouvernement enregistrait des gains de confiance significatifs et dépassait les entreprises et les ONG.</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L’an dernier, entre mai 2020 et janvier 2021, nous avons constaté une chute draconienne des niveaux de confiance envers presque toutes les institutions, et le gouvernement revenait dans la zone neutre. Peut-être est-ce un reflet de la difficulté de gérer la situation, alors qu’aucune décision, même s’il s’agissait de la meilleure décision pour notre bien-être, n’a été acceptée ou saluée à l’unanimité par tous les Canadiens.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Malgré les turbulences accrues dans l’année écoulée, la confiance envers les institutions n’a pas beaucoup changé au Canada depuis 2021. Nous constatons un retour à des niveaux de confiance semblables à ceux que nous avons connus avant la pandémie de COVID-19.</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Et si nous jouissons d’une plus grande stabilité que nos voisins américains, le tableau est loin d’être parfait. </a:t>
            </a:r>
          </a:p>
          <a:p>
            <a:pPr marL="0" marR="0" indent="0" algn="l" rtl="0">
              <a:lnSpc>
                <a:spcPct val="107000"/>
              </a:lnSpc>
              <a:spcBef>
                <a:spcPts val="0"/>
              </a:spcBef>
              <a:spcAft>
                <a:spcPts val="800"/>
              </a:spcAft>
              <a:buFont typeface="Arial" panose="020B0604020202020204" pitchFamily="34" charset="0"/>
              <a:buNone/>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Un point positif? Malgré les nombreux bouleversements et l’instabilité qui ont marqué la pandémie, les employeurs sont considérés comme une source de confiance et de stabilité.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97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Nous continuons à observer des craintes sociétales persistantes partout au Canada, notamment à l’égard de la perte d’emploi, des changements climatiques, des cyberattaques, d’une perte de liberté et des expériences de racisme ou de préjugés.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Un élément ne se reflète pas dans ces résultats : au moment de l’enquête, 52 % des Canadiens étaient inquiets de contracter la COVID-19. Ce chiffre est antérieur à l’avènement d’Omicron. Il ne reflète donc pas l’état actuel des choses. Il y a fort à parier que cette préoccupation s’est installée en tête de liste chez les Canadiens depuis les derniers chiffres, et que ces derniers sont appelés à fluctuer avec la succession des vagues de la maladie.</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Il est également important de noter que si la crainte du racisme et des préjugés est la crainte la plus faible pour l’ensemble du groupe d’enquête, elle ne s’applique pas à tous les Canadiens. </a:t>
            </a:r>
            <a:r>
              <a:rPr lang="fr-ca" b="0" i="0" u="none" baseline="0" dirty="0">
                <a:effectLst/>
                <a:latin typeface="Segoe UI"/>
                <a:ea typeface="Segoe UI"/>
                <a:cs typeface="Segoe UI"/>
              </a:rPr>
              <a:t>Les réponses touchant cet élément varient entre les différents groupes de répondants et sont susceptibles d’afficher des pointes plus élevées dans certains groupes.</a:t>
            </a:r>
            <a:endParaRPr lang="fr-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8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Jetons un œil à nos canaux de communication. </a:t>
            </a:r>
          </a:p>
          <a:p>
            <a:pPr marL="171450" indent="-171450" algn="l" defTabSz="923004" rtl="0">
              <a:buFont typeface="Arial" panose="020B0604020202020204" pitchFamily="34" charset="0"/>
              <a:buChar char="•"/>
              <a:defRPr/>
            </a:pPr>
            <a:endParaRPr lang="fr-ca" dirty="0">
              <a:effectLst/>
              <a:ea typeface="Calibri" panose="020F0502020204030204" pitchFamily="34" charset="0"/>
            </a:endParaRPr>
          </a:p>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La santé de l’écosystème des médias demeure une préoccupation essentielle. Celle-ci se reflète ici dans les niveaux de confiance envers nos sources d’information.</a:t>
            </a:r>
          </a:p>
          <a:p>
            <a:pPr marL="171450" indent="-171450" algn="l" defTabSz="923004" rtl="0">
              <a:buFont typeface="Arial" panose="020B0604020202020204" pitchFamily="34" charset="0"/>
              <a:buChar char="•"/>
              <a:defRPr/>
            </a:pPr>
            <a:endParaRPr lang="fr-ca" dirty="0">
              <a:effectLst/>
              <a:ea typeface="Calibri" panose="020F0502020204030204" pitchFamily="34" charset="0"/>
            </a:endParaRPr>
          </a:p>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Au Canada, aucune source d’information (médias traditionnels, moteurs de recherche, médias privés ou médias sociaux) n’obtient une grande confiance, et 71 % des Canadiens sont préoccupés par les fausses nouvelles.</a:t>
            </a:r>
          </a:p>
          <a:p>
            <a:pPr marL="171450" indent="-171450" algn="l" defTabSz="923004" rtl="0">
              <a:buFont typeface="Arial" panose="020B0604020202020204" pitchFamily="34" charset="0"/>
              <a:buChar char="•"/>
              <a:defRPr/>
            </a:pPr>
            <a:endParaRPr lang="fr-ca" dirty="0">
              <a:effectLst/>
              <a:ea typeface="Calibri" panose="020F0502020204030204" pitchFamily="34" charset="0"/>
            </a:endParaRPr>
          </a:p>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En outre, les salles de presse canadiennes continuent de faire face à des défis sur tous les plans : concurrence pour l’attention et la confiance en ligne; pressions commerciales; suppressions d’emplois; érosion brutale de la confiance envers les médias de la part des dirigeants aux États-Unis et ailleurs. </a:t>
            </a:r>
          </a:p>
          <a:p>
            <a:pPr marL="171450" indent="-171450" algn="l" defTabSz="923004" rtl="0">
              <a:buFont typeface="Arial" panose="020B0604020202020204" pitchFamily="34" charset="0"/>
              <a:buChar char="•"/>
              <a:defRPr/>
            </a:pPr>
            <a:endParaRPr lang="fr-ca" dirty="0">
              <a:effectLst/>
              <a:ea typeface="Calibri" panose="020F0502020204030204" pitchFamily="34" charset="0"/>
            </a:endParaRPr>
          </a:p>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Cependant, il est important de reconnaître que malgré ces défis, les médias traditionnels continuent d’être la première source d’information de confiance ici au Canada et la seule qui se retrouve dans la catégorie neutre, devançant les moteurs de recherche, qui sont la première source de confiance dans le monde.</a:t>
            </a:r>
          </a:p>
        </p:txBody>
      </p:sp>
    </p:spTree>
    <p:extLst>
      <p:ext uri="{BB962C8B-B14F-4D97-AF65-F5344CB8AC3E}">
        <p14:creationId xmlns:p14="http://schemas.microsoft.com/office/powerpoint/2010/main" val="373437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a:lnSpc>
                <a:spcPct val="107000"/>
              </a:lnSpc>
              <a:spcBef>
                <a:spcPts val="0"/>
              </a:spcBef>
              <a:spcAft>
                <a:spcPts val="800"/>
              </a:spcAft>
            </a:pPr>
            <a:r>
              <a:rPr lang="fr-ca" b="0" i="0" u="none" baseline="0" dirty="0"/>
              <a:t>Tant le gouvernement que les médias sont considérés comme des facteurs de désunion qui exploitent les divisions au sein de la société à des fins commerciales ou politiques. </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Nous avons demandé si chaque institution représente un facteur de division ou d’unité dans la société, et nous avons constaté une dissymétrie stupéfiante indiquant que le gouvernement et les médias sont beaucoup plus susceptibles d’être perçus comme des facteurs de division, alors que les entreprises et les ONG sont perçues comme des entités rassembleuses. </a:t>
            </a:r>
          </a:p>
        </p:txBody>
      </p:sp>
      <p:sp>
        <p:nvSpPr>
          <p:cNvPr id="4" name="Slide Number Placeholder 3"/>
          <p:cNvSpPr>
            <a:spLocks noGrp="1"/>
          </p:cNvSpPr>
          <p:nvPr>
            <p:ph type="sldNum" sz="quarter" idx="5"/>
          </p:nvPr>
        </p:nvSpPr>
        <p:spPr/>
        <p:txBody>
          <a:bodyPr/>
          <a:lstStyle/>
          <a:p>
            <a:pPr algn="l" rtl="0"/>
            <a:fld id="{6491F85D-A6DC-4651-AD0D-869479C7D321}" type="slidenum">
              <a:rPr/>
              <a:t>7</a:t>
            </a:fld>
            <a:endParaRPr lang="fr-ca"/>
          </a:p>
        </p:txBody>
      </p:sp>
    </p:spTree>
    <p:extLst>
      <p:ext uri="{BB962C8B-B14F-4D97-AF65-F5344CB8AC3E}">
        <p14:creationId xmlns:p14="http://schemas.microsoft.com/office/powerpoint/2010/main" val="290961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a:lnSpc>
                <a:spcPct val="107000"/>
              </a:lnSpc>
              <a:spcBef>
                <a:spcPts val="0"/>
              </a:spcBef>
              <a:spcAft>
                <a:spcPts val="800"/>
              </a:spcAft>
            </a:pPr>
            <a:r>
              <a:rPr lang="fr-ca" b="0" i="0" u="none" baseline="0" dirty="0"/>
              <a:t>Je dois annoncer des nouvelles plus difficiles encore pour les gouvernements.</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Nous avons interrogé les répondants sur les points forts des quatre institutions. </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Dans le graphique de gauche, la question était de juger si la capacité à coordonner des efforts multisectoriels pour résoudre des problèmes de société représentait un point fort de chaque institution. Dans celui de droite, il s’agissait de juger la capacité à exécuter des plans qui génèrent des résultats.</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Le gouvernement est perçu comme étant incapable de faire avancer les choses. Il est considéré comme l’institution la moins performante. Une majorité des répondants ne la jugent pas suffisamment compétente pour jouer un rôle de leader dans la résolution des problèmes sociaux ni pour obtenir des résultats.</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DARCY DOIT AJOUTER UN COMMENTAIRE : pas de surprise, car les programmes et les priorités ont été mis de côté en raison de la COVID-19...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4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Cette année, nous avons également constaté une augmentation significative de l’inquiétude des Canadiens quant aux personnes envers lesquel</a:t>
            </a:r>
            <a:r>
              <a:rPr lang="fr-CA" b="0" i="0" u="none" baseline="0" dirty="0"/>
              <a:t>les</a:t>
            </a:r>
            <a:r>
              <a:rPr lang="fr-ca" b="0" i="0" u="none" baseline="0" dirty="0"/>
              <a:t> ils peuvent avoir confiance.</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Environ deux tiers des Canadiens pensent que les journalistes, les reporters et les chefs d’entreprise essaient délibérément de les induire en erreur. Les autorités gouvernementales viennent tout près derrière.</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Si on ajoute à cela les niveaux records de préoccupation à l’égard de la désinformation, nous devons nous demander si le Canada n’est pas près du point de bascule. Nous observons les États-Unis, qui sont aux prises avec un cycle de méfiance, mais comment cela se passe-t-il chez nous? Que pouvons-nous faire pour soutenir la santé de l’écosystème médiatique?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8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5" name="Picture 4">
            <a:extLst>
              <a:ext uri="{FF2B5EF4-FFF2-40B4-BE49-F238E27FC236}">
                <a16:creationId xmlns:a16="http://schemas.microsoft.com/office/drawing/2014/main" id="{3C3FF9B8-85EC-4776-9C5F-34BEBB3D33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7946405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08067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hasCustomPrompt="1"/>
          </p:nvPr>
        </p:nvSpPr>
        <p:spPr>
          <a:xfrm>
            <a:off x="500048" y="533399"/>
            <a:ext cx="3099186"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1156737711"/>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hasCustomPrompt="1"/>
          </p:nvPr>
        </p:nvSpPr>
        <p:spPr>
          <a:xfrm>
            <a:off x="500048" y="533399"/>
            <a:ext cx="3429926" cy="345489"/>
          </a:xfrm>
          <a:prstGeom prst="rect">
            <a:avLst/>
          </a:prstGeom>
        </p:spPr>
        <p:txBody>
          <a:bodyPr lIns="0"/>
          <a:lstStyle>
            <a:lvl1pPr>
              <a:defRPr sz="2800" b="1" cap="all" baseline="0">
                <a:solidFill>
                  <a:schemeClr val="bg1"/>
                </a:solidFill>
                <a:latin typeface="Arial" panose="020B0604020202020204" pitchFamily="34" charset="0"/>
                <a:cs typeface="Arial" panose="020B0604020202020204" pitchFamily="34" charset="0"/>
              </a:defRPr>
            </a:lvl1pPr>
          </a:lstStyle>
          <a:p>
            <a:r>
              <a:rPr lang="en-US"/>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866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hasCustomPrompt="1"/>
          </p:nvPr>
        </p:nvSpPr>
        <p:spPr>
          <a:xfrm>
            <a:off x="499927" y="533400"/>
            <a:ext cx="3342499" cy="716666"/>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21671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hasCustomPrompt="1"/>
          </p:nvPr>
        </p:nvSpPr>
        <p:spPr>
          <a:xfrm>
            <a:off x="500049" y="533400"/>
            <a:ext cx="3381288" cy="1191228"/>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20882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500049" y="533399"/>
            <a:ext cx="4465984" cy="352053"/>
          </a:xfrm>
          <a:prstGeom prst="rect">
            <a:avLst/>
          </a:prstGeom>
        </p:spPr>
        <p:txBody>
          <a:bodyPr lIns="0"/>
          <a:lstStyle>
            <a:lvl1pPr>
              <a:defRPr sz="2800" b="1" cap="all" baseline="0">
                <a:solidFill>
                  <a:schemeClr val="tx1"/>
                </a:solidFill>
              </a:defRPr>
            </a:lvl1pPr>
          </a:lstStyle>
          <a:p>
            <a:r>
              <a:rPr lang="en-US"/>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84064522"/>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lIns="0"/>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251219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4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FFFFFF">
                    <a:lumMod val="65000"/>
                  </a:srgbClr>
                </a:solidFill>
                <a:effectLst/>
                <a:uLnTx/>
                <a:uFillTx/>
                <a:latin typeface="Arial" panose="020B0604020202020204"/>
                <a:ea typeface="+mn-ea"/>
                <a:cs typeface="Arial" panose="020B0604020202020204" pitchFamily="34" charset="0"/>
              </a:rPr>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p:spPr>
        <p:txBody>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5F6F6">
                    <a:lumMod val="10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5F6F6">
                  <a:lumMod val="10000"/>
                </a:srgbClr>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1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3399"/>
            <a:ext cx="9824917" cy="354368"/>
          </a:xfrm>
        </p:spPr>
        <p:txBody>
          <a:bodyPr/>
          <a:lstStyle>
            <a:lvl1pPr>
              <a:defRPr sz="2800" b="1">
                <a:solidFill>
                  <a:schemeClr val="bg1"/>
                </a:solidFill>
              </a:defRPr>
            </a:lvl1pPr>
          </a:lstStyle>
          <a:p>
            <a:r>
              <a:rPr lang="en-US"/>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panose="020B0604020202020204" pitchFamily="34" charset="0"/>
              </a:rPr>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71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200213492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923431CC-A3DB-814E-93EF-7A2FA09497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455895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109571716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52275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499927" y="533400"/>
            <a:ext cx="9824916" cy="716666"/>
          </a:xfrm>
          <a:prstGeom prst="rect">
            <a:avLst/>
          </a:prstGeom>
        </p:spPr>
        <p:txBody>
          <a:bodyPr lIns="0"/>
          <a:lstStyle>
            <a:lvl1pPr>
              <a:defRPr sz="2800" b="1" cap="all" baseline="0">
                <a:solidFill>
                  <a:schemeClr val="tx1"/>
                </a:solidFill>
              </a:defRPr>
            </a:lvl1pPr>
          </a:lstStyle>
          <a:p>
            <a:r>
              <a:rPr lang="en-US"/>
              <a:t>CLICK TO EDIT 2-LINE HEADLINE</a:t>
            </a:r>
            <a:br>
              <a:rPr lang="en-US"/>
            </a:br>
            <a:r>
              <a:rPr lang="en-US"/>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395324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8" y="533400"/>
            <a:ext cx="9824917" cy="1191228"/>
          </a:xfrm>
          <a:prstGeom prst="rect">
            <a:avLst/>
          </a:prstGeom>
        </p:spPr>
        <p:txBody>
          <a:bodyPr lIns="0"/>
          <a:lstStyle>
            <a:lvl1pPr>
              <a:defRPr sz="2800" b="1" cap="all" baseline="0">
                <a:solidFill>
                  <a:schemeClr val="tx1"/>
                </a:solidFill>
              </a:defRPr>
            </a:lvl1pPr>
          </a:lstStyle>
          <a:p>
            <a:r>
              <a:rPr lang="en-US"/>
              <a:t>CLICK TO EDIT 3-LINE HEADLINE</a:t>
            </a:r>
            <a:br>
              <a:rPr lang="en-US"/>
            </a:br>
            <a:r>
              <a:rPr lang="en-US"/>
              <a:t>CLICK TO EDIT 3-LINE HEADLINE</a:t>
            </a:r>
            <a:br>
              <a:rPr lang="en-US"/>
            </a:br>
            <a:r>
              <a:rPr lang="en-US"/>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13679946"/>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41617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200305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4283513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2652544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91200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317465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hasCustomPrompt="1"/>
          </p:nvPr>
        </p:nvSpPr>
        <p:spPr>
          <a:xfrm>
            <a:off x="500048" y="533399"/>
            <a:ext cx="3099186"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2767419293"/>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hasCustomPrompt="1"/>
          </p:nvPr>
        </p:nvSpPr>
        <p:spPr>
          <a:xfrm>
            <a:off x="500048" y="533399"/>
            <a:ext cx="3429926" cy="345489"/>
          </a:xfrm>
          <a:prstGeom prst="rect">
            <a:avLst/>
          </a:prstGeom>
        </p:spPr>
        <p:txBody>
          <a:bodyPr lIns="0"/>
          <a:lstStyle>
            <a:lvl1pPr>
              <a:defRPr sz="2800" b="1" cap="all" baseline="0">
                <a:solidFill>
                  <a:schemeClr val="bg1"/>
                </a:solidFill>
                <a:latin typeface="Arial" panose="020B0604020202020204" pitchFamily="34" charset="0"/>
                <a:cs typeface="Arial" panose="020B0604020202020204" pitchFamily="34" charset="0"/>
              </a:defRPr>
            </a:lvl1pPr>
          </a:lstStyle>
          <a:p>
            <a:r>
              <a:rPr lang="en-US"/>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997006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hasCustomPrompt="1"/>
          </p:nvPr>
        </p:nvSpPr>
        <p:spPr>
          <a:xfrm>
            <a:off x="499927" y="533400"/>
            <a:ext cx="3342499" cy="716666"/>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934842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hasCustomPrompt="1"/>
          </p:nvPr>
        </p:nvSpPr>
        <p:spPr>
          <a:xfrm>
            <a:off x="500049" y="533400"/>
            <a:ext cx="3381288" cy="1191228"/>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469788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500049" y="533399"/>
            <a:ext cx="4465984" cy="352053"/>
          </a:xfrm>
          <a:prstGeom prst="rect">
            <a:avLst/>
          </a:prstGeom>
        </p:spPr>
        <p:txBody>
          <a:bodyPr lIns="0"/>
          <a:lstStyle>
            <a:lvl1pPr>
              <a:defRPr sz="2800" b="1" cap="all" baseline="0">
                <a:solidFill>
                  <a:schemeClr val="tx1"/>
                </a:solidFill>
              </a:defRPr>
            </a:lvl1pPr>
          </a:lstStyle>
          <a:p>
            <a:r>
              <a:rPr lang="en-US"/>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769045588"/>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lIns="0"/>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1971525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432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r>
              <a:rPr lang="en-US"/>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p:spPr>
        <p:txBody>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2">
                    <a:lumMod val="10000"/>
                  </a:schemeClr>
                </a:solidFill>
              </a:rPr>
              <a:pPr/>
              <a:t>‹#›</a:t>
            </a:fld>
            <a:endParaRPr lang="en-US" sz="1200">
              <a:solidFill>
                <a:schemeClr val="bg2">
                  <a:lumMod val="10000"/>
                </a:schemeClr>
              </a:solidFill>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43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3399"/>
            <a:ext cx="9824917" cy="354368"/>
          </a:xfrm>
        </p:spPr>
        <p:txBody>
          <a:bodyPr/>
          <a:lstStyle>
            <a:lvl1pPr>
              <a:defRPr sz="2800" b="1">
                <a:solidFill>
                  <a:schemeClr val="bg1"/>
                </a:solidFill>
              </a:defRPr>
            </a:lvl1pPr>
          </a:lstStyle>
          <a:p>
            <a:r>
              <a:rPr lang="en-US"/>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r>
              <a:rPr lang="en-US"/>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1"/>
                </a:solidFill>
              </a:rPr>
              <a:pPr/>
              <a:t>‹#›</a:t>
            </a:fld>
            <a:endParaRPr lang="en-US" sz="1200">
              <a:solidFill>
                <a:schemeClr val="bg1"/>
              </a:solidFill>
            </a:endParaRPr>
          </a:p>
        </p:txBody>
      </p:sp>
    </p:spTree>
    <p:extLst>
      <p:ext uri="{BB962C8B-B14F-4D97-AF65-F5344CB8AC3E}">
        <p14:creationId xmlns:p14="http://schemas.microsoft.com/office/powerpoint/2010/main" val="15888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499927" y="533400"/>
            <a:ext cx="9824916" cy="716666"/>
          </a:xfrm>
          <a:prstGeom prst="rect">
            <a:avLst/>
          </a:prstGeom>
        </p:spPr>
        <p:txBody>
          <a:bodyPr lIns="0"/>
          <a:lstStyle>
            <a:lvl1pPr>
              <a:defRPr sz="2800" b="1" cap="all" baseline="0">
                <a:solidFill>
                  <a:schemeClr val="tx1"/>
                </a:solidFill>
              </a:defRPr>
            </a:lvl1pPr>
          </a:lstStyle>
          <a:p>
            <a:r>
              <a:rPr lang="en-US"/>
              <a:t>CLICK TO EDIT 2-LINE HEADLINE</a:t>
            </a:r>
            <a:br>
              <a:rPr lang="en-US"/>
            </a:br>
            <a:r>
              <a:rPr lang="en-US"/>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06479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8" y="533400"/>
            <a:ext cx="9824917" cy="1191228"/>
          </a:xfrm>
          <a:prstGeom prst="rect">
            <a:avLst/>
          </a:prstGeom>
        </p:spPr>
        <p:txBody>
          <a:bodyPr lIns="0"/>
          <a:lstStyle>
            <a:lvl1pPr>
              <a:defRPr sz="2800" b="1" cap="all" baseline="0">
                <a:solidFill>
                  <a:schemeClr val="tx1"/>
                </a:solidFill>
              </a:defRPr>
            </a:lvl1pPr>
          </a:lstStyle>
          <a:p>
            <a:r>
              <a:rPr lang="en-US"/>
              <a:t>CLICK TO EDIT 3-LINE HEADLINE</a:t>
            </a:r>
            <a:br>
              <a:rPr lang="en-US"/>
            </a:br>
            <a:r>
              <a:rPr lang="en-US"/>
              <a:t>CLICK TO EDIT 3-LINE HEADLINE</a:t>
            </a:r>
            <a:br>
              <a:rPr lang="en-US"/>
            </a:br>
            <a:r>
              <a:rPr lang="en-US"/>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3008402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30302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2278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62492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9493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197156"/>
      </p:ext>
    </p:extLst>
  </p:cSld>
  <p:clrMap bg1="lt1" tx1="dk1" bg2="lt2" tx2="dk2" accent1="accent1" accent2="accent2" accent3="accent3" accent4="accent4" accent5="accent5" accent6="accent6" hlink="hlink" folHlink="folHlink"/>
  <p:sldLayoutIdLst>
    <p:sldLayoutId id="2147484070"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4071" r:id="rId15"/>
    <p:sldLayoutId id="2147483886" r:id="rId16"/>
    <p:sldLayoutId id="2147483887" r:id="rId17"/>
    <p:sldLayoutId id="2147484072" r:id="rId18"/>
    <p:sldLayoutId id="214748407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808914"/>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image" Target="../media/image11.png"/><Relationship Id="rId5" Type="http://schemas.openxmlformats.org/officeDocument/2006/relationships/tags" Target="../tags/tag176.xml"/><Relationship Id="rId10" Type="http://schemas.openxmlformats.org/officeDocument/2006/relationships/chart" Target="../charts/chart7.xml"/><Relationship Id="rId4" Type="http://schemas.openxmlformats.org/officeDocument/2006/relationships/tags" Target="../tags/tag175.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slideLayout" Target="../slideLayouts/slideLayout3.xml"/><Relationship Id="rId3" Type="http://schemas.openxmlformats.org/officeDocument/2006/relationships/tags" Target="../tags/tag181.xml"/><Relationship Id="rId21" Type="http://schemas.openxmlformats.org/officeDocument/2006/relationships/tags" Target="../tags/tag199.xml"/><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29" Type="http://schemas.openxmlformats.org/officeDocument/2006/relationships/image" Target="../media/image11.png"/><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28" Type="http://schemas.openxmlformats.org/officeDocument/2006/relationships/chart" Target="../charts/chart8.xml"/><Relationship Id="rId10" Type="http://schemas.openxmlformats.org/officeDocument/2006/relationships/tags" Target="../tags/tag188.xml"/><Relationship Id="rId19" Type="http://schemas.openxmlformats.org/officeDocument/2006/relationships/tags" Target="../tags/tag197.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image" Target="../media/image11.png"/><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chart" Target="../charts/chart9.xml"/><Relationship Id="rId2" Type="http://schemas.openxmlformats.org/officeDocument/2006/relationships/tags" Target="../tags/tag205.xml"/><Relationship Id="rId16" Type="http://schemas.openxmlformats.org/officeDocument/2006/relationships/notesSlide" Target="../notesSlides/notesSlide12.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slideLayout" Target="../slideLayouts/slideLayout3.xml"/><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s>
</file>

<file path=ppt/slides/_rels/slide13.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tags" Target="../tags/tag229.xml"/><Relationship Id="rId2" Type="http://schemas.openxmlformats.org/officeDocument/2006/relationships/tags" Target="../tags/tag219.xml"/><Relationship Id="rId16" Type="http://schemas.openxmlformats.org/officeDocument/2006/relationships/notesSlide" Target="../notesSlides/notesSlide13.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slideLayout" Target="../slideLayouts/slideLayout19.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9" Type="http://schemas.openxmlformats.org/officeDocument/2006/relationships/tags" Target="../tags/tag50.xml"/><Relationship Id="rId21" Type="http://schemas.openxmlformats.org/officeDocument/2006/relationships/tags" Target="../tags/tag32.xml"/><Relationship Id="rId34" Type="http://schemas.openxmlformats.org/officeDocument/2006/relationships/tags" Target="../tags/tag45.xml"/><Relationship Id="rId42" Type="http://schemas.openxmlformats.org/officeDocument/2006/relationships/tags" Target="../tags/tag53.xml"/><Relationship Id="rId47" Type="http://schemas.openxmlformats.org/officeDocument/2006/relationships/tags" Target="../tags/tag58.xml"/><Relationship Id="rId50" Type="http://schemas.openxmlformats.org/officeDocument/2006/relationships/tags" Target="../tags/tag61.xml"/><Relationship Id="rId55" Type="http://schemas.openxmlformats.org/officeDocument/2006/relationships/tags" Target="../tags/tag66.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33" Type="http://schemas.openxmlformats.org/officeDocument/2006/relationships/tags" Target="../tags/tag44.xml"/><Relationship Id="rId38" Type="http://schemas.openxmlformats.org/officeDocument/2006/relationships/tags" Target="../tags/tag49.xml"/><Relationship Id="rId46" Type="http://schemas.openxmlformats.org/officeDocument/2006/relationships/tags" Target="../tags/tag57.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41" Type="http://schemas.openxmlformats.org/officeDocument/2006/relationships/tags" Target="../tags/tag52.xml"/><Relationship Id="rId54" Type="http://schemas.openxmlformats.org/officeDocument/2006/relationships/tags" Target="../tags/tag65.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tags" Target="../tags/tag43.xml"/><Relationship Id="rId37" Type="http://schemas.openxmlformats.org/officeDocument/2006/relationships/tags" Target="../tags/tag48.xml"/><Relationship Id="rId40" Type="http://schemas.openxmlformats.org/officeDocument/2006/relationships/tags" Target="../tags/tag51.xml"/><Relationship Id="rId45" Type="http://schemas.openxmlformats.org/officeDocument/2006/relationships/tags" Target="../tags/tag56.xml"/><Relationship Id="rId53" Type="http://schemas.openxmlformats.org/officeDocument/2006/relationships/tags" Target="../tags/tag64.xml"/><Relationship Id="rId58" Type="http://schemas.openxmlformats.org/officeDocument/2006/relationships/image" Target="../media/image10.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36" Type="http://schemas.openxmlformats.org/officeDocument/2006/relationships/tags" Target="../tags/tag47.xml"/><Relationship Id="rId49" Type="http://schemas.openxmlformats.org/officeDocument/2006/relationships/tags" Target="../tags/tag60.xml"/><Relationship Id="rId57" Type="http://schemas.openxmlformats.org/officeDocument/2006/relationships/notesSlide" Target="../notesSlides/notesSlide3.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tags" Target="../tags/tag42.xml"/><Relationship Id="rId44" Type="http://schemas.openxmlformats.org/officeDocument/2006/relationships/tags" Target="../tags/tag55.xml"/><Relationship Id="rId52" Type="http://schemas.openxmlformats.org/officeDocument/2006/relationships/tags" Target="../tags/tag63.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 Id="rId35" Type="http://schemas.openxmlformats.org/officeDocument/2006/relationships/tags" Target="../tags/tag46.xml"/><Relationship Id="rId43" Type="http://schemas.openxmlformats.org/officeDocument/2006/relationships/tags" Target="../tags/tag54.xml"/><Relationship Id="rId48" Type="http://schemas.openxmlformats.org/officeDocument/2006/relationships/tags" Target="../tags/tag59.xml"/><Relationship Id="rId56" Type="http://schemas.openxmlformats.org/officeDocument/2006/relationships/slideLayout" Target="../slideLayouts/slideLayout14.xml"/><Relationship Id="rId8" Type="http://schemas.openxmlformats.org/officeDocument/2006/relationships/tags" Target="../tags/tag19.xml"/><Relationship Id="rId51" Type="http://schemas.openxmlformats.org/officeDocument/2006/relationships/tags" Target="../tags/tag62.xml"/><Relationship Id="rId3"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21" Type="http://schemas.openxmlformats.org/officeDocument/2006/relationships/notesSlide" Target="../notesSlides/notesSlide4.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slideLayout" Target="../slideLayouts/slideLayout3.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image" Target="../media/image11.png"/><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chart" Target="../charts/chart2.xml"/><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11.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chart" Target="../charts/chart3.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notesSlide" Target="../notesSlides/notesSlide5.xml"/><Relationship Id="rId5" Type="http://schemas.openxmlformats.org/officeDocument/2006/relationships/tags" Target="../tags/tag90.xml"/><Relationship Id="rId10" Type="http://schemas.openxmlformats.org/officeDocument/2006/relationships/slideLayout" Target="../slideLayouts/slideLayout14.xml"/><Relationship Id="rId4" Type="http://schemas.openxmlformats.org/officeDocument/2006/relationships/tags" Target="../tags/tag89.xml"/><Relationship Id="rId9" Type="http://schemas.openxmlformats.org/officeDocument/2006/relationships/tags" Target="../tags/tag94.xml"/></Relationships>
</file>

<file path=ppt/slides/_rels/slide6.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3" Type="http://schemas.openxmlformats.org/officeDocument/2006/relationships/tags" Target="../tags/tag97.xml"/><Relationship Id="rId21" Type="http://schemas.openxmlformats.org/officeDocument/2006/relationships/tags" Target="../tags/tag115.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notesSlide" Target="../notesSlides/notesSlide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slideLayout" Target="../slideLayouts/slideLayout18.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image" Target="../media/image11.png"/><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image" Target="../media/image11.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chart" Target="../charts/chart5.xml"/><Relationship Id="rId2" Type="http://schemas.openxmlformats.org/officeDocument/2006/relationships/tags" Target="../tags/tag123.xml"/><Relationship Id="rId16" Type="http://schemas.openxmlformats.org/officeDocument/2006/relationships/notesSlide" Target="../notesSlides/notesSlide7.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slideLayout" Target="../slideLayouts/slideLayout3.xml"/><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8.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chart" Target="../charts/chart6.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notesSlide" Target="../notesSlides/notesSlide8.xml"/><Relationship Id="rId2" Type="http://schemas.openxmlformats.org/officeDocument/2006/relationships/tags" Target="../tags/tag137.xml"/><Relationship Id="rId16" Type="http://schemas.openxmlformats.org/officeDocument/2006/relationships/slideLayout" Target="../slideLayouts/slideLayout4.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tags" Target="../tags/tag150.xml"/><Relationship Id="rId10" Type="http://schemas.openxmlformats.org/officeDocument/2006/relationships/tags" Target="../tags/tag145.xml"/><Relationship Id="rId19" Type="http://schemas.openxmlformats.org/officeDocument/2006/relationships/image" Target="../media/image11.png"/><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s>
</file>

<file path=ppt/slides/_rels/slide9.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tags" Target="../tags/tag168.xml"/><Relationship Id="rId3" Type="http://schemas.openxmlformats.org/officeDocument/2006/relationships/tags" Target="../tags/tag153.xml"/><Relationship Id="rId21" Type="http://schemas.openxmlformats.org/officeDocument/2006/relationships/tags" Target="../tags/tag171.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image" Target="../media/image11.png"/><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notesSlide" Target="../notesSlides/notesSlide9.xml"/><Relationship Id="rId10" Type="http://schemas.openxmlformats.org/officeDocument/2006/relationships/tags" Target="../tags/tag160.xml"/><Relationship Id="rId19" Type="http://schemas.openxmlformats.org/officeDocument/2006/relationships/tags" Target="../tags/tag169.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543240E-97D7-4A27-ABB3-DE653B08BD04}"/>
              </a:ext>
            </a:extLst>
          </p:cNvPr>
          <p:cNvSpPr txBox="1">
            <a:spLocks/>
          </p:cNvSpPr>
          <p:nvPr/>
        </p:nvSpPr>
        <p:spPr>
          <a:xfrm>
            <a:off x="-1" y="-374362"/>
            <a:ext cx="13483772" cy="560025"/>
          </a:xfrm>
          <a:prstGeom prst="rect">
            <a:avLst/>
          </a:prstGeom>
        </p:spPr>
        <p:txBody>
          <a:bodyPr/>
          <a:lst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a:lstStyle>
          <a:p>
            <a:r>
              <a:rPr lang="fr-FR" sz="2000" b="0" dirty="0"/>
              <a:t>Baromètre de confiance Edelman 2022 </a:t>
            </a:r>
            <a:r>
              <a:rPr lang="en-CA" sz="2000" b="0" dirty="0"/>
              <a:t>– </a:t>
            </a:r>
            <a:r>
              <a:rPr lang="fr-FR" sz="2000" b="0" dirty="0"/>
              <a:t>Événement de l'EFPC le 24 mai 2022.</a:t>
            </a:r>
            <a:endParaRPr lang="en-US" sz="2000" b="0" dirty="0"/>
          </a:p>
        </p:txBody>
      </p:sp>
      <p:pic>
        <p:nvPicPr>
          <p:cNvPr id="3" name="Picture 2" descr="Logo Edelman.">
            <a:extLst>
              <a:ext uri="{FF2B5EF4-FFF2-40B4-BE49-F238E27FC236}">
                <a16:creationId xmlns:a16="http://schemas.microsoft.com/office/drawing/2014/main" id="{D9A5CB62-D60F-D041-8397-F2D487A4AC17}"/>
              </a:ext>
            </a:extLst>
          </p:cNvPr>
          <p:cNvPicPr>
            <a:picLocks noChangeAspect="1"/>
          </p:cNvPicPr>
          <p:nvPr>
            <p:custDataLst>
              <p:tags r:id="rId1"/>
            </p:custDataLst>
          </p:nvPr>
        </p:nvPicPr>
        <p:blipFill>
          <a:blip r:embed="rId6"/>
          <a:stretch>
            <a:fillRect/>
          </a:stretch>
        </p:blipFill>
        <p:spPr>
          <a:xfrm>
            <a:off x="10671307" y="6092661"/>
            <a:ext cx="1153355" cy="468262"/>
          </a:xfrm>
          <a:prstGeom prst="rect">
            <a:avLst/>
          </a:prstGeom>
        </p:spPr>
      </p:pic>
      <p:grpSp>
        <p:nvGrpSpPr>
          <p:cNvPr id="2" name="Group 1">
            <a:extLst>
              <a:ext uri="{FF2B5EF4-FFF2-40B4-BE49-F238E27FC236}">
                <a16:creationId xmlns:a16="http://schemas.microsoft.com/office/drawing/2014/main" id="{A9280509-24CD-4B6B-85AE-EEB69FE72326}"/>
              </a:ext>
              <a:ext uri="{C183D7F6-B498-43B3-948B-1728B52AA6E4}">
                <adec:decorative xmlns:adec="http://schemas.microsoft.com/office/drawing/2017/decorative" val="1"/>
              </a:ext>
            </a:extLst>
          </p:cNvPr>
          <p:cNvGrpSpPr/>
          <p:nvPr/>
        </p:nvGrpSpPr>
        <p:grpSpPr>
          <a:xfrm>
            <a:off x="-1" y="517460"/>
            <a:ext cx="8143876" cy="4205322"/>
            <a:chOff x="-1" y="517460"/>
            <a:chExt cx="8143876" cy="4205322"/>
          </a:xfrm>
        </p:grpSpPr>
        <p:grpSp>
          <p:nvGrpSpPr>
            <p:cNvPr id="5" name="Group 4">
              <a:extLst>
                <a:ext uri="{FF2B5EF4-FFF2-40B4-BE49-F238E27FC236}">
                  <a16:creationId xmlns:a16="http://schemas.microsoft.com/office/drawing/2014/main" id="{63DFAA48-A2E5-4710-9DEB-04E3DC20E064}"/>
                </a:ext>
              </a:extLst>
            </p:cNvPr>
            <p:cNvGrpSpPr/>
            <p:nvPr>
              <p:custDataLst>
                <p:tags r:id="rId2"/>
              </p:custDataLst>
            </p:nvPr>
          </p:nvGrpSpPr>
          <p:grpSpPr>
            <a:xfrm>
              <a:off x="-1" y="517460"/>
              <a:ext cx="2183762" cy="1197040"/>
              <a:chOff x="-1" y="286349"/>
              <a:chExt cx="2183762" cy="869211"/>
            </a:xfrm>
          </p:grpSpPr>
          <p:pic>
            <p:nvPicPr>
              <p:cNvPr id="6" name="Picture 5">
                <a:extLst>
                  <a:ext uri="{FF2B5EF4-FFF2-40B4-BE49-F238E27FC236}">
                    <a16:creationId xmlns:a16="http://schemas.microsoft.com/office/drawing/2014/main" id="{F3399D1B-C2EA-44A7-9B4F-A2B8F8BA90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97"/>
              <a:stretch/>
            </p:blipFill>
            <p:spPr>
              <a:xfrm>
                <a:off x="-1" y="286349"/>
                <a:ext cx="2137777" cy="869211"/>
              </a:xfrm>
              <a:prstGeom prst="rect">
                <a:avLst/>
              </a:prstGeom>
            </p:spPr>
          </p:pic>
          <p:sp>
            <p:nvSpPr>
              <p:cNvPr id="7" name="TextBox 6">
                <a:extLst>
                  <a:ext uri="{FF2B5EF4-FFF2-40B4-BE49-F238E27FC236}">
                    <a16:creationId xmlns:a16="http://schemas.microsoft.com/office/drawing/2014/main" id="{B2650000-F438-4F92-A7EB-68188ABB76CE}"/>
                  </a:ext>
                </a:extLst>
              </p:cNvPr>
              <p:cNvSpPr txBox="1"/>
              <p:nvPr/>
            </p:nvSpPr>
            <p:spPr>
              <a:xfrm>
                <a:off x="258559" y="389918"/>
                <a:ext cx="1925202" cy="569891"/>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fr-ca" sz="1600" b="0" i="0" u="none" strike="noStrike" kern="1200" cap="none" spc="0" normalizeH="0" baseline="0" dirty="0">
                    <a:ln>
                      <a:noFill/>
                    </a:ln>
                    <a:solidFill>
                      <a:srgbClr val="FFFFFF"/>
                    </a:solidFill>
                    <a:effectLst/>
                    <a:uLnTx/>
                    <a:uFillTx/>
                    <a:latin typeface="Helvetica Light" panose="020B0403020202020204" pitchFamily="34" charset="0"/>
                    <a:ea typeface="+mn-ea"/>
                    <a:cs typeface="+mn-cs"/>
                  </a:rPr>
                  <a:t>Rapport national</a:t>
                </a:r>
                <a:br>
                  <a:rPr kumimoji="0" lang="fr-ca" sz="1600" b="0" i="0" u="none" strike="noStrike" kern="1200" cap="none" spc="0" normalizeH="0" baseline="0" dirty="0">
                    <a:ln>
                      <a:noFill/>
                    </a:ln>
                    <a:solidFill>
                      <a:srgbClr val="FFFFFF"/>
                    </a:solidFill>
                    <a:effectLst/>
                    <a:uLnTx/>
                    <a:uFillTx/>
                    <a:latin typeface="NeueHaasGroteskDisp Pro" panose="020B0504020202020204" pitchFamily="34" charset="77"/>
                    <a:ea typeface="+mn-ea"/>
                    <a:cs typeface="+mn-cs"/>
                  </a:rPr>
                </a:br>
                <a:r>
                  <a:rPr kumimoji="0" lang="fr-ca" sz="1600" b="1" i="0" u="none" strike="noStrike" kern="1200" cap="none" spc="0" normalizeH="0" baseline="0" dirty="0">
                    <a:ln>
                      <a:noFill/>
                    </a:ln>
                    <a:solidFill>
                      <a:srgbClr val="FFFFFF"/>
                    </a:solidFill>
                    <a:effectLst/>
                    <a:uLnTx/>
                    <a:uFillTx/>
                    <a:latin typeface="Helvetica" pitchFamily="2" charset="0"/>
                    <a:ea typeface="+mn-ea"/>
                    <a:cs typeface="+mn-cs"/>
                  </a:rPr>
                  <a:t>La confiance </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fr-ca" sz="1600" b="1" i="0" u="none" strike="noStrike" kern="1200" cap="none" spc="0" normalizeH="0" baseline="0" dirty="0">
                    <a:ln>
                      <a:noFill/>
                    </a:ln>
                    <a:solidFill>
                      <a:srgbClr val="FFFFFF"/>
                    </a:solidFill>
                    <a:effectLst/>
                    <a:uLnTx/>
                    <a:uFillTx/>
                    <a:latin typeface="Helvetica" pitchFamily="2" charset="0"/>
                    <a:ea typeface="+mn-ea"/>
                    <a:cs typeface="+mn-cs"/>
                  </a:rPr>
                  <a:t>au Canada</a:t>
                </a:r>
              </a:p>
            </p:txBody>
          </p:sp>
        </p:grpSp>
        <p:sp>
          <p:nvSpPr>
            <p:cNvPr id="8" name="Rectangle 7">
              <a:extLst>
                <a:ext uri="{FF2B5EF4-FFF2-40B4-BE49-F238E27FC236}">
                  <a16:creationId xmlns:a16="http://schemas.microsoft.com/office/drawing/2014/main" id="{F4B23458-4920-4DDD-8901-2C9764C9B567}"/>
                </a:ext>
              </a:extLst>
            </p:cNvPr>
            <p:cNvSpPr/>
            <p:nvPr>
              <p:custDataLst>
                <p:tags r:id="rId3"/>
              </p:custDataLst>
            </p:nvPr>
          </p:nvSpPr>
          <p:spPr>
            <a:xfrm>
              <a:off x="4834645" y="2349233"/>
              <a:ext cx="3309230" cy="23735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oAutofit/>
            </a:bodyPr>
            <a:lstStyle/>
            <a:p>
              <a:pPr algn="l" rtl="0">
                <a:lnSpc>
                  <a:spcPts val="3800"/>
                </a:lnSpc>
              </a:pPr>
              <a:r>
                <a:rPr lang="fr-ca" sz="4000" b="1" i="0" u="none" baseline="0" dirty="0"/>
                <a:t>Baromètre </a:t>
              </a:r>
            </a:p>
            <a:p>
              <a:pPr algn="l" rtl="0">
                <a:lnSpc>
                  <a:spcPts val="3800"/>
                </a:lnSpc>
              </a:pPr>
              <a:r>
                <a:rPr lang="fr-ca" sz="4000" b="1" i="0" u="none" baseline="0" dirty="0"/>
                <a:t>de confiance Edelman </a:t>
              </a:r>
              <a:r>
                <a:rPr lang="fr-ca" sz="4000" b="1" i="0" u="none" baseline="0" dirty="0">
                  <a:solidFill>
                    <a:srgbClr val="0072F6"/>
                  </a:solidFill>
                </a:rPr>
                <a:t>2022</a:t>
              </a:r>
            </a:p>
          </p:txBody>
        </p:sp>
      </p:grpSp>
    </p:spTree>
    <p:extLst>
      <p:ext uri="{BB962C8B-B14F-4D97-AF65-F5344CB8AC3E}">
        <p14:creationId xmlns:p14="http://schemas.microsoft.com/office/powerpoint/2010/main" val="102326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6">
            <a:extLst>
              <a:ext uri="{FF2B5EF4-FFF2-40B4-BE49-F238E27FC236}">
                <a16:creationId xmlns:a16="http://schemas.microsoft.com/office/drawing/2014/main" id="{6E4F177A-C0F8-40B7-9AB3-4ACE93561E41}"/>
              </a:ext>
            </a:extLst>
          </p:cNvPr>
          <p:cNvSpPr>
            <a:spLocks noGrp="1"/>
          </p:cNvSpPr>
          <p:nvPr>
            <p:ph type="title"/>
            <p:custDataLst>
              <p:tags r:id="rId1"/>
            </p:custDataLst>
          </p:nvPr>
        </p:nvSpPr>
        <p:spPr>
          <a:xfrm>
            <a:off x="231993" y="-514157"/>
            <a:ext cx="12093831" cy="514158"/>
          </a:xfrm>
        </p:spPr>
        <p:txBody>
          <a:bodyPr/>
          <a:lstStyle/>
          <a:p>
            <a:pPr algn="l" rtl="0"/>
            <a:r>
              <a:rPr kumimoji="0" lang="fr-ca" sz="2400" b="0" i="0" u="none" strike="noStrike" kern="1200" cap="none" spc="0" normalizeH="0" baseline="0" dirty="0">
                <a:ln>
                  <a:noFill/>
                </a:ln>
                <a:solidFill>
                  <a:schemeClr val="tx1"/>
                </a:solidFill>
                <a:effectLst/>
                <a:uLnTx/>
                <a:uFillTx/>
                <a:latin typeface="Arial"/>
                <a:ea typeface="+mn-ea"/>
                <a:cs typeface="+mn-cs"/>
              </a:rPr>
              <a:t>Tensions sociales dans un contexte d’absence de débat de société.</a:t>
            </a:r>
            <a:endParaRPr lang="fr-ca" sz="2400" b="0" cap="none" dirty="0">
              <a:solidFill>
                <a:schemeClr val="tx1"/>
              </a:solidFill>
            </a:endParaRPr>
          </a:p>
        </p:txBody>
      </p:sp>
      <p:sp>
        <p:nvSpPr>
          <p:cNvPr id="42" name="TextBox 41">
            <a:extLst>
              <a:ext uri="{FF2B5EF4-FFF2-40B4-BE49-F238E27FC236}">
                <a16:creationId xmlns:a16="http://schemas.microsoft.com/office/drawing/2014/main" id="{92033911-8C94-4450-AECA-F93E5BB5E57F}"/>
              </a:ext>
            </a:extLst>
          </p:cNvPr>
          <p:cNvSpPr txBox="1"/>
          <p:nvPr>
            <p:custDataLst>
              <p:tags r:id="rId2"/>
            </p:custDataLst>
          </p:nvPr>
        </p:nvSpPr>
        <p:spPr>
          <a:xfrm>
            <a:off x="4718756" y="514543"/>
            <a:ext cx="6096000" cy="342145"/>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Pourcentages des gens d’accord</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TextBox 39">
            <a:extLst>
              <a:ext uri="{FF2B5EF4-FFF2-40B4-BE49-F238E27FC236}">
                <a16:creationId xmlns:a16="http://schemas.microsoft.com/office/drawing/2014/main" id="{D6F17F7F-A45A-4050-AF1E-6D5668314F1D}"/>
              </a:ext>
            </a:extLst>
          </p:cNvPr>
          <p:cNvSpPr txBox="1"/>
          <p:nvPr>
            <p:custDataLst>
              <p:tags r:id="rId3"/>
            </p:custDataLst>
          </p:nvPr>
        </p:nvSpPr>
        <p:spPr>
          <a:xfrm>
            <a:off x="4718756" y="965697"/>
            <a:ext cx="6096000" cy="678134"/>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Dans ce pays, les gens </a:t>
            </a:r>
            <a:r>
              <a:rPr kumimoji="0" lang="fr-ca" sz="1800" b="1" i="0" u="none" strike="noStrike" kern="1200" cap="none" spc="0" normalizeH="0" baseline="0" dirty="0">
                <a:ln>
                  <a:noFill/>
                </a:ln>
                <a:solidFill>
                  <a:srgbClr val="000000"/>
                </a:solidFill>
                <a:effectLst/>
                <a:uLnTx/>
                <a:uFillTx/>
                <a:latin typeface="Arial"/>
                <a:ea typeface="+mn-ea"/>
                <a:cs typeface="+mn-cs"/>
              </a:rPr>
              <a:t>n’ont pas la possibilité de faire des débats constructifs et civilisés</a:t>
            </a:r>
            <a:r>
              <a:rPr kumimoji="0" lang="fr-ca" sz="1600" b="0" i="0" u="none" strike="noStrike" kern="1200" cap="none" spc="0" normalizeH="0" baseline="0" dirty="0">
                <a:ln>
                  <a:noFill/>
                </a:ln>
                <a:solidFill>
                  <a:srgbClr val="000000"/>
                </a:solidFill>
                <a:effectLst/>
                <a:uLnTx/>
                <a:uFillTx/>
                <a:latin typeface="Arial"/>
                <a:ea typeface="+mn-ea"/>
                <a:cs typeface="+mn-cs"/>
              </a:rPr>
              <a:t> autour d’enjeux sur lesquels il y a des désaccords</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9" name="Chart 38" descr="Moyenne : 64 %.&#10;États-Unis : 68 %.&#10;Canada : 59 %.&#10;">
            <a:extLst>
              <a:ext uri="{FF2B5EF4-FFF2-40B4-BE49-F238E27FC236}">
                <a16:creationId xmlns:a16="http://schemas.microsoft.com/office/drawing/2014/main" id="{BAFC0904-2B46-4946-9032-B8B5256FAB68}"/>
              </a:ext>
            </a:extLst>
          </p:cNvPr>
          <p:cNvGraphicFramePr/>
          <p:nvPr>
            <p:custDataLst>
              <p:tags r:id="rId4"/>
            </p:custDataLst>
            <p:extLst>
              <p:ext uri="{D42A27DB-BD31-4B8C-83A1-F6EECF244321}">
                <p14:modId xmlns:p14="http://schemas.microsoft.com/office/powerpoint/2010/main" val="1458764269"/>
              </p:ext>
            </p:extLst>
          </p:nvPr>
        </p:nvGraphicFramePr>
        <p:xfrm>
          <a:off x="5136444" y="1353471"/>
          <a:ext cx="7189381" cy="5262504"/>
        </p:xfrm>
        <a:graphic>
          <a:graphicData uri="http://schemas.openxmlformats.org/drawingml/2006/chart">
            <c:chart xmlns:c="http://schemas.openxmlformats.org/drawingml/2006/chart" xmlns:r="http://schemas.openxmlformats.org/officeDocument/2006/relationships" r:id="rId10"/>
          </a:graphicData>
        </a:graphic>
      </p:graphicFrame>
      <p:sp>
        <p:nvSpPr>
          <p:cNvPr id="38" name="Text Placeholder 8">
            <a:extLst>
              <a:ext uri="{FF2B5EF4-FFF2-40B4-BE49-F238E27FC236}">
                <a16:creationId xmlns:a16="http://schemas.microsoft.com/office/drawing/2014/main" id="{416DCF93-074D-4D02-A14A-9435FDDFDC40}"/>
              </a:ext>
            </a:extLst>
          </p:cNvPr>
          <p:cNvSpPr txBox="1">
            <a:spLocks/>
          </p:cNvSpPr>
          <p:nvPr>
            <p:custDataLst>
              <p:tags r:id="rId5"/>
            </p:custDataLst>
          </p:nvPr>
        </p:nvSpPr>
        <p:spPr>
          <a:xfrm>
            <a:off x="499927" y="5321809"/>
            <a:ext cx="3681534" cy="1290246"/>
          </a:xfrm>
          <a:prstGeom prst="rect">
            <a:avLst/>
          </a:prstGeom>
        </p:spPr>
        <p:txBody>
          <a:bodyPr lIns="0" tIns="0" bIns="0" anchor="b"/>
          <a:lstStyle>
            <a:lvl1pPr marL="0" indent="0" algn="l" defTabSz="914377" rtl="0" eaLnBrk="1" latinLnBrk="0" hangingPunct="1">
              <a:lnSpc>
                <a:spcPct val="100000"/>
              </a:lnSpc>
              <a:spcBef>
                <a:spcPts val="0"/>
              </a:spcBef>
              <a:spcAft>
                <a:spcPts val="1200"/>
              </a:spcAft>
              <a:buFont typeface="Arial" panose="020B0604020202020204" pitchFamily="34" charset="0"/>
              <a:buNone/>
              <a:defRPr sz="900" b="0" i="0" kern="1200" baseline="0">
                <a:solidFill>
                  <a:schemeClr val="bg1">
                    <a:lumMod val="65000"/>
                  </a:schemeClr>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900" b="1" i="0" u="none" strike="noStrike" kern="1200" cap="none" spc="0" normalizeH="0" baseline="0" dirty="0">
                <a:ln>
                  <a:noFill/>
                </a:ln>
                <a:solidFill>
                  <a:srgbClr val="A6A6A6"/>
                </a:solidFill>
                <a:effectLst/>
                <a:uLnTx/>
                <a:uFillTx/>
                <a:latin typeface="Arial" panose="020B0604020202020204"/>
                <a:ea typeface="+mn-ea"/>
                <a:cs typeface="Arial" panose="020B0604020202020204" pitchFamily="34" charset="0"/>
              </a:rPr>
              <a:t>Baromètre de confiance Edelman 2022.</a:t>
            </a:r>
            <a:r>
              <a:rPr kumimoji="0" lang="fr-ca" sz="900" b="0" i="0" u="none" strike="noStrike" kern="1200" cap="none" spc="0" normalizeH="0" baseline="0" dirty="0">
                <a:ln>
                  <a:noFill/>
                </a:ln>
                <a:solidFill>
                  <a:srgbClr val="A6A6A6"/>
                </a:solidFill>
                <a:effectLst/>
                <a:uLnTx/>
                <a:uFillTx/>
                <a:latin typeface="Arial" panose="020B0604020202020204"/>
                <a:ea typeface="+mn-ea"/>
                <a:cs typeface="Arial" panose="020B0604020202020204" pitchFamily="34" charset="0"/>
              </a:rPr>
              <a:t> POP_MDC. Une liste des énoncés est présentée ci-dessous. Pour chacun d’entre eux, indiquez dans quelle mesure vous croyez que cet énoncé est vrai en utilisant une échelle de neuf points où 1 signifie « pas du tout vrai » et 9 signifie « tout à fait vrai ». Échelle de 9 points; 4 cases supérieures = vrai. Question posée à la moitié de l’échantillon. Population générale, moyenne des 27 marchés, Canada et É.-U.</a:t>
            </a:r>
          </a:p>
        </p:txBody>
      </p:sp>
      <p:grpSp>
        <p:nvGrpSpPr>
          <p:cNvPr id="3" name="Group 2">
            <a:extLst>
              <a:ext uri="{FF2B5EF4-FFF2-40B4-BE49-F238E27FC236}">
                <a16:creationId xmlns:a16="http://schemas.microsoft.com/office/drawing/2014/main" id="{7B2C8565-A22F-4071-9DB7-50065A0916BF}"/>
              </a:ext>
              <a:ext uri="{C183D7F6-B498-43B3-948B-1728B52AA6E4}">
                <adec:decorative xmlns:adec="http://schemas.microsoft.com/office/drawing/2017/decorative" val="1"/>
              </a:ext>
            </a:extLst>
          </p:cNvPr>
          <p:cNvGrpSpPr/>
          <p:nvPr/>
        </p:nvGrpSpPr>
        <p:grpSpPr>
          <a:xfrm>
            <a:off x="493272" y="577536"/>
            <a:ext cx="9778488" cy="2085936"/>
            <a:chOff x="493272" y="577536"/>
            <a:chExt cx="9778488" cy="2085936"/>
          </a:xfrm>
        </p:grpSpPr>
        <p:pic>
          <p:nvPicPr>
            <p:cNvPr id="41" name="Picture 40" descr="CA.png">
              <a:extLst>
                <a:ext uri="{FF2B5EF4-FFF2-40B4-BE49-F238E27FC236}">
                  <a16:creationId xmlns:a16="http://schemas.microsoft.com/office/drawing/2014/main" id="{2E7F27F5-5AF1-4BE2-92EC-C8875D5CAE1F}"/>
                </a:ext>
              </a:extLst>
            </p:cNvPr>
            <p:cNvPicPr>
              <a:picLocks noChangeAspect="1"/>
            </p:cNvPicPr>
            <p:nvPr>
              <p:custDataLst>
                <p:tags r:id="rId6"/>
              </p:custDataLst>
            </p:nvPr>
          </p:nvPicPr>
          <p:blipFill>
            <a:blip r:embed="rId11"/>
            <a:stretch>
              <a:fillRect/>
            </a:stretch>
          </p:blipFill>
          <p:spPr>
            <a:xfrm>
              <a:off x="9906000" y="2425728"/>
              <a:ext cx="365760" cy="237744"/>
            </a:xfrm>
            <a:prstGeom prst="rect">
              <a:avLst/>
            </a:prstGeom>
          </p:spPr>
        </p:pic>
        <p:sp>
          <p:nvSpPr>
            <p:cNvPr id="8" name="Title 6">
              <a:extLst>
                <a:ext uri="{FF2B5EF4-FFF2-40B4-BE49-F238E27FC236}">
                  <a16:creationId xmlns:a16="http://schemas.microsoft.com/office/drawing/2014/main" id="{36C7962F-65DD-42F0-8988-DFD1215BB6D9}"/>
                </a:ext>
              </a:extLst>
            </p:cNvPr>
            <p:cNvSpPr txBox="1">
              <a:spLocks/>
            </p:cNvSpPr>
            <p:nvPr>
              <p:custDataLst>
                <p:tags r:id="rId7"/>
              </p:custDataLst>
            </p:nvPr>
          </p:nvSpPr>
          <p:spPr>
            <a:xfrm>
              <a:off x="493272" y="577536"/>
              <a:ext cx="3681412" cy="2057401"/>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fr-ca" cap="none" dirty="0">
                  <a:latin typeface="Arial"/>
                  <a:ea typeface="+mn-ea"/>
                  <a:cs typeface="+mn-cs"/>
                </a:rPr>
                <a:t>TENSIONS SOCIALES DANS UN CONTEXTE D’ABSENCE DE DÉBAT DE SOCIÉTÉ</a:t>
              </a:r>
              <a:endParaRPr lang="fr-ca" dirty="0"/>
            </a:p>
          </p:txBody>
        </p:sp>
      </p:grpSp>
    </p:spTree>
    <p:extLst>
      <p:ext uri="{BB962C8B-B14F-4D97-AF65-F5344CB8AC3E}">
        <p14:creationId xmlns:p14="http://schemas.microsoft.com/office/powerpoint/2010/main" val="186917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B69E54-2CD5-4518-9189-B66E2E87B80E}"/>
              </a:ext>
            </a:extLst>
          </p:cNvPr>
          <p:cNvSpPr>
            <a:spLocks noGrp="1"/>
          </p:cNvSpPr>
          <p:nvPr>
            <p:ph type="title"/>
            <p:custDataLst>
              <p:tags r:id="rId1"/>
            </p:custDataLst>
          </p:nvPr>
        </p:nvSpPr>
        <p:spPr>
          <a:xfrm>
            <a:off x="182880" y="-531123"/>
            <a:ext cx="9817100" cy="345489"/>
          </a:xfrm>
        </p:spPr>
        <p:txBody>
          <a:bodyPr/>
          <a:lstStyle/>
          <a:p>
            <a:pPr algn="l" rtl="0"/>
            <a:r>
              <a:rPr kumimoji="0" lang="fr-ca" sz="2800" b="0" i="0" u="none" strike="noStrike" kern="1200" cap="none" spc="0" normalizeH="0" baseline="0" dirty="0">
                <a:ln>
                  <a:noFill/>
                </a:ln>
                <a:solidFill>
                  <a:srgbClr val="000000"/>
                </a:solidFill>
                <a:effectLst/>
                <a:uLnTx/>
                <a:uFillTx/>
                <a:latin typeface="Arial"/>
                <a:ea typeface="+mn-ea"/>
                <a:cs typeface="+mn-cs"/>
              </a:rPr>
              <a:t>Méfiance envers les classes dirigeantes. </a:t>
            </a:r>
            <a:endParaRPr lang="fr-ca" b="0" cap="none" dirty="0"/>
          </a:p>
        </p:txBody>
      </p:sp>
      <p:sp>
        <p:nvSpPr>
          <p:cNvPr id="30" name="Rectangle 29">
            <a:extLst>
              <a:ext uri="{FF2B5EF4-FFF2-40B4-BE49-F238E27FC236}">
                <a16:creationId xmlns:a16="http://schemas.microsoft.com/office/drawing/2014/main" id="{8861986C-22F5-46AE-B736-D2968BC695A1}"/>
              </a:ext>
            </a:extLst>
          </p:cNvPr>
          <p:cNvSpPr/>
          <p:nvPr>
            <p:custDataLst>
              <p:tags r:id="rId2"/>
            </p:custDataLst>
          </p:nvPr>
        </p:nvSpPr>
        <p:spPr>
          <a:xfrm>
            <a:off x="507402" y="2014136"/>
            <a:ext cx="3150198" cy="36541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0" i="1" u="none" strike="noStrike" kern="1200" cap="none" spc="0" normalizeH="0" baseline="0" dirty="0">
                <a:ln>
                  <a:noFill/>
                </a:ln>
                <a:solidFill>
                  <a:srgbClr val="000000"/>
                </a:solidFill>
                <a:effectLst/>
                <a:uLnTx/>
                <a:uFillTx/>
                <a:latin typeface="Arial" panose="020B0604020202020204"/>
                <a:ea typeface="+mn-ea"/>
                <a:cs typeface="+mn-cs"/>
              </a:rPr>
              <a:t>Les scientifiques et les employeurs affichent les taux de confiance les plus élevés </a:t>
            </a:r>
          </a:p>
        </p:txBody>
      </p:sp>
      <p:graphicFrame>
        <p:nvGraphicFramePr>
          <p:cNvPr id="10" name="Content Placeholder 5" descr="Ce diagramme en bâtons montre les niveaux de confiance à l’égard de différents types de leaders sociétaux, en pourcentage.&#10;Scientifiques : 75 %, baisse de 2 points depuis l’an dernier.&#10;Collègues : 72 %, aucun changement depuis l’an dernier.&#10;Autorités sanitaires nationales : 65 %, baisse de 1 point depuis l’an dernier.&#10;Membres de ma collectivité : 64 %, aucun changement depuis l’an dernier.&#10;Citoyens de mon pays : 58 %, aucun changement depuis l’an dernier.&#10;PDG de mon entreprise : 58 %, baisse de 5 points depuis l’an dernier.&#10;Journalistes : 50 %, baisse de 1 point depuis l’an dernier.&#10;Dirigeants gouvernementaux : 43 %, baisse de 2 points depuis l’an dernier.&#10;Dirigeants d’entreprise : 36 %, baisse de 3 points depuis l’an dernier.&#10;">
            <a:extLst>
              <a:ext uri="{FF2B5EF4-FFF2-40B4-BE49-F238E27FC236}">
                <a16:creationId xmlns:a16="http://schemas.microsoft.com/office/drawing/2014/main" id="{BA7BD816-A963-4592-8F29-C7C0416C2191}"/>
              </a:ext>
            </a:extLst>
          </p:cNvPr>
          <p:cNvGraphicFramePr>
            <a:graphicFrameLocks/>
          </p:cNvGraphicFramePr>
          <p:nvPr>
            <p:custDataLst>
              <p:tags r:id="rId3"/>
            </p:custDataLst>
            <p:extLst>
              <p:ext uri="{D42A27DB-BD31-4B8C-83A1-F6EECF244321}">
                <p14:modId xmlns:p14="http://schemas.microsoft.com/office/powerpoint/2010/main" val="297178321"/>
              </p:ext>
            </p:extLst>
          </p:nvPr>
        </p:nvGraphicFramePr>
        <p:xfrm>
          <a:off x="499318" y="1880621"/>
          <a:ext cx="11197381" cy="4152738"/>
        </p:xfrm>
        <a:graphic>
          <a:graphicData uri="http://schemas.openxmlformats.org/drawingml/2006/chart">
            <c:chart xmlns:c="http://schemas.openxmlformats.org/drawingml/2006/chart" xmlns:r="http://schemas.openxmlformats.org/officeDocument/2006/relationships" r:id="rId28"/>
          </a:graphicData>
        </a:graphic>
      </p:graphicFrame>
      <p:sp>
        <p:nvSpPr>
          <p:cNvPr id="9" name="Text Placeholder 8">
            <a:extLst>
              <a:ext uri="{FF2B5EF4-FFF2-40B4-BE49-F238E27FC236}">
                <a16:creationId xmlns:a16="http://schemas.microsoft.com/office/drawing/2014/main" id="{17633CA9-ED7B-4520-A2B6-C6F0A9CD9724}"/>
              </a:ext>
            </a:extLst>
          </p:cNvPr>
          <p:cNvSpPr>
            <a:spLocks noGrp="1"/>
          </p:cNvSpPr>
          <p:nvPr>
            <p:ph type="body" sz="quarter" idx="14"/>
            <p:custDataLst>
              <p:tags r:id="rId4"/>
            </p:custDataLst>
          </p:nvPr>
        </p:nvSpPr>
        <p:spPr>
          <a:xfrm>
            <a:off x="499927" y="6080203"/>
            <a:ext cx="9825037" cy="676991"/>
          </a:xfrm>
        </p:spPr>
        <p:txBody>
          <a:bodyPr/>
          <a:lstStyle/>
          <a:p>
            <a:pPr algn="l" rtl="0"/>
            <a:r>
              <a:rPr lang="fr-ca" sz="900" b="1" i="0" u="none" baseline="0" dirty="0">
                <a:solidFill>
                  <a:srgbClr val="A6A6A6"/>
                </a:solidFill>
              </a:rPr>
              <a:t>Baromètre de confiance Edelman 2022.</a:t>
            </a:r>
            <a:r>
              <a:rPr lang="fr-ca" sz="900" b="0" i="0" u="none" baseline="0" dirty="0">
                <a:solidFill>
                  <a:srgbClr val="A6A6A6"/>
                </a:solidFill>
              </a:rPr>
              <a:t> TRU_PEP. Une liste de groupes de personnes est présentée ci-dessous. Pour chacun d’entre eux, indiquez dans quelle mesure vous avez confiance que ce groupe fait ce qui est juste en utilisant une échelle de 9 points où 1 signifie que vous n’avez « aucune confiance » et 9 signifie que vous avez « grandement confiance ». Échelle de 9 points; 4 cases supérieures = confiance. Certains attributs ont été demandés à la moitié de l’échantillon. Population générale, Canada. Les options « Mes collègues » et « Mon chef d’entreprise » ont été présentées uniquement aux personnes employées par une organisation (Q43/1). </a:t>
            </a:r>
          </a:p>
        </p:txBody>
      </p:sp>
      <p:sp>
        <p:nvSpPr>
          <p:cNvPr id="8" name="Text Placeholder 7">
            <a:extLst>
              <a:ext uri="{FF2B5EF4-FFF2-40B4-BE49-F238E27FC236}">
                <a16:creationId xmlns:a16="http://schemas.microsoft.com/office/drawing/2014/main" id="{DB352D28-CDF0-4B3A-98CA-631DB63D52DB}"/>
              </a:ext>
              <a:ext uri="{C183D7F6-B498-43B3-948B-1728B52AA6E4}">
                <adec:decorative xmlns:adec="http://schemas.microsoft.com/office/drawing/2017/decorative" val="1"/>
              </a:ext>
            </a:extLst>
          </p:cNvPr>
          <p:cNvSpPr>
            <a:spLocks noGrp="1"/>
          </p:cNvSpPr>
          <p:nvPr>
            <p:ph type="body" sz="quarter" idx="13"/>
            <p:custDataLst>
              <p:tags r:id="rId5"/>
            </p:custDataLst>
          </p:nvPr>
        </p:nvSpPr>
        <p:spPr/>
        <p:txBody>
          <a:bodyPr/>
          <a:lstStyle/>
          <a:p>
            <a:pPr algn="l" rtl="0"/>
            <a:r>
              <a:rPr lang="fr-ca" sz="1600" b="0" i="0" u="none" baseline="0" dirty="0">
                <a:solidFill>
                  <a:srgbClr val="000000"/>
                </a:solidFill>
                <a:latin typeface="Arial"/>
                <a:ea typeface="Arial"/>
                <a:cs typeface="Arial"/>
              </a:rPr>
              <a:t>Pourcentages de confiance au Canada</a:t>
            </a:r>
            <a:endParaRPr lang="fr-ca" dirty="0"/>
          </a:p>
        </p:txBody>
      </p:sp>
      <p:graphicFrame>
        <p:nvGraphicFramePr>
          <p:cNvPr id="27" name="Table 26">
            <a:extLst>
              <a:ext uri="{FF2B5EF4-FFF2-40B4-BE49-F238E27FC236}">
                <a16:creationId xmlns:a16="http://schemas.microsoft.com/office/drawing/2014/main" id="{83D068BD-D987-478B-BD55-2EE9E3ADF709}"/>
              </a:ext>
              <a:ext uri="{C183D7F6-B498-43B3-948B-1728B52AA6E4}">
                <adec:decorative xmlns:adec="http://schemas.microsoft.com/office/drawing/2017/decorative" val="1"/>
              </a:ext>
            </a:extLst>
          </p:cNvPr>
          <p:cNvGraphicFramePr>
            <a:graphicFrameLocks noGrp="1"/>
          </p:cNvGraphicFramePr>
          <p:nvPr>
            <p:custDataLst>
              <p:tags r:id="rId6"/>
            </p:custDataLst>
            <p:extLst>
              <p:ext uri="{D42A27DB-BD31-4B8C-83A1-F6EECF244321}">
                <p14:modId xmlns:p14="http://schemas.microsoft.com/office/powerpoint/2010/main" val="1837576593"/>
              </p:ext>
            </p:extLst>
          </p:nvPr>
        </p:nvGraphicFramePr>
        <p:xfrm>
          <a:off x="495301" y="4390046"/>
          <a:ext cx="11104443" cy="762000"/>
        </p:xfrm>
        <a:graphic>
          <a:graphicData uri="http://schemas.openxmlformats.org/drawingml/2006/table">
            <a:tbl>
              <a:tblPr firstRow="1" bandRow="1">
                <a:effectLst/>
                <a:tableStyleId>{5C22544A-7EE6-4342-B048-85BDC9FD1C3A}</a:tableStyleId>
              </a:tblPr>
              <a:tblGrid>
                <a:gridCol w="1233827">
                  <a:extLst>
                    <a:ext uri="{9D8B030D-6E8A-4147-A177-3AD203B41FA5}">
                      <a16:colId xmlns:a16="http://schemas.microsoft.com/office/drawing/2014/main" val="3491998019"/>
                    </a:ext>
                  </a:extLst>
                </a:gridCol>
                <a:gridCol w="1233827">
                  <a:extLst>
                    <a:ext uri="{9D8B030D-6E8A-4147-A177-3AD203B41FA5}">
                      <a16:colId xmlns:a16="http://schemas.microsoft.com/office/drawing/2014/main" val="3483614226"/>
                    </a:ext>
                  </a:extLst>
                </a:gridCol>
                <a:gridCol w="1233827">
                  <a:extLst>
                    <a:ext uri="{9D8B030D-6E8A-4147-A177-3AD203B41FA5}">
                      <a16:colId xmlns:a16="http://schemas.microsoft.com/office/drawing/2014/main" val="1369620733"/>
                    </a:ext>
                  </a:extLst>
                </a:gridCol>
                <a:gridCol w="1233827">
                  <a:extLst>
                    <a:ext uri="{9D8B030D-6E8A-4147-A177-3AD203B41FA5}">
                      <a16:colId xmlns:a16="http://schemas.microsoft.com/office/drawing/2014/main" val="2144019759"/>
                    </a:ext>
                  </a:extLst>
                </a:gridCol>
                <a:gridCol w="1233827">
                  <a:extLst>
                    <a:ext uri="{9D8B030D-6E8A-4147-A177-3AD203B41FA5}">
                      <a16:colId xmlns:a16="http://schemas.microsoft.com/office/drawing/2014/main" val="1816328627"/>
                    </a:ext>
                  </a:extLst>
                </a:gridCol>
                <a:gridCol w="1233827">
                  <a:extLst>
                    <a:ext uri="{9D8B030D-6E8A-4147-A177-3AD203B41FA5}">
                      <a16:colId xmlns:a16="http://schemas.microsoft.com/office/drawing/2014/main" val="3257616681"/>
                    </a:ext>
                  </a:extLst>
                </a:gridCol>
                <a:gridCol w="1233827">
                  <a:extLst>
                    <a:ext uri="{9D8B030D-6E8A-4147-A177-3AD203B41FA5}">
                      <a16:colId xmlns:a16="http://schemas.microsoft.com/office/drawing/2014/main" val="1921447847"/>
                    </a:ext>
                  </a:extLst>
                </a:gridCol>
                <a:gridCol w="1233827">
                  <a:extLst>
                    <a:ext uri="{9D8B030D-6E8A-4147-A177-3AD203B41FA5}">
                      <a16:colId xmlns:a16="http://schemas.microsoft.com/office/drawing/2014/main" val="3167030119"/>
                    </a:ext>
                  </a:extLst>
                </a:gridCol>
                <a:gridCol w="1233827">
                  <a:extLst>
                    <a:ext uri="{9D8B030D-6E8A-4147-A177-3AD203B41FA5}">
                      <a16:colId xmlns:a16="http://schemas.microsoft.com/office/drawing/2014/main" val="3647360145"/>
                    </a:ext>
                  </a:extLst>
                </a:gridCol>
              </a:tblGrid>
              <a:tr h="226989">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a:solidFill>
                            <a:srgbClr val="000000"/>
                          </a:solidFill>
                          <a:latin typeface="Wingdings"/>
                          <a:ea typeface="Wingdings"/>
                          <a:cs typeface="Wingdings"/>
                        </a:rPr>
                        <a:t>l</a:t>
                      </a:r>
                      <a:endParaRPr lang="fr-ca"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ln>
                            <a:solidFill>
                              <a:schemeClr val="tx1"/>
                            </a:solidFill>
                          </a:ln>
                          <a:solidFill>
                            <a:srgbClr val="748181"/>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solidFill>
                            <a:srgbClr val="000000"/>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a:ln>
                            <a:solidFill>
                              <a:schemeClr val="tx1"/>
                            </a:solidFill>
                          </a:ln>
                          <a:solidFill>
                            <a:srgbClr val="748181"/>
                          </a:solidFill>
                          <a:latin typeface="Wingdings"/>
                          <a:ea typeface="Wingdings"/>
                          <a:cs typeface="Wingdings"/>
                        </a:rPr>
                        <a:t>l</a:t>
                      </a:r>
                      <a:endParaRPr lang="fr-ca"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ln>
                            <a:solidFill>
                              <a:schemeClr val="tx1"/>
                            </a:solidFill>
                          </a:ln>
                          <a:solidFill>
                            <a:srgbClr val="748181"/>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solidFill>
                            <a:srgbClr val="000000"/>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a:solidFill>
                            <a:srgbClr val="000000"/>
                          </a:solidFill>
                          <a:latin typeface="Wingdings"/>
                          <a:ea typeface="Wingdings"/>
                          <a:cs typeface="Wingdings"/>
                        </a:rPr>
                        <a:t>l</a:t>
                      </a:r>
                      <a:endParaRPr lang="fr-ca"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a:solidFill>
                            <a:srgbClr val="000000"/>
                          </a:solidFill>
                          <a:latin typeface="Wingdings"/>
                          <a:ea typeface="Wingdings"/>
                          <a:cs typeface="Wingdings"/>
                        </a:rPr>
                        <a:t>l</a:t>
                      </a:r>
                      <a:endParaRPr lang="fr-ca" sz="4400">
                        <a:ln>
                          <a:solidFill>
                            <a:schemeClr val="tx1"/>
                          </a:solidFill>
                        </a:ln>
                        <a:solidFill>
                          <a:schemeClr val="bg1"/>
                        </a:solidFill>
                        <a:effectLst/>
                        <a:latin typeface="Wingdings" charset="2"/>
                        <a:ea typeface="Wingdings" charset="2"/>
                        <a:cs typeface="Wingdings" charset="2"/>
                      </a:endParaRPr>
                    </a:p>
                  </a:txBody>
                  <a:tcPr marL="0" marR="0"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solidFill>
                            <a:srgbClr val="000000"/>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4" name="Group 3">
            <a:extLst>
              <a:ext uri="{FF2B5EF4-FFF2-40B4-BE49-F238E27FC236}">
                <a16:creationId xmlns:a16="http://schemas.microsoft.com/office/drawing/2014/main" id="{07185A44-A73F-4D2D-B9CE-A672408E963E}"/>
              </a:ext>
              <a:ext uri="{C183D7F6-B498-43B3-948B-1728B52AA6E4}">
                <adec:decorative xmlns:adec="http://schemas.microsoft.com/office/drawing/2017/decorative" val="1"/>
              </a:ext>
            </a:extLst>
          </p:cNvPr>
          <p:cNvGrpSpPr/>
          <p:nvPr/>
        </p:nvGrpSpPr>
        <p:grpSpPr>
          <a:xfrm>
            <a:off x="0" y="1243702"/>
            <a:ext cx="11779185" cy="5367410"/>
            <a:chOff x="0" y="1243702"/>
            <a:chExt cx="11779185" cy="5367410"/>
          </a:xfrm>
        </p:grpSpPr>
        <p:cxnSp>
          <p:nvCxnSpPr>
            <p:cNvPr id="11" name="Straight Connector 10">
              <a:extLst>
                <a:ext uri="{FF2B5EF4-FFF2-40B4-BE49-F238E27FC236}">
                  <a16:creationId xmlns:a16="http://schemas.microsoft.com/office/drawing/2014/main" id="{702C163A-29CB-4F65-BC6C-FB5BCFE8AA5D}"/>
                </a:ext>
              </a:extLst>
            </p:cNvPr>
            <p:cNvCxnSpPr>
              <a:cxnSpLocks/>
            </p:cNvCxnSpPr>
            <p:nvPr>
              <p:custDataLst>
                <p:tags r:id="rId10"/>
              </p:custDataLst>
            </p:nvPr>
          </p:nvCxnSpPr>
          <p:spPr>
            <a:xfrm>
              <a:off x="499319" y="6106841"/>
              <a:ext cx="11197381" cy="0"/>
            </a:xfrm>
            <a:prstGeom prst="line">
              <a:avLst/>
            </a:prstGeom>
            <a:noFill/>
            <a:ln w="25400" cap="flat" cmpd="sng" algn="ctr">
              <a:solidFill>
                <a:srgbClr val="000000"/>
              </a:solidFill>
              <a:prstDash val="solid"/>
              <a:miter lim="800000"/>
            </a:ln>
            <a:effectLst/>
          </p:spPr>
        </p:cxnSp>
        <p:cxnSp>
          <p:nvCxnSpPr>
            <p:cNvPr id="12" name="Straight Connector 11">
              <a:extLst>
                <a:ext uri="{FF2B5EF4-FFF2-40B4-BE49-F238E27FC236}">
                  <a16:creationId xmlns:a16="http://schemas.microsoft.com/office/drawing/2014/main" id="{D62FD222-7F5E-4D81-9B80-B4FC6D6DB618}"/>
                </a:ext>
              </a:extLst>
            </p:cNvPr>
            <p:cNvCxnSpPr>
              <a:cxnSpLocks/>
            </p:cNvCxnSpPr>
            <p:nvPr>
              <p:custDataLst>
                <p:tags r:id="rId11"/>
              </p:custDataLst>
            </p:nvPr>
          </p:nvCxnSpPr>
          <p:spPr>
            <a:xfrm>
              <a:off x="499319" y="1839970"/>
              <a:ext cx="111973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65BB62B-4DA4-430D-BFBF-21D73F84619A}"/>
                </a:ext>
              </a:extLst>
            </p:cNvPr>
            <p:cNvGrpSpPr/>
            <p:nvPr/>
          </p:nvGrpSpPr>
          <p:grpSpPr>
            <a:xfrm>
              <a:off x="8807785" y="1243702"/>
              <a:ext cx="2971400" cy="525139"/>
              <a:chOff x="8807785" y="1243702"/>
              <a:chExt cx="2971400" cy="525139"/>
            </a:xfrm>
          </p:grpSpPr>
          <p:sp>
            <p:nvSpPr>
              <p:cNvPr id="14" name="Content Placeholder 20">
                <a:extLst>
                  <a:ext uri="{FF2B5EF4-FFF2-40B4-BE49-F238E27FC236}">
                    <a16:creationId xmlns:a16="http://schemas.microsoft.com/office/drawing/2014/main" id="{399C1ACB-8F22-4B10-AE5A-9EAA4F12E91D}"/>
                  </a:ext>
                </a:extLst>
              </p:cNvPr>
              <p:cNvSpPr txBox="1">
                <a:spLocks/>
              </p:cNvSpPr>
              <p:nvPr>
                <p:custDataLst>
                  <p:tags r:id="rId13"/>
                </p:custDataLst>
              </p:nvPr>
            </p:nvSpPr>
            <p:spPr bwMode="gray">
              <a:xfrm>
                <a:off x="8807785" y="1491842"/>
                <a:ext cx="634417"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Méfiance</a:t>
                </a:r>
              </a:p>
            </p:txBody>
          </p:sp>
          <p:sp>
            <p:nvSpPr>
              <p:cNvPr id="15" name="Content Placeholder 20">
                <a:extLst>
                  <a:ext uri="{FF2B5EF4-FFF2-40B4-BE49-F238E27FC236}">
                    <a16:creationId xmlns:a16="http://schemas.microsoft.com/office/drawing/2014/main" id="{1DFFDE3E-DD5B-40A9-8F2F-FA1C319C6BF3}"/>
                  </a:ext>
                </a:extLst>
              </p:cNvPr>
              <p:cNvSpPr txBox="1">
                <a:spLocks/>
              </p:cNvSpPr>
              <p:nvPr>
                <p:custDataLst>
                  <p:tags r:id="rId14"/>
                </p:custDataLst>
              </p:nvPr>
            </p:nvSpPr>
            <p:spPr bwMode="gray">
              <a:xfrm>
                <a:off x="9348754" y="1491842"/>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Neutre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6" name="Straight Connector 15">
                <a:extLst>
                  <a:ext uri="{FF2B5EF4-FFF2-40B4-BE49-F238E27FC236}">
                    <a16:creationId xmlns:a16="http://schemas.microsoft.com/office/drawing/2014/main" id="{E63002BA-E1B4-4048-A2FF-8C32AAF08DEB}"/>
                  </a:ext>
                </a:extLst>
              </p:cNvPr>
              <p:cNvCxnSpPr>
                <a:cxnSpLocks/>
              </p:cNvCxnSpPr>
              <p:nvPr>
                <p:custDataLst>
                  <p:tags r:id="rId15"/>
                </p:custDataLst>
              </p:nvPr>
            </p:nvCxnSpPr>
            <p:spPr bwMode="gray">
              <a:xfrm>
                <a:off x="8890927" y="1343010"/>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0">
                <a:extLst>
                  <a:ext uri="{FF2B5EF4-FFF2-40B4-BE49-F238E27FC236}">
                    <a16:creationId xmlns:a16="http://schemas.microsoft.com/office/drawing/2014/main" id="{74A98BE4-6D50-4885-A6AC-059616BEB625}"/>
                  </a:ext>
                </a:extLst>
              </p:cNvPr>
              <p:cNvSpPr txBox="1">
                <a:spLocks/>
              </p:cNvSpPr>
              <p:nvPr>
                <p:custDataLst>
                  <p:tags r:id="rId16"/>
                </p:custDataLst>
              </p:nvPr>
            </p:nvSpPr>
            <p:spPr bwMode="gray">
              <a:xfrm>
                <a:off x="9883929" y="1491842"/>
                <a:ext cx="634431"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Confiance</a:t>
                </a:r>
              </a:p>
            </p:txBody>
          </p:sp>
          <p:sp>
            <p:nvSpPr>
              <p:cNvPr id="18" name="Rectangle 17">
                <a:extLst>
                  <a:ext uri="{FF2B5EF4-FFF2-40B4-BE49-F238E27FC236}">
                    <a16:creationId xmlns:a16="http://schemas.microsoft.com/office/drawing/2014/main" id="{E78D61D7-2B92-4731-9A44-3FFDF6221813}"/>
                  </a:ext>
                </a:extLst>
              </p:cNvPr>
              <p:cNvSpPr/>
              <p:nvPr>
                <p:custDataLst>
                  <p:tags r:id="rId17"/>
                </p:custDataLst>
              </p:nvPr>
            </p:nvSpPr>
            <p:spPr>
              <a:xfrm>
                <a:off x="8812326" y="1256402"/>
                <a:ext cx="146304"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9BFDBCAF-59B6-4E72-AC0F-0F6388123971}"/>
                  </a:ext>
                </a:extLst>
              </p:cNvPr>
              <p:cNvSpPr/>
              <p:nvPr>
                <p:custDataLst>
                  <p:tags r:id="rId18"/>
                </p:custDataLst>
              </p:nvPr>
            </p:nvSpPr>
            <p:spPr>
              <a:xfrm>
                <a:off x="9348127" y="1256402"/>
                <a:ext cx="146304" cy="146304"/>
              </a:xfrm>
              <a:prstGeom prst="rect">
                <a:avLst/>
              </a:prstGeom>
              <a:solidFill>
                <a:srgbClr val="AD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DF2089CA-8B2D-47EA-8D42-9E04DB26539C}"/>
                  </a:ext>
                </a:extLst>
              </p:cNvPr>
              <p:cNvSpPr/>
              <p:nvPr>
                <p:custDataLst>
                  <p:tags r:id="rId19"/>
                </p:custDataLst>
              </p:nvPr>
            </p:nvSpPr>
            <p:spPr>
              <a:xfrm>
                <a:off x="9883929" y="1256402"/>
                <a:ext cx="146304"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Content Placeholder 20">
                <a:extLst>
                  <a:ext uri="{FF2B5EF4-FFF2-40B4-BE49-F238E27FC236}">
                    <a16:creationId xmlns:a16="http://schemas.microsoft.com/office/drawing/2014/main" id="{163E80CF-FBAC-4CF6-88FD-CEBB8BDD48C4}"/>
                  </a:ext>
                </a:extLst>
              </p:cNvPr>
              <p:cNvSpPr txBox="1">
                <a:spLocks/>
              </p:cNvSpPr>
              <p:nvPr>
                <p:custDataLst>
                  <p:tags r:id="rId20"/>
                </p:custDataLst>
              </p:nvPr>
            </p:nvSpPr>
            <p:spPr bwMode="gray">
              <a:xfrm>
                <a:off x="10544019" y="1491842"/>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cxnSp>
            <p:nvCxnSpPr>
              <p:cNvPr id="22" name="Straight Connector 21">
                <a:extLst>
                  <a:ext uri="{FF2B5EF4-FFF2-40B4-BE49-F238E27FC236}">
                    <a16:creationId xmlns:a16="http://schemas.microsoft.com/office/drawing/2014/main" id="{58A06F10-9C0F-40AE-857A-E5D3D866AA1D}"/>
                  </a:ext>
                </a:extLst>
              </p:cNvPr>
              <p:cNvCxnSpPr/>
              <p:nvPr>
                <p:custDataLst>
                  <p:tags r:id="rId21"/>
                </p:custDataLst>
              </p:nvPr>
            </p:nvCxnSpPr>
            <p:spPr>
              <a:xfrm>
                <a:off x="10310874" y="125589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518654-C47E-4326-AC50-E37E503A0C48}"/>
                  </a:ext>
                </a:extLst>
              </p:cNvPr>
              <p:cNvCxnSpPr>
                <a:cxnSpLocks/>
              </p:cNvCxnSpPr>
              <p:nvPr>
                <p:custDataLst>
                  <p:tags r:id="rId22"/>
                </p:custDataLst>
              </p:nvPr>
            </p:nvCxnSpPr>
            <p:spPr bwMode="gray">
              <a:xfrm>
                <a:off x="10653254" y="1330310"/>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lowchart: Manual Input 130">
                <a:extLst>
                  <a:ext uri="{FF2B5EF4-FFF2-40B4-BE49-F238E27FC236}">
                    <a16:creationId xmlns:a16="http://schemas.microsoft.com/office/drawing/2014/main" id="{E9F2C801-41C4-4A41-A8AA-725D93C125CC}"/>
                  </a:ext>
                </a:extLst>
              </p:cNvPr>
              <p:cNvSpPr/>
              <p:nvPr>
                <p:custDataLst>
                  <p:tags r:id="rId23"/>
                </p:custDataLst>
              </p:nvPr>
            </p:nvSpPr>
            <p:spPr bwMode="gray">
              <a:xfrm>
                <a:off x="10533827" y="1243702"/>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25" name="Flowchart: Manual Input 131">
                <a:extLst>
                  <a:ext uri="{FF2B5EF4-FFF2-40B4-BE49-F238E27FC236}">
                    <a16:creationId xmlns:a16="http://schemas.microsoft.com/office/drawing/2014/main" id="{0A8589FE-D3F2-454A-863A-5061C60189A5}"/>
                  </a:ext>
                </a:extLst>
              </p:cNvPr>
              <p:cNvSpPr/>
              <p:nvPr>
                <p:custDataLst>
                  <p:tags r:id="rId24"/>
                </p:custDataLst>
              </p:nvPr>
            </p:nvSpPr>
            <p:spPr bwMode="gray">
              <a:xfrm>
                <a:off x="11033665" y="1243702"/>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26" name="Flowchart: Manual Input 132">
                <a:extLst>
                  <a:ext uri="{FF2B5EF4-FFF2-40B4-BE49-F238E27FC236}">
                    <a16:creationId xmlns:a16="http://schemas.microsoft.com/office/drawing/2014/main" id="{BA4BB496-BFD7-4A03-B92C-A67E944B45D1}"/>
                  </a:ext>
                </a:extLst>
              </p:cNvPr>
              <p:cNvSpPr/>
              <p:nvPr>
                <p:custDataLst>
                  <p:tags r:id="rId25"/>
                </p:custDataLst>
              </p:nvPr>
            </p:nvSpPr>
            <p:spPr bwMode="gray">
              <a:xfrm>
                <a:off x="11513998" y="1243702"/>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grpSp>
        <p:pic>
          <p:nvPicPr>
            <p:cNvPr id="31" name="Picture 30" descr="CA.png"/>
            <p:cNvPicPr>
              <a:picLocks noChangeAspect="1"/>
            </p:cNvPicPr>
            <p:nvPr>
              <p:custDataLst>
                <p:tags r:id="rId12"/>
              </p:custDataLst>
            </p:nvPr>
          </p:nvPicPr>
          <p:blipFill>
            <a:blip r:embed="rId29"/>
            <a:stretch>
              <a:fillRect/>
            </a:stretch>
          </p:blipFill>
          <p:spPr>
            <a:xfrm>
              <a:off x="0" y="6373368"/>
              <a:ext cx="365760" cy="237744"/>
            </a:xfrm>
            <a:prstGeom prst="rect">
              <a:avLst/>
            </a:prstGeom>
          </p:spPr>
        </p:pic>
      </p:grpSp>
      <p:sp>
        <p:nvSpPr>
          <p:cNvPr id="29" name="Rectangle 28">
            <a:extLst>
              <a:ext uri="{FF2B5EF4-FFF2-40B4-BE49-F238E27FC236}">
                <a16:creationId xmlns:a16="http://schemas.microsoft.com/office/drawing/2014/main" id="{9FC666C1-3D54-461F-846A-0FA5699C800F}"/>
              </a:ext>
              <a:ext uri="{C183D7F6-B498-43B3-948B-1728B52AA6E4}">
                <adec:decorative xmlns:adec="http://schemas.microsoft.com/office/drawing/2017/decorative" val="1"/>
              </a:ext>
            </a:extLst>
          </p:cNvPr>
          <p:cNvSpPr/>
          <p:nvPr>
            <p:custDataLst>
              <p:tags r:id="rId7"/>
            </p:custDataLst>
          </p:nvPr>
        </p:nvSpPr>
        <p:spPr>
          <a:xfrm>
            <a:off x="9223676" y="2413358"/>
            <a:ext cx="2202576" cy="3452436"/>
          </a:xfrm>
          <a:prstGeom prst="rect">
            <a:avLst/>
          </a:prstGeom>
          <a:no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32" name="Table 31">
            <a:extLst>
              <a:ext uri="{FF2B5EF4-FFF2-40B4-BE49-F238E27FC236}">
                <a16:creationId xmlns:a16="http://schemas.microsoft.com/office/drawing/2014/main" id="{63A5B79B-E1CB-451C-8977-F984BB77F30E}"/>
              </a:ext>
              <a:ext uri="{C183D7F6-B498-43B3-948B-1728B52AA6E4}">
                <adec:decorative xmlns:adec="http://schemas.microsoft.com/office/drawing/2017/decorative" val="1"/>
              </a:ext>
            </a:extLst>
          </p:cNvPr>
          <p:cNvGraphicFramePr>
            <a:graphicFrameLocks noGrp="1"/>
          </p:cNvGraphicFramePr>
          <p:nvPr>
            <p:custDataLst>
              <p:tags r:id="rId8"/>
            </p:custDataLst>
            <p:extLst>
              <p:ext uri="{D42A27DB-BD31-4B8C-83A1-F6EECF244321}">
                <p14:modId xmlns:p14="http://schemas.microsoft.com/office/powerpoint/2010/main" val="2968232258"/>
              </p:ext>
            </p:extLst>
          </p:nvPr>
        </p:nvGraphicFramePr>
        <p:xfrm>
          <a:off x="507402" y="4604308"/>
          <a:ext cx="11104443" cy="340755"/>
        </p:xfrm>
        <a:graphic>
          <a:graphicData uri="http://schemas.openxmlformats.org/drawingml/2006/table">
            <a:tbl>
              <a:tblPr firstRow="1" bandRow="1">
                <a:tableStyleId>{5C22544A-7EE6-4342-B048-85BDC9FD1C3A}</a:tableStyleId>
              </a:tblPr>
              <a:tblGrid>
                <a:gridCol w="1233827">
                  <a:extLst>
                    <a:ext uri="{9D8B030D-6E8A-4147-A177-3AD203B41FA5}">
                      <a16:colId xmlns:a16="http://schemas.microsoft.com/office/drawing/2014/main" val="20013"/>
                    </a:ext>
                  </a:extLst>
                </a:gridCol>
                <a:gridCol w="1233827">
                  <a:extLst>
                    <a:ext uri="{9D8B030D-6E8A-4147-A177-3AD203B41FA5}">
                      <a16:colId xmlns:a16="http://schemas.microsoft.com/office/drawing/2014/main" val="20014"/>
                    </a:ext>
                  </a:extLst>
                </a:gridCol>
                <a:gridCol w="1233827">
                  <a:extLst>
                    <a:ext uri="{9D8B030D-6E8A-4147-A177-3AD203B41FA5}">
                      <a16:colId xmlns:a16="http://schemas.microsoft.com/office/drawing/2014/main" val="20015"/>
                    </a:ext>
                  </a:extLst>
                </a:gridCol>
                <a:gridCol w="1233827">
                  <a:extLst>
                    <a:ext uri="{9D8B030D-6E8A-4147-A177-3AD203B41FA5}">
                      <a16:colId xmlns:a16="http://schemas.microsoft.com/office/drawing/2014/main" val="20016"/>
                    </a:ext>
                  </a:extLst>
                </a:gridCol>
                <a:gridCol w="1233827">
                  <a:extLst>
                    <a:ext uri="{9D8B030D-6E8A-4147-A177-3AD203B41FA5}">
                      <a16:colId xmlns:a16="http://schemas.microsoft.com/office/drawing/2014/main" val="20017"/>
                    </a:ext>
                  </a:extLst>
                </a:gridCol>
                <a:gridCol w="1233827">
                  <a:extLst>
                    <a:ext uri="{9D8B030D-6E8A-4147-A177-3AD203B41FA5}">
                      <a16:colId xmlns:a16="http://schemas.microsoft.com/office/drawing/2014/main" val="20018"/>
                    </a:ext>
                  </a:extLst>
                </a:gridCol>
                <a:gridCol w="1233827">
                  <a:extLst>
                    <a:ext uri="{9D8B030D-6E8A-4147-A177-3AD203B41FA5}">
                      <a16:colId xmlns:a16="http://schemas.microsoft.com/office/drawing/2014/main" val="20019"/>
                    </a:ext>
                  </a:extLst>
                </a:gridCol>
                <a:gridCol w="1233827">
                  <a:extLst>
                    <a:ext uri="{9D8B030D-6E8A-4147-A177-3AD203B41FA5}">
                      <a16:colId xmlns:a16="http://schemas.microsoft.com/office/drawing/2014/main" val="20021"/>
                    </a:ext>
                  </a:extLst>
                </a:gridCol>
                <a:gridCol w="1233827">
                  <a:extLst>
                    <a:ext uri="{9D8B030D-6E8A-4147-A177-3AD203B41FA5}">
                      <a16:colId xmlns:a16="http://schemas.microsoft.com/office/drawing/2014/main" val="20022"/>
                    </a:ext>
                  </a:extLst>
                </a:gridCol>
              </a:tblGrid>
              <a:tr h="340755">
                <a:tc>
                  <a:txBody>
                    <a:bodyPr/>
                    <a:lstStyle/>
                    <a:p>
                      <a:pPr algn="ctr" rtl="0" fontAlgn="ctr"/>
                      <a:r>
                        <a:rPr lang="fr-ca" sz="1100" b="1" i="0" u="none" baseline="0">
                          <a:solidFill>
                            <a:srgbClr val="FFFFFF"/>
                          </a:solidFill>
                          <a:latin typeface="Arial"/>
                          <a:ea typeface="Arial"/>
                          <a:cs typeface="Arial"/>
                        </a:rPr>
                        <a:t>-2</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s. o.</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0</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-5</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algn="ctr" rtl="0" fontAlgn="ctr"/>
                      <a:r>
                        <a:rPr lang="fr-ca" sz="1100" b="1" i="0" u="none" baseline="0">
                          <a:solidFill>
                            <a:srgbClr val="FFFFFF"/>
                          </a:solidFill>
                          <a:latin typeface="Arial"/>
                          <a:ea typeface="Arial"/>
                          <a:cs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-2</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dirty="0">
                          <a:solidFill>
                            <a:srgbClr val="FFFFFF"/>
                          </a:solidFill>
                          <a:latin typeface="Arial"/>
                          <a:ea typeface="Arial"/>
                          <a:cs typeface="Arial"/>
                        </a:rPr>
                        <a:t>-3</a:t>
                      </a:r>
                      <a:endParaRPr sz="1100" b="1" dirty="0">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sp>
        <p:nvSpPr>
          <p:cNvPr id="28" name="Title 6">
            <a:extLst>
              <a:ext uri="{FF2B5EF4-FFF2-40B4-BE49-F238E27FC236}">
                <a16:creationId xmlns:a16="http://schemas.microsoft.com/office/drawing/2014/main" id="{BAB8FD2E-1E75-4D1D-9479-CE19D106723A}"/>
              </a:ext>
              <a:ext uri="{C183D7F6-B498-43B3-948B-1728B52AA6E4}">
                <adec:decorative xmlns:adec="http://schemas.microsoft.com/office/drawing/2017/decorative" val="1"/>
              </a:ext>
            </a:extLst>
          </p:cNvPr>
          <p:cNvSpPr txBox="1">
            <a:spLocks/>
          </p:cNvSpPr>
          <p:nvPr>
            <p:custDataLst>
              <p:tags r:id="rId9"/>
            </p:custDataLst>
          </p:nvPr>
        </p:nvSpPr>
        <p:spPr>
          <a:xfrm>
            <a:off x="493774" y="471800"/>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cap="none" dirty="0">
                <a:solidFill>
                  <a:srgbClr val="000000"/>
                </a:solidFill>
                <a:latin typeface="Arial"/>
                <a:ea typeface="+mn-ea"/>
                <a:cs typeface="+mn-cs"/>
              </a:rPr>
              <a:t>MÉFIANCE ENVERS LES CLASSES DIRIGEANTES </a:t>
            </a:r>
            <a:endParaRPr lang="fr-ca" dirty="0"/>
          </a:p>
        </p:txBody>
      </p:sp>
    </p:spTree>
    <p:extLst>
      <p:ext uri="{BB962C8B-B14F-4D97-AF65-F5344CB8AC3E}">
        <p14:creationId xmlns:p14="http://schemas.microsoft.com/office/powerpoint/2010/main" val="242564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DE7F-12EC-4B6C-99A7-1607B3368D95}"/>
              </a:ext>
            </a:extLst>
          </p:cNvPr>
          <p:cNvSpPr>
            <a:spLocks noGrp="1"/>
          </p:cNvSpPr>
          <p:nvPr>
            <p:ph type="title"/>
            <p:custDataLst>
              <p:tags r:id="rId1"/>
            </p:custDataLst>
          </p:nvPr>
        </p:nvSpPr>
        <p:spPr>
          <a:xfrm>
            <a:off x="182880" y="-506165"/>
            <a:ext cx="11059576" cy="410046"/>
          </a:xfrm>
        </p:spPr>
        <p:txBody>
          <a:bodyPr vert="horz" lIns="0" tIns="45720" rIns="0" bIns="0" rtlCol="0" anchor="t" anchorCtr="0">
            <a:noAutofit/>
          </a:bodyPr>
          <a:lstStyle/>
          <a:p>
            <a:pPr algn="l" rtl="0"/>
            <a:r>
              <a:rPr lang="fr-ca" sz="2800" b="0" i="0" u="none" cap="none" baseline="0" dirty="0">
                <a:latin typeface="Arial"/>
                <a:ea typeface="Arial"/>
                <a:cs typeface="Arial"/>
              </a:rPr>
              <a:t>Communications de l’employeur : les plus crédibles.</a:t>
            </a:r>
            <a:endParaRPr lang="fr-ca" b="0" cap="none" dirty="0">
              <a:latin typeface="Arial"/>
            </a:endParaRPr>
          </a:p>
        </p:txBody>
      </p:sp>
      <p:graphicFrame>
        <p:nvGraphicFramePr>
          <p:cNvPr id="11" name="Content Placeholder 5" descr="Ce diagramme à barres empilées montre le pourcentage de Canadiens qui croient une information provenant de différentes sources. Les données sont ventilées selon trois catégories. 1) L’information doit être répétée une ou deux fois pour que j’y croie. 2) Si l’information provient de cette source, j’assumerai automatiquement qu’elle est vraie. 3) Si l’information provient uniquement de cette source, je ne la croirai jamais.">
            <a:extLst>
              <a:ext uri="{FF2B5EF4-FFF2-40B4-BE49-F238E27FC236}">
                <a16:creationId xmlns:a16="http://schemas.microsoft.com/office/drawing/2014/main" id="{7B1B3449-FEB1-4030-903D-421F4273CD02}"/>
              </a:ext>
            </a:extLst>
          </p:cNvPr>
          <p:cNvGraphicFramePr>
            <a:graphicFrameLocks/>
          </p:cNvGraphicFramePr>
          <p:nvPr>
            <p:custDataLst>
              <p:tags r:id="rId2"/>
            </p:custDataLst>
            <p:extLst>
              <p:ext uri="{D42A27DB-BD31-4B8C-83A1-F6EECF244321}">
                <p14:modId xmlns:p14="http://schemas.microsoft.com/office/powerpoint/2010/main" val="3682212715"/>
              </p:ext>
            </p:extLst>
          </p:nvPr>
        </p:nvGraphicFramePr>
        <p:xfrm>
          <a:off x="2738096" y="1923059"/>
          <a:ext cx="8821525" cy="3286124"/>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4" name="Table 22">
            <a:extLst>
              <a:ext uri="{FF2B5EF4-FFF2-40B4-BE49-F238E27FC236}">
                <a16:creationId xmlns:a16="http://schemas.microsoft.com/office/drawing/2014/main" id="{75B912FC-6E27-4A7F-91AC-79210D630041}"/>
              </a:ext>
            </a:extLst>
          </p:cNvPr>
          <p:cNvGraphicFramePr>
            <a:graphicFrameLocks noGrp="1"/>
          </p:cNvGraphicFramePr>
          <p:nvPr>
            <p:custDataLst>
              <p:tags r:id="rId3"/>
            </p:custDataLst>
            <p:extLst>
              <p:ext uri="{D42A27DB-BD31-4B8C-83A1-F6EECF244321}">
                <p14:modId xmlns:p14="http://schemas.microsoft.com/office/powerpoint/2010/main" val="3530738569"/>
              </p:ext>
            </p:extLst>
          </p:nvPr>
        </p:nvGraphicFramePr>
        <p:xfrm>
          <a:off x="3165429" y="2124578"/>
          <a:ext cx="8420854" cy="2682240"/>
        </p:xfrm>
        <a:graphic>
          <a:graphicData uri="http://schemas.openxmlformats.org/drawingml/2006/table">
            <a:tbl>
              <a:tblPr firstRow="1" bandRow="1">
                <a:tableStyleId>{5940675A-B579-460E-94D1-54222C63F5DA}</a:tableStyleId>
              </a:tblPr>
              <a:tblGrid>
                <a:gridCol w="1202980">
                  <a:extLst>
                    <a:ext uri="{9D8B030D-6E8A-4147-A177-3AD203B41FA5}">
                      <a16:colId xmlns:a16="http://schemas.microsoft.com/office/drawing/2014/main" val="2917097953"/>
                    </a:ext>
                  </a:extLst>
                </a:gridCol>
                <a:gridCol w="1159552">
                  <a:extLst>
                    <a:ext uri="{9D8B030D-6E8A-4147-A177-3AD203B41FA5}">
                      <a16:colId xmlns:a16="http://schemas.microsoft.com/office/drawing/2014/main" val="2253345142"/>
                    </a:ext>
                  </a:extLst>
                </a:gridCol>
                <a:gridCol w="1269769">
                  <a:extLst>
                    <a:ext uri="{9D8B030D-6E8A-4147-A177-3AD203B41FA5}">
                      <a16:colId xmlns:a16="http://schemas.microsoft.com/office/drawing/2014/main" val="4219328927"/>
                    </a:ext>
                  </a:extLst>
                </a:gridCol>
                <a:gridCol w="1147246">
                  <a:extLst>
                    <a:ext uri="{9D8B030D-6E8A-4147-A177-3AD203B41FA5}">
                      <a16:colId xmlns:a16="http://schemas.microsoft.com/office/drawing/2014/main" val="318289588"/>
                    </a:ext>
                  </a:extLst>
                </a:gridCol>
                <a:gridCol w="1247493">
                  <a:extLst>
                    <a:ext uri="{9D8B030D-6E8A-4147-A177-3AD203B41FA5}">
                      <a16:colId xmlns:a16="http://schemas.microsoft.com/office/drawing/2014/main" val="2369339089"/>
                    </a:ext>
                  </a:extLst>
                </a:gridCol>
                <a:gridCol w="1113832">
                  <a:extLst>
                    <a:ext uri="{9D8B030D-6E8A-4147-A177-3AD203B41FA5}">
                      <a16:colId xmlns:a16="http://schemas.microsoft.com/office/drawing/2014/main" val="1554555002"/>
                    </a:ext>
                  </a:extLst>
                </a:gridCol>
                <a:gridCol w="1279982">
                  <a:extLst>
                    <a:ext uri="{9D8B030D-6E8A-4147-A177-3AD203B41FA5}">
                      <a16:colId xmlns:a16="http://schemas.microsoft.com/office/drawing/2014/main" val="9408336"/>
                    </a:ext>
                  </a:extLst>
                </a:gridCol>
              </a:tblGrid>
              <a:tr h="428992">
                <a:tc>
                  <a:txBody>
                    <a:bodyPr/>
                    <a:lstStyle/>
                    <a:p>
                      <a:pPr algn="ctr"/>
                      <a:r>
                        <a:rPr lang="fr-ca" sz="1100" b="1" i="0" u="none" baseline="0" dirty="0">
                          <a:solidFill>
                            <a:srgbClr val="000000"/>
                          </a:solidFill>
                          <a:latin typeface="+mn-lt"/>
                          <a:ea typeface="Arial"/>
                          <a:cs typeface="Arial"/>
                        </a:rPr>
                        <a:t>Mon employeur</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50 %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18 %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10 % ne croiront jamais que l’information est vraie.</a:t>
                      </a:r>
                      <a:endParaRPr lang="en-US" sz="1100" kern="1200" dirty="0">
                        <a:solidFill>
                          <a:schemeClr val="tx1">
                            <a:alpha val="0"/>
                          </a:schemeClr>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Gouvernement (échelle nationale)</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48 %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17 %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17 % ne croiront jamais que l’information est vraie.</a:t>
                      </a:r>
                      <a:endParaRPr lang="en-US" sz="1100" kern="1200" dirty="0">
                        <a:solidFill>
                          <a:schemeClr val="tx1">
                            <a:alpha val="0"/>
                          </a:schemeClr>
                        </a:solidFill>
                        <a:effectLst/>
                        <a:latin typeface="+mn-lt"/>
                        <a:ea typeface="+mn-ea"/>
                        <a:cs typeface="+mn-cs"/>
                      </a:endParaRPr>
                    </a:p>
                    <a:p>
                      <a:pPr algn="ctr" rtl="0"/>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Reportage des médias, avec mention de source</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47 %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13 %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18 % ne croiront jamais que l’information est vraie.</a:t>
                      </a:r>
                      <a:endParaRPr lang="en-US" sz="1100" kern="1200" dirty="0">
                        <a:solidFill>
                          <a:schemeClr val="tx1">
                            <a:alpha val="0"/>
                          </a:schemeClr>
                        </a:solidFill>
                        <a:effectLst/>
                        <a:latin typeface="+mn-lt"/>
                        <a:ea typeface="+mn-ea"/>
                        <a:cs typeface="+mn-cs"/>
                      </a:endParaRPr>
                    </a:p>
                    <a:p>
                      <a:pPr algn="ctr" rtl="0"/>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Grandes entreprises</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43 %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11 %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26 % ne croiront jamais que l’information est vraie.</a:t>
                      </a:r>
                      <a:endParaRPr lang="en-US" sz="1100" kern="1200" dirty="0">
                        <a:solidFill>
                          <a:schemeClr val="tx1">
                            <a:alpha val="0"/>
                          </a:schemeClr>
                        </a:solidFill>
                        <a:effectLst/>
                        <a:latin typeface="+mn-lt"/>
                        <a:ea typeface="+mn-ea"/>
                        <a:cs typeface="+mn-cs"/>
                      </a:endParaRPr>
                    </a:p>
                    <a:p>
                      <a:pPr algn="ctr" rtl="0"/>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Reportage des médias, source anonyme</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41 %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11 %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26 % ne croiront jamais que l’information est vraie.</a:t>
                      </a:r>
                      <a:endParaRPr lang="en-US" sz="1100" kern="1200" dirty="0">
                        <a:solidFill>
                          <a:schemeClr val="tx1">
                            <a:alpha val="0"/>
                          </a:schemeClr>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Publicité</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37 %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9 %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32 % ne croiront jamais que l’information est vraie.</a:t>
                      </a:r>
                      <a:endParaRPr lang="en-US" sz="1100" kern="1200" dirty="0">
                        <a:solidFill>
                          <a:schemeClr val="tx1">
                            <a:alpha val="0"/>
                          </a:schemeClr>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Mon fil de médias sociaux</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26 %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7 %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46 % ne croiront jamais que l’information est vraie.</a:t>
                      </a:r>
                      <a:endParaRPr lang="en-US" sz="1100" kern="1200" dirty="0">
                        <a:solidFill>
                          <a:schemeClr val="tx1">
                            <a:alpha val="0"/>
                          </a:schemeClr>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117857"/>
                  </a:ext>
                </a:extLst>
              </a:tr>
            </a:tbl>
          </a:graphicData>
        </a:graphic>
      </p:graphicFrame>
      <p:sp>
        <p:nvSpPr>
          <p:cNvPr id="7" name="Text Placeholder 6">
            <a:extLst>
              <a:ext uri="{FF2B5EF4-FFF2-40B4-BE49-F238E27FC236}">
                <a16:creationId xmlns:a16="http://schemas.microsoft.com/office/drawing/2014/main" id="{68B73FA5-4588-495B-BAEA-927EBBA38B02}"/>
              </a:ext>
            </a:extLst>
          </p:cNvPr>
          <p:cNvSpPr>
            <a:spLocks noGrp="1"/>
          </p:cNvSpPr>
          <p:nvPr>
            <p:ph type="body" sz="quarter" idx="14"/>
            <p:custDataLst>
              <p:tags r:id="rId4"/>
            </p:custDataLst>
          </p:nvPr>
        </p:nvSpPr>
        <p:spPr>
          <a:xfrm>
            <a:off x="499927" y="5935063"/>
            <a:ext cx="10129973" cy="676991"/>
          </a:xfrm>
        </p:spPr>
        <p:txBody>
          <a:bodyPr/>
          <a:lstStyle/>
          <a:p>
            <a:pPr algn="l" defTabSz="914400" rtl="0">
              <a:spcAft>
                <a:spcPts val="0"/>
              </a:spcAft>
              <a:defRPr/>
            </a:pPr>
            <a:r>
              <a:rPr lang="fr-ca" sz="900" b="1" i="0" u="none" baseline="0" dirty="0">
                <a:solidFill>
                  <a:srgbClr val="A6A6A6"/>
                </a:solidFill>
              </a:rPr>
              <a:t>Baromètre de confiance Edelman 2022.</a:t>
            </a:r>
            <a:r>
              <a:rPr lang="fr-ca" sz="900" b="0" i="0" u="none" baseline="0" dirty="0">
                <a:solidFill>
                  <a:srgbClr val="A6A6A6"/>
                </a:solidFill>
              </a:rPr>
              <a:t> HEAR_TIME1. Lorsque vous voyez un nouveau reportage ou un nouvel élément d’information dans chacune des sources d’information suivantes, combien de fois devez-vous le voir ou l’entendre répéter dans le même type de source avant de croire qu’il est vraiment vrai? Question posée à la moitié de l’échantillon. « Une fois ou deux » est la somme des codes 2 et 3. Population générale, Canada. L’option « Communications de l’employeur » a été présentée uniquement aux personnes employées par une organisation (Q43/1).</a:t>
            </a:r>
            <a:endParaRPr kumimoji="0" lang="fr-ca" sz="900" b="0" i="0" u="none" strike="noStrike" kern="1200" cap="none" spc="0" normalizeH="0" baseline="0" noProof="0" dirty="0">
              <a:ln>
                <a:noFill/>
              </a:ln>
              <a:solidFill>
                <a:srgbClr val="A6A6A6"/>
              </a:solidFill>
              <a:effectLst/>
              <a:uLnTx/>
              <a:uFillTx/>
              <a:latin typeface="Arial"/>
              <a:ea typeface="+mn-ea"/>
              <a:cs typeface="+mn-cs"/>
            </a:endParaRPr>
          </a:p>
        </p:txBody>
      </p:sp>
      <p:graphicFrame>
        <p:nvGraphicFramePr>
          <p:cNvPr id="23" name="Table 22">
            <a:extLst>
              <a:ext uri="{FF2B5EF4-FFF2-40B4-BE49-F238E27FC236}">
                <a16:creationId xmlns:a16="http://schemas.microsoft.com/office/drawing/2014/main" id="{8EC70819-A07E-4F8A-B650-B613F109D262}"/>
              </a:ext>
              <a:ext uri="{C183D7F6-B498-43B3-948B-1728B52AA6E4}">
                <adec:decorative xmlns:adec="http://schemas.microsoft.com/office/drawing/2017/decorative" val="1"/>
              </a:ext>
            </a:extLst>
          </p:cNvPr>
          <p:cNvGraphicFramePr>
            <a:graphicFrameLocks noGrp="1"/>
          </p:cNvGraphicFramePr>
          <p:nvPr>
            <p:custDataLst>
              <p:tags r:id="rId5"/>
            </p:custDataLst>
            <p:extLst>
              <p:ext uri="{D42A27DB-BD31-4B8C-83A1-F6EECF244321}">
                <p14:modId xmlns:p14="http://schemas.microsoft.com/office/powerpoint/2010/main" val="272845422"/>
              </p:ext>
            </p:extLst>
          </p:nvPr>
        </p:nvGraphicFramePr>
        <p:xfrm>
          <a:off x="3150114" y="5400700"/>
          <a:ext cx="8409510" cy="584775"/>
        </p:xfrm>
        <a:graphic>
          <a:graphicData uri="http://schemas.openxmlformats.org/drawingml/2006/table">
            <a:tbl>
              <a:tblPr firstRow="1" bandRow="1">
                <a:tableStyleId>{5C22544A-7EE6-4342-B048-85BDC9FD1C3A}</a:tableStyleId>
              </a:tblPr>
              <a:tblGrid>
                <a:gridCol w="1223050">
                  <a:extLst>
                    <a:ext uri="{9D8B030D-6E8A-4147-A177-3AD203B41FA5}">
                      <a16:colId xmlns:a16="http://schemas.microsoft.com/office/drawing/2014/main" val="2670097886"/>
                    </a:ext>
                  </a:extLst>
                </a:gridCol>
                <a:gridCol w="1167445">
                  <a:extLst>
                    <a:ext uri="{9D8B030D-6E8A-4147-A177-3AD203B41FA5}">
                      <a16:colId xmlns:a16="http://schemas.microsoft.com/office/drawing/2014/main" val="1749130893"/>
                    </a:ext>
                  </a:extLst>
                </a:gridCol>
                <a:gridCol w="1202709">
                  <a:extLst>
                    <a:ext uri="{9D8B030D-6E8A-4147-A177-3AD203B41FA5}">
                      <a16:colId xmlns:a16="http://schemas.microsoft.com/office/drawing/2014/main" val="658786575"/>
                    </a:ext>
                  </a:extLst>
                </a:gridCol>
                <a:gridCol w="1191574">
                  <a:extLst>
                    <a:ext uri="{9D8B030D-6E8A-4147-A177-3AD203B41FA5}">
                      <a16:colId xmlns:a16="http://schemas.microsoft.com/office/drawing/2014/main" val="2933183591"/>
                    </a:ext>
                  </a:extLst>
                </a:gridCol>
                <a:gridCol w="1236116">
                  <a:extLst>
                    <a:ext uri="{9D8B030D-6E8A-4147-A177-3AD203B41FA5}">
                      <a16:colId xmlns:a16="http://schemas.microsoft.com/office/drawing/2014/main" val="1737301105"/>
                    </a:ext>
                  </a:extLst>
                </a:gridCol>
                <a:gridCol w="1135892">
                  <a:extLst>
                    <a:ext uri="{9D8B030D-6E8A-4147-A177-3AD203B41FA5}">
                      <a16:colId xmlns:a16="http://schemas.microsoft.com/office/drawing/2014/main" val="207632682"/>
                    </a:ext>
                  </a:extLst>
                </a:gridCol>
                <a:gridCol w="1252724">
                  <a:extLst>
                    <a:ext uri="{9D8B030D-6E8A-4147-A177-3AD203B41FA5}">
                      <a16:colId xmlns:a16="http://schemas.microsoft.com/office/drawing/2014/main" val="857455067"/>
                    </a:ext>
                  </a:extLst>
                </a:gridCol>
              </a:tblGrid>
              <a:tr h="584775">
                <a:tc>
                  <a:txBody>
                    <a:bodyPr/>
                    <a:lstStyle/>
                    <a:p>
                      <a:pPr algn="ctr" rtl="0" fontAlgn="ctr"/>
                      <a:r>
                        <a:rPr lang="fr-ca" sz="1200" b="1" i="0" u="none" baseline="0">
                          <a:solidFill>
                            <a:srgbClr val="000000"/>
                          </a:solidFill>
                          <a:latin typeface="Arial"/>
                          <a:ea typeface="Arial"/>
                          <a:cs typeface="Arial"/>
                        </a:rPr>
                        <a:t>10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17</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18</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32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dirty="0">
                          <a:solidFill>
                            <a:srgbClr val="000000"/>
                          </a:solidFill>
                          <a:latin typeface="Arial"/>
                          <a:ea typeface="Arial"/>
                          <a:cs typeface="Arial"/>
                        </a:rPr>
                        <a:t>46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2914039"/>
                  </a:ext>
                </a:extLst>
              </a:tr>
            </a:tbl>
          </a:graphicData>
        </a:graphic>
      </p:graphicFrame>
      <p:sp>
        <p:nvSpPr>
          <p:cNvPr id="6" name="Text Placeholder 5">
            <a:extLst>
              <a:ext uri="{FF2B5EF4-FFF2-40B4-BE49-F238E27FC236}">
                <a16:creationId xmlns:a16="http://schemas.microsoft.com/office/drawing/2014/main" id="{36CCB055-DD26-4265-B4AE-1F9183C3CF78}"/>
              </a:ext>
              <a:ext uri="{C183D7F6-B498-43B3-948B-1728B52AA6E4}">
                <adec:decorative xmlns:adec="http://schemas.microsoft.com/office/drawing/2017/decorative" val="1"/>
              </a:ext>
            </a:extLst>
          </p:cNvPr>
          <p:cNvSpPr>
            <a:spLocks noGrp="1"/>
          </p:cNvSpPr>
          <p:nvPr>
            <p:ph type="body" sz="quarter" idx="13"/>
            <p:custDataLst>
              <p:tags r:id="rId6"/>
            </p:custDataLst>
          </p:nvPr>
        </p:nvSpPr>
        <p:spPr>
          <a:xfrm>
            <a:off x="500048" y="1037172"/>
            <a:ext cx="10661438" cy="565330"/>
          </a:xfrm>
        </p:spPr>
        <p:txBody>
          <a:bodyPr/>
          <a:lstStyle/>
          <a:p>
            <a:pPr algn="l" rtl="0"/>
            <a:r>
              <a:rPr lang="fr-ca" sz="1600" b="0" i="0" u="none" baseline="0" dirty="0">
                <a:solidFill>
                  <a:srgbClr val="000000"/>
                </a:solidFill>
                <a:latin typeface="Arial"/>
                <a:ea typeface="Arial"/>
                <a:cs typeface="Arial"/>
              </a:rPr>
              <a:t>Pourcentage des personnes au Canada qui croient les informations automatiquement ou après les avoir vues une ou deux fois, pour chaque source d’information</a:t>
            </a:r>
            <a:endParaRPr lang="fr-ca" dirty="0"/>
          </a:p>
        </p:txBody>
      </p:sp>
      <p:grpSp>
        <p:nvGrpSpPr>
          <p:cNvPr id="4" name="Group 3">
            <a:extLst>
              <a:ext uri="{FF2B5EF4-FFF2-40B4-BE49-F238E27FC236}">
                <a16:creationId xmlns:a16="http://schemas.microsoft.com/office/drawing/2014/main" id="{ED9F0339-6864-4A3C-A202-EAAA1223FD0B}"/>
              </a:ext>
              <a:ext uri="{C183D7F6-B498-43B3-948B-1728B52AA6E4}">
                <adec:decorative xmlns:adec="http://schemas.microsoft.com/office/drawing/2017/decorative" val="1"/>
              </a:ext>
            </a:extLst>
          </p:cNvPr>
          <p:cNvGrpSpPr/>
          <p:nvPr/>
        </p:nvGrpSpPr>
        <p:grpSpPr>
          <a:xfrm>
            <a:off x="0" y="520722"/>
            <a:ext cx="11696700" cy="6090390"/>
            <a:chOff x="0" y="520722"/>
            <a:chExt cx="11696700" cy="6090390"/>
          </a:xfrm>
        </p:grpSpPr>
        <p:sp>
          <p:nvSpPr>
            <p:cNvPr id="22" name="Rectangle 21">
              <a:extLst>
                <a:ext uri="{FF2B5EF4-FFF2-40B4-BE49-F238E27FC236}">
                  <a16:creationId xmlns:a16="http://schemas.microsoft.com/office/drawing/2014/main" id="{BA6136F7-168A-40F2-AB78-1C9D572924F9}"/>
                </a:ext>
                <a:ext uri="{C183D7F6-B498-43B3-948B-1728B52AA6E4}">
                  <adec:decorative xmlns:adec="http://schemas.microsoft.com/office/drawing/2017/decorative" val="1"/>
                </a:ext>
              </a:extLst>
            </p:cNvPr>
            <p:cNvSpPr/>
            <p:nvPr>
              <p:custDataLst>
                <p:tags r:id="rId7"/>
              </p:custDataLst>
            </p:nvPr>
          </p:nvSpPr>
          <p:spPr>
            <a:xfrm>
              <a:off x="632379" y="5410870"/>
              <a:ext cx="2530429" cy="461665"/>
            </a:xfrm>
            <a:prstGeom prst="rect">
              <a:avLst/>
            </a:prstGeom>
          </p:spPr>
          <p:txBody>
            <a:bodyPr wrap="square" l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a:ln>
                    <a:noFill/>
                  </a:ln>
                  <a:solidFill>
                    <a:srgbClr val="000000"/>
                  </a:solidFill>
                  <a:effectLst/>
                  <a:uLnTx/>
                  <a:uFillTx/>
                  <a:latin typeface="Arial" panose="020B0604020202020204" pitchFamily="34" charset="0"/>
                  <a:ea typeface="+mn-ea"/>
                  <a:cs typeface="+mn-cs"/>
                </a:rPr>
                <a:t>Je ne croirai jamais que c’est vrai </a:t>
              </a:r>
              <a:r>
                <a:rPr kumimoji="0" lang="fr-ca" sz="1200" b="0" i="0" u="none" strike="noStrike" kern="1200" cap="none" spc="0" normalizeH="0" baseline="0">
                  <a:ln>
                    <a:noFill/>
                  </a:ln>
                  <a:solidFill>
                    <a:srgbClr val="000000"/>
                  </a:solidFill>
                  <a:effectLst/>
                  <a:uLnTx/>
                  <a:uFillTx/>
                  <a:latin typeface="Arial" panose="020B0604020202020204" pitchFamily="34" charset="0"/>
                  <a:ea typeface="+mn-ea"/>
                  <a:cs typeface="+mn-cs"/>
                </a:rPr>
                <a:t>si c’est le seul endroit où je la vois</a:t>
              </a:r>
            </a:p>
          </p:txBody>
        </p:sp>
        <p:sp>
          <p:nvSpPr>
            <p:cNvPr id="5" name="TextBox 4">
              <a:extLst>
                <a:ext uri="{FF2B5EF4-FFF2-40B4-BE49-F238E27FC236}">
                  <a16:creationId xmlns:a16="http://schemas.microsoft.com/office/drawing/2014/main" id="{9F1690AF-E0CD-41C8-B0DE-34A5B304EEC1}"/>
                </a:ext>
                <a:ext uri="{C183D7F6-B498-43B3-948B-1728B52AA6E4}">
                  <adec:decorative xmlns:adec="http://schemas.microsoft.com/office/drawing/2017/decorative" val="1"/>
                </a:ext>
              </a:extLst>
            </p:cNvPr>
            <p:cNvSpPr txBox="1"/>
            <p:nvPr>
              <p:custDataLst>
                <p:tags r:id="rId8"/>
              </p:custDataLst>
            </p:nvPr>
          </p:nvSpPr>
          <p:spPr>
            <a:xfrm>
              <a:off x="632379" y="2090595"/>
              <a:ext cx="2289161" cy="790663"/>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ca" sz="1400" b="1" i="1" u="none" strike="noStrike" kern="1200" cap="none" spc="0" normalizeH="0" baseline="0" dirty="0">
                  <a:ln>
                    <a:noFill/>
                  </a:ln>
                  <a:solidFill>
                    <a:srgbClr val="000000"/>
                  </a:solidFill>
                  <a:effectLst/>
                  <a:uLnTx/>
                  <a:uFillTx/>
                  <a:latin typeface="Arial" panose="020B0604020202020204"/>
                  <a:ea typeface="Helvetica Neue" charset="0"/>
                  <a:cs typeface="Arial" panose="020B0604020202020204" pitchFamily="34" charset="0"/>
                </a:rPr>
                <a:t>Provenance des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ca" sz="1400" b="1" i="1" u="none" strike="noStrike" kern="1200" cap="none" spc="0" normalizeH="0" baseline="0" dirty="0">
                  <a:ln>
                    <a:noFill/>
                  </a:ln>
                  <a:solidFill>
                    <a:srgbClr val="000000"/>
                  </a:solidFill>
                  <a:effectLst/>
                  <a:uLnTx/>
                  <a:uFillTx/>
                  <a:latin typeface="Arial" panose="020B0604020202020204"/>
                  <a:ea typeface="Helvetica Neue" charset="0"/>
                  <a:cs typeface="Arial" panose="020B0604020202020204" pitchFamily="34" charset="0"/>
                </a:rPr>
                <a:t>communications :</a:t>
              </a:r>
            </a:p>
          </p:txBody>
        </p:sp>
        <p:grpSp>
          <p:nvGrpSpPr>
            <p:cNvPr id="3" name="Group 2">
              <a:extLst>
                <a:ext uri="{FF2B5EF4-FFF2-40B4-BE49-F238E27FC236}">
                  <a16:creationId xmlns:a16="http://schemas.microsoft.com/office/drawing/2014/main" id="{B2E67ABB-7394-4F80-B329-634C94F6F8A3}"/>
                </a:ext>
                <a:ext uri="{C183D7F6-B498-43B3-948B-1728B52AA6E4}">
                  <adec:decorative xmlns:adec="http://schemas.microsoft.com/office/drawing/2017/decorative" val="1"/>
                </a:ext>
              </a:extLst>
            </p:cNvPr>
            <p:cNvGrpSpPr/>
            <p:nvPr/>
          </p:nvGrpSpPr>
          <p:grpSpPr>
            <a:xfrm>
              <a:off x="0" y="520722"/>
              <a:ext cx="11696700" cy="6090390"/>
              <a:chOff x="0" y="520722"/>
              <a:chExt cx="11696700" cy="6090390"/>
            </a:xfrm>
          </p:grpSpPr>
          <p:cxnSp>
            <p:nvCxnSpPr>
              <p:cNvPr id="18" name="Straight Connector 17">
                <a:extLst>
                  <a:ext uri="{FF2B5EF4-FFF2-40B4-BE49-F238E27FC236}">
                    <a16:creationId xmlns:a16="http://schemas.microsoft.com/office/drawing/2014/main" id="{5B655ACA-4AA1-43BC-A386-966A35C730C4}"/>
                  </a:ext>
                </a:extLst>
              </p:cNvPr>
              <p:cNvCxnSpPr>
                <a:cxnSpLocks/>
              </p:cNvCxnSpPr>
              <p:nvPr>
                <p:custDataLst>
                  <p:tags r:id="rId9"/>
                </p:custDataLst>
              </p:nvPr>
            </p:nvCxnSpPr>
            <p:spPr>
              <a:xfrm>
                <a:off x="495300" y="5353075"/>
                <a:ext cx="11201400"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21E407-9793-44A5-BF2A-2292AD488924}"/>
                  </a:ext>
                </a:extLst>
              </p:cNvPr>
              <p:cNvGrpSpPr/>
              <p:nvPr>
                <p:custDataLst>
                  <p:tags r:id="rId10"/>
                </p:custDataLst>
              </p:nvPr>
            </p:nvGrpSpPr>
            <p:grpSpPr>
              <a:xfrm>
                <a:off x="632379" y="3485646"/>
                <a:ext cx="2289161" cy="1222359"/>
                <a:chOff x="500048" y="3234753"/>
                <a:chExt cx="2289161" cy="1222359"/>
              </a:xfrm>
            </p:grpSpPr>
            <p:sp>
              <p:nvSpPr>
                <p:cNvPr id="13" name="Rectangle 12">
                  <a:extLst>
                    <a:ext uri="{FF2B5EF4-FFF2-40B4-BE49-F238E27FC236}">
                      <a16:creationId xmlns:a16="http://schemas.microsoft.com/office/drawing/2014/main" id="{5BD33E21-0A42-4AE9-A31E-537D3A997135}"/>
                    </a:ext>
                  </a:extLst>
                </p:cNvPr>
                <p:cNvSpPr>
                  <a:spLocks/>
                </p:cNvSpPr>
                <p:nvPr/>
              </p:nvSpPr>
              <p:spPr>
                <a:xfrm>
                  <a:off x="514161" y="4159819"/>
                  <a:ext cx="128016" cy="12801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Content Placeholder 20">
                  <a:extLst>
                    <a:ext uri="{FF2B5EF4-FFF2-40B4-BE49-F238E27FC236}">
                      <a16:creationId xmlns:a16="http://schemas.microsoft.com/office/drawing/2014/main" id="{EE712371-39F1-48BF-92AE-25A290F5AAF3}"/>
                    </a:ext>
                  </a:extLst>
                </p:cNvPr>
                <p:cNvSpPr txBox="1">
                  <a:spLocks/>
                </p:cNvSpPr>
                <p:nvPr/>
              </p:nvSpPr>
              <p:spPr>
                <a:xfrm>
                  <a:off x="746033" y="4118558"/>
                  <a:ext cx="2043176" cy="338554"/>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Si je la vois ici, je vais </a:t>
                  </a:r>
                  <a:r>
                    <a:rPr kumimoji="0" lang="fr-ca" sz="1100" b="1"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automatiquement supposer que c’est vrai</a:t>
                  </a:r>
                </a:p>
              </p:txBody>
            </p:sp>
            <p:sp>
              <p:nvSpPr>
                <p:cNvPr id="16" name="Rectangle 15">
                  <a:extLst>
                    <a:ext uri="{FF2B5EF4-FFF2-40B4-BE49-F238E27FC236}">
                      <a16:creationId xmlns:a16="http://schemas.microsoft.com/office/drawing/2014/main" id="{A120D296-367C-4115-8B56-E4076D3DBD71}"/>
                    </a:ext>
                  </a:extLst>
                </p:cNvPr>
                <p:cNvSpPr>
                  <a:spLocks/>
                </p:cNvSpPr>
                <p:nvPr/>
              </p:nvSpPr>
              <p:spPr>
                <a:xfrm>
                  <a:off x="514161" y="3873709"/>
                  <a:ext cx="128016" cy="128016"/>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Content Placeholder 20">
                  <a:extLst>
                    <a:ext uri="{FF2B5EF4-FFF2-40B4-BE49-F238E27FC236}">
                      <a16:creationId xmlns:a16="http://schemas.microsoft.com/office/drawing/2014/main" id="{0CF9936F-3C48-41A9-8EC1-1198BFDF3445}"/>
                    </a:ext>
                  </a:extLst>
                </p:cNvPr>
                <p:cNvSpPr txBox="1">
                  <a:spLocks/>
                </p:cNvSpPr>
                <p:nvPr/>
              </p:nvSpPr>
              <p:spPr>
                <a:xfrm>
                  <a:off x="746033" y="3856374"/>
                  <a:ext cx="1282489" cy="169277"/>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Une ou deux fois</a:t>
                  </a:r>
                </a:p>
              </p:txBody>
            </p:sp>
            <p:sp>
              <p:nvSpPr>
                <p:cNvPr id="21" name="TextBox 20">
                  <a:extLst>
                    <a:ext uri="{FF2B5EF4-FFF2-40B4-BE49-F238E27FC236}">
                      <a16:creationId xmlns:a16="http://schemas.microsoft.com/office/drawing/2014/main" id="{748C7748-BEC4-4239-B120-772737A39B51}"/>
                    </a:ext>
                  </a:extLst>
                </p:cNvPr>
                <p:cNvSpPr txBox="1"/>
                <p:nvPr/>
              </p:nvSpPr>
              <p:spPr>
                <a:xfrm>
                  <a:off x="500048" y="3234753"/>
                  <a:ext cx="2026220" cy="539713"/>
                </a:xfrm>
                <a:prstGeom prst="rect">
                  <a:avLst/>
                </a:prstGeom>
                <a:noFill/>
                <a:ln>
                  <a:noFill/>
                </a:ln>
                <a:effectLst/>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dirty="0">
                      <a:ln>
                        <a:noFill/>
                      </a:ln>
                      <a:solidFill>
                        <a:srgbClr val="000000"/>
                      </a:solidFill>
                      <a:effectLst/>
                      <a:uLnTx/>
                      <a:uFillTx/>
                      <a:latin typeface="Arial" panose="020B0604020202020204" pitchFamily="34" charset="0"/>
                      <a:ea typeface="Helvetica Neue" charset="0"/>
                      <a:cs typeface="Arial" panose="020B0604020202020204" pitchFamily="34" charset="0"/>
                    </a:rPr>
                    <a:t>Nombre de fois où les gens ont besoin de voir une information répétée avant de la croire :</a:t>
                  </a:r>
                </a:p>
              </p:txBody>
            </p:sp>
          </p:grpSp>
          <p:cxnSp>
            <p:nvCxnSpPr>
              <p:cNvPr id="20" name="Straight Connector 19">
                <a:extLst>
                  <a:ext uri="{FF2B5EF4-FFF2-40B4-BE49-F238E27FC236}">
                    <a16:creationId xmlns:a16="http://schemas.microsoft.com/office/drawing/2014/main" id="{087C4298-4194-46F4-9D74-8A624B28FA5D}"/>
                  </a:ext>
                </a:extLst>
              </p:cNvPr>
              <p:cNvCxnSpPr>
                <a:cxnSpLocks/>
              </p:cNvCxnSpPr>
              <p:nvPr>
                <p:custDataLst>
                  <p:tags r:id="rId11"/>
                </p:custDataLst>
              </p:nvPr>
            </p:nvCxnSpPr>
            <p:spPr>
              <a:xfrm>
                <a:off x="499320" y="6020996"/>
                <a:ext cx="11197379" cy="0"/>
              </a:xfrm>
              <a:prstGeom prst="line">
                <a:avLst/>
              </a:prstGeom>
              <a:noFill/>
              <a:ln w="25400" cap="flat" cmpd="sng" algn="ctr">
                <a:solidFill>
                  <a:srgbClr val="000000"/>
                </a:solidFill>
                <a:prstDash val="solid"/>
                <a:miter lim="800000"/>
              </a:ln>
              <a:effectLst/>
            </p:spPr>
          </p:cxnSp>
          <p:cxnSp>
            <p:nvCxnSpPr>
              <p:cNvPr id="25" name="Straight Connector 24">
                <a:extLst>
                  <a:ext uri="{FF2B5EF4-FFF2-40B4-BE49-F238E27FC236}">
                    <a16:creationId xmlns:a16="http://schemas.microsoft.com/office/drawing/2014/main" id="{FC91A499-8A3B-4FD7-8FA5-DA7185611D4E}"/>
                  </a:ext>
                </a:extLst>
              </p:cNvPr>
              <p:cNvCxnSpPr>
                <a:cxnSpLocks/>
              </p:cNvCxnSpPr>
              <p:nvPr>
                <p:custDataLst>
                  <p:tags r:id="rId12"/>
                </p:custDataLst>
              </p:nvPr>
            </p:nvCxnSpPr>
            <p:spPr>
              <a:xfrm>
                <a:off x="499320" y="1779167"/>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descr="CA.png"/>
              <p:cNvPicPr>
                <a:picLocks noChangeAspect="1"/>
              </p:cNvPicPr>
              <p:nvPr>
                <p:custDataLst>
                  <p:tags r:id="rId13"/>
                </p:custDataLst>
              </p:nvPr>
            </p:nvPicPr>
            <p:blipFill>
              <a:blip r:embed="rId18"/>
              <a:stretch>
                <a:fillRect/>
              </a:stretch>
            </p:blipFill>
            <p:spPr>
              <a:xfrm>
                <a:off x="0" y="6373368"/>
                <a:ext cx="365760" cy="237744"/>
              </a:xfrm>
              <a:prstGeom prst="rect">
                <a:avLst/>
              </a:prstGeom>
            </p:spPr>
          </p:pic>
          <p:sp>
            <p:nvSpPr>
              <p:cNvPr id="28" name="Title 1">
                <a:extLst>
                  <a:ext uri="{FF2B5EF4-FFF2-40B4-BE49-F238E27FC236}">
                    <a16:creationId xmlns:a16="http://schemas.microsoft.com/office/drawing/2014/main" id="{10145218-9D64-4145-9FBD-90FB57999E64}"/>
                  </a:ext>
                </a:extLst>
              </p:cNvPr>
              <p:cNvSpPr txBox="1">
                <a:spLocks/>
              </p:cNvSpPr>
              <p:nvPr>
                <p:custDataLst>
                  <p:tags r:id="rId14"/>
                </p:custDataLst>
              </p:nvPr>
            </p:nvSpPr>
            <p:spPr>
              <a:xfrm>
                <a:off x="460907" y="520722"/>
                <a:ext cx="11059576" cy="410046"/>
              </a:xfrm>
              <a:prstGeom prst="rect">
                <a:avLst/>
              </a:prstGeom>
            </p:spPr>
            <p:txBody>
              <a:bodyPr vert="horz" lIns="0" tIns="45720" rIns="0" bIns="0" rtlCol="0" anchor="t" anchorCtr="0">
                <a:noAutofit/>
              </a:bodyPr>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dirty="0">
                    <a:latin typeface="Arial"/>
                    <a:ea typeface="Arial"/>
                    <a:cs typeface="Arial"/>
                  </a:rPr>
                  <a:t>COMMUNICATIONS DE L’EMPLOYEUR : LES PLUS CRÉDIBLES</a:t>
                </a:r>
                <a:endParaRPr lang="fr-ca" dirty="0">
                  <a:latin typeface="Arial"/>
                </a:endParaRPr>
              </a:p>
            </p:txBody>
          </p:sp>
        </p:grpSp>
      </p:grpSp>
    </p:spTree>
    <p:extLst>
      <p:ext uri="{BB962C8B-B14F-4D97-AF65-F5344CB8AC3E}">
        <p14:creationId xmlns:p14="http://schemas.microsoft.com/office/powerpoint/2010/main" val="343189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FFEB-1D49-4BCA-BD96-29AD992CBF01}"/>
              </a:ext>
            </a:extLst>
          </p:cNvPr>
          <p:cNvSpPr>
            <a:spLocks noGrp="1"/>
          </p:cNvSpPr>
          <p:nvPr>
            <p:ph type="title"/>
            <p:custDataLst>
              <p:tags r:id="rId1"/>
            </p:custDataLst>
          </p:nvPr>
        </p:nvSpPr>
        <p:spPr>
          <a:xfrm>
            <a:off x="0" y="-428157"/>
            <a:ext cx="11933253" cy="391888"/>
          </a:xfrm>
        </p:spPr>
        <p:txBody>
          <a:bodyPr/>
          <a:lstStyle/>
          <a:p>
            <a:pPr algn="l" rtl="0"/>
            <a:r>
              <a:rPr lang="fr-ca" sz="2000" b="0" i="0" u="none" baseline="0" dirty="0">
                <a:solidFill>
                  <a:schemeClr val="tx1"/>
                </a:solidFill>
              </a:rPr>
              <a:t>Entreprises et gouvernements doivent s’unir pour faire avancer la société.</a:t>
            </a:r>
          </a:p>
        </p:txBody>
      </p:sp>
      <p:sp>
        <p:nvSpPr>
          <p:cNvPr id="8" name="Rectangle 7">
            <a:extLst>
              <a:ext uri="{FF2B5EF4-FFF2-40B4-BE49-F238E27FC236}">
                <a16:creationId xmlns:a16="http://schemas.microsoft.com/office/drawing/2014/main" id="{B7942B3A-0185-417D-99B7-A469838DEC75}"/>
              </a:ext>
            </a:extLst>
          </p:cNvPr>
          <p:cNvSpPr/>
          <p:nvPr>
            <p:custDataLst>
              <p:tags r:id="rId2"/>
            </p:custDataLst>
          </p:nvPr>
        </p:nvSpPr>
        <p:spPr>
          <a:xfrm>
            <a:off x="495301"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fr-ca" sz="2800" b="1" i="0" u="none" strike="noStrike" kern="1200" cap="none" spc="0" normalizeH="0" baseline="0" dirty="0">
                <a:ln>
                  <a:noFill/>
                </a:ln>
                <a:solidFill>
                  <a:srgbClr val="0073F5"/>
                </a:solidFill>
                <a:effectLst/>
                <a:uLnTx/>
                <a:uFillTx/>
                <a:latin typeface="Arial" panose="020B0604020202020204" pitchFamily="34" charset="0"/>
                <a:ea typeface="+mn-ea"/>
                <a:cs typeface="+mn-cs"/>
              </a:rPr>
              <a:t>1.</a:t>
            </a:r>
            <a:endParaRPr kumimoji="0" lang="fr-ca" sz="14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EC39B6E4-E9B4-4C22-B66E-4104BB209A5F}"/>
              </a:ext>
            </a:extLst>
          </p:cNvPr>
          <p:cNvSpPr/>
          <p:nvPr>
            <p:custDataLst>
              <p:tags r:id="rId3"/>
            </p:custDataLst>
          </p:nvPr>
        </p:nvSpPr>
        <p:spPr>
          <a:xfrm>
            <a:off x="495301" y="2799079"/>
            <a:ext cx="2378671" cy="2543653"/>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400" b="1" i="0" u="none" strike="noStrike" kern="1200" cap="none" spc="0" normalizeH="0" baseline="0" dirty="0">
                <a:ln>
                  <a:noFill/>
                </a:ln>
                <a:solidFill>
                  <a:srgbClr val="FFFFFF"/>
                </a:solidFill>
                <a:effectLst/>
                <a:uLnTx/>
                <a:uFillTx/>
                <a:latin typeface="Helvetica" pitchFamily="2" charset="0"/>
                <a:ea typeface="+mn-ea"/>
                <a:cs typeface="Arial"/>
              </a:rPr>
              <a:t>Le rôle social des entreprises n’est pas près de disparaître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100" b="0" i="1" u="none" strike="noStrike" kern="1200" cap="none" spc="0" normalizeH="0" baseline="0" dirty="0">
                <a:ln>
                  <a:noFill/>
                </a:ln>
                <a:solidFill>
                  <a:srgbClr val="FFFFFF"/>
                </a:solidFill>
                <a:effectLst/>
                <a:uLnTx/>
                <a:uFillTx/>
                <a:latin typeface="Helvetica Oblique" pitchFamily="2" charset="0"/>
                <a:ea typeface="+mn-ea"/>
                <a:cs typeface="+mn-cs"/>
              </a:rPr>
              <a:t>Les gens veulent un plus grand leadership de la part des entreprises.</a:t>
            </a:r>
          </a:p>
        </p:txBody>
      </p:sp>
      <p:sp>
        <p:nvSpPr>
          <p:cNvPr id="7" name="Rectangle 6">
            <a:extLst>
              <a:ext uri="{FF2B5EF4-FFF2-40B4-BE49-F238E27FC236}">
                <a16:creationId xmlns:a16="http://schemas.microsoft.com/office/drawing/2014/main" id="{69CE7900-799C-479C-A0BA-3504F2AC9443}"/>
              </a:ext>
            </a:extLst>
          </p:cNvPr>
          <p:cNvSpPr/>
          <p:nvPr>
            <p:custDataLst>
              <p:tags r:id="rId4"/>
            </p:custDataLst>
          </p:nvPr>
        </p:nvSpPr>
        <p:spPr>
          <a:xfrm>
            <a:off x="339811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fr-ca" sz="2800" b="1" i="0" u="none" strike="noStrike" kern="1200" cap="none" spc="0" normalizeH="0" baseline="0" dirty="0">
                <a:ln>
                  <a:noFill/>
                </a:ln>
                <a:solidFill>
                  <a:srgbClr val="0073F5"/>
                </a:solidFill>
                <a:effectLst/>
                <a:uLnTx/>
                <a:uFillTx/>
                <a:latin typeface="Arial" panose="020B0604020202020204" pitchFamily="34" charset="0"/>
                <a:ea typeface="+mn-ea"/>
                <a:cs typeface="+mn-cs"/>
              </a:rPr>
              <a:t>2.</a:t>
            </a:r>
            <a:endParaRPr kumimoji="0" lang="fr-ca" sz="14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424E311D-C3E0-438D-AFF8-9F7DB401CE96}"/>
              </a:ext>
            </a:extLst>
          </p:cNvPr>
          <p:cNvSpPr/>
          <p:nvPr>
            <p:custDataLst>
              <p:tags r:id="rId5"/>
            </p:custDataLst>
          </p:nvPr>
        </p:nvSpPr>
        <p:spPr>
          <a:xfrm>
            <a:off x="3398110" y="2799078"/>
            <a:ext cx="2378671" cy="2543635"/>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400" b="1" i="0" u="none" strike="noStrike" kern="1200" cap="none" spc="0" normalizeH="0" baseline="0" dirty="0">
                <a:ln>
                  <a:noFill/>
                </a:ln>
                <a:solidFill>
                  <a:srgbClr val="FFFFFF"/>
                </a:solidFill>
                <a:effectLst/>
                <a:uLnTx/>
                <a:uFillTx/>
                <a:latin typeface="Helvetica" pitchFamily="2" charset="0"/>
                <a:ea typeface="+mn-ea"/>
                <a:cs typeface="Arial"/>
              </a:rPr>
              <a:t>Il faut montrer des progrès tangibles et penser à long terme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FFFFFF"/>
              </a:solidFill>
              <a:effectLst/>
              <a:uLnTx/>
              <a:uFillTx/>
              <a:latin typeface="Helvetica" pitchFamily="2" charset="0"/>
              <a:ea typeface="+mn-ea"/>
              <a:cs typeface="Arial"/>
            </a:endParaRPr>
          </a:p>
          <a:p>
            <a:pPr algn="l" rtl="0">
              <a:lnSpc>
                <a:spcPct val="110000"/>
              </a:lnSpc>
              <a:defRPr/>
            </a:pPr>
            <a:r>
              <a:rPr kumimoji="0" lang="fr-ca" sz="1100" b="0" i="1" u="none" strike="noStrike" kern="1200" cap="none" spc="0" normalizeH="0" baseline="0" dirty="0">
                <a:ln>
                  <a:noFill/>
                </a:ln>
                <a:solidFill>
                  <a:srgbClr val="FFFFFF"/>
                </a:solidFill>
                <a:effectLst/>
                <a:uLnTx/>
                <a:uFillTx/>
                <a:latin typeface="Helvetica Oblique" pitchFamily="2" charset="0"/>
                <a:ea typeface="+mn-ea"/>
                <a:cs typeface="+mn-cs"/>
              </a:rPr>
              <a:t>Pour restaurer la confiance dans la capacité de la société à bâtir un avenir meilleur, il faut montrer que le système fonctionne. </a:t>
            </a:r>
            <a:r>
              <a:rPr kumimoji="0" lang="fr-ca" sz="1100" b="0" i="1" u="none" strike="noStrike" kern="1200" cap="none" spc="0" normalizeH="0" baseline="0" dirty="0">
                <a:ln>
                  <a:noFill/>
                </a:ln>
                <a:solidFill>
                  <a:srgbClr val="FFFFFF"/>
                </a:solidFill>
                <a:effectLst/>
                <a:uLnTx/>
                <a:uFillTx/>
                <a:latin typeface="Helvetica Oblique" pitchFamily="2" charset="0"/>
                <a:ea typeface="+mn-ea"/>
                <a:cs typeface="Arial"/>
              </a:rPr>
              <a:t>Les solutions doivent l’emporter sur la discorde, de même que la réflexion à long terme sur les gains à court terme. </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100" b="0" i="1" u="none" strike="noStrike" kern="1200" cap="none" spc="0" normalizeH="0" baseline="0" noProof="0" dirty="0">
              <a:ln>
                <a:noFill/>
              </a:ln>
              <a:solidFill>
                <a:srgbClr val="FFFFFF"/>
              </a:solidFill>
              <a:effectLst/>
              <a:uLnTx/>
              <a:uFillTx/>
              <a:latin typeface="Helvetica Oblique" pitchFamily="2" charset="0"/>
              <a:ea typeface="+mn-ea"/>
              <a:cs typeface="+mn-cs"/>
            </a:endParaRPr>
          </a:p>
        </p:txBody>
      </p:sp>
      <p:sp>
        <p:nvSpPr>
          <p:cNvPr id="5" name="Rectangle 4">
            <a:extLst>
              <a:ext uri="{FF2B5EF4-FFF2-40B4-BE49-F238E27FC236}">
                <a16:creationId xmlns:a16="http://schemas.microsoft.com/office/drawing/2014/main" id="{5ECCF297-5833-4945-AFB3-6143E22EA202}"/>
              </a:ext>
            </a:extLst>
          </p:cNvPr>
          <p:cNvSpPr/>
          <p:nvPr>
            <p:custDataLst>
              <p:tags r:id="rId6"/>
            </p:custDataLst>
          </p:nvPr>
        </p:nvSpPr>
        <p:spPr>
          <a:xfrm>
            <a:off x="6300919"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fr-ca" sz="2800" b="1" i="0" u="none" strike="noStrike" kern="1200" cap="none" spc="0" normalizeH="0" baseline="0" dirty="0">
                <a:ln>
                  <a:noFill/>
                </a:ln>
                <a:solidFill>
                  <a:srgbClr val="0073F5"/>
                </a:solidFill>
                <a:effectLst/>
                <a:uLnTx/>
                <a:uFillTx/>
                <a:latin typeface="Arial" panose="020B0604020202020204" pitchFamily="34" charset="0"/>
                <a:ea typeface="+mn-ea"/>
                <a:cs typeface="+mn-cs"/>
              </a:rPr>
              <a:t>3.</a:t>
            </a:r>
          </a:p>
        </p:txBody>
      </p:sp>
      <p:sp>
        <p:nvSpPr>
          <p:cNvPr id="13" name="Rectangle 12">
            <a:extLst>
              <a:ext uri="{FF2B5EF4-FFF2-40B4-BE49-F238E27FC236}">
                <a16:creationId xmlns:a16="http://schemas.microsoft.com/office/drawing/2014/main" id="{4B242407-7BD2-4482-8FA6-80518A2700AF}"/>
              </a:ext>
            </a:extLst>
          </p:cNvPr>
          <p:cNvSpPr/>
          <p:nvPr>
            <p:custDataLst>
              <p:tags r:id="rId7"/>
            </p:custDataLst>
          </p:nvPr>
        </p:nvSpPr>
        <p:spPr>
          <a:xfrm>
            <a:off x="6320932" y="2799078"/>
            <a:ext cx="2355120" cy="2543629"/>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fr-ca" sz="1400" b="1" i="0" u="none" baseline="0" dirty="0">
                <a:solidFill>
                  <a:srgbClr val="FFFFFF"/>
                </a:solidFill>
                <a:latin typeface="Helvetica" pitchFamily="2" charset="0"/>
                <a:cs typeface="Arial"/>
              </a:rPr>
              <a:t>Le gouvernement et les entreprises doivent travailler ensemble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FFFFFF"/>
              </a:solidFill>
              <a:effectLst/>
              <a:uLnTx/>
              <a:uFillTx/>
              <a:latin typeface="Helvetica" pitchFamily="2" charset="0"/>
              <a:ea typeface="+mn-ea"/>
              <a:cs typeface="Arial"/>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fr-ca" sz="1100" b="0" i="1" u="none" baseline="0" dirty="0">
                <a:solidFill>
                  <a:srgbClr val="FFFFFF"/>
                </a:solidFill>
                <a:latin typeface="Helvetica Oblique" pitchFamily="2" charset="0"/>
                <a:ea typeface="Helvetica Oblique" pitchFamily="2" charset="0"/>
                <a:cs typeface="Helvetica Oblique" pitchFamily="2" charset="0"/>
              </a:rPr>
              <a:t>Aucune institution ne peut y parvenir seule. Les gens veulent voir le gouvernement et les entreprises s’unir et démontrer qu’ils font des efforts communs pour résoudre les problèmes de la société.</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28ACF927-03CE-412C-9AB2-D38F08C83C00}"/>
              </a:ext>
            </a:extLst>
          </p:cNvPr>
          <p:cNvSpPr/>
          <p:nvPr>
            <p:custDataLst>
              <p:tags r:id="rId8"/>
            </p:custDataLst>
          </p:nvPr>
        </p:nvSpPr>
        <p:spPr>
          <a:xfrm>
            <a:off x="920373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fr-ca" sz="2800" b="1" i="0" u="none" strike="noStrike" kern="1200" cap="none" spc="0" normalizeH="0" baseline="0" dirty="0">
                <a:ln>
                  <a:noFill/>
                </a:ln>
                <a:solidFill>
                  <a:srgbClr val="0073F5"/>
                </a:solidFill>
                <a:effectLst/>
                <a:uLnTx/>
                <a:uFillTx/>
                <a:latin typeface="Arial" panose="020B0604020202020204" pitchFamily="34" charset="0"/>
                <a:ea typeface="+mn-ea"/>
                <a:cs typeface="+mn-cs"/>
              </a:rPr>
              <a:t>4.</a:t>
            </a:r>
          </a:p>
        </p:txBody>
      </p:sp>
      <p:sp>
        <p:nvSpPr>
          <p:cNvPr id="14" name="Rectangle 13">
            <a:extLst>
              <a:ext uri="{FF2B5EF4-FFF2-40B4-BE49-F238E27FC236}">
                <a16:creationId xmlns:a16="http://schemas.microsoft.com/office/drawing/2014/main" id="{D5DC0131-00FA-4D90-9442-F67AC690B734}"/>
              </a:ext>
            </a:extLst>
          </p:cNvPr>
          <p:cNvSpPr/>
          <p:nvPr>
            <p:custDataLst>
              <p:tags r:id="rId9"/>
            </p:custDataLst>
          </p:nvPr>
        </p:nvSpPr>
        <p:spPr>
          <a:xfrm>
            <a:off x="9203730" y="2799078"/>
            <a:ext cx="2378671" cy="2543614"/>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400" b="1" i="0" u="none" strike="noStrike" kern="1200" cap="none" spc="0" normalizeH="0" baseline="0" dirty="0">
                <a:ln>
                  <a:noFill/>
                </a:ln>
                <a:solidFill>
                  <a:srgbClr val="FFFFFF"/>
                </a:solidFill>
                <a:effectLst/>
                <a:uLnTx/>
                <a:uFillTx/>
                <a:latin typeface="Helvetica" pitchFamily="2" charset="0"/>
                <a:ea typeface="+mn-ea"/>
                <a:cs typeface="+mn-cs"/>
              </a:rPr>
              <a:t>Chaque institution doit fournir des informations dignes de confiance</a:t>
            </a:r>
            <a:endParaRPr kumimoji="0" lang="fr-ca" sz="14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100" b="0" i="1"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100" b="0" i="1" u="none" strike="noStrike" kern="1200" cap="none" spc="0" normalizeH="0" baseline="0" dirty="0">
                <a:ln>
                  <a:noFill/>
                </a:ln>
                <a:solidFill>
                  <a:schemeClr val="bg1"/>
                </a:solidFill>
                <a:effectLst/>
                <a:uLnTx/>
                <a:uFillTx/>
                <a:latin typeface="Helvetica Oblique" pitchFamily="2" charset="0"/>
                <a:ea typeface="+mn-ea"/>
                <a:cs typeface="+mn-cs"/>
              </a:rPr>
              <a:t>Des informations claires, cohérentes et fondées sur des faits sont essentielles pour instaurer la confiance. </a:t>
            </a:r>
          </a:p>
        </p:txBody>
      </p:sp>
      <p:grpSp>
        <p:nvGrpSpPr>
          <p:cNvPr id="3" name="Group 2">
            <a:extLst>
              <a:ext uri="{FF2B5EF4-FFF2-40B4-BE49-F238E27FC236}">
                <a16:creationId xmlns:a16="http://schemas.microsoft.com/office/drawing/2014/main" id="{568D33FA-E662-4646-9A8C-EFC9B6189057}"/>
              </a:ext>
              <a:ext uri="{C183D7F6-B498-43B3-948B-1728B52AA6E4}">
                <adec:decorative xmlns:adec="http://schemas.microsoft.com/office/drawing/2017/decorative" val="1"/>
              </a:ext>
            </a:extLst>
          </p:cNvPr>
          <p:cNvGrpSpPr/>
          <p:nvPr/>
        </p:nvGrpSpPr>
        <p:grpSpPr>
          <a:xfrm>
            <a:off x="385747" y="587827"/>
            <a:ext cx="11199116" cy="2031969"/>
            <a:chOff x="385747" y="587827"/>
            <a:chExt cx="11199116" cy="2031969"/>
          </a:xfrm>
        </p:grpSpPr>
        <p:cxnSp>
          <p:nvCxnSpPr>
            <p:cNvPr id="9" name="Straight Connector 8">
              <a:extLst>
                <a:ext uri="{FF2B5EF4-FFF2-40B4-BE49-F238E27FC236}">
                  <a16:creationId xmlns:a16="http://schemas.microsoft.com/office/drawing/2014/main" id="{753BACAD-3CD1-41EB-9142-5248B4CCF6F9}"/>
                </a:ext>
              </a:extLst>
            </p:cNvPr>
            <p:cNvCxnSpPr>
              <a:cxnSpLocks/>
            </p:cNvCxnSpPr>
            <p:nvPr>
              <p:custDataLst>
                <p:tags r:id="rId10"/>
              </p:custDataLst>
            </p:nvPr>
          </p:nvCxnSpPr>
          <p:spPr>
            <a:xfrm>
              <a:off x="495300"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E0297-DC13-4E9E-A669-01B4AFBC659E}"/>
                </a:ext>
              </a:extLst>
            </p:cNvPr>
            <p:cNvCxnSpPr>
              <a:cxnSpLocks/>
            </p:cNvCxnSpPr>
            <p:nvPr>
              <p:custDataLst>
                <p:tags r:id="rId11"/>
              </p:custDataLst>
            </p:nvPr>
          </p:nvCxnSpPr>
          <p:spPr>
            <a:xfrm>
              <a:off x="3399341"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F84566-7FA2-4913-96E5-B66BA58B9544}"/>
                </a:ext>
              </a:extLst>
            </p:cNvPr>
            <p:cNvCxnSpPr>
              <a:cxnSpLocks/>
            </p:cNvCxnSpPr>
            <p:nvPr>
              <p:custDataLst>
                <p:tags r:id="rId12"/>
              </p:custDataLst>
            </p:nvPr>
          </p:nvCxnSpPr>
          <p:spPr>
            <a:xfrm>
              <a:off x="6303382"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E7E6B6-0CD0-48DD-A05E-29F835D8D8C8}"/>
                </a:ext>
              </a:extLst>
            </p:cNvPr>
            <p:cNvCxnSpPr>
              <a:cxnSpLocks/>
            </p:cNvCxnSpPr>
            <p:nvPr>
              <p:custDataLst>
                <p:tags r:id="rId13"/>
              </p:custDataLst>
            </p:nvPr>
          </p:nvCxnSpPr>
          <p:spPr>
            <a:xfrm>
              <a:off x="9207423"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BFED01C-0947-445B-AB4B-178A8A7CF41A}"/>
                </a:ext>
              </a:extLst>
            </p:cNvPr>
            <p:cNvSpPr txBox="1">
              <a:spLocks/>
            </p:cNvSpPr>
            <p:nvPr>
              <p:custDataLst>
                <p:tags r:id="rId14"/>
              </p:custDataLst>
            </p:nvPr>
          </p:nvSpPr>
          <p:spPr>
            <a:xfrm>
              <a:off x="385747" y="587827"/>
              <a:ext cx="9824917" cy="391888"/>
            </a:xfrm>
          </p:spPr>
          <p:txBody>
            <a:bodyPr/>
            <a:lstStyle>
              <a:lvl1pPr algn="l" defTabSz="914377" rtl="0" eaLnBrk="1" latinLnBrk="0" hangingPunct="1">
                <a:lnSpc>
                  <a:spcPct val="90000"/>
                </a:lnSpc>
                <a:spcBef>
                  <a:spcPct val="0"/>
                </a:spcBef>
                <a:buNone/>
                <a:defRPr sz="2800" b="1" i="0" kern="1200">
                  <a:solidFill>
                    <a:schemeClr val="bg1"/>
                  </a:solidFill>
                  <a:latin typeface="+mj-lt"/>
                  <a:ea typeface="+mj-ea"/>
                  <a:cs typeface="Arial" panose="020B0604020202020204" pitchFamily="34" charset="0"/>
                </a:defRPr>
              </a:lvl1pPr>
            </a:lstStyle>
            <a:p>
              <a:r>
                <a:rPr lang="fr-ca" dirty="0"/>
                <a:t>ENTREPRISES ET GOUVERNEMENTS DOIVENT S’UNIR POUR FAIRE AVANCER LA SOCIÉTÉ</a:t>
              </a:r>
            </a:p>
          </p:txBody>
        </p:sp>
      </p:grpSp>
    </p:spTree>
    <p:extLst>
      <p:ext uri="{BB962C8B-B14F-4D97-AF65-F5344CB8AC3E}">
        <p14:creationId xmlns:p14="http://schemas.microsoft.com/office/powerpoint/2010/main" val="325190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182547" y="-543216"/>
            <a:ext cx="9195496" cy="565330"/>
          </a:xfrm>
        </p:spPr>
        <p:txBody>
          <a:bodyPr/>
          <a:lstStyle/>
          <a:p>
            <a:pPr algn="l" rtl="0"/>
            <a:r>
              <a:rPr lang="fr-ca" b="0" i="0" u="none" cap="none" baseline="0" dirty="0"/>
              <a:t>Baromètre de confiance Edelman 2022. </a:t>
            </a:r>
          </a:p>
        </p:txBody>
      </p:sp>
      <p:sp>
        <p:nvSpPr>
          <p:cNvPr id="4" name="Text Placeholder 3"/>
          <p:cNvSpPr>
            <a:spLocks noGrp="1"/>
          </p:cNvSpPr>
          <p:nvPr>
            <p:ph type="body" sz="quarter" idx="13"/>
            <p:custDataLst>
              <p:tags r:id="rId2"/>
            </p:custDataLst>
          </p:nvPr>
        </p:nvSpPr>
        <p:spPr>
          <a:xfrm>
            <a:off x="500047" y="1761866"/>
            <a:ext cx="2569959" cy="565330"/>
          </a:xfrm>
        </p:spPr>
        <p:txBody>
          <a:bodyPr anchor="t"/>
          <a:lstStyle/>
          <a:p>
            <a:pPr algn="l" rtl="0"/>
            <a:r>
              <a:rPr lang="fr-ca" sz="1600" b="0" i="0" u="none" baseline="0" dirty="0"/>
              <a:t>Méthodologie</a:t>
            </a:r>
          </a:p>
        </p:txBody>
      </p:sp>
      <p:graphicFrame>
        <p:nvGraphicFramePr>
          <p:cNvPr id="52" name="Table 5">
            <a:extLst>
              <a:ext uri="{FF2B5EF4-FFF2-40B4-BE49-F238E27FC236}">
                <a16:creationId xmlns:a16="http://schemas.microsoft.com/office/drawing/2014/main" id="{228B4F9F-4D33-462A-98AA-5D46BD842540}"/>
              </a:ext>
            </a:extLst>
          </p:cNvPr>
          <p:cNvGraphicFramePr>
            <a:graphicFrameLocks noGrp="1"/>
          </p:cNvGraphicFramePr>
          <p:nvPr>
            <p:custDataLst>
              <p:tags r:id="rId3"/>
            </p:custDataLst>
            <p:extLst>
              <p:ext uri="{D42A27DB-BD31-4B8C-83A1-F6EECF244321}">
                <p14:modId xmlns:p14="http://schemas.microsoft.com/office/powerpoint/2010/main" val="2630491452"/>
              </p:ext>
            </p:extLst>
          </p:nvPr>
        </p:nvGraphicFramePr>
        <p:xfrm>
          <a:off x="4582214" y="1240424"/>
          <a:ext cx="5933385" cy="2183496"/>
        </p:xfrm>
        <a:graphic>
          <a:graphicData uri="http://schemas.openxmlformats.org/drawingml/2006/table">
            <a:tbl>
              <a:tblPr firstRow="1" bandRow="1">
                <a:tableStyleId>{5C22544A-7EE6-4342-B048-85BDC9FD1C3A}</a:tableStyleId>
              </a:tblPr>
              <a:tblGrid>
                <a:gridCol w="966314">
                  <a:extLst>
                    <a:ext uri="{9D8B030D-6E8A-4147-A177-3AD203B41FA5}">
                      <a16:colId xmlns:a16="http://schemas.microsoft.com/office/drawing/2014/main" val="3160952122"/>
                    </a:ext>
                  </a:extLst>
                </a:gridCol>
                <a:gridCol w="1597707">
                  <a:extLst>
                    <a:ext uri="{9D8B030D-6E8A-4147-A177-3AD203B41FA5}">
                      <a16:colId xmlns:a16="http://schemas.microsoft.com/office/drawing/2014/main" val="2046600339"/>
                    </a:ext>
                  </a:extLst>
                </a:gridCol>
                <a:gridCol w="1569281">
                  <a:extLst>
                    <a:ext uri="{9D8B030D-6E8A-4147-A177-3AD203B41FA5}">
                      <a16:colId xmlns:a16="http://schemas.microsoft.com/office/drawing/2014/main" val="3299906638"/>
                    </a:ext>
                  </a:extLst>
                </a:gridCol>
                <a:gridCol w="1800083">
                  <a:extLst>
                    <a:ext uri="{9D8B030D-6E8A-4147-A177-3AD203B41FA5}">
                      <a16:colId xmlns:a16="http://schemas.microsoft.com/office/drawing/2014/main" val="1890627162"/>
                    </a:ext>
                  </a:extLst>
                </a:gridCol>
              </a:tblGrid>
              <a:tr h="388413">
                <a:tc gridSpan="4">
                  <a:txBody>
                    <a:bodyPr/>
                    <a:lstStyle/>
                    <a:p>
                      <a:pPr algn="l" rtl="0"/>
                      <a:r>
                        <a:rPr lang="fr-ca" sz="2000" b="1" i="0" u="none" baseline="0" dirty="0">
                          <a:latin typeface="Arial" panose="020B0604020202020204" pitchFamily="34" charset="0"/>
                          <a:ea typeface="Arial" panose="020B0604020202020204" pitchFamily="34" charset="0"/>
                          <a:cs typeface="Arial" panose="020B0604020202020204" pitchFamily="34" charset="0"/>
                        </a:rPr>
                        <a:t>Enquête annuelle en ligne, 22</a:t>
                      </a:r>
                      <a:r>
                        <a:rPr lang="fr-ca" sz="2000" b="1" i="0" u="none" baseline="30000" dirty="0">
                          <a:latin typeface="Arial" panose="020B0604020202020204" pitchFamily="34" charset="0"/>
                          <a:ea typeface="Arial" panose="020B0604020202020204" pitchFamily="34" charset="0"/>
                          <a:cs typeface="Arial" panose="020B0604020202020204" pitchFamily="34" charset="0"/>
                        </a:rPr>
                        <a:t>e</a:t>
                      </a:r>
                      <a:r>
                        <a:rPr lang="fr-ca" sz="2000" b="1" i="0" u="none" baseline="0" dirty="0">
                          <a:latin typeface="Arial" panose="020B0604020202020204" pitchFamily="34" charset="0"/>
                          <a:ea typeface="Arial" panose="020B0604020202020204" pitchFamily="34" charset="0"/>
                          <a:cs typeface="Arial" panose="020B0604020202020204" pitchFamily="34" charset="0"/>
                        </a:rPr>
                        <a:t> édition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ca"/>
                    </a:p>
                  </a:txBody>
                  <a:tcPr/>
                </a:tc>
                <a:tc hMerge="1">
                  <a:txBody>
                    <a:bodyPr/>
                    <a:lstStyle/>
                    <a:p>
                      <a:endParaRPr lang="fr-ca"/>
                    </a:p>
                  </a:txBody>
                  <a:tcPr/>
                </a:tc>
                <a:tc hMerge="1">
                  <a:txBody>
                    <a:bodyPr/>
                    <a:lstStyle/>
                    <a:p>
                      <a:endParaRPr lang="fr-ca" sz="200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2141661"/>
                  </a:ext>
                </a:extLst>
              </a:tr>
              <a:tr h="674736">
                <a:tc gridSpan="4">
                  <a:txBody>
                    <a:bodyPr/>
                    <a:lstStyle/>
                    <a:p>
                      <a:pPr algn="l" rtl="0"/>
                      <a:r>
                        <a:rPr lang="fr-ca" sz="1100" b="0" i="0" u="none" kern="1200" baseline="0" dirty="0">
                          <a:solidFill>
                            <a:schemeClr val="lt1"/>
                          </a:solidFill>
                          <a:latin typeface="Arial" panose="020B0604020202020204" pitchFamily="34" charset="0"/>
                          <a:ea typeface="+mn-ea"/>
                          <a:cs typeface="Arial" panose="020B0604020202020204" pitchFamily="34" charset="0"/>
                        </a:rPr>
                        <a:t>Enquête réalisée du </a:t>
                      </a:r>
                      <a:r>
                        <a:rPr lang="fr-ca" sz="1100" b="1" i="0" u="none" kern="1200" baseline="0" dirty="0">
                          <a:solidFill>
                            <a:schemeClr val="lt1"/>
                          </a:solidFill>
                          <a:latin typeface="Arial" panose="020B0604020202020204" pitchFamily="34" charset="0"/>
                          <a:ea typeface="+mn-ea"/>
                          <a:cs typeface="Arial" panose="020B0604020202020204" pitchFamily="34" charset="0"/>
                        </a:rPr>
                        <a:t>1</a:t>
                      </a:r>
                      <a:r>
                        <a:rPr lang="fr-ca" sz="1100" b="1" i="0" u="none" kern="1200" baseline="30000" dirty="0">
                          <a:solidFill>
                            <a:schemeClr val="lt1"/>
                          </a:solidFill>
                          <a:latin typeface="Arial" panose="020B0604020202020204" pitchFamily="34" charset="0"/>
                          <a:ea typeface="+mn-ea"/>
                          <a:cs typeface="Arial" panose="020B0604020202020204" pitchFamily="34" charset="0"/>
                        </a:rPr>
                        <a:t>er</a:t>
                      </a:r>
                      <a:r>
                        <a:rPr lang="fr-ca" sz="1100" b="1" i="0" u="none" kern="1200" baseline="0" dirty="0">
                          <a:solidFill>
                            <a:schemeClr val="lt1"/>
                          </a:solidFill>
                          <a:latin typeface="Arial" panose="020B0604020202020204" pitchFamily="34" charset="0"/>
                          <a:ea typeface="+mn-ea"/>
                          <a:cs typeface="Arial" panose="020B0604020202020204" pitchFamily="34" charset="0"/>
                        </a:rPr>
                        <a:t> au 24 novembre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ca"/>
                    </a:p>
                  </a:txBody>
                  <a:tcPr/>
                </a:tc>
                <a:tc hMerge="1">
                  <a:txBody>
                    <a:bodyPr/>
                    <a:lstStyle/>
                    <a:p>
                      <a:endParaRPr lang="fr-ca" sz="18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ca" sz="1100" b="1" kern="1200">
                        <a:solidFill>
                          <a:schemeClr val="lt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738059"/>
                  </a:ext>
                </a:extLst>
              </a:tr>
              <a:tr h="98577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2800" b="1" i="0" u="none" kern="1200" baseline="0" dirty="0">
                          <a:solidFill>
                            <a:schemeClr val="lt1"/>
                          </a:solidFill>
                          <a:latin typeface="Arial" panose="020B0604020202020204" pitchFamily="34" charset="0"/>
                          <a:ea typeface="+mn-ea"/>
                          <a:cs typeface="Arial" panose="020B0604020202020204" pitchFamily="34" charset="0"/>
                        </a:rPr>
                        <a:t>28 </a:t>
                      </a:r>
                      <a:br>
                        <a:rPr lang="fr-ca" sz="2800" b="1" i="0" u="none" kern="1200" baseline="0" dirty="0">
                          <a:solidFill>
                            <a:schemeClr val="lt1"/>
                          </a:solidFill>
                          <a:latin typeface="Arial" panose="020B0604020202020204" pitchFamily="34" charset="0"/>
                          <a:ea typeface="+mn-ea"/>
                          <a:cs typeface="Arial" panose="020B0604020202020204" pitchFamily="34" charset="0"/>
                        </a:rPr>
                      </a:br>
                      <a:r>
                        <a:rPr lang="fr-ca" sz="1100" b="0" i="0" u="none" baseline="0"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pays</a:t>
                      </a:r>
                    </a:p>
                    <a:p>
                      <a:pPr marL="0" algn="l" defTabSz="914377" rtl="0" eaLnBrk="1" latinLnBrk="0" hangingPunct="1"/>
                      <a:endParaRPr lang="fr-ca" sz="2800" b="1" i="0" u="none" kern="1200" baseline="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2800" b="1" i="0" u="none" kern="1200" baseline="0" dirty="0">
                          <a:solidFill>
                            <a:schemeClr val="lt1"/>
                          </a:solidFill>
                          <a:latin typeface="Arial" panose="020B0604020202020204" pitchFamily="34" charset="0"/>
                          <a:ea typeface="+mn-ea"/>
                          <a:cs typeface="Arial" panose="020B0604020202020204" pitchFamily="34" charset="0"/>
                        </a:rPr>
                        <a:t>36 000+</a:t>
                      </a:r>
                      <a:br>
                        <a:rPr lang="fr-ca" sz="2800" b="1" i="0" u="none" kern="1200" baseline="0" dirty="0">
                          <a:solidFill>
                            <a:schemeClr val="lt1"/>
                          </a:solidFill>
                          <a:latin typeface="Arial" panose="020B0604020202020204" pitchFamily="34" charset="0"/>
                          <a:ea typeface="+mn-ea"/>
                          <a:cs typeface="Arial" panose="020B0604020202020204" pitchFamily="34" charset="0"/>
                        </a:rPr>
                      </a:br>
                      <a:r>
                        <a:rPr lang="fr-ca" sz="1100" b="0" i="0" u="none" baseline="0"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répondants</a:t>
                      </a:r>
                    </a:p>
                    <a:p>
                      <a:pPr marL="0" algn="l" defTabSz="914377" rtl="0" eaLnBrk="1" latinLnBrk="0" hangingPunct="1"/>
                      <a:endParaRPr lang="fr-ca" sz="2800" b="1" i="0" u="none" kern="1200" baseline="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377" rtl="0" eaLnBrk="1" latinLnBrk="0" hangingPunct="1"/>
                      <a:r>
                        <a:rPr lang="fr-ca" sz="2800" b="1" i="0" u="none" kern="1200" baseline="0" dirty="0">
                          <a:solidFill>
                            <a:schemeClr val="lt1"/>
                          </a:solidFill>
                          <a:latin typeface="Arial" panose="020B0604020202020204" pitchFamily="34" charset="0"/>
                          <a:ea typeface="+mn-ea"/>
                          <a:cs typeface="Arial" panose="020B0604020202020204" pitchFamily="34" charset="0"/>
                        </a:rPr>
                        <a:t>1 150+ </a:t>
                      </a:r>
                      <a:r>
                        <a:rPr lang="fr-ca" sz="1100" b="0" i="0" u="none" baseline="0"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répondants par pays</a:t>
                      </a:r>
                      <a:endParaRPr lang="fr-ca" sz="1100" b="1" i="0" u="none" kern="1200" baseline="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2800" b="1" i="0" u="none" kern="1200" baseline="0" dirty="0">
                          <a:solidFill>
                            <a:schemeClr val="lt1"/>
                          </a:solidFill>
                          <a:latin typeface="Arial" panose="020B0604020202020204" pitchFamily="34" charset="0"/>
                          <a:ea typeface="+mn-ea"/>
                          <a:cs typeface="Arial" panose="020B0604020202020204" pitchFamily="34" charset="0"/>
                        </a:rPr>
                        <a:t>1 500</a:t>
                      </a:r>
                      <a:br>
                        <a:rPr lang="fr-ca" sz="2800" b="1" i="0" u="none" kern="1200" baseline="0" dirty="0">
                          <a:solidFill>
                            <a:schemeClr val="lt1"/>
                          </a:solidFill>
                          <a:latin typeface="Arial" panose="020B0604020202020204" pitchFamily="34" charset="0"/>
                          <a:ea typeface="+mn-ea"/>
                          <a:cs typeface="Arial" panose="020B0604020202020204" pitchFamily="34" charset="0"/>
                        </a:rPr>
                      </a:br>
                      <a:r>
                        <a:rPr lang="fr-ca" sz="1100" b="0" i="0" u="none" kern="1200" baseline="0" dirty="0">
                          <a:solidFill>
                            <a:schemeClr val="bg2">
                              <a:lumMod val="50000"/>
                            </a:schemeClr>
                          </a:solidFill>
                          <a:latin typeface="Arial" panose="020B0604020202020204" pitchFamily="34" charset="0"/>
                          <a:ea typeface="+mn-ea"/>
                          <a:cs typeface="Arial" panose="020B0604020202020204" pitchFamily="34" charset="0"/>
                        </a:rPr>
                        <a:t>au Canada</a:t>
                      </a:r>
                    </a:p>
                    <a:p>
                      <a:pPr marL="0" algn="l" defTabSz="914377" rtl="0" eaLnBrk="1" latinLnBrk="0" hangingPunct="1"/>
                      <a:endParaRPr lang="fr-ca" sz="2800" b="1" i="0" u="none" kern="1200" baseline="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9492871"/>
                  </a:ext>
                </a:extLst>
              </a:tr>
            </a:tbl>
          </a:graphicData>
        </a:graphic>
      </p:graphicFrame>
      <p:sp>
        <p:nvSpPr>
          <p:cNvPr id="3" name="TextBox 2">
            <a:extLst>
              <a:ext uri="{FF2B5EF4-FFF2-40B4-BE49-F238E27FC236}">
                <a16:creationId xmlns:a16="http://schemas.microsoft.com/office/drawing/2014/main" id="{FF541F37-483E-4D63-9E2D-B8D71E6689D1}"/>
              </a:ext>
            </a:extLst>
          </p:cNvPr>
          <p:cNvSpPr txBox="1"/>
          <p:nvPr>
            <p:custDataLst>
              <p:tags r:id="rId4"/>
            </p:custDataLst>
          </p:nvPr>
        </p:nvSpPr>
        <p:spPr>
          <a:xfrm>
            <a:off x="4667250" y="3750227"/>
            <a:ext cx="5530850" cy="2619877"/>
          </a:xfrm>
          <a:prstGeom prst="rect">
            <a:avLst/>
          </a:prstGeom>
          <a:noFill/>
          <a:ln>
            <a:noFill/>
          </a:ln>
          <a:effectLst/>
        </p:spPr>
        <p:txBody>
          <a:bodyPr wrap="none" lIns="0" tIns="0" rIns="0" bIns="0" rtlCol="0" anchor="b">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1000" b="1" i="0" u="none" strike="noStrike" kern="1200" cap="none" spc="0" normalizeH="0" baseline="0" dirty="0">
                <a:ln>
                  <a:noFill/>
                </a:ln>
                <a:solidFill>
                  <a:srgbClr val="FFFFFF"/>
                </a:solidFill>
                <a:effectLst/>
                <a:uLnTx/>
                <a:uFillTx/>
                <a:latin typeface="Arial" panose="020B0604020202020204" pitchFamily="34" charset="0"/>
                <a:ea typeface="+mn-ea"/>
                <a:cs typeface="+mn-cs"/>
              </a:rPr>
              <a:t>LES MOYENNES MONDIALES </a:t>
            </a:r>
            <a:r>
              <a:rPr kumimoji="0" lang="fr-ca" sz="10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mn-cs"/>
              </a:rPr>
              <a:t>varient en fonction du nombre de pays sondés chaque année :</a:t>
            </a:r>
            <a:endParaRPr kumimoji="0" lang="fr-ca"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900" b="1" i="0" u="none" strike="noStrike" kern="1200" cap="none" spc="0" normalizeH="0" baseline="0" dirty="0">
                <a:ln>
                  <a:noFill/>
                </a:ln>
                <a:solidFill>
                  <a:srgbClr val="FFFFFF"/>
                </a:solidFill>
                <a:effectLst/>
                <a:uLnTx/>
                <a:uFillTx/>
                <a:latin typeface="Arial" panose="020B0604020202020204" pitchFamily="34" charset="0"/>
                <a:ea typeface="+mn-ea"/>
                <a:cs typeface="+mn-cs"/>
              </a:rPr>
              <a:t>MONDE 27 :</a:t>
            </a: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 ne comprend pas le Nigéria*</a:t>
            </a:r>
            <a:endParaRPr kumimoji="0" lang="fr-ca"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900" b="1" i="0" u="none" strike="noStrike" kern="1200" cap="none" spc="0" normalizeH="0" baseline="0" dirty="0">
                <a:ln>
                  <a:noFill/>
                </a:ln>
                <a:solidFill>
                  <a:srgbClr val="FFFFFF"/>
                </a:solidFill>
                <a:effectLst/>
                <a:uLnTx/>
                <a:uFillTx/>
                <a:latin typeface="Arial" panose="020B0604020202020204" pitchFamily="34" charset="0"/>
                <a:ea typeface="+mn-ea"/>
                <a:cs typeface="+mn-cs"/>
              </a:rPr>
              <a:t>MONDE 22 : </a:t>
            </a: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ne comprend pas</a:t>
            </a: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mn-cs"/>
              </a:rPr>
              <a:t> l’Afrique du Sud, l’Arabie saoudite, la Colombie, le Kenya, le Nigéria</a:t>
            </a:r>
            <a:r>
              <a:rPr lang="fr-ca" sz="900" dirty="0">
                <a:solidFill>
                  <a:srgbClr val="F5F6F6">
                    <a:lumMod val="50000"/>
                  </a:srgbClr>
                </a:solidFill>
                <a:latin typeface="Arial" panose="020B0604020202020204" pitchFamily="34" charset="0"/>
              </a:rPr>
              <a:t> </a:t>
            </a: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mn-cs"/>
              </a:rPr>
              <a:t>et la Thaïlande</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a:p>
            <a:pPr fontAlgn="b">
              <a:defRPr/>
            </a:pPr>
            <a:r>
              <a:rPr kumimoji="0" lang="fr-ca" sz="900" b="1" i="0" u="none" strike="noStrike" kern="1200" cap="none" spc="0" normalizeH="0" baseline="0" dirty="0">
                <a:ln>
                  <a:noFill/>
                </a:ln>
                <a:solidFill>
                  <a:srgbClr val="FFFFFF"/>
                </a:solidFill>
                <a:effectLst/>
                <a:uLnTx/>
                <a:uFillTx/>
                <a:latin typeface="Arial" panose="020B0604020202020204"/>
                <a:ea typeface="Helvetica Neue" charset="0"/>
                <a:cs typeface="Arial" panose="020B0604020202020204" pitchFamily="34" charset="0"/>
              </a:rPr>
              <a:t>MONDE 24 : </a:t>
            </a:r>
            <a:r>
              <a:rPr kumimoji="0" lang="fr-ca" sz="900" b="0" i="0" u="none" strike="noStrike" kern="1200" cap="none" spc="0" normalizeH="0" baseline="0" dirty="0">
                <a:ln>
                  <a:noFill/>
                </a:ln>
                <a:solidFill>
                  <a:srgbClr val="FFFFFF">
                    <a:lumMod val="95000"/>
                  </a:srgbClr>
                </a:solidFill>
                <a:effectLst/>
                <a:uLnTx/>
                <a:uFillTx/>
                <a:latin typeface="Arial" panose="020B0604020202020204"/>
                <a:ea typeface="Helvetica Neue" charset="0"/>
                <a:cs typeface="Arial" panose="020B0604020202020204" pitchFamily="34" charset="0"/>
              </a:rPr>
              <a:t>question non posée en Chine, en Russie et en Thaïlande</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La nature sensible de la question a empêché la collecte des données dans ces marchés.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900" b="0" i="1"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mn-cs"/>
              </a:rPr>
              <a:t>Les autres moyennes mondiales sont présentées en détail dans l’annexe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1"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 Pour éviter de fausser les résultats mondiaux, le Nigéria n’est inclus dans aucune moyenne mondiale, car </a:t>
            </a:r>
            <a:br>
              <a:rPr kumimoji="0" lang="fr-ca" sz="900" b="0" i="1"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br>
            <a:r>
              <a:rPr kumimoji="0" lang="fr-ca" sz="900" b="0" i="1"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la population en ligne n’y est pas représentative de la population réelle.</a:t>
            </a:r>
            <a:endParaRPr kumimoji="0" lang="fr-ca"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30B00E4F-FF85-4075-8265-FE028541E656}"/>
              </a:ext>
            </a:extLst>
          </p:cNvPr>
          <p:cNvGraphicFramePr>
            <a:graphicFrameLocks noGrp="1"/>
          </p:cNvGraphicFramePr>
          <p:nvPr>
            <p:custDataLst>
              <p:tags r:id="rId5"/>
            </p:custDataLst>
            <p:extLst>
              <p:ext uri="{D42A27DB-BD31-4B8C-83A1-F6EECF244321}">
                <p14:modId xmlns:p14="http://schemas.microsoft.com/office/powerpoint/2010/main" val="2779873969"/>
              </p:ext>
            </p:extLst>
          </p:nvPr>
        </p:nvGraphicFramePr>
        <p:xfrm>
          <a:off x="10058400" y="1109457"/>
          <a:ext cx="1642420" cy="4695460"/>
        </p:xfrm>
        <a:graphic>
          <a:graphicData uri="http://schemas.openxmlformats.org/drawingml/2006/table">
            <a:tbl>
              <a:tblPr>
                <a:tableStyleId>{5C22544A-7EE6-4342-B048-85BDC9FD1C3A}</a:tableStyleId>
              </a:tblPr>
              <a:tblGrid>
                <a:gridCol w="1642420">
                  <a:extLst>
                    <a:ext uri="{9D8B030D-6E8A-4147-A177-3AD203B41FA5}">
                      <a16:colId xmlns:a16="http://schemas.microsoft.com/office/drawing/2014/main" val="3997648745"/>
                    </a:ext>
                  </a:extLst>
                </a:gridCol>
              </a:tblGrid>
              <a:tr h="161560">
                <a:tc>
                  <a:txBody>
                    <a:bodyPr/>
                    <a:lstStyle/>
                    <a:p>
                      <a:pPr algn="l" rtl="0" fontAlgn="b"/>
                      <a:endParaRPr lang="fr-ca" sz="1000" kern="1200">
                        <a:solidFill>
                          <a:schemeClr val="bg2">
                            <a:lumMod val="50000"/>
                          </a:schemeClr>
                        </a:solidFill>
                        <a:latin typeface="Arial" panose="020B0604020202020204" pitchFamily="34" charset="0"/>
                        <a:ea typeface="+mn-ea"/>
                        <a:cs typeface="Arial" panose="020B0604020202020204" pitchFamily="34" charset="0"/>
                      </a:endParaRPr>
                    </a:p>
                  </a:txBody>
                  <a:tcPr marL="4644" marR="4644" marT="46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234141"/>
                  </a:ext>
                </a:extLst>
              </a:tr>
              <a:tr h="161560">
                <a:tc>
                  <a:txBody>
                    <a:bodyPr/>
                    <a:lstStyle/>
                    <a:p>
                      <a:pPr algn="r" rtl="0" fontAlgn="b"/>
                      <a:r>
                        <a:rPr lang="fr-CA" sz="1000" b="0" i="0" u="none" strike="noStrike">
                          <a:solidFill>
                            <a:srgbClr val="748181"/>
                          </a:solidFill>
                          <a:effectLst/>
                          <a:latin typeface="Arial" panose="020B0604020202020204" pitchFamily="34" charset="0"/>
                        </a:rPr>
                        <a:t>Afrique du Sud</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340099"/>
                  </a:ext>
                </a:extLst>
              </a:tr>
              <a:tr h="161560">
                <a:tc>
                  <a:txBody>
                    <a:bodyPr/>
                    <a:lstStyle/>
                    <a:p>
                      <a:pPr algn="r" rtl="0" fontAlgn="b"/>
                      <a:r>
                        <a:rPr lang="fr-CA" sz="1000" b="0" i="0" u="none" strike="noStrike">
                          <a:solidFill>
                            <a:srgbClr val="748181"/>
                          </a:solidFill>
                          <a:effectLst/>
                          <a:latin typeface="Arial" panose="020B0604020202020204" pitchFamily="34" charset="0"/>
                        </a:rPr>
                        <a:t>Allemagne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339597"/>
                  </a:ext>
                </a:extLst>
              </a:tr>
              <a:tr h="161560">
                <a:tc>
                  <a:txBody>
                    <a:bodyPr/>
                    <a:lstStyle/>
                    <a:p>
                      <a:pPr algn="r" rtl="0" fontAlgn="b"/>
                      <a:r>
                        <a:rPr lang="fr-CA" sz="1000" b="0" i="0" u="none" strike="noStrike">
                          <a:solidFill>
                            <a:srgbClr val="748181"/>
                          </a:solidFill>
                          <a:effectLst/>
                          <a:latin typeface="Arial" panose="020B0604020202020204" pitchFamily="34" charset="0"/>
                        </a:rPr>
                        <a:t>Arabie saoudite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840518"/>
                  </a:ext>
                </a:extLst>
              </a:tr>
              <a:tr h="0">
                <a:tc>
                  <a:txBody>
                    <a:bodyPr/>
                    <a:lstStyle/>
                    <a:p>
                      <a:pPr algn="r" rtl="0" fontAlgn="b"/>
                      <a:r>
                        <a:rPr lang="fr-CA" sz="1000" b="0" i="0" u="none" strike="noStrike">
                          <a:solidFill>
                            <a:srgbClr val="748181"/>
                          </a:solidFill>
                          <a:effectLst/>
                          <a:latin typeface="Arial" panose="020B0604020202020204" pitchFamily="34" charset="0"/>
                        </a:rPr>
                        <a:t>Argentine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320418"/>
                  </a:ext>
                </a:extLst>
              </a:tr>
              <a:tr h="161560">
                <a:tc>
                  <a:txBody>
                    <a:bodyPr/>
                    <a:lstStyle/>
                    <a:p>
                      <a:pPr algn="r" rtl="0" fontAlgn="b"/>
                      <a:r>
                        <a:rPr lang="fr-CA" sz="1000" b="0" i="0" u="none" strike="noStrike" dirty="0">
                          <a:solidFill>
                            <a:srgbClr val="748181"/>
                          </a:solidFill>
                          <a:effectLst/>
                          <a:latin typeface="Arial" panose="020B0604020202020204" pitchFamily="34" charset="0"/>
                        </a:rPr>
                        <a:t>Australie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496393"/>
                  </a:ext>
                </a:extLst>
              </a:tr>
              <a:tr h="161560">
                <a:tc>
                  <a:txBody>
                    <a:bodyPr/>
                    <a:lstStyle/>
                    <a:p>
                      <a:pPr algn="r" rtl="0" fontAlgn="b"/>
                      <a:r>
                        <a:rPr lang="fr-CA" sz="1000" b="0" i="0" u="none" strike="noStrike" dirty="0">
                          <a:solidFill>
                            <a:srgbClr val="748181"/>
                          </a:solidFill>
                          <a:effectLst/>
                          <a:latin typeface="Arial" panose="020B0604020202020204" pitchFamily="34" charset="0"/>
                        </a:rPr>
                        <a:t>Brésil</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89886"/>
                  </a:ext>
                </a:extLst>
              </a:tr>
              <a:tr h="161560">
                <a:tc>
                  <a:txBody>
                    <a:bodyPr/>
                    <a:lstStyle/>
                    <a:p>
                      <a:pPr algn="r" rtl="0" fontAlgn="b"/>
                      <a:r>
                        <a:rPr lang="fr-CA" sz="1000" b="0" i="0" u="none" strike="noStrike" dirty="0">
                          <a:solidFill>
                            <a:srgbClr val="748181"/>
                          </a:solidFill>
                          <a:effectLst/>
                          <a:latin typeface="Arial" panose="020B0604020202020204" pitchFamily="34" charset="0"/>
                        </a:rPr>
                        <a:t>Canada</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931528"/>
                  </a:ext>
                </a:extLst>
              </a:tr>
              <a:tr h="161560">
                <a:tc>
                  <a:txBody>
                    <a:bodyPr/>
                    <a:lstStyle/>
                    <a:p>
                      <a:pPr algn="r" rtl="0" fontAlgn="b"/>
                      <a:r>
                        <a:rPr lang="fr-CA" sz="1000" b="0" i="0" u="none" strike="noStrike" dirty="0">
                          <a:solidFill>
                            <a:srgbClr val="748181"/>
                          </a:solidFill>
                          <a:effectLst/>
                          <a:latin typeface="Arial" panose="020B0604020202020204" pitchFamily="34" charset="0"/>
                        </a:rPr>
                        <a:t>Chine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297201"/>
                  </a:ext>
                </a:extLst>
              </a:tr>
              <a:tr h="161560">
                <a:tc>
                  <a:txBody>
                    <a:bodyPr/>
                    <a:lstStyle/>
                    <a:p>
                      <a:pPr algn="r" rtl="0" fontAlgn="b"/>
                      <a:r>
                        <a:rPr lang="fr-CA" sz="1000" b="0" i="0" u="none" strike="noStrike" dirty="0">
                          <a:solidFill>
                            <a:srgbClr val="748181"/>
                          </a:solidFill>
                          <a:effectLst/>
                          <a:latin typeface="Arial" panose="020B0604020202020204" pitchFamily="34" charset="0"/>
                        </a:rPr>
                        <a:t>Colombie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838318"/>
                  </a:ext>
                </a:extLst>
              </a:tr>
              <a:tr h="161560">
                <a:tc>
                  <a:txBody>
                    <a:bodyPr/>
                    <a:lstStyle/>
                    <a:p>
                      <a:pPr algn="r" rtl="0" fontAlgn="b"/>
                      <a:r>
                        <a:rPr lang="fr-CA" sz="1000" b="0" i="0" u="none" strike="noStrike" dirty="0">
                          <a:solidFill>
                            <a:srgbClr val="748181"/>
                          </a:solidFill>
                          <a:effectLst/>
                          <a:latin typeface="Arial" panose="020B0604020202020204" pitchFamily="34" charset="0"/>
                        </a:rPr>
                        <a:t>Corée du Sud</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5688636"/>
                  </a:ext>
                </a:extLst>
              </a:tr>
              <a:tr h="161560">
                <a:tc>
                  <a:txBody>
                    <a:bodyPr/>
                    <a:lstStyle/>
                    <a:p>
                      <a:pPr algn="r" rtl="0" fontAlgn="b"/>
                      <a:r>
                        <a:rPr lang="fr-CA" sz="1000" b="0" i="0" u="none" strike="noStrike" dirty="0">
                          <a:solidFill>
                            <a:srgbClr val="748181"/>
                          </a:solidFill>
                          <a:effectLst/>
                          <a:latin typeface="Arial" panose="020B0604020202020204" pitchFamily="34" charset="0"/>
                        </a:rPr>
                        <a:t>É.-U.</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589096"/>
                  </a:ext>
                </a:extLst>
              </a:tr>
              <a:tr h="161560">
                <a:tc>
                  <a:txBody>
                    <a:bodyPr/>
                    <a:lstStyle/>
                    <a:p>
                      <a:pPr algn="r" rtl="0" fontAlgn="b"/>
                      <a:r>
                        <a:rPr lang="fr-CA" sz="1000" b="0" i="0" u="none" strike="noStrike" dirty="0">
                          <a:solidFill>
                            <a:srgbClr val="748181"/>
                          </a:solidFill>
                          <a:effectLst/>
                          <a:latin typeface="Arial" panose="020B0604020202020204" pitchFamily="34" charset="0"/>
                        </a:rPr>
                        <a:t>Émirats arabes unis</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460904"/>
                  </a:ext>
                </a:extLst>
              </a:tr>
              <a:tr h="161560">
                <a:tc>
                  <a:txBody>
                    <a:bodyPr/>
                    <a:lstStyle/>
                    <a:p>
                      <a:pPr algn="r" rtl="0" fontAlgn="b"/>
                      <a:r>
                        <a:rPr lang="fr-CA" sz="1000" b="0" i="0" u="none" strike="noStrike" dirty="0">
                          <a:solidFill>
                            <a:srgbClr val="748181"/>
                          </a:solidFill>
                          <a:effectLst/>
                          <a:latin typeface="Arial" panose="020B0604020202020204" pitchFamily="34" charset="0"/>
                        </a:rPr>
                        <a:t>Espagne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27666"/>
                  </a:ext>
                </a:extLst>
              </a:tr>
              <a:tr h="161560">
                <a:tc>
                  <a:txBody>
                    <a:bodyPr/>
                    <a:lstStyle/>
                    <a:p>
                      <a:pPr algn="r" rtl="0" fontAlgn="b"/>
                      <a:r>
                        <a:rPr lang="fr-CA" sz="1000" b="0" i="0" u="none" strike="noStrike">
                          <a:solidFill>
                            <a:srgbClr val="748181"/>
                          </a:solidFill>
                          <a:effectLst/>
                          <a:latin typeface="Arial" panose="020B0604020202020204" pitchFamily="34" charset="0"/>
                        </a:rPr>
                        <a:t>France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9605644"/>
                  </a:ext>
                </a:extLst>
              </a:tr>
              <a:tr h="161560">
                <a:tc>
                  <a:txBody>
                    <a:bodyPr/>
                    <a:lstStyle/>
                    <a:p>
                      <a:pPr algn="r" rtl="0" fontAlgn="b"/>
                      <a:r>
                        <a:rPr lang="fr-CA" sz="1000" b="0" i="0" u="none" strike="noStrike">
                          <a:solidFill>
                            <a:srgbClr val="748181"/>
                          </a:solidFill>
                          <a:effectLst/>
                          <a:latin typeface="Arial" panose="020B0604020202020204" pitchFamily="34" charset="0"/>
                        </a:rPr>
                        <a:t>Inde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5305962"/>
                  </a:ext>
                </a:extLst>
              </a:tr>
              <a:tr h="161560">
                <a:tc>
                  <a:txBody>
                    <a:bodyPr/>
                    <a:lstStyle/>
                    <a:p>
                      <a:pPr algn="r" rtl="0" fontAlgn="b"/>
                      <a:r>
                        <a:rPr lang="fr-CA" sz="1000" b="0" i="0" u="none" strike="noStrike">
                          <a:solidFill>
                            <a:srgbClr val="748181"/>
                          </a:solidFill>
                          <a:effectLst/>
                          <a:latin typeface="Arial" panose="020B0604020202020204" pitchFamily="34" charset="0"/>
                        </a:rPr>
                        <a:t>Indonésie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371997"/>
                  </a:ext>
                </a:extLst>
              </a:tr>
              <a:tr h="161560">
                <a:tc>
                  <a:txBody>
                    <a:bodyPr/>
                    <a:lstStyle/>
                    <a:p>
                      <a:pPr algn="r" rtl="0" fontAlgn="b"/>
                      <a:r>
                        <a:rPr lang="fr-CA" sz="1000" b="0" i="0" u="none" strike="noStrike">
                          <a:solidFill>
                            <a:srgbClr val="748181"/>
                          </a:solidFill>
                          <a:effectLst/>
                          <a:latin typeface="Arial" panose="020B0604020202020204" pitchFamily="34" charset="0"/>
                        </a:rPr>
                        <a:t>Irlande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26662"/>
                  </a:ext>
                </a:extLst>
              </a:tr>
              <a:tr h="161560">
                <a:tc>
                  <a:txBody>
                    <a:bodyPr/>
                    <a:lstStyle/>
                    <a:p>
                      <a:pPr algn="r" rtl="0" fontAlgn="b"/>
                      <a:r>
                        <a:rPr lang="fr-CA" sz="1000" b="0" i="0" u="none" strike="noStrike">
                          <a:solidFill>
                            <a:srgbClr val="748181"/>
                          </a:solidFill>
                          <a:effectLst/>
                          <a:latin typeface="Arial" panose="020B0604020202020204" pitchFamily="34" charset="0"/>
                        </a:rPr>
                        <a:t>Italie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985695"/>
                  </a:ext>
                </a:extLst>
              </a:tr>
              <a:tr h="161560">
                <a:tc>
                  <a:txBody>
                    <a:bodyPr/>
                    <a:lstStyle/>
                    <a:p>
                      <a:pPr algn="r" rtl="0" fontAlgn="b"/>
                      <a:r>
                        <a:rPr lang="fr-CA" sz="1000" b="0" i="0" u="none" strike="noStrike">
                          <a:solidFill>
                            <a:srgbClr val="748181"/>
                          </a:solidFill>
                          <a:effectLst/>
                          <a:latin typeface="Arial" panose="020B0604020202020204" pitchFamily="34" charset="0"/>
                        </a:rPr>
                        <a:t>Japon</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024008"/>
                  </a:ext>
                </a:extLst>
              </a:tr>
              <a:tr h="161560">
                <a:tc>
                  <a:txBody>
                    <a:bodyPr/>
                    <a:lstStyle/>
                    <a:p>
                      <a:pPr algn="r" rtl="0" fontAlgn="b"/>
                      <a:r>
                        <a:rPr lang="fr-CA" sz="1000" b="0" i="0" u="none" strike="noStrike">
                          <a:solidFill>
                            <a:srgbClr val="748181"/>
                          </a:solidFill>
                          <a:effectLst/>
                          <a:latin typeface="Arial" panose="020B0604020202020204" pitchFamily="34" charset="0"/>
                        </a:rPr>
                        <a:t>Kenya</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727894"/>
                  </a:ext>
                </a:extLst>
              </a:tr>
              <a:tr h="161560">
                <a:tc>
                  <a:txBody>
                    <a:bodyPr/>
                    <a:lstStyle/>
                    <a:p>
                      <a:pPr algn="r" rtl="0" fontAlgn="b"/>
                      <a:r>
                        <a:rPr lang="fr-CA" sz="1000" b="0" i="0" u="none" strike="noStrike">
                          <a:solidFill>
                            <a:srgbClr val="748181"/>
                          </a:solidFill>
                          <a:effectLst/>
                          <a:latin typeface="Arial" panose="020B0604020202020204" pitchFamily="34" charset="0"/>
                        </a:rPr>
                        <a:t>Malaisie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77195"/>
                  </a:ext>
                </a:extLst>
              </a:tr>
              <a:tr h="161560">
                <a:tc>
                  <a:txBody>
                    <a:bodyPr/>
                    <a:lstStyle/>
                    <a:p>
                      <a:pPr algn="r" rtl="0" fontAlgn="b"/>
                      <a:r>
                        <a:rPr lang="fr-CA" sz="1000" b="0" i="0" u="none" strike="noStrike">
                          <a:solidFill>
                            <a:srgbClr val="748181"/>
                          </a:solidFill>
                          <a:effectLst/>
                          <a:latin typeface="Arial" panose="020B0604020202020204" pitchFamily="34" charset="0"/>
                        </a:rPr>
                        <a:t>Mexique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949236"/>
                  </a:ext>
                </a:extLst>
              </a:tr>
              <a:tr h="161560">
                <a:tc>
                  <a:txBody>
                    <a:bodyPr/>
                    <a:lstStyle/>
                    <a:p>
                      <a:pPr algn="r" rtl="0" fontAlgn="b"/>
                      <a:r>
                        <a:rPr lang="fr-CA" sz="1000" b="0" i="0" u="none" strike="noStrike">
                          <a:solidFill>
                            <a:srgbClr val="748181"/>
                          </a:solidFill>
                          <a:effectLst/>
                          <a:latin typeface="Arial" panose="020B0604020202020204" pitchFamily="34" charset="0"/>
                        </a:rPr>
                        <a:t>Nigéria</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240727"/>
                  </a:ext>
                </a:extLst>
              </a:tr>
              <a:tr h="161560">
                <a:tc>
                  <a:txBody>
                    <a:bodyPr/>
                    <a:lstStyle/>
                    <a:p>
                      <a:pPr algn="r" rtl="0" fontAlgn="b"/>
                      <a:r>
                        <a:rPr lang="fr-CA" sz="1000" b="0" i="0" u="none" strike="noStrike" dirty="0">
                          <a:solidFill>
                            <a:srgbClr val="748181"/>
                          </a:solidFill>
                          <a:effectLst/>
                          <a:latin typeface="Arial" panose="020B0604020202020204" pitchFamily="34" charset="0"/>
                        </a:rPr>
                        <a:t>Pays-Bas</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423989"/>
                  </a:ext>
                </a:extLst>
              </a:tr>
              <a:tr h="161560">
                <a:tc>
                  <a:txBody>
                    <a:bodyPr/>
                    <a:lstStyle/>
                    <a:p>
                      <a:pPr algn="r" rtl="0" fontAlgn="b"/>
                      <a:r>
                        <a:rPr lang="fr-CA" sz="1000" b="0" i="0" u="none" strike="noStrike">
                          <a:solidFill>
                            <a:srgbClr val="748181"/>
                          </a:solidFill>
                          <a:effectLst/>
                          <a:latin typeface="Arial" panose="020B0604020202020204" pitchFamily="34" charset="0"/>
                        </a:rPr>
                        <a:t>R.-U.</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235160"/>
                  </a:ext>
                </a:extLst>
              </a:tr>
              <a:tr h="161560">
                <a:tc>
                  <a:txBody>
                    <a:bodyPr/>
                    <a:lstStyle/>
                    <a:p>
                      <a:pPr algn="r" rtl="0" fontAlgn="b"/>
                      <a:r>
                        <a:rPr lang="fr-CA" sz="1000" b="0" i="0" u="none" strike="noStrike">
                          <a:solidFill>
                            <a:srgbClr val="748181"/>
                          </a:solidFill>
                          <a:effectLst/>
                          <a:latin typeface="Arial" panose="020B0604020202020204" pitchFamily="34" charset="0"/>
                        </a:rPr>
                        <a:t>Russie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559634"/>
                  </a:ext>
                </a:extLst>
              </a:tr>
              <a:tr h="161560">
                <a:tc>
                  <a:txBody>
                    <a:bodyPr/>
                    <a:lstStyle/>
                    <a:p>
                      <a:pPr algn="r" rtl="0" fontAlgn="b"/>
                      <a:r>
                        <a:rPr lang="fr-CA" sz="1000" b="0" i="0" u="none" strike="noStrike">
                          <a:solidFill>
                            <a:srgbClr val="748181"/>
                          </a:solidFill>
                          <a:effectLst/>
                          <a:latin typeface="Arial" panose="020B0604020202020204" pitchFamily="34" charset="0"/>
                        </a:rPr>
                        <a:t>Singapour</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829327"/>
                  </a:ext>
                </a:extLst>
              </a:tr>
              <a:tr h="161560">
                <a:tc>
                  <a:txBody>
                    <a:bodyPr/>
                    <a:lstStyle/>
                    <a:p>
                      <a:pPr algn="r" rtl="0" fontAlgn="b"/>
                      <a:r>
                        <a:rPr lang="fr-CA" sz="1000" b="0" i="0" u="none" strike="noStrike" dirty="0">
                          <a:solidFill>
                            <a:srgbClr val="748181"/>
                          </a:solidFill>
                          <a:effectLst/>
                          <a:latin typeface="Arial" panose="020B0604020202020204" pitchFamily="34" charset="0"/>
                        </a:rPr>
                        <a:t>Thaïlande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938988"/>
                  </a:ext>
                </a:extLst>
              </a:tr>
            </a:tbl>
          </a:graphicData>
        </a:graphic>
      </p:graphicFrame>
      <p:sp>
        <p:nvSpPr>
          <p:cNvPr id="53" name="Text Placeholder 3">
            <a:extLst>
              <a:ext uri="{FF2B5EF4-FFF2-40B4-BE49-F238E27FC236}">
                <a16:creationId xmlns:a16="http://schemas.microsoft.com/office/drawing/2014/main" id="{ACDB1DA0-0D99-4A25-ABC2-1F2C7B5636D6}"/>
              </a:ext>
            </a:extLst>
          </p:cNvPr>
          <p:cNvSpPr txBox="1">
            <a:spLocks/>
          </p:cNvSpPr>
          <p:nvPr>
            <p:custDataLst>
              <p:tags r:id="rId6"/>
            </p:custDataLst>
          </p:nvPr>
        </p:nvSpPr>
        <p:spPr>
          <a:xfrm>
            <a:off x="378599" y="4427162"/>
            <a:ext cx="3732586" cy="2017250"/>
          </a:xfrm>
          <a:prstGeom prst="rect">
            <a:avLst/>
          </a:prstGeom>
        </p:spPr>
        <p:txBody>
          <a:bodyPr vert="horz" lIns="0" tIns="0" rIns="0" bIns="0" rtlCol="0" anchor="b" anchorCtr="0">
            <a:normAutofit/>
          </a:bodyPr>
          <a:lstStyle>
            <a:defPPr>
              <a:defRPr lang="fr-ca"/>
            </a:defPPr>
            <a:lvl1pPr marL="0" algn="l" defTabSz="914400" rtl="0" eaLnBrk="1" latinLnBrk="0" hangingPunct="1">
              <a:defRPr sz="900" b="0" i="0" kern="1200">
                <a:solidFill>
                  <a:schemeClr val="bg1">
                    <a:lumMod val="65000"/>
                  </a:schemeClr>
                </a:solidFill>
                <a:latin typeface="+mn-lt"/>
                <a:ea typeface="+mn-ea"/>
                <a:cs typeface="Helvetica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Marge d’erreur des données mondiales de 27</a:t>
            </a: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 </a:t>
            </a: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marchés : population générale +/- 0,6 % (n = 31 050); demi-échantillon de la population générale mondiale en ligne +/- 0,8 % (n = 15 525)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Marge d’erreur des données nationales : population générale +/- 2,9 % (n = 1 150);</a:t>
            </a:r>
            <a:r>
              <a:rPr kumimoji="0" lang="fr-ca" sz="900" b="0" i="0" u="none" strike="noStrike" kern="1200" cap="none" spc="0" normalizeH="0" baseline="0" dirty="0">
                <a:ln>
                  <a:noFill/>
                </a:ln>
                <a:solidFill>
                  <a:srgbClr val="FE4B38"/>
                </a:solidFill>
                <a:effectLst/>
                <a:uLnTx/>
                <a:uFillTx/>
                <a:latin typeface="Arial" panose="020B0604020202020204"/>
                <a:ea typeface="+mn-ea"/>
                <a:cs typeface="Arial" panose="020B0604020202020204" pitchFamily="34" charset="0"/>
              </a:rPr>
              <a:t> </a:t>
            </a: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demi-échantillon +/- 4,1 % (n = 575) </a:t>
            </a:r>
            <a:endParaRPr kumimoji="0" lang="fr-ca" sz="900" b="0" i="0" u="none" strike="noStrike" kern="1200" cap="none" spc="0" normalizeH="0" baseline="0" noProof="0" dirty="0">
              <a:ln>
                <a:noFill/>
              </a:ln>
              <a:solidFill>
                <a:srgbClr val="FE4B38"/>
              </a:solidFill>
              <a:effectLst/>
              <a:uLnTx/>
              <a:uFillTx/>
              <a:latin typeface="Arial" panose="020B0604020202020204"/>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FFFFFF">
                  <a:lumMod val="65000"/>
                </a:srgbClr>
              </a:solidFill>
              <a:effectLst/>
              <a:uLnTx/>
              <a:uFillTx/>
              <a:latin typeface="Arial" panose="020B0604020202020204"/>
              <a:ea typeface="+mn-ea"/>
            </a:endParaRPr>
          </a:p>
        </p:txBody>
      </p:sp>
      <p:sp>
        <p:nvSpPr>
          <p:cNvPr id="9" name="Title 4">
            <a:extLst>
              <a:ext uri="{FF2B5EF4-FFF2-40B4-BE49-F238E27FC236}">
                <a16:creationId xmlns:a16="http://schemas.microsoft.com/office/drawing/2014/main" id="{DAFD46A3-4D1F-47AA-8C42-9479F26B8159}"/>
              </a:ext>
              <a:ext uri="{C183D7F6-B498-43B3-948B-1728B52AA6E4}">
                <adec:decorative xmlns:adec="http://schemas.microsoft.com/office/drawing/2017/decorative" val="1"/>
              </a:ext>
            </a:extLst>
          </p:cNvPr>
          <p:cNvSpPr txBox="1">
            <a:spLocks/>
          </p:cNvSpPr>
          <p:nvPr>
            <p:custDataLst>
              <p:tags r:id="rId7"/>
            </p:custDataLst>
          </p:nvPr>
        </p:nvSpPr>
        <p:spPr>
          <a:xfrm>
            <a:off x="485971" y="413588"/>
            <a:ext cx="3732587" cy="1522162"/>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dirty="0"/>
              <a:t>BAROMÈTRE </a:t>
            </a:r>
            <a:br>
              <a:rPr lang="fr-ca" dirty="0"/>
            </a:br>
            <a:r>
              <a:rPr lang="fr-ca" dirty="0"/>
              <a:t>DE CONFIANCE EDELMAN 2022 </a:t>
            </a:r>
          </a:p>
        </p:txBody>
      </p:sp>
    </p:spTree>
    <p:extLst>
      <p:ext uri="{BB962C8B-B14F-4D97-AF65-F5344CB8AC3E}">
        <p14:creationId xmlns:p14="http://schemas.microsoft.com/office/powerpoint/2010/main" val="45140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custDataLst>
              <p:tags r:id="rId1"/>
            </p:custDataLst>
          </p:nvPr>
        </p:nvSpPr>
        <p:spPr bwMode="ltGray">
          <a:xfrm>
            <a:off x="36792" y="-597819"/>
            <a:ext cx="12022657" cy="1000432"/>
          </a:xfrm>
        </p:spPr>
        <p:txBody>
          <a:bodyPr/>
          <a:lstStyle/>
          <a:p>
            <a:pPr algn="l" rtl="0"/>
            <a:r>
              <a:rPr lang="fr-ca" b="0" i="0" u="none" cap="none" baseline="0" dirty="0">
                <a:solidFill>
                  <a:schemeClr val="tx1"/>
                </a:solidFill>
              </a:rPr>
              <a:t>Au canada, la confiance demeure stable.  </a:t>
            </a:r>
          </a:p>
        </p:txBody>
      </p:sp>
      <p:sp>
        <p:nvSpPr>
          <p:cNvPr id="6" name="Text Placeholder 5"/>
          <p:cNvSpPr>
            <a:spLocks noGrp="1"/>
          </p:cNvSpPr>
          <p:nvPr>
            <p:ph type="body" sz="quarter" idx="13"/>
            <p:custDataLst>
              <p:tags r:id="rId2"/>
            </p:custDataLst>
          </p:nvPr>
        </p:nvSpPr>
        <p:spPr bwMode="ltGray">
          <a:xfrm>
            <a:off x="497668" y="1729208"/>
            <a:ext cx="2804394" cy="565330"/>
          </a:xfrm>
        </p:spPr>
        <p:txBody>
          <a:bodyPr/>
          <a:lstStyle/>
          <a:p>
            <a:pPr algn="l" rtl="0"/>
            <a:r>
              <a:rPr lang="fr-ca" b="0" i="0" u="none" baseline="0" dirty="0">
                <a:solidFill>
                  <a:schemeClr val="bg1"/>
                </a:solidFill>
              </a:rPr>
              <a:t>Indice de confiance</a:t>
            </a:r>
          </a:p>
        </p:txBody>
      </p:sp>
      <p:grpSp>
        <p:nvGrpSpPr>
          <p:cNvPr id="159" name="Group 158" descr="La fourchette de méfiance est de 1 à 49.&#10;La fourchette neutre est de 50 à 59.&#10;La fourchette de confiance est de 60 à 100.&#10;">
            <a:extLst>
              <a:ext uri="{FF2B5EF4-FFF2-40B4-BE49-F238E27FC236}">
                <a16:creationId xmlns:a16="http://schemas.microsoft.com/office/drawing/2014/main" id="{A84EF774-8679-41C8-8D6D-759F25D1498A}"/>
              </a:ext>
            </a:extLst>
          </p:cNvPr>
          <p:cNvGrpSpPr/>
          <p:nvPr>
            <p:custDataLst>
              <p:tags r:id="rId3"/>
            </p:custDataLst>
          </p:nvPr>
        </p:nvGrpSpPr>
        <p:grpSpPr>
          <a:xfrm>
            <a:off x="497668" y="3280557"/>
            <a:ext cx="1710575" cy="507019"/>
            <a:chOff x="10250491" y="718288"/>
            <a:chExt cx="1710575" cy="507019"/>
          </a:xfrm>
        </p:grpSpPr>
        <p:sp>
          <p:nvSpPr>
            <p:cNvPr id="160" name="Content Placeholder 20">
              <a:extLst>
                <a:ext uri="{FF2B5EF4-FFF2-40B4-BE49-F238E27FC236}">
                  <a16:creationId xmlns:a16="http://schemas.microsoft.com/office/drawing/2014/main" id="{436FA6B4-537A-4E37-9D5D-44DB979DBE72}"/>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Méfiance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(1-49) </a:t>
              </a:r>
            </a:p>
          </p:txBody>
        </p:sp>
        <p:sp>
          <p:nvSpPr>
            <p:cNvPr id="161" name="Content Placeholder 20">
              <a:extLst>
                <a:ext uri="{FF2B5EF4-FFF2-40B4-BE49-F238E27FC236}">
                  <a16:creationId xmlns:a16="http://schemas.microsoft.com/office/drawing/2014/main" id="{58DF1701-AC45-4A77-BF04-BCD7DCC46C0E}"/>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Neutre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(50-59)  </a:t>
              </a:r>
            </a:p>
          </p:txBody>
        </p:sp>
        <p:cxnSp>
          <p:nvCxnSpPr>
            <p:cNvPr id="162" name="Straight Connector 161">
              <a:extLst>
                <a:ext uri="{FF2B5EF4-FFF2-40B4-BE49-F238E27FC236}">
                  <a16:creationId xmlns:a16="http://schemas.microsoft.com/office/drawing/2014/main" id="{37FF70DE-BEB8-4DE7-A030-0BAB67213500}"/>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Content Placeholder 20">
              <a:extLst>
                <a:ext uri="{FF2B5EF4-FFF2-40B4-BE49-F238E27FC236}">
                  <a16:creationId xmlns:a16="http://schemas.microsoft.com/office/drawing/2014/main" id="{7C85C660-B1AB-4526-9764-0C30F30F0012}"/>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Confiance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(60-100)</a:t>
              </a:r>
            </a:p>
          </p:txBody>
        </p:sp>
        <p:sp>
          <p:nvSpPr>
            <p:cNvPr id="164" name="Rectangle 163">
              <a:extLst>
                <a:ext uri="{FF2B5EF4-FFF2-40B4-BE49-F238E27FC236}">
                  <a16:creationId xmlns:a16="http://schemas.microsoft.com/office/drawing/2014/main" id="{520C0764-FEEB-4BC9-9B16-94CA216AB5EF}"/>
                </a:ext>
              </a:extLst>
            </p:cNvPr>
            <p:cNvSpPr/>
            <p:nvPr/>
          </p:nvSpPr>
          <p:spPr>
            <a:xfrm>
              <a:off x="10255032" y="718288"/>
              <a:ext cx="146304" cy="14630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5" name="Rectangle 164">
              <a:extLst>
                <a:ext uri="{FF2B5EF4-FFF2-40B4-BE49-F238E27FC236}">
                  <a16:creationId xmlns:a16="http://schemas.microsoft.com/office/drawing/2014/main" id="{BEAD77AF-1E5A-409D-8165-22C2FB7182B1}"/>
                </a:ext>
              </a:extLst>
            </p:cNvPr>
            <p:cNvSpPr/>
            <p:nvPr/>
          </p:nvSpPr>
          <p:spPr>
            <a:xfrm>
              <a:off x="10790833" y="718288"/>
              <a:ext cx="146304" cy="146304"/>
            </a:xfrm>
            <a:prstGeom prst="rect">
              <a:avLst/>
            </a:prstGeom>
            <a:solidFill>
              <a:srgbClr val="ADC9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6" name="Rectangle 165">
              <a:extLst>
                <a:ext uri="{FF2B5EF4-FFF2-40B4-BE49-F238E27FC236}">
                  <a16:creationId xmlns:a16="http://schemas.microsoft.com/office/drawing/2014/main" id="{8B6EA299-C86E-4D7D-ACEB-055FF2377B37}"/>
                </a:ext>
              </a:extLst>
            </p:cNvPr>
            <p:cNvSpPr/>
            <p:nvPr/>
          </p:nvSpPr>
          <p:spPr>
            <a:xfrm>
              <a:off x="11326635" y="718288"/>
              <a:ext cx="146304" cy="14630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aphicFrame>
        <p:nvGraphicFramePr>
          <p:cNvPr id="79" name="Table 1 - invisible accessibility" descr="Ces diagrammes à barres classent les 27 pays dans l’indice de confiance mondial et comparent leurs rangs à ceux qu’ils occupaient l’an dernier.">
            <a:extLst>
              <a:ext uri="{FF2B5EF4-FFF2-40B4-BE49-F238E27FC236}">
                <a16:creationId xmlns:a16="http://schemas.microsoft.com/office/drawing/2014/main" id="{0D4EB2E6-422B-4338-A3BC-DF3CAACACAAE}"/>
              </a:ext>
            </a:extLst>
          </p:cNvPr>
          <p:cNvGraphicFramePr>
            <a:graphicFrameLocks noGrp="1"/>
          </p:cNvGraphicFramePr>
          <p:nvPr>
            <p:extLst>
              <p:ext uri="{D42A27DB-BD31-4B8C-83A1-F6EECF244321}">
                <p14:modId xmlns:p14="http://schemas.microsoft.com/office/powerpoint/2010/main" val="1533408508"/>
              </p:ext>
            </p:extLst>
          </p:nvPr>
        </p:nvGraphicFramePr>
        <p:xfrm>
          <a:off x="6839936" y="344466"/>
          <a:ext cx="4509136" cy="6381092"/>
        </p:xfrm>
        <a:graphic>
          <a:graphicData uri="http://schemas.openxmlformats.org/drawingml/2006/table">
            <a:tbl>
              <a:tblPr firstRow="1" bandRow="1"/>
              <a:tblGrid>
                <a:gridCol w="4509136">
                  <a:extLst>
                    <a:ext uri="{9D8B030D-6E8A-4147-A177-3AD203B41FA5}">
                      <a16:colId xmlns:a16="http://schemas.microsoft.com/office/drawing/2014/main" val="3958441851"/>
                    </a:ext>
                  </a:extLst>
                </a:gridCol>
              </a:tblGrid>
              <a:tr h="251585">
                <a:tc>
                  <a:txBody>
                    <a:bodyPr/>
                    <a:lstStyle/>
                    <a:p>
                      <a:pPr marL="0" marR="0" fontAlgn="ctr">
                        <a:lnSpc>
                          <a:spcPct val="107000"/>
                        </a:lnSpc>
                        <a:spcBef>
                          <a:spcPts val="0"/>
                        </a:spcBef>
                        <a:spcAft>
                          <a:spcPts val="0"/>
                        </a:spcAft>
                      </a:pPr>
                      <a:r>
                        <a:rPr lang="fr-CA" sz="1200" b="1">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Moyenne mondiale : 56 l’an dernier et 56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712189"/>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Chine : 72 l’an dernier et 83 cette année, augmentation de 11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190836"/>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Émirats arabes unis : 67 l’an dernier et 76 cette année, augmentation de 9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758852"/>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Indonésie : 72 l’an dernier et 75 cette année, augmentation de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786440"/>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Inde : 77 l’an dernier et 74 cette année, baisse de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651544"/>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Arabie saoudite : 69 l’an dernier et 72 cette année, augmentation de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625424"/>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Malaisie : 66 l’an dernier et 66 cette année, aucun changement. </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169081"/>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Singapour : 68 l’an dernier et 66 cette année, baisse de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07103"/>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Thaïlande : 61 l’an dernier et 66 cette année, augmentation de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856341"/>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Kenya : 59 l’an dernier et 60 cette année, augmentation de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0978263"/>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Mexique : 59 l’an dernier et 59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66433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Pays-Bas : 63 l’an dernier et 57 cette année, baisse de 6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07622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Canada : 56 l’an dernier et 54 cette année, baisse de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351516"/>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Australie : 59 l’an dernier et 53 cette année, baisse de 6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04784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Italie : 52 l’an dernier et 53 cette année, augmentation de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324434"/>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Brésil : 51 l’an dernier et 51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939826"/>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Irlande : 50 l’an dernier et 51 cette année, augmentation de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73574"/>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France : 48 l’an dernier et 50 cette année, augmentation de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07964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Colombie : 48 l’an dernier et 48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60546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Afrique du Sud : 48 l’an dernier et 48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5250"/>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Allemagne : 53 l’an dernier et 46 cette année, diminution de 7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269753"/>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Argentine : 47 l’an dernier et 45 cette année, diminution de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450640"/>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Espagne : 45 l’an dernier et 45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986780"/>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Royaume-Uni : 45 l’an dernier et 44 cette année, baisse de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896455"/>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États-Unis : 48 l’an dernier et 43 cette année, baisse de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108058"/>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Corée du Sud : 47 l’an dernier et 42 cette année, baisse de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584661"/>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Japon : 40 l’an dernier et 40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745015"/>
                  </a:ext>
                </a:extLst>
              </a:tr>
              <a:tr h="246242">
                <a:tc>
                  <a:txBody>
                    <a:bodyPr/>
                    <a:lstStyle/>
                    <a:p>
                      <a:pPr marL="0" marR="0" fontAlgn="ctr">
                        <a:lnSpc>
                          <a:spcPct val="107000"/>
                        </a:lnSpc>
                        <a:spcBef>
                          <a:spcPts val="0"/>
                        </a:spcBef>
                        <a:spcAft>
                          <a:spcPts val="600"/>
                        </a:spcAft>
                      </a:pPr>
                      <a:r>
                        <a:rPr lang="fr-CA" sz="1000" dirty="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Russie : 31 l’an dernier et 32 cette année, augmentation de 1 point.</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234150"/>
                  </a:ext>
                </a:extLst>
              </a:tr>
            </a:tbl>
          </a:graphicData>
        </a:graphic>
      </p:graphicFrame>
      <p:graphicFrame>
        <p:nvGraphicFramePr>
          <p:cNvPr id="4" name="Table 3">
            <a:extLst>
              <a:ext uri="{FF2B5EF4-FFF2-40B4-BE49-F238E27FC236}">
                <a16:creationId xmlns:a16="http://schemas.microsoft.com/office/drawing/2014/main" id="{CB7168FE-68C1-44B4-91B1-4619B613C3FC}"/>
              </a:ext>
            </a:extLst>
          </p:cNvPr>
          <p:cNvGraphicFramePr>
            <a:graphicFrameLocks noGrp="1"/>
          </p:cNvGraphicFramePr>
          <p:nvPr>
            <p:custDataLst>
              <p:tags r:id="rId4"/>
            </p:custDataLst>
            <p:extLst>
              <p:ext uri="{D42A27DB-BD31-4B8C-83A1-F6EECF244321}">
                <p14:modId xmlns:p14="http://schemas.microsoft.com/office/powerpoint/2010/main" val="2775223589"/>
              </p:ext>
            </p:extLst>
          </p:nvPr>
        </p:nvGraphicFramePr>
        <p:xfrm>
          <a:off x="9888559" y="1533091"/>
          <a:ext cx="2208986" cy="3592138"/>
        </p:xfrm>
        <a:graphic>
          <a:graphicData uri="http://schemas.openxmlformats.org/drawingml/2006/table">
            <a:tbl>
              <a:tblPr firstRow="1" bandRow="1">
                <a:tableStyleId>{5C22544A-7EE6-4342-B048-85BDC9FD1C3A}</a:tableStyleId>
              </a:tblPr>
              <a:tblGrid>
                <a:gridCol w="1879381">
                  <a:extLst>
                    <a:ext uri="{9D8B030D-6E8A-4147-A177-3AD203B41FA5}">
                      <a16:colId xmlns:a16="http://schemas.microsoft.com/office/drawing/2014/main" val="2929675893"/>
                    </a:ext>
                  </a:extLst>
                </a:gridCol>
                <a:gridCol w="329605">
                  <a:extLst>
                    <a:ext uri="{9D8B030D-6E8A-4147-A177-3AD203B41FA5}">
                      <a16:colId xmlns:a16="http://schemas.microsoft.com/office/drawing/2014/main" val="110373012"/>
                    </a:ext>
                  </a:extLst>
                </a:gridCol>
              </a:tblGrid>
              <a:tr h="326558">
                <a:tc>
                  <a:txBody>
                    <a:bodyPr/>
                    <a:lstStyle/>
                    <a:p>
                      <a:pPr algn="l" rtl="0"/>
                      <a:r>
                        <a:rPr lang="fr-ca" sz="1200" b="1" i="0" u="none" kern="1200" baseline="0" dirty="0">
                          <a:solidFill>
                            <a:schemeClr val="tx1"/>
                          </a:solidFill>
                          <a:latin typeface="+mn-lt"/>
                          <a:ea typeface="+mn-ea"/>
                          <a:cs typeface="+mn-cs"/>
                        </a:rPr>
                        <a:t>Plus fortes hausses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347649"/>
                  </a:ext>
                </a:extLst>
              </a:tr>
              <a:tr h="326558">
                <a:tc>
                  <a:txBody>
                    <a:bodyPr/>
                    <a:lstStyle/>
                    <a:p>
                      <a:pPr algn="l" rtl="0"/>
                      <a:r>
                        <a:rPr lang="fr-ca" sz="1200" b="0" i="0" u="none" kern="1200" baseline="0" dirty="0">
                          <a:solidFill>
                            <a:schemeClr val="tx1"/>
                          </a:solidFill>
                          <a:latin typeface="+mn-lt"/>
                          <a:ea typeface="+mn-ea"/>
                          <a:cs typeface="+mn-cs"/>
                        </a:rPr>
                        <a:t>Chine </a:t>
                      </a:r>
                      <a:r>
                        <a:rPr lang="fr-ca" sz="1200" b="0" i="0" u="none" kern="1200" baseline="0" dirty="0">
                          <a:solidFill>
                            <a:schemeClr val="bg1"/>
                          </a:solidFill>
                          <a:latin typeface="+mn-lt"/>
                          <a:ea typeface="+mn-ea"/>
                          <a:cs typeface="+mn-cs"/>
                        </a:rPr>
                        <a:t>(+11)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515993"/>
                  </a:ext>
                </a:extLst>
              </a:tr>
              <a:tr h="326558">
                <a:tc>
                  <a:txBody>
                    <a:bodyPr/>
                    <a:lstStyle/>
                    <a:p>
                      <a:pPr algn="l" rtl="0"/>
                      <a:r>
                        <a:rPr lang="fr-ca" sz="1200" b="0" i="0" u="none" kern="1200" baseline="0" dirty="0">
                          <a:solidFill>
                            <a:schemeClr val="tx1"/>
                          </a:solidFill>
                          <a:latin typeface="+mn-lt"/>
                          <a:ea typeface="+mn-ea"/>
                          <a:cs typeface="+mn-cs"/>
                        </a:rPr>
                        <a:t>Émirats arabes unis </a:t>
                      </a:r>
                      <a:r>
                        <a:rPr lang="fr-ca" sz="1200" b="0" i="0" u="none" kern="1200" baseline="0" dirty="0">
                          <a:solidFill>
                            <a:schemeClr val="bg1"/>
                          </a:solidFill>
                          <a:latin typeface="+mn-lt"/>
                          <a:ea typeface="+mn-ea"/>
                          <a:cs typeface="+mn-cs"/>
                        </a:rPr>
                        <a:t>(+9)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245712"/>
                  </a:ext>
                </a:extLst>
              </a:tr>
              <a:tr h="326558">
                <a:tc>
                  <a:txBody>
                    <a:bodyPr/>
                    <a:lstStyle/>
                    <a:p>
                      <a:pPr algn="l" rtl="0"/>
                      <a:r>
                        <a:rPr lang="fr-ca" sz="1200" b="0" i="0" u="none" kern="1200" baseline="0" dirty="0">
                          <a:solidFill>
                            <a:schemeClr val="tx1"/>
                          </a:solidFill>
                          <a:latin typeface="+mn-lt"/>
                          <a:ea typeface="+mn-ea"/>
                          <a:cs typeface="+mn-cs"/>
                        </a:rPr>
                        <a:t>Thaïlande </a:t>
                      </a:r>
                      <a:r>
                        <a:rPr lang="fr-ca" sz="1200" b="0" i="0" u="none" kern="1200" baseline="0" dirty="0">
                          <a:solidFill>
                            <a:schemeClr val="bg1"/>
                          </a:solidFill>
                          <a:latin typeface="+mn-lt"/>
                          <a:ea typeface="+mn-ea"/>
                          <a:cs typeface="+mn-cs"/>
                        </a:rPr>
                        <a:t>(+5)</a:t>
                      </a: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238884"/>
                  </a:ext>
                </a:extLst>
              </a:tr>
              <a:tr h="326558">
                <a:tc>
                  <a:txBody>
                    <a:bodyPr/>
                    <a:lstStyle/>
                    <a:p>
                      <a:endParaRPr lang="fr-ca" sz="1200" b="0" kern="1200" dirty="0">
                        <a:solidFill>
                          <a:schemeClr val="tx1"/>
                        </a:solidFill>
                        <a:latin typeface="+mn-lt"/>
                        <a:ea typeface="+mn-ea"/>
                        <a:cs typeface="+mn-cs"/>
                      </a:endParaRP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766062"/>
                  </a:ext>
                </a:extLst>
              </a:tr>
              <a:tr h="326558">
                <a:tc>
                  <a:txBody>
                    <a:bodyPr/>
                    <a:lstStyle/>
                    <a:p>
                      <a:pPr algn="l" rtl="0"/>
                      <a:r>
                        <a:rPr lang="fr-ca" sz="1200" b="1" i="0" u="none" kern="1200" baseline="0" dirty="0">
                          <a:solidFill>
                            <a:schemeClr val="tx1"/>
                          </a:solidFill>
                          <a:latin typeface="+mn-lt"/>
                          <a:ea typeface="+mn-ea"/>
                          <a:cs typeface="+mn-cs"/>
                        </a:rPr>
                        <a:t>Plus fortes baisses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03135"/>
                  </a:ext>
                </a:extLst>
              </a:tr>
              <a:tr h="326558">
                <a:tc>
                  <a:txBody>
                    <a:bodyPr/>
                    <a:lstStyle/>
                    <a:p>
                      <a:pPr algn="l" rtl="0"/>
                      <a:r>
                        <a:rPr lang="fr-ca" sz="1200" b="0" i="0" u="none" kern="1200" baseline="0" dirty="0">
                          <a:solidFill>
                            <a:schemeClr val="tx1"/>
                          </a:solidFill>
                          <a:latin typeface="+mn-lt"/>
                          <a:ea typeface="+mn-ea"/>
                          <a:cs typeface="+mn-cs"/>
                        </a:rPr>
                        <a:t>Allemagne </a:t>
                      </a:r>
                      <a:r>
                        <a:rPr lang="fr-ca" sz="1200" b="0" i="0" u="none" kern="1200" baseline="0" dirty="0">
                          <a:solidFill>
                            <a:schemeClr val="bg1"/>
                          </a:solidFill>
                          <a:latin typeface="+mn-lt"/>
                          <a:ea typeface="+mn-ea"/>
                          <a:cs typeface="+mn-cs"/>
                        </a:rPr>
                        <a:t>(-7)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500118"/>
                  </a:ext>
                </a:extLst>
              </a:tr>
              <a:tr h="326558">
                <a:tc>
                  <a:txBody>
                    <a:bodyPr/>
                    <a:lstStyle/>
                    <a:p>
                      <a:pPr algn="l" rtl="0"/>
                      <a:r>
                        <a:rPr lang="fr-ca" sz="1200" b="0" i="0" u="none" kern="1200" baseline="0" dirty="0">
                          <a:solidFill>
                            <a:schemeClr val="tx1"/>
                          </a:solidFill>
                          <a:latin typeface="+mn-lt"/>
                          <a:ea typeface="+mn-ea"/>
                          <a:cs typeface="+mn-cs"/>
                        </a:rPr>
                        <a:t>Australie </a:t>
                      </a:r>
                      <a:r>
                        <a:rPr lang="fr-ca" sz="1200" b="0" i="0" u="none" kern="1200" baseline="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716550"/>
                  </a:ext>
                </a:extLst>
              </a:tr>
              <a:tr h="326558">
                <a:tc>
                  <a:txBody>
                    <a:bodyPr/>
                    <a:lstStyle/>
                    <a:p>
                      <a:pPr algn="l" rtl="0"/>
                      <a:r>
                        <a:rPr lang="fr-ca" sz="1200" b="0" i="0" u="none" kern="1200" baseline="0" dirty="0">
                          <a:solidFill>
                            <a:schemeClr val="tx1"/>
                          </a:solidFill>
                          <a:latin typeface="+mn-lt"/>
                          <a:ea typeface="+mn-ea"/>
                          <a:cs typeface="+mn-cs"/>
                        </a:rPr>
                        <a:t>Pays-Bas </a:t>
                      </a:r>
                      <a:r>
                        <a:rPr lang="fr-ca" sz="1200" b="0" i="0" u="none" kern="1200" baseline="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21313"/>
                  </a:ext>
                </a:extLst>
              </a:tr>
              <a:tr h="326558">
                <a:tc>
                  <a:txBody>
                    <a:bodyPr/>
                    <a:lstStyle/>
                    <a:p>
                      <a:pPr algn="l" rtl="0"/>
                      <a:r>
                        <a:rPr lang="fr-ca" sz="1200" b="0" i="0" u="none" kern="1200" baseline="0" dirty="0">
                          <a:solidFill>
                            <a:schemeClr val="tx1"/>
                          </a:solidFill>
                          <a:latin typeface="+mn-lt"/>
                          <a:ea typeface="+mn-ea"/>
                          <a:cs typeface="+mn-cs"/>
                        </a:rPr>
                        <a:t>Corée du Sud </a:t>
                      </a:r>
                      <a:r>
                        <a:rPr lang="fr-ca" sz="1200" b="0" i="0" u="none" kern="1200" baseline="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067397"/>
                  </a:ext>
                </a:extLst>
              </a:tr>
              <a:tr h="326558">
                <a:tc>
                  <a:txBody>
                    <a:bodyPr/>
                    <a:lstStyle/>
                    <a:p>
                      <a:pPr algn="l" rtl="0"/>
                      <a:r>
                        <a:rPr lang="fr-ca" sz="1200" b="0" i="0" u="none" kern="1200" baseline="0" dirty="0">
                          <a:solidFill>
                            <a:schemeClr val="tx1"/>
                          </a:solidFill>
                          <a:latin typeface="+mn-lt"/>
                          <a:ea typeface="+mn-ea"/>
                          <a:cs typeface="+mn-cs"/>
                        </a:rPr>
                        <a:t>É.-U. </a:t>
                      </a:r>
                      <a:r>
                        <a:rPr lang="fr-ca" sz="1200" b="0" i="0" u="none" kern="1200" baseline="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95229"/>
                  </a:ext>
                </a:extLst>
              </a:tr>
            </a:tbl>
          </a:graphicData>
        </a:graphic>
      </p:graphicFrame>
      <p:sp>
        <p:nvSpPr>
          <p:cNvPr id="3" name="Text Placeholder 2">
            <a:extLst>
              <a:ext uri="{FF2B5EF4-FFF2-40B4-BE49-F238E27FC236}">
                <a16:creationId xmlns:a16="http://schemas.microsoft.com/office/drawing/2014/main" id="{2DFE6EE8-EE58-4CDD-AA15-7AAC5ABEC30F}"/>
              </a:ext>
            </a:extLst>
          </p:cNvPr>
          <p:cNvSpPr>
            <a:spLocks noGrp="1"/>
          </p:cNvSpPr>
          <p:nvPr>
            <p:ph type="body" sz="quarter" idx="14"/>
            <p:custDataLst>
              <p:tags r:id="rId5"/>
            </p:custDataLst>
          </p:nvPr>
        </p:nvSpPr>
        <p:spPr>
          <a:xfrm>
            <a:off x="499927" y="5935063"/>
            <a:ext cx="3538464" cy="676991"/>
          </a:xfrm>
        </p:spPr>
        <p:txBody>
          <a:bodyPr/>
          <a:lstStyle/>
          <a:p>
            <a:pPr algn="l" rtl="0"/>
            <a:r>
              <a:rPr kumimoji="0" lang="fr-ca" sz="900" b="1" i="0" u="none" strike="noStrike" kern="1200" cap="none" spc="0" normalizeH="0" baseline="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Baromètre de confiance Edelman 2022. </a:t>
            </a:r>
            <a:r>
              <a:rPr kumimoji="0" lang="fr-ca" sz="900" b="0" i="0" u="none" strike="noStrike" kern="1200" cap="none" spc="0" normalizeH="0" baseline="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L’indice de confiance est le pourcentage moyen de confiance envers les ONG, les entreprises, les gouvernements et les médias. TRU_INS. </a:t>
            </a:r>
            <a:r>
              <a:rPr kumimoji="0" lang="fr-ca" b="0" i="0" u="none" strike="noStrike" kern="1200" cap="none" spc="0" normalizeH="0" baseline="0" dirty="0">
                <a:ln>
                  <a:noFill/>
                </a:ln>
                <a:solidFill>
                  <a:srgbClr val="A6A6A6"/>
                </a:solidFill>
                <a:effectLst/>
                <a:uLnTx/>
                <a:uFillTx/>
                <a:latin typeface="Arial"/>
                <a:ea typeface="+mn-ea"/>
                <a:cs typeface="+mn-cs"/>
              </a:rPr>
              <a:t>Une liste des institutions </a:t>
            </a:r>
            <a:r>
              <a:rPr lang="fr-ca" b="0" i="0" u="none" baseline="0" dirty="0">
                <a:solidFill>
                  <a:srgbClr val="A6A6A6"/>
                </a:solidFill>
                <a:latin typeface="Arial"/>
                <a:cs typeface="+mn-cs"/>
              </a:rPr>
              <a:t>est présentée ci-dessous. Pour chacune d’entre elles, indiquez dans quelle mesure vous avez confiance que cette institution fait ce qui est juste. Échelle de 9 points; 4 cases supérieures = confiance. </a:t>
            </a:r>
            <a:r>
              <a:rPr kumimoji="0" lang="fr-ca" sz="900" b="0" i="0" u="none" strike="noStrike" kern="1200" cap="none" spc="0" normalizeH="0" baseline="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Population générale, moyenne des 27 marchés.</a:t>
            </a:r>
          </a:p>
        </p:txBody>
      </p:sp>
      <p:grpSp>
        <p:nvGrpSpPr>
          <p:cNvPr id="8" name="Group 7">
            <a:extLst>
              <a:ext uri="{FF2B5EF4-FFF2-40B4-BE49-F238E27FC236}">
                <a16:creationId xmlns:a16="http://schemas.microsoft.com/office/drawing/2014/main" id="{301807B0-7D98-444D-9E6C-B4FF7E121697}"/>
              </a:ext>
              <a:ext uri="{C183D7F6-B498-43B3-948B-1728B52AA6E4}">
                <adec:decorative xmlns:adec="http://schemas.microsoft.com/office/drawing/2017/decorative" val="1"/>
              </a:ext>
            </a:extLst>
          </p:cNvPr>
          <p:cNvGrpSpPr/>
          <p:nvPr/>
        </p:nvGrpSpPr>
        <p:grpSpPr>
          <a:xfrm>
            <a:off x="4668934" y="212373"/>
            <a:ext cx="7369113" cy="6556934"/>
            <a:chOff x="4668934" y="212373"/>
            <a:chExt cx="7369113" cy="6556934"/>
          </a:xfrm>
        </p:grpSpPr>
        <p:sp>
          <p:nvSpPr>
            <p:cNvPr id="112" name="Rectangle: Top Corners Rounded 305">
              <a:extLst>
                <a:ext uri="{FF2B5EF4-FFF2-40B4-BE49-F238E27FC236}">
                  <a16:creationId xmlns:a16="http://schemas.microsoft.com/office/drawing/2014/main" id="{0DE52512-C46C-A949-AE75-34B3C72DFD1B}"/>
                </a:ext>
              </a:extLst>
            </p:cNvPr>
            <p:cNvSpPr/>
            <p:nvPr>
              <p:custDataLst>
                <p:tags r:id="rId39"/>
              </p:custDataLst>
            </p:nvPr>
          </p:nvSpPr>
          <p:spPr>
            <a:xfrm>
              <a:off x="7370170" y="4545229"/>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1895EEAD-150B-444A-A45B-9422E313A516}"/>
                </a:ext>
              </a:extLst>
            </p:cNvPr>
            <p:cNvGrpSpPr/>
            <p:nvPr/>
          </p:nvGrpSpPr>
          <p:grpSpPr>
            <a:xfrm>
              <a:off x="4668934" y="212373"/>
              <a:ext cx="7369113" cy="6556934"/>
              <a:chOff x="4668934" y="212373"/>
              <a:chExt cx="7369113" cy="6556934"/>
            </a:xfrm>
          </p:grpSpPr>
          <p:sp>
            <p:nvSpPr>
              <p:cNvPr id="89" name="Rectangle: Top Corners Rounded 305">
                <a:extLst>
                  <a:ext uri="{FF2B5EF4-FFF2-40B4-BE49-F238E27FC236}">
                    <a16:creationId xmlns:a16="http://schemas.microsoft.com/office/drawing/2014/main" id="{2301DCDC-5F79-4976-AB0F-A5B15029D73F}"/>
                  </a:ext>
                </a:extLst>
              </p:cNvPr>
              <p:cNvSpPr/>
              <p:nvPr>
                <p:custDataLst>
                  <p:tags r:id="rId40"/>
                </p:custDataLst>
              </p:nvPr>
            </p:nvSpPr>
            <p:spPr>
              <a:xfrm>
                <a:off x="4883158" y="4567210"/>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46C60DD-66ED-4D53-80AF-2F6BF568201A}"/>
                  </a:ext>
                </a:extLst>
              </p:cNvPr>
              <p:cNvGrpSpPr/>
              <p:nvPr/>
            </p:nvGrpSpPr>
            <p:grpSpPr>
              <a:xfrm>
                <a:off x="4668934" y="212373"/>
                <a:ext cx="7369113" cy="4946082"/>
                <a:chOff x="4668934" y="212373"/>
                <a:chExt cx="7369113" cy="4946082"/>
              </a:xfrm>
            </p:grpSpPr>
            <p:grpSp>
              <p:nvGrpSpPr>
                <p:cNvPr id="9" name="Group 8">
                  <a:extLst>
                    <a:ext uri="{FF2B5EF4-FFF2-40B4-BE49-F238E27FC236}">
                      <a16:creationId xmlns:a16="http://schemas.microsoft.com/office/drawing/2014/main" id="{C35ECB06-003C-4CFC-9F5D-762BDF300930}"/>
                    </a:ext>
                  </a:extLst>
                </p:cNvPr>
                <p:cNvGrpSpPr/>
                <p:nvPr>
                  <p:custDataLst>
                    <p:tags r:id="rId41"/>
                  </p:custDataLst>
                </p:nvPr>
              </p:nvGrpSpPr>
              <p:grpSpPr>
                <a:xfrm>
                  <a:off x="5013903" y="212373"/>
                  <a:ext cx="1638552" cy="323465"/>
                  <a:chOff x="5013903" y="438661"/>
                  <a:chExt cx="1638552" cy="323465"/>
                </a:xfrm>
              </p:grpSpPr>
              <p:sp>
                <p:nvSpPr>
                  <p:cNvPr id="42" name="Text Placeholder 6">
                    <a:extLst>
                      <a:ext uri="{FF2B5EF4-FFF2-40B4-BE49-F238E27FC236}">
                        <a16:creationId xmlns:a16="http://schemas.microsoft.com/office/drawing/2014/main" id="{8E52999D-B1F0-4B82-BB21-7F8FE01ED6B5}"/>
                      </a:ext>
                    </a:extLst>
                  </p:cNvPr>
                  <p:cNvSpPr txBox="1">
                    <a:spLocks/>
                  </p:cNvSpPr>
                  <p:nvPr/>
                </p:nvSpPr>
                <p:spPr>
                  <a:xfrm>
                    <a:off x="5376421" y="469805"/>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2021</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Population générale</a:t>
                    </a:r>
                    <a:endParaRPr kumimoji="0" lang="fr-ca"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9">
                    <a:extLst>
                      <a:ext uri="{FF2B5EF4-FFF2-40B4-BE49-F238E27FC236}">
                        <a16:creationId xmlns:a16="http://schemas.microsoft.com/office/drawing/2014/main" id="{1AB47065-6B7A-404E-B0B1-3F62C53569A6}"/>
                      </a:ext>
                    </a:extLst>
                  </p:cNvPr>
                  <p:cNvSpPr/>
                  <p:nvPr/>
                </p:nvSpPr>
                <p:spPr>
                  <a:xfrm>
                    <a:off x="5033401" y="438661"/>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72" name="Straight Connector 71">
                    <a:extLst>
                      <a:ext uri="{FF2B5EF4-FFF2-40B4-BE49-F238E27FC236}">
                        <a16:creationId xmlns:a16="http://schemas.microsoft.com/office/drawing/2014/main" id="{659A9EA2-CAF5-B248-BDDA-26EAE7367EDB}"/>
                      </a:ext>
                    </a:extLst>
                  </p:cNvPr>
                  <p:cNvCxnSpPr/>
                  <p:nvPr/>
                </p:nvCxnSpPr>
                <p:spPr>
                  <a:xfrm>
                    <a:off x="5013903" y="762126"/>
                    <a:ext cx="1600200"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Content Placeholder 20">
                  <a:extLst>
                    <a:ext uri="{FF2B5EF4-FFF2-40B4-BE49-F238E27FC236}">
                      <a16:creationId xmlns:a16="http://schemas.microsoft.com/office/drawing/2014/main" id="{EBA63F77-8BF4-44CF-831D-33FD128574AA}"/>
                    </a:ext>
                  </a:extLst>
                </p:cNvPr>
                <p:cNvSpPr txBox="1">
                  <a:spLocks/>
                </p:cNvSpPr>
                <p:nvPr>
                  <p:custDataLst>
                    <p:tags r:id="rId42"/>
                  </p:custDataLst>
                </p:nvPr>
              </p:nvSpPr>
              <p:spPr bwMode="gray">
                <a:xfrm>
                  <a:off x="10498859" y="811611"/>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grpSp>
              <p:nvGrpSpPr>
                <p:cNvPr id="169" name="Group 168">
                  <a:extLst>
                    <a:ext uri="{FF2B5EF4-FFF2-40B4-BE49-F238E27FC236}">
                      <a16:creationId xmlns:a16="http://schemas.microsoft.com/office/drawing/2014/main" id="{0424D96D-DA97-4AA8-B773-E0A2D20DF308}"/>
                    </a:ext>
                  </a:extLst>
                </p:cNvPr>
                <p:cNvGrpSpPr/>
                <p:nvPr>
                  <p:custDataLst>
                    <p:tags r:id="rId43"/>
                  </p:custDataLst>
                </p:nvPr>
              </p:nvGrpSpPr>
              <p:grpSpPr>
                <a:xfrm>
                  <a:off x="10478393" y="552471"/>
                  <a:ext cx="1163051" cy="186165"/>
                  <a:chOff x="10520459" y="1090316"/>
                  <a:chExt cx="1163051" cy="186165"/>
                </a:xfrm>
              </p:grpSpPr>
              <p:cxnSp>
                <p:nvCxnSpPr>
                  <p:cNvPr id="170" name="Straight Connector 169">
                    <a:extLst>
                      <a:ext uri="{FF2B5EF4-FFF2-40B4-BE49-F238E27FC236}">
                        <a16:creationId xmlns:a16="http://schemas.microsoft.com/office/drawing/2014/main" id="{1BA3B701-8595-44B5-AF9B-D5129F4B777E}"/>
                      </a:ext>
                    </a:extLst>
                  </p:cNvPr>
                  <p:cNvCxnSpPr>
                    <a:cxnSpLocks/>
                  </p:cNvCxnSpPr>
                  <p:nvPr/>
                </p:nvCxnSpPr>
                <p:spPr bwMode="gray">
                  <a:xfrm>
                    <a:off x="10639886" y="1188188"/>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1" name="Flowchart: Manual Input 130">
                    <a:extLst>
                      <a:ext uri="{FF2B5EF4-FFF2-40B4-BE49-F238E27FC236}">
                        <a16:creationId xmlns:a16="http://schemas.microsoft.com/office/drawing/2014/main" id="{9F1ECD6D-2B61-467A-BA2D-9F45650C9D2F}"/>
                      </a:ext>
                    </a:extLst>
                  </p:cNvPr>
                  <p:cNvSpPr/>
                  <p:nvPr/>
                </p:nvSpPr>
                <p:spPr bwMode="gray">
                  <a:xfrm>
                    <a:off x="10520459" y="1090316"/>
                    <a:ext cx="182880" cy="182880"/>
                  </a:xfrm>
                  <a:prstGeom prst="ellipse">
                    <a:avLst/>
                  </a:prstGeom>
                  <a:solidFill>
                    <a:schemeClr val="tx1"/>
                  </a:solidFill>
                  <a:ln>
                    <a:solidFill>
                      <a:schemeClr val="bg1"/>
                    </a:solid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172" name="Flowchart: Manual Input 131">
                    <a:extLst>
                      <a:ext uri="{FF2B5EF4-FFF2-40B4-BE49-F238E27FC236}">
                        <a16:creationId xmlns:a16="http://schemas.microsoft.com/office/drawing/2014/main" id="{DF1039E0-A358-4BBC-891C-CE5735BF81F2}"/>
                      </a:ext>
                    </a:extLst>
                  </p:cNvPr>
                  <p:cNvSpPr/>
                  <p:nvPr/>
                </p:nvSpPr>
                <p:spPr bwMode="gray">
                  <a:xfrm>
                    <a:off x="11020297" y="1093601"/>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173" name="Flowchart: Manual Input 132">
                    <a:extLst>
                      <a:ext uri="{FF2B5EF4-FFF2-40B4-BE49-F238E27FC236}">
                        <a16:creationId xmlns:a16="http://schemas.microsoft.com/office/drawing/2014/main" id="{9ACBBC05-B82B-46F1-8EED-DE72FFF43348}"/>
                      </a:ext>
                    </a:extLst>
                  </p:cNvPr>
                  <p:cNvSpPr/>
                  <p:nvPr/>
                </p:nvSpPr>
                <p:spPr bwMode="gray">
                  <a:xfrm>
                    <a:off x="11500630" y="1093601"/>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grpSp>
            <p:sp>
              <p:nvSpPr>
                <p:cNvPr id="103" name="Oval 102">
                  <a:extLst>
                    <a:ext uri="{FF2B5EF4-FFF2-40B4-BE49-F238E27FC236}">
                      <a16:creationId xmlns:a16="http://schemas.microsoft.com/office/drawing/2014/main" id="{A040886C-5ED6-4E54-A44D-C99CC2D6A5F2}"/>
                    </a:ext>
                  </a:extLst>
                </p:cNvPr>
                <p:cNvSpPr/>
                <p:nvPr>
                  <p:custDataLst>
                    <p:tags r:id="rId44"/>
                  </p:custDataLst>
                </p:nvPr>
              </p:nvSpPr>
              <p:spPr>
                <a:xfrm>
                  <a:off x="11736295" y="1911535"/>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120" normalizeH="0" baseline="0">
                      <a:ln>
                        <a:noFill/>
                      </a:ln>
                      <a:solidFill>
                        <a:srgbClr val="000000"/>
                      </a:solidFill>
                      <a:effectLst/>
                      <a:uLnTx/>
                      <a:uFillTx/>
                      <a:latin typeface="Arial" panose="020B0604020202020204" pitchFamily="34" charset="0"/>
                      <a:ea typeface="+mn-ea"/>
                      <a:cs typeface="+mn-cs"/>
                    </a:rPr>
                    <a:t>+11</a:t>
                  </a:r>
                  <a:endParaRPr kumimoji="0" lang="fr-ca" sz="1050" b="1" i="0" u="none" strike="noStrike" kern="0" cap="none" spc="-120" normalizeH="0" baseline="0" noProof="0">
                    <a:ln>
                      <a:noFill/>
                    </a:ln>
                    <a:solidFill>
                      <a:srgbClr val="000000"/>
                    </a:solidFill>
                    <a:effectLst/>
                    <a:uLnTx/>
                    <a:uFillTx/>
                    <a:latin typeface="Arial" panose="020B0604020202020204" pitchFamily="34" charset="0"/>
                    <a:ea typeface="+mn-ea"/>
                    <a:cs typeface="+mn-cs"/>
                  </a:endParaRPr>
                </a:p>
              </p:txBody>
            </p:sp>
            <p:sp>
              <p:nvSpPr>
                <p:cNvPr id="104" name="Oval 103">
                  <a:extLst>
                    <a:ext uri="{FF2B5EF4-FFF2-40B4-BE49-F238E27FC236}">
                      <a16:creationId xmlns:a16="http://schemas.microsoft.com/office/drawing/2014/main" id="{E3874982-F0CC-4324-8FE5-CCC225E51084}"/>
                    </a:ext>
                  </a:extLst>
                </p:cNvPr>
                <p:cNvSpPr/>
                <p:nvPr>
                  <p:custDataLst>
                    <p:tags r:id="rId45"/>
                  </p:custDataLst>
                </p:nvPr>
              </p:nvSpPr>
              <p:spPr>
                <a:xfrm>
                  <a:off x="11736295" y="2235382"/>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000000"/>
                      </a:solidFill>
                      <a:effectLst/>
                      <a:uLnTx/>
                      <a:uFillTx/>
                      <a:latin typeface="Arial" panose="020B0604020202020204" pitchFamily="34" charset="0"/>
                      <a:ea typeface="+mn-ea"/>
                      <a:cs typeface="+mn-cs"/>
                    </a:rPr>
                    <a:t>+9</a:t>
                  </a:r>
                  <a:endParaRPr kumimoji="0" lang="fr-ca"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 name="Oval 104">
                  <a:extLst>
                    <a:ext uri="{FF2B5EF4-FFF2-40B4-BE49-F238E27FC236}">
                      <a16:creationId xmlns:a16="http://schemas.microsoft.com/office/drawing/2014/main" id="{1F1179B1-E7C4-4534-B8B7-21AC3C668C31}"/>
                    </a:ext>
                  </a:extLst>
                </p:cNvPr>
                <p:cNvSpPr/>
                <p:nvPr>
                  <p:custDataLst>
                    <p:tags r:id="rId46"/>
                  </p:custDataLst>
                </p:nvPr>
              </p:nvSpPr>
              <p:spPr>
                <a:xfrm>
                  <a:off x="11736295" y="2565580"/>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000000"/>
                      </a:solidFill>
                      <a:effectLst/>
                      <a:uLnTx/>
                      <a:uFillTx/>
                      <a:latin typeface="Arial" panose="020B0604020202020204" pitchFamily="34" charset="0"/>
                      <a:ea typeface="+mn-ea"/>
                      <a:cs typeface="+mn-cs"/>
                    </a:rPr>
                    <a:t>+5</a:t>
                  </a:r>
                  <a:endParaRPr kumimoji="0" lang="fr-ca"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 name="Oval 105">
                  <a:extLst>
                    <a:ext uri="{FF2B5EF4-FFF2-40B4-BE49-F238E27FC236}">
                      <a16:creationId xmlns:a16="http://schemas.microsoft.com/office/drawing/2014/main" id="{68D87470-E0A8-4291-8122-49AB8234F4AC}"/>
                    </a:ext>
                  </a:extLst>
                </p:cNvPr>
                <p:cNvSpPr/>
                <p:nvPr>
                  <p:custDataLst>
                    <p:tags r:id="rId47"/>
                  </p:custDataLst>
                </p:nvPr>
              </p:nvSpPr>
              <p:spPr>
                <a:xfrm>
                  <a:off x="11736295" y="386760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-6</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 name="Oval 108">
                  <a:extLst>
                    <a:ext uri="{FF2B5EF4-FFF2-40B4-BE49-F238E27FC236}">
                      <a16:creationId xmlns:a16="http://schemas.microsoft.com/office/drawing/2014/main" id="{5431566D-0D7E-4286-BC29-537E2C85C76F}"/>
                    </a:ext>
                  </a:extLst>
                </p:cNvPr>
                <p:cNvSpPr/>
                <p:nvPr>
                  <p:custDataLst>
                    <p:tags r:id="rId48"/>
                  </p:custDataLst>
                </p:nvPr>
              </p:nvSpPr>
              <p:spPr>
                <a:xfrm>
                  <a:off x="11736295" y="4198629"/>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-6</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 name="Oval 109">
                  <a:extLst>
                    <a:ext uri="{FF2B5EF4-FFF2-40B4-BE49-F238E27FC236}">
                      <a16:creationId xmlns:a16="http://schemas.microsoft.com/office/drawing/2014/main" id="{C02A887C-87A2-4174-B97F-4BDCD21BCB55}"/>
                    </a:ext>
                  </a:extLst>
                </p:cNvPr>
                <p:cNvSpPr/>
                <p:nvPr>
                  <p:custDataLst>
                    <p:tags r:id="rId49"/>
                  </p:custDataLst>
                </p:nvPr>
              </p:nvSpPr>
              <p:spPr>
                <a:xfrm>
                  <a:off x="11736295" y="452816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-5</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 name="Oval 110">
                  <a:extLst>
                    <a:ext uri="{FF2B5EF4-FFF2-40B4-BE49-F238E27FC236}">
                      <a16:creationId xmlns:a16="http://schemas.microsoft.com/office/drawing/2014/main" id="{B2E5DEB2-5493-49A4-AFDA-FAF44DCB2605}"/>
                    </a:ext>
                  </a:extLst>
                </p:cNvPr>
                <p:cNvSpPr/>
                <p:nvPr>
                  <p:custDataLst>
                    <p:tags r:id="rId50"/>
                  </p:custDataLst>
                </p:nvPr>
              </p:nvSpPr>
              <p:spPr>
                <a:xfrm>
                  <a:off x="11736295" y="3538067"/>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-7</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A5F8D412-53BE-4AB5-91A2-85DA514C1B53}"/>
                    </a:ext>
                  </a:extLst>
                </p:cNvPr>
                <p:cNvSpPr/>
                <p:nvPr>
                  <p:custDataLst>
                    <p:tags r:id="rId51"/>
                  </p:custDataLst>
                </p:nvPr>
              </p:nvSpPr>
              <p:spPr>
                <a:xfrm>
                  <a:off x="11736295" y="4856703"/>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-5</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3" name="Picture 52" descr="Drapeau rouge et blanc&#10;&#10;Confiance moyenne dans la description générée automatiquement">
                  <a:extLst>
                    <a:ext uri="{FF2B5EF4-FFF2-40B4-BE49-F238E27FC236}">
                      <a16:creationId xmlns:a16="http://schemas.microsoft.com/office/drawing/2014/main" id="{A30CEA12-45D2-469B-8068-194D2D94BC90}"/>
                    </a:ext>
                  </a:extLst>
                </p:cNvPr>
                <p:cNvPicPr>
                  <a:picLocks noChangeAspect="1"/>
                </p:cNvPicPr>
                <p:nvPr>
                  <p:custDataLst>
                    <p:tags r:id="rId52"/>
                  </p:custDataLst>
                </p:nvPr>
              </p:nvPicPr>
              <p:blipFill>
                <a:blip r:embed="rId58" cstate="print">
                  <a:extLst>
                    <a:ext uri="{28A0092B-C50C-407E-A947-70E740481C1C}">
                      <a14:useLocalDpi xmlns:a14="http://schemas.microsoft.com/office/drawing/2010/main" val="0"/>
                    </a:ext>
                  </a:extLst>
                </a:blip>
                <a:stretch>
                  <a:fillRect/>
                </a:stretch>
              </p:blipFill>
              <p:spPr>
                <a:xfrm>
                  <a:off x="4668934" y="3510577"/>
                  <a:ext cx="279379" cy="163220"/>
                </a:xfrm>
                <a:prstGeom prst="rect">
                  <a:avLst/>
                </a:prstGeom>
              </p:spPr>
            </p:pic>
            <p:pic>
              <p:nvPicPr>
                <p:cNvPr id="55" name="Picture 54" descr="Drapeau rouge et blanc&#10;&#10;Confiance moyenne dans la description générée automatiquement">
                  <a:extLst>
                    <a:ext uri="{FF2B5EF4-FFF2-40B4-BE49-F238E27FC236}">
                      <a16:creationId xmlns:a16="http://schemas.microsoft.com/office/drawing/2014/main" id="{7E7FCDF5-D1B2-4673-B518-B15E570B488A}"/>
                    </a:ext>
                  </a:extLst>
                </p:cNvPr>
                <p:cNvPicPr>
                  <a:picLocks noChangeAspect="1"/>
                </p:cNvPicPr>
                <p:nvPr>
                  <p:custDataLst>
                    <p:tags r:id="rId53"/>
                  </p:custDataLst>
                </p:nvPr>
              </p:nvPicPr>
              <p:blipFill>
                <a:blip r:embed="rId58" cstate="print">
                  <a:extLst>
                    <a:ext uri="{28A0092B-C50C-407E-A947-70E740481C1C}">
                      <a14:useLocalDpi xmlns:a14="http://schemas.microsoft.com/office/drawing/2010/main" val="0"/>
                    </a:ext>
                  </a:extLst>
                </a:blip>
                <a:stretch>
                  <a:fillRect/>
                </a:stretch>
              </p:blipFill>
              <p:spPr>
                <a:xfrm>
                  <a:off x="7125430" y="3270618"/>
                  <a:ext cx="279379" cy="163220"/>
                </a:xfrm>
                <a:prstGeom prst="rect">
                  <a:avLst/>
                </a:prstGeom>
              </p:spPr>
            </p:pic>
            <p:cxnSp>
              <p:nvCxnSpPr>
                <p:cNvPr id="59" name="Straight Connector 58">
                  <a:extLst>
                    <a:ext uri="{FF2B5EF4-FFF2-40B4-BE49-F238E27FC236}">
                      <a16:creationId xmlns:a16="http://schemas.microsoft.com/office/drawing/2014/main" id="{51817B90-7399-4760-ADAD-17F4BF19AAA4}"/>
                    </a:ext>
                  </a:extLst>
                </p:cNvPr>
                <p:cNvCxnSpPr>
                  <a:cxnSpLocks/>
                </p:cNvCxnSpPr>
                <p:nvPr>
                  <p:custDataLst>
                    <p:tags r:id="rId54"/>
                  </p:custDataLst>
                </p:nvPr>
              </p:nvCxnSpPr>
              <p:spPr>
                <a:xfrm flipV="1">
                  <a:off x="9141675" y="313449"/>
                  <a:ext cx="0" cy="219721"/>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C72A0828-CF3F-4DF0-8F5D-81F930C9BDA7}"/>
                    </a:ext>
                  </a:extLst>
                </p:cNvPr>
                <p:cNvGrpSpPr/>
                <p:nvPr>
                  <p:custDataLst>
                    <p:tags r:id="rId55"/>
                  </p:custDataLst>
                </p:nvPr>
              </p:nvGrpSpPr>
              <p:grpSpPr>
                <a:xfrm>
                  <a:off x="7469285" y="221264"/>
                  <a:ext cx="2389026" cy="314096"/>
                  <a:chOff x="7469285" y="441679"/>
                  <a:chExt cx="2389026" cy="314096"/>
                </a:xfrm>
              </p:grpSpPr>
              <p:sp>
                <p:nvSpPr>
                  <p:cNvPr id="147" name="Text Placeholder 6">
                    <a:extLst>
                      <a:ext uri="{FF2B5EF4-FFF2-40B4-BE49-F238E27FC236}">
                        <a16:creationId xmlns:a16="http://schemas.microsoft.com/office/drawing/2014/main" id="{42B7A236-5E7B-4AD1-9C7C-BA0E33AD7156}"/>
                      </a:ext>
                    </a:extLst>
                  </p:cNvPr>
                  <p:cNvSpPr txBox="1">
                    <a:spLocks/>
                  </p:cNvSpPr>
                  <p:nvPr/>
                </p:nvSpPr>
                <p:spPr>
                  <a:xfrm>
                    <a:off x="7834510" y="469805"/>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2022</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Population générale</a:t>
                    </a:r>
                    <a:endParaRPr kumimoji="0" lang="fr-ca"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sp>
                <p:nvSpPr>
                  <p:cNvPr id="148" name="Freeform 70">
                    <a:extLst>
                      <a:ext uri="{FF2B5EF4-FFF2-40B4-BE49-F238E27FC236}">
                        <a16:creationId xmlns:a16="http://schemas.microsoft.com/office/drawing/2014/main" id="{96730F04-0391-4A5C-B27B-F567EB1CCFE2}"/>
                      </a:ext>
                    </a:extLst>
                  </p:cNvPr>
                  <p:cNvSpPr/>
                  <p:nvPr/>
                </p:nvSpPr>
                <p:spPr>
                  <a:xfrm>
                    <a:off x="7491490" y="441679"/>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Helvetica" pitchFamily="2" charset="0"/>
                      <a:ea typeface="+mn-ea"/>
                      <a:cs typeface="+mn-cs"/>
                    </a:endParaRPr>
                  </a:p>
                </p:txBody>
              </p:sp>
              <p:cxnSp>
                <p:nvCxnSpPr>
                  <p:cNvPr id="149" name="Straight Connector 148">
                    <a:extLst>
                      <a:ext uri="{FF2B5EF4-FFF2-40B4-BE49-F238E27FC236}">
                        <a16:creationId xmlns:a16="http://schemas.microsoft.com/office/drawing/2014/main" id="{E34D1AB9-F384-4F3D-AD26-1786E9801A64}"/>
                      </a:ext>
                    </a:extLst>
                  </p:cNvPr>
                  <p:cNvCxnSpPr>
                    <a:cxnSpLocks/>
                  </p:cNvCxnSpPr>
                  <p:nvPr/>
                </p:nvCxnSpPr>
                <p:spPr>
                  <a:xfrm>
                    <a:off x="7469285" y="755775"/>
                    <a:ext cx="2296505"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 Placeholder 6">
                    <a:extLst>
                      <a:ext uri="{FF2B5EF4-FFF2-40B4-BE49-F238E27FC236}">
                        <a16:creationId xmlns:a16="http://schemas.microsoft.com/office/drawing/2014/main" id="{02BE703E-7752-44BF-A226-3339C09DB8BD}"/>
                      </a:ext>
                    </a:extLst>
                  </p:cNvPr>
                  <p:cNvSpPr txBox="1">
                    <a:spLocks/>
                  </p:cNvSpPr>
                  <p:nvPr/>
                </p:nvSpPr>
                <p:spPr>
                  <a:xfrm>
                    <a:off x="9119461" y="469766"/>
                    <a:ext cx="738850"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Variation annuelle</a:t>
                    </a:r>
                    <a:endParaRPr kumimoji="0" lang="fr-ca"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grpSp>
          </p:grpSp>
        </p:grpSp>
      </p:grpSp>
      <p:graphicFrame>
        <p:nvGraphicFramePr>
          <p:cNvPr id="56" name="Table 55">
            <a:extLst>
              <a:ext uri="{FF2B5EF4-FFF2-40B4-BE49-F238E27FC236}">
                <a16:creationId xmlns:a16="http://schemas.microsoft.com/office/drawing/2014/main" id="{86B1D08A-46CC-4031-BEFF-3B515AB2EAA6}"/>
              </a:ext>
              <a:ext uri="{C183D7F6-B498-43B3-948B-1728B52AA6E4}">
                <adec:decorative xmlns:adec="http://schemas.microsoft.com/office/drawing/2017/decorative" val="1"/>
              </a:ext>
            </a:extLst>
          </p:cNvPr>
          <p:cNvGraphicFramePr>
            <a:graphicFrameLocks noGrp="1"/>
          </p:cNvGraphicFramePr>
          <p:nvPr>
            <p:custDataLst>
              <p:tags r:id="rId6"/>
            </p:custDataLst>
            <p:extLst>
              <p:ext uri="{D42A27DB-BD31-4B8C-83A1-F6EECF244321}">
                <p14:modId xmlns:p14="http://schemas.microsoft.com/office/powerpoint/2010/main" val="2490536435"/>
              </p:ext>
            </p:extLst>
          </p:nvPr>
        </p:nvGraphicFramePr>
        <p:xfrm>
          <a:off x="8951976" y="742113"/>
          <a:ext cx="474233" cy="6062866"/>
        </p:xfrm>
        <a:graphic>
          <a:graphicData uri="http://schemas.openxmlformats.org/drawingml/2006/table">
            <a:tbl>
              <a:tblPr firstRow="1" bandRow="1">
                <a:tableStyleId>{5C22544A-7EE6-4342-B048-85BDC9FD1C3A}</a:tableStyleId>
              </a:tblPr>
              <a:tblGrid>
                <a:gridCol w="474233">
                  <a:extLst>
                    <a:ext uri="{9D8B030D-6E8A-4147-A177-3AD203B41FA5}">
                      <a16:colId xmlns:a16="http://schemas.microsoft.com/office/drawing/2014/main" val="2012996712"/>
                    </a:ext>
                  </a:extLst>
                </a:gridCol>
              </a:tblGrid>
              <a:tr h="241396">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576445"/>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169224"/>
                  </a:ext>
                </a:extLst>
              </a:tr>
              <a:tr h="215610">
                <a:tc>
                  <a:txBody>
                    <a:bodyPr/>
                    <a:lstStyle/>
                    <a:p>
                      <a:pPr algn="ctr" rtl="0" fontAlgn="ctr"/>
                      <a:endParaRPr lang="fr-ca" sz="900" b="0"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823621"/>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404284"/>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837203"/>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859625"/>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275348"/>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086752"/>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629334"/>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69547"/>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377555"/>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348831"/>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29357"/>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62534"/>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32853"/>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855276"/>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338805"/>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124521"/>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7589855"/>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092407"/>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6786874"/>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407741"/>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225640"/>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291114"/>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9825697"/>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59929"/>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787488"/>
                  </a:ext>
                </a:extLst>
              </a:tr>
              <a:tr h="215610">
                <a:tc>
                  <a:txBody>
                    <a:bodyPr/>
                    <a:lstStyle/>
                    <a:p>
                      <a:pPr algn="ctr" rtl="0" fontAlgn="ctr"/>
                      <a:endParaRPr lang="fr-ca" sz="900" b="1"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111385"/>
                  </a:ext>
                </a:extLst>
              </a:tr>
            </a:tbl>
          </a:graphicData>
        </a:graphic>
      </p:graphicFrame>
      <p:grpSp>
        <p:nvGrpSpPr>
          <p:cNvPr id="2" name="Group 1">
            <a:extLst>
              <a:ext uri="{FF2B5EF4-FFF2-40B4-BE49-F238E27FC236}">
                <a16:creationId xmlns:a16="http://schemas.microsoft.com/office/drawing/2014/main" id="{CDD5B055-ACEE-42E7-A475-428BB5A23D3E}"/>
              </a:ext>
              <a:ext uri="{C183D7F6-B498-43B3-948B-1728B52AA6E4}">
                <adec:decorative xmlns:adec="http://schemas.microsoft.com/office/drawing/2017/decorative" val="1"/>
              </a:ext>
            </a:extLst>
          </p:cNvPr>
          <p:cNvGrpSpPr/>
          <p:nvPr/>
        </p:nvGrpSpPr>
        <p:grpSpPr>
          <a:xfrm>
            <a:off x="9409013" y="642836"/>
            <a:ext cx="202348" cy="6052326"/>
            <a:chOff x="9409013" y="642836"/>
            <a:chExt cx="202348" cy="6052326"/>
          </a:xfrm>
        </p:grpSpPr>
        <p:sp>
          <p:nvSpPr>
            <p:cNvPr id="67" name="Flowchart: Manual Input 132">
              <a:extLst>
                <a:ext uri="{FF2B5EF4-FFF2-40B4-BE49-F238E27FC236}">
                  <a16:creationId xmlns:a16="http://schemas.microsoft.com/office/drawing/2014/main" id="{297A3F22-A061-4203-9342-9E6F40CF9BB0}"/>
                </a:ext>
              </a:extLst>
            </p:cNvPr>
            <p:cNvSpPr/>
            <p:nvPr>
              <p:custDataLst>
                <p:tags r:id="rId10"/>
              </p:custDataLst>
            </p:nvPr>
          </p:nvSpPr>
          <p:spPr bwMode="gray">
            <a:xfrm>
              <a:off x="9409013" y="173873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+3</a:t>
              </a:r>
            </a:p>
          </p:txBody>
        </p:sp>
        <p:sp>
          <p:nvSpPr>
            <p:cNvPr id="80" name="Flowchart: Manual Input 132">
              <a:extLst>
                <a:ext uri="{FF2B5EF4-FFF2-40B4-BE49-F238E27FC236}">
                  <a16:creationId xmlns:a16="http://schemas.microsoft.com/office/drawing/2014/main" id="{26B8385C-444E-4FAA-A45B-63F815FDD300}"/>
                </a:ext>
              </a:extLst>
            </p:cNvPr>
            <p:cNvSpPr/>
            <p:nvPr>
              <p:custDataLst>
                <p:tags r:id="rId11"/>
              </p:custDataLst>
            </p:nvPr>
          </p:nvSpPr>
          <p:spPr bwMode="gray">
            <a:xfrm>
              <a:off x="9409013" y="2388780"/>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+5</a:t>
              </a:r>
            </a:p>
          </p:txBody>
        </p:sp>
        <p:sp>
          <p:nvSpPr>
            <p:cNvPr id="84" name="Flowchart: Manual Input 130">
              <a:extLst>
                <a:ext uri="{FF2B5EF4-FFF2-40B4-BE49-F238E27FC236}">
                  <a16:creationId xmlns:a16="http://schemas.microsoft.com/office/drawing/2014/main" id="{1B85A49B-2AA0-4B64-8084-53F467DDDA6D}"/>
                </a:ext>
              </a:extLst>
            </p:cNvPr>
            <p:cNvSpPr/>
            <p:nvPr>
              <p:custDataLst>
                <p:tags r:id="rId12"/>
              </p:custDataLst>
            </p:nvPr>
          </p:nvSpPr>
          <p:spPr bwMode="gray">
            <a:xfrm>
              <a:off x="9409013" y="3031590"/>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-6</a:t>
              </a:r>
            </a:p>
          </p:txBody>
        </p:sp>
        <p:sp>
          <p:nvSpPr>
            <p:cNvPr id="101" name="Flowchart: Manual Input 132">
              <a:extLst>
                <a:ext uri="{FF2B5EF4-FFF2-40B4-BE49-F238E27FC236}">
                  <a16:creationId xmlns:a16="http://schemas.microsoft.com/office/drawing/2014/main" id="{2F45D53A-8361-42FA-9C7C-930E4B4DD745}"/>
                </a:ext>
              </a:extLst>
            </p:cNvPr>
            <p:cNvSpPr/>
            <p:nvPr>
              <p:custDataLst>
                <p:tags r:id="rId13"/>
              </p:custDataLst>
            </p:nvPr>
          </p:nvSpPr>
          <p:spPr bwMode="gray">
            <a:xfrm>
              <a:off x="9409013" y="649281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a:t>
              </a:r>
            </a:p>
          </p:txBody>
        </p:sp>
        <p:sp>
          <p:nvSpPr>
            <p:cNvPr id="102" name="Flowchart: Manual Input 132">
              <a:extLst>
                <a:ext uri="{FF2B5EF4-FFF2-40B4-BE49-F238E27FC236}">
                  <a16:creationId xmlns:a16="http://schemas.microsoft.com/office/drawing/2014/main" id="{A7ADFD83-25B5-4EB0-AFAA-E1BF5D3A0D45}"/>
                </a:ext>
              </a:extLst>
            </p:cNvPr>
            <p:cNvSpPr/>
            <p:nvPr>
              <p:custDataLst>
                <p:tags r:id="rId14"/>
              </p:custDataLst>
            </p:nvPr>
          </p:nvSpPr>
          <p:spPr bwMode="gray">
            <a:xfrm>
              <a:off x="9409013" y="642836"/>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07" name="Flowchart: Manual Input 132">
              <a:extLst>
                <a:ext uri="{FF2B5EF4-FFF2-40B4-BE49-F238E27FC236}">
                  <a16:creationId xmlns:a16="http://schemas.microsoft.com/office/drawing/2014/main" id="{FF804F43-59E9-426F-89D3-73E9F3A647A9}"/>
                </a:ext>
              </a:extLst>
            </p:cNvPr>
            <p:cNvSpPr/>
            <p:nvPr>
              <p:custDataLst>
                <p:tags r:id="rId15"/>
              </p:custDataLst>
            </p:nvPr>
          </p:nvSpPr>
          <p:spPr bwMode="gray">
            <a:xfrm>
              <a:off x="9409013" y="86676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+11</a:t>
              </a:r>
            </a:p>
          </p:txBody>
        </p:sp>
        <p:sp>
          <p:nvSpPr>
            <p:cNvPr id="108" name="Flowchart: Manual Input 132">
              <a:extLst>
                <a:ext uri="{FF2B5EF4-FFF2-40B4-BE49-F238E27FC236}">
                  <a16:creationId xmlns:a16="http://schemas.microsoft.com/office/drawing/2014/main" id="{9C77157E-1154-4C63-A984-F35B86740988}"/>
                </a:ext>
              </a:extLst>
            </p:cNvPr>
            <p:cNvSpPr/>
            <p:nvPr>
              <p:custDataLst>
                <p:tags r:id="rId16"/>
              </p:custDataLst>
            </p:nvPr>
          </p:nvSpPr>
          <p:spPr bwMode="gray">
            <a:xfrm>
              <a:off x="9409013" y="1093336"/>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+9</a:t>
              </a:r>
            </a:p>
          </p:txBody>
        </p:sp>
        <p:sp>
          <p:nvSpPr>
            <p:cNvPr id="113" name="Flowchart: Manual Input 132">
              <a:extLst>
                <a:ext uri="{FF2B5EF4-FFF2-40B4-BE49-F238E27FC236}">
                  <a16:creationId xmlns:a16="http://schemas.microsoft.com/office/drawing/2014/main" id="{F5DD60F1-BBD4-465B-BB7E-7ED4FC95130D}"/>
                </a:ext>
              </a:extLst>
            </p:cNvPr>
            <p:cNvSpPr/>
            <p:nvPr>
              <p:custDataLst>
                <p:tags r:id="rId17"/>
              </p:custDataLst>
            </p:nvPr>
          </p:nvSpPr>
          <p:spPr bwMode="gray">
            <a:xfrm>
              <a:off x="9409013" y="130527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+3</a:t>
              </a:r>
            </a:p>
          </p:txBody>
        </p:sp>
        <p:sp>
          <p:nvSpPr>
            <p:cNvPr id="114" name="Flowchart: Manual Input 130">
              <a:extLst>
                <a:ext uri="{FF2B5EF4-FFF2-40B4-BE49-F238E27FC236}">
                  <a16:creationId xmlns:a16="http://schemas.microsoft.com/office/drawing/2014/main" id="{28B21F1D-D89D-4937-B2C2-8E418F36862A}"/>
                </a:ext>
              </a:extLst>
            </p:cNvPr>
            <p:cNvSpPr/>
            <p:nvPr>
              <p:custDataLst>
                <p:tags r:id="rId18"/>
              </p:custDataLst>
            </p:nvPr>
          </p:nvSpPr>
          <p:spPr bwMode="gray">
            <a:xfrm>
              <a:off x="9409013" y="151726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-3</a:t>
              </a:r>
            </a:p>
          </p:txBody>
        </p:sp>
        <p:sp>
          <p:nvSpPr>
            <p:cNvPr id="115" name="Flowchart: Manual Input 132">
              <a:extLst>
                <a:ext uri="{FF2B5EF4-FFF2-40B4-BE49-F238E27FC236}">
                  <a16:creationId xmlns:a16="http://schemas.microsoft.com/office/drawing/2014/main" id="{026834DF-FD31-40D6-BBAA-B1F816AC9C63}"/>
                </a:ext>
              </a:extLst>
            </p:cNvPr>
            <p:cNvSpPr/>
            <p:nvPr>
              <p:custDataLst>
                <p:tags r:id="rId19"/>
              </p:custDataLst>
            </p:nvPr>
          </p:nvSpPr>
          <p:spPr bwMode="gray">
            <a:xfrm>
              <a:off x="9409013" y="1948230"/>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16" name="Flowchart: Manual Input 132">
              <a:extLst>
                <a:ext uri="{FF2B5EF4-FFF2-40B4-BE49-F238E27FC236}">
                  <a16:creationId xmlns:a16="http://schemas.microsoft.com/office/drawing/2014/main" id="{0E248263-C96F-409E-A827-83DCA867F88D}"/>
                </a:ext>
              </a:extLst>
            </p:cNvPr>
            <p:cNvSpPr/>
            <p:nvPr>
              <p:custDataLst>
                <p:tags r:id="rId20"/>
              </p:custDataLst>
            </p:nvPr>
          </p:nvSpPr>
          <p:spPr bwMode="gray">
            <a:xfrm>
              <a:off x="9409013" y="2167520"/>
              <a:ext cx="202348" cy="202348"/>
            </a:xfrm>
            <a:prstGeom prst="ellipse">
              <a:avLst/>
            </a:prstGeom>
            <a:solidFill>
              <a:schemeClr val="tx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-2</a:t>
              </a:r>
            </a:p>
          </p:txBody>
        </p:sp>
        <p:sp>
          <p:nvSpPr>
            <p:cNvPr id="117" name="Flowchart: Manual Input 132">
              <a:extLst>
                <a:ext uri="{FF2B5EF4-FFF2-40B4-BE49-F238E27FC236}">
                  <a16:creationId xmlns:a16="http://schemas.microsoft.com/office/drawing/2014/main" id="{E92CC9AA-4D3E-4783-9538-E1BAA897B46C}"/>
                </a:ext>
              </a:extLst>
            </p:cNvPr>
            <p:cNvSpPr/>
            <p:nvPr>
              <p:custDataLst>
                <p:tags r:id="rId21"/>
              </p:custDataLst>
            </p:nvPr>
          </p:nvSpPr>
          <p:spPr bwMode="gray">
            <a:xfrm>
              <a:off x="9409013" y="260364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a:t>
              </a:r>
            </a:p>
          </p:txBody>
        </p:sp>
        <p:sp>
          <p:nvSpPr>
            <p:cNvPr id="118" name="Flowchart: Manual Input 132">
              <a:extLst>
                <a:ext uri="{FF2B5EF4-FFF2-40B4-BE49-F238E27FC236}">
                  <a16:creationId xmlns:a16="http://schemas.microsoft.com/office/drawing/2014/main" id="{96B1BC55-3781-44A8-B2D3-D017CE0E7F23}"/>
                </a:ext>
              </a:extLst>
            </p:cNvPr>
            <p:cNvSpPr/>
            <p:nvPr>
              <p:custDataLst>
                <p:tags r:id="rId22"/>
              </p:custDataLst>
            </p:nvPr>
          </p:nvSpPr>
          <p:spPr bwMode="gray">
            <a:xfrm>
              <a:off x="9409013" y="2819904"/>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19" name="Flowchart: Manual Input 130">
              <a:extLst>
                <a:ext uri="{FF2B5EF4-FFF2-40B4-BE49-F238E27FC236}">
                  <a16:creationId xmlns:a16="http://schemas.microsoft.com/office/drawing/2014/main" id="{83575334-E926-4D0E-89D8-4532137DAADC}"/>
                </a:ext>
              </a:extLst>
            </p:cNvPr>
            <p:cNvSpPr/>
            <p:nvPr>
              <p:custDataLst>
                <p:tags r:id="rId23"/>
              </p:custDataLst>
            </p:nvPr>
          </p:nvSpPr>
          <p:spPr bwMode="gray">
            <a:xfrm>
              <a:off x="9409013" y="3227986"/>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-2</a:t>
              </a:r>
            </a:p>
          </p:txBody>
        </p:sp>
        <p:sp>
          <p:nvSpPr>
            <p:cNvPr id="120" name="Flowchart: Manual Input 130">
              <a:extLst>
                <a:ext uri="{FF2B5EF4-FFF2-40B4-BE49-F238E27FC236}">
                  <a16:creationId xmlns:a16="http://schemas.microsoft.com/office/drawing/2014/main" id="{F4CCA5D3-EBA9-4F1B-A900-B38BE4200874}"/>
                </a:ext>
              </a:extLst>
            </p:cNvPr>
            <p:cNvSpPr/>
            <p:nvPr>
              <p:custDataLst>
                <p:tags r:id="rId24"/>
              </p:custDataLst>
            </p:nvPr>
          </p:nvSpPr>
          <p:spPr bwMode="gray">
            <a:xfrm>
              <a:off x="9409013" y="3433838"/>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-6</a:t>
              </a:r>
            </a:p>
          </p:txBody>
        </p:sp>
        <p:sp>
          <p:nvSpPr>
            <p:cNvPr id="121" name="Flowchart: Manual Input 132">
              <a:extLst>
                <a:ext uri="{FF2B5EF4-FFF2-40B4-BE49-F238E27FC236}">
                  <a16:creationId xmlns:a16="http://schemas.microsoft.com/office/drawing/2014/main" id="{351FC1B6-6852-436F-83C2-E942294AE89F}"/>
                </a:ext>
              </a:extLst>
            </p:cNvPr>
            <p:cNvSpPr/>
            <p:nvPr>
              <p:custDataLst>
                <p:tags r:id="rId25"/>
              </p:custDataLst>
            </p:nvPr>
          </p:nvSpPr>
          <p:spPr bwMode="gray">
            <a:xfrm>
              <a:off x="9409013" y="3646932"/>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a:t>
              </a:r>
            </a:p>
          </p:txBody>
        </p:sp>
        <p:sp>
          <p:nvSpPr>
            <p:cNvPr id="122" name="Flowchart: Manual Input 132">
              <a:extLst>
                <a:ext uri="{FF2B5EF4-FFF2-40B4-BE49-F238E27FC236}">
                  <a16:creationId xmlns:a16="http://schemas.microsoft.com/office/drawing/2014/main" id="{C85961F6-9B0D-4A6C-BD68-2516469C2FAA}"/>
                </a:ext>
              </a:extLst>
            </p:cNvPr>
            <p:cNvSpPr/>
            <p:nvPr>
              <p:custDataLst>
                <p:tags r:id="rId26"/>
              </p:custDataLst>
            </p:nvPr>
          </p:nvSpPr>
          <p:spPr bwMode="gray">
            <a:xfrm>
              <a:off x="9409013" y="3878285"/>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23" name="Flowchart: Manual Input 132">
              <a:extLst>
                <a:ext uri="{FF2B5EF4-FFF2-40B4-BE49-F238E27FC236}">
                  <a16:creationId xmlns:a16="http://schemas.microsoft.com/office/drawing/2014/main" id="{9FCA71BC-DBAD-4307-BA80-3C803AA97BF3}"/>
                </a:ext>
              </a:extLst>
            </p:cNvPr>
            <p:cNvSpPr/>
            <p:nvPr>
              <p:custDataLst>
                <p:tags r:id="rId27"/>
              </p:custDataLst>
            </p:nvPr>
          </p:nvSpPr>
          <p:spPr bwMode="gray">
            <a:xfrm>
              <a:off x="9409013" y="410450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a:t>
              </a:r>
            </a:p>
          </p:txBody>
        </p:sp>
        <p:sp>
          <p:nvSpPr>
            <p:cNvPr id="124" name="Flowchart: Manual Input 132">
              <a:extLst>
                <a:ext uri="{FF2B5EF4-FFF2-40B4-BE49-F238E27FC236}">
                  <a16:creationId xmlns:a16="http://schemas.microsoft.com/office/drawing/2014/main" id="{A36B3B0D-F218-48BE-BE45-3B647D2C3D18}"/>
                </a:ext>
              </a:extLst>
            </p:cNvPr>
            <p:cNvSpPr/>
            <p:nvPr>
              <p:custDataLst>
                <p:tags r:id="rId28"/>
              </p:custDataLst>
            </p:nvPr>
          </p:nvSpPr>
          <p:spPr bwMode="gray">
            <a:xfrm>
              <a:off x="9409013" y="4319443"/>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+2</a:t>
              </a:r>
            </a:p>
          </p:txBody>
        </p:sp>
        <p:sp>
          <p:nvSpPr>
            <p:cNvPr id="125" name="Flowchart: Manual Input 132">
              <a:extLst>
                <a:ext uri="{FF2B5EF4-FFF2-40B4-BE49-F238E27FC236}">
                  <a16:creationId xmlns:a16="http://schemas.microsoft.com/office/drawing/2014/main" id="{ED62196A-EF59-4A0C-9817-50468BE1755D}"/>
                </a:ext>
              </a:extLst>
            </p:cNvPr>
            <p:cNvSpPr/>
            <p:nvPr>
              <p:custDataLst>
                <p:tags r:id="rId29"/>
              </p:custDataLst>
            </p:nvPr>
          </p:nvSpPr>
          <p:spPr bwMode="gray">
            <a:xfrm>
              <a:off x="9409013" y="453510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26" name="Flowchart: Manual Input 132">
              <a:extLst>
                <a:ext uri="{FF2B5EF4-FFF2-40B4-BE49-F238E27FC236}">
                  <a16:creationId xmlns:a16="http://schemas.microsoft.com/office/drawing/2014/main" id="{808DDAF1-1EA5-4572-8BBE-277319085B2C}"/>
                </a:ext>
              </a:extLst>
            </p:cNvPr>
            <p:cNvSpPr/>
            <p:nvPr>
              <p:custDataLst>
                <p:tags r:id="rId30"/>
              </p:custDataLst>
            </p:nvPr>
          </p:nvSpPr>
          <p:spPr bwMode="gray">
            <a:xfrm>
              <a:off x="9409013" y="4760687"/>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27" name="Flowchart: Manual Input 130">
              <a:extLst>
                <a:ext uri="{FF2B5EF4-FFF2-40B4-BE49-F238E27FC236}">
                  <a16:creationId xmlns:a16="http://schemas.microsoft.com/office/drawing/2014/main" id="{2DF0F43D-D1CA-44C1-B1BD-A6B9881FA94F}"/>
                </a:ext>
              </a:extLst>
            </p:cNvPr>
            <p:cNvSpPr/>
            <p:nvPr>
              <p:custDataLst>
                <p:tags r:id="rId31"/>
              </p:custDataLst>
            </p:nvPr>
          </p:nvSpPr>
          <p:spPr bwMode="gray">
            <a:xfrm>
              <a:off x="9409013" y="4982267"/>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-7</a:t>
              </a:r>
            </a:p>
          </p:txBody>
        </p:sp>
        <p:sp>
          <p:nvSpPr>
            <p:cNvPr id="128" name="Flowchart: Manual Input 130">
              <a:extLst>
                <a:ext uri="{FF2B5EF4-FFF2-40B4-BE49-F238E27FC236}">
                  <a16:creationId xmlns:a16="http://schemas.microsoft.com/office/drawing/2014/main" id="{BDEBEC47-F8E9-4CEA-8BBB-6B6BD4588BDA}"/>
                </a:ext>
              </a:extLst>
            </p:cNvPr>
            <p:cNvSpPr/>
            <p:nvPr>
              <p:custDataLst>
                <p:tags r:id="rId32"/>
              </p:custDataLst>
            </p:nvPr>
          </p:nvSpPr>
          <p:spPr bwMode="gray">
            <a:xfrm>
              <a:off x="9409013" y="519067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-2</a:t>
              </a:r>
            </a:p>
          </p:txBody>
        </p:sp>
        <p:sp>
          <p:nvSpPr>
            <p:cNvPr id="129" name="Flowchart: Manual Input 132">
              <a:extLst>
                <a:ext uri="{FF2B5EF4-FFF2-40B4-BE49-F238E27FC236}">
                  <a16:creationId xmlns:a16="http://schemas.microsoft.com/office/drawing/2014/main" id="{0B568DE4-21B8-4BFE-8D14-61A4723C86C1}"/>
                </a:ext>
              </a:extLst>
            </p:cNvPr>
            <p:cNvSpPr/>
            <p:nvPr>
              <p:custDataLst>
                <p:tags r:id="rId33"/>
              </p:custDataLst>
            </p:nvPr>
          </p:nvSpPr>
          <p:spPr bwMode="gray">
            <a:xfrm>
              <a:off x="9409013" y="539493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30" name="Flowchart: Manual Input 130">
              <a:extLst>
                <a:ext uri="{FF2B5EF4-FFF2-40B4-BE49-F238E27FC236}">
                  <a16:creationId xmlns:a16="http://schemas.microsoft.com/office/drawing/2014/main" id="{BEE9E6F6-10D1-4142-A93C-07BA6261DF7A}"/>
                </a:ext>
              </a:extLst>
            </p:cNvPr>
            <p:cNvSpPr/>
            <p:nvPr>
              <p:custDataLst>
                <p:tags r:id="rId34"/>
              </p:custDataLst>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-1</a:t>
              </a:r>
            </a:p>
          </p:txBody>
        </p:sp>
        <p:sp>
          <p:nvSpPr>
            <p:cNvPr id="131" name="Flowchart: Manual Input 130">
              <a:extLst>
                <a:ext uri="{FF2B5EF4-FFF2-40B4-BE49-F238E27FC236}">
                  <a16:creationId xmlns:a16="http://schemas.microsoft.com/office/drawing/2014/main" id="{A668CDF3-B9A1-4388-B612-4D95D32186E3}"/>
                </a:ext>
              </a:extLst>
            </p:cNvPr>
            <p:cNvSpPr/>
            <p:nvPr>
              <p:custDataLst>
                <p:tags r:id="rId35"/>
              </p:custDataLst>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-1</a:t>
              </a:r>
            </a:p>
          </p:txBody>
        </p:sp>
        <p:sp>
          <p:nvSpPr>
            <p:cNvPr id="132" name="Flowchart: Manual Input 130">
              <a:extLst>
                <a:ext uri="{FF2B5EF4-FFF2-40B4-BE49-F238E27FC236}">
                  <a16:creationId xmlns:a16="http://schemas.microsoft.com/office/drawing/2014/main" id="{39DB58FA-101B-4932-B6B5-0987C4DE009A}"/>
                </a:ext>
              </a:extLst>
            </p:cNvPr>
            <p:cNvSpPr/>
            <p:nvPr>
              <p:custDataLst>
                <p:tags r:id="rId36"/>
              </p:custDataLst>
            </p:nvPr>
          </p:nvSpPr>
          <p:spPr bwMode="gray">
            <a:xfrm>
              <a:off x="9409013" y="583603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-5</a:t>
              </a:r>
            </a:p>
          </p:txBody>
        </p:sp>
        <p:sp>
          <p:nvSpPr>
            <p:cNvPr id="133" name="Flowchart: Manual Input 130">
              <a:extLst>
                <a:ext uri="{FF2B5EF4-FFF2-40B4-BE49-F238E27FC236}">
                  <a16:creationId xmlns:a16="http://schemas.microsoft.com/office/drawing/2014/main" id="{6E90ADC5-CF6F-470C-9906-F68139C4B6D9}"/>
                </a:ext>
              </a:extLst>
            </p:cNvPr>
            <p:cNvSpPr/>
            <p:nvPr>
              <p:custDataLst>
                <p:tags r:id="rId37"/>
              </p:custDataLst>
            </p:nvPr>
          </p:nvSpPr>
          <p:spPr bwMode="gray">
            <a:xfrm>
              <a:off x="9409013" y="6052992"/>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-5</a:t>
              </a:r>
            </a:p>
          </p:txBody>
        </p:sp>
        <p:sp>
          <p:nvSpPr>
            <p:cNvPr id="134" name="Flowchart: Manual Input 132">
              <a:extLst>
                <a:ext uri="{FF2B5EF4-FFF2-40B4-BE49-F238E27FC236}">
                  <a16:creationId xmlns:a16="http://schemas.microsoft.com/office/drawing/2014/main" id="{37EDE4A6-58FF-4806-8BF4-EE6855CCF5F8}"/>
                </a:ext>
              </a:extLst>
            </p:cNvPr>
            <p:cNvSpPr/>
            <p:nvPr>
              <p:custDataLst>
                <p:tags r:id="rId38"/>
              </p:custDataLst>
            </p:nvPr>
          </p:nvSpPr>
          <p:spPr bwMode="gray">
            <a:xfrm>
              <a:off x="9409013" y="6259972"/>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grpSp>
      <p:sp>
        <p:nvSpPr>
          <p:cNvPr id="74" name="Title 11">
            <a:extLst>
              <a:ext uri="{FF2B5EF4-FFF2-40B4-BE49-F238E27FC236}">
                <a16:creationId xmlns:a16="http://schemas.microsoft.com/office/drawing/2014/main" id="{697A9559-558B-4500-B4B9-94957864190D}"/>
              </a:ext>
              <a:ext uri="{C183D7F6-B498-43B3-948B-1728B52AA6E4}">
                <adec:decorative xmlns:adec="http://schemas.microsoft.com/office/drawing/2017/decorative" val="1"/>
              </a:ext>
            </a:extLst>
          </p:cNvPr>
          <p:cNvSpPr txBox="1">
            <a:spLocks/>
          </p:cNvSpPr>
          <p:nvPr>
            <p:custDataLst>
              <p:tags r:id="rId7"/>
            </p:custDataLst>
          </p:nvPr>
        </p:nvSpPr>
        <p:spPr bwMode="ltGray">
          <a:xfrm>
            <a:off x="473365" y="459863"/>
            <a:ext cx="3443453" cy="1000432"/>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fr-ca" dirty="0"/>
              <a:t>AU CANADA, </a:t>
            </a:r>
            <a:br>
              <a:rPr lang="fr-ca" dirty="0"/>
            </a:br>
            <a:r>
              <a:rPr lang="fr-ca" dirty="0"/>
              <a:t>LA CONFIANCE DEMEURE STABLE  </a:t>
            </a:r>
          </a:p>
        </p:txBody>
      </p:sp>
      <p:graphicFrame>
        <p:nvGraphicFramePr>
          <p:cNvPr id="99" name="Table 98">
            <a:extLst>
              <a:ext uri="{FF2B5EF4-FFF2-40B4-BE49-F238E27FC236}">
                <a16:creationId xmlns:a16="http://schemas.microsoft.com/office/drawing/2014/main" id="{B330F37B-B0FC-46CF-B6CB-6F7A533716FE}"/>
              </a:ext>
              <a:ext uri="{C183D7F6-B498-43B3-948B-1728B52AA6E4}">
                <adec:decorative xmlns:adec="http://schemas.microsoft.com/office/drawing/2017/decorative" val="1"/>
              </a:ext>
            </a:extLst>
          </p:cNvPr>
          <p:cNvGraphicFramePr>
            <a:graphicFrameLocks noGrp="1"/>
          </p:cNvGraphicFramePr>
          <p:nvPr>
            <p:custDataLst>
              <p:tags r:id="rId8"/>
            </p:custDataLst>
            <p:extLst>
              <p:ext uri="{D42A27DB-BD31-4B8C-83A1-F6EECF244321}">
                <p14:modId xmlns:p14="http://schemas.microsoft.com/office/powerpoint/2010/main" val="3183146172"/>
              </p:ext>
            </p:extLst>
          </p:nvPr>
        </p:nvGraphicFramePr>
        <p:xfrm>
          <a:off x="5013468" y="610559"/>
          <a:ext cx="1748624" cy="6126476"/>
        </p:xfrm>
        <a:graphic>
          <a:graphicData uri="http://schemas.openxmlformats.org/drawingml/2006/table">
            <a:tbl>
              <a:tblPr firstRow="1" bandRow="1"/>
              <a:tblGrid>
                <a:gridCol w="306689">
                  <a:extLst>
                    <a:ext uri="{9D8B030D-6E8A-4147-A177-3AD203B41FA5}">
                      <a16:colId xmlns:a16="http://schemas.microsoft.com/office/drawing/2014/main" val="4265332681"/>
                    </a:ext>
                  </a:extLst>
                </a:gridCol>
                <a:gridCol w="111736">
                  <a:extLst>
                    <a:ext uri="{9D8B030D-6E8A-4147-A177-3AD203B41FA5}">
                      <a16:colId xmlns:a16="http://schemas.microsoft.com/office/drawing/2014/main" val="2489666798"/>
                    </a:ext>
                  </a:extLst>
                </a:gridCol>
                <a:gridCol w="1330199">
                  <a:extLst>
                    <a:ext uri="{9D8B030D-6E8A-4147-A177-3AD203B41FA5}">
                      <a16:colId xmlns:a16="http://schemas.microsoft.com/office/drawing/2014/main" val="716224093"/>
                    </a:ext>
                  </a:extLst>
                </a:gridCol>
              </a:tblGrid>
              <a:tr h="246242">
                <a:tc>
                  <a:txBody>
                    <a:bodyPr/>
                    <a:lstStyle/>
                    <a:p>
                      <a:pPr algn="ctr" rtl="0" fontAlgn="ctr"/>
                      <a:r>
                        <a:rPr lang="fr-ca" sz="1200" b="1" i="0" u="none" strike="noStrike" baseline="0">
                          <a:solidFill>
                            <a:srgbClr val="000000"/>
                          </a:solidFill>
                          <a:effectLst/>
                          <a:latin typeface="+mn-lt"/>
                          <a:ea typeface="+mn-lt"/>
                          <a:cs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fr-ca" sz="120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200" b="1" i="0" u="none" strike="noStrike" baseline="0">
                          <a:solidFill>
                            <a:srgbClr val="000000"/>
                          </a:solidFill>
                          <a:effectLst/>
                          <a:latin typeface="+mn-lt"/>
                          <a:ea typeface="+mn-lt"/>
                          <a:cs typeface="+mn-lt"/>
                        </a:rPr>
                        <a:t>Monde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rtl="0" fontAlgn="b"/>
                      <a:r>
                        <a:rPr lang="fr-ca" sz="1000" b="1" i="0" u="none" strike="noStrike" baseline="0">
                          <a:solidFill>
                            <a:schemeClr val="bg1"/>
                          </a:solidFill>
                          <a:effectLst/>
                          <a:latin typeface="+mn-lt"/>
                          <a:ea typeface="+mn-lt"/>
                          <a:cs typeface="+mn-lt"/>
                        </a:rPr>
                        <a:t>77</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Inde</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rtl="0" fontAlgn="b"/>
                      <a:r>
                        <a:rPr lang="fr-ca" sz="1000" b="1" i="0" u="none" strike="noStrike" baseline="0">
                          <a:solidFill>
                            <a:schemeClr val="bg1"/>
                          </a:solidFill>
                          <a:effectLst/>
                          <a:latin typeface="+mn-lt"/>
                          <a:ea typeface="+mn-lt"/>
                          <a:cs typeface="+mn-lt"/>
                        </a:rPr>
                        <a:t>72</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Chine</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rtl="0" fontAlgn="b"/>
                      <a:r>
                        <a:rPr lang="fr-ca" sz="1000" b="1" i="0" u="none" strike="noStrike" baseline="0">
                          <a:solidFill>
                            <a:schemeClr val="bg1"/>
                          </a:solidFill>
                          <a:effectLst/>
                          <a:latin typeface="+mn-lt"/>
                          <a:ea typeface="+mn-lt"/>
                          <a:cs typeface="+mn-lt"/>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Indonésie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rtl="0" fontAlgn="b"/>
                      <a:r>
                        <a:rPr lang="fr-ca" sz="1000" b="1" i="0" u="none" strike="noStrike" baseline="0">
                          <a:solidFill>
                            <a:schemeClr val="bg1"/>
                          </a:solidFill>
                          <a:effectLst/>
                          <a:latin typeface="+mn-lt"/>
                          <a:ea typeface="+mn-lt"/>
                          <a:cs typeface="+mn-lt"/>
                        </a:rPr>
                        <a:t>69</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Arabie saoudite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rtl="0" fontAlgn="b"/>
                      <a:r>
                        <a:rPr lang="fr-ca" sz="1000" b="1" i="0" u="none" strike="noStrike" baseline="0">
                          <a:solidFill>
                            <a:schemeClr val="bg1"/>
                          </a:solidFill>
                          <a:effectLst/>
                          <a:latin typeface="+mn-lt"/>
                          <a:ea typeface="+mn-lt"/>
                          <a:cs typeface="+mn-lt"/>
                        </a:rPr>
                        <a:t>68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Singapour</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rtl="0" fontAlgn="b"/>
                      <a:r>
                        <a:rPr lang="fr-ca" sz="1000" b="1" i="0" u="none" strike="noStrike" baseline="0">
                          <a:solidFill>
                            <a:schemeClr val="bg1"/>
                          </a:solidFill>
                          <a:effectLst/>
                          <a:latin typeface="+mn-lt"/>
                          <a:ea typeface="+mn-lt"/>
                          <a:cs typeface="+mn-lt"/>
                        </a:rPr>
                        <a:t>67</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dirty="0">
                          <a:solidFill>
                            <a:srgbClr val="000000"/>
                          </a:solidFill>
                          <a:effectLst/>
                          <a:latin typeface="+mn-lt"/>
                          <a:ea typeface="+mn-lt"/>
                          <a:cs typeface="+mn-lt"/>
                        </a:rPr>
                        <a:t>Émirats arabes unis</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rtl="0" fontAlgn="b"/>
                      <a:r>
                        <a:rPr lang="fr-ca" sz="1000" b="1" i="0" u="none" strike="noStrike" baseline="0">
                          <a:solidFill>
                            <a:schemeClr val="bg1"/>
                          </a:solidFill>
                          <a:effectLst/>
                          <a:latin typeface="+mn-lt"/>
                          <a:ea typeface="+mn-lt"/>
                          <a:cs typeface="+mn-lt"/>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Malaisie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rtl="0" fontAlgn="b"/>
                      <a:r>
                        <a:rPr lang="fr-ca" sz="1000" b="1" i="0" u="none" strike="noStrike" baseline="0">
                          <a:solidFill>
                            <a:schemeClr val="bg1"/>
                          </a:solidFill>
                          <a:effectLst/>
                          <a:latin typeface="+mn-lt"/>
                          <a:ea typeface="+mn-lt"/>
                          <a:cs typeface="+mn-lt"/>
                        </a:rPr>
                        <a:t>63</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Pays-Bas</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rtl="0" fontAlgn="b"/>
                      <a:r>
                        <a:rPr lang="fr-ca" sz="1000" b="1" i="0" u="none" strike="noStrike" baseline="0">
                          <a:solidFill>
                            <a:schemeClr val="bg1"/>
                          </a:solidFill>
                          <a:effectLst/>
                          <a:latin typeface="+mn-lt"/>
                          <a:ea typeface="+mn-lt"/>
                          <a:cs typeface="+mn-lt"/>
                        </a:rPr>
                        <a:t>61</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Thaïlande</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rtl="0" fontAlgn="b"/>
                      <a:r>
                        <a:rPr lang="fr-ca" sz="1000" b="1" i="0" u="none" strike="noStrike" baseline="0">
                          <a:solidFill>
                            <a:srgbClr val="000000"/>
                          </a:solidFill>
                          <a:effectLst/>
                          <a:latin typeface="+mn-lt"/>
                          <a:ea typeface="+mn-lt"/>
                          <a:cs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Australie</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rtl="0" fontAlgn="b"/>
                      <a:r>
                        <a:rPr lang="fr-ca" sz="1000" b="1" i="0" u="none" strike="noStrike" baseline="0">
                          <a:solidFill>
                            <a:srgbClr val="000000"/>
                          </a:solidFill>
                          <a:effectLst/>
                          <a:latin typeface="+mn-lt"/>
                          <a:ea typeface="+mn-lt"/>
                          <a:cs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Kenya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rtl="0" fontAlgn="b"/>
                      <a:r>
                        <a:rPr lang="fr-ca" sz="1000" b="1" i="0" u="none" strike="noStrike" baseline="0">
                          <a:solidFill>
                            <a:srgbClr val="000000"/>
                          </a:solidFill>
                          <a:effectLst/>
                          <a:latin typeface="+mn-lt"/>
                          <a:ea typeface="+mn-lt"/>
                          <a:cs typeface="+mn-lt"/>
                        </a:rPr>
                        <a:t>59</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Mexique</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rtl="0" fontAlgn="b"/>
                      <a:r>
                        <a:rPr lang="fr-ca" sz="1000" b="1" i="0" u="none" strike="noStrike" baseline="0">
                          <a:solidFill>
                            <a:srgbClr val="000000"/>
                          </a:solidFill>
                          <a:effectLst/>
                          <a:latin typeface="+mn-lt"/>
                          <a:ea typeface="+mn-lt"/>
                          <a:cs typeface="+mn-lt"/>
                        </a:rPr>
                        <a:t>56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Canada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rtl="0" fontAlgn="b"/>
                      <a:r>
                        <a:rPr lang="fr-ca" sz="1000" b="1" i="0" u="none" strike="noStrike" baseline="0">
                          <a:solidFill>
                            <a:srgbClr val="000000"/>
                          </a:solidFill>
                          <a:effectLst/>
                          <a:latin typeface="+mn-lt"/>
                          <a:ea typeface="+mn-lt"/>
                          <a:cs typeface="+mn-lt"/>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Allemagne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rtl="0" fontAlgn="b"/>
                      <a:r>
                        <a:rPr lang="fr-ca" sz="1000" b="1" i="0" u="none" strike="noStrike" baseline="0">
                          <a:solidFill>
                            <a:srgbClr val="000000"/>
                          </a:solidFill>
                          <a:effectLst/>
                          <a:latin typeface="+mn-lt"/>
                          <a:ea typeface="+mn-lt"/>
                          <a:cs typeface="+mn-lt"/>
                        </a:rPr>
                        <a:t>52</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Italie</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rtl="0" fontAlgn="b"/>
                      <a:r>
                        <a:rPr lang="fr-ca" sz="1000" b="1" i="0" u="none" strike="noStrike" baseline="0">
                          <a:solidFill>
                            <a:srgbClr val="000000"/>
                          </a:solidFill>
                          <a:effectLst/>
                          <a:latin typeface="+mn-lt"/>
                          <a:ea typeface="+mn-lt"/>
                          <a:cs typeface="+mn-lt"/>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Brésil</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rtl="0" fontAlgn="b"/>
                      <a:r>
                        <a:rPr lang="fr-ca" sz="1000" b="1" i="0" u="none" strike="noStrike" baseline="0">
                          <a:solidFill>
                            <a:srgbClr val="000000"/>
                          </a:solidFill>
                          <a:effectLst/>
                          <a:latin typeface="+mn-lt"/>
                          <a:ea typeface="+mn-lt"/>
                          <a:cs typeface="+mn-lt"/>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Irlande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rtl="0" fontAlgn="b"/>
                      <a:r>
                        <a:rPr lang="fr-ca" sz="1000" b="1" i="0" u="none" strike="noStrike" baseline="0">
                          <a:solidFill>
                            <a:schemeClr val="bg1"/>
                          </a:solidFill>
                          <a:effectLst/>
                          <a:latin typeface="+mn-lt"/>
                          <a:ea typeface="+mn-lt"/>
                          <a:cs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Colombie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rtl="0" fontAlgn="b"/>
                      <a:r>
                        <a:rPr lang="fr-ca" sz="1000" b="1" i="0" u="none" strike="noStrike" baseline="0">
                          <a:solidFill>
                            <a:schemeClr val="bg1"/>
                          </a:solidFill>
                          <a:effectLst/>
                          <a:latin typeface="+mn-lt"/>
                          <a:ea typeface="+mn-lt"/>
                          <a:cs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France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rtl="0" fontAlgn="b"/>
                      <a:r>
                        <a:rPr lang="fr-ca" sz="1000" b="1" i="0" u="none" strike="noStrike" baseline="0">
                          <a:solidFill>
                            <a:schemeClr val="bg1"/>
                          </a:solidFill>
                          <a:effectLst/>
                          <a:latin typeface="+mn-lt"/>
                          <a:ea typeface="+mn-lt"/>
                          <a:cs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Afrique du Sud</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rtl="0" fontAlgn="b"/>
                      <a:r>
                        <a:rPr lang="fr-ca" sz="1000" b="1" i="0" u="none" strike="noStrike" baseline="0">
                          <a:solidFill>
                            <a:schemeClr val="bg1"/>
                          </a:solidFill>
                          <a:effectLst/>
                          <a:latin typeface="+mn-lt"/>
                          <a:ea typeface="+mn-lt"/>
                          <a:cs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É.-U.</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rtl="0" fontAlgn="b"/>
                      <a:r>
                        <a:rPr lang="fr-ca" sz="1000" b="1" i="0" u="none" strike="noStrike" baseline="0">
                          <a:solidFill>
                            <a:schemeClr val="bg1"/>
                          </a:solidFill>
                          <a:effectLst/>
                          <a:latin typeface="+mn-lt"/>
                          <a:ea typeface="+mn-lt"/>
                          <a:cs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Argentine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rtl="0" fontAlgn="b"/>
                      <a:r>
                        <a:rPr lang="fr-ca" sz="1000" b="1" i="0" u="none" strike="noStrike" baseline="0">
                          <a:solidFill>
                            <a:schemeClr val="bg1"/>
                          </a:solidFill>
                          <a:effectLst/>
                          <a:latin typeface="+mn-lt"/>
                          <a:ea typeface="+mn-lt"/>
                          <a:cs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Corée du Sud</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rtl="0" fontAlgn="b"/>
                      <a:r>
                        <a:rPr lang="fr-ca" sz="1000" b="1" i="0" u="none" strike="noStrike" baseline="0">
                          <a:solidFill>
                            <a:schemeClr val="bg1"/>
                          </a:solidFill>
                          <a:effectLst/>
                          <a:latin typeface="+mn-lt"/>
                          <a:ea typeface="+mn-lt"/>
                          <a:cs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Espagne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rtl="0" fontAlgn="b"/>
                      <a:r>
                        <a:rPr lang="fr-ca" sz="1000" b="1" i="0" u="none" strike="noStrike" baseline="0">
                          <a:solidFill>
                            <a:schemeClr val="bg1"/>
                          </a:solidFill>
                          <a:effectLst/>
                          <a:latin typeface="+mn-lt"/>
                          <a:ea typeface="+mn-lt"/>
                          <a:cs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R.-U.</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rtl="0" fontAlgn="b"/>
                      <a:r>
                        <a:rPr lang="fr-ca" sz="1000" b="1" i="0" u="none" strike="noStrike" baseline="0">
                          <a:solidFill>
                            <a:schemeClr val="bg1"/>
                          </a:solidFill>
                          <a:effectLst/>
                          <a:latin typeface="+mn-lt"/>
                          <a:ea typeface="+mn-lt"/>
                          <a:cs typeface="+mn-lt"/>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Japon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rtl="0" fontAlgn="b"/>
                      <a:r>
                        <a:rPr lang="fr-ca" sz="1000" b="1" i="0" u="none" strike="noStrike" baseline="0">
                          <a:solidFill>
                            <a:schemeClr val="bg1"/>
                          </a:solidFill>
                          <a:effectLst/>
                          <a:latin typeface="+mn-lt"/>
                          <a:ea typeface="+mn-lt"/>
                          <a:cs typeface="+mn-lt"/>
                        </a:rPr>
                        <a:t>31</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dirty="0">
                          <a:solidFill>
                            <a:srgbClr val="000000"/>
                          </a:solidFill>
                          <a:effectLst/>
                          <a:latin typeface="+mn-lt"/>
                          <a:ea typeface="+mn-lt"/>
                          <a:cs typeface="+mn-lt"/>
                        </a:rPr>
                        <a:t>Russie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graphicFrame>
        <p:nvGraphicFramePr>
          <p:cNvPr id="46" name="Table 45">
            <a:extLst>
              <a:ext uri="{FF2B5EF4-FFF2-40B4-BE49-F238E27FC236}">
                <a16:creationId xmlns:a16="http://schemas.microsoft.com/office/drawing/2014/main" id="{39C701FE-C638-4EE7-A381-DA9F0FBD0553}"/>
              </a:ext>
              <a:ext uri="{C183D7F6-B498-43B3-948B-1728B52AA6E4}">
                <adec:decorative xmlns:adec="http://schemas.microsoft.com/office/drawing/2017/decorative" val="1"/>
              </a:ext>
            </a:extLst>
          </p:cNvPr>
          <p:cNvGraphicFramePr>
            <a:graphicFrameLocks noGrp="1"/>
          </p:cNvGraphicFramePr>
          <p:nvPr>
            <p:custDataLst>
              <p:tags r:id="rId9"/>
            </p:custDataLst>
            <p:extLst>
              <p:ext uri="{D42A27DB-BD31-4B8C-83A1-F6EECF244321}">
                <p14:modId xmlns:p14="http://schemas.microsoft.com/office/powerpoint/2010/main" val="2713687982"/>
              </p:ext>
            </p:extLst>
          </p:nvPr>
        </p:nvGraphicFramePr>
        <p:xfrm>
          <a:off x="7500480" y="620855"/>
          <a:ext cx="1723380" cy="6126476"/>
        </p:xfrm>
        <a:graphic>
          <a:graphicData uri="http://schemas.openxmlformats.org/drawingml/2006/table">
            <a:tbl>
              <a:tblPr firstRow="1" bandRow="1"/>
              <a:tblGrid>
                <a:gridCol w="302261">
                  <a:extLst>
                    <a:ext uri="{9D8B030D-6E8A-4147-A177-3AD203B41FA5}">
                      <a16:colId xmlns:a16="http://schemas.microsoft.com/office/drawing/2014/main" val="4265332681"/>
                    </a:ext>
                  </a:extLst>
                </a:gridCol>
                <a:gridCol w="110123">
                  <a:extLst>
                    <a:ext uri="{9D8B030D-6E8A-4147-A177-3AD203B41FA5}">
                      <a16:colId xmlns:a16="http://schemas.microsoft.com/office/drawing/2014/main" val="2489666798"/>
                    </a:ext>
                  </a:extLst>
                </a:gridCol>
                <a:gridCol w="1310996">
                  <a:extLst>
                    <a:ext uri="{9D8B030D-6E8A-4147-A177-3AD203B41FA5}">
                      <a16:colId xmlns:a16="http://schemas.microsoft.com/office/drawing/2014/main" val="716224093"/>
                    </a:ext>
                  </a:extLst>
                </a:gridCol>
              </a:tblGrid>
              <a:tr h="246242">
                <a:tc>
                  <a:txBody>
                    <a:bodyPr/>
                    <a:lstStyle/>
                    <a:p>
                      <a:pPr algn="ctr" rtl="0" fontAlgn="ctr"/>
                      <a:r>
                        <a:rPr lang="fr-ca" sz="1200" b="1" i="0" u="none" strike="noStrike" baseline="0">
                          <a:solidFill>
                            <a:srgbClr val="000000"/>
                          </a:solidFill>
                          <a:effectLst/>
                          <a:latin typeface="+mn-lt"/>
                          <a:ea typeface="+mn-lt"/>
                          <a:cs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fr-ca" sz="120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200" b="1" i="0" u="none" strike="noStrike" baseline="0">
                          <a:solidFill>
                            <a:srgbClr val="000000"/>
                          </a:solidFill>
                          <a:effectLst/>
                          <a:latin typeface="+mn-lt"/>
                          <a:ea typeface="+mn-lt"/>
                          <a:cs typeface="+mn-lt"/>
                        </a:rPr>
                        <a:t>Monde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rtl="0" fontAlgn="ctr"/>
                      <a:r>
                        <a:rPr lang="fr-ca" sz="1000" b="1" i="0" u="none" strike="noStrike" kern="1200" baseline="0">
                          <a:solidFill>
                            <a:schemeClr val="bg1"/>
                          </a:solidFill>
                          <a:effectLst/>
                          <a:latin typeface="+mn-lt"/>
                          <a:ea typeface="+mn-ea"/>
                          <a:cs typeface="+mn-cs"/>
                        </a:rPr>
                        <a:t>83</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Chine</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rtl="0" fontAlgn="ctr"/>
                      <a:r>
                        <a:rPr lang="fr-ca" sz="1000" b="1" i="0" u="none" strike="noStrike" kern="1200" baseline="0">
                          <a:solidFill>
                            <a:schemeClr val="bg1"/>
                          </a:solidFill>
                          <a:effectLst/>
                          <a:latin typeface="+mn-lt"/>
                          <a:ea typeface="+mn-ea"/>
                          <a:cs typeface="+mn-cs"/>
                        </a:rPr>
                        <a:t>76</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dirty="0">
                          <a:solidFill>
                            <a:srgbClr val="000000"/>
                          </a:solidFill>
                          <a:effectLst/>
                          <a:latin typeface="+mn-lt"/>
                          <a:ea typeface="+mn-ea"/>
                          <a:cs typeface="+mn-cs"/>
                        </a:rPr>
                        <a:t>Émirats arabes unis</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rtl="0" fontAlgn="ctr"/>
                      <a:r>
                        <a:rPr lang="fr-ca" sz="1000" b="1" i="0" u="none" strike="noStrike" kern="1200" baseline="0">
                          <a:solidFill>
                            <a:schemeClr val="bg1"/>
                          </a:solidFill>
                          <a:effectLst/>
                          <a:latin typeface="+mn-lt"/>
                          <a:ea typeface="+mn-ea"/>
                          <a:cs typeface="+mn-cs"/>
                        </a:rPr>
                        <a:t>75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Indonésie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rtl="0" fontAlgn="ctr"/>
                      <a:r>
                        <a:rPr lang="fr-ca" sz="1000" b="1" i="0" u="none" strike="noStrike" kern="1200" baseline="0">
                          <a:solidFill>
                            <a:schemeClr val="bg1"/>
                          </a:solidFill>
                          <a:effectLst/>
                          <a:latin typeface="+mn-lt"/>
                          <a:ea typeface="+mn-ea"/>
                          <a:cs typeface="+mn-cs"/>
                        </a:rPr>
                        <a:t>74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Inde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rtl="0" fontAlgn="ctr"/>
                      <a:r>
                        <a:rPr lang="fr-ca" sz="1000" b="1" i="0" u="none" strike="noStrike" kern="1200" baseline="0">
                          <a:solidFill>
                            <a:schemeClr val="bg1"/>
                          </a:solidFill>
                          <a:effectLst/>
                          <a:latin typeface="+mn-lt"/>
                          <a:ea typeface="+mn-ea"/>
                          <a:cs typeface="+mn-cs"/>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Arabie saoudite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rtl="0" fontAlgn="ctr"/>
                      <a:r>
                        <a:rPr lang="fr-ca" sz="1000" b="1" i="0" u="none" strike="noStrike" kern="1200" baseline="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Malaisie</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rtl="0" fontAlgn="ctr"/>
                      <a:r>
                        <a:rPr lang="fr-ca" sz="1000" b="1" i="0" u="none" strike="noStrike" kern="1200" baseline="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Singapour</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rtl="0" fontAlgn="ctr"/>
                      <a:r>
                        <a:rPr lang="fr-ca" sz="1000" b="1" i="0" u="none" strike="noStrike" kern="1200" baseline="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Thaïlande</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rtl="0" fontAlgn="ctr"/>
                      <a:r>
                        <a:rPr lang="fr-ca" sz="1000" b="1" i="0" u="none" strike="noStrike" kern="1200" baseline="0">
                          <a:solidFill>
                            <a:schemeClr val="bg1"/>
                          </a:solidFill>
                          <a:effectLst/>
                          <a:latin typeface="+mn-lt"/>
                          <a:ea typeface="+mn-ea"/>
                          <a:cs typeface="+mn-cs"/>
                        </a:rPr>
                        <a:t>60</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Kenya</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rtl="0" fontAlgn="ctr"/>
                      <a:r>
                        <a:rPr lang="fr-ca" sz="1000" b="1" i="0" u="none" strike="noStrike" kern="1200" baseline="0">
                          <a:solidFill>
                            <a:srgbClr val="000000"/>
                          </a:solidFill>
                          <a:effectLst/>
                          <a:latin typeface="+mn-lt"/>
                          <a:ea typeface="+mn-ea"/>
                          <a:cs typeface="+mn-cs"/>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Mexique</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rtl="0" fontAlgn="ctr"/>
                      <a:r>
                        <a:rPr lang="fr-ca" sz="1000" b="1" i="0" u="none" strike="noStrike" kern="1200" baseline="0">
                          <a:solidFill>
                            <a:srgbClr val="000000"/>
                          </a:solidFill>
                          <a:effectLst/>
                          <a:latin typeface="+mn-lt"/>
                          <a:ea typeface="+mn-ea"/>
                          <a:cs typeface="+mn-cs"/>
                        </a:rPr>
                        <a:t>57</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Pays-Bas</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rtl="0" fontAlgn="ctr"/>
                      <a:r>
                        <a:rPr lang="fr-ca" sz="1000" b="1" i="0" u="none" strike="noStrike" kern="1200" baseline="0">
                          <a:solidFill>
                            <a:srgbClr val="000000"/>
                          </a:solidFill>
                          <a:effectLst/>
                          <a:latin typeface="+mn-lt"/>
                          <a:ea typeface="+mn-ea"/>
                          <a:cs typeface="+mn-cs"/>
                        </a:rPr>
                        <a:t>54</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Canada</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rtl="0" fontAlgn="ctr"/>
                      <a:r>
                        <a:rPr lang="fr-ca" sz="1000" b="1" i="0" u="none" strike="noStrike" kern="1200" baseline="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Australie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rtl="0" fontAlgn="ctr"/>
                      <a:r>
                        <a:rPr lang="fr-ca" sz="1000" b="1" i="0" u="none" strike="noStrike" kern="1200" baseline="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Italie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rtl="0" fontAlgn="ctr"/>
                      <a:r>
                        <a:rPr lang="fr-ca" sz="1000" b="1" i="0" u="none" strike="noStrike" kern="1200" baseline="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Brésil</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rtl="0" fontAlgn="ctr"/>
                      <a:r>
                        <a:rPr lang="fr-ca" sz="1000" b="1" i="0" u="none" strike="noStrike" kern="1200" baseline="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Irlande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rtl="0" fontAlgn="ctr"/>
                      <a:r>
                        <a:rPr lang="fr-ca" sz="1000" b="1" i="0" u="none" strike="noStrike" kern="1200" baseline="0">
                          <a:solidFill>
                            <a:srgbClr val="000000"/>
                          </a:solidFill>
                          <a:effectLst/>
                          <a:latin typeface="+mn-lt"/>
                          <a:ea typeface="+mn-ea"/>
                          <a:cs typeface="+mn-cs"/>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France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rtl="0" fontAlgn="ctr"/>
                      <a:r>
                        <a:rPr lang="fr-ca" sz="1000" b="1" i="0" u="none" strike="noStrike" kern="1200" baseline="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Colombie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rtl="0" fontAlgn="ctr"/>
                      <a:r>
                        <a:rPr lang="fr-ca" sz="1000" b="1" i="0" u="none" strike="noStrike" kern="1200" baseline="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Afrique du Sud</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rtl="0" fontAlgn="ctr"/>
                      <a:r>
                        <a:rPr lang="fr-ca" sz="1000" b="1" i="0" u="none" strike="noStrike" kern="1200" baseline="0">
                          <a:solidFill>
                            <a:schemeClr val="bg1"/>
                          </a:solidFill>
                          <a:effectLst/>
                          <a:latin typeface="+mn-lt"/>
                          <a:ea typeface="+mn-ea"/>
                          <a:cs typeface="+mn-cs"/>
                        </a:rPr>
                        <a:t>46</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Allemagne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rtl="0" fontAlgn="ctr"/>
                      <a:r>
                        <a:rPr lang="fr-ca" sz="1000" b="1" i="0" u="none" strike="noStrike" kern="1200" baseline="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Argentine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rtl="0" fontAlgn="ctr"/>
                      <a:r>
                        <a:rPr lang="fr-ca" sz="1000" b="1" i="0" u="none" strike="noStrike" kern="1200" baseline="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Espagne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rtl="0" fontAlgn="ctr"/>
                      <a:r>
                        <a:rPr lang="fr-ca" sz="1000" b="1" i="0" u="none" strike="noStrike" kern="1200" baseline="0">
                          <a:solidFill>
                            <a:schemeClr val="bg1"/>
                          </a:solidFill>
                          <a:effectLst/>
                          <a:latin typeface="+mn-lt"/>
                          <a:ea typeface="+mn-ea"/>
                          <a:cs typeface="+mn-cs"/>
                        </a:rPr>
                        <a:t>44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R.-U.</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rtl="0" fontAlgn="ctr"/>
                      <a:r>
                        <a:rPr lang="fr-ca" sz="1000" b="1" i="0" u="none" strike="noStrike" kern="1200" baseline="0">
                          <a:solidFill>
                            <a:schemeClr val="bg1"/>
                          </a:solidFill>
                          <a:effectLst/>
                          <a:latin typeface="+mn-lt"/>
                          <a:ea typeface="+mn-ea"/>
                          <a:cs typeface="+mn-cs"/>
                        </a:rPr>
                        <a:t>43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É.-U.</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rtl="0" fontAlgn="ctr"/>
                      <a:r>
                        <a:rPr lang="fr-ca" sz="1000" b="1" i="0" u="none" strike="noStrike" kern="1200" baseline="0">
                          <a:solidFill>
                            <a:schemeClr val="bg1"/>
                          </a:solidFill>
                          <a:effectLst/>
                          <a:latin typeface="+mn-lt"/>
                          <a:ea typeface="+mn-ea"/>
                          <a:cs typeface="+mn-cs"/>
                        </a:rPr>
                        <a:t>42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Corée du Sud</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rtl="0" fontAlgn="ctr"/>
                      <a:r>
                        <a:rPr lang="fr-ca" sz="1000" b="1" i="0" u="none" strike="noStrike" kern="1200" baseline="0">
                          <a:solidFill>
                            <a:schemeClr val="bg1"/>
                          </a:solidFill>
                          <a:effectLst/>
                          <a:latin typeface="+mn-lt"/>
                          <a:ea typeface="+mn-ea"/>
                          <a:cs typeface="+mn-cs"/>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Japon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rtl="0" fontAlgn="ctr"/>
                      <a:r>
                        <a:rPr lang="fr-ca" sz="1000" b="1" i="0" u="none" strike="noStrike" kern="1200" baseline="0">
                          <a:solidFill>
                            <a:schemeClr val="bg1"/>
                          </a:solidFill>
                          <a:effectLst/>
                          <a:latin typeface="+mn-lt"/>
                          <a:ea typeface="+mn-ea"/>
                          <a:cs typeface="+mn-cs"/>
                        </a:rPr>
                        <a:t>32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dirty="0">
                          <a:solidFill>
                            <a:srgbClr val="000000"/>
                          </a:solidFill>
                          <a:effectLst/>
                          <a:latin typeface="+mn-lt"/>
                          <a:ea typeface="+mn-ea"/>
                          <a:cs typeface="+mn-cs"/>
                        </a:rPr>
                        <a:t>Russie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spTree>
    <p:extLst>
      <p:ext uri="{BB962C8B-B14F-4D97-AF65-F5344CB8AC3E}">
        <p14:creationId xmlns:p14="http://schemas.microsoft.com/office/powerpoint/2010/main" val="130006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A5DA88-EB84-482A-B06D-D3AA97AE68DC}"/>
              </a:ext>
            </a:extLst>
          </p:cNvPr>
          <p:cNvSpPr>
            <a:spLocks noGrp="1"/>
          </p:cNvSpPr>
          <p:nvPr>
            <p:ph type="title"/>
            <p:custDataLst>
              <p:tags r:id="rId1"/>
            </p:custDataLst>
          </p:nvPr>
        </p:nvSpPr>
        <p:spPr>
          <a:xfrm>
            <a:off x="222449" y="-547594"/>
            <a:ext cx="9817100" cy="345489"/>
          </a:xfrm>
        </p:spPr>
        <p:txBody>
          <a:bodyPr/>
          <a:lstStyle/>
          <a:p>
            <a:pPr algn="l" rtl="0"/>
            <a:r>
              <a:rPr lang="fr-ca" b="0" i="0" u="none" cap="none" baseline="0" dirty="0">
                <a:latin typeface="Arial"/>
                <a:ea typeface="+mn-ea"/>
                <a:cs typeface="+mn-cs"/>
              </a:rPr>
              <a:t>Mon employeur, seule institution de confiance.</a:t>
            </a:r>
            <a:endParaRPr lang="fr-ca" b="0" cap="none" dirty="0"/>
          </a:p>
        </p:txBody>
      </p:sp>
      <p:sp>
        <p:nvSpPr>
          <p:cNvPr id="8" name="Text Placeholder 7">
            <a:extLst>
              <a:ext uri="{FF2B5EF4-FFF2-40B4-BE49-F238E27FC236}">
                <a16:creationId xmlns:a16="http://schemas.microsoft.com/office/drawing/2014/main" id="{FFCA35BC-26EB-4116-A2E4-94130D519811}"/>
              </a:ext>
            </a:extLst>
          </p:cNvPr>
          <p:cNvSpPr>
            <a:spLocks noGrp="1"/>
          </p:cNvSpPr>
          <p:nvPr>
            <p:ph type="body" sz="quarter" idx="13"/>
            <p:custDataLst>
              <p:tags r:id="rId2"/>
            </p:custDataLst>
          </p:nvPr>
        </p:nvSpPr>
        <p:spPr/>
        <p:txBody>
          <a:bodyPr/>
          <a:lstStyle/>
          <a:p>
            <a:pPr algn="l" rtl="0"/>
            <a:r>
              <a:rPr lang="fr-ca" sz="1600" b="0" i="0" u="none" baseline="0" dirty="0">
                <a:solidFill>
                  <a:srgbClr val="000000"/>
                </a:solidFill>
                <a:latin typeface="Arial"/>
                <a:ea typeface="Arial"/>
                <a:cs typeface="Arial"/>
              </a:rPr>
              <a:t>Pourcentages de confiance au Canada</a:t>
            </a:r>
          </a:p>
        </p:txBody>
      </p:sp>
      <p:grpSp>
        <p:nvGrpSpPr>
          <p:cNvPr id="45" name="Group 44" descr="Légende :&#10;La fourchette de méfiance est de 1 à 49.&#10;La fourchette neutre est de 50 à 59.&#10;La fourchette de confiance est de 60 à 100.&#10;">
            <a:extLst>
              <a:ext uri="{FF2B5EF4-FFF2-40B4-BE49-F238E27FC236}">
                <a16:creationId xmlns:a16="http://schemas.microsoft.com/office/drawing/2014/main" id="{0F79B807-1181-4E17-AFD6-F5F06F6F8124}"/>
              </a:ext>
            </a:extLst>
          </p:cNvPr>
          <p:cNvGrpSpPr/>
          <p:nvPr>
            <p:custDataLst>
              <p:tags r:id="rId3"/>
            </p:custDataLst>
          </p:nvPr>
        </p:nvGrpSpPr>
        <p:grpSpPr>
          <a:xfrm>
            <a:off x="5053306" y="1963554"/>
            <a:ext cx="1710575" cy="507019"/>
            <a:chOff x="10250491" y="718288"/>
            <a:chExt cx="1710575" cy="507019"/>
          </a:xfrm>
        </p:grpSpPr>
        <p:sp>
          <p:nvSpPr>
            <p:cNvPr id="46" name="Content Placeholder 20">
              <a:extLst>
                <a:ext uri="{FF2B5EF4-FFF2-40B4-BE49-F238E27FC236}">
                  <a16:creationId xmlns:a16="http://schemas.microsoft.com/office/drawing/2014/main" id="{0B84CF18-3C5B-4AE8-AD8C-CC0609DE2FBE}"/>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Méfiance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(1-49)</a:t>
              </a:r>
              <a:r>
                <a:rPr kumimoji="0" lang="fr-ca" sz="9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47" name="Content Placeholder 20">
              <a:extLst>
                <a:ext uri="{FF2B5EF4-FFF2-40B4-BE49-F238E27FC236}">
                  <a16:creationId xmlns:a16="http://schemas.microsoft.com/office/drawing/2014/main" id="{721123F1-E358-4C83-B2A6-A0CA44774431}"/>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Neutre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(50-59)</a:t>
              </a:r>
              <a:r>
                <a:rPr kumimoji="0" lang="fr-ca" sz="9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p>
          </p:txBody>
        </p:sp>
        <p:cxnSp>
          <p:nvCxnSpPr>
            <p:cNvPr id="48" name="Straight Connector 47">
              <a:extLst>
                <a:ext uri="{FF2B5EF4-FFF2-40B4-BE49-F238E27FC236}">
                  <a16:creationId xmlns:a16="http://schemas.microsoft.com/office/drawing/2014/main" id="{E2DF1512-F0C1-46BC-B6DD-F55484E36221}"/>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Content Placeholder 20">
              <a:extLst>
                <a:ext uri="{FF2B5EF4-FFF2-40B4-BE49-F238E27FC236}">
                  <a16:creationId xmlns:a16="http://schemas.microsoft.com/office/drawing/2014/main" id="{D43C253F-6600-4B55-BF1D-F7558CF9C61C}"/>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Confiance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(60-100)</a:t>
              </a:r>
            </a:p>
          </p:txBody>
        </p:sp>
        <p:sp>
          <p:nvSpPr>
            <p:cNvPr id="50" name="Rectangle 49">
              <a:extLst>
                <a:ext uri="{FF2B5EF4-FFF2-40B4-BE49-F238E27FC236}">
                  <a16:creationId xmlns:a16="http://schemas.microsoft.com/office/drawing/2014/main" id="{A931A058-FF77-4E22-A112-02C474C2097D}"/>
                </a:ext>
              </a:extLst>
            </p:cNvPr>
            <p:cNvSpPr/>
            <p:nvPr/>
          </p:nvSpPr>
          <p:spPr>
            <a:xfrm>
              <a:off x="10255032" y="718288"/>
              <a:ext cx="146304"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9A5984BF-39DB-4D8E-8AF5-766BCFAC8CD7}"/>
                </a:ext>
              </a:extLst>
            </p:cNvPr>
            <p:cNvSpPr/>
            <p:nvPr/>
          </p:nvSpPr>
          <p:spPr>
            <a:xfrm>
              <a:off x="10790833" y="718288"/>
              <a:ext cx="146304" cy="146304"/>
            </a:xfrm>
            <a:prstGeom prst="rect">
              <a:avLst/>
            </a:prstGeom>
            <a:solidFill>
              <a:srgbClr val="AD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305B7E72-4867-48CA-85D6-D3D87CCD4779}"/>
                </a:ext>
              </a:extLst>
            </p:cNvPr>
            <p:cNvSpPr/>
            <p:nvPr/>
          </p:nvSpPr>
          <p:spPr>
            <a:xfrm>
              <a:off x="11326635" y="718288"/>
              <a:ext cx="146304"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aphicFrame>
        <p:nvGraphicFramePr>
          <p:cNvPr id="74" name="Chart 73" descr="Ce diagramme en bâtons montre l’évolution d’année en année du niveau de confiance dans les institutions depuis 2021, en pourcentage.&#10;Le pourcentage pour « Mon employeur » est demeuré à 76 %.&#10;Le pourcentage pour « ONG » est demeuré à 55 %.&#10;Le pourcentage pour « Entreprises » est passé de 56 % à 54 %. &#10;Le pourcentage pour « Gouvernement » est passé de 59 % à 53 %.&#10;Le pourcentage pour « Médias » est passé de 54 % à 52 %. &#10;">
            <a:extLst>
              <a:ext uri="{FF2B5EF4-FFF2-40B4-BE49-F238E27FC236}">
                <a16:creationId xmlns:a16="http://schemas.microsoft.com/office/drawing/2014/main" id="{8831CCCB-9DDB-4B04-BC88-CD96D05E6E71}"/>
              </a:ext>
            </a:extLst>
          </p:cNvPr>
          <p:cNvGraphicFramePr/>
          <p:nvPr>
            <p:custDataLst>
              <p:tags r:id="rId4"/>
            </p:custDataLst>
            <p:extLst>
              <p:ext uri="{D42A27DB-BD31-4B8C-83A1-F6EECF244321}">
                <p14:modId xmlns:p14="http://schemas.microsoft.com/office/powerpoint/2010/main" val="3698002788"/>
              </p:ext>
            </p:extLst>
          </p:nvPr>
        </p:nvGraphicFramePr>
        <p:xfrm>
          <a:off x="409304" y="2554288"/>
          <a:ext cx="7603758" cy="3212915"/>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30" name="Chart 29" descr="Ce diagramme en bâtons illustre les niveaux de confiance en mai 2020 à des fins de comparaison et pour montrer la chute du gouvernement, qui est passé de la deuxième à la quatrième position :&#10;&#10;Le pourcentage pour « Mon employeur » était de 79 %.&#10;Le pourcentage pour « Gouvernement » était de 70 %.&#10;Le pourcentage pour « Entreprises » était de 61 %.&#10;Le pourcentage pour « ONG » était de 61 %.&#10;Le pourcentage pour « Médias » était de 58 %. &#10;">
            <a:extLst>
              <a:ext uri="{FF2B5EF4-FFF2-40B4-BE49-F238E27FC236}">
                <a16:creationId xmlns:a16="http://schemas.microsoft.com/office/drawing/2014/main" id="{5E5E133A-6E14-4644-A079-BB8207231E62}"/>
              </a:ext>
            </a:extLst>
          </p:cNvPr>
          <p:cNvGraphicFramePr/>
          <p:nvPr>
            <p:custDataLst>
              <p:tags r:id="rId5"/>
            </p:custDataLst>
            <p:extLst>
              <p:ext uri="{D42A27DB-BD31-4B8C-83A1-F6EECF244321}">
                <p14:modId xmlns:p14="http://schemas.microsoft.com/office/powerpoint/2010/main" val="637320672"/>
              </p:ext>
            </p:extLst>
          </p:nvPr>
        </p:nvGraphicFramePr>
        <p:xfrm>
          <a:off x="8132055" y="2636132"/>
          <a:ext cx="3751336" cy="3230468"/>
        </p:xfrm>
        <a:graphic>
          <a:graphicData uri="http://schemas.openxmlformats.org/drawingml/2006/chart">
            <c:chart xmlns:c="http://schemas.openxmlformats.org/drawingml/2006/chart" xmlns:r="http://schemas.openxmlformats.org/officeDocument/2006/relationships" r:id="rId23"/>
          </a:graphicData>
        </a:graphic>
      </p:graphicFrame>
      <p:sp>
        <p:nvSpPr>
          <p:cNvPr id="9" name="Text Placeholder 8">
            <a:extLst>
              <a:ext uri="{FF2B5EF4-FFF2-40B4-BE49-F238E27FC236}">
                <a16:creationId xmlns:a16="http://schemas.microsoft.com/office/drawing/2014/main" id="{2D5E3E22-93B1-4AFF-9544-112F831FABA4}"/>
              </a:ext>
            </a:extLst>
          </p:cNvPr>
          <p:cNvSpPr>
            <a:spLocks noGrp="1"/>
          </p:cNvSpPr>
          <p:nvPr>
            <p:ph type="body" sz="quarter" idx="14"/>
            <p:custDataLst>
              <p:tags r:id="rId6"/>
            </p:custDataLst>
          </p:nvPr>
        </p:nvSpPr>
        <p:spPr>
          <a:xfrm>
            <a:off x="499927" y="6080203"/>
            <a:ext cx="9825037" cy="676991"/>
          </a:xfrm>
        </p:spPr>
        <p:txBody>
          <a:bodyPr/>
          <a:lstStyle/>
          <a:p>
            <a:pPr algn="l" rtl="0">
              <a:spcAft>
                <a:spcPts val="0"/>
              </a:spcAft>
            </a:pPr>
            <a:r>
              <a:rPr lang="fr-ca" sz="900" b="1" i="0" u="none" baseline="0" dirty="0">
                <a:solidFill>
                  <a:srgbClr val="A6A6A6"/>
                </a:solidFill>
              </a:rPr>
              <a:t>Baromètre de confiance Edelman 2022.</a:t>
            </a:r>
            <a:r>
              <a:rPr lang="fr-ca" sz="900" b="0" i="0" u="none" baseline="0" dirty="0">
                <a:solidFill>
                  <a:srgbClr val="A6A6A6"/>
                </a:solidFill>
              </a:rPr>
              <a:t> TRU_INS. Une liste des institutions est présentée ci-dessous. Pour chacune d’entre elles, indiquez dans quelle mesure vous avez confiance que cette institution fait ce qui est juste. Échelle de 9 points; 4 cases supérieures = confiance. Population générale, Canada.</a:t>
            </a:r>
            <a:r>
              <a:rPr kumimoji="0" lang="fr-CA" sz="900" b="0" i="0" u="none" strike="noStrike" kern="1200" cap="none" spc="0" normalizeH="0" baseline="0" dirty="0">
                <a:ln>
                  <a:noFill/>
                </a:ln>
                <a:solidFill>
                  <a:srgbClr val="A6A6A6"/>
                </a:solidFill>
                <a:effectLst/>
                <a:uLnTx/>
                <a:uFillTx/>
                <a:latin typeface="Arial"/>
                <a:ea typeface="+mn-ea"/>
                <a:cs typeface="+mn-cs"/>
              </a:rPr>
              <a:t> L</a:t>
            </a:r>
            <a:r>
              <a:rPr kumimoji="0" lang="fr-ca" sz="900" b="0" i="0" u="none" strike="noStrike" kern="1200" cap="none" spc="0" normalizeH="0" baseline="0" dirty="0">
                <a:ln>
                  <a:noFill/>
                </a:ln>
                <a:solidFill>
                  <a:srgbClr val="A6A6A6"/>
                </a:solidFill>
                <a:effectLst/>
                <a:uLnTx/>
                <a:uFillTx/>
                <a:latin typeface="Arial"/>
                <a:ea typeface="+mn-ea"/>
                <a:cs typeface="+mn-cs"/>
              </a:rPr>
              <a:t>’option « Votre employeur » a été présentée uniquement aux personnes employées par une organisation (Q43/1).</a:t>
            </a:r>
            <a:r>
              <a:rPr lang="fr-ca" sz="900" b="0" i="0" u="none" baseline="0" dirty="0">
                <a:solidFill>
                  <a:srgbClr val="A6A6A6"/>
                </a:solidFill>
                <a:latin typeface="Arial"/>
                <a:ea typeface="Arial"/>
                <a:cs typeface="Arial"/>
              </a:rPr>
              <a:t>
</a:t>
            </a:r>
            <a:r>
              <a:rPr lang="fr-ca" sz="900" b="1" i="0" u="none" baseline="0" dirty="0">
                <a:latin typeface="Arial"/>
                <a:ea typeface="Arial"/>
                <a:cs typeface="Arial"/>
              </a:rPr>
              <a:t>Baromètre de confiance Edelman 2020 - Mise à jour du printemps. </a:t>
            </a:r>
            <a:r>
              <a:rPr lang="fr-ca" sz="900" b="0" i="0" u="none" baseline="0" dirty="0">
                <a:latin typeface="Arial"/>
                <a:ea typeface="Arial"/>
                <a:cs typeface="Arial"/>
              </a:rPr>
              <a:t>TRU_INS. Une liste des institutions est présentée ci-dessous. Pour chacune d’entre elles, indiquez dans quelle mesure vous avez confiance que cette institution fait ce qui est juste. Échelle de 9 points; 4 cases supérieures = confiance. Population générale, Canada. </a:t>
            </a:r>
            <a:r>
              <a:rPr kumimoji="0" lang="fr-ca" sz="900" b="0" i="0" u="none" strike="noStrike" kern="1200" cap="none" spc="0" normalizeH="0" baseline="0" dirty="0">
                <a:ln>
                  <a:noFill/>
                </a:ln>
                <a:effectLst/>
                <a:uLnTx/>
                <a:uFillTx/>
                <a:latin typeface="Arial"/>
                <a:ea typeface="+mn-ea"/>
                <a:cs typeface="+mn-cs"/>
              </a:rPr>
              <a:t>L’option « Votre employeur » a été présentée uniquement aux personnes employées par une organisation (Q43/1). </a:t>
            </a:r>
            <a:endParaRPr lang="fr-ca" sz="900" b="0" dirty="0">
              <a:latin typeface="Arial"/>
            </a:endParaRPr>
          </a:p>
        </p:txBody>
      </p:sp>
      <p:graphicFrame>
        <p:nvGraphicFramePr>
          <p:cNvPr id="75" name="Table 74">
            <a:extLst>
              <a:ext uri="{FF2B5EF4-FFF2-40B4-BE49-F238E27FC236}">
                <a16:creationId xmlns:a16="http://schemas.microsoft.com/office/drawing/2014/main" id="{5CBFDF87-F558-4E39-ACDB-15C73EC82267}"/>
              </a:ext>
              <a:ext uri="{C183D7F6-B498-43B3-948B-1728B52AA6E4}">
                <adec:decorative xmlns:adec="http://schemas.microsoft.com/office/drawing/2017/decorative" val="1"/>
              </a:ext>
            </a:extLst>
          </p:cNvPr>
          <p:cNvGraphicFramePr>
            <a:graphicFrameLocks noGrp="1"/>
          </p:cNvGraphicFramePr>
          <p:nvPr>
            <p:custDataLst>
              <p:tags r:id="rId7"/>
            </p:custDataLst>
            <p:extLst>
              <p:ext uri="{D42A27DB-BD31-4B8C-83A1-F6EECF244321}">
                <p14:modId xmlns:p14="http://schemas.microsoft.com/office/powerpoint/2010/main" val="1860573489"/>
              </p:ext>
            </p:extLst>
          </p:nvPr>
        </p:nvGraphicFramePr>
        <p:xfrm>
          <a:off x="528296" y="4542214"/>
          <a:ext cx="7385420" cy="914400"/>
        </p:xfrm>
        <a:graphic>
          <a:graphicData uri="http://schemas.openxmlformats.org/drawingml/2006/table">
            <a:tbl>
              <a:tblPr firstRow="1" bandRow="1">
                <a:effectLst/>
                <a:tableStyleId>{5C22544A-7EE6-4342-B048-85BDC9FD1C3A}</a:tableStyleId>
              </a:tblPr>
              <a:tblGrid>
                <a:gridCol w="1477084">
                  <a:extLst>
                    <a:ext uri="{9D8B030D-6E8A-4147-A177-3AD203B41FA5}">
                      <a16:colId xmlns:a16="http://schemas.microsoft.com/office/drawing/2014/main" val="3150592805"/>
                    </a:ext>
                  </a:extLst>
                </a:gridCol>
                <a:gridCol w="1477084">
                  <a:extLst>
                    <a:ext uri="{9D8B030D-6E8A-4147-A177-3AD203B41FA5}">
                      <a16:colId xmlns:a16="http://schemas.microsoft.com/office/drawing/2014/main" val="3491998019"/>
                    </a:ext>
                  </a:extLst>
                </a:gridCol>
                <a:gridCol w="1477084">
                  <a:extLst>
                    <a:ext uri="{9D8B030D-6E8A-4147-A177-3AD203B41FA5}">
                      <a16:colId xmlns:a16="http://schemas.microsoft.com/office/drawing/2014/main" val="3483614226"/>
                    </a:ext>
                  </a:extLst>
                </a:gridCol>
                <a:gridCol w="1477084">
                  <a:extLst>
                    <a:ext uri="{9D8B030D-6E8A-4147-A177-3AD203B41FA5}">
                      <a16:colId xmlns:a16="http://schemas.microsoft.com/office/drawing/2014/main" val="1369620733"/>
                    </a:ext>
                  </a:extLst>
                </a:gridCol>
                <a:gridCol w="1477084">
                  <a:extLst>
                    <a:ext uri="{9D8B030D-6E8A-4147-A177-3AD203B41FA5}">
                      <a16:colId xmlns:a16="http://schemas.microsoft.com/office/drawing/2014/main" val="2144019759"/>
                    </a:ext>
                  </a:extLst>
                </a:gridCol>
              </a:tblGrid>
              <a:tr h="76976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ln>
                            <a:solidFill>
                              <a:schemeClr val="tx1"/>
                            </a:solidFill>
                          </a:ln>
                          <a:solidFill>
                            <a:srgbClr val="748181"/>
                          </a:solidFill>
                          <a:latin typeface="Wingdings"/>
                          <a:ea typeface="Wingdings"/>
                          <a:cs typeface="Wingdings"/>
                        </a:rPr>
                        <a:t>l</a:t>
                      </a:r>
                      <a:endParaRPr lang="fr-ca" sz="5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ln>
                            <a:solidFill>
                              <a:schemeClr val="tx1"/>
                            </a:solidFill>
                          </a:ln>
                          <a:solidFill>
                            <a:srgbClr val="748181"/>
                          </a:solidFill>
                          <a:latin typeface="Wingdings"/>
                          <a:ea typeface="Wingdings"/>
                          <a:cs typeface="Wingdings"/>
                        </a:rPr>
                        <a:t>l</a:t>
                      </a:r>
                      <a:endParaRPr lang="fr-ca" sz="5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solidFill>
                            <a:srgbClr val="000000"/>
                          </a:solidFill>
                          <a:latin typeface="Wingdings"/>
                          <a:ea typeface="Wingdings"/>
                          <a:cs typeface="Wingdings"/>
                        </a:rPr>
                        <a:t>l</a:t>
                      </a:r>
                      <a:endParaRPr lang="fr-ca" sz="5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solidFill>
                            <a:srgbClr val="000000"/>
                          </a:solidFill>
                          <a:latin typeface="Wingdings"/>
                          <a:ea typeface="Wingdings"/>
                          <a:cs typeface="Wingdings"/>
                        </a:rPr>
                        <a:t>l</a:t>
                      </a:r>
                      <a:endParaRPr kumimoji="0" lang="fr-ca" sz="5400" b="1" i="0" u="none" strike="noStrike" kern="1200" cap="none" spc="0" normalizeH="0" baseline="0" noProof="0" dirty="0">
                        <a:ln>
                          <a:solidFill>
                            <a:srgbClr val="000000"/>
                          </a:solidFill>
                        </a:ln>
                        <a:solidFill>
                          <a:srgbClr val="FFFFFF"/>
                        </a:solidFill>
                        <a:effectLst/>
                        <a:uLnTx/>
                        <a:uFillTx/>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solidFill>
                            <a:srgbClr val="000000"/>
                          </a:solidFill>
                          <a:latin typeface="Wingdings"/>
                          <a:ea typeface="Wingdings"/>
                          <a:cs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76" name="Table 75">
            <a:extLst>
              <a:ext uri="{FF2B5EF4-FFF2-40B4-BE49-F238E27FC236}">
                <a16:creationId xmlns:a16="http://schemas.microsoft.com/office/drawing/2014/main" id="{C7DD0F2A-50B4-4D3A-BDE4-0A3F7D685957}"/>
              </a:ext>
              <a:ext uri="{C183D7F6-B498-43B3-948B-1728B52AA6E4}">
                <adec:decorative xmlns:adec="http://schemas.microsoft.com/office/drawing/2017/decorative" val="1"/>
              </a:ext>
            </a:extLst>
          </p:cNvPr>
          <p:cNvGraphicFramePr>
            <a:graphicFrameLocks noGrp="1"/>
          </p:cNvGraphicFramePr>
          <p:nvPr>
            <p:custDataLst>
              <p:tags r:id="rId8"/>
            </p:custDataLst>
            <p:extLst>
              <p:ext uri="{D42A27DB-BD31-4B8C-83A1-F6EECF244321}">
                <p14:modId xmlns:p14="http://schemas.microsoft.com/office/powerpoint/2010/main" val="2067581341"/>
              </p:ext>
            </p:extLst>
          </p:nvPr>
        </p:nvGraphicFramePr>
        <p:xfrm>
          <a:off x="528296" y="4904800"/>
          <a:ext cx="7385420" cy="189230"/>
        </p:xfrm>
        <a:graphic>
          <a:graphicData uri="http://schemas.openxmlformats.org/drawingml/2006/table">
            <a:tbl>
              <a:tblPr firstRow="1" bandRow="1">
                <a:tableStyleId>{5C22544A-7EE6-4342-B048-85BDC9FD1C3A}</a:tableStyleId>
              </a:tblPr>
              <a:tblGrid>
                <a:gridCol w="1477084">
                  <a:extLst>
                    <a:ext uri="{9D8B030D-6E8A-4147-A177-3AD203B41FA5}">
                      <a16:colId xmlns:a16="http://schemas.microsoft.com/office/drawing/2014/main" val="1009099865"/>
                    </a:ext>
                  </a:extLst>
                </a:gridCol>
                <a:gridCol w="1477084">
                  <a:extLst>
                    <a:ext uri="{9D8B030D-6E8A-4147-A177-3AD203B41FA5}">
                      <a16:colId xmlns:a16="http://schemas.microsoft.com/office/drawing/2014/main" val="20013"/>
                    </a:ext>
                  </a:extLst>
                </a:gridCol>
                <a:gridCol w="1477084">
                  <a:extLst>
                    <a:ext uri="{9D8B030D-6E8A-4147-A177-3AD203B41FA5}">
                      <a16:colId xmlns:a16="http://schemas.microsoft.com/office/drawing/2014/main" val="20014"/>
                    </a:ext>
                  </a:extLst>
                </a:gridCol>
                <a:gridCol w="1477084">
                  <a:extLst>
                    <a:ext uri="{9D8B030D-6E8A-4147-A177-3AD203B41FA5}">
                      <a16:colId xmlns:a16="http://schemas.microsoft.com/office/drawing/2014/main" val="20015"/>
                    </a:ext>
                  </a:extLst>
                </a:gridCol>
                <a:gridCol w="1477084">
                  <a:extLst>
                    <a:ext uri="{9D8B030D-6E8A-4147-A177-3AD203B41FA5}">
                      <a16:colId xmlns:a16="http://schemas.microsoft.com/office/drawing/2014/main" val="20016"/>
                    </a:ext>
                  </a:extLst>
                </a:gridCol>
              </a:tblGrid>
              <a:tr h="159298">
                <a:tc>
                  <a:txBody>
                    <a:bodyPr/>
                    <a:lstStyle/>
                    <a:p>
                      <a:pPr algn="ctr" rtl="0" fontAlgn="b"/>
                      <a:r>
                        <a:rPr lang="fr-ca" sz="1200" b="1" i="0" u="none" baseline="0">
                          <a:solidFill>
                            <a:srgbClr val="FFFFFF"/>
                          </a:solidFill>
                          <a:latin typeface="Arial"/>
                          <a:ea typeface="Arial"/>
                          <a:cs typeface="Arial"/>
                        </a:rPr>
                        <a:t>0</a:t>
                      </a:r>
                      <a:endParaRPr sz="12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b"/>
                      <a:r>
                        <a:rPr lang="fr-ca" sz="1200" b="1" i="0" u="none" baseline="0">
                          <a:solidFill>
                            <a:srgbClr val="FFFFFF"/>
                          </a:solidFill>
                          <a:latin typeface="Arial"/>
                          <a:ea typeface="Arial"/>
                          <a:cs typeface="Arial"/>
                        </a:rPr>
                        <a:t>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b"/>
                      <a:r>
                        <a:rPr lang="fr-ca" sz="1200" b="1" i="0" u="none" baseline="0">
                          <a:solidFill>
                            <a:srgbClr val="FFFFFF"/>
                          </a:solidFill>
                          <a:latin typeface="Arial"/>
                          <a:ea typeface="Arial"/>
                          <a:cs typeface="Arial"/>
                        </a:rPr>
                        <a:t>-2</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b"/>
                      <a:r>
                        <a:rPr lang="fr-ca" sz="1200" b="1" i="0" u="none" baseline="0">
                          <a:solidFill>
                            <a:srgbClr val="FFFFFF"/>
                          </a:solidFill>
                          <a:latin typeface="Arial"/>
                          <a:ea typeface="Arial"/>
                          <a:cs typeface="Arial"/>
                        </a:rPr>
                        <a:t>-6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b"/>
                      <a:r>
                        <a:rPr lang="fr-ca" sz="1200" b="1" i="0" u="none" baseline="0" dirty="0">
                          <a:solidFill>
                            <a:srgbClr val="FFFFFF"/>
                          </a:solidFill>
                          <a:latin typeface="Arial"/>
                          <a:ea typeface="Arial"/>
                          <a:cs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2" name="Group 1">
            <a:extLst>
              <a:ext uri="{FF2B5EF4-FFF2-40B4-BE49-F238E27FC236}">
                <a16:creationId xmlns:a16="http://schemas.microsoft.com/office/drawing/2014/main" id="{9CDBBAB3-4555-4460-9A47-315B75ECA361}"/>
              </a:ext>
              <a:ext uri="{C183D7F6-B498-43B3-948B-1728B52AA6E4}">
                <adec:decorative xmlns:adec="http://schemas.microsoft.com/office/drawing/2017/decorative" val="1"/>
              </a:ext>
            </a:extLst>
          </p:cNvPr>
          <p:cNvGrpSpPr/>
          <p:nvPr/>
        </p:nvGrpSpPr>
        <p:grpSpPr>
          <a:xfrm>
            <a:off x="0" y="501126"/>
            <a:ext cx="11696700" cy="6109986"/>
            <a:chOff x="0" y="501126"/>
            <a:chExt cx="11696700" cy="6109986"/>
          </a:xfrm>
        </p:grpSpPr>
        <p:sp>
          <p:nvSpPr>
            <p:cNvPr id="31" name="Content Placeholder 20">
              <a:extLst>
                <a:ext uri="{FF2B5EF4-FFF2-40B4-BE49-F238E27FC236}">
                  <a16:creationId xmlns:a16="http://schemas.microsoft.com/office/drawing/2014/main" id="{705298BA-CB8E-48B5-B875-B14B279A4167}"/>
                </a:ext>
              </a:extLst>
            </p:cNvPr>
            <p:cNvSpPr txBox="1">
              <a:spLocks/>
            </p:cNvSpPr>
            <p:nvPr>
              <p:custDataLst>
                <p:tags r:id="rId9"/>
              </p:custDataLst>
            </p:nvPr>
          </p:nvSpPr>
          <p:spPr bwMode="gray">
            <a:xfrm>
              <a:off x="6833787" y="2199504"/>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cxnSp>
          <p:nvCxnSpPr>
            <p:cNvPr id="32" name="Straight Connector 31">
              <a:extLst>
                <a:ext uri="{FF2B5EF4-FFF2-40B4-BE49-F238E27FC236}">
                  <a16:creationId xmlns:a16="http://schemas.microsoft.com/office/drawing/2014/main" id="{51387651-8D00-478A-8A18-DBDBBFBDED7A}"/>
                </a:ext>
              </a:extLst>
            </p:cNvPr>
            <p:cNvCxnSpPr/>
            <p:nvPr>
              <p:custDataLst>
                <p:tags r:id="rId10"/>
              </p:custDataLst>
            </p:nvPr>
          </p:nvCxnSpPr>
          <p:spPr>
            <a:xfrm>
              <a:off x="6600642" y="196355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731EF07-914B-4686-871B-16372E3B3512}"/>
                </a:ext>
              </a:extLst>
            </p:cNvPr>
            <p:cNvCxnSpPr>
              <a:cxnSpLocks/>
            </p:cNvCxnSpPr>
            <p:nvPr>
              <p:custDataLst>
                <p:tags r:id="rId11"/>
              </p:custDataLst>
            </p:nvPr>
          </p:nvCxnSpPr>
          <p:spPr bwMode="gray">
            <a:xfrm>
              <a:off x="6943022" y="2037972"/>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BE60EAE-ADBF-438E-8AC9-22BEA92ACD72}"/>
                </a:ext>
              </a:extLst>
            </p:cNvPr>
            <p:cNvSpPr/>
            <p:nvPr>
              <p:custDataLst>
                <p:tags r:id="rId12"/>
              </p:custDataLst>
            </p:nvPr>
          </p:nvSpPr>
          <p:spPr bwMode="gray">
            <a:xfrm>
              <a:off x="6823595" y="1951364"/>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467830EF-4B27-4633-87F1-C631C1F04E9E}"/>
                </a:ext>
              </a:extLst>
            </p:cNvPr>
            <p:cNvSpPr/>
            <p:nvPr>
              <p:custDataLst>
                <p:tags r:id="rId13"/>
              </p:custDataLst>
            </p:nvPr>
          </p:nvSpPr>
          <p:spPr bwMode="gray">
            <a:xfrm>
              <a:off x="7323433" y="1951364"/>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2171DC49-67A5-495F-9303-3035281DF338}"/>
                </a:ext>
              </a:extLst>
            </p:cNvPr>
            <p:cNvSpPr/>
            <p:nvPr>
              <p:custDataLst>
                <p:tags r:id="rId14"/>
              </p:custDataLst>
            </p:nvPr>
          </p:nvSpPr>
          <p:spPr bwMode="gray">
            <a:xfrm>
              <a:off x="7803766" y="1951364"/>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cxnSp>
          <p:nvCxnSpPr>
            <p:cNvPr id="39" name="Straight Connector 38">
              <a:extLst>
                <a:ext uri="{FF2B5EF4-FFF2-40B4-BE49-F238E27FC236}">
                  <a16:creationId xmlns:a16="http://schemas.microsoft.com/office/drawing/2014/main" id="{393F2072-FC25-4EB4-AA37-2D6B3AEF0671}"/>
                </a:ext>
              </a:extLst>
            </p:cNvPr>
            <p:cNvCxnSpPr>
              <a:cxnSpLocks/>
            </p:cNvCxnSpPr>
            <p:nvPr>
              <p:custDataLst>
                <p:tags r:id="rId15"/>
              </p:custDataLst>
            </p:nvPr>
          </p:nvCxnSpPr>
          <p:spPr>
            <a:xfrm>
              <a:off x="499319" y="5862520"/>
              <a:ext cx="7498080" cy="0"/>
            </a:xfrm>
            <a:prstGeom prst="line">
              <a:avLst/>
            </a:prstGeom>
            <a:noFill/>
            <a:ln w="25400" cap="flat" cmpd="sng" algn="ctr">
              <a:solidFill>
                <a:srgbClr val="000000"/>
              </a:solidFill>
              <a:prstDash val="solid"/>
              <a:miter lim="800000"/>
            </a:ln>
            <a:effectLst/>
          </p:spPr>
        </p:cxnSp>
        <p:cxnSp>
          <p:nvCxnSpPr>
            <p:cNvPr id="42" name="Straight Connector 41">
              <a:extLst>
                <a:ext uri="{FF2B5EF4-FFF2-40B4-BE49-F238E27FC236}">
                  <a16:creationId xmlns:a16="http://schemas.microsoft.com/office/drawing/2014/main" id="{BDF4B8C8-C862-4680-B570-A732815C1C54}"/>
                </a:ext>
              </a:extLst>
            </p:cNvPr>
            <p:cNvCxnSpPr>
              <a:cxnSpLocks/>
            </p:cNvCxnSpPr>
            <p:nvPr>
              <p:custDataLst>
                <p:tags r:id="rId16"/>
              </p:custDataLst>
            </p:nvPr>
          </p:nvCxnSpPr>
          <p:spPr>
            <a:xfrm>
              <a:off x="499319" y="1678311"/>
              <a:ext cx="7498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itle 6">
              <a:extLst>
                <a:ext uri="{FF2B5EF4-FFF2-40B4-BE49-F238E27FC236}">
                  <a16:creationId xmlns:a16="http://schemas.microsoft.com/office/drawing/2014/main" id="{7EE0205F-A2C0-4272-ACCF-71932EC47B43}"/>
                </a:ext>
              </a:extLst>
            </p:cNvPr>
            <p:cNvSpPr txBox="1">
              <a:spLocks/>
            </p:cNvSpPr>
            <p:nvPr>
              <p:custDataLst>
                <p:tags r:id="rId17"/>
              </p:custDataLst>
            </p:nvPr>
          </p:nvSpPr>
          <p:spPr>
            <a:xfrm>
              <a:off x="8539613" y="2768099"/>
              <a:ext cx="3157087"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ca" sz="1400" b="1" i="0" u="none" strike="noStrike" kern="1200" cap="none" spc="0" normalizeH="0" baseline="0" dirty="0">
                  <a:ln>
                    <a:noFill/>
                  </a:ln>
                  <a:solidFill>
                    <a:srgbClr val="000000"/>
                  </a:solidFill>
                  <a:effectLst/>
                  <a:uLnTx/>
                  <a:uFillTx/>
                  <a:latin typeface="Arial"/>
                  <a:ea typeface="+mj-ea"/>
                  <a:cs typeface="Arial" panose="020B0604020202020204" pitchFamily="34" charset="0"/>
                </a:rPr>
                <a:t>EN MAI</a:t>
              </a:r>
              <a:r>
                <a:rPr kumimoji="0" lang="fr-CA" sz="1400" b="1" i="0" u="none" strike="noStrike" kern="1200" cap="none" spc="0" normalizeH="0" baseline="0" dirty="0">
                  <a:ln>
                    <a:noFill/>
                  </a:ln>
                  <a:solidFill>
                    <a:srgbClr val="000000"/>
                  </a:solidFill>
                  <a:effectLst/>
                  <a:uLnTx/>
                  <a:uFillTx/>
                  <a:latin typeface="Arial"/>
                  <a:ea typeface="+mj-ea"/>
                  <a:cs typeface="Arial" panose="020B0604020202020204" pitchFamily="34" charset="0"/>
                </a:rPr>
                <a:t> </a:t>
              </a:r>
              <a:r>
                <a:rPr kumimoji="0" lang="fr-ca" sz="1400" b="1" i="0" u="none" strike="noStrike" kern="1200" cap="none" spc="0" normalizeH="0" baseline="0" dirty="0">
                  <a:ln>
                    <a:noFill/>
                  </a:ln>
                  <a:solidFill>
                    <a:srgbClr val="000000"/>
                  </a:solidFill>
                  <a:effectLst/>
                  <a:uLnTx/>
                  <a:uFillTx/>
                  <a:latin typeface="Arial"/>
                  <a:ea typeface="+mj-ea"/>
                  <a:cs typeface="Arial" panose="020B0604020202020204" pitchFamily="34" charset="0"/>
                </a:rPr>
                <a:t>2020, </a:t>
              </a:r>
            </a:p>
            <a:p>
              <a:pPr marL="0" marR="0" lvl="0" indent="0" algn="l" defTabSz="914377" rtl="0" eaLnBrk="1" fontAlgn="auto" latinLnBrk="0" hangingPunct="1">
                <a:lnSpc>
                  <a:spcPct val="90000"/>
                </a:lnSpc>
                <a:spcBef>
                  <a:spcPct val="0"/>
                </a:spcBef>
                <a:spcAft>
                  <a:spcPts val="0"/>
                </a:spcAft>
                <a:buClrTx/>
                <a:buSzTx/>
                <a:buFontTx/>
                <a:buNone/>
                <a:tabLst/>
                <a:defRPr/>
              </a:pPr>
              <a:r>
                <a:rPr lang="fr-ca" sz="1400" b="1" i="0" u="none" cap="none" baseline="0" dirty="0">
                  <a:solidFill>
                    <a:srgbClr val="000000"/>
                  </a:solidFill>
                  <a:latin typeface="Arial"/>
                  <a:ea typeface="Arial"/>
                  <a:cs typeface="Arial"/>
                </a:rPr>
                <a:t>MON EMPLOYEUR</a:t>
              </a:r>
              <a:r>
                <a:rPr kumimoji="0" lang="fr-ca" sz="1400" b="1" i="0" u="none" strike="noStrike" kern="1200" cap="none" spc="0" normalizeH="0" baseline="0" dirty="0">
                  <a:ln>
                    <a:noFill/>
                  </a:ln>
                  <a:solidFill>
                    <a:srgbClr val="000000"/>
                  </a:solidFill>
                  <a:effectLst/>
                  <a:uLnTx/>
                  <a:uFillTx/>
                  <a:latin typeface="Arial"/>
                  <a:ea typeface="+mj-ea"/>
                  <a:cs typeface="Arial" panose="020B0604020202020204" pitchFamily="34" charset="0"/>
                </a:rPr>
                <a:t> ARRIVE EN TÊTE POUR LA CONFIANCE</a:t>
              </a:r>
              <a:endParaRPr kumimoji="0" lang="fr-ca" sz="1400" b="1" i="0" u="none" strike="noStrike" kern="1200" cap="all" spc="0" normalizeH="0" baseline="0" noProof="0" dirty="0">
                <a:ln>
                  <a:noFill/>
                </a:ln>
                <a:solidFill>
                  <a:srgbClr val="000000"/>
                </a:solidFill>
                <a:effectLst/>
                <a:uLnTx/>
                <a:uFillTx/>
                <a:latin typeface="Arial" panose="020B0604020202020204"/>
                <a:ea typeface="+mj-ea"/>
                <a:cs typeface="Arial" panose="020B0604020202020204" pitchFamily="34" charset="0"/>
              </a:endParaRPr>
            </a:p>
          </p:txBody>
        </p:sp>
        <p:pic>
          <p:nvPicPr>
            <p:cNvPr id="53" name="Picture 52" descr="CA.png"/>
            <p:cNvPicPr>
              <a:picLocks noChangeAspect="1"/>
            </p:cNvPicPr>
            <p:nvPr>
              <p:custDataLst>
                <p:tags r:id="rId18"/>
              </p:custDataLst>
            </p:nvPr>
          </p:nvPicPr>
          <p:blipFill>
            <a:blip r:embed="rId24"/>
            <a:stretch>
              <a:fillRect/>
            </a:stretch>
          </p:blipFill>
          <p:spPr>
            <a:xfrm>
              <a:off x="0" y="6373368"/>
              <a:ext cx="365760" cy="237744"/>
            </a:xfrm>
            <a:prstGeom prst="rect">
              <a:avLst/>
            </a:prstGeom>
          </p:spPr>
        </p:pic>
        <p:sp>
          <p:nvSpPr>
            <p:cNvPr id="27" name="Title 6">
              <a:extLst>
                <a:ext uri="{FF2B5EF4-FFF2-40B4-BE49-F238E27FC236}">
                  <a16:creationId xmlns:a16="http://schemas.microsoft.com/office/drawing/2014/main" id="{E6F70E33-94E8-4B16-B968-87682D795292}"/>
                </a:ext>
              </a:extLst>
            </p:cNvPr>
            <p:cNvSpPr txBox="1">
              <a:spLocks/>
            </p:cNvSpPr>
            <p:nvPr>
              <p:custDataLst>
                <p:tags r:id="rId19"/>
              </p:custDataLst>
            </p:nvPr>
          </p:nvSpPr>
          <p:spPr>
            <a:xfrm>
              <a:off x="461964" y="501126"/>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cap="none">
                  <a:latin typeface="Arial"/>
                  <a:ea typeface="+mn-ea"/>
                  <a:cs typeface="+mn-cs"/>
                </a:rPr>
                <a:t>MON EMPLOYEUR, SEULE INSTITUTION DE CONFIANCE</a:t>
              </a:r>
              <a:endParaRPr lang="fr-ca" dirty="0"/>
            </a:p>
          </p:txBody>
        </p:sp>
      </p:grpSp>
    </p:spTree>
    <p:extLst>
      <p:ext uri="{BB962C8B-B14F-4D97-AF65-F5344CB8AC3E}">
        <p14:creationId xmlns:p14="http://schemas.microsoft.com/office/powerpoint/2010/main" val="20910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38C7E1-6B79-4CDD-8170-76B59384384B}"/>
              </a:ext>
            </a:extLst>
          </p:cNvPr>
          <p:cNvSpPr>
            <a:spLocks noGrp="1"/>
          </p:cNvSpPr>
          <p:nvPr>
            <p:ph type="title"/>
            <p:custDataLst>
              <p:tags r:id="rId1"/>
            </p:custDataLst>
          </p:nvPr>
        </p:nvSpPr>
        <p:spPr>
          <a:xfrm>
            <a:off x="0" y="-542721"/>
            <a:ext cx="11960195" cy="633878"/>
          </a:xfrm>
        </p:spPr>
        <p:txBody>
          <a:bodyPr/>
          <a:lstStyle/>
          <a:p>
            <a:pPr algn="l" rtl="0"/>
            <a:r>
              <a:rPr lang="fr-ca" b="0" i="0" u="none" cap="none" baseline="0" dirty="0">
                <a:solidFill>
                  <a:schemeClr val="tx1"/>
                </a:solidFill>
                <a:latin typeface="Arial"/>
                <a:ea typeface="+mn-ea"/>
                <a:cs typeface="+mn-cs"/>
              </a:rPr>
              <a:t>Peurs sociétales persistantes au Canada.</a:t>
            </a:r>
            <a:endParaRPr lang="fr-ca" b="0" cap="none" dirty="0">
              <a:solidFill>
                <a:schemeClr val="tx1"/>
              </a:solidFill>
            </a:endParaRPr>
          </a:p>
        </p:txBody>
      </p:sp>
      <p:sp>
        <p:nvSpPr>
          <p:cNvPr id="8" name="Text Placeholder 7">
            <a:extLst>
              <a:ext uri="{FF2B5EF4-FFF2-40B4-BE49-F238E27FC236}">
                <a16:creationId xmlns:a16="http://schemas.microsoft.com/office/drawing/2014/main" id="{C8D846CB-68AE-41BA-BE52-37B4936FCDA9}"/>
              </a:ext>
            </a:extLst>
          </p:cNvPr>
          <p:cNvSpPr>
            <a:spLocks noGrp="1"/>
          </p:cNvSpPr>
          <p:nvPr>
            <p:ph type="body" sz="quarter" idx="13"/>
            <p:custDataLst>
              <p:tags r:id="rId2"/>
            </p:custDataLst>
          </p:nvPr>
        </p:nvSpPr>
        <p:spPr>
          <a:xfrm>
            <a:off x="4830534" y="788141"/>
            <a:ext cx="4069022" cy="565330"/>
          </a:xfrm>
        </p:spPr>
        <p:txBody>
          <a:bodyPr/>
          <a:lstStyle/>
          <a:p>
            <a:pPr algn="l" rtl="0"/>
            <a:r>
              <a:rPr lang="fr-ca" sz="1600" b="0" i="0" u="none" baseline="0" dirty="0">
                <a:solidFill>
                  <a:srgbClr val="000000"/>
                </a:solidFill>
                <a:latin typeface="Arial"/>
                <a:ea typeface="Arial"/>
                <a:cs typeface="Arial"/>
              </a:rPr>
              <a:t>Pourcentage de gens inquiets au Canada pour chaque catégorie de craintes</a:t>
            </a:r>
          </a:p>
        </p:txBody>
      </p:sp>
      <p:graphicFrame>
        <p:nvGraphicFramePr>
          <p:cNvPr id="16" name="Chart 15" descr="Ce diagramme en bâtons montre les cinq principales préoccupations des Canadiens ainsi que la variation des niveaux depuis 2021, en pourcentage.&#10;L’enjeu « Pertes d’emplois (net) » a diminué de 1 pour atteindre 74 %.&#10;L’enjeu « Changements climatiques » a augmenté de 1 pour atteindre 64 %.&#10;L’enjeu « Pirates informatiques et cyberattaques » a diminué de 2 pour atteindre 63 %.&#10;L’enjeu « Perte de mes libertés citoyennes » est demeuré à 47 %.&#10;L’enjeu « Préjugés et racisme » a augmenté de 4 pour atteindre 42 %.&#10;&#10;">
            <a:extLst>
              <a:ext uri="{FF2B5EF4-FFF2-40B4-BE49-F238E27FC236}">
                <a16:creationId xmlns:a16="http://schemas.microsoft.com/office/drawing/2014/main" id="{CA6C642C-31E3-4D95-98F8-503366D9CD33}"/>
              </a:ext>
            </a:extLst>
          </p:cNvPr>
          <p:cNvGraphicFramePr/>
          <p:nvPr>
            <p:custDataLst>
              <p:tags r:id="rId3"/>
            </p:custDataLst>
            <p:extLst>
              <p:ext uri="{D42A27DB-BD31-4B8C-83A1-F6EECF244321}">
                <p14:modId xmlns:p14="http://schemas.microsoft.com/office/powerpoint/2010/main" val="2724550525"/>
              </p:ext>
            </p:extLst>
          </p:nvPr>
        </p:nvGraphicFramePr>
        <p:xfrm>
          <a:off x="4830534" y="1438337"/>
          <a:ext cx="6852539" cy="4379391"/>
        </p:xfrm>
        <a:graphic>
          <a:graphicData uri="http://schemas.openxmlformats.org/drawingml/2006/chart">
            <c:chart xmlns:c="http://schemas.openxmlformats.org/drawingml/2006/chart" xmlns:r="http://schemas.openxmlformats.org/officeDocument/2006/relationships" r:id="rId12"/>
          </a:graphicData>
        </a:graphic>
      </p:graphicFrame>
      <p:sp>
        <p:nvSpPr>
          <p:cNvPr id="9" name="Text Placeholder 8">
            <a:extLst>
              <a:ext uri="{FF2B5EF4-FFF2-40B4-BE49-F238E27FC236}">
                <a16:creationId xmlns:a16="http://schemas.microsoft.com/office/drawing/2014/main" id="{7B070FFF-2682-4BC4-AB6F-E8ACB9BAEC53}"/>
              </a:ext>
            </a:extLst>
          </p:cNvPr>
          <p:cNvSpPr>
            <a:spLocks noGrp="1"/>
          </p:cNvSpPr>
          <p:nvPr>
            <p:ph type="body" sz="quarter" idx="14"/>
            <p:custDataLst>
              <p:tags r:id="rId4"/>
            </p:custDataLst>
          </p:nvPr>
        </p:nvSpPr>
        <p:spPr>
          <a:xfrm>
            <a:off x="499927" y="5321809"/>
            <a:ext cx="3447959" cy="1290246"/>
          </a:xfrm>
        </p:spPr>
        <p:txBody>
          <a:bodyPr/>
          <a:lstStyle/>
          <a:p>
            <a:pPr algn="l" rtl="0"/>
            <a:r>
              <a:rPr lang="fr-ca" sz="900" b="1" i="0" u="none" baseline="0" dirty="0">
                <a:solidFill>
                  <a:srgbClr val="A6A6A6"/>
                </a:solidFill>
              </a:rPr>
              <a:t>Baromètre de confiance Edelman 2022.</a:t>
            </a:r>
            <a:r>
              <a:rPr lang="fr-ca" sz="900" b="0" i="0" u="none" baseline="0" dirty="0">
                <a:solidFill>
                  <a:srgbClr val="A6A6A6"/>
                </a:solidFill>
              </a:rPr>
              <a:t> POP_EMO. Certaines personnes disent s’inquiéter de beaucoup de choses, d’autres se disent peu préoccupées. Nous nous intéressons à ce qui vous préoccupe. Plus précisément, à quel point vous inquiétez-vous pour chacun des éléments suivants? Échelle de 9 points; 4 cases supérieures = inquiétude. Les attributs non liés à la perte d’emploi ont été présentés à la moitié de l’échantillon. Population générale, Canada. La perte d’emploi a été présentée uniquement aux personnes employées par une organisation (Q43/1). La perte d’emploi est le résultat net des attributs 1-3, 5 et 22-24. </a:t>
            </a:r>
            <a:endParaRPr kumimoji="0" lang="fr-ca" sz="900" b="0" i="0" u="none" strike="noStrike" kern="1200" cap="none" spc="0" normalizeH="0" baseline="0" noProof="0" dirty="0">
              <a:ln>
                <a:noFill/>
              </a:ln>
              <a:solidFill>
                <a:srgbClr val="A6A6A6"/>
              </a:solidFill>
              <a:effectLst/>
              <a:uLnTx/>
              <a:uFillTx/>
              <a:latin typeface="Arial"/>
              <a:ea typeface="+mn-ea"/>
              <a:cs typeface="+mn-cs"/>
            </a:endParaRPr>
          </a:p>
        </p:txBody>
      </p:sp>
      <p:graphicFrame>
        <p:nvGraphicFramePr>
          <p:cNvPr id="19" name="Table 18">
            <a:extLst>
              <a:ext uri="{FF2B5EF4-FFF2-40B4-BE49-F238E27FC236}">
                <a16:creationId xmlns:a16="http://schemas.microsoft.com/office/drawing/2014/main" id="{83EBA266-2D23-4FA2-9879-184FA4B23474}"/>
              </a:ext>
              <a:ext uri="{C183D7F6-B498-43B3-948B-1728B52AA6E4}">
                <adec:decorative xmlns:adec="http://schemas.microsoft.com/office/drawing/2017/decorative" val="1"/>
              </a:ext>
            </a:extLst>
          </p:cNvPr>
          <p:cNvGraphicFramePr>
            <a:graphicFrameLocks noGrp="1"/>
          </p:cNvGraphicFramePr>
          <p:nvPr>
            <p:custDataLst>
              <p:tags r:id="rId5"/>
            </p:custDataLst>
            <p:extLst>
              <p:ext uri="{D42A27DB-BD31-4B8C-83A1-F6EECF244321}">
                <p14:modId xmlns:p14="http://schemas.microsoft.com/office/powerpoint/2010/main" val="4256794285"/>
              </p:ext>
            </p:extLst>
          </p:nvPr>
        </p:nvGraphicFramePr>
        <p:xfrm>
          <a:off x="4839429" y="4223277"/>
          <a:ext cx="6850935" cy="1005840"/>
        </p:xfrm>
        <a:graphic>
          <a:graphicData uri="http://schemas.openxmlformats.org/drawingml/2006/table">
            <a:tbl>
              <a:tblPr firstRow="1" bandRow="1">
                <a:effectLst/>
                <a:tableStyleId>{5C22544A-7EE6-4342-B048-85BDC9FD1C3A}</a:tableStyleId>
              </a:tblPr>
              <a:tblGrid>
                <a:gridCol w="1370187">
                  <a:extLst>
                    <a:ext uri="{9D8B030D-6E8A-4147-A177-3AD203B41FA5}">
                      <a16:colId xmlns:a16="http://schemas.microsoft.com/office/drawing/2014/main" val="3491998019"/>
                    </a:ext>
                  </a:extLst>
                </a:gridCol>
                <a:gridCol w="1370187">
                  <a:extLst>
                    <a:ext uri="{9D8B030D-6E8A-4147-A177-3AD203B41FA5}">
                      <a16:colId xmlns:a16="http://schemas.microsoft.com/office/drawing/2014/main" val="3483614226"/>
                    </a:ext>
                  </a:extLst>
                </a:gridCol>
                <a:gridCol w="1370187">
                  <a:extLst>
                    <a:ext uri="{9D8B030D-6E8A-4147-A177-3AD203B41FA5}">
                      <a16:colId xmlns:a16="http://schemas.microsoft.com/office/drawing/2014/main" val="1369620733"/>
                    </a:ext>
                  </a:extLst>
                </a:gridCol>
                <a:gridCol w="1370187">
                  <a:extLst>
                    <a:ext uri="{9D8B030D-6E8A-4147-A177-3AD203B41FA5}">
                      <a16:colId xmlns:a16="http://schemas.microsoft.com/office/drawing/2014/main" val="2144019759"/>
                    </a:ext>
                  </a:extLst>
                </a:gridCol>
                <a:gridCol w="1370187">
                  <a:extLst>
                    <a:ext uri="{9D8B030D-6E8A-4147-A177-3AD203B41FA5}">
                      <a16:colId xmlns:a16="http://schemas.microsoft.com/office/drawing/2014/main" val="621510565"/>
                    </a:ext>
                  </a:extLst>
                </a:gridCol>
              </a:tblGrid>
              <a:tr h="230075">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6000" b="1" i="0" u="none" baseline="0">
                          <a:solidFill>
                            <a:srgbClr val="000000"/>
                          </a:solidFill>
                          <a:latin typeface="Wingdings"/>
                          <a:ea typeface="Wingdings"/>
                          <a:cs typeface="Wingdings"/>
                        </a:rPr>
                        <a:t>l</a:t>
                      </a:r>
                      <a:endParaRPr lang="fr-ca"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0" lang="fr-ca" sz="6000" b="1" i="0" u="none" strike="noStrike" kern="1200" cap="none" spc="0" normalizeH="0" baseline="0">
                          <a:ln w="12700">
                            <a:solidFill>
                              <a:schemeClr val="tx1"/>
                            </a:solidFill>
                          </a:ln>
                          <a:solidFill>
                            <a:schemeClr val="bg1"/>
                          </a:solidFill>
                          <a:effectLst/>
                          <a:uLnTx/>
                          <a:uFillTx/>
                          <a:latin typeface="Wingdings" charset="2"/>
                          <a:ea typeface="Wingdings" charset="2"/>
                          <a:cs typeface="Wingdings" charset="2"/>
                        </a:rPr>
                        <a:t>l</a:t>
                      </a:r>
                      <a:endParaRPr lang="fr-ca"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6000" b="1" i="0" u="none" baseline="0">
                          <a:solidFill>
                            <a:srgbClr val="000000"/>
                          </a:solidFill>
                          <a:latin typeface="Wingdings"/>
                          <a:ea typeface="Wingdings"/>
                          <a:cs typeface="Wingdings"/>
                        </a:rPr>
                        <a:t>l</a:t>
                      </a:r>
                      <a:endParaRPr lang="fr-ca"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6000" b="1" i="0" u="none" baseline="0">
                          <a:ln>
                            <a:solidFill>
                              <a:schemeClr val="tx1"/>
                            </a:solidFill>
                          </a:ln>
                          <a:solidFill>
                            <a:srgbClr val="748181"/>
                          </a:solidFill>
                          <a:latin typeface="Wingdings"/>
                          <a:ea typeface="Wingdings"/>
                          <a:cs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6000" b="1" i="0" u="none" baseline="0" dirty="0">
                          <a:ln w="12700">
                            <a:solidFill>
                              <a:schemeClr val="tx1"/>
                            </a:solidFill>
                          </a:ln>
                          <a:solidFill>
                            <a:schemeClr val="bg1"/>
                          </a:solidFill>
                          <a:effectLst/>
                          <a:latin typeface="Wingdings" charset="2"/>
                          <a:ea typeface="Wingdings" charset="2"/>
                          <a:cs typeface="Wingdings" charset="2"/>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FCD42EB3-1DF2-4E9F-BC79-006C79E6EBE5}"/>
              </a:ext>
              <a:ext uri="{C183D7F6-B498-43B3-948B-1728B52AA6E4}">
                <adec:decorative xmlns:adec="http://schemas.microsoft.com/office/drawing/2017/decorative" val="1"/>
              </a:ext>
            </a:extLst>
          </p:cNvPr>
          <p:cNvGraphicFramePr>
            <a:graphicFrameLocks noGrp="1"/>
          </p:cNvGraphicFramePr>
          <p:nvPr>
            <p:custDataLst>
              <p:tags r:id="rId6"/>
            </p:custDataLst>
            <p:extLst>
              <p:ext uri="{D42A27DB-BD31-4B8C-83A1-F6EECF244321}">
                <p14:modId xmlns:p14="http://schemas.microsoft.com/office/powerpoint/2010/main" val="212680375"/>
              </p:ext>
            </p:extLst>
          </p:nvPr>
        </p:nvGraphicFramePr>
        <p:xfrm>
          <a:off x="4848461" y="4610047"/>
          <a:ext cx="6852540" cy="250190"/>
        </p:xfrm>
        <a:graphic>
          <a:graphicData uri="http://schemas.openxmlformats.org/drawingml/2006/table">
            <a:tbl>
              <a:tblPr firstRow="1" bandRow="1">
                <a:tableStyleId>{5C22544A-7EE6-4342-B048-85BDC9FD1C3A}</a:tableStyleId>
              </a:tblPr>
              <a:tblGrid>
                <a:gridCol w="1370508">
                  <a:extLst>
                    <a:ext uri="{9D8B030D-6E8A-4147-A177-3AD203B41FA5}">
                      <a16:colId xmlns:a16="http://schemas.microsoft.com/office/drawing/2014/main" val="20013"/>
                    </a:ext>
                  </a:extLst>
                </a:gridCol>
                <a:gridCol w="1370508">
                  <a:extLst>
                    <a:ext uri="{9D8B030D-6E8A-4147-A177-3AD203B41FA5}">
                      <a16:colId xmlns:a16="http://schemas.microsoft.com/office/drawing/2014/main" val="20014"/>
                    </a:ext>
                  </a:extLst>
                </a:gridCol>
                <a:gridCol w="1370508">
                  <a:extLst>
                    <a:ext uri="{9D8B030D-6E8A-4147-A177-3AD203B41FA5}">
                      <a16:colId xmlns:a16="http://schemas.microsoft.com/office/drawing/2014/main" val="20015"/>
                    </a:ext>
                  </a:extLst>
                </a:gridCol>
                <a:gridCol w="1370508">
                  <a:extLst>
                    <a:ext uri="{9D8B030D-6E8A-4147-A177-3AD203B41FA5}">
                      <a16:colId xmlns:a16="http://schemas.microsoft.com/office/drawing/2014/main" val="20016"/>
                    </a:ext>
                  </a:extLst>
                </a:gridCol>
                <a:gridCol w="1370508">
                  <a:extLst>
                    <a:ext uri="{9D8B030D-6E8A-4147-A177-3AD203B41FA5}">
                      <a16:colId xmlns:a16="http://schemas.microsoft.com/office/drawing/2014/main" val="1836114981"/>
                    </a:ext>
                  </a:extLst>
                </a:gridCol>
              </a:tblGrid>
              <a:tr h="0">
                <a:tc>
                  <a:txBody>
                    <a:bodyPr/>
                    <a:lstStyle/>
                    <a:p>
                      <a:pPr algn="ctr" rtl="0" fontAlgn="ctr"/>
                      <a:r>
                        <a:rPr lang="fr-ca" sz="1600" b="1" i="0" u="none" baseline="0">
                          <a:solidFill>
                            <a:srgbClr val="FFFFFF"/>
                          </a:solidFill>
                          <a:latin typeface="Arial"/>
                          <a:ea typeface="Arial"/>
                          <a:cs typeface="Arial"/>
                        </a:rPr>
                        <a:t>-1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600" b="1" i="0" u="none" baseline="0">
                          <a:solidFill>
                            <a:srgbClr val="000000"/>
                          </a:solidFill>
                          <a:latin typeface="Arial"/>
                          <a:ea typeface="Arial"/>
                          <a:cs typeface="Arial"/>
                        </a:rPr>
                        <a:t>+1</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600" b="1" i="0" u="none" baseline="0">
                          <a:solidFill>
                            <a:srgbClr val="FFFFFF"/>
                          </a:solidFill>
                          <a:latin typeface="Arial"/>
                          <a:ea typeface="Arial"/>
                          <a:cs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600" b="1" i="0" u="none" baseline="0">
                          <a:solidFill>
                            <a:srgbClr val="FFFFFF"/>
                          </a:solidFill>
                          <a:latin typeface="Arial"/>
                          <a:ea typeface="Arial"/>
                          <a:cs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600" b="1" i="0" u="none" baseline="0" dirty="0">
                          <a:solidFill>
                            <a:srgbClr val="000000"/>
                          </a:solidFill>
                          <a:latin typeface="Arial"/>
                          <a:ea typeface="Arial"/>
                          <a:cs typeface="Arial"/>
                        </a:rPr>
                        <a:t>+4</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3" name="Group 2">
            <a:extLst>
              <a:ext uri="{FF2B5EF4-FFF2-40B4-BE49-F238E27FC236}">
                <a16:creationId xmlns:a16="http://schemas.microsoft.com/office/drawing/2014/main" id="{CC8351ED-5525-4CC8-819B-7D847878D740}"/>
              </a:ext>
              <a:ext uri="{C183D7F6-B498-43B3-948B-1728B52AA6E4}">
                <adec:decorative xmlns:adec="http://schemas.microsoft.com/office/drawing/2017/decorative" val="1"/>
              </a:ext>
            </a:extLst>
          </p:cNvPr>
          <p:cNvGrpSpPr/>
          <p:nvPr/>
        </p:nvGrpSpPr>
        <p:grpSpPr>
          <a:xfrm>
            <a:off x="0" y="874955"/>
            <a:ext cx="11772671" cy="5736157"/>
            <a:chOff x="0" y="874955"/>
            <a:chExt cx="11772671" cy="5736157"/>
          </a:xfrm>
        </p:grpSpPr>
        <p:grpSp>
          <p:nvGrpSpPr>
            <p:cNvPr id="2" name="Group 1">
              <a:extLst>
                <a:ext uri="{FF2B5EF4-FFF2-40B4-BE49-F238E27FC236}">
                  <a16:creationId xmlns:a16="http://schemas.microsoft.com/office/drawing/2014/main" id="{106B1194-C907-4EC5-819E-DCF24F0A9FF5}"/>
                </a:ext>
                <a:ext uri="{C183D7F6-B498-43B3-948B-1728B52AA6E4}">
                  <adec:decorative xmlns:adec="http://schemas.microsoft.com/office/drawing/2017/decorative" val="1"/>
                </a:ext>
              </a:extLst>
            </p:cNvPr>
            <p:cNvGrpSpPr/>
            <p:nvPr>
              <p:custDataLst>
                <p:tags r:id="rId8"/>
              </p:custDataLst>
            </p:nvPr>
          </p:nvGrpSpPr>
          <p:grpSpPr>
            <a:xfrm>
              <a:off x="10527313" y="874955"/>
              <a:ext cx="1245358" cy="386639"/>
              <a:chOff x="7236345" y="-1055507"/>
              <a:chExt cx="1245358" cy="386639"/>
            </a:xfrm>
          </p:grpSpPr>
          <p:sp>
            <p:nvSpPr>
              <p:cNvPr id="31" name="Content Placeholder 20">
                <a:extLst>
                  <a:ext uri="{FF2B5EF4-FFF2-40B4-BE49-F238E27FC236}">
                    <a16:creationId xmlns:a16="http://schemas.microsoft.com/office/drawing/2014/main" id="{8B53CDE6-2F8F-40A7-999F-2DD314DCEFC5}"/>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cxnSp>
            <p:nvCxnSpPr>
              <p:cNvPr id="33" name="Straight Connector 32">
                <a:extLst>
                  <a:ext uri="{FF2B5EF4-FFF2-40B4-BE49-F238E27FC236}">
                    <a16:creationId xmlns:a16="http://schemas.microsoft.com/office/drawing/2014/main" id="{702989A7-0687-4F0A-BB9C-367C69DC8A42}"/>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56B4AFB4-8C1E-4E43-B74B-0B051E243007}"/>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B97CA77C-F22E-40A1-932A-2DB03632212B}"/>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FB5783BE-69C5-48A0-877B-39DF478811D3}"/>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grpSp>
        <p:pic>
          <p:nvPicPr>
            <p:cNvPr id="37" name="Picture 36">
              <a:extLst>
                <a:ext uri="{C183D7F6-B498-43B3-948B-1728B52AA6E4}">
                  <adec:decorative xmlns:adec="http://schemas.microsoft.com/office/drawing/2017/decorative" val="1"/>
                </a:ext>
              </a:extLst>
            </p:cNvPr>
            <p:cNvPicPr>
              <a:picLocks noChangeAspect="1"/>
            </p:cNvPicPr>
            <p:nvPr>
              <p:custDataLst>
                <p:tags r:id="rId9"/>
              </p:custDataLst>
            </p:nvPr>
          </p:nvPicPr>
          <p:blipFill>
            <a:blip r:embed="rId13"/>
            <a:stretch>
              <a:fillRect/>
            </a:stretch>
          </p:blipFill>
          <p:spPr>
            <a:xfrm>
              <a:off x="0" y="6373368"/>
              <a:ext cx="365760" cy="237744"/>
            </a:xfrm>
            <a:prstGeom prst="rect">
              <a:avLst/>
            </a:prstGeom>
          </p:spPr>
        </p:pic>
      </p:grpSp>
      <p:sp>
        <p:nvSpPr>
          <p:cNvPr id="15" name="Title 6">
            <a:extLst>
              <a:ext uri="{FF2B5EF4-FFF2-40B4-BE49-F238E27FC236}">
                <a16:creationId xmlns:a16="http://schemas.microsoft.com/office/drawing/2014/main" id="{025A5691-2AB8-4BCE-86A1-E00B25DC4584}"/>
              </a:ext>
              <a:ext uri="{C183D7F6-B498-43B3-948B-1728B52AA6E4}">
                <adec:decorative xmlns:adec="http://schemas.microsoft.com/office/drawing/2017/decorative" val="1"/>
              </a:ext>
            </a:extLst>
          </p:cNvPr>
          <p:cNvSpPr txBox="1">
            <a:spLocks/>
          </p:cNvSpPr>
          <p:nvPr>
            <p:custDataLst>
              <p:tags r:id="rId7"/>
            </p:custDataLst>
          </p:nvPr>
        </p:nvSpPr>
        <p:spPr>
          <a:xfrm>
            <a:off x="365760" y="788141"/>
            <a:ext cx="3681534" cy="198376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fr-ca" cap="none" dirty="0">
                <a:latin typeface="Arial"/>
                <a:ea typeface="+mn-ea"/>
                <a:cs typeface="+mn-cs"/>
              </a:rPr>
              <a:t>PEURS SOCIÉTALES PERSISTANTES</a:t>
            </a:r>
            <a:br>
              <a:rPr lang="fr-ca" cap="none" dirty="0">
                <a:latin typeface="Arial"/>
                <a:ea typeface="+mn-ea"/>
                <a:cs typeface="+mn-cs"/>
              </a:rPr>
            </a:br>
            <a:r>
              <a:rPr lang="fr-ca" cap="none" dirty="0">
                <a:latin typeface="Arial"/>
                <a:ea typeface="+mn-ea"/>
                <a:cs typeface="+mn-cs"/>
              </a:rPr>
              <a:t>AU CANADA</a:t>
            </a:r>
            <a:endParaRPr lang="fr-ca" dirty="0"/>
          </a:p>
        </p:txBody>
      </p:sp>
    </p:spTree>
    <p:extLst>
      <p:ext uri="{BB962C8B-B14F-4D97-AF65-F5344CB8AC3E}">
        <p14:creationId xmlns:p14="http://schemas.microsoft.com/office/powerpoint/2010/main" val="241463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88A1CE-7CD0-4F12-A00E-488F63E94A6C}"/>
              </a:ext>
            </a:extLst>
          </p:cNvPr>
          <p:cNvSpPr>
            <a:spLocks noGrp="1"/>
          </p:cNvSpPr>
          <p:nvPr>
            <p:ph type="title"/>
          </p:nvPr>
        </p:nvSpPr>
        <p:spPr>
          <a:xfrm>
            <a:off x="182880" y="-530260"/>
            <a:ext cx="9817100" cy="345489"/>
          </a:xfrm>
        </p:spPr>
        <p:txBody>
          <a:bodyPr/>
          <a:lstStyle/>
          <a:p>
            <a:pPr rtl="0" eaLnBrk="1" fontAlgn="auto" latinLnBrk="0" hangingPunct="1"/>
            <a:r>
              <a:rPr lang="fr-FR" sz="2800" b="0" kern="1200" dirty="0">
                <a:solidFill>
                  <a:srgbClr val="000000"/>
                </a:solidFill>
                <a:effectLst/>
                <a:ea typeface="+mn-ea"/>
                <a:cs typeface="+mn-cs"/>
              </a:rPr>
              <a:t>Confiance envers les médias : un creux historique. </a:t>
            </a:r>
            <a:endParaRPr lang="en-US" b="0" dirty="0"/>
          </a:p>
        </p:txBody>
      </p:sp>
      <p:sp>
        <p:nvSpPr>
          <p:cNvPr id="16" name="Text Placeholder 10"/>
          <p:cNvSpPr>
            <a:spLocks noGrp="1"/>
          </p:cNvSpPr>
          <p:nvPr>
            <p:ph type="body" sz="quarter" idx="13"/>
            <p:custDataLst>
              <p:tags r:id="rId1"/>
            </p:custDataLst>
          </p:nvPr>
        </p:nvSpPr>
        <p:spPr>
          <a:xfrm>
            <a:off x="500048" y="964602"/>
            <a:ext cx="9233232" cy="413716"/>
          </a:xfrm>
        </p:spPr>
        <p:txBody>
          <a:bodyPr/>
          <a:lstStyle/>
          <a:p>
            <a:pPr algn="l" rtl="0"/>
            <a:r>
              <a:rPr lang="fr-ca" b="0" i="0" u="none" baseline="0" dirty="0"/>
              <a:t>Pourcentage de confiance envers chaque source de nouvelles et d’informations au Canada</a:t>
            </a:r>
          </a:p>
        </p:txBody>
      </p:sp>
      <p:grpSp>
        <p:nvGrpSpPr>
          <p:cNvPr id="9" name="Group 8" descr="Ce graphique linéaire chronologique montre comment les quatre types de médias ont évolué depuis 2012.&#10;Les « médias traditionnels » sont passés de 71 % en 2012 à 57 % aujourd’hui. Ils ont gagné 2 points depuis l’an dernier.&#10;Les « moteurs de recherche » sont passés de 62 % en 2012 à 49 % aujourd’hui. Ils ont gagné 2 points depuis l’an dernier.&#10;Les « médias de marque » sont passés de 40 % en 2012 à 31 % aujourd’hui. Ils ont perdu 1 point depuis l’an dernier.&#10;Les « médias sociaux » sont passés de 39 % en 2012 à 21 % aujourd’hui. Ils ont perdu 1 point depuis l’an dernier.&#10;">
            <a:extLst>
              <a:ext uri="{FF2B5EF4-FFF2-40B4-BE49-F238E27FC236}">
                <a16:creationId xmlns:a16="http://schemas.microsoft.com/office/drawing/2014/main" id="{37A70FAE-8A79-438D-9214-4FC714B77D0F}"/>
              </a:ext>
            </a:extLst>
          </p:cNvPr>
          <p:cNvGrpSpPr/>
          <p:nvPr/>
        </p:nvGrpSpPr>
        <p:grpSpPr>
          <a:xfrm>
            <a:off x="473926" y="1717117"/>
            <a:ext cx="8210008" cy="3838446"/>
            <a:chOff x="473926" y="1717117"/>
            <a:chExt cx="8210008" cy="3838446"/>
          </a:xfrm>
        </p:grpSpPr>
        <p:cxnSp>
          <p:nvCxnSpPr>
            <p:cNvPr id="21" name="Straight Connector 20">
              <a:extLst>
                <a:ext uri="{FF2B5EF4-FFF2-40B4-BE49-F238E27FC236}">
                  <a16:creationId xmlns:a16="http://schemas.microsoft.com/office/drawing/2014/main" id="{AB43B0E0-8A91-6A47-AEF6-7EFCC8375E2E}"/>
                </a:ext>
              </a:extLst>
            </p:cNvPr>
            <p:cNvCxnSpPr>
              <a:cxnSpLocks/>
            </p:cNvCxnSpPr>
            <p:nvPr>
              <p:custDataLst>
                <p:tags r:id="rId13"/>
              </p:custDataLst>
            </p:nvPr>
          </p:nvCxnSpPr>
          <p:spPr>
            <a:xfrm>
              <a:off x="560975" y="5190342"/>
              <a:ext cx="574076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6F053161-6B54-459E-9A7E-07E06D606504}"/>
                </a:ext>
              </a:extLst>
            </p:cNvPr>
            <p:cNvGraphicFramePr/>
            <p:nvPr>
              <p:custDataLst>
                <p:tags r:id="rId14"/>
              </p:custDataLst>
              <p:extLst>
                <p:ext uri="{D42A27DB-BD31-4B8C-83A1-F6EECF244321}">
                  <p14:modId xmlns:p14="http://schemas.microsoft.com/office/powerpoint/2010/main" val="3655008841"/>
                </p:ext>
              </p:extLst>
            </p:nvPr>
          </p:nvGraphicFramePr>
          <p:xfrm>
            <a:off x="473926" y="1717117"/>
            <a:ext cx="7298474" cy="3775135"/>
          </p:xfrm>
          <a:graphic>
            <a:graphicData uri="http://schemas.openxmlformats.org/drawingml/2006/chart">
              <c:chart xmlns:c="http://schemas.openxmlformats.org/drawingml/2006/chart" xmlns:r="http://schemas.openxmlformats.org/officeDocument/2006/relationships" r:id="rId30"/>
            </a:graphicData>
          </a:graphic>
        </p:graphicFrame>
        <p:sp>
          <p:nvSpPr>
            <p:cNvPr id="7" name="Rectangle 6">
              <a:extLst>
                <a:ext uri="{FF2B5EF4-FFF2-40B4-BE49-F238E27FC236}">
                  <a16:creationId xmlns:a16="http://schemas.microsoft.com/office/drawing/2014/main" id="{84D99692-E193-48B6-9057-7398A3D5A114}"/>
                </a:ext>
              </a:extLst>
            </p:cNvPr>
            <p:cNvSpPr/>
            <p:nvPr>
              <p:custDataLst>
                <p:tags r:id="rId15"/>
              </p:custDataLst>
            </p:nvPr>
          </p:nvSpPr>
          <p:spPr>
            <a:xfrm>
              <a:off x="4938397" y="3051998"/>
              <a:ext cx="1157604" cy="2503565"/>
            </a:xfrm>
            <a:prstGeom prst="rect">
              <a:avLst/>
            </a:prstGeom>
            <a:noFill/>
            <a:ln>
              <a:solidFill>
                <a:schemeClr val="accent4"/>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solidFill>
                    <a:sysClr val="windowText" lastClr="000000"/>
                  </a:solidFill>
                  <a:prstDash val="dash"/>
                </a:ln>
                <a:solidFill>
                  <a:srgbClr val="000000"/>
                </a:solidFill>
                <a:effectLst/>
                <a:uLnTx/>
                <a:uFillTx/>
                <a:latin typeface="Arial" panose="020B0604020202020204"/>
                <a:ea typeface="+mn-ea"/>
                <a:cs typeface="+mn-cs"/>
              </a:endParaRPr>
            </a:p>
          </p:txBody>
        </p:sp>
        <p:cxnSp>
          <p:nvCxnSpPr>
            <p:cNvPr id="22" name="Straight Connector 21">
              <a:extLst>
                <a:ext uri="{FF2B5EF4-FFF2-40B4-BE49-F238E27FC236}">
                  <a16:creationId xmlns:a16="http://schemas.microsoft.com/office/drawing/2014/main" id="{9E83ABC3-AABC-4285-9DB3-A7CABB13F1A0}"/>
                </a:ext>
              </a:extLst>
            </p:cNvPr>
            <p:cNvCxnSpPr>
              <a:cxnSpLocks/>
            </p:cNvCxnSpPr>
            <p:nvPr>
              <p:custDataLst>
                <p:tags r:id="rId16"/>
              </p:custDataLst>
            </p:nvPr>
          </p:nvCxnSpPr>
          <p:spPr>
            <a:xfrm>
              <a:off x="473926" y="3579947"/>
              <a:ext cx="5799979" cy="4803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B160458-528D-4FC8-B033-0DA99F5FEC66}"/>
                </a:ext>
              </a:extLst>
            </p:cNvPr>
            <p:cNvCxnSpPr>
              <a:cxnSpLocks/>
            </p:cNvCxnSpPr>
            <p:nvPr>
              <p:custDataLst>
                <p:tags r:id="rId17"/>
              </p:custDataLst>
            </p:nvPr>
          </p:nvCxnSpPr>
          <p:spPr>
            <a:xfrm>
              <a:off x="473926" y="3097134"/>
              <a:ext cx="5785732" cy="0"/>
            </a:xfrm>
            <a:prstGeom prst="line">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Content Placeholder 20">
              <a:extLst>
                <a:ext uri="{FF2B5EF4-FFF2-40B4-BE49-F238E27FC236}">
                  <a16:creationId xmlns:a16="http://schemas.microsoft.com/office/drawing/2014/main" id="{F58B1BF9-F9CD-4B3C-9B39-7B429FCD91A5}"/>
                </a:ext>
              </a:extLst>
            </p:cNvPr>
            <p:cNvSpPr txBox="1">
              <a:spLocks/>
            </p:cNvSpPr>
            <p:nvPr>
              <p:custDataLst>
                <p:tags r:id="rId18"/>
              </p:custDataLst>
            </p:nvPr>
          </p:nvSpPr>
          <p:spPr>
            <a:xfrm>
              <a:off x="5751327" y="2659772"/>
              <a:ext cx="1352180"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050" b="0" i="0" u="none" strike="noStrike" kern="1200" cap="none" spc="0" normalizeH="0" baseline="0">
                  <a:ln>
                    <a:noFill/>
                  </a:ln>
                  <a:solidFill>
                    <a:srgbClr val="0329C8"/>
                  </a:solidFill>
                  <a:effectLst/>
                  <a:uLnTx/>
                  <a:uFillTx/>
                  <a:latin typeface="Helvetica" pitchFamily="2" charset="0"/>
                  <a:ea typeface="+mn-ea"/>
                  <a:cs typeface="Helvetica Neue Light" charset="0"/>
                </a:rPr>
                <a:t>Confiance </a:t>
              </a:r>
              <a:br>
                <a:rPr kumimoji="0" lang="fr-ca" sz="1050" b="0" i="0" u="none" strike="noStrike" kern="1200" cap="none" spc="0" normalizeH="0" baseline="0">
                  <a:ln>
                    <a:noFill/>
                  </a:ln>
                  <a:solidFill>
                    <a:srgbClr val="0329C8"/>
                  </a:solidFill>
                  <a:effectLst/>
                  <a:uLnTx/>
                  <a:uFillTx/>
                  <a:latin typeface="Helvetica" pitchFamily="2" charset="0"/>
                  <a:ea typeface="+mn-ea"/>
                  <a:cs typeface="Helvetica Neue Light" charset="0"/>
                </a:rPr>
              </a:br>
              <a:r>
                <a:rPr kumimoji="0" lang="fr-ca" sz="1050" b="0" i="0" u="none" strike="noStrike" kern="1200" cap="none" spc="0" normalizeH="0" baseline="0">
                  <a:ln>
                    <a:noFill/>
                  </a:ln>
                  <a:solidFill>
                    <a:srgbClr val="0329C8"/>
                  </a:solidFill>
                  <a:effectLst/>
                  <a:uLnTx/>
                  <a:uFillTx/>
                  <a:latin typeface="Helvetica" pitchFamily="2" charset="0"/>
                  <a:ea typeface="+mn-ea"/>
                  <a:cs typeface="Helvetica Neue Light" charset="0"/>
                </a:rPr>
                <a:t>(60-100)</a:t>
              </a:r>
              <a:endParaRPr kumimoji="0" lang="fr-ca" sz="1000" b="0" i="0" u="none" strike="noStrike" kern="1200" cap="none" spc="0" normalizeH="0" baseline="0" noProof="0">
                <a:ln>
                  <a:noFill/>
                </a:ln>
                <a:solidFill>
                  <a:srgbClr val="0329C8"/>
                </a:solidFill>
                <a:effectLst/>
                <a:uLnTx/>
                <a:uFillTx/>
                <a:latin typeface="Helvetica" pitchFamily="2" charset="0"/>
                <a:ea typeface="+mn-ea"/>
                <a:cs typeface="Helvetica Neue Light" charset="0"/>
              </a:endParaRPr>
            </a:p>
          </p:txBody>
        </p:sp>
        <p:sp>
          <p:nvSpPr>
            <p:cNvPr id="10" name="Oval 9">
              <a:extLst>
                <a:ext uri="{FF2B5EF4-FFF2-40B4-BE49-F238E27FC236}">
                  <a16:creationId xmlns:a16="http://schemas.microsoft.com/office/drawing/2014/main" id="{6D90269C-D7F0-4156-B35F-0D369DFC33F0}"/>
                </a:ext>
              </a:extLst>
            </p:cNvPr>
            <p:cNvSpPr/>
            <p:nvPr>
              <p:custDataLst>
                <p:tags r:id="rId19"/>
              </p:custDataLst>
            </p:nvPr>
          </p:nvSpPr>
          <p:spPr>
            <a:xfrm>
              <a:off x="8212903" y="3277163"/>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1" i="0" u="none" strike="noStrike" kern="1200" cap="none" spc="0" normalizeH="0" baseline="0">
                  <a:ln>
                    <a:noFill/>
                  </a:ln>
                  <a:solidFill>
                    <a:srgbClr val="FFFFFF"/>
                  </a:solidFill>
                  <a:effectLst/>
                  <a:uLnTx/>
                  <a:uFillTx/>
                  <a:latin typeface="Helvetica" pitchFamily="2" charset="0"/>
                  <a:ea typeface="+mn-ea"/>
                  <a:cs typeface="+mn-cs"/>
                </a:rPr>
                <a:t>+2</a:t>
              </a:r>
            </a:p>
          </p:txBody>
        </p:sp>
        <p:sp>
          <p:nvSpPr>
            <p:cNvPr id="11" name="Oval 10">
              <a:extLst>
                <a:ext uri="{FF2B5EF4-FFF2-40B4-BE49-F238E27FC236}">
                  <a16:creationId xmlns:a16="http://schemas.microsoft.com/office/drawing/2014/main" id="{0DCA6B83-1AF8-41F4-B457-A10E95671556}"/>
                </a:ext>
              </a:extLst>
            </p:cNvPr>
            <p:cNvSpPr/>
            <p:nvPr>
              <p:custDataLst>
                <p:tags r:id="rId20"/>
              </p:custDataLst>
            </p:nvPr>
          </p:nvSpPr>
          <p:spPr>
            <a:xfrm>
              <a:off x="8212903" y="4889012"/>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1" i="0" u="none" strike="noStrike" kern="1200" cap="none" spc="0" normalizeH="0" baseline="0">
                  <a:ln>
                    <a:noFill/>
                  </a:ln>
                  <a:solidFill>
                    <a:srgbClr val="FFFFFF"/>
                  </a:solidFill>
                  <a:effectLst/>
                  <a:uLnTx/>
                  <a:uFillTx/>
                  <a:latin typeface="Helvetica" pitchFamily="2" charset="0"/>
                  <a:ea typeface="+mn-ea"/>
                  <a:cs typeface="+mn-cs"/>
                </a:rPr>
                <a:t>-1</a:t>
              </a:r>
            </a:p>
          </p:txBody>
        </p:sp>
        <p:sp>
          <p:nvSpPr>
            <p:cNvPr id="12" name="Oval 11">
              <a:extLst>
                <a:ext uri="{FF2B5EF4-FFF2-40B4-BE49-F238E27FC236}">
                  <a16:creationId xmlns:a16="http://schemas.microsoft.com/office/drawing/2014/main" id="{E95304F0-E7EB-49E0-9C1F-0DB304C38993}"/>
                </a:ext>
              </a:extLst>
            </p:cNvPr>
            <p:cNvSpPr/>
            <p:nvPr>
              <p:custDataLst>
                <p:tags r:id="rId21"/>
              </p:custDataLst>
            </p:nvPr>
          </p:nvSpPr>
          <p:spPr>
            <a:xfrm>
              <a:off x="8212903" y="3809140"/>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1" i="0" u="none" strike="noStrike" kern="1200" cap="none" spc="0" normalizeH="0" baseline="0">
                  <a:ln>
                    <a:noFill/>
                  </a:ln>
                  <a:solidFill>
                    <a:srgbClr val="FFFFFF"/>
                  </a:solidFill>
                  <a:effectLst/>
                  <a:uLnTx/>
                  <a:uFillTx/>
                  <a:latin typeface="Helvetica" pitchFamily="2" charset="0"/>
                  <a:ea typeface="+mn-ea"/>
                  <a:cs typeface="+mn-cs"/>
                </a:rPr>
                <a:t>+2</a:t>
              </a:r>
            </a:p>
          </p:txBody>
        </p:sp>
        <p:sp>
          <p:nvSpPr>
            <p:cNvPr id="13" name="Oval 12">
              <a:extLst>
                <a:ext uri="{FF2B5EF4-FFF2-40B4-BE49-F238E27FC236}">
                  <a16:creationId xmlns:a16="http://schemas.microsoft.com/office/drawing/2014/main" id="{D6C9B3D7-734E-454D-9762-4A720722A052}"/>
                </a:ext>
              </a:extLst>
            </p:cNvPr>
            <p:cNvSpPr/>
            <p:nvPr>
              <p:custDataLst>
                <p:tags r:id="rId22"/>
              </p:custDataLst>
            </p:nvPr>
          </p:nvSpPr>
          <p:spPr>
            <a:xfrm>
              <a:off x="8212903" y="4353631"/>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1" i="0" u="none" strike="noStrike" kern="1200" cap="none" spc="0" normalizeH="0" baseline="0">
                  <a:ln>
                    <a:noFill/>
                  </a:ln>
                  <a:solidFill>
                    <a:srgbClr val="FFFFFF"/>
                  </a:solidFill>
                  <a:effectLst/>
                  <a:uLnTx/>
                  <a:uFillTx/>
                  <a:latin typeface="Helvetica" pitchFamily="2" charset="0"/>
                  <a:ea typeface="+mn-ea"/>
                  <a:cs typeface="+mn-cs"/>
                </a:rPr>
                <a:t>-1</a:t>
              </a:r>
            </a:p>
          </p:txBody>
        </p:sp>
        <p:sp>
          <p:nvSpPr>
            <p:cNvPr id="14" name="Rectangle 13">
              <a:extLst>
                <a:ext uri="{FF2B5EF4-FFF2-40B4-BE49-F238E27FC236}">
                  <a16:creationId xmlns:a16="http://schemas.microsoft.com/office/drawing/2014/main" id="{92CF37C6-4A40-45D1-8970-4DB6F9EF5B16}"/>
                </a:ext>
              </a:extLst>
            </p:cNvPr>
            <p:cNvSpPr/>
            <p:nvPr>
              <p:custDataLst>
                <p:tags r:id="rId23"/>
              </p:custDataLst>
            </p:nvPr>
          </p:nvSpPr>
          <p:spPr>
            <a:xfrm>
              <a:off x="7853092" y="2838568"/>
              <a:ext cx="830842"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1" i="1" u="none" strike="noStrike" kern="1200" cap="none" spc="0" normalizeH="0" baseline="0">
                  <a:ln>
                    <a:noFill/>
                  </a:ln>
                  <a:solidFill>
                    <a:srgbClr val="000000"/>
                  </a:solidFill>
                  <a:effectLst/>
                  <a:uLnTx/>
                  <a:uFillTx/>
                  <a:latin typeface="Helvetica Bold Oblique" pitchFamily="2" charset="0"/>
                  <a:ea typeface="+mn-ea"/>
                  <a:cs typeface="+mn-cs"/>
                </a:rPr>
                <a:t>Variation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1" i="1" u="none" strike="noStrike" kern="1200" cap="none" spc="0" normalizeH="0" baseline="0">
                  <a:ln>
                    <a:noFill/>
                  </a:ln>
                  <a:solidFill>
                    <a:srgbClr val="000000"/>
                  </a:solidFill>
                  <a:effectLst/>
                  <a:uLnTx/>
                  <a:uFillTx/>
                  <a:latin typeface="Helvetica Bold Oblique" pitchFamily="2" charset="0"/>
                  <a:ea typeface="+mn-ea"/>
                  <a:cs typeface="+mn-cs"/>
                </a:rPr>
                <a:t>2021-2022</a:t>
              </a:r>
            </a:p>
          </p:txBody>
        </p:sp>
        <p:cxnSp>
          <p:nvCxnSpPr>
            <p:cNvPr id="5" name="Straight Connector 4">
              <a:extLst>
                <a:ext uri="{FF2B5EF4-FFF2-40B4-BE49-F238E27FC236}">
                  <a16:creationId xmlns:a16="http://schemas.microsoft.com/office/drawing/2014/main" id="{57B63371-87FF-4470-9005-0EEFD420171C}"/>
                </a:ext>
              </a:extLst>
            </p:cNvPr>
            <p:cNvCxnSpPr>
              <a:cxnSpLocks/>
            </p:cNvCxnSpPr>
            <p:nvPr>
              <p:custDataLst>
                <p:tags r:id="rId24"/>
              </p:custDataLst>
            </p:nvPr>
          </p:nvCxnSpPr>
          <p:spPr>
            <a:xfrm>
              <a:off x="6386993" y="370419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973A39-6D2F-4D60-8371-EA2C76FE7C3C}"/>
                </a:ext>
              </a:extLst>
            </p:cNvPr>
            <p:cNvCxnSpPr>
              <a:cxnSpLocks/>
            </p:cNvCxnSpPr>
            <p:nvPr>
              <p:custDataLst>
                <p:tags r:id="rId25"/>
              </p:custDataLst>
            </p:nvPr>
          </p:nvCxnSpPr>
          <p:spPr>
            <a:xfrm>
              <a:off x="6386993" y="426621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00C47B-B02F-4200-B63E-6E9F1C97FB9F}"/>
                </a:ext>
              </a:extLst>
            </p:cNvPr>
            <p:cNvCxnSpPr>
              <a:cxnSpLocks/>
            </p:cNvCxnSpPr>
            <p:nvPr>
              <p:custDataLst>
                <p:tags r:id="rId26"/>
              </p:custDataLst>
            </p:nvPr>
          </p:nvCxnSpPr>
          <p:spPr>
            <a:xfrm>
              <a:off x="6386993" y="482823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tent Placeholder 20">
              <a:extLst>
                <a:ext uri="{FF2B5EF4-FFF2-40B4-BE49-F238E27FC236}">
                  <a16:creationId xmlns:a16="http://schemas.microsoft.com/office/drawing/2014/main" id="{461C4BA4-57D9-4485-A4AE-4279B11723D9}"/>
                </a:ext>
              </a:extLst>
            </p:cNvPr>
            <p:cNvSpPr txBox="1">
              <a:spLocks/>
            </p:cNvSpPr>
            <p:nvPr>
              <p:custDataLst>
                <p:tags r:id="rId27"/>
              </p:custDataLst>
            </p:nvPr>
          </p:nvSpPr>
          <p:spPr>
            <a:xfrm>
              <a:off x="5751327" y="3818499"/>
              <a:ext cx="645394"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050" b="0" i="0" u="none" strike="noStrike" kern="1200" cap="none" spc="0" normalizeH="0" baseline="0">
                  <a:ln>
                    <a:noFill/>
                  </a:ln>
                  <a:solidFill>
                    <a:srgbClr val="FF0000"/>
                  </a:solidFill>
                  <a:effectLst/>
                  <a:uLnTx/>
                  <a:uFillTx/>
                  <a:latin typeface="Helvetica" pitchFamily="2" charset="0"/>
                  <a:ea typeface="+mn-ea"/>
                  <a:cs typeface="Helvetica Neue Light" charset="0"/>
                </a:rPr>
                <a:t>Méfiance </a:t>
              </a:r>
              <a:br>
                <a:rPr kumimoji="0" lang="fr-ca" sz="1050" b="0" i="0" u="none" strike="noStrike" kern="1200" cap="none" spc="0" normalizeH="0" baseline="0">
                  <a:ln>
                    <a:noFill/>
                  </a:ln>
                  <a:solidFill>
                    <a:srgbClr val="FF0000"/>
                  </a:solidFill>
                  <a:effectLst/>
                  <a:uLnTx/>
                  <a:uFillTx/>
                  <a:latin typeface="Helvetica" pitchFamily="2" charset="0"/>
                  <a:ea typeface="+mn-ea"/>
                  <a:cs typeface="Helvetica Neue Light" charset="0"/>
                </a:rPr>
              </a:br>
              <a:r>
                <a:rPr kumimoji="0" lang="fr-ca" sz="1050" b="0" i="0" u="none" strike="noStrike" kern="1200" cap="none" spc="0" normalizeH="0" baseline="0">
                  <a:ln>
                    <a:noFill/>
                  </a:ln>
                  <a:solidFill>
                    <a:srgbClr val="FF0000"/>
                  </a:solidFill>
                  <a:effectLst/>
                  <a:uLnTx/>
                  <a:uFillTx/>
                  <a:latin typeface="Helvetica" pitchFamily="2" charset="0"/>
                  <a:ea typeface="+mn-ea"/>
                  <a:cs typeface="Helvetica Neue Light" charset="0"/>
                </a:rPr>
                <a:t>(1-49)</a:t>
              </a:r>
              <a:endParaRPr kumimoji="0" lang="fr-ca" sz="1000" b="0" i="0" u="none" strike="noStrike" kern="1200" cap="none" spc="0" normalizeH="0" baseline="0" noProof="0">
                <a:ln>
                  <a:noFill/>
                </a:ln>
                <a:solidFill>
                  <a:srgbClr val="FF0000"/>
                </a:solidFill>
                <a:effectLst/>
                <a:uLnTx/>
                <a:uFillTx/>
                <a:latin typeface="Helvetica" pitchFamily="2" charset="0"/>
                <a:ea typeface="+mn-ea"/>
                <a:cs typeface="Helvetica Neue Light" charset="0"/>
              </a:endParaRPr>
            </a:p>
          </p:txBody>
        </p:sp>
      </p:grpSp>
      <p:sp>
        <p:nvSpPr>
          <p:cNvPr id="35" name="TextBox 34">
            <a:extLst>
              <a:ext uri="{FF2B5EF4-FFF2-40B4-BE49-F238E27FC236}">
                <a16:creationId xmlns:a16="http://schemas.microsoft.com/office/drawing/2014/main" id="{2EA5213A-A2F5-4142-9E62-CDA16DBF9462}"/>
              </a:ext>
            </a:extLst>
          </p:cNvPr>
          <p:cNvSpPr txBox="1"/>
          <p:nvPr>
            <p:custDataLst>
              <p:tags r:id="rId2"/>
            </p:custDataLst>
          </p:nvPr>
        </p:nvSpPr>
        <p:spPr>
          <a:xfrm>
            <a:off x="8968504" y="2805413"/>
            <a:ext cx="3005214" cy="1369606"/>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srgbClr val="000000"/>
                </a:solidFill>
                <a:effectLst/>
                <a:uLnTx/>
                <a:uFillTx/>
                <a:latin typeface="Arial"/>
                <a:ea typeface="+mn-ea"/>
                <a:cs typeface="+mn-cs"/>
              </a:rPr>
              <a:t>Pourcentage des gens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srgbClr val="000000"/>
                </a:solidFill>
                <a:effectLst/>
                <a:uLnTx/>
                <a:uFillTx/>
                <a:latin typeface="Arial"/>
                <a:ea typeface="+mn-ea"/>
                <a:cs typeface="+mn-cs"/>
              </a:rPr>
              <a:t>au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srgbClr val="000000"/>
                </a:solidFill>
                <a:effectLst/>
                <a:uLnTx/>
                <a:uFillTx/>
                <a:latin typeface="Arial"/>
                <a:ea typeface="+mn-ea"/>
                <a:cs typeface="+mn-cs"/>
              </a:rPr>
              <a:t>Je suis inquiet à l’idée que </a:t>
            </a:r>
            <a:r>
              <a:rPr kumimoji="0" lang="fr-ca" sz="1400" b="1" i="0" u="none" strike="noStrike" kern="1200" cap="none" spc="0" normalizeH="0" baseline="0" dirty="0">
                <a:ln>
                  <a:noFill/>
                </a:ln>
                <a:solidFill>
                  <a:srgbClr val="000000"/>
                </a:solidFill>
                <a:effectLst/>
                <a:uLnTx/>
                <a:uFillTx/>
                <a:latin typeface="Arial"/>
                <a:ea typeface="+mn-ea"/>
                <a:cs typeface="+mn-cs"/>
              </a:rPr>
              <a:t>de fausses informations ou de fausses nouvelles </a:t>
            </a:r>
            <a:r>
              <a:rPr kumimoji="0" lang="fr-ca" sz="1200" b="0" i="0" u="none" strike="noStrike" kern="1200" cap="none" spc="0" normalizeH="0" baseline="0" dirty="0">
                <a:ln>
                  <a:noFill/>
                </a:ln>
                <a:solidFill>
                  <a:srgbClr val="000000"/>
                </a:solidFill>
                <a:effectLst/>
                <a:uLnTx/>
                <a:uFillTx/>
                <a:latin typeface="Arial"/>
                <a:ea typeface="+mn-ea"/>
                <a:cs typeface="+mn-cs"/>
              </a:rPr>
              <a:t>soient utilisées comme une arme.</a:t>
            </a:r>
          </a:p>
        </p:txBody>
      </p:sp>
      <p:sp>
        <p:nvSpPr>
          <p:cNvPr id="37" name="Text Placeholder 11">
            <a:extLst>
              <a:ext uri="{FF2B5EF4-FFF2-40B4-BE49-F238E27FC236}">
                <a16:creationId xmlns:a16="http://schemas.microsoft.com/office/drawing/2014/main" id="{C752242A-A26D-4687-98BC-9E9011EF2D19}"/>
              </a:ext>
            </a:extLst>
          </p:cNvPr>
          <p:cNvSpPr txBox="1">
            <a:spLocks/>
          </p:cNvSpPr>
          <p:nvPr>
            <p:custDataLst>
              <p:tags r:id="rId3"/>
            </p:custDataLst>
          </p:nvPr>
        </p:nvSpPr>
        <p:spPr>
          <a:xfrm>
            <a:off x="9339410" y="4443486"/>
            <a:ext cx="1405362" cy="981862"/>
          </a:xfrm>
          <a:prstGeom prst="rect">
            <a:avLst/>
          </a:prstGeom>
        </p:spPr>
        <p:txBody>
          <a:bodyPr lIns="0" tIns="0" rIns="0" bIns="0" anchor="ctr" anchorCtr="0"/>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72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71</a:t>
            </a:r>
            <a:r>
              <a:rPr kumimoji="0" lang="fr-ca" sz="18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a:t>
            </a:r>
            <a:br>
              <a:rPr kumimoji="0" lang="fr-ca" sz="18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fr-FR" sz="14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(hausse de 3 points depuis l'année dernière)</a:t>
            </a:r>
            <a:endParaRPr kumimoji="0" lang="fr-ca"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1" name="Text Placeholder 8">
            <a:extLst>
              <a:ext uri="{FF2B5EF4-FFF2-40B4-BE49-F238E27FC236}">
                <a16:creationId xmlns:a16="http://schemas.microsoft.com/office/drawing/2014/main" id="{D33BDA06-3BC8-4F9C-8AD2-BF81192CE428}"/>
              </a:ext>
            </a:extLst>
          </p:cNvPr>
          <p:cNvSpPr txBox="1">
            <a:spLocks/>
          </p:cNvSpPr>
          <p:nvPr>
            <p:custDataLst>
              <p:tags r:id="rId4"/>
            </p:custDataLst>
          </p:nvPr>
        </p:nvSpPr>
        <p:spPr>
          <a:xfrm>
            <a:off x="499928" y="5909791"/>
            <a:ext cx="9825037" cy="67699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l" rtl="0">
              <a:spcAft>
                <a:spcPts val="0"/>
              </a:spcAft>
              <a:defRPr/>
            </a:pPr>
            <a:r>
              <a:rPr kumimoji="0" lang="fr-ca" sz="900" b="1" i="0" u="none" strike="noStrike" kern="1200" cap="none" spc="0" normalizeH="0" baseline="0" dirty="0">
                <a:ln>
                  <a:noFill/>
                </a:ln>
                <a:solidFill>
                  <a:srgbClr val="A6A6A6"/>
                </a:solidFill>
                <a:effectLst/>
                <a:uLnTx/>
                <a:uFillTx/>
                <a:latin typeface="Arial" panose="020B0604020202020204"/>
                <a:ea typeface="+mn-ea"/>
                <a:cs typeface="Arial" panose="020B0604020202020204" pitchFamily="34" charset="0"/>
              </a:rPr>
              <a:t>Baromètre de confiance Edelman 2022.</a:t>
            </a:r>
            <a:r>
              <a:rPr kumimoji="0" lang="fr-ca" sz="900" b="0" i="0" u="none" strike="noStrike" kern="1200" cap="none" spc="0" normalizeH="0" baseline="0" dirty="0">
                <a:ln>
                  <a:noFill/>
                </a:ln>
                <a:solidFill>
                  <a:srgbClr val="A6A6A6"/>
                </a:solidFill>
                <a:effectLst/>
                <a:uLnTx/>
                <a:uFillTx/>
                <a:latin typeface="Arial" panose="020B0604020202020204"/>
                <a:ea typeface="+mn-ea"/>
                <a:cs typeface="Arial" panose="020B0604020202020204" pitchFamily="34" charset="0"/>
              </a:rPr>
              <a:t> COM_MCL. Lorsque vous recherchez des nouvelles et des informations, dans quelle mesure faites-vous confiance à chaque type de source? Échelle de 9 points; 4 cases supérieures = confiance. Question posée à la moitié de l’échantillon. ATT_MED_AGR. Une liste des énoncés est présentée ci-dessous. Pour chacun d’entre eux, indiquez dans quelle mesure vous êtes d’accord ou non avec cet énoncé en utilisant une échelle de neuf points où 1 signifie « pas du tout d’accord » et 9 signifie « tout à fait d’accord ». Échelle de 9 points; 4 cases supérieures = en accord. Question posée à la moitié de l’échantillon. Population générale, Canada. * De 2012 à 2015, les « moteurs de recherche en ligne » figuraient comme type de médias. En 2016, ce terme a été remplacé par « moteurs de recherche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900" b="0" i="0" u="none" strike="noStrike" kern="1200" cap="none" spc="0" normalizeH="0" baseline="0" noProof="0" dirty="0">
              <a:ln>
                <a:noFill/>
              </a:ln>
              <a:solidFill>
                <a:srgbClr val="A6A6A6"/>
              </a:solidFill>
              <a:effectLst/>
              <a:uLnTx/>
              <a:uFillTx/>
              <a:latin typeface="Arial" panose="020B0604020202020204"/>
              <a:ea typeface="+mn-ea"/>
              <a:cs typeface="Arial" panose="020B0604020202020204" pitchFamily="34" charset="0"/>
            </a:endParaRPr>
          </a:p>
        </p:txBody>
      </p:sp>
      <p:grpSp>
        <p:nvGrpSpPr>
          <p:cNvPr id="15" name="Group 14">
            <a:extLst>
              <a:ext uri="{FF2B5EF4-FFF2-40B4-BE49-F238E27FC236}">
                <a16:creationId xmlns:a16="http://schemas.microsoft.com/office/drawing/2014/main" id="{4EB956F0-BE56-42DF-BD45-718E18DA67C7}"/>
              </a:ext>
              <a:ext uri="{C183D7F6-B498-43B3-948B-1728B52AA6E4}">
                <adec:decorative xmlns:adec="http://schemas.microsoft.com/office/drawing/2017/decorative" val="1"/>
              </a:ext>
            </a:extLst>
          </p:cNvPr>
          <p:cNvGrpSpPr/>
          <p:nvPr/>
        </p:nvGrpSpPr>
        <p:grpSpPr>
          <a:xfrm>
            <a:off x="0" y="1432652"/>
            <a:ext cx="12067214" cy="4930526"/>
            <a:chOff x="0" y="1432652"/>
            <a:chExt cx="12067214" cy="4930526"/>
          </a:xfrm>
        </p:grpSpPr>
        <p:cxnSp>
          <p:nvCxnSpPr>
            <p:cNvPr id="20" name="Straight Connector 19">
              <a:extLst>
                <a:ext uri="{FF2B5EF4-FFF2-40B4-BE49-F238E27FC236}">
                  <a16:creationId xmlns:a16="http://schemas.microsoft.com/office/drawing/2014/main" id="{FF28A4DB-41C7-4F13-8D47-088B145B3D08}"/>
                </a:ext>
              </a:extLst>
            </p:cNvPr>
            <p:cNvCxnSpPr>
              <a:cxnSpLocks/>
            </p:cNvCxnSpPr>
            <p:nvPr>
              <p:custDataLst>
                <p:tags r:id="rId6"/>
              </p:custDataLst>
            </p:nvPr>
          </p:nvCxnSpPr>
          <p:spPr>
            <a:xfrm>
              <a:off x="499320" y="5707871"/>
              <a:ext cx="8046720" cy="0"/>
            </a:xfrm>
            <a:prstGeom prst="line">
              <a:avLst/>
            </a:prstGeom>
            <a:noFill/>
            <a:ln w="25400" cap="flat" cmpd="sng" algn="ctr">
              <a:solidFill>
                <a:srgbClr val="000000"/>
              </a:solidFill>
              <a:prstDash val="solid"/>
              <a:miter lim="800000"/>
            </a:ln>
            <a:effectLst/>
          </p:spPr>
        </p:cxnSp>
        <p:cxnSp>
          <p:nvCxnSpPr>
            <p:cNvPr id="23" name="Straight Connector 22">
              <a:extLst>
                <a:ext uri="{FF2B5EF4-FFF2-40B4-BE49-F238E27FC236}">
                  <a16:creationId xmlns:a16="http://schemas.microsoft.com/office/drawing/2014/main" id="{A2D282C1-6C88-4BCF-A84B-5B7D0B211CE1}"/>
                </a:ext>
              </a:extLst>
            </p:cNvPr>
            <p:cNvCxnSpPr>
              <a:cxnSpLocks/>
            </p:cNvCxnSpPr>
            <p:nvPr>
              <p:custDataLst>
                <p:tags r:id="rId7"/>
              </p:custDataLst>
            </p:nvPr>
          </p:nvCxnSpPr>
          <p:spPr>
            <a:xfrm>
              <a:off x="499320" y="1432652"/>
              <a:ext cx="8046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descr="CA.png">
              <a:extLst>
                <a:ext uri="{FF2B5EF4-FFF2-40B4-BE49-F238E27FC236}">
                  <a16:creationId xmlns:a16="http://schemas.microsoft.com/office/drawing/2014/main" id="{638A0602-ACC5-42DC-9E41-D8BEB6730FB9}"/>
                </a:ext>
              </a:extLst>
            </p:cNvPr>
            <p:cNvPicPr>
              <a:picLocks noChangeAspect="1"/>
            </p:cNvPicPr>
            <p:nvPr>
              <p:custDataLst>
                <p:tags r:id="rId8"/>
              </p:custDataLst>
            </p:nvPr>
          </p:nvPicPr>
          <p:blipFill>
            <a:blip r:embed="rId31"/>
            <a:stretch>
              <a:fillRect/>
            </a:stretch>
          </p:blipFill>
          <p:spPr>
            <a:xfrm>
              <a:off x="0" y="6125434"/>
              <a:ext cx="365760" cy="237744"/>
            </a:xfrm>
            <a:prstGeom prst="rect">
              <a:avLst/>
            </a:prstGeom>
          </p:spPr>
        </p:pic>
        <p:sp>
          <p:nvSpPr>
            <p:cNvPr id="38" name="Up Arrow 28">
              <a:extLst>
                <a:ext uri="{FF2B5EF4-FFF2-40B4-BE49-F238E27FC236}">
                  <a16:creationId xmlns:a16="http://schemas.microsoft.com/office/drawing/2014/main" id="{A5A73022-973A-455C-B0EB-34AB918735E7}"/>
                </a:ext>
              </a:extLst>
            </p:cNvPr>
            <p:cNvSpPr>
              <a:spLocks noChangeAspect="1"/>
            </p:cNvSpPr>
            <p:nvPr>
              <p:custDataLst>
                <p:tags r:id="rId9"/>
              </p:custDataLst>
            </p:nvPr>
          </p:nvSpPr>
          <p:spPr>
            <a:xfrm>
              <a:off x="10777209" y="4107615"/>
              <a:ext cx="352166" cy="795056"/>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Oval 38">
              <a:extLst>
                <a:ext uri="{FF2B5EF4-FFF2-40B4-BE49-F238E27FC236}">
                  <a16:creationId xmlns:a16="http://schemas.microsoft.com/office/drawing/2014/main" id="{2A7C4140-8758-4754-A100-FFFD90C5916B}"/>
                </a:ext>
              </a:extLst>
            </p:cNvPr>
            <p:cNvSpPr/>
            <p:nvPr>
              <p:custDataLst>
                <p:tags r:id="rId10"/>
              </p:custDataLst>
            </p:nvPr>
          </p:nvSpPr>
          <p:spPr>
            <a:xfrm>
              <a:off x="10774915" y="4393771"/>
              <a:ext cx="365760" cy="365760"/>
            </a:xfrm>
            <a:prstGeom prst="ellipse">
              <a:avLst/>
            </a:prstGeom>
            <a:solidFill>
              <a:schemeClr val="bg1"/>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fr-ca" sz="1100" b="1" i="0" u="none" strike="noStrike" kern="1200" cap="none" spc="0" normalizeH="0" baseline="0" dirty="0">
                  <a:ln>
                    <a:noFill/>
                  </a:ln>
                  <a:solidFill>
                    <a:srgbClr val="000000"/>
                  </a:solidFill>
                  <a:effectLst/>
                  <a:uLnTx/>
                  <a:uFillTx/>
                  <a:latin typeface="Arial" panose="020B0604020202020204" pitchFamily="34" charset="0"/>
                  <a:ea typeface="+mn-ea"/>
                  <a:cs typeface="+mn-cs"/>
                </a:rPr>
                <a:t>+3</a:t>
              </a:r>
              <a:br>
                <a:rPr kumimoji="0" lang="fr-ca" sz="1100" b="1" i="0" u="none" strike="noStrike" kern="1200" cap="none" spc="0" normalizeH="0" baseline="0" dirty="0">
                  <a:ln>
                    <a:noFill/>
                  </a:ln>
                  <a:solidFill>
                    <a:srgbClr val="000000"/>
                  </a:solidFill>
                  <a:effectLst/>
                  <a:uLnTx/>
                  <a:uFillTx/>
                  <a:latin typeface="Arial" panose="020B0604020202020204" pitchFamily="34" charset="0"/>
                  <a:ea typeface="+mn-ea"/>
                  <a:cs typeface="+mn-cs"/>
                </a:rPr>
              </a:br>
              <a:r>
                <a:rPr kumimoji="0" lang="fr-ca" sz="600" b="1" i="0" u="none" strike="noStrike" kern="1200" cap="none" spc="0" normalizeH="0" baseline="0" dirty="0">
                  <a:ln>
                    <a:noFill/>
                  </a:ln>
                  <a:solidFill>
                    <a:srgbClr val="000000"/>
                  </a:solidFill>
                  <a:effectLst/>
                  <a:uLnTx/>
                  <a:uFillTx/>
                  <a:latin typeface="Arial" panose="020B0604020202020204" pitchFamily="34" charset="0"/>
                  <a:ea typeface="+mn-ea"/>
                  <a:cs typeface="+mn-cs"/>
                </a:rPr>
                <a:t>points</a:t>
              </a:r>
              <a:endParaRPr kumimoji="0" lang="fr-ca"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0" name="Straight Connector 39">
              <a:extLst>
                <a:ext uri="{FF2B5EF4-FFF2-40B4-BE49-F238E27FC236}">
                  <a16:creationId xmlns:a16="http://schemas.microsoft.com/office/drawing/2014/main" id="{E1E370FE-CF20-46B9-ABB2-D004E22C7D2C}"/>
                </a:ext>
              </a:extLst>
            </p:cNvPr>
            <p:cNvCxnSpPr>
              <a:cxnSpLocks/>
            </p:cNvCxnSpPr>
            <p:nvPr>
              <p:custDataLst>
                <p:tags r:id="rId11"/>
              </p:custDataLst>
            </p:nvPr>
          </p:nvCxnSpPr>
          <p:spPr>
            <a:xfrm>
              <a:off x="8683934" y="5707871"/>
              <a:ext cx="3383280" cy="0"/>
            </a:xfrm>
            <a:prstGeom prst="line">
              <a:avLst/>
            </a:prstGeom>
            <a:noFill/>
            <a:ln w="25400" cap="flat" cmpd="sng" algn="ctr">
              <a:solidFill>
                <a:srgbClr val="000000"/>
              </a:solidFill>
              <a:prstDash val="solid"/>
              <a:miter lim="800000"/>
            </a:ln>
            <a:effectLst/>
          </p:spPr>
        </p:cxnSp>
        <p:cxnSp>
          <p:nvCxnSpPr>
            <p:cNvPr id="41" name="Straight Connector 40">
              <a:extLst>
                <a:ext uri="{FF2B5EF4-FFF2-40B4-BE49-F238E27FC236}">
                  <a16:creationId xmlns:a16="http://schemas.microsoft.com/office/drawing/2014/main" id="{A9D93913-AC50-48FF-A72D-84CE42D48C07}"/>
                </a:ext>
              </a:extLst>
            </p:cNvPr>
            <p:cNvCxnSpPr>
              <a:cxnSpLocks/>
            </p:cNvCxnSpPr>
            <p:nvPr>
              <p:custDataLst>
                <p:tags r:id="rId12"/>
              </p:custDataLst>
            </p:nvPr>
          </p:nvCxnSpPr>
          <p:spPr>
            <a:xfrm>
              <a:off x="8683934" y="1432652"/>
              <a:ext cx="33832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2C06D2E-7B95-4AF0-9A90-B9F5D71D4590}"/>
              </a:ext>
              <a:ext uri="{C183D7F6-B498-43B3-948B-1728B52AA6E4}">
                <adec:decorative xmlns:adec="http://schemas.microsoft.com/office/drawing/2017/decorative" val="1"/>
              </a:ext>
            </a:extLst>
          </p:cNvPr>
          <p:cNvSpPr txBox="1">
            <a:spLocks/>
          </p:cNvSpPr>
          <p:nvPr>
            <p:custDataLst>
              <p:tags r:id="rId5"/>
            </p:custDataLst>
          </p:nvPr>
        </p:nvSpPr>
        <p:spPr>
          <a:xfrm>
            <a:off x="505905" y="518418"/>
            <a:ext cx="11925632" cy="345489"/>
          </a:xfrm>
        </p:spPr>
        <p:txBody>
          <a:bodyPr lIns="91440" tIns="45720" rIns="91440" bIns="45720" anchor="t"/>
          <a:lstStyle>
            <a:lvl1pPr algn="l" defTabSz="914377" rtl="0" eaLnBrk="1" latinLnBrk="0" hangingPunct="1">
              <a:lnSpc>
                <a:spcPct val="9000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r>
              <a:rPr lang="fr-ca" dirty="0">
                <a:latin typeface="Arial"/>
                <a:ea typeface="+mn-ea"/>
                <a:cs typeface="+mn-cs"/>
              </a:rPr>
              <a:t>CONFIANCE ENVERS LES MÉDIAS : UN CREUX HISTORIQUE </a:t>
            </a:r>
            <a:endParaRPr lang="fr-ca" cap="all" dirty="0"/>
          </a:p>
        </p:txBody>
      </p:sp>
    </p:spTree>
    <p:extLst>
      <p:ext uri="{BB962C8B-B14F-4D97-AF65-F5344CB8AC3E}">
        <p14:creationId xmlns:p14="http://schemas.microsoft.com/office/powerpoint/2010/main" val="322660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809B8E-5450-4CF0-A03A-9609744DA9F6}"/>
              </a:ext>
            </a:extLst>
          </p:cNvPr>
          <p:cNvSpPr>
            <a:spLocks noGrp="1"/>
          </p:cNvSpPr>
          <p:nvPr>
            <p:ph type="title"/>
            <p:custDataLst>
              <p:tags r:id="rId1"/>
            </p:custDataLst>
          </p:nvPr>
        </p:nvSpPr>
        <p:spPr>
          <a:xfrm>
            <a:off x="126637" y="-494053"/>
            <a:ext cx="13862398" cy="345489"/>
          </a:xfrm>
        </p:spPr>
        <p:txBody>
          <a:bodyPr/>
          <a:lstStyle/>
          <a:p>
            <a:pPr algn="l" rtl="0"/>
            <a:r>
              <a:rPr lang="fr-ca" b="0" i="0" u="none" cap="none" baseline="0" dirty="0"/>
              <a:t>Gouvernements et médias perçus comme des facteurs de division.</a:t>
            </a:r>
          </a:p>
        </p:txBody>
      </p:sp>
      <p:graphicFrame>
        <p:nvGraphicFramePr>
          <p:cNvPr id="12" name="Chart 11" descr="Ce diagramme en bâtons montre le pourcentage de Canadiens qui croient qu’une institution est une force polarisante pour la société ou une force unificatrice pour la société.&#10;45 % des répondants croient que le gouvernement est polarisant, alors que 32 % jugent qu’il est unificateur.&#10;44 % des répondants croient que les médias sont polarisants, alors que 32 % jugent qu’ils sont unificateurs.&#10;33 % des répondants croient que les entreprises sont polarisantes, alors que 40 % jugent qu’elles sont unificatrices.&#10;30 % des répondants croient que les ONG sont polarisantes, alors que 42 % jugent qu’elles sont unificatrices. &#10;">
            <a:extLst>
              <a:ext uri="{FF2B5EF4-FFF2-40B4-BE49-F238E27FC236}">
                <a16:creationId xmlns:a16="http://schemas.microsoft.com/office/drawing/2014/main" id="{F5A61930-E8F2-4A44-B538-2DFF7B1B5EA5}"/>
              </a:ext>
            </a:extLst>
          </p:cNvPr>
          <p:cNvGraphicFramePr/>
          <p:nvPr>
            <p:custDataLst>
              <p:tags r:id="rId2"/>
            </p:custDataLst>
            <p:extLst>
              <p:ext uri="{D42A27DB-BD31-4B8C-83A1-F6EECF244321}">
                <p14:modId xmlns:p14="http://schemas.microsoft.com/office/powerpoint/2010/main" val="1169594726"/>
              </p:ext>
            </p:extLst>
          </p:nvPr>
        </p:nvGraphicFramePr>
        <p:xfrm>
          <a:off x="4100467" y="533399"/>
          <a:ext cx="7854861" cy="5313653"/>
        </p:xfrm>
        <a:graphic>
          <a:graphicData uri="http://schemas.openxmlformats.org/drawingml/2006/chart">
            <c:chart xmlns:c="http://schemas.openxmlformats.org/drawingml/2006/chart" xmlns:r="http://schemas.openxmlformats.org/officeDocument/2006/relationships" r:id="rId17"/>
          </a:graphicData>
        </a:graphic>
      </p:graphicFrame>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custDataLst>
              <p:tags r:id="rId3"/>
            </p:custDataLst>
          </p:nvPr>
        </p:nvSpPr>
        <p:spPr>
          <a:xfrm>
            <a:off x="499927" y="5935063"/>
            <a:ext cx="9967239" cy="676991"/>
          </a:xfrm>
        </p:spPr>
        <p:txBody>
          <a:bodyPr/>
          <a:lstStyle/>
          <a:p>
            <a:pPr algn="l" rtl="0"/>
            <a:r>
              <a:rPr lang="fr-ca" sz="900" b="1" i="0" u="none" baseline="0" dirty="0">
                <a:solidFill>
                  <a:srgbClr val="A6A6A6"/>
                </a:solidFill>
              </a:rPr>
              <a:t>Baromètre de confiance Edelman 2022.</a:t>
            </a:r>
            <a:r>
              <a:rPr lang="fr-ca" sz="900" b="0" i="0" u="none" baseline="0" dirty="0">
                <a:solidFill>
                  <a:srgbClr val="A6A6A6"/>
                </a:solidFill>
              </a:rPr>
              <a:t> [INS]_PER_DIM. Pensez aux raisons pour lesquelles vous avez confiance ou non envers l’institution [institution] et situez-la sur l’échelle entre les deux descriptions opposées. Échelle de 11 points; 5 cases supérieures = positif; 5 cases inférieures = négatif. Questions posées à la moitié de l’échantillon. Population générale, Canada.</a:t>
            </a:r>
            <a:endParaRPr lang="fr-ca" dirty="0">
              <a:solidFill>
                <a:srgbClr val="FF0000"/>
              </a:solidFill>
            </a:endParaRPr>
          </a:p>
        </p:txBody>
      </p:sp>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custDataLst>
              <p:tags r:id="rId4"/>
            </p:custDataLst>
          </p:nvPr>
        </p:nvSpPr>
        <p:spPr>
          <a:xfrm>
            <a:off x="500048" y="1400022"/>
            <a:ext cx="8905209" cy="565330"/>
          </a:xfrm>
        </p:spPr>
        <p:txBody>
          <a:bodyPr/>
          <a:lstStyle/>
          <a:p>
            <a:pPr algn="l" rtl="0"/>
            <a:r>
              <a:rPr lang="fr-ca" sz="1600" b="0" i="0" u="none" baseline="0" dirty="0">
                <a:solidFill>
                  <a:srgbClr val="000000"/>
                </a:solidFill>
                <a:latin typeface="Arial"/>
                <a:ea typeface="Arial"/>
                <a:cs typeface="Arial"/>
              </a:rPr>
              <a:t>Pourcentage des gens selon leur opinion, au Canada</a:t>
            </a:r>
          </a:p>
        </p:txBody>
      </p:sp>
      <p:sp>
        <p:nvSpPr>
          <p:cNvPr id="23" name="Text Placeholder 7">
            <a:extLst>
              <a:ext uri="{FF2B5EF4-FFF2-40B4-BE49-F238E27FC236}">
                <a16:creationId xmlns:a16="http://schemas.microsoft.com/office/drawing/2014/main" id="{BA5AE218-7A47-4A70-9920-643E8B9839C0}"/>
              </a:ext>
              <a:ext uri="{C183D7F6-B498-43B3-948B-1728B52AA6E4}">
                <adec:decorative xmlns:adec="http://schemas.microsoft.com/office/drawing/2017/decorative" val="1"/>
              </a:ext>
            </a:extLst>
          </p:cNvPr>
          <p:cNvSpPr txBox="1">
            <a:spLocks/>
          </p:cNvSpPr>
          <p:nvPr>
            <p:custDataLst>
              <p:tags r:id="rId5"/>
            </p:custDataLst>
          </p:nvPr>
        </p:nvSpPr>
        <p:spPr>
          <a:xfrm>
            <a:off x="493212" y="2086808"/>
            <a:ext cx="4329248" cy="1280160"/>
          </a:xfrm>
          <a:prstGeom prst="rect">
            <a:avLst/>
          </a:prstGeom>
        </p:spPr>
        <p:txBody>
          <a:bodyPr vert="horz" lIns="0" tIns="0" rIns="0" bIns="0" rtlCol="0">
            <a:noAutofit/>
          </a:bodyPr>
          <a:lstStyle>
            <a:defPPr>
              <a:defRPr lang="fr-ca"/>
            </a:defPPr>
            <a:lvl1pPr marR="0" lvl="0" indent="0" defTabSz="914377" fontAlgn="auto">
              <a:lnSpc>
                <a:spcPct val="110000"/>
              </a:lnSpc>
              <a:spcBef>
                <a:spcPts val="0"/>
              </a:spcBef>
              <a:spcAft>
                <a:spcPts val="0"/>
              </a:spcAft>
              <a:buClrTx/>
              <a:buSzTx/>
              <a:buFont typeface="Arial" panose="020B0604020202020204" pitchFamily="34" charset="0"/>
              <a:buNone/>
              <a:tabLst/>
              <a:defRPr kumimoji="0" sz="1600" b="0" i="0" u="none" strike="noStrike" cap="none" spc="0" normalizeH="0" baseline="0">
                <a:ln>
                  <a:noFill/>
                </a:ln>
                <a:solidFill>
                  <a:srgbClr val="000000"/>
                </a:solidFill>
                <a:effectLst/>
                <a:uLnTx/>
                <a:uFillTx/>
                <a:latin typeface="Arial"/>
                <a:cs typeface="Helvetica Regular" charset="0"/>
              </a:defRPr>
            </a:lvl1pPr>
            <a:lvl2pPr marL="457189" indent="0" defTabSz="914377">
              <a:lnSpc>
                <a:spcPct val="100000"/>
              </a:lnSpc>
              <a:spcBef>
                <a:spcPts val="0"/>
              </a:spcBef>
              <a:spcAft>
                <a:spcPts val="1200"/>
              </a:spcAft>
              <a:buFont typeface="Arial" panose="020B0604020202020204" pitchFamily="34" charset="0"/>
              <a:buNone/>
              <a:defRPr sz="1600" b="0" i="0" baseline="0">
                <a:cs typeface="Helvetica Regular" charset="0"/>
              </a:defRPr>
            </a:lvl2pPr>
            <a:lvl3pPr marL="914377" indent="0" defTabSz="914377">
              <a:lnSpc>
                <a:spcPct val="100000"/>
              </a:lnSpc>
              <a:spcBef>
                <a:spcPts val="0"/>
              </a:spcBef>
              <a:spcAft>
                <a:spcPts val="1200"/>
              </a:spcAft>
              <a:buFont typeface="Arial" panose="020B0604020202020204" pitchFamily="34" charset="0"/>
              <a:buNone/>
              <a:defRPr sz="1600" b="0" i="0" baseline="0">
                <a:cs typeface="Helvetica Regular" charset="0"/>
              </a:defRPr>
            </a:lvl3pPr>
            <a:lvl4pPr marL="1371566" indent="0" defTabSz="914377">
              <a:lnSpc>
                <a:spcPct val="100000"/>
              </a:lnSpc>
              <a:spcBef>
                <a:spcPts val="0"/>
              </a:spcBef>
              <a:spcAft>
                <a:spcPts val="1200"/>
              </a:spcAft>
              <a:buFont typeface="Arial" panose="020B0604020202020204" pitchFamily="34" charset="0"/>
              <a:buNone/>
              <a:defRPr sz="1600" b="0" i="0" baseline="0">
                <a:cs typeface="Helvetica Regular" charset="0"/>
              </a:defRPr>
            </a:lvl4pPr>
            <a:lvl5pPr marL="1828754" indent="0" defTabSz="914377">
              <a:lnSpc>
                <a:spcPct val="100000"/>
              </a:lnSpc>
              <a:spcBef>
                <a:spcPts val="0"/>
              </a:spcBef>
              <a:spcAft>
                <a:spcPts val="1200"/>
              </a:spcAft>
              <a:buFont typeface="Arial" panose="020B0604020202020204" pitchFamily="34" charset="0"/>
              <a:buNone/>
              <a:defRPr sz="1600" b="0" i="0" baseline="0">
                <a:cs typeface="Helvetica Regular" charset="0"/>
              </a:defRPr>
            </a:lvl5pPr>
            <a:lvl6pPr marL="2514537" indent="-228594" defTabSz="914377">
              <a:lnSpc>
                <a:spcPct val="90000"/>
              </a:lnSpc>
              <a:spcBef>
                <a:spcPts val="500"/>
              </a:spcBef>
              <a:buFont typeface="Arial" panose="020B0604020202020204" pitchFamily="34" charset="0"/>
              <a:buChar char="•"/>
              <a:defRPr sz="1867"/>
            </a:lvl6pPr>
            <a:lvl7pPr marL="2971726" indent="-228594" defTabSz="914377">
              <a:lnSpc>
                <a:spcPct val="90000"/>
              </a:lnSpc>
              <a:spcBef>
                <a:spcPts val="500"/>
              </a:spcBef>
              <a:buFont typeface="Arial" panose="020B0604020202020204" pitchFamily="34" charset="0"/>
              <a:buChar char="•"/>
              <a:defRPr sz="1867"/>
            </a:lvl7pPr>
            <a:lvl8pPr marL="3428914" indent="-228594" defTabSz="914377">
              <a:lnSpc>
                <a:spcPct val="90000"/>
              </a:lnSpc>
              <a:spcBef>
                <a:spcPts val="500"/>
              </a:spcBef>
              <a:buFont typeface="Arial" panose="020B0604020202020204" pitchFamily="34" charset="0"/>
              <a:buChar char="•"/>
              <a:defRPr sz="1867"/>
            </a:lvl8pPr>
            <a:lvl9pPr marL="3886103" indent="-228594" defTabSz="914377">
              <a:lnSpc>
                <a:spcPct val="90000"/>
              </a:lnSpc>
              <a:spcBef>
                <a:spcPts val="500"/>
              </a:spcBef>
              <a:buFont typeface="Arial" panose="020B0604020202020204" pitchFamily="34" charset="0"/>
              <a:buChar char="•"/>
              <a:defRPr sz="1867"/>
            </a:lvl9p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600" b="0" i="0" u="none" strike="noStrike" kern="1200" cap="none" spc="0" normalizeH="0" baseline="0" dirty="0">
                <a:ln>
                  <a:noFill/>
                </a:ln>
                <a:solidFill>
                  <a:srgbClr val="000000"/>
                </a:solidFill>
                <a:effectLst/>
                <a:uLnTx/>
                <a:uFillTx/>
                <a:latin typeface="Arial"/>
                <a:ea typeface="+mn-ea"/>
              </a:rPr>
              <a:t>Ces institutions sont...</a:t>
            </a:r>
          </a:p>
        </p:txBody>
      </p:sp>
      <p:grpSp>
        <p:nvGrpSpPr>
          <p:cNvPr id="8" name="Group 7">
            <a:extLst>
              <a:ext uri="{FF2B5EF4-FFF2-40B4-BE49-F238E27FC236}">
                <a16:creationId xmlns:a16="http://schemas.microsoft.com/office/drawing/2014/main" id="{15210B51-83A7-498E-B000-180411EE0E2D}"/>
              </a:ext>
              <a:ext uri="{C183D7F6-B498-43B3-948B-1728B52AA6E4}">
                <adec:decorative xmlns:adec="http://schemas.microsoft.com/office/drawing/2017/decorative" val="1"/>
              </a:ext>
            </a:extLst>
          </p:cNvPr>
          <p:cNvGrpSpPr/>
          <p:nvPr/>
        </p:nvGrpSpPr>
        <p:grpSpPr>
          <a:xfrm>
            <a:off x="0" y="481397"/>
            <a:ext cx="11696699" cy="6129715"/>
            <a:chOff x="0" y="481397"/>
            <a:chExt cx="11696699" cy="6129715"/>
          </a:xfrm>
        </p:grpSpPr>
        <p:grpSp>
          <p:nvGrpSpPr>
            <p:cNvPr id="5" name="Group 4">
              <a:extLst>
                <a:ext uri="{FF2B5EF4-FFF2-40B4-BE49-F238E27FC236}">
                  <a16:creationId xmlns:a16="http://schemas.microsoft.com/office/drawing/2014/main" id="{21C88AB7-E68B-422C-94C4-D2C38476519A}"/>
                </a:ext>
              </a:extLst>
            </p:cNvPr>
            <p:cNvGrpSpPr/>
            <p:nvPr/>
          </p:nvGrpSpPr>
          <p:grpSpPr>
            <a:xfrm>
              <a:off x="499320" y="1907706"/>
              <a:ext cx="11197379" cy="4018040"/>
              <a:chOff x="499320" y="1907706"/>
              <a:chExt cx="11197379" cy="4018040"/>
            </a:xfrm>
          </p:grpSpPr>
          <p:cxnSp>
            <p:nvCxnSpPr>
              <p:cNvPr id="10" name="Straight Connector 9">
                <a:extLst>
                  <a:ext uri="{FF2B5EF4-FFF2-40B4-BE49-F238E27FC236}">
                    <a16:creationId xmlns:a16="http://schemas.microsoft.com/office/drawing/2014/main" id="{A07418CF-56C4-417A-A819-C8E6C3F4ECFE}"/>
                  </a:ext>
                </a:extLst>
              </p:cNvPr>
              <p:cNvCxnSpPr>
                <a:cxnSpLocks/>
              </p:cNvCxnSpPr>
              <p:nvPr>
                <p:custDataLst>
                  <p:tags r:id="rId12"/>
                </p:custDataLst>
              </p:nvPr>
            </p:nvCxnSpPr>
            <p:spPr>
              <a:xfrm>
                <a:off x="499320" y="5925746"/>
                <a:ext cx="11197379" cy="0"/>
              </a:xfrm>
              <a:prstGeom prst="line">
                <a:avLst/>
              </a:prstGeom>
              <a:noFill/>
              <a:ln w="25400" cap="flat" cmpd="sng" algn="ctr">
                <a:solidFill>
                  <a:srgbClr val="000000"/>
                </a:solidFill>
                <a:prstDash val="solid"/>
                <a:miter lim="800000"/>
              </a:ln>
              <a:effectLst/>
            </p:spPr>
          </p:cxnSp>
          <p:cxnSp>
            <p:nvCxnSpPr>
              <p:cNvPr id="11" name="Straight Connector 10">
                <a:extLst>
                  <a:ext uri="{FF2B5EF4-FFF2-40B4-BE49-F238E27FC236}">
                    <a16:creationId xmlns:a16="http://schemas.microsoft.com/office/drawing/2014/main" id="{D10620AF-FCFD-4AD9-84A1-8A8390D1F02F}"/>
                  </a:ext>
                </a:extLst>
              </p:cNvPr>
              <p:cNvCxnSpPr>
                <a:cxnSpLocks/>
              </p:cNvCxnSpPr>
              <p:nvPr>
                <p:custDataLst>
                  <p:tags r:id="rId13"/>
                </p:custDataLst>
              </p:nvPr>
            </p:nvCxnSpPr>
            <p:spPr>
              <a:xfrm>
                <a:off x="499320" y="1907706"/>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84BCA9-6C25-4165-8F8C-F82BDC198EB0}"/>
                  </a:ext>
                </a:extLst>
              </p:cNvPr>
              <p:cNvCxnSpPr/>
              <p:nvPr>
                <p:custDataLst>
                  <p:tags r:id="rId14"/>
                </p:custDataLst>
              </p:nvPr>
            </p:nvCxnSpPr>
            <p:spPr>
              <a:xfrm>
                <a:off x="547444" y="2742391"/>
                <a:ext cx="128016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7B45DD11-2E96-4E06-97DE-B7625F24FBA5}"/>
                </a:ext>
              </a:extLst>
            </p:cNvPr>
            <p:cNvGrpSpPr/>
            <p:nvPr/>
          </p:nvGrpSpPr>
          <p:grpSpPr>
            <a:xfrm>
              <a:off x="493212" y="2887856"/>
              <a:ext cx="2736371" cy="769441"/>
              <a:chOff x="493212" y="2887856"/>
              <a:chExt cx="2736371" cy="769441"/>
            </a:xfrm>
          </p:grpSpPr>
          <p:sp>
            <p:nvSpPr>
              <p:cNvPr id="14" name="Content Placeholder 20">
                <a:extLst>
                  <a:ext uri="{FF2B5EF4-FFF2-40B4-BE49-F238E27FC236}">
                    <a16:creationId xmlns:a16="http://schemas.microsoft.com/office/drawing/2014/main" id="{ED7D4C9D-133A-4F40-B67E-35066B0B2774}"/>
                  </a:ext>
                </a:extLst>
              </p:cNvPr>
              <p:cNvSpPr txBox="1">
                <a:spLocks/>
              </p:cNvSpPr>
              <p:nvPr>
                <p:custDataLst>
                  <p:tags r:id="rId10"/>
                </p:custDataLst>
              </p:nvPr>
            </p:nvSpPr>
            <p:spPr>
              <a:xfrm>
                <a:off x="493212" y="2887856"/>
                <a:ext cx="1170218" cy="769441"/>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a:ea typeface="+mn-ea"/>
                  </a:rPr>
                  <a:t>un</a:t>
                </a:r>
                <a:r>
                  <a:rPr kumimoji="0" lang="fr-ca" sz="1100" b="1" i="0" u="none" strike="noStrike" kern="1200" cap="none" spc="0" normalizeH="0" baseline="0">
                    <a:ln>
                      <a:noFill/>
                    </a:ln>
                    <a:solidFill>
                      <a:srgbClr val="000000"/>
                    </a:solidFill>
                    <a:effectLst/>
                    <a:uLnTx/>
                    <a:uFillTx/>
                    <a:latin typeface="Arial" panose="020B0604020202020204"/>
                    <a:ea typeface="+mn-ea"/>
                    <a:cs typeface="Helvetica Neue Light" charset="0"/>
                  </a:rPr>
                  <a:t> </a:t>
                </a:r>
                <a:r>
                  <a:rPr kumimoji="0" lang="fr-ca" sz="1400" b="1" i="0" u="none" strike="noStrike" kern="1200" cap="none" spc="0" normalizeH="0" baseline="0">
                    <a:ln>
                      <a:noFill/>
                    </a:ln>
                    <a:solidFill>
                      <a:srgbClr val="000000"/>
                    </a:solidFill>
                    <a:effectLst/>
                    <a:uLnTx/>
                    <a:uFillTx/>
                    <a:latin typeface="Arial" panose="020B0604020202020204"/>
                    <a:ea typeface="+mn-ea"/>
                  </a:rPr>
                  <a:t>facteur</a:t>
                </a:r>
                <a:r>
                  <a:rPr kumimoji="0" lang="fr-ca" sz="1400" b="1" i="0" u="none" strike="noStrike" kern="1200" cap="none" spc="0" normalizeH="0" baseline="0">
                    <a:ln>
                      <a:noFill/>
                    </a:ln>
                    <a:solidFill>
                      <a:srgbClr val="000000"/>
                    </a:solidFill>
                    <a:effectLst/>
                    <a:uLnTx/>
                    <a:uFillTx/>
                    <a:latin typeface="Arial" panose="020B0604020202020204"/>
                    <a:ea typeface="+mn-ea"/>
                    <a:cs typeface="Helvetica Neue Light" charset="0"/>
                  </a:rPr>
                  <a:t> de division </a:t>
                </a:r>
                <a:r>
                  <a:rPr kumimoji="0" lang="fr-ca" sz="1100" b="0" i="0" u="none" strike="noStrike" kern="1200" cap="none" spc="0" normalizeH="0" baseline="0">
                    <a:ln>
                      <a:noFill/>
                    </a:ln>
                    <a:solidFill>
                      <a:srgbClr val="000000"/>
                    </a:solidFill>
                    <a:effectLst/>
                    <a:uLnTx/>
                    <a:uFillTx/>
                    <a:latin typeface="Arial" panose="020B0604020202020204"/>
                    <a:ea typeface="+mn-ea"/>
                    <a:cs typeface="Helvetica Neue Light" charset="0"/>
                  </a:rPr>
                  <a:t>dans la société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a:ea typeface="+mn-ea"/>
                    <a:cs typeface="Helvetica Neue Light" charset="0"/>
                  </a:rPr>
                  <a:t> </a:t>
                </a:r>
              </a:p>
            </p:txBody>
          </p:sp>
          <p:sp>
            <p:nvSpPr>
              <p:cNvPr id="15" name="Content Placeholder 20">
                <a:extLst>
                  <a:ext uri="{FF2B5EF4-FFF2-40B4-BE49-F238E27FC236}">
                    <a16:creationId xmlns:a16="http://schemas.microsoft.com/office/drawing/2014/main" id="{55738FD5-2611-4144-B7C2-EC9FBA3735E8}"/>
                  </a:ext>
                </a:extLst>
              </p:cNvPr>
              <p:cNvSpPr txBox="1">
                <a:spLocks/>
              </p:cNvSpPr>
              <p:nvPr>
                <p:custDataLst>
                  <p:tags r:id="rId11"/>
                </p:custDataLst>
              </p:nvPr>
            </p:nvSpPr>
            <p:spPr>
              <a:xfrm>
                <a:off x="1821550" y="2887856"/>
                <a:ext cx="1408033" cy="384721"/>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a:ea typeface="+mn-ea"/>
                  </a:rPr>
                  <a:t>un</a:t>
                </a:r>
                <a:r>
                  <a:rPr kumimoji="0" lang="fr-ca" sz="1400" b="1" i="0" u="none" strike="noStrike" kern="1200" cap="none" spc="0" normalizeH="0" baseline="0">
                    <a:ln>
                      <a:noFill/>
                    </a:ln>
                    <a:solidFill>
                      <a:srgbClr val="000000"/>
                    </a:solidFill>
                    <a:effectLst/>
                    <a:uLnTx/>
                    <a:uFillTx/>
                    <a:latin typeface="Arial" panose="020B0604020202020204"/>
                    <a:ea typeface="+mn-ea"/>
                    <a:cs typeface="Helvetica Neue Light" charset="0"/>
                  </a:rPr>
                  <a:t> facteur d’unité </a:t>
                </a:r>
                <a:r>
                  <a:rPr kumimoji="0" lang="fr-ca" sz="1100" b="0" i="0" u="none" strike="noStrike" kern="1200" cap="none" spc="0" normalizeH="0" baseline="0">
                    <a:ln>
                      <a:noFill/>
                    </a:ln>
                    <a:solidFill>
                      <a:srgbClr val="000000"/>
                    </a:solidFill>
                    <a:effectLst/>
                    <a:uLnTx/>
                    <a:uFillTx/>
                    <a:latin typeface="Arial" panose="020B0604020202020204"/>
                    <a:ea typeface="+mn-ea"/>
                    <a:cs typeface="Helvetica Neue Light" charset="0"/>
                  </a:rPr>
                  <a:t>dans la société</a:t>
                </a:r>
              </a:p>
            </p:txBody>
          </p:sp>
        </p:grpSp>
        <p:grpSp>
          <p:nvGrpSpPr>
            <p:cNvPr id="7" name="Group 6">
              <a:extLst>
                <a:ext uri="{FF2B5EF4-FFF2-40B4-BE49-F238E27FC236}">
                  <a16:creationId xmlns:a16="http://schemas.microsoft.com/office/drawing/2014/main" id="{A2EA933D-17E0-42AB-9004-2A8104572B39}"/>
                </a:ext>
              </a:extLst>
            </p:cNvPr>
            <p:cNvGrpSpPr/>
            <p:nvPr/>
          </p:nvGrpSpPr>
          <p:grpSpPr>
            <a:xfrm>
              <a:off x="493212" y="2678383"/>
              <a:ext cx="1456355" cy="137160"/>
              <a:chOff x="493212" y="2678383"/>
              <a:chExt cx="1456355" cy="137160"/>
            </a:xfrm>
          </p:grpSpPr>
          <p:sp>
            <p:nvSpPr>
              <p:cNvPr id="16" name="Rectangle 15">
                <a:extLst>
                  <a:ext uri="{FF2B5EF4-FFF2-40B4-BE49-F238E27FC236}">
                    <a16:creationId xmlns:a16="http://schemas.microsoft.com/office/drawing/2014/main" id="{3584BA60-95D6-4CD7-9F8B-B729CADB8473}"/>
                  </a:ext>
                </a:extLst>
              </p:cNvPr>
              <p:cNvSpPr>
                <a:spLocks noChangeAspect="1"/>
              </p:cNvSpPr>
              <p:nvPr>
                <p:custDataLst>
                  <p:tags r:id="rId8"/>
                </p:custDataLst>
              </p:nvPr>
            </p:nvSpPr>
            <p:spPr>
              <a:xfrm>
                <a:off x="493212" y="2678383"/>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a:ln>
                    <a:noFill/>
                  </a:ln>
                  <a:solidFill>
                    <a:prstClr val="white"/>
                  </a:solidFill>
                  <a:effectLst/>
                  <a:uLnTx/>
                  <a:uFillTx/>
                  <a:latin typeface="Helvetica"/>
                  <a:ea typeface="+mn-ea"/>
                  <a:cs typeface="+mn-cs"/>
                </a:endParaRPr>
              </a:p>
            </p:txBody>
          </p:sp>
          <p:sp>
            <p:nvSpPr>
              <p:cNvPr id="17" name="Rectangle 16">
                <a:extLst>
                  <a:ext uri="{FF2B5EF4-FFF2-40B4-BE49-F238E27FC236}">
                    <a16:creationId xmlns:a16="http://schemas.microsoft.com/office/drawing/2014/main" id="{E8FE5DFF-C847-4A01-AE24-32216F31EC19}"/>
                  </a:ext>
                </a:extLst>
              </p:cNvPr>
              <p:cNvSpPr>
                <a:spLocks noChangeAspect="1"/>
              </p:cNvSpPr>
              <p:nvPr>
                <p:custDataLst>
                  <p:tags r:id="rId9"/>
                </p:custDataLst>
              </p:nvPr>
            </p:nvSpPr>
            <p:spPr>
              <a:xfrm>
                <a:off x="1821551" y="2678383"/>
                <a:ext cx="128016" cy="128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a:ln>
                    <a:noFill/>
                  </a:ln>
                  <a:solidFill>
                    <a:prstClr val="white"/>
                  </a:solidFill>
                  <a:effectLst/>
                  <a:uLnTx/>
                  <a:uFillTx/>
                  <a:latin typeface="Helvetica"/>
                  <a:ea typeface="+mn-ea"/>
                  <a:cs typeface="+mn-cs"/>
                </a:endParaRPr>
              </a:p>
            </p:txBody>
          </p:sp>
        </p:grpSp>
        <p:pic>
          <p:nvPicPr>
            <p:cNvPr id="26" name="Picture 25">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8"/>
            <a:stretch>
              <a:fillRect/>
            </a:stretch>
          </p:blipFill>
          <p:spPr>
            <a:xfrm>
              <a:off x="0" y="6373368"/>
              <a:ext cx="365760" cy="237744"/>
            </a:xfrm>
            <a:prstGeom prst="rect">
              <a:avLst/>
            </a:prstGeom>
          </p:spPr>
        </p:pic>
        <p:sp>
          <p:nvSpPr>
            <p:cNvPr id="19" name="Title 2">
              <a:extLst>
                <a:ext uri="{FF2B5EF4-FFF2-40B4-BE49-F238E27FC236}">
                  <a16:creationId xmlns:a16="http://schemas.microsoft.com/office/drawing/2014/main" id="{394A7D47-A767-4ACA-9FDD-952FC6010587}"/>
                </a:ext>
                <a:ext uri="{C183D7F6-B498-43B3-948B-1728B52AA6E4}">
                  <adec:decorative xmlns:adec="http://schemas.microsoft.com/office/drawing/2017/decorative" val="1"/>
                </a:ext>
              </a:extLst>
            </p:cNvPr>
            <p:cNvSpPr txBox="1">
              <a:spLocks/>
            </p:cNvSpPr>
            <p:nvPr>
              <p:custDataLst>
                <p:tags r:id="rId7"/>
              </p:custDataLst>
            </p:nvPr>
          </p:nvSpPr>
          <p:spPr>
            <a:xfrm>
              <a:off x="489911" y="481397"/>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dirty="0"/>
                <a:t>GOUVERNEMENTS ET MÉDIAS PERÇUS COMME DES FACTEURS DE DIVISION</a:t>
              </a:r>
            </a:p>
          </p:txBody>
        </p:sp>
      </p:grpSp>
    </p:spTree>
    <p:extLst>
      <p:ext uri="{BB962C8B-B14F-4D97-AF65-F5344CB8AC3E}">
        <p14:creationId xmlns:p14="http://schemas.microsoft.com/office/powerpoint/2010/main" val="307409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809B8E-5450-4CF0-A03A-9609744DA9F6}"/>
              </a:ext>
            </a:extLst>
          </p:cNvPr>
          <p:cNvSpPr>
            <a:spLocks noGrp="1"/>
          </p:cNvSpPr>
          <p:nvPr>
            <p:ph type="title"/>
            <p:custDataLst>
              <p:tags r:id="rId1"/>
            </p:custDataLst>
          </p:nvPr>
        </p:nvSpPr>
        <p:spPr>
          <a:xfrm>
            <a:off x="182880" y="-896620"/>
            <a:ext cx="10896206" cy="840045"/>
          </a:xfrm>
        </p:spPr>
        <p:txBody>
          <a:bodyPr/>
          <a:lstStyle/>
          <a:p>
            <a:pPr algn="l" rtl="0"/>
            <a:r>
              <a:rPr lang="fr-ca" b="0" i="0" u="none" cap="none" baseline="0" dirty="0"/>
              <a:t>Autre perception : incapacité des gouvernements à résoudre les problèmes de la société.</a:t>
            </a:r>
          </a:p>
        </p:txBody>
      </p:sp>
      <p:graphicFrame>
        <p:nvGraphicFramePr>
          <p:cNvPr id="15" name="Table 14" descr="Ce diagramme en bâtons classe les institutions selon leur capacité perçue « à assumer un rôle de chef de file et à coordonner les efforts interinstitutionnels pour résoudre les problèmes sociétaux », en pourcentage. Un chiffre inférieur à 50 indique que cet élément n’est pas considéré comme un atout.&#10;Les entreprises affichent un pourcentage de 48 %.&#10;Les ONG affichent un pourcentage de 47 %.&#10;Les médias affichent un pourcentage de 42 %.&#10;Le gouvernement affiche un pourcentage de 40 %. &#10;">
            <a:extLst>
              <a:ext uri="{FF2B5EF4-FFF2-40B4-BE49-F238E27FC236}">
                <a16:creationId xmlns:a16="http://schemas.microsoft.com/office/drawing/2014/main" id="{70A8E5B7-B5C8-4FAC-8A3D-2025EFD4E6C1}"/>
              </a:ext>
            </a:extLst>
          </p:cNvPr>
          <p:cNvGraphicFramePr>
            <a:graphicFrameLocks noGrp="1"/>
          </p:cNvGraphicFramePr>
          <p:nvPr>
            <p:custDataLst>
              <p:tags r:id="rId2"/>
            </p:custDataLst>
            <p:extLst>
              <p:ext uri="{D42A27DB-BD31-4B8C-83A1-F6EECF244321}">
                <p14:modId xmlns:p14="http://schemas.microsoft.com/office/powerpoint/2010/main" val="2020260686"/>
              </p:ext>
            </p:extLst>
          </p:nvPr>
        </p:nvGraphicFramePr>
        <p:xfrm>
          <a:off x="2240348" y="2260831"/>
          <a:ext cx="2846374" cy="980462"/>
        </p:xfrm>
        <a:graphic>
          <a:graphicData uri="http://schemas.openxmlformats.org/drawingml/2006/table">
            <a:tbl>
              <a:tblPr/>
              <a:tblGrid>
                <a:gridCol w="2846374">
                  <a:extLst>
                    <a:ext uri="{9D8B030D-6E8A-4147-A177-3AD203B41FA5}">
                      <a16:colId xmlns:a16="http://schemas.microsoft.com/office/drawing/2014/main" val="3869058472"/>
                    </a:ext>
                  </a:extLst>
                </a:gridCol>
              </a:tblGrid>
              <a:tr h="512064">
                <a:tc>
                  <a:txBody>
                    <a:bodyPr/>
                    <a:lstStyle/>
                    <a:p>
                      <a:pPr algn="ctr" rtl="0" fontAlgn="ctr"/>
                      <a:r>
                        <a:rPr lang="fr-ca" sz="1600" b="1" i="0" u="none" baseline="0" dirty="0">
                          <a:effectLst/>
                          <a:latin typeface="Arial" panose="020B0604020202020204" pitchFamily="34" charset="0"/>
                          <a:ea typeface="Times New Roman" panose="02020603050405020304" pitchFamily="18" charset="0"/>
                          <a:cs typeface="Arial" panose="020B0604020202020204" pitchFamily="34" charset="0"/>
                        </a:rPr>
                        <a:t>Jouer un rôle de leader</a:t>
                      </a:r>
                    </a:p>
                    <a:p>
                      <a:pPr algn="ctr" rtl="0" fontAlgn="ctr"/>
                      <a:endParaRPr lang="fr-ca" sz="1200" b="1" dirty="0">
                        <a:effectLst/>
                        <a:latin typeface="Arial" panose="020B0604020202020204" pitchFamily="34" charset="0"/>
                        <a:ea typeface="Times New Roman" panose="02020603050405020304" pitchFamily="18" charset="0"/>
                        <a:cs typeface="Arial" panose="020B0604020202020204" pitchFamily="34" charset="0"/>
                      </a:endParaRPr>
                    </a:p>
                    <a:p>
                      <a:pPr algn="ctr" rtl="0" fontAlgn="ctr"/>
                      <a:r>
                        <a:rPr lang="fr-ca" sz="1200" b="0" i="1" u="none" kern="1200"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Coordonner les efforts multisectoriels pour résoudre des problèmes sociaux</a:t>
                      </a: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graphicFrame>
        <p:nvGraphicFramePr>
          <p:cNvPr id="21" name="Table 20" descr="Ce diagramme en bâtons classe les institutions selon leur capacité perçue « à obtenir des résultats et à assurer la mise en œuvre réussie de plans et de stratégies qui produisent des résultats », en pourcentage. Un chiffre inférieur à 50 indique que cet élément n’est pas considéré comme un atout.&#10;Les entreprises affichent un pourcentage de 60 %.&#10;Les ONG affichent un pourcentage de 49 %.&#10;Les médias affichent un pourcentage de 41 %.&#10;Le gouvernement affiche un pourcentage de 37 %.&#10;">
            <a:extLst>
              <a:ext uri="{FF2B5EF4-FFF2-40B4-BE49-F238E27FC236}">
                <a16:creationId xmlns:a16="http://schemas.microsoft.com/office/drawing/2014/main" id="{ED8E5E08-FD12-425F-84DA-321A8F18153A}"/>
              </a:ext>
            </a:extLst>
          </p:cNvPr>
          <p:cNvGraphicFramePr>
            <a:graphicFrameLocks noGrp="1"/>
          </p:cNvGraphicFramePr>
          <p:nvPr>
            <p:custDataLst>
              <p:tags r:id="rId3"/>
            </p:custDataLst>
            <p:extLst>
              <p:ext uri="{D42A27DB-BD31-4B8C-83A1-F6EECF244321}">
                <p14:modId xmlns:p14="http://schemas.microsoft.com/office/powerpoint/2010/main" val="2339107126"/>
              </p:ext>
            </p:extLst>
          </p:nvPr>
        </p:nvGraphicFramePr>
        <p:xfrm>
          <a:off x="7814996" y="2260831"/>
          <a:ext cx="3420451" cy="797582"/>
        </p:xfrm>
        <a:graphic>
          <a:graphicData uri="http://schemas.openxmlformats.org/drawingml/2006/table">
            <a:tbl>
              <a:tblPr/>
              <a:tblGrid>
                <a:gridCol w="3420451">
                  <a:extLst>
                    <a:ext uri="{9D8B030D-6E8A-4147-A177-3AD203B41FA5}">
                      <a16:colId xmlns:a16="http://schemas.microsoft.com/office/drawing/2014/main" val="2497010551"/>
                    </a:ext>
                  </a:extLst>
                </a:gridCol>
              </a:tblGrid>
              <a:tr h="51206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fr-ca" sz="1600" b="1" i="0" u="none" baseline="0" dirty="0">
                          <a:effectLst/>
                          <a:latin typeface="Arial" panose="020B0604020202020204" pitchFamily="34" charset="0"/>
                          <a:ea typeface="Times New Roman" panose="02020603050405020304" pitchFamily="18" charset="0"/>
                          <a:cs typeface="Arial" panose="020B0604020202020204" pitchFamily="34" charset="0"/>
                        </a:rPr>
                        <a:t>Obtenir des résultats</a:t>
                      </a:r>
                    </a:p>
                    <a:p>
                      <a:pPr algn="ctr" rtl="0" fontAlgn="ctr"/>
                      <a:endParaRPr lang="fr-ca" sz="1200" b="1" dirty="0">
                        <a:effectLst/>
                        <a:latin typeface="Arial" panose="020B0604020202020204" pitchFamily="34" charset="0"/>
                        <a:ea typeface="Times New Roman" panose="02020603050405020304" pitchFamily="18" charset="0"/>
                        <a:cs typeface="Arial" panose="020B0604020202020204" pitchFamily="34" charset="0"/>
                      </a:endParaRPr>
                    </a:p>
                    <a:p>
                      <a:pPr algn="ctr" rtl="0" fontAlgn="ctr"/>
                      <a:r>
                        <a:rPr lang="fr-ca" sz="1200" b="0" i="1" u="none" baseline="0" dirty="0">
                          <a:effectLst/>
                          <a:latin typeface="Arial" panose="020B0604020202020204" pitchFamily="34" charset="0"/>
                          <a:ea typeface="Times New Roman" panose="02020603050405020304" pitchFamily="18" charset="0"/>
                          <a:cs typeface="Arial" panose="020B0604020202020204" pitchFamily="34" charset="0"/>
                        </a:rPr>
                        <a:t>Exécuter des plans et des stratégies qui donnent des résultats </a:t>
                      </a:r>
                      <a:endParaRPr lang="fr-ca" sz="1200" b="0" i="1" kern="1200" dirty="0">
                        <a:solidFill>
                          <a:schemeClr val="tx1"/>
                        </a:solidFill>
                        <a:effectLst/>
                        <a:latin typeface="Arial" panose="020B0604020202020204" pitchFamily="34" charset="0"/>
                        <a:ea typeface="+mn-ea"/>
                        <a:cs typeface="Arial" panose="020B0604020202020204" pitchFamily="34" charset="0"/>
                      </a:endParaRP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custDataLst>
              <p:tags r:id="rId4"/>
            </p:custDataLst>
          </p:nvPr>
        </p:nvSpPr>
        <p:spPr/>
        <p:txBody>
          <a:bodyPr/>
          <a:lstStyle/>
          <a:p>
            <a:pPr algn="l" rtl="0"/>
            <a:r>
              <a:rPr lang="fr-ca" sz="900" b="1" i="0" u="none" baseline="0" dirty="0">
                <a:solidFill>
                  <a:srgbClr val="A6A6A6"/>
                </a:solidFill>
              </a:rPr>
              <a:t>Baromètre de confiance Edelman 2022.</a:t>
            </a:r>
            <a:r>
              <a:rPr lang="fr-ca" sz="900" b="0" i="0" u="none" baseline="0" dirty="0">
                <a:solidFill>
                  <a:srgbClr val="A6A6A6"/>
                </a:solidFill>
              </a:rPr>
              <a:t> CMP_ARE_[INS]. Pensez à l’institution [institution] telle qu’elle est aujourd’hui et indiquez si vous considérez chacun des aspects suivants comme un de ses points forts ou de ses points faibles. Échelle de 5 points; 2 cases supérieures = point fort. Question posée à la moitié de l’échantillon. Population générale, Canada.</a:t>
            </a:r>
            <a:endParaRPr lang="fr-ca" dirty="0"/>
          </a:p>
        </p:txBody>
      </p:sp>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custDataLst>
              <p:tags r:id="rId5"/>
            </p:custDataLst>
          </p:nvPr>
        </p:nvSpPr>
        <p:spPr>
          <a:xfrm>
            <a:off x="499926" y="1446016"/>
            <a:ext cx="9825037" cy="565330"/>
          </a:xfrm>
        </p:spPr>
        <p:txBody>
          <a:bodyPr/>
          <a:lstStyle/>
          <a:p>
            <a:pPr algn="l" rtl="0"/>
            <a:r>
              <a:rPr lang="fr-ca" sz="1600" b="0" i="0" u="none" baseline="0" dirty="0">
                <a:solidFill>
                  <a:srgbClr val="000000"/>
                </a:solidFill>
                <a:latin typeface="Arial"/>
                <a:ea typeface="Arial"/>
                <a:cs typeface="Arial"/>
              </a:rPr>
              <a:t>Pourcentage des gens qui considèrent chacun des aspects comme un point fort des institutions au Canada</a:t>
            </a:r>
          </a:p>
        </p:txBody>
      </p:sp>
      <p:graphicFrame>
        <p:nvGraphicFramePr>
          <p:cNvPr id="5" name="Table 5">
            <a:extLst>
              <a:ext uri="{FF2B5EF4-FFF2-40B4-BE49-F238E27FC236}">
                <a16:creationId xmlns:a16="http://schemas.microsoft.com/office/drawing/2014/main" id="{C3541A3D-9EC9-4354-AB69-4C864452BBD0}"/>
              </a:ext>
              <a:ext uri="{C183D7F6-B498-43B3-948B-1728B52AA6E4}">
                <adec:decorative xmlns:adec="http://schemas.microsoft.com/office/drawing/2017/decorative" val="1"/>
              </a:ext>
            </a:extLst>
          </p:cNvPr>
          <p:cNvGraphicFramePr>
            <a:graphicFrameLocks noGrp="1"/>
          </p:cNvGraphicFramePr>
          <p:nvPr>
            <p:custDataLst>
              <p:tags r:id="rId6"/>
            </p:custDataLst>
            <p:extLst>
              <p:ext uri="{D42A27DB-BD31-4B8C-83A1-F6EECF244321}">
                <p14:modId xmlns:p14="http://schemas.microsoft.com/office/powerpoint/2010/main" val="4116024397"/>
              </p:ext>
            </p:extLst>
          </p:nvPr>
        </p:nvGraphicFramePr>
        <p:xfrm>
          <a:off x="2317748" y="5476329"/>
          <a:ext cx="3308604" cy="477721"/>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rtl="0"/>
                      <a:r>
                        <a:rPr lang="fr-ca" sz="900" b="0" i="0" u="none" baseline="0" dirty="0">
                          <a:solidFill>
                            <a:srgbClr val="000000"/>
                          </a:solidFill>
                          <a:latin typeface="Arial"/>
                          <a:ea typeface="Arial"/>
                          <a:cs typeface="Arial"/>
                        </a:rPr>
                        <a:t>Entreprises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rtl="0"/>
                      <a:r>
                        <a:rPr lang="fr-ca" sz="900" b="0" i="0" u="none" baseline="0">
                          <a:solidFill>
                            <a:srgbClr val="000000"/>
                          </a:solidFill>
                          <a:latin typeface="Arial"/>
                          <a:ea typeface="Arial"/>
                          <a:cs typeface="Arial"/>
                        </a:rPr>
                        <a:t>ONG</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rtl="0"/>
                      <a:r>
                        <a:rPr lang="fr-ca" sz="900" b="0" i="0" u="none" baseline="0" dirty="0">
                          <a:solidFill>
                            <a:srgbClr val="000000"/>
                          </a:solidFill>
                          <a:latin typeface="Arial"/>
                          <a:ea typeface="Arial"/>
                          <a:cs typeface="Arial"/>
                        </a:rPr>
                        <a:t>Médias</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r>
                        <a:rPr lang="fr-ca" sz="900" b="1" i="0" u="none" baseline="0" dirty="0">
                          <a:solidFill>
                            <a:srgbClr val="000000"/>
                          </a:solidFill>
                          <a:latin typeface="Arial"/>
                          <a:ea typeface="Arial"/>
                          <a:cs typeface="Arial"/>
                        </a:rPr>
                        <a:t>Gouvernement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graphicFrame>
        <p:nvGraphicFramePr>
          <p:cNvPr id="23" name="Table 5">
            <a:extLst>
              <a:ext uri="{FF2B5EF4-FFF2-40B4-BE49-F238E27FC236}">
                <a16:creationId xmlns:a16="http://schemas.microsoft.com/office/drawing/2014/main" id="{82FFD5B7-B6D9-4469-9B1A-B02706CE5DDF}"/>
              </a:ext>
              <a:ext uri="{C183D7F6-B498-43B3-948B-1728B52AA6E4}">
                <adec:decorative xmlns:adec="http://schemas.microsoft.com/office/drawing/2017/decorative" val="1"/>
              </a:ext>
            </a:extLst>
          </p:cNvPr>
          <p:cNvGraphicFramePr>
            <a:graphicFrameLocks noGrp="1"/>
          </p:cNvGraphicFramePr>
          <p:nvPr>
            <p:custDataLst>
              <p:tags r:id="rId7"/>
            </p:custDataLst>
            <p:extLst>
              <p:ext uri="{D42A27DB-BD31-4B8C-83A1-F6EECF244321}">
                <p14:modId xmlns:p14="http://schemas.microsoft.com/office/powerpoint/2010/main" val="4254770290"/>
              </p:ext>
            </p:extLst>
          </p:nvPr>
        </p:nvGraphicFramePr>
        <p:xfrm>
          <a:off x="8494954" y="5476329"/>
          <a:ext cx="3308604" cy="477721"/>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rtl="0"/>
                      <a:r>
                        <a:rPr lang="fr-ca" sz="900" b="0" i="0" u="none" baseline="0" dirty="0">
                          <a:solidFill>
                            <a:srgbClr val="000000"/>
                          </a:solidFill>
                          <a:latin typeface="Arial"/>
                          <a:ea typeface="Arial"/>
                          <a:cs typeface="Arial"/>
                        </a:rPr>
                        <a:t>Entreprises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rtl="0"/>
                      <a:r>
                        <a:rPr lang="fr-ca" sz="900" b="0" i="0" u="none" baseline="0">
                          <a:solidFill>
                            <a:srgbClr val="000000"/>
                          </a:solidFill>
                          <a:latin typeface="Arial"/>
                          <a:ea typeface="Arial"/>
                          <a:cs typeface="Arial"/>
                        </a:rPr>
                        <a:t>ONG</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rtl="0"/>
                      <a:r>
                        <a:rPr lang="fr-ca" sz="900" b="0" i="0" u="none" baseline="0" dirty="0">
                          <a:solidFill>
                            <a:srgbClr val="000000"/>
                          </a:solidFill>
                          <a:latin typeface="Arial"/>
                          <a:ea typeface="Arial"/>
                          <a:cs typeface="Arial"/>
                        </a:rPr>
                        <a:t>Médias</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r>
                        <a:rPr lang="fr-ca" sz="900" b="1" i="0" u="none" baseline="0" dirty="0">
                          <a:solidFill>
                            <a:srgbClr val="000000"/>
                          </a:solidFill>
                          <a:latin typeface="Arial"/>
                          <a:ea typeface="Arial"/>
                          <a:cs typeface="Arial"/>
                        </a:rPr>
                        <a:t>Gouvernement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grpSp>
        <p:nvGrpSpPr>
          <p:cNvPr id="6" name="Group 5">
            <a:extLst>
              <a:ext uri="{FF2B5EF4-FFF2-40B4-BE49-F238E27FC236}">
                <a16:creationId xmlns:a16="http://schemas.microsoft.com/office/drawing/2014/main" id="{E97B19D0-D49F-4919-AA38-5A2696044C5C}"/>
              </a:ext>
              <a:ext uri="{C183D7F6-B498-43B3-948B-1728B52AA6E4}">
                <adec:decorative xmlns:adec="http://schemas.microsoft.com/office/drawing/2017/decorative" val="1"/>
              </a:ext>
            </a:extLst>
          </p:cNvPr>
          <p:cNvGrpSpPr/>
          <p:nvPr/>
        </p:nvGrpSpPr>
        <p:grpSpPr>
          <a:xfrm>
            <a:off x="0" y="527314"/>
            <a:ext cx="11692072" cy="6083798"/>
            <a:chOff x="0" y="527314"/>
            <a:chExt cx="11692072" cy="6083798"/>
          </a:xfrm>
        </p:grpSpPr>
        <p:cxnSp>
          <p:nvCxnSpPr>
            <p:cNvPr id="16" name="Straight Connector 15">
              <a:extLst>
                <a:ext uri="{FF2B5EF4-FFF2-40B4-BE49-F238E27FC236}">
                  <a16:creationId xmlns:a16="http://schemas.microsoft.com/office/drawing/2014/main" id="{F0713128-8876-4D95-93BE-2048CD1299BE}"/>
                </a:ext>
              </a:extLst>
            </p:cNvPr>
            <p:cNvCxnSpPr>
              <a:cxnSpLocks/>
              <a:stCxn id="18" idx="3"/>
            </p:cNvCxnSpPr>
            <p:nvPr>
              <p:custDataLst>
                <p:tags r:id="rId8"/>
              </p:custDataLst>
            </p:nvPr>
          </p:nvCxnSpPr>
          <p:spPr>
            <a:xfrm>
              <a:off x="1018401" y="3944222"/>
              <a:ext cx="10637327" cy="0"/>
            </a:xfrm>
            <a:prstGeom prst="line">
              <a:avLst/>
            </a:prstGeom>
            <a:ln w="127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5">
              <a:extLst>
                <a:ext uri="{FF2B5EF4-FFF2-40B4-BE49-F238E27FC236}">
                  <a16:creationId xmlns:a16="http://schemas.microsoft.com/office/drawing/2014/main" id="{2EA88EAA-2B1F-48F0-93F9-A329B6D4F642}"/>
                </a:ext>
              </a:extLst>
            </p:cNvPr>
            <p:cNvGraphicFramePr>
              <a:graphicFrameLocks/>
            </p:cNvGraphicFramePr>
            <p:nvPr>
              <p:custDataLst>
                <p:tags r:id="rId9"/>
              </p:custDataLst>
              <p:extLst>
                <p:ext uri="{D42A27DB-BD31-4B8C-83A1-F6EECF244321}">
                  <p14:modId xmlns:p14="http://schemas.microsoft.com/office/powerpoint/2010/main" val="2129426493"/>
                </p:ext>
              </p:extLst>
            </p:nvPr>
          </p:nvGraphicFramePr>
          <p:xfrm>
            <a:off x="2133600" y="2833381"/>
            <a:ext cx="9311812" cy="2944368"/>
          </p:xfrm>
          <a:graphic>
            <a:graphicData uri="http://schemas.openxmlformats.org/drawingml/2006/chart">
              <c:chart xmlns:c="http://schemas.openxmlformats.org/drawingml/2006/chart" xmlns:r="http://schemas.openxmlformats.org/officeDocument/2006/relationships" r:id="rId18"/>
            </a:graphicData>
          </a:graphic>
        </p:graphicFrame>
        <p:cxnSp>
          <p:nvCxnSpPr>
            <p:cNvPr id="17" name="Straight Connector 16">
              <a:extLst>
                <a:ext uri="{FF2B5EF4-FFF2-40B4-BE49-F238E27FC236}">
                  <a16:creationId xmlns:a16="http://schemas.microsoft.com/office/drawing/2014/main" id="{6598B77B-49CF-43F3-B10F-E387CABC5614}"/>
                </a:ext>
              </a:extLst>
            </p:cNvPr>
            <p:cNvCxnSpPr>
              <a:cxnSpLocks/>
            </p:cNvCxnSpPr>
            <p:nvPr>
              <p:custDataLst>
                <p:tags r:id="rId10"/>
              </p:custDataLst>
            </p:nvPr>
          </p:nvCxnSpPr>
          <p:spPr>
            <a:xfrm>
              <a:off x="500047" y="1966076"/>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476BF7-D050-4DBB-9AE8-E0AE21158EE0}"/>
                </a:ext>
              </a:extLst>
            </p:cNvPr>
            <p:cNvCxnSpPr>
              <a:cxnSpLocks/>
            </p:cNvCxnSpPr>
            <p:nvPr>
              <p:custDataLst>
                <p:tags r:id="rId11"/>
              </p:custDataLst>
            </p:nvPr>
          </p:nvCxnSpPr>
          <p:spPr>
            <a:xfrm>
              <a:off x="500047" y="6050541"/>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4D7B3D1-8EA4-445D-B272-EF6C3CC4ACCB}"/>
                </a:ext>
              </a:extLst>
            </p:cNvPr>
            <p:cNvSpPr txBox="1"/>
            <p:nvPr>
              <p:custDataLst>
                <p:tags r:id="rId12"/>
              </p:custDataLst>
            </p:nvPr>
          </p:nvSpPr>
          <p:spPr>
            <a:xfrm>
              <a:off x="499927" y="3813417"/>
              <a:ext cx="518474" cy="261610"/>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a:ln>
                    <a:noFill/>
                  </a:ln>
                  <a:solidFill>
                    <a:srgbClr val="FE4B38">
                      <a:lumMod val="50000"/>
                    </a:srgbClr>
                  </a:solidFill>
                  <a:effectLst/>
                  <a:uLnTx/>
                  <a:uFillTx/>
                  <a:latin typeface="Arial" panose="020B0604020202020204" pitchFamily="34" charset="0"/>
                  <a:ea typeface="+mn-ea"/>
                  <a:cs typeface="Arial" panose="020B0604020202020204" pitchFamily="34" charset="0"/>
                </a:rPr>
                <a:t>50</a:t>
              </a:r>
              <a:r>
                <a:rPr kumimoji="0" lang="fr-ca" sz="900" b="0" i="0" u="none" strike="noStrike" kern="1200" cap="none" spc="0" normalizeH="0" baseline="0">
                  <a:ln>
                    <a:noFill/>
                  </a:ln>
                  <a:solidFill>
                    <a:srgbClr val="FE4B38">
                      <a:lumMod val="50000"/>
                    </a:srgbClr>
                  </a:solidFill>
                  <a:effectLst/>
                  <a:uLnTx/>
                  <a:uFillTx/>
                  <a:latin typeface="Arial" panose="020B0604020202020204" pitchFamily="34" charset="0"/>
                  <a:ea typeface="+mn-ea"/>
                  <a:cs typeface="Arial" panose="020B0604020202020204" pitchFamily="34" charset="0"/>
                </a:rPr>
                <a:t> %</a:t>
              </a:r>
              <a:endParaRPr kumimoji="0" lang="fr-ca" sz="1100" b="0" i="0" u="none" strike="noStrike" kern="1200" cap="none" spc="0" normalizeH="0" baseline="0" noProof="0">
                <a:ln>
                  <a:noFill/>
                </a:ln>
                <a:solidFill>
                  <a:srgbClr val="FE4B38">
                    <a:lumMod val="50000"/>
                  </a:srgbClr>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5269234-E202-4CB2-9DDA-8AD174BD1B0D}"/>
                </a:ext>
              </a:extLst>
            </p:cNvPr>
            <p:cNvSpPr txBox="1"/>
            <p:nvPr>
              <p:custDataLst>
                <p:tags r:id="rId13"/>
              </p:custDataLst>
            </p:nvPr>
          </p:nvSpPr>
          <p:spPr>
            <a:xfrm>
              <a:off x="499927" y="3311012"/>
              <a:ext cx="1423357" cy="600164"/>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none" spc="0" normalizeH="0" baseline="0" dirty="0">
                  <a:ln>
                    <a:noFill/>
                  </a:ln>
                  <a:solidFill>
                    <a:srgbClr val="FE4B38">
                      <a:lumMod val="50000"/>
                    </a:srgbClr>
                  </a:solidFill>
                  <a:effectLst/>
                  <a:uLnTx/>
                  <a:uFillTx/>
                  <a:latin typeface="Arial" panose="020B0604020202020204" pitchFamily="34" charset="0"/>
                  <a:ea typeface="+mn-ea"/>
                  <a:cs typeface="Arial" panose="020B0604020202020204" pitchFamily="34" charset="0"/>
                </a:rPr>
                <a:t>Une majorité juge que ce n’est pas un point fort</a:t>
              </a:r>
              <a:endParaRPr kumimoji="0" lang="fr-ca" sz="1100" b="1" i="0" u="none" strike="noStrike" kern="1200" cap="none" spc="0" normalizeH="0" baseline="0" noProof="0" dirty="0">
                <a:ln>
                  <a:noFill/>
                </a:ln>
                <a:solidFill>
                  <a:srgbClr val="FE4B38">
                    <a:lumMod val="50000"/>
                  </a:srgbClr>
                </a:solidFill>
                <a:effectLst/>
                <a:uLnTx/>
                <a:uFillTx/>
                <a:latin typeface="Arial" panose="020B0604020202020204"/>
                <a:ea typeface="+mn-ea"/>
                <a:cs typeface="+mn-cs"/>
              </a:endParaRPr>
            </a:p>
          </p:txBody>
        </p:sp>
        <p:pic>
          <p:nvPicPr>
            <p:cNvPr id="34" name="Picture 33" descr="CA.png"/>
            <p:cNvPicPr>
              <a:picLocks noChangeAspect="1"/>
            </p:cNvPicPr>
            <p:nvPr>
              <p:custDataLst>
                <p:tags r:id="rId14"/>
              </p:custDataLst>
            </p:nvPr>
          </p:nvPicPr>
          <p:blipFill>
            <a:blip r:embed="rId19"/>
            <a:stretch>
              <a:fillRect/>
            </a:stretch>
          </p:blipFill>
          <p:spPr>
            <a:xfrm>
              <a:off x="0" y="6373368"/>
              <a:ext cx="365760" cy="237744"/>
            </a:xfrm>
            <a:prstGeom prst="rect">
              <a:avLst/>
            </a:prstGeom>
          </p:spPr>
        </p:pic>
        <p:sp>
          <p:nvSpPr>
            <p:cNvPr id="24" name="Title 2">
              <a:extLst>
                <a:ext uri="{FF2B5EF4-FFF2-40B4-BE49-F238E27FC236}">
                  <a16:creationId xmlns:a16="http://schemas.microsoft.com/office/drawing/2014/main" id="{4D2A28BE-AB70-4B01-A868-D7881626FB14}"/>
                </a:ext>
              </a:extLst>
            </p:cNvPr>
            <p:cNvSpPr txBox="1">
              <a:spLocks/>
            </p:cNvSpPr>
            <p:nvPr>
              <p:custDataLst>
                <p:tags r:id="rId15"/>
              </p:custDataLst>
            </p:nvPr>
          </p:nvSpPr>
          <p:spPr>
            <a:xfrm>
              <a:off x="499926" y="527314"/>
              <a:ext cx="10896206" cy="840045"/>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fr-ca" dirty="0"/>
                <a:t>AUTRE PERCEPTION : INCAPACITÉ DES GOUVERNEMENTS À RÉSOUDRE LES PROBLÈMES DE LA SOCIÉTÉ</a:t>
              </a:r>
            </a:p>
          </p:txBody>
        </p:sp>
      </p:grpSp>
    </p:spTree>
    <p:extLst>
      <p:ext uri="{BB962C8B-B14F-4D97-AF65-F5344CB8AC3E}">
        <p14:creationId xmlns:p14="http://schemas.microsoft.com/office/powerpoint/2010/main" val="188826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676B52-E574-41E6-9F25-8916A55D6426}"/>
              </a:ext>
            </a:extLst>
          </p:cNvPr>
          <p:cNvSpPr>
            <a:spLocks noGrp="1"/>
          </p:cNvSpPr>
          <p:nvPr>
            <p:ph type="title"/>
            <p:custDataLst>
              <p:tags r:id="rId1"/>
            </p:custDataLst>
          </p:nvPr>
        </p:nvSpPr>
        <p:spPr>
          <a:xfrm>
            <a:off x="125937" y="-498686"/>
            <a:ext cx="11007557" cy="716666"/>
          </a:xfrm>
        </p:spPr>
        <p:txBody>
          <a:bodyPr/>
          <a:lstStyle/>
          <a:p>
            <a:pPr algn="l" rtl="0"/>
            <a:r>
              <a:rPr lang="fr-ca" sz="2400" b="0" i="0" u="none" cap="none" baseline="0" dirty="0">
                <a:latin typeface="Arial"/>
                <a:ea typeface="+mn-ea"/>
                <a:cs typeface="+mn-cs"/>
              </a:rPr>
              <a:t>Préoccupations croissantes d’être trompé par les classes dirigeantes.</a:t>
            </a:r>
            <a:endParaRPr lang="fr-ca" sz="2400" b="0" cap="none" dirty="0"/>
          </a:p>
        </p:txBody>
      </p:sp>
      <p:sp>
        <p:nvSpPr>
          <p:cNvPr id="7" name="Text Placeholder 6">
            <a:extLst>
              <a:ext uri="{FF2B5EF4-FFF2-40B4-BE49-F238E27FC236}">
                <a16:creationId xmlns:a16="http://schemas.microsoft.com/office/drawing/2014/main" id="{D00F5590-CF91-4CDE-83A8-6171BFCE544A}"/>
              </a:ext>
            </a:extLst>
          </p:cNvPr>
          <p:cNvSpPr>
            <a:spLocks noGrp="1"/>
          </p:cNvSpPr>
          <p:nvPr>
            <p:ph type="body" sz="quarter" idx="13"/>
            <p:custDataLst>
              <p:tags r:id="rId2"/>
            </p:custDataLst>
          </p:nvPr>
        </p:nvSpPr>
        <p:spPr/>
        <p:txBody>
          <a:bodyPr/>
          <a:lstStyle/>
          <a:p>
            <a:pPr algn="l" rtl="0"/>
            <a:r>
              <a:rPr lang="fr-ca" sz="1600" b="0" i="0" u="none" baseline="0" dirty="0">
                <a:solidFill>
                  <a:srgbClr val="000000"/>
                </a:solidFill>
                <a:latin typeface="Arial"/>
                <a:ea typeface="Arial"/>
                <a:cs typeface="Arial"/>
              </a:rPr>
              <a:t>Pourcentage de gens inquiets au Canada</a:t>
            </a:r>
            <a:endParaRPr lang="fr-ca" dirty="0"/>
          </a:p>
        </p:txBody>
      </p:sp>
      <p:grpSp>
        <p:nvGrpSpPr>
          <p:cNvPr id="2" name="Group 1" descr="Cette diapositive montre le pourcentage de Canadiens qui s’inquiètent que les leaders institutionnels « tentent délibérément de tromper les gens en disséminant de l’information qu’ils savent erronée ou largement exagérée ». &#10;Les « journalistes et reporters » ont un pourcentage de 61 %, une augmentation de 12 points depuis l’an dernier.&#10;Les « dirigeants d’entreprise » ont un pourcentage de 60 %, une augmentation de 10 points depuis l’an dernier.&#10;Les « dirigeants gouvernementaux » ont un pourcentage de 58 %, une augmentation de 12 points depuis l’an dernier. &#10;">
            <a:extLst>
              <a:ext uri="{FF2B5EF4-FFF2-40B4-BE49-F238E27FC236}">
                <a16:creationId xmlns:a16="http://schemas.microsoft.com/office/drawing/2014/main" id="{7F3C632A-3A21-4851-82B5-C33FACB91FC9}"/>
              </a:ext>
            </a:extLst>
          </p:cNvPr>
          <p:cNvGrpSpPr/>
          <p:nvPr/>
        </p:nvGrpSpPr>
        <p:grpSpPr>
          <a:xfrm>
            <a:off x="541851" y="2493928"/>
            <a:ext cx="10591643" cy="2075974"/>
            <a:chOff x="541851" y="2493928"/>
            <a:chExt cx="10591643" cy="2075974"/>
          </a:xfrm>
        </p:grpSpPr>
        <p:sp>
          <p:nvSpPr>
            <p:cNvPr id="26" name="Text Placeholder 7">
              <a:extLst>
                <a:ext uri="{FF2B5EF4-FFF2-40B4-BE49-F238E27FC236}">
                  <a16:creationId xmlns:a16="http://schemas.microsoft.com/office/drawing/2014/main" id="{81C50105-3C0E-4F4C-ABFD-D971B7869F02}"/>
                </a:ext>
              </a:extLst>
            </p:cNvPr>
            <p:cNvSpPr txBox="1">
              <a:spLocks/>
            </p:cNvSpPr>
            <p:nvPr>
              <p:custDataLst>
                <p:tags r:id="rId10"/>
              </p:custDataLst>
            </p:nvPr>
          </p:nvSpPr>
          <p:spPr>
            <a:xfrm>
              <a:off x="751401" y="3934223"/>
              <a:ext cx="2903745" cy="56533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800" b="1" i="0" u="none" strike="noStrike" kern="1200" cap="none" spc="0" normalizeH="0" baseline="0" dirty="0">
                  <a:ln>
                    <a:noFill/>
                  </a:ln>
                  <a:solidFill>
                    <a:srgbClr val="000000"/>
                  </a:solidFill>
                  <a:effectLst/>
                  <a:uLnTx/>
                  <a:uFillTx/>
                  <a:latin typeface="Arial"/>
                  <a:ea typeface="+mn-ea"/>
                </a:rPr>
                <a:t>Les journalistes et </a:t>
              </a:r>
            </a:p>
            <a:p>
              <a:pPr marL="0" marR="0" lvl="0" indent="0" algn="ct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800" b="1" i="0" u="none" strike="noStrike" kern="1200" cap="none" spc="0" normalizeH="0" baseline="0" dirty="0">
                  <a:ln>
                    <a:noFill/>
                  </a:ln>
                  <a:solidFill>
                    <a:srgbClr val="000000"/>
                  </a:solidFill>
                  <a:effectLst/>
                  <a:uLnTx/>
                  <a:uFillTx/>
                  <a:latin typeface="Arial"/>
                  <a:ea typeface="+mn-ea"/>
                </a:rPr>
                <a:t>les reporters</a:t>
              </a:r>
            </a:p>
          </p:txBody>
        </p:sp>
        <p:sp>
          <p:nvSpPr>
            <p:cNvPr id="27" name="Text Placeholder 7">
              <a:extLst>
                <a:ext uri="{FF2B5EF4-FFF2-40B4-BE49-F238E27FC236}">
                  <a16:creationId xmlns:a16="http://schemas.microsoft.com/office/drawing/2014/main" id="{6F142A50-12F8-47E6-8279-DFCD883617E3}"/>
                </a:ext>
              </a:extLst>
            </p:cNvPr>
            <p:cNvSpPr txBox="1">
              <a:spLocks/>
            </p:cNvSpPr>
            <p:nvPr>
              <p:custDataLst>
                <p:tags r:id="rId11"/>
              </p:custDataLst>
            </p:nvPr>
          </p:nvSpPr>
          <p:spPr>
            <a:xfrm>
              <a:off x="4780619" y="3934223"/>
              <a:ext cx="2694238" cy="63567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fr-ca" sz="1800" b="1" dirty="0">
                  <a:solidFill>
                    <a:srgbClr val="000000"/>
                  </a:solidFill>
                  <a:latin typeface="Arial"/>
                </a:rPr>
                <a:t>Les d</a:t>
              </a:r>
              <a:r>
                <a:rPr kumimoji="0" lang="fr-ca" sz="1800" b="1" i="0" u="none" strike="noStrike" kern="1200" cap="none" spc="0" normalizeH="0" baseline="0" dirty="0">
                  <a:ln>
                    <a:noFill/>
                  </a:ln>
                  <a:solidFill>
                    <a:srgbClr val="000000"/>
                  </a:solidFill>
                  <a:effectLst/>
                  <a:uLnTx/>
                  <a:uFillTx/>
                  <a:latin typeface="Arial"/>
                  <a:ea typeface="+mn-ea"/>
                </a:rPr>
                <a:t>irigeants d’entreprise</a:t>
              </a:r>
            </a:p>
          </p:txBody>
        </p:sp>
        <p:sp>
          <p:nvSpPr>
            <p:cNvPr id="30" name="Text Placeholder 11">
              <a:extLst>
                <a:ext uri="{FF2B5EF4-FFF2-40B4-BE49-F238E27FC236}">
                  <a16:creationId xmlns:a16="http://schemas.microsoft.com/office/drawing/2014/main" id="{3B505902-8ABB-4778-B5A5-837A90AD734B}"/>
                </a:ext>
              </a:extLst>
            </p:cNvPr>
            <p:cNvSpPr txBox="1">
              <a:spLocks/>
            </p:cNvSpPr>
            <p:nvPr>
              <p:custDataLst>
                <p:tags r:id="rId12"/>
              </p:custDataLst>
            </p:nvPr>
          </p:nvSpPr>
          <p:spPr>
            <a:xfrm>
              <a:off x="541851"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10000" b="1" i="0" u="none" strike="noStrike" kern="1200" cap="none" spc="0" normalizeH="0" baseline="0" dirty="0">
                  <a:ln>
                    <a:noFill/>
                  </a:ln>
                  <a:solidFill>
                    <a:srgbClr val="000000"/>
                  </a:solidFill>
                  <a:effectLst/>
                  <a:uLnTx/>
                  <a:uFillTx/>
                  <a:latin typeface="Arial"/>
                  <a:ea typeface="+mn-ea"/>
                </a:rPr>
                <a:t>61</a:t>
              </a:r>
              <a:r>
                <a:rPr kumimoji="0" lang="fr-ca" sz="4000" b="1" i="0" u="none" strike="noStrike" kern="1200" cap="none" spc="0" normalizeH="0" baseline="0" dirty="0">
                  <a:ln>
                    <a:noFill/>
                  </a:ln>
                  <a:solidFill>
                    <a:srgbClr val="000000"/>
                  </a:solidFill>
                  <a:effectLst/>
                  <a:uLnTx/>
                  <a:uFillTx/>
                  <a:latin typeface="Arial"/>
                  <a:ea typeface="+mn-ea"/>
                </a:rPr>
                <a:t> %</a:t>
              </a:r>
              <a:endParaRPr kumimoji="0" lang="fr-ca"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Up Arrow 28">
              <a:extLst>
                <a:ext uri="{FF2B5EF4-FFF2-40B4-BE49-F238E27FC236}">
                  <a16:creationId xmlns:a16="http://schemas.microsoft.com/office/drawing/2014/main" id="{81BD8A43-96EA-406C-9E9F-315847EB2C7B}"/>
                </a:ext>
              </a:extLst>
            </p:cNvPr>
            <p:cNvSpPr>
              <a:spLocks noChangeAspect="1"/>
            </p:cNvSpPr>
            <p:nvPr>
              <p:custDataLst>
                <p:tags r:id="rId13"/>
              </p:custDataLst>
            </p:nvPr>
          </p:nvSpPr>
          <p:spPr>
            <a:xfrm>
              <a:off x="2731798"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Oval 39">
              <a:extLst>
                <a:ext uri="{FF2B5EF4-FFF2-40B4-BE49-F238E27FC236}">
                  <a16:creationId xmlns:a16="http://schemas.microsoft.com/office/drawing/2014/main" id="{C5F9C3C2-4D1E-4AB2-8B59-8B73066F7639}"/>
                </a:ext>
              </a:extLst>
            </p:cNvPr>
            <p:cNvSpPr/>
            <p:nvPr>
              <p:custDataLst>
                <p:tags r:id="rId14"/>
              </p:custDataLst>
            </p:nvPr>
          </p:nvSpPr>
          <p:spPr>
            <a:xfrm>
              <a:off x="2692700"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
</a:t>
              </a:r>
              <a:r>
                <a:rPr kumimoji="0" lang="fr-ca" sz="1600" b="1" i="0" u="none" strike="noStrike" kern="1200" cap="none" spc="0" normalizeH="0" baseline="0" dirty="0">
                  <a:ln>
                    <a:noFill/>
                  </a:ln>
                  <a:solidFill>
                    <a:srgbClr val="000000"/>
                  </a:solidFill>
                  <a:effectLst/>
                  <a:uLnTx/>
                  <a:uFillTx/>
                  <a:latin typeface="Arial"/>
                  <a:ea typeface="+mn-ea"/>
                  <a:cs typeface="+mn-cs"/>
                </a:rPr>
                <a:t>+12</a:t>
              </a:r>
              <a:r>
                <a:rPr kumimoji="0" lang="fr-ca" sz="1100" b="1" i="0" u="none" strike="noStrike" kern="1200" cap="none" spc="0" normalizeH="0" baseline="0" dirty="0">
                  <a:ln>
                    <a:noFill/>
                  </a:ln>
                  <a:solidFill>
                    <a:srgbClr val="000000"/>
                  </a:solidFill>
                  <a:effectLst/>
                  <a:uLnTx/>
                  <a:uFillTx/>
                  <a:latin typeface="Arial"/>
                  <a:ea typeface="+mn-ea"/>
                  <a:cs typeface="+mn-cs"/>
                </a:rPr>
                <a:t> </a:t>
              </a:r>
              <a:r>
                <a:rPr kumimoji="0" lang="fr-ca" sz="1050" b="1" i="0" u="none" strike="noStrike" kern="1200" cap="none" spc="0" normalizeH="0" baseline="0" dirty="0">
                  <a:ln>
                    <a:noFill/>
                  </a:ln>
                  <a:solidFill>
                    <a:srgbClr val="000000"/>
                  </a:solidFill>
                  <a:effectLst/>
                  <a:uLnTx/>
                  <a:uFillTx/>
                  <a:latin typeface="Arial"/>
                  <a:ea typeface="+mn-ea"/>
                  <a:cs typeface="+mn-cs"/>
                </a:rPr>
                <a:t>point</a:t>
              </a:r>
              <a:r>
                <a:rPr kumimoji="0" lang="fr-ca" sz="1100" b="1" i="0" u="none" strike="noStrike" kern="1200" cap="none" spc="0" normalizeH="0" baseline="0" dirty="0">
                  <a:ln>
                    <a:noFill/>
                  </a:ln>
                  <a:solidFill>
                    <a:srgbClr val="000000"/>
                  </a:solidFill>
                  <a:effectLst/>
                  <a:uLnTx/>
                  <a:uFillTx/>
                  <a:latin typeface="Arial"/>
                  <a:ea typeface="+mn-ea"/>
                  <a:cs typeface="+mn-cs"/>
                </a:rPr>
                <a:t>s</a:t>
              </a:r>
              <a:br>
                <a:rPr kumimoji="0" lang="fr-ca" b="0" i="0" u="none" strike="noStrike" kern="1200" cap="none" spc="0" normalizeH="0" baseline="0" dirty="0">
                  <a:ln>
                    <a:noFill/>
                  </a:ln>
                  <a:solidFill>
                    <a:srgbClr val="000000"/>
                  </a:solidFill>
                  <a:effectLst/>
                  <a:uLnTx/>
                  <a:uFillTx/>
                  <a:latin typeface="Arial" panose="020B0604020202020204"/>
                  <a:ea typeface="+mn-ea"/>
                  <a:cs typeface="+mn-cs"/>
                </a:rPr>
              </a:br>
              <a:endParaRPr kumimoji="0" lang="fr-ca"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 name="Text Placeholder 11">
              <a:extLst>
                <a:ext uri="{FF2B5EF4-FFF2-40B4-BE49-F238E27FC236}">
                  <a16:creationId xmlns:a16="http://schemas.microsoft.com/office/drawing/2014/main" id="{34C3F9D2-270F-41F3-BF73-0C103D2D3E3A}"/>
                </a:ext>
              </a:extLst>
            </p:cNvPr>
            <p:cNvSpPr txBox="1">
              <a:spLocks/>
            </p:cNvSpPr>
            <p:nvPr>
              <p:custDataLst>
                <p:tags r:id="rId15"/>
              </p:custDataLst>
            </p:nvPr>
          </p:nvSpPr>
          <p:spPr>
            <a:xfrm>
              <a:off x="4446723"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10000" b="1" i="0" u="none" strike="noStrike" kern="1200" cap="none" spc="0" normalizeH="0" baseline="0">
                  <a:ln>
                    <a:noFill/>
                  </a:ln>
                  <a:solidFill>
                    <a:srgbClr val="000000"/>
                  </a:solidFill>
                  <a:effectLst/>
                  <a:uLnTx/>
                  <a:uFillTx/>
                  <a:latin typeface="Arial"/>
                  <a:ea typeface="+mn-ea"/>
                </a:rPr>
                <a:t>60</a:t>
              </a:r>
              <a:r>
                <a:rPr kumimoji="0" lang="fr-ca" sz="4000" b="1" i="0" u="none" strike="noStrike" kern="1200" cap="none" spc="0" normalizeH="0" baseline="0">
                  <a:ln>
                    <a:noFill/>
                  </a:ln>
                  <a:solidFill>
                    <a:srgbClr val="000000"/>
                  </a:solidFill>
                  <a:effectLst/>
                  <a:uLnTx/>
                  <a:uFillTx/>
                  <a:latin typeface="Arial"/>
                  <a:ea typeface="+mn-ea"/>
                </a:rPr>
                <a:t> %</a:t>
              </a:r>
              <a:endParaRPr kumimoji="0" lang="fr-ca" sz="6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Up Arrow 28">
              <a:extLst>
                <a:ext uri="{FF2B5EF4-FFF2-40B4-BE49-F238E27FC236}">
                  <a16:creationId xmlns:a16="http://schemas.microsoft.com/office/drawing/2014/main" id="{291CD00A-EEB5-4126-B574-A871E42C7503}"/>
                </a:ext>
              </a:extLst>
            </p:cNvPr>
            <p:cNvSpPr>
              <a:spLocks noChangeAspect="1"/>
            </p:cNvSpPr>
            <p:nvPr>
              <p:custDataLst>
                <p:tags r:id="rId16"/>
              </p:custDataLst>
            </p:nvPr>
          </p:nvSpPr>
          <p:spPr>
            <a:xfrm>
              <a:off x="6661732"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898B7E37-19F0-41F8-B9D8-3690F1469E00}"/>
                </a:ext>
              </a:extLst>
            </p:cNvPr>
            <p:cNvSpPr/>
            <p:nvPr>
              <p:custDataLst>
                <p:tags r:id="rId17"/>
              </p:custDataLst>
            </p:nvPr>
          </p:nvSpPr>
          <p:spPr>
            <a:xfrm>
              <a:off x="6622634"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
</a:t>
              </a:r>
              <a:r>
                <a:rPr kumimoji="0" lang="fr-ca" sz="1600" b="1" i="0" u="none" strike="noStrike" kern="1200" cap="none" spc="0" normalizeH="0" baseline="0" dirty="0">
                  <a:ln>
                    <a:noFill/>
                  </a:ln>
                  <a:solidFill>
                    <a:srgbClr val="000000"/>
                  </a:solidFill>
                  <a:effectLst/>
                  <a:uLnTx/>
                  <a:uFillTx/>
                  <a:latin typeface="Arial"/>
                  <a:ea typeface="+mn-ea"/>
                  <a:cs typeface="+mn-cs"/>
                </a:rPr>
                <a:t>+10</a:t>
              </a:r>
              <a:r>
                <a:rPr kumimoji="0" lang="fr-ca" sz="1100" b="1" i="0" u="none" strike="noStrike" kern="1200" cap="none" spc="0" normalizeH="0" baseline="0" dirty="0">
                  <a:ln>
                    <a:noFill/>
                  </a:ln>
                  <a:solidFill>
                    <a:srgbClr val="000000"/>
                  </a:solidFill>
                  <a:effectLst/>
                  <a:uLnTx/>
                  <a:uFillTx/>
                  <a:latin typeface="Arial"/>
                  <a:ea typeface="+mn-ea"/>
                  <a:cs typeface="+mn-cs"/>
                </a:rPr>
                <a:t> </a:t>
              </a:r>
              <a:r>
                <a:rPr kumimoji="0" lang="fr-ca" sz="1050" b="1" i="0" u="none" strike="noStrike" kern="1200" cap="none" spc="0" normalizeH="0" baseline="0" dirty="0">
                  <a:ln>
                    <a:noFill/>
                  </a:ln>
                  <a:solidFill>
                    <a:srgbClr val="000000"/>
                  </a:solidFill>
                  <a:effectLst/>
                  <a:uLnTx/>
                  <a:uFillTx/>
                  <a:latin typeface="Arial"/>
                  <a:ea typeface="+mn-ea"/>
                  <a:cs typeface="+mn-cs"/>
                </a:rPr>
                <a:t>points</a:t>
              </a:r>
              <a:br>
                <a:rPr kumimoji="0" lang="fr-ca" sz="1800" b="0" i="0" u="none" strike="noStrike" kern="1200" cap="none" spc="0" normalizeH="0" baseline="0" dirty="0">
                  <a:ln>
                    <a:noFill/>
                  </a:ln>
                  <a:solidFill>
                    <a:srgbClr val="000000"/>
                  </a:solidFill>
                  <a:effectLst/>
                  <a:uLnTx/>
                  <a:uFillTx/>
                  <a:latin typeface="Arial" panose="020B0604020202020204"/>
                  <a:ea typeface="+mn-ea"/>
                  <a:cs typeface="+mn-cs"/>
                </a:rPr>
              </a:br>
              <a:endParaRPr kumimoji="0" lang="fr-ca"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6" name="Text Placeholder 7">
              <a:extLst>
                <a:ext uri="{FF2B5EF4-FFF2-40B4-BE49-F238E27FC236}">
                  <a16:creationId xmlns:a16="http://schemas.microsoft.com/office/drawing/2014/main" id="{20ABD12C-C1FE-4D5E-B56D-A333632C57FB}"/>
                </a:ext>
              </a:extLst>
            </p:cNvPr>
            <p:cNvSpPr txBox="1">
              <a:spLocks/>
            </p:cNvSpPr>
            <p:nvPr>
              <p:custDataLst>
                <p:tags r:id="rId18"/>
              </p:custDataLst>
            </p:nvPr>
          </p:nvSpPr>
          <p:spPr>
            <a:xfrm>
              <a:off x="8648445" y="3934223"/>
              <a:ext cx="2476828" cy="47895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fr-ca" sz="1800" b="1" dirty="0">
                  <a:solidFill>
                    <a:srgbClr val="000000"/>
                  </a:solidFill>
                  <a:latin typeface="Arial"/>
                </a:rPr>
                <a:t>Les d</a:t>
              </a:r>
              <a:r>
                <a:rPr kumimoji="0" lang="fr-ca" sz="1800" b="1" i="0" u="none" strike="noStrike" kern="1200" cap="none" spc="0" normalizeH="0" baseline="0" dirty="0">
                  <a:ln>
                    <a:noFill/>
                  </a:ln>
                  <a:solidFill>
                    <a:srgbClr val="000000"/>
                  </a:solidFill>
                  <a:effectLst/>
                  <a:uLnTx/>
                  <a:uFillTx/>
                  <a:latin typeface="Arial"/>
                  <a:ea typeface="+mn-ea"/>
                </a:rPr>
                <a:t>irigeants de mon gouvernement</a:t>
              </a:r>
              <a:endParaRPr kumimoji="0" lang="fr-ca" sz="2000" b="1"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
          <p:nvSpPr>
            <p:cNvPr id="47" name="Text Placeholder 11">
              <a:extLst>
                <a:ext uri="{FF2B5EF4-FFF2-40B4-BE49-F238E27FC236}">
                  <a16:creationId xmlns:a16="http://schemas.microsoft.com/office/drawing/2014/main" id="{1683EF26-2350-4FE8-B01F-13E0CF5432A1}"/>
                </a:ext>
              </a:extLst>
            </p:cNvPr>
            <p:cNvSpPr txBox="1">
              <a:spLocks/>
            </p:cNvSpPr>
            <p:nvPr>
              <p:custDataLst>
                <p:tags r:id="rId19"/>
              </p:custDataLst>
            </p:nvPr>
          </p:nvSpPr>
          <p:spPr>
            <a:xfrm>
              <a:off x="8376658"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10000" b="1" i="0" u="none" strike="noStrike" kern="1200" cap="none" spc="0" normalizeH="0" baseline="0">
                  <a:ln>
                    <a:noFill/>
                  </a:ln>
                  <a:solidFill>
                    <a:srgbClr val="000000"/>
                  </a:solidFill>
                  <a:effectLst/>
                  <a:uLnTx/>
                  <a:uFillTx/>
                  <a:latin typeface="Arial"/>
                  <a:ea typeface="+mn-ea"/>
                </a:rPr>
                <a:t>58</a:t>
              </a:r>
              <a:r>
                <a:rPr kumimoji="0" lang="fr-ca" sz="4000" b="1" i="0" u="none" strike="noStrike" kern="1200" cap="none" spc="0" normalizeH="0" baseline="0">
                  <a:ln>
                    <a:noFill/>
                  </a:ln>
                  <a:solidFill>
                    <a:srgbClr val="000000"/>
                  </a:solidFill>
                  <a:effectLst/>
                  <a:uLnTx/>
                  <a:uFillTx/>
                  <a:latin typeface="Arial"/>
                  <a:ea typeface="+mn-ea"/>
                </a:rPr>
                <a:t> %</a:t>
              </a:r>
              <a:endParaRPr kumimoji="0" lang="fr-ca" sz="6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Up Arrow 28">
              <a:extLst>
                <a:ext uri="{FF2B5EF4-FFF2-40B4-BE49-F238E27FC236}">
                  <a16:creationId xmlns:a16="http://schemas.microsoft.com/office/drawing/2014/main" id="{D97F7085-AB02-4426-9BAB-A75C67BE4129}"/>
                </a:ext>
              </a:extLst>
            </p:cNvPr>
            <p:cNvSpPr>
              <a:spLocks noChangeAspect="1"/>
            </p:cNvSpPr>
            <p:nvPr>
              <p:custDataLst>
                <p:tags r:id="rId20"/>
              </p:custDataLst>
            </p:nvPr>
          </p:nvSpPr>
          <p:spPr>
            <a:xfrm>
              <a:off x="10591667"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Oval 50">
              <a:extLst>
                <a:ext uri="{FF2B5EF4-FFF2-40B4-BE49-F238E27FC236}">
                  <a16:creationId xmlns:a16="http://schemas.microsoft.com/office/drawing/2014/main" id="{057779C8-401D-47B2-AAF2-F17EFC4B3456}"/>
                </a:ext>
              </a:extLst>
            </p:cNvPr>
            <p:cNvSpPr/>
            <p:nvPr>
              <p:custDataLst>
                <p:tags r:id="rId21"/>
              </p:custDataLst>
            </p:nvPr>
          </p:nvSpPr>
          <p:spPr>
            <a:xfrm>
              <a:off x="10552569"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
</a:t>
              </a:r>
              <a:r>
                <a:rPr kumimoji="0" lang="fr-ca" sz="1600" b="1" i="0" u="none" strike="noStrike" kern="1200" cap="none" spc="0" normalizeH="0" baseline="0" dirty="0">
                  <a:ln>
                    <a:noFill/>
                  </a:ln>
                  <a:solidFill>
                    <a:srgbClr val="000000"/>
                  </a:solidFill>
                  <a:effectLst/>
                  <a:uLnTx/>
                  <a:uFillTx/>
                  <a:latin typeface="Arial"/>
                  <a:ea typeface="+mn-ea"/>
                  <a:cs typeface="+mn-cs"/>
                </a:rPr>
                <a:t>+12</a:t>
              </a:r>
              <a:r>
                <a:rPr kumimoji="0" lang="fr-ca" sz="1100" b="1" i="0" u="none" strike="noStrike" kern="1200" cap="none" spc="0" normalizeH="0" baseline="0" dirty="0">
                  <a:ln>
                    <a:noFill/>
                  </a:ln>
                  <a:solidFill>
                    <a:srgbClr val="000000"/>
                  </a:solidFill>
                  <a:effectLst/>
                  <a:uLnTx/>
                  <a:uFillTx/>
                  <a:latin typeface="Arial"/>
                  <a:ea typeface="+mn-ea"/>
                  <a:cs typeface="+mn-cs"/>
                </a:rPr>
                <a:t> </a:t>
              </a:r>
              <a:r>
                <a:rPr kumimoji="0" lang="fr-ca" sz="1050" b="1" i="0" u="none" strike="noStrike" kern="1200" cap="none" spc="0" normalizeH="0" baseline="0" dirty="0">
                  <a:ln>
                    <a:noFill/>
                  </a:ln>
                  <a:solidFill>
                    <a:srgbClr val="000000"/>
                  </a:solidFill>
                  <a:effectLst/>
                  <a:uLnTx/>
                  <a:uFillTx/>
                  <a:latin typeface="Arial"/>
                  <a:ea typeface="+mn-ea"/>
                  <a:cs typeface="+mn-cs"/>
                </a:rPr>
                <a:t>points</a:t>
              </a:r>
              <a:br>
                <a:rPr kumimoji="0" lang="fr-ca" sz="1800" b="0" i="0" u="none" strike="noStrike" kern="1200" cap="none" spc="0" normalizeH="0" baseline="0" dirty="0">
                  <a:ln>
                    <a:noFill/>
                  </a:ln>
                  <a:solidFill>
                    <a:srgbClr val="000000"/>
                  </a:solidFill>
                  <a:effectLst/>
                  <a:uLnTx/>
                  <a:uFillTx/>
                  <a:latin typeface="Arial" panose="020B0604020202020204"/>
                  <a:ea typeface="+mn-ea"/>
                  <a:cs typeface="+mn-cs"/>
                </a:rPr>
              </a:br>
              <a:endParaRPr kumimoji="0" lang="fr-ca"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8" name="Text Placeholder 7">
            <a:extLst>
              <a:ext uri="{FF2B5EF4-FFF2-40B4-BE49-F238E27FC236}">
                <a16:creationId xmlns:a16="http://schemas.microsoft.com/office/drawing/2014/main" id="{19B1CD62-C136-4991-BBCC-CDFF5E16014E}"/>
              </a:ext>
            </a:extLst>
          </p:cNvPr>
          <p:cNvSpPr>
            <a:spLocks noGrp="1"/>
          </p:cNvSpPr>
          <p:nvPr>
            <p:ph type="body" sz="quarter" idx="14"/>
            <p:custDataLst>
              <p:tags r:id="rId3"/>
            </p:custDataLst>
          </p:nvPr>
        </p:nvSpPr>
        <p:spPr/>
        <p:txBody>
          <a:bodyPr/>
          <a:lstStyle/>
          <a:p>
            <a:pPr algn="l" rtl="0"/>
            <a:r>
              <a:rPr lang="fr-ca" sz="900" b="1" i="0" u="none" baseline="0">
                <a:solidFill>
                  <a:srgbClr val="A6A6A6"/>
                </a:solidFill>
              </a:rPr>
              <a:t>Baromètre de confiance Edelman 2022.</a:t>
            </a:r>
            <a:r>
              <a:rPr lang="fr-ca" sz="900" b="0" i="0" u="none" baseline="0">
                <a:solidFill>
                  <a:srgbClr val="A6A6A6"/>
                </a:solidFill>
              </a:rPr>
              <a:t> POP_EMO. Certaines personnes disent s’inquiéter de beaucoup de choses, d’autres se disent peu préoccupées. Nous nous intéressons à ce qui vous préoccupe. Plus précisément, à quel point vous inquiétez-vous pour chacun des éléments suivants? Échelle de 9 points; 4 cases supérieures = inquiétude. Les attributs ont été présentés à la moitié de l’échantillon. Population générale, Canada.</a:t>
            </a:r>
            <a:endParaRPr lang="fr-ca"/>
          </a:p>
        </p:txBody>
      </p:sp>
      <p:sp>
        <p:nvSpPr>
          <p:cNvPr id="52" name="Text Placeholder 7">
            <a:extLst>
              <a:ext uri="{FF2B5EF4-FFF2-40B4-BE49-F238E27FC236}">
                <a16:creationId xmlns:a16="http://schemas.microsoft.com/office/drawing/2014/main" id="{3855A0A2-C24B-48D9-B916-5D1D6051F630}"/>
              </a:ext>
              <a:ext uri="{C183D7F6-B498-43B3-948B-1728B52AA6E4}">
                <adec:decorative xmlns:adec="http://schemas.microsoft.com/office/drawing/2017/decorative" val="1"/>
              </a:ext>
            </a:extLst>
          </p:cNvPr>
          <p:cNvSpPr txBox="1">
            <a:spLocks/>
          </p:cNvSpPr>
          <p:nvPr>
            <p:custDataLst>
              <p:tags r:id="rId4"/>
            </p:custDataLst>
          </p:nvPr>
        </p:nvSpPr>
        <p:spPr>
          <a:xfrm>
            <a:off x="2104571" y="4942066"/>
            <a:ext cx="7605486" cy="643510"/>
          </a:xfrm>
          <a:prstGeom prst="rect">
            <a:avLst/>
          </a:prstGeom>
        </p:spPr>
        <p:txBody>
          <a:bodyPr vert="horz" lIns="0" tIns="0" rIns="0" bIns="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lang="fr-CA" sz="1800" b="1" dirty="0">
                <a:solidFill>
                  <a:srgbClr val="000000"/>
                </a:solidFill>
                <a:latin typeface="Arial" panose="020B0604020202020204" pitchFamily="34" charset="0"/>
              </a:rPr>
              <a:t>…</a:t>
            </a:r>
            <a:r>
              <a:rPr kumimoji="0" lang="fr-CA" sz="2000" b="1" i="0" u="none" strike="noStrike" kern="1200" cap="none" spc="0" normalizeH="0" baseline="0" dirty="0">
                <a:ln>
                  <a:noFill/>
                </a:ln>
                <a:solidFill>
                  <a:srgbClr val="000000"/>
                </a:solidFill>
                <a:effectLst/>
                <a:uLnTx/>
                <a:uFillTx/>
                <a:latin typeface="Arial" panose="020B0604020202020204" pitchFamily="34" charset="0"/>
                <a:ea typeface="+mn-ea"/>
              </a:rPr>
              <a:t> e</a:t>
            </a:r>
            <a:r>
              <a:rPr kumimoji="0" lang="fr-ca" sz="2000" b="1" i="0" u="none" strike="noStrike" kern="1200" cap="none" spc="0" normalizeH="0" baseline="0" dirty="0">
                <a:ln>
                  <a:noFill/>
                </a:ln>
                <a:solidFill>
                  <a:srgbClr val="000000"/>
                </a:solidFill>
                <a:effectLst/>
                <a:uLnTx/>
                <a:uFillTx/>
                <a:latin typeface="Arial" panose="020B0604020202020204" pitchFamily="34" charset="0"/>
                <a:ea typeface="+mn-ea"/>
              </a:rPr>
              <a:t>ssaient délibérément d’induire les gens en erreur </a:t>
            </a:r>
            <a:r>
              <a:rPr kumimoji="0" lang="fr-ca" sz="1800" b="0" i="0" u="none" strike="noStrike" kern="1200" cap="none" spc="0" normalizeH="0" baseline="0" dirty="0">
                <a:ln>
                  <a:noFill/>
                </a:ln>
                <a:solidFill>
                  <a:srgbClr val="000000"/>
                </a:solidFill>
                <a:effectLst/>
                <a:uLnTx/>
                <a:uFillTx/>
                <a:latin typeface="Arial" panose="020B0604020202020204" pitchFamily="34" charset="0"/>
                <a:ea typeface="+mn-ea"/>
              </a:rPr>
              <a:t>en disant des choses qu’ils savent fausses ou en faisant de grossières exagérations</a:t>
            </a:r>
          </a:p>
        </p:txBody>
      </p:sp>
      <p:grpSp>
        <p:nvGrpSpPr>
          <p:cNvPr id="3" name="Group 2">
            <a:extLst>
              <a:ext uri="{FF2B5EF4-FFF2-40B4-BE49-F238E27FC236}">
                <a16:creationId xmlns:a16="http://schemas.microsoft.com/office/drawing/2014/main" id="{6B621D59-B35B-492B-B3E8-58F515E02A58}"/>
              </a:ext>
              <a:ext uri="{C183D7F6-B498-43B3-948B-1728B52AA6E4}">
                <adec:decorative xmlns:adec="http://schemas.microsoft.com/office/drawing/2017/decorative" val="1"/>
              </a:ext>
            </a:extLst>
          </p:cNvPr>
          <p:cNvGrpSpPr/>
          <p:nvPr/>
        </p:nvGrpSpPr>
        <p:grpSpPr>
          <a:xfrm>
            <a:off x="0" y="471821"/>
            <a:ext cx="11772671" cy="6259105"/>
            <a:chOff x="0" y="471821"/>
            <a:chExt cx="11772671" cy="6259105"/>
          </a:xfrm>
        </p:grpSpPr>
        <p:cxnSp>
          <p:nvCxnSpPr>
            <p:cNvPr id="20" name="Straight Connector 19">
              <a:extLst>
                <a:ext uri="{FF2B5EF4-FFF2-40B4-BE49-F238E27FC236}">
                  <a16:creationId xmlns:a16="http://schemas.microsoft.com/office/drawing/2014/main" id="{A4D76AD7-FE7D-4526-8301-DF97C1264ED9}"/>
                </a:ext>
              </a:extLst>
            </p:cNvPr>
            <p:cNvCxnSpPr>
              <a:cxnSpLocks/>
            </p:cNvCxnSpPr>
            <p:nvPr>
              <p:custDataLst>
                <p:tags r:id="rId5"/>
              </p:custDataLst>
            </p:nvPr>
          </p:nvCxnSpPr>
          <p:spPr>
            <a:xfrm>
              <a:off x="499926" y="1864916"/>
              <a:ext cx="111967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783C44-7811-4B36-8379-05F86D24C9FD}"/>
                </a:ext>
              </a:extLst>
            </p:cNvPr>
            <p:cNvCxnSpPr>
              <a:cxnSpLocks/>
            </p:cNvCxnSpPr>
            <p:nvPr>
              <p:custDataLst>
                <p:tags r:id="rId6"/>
              </p:custDataLst>
            </p:nvPr>
          </p:nvCxnSpPr>
          <p:spPr>
            <a:xfrm>
              <a:off x="499926" y="6064531"/>
              <a:ext cx="111967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7001683-9C72-4B03-A07C-D4550C690C88}"/>
                </a:ext>
              </a:extLst>
            </p:cNvPr>
            <p:cNvGrpSpPr/>
            <p:nvPr>
              <p:custDataLst>
                <p:tags r:id="rId7"/>
              </p:custDataLst>
            </p:nvPr>
          </p:nvGrpSpPr>
          <p:grpSpPr>
            <a:xfrm>
              <a:off x="10527313" y="1232811"/>
              <a:ext cx="1245358" cy="386639"/>
              <a:chOff x="7236345" y="-1055507"/>
              <a:chExt cx="1245358" cy="386639"/>
            </a:xfrm>
          </p:grpSpPr>
          <p:sp>
            <p:nvSpPr>
              <p:cNvPr id="32" name="Content Placeholder 20">
                <a:extLst>
                  <a:ext uri="{FF2B5EF4-FFF2-40B4-BE49-F238E27FC236}">
                    <a16:creationId xmlns:a16="http://schemas.microsoft.com/office/drawing/2014/main" id="{09CF5851-9C32-4279-B8F7-F1931B0DBCA3}"/>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cxnSp>
            <p:nvCxnSpPr>
              <p:cNvPr id="33" name="Straight Connector 32">
                <a:extLst>
                  <a:ext uri="{FF2B5EF4-FFF2-40B4-BE49-F238E27FC236}">
                    <a16:creationId xmlns:a16="http://schemas.microsoft.com/office/drawing/2014/main" id="{8A8FE3AB-06E2-4711-AE06-8FEE1E67C08C}"/>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2E0D2A7-6429-40D8-ADC6-268D911A798F}"/>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0C400F09-144C-4229-B69E-A820EA712519}"/>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7E1F499A-9F68-48BD-BE91-A51D585707F1}"/>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grpSp>
        <p:pic>
          <p:nvPicPr>
            <p:cNvPr id="53" name="Picture 52" descr="CA.png"/>
            <p:cNvPicPr>
              <a:picLocks noChangeAspect="1"/>
            </p:cNvPicPr>
            <p:nvPr>
              <p:custDataLst>
                <p:tags r:id="rId8"/>
              </p:custDataLst>
            </p:nvPr>
          </p:nvPicPr>
          <p:blipFill>
            <a:blip r:embed="rId24"/>
            <a:stretch>
              <a:fillRect/>
            </a:stretch>
          </p:blipFill>
          <p:spPr>
            <a:xfrm>
              <a:off x="0" y="6493182"/>
              <a:ext cx="365760" cy="237744"/>
            </a:xfrm>
            <a:prstGeom prst="rect">
              <a:avLst/>
            </a:prstGeom>
          </p:spPr>
        </p:pic>
        <p:sp>
          <p:nvSpPr>
            <p:cNvPr id="28" name="Title 5">
              <a:extLst>
                <a:ext uri="{FF2B5EF4-FFF2-40B4-BE49-F238E27FC236}">
                  <a16:creationId xmlns:a16="http://schemas.microsoft.com/office/drawing/2014/main" id="{89D785E8-FA09-4448-8F05-E6037F9A5B45}"/>
                </a:ext>
              </a:extLst>
            </p:cNvPr>
            <p:cNvSpPr txBox="1">
              <a:spLocks/>
            </p:cNvSpPr>
            <p:nvPr>
              <p:custDataLst>
                <p:tags r:id="rId9"/>
              </p:custDataLst>
            </p:nvPr>
          </p:nvSpPr>
          <p:spPr>
            <a:xfrm>
              <a:off x="499926" y="471821"/>
              <a:ext cx="11007557"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fr-ca" cap="none" dirty="0">
                  <a:latin typeface="Arial"/>
                  <a:ea typeface="+mn-ea"/>
                  <a:cs typeface="+mn-cs"/>
                </a:rPr>
                <a:t>PRÉOCCUPATIONS CROISSANTES D’ÊTRE TROMPÉ PAR LES CLASSES DIRIGEANTES</a:t>
              </a:r>
              <a:endParaRPr lang="fr-ca" dirty="0"/>
            </a:p>
          </p:txBody>
        </p:sp>
      </p:grpSp>
    </p:spTree>
    <p:extLst>
      <p:ext uri="{BB962C8B-B14F-4D97-AF65-F5344CB8AC3E}">
        <p14:creationId xmlns:p14="http://schemas.microsoft.com/office/powerpoint/2010/main" val="206028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287c91c3639444694667af3&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5"/>
</p:tagLst>
</file>

<file path=ppt/tags/tag101.xml><?xml version="1.0" encoding="utf-8"?>
<p:tagLst xmlns:a="http://schemas.openxmlformats.org/drawingml/2006/main" xmlns:r="http://schemas.openxmlformats.org/officeDocument/2006/relationships" xmlns:p="http://schemas.openxmlformats.org/presentationml/2006/main">
  <p:tag name="NUM" val="16"/>
</p:tagLst>
</file>

<file path=ppt/tags/tag102.xml><?xml version="1.0" encoding="utf-8"?>
<p:tagLst xmlns:a="http://schemas.openxmlformats.org/drawingml/2006/main" xmlns:r="http://schemas.openxmlformats.org/officeDocument/2006/relationships" xmlns:p="http://schemas.openxmlformats.org/presentationml/2006/main">
  <p:tag name="NUM" val="22"/>
</p:tagLst>
</file>

<file path=ppt/tags/tag103.xml><?xml version="1.0" encoding="utf-8"?>
<p:tagLst xmlns:a="http://schemas.openxmlformats.org/drawingml/2006/main" xmlns:r="http://schemas.openxmlformats.org/officeDocument/2006/relationships" xmlns:p="http://schemas.openxmlformats.org/presentationml/2006/main">
  <p:tag name="NUM" val="24"/>
</p:tagLst>
</file>

<file path=ppt/tags/tag104.xml><?xml version="1.0" encoding="utf-8"?>
<p:tagLst xmlns:a="http://schemas.openxmlformats.org/drawingml/2006/main" xmlns:r="http://schemas.openxmlformats.org/officeDocument/2006/relationships" xmlns:p="http://schemas.openxmlformats.org/presentationml/2006/main">
  <p:tag name="NUM" val="25"/>
</p:tagLst>
</file>

<file path=ppt/tags/tag105.xml><?xml version="1.0" encoding="utf-8"?>
<p:tagLst xmlns:a="http://schemas.openxmlformats.org/drawingml/2006/main" xmlns:r="http://schemas.openxmlformats.org/officeDocument/2006/relationships" xmlns:p="http://schemas.openxmlformats.org/presentationml/2006/main">
  <p:tag name="NUM" val="26"/>
</p:tagLst>
</file>

<file path=ppt/tags/tag106.xml><?xml version="1.0" encoding="utf-8"?>
<p:tagLst xmlns:a="http://schemas.openxmlformats.org/drawingml/2006/main" xmlns:r="http://schemas.openxmlformats.org/officeDocument/2006/relationships" xmlns:p="http://schemas.openxmlformats.org/presentationml/2006/main">
  <p:tag name="NUM" val="27"/>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9"/>
</p:tagLst>
</file>

<file path=ppt/tags/tag114.xml><?xml version="1.0" encoding="utf-8"?>
<p:tagLst xmlns:a="http://schemas.openxmlformats.org/drawingml/2006/main" xmlns:r="http://schemas.openxmlformats.org/officeDocument/2006/relationships" xmlns:p="http://schemas.openxmlformats.org/presentationml/2006/main">
  <p:tag name="NUM" val="10"/>
</p:tagLst>
</file>

<file path=ppt/tags/tag115.xml><?xml version="1.0" encoding="utf-8"?>
<p:tagLst xmlns:a="http://schemas.openxmlformats.org/drawingml/2006/main" xmlns:r="http://schemas.openxmlformats.org/officeDocument/2006/relationships" xmlns:p="http://schemas.openxmlformats.org/presentationml/2006/main">
  <p:tag name="NUM" val="11"/>
</p:tagLst>
</file>

<file path=ppt/tags/tag116.xml><?xml version="1.0" encoding="utf-8"?>
<p:tagLst xmlns:a="http://schemas.openxmlformats.org/drawingml/2006/main" xmlns:r="http://schemas.openxmlformats.org/officeDocument/2006/relationships" xmlns:p="http://schemas.openxmlformats.org/presentationml/2006/main">
  <p:tag name="NUM" val="12"/>
</p:tagLst>
</file>

<file path=ppt/tags/tag117.xml><?xml version="1.0" encoding="utf-8"?>
<p:tagLst xmlns:a="http://schemas.openxmlformats.org/drawingml/2006/main" xmlns:r="http://schemas.openxmlformats.org/officeDocument/2006/relationships" xmlns:p="http://schemas.openxmlformats.org/presentationml/2006/main">
  <p:tag name="NUM" val="13"/>
</p:tagLst>
</file>

<file path=ppt/tags/tag118.xml><?xml version="1.0" encoding="utf-8"?>
<p:tagLst xmlns:a="http://schemas.openxmlformats.org/drawingml/2006/main" xmlns:r="http://schemas.openxmlformats.org/officeDocument/2006/relationships" xmlns:p="http://schemas.openxmlformats.org/presentationml/2006/main">
  <p:tag name="NUM" val="14"/>
</p:tagLst>
</file>

<file path=ppt/tags/tag119.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8"/>
</p:tagLst>
</file>

<file path=ppt/tags/tag121.xml><?xml version="1.0" encoding="utf-8"?>
<p:tagLst xmlns:a="http://schemas.openxmlformats.org/drawingml/2006/main" xmlns:r="http://schemas.openxmlformats.org/officeDocument/2006/relationships" xmlns:p="http://schemas.openxmlformats.org/presentationml/2006/main">
  <p:tag name="NUM" val="19"/>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12"/>
</p:tagLst>
</file>

<file path=ppt/tags/tag127.xml><?xml version="1.0" encoding="utf-8"?>
<p:tagLst xmlns:a="http://schemas.openxmlformats.org/drawingml/2006/main" xmlns:r="http://schemas.openxmlformats.org/officeDocument/2006/relationships" xmlns:p="http://schemas.openxmlformats.org/presentationml/2006/main">
  <p:tag name="NUM" val="13"/>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1"/>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12"/>
</p:tagLst>
</file>

<file path=ppt/tags/tag138.xml><?xml version="1.0" encoding="utf-8"?>
<p:tagLst xmlns:a="http://schemas.openxmlformats.org/drawingml/2006/main" xmlns:r="http://schemas.openxmlformats.org/officeDocument/2006/relationships" xmlns:p="http://schemas.openxmlformats.org/presentationml/2006/main">
  <p:tag name="NUM" val="13"/>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9"/>
</p:tagLst>
</file>

<file path=ppt/tags/tag142.xml><?xml version="1.0" encoding="utf-8"?>
<p:tagLst xmlns:a="http://schemas.openxmlformats.org/drawingml/2006/main" xmlns:r="http://schemas.openxmlformats.org/officeDocument/2006/relationships" xmlns:p="http://schemas.openxmlformats.org/presentationml/2006/main">
  <p:tag name="NUM" val="15"/>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7"/>
</p:tagLst>
</file>

<file path=ppt/tags/tag146.xml><?xml version="1.0" encoding="utf-8"?>
<p:tagLst xmlns:a="http://schemas.openxmlformats.org/drawingml/2006/main" xmlns:r="http://schemas.openxmlformats.org/officeDocument/2006/relationships" xmlns:p="http://schemas.openxmlformats.org/presentationml/2006/main">
  <p:tag name="NUM" val="8"/>
</p:tagLst>
</file>

<file path=ppt/tags/tag147.xml><?xml version="1.0" encoding="utf-8"?>
<p:tagLst xmlns:a="http://schemas.openxmlformats.org/drawingml/2006/main" xmlns:r="http://schemas.openxmlformats.org/officeDocument/2006/relationships" xmlns:p="http://schemas.openxmlformats.org/presentationml/2006/main">
  <p:tag name="NUM" val="10"/>
</p:tagLst>
</file>

<file path=ppt/tags/tag148.xml><?xml version="1.0" encoding="utf-8"?>
<p:tagLst xmlns:a="http://schemas.openxmlformats.org/drawingml/2006/main" xmlns:r="http://schemas.openxmlformats.org/officeDocument/2006/relationships" xmlns:p="http://schemas.openxmlformats.org/presentationml/2006/main">
  <p:tag name="NUM" val="11"/>
</p:tagLst>
</file>

<file path=ppt/tags/tag149.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2"/>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8"/>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7"/>
</p:tagLst>
</file>

<file path=ppt/tags/tag157.xml><?xml version="1.0" encoding="utf-8"?>
<p:tagLst xmlns:a="http://schemas.openxmlformats.org/drawingml/2006/main" xmlns:r="http://schemas.openxmlformats.org/officeDocument/2006/relationships" xmlns:p="http://schemas.openxmlformats.org/presentationml/2006/main">
  <p:tag name="NUM" val="19"/>
</p:tagLst>
</file>

<file path=ppt/tags/tag158.xml><?xml version="1.0" encoding="utf-8"?>
<p:tagLst xmlns:a="http://schemas.openxmlformats.org/drawingml/2006/main" xmlns:r="http://schemas.openxmlformats.org/officeDocument/2006/relationships" xmlns:p="http://schemas.openxmlformats.org/presentationml/2006/main">
  <p:tag name="NUM" val="20"/>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8"/>
</p:tagLst>
</file>

<file path=ppt/tags/tag163.xml><?xml version="1.0" encoding="utf-8"?>
<p:tagLst xmlns:a="http://schemas.openxmlformats.org/drawingml/2006/main" xmlns:r="http://schemas.openxmlformats.org/officeDocument/2006/relationships" xmlns:p="http://schemas.openxmlformats.org/presentationml/2006/main">
  <p:tag name="NUM" val="9"/>
</p:tagLst>
</file>

<file path=ppt/tags/tag164.xml><?xml version="1.0" encoding="utf-8"?>
<p:tagLst xmlns:a="http://schemas.openxmlformats.org/drawingml/2006/main" xmlns:r="http://schemas.openxmlformats.org/officeDocument/2006/relationships" xmlns:p="http://schemas.openxmlformats.org/presentationml/2006/main">
  <p:tag name="NUM" val="10"/>
</p:tagLst>
</file>

<file path=ppt/tags/tag165.xml><?xml version="1.0" encoding="utf-8"?>
<p:tagLst xmlns:a="http://schemas.openxmlformats.org/drawingml/2006/main" xmlns:r="http://schemas.openxmlformats.org/officeDocument/2006/relationships" xmlns:p="http://schemas.openxmlformats.org/presentationml/2006/main">
  <p:tag name="NUM" val="11"/>
</p:tagLst>
</file>

<file path=ppt/tags/tag166.xml><?xml version="1.0" encoding="utf-8"?>
<p:tagLst xmlns:a="http://schemas.openxmlformats.org/drawingml/2006/main" xmlns:r="http://schemas.openxmlformats.org/officeDocument/2006/relationships" xmlns:p="http://schemas.openxmlformats.org/presentationml/2006/main">
  <p:tag name="NUM" val="12"/>
</p:tagLst>
</file>

<file path=ppt/tags/tag167.xml><?xml version="1.0" encoding="utf-8"?>
<p:tagLst xmlns:a="http://schemas.openxmlformats.org/drawingml/2006/main" xmlns:r="http://schemas.openxmlformats.org/officeDocument/2006/relationships" xmlns:p="http://schemas.openxmlformats.org/presentationml/2006/main">
  <p:tag name="NUM" val="13"/>
</p:tagLst>
</file>

<file path=ppt/tags/tag168.xml><?xml version="1.0" encoding="utf-8"?>
<p:tagLst xmlns:a="http://schemas.openxmlformats.org/drawingml/2006/main" xmlns:r="http://schemas.openxmlformats.org/officeDocument/2006/relationships" xmlns:p="http://schemas.openxmlformats.org/presentationml/2006/main">
  <p:tag name="NUM" val="14"/>
</p:tagLst>
</file>

<file path=ppt/tags/tag169.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23"/>
</p:tagLst>
</file>

<file path=ppt/tags/tag170.xml><?xml version="1.0" encoding="utf-8"?>
<p:tagLst xmlns:a="http://schemas.openxmlformats.org/drawingml/2006/main" xmlns:r="http://schemas.openxmlformats.org/officeDocument/2006/relationships" xmlns:p="http://schemas.openxmlformats.org/presentationml/2006/main">
  <p:tag name="NUM" val="16"/>
</p:tagLst>
</file>

<file path=ppt/tags/tag171.xml><?xml version="1.0" encoding="utf-8"?>
<p:tagLst xmlns:a="http://schemas.openxmlformats.org/drawingml/2006/main" xmlns:r="http://schemas.openxmlformats.org/officeDocument/2006/relationships" xmlns:p="http://schemas.openxmlformats.org/presentationml/2006/main">
  <p:tag name="NUM" val="17"/>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21"/>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0"/>
</p:tagLst>
</file>

<file path=ppt/tags/tag185.xml><?xml version="1.0" encoding="utf-8"?>
<p:tagLst xmlns:a="http://schemas.openxmlformats.org/drawingml/2006/main" xmlns:r="http://schemas.openxmlformats.org/officeDocument/2006/relationships" xmlns:p="http://schemas.openxmlformats.org/presentationml/2006/main">
  <p:tag name="NUM" val="23"/>
</p:tagLst>
</file>

<file path=ppt/tags/tag186.xml><?xml version="1.0" encoding="utf-8"?>
<p:tagLst xmlns:a="http://schemas.openxmlformats.org/drawingml/2006/main" xmlns:r="http://schemas.openxmlformats.org/officeDocument/2006/relationships" xmlns:p="http://schemas.openxmlformats.org/presentationml/2006/main">
  <p:tag name="NUM" val="24"/>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190.xml><?xml version="1.0" encoding="utf-8"?>
<p:tagLst xmlns:a="http://schemas.openxmlformats.org/drawingml/2006/main" xmlns:r="http://schemas.openxmlformats.org/officeDocument/2006/relationships" xmlns:p="http://schemas.openxmlformats.org/presentationml/2006/main">
  <p:tag name="NUM" val="22"/>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8"/>
</p:tagLst>
</file>

<file path=ppt/tags/tag193.xml><?xml version="1.0" encoding="utf-8"?>
<p:tagLst xmlns:a="http://schemas.openxmlformats.org/drawingml/2006/main" xmlns:r="http://schemas.openxmlformats.org/officeDocument/2006/relationships" xmlns:p="http://schemas.openxmlformats.org/presentationml/2006/main">
  <p:tag name="NUM" val="9"/>
</p:tagLst>
</file>

<file path=ppt/tags/tag194.xml><?xml version="1.0" encoding="utf-8"?>
<p:tagLst xmlns:a="http://schemas.openxmlformats.org/drawingml/2006/main" xmlns:r="http://schemas.openxmlformats.org/officeDocument/2006/relationships" xmlns:p="http://schemas.openxmlformats.org/presentationml/2006/main">
  <p:tag name="NUM" val="10"/>
</p:tagLst>
</file>

<file path=ppt/tags/tag195.xml><?xml version="1.0" encoding="utf-8"?>
<p:tagLst xmlns:a="http://schemas.openxmlformats.org/drawingml/2006/main" xmlns:r="http://schemas.openxmlformats.org/officeDocument/2006/relationships" xmlns:p="http://schemas.openxmlformats.org/presentationml/2006/main">
  <p:tag name="NUM" val="11"/>
</p:tagLst>
</file>

<file path=ppt/tags/tag196.xml><?xml version="1.0" encoding="utf-8"?>
<p:tagLst xmlns:a="http://schemas.openxmlformats.org/drawingml/2006/main" xmlns:r="http://schemas.openxmlformats.org/officeDocument/2006/relationships" xmlns:p="http://schemas.openxmlformats.org/presentationml/2006/main">
  <p:tag name="NUM" val="12"/>
</p:tagLst>
</file>

<file path=ppt/tags/tag197.xml><?xml version="1.0" encoding="utf-8"?>
<p:tagLst xmlns:a="http://schemas.openxmlformats.org/drawingml/2006/main" xmlns:r="http://schemas.openxmlformats.org/officeDocument/2006/relationships" xmlns:p="http://schemas.openxmlformats.org/presentationml/2006/main">
  <p:tag name="NUM" val="13"/>
</p:tagLst>
</file>

<file path=ppt/tags/tag198.xml><?xml version="1.0" encoding="utf-8"?>
<p:tagLst xmlns:a="http://schemas.openxmlformats.org/drawingml/2006/main" xmlns:r="http://schemas.openxmlformats.org/officeDocument/2006/relationships" xmlns:p="http://schemas.openxmlformats.org/presentationml/2006/main">
  <p:tag name="NUM" val="14"/>
</p:tagLst>
</file>

<file path=ppt/tags/tag199.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16"/>
</p:tagLst>
</file>

<file path=ppt/tags/tag201.xml><?xml version="1.0" encoding="utf-8"?>
<p:tagLst xmlns:a="http://schemas.openxmlformats.org/drawingml/2006/main" xmlns:r="http://schemas.openxmlformats.org/officeDocument/2006/relationships" xmlns:p="http://schemas.openxmlformats.org/presentationml/2006/main">
  <p:tag name="NUM" val="17"/>
</p:tagLst>
</file>

<file path=ppt/tags/tag202.xml><?xml version="1.0" encoding="utf-8"?>
<p:tagLst xmlns:a="http://schemas.openxmlformats.org/drawingml/2006/main" xmlns:r="http://schemas.openxmlformats.org/officeDocument/2006/relationships" xmlns:p="http://schemas.openxmlformats.org/presentationml/2006/main">
  <p:tag name="NUM" val="18"/>
</p:tagLst>
</file>

<file path=ppt/tags/tag203.xml><?xml version="1.0" encoding="utf-8"?>
<p:tagLst xmlns:a="http://schemas.openxmlformats.org/drawingml/2006/main" xmlns:r="http://schemas.openxmlformats.org/officeDocument/2006/relationships" xmlns:p="http://schemas.openxmlformats.org/presentationml/2006/main">
  <p:tag name="NUM" val="19"/>
</p:tagLst>
</file>

<file path=ppt/tags/tag204.xml><?xml version="1.0" encoding="utf-8"?>
<p:tagLst xmlns:a="http://schemas.openxmlformats.org/drawingml/2006/main" xmlns:r="http://schemas.openxmlformats.org/officeDocument/2006/relationships" xmlns:p="http://schemas.openxmlformats.org/presentationml/2006/main">
  <p:tag name="ANALYSISITEMTITLE" val="0969fcbe-45d2-4388-bb3d-d1d4f353ff15"/>
  <p:tag name="ORIGINALTEXT" val="HEAR_TIME1: ZERO. IF I SEE IT ONCE, I WILL ASSUME IT IS TRUE (1) - When you see a new piece of information or a news story in each of the following information sources, how many times do you need to see it or hear it repeated in that same type of information source before you believe it is really true?  "/>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9"/>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5"/>
</p:tagLst>
</file>

<file path=ppt/tags/tag210.xml><?xml version="1.0" encoding="utf-8"?>
<p:tagLst xmlns:a="http://schemas.openxmlformats.org/drawingml/2006/main" xmlns:r="http://schemas.openxmlformats.org/officeDocument/2006/relationships" xmlns:p="http://schemas.openxmlformats.org/presentationml/2006/main">
  <p:tag name="NUM" val="8"/>
</p:tagLst>
</file>

<file path=ppt/tags/tag211.xml><?xml version="1.0" encoding="utf-8"?>
<p:tagLst xmlns:a="http://schemas.openxmlformats.org/drawingml/2006/main" xmlns:r="http://schemas.openxmlformats.org/officeDocument/2006/relationships" xmlns:p="http://schemas.openxmlformats.org/presentationml/2006/main">
  <p:tag name="NUM" val="10"/>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7"/>
</p:tagLst>
</file>

<file path=ppt/tags/tag214.xml><?xml version="1.0" encoding="utf-8"?>
<p:tagLst xmlns:a="http://schemas.openxmlformats.org/drawingml/2006/main" xmlns:r="http://schemas.openxmlformats.org/officeDocument/2006/relationships" xmlns:p="http://schemas.openxmlformats.org/presentationml/2006/main">
  <p:tag name="NUM" val="11"/>
</p:tagLst>
</file>

<file path=ppt/tags/tag215.xml><?xml version="1.0" encoding="utf-8"?>
<p:tagLst xmlns:a="http://schemas.openxmlformats.org/drawingml/2006/main" xmlns:r="http://schemas.openxmlformats.org/officeDocument/2006/relationships" xmlns:p="http://schemas.openxmlformats.org/presentationml/2006/main">
  <p:tag name="NUM" val="12"/>
</p:tagLst>
</file>

<file path=ppt/tags/tag216.xml><?xml version="1.0" encoding="utf-8"?>
<p:tagLst xmlns:a="http://schemas.openxmlformats.org/drawingml/2006/main" xmlns:r="http://schemas.openxmlformats.org/officeDocument/2006/relationships" xmlns:p="http://schemas.openxmlformats.org/presentationml/2006/main">
  <p:tag name="NUM" val="13"/>
</p:tagLst>
</file>

<file path=ppt/tags/tag217.xml><?xml version="1.0" encoding="utf-8"?>
<p:tagLst xmlns:a="http://schemas.openxmlformats.org/drawingml/2006/main" xmlns:r="http://schemas.openxmlformats.org/officeDocument/2006/relationships" xmlns:p="http://schemas.openxmlformats.org/presentationml/2006/main">
  <p:tag name="ANALYSISITEMTITLE" val="0969fcbe-45d2-4388-bb3d-d1d4f353ff15"/>
  <p:tag name="ORIGINALTEXT" val="HEAR_TIME1: ZERO. IF I SEE IT ONCE, I WILL ASSUME IT IS TRUE (1) - When you see a new piece of information or a news story in each of the following information sources, how many times do you need to see it or hear it repeated in that same type of information source before you believe it is really true?  "/>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26"/>
</p:tagLst>
</file>

<file path=ppt/tags/tag220.xml><?xml version="1.0" encoding="utf-8"?>
<p:tagLst xmlns:a="http://schemas.openxmlformats.org/drawingml/2006/main" xmlns:r="http://schemas.openxmlformats.org/officeDocument/2006/relationships" xmlns:p="http://schemas.openxmlformats.org/presentationml/2006/main">
  <p:tag name="NUM" val="1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12"/>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10"/>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11"/>
</p:tagLst>
</file>

<file path=ppt/tags/tag227.xml><?xml version="1.0" encoding="utf-8"?>
<p:tagLst xmlns:a="http://schemas.openxmlformats.org/drawingml/2006/main" xmlns:r="http://schemas.openxmlformats.org/officeDocument/2006/relationships" xmlns:p="http://schemas.openxmlformats.org/presentationml/2006/main">
  <p:tag name="NUM" val="6"/>
</p:tagLst>
</file>

<file path=ppt/tags/tag228.xml><?xml version="1.0" encoding="utf-8"?>
<p:tagLst xmlns:a="http://schemas.openxmlformats.org/drawingml/2006/main" xmlns:r="http://schemas.openxmlformats.org/officeDocument/2006/relationships" xmlns:p="http://schemas.openxmlformats.org/presentationml/2006/main">
  <p:tag name="NUM" val="7"/>
</p:tagLst>
</file>

<file path=ppt/tags/tag229.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27"/>
</p:tagLst>
</file>

<file path=ppt/tags/tag230.xml><?xml version="1.0" encoding="utf-8"?>
<p:tagLst xmlns:a="http://schemas.openxmlformats.org/drawingml/2006/main" xmlns:r="http://schemas.openxmlformats.org/officeDocument/2006/relationships" xmlns:p="http://schemas.openxmlformats.org/presentationml/2006/main">
  <p:tag name="NUM" val="9"/>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8"/>
</p:tagLst>
</file>

<file path=ppt/tags/tag25.xml><?xml version="1.0" encoding="utf-8"?>
<p:tagLst xmlns:a="http://schemas.openxmlformats.org/drawingml/2006/main" xmlns:r="http://schemas.openxmlformats.org/officeDocument/2006/relationships" xmlns:p="http://schemas.openxmlformats.org/presentationml/2006/main">
  <p:tag name="NUM" val="29"/>
</p:tagLst>
</file>

<file path=ppt/tags/tag26.xml><?xml version="1.0" encoding="utf-8"?>
<p:tagLst xmlns:a="http://schemas.openxmlformats.org/drawingml/2006/main" xmlns:r="http://schemas.openxmlformats.org/officeDocument/2006/relationships" xmlns:p="http://schemas.openxmlformats.org/presentationml/2006/main">
  <p:tag name="NUM" val="30"/>
</p:tagLst>
</file>

<file path=ppt/tags/tag27.xml><?xml version="1.0" encoding="utf-8"?>
<p:tagLst xmlns:a="http://schemas.openxmlformats.org/drawingml/2006/main" xmlns:r="http://schemas.openxmlformats.org/officeDocument/2006/relationships" xmlns:p="http://schemas.openxmlformats.org/presentationml/2006/main">
  <p:tag name="NUM" val="31"/>
</p:tagLst>
</file>

<file path=ppt/tags/tag28.xml><?xml version="1.0" encoding="utf-8"?>
<p:tagLst xmlns:a="http://schemas.openxmlformats.org/drawingml/2006/main" xmlns:r="http://schemas.openxmlformats.org/officeDocument/2006/relationships" xmlns:p="http://schemas.openxmlformats.org/presentationml/2006/main">
  <p:tag name="NUM" val="32"/>
</p:tagLst>
</file>

<file path=ppt/tags/tag29.xml><?xml version="1.0" encoding="utf-8"?>
<p:tagLst xmlns:a="http://schemas.openxmlformats.org/drawingml/2006/main" xmlns:r="http://schemas.openxmlformats.org/officeDocument/2006/relationships" xmlns:p="http://schemas.openxmlformats.org/presentationml/2006/main">
  <p:tag name="NUM" val="3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4"/>
</p:tagLst>
</file>

<file path=ppt/tags/tag31.xml><?xml version="1.0" encoding="utf-8"?>
<p:tagLst xmlns:a="http://schemas.openxmlformats.org/drawingml/2006/main" xmlns:r="http://schemas.openxmlformats.org/officeDocument/2006/relationships" xmlns:p="http://schemas.openxmlformats.org/presentationml/2006/main">
  <p:tag name="NUM" val="35"/>
</p:tagLst>
</file>

<file path=ppt/tags/tag32.xml><?xml version="1.0" encoding="utf-8"?>
<p:tagLst xmlns:a="http://schemas.openxmlformats.org/drawingml/2006/main" xmlns:r="http://schemas.openxmlformats.org/officeDocument/2006/relationships" xmlns:p="http://schemas.openxmlformats.org/presentationml/2006/main">
  <p:tag name="NUM" val="36"/>
</p:tagLst>
</file>

<file path=ppt/tags/tag33.xml><?xml version="1.0" encoding="utf-8"?>
<p:tagLst xmlns:a="http://schemas.openxmlformats.org/drawingml/2006/main" xmlns:r="http://schemas.openxmlformats.org/officeDocument/2006/relationships" xmlns:p="http://schemas.openxmlformats.org/presentationml/2006/main">
  <p:tag name="NUM" val="37"/>
</p:tagLst>
</file>

<file path=ppt/tags/tag34.xml><?xml version="1.0" encoding="utf-8"?>
<p:tagLst xmlns:a="http://schemas.openxmlformats.org/drawingml/2006/main" xmlns:r="http://schemas.openxmlformats.org/officeDocument/2006/relationships" xmlns:p="http://schemas.openxmlformats.org/presentationml/2006/main">
  <p:tag name="NUM" val="38"/>
</p:tagLst>
</file>

<file path=ppt/tags/tag35.xml><?xml version="1.0" encoding="utf-8"?>
<p:tagLst xmlns:a="http://schemas.openxmlformats.org/drawingml/2006/main" xmlns:r="http://schemas.openxmlformats.org/officeDocument/2006/relationships" xmlns:p="http://schemas.openxmlformats.org/presentationml/2006/main">
  <p:tag name="NUM" val="39"/>
</p:tagLst>
</file>

<file path=ppt/tags/tag36.xml><?xml version="1.0" encoding="utf-8"?>
<p:tagLst xmlns:a="http://schemas.openxmlformats.org/drawingml/2006/main" xmlns:r="http://schemas.openxmlformats.org/officeDocument/2006/relationships" xmlns:p="http://schemas.openxmlformats.org/presentationml/2006/main">
  <p:tag name="NUM" val="40"/>
</p:tagLst>
</file>

<file path=ppt/tags/tag37.xml><?xml version="1.0" encoding="utf-8"?>
<p:tagLst xmlns:a="http://schemas.openxmlformats.org/drawingml/2006/main" xmlns:r="http://schemas.openxmlformats.org/officeDocument/2006/relationships" xmlns:p="http://schemas.openxmlformats.org/presentationml/2006/main">
  <p:tag name="NUM" val="41"/>
</p:tagLst>
</file>

<file path=ppt/tags/tag38.xml><?xml version="1.0" encoding="utf-8"?>
<p:tagLst xmlns:a="http://schemas.openxmlformats.org/drawingml/2006/main" xmlns:r="http://schemas.openxmlformats.org/officeDocument/2006/relationships" xmlns:p="http://schemas.openxmlformats.org/presentationml/2006/main">
  <p:tag name="NUM" val="42"/>
</p:tagLst>
</file>

<file path=ppt/tags/tag39.xml><?xml version="1.0" encoding="utf-8"?>
<p:tagLst xmlns:a="http://schemas.openxmlformats.org/drawingml/2006/main" xmlns:r="http://schemas.openxmlformats.org/officeDocument/2006/relationships" xmlns:p="http://schemas.openxmlformats.org/presentationml/2006/main">
  <p:tag name="NUM" val="4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4"/>
</p:tagLst>
</file>

<file path=ppt/tags/tag41.xml><?xml version="1.0" encoding="utf-8"?>
<p:tagLst xmlns:a="http://schemas.openxmlformats.org/drawingml/2006/main" xmlns:r="http://schemas.openxmlformats.org/officeDocument/2006/relationships" xmlns:p="http://schemas.openxmlformats.org/presentationml/2006/main">
  <p:tag name="NUM" val="45"/>
</p:tagLst>
</file>

<file path=ppt/tags/tag42.xml><?xml version="1.0" encoding="utf-8"?>
<p:tagLst xmlns:a="http://schemas.openxmlformats.org/drawingml/2006/main" xmlns:r="http://schemas.openxmlformats.org/officeDocument/2006/relationships" xmlns:p="http://schemas.openxmlformats.org/presentationml/2006/main">
  <p:tag name="NUM" val="46"/>
</p:tagLst>
</file>

<file path=ppt/tags/tag43.xml><?xml version="1.0" encoding="utf-8"?>
<p:tagLst xmlns:a="http://schemas.openxmlformats.org/drawingml/2006/main" xmlns:r="http://schemas.openxmlformats.org/officeDocument/2006/relationships" xmlns:p="http://schemas.openxmlformats.org/presentationml/2006/main">
  <p:tag name="NUM" val="47"/>
</p:tagLst>
</file>

<file path=ppt/tags/tag44.xml><?xml version="1.0" encoding="utf-8"?>
<p:tagLst xmlns:a="http://schemas.openxmlformats.org/drawingml/2006/main" xmlns:r="http://schemas.openxmlformats.org/officeDocument/2006/relationships" xmlns:p="http://schemas.openxmlformats.org/presentationml/2006/main">
  <p:tag name="NUM" val="48"/>
</p:tagLst>
</file>

<file path=ppt/tags/tag45.xml><?xml version="1.0" encoding="utf-8"?>
<p:tagLst xmlns:a="http://schemas.openxmlformats.org/drawingml/2006/main" xmlns:r="http://schemas.openxmlformats.org/officeDocument/2006/relationships" xmlns:p="http://schemas.openxmlformats.org/presentationml/2006/main">
  <p:tag name="NUM" val="49"/>
</p:tagLst>
</file>

<file path=ppt/tags/tag46.xml><?xml version="1.0" encoding="utf-8"?>
<p:tagLst xmlns:a="http://schemas.openxmlformats.org/drawingml/2006/main" xmlns:r="http://schemas.openxmlformats.org/officeDocument/2006/relationships" xmlns:p="http://schemas.openxmlformats.org/presentationml/2006/main">
  <p:tag name="NUM" val="50"/>
</p:tagLst>
</file>

<file path=ppt/tags/tag47.xml><?xml version="1.0" encoding="utf-8"?>
<p:tagLst xmlns:a="http://schemas.openxmlformats.org/drawingml/2006/main" xmlns:r="http://schemas.openxmlformats.org/officeDocument/2006/relationships" xmlns:p="http://schemas.openxmlformats.org/presentationml/2006/main">
  <p:tag name="NUM" val="51"/>
</p:tagLst>
</file>

<file path=ppt/tags/tag48.xml><?xml version="1.0" encoding="utf-8"?>
<p:tagLst xmlns:a="http://schemas.openxmlformats.org/drawingml/2006/main" xmlns:r="http://schemas.openxmlformats.org/officeDocument/2006/relationships" xmlns:p="http://schemas.openxmlformats.org/presentationml/2006/main">
  <p:tag name="NUM" val="52"/>
</p:tagLst>
</file>

<file path=ppt/tags/tag49.xml><?xml version="1.0" encoding="utf-8"?>
<p:tagLst xmlns:a="http://schemas.openxmlformats.org/drawingml/2006/main" xmlns:r="http://schemas.openxmlformats.org/officeDocument/2006/relationships" xmlns:p="http://schemas.openxmlformats.org/presentationml/2006/main">
  <p:tag name="NUM" val="5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5"/>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8"/>
</p:tagLst>
</file>

<file path=ppt/tags/tag61.xml><?xml version="1.0" encoding="utf-8"?>
<p:tagLst xmlns:a="http://schemas.openxmlformats.org/drawingml/2006/main" xmlns:r="http://schemas.openxmlformats.org/officeDocument/2006/relationships" xmlns:p="http://schemas.openxmlformats.org/presentationml/2006/main">
  <p:tag name="NUM" val="19"/>
</p:tagLst>
</file>

<file path=ppt/tags/tag62.xml><?xml version="1.0" encoding="utf-8"?>
<p:tagLst xmlns:a="http://schemas.openxmlformats.org/drawingml/2006/main" xmlns:r="http://schemas.openxmlformats.org/officeDocument/2006/relationships" xmlns:p="http://schemas.openxmlformats.org/presentationml/2006/main">
  <p:tag name="NUM" val="20"/>
</p:tagLst>
</file>

<file path=ppt/tags/tag63.xml><?xml version="1.0" encoding="utf-8"?>
<p:tagLst xmlns:a="http://schemas.openxmlformats.org/drawingml/2006/main" xmlns:r="http://schemas.openxmlformats.org/officeDocument/2006/relationships" xmlns:p="http://schemas.openxmlformats.org/presentationml/2006/main">
  <p:tag name="NUM" val="21"/>
</p:tagLst>
</file>

<file path=ppt/tags/tag64.xml><?xml version="1.0" encoding="utf-8"?>
<p:tagLst xmlns:a="http://schemas.openxmlformats.org/drawingml/2006/main" xmlns:r="http://schemas.openxmlformats.org/officeDocument/2006/relationships" xmlns:p="http://schemas.openxmlformats.org/presentationml/2006/main">
  <p:tag name="NUM" val="22"/>
</p:tagLst>
</file>

<file path=ppt/tags/tag65.xml><?xml version="1.0" encoding="utf-8"?>
<p:tagLst xmlns:a="http://schemas.openxmlformats.org/drawingml/2006/main" xmlns:r="http://schemas.openxmlformats.org/officeDocument/2006/relationships" xmlns:p="http://schemas.openxmlformats.org/presentationml/2006/main">
  <p:tag name="NUM" val="24"/>
</p:tagLst>
</file>

<file path=ppt/tags/tag66.xml><?xml version="1.0" encoding="utf-8"?>
<p:tagLst xmlns:a="http://schemas.openxmlformats.org/drawingml/2006/main" xmlns:r="http://schemas.openxmlformats.org/officeDocument/2006/relationships" xmlns:p="http://schemas.openxmlformats.org/presentationml/2006/main">
  <p:tag name="NUM" val="54"/>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7"/>
</p:tagLst>
</file>

<file path=ppt/tags/tag74.xml><?xml version="1.0" encoding="utf-8"?>
<p:tagLst xmlns:a="http://schemas.openxmlformats.org/drawingml/2006/main" xmlns:r="http://schemas.openxmlformats.org/officeDocument/2006/relationships" xmlns:p="http://schemas.openxmlformats.org/presentationml/2006/main">
  <p:tag name="NUM" val="18"/>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1"/>
</p:tagLst>
</file>

<file path=ppt/tags/tag82.xml><?xml version="1.0" encoding="utf-8"?>
<p:tagLst xmlns:a="http://schemas.openxmlformats.org/drawingml/2006/main" xmlns:r="http://schemas.openxmlformats.org/officeDocument/2006/relationships" xmlns:p="http://schemas.openxmlformats.org/presentationml/2006/main">
  <p:tag name="NUM" val="12"/>
</p:tagLst>
</file>

<file path=ppt/tags/tag83.xml><?xml version="1.0" encoding="utf-8"?>
<p:tagLst xmlns:a="http://schemas.openxmlformats.org/drawingml/2006/main" xmlns:r="http://schemas.openxmlformats.org/officeDocument/2006/relationships" xmlns:p="http://schemas.openxmlformats.org/presentationml/2006/main">
  <p:tag name="NUM" val="13"/>
</p:tagLst>
</file>

<file path=ppt/tags/tag84.xml><?xml version="1.0" encoding="utf-8"?>
<p:tagLst xmlns:a="http://schemas.openxmlformats.org/drawingml/2006/main" xmlns:r="http://schemas.openxmlformats.org/officeDocument/2006/relationships" xmlns:p="http://schemas.openxmlformats.org/presentationml/2006/main">
  <p:tag name="NUM" val="15"/>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21"/>
</p:tagLst>
</file>

<file path=ppt/tags/tag97.xml><?xml version="1.0" encoding="utf-8"?>
<p:tagLst xmlns:a="http://schemas.openxmlformats.org/drawingml/2006/main" xmlns:r="http://schemas.openxmlformats.org/officeDocument/2006/relationships" xmlns:p="http://schemas.openxmlformats.org/presentationml/2006/main">
  <p:tag name="NUM" val="23"/>
</p:tagLst>
</file>

<file path=ppt/tags/tag98.xml><?xml version="1.0" encoding="utf-8"?>
<p:tagLst xmlns:a="http://schemas.openxmlformats.org/drawingml/2006/main" xmlns:r="http://schemas.openxmlformats.org/officeDocument/2006/relationships" xmlns:p="http://schemas.openxmlformats.org/presentationml/2006/main">
  <p:tag name="NUM" val="20"/>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4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47A49C1B408047A7EDAD7D491209A6" ma:contentTypeVersion="16" ma:contentTypeDescription="Create a new document." ma:contentTypeScope="" ma:versionID="bb5b313545355cb13f04ed8b0460c3b1">
  <xsd:schema xmlns:xsd="http://www.w3.org/2001/XMLSchema" xmlns:xs="http://www.w3.org/2001/XMLSchema" xmlns:p="http://schemas.microsoft.com/office/2006/metadata/properties" xmlns:ns2="99c1c859-5bb2-4f1b-a347-f8d3b444580b" xmlns:ns3="f84e4498-df7d-4f98-9b27-a707fb6b254e" targetNamespace="http://schemas.microsoft.com/office/2006/metadata/properties" ma:root="true" ma:fieldsID="8be8b3496130061034e7b710cde17b02" ns2:_="" ns3:_="">
    <xsd:import namespace="99c1c859-5bb2-4f1b-a347-f8d3b444580b"/>
    <xsd:import namespace="f84e4498-df7d-4f98-9b27-a707fb6b25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1c859-5bb2-4f1b-a347-f8d3b44458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b09575-d76b-43dd-9bd8-596ae673ba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e4498-df7d-4f98-9b27-a707fb6b25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2c563f-9f50-4f54-9486-928f1ae1c9cb}" ma:internalName="TaxCatchAll" ma:showField="CatchAllData" ma:web="f84e4498-df7d-4f98-9b27-a707fb6b25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84e4498-df7d-4f98-9b27-a707fb6b254e">
      <UserInfo>
        <DisplayName>EDEL TO Trust</DisplayName>
        <AccountId>7</AccountId>
        <AccountType/>
      </UserInfo>
      <UserInfo>
        <DisplayName>Kimmel, Lisa</DisplayName>
        <AccountId>154</AccountId>
        <AccountType/>
      </UserInfo>
      <UserInfo>
        <DisplayName>Evans, Scott</DisplayName>
        <AccountId>71</AccountId>
        <AccountType/>
      </UserInfo>
      <UserInfo>
        <DisplayName>Boyd (Freedman), Bianca</DisplayName>
        <AccountId>172</AccountId>
        <AccountType/>
      </UserInfo>
      <UserInfo>
        <DisplayName>Ronson, Stephanie</DisplayName>
        <AccountId>28</AccountId>
        <AccountType/>
      </UserInfo>
      <UserInfo>
        <DisplayName>Spoore, Megan</DisplayName>
        <AccountId>246</AccountId>
        <AccountType/>
      </UserInfo>
      <UserInfo>
        <DisplayName>Nadeau, Sophie</DisplayName>
        <AccountId>25</AccountId>
        <AccountType/>
      </UserInfo>
      <UserInfo>
        <DisplayName>Hunter, Emily</DisplayName>
        <AccountId>271</AccountId>
        <AccountType/>
      </UserInfo>
      <UserInfo>
        <DisplayName>Wiseman, Carly</DisplayName>
        <AccountId>132</AccountId>
        <AccountType/>
      </UserInfo>
    </SharedWithUsers>
    <TaxCatchAll xmlns="f84e4498-df7d-4f98-9b27-a707fb6b254e" xsi:nil="true"/>
    <lcf76f155ced4ddcb4097134ff3c332f xmlns="99c1c859-5bb2-4f1b-a347-f8d3b44458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5F1403-AF66-4505-AF7F-9079E50E0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c1c859-5bb2-4f1b-a347-f8d3b444580b"/>
    <ds:schemaRef ds:uri="f84e4498-df7d-4f98-9b27-a707fb6b2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6B0961-8B58-4C6E-8239-9255EB82AA9D}">
  <ds:schemaRefs>
    <ds:schemaRef ds:uri="http://schemas.microsoft.com/sharepoint/v3/contenttype/forms"/>
  </ds:schemaRefs>
</ds:datastoreItem>
</file>

<file path=customXml/itemProps3.xml><?xml version="1.0" encoding="utf-8"?>
<ds:datastoreItem xmlns:ds="http://schemas.openxmlformats.org/officeDocument/2006/customXml" ds:itemID="{EF423553-E95B-4F29-9978-9D459225082E}">
  <ds:schemaRefs>
    <ds:schemaRef ds:uri="http://schemas.microsoft.com/office/infopath/2007/PartnerControls"/>
    <ds:schemaRef ds:uri="f84e4498-df7d-4f98-9b27-a707fb6b254e"/>
    <ds:schemaRef ds:uri="http://schemas.openxmlformats.org/package/2006/metadata/core-properties"/>
    <ds:schemaRef ds:uri="99c1c859-5bb2-4f1b-a347-f8d3b444580b"/>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471</TotalTime>
  <Words>5008</Words>
  <Application>Microsoft Office PowerPoint</Application>
  <PresentationFormat>Widescreen</PresentationFormat>
  <Paragraphs>605</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Helvetica</vt:lpstr>
      <vt:lpstr>Helvetica Bold Oblique</vt:lpstr>
      <vt:lpstr>Helvetica Light</vt:lpstr>
      <vt:lpstr>Helvetica Oblique</vt:lpstr>
      <vt:lpstr>NeueHaasGroteskDisp Pro</vt:lpstr>
      <vt:lpstr>Segoe UI</vt:lpstr>
      <vt:lpstr>Wingdings</vt:lpstr>
      <vt:lpstr>4_2022 TRUST MASTER</vt:lpstr>
      <vt:lpstr>5_2022 TRUST MASTER</vt:lpstr>
      <vt:lpstr>PowerPoint Presentation</vt:lpstr>
      <vt:lpstr>Baromètre de confiance Edelman 2022. </vt:lpstr>
      <vt:lpstr>Au canada, la confiance demeure stable.  </vt:lpstr>
      <vt:lpstr>Mon employeur, seule institution de confiance.</vt:lpstr>
      <vt:lpstr>Peurs sociétales persistantes au Canada.</vt:lpstr>
      <vt:lpstr>Confiance envers les médias : un creux historique. </vt:lpstr>
      <vt:lpstr>Gouvernements et médias perçus comme des facteurs de division.</vt:lpstr>
      <vt:lpstr>Autre perception : incapacité des gouvernements à résoudre les problèmes de la société.</vt:lpstr>
      <vt:lpstr>Préoccupations croissantes d’être trompé par les classes dirigeantes.</vt:lpstr>
      <vt:lpstr>Tensions sociales dans un contexte d’absence de débat de société.</vt:lpstr>
      <vt:lpstr>Méfiance envers les classes dirigeantes. </vt:lpstr>
      <vt:lpstr>Communications de l’employeur : les plus crédibles.</vt:lpstr>
      <vt:lpstr>Entreprises et gouvernements doivent s’unir pour faire avancer la société.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Canadian Edelman Trust Barometer</dc:title>
  <dc:creator>Hunter, Emily</dc:creator>
  <cp:lastModifiedBy>Kym Shumsky</cp:lastModifiedBy>
  <cp:revision>107</cp:revision>
  <cp:lastPrinted>2021-12-17T15:01:07Z</cp:lastPrinted>
  <dcterms:created xsi:type="dcterms:W3CDTF">2021-11-29T17:26:41Z</dcterms:created>
  <dcterms:modified xsi:type="dcterms:W3CDTF">2022-05-20T17:00:12Z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0x0101008247A49C1B408047A7EDAD7D491209A6</vt:lpwstr>
  </property>
  <property fmtid="{D5CDD505-2E9C-101B-9397-08002B2CF9AE}" pid="3" name="_AdHocReviewCycleID">
    <vt:i4>-1441780247</vt:i4>
  </property>
  <property fmtid="{D5CDD505-2E9C-101B-9397-08002B2CF9AE}" pid="4" name="_NewReviewCycle">
    <vt:lpwstr/>
  </property>
  <property fmtid="{D5CDD505-2E9C-101B-9397-08002B2CF9AE}" pid="5" name="_EmailSubject">
    <vt:lpwstr>translation</vt:lpwstr>
  </property>
  <property fmtid="{D5CDD505-2E9C-101B-9397-08002B2CF9AE}" pid="6" name="_AuthorEmail">
    <vt:lpwstr>melissa.faccone@csps-efpc.gc.ca</vt:lpwstr>
  </property>
  <property fmtid="{D5CDD505-2E9C-101B-9397-08002B2CF9AE}" pid="7" name="_AuthorEmailDisplayName">
    <vt:lpwstr>Melissa Faccone</vt:lpwstr>
  </property>
</Properties>
</file>