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9"/>
  </p:notesMasterIdLst>
  <p:handoutMasterIdLst>
    <p:handoutMasterId r:id="rId10"/>
  </p:handoutMasterIdLst>
  <p:sldIdLst>
    <p:sldId id="502" r:id="rId2"/>
    <p:sldId id="505" r:id="rId3"/>
    <p:sldId id="506" r:id="rId4"/>
    <p:sldId id="507" r:id="rId5"/>
    <p:sldId id="508" r:id="rId6"/>
    <p:sldId id="512" r:id="rId7"/>
    <p:sldId id="513" r:id="rId8"/>
  </p:sldIdLst>
  <p:sldSz cx="9144000" cy="6858000" type="screen4x3"/>
  <p:notesSz cx="7315200" cy="9601200"/>
  <p:custDataLst>
    <p:tags r:id="rId11"/>
  </p:custDataLst>
  <p:defaultTextStyle>
    <a:defPPr>
      <a:defRPr lang="en-CA"/>
    </a:defPPr>
    <a:lvl1pPr algn="l" rtl="0" fontAlgn="base">
      <a:lnSpc>
        <a:spcPct val="90000"/>
      </a:lnSpc>
      <a:spcBef>
        <a:spcPct val="0"/>
      </a:spcBef>
      <a:spcAft>
        <a:spcPct val="37000"/>
      </a:spcAft>
      <a:defRPr kern="1200">
        <a:solidFill>
          <a:schemeClr val="tx1"/>
        </a:solidFill>
        <a:latin typeface="Verdana" pitchFamily="34" charset="0"/>
        <a:ea typeface="+mn-ea"/>
        <a:cs typeface="+mn-cs"/>
      </a:defRPr>
    </a:lvl1pPr>
    <a:lvl2pPr marL="457200" algn="l" rtl="0" fontAlgn="base">
      <a:lnSpc>
        <a:spcPct val="90000"/>
      </a:lnSpc>
      <a:spcBef>
        <a:spcPct val="0"/>
      </a:spcBef>
      <a:spcAft>
        <a:spcPct val="37000"/>
      </a:spcAft>
      <a:defRPr kern="1200">
        <a:solidFill>
          <a:schemeClr val="tx1"/>
        </a:solidFill>
        <a:latin typeface="Verdana" pitchFamily="34" charset="0"/>
        <a:ea typeface="+mn-ea"/>
        <a:cs typeface="+mn-cs"/>
      </a:defRPr>
    </a:lvl2pPr>
    <a:lvl3pPr marL="914400" algn="l" rtl="0" fontAlgn="base">
      <a:lnSpc>
        <a:spcPct val="90000"/>
      </a:lnSpc>
      <a:spcBef>
        <a:spcPct val="0"/>
      </a:spcBef>
      <a:spcAft>
        <a:spcPct val="37000"/>
      </a:spcAft>
      <a:defRPr kern="1200">
        <a:solidFill>
          <a:schemeClr val="tx1"/>
        </a:solidFill>
        <a:latin typeface="Verdana" pitchFamily="34" charset="0"/>
        <a:ea typeface="+mn-ea"/>
        <a:cs typeface="+mn-cs"/>
      </a:defRPr>
    </a:lvl3pPr>
    <a:lvl4pPr marL="1371600" algn="l" rtl="0" fontAlgn="base">
      <a:lnSpc>
        <a:spcPct val="90000"/>
      </a:lnSpc>
      <a:spcBef>
        <a:spcPct val="0"/>
      </a:spcBef>
      <a:spcAft>
        <a:spcPct val="37000"/>
      </a:spcAft>
      <a:defRPr kern="1200">
        <a:solidFill>
          <a:schemeClr val="tx1"/>
        </a:solidFill>
        <a:latin typeface="Verdana" pitchFamily="34" charset="0"/>
        <a:ea typeface="+mn-ea"/>
        <a:cs typeface="+mn-cs"/>
      </a:defRPr>
    </a:lvl4pPr>
    <a:lvl5pPr marL="1828800" algn="l" rtl="0" fontAlgn="base">
      <a:lnSpc>
        <a:spcPct val="90000"/>
      </a:lnSpc>
      <a:spcBef>
        <a:spcPct val="0"/>
      </a:spcBef>
      <a:spcAft>
        <a:spcPct val="3700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720">
          <p15:clr>
            <a:srgbClr val="A4A3A4"/>
          </p15:clr>
        </p15:guide>
        <p15:guide id="2" pos="2880">
          <p15:clr>
            <a:srgbClr val="A4A3A4"/>
          </p15:clr>
        </p15:guide>
      </p15:sldGuideLst>
    </p:ext>
    <p:ext uri="{2D200454-40CA-4A62-9FC3-DE9A4176ACB9}">
      <p15:notesGuideLst xmlns:p15="http://schemas.microsoft.com/office/powerpoint/2012/main">
        <p15:guide id="1" orient="horz" pos="3025">
          <p15:clr>
            <a:srgbClr val="A4A3A4"/>
          </p15:clr>
        </p15:guide>
        <p15:guide id="2" pos="230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BE53758-FCB7-D8FB-594A-F5C1C2C6C948}" name="Twerdoclib, Christine" initials="TC" userId="S::christine.twerdoclib@sac-isc.gc.ca::28e9cf42-162c-43e4-b727-eaa53474b77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FF"/>
    <a:srgbClr val="335C64"/>
    <a:srgbClr val="66CCFF"/>
    <a:srgbClr val="33CCFF"/>
    <a:srgbClr val="0000DE"/>
    <a:srgbClr val="000099"/>
    <a:srgbClr val="0035DE"/>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77" autoAdjust="0"/>
    <p:restoredTop sz="72973" autoAdjust="0"/>
  </p:normalViewPr>
  <p:slideViewPr>
    <p:cSldViewPr snapToObjects="1">
      <p:cViewPr varScale="1">
        <p:scale>
          <a:sx n="60" d="100"/>
          <a:sy n="60" d="100"/>
        </p:scale>
        <p:origin x="2088" y="58"/>
      </p:cViewPr>
      <p:guideLst>
        <p:guide orient="horz" pos="720"/>
        <p:guide pos="2880"/>
      </p:guideLst>
    </p:cSldViewPr>
  </p:slideViewPr>
  <p:outlineViewPr>
    <p:cViewPr>
      <p:scale>
        <a:sx n="25" d="100"/>
        <a:sy n="25"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notesViewPr>
    <p:cSldViewPr snapToObjects="1">
      <p:cViewPr>
        <p:scale>
          <a:sx n="75" d="100"/>
          <a:sy n="75" d="100"/>
        </p:scale>
        <p:origin x="-3252" y="-342"/>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0466" name="Rectangle 2"/>
          <p:cNvSpPr>
            <a:spLocks noGrp="1" noChangeArrowheads="1"/>
          </p:cNvSpPr>
          <p:nvPr>
            <p:ph type="hdr" sz="quarter"/>
          </p:nvPr>
        </p:nvSpPr>
        <p:spPr bwMode="auto">
          <a:xfrm>
            <a:off x="0" y="0"/>
            <a:ext cx="3172240" cy="480388"/>
          </a:xfrm>
          <a:prstGeom prst="rect">
            <a:avLst/>
          </a:prstGeom>
          <a:noFill/>
          <a:ln w="9525">
            <a:noFill/>
            <a:miter lim="800000"/>
            <a:headEnd/>
            <a:tailEnd/>
          </a:ln>
          <a:effectLst/>
        </p:spPr>
        <p:txBody>
          <a:bodyPr vert="horz" wrap="square" lIns="95810" tIns="47905" rIns="95810" bIns="47905" numCol="1" anchor="t" anchorCtr="0" compatLnSpc="1">
            <a:prstTxWarp prst="textNoShape">
              <a:avLst/>
            </a:prstTxWarp>
          </a:bodyPr>
          <a:lstStyle>
            <a:lvl1pPr defTabSz="958387">
              <a:lnSpc>
                <a:spcPct val="100000"/>
              </a:lnSpc>
              <a:spcAft>
                <a:spcPct val="0"/>
              </a:spcAft>
              <a:defRPr sz="1200">
                <a:latin typeface="Arial" charset="0"/>
              </a:defRPr>
            </a:lvl1pPr>
          </a:lstStyle>
          <a:p>
            <a:pPr>
              <a:defRPr/>
            </a:pPr>
            <a:endParaRPr lang="en-CA"/>
          </a:p>
        </p:txBody>
      </p:sp>
      <p:sp>
        <p:nvSpPr>
          <p:cNvPr id="190467" name="Rectangle 3"/>
          <p:cNvSpPr>
            <a:spLocks noGrp="1" noChangeArrowheads="1"/>
          </p:cNvSpPr>
          <p:nvPr>
            <p:ph type="dt" sz="quarter" idx="1"/>
          </p:nvPr>
        </p:nvSpPr>
        <p:spPr bwMode="auto">
          <a:xfrm>
            <a:off x="4141305" y="0"/>
            <a:ext cx="3172240" cy="480388"/>
          </a:xfrm>
          <a:prstGeom prst="rect">
            <a:avLst/>
          </a:prstGeom>
          <a:noFill/>
          <a:ln w="9525">
            <a:noFill/>
            <a:miter lim="800000"/>
            <a:headEnd/>
            <a:tailEnd/>
          </a:ln>
          <a:effectLst/>
        </p:spPr>
        <p:txBody>
          <a:bodyPr vert="horz" wrap="square" lIns="95810" tIns="47905" rIns="95810" bIns="47905" numCol="1" anchor="t" anchorCtr="0" compatLnSpc="1">
            <a:prstTxWarp prst="textNoShape">
              <a:avLst/>
            </a:prstTxWarp>
          </a:bodyPr>
          <a:lstStyle>
            <a:lvl1pPr algn="r" defTabSz="958387">
              <a:lnSpc>
                <a:spcPct val="100000"/>
              </a:lnSpc>
              <a:spcAft>
                <a:spcPct val="0"/>
              </a:spcAft>
              <a:defRPr sz="1200">
                <a:latin typeface="Arial" charset="0"/>
              </a:defRPr>
            </a:lvl1pPr>
          </a:lstStyle>
          <a:p>
            <a:pPr>
              <a:defRPr/>
            </a:pPr>
            <a:endParaRPr lang="en-CA"/>
          </a:p>
        </p:txBody>
      </p:sp>
      <p:sp>
        <p:nvSpPr>
          <p:cNvPr id="190468" name="Rectangle 4"/>
          <p:cNvSpPr>
            <a:spLocks noGrp="1" noChangeArrowheads="1"/>
          </p:cNvSpPr>
          <p:nvPr>
            <p:ph type="ftr" sz="quarter" idx="2"/>
          </p:nvPr>
        </p:nvSpPr>
        <p:spPr bwMode="auto">
          <a:xfrm>
            <a:off x="0" y="9119173"/>
            <a:ext cx="3172240" cy="480388"/>
          </a:xfrm>
          <a:prstGeom prst="rect">
            <a:avLst/>
          </a:prstGeom>
          <a:noFill/>
          <a:ln w="9525">
            <a:noFill/>
            <a:miter lim="800000"/>
            <a:headEnd/>
            <a:tailEnd/>
          </a:ln>
          <a:effectLst/>
        </p:spPr>
        <p:txBody>
          <a:bodyPr vert="horz" wrap="square" lIns="95810" tIns="47905" rIns="95810" bIns="47905" numCol="1" anchor="b" anchorCtr="0" compatLnSpc="1">
            <a:prstTxWarp prst="textNoShape">
              <a:avLst/>
            </a:prstTxWarp>
          </a:bodyPr>
          <a:lstStyle>
            <a:lvl1pPr defTabSz="958387">
              <a:lnSpc>
                <a:spcPct val="100000"/>
              </a:lnSpc>
              <a:spcAft>
                <a:spcPct val="0"/>
              </a:spcAft>
              <a:defRPr sz="1200">
                <a:latin typeface="Arial" charset="0"/>
              </a:defRPr>
            </a:lvl1pPr>
          </a:lstStyle>
          <a:p>
            <a:pPr>
              <a:defRPr/>
            </a:pPr>
            <a:endParaRPr lang="en-CA"/>
          </a:p>
        </p:txBody>
      </p:sp>
      <p:sp>
        <p:nvSpPr>
          <p:cNvPr id="190469" name="Rectangle 5"/>
          <p:cNvSpPr>
            <a:spLocks noGrp="1" noChangeArrowheads="1"/>
          </p:cNvSpPr>
          <p:nvPr>
            <p:ph type="sldNum" sz="quarter" idx="3"/>
          </p:nvPr>
        </p:nvSpPr>
        <p:spPr bwMode="auto">
          <a:xfrm>
            <a:off x="4141305" y="9119173"/>
            <a:ext cx="3172240" cy="480388"/>
          </a:xfrm>
          <a:prstGeom prst="rect">
            <a:avLst/>
          </a:prstGeom>
          <a:noFill/>
          <a:ln w="9525">
            <a:noFill/>
            <a:miter lim="800000"/>
            <a:headEnd/>
            <a:tailEnd/>
          </a:ln>
          <a:effectLst/>
        </p:spPr>
        <p:txBody>
          <a:bodyPr vert="horz" wrap="square" lIns="95810" tIns="47905" rIns="95810" bIns="47905" numCol="1" anchor="b" anchorCtr="0" compatLnSpc="1">
            <a:prstTxWarp prst="textNoShape">
              <a:avLst/>
            </a:prstTxWarp>
          </a:bodyPr>
          <a:lstStyle>
            <a:lvl1pPr algn="r" defTabSz="958387">
              <a:lnSpc>
                <a:spcPct val="100000"/>
              </a:lnSpc>
              <a:spcAft>
                <a:spcPct val="0"/>
              </a:spcAft>
              <a:defRPr sz="1200">
                <a:latin typeface="Arial" charset="0"/>
              </a:defRPr>
            </a:lvl1pPr>
          </a:lstStyle>
          <a:p>
            <a:pPr>
              <a:defRPr/>
            </a:pPr>
            <a:fld id="{2B19D8C8-5948-455E-A605-1EA89F85FCA0}" type="slidenum">
              <a:rPr lang="en-CA"/>
              <a:pPr>
                <a:defRPr/>
              </a:pPr>
              <a:t>‹#›</a:t>
            </a:fld>
            <a:endParaRPr lang="en-CA"/>
          </a:p>
        </p:txBody>
      </p:sp>
    </p:spTree>
    <p:extLst>
      <p:ext uri="{BB962C8B-B14F-4D97-AF65-F5344CB8AC3E}">
        <p14:creationId xmlns:p14="http://schemas.microsoft.com/office/powerpoint/2010/main" val="5472544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2240" cy="480388"/>
          </a:xfrm>
          <a:prstGeom prst="rect">
            <a:avLst/>
          </a:prstGeom>
          <a:noFill/>
          <a:ln w="9525">
            <a:noFill/>
            <a:miter lim="800000"/>
            <a:headEnd/>
            <a:tailEnd/>
          </a:ln>
          <a:effectLst/>
        </p:spPr>
        <p:txBody>
          <a:bodyPr vert="horz" wrap="square" lIns="95810" tIns="47905" rIns="95810" bIns="47905" numCol="1" anchor="t" anchorCtr="0" compatLnSpc="1">
            <a:prstTxWarp prst="textNoShape">
              <a:avLst/>
            </a:prstTxWarp>
          </a:bodyPr>
          <a:lstStyle>
            <a:lvl1pPr defTabSz="958387">
              <a:lnSpc>
                <a:spcPct val="100000"/>
              </a:lnSpc>
              <a:spcAft>
                <a:spcPct val="0"/>
              </a:spcAft>
              <a:defRPr sz="1200">
                <a:latin typeface="Arial" charset="0"/>
              </a:defRPr>
            </a:lvl1pPr>
          </a:lstStyle>
          <a:p>
            <a:pPr>
              <a:defRPr/>
            </a:pPr>
            <a:endParaRPr lang="en-CA"/>
          </a:p>
        </p:txBody>
      </p:sp>
      <p:sp>
        <p:nvSpPr>
          <p:cNvPr id="3075" name="Rectangle 3"/>
          <p:cNvSpPr>
            <a:spLocks noGrp="1" noChangeArrowheads="1"/>
          </p:cNvSpPr>
          <p:nvPr>
            <p:ph type="dt" idx="1"/>
          </p:nvPr>
        </p:nvSpPr>
        <p:spPr bwMode="auto">
          <a:xfrm>
            <a:off x="4141305" y="0"/>
            <a:ext cx="3172240" cy="480388"/>
          </a:xfrm>
          <a:prstGeom prst="rect">
            <a:avLst/>
          </a:prstGeom>
          <a:noFill/>
          <a:ln w="9525">
            <a:noFill/>
            <a:miter lim="800000"/>
            <a:headEnd/>
            <a:tailEnd/>
          </a:ln>
          <a:effectLst/>
        </p:spPr>
        <p:txBody>
          <a:bodyPr vert="horz" wrap="square" lIns="95810" tIns="47905" rIns="95810" bIns="47905" numCol="1" anchor="t" anchorCtr="0" compatLnSpc="1">
            <a:prstTxWarp prst="textNoShape">
              <a:avLst/>
            </a:prstTxWarp>
          </a:bodyPr>
          <a:lstStyle>
            <a:lvl1pPr algn="r" defTabSz="958387">
              <a:lnSpc>
                <a:spcPct val="100000"/>
              </a:lnSpc>
              <a:spcAft>
                <a:spcPct val="0"/>
              </a:spcAft>
              <a:defRPr sz="1200">
                <a:latin typeface="Arial" charset="0"/>
              </a:defRPr>
            </a:lvl1pPr>
          </a:lstStyle>
          <a:p>
            <a:pPr>
              <a:defRPr/>
            </a:pPr>
            <a:endParaRPr lang="en-CA"/>
          </a:p>
        </p:txBody>
      </p:sp>
      <p:sp>
        <p:nvSpPr>
          <p:cNvPr id="5124"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732183" y="4561226"/>
            <a:ext cx="5850835" cy="4320213"/>
          </a:xfrm>
          <a:prstGeom prst="rect">
            <a:avLst/>
          </a:prstGeom>
          <a:noFill/>
          <a:ln w="9525">
            <a:noFill/>
            <a:miter lim="800000"/>
            <a:headEnd/>
            <a:tailEnd/>
          </a:ln>
          <a:effectLst/>
        </p:spPr>
        <p:txBody>
          <a:bodyPr vert="horz" wrap="square" lIns="95810" tIns="47905" rIns="95810" bIns="47905"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078" name="Rectangle 6"/>
          <p:cNvSpPr>
            <a:spLocks noGrp="1" noChangeArrowheads="1"/>
          </p:cNvSpPr>
          <p:nvPr>
            <p:ph type="ftr" sz="quarter" idx="4"/>
          </p:nvPr>
        </p:nvSpPr>
        <p:spPr bwMode="auto">
          <a:xfrm>
            <a:off x="0" y="9119173"/>
            <a:ext cx="3172240" cy="480388"/>
          </a:xfrm>
          <a:prstGeom prst="rect">
            <a:avLst/>
          </a:prstGeom>
          <a:noFill/>
          <a:ln w="9525">
            <a:noFill/>
            <a:miter lim="800000"/>
            <a:headEnd/>
            <a:tailEnd/>
          </a:ln>
          <a:effectLst/>
        </p:spPr>
        <p:txBody>
          <a:bodyPr vert="horz" wrap="square" lIns="95810" tIns="47905" rIns="95810" bIns="47905" numCol="1" anchor="b" anchorCtr="0" compatLnSpc="1">
            <a:prstTxWarp prst="textNoShape">
              <a:avLst/>
            </a:prstTxWarp>
          </a:bodyPr>
          <a:lstStyle>
            <a:lvl1pPr defTabSz="958387">
              <a:lnSpc>
                <a:spcPct val="100000"/>
              </a:lnSpc>
              <a:spcAft>
                <a:spcPct val="0"/>
              </a:spcAft>
              <a:defRPr sz="1200">
                <a:latin typeface="Arial" charset="0"/>
              </a:defRPr>
            </a:lvl1pPr>
          </a:lstStyle>
          <a:p>
            <a:pPr>
              <a:defRPr/>
            </a:pPr>
            <a:endParaRPr lang="en-CA"/>
          </a:p>
        </p:txBody>
      </p:sp>
      <p:sp>
        <p:nvSpPr>
          <p:cNvPr id="3079" name="Rectangle 7"/>
          <p:cNvSpPr>
            <a:spLocks noGrp="1" noChangeArrowheads="1"/>
          </p:cNvSpPr>
          <p:nvPr>
            <p:ph type="sldNum" sz="quarter" idx="5"/>
          </p:nvPr>
        </p:nvSpPr>
        <p:spPr bwMode="auto">
          <a:xfrm>
            <a:off x="4141305" y="9119173"/>
            <a:ext cx="3172240" cy="480388"/>
          </a:xfrm>
          <a:prstGeom prst="rect">
            <a:avLst/>
          </a:prstGeom>
          <a:noFill/>
          <a:ln w="9525">
            <a:noFill/>
            <a:miter lim="800000"/>
            <a:headEnd/>
            <a:tailEnd/>
          </a:ln>
          <a:effectLst/>
        </p:spPr>
        <p:txBody>
          <a:bodyPr vert="horz" wrap="square" lIns="95810" tIns="47905" rIns="95810" bIns="47905" numCol="1" anchor="b" anchorCtr="0" compatLnSpc="1">
            <a:prstTxWarp prst="textNoShape">
              <a:avLst/>
            </a:prstTxWarp>
          </a:bodyPr>
          <a:lstStyle>
            <a:lvl1pPr algn="r" defTabSz="958387">
              <a:lnSpc>
                <a:spcPct val="100000"/>
              </a:lnSpc>
              <a:spcAft>
                <a:spcPct val="0"/>
              </a:spcAft>
              <a:defRPr sz="1200">
                <a:latin typeface="Arial" charset="0"/>
              </a:defRPr>
            </a:lvl1pPr>
          </a:lstStyle>
          <a:p>
            <a:pPr>
              <a:defRPr/>
            </a:pPr>
            <a:fld id="{FE284EBD-CBB1-4A99-ABB1-E39FD7904359}" type="slidenum">
              <a:rPr lang="en-CA"/>
              <a:pPr>
                <a:defRPr/>
              </a:pPr>
              <a:t>‹#›</a:t>
            </a:fld>
            <a:endParaRPr lang="en-CA"/>
          </a:p>
        </p:txBody>
      </p:sp>
    </p:spTree>
    <p:extLst>
      <p:ext uri="{BB962C8B-B14F-4D97-AF65-F5344CB8AC3E}">
        <p14:creationId xmlns:p14="http://schemas.microsoft.com/office/powerpoint/2010/main" val="21627233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58387" eaLnBrk="0" hangingPunct="0">
              <a:defRPr>
                <a:solidFill>
                  <a:schemeClr val="tx1"/>
                </a:solidFill>
                <a:latin typeface="Verdana" pitchFamily="34" charset="0"/>
              </a:defRPr>
            </a:lvl1pPr>
            <a:lvl2pPr marL="770662" indent="-296408" defTabSz="958387" eaLnBrk="0" hangingPunct="0">
              <a:defRPr>
                <a:solidFill>
                  <a:schemeClr val="tx1"/>
                </a:solidFill>
                <a:latin typeface="Verdana" pitchFamily="34" charset="0"/>
              </a:defRPr>
            </a:lvl2pPr>
            <a:lvl3pPr marL="1185634" indent="-237127" defTabSz="958387" eaLnBrk="0" hangingPunct="0">
              <a:defRPr>
                <a:solidFill>
                  <a:schemeClr val="tx1"/>
                </a:solidFill>
                <a:latin typeface="Verdana" pitchFamily="34" charset="0"/>
              </a:defRPr>
            </a:lvl3pPr>
            <a:lvl4pPr marL="1659887" indent="-237127" defTabSz="958387" eaLnBrk="0" hangingPunct="0">
              <a:defRPr>
                <a:solidFill>
                  <a:schemeClr val="tx1"/>
                </a:solidFill>
                <a:latin typeface="Verdana" pitchFamily="34" charset="0"/>
              </a:defRPr>
            </a:lvl4pPr>
            <a:lvl5pPr marL="2134141" indent="-237127" defTabSz="958387" eaLnBrk="0" hangingPunct="0">
              <a:defRPr>
                <a:solidFill>
                  <a:schemeClr val="tx1"/>
                </a:solidFill>
                <a:latin typeface="Verdana" pitchFamily="34" charset="0"/>
              </a:defRPr>
            </a:lvl5pPr>
            <a:lvl6pPr marL="2608395" indent="-237127" defTabSz="958387" eaLnBrk="0" fontAlgn="base" hangingPunct="0">
              <a:lnSpc>
                <a:spcPct val="90000"/>
              </a:lnSpc>
              <a:spcBef>
                <a:spcPct val="0"/>
              </a:spcBef>
              <a:spcAft>
                <a:spcPct val="37000"/>
              </a:spcAft>
              <a:defRPr>
                <a:solidFill>
                  <a:schemeClr val="tx1"/>
                </a:solidFill>
                <a:latin typeface="Verdana" pitchFamily="34" charset="0"/>
              </a:defRPr>
            </a:lvl6pPr>
            <a:lvl7pPr marL="3082648" indent="-237127" defTabSz="958387" eaLnBrk="0" fontAlgn="base" hangingPunct="0">
              <a:lnSpc>
                <a:spcPct val="90000"/>
              </a:lnSpc>
              <a:spcBef>
                <a:spcPct val="0"/>
              </a:spcBef>
              <a:spcAft>
                <a:spcPct val="37000"/>
              </a:spcAft>
              <a:defRPr>
                <a:solidFill>
                  <a:schemeClr val="tx1"/>
                </a:solidFill>
                <a:latin typeface="Verdana" pitchFamily="34" charset="0"/>
              </a:defRPr>
            </a:lvl7pPr>
            <a:lvl8pPr marL="3556902" indent="-237127" defTabSz="958387" eaLnBrk="0" fontAlgn="base" hangingPunct="0">
              <a:lnSpc>
                <a:spcPct val="90000"/>
              </a:lnSpc>
              <a:spcBef>
                <a:spcPct val="0"/>
              </a:spcBef>
              <a:spcAft>
                <a:spcPct val="37000"/>
              </a:spcAft>
              <a:defRPr>
                <a:solidFill>
                  <a:schemeClr val="tx1"/>
                </a:solidFill>
                <a:latin typeface="Verdana" pitchFamily="34" charset="0"/>
              </a:defRPr>
            </a:lvl8pPr>
            <a:lvl9pPr marL="4031155" indent="-237127" defTabSz="958387" eaLnBrk="0" fontAlgn="base" hangingPunct="0">
              <a:lnSpc>
                <a:spcPct val="90000"/>
              </a:lnSpc>
              <a:spcBef>
                <a:spcPct val="0"/>
              </a:spcBef>
              <a:spcAft>
                <a:spcPct val="37000"/>
              </a:spcAft>
              <a:defRPr>
                <a:solidFill>
                  <a:schemeClr val="tx1"/>
                </a:solidFill>
                <a:latin typeface="Verdana" pitchFamily="34" charset="0"/>
              </a:defRPr>
            </a:lvl9pPr>
          </a:lstStyle>
          <a:p>
            <a:pPr eaLnBrk="1" hangingPunct="1"/>
            <a:fld id="{124F3551-6772-4ED3-AD12-7448C81BF950}" type="slidenum">
              <a:rPr lang="en-CA" altLang="en-US" smtClean="0">
                <a:latin typeface="Arial" charset="0"/>
              </a:rPr>
              <a:pPr eaLnBrk="1" hangingPunct="1"/>
              <a:t>1</a:t>
            </a:fld>
            <a:endParaRPr lang="en-CA" altLang="en-US">
              <a:latin typeface="Arial" charset="0"/>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FE284EBD-CBB1-4A99-ABB1-E39FD7904359}" type="slidenum">
              <a:rPr lang="en-CA" smtClean="0"/>
              <a:pPr>
                <a:defRPr/>
              </a:pPr>
              <a:t>4</a:t>
            </a:fld>
            <a:endParaRPr lang="en-CA"/>
          </a:p>
        </p:txBody>
      </p:sp>
    </p:spTree>
    <p:extLst>
      <p:ext uri="{BB962C8B-B14F-4D97-AF65-F5344CB8AC3E}">
        <p14:creationId xmlns:p14="http://schemas.microsoft.com/office/powerpoint/2010/main" val="2889624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Can support projects off reserve in cases where the project is expected to achieve the FNIF’s main objective with costs shared with non-First Nation partners, such as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neighbouring</a:t>
            </a:r>
            <a:r>
              <a:rPr lang="en-US" sz="1800" dirty="0">
                <a:effectLst/>
                <a:latin typeface="Calibri" panose="020F0502020204030204" pitchFamily="34" charset="0"/>
                <a:ea typeface="Calibri" panose="020F0502020204030204" pitchFamily="34" charset="0"/>
                <a:cs typeface="Times New Roman" panose="02020603050405020304" pitchFamily="18" charset="0"/>
              </a:rPr>
              <a:t> municipalities. </a:t>
            </a: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ISC has invested $1.07 billion through the FNIF since 2016 (as of September 30, 2022)</a:t>
            </a:r>
          </a:p>
          <a:p>
            <a:endParaRPr lang="en-US" dirty="0"/>
          </a:p>
        </p:txBody>
      </p:sp>
      <p:sp>
        <p:nvSpPr>
          <p:cNvPr id="4" name="Slide Number Placeholder 3"/>
          <p:cNvSpPr>
            <a:spLocks noGrp="1"/>
          </p:cNvSpPr>
          <p:nvPr>
            <p:ph type="sldNum" sz="quarter" idx="5"/>
          </p:nvPr>
        </p:nvSpPr>
        <p:spPr/>
        <p:txBody>
          <a:bodyPr/>
          <a:lstStyle/>
          <a:p>
            <a:pPr>
              <a:defRPr/>
            </a:pPr>
            <a:fld id="{FE284EBD-CBB1-4A99-ABB1-E39FD7904359}" type="slidenum">
              <a:rPr lang="en-CA" smtClean="0"/>
              <a:pPr>
                <a:defRPr/>
              </a:pPr>
              <a:t>5</a:t>
            </a:fld>
            <a:endParaRPr lang="en-CA"/>
          </a:p>
        </p:txBody>
      </p:sp>
    </p:spTree>
    <p:extLst>
      <p:ext uri="{BB962C8B-B14F-4D97-AF65-F5344CB8AC3E}">
        <p14:creationId xmlns:p14="http://schemas.microsoft.com/office/powerpoint/2010/main" val="23822691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1" descr="ISC_Branding_PPT_standard_10x7.5_ENG_FINAL_7.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370762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70930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8300" y="1308101"/>
            <a:ext cx="3822700" cy="478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407408" y="1308101"/>
            <a:ext cx="3822192" cy="47878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8810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5059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82832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685800"/>
            <a:ext cx="473075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057400"/>
            <a:ext cx="3008313" cy="3962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2233899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728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07635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838200"/>
            <a:ext cx="78486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CA" altLang="en-GB" dirty="0"/>
              <a:t>Insert section title</a:t>
            </a:r>
          </a:p>
        </p:txBody>
      </p:sp>
      <p:sp>
        <p:nvSpPr>
          <p:cNvPr id="1027" name="Rectangle 3"/>
          <p:cNvSpPr>
            <a:spLocks noGrp="1" noChangeArrowheads="1"/>
          </p:cNvSpPr>
          <p:nvPr>
            <p:ph type="body" idx="1"/>
          </p:nvPr>
        </p:nvSpPr>
        <p:spPr bwMode="auto">
          <a:xfrm>
            <a:off x="368300" y="1308101"/>
            <a:ext cx="7861300" cy="4787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CA" altLang="en-GB" dirty="0"/>
              <a:t>Click to edit master text styles</a:t>
            </a:r>
          </a:p>
          <a:p>
            <a:pPr lvl="1"/>
            <a:r>
              <a:rPr lang="en-CA" altLang="en-GB" dirty="0"/>
              <a:t>Second level</a:t>
            </a:r>
          </a:p>
          <a:p>
            <a:pPr lvl="2"/>
            <a:r>
              <a:rPr lang="en-CA" altLang="en-GB" dirty="0"/>
              <a:t>Third level</a:t>
            </a:r>
          </a:p>
          <a:p>
            <a:pPr lvl="3"/>
            <a:r>
              <a:rPr lang="en-CA" altLang="en-GB" dirty="0"/>
              <a:t>Fourth level</a:t>
            </a:r>
          </a:p>
        </p:txBody>
      </p:sp>
      <p:sp>
        <p:nvSpPr>
          <p:cNvPr id="9" name="TextBox 8"/>
          <p:cNvSpPr txBox="1"/>
          <p:nvPr userDrawn="1"/>
        </p:nvSpPr>
        <p:spPr>
          <a:xfrm>
            <a:off x="33967" y="6238718"/>
            <a:ext cx="861125" cy="276999"/>
          </a:xfrm>
          <a:prstGeom prst="rect">
            <a:avLst/>
          </a:prstGeom>
          <a:noFill/>
        </p:spPr>
        <p:txBody>
          <a:bodyPr wrap="square" rtlCol="0">
            <a:spAutoFit/>
          </a:bodyPr>
          <a:lstStyle/>
          <a:p>
            <a:pPr algn="ctr"/>
            <a:fld id="{42816EBD-076B-0740-B037-2845E45D885E}" type="slidenum">
              <a:rPr lang="en-US" sz="1200" b="0" i="0" baseline="0" smtClean="0">
                <a:solidFill>
                  <a:schemeClr val="tx1">
                    <a:lumMod val="85000"/>
                    <a:lumOff val="15000"/>
                  </a:schemeClr>
                </a:solidFill>
                <a:latin typeface="Arial"/>
              </a:rPr>
              <a:pPr algn="ctr"/>
              <a:t>‹#›</a:t>
            </a:fld>
            <a:endParaRPr lang="en-US" sz="1200" b="0" i="0" baseline="0" dirty="0">
              <a:solidFill>
                <a:schemeClr val="tx1">
                  <a:lumMod val="85000"/>
                  <a:lumOff val="15000"/>
                </a:schemeClr>
              </a:solidFill>
              <a:latin typeface="Arial"/>
            </a:endParaRPr>
          </a:p>
        </p:txBody>
      </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6" r:id="rId3"/>
    <p:sldLayoutId id="2147483679" r:id="rId4"/>
    <p:sldLayoutId id="2147483685" r:id="rId5"/>
    <p:sldLayoutId id="2147483680" r:id="rId6"/>
    <p:sldLayoutId id="2147483681" r:id="rId7"/>
  </p:sldLayoutIdLst>
  <p:hf hdr="0" ftr="0" dt="0"/>
  <p:txStyles>
    <p:titleStyle>
      <a:lvl1pPr algn="l" rtl="0" eaLnBrk="0" fontAlgn="base" hangingPunct="0">
        <a:lnSpc>
          <a:spcPts val="2400"/>
        </a:lnSpc>
        <a:spcBef>
          <a:spcPct val="0"/>
        </a:spcBef>
        <a:spcAft>
          <a:spcPct val="0"/>
        </a:spcAft>
        <a:defRPr sz="2400" b="1" baseline="0">
          <a:solidFill>
            <a:srgbClr val="000000"/>
          </a:solidFill>
          <a:latin typeface="+mj-lt"/>
          <a:ea typeface="+mj-ea"/>
          <a:cs typeface="+mj-cs"/>
        </a:defRPr>
      </a:lvl1pPr>
      <a:lvl2pPr algn="l" rtl="0" eaLnBrk="0" fontAlgn="base" hangingPunct="0">
        <a:lnSpc>
          <a:spcPts val="2400"/>
        </a:lnSpc>
        <a:spcBef>
          <a:spcPct val="0"/>
        </a:spcBef>
        <a:spcAft>
          <a:spcPct val="0"/>
        </a:spcAft>
        <a:defRPr sz="2400" b="1">
          <a:solidFill>
            <a:srgbClr val="000000"/>
          </a:solidFill>
          <a:latin typeface="Arial" charset="0"/>
        </a:defRPr>
      </a:lvl2pPr>
      <a:lvl3pPr algn="l" rtl="0" eaLnBrk="0" fontAlgn="base" hangingPunct="0">
        <a:lnSpc>
          <a:spcPts val="2400"/>
        </a:lnSpc>
        <a:spcBef>
          <a:spcPct val="0"/>
        </a:spcBef>
        <a:spcAft>
          <a:spcPct val="0"/>
        </a:spcAft>
        <a:defRPr sz="2400" b="1">
          <a:solidFill>
            <a:srgbClr val="000000"/>
          </a:solidFill>
          <a:latin typeface="Arial" charset="0"/>
        </a:defRPr>
      </a:lvl3pPr>
      <a:lvl4pPr algn="l" rtl="0" eaLnBrk="0" fontAlgn="base" hangingPunct="0">
        <a:lnSpc>
          <a:spcPts val="2400"/>
        </a:lnSpc>
        <a:spcBef>
          <a:spcPct val="0"/>
        </a:spcBef>
        <a:spcAft>
          <a:spcPct val="0"/>
        </a:spcAft>
        <a:defRPr sz="2400" b="1">
          <a:solidFill>
            <a:srgbClr val="000000"/>
          </a:solidFill>
          <a:latin typeface="Arial" charset="0"/>
        </a:defRPr>
      </a:lvl4pPr>
      <a:lvl5pPr algn="l" rtl="0" eaLnBrk="0" fontAlgn="base" hangingPunct="0">
        <a:lnSpc>
          <a:spcPts val="2400"/>
        </a:lnSpc>
        <a:spcBef>
          <a:spcPct val="0"/>
        </a:spcBef>
        <a:spcAft>
          <a:spcPct val="0"/>
        </a:spcAft>
        <a:defRPr sz="2400" b="1">
          <a:solidFill>
            <a:srgbClr val="000000"/>
          </a:solidFill>
          <a:latin typeface="Arial" charset="0"/>
        </a:defRPr>
      </a:lvl5pPr>
      <a:lvl6pPr marL="457200" algn="l" rtl="0" fontAlgn="base">
        <a:lnSpc>
          <a:spcPts val="2400"/>
        </a:lnSpc>
        <a:spcBef>
          <a:spcPct val="0"/>
        </a:spcBef>
        <a:spcAft>
          <a:spcPct val="0"/>
        </a:spcAft>
        <a:defRPr sz="2400" b="1">
          <a:solidFill>
            <a:srgbClr val="000000"/>
          </a:solidFill>
          <a:latin typeface="Arial" charset="0"/>
        </a:defRPr>
      </a:lvl6pPr>
      <a:lvl7pPr marL="914400" algn="l" rtl="0" fontAlgn="base">
        <a:lnSpc>
          <a:spcPts val="2400"/>
        </a:lnSpc>
        <a:spcBef>
          <a:spcPct val="0"/>
        </a:spcBef>
        <a:spcAft>
          <a:spcPct val="0"/>
        </a:spcAft>
        <a:defRPr sz="2400" b="1">
          <a:solidFill>
            <a:srgbClr val="000000"/>
          </a:solidFill>
          <a:latin typeface="Arial" charset="0"/>
        </a:defRPr>
      </a:lvl7pPr>
      <a:lvl8pPr marL="1371600" algn="l" rtl="0" fontAlgn="base">
        <a:lnSpc>
          <a:spcPts val="2400"/>
        </a:lnSpc>
        <a:spcBef>
          <a:spcPct val="0"/>
        </a:spcBef>
        <a:spcAft>
          <a:spcPct val="0"/>
        </a:spcAft>
        <a:defRPr sz="2400" b="1">
          <a:solidFill>
            <a:srgbClr val="000000"/>
          </a:solidFill>
          <a:latin typeface="Arial" charset="0"/>
        </a:defRPr>
      </a:lvl8pPr>
      <a:lvl9pPr marL="1828800" algn="l" rtl="0" fontAlgn="base">
        <a:lnSpc>
          <a:spcPts val="2400"/>
        </a:lnSpc>
        <a:spcBef>
          <a:spcPct val="0"/>
        </a:spcBef>
        <a:spcAft>
          <a:spcPct val="0"/>
        </a:spcAft>
        <a:defRPr sz="2400" b="1">
          <a:solidFill>
            <a:srgbClr val="000000"/>
          </a:solidFill>
          <a:latin typeface="Arial" charset="0"/>
        </a:defRPr>
      </a:lvl9pPr>
    </p:titleStyle>
    <p:bodyStyle>
      <a:lvl1pPr marL="190500" indent="-190500" algn="l" rtl="0" eaLnBrk="0" fontAlgn="base" hangingPunct="0">
        <a:spcBef>
          <a:spcPct val="0"/>
        </a:spcBef>
        <a:spcAft>
          <a:spcPct val="37000"/>
        </a:spcAft>
        <a:buChar char="•"/>
        <a:tabLst>
          <a:tab pos="5715000" algn="l"/>
        </a:tabLst>
        <a:defRPr>
          <a:solidFill>
            <a:srgbClr val="000000"/>
          </a:solidFill>
          <a:latin typeface="+mn-lt"/>
          <a:ea typeface="+mn-ea"/>
          <a:cs typeface="+mn-cs"/>
        </a:defRPr>
      </a:lvl1pPr>
      <a:lvl2pPr marL="382588" indent="-190500" algn="l" rtl="0" eaLnBrk="0" fontAlgn="base" hangingPunct="0">
        <a:spcBef>
          <a:spcPct val="0"/>
        </a:spcBef>
        <a:spcAft>
          <a:spcPct val="35000"/>
        </a:spcAft>
        <a:buChar char="–"/>
        <a:tabLst>
          <a:tab pos="5715000" algn="l"/>
        </a:tabLst>
        <a:defRPr sz="1600">
          <a:solidFill>
            <a:srgbClr val="000000"/>
          </a:solidFill>
          <a:latin typeface="+mn-lt"/>
        </a:defRPr>
      </a:lvl2pPr>
      <a:lvl3pPr marL="574675" indent="-190500" algn="l" rtl="0" eaLnBrk="0" fontAlgn="base" hangingPunct="0">
        <a:spcBef>
          <a:spcPct val="0"/>
        </a:spcBef>
        <a:spcAft>
          <a:spcPct val="35000"/>
        </a:spcAft>
        <a:buChar char="–"/>
        <a:tabLst>
          <a:tab pos="5715000" algn="l"/>
        </a:tabLst>
        <a:defRPr sz="1400">
          <a:solidFill>
            <a:srgbClr val="000000"/>
          </a:solidFill>
          <a:latin typeface="+mn-lt"/>
        </a:defRPr>
      </a:lvl3pPr>
      <a:lvl4pPr marL="771525" indent="-195263" algn="l" rtl="0" eaLnBrk="0" fontAlgn="base" hangingPunct="0">
        <a:spcBef>
          <a:spcPct val="0"/>
        </a:spcBef>
        <a:spcAft>
          <a:spcPct val="35000"/>
        </a:spcAft>
        <a:buChar char="–"/>
        <a:tabLst>
          <a:tab pos="5715000" algn="l"/>
        </a:tabLst>
        <a:defRPr sz="1200">
          <a:solidFill>
            <a:srgbClr val="000000"/>
          </a:solidFill>
          <a:latin typeface="+mn-lt"/>
        </a:defRPr>
      </a:lvl4pPr>
      <a:lvl5pPr marL="960438" indent="-187325" algn="l" rtl="0" eaLnBrk="0" fontAlgn="base" hangingPunct="0">
        <a:lnSpc>
          <a:spcPts val="1600"/>
        </a:lnSpc>
        <a:spcBef>
          <a:spcPct val="0"/>
        </a:spcBef>
        <a:spcAft>
          <a:spcPct val="0"/>
        </a:spcAft>
        <a:buChar char="–"/>
        <a:tabLst>
          <a:tab pos="5715000" algn="l"/>
        </a:tabLst>
        <a:defRPr sz="1200">
          <a:solidFill>
            <a:schemeClr val="tx1"/>
          </a:solidFill>
          <a:latin typeface="Verdana" pitchFamily="34" charset="0"/>
        </a:defRPr>
      </a:lvl5pPr>
      <a:lvl6pPr marL="1417638" indent="-187325" algn="l" rtl="0" fontAlgn="base">
        <a:lnSpc>
          <a:spcPts val="1600"/>
        </a:lnSpc>
        <a:spcBef>
          <a:spcPct val="0"/>
        </a:spcBef>
        <a:spcAft>
          <a:spcPct val="0"/>
        </a:spcAft>
        <a:buChar char="–"/>
        <a:tabLst>
          <a:tab pos="5715000" algn="l"/>
        </a:tabLst>
        <a:defRPr sz="1200">
          <a:solidFill>
            <a:schemeClr val="tx1"/>
          </a:solidFill>
          <a:latin typeface="Verdana" pitchFamily="34" charset="0"/>
        </a:defRPr>
      </a:lvl6pPr>
      <a:lvl7pPr marL="1874838" indent="-187325" algn="l" rtl="0" fontAlgn="base">
        <a:lnSpc>
          <a:spcPts val="1600"/>
        </a:lnSpc>
        <a:spcBef>
          <a:spcPct val="0"/>
        </a:spcBef>
        <a:spcAft>
          <a:spcPct val="0"/>
        </a:spcAft>
        <a:buChar char="–"/>
        <a:tabLst>
          <a:tab pos="5715000" algn="l"/>
        </a:tabLst>
        <a:defRPr sz="1200">
          <a:solidFill>
            <a:schemeClr val="tx1"/>
          </a:solidFill>
          <a:latin typeface="Verdana" pitchFamily="34" charset="0"/>
        </a:defRPr>
      </a:lvl7pPr>
      <a:lvl8pPr marL="2332038" indent="-187325" algn="l" rtl="0" fontAlgn="base">
        <a:lnSpc>
          <a:spcPts val="1600"/>
        </a:lnSpc>
        <a:spcBef>
          <a:spcPct val="0"/>
        </a:spcBef>
        <a:spcAft>
          <a:spcPct val="0"/>
        </a:spcAft>
        <a:buChar char="–"/>
        <a:tabLst>
          <a:tab pos="5715000" algn="l"/>
        </a:tabLst>
        <a:defRPr sz="1200">
          <a:solidFill>
            <a:schemeClr val="tx1"/>
          </a:solidFill>
          <a:latin typeface="Verdana" pitchFamily="34" charset="0"/>
        </a:defRPr>
      </a:lvl8pPr>
      <a:lvl9pPr marL="2789238" indent="-187325" algn="l" rtl="0" fontAlgn="base">
        <a:lnSpc>
          <a:spcPts val="1600"/>
        </a:lnSpc>
        <a:spcBef>
          <a:spcPct val="0"/>
        </a:spcBef>
        <a:spcAft>
          <a:spcPct val="0"/>
        </a:spcAft>
        <a:buChar char="–"/>
        <a:tabLst>
          <a:tab pos="5715000" algn="l"/>
        </a:tabLst>
        <a:defRPr sz="1200">
          <a:solidFill>
            <a:schemeClr val="tx1"/>
          </a:solidFill>
          <a:latin typeface="Verdan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Grp="1" noChangeArrowheads="1"/>
          </p:cNvSpPr>
          <p:nvPr>
            <p:ph type="subTitle" idx="4294967295"/>
          </p:nvPr>
        </p:nvSpPr>
        <p:spPr>
          <a:xfrm>
            <a:off x="381000" y="2209800"/>
            <a:ext cx="4572000" cy="1676400"/>
          </a:xfrm>
          <a:noFill/>
        </p:spPr>
        <p:txBody>
          <a:bodyPr anchor="t"/>
          <a:lstStyle/>
          <a:p>
            <a:pPr marL="0" indent="0" eaLnBrk="1" hangingPunct="1">
              <a:lnSpc>
                <a:spcPct val="107000"/>
              </a:lnSpc>
              <a:spcAft>
                <a:spcPct val="0"/>
              </a:spcAft>
              <a:buNone/>
            </a:pPr>
            <a:r>
              <a:rPr lang="en-US" altLang="en-US" sz="2000" b="1">
                <a:solidFill>
                  <a:srgbClr val="FFFFFF"/>
                </a:solidFill>
              </a:rPr>
              <a:t>Day </a:t>
            </a:r>
            <a:r>
              <a:rPr lang="en-US" altLang="en-US" sz="2000" b="1" smtClean="0">
                <a:solidFill>
                  <a:srgbClr val="FFFFFF"/>
                </a:solidFill>
              </a:rPr>
              <a:t>2 </a:t>
            </a:r>
            <a:r>
              <a:rPr lang="en-US" altLang="en-US" sz="2000" b="1" dirty="0">
                <a:solidFill>
                  <a:srgbClr val="FFFFFF"/>
                </a:solidFill>
              </a:rPr>
              <a:t>–  February 10, 2023</a:t>
            </a:r>
          </a:p>
          <a:p>
            <a:pPr marL="0" indent="0" eaLnBrk="1" hangingPunct="1">
              <a:lnSpc>
                <a:spcPct val="107000"/>
              </a:lnSpc>
              <a:spcAft>
                <a:spcPct val="0"/>
              </a:spcAft>
              <a:buNone/>
            </a:pPr>
            <a:endParaRPr lang="en-US" altLang="en-US" sz="2000" b="1" dirty="0">
              <a:solidFill>
                <a:srgbClr val="FFFFFF"/>
              </a:solidFill>
              <a:latin typeface="+mj-lt"/>
            </a:endParaRPr>
          </a:p>
          <a:p>
            <a:pPr marL="0" indent="0" eaLnBrk="1" hangingPunct="1">
              <a:lnSpc>
                <a:spcPct val="107000"/>
              </a:lnSpc>
              <a:spcAft>
                <a:spcPct val="0"/>
              </a:spcAft>
              <a:buNone/>
            </a:pPr>
            <a:r>
              <a:rPr lang="en-US" altLang="en-US" sz="2000" b="1" dirty="0">
                <a:solidFill>
                  <a:srgbClr val="FFFFFF"/>
                </a:solidFill>
                <a:latin typeface="+mj-lt"/>
              </a:rPr>
              <a:t>Consolidated Infrastructure Authority (Program Terms and Conditions)</a:t>
            </a:r>
            <a:endParaRPr lang="en-CA" altLang="en-US" sz="2000" b="1" dirty="0">
              <a:solidFill>
                <a:srgbClr val="FFFFFF"/>
              </a:solidFill>
              <a:latin typeface="+mj-lt"/>
            </a:endParaRPr>
          </a:p>
        </p:txBody>
      </p:sp>
      <p:sp>
        <p:nvSpPr>
          <p:cNvPr id="2" name="TextBox 1"/>
          <p:cNvSpPr txBox="1"/>
          <p:nvPr/>
        </p:nvSpPr>
        <p:spPr>
          <a:xfrm>
            <a:off x="271564" y="685800"/>
            <a:ext cx="4343400" cy="995722"/>
          </a:xfrm>
          <a:prstGeom prst="rect">
            <a:avLst/>
          </a:prstGeom>
          <a:noFill/>
        </p:spPr>
        <p:txBody>
          <a:bodyPr wrap="square" rtlCol="0">
            <a:spAutoFit/>
          </a:bodyPr>
          <a:lstStyle/>
          <a:p>
            <a:pPr>
              <a:lnSpc>
                <a:spcPts val="3700"/>
              </a:lnSpc>
              <a:spcAft>
                <a:spcPts val="500"/>
              </a:spcAft>
            </a:pPr>
            <a:r>
              <a:rPr lang="en-US" sz="2500" b="1" dirty="0">
                <a:solidFill>
                  <a:srgbClr val="FFFFFF"/>
                </a:solidFill>
                <a:latin typeface="+mn-lt"/>
              </a:rPr>
              <a:t>First Nations Infrastructure Reform Workshop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r>
              <a:rPr lang="en-US" dirty="0"/>
              <a:t>Purpose: To discuss the consolidation of five infrastructure program terms and conditions and identify any gaps, issues, risks or concerns, in support of the implementation an investment funding approach for First Nations infrastructure reform.</a:t>
            </a:r>
          </a:p>
          <a:p>
            <a:endParaRPr lang="en-US" dirty="0"/>
          </a:p>
          <a:p>
            <a:r>
              <a:rPr lang="en-US" dirty="0"/>
              <a:t>The supporting crosswalk will help guide and inform this discussion. It outlines key features of each of the current program T&amp;Cs that would feed into a consolidated infrastructure authority, such as program objectives, expected outcomes, eligibility, authorities, and reporting requirements.</a:t>
            </a:r>
          </a:p>
          <a:p>
            <a:endParaRPr lang="en-US" dirty="0"/>
          </a:p>
          <a:p>
            <a:r>
              <a:rPr lang="en-US" dirty="0"/>
              <a:t>This workshop will begin with some introductory material on the five programs and will transition to breakout rooms to gather thoughts and input.</a:t>
            </a:r>
          </a:p>
        </p:txBody>
      </p:sp>
    </p:spTree>
    <p:extLst>
      <p:ext uri="{BB962C8B-B14F-4D97-AF65-F5344CB8AC3E}">
        <p14:creationId xmlns:p14="http://schemas.microsoft.com/office/powerpoint/2010/main" val="2259732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r>
              <a:rPr lang="en-US" sz="1600" dirty="0"/>
              <a:t>Capital Facilities and Maintenance Program (CFMP)</a:t>
            </a:r>
          </a:p>
          <a:p>
            <a:pPr lvl="1"/>
            <a:r>
              <a:rPr lang="en-US" sz="1400" dirty="0"/>
              <a:t>Representatives: Clava Abou Takka and Guillaume Danis</a:t>
            </a:r>
          </a:p>
          <a:p>
            <a:pPr marL="192088" lvl="1" indent="0">
              <a:buNone/>
            </a:pPr>
            <a:endParaRPr lang="en-US" sz="1400" dirty="0"/>
          </a:p>
          <a:p>
            <a:r>
              <a:rPr lang="en-US" sz="1600" dirty="0"/>
              <a:t>First Nations Infrastructure Fund (FNIF)</a:t>
            </a:r>
          </a:p>
          <a:p>
            <a:pPr lvl="1"/>
            <a:r>
              <a:rPr lang="en-US" sz="1400" dirty="0"/>
              <a:t>Representatives: Julie Paquette and Christine </a:t>
            </a:r>
            <a:r>
              <a:rPr lang="en-US" sz="1400" dirty="0" err="1"/>
              <a:t>Twerdoclib</a:t>
            </a:r>
            <a:endParaRPr lang="en-US" sz="1400" dirty="0"/>
          </a:p>
          <a:p>
            <a:pPr marL="192088" lvl="1" indent="0">
              <a:buNone/>
            </a:pPr>
            <a:endParaRPr lang="en-US" sz="1400" dirty="0"/>
          </a:p>
          <a:p>
            <a:r>
              <a:rPr lang="en-US" sz="1600" dirty="0"/>
              <a:t>Health Facilities Program (HFP)</a:t>
            </a:r>
          </a:p>
          <a:p>
            <a:pPr lvl="1"/>
            <a:r>
              <a:rPr lang="en-US" sz="1400" dirty="0"/>
              <a:t>Representatives: Paul Leonard and Michael Laska</a:t>
            </a:r>
          </a:p>
          <a:p>
            <a:pPr marL="192088" lvl="1" indent="0">
              <a:buNone/>
            </a:pPr>
            <a:endParaRPr lang="en-US" sz="1400" dirty="0"/>
          </a:p>
          <a:p>
            <a:r>
              <a:rPr lang="en-US" sz="1600" dirty="0"/>
              <a:t>Solid waste and land use components of the Lands and Economic Development Services Program (LEDSP)</a:t>
            </a:r>
          </a:p>
          <a:p>
            <a:pPr lvl="1"/>
            <a:r>
              <a:rPr lang="en-US" sz="1400" dirty="0"/>
              <a:t>Representatives: Patrick Haggerty and Aaron Dorland</a:t>
            </a:r>
          </a:p>
          <a:p>
            <a:pPr marL="192088" lvl="1" indent="0">
              <a:buNone/>
            </a:pPr>
            <a:endParaRPr lang="en-US" sz="1400" dirty="0"/>
          </a:p>
          <a:p>
            <a:r>
              <a:rPr lang="en-US" sz="1600" dirty="0"/>
              <a:t>Economic infrastructure components of the Community Opportunity and Readiness Program (CORP)</a:t>
            </a:r>
          </a:p>
          <a:p>
            <a:pPr lvl="1"/>
            <a:r>
              <a:rPr lang="en-US" sz="1400" dirty="0"/>
              <a:t>Representatives: Cheryl Sutherland and Dustin </a:t>
            </a:r>
            <a:r>
              <a:rPr lang="en-US" sz="1400" dirty="0" err="1"/>
              <a:t>Remillard</a:t>
            </a:r>
            <a:endParaRPr lang="en-US" sz="1400" dirty="0"/>
          </a:p>
        </p:txBody>
      </p:sp>
    </p:spTree>
    <p:extLst>
      <p:ext uri="{BB962C8B-B14F-4D97-AF65-F5344CB8AC3E}">
        <p14:creationId xmlns:p14="http://schemas.microsoft.com/office/powerpoint/2010/main" val="1635156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Capital Facilities and Maintenance Program</a:t>
            </a:r>
          </a:p>
        </p:txBody>
      </p:sp>
      <p:sp>
        <p:nvSpPr>
          <p:cNvPr id="3" name="Content Placeholder 2"/>
          <p:cNvSpPr>
            <a:spLocks noGrp="1"/>
          </p:cNvSpPr>
          <p:nvPr>
            <p:ph idx="1"/>
          </p:nvPr>
        </p:nvSpPr>
        <p:spPr/>
        <p:txBody>
          <a:bodyPr/>
          <a:lstStyle/>
          <a:p>
            <a:r>
              <a:rPr lang="en-US" dirty="0"/>
              <a:t>Objective: To provide funding to First Nations on-reserve for the planning, construction, acquisition, operation and maintenance of infrastructure and services. </a:t>
            </a:r>
          </a:p>
          <a:p>
            <a:r>
              <a:rPr lang="en-US" dirty="0"/>
              <a:t>Funded asset types include Housing, Education Facilities, Water and Wastewater Systems, and Other Community Infrastructure. </a:t>
            </a:r>
          </a:p>
          <a:p>
            <a:r>
              <a:rPr lang="en-US" dirty="0"/>
              <a:t>Maximum funding limit of $125M per recipient per year. Funding is provided on a proposal basis via contributions and flexible funding arrangements (fixed, flexible, block contribution funding arrangements).</a:t>
            </a:r>
          </a:p>
          <a:p>
            <a:r>
              <a:rPr lang="en-US" dirty="0"/>
              <a:t>Challenges include addressing significant delays in approval and construction of infrastructure projects and ensuring fair and proper sequencing, planning, and/or prioritization.</a:t>
            </a:r>
          </a:p>
          <a:p>
            <a:pPr lvl="1">
              <a:buFont typeface="Courier New" panose="02070309020205020404" pitchFamily="49" charset="0"/>
              <a:buChar char="o"/>
            </a:pPr>
            <a:r>
              <a:rPr lang="en-US" dirty="0"/>
              <a:t>e.g. Priority project needs can remain on lists for long periods of time due to potential differences in Government of Canada priorities (e.g. targeted funding for health and safety, water projects) vs. particular needs of specific communities (e.g. recreational centers), and a lack of adequate, long-term, predictable funding and/or siloed programming.</a:t>
            </a:r>
          </a:p>
        </p:txBody>
      </p:sp>
    </p:spTree>
    <p:extLst>
      <p:ext uri="{BB962C8B-B14F-4D97-AF65-F5344CB8AC3E}">
        <p14:creationId xmlns:p14="http://schemas.microsoft.com/office/powerpoint/2010/main" val="1000063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Nations Infrastructure Fund</a:t>
            </a:r>
          </a:p>
        </p:txBody>
      </p:sp>
      <p:sp>
        <p:nvSpPr>
          <p:cNvPr id="3" name="Content Placeholder 2"/>
          <p:cNvSpPr>
            <a:spLocks noGrp="1"/>
          </p:cNvSpPr>
          <p:nvPr>
            <p:ph idx="1"/>
          </p:nvPr>
        </p:nvSpPr>
        <p:spPr>
          <a:xfrm>
            <a:off x="368300" y="1308100"/>
            <a:ext cx="8394700" cy="5168900"/>
          </a:xfrm>
        </p:spPr>
        <p:txBody>
          <a:bodyPr/>
          <a:lstStyle/>
          <a:p>
            <a:r>
              <a:rPr lang="en-US" dirty="0">
                <a:latin typeface="+mj-lt"/>
              </a:rPr>
              <a:t>Objective: To provide funding to </a:t>
            </a:r>
            <a:r>
              <a:rPr lang="en-US" dirty="0">
                <a:effectLst/>
                <a:latin typeface="+mj-lt"/>
                <a:ea typeface="Calibri" panose="020F0502020204030204" pitchFamily="34" charset="0"/>
                <a:cs typeface="Times New Roman" panose="02020603050405020304" pitchFamily="18" charset="0"/>
              </a:rPr>
              <a:t>improve the quality of life and the environment for First Nation communities. </a:t>
            </a:r>
            <a:endParaRPr lang="en-US" dirty="0">
              <a:latin typeface="+mj-lt"/>
            </a:endParaRPr>
          </a:p>
          <a:p>
            <a:r>
              <a:rPr lang="en-US" dirty="0">
                <a:latin typeface="+mj-lt"/>
              </a:rPr>
              <a:t>Established in 2007 to address long-standing infrastructure funding needs, and to support projects that were not receiving significant funding from the CFMP.</a:t>
            </a:r>
          </a:p>
          <a:p>
            <a:r>
              <a:rPr lang="en-US" dirty="0"/>
              <a:t>Independent and complementary source of funds to the CFMP. It uses the same Program Control Framework, Performance Measurement Strategy and project management gating structure as the CFMP (but different priority ranking frameworks).</a:t>
            </a:r>
            <a:endParaRPr lang="en-US" dirty="0">
              <a:latin typeface="+mj-lt"/>
            </a:endParaRPr>
          </a:p>
          <a:p>
            <a:r>
              <a:rPr lang="en-US" dirty="0"/>
              <a:t>Funds 9 asset categories: Roads &amp; Bridges, Connectivity, Band Admin buildings, Cultural &amp; Rec, Fire Protection, Energy Systems, Planning &amp; Skills Development, Solid Waste, and Structural Mitigation </a:t>
            </a:r>
          </a:p>
          <a:p>
            <a:r>
              <a:rPr lang="en-US" dirty="0"/>
              <a:t>Challenges: Current needs exceed available funding; data limitations; technically complex and diverse range of assets; coordination with other jurisdictions and federal programs</a:t>
            </a:r>
          </a:p>
          <a:p>
            <a:r>
              <a:rPr lang="en-US" dirty="0"/>
              <a:t>Opportunities to: Support capacity building and invest in climate resilient infrastructure; continue strong collaboration with other jurisdictions and OGDs; explore alternate financing</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320273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Crosswalk Takeaways</a:t>
            </a:r>
          </a:p>
        </p:txBody>
      </p:sp>
      <p:sp>
        <p:nvSpPr>
          <p:cNvPr id="3" name="Content Placeholder 2"/>
          <p:cNvSpPr>
            <a:spLocks noGrp="1"/>
          </p:cNvSpPr>
          <p:nvPr>
            <p:ph idx="1"/>
          </p:nvPr>
        </p:nvSpPr>
        <p:spPr/>
        <p:txBody>
          <a:bodyPr/>
          <a:lstStyle/>
          <a:p>
            <a:pPr marL="0" indent="0">
              <a:buNone/>
            </a:pPr>
            <a:r>
              <a:rPr lang="en-US" dirty="0"/>
              <a:t>Some takeaways from the crosswalk exercise for the five program T&amp;Cs include:</a:t>
            </a:r>
          </a:p>
          <a:p>
            <a:endParaRPr lang="en-US" dirty="0"/>
          </a:p>
          <a:p>
            <a:r>
              <a:rPr lang="en-US" dirty="0"/>
              <a:t>Notable difference in scope of projects and funding limits (i.e. $125M per year under CFMP vs. $10M per year under FNIF or LEDSP).</a:t>
            </a:r>
          </a:p>
          <a:p>
            <a:r>
              <a:rPr lang="en-US" dirty="0"/>
              <a:t>Some programs have ineligible costs listed, however activities not reflected in the T&amp;Cs are generally not eligible for funding </a:t>
            </a:r>
          </a:p>
          <a:p>
            <a:r>
              <a:rPr lang="en-US" dirty="0"/>
              <a:t>Differences in eligibility – e.g. The CFMP has by far the most exhaustive list of eligible activities, while the other programs are broader.</a:t>
            </a:r>
          </a:p>
          <a:p>
            <a:r>
              <a:rPr lang="en-US" dirty="0"/>
              <a:t>Operations and Maintenance, Minor Capital, and Major Capital are not specified in the HFP, CORP and LEDSP T&amp;Cs.</a:t>
            </a:r>
          </a:p>
          <a:p>
            <a:r>
              <a:rPr lang="en-US" dirty="0"/>
              <a:t>Inspections are required under the CFMP, while the other program T&amp;Cs do not mention these under reporting requirements.</a:t>
            </a:r>
          </a:p>
          <a:p>
            <a:endParaRPr lang="en-US" dirty="0"/>
          </a:p>
        </p:txBody>
      </p:sp>
    </p:spTree>
    <p:extLst>
      <p:ext uri="{BB962C8B-B14F-4D97-AF65-F5344CB8AC3E}">
        <p14:creationId xmlns:p14="http://schemas.microsoft.com/office/powerpoint/2010/main" val="3177892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Breakout Rooms</a:t>
            </a:r>
          </a:p>
        </p:txBody>
      </p:sp>
      <p:sp>
        <p:nvSpPr>
          <p:cNvPr id="3" name="Content Placeholder 2"/>
          <p:cNvSpPr>
            <a:spLocks noGrp="1"/>
          </p:cNvSpPr>
          <p:nvPr>
            <p:ph idx="1"/>
          </p:nvPr>
        </p:nvSpPr>
        <p:spPr/>
        <p:txBody>
          <a:bodyPr/>
          <a:lstStyle/>
          <a:p>
            <a:r>
              <a:rPr lang="en-US" dirty="0"/>
              <a:t>Intended to discuss and identify necessary changes to consolidate the T&amp;Cs and encompass an investment funding approach. </a:t>
            </a:r>
          </a:p>
          <a:p>
            <a:r>
              <a:rPr lang="en-US" dirty="0"/>
              <a:t>Participants are strongly encouraged to share their perspectives on what adjustments would be important for programs to operate well and support the needs of First Nations. All feedback is valued and important!</a:t>
            </a:r>
          </a:p>
          <a:p>
            <a:r>
              <a:rPr lang="en-US" dirty="0"/>
              <a:t>Breakout room topics:</a:t>
            </a:r>
          </a:p>
          <a:p>
            <a:pPr lvl="1"/>
            <a:r>
              <a:rPr lang="en-US" dirty="0"/>
              <a:t>Room 1: Authorities</a:t>
            </a:r>
          </a:p>
          <a:p>
            <a:pPr lvl="1"/>
            <a:r>
              <a:rPr lang="en-US" dirty="0"/>
              <a:t>Room 2: Program Objectives</a:t>
            </a:r>
          </a:p>
          <a:p>
            <a:pPr lvl="1"/>
            <a:r>
              <a:rPr lang="en-US" dirty="0"/>
              <a:t>Room 3: Recipient and Project Eligibility</a:t>
            </a:r>
          </a:p>
          <a:p>
            <a:pPr lvl="1"/>
            <a:r>
              <a:rPr lang="en-US" dirty="0"/>
              <a:t>Room 4: Structure</a:t>
            </a:r>
          </a:p>
          <a:p>
            <a:pPr lvl="1"/>
            <a:r>
              <a:rPr lang="en-US" dirty="0"/>
              <a:t>Room 5: Reporting</a:t>
            </a:r>
          </a:p>
        </p:txBody>
      </p:sp>
    </p:spTree>
    <p:extLst>
      <p:ext uri="{BB962C8B-B14F-4D97-AF65-F5344CB8AC3E}">
        <p14:creationId xmlns:p14="http://schemas.microsoft.com/office/powerpoint/2010/main" val="7787005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NGAGE" val="{&quot;SavedSwatch&quot;:&quot;-9661250|-6926519|-3161487|-10379576|-10856873|INAC / AANC&quot;,&quot;Id&quot;:&quot;63d9549d30394330801e7fd9&quot;,&quot;SmartGridHorizontal&quot;:0,&quot;LinkedExcelSources&quot;:{},&quot;LinkedProjectSources&quot;:{},&quot;FlowConfig&quot;:{&quot;Canvas&quot;:{&quot;Slide&quot;:-1,&quot;Width&quot;:0,&quot;Height&quot;:0},&quot;Timeline&quot;:{&quot;Actions&quot;:[]}},&quot;LinkedSlideMergeSources&quot;:{},&quot;LinkedSharePointSlideMergeSources&quot;:{}}"/>
</p:tagLst>
</file>

<file path=ppt/theme/theme1.xml><?xml version="1.0" encoding="utf-8"?>
<a:theme xmlns:a="http://schemas.openxmlformats.org/drawingml/2006/main" name="Standard_white">
  <a:themeElements>
    <a:clrScheme name="Standard_white 1">
      <a:dk1>
        <a:srgbClr val="000066"/>
      </a:dk1>
      <a:lt1>
        <a:srgbClr val="E5E5CC"/>
      </a:lt1>
      <a:dk2>
        <a:srgbClr val="000066"/>
      </a:dk2>
      <a:lt2>
        <a:srgbClr val="E5E5CC"/>
      </a:lt2>
      <a:accent1>
        <a:srgbClr val="009999"/>
      </a:accent1>
      <a:accent2>
        <a:srgbClr val="FFCC00"/>
      </a:accent2>
      <a:accent3>
        <a:srgbClr val="F0F0E2"/>
      </a:accent3>
      <a:accent4>
        <a:srgbClr val="000056"/>
      </a:accent4>
      <a:accent5>
        <a:srgbClr val="AACACA"/>
      </a:accent5>
      <a:accent6>
        <a:srgbClr val="E7B900"/>
      </a:accent6>
      <a:hlink>
        <a:srgbClr val="003399"/>
      </a:hlink>
      <a:folHlink>
        <a:srgbClr val="336699"/>
      </a:folHlink>
    </a:clrScheme>
    <a:fontScheme name="Standard_whi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5E5CC"/>
        </a:solidFill>
        <a:ln w="25400" cap="flat" cmpd="sng" algn="ctr">
          <a:solidFill>
            <a:srgbClr val="000066"/>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90500" marR="0" indent="-190500" algn="l" defTabSz="914400" rtl="0" eaLnBrk="1" fontAlgn="base" latinLnBrk="0" hangingPunct="1">
          <a:lnSpc>
            <a:spcPct val="90000"/>
          </a:lnSpc>
          <a:spcBef>
            <a:spcPct val="0"/>
          </a:spcBef>
          <a:spcAft>
            <a:spcPct val="37000"/>
          </a:spcAft>
          <a:buClrTx/>
          <a:buSzTx/>
          <a:buFontTx/>
          <a:buNone/>
          <a:tabLst>
            <a:tab pos="5715000" algn="l"/>
          </a:tabLst>
          <a:defRPr kumimoji="0" lang="en-CA"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rgbClr val="E5E5CC"/>
        </a:solidFill>
        <a:ln w="25400" cap="flat" cmpd="sng" algn="ctr">
          <a:solidFill>
            <a:srgbClr val="000066"/>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90500" marR="0" indent="-190500" algn="l" defTabSz="914400" rtl="0" eaLnBrk="1" fontAlgn="base" latinLnBrk="0" hangingPunct="1">
          <a:lnSpc>
            <a:spcPct val="90000"/>
          </a:lnSpc>
          <a:spcBef>
            <a:spcPct val="0"/>
          </a:spcBef>
          <a:spcAft>
            <a:spcPct val="37000"/>
          </a:spcAft>
          <a:buClrTx/>
          <a:buSzTx/>
          <a:buFontTx/>
          <a:buNone/>
          <a:tabLst>
            <a:tab pos="5715000" algn="l"/>
          </a:tabLst>
          <a:defRPr kumimoji="0" lang="en-CA"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Standard_white 1">
        <a:dk1>
          <a:srgbClr val="000066"/>
        </a:dk1>
        <a:lt1>
          <a:srgbClr val="E5E5CC"/>
        </a:lt1>
        <a:dk2>
          <a:srgbClr val="000066"/>
        </a:dk2>
        <a:lt2>
          <a:srgbClr val="E5E5CC"/>
        </a:lt2>
        <a:accent1>
          <a:srgbClr val="009999"/>
        </a:accent1>
        <a:accent2>
          <a:srgbClr val="FFCC00"/>
        </a:accent2>
        <a:accent3>
          <a:srgbClr val="F0F0E2"/>
        </a:accent3>
        <a:accent4>
          <a:srgbClr val="000056"/>
        </a:accent4>
        <a:accent5>
          <a:srgbClr val="AACACA"/>
        </a:accent5>
        <a:accent6>
          <a:srgbClr val="E7B900"/>
        </a:accent6>
        <a:hlink>
          <a:srgbClr val="003399"/>
        </a:hlink>
        <a:folHlink>
          <a:srgbClr val="3366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Standard_white</Template>
  <TotalTime>25644</TotalTime>
  <Words>827</Words>
  <Application>Microsoft Office PowerPoint</Application>
  <PresentationFormat>On-screen Show (4:3)</PresentationFormat>
  <Paragraphs>63</Paragraphs>
  <Slides>7</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Courier New</vt:lpstr>
      <vt:lpstr>Times New Roman</vt:lpstr>
      <vt:lpstr>Verdana</vt:lpstr>
      <vt:lpstr>Standard_white</vt:lpstr>
      <vt:lpstr>PowerPoint Presentation</vt:lpstr>
      <vt:lpstr>Introduction</vt:lpstr>
      <vt:lpstr>Overview</vt:lpstr>
      <vt:lpstr>Capital Facilities and Maintenance Program</vt:lpstr>
      <vt:lpstr>First Nations Infrastructure Fund</vt:lpstr>
      <vt:lpstr>Crosswalk Takeaways</vt:lpstr>
      <vt:lpstr>Breakout Rooms</vt:lpstr>
    </vt:vector>
  </TitlesOfParts>
  <Manager>Ray Luoma</Manager>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Alain Giroux</dc:creator>
  <cp:lastModifiedBy>Alles, Bianca</cp:lastModifiedBy>
  <cp:revision>620</cp:revision>
  <cp:lastPrinted>2016-07-14T13:03:34Z</cp:lastPrinted>
  <dcterms:created xsi:type="dcterms:W3CDTF">2007-03-13T16:30:24Z</dcterms:created>
  <dcterms:modified xsi:type="dcterms:W3CDTF">2023-02-06T13:07:12Z</dcterms:modified>
</cp:coreProperties>
</file>