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7"/>
  </p:notesMasterIdLst>
  <p:handoutMasterIdLst>
    <p:handoutMasterId r:id="rId18"/>
  </p:handoutMasterIdLst>
  <p:sldIdLst>
    <p:sldId id="299" r:id="rId2"/>
    <p:sldId id="325" r:id="rId3"/>
    <p:sldId id="349" r:id="rId4"/>
    <p:sldId id="353" r:id="rId5"/>
    <p:sldId id="350" r:id="rId6"/>
    <p:sldId id="278" r:id="rId7"/>
    <p:sldId id="344" r:id="rId8"/>
    <p:sldId id="321" r:id="rId9"/>
    <p:sldId id="323" r:id="rId10"/>
    <p:sldId id="352" r:id="rId11"/>
    <p:sldId id="320" r:id="rId12"/>
    <p:sldId id="322" r:id="rId13"/>
    <p:sldId id="336" r:id="rId14"/>
    <p:sldId id="351" r:id="rId15"/>
    <p:sldId id="337"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3C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57899" autoAdjust="0"/>
  </p:normalViewPr>
  <p:slideViewPr>
    <p:cSldViewPr snapToObjects="1" showGuides="1">
      <p:cViewPr varScale="1">
        <p:scale>
          <a:sx n="80" d="100"/>
          <a:sy n="80" d="100"/>
        </p:scale>
        <p:origin x="108" y="3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84" d="100"/>
          <a:sy n="84" d="100"/>
        </p:scale>
        <p:origin x="984"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10/21/2022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10/21/2022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ccollab.ca/blog/view/14612094/dlcp-s3-8-leleadercompatissant-couter-d-cisions-souhaitebonheur#elgg-object-14660835"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5nsySCMH36s" TargetMode="External"/><Relationship Id="rId5" Type="http://schemas.openxmlformats.org/officeDocument/2006/relationships/hyperlink" Target="https://www.youtube.com/watch?v=qBBy5Jx_xrQ" TargetMode="External"/><Relationship Id="rId4" Type="http://schemas.openxmlformats.org/officeDocument/2006/relationships/hyperlink" Target="https://www.youtube.com/watch?v=ErzUlNhtz5Q"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meo.com/470384287"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self-compassion.org/wp-content/uploads/2020/08/self-compassion.break__01-cleanedbydan.mp3" TargetMode="External"/><Relationship Id="rId5" Type="http://schemas.openxmlformats.org/officeDocument/2006/relationships/hyperlink" Target="https://www.youtube.com/watch?v=nQSAcY-7Xic" TargetMode="External"/><Relationship Id="rId4" Type="http://schemas.openxmlformats.org/officeDocument/2006/relationships/hyperlink" Target="https://www.youtube.com/watch?v=Fevw8ahkeeU"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gcconnex.gc.ca/blog/view/14813318/day-1721-days-challenge-kindspring-make-a-mindful-phone-call" TargetMode="External"/><Relationship Id="rId3" Type="http://schemas.openxmlformats.org/officeDocument/2006/relationships/hyperlink" Target="https://www.youtube.com/watch?v=qBBy5Jx_xrQ" TargetMode="External"/><Relationship Id="rId7" Type="http://schemas.openxmlformats.org/officeDocument/2006/relationships/hyperlink" Target="https://www.mindspacewellbeing.com/fr/communiquer-en-pleine-conscienc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positiveleadership.fr/plus-de-conscience-dans-nos-emails" TargetMode="External"/><Relationship Id="rId5" Type="http://schemas.openxmlformats.org/officeDocument/2006/relationships/hyperlink" Target="https://www.sysk.fr/2018/11/13/pleine-conscience-numerique-transformation/" TargetMode="External"/><Relationship Id="rId4" Type="http://schemas.openxmlformats.org/officeDocument/2006/relationships/hyperlink" Target="https://www.youtube.com/watch?v=5nsySCMH36s" TargetMode="External"/><Relationship Id="rId9" Type="http://schemas.openxmlformats.org/officeDocument/2006/relationships/hyperlink" Target="https://learn.rumie.org/jR/bytes/practice-digital-mindfulness-for-wellbeing"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soundcloud.com/dharma-gus/15-min-body-scan-augusta-mbsr" TargetMode="External"/><Relationship Id="rId13" Type="http://schemas.openxmlformats.org/officeDocument/2006/relationships/hyperlink" Target="http://self-compassion.org/wp-content/uploads/meditations/LKM.self-compassion.MP3" TargetMode="External"/><Relationship Id="rId3" Type="http://schemas.openxmlformats.org/officeDocument/2006/relationships/hyperlink" Target="https://vimeo.com/470384287" TargetMode="External"/><Relationship Id="rId7" Type="http://schemas.openxmlformats.org/officeDocument/2006/relationships/hyperlink" Target="https://www.rightlifeproject.com/meditate" TargetMode="External"/><Relationship Id="rId12" Type="http://schemas.openxmlformats.org/officeDocument/2006/relationships/hyperlink" Target="https://soundcloud.com/awakeningcompassion/awakening-compassion-class-4"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11" Type="http://schemas.openxmlformats.org/officeDocument/2006/relationships/hyperlink" Target="https://soundcloud.com/mindfullivingcoach/self-compassion-meditation" TargetMode="External"/><Relationship Id="rId5" Type="http://schemas.openxmlformats.org/officeDocument/2006/relationships/hyperlink" Target="https://vimeo.com/466742570" TargetMode="External"/><Relationship Id="rId10" Type="http://schemas.openxmlformats.org/officeDocument/2006/relationships/hyperlink" Target="https://soundcloud.com/user-640851605/self-compassion-giving-and-receiving-meditation-10-minutes" TargetMode="External"/><Relationship Id="rId4" Type="http://schemas.openxmlformats.org/officeDocument/2006/relationships/hyperlink" Target="https://www.youtube.com/watch?v=Fevw8ahkeeU" TargetMode="External"/><Relationship Id="rId9" Type="http://schemas.openxmlformats.org/officeDocument/2006/relationships/hyperlink" Target="https://soundcloud.com/breathworks-mindfulness/mindfulness-for-women-track-5-self-compassion-meditat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Kristin_Neff" TargetMode="External"/><Relationship Id="rId3" Type="http://schemas.openxmlformats.org/officeDocument/2006/relationships/hyperlink" Target="https://www.youtube.com/watch?v=ErzUlNhtz5Q" TargetMode="External"/><Relationship Id="rId7" Type="http://schemas.openxmlformats.org/officeDocument/2006/relationships/hyperlink" Target="https://en.wikipedia.org/wiki/Sufferin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Compassion" TargetMode="External"/><Relationship Id="rId5" Type="http://schemas.openxmlformats.org/officeDocument/2006/relationships/hyperlink" Target="https://www.youtube.com/watch?v=Tyl6YXp1Y6M" TargetMode="External"/><Relationship Id="rId4" Type="http://schemas.openxmlformats.org/officeDocument/2006/relationships/hyperlink" Target="https://www.youtube.com/watch?v=skw9M-mC9v4" TargetMode="External"/><Relationship Id="rId9" Type="http://schemas.openxmlformats.org/officeDocument/2006/relationships/hyperlink" Target="https://en.wikipedia.org/wiki/Self-compassio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editation-pleine-conscience-la-rochelle.fr/content/article-de-kristin-neff-%C2%AB%C2%A0la-physiologie-de-lauto-compassion%C2%A0%C2%BB"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greatergood.berkeley.edu/article/item/the_five_myths_of_self_compass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noProof="0" dirty="0"/>
              <a:t>Robert</a:t>
            </a:r>
          </a:p>
          <a:p>
            <a:endParaRPr lang="fr-CA" noProof="0" dirty="0"/>
          </a:p>
          <a:p>
            <a:r>
              <a:rPr lang="fr-CA" noProof="0" dirty="0"/>
              <a:t>(Rappel amical : préparatifs pour le partage audio et vidéo, y compris les sous-titres anglais et une taille de police à </a:t>
            </a:r>
            <a:r>
              <a:rPr lang="fr-CA" baseline="0" noProof="0" dirty="0"/>
              <a:t>100 %)</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Les résultats du sondage : </a:t>
            </a:r>
            <a:r>
              <a:rPr lang="fr-FR" dirty="0">
                <a:hlinkClick r:id="rId3"/>
              </a:rPr>
              <a:t>https://gccollab.ca/blog/view/14612094/dlcp-s3-8-leleadercompatissant-couter-d-cisions-souhaitebonheur#elgg-object-14660835</a:t>
            </a:r>
            <a:r>
              <a:rPr lang="fr-F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–L’autocompassion : </a:t>
            </a:r>
            <a:r>
              <a:rPr lang="fr-CA" sz="1800" u="sng" noProof="0" dirty="0">
                <a:solidFill>
                  <a:srgbClr val="0563C1"/>
                </a:solidFill>
                <a:effectLst/>
                <a:latin typeface="Arial" panose="020B0604020202020204" pitchFamily="34" charset="0"/>
                <a:ea typeface="+mn-ea"/>
                <a:hlinkClick r:id="rId4"/>
              </a:rPr>
              <a:t>https://www.youtube.com/watch?v=ErzUlNhtz5Q</a:t>
            </a:r>
            <a:r>
              <a:rPr lang="fr-CA" sz="1800" u="sng" noProof="0" dirty="0">
                <a:solidFill>
                  <a:srgbClr val="0563C1"/>
                </a:solidFill>
                <a:effectLst/>
                <a:latin typeface="Arial" panose="020B0604020202020204" pitchFamily="34" charset="0"/>
                <a:ea typeface="+mn-ea"/>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noProof="0" dirty="0"/>
              <a:t>2 min - How to Practice </a:t>
            </a:r>
            <a:r>
              <a:rPr lang="fr-CA" sz="1200" u="none" noProof="0" dirty="0" err="1"/>
              <a:t>Mindful</a:t>
            </a:r>
            <a:r>
              <a:rPr lang="fr-CA" sz="1200" u="none" noProof="0" dirty="0"/>
              <a:t> Emailing : </a:t>
            </a:r>
            <a:r>
              <a:rPr lang="fr-CA" sz="1200" u="sng" noProof="0" dirty="0">
                <a:hlinkClick r:id="rId5"/>
              </a:rPr>
              <a:t>https://www.youtube.com/watch?v=qBBy5Jx_xrQ</a:t>
            </a:r>
            <a:r>
              <a:rPr lang="fr-CA" sz="12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3 min - </a:t>
            </a:r>
            <a:r>
              <a:rPr lang="fr-CA" noProof="0" dirty="0" err="1"/>
              <a:t>Mindful</a:t>
            </a:r>
            <a:r>
              <a:rPr lang="fr-CA" noProof="0" dirty="0"/>
              <a:t> Monkey, Happy Panda (histoire mise à jour) : </a:t>
            </a:r>
            <a:r>
              <a:rPr lang="fr-CA" sz="1100" u="sng" noProof="0" dirty="0">
                <a:hlinkClick r:id="rId6"/>
              </a:rPr>
              <a:t>https://www.youtube.com/watch?v=5nsySCMH36s</a:t>
            </a:r>
            <a:r>
              <a:rPr lang="fr-CA" sz="11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Carmen</a:t>
            </a:r>
          </a:p>
          <a:p>
            <a:pPr defTabSz="912937">
              <a:defRPr/>
            </a:pPr>
            <a:endParaRPr lang="fr-CA" dirty="0"/>
          </a:p>
          <a:p>
            <a:r>
              <a:rPr lang="fr-CA" noProof="0" dirty="0"/>
              <a:t>Ce que je suis sur le point de dire pourrait vous rejoindre ou être interprété différemment par chacun d’entre nous. Il est question ici de la façon dont nous sommes perçus.</a:t>
            </a:r>
          </a:p>
          <a:p>
            <a:endParaRPr lang="fr-CA" noProof="0" dirty="0"/>
          </a:p>
          <a:p>
            <a:r>
              <a:rPr lang="fr-CA" noProof="0" dirty="0"/>
              <a:t>Dans cet exemple :</a:t>
            </a:r>
          </a:p>
          <a:p>
            <a:r>
              <a:rPr lang="fr-CA" noProof="0" dirty="0"/>
              <a:t>(clic)</a:t>
            </a:r>
          </a:p>
          <a:p>
            <a:r>
              <a:rPr lang="fr-CA" noProof="0" dirty="0"/>
              <a:t>Comment ma mère et mon père me voient</a:t>
            </a:r>
            <a:r>
              <a:rPr lang="fr-CA" baseline="0" noProof="0" dirty="0"/>
              <a:t> – surtout lorsque nous sommes jeunes et qu’ils croient que nous sommes des anges et des enfants quasi parfaits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mon conjoint ou ma conjointe me voit – particulièrement pendant la « phase de lune de miel », c’est-à-dire comme quelqu’un de fort, brillant, beau, drôle et intelligent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mon frère aîné me voit – la plupart du temps, mon frère aîné me voyait comme quelqu’un de faible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je me perçois – habituellement, je suis la personne la plus implacable à mon endroit, peut-être parce que de mon point de vue, je regarde vers l’extérieur et vers les autres… Si cela est votre cas, il est temps de changer de point de vue et de vous percevoir vers l’intérieur, vers ce que vous êtes au plus profond de vous</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3741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defTabSz="912937">
              <a:defRPr/>
            </a:pPr>
            <a:r>
              <a:rPr lang="fr-CA" sz="1400" dirty="0"/>
              <a:t>Carmen</a:t>
            </a:r>
          </a:p>
          <a:p>
            <a:pPr defTabSz="912937">
              <a:defRPr/>
            </a:pPr>
            <a:endParaRPr lang="fr-CA" sz="14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noProof="0" dirty="0"/>
              <a:t>(Choisissez l'un d'entre eux)</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400" noProof="0" dirty="0"/>
              <a:t>5 min – Une pause d’autocompassion : </a:t>
            </a:r>
            <a:r>
              <a:rPr lang="fr-CA" sz="1400" noProof="0" dirty="0">
                <a:hlinkClick r:id="rId3"/>
              </a:rPr>
              <a:t>https://vimeo.com/470384287</a:t>
            </a:r>
            <a:r>
              <a:rPr lang="fr-CA" sz="1400" noProof="0" dirty="0"/>
              <a:t> </a:t>
            </a:r>
            <a:br>
              <a:rPr lang="fr-CA" sz="1400" noProof="0" dirty="0"/>
            </a:br>
            <a:r>
              <a:rPr lang="fr-CA" sz="1400" b="1" noProof="0" dirty="0"/>
              <a:t>OR</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300" noProof="0" dirty="0"/>
              <a:t>Ou encore, vous pouvez guider les participants tout au long d’un exercice d’autocompassion, comme suit…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Je vais nous guider tout au long d’un exercice d’amour et de bienveillance similaire et plus court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Pensez à un évén</a:t>
            </a:r>
            <a:r>
              <a:rPr lang="fr-CA" sz="1300" baseline="0" noProof="0" dirty="0"/>
              <a:t>ement qui vous a marqué, qui vous a perturbé et que vous ne semblez pas pouvoir oublier. Idéalement, pensez à quelque chose de léger pour cet exercice… </a:t>
            </a:r>
          </a:p>
          <a:p>
            <a:pPr marL="742493" marR="0" lvl="1"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300" baseline="0" noProof="0" dirty="0"/>
              <a:t>Rappelez-vous, nous sommes tous dans le même bateau (marquer des pauses entre les phrases, employer le « je » pour deux de ces énoncés, puis le « nous » pour les deux autres)</a:t>
            </a:r>
          </a:p>
          <a:p>
            <a:pPr marL="1200150" lvl="2" indent="-285750">
              <a:spcBef>
                <a:spcPts val="600"/>
              </a:spcBef>
              <a:buFont typeface="Arial" panose="020B0604020202020204" pitchFamily="34" charset="0"/>
              <a:buChar char="•"/>
            </a:pPr>
            <a:r>
              <a:rPr lang="fr-CA" sz="1700" noProof="0" dirty="0"/>
              <a:t>Faites que je sois (nous soyons tous) en sécurité</a:t>
            </a:r>
          </a:p>
          <a:p>
            <a:pPr marL="1200150" lvl="2" indent="-285750">
              <a:spcBef>
                <a:spcPts val="600"/>
              </a:spcBef>
              <a:buFont typeface="Arial" panose="020B0604020202020204" pitchFamily="34" charset="0"/>
              <a:buChar char="•"/>
            </a:pPr>
            <a:r>
              <a:rPr lang="fr-CA" sz="1700" noProof="0" dirty="0"/>
              <a:t>Faites que je sois (nous soyons tous) en paix</a:t>
            </a:r>
          </a:p>
          <a:p>
            <a:pPr marL="1200150" lvl="2" indent="-285750">
              <a:spcBef>
                <a:spcPts val="600"/>
              </a:spcBef>
              <a:buFont typeface="Arial" panose="020B0604020202020204" pitchFamily="34" charset="0"/>
              <a:buChar char="•"/>
            </a:pPr>
            <a:r>
              <a:rPr lang="fr-CA" sz="1700" noProof="0" dirty="0"/>
              <a:t>Faites que je sois (nous soyons tous) bienveillant(s) envers moi-même (nous-mêmes)</a:t>
            </a:r>
          </a:p>
          <a:p>
            <a:pPr marL="1200150" lvl="2" indent="-285750">
              <a:spcBef>
                <a:spcPts val="600"/>
              </a:spcBef>
              <a:buFont typeface="Arial" panose="020B0604020202020204" pitchFamily="34" charset="0"/>
              <a:buChar char="•"/>
            </a:pPr>
            <a:r>
              <a:rPr lang="fr-CA" sz="1700" noProof="0" dirty="0"/>
              <a:t>Faites que je m’accepte tel que je suis (nous nous acceptions tous tels que nous sommes)</a:t>
            </a:r>
          </a:p>
          <a:p>
            <a:pPr marL="0" lvl="0" indent="0">
              <a:spcBef>
                <a:spcPts val="599"/>
              </a:spcBef>
              <a:spcAft>
                <a:spcPts val="300"/>
              </a:spcAft>
              <a:buFont typeface="Arial" panose="020B0604020202020204" pitchFamily="34" charset="0"/>
              <a:buNone/>
            </a:pPr>
            <a:endParaRPr lang="fr-CA" sz="1300" noProof="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CA" sz="1800" b="0" i="0" noProof="0" dirty="0">
                <a:effectLst/>
                <a:latin typeface="Roboto" panose="02000000000000000000" pitchFamily="2" charset="0"/>
              </a:rPr>
              <a:t>Ressources en français :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u="none" kern="1200" noProof="0" dirty="0">
                <a:solidFill>
                  <a:schemeClr val="tx1"/>
                </a:solidFill>
                <a:latin typeface="+mn-lt"/>
                <a:ea typeface="+mn-ea"/>
                <a:cs typeface="+mn-cs"/>
              </a:rPr>
              <a:t>5 min – Apprendre à être bienveillant envers soi-même : </a:t>
            </a:r>
            <a:r>
              <a:rPr lang="fr-CA" sz="3600" u="sng" kern="1200" noProof="0" dirty="0">
                <a:solidFill>
                  <a:srgbClr val="0563C1"/>
                </a:solidFill>
                <a:effectLst/>
                <a:latin typeface="Arial" panose="020B0604020202020204" pitchFamily="34" charset="0"/>
                <a:ea typeface="+mn-ea"/>
                <a:cs typeface="+mn-cs"/>
              </a:rPr>
              <a:t>https://www.youtube.com/watch?v=RKZ7MGQQXXI</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5 min – Une pause d’autocompassion : </a:t>
            </a:r>
            <a:r>
              <a:rPr lang="fr-CA" sz="2400" noProof="0" dirty="0">
                <a:hlinkClick r:id="rId3"/>
              </a:rPr>
              <a:t>https://vimeo.com/470384287</a:t>
            </a:r>
            <a:r>
              <a:rPr lang="fr-CA" sz="2400" noProof="0" dirty="0"/>
              <a:t>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8 min – La pause d’autocompassion : </a:t>
            </a:r>
            <a:r>
              <a:rPr lang="fr-CA" sz="1800" noProof="0" dirty="0">
                <a:hlinkClick r:id="rId4"/>
              </a:rPr>
              <a:t>https://www.youtube.com/watch?v=Fevw8ahkeeU</a:t>
            </a:r>
            <a:endParaRPr lang="fr-CA" sz="1800" noProof="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Méditation guidée :</a:t>
            </a:r>
            <a:r>
              <a:rPr lang="fr-CA" sz="1200" baseline="0" noProof="0" dirty="0"/>
              <a:t> votre moment d’autocompassion (17 min) – </a:t>
            </a:r>
            <a:r>
              <a:rPr lang="fr-CA" sz="1200" noProof="0" dirty="0">
                <a:hlinkClick r:id="rId5"/>
              </a:rPr>
              <a:t>https://www.youtube.com/watch?v=nQSAcY-7Xic</a:t>
            </a:r>
            <a:r>
              <a:rPr lang="fr-CA" sz="1200" noProof="0" dirty="0"/>
              <a:t> </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noProof="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noProof="0" dirty="0"/>
              <a:t>Ressources en anglais :</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Source : https://centerformsc.org/practice-msc/guided-meditations-and-exercises/</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Pause d’autocompassion</a:t>
            </a:r>
            <a:r>
              <a:rPr lang="fr-CA" sz="1200" baseline="0" noProof="0" dirty="0"/>
              <a:t>, 5 min : </a:t>
            </a:r>
            <a:r>
              <a:rPr lang="fr-CA" sz="1200" u="sng" noProof="0" dirty="0">
                <a:hlinkClick r:id="rId6"/>
              </a:rPr>
              <a:t>https://self-compassion.org/wp-content/uploads/2020/08/self-compassion.break__01-cleanedbydan.mp3</a:t>
            </a:r>
            <a:br>
              <a:rPr lang="fr-CA" sz="1800" u="sng" noProof="0" dirty="0"/>
            </a:br>
            <a:endParaRPr lang="fr-CA" sz="1200" noProof="0" dirty="0"/>
          </a:p>
          <a:p>
            <a:pPr marL="0" lvl="0" indent="0">
              <a:spcBef>
                <a:spcPts val="599"/>
              </a:spcBef>
              <a:spcAft>
                <a:spcPts val="300"/>
              </a:spcAft>
              <a:buFont typeface="Arial" panose="020B0604020202020204" pitchFamily="34" charset="0"/>
              <a:buNone/>
            </a:pPr>
            <a:endParaRPr lang="fr-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2937">
              <a:defRPr/>
            </a:pPr>
            <a:r>
              <a:rPr lang="fr-CA" dirty="0"/>
              <a:t>Robert</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noProof="0" dirty="0"/>
              <a:t>J’aimerais à présent passer à un autre sujet, soit le nettoyage de nos environnements.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répondez au téléphone et que vous parlez aux autres, débarrassez-vous des distractions autour de vous. De même, lorsque vous utilisez MS Teams, tentez de sourire lorsque votre caméra est activée, cela fait toute la différence.</a:t>
            </a:r>
            <a:br>
              <a:rPr lang="fr-CA" baseline="0" noProof="0" dirty="0"/>
            </a:br>
            <a:r>
              <a:rPr lang="fr-CA" b="0" i="0" baseline="0" noProof="0" dirty="0">
                <a:solidFill>
                  <a:srgbClr val="333333"/>
                </a:solidFill>
                <a:effectLst/>
                <a:latin typeface="Helvetica" panose="020B0604020202020204" pitchFamily="34" charset="0"/>
              </a:rPr>
              <a:t>Appelez quelqu’un aujourd’hui en ayant pour objectif de lui accorder toute votre attention et d’être le plus présent possible tout au long de l’appel. Cela peut signifier de résister à la tentation de faire plusieurs tâches à la fois pendant que vous parlez. Cela peut aussi signifier que vous prenez quelques instants pour vous renseigner en toute bonne foi sur la journée de la personne avec qui vous parlez.</a:t>
            </a:r>
            <a:r>
              <a:rPr lang="fr-CA" b="0" i="0" noProof="0" dirty="0">
                <a:solidFill>
                  <a:srgbClr val="333333"/>
                </a:solidFill>
                <a:effectLst/>
                <a:latin typeface="Helvetica" panose="020B0604020202020204" pitchFamily="34" charset="0"/>
              </a:rPr>
              <a:t>  </a:t>
            </a:r>
            <a:br>
              <a:rPr lang="fr-CA" b="0" i="0" noProof="0" dirty="0">
                <a:solidFill>
                  <a:srgbClr val="333333"/>
                </a:solidFill>
                <a:effectLst/>
                <a:latin typeface="Helvetica" panose="020B0604020202020204" pitchFamily="34" charset="0"/>
              </a:rPr>
            </a:br>
            <a:r>
              <a:rPr lang="fr-CA" b="0" i="0" noProof="0" dirty="0">
                <a:solidFill>
                  <a:srgbClr val="333333"/>
                </a:solidFill>
                <a:effectLst/>
                <a:latin typeface="Helvetica" panose="020B0604020202020204" pitchFamily="34" charset="0"/>
              </a:rPr>
              <a:t>S’il s’agit d’un appel particulièrement difficile, vous pourriez vous exercer à taire vos répliques tranchantes pour répondre plutôt avec empathie tout en demeurant fidèle à vous-même.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Pratiquer la pleine conscience numérique – certains articles recommandent de ne plus regarder d’écrans une ou deux heures avant de se mettre au lit ou, à défaut, quelques minutes avant, puisque cela aide à avoir un sommeil pleinement conscient. Il m’arrive parfois de regarder mon écran quand je suis dans mon lit. Est-ce que c’est le cas d’autres personnes?</a:t>
            </a:r>
            <a:br>
              <a:rPr lang="fr-CA" baseline="0" noProof="0" dirty="0"/>
            </a:br>
            <a:r>
              <a:rPr lang="fr-CA" baseline="0" noProof="0" dirty="0"/>
              <a:t>Il pourrait être une bonne idée également de revoir les notifications que vous recevez. Pour ma part, j’ai désactivé toutes les notifications automatiques qui n’apportent rien dans ma vie.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Faites attention lorsque vous rédigez des courriels. Lorsque je travaillais pour une entreprise de TI, il a fallu à un moment donné que j’envoie un courriel dans lequel j’expliquais que je devais révoquer les droits à un site. J’ai alors demandé à un collègue de lire le courriel avant de l’envoyer. Lorsque je le peux, je conserve les courriels dans mes brouillons un jour ou deux pour m’assurer que je fais bel et bien preuve de compassion envers les destinataires.</a:t>
            </a:r>
            <a:br>
              <a:rPr lang="fr-CA" baseline="0" noProof="0" dirty="0"/>
            </a:br>
            <a:r>
              <a:rPr lang="fr-CA" baseline="0" noProof="0" dirty="0"/>
              <a:t>Voici une vidéo qui explique comment s’exercer à rédiger des courriels en faisant preuve de bienveillance</a:t>
            </a:r>
            <a:r>
              <a:rPr lang="fr-CA" sz="1200" u="none" noProof="0" dirty="0"/>
              <a:t> : </a:t>
            </a:r>
            <a:r>
              <a:rPr lang="fr-CA" sz="1200" u="sng" noProof="0" dirty="0">
                <a:hlinkClick r:id="rId3"/>
              </a:rPr>
              <a:t>https://www.youtube.com/watch?v=qBBy5Jx_xrQ</a:t>
            </a:r>
            <a:r>
              <a:rPr lang="fr-CA" sz="1100" u="none" noProof="0" dirty="0"/>
              <a:t> </a:t>
            </a:r>
            <a:r>
              <a:rPr lang="fr-CA" sz="1200" kern="1200" noProof="0" dirty="0">
                <a:solidFill>
                  <a:schemeClr val="tx1"/>
                </a:solidFill>
                <a:latin typeface="+mn-lt"/>
                <a:ea typeface="+mn-ea"/>
                <a:cs typeface="+mn-cs"/>
              </a:rPr>
              <a:t>(sous-titres en français)</a:t>
            </a: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êtes à la table, fermez la télévision, évitez de lire et prenez le temps de vivre pleinement le moment.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conduisez, accordez toute votre attention au moment présent et évitez les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noProof="0" dirty="0"/>
              <a:t>Regardons maintenant la vidéo suivante qui raconte l’histoire du singe et du panda. Peut-être saura-t-elle nous inspirer, qui sait : </a:t>
            </a:r>
            <a:r>
              <a:rPr lang="fr-CA" sz="1200" u="sng" noProof="0" dirty="0">
                <a:hlinkClick r:id="rId4"/>
              </a:rPr>
              <a:t>https://www.youtube.com/watch?v=5nsySCMH36s</a:t>
            </a:r>
            <a:r>
              <a:rPr lang="fr-CA" sz="1200" u="none" noProof="0" dirty="0"/>
              <a:t> </a:t>
            </a:r>
            <a:r>
              <a:rPr lang="fr-CA" sz="1400" kern="1200" noProof="0" dirty="0">
                <a:solidFill>
                  <a:schemeClr val="tx1"/>
                </a:solidFill>
                <a:latin typeface="+mn-lt"/>
                <a:ea typeface="+mn-ea"/>
                <a:cs typeface="+mn-cs"/>
              </a:rPr>
              <a:t>(sous-titres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La pleine conscience numérique, étape ultime de la transformation : </a:t>
            </a:r>
            <a:r>
              <a:rPr lang="fr-CA" noProof="0" dirty="0">
                <a:hlinkClick r:id="rId5"/>
              </a:rPr>
              <a:t>ttps://www.sysk.fr/2018/11/13/pleine-conscience-numerique-transformation/</a:t>
            </a:r>
            <a:r>
              <a:rPr lang="fr-CA"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Plus de conscience dans nos emails? : </a:t>
            </a:r>
            <a:r>
              <a:rPr lang="fr-CA" sz="1200" noProof="0" dirty="0">
                <a:hlinkClick r:id="rId6"/>
              </a:rPr>
              <a:t>https://positiveleadership.fr/plus-de-conscience-dans-nos-emails</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t>Communiquer</a:t>
            </a:r>
            <a:r>
              <a:rPr lang="en-US" sz="1600" dirty="0"/>
              <a:t> en </a:t>
            </a:r>
            <a:r>
              <a:rPr lang="en-US" sz="1600" dirty="0" err="1"/>
              <a:t>pleine</a:t>
            </a:r>
            <a:r>
              <a:rPr lang="en-US" sz="1600" dirty="0"/>
              <a:t> conscience : </a:t>
            </a:r>
            <a:r>
              <a:rPr lang="en-CA" sz="1200" u="sng" kern="1200" dirty="0">
                <a:solidFill>
                  <a:schemeClr val="tx1"/>
                </a:solidFill>
                <a:effectLst/>
                <a:latin typeface="+mn-lt"/>
                <a:ea typeface="+mn-ea"/>
                <a:cs typeface="+mn-cs"/>
                <a:hlinkClick r:id="rId7"/>
              </a:rPr>
              <a:t>https://www.mindspacewellbeing.com/fr/communiquer-en-pleine-conscience/</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Phone call :</a:t>
            </a:r>
            <a:r>
              <a:rPr lang="fr-CA" baseline="0" noProof="0" dirty="0"/>
              <a:t> </a:t>
            </a:r>
            <a:r>
              <a:rPr lang="fr-CA" noProof="0" dirty="0">
                <a:hlinkClick r:id="rId8"/>
              </a:rPr>
              <a:t>https://gcconnex.gc.ca/blog/view/14813318/day-1721-days-challenge-kindspring-make-a-mindful-phone-call</a:t>
            </a:r>
            <a:endParaRPr lang="fr-CA"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Digital </a:t>
            </a:r>
            <a:r>
              <a:rPr lang="fr-CA" baseline="0" noProof="0" dirty="0" err="1"/>
              <a:t>Mindfulness</a:t>
            </a:r>
            <a:r>
              <a:rPr lang="fr-CA" baseline="0" noProof="0" dirty="0"/>
              <a:t> : </a:t>
            </a:r>
            <a:r>
              <a:rPr lang="fr-CA" noProof="0" dirty="0">
                <a:hlinkClick r:id="rId9"/>
              </a:rPr>
              <a:t>https://learn.rumie.org/jR/bytes/practice-digital-mindfulness-for-wellbeing</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noProof="0" dirty="0">
                <a:solidFill>
                  <a:schemeClr val="tx1"/>
                </a:solidFill>
                <a:latin typeface="+mn-lt"/>
                <a:ea typeface="+mn-ea"/>
                <a:cs typeface="+mn-cs"/>
              </a:rPr>
              <a:t>How to Manage Emails </a:t>
            </a:r>
            <a:r>
              <a:rPr lang="fr-CA" sz="1200" kern="1200" baseline="0" noProof="0" dirty="0" err="1">
                <a:solidFill>
                  <a:schemeClr val="tx1"/>
                </a:solidFill>
                <a:latin typeface="+mn-lt"/>
                <a:ea typeface="+mn-ea"/>
                <a:cs typeface="+mn-cs"/>
              </a:rPr>
              <a:t>Mindfully</a:t>
            </a:r>
            <a:r>
              <a:rPr lang="fr-CA" sz="1200" kern="1200" baseline="0" noProof="0" dirty="0">
                <a:solidFill>
                  <a:schemeClr val="tx1"/>
                </a:solidFill>
                <a:latin typeface="+mn-lt"/>
                <a:ea typeface="+mn-ea"/>
                <a:cs typeface="+mn-cs"/>
              </a:rPr>
              <a:t> :</a:t>
            </a:r>
            <a:r>
              <a:rPr lang="fr-CA" sz="1600" noProof="0" dirty="0"/>
              <a:t> </a:t>
            </a:r>
            <a:r>
              <a:rPr lang="fr-CA" sz="1200" u="sng" kern="1200" noProof="0" dirty="0">
                <a:solidFill>
                  <a:schemeClr val="tx1"/>
                </a:solidFill>
                <a:effectLst/>
                <a:latin typeface="+mn-lt"/>
                <a:ea typeface="+mn-ea"/>
                <a:cs typeface="+mn-cs"/>
                <a:hlinkClick r:id="rId7"/>
              </a:rPr>
              <a:t>https://www.mindspacewellbeing.com/fr/communiquer-en-pleine-conscience/</a:t>
            </a:r>
            <a:endParaRPr lang="fr-CA" sz="1600" u="sng"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u="sng" kern="1200" noProof="0" dirty="0">
                <a:solidFill>
                  <a:schemeClr val="tx1"/>
                </a:solidFill>
                <a:effectLst/>
                <a:latin typeface="+mn-lt"/>
                <a:ea typeface="+mn-ea"/>
                <a:cs typeface="+mn-cs"/>
              </a:rPr>
              <a:t>Panda story : </a:t>
            </a:r>
            <a:r>
              <a:rPr lang="fr-CA" sz="1200" u="sng" dirty="0">
                <a:hlinkClick r:id="rId4"/>
              </a:rPr>
              <a:t>https://www.youtube.com/watch?v=5nsySCMH36s</a:t>
            </a:r>
            <a:r>
              <a:rPr lang="fr-CA" sz="1200" u="sng" dirty="0"/>
              <a:t> </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2937">
              <a:defRPr/>
            </a:pPr>
            <a:r>
              <a:rPr lang="fr-CA" dirty="0"/>
              <a:t>Robert</a:t>
            </a:r>
          </a:p>
          <a:p>
            <a:pPr defTabSz="912937">
              <a:defRPr/>
            </a:pPr>
            <a:endParaRPr lang="fr-CA" dirty="0"/>
          </a:p>
          <a:p>
            <a:r>
              <a:rPr lang="fr-CA" noProof="0" dirty="0"/>
              <a:t>(lire/paraphraser la diapositive)</a:t>
            </a:r>
          </a:p>
          <a:p>
            <a:endParaRPr lang="fr-CA" noProof="0" dirty="0"/>
          </a:p>
          <a:p>
            <a:r>
              <a:rPr lang="fr-CA" noProof="0" dirty="0"/>
              <a:t>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3"/>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4"/>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5"/>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6"/>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7"/>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8"/>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9"/>
              </a:rPr>
              <a:t>https://soundcloud.com/breathworks-mindfulness/mindfulness-for-women-track-5-self-compassion-meditation</a:t>
            </a:r>
            <a:br>
              <a:rPr lang="en-CA" sz="1200" dirty="0"/>
            </a:br>
            <a:r>
              <a:rPr lang="en-CA" sz="1200" dirty="0"/>
              <a:t>10 mins – </a:t>
            </a:r>
            <a:r>
              <a:rPr lang="en-CA" sz="1200" dirty="0">
                <a:hlinkClick r:id="rId10"/>
              </a:rPr>
              <a:t>https://soundcloud.com/user-640851605/self-compassion-giving-and-receiving-meditation-10-minutes</a:t>
            </a:r>
            <a:r>
              <a:rPr lang="en-CA" sz="1200" dirty="0"/>
              <a:t>   </a:t>
            </a:r>
            <a:br>
              <a:rPr lang="en-CA" sz="1200" dirty="0"/>
            </a:br>
            <a:r>
              <a:rPr lang="en-CA" sz="1200" dirty="0"/>
              <a:t>15 mins – </a:t>
            </a:r>
            <a:r>
              <a:rPr lang="en-CA" sz="1200" dirty="0">
                <a:hlinkClick r:id="rId11"/>
              </a:rPr>
              <a:t>https://soundcloud.com/mindfullivingcoach/self-compassion-meditation</a:t>
            </a:r>
            <a:br>
              <a:rPr lang="en-CA" sz="1200" dirty="0"/>
            </a:br>
            <a:r>
              <a:rPr lang="en-CA" sz="1200" dirty="0"/>
              <a:t>15 mins – </a:t>
            </a:r>
            <a:r>
              <a:rPr lang="en-CA" sz="1200" dirty="0">
                <a:hlinkClick r:id="rId12"/>
              </a:rPr>
              <a:t>https://soundcloud.com/awakeningcompassion/awakening-compassion-class-4</a:t>
            </a:r>
            <a:r>
              <a:rPr lang="en-CA" sz="1200" dirty="0"/>
              <a:t>   </a:t>
            </a:r>
            <a:br>
              <a:rPr lang="en-CA" sz="1200" dirty="0"/>
            </a:br>
            <a:r>
              <a:rPr lang="en-CA" sz="1200" dirty="0"/>
              <a:t>20 mins – </a:t>
            </a:r>
            <a:r>
              <a:rPr lang="en-CA" sz="1200" dirty="0">
                <a:hlinkClick r:id="rId13"/>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2937">
              <a:defRPr/>
            </a:pPr>
            <a:r>
              <a:rPr lang="fr-CA" dirty="0"/>
              <a:t>Robert</a:t>
            </a:r>
          </a:p>
          <a:p>
            <a:pPr defTabSz="912937">
              <a:defRPr/>
            </a:pPr>
            <a:endParaRPr lang="fr-CA" dirty="0"/>
          </a:p>
          <a:p>
            <a:r>
              <a:rPr lang="fr-FR" dirty="0"/>
              <a:t>J’aimerais maintenant donner la parole à deux ou trois personnes qui aimeraient faire des rétroactions en plénière. Si vous êtes le premier, ouvrez simplement votre micro et parlez, si vous êtes le deuxième ou le troisième, veuillez lever la main.</a:t>
            </a:r>
          </a:p>
          <a:p>
            <a:endParaRPr lang="fr-FR" dirty="0"/>
          </a:p>
          <a:p>
            <a:r>
              <a:rPr lang="fr-FR" dirty="0"/>
              <a:t>(se charger des préparatifs pour les salles de discussion)</a:t>
            </a:r>
          </a:p>
          <a:p>
            <a:r>
              <a:rPr lang="fr-FR" dirty="0"/>
              <a:t>Vous aurez maintenant l’occasion de faire part d’une rétroaction, en petits groupes de quatre à six personnes choisies au hasard. Soyez simplement conscient et partagez le temps disponible entre vous.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Bref retour sur l’exercice avec l’eau, l’autocompassion</a:t>
            </a:r>
            <a:r>
              <a:rPr lang="fr-CA" baseline="0" dirty="0"/>
              <a:t> et le </a:t>
            </a:r>
            <a:r>
              <a:rPr lang="fr-FR" sz="1200" dirty="0"/>
              <a:t>nettoyage conscient de son environnement (</a:t>
            </a:r>
            <a:r>
              <a:rPr lang="fr-CA" baseline="0" dirty="0"/>
              <a:t>multimédia et autres).</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FR" dirty="0"/>
          </a:p>
          <a:p>
            <a:r>
              <a:rPr lang="fr-FR" dirty="0"/>
              <a:t>(ouvrir les salles de discussion)</a:t>
            </a:r>
          </a:p>
          <a:p>
            <a:r>
              <a:rPr lang="fr-FR" dirty="0"/>
              <a:t>Une fois terminé, vous pouvez simplement quitter le WebEx.</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Je te souhaite du bonheur! / </a:t>
            </a:r>
            <a:r>
              <a:rPr lang="en-US" dirty="0"/>
              <a:t>I wish you happiness!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Robert</a:t>
            </a:r>
          </a:p>
          <a:p>
            <a:pPr defTabSz="912937">
              <a:defRPr/>
            </a:pPr>
            <a:endParaRPr lang="fr-CA" dirty="0"/>
          </a:p>
          <a:p>
            <a:pPr defTabSz="912937">
              <a:defRPr/>
            </a:pPr>
            <a:r>
              <a:rPr lang="fr-CA" dirty="0"/>
              <a:t>J’aimerais vous rappeler que </a:t>
            </a:r>
            <a:r>
              <a:rPr lang="fr-FR" dirty="0"/>
              <a:t>vous pouvez utiliser la langue de votre choix pour exprimer vos commentaires ou vos questions</a:t>
            </a:r>
            <a:r>
              <a:rPr lang="fr-CA" dirty="0"/>
              <a:t> au courant de la session.</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r>
              <a:rPr lang="en-US" dirty="0"/>
              <a:t>Addition:</a:t>
            </a:r>
          </a:p>
          <a:p>
            <a:r>
              <a:rPr lang="en-US" dirty="0"/>
              <a:t>Congratulations we are halfway, reached cruising speed</a:t>
            </a:r>
          </a:p>
          <a:p>
            <a:endParaRPr lang="en-US" dirty="0"/>
          </a:p>
          <a:p>
            <a:r>
              <a:rPr lang="en-US" dirty="0"/>
              <a:t>As you know, we take a look at several tools, feel free to take notes of what you find interesting, challenging, got your attention… so you can debrief in plenary or small groups towards the end of today’s session</a:t>
            </a:r>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fr-CA" dirty="0"/>
              <a:t>Robert</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d’être à la fois éveillé(e), attentif(</a:t>
            </a:r>
            <a:r>
              <a:rPr lang="fr-CA" sz="1200" u="none" dirty="0" err="1"/>
              <a:t>ve</a:t>
            </a:r>
            <a:r>
              <a:rPr lang="fr-CA" sz="1200" u="none" dirty="0"/>
              <a:t>) et à l’aise.</a:t>
            </a:r>
          </a:p>
          <a:p>
            <a:r>
              <a:rPr lang="fr-CA" sz="1200" u="none" dirty="0"/>
              <a:t>Vous pouvez mettre vos pieds à plat sur le sol et poser les mains sur les genoux, les paumes vers le haut ou vers le bas, en fonction de ce qui est le plus confortable pour vous.</a:t>
            </a:r>
          </a:p>
          <a:p>
            <a:r>
              <a:rPr lang="fr-CA" sz="1200" u="none" dirty="0"/>
              <a:t>N’hésitez pas à fermer les yeux à moitié ou complètement.</a:t>
            </a:r>
          </a:p>
          <a:p>
            <a:r>
              <a:rPr lang="fr-CA" sz="1200" u="none" dirty="0"/>
              <a:t>Écoutez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nous.</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Sur les réponses à option fermée, la grande majorité de ceux qui ont répondu sont dans les 2 premières réponses, qui sont les réponses souhaitées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l'effort que vous faites est le bon effort, continuez! ne lâche pas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La grande majorité des commentaires sont positifs, alors merci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La chose à considérer est les minutes et le moment du </a:t>
            </a:r>
            <a:r>
              <a:rPr lang="fr-FR" baseline="0" dirty="0" err="1"/>
              <a:t>débreffage</a:t>
            </a:r>
            <a:r>
              <a:rPr lang="fr-FR" baseline="0" dirty="0"/>
              <a:t> des exercices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https://gccollab.ca/blog/view/14612094/dlcp-s3-8-leleadercompatissant-couter-d-cisions-souhaitebonheur#elgg-object-14660835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1689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Robert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ceux et celles qui souhaitent intervenir, levez la main ou écrivez dans le salon de clavardage.</a:t>
            </a:r>
            <a:r>
              <a:rPr lang="fr-CA" baseline="0" dirty="0"/>
              <a:t> J’aimerais maintenant qu’environ trois personnes partagent leurs réflexions sur leurs expériences ou ce qu’elles ont retenu de la séance de la semaine dernière.</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r>
              <a:rPr lang="fr-CA" baseline="0" dirty="0"/>
              <a:t>Ces réflexions peuvent notamment porter sur les sujets suivants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baseline="0" dirty="0"/>
              <a:t>L’écoute consciente</a:t>
            </a:r>
          </a:p>
          <a:p>
            <a:pPr marL="171450" indent="-171450">
              <a:buFont typeface="Arial" panose="020B0604020202020204" pitchFamily="34" charset="0"/>
              <a:buChar char="•"/>
            </a:pPr>
            <a:r>
              <a:rPr lang="fr-CA" baseline="0" dirty="0"/>
              <a:t>La prise de décision consciente</a:t>
            </a:r>
          </a:p>
          <a:p>
            <a:pPr marL="171450" indent="-171450">
              <a:buFont typeface="Arial" panose="020B0604020202020204" pitchFamily="34" charset="0"/>
              <a:buChar char="•"/>
            </a:pPr>
            <a:r>
              <a:rPr lang="fr-CA" dirty="0"/>
              <a:t>Je vous souhaite du bonheur</a:t>
            </a:r>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Quelque chose manque-t-il?</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Robert</a:t>
            </a:r>
          </a:p>
          <a:p>
            <a:pPr defTabSz="912937">
              <a:defRPr/>
            </a:pP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solidFill>
                  <a:srgbClr val="C00000"/>
                </a:solidFill>
                <a:effectLst/>
                <a:latin typeface="Arial" panose="020B0604020202020204" pitchFamily="34" charset="0"/>
              </a:rPr>
              <a:t>(pendant que vous guidez les participants tout au long de cet exercice, prenez le temps nécessaire, ne précipitez pas les choses, marquez des pauses… cet exercice devrait durer </a:t>
            </a:r>
            <a:r>
              <a:rPr lang="fr-CA" dirty="0">
                <a:solidFill>
                  <a:srgbClr val="C00000"/>
                </a:solidFill>
                <a:latin typeface="Arial" panose="020B0604020202020204" pitchFamily="34" charset="0"/>
              </a:rPr>
              <a:t>cinq</a:t>
            </a:r>
            <a:r>
              <a:rPr lang="fr-CA" sz="1200" baseline="0" noProof="0" dirty="0">
                <a:solidFill>
                  <a:srgbClr val="C00000"/>
                </a:solidFill>
                <a:effectLst/>
                <a:latin typeface="Arial" panose="020B0604020202020204" pitchFamily="34" charset="0"/>
              </a:rPr>
              <a:t> bonnes minutes)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Avec votre verre d’eau dans la main, réfléchissez aux origines de cette eau. Continuez de respirer profondément et de concentrer votre attention sur l’eau.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Réfléchissez au parcours que cette eau a dû faire pour parvenir jusqu’à vous, à sa source et à son cycle. L’eau s’évapore, forme des nuages, retombe sous forme de pluie pour alimenter les lacs et les rivières, puis est prélevée pour être acheminée vers nos maisons, après être sans doute passée par l’usine de traitement des eaux, pour arriver jusqu’à nous par le robinet ou dans une bouteille d’eau afin que nous puissions la boire.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Prenons un moment pour réaliser à quel point nous sommes chanceux d’avoir de l’eau potable à boire à volonté. Prenons une gorgée et savourons-la un peu plus longtemps, sentez sa température, sentez comme elle hydrate votre corps, et savourez pleinement le moment où votre corps l’absorbe.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Lorsque vous êtes prêt, je vous invite à ouvrir les yeux et à revenir dans la réalité.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noProof="0" dirty="0"/>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10523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noProof="0" dirty="0"/>
              <a:t>(lire les 2 puces principales)</a:t>
            </a: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La vision idéalisée du bonheur éternel que nous ont transmis les contes de fées de notre enfance n’existe pas réellement. Nous devons tous surmonter des difficultés chaque jour, et l’échec personnel fait partie de l’existence humaine. Nous sommes tous des êtres humains complexes, aux prises avec des difficultés constantes. L’expérience humaine est semée d’embûches, et nous connaissons tous l’échec. Comment réagissons-nous à ces échecs?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(lisez les sous-puces de la deuxième puce)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voici une courte vidéo sur l'</a:t>
            </a:r>
            <a:r>
              <a:rPr lang="fr-FR" sz="1200" baseline="0" noProof="0" dirty="0" err="1"/>
              <a:t>auto-compassion</a:t>
            </a:r>
            <a:r>
              <a:rPr lang="fr-FR" sz="1200" baseline="0" noProof="0" dirty="0"/>
              <a:t> - </a:t>
            </a:r>
            <a:r>
              <a:rPr lang="fr-CA" sz="1800" u="sng" noProof="0" dirty="0">
                <a:solidFill>
                  <a:srgbClr val="0563C1"/>
                </a:solidFill>
                <a:effectLst/>
                <a:latin typeface="Arial" panose="020B0604020202020204" pitchFamily="34" charset="0"/>
                <a:ea typeface="Calibri" panose="020F0502020204030204" pitchFamily="34" charset="0"/>
                <a:hlinkClick r:id="rId3"/>
              </a:rPr>
              <a:t>https://www.youtube.com/watch?v=ErzUlNhtz5Q</a:t>
            </a:r>
            <a:r>
              <a:rPr lang="fr-CA" sz="1800" u="sng" noProof="0" dirty="0">
                <a:solidFill>
                  <a:srgbClr val="0563C1"/>
                </a:solidFill>
                <a:effectLst/>
                <a:latin typeface="Arial" panose="020B060402020202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Ressources en français :</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3 min – 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 Self-Compassion Part</a:t>
            </a:r>
            <a:r>
              <a:rPr lang="fr-CA" sz="1200" baseline="0" noProof="0" dirty="0"/>
              <a:t> 1 </a:t>
            </a:r>
            <a:r>
              <a:rPr lang="fr-CA" sz="1200" noProof="0" dirty="0"/>
              <a:t>Kristin Neff </a:t>
            </a:r>
            <a:r>
              <a:rPr lang="fr-CA" sz="1200" baseline="0" noProof="0" dirty="0"/>
              <a:t>:</a:t>
            </a:r>
            <a:r>
              <a:rPr lang="fr-CA" sz="1200" noProof="0" dirty="0"/>
              <a:t> </a:t>
            </a:r>
            <a:r>
              <a:rPr lang="fr-CA" sz="1200" u="sng" noProof="0" dirty="0">
                <a:hlinkClick r:id="rId5"/>
              </a:rPr>
              <a:t>https://www.youtube.com/watch?v=Tyl6YXp1Y6M</a:t>
            </a:r>
            <a:r>
              <a:rPr lang="fr-CA" sz="1200" u="none" noProof="0" dirty="0"/>
              <a:t> (sous-titres en français)</a:t>
            </a:r>
            <a:endParaRPr lang="fr-CA" u="none"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kern="1200" noProof="0" dirty="0">
                <a:solidFill>
                  <a:schemeClr val="tx1"/>
                </a:solidFill>
                <a:latin typeface="+mn-lt"/>
                <a:ea typeface="+mn-ea"/>
                <a:cs typeface="+mn-cs"/>
              </a:rPr>
              <a:t>5 min – Apprendre à être bienveillant envers soi-même : </a:t>
            </a:r>
            <a:r>
              <a:rPr lang="fr-CA" sz="1800" u="sng" kern="1200" noProof="0" dirty="0">
                <a:solidFill>
                  <a:srgbClr val="0563C1"/>
                </a:solidFill>
                <a:effectLst/>
                <a:latin typeface="Arial" panose="020B0604020202020204" pitchFamily="34" charset="0"/>
                <a:ea typeface="+mn-ea"/>
                <a:cs typeface="+mn-cs"/>
              </a:rPr>
              <a:t>https://www.youtube.com/watch?v=RKZ7MGQQXXI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6" tooltip="Compassion"/>
              </a:rPr>
              <a:t>Compassion</a:t>
            </a:r>
            <a:r>
              <a:rPr lang="fr-CA" noProof="0" dirty="0"/>
              <a:t> – https://fr.wikipedia.org/wiki/Compassion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7" tooltip="Suffering"/>
              </a:rPr>
              <a:t>Souffrance</a:t>
            </a:r>
            <a:r>
              <a:rPr lang="fr-CA" noProof="0"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8" tooltip="Kristin Neff"/>
              </a:rPr>
              <a:t>Kristin </a:t>
            </a:r>
            <a:r>
              <a:rPr lang="fr-CA" noProof="0" dirty="0" err="1">
                <a:hlinkClick r:id="rId8" tooltip="Kristin Neff"/>
              </a:rPr>
              <a:t>Neff</a:t>
            </a:r>
            <a:r>
              <a:rPr lang="fr-CA" noProof="0"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Pleine conscience </a:t>
            </a:r>
            <a:r>
              <a:rPr lang="fr-CA" noProof="0" dirty="0"/>
              <a:t>– https://fr.wikipedia.org/wiki/Pleine_conscience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a:t>Wikipedia</a:t>
            </a:r>
            <a:r>
              <a:rPr lang="fr-CA" noProof="0" dirty="0"/>
              <a:t> : </a:t>
            </a:r>
            <a:r>
              <a:rPr lang="fr-CA" noProof="0" dirty="0">
                <a:hlinkClick r:id="rId9"/>
              </a:rPr>
              <a:t>https://en.wikipedia.org/wiki/Self-compassion</a:t>
            </a:r>
            <a:endParaRPr lang="fr-CA" sz="1200" baseline="0"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Self-Compassion Part 1 Kristin Neff : </a:t>
            </a:r>
            <a:r>
              <a:rPr lang="fr-CA" sz="1800" u="sng" noProof="0" dirty="0">
                <a:hlinkClick r:id="rId5"/>
              </a:rPr>
              <a:t>https://www.youtube.com/watch?v=Tyl6YXp1Y6M</a:t>
            </a:r>
            <a:r>
              <a:rPr lang="fr-CA" sz="1800" u="none" noProof="0" dirty="0"/>
              <a:t> </a:t>
            </a:r>
            <a:r>
              <a:rPr lang="fr-CA" sz="1200"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Livre intitulé </a:t>
            </a:r>
            <a:r>
              <a:rPr lang="fr-CA" i="1" noProof="0" dirty="0">
                <a:solidFill>
                  <a:srgbClr val="FF0000"/>
                </a:solidFill>
              </a:rPr>
              <a:t>You</a:t>
            </a:r>
            <a:r>
              <a:rPr lang="fr-CA" i="1" baseline="0" noProof="0" dirty="0">
                <a:solidFill>
                  <a:srgbClr val="FF0000"/>
                </a:solidFill>
              </a:rPr>
              <a:t> </a:t>
            </a:r>
            <a:r>
              <a:rPr lang="fr-CA" i="1" baseline="0" noProof="0" dirty="0" err="1">
                <a:solidFill>
                  <a:srgbClr val="FF0000"/>
                </a:solidFill>
              </a:rPr>
              <a:t>Can't</a:t>
            </a:r>
            <a:r>
              <a:rPr lang="fr-CA" i="1" baseline="0" noProof="0" dirty="0">
                <a:solidFill>
                  <a:srgbClr val="FF0000"/>
                </a:solidFill>
              </a:rPr>
              <a:t> </a:t>
            </a:r>
            <a:r>
              <a:rPr lang="fr-CA" i="1" baseline="0" noProof="0" dirty="0" err="1">
                <a:solidFill>
                  <a:srgbClr val="FF0000"/>
                </a:solidFill>
              </a:rPr>
              <a:t>Give</a:t>
            </a:r>
            <a:r>
              <a:rPr lang="fr-CA" i="1" baseline="0" noProof="0" dirty="0">
                <a:solidFill>
                  <a:srgbClr val="FF0000"/>
                </a:solidFill>
              </a:rPr>
              <a:t> </a:t>
            </a:r>
            <a:r>
              <a:rPr lang="fr-CA" i="1" baseline="0" noProof="0" dirty="0" err="1">
                <a:solidFill>
                  <a:srgbClr val="FF0000"/>
                </a:solidFill>
              </a:rPr>
              <a:t>What</a:t>
            </a:r>
            <a:r>
              <a:rPr lang="fr-CA" i="1" baseline="0" noProof="0" dirty="0">
                <a:solidFill>
                  <a:srgbClr val="FF0000"/>
                </a:solidFill>
              </a:rPr>
              <a:t> You Don't Have</a:t>
            </a:r>
            <a:r>
              <a:rPr lang="fr-CA" baseline="0" noProof="0" dirty="0">
                <a:solidFill>
                  <a:srgbClr val="FF0000"/>
                </a:solidFill>
              </a:rPr>
              <a:t> : https://www.amazon.ca/Cant-Give-What-Dont-Have-ebook/dp/B07CYC32WT</a:t>
            </a:r>
          </a:p>
          <a:p>
            <a:endParaRPr lang="fr-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noProof="0" dirty="0">
                <a:solidFill>
                  <a:srgbClr val="C00000"/>
                </a:solidFill>
                <a:effectLst/>
                <a:latin typeface="Arial" panose="020B0604020202020204" pitchFamily="34" charset="0"/>
                <a:ea typeface="Calibri" panose="020F0502020204030204" pitchFamily="34" charset="0"/>
              </a:rPr>
              <a:t>Selon la D</a:t>
            </a:r>
            <a:r>
              <a:rPr lang="fr-CA" sz="1200" baseline="30000" noProof="0" dirty="0">
                <a:solidFill>
                  <a:srgbClr val="C00000"/>
                </a:solidFill>
                <a:effectLst/>
                <a:latin typeface="Arial" panose="020B0604020202020204" pitchFamily="34" charset="0"/>
                <a:ea typeface="Calibri" panose="020F0502020204030204" pitchFamily="34" charset="0"/>
              </a:rPr>
              <a:t>re</a:t>
            </a:r>
            <a:r>
              <a:rPr lang="fr-CA" sz="1200" noProof="0" dirty="0">
                <a:solidFill>
                  <a:srgbClr val="C00000"/>
                </a:solidFill>
                <a:effectLst/>
                <a:latin typeface="Arial" panose="020B0604020202020204" pitchFamily="34" charset="0"/>
                <a:ea typeface="Calibri" panose="020F0502020204030204" pitchFamily="34" charset="0"/>
              </a:rPr>
              <a:t> Kristin</a:t>
            </a:r>
            <a:r>
              <a:rPr lang="fr-CA" sz="1200" baseline="0" noProof="0" dirty="0">
                <a:solidFill>
                  <a:srgbClr val="C00000"/>
                </a:solidFill>
                <a:effectLst/>
                <a:latin typeface="Arial" panose="020B0604020202020204" pitchFamily="34" charset="0"/>
                <a:ea typeface="Calibri" panose="020F0502020204030204" pitchFamily="34" charset="0"/>
              </a:rPr>
              <a:t> Neff, il existe cinq mythes de l’autocompassion.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Les gens n’ont aucun problème à voir la compassion comme une qualité des plus louables, particulièrement lorsqu’elle est dirigée vers les autres.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La compassion est l’expression de qualités comme la gentillesse, la compréhension et l’empathie, assorties du besoin d’aider.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À l’inverse, l’autocompassion est vue sous un mauvais œil et est synonyme d’apitoiement ou d’égoïsme… au point où si nous ne nous blâmons et ne nous punissons pas nous-mêmes pour un geste répréhensible, nous risquons la complaisance morale, une échappatoire égoïste et le péché d’orgueil mal placé</a:t>
            </a:r>
            <a:r>
              <a:rPr lang="fr-CA" sz="1200" noProof="0" dirty="0"/>
              <a:t>.</a:t>
            </a:r>
            <a:endParaRPr lang="fr-CA" sz="1200" baseline="0" noProof="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Il existe cinq mythes de l’autocompassion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aseline="0" noProof="0" dirty="0">
                <a:solidFill>
                  <a:srgbClr val="C00000"/>
                </a:solidFill>
                <a:effectLst/>
                <a:latin typeface="Arial" panose="020B0604020202020204" pitchFamily="34" charset="0"/>
                <a:ea typeface="Calibri" panose="020F0502020204030204" pitchFamily="34" charset="0"/>
              </a:rPr>
              <a:t>(lire les 5 mythes sur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a:t>Article de Kristin Neff* intitulé « La physiologie de l’</a:t>
            </a:r>
            <a:r>
              <a:rPr lang="fr-CA" noProof="0" dirty="0" err="1"/>
              <a:t>autocompassion</a:t>
            </a:r>
            <a:r>
              <a:rPr lang="fr-CA" noProof="0" dirty="0"/>
              <a:t> » : </a:t>
            </a:r>
            <a:r>
              <a:rPr lang="fr-CA" sz="1200" noProof="0" dirty="0">
                <a:hlinkClick r:id="rId3"/>
              </a:rPr>
              <a:t>https://meditation-pleine-conscience-la-rochelle.fr/content/article-de-kristin-neff-%C2%AB%C2%A0la-physiologie-de-lauto-compassion%C2%A0%C2%BB</a:t>
            </a: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strike="noStrike" baseline="0" noProof="0" dirty="0"/>
              <a:t>The Five </a:t>
            </a:r>
            <a:r>
              <a:rPr lang="fr-CA" sz="1200" strike="noStrike" baseline="0" noProof="0" dirty="0" err="1"/>
              <a:t>Myths</a:t>
            </a:r>
            <a:r>
              <a:rPr lang="fr-CA" sz="1200" strike="noStrike" baseline="0" noProof="0" dirty="0"/>
              <a:t> of Self-Compassion : </a:t>
            </a:r>
            <a:r>
              <a:rPr lang="fr-CA" sz="1200" strike="noStrike" baseline="0" noProof="0" dirty="0">
                <a:highlight>
                  <a:srgbClr val="FFFF00"/>
                </a:highlight>
                <a:hlinkClick r:id="rId4"/>
              </a:rPr>
              <a:t>http://greatergood.berkeley.edu/article/item/the_five_myths_of_self_compassion</a:t>
            </a:r>
            <a:endParaRPr lang="fr-CA" sz="1200" strike="noStrike" baseline="0" noProof="0" dirty="0">
              <a:highlight>
                <a:srgbClr val="FFFF00"/>
              </a:highligh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trike="noStrike"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094769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2022-10-21</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410001"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pic>
        <p:nvPicPr>
          <p:cNvPr id="15" name="Picture 2">
            <a:extLst>
              <a:ext uri="{FF2B5EF4-FFF2-40B4-BE49-F238E27FC236}">
                <a16:creationId xmlns:a16="http://schemas.microsoft.com/office/drawing/2014/main" id="{2FEF1D5C-A7FF-573A-5ABB-A9BB5A28A1F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4355976" y="44624"/>
            <a:ext cx="473906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2022-10-21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6.xml"/><Relationship Id="rId7"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42.xml"/><Relationship Id="rId7" Type="http://schemas.openxmlformats.org/officeDocument/2006/relationships/notesSlide" Target="../notesSlides/notesSlide11.xml"/><Relationship Id="rId12" Type="http://schemas.openxmlformats.org/officeDocument/2006/relationships/image" Target="../media/image2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44.xml"/><Relationship Id="rId10" Type="http://schemas.openxmlformats.org/officeDocument/2006/relationships/image" Target="../media/image32.png"/><Relationship Id="rId4" Type="http://schemas.openxmlformats.org/officeDocument/2006/relationships/tags" Target="../tags/tag43.xml"/><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33.jpg"/><Relationship Id="rId18" Type="http://schemas.openxmlformats.org/officeDocument/2006/relationships/image" Target="../media/image34.png"/><Relationship Id="rId26" Type="http://schemas.openxmlformats.org/officeDocument/2006/relationships/image" Target="../media/image27.png"/><Relationship Id="rId3" Type="http://schemas.openxmlformats.org/officeDocument/2006/relationships/tags" Target="../tags/tag47.xml"/><Relationship Id="rId21" Type="http://schemas.openxmlformats.org/officeDocument/2006/relationships/image" Target="../media/image37.jpg"/><Relationship Id="rId7" Type="http://schemas.openxmlformats.org/officeDocument/2006/relationships/tags" Target="../tags/tag51.xml"/><Relationship Id="rId12" Type="http://schemas.openxmlformats.org/officeDocument/2006/relationships/notesSlide" Target="../notesSlides/notesSlide12.xml"/><Relationship Id="rId17" Type="http://schemas.openxmlformats.org/officeDocument/2006/relationships/hyperlink" Target="https://www.youtube.com/watch?v=5nsySCMH36s" TargetMode="External"/><Relationship Id="rId25" Type="http://schemas.openxmlformats.org/officeDocument/2006/relationships/image" Target="../media/image41.png"/><Relationship Id="rId2" Type="http://schemas.openxmlformats.org/officeDocument/2006/relationships/tags" Target="../tags/tag46.xml"/><Relationship Id="rId16" Type="http://schemas.openxmlformats.org/officeDocument/2006/relationships/hyperlink" Target="https://positiveleadership.fr/plus-de-conscience-dans-nos-emails" TargetMode="External"/><Relationship Id="rId20" Type="http://schemas.openxmlformats.org/officeDocument/2006/relationships/image" Target="../media/image36.png"/><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Layout" Target="../slideLayouts/slideLayout2.xml"/><Relationship Id="rId24" Type="http://schemas.openxmlformats.org/officeDocument/2006/relationships/image" Target="../media/image40.jpg"/><Relationship Id="rId5" Type="http://schemas.openxmlformats.org/officeDocument/2006/relationships/tags" Target="../tags/tag49.xml"/><Relationship Id="rId15" Type="http://schemas.openxmlformats.org/officeDocument/2006/relationships/hyperlink" Target="https://learn.rumie.org/jR/bytes/practice-digital-mindfulness-for-wellbeing" TargetMode="External"/><Relationship Id="rId23" Type="http://schemas.openxmlformats.org/officeDocument/2006/relationships/image" Target="../media/image39.jpg"/><Relationship Id="rId10" Type="http://schemas.openxmlformats.org/officeDocument/2006/relationships/tags" Target="../tags/tag54.xml"/><Relationship Id="rId19" Type="http://schemas.openxmlformats.org/officeDocument/2006/relationships/image" Target="../media/image35.png"/><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hyperlink" Target="https://www.sysk.fr/2018/11/13/pleine-conscience-numerique-transformation/" TargetMode="External"/><Relationship Id="rId22" Type="http://schemas.openxmlformats.org/officeDocument/2006/relationships/image" Target="../media/image38.jpg"/><Relationship Id="rId27" Type="http://schemas.openxmlformats.org/officeDocument/2006/relationships/hyperlink" Target="https://www.youtube.com/watch?v=qBBy5Jx_xrQ" TargetMode="Externa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42.gif"/><Relationship Id="rId3" Type="http://schemas.openxmlformats.org/officeDocument/2006/relationships/tags" Target="../tags/tag57.xml"/><Relationship Id="rId7" Type="http://schemas.openxmlformats.org/officeDocument/2006/relationships/slideLayout" Target="../slideLayouts/slideLayout2.xml"/><Relationship Id="rId12" Type="http://schemas.openxmlformats.org/officeDocument/2006/relationships/hyperlink" Target="https://www.youtube.com/watch?v=DQQniKP5GHI&amp;list=PLpvdaRtw1_6ohU4KKukK1melcIB3R-QFR&amp;index=8" TargetMode="External"/><Relationship Id="rId17" Type="http://schemas.openxmlformats.org/officeDocument/2006/relationships/image" Target="../media/image21.png"/><Relationship Id="rId2" Type="http://schemas.openxmlformats.org/officeDocument/2006/relationships/tags" Target="../tags/tag56.xml"/><Relationship Id="rId16" Type="http://schemas.openxmlformats.org/officeDocument/2006/relationships/image" Target="../media/image20.pn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hyperlink" Target="https://www.youtube.com/watch?v=Fevw8ahkeeU" TargetMode="External"/><Relationship Id="rId5" Type="http://schemas.openxmlformats.org/officeDocument/2006/relationships/tags" Target="../tags/tag59.xml"/><Relationship Id="rId15" Type="http://schemas.openxmlformats.org/officeDocument/2006/relationships/image" Target="../media/image19.png"/><Relationship Id="rId10" Type="http://schemas.openxmlformats.org/officeDocument/2006/relationships/hyperlink" Target="https://vimeo.com/470384287" TargetMode="External"/><Relationship Id="rId4" Type="http://schemas.openxmlformats.org/officeDocument/2006/relationships/tags" Target="../tags/tag58.xml"/><Relationship Id="rId9" Type="http://schemas.openxmlformats.org/officeDocument/2006/relationships/hyperlink" Target="https://www.youtube.com/watch?v=PLyuSZhyBV4" TargetMode="External"/><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image" Target="../media/image35.png"/><Relationship Id="rId18" Type="http://schemas.openxmlformats.org/officeDocument/2006/relationships/image" Target="../media/image28.png"/><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6.jpeg"/><Relationship Id="rId17" Type="http://schemas.openxmlformats.org/officeDocument/2006/relationships/image" Target="../media/image26.jpg"/><Relationship Id="rId2" Type="http://schemas.openxmlformats.org/officeDocument/2006/relationships/tags" Target="../tags/tag62.xml"/><Relationship Id="rId16" Type="http://schemas.openxmlformats.org/officeDocument/2006/relationships/image" Target="../media/image13.jp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notesSlide" Target="../notesSlides/notesSlide14.xml"/><Relationship Id="rId5" Type="http://schemas.openxmlformats.org/officeDocument/2006/relationships/tags" Target="../tags/tag65.xml"/><Relationship Id="rId15" Type="http://schemas.openxmlformats.org/officeDocument/2006/relationships/image" Target="../media/image32.png"/><Relationship Id="rId10" Type="http://schemas.openxmlformats.org/officeDocument/2006/relationships/slideLayout" Target="../slideLayouts/slideLayout2.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44.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43.png"/><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ags" Target="../tags/tag8.xml"/><Relationship Id="rId7" Type="http://schemas.microsoft.com/office/2007/relationships/hdphoto" Target="../media/hdphoto1.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notesSlide" Target="../notesSlides/notesSlide3.xml"/><Relationship Id="rId10" Type="http://schemas.openxmlformats.org/officeDocument/2006/relationships/image" Target="../media/image12.jpg"/><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ccollab.ca/blog/view/14612094/dlcp-s3-8-leleadercompatissant-couter-d-cisions-souhaitebonheur#elgg-object-14660835"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notesSlide" Target="../notesSlides/notesSlide5.xml"/><Relationship Id="rId18" Type="http://schemas.openxmlformats.org/officeDocument/2006/relationships/image" Target="../media/image17.png"/><Relationship Id="rId26" Type="http://schemas.openxmlformats.org/officeDocument/2006/relationships/image" Target="../media/image23.png"/><Relationship Id="rId3" Type="http://schemas.openxmlformats.org/officeDocument/2006/relationships/tags" Target="../tags/tag11.xml"/><Relationship Id="rId21" Type="http://schemas.openxmlformats.org/officeDocument/2006/relationships/image" Target="../media/image20.png"/><Relationship Id="rId7" Type="http://schemas.openxmlformats.org/officeDocument/2006/relationships/tags" Target="../tags/tag15.xml"/><Relationship Id="rId12" Type="http://schemas.openxmlformats.org/officeDocument/2006/relationships/slideLayout" Target="../slideLayouts/slideLayout2.xml"/><Relationship Id="rId17" Type="http://schemas.openxmlformats.org/officeDocument/2006/relationships/image" Target="../media/image13.jpg"/><Relationship Id="rId25" Type="http://schemas.openxmlformats.org/officeDocument/2006/relationships/image" Target="../media/image22.png"/><Relationship Id="rId2" Type="http://schemas.openxmlformats.org/officeDocument/2006/relationships/tags" Target="../tags/tag10.xml"/><Relationship Id="rId16" Type="http://schemas.openxmlformats.org/officeDocument/2006/relationships/image" Target="../media/image16.jpeg"/><Relationship Id="rId20" Type="http://schemas.openxmlformats.org/officeDocument/2006/relationships/image" Target="../media/image19.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image" Target="../media/image12.jpg"/><Relationship Id="rId5" Type="http://schemas.openxmlformats.org/officeDocument/2006/relationships/tags" Target="../tags/tag13.xml"/><Relationship Id="rId15" Type="http://schemas.openxmlformats.org/officeDocument/2006/relationships/image" Target="../media/image15.jpg"/><Relationship Id="rId23" Type="http://schemas.openxmlformats.org/officeDocument/2006/relationships/image" Target="../media/image21.png"/><Relationship Id="rId10" Type="http://schemas.openxmlformats.org/officeDocument/2006/relationships/tags" Target="../tags/tag18.xml"/><Relationship Id="rId19" Type="http://schemas.openxmlformats.org/officeDocument/2006/relationships/image" Target="../media/image18.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14.jpg"/><Relationship Id="rId22" Type="http://schemas.microsoft.com/office/2007/relationships/hdphoto" Target="../media/hdphoto2.wdp"/><Relationship Id="rId27"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1.xml"/><Relationship Id="rId1" Type="http://schemas.openxmlformats.org/officeDocument/2006/relationships/tags" Target="../tags/tag20.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4.xml"/><Relationship Id="rId7" Type="http://schemas.openxmlformats.org/officeDocument/2006/relationships/image" Target="../media/image6.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ErzUlNhtz5Q" TargetMode="External"/><Relationship Id="rId3" Type="http://schemas.openxmlformats.org/officeDocument/2006/relationships/tags" Target="../tags/tag28.xml"/><Relationship Id="rId7" Type="http://schemas.openxmlformats.org/officeDocument/2006/relationships/notesSlide" Target="../notesSlides/notesSlide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5" Type="http://schemas.openxmlformats.org/officeDocument/2006/relationships/tags" Target="../tags/tag30.xml"/><Relationship Id="rId10" Type="http://schemas.openxmlformats.org/officeDocument/2006/relationships/image" Target="../media/image27.png"/><Relationship Id="rId4" Type="http://schemas.openxmlformats.org/officeDocument/2006/relationships/tags" Target="../tags/tag29.xml"/><Relationship Id="rId9"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8.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719606" y="4581128"/>
            <a:ext cx="6948738" cy="2012910"/>
          </a:xfrm>
        </p:spPr>
        <p:txBody>
          <a:bodyPr>
            <a:normAutofit/>
          </a:bodyPr>
          <a:lstStyle/>
          <a:p>
            <a:r>
              <a:rPr lang="fr-CA" sz="2800" dirty="0">
                <a:latin typeface="+mn-lt"/>
              </a:rPr>
              <a:t>Aujourd’hui, nous allons faire un exercice qui consiste à boire de l’eau dans un état de pleine conscience. Je vous demande donc d’aller chercher un petit verre d’eau</a:t>
            </a:r>
          </a:p>
        </p:txBody>
      </p:sp>
      <p:pic>
        <p:nvPicPr>
          <p:cNvPr id="5" name="Picture 6" descr="C:\Users\GonzalA1\AppData\Local\Microsoft\Windows\Temporary Internet Files\Content.IE5\H7G048II\촉촉한피부1[1].jpg"/>
          <p:cNvPicPr>
            <a:picLocks noChangeAspect="1" noChangeArrowheads="1"/>
          </p:cNvPicPr>
          <p:nvPr>
            <p:custDataLst>
              <p:tags r:id="rId2"/>
            </p:custDataLst>
          </p:nvPr>
        </p:nvPicPr>
        <p:blipFill>
          <a:blip r:embed="rId6">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43414A-54D8-4A4B-8A5D-761FF7D5CA96}"/>
              </a:ext>
            </a:extLst>
          </p:cNvPr>
          <p:cNvPicPr>
            <a:picLocks noChangeAspect="1"/>
          </p:cNvPicPr>
          <p:nvPr>
            <p:custDataLst>
              <p:tags r:id="rId3"/>
            </p:custDataLst>
          </p:nvPr>
        </p:nvPicPr>
        <p:blipFill>
          <a:blip r:embed="rId7"/>
          <a:stretch>
            <a:fillRect/>
          </a:stretch>
        </p:blipFill>
        <p:spPr>
          <a:xfrm>
            <a:off x="-651" y="439023"/>
            <a:ext cx="5436747" cy="3567172"/>
          </a:xfrm>
          <a:prstGeom prst="rect">
            <a:avLst/>
          </a:prstGeom>
        </p:spPr>
      </p:pic>
      <p:pic>
        <p:nvPicPr>
          <p:cNvPr id="2" name="Picture 1">
            <a:extLst>
              <a:ext uri="{FF2B5EF4-FFF2-40B4-BE49-F238E27FC236}">
                <a16:creationId xmlns:a16="http://schemas.microsoft.com/office/drawing/2014/main" id="{93A3F736-BC7B-AE4D-C4EF-52921CA8A8A0}"/>
              </a:ext>
            </a:extLst>
          </p:cNvPr>
          <p:cNvPicPr>
            <a:picLocks noChangeAspect="1"/>
          </p:cNvPicPr>
          <p:nvPr/>
        </p:nvPicPr>
        <p:blipFill>
          <a:blip r:embed="rId8"/>
          <a:stretch>
            <a:fillRect/>
          </a:stretch>
        </p:blipFill>
        <p:spPr>
          <a:xfrm>
            <a:off x="5508104" y="433629"/>
            <a:ext cx="3572566" cy="357256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4CD694D-AC32-06FD-F531-5B640F50B9D5}"/>
              </a:ext>
            </a:extLst>
          </p:cNvPr>
          <p:cNvGrpSpPr/>
          <p:nvPr/>
        </p:nvGrpSpPr>
        <p:grpSpPr>
          <a:xfrm>
            <a:off x="1126823" y="1140606"/>
            <a:ext cx="6544386" cy="5068959"/>
            <a:chOff x="1126823" y="1140606"/>
            <a:chExt cx="6544386" cy="5068959"/>
          </a:xfrm>
        </p:grpSpPr>
        <p:pic>
          <p:nvPicPr>
            <p:cNvPr id="1026" name="Picture 2" descr="Looking-glass self - Wikipedia"/>
            <p:cNvPicPr>
              <a:picLocks noChangeAspect="1" noChangeArrowheads="1"/>
            </p:cNvPicPr>
            <p:nvPr>
              <p:custDataLst>
                <p:tags r:id="rId6"/>
              </p:custDataLst>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4641" t="20490" r="7476" b="6357"/>
            <a:stretch/>
          </p:blipFill>
          <p:spPr bwMode="auto">
            <a:xfrm>
              <a:off x="1257325" y="2085314"/>
              <a:ext cx="6413884" cy="4124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288C15-5F0F-D764-D58B-D87913BD8ADE}"/>
                </a:ext>
              </a:extLst>
            </p:cNvPr>
            <p:cNvSpPr txBox="1"/>
            <p:nvPr/>
          </p:nvSpPr>
          <p:spPr>
            <a:xfrm>
              <a:off x="3804988" y="1140606"/>
              <a:ext cx="1682307" cy="369332"/>
            </a:xfrm>
            <a:prstGeom prst="rect">
              <a:avLst/>
            </a:prstGeom>
            <a:noFill/>
          </p:spPr>
          <p:txBody>
            <a:bodyPr wrap="square">
              <a:spAutoFit/>
            </a:bodyPr>
            <a:lstStyle/>
            <a:p>
              <a:r>
                <a:rPr lang="en-US" b="1" u="sng" dirty="0"/>
                <a:t>le </a:t>
              </a:r>
              <a:r>
                <a:rPr lang="en-US" b="1" u="sng" dirty="0" err="1"/>
                <a:t>miroir</a:t>
              </a:r>
              <a:r>
                <a:rPr lang="en-US" b="1" u="sng" dirty="0"/>
                <a:t> de soi</a:t>
              </a:r>
            </a:p>
          </p:txBody>
        </p:sp>
        <p:sp>
          <p:nvSpPr>
            <p:cNvPr id="12" name="TextBox 11">
              <a:extLst>
                <a:ext uri="{FF2B5EF4-FFF2-40B4-BE49-F238E27FC236}">
                  <a16:creationId xmlns:a16="http://schemas.microsoft.com/office/drawing/2014/main" id="{620B854D-0A23-446A-22E9-B5DD192256B9}"/>
                </a:ext>
              </a:extLst>
            </p:cNvPr>
            <p:cNvSpPr txBox="1"/>
            <p:nvPr/>
          </p:nvSpPr>
          <p:spPr>
            <a:xfrm>
              <a:off x="1126823" y="1512586"/>
              <a:ext cx="1861002" cy="523220"/>
            </a:xfrm>
            <a:prstGeom prst="rect">
              <a:avLst/>
            </a:prstGeom>
            <a:noFill/>
          </p:spPr>
          <p:txBody>
            <a:bodyPr wrap="square">
              <a:spAutoFit/>
            </a:bodyPr>
            <a:lstStyle/>
            <a:p>
              <a:pPr algn="ctr"/>
              <a:r>
                <a:rPr lang="fr-CA" sz="1400" noProof="0" dirty="0"/>
                <a:t>Comment ma mère et mon père me voient</a:t>
              </a:r>
              <a:r>
                <a:rPr lang="fr-CA" sz="1400" baseline="0" noProof="0" dirty="0"/>
                <a:t> </a:t>
              </a:r>
              <a:endParaRPr lang="en-US" sz="1400" dirty="0"/>
            </a:p>
          </p:txBody>
        </p:sp>
        <p:sp>
          <p:nvSpPr>
            <p:cNvPr id="13" name="TextBox 12">
              <a:extLst>
                <a:ext uri="{FF2B5EF4-FFF2-40B4-BE49-F238E27FC236}">
                  <a16:creationId xmlns:a16="http://schemas.microsoft.com/office/drawing/2014/main" id="{A044DEE6-9C27-69A6-C38D-B68497742FF8}"/>
                </a:ext>
              </a:extLst>
            </p:cNvPr>
            <p:cNvSpPr txBox="1"/>
            <p:nvPr/>
          </p:nvSpPr>
          <p:spPr>
            <a:xfrm>
              <a:off x="2960382" y="1454372"/>
              <a:ext cx="1485900" cy="738664"/>
            </a:xfrm>
            <a:prstGeom prst="rect">
              <a:avLst/>
            </a:prstGeom>
            <a:noFill/>
          </p:spPr>
          <p:txBody>
            <a:bodyPr wrap="square">
              <a:spAutoFit/>
            </a:bodyPr>
            <a:lstStyle/>
            <a:p>
              <a:pPr algn="ctr"/>
              <a:r>
                <a:rPr lang="fr-CA" sz="1400" baseline="0" noProof="0" dirty="0"/>
                <a:t>Comment mon conjoint ou ma conjointe me voit </a:t>
              </a:r>
              <a:endParaRPr lang="en-US" sz="1400" dirty="0"/>
            </a:p>
          </p:txBody>
        </p:sp>
        <p:sp>
          <p:nvSpPr>
            <p:cNvPr id="14" name="TextBox 13">
              <a:extLst>
                <a:ext uri="{FF2B5EF4-FFF2-40B4-BE49-F238E27FC236}">
                  <a16:creationId xmlns:a16="http://schemas.microsoft.com/office/drawing/2014/main" id="{F8265131-A2C9-3511-B025-A55D7A6FE037}"/>
                </a:ext>
              </a:extLst>
            </p:cNvPr>
            <p:cNvSpPr txBox="1"/>
            <p:nvPr/>
          </p:nvSpPr>
          <p:spPr>
            <a:xfrm>
              <a:off x="4547938" y="1562094"/>
              <a:ext cx="1485900" cy="523220"/>
            </a:xfrm>
            <a:prstGeom prst="rect">
              <a:avLst/>
            </a:prstGeom>
            <a:noFill/>
          </p:spPr>
          <p:txBody>
            <a:bodyPr wrap="square">
              <a:spAutoFit/>
            </a:bodyPr>
            <a:lstStyle/>
            <a:p>
              <a:pPr algn="ctr"/>
              <a:r>
                <a:rPr lang="fr-CA" sz="1400" baseline="0" noProof="0" dirty="0"/>
                <a:t>Comment mon frère aîné me voit </a:t>
              </a:r>
              <a:endParaRPr lang="en-US" sz="1400" dirty="0"/>
            </a:p>
          </p:txBody>
        </p:sp>
        <p:sp>
          <p:nvSpPr>
            <p:cNvPr id="15" name="TextBox 14">
              <a:extLst>
                <a:ext uri="{FF2B5EF4-FFF2-40B4-BE49-F238E27FC236}">
                  <a16:creationId xmlns:a16="http://schemas.microsoft.com/office/drawing/2014/main" id="{E4C5B8CA-4356-9AE7-1C70-9AE4D3971B42}"/>
                </a:ext>
              </a:extLst>
            </p:cNvPr>
            <p:cNvSpPr txBox="1"/>
            <p:nvPr/>
          </p:nvSpPr>
          <p:spPr>
            <a:xfrm>
              <a:off x="6277219" y="1512198"/>
              <a:ext cx="1224136" cy="523220"/>
            </a:xfrm>
            <a:prstGeom prst="rect">
              <a:avLst/>
            </a:prstGeom>
            <a:noFill/>
          </p:spPr>
          <p:txBody>
            <a:bodyPr wrap="square">
              <a:spAutoFit/>
            </a:bodyPr>
            <a:lstStyle/>
            <a:p>
              <a:pPr algn="ctr"/>
              <a:r>
                <a:rPr lang="fr-CA" sz="1400" baseline="0" noProof="0" dirty="0"/>
                <a:t>Comment </a:t>
              </a:r>
              <a:br>
                <a:rPr lang="fr-CA" sz="1400" baseline="0" noProof="0" dirty="0"/>
              </a:br>
              <a:r>
                <a:rPr lang="fr-CA" sz="1400" baseline="0" noProof="0" dirty="0"/>
                <a:t>je me perçois</a:t>
              </a:r>
              <a:endParaRPr lang="en-US" sz="2000" dirty="0"/>
            </a:p>
          </p:txBody>
        </p:sp>
      </p:grpSp>
      <p:sp>
        <p:nvSpPr>
          <p:cNvPr id="6" name="Freeform 5"/>
          <p:cNvSpPr/>
          <p:nvPr>
            <p:custDataLst>
              <p:tags r:id="rId1"/>
            </p:custDataLst>
          </p:nvPr>
        </p:nvSpPr>
        <p:spPr>
          <a:xfrm>
            <a:off x="2836718" y="1509938"/>
            <a:ext cx="1523480" cy="3415353"/>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Freeform 7"/>
          <p:cNvSpPr/>
          <p:nvPr>
            <p:custDataLst>
              <p:tags r:id="rId2"/>
            </p:custDataLst>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custDataLst>
              <p:tags r:id="rId3"/>
            </p:custDataLst>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custDataLst>
              <p:tags r:id="rId4"/>
            </p:custDataLst>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5"/>
            </p:custDataLst>
          </p:nvPr>
        </p:nvSpPr>
        <p:spPr>
          <a:xfrm>
            <a:off x="179512" y="274638"/>
            <a:ext cx="8686800" cy="706090"/>
          </a:xfrm>
        </p:spPr>
        <p:txBody>
          <a:bodyPr>
            <a:normAutofit fontScale="90000"/>
          </a:bodyPr>
          <a:lstStyle/>
          <a:p>
            <a:r>
              <a:rPr lang="fr-CA" dirty="0"/>
              <a:t>Les cinq mythes de l’autocompassion </a:t>
            </a:r>
            <a:r>
              <a:rPr lang="en-US" sz="3100" dirty="0"/>
              <a:t>(2/2)</a:t>
            </a:r>
            <a:endParaRPr lang="en-CA" dirty="0"/>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4550787" y="1056783"/>
            <a:ext cx="4422478" cy="4422478"/>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CA" dirty="0"/>
              <a:t>Pleine conscience – autocompassion </a:t>
            </a:r>
          </a:p>
        </p:txBody>
      </p:sp>
      <p:pic>
        <p:nvPicPr>
          <p:cNvPr id="4" name="Picture 2" descr="C:\Users\GonzalA1\AppData\Local\Microsoft\Windows\Temporary Internet Files\Content.IE5\3XXIV14Y\kindness-two-kids-walking-together[1].jpg"/>
          <p:cNvPicPr>
            <a:picLocks noChangeAspect="1" noChangeArrowheads="1"/>
          </p:cNvPicPr>
          <p:nvPr>
            <p:custDataLst>
              <p:tags r:id="rId3"/>
            </p:custDataLst>
          </p:nvPr>
        </p:nvPicPr>
        <p:blipFill rotWithShape="1">
          <a:blip r:embed="rId9">
            <a:extLst>
              <a:ext uri="{28A0092B-C50C-407E-A947-70E740481C1C}">
                <a14:useLocalDpi xmlns:a14="http://schemas.microsoft.com/office/drawing/2010/main" val="0"/>
              </a:ext>
            </a:extLst>
          </a:blip>
          <a:srcRect l="15940" t="2276" r="32084" b="-2276"/>
          <a:stretch/>
        </p:blipFill>
        <p:spPr bwMode="auto">
          <a:xfrm>
            <a:off x="1075681" y="1906798"/>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custDataLst>
              <p:tags r:id="rId4"/>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5047" y="2979109"/>
            <a:ext cx="1937374" cy="169520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BCE149D2-BDED-FD86-38C9-FECD81B4C662}"/>
              </a:ext>
            </a:extLst>
          </p:cNvPr>
          <p:cNvGrpSpPr/>
          <p:nvPr>
            <p:custDataLst>
              <p:tags r:id="rId5"/>
            </p:custDataLst>
          </p:nvPr>
        </p:nvGrpSpPr>
        <p:grpSpPr>
          <a:xfrm>
            <a:off x="3954711" y="6261406"/>
            <a:ext cx="578643" cy="587586"/>
            <a:chOff x="6542261" y="506769"/>
            <a:chExt cx="523699" cy="570787"/>
          </a:xfrm>
        </p:grpSpPr>
        <p:pic>
          <p:nvPicPr>
            <p:cNvPr id="9" name="Picture 8">
              <a:extLst>
                <a:ext uri="{FF2B5EF4-FFF2-40B4-BE49-F238E27FC236}">
                  <a16:creationId xmlns:a16="http://schemas.microsoft.com/office/drawing/2014/main" id="{3E77DB47-DE7C-BF7D-DDB8-2573F215627B}"/>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37F1D255-6167-DF94-AB25-341528947F0D}"/>
                </a:ext>
              </a:extLst>
            </p:cNvPr>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spTree>
    <p:extLst>
      <p:ext uri="{BB962C8B-B14F-4D97-AF65-F5344CB8AC3E}">
        <p14:creationId xmlns:p14="http://schemas.microsoft.com/office/powerpoint/2010/main" val="278844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7615518" y="2501911"/>
            <a:ext cx="1222577" cy="1217238"/>
          </a:xfrm>
          <a:prstGeom prst="rect">
            <a:avLst/>
          </a:prstGeom>
        </p:spPr>
      </p:pic>
      <p:sp>
        <p:nvSpPr>
          <p:cNvPr id="2" name="Title 1"/>
          <p:cNvSpPr>
            <a:spLocks noGrp="1"/>
          </p:cNvSpPr>
          <p:nvPr>
            <p:ph type="title"/>
            <p:custDataLst>
              <p:tags r:id="rId2"/>
            </p:custDataLst>
          </p:nvPr>
        </p:nvSpPr>
        <p:spPr>
          <a:xfrm>
            <a:off x="0" y="-27384"/>
            <a:ext cx="9252520" cy="1143000"/>
          </a:xfrm>
        </p:spPr>
        <p:txBody>
          <a:bodyPr>
            <a:normAutofit fontScale="90000"/>
          </a:bodyPr>
          <a:lstStyle/>
          <a:p>
            <a:pPr>
              <a:spcBef>
                <a:spcPts val="0"/>
              </a:spcBef>
            </a:pPr>
            <a:r>
              <a:rPr lang="fr-CA" dirty="0"/>
              <a:t>Nettoyage conscient de son environnement</a:t>
            </a:r>
          </a:p>
        </p:txBody>
      </p:sp>
      <p:sp>
        <p:nvSpPr>
          <p:cNvPr id="3" name="Content Placeholder 2"/>
          <p:cNvSpPr>
            <a:spLocks noGrp="1"/>
          </p:cNvSpPr>
          <p:nvPr>
            <p:ph idx="1"/>
            <p:custDataLst>
              <p:tags r:id="rId3"/>
            </p:custDataLst>
          </p:nvPr>
        </p:nvSpPr>
        <p:spPr>
          <a:xfrm>
            <a:off x="457200" y="1351309"/>
            <a:ext cx="8229600" cy="4525963"/>
          </a:xfrm>
        </p:spPr>
        <p:txBody>
          <a:bodyPr>
            <a:normAutofit/>
          </a:bodyPr>
          <a:lstStyle/>
          <a:p>
            <a:pPr lvl="0" fontAlgn="base"/>
            <a:r>
              <a:rPr lang="fr-CA" sz="2000" dirty="0"/>
              <a:t>Relever le petit défi qui consiste à prendre conscience des </a:t>
            </a:r>
            <a:br>
              <a:rPr lang="fr-CA" sz="2000" dirty="0"/>
            </a:br>
            <a:r>
              <a:rPr lang="fr-CA" sz="2000" dirty="0"/>
              <a:t>distractions autour de nous</a:t>
            </a:r>
          </a:p>
          <a:p>
            <a:pPr marL="466725" lvl="1" fontAlgn="base"/>
            <a:r>
              <a:rPr lang="fr-CA" sz="1800" dirty="0"/>
              <a:t>Faire des appels ou, de nos jours, utiliser MS Teams en y consacrant</a:t>
            </a:r>
            <a:br>
              <a:rPr lang="fr-CA" sz="1800" dirty="0"/>
            </a:br>
            <a:r>
              <a:rPr lang="fr-CA" sz="1800" dirty="0"/>
              <a:t> toute notre attention</a:t>
            </a:r>
          </a:p>
          <a:p>
            <a:pPr marL="466725" lvl="1" fontAlgn="base"/>
            <a:r>
              <a:rPr lang="fr-CA" sz="1800" u="sng" dirty="0">
                <a:hlinkClick r:id="rId14"/>
              </a:rPr>
              <a:t>La pleine conscience numérique, étape ultime de la transformation</a:t>
            </a:r>
            <a:endParaRPr lang="fr-CA" sz="1800" u="sng" dirty="0">
              <a:hlinkClick r:id="rId15"/>
            </a:endParaRPr>
          </a:p>
          <a:p>
            <a:pPr marL="466725" lvl="1"/>
            <a:r>
              <a:rPr lang="fr-CA" sz="1800" dirty="0">
                <a:hlinkClick r:id="rId16"/>
              </a:rPr>
              <a:t>Plus de conscience dans nos emails?</a:t>
            </a:r>
            <a:endParaRPr lang="fr-CA" sz="1800" dirty="0"/>
          </a:p>
          <a:p>
            <a:pPr marL="466725" lvl="1" fontAlgn="base"/>
            <a:r>
              <a:rPr lang="fr-CA" sz="1800" dirty="0"/>
              <a:t>Prendre connaissance de l’histoire du singe et du panda et s’en inspirer : </a:t>
            </a:r>
            <a:r>
              <a:rPr lang="fr-CA" sz="1800" u="sng" dirty="0">
                <a:hlinkClick r:id="rId17"/>
              </a:rPr>
              <a:t>https://www.youtube.com/watch?v=5nsySCMH36s</a:t>
            </a:r>
            <a:r>
              <a:rPr lang="fr-CA" sz="1800" u="sng" dirty="0"/>
              <a:t> </a:t>
            </a:r>
            <a:endParaRPr lang="fr-CA" sz="1800" dirty="0"/>
          </a:p>
        </p:txBody>
      </p:sp>
      <p:pic>
        <p:nvPicPr>
          <p:cNvPr id="4" name="Picture 3"/>
          <p:cNvPicPr>
            <a:picLocks noChangeAspect="1"/>
          </p:cNvPicPr>
          <p:nvPr>
            <p:custDataLst>
              <p:tags r:id="rId4"/>
            </p:custDataLst>
          </p:nvPr>
        </p:nvPicPr>
        <p:blipFill>
          <a:blip r:embed="rId18">
            <a:clrChange>
              <a:clrFrom>
                <a:srgbClr val="FFFFFF"/>
              </a:clrFrom>
              <a:clrTo>
                <a:srgbClr val="FFFFFF">
                  <a:alpha val="0"/>
                </a:srgbClr>
              </a:clrTo>
            </a:clrChange>
          </a:blip>
          <a:stretch>
            <a:fillRect/>
          </a:stretch>
        </p:blipFill>
        <p:spPr>
          <a:xfrm>
            <a:off x="7346065" y="1079680"/>
            <a:ext cx="1288959" cy="985958"/>
          </a:xfrm>
          <a:prstGeom prst="rect">
            <a:avLst/>
          </a:prstGeom>
        </p:spPr>
      </p:pic>
      <p:pic>
        <p:nvPicPr>
          <p:cNvPr id="9" name="Picture 8"/>
          <p:cNvPicPr>
            <a:picLocks noChangeAspect="1"/>
          </p:cNvPicPr>
          <p:nvPr>
            <p:custDataLst>
              <p:tags r:id="rId5"/>
            </p:custDataLst>
          </p:nvPr>
        </p:nvPicPr>
        <p:blipFill>
          <a:blip r:embed="rId19"/>
          <a:stretch>
            <a:fillRect/>
          </a:stretch>
        </p:blipFill>
        <p:spPr>
          <a:xfrm>
            <a:off x="457200" y="3933056"/>
            <a:ext cx="2379285" cy="1800200"/>
          </a:xfrm>
          <a:prstGeom prst="rect">
            <a:avLst/>
          </a:prstGeom>
        </p:spPr>
      </p:pic>
      <p:grpSp>
        <p:nvGrpSpPr>
          <p:cNvPr id="7" name="Group 6"/>
          <p:cNvGrpSpPr/>
          <p:nvPr>
            <p:custDataLst>
              <p:tags r:id="rId6"/>
            </p:custDataLst>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20"/>
              <a:stretch>
                <a:fillRect/>
              </a:stretch>
            </p:blipFill>
            <p:spPr>
              <a:xfrm>
                <a:off x="4067944" y="4558118"/>
                <a:ext cx="1228725" cy="1228725"/>
              </a:xfrm>
              <a:prstGeom prst="rect">
                <a:avLst/>
              </a:prstGeom>
            </p:spPr>
          </p:pic>
          <p:pic>
            <p:nvPicPr>
              <p:cNvPr id="15" name="Picture 14"/>
              <p:cNvPicPr>
                <a:picLocks noChangeAspect="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custDataLst>
              <p:tags r:id="rId7"/>
            </p:custDataLst>
          </p:nvPr>
        </p:nvPicPr>
        <p:blipFill>
          <a:blip r:embed="rId24">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11" name="Picture 10"/>
          <p:cNvPicPr>
            <a:picLocks noChangeAspect="1"/>
          </p:cNvPicPr>
          <p:nvPr>
            <p:custDataLst>
              <p:tags r:id="rId8"/>
            </p:custDataLst>
          </p:nvPr>
        </p:nvPicPr>
        <p:blipFill>
          <a:blip r:embed="rId25">
            <a:clrChange>
              <a:clrFrom>
                <a:srgbClr val="FFFFFF"/>
              </a:clrFrom>
              <a:clrTo>
                <a:srgbClr val="FFFFFF">
                  <a:alpha val="0"/>
                </a:srgbClr>
              </a:clrTo>
            </a:clrChange>
          </a:blip>
          <a:stretch>
            <a:fillRect/>
          </a:stretch>
        </p:blipFill>
        <p:spPr>
          <a:xfrm>
            <a:off x="7889448" y="1614847"/>
            <a:ext cx="703088" cy="653224"/>
          </a:xfrm>
          <a:prstGeom prst="rect">
            <a:avLst/>
          </a:prstGeom>
        </p:spPr>
      </p:pic>
      <p:pic>
        <p:nvPicPr>
          <p:cNvPr id="20" name="Picture 4" descr="C:\Users\GonzalA1\AppData\Local\Microsoft\Windows\Temporary Internet Files\Content.IE5\3XXIV14Y\Movie-icon-2[1].png"/>
          <p:cNvPicPr>
            <a:picLocks noChangeAspect="1" noChangeArrowheads="1"/>
          </p:cNvPicPr>
          <p:nvPr>
            <p:custDataLst>
              <p:tags r:id="rId9"/>
            </p:custDataLst>
          </p:nvPr>
        </p:nvPicPr>
        <p:blipFill>
          <a:blip r:embed="rId26">
            <a:extLst>
              <a:ext uri="{28A0092B-C50C-407E-A947-70E740481C1C}">
                <a14:useLocalDpi xmlns:a14="http://schemas.microsoft.com/office/drawing/2010/main" val="0"/>
              </a:ext>
            </a:extLst>
          </a:blip>
          <a:srcRect/>
          <a:stretch>
            <a:fillRect/>
          </a:stretch>
        </p:blipFill>
        <p:spPr bwMode="auto">
          <a:xfrm>
            <a:off x="4413957" y="6220580"/>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GonzalA1\AppData\Local\Microsoft\Windows\Temporary Internet Files\Content.IE5\3XXIV14Y\Movie-icon-2[1].png">
            <a:extLst>
              <a:ext uri="{FF2B5EF4-FFF2-40B4-BE49-F238E27FC236}">
                <a16:creationId xmlns:a16="http://schemas.microsoft.com/office/drawing/2014/main" id="{7D569B67-940F-D0C2-E2F3-7F0ABB253376}"/>
              </a:ext>
            </a:extLst>
          </p:cNvPr>
          <p:cNvPicPr>
            <a:picLocks noChangeAspect="1" noChangeArrowheads="1"/>
          </p:cNvPicPr>
          <p:nvPr>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5074236" y="6226843"/>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5571F8-7702-DDE2-86EF-6D211BFE3F08}"/>
              </a:ext>
            </a:extLst>
          </p:cNvPr>
          <p:cNvSpPr txBox="1"/>
          <p:nvPr/>
        </p:nvSpPr>
        <p:spPr>
          <a:xfrm>
            <a:off x="860949" y="6365503"/>
            <a:ext cx="4789966" cy="430887"/>
          </a:xfrm>
          <a:prstGeom prst="rect">
            <a:avLst/>
          </a:prstGeom>
          <a:noFill/>
        </p:spPr>
        <p:txBody>
          <a:bodyPr wrap="square">
            <a:spAutoFit/>
          </a:bodyPr>
          <a:lstStyle/>
          <a:p>
            <a:r>
              <a:rPr lang="fr-CA" sz="1100" u="sng" noProof="0" dirty="0">
                <a:hlinkClick r:id="rId27"/>
              </a:rPr>
              <a:t>https://www.youtube.com/watch?v=qBBy5Jx_xrQ</a:t>
            </a:r>
            <a:r>
              <a:rPr lang="fr-CA" sz="1100" u="none" noProof="0" dirty="0"/>
              <a:t> </a:t>
            </a:r>
          </a:p>
          <a:p>
            <a:r>
              <a:rPr lang="fr-CA" sz="1100" u="sng" noProof="0" dirty="0">
                <a:hlinkClick r:id="rId17"/>
              </a:rPr>
              <a:t>https://www.youtube.com/watch?v=5nsySCMH36s</a:t>
            </a:r>
            <a:r>
              <a:rPr lang="fr-CA" sz="1100" u="none" noProof="0" dirty="0"/>
              <a:t> </a:t>
            </a:r>
            <a:endParaRPr lang="en-US" sz="1100" dirty="0"/>
          </a:p>
        </p:txBody>
      </p:sp>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500"/>
                            </p:stCondLst>
                            <p:childTnLst>
                              <p:par>
                                <p:cTn id="37" presetID="10" presetClass="entr" presetSubtype="0" fill="hold" nodeType="after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Choses à accomplir cette semaine</a:t>
            </a:r>
            <a:endParaRPr lang="en-US" sz="3600" dirty="0"/>
          </a:p>
        </p:txBody>
      </p:sp>
      <p:sp>
        <p:nvSpPr>
          <p:cNvPr id="3" name="Content Placeholder 2"/>
          <p:cNvSpPr>
            <a:spLocks noGrp="1"/>
          </p:cNvSpPr>
          <p:nvPr>
            <p:ph idx="1"/>
            <p:custDataLst>
              <p:tags r:id="rId2"/>
            </p:custDataLst>
          </p:nvPr>
        </p:nvSpPr>
        <p:spPr>
          <a:xfrm>
            <a:off x="457199" y="1441092"/>
            <a:ext cx="7709535" cy="5416908"/>
          </a:xfrm>
        </p:spPr>
        <p:txBody>
          <a:bodyPr>
            <a:noAutofit/>
          </a:bodyPr>
          <a:lstStyle/>
          <a:p>
            <a:pPr lvl="0">
              <a:spcBef>
                <a:spcPts val="600"/>
              </a:spcBef>
            </a:pPr>
            <a:r>
              <a:rPr lang="fr-CA" sz="2800" dirty="0"/>
              <a:t>Connexion – système de </a:t>
            </a:r>
            <a:r>
              <a:rPr lang="fr-CA" sz="2800" b="1" i="1" dirty="0">
                <a:latin typeface="Bradley Hand ITC" panose="03070402050302030203" pitchFamily="66" charset="0"/>
              </a:rPr>
              <a:t>Jumelage </a:t>
            </a:r>
            <a:r>
              <a:rPr lang="fr-CA" sz="2800" dirty="0"/>
              <a:t> – une fois </a:t>
            </a:r>
            <a:br>
              <a:rPr lang="fr-CA" sz="2800" dirty="0"/>
            </a:br>
            <a:r>
              <a:rPr lang="fr-CA" sz="2800" dirty="0"/>
              <a:t>par semaine </a:t>
            </a:r>
          </a:p>
          <a:p>
            <a:pPr lvl="0">
              <a:spcBef>
                <a:spcPts val="600"/>
              </a:spcBef>
            </a:pPr>
            <a:r>
              <a:rPr lang="fr-CA" sz="2800" dirty="0"/>
              <a:t>Journal de gratitude – quotidiennement</a:t>
            </a:r>
          </a:p>
          <a:p>
            <a:pPr>
              <a:spcBef>
                <a:spcPts val="600"/>
              </a:spcBef>
            </a:pPr>
            <a:r>
              <a:rPr lang="fr-FR" sz="2800" dirty="0"/>
              <a:t>Exercez ce qui est sur la diapositive suivante</a:t>
            </a:r>
          </a:p>
          <a:p>
            <a:pPr>
              <a:spcBef>
                <a:spcPts val="600"/>
              </a:spcBef>
            </a:pPr>
            <a:r>
              <a:rPr lang="fr-FR" sz="2800" dirty="0"/>
              <a:t>Votre pratique </a:t>
            </a:r>
            <a:r>
              <a:rPr lang="fr-FR" sz="2800" b="1" dirty="0"/>
              <a:t>jusqu’à 10 minutes </a:t>
            </a:r>
            <a:r>
              <a:rPr lang="fr-FR" sz="2800" dirty="0"/>
              <a:t>et continuez </a:t>
            </a:r>
            <a:br>
              <a:rPr lang="fr-FR" sz="2800" dirty="0"/>
            </a:br>
            <a:r>
              <a:rPr lang="fr-FR" sz="2800" dirty="0"/>
              <a:t>à pratiquer tous les jours de la semaine</a:t>
            </a:r>
            <a:endParaRPr lang="fr-CA" sz="2800" dirty="0"/>
          </a:p>
          <a:p>
            <a:pPr marL="742950" marR="0" lvl="1" indent="-285750">
              <a:spcBef>
                <a:spcPts val="600"/>
              </a:spcBef>
              <a:spcAft>
                <a:spcPts val="0"/>
              </a:spcAft>
              <a:buFont typeface="Arial" panose="020B0604020202020204" pitchFamily="34" charset="0"/>
              <a:buChar char="–"/>
              <a:tabLst>
                <a:tab pos="914400" algn="l"/>
              </a:tabLst>
            </a:pPr>
            <a:r>
              <a:rPr lang="fr-CA" sz="1600" dirty="0">
                <a:effectLst/>
                <a:ea typeface="Calibri" panose="020F0502020204030204" pitchFamily="34" charset="0"/>
                <a:cs typeface="Times New Roman" panose="02020603050405020304" pitchFamily="18" charset="0"/>
              </a:rPr>
              <a:t>Scan corporel ou respiration</a:t>
            </a:r>
            <a:br>
              <a:rPr lang="fr-CA" sz="1600" dirty="0">
                <a:effectLst/>
                <a:ea typeface="Calibri" panose="020F0502020204030204" pitchFamily="34" charset="0"/>
                <a:cs typeface="Times New Roman" panose="02020603050405020304" pitchFamily="18" charset="0"/>
              </a:rPr>
            </a:br>
            <a:r>
              <a:rPr lang="fr-CA" sz="1600" noProof="0" dirty="0">
                <a:effectLst/>
                <a:ea typeface="Calibri" panose="020F0502020204030204" pitchFamily="34" charset="0"/>
                <a:cs typeface="Times New Roman" panose="02020603050405020304" pitchFamily="18" charset="0"/>
              </a:rPr>
              <a:t>10 min – </a:t>
            </a:r>
            <a:r>
              <a:rPr lang="fr-CA" sz="1600" noProof="0" dirty="0">
                <a:effectLst/>
                <a:ea typeface="Calibri" panose="020F0502020204030204" pitchFamily="34" charset="0"/>
                <a:cs typeface="Times New Roman" panose="02020603050405020304" pitchFamily="18" charset="0"/>
                <a:hlinkClick r:id="rId9"/>
              </a:rPr>
              <a:t>Pleine Conscience Débutant </a:t>
            </a:r>
            <a:br>
              <a:rPr lang="fr-CA" sz="1600" noProof="0" dirty="0">
                <a:effectLst/>
                <a:ea typeface="Calibri" panose="020F0502020204030204" pitchFamily="34" charset="0"/>
                <a:cs typeface="Times New Roman" panose="02020603050405020304" pitchFamily="18" charset="0"/>
              </a:rPr>
            </a:br>
            <a:r>
              <a:rPr lang="fr-CA" sz="1600" dirty="0">
                <a:effectLst/>
                <a:ea typeface="Calibri" panose="020F0502020204030204" pitchFamily="34" charset="0"/>
                <a:cs typeface="Times New Roman" panose="02020603050405020304" pitchFamily="18" charset="0"/>
              </a:rPr>
              <a:t>10 min – </a:t>
            </a:r>
            <a:r>
              <a:rPr lang="fr-CA" sz="1600" u="sng" dirty="0">
                <a:solidFill>
                  <a:srgbClr val="0563C1"/>
                </a:solidFill>
                <a:effectLst/>
                <a:ea typeface="Calibri" panose="020F0502020204030204" pitchFamily="34" charset="0"/>
                <a:cs typeface="Times New Roman" panose="02020603050405020304" pitchFamily="18" charset="0"/>
                <a:hlinkClick r:id="rId9"/>
              </a:rPr>
              <a:t>Pleine Conscience pour Débutant – YouTube </a:t>
            </a:r>
            <a:endParaRPr lang="fr-CA" sz="1600" dirty="0">
              <a:effectLst/>
              <a:ea typeface="Calibri" panose="020F0502020204030204" pitchFamily="34" charset="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CA" sz="1600" dirty="0"/>
              <a:t>Autocompassion</a:t>
            </a:r>
            <a:br>
              <a:rPr lang="fr-CA" sz="3200" dirty="0"/>
            </a:br>
            <a:r>
              <a:rPr lang="fr-CA" sz="1600" dirty="0">
                <a:effectLst/>
                <a:ea typeface="Calibri" panose="020F0502020204030204" pitchFamily="34" charset="0"/>
                <a:cs typeface="Times New Roman" panose="02020603050405020304" pitchFamily="18" charset="0"/>
              </a:rPr>
              <a:t>5 min – </a:t>
            </a:r>
            <a:r>
              <a:rPr lang="fr-CA" sz="1600" dirty="0">
                <a:effectLst/>
                <a:ea typeface="Calibri" panose="020F0502020204030204" pitchFamily="34" charset="0"/>
                <a:cs typeface="Times New Roman" panose="02020603050405020304" pitchFamily="18" charset="0"/>
                <a:hlinkClick r:id="rId10"/>
              </a:rPr>
              <a:t>Une pause d’autocompassion - </a:t>
            </a:r>
            <a:r>
              <a:rPr lang="fr-CA" sz="1600" dirty="0" err="1">
                <a:effectLst/>
                <a:ea typeface="Calibri" panose="020F0502020204030204" pitchFamily="34" charset="0"/>
                <a:cs typeface="Times New Roman" panose="02020603050405020304" pitchFamily="18" charset="0"/>
                <a:hlinkClick r:id="rId10"/>
              </a:rPr>
              <a:t>Vimeo</a:t>
            </a:r>
            <a:br>
              <a:rPr lang="fr-CA" sz="1600" dirty="0">
                <a:effectLst/>
                <a:ea typeface="Calibri" panose="020F0502020204030204" pitchFamily="34" charset="0"/>
                <a:cs typeface="Times New Roman" panose="02020603050405020304" pitchFamily="18" charset="0"/>
              </a:rPr>
            </a:br>
            <a:r>
              <a:rPr lang="fr-CA" sz="1600" dirty="0">
                <a:effectLst/>
                <a:ea typeface="Calibri" panose="020F0502020204030204" pitchFamily="34" charset="0"/>
                <a:cs typeface="Times New Roman" panose="02020603050405020304" pitchFamily="18" charset="0"/>
              </a:rPr>
              <a:t>8 min – </a:t>
            </a:r>
            <a:r>
              <a:rPr lang="fr-CA" sz="1600" dirty="0">
                <a:effectLst/>
                <a:ea typeface="Calibri" panose="020F0502020204030204" pitchFamily="34" charset="0"/>
                <a:cs typeface="Times New Roman" panose="02020603050405020304" pitchFamily="18" charset="0"/>
                <a:hlinkClick r:id="rId11"/>
              </a:rPr>
              <a:t>La pause d’autocompassion - YouTube</a:t>
            </a:r>
            <a:br>
              <a:rPr lang="fr-CA" sz="1600" dirty="0">
                <a:effectLst/>
                <a:ea typeface="Calibri" panose="020F0502020204030204" pitchFamily="34" charset="0"/>
                <a:cs typeface="Times New Roman" panose="02020603050405020304" pitchFamily="18" charset="0"/>
              </a:rPr>
            </a:br>
            <a:r>
              <a:rPr lang="fr-CA" sz="1600" dirty="0">
                <a:effectLst/>
                <a:ea typeface="Calibri" panose="020F0502020204030204" pitchFamily="34" charset="0"/>
                <a:cs typeface="Times New Roman" panose="02020603050405020304" pitchFamily="18" charset="0"/>
              </a:rPr>
              <a:t>10 min – </a:t>
            </a:r>
            <a:r>
              <a:rPr lang="fr-CA" sz="1600" u="sng" dirty="0">
                <a:solidFill>
                  <a:srgbClr val="0563C1"/>
                </a:solidFill>
                <a:effectLst/>
                <a:ea typeface="Calibri" panose="020F0502020204030204" pitchFamily="34" charset="0"/>
                <a:cs typeface="Times New Roman" panose="02020603050405020304" pitchFamily="18" charset="0"/>
                <a:hlinkClick r:id="rId12"/>
              </a:rPr>
              <a:t>Autocompassion - YouTube</a:t>
            </a:r>
            <a:r>
              <a:rPr lang="fr-CA" sz="1600" dirty="0">
                <a:effectLst/>
                <a:ea typeface="Calibri" panose="020F0502020204030204" pitchFamily="34" charset="0"/>
                <a:cs typeface="Times New Roman" panose="02020603050405020304" pitchFamily="18" charset="0"/>
              </a:rPr>
              <a:t> </a:t>
            </a:r>
            <a:br>
              <a:rPr lang="fr-CA" sz="1600" dirty="0">
                <a:effectLst/>
                <a:ea typeface="Calibri" panose="020F0502020204030204" pitchFamily="34" charset="0"/>
                <a:cs typeface="Times New Roman" panose="02020603050405020304" pitchFamily="18" charset="0"/>
              </a:rPr>
            </a:br>
            <a:endParaRPr lang="fr-CA" sz="1600" dirty="0">
              <a:effectLst/>
              <a:ea typeface="Calibri" panose="020F0502020204030204" pitchFamily="34" charset="0"/>
              <a:cs typeface="Times New Roman" panose="02020603050405020304" pitchFamily="18" charset="0"/>
            </a:endParaRPr>
          </a:p>
        </p:txBody>
      </p:sp>
      <p:pic>
        <p:nvPicPr>
          <p:cNvPr id="2058" name="Picture 10" descr="C:\Users\GonzalA1\AppData\Local\Microsoft\Windows\Temporary Internet Files\Content.IE5\H7G048II\childrenlaughandplay[1].gif"/>
          <p:cNvPicPr>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6850973" y="213871"/>
            <a:ext cx="1905061" cy="1131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rot="2745437">
            <a:off x="7782057" y="1640670"/>
            <a:ext cx="1172680" cy="1209033"/>
          </a:xfrm>
          <a:prstGeom prst="rect">
            <a:avLst/>
          </a:prstGeom>
        </p:spPr>
      </p:pic>
      <p:grpSp>
        <p:nvGrpSpPr>
          <p:cNvPr id="7" name="Group 6"/>
          <p:cNvGrpSpPr/>
          <p:nvPr>
            <p:custDataLst>
              <p:tags r:id="rId5"/>
            </p:custDataLst>
          </p:nvPr>
        </p:nvGrpSpPr>
        <p:grpSpPr>
          <a:xfrm>
            <a:off x="7163778" y="4289780"/>
            <a:ext cx="1002956" cy="1245540"/>
            <a:chOff x="6542261" y="506769"/>
            <a:chExt cx="523699" cy="570787"/>
          </a:xfrm>
        </p:grpSpPr>
        <p:pic>
          <p:nvPicPr>
            <p:cNvPr id="8" name="Picture 7"/>
            <p:cNvPicPr>
              <a:picLocks noChangeAspect="1"/>
            </p:cNvPicPr>
            <p:nvPr/>
          </p:nvPicPr>
          <p:blipFill>
            <a:blip r:embed="rId1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6">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custDataLst>
              <p:tags r:id="rId6"/>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46234" y="2648629"/>
            <a:ext cx="1088264" cy="1184464"/>
          </a:xfrm>
          <a:prstGeom prst="rect">
            <a:avLst/>
          </a:prstGeom>
        </p:spPr>
      </p:pic>
    </p:spTree>
    <p:extLst>
      <p:ext uri="{BB962C8B-B14F-4D97-AF65-F5344CB8AC3E}">
        <p14:creationId xmlns:p14="http://schemas.microsoft.com/office/powerpoint/2010/main" val="21547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50E449A1-3E28-4EED-877C-2235D0A8D14E}" type="slidenum">
              <a:rPr lang="en-CA" smtClean="0"/>
              <a:pPr/>
              <a:t>14</a:t>
            </a:fld>
            <a:endParaRPr lang="en-CA" dirty="0"/>
          </a:p>
        </p:txBody>
      </p:sp>
      <p:pic>
        <p:nvPicPr>
          <p:cNvPr id="11" name="Picture 6" descr="C:\Users\GonzalA1\AppData\Local\Microsoft\Windows\Temporary Internet Files\Content.IE5\H7G048II\촉촉한피부1[1].jpg"/>
          <p:cNvPicPr>
            <a:picLocks noChangeAspect="1" noChangeArrowheads="1"/>
          </p:cNvPicPr>
          <p:nvPr>
            <p:custDataLst>
              <p:tags r:id="rId2"/>
            </p:custDataLst>
          </p:nvPr>
        </p:nvPicPr>
        <p:blipFill>
          <a:blip r:embed="rId1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6375" y="3599061"/>
            <a:ext cx="1422619" cy="12914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3"/>
            </p:custDataLst>
          </p:nvPr>
        </p:nvPicPr>
        <p:blipFill>
          <a:blip r:embed="rId13">
            <a:duotone>
              <a:schemeClr val="accent1">
                <a:shade val="45000"/>
                <a:satMod val="135000"/>
              </a:schemeClr>
              <a:prstClr val="white"/>
            </a:duotone>
          </a:blip>
          <a:stretch>
            <a:fillRect/>
          </a:stretch>
        </p:blipFill>
        <p:spPr>
          <a:xfrm>
            <a:off x="1458126" y="5457650"/>
            <a:ext cx="1199052" cy="907220"/>
          </a:xfrm>
          <a:prstGeom prst="rect">
            <a:avLst/>
          </a:prstGeom>
        </p:spPr>
      </p:pic>
      <p:grpSp>
        <p:nvGrpSpPr>
          <p:cNvPr id="3" name="Group 2"/>
          <p:cNvGrpSpPr/>
          <p:nvPr>
            <p:custDataLst>
              <p:tags r:id="rId4"/>
            </p:custDataLst>
          </p:nvPr>
        </p:nvGrpSpPr>
        <p:grpSpPr>
          <a:xfrm>
            <a:off x="167452" y="4383423"/>
            <a:ext cx="1380197" cy="1311840"/>
            <a:chOff x="1115917" y="2424130"/>
            <a:chExt cx="2481406" cy="2481406"/>
          </a:xfrm>
        </p:grpSpPr>
        <p:pic>
          <p:nvPicPr>
            <p:cNvPr id="10" name="Picture 9"/>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3" name="Picture 2" descr="Friends Friendship - Free vector graphic on Pixabay"/>
            <p:cNvPicPr>
              <a:picLocks noChangeAspect="1" noChangeArrowheads="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le 1">
            <a:extLst>
              <a:ext uri="{FF2B5EF4-FFF2-40B4-BE49-F238E27FC236}">
                <a16:creationId xmlns:a16="http://schemas.microsoft.com/office/drawing/2014/main" id="{572A1D6F-7F34-11F5-CDBB-9CC9A1B32EB3}"/>
              </a:ext>
            </a:extLst>
          </p:cNvPr>
          <p:cNvSpPr>
            <a:spLocks noGrp="1"/>
          </p:cNvSpPr>
          <p:nvPr>
            <p:ph type="title"/>
            <p:custDataLst>
              <p:tags r:id="rId5"/>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grpSp>
        <p:nvGrpSpPr>
          <p:cNvPr id="15" name="Group 14">
            <a:extLst>
              <a:ext uri="{FF2B5EF4-FFF2-40B4-BE49-F238E27FC236}">
                <a16:creationId xmlns:a16="http://schemas.microsoft.com/office/drawing/2014/main" id="{0A4B755A-DC96-BB84-353D-0E1300928ECA}"/>
              </a:ext>
            </a:extLst>
          </p:cNvPr>
          <p:cNvGrpSpPr/>
          <p:nvPr>
            <p:custDataLst>
              <p:tags r:id="rId6"/>
            </p:custDataLst>
          </p:nvPr>
        </p:nvGrpSpPr>
        <p:grpSpPr>
          <a:xfrm>
            <a:off x="7224817" y="75985"/>
            <a:ext cx="1547664" cy="1596523"/>
            <a:chOff x="1691680" y="5343137"/>
            <a:chExt cx="803649" cy="818086"/>
          </a:xfrm>
        </p:grpSpPr>
        <p:pic>
          <p:nvPicPr>
            <p:cNvPr id="16" name="Picture 15">
              <a:extLst>
                <a:ext uri="{FF2B5EF4-FFF2-40B4-BE49-F238E27FC236}">
                  <a16:creationId xmlns:a16="http://schemas.microsoft.com/office/drawing/2014/main" id="{92CE2279-4135-0E56-9C11-191C8EFC1B6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7" name="Oval 16">
              <a:extLst>
                <a:ext uri="{FF2B5EF4-FFF2-40B4-BE49-F238E27FC236}">
                  <a16:creationId xmlns:a16="http://schemas.microsoft.com/office/drawing/2014/main" id="{AEC5F837-2461-6E28-82AB-869A06E24826}"/>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Content Placeholder 2">
            <a:extLst>
              <a:ext uri="{FF2B5EF4-FFF2-40B4-BE49-F238E27FC236}">
                <a16:creationId xmlns:a16="http://schemas.microsoft.com/office/drawing/2014/main" id="{2B509AF5-366A-A9C8-56C8-F0AE711F177C}"/>
              </a:ext>
            </a:extLst>
          </p:cNvPr>
          <p:cNvSpPr>
            <a:spLocks noGrp="1"/>
          </p:cNvSpPr>
          <p:nvPr>
            <p:ph idx="1"/>
            <p:custDataLst>
              <p:tags r:id="rId7"/>
            </p:custDataLst>
          </p:nvPr>
        </p:nvSpPr>
        <p:spPr>
          <a:xfrm>
            <a:off x="2583861" y="1647291"/>
            <a:ext cx="6399611"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sz="2800" dirty="0"/>
              <a:t>Définition d’autocompassion </a:t>
            </a:r>
            <a:endParaRPr lang="fr-CA" dirty="0"/>
          </a:p>
          <a:p>
            <a:pPr lvl="1">
              <a:spcBef>
                <a:spcPts val="1200"/>
              </a:spcBef>
            </a:pPr>
            <a:r>
              <a:rPr lang="fr-CA" dirty="0"/>
              <a:t>Les cinq mythes de l’autocompassion</a:t>
            </a:r>
          </a:p>
          <a:p>
            <a:pPr lvl="0">
              <a:spcBef>
                <a:spcPts val="1200"/>
              </a:spcBef>
            </a:pPr>
            <a:r>
              <a:rPr lang="fr-CA" dirty="0"/>
              <a:t>Exercices</a:t>
            </a:r>
          </a:p>
          <a:p>
            <a:pPr lvl="1">
              <a:spcBef>
                <a:spcPts val="1200"/>
              </a:spcBef>
            </a:pPr>
            <a:r>
              <a:rPr lang="fr-CA" dirty="0"/>
              <a:t>boire de l’eau conscient</a:t>
            </a:r>
          </a:p>
          <a:p>
            <a:pPr lvl="1">
              <a:spcBef>
                <a:spcPts val="1200"/>
              </a:spcBef>
            </a:pPr>
            <a:r>
              <a:rPr lang="fr-CA" sz="2800" dirty="0"/>
              <a:t>Autocompassion en pleine conscience</a:t>
            </a:r>
            <a:endParaRPr lang="fr-CA" dirty="0"/>
          </a:p>
          <a:p>
            <a:pPr lvl="1">
              <a:spcBef>
                <a:spcPts val="1200"/>
              </a:spcBef>
            </a:pPr>
            <a:r>
              <a:rPr lang="fr-CA" dirty="0"/>
              <a:t>Nettoyage conscient</a:t>
            </a:r>
          </a:p>
        </p:txBody>
      </p:sp>
      <p:pic>
        <p:nvPicPr>
          <p:cNvPr id="19" name="Picture 18">
            <a:extLst>
              <a:ext uri="{FF2B5EF4-FFF2-40B4-BE49-F238E27FC236}">
                <a16:creationId xmlns:a16="http://schemas.microsoft.com/office/drawing/2014/main" id="{8D10AB99-9B6A-3B62-DF01-2378A5010E3F}"/>
              </a:ext>
            </a:extLst>
          </p:cNvPr>
          <p:cNvPicPr>
            <a:picLocks noChangeAspect="1"/>
          </p:cNvPicPr>
          <p:nvPr>
            <p:custDataLst>
              <p:tags r:id="rId8"/>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1350" y="1642417"/>
            <a:ext cx="1148733" cy="859289"/>
          </a:xfrm>
          <a:prstGeom prst="rect">
            <a:avLst/>
          </a:prstGeom>
        </p:spPr>
      </p:pic>
      <p:pic>
        <p:nvPicPr>
          <p:cNvPr id="20" name="Picture 19">
            <a:extLst>
              <a:ext uri="{FF2B5EF4-FFF2-40B4-BE49-F238E27FC236}">
                <a16:creationId xmlns:a16="http://schemas.microsoft.com/office/drawing/2014/main" id="{0020305C-8B48-B5FF-82C6-81FBA0C57E41}"/>
              </a:ext>
            </a:extLst>
          </p:cNvPr>
          <p:cNvPicPr>
            <a:picLocks noChangeAspect="1"/>
          </p:cNvPicPr>
          <p:nvPr>
            <p:custDataLst>
              <p:tags r:id="rId9"/>
            </p:custDataLst>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22363"/>
          <a:stretch/>
        </p:blipFill>
        <p:spPr>
          <a:xfrm>
            <a:off x="269902" y="2833692"/>
            <a:ext cx="1673062" cy="1004491"/>
          </a:xfrm>
          <a:prstGeom prst="rect">
            <a:avLst/>
          </a:prstGeom>
        </p:spPr>
      </p:pic>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FFFF1E1D-73E6-FE5C-1ECC-B7572E37D1D3}"/>
              </a:ext>
            </a:extLst>
          </p:cNvPr>
          <p:cNvSpPr/>
          <p:nvPr>
            <p:custDataLst>
              <p:tags r:id="rId3"/>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custDataLst>
              <p:tags r:id="rId1"/>
            </p:custDataLst>
          </p:nvPr>
        </p:nvSpPr>
        <p:spPr>
          <a:xfrm>
            <a:off x="251520" y="2130425"/>
            <a:ext cx="8784976" cy="1470025"/>
          </a:xfrm>
        </p:spPr>
        <p:txBody>
          <a:bodyPr>
            <a:noAutofit/>
          </a:bodyPr>
          <a:lstStyle/>
          <a:p>
            <a:r>
              <a:rPr lang="fr-FR" sz="3600" u="none" dirty="0">
                <a:solidFill>
                  <a:schemeClr val="accent1">
                    <a:lumMod val="75000"/>
                  </a:schemeClr>
                </a:solidFill>
              </a:rPr>
              <a:t>Programme de développement du leadership de </a:t>
            </a:r>
            <a:r>
              <a:rPr lang="fr-FR" sz="3600" u="none">
                <a:solidFill>
                  <a:schemeClr val="accent1">
                    <a:lumMod val="75000"/>
                  </a:schemeClr>
                </a:solidFill>
              </a:rPr>
              <a:t>changement en </a:t>
            </a:r>
            <a:r>
              <a:rPr lang="fr-FR" sz="3600" u="none" dirty="0">
                <a:solidFill>
                  <a:schemeClr val="accent1">
                    <a:lumMod val="75000"/>
                  </a:schemeClr>
                </a:solidFill>
              </a:rPr>
              <a:t>pleine conscience (DLCP)</a:t>
            </a:r>
            <a:endParaRPr lang="en-CA" sz="3600" dirty="0">
              <a:solidFill>
                <a:schemeClr val="accent1">
                  <a:lumMod val="75000"/>
                </a:schemeClr>
              </a:solidFill>
            </a:endParaRPr>
          </a:p>
        </p:txBody>
      </p:sp>
      <p:sp>
        <p:nvSpPr>
          <p:cNvPr id="6" name="Subtitle 2"/>
          <p:cNvSpPr>
            <a:spLocks noGrp="1"/>
          </p:cNvSpPr>
          <p:nvPr>
            <p:ph type="subTitle" idx="1"/>
            <p:custDataLst>
              <p:tags r:id="rId2"/>
            </p:custDataLst>
          </p:nvPr>
        </p:nvSpPr>
        <p:spPr>
          <a:xfrm>
            <a:off x="1371600" y="3886200"/>
            <a:ext cx="6400800" cy="1752600"/>
          </a:xfrm>
        </p:spPr>
        <p:txBody>
          <a:bodyPr>
            <a:normAutofit/>
          </a:bodyPr>
          <a:lstStyle/>
          <a:p>
            <a:r>
              <a:rPr lang="fr-CA" dirty="0"/>
              <a:t>Semaine 4 (de 8)</a:t>
            </a:r>
          </a:p>
          <a:p>
            <a:pPr marL="0" indent="0" algn="ctr">
              <a:buFont typeface="Arial" pitchFamily="34" charset="0"/>
              <a:buNone/>
              <a:defRPr/>
            </a:pPr>
            <a:r>
              <a:rPr lang="fr-CA" dirty="0">
                <a:solidFill>
                  <a:prstClr val="black">
                    <a:tint val="75000"/>
                  </a:prstClr>
                </a:solidFill>
                <a:latin typeface="Calibri"/>
              </a:rPr>
              <a:t>24 octobre 2022</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en-US"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22623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r-FR" dirty="0"/>
              <a:t>Un aperçu rapide des résultats du sondage de la semaine dernière (3)</a:t>
            </a:r>
            <a:endParaRPr lang="en-US" dirty="0"/>
          </a:p>
        </p:txBody>
      </p:sp>
      <p:sp>
        <p:nvSpPr>
          <p:cNvPr id="3" name="Content Placeholder 2"/>
          <p:cNvSpPr>
            <a:spLocks noGrp="1"/>
          </p:cNvSpPr>
          <p:nvPr>
            <p:ph idx="1"/>
          </p:nvPr>
        </p:nvSpPr>
        <p:spPr/>
        <p:txBody>
          <a:bodyPr>
            <a:normAutofit/>
          </a:bodyPr>
          <a:lstStyle/>
          <a:p>
            <a:pPr lvl="0">
              <a:spcBef>
                <a:spcPts val="1200"/>
              </a:spcBef>
            </a:pPr>
            <a:r>
              <a:rPr lang="fr-FR" dirty="0"/>
              <a:t>Sur les réponses à option fermée, les 2 premières réponses prévalent</a:t>
            </a:r>
          </a:p>
          <a:p>
            <a:pPr lvl="0">
              <a:spcBef>
                <a:spcPts val="1200"/>
              </a:spcBef>
            </a:pPr>
            <a:r>
              <a:rPr lang="fr-FR" dirty="0"/>
              <a:t>Sur les questions ouvertes, gros merci, beaucoup de commentaires positifs</a:t>
            </a:r>
          </a:p>
          <a:p>
            <a:pPr lvl="0">
              <a:spcBef>
                <a:spcPts val="1200"/>
              </a:spcBef>
            </a:pPr>
            <a:r>
              <a:rPr lang="fr-FR" dirty="0"/>
              <a:t>À considérer : le </a:t>
            </a:r>
            <a:r>
              <a:rPr lang="en-US" dirty="0" err="1"/>
              <a:t>débreffage</a:t>
            </a:r>
            <a:r>
              <a:rPr lang="en-US" dirty="0"/>
              <a:t>, les minutes et le moment</a:t>
            </a:r>
            <a:endParaRPr lang="fr-FR"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391" y="5757515"/>
            <a:ext cx="1002074" cy="1012198"/>
          </a:xfrm>
          <a:prstGeom prst="rect">
            <a:avLst/>
          </a:prstGeom>
        </p:spPr>
      </p:pic>
      <p:sp>
        <p:nvSpPr>
          <p:cNvPr id="18" name="Oval 17"/>
          <p:cNvSpPr/>
          <p:nvPr/>
        </p:nvSpPr>
        <p:spPr>
          <a:xfrm>
            <a:off x="3929382" y="5916613"/>
            <a:ext cx="794605" cy="704173"/>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3B5372-5612-0065-9BD6-A715FA71C6A6}"/>
              </a:ext>
            </a:extLst>
          </p:cNvPr>
          <p:cNvSpPr txBox="1"/>
          <p:nvPr/>
        </p:nvSpPr>
        <p:spPr>
          <a:xfrm>
            <a:off x="1103717" y="5265970"/>
            <a:ext cx="8028384" cy="261610"/>
          </a:xfrm>
          <a:prstGeom prst="rect">
            <a:avLst/>
          </a:prstGeom>
          <a:noFill/>
        </p:spPr>
        <p:txBody>
          <a:bodyPr wrap="square">
            <a:spAutoFit/>
          </a:bodyPr>
          <a:lstStyle/>
          <a:p>
            <a:r>
              <a:rPr lang="en-US" sz="1100" dirty="0">
                <a:hlinkClick r:id="rId4"/>
              </a:rPr>
              <a:t>https://gccollab.ca/blog/view/14612094/dlcp-s3-8-leleadercompatissant-couter-d-cisions-souhaitebonheur#elgg-object-14660835</a:t>
            </a:r>
            <a:r>
              <a:rPr lang="en-US" sz="1100" dirty="0"/>
              <a:t> </a:t>
            </a:r>
          </a:p>
        </p:txBody>
      </p:sp>
    </p:spTree>
    <p:extLst>
      <p:ext uri="{BB962C8B-B14F-4D97-AF65-F5344CB8AC3E}">
        <p14:creationId xmlns:p14="http://schemas.microsoft.com/office/powerpoint/2010/main" val="375993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custDataLst>
              <p:tags r:id="rId1"/>
            </p:custDataLst>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94851" y="4860470"/>
            <a:ext cx="1184491" cy="943578"/>
          </a:xfrm>
          <a:prstGeom prst="rect">
            <a:avLst/>
          </a:prstGeom>
        </p:spPr>
      </p:pic>
      <p:pic>
        <p:nvPicPr>
          <p:cNvPr id="25" name="Picture 24"/>
          <p:cNvPicPr>
            <a:picLocks noChangeAspect="1"/>
          </p:cNvPicPr>
          <p:nvPr>
            <p:custDataLst>
              <p:tags r:id="rId2"/>
            </p:custDataLst>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15399" y="4720191"/>
            <a:ext cx="1265256" cy="1224136"/>
          </a:xfrm>
          <a:prstGeom prst="ellipse">
            <a:avLst/>
          </a:prstGeom>
          <a:ln>
            <a:noFill/>
          </a:ln>
          <a:effectLst>
            <a:softEdge rad="63500"/>
          </a:effectLst>
        </p:spPr>
      </p:pic>
      <p:pic>
        <p:nvPicPr>
          <p:cNvPr id="6" name="Picture 2" descr="1,000+ Free Problem &amp; Question Illustrations - Pixabay">
            <a:extLst>
              <a:ext uri="{FF2B5EF4-FFF2-40B4-BE49-F238E27FC236}">
                <a16:creationId xmlns:a16="http://schemas.microsoft.com/office/drawing/2014/main" id="{C9AC86DE-9DA8-648D-078C-14B3782588AF}"/>
              </a:ext>
            </a:extLst>
          </p:cNvPr>
          <p:cNvPicPr>
            <a:picLocks noChangeAspect="1" noChangeArrowheads="1"/>
          </p:cNvPicPr>
          <p:nvPr>
            <p:custDataLst>
              <p:tags r:id="rId3"/>
            </p:custDataLst>
          </p:nvPr>
        </p:nvPicPr>
        <p:blipFill>
          <a:blip r:embed="rId16">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275C8D3-63B7-35FA-6FF3-9E3D588FE8B8}"/>
              </a:ext>
            </a:extLst>
          </p:cNvPr>
          <p:cNvSpPr>
            <a:spLocks noGrp="1"/>
          </p:cNvSpPr>
          <p:nvPr>
            <p:ph type="title"/>
            <p:custDataLst>
              <p:tags r:id="rId4"/>
            </p:custDataLst>
          </p:nvPr>
        </p:nvSpPr>
        <p:spPr>
          <a:xfrm>
            <a:off x="457200" y="274638"/>
            <a:ext cx="8229600" cy="1143000"/>
          </a:xfrm>
        </p:spPr>
        <p:txBody>
          <a:bodyPr>
            <a:normAutofit/>
          </a:bodyPr>
          <a:lstStyle/>
          <a:p>
            <a:pPr lvl="0"/>
            <a:r>
              <a:rPr lang="fr-CA" sz="3600" dirty="0"/>
              <a:t>Compte rendu de la semaine 3</a:t>
            </a:r>
            <a:endParaRPr lang="fr-CA" dirty="0"/>
          </a:p>
        </p:txBody>
      </p:sp>
      <p:sp>
        <p:nvSpPr>
          <p:cNvPr id="8" name="Content Placeholder 2">
            <a:extLst>
              <a:ext uri="{FF2B5EF4-FFF2-40B4-BE49-F238E27FC236}">
                <a16:creationId xmlns:a16="http://schemas.microsoft.com/office/drawing/2014/main" id="{06EE54E8-AD33-6187-BA38-D23E44C4E8CE}"/>
              </a:ext>
            </a:extLst>
          </p:cNvPr>
          <p:cNvSpPr>
            <a:spLocks noGrp="1"/>
          </p:cNvSpPr>
          <p:nvPr>
            <p:ph idx="1"/>
            <p:custDataLst>
              <p:tags r:id="rId5"/>
            </p:custDataLst>
          </p:nvPr>
        </p:nvSpPr>
        <p:spPr>
          <a:xfrm>
            <a:off x="662460" y="1660136"/>
            <a:ext cx="6692887" cy="316422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grpSp>
        <p:nvGrpSpPr>
          <p:cNvPr id="9" name="Group 8">
            <a:extLst>
              <a:ext uri="{FF2B5EF4-FFF2-40B4-BE49-F238E27FC236}">
                <a16:creationId xmlns:a16="http://schemas.microsoft.com/office/drawing/2014/main" id="{78E36B38-628F-680C-B243-7275927EA1A9}"/>
              </a:ext>
            </a:extLst>
          </p:cNvPr>
          <p:cNvGrpSpPr/>
          <p:nvPr>
            <p:custDataLst>
              <p:tags r:id="rId6"/>
            </p:custDataLst>
          </p:nvPr>
        </p:nvGrpSpPr>
        <p:grpSpPr>
          <a:xfrm>
            <a:off x="7222734" y="3103922"/>
            <a:ext cx="1236236" cy="1424914"/>
            <a:chOff x="1605339" y="5009568"/>
            <a:chExt cx="991443" cy="1151655"/>
          </a:xfrm>
        </p:grpSpPr>
        <p:pic>
          <p:nvPicPr>
            <p:cNvPr id="10" name="Picture 9">
              <a:extLst>
                <a:ext uri="{FF2B5EF4-FFF2-40B4-BE49-F238E27FC236}">
                  <a16:creationId xmlns:a16="http://schemas.microsoft.com/office/drawing/2014/main" id="{DDC52669-953D-05DA-1B9B-D356102377F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6786D0D1-D59A-8EF1-DFAE-9896F235B76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F19A9F8-475B-E73F-2601-CD003774368B}"/>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id="{B3E6A8E1-0C31-1A60-DEB4-146F3301F5D6}"/>
              </a:ext>
            </a:extLst>
          </p:cNvPr>
          <p:cNvPicPr>
            <a:picLocks noChangeAspect="1"/>
          </p:cNvPicPr>
          <p:nvPr>
            <p:custDataLst>
              <p:tags r:id="rId7"/>
            </p:custDataLst>
          </p:nvPr>
        </p:nvPicPr>
        <p:blipFill>
          <a:blip r:embed="rId18"/>
          <a:stretch>
            <a:fillRect/>
          </a:stretch>
        </p:blipFill>
        <p:spPr>
          <a:xfrm>
            <a:off x="6867526" y="106262"/>
            <a:ext cx="1955476" cy="1843444"/>
          </a:xfrm>
          <a:prstGeom prst="rect">
            <a:avLst/>
          </a:prstGeom>
        </p:spPr>
      </p:pic>
      <p:sp>
        <p:nvSpPr>
          <p:cNvPr id="14" name="Content Placeholder 2">
            <a:extLst>
              <a:ext uri="{FF2B5EF4-FFF2-40B4-BE49-F238E27FC236}">
                <a16:creationId xmlns:a16="http://schemas.microsoft.com/office/drawing/2014/main" id="{C1F19EDB-C829-1E80-A1D5-6167B2F82171}"/>
              </a:ext>
            </a:extLst>
          </p:cNvPr>
          <p:cNvSpPr txBox="1">
            <a:spLocks/>
          </p:cNvSpPr>
          <p:nvPr>
            <p:custDataLst>
              <p:tags r:id="rId8"/>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15" name="Picture 14">
            <a:extLst>
              <a:ext uri="{FF2B5EF4-FFF2-40B4-BE49-F238E27FC236}">
                <a16:creationId xmlns:a16="http://schemas.microsoft.com/office/drawing/2014/main" id="{07CF8CF3-C56C-E911-B592-CAC84F4F6CD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16" name="Group 15">
            <a:extLst>
              <a:ext uri="{FF2B5EF4-FFF2-40B4-BE49-F238E27FC236}">
                <a16:creationId xmlns:a16="http://schemas.microsoft.com/office/drawing/2014/main" id="{A3648776-0E11-62E6-482A-21BC334CEF8B}"/>
              </a:ext>
            </a:extLst>
          </p:cNvPr>
          <p:cNvGrpSpPr/>
          <p:nvPr/>
        </p:nvGrpSpPr>
        <p:grpSpPr>
          <a:xfrm>
            <a:off x="5923054" y="3863018"/>
            <a:ext cx="766043" cy="910869"/>
            <a:chOff x="6542261" y="506769"/>
            <a:chExt cx="523699" cy="570787"/>
          </a:xfrm>
        </p:grpSpPr>
        <p:pic>
          <p:nvPicPr>
            <p:cNvPr id="17" name="Picture 16">
              <a:extLst>
                <a:ext uri="{FF2B5EF4-FFF2-40B4-BE49-F238E27FC236}">
                  <a16:creationId xmlns:a16="http://schemas.microsoft.com/office/drawing/2014/main" id="{8CC81C88-5ABF-29FD-B62C-5E6453D6AD51}"/>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12EE627C-2480-387D-4C43-D5A40325338F}"/>
                </a:ext>
              </a:extLst>
            </p:cNvPr>
            <p:cNvPicPr>
              <a:picLocks noChangeAspect="1"/>
            </p:cNvPicPr>
            <p:nvPr/>
          </p:nvPicPr>
          <p:blipFill>
            <a:blip r:embed="rId21">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22">
                      <a14:imgEffect>
                        <a14:saturation sat="300000"/>
                      </a14:imgEffect>
                    </a14:imgLayer>
                  </a14:imgProps>
                </a:ext>
              </a:extLst>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82335800-5344-3529-0AE7-C35250BC8DCE}"/>
              </a:ext>
            </a:extLst>
          </p:cNvPr>
          <p:cNvPicPr>
            <a:picLocks noChangeAspect="1"/>
          </p:cNvPicPr>
          <p:nvPr/>
        </p:nvPicPr>
        <p:blipFill>
          <a:blip r:embed="rId2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20" name="Right Brace 19">
            <a:extLst>
              <a:ext uri="{FF2B5EF4-FFF2-40B4-BE49-F238E27FC236}">
                <a16:creationId xmlns:a16="http://schemas.microsoft.com/office/drawing/2014/main" id="{3AC8A427-8A43-3BCE-1345-D19FF62B1FF3}"/>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Picture 25">
            <a:extLst>
              <a:ext uri="{FF2B5EF4-FFF2-40B4-BE49-F238E27FC236}">
                <a16:creationId xmlns:a16="http://schemas.microsoft.com/office/drawing/2014/main" id="{E7AA856B-06D4-8CEE-905C-A9D383248D90}"/>
              </a:ext>
            </a:extLst>
          </p:cNvPr>
          <p:cNvPicPr>
            <a:picLocks noChangeAspect="1"/>
          </p:cNvPicPr>
          <p:nvPr/>
        </p:nvPicPr>
        <p:blipFill>
          <a:blip r:embed="rId2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2" name="Picture 1">
            <a:extLst>
              <a:ext uri="{FF2B5EF4-FFF2-40B4-BE49-F238E27FC236}">
                <a16:creationId xmlns:a16="http://schemas.microsoft.com/office/drawing/2014/main" id="{31443669-0031-DB04-9AC7-30B18DEED03A}"/>
              </a:ext>
            </a:extLst>
          </p:cNvPr>
          <p:cNvPicPr>
            <a:picLocks noChangeAspect="1"/>
          </p:cNvPicPr>
          <p:nvPr>
            <p:custDataLst>
              <p:tags r:id="rId9"/>
            </p:custDataLst>
          </p:nvPr>
        </p:nvPicPr>
        <p:blipFill>
          <a:blip r:embed="rId2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899066" y="4773887"/>
            <a:ext cx="1392179" cy="2868735"/>
          </a:xfrm>
          <a:prstGeom prst="rect">
            <a:avLst/>
          </a:prstGeom>
        </p:spPr>
      </p:pic>
      <p:grpSp>
        <p:nvGrpSpPr>
          <p:cNvPr id="3" name="Group 2">
            <a:extLst>
              <a:ext uri="{FF2B5EF4-FFF2-40B4-BE49-F238E27FC236}">
                <a16:creationId xmlns:a16="http://schemas.microsoft.com/office/drawing/2014/main" id="{CDF9A3F2-1317-9826-0C2A-CD5889E3B5EF}"/>
              </a:ext>
            </a:extLst>
          </p:cNvPr>
          <p:cNvGrpSpPr/>
          <p:nvPr/>
        </p:nvGrpSpPr>
        <p:grpSpPr>
          <a:xfrm>
            <a:off x="4490880" y="4847586"/>
            <a:ext cx="1534487" cy="1086381"/>
            <a:chOff x="5786974" y="5243827"/>
            <a:chExt cx="1912332" cy="1402658"/>
          </a:xfrm>
        </p:grpSpPr>
        <p:pic>
          <p:nvPicPr>
            <p:cNvPr id="4" name="Picture 2" descr="Hand shake in heart | Free SVG">
              <a:extLst>
                <a:ext uri="{FF2B5EF4-FFF2-40B4-BE49-F238E27FC236}">
                  <a16:creationId xmlns:a16="http://schemas.microsoft.com/office/drawing/2014/main" id="{55E836B9-83FB-1565-EB7A-56D15397E4A0}"/>
                </a:ext>
              </a:extLst>
            </p:cNvPr>
            <p:cNvPicPr>
              <a:picLocks noChangeAspect="1" noChangeArrowheads="1"/>
            </p:cNvPicPr>
            <p:nvPr>
              <p:custDataLst>
                <p:tags r:id="rId10"/>
              </p:custDataLst>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7F4222-BB24-AAC9-EBFD-BB1B9A303741}"/>
                </a:ext>
              </a:extLst>
            </p:cNvPr>
            <p:cNvPicPr>
              <a:picLocks noChangeAspect="1"/>
            </p:cNvPicPr>
            <p:nvPr>
              <p:custDataLst>
                <p:tags r:id="rId11"/>
              </p:custDataLst>
            </p:nvPr>
          </p:nvPicPr>
          <p:blipFill>
            <a:blip r:embed="rId2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Tree>
    <p:extLst>
      <p:ext uri="{BB962C8B-B14F-4D97-AF65-F5344CB8AC3E}">
        <p14:creationId xmlns:p14="http://schemas.microsoft.com/office/powerpoint/2010/main" val="28903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50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4"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BFF02FC2-D148-FE1E-F456-AC4BB8633D8C}"/>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354381" y="817511"/>
            <a:ext cx="4860032" cy="3645024"/>
          </a:xfrm>
          <a:prstGeom prst="rect">
            <a:avLst/>
          </a:prstGeom>
        </p:spPr>
      </p:pic>
      <p:sp>
        <p:nvSpPr>
          <p:cNvPr id="2" name="Title 1"/>
          <p:cNvSpPr>
            <a:spLocks noGrp="1"/>
          </p:cNvSpPr>
          <p:nvPr>
            <p:ph type="title"/>
            <p:custDataLst>
              <p:tags r:id="rId1"/>
            </p:custDataLst>
          </p:nvPr>
        </p:nvSpPr>
        <p:spPr>
          <a:xfrm>
            <a:off x="457200" y="274638"/>
            <a:ext cx="8363272" cy="1143000"/>
          </a:xfrm>
        </p:spPr>
        <p:txBody>
          <a:bodyPr>
            <a:noAutofit/>
          </a:bodyPr>
          <a:lstStyle/>
          <a:p>
            <a:r>
              <a:rPr lang="fr-CA" sz="3600" dirty="0"/>
              <a:t>Programme – semaine 4, L’autocompassion</a:t>
            </a:r>
            <a:br>
              <a:rPr lang="fr-CA" sz="3600" dirty="0"/>
            </a:br>
            <a:r>
              <a:rPr lang="fr-CA" sz="3600" dirty="0"/>
              <a:t>(clarté et compassion)</a:t>
            </a:r>
          </a:p>
        </p:txBody>
      </p:sp>
      <p:sp>
        <p:nvSpPr>
          <p:cNvPr id="3" name="Content Placeholder 2"/>
          <p:cNvSpPr>
            <a:spLocks noGrp="1"/>
          </p:cNvSpPr>
          <p:nvPr>
            <p:ph idx="1"/>
            <p:custDataLst>
              <p:tags r:id="rId2"/>
            </p:custDataLst>
          </p:nvPr>
        </p:nvSpPr>
        <p:spPr>
          <a:xfrm>
            <a:off x="457200" y="1927373"/>
            <a:ext cx="8686800" cy="4525963"/>
          </a:xfrm>
        </p:spPr>
        <p:txBody>
          <a:bodyPr>
            <a:normAutofit/>
          </a:bodyPr>
          <a:lstStyle/>
          <a:p>
            <a:pPr lvl="0">
              <a:spcBef>
                <a:spcPts val="600"/>
              </a:spcBef>
            </a:pPr>
            <a:r>
              <a:rPr lang="fr-CA" sz="2600" dirty="0">
                <a:solidFill>
                  <a:schemeClr val="bg1">
                    <a:lumMod val="50000"/>
                  </a:schemeClr>
                </a:solidFill>
              </a:rPr>
              <a:t>Exercice de centrage</a:t>
            </a:r>
          </a:p>
          <a:p>
            <a:pPr lvl="0">
              <a:spcBef>
                <a:spcPts val="600"/>
              </a:spcBef>
            </a:pPr>
            <a:r>
              <a:rPr lang="fr-CA" sz="2600" dirty="0">
                <a:solidFill>
                  <a:schemeClr val="bg1">
                    <a:lumMod val="50000"/>
                  </a:schemeClr>
                </a:solidFill>
              </a:rPr>
              <a:t>Compte rendu de la semaine passée</a:t>
            </a:r>
          </a:p>
          <a:p>
            <a:r>
              <a:rPr lang="fr-CA" sz="2600" dirty="0"/>
              <a:t>Pleine conscience – boire de l'eau</a:t>
            </a:r>
          </a:p>
          <a:p>
            <a:r>
              <a:rPr lang="fr-CA" sz="2600" dirty="0"/>
              <a:t>Nettoyage conscient de son environnement</a:t>
            </a:r>
          </a:p>
          <a:p>
            <a:r>
              <a:rPr lang="fr-CA" sz="2600" dirty="0"/>
              <a:t>Autocompassion dans un état de pleine conscience</a:t>
            </a:r>
          </a:p>
          <a:p>
            <a:pPr lvl="0">
              <a:spcBef>
                <a:spcPts val="600"/>
              </a:spcBef>
            </a:pPr>
            <a:r>
              <a:rPr lang="fr-CA" sz="2600" dirty="0"/>
              <a:t>Choses à accomplir cette semaine</a:t>
            </a:r>
          </a:p>
          <a:p>
            <a:pPr lvl="0">
              <a:spcBef>
                <a:spcPts val="600"/>
              </a:spcBef>
            </a:pPr>
            <a:r>
              <a:rPr lang="fr-CA" sz="2800" u="none" dirty="0"/>
              <a:t>Retour sur la séance</a:t>
            </a:r>
            <a:endParaRPr lang="fr-CA"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685800" y="1567333"/>
            <a:ext cx="7414592" cy="4525963"/>
          </a:xfrm>
        </p:spPr>
        <p:txBody>
          <a:bodyPr>
            <a:normAutofit fontScale="92500" lnSpcReduction="10000"/>
          </a:bodyPr>
          <a:lstStyle/>
          <a:p>
            <a:r>
              <a:rPr lang="fr-CA" dirty="0"/>
              <a:t>Asseyez-vous le dos droit et le plus confortablement possible</a:t>
            </a:r>
          </a:p>
          <a:p>
            <a:r>
              <a:rPr lang="fr-CA" dirty="0"/>
              <a:t>Concentrez doucement votre attention </a:t>
            </a:r>
            <a:br>
              <a:rPr lang="fr-CA" dirty="0"/>
            </a:br>
            <a:r>
              <a:rPr lang="fr-CA" dirty="0"/>
              <a:t>sur votre respiration</a:t>
            </a:r>
          </a:p>
          <a:p>
            <a:r>
              <a:rPr lang="fr-CA" dirty="0"/>
              <a:t>Prenez un moment pour réfléchir aux origines de cette eau</a:t>
            </a:r>
          </a:p>
          <a:p>
            <a:r>
              <a:rPr lang="fr-CA" dirty="0"/>
              <a:t>Continuez de respirer...</a:t>
            </a:r>
          </a:p>
          <a:p>
            <a:r>
              <a:rPr lang="fr-CA" dirty="0"/>
              <a:t>Réfléchissez au parcours que cette eau a dû faire pour parvenir jusqu’à vous...</a:t>
            </a:r>
          </a:p>
        </p:txBody>
      </p:sp>
      <p:sp>
        <p:nvSpPr>
          <p:cNvPr id="4" name="Title 3"/>
          <p:cNvSpPr>
            <a:spLocks noGrp="1"/>
          </p:cNvSpPr>
          <p:nvPr>
            <p:ph type="title"/>
            <p:custDataLst>
              <p:tags r:id="rId2"/>
            </p:custDataLst>
          </p:nvPr>
        </p:nvSpPr>
        <p:spPr/>
        <p:txBody>
          <a:bodyPr>
            <a:normAutofit/>
          </a:bodyPr>
          <a:lstStyle/>
          <a:p>
            <a:r>
              <a:rPr lang="fr-CA" dirty="0"/>
              <a:t>Pleine conscience – boire de l'eau</a:t>
            </a:r>
          </a:p>
        </p:txBody>
      </p:sp>
      <p:pic>
        <p:nvPicPr>
          <p:cNvPr id="5" name="Picture 6" descr="C:\Users\GonzalA1\AppData\Local\Microsoft\Windows\Temporary Internet Files\Content.IE5\H7G048II\촉촉한피부1[1].jpg"/>
          <p:cNvPicPr>
            <a:picLocks noChangeAspect="1" noChangeArrowheads="1"/>
          </p:cNvPicPr>
          <p:nvPr>
            <p:custDataLst>
              <p:tags r:id="rId3"/>
            </p:custDataLst>
          </p:nvPr>
        </p:nvPicPr>
        <p:blipFill>
          <a:blip r:embed="rId7">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63910" y="980728"/>
            <a:ext cx="3072964" cy="252138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6E7E227-102D-124A-F877-7C11AABC0F73}"/>
              </a:ext>
            </a:extLst>
          </p:cNvPr>
          <p:cNvGrpSpPr/>
          <p:nvPr>
            <p:custDataLst>
              <p:tags r:id="rId4"/>
            </p:custDataLst>
          </p:nvPr>
        </p:nvGrpSpPr>
        <p:grpSpPr>
          <a:xfrm>
            <a:off x="3954711" y="6261406"/>
            <a:ext cx="578643" cy="587586"/>
            <a:chOff x="6542261" y="506769"/>
            <a:chExt cx="523699" cy="570787"/>
          </a:xfrm>
        </p:grpSpPr>
        <p:pic>
          <p:nvPicPr>
            <p:cNvPr id="6" name="Picture 5">
              <a:extLst>
                <a:ext uri="{FF2B5EF4-FFF2-40B4-BE49-F238E27FC236}">
                  <a16:creationId xmlns:a16="http://schemas.microsoft.com/office/drawing/2014/main" id="{5D3FC71E-32A8-16E6-C1A5-446A3396565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7" name="Picture 6">
              <a:extLst>
                <a:ext uri="{FF2B5EF4-FFF2-40B4-BE49-F238E27FC236}">
                  <a16:creationId xmlns:a16="http://schemas.microsoft.com/office/drawing/2014/main" id="{257E3C5D-B827-CB0C-489C-8D6835C7B49B}"/>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spTree>
    <p:extLst>
      <p:ext uri="{BB962C8B-B14F-4D97-AF65-F5344CB8AC3E}">
        <p14:creationId xmlns:p14="http://schemas.microsoft.com/office/powerpoint/2010/main" val="56263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dirty="0"/>
              <a:t>Autocompassion – Définition</a:t>
            </a:r>
          </a:p>
        </p:txBody>
      </p:sp>
      <p:sp>
        <p:nvSpPr>
          <p:cNvPr id="3" name="Content Placeholder 2"/>
          <p:cNvSpPr>
            <a:spLocks noGrp="1"/>
          </p:cNvSpPr>
          <p:nvPr>
            <p:ph idx="1"/>
            <p:custDataLst>
              <p:tags r:id="rId2"/>
            </p:custDataLst>
          </p:nvPr>
        </p:nvSpPr>
        <p:spPr>
          <a:xfrm>
            <a:off x="49957" y="1484784"/>
            <a:ext cx="9044085" cy="4525963"/>
          </a:xfrm>
        </p:spPr>
        <p:txBody>
          <a:bodyPr>
            <a:normAutofit/>
          </a:bodyPr>
          <a:lstStyle/>
          <a:p>
            <a:pPr>
              <a:spcBef>
                <a:spcPts val="600"/>
              </a:spcBef>
            </a:pPr>
            <a:r>
              <a:rPr lang="fr-CA" sz="2400" dirty="0"/>
              <a:t>L’autocompassion consiste à adopter un sentiment de bienveillance envers soi-même dans les moments où on pourrait se sentir inadéquat, en situation d’échec ou en souffrance. </a:t>
            </a:r>
          </a:p>
          <a:p>
            <a:pPr marL="342900" lvl="1" indent="-342900">
              <a:spcBef>
                <a:spcPts val="600"/>
              </a:spcBef>
              <a:buFont typeface="Arial"/>
              <a:buChar char="•"/>
            </a:pPr>
            <a:r>
              <a:rPr lang="fr-CA" sz="2400" dirty="0"/>
              <a:t>La D</a:t>
            </a:r>
            <a:r>
              <a:rPr lang="fr-CA" sz="2400" baseline="30000" dirty="0"/>
              <a:t>re</a:t>
            </a:r>
            <a:r>
              <a:rPr lang="fr-CA" sz="2400" dirty="0"/>
              <a:t> Kristin Neff inclut dans la définition de l’autocompassion </a:t>
            </a:r>
            <a:r>
              <a:rPr lang="fr-CA" sz="2400" dirty="0">
                <a:solidFill>
                  <a:srgbClr val="7030A0"/>
                </a:solidFill>
              </a:rPr>
              <a:t>trois composantes principales, soit la bienveillance envers soi-même, une humanité commune, et la pleine conscience :</a:t>
            </a:r>
            <a:endParaRPr lang="fr-CA" sz="2400" dirty="0"/>
          </a:p>
          <a:p>
            <a:pPr lvl="1">
              <a:spcBef>
                <a:spcPts val="600"/>
              </a:spcBef>
            </a:pPr>
            <a:r>
              <a:rPr lang="fr-CA" sz="2000" dirty="0"/>
              <a:t>Bienveillance envers soi-même : se traiter avec gentillesse et douceur</a:t>
            </a:r>
          </a:p>
          <a:p>
            <a:pPr lvl="1">
              <a:spcBef>
                <a:spcPts val="600"/>
              </a:spcBef>
            </a:pPr>
            <a:r>
              <a:rPr lang="fr-CA" sz="2000" dirty="0"/>
              <a:t>Humanité commune : reconnaissance de la normalité des échecs et des souffrances dans la vie humaine</a:t>
            </a:r>
          </a:p>
          <a:p>
            <a:pPr lvl="1">
              <a:spcBef>
                <a:spcPts val="600"/>
              </a:spcBef>
            </a:pPr>
            <a:r>
              <a:rPr lang="fr-CA" sz="2000" dirty="0"/>
              <a:t>Pleine conscience : acceptation et reconnaissance des émotions et des sentiments négatifs, sans pour autant que ceux-ci prennent le dessus</a:t>
            </a:r>
            <a:br>
              <a:rPr lang="fr-CA" sz="2000" dirty="0"/>
            </a:br>
            <a:r>
              <a:rPr lang="fr-CA" sz="2000" dirty="0"/>
              <a:t>et sans porter de jugement</a:t>
            </a:r>
          </a:p>
        </p:txBody>
      </p:sp>
      <p:sp>
        <p:nvSpPr>
          <p:cNvPr id="4" name="Rectangle 3"/>
          <p:cNvSpPr/>
          <p:nvPr>
            <p:custDataLst>
              <p:tags r:id="rId3"/>
            </p:custDataLst>
          </p:nvPr>
        </p:nvSpPr>
        <p:spPr>
          <a:xfrm>
            <a:off x="899592" y="6276584"/>
            <a:ext cx="4932040" cy="276999"/>
          </a:xfrm>
          <a:prstGeom prst="rect">
            <a:avLst/>
          </a:prstGeom>
        </p:spPr>
        <p:txBody>
          <a:bodyPr wrap="square">
            <a:spAutoFit/>
          </a:bodyPr>
          <a:lstStyle/>
          <a:p>
            <a:r>
              <a:rPr lang="fr-CA" sz="1200" dirty="0"/>
              <a:t>L’autocompassion : </a:t>
            </a:r>
            <a:r>
              <a:rPr lang="fr-CA" sz="1200" dirty="0">
                <a:hlinkClick r:id="rId8"/>
              </a:rPr>
              <a:t>https://www.youtube.com/watch?v=ErzUlNhtz5Q</a:t>
            </a:r>
            <a:r>
              <a:rPr lang="fr-CA" sz="1200" dirty="0"/>
              <a:t>  </a:t>
            </a:r>
          </a:p>
        </p:txBody>
      </p:sp>
      <p:pic>
        <p:nvPicPr>
          <p:cNvPr id="5" name="Pictur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601216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77688" y="44624"/>
            <a:ext cx="8686800" cy="706090"/>
          </a:xfrm>
        </p:spPr>
        <p:txBody>
          <a:bodyPr>
            <a:normAutofit fontScale="90000"/>
          </a:bodyPr>
          <a:lstStyle/>
          <a:p>
            <a:r>
              <a:rPr lang="fr-CA" dirty="0"/>
              <a:t>Les cinq mythes de l’autocompassion </a:t>
            </a:r>
            <a:r>
              <a:rPr lang="fr-CA" sz="3100" dirty="0"/>
              <a:t>(1/2)</a:t>
            </a:r>
            <a:endParaRPr lang="fr-CA" dirty="0"/>
          </a:p>
        </p:txBody>
      </p:sp>
      <p:sp>
        <p:nvSpPr>
          <p:cNvPr id="3" name="Content Placeholder 2"/>
          <p:cNvSpPr>
            <a:spLocks noGrp="1"/>
          </p:cNvSpPr>
          <p:nvPr>
            <p:ph idx="1"/>
            <p:custDataLst>
              <p:tags r:id="rId2"/>
            </p:custDataLst>
          </p:nvPr>
        </p:nvSpPr>
        <p:spPr>
          <a:xfrm>
            <a:off x="286138" y="750714"/>
            <a:ext cx="8750358" cy="5989513"/>
          </a:xfrm>
        </p:spPr>
        <p:txBody>
          <a:bodyPr>
            <a:noAutofit/>
          </a:bodyPr>
          <a:lstStyle/>
          <a:p>
            <a:pPr>
              <a:spcBef>
                <a:spcPts val="400"/>
              </a:spcBef>
            </a:pPr>
            <a:r>
              <a:rPr lang="fr-CA" sz="2000" dirty="0"/>
              <a:t>Pour la plupart des gens, la compassion est une qualité des plus louables. </a:t>
            </a:r>
          </a:p>
          <a:p>
            <a:pPr>
              <a:spcBef>
                <a:spcPts val="400"/>
              </a:spcBef>
            </a:pPr>
            <a:r>
              <a:rPr lang="fr-CA" sz="2000" dirty="0"/>
              <a:t>Elle se veut l’expression des qualités suivantes : gentillesse, clémence, tendresse, bienveillance, compréhension, empathie, sympathie et solidarité, assorties du besoin d’aider d’autres créatures vivantes, tant humaines qu’animales, en détresse.</a:t>
            </a:r>
          </a:p>
          <a:p>
            <a:pPr>
              <a:spcBef>
                <a:spcPts val="400"/>
              </a:spcBef>
            </a:pPr>
            <a:r>
              <a:rPr lang="fr-CA" sz="2000" dirty="0"/>
              <a:t>Mais pour bon nombre de gens, </a:t>
            </a:r>
            <a:r>
              <a:rPr lang="fr-CA" sz="2000" i="1" dirty="0"/>
              <a:t>l’autocompassion</a:t>
            </a:r>
            <a:r>
              <a:rPr lang="fr-CA" sz="2000" dirty="0"/>
              <a:t> a plutôt une connotation négative et est synonyme d’apitoiement, d’égocentrisme, de complaisance, de narcissisme et d’égoïsme pur et simple. Encore aujourd’hui, de nombreuses générations semblent croire que si nous ne nous blâmons et ne nous punissons pas nous-mêmes lorsqu’on commet un geste répréhensible, nous risquons la complaisance morale, une échappatoire égoïste et le péché d’orgueil mal placé.</a:t>
            </a:r>
          </a:p>
          <a:p>
            <a:pPr>
              <a:spcBef>
                <a:spcPts val="400"/>
              </a:spcBef>
            </a:pPr>
            <a:r>
              <a:rPr lang="fr-CA" sz="2000" dirty="0"/>
              <a:t>Les cinq mythes de l’autocompassion :</a:t>
            </a:r>
          </a:p>
          <a:p>
            <a:pPr marL="857250" lvl="1" indent="-457200">
              <a:spcBef>
                <a:spcPts val="400"/>
              </a:spcBef>
              <a:buFont typeface="+mj-lt"/>
              <a:buAutoNum type="arabicPeriod"/>
            </a:pPr>
            <a:r>
              <a:rPr lang="fr-CA" sz="1600" dirty="0"/>
              <a:t>L’autocompassion est une forme d’apitoiement sur soi</a:t>
            </a:r>
          </a:p>
          <a:p>
            <a:pPr marL="857250" lvl="1" indent="-457200">
              <a:spcBef>
                <a:spcPts val="400"/>
              </a:spcBef>
              <a:buFont typeface="+mj-lt"/>
              <a:buAutoNum type="arabicPeriod"/>
            </a:pPr>
            <a:r>
              <a:rPr lang="fr-CA" sz="1600" dirty="0"/>
              <a:t>L’autocompassion est un signe de faiblesse</a:t>
            </a:r>
          </a:p>
          <a:p>
            <a:pPr marL="857250" lvl="1" indent="-457200">
              <a:spcBef>
                <a:spcPts val="400"/>
              </a:spcBef>
              <a:buFont typeface="+mj-lt"/>
              <a:buAutoNum type="arabicPeriod"/>
            </a:pPr>
            <a:r>
              <a:rPr lang="fr-CA" sz="1600" dirty="0"/>
              <a:t>L’autocompassion amène l’autocomplaisance</a:t>
            </a:r>
          </a:p>
          <a:p>
            <a:pPr marL="857250" lvl="1" indent="-457200">
              <a:spcBef>
                <a:spcPts val="400"/>
              </a:spcBef>
              <a:buFont typeface="+mj-lt"/>
              <a:buAutoNum type="arabicPeriod"/>
            </a:pPr>
            <a:r>
              <a:rPr lang="fr-CA" sz="1600" dirty="0"/>
              <a:t>L’autocompassion équivaut à du narcissisme</a:t>
            </a:r>
          </a:p>
          <a:p>
            <a:pPr marL="857250" lvl="1" indent="-457200">
              <a:spcBef>
                <a:spcPts val="400"/>
              </a:spcBef>
              <a:buFont typeface="+mj-lt"/>
              <a:buAutoNum type="arabicPeriod"/>
            </a:pPr>
            <a:r>
              <a:rPr lang="fr-CA" sz="1600" dirty="0"/>
              <a:t>L’autocompassion est de l’égoïsme</a:t>
            </a:r>
          </a:p>
        </p:txBody>
      </p:sp>
      <p:pic>
        <p:nvPicPr>
          <p:cNvPr id="5" name="Picture 4"/>
          <p:cNvPicPr>
            <a:picLocks noChangeAspect="1"/>
          </p:cNvPicPr>
          <p:nvPr>
            <p:custDataLst>
              <p:tags r:id="rId3"/>
            </p:custDataLst>
          </p:nvPr>
        </p:nvPicPr>
        <p:blipFill>
          <a:blip r:embed="rId6">
            <a:clrChange>
              <a:clrFrom>
                <a:srgbClr val="FFFFFF"/>
              </a:clrFrom>
              <a:clrTo>
                <a:srgbClr val="FFFFFF">
                  <a:alpha val="0"/>
                </a:srgbClr>
              </a:clrTo>
            </a:clrChange>
          </a:blip>
          <a:stretch>
            <a:fillRect/>
          </a:stretch>
        </p:blipFill>
        <p:spPr>
          <a:xfrm>
            <a:off x="5854412" y="4431636"/>
            <a:ext cx="3110076" cy="2405125"/>
          </a:xfrm>
          <a:prstGeom prst="rect">
            <a:avLst/>
          </a:prstGeom>
        </p:spPr>
      </p:pic>
    </p:spTree>
    <p:extLst>
      <p:ext uri="{BB962C8B-B14F-4D97-AF65-F5344CB8AC3E}">
        <p14:creationId xmlns:p14="http://schemas.microsoft.com/office/powerpoint/2010/main" val="554038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10"/>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7363</TotalTime>
  <Words>4034</Words>
  <Application>Microsoft Office PowerPoint</Application>
  <PresentationFormat>On-screen Show (4:3)</PresentationFormat>
  <Paragraphs>299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Bradley Hand ITC</vt:lpstr>
      <vt:lpstr>Calibri</vt:lpstr>
      <vt:lpstr>Helvetica</vt:lpstr>
      <vt:lpstr>Roboto</vt:lpstr>
      <vt:lpstr>Verdana</vt:lpstr>
      <vt:lpstr>1_Office Theme</vt:lpstr>
      <vt:lpstr>Aujourd’hui, nous allons faire un exercice qui consiste à boire de l’eau dans un état de pleine conscience. Je vous demande donc d’aller chercher un petit verre d’eau</vt:lpstr>
      <vt:lpstr>Programme de développement du leadership de changement en pleine conscience (DLCP)</vt:lpstr>
      <vt:lpstr>Exercice de respiration en pleine conscience – Centrage</vt:lpstr>
      <vt:lpstr>Un aperçu rapide des résultats du sondage de la semaine dernière (3)</vt:lpstr>
      <vt:lpstr>Compte rendu de la semaine 3</vt:lpstr>
      <vt:lpstr>Programme – semaine 4, L’autocompassion (clarté et compassion)</vt:lpstr>
      <vt:lpstr>Pleine conscience – boire de l'eau</vt:lpstr>
      <vt:lpstr>Autocompassion – Définition</vt:lpstr>
      <vt:lpstr>Les cinq mythes de l’autocompassion (1/2)</vt:lpstr>
      <vt:lpstr>Les cinq mythes de l’autocompassion (2/2)</vt:lpstr>
      <vt:lpstr>Pleine conscience – autocompassion </vt:lpstr>
      <vt:lpstr>Nettoyage conscient de son environnement</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446</cp:revision>
  <cp:lastPrinted>2016-05-02T17:15:08Z</cp:lastPrinted>
  <dcterms:created xsi:type="dcterms:W3CDTF">2015-04-14T20:39:51Z</dcterms:created>
  <dcterms:modified xsi:type="dcterms:W3CDTF">2022-10-21T14:40:49Z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