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6"/>
  </p:notesMasterIdLst>
  <p:handoutMasterIdLst>
    <p:handoutMasterId r:id="rId17"/>
  </p:handoutMasterIdLst>
  <p:sldIdLst>
    <p:sldId id="299" r:id="rId2"/>
    <p:sldId id="325" r:id="rId3"/>
    <p:sldId id="349" r:id="rId4"/>
    <p:sldId id="350" r:id="rId5"/>
    <p:sldId id="278" r:id="rId6"/>
    <p:sldId id="344" r:id="rId7"/>
    <p:sldId id="321" r:id="rId8"/>
    <p:sldId id="323" r:id="rId9"/>
    <p:sldId id="352" r:id="rId10"/>
    <p:sldId id="320" r:id="rId11"/>
    <p:sldId id="322" r:id="rId12"/>
    <p:sldId id="336" r:id="rId13"/>
    <p:sldId id="351" r:id="rId14"/>
    <p:sldId id="337"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3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87" autoAdjust="0"/>
    <p:restoredTop sz="52026" autoAdjust="0"/>
  </p:normalViewPr>
  <p:slideViewPr>
    <p:cSldViewPr snapToObjects="1" showGuides="1">
      <p:cViewPr varScale="1">
        <p:scale>
          <a:sx n="81" d="100"/>
          <a:sy n="81" d="100"/>
        </p:scale>
        <p:origin x="3924" y="7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notesViewPr>
    <p:cSldViewPr snapToObjects="1">
      <p:cViewPr varScale="1">
        <p:scale>
          <a:sx n="84" d="100"/>
          <a:sy n="84" d="100"/>
        </p:scale>
        <p:origin x="98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9/4/2022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9/4/2022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youtube.com/watch?v=qBBy5Jx_xrQ" TargetMode="External"/><Relationship Id="rId3" Type="http://schemas.openxmlformats.org/officeDocument/2006/relationships/hyperlink" Target="https://www.youtube.com/watch?v=ErzUlNhtz5Q" TargetMode="External"/><Relationship Id="rId7" Type="http://schemas.openxmlformats.org/officeDocument/2006/relationships/hyperlink" Target="https://www.youtube.com/watch?v=Fevw8ahkeeU"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vimeo.com/470384287"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www.youtube.com/watch?v=5nsySCMH36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imeo.com/470384287"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elf-compassion.org/wp-content/uploads/2020/08/self-compassion.break__01-cleanedbydan.mp3" TargetMode="External"/><Relationship Id="rId5" Type="http://schemas.openxmlformats.org/officeDocument/2006/relationships/hyperlink" Target="https://www.youtube.com/watch?v=nQSAcY-7Xic" TargetMode="External"/><Relationship Id="rId4" Type="http://schemas.openxmlformats.org/officeDocument/2006/relationships/hyperlink" Target="https://www.youtube.com/watch?v=Fevw8ahkeeU"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gcconnex.gc.ca/blog/view/14813318/day-1721-days-challenge-kindspring-make-a-mindful-phone-call"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ositiveleadership.fr/plus-de-conscience-dans-nos-emails" TargetMode="External"/><Relationship Id="rId5" Type="http://schemas.openxmlformats.org/officeDocument/2006/relationships/hyperlink" Target="https://www.sysk.fr/2018/11/13/pleine-conscience-numerique-transformation/" TargetMode="External"/><Relationship Id="rId4" Type="http://schemas.openxmlformats.org/officeDocument/2006/relationships/hyperlink" Target="https://www.youtube.com/watch?v=5nsySCMH36s" TargetMode="External"/><Relationship Id="rId9" Type="http://schemas.openxmlformats.org/officeDocument/2006/relationships/hyperlink" Target="https://learn.rumie.org/jR/bytes/practice-digital-mindfulness-for-wellbeing"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Self-compassion"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Kristin_Nef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Suffering" TargetMode="External"/><Relationship Id="rId5" Type="http://schemas.openxmlformats.org/officeDocument/2006/relationships/hyperlink" Target="https://en.wikipedia.org/wiki/Compassion" TargetMode="External"/><Relationship Id="rId4" Type="http://schemas.openxmlformats.org/officeDocument/2006/relationships/hyperlink" Target="https://www.youtube.com/watch?v=skw9M-mC9v4" TargetMode="External"/><Relationship Id="rId9" Type="http://schemas.openxmlformats.org/officeDocument/2006/relationships/hyperlink" Target="https://www.youtube.com/watch?v=Tyl6YXp1Y6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fr-CA" noProof="0" dirty="0"/>
          </a:p>
          <a:p>
            <a:endParaRPr lang="fr-CA" noProof="0" dirty="0"/>
          </a:p>
          <a:p>
            <a:r>
              <a:rPr lang="fr-CA" noProof="0" dirty="0"/>
              <a:t>(Rappel amical : préparatifs pour le partage audio et vidéo, y compris les sous-titres anglais et une taille de police à </a:t>
            </a:r>
            <a:r>
              <a:rPr lang="fr-CA" baseline="0" noProof="0" dirty="0"/>
              <a:t>100 %)</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t>Choisir entre ces trois vidéos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–L’</a:t>
            </a:r>
            <a:r>
              <a:rPr lang="fr-CA" sz="1200" noProof="0" dirty="0" err="1"/>
              <a:t>autocompassion</a:t>
            </a:r>
            <a:r>
              <a:rPr lang="fr-CA" sz="1200" noProof="0" dirty="0"/>
              <a:t> : </a:t>
            </a:r>
            <a:r>
              <a:rPr lang="fr-CA" sz="1800" u="sng" noProof="0" dirty="0">
                <a:solidFill>
                  <a:srgbClr val="0563C1"/>
                </a:solidFill>
                <a:effectLst/>
                <a:latin typeface="Arial" panose="020B0604020202020204" pitchFamily="34" charset="0"/>
                <a:ea typeface="+mn-ea"/>
                <a:hlinkClick r:id="rId3"/>
              </a:rPr>
              <a:t>https://www.youtube.com/watch?v=ErzUlNhtz5Q</a:t>
            </a:r>
            <a:r>
              <a:rPr lang="fr-CA" sz="1800" u="sng" noProof="0" dirty="0">
                <a:solidFill>
                  <a:srgbClr val="0563C1"/>
                </a:solidFill>
                <a:effectLst/>
                <a:latin typeface="Arial" panose="020B0604020202020204" pitchFamily="34" charset="0"/>
                <a:ea typeface="+mn-ea"/>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effectLst/>
                <a:ea typeface="Calibri" panose="020F0502020204030204" pitchFamily="34" charset="0"/>
                <a:cs typeface="Times New Roman" panose="02020603050405020304" pitchFamily="18" charset="0"/>
              </a:rPr>
              <a:t>5 min – Une pause d’autocompassion : </a:t>
            </a:r>
            <a:r>
              <a:rPr lang="fr-CA" sz="1200" noProof="0" dirty="0">
                <a:effectLst/>
                <a:ea typeface="Calibri" panose="020F0502020204030204" pitchFamily="34" charset="0"/>
                <a:cs typeface="Times New Roman" panose="02020603050405020304" pitchFamily="18" charset="0"/>
                <a:hlinkClick r:id="rId6"/>
              </a:rPr>
              <a:t>https://vimeo.com/470384287</a:t>
            </a:r>
            <a:r>
              <a:rPr lang="fr-CA" sz="1200" noProof="0" dirty="0">
                <a:effectLst/>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effectLst/>
                <a:ea typeface="Calibri" panose="020F0502020204030204" pitchFamily="34" charset="0"/>
                <a:cs typeface="Times New Roman" panose="02020603050405020304" pitchFamily="18" charset="0"/>
              </a:rPr>
              <a:t>8 min – La pause d’autocompassion : </a:t>
            </a:r>
            <a:r>
              <a:rPr lang="fr-CA" sz="1200" noProof="0" dirty="0">
                <a:effectLst/>
                <a:ea typeface="Calibri" panose="020F0502020204030204" pitchFamily="34" charset="0"/>
                <a:cs typeface="Times New Roman" panose="02020603050405020304" pitchFamily="18" charset="0"/>
                <a:hlinkClick r:id="rId7"/>
              </a:rPr>
              <a:t>https://www.youtube.com/watch?v=Fevw8ahkeeU</a:t>
            </a:r>
            <a:r>
              <a:rPr lang="fr-CA" sz="1200" noProof="0" dirty="0">
                <a:effectLst/>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noProof="0" dirty="0"/>
              <a:t>2 min - How to Practice </a:t>
            </a:r>
            <a:r>
              <a:rPr lang="fr-CA" sz="1200" u="none" noProof="0" dirty="0" err="1"/>
              <a:t>Mindful</a:t>
            </a:r>
            <a:r>
              <a:rPr lang="fr-CA" sz="1200" u="none" noProof="0" dirty="0"/>
              <a:t> Emailing : </a:t>
            </a:r>
            <a:r>
              <a:rPr lang="fr-CA" sz="1200" u="sng" noProof="0" dirty="0">
                <a:hlinkClick r:id="rId8"/>
              </a:rPr>
              <a:t>https://www.youtube.com/watch?v=qBBy5Jx_xrQ</a:t>
            </a:r>
            <a:r>
              <a:rPr lang="fr-CA" sz="12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3 min - </a:t>
            </a:r>
            <a:r>
              <a:rPr lang="fr-CA" noProof="0" dirty="0" err="1"/>
              <a:t>Mindful</a:t>
            </a:r>
            <a:r>
              <a:rPr lang="fr-CA" noProof="0" dirty="0"/>
              <a:t> Monkey, Happy Panda (histoire mise à jour) : </a:t>
            </a:r>
            <a:r>
              <a:rPr lang="fr-CA" sz="1100" u="sng" noProof="0" dirty="0">
                <a:hlinkClick r:id="rId9"/>
              </a:rPr>
              <a:t>https://www.youtube.com/watch?v=5nsySCMH36s</a:t>
            </a:r>
            <a:r>
              <a:rPr lang="fr-CA" sz="11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400" noProof="0" dirty="0"/>
              <a:t>(Choisissez l'un d'entre eux)</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noProof="0" dirty="0"/>
              <a:t>5 min – Une pause d’autocompassion : </a:t>
            </a:r>
            <a:r>
              <a:rPr lang="fr-CA" sz="1400" noProof="0" dirty="0">
                <a:hlinkClick r:id="rId3"/>
              </a:rPr>
              <a:t>https://vimeo.com/470384287</a:t>
            </a:r>
            <a:r>
              <a:rPr lang="fr-CA" sz="1400" noProof="0" dirty="0"/>
              <a:t> </a:t>
            </a:r>
            <a:br>
              <a:rPr lang="fr-CA" sz="1400" noProof="0" dirty="0"/>
            </a:br>
            <a:r>
              <a:rPr lang="fr-CA" sz="1400" b="1" noProof="0" dirty="0"/>
              <a:t>OR</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300" noProof="0" dirty="0"/>
              <a:t>Ou encore, vous pouvez guider les participants tout au long d’un exercice d’autocompassion, comme suit…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Je vais nous guider tout au long d’un exercice d’amour et de bienveillance similaire et plus court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Pensez à un évén</a:t>
            </a:r>
            <a:r>
              <a:rPr lang="fr-CA" sz="1300" baseline="0" noProof="0" dirty="0"/>
              <a:t>ement qui vous a marqué, qui vous a perturbé et que vous ne semblez pas pouvoir oublier. Idéalement, pensez à quelque chose de léger pour cet exercice… </a:t>
            </a:r>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300" baseline="0" noProof="0" dirty="0"/>
              <a:t>Rappelez-vous, nous sommes tous dans le même bateau (marquer des pauses entre les phrases, employer le « je » pour deux de ces énoncés, puis le « nous » pour les deux autres)</a:t>
            </a:r>
          </a:p>
          <a:p>
            <a:pPr marL="1200150" lvl="2" indent="-285750">
              <a:spcBef>
                <a:spcPts val="600"/>
              </a:spcBef>
              <a:buFont typeface="Arial" panose="020B0604020202020204" pitchFamily="34" charset="0"/>
              <a:buChar char="•"/>
            </a:pPr>
            <a:r>
              <a:rPr lang="fr-CA" sz="1700" noProof="0" dirty="0"/>
              <a:t>Faites que je sois (nous soyons tous) en sécurité</a:t>
            </a:r>
          </a:p>
          <a:p>
            <a:pPr marL="1200150" lvl="2" indent="-285750">
              <a:spcBef>
                <a:spcPts val="600"/>
              </a:spcBef>
              <a:buFont typeface="Arial" panose="020B0604020202020204" pitchFamily="34" charset="0"/>
              <a:buChar char="•"/>
            </a:pPr>
            <a:r>
              <a:rPr lang="fr-CA" sz="1700" noProof="0" dirty="0"/>
              <a:t>Faites que je sois (nous soyons tous) en paix</a:t>
            </a:r>
          </a:p>
          <a:p>
            <a:pPr marL="1200150" lvl="2" indent="-285750">
              <a:spcBef>
                <a:spcPts val="600"/>
              </a:spcBef>
              <a:buFont typeface="Arial" panose="020B0604020202020204" pitchFamily="34" charset="0"/>
              <a:buChar char="•"/>
            </a:pPr>
            <a:r>
              <a:rPr lang="fr-CA" sz="1700" noProof="0" dirty="0"/>
              <a:t>Faites que je sois (nous soyons tous) bienveillant(s) envers moi-même (nous-mêmes)</a:t>
            </a:r>
          </a:p>
          <a:p>
            <a:pPr marL="1200150" lvl="2" indent="-285750">
              <a:spcBef>
                <a:spcPts val="600"/>
              </a:spcBef>
              <a:buFont typeface="Arial" panose="020B0604020202020204" pitchFamily="34" charset="0"/>
              <a:buChar char="•"/>
            </a:pPr>
            <a:r>
              <a:rPr lang="fr-CA" sz="1700" noProof="0" dirty="0"/>
              <a:t>Faites que je m’accepte tel que je suis (nous nous acceptions tous tels que nous sommes)</a:t>
            </a:r>
          </a:p>
          <a:p>
            <a:pPr marL="0" lvl="0" indent="0">
              <a:spcBef>
                <a:spcPts val="599"/>
              </a:spcBef>
              <a:spcAft>
                <a:spcPts val="300"/>
              </a:spcAft>
              <a:buFont typeface="Arial" panose="020B0604020202020204" pitchFamily="34" charset="0"/>
              <a:buNone/>
            </a:pPr>
            <a:endParaRPr lang="fr-CA" sz="1300" noProof="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800" b="0" i="0" noProof="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5 min – Une pause d’autocompassion : </a:t>
            </a:r>
            <a:r>
              <a:rPr lang="fr-CA" sz="2400" noProof="0" dirty="0">
                <a:hlinkClick r:id="rId3"/>
              </a:rPr>
              <a:t>https://vimeo.com/470384287</a:t>
            </a:r>
            <a:r>
              <a:rPr lang="fr-CA" sz="2400" noProof="0" dirty="0"/>
              <a:t>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8 min – La pause d’autocompassion : </a:t>
            </a:r>
            <a:r>
              <a:rPr lang="fr-CA" sz="1800" noProof="0" dirty="0">
                <a:hlinkClick r:id="rId4"/>
              </a:rPr>
              <a:t>https://www.youtube.com/watch?v=Fevw8ahkeeU</a:t>
            </a:r>
            <a:endParaRPr lang="fr-CA" sz="1800" noProof="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Méditation guidée :</a:t>
            </a:r>
            <a:r>
              <a:rPr lang="fr-CA" sz="1200" baseline="0" noProof="0" dirty="0"/>
              <a:t> votre moment d’autocompassion (17 min) – </a:t>
            </a:r>
            <a:r>
              <a:rPr lang="fr-CA" sz="1200" noProof="0" dirty="0">
                <a:hlinkClick r:id="rId5"/>
              </a:rPr>
              <a:t>https://www.youtube.com/watch?v=nQSAcY-7Xic</a:t>
            </a:r>
            <a:r>
              <a:rPr lang="fr-CA" sz="1200" noProof="0" dirty="0"/>
              <a:t> </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noProof="0" dirty="0"/>
              <a:t>Ressources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Source :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Pause d’autocompassion</a:t>
            </a:r>
            <a:r>
              <a:rPr lang="fr-CA" sz="1200" baseline="0" noProof="0" dirty="0"/>
              <a:t>, 5 min : </a:t>
            </a:r>
            <a:r>
              <a:rPr lang="fr-CA" sz="1200" u="sng" noProof="0" dirty="0">
                <a:hlinkClick r:id="rId6"/>
              </a:rPr>
              <a:t>https://self-compassion.org/wp-content/uploads/2020/08/self-compassion.break__01-cleanedbydan.mp3</a:t>
            </a:r>
            <a:br>
              <a:rPr lang="fr-CA" sz="1800" u="sng" noProof="0" dirty="0"/>
            </a:br>
            <a:endParaRPr lang="fr-CA" sz="1200" noProof="0" dirty="0"/>
          </a:p>
          <a:p>
            <a:pPr marL="0" lvl="0" indent="0">
              <a:spcBef>
                <a:spcPts val="599"/>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noProof="0" dirty="0"/>
              <a:t>J’aimerais à présent passer à un autre sujet, soit le nettoyage de nos environnements.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répondez au téléphone et que vous parlez aux autres, débarrassez-vous des distractions autour de vous. De même, lorsque vous utilisez MS Teams, tentez de sourire lorsque votre caméra est activée, cela fait toute la différence.</a:t>
            </a:r>
            <a:br>
              <a:rPr lang="fr-CA" baseline="0" noProof="0" dirty="0"/>
            </a:br>
            <a:r>
              <a:rPr lang="fr-CA" b="0" i="0" baseline="0" noProof="0" dirty="0">
                <a:solidFill>
                  <a:srgbClr val="333333"/>
                </a:solidFill>
                <a:effectLst/>
                <a:latin typeface="Helvetica" panose="020B0604020202020204" pitchFamily="34" charset="0"/>
              </a:rPr>
              <a:t>Appelez quelqu’un aujourd’hui en ayant pour objectif de lui accorder toute votre attention et d’être le plus présent possible tout au long de l’appel. Cela peut signifier de résister à la tentation de faire plusieurs tâches à la fois pendant que vous parlez. Cela peut aussi signifier que vous prenez quelques instants pour vous renseigner en toute bonne foi sur la journée de la personne avec qui vous parlez.</a:t>
            </a:r>
            <a:r>
              <a:rPr lang="fr-CA" b="0" i="0" noProof="0" dirty="0">
                <a:solidFill>
                  <a:srgbClr val="333333"/>
                </a:solidFill>
                <a:effectLst/>
                <a:latin typeface="Helvetica" panose="020B0604020202020204" pitchFamily="34" charset="0"/>
              </a:rPr>
              <a:t>  </a:t>
            </a:r>
            <a:br>
              <a:rPr lang="fr-CA" b="0" i="0" noProof="0" dirty="0">
                <a:solidFill>
                  <a:srgbClr val="333333"/>
                </a:solidFill>
                <a:effectLst/>
                <a:latin typeface="Helvetica" panose="020B0604020202020204" pitchFamily="34" charset="0"/>
              </a:rPr>
            </a:br>
            <a:r>
              <a:rPr lang="fr-CA" b="0" i="0" noProof="0" dirty="0">
                <a:solidFill>
                  <a:srgbClr val="333333"/>
                </a:solidFill>
                <a:effectLst/>
                <a:latin typeface="Helvetica" panose="020B0604020202020204" pitchFamily="34" charset="0"/>
              </a:rPr>
              <a:t>S’il s’agit d’un appel particulièrement difficile, vous pourriez vous exercer à taire vos répliques tranchantes pour répondre plutôt avec empathie tout en demeurant fidèle à vous-même.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Pratiquer la pleine conscience numérique – certains articles recommandent de ne plus regarder d’écrans une ou deux heures avant de se mettre au lit ou, à défaut, quelques minutes avant, puisque cela aide à avoir un sommeil pleinement conscient. Il m’arrive parfois de regarder mon écran quand je suis dans mon lit. Est-ce que c’est le cas d’autres personnes?</a:t>
            </a:r>
            <a:br>
              <a:rPr lang="fr-CA" baseline="0" noProof="0" dirty="0"/>
            </a:br>
            <a:r>
              <a:rPr lang="fr-CA" baseline="0" noProof="0" dirty="0"/>
              <a:t>Il pourrait être une bonne idée également de revoir les notifications que vous recevez. Pour ma part, j’ai désactivé toutes les notifications automatiques qui n’apportent rien dans ma vie.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Faites attention lorsque vous rédigez des courriels. Lorsque je travaillais pour une entreprise de TI, il a fallu à un moment donné que j’envoie un courriel dans lequel j’expliquais que je devais révoquer les droits à un site. J’ai alors demandé à un collègue de lire le courriel avant de l’envoyer. Lorsque je le peux, je conserve les courriels dans mes brouillons un jour ou deux pour m’assurer que je fais bel et bien preuve de compassion envers les destinataires.</a:t>
            </a:r>
            <a:br>
              <a:rPr lang="fr-CA" baseline="0" noProof="0" dirty="0"/>
            </a:br>
            <a:r>
              <a:rPr lang="fr-CA" baseline="0" noProof="0" dirty="0"/>
              <a:t>Voici une vidéo qui explique comment s’exercer à rédiger des courriels en faisant preuve de bienveillance</a:t>
            </a:r>
            <a:r>
              <a:rPr lang="fr-CA" sz="1200" u="none" noProof="0" dirty="0"/>
              <a:t> : </a:t>
            </a:r>
            <a:r>
              <a:rPr lang="fr-CA" sz="1200" u="sng" noProof="0" dirty="0">
                <a:hlinkClick r:id="rId3"/>
              </a:rPr>
              <a:t>https://www.youtube.com/watch?v=qBBy5Jx_xrQ</a:t>
            </a:r>
            <a:r>
              <a:rPr lang="fr-CA" sz="1100" u="none" noProof="0" dirty="0"/>
              <a:t> </a:t>
            </a:r>
            <a:r>
              <a:rPr lang="fr-CA" sz="1200" kern="1200" noProof="0" dirty="0">
                <a:solidFill>
                  <a:schemeClr val="tx1"/>
                </a:solidFill>
                <a:latin typeface="+mn-lt"/>
                <a:ea typeface="+mn-ea"/>
                <a:cs typeface="+mn-cs"/>
              </a:rPr>
              <a:t>(sous-titres en français)</a:t>
            </a: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êtes à la table, fermez la télévision, évitez de lire et prenez le temps de vivre pleinement le moment.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conduisez, accordez toute votre attention au moment présent et évitez les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noProof="0" dirty="0"/>
              <a:t>Regardons maintenant la vidéo suivante qui raconte l’histoire du singe et du panda. Peut-être saura-t-elle nous inspirer, qui sait : </a:t>
            </a:r>
            <a:r>
              <a:rPr lang="fr-CA" sz="1200" u="sng" noProof="0" dirty="0">
                <a:hlinkClick r:id="rId4"/>
              </a:rPr>
              <a:t>https://www.youtube.com/watch?v=5nsySCMH36s</a:t>
            </a:r>
            <a:r>
              <a:rPr lang="fr-CA" sz="1200" u="none" noProof="0" dirty="0"/>
              <a:t> </a:t>
            </a:r>
            <a:r>
              <a:rPr lang="fr-CA" sz="14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La pleine conscience numérique, étape ultime de la transformation : </a:t>
            </a:r>
            <a:r>
              <a:rPr lang="fr-CA" noProof="0" dirty="0">
                <a:hlinkClick r:id="rId5"/>
              </a:rPr>
              <a:t>ttps://www.sysk.fr/2018/11/13/pleine-conscience-numerique-transformation/</a:t>
            </a:r>
            <a:r>
              <a:rPr lang="fr-CA"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Plus de conscience dans nos emails? : </a:t>
            </a:r>
            <a:r>
              <a:rPr lang="fr-CA" sz="1200" noProof="0" dirty="0">
                <a:hlinkClick r:id="rId6"/>
              </a:rPr>
              <a:t>https://positiveleadership.fr/plus-de-conscience-dans-nos-emails</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Communiquer</a:t>
            </a:r>
            <a:r>
              <a:rPr lang="en-US" sz="1600" dirty="0"/>
              <a:t> en </a:t>
            </a:r>
            <a:r>
              <a:rPr lang="en-US" sz="1600" dirty="0" err="1"/>
              <a:t>pleine</a:t>
            </a:r>
            <a:r>
              <a:rPr lang="en-US" sz="1600" dirty="0"/>
              <a:t> conscience : </a:t>
            </a:r>
            <a:r>
              <a:rPr lang="en-CA" sz="1200" u="sng" kern="1200" dirty="0">
                <a:solidFill>
                  <a:schemeClr val="tx1"/>
                </a:solidFill>
                <a:effectLst/>
                <a:latin typeface="+mn-lt"/>
                <a:ea typeface="+mn-ea"/>
                <a:cs typeface="+mn-cs"/>
                <a:hlinkClick r:id="rId7"/>
              </a:rPr>
              <a:t>https://www.mindspacewellbeing.com/fr/communiquer-en-pleine-conscience/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Phone call :</a:t>
            </a:r>
            <a:r>
              <a:rPr lang="fr-CA" baseline="0" noProof="0" dirty="0"/>
              <a:t> </a:t>
            </a:r>
            <a:r>
              <a:rPr lang="fr-CA" noProof="0" dirty="0">
                <a:hlinkClick r:id="rId8"/>
              </a:rPr>
              <a:t>https://gcconnex.gc.ca/blog/view/14813318/day-1721-days-challenge-kindspring-make-a-mindful-phone-call</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Digital </a:t>
            </a:r>
            <a:r>
              <a:rPr lang="fr-CA" baseline="0" noProof="0" dirty="0" err="1"/>
              <a:t>Mindfulness</a:t>
            </a:r>
            <a:r>
              <a:rPr lang="fr-CA" baseline="0" noProof="0" dirty="0"/>
              <a:t> : </a:t>
            </a:r>
            <a:r>
              <a:rPr lang="fr-CA" noProof="0" dirty="0">
                <a:hlinkClick r:id="rId9"/>
              </a:rPr>
              <a:t>https://learn.rumie.org/jR/bytes/practice-digital-mindfulness-for-wellbeing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noProof="0" dirty="0">
                <a:solidFill>
                  <a:schemeClr val="tx1"/>
                </a:solidFill>
                <a:latin typeface="+mn-lt"/>
                <a:ea typeface="+mn-ea"/>
                <a:cs typeface="+mn-cs"/>
              </a:rPr>
              <a:t>How to Manage Emails </a:t>
            </a:r>
            <a:r>
              <a:rPr lang="fr-CA" sz="1200" kern="1200" baseline="0" noProof="0" dirty="0" err="1">
                <a:solidFill>
                  <a:schemeClr val="tx1"/>
                </a:solidFill>
                <a:latin typeface="+mn-lt"/>
                <a:ea typeface="+mn-ea"/>
                <a:cs typeface="+mn-cs"/>
              </a:rPr>
              <a:t>Mindfully</a:t>
            </a:r>
            <a:r>
              <a:rPr lang="fr-CA" sz="1200" kern="1200" baseline="0" noProof="0" dirty="0">
                <a:solidFill>
                  <a:schemeClr val="tx1"/>
                </a:solidFill>
                <a:latin typeface="+mn-lt"/>
                <a:ea typeface="+mn-ea"/>
                <a:cs typeface="+mn-cs"/>
              </a:rPr>
              <a:t> :</a:t>
            </a:r>
            <a:r>
              <a:rPr lang="fr-CA" sz="1600" noProof="0" dirty="0"/>
              <a:t> </a:t>
            </a:r>
            <a:r>
              <a:rPr lang="fr-CA" sz="1200" u="sng" kern="1200" noProof="0" dirty="0">
                <a:solidFill>
                  <a:schemeClr val="tx1"/>
                </a:solidFill>
                <a:effectLst/>
                <a:latin typeface="+mn-lt"/>
                <a:ea typeface="+mn-ea"/>
                <a:cs typeface="+mn-cs"/>
                <a:hlinkClick r:id="rId7"/>
              </a:rPr>
              <a:t>https://www.mindspacewellbeing.com/fr/communiquer-en-pleine-conscience/</a:t>
            </a:r>
            <a:endParaRPr lang="fr-CA"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CA" noProof="0" dirty="0"/>
              <a:t>(lire/paraphraser la diapositive)</a:t>
            </a:r>
          </a:p>
          <a:p>
            <a:endParaRPr lang="fr-CA" noProof="0" dirty="0"/>
          </a:p>
          <a:p>
            <a:r>
              <a:rPr lang="fr-CA" noProof="0" dirty="0"/>
              <a:t>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J’aimerais maintenant donner la parole à deux ou trois personnes qui aimeraient faire des rétroactions en plénière. Si vous êtes le premier, ouvrez simplement votre micro et parlez, si vous êtes le deuxième ou le troisième, veuillez lever la main.</a:t>
            </a:r>
          </a:p>
          <a:p>
            <a:endParaRPr lang="fr-FR" dirty="0"/>
          </a:p>
          <a:p>
            <a:r>
              <a:rPr lang="fr-FR" dirty="0"/>
              <a:t>(se charger des préparatifs pour les salles de discussion)</a:t>
            </a:r>
          </a:p>
          <a:p>
            <a:r>
              <a:rPr lang="fr-FR" dirty="0"/>
              <a:t>Vous aurez maintenant l’occasion de faire part d’une rétroaction, en petits groupes de quatre à six personnes choisies au hasard. Soyez simplement conscient et partagez le temps disponible entre vous.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Bref retour sur l’exercice avec l’eau, l’autocompassion</a:t>
            </a:r>
            <a:r>
              <a:rPr lang="fr-CA" baseline="0" dirty="0"/>
              <a:t> et le </a:t>
            </a:r>
            <a:r>
              <a:rPr lang="fr-FR" sz="1200" dirty="0"/>
              <a:t>nettoyage conscient de son environnement (</a:t>
            </a:r>
            <a:r>
              <a:rPr lang="fr-CA" baseline="0" dirty="0"/>
              <a:t>multimédia et autres).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FR" dirty="0"/>
          </a:p>
          <a:p>
            <a:r>
              <a:rPr lang="fr-FR" dirty="0"/>
              <a:t>(ouvrir les salles de discussion)</a:t>
            </a:r>
          </a:p>
          <a:p>
            <a:r>
              <a:rPr lang="fr-FR" dirty="0"/>
              <a:t>Une fois terminé, vous pouvez simplement quitter le WebEx.</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 te souhaite du bonheur! / </a:t>
            </a:r>
            <a:r>
              <a:rPr lang="en-US" dirty="0"/>
              <a:t>I wish you happiness!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d’être à la fois éveillé(e), attentif(</a:t>
            </a:r>
            <a:r>
              <a:rPr lang="fr-CA" sz="1200" u="none" dirty="0" err="1"/>
              <a:t>ve</a:t>
            </a:r>
            <a:r>
              <a:rPr lang="fr-CA" sz="1200" u="none" dirty="0"/>
              <a:t>) et à l’aise.</a:t>
            </a:r>
          </a:p>
          <a:p>
            <a:r>
              <a:rPr lang="fr-CA" sz="1200" u="none" dirty="0"/>
              <a:t>Vous pouvez mettre vos pieds à plat sur le sol et poser les mains sur les genoux, les paumes vers le haut ou vers le bas, en fonction de ce qui est le plus confortable pour vous.</a:t>
            </a:r>
          </a:p>
          <a:p>
            <a:r>
              <a:rPr lang="fr-CA" sz="1200" u="none" dirty="0"/>
              <a:t>N’hésitez pas à fermer les yeux à moitié ou complètement.</a:t>
            </a:r>
          </a:p>
          <a:p>
            <a:r>
              <a:rPr lang="fr-CA" sz="1200" u="none" dirty="0"/>
              <a:t>Écoutez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nous.</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ceux et celles qui souhaitent intervenir, levez la main ou écrivez dans le salon de clavardage.</a:t>
            </a:r>
            <a:r>
              <a:rPr lang="fr-CA" baseline="0" dirty="0"/>
              <a:t> J’aimerais maintenant qu’environ trois personnes partagent leurs réflexions sur leurs expériences ou ce qu’elles ont retenu de la séance de la semaine dernière.</a:t>
            </a:r>
          </a:p>
          <a:p>
            <a:endParaRPr lang="fr-CA" baseline="0" dirty="0"/>
          </a:p>
          <a:p>
            <a:r>
              <a:rPr lang="fr-CA" baseline="0" dirty="0"/>
              <a:t>Ces réflexions peuvent notamment porter sur les sujets suivants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baseline="0" dirty="0"/>
              <a:t>L’écoute dans un état de pleine conscience</a:t>
            </a:r>
          </a:p>
          <a:p>
            <a:pPr marL="171450" indent="-171450">
              <a:buFont typeface="Arial" panose="020B0604020202020204" pitchFamily="34" charset="0"/>
              <a:buChar char="•"/>
            </a:pPr>
            <a:r>
              <a:rPr lang="fr-CA" baseline="0" dirty="0"/>
              <a:t>La prise de décision dans un état de pleine conscience</a:t>
            </a:r>
          </a:p>
          <a:p>
            <a:pPr marL="171450" indent="-171450">
              <a:buFont typeface="Arial" panose="020B0604020202020204" pitchFamily="34" charset="0"/>
              <a:buChar char="•"/>
            </a:pPr>
            <a:r>
              <a:rPr lang="fr-CA" baseline="0" dirty="0"/>
              <a:t>Soyez heureux</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(clic)</a:t>
            </a:r>
          </a:p>
          <a:p>
            <a:pPr marL="0" indent="0">
              <a:buFont typeface="Arial" panose="020B0604020202020204" pitchFamily="34" charset="0"/>
              <a:buNone/>
            </a:pPr>
            <a:r>
              <a:rPr lang="fr-CA" baseline="0" dirty="0"/>
              <a:t>Y a-t-il des personnes qui souhaiteraient être jumelées avec une autre personne, soit parce qu’elles ne sont pas parvenues à s’entendre sur un moment pour se rencontrer, soit parce qu’une personne a abandonné le programme?</a:t>
            </a:r>
          </a:p>
          <a:p>
            <a:pPr marL="0" indent="0">
              <a:buFont typeface="Arial" panose="020B0604020202020204" pitchFamily="34" charset="0"/>
              <a:buNone/>
            </a:pPr>
            <a:r>
              <a:rPr lang="fr-CA" baseline="0" dirty="0"/>
              <a:t>Je vous rappelle que vous avez en main la liste des participants. Vous n’avez qu’à leur écrire si vous en avez besoin. Il est inutile de nous mettre en copie conforme du courriel, sauf pour confirmer le changement afin que nous puissions mettre à jour le fichier sur le jumelage.</a:t>
            </a:r>
          </a:p>
          <a:p>
            <a:pPr marL="171450" indent="-171450">
              <a:buFont typeface="Arial" panose="020B0604020202020204" pitchFamily="34" charset="0"/>
              <a:buChar char="•"/>
            </a:pPr>
            <a:endParaRPr lang="fr-CA" baseline="0"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solidFill>
                  <a:srgbClr val="C00000"/>
                </a:solidFill>
                <a:effectLst/>
                <a:latin typeface="Arial" panose="020B0604020202020204" pitchFamily="34" charset="0"/>
              </a:rPr>
              <a:t>(pendant que vous guidez les participants tout au long de cet exercice, prenez le temps nécessaire, ne précipitez pas les choses, marquez des pauses… cet exercice devrait durer </a:t>
            </a:r>
            <a:r>
              <a:rPr lang="fr-CA" dirty="0">
                <a:solidFill>
                  <a:srgbClr val="C00000"/>
                </a:solidFill>
                <a:latin typeface="Arial" panose="020B0604020202020204" pitchFamily="34" charset="0"/>
              </a:rPr>
              <a:t>cinq</a:t>
            </a:r>
            <a:r>
              <a:rPr lang="fr-CA" sz="1200" baseline="0" noProof="0" dirty="0">
                <a:solidFill>
                  <a:srgbClr val="C00000"/>
                </a:solidFill>
                <a:effectLst/>
                <a:latin typeface="Arial" panose="020B0604020202020204" pitchFamily="34" charset="0"/>
              </a:rPr>
              <a:t> bonnes minutes)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Avec votre verre d’eau dans la main, réfléchissez aux origines de cette eau. Continuez de respirer profondément et de concentrer votre attention sur l’eau.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Réfléchissez au parcours que cette eau a dû faire pour parvenir jusqu’à vous, à sa source et à son cycle. L’eau s’évapore, forme des nuages, retombe sous forme de pluie pour alimenter les lacs et les rivières, puis est prélevée pour être acheminée vers nos maisons, après être sans doute passée par l’usine de traitement des eaux, pour arriver jusqu’à nous par le robinet ou dans une bouteille d’eau afin que nous puissions la boire.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Prenons un moment pour réaliser à quel point nous sommes chanceux d’avoir de l’eau potable à boire à volonté. Prenons une gorgée et savourons-la un peu plus longtemps, sentez sa température, sentez comme elle hydrate votre corps, et savourez pleinement le moment où votre corps l’absorbe.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Lorsque vous êtes prêt, je vous invite à ouvrir les yeux et à revenir dans la réalité.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(lire les 2 puces principales)</a:t>
            </a: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Nous devons tous surmonter des difficultés chaque jour, et l’échec personnel fait partie de l’existence humaine. Nous sommes tous des êtres humains complexes, aux prises avec des difficultés constantes. L’expérience humaine est semée d’embûches, et nous connaissons tous l’échec. Comment réagissons-nous à ces échecs?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(lisez les sous-puces de la deuxième puce)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voici une courte vidéo sur l'</a:t>
            </a:r>
            <a:r>
              <a:rPr lang="fr-FR" sz="1200" baseline="0" noProof="0" dirty="0" err="1"/>
              <a:t>auto-compassion</a:t>
            </a:r>
            <a:r>
              <a:rPr lang="fr-FR" sz="1200" baseline="0" noProof="0" dirty="0"/>
              <a:t>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5"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Kristin Neff"/>
              </a:rPr>
              <a:t>Kristin </a:t>
            </a:r>
            <a:r>
              <a:rPr lang="fr-CA" noProof="0" dirty="0" err="1">
                <a:hlinkClick r:id="rId7"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8"/>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9"/>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Neff, il existe cinq mythes de l’autocompassion.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La compassion est l’expression de qualités comme la gentillesse, la compréhension et l’empathie, assorties du besoin d’aider.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À l’inverse, l’autocompassion est vue sous un mauvais œil et est synonyme d’apitoiement ou d’égoïsme… au point où si nous ne nous blâmons et ne nous punissons pas nous-mêmes pour un geste répréhensible, nous risquons la complaisance morale, une échappatoire égoïste et le péché d’orgueil mal placé</a:t>
            </a:r>
            <a:r>
              <a:rPr lang="fr-CA" sz="1200" noProof="0" dirty="0"/>
              <a:t>.</a:t>
            </a:r>
            <a:endParaRPr lang="fr-CA" sz="120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Il existe cinq mythes de l’autocompassion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Ce que je suis sur le point de dire pourrait vous rejoindre ou être interprété différemment par chacun d’entre nous. Il est question ici de la façon dont nous sommes perçus.</a:t>
            </a:r>
          </a:p>
          <a:p>
            <a:endParaRPr lang="fr-CA" noProof="0" dirty="0"/>
          </a:p>
          <a:p>
            <a:r>
              <a:rPr lang="fr-CA" noProof="0" dirty="0"/>
              <a:t>Dans cet exemple :</a:t>
            </a:r>
          </a:p>
          <a:p>
            <a:r>
              <a:rPr lang="fr-CA" noProof="0" dirty="0"/>
              <a:t>(clic)</a:t>
            </a:r>
          </a:p>
          <a:p>
            <a:r>
              <a:rPr lang="fr-CA" noProof="0" dirty="0"/>
              <a:t>Comment ma mère et mon père me voient</a:t>
            </a:r>
            <a:r>
              <a:rPr lang="fr-CA" baseline="0" noProof="0" dirty="0"/>
              <a:t> – surtout lorsque nous sommes jeunes et qu’ils croient que nous sommes des anges et des enfants quasi parfaits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conjoint ou ma conjointe me voit – particulièrement pendant la « phase de lune de miel », c’est-à-dire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frère aîné me voit – la plupart du temps, mon frère aîné me voyait comme quelqu’un de faible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je me perçois – habituellement, je suis la personne la plus implacable à mon endroit, peut-être parce que de mon point de vue, je regarde vers l’extérieur et vers les autres… Si cela est votre cas, il est temps de changer de point de vue et de vous percevoir vers l’intérieur, vers ce que vous êtes au plus profond de vous</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93741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2022-09-04</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410001"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pic>
        <p:nvPicPr>
          <p:cNvPr id="15" name="Picture 2">
            <a:extLst>
              <a:ext uri="{FF2B5EF4-FFF2-40B4-BE49-F238E27FC236}">
                <a16:creationId xmlns:a16="http://schemas.microsoft.com/office/drawing/2014/main" id="{2FEF1D5C-A7FF-573A-5ABB-A9BB5A28A1F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4355976" y="44624"/>
            <a:ext cx="473906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2022-09-04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2022-09-04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2022-09-04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2022-09-04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2022-09-04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2022-09-04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2022-09-04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2022-09-04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2022-09-04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2022-09-04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2022-09-04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30.png"/><Relationship Id="rId3" Type="http://schemas.openxmlformats.org/officeDocument/2006/relationships/tags" Target="../tags/tag44.xml"/><Relationship Id="rId7" Type="http://schemas.openxmlformats.org/officeDocument/2006/relationships/slideLayout" Target="../slideLayouts/slideLayout2.xml"/><Relationship Id="rId12" Type="http://schemas.openxmlformats.org/officeDocument/2006/relationships/image" Target="../media/image29.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hyperlink" Target="https://vimeo.com/470384287" TargetMode="External"/><Relationship Id="rId5" Type="http://schemas.openxmlformats.org/officeDocument/2006/relationships/tags" Target="../tags/tag46.xml"/><Relationship Id="rId10" Type="http://schemas.openxmlformats.org/officeDocument/2006/relationships/hyperlink" Target="https://www.youtube.com/watch?v=Fevw8ahkeeU" TargetMode="External"/><Relationship Id="rId4" Type="http://schemas.openxmlformats.org/officeDocument/2006/relationships/tags" Target="../tags/tag45.xml"/><Relationship Id="rId9" Type="http://schemas.openxmlformats.org/officeDocument/2006/relationships/image" Target="../media/image28.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32.jpg"/><Relationship Id="rId18" Type="http://schemas.openxmlformats.org/officeDocument/2006/relationships/image" Target="../media/image33.png"/><Relationship Id="rId26" Type="http://schemas.openxmlformats.org/officeDocument/2006/relationships/image" Target="../media/image25.png"/><Relationship Id="rId3" Type="http://schemas.openxmlformats.org/officeDocument/2006/relationships/tags" Target="../tags/tag50.xml"/><Relationship Id="rId21" Type="http://schemas.openxmlformats.org/officeDocument/2006/relationships/image" Target="../media/image36.jpg"/><Relationship Id="rId7" Type="http://schemas.openxmlformats.org/officeDocument/2006/relationships/tags" Target="../tags/tag54.xml"/><Relationship Id="rId12" Type="http://schemas.openxmlformats.org/officeDocument/2006/relationships/notesSlide" Target="../notesSlides/notesSlide11.xml"/><Relationship Id="rId17" Type="http://schemas.openxmlformats.org/officeDocument/2006/relationships/hyperlink" Target="https://www.youtube.com/watch?v=5nsySCMH36s" TargetMode="External"/><Relationship Id="rId25" Type="http://schemas.openxmlformats.org/officeDocument/2006/relationships/image" Target="../media/image40.png"/><Relationship Id="rId2" Type="http://schemas.openxmlformats.org/officeDocument/2006/relationships/tags" Target="../tags/tag49.xml"/><Relationship Id="rId16" Type="http://schemas.openxmlformats.org/officeDocument/2006/relationships/hyperlink" Target="https://positiveleadership.fr/plus-de-conscience-dans-nos-emails" TargetMode="External"/><Relationship Id="rId20" Type="http://schemas.openxmlformats.org/officeDocument/2006/relationships/image" Target="../media/image35.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slideLayout" Target="../slideLayouts/slideLayout2.xml"/><Relationship Id="rId24" Type="http://schemas.openxmlformats.org/officeDocument/2006/relationships/image" Target="../media/image39.jpg"/><Relationship Id="rId5" Type="http://schemas.openxmlformats.org/officeDocument/2006/relationships/tags" Target="../tags/tag52.xml"/><Relationship Id="rId15" Type="http://schemas.openxmlformats.org/officeDocument/2006/relationships/hyperlink" Target="https://learn.rumie.org/jR/bytes/practice-digital-mindfulness-for-wellbeing" TargetMode="External"/><Relationship Id="rId23" Type="http://schemas.openxmlformats.org/officeDocument/2006/relationships/image" Target="../media/image38.jpg"/><Relationship Id="rId10" Type="http://schemas.openxmlformats.org/officeDocument/2006/relationships/tags" Target="../tags/tag57.xml"/><Relationship Id="rId19" Type="http://schemas.openxmlformats.org/officeDocument/2006/relationships/image" Target="../media/image34.png"/><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hyperlink" Target="https://www.sysk.fr/2018/11/13/pleine-conscience-numerique-transformation/" TargetMode="External"/><Relationship Id="rId22" Type="http://schemas.openxmlformats.org/officeDocument/2006/relationships/image" Target="../media/image37.jp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hyperlink" Target="https://vimeo.com/470384287" TargetMode="External"/><Relationship Id="rId18" Type="http://schemas.openxmlformats.org/officeDocument/2006/relationships/hyperlink" Target="https://www.youtube.com/watch?v=spFKZfWn07k" TargetMode="External"/><Relationship Id="rId3" Type="http://schemas.openxmlformats.org/officeDocument/2006/relationships/tags" Target="../tags/tag60.xml"/><Relationship Id="rId21" Type="http://schemas.openxmlformats.org/officeDocument/2006/relationships/image" Target="../media/image42.gif"/><Relationship Id="rId7" Type="http://schemas.openxmlformats.org/officeDocument/2006/relationships/tags" Target="../tags/tag64.xml"/><Relationship Id="rId12" Type="http://schemas.openxmlformats.org/officeDocument/2006/relationships/hyperlink" Target="https://www.youtube.com/watch?v=gN5_D4xeo9c" TargetMode="External"/><Relationship Id="rId17" Type="http://schemas.openxmlformats.org/officeDocument/2006/relationships/hyperlink" Target="https://www.youtube.com/watch?v=nQSAcY-7Xic" TargetMode="External"/><Relationship Id="rId25" Type="http://schemas.openxmlformats.org/officeDocument/2006/relationships/image" Target="../media/image14.png"/><Relationship Id="rId2" Type="http://schemas.openxmlformats.org/officeDocument/2006/relationships/tags" Target="../tags/tag59.xml"/><Relationship Id="rId16" Type="http://schemas.openxmlformats.org/officeDocument/2006/relationships/hyperlink" Target="https://vimeo.com/466742570" TargetMode="External"/><Relationship Id="rId20" Type="http://schemas.openxmlformats.org/officeDocument/2006/relationships/image" Target="../media/image41.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hyperlink" Target="https://www.youtube.com/watch?v=UnK47wWTVZk" TargetMode="External"/><Relationship Id="rId24" Type="http://schemas.openxmlformats.org/officeDocument/2006/relationships/image" Target="../media/image20.png"/><Relationship Id="rId5" Type="http://schemas.openxmlformats.org/officeDocument/2006/relationships/tags" Target="../tags/tag62.xml"/><Relationship Id="rId15" Type="http://schemas.openxmlformats.org/officeDocument/2006/relationships/hyperlink" Target="https://www.youtube.com/watch?v=DQQniKP5GHI&amp;list=PLpvdaRtw1_6ohU4KKukK1melcIB3R-QFR&amp;index=8" TargetMode="External"/><Relationship Id="rId23" Type="http://schemas.openxmlformats.org/officeDocument/2006/relationships/image" Target="../media/image19.png"/><Relationship Id="rId10" Type="http://schemas.openxmlformats.org/officeDocument/2006/relationships/hyperlink" Target="https://www.youtube.com/watch?v=PLyuSZhyBV4" TargetMode="External"/><Relationship Id="rId19" Type="http://schemas.openxmlformats.org/officeDocument/2006/relationships/hyperlink" Target="https://www.youtube.com/watch?v=aH7Yfzf8-kk" TargetMode="External"/><Relationship Id="rId4" Type="http://schemas.openxmlformats.org/officeDocument/2006/relationships/tags" Target="../tags/tag61.xml"/><Relationship Id="rId9" Type="http://schemas.openxmlformats.org/officeDocument/2006/relationships/notesSlide" Target="../notesSlides/notesSlide12.xml"/><Relationship Id="rId14" Type="http://schemas.openxmlformats.org/officeDocument/2006/relationships/hyperlink" Target="https://www.youtube.com/watch?v=Fevw8ahkeeU" TargetMode="External"/><Relationship Id="rId22"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30.png"/><Relationship Id="rId3" Type="http://schemas.openxmlformats.org/officeDocument/2006/relationships/tags" Target="../tags/tag67.xml"/><Relationship Id="rId7" Type="http://schemas.openxmlformats.org/officeDocument/2006/relationships/slideLayout" Target="../slideLayouts/slideLayout2.xml"/><Relationship Id="rId12" Type="http://schemas.openxmlformats.org/officeDocument/2006/relationships/image" Target="../media/image28.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34.png"/><Relationship Id="rId5" Type="http://schemas.openxmlformats.org/officeDocument/2006/relationships/tags" Target="../tags/tag69.xml"/><Relationship Id="rId10" Type="http://schemas.openxmlformats.org/officeDocument/2006/relationships/image" Target="../media/image6.jpeg"/><Relationship Id="rId4" Type="http://schemas.openxmlformats.org/officeDocument/2006/relationships/tags" Target="../tags/tag68.xml"/><Relationship Id="rId9"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44.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43.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image" Target="../media/image12.jpg"/><Relationship Id="rId26" Type="http://schemas.openxmlformats.org/officeDocument/2006/relationships/image" Target="../media/image21.jpg"/><Relationship Id="rId3" Type="http://schemas.openxmlformats.org/officeDocument/2006/relationships/tags" Target="../tags/tag11.xml"/><Relationship Id="rId21" Type="http://schemas.openxmlformats.org/officeDocument/2006/relationships/image" Target="../media/image17.jpg"/><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14.png"/><Relationship Id="rId25" Type="http://schemas.microsoft.com/office/2007/relationships/hdphoto" Target="../media/hdphoto2.wdp"/><Relationship Id="rId2" Type="http://schemas.openxmlformats.org/officeDocument/2006/relationships/tags" Target="../tags/tag10.xml"/><Relationship Id="rId16" Type="http://schemas.openxmlformats.org/officeDocument/2006/relationships/image" Target="../media/image13.jpeg"/><Relationship Id="rId20" Type="http://schemas.openxmlformats.org/officeDocument/2006/relationships/image" Target="../media/image16.jp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20.png"/><Relationship Id="rId5" Type="http://schemas.openxmlformats.org/officeDocument/2006/relationships/tags" Target="../tags/tag13.xml"/><Relationship Id="rId15" Type="http://schemas.openxmlformats.org/officeDocument/2006/relationships/notesSlide" Target="../notesSlides/notesSlide4.xml"/><Relationship Id="rId23" Type="http://schemas.openxmlformats.org/officeDocument/2006/relationships/image" Target="../media/image19.png"/><Relationship Id="rId10" Type="http://schemas.openxmlformats.org/officeDocument/2006/relationships/tags" Target="../tags/tag18.xml"/><Relationship Id="rId19" Type="http://schemas.openxmlformats.org/officeDocument/2006/relationships/image" Target="../media/image15.jp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slideLayout" Target="../slideLayouts/slideLayout2.xml"/><Relationship Id="rId22" Type="http://schemas.openxmlformats.org/officeDocument/2006/relationships/image" Target="../media/image18.png"/><Relationship Id="rId27"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3.jp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10" Type="http://schemas.openxmlformats.org/officeDocument/2006/relationships/image" Target="../media/image25.png"/><Relationship Id="rId4" Type="http://schemas.openxmlformats.org/officeDocument/2006/relationships/tags" Target="../tags/tag31.xml"/><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6.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8.xml"/><Relationship Id="rId7"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19606" y="4581128"/>
            <a:ext cx="6948738" cy="2012910"/>
          </a:xfrm>
        </p:spPr>
        <p:txBody>
          <a:bodyPr>
            <a:normAutofit/>
          </a:bodyPr>
          <a:lstStyle/>
          <a:p>
            <a:r>
              <a:rPr lang="fr-CA" sz="2800" dirty="0">
                <a:latin typeface="+mn-lt"/>
              </a:rPr>
              <a:t>Aujourd’hui, nous allons faire un exercice qui consiste à boire de l’eau dans un état de pleine conscience. Je vous demande donc d’aller chercher un petit verre d’eau</a:t>
            </a:r>
          </a:p>
        </p:txBody>
      </p:sp>
      <p:pic>
        <p:nvPicPr>
          <p:cNvPr id="5" name="Picture 6" descr="C:\Users\GonzalA1\AppData\Local\Microsoft\Windows\Temporary Internet Files\Content.IE5\H7G048II\촉촉한피부1[1].jpg"/>
          <p:cNvPicPr>
            <a:picLocks noChangeAspect="1" noChangeArrowheads="1"/>
          </p:cNvPicPr>
          <p:nvPr>
            <p:custDataLst>
              <p:tags r:id="rId2"/>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43414A-54D8-4A4B-8A5D-761FF7D5CA96}"/>
              </a:ext>
            </a:extLst>
          </p:cNvPr>
          <p:cNvPicPr>
            <a:picLocks noChangeAspect="1"/>
          </p:cNvPicPr>
          <p:nvPr>
            <p:custDataLst>
              <p:tags r:id="rId3"/>
            </p:custDataLst>
          </p:nvPr>
        </p:nvPicPr>
        <p:blipFill>
          <a:blip r:embed="rId7"/>
          <a:stretch>
            <a:fillRect/>
          </a:stretch>
        </p:blipFill>
        <p:spPr>
          <a:xfrm>
            <a:off x="-651" y="439023"/>
            <a:ext cx="5436747" cy="3567172"/>
          </a:xfrm>
          <a:prstGeom prst="rect">
            <a:avLst/>
          </a:prstGeom>
        </p:spPr>
      </p:pic>
      <p:pic>
        <p:nvPicPr>
          <p:cNvPr id="2" name="Picture 1">
            <a:extLst>
              <a:ext uri="{FF2B5EF4-FFF2-40B4-BE49-F238E27FC236}">
                <a16:creationId xmlns:a16="http://schemas.microsoft.com/office/drawing/2014/main" id="{93A3F736-BC7B-AE4D-C4EF-52921CA8A8A0}"/>
              </a:ext>
            </a:extLst>
          </p:cNvPr>
          <p:cNvPicPr>
            <a:picLocks noChangeAspect="1"/>
          </p:cNvPicPr>
          <p:nvPr/>
        </p:nvPicPr>
        <p:blipFill>
          <a:blip r:embed="rId8"/>
          <a:stretch>
            <a:fillRect/>
          </a:stretch>
        </p:blipFill>
        <p:spPr>
          <a:xfrm>
            <a:off x="5508104" y="433629"/>
            <a:ext cx="3572566" cy="357256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4585550" y="2239591"/>
            <a:ext cx="4422478" cy="4422478"/>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CA" dirty="0"/>
              <a:t>Pleine conscience – autocompassion </a:t>
            </a:r>
          </a:p>
        </p:txBody>
      </p:sp>
      <p:sp>
        <p:nvSpPr>
          <p:cNvPr id="3" name="Content Placeholder 2"/>
          <p:cNvSpPr>
            <a:spLocks noGrp="1"/>
          </p:cNvSpPr>
          <p:nvPr>
            <p:ph idx="1"/>
            <p:custDataLst>
              <p:tags r:id="rId3"/>
            </p:custDataLst>
          </p:nvPr>
        </p:nvSpPr>
        <p:spPr>
          <a:xfrm>
            <a:off x="457200" y="1600201"/>
            <a:ext cx="8363272" cy="1143000"/>
          </a:xfrm>
        </p:spPr>
        <p:txBody>
          <a:bodyPr>
            <a:noAutofit/>
          </a:bodyPr>
          <a:lstStyle/>
          <a:p>
            <a:pPr>
              <a:spcBef>
                <a:spcPts val="600"/>
              </a:spcBef>
            </a:pPr>
            <a:r>
              <a:rPr lang="fr-CA" sz="2000" dirty="0"/>
              <a:t>La pause d’autocompassion :</a:t>
            </a:r>
            <a:br>
              <a:rPr lang="fr-CA" sz="1600" dirty="0"/>
            </a:br>
            <a:r>
              <a:rPr lang="fr-CA" sz="1600" dirty="0"/>
              <a:t>La pause d'</a:t>
            </a:r>
            <a:r>
              <a:rPr lang="fr-CA" sz="1600" dirty="0" err="1"/>
              <a:t>auto-compassion</a:t>
            </a:r>
            <a:r>
              <a:rPr lang="fr-CA" sz="1600" dirty="0"/>
              <a:t> - 8 min : </a:t>
            </a:r>
            <a:r>
              <a:rPr lang="fr-CA" sz="1600" dirty="0">
                <a:hlinkClick r:id="rId10"/>
              </a:rPr>
              <a:t>https://www.youtube.com/watch?v=Fevw8ahkeeU</a:t>
            </a:r>
            <a:br>
              <a:rPr lang="fr-CA" sz="1600" dirty="0"/>
            </a:br>
            <a:r>
              <a:rPr lang="fr-CA" sz="1600" dirty="0"/>
              <a:t>Une pause d’autocompassion - 5 min : </a:t>
            </a:r>
            <a:r>
              <a:rPr lang="fr-CA" sz="1600" dirty="0">
                <a:hlinkClick r:id="rId11"/>
              </a:rPr>
              <a:t>https://vimeo.com/470384287</a:t>
            </a:r>
            <a:r>
              <a:rPr lang="fr-CA" sz="1600" dirty="0"/>
              <a:t> </a:t>
            </a:r>
          </a:p>
        </p:txBody>
      </p:sp>
      <p:pic>
        <p:nvPicPr>
          <p:cNvPr id="4" name="Picture 2" descr="C:\Users\GonzalA1\AppData\Local\Microsoft\Windows\Temporary Internet Files\Content.IE5\3XXIV14Y\kindness-two-kids-walking-together[1].jpg"/>
          <p:cNvPicPr>
            <a:picLocks noChangeAspect="1" noChangeArrowheads="1"/>
          </p:cNvPicPr>
          <p:nvPr>
            <p:custDataLst>
              <p:tags r:id="rId4"/>
            </p:custDataLst>
          </p:nvPr>
        </p:nvPicPr>
        <p:blipFill rotWithShape="1">
          <a:blip r:embed="rId12">
            <a:extLst>
              <a:ext uri="{28A0092B-C50C-407E-A947-70E740481C1C}">
                <a14:useLocalDpi xmlns:a14="http://schemas.microsoft.com/office/drawing/2010/main" val="0"/>
              </a:ext>
            </a:extLst>
          </a:blip>
          <a:srcRect l="15940" t="2276" r="32084" b="-2276"/>
          <a:stretch/>
        </p:blipFill>
        <p:spPr bwMode="auto">
          <a:xfrm>
            <a:off x="1110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custDataLst>
              <p:tags r:id="rId5"/>
            </p:custDataLst>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124803"/>
            <a:ext cx="1937374" cy="1695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GonzalA1\AppData\Local\Microsoft\Windows\Temporary Internet Files\Content.IE5\QDHZ6E8K\podcast-icon-150x150[1].png"/>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8146603" y="1215323"/>
            <a:ext cx="781548" cy="78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615518" y="2501911"/>
            <a:ext cx="1222577" cy="1217238"/>
          </a:xfrm>
          <a:prstGeom prst="rect">
            <a:avLst/>
          </a:prstGeom>
        </p:spPr>
      </p:pic>
      <p:sp>
        <p:nvSpPr>
          <p:cNvPr id="2" name="Title 1"/>
          <p:cNvSpPr>
            <a:spLocks noGrp="1"/>
          </p:cNvSpPr>
          <p:nvPr>
            <p:ph type="title"/>
            <p:custDataLst>
              <p:tags r:id="rId2"/>
            </p:custDataLst>
          </p:nvPr>
        </p:nvSpPr>
        <p:spPr>
          <a:xfrm>
            <a:off x="0" y="-27384"/>
            <a:ext cx="9252520" cy="1143000"/>
          </a:xfrm>
        </p:spPr>
        <p:txBody>
          <a:bodyPr>
            <a:normAutofit fontScale="90000"/>
          </a:bodyPr>
          <a:lstStyle/>
          <a:p>
            <a:pPr>
              <a:spcBef>
                <a:spcPts val="0"/>
              </a:spcBef>
            </a:pPr>
            <a:r>
              <a:rPr lang="fr-CA" dirty="0"/>
              <a:t>Nettoyage conscient de son environnement</a:t>
            </a:r>
          </a:p>
        </p:txBody>
      </p:sp>
      <p:sp>
        <p:nvSpPr>
          <p:cNvPr id="3" name="Content Placeholder 2"/>
          <p:cNvSpPr>
            <a:spLocks noGrp="1"/>
          </p:cNvSpPr>
          <p:nvPr>
            <p:ph idx="1"/>
            <p:custDataLst>
              <p:tags r:id="rId3"/>
            </p:custDataLst>
          </p:nvPr>
        </p:nvSpPr>
        <p:spPr>
          <a:xfrm>
            <a:off x="457200" y="1351309"/>
            <a:ext cx="8229600" cy="4525963"/>
          </a:xfrm>
        </p:spPr>
        <p:txBody>
          <a:bodyPr>
            <a:normAutofit/>
          </a:bodyPr>
          <a:lstStyle/>
          <a:p>
            <a:pPr lvl="0" fontAlgn="base"/>
            <a:r>
              <a:rPr lang="fr-CA" sz="2000" dirty="0"/>
              <a:t>Relever le petit défi qui consiste à prendre conscience des </a:t>
            </a:r>
            <a:br>
              <a:rPr lang="fr-CA" sz="2000" dirty="0"/>
            </a:br>
            <a:r>
              <a:rPr lang="fr-CA" sz="2000" dirty="0"/>
              <a:t>distractions autour de nous</a:t>
            </a:r>
          </a:p>
          <a:p>
            <a:pPr marL="466725" lvl="1" fontAlgn="base"/>
            <a:r>
              <a:rPr lang="fr-CA" sz="1800" dirty="0"/>
              <a:t>Faire des appels ou, de nos jours, utiliser MS Teams en y consacrant</a:t>
            </a:r>
            <a:br>
              <a:rPr lang="fr-CA" sz="1800" dirty="0"/>
            </a:br>
            <a:r>
              <a:rPr lang="fr-CA" sz="1800" dirty="0"/>
              <a:t> toute notre attention</a:t>
            </a:r>
          </a:p>
          <a:p>
            <a:pPr marL="466725" lvl="1" fontAlgn="base"/>
            <a:r>
              <a:rPr lang="fr-CA" sz="1800" u="sng" dirty="0">
                <a:hlinkClick r:id="rId14"/>
              </a:rPr>
              <a:t>La pleine conscience numérique, étape ultime de la transformation</a:t>
            </a:r>
            <a:endParaRPr lang="fr-CA" sz="1800" u="sng" dirty="0">
              <a:hlinkClick r:id="rId15"/>
            </a:endParaRPr>
          </a:p>
          <a:p>
            <a:pPr marL="466725" lvl="1"/>
            <a:r>
              <a:rPr lang="fr-CA" sz="1800" dirty="0">
                <a:hlinkClick r:id="rId16"/>
              </a:rPr>
              <a:t>Plus de conscience dans nos emails?</a:t>
            </a:r>
            <a:endParaRPr lang="fr-CA" sz="1800" dirty="0"/>
          </a:p>
          <a:p>
            <a:pPr marL="466725" lvl="1" fontAlgn="base"/>
            <a:r>
              <a:rPr lang="fr-CA" sz="1800" dirty="0"/>
              <a:t>Prendre connaissance de l’histoire du singe et du panda et s’en inspirer : </a:t>
            </a:r>
            <a:r>
              <a:rPr lang="fr-CA" sz="1800" u="sng" dirty="0">
                <a:hlinkClick r:id="rId17"/>
              </a:rPr>
              <a:t>https://www.youtube.com/watch?v=5nsySCMH36s</a:t>
            </a:r>
            <a:r>
              <a:rPr lang="fr-CA" sz="1800" u="sng" dirty="0"/>
              <a:t> </a:t>
            </a:r>
            <a:endParaRPr lang="fr-CA" sz="1800" dirty="0"/>
          </a:p>
        </p:txBody>
      </p:sp>
      <p:pic>
        <p:nvPicPr>
          <p:cNvPr id="4" name="Picture 3"/>
          <p:cNvPicPr>
            <a:picLocks noChangeAspect="1"/>
          </p:cNvPicPr>
          <p:nvPr>
            <p:custDataLst>
              <p:tags r:id="rId4"/>
            </p:custDataLst>
          </p:nvPr>
        </p:nvPicPr>
        <p:blipFill>
          <a:blip r:embed="rId18">
            <a:clrChange>
              <a:clrFrom>
                <a:srgbClr val="FFFFFF"/>
              </a:clrFrom>
              <a:clrTo>
                <a:srgbClr val="FFFFFF">
                  <a:alpha val="0"/>
                </a:srgbClr>
              </a:clrTo>
            </a:clrChange>
          </a:blip>
          <a:stretch>
            <a:fillRect/>
          </a:stretch>
        </p:blipFill>
        <p:spPr>
          <a:xfrm>
            <a:off x="7346065" y="1079680"/>
            <a:ext cx="1288959" cy="985958"/>
          </a:xfrm>
          <a:prstGeom prst="rect">
            <a:avLst/>
          </a:prstGeom>
        </p:spPr>
      </p:pic>
      <p:pic>
        <p:nvPicPr>
          <p:cNvPr id="9" name="Picture 8"/>
          <p:cNvPicPr>
            <a:picLocks noChangeAspect="1"/>
          </p:cNvPicPr>
          <p:nvPr>
            <p:custDataLst>
              <p:tags r:id="rId5"/>
            </p:custDataLst>
          </p:nvPr>
        </p:nvPicPr>
        <p:blipFill>
          <a:blip r:embed="rId19"/>
          <a:stretch>
            <a:fillRect/>
          </a:stretch>
        </p:blipFill>
        <p:spPr>
          <a:xfrm>
            <a:off x="457200" y="3933056"/>
            <a:ext cx="2379285" cy="1800200"/>
          </a:xfrm>
          <a:prstGeom prst="rect">
            <a:avLst/>
          </a:prstGeom>
        </p:spPr>
      </p:pic>
      <p:grpSp>
        <p:nvGrpSpPr>
          <p:cNvPr id="7" name="Group 6"/>
          <p:cNvGrpSpPr/>
          <p:nvPr>
            <p:custDataLst>
              <p:tags r:id="rId6"/>
            </p:custDataLst>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2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1" name="Picture 10"/>
          <p:cNvPicPr>
            <a:picLocks noChangeAspect="1"/>
          </p:cNvPicPr>
          <p:nvPr>
            <p:custDataLst>
              <p:tags r:id="rId8"/>
            </p:custDataLst>
          </p:nvPr>
        </p:nvPicPr>
        <p:blipFill>
          <a:blip r:embed="rId25">
            <a:clrChange>
              <a:clrFrom>
                <a:srgbClr val="FFFFFF"/>
              </a:clrFrom>
              <a:clrTo>
                <a:srgbClr val="FFFFFF">
                  <a:alpha val="0"/>
                </a:srgbClr>
              </a:clrTo>
            </a:clrChange>
          </a:blip>
          <a:stretch>
            <a:fillRect/>
          </a:stretch>
        </p:blipFill>
        <p:spPr>
          <a:xfrm>
            <a:off x="7889448" y="161484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custDataLst>
              <p:tags r:id="rId9"/>
            </p:custDataLst>
          </p:nvPr>
        </p:nvPicPr>
        <p:blipFill>
          <a:blip r:embed="rId2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GonzalA1\AppData\Local\Microsoft\Windows\Temporary Internet Files\Content.IE5\3XXIV14Y\Movie-icon-2[1].png">
            <a:extLst>
              <a:ext uri="{FF2B5EF4-FFF2-40B4-BE49-F238E27FC236}">
                <a16:creationId xmlns:a16="http://schemas.microsoft.com/office/drawing/2014/main" id="{7D569B67-940F-D0C2-E2F3-7F0ABB253376}"/>
              </a:ext>
            </a:extLst>
          </p:cNvPr>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4566357" y="6372980"/>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Récapitulation de la semaine 4</a:t>
            </a:r>
            <a:endParaRPr lang="en-US" sz="3600" dirty="0"/>
          </a:p>
        </p:txBody>
      </p:sp>
      <p:sp>
        <p:nvSpPr>
          <p:cNvPr id="3" name="Content Placeholder 2"/>
          <p:cNvSpPr>
            <a:spLocks noGrp="1"/>
          </p:cNvSpPr>
          <p:nvPr>
            <p:ph idx="1"/>
            <p:custDataLst>
              <p:tags r:id="rId2"/>
            </p:custDataLst>
          </p:nvPr>
        </p:nvSpPr>
        <p:spPr>
          <a:xfrm>
            <a:off x="457200" y="1441092"/>
            <a:ext cx="7355160" cy="5416908"/>
          </a:xfrm>
        </p:spPr>
        <p:txBody>
          <a:bodyPr>
            <a:noAutofit/>
          </a:bodyPr>
          <a:lstStyle/>
          <a:p>
            <a:pPr lvl="0">
              <a:spcBef>
                <a:spcPts val="0"/>
              </a:spcBef>
            </a:pPr>
            <a:r>
              <a:rPr lang="fr-CA" sz="2400" dirty="0"/>
              <a:t>Votre système de </a:t>
            </a:r>
            <a:r>
              <a:rPr lang="fr-CA" sz="2400" b="1" i="1" dirty="0">
                <a:latin typeface="Bradley Hand ITC" panose="03070402050302030203" pitchFamily="66" charset="0"/>
              </a:rPr>
              <a:t>Jumelage </a:t>
            </a:r>
            <a:r>
              <a:rPr lang="fr-CA" sz="2400" dirty="0"/>
              <a:t> – une fois par semaine </a:t>
            </a:r>
          </a:p>
          <a:p>
            <a:pPr lvl="0">
              <a:spcBef>
                <a:spcPts val="0"/>
              </a:spcBef>
            </a:pPr>
            <a:r>
              <a:rPr lang="fr-CA" sz="2400" dirty="0"/>
              <a:t>Journal de gratitude – quotidiennement</a:t>
            </a:r>
          </a:p>
          <a:p>
            <a:pPr>
              <a:spcBef>
                <a:spcPts val="0"/>
              </a:spcBef>
            </a:pPr>
            <a:r>
              <a:rPr lang="fr-FR" sz="2400" dirty="0"/>
              <a:t>faites votre pratique </a:t>
            </a:r>
            <a:r>
              <a:rPr lang="fr-FR" sz="2400" b="1" dirty="0"/>
              <a:t>jusqu'à 15 minutes </a:t>
            </a:r>
            <a:r>
              <a:rPr lang="fr-FR" sz="2400" dirty="0"/>
              <a:t>et continuez </a:t>
            </a:r>
            <a:br>
              <a:rPr lang="fr-FR" sz="2400" dirty="0"/>
            </a:br>
            <a:r>
              <a:rPr lang="fr-FR" sz="2400" dirty="0"/>
              <a:t>à pratiquer tous les jours de la semaine</a:t>
            </a:r>
            <a:endParaRPr lang="fr-CA" sz="2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Scan corporel ou respiration</a:t>
            </a:r>
            <a:br>
              <a:rPr lang="fr-CA" sz="1400" dirty="0">
                <a:effectLst/>
                <a:ea typeface="Calibri" panose="020F0502020204030204" pitchFamily="34" charset="0"/>
                <a:cs typeface="Times New Roman" panose="02020603050405020304" pitchFamily="18" charset="0"/>
              </a:rPr>
            </a:br>
            <a:r>
              <a:rPr lang="fr-CA" sz="1400" noProof="0" dirty="0">
                <a:effectLst/>
                <a:ea typeface="Calibri" panose="020F0502020204030204" pitchFamily="34" charset="0"/>
                <a:cs typeface="Times New Roman" panose="02020603050405020304" pitchFamily="18" charset="0"/>
              </a:rPr>
              <a:t>10 min – </a:t>
            </a:r>
            <a:r>
              <a:rPr lang="fr-CA" sz="1400" noProof="0" dirty="0">
                <a:effectLst/>
                <a:ea typeface="Calibri" panose="020F0502020204030204" pitchFamily="34" charset="0"/>
                <a:cs typeface="Times New Roman" panose="02020603050405020304" pitchFamily="18" charset="0"/>
                <a:hlinkClick r:id="rId10"/>
              </a:rPr>
              <a:t>Pleine Conscience Débutant </a:t>
            </a:r>
            <a:br>
              <a:rPr lang="fr-CA" sz="1400" noProof="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10 min – </a:t>
            </a:r>
            <a:r>
              <a:rPr lang="fr-CA" sz="1400" u="sng" dirty="0">
                <a:solidFill>
                  <a:srgbClr val="0563C1"/>
                </a:solidFill>
                <a:effectLst/>
                <a:ea typeface="Calibri" panose="020F0502020204030204" pitchFamily="34" charset="0"/>
                <a:cs typeface="Times New Roman" panose="02020603050405020304" pitchFamily="18" charset="0"/>
                <a:hlinkClick r:id="rId10"/>
              </a:rPr>
              <a:t>Pleine Conscience pour Débutant – YouTube </a:t>
            </a:r>
            <a:br>
              <a:rPr lang="fr-CA" sz="1400" u="sng" dirty="0">
                <a:solidFill>
                  <a:srgbClr val="0563C1"/>
                </a:solidFill>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11"/>
              </a:rPr>
              <a:t>Scan Corporel - YouTube</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12"/>
              </a:rPr>
              <a:t>Méditation </a:t>
            </a:r>
            <a:r>
              <a:rPr lang="fr-CA" sz="1400" u="sng" dirty="0" err="1">
                <a:solidFill>
                  <a:srgbClr val="0563C1"/>
                </a:solidFill>
                <a:effectLst/>
                <a:ea typeface="Calibri" panose="020F0502020204030204" pitchFamily="34" charset="0"/>
                <a:cs typeface="Times New Roman" panose="02020603050405020304" pitchFamily="18" charset="0"/>
                <a:hlinkClick r:id="rId12"/>
              </a:rPr>
              <a:t>bodyscan</a:t>
            </a:r>
            <a:r>
              <a:rPr lang="fr-CA" sz="1400" u="sng" dirty="0">
                <a:solidFill>
                  <a:srgbClr val="0563C1"/>
                </a:solidFill>
                <a:effectLst/>
                <a:ea typeface="Calibri" panose="020F0502020204030204" pitchFamily="34" charset="0"/>
                <a:cs typeface="Times New Roman" panose="02020603050405020304" pitchFamily="18" charset="0"/>
                <a:hlinkClick r:id="rId12"/>
              </a:rPr>
              <a:t> – YouTube</a:t>
            </a:r>
            <a:endParaRPr lang="fr-CA"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1400" dirty="0"/>
              <a:t>Autocompassion</a:t>
            </a:r>
            <a:br>
              <a:rPr lang="fr-CA" dirty="0"/>
            </a:br>
            <a:r>
              <a:rPr lang="fr-CA" sz="1400" dirty="0">
                <a:effectLst/>
                <a:ea typeface="Calibri" panose="020F0502020204030204" pitchFamily="34" charset="0"/>
                <a:cs typeface="Times New Roman" panose="02020603050405020304" pitchFamily="18" charset="0"/>
              </a:rPr>
              <a:t>5 min – </a:t>
            </a:r>
            <a:r>
              <a:rPr lang="fr-CA" sz="1400" dirty="0">
                <a:effectLst/>
                <a:ea typeface="Calibri" panose="020F0502020204030204" pitchFamily="34" charset="0"/>
                <a:cs typeface="Times New Roman" panose="02020603050405020304" pitchFamily="18" charset="0"/>
                <a:hlinkClick r:id="rId13"/>
              </a:rPr>
              <a:t>Une pause d’autocompassion - </a:t>
            </a:r>
            <a:r>
              <a:rPr lang="fr-CA" sz="1400" dirty="0" err="1">
                <a:effectLst/>
                <a:ea typeface="Calibri" panose="020F0502020204030204" pitchFamily="34" charset="0"/>
                <a:cs typeface="Times New Roman" panose="02020603050405020304" pitchFamily="18" charset="0"/>
                <a:hlinkClick r:id="rId13"/>
              </a:rPr>
              <a:t>Vimeo</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8 min – </a:t>
            </a:r>
            <a:r>
              <a:rPr lang="fr-CA" sz="1400" dirty="0">
                <a:effectLst/>
                <a:ea typeface="Calibri" panose="020F0502020204030204" pitchFamily="34" charset="0"/>
                <a:cs typeface="Times New Roman" panose="02020603050405020304" pitchFamily="18" charset="0"/>
                <a:hlinkClick r:id="rId14"/>
              </a:rPr>
              <a:t>La pause d’autocompassion - YouTube</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10 min – </a:t>
            </a:r>
            <a:r>
              <a:rPr lang="fr-CA" sz="1400" u="sng" dirty="0">
                <a:solidFill>
                  <a:srgbClr val="0563C1"/>
                </a:solidFill>
                <a:effectLst/>
                <a:ea typeface="Calibri" panose="020F0502020204030204" pitchFamily="34" charset="0"/>
                <a:cs typeface="Times New Roman" panose="02020603050405020304" pitchFamily="18" charset="0"/>
                <a:hlinkClick r:id="rId15"/>
              </a:rPr>
              <a:t>Autocompassion - YouTube</a:t>
            </a:r>
            <a:r>
              <a:rPr lang="fr-CA" sz="1400" dirty="0">
                <a:effectLst/>
                <a:ea typeface="Calibri" panose="020F0502020204030204" pitchFamily="34" charset="0"/>
                <a:cs typeface="Times New Roman" panose="02020603050405020304" pitchFamily="18" charset="0"/>
              </a:rPr>
              <a:t> </a:t>
            </a:r>
            <a:br>
              <a:rPr lang="fr-CA" sz="1400" dirty="0">
                <a:effectLst/>
                <a:ea typeface="Calibri" panose="020F0502020204030204" pitchFamily="34" charset="0"/>
                <a:cs typeface="Times New Roman" panose="02020603050405020304" pitchFamily="18" charset="0"/>
              </a:rPr>
            </a:br>
            <a:r>
              <a:rPr lang="fr-CA" sz="1400" dirty="0">
                <a:effectLst/>
                <a:latin typeface="Calibri" panose="020F0502020204030204" pitchFamily="34" charset="0"/>
                <a:ea typeface="Calibri" panose="020F0502020204030204" pitchFamily="34" charset="0"/>
              </a:rPr>
              <a:t>15 min </a:t>
            </a:r>
            <a:r>
              <a:rPr lang="fr-CA" sz="1400" dirty="0">
                <a:effectLst/>
                <a:ea typeface="Calibri" panose="020F0502020204030204" pitchFamily="34" charset="0"/>
                <a:cs typeface="Times New Roman" panose="02020603050405020304" pitchFamily="18" charset="0"/>
              </a:rPr>
              <a:t>–</a:t>
            </a:r>
            <a:r>
              <a:rPr lang="fr-CA" sz="1400" dirty="0">
                <a:effectLst/>
                <a:latin typeface="Calibri" panose="020F0502020204030204" pitchFamily="34" charset="0"/>
                <a:ea typeface="Calibri" panose="020F0502020204030204" pitchFamily="34" charset="0"/>
              </a:rPr>
              <a:t> </a:t>
            </a:r>
            <a:r>
              <a:rPr lang="fr-CA" sz="1400" dirty="0">
                <a:effectLst/>
                <a:latin typeface="Calibri" panose="020F0502020204030204" pitchFamily="34" charset="0"/>
                <a:ea typeface="Calibri" panose="020F0502020204030204" pitchFamily="34" charset="0"/>
                <a:hlinkClick r:id="rId16"/>
              </a:rPr>
              <a:t>Pratique d’autocompassion – </a:t>
            </a:r>
            <a:r>
              <a:rPr lang="fr-CA" sz="1400" dirty="0" err="1">
                <a:effectLst/>
                <a:latin typeface="Calibri" panose="020F0502020204030204" pitchFamily="34" charset="0"/>
                <a:ea typeface="Calibri" panose="020F0502020204030204" pitchFamily="34" charset="0"/>
                <a:hlinkClick r:id="rId16"/>
              </a:rPr>
              <a:t>Vimeo</a:t>
            </a:r>
            <a:br>
              <a:rPr lang="fr-CA" sz="1400" dirty="0">
                <a:effectLst/>
                <a:latin typeface="Calibri" panose="020F0502020204030204" pitchFamily="34" charset="0"/>
                <a:ea typeface="Calibri" panose="020F0502020204030204" pitchFamily="34" charset="0"/>
              </a:rPr>
            </a:br>
            <a:r>
              <a:rPr lang="fr-CA" sz="1400" baseline="0" dirty="0"/>
              <a:t>17 min </a:t>
            </a:r>
            <a:r>
              <a:rPr lang="fr-CA" sz="1400" dirty="0">
                <a:effectLst/>
                <a:ea typeface="Calibri" panose="020F0502020204030204" pitchFamily="34" charset="0"/>
                <a:cs typeface="Times New Roman" panose="02020603050405020304" pitchFamily="18" charset="0"/>
              </a:rPr>
              <a:t>–</a:t>
            </a:r>
            <a:r>
              <a:rPr lang="fr-CA" sz="1400" baseline="0" dirty="0"/>
              <a:t> </a:t>
            </a:r>
            <a:r>
              <a:rPr lang="fr-CA" sz="1400" dirty="0">
                <a:hlinkClick r:id="rId17"/>
              </a:rPr>
              <a:t>V</a:t>
            </a:r>
            <a:r>
              <a:rPr lang="fr-CA" sz="1400" baseline="0" dirty="0">
                <a:hlinkClick r:id="rId17"/>
              </a:rPr>
              <a:t>otre moment d’autocompassion - YouTube</a:t>
            </a:r>
            <a:r>
              <a:rPr lang="fr-CA" sz="1400" baseline="0" dirty="0"/>
              <a:t> </a:t>
            </a:r>
            <a:br>
              <a:rPr lang="fr-CA" sz="1400" dirty="0"/>
            </a:br>
            <a:r>
              <a:rPr lang="fr-CA" sz="1400" dirty="0">
                <a:effectLst/>
                <a:ea typeface="Calibri" panose="020F0502020204030204" pitchFamily="34" charset="0"/>
                <a:cs typeface="Times New Roman" panose="02020603050405020304" pitchFamily="18" charset="0"/>
              </a:rPr>
              <a:t>18 min – </a:t>
            </a:r>
            <a:r>
              <a:rPr lang="fr-CA" sz="1400" u="sng" dirty="0">
                <a:solidFill>
                  <a:srgbClr val="0563C1"/>
                </a:solidFill>
                <a:effectLst/>
                <a:ea typeface="Calibri" panose="020F0502020204030204" pitchFamily="34" charset="0"/>
                <a:cs typeface="Times New Roman" panose="02020603050405020304" pitchFamily="18" charset="0"/>
                <a:hlinkClick r:id="rId18"/>
              </a:rPr>
              <a:t>Pleine Conscience pour Bien Démarrer la Journée </a:t>
            </a:r>
            <a:r>
              <a:rPr lang="fr-CA" sz="1400" u="sng" dirty="0">
                <a:solidFill>
                  <a:srgbClr val="0563C1"/>
                </a:solidFill>
                <a:effectLst/>
                <a:ea typeface="Calibri" panose="020F0502020204030204" pitchFamily="34" charset="0"/>
                <a:cs typeface="MS Gothic" panose="020B0609070205080204" pitchFamily="49" charset="-128"/>
                <a:hlinkClick r:id="rId18"/>
              </a:rPr>
              <a:t>☀️</a:t>
            </a:r>
            <a:r>
              <a:rPr lang="fr-CA" sz="1400" u="sng" dirty="0">
                <a:solidFill>
                  <a:srgbClr val="0563C1"/>
                </a:solidFill>
                <a:effectLst/>
                <a:ea typeface="Calibri" panose="020F0502020204030204" pitchFamily="34" charset="0"/>
                <a:cs typeface="Times New Roman" panose="02020603050405020304" pitchFamily="18" charset="0"/>
                <a:hlinkClick r:id="rId18"/>
              </a:rPr>
              <a:t> - YouTube</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19"/>
              </a:rPr>
              <a:t>Pleine Conscience Paix Intérieure - YouTube</a:t>
            </a:r>
            <a:endParaRPr lang="fr-CA" sz="1400" dirty="0">
              <a:effectLst/>
              <a:ea typeface="Calibri" panose="020F0502020204030204" pitchFamily="34" charset="0"/>
              <a:cs typeface="Times New Roman" panose="02020603050405020304" pitchFamily="18" charset="0"/>
            </a:endParaRPr>
          </a:p>
          <a:p>
            <a:pPr>
              <a:spcBef>
                <a:spcPts val="0"/>
              </a:spcBef>
            </a:pPr>
            <a:r>
              <a:rPr lang="fr-CA" sz="2400" dirty="0"/>
              <a:t>Appliquer le nettoyage conscient de votre </a:t>
            </a:r>
            <a:br>
              <a:rPr lang="fr-CA" sz="2400" dirty="0"/>
            </a:br>
            <a:r>
              <a:rPr lang="fr-CA" sz="2400" dirty="0"/>
              <a:t>environnement - dans la mesure du possible</a:t>
            </a:r>
          </a:p>
        </p:txBody>
      </p:sp>
      <p:pic>
        <p:nvPicPr>
          <p:cNvPr id="2057" name="Picture 9" descr="C:\Users\GonzalA1\AppData\Local\Microsoft\Windows\Temporary Internet Files\Content.IE5\3XXIV14Y\boy-playing-with-toy-truck-6565-large[1].png"/>
          <p:cNvPicPr>
            <a:picLocks noChangeAspect="1" noChangeArrowheads="1"/>
          </p:cNvPicPr>
          <p:nvPr>
            <p:custDataLst>
              <p:tags r:id="rId3"/>
            </p:custDataLst>
          </p:nvPr>
        </p:nvPicPr>
        <p:blipFill>
          <a:blip r:embed="rId20">
            <a:extLst>
              <a:ext uri="{28A0092B-C50C-407E-A947-70E740481C1C}">
                <a14:useLocalDpi xmlns:a14="http://schemas.microsoft.com/office/drawing/2010/main" val="0"/>
              </a:ext>
            </a:extLst>
          </a:blip>
          <a:srcRect/>
          <a:stretch>
            <a:fillRect/>
          </a:stretch>
        </p:blipFill>
        <p:spPr bwMode="auto">
          <a:xfrm>
            <a:off x="6834607" y="5419084"/>
            <a:ext cx="1332128" cy="1245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GonzalA1\AppData\Local\Microsoft\Windows\Temporary Internet Files\Content.IE5\H7G048II\childrenlaughandplay[1].gif"/>
          <p:cNvPicPr>
            <a:picLocks noChangeAspect="1" noChangeArrowheads="1"/>
          </p:cNvPicPr>
          <p:nvPr>
            <p:custDataLst>
              <p:tags r:id="rId4"/>
            </p:custDataLst>
          </p:nvPr>
        </p:nvPicPr>
        <p:blipFill>
          <a:blip r:embed="rId21">
            <a:extLst>
              <a:ext uri="{28A0092B-C50C-407E-A947-70E740481C1C}">
                <a14:useLocalDpi xmlns:a14="http://schemas.microsoft.com/office/drawing/2010/main" val="0"/>
              </a:ext>
            </a:extLst>
          </a:blip>
          <a:srcRect/>
          <a:stretch>
            <a:fillRect/>
          </a:stretch>
        </p:blipFill>
        <p:spPr bwMode="auto">
          <a:xfrm>
            <a:off x="6850973" y="286060"/>
            <a:ext cx="1905061" cy="1131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5"/>
            </p:custDataLst>
          </p:nvPr>
        </p:nvPicPr>
        <p:blipFill>
          <a:blip r:embed="rId22">
            <a:extLst>
              <a:ext uri="{28A0092B-C50C-407E-A947-70E740481C1C}">
                <a14:useLocalDpi xmlns:a14="http://schemas.microsoft.com/office/drawing/2010/main" val="0"/>
              </a:ext>
            </a:extLst>
          </a:blip>
          <a:stretch>
            <a:fillRect/>
          </a:stretch>
        </p:blipFill>
        <p:spPr>
          <a:xfrm rot="2745437">
            <a:off x="7764005" y="1374671"/>
            <a:ext cx="1172680" cy="1209033"/>
          </a:xfrm>
          <a:prstGeom prst="rect">
            <a:avLst/>
          </a:prstGeom>
        </p:spPr>
      </p:pic>
      <p:grpSp>
        <p:nvGrpSpPr>
          <p:cNvPr id="7" name="Group 6"/>
          <p:cNvGrpSpPr/>
          <p:nvPr>
            <p:custDataLst>
              <p:tags r:id="rId6"/>
            </p:custDataLst>
          </p:nvPr>
        </p:nvGrpSpPr>
        <p:grpSpPr>
          <a:xfrm>
            <a:off x="7119223" y="3682054"/>
            <a:ext cx="1002956" cy="1245540"/>
            <a:chOff x="6542261" y="506769"/>
            <a:chExt cx="523699" cy="570787"/>
          </a:xfrm>
        </p:grpSpPr>
        <p:pic>
          <p:nvPicPr>
            <p:cNvPr id="8" name="Picture 7"/>
            <p:cNvPicPr>
              <a:picLocks noChangeAspect="1"/>
            </p:cNvPicPr>
            <p:nvPr/>
          </p:nvPicPr>
          <p:blipFill>
            <a:blip r:embed="rId2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24">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custDataLst>
              <p:tags r:id="rId7"/>
            </p:custDataLst>
          </p:nvPr>
        </p:nvPicPr>
        <p:blipFill>
          <a:blip r:embed="rId2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30959" y="3023672"/>
            <a:ext cx="1088264" cy="118446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Réflexion sur les trois exercices</a:t>
            </a:r>
            <a:endParaRPr lang="en-US" dirty="0"/>
          </a:p>
        </p:txBody>
      </p:sp>
      <p:sp>
        <p:nvSpPr>
          <p:cNvPr id="4" name="Slide Number Placeholder 3"/>
          <p:cNvSpPr>
            <a:spLocks noGrp="1"/>
          </p:cNvSpPr>
          <p:nvPr>
            <p:ph type="sldNum" sz="quarter" idx="12"/>
            <p:custDataLst>
              <p:tags r:id="rId2"/>
            </p:custDataLst>
          </p:nvPr>
        </p:nvSpPr>
        <p:spPr/>
        <p:txBody>
          <a:bodyPr/>
          <a:lstStyle/>
          <a:p>
            <a:fld id="{50E449A1-3E28-4EED-877C-2235D0A8D14E}" type="slidenum">
              <a:rPr lang="en-CA" smtClean="0"/>
              <a:pPr/>
              <a:t>13</a:t>
            </a:fld>
            <a:endParaRPr lang="en-CA" dirty="0"/>
          </a:p>
        </p:txBody>
      </p:sp>
      <p:grpSp>
        <p:nvGrpSpPr>
          <p:cNvPr id="5" name="Group 4"/>
          <p:cNvGrpSpPr/>
          <p:nvPr>
            <p:custDataLst>
              <p:tags r:id="rId3"/>
            </p:custDataLst>
          </p:nvPr>
        </p:nvGrpSpPr>
        <p:grpSpPr>
          <a:xfrm>
            <a:off x="4522519" y="2464132"/>
            <a:ext cx="2402918" cy="2618629"/>
            <a:chOff x="1691680" y="5343137"/>
            <a:chExt cx="803649" cy="818086"/>
          </a:xfrm>
        </p:grpSpPr>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6" descr="C:\Users\GonzalA1\AppData\Local\Microsoft\Windows\Temporary Internet Files\Content.IE5\H7G048II\촉촉한피부1[1].jpg"/>
          <p:cNvPicPr>
            <a:picLocks noChangeAspect="1" noChangeArrowheads="1"/>
          </p:cNvPicPr>
          <p:nvPr>
            <p:custDataLst>
              <p:tags r:id="rId4"/>
            </p:custDataLst>
          </p:nvPr>
        </p:nvPicPr>
        <p:blipFill>
          <a:blip r:embed="rId10">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5528" y="1526585"/>
            <a:ext cx="1656184" cy="1503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5"/>
            </p:custDataLst>
          </p:nvPr>
        </p:nvPicPr>
        <p:blipFill>
          <a:blip r:embed="rId11">
            <a:duotone>
              <a:schemeClr val="accent1">
                <a:shade val="45000"/>
                <a:satMod val="135000"/>
              </a:schemeClr>
              <a:prstClr val="white"/>
            </a:duotone>
          </a:blip>
          <a:stretch>
            <a:fillRect/>
          </a:stretch>
        </p:blipFill>
        <p:spPr>
          <a:xfrm>
            <a:off x="1384663" y="4723782"/>
            <a:ext cx="1617914" cy="1224136"/>
          </a:xfrm>
          <a:prstGeom prst="rect">
            <a:avLst/>
          </a:prstGeom>
        </p:spPr>
      </p:pic>
      <p:grpSp>
        <p:nvGrpSpPr>
          <p:cNvPr id="3" name="Group 2"/>
          <p:cNvGrpSpPr/>
          <p:nvPr>
            <p:custDataLst>
              <p:tags r:id="rId6"/>
            </p:custDataLst>
          </p:nvPr>
        </p:nvGrpSpPr>
        <p:grpSpPr>
          <a:xfrm>
            <a:off x="1221663" y="2909703"/>
            <a:ext cx="1943915" cy="1836576"/>
            <a:chOff x="1115917" y="2424130"/>
            <a:chExt cx="2481406" cy="2481406"/>
          </a:xfrm>
        </p:grpSpPr>
        <p:pic>
          <p:nvPicPr>
            <p:cNvPr id="10" name="Picture 9"/>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251520" y="2130425"/>
            <a:ext cx="878497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 conscience (DLCP)</a:t>
            </a:r>
            <a:endParaRPr lang="en-CA" sz="3600" dirty="0">
              <a:solidFill>
                <a:schemeClr val="accent1">
                  <a:lumMod val="75000"/>
                </a:schemeClr>
              </a:solidFill>
            </a:endParaRPr>
          </a:p>
        </p:txBody>
      </p:sp>
      <p:sp>
        <p:nvSpPr>
          <p:cNvPr id="6" name="Subtitle 2"/>
          <p:cNvSpPr>
            <a:spLocks noGrp="1"/>
          </p:cNvSpPr>
          <p:nvPr>
            <p:ph type="subTitle" idx="1"/>
            <p:custDataLst>
              <p:tags r:id="rId2"/>
            </p:custDataLst>
          </p:nvPr>
        </p:nvSpPr>
        <p:spPr>
          <a:xfrm>
            <a:off x="1371600" y="3886200"/>
            <a:ext cx="6400800" cy="1752600"/>
          </a:xfrm>
        </p:spPr>
        <p:txBody>
          <a:bodyPr>
            <a:normAutofit/>
          </a:bodyPr>
          <a:lstStyle/>
          <a:p>
            <a:r>
              <a:rPr lang="fr-CA" dirty="0"/>
              <a:t>Semaine 4 (de 8)</a:t>
            </a:r>
          </a:p>
          <a:p>
            <a:r>
              <a:rPr lang="fr-CA" dirty="0">
                <a:solidFill>
                  <a:srgbClr val="FF0000"/>
                </a:solidFill>
              </a:rPr>
              <a:t>Date à déterminer</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Conscience de soi</a:t>
            </a:r>
            <a:endParaRPr lang="en-US"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lvl="0"/>
            <a:r>
              <a:rPr lang="fr-CA" dirty="0"/>
              <a:t>Bref retour sur la séance </a:t>
            </a:r>
            <a:br>
              <a:rPr lang="fr-CA" dirty="0"/>
            </a:br>
            <a:r>
              <a:rPr lang="fr-CA" dirty="0"/>
              <a:t>de la semaine dernière </a:t>
            </a:r>
            <a:r>
              <a:rPr lang="fr-CA" sz="3600" dirty="0"/>
              <a:t>(3)</a:t>
            </a:r>
            <a:endParaRPr lang="fr-CA" dirty="0"/>
          </a:p>
        </p:txBody>
      </p:sp>
      <p:pic>
        <p:nvPicPr>
          <p:cNvPr id="2052" name="Picture 4" descr="C:\Users\GonzalA1\AppData\Local\Microsoft\Windows\Temporary Internet Files\Content.IE5\3XXIV14Y\1[1].jpg"/>
          <p:cNvPicPr>
            <a:picLocks noChangeAspect="1" noChangeArrowheads="1"/>
          </p:cNvPicPr>
          <p:nvPr>
            <p:custDataLst>
              <p:tags r:id="rId2"/>
            </p:custDataLst>
          </p:nvPr>
        </p:nvPicPr>
        <p:blipFill>
          <a:blip r:embed="rId1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custDataLst>
              <p:tags r:id="rId3"/>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8143" y="5454236"/>
            <a:ext cx="1092677" cy="1005263"/>
          </a:xfrm>
          <a:prstGeom prst="rect">
            <a:avLst/>
          </a:prstGeom>
        </p:spPr>
      </p:pic>
      <p:pic>
        <p:nvPicPr>
          <p:cNvPr id="22" name="Picture 21"/>
          <p:cNvPicPr>
            <a:picLocks noChangeAspect="1"/>
          </p:cNvPicPr>
          <p:nvPr>
            <p:custDataLst>
              <p:tags r:id="rId4"/>
            </p:custDataLst>
          </p:nvPr>
        </p:nvPicPr>
        <p:blipFill>
          <a:blip r:embed="rId1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07843" y="5285930"/>
            <a:ext cx="1488592" cy="1205120"/>
          </a:xfrm>
          <a:prstGeom prst="rect">
            <a:avLst/>
          </a:prstGeom>
        </p:spPr>
      </p:pic>
      <p:pic>
        <p:nvPicPr>
          <p:cNvPr id="23" name="Picture 22"/>
          <p:cNvPicPr>
            <a:picLocks noChangeAspect="1"/>
          </p:cNvPicPr>
          <p:nvPr>
            <p:custDataLst>
              <p:tags r:id="rId5"/>
            </p:custDataLst>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35817" y="5472538"/>
            <a:ext cx="1184491" cy="943578"/>
          </a:xfrm>
          <a:prstGeom prst="rect">
            <a:avLst/>
          </a:prstGeom>
        </p:spPr>
      </p:pic>
      <p:pic>
        <p:nvPicPr>
          <p:cNvPr id="24" name="Picture 23"/>
          <p:cNvPicPr>
            <a:picLocks noChangeAspect="1"/>
          </p:cNvPicPr>
          <p:nvPr>
            <p:custDataLst>
              <p:tags r:id="rId6"/>
            </p:custDataLst>
          </p:nvPr>
        </p:nvPicPr>
        <p:blipFill>
          <a:blip r:embed="rId2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62108" y="5344799"/>
            <a:ext cx="1343862" cy="1343862"/>
          </a:xfrm>
          <a:prstGeom prst="rect">
            <a:avLst/>
          </a:prstGeom>
        </p:spPr>
      </p:pic>
      <p:pic>
        <p:nvPicPr>
          <p:cNvPr id="25" name="Picture 24"/>
          <p:cNvPicPr>
            <a:picLocks noChangeAspect="1"/>
          </p:cNvPicPr>
          <p:nvPr>
            <p:custDataLst>
              <p:tags r:id="rId7"/>
            </p:custDataLst>
          </p:nvPr>
        </p:nvPicPr>
        <p:blipFill>
          <a:blip r:embed="rId2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56365" y="5332259"/>
            <a:ext cx="1265256" cy="1224136"/>
          </a:xfrm>
          <a:prstGeom prst="ellipse">
            <a:avLst/>
          </a:prstGeom>
          <a:ln>
            <a:noFill/>
          </a:ln>
          <a:effectLst>
            <a:softEdge rad="63500"/>
          </a:effectLst>
        </p:spPr>
      </p:pic>
      <p:sp>
        <p:nvSpPr>
          <p:cNvPr id="48" name="Content Placeholder 2"/>
          <p:cNvSpPr>
            <a:spLocks noGrp="1"/>
          </p:cNvSpPr>
          <p:nvPr>
            <p:ph idx="1"/>
            <p:custDataLst>
              <p:tags r:id="rId8"/>
            </p:custDataLst>
          </p:nvPr>
        </p:nvSpPr>
        <p:spPr>
          <a:xfrm>
            <a:off x="662460" y="1660136"/>
            <a:ext cx="6692887" cy="4001112"/>
          </a:xfrm>
        </p:spPr>
        <p:txBody>
          <a:bodyPr>
            <a:normAutofit/>
          </a:bodyPr>
          <a:lstStyle/>
          <a:p>
            <a:pPr marL="0" lvl="0" indent="0">
              <a:buNone/>
            </a:pPr>
            <a:r>
              <a:rPr lang="fr-CA" dirty="0"/>
              <a:t>Avez-vous des </a:t>
            </a:r>
            <a:r>
              <a:rPr lang="fr-CA" b="1" i="1" dirty="0"/>
              <a:t>réflexions</a:t>
            </a:r>
            <a:r>
              <a:rPr lang="fr-CA" dirty="0"/>
              <a:t> à partager?</a:t>
            </a:r>
          </a:p>
          <a:p>
            <a:pPr marL="0" lvl="0" indent="0">
              <a:buNone/>
            </a:pPr>
            <a:endParaRPr lang="fr-CA" sz="2000" dirty="0"/>
          </a:p>
          <a:p>
            <a:r>
              <a:rPr lang="fr-CA" dirty="0"/>
              <a:t>Votre système de </a:t>
            </a:r>
            <a:r>
              <a:rPr lang="fr-CA" b="1" i="1" dirty="0">
                <a:latin typeface="Bradley Hand ITC" panose="03070402050302030203" pitchFamily="66" charset="0"/>
              </a:rPr>
              <a:t>Jumelage</a:t>
            </a:r>
            <a:br>
              <a:rPr lang="fr-CA" b="1" i="1" dirty="0">
                <a:latin typeface="Bradley Hand ITC" panose="03070402050302030203" pitchFamily="66" charset="0"/>
              </a:rPr>
            </a:br>
            <a:r>
              <a:rPr lang="fr-CA" dirty="0"/>
              <a:t>Quelqu’un souhaiterait-il</a:t>
            </a:r>
            <a:br>
              <a:rPr lang="fr-CA" dirty="0"/>
            </a:br>
            <a:r>
              <a:rPr lang="fr-CA" dirty="0"/>
              <a:t> être jumelé avec</a:t>
            </a:r>
            <a:br>
              <a:rPr lang="fr-CA" dirty="0"/>
            </a:br>
            <a:r>
              <a:rPr lang="fr-CA" dirty="0"/>
              <a:t>quelqu’un d’autre ?</a:t>
            </a:r>
          </a:p>
          <a:p>
            <a:pPr lvl="0"/>
            <a:endParaRPr lang="fr-CA" sz="1000" dirty="0"/>
          </a:p>
          <a:p>
            <a:pPr lvl="0"/>
            <a:r>
              <a:rPr lang="fr-CA" dirty="0"/>
              <a:t>Vos exercices</a:t>
            </a:r>
          </a:p>
        </p:txBody>
      </p:sp>
      <p:pic>
        <p:nvPicPr>
          <p:cNvPr id="49" name="Picture 48"/>
          <p:cNvPicPr>
            <a:picLocks noChangeAspect="1"/>
          </p:cNvPicPr>
          <p:nvPr>
            <p:custDataLst>
              <p:tags r:id="rId9"/>
            </p:custDataLst>
          </p:nvPr>
        </p:nvPicPr>
        <p:blipFill>
          <a:blip r:embed="rId22">
            <a:extLst>
              <a:ext uri="{28A0092B-C50C-407E-A947-70E740481C1C}">
                <a14:useLocalDpi xmlns:a14="http://schemas.microsoft.com/office/drawing/2010/main" val="0"/>
              </a:ext>
            </a:extLst>
          </a:blip>
          <a:stretch>
            <a:fillRect/>
          </a:stretch>
        </p:blipFill>
        <p:spPr>
          <a:xfrm rot="2745437">
            <a:off x="6005975" y="2710054"/>
            <a:ext cx="1172680" cy="1209033"/>
          </a:xfrm>
          <a:prstGeom prst="rect">
            <a:avLst/>
          </a:prstGeom>
        </p:spPr>
      </p:pic>
      <p:grpSp>
        <p:nvGrpSpPr>
          <p:cNvPr id="50" name="Group 49"/>
          <p:cNvGrpSpPr/>
          <p:nvPr>
            <p:custDataLst>
              <p:tags r:id="rId10"/>
            </p:custDataLst>
          </p:nvPr>
        </p:nvGrpSpPr>
        <p:grpSpPr>
          <a:xfrm>
            <a:off x="6213381" y="4537569"/>
            <a:ext cx="766043" cy="910869"/>
            <a:chOff x="6542261" y="506769"/>
            <a:chExt cx="523699" cy="570787"/>
          </a:xfrm>
        </p:grpSpPr>
        <p:pic>
          <p:nvPicPr>
            <p:cNvPr id="51" name="Picture 50"/>
            <p:cNvPicPr>
              <a:picLocks noChangeAspect="1"/>
            </p:cNvPicPr>
            <p:nvPr/>
          </p:nvPicPr>
          <p:blipFill>
            <a:blip r:embed="rId2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52" name="Picture 51"/>
            <p:cNvPicPr>
              <a:picLocks noChangeAspect="1"/>
            </p:cNvPicPr>
            <p:nvPr/>
          </p:nvPicPr>
          <p:blipFill>
            <a:blip r:embed="rId2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25">
                      <a14:imgEffect>
                        <a14:saturation sat="300000"/>
                      </a14:imgEffect>
                    </a14:imgLayer>
                  </a14:imgProps>
                </a:ext>
              </a:extLst>
            </a:blip>
            <a:stretch>
              <a:fillRect/>
            </a:stretch>
          </p:blipFill>
          <p:spPr>
            <a:xfrm>
              <a:off x="6626827" y="506769"/>
              <a:ext cx="439133" cy="538540"/>
            </a:xfrm>
            <a:prstGeom prst="rect">
              <a:avLst/>
            </a:prstGeom>
          </p:spPr>
        </p:pic>
      </p:grpSp>
      <p:grpSp>
        <p:nvGrpSpPr>
          <p:cNvPr id="54" name="Group 53"/>
          <p:cNvGrpSpPr/>
          <p:nvPr>
            <p:custDataLst>
              <p:tags r:id="rId11"/>
            </p:custDataLst>
          </p:nvPr>
        </p:nvGrpSpPr>
        <p:grpSpPr>
          <a:xfrm>
            <a:off x="7680973" y="3356223"/>
            <a:ext cx="1002075" cy="1386746"/>
            <a:chOff x="1691680" y="5040417"/>
            <a:chExt cx="803649" cy="1120806"/>
          </a:xfrm>
        </p:grpSpPr>
        <p:pic>
          <p:nvPicPr>
            <p:cNvPr id="55" name="Picture 5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56" name="Oval 55"/>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795291" y="5040417"/>
              <a:ext cx="519633" cy="298504"/>
            </a:xfrm>
            <a:prstGeom prst="rect">
              <a:avLst/>
            </a:prstGeom>
            <a:noFill/>
          </p:spPr>
          <p:txBody>
            <a:bodyPr wrap="none" rtlCol="0">
              <a:spAutoFit/>
            </a:bodyPr>
            <a:lstStyle/>
            <a:p>
              <a:r>
                <a:rPr lang="fr-CA" dirty="0"/>
                <a:t>Bilan</a:t>
              </a:r>
              <a:endParaRPr lang="fr-CA" dirty="0">
                <a:solidFill>
                  <a:schemeClr val="accent3">
                    <a:lumMod val="75000"/>
                  </a:schemeClr>
                </a:solidFill>
              </a:endParaRPr>
            </a:p>
          </p:txBody>
        </p:sp>
      </p:grpSp>
      <p:sp>
        <p:nvSpPr>
          <p:cNvPr id="58" name="Right Brace 57"/>
          <p:cNvSpPr/>
          <p:nvPr>
            <p:custDataLst>
              <p:tags r:id="rId12"/>
            </p:custDataLst>
          </p:nvPr>
        </p:nvSpPr>
        <p:spPr>
          <a:xfrm>
            <a:off x="6883767" y="2709705"/>
            <a:ext cx="755251" cy="28322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p:cNvPicPr>
            <a:picLocks noChangeAspect="1"/>
          </p:cNvPicPr>
          <p:nvPr>
            <p:custDataLst>
              <p:tags r:id="rId13"/>
            </p:custDataLst>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42688" y="3626730"/>
            <a:ext cx="816347" cy="1013554"/>
          </a:xfrm>
          <a:prstGeom prst="rect">
            <a:avLst/>
          </a:prstGeom>
        </p:spPr>
      </p:pic>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48">
                                            <p:txEl>
                                              <p:pRg st="2" end="2"/>
                                            </p:txEl>
                                          </p:spTgt>
                                        </p:tgtEl>
                                        <p:attrNameLst>
                                          <p:attrName>style.visibility</p:attrName>
                                        </p:attrNameLst>
                                      </p:cBhvr>
                                      <p:to>
                                        <p:strVal val="visible"/>
                                      </p:to>
                                    </p:set>
                                    <p:animEffect transition="in" filter="fade">
                                      <p:cBhvr>
                                        <p:cTn id="12" dur="500"/>
                                        <p:tgtEl>
                                          <p:spTgt spid="48">
                                            <p:txEl>
                                              <p:pRg st="2" end="2"/>
                                            </p:txEl>
                                          </p:spTgt>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48">
                                            <p:txEl>
                                              <p:pRg st="4" end="4"/>
                                            </p:txEl>
                                          </p:spTgt>
                                        </p:tgtEl>
                                        <p:attrNameLst>
                                          <p:attrName>style.visibility</p:attrName>
                                        </p:attrNameLst>
                                      </p:cBhvr>
                                      <p:to>
                                        <p:strVal val="visible"/>
                                      </p:to>
                                    </p:set>
                                    <p:animEffect transition="in" filter="fade">
                                      <p:cBhvr>
                                        <p:cTn id="16" dur="500"/>
                                        <p:tgtEl>
                                          <p:spTgt spid="4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par>
                          <p:cTn id="29" fill="hold">
                            <p:stCondLst>
                              <p:cond delay="2000"/>
                            </p:stCondLst>
                            <p:childTnLst>
                              <p:par>
                                <p:cTn id="30" presetID="10" presetClass="entr" presetSubtype="0" fill="hold" nodeType="after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000"/>
                            </p:stCondLst>
                            <p:childTnLst>
                              <p:par>
                                <p:cTn id="34" presetID="10" presetClass="entr" presetSubtype="0" fill="hold" nodeType="after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4000"/>
                            </p:stCondLst>
                            <p:childTnLst>
                              <p:par>
                                <p:cTn id="38" presetID="10" presetClass="entr" presetSubtype="0" fill="hold" nodeType="afterEffect">
                                  <p:stCondLst>
                                    <p:cond delay="50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5000"/>
                            </p:stCondLst>
                            <p:childTnLst>
                              <p:par>
                                <p:cTn id="42" presetID="10" presetClass="entr" presetSubtype="0" fill="hold" nodeType="afterEffect">
                                  <p:stCondLst>
                                    <p:cond delay="50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6000"/>
                            </p:stCondLst>
                            <p:childTnLst>
                              <p:par>
                                <p:cTn id="46" presetID="10" presetClass="entr" presetSubtype="0" fill="hold" nodeType="after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custDataLst>
              <p:tags r:id="rId2"/>
            </p:custDataLst>
          </p:nvPr>
        </p:nvSpPr>
        <p:spPr/>
        <p:txBody>
          <a:bodyPr/>
          <a:lstStyle/>
          <a:p>
            <a:r>
              <a:rPr lang="fr-CA" dirty="0"/>
              <a:t>Programme – semaine 4</a:t>
            </a:r>
          </a:p>
        </p:txBody>
      </p:sp>
      <p:sp>
        <p:nvSpPr>
          <p:cNvPr id="3" name="Content Placeholder 2"/>
          <p:cNvSpPr>
            <a:spLocks noGrp="1"/>
          </p:cNvSpPr>
          <p:nvPr>
            <p:ph idx="1"/>
            <p:custDataLst>
              <p:tags r:id="rId3"/>
            </p:custDataLst>
          </p:nvPr>
        </p:nvSpPr>
        <p:spPr>
          <a:xfrm>
            <a:off x="457200" y="1927373"/>
            <a:ext cx="8686800" cy="4525963"/>
          </a:xfrm>
        </p:spPr>
        <p:txBody>
          <a:bodyPr>
            <a:normAutofit/>
          </a:bodyPr>
          <a:lstStyle/>
          <a:p>
            <a:pPr lvl="0">
              <a:spcBef>
                <a:spcPts val="600"/>
              </a:spcBef>
            </a:pPr>
            <a:r>
              <a:rPr lang="fr-CA" dirty="0">
                <a:solidFill>
                  <a:schemeClr val="bg1">
                    <a:lumMod val="50000"/>
                  </a:schemeClr>
                </a:solidFill>
              </a:rPr>
              <a:t>Exercice de respiration pour se recentrer</a:t>
            </a:r>
          </a:p>
          <a:p>
            <a:pPr lvl="0">
              <a:spcBef>
                <a:spcPts val="600"/>
              </a:spcBef>
            </a:pPr>
            <a:r>
              <a:rPr lang="fr-CA" dirty="0">
                <a:solidFill>
                  <a:schemeClr val="bg1">
                    <a:lumMod val="50000"/>
                  </a:schemeClr>
                </a:solidFill>
              </a:rPr>
              <a:t>Bref retour sur la semaine dernière, la semaine 3</a:t>
            </a:r>
          </a:p>
          <a:p>
            <a:r>
              <a:rPr lang="fr-CA" dirty="0"/>
              <a:t>Objectifs de la séance d’aujourd’hui : Compassion et clarté</a:t>
            </a:r>
          </a:p>
          <a:p>
            <a:pPr lvl="1"/>
            <a:r>
              <a:rPr lang="fr-CA" dirty="0"/>
              <a:t>Pleine conscience – Exercice avec l’eau</a:t>
            </a:r>
          </a:p>
          <a:p>
            <a:pPr lvl="1"/>
            <a:r>
              <a:rPr lang="fr-CA" dirty="0"/>
              <a:t>Nettoyage conscient de son environnement</a:t>
            </a:r>
          </a:p>
          <a:p>
            <a:pPr lvl="1"/>
            <a:r>
              <a:rPr lang="fr-CA" dirty="0"/>
              <a:t>Autocompassion dans un état de pleine conscience</a:t>
            </a:r>
          </a:p>
          <a:p>
            <a:r>
              <a:rPr lang="fr-CA" dirty="0"/>
              <a:t>Devoir sur ce que vous retenez de la séance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685800" y="1567333"/>
            <a:ext cx="7414592" cy="4525963"/>
          </a:xfrm>
        </p:spPr>
        <p:txBody>
          <a:bodyPr>
            <a:normAutofit fontScale="92500" lnSpcReduction="10000"/>
          </a:bodyPr>
          <a:lstStyle/>
          <a:p>
            <a:r>
              <a:rPr lang="fr-CA" dirty="0"/>
              <a:t>Asseyez-vous le dos droit et le plus confortablement possible</a:t>
            </a:r>
          </a:p>
          <a:p>
            <a:r>
              <a:rPr lang="fr-CA" dirty="0"/>
              <a:t>Concentrez doucement votre attention </a:t>
            </a:r>
            <a:br>
              <a:rPr lang="fr-CA" dirty="0"/>
            </a:br>
            <a:r>
              <a:rPr lang="fr-CA" dirty="0"/>
              <a:t>sur votre respiration</a:t>
            </a:r>
          </a:p>
          <a:p>
            <a:r>
              <a:rPr lang="fr-CA" dirty="0"/>
              <a:t>Prenez un moment pour réfléchir aux origines de cette eau</a:t>
            </a:r>
          </a:p>
          <a:p>
            <a:r>
              <a:rPr lang="fr-CA" dirty="0"/>
              <a:t>Continuez de respirer...</a:t>
            </a:r>
          </a:p>
          <a:p>
            <a:r>
              <a:rPr lang="fr-CA" dirty="0"/>
              <a:t>Réfléchissez au parcours que cette eau a dû faire pour parvenir jusqu’à vous...</a:t>
            </a:r>
          </a:p>
        </p:txBody>
      </p:sp>
      <p:sp>
        <p:nvSpPr>
          <p:cNvPr id="4" name="Title 3"/>
          <p:cNvSpPr>
            <a:spLocks noGrp="1"/>
          </p:cNvSpPr>
          <p:nvPr>
            <p:ph type="title"/>
            <p:custDataLst>
              <p:tags r:id="rId2"/>
            </p:custDataLst>
          </p:nvPr>
        </p:nvSpPr>
        <p:spPr/>
        <p:txBody>
          <a:bodyPr>
            <a:normAutofit fontScale="90000"/>
          </a:bodyPr>
          <a:lstStyle/>
          <a:p>
            <a:r>
              <a:rPr lang="fr-CA" dirty="0"/>
              <a:t>Pleine conscience – Exercice avec l’eau</a:t>
            </a:r>
          </a:p>
        </p:txBody>
      </p:sp>
      <p:pic>
        <p:nvPicPr>
          <p:cNvPr id="5" name="Picture 6" descr="C:\Users\GonzalA1\AppData\Local\Microsoft\Windows\Temporary Internet Files\Content.IE5\H7G048II\촉촉한피부1[1].jpg"/>
          <p:cNvPicPr>
            <a:picLocks noChangeAspect="1" noChangeArrowheads="1"/>
          </p:cNvPicPr>
          <p:nvPr>
            <p:custDataLst>
              <p:tags r:id="rId3"/>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Autocompassion –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4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2400" dirty="0"/>
              <a:t>La D</a:t>
            </a:r>
            <a:r>
              <a:rPr lang="fr-CA" sz="2400" baseline="30000" dirty="0"/>
              <a:t>re</a:t>
            </a:r>
            <a:r>
              <a:rPr lang="fr-CA" sz="2400" dirty="0"/>
              <a:t> Kristin Neff inclut dans la définition de l’autocompassion </a:t>
            </a:r>
            <a:r>
              <a:rPr lang="fr-CA" sz="2400" dirty="0">
                <a:solidFill>
                  <a:srgbClr val="7030A0"/>
                </a:solidFill>
              </a:rPr>
              <a:t>trois composantes principales, soit la bienveillance envers soi-même, une humanité commune, et la pleine conscience :</a:t>
            </a:r>
            <a:endParaRPr lang="fr-CA" sz="2400" dirty="0"/>
          </a:p>
          <a:p>
            <a:pPr lvl="1">
              <a:spcBef>
                <a:spcPts val="600"/>
              </a:spcBef>
            </a:pPr>
            <a:r>
              <a:rPr lang="fr-CA" sz="2000" dirty="0"/>
              <a:t>Bienveillance envers soi-même : se traiter avec gentillesse et douceur</a:t>
            </a:r>
          </a:p>
          <a:p>
            <a:pPr lvl="1">
              <a:spcBef>
                <a:spcPts val="600"/>
              </a:spcBef>
            </a:pPr>
            <a:r>
              <a:rPr lang="fr-CA" sz="2000" dirty="0"/>
              <a:t>Humanité commune : reconnaissance de la normalité des échecs et des souffrances dans la vie humaine</a:t>
            </a:r>
          </a:p>
          <a:p>
            <a:pPr lvl="1">
              <a:spcBef>
                <a:spcPts val="600"/>
              </a:spcBef>
            </a:pPr>
            <a:r>
              <a:rPr lang="fr-CA" sz="2000" dirty="0"/>
              <a:t>Pleine conscience : acceptation et reconnaissance des émotions et des sentiments négatifs, sans pour autant que ceux-ci prennent le dessus</a:t>
            </a:r>
            <a:br>
              <a:rPr lang="fr-CA" sz="2000" dirty="0"/>
            </a:br>
            <a:r>
              <a:rPr lang="fr-CA" sz="2000" dirty="0"/>
              <a:t>et sans porter de jugement</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 </a:t>
            </a:r>
            <a:r>
              <a:rPr lang="fr-CA" sz="3100" dirty="0"/>
              <a:t>(1/2)</a:t>
            </a:r>
            <a:endParaRPr lang="fr-CA" dirty="0"/>
          </a:p>
        </p:txBody>
      </p:sp>
      <p:sp>
        <p:nvSpPr>
          <p:cNvPr id="3" name="Content Placeholder 2"/>
          <p:cNvSpPr>
            <a:spLocks noGrp="1"/>
          </p:cNvSpPr>
          <p:nvPr>
            <p:ph idx="1"/>
            <p:custDataLst>
              <p:tags r:id="rId2"/>
            </p:custDataLst>
          </p:nvPr>
        </p:nvSpPr>
        <p:spPr>
          <a:xfrm>
            <a:off x="286138" y="750714"/>
            <a:ext cx="8750358" cy="5989513"/>
          </a:xfrm>
        </p:spPr>
        <p:txBody>
          <a:bodyPr>
            <a:noAutofit/>
          </a:bodyPr>
          <a:lstStyle/>
          <a:p>
            <a:pPr>
              <a:spcBef>
                <a:spcPts val="400"/>
              </a:spcBef>
            </a:pPr>
            <a:r>
              <a:rPr lang="fr-CA" sz="2000" dirty="0"/>
              <a:t>Pour la plupart des gens, la compassion est une qualité des plus louables. </a:t>
            </a:r>
          </a:p>
          <a:p>
            <a:pPr>
              <a:spcBef>
                <a:spcPts val="400"/>
              </a:spcBef>
            </a:pPr>
            <a:r>
              <a:rPr lang="fr-CA" sz="2000" dirty="0"/>
              <a:t>Elle se veut l’expression des qualités suivantes : gentillesse, clémence, tendresse, bienveillance, compréhension, empathie, sympathie et solidarité, assorties du besoin d’aider d’autres créatures vivantes, tant humaines qu’animales, en détresse.</a:t>
            </a:r>
          </a:p>
          <a:p>
            <a:pPr>
              <a:spcBef>
                <a:spcPts val="400"/>
              </a:spcBef>
            </a:pPr>
            <a:r>
              <a:rPr lang="fr-CA" sz="2000" dirty="0"/>
              <a:t>Mais pour bon nombre de gens, </a:t>
            </a:r>
            <a:r>
              <a:rPr lang="fr-CA" sz="2000" i="1" dirty="0"/>
              <a:t>l’autocompassion</a:t>
            </a:r>
            <a:r>
              <a:rPr lang="fr-CA" sz="2000" dirty="0"/>
              <a:t> a plutôt une connotation négative et est synonyme d’apitoiement, d’égocentrisme, de complaisance, de narcissisme et d’égoïsme pur et simple. Encore aujourd’hui, de nombreuses générations semblent croire que si nous ne nous blâmons et ne nous punissons pas nous-mêmes lorsqu’on commet un geste répréhensible, nous risquons la complaisance morale, une échappatoire égoïste et le péché d’orgueil mal placé.</a:t>
            </a:r>
          </a:p>
          <a:p>
            <a:pPr>
              <a:spcBef>
                <a:spcPts val="400"/>
              </a:spcBef>
            </a:pPr>
            <a:r>
              <a:rPr lang="fr-CA" sz="2000" dirty="0"/>
              <a:t>Les cinq mythes de l’autocompassion :</a:t>
            </a:r>
          </a:p>
          <a:p>
            <a:pPr marL="857250" lvl="1" indent="-457200">
              <a:spcBef>
                <a:spcPts val="400"/>
              </a:spcBef>
              <a:buFont typeface="+mj-lt"/>
              <a:buAutoNum type="arabicPeriod"/>
            </a:pPr>
            <a:r>
              <a:rPr lang="fr-CA" sz="1600" dirty="0"/>
              <a:t>L’autocompassion est une forme d’apitoiement sur soi</a:t>
            </a:r>
          </a:p>
          <a:p>
            <a:pPr marL="857250" lvl="1" indent="-457200">
              <a:spcBef>
                <a:spcPts val="400"/>
              </a:spcBef>
              <a:buFont typeface="+mj-lt"/>
              <a:buAutoNum type="arabicPeriod"/>
            </a:pPr>
            <a:r>
              <a:rPr lang="fr-CA" sz="1600" dirty="0"/>
              <a:t>L’autocompassion est un signe de faiblesse</a:t>
            </a:r>
          </a:p>
          <a:p>
            <a:pPr marL="857250" lvl="1" indent="-457200">
              <a:spcBef>
                <a:spcPts val="400"/>
              </a:spcBef>
              <a:buFont typeface="+mj-lt"/>
              <a:buAutoNum type="arabicPeriod"/>
            </a:pPr>
            <a:r>
              <a:rPr lang="fr-CA" sz="1600" dirty="0"/>
              <a:t>L’autocompassion amène l’autocomplaisance</a:t>
            </a:r>
          </a:p>
          <a:p>
            <a:pPr marL="857250" lvl="1" indent="-457200">
              <a:spcBef>
                <a:spcPts val="400"/>
              </a:spcBef>
              <a:buFont typeface="+mj-lt"/>
              <a:buAutoNum type="arabicPeriod"/>
            </a:pPr>
            <a:r>
              <a:rPr lang="fr-CA" sz="1600" dirty="0"/>
              <a:t>L’autocompassion équivaut à du narcissisme</a:t>
            </a:r>
          </a:p>
          <a:p>
            <a:pPr marL="857250" lvl="1" indent="-457200">
              <a:spcBef>
                <a:spcPts val="400"/>
              </a:spcBef>
              <a:buFont typeface="+mj-lt"/>
              <a:buAutoNum type="arabicPeriod"/>
            </a:pPr>
            <a:r>
              <a:rPr lang="fr-CA" sz="1600" dirty="0"/>
              <a:t>L’autocompassion est de l’égoïsme</a:t>
            </a:r>
          </a:p>
        </p:txBody>
      </p:sp>
      <p:pic>
        <p:nvPicPr>
          <p:cNvPr id="5" name="Picture 4"/>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Les cinq mythes de l’autocompassion </a:t>
            </a:r>
            <a:r>
              <a:rPr lang="en-US" sz="3100" dirty="0"/>
              <a:t>(2/2)</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7216</TotalTime>
  <Words>3933</Words>
  <Application>Microsoft Office PowerPoint</Application>
  <PresentationFormat>On-screen Show (4:3)</PresentationFormat>
  <Paragraphs>245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Bradley Hand ITC</vt:lpstr>
      <vt:lpstr>Calibri</vt:lpstr>
      <vt:lpstr>Helvetica</vt:lpstr>
      <vt:lpstr>Roboto</vt:lpstr>
      <vt:lpstr>Verdana</vt:lpstr>
      <vt:lpstr>1_Office Theme</vt:lpstr>
      <vt:lpstr>Aujourd’hui, nous allons faire un exercice qui consiste à boire de l’eau dans un état de pleine conscience. Je vous demande donc d’aller chercher un petit verre d’eau</vt:lpstr>
      <vt:lpstr>Programme de développement du leadership de changement en pleine conscience (DLCP)</vt:lpstr>
      <vt:lpstr>Exercice de respiration en pleine conscience – Conscience de soi</vt:lpstr>
      <vt:lpstr>Bref retour sur la séance  de la semaine dernière (3)</vt:lpstr>
      <vt:lpstr>Programme – semaine 4</vt:lpstr>
      <vt:lpstr>Pleine conscience – Exercice avec l’eau</vt:lpstr>
      <vt:lpstr>Autocompassion – Définition</vt:lpstr>
      <vt:lpstr>Les cinq mythes de l’autocompassion (1/2)</vt:lpstr>
      <vt:lpstr>Les cinq mythes de l’autocompassion (2/2)</vt:lpstr>
      <vt:lpstr>Pleine conscience – autocompassion </vt:lpstr>
      <vt:lpstr>Nettoyage conscient de son environnement</vt:lpstr>
      <vt:lpstr>Récapitulation de la semaine 4</vt:lpstr>
      <vt:lpstr>Réflexion sur les trois exercices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438</cp:revision>
  <cp:lastPrinted>2016-05-02T17:15:08Z</cp:lastPrinted>
  <dcterms:created xsi:type="dcterms:W3CDTF">2015-04-14T20:39:51Z</dcterms:created>
  <dcterms:modified xsi:type="dcterms:W3CDTF">2022-09-04T05:35:00Z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