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18"/>
  </p:notesMasterIdLst>
  <p:handoutMasterIdLst>
    <p:handoutMasterId r:id="rId19"/>
  </p:handoutMasterIdLst>
  <p:sldIdLst>
    <p:sldId id="384" r:id="rId2"/>
    <p:sldId id="5146" r:id="rId3"/>
    <p:sldId id="385" r:id="rId4"/>
    <p:sldId id="5153" r:id="rId5"/>
    <p:sldId id="5154" r:id="rId6"/>
    <p:sldId id="5155" r:id="rId7"/>
    <p:sldId id="5163" r:id="rId8"/>
    <p:sldId id="5156" r:id="rId9"/>
    <p:sldId id="5164" r:id="rId10"/>
    <p:sldId id="5158" r:id="rId11"/>
    <p:sldId id="5165" r:id="rId12"/>
    <p:sldId id="5159" r:id="rId13"/>
    <p:sldId id="5166" r:id="rId14"/>
    <p:sldId id="5160" r:id="rId15"/>
    <p:sldId id="5167" r:id="rId16"/>
    <p:sldId id="5161" r:id="rId17"/>
  </p:sldIdLst>
  <p:sldSz cx="12192000" cy="6858000"/>
  <p:notesSz cx="6858000" cy="9144000"/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EAA0112-A5CB-45CF-68FC-DB3613E9B800}" name="Pare, Carine (SPAC/PSPC)" initials="P(" userId="S::carine.pare@tpsgc-pwgsc.gc.ca::71f88b2f-db4c-4269-9577-1025f7fc6543" providerId="AD"/>
  <p188:author id="{E0B58E1D-D7CD-526B-D5DF-113E5B04D636}" name="Bemeur, Chantal (SPAC/PSPC)" initials="BC(" userId="S::Chantal.Bemeur@tpsgc-pwgsc.gc.ca::97d9d3ea-19b5-4147-b2f7-c6eb9c5930c3" providerId="AD"/>
  <p188:author id="{B82E8466-83BB-6317-73B9-A51F2FE0BC10}" name="Pare, Carine (SPAC/PSPC)" initials="PC(" userId="S::Carine.Pare@tpsgc-pwgsc.gc.ca::71f88b2f-db4c-4269-9577-1025f7fc6543" providerId="AD"/>
  <p188:author id="{685D0F8D-5798-DA56-B0ED-0D6E00F4CB73}" name="Dion3, Alain (SPAC/PSPC) (il-lui / he-him)" initials="DA((/h" userId="S::alain.dion3@tpsgc-pwgsc.gc.ca::b5972ad0-fee1-4393-9fd4-8bc589782ac7" providerId="AD"/>
  <p188:author id="{0725D58D-19FC-2C41-5C3A-CFBED0122820}" name="Genereux, Sophie (SPAC/PSPC)" initials="GS(" userId="S::Sophie.Genereux@tpsgc-pwgsc.gc.ca::fb217e55-5cbd-4b07-9ec1-a590548adf68" providerId="AD"/>
  <p188:author id="{03F4DBDB-6F70-D8B7-8326-B99CD1A32C65}" name="Jacob, Karen (SPAC/PSPC) (elle-la / she-her)" initials="KJ" userId="S::Karen.Jacob@tpsgc-pwgsc.gc.ca::66e9cce0-e37b-4645-a907-f7690bd68df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4" clrIdx="0"/>
  <p:cmAuthor id="2" name="Jeremy N Gooden" initials="JNG" lastIdx="1" clrIdx="1"/>
  <p:cmAuthor id="3" name="Rickey Haley-Colpitts" initials="RH" lastIdx="1" clrIdx="2">
    <p:extLst>
      <p:ext uri="{19B8F6BF-5375-455C-9EA6-DF929625EA0E}">
        <p15:presenceInfo xmlns:p15="http://schemas.microsoft.com/office/powerpoint/2012/main" userId="S::Rickey.Haley-Colpitts@bgis.com::d450c491-4712-4c27-9f1d-d9034ee29bdf" providerId="AD"/>
      </p:ext>
    </p:extLst>
  </p:cmAuthor>
  <p:cmAuthor id="4" name="Carine Pare" initials="CP" lastIdx="3" clrIdx="3">
    <p:extLst>
      <p:ext uri="{19B8F6BF-5375-455C-9EA6-DF929625EA0E}">
        <p15:presenceInfo xmlns:p15="http://schemas.microsoft.com/office/powerpoint/2012/main" userId="S::Carine.Pare@tpsgc-pwgsc.gc.ca::71f88b2f-db4c-4269-9577-1025f7fc65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FFFFFF"/>
    <a:srgbClr val="2C6A3F"/>
    <a:srgbClr val="C35E2E"/>
    <a:srgbClr val="6DB761"/>
    <a:srgbClr val="409786"/>
    <a:srgbClr val="5B5B5B"/>
    <a:srgbClr val="4B4F54"/>
    <a:srgbClr val="839584"/>
    <a:srgbClr val="78A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1" autoAdjust="0"/>
    <p:restoredTop sz="86714" autoAdjust="0"/>
  </p:normalViewPr>
  <p:slideViewPr>
    <p:cSldViewPr snapToGrid="0" snapToObjects="1">
      <p:cViewPr varScale="1">
        <p:scale>
          <a:sx n="96" d="100"/>
          <a:sy n="96" d="100"/>
        </p:scale>
        <p:origin x="1020" y="78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290"/>
    </p:cViewPr>
  </p:sorterViewPr>
  <p:notesViewPr>
    <p:cSldViewPr snapToGrid="0" snapToObjects="1">
      <p:cViewPr varScale="1">
        <p:scale>
          <a:sx n="42" d="100"/>
          <a:sy n="42" d="100"/>
        </p:scale>
        <p:origin x="2314" y="5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on3, Alain (SPAC/PSPC) (il-lui / he-him)" userId="b5972ad0-fee1-4393-9fd4-8bc589782ac7" providerId="ADAL" clId="{B0FE02A2-C643-4FEF-9272-05B0D8D00EE8}"/>
    <pc:docChg chg="modSld">
      <pc:chgData name="Dion3, Alain (SPAC/PSPC) (il-lui / he-him)" userId="b5972ad0-fee1-4393-9fd4-8bc589782ac7" providerId="ADAL" clId="{B0FE02A2-C643-4FEF-9272-05B0D8D00EE8}" dt="2024-11-13T19:18:30.236" v="10" actId="2711"/>
      <pc:docMkLst>
        <pc:docMk/>
      </pc:docMkLst>
      <pc:sldChg chg="modNotesTx">
        <pc:chgData name="Dion3, Alain (SPAC/PSPC) (il-lui / he-him)" userId="b5972ad0-fee1-4393-9fd4-8bc589782ac7" providerId="ADAL" clId="{B0FE02A2-C643-4FEF-9272-05B0D8D00EE8}" dt="2024-11-13T15:55:02.656" v="1" actId="20577"/>
        <pc:sldMkLst>
          <pc:docMk/>
          <pc:sldMk cId="1022071146" sldId="5154"/>
        </pc:sldMkLst>
      </pc:sldChg>
      <pc:sldChg chg="modSp mod">
        <pc:chgData name="Dion3, Alain (SPAC/PSPC) (il-lui / he-him)" userId="b5972ad0-fee1-4393-9fd4-8bc589782ac7" providerId="ADAL" clId="{B0FE02A2-C643-4FEF-9272-05B0D8D00EE8}" dt="2024-11-13T18:45:12.369" v="9" actId="20577"/>
        <pc:sldMkLst>
          <pc:docMk/>
          <pc:sldMk cId="1375870424" sldId="5155"/>
        </pc:sldMkLst>
        <pc:spChg chg="mod">
          <ac:chgData name="Dion3, Alain (SPAC/PSPC) (il-lui / he-him)" userId="b5972ad0-fee1-4393-9fd4-8bc589782ac7" providerId="ADAL" clId="{B0FE02A2-C643-4FEF-9272-05B0D8D00EE8}" dt="2024-11-13T18:45:12.369" v="9" actId="20577"/>
          <ac:spMkLst>
            <pc:docMk/>
            <pc:sldMk cId="1375870424" sldId="5155"/>
            <ac:spMk id="13" creationId="{2557B741-5A0A-1BCC-9EA8-6F9E1623DEA8}"/>
          </ac:spMkLst>
        </pc:spChg>
      </pc:sldChg>
      <pc:sldChg chg="modSp mod">
        <pc:chgData name="Dion3, Alain (SPAC/PSPC) (il-lui / he-him)" userId="b5972ad0-fee1-4393-9fd4-8bc589782ac7" providerId="ADAL" clId="{B0FE02A2-C643-4FEF-9272-05B0D8D00EE8}" dt="2024-11-13T19:18:30.236" v="10" actId="2711"/>
        <pc:sldMkLst>
          <pc:docMk/>
          <pc:sldMk cId="875525423" sldId="5161"/>
        </pc:sldMkLst>
        <pc:spChg chg="mod">
          <ac:chgData name="Dion3, Alain (SPAC/PSPC) (il-lui / he-him)" userId="b5972ad0-fee1-4393-9fd4-8bc589782ac7" providerId="ADAL" clId="{B0FE02A2-C643-4FEF-9272-05B0D8D00EE8}" dt="2024-11-13T19:18:30.236" v="10" actId="2711"/>
          <ac:spMkLst>
            <pc:docMk/>
            <pc:sldMk cId="875525423" sldId="5161"/>
            <ac:spMk id="8" creationId="{D4373D52-8C31-A3D1-6202-EADC675E42E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FBA0B1-8B5E-6C42-BD6E-E01ECCB0DC63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F169B-D4BC-2D47-B1AD-909F43E50B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476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666F0F-F449-CC4B-B881-E7F614156AC6}" type="datetimeFigureOut">
              <a:rPr lang="en-US" smtClean="0"/>
              <a:t>11/21/2024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F9BAFD-0AFE-FC47-B839-C833EEBF7E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9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F9BAFD-0AFE-FC47-B839-C833EEBF7EC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160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42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929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32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How do we apply these norms in practice? To answer this question, we will now go through a few hypothetical scenarios and look at our community norms can be applied in these situations.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193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010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32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8093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F9BAFD-0AFE-FC47-B839-C833EEBF7ECA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109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5DBF2B2-6E29-804D-BBC2-9BEE501536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970" y="919834"/>
            <a:ext cx="11101387" cy="825076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120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AB5CA4C7-9DA8-9349-A7AE-66A5D6A6F64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371849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BDB9676-2139-3E4A-8902-B788AA4A143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243636" y="1606538"/>
            <a:ext cx="2571751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3AAEAB4E-EA57-5D45-ADBA-C01E02C6716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9086849" y="1606538"/>
            <a:ext cx="2438028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DDF9A85-81B8-594C-8E42-376FC3678AA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7625D3-4631-D144-A38F-D00BCF2C212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7A595DD1-B636-EA46-A519-6AA9C65FD62C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3373211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A995848D-37D6-C04D-BDF8-0D8718112883}"/>
              </a:ext>
            </a:extLst>
          </p:cNvPr>
          <p:cNvSpPr>
            <a:spLocks noGrp="1"/>
          </p:cNvSpPr>
          <p:nvPr>
            <p:ph idx="24"/>
          </p:nvPr>
        </p:nvSpPr>
        <p:spPr>
          <a:xfrm>
            <a:off x="3368447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BFC0A166-67A0-2340-971A-FD7BAF6FB8CF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6225268" y="2878599"/>
            <a:ext cx="2588620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0E95A27-B41C-7F48-9F77-4204B73512BE}"/>
              </a:ext>
            </a:extLst>
          </p:cNvPr>
          <p:cNvSpPr>
            <a:spLocks noGrp="1"/>
          </p:cNvSpPr>
          <p:nvPr>
            <p:ph idx="26"/>
          </p:nvPr>
        </p:nvSpPr>
        <p:spPr>
          <a:xfrm>
            <a:off x="6220504" y="3194688"/>
            <a:ext cx="2576514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7D1A0976-12BB-6843-AA08-4891F82E3E12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9077325" y="2878599"/>
            <a:ext cx="2437779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0CE6D17D-6FF8-034C-B243-541C6CC0C0A7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9072561" y="3194688"/>
            <a:ext cx="2442543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30838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BD7B9AD-945C-F149-B2DA-39EC98B68E9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5430838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47D4007-27E8-6B41-B124-3799DE9D3414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5405440" cy="1528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BE58BC4C-2568-1D44-AC5F-BB2715C9AD23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247039" y="4307350"/>
            <a:ext cx="526806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961F923-F71F-6342-AF54-96059A451659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6242275" y="4601668"/>
            <a:ext cx="5246813" cy="152867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6326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3495675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6">
            <a:extLst>
              <a:ext uri="{FF2B5EF4-FFF2-40B4-BE49-F238E27FC236}">
                <a16:creationId xmlns:a16="http://schemas.microsoft.com/office/drawing/2014/main" id="{F5A1D93D-18EA-B646-9C69-64B68DA7465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343400" y="1606538"/>
            <a:ext cx="3495675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B818FFBC-FCFC-9842-8A48-4D05E54A6C5A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129589" y="1606538"/>
            <a:ext cx="3385516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B12EB366-A3C6-464A-BD08-014B0A3C9D0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351688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F62171F-0172-564D-A50B-45829D68B82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3500439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99FE3A4-484C-7240-9A03-C0D58B29988D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4342039" y="4307350"/>
            <a:ext cx="351688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30028FF-B82F-EC4C-999B-C024355F8F2F}"/>
              </a:ext>
            </a:extLst>
          </p:cNvPr>
          <p:cNvSpPr>
            <a:spLocks noGrp="1"/>
          </p:cNvSpPr>
          <p:nvPr>
            <p:ph idx="25"/>
          </p:nvPr>
        </p:nvSpPr>
        <p:spPr>
          <a:xfrm>
            <a:off x="4337275" y="4601668"/>
            <a:ext cx="3500439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0311FA8-9690-B047-B085-60DB7E39A20E}"/>
              </a:ext>
            </a:extLst>
          </p:cNvPr>
          <p:cNvSpPr>
            <a:spLocks noGrp="1"/>
          </p:cNvSpPr>
          <p:nvPr>
            <p:ph type="body" idx="26" hasCustomPrompt="1"/>
          </p:nvPr>
        </p:nvSpPr>
        <p:spPr>
          <a:xfrm>
            <a:off x="8141153" y="4307350"/>
            <a:ext cx="337395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19F1970-3114-824F-93E4-D6E3FA50D6C5}"/>
              </a:ext>
            </a:extLst>
          </p:cNvPr>
          <p:cNvSpPr>
            <a:spLocks noGrp="1"/>
          </p:cNvSpPr>
          <p:nvPr>
            <p:ph idx="27"/>
          </p:nvPr>
        </p:nvSpPr>
        <p:spPr>
          <a:xfrm>
            <a:off x="8136389" y="4601668"/>
            <a:ext cx="33787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245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Four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6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954EBDC-0C0D-8C42-BD84-62A045BA7F6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400426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0D95A988-ADA4-2846-979A-FD44F1A4FBE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243639" y="1606538"/>
            <a:ext cx="2571750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6839EE6C-2C09-9949-AA2C-88119F234581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58276" y="1606538"/>
            <a:ext cx="2459757" cy="25225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E079E8AD-12D3-6546-968E-72EB672317A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296A8EA-86DB-FC4D-BC77-160A57D989AF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2705B1A4-0935-A54C-982E-3DA340F87D4A}"/>
              </a:ext>
            </a:extLst>
          </p:cNvPr>
          <p:cNvSpPr>
            <a:spLocks noGrp="1"/>
          </p:cNvSpPr>
          <p:nvPr>
            <p:ph type="body" idx="27" hasCustomPrompt="1"/>
          </p:nvPr>
        </p:nvSpPr>
        <p:spPr>
          <a:xfrm>
            <a:off x="3405868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CAB80D97-AAE2-2D40-9CC8-0D12B6BEFD34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3401104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C46255BB-B53E-F143-8DCC-368B651E8333}"/>
              </a:ext>
            </a:extLst>
          </p:cNvPr>
          <p:cNvSpPr>
            <a:spLocks noGrp="1"/>
          </p:cNvSpPr>
          <p:nvPr>
            <p:ph type="body" idx="29" hasCustomPrompt="1"/>
          </p:nvPr>
        </p:nvSpPr>
        <p:spPr>
          <a:xfrm>
            <a:off x="6236154" y="4307350"/>
            <a:ext cx="2588621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4610589-EA76-8540-99A0-FCF68932BE3C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6231390" y="4601668"/>
            <a:ext cx="2576515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195337D1-2A14-AC46-9E61-C0B6DF09A78E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9055554" y="4307350"/>
            <a:ext cx="2475893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4F7C987D-CA92-364A-A879-5D136287E479}"/>
              </a:ext>
            </a:extLst>
          </p:cNvPr>
          <p:cNvSpPr>
            <a:spLocks noGrp="1"/>
          </p:cNvSpPr>
          <p:nvPr>
            <p:ph idx="32"/>
          </p:nvPr>
        </p:nvSpPr>
        <p:spPr>
          <a:xfrm>
            <a:off x="9050791" y="4601668"/>
            <a:ext cx="2464314" cy="15286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2195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53103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0" y="655981"/>
            <a:ext cx="12192000" cy="4776706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1364" y="5592101"/>
            <a:ext cx="5079103" cy="6875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2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150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324E0B-F39F-1D43-9422-07A82894B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73260"/>
            <a:ext cx="3484562" cy="4141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C8741D6-FD00-644A-9F60-65C96E7E86A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3EA26D9-6642-A64C-BE94-B9F7CC25EAE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99857" y="1657350"/>
            <a:ext cx="7215247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58581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67E1D94-0DDA-C347-B8A1-E074FA2B0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400426" y="1657350"/>
            <a:ext cx="8114678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0FC81611-5E2D-F944-B5DC-77F0EC084D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2646361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5697742-5BFD-E94D-9B39-3F15B43192AC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2654801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360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on 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7D81E4E-2C89-5449-A7CA-1170F511CF0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72324" y="1657350"/>
            <a:ext cx="4342780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7222704C-5B0D-8243-A65D-0547A2F09055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553625" y="1995032"/>
            <a:ext cx="4437061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52F83407-BFB3-F64E-B383-6B15D587BC0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42511" y="1657350"/>
            <a:ext cx="4451212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0814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C1560E6-0616-1E46-BCD0-77413CEC33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64514" y="1995032"/>
            <a:ext cx="3350590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099CEF0-FDAD-0348-826B-EDF0A6A44E9A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53401" y="1657350"/>
            <a:ext cx="3361276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75CC65B-0B09-0840-85B2-DC45DA3AE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7344455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02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622894"/>
            <a:ext cx="11115674" cy="93958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9" y="4573459"/>
            <a:ext cx="5573988" cy="102737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2DCF5F-B937-2640-A4A5-1D021401E3B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28638" y="2085280"/>
            <a:ext cx="11115674" cy="16216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6600" b="1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0933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content with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4FDB926-2E3C-2141-85F9-142126F4F45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8243886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33708FE2-7BD9-6741-AC35-E6D6340664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00625" y="1995032"/>
            <a:ext cx="2514479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C689E29B-5E72-1B47-AC15-183EF5464EE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989512" y="1657350"/>
            <a:ext cx="2522498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886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rrow content with wide caption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42D8366-3A72-774E-9DAF-409CBEB5B7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450" y="1657350"/>
            <a:ext cx="4471988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AF0A41A3-ADCC-F94C-98D5-4A734296F14B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7172325" y="1995032"/>
            <a:ext cx="4342779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3AF3FA9F-C428-6549-9B6A-202E0FD79372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7167219" y="1657350"/>
            <a:ext cx="4356629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29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54513" y="1714499"/>
            <a:ext cx="7160592" cy="44005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ED880A99-4201-3847-86F3-D77C5C2DBF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4039" y="1995032"/>
            <a:ext cx="3484562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20879568-7B89-6144-98EF-9A5090B5958B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42925" y="1657350"/>
            <a:ext cx="349567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191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 on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C6896E-0613-DC41-9582-A7BB6D35DF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" y="1714499"/>
            <a:ext cx="7289799" cy="441584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73D605E1-0CFB-CE42-AD97-57E1B5B41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159750" y="1995032"/>
            <a:ext cx="3355354" cy="412001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ts val="1900"/>
              </a:lnSpc>
              <a:buNone/>
              <a:defRPr sz="1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44D688F-F5DF-2843-BB18-D4261CED213D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148636" y="1657350"/>
            <a:ext cx="3366055" cy="277809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51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1822564"/>
            <a:ext cx="11115674" cy="1247775"/>
          </a:xfrm>
          <a:prstGeom prst="rect">
            <a:avLst/>
          </a:prstGeom>
          <a:noFill/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0502" y="3900492"/>
            <a:ext cx="2584173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3861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3388002" y="3900492"/>
            <a:ext cx="2586037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5502" y="3900492"/>
            <a:ext cx="2586037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361247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6412" y="3900492"/>
            <a:ext cx="2587900" cy="22298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69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and contact us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3" imgH="473" progId="TCLayout.ActiveDocument.1">
                  <p:embed/>
                </p:oleObj>
              </mc:Choice>
              <mc:Fallback>
                <p:oleObj name="think-cell Slide" r:id="rId3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1C0A461C-0294-B44F-97D5-FC39D0DC404B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0" y="0"/>
            <a:ext cx="5257800" cy="685799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4581EE-8D51-5440-A998-B231FB90F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3821" y="1000076"/>
            <a:ext cx="5443537" cy="1491404"/>
          </a:xfrm>
          <a:prstGeom prst="rect">
            <a:avLst/>
          </a:prstGeom>
          <a:noFill/>
        </p:spPr>
        <p:txBody>
          <a:bodyPr anchor="t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43638" y="2191451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2F2F56F-96CA-6140-8BC2-E01E702453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43638" y="2491480"/>
            <a:ext cx="2586037" cy="1593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2EB146-5F86-304E-A51A-295F8092DC06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101139" y="2191451"/>
            <a:ext cx="2543174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10E9C34-4047-CA46-B1B0-8BF910AA189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9101139" y="2491480"/>
            <a:ext cx="2543174" cy="159319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E53DD7D-0825-6B41-A63F-025B0695B6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243638" y="4426163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5A9BBC99-B117-F448-8745-97F0D1F9A1C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43638" y="4726192"/>
            <a:ext cx="2586037" cy="1404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793902F-F09B-D24F-B7B3-22565938FF75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9058276" y="4426163"/>
            <a:ext cx="2586037" cy="2880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0469521-F16C-7645-BF80-9C30AEA8ECDD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9058276" y="4726192"/>
            <a:ext cx="2586037" cy="14041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055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and testimoni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D18DE4-0234-E248-AACA-E37DB1A774D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2863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3994FF5-75CA-D542-AE8A-FF290128AD76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35768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08E50E4-226F-9847-9392-FE95E91D60DC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8129588" y="5412692"/>
            <a:ext cx="3543300" cy="6594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07A35C6-3861-BC41-830C-3E0AA84056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7688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94ECD9F0-E726-484A-BAE6-AEAA3F1F97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8638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5E63B64F-6E94-6A41-B8DD-27F9FD18751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115300" y="1209675"/>
            <a:ext cx="3543300" cy="39766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ts val="4500"/>
              </a:lnSpc>
              <a:buNone/>
              <a:defRPr sz="3200" i="1">
                <a:latin typeface="Georgia" panose="02040502050405020303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9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A143651-3799-F24B-AEFE-AAAD1187C7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161" y="1657350"/>
            <a:ext cx="5405440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C0C7668-8CC7-CF4A-8570-FDE604593FB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26267" y="1657350"/>
            <a:ext cx="5288837" cy="4457700"/>
          </a:xfrm>
          <a:prstGeom prst="rect">
            <a:avLst/>
          </a:prstGeom>
        </p:spPr>
        <p:txBody>
          <a:bodyPr/>
          <a:lstStyle>
            <a:lvl1pPr>
              <a:lnSpc>
                <a:spcPts val="2100"/>
              </a:lnSpc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60" y="550861"/>
            <a:ext cx="11006344" cy="83502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>
            <a:off x="616226" y="1282149"/>
            <a:ext cx="1089887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46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A9B164-9C2C-4D48-8696-9484E8FF762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1681171"/>
            <a:ext cx="5400676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45142E-614C-1941-A4E8-E24EA5A0D501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6267" y="1681171"/>
            <a:ext cx="5285752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76002A2-2BEE-E84D-91F0-54ED39ABA3CA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538161" y="1986374"/>
            <a:ext cx="5405440" cy="41439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3047B5C-8C66-DD49-8353-D9A1331573E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26267" y="1986374"/>
            <a:ext cx="5288837" cy="414397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442013"/>
            <a:ext cx="5434841" cy="730804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206997" y="1277039"/>
            <a:ext cx="5327375" cy="51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2"/>
          <p:cNvSpPr>
            <a:spLocks noGrp="1"/>
          </p:cNvSpPr>
          <p:nvPr>
            <p:ph type="body" sz="quarter" idx="19" hasCustomPrompt="1"/>
          </p:nvPr>
        </p:nvSpPr>
        <p:spPr>
          <a:xfrm>
            <a:off x="6227003" y="442015"/>
            <a:ext cx="5327650" cy="73080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82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wo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5" y="1606538"/>
            <a:ext cx="5400676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43638" y="1606538"/>
            <a:ext cx="5271466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CBBDF55F-90F0-1C41-908C-56A92237925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42925" y="2878599"/>
            <a:ext cx="5430838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EA49D96-8068-0E46-8E04-581AD2DEEBF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29352" y="2878599"/>
            <a:ext cx="5285752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37DEAE7C-B91C-3A45-9797-1CA40EEE86F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38161" y="3194688"/>
            <a:ext cx="5405440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ACBF5F4D-C8DF-6B40-9757-7862B3F3D013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226267" y="3194688"/>
            <a:ext cx="5288837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22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hree Ic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CB20CF7-ABEA-2C4D-BB72-60BDB752E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2924" y="1606538"/>
            <a:ext cx="3495675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6">
            <a:extLst>
              <a:ext uri="{FF2B5EF4-FFF2-40B4-BE49-F238E27FC236}">
                <a16:creationId xmlns:a16="http://schemas.microsoft.com/office/drawing/2014/main" id="{30AB767C-C8CE-A646-995D-CEACD854568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29113" y="1606538"/>
            <a:ext cx="3529012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30BC5AE0-0A2C-0A47-AED3-72F396E00B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15301" y="1606538"/>
            <a:ext cx="3430302" cy="10858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A9B8C281-38F9-7B4F-9053-E5183E02C72C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4329113" y="2878599"/>
            <a:ext cx="351688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18917B6-ED6E-5247-A016-E8EB5828083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4324349" y="3194688"/>
            <a:ext cx="3500438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E23316C5-42E3-A546-BFAD-685CA83063A4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529998" y="2878599"/>
            <a:ext cx="3516885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7736DC52-B567-4A40-86E6-A926C985A3C3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5234" y="3194688"/>
            <a:ext cx="3500438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9E92BD2B-6F22-EA49-83E7-283C14BE4AA6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8117341" y="2878599"/>
            <a:ext cx="3397763" cy="31113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447E32C1-C9CF-044C-AA5E-2ED6C83D1E1F}"/>
              </a:ext>
            </a:extLst>
          </p:cNvPr>
          <p:cNvSpPr>
            <a:spLocks noGrp="1"/>
          </p:cNvSpPr>
          <p:nvPr>
            <p:ph idx="23"/>
          </p:nvPr>
        </p:nvSpPr>
        <p:spPr>
          <a:xfrm>
            <a:off x="8112577" y="3194688"/>
            <a:ext cx="3402527" cy="293565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2100"/>
              </a:lnSpc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ts val="2100"/>
              </a:lnSpc>
              <a:defRPr sz="10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ts val="2100"/>
              </a:lnSpc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74FB544-0753-1E4B-A414-CB8CEF89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759" y="550861"/>
            <a:ext cx="11006345" cy="83502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F354029-E75E-6F47-88D0-33B7164E6319}"/>
              </a:ext>
            </a:extLst>
          </p:cNvPr>
          <p:cNvCxnSpPr/>
          <p:nvPr userDrawn="1"/>
        </p:nvCxnSpPr>
        <p:spPr>
          <a:xfrm flipV="1">
            <a:off x="616226" y="1271675"/>
            <a:ext cx="10918825" cy="104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7E88AD31-4954-044A-B166-33D56A940E1C}"/>
              </a:ext>
            </a:extLst>
          </p:cNvPr>
          <p:cNvSpPr txBox="1">
            <a:spLocks/>
          </p:cNvSpPr>
          <p:nvPr userDrawn="1"/>
        </p:nvSpPr>
        <p:spPr>
          <a:xfrm>
            <a:off x="5829051" y="6456366"/>
            <a:ext cx="365760" cy="2475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0CBB59C-0D25-7048-A082-95EACEC57381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498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hyperlink" Target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%20wordmark&amp;ved=0ahUKEwjuq8nnosTZAhVQQq0KHQN_B-QQMwhPKAkwCQ&amp;iact=mrc&amp;uact=8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emf"/><Relationship Id="rId30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5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6" imgW="473" imgH="473" progId="TCLayout.ActiveDocument.1">
                  <p:embed/>
                </p:oleObj>
              </mc:Choice>
              <mc:Fallback>
                <p:oleObj name="think-cell Slide" r:id="rId26" imgW="473" imgH="473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Image result for canada wordmark">
            <a:hlinkClick r:id="rId28" invalidUrl="https://www.google.ca/imgres?imgurl=https://s3.ca-central-1.amazonaws.com/vectorinstitute.ai/images/logos/Canada_Wordmark_EN.png&amp;imgrefurl=http://vectorinstitute.ai/&amp;docid=yhgK_zErh6d3aM&amp;tbnid=IIIM82B5TUYATM:&amp;vet=10ahUKEwjuq8nnosTZAhVQQq0KHQN_B-QQMwhPKAkwCQ..i&amp;w=1165&amp;h=303&amp;bih=479&amp;biw=1188&amp;q=canada wordmark&amp;ved=0ahUKEwjuq8nnosTZAhVQQq0KHQN_B-QQMwhPKAkwCQ&amp;iact=mrc&amp;uact=8"/>
            <a:extLst>
              <a:ext uri="{FF2B5EF4-FFF2-40B4-BE49-F238E27FC236}">
                <a16:creationId xmlns:a16="http://schemas.microsoft.com/office/drawing/2014/main" id="{3A811313-001F-45BE-BB18-1AB810C9E568}"/>
              </a:ext>
            </a:extLst>
          </p:cNvPr>
          <p:cNvPicPr/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8922" y="6396193"/>
            <a:ext cx="885392" cy="229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CF982D2-D3BA-489C-B6FC-75EBE40BC1CB}"/>
              </a:ext>
            </a:extLst>
          </p:cNvPr>
          <p:cNvPicPr>
            <a:picLocks noChangeAspect="1"/>
          </p:cNvPicPr>
          <p:nvPr userDrawn="1"/>
        </p:nvPicPr>
        <p:blipFill>
          <a:blip r:embed="rId3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681" y="6374997"/>
            <a:ext cx="2036645" cy="250665"/>
          </a:xfrm>
          <a:prstGeom prst="rect">
            <a:avLst/>
          </a:prstGeom>
        </p:spPr>
      </p:pic>
      <p:pic>
        <p:nvPicPr>
          <p:cNvPr id="21" name="Image 9">
            <a:extLst>
              <a:ext uri="{FF2B5EF4-FFF2-40B4-BE49-F238E27FC236}">
                <a16:creationId xmlns:a16="http://schemas.microsoft.com/office/drawing/2014/main" id="{37567316-1793-40A1-8E6F-8FC9C47A9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0" y="6124534"/>
            <a:ext cx="12196141" cy="534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792885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5" r:id="rId20"/>
    <p:sldLayoutId id="2147483696" r:id="rId21"/>
    <p:sldLayoutId id="2147483697" r:id="rId22"/>
    <p:sldLayoutId id="2147483698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ts val="24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ts val="24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pn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1163A5-7CB5-46A7-AE5F-BC3D5AAEA03C}"/>
              </a:ext>
            </a:extLst>
          </p:cNvPr>
          <p:cNvSpPr/>
          <p:nvPr/>
        </p:nvSpPr>
        <p:spPr>
          <a:xfrm>
            <a:off x="3810312" y="2497276"/>
            <a:ext cx="7937684" cy="3497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A" sz="4400" b="1" dirty="0">
                <a:solidFill>
                  <a:srgbClr val="003B5C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[PROJECT LOCATION]</a:t>
            </a:r>
          </a:p>
        </p:txBody>
      </p:sp>
      <p:pic>
        <p:nvPicPr>
          <p:cNvPr id="23" name="Content Placeholder 10">
            <a:extLst>
              <a:ext uri="{FF2B5EF4-FFF2-40B4-BE49-F238E27FC236}">
                <a16:creationId xmlns:a16="http://schemas.microsoft.com/office/drawing/2014/main" id="{294F5545-1098-491A-829A-A3ED806D20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25" t="-30775" r="-5939" b="-39824"/>
          <a:stretch/>
        </p:blipFill>
        <p:spPr>
          <a:xfrm>
            <a:off x="10398868" y="1"/>
            <a:ext cx="1666672" cy="836578"/>
          </a:xfrm>
          <a:prstGeom prst="rect">
            <a:avLst/>
          </a:prstGeom>
        </p:spPr>
      </p:pic>
      <p:pic>
        <p:nvPicPr>
          <p:cNvPr id="22" name="Content Placeholder 10">
            <a:extLst>
              <a:ext uri="{FF2B5EF4-FFF2-40B4-BE49-F238E27FC236}">
                <a16:creationId xmlns:a16="http://schemas.microsoft.com/office/drawing/2014/main" id="{3F213B2A-499F-44AF-AE46-FE468AC2FE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6140" y="1607996"/>
            <a:ext cx="2665592" cy="2910612"/>
          </a:xfrm>
          <a:prstGeom prst="rect">
            <a:avLst/>
          </a:prstGeom>
        </p:spPr>
      </p:pic>
      <p:sp>
        <p:nvSpPr>
          <p:cNvPr id="16" name="Title 15">
            <a:extLst>
              <a:ext uri="{FF2B5EF4-FFF2-40B4-BE49-F238E27FC236}">
                <a16:creationId xmlns:a16="http://schemas.microsoft.com/office/drawing/2014/main" id="{68044161-86F9-4088-A6B9-05999097B37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810312" y="3063302"/>
            <a:ext cx="5519664" cy="476267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Community </a:t>
            </a:r>
            <a:r>
              <a:rPr lang="en-CA" dirty="0">
                <a:solidFill>
                  <a:schemeClr val="accent3">
                    <a:lumMod val="75000"/>
                  </a:schemeClr>
                </a:solidFill>
                <a:latin typeface="Avenir Next LT Pro Demi" panose="020B0704020202020204" pitchFamily="34" charset="0"/>
              </a:rPr>
              <a:t>N</a:t>
            </a:r>
            <a:r>
              <a:rPr kumimoji="0" lang="en-CA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orms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LnTx/>
                <a:uFillTx/>
                <a:latin typeface="Avenir Next LT Pro Demi" panose="020B0704020202020204" pitchFamily="34" charset="0"/>
                <a:ea typeface="+mn-ea"/>
                <a:cs typeface="+mn-cs"/>
              </a:rPr>
              <a:t> in Action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6F17F2A8-C13F-4D59-AEE3-797B6ED58FD3}"/>
              </a:ext>
            </a:extLst>
          </p:cNvPr>
          <p:cNvSpPr txBox="1">
            <a:spLocks/>
          </p:cNvSpPr>
          <p:nvPr/>
        </p:nvSpPr>
        <p:spPr>
          <a:xfrm>
            <a:off x="325283" y="5510285"/>
            <a:ext cx="5519664" cy="50786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ts val="24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200"/>
              </a:lnSpc>
              <a:spcBef>
                <a:spcPts val="600"/>
              </a:spcBef>
              <a:buNone/>
            </a:pPr>
            <a:r>
              <a:rPr lang="fr-CA" sz="1200" dirty="0">
                <a:solidFill>
                  <a:srgbClr val="4B4F54"/>
                </a:solidFill>
                <a:highlight>
                  <a:srgbClr val="FFFF00"/>
                </a:highlight>
                <a:latin typeface="Avenir Next LT Pro Demi" panose="020B0704020202020204" pitchFamily="34" charset="0"/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739606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10484198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3rd Scenario – Courtesy and communication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6743699" cy="1469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workstation in a quiet zone to do some head down work.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notice that a group of colleagues near me engage in a casual conversation, talking about their week-ends. </a:t>
            </a:r>
          </a:p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course of action could I take?</a:t>
            </a:r>
            <a:endParaRPr lang="en-CA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wo people at a desk&#10;&#10;">
            <a:extLst>
              <a:ext uri="{FF2B5EF4-FFF2-40B4-BE49-F238E27FC236}">
                <a16:creationId xmlns:a16="http://schemas.microsoft.com/office/drawing/2014/main" id="{BA0ACC19-FBC4-DCFF-7D02-95003E4AF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765" y="1634238"/>
            <a:ext cx="3616960" cy="3589524"/>
          </a:xfrm>
          <a:prstGeom prst="rect">
            <a:avLst/>
          </a:prstGeom>
        </p:spPr>
      </p:pic>
      <p:pic>
        <p:nvPicPr>
          <p:cNvPr id="3" name="Graphique 2" descr="Chronomètre 75% avec un remplissage uni">
            <a:extLst>
              <a:ext uri="{FF2B5EF4-FFF2-40B4-BE49-F238E27FC236}">
                <a16:creationId xmlns:a16="http://schemas.microsoft.com/office/drawing/2014/main" id="{CA758FFB-6AE8-FAD9-9206-67FE14EC7A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381B9DB5-602F-FBBB-EDD4-E2F04F0D97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rgbClr val="4B4F5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E173BC-3B1F-46F4-8565-F7EFB5C15151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discuss and reflect.</a:t>
            </a:r>
          </a:p>
        </p:txBody>
      </p:sp>
    </p:spTree>
    <p:extLst>
      <p:ext uri="{BB962C8B-B14F-4D97-AF65-F5344CB8AC3E}">
        <p14:creationId xmlns:p14="http://schemas.microsoft.com/office/powerpoint/2010/main" val="40748501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10484198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3rd Scenario – Courtesy and communication (cont’d)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6743699" cy="2692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some ways I could proceed: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Wait 5-10 minutes to see if they wrap-up their conversation.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Evaluate if I should book a closed office given that I require a high level of concentration anyways.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If the noise goes on, politely remind them that this is a quiet zone and ask them to move their conversation to the kitchen or a meeting room.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Two people at a desk">
            <a:extLst>
              <a:ext uri="{FF2B5EF4-FFF2-40B4-BE49-F238E27FC236}">
                <a16:creationId xmlns:a16="http://schemas.microsoft.com/office/drawing/2014/main" id="{BA0ACC19-FBC4-DCFF-7D02-95003E4AF71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04765" y="1634238"/>
            <a:ext cx="3616960" cy="358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0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4th Scenario – Respect and communication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8EB2B-2ACD-3A8B-CB2E-18AE408A97F6}"/>
              </a:ext>
            </a:extLst>
          </p:cNvPr>
          <p:cNvSpPr txBox="1"/>
          <p:nvPr/>
        </p:nvSpPr>
        <p:spPr>
          <a:xfrm>
            <a:off x="486382" y="1089498"/>
            <a:ext cx="6750997" cy="305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meeting room for my director who is organizing a brainstorming session with her managers. I notice that she brings coffee and muffins to the group.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When the meeting is over, participants leave very quickly, and coffee cups and muffin crumbs are left on the table. I also note that the white board still has the meeting’s note.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find it frustrating that the responsibility of cleaning the meeting room falls on me.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b="1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How could I proceed?</a:t>
            </a:r>
            <a:endParaRPr lang="en-CA" b="1" dirty="0"/>
          </a:p>
        </p:txBody>
      </p:sp>
      <p:pic>
        <p:nvPicPr>
          <p:cNvPr id="7" name="Picture 6" descr="A table with papers and chairs around it&#10;&#10;">
            <a:extLst>
              <a:ext uri="{FF2B5EF4-FFF2-40B4-BE49-F238E27FC236}">
                <a16:creationId xmlns:a16="http://schemas.microsoft.com/office/drawing/2014/main" id="{775AB11D-CA25-2398-46D2-944286BD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37" y="1643974"/>
            <a:ext cx="4149549" cy="3618690"/>
          </a:xfrm>
          <a:prstGeom prst="rect">
            <a:avLst/>
          </a:prstGeom>
        </p:spPr>
      </p:pic>
      <p:pic>
        <p:nvPicPr>
          <p:cNvPr id="6" name="Graphique 2" descr="Chronomètre 75% avec un remplissage uni">
            <a:extLst>
              <a:ext uri="{FF2B5EF4-FFF2-40B4-BE49-F238E27FC236}">
                <a16:creationId xmlns:a16="http://schemas.microsoft.com/office/drawing/2014/main" id="{8D3D3F16-8ABA-73A2-76E9-98B48F4C4D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8" name="Rectangle : coins arrondis 5">
            <a:extLst>
              <a:ext uri="{FF2B5EF4-FFF2-40B4-BE49-F238E27FC236}">
                <a16:creationId xmlns:a16="http://schemas.microsoft.com/office/drawing/2014/main" id="{D4215806-494D-E13C-0830-D094A8AD45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7">
            <a:extLst>
              <a:ext uri="{FF2B5EF4-FFF2-40B4-BE49-F238E27FC236}">
                <a16:creationId xmlns:a16="http://schemas.microsoft.com/office/drawing/2014/main" id="{913A5835-55FE-5B84-23B6-9518DBF4B2FB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discuss and reflect.</a:t>
            </a:r>
          </a:p>
        </p:txBody>
      </p:sp>
    </p:spTree>
    <p:extLst>
      <p:ext uri="{BB962C8B-B14F-4D97-AF65-F5344CB8AC3E}">
        <p14:creationId xmlns:p14="http://schemas.microsoft.com/office/powerpoint/2010/main" val="3616209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4th Scenario – Respect and communication (cont’d)</a:t>
            </a: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C8EB2B-2ACD-3A8B-CB2E-18AE408A97F6}"/>
              </a:ext>
            </a:extLst>
          </p:cNvPr>
          <p:cNvSpPr txBox="1"/>
          <p:nvPr/>
        </p:nvSpPr>
        <p:spPr>
          <a:xfrm>
            <a:off x="486382" y="1089498"/>
            <a:ext cx="6750997" cy="3948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a few initiatives I can take 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Ask my director to add a closing agenda item 5 minutes before the end of the meeting where all participants contribute to leave the room as clean as it was when they entered.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 a reminder at the next team meeting that it’s everyone responsibility to clean the meeting room at the end of their meetings.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the accommodation team to inform them of this recurring issue and ask them to do a reminder to staff in the next internal newsletter. 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7" name="Picture 6" descr="A table with papers and chairs around it&#10;&#10;">
            <a:extLst>
              <a:ext uri="{FF2B5EF4-FFF2-40B4-BE49-F238E27FC236}">
                <a16:creationId xmlns:a16="http://schemas.microsoft.com/office/drawing/2014/main" id="{775AB11D-CA25-2398-46D2-944286BDB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2337" y="1643974"/>
            <a:ext cx="4149549" cy="361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360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5th Scenario – Respect and Awareness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221E3-FD39-EC07-31A2-84DC99618130}"/>
              </a:ext>
            </a:extLst>
          </p:cNvPr>
          <p:cNvSpPr txBox="1"/>
          <p:nvPr/>
        </p:nvSpPr>
        <p:spPr>
          <a:xfrm>
            <a:off x="583660" y="1322962"/>
            <a:ext cx="6663446" cy="2358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am training for a half-marathon race in the fall, and I go for a run at lunch break. For convenience, I would like to leave my training gear at the office for the week and bring it back home on Friday. </a:t>
            </a: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could probably subtly squat a locker, but they are supposed to be for daily use since they are limited, which means someone might not have access to a locker because of me.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0" marR="0" indent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are things I should consider in this scenario?</a:t>
            </a:r>
            <a:endParaRPr lang="en-CA" dirty="0"/>
          </a:p>
        </p:txBody>
      </p:sp>
      <p:pic>
        <p:nvPicPr>
          <p:cNvPr id="9" name="Picture 8" descr="A person standing next to a mirror and a pair of shoes&#10;&#10;">
            <a:extLst>
              <a:ext uri="{FF2B5EF4-FFF2-40B4-BE49-F238E27FC236}">
                <a16:creationId xmlns:a16="http://schemas.microsoft.com/office/drawing/2014/main" id="{45A5254C-152A-D274-199E-2ADAD1BD5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91" y="1395919"/>
            <a:ext cx="3837562" cy="3837562"/>
          </a:xfrm>
          <a:prstGeom prst="rect">
            <a:avLst/>
          </a:prstGeom>
        </p:spPr>
      </p:pic>
      <p:pic>
        <p:nvPicPr>
          <p:cNvPr id="4" name="Graphique 3" descr="Chronomètre 75% avec un remplissage uni">
            <a:extLst>
              <a:ext uri="{FF2B5EF4-FFF2-40B4-BE49-F238E27FC236}">
                <a16:creationId xmlns:a16="http://schemas.microsoft.com/office/drawing/2014/main" id="{7AC85483-3670-6753-E660-BDB07859E3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136690"/>
            <a:ext cx="914400" cy="9144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C411E88E-4A8B-7A3C-CEBF-6CF366F16F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102642"/>
            <a:ext cx="6303002" cy="997086"/>
          </a:xfrm>
          <a:prstGeom prst="roundRect">
            <a:avLst/>
          </a:prstGeom>
          <a:noFill/>
          <a:ln>
            <a:solidFill>
              <a:srgbClr val="17455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B1CAF18-D586-F4ED-E81C-497290A6BCB7}"/>
              </a:ext>
            </a:extLst>
          </p:cNvPr>
          <p:cNvSpPr txBox="1"/>
          <p:nvPr/>
        </p:nvSpPr>
        <p:spPr>
          <a:xfrm>
            <a:off x="1536457" y="4384747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2816905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5th Scenario – Respect and Awareness (cont’d)</a:t>
            </a: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4221E3-FD39-EC07-31A2-84DC99618130}"/>
              </a:ext>
            </a:extLst>
          </p:cNvPr>
          <p:cNvSpPr txBox="1"/>
          <p:nvPr/>
        </p:nvSpPr>
        <p:spPr>
          <a:xfrm>
            <a:off x="583660" y="1322962"/>
            <a:ext cx="6663446" cy="3509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None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considerations in this scenario: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Does the building have a locker room for people using alternate transport and offers seasonal assigned lockers?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Could I ask the accommodation team if they could temporarily assign me a locker?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Is there somewhere else where I could leave my things ? Shoes could stay in a closet and water bottle in a cabinet in the kitchen.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drive to work; I could just leave my gym bag in my car. 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CA" dirty="0"/>
          </a:p>
        </p:txBody>
      </p:sp>
      <p:pic>
        <p:nvPicPr>
          <p:cNvPr id="9" name="Picture 8" descr="A person standing next to a mirror and a pair of shoes&#10;&#10;">
            <a:extLst>
              <a:ext uri="{FF2B5EF4-FFF2-40B4-BE49-F238E27FC236}">
                <a16:creationId xmlns:a16="http://schemas.microsoft.com/office/drawing/2014/main" id="{45A5254C-152A-D274-199E-2ADAD1BD5E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9391" y="1395919"/>
            <a:ext cx="3837562" cy="383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723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9381428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A Collective Effort for Our Collective Benefit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373D52-8C31-A3D1-6202-EADC675E42EF}"/>
              </a:ext>
            </a:extLst>
          </p:cNvPr>
          <p:cNvSpPr txBox="1"/>
          <p:nvPr/>
        </p:nvSpPr>
        <p:spPr>
          <a:xfrm>
            <a:off x="165370" y="1196502"/>
            <a:ext cx="1145918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Being mindful of these norms in the workplace will be our collective responsibility and will enable us all to reap the benefits of a healthy work environment. </a:t>
            </a:r>
          </a:p>
          <a:p>
            <a:pPr>
              <a:spcBef>
                <a:spcPts val="1200"/>
              </a:spcBef>
            </a:pP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Being mindful of the norms of awareness, communication, respect, and courtesy, will help us: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Foster Collaboration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By adhering to community norms, we create a supportive environment where collaboration thrives.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Promote Harmony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These norms help us maintain a respectful and harmonious workplace, enhancing overall productivity and job satisfaction.</a:t>
            </a:r>
          </a:p>
          <a:p>
            <a:pPr marL="285750" indent="-28575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CA" b="1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From “Me” to “We”</a:t>
            </a:r>
            <a:r>
              <a:rPr lang="en-CA" b="0" i="0" dirty="0">
                <a:solidFill>
                  <a:srgbClr val="111111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: Embracing these norms helps us transition from individualistic to collective thinking, fostering a true sense of community.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5525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274;p2">
            <a:extLst>
              <a:ext uri="{FF2B5EF4-FFF2-40B4-BE49-F238E27FC236}">
                <a16:creationId xmlns:a16="http://schemas.microsoft.com/office/drawing/2014/main" id="{249EDED2-ACA5-E482-22BD-5F1403FEDBE4}"/>
              </a:ext>
            </a:extLst>
          </p:cNvPr>
          <p:cNvSpPr txBox="1"/>
          <p:nvPr/>
        </p:nvSpPr>
        <p:spPr>
          <a:xfrm>
            <a:off x="4020105" y="145814"/>
            <a:ext cx="5008788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b="1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Instructions – Remove this page before using</a:t>
            </a:r>
            <a:endParaRPr dirty="0">
              <a:solidFill>
                <a:srgbClr val="C00000"/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Google Shape;272;p2">
            <a:extLst>
              <a:ext uri="{FF2B5EF4-FFF2-40B4-BE49-F238E27FC236}">
                <a16:creationId xmlns:a16="http://schemas.microsoft.com/office/drawing/2014/main" id="{58BD4A98-E2BD-BCB3-4425-DC3B6B10B60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340203" y="424616"/>
            <a:ext cx="11175825" cy="8350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91425" tIns="45700" rIns="91425" bIns="45700" numCol="1" spcCol="0" rtlCol="0" fromWordArt="0" anchor="ctr" anchorCtr="0" forceAA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 Rounded MT Bold" panose="020F0704030504030204" pitchFamily="34" charset="0"/>
                <a:ea typeface="+mj-ea"/>
                <a:cs typeface="Arial" panose="020B0604020202020204" pitchFamily="34" charset="0"/>
              </a:rPr>
              <a:t>How to use this document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 Rounded MT Bold" panose="020F070403050403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0D524A-320F-6BB4-B947-05E0A947FBA7}"/>
              </a:ext>
            </a:extLst>
          </p:cNvPr>
          <p:cNvSpPr txBox="1"/>
          <p:nvPr/>
        </p:nvSpPr>
        <p:spPr>
          <a:xfrm>
            <a:off x="340203" y="1279462"/>
            <a:ext cx="11511593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CA" b="1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OBJECTIVE and FOR WHO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  For the sponsor and workplace community norms committee to present the norms and have some interaction around hypothetical scenarios. The audience can include any and every employee moving into a space with this new norms. </a:t>
            </a:r>
          </a:p>
          <a:p>
            <a:pPr algn="just">
              <a:spcAft>
                <a:spcPts val="1200"/>
              </a:spcAft>
            </a:pPr>
            <a:r>
              <a:rPr lang="en-CA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WHEN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:</a:t>
            </a:r>
            <a:r>
              <a:rPr lang="en-US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After workplace community norms committee has been established and has identified the community norms 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.</a:t>
            </a:r>
          </a:p>
          <a:p>
            <a:pPr algn="just">
              <a:spcAft>
                <a:spcPts val="1200"/>
              </a:spcAft>
            </a:pPr>
            <a:r>
              <a:rPr lang="fr-CA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HOW: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 I</a:t>
            </a: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f the committee has agreed upon norms that are different than the ones identified here, please adjust the presentation accordingly. </a:t>
            </a:r>
            <a:endParaRPr lang="en-CA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  <a:sym typeface="Calibri"/>
            </a:endParaRPr>
          </a:p>
          <a:p>
            <a:pPr algn="just">
              <a:spcAft>
                <a:spcPts val="1200"/>
              </a:spcAft>
            </a:pPr>
            <a:r>
              <a:rPr lang="en-CA" b="0" i="0" u="none" strike="noStrike" cap="none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In the scenario portion, allow time for participants </a:t>
            </a:r>
            <a:r>
              <a:rPr lang="en-CA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  <a:sym typeface="Calibri"/>
              </a:rPr>
              <a:t>to discuss and give suggestions. </a:t>
            </a:r>
          </a:p>
          <a:p>
            <a:pPr algn="just">
              <a:spcAft>
                <a:spcPts val="1200"/>
              </a:spcAft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en-CA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* The French version of this document is available here:</a:t>
            </a:r>
            <a:r>
              <a:rPr lang="fr-CA" i="1" dirty="0">
                <a:solidFill>
                  <a:srgbClr val="C00000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fr-CA" i="1" dirty="0">
                <a:solidFill>
                  <a:srgbClr val="C00000"/>
                </a:solidFill>
                <a:highlight>
                  <a:srgbClr val="FFFF00"/>
                </a:highlight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FR version</a:t>
            </a:r>
            <a:endParaRPr lang="en-CA" i="1" dirty="0">
              <a:solidFill>
                <a:srgbClr val="C00000"/>
              </a:solidFill>
              <a:highlight>
                <a:srgbClr val="FFFF00"/>
              </a:highlight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algn="just">
              <a:spcAft>
                <a:spcPts val="1200"/>
              </a:spcAft>
            </a:pPr>
            <a:endParaRPr lang="en-US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9230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4D4C3C8-8CC6-4BF9-B9F0-0B29F37F2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5809"/>
            <a:ext cx="12192001" cy="719951"/>
          </a:xfrm>
          <a:prstGeom prst="rect">
            <a:avLst/>
          </a:prstGeom>
          <a:solidFill>
            <a:srgbClr val="4B4F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48FF00-1347-4DA1-9437-1B4A0F154B7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6500" y="36753"/>
            <a:ext cx="643749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</a:pPr>
            <a:r>
              <a:rPr lang="en-CA" sz="3200" dirty="0">
                <a:solidFill>
                  <a:schemeClr val="bg1"/>
                </a:solidFill>
                <a:ea typeface="+mn-ea"/>
              </a:rPr>
              <a:t>Community Norms</a:t>
            </a:r>
          </a:p>
        </p:txBody>
      </p:sp>
      <p:pic>
        <p:nvPicPr>
          <p:cNvPr id="7" name="Content Placeholder 10">
            <a:extLst>
              <a:ext uri="{FF2B5EF4-FFF2-40B4-BE49-F238E27FC236}">
                <a16:creationId xmlns:a16="http://schemas.microsoft.com/office/drawing/2014/main" id="{4764C197-A1C5-4D1B-9772-6248B9F55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11" name="Image 9">
            <a:extLst>
              <a:ext uri="{FF2B5EF4-FFF2-40B4-BE49-F238E27FC236}">
                <a16:creationId xmlns:a16="http://schemas.microsoft.com/office/drawing/2014/main" id="{4BE59BA4-5D6C-4A38-8A73-5686AAF2BA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"/>
          <a:stretch/>
        </p:blipFill>
        <p:spPr>
          <a:xfrm>
            <a:off x="206500" y="9121734"/>
            <a:ext cx="12196141" cy="5348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2961367-DDD3-8A64-C952-5C76064AAD47}"/>
              </a:ext>
            </a:extLst>
          </p:cNvPr>
          <p:cNvSpPr txBox="1"/>
          <p:nvPr/>
        </p:nvSpPr>
        <p:spPr>
          <a:xfrm>
            <a:off x="581229" y="1201526"/>
            <a:ext cx="10362388" cy="2655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community norms are an agreed upon </a:t>
            </a: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 of values or principles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help employees share and use the space and collaborate with others.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Workplace community norms contribute to a harmonious and productive work environment, benefiting both individuals and the organization. They provide a framework for interacting with others in a way that promotes harmony and mutual understanding, politeness, courtesy, and sensitivity to others' feelings. In short, they facilitate  moving from “me” space to “we” space. </a:t>
            </a:r>
          </a:p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[Describe how the community norms align with your organization’s values. Explain how the committee tackled the development of the community norms.]</a:t>
            </a:r>
          </a:p>
        </p:txBody>
      </p:sp>
    </p:spTree>
    <p:extLst>
      <p:ext uri="{BB962C8B-B14F-4D97-AF65-F5344CB8AC3E}">
        <p14:creationId xmlns:p14="http://schemas.microsoft.com/office/powerpoint/2010/main" val="782836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30D77A7-4E8E-7081-F0AC-4F3053A49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2188" cy="72237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29622-F24D-7F71-C460-EBA98FA77B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6499" y="36753"/>
            <a:ext cx="11166631" cy="60108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Community Norms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83680C-9CCE-49CE-BEE6-C1EA766BA28D}"/>
              </a:ext>
            </a:extLst>
          </p:cNvPr>
          <p:cNvSpPr txBox="1"/>
          <p:nvPr/>
        </p:nvSpPr>
        <p:spPr>
          <a:xfrm>
            <a:off x="581229" y="1201526"/>
            <a:ext cx="10362388" cy="3156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Awareness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 aware of others and yourself. It involves being mindful of how our actions and choices affects others, fostering a respectful and collaborative environment. 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Respect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Respect people and the environment. It means valuing and considering the well-being of colleagues and our common workspace in every action and decision. </a:t>
            </a:r>
          </a:p>
          <a:p>
            <a:pPr marL="342900" marR="0" lvl="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Courtesy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Be mindful and polite in the workplace, considering others’ perspectives and showing respect in all interactions. </a:t>
            </a:r>
          </a:p>
          <a:p>
            <a:pPr marL="342900" indent="-34290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Communication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Help create a workplace where there is healthy communication. Encouraging open communication and constructive feedback to ensure understanding, teamwork and collaboration. </a:t>
            </a:r>
          </a:p>
          <a:p>
            <a:pPr marR="0" lvl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  <a:tabLst>
                <a:tab pos="457200" algn="l"/>
              </a:tabLst>
            </a:pP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Content Placeholder 10">
            <a:extLst>
              <a:ext uri="{FF2B5EF4-FFF2-40B4-BE49-F238E27FC236}">
                <a16:creationId xmlns:a16="http://schemas.microsoft.com/office/drawing/2014/main" id="{B836DD00-C7B1-1D69-13F6-F981545125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89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90E4937-9203-80F1-1D3B-46A2B630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22376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6FFB233E-DCC9-665B-0348-46EF4617CF4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5887" y="74473"/>
            <a:ext cx="10874190" cy="56086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Applying the Workplace </a:t>
            </a:r>
            <a:r>
              <a:rPr lang="en-CA" sz="2400" dirty="0">
                <a:solidFill>
                  <a:schemeClr val="bg1"/>
                </a:solidFill>
                <a:ea typeface="+mn-ea"/>
              </a:rPr>
              <a:t>C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ommunity</a:t>
            </a: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Norms in Every-Day </a:t>
            </a:r>
            <a:r>
              <a:rPr lang="en-CA" sz="2400" dirty="0">
                <a:solidFill>
                  <a:schemeClr val="bg1"/>
                </a:solidFill>
                <a:ea typeface="+mn-ea"/>
              </a:rPr>
              <a:t>S</a:t>
            </a:r>
            <a:r>
              <a:rPr kumimoji="0" lang="en-CA" sz="24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ituations</a:t>
            </a:r>
            <a:endParaRPr kumimoji="0" lang="en-CA" sz="2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Content Placeholder 10">
            <a:extLst>
              <a:ext uri="{FF2B5EF4-FFF2-40B4-BE49-F238E27FC236}">
                <a16:creationId xmlns:a16="http://schemas.microsoft.com/office/drawing/2014/main" id="{078591C0-47E0-4126-89D6-F219233A76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4" name="Picture 3" descr="Meeting in office">
            <a:extLst>
              <a:ext uri="{FF2B5EF4-FFF2-40B4-BE49-F238E27FC236}">
                <a16:creationId xmlns:a16="http://schemas.microsoft.com/office/drawing/2014/main" id="{A4A00157-00CF-76B7-1678-CD05E38D2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10" y="1100683"/>
            <a:ext cx="3491282" cy="232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Picture 16" descr="Woman using a laptop">
            <a:extLst>
              <a:ext uri="{FF2B5EF4-FFF2-40B4-BE49-F238E27FC236}">
                <a16:creationId xmlns:a16="http://schemas.microsoft.com/office/drawing/2014/main" id="{ABD32D2B-8E4A-2E58-8557-5430C6688B2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10911" y="1100682"/>
            <a:ext cx="2813796" cy="2328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 descr="Woman using computer">
            <a:extLst>
              <a:ext uri="{FF2B5EF4-FFF2-40B4-BE49-F238E27FC236}">
                <a16:creationId xmlns:a16="http://schemas.microsoft.com/office/drawing/2014/main" id="{FB1458AB-2432-7E8F-A0C9-AE3784101A7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4931" y="1092575"/>
            <a:ext cx="3690360" cy="22305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Colleagues celebrating">
            <a:extLst>
              <a:ext uri="{FF2B5EF4-FFF2-40B4-BE49-F238E27FC236}">
                <a16:creationId xmlns:a16="http://schemas.microsoft.com/office/drawing/2014/main" id="{5A235139-1124-5C33-9173-53DE630376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66" y="3534633"/>
            <a:ext cx="3209179" cy="21417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 descr="Office worker using sticky notes">
            <a:extLst>
              <a:ext uri="{FF2B5EF4-FFF2-40B4-BE49-F238E27FC236}">
                <a16:creationId xmlns:a16="http://schemas.microsoft.com/office/drawing/2014/main" id="{F0317681-CF25-CD32-81C5-11E953CCC5C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3209" y="3575054"/>
            <a:ext cx="3209179" cy="21415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Picture 18" descr="People at meeting">
            <a:extLst>
              <a:ext uri="{FF2B5EF4-FFF2-40B4-BE49-F238E27FC236}">
                <a16:creationId xmlns:a16="http://schemas.microsoft.com/office/drawing/2014/main" id="{B4B758EA-1D61-4115-B0A7-C8AFB1F502F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4007" y="3575054"/>
            <a:ext cx="3285557" cy="21903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207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10752112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 Scenario – Awareness and communication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7B741-5A0A-1BCC-9EA8-6F9E1623DEA8}"/>
              </a:ext>
            </a:extLst>
          </p:cNvPr>
          <p:cNvSpPr txBox="1"/>
          <p:nvPr/>
        </p:nvSpPr>
        <p:spPr>
          <a:xfrm>
            <a:off x="331262" y="1366448"/>
            <a:ext cx="7307903" cy="1878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must meet the 1 pm deadline for a report. I would like to </a:t>
            </a:r>
            <a:r>
              <a:rPr lang="en-C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bring</a:t>
            </a: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my lunch -an egg salad- at my workstation, hoping to eat it while I put the finishing touch to my report. </a:t>
            </a:r>
          </a:p>
          <a:p>
            <a:pPr marL="0" marR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CA" sz="2000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Consider </a:t>
            </a: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community norms of awareness and communication. </a:t>
            </a:r>
            <a:r>
              <a:rPr lang="en-CA" sz="20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questions should I be asking myself in this situation?</a:t>
            </a:r>
            <a:endParaRPr lang="en-CA" sz="20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6" name="Content Placeholder 3" descr="An employee with popcorn on his workstation.">
            <a:extLst>
              <a:ext uri="{FF2B5EF4-FFF2-40B4-BE49-F238E27FC236}">
                <a16:creationId xmlns:a16="http://schemas.microsoft.com/office/drawing/2014/main" id="{F18C3835-64F9-380B-2AFE-AA2A98123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867" y="1573468"/>
            <a:ext cx="3747871" cy="3266328"/>
          </a:xfrm>
          <a:prstGeom prst="rect">
            <a:avLst/>
          </a:prstGeom>
        </p:spPr>
      </p:pic>
      <p:pic>
        <p:nvPicPr>
          <p:cNvPr id="7" name="Graphique 6" descr="Chronomètre 75% avec un remplissage uni">
            <a:extLst>
              <a:ext uri="{FF2B5EF4-FFF2-40B4-BE49-F238E27FC236}">
                <a16:creationId xmlns:a16="http://schemas.microsoft.com/office/drawing/2014/main" id="{6960AEFC-7669-10A9-AA61-FC27160E7C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845CC61D-5384-1D9C-FB67-A456D25BC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0B6A2A4C-842A-3157-2399-9B540529ECA9}"/>
              </a:ext>
            </a:extLst>
          </p:cNvPr>
          <p:cNvSpPr txBox="1"/>
          <p:nvPr/>
        </p:nvSpPr>
        <p:spPr>
          <a:xfrm>
            <a:off x="1536457" y="4470464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1375870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5C287C46-3652-C060-42F6-50884D889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22057" y="212197"/>
            <a:ext cx="2573108" cy="3191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ts val="24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fr-CA" sz="2000" dirty="0">
                <a:solidFill>
                  <a:schemeClr val="bg1"/>
                </a:solidFill>
                <a:ea typeface="+mn-ea"/>
              </a:rPr>
              <a:t>GETTING READY</a:t>
            </a:r>
            <a:endParaRPr lang="en-CA" sz="2000" dirty="0">
              <a:solidFill>
                <a:schemeClr val="bg1"/>
              </a:solidFill>
              <a:ea typeface="+mn-ea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2AB89C-5C60-F514-7F62-BB85882DB2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12192000" cy="753035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C83BE0-9C64-3281-F481-AB89FA0E8D4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576" y="58165"/>
            <a:ext cx="10934862" cy="62433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1st Scenario – Awareness and communication </a:t>
            </a:r>
            <a:r>
              <a:rPr kumimoji="0" lang="en-CA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(cont’d)</a:t>
            </a:r>
            <a:endParaRPr kumimoji="0" lang="fr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57B741-5A0A-1BCC-9EA8-6F9E1623DEA8}"/>
              </a:ext>
            </a:extLst>
          </p:cNvPr>
          <p:cNvSpPr txBox="1"/>
          <p:nvPr/>
        </p:nvSpPr>
        <p:spPr>
          <a:xfrm>
            <a:off x="581229" y="1201526"/>
            <a:ext cx="7307903" cy="3404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examples of what I should ask myself before proceeding: 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Do I see other people having lunch at their workstation or are most people at their workstation just working? 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If there are people around me, could they be allergic to eggs or bothered by the smell of my lunch?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Am I ready to accept being told if someone feels bothered?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20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can ask around and if it bothers someone or take it to the kitchenette after my deadline is passed.</a:t>
            </a:r>
            <a:endParaRPr lang="en-CA" sz="20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EAC2CFAE-E09D-919E-46D9-ED6E460E8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6" name="Content Placeholder 3" descr="An employee with popcorn on his workstation.">
            <a:extLst>
              <a:ext uri="{FF2B5EF4-FFF2-40B4-BE49-F238E27FC236}">
                <a16:creationId xmlns:a16="http://schemas.microsoft.com/office/drawing/2014/main" id="{F18C3835-64F9-380B-2AFE-AA2A98123E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2867" y="1573468"/>
            <a:ext cx="3747871" cy="326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664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1C67A-4FAB-556C-5C8D-241597F9D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0D6C6B-A8BB-CDA2-4817-A76B6FD20A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432" y="115833"/>
            <a:ext cx="1103583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2nd Scenario – Awareness and respect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C1508-1F65-AA39-033E-D60F15B261D2}"/>
              </a:ext>
            </a:extLst>
          </p:cNvPr>
          <p:cNvSpPr txBox="1"/>
          <p:nvPr/>
        </p:nvSpPr>
        <p:spPr>
          <a:xfrm>
            <a:off x="581229" y="1201526"/>
            <a:ext cx="6685333" cy="17661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 booked a meeting room to participate in a conference call with a client. My booking is about to be up, but the conversation is very interesting, and I wish to continue this meaningful exchange. </a:t>
            </a:r>
            <a:endParaRPr lang="en-CA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Consider 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the community norms of awareness</a:t>
            </a: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and respect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. </a:t>
            </a:r>
          </a:p>
          <a:p>
            <a:pPr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b="1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What are some different courses of action I could take in this situation?</a:t>
            </a:r>
            <a:endParaRPr lang="en-CA" sz="1800" b="1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2CFDD7F-7975-5FB3-F214-59B0DB14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5" name="Picture 4" descr="A black and white image of a person walking into a room&#10;">
            <a:extLst>
              <a:ext uri="{FF2B5EF4-FFF2-40B4-BE49-F238E27FC236}">
                <a16:creationId xmlns:a16="http://schemas.microsoft.com/office/drawing/2014/main" id="{FCC1B57B-74D5-5D25-0085-8ED08912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71" y="2045190"/>
            <a:ext cx="3979984" cy="3105308"/>
          </a:xfrm>
          <a:prstGeom prst="rect">
            <a:avLst/>
          </a:prstGeom>
        </p:spPr>
      </p:pic>
      <p:pic>
        <p:nvPicPr>
          <p:cNvPr id="6" name="Graphique 5" descr="Chronomètre 75% avec un remplissage uni">
            <a:extLst>
              <a:ext uri="{FF2B5EF4-FFF2-40B4-BE49-F238E27FC236}">
                <a16:creationId xmlns:a16="http://schemas.microsoft.com/office/drawing/2014/main" id="{E79AAB5C-5A61-2BCD-8599-0C9DA50F7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057" y="4226667"/>
            <a:ext cx="914400" cy="914400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4F38B713-6BF0-097F-2090-E5F669E31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8267" y="4221802"/>
            <a:ext cx="6303002" cy="997086"/>
          </a:xfrm>
          <a:prstGeom prst="roundRect">
            <a:avLst/>
          </a:prstGeom>
          <a:noFill/>
          <a:ln>
            <a:solidFill>
              <a:srgbClr val="40978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E2F8417-4E8D-B340-850A-DC9DCCBC9102}"/>
              </a:ext>
            </a:extLst>
          </p:cNvPr>
          <p:cNvSpPr txBox="1"/>
          <p:nvPr/>
        </p:nvSpPr>
        <p:spPr>
          <a:xfrm>
            <a:off x="1536457" y="4499201"/>
            <a:ext cx="496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/>
              <a:t>Take a few minutes to reflect and discuss.</a:t>
            </a:r>
          </a:p>
        </p:txBody>
      </p:sp>
    </p:spTree>
    <p:extLst>
      <p:ext uri="{BB962C8B-B14F-4D97-AF65-F5344CB8AC3E}">
        <p14:creationId xmlns:p14="http://schemas.microsoft.com/office/powerpoint/2010/main" val="127833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DA1C67A-4FAB-556C-5C8D-241597F9DA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2000" cy="740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id="{150D6C6B-A8BB-CDA2-4817-A76B6FD20AE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0432" y="115833"/>
            <a:ext cx="983933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2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2nd Scenario – Awareness and respect </a:t>
            </a:r>
            <a:r>
              <a:rPr kumimoji="0" lang="en-CA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(cont’d)</a:t>
            </a:r>
            <a:endParaRPr kumimoji="0" lang="en-CA" sz="3200" b="1" i="0" u="none" strike="noStrike" kern="1200" cap="none" spc="0" normalizeH="0" baseline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BC1508-1F65-AA39-033E-D60F15B261D2}"/>
              </a:ext>
            </a:extLst>
          </p:cNvPr>
          <p:cNvSpPr txBox="1"/>
          <p:nvPr/>
        </p:nvSpPr>
        <p:spPr>
          <a:xfrm>
            <a:off x="581229" y="1201526"/>
            <a:ext cx="6685333" cy="3889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200"/>
              </a:spcBef>
              <a:spcAft>
                <a:spcPts val="600"/>
              </a:spcAft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Here are some different courses of action </a:t>
            </a:r>
            <a:r>
              <a:rPr lang="en-CA" dirty="0"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</a:t>
            </a: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could take in the spirit of Community Norms :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Look at the booking system and see if I can extend my reservation.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Contact the person who booked the room after me to verify if they could do me a favour and move their meeting to another room.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Ask for a 5 minutes break with my client and take my meeting somewhere else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Inform my client that I have to respect our initial agenda and book another meeting to continue the conversation.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CA" sz="1800" dirty="0">
                <a:effectLst/>
                <a:latin typeface="Calibri Light" panose="020F03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Have in mind to book an extra 30 minutes next time.</a:t>
            </a:r>
            <a:endParaRPr lang="en-CA" sz="1800" dirty="0">
              <a:effectLst/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10">
            <a:extLst>
              <a:ext uri="{FF2B5EF4-FFF2-40B4-BE49-F238E27FC236}">
                <a16:creationId xmlns:a16="http://schemas.microsoft.com/office/drawing/2014/main" id="{22CFDD7F-7975-5FB3-F214-59B0DB143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1725" y="57077"/>
            <a:ext cx="531869" cy="580758"/>
          </a:xfrm>
          <a:prstGeom prst="rect">
            <a:avLst/>
          </a:prstGeom>
        </p:spPr>
      </p:pic>
      <p:pic>
        <p:nvPicPr>
          <p:cNvPr id="5" name="Picture 4" descr="A black and white image of a person walking into a room&#10;">
            <a:extLst>
              <a:ext uri="{FF2B5EF4-FFF2-40B4-BE49-F238E27FC236}">
                <a16:creationId xmlns:a16="http://schemas.microsoft.com/office/drawing/2014/main" id="{FCC1B57B-74D5-5D25-0085-8ED08912CC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03371" y="2045190"/>
            <a:ext cx="3979984" cy="31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34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ENGAGE" val="{&quot;SavedSwatch&quot;:&quot;-11579311|-10846711|-14797230|-8244963|-11249614|PSPC&quot;,&quot;Id&quot;:&quot;5d3782854232362d9cdb8410&quot;,&quot;SmartGridHorizontal&quot;:0,&quot;LinkedExcelSources&quot;:{},&quot;LinkedProjectSources&quot;:{},&quot;FlowConfig&quot;:{&quot;Canvas&quot;:{&quot;Slide&quot;:-1,&quot;Width&quot;:0,&quot;Height&quot;:0},&quot;Timeline&quot;:{&quot;Actions&quot;:[]}},&quot;LinkedSlideMergeSources&quot;:{},&quot;LinkedSharePointSlideMergeSources&quot;:{}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_Office Theme">
  <a:themeElements>
    <a:clrScheme name="GCworkplace">
      <a:dk1>
        <a:srgbClr val="000000"/>
      </a:dk1>
      <a:lt1>
        <a:srgbClr val="FFFFFF"/>
      </a:lt1>
      <a:dk2>
        <a:srgbClr val="77797C"/>
      </a:dk2>
      <a:lt2>
        <a:srgbClr val="E7E6E6"/>
      </a:lt2>
      <a:accent1>
        <a:srgbClr val="A8CE75"/>
      </a:accent1>
      <a:accent2>
        <a:srgbClr val="388978"/>
      </a:accent2>
      <a:accent3>
        <a:srgbClr val="18853F"/>
      </a:accent3>
      <a:accent4>
        <a:srgbClr val="B27A0A"/>
      </a:accent4>
      <a:accent5>
        <a:srgbClr val="17455C"/>
      </a:accent5>
      <a:accent6>
        <a:srgbClr val="BBBCBF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33405</TotalTime>
  <Words>1432</Words>
  <Application>Microsoft Office PowerPoint</Application>
  <PresentationFormat>Widescreen</PresentationFormat>
  <Paragraphs>94</Paragraphs>
  <Slides>16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Arial</vt:lpstr>
      <vt:lpstr>Arial Rounded MT Bold</vt:lpstr>
      <vt:lpstr>Avenir Next LT Pro Demi</vt:lpstr>
      <vt:lpstr>Calibri</vt:lpstr>
      <vt:lpstr>Calibri Light</vt:lpstr>
      <vt:lpstr>Georgia</vt:lpstr>
      <vt:lpstr>Symbol</vt:lpstr>
      <vt:lpstr>1_Office Theme</vt:lpstr>
      <vt:lpstr>think-cell Slide</vt:lpstr>
      <vt:lpstr>Community Norms in Action</vt:lpstr>
      <vt:lpstr>How to use this document</vt:lpstr>
      <vt:lpstr>Community Norms</vt:lpstr>
      <vt:lpstr>Our Community Norms</vt:lpstr>
      <vt:lpstr>Applying the Workplace Community Norms in Every-Day Situations</vt:lpstr>
      <vt:lpstr>1st Scenario – Awareness and communication</vt:lpstr>
      <vt:lpstr>1st Scenario – Awareness and communication (cont’d)</vt:lpstr>
      <vt:lpstr>2nd Scenario – Awareness and respect</vt:lpstr>
      <vt:lpstr>2nd Scenario – Awareness and respect (cont’d)</vt:lpstr>
      <vt:lpstr>3rd Scenario – Courtesy and communication</vt:lpstr>
      <vt:lpstr>3rd Scenario – Courtesy and communication (cont’d)</vt:lpstr>
      <vt:lpstr>4th Scenario – Respect and communication</vt:lpstr>
      <vt:lpstr>4th Scenario – Respect and communication (cont’d)</vt:lpstr>
      <vt:lpstr>5th Scenario – Respect and Awareness</vt:lpstr>
      <vt:lpstr>5th Scenario – Respect and Awareness (cont’d)</vt:lpstr>
      <vt:lpstr>A Collective Effort for Our Collective Benefit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Tu</dc:creator>
  <cp:lastModifiedBy>Menard, Alexandrine (SPAC/PSPC)</cp:lastModifiedBy>
  <cp:revision>640</cp:revision>
  <dcterms:created xsi:type="dcterms:W3CDTF">2018-01-23T15:59:12Z</dcterms:created>
  <dcterms:modified xsi:type="dcterms:W3CDTF">2024-11-21T14:01:41Z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834ed4f5-eae4-40c7-82be-b1cdf720a1b9_Enabled">
    <vt:lpwstr>true</vt:lpwstr>
  </property>
  <property fmtid="{D5CDD505-2E9C-101B-9397-08002B2CF9AE}" pid="3" name="MSIP_Label_834ed4f5-eae4-40c7-82be-b1cdf720a1b9_SetDate">
    <vt:lpwstr>2023-11-23T13:18:28Z</vt:lpwstr>
  </property>
  <property fmtid="{D5CDD505-2E9C-101B-9397-08002B2CF9AE}" pid="4" name="MSIP_Label_834ed4f5-eae4-40c7-82be-b1cdf720a1b9_Method">
    <vt:lpwstr>Standard</vt:lpwstr>
  </property>
  <property fmtid="{D5CDD505-2E9C-101B-9397-08002B2CF9AE}" pid="5" name="MSIP_Label_834ed4f5-eae4-40c7-82be-b1cdf720a1b9_Name">
    <vt:lpwstr>Unclassified - Non classifié</vt:lpwstr>
  </property>
  <property fmtid="{D5CDD505-2E9C-101B-9397-08002B2CF9AE}" pid="6" name="MSIP_Label_834ed4f5-eae4-40c7-82be-b1cdf720a1b9_SiteId">
    <vt:lpwstr>e0d54a3c-7bbe-4a64-9d46-f9f84a41c833</vt:lpwstr>
  </property>
  <property fmtid="{D5CDD505-2E9C-101B-9397-08002B2CF9AE}" pid="7" name="MSIP_Label_834ed4f5-eae4-40c7-82be-b1cdf720a1b9_ActionId">
    <vt:lpwstr>f3974deb-ff59-483b-8d4d-480b77f8e449</vt:lpwstr>
  </property>
  <property fmtid="{D5CDD505-2E9C-101B-9397-08002B2CF9AE}" pid="8" name="MSIP_Label_834ed4f5-eae4-40c7-82be-b1cdf720a1b9_ContentBits">
    <vt:lpwstr>0</vt:lpwstr>
  </property>
</Properties>
</file>