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ags/tag2.xml" ContentType="application/vnd.openxmlformats-officedocument.presentationml.tags+xml"/>
  <Override PartName="/ppt/theme/theme2.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1.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notesSlides/notesSlide2.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notesSlides/notesSlide3.xml" ContentType="application/vnd.openxmlformats-officedocument.presentationml.notesSlide+xml"/>
  <Override PartName="/ppt/tags/tag11.xml" ContentType="application/vnd.openxmlformats-officedocument.presentationml.tags+xml"/>
  <Override PartName="/ppt/notesSlides/notesSlide4.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5.xml" ContentType="application/vnd.openxmlformats-officedocument.presentationml.notesSlide+xml"/>
  <Override PartName="/ppt/tags/tag15.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6.xml" ContentType="application/vnd.openxmlformats-officedocument.presentationml.tags+xml"/>
  <Override PartName="/ppt/notesSlides/notesSlide9.xml" ContentType="application/vnd.openxmlformats-officedocument.presentationml.notesSlide+xml"/>
  <Override PartName="/ppt/tags/tag17.xml" ContentType="application/vnd.openxmlformats-officedocument.presentationml.tags+xml"/>
  <Override PartName="/ppt/notesSlides/notesSlide10.xml" ContentType="application/vnd.openxmlformats-officedocument.presentationml.notesSlide+xml"/>
  <Override PartName="/ppt/tags/tag18.xml" ContentType="application/vnd.openxmlformats-officedocument.presentationml.tags+xml"/>
  <Override PartName="/ppt/notesSlides/notesSlide11.xml" ContentType="application/vnd.openxmlformats-officedocument.presentationml.notesSlide+xml"/>
  <Override PartName="/ppt/tags/tag19.xml" ContentType="application/vnd.openxmlformats-officedocument.presentationml.tags+xml"/>
  <Override PartName="/ppt/notesSlides/notesSlide12.xml" ContentType="application/vnd.openxmlformats-officedocument.presentationml.notesSlide+xml"/>
  <Override PartName="/ppt/tags/tag20.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29.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ags/tag30.xml" ContentType="application/vnd.openxmlformats-officedocument.presentationml.tag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tags/tag31.xml" ContentType="application/vnd.openxmlformats-officedocument.presentationml.tags+xml"/>
  <Override PartName="/ppt/notesSlides/notesSlide39.xml" ContentType="application/vnd.openxmlformats-officedocument.presentationml.notesSlide+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charts/chart1.xml" ContentType="application/vnd.openxmlformats-officedocument.drawingml.char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7292" r:id="rId1"/>
  </p:sldMasterIdLst>
  <p:notesMasterIdLst>
    <p:notesMasterId r:id="rId44"/>
  </p:notesMasterIdLst>
  <p:sldIdLst>
    <p:sldId id="4751" r:id="rId2"/>
    <p:sldId id="4778" r:id="rId3"/>
    <p:sldId id="4816" r:id="rId4"/>
    <p:sldId id="4784" r:id="rId5"/>
    <p:sldId id="4811" r:id="rId6"/>
    <p:sldId id="4785" r:id="rId7"/>
    <p:sldId id="4806" r:id="rId8"/>
    <p:sldId id="4821" r:id="rId9"/>
    <p:sldId id="4786" r:id="rId10"/>
    <p:sldId id="4772" r:id="rId11"/>
    <p:sldId id="4787" r:id="rId12"/>
    <p:sldId id="4788" r:id="rId13"/>
    <p:sldId id="4820" r:id="rId14"/>
    <p:sldId id="4818" r:id="rId15"/>
    <p:sldId id="4819" r:id="rId16"/>
    <p:sldId id="4790" r:id="rId17"/>
    <p:sldId id="4794" r:id="rId18"/>
    <p:sldId id="596" r:id="rId19"/>
    <p:sldId id="4793" r:id="rId20"/>
    <p:sldId id="4823" r:id="rId21"/>
    <p:sldId id="4824" r:id="rId22"/>
    <p:sldId id="4825" r:id="rId23"/>
    <p:sldId id="4798" r:id="rId24"/>
    <p:sldId id="4799" r:id="rId25"/>
    <p:sldId id="4800" r:id="rId26"/>
    <p:sldId id="4802" r:id="rId27"/>
    <p:sldId id="4801" r:id="rId28"/>
    <p:sldId id="619" r:id="rId29"/>
    <p:sldId id="4803" r:id="rId30"/>
    <p:sldId id="4771" r:id="rId31"/>
    <p:sldId id="4804" r:id="rId32"/>
    <p:sldId id="4813" r:id="rId33"/>
    <p:sldId id="4809" r:id="rId34"/>
    <p:sldId id="4807" r:id="rId35"/>
    <p:sldId id="4822" r:id="rId36"/>
    <p:sldId id="4814" r:id="rId37"/>
    <p:sldId id="4810" r:id="rId38"/>
    <p:sldId id="284" r:id="rId39"/>
    <p:sldId id="4808" r:id="rId40"/>
    <p:sldId id="4764" r:id="rId41"/>
    <p:sldId id="4817" r:id="rId42"/>
    <p:sldId id="581" r:id="rId43"/>
  </p:sldIdLst>
  <p:sldSz cx="12192000" cy="6858000"/>
  <p:notesSz cx="7026275" cy="9312275"/>
  <p:custDataLst>
    <p:tags r:id="rId45"/>
  </p:custDataLst>
  <p:defaultTex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p:defaultTextStyle>
  <p:extLst>
    <p:ext uri="{521415D9-36F7-43E2-AB2F-B90AF26B5E84}">
      <p14:sectionLst xmlns:p14="http://schemas.microsoft.com/office/powerpoint/2010/main">
        <p14:section name="Présentation" id="{3388A343-CE05-4842-B962-077D61C3FB84}">
          <p14:sldIdLst>
            <p14:sldId id="4751"/>
            <p14:sldId id="4778"/>
            <p14:sldId id="4816"/>
            <p14:sldId id="4784"/>
            <p14:sldId id="4811"/>
            <p14:sldId id="4785"/>
            <p14:sldId id="4806"/>
            <p14:sldId id="4821"/>
            <p14:sldId id="4786"/>
            <p14:sldId id="4772"/>
            <p14:sldId id="4787"/>
            <p14:sldId id="4788"/>
            <p14:sldId id="4820"/>
            <p14:sldId id="4818"/>
            <p14:sldId id="4819"/>
            <p14:sldId id="4790"/>
            <p14:sldId id="4794"/>
            <p14:sldId id="596"/>
            <p14:sldId id="4793"/>
            <p14:sldId id="4823"/>
            <p14:sldId id="4824"/>
            <p14:sldId id="4825"/>
            <p14:sldId id="4798"/>
            <p14:sldId id="4799"/>
            <p14:sldId id="4800"/>
            <p14:sldId id="4802"/>
            <p14:sldId id="4801"/>
            <p14:sldId id="619"/>
            <p14:sldId id="4803"/>
            <p14:sldId id="4771"/>
            <p14:sldId id="4804"/>
            <p14:sldId id="4813"/>
            <p14:sldId id="4809"/>
            <p14:sldId id="4807"/>
            <p14:sldId id="4822"/>
            <p14:sldId id="4814"/>
            <p14:sldId id="4810"/>
            <p14:sldId id="284"/>
            <p14:sldId id="4808"/>
          </p14:sldIdLst>
        </p14:section>
        <p14:section name="Annexe" id="{0112BE2A-05EE-4B2A-94D0-7DA80FD5D649}">
          <p14:sldIdLst>
            <p14:sldId id="4764"/>
            <p14:sldId id="4817"/>
            <p14:sldId id="581"/>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9" name="Lucie Levesque" initials="LL" lastIdx="3" clrIdx="28">
    <p:extLst>
      <p:ext uri="{19B8F6BF-5375-455C-9EA6-DF929625EA0E}">
        <p15:presenceInfo xmlns:p15="http://schemas.microsoft.com/office/powerpoint/2012/main" userId="S::Lucie.Levesque@tpsgc-pwgsc.gc.ca::3907c27c-9daa-4c03-ba2f-ebac28cc00c2" providerId="AD"/>
      </p:ext>
    </p:extLst>
  </p:cmAuthor>
  <p:cmAuthor id="1" name="Anne Laplante" initials="" lastIdx="9" clrIdx="0"/>
  <p:cmAuthor id="30" name="Juliana Wan" initials="JW" lastIdx="14" clrIdx="29">
    <p:extLst>
      <p:ext uri="{19B8F6BF-5375-455C-9EA6-DF929625EA0E}">
        <p15:presenceInfo xmlns:p15="http://schemas.microsoft.com/office/powerpoint/2012/main" userId="S::Juliana.Wan@tpsgc-pwgsc.gc.ca::9620a300-3478-4afa-b699-3ca30fec7458" providerId="AD"/>
      </p:ext>
    </p:extLst>
  </p:cmAuthor>
  <p:cmAuthor id="2" name="Marie-Andree Potvin" initials="" lastIdx="9" clrIdx="1"/>
  <p:cmAuthor id="31" name="Simon Gascon" initials="SG" lastIdx="13" clrIdx="30">
    <p:extLst>
      <p:ext uri="{19B8F6BF-5375-455C-9EA6-DF929625EA0E}">
        <p15:presenceInfo xmlns:p15="http://schemas.microsoft.com/office/powerpoint/2012/main" userId="S::Simon.Gascon@tpsgc-pwgsc.gc.ca::d271860c-3b28-4749-a041-10d8e6eb8685" providerId="AD"/>
      </p:ext>
    </p:extLst>
  </p:cmAuthor>
  <p:cmAuthor id="3" name="Carol Blotniuk" initials="" lastIdx="2" clrIdx="2"/>
  <p:cmAuthor id="32" name="Janet Moke" initials="JM" lastIdx="29" clrIdx="31">
    <p:extLst>
      <p:ext uri="{19B8F6BF-5375-455C-9EA6-DF929625EA0E}">
        <p15:presenceInfo xmlns:p15="http://schemas.microsoft.com/office/powerpoint/2012/main" userId="S::Janet.Moke@tpsgc-pwgsc.gc.ca::29d329fb-321b-4449-9ad2-8c9a25abbe6b" providerId="AD"/>
      </p:ext>
    </p:extLst>
  </p:cmAuthor>
  <p:cmAuthor id="4" name="Andre Morin (C)" initials="" lastIdx="2" clrIdx="3"/>
  <p:cmAuthor id="33" name="Julie Jocelyn" initials="JJ" lastIdx="2" clrIdx="32">
    <p:extLst>
      <p:ext uri="{19B8F6BF-5375-455C-9EA6-DF929625EA0E}">
        <p15:presenceInfo xmlns:p15="http://schemas.microsoft.com/office/powerpoint/2012/main" userId="S::Julie.Jocelyn@tpsgc-pwgsc.gc.ca::7d996581-07d3-4f94-8a12-8af8abfd465b" providerId="AD"/>
      </p:ext>
    </p:extLst>
  </p:cmAuthor>
  <p:cmAuthor id="5" name="D'Arcy Kirk (E)" initials="" lastIdx="2" clrIdx="4"/>
  <p:cmAuthor id="6" name="Stefan Dery" initials="" lastIdx="20" clrIdx="5"/>
  <p:cmAuthor id="7" name="Anne Lalande" initials="" lastIdx="5" clrIdx="6"/>
  <p:cmAuthor id="8" name="Cheryl King" initials="" lastIdx="1" clrIdx="7"/>
  <p:cmAuthor id="9" name="Nelia Medeiros" initials="" lastIdx="2" clrIdx="8"/>
  <p:cmAuthor id="10" name="Josiane Deschamps Pauzé" initials="" lastIdx="3" clrIdx="9"/>
  <p:cmAuthor id="11" name="Lucie Levesque" initials="" lastIdx="11" clrIdx="10"/>
  <p:cmAuthor id="12" name="Erika Skaarup" initials="" lastIdx="1" clrIdx="11"/>
  <p:cmAuthor id="13" name="Valérie Tardivel" initials="" lastIdx="2" clrIdx="12"/>
  <p:cmAuthor id="14" name="Shanna Dicorato" initials="" lastIdx="2" clrIdx="13"/>
  <p:cmAuthor id="15" name="Stéphan Déry" initials="" lastIdx="4" clrIdx="14"/>
  <p:cmAuthor id="16" name="Linda McKenna" initials="" lastIdx="4" clrIdx="15"/>
  <p:cmAuthor id="17" name="François Boulay" initials="" lastIdx="1" clrIdx="16"/>
  <p:cmAuthor id="18" name="Simon Gascon" initials="" lastIdx="8" clrIdx="17"/>
  <p:cmAuthor id="19" name="Unknown User1" initials="Unknown User1" lastIdx="20" clrIdx="18"/>
  <p:cmAuthor id="20" name="Judith Rorai" initials="" lastIdx="1" clrIdx="19"/>
  <p:cmAuthor id="21" name="Unknown User2" initials="Unknown User2" lastIdx="11" clrIdx="20"/>
  <p:cmAuthor id="22" name="Unknown User3" initials="Unknown User3" lastIdx="1" clrIdx="21"/>
  <p:cmAuthor id="23" name="Richard Exeter" initials="" lastIdx="11" clrIdx="22"/>
  <p:cmAuthor id="24" name="Juliana Wan" initials="" lastIdx="9" clrIdx="23"/>
  <p:cmAuthor id="25" name="Helene Williams" initials="" lastIdx="13" clrIdx="24"/>
  <p:cmAuthor id="26" name="Alexandre Perusse" initials="AP" lastIdx="17" clrIdx="25"/>
  <p:cmAuthor id="27" name="Sonia Powell" initials="" lastIdx="4" clrIdx="26"/>
  <p:cmAuthor id="28" name="Alexandre Perusse" initials="" lastIdx="12" clrIdx="27"/>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CBB5"/>
    <a:srgbClr val="B2DB97"/>
    <a:srgbClr val="86D4AC"/>
    <a:srgbClr val="C399CB"/>
    <a:srgbClr val="EDC1DA"/>
    <a:srgbClr val="FFE783"/>
    <a:srgbClr val="F685C7"/>
    <a:srgbClr val="86BCE0"/>
    <a:srgbClr val="FFFFFF"/>
    <a:srgbClr val="257F9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74" autoAdjust="0"/>
    <p:restoredTop sz="84345" autoAdjust="0"/>
  </p:normalViewPr>
  <p:slideViewPr>
    <p:cSldViewPr snapToGrid="0">
      <p:cViewPr varScale="1">
        <p:scale>
          <a:sx n="56" d="100"/>
          <a:sy n="56" d="100"/>
        </p:scale>
        <p:origin x="1044" y="28"/>
      </p:cViewPr>
      <p:guideLst>
        <p:guide orient="horz" pos="2160"/>
        <p:guide pos="3840"/>
      </p:guideLst>
    </p:cSldViewPr>
  </p:slideViewPr>
  <p:outlineViewPr>
    <p:cViewPr>
      <p:scale>
        <a:sx n="33" d="100"/>
        <a:sy n="33" d="100"/>
      </p:scale>
      <p:origin x="0" y="-9828"/>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50" d="100"/>
          <a:sy n="50" d="100"/>
        </p:scale>
        <p:origin x="2684" y="2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title>
      <c:overlay val="0"/>
    </c:title>
    <c:autoTitleDeleted val="0"/>
    <c:plotArea>
      <c:layout>
        <c:manualLayout>
          <c:layoutTarget val="inner"/>
          <c:xMode val="edge"/>
          <c:yMode val="edge"/>
          <c:x val="0.43270971907904798"/>
          <c:y val="0.35435783217507599"/>
          <c:w val="0.459795647482315"/>
          <c:h val="0.43780244964061699"/>
        </c:manualLayout>
      </c:layout>
      <c:pieChart>
        <c:varyColors val="1"/>
        <c:ser>
          <c:idx val="0"/>
          <c:order val="0"/>
          <c:tx>
            <c:strRef>
              <c:f>Sheet1!$B$1</c:f>
              <c:strCache>
                <c:ptCount val="1"/>
                <c:pt idx="0">
                  <c:v>Regions</c:v>
                </c:pt>
              </c:strCache>
            </c:strRef>
          </c:tx>
          <c:spPr>
            <a:solidFill>
              <a:schemeClr val="accent5">
                <a:lumMod val="75000"/>
              </a:schemeClr>
            </a:solidFill>
            <a:ln w="25400">
              <a:solidFill>
                <a:schemeClr val="bg1"/>
              </a:solidFill>
            </a:ln>
            <a:effectLst/>
          </c:spPr>
          <c:dPt>
            <c:idx val="0"/>
            <c:bubble3D val="0"/>
            <c:extLst>
              <c:ext xmlns:c16="http://schemas.microsoft.com/office/drawing/2014/chart" uri="{C3380CC4-5D6E-409C-BE32-E72D297353CC}">
                <c16:uniqueId val="{00000000-8BCF-4026-94A7-08FC05714D41}"/>
              </c:ext>
            </c:extLst>
          </c:dPt>
          <c:dPt>
            <c:idx val="1"/>
            <c:bubble3D val="0"/>
            <c:spPr>
              <a:solidFill>
                <a:srgbClr val="12642F"/>
              </a:solidFill>
              <a:ln w="25400">
                <a:solidFill>
                  <a:schemeClr val="bg1"/>
                </a:solidFill>
              </a:ln>
              <a:effectLst/>
            </c:spPr>
            <c:extLst>
              <c:ext xmlns:c16="http://schemas.microsoft.com/office/drawing/2014/chart" uri="{C3380CC4-5D6E-409C-BE32-E72D297353CC}">
                <c16:uniqueId val="{00000002-8BCF-4026-94A7-08FC05714D41}"/>
              </c:ext>
            </c:extLst>
          </c:dPt>
          <c:dPt>
            <c:idx val="2"/>
            <c:bubble3D val="0"/>
            <c:spPr>
              <a:solidFill>
                <a:schemeClr val="accent1">
                  <a:lumMod val="50000"/>
                </a:schemeClr>
              </a:solidFill>
              <a:ln w="25400">
                <a:solidFill>
                  <a:schemeClr val="bg1"/>
                </a:solidFill>
              </a:ln>
              <a:effectLst/>
            </c:spPr>
            <c:extLst>
              <c:ext xmlns:c16="http://schemas.microsoft.com/office/drawing/2014/chart" uri="{C3380CC4-5D6E-409C-BE32-E72D297353CC}">
                <c16:uniqueId val="{00000004-8BCF-4026-94A7-08FC05714D41}"/>
              </c:ext>
            </c:extLst>
          </c:dPt>
          <c:dPt>
            <c:idx val="3"/>
            <c:bubble3D val="0"/>
            <c:spPr>
              <a:solidFill>
                <a:srgbClr val="000000"/>
              </a:solidFill>
              <a:ln w="25400">
                <a:solidFill>
                  <a:schemeClr val="bg1"/>
                </a:solidFill>
              </a:ln>
              <a:effectLst/>
            </c:spPr>
            <c:extLst>
              <c:ext xmlns:c16="http://schemas.microsoft.com/office/drawing/2014/chart" uri="{C3380CC4-5D6E-409C-BE32-E72D297353CC}">
                <c16:uniqueId val="{00000006-8BCF-4026-94A7-08FC05714D41}"/>
              </c:ext>
            </c:extLst>
          </c:dPt>
          <c:dPt>
            <c:idx val="4"/>
            <c:bubble3D val="0"/>
            <c:spPr>
              <a:solidFill>
                <a:srgbClr val="1C546E"/>
              </a:solidFill>
              <a:ln w="25400">
                <a:solidFill>
                  <a:schemeClr val="bg1"/>
                </a:solidFill>
              </a:ln>
              <a:effectLst/>
            </c:spPr>
            <c:extLst>
              <c:ext xmlns:c16="http://schemas.microsoft.com/office/drawing/2014/chart" uri="{C3380CC4-5D6E-409C-BE32-E72D297353CC}">
                <c16:uniqueId val="{00000008-8BCF-4026-94A7-08FC05714D41}"/>
              </c:ext>
            </c:extLst>
          </c:dPt>
          <c:dPt>
            <c:idx val="5"/>
            <c:bubble3D val="0"/>
            <c:spPr>
              <a:solidFill>
                <a:srgbClr val="2C9484"/>
              </a:solidFill>
              <a:ln w="25400">
                <a:solidFill>
                  <a:schemeClr val="bg1"/>
                </a:solidFill>
              </a:ln>
              <a:effectLst/>
            </c:spPr>
            <c:extLst>
              <c:ext xmlns:c16="http://schemas.microsoft.com/office/drawing/2014/chart" uri="{C3380CC4-5D6E-409C-BE32-E72D297353CC}">
                <c16:uniqueId val="{0000000A-8BCF-4026-94A7-08FC05714D41}"/>
              </c:ext>
            </c:extLst>
          </c:dPt>
          <c:dPt>
            <c:idx val="6"/>
            <c:bubble3D val="0"/>
            <c:spPr>
              <a:solidFill>
                <a:schemeClr val="accent4">
                  <a:lumMod val="75000"/>
                </a:schemeClr>
              </a:solidFill>
              <a:ln w="25400">
                <a:solidFill>
                  <a:schemeClr val="bg1"/>
                </a:solidFill>
              </a:ln>
              <a:effectLst/>
            </c:spPr>
            <c:extLst>
              <c:ext xmlns:c16="http://schemas.microsoft.com/office/drawing/2014/chart" uri="{C3380CC4-5D6E-409C-BE32-E72D297353CC}">
                <c16:uniqueId val="{0000000C-8BCF-4026-94A7-08FC05714D41}"/>
              </c:ext>
            </c:extLst>
          </c:dPt>
          <c:dLbls>
            <c:dLbl>
              <c:idx val="0"/>
              <c:layout>
                <c:manualLayout>
                  <c:x val="-0.26691699710902"/>
                  <c:y val="1.2229936298340899E-2"/>
                </c:manualLayout>
              </c:layout>
              <c:spPr/>
              <c:txPr>
                <a:bodyPr/>
                <a:lstStyle/>
                <a:p>
                  <a:pPr>
                    <a:defRPr b="0">
                      <a:solidFill>
                        <a:schemeClr val="bg1"/>
                      </a:solidFill>
                    </a:defRPr>
                  </a:pPr>
                  <a:endParaRPr lang="en-US"/>
                </a:p>
              </c:txPr>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0-8BCF-4026-94A7-08FC05714D41}"/>
                </c:ext>
              </c:extLst>
            </c:dLbl>
            <c:dLbl>
              <c:idx val="1"/>
              <c:layout>
                <c:manualLayout>
                  <c:x val="-2.5501010524690299E-2"/>
                  <c:y val="-6.3180582762514996E-3"/>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2-8BCF-4026-94A7-08FC05714D41}"/>
                </c:ext>
              </c:extLst>
            </c:dLbl>
            <c:dLbl>
              <c:idx val="2"/>
              <c:layout>
                <c:manualLayout>
                  <c:x val="-1.7630186568838298E-2"/>
                  <c:y val="2.4145622823495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4-8BCF-4026-94A7-08FC05714D41}"/>
                </c:ext>
              </c:extLst>
            </c:dLbl>
            <c:dLbl>
              <c:idx val="3"/>
              <c:layout>
                <c:manualLayout>
                  <c:x val="-3.6597218526877202E-2"/>
                  <c:y val="-1.07070199792014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6-8BCF-4026-94A7-08FC05714D41}"/>
                </c:ext>
              </c:extLst>
            </c:dLbl>
            <c:dLbl>
              <c:idx val="4"/>
              <c:layout>
                <c:manualLayout>
                  <c:x val="-2.3022433961141999E-3"/>
                  <c:y val="-3.0629841214017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8-8BCF-4026-94A7-08FC05714D41}"/>
                </c:ext>
              </c:extLst>
            </c:dLbl>
            <c:dLbl>
              <c:idx val="5"/>
              <c:layout>
                <c:manualLayout>
                  <c:x val="1.80612376918927E-2"/>
                  <c:y val="-4.8999847748654603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A-8BCF-4026-94A7-08FC05714D41}"/>
                </c:ext>
              </c:extLst>
            </c:dLbl>
            <c:dLbl>
              <c:idx val="6"/>
              <c:layout>
                <c:manualLayout>
                  <c:x val="8.5982895682758895E-2"/>
                  <c:y val="-4.0630246058540501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C-8BCF-4026-94A7-08FC05714D41}"/>
                </c:ext>
              </c:extLst>
            </c:dLbl>
            <c:spPr>
              <a:noFill/>
              <a:ln>
                <a:noFill/>
              </a:ln>
              <a:effectLst/>
            </c:spPr>
            <c:txPr>
              <a:bodyPr/>
              <a:lstStyle/>
              <a:p>
                <a:pPr>
                  <a:defRPr b="0">
                    <a:solidFill>
                      <a:srgbClr val="255C50"/>
                    </a:solidFill>
                  </a:defRPr>
                </a:pPr>
                <a:endParaRPr lang="en-US"/>
              </a:p>
            </c:txPr>
            <c:showLegendKey val="0"/>
            <c:showVal val="0"/>
            <c:showCatName val="1"/>
            <c:showSerName val="0"/>
            <c:showPercent val="1"/>
            <c:showBubbleSize val="0"/>
            <c:showLeaderLines val="1"/>
            <c:leaderLines>
              <c:spPr>
                <a:ln w="9525">
                  <a:solidFill>
                    <a:schemeClr val="bg2">
                      <a:lumMod val="50000"/>
                    </a:schemeClr>
                  </a:solidFill>
                </a:ln>
                <a:effectLst/>
              </c:spPr>
            </c:leaderLines>
            <c:extLst>
              <c:ext xmlns:c15="http://schemas.microsoft.com/office/drawing/2012/chart" uri="{CE6537A1-D6FC-4f65-9D91-7224C49458BB}"/>
            </c:extLst>
          </c:dLbls>
          <c:cat>
            <c:strRef>
              <c:f>Sheet1!$A$2:$A$8</c:f>
              <c:strCache>
                <c:ptCount val="7"/>
                <c:pt idx="0">
                  <c:v>RCN</c:v>
                </c:pt>
                <c:pt idx="1">
                  <c:v>Région de l’Atlantique</c:v>
                </c:pt>
                <c:pt idx="2">
                  <c:v>Région de l’Ouest</c:v>
                </c:pt>
                <c:pt idx="3">
                  <c:v>Québec</c:v>
                </c:pt>
                <c:pt idx="4">
                  <c:v>Région du Pacifique</c:v>
                </c:pt>
                <c:pt idx="5">
                  <c:v>Ontario</c:v>
                </c:pt>
                <c:pt idx="6">
                  <c:v>Autre</c:v>
                </c:pt>
              </c:strCache>
            </c:strRef>
          </c:cat>
          <c:val>
            <c:numRef>
              <c:f>Sheet1!$B$2:$B$8</c:f>
              <c:numCache>
                <c:formatCode>General</c:formatCode>
                <c:ptCount val="7"/>
                <c:pt idx="0">
                  <c:v>63</c:v>
                </c:pt>
                <c:pt idx="1">
                  <c:v>13</c:v>
                </c:pt>
                <c:pt idx="2">
                  <c:v>7</c:v>
                </c:pt>
                <c:pt idx="3">
                  <c:v>6</c:v>
                </c:pt>
                <c:pt idx="4">
                  <c:v>6</c:v>
                </c:pt>
                <c:pt idx="5">
                  <c:v>4</c:v>
                </c:pt>
                <c:pt idx="6">
                  <c:v>1</c:v>
                </c:pt>
              </c:numCache>
            </c:numRef>
          </c:val>
          <c:extLst>
            <c:ext xmlns:c16="http://schemas.microsoft.com/office/drawing/2014/chart" uri="{C3380CC4-5D6E-409C-BE32-E72D297353CC}">
              <c16:uniqueId val="{0000000D-8BCF-4026-94A7-08FC05714D41}"/>
            </c:ext>
          </c:extLst>
        </c:ser>
        <c:dLbls>
          <c:showLegendKey val="0"/>
          <c:showVal val="0"/>
          <c:showCatName val="1"/>
          <c:showSerName val="0"/>
          <c:showPercent val="1"/>
          <c:showBubbleSize val="0"/>
          <c:showLeaderLines val="1"/>
        </c:dLbls>
        <c:firstSliceAng val="0"/>
      </c:pieChart>
      <c:spPr>
        <a:noFill/>
        <a:ln>
          <a:noFill/>
        </a:ln>
        <a:effectLst/>
      </c:spPr>
    </c:plotArea>
    <c:plotVisOnly val="1"/>
    <c:dispBlanksAs val="gap"/>
    <c:showDLblsOverMax val="0"/>
  </c:chart>
  <c:spPr>
    <a:noFill/>
    <a:ln w="25400" cap="flat" cmpd="sng" algn="ctr">
      <a:noFill/>
      <a:round/>
    </a:ln>
    <a:effectLst/>
  </c:spPr>
  <c:txPr>
    <a:bodyPr/>
    <a:lstStyle/>
    <a:p>
      <a:pPr>
        <a:defRPr sz="1200" b="1" i="0">
          <a:solidFill>
            <a:schemeClr val="bg1"/>
          </a:solidFill>
          <a:latin typeface=""/>
        </a:defRPr>
      </a:pPr>
      <a:endParaRPr lang="en-US"/>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F306D704-568A-49D9-9122-53E5E97FEBA2}"/>
              </a:ext>
            </a:extLst>
          </p:cNvPr>
          <p:cNvSpPr>
            <a:spLocks noGrp="1" noChangeArrowheads="1"/>
          </p:cNvSpPr>
          <p:nvPr>
            <p:ph type="hdr" sz="quarter"/>
          </p:nvPr>
        </p:nvSpPr>
        <p:spPr bwMode="auto">
          <a:xfrm>
            <a:off x="0" y="0"/>
            <a:ext cx="3043238" cy="465138"/>
          </a:xfrm>
          <a:prstGeom prst="rect">
            <a:avLst/>
          </a:prstGeom>
          <a:noFill/>
          <a:ln w="9525">
            <a:noFill/>
            <a:miter lim="800000"/>
            <a:headEnd/>
            <a:tailEnd/>
          </a:ln>
          <a:effectLst/>
        </p:spPr>
        <p:txBody>
          <a:bodyPr vert="horz" wrap="square" lIns="92998" tIns="46499" rIns="92998" bIns="46499" numCol="1" anchor="t" anchorCtr="0" compatLnSpc="1">
            <a:prstTxWarp prst="textNoShape">
              <a:avLst/>
            </a:prstTxWarp>
          </a:bodyPr>
          <a:lstStyle>
            <a:lvl1pPr eaLnBrk="1" hangingPunct="1">
              <a:defRPr sz="1200">
                <a:latin typeface="Times New Roman" charset="0"/>
              </a:defRPr>
            </a:lvl1pPr>
          </a:lstStyle>
          <a:p>
            <a:pPr>
              <a:defRPr/>
            </a:pPr>
            <a:endParaRPr lang="en-US" dirty="0"/>
          </a:p>
        </p:txBody>
      </p:sp>
      <p:sp>
        <p:nvSpPr>
          <p:cNvPr id="5123" name="Rectangle 3">
            <a:extLst>
              <a:ext uri="{FF2B5EF4-FFF2-40B4-BE49-F238E27FC236}">
                <a16:creationId xmlns:a16="http://schemas.microsoft.com/office/drawing/2014/main" id="{26B2406A-CE93-42FD-B9E6-D256F1DEE0C2}"/>
              </a:ext>
            </a:extLst>
          </p:cNvPr>
          <p:cNvSpPr>
            <a:spLocks noGrp="1" noChangeArrowheads="1"/>
          </p:cNvSpPr>
          <p:nvPr>
            <p:ph type="dt" idx="1"/>
          </p:nvPr>
        </p:nvSpPr>
        <p:spPr bwMode="auto">
          <a:xfrm>
            <a:off x="3983038" y="0"/>
            <a:ext cx="3043237" cy="465138"/>
          </a:xfrm>
          <a:prstGeom prst="rect">
            <a:avLst/>
          </a:prstGeom>
          <a:noFill/>
          <a:ln w="9525">
            <a:noFill/>
            <a:miter lim="800000"/>
            <a:headEnd/>
            <a:tailEnd/>
          </a:ln>
          <a:effectLst/>
        </p:spPr>
        <p:txBody>
          <a:bodyPr vert="horz" wrap="square" lIns="92998" tIns="46499" rIns="92998" bIns="46499" numCol="1" anchor="t" anchorCtr="0" compatLnSpc="1">
            <a:prstTxWarp prst="textNoShape">
              <a:avLst/>
            </a:prstTxWarp>
          </a:bodyPr>
          <a:lstStyle>
            <a:lvl1pPr algn="r" eaLnBrk="1" hangingPunct="1">
              <a:defRPr sz="1200">
                <a:latin typeface="Times New Roman" charset="0"/>
              </a:defRPr>
            </a:lvl1pPr>
          </a:lstStyle>
          <a:p>
            <a:pPr>
              <a:defRPr/>
            </a:pPr>
            <a:endParaRPr lang="en-US" dirty="0"/>
          </a:p>
        </p:txBody>
      </p:sp>
      <p:sp>
        <p:nvSpPr>
          <p:cNvPr id="41988" name="Rectangle 4">
            <a:extLst>
              <a:ext uri="{FF2B5EF4-FFF2-40B4-BE49-F238E27FC236}">
                <a16:creationId xmlns:a16="http://schemas.microsoft.com/office/drawing/2014/main" id="{5F842284-98DC-4D3D-A62D-B60B7F661D37}"/>
              </a:ext>
            </a:extLst>
          </p:cNvPr>
          <p:cNvSpPr>
            <a:spLocks noGrp="1" noRot="1" noChangeAspect="1" noChangeArrowheads="1" noTextEdit="1"/>
          </p:cNvSpPr>
          <p:nvPr>
            <p:ph type="sldImg" idx="2"/>
          </p:nvPr>
        </p:nvSpPr>
        <p:spPr bwMode="auto">
          <a:xfrm>
            <a:off x="409575" y="698500"/>
            <a:ext cx="6207125" cy="34925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5" name="Rectangle 5">
            <a:extLst>
              <a:ext uri="{FF2B5EF4-FFF2-40B4-BE49-F238E27FC236}">
                <a16:creationId xmlns:a16="http://schemas.microsoft.com/office/drawing/2014/main" id="{BF60F583-62C8-4D65-A16A-2F9223D6F4DA}"/>
              </a:ext>
            </a:extLst>
          </p:cNvPr>
          <p:cNvSpPr>
            <a:spLocks noGrp="1" noChangeArrowheads="1"/>
          </p:cNvSpPr>
          <p:nvPr>
            <p:ph type="body" sz="quarter" idx="3"/>
          </p:nvPr>
        </p:nvSpPr>
        <p:spPr bwMode="auto">
          <a:xfrm>
            <a:off x="936625" y="4424363"/>
            <a:ext cx="5153025" cy="4189412"/>
          </a:xfrm>
          <a:prstGeom prst="rect">
            <a:avLst/>
          </a:prstGeom>
          <a:noFill/>
          <a:ln w="9525">
            <a:noFill/>
            <a:miter lim="800000"/>
            <a:headEnd/>
            <a:tailEnd/>
          </a:ln>
          <a:effectLst/>
        </p:spPr>
        <p:txBody>
          <a:bodyPr vert="horz" wrap="square" lIns="92998" tIns="46499" rIns="92998" bIns="46499"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126" name="Rectangle 6">
            <a:extLst>
              <a:ext uri="{FF2B5EF4-FFF2-40B4-BE49-F238E27FC236}">
                <a16:creationId xmlns:a16="http://schemas.microsoft.com/office/drawing/2014/main" id="{30F3385F-0267-4408-8B7F-FABC0CBC6251}"/>
              </a:ext>
            </a:extLst>
          </p:cNvPr>
          <p:cNvSpPr>
            <a:spLocks noGrp="1" noChangeArrowheads="1"/>
          </p:cNvSpPr>
          <p:nvPr>
            <p:ph type="ftr" sz="quarter" idx="4"/>
          </p:nvPr>
        </p:nvSpPr>
        <p:spPr bwMode="auto">
          <a:xfrm>
            <a:off x="0" y="8847138"/>
            <a:ext cx="3043238" cy="465137"/>
          </a:xfrm>
          <a:prstGeom prst="rect">
            <a:avLst/>
          </a:prstGeom>
          <a:noFill/>
          <a:ln w="9525">
            <a:noFill/>
            <a:miter lim="800000"/>
            <a:headEnd/>
            <a:tailEnd/>
          </a:ln>
          <a:effectLst/>
        </p:spPr>
        <p:txBody>
          <a:bodyPr vert="horz" wrap="square" lIns="92998" tIns="46499" rIns="92998" bIns="46499" numCol="1" anchor="b" anchorCtr="0" compatLnSpc="1">
            <a:prstTxWarp prst="textNoShape">
              <a:avLst/>
            </a:prstTxWarp>
          </a:bodyPr>
          <a:lstStyle>
            <a:lvl1pPr eaLnBrk="1" hangingPunct="1">
              <a:defRPr sz="1200">
                <a:latin typeface="Times New Roman" charset="0"/>
              </a:defRPr>
            </a:lvl1pPr>
          </a:lstStyle>
          <a:p>
            <a:pPr>
              <a:defRPr/>
            </a:pPr>
            <a:endParaRPr lang="en-US" dirty="0"/>
          </a:p>
        </p:txBody>
      </p:sp>
      <p:sp>
        <p:nvSpPr>
          <p:cNvPr id="5127" name="Rectangle 7">
            <a:extLst>
              <a:ext uri="{FF2B5EF4-FFF2-40B4-BE49-F238E27FC236}">
                <a16:creationId xmlns:a16="http://schemas.microsoft.com/office/drawing/2014/main" id="{F13D9200-5C3B-4ABA-A902-206CDDAD9BF7}"/>
              </a:ext>
            </a:extLst>
          </p:cNvPr>
          <p:cNvSpPr>
            <a:spLocks noGrp="1" noChangeArrowheads="1"/>
          </p:cNvSpPr>
          <p:nvPr>
            <p:ph type="sldNum" sz="quarter" idx="5"/>
          </p:nvPr>
        </p:nvSpPr>
        <p:spPr bwMode="auto">
          <a:xfrm>
            <a:off x="3983038" y="8847138"/>
            <a:ext cx="3043237" cy="465137"/>
          </a:xfrm>
          <a:prstGeom prst="rect">
            <a:avLst/>
          </a:prstGeom>
          <a:noFill/>
          <a:ln w="9525">
            <a:noFill/>
            <a:miter lim="800000"/>
            <a:headEnd/>
            <a:tailEnd/>
          </a:ln>
          <a:effectLst/>
        </p:spPr>
        <p:txBody>
          <a:bodyPr vert="horz" wrap="square" lIns="92998" tIns="46499" rIns="92998" bIns="46499" numCol="1" anchor="b" anchorCtr="0" compatLnSpc="1">
            <a:prstTxWarp prst="textNoShape">
              <a:avLst/>
            </a:prstTxWarp>
          </a:bodyPr>
          <a:lstStyle>
            <a:lvl1pPr algn="r" eaLnBrk="1" hangingPunct="1">
              <a:defRPr sz="1200"/>
            </a:lvl1pPr>
          </a:lstStyle>
          <a:p>
            <a:pPr>
              <a:defRPr/>
            </a:pPr>
            <a:fld id="{762D1047-00BE-49D8-9408-B9DDF5297453}" type="slidenum">
              <a:rPr lang="en-US" altLang="en-US"/>
              <a:pPr>
                <a:defRPr/>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Espace réservé de l'image des diapositives 1">
            <a:extLst>
              <a:ext uri="{FF2B5EF4-FFF2-40B4-BE49-F238E27FC236}">
                <a16:creationId xmlns:a16="http://schemas.microsoft.com/office/drawing/2014/main" id="{2AA33F84-881E-40A6-86D0-BC8C3CA265A8}"/>
              </a:ext>
            </a:extLst>
          </p:cNvPr>
          <p:cNvSpPr>
            <a:spLocks noGrp="1" noRot="1" noChangeAspect="1" noChangeArrowheads="1" noTextEdit="1"/>
          </p:cNvSpPr>
          <p:nvPr>
            <p:ph type="sldImg"/>
          </p:nvPr>
        </p:nvSpPr>
        <p:spPr>
          <a:ln/>
        </p:spPr>
      </p:sp>
      <p:sp>
        <p:nvSpPr>
          <p:cNvPr id="44035" name="Espace réservé des notes 2">
            <a:extLst>
              <a:ext uri="{FF2B5EF4-FFF2-40B4-BE49-F238E27FC236}">
                <a16:creationId xmlns:a16="http://schemas.microsoft.com/office/drawing/2014/main" id="{BF9F7FF2-503C-42DB-BF2D-CBA4656429C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altLang="en-US" dirty="0">
              <a:latin typeface="Times New Roman" panose="02020603050405020304" pitchFamily="18" charset="0"/>
            </a:endParaRPr>
          </a:p>
        </p:txBody>
      </p:sp>
      <p:sp>
        <p:nvSpPr>
          <p:cNvPr id="44036" name="Espace réservé du numéro de diapositive 3">
            <a:extLst>
              <a:ext uri="{FF2B5EF4-FFF2-40B4-BE49-F238E27FC236}">
                <a16:creationId xmlns:a16="http://schemas.microsoft.com/office/drawing/2014/main" id="{7777CD8B-ADC4-4DDB-AC17-D10B6DE2508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0BAC2C79-F925-4F06-849D-B5A8AC2525CC}" type="slidenum">
              <a:rPr lang="en-US" altLang="en-US" sz="1200" smtClean="0"/>
              <a:pPr/>
              <a:t>1</a:t>
            </a:fld>
            <a:endParaRPr lang="en-US" altLang="en-US" sz="1200"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a:extLst>
              <a:ext uri="{FF2B5EF4-FFF2-40B4-BE49-F238E27FC236}">
                <a16:creationId xmlns:a16="http://schemas.microsoft.com/office/drawing/2014/main" id="{585C82D0-C5FC-4D4D-8261-77B1E315ED7E}"/>
              </a:ext>
            </a:extLst>
          </p:cNvPr>
          <p:cNvSpPr>
            <a:spLocks noGrp="1" noRot="1" noChangeAspect="1" noChangeArrowheads="1" noTextEdit="1"/>
          </p:cNvSpPr>
          <p:nvPr>
            <p:ph type="sldImg"/>
          </p:nvPr>
        </p:nvSpPr>
        <p:spPr>
          <a:ln/>
        </p:spPr>
      </p:sp>
      <p:sp>
        <p:nvSpPr>
          <p:cNvPr id="53251" name="Notes Placeholder 2">
            <a:extLst>
              <a:ext uri="{FF2B5EF4-FFF2-40B4-BE49-F238E27FC236}">
                <a16:creationId xmlns:a16="http://schemas.microsoft.com/office/drawing/2014/main" id="{C5045553-81F9-474D-AC0A-6A00B226B38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altLang="en-US" dirty="0">
              <a:solidFill>
                <a:schemeClr val="tx1"/>
              </a:solidFill>
              <a:latin typeface="Times New Roman" panose="02020603050405020304" pitchFamily="18" charset="0"/>
            </a:endParaRPr>
          </a:p>
        </p:txBody>
      </p:sp>
      <p:sp>
        <p:nvSpPr>
          <p:cNvPr id="53252" name="Slide Number Placeholder 3">
            <a:extLst>
              <a:ext uri="{FF2B5EF4-FFF2-40B4-BE49-F238E27FC236}">
                <a16:creationId xmlns:a16="http://schemas.microsoft.com/office/drawing/2014/main" id="{8280F6C5-6918-460B-9E6F-7D1C5067BA0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ED73D810-12FF-45CB-AEBA-2E4E2D994131}" type="slidenum">
              <a:rPr lang="en-US" altLang="en-US" sz="1200" smtClean="0"/>
              <a:pPr/>
              <a:t>10</a:t>
            </a:fld>
            <a:endParaRPr lang="en-US" altLang="en-US" sz="1200" dirty="0"/>
          </a:p>
        </p:txBody>
      </p:sp>
    </p:spTree>
    <p:extLst>
      <p:ext uri="{BB962C8B-B14F-4D97-AF65-F5344CB8AC3E}">
        <p14:creationId xmlns:p14="http://schemas.microsoft.com/office/powerpoint/2010/main" val="27989297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762D1047-00BE-49D8-9408-B9DDF5297453}" type="slidenum">
              <a:rPr lang="en-US" altLang="en-US" smtClean="0"/>
              <a:pPr>
                <a:defRPr/>
              </a:pPr>
              <a:t>11</a:t>
            </a:fld>
            <a:endParaRPr lang="en-US" altLang="en-US" dirty="0"/>
          </a:p>
        </p:txBody>
      </p:sp>
    </p:spTree>
    <p:extLst>
      <p:ext uri="{BB962C8B-B14F-4D97-AF65-F5344CB8AC3E}">
        <p14:creationId xmlns:p14="http://schemas.microsoft.com/office/powerpoint/2010/main" val="4412194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762D1047-00BE-49D8-9408-B9DDF5297453}" type="slidenum">
              <a:rPr lang="en-US" altLang="en-US" smtClean="0"/>
              <a:pPr>
                <a:defRPr/>
              </a:pPr>
              <a:t>12</a:t>
            </a:fld>
            <a:endParaRPr lang="en-US" altLang="en-US" dirty="0"/>
          </a:p>
        </p:txBody>
      </p:sp>
    </p:spTree>
    <p:extLst>
      <p:ext uri="{BB962C8B-B14F-4D97-AF65-F5344CB8AC3E}">
        <p14:creationId xmlns:p14="http://schemas.microsoft.com/office/powerpoint/2010/main" val="12968628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762D1047-00BE-49D8-9408-B9DDF5297453}" type="slidenum">
              <a:rPr lang="en-US" altLang="en-US" smtClean="0"/>
              <a:pPr>
                <a:defRPr/>
              </a:pPr>
              <a:t>13</a:t>
            </a:fld>
            <a:endParaRPr lang="en-US" altLang="en-US" dirty="0"/>
          </a:p>
        </p:txBody>
      </p:sp>
    </p:spTree>
    <p:extLst>
      <p:ext uri="{BB962C8B-B14F-4D97-AF65-F5344CB8AC3E}">
        <p14:creationId xmlns:p14="http://schemas.microsoft.com/office/powerpoint/2010/main" val="38817782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762D1047-00BE-49D8-9408-B9DDF5297453}" type="slidenum">
              <a:rPr lang="en-US" altLang="en-US" smtClean="0"/>
              <a:pPr>
                <a:defRPr/>
              </a:pPr>
              <a:t>14</a:t>
            </a:fld>
            <a:endParaRPr lang="en-US" altLang="en-US" dirty="0"/>
          </a:p>
        </p:txBody>
      </p:sp>
    </p:spTree>
    <p:extLst>
      <p:ext uri="{BB962C8B-B14F-4D97-AF65-F5344CB8AC3E}">
        <p14:creationId xmlns:p14="http://schemas.microsoft.com/office/powerpoint/2010/main" val="24398335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762D1047-00BE-49D8-9408-B9DDF5297453}" type="slidenum">
              <a:rPr lang="en-US" altLang="en-US" smtClean="0"/>
              <a:pPr>
                <a:defRPr/>
              </a:pPr>
              <a:t>15</a:t>
            </a:fld>
            <a:endParaRPr lang="en-US" altLang="en-US" dirty="0"/>
          </a:p>
        </p:txBody>
      </p:sp>
    </p:spTree>
    <p:extLst>
      <p:ext uri="{BB962C8B-B14F-4D97-AF65-F5344CB8AC3E}">
        <p14:creationId xmlns:p14="http://schemas.microsoft.com/office/powerpoint/2010/main" val="2903924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762D1047-00BE-49D8-9408-B9DDF5297453}" type="slidenum">
              <a:rPr lang="en-US" altLang="en-US" smtClean="0"/>
              <a:pPr>
                <a:defRPr/>
              </a:pPr>
              <a:t>16</a:t>
            </a:fld>
            <a:endParaRPr lang="en-US" altLang="en-US" dirty="0"/>
          </a:p>
        </p:txBody>
      </p:sp>
    </p:spTree>
    <p:extLst>
      <p:ext uri="{BB962C8B-B14F-4D97-AF65-F5344CB8AC3E}">
        <p14:creationId xmlns:p14="http://schemas.microsoft.com/office/powerpoint/2010/main" val="28072771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762D1047-00BE-49D8-9408-B9DDF5297453}" type="slidenum">
              <a:rPr lang="en-US" altLang="en-US" smtClean="0"/>
              <a:pPr>
                <a:defRPr/>
              </a:pPr>
              <a:t>17</a:t>
            </a:fld>
            <a:endParaRPr lang="en-US" altLang="en-US" dirty="0"/>
          </a:p>
        </p:txBody>
      </p:sp>
    </p:spTree>
    <p:extLst>
      <p:ext uri="{BB962C8B-B14F-4D97-AF65-F5344CB8AC3E}">
        <p14:creationId xmlns:p14="http://schemas.microsoft.com/office/powerpoint/2010/main" val="7622729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762D1047-00BE-49D8-9408-B9DDF5297453}" type="slidenum">
              <a:rPr lang="en-US" altLang="en-US" smtClean="0"/>
              <a:pPr>
                <a:defRPr/>
              </a:pPr>
              <a:t>18</a:t>
            </a:fld>
            <a:endParaRPr lang="en-US" altLang="en-US" dirty="0"/>
          </a:p>
        </p:txBody>
      </p:sp>
    </p:spTree>
    <p:extLst>
      <p:ext uri="{BB962C8B-B14F-4D97-AF65-F5344CB8AC3E}">
        <p14:creationId xmlns:p14="http://schemas.microsoft.com/office/powerpoint/2010/main" val="31498832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762D1047-00BE-49D8-9408-B9DDF5297453}" type="slidenum">
              <a:rPr lang="en-US" altLang="en-US" smtClean="0"/>
              <a:pPr>
                <a:defRPr/>
              </a:pPr>
              <a:t>19</a:t>
            </a:fld>
            <a:endParaRPr lang="en-US" altLang="en-US" dirty="0"/>
          </a:p>
        </p:txBody>
      </p:sp>
    </p:spTree>
    <p:extLst>
      <p:ext uri="{BB962C8B-B14F-4D97-AF65-F5344CB8AC3E}">
        <p14:creationId xmlns:p14="http://schemas.microsoft.com/office/powerpoint/2010/main" val="13462320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a:defRPr/>
            </a:pPr>
            <a:fld id="{762D1047-00BE-49D8-9408-B9DDF5297453}" type="slidenum">
              <a:rPr lang="en-US" altLang="en-US" smtClean="0"/>
              <a:pPr>
                <a:defRPr/>
              </a:pPr>
              <a:t>2</a:t>
            </a:fld>
            <a:endParaRPr lang="en-US" altLang="en-US" dirty="0"/>
          </a:p>
        </p:txBody>
      </p:sp>
    </p:spTree>
    <p:extLst>
      <p:ext uri="{BB962C8B-B14F-4D97-AF65-F5344CB8AC3E}">
        <p14:creationId xmlns:p14="http://schemas.microsoft.com/office/powerpoint/2010/main" val="4406029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762D1047-00BE-49D8-9408-B9DDF5297453}" type="slidenum">
              <a:rPr lang="en-US" altLang="en-US" smtClean="0"/>
              <a:pPr>
                <a:defRPr/>
              </a:pPr>
              <a:t>20</a:t>
            </a:fld>
            <a:endParaRPr lang="en-US" altLang="en-US" dirty="0"/>
          </a:p>
        </p:txBody>
      </p:sp>
    </p:spTree>
    <p:extLst>
      <p:ext uri="{BB962C8B-B14F-4D97-AF65-F5344CB8AC3E}">
        <p14:creationId xmlns:p14="http://schemas.microsoft.com/office/powerpoint/2010/main" val="28986214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762D1047-00BE-49D8-9408-B9DDF5297453}" type="slidenum">
              <a:rPr lang="en-US" altLang="en-US" smtClean="0"/>
              <a:pPr>
                <a:defRPr/>
              </a:pPr>
              <a:t>21</a:t>
            </a:fld>
            <a:endParaRPr lang="en-US" altLang="en-US" dirty="0"/>
          </a:p>
        </p:txBody>
      </p:sp>
    </p:spTree>
    <p:extLst>
      <p:ext uri="{BB962C8B-B14F-4D97-AF65-F5344CB8AC3E}">
        <p14:creationId xmlns:p14="http://schemas.microsoft.com/office/powerpoint/2010/main" val="34693423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762D1047-00BE-49D8-9408-B9DDF5297453}" type="slidenum">
              <a:rPr lang="en-US" altLang="en-US" smtClean="0"/>
              <a:pPr>
                <a:defRPr/>
              </a:pPr>
              <a:t>22</a:t>
            </a:fld>
            <a:endParaRPr lang="en-US" altLang="en-US" dirty="0"/>
          </a:p>
        </p:txBody>
      </p:sp>
    </p:spTree>
    <p:extLst>
      <p:ext uri="{BB962C8B-B14F-4D97-AF65-F5344CB8AC3E}">
        <p14:creationId xmlns:p14="http://schemas.microsoft.com/office/powerpoint/2010/main" val="35666324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762D1047-00BE-49D8-9408-B9DDF5297453}" type="slidenum">
              <a:rPr lang="en-US" altLang="en-US" smtClean="0"/>
              <a:pPr>
                <a:defRPr/>
              </a:pPr>
              <a:t>23</a:t>
            </a:fld>
            <a:endParaRPr lang="en-US" altLang="en-US" dirty="0"/>
          </a:p>
        </p:txBody>
      </p:sp>
    </p:spTree>
    <p:extLst>
      <p:ext uri="{BB962C8B-B14F-4D97-AF65-F5344CB8AC3E}">
        <p14:creationId xmlns:p14="http://schemas.microsoft.com/office/powerpoint/2010/main" val="22806548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762D1047-00BE-49D8-9408-B9DDF5297453}" type="slidenum">
              <a:rPr lang="en-US" altLang="en-US" smtClean="0"/>
              <a:pPr>
                <a:defRPr/>
              </a:pPr>
              <a:t>24</a:t>
            </a:fld>
            <a:endParaRPr lang="en-US" altLang="en-US" dirty="0"/>
          </a:p>
        </p:txBody>
      </p:sp>
    </p:spTree>
    <p:extLst>
      <p:ext uri="{BB962C8B-B14F-4D97-AF65-F5344CB8AC3E}">
        <p14:creationId xmlns:p14="http://schemas.microsoft.com/office/powerpoint/2010/main" val="29209501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762D1047-00BE-49D8-9408-B9DDF5297453}" type="slidenum">
              <a:rPr lang="en-US" altLang="en-US" smtClean="0"/>
              <a:pPr>
                <a:defRPr/>
              </a:pPr>
              <a:t>25</a:t>
            </a:fld>
            <a:endParaRPr lang="en-US" altLang="en-US" dirty="0"/>
          </a:p>
        </p:txBody>
      </p:sp>
    </p:spTree>
    <p:extLst>
      <p:ext uri="{BB962C8B-B14F-4D97-AF65-F5344CB8AC3E}">
        <p14:creationId xmlns:p14="http://schemas.microsoft.com/office/powerpoint/2010/main" val="26810251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762D1047-00BE-49D8-9408-B9DDF5297453}" type="slidenum">
              <a:rPr lang="en-US" altLang="en-US" smtClean="0"/>
              <a:pPr>
                <a:defRPr/>
              </a:pPr>
              <a:t>26</a:t>
            </a:fld>
            <a:endParaRPr lang="en-US" altLang="en-US" dirty="0"/>
          </a:p>
        </p:txBody>
      </p:sp>
    </p:spTree>
    <p:extLst>
      <p:ext uri="{BB962C8B-B14F-4D97-AF65-F5344CB8AC3E}">
        <p14:creationId xmlns:p14="http://schemas.microsoft.com/office/powerpoint/2010/main" val="23050033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762D1047-00BE-49D8-9408-B9DDF5297453}" type="slidenum">
              <a:rPr lang="en-US" altLang="en-US" smtClean="0"/>
              <a:pPr>
                <a:defRPr/>
              </a:pPr>
              <a:t>27</a:t>
            </a:fld>
            <a:endParaRPr lang="en-US" altLang="en-US" dirty="0"/>
          </a:p>
        </p:txBody>
      </p:sp>
    </p:spTree>
    <p:extLst>
      <p:ext uri="{BB962C8B-B14F-4D97-AF65-F5344CB8AC3E}">
        <p14:creationId xmlns:p14="http://schemas.microsoft.com/office/powerpoint/2010/main" val="31875320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fr-CA" dirty="0"/>
              <a:t>There are 3 </a:t>
            </a:r>
            <a:r>
              <a:rPr lang="fr-CA" dirty="0" err="1"/>
              <a:t>different</a:t>
            </a:r>
            <a:r>
              <a:rPr lang="fr-CA" baseline="0" dirty="0"/>
              <a:t> zones in a GCworkplace</a:t>
            </a:r>
          </a:p>
          <a:p>
            <a:pPr marL="171450" indent="-171450">
              <a:buFontTx/>
              <a:buChar char="-"/>
            </a:pPr>
            <a:r>
              <a:rPr lang="fr-CA" baseline="0" dirty="0"/>
              <a:t>The QUIET Zone, </a:t>
            </a:r>
            <a:r>
              <a:rPr lang="fr-CA" baseline="0" dirty="0" err="1"/>
              <a:t>which</a:t>
            </a:r>
            <a:r>
              <a:rPr lang="fr-CA" baseline="0" dirty="0"/>
              <a:t> </a:t>
            </a:r>
            <a:r>
              <a:rPr lang="fr-CA" baseline="0" dirty="0" err="1"/>
              <a:t>mainly</a:t>
            </a:r>
            <a:r>
              <a:rPr lang="fr-CA" baseline="0" dirty="0"/>
              <a:t> </a:t>
            </a:r>
            <a:r>
              <a:rPr lang="fr-CA" baseline="0" dirty="0" err="1"/>
              <a:t>contains</a:t>
            </a:r>
            <a:r>
              <a:rPr lang="fr-CA" baseline="0" dirty="0"/>
              <a:t> </a:t>
            </a:r>
            <a:r>
              <a:rPr lang="fr-CA" baseline="0" dirty="0" err="1"/>
              <a:t>individual</a:t>
            </a:r>
            <a:r>
              <a:rPr lang="fr-CA" baseline="0" dirty="0"/>
              <a:t> </a:t>
            </a:r>
            <a:r>
              <a:rPr lang="fr-CA" baseline="0" dirty="0" err="1"/>
              <a:t>workpoints</a:t>
            </a:r>
            <a:r>
              <a:rPr lang="fr-CA" baseline="0" dirty="0"/>
              <a:t>, </a:t>
            </a:r>
            <a:r>
              <a:rPr lang="fr-CA" baseline="0" dirty="0" err="1"/>
              <a:t>both</a:t>
            </a:r>
            <a:r>
              <a:rPr lang="fr-CA" baseline="0" dirty="0"/>
              <a:t> open and </a:t>
            </a:r>
            <a:r>
              <a:rPr lang="fr-CA" baseline="0" dirty="0" err="1"/>
              <a:t>enclosed</a:t>
            </a:r>
            <a:r>
              <a:rPr lang="fr-CA" baseline="0" dirty="0"/>
              <a:t>, </a:t>
            </a:r>
            <a:r>
              <a:rPr lang="fr-CA" baseline="0" dirty="0" err="1"/>
              <a:t>provides</a:t>
            </a:r>
            <a:r>
              <a:rPr lang="fr-CA" baseline="0" dirty="0"/>
              <a:t> the </a:t>
            </a:r>
            <a:r>
              <a:rPr lang="fr-CA" baseline="0" dirty="0" err="1"/>
              <a:t>highest</a:t>
            </a:r>
            <a:r>
              <a:rPr lang="fr-CA" baseline="0" dirty="0"/>
              <a:t> </a:t>
            </a:r>
            <a:r>
              <a:rPr lang="fr-CA" baseline="0" dirty="0" err="1"/>
              <a:t>level</a:t>
            </a:r>
            <a:r>
              <a:rPr lang="fr-CA" baseline="0" dirty="0"/>
              <a:t> of </a:t>
            </a:r>
            <a:r>
              <a:rPr lang="fr-CA" baseline="0" dirty="0" err="1"/>
              <a:t>acoustic</a:t>
            </a:r>
            <a:r>
              <a:rPr lang="fr-CA" baseline="0" dirty="0"/>
              <a:t> </a:t>
            </a:r>
            <a:r>
              <a:rPr lang="fr-CA" baseline="0" dirty="0" err="1"/>
              <a:t>privacy</a:t>
            </a:r>
            <a:endParaRPr lang="fr-CA" baseline="0" dirty="0"/>
          </a:p>
          <a:p>
            <a:pPr marL="171450" indent="-171450">
              <a:buFontTx/>
              <a:buChar char="-"/>
            </a:pPr>
            <a:r>
              <a:rPr lang="fr-CA" baseline="0" dirty="0"/>
              <a:t>The INTERACTIVE Zone, </a:t>
            </a:r>
            <a:r>
              <a:rPr lang="fr-CA" baseline="0" dirty="0" err="1"/>
              <a:t>which</a:t>
            </a:r>
            <a:r>
              <a:rPr lang="fr-CA" baseline="0" dirty="0"/>
              <a:t> </a:t>
            </a:r>
            <a:r>
              <a:rPr lang="fr-CA" baseline="0" dirty="0" err="1"/>
              <a:t>contains</a:t>
            </a:r>
            <a:r>
              <a:rPr lang="fr-CA" baseline="0" dirty="0"/>
              <a:t> a mix of open or </a:t>
            </a:r>
            <a:r>
              <a:rPr lang="fr-CA" baseline="0" dirty="0" err="1"/>
              <a:t>enclosed</a:t>
            </a:r>
            <a:r>
              <a:rPr lang="fr-CA" baseline="0" dirty="0"/>
              <a:t> collaborative and open or </a:t>
            </a:r>
            <a:r>
              <a:rPr lang="fr-CA" baseline="0" dirty="0" err="1"/>
              <a:t>enclosed</a:t>
            </a:r>
            <a:r>
              <a:rPr lang="fr-CA" baseline="0" dirty="0"/>
              <a:t> </a:t>
            </a:r>
            <a:r>
              <a:rPr lang="fr-CA" baseline="0" dirty="0" err="1"/>
              <a:t>individual</a:t>
            </a:r>
            <a:r>
              <a:rPr lang="fr-CA" baseline="0" dirty="0"/>
              <a:t> </a:t>
            </a:r>
            <a:r>
              <a:rPr lang="fr-CA" baseline="0" dirty="0" err="1"/>
              <a:t>workpoints</a:t>
            </a:r>
            <a:r>
              <a:rPr lang="fr-CA" baseline="0" dirty="0"/>
              <a:t>, </a:t>
            </a:r>
            <a:r>
              <a:rPr lang="fr-CA" baseline="0" dirty="0" err="1"/>
              <a:t>provides</a:t>
            </a:r>
            <a:r>
              <a:rPr lang="fr-CA" baseline="0" dirty="0"/>
              <a:t> a </a:t>
            </a:r>
            <a:r>
              <a:rPr lang="fr-CA" baseline="0" dirty="0" err="1"/>
              <a:t>space</a:t>
            </a:r>
            <a:r>
              <a:rPr lang="fr-CA" baseline="0" dirty="0"/>
              <a:t> </a:t>
            </a:r>
            <a:r>
              <a:rPr lang="fr-CA" baseline="0" dirty="0" err="1"/>
              <a:t>meet</a:t>
            </a:r>
            <a:r>
              <a:rPr lang="fr-CA" baseline="0" dirty="0"/>
              <a:t>, </a:t>
            </a:r>
            <a:r>
              <a:rPr lang="fr-CA" baseline="0" dirty="0" err="1"/>
              <a:t>socialize</a:t>
            </a:r>
            <a:r>
              <a:rPr lang="fr-CA" baseline="0" dirty="0"/>
              <a:t> and </a:t>
            </a:r>
            <a:r>
              <a:rPr lang="fr-CA" baseline="0" dirty="0" err="1"/>
              <a:t>speak</a:t>
            </a:r>
            <a:r>
              <a:rPr lang="fr-CA" baseline="0" dirty="0"/>
              <a:t> at normal volume</a:t>
            </a:r>
          </a:p>
          <a:p>
            <a:pPr marL="171450" indent="-171450">
              <a:buFontTx/>
              <a:buChar char="-"/>
            </a:pPr>
            <a:r>
              <a:rPr lang="fr-CA" dirty="0"/>
              <a:t>And the TRANSITIONAL</a:t>
            </a:r>
            <a:r>
              <a:rPr lang="fr-CA" baseline="0" dirty="0"/>
              <a:t> Zone </a:t>
            </a:r>
            <a:r>
              <a:rPr lang="fr-CA" baseline="0" dirty="0" err="1"/>
              <a:t>is</a:t>
            </a:r>
            <a:r>
              <a:rPr lang="fr-CA" baseline="0" dirty="0"/>
              <a:t> the buffer zone </a:t>
            </a:r>
            <a:r>
              <a:rPr lang="fr-CA" baseline="0" dirty="0" err="1"/>
              <a:t>that</a:t>
            </a:r>
            <a:r>
              <a:rPr lang="fr-CA" baseline="0" dirty="0"/>
              <a:t> </a:t>
            </a:r>
            <a:r>
              <a:rPr lang="fr-CA" baseline="0" dirty="0" err="1"/>
              <a:t>allows</a:t>
            </a:r>
            <a:r>
              <a:rPr lang="fr-CA" baseline="0" dirty="0"/>
              <a:t> the </a:t>
            </a:r>
            <a:r>
              <a:rPr lang="fr-CA" baseline="0" dirty="0" err="1"/>
              <a:t>other</a:t>
            </a:r>
            <a:r>
              <a:rPr lang="fr-CA" baseline="0" dirty="0"/>
              <a:t> </a:t>
            </a:r>
            <a:r>
              <a:rPr lang="fr-CA" baseline="0" dirty="0" err="1"/>
              <a:t>two</a:t>
            </a:r>
            <a:r>
              <a:rPr lang="fr-CA" baseline="0" dirty="0"/>
              <a:t> to </a:t>
            </a:r>
            <a:r>
              <a:rPr lang="fr-CA" baseline="0" dirty="0" err="1"/>
              <a:t>co-exist</a:t>
            </a:r>
            <a:r>
              <a:rPr lang="fr-CA" baseline="0" dirty="0"/>
              <a:t>.</a:t>
            </a:r>
            <a:endParaRPr lang="en-CA" dirty="0"/>
          </a:p>
        </p:txBody>
      </p:sp>
      <p:sp>
        <p:nvSpPr>
          <p:cNvPr id="4" name="Slide Number Placeholder 3"/>
          <p:cNvSpPr>
            <a:spLocks noGrp="1"/>
          </p:cNvSpPr>
          <p:nvPr>
            <p:ph type="sldNum" sz="quarter" idx="10"/>
          </p:nvPr>
        </p:nvSpPr>
        <p:spPr/>
        <p:txBody>
          <a:bodyPr/>
          <a:lstStyle/>
          <a:p>
            <a:fld id="{11F9BAFD-0AFE-FC47-B839-C833EEBF7ECA}" type="slidenum">
              <a:rPr lang="en-US" smtClean="0"/>
              <a:t>28</a:t>
            </a:fld>
            <a:endParaRPr lang="en-US" dirty="0"/>
          </a:p>
        </p:txBody>
      </p:sp>
    </p:spTree>
    <p:extLst>
      <p:ext uri="{BB962C8B-B14F-4D97-AF65-F5344CB8AC3E}">
        <p14:creationId xmlns:p14="http://schemas.microsoft.com/office/powerpoint/2010/main" val="391849107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762D1047-00BE-49D8-9408-B9DDF5297453}" type="slidenum">
              <a:rPr lang="en-US" altLang="en-US" smtClean="0"/>
              <a:pPr>
                <a:defRPr/>
              </a:pPr>
              <a:t>29</a:t>
            </a:fld>
            <a:endParaRPr lang="en-US" altLang="en-US" dirty="0"/>
          </a:p>
        </p:txBody>
      </p:sp>
    </p:spTree>
    <p:extLst>
      <p:ext uri="{BB962C8B-B14F-4D97-AF65-F5344CB8AC3E}">
        <p14:creationId xmlns:p14="http://schemas.microsoft.com/office/powerpoint/2010/main" val="6985947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a:defRPr/>
            </a:pPr>
            <a:fld id="{762D1047-00BE-49D8-9408-B9DDF5297453}" type="slidenum">
              <a:rPr lang="en-US" altLang="en-US" smtClean="0"/>
              <a:pPr>
                <a:defRPr/>
              </a:pPr>
              <a:t>3</a:t>
            </a:fld>
            <a:endParaRPr lang="en-US" altLang="en-US" dirty="0"/>
          </a:p>
        </p:txBody>
      </p:sp>
    </p:spTree>
    <p:extLst>
      <p:ext uri="{BB962C8B-B14F-4D97-AF65-F5344CB8AC3E}">
        <p14:creationId xmlns:p14="http://schemas.microsoft.com/office/powerpoint/2010/main" val="286247213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a:extLst>
              <a:ext uri="{FF2B5EF4-FFF2-40B4-BE49-F238E27FC236}">
                <a16:creationId xmlns:a16="http://schemas.microsoft.com/office/drawing/2014/main" id="{585C82D0-C5FC-4D4D-8261-77B1E315ED7E}"/>
              </a:ext>
            </a:extLst>
          </p:cNvPr>
          <p:cNvSpPr>
            <a:spLocks noGrp="1" noRot="1" noChangeAspect="1" noChangeArrowheads="1" noTextEdit="1"/>
          </p:cNvSpPr>
          <p:nvPr>
            <p:ph type="sldImg"/>
          </p:nvPr>
        </p:nvSpPr>
        <p:spPr>
          <a:ln/>
        </p:spPr>
      </p:sp>
      <p:sp>
        <p:nvSpPr>
          <p:cNvPr id="53251" name="Notes Placeholder 2">
            <a:extLst>
              <a:ext uri="{FF2B5EF4-FFF2-40B4-BE49-F238E27FC236}">
                <a16:creationId xmlns:a16="http://schemas.microsoft.com/office/drawing/2014/main" id="{C5045553-81F9-474D-AC0A-6A00B226B38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altLang="en-US" dirty="0">
                <a:solidFill>
                  <a:schemeClr val="tx1"/>
                </a:solidFill>
                <a:latin typeface="Times New Roman" panose="02020603050405020304" pitchFamily="18" charset="0"/>
              </a:rPr>
              <a:t>Traduction EN au FR:</a:t>
            </a:r>
          </a:p>
          <a:p>
            <a:endParaRPr lang="en-CA" altLang="en-US" dirty="0">
              <a:solidFill>
                <a:schemeClr val="tx1"/>
              </a:solidFill>
              <a:latin typeface="Times New Roman" panose="02020603050405020304" pitchFamily="18" charset="0"/>
            </a:endParaRPr>
          </a:p>
          <a:p>
            <a:pPr>
              <a:lnSpc>
                <a:spcPct val="107000"/>
              </a:lnSpc>
              <a:spcAft>
                <a:spcPts val="800"/>
              </a:spcAft>
            </a:pPr>
            <a:r>
              <a:rPr lang="fr-CA" sz="1800" dirty="0">
                <a:effectLst/>
                <a:latin typeface="Calibri" panose="020F0502020204030204" pitchFamily="34" charset="0"/>
                <a:ea typeface="Calibri" panose="020F0502020204030204" pitchFamily="34" charset="0"/>
                <a:cs typeface="Times New Roman" panose="02020603050405020304" pitchFamily="18" charset="0"/>
              </a:rPr>
              <a:t>In the Quiet Zone in </a:t>
            </a:r>
            <a:r>
              <a:rPr lang="fr-CA" sz="1800" dirty="0" err="1">
                <a:effectLst/>
                <a:latin typeface="Calibri" panose="020F0502020204030204" pitchFamily="34" charset="0"/>
                <a:ea typeface="Calibri" panose="020F0502020204030204" pitchFamily="34" charset="0"/>
                <a:cs typeface="Times New Roman" panose="02020603050405020304" pitchFamily="18" charset="0"/>
              </a:rPr>
              <a:t>order</a:t>
            </a:r>
            <a:r>
              <a:rPr lang="fr-CA" sz="1800" dirty="0">
                <a:effectLst/>
                <a:latin typeface="Calibri" panose="020F0502020204030204" pitchFamily="34" charset="0"/>
                <a:ea typeface="Calibri" panose="020F0502020204030204" pitchFamily="34" charset="0"/>
                <a:cs typeface="Times New Roman" panose="02020603050405020304" pitchFamily="18" charset="0"/>
              </a:rPr>
              <a:t> to focus on </a:t>
            </a:r>
            <a:r>
              <a:rPr lang="fr-CA" sz="1800" dirty="0" err="1">
                <a:effectLst/>
                <a:latin typeface="Calibri" panose="020F0502020204030204" pitchFamily="34" charset="0"/>
                <a:ea typeface="Calibri" panose="020F0502020204030204" pitchFamily="34" charset="0"/>
                <a:cs typeface="Times New Roman" panose="02020603050405020304" pitchFamily="18" charset="0"/>
              </a:rPr>
              <a:t>heads</a:t>
            </a:r>
            <a:r>
              <a:rPr lang="fr-CA" sz="1800" dirty="0">
                <a:effectLst/>
                <a:latin typeface="Calibri" panose="020F0502020204030204" pitchFamily="34" charset="0"/>
                <a:ea typeface="Calibri" panose="020F0502020204030204" pitchFamily="34" charset="0"/>
                <a:cs typeface="Times New Roman" panose="02020603050405020304" pitchFamily="18" charset="0"/>
              </a:rPr>
              <a:t> down </a:t>
            </a:r>
            <a:r>
              <a:rPr lang="fr-CA" sz="1800" dirty="0" err="1">
                <a:effectLst/>
                <a:latin typeface="Calibri" panose="020F0502020204030204" pitchFamily="34" charset="0"/>
                <a:ea typeface="Calibri" panose="020F0502020204030204" pitchFamily="34" charset="0"/>
                <a:cs typeface="Times New Roman" panose="02020603050405020304" pitchFamily="18" charset="0"/>
              </a:rPr>
              <a:t>work</a:t>
            </a:r>
            <a:r>
              <a:rPr lang="fr-CA" sz="1800" dirty="0">
                <a:effectLst/>
                <a:latin typeface="Calibri" panose="020F0502020204030204" pitchFamily="34" charset="0"/>
                <a:ea typeface="Calibri" panose="020F0502020204030204" pitchFamily="34" charset="0"/>
                <a:cs typeface="Times New Roman" panose="02020603050405020304" pitchFamily="18" charset="0"/>
              </a:rPr>
              <a:t> = La zone tranquille permet de se concentrer sur le travail de bureau</a:t>
            </a:r>
          </a:p>
          <a:p>
            <a:pPr>
              <a:lnSpc>
                <a:spcPct val="107000"/>
              </a:lnSpc>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CA" sz="1800" dirty="0">
                <a:effectLst/>
                <a:latin typeface="Calibri" panose="020F0502020204030204" pitchFamily="34" charset="0"/>
                <a:ea typeface="Calibri" panose="020F0502020204030204" pitchFamily="34" charset="0"/>
                <a:cs typeface="Times New Roman" panose="02020603050405020304" pitchFamily="18" charset="0"/>
              </a:rPr>
              <a:t>In the Quiet Zone in </a:t>
            </a:r>
            <a:r>
              <a:rPr lang="fr-CA" sz="1800" dirty="0" err="1">
                <a:effectLst/>
                <a:latin typeface="Calibri" panose="020F0502020204030204" pitchFamily="34" charset="0"/>
                <a:ea typeface="Calibri" panose="020F0502020204030204" pitchFamily="34" charset="0"/>
                <a:cs typeface="Times New Roman" panose="02020603050405020304" pitchFamily="18" charset="0"/>
              </a:rPr>
              <a:t>order</a:t>
            </a:r>
            <a:r>
              <a:rPr lang="fr-CA" sz="1800" dirty="0">
                <a:effectLst/>
                <a:latin typeface="Calibri" panose="020F0502020204030204" pitchFamily="34" charset="0"/>
                <a:ea typeface="Calibri" panose="020F0502020204030204" pitchFamily="34" charset="0"/>
                <a:cs typeface="Times New Roman" panose="02020603050405020304" pitchFamily="18" charset="0"/>
              </a:rPr>
              <a:t> to </a:t>
            </a:r>
            <a:r>
              <a:rPr lang="fr-CA" sz="1800" dirty="0" err="1">
                <a:effectLst/>
                <a:latin typeface="Calibri" panose="020F0502020204030204" pitchFamily="34" charset="0"/>
                <a:ea typeface="Calibri" panose="020F0502020204030204" pitchFamily="34" charset="0"/>
                <a:cs typeface="Times New Roman" panose="02020603050405020304" pitchFamily="18" charset="0"/>
              </a:rPr>
              <a:t>limit</a:t>
            </a:r>
            <a:r>
              <a:rPr lang="fr-CA" sz="1800" dirty="0">
                <a:effectLst/>
                <a:latin typeface="Calibri" panose="020F0502020204030204" pitchFamily="34" charset="0"/>
                <a:ea typeface="Calibri" panose="020F0502020204030204" pitchFamily="34" charset="0"/>
                <a:cs typeface="Times New Roman" panose="02020603050405020304" pitchFamily="18" charset="0"/>
              </a:rPr>
              <a:t> </a:t>
            </a:r>
            <a:r>
              <a:rPr lang="fr-CA" sz="1800" dirty="0" err="1">
                <a:effectLst/>
                <a:latin typeface="Calibri" panose="020F0502020204030204" pitchFamily="34" charset="0"/>
                <a:ea typeface="Calibri" panose="020F0502020204030204" pitchFamily="34" charset="0"/>
                <a:cs typeface="Times New Roman" panose="02020603050405020304" pitchFamily="18" charset="0"/>
              </a:rPr>
              <a:t>visual</a:t>
            </a:r>
            <a:r>
              <a:rPr lang="fr-CA" sz="1800" dirty="0">
                <a:effectLst/>
                <a:latin typeface="Calibri" panose="020F0502020204030204" pitchFamily="34" charset="0"/>
                <a:ea typeface="Calibri" panose="020F0502020204030204" pitchFamily="34" charset="0"/>
                <a:cs typeface="Times New Roman" panose="02020603050405020304" pitchFamily="18" charset="0"/>
              </a:rPr>
              <a:t> and </a:t>
            </a:r>
            <a:r>
              <a:rPr lang="fr-CA" sz="1800" dirty="0" err="1">
                <a:effectLst/>
                <a:latin typeface="Calibri" panose="020F0502020204030204" pitchFamily="34" charset="0"/>
                <a:ea typeface="Calibri" panose="020F0502020204030204" pitchFamily="34" charset="0"/>
                <a:cs typeface="Times New Roman" panose="02020603050405020304" pitchFamily="18" charset="0"/>
              </a:rPr>
              <a:t>auditory</a:t>
            </a:r>
            <a:r>
              <a:rPr lang="fr-CA" sz="1800" dirty="0">
                <a:effectLst/>
                <a:latin typeface="Calibri" panose="020F0502020204030204" pitchFamily="34" charset="0"/>
                <a:ea typeface="Calibri" panose="020F0502020204030204" pitchFamily="34" charset="0"/>
                <a:cs typeface="Times New Roman" panose="02020603050405020304" pitchFamily="18" charset="0"/>
              </a:rPr>
              <a:t> distractions = La zone de tranquille permet de limiter les distractions visuelles et auditives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CA" altLang="en-US" dirty="0">
              <a:solidFill>
                <a:schemeClr val="tx1"/>
              </a:solidFill>
              <a:latin typeface="Times New Roman" panose="02020603050405020304" pitchFamily="18" charset="0"/>
            </a:endParaRPr>
          </a:p>
        </p:txBody>
      </p:sp>
      <p:sp>
        <p:nvSpPr>
          <p:cNvPr id="53252" name="Slide Number Placeholder 3">
            <a:extLst>
              <a:ext uri="{FF2B5EF4-FFF2-40B4-BE49-F238E27FC236}">
                <a16:creationId xmlns:a16="http://schemas.microsoft.com/office/drawing/2014/main" id="{8280F6C5-6918-460B-9E6F-7D1C5067BA0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ED73D810-12FF-45CB-AEBA-2E4E2D994131}" type="slidenum">
              <a:rPr lang="en-US" altLang="en-US" sz="1200" smtClean="0"/>
              <a:pPr/>
              <a:t>30</a:t>
            </a:fld>
            <a:endParaRPr lang="en-US" altLang="en-US" sz="1200" dirty="0"/>
          </a:p>
        </p:txBody>
      </p:sp>
    </p:spTree>
    <p:extLst>
      <p:ext uri="{BB962C8B-B14F-4D97-AF65-F5344CB8AC3E}">
        <p14:creationId xmlns:p14="http://schemas.microsoft.com/office/powerpoint/2010/main" val="279892973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762D1047-00BE-49D8-9408-B9DDF5297453}" type="slidenum">
              <a:rPr lang="en-US" altLang="en-US" smtClean="0"/>
              <a:pPr>
                <a:defRPr/>
              </a:pPr>
              <a:t>31</a:t>
            </a:fld>
            <a:endParaRPr lang="en-US" altLang="en-US" dirty="0"/>
          </a:p>
        </p:txBody>
      </p:sp>
    </p:spTree>
    <p:extLst>
      <p:ext uri="{BB962C8B-B14F-4D97-AF65-F5344CB8AC3E}">
        <p14:creationId xmlns:p14="http://schemas.microsoft.com/office/powerpoint/2010/main" val="322857381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762D1047-00BE-49D8-9408-B9DDF5297453}" type="slidenum">
              <a:rPr lang="en-US" altLang="en-US" smtClean="0"/>
              <a:pPr>
                <a:defRPr/>
              </a:pPr>
              <a:t>32</a:t>
            </a:fld>
            <a:endParaRPr lang="en-US" altLang="en-US" dirty="0"/>
          </a:p>
        </p:txBody>
      </p:sp>
    </p:spTree>
    <p:extLst>
      <p:ext uri="{BB962C8B-B14F-4D97-AF65-F5344CB8AC3E}">
        <p14:creationId xmlns:p14="http://schemas.microsoft.com/office/powerpoint/2010/main" val="351780340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762D1047-00BE-49D8-9408-B9DDF5297453}" type="slidenum">
              <a:rPr lang="en-US" altLang="en-US" smtClean="0"/>
              <a:pPr>
                <a:defRPr/>
              </a:pPr>
              <a:t>33</a:t>
            </a:fld>
            <a:endParaRPr lang="en-US" altLang="en-US" dirty="0"/>
          </a:p>
        </p:txBody>
      </p:sp>
    </p:spTree>
    <p:extLst>
      <p:ext uri="{BB962C8B-B14F-4D97-AF65-F5344CB8AC3E}">
        <p14:creationId xmlns:p14="http://schemas.microsoft.com/office/powerpoint/2010/main" val="349831380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762D1047-00BE-49D8-9408-B9DDF5297453}" type="slidenum">
              <a:rPr lang="en-US" altLang="en-US" smtClean="0"/>
              <a:pPr>
                <a:defRPr/>
              </a:pPr>
              <a:t>34</a:t>
            </a:fld>
            <a:endParaRPr lang="en-US" altLang="en-US" dirty="0"/>
          </a:p>
        </p:txBody>
      </p:sp>
    </p:spTree>
    <p:extLst>
      <p:ext uri="{BB962C8B-B14F-4D97-AF65-F5344CB8AC3E}">
        <p14:creationId xmlns:p14="http://schemas.microsoft.com/office/powerpoint/2010/main" val="243212380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762D1047-00BE-49D8-9408-B9DDF5297453}" type="slidenum">
              <a:rPr lang="en-US" altLang="en-US" smtClean="0"/>
              <a:pPr>
                <a:defRPr/>
              </a:pPr>
              <a:t>35</a:t>
            </a:fld>
            <a:endParaRPr lang="en-US" altLang="en-US" dirty="0"/>
          </a:p>
        </p:txBody>
      </p:sp>
    </p:spTree>
    <p:extLst>
      <p:ext uri="{BB962C8B-B14F-4D97-AF65-F5344CB8AC3E}">
        <p14:creationId xmlns:p14="http://schemas.microsoft.com/office/powerpoint/2010/main" val="286701005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762D1047-00BE-49D8-9408-B9DDF5297453}" type="slidenum">
              <a:rPr lang="en-US" altLang="en-US" smtClean="0"/>
              <a:pPr>
                <a:defRPr/>
              </a:pPr>
              <a:t>36</a:t>
            </a:fld>
            <a:endParaRPr lang="en-US" altLang="en-US" dirty="0"/>
          </a:p>
        </p:txBody>
      </p:sp>
    </p:spTree>
    <p:extLst>
      <p:ext uri="{BB962C8B-B14F-4D97-AF65-F5344CB8AC3E}">
        <p14:creationId xmlns:p14="http://schemas.microsoft.com/office/powerpoint/2010/main" val="329783358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762D1047-00BE-49D8-9408-B9DDF5297453}" type="slidenum">
              <a:rPr lang="en-US" altLang="en-US" smtClean="0"/>
              <a:pPr>
                <a:defRPr/>
              </a:pPr>
              <a:t>37</a:t>
            </a:fld>
            <a:endParaRPr lang="en-US" altLang="en-US" dirty="0"/>
          </a:p>
        </p:txBody>
      </p:sp>
    </p:spTree>
    <p:extLst>
      <p:ext uri="{BB962C8B-B14F-4D97-AF65-F5344CB8AC3E}">
        <p14:creationId xmlns:p14="http://schemas.microsoft.com/office/powerpoint/2010/main" val="108881429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762D1047-00BE-49D8-9408-B9DDF5297453}" type="slidenum">
              <a:rPr lang="en-US" altLang="en-US" smtClean="0"/>
              <a:pPr>
                <a:defRPr/>
              </a:pPr>
              <a:t>39</a:t>
            </a:fld>
            <a:endParaRPr lang="en-US" altLang="en-US" dirty="0"/>
          </a:p>
        </p:txBody>
      </p:sp>
    </p:spTree>
    <p:extLst>
      <p:ext uri="{BB962C8B-B14F-4D97-AF65-F5344CB8AC3E}">
        <p14:creationId xmlns:p14="http://schemas.microsoft.com/office/powerpoint/2010/main" val="281402138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762D1047-00BE-49D8-9408-B9DDF5297453}" type="slidenum">
              <a:rPr lang="en-US" altLang="en-US" smtClean="0"/>
              <a:pPr>
                <a:defRPr/>
              </a:pPr>
              <a:t>40</a:t>
            </a:fld>
            <a:endParaRPr lang="en-US" altLang="en-US" dirty="0"/>
          </a:p>
        </p:txBody>
      </p:sp>
    </p:spTree>
    <p:extLst>
      <p:ext uri="{BB962C8B-B14F-4D97-AF65-F5344CB8AC3E}">
        <p14:creationId xmlns:p14="http://schemas.microsoft.com/office/powerpoint/2010/main" val="15197941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762D1047-00BE-49D8-9408-B9DDF5297453}" type="slidenum">
              <a:rPr lang="en-US" altLang="en-US" smtClean="0"/>
              <a:pPr>
                <a:defRPr/>
              </a:pPr>
              <a:t>4</a:t>
            </a:fld>
            <a:endParaRPr lang="en-US" altLang="en-US" dirty="0"/>
          </a:p>
        </p:txBody>
      </p:sp>
    </p:spTree>
    <p:extLst>
      <p:ext uri="{BB962C8B-B14F-4D97-AF65-F5344CB8AC3E}">
        <p14:creationId xmlns:p14="http://schemas.microsoft.com/office/powerpoint/2010/main" val="267559151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202" name="Google Shape;229;p2:notes">
            <a:extLst>
              <a:ext uri="{FF2B5EF4-FFF2-40B4-BE49-F238E27FC236}">
                <a16:creationId xmlns:a16="http://schemas.microsoft.com/office/drawing/2014/main" id="{F6FD8FF3-F842-4401-9875-DC0B0E112678}"/>
              </a:ext>
            </a:extLst>
          </p:cNvPr>
          <p:cNvSpPr>
            <a:spLocks noGrp="1" noChangeArrowheads="1"/>
          </p:cNvSpPr>
          <p:nvPr>
            <p:ph type="body" idx="1"/>
          </p:nvPr>
        </p:nvSpPr>
        <p:spPr>
          <a:xfrm>
            <a:off x="685800" y="4400550"/>
            <a:ext cx="5486400" cy="36004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New Roman" panose="02020603050405020304" pitchFamily="18" charset="0"/>
            </a:endParaRPr>
          </a:p>
          <a:p>
            <a:pPr>
              <a:spcBef>
                <a:spcPct val="0"/>
              </a:spcBef>
            </a:pPr>
            <a:endParaRPr lang="en-US" altLang="en-US" dirty="0">
              <a:latin typeface="Times New Roman" panose="02020603050405020304" pitchFamily="18" charset="0"/>
            </a:endParaRPr>
          </a:p>
        </p:txBody>
      </p:sp>
      <p:sp>
        <p:nvSpPr>
          <p:cNvPr id="51203" name="Google Shape;230;p2:notes">
            <a:extLst>
              <a:ext uri="{FF2B5EF4-FFF2-40B4-BE49-F238E27FC236}">
                <a16:creationId xmlns:a16="http://schemas.microsoft.com/office/drawing/2014/main" id="{918E3D88-4E5F-4E82-A5C1-C30970E0F64F}"/>
              </a:ext>
            </a:extLst>
          </p:cNvPr>
          <p:cNvSpPr>
            <a:spLocks noGrp="1" noRot="1" noChangeAspect="1" noTextEdit="1"/>
          </p:cNvSpPr>
          <p:nvPr>
            <p:ph type="sldImg" idx="2"/>
          </p:nvPr>
        </p:nvSpPr>
        <p:spPr>
          <a:xfrm>
            <a:off x="685800" y="1143000"/>
            <a:ext cx="5486400" cy="3086100"/>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395166562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762D1047-00BE-49D8-9408-B9DDF5297453}" type="slidenum">
              <a:rPr lang="en-US" altLang="en-US" smtClean="0"/>
              <a:pPr>
                <a:defRPr/>
              </a:pPr>
              <a:t>42</a:t>
            </a:fld>
            <a:endParaRPr lang="en-US" altLang="en-US" dirty="0"/>
          </a:p>
        </p:txBody>
      </p:sp>
    </p:spTree>
    <p:extLst>
      <p:ext uri="{BB962C8B-B14F-4D97-AF65-F5344CB8AC3E}">
        <p14:creationId xmlns:p14="http://schemas.microsoft.com/office/powerpoint/2010/main" val="23155013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a:extLst>
              <a:ext uri="{FF2B5EF4-FFF2-40B4-BE49-F238E27FC236}">
                <a16:creationId xmlns:a16="http://schemas.microsoft.com/office/drawing/2014/main" id="{585C82D0-C5FC-4D4D-8261-77B1E315ED7E}"/>
              </a:ext>
            </a:extLst>
          </p:cNvPr>
          <p:cNvSpPr>
            <a:spLocks noGrp="1" noRot="1" noChangeAspect="1" noChangeArrowheads="1" noTextEdit="1"/>
          </p:cNvSpPr>
          <p:nvPr>
            <p:ph type="sldImg"/>
          </p:nvPr>
        </p:nvSpPr>
        <p:spPr>
          <a:ln/>
        </p:spPr>
      </p:sp>
      <p:sp>
        <p:nvSpPr>
          <p:cNvPr id="53251" name="Notes Placeholder 2">
            <a:extLst>
              <a:ext uri="{FF2B5EF4-FFF2-40B4-BE49-F238E27FC236}">
                <a16:creationId xmlns:a16="http://schemas.microsoft.com/office/drawing/2014/main" id="{C5045553-81F9-474D-AC0A-6A00B226B38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CA" sz="1200" dirty="0">
                <a:latin typeface="+mn-lt"/>
              </a:rPr>
              <a:t>Inclusive workplace design correlates closely with the concept of ‘Universal Design’ coined by architect and designer, Ronald L. Mace in the early 1970’s. Inclusive workplaces are the modern-day development of this notion in a world which is diversifying further all the time. It goes beyond building regulations, Health &amp; Safety requirements and WELL standards by combining legal and moral obligations to facilitate a divergent workforce.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CA" sz="1200" dirty="0">
              <a:latin typeface="+mn-lt"/>
            </a:endParaRPr>
          </a:p>
          <a:p>
            <a:r>
              <a:rPr lang="en-CA" sz="1200" b="1" spc="15" dirty="0">
                <a:solidFill>
                  <a:srgbClr val="000000"/>
                </a:solidFill>
                <a:effectLst/>
                <a:latin typeface="Arial" panose="020B0604020202020204" pitchFamily="34" charset="0"/>
                <a:ea typeface="Calibri" panose="020F0502020204030204" pitchFamily="34" charset="0"/>
              </a:rPr>
              <a:t>Universal design is one-size-fits-all. Inclusive design is one-size-fits-one*</a:t>
            </a:r>
          </a:p>
          <a:p>
            <a:endParaRPr lang="en-CA" sz="1200" b="1" spc="15" dirty="0">
              <a:solidFill>
                <a:srgbClr val="000000"/>
              </a:solidFill>
              <a:latin typeface="Arial" panose="020B0604020202020204" pitchFamily="34" charset="0"/>
              <a:ea typeface="Times New Roman" panose="02020603050405020304" pitchFamily="18" charset="0"/>
            </a:endParaRPr>
          </a:p>
          <a:p>
            <a:r>
              <a:rPr lang="en-CA" sz="1200" b="1" spc="15" dirty="0">
                <a:solidFill>
                  <a:srgbClr val="000000"/>
                </a:solidFill>
                <a:latin typeface="Arial" panose="020B0604020202020204" pitchFamily="34" charset="0"/>
              </a:rPr>
              <a:t>Accessible design</a:t>
            </a:r>
            <a:r>
              <a:rPr lang="en-CA" sz="1200" spc="15" dirty="0">
                <a:solidFill>
                  <a:srgbClr val="000000"/>
                </a:solidFill>
                <a:latin typeface="Arial" panose="020B0604020202020204" pitchFamily="34" charset="0"/>
              </a:rPr>
              <a:t> Primarily based around codes and standards that grew out of laws or policies to provide access to specific disability communities. </a:t>
            </a:r>
            <a:r>
              <a:rPr lang="en-CA" sz="1200" spc="15" dirty="0">
                <a:solidFill>
                  <a:srgbClr val="000000"/>
                </a:solidFill>
                <a:effectLst/>
                <a:latin typeface="Arial" panose="020B0604020202020204" pitchFamily="34" charset="0"/>
                <a:ea typeface="Times New Roman" panose="02020603050405020304" pitchFamily="18" charset="0"/>
              </a:rPr>
              <a:t>Accessible solutions aren’t always designed to consider human diversity or emotional qualities like beauty or dignity. They simply need to provide access.</a:t>
            </a:r>
            <a:r>
              <a:rPr lang="en-CA" sz="1200" b="1" spc="15" dirty="0">
                <a:solidFill>
                  <a:srgbClr val="000000"/>
                </a:solidFill>
                <a:effectLst/>
                <a:latin typeface="Arial" panose="020B0604020202020204" pitchFamily="34" charset="0"/>
                <a:ea typeface="Calibri" panose="020F0502020204030204" pitchFamily="34" charset="0"/>
              </a:rPr>
              <a:t> </a:t>
            </a:r>
            <a:r>
              <a:rPr lang="en-CA" sz="1200" b="1" spc="15" dirty="0">
                <a:solidFill>
                  <a:srgbClr val="000000"/>
                </a:solidFill>
                <a:latin typeface="Arial" panose="020B0604020202020204" pitchFamily="34" charset="0"/>
                <a:ea typeface="Calibri" panose="020F0502020204030204" pitchFamily="34" charset="0"/>
              </a:rPr>
              <a:t>A</a:t>
            </a:r>
            <a:r>
              <a:rPr lang="en-CA" sz="1200" b="1" spc="15" dirty="0">
                <a:solidFill>
                  <a:srgbClr val="000000"/>
                </a:solidFill>
                <a:effectLst/>
                <a:latin typeface="Arial" panose="020B0604020202020204" pitchFamily="34" charset="0"/>
                <a:ea typeface="Calibri" panose="020F0502020204030204" pitchFamily="34" charset="0"/>
              </a:rPr>
              <a:t>ccessibility and inclusive design work together</a:t>
            </a:r>
            <a:r>
              <a:rPr lang="en-CA" sz="1200" spc="15" dirty="0">
                <a:solidFill>
                  <a:srgbClr val="000000"/>
                </a:solidFill>
                <a:effectLst/>
                <a:latin typeface="Arial" panose="020B0604020202020204" pitchFamily="34" charset="0"/>
                <a:ea typeface="Calibri" panose="020F0502020204030204" pitchFamily="34" charset="0"/>
              </a:rPr>
              <a:t> to make experiences that are not only compliant with standards, but truly usable and open to all.</a:t>
            </a:r>
            <a:endParaRPr lang="en-CA" sz="1200" dirty="0">
              <a:effectLst/>
              <a:latin typeface="Times New Roman" panose="02020603050405020304" pitchFamily="18" charset="0"/>
              <a:ea typeface="Times New Roman" panose="02020603050405020304" pitchFamily="18" charset="0"/>
            </a:endParaRPr>
          </a:p>
          <a:p>
            <a:r>
              <a:rPr lang="en-CA" sz="1200" b="1" spc="15" dirty="0">
                <a:solidFill>
                  <a:srgbClr val="000000"/>
                </a:solidFill>
                <a:effectLst/>
                <a:latin typeface="Arial" panose="020B0604020202020204" pitchFamily="34" charset="0"/>
                <a:ea typeface="Times New Roman" panose="02020603050405020304" pitchFamily="18" charset="0"/>
              </a:rPr>
              <a:t>Universal design</a:t>
            </a:r>
            <a:r>
              <a:rPr lang="en-CA" sz="1200" spc="15" dirty="0">
                <a:solidFill>
                  <a:srgbClr val="000000"/>
                </a:solidFill>
                <a:effectLst/>
                <a:latin typeface="Arial" panose="020B0604020202020204" pitchFamily="34" charset="0"/>
                <a:ea typeface="Times New Roman" panose="02020603050405020304" pitchFamily="18" charset="0"/>
              </a:rPr>
              <a:t> </a:t>
            </a:r>
            <a:r>
              <a:rPr lang="en-CA" sz="1200" spc="15" dirty="0">
                <a:solidFill>
                  <a:srgbClr val="000000"/>
                </a:solidFill>
                <a:effectLst/>
                <a:latin typeface="Arial" panose="020B0604020202020204" pitchFamily="34" charset="0"/>
                <a:ea typeface="Calibri" panose="020F0502020204030204" pitchFamily="34" charset="0"/>
              </a:rPr>
              <a:t>is defined as the design of an environment so that it might be accessed and used in the widest possible range of situations without the need for adaptation.</a:t>
            </a:r>
            <a:r>
              <a:rPr lang="en-CA" sz="1200" spc="15" dirty="0">
                <a:solidFill>
                  <a:srgbClr val="000000"/>
                </a:solidFill>
                <a:latin typeface="Arial" panose="020B0604020202020204" pitchFamily="34" charset="0"/>
                <a:ea typeface="Calibri" panose="020F0502020204030204" pitchFamily="34" charset="0"/>
              </a:rPr>
              <a:t> </a:t>
            </a:r>
            <a:r>
              <a:rPr lang="en-CA" sz="1200" spc="15" dirty="0">
                <a:solidFill>
                  <a:srgbClr val="000000"/>
                </a:solidFill>
                <a:effectLst/>
                <a:latin typeface="Arial" panose="020B0604020202020204" pitchFamily="34" charset="0"/>
                <a:ea typeface="Times New Roman" panose="02020603050405020304" pitchFamily="18" charset="0"/>
              </a:rPr>
              <a:t>Focused on attributes of the end result, such as “simple and intuitive to use”.</a:t>
            </a:r>
          </a:p>
          <a:p>
            <a:r>
              <a:rPr lang="en-CA" sz="1200" b="1" spc="15" dirty="0">
                <a:solidFill>
                  <a:srgbClr val="000000"/>
                </a:solidFill>
                <a:latin typeface="Arial" panose="020B0604020202020204" pitchFamily="34" charset="0"/>
                <a:ea typeface="Times New Roman" panose="02020603050405020304" pitchFamily="18" charset="0"/>
              </a:rPr>
              <a:t>Inclusive design </a:t>
            </a:r>
            <a:r>
              <a:rPr lang="en-CA" sz="1200" spc="15" dirty="0">
                <a:solidFill>
                  <a:srgbClr val="000000"/>
                </a:solidFill>
                <a:latin typeface="Arial" panose="020B0604020202020204" pitchFamily="34" charset="0"/>
                <a:ea typeface="Times New Roman" panose="02020603050405020304" pitchFamily="18" charset="0"/>
              </a:rPr>
              <a:t>d</a:t>
            </a:r>
            <a:r>
              <a:rPr lang="en-CA" sz="1200" spc="15" dirty="0">
                <a:solidFill>
                  <a:srgbClr val="000000"/>
                </a:solidFill>
                <a:effectLst/>
                <a:latin typeface="Arial" panose="020B0604020202020204" pitchFamily="34" charset="0"/>
                <a:ea typeface="Times New Roman" panose="02020603050405020304" pitchFamily="18" charset="0"/>
              </a:rPr>
              <a:t>oesn’t mean you’re designing one thing for all people. You’re designing a diversity of ways to participate so that everyone has a sense of belonging.**</a:t>
            </a:r>
            <a:endParaRPr lang="en-CA" sz="1200" dirty="0">
              <a:effectLst/>
              <a:latin typeface="Times New Roman" panose="02020603050405020304" pitchFamily="18" charset="0"/>
              <a:ea typeface="Times New Roman" panose="02020603050405020304" pitchFamily="18" charset="0"/>
            </a:endParaRPr>
          </a:p>
          <a:p>
            <a:r>
              <a:rPr lang="en-CA" sz="1200" spc="15" dirty="0">
                <a:solidFill>
                  <a:srgbClr val="000000"/>
                </a:solidFill>
                <a:effectLst/>
                <a:latin typeface="Arial" panose="020B0604020202020204" pitchFamily="34" charset="0"/>
                <a:ea typeface="Calibri" panose="020F0502020204030204" pitchFamily="34" charset="0"/>
              </a:rPr>
              <a:t>It enables and draws on the full range of human diversity. Most importantly, this means including and learning from people with a range of perspectives. Ideally, i</a:t>
            </a:r>
            <a:r>
              <a:rPr lang="en-CA" sz="1200" spc="15" dirty="0">
                <a:solidFill>
                  <a:srgbClr val="000000"/>
                </a:solidFill>
                <a:latin typeface="Arial" panose="020B0604020202020204" pitchFamily="34" charset="0"/>
                <a:ea typeface="Calibri" panose="020F0502020204030204" pitchFamily="34" charset="0"/>
              </a:rPr>
              <a:t>t</a:t>
            </a:r>
            <a:r>
              <a:rPr lang="en-CA" sz="1200" spc="15" dirty="0">
                <a:solidFill>
                  <a:srgbClr val="000000"/>
                </a:solidFill>
                <a:effectLst/>
                <a:latin typeface="Arial" panose="020B0604020202020204" pitchFamily="34" charset="0"/>
                <a:ea typeface="Calibri" panose="020F0502020204030204" pitchFamily="34" charset="0"/>
              </a:rPr>
              <a:t> remedies </a:t>
            </a:r>
            <a:r>
              <a:rPr lang="en-CA" sz="1200" b="1" spc="15" dirty="0">
                <a:solidFill>
                  <a:srgbClr val="000000"/>
                </a:solidFill>
                <a:effectLst/>
                <a:latin typeface="Arial" panose="020B0604020202020204" pitchFamily="34" charset="0"/>
                <a:ea typeface="Calibri" panose="020F0502020204030204" pitchFamily="34" charset="0"/>
              </a:rPr>
              <a:t>mismatched interactions between people and their world.</a:t>
            </a:r>
            <a:endParaRPr lang="en-CA" sz="1050" spc="15" dirty="0">
              <a:solidFill>
                <a:srgbClr val="000000"/>
              </a:solidFill>
              <a:latin typeface="Arial" panose="020B0604020202020204" pitchFamily="34" charset="0"/>
              <a:ea typeface="Calibri" panose="020F0502020204030204" pitchFamily="34" charset="0"/>
            </a:endParaRPr>
          </a:p>
          <a:p>
            <a:endParaRPr lang="en-CA" sz="1200" spc="15" dirty="0">
              <a:solidFill>
                <a:srgbClr val="000000"/>
              </a:solidFill>
              <a:effectLst/>
              <a:latin typeface="Arial" panose="020B0604020202020204" pitchFamily="34" charset="0"/>
              <a:ea typeface="Calibri" panose="020F0502020204030204" pitchFamily="34" charset="0"/>
            </a:endParaRPr>
          </a:p>
          <a:p>
            <a:r>
              <a:rPr lang="en-CA" sz="1000" spc="15" dirty="0">
                <a:solidFill>
                  <a:srgbClr val="000000"/>
                </a:solidFill>
                <a:effectLst/>
                <a:latin typeface="Arial" panose="020B0604020202020204" pitchFamily="34" charset="0"/>
                <a:ea typeface="Calibri" panose="020F0502020204030204" pitchFamily="34" charset="0"/>
              </a:rPr>
              <a:t>*Janus </a:t>
            </a:r>
            <a:r>
              <a:rPr lang="en-CA" sz="1000" spc="15" dirty="0" err="1">
                <a:solidFill>
                  <a:srgbClr val="000000"/>
                </a:solidFill>
                <a:effectLst/>
                <a:latin typeface="Arial" panose="020B0604020202020204" pitchFamily="34" charset="0"/>
                <a:ea typeface="Calibri" panose="020F0502020204030204" pitchFamily="34" charset="0"/>
              </a:rPr>
              <a:t>Treviranus</a:t>
            </a:r>
            <a:r>
              <a:rPr lang="en-CA" sz="1000" spc="15" dirty="0">
                <a:solidFill>
                  <a:srgbClr val="000000"/>
                </a:solidFill>
                <a:effectLst/>
                <a:latin typeface="Arial" panose="020B0604020202020204" pitchFamily="34" charset="0"/>
                <a:ea typeface="Calibri" panose="020F0502020204030204" pitchFamily="34" charset="0"/>
              </a:rPr>
              <a:t>, Inclusive Design </a:t>
            </a:r>
            <a:r>
              <a:rPr lang="en-CA" sz="1000" spc="15" dirty="0">
                <a:solidFill>
                  <a:srgbClr val="000000"/>
                </a:solidFill>
                <a:latin typeface="Arial" panose="020B0604020202020204" pitchFamily="34" charset="0"/>
                <a:ea typeface="Calibri" panose="020F0502020204030204" pitchFamily="34" charset="0"/>
              </a:rPr>
              <a:t>R</a:t>
            </a:r>
            <a:r>
              <a:rPr lang="en-CA" sz="1000" spc="15" dirty="0">
                <a:solidFill>
                  <a:srgbClr val="000000"/>
                </a:solidFill>
                <a:effectLst/>
                <a:latin typeface="Arial" panose="020B0604020202020204" pitchFamily="34" charset="0"/>
                <a:ea typeface="Calibri" panose="020F0502020204030204" pitchFamily="34" charset="0"/>
              </a:rPr>
              <a:t>esearch Centre, OCAD  </a:t>
            </a:r>
          </a:p>
          <a:p>
            <a:r>
              <a:rPr lang="en-CA" sz="1000" dirty="0">
                <a:effectLst/>
                <a:latin typeface="Times New Roman" panose="02020603050405020304" pitchFamily="18" charset="0"/>
                <a:ea typeface="Times New Roman" panose="02020603050405020304" pitchFamily="18" charset="0"/>
              </a:rPr>
              <a:t>** </a:t>
            </a:r>
            <a:r>
              <a:rPr lang="en-CA" sz="1000" spc="15" dirty="0">
                <a:solidFill>
                  <a:srgbClr val="000000"/>
                </a:solidFill>
                <a:latin typeface="Arial" panose="020B0604020202020204" pitchFamily="34" charset="0"/>
              </a:rPr>
              <a:t>Susan </a:t>
            </a:r>
            <a:r>
              <a:rPr lang="en-CA" sz="1000" spc="15" dirty="0" err="1">
                <a:solidFill>
                  <a:srgbClr val="000000"/>
                </a:solidFill>
                <a:latin typeface="Arial" panose="020B0604020202020204" pitchFamily="34" charset="0"/>
              </a:rPr>
              <a:t>Goltsman</a:t>
            </a:r>
            <a:r>
              <a:rPr lang="en-CA" sz="1000" spc="15" dirty="0">
                <a:solidFill>
                  <a:srgbClr val="000000"/>
                </a:solidFill>
                <a:latin typeface="Arial" panose="020B0604020202020204" pitchFamily="34" charset="0"/>
              </a:rPr>
              <a:t>, Inclusive design leader</a:t>
            </a:r>
          </a:p>
          <a:p>
            <a:pPr marL="0" marR="0"/>
            <a:r>
              <a:rPr lang="en-CA" sz="1000" spc="15" dirty="0">
                <a:solidFill>
                  <a:srgbClr val="000000"/>
                </a:solidFill>
                <a:latin typeface="Arial" panose="020B0604020202020204" pitchFamily="34" charset="0"/>
              </a:rPr>
              <a:t>Taken from: The #1 Thing You are Getting Wrong about Inclusive Design, by Kat Holmes, Fast Company, 10-16-18</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CA" sz="1200" dirty="0">
              <a:latin typeface="+mn-lt"/>
            </a:endParaRPr>
          </a:p>
          <a:p>
            <a:endParaRPr lang="en-CA" altLang="en-US" dirty="0">
              <a:solidFill>
                <a:schemeClr val="tx1"/>
              </a:solidFill>
              <a:latin typeface="Times New Roman" panose="02020603050405020304" pitchFamily="18" charset="0"/>
            </a:endParaRPr>
          </a:p>
        </p:txBody>
      </p:sp>
      <p:sp>
        <p:nvSpPr>
          <p:cNvPr id="53252" name="Slide Number Placeholder 3">
            <a:extLst>
              <a:ext uri="{FF2B5EF4-FFF2-40B4-BE49-F238E27FC236}">
                <a16:creationId xmlns:a16="http://schemas.microsoft.com/office/drawing/2014/main" id="{8280F6C5-6918-460B-9E6F-7D1C5067BA0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ED73D810-12FF-45CB-AEBA-2E4E2D994131}" type="slidenum">
              <a:rPr lang="en-US" altLang="en-US" sz="1200" smtClean="0"/>
              <a:pPr/>
              <a:t>5</a:t>
            </a:fld>
            <a:endParaRPr lang="en-US" altLang="en-US" sz="1200"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a:extLst>
              <a:ext uri="{FF2B5EF4-FFF2-40B4-BE49-F238E27FC236}">
                <a16:creationId xmlns:a16="http://schemas.microsoft.com/office/drawing/2014/main" id="{585C82D0-C5FC-4D4D-8261-77B1E315ED7E}"/>
              </a:ext>
            </a:extLst>
          </p:cNvPr>
          <p:cNvSpPr>
            <a:spLocks noGrp="1" noRot="1" noChangeAspect="1" noChangeArrowheads="1" noTextEdit="1"/>
          </p:cNvSpPr>
          <p:nvPr>
            <p:ph type="sldImg"/>
          </p:nvPr>
        </p:nvSpPr>
        <p:spPr>
          <a:ln/>
        </p:spPr>
      </p:sp>
      <p:sp>
        <p:nvSpPr>
          <p:cNvPr id="53251" name="Notes Placeholder 2">
            <a:extLst>
              <a:ext uri="{FF2B5EF4-FFF2-40B4-BE49-F238E27FC236}">
                <a16:creationId xmlns:a16="http://schemas.microsoft.com/office/drawing/2014/main" id="{C5045553-81F9-474D-AC0A-6A00B226B38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200" dirty="0">
                <a:solidFill>
                  <a:schemeClr val="accent2"/>
                </a:solidFill>
                <a:latin typeface="Abadi" panose="020B0604020104020204" pitchFamily="34" charset="0"/>
                <a:ea typeface="HOK Sans Pro Bold"/>
                <a:cs typeface="Arial" panose="020B0604020202020204" pitchFamily="34" charset="0"/>
              </a:rPr>
              <a:t>To promote </a:t>
            </a:r>
            <a:r>
              <a:rPr lang="en-US" altLang="en-US" sz="1200" b="1" dirty="0">
                <a:solidFill>
                  <a:schemeClr val="accent2"/>
                </a:solidFill>
                <a:latin typeface="Abadi" panose="020B0604020104020204" pitchFamily="34" charset="0"/>
                <a:ea typeface="HOK Sans Pro Bold"/>
                <a:cs typeface="Arial" panose="020B0604020202020204" pitchFamily="34" charset="0"/>
              </a:rPr>
              <a:t>inclusivity</a:t>
            </a:r>
            <a:r>
              <a:rPr lang="en-US" altLang="en-US" sz="1200" dirty="0">
                <a:solidFill>
                  <a:schemeClr val="accent2"/>
                </a:solidFill>
                <a:latin typeface="Abadi" panose="020B0604020104020204" pitchFamily="34" charset="0"/>
                <a:ea typeface="HOK Sans Pro Bold"/>
                <a:cs typeface="Arial" panose="020B0604020202020204" pitchFamily="34" charset="0"/>
              </a:rPr>
              <a:t> and support all levels of </a:t>
            </a:r>
            <a:r>
              <a:rPr lang="en-US" altLang="en-US" sz="1200" b="1" dirty="0">
                <a:solidFill>
                  <a:schemeClr val="accent2"/>
                </a:solidFill>
                <a:latin typeface="Abadi" panose="020B0604020104020204" pitchFamily="34" charset="0"/>
                <a:ea typeface="HOK Sans Pro Bold"/>
                <a:cs typeface="Arial" panose="020B0604020202020204" pitchFamily="34" charset="0"/>
              </a:rPr>
              <a:t>physical and cognitive abilities</a:t>
            </a:r>
            <a:r>
              <a:rPr lang="en-US" altLang="en-US" sz="1200" dirty="0">
                <a:solidFill>
                  <a:schemeClr val="accent2"/>
                </a:solidFill>
                <a:latin typeface="Abadi" panose="020B0604020104020204" pitchFamily="34" charset="0"/>
                <a:ea typeface="HOK Sans Pro Bold"/>
                <a:cs typeface="Arial" panose="020B0604020202020204" pitchFamily="34" charset="0"/>
              </a:rPr>
              <a:t>, a workplace must offer variety and choice to allow user autonomy and meet </a:t>
            </a:r>
            <a:r>
              <a:rPr lang="en-US" altLang="en-US" sz="1200" b="1" dirty="0">
                <a:solidFill>
                  <a:schemeClr val="accent2"/>
                </a:solidFill>
                <a:latin typeface="Abadi" panose="020B0604020104020204" pitchFamily="34" charset="0"/>
                <a:ea typeface="HOK Sans Pro Bold"/>
                <a:cs typeface="Arial" panose="020B0604020202020204" pitchFamily="34" charset="0"/>
              </a:rPr>
              <a:t>diverse user preferences</a:t>
            </a:r>
            <a:r>
              <a:rPr lang="en-US" altLang="en-US" sz="1200" dirty="0">
                <a:solidFill>
                  <a:schemeClr val="accent2"/>
                </a:solidFill>
                <a:latin typeface="Abadi" panose="020B0604020104020204" pitchFamily="34" charset="0"/>
                <a:ea typeface="HOK Sans Pro Bold"/>
                <a:cs typeface="Arial" panose="020B0604020202020204" pitchFamily="34" charset="0"/>
              </a:rPr>
              <a:t>. </a:t>
            </a:r>
            <a:r>
              <a:rPr lang="en-CA" sz="1200" dirty="0">
                <a:solidFill>
                  <a:schemeClr val="accent2"/>
                </a:solidFill>
                <a:latin typeface="Abadi" panose="020B0604020104020204" pitchFamily="34" charset="0"/>
                <a:cs typeface="Arial" panose="020B0604020202020204" pitchFamily="34" charset="0"/>
              </a:rPr>
              <a:t>A more inclusive working environment which is strategic about its accessibility and functionality will support physical and mental well-being.</a:t>
            </a:r>
          </a:p>
          <a:p>
            <a:endParaRPr lang="en-CA" altLang="en-US" dirty="0">
              <a:solidFill>
                <a:schemeClr val="tx1"/>
              </a:solidFill>
              <a:latin typeface="Times New Roman" panose="02020603050405020304" pitchFamily="18" charset="0"/>
            </a:endParaRPr>
          </a:p>
        </p:txBody>
      </p:sp>
      <p:sp>
        <p:nvSpPr>
          <p:cNvPr id="53252" name="Slide Number Placeholder 3">
            <a:extLst>
              <a:ext uri="{FF2B5EF4-FFF2-40B4-BE49-F238E27FC236}">
                <a16:creationId xmlns:a16="http://schemas.microsoft.com/office/drawing/2014/main" id="{8280F6C5-6918-460B-9E6F-7D1C5067BA0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ED73D810-12FF-45CB-AEBA-2E4E2D994131}" type="slidenum">
              <a:rPr lang="en-US" altLang="en-US" sz="1200" smtClean="0"/>
              <a:pPr/>
              <a:t>6</a:t>
            </a:fld>
            <a:endParaRPr lang="en-US" altLang="en-US" sz="1200" dirty="0"/>
          </a:p>
        </p:txBody>
      </p:sp>
    </p:spTree>
    <p:extLst>
      <p:ext uri="{BB962C8B-B14F-4D97-AF65-F5344CB8AC3E}">
        <p14:creationId xmlns:p14="http://schemas.microsoft.com/office/powerpoint/2010/main" val="10794227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762D1047-00BE-49D8-9408-B9DDF5297453}" type="slidenum">
              <a:rPr lang="en-US" altLang="en-US" smtClean="0"/>
              <a:pPr>
                <a:defRPr/>
              </a:pPr>
              <a:t>7</a:t>
            </a:fld>
            <a:endParaRPr lang="en-US" altLang="en-US" dirty="0"/>
          </a:p>
        </p:txBody>
      </p:sp>
    </p:spTree>
    <p:extLst>
      <p:ext uri="{BB962C8B-B14F-4D97-AF65-F5344CB8AC3E}">
        <p14:creationId xmlns:p14="http://schemas.microsoft.com/office/powerpoint/2010/main" val="20862068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762D1047-00BE-49D8-9408-B9DDF5297453}" type="slidenum">
              <a:rPr lang="en-US" altLang="en-US" smtClean="0"/>
              <a:pPr>
                <a:defRPr/>
              </a:pPr>
              <a:t>8</a:t>
            </a:fld>
            <a:endParaRPr lang="en-US" altLang="en-US" dirty="0"/>
          </a:p>
        </p:txBody>
      </p:sp>
    </p:spTree>
    <p:extLst>
      <p:ext uri="{BB962C8B-B14F-4D97-AF65-F5344CB8AC3E}">
        <p14:creationId xmlns:p14="http://schemas.microsoft.com/office/powerpoint/2010/main" val="1084003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762D1047-00BE-49D8-9408-B9DDF5297453}" type="slidenum">
              <a:rPr lang="en-US" altLang="en-US" smtClean="0"/>
              <a:pPr>
                <a:defRPr/>
              </a:pPr>
              <a:t>9</a:t>
            </a:fld>
            <a:endParaRPr lang="en-US" altLang="en-US" dirty="0"/>
          </a:p>
        </p:txBody>
      </p:sp>
    </p:spTree>
    <p:extLst>
      <p:ext uri="{BB962C8B-B14F-4D97-AF65-F5344CB8AC3E}">
        <p14:creationId xmlns:p14="http://schemas.microsoft.com/office/powerpoint/2010/main" val="212514624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8.png"/><Relationship Id="rId2" Type="http://schemas.openxmlformats.org/officeDocument/2006/relationships/tags" Target="../tags/tag2.xml"/><Relationship Id="rId1" Type="http://schemas.openxmlformats.org/officeDocument/2006/relationships/vmlDrawing" Target="../drawings/vmlDrawing1.vml"/><Relationship Id="rId6" Type="http://schemas.openxmlformats.org/officeDocument/2006/relationships/image" Target="../media/image7.png"/><Relationship Id="rId5" Type="http://schemas.openxmlformats.org/officeDocument/2006/relationships/image" Target="../media/image6.emf"/><Relationship Id="rId4" Type="http://schemas.openxmlformats.org/officeDocument/2006/relationships/oleObject" Target="../embeddings/oleObject1.bin"/></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SPC Watermar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7E27613-1B2D-4813-AA0E-1D64AE75670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le 1"/>
          <p:cNvSpPr>
            <a:spLocks noGrp="1"/>
          </p:cNvSpPr>
          <p:nvPr>
            <p:ph type="title"/>
          </p:nvPr>
        </p:nvSpPr>
        <p:spPr>
          <a:xfrm>
            <a:off x="451765" y="417273"/>
            <a:ext cx="10704280" cy="779462"/>
          </a:xfrm>
        </p:spPr>
        <p:txBody>
          <a:bodyPr/>
          <a:lstStyle>
            <a:lvl1pPr>
              <a:defRPr/>
            </a:lvl1pPr>
          </a:lstStyle>
          <a:p>
            <a:r>
              <a:rPr lang="en-US"/>
              <a:t>Click to edit Master title style</a:t>
            </a:r>
            <a:endParaRPr lang="en-CA"/>
          </a:p>
        </p:txBody>
      </p:sp>
      <p:sp>
        <p:nvSpPr>
          <p:cNvPr id="13" name="Content Placeholder 2"/>
          <p:cNvSpPr>
            <a:spLocks noGrp="1"/>
          </p:cNvSpPr>
          <p:nvPr>
            <p:ph idx="1"/>
          </p:nvPr>
        </p:nvSpPr>
        <p:spPr>
          <a:xfrm>
            <a:off x="451765" y="1350000"/>
            <a:ext cx="10704280" cy="4754880"/>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743127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6" name="Title 1"/>
          <p:cNvSpPr>
            <a:spLocks noGrp="1"/>
          </p:cNvSpPr>
          <p:nvPr>
            <p:ph type="title"/>
          </p:nvPr>
        </p:nvSpPr>
        <p:spPr>
          <a:xfrm>
            <a:off x="245304" y="116632"/>
            <a:ext cx="9402465" cy="998984"/>
          </a:xfrm>
        </p:spPr>
        <p:txBody>
          <a:bodyPr/>
          <a:lstStyle>
            <a:lvl1pPr algn="r">
              <a:defRPr sz="3200" b="1">
                <a:solidFill>
                  <a:srgbClr val="3F464A"/>
                </a:solidFill>
              </a:defRPr>
            </a:lvl1pPr>
          </a:lstStyle>
          <a:p>
            <a:r>
              <a:rPr lang="en-US"/>
              <a:t>Click to edit Master title style</a:t>
            </a:r>
          </a:p>
        </p:txBody>
      </p:sp>
      <p:sp>
        <p:nvSpPr>
          <p:cNvPr id="7" name="Content Placeholder 2"/>
          <p:cNvSpPr>
            <a:spLocks noGrp="1"/>
          </p:cNvSpPr>
          <p:nvPr>
            <p:ph sz="half" idx="1"/>
          </p:nvPr>
        </p:nvSpPr>
        <p:spPr>
          <a:xfrm>
            <a:off x="812800" y="1187624"/>
            <a:ext cx="5080000" cy="4114800"/>
          </a:xfrm>
        </p:spPr>
        <p:txBody>
          <a:bodyPr/>
          <a:lstStyle>
            <a:lvl1pPr>
              <a:defRPr sz="2800">
                <a:solidFill>
                  <a:srgbClr val="3F464A"/>
                </a:solidFill>
              </a:defRPr>
            </a:lvl1pPr>
            <a:lvl2pPr>
              <a:defRPr sz="2400">
                <a:solidFill>
                  <a:srgbClr val="3F464A"/>
                </a:solidFill>
              </a:defRPr>
            </a:lvl2pPr>
            <a:lvl3pPr>
              <a:defRPr sz="2000">
                <a:solidFill>
                  <a:srgbClr val="3F464A"/>
                </a:solidFill>
              </a:defRPr>
            </a:lvl3pPr>
            <a:lvl4pPr>
              <a:defRPr sz="1800">
                <a:solidFill>
                  <a:srgbClr val="3F464A"/>
                </a:solidFill>
              </a:defRPr>
            </a:lvl4pPr>
            <a:lvl5pPr>
              <a:defRPr sz="1800">
                <a:solidFill>
                  <a:srgbClr val="3F464A"/>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3"/>
          <p:cNvSpPr>
            <a:spLocks noGrp="1"/>
          </p:cNvSpPr>
          <p:nvPr>
            <p:ph sz="half" idx="2"/>
          </p:nvPr>
        </p:nvSpPr>
        <p:spPr>
          <a:xfrm>
            <a:off x="6096000" y="1187624"/>
            <a:ext cx="5080000" cy="4114800"/>
          </a:xfrm>
        </p:spPr>
        <p:txBody>
          <a:bodyPr/>
          <a:lstStyle>
            <a:lvl1pPr>
              <a:defRPr sz="2800">
                <a:solidFill>
                  <a:srgbClr val="3F464A"/>
                </a:solidFill>
              </a:defRPr>
            </a:lvl1pPr>
            <a:lvl2pPr>
              <a:defRPr sz="2400">
                <a:solidFill>
                  <a:srgbClr val="3F464A"/>
                </a:solidFill>
              </a:defRPr>
            </a:lvl2pPr>
            <a:lvl3pPr>
              <a:defRPr sz="2000">
                <a:solidFill>
                  <a:srgbClr val="3F464A"/>
                </a:solidFill>
              </a:defRPr>
            </a:lvl3pPr>
            <a:lvl4pPr>
              <a:defRPr sz="1800">
                <a:solidFill>
                  <a:srgbClr val="3F464A"/>
                </a:solidFill>
              </a:defRPr>
            </a:lvl4pPr>
            <a:lvl5pPr>
              <a:defRPr sz="1800">
                <a:solidFill>
                  <a:srgbClr val="3F464A"/>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691161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4" name="Title 1"/>
          <p:cNvSpPr>
            <a:spLocks noGrp="1"/>
          </p:cNvSpPr>
          <p:nvPr>
            <p:ph type="title"/>
          </p:nvPr>
        </p:nvSpPr>
        <p:spPr>
          <a:xfrm>
            <a:off x="245304" y="188640"/>
            <a:ext cx="9402465" cy="843880"/>
          </a:xfrm>
        </p:spPr>
        <p:txBody>
          <a:bodyPr/>
          <a:lstStyle>
            <a:lvl1pPr algn="r">
              <a:defRPr sz="3200" b="1">
                <a:solidFill>
                  <a:srgbClr val="3F464A"/>
                </a:solidFill>
              </a:defRPr>
            </a:lvl1pPr>
          </a:lstStyle>
          <a:p>
            <a:r>
              <a:rPr lang="en-US"/>
              <a:t>Click to edit Master title style</a:t>
            </a:r>
          </a:p>
        </p:txBody>
      </p:sp>
    </p:spTree>
    <p:extLst>
      <p:ext uri="{BB962C8B-B14F-4D97-AF65-F5344CB8AC3E}">
        <p14:creationId xmlns:p14="http://schemas.microsoft.com/office/powerpoint/2010/main" val="2454366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and Content with Imag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FAAB49F-B07E-4662-A4AB-CD728FC5FFB8}"/>
              </a:ext>
            </a:extLst>
          </p:cNvPr>
          <p:cNvSpPr/>
          <p:nvPr userDrawn="1"/>
        </p:nvSpPr>
        <p:spPr>
          <a:xfrm rot="10800000">
            <a:off x="515938" y="-17463"/>
            <a:ext cx="1258887" cy="1111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bg1"/>
              </a:solidFill>
            </a:endParaRPr>
          </a:p>
        </p:txBody>
      </p:sp>
      <p:grpSp>
        <p:nvGrpSpPr>
          <p:cNvPr id="6" name="Group 9">
            <a:extLst>
              <a:ext uri="{FF2B5EF4-FFF2-40B4-BE49-F238E27FC236}">
                <a16:creationId xmlns:a16="http://schemas.microsoft.com/office/drawing/2014/main" id="{7F15F312-EEBB-47A7-B799-980F58A0CE7B}"/>
              </a:ext>
            </a:extLst>
          </p:cNvPr>
          <p:cNvGrpSpPr/>
          <p:nvPr userDrawn="1"/>
        </p:nvGrpSpPr>
        <p:grpSpPr>
          <a:xfrm rot="8650774">
            <a:off x="5037655" y="4336093"/>
            <a:ext cx="1905000" cy="2354263"/>
            <a:chOff x="11114088" y="2241550"/>
            <a:chExt cx="1905000" cy="2354263"/>
          </a:xfrm>
          <a:solidFill>
            <a:schemeClr val="bg2"/>
          </a:solidFill>
        </p:grpSpPr>
        <p:sp>
          <p:nvSpPr>
            <p:cNvPr id="7" name="Freeform 5">
              <a:extLst>
                <a:ext uri="{FF2B5EF4-FFF2-40B4-BE49-F238E27FC236}">
                  <a16:creationId xmlns:a16="http://schemas.microsoft.com/office/drawing/2014/main" id="{CC85D57B-55C0-4547-A13B-9CD14113DCFE}"/>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p:spPr>
          <p:txBody>
            <a:bodyPr/>
            <a:lstStyle/>
            <a:p>
              <a:pPr>
                <a:defRPr/>
              </a:pPr>
              <a:endParaRPr lang="en-US" dirty="0"/>
            </a:p>
          </p:txBody>
        </p:sp>
        <p:sp>
          <p:nvSpPr>
            <p:cNvPr id="8" name="Freeform 6">
              <a:extLst>
                <a:ext uri="{FF2B5EF4-FFF2-40B4-BE49-F238E27FC236}">
                  <a16:creationId xmlns:a16="http://schemas.microsoft.com/office/drawing/2014/main" id="{019BE6C6-AFE7-453C-9263-16221E72B340}"/>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p:spPr>
          <p:txBody>
            <a:bodyPr/>
            <a:lstStyle/>
            <a:p>
              <a:pPr>
                <a:defRPr/>
              </a:pPr>
              <a:endParaRPr lang="en-US" dirty="0"/>
            </a:p>
          </p:txBody>
        </p:sp>
        <p:sp>
          <p:nvSpPr>
            <p:cNvPr id="9" name="Freeform 7">
              <a:extLst>
                <a:ext uri="{FF2B5EF4-FFF2-40B4-BE49-F238E27FC236}">
                  <a16:creationId xmlns:a16="http://schemas.microsoft.com/office/drawing/2014/main" id="{AB9C9D5E-8E04-4973-89B8-57D174254AC6}"/>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p:spPr>
          <p:txBody>
            <a:bodyPr/>
            <a:lstStyle/>
            <a:p>
              <a:pPr>
                <a:defRPr/>
              </a:pPr>
              <a:endParaRPr lang="en-US" dirty="0"/>
            </a:p>
          </p:txBody>
        </p:sp>
      </p:grpSp>
      <p:sp>
        <p:nvSpPr>
          <p:cNvPr id="10" name="Oval 14">
            <a:extLst>
              <a:ext uri="{FF2B5EF4-FFF2-40B4-BE49-F238E27FC236}">
                <a16:creationId xmlns:a16="http://schemas.microsoft.com/office/drawing/2014/main" id="{65B2B074-29DB-4B98-ABF3-30EFCC2157C2}"/>
              </a:ext>
            </a:extLst>
          </p:cNvPr>
          <p:cNvSpPr/>
          <p:nvPr userDrawn="1"/>
        </p:nvSpPr>
        <p:spPr>
          <a:xfrm>
            <a:off x="11371263" y="6408738"/>
            <a:ext cx="280987" cy="28098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3" name="Content Placeholder 2"/>
          <p:cNvSpPr>
            <a:spLocks noGrp="1"/>
          </p:cNvSpPr>
          <p:nvPr>
            <p:ph idx="1"/>
          </p:nvPr>
        </p:nvSpPr>
        <p:spPr>
          <a:xfrm>
            <a:off x="538960" y="1825625"/>
            <a:ext cx="4914189" cy="4351338"/>
          </a:xfrm>
        </p:spPr>
        <p:txBody>
          <a:bodyPr>
            <a:noAutofit/>
          </a:bodyPr>
          <a:lstStyle>
            <a:lvl1pPr>
              <a:defRPr sz="2400"/>
            </a:lvl1pPr>
            <a:lvl2pPr>
              <a:defRPr sz="2000"/>
            </a:lvl2pPr>
            <a:lvl3pPr>
              <a:defRPr sz="1800"/>
            </a:lvl3pPr>
            <a:lvl4pPr>
              <a:defRPr sz="1600"/>
            </a:lvl4pPr>
            <a:lvl5pPr>
              <a:defRPr sz="16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3" name="Picture Placeholder 22"/>
          <p:cNvSpPr>
            <a:spLocks noGrp="1"/>
          </p:cNvSpPr>
          <p:nvPr>
            <p:ph type="pic" sz="quarter" idx="13"/>
          </p:nvPr>
        </p:nvSpPr>
        <p:spPr>
          <a:xfrm>
            <a:off x="5884648" y="0"/>
            <a:ext cx="6307353" cy="5780372"/>
          </a:xfrm>
          <a:custGeom>
            <a:avLst/>
            <a:gdLst>
              <a:gd name="connsiteX0" fmla="*/ 760444 w 6307353"/>
              <a:gd name="connsiteY0" fmla="*/ 0 h 5780372"/>
              <a:gd name="connsiteX1" fmla="*/ 6307353 w 6307353"/>
              <a:gd name="connsiteY1" fmla="*/ 0 h 5780372"/>
              <a:gd name="connsiteX2" fmla="*/ 6307353 w 6307353"/>
              <a:gd name="connsiteY2" fmla="*/ 4515612 h 5780372"/>
              <a:gd name="connsiteX3" fmla="*/ 6110746 w 6307353"/>
              <a:gd name="connsiteY3" fmla="*/ 4731934 h 5780372"/>
              <a:gd name="connsiteX4" fmla="*/ 3579592 w 6307353"/>
              <a:gd name="connsiteY4" fmla="*/ 5780372 h 5780372"/>
              <a:gd name="connsiteX5" fmla="*/ 0 w 6307353"/>
              <a:gd name="connsiteY5" fmla="*/ 2200780 h 5780372"/>
              <a:gd name="connsiteX6" fmla="*/ 611338 w 6307353"/>
              <a:gd name="connsiteY6" fmla="*/ 199396 h 5780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07353" h="5780372">
                <a:moveTo>
                  <a:pt x="760444" y="0"/>
                </a:moveTo>
                <a:lnTo>
                  <a:pt x="6307353" y="0"/>
                </a:lnTo>
                <a:lnTo>
                  <a:pt x="6307353" y="4515612"/>
                </a:lnTo>
                <a:lnTo>
                  <a:pt x="6110746" y="4731934"/>
                </a:lnTo>
                <a:cubicBezTo>
                  <a:pt x="5462967" y="5379713"/>
                  <a:pt x="4568069" y="5780372"/>
                  <a:pt x="3579592" y="5780372"/>
                </a:cubicBezTo>
                <a:cubicBezTo>
                  <a:pt x="1602638" y="5780372"/>
                  <a:pt x="0" y="4177734"/>
                  <a:pt x="0" y="2200780"/>
                </a:cubicBezTo>
                <a:cubicBezTo>
                  <a:pt x="0" y="1459422"/>
                  <a:pt x="225371" y="770703"/>
                  <a:pt x="611338" y="199396"/>
                </a:cubicBezTo>
                <a:close/>
              </a:path>
            </a:pathLst>
          </a:custGeom>
          <a:solidFill>
            <a:schemeClr val="bg2"/>
          </a:solidFill>
        </p:spPr>
        <p:txBody>
          <a:bodyPr anchor="ctr">
            <a:noAutofit/>
          </a:bodyPr>
          <a:lstStyle>
            <a:lvl1pPr marL="0" indent="0" algn="ctr">
              <a:buNone/>
              <a:defRPr/>
            </a:lvl1pPr>
          </a:lstStyle>
          <a:p>
            <a:pPr lvl="0"/>
            <a:r>
              <a:rPr lang="en-US" noProof="0" dirty="0"/>
              <a:t>Click icon to add picture</a:t>
            </a:r>
          </a:p>
        </p:txBody>
      </p:sp>
      <p:sp>
        <p:nvSpPr>
          <p:cNvPr id="14" name="Title 1"/>
          <p:cNvSpPr>
            <a:spLocks noGrp="1"/>
          </p:cNvSpPr>
          <p:nvPr>
            <p:ph type="title"/>
          </p:nvPr>
        </p:nvSpPr>
        <p:spPr>
          <a:xfrm>
            <a:off x="515938" y="499595"/>
            <a:ext cx="4937211" cy="1325563"/>
          </a:xfrm>
        </p:spPr>
        <p:txBody>
          <a:bodyPr>
            <a:noAutofit/>
          </a:bodyPr>
          <a:lstStyle>
            <a:lvl1pPr>
              <a:defRPr sz="3200" b="1" cap="all" baseline="0"/>
            </a:lvl1pPr>
          </a:lstStyle>
          <a:p>
            <a:r>
              <a:rPr lang="en-US" noProof="0"/>
              <a:t>Click to edit Master title style</a:t>
            </a:r>
          </a:p>
        </p:txBody>
      </p:sp>
      <p:sp>
        <p:nvSpPr>
          <p:cNvPr id="11" name="Slide Number Placeholder 5">
            <a:extLst>
              <a:ext uri="{FF2B5EF4-FFF2-40B4-BE49-F238E27FC236}">
                <a16:creationId xmlns:a16="http://schemas.microsoft.com/office/drawing/2014/main" id="{D076C476-2A2F-4F81-9125-6EB217D4F779}"/>
              </a:ext>
            </a:extLst>
          </p:cNvPr>
          <p:cNvSpPr>
            <a:spLocks noGrp="1"/>
          </p:cNvSpPr>
          <p:nvPr>
            <p:ph type="sldNum" sz="quarter" idx="14"/>
          </p:nvPr>
        </p:nvSpPr>
        <p:spPr>
          <a:xfrm>
            <a:off x="11363325" y="6456363"/>
            <a:ext cx="295275" cy="187325"/>
          </a:xfrm>
          <a:prstGeom prst="rect">
            <a:avLst/>
          </a:prstGeom>
        </p:spPr>
        <p:txBody>
          <a:bodyPr/>
          <a:lstStyle>
            <a:lvl1pPr algn="ctr">
              <a:defRPr sz="900">
                <a:solidFill>
                  <a:schemeClr val="bg1"/>
                </a:solidFill>
                <a:latin typeface="+mn-lt"/>
              </a:defRPr>
            </a:lvl1pPr>
          </a:lstStyle>
          <a:p>
            <a:pPr>
              <a:defRPr/>
            </a:pPr>
            <a:fld id="{14611018-717C-47E9-84A6-921FAA96583E}" type="slidenum">
              <a:rPr lang="en-US"/>
              <a:pPr>
                <a:defRPr/>
              </a:pPr>
              <a:t>‹#›</a:t>
            </a:fld>
            <a:endParaRPr lang="en-US" dirty="0"/>
          </a:p>
        </p:txBody>
      </p:sp>
    </p:spTree>
    <p:extLst>
      <p:ext uri="{BB962C8B-B14F-4D97-AF65-F5344CB8AC3E}">
        <p14:creationId xmlns:p14="http://schemas.microsoft.com/office/powerpoint/2010/main" val="5696048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EF9AFF7-62F7-4F00-83F1-20FAC8B6F662}"/>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fr-CA"/>
          </a:p>
        </p:txBody>
      </p:sp>
      <p:sp>
        <p:nvSpPr>
          <p:cNvPr id="3" name="Espace réservé du texte 2">
            <a:extLst>
              <a:ext uri="{FF2B5EF4-FFF2-40B4-BE49-F238E27FC236}">
                <a16:creationId xmlns:a16="http://schemas.microsoft.com/office/drawing/2014/main" id="{AAA97B12-C902-4240-ADD3-506D04DCAEE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A55324FF-74E0-4B5C-A114-2A3B82E325BD}"/>
              </a:ext>
            </a:extLst>
          </p:cNvPr>
          <p:cNvSpPr>
            <a:spLocks noGrp="1"/>
          </p:cNvSpPr>
          <p:nvPr>
            <p:ph type="dt" sz="half" idx="10"/>
          </p:nvPr>
        </p:nvSpPr>
        <p:spPr/>
        <p:txBody>
          <a:bodyPr/>
          <a:lstStyle/>
          <a:p>
            <a:fld id="{ED615713-1DF8-4D8B-986F-608C5B2CE913}" type="datetimeFigureOut">
              <a:rPr lang="fr-CA" smtClean="0"/>
              <a:t>2021-12-22</a:t>
            </a:fld>
            <a:endParaRPr lang="fr-CA" dirty="0"/>
          </a:p>
        </p:txBody>
      </p:sp>
      <p:sp>
        <p:nvSpPr>
          <p:cNvPr id="5" name="Espace réservé du pied de page 4">
            <a:extLst>
              <a:ext uri="{FF2B5EF4-FFF2-40B4-BE49-F238E27FC236}">
                <a16:creationId xmlns:a16="http://schemas.microsoft.com/office/drawing/2014/main" id="{600BA2D4-1CB4-4213-9430-841BA4B39638}"/>
              </a:ext>
            </a:extLst>
          </p:cNvPr>
          <p:cNvSpPr>
            <a:spLocks noGrp="1"/>
          </p:cNvSpPr>
          <p:nvPr>
            <p:ph type="ftr" sz="quarter" idx="11"/>
          </p:nvPr>
        </p:nvSpPr>
        <p:spPr/>
        <p:txBody>
          <a:bodyPr/>
          <a:lstStyle/>
          <a:p>
            <a:endParaRPr lang="fr-CA" dirty="0"/>
          </a:p>
        </p:txBody>
      </p:sp>
      <p:sp>
        <p:nvSpPr>
          <p:cNvPr id="6" name="Espace réservé du numéro de diapositive 5">
            <a:extLst>
              <a:ext uri="{FF2B5EF4-FFF2-40B4-BE49-F238E27FC236}">
                <a16:creationId xmlns:a16="http://schemas.microsoft.com/office/drawing/2014/main" id="{CDBCEA94-CB82-484C-A640-562FA172D9D4}"/>
              </a:ext>
            </a:extLst>
          </p:cNvPr>
          <p:cNvSpPr>
            <a:spLocks noGrp="1"/>
          </p:cNvSpPr>
          <p:nvPr>
            <p:ph type="sldNum" sz="quarter" idx="12"/>
          </p:nvPr>
        </p:nvSpPr>
        <p:spPr/>
        <p:txBody>
          <a:bodyPr/>
          <a:lstStyle/>
          <a:p>
            <a:fld id="{7A9C4058-CBF0-4F37-AF0E-D2AC2C89D3F9}" type="slidenum">
              <a:rPr lang="fr-CA" smtClean="0"/>
              <a:t>‹#›</a:t>
            </a:fld>
            <a:endParaRPr lang="fr-CA" dirty="0"/>
          </a:p>
        </p:txBody>
      </p:sp>
    </p:spTree>
    <p:extLst>
      <p:ext uri="{BB962C8B-B14F-4D97-AF65-F5344CB8AC3E}">
        <p14:creationId xmlns:p14="http://schemas.microsoft.com/office/powerpoint/2010/main" val="28672006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3_Blank">
    <p:spTree>
      <p:nvGrpSpPr>
        <p:cNvPr id="1" name=""/>
        <p:cNvGrpSpPr/>
        <p:nvPr/>
      </p:nvGrpSpPr>
      <p:grpSpPr>
        <a:xfrm>
          <a:off x="0" y="0"/>
          <a:ext cx="0" cy="0"/>
          <a:chOff x="0" y="0"/>
          <a:chExt cx="0" cy="0"/>
        </a:xfrm>
      </p:grpSpPr>
      <p:graphicFrame>
        <p:nvGraphicFramePr>
          <p:cNvPr id="4" name="Object 1" hidden="1">
            <a:extLst>
              <a:ext uri="{FF2B5EF4-FFF2-40B4-BE49-F238E27FC236}">
                <a16:creationId xmlns:a16="http://schemas.microsoft.com/office/drawing/2014/main" id="{1E75494B-D112-47CB-A382-20664E20F712}"/>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76107" name="think-cell Slide" r:id="rId4" imgW="360" imgH="360" progId="TCLayout.ActiveDocument.1">
                  <p:embed/>
                </p:oleObj>
              </mc:Choice>
              <mc:Fallback>
                <p:oleObj name="think-cell Slide" r:id="rId4" imgW="360" imgH="360" progId="TCLayout.ActiveDocument.1">
                  <p:embed/>
                  <p:pic>
                    <p:nvPicPr>
                      <p:cNvPr id="4" name="Object 1" hidden="1">
                        <a:extLst>
                          <a:ext uri="{FF2B5EF4-FFF2-40B4-BE49-F238E27FC236}">
                            <a16:creationId xmlns:a16="http://schemas.microsoft.com/office/drawing/2014/main" id="{1E75494B-D112-47CB-A382-20664E20F71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5" name="Straight Connector 4">
            <a:extLst>
              <a:ext uri="{FF2B5EF4-FFF2-40B4-BE49-F238E27FC236}">
                <a16:creationId xmlns:a16="http://schemas.microsoft.com/office/drawing/2014/main" id="{81A4DD01-B7E4-4946-9F65-894CC77CD4C6}"/>
              </a:ext>
            </a:extLst>
          </p:cNvPr>
          <p:cNvCxnSpPr>
            <a:cxnSpLocks/>
          </p:cNvCxnSpPr>
          <p:nvPr userDrawn="1"/>
        </p:nvCxnSpPr>
        <p:spPr>
          <a:xfrm flipH="1">
            <a:off x="0" y="908050"/>
            <a:ext cx="9647238" cy="0"/>
          </a:xfrm>
          <a:prstGeom prst="line">
            <a:avLst/>
          </a:prstGeom>
          <a:ln w="25400">
            <a:solidFill>
              <a:srgbClr val="C3D941"/>
            </a:solidFill>
          </a:ln>
        </p:spPr>
        <p:style>
          <a:lnRef idx="1">
            <a:schemeClr val="accent1"/>
          </a:lnRef>
          <a:fillRef idx="0">
            <a:schemeClr val="accent1"/>
          </a:fillRef>
          <a:effectRef idx="0">
            <a:schemeClr val="accent1"/>
          </a:effectRef>
          <a:fontRef idx="minor">
            <a:schemeClr val="tx1"/>
          </a:fontRef>
        </p:style>
      </p:cxnSp>
      <p:sp>
        <p:nvSpPr>
          <p:cNvPr id="8" name="Slide Number Placeholder 5">
            <a:extLst>
              <a:ext uri="{FF2B5EF4-FFF2-40B4-BE49-F238E27FC236}">
                <a16:creationId xmlns:a16="http://schemas.microsoft.com/office/drawing/2014/main" id="{1C73AF64-B4E2-4C28-8BEB-558971C5F08C}"/>
              </a:ext>
            </a:extLst>
          </p:cNvPr>
          <p:cNvSpPr txBox="1">
            <a:spLocks/>
          </p:cNvSpPr>
          <p:nvPr userDrawn="1"/>
        </p:nvSpPr>
        <p:spPr>
          <a:xfrm>
            <a:off x="5829300" y="6456363"/>
            <a:ext cx="365125" cy="247650"/>
          </a:xfrm>
          <a:prstGeom prst="rect">
            <a:avLst/>
          </a:prstGeom>
        </p:spPr>
        <p:txBody>
          <a:bodyPr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26B839F1-FA23-4C33-A2A6-1F7AA12737C6}" type="slidenum">
              <a:rPr lang="en-US" smtClean="0"/>
              <a:pPr>
                <a:defRPr/>
              </a:pPr>
              <a:t>‹#›</a:t>
            </a:fld>
            <a:endParaRPr lang="en-US" dirty="0"/>
          </a:p>
        </p:txBody>
      </p:sp>
      <p:pic>
        <p:nvPicPr>
          <p:cNvPr id="9" name="Picture 10" descr="A close up of a logo&#10;&#10;Description automatically generated">
            <a:extLst>
              <a:ext uri="{FF2B5EF4-FFF2-40B4-BE49-F238E27FC236}">
                <a16:creationId xmlns:a16="http://schemas.microsoft.com/office/drawing/2014/main" id="{EA4C4158-9123-4E5A-9A24-091DEC497084}"/>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68313" y="6264275"/>
            <a:ext cx="11199812" cy="40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A close up of an object&#10;&#10;Description automatically generated">
            <a:extLst>
              <a:ext uri="{FF2B5EF4-FFF2-40B4-BE49-F238E27FC236}">
                <a16:creationId xmlns:a16="http://schemas.microsoft.com/office/drawing/2014/main" id="{5906A7C1-285F-4F1D-B772-1CD19725E02D}"/>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468313" y="5651500"/>
            <a:ext cx="11199812"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a:spLocks noGrp="1"/>
          </p:cNvSpPr>
          <p:nvPr>
            <p:ph type="title"/>
          </p:nvPr>
        </p:nvSpPr>
        <p:spPr>
          <a:xfrm>
            <a:off x="47329" y="116632"/>
            <a:ext cx="9601067" cy="998984"/>
          </a:xfrm>
        </p:spPr>
        <p:txBody>
          <a:bodyPr/>
          <a:lstStyle>
            <a:lvl1pPr algn="r">
              <a:defRPr sz="3200"/>
            </a:lvl1pPr>
          </a:lstStyle>
          <a:p>
            <a:r>
              <a:rPr lang="en-US"/>
              <a:t>Click to edit Master title style</a:t>
            </a:r>
          </a:p>
        </p:txBody>
      </p:sp>
      <p:sp>
        <p:nvSpPr>
          <p:cNvPr id="7" name="Content Placeholder 2"/>
          <p:cNvSpPr>
            <a:spLocks noGrp="1"/>
          </p:cNvSpPr>
          <p:nvPr>
            <p:ph idx="1"/>
          </p:nvPr>
        </p:nvSpPr>
        <p:spPr>
          <a:xfrm>
            <a:off x="911424" y="1187624"/>
            <a:ext cx="10363200" cy="4114800"/>
          </a:xfrm>
        </p:spPr>
        <p:txBody>
          <a:bodyPr/>
          <a:lstStyle>
            <a:lvl1pPr>
              <a:defRPr sz="28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381561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White">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20537592-0588-4D1E-9690-8590C238FA4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1765" y="417273"/>
            <a:ext cx="10704280" cy="779462"/>
          </a:xfrm>
        </p:spPr>
        <p:txBody>
          <a:bodyPr/>
          <a:lstStyle>
            <a:lvl1pPr>
              <a:defRPr/>
            </a:lvl1pPr>
          </a:lstStyle>
          <a:p>
            <a:r>
              <a:rPr lang="en-US"/>
              <a:t>Click to edit Master title style</a:t>
            </a:r>
            <a:endParaRPr lang="en-CA"/>
          </a:p>
        </p:txBody>
      </p:sp>
      <p:sp>
        <p:nvSpPr>
          <p:cNvPr id="3" name="Content Placeholder 2"/>
          <p:cNvSpPr>
            <a:spLocks noGrp="1"/>
          </p:cNvSpPr>
          <p:nvPr>
            <p:ph idx="1"/>
          </p:nvPr>
        </p:nvSpPr>
        <p:spPr>
          <a:xfrm>
            <a:off x="451765" y="1350000"/>
            <a:ext cx="10704280" cy="4754880"/>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554868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White">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8FD61AFB-4DEF-465D-90A6-660ED42069C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Chart&#10;&#10;Description automatically generated">
            <a:extLst>
              <a:ext uri="{FF2B5EF4-FFF2-40B4-BE49-F238E27FC236}">
                <a16:creationId xmlns:a16="http://schemas.microsoft.com/office/drawing/2014/main" id="{393A4B56-3984-4F59-9B3C-CC215156110F}"/>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447675"/>
            <a:ext cx="12192000" cy="596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56BA9B33-34FC-46FC-9196-C7FAB07B7B47}"/>
              </a:ext>
            </a:extLst>
          </p:cNvPr>
          <p:cNvSpPr/>
          <p:nvPr userDrawn="1"/>
        </p:nvSpPr>
        <p:spPr>
          <a:xfrm>
            <a:off x="0" y="0"/>
            <a:ext cx="12192000" cy="76200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sz="1636" dirty="0"/>
          </a:p>
        </p:txBody>
      </p:sp>
      <p:sp>
        <p:nvSpPr>
          <p:cNvPr id="7" name="Rectangle 6">
            <a:extLst>
              <a:ext uri="{FF2B5EF4-FFF2-40B4-BE49-F238E27FC236}">
                <a16:creationId xmlns:a16="http://schemas.microsoft.com/office/drawing/2014/main" id="{55EEFB14-A4C4-47BC-A337-32B06E3E9F8B}"/>
              </a:ext>
            </a:extLst>
          </p:cNvPr>
          <p:cNvSpPr/>
          <p:nvPr userDrawn="1"/>
        </p:nvSpPr>
        <p:spPr>
          <a:xfrm>
            <a:off x="0" y="6410325"/>
            <a:ext cx="12192000" cy="447675"/>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sz="1636" dirty="0"/>
          </a:p>
        </p:txBody>
      </p:sp>
      <p:sp>
        <p:nvSpPr>
          <p:cNvPr id="2" name="Title 1"/>
          <p:cNvSpPr>
            <a:spLocks noGrp="1"/>
          </p:cNvSpPr>
          <p:nvPr>
            <p:ph type="title"/>
          </p:nvPr>
        </p:nvSpPr>
        <p:spPr>
          <a:xfrm>
            <a:off x="451765" y="417273"/>
            <a:ext cx="10704280" cy="779462"/>
          </a:xfrm>
        </p:spPr>
        <p:txBody>
          <a:bodyPr/>
          <a:lstStyle>
            <a:lvl1pPr>
              <a:defRPr/>
            </a:lvl1pPr>
          </a:lstStyle>
          <a:p>
            <a:r>
              <a:rPr lang="en-US"/>
              <a:t>Click to edit Master title style</a:t>
            </a:r>
            <a:endParaRPr lang="en-CA"/>
          </a:p>
        </p:txBody>
      </p:sp>
      <p:sp>
        <p:nvSpPr>
          <p:cNvPr id="3" name="Content Placeholder 2"/>
          <p:cNvSpPr>
            <a:spLocks noGrp="1"/>
          </p:cNvSpPr>
          <p:nvPr>
            <p:ph idx="1"/>
          </p:nvPr>
        </p:nvSpPr>
        <p:spPr>
          <a:xfrm>
            <a:off x="451765" y="1350000"/>
            <a:ext cx="10704280" cy="4754880"/>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6231007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E3EF00E-CCB3-49EF-96D9-14D6ABC87C2C}"/>
              </a:ext>
            </a:extLst>
          </p:cNvPr>
          <p:cNvSpPr>
            <a:spLocks noGrp="1"/>
          </p:cNvSpPr>
          <p:nvPr>
            <p:ph type="sldNum" sz="quarter" idx="12"/>
          </p:nvPr>
        </p:nvSpPr>
        <p:spPr/>
        <p:txBody>
          <a:bodyPr/>
          <a:lstStyle/>
          <a:p>
            <a:fld id="{531354F2-37F9-47D6-A1B0-F133C541D4C6}" type="slidenum">
              <a:rPr lang="en-CA" smtClean="0"/>
              <a:t>‹#›</a:t>
            </a:fld>
            <a:endParaRPr lang="en-CA" dirty="0"/>
          </a:p>
        </p:txBody>
      </p:sp>
    </p:spTree>
    <p:extLst>
      <p:ext uri="{BB962C8B-B14F-4D97-AF65-F5344CB8AC3E}">
        <p14:creationId xmlns:p14="http://schemas.microsoft.com/office/powerpoint/2010/main" val="38880664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pic>
        <p:nvPicPr>
          <p:cNvPr id="7" name="Picture 4">
            <a:extLst>
              <a:ext uri="{FF2B5EF4-FFF2-40B4-BE49-F238E27FC236}">
                <a16:creationId xmlns:a16="http://schemas.microsoft.com/office/drawing/2014/main" id="{663798F1-54B7-47D5-B568-0957E61C7DD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6A3F6EFE-3051-44D2-BA01-F711E6DDDFA1}"/>
              </a:ext>
            </a:extLst>
          </p:cNvPr>
          <p:cNvSpPr>
            <a:spLocks noGrp="1"/>
          </p:cNvSpPr>
          <p:nvPr>
            <p:ph type="title" hasCustomPrompt="1"/>
          </p:nvPr>
        </p:nvSpPr>
        <p:spPr/>
        <p:txBody>
          <a:bodyPr/>
          <a:lstStyle>
            <a:lvl1pPr>
              <a:defRPr/>
            </a:lvl1pPr>
          </a:lstStyle>
          <a:p>
            <a:r>
              <a:rPr lang="fr-CA" noProof="0" dirty="0"/>
              <a:t>Titre de la page</a:t>
            </a:r>
            <a:endParaRPr lang="en-CA" dirty="0"/>
          </a:p>
        </p:txBody>
      </p:sp>
      <p:sp>
        <p:nvSpPr>
          <p:cNvPr id="5" name="Slide Number Placeholder 4">
            <a:extLst>
              <a:ext uri="{FF2B5EF4-FFF2-40B4-BE49-F238E27FC236}">
                <a16:creationId xmlns:a16="http://schemas.microsoft.com/office/drawing/2014/main" id="{AEB2BEAD-8DEA-4D4D-A4FB-82E954C4E579}"/>
              </a:ext>
            </a:extLst>
          </p:cNvPr>
          <p:cNvSpPr>
            <a:spLocks noGrp="1"/>
          </p:cNvSpPr>
          <p:nvPr>
            <p:ph type="sldNum" sz="quarter" idx="12"/>
          </p:nvPr>
        </p:nvSpPr>
        <p:spPr/>
        <p:txBody>
          <a:bodyPr/>
          <a:lstStyle/>
          <a:p>
            <a:fld id="{531354F2-37F9-47D6-A1B0-F133C541D4C6}" type="slidenum">
              <a:rPr lang="en-CA" smtClean="0"/>
              <a:t>‹#›</a:t>
            </a:fld>
            <a:endParaRPr lang="en-CA" dirty="0"/>
          </a:p>
        </p:txBody>
      </p:sp>
    </p:spTree>
    <p:extLst>
      <p:ext uri="{BB962C8B-B14F-4D97-AF65-F5344CB8AC3E}">
        <p14:creationId xmlns:p14="http://schemas.microsoft.com/office/powerpoint/2010/main" val="37402622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pic>
        <p:nvPicPr>
          <p:cNvPr id="5" name="Picture 6">
            <a:extLst>
              <a:ext uri="{FF2B5EF4-FFF2-40B4-BE49-F238E27FC236}">
                <a16:creationId xmlns:a16="http://schemas.microsoft.com/office/drawing/2014/main" id="{C546D6A8-A121-48C7-902A-92CE74F1956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14300"/>
            <a:ext cx="11953876"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a:extLst>
              <a:ext uri="{FF2B5EF4-FFF2-40B4-BE49-F238E27FC236}">
                <a16:creationId xmlns:a16="http://schemas.microsoft.com/office/drawing/2014/main" id="{CA988A53-39A3-41D3-A0A1-961A592895DC}"/>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t="43301"/>
          <a:stretch>
            <a:fillRect/>
          </a:stretch>
        </p:blipFill>
        <p:spPr bwMode="auto">
          <a:xfrm>
            <a:off x="0" y="6308725"/>
            <a:ext cx="12192000" cy="43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1026"/>
          <p:cNvSpPr>
            <a:spLocks noGrp="1" noChangeArrowheads="1"/>
          </p:cNvSpPr>
          <p:nvPr>
            <p:ph type="ctrTitle"/>
          </p:nvPr>
        </p:nvSpPr>
        <p:spPr>
          <a:xfrm>
            <a:off x="914400" y="2286000"/>
            <a:ext cx="10363200" cy="1143000"/>
          </a:xfrm>
        </p:spPr>
        <p:txBody>
          <a:bodyPr/>
          <a:lstStyle>
            <a:lvl1pPr algn="l">
              <a:defRPr sz="3600" b="0">
                <a:solidFill>
                  <a:srgbClr val="3F464A"/>
                </a:solidFill>
              </a:defRPr>
            </a:lvl1pPr>
          </a:lstStyle>
          <a:p>
            <a:r>
              <a:rPr lang="en-US"/>
              <a:t>Click to edit Master title style</a:t>
            </a:r>
          </a:p>
        </p:txBody>
      </p:sp>
      <p:sp>
        <p:nvSpPr>
          <p:cNvPr id="8" name="Rectangle 1027"/>
          <p:cNvSpPr>
            <a:spLocks noGrp="1" noChangeArrowheads="1"/>
          </p:cNvSpPr>
          <p:nvPr>
            <p:ph type="subTitle" idx="1"/>
          </p:nvPr>
        </p:nvSpPr>
        <p:spPr>
          <a:xfrm>
            <a:off x="914400" y="3310731"/>
            <a:ext cx="8534400" cy="1752600"/>
          </a:xfrm>
        </p:spPr>
        <p:txBody>
          <a:bodyPr/>
          <a:lstStyle>
            <a:lvl1pPr marL="0" indent="0" algn="l">
              <a:buFontTx/>
              <a:buNone/>
              <a:defRPr sz="1800">
                <a:solidFill>
                  <a:srgbClr val="3F464A"/>
                </a:solidFill>
              </a:defRPr>
            </a:lvl1pPr>
          </a:lstStyle>
          <a:p>
            <a:r>
              <a:rPr lang="en-US"/>
              <a:t>Click to edit Master subtitle style</a:t>
            </a:r>
          </a:p>
        </p:txBody>
      </p:sp>
    </p:spTree>
    <p:extLst>
      <p:ext uri="{BB962C8B-B14F-4D97-AF65-F5344CB8AC3E}">
        <p14:creationId xmlns:p14="http://schemas.microsoft.com/office/powerpoint/2010/main" val="35442192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7" name="Picture 4">
            <a:extLst>
              <a:ext uri="{FF2B5EF4-FFF2-40B4-BE49-F238E27FC236}">
                <a16:creationId xmlns:a16="http://schemas.microsoft.com/office/drawing/2014/main" id="{08CD0E4A-EE17-43B3-813C-CC0F856A223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a:spLocks noGrp="1"/>
          </p:cNvSpPr>
          <p:nvPr>
            <p:ph type="title"/>
          </p:nvPr>
        </p:nvSpPr>
        <p:spPr>
          <a:xfrm>
            <a:off x="47329" y="116632"/>
            <a:ext cx="9601067" cy="998984"/>
          </a:xfrm>
        </p:spPr>
        <p:txBody>
          <a:bodyPr/>
          <a:lstStyle>
            <a:lvl1pPr algn="r">
              <a:defRPr sz="3200" b="1">
                <a:solidFill>
                  <a:srgbClr val="3F464A"/>
                </a:solidFill>
              </a:defRPr>
            </a:lvl1pPr>
          </a:lstStyle>
          <a:p>
            <a:r>
              <a:rPr lang="en-US"/>
              <a:t>Click to edit Master title style</a:t>
            </a:r>
          </a:p>
        </p:txBody>
      </p:sp>
      <p:sp>
        <p:nvSpPr>
          <p:cNvPr id="6" name="Content Placeholder 2"/>
          <p:cNvSpPr>
            <a:spLocks noGrp="1"/>
          </p:cNvSpPr>
          <p:nvPr>
            <p:ph idx="1"/>
          </p:nvPr>
        </p:nvSpPr>
        <p:spPr>
          <a:xfrm>
            <a:off x="911424" y="1187624"/>
            <a:ext cx="10363200" cy="4114800"/>
          </a:xfrm>
        </p:spPr>
        <p:txBody>
          <a:bodyPr/>
          <a:lstStyle>
            <a:lvl1pPr>
              <a:defRPr sz="2800">
                <a:solidFill>
                  <a:srgbClr val="3F464A"/>
                </a:solidFill>
              </a:defRPr>
            </a:lvl1pPr>
            <a:lvl2pPr>
              <a:defRPr sz="2400">
                <a:solidFill>
                  <a:srgbClr val="3F464A"/>
                </a:solidFill>
              </a:defRPr>
            </a:lvl2pPr>
            <a:lvl3pPr>
              <a:defRPr sz="2000">
                <a:solidFill>
                  <a:srgbClr val="3F464A"/>
                </a:solidFill>
              </a:defRPr>
            </a:lvl3pPr>
            <a:lvl4pPr>
              <a:defRPr sz="1800">
                <a:solidFill>
                  <a:srgbClr val="3F464A"/>
                </a:solidFill>
              </a:defRPr>
            </a:lvl4pPr>
            <a:lvl5pPr>
              <a:defRPr sz="1800">
                <a:solidFill>
                  <a:srgbClr val="3F464A"/>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008468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5" name="Title 1"/>
          <p:cNvSpPr>
            <a:spLocks noGrp="1"/>
          </p:cNvSpPr>
          <p:nvPr>
            <p:ph type="title"/>
          </p:nvPr>
        </p:nvSpPr>
        <p:spPr>
          <a:xfrm>
            <a:off x="47329" y="116632"/>
            <a:ext cx="9601067" cy="998984"/>
          </a:xfrm>
        </p:spPr>
        <p:txBody>
          <a:bodyPr/>
          <a:lstStyle>
            <a:lvl1pPr algn="r">
              <a:defRPr sz="3200" b="1">
                <a:solidFill>
                  <a:srgbClr val="3F464A"/>
                </a:solidFill>
              </a:defRPr>
            </a:lvl1pPr>
          </a:lstStyle>
          <a:p>
            <a:r>
              <a:rPr lang="en-US"/>
              <a:t>Click to edit Master title style</a:t>
            </a:r>
          </a:p>
        </p:txBody>
      </p:sp>
      <p:sp>
        <p:nvSpPr>
          <p:cNvPr id="6" name="Content Placeholder 2"/>
          <p:cNvSpPr>
            <a:spLocks noGrp="1"/>
          </p:cNvSpPr>
          <p:nvPr>
            <p:ph idx="1"/>
          </p:nvPr>
        </p:nvSpPr>
        <p:spPr>
          <a:xfrm>
            <a:off x="911424" y="1187624"/>
            <a:ext cx="10363200" cy="4114800"/>
          </a:xfrm>
        </p:spPr>
        <p:txBody>
          <a:bodyPr/>
          <a:lstStyle>
            <a:lvl1pPr>
              <a:defRPr sz="2800">
                <a:solidFill>
                  <a:srgbClr val="3F464A"/>
                </a:solidFill>
              </a:defRPr>
            </a:lvl1pPr>
            <a:lvl2pPr>
              <a:defRPr sz="2400">
                <a:solidFill>
                  <a:srgbClr val="3F464A"/>
                </a:solidFill>
              </a:defRPr>
            </a:lvl2pPr>
            <a:lvl3pPr>
              <a:defRPr sz="2000">
                <a:solidFill>
                  <a:srgbClr val="3F464A"/>
                </a:solidFill>
              </a:defRPr>
            </a:lvl3pPr>
            <a:lvl4pPr>
              <a:defRPr sz="1800">
                <a:solidFill>
                  <a:srgbClr val="3F464A"/>
                </a:solidFill>
              </a:defRPr>
            </a:lvl4pPr>
            <a:lvl5pPr>
              <a:defRPr sz="1800">
                <a:solidFill>
                  <a:srgbClr val="3F464A"/>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232149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5" name="Title 1"/>
          <p:cNvSpPr>
            <a:spLocks noGrp="1"/>
          </p:cNvSpPr>
          <p:nvPr>
            <p:ph type="title"/>
          </p:nvPr>
        </p:nvSpPr>
        <p:spPr>
          <a:xfrm>
            <a:off x="914400" y="4679353"/>
            <a:ext cx="10363200" cy="1362075"/>
          </a:xfrm>
        </p:spPr>
        <p:txBody>
          <a:bodyPr anchor="t"/>
          <a:lstStyle>
            <a:lvl1pPr algn="l">
              <a:defRPr sz="3200" b="1" cap="all">
                <a:solidFill>
                  <a:srgbClr val="3F464A"/>
                </a:solidFill>
              </a:defRPr>
            </a:lvl1pPr>
          </a:lstStyle>
          <a:p>
            <a:r>
              <a:rPr lang="en-US" dirty="0"/>
              <a:t>Click to edit Master title style</a:t>
            </a:r>
          </a:p>
        </p:txBody>
      </p:sp>
      <p:sp>
        <p:nvSpPr>
          <p:cNvPr id="6" name="Text Placeholder 2"/>
          <p:cNvSpPr>
            <a:spLocks noGrp="1"/>
          </p:cNvSpPr>
          <p:nvPr>
            <p:ph type="body" idx="1"/>
          </p:nvPr>
        </p:nvSpPr>
        <p:spPr>
          <a:xfrm>
            <a:off x="1008063" y="3012086"/>
            <a:ext cx="10363200" cy="1500187"/>
          </a:xfrm>
        </p:spPr>
        <p:txBody>
          <a:bodyPr anchor="b"/>
          <a:lstStyle>
            <a:lvl1pPr marL="0" indent="0">
              <a:buNone/>
              <a:defRPr sz="2000">
                <a:solidFill>
                  <a:srgbClr val="3F464A"/>
                </a:solidFill>
              </a:defRPr>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en-US" dirty="0"/>
              <a:t>Click to edit Master text styles</a:t>
            </a:r>
          </a:p>
        </p:txBody>
      </p:sp>
    </p:spTree>
    <p:extLst>
      <p:ext uri="{BB962C8B-B14F-4D97-AF65-F5344CB8AC3E}">
        <p14:creationId xmlns:p14="http://schemas.microsoft.com/office/powerpoint/2010/main" val="29966542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8">
            <a:extLst>
              <a:ext uri="{FF2B5EF4-FFF2-40B4-BE49-F238E27FC236}">
                <a16:creationId xmlns:a16="http://schemas.microsoft.com/office/drawing/2014/main" id="{4603664B-7766-4BDE-9841-C9981F441C2A}"/>
              </a:ext>
            </a:extLst>
          </p:cNvPr>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itle Placeholder 1">
            <a:extLst>
              <a:ext uri="{FF2B5EF4-FFF2-40B4-BE49-F238E27FC236}">
                <a16:creationId xmlns:a16="http://schemas.microsoft.com/office/drawing/2014/main" id="{15357384-CB79-4326-B8DD-7D43F95719F2}"/>
              </a:ext>
            </a:extLst>
          </p:cNvPr>
          <p:cNvSpPr>
            <a:spLocks noGrp="1" noChangeArrowheads="1"/>
          </p:cNvSpPr>
          <p:nvPr>
            <p:ph type="title"/>
          </p:nvPr>
        </p:nvSpPr>
        <p:spPr bwMode="auto">
          <a:xfrm>
            <a:off x="452438" y="417513"/>
            <a:ext cx="10702925" cy="779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a:t>Page Title</a:t>
            </a:r>
            <a:endParaRPr lang="en-CA" altLang="en-US"/>
          </a:p>
        </p:txBody>
      </p:sp>
      <p:sp>
        <p:nvSpPr>
          <p:cNvPr id="2052" name="Text Placeholder 2">
            <a:extLst>
              <a:ext uri="{FF2B5EF4-FFF2-40B4-BE49-F238E27FC236}">
                <a16:creationId xmlns:a16="http://schemas.microsoft.com/office/drawing/2014/main" id="{51554D5A-C47E-4704-A6AD-9A13851BFBDF}"/>
              </a:ext>
            </a:extLst>
          </p:cNvPr>
          <p:cNvSpPr>
            <a:spLocks noGrp="1" noChangeArrowheads="1"/>
          </p:cNvSpPr>
          <p:nvPr>
            <p:ph type="body" idx="1"/>
          </p:nvPr>
        </p:nvSpPr>
        <p:spPr bwMode="auto">
          <a:xfrm>
            <a:off x="452438" y="1349375"/>
            <a:ext cx="10702925" cy="475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a:t>Level #1</a:t>
            </a:r>
          </a:p>
          <a:p>
            <a:pPr lvl="1"/>
            <a:r>
              <a:rPr lang="en-US" altLang="en-US"/>
              <a:t>Level #2</a:t>
            </a:r>
          </a:p>
          <a:p>
            <a:pPr lvl="2"/>
            <a:r>
              <a:rPr lang="en-US" altLang="en-US"/>
              <a:t>Level #3</a:t>
            </a:r>
          </a:p>
          <a:p>
            <a:pPr lvl="3"/>
            <a:r>
              <a:rPr lang="en-US" altLang="en-US"/>
              <a:t>Level #4</a:t>
            </a:r>
          </a:p>
          <a:p>
            <a:pPr lvl="4"/>
            <a:r>
              <a:rPr lang="en-US" altLang="en-US"/>
              <a:t>Level #5</a:t>
            </a:r>
            <a:endParaRPr lang="en-CA" altLang="en-US"/>
          </a:p>
        </p:txBody>
      </p:sp>
    </p:spTree>
  </p:cSld>
  <p:clrMap bg1="lt1" tx1="dk1" bg2="lt2" tx2="dk2" accent1="accent1" accent2="accent2" accent3="accent3" accent4="accent4" accent5="accent5" accent6="accent6" hlink="hlink" folHlink="folHlink"/>
  <p:sldLayoutIdLst>
    <p:sldLayoutId id="2147487453" r:id="rId1"/>
    <p:sldLayoutId id="2147487466" r:id="rId2"/>
    <p:sldLayoutId id="2147487467" r:id="rId3"/>
    <p:sldLayoutId id="2147487521" r:id="rId4"/>
    <p:sldLayoutId id="2147487522" r:id="rId5"/>
    <p:sldLayoutId id="2147487454" r:id="rId6"/>
    <p:sldLayoutId id="2147487455" r:id="rId7"/>
    <p:sldLayoutId id="2147487456" r:id="rId8"/>
    <p:sldLayoutId id="2147487457" r:id="rId9"/>
    <p:sldLayoutId id="2147487458" r:id="rId10"/>
    <p:sldLayoutId id="2147487459" r:id="rId11"/>
    <p:sldLayoutId id="2147487465" r:id="rId12"/>
    <p:sldLayoutId id="2147487523" r:id="rId13"/>
    <p:sldLayoutId id="2147487524" r:id="rId14"/>
  </p:sldLayoutIdLst>
  <p:hf hdr="0" ftr="0" dt="0"/>
  <p:txStyles>
    <p:titleStyle>
      <a:lvl1pPr algn="l" defTabSz="912813" rtl="0" eaLnBrk="0" fontAlgn="base" hangingPunct="0">
        <a:lnSpc>
          <a:spcPct val="90000"/>
        </a:lnSpc>
        <a:spcBef>
          <a:spcPct val="0"/>
        </a:spcBef>
        <a:spcAft>
          <a:spcPct val="0"/>
        </a:spcAft>
        <a:defRPr sz="4300" b="1" kern="1200">
          <a:solidFill>
            <a:schemeClr val="accent2"/>
          </a:solidFill>
          <a:latin typeface="+mj-lt"/>
          <a:ea typeface="+mj-ea"/>
          <a:cs typeface="+mj-cs"/>
        </a:defRPr>
      </a:lvl1pPr>
      <a:lvl2pPr algn="l" defTabSz="912813" rtl="0" eaLnBrk="0" fontAlgn="base" hangingPunct="0">
        <a:lnSpc>
          <a:spcPct val="90000"/>
        </a:lnSpc>
        <a:spcBef>
          <a:spcPct val="0"/>
        </a:spcBef>
        <a:spcAft>
          <a:spcPct val="0"/>
        </a:spcAft>
        <a:defRPr sz="4300" b="1">
          <a:solidFill>
            <a:schemeClr val="accent2"/>
          </a:solidFill>
          <a:latin typeface="Arial" panose="020B0604020202020204" pitchFamily="34" charset="0"/>
        </a:defRPr>
      </a:lvl2pPr>
      <a:lvl3pPr algn="l" defTabSz="912813" rtl="0" eaLnBrk="0" fontAlgn="base" hangingPunct="0">
        <a:lnSpc>
          <a:spcPct val="90000"/>
        </a:lnSpc>
        <a:spcBef>
          <a:spcPct val="0"/>
        </a:spcBef>
        <a:spcAft>
          <a:spcPct val="0"/>
        </a:spcAft>
        <a:defRPr sz="4300" b="1">
          <a:solidFill>
            <a:schemeClr val="accent2"/>
          </a:solidFill>
          <a:latin typeface="Arial" panose="020B0604020202020204" pitchFamily="34" charset="0"/>
        </a:defRPr>
      </a:lvl3pPr>
      <a:lvl4pPr algn="l" defTabSz="912813" rtl="0" eaLnBrk="0" fontAlgn="base" hangingPunct="0">
        <a:lnSpc>
          <a:spcPct val="90000"/>
        </a:lnSpc>
        <a:spcBef>
          <a:spcPct val="0"/>
        </a:spcBef>
        <a:spcAft>
          <a:spcPct val="0"/>
        </a:spcAft>
        <a:defRPr sz="4300" b="1">
          <a:solidFill>
            <a:schemeClr val="accent2"/>
          </a:solidFill>
          <a:latin typeface="Arial" panose="020B0604020202020204" pitchFamily="34" charset="0"/>
        </a:defRPr>
      </a:lvl4pPr>
      <a:lvl5pPr algn="l" defTabSz="912813" rtl="0" eaLnBrk="0" fontAlgn="base" hangingPunct="0">
        <a:lnSpc>
          <a:spcPct val="90000"/>
        </a:lnSpc>
        <a:spcBef>
          <a:spcPct val="0"/>
        </a:spcBef>
        <a:spcAft>
          <a:spcPct val="0"/>
        </a:spcAft>
        <a:defRPr sz="4300" b="1">
          <a:solidFill>
            <a:schemeClr val="accent2"/>
          </a:solidFill>
          <a:latin typeface="Arial" panose="020B0604020202020204" pitchFamily="34" charset="0"/>
        </a:defRPr>
      </a:lvl5pPr>
      <a:lvl6pPr marL="457200" algn="l" defTabSz="912813" rtl="0" fontAlgn="base">
        <a:lnSpc>
          <a:spcPct val="90000"/>
        </a:lnSpc>
        <a:spcBef>
          <a:spcPct val="0"/>
        </a:spcBef>
        <a:spcAft>
          <a:spcPct val="0"/>
        </a:spcAft>
        <a:defRPr sz="4300" b="1">
          <a:solidFill>
            <a:schemeClr val="accent2"/>
          </a:solidFill>
          <a:latin typeface="Arial" panose="020B0604020202020204" pitchFamily="34" charset="0"/>
        </a:defRPr>
      </a:lvl6pPr>
      <a:lvl7pPr marL="914400" algn="l" defTabSz="912813" rtl="0" fontAlgn="base">
        <a:lnSpc>
          <a:spcPct val="90000"/>
        </a:lnSpc>
        <a:spcBef>
          <a:spcPct val="0"/>
        </a:spcBef>
        <a:spcAft>
          <a:spcPct val="0"/>
        </a:spcAft>
        <a:defRPr sz="4300" b="1">
          <a:solidFill>
            <a:schemeClr val="accent2"/>
          </a:solidFill>
          <a:latin typeface="Arial" panose="020B0604020202020204" pitchFamily="34" charset="0"/>
        </a:defRPr>
      </a:lvl7pPr>
      <a:lvl8pPr marL="1371600" algn="l" defTabSz="912813" rtl="0" fontAlgn="base">
        <a:lnSpc>
          <a:spcPct val="90000"/>
        </a:lnSpc>
        <a:spcBef>
          <a:spcPct val="0"/>
        </a:spcBef>
        <a:spcAft>
          <a:spcPct val="0"/>
        </a:spcAft>
        <a:defRPr sz="4300" b="1">
          <a:solidFill>
            <a:schemeClr val="accent2"/>
          </a:solidFill>
          <a:latin typeface="Arial" panose="020B0604020202020204" pitchFamily="34" charset="0"/>
        </a:defRPr>
      </a:lvl8pPr>
      <a:lvl9pPr marL="1828800" algn="l" defTabSz="912813" rtl="0" fontAlgn="base">
        <a:lnSpc>
          <a:spcPct val="90000"/>
        </a:lnSpc>
        <a:spcBef>
          <a:spcPct val="0"/>
        </a:spcBef>
        <a:spcAft>
          <a:spcPct val="0"/>
        </a:spcAft>
        <a:defRPr sz="4300" b="1">
          <a:solidFill>
            <a:schemeClr val="accent2"/>
          </a:solidFill>
          <a:latin typeface="Arial" panose="020B0604020202020204" pitchFamily="34" charset="0"/>
        </a:defRPr>
      </a:lvl9pPr>
    </p:titleStyle>
    <p:bodyStyle>
      <a:lvl1pPr marL="360363" indent="-360363" algn="l" defTabSz="684213" rtl="0" eaLnBrk="0" fontAlgn="base" hangingPunct="0">
        <a:spcBef>
          <a:spcPts val="750"/>
        </a:spcBef>
        <a:spcAft>
          <a:spcPct val="0"/>
        </a:spcAft>
        <a:buSzPct val="100000"/>
        <a:buFont typeface="Wingdings 2" panose="05020102010507070707" pitchFamily="18" charset="2"/>
        <a:buChar char=""/>
        <a:defRPr sz="2700" kern="1200">
          <a:solidFill>
            <a:schemeClr val="accent2"/>
          </a:solidFill>
          <a:latin typeface="+mn-lt"/>
          <a:ea typeface="+mn-ea"/>
          <a:cs typeface="+mn-cs"/>
        </a:defRPr>
      </a:lvl1pPr>
      <a:lvl2pPr marL="712788" indent="-369888" algn="l" defTabSz="684213" rtl="0" eaLnBrk="0" fontAlgn="base" hangingPunct="0">
        <a:spcBef>
          <a:spcPts val="375"/>
        </a:spcBef>
        <a:spcAft>
          <a:spcPct val="0"/>
        </a:spcAft>
        <a:buSzPct val="100000"/>
        <a:buFont typeface="Wingdings 2" panose="05020102010507070707" pitchFamily="18" charset="2"/>
        <a:buChar char=""/>
        <a:defRPr sz="2400" kern="1200">
          <a:solidFill>
            <a:schemeClr val="accent2"/>
          </a:solidFill>
          <a:latin typeface="+mn-lt"/>
          <a:ea typeface="+mn-ea"/>
          <a:cs typeface="+mn-cs"/>
        </a:defRPr>
      </a:lvl2pPr>
      <a:lvl3pPr marL="989013" indent="-303213" algn="l" defTabSz="684213" rtl="0" eaLnBrk="0" fontAlgn="base" hangingPunct="0">
        <a:spcBef>
          <a:spcPts val="375"/>
        </a:spcBef>
        <a:spcAft>
          <a:spcPct val="0"/>
        </a:spcAft>
        <a:buSzPct val="100000"/>
        <a:buFont typeface="Wingdings 2" panose="05020102010507070707" pitchFamily="18" charset="2"/>
        <a:buChar char=""/>
        <a:defRPr sz="2000" kern="1200">
          <a:solidFill>
            <a:schemeClr val="accent2"/>
          </a:solidFill>
          <a:latin typeface="+mn-lt"/>
          <a:ea typeface="+mn-ea"/>
          <a:cs typeface="+mn-cs"/>
        </a:defRPr>
      </a:lvl3pPr>
      <a:lvl4pPr marL="1341438" indent="-312738" algn="l" defTabSz="684213" rtl="0" eaLnBrk="0" fontAlgn="base" hangingPunct="0">
        <a:spcBef>
          <a:spcPts val="375"/>
        </a:spcBef>
        <a:spcAft>
          <a:spcPct val="0"/>
        </a:spcAft>
        <a:buSzPct val="100000"/>
        <a:buFont typeface="Wingdings 2" panose="05020102010507070707" pitchFamily="18" charset="2"/>
        <a:buChar char=""/>
        <a:defRPr sz="1700" kern="1200">
          <a:solidFill>
            <a:schemeClr val="accent2"/>
          </a:solidFill>
          <a:latin typeface="+mn-lt"/>
          <a:ea typeface="+mn-ea"/>
          <a:cs typeface="+mn-cs"/>
        </a:defRPr>
      </a:lvl4pPr>
      <a:lvl5pPr marL="1617663" indent="-246063" algn="l" defTabSz="684213" rtl="0" eaLnBrk="0" fontAlgn="base" hangingPunct="0">
        <a:spcBef>
          <a:spcPts val="375"/>
        </a:spcBef>
        <a:spcAft>
          <a:spcPct val="0"/>
        </a:spcAft>
        <a:buSzPct val="100000"/>
        <a:buFont typeface="Wingdings 2" panose="05020102010507070707" pitchFamily="18" charset="2"/>
        <a:buChar char=""/>
        <a:defRPr sz="1700" kern="1200">
          <a:solidFill>
            <a:schemeClr val="accent2"/>
          </a:solidFill>
          <a:latin typeface="+mn-lt"/>
          <a:ea typeface="+mn-ea"/>
          <a:cs typeface="+mn-cs"/>
        </a:defRPr>
      </a:lvl5pPr>
      <a:lvl6pPr marL="2514342" indent="-228576" algn="l" defTabSz="91430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1494" indent="-228576" algn="l" defTabSz="91430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8647" indent="-228576" algn="l" defTabSz="91430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801" indent="-228576" algn="l" defTabSz="91430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306" rtl="0" eaLnBrk="1" latinLnBrk="0" hangingPunct="1">
        <a:defRPr sz="1799" kern="1200">
          <a:solidFill>
            <a:schemeClr val="tx1"/>
          </a:solidFill>
          <a:latin typeface="+mn-lt"/>
          <a:ea typeface="+mn-ea"/>
          <a:cs typeface="+mn-cs"/>
        </a:defRPr>
      </a:lvl1pPr>
      <a:lvl2pPr marL="457153" algn="l" defTabSz="914306" rtl="0" eaLnBrk="1" latinLnBrk="0" hangingPunct="1">
        <a:defRPr sz="1799" kern="1200">
          <a:solidFill>
            <a:schemeClr val="tx1"/>
          </a:solidFill>
          <a:latin typeface="+mn-lt"/>
          <a:ea typeface="+mn-ea"/>
          <a:cs typeface="+mn-cs"/>
        </a:defRPr>
      </a:lvl2pPr>
      <a:lvl3pPr marL="914306" algn="l" defTabSz="914306" rtl="0" eaLnBrk="1" latinLnBrk="0" hangingPunct="1">
        <a:defRPr sz="1799" kern="1200">
          <a:solidFill>
            <a:schemeClr val="tx1"/>
          </a:solidFill>
          <a:latin typeface="+mn-lt"/>
          <a:ea typeface="+mn-ea"/>
          <a:cs typeface="+mn-cs"/>
        </a:defRPr>
      </a:lvl3pPr>
      <a:lvl4pPr marL="1371459" algn="l" defTabSz="914306" rtl="0" eaLnBrk="1" latinLnBrk="0" hangingPunct="1">
        <a:defRPr sz="1799" kern="1200">
          <a:solidFill>
            <a:schemeClr val="tx1"/>
          </a:solidFill>
          <a:latin typeface="+mn-lt"/>
          <a:ea typeface="+mn-ea"/>
          <a:cs typeface="+mn-cs"/>
        </a:defRPr>
      </a:lvl4pPr>
      <a:lvl5pPr marL="1828612" algn="l" defTabSz="914306" rtl="0" eaLnBrk="1" latinLnBrk="0" hangingPunct="1">
        <a:defRPr sz="1799" kern="1200">
          <a:solidFill>
            <a:schemeClr val="tx1"/>
          </a:solidFill>
          <a:latin typeface="+mn-lt"/>
          <a:ea typeface="+mn-ea"/>
          <a:cs typeface="+mn-cs"/>
        </a:defRPr>
      </a:lvl5pPr>
      <a:lvl6pPr marL="2285764" algn="l" defTabSz="914306" rtl="0" eaLnBrk="1" latinLnBrk="0" hangingPunct="1">
        <a:defRPr sz="1799" kern="1200">
          <a:solidFill>
            <a:schemeClr val="tx1"/>
          </a:solidFill>
          <a:latin typeface="+mn-lt"/>
          <a:ea typeface="+mn-ea"/>
          <a:cs typeface="+mn-cs"/>
        </a:defRPr>
      </a:lvl6pPr>
      <a:lvl7pPr marL="2742918" algn="l" defTabSz="914306" rtl="0" eaLnBrk="1" latinLnBrk="0" hangingPunct="1">
        <a:defRPr sz="1799" kern="1200">
          <a:solidFill>
            <a:schemeClr val="tx1"/>
          </a:solidFill>
          <a:latin typeface="+mn-lt"/>
          <a:ea typeface="+mn-ea"/>
          <a:cs typeface="+mn-cs"/>
        </a:defRPr>
      </a:lvl7pPr>
      <a:lvl8pPr marL="3200071" algn="l" defTabSz="914306" rtl="0" eaLnBrk="1" latinLnBrk="0" hangingPunct="1">
        <a:defRPr sz="1799" kern="1200">
          <a:solidFill>
            <a:schemeClr val="tx1"/>
          </a:solidFill>
          <a:latin typeface="+mn-lt"/>
          <a:ea typeface="+mn-ea"/>
          <a:cs typeface="+mn-cs"/>
        </a:defRPr>
      </a:lvl8pPr>
      <a:lvl9pPr marL="3657224" algn="l" defTabSz="914306" rtl="0" eaLnBrk="1" latinLnBrk="0" hangingPunct="1">
        <a:defRPr sz="17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5.xml"/><Relationship Id="rId7" Type="http://schemas.openxmlformats.org/officeDocument/2006/relationships/image" Target="../media/image9.png"/><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notesSlide" Target="../notesSlides/notesSlide1.xml"/><Relationship Id="rId5" Type="http://schemas.openxmlformats.org/officeDocument/2006/relationships/slideLayout" Target="../slideLayouts/slideLayout4.xml"/><Relationship Id="rId4" Type="http://schemas.openxmlformats.org/officeDocument/2006/relationships/tags" Target="../tags/tag6.xml"/></Relationships>
</file>

<file path=ppt/slides/_rels/slide10.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svg"/><Relationship Id="rId3" Type="http://schemas.openxmlformats.org/officeDocument/2006/relationships/notesSlide" Target="../notesSlides/notesSlide10.xml"/><Relationship Id="rId7" Type="http://schemas.openxmlformats.org/officeDocument/2006/relationships/image" Target="../media/image21.svg"/><Relationship Id="rId12" Type="http://schemas.openxmlformats.org/officeDocument/2006/relationships/image" Target="../media/image26.png"/><Relationship Id="rId17" Type="http://schemas.openxmlformats.org/officeDocument/2006/relationships/image" Target="../media/image31.svg"/><Relationship Id="rId2" Type="http://schemas.openxmlformats.org/officeDocument/2006/relationships/slideLayout" Target="../slideLayouts/slideLayout2.xml"/><Relationship Id="rId16" Type="http://schemas.openxmlformats.org/officeDocument/2006/relationships/image" Target="../media/image30.png"/><Relationship Id="rId1" Type="http://schemas.openxmlformats.org/officeDocument/2006/relationships/tags" Target="../tags/tag17.xml"/><Relationship Id="rId6" Type="http://schemas.openxmlformats.org/officeDocument/2006/relationships/image" Target="../media/image20.png"/><Relationship Id="rId11" Type="http://schemas.openxmlformats.org/officeDocument/2006/relationships/image" Target="../media/image25.svg"/><Relationship Id="rId5" Type="http://schemas.openxmlformats.org/officeDocument/2006/relationships/image" Target="../media/image19.svg"/><Relationship Id="rId15" Type="http://schemas.openxmlformats.org/officeDocument/2006/relationships/image" Target="../media/image29.sv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svg"/><Relationship Id="rId1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18.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19.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20.xml"/><Relationship Id="rId5" Type="http://schemas.openxmlformats.org/officeDocument/2006/relationships/hyperlink" Target="https://gcintranet.tpsgc-pwgsc.gc.ca/bi-rp/ser-cat/ag-ae/pciccb-fpbcc-eng.html" TargetMode="External"/><Relationship Id="rId4" Type="http://schemas.openxmlformats.org/officeDocument/2006/relationships/hyperlink" Target="https://gcintranet.tpsgc-pwgsc.gc.ca/bi-rp/ser-cat/ag-ae/pciccb-fpbcc-fra.html"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8" Type="http://schemas.openxmlformats.org/officeDocument/2006/relationships/tags" Target="../tags/tag28.xml"/><Relationship Id="rId3" Type="http://schemas.openxmlformats.org/officeDocument/2006/relationships/tags" Target="../tags/tag23.xml"/><Relationship Id="rId7" Type="http://schemas.openxmlformats.org/officeDocument/2006/relationships/tags" Target="../tags/tag27.xml"/><Relationship Id="rId2" Type="http://schemas.openxmlformats.org/officeDocument/2006/relationships/tags" Target="../tags/tag22.xml"/><Relationship Id="rId1" Type="http://schemas.openxmlformats.org/officeDocument/2006/relationships/tags" Target="../tags/tag21.xml"/><Relationship Id="rId6" Type="http://schemas.openxmlformats.org/officeDocument/2006/relationships/tags" Target="../tags/tag26.xml"/><Relationship Id="rId5" Type="http://schemas.openxmlformats.org/officeDocument/2006/relationships/tags" Target="../tags/tag25.xml"/><Relationship Id="rId10" Type="http://schemas.openxmlformats.org/officeDocument/2006/relationships/notesSlide" Target="../notesSlides/notesSlide15.xml"/><Relationship Id="rId4" Type="http://schemas.openxmlformats.org/officeDocument/2006/relationships/tags" Target="../tags/tag24.xml"/><Relationship Id="rId9"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www.gcpedia.gc.ca/wiki/S%C3%A9rie_de_consultation_sur_l%27accessibilit%C3%A9_du_Milieu_de_travail_GC"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hyperlink" Target="https://www.gcpedia.gc.ca/wiki/GCworkplace_accessibility_sessions"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image" Target="../media/image40.png"/><Relationship Id="rId11" Type="http://schemas.openxmlformats.org/officeDocument/2006/relationships/image" Target="../media/image45.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9.xml"/><Relationship Id="rId1" Type="http://schemas.openxmlformats.org/officeDocument/2006/relationships/slideLayout" Target="../slideLayouts/slideLayout5.xml"/><Relationship Id="rId5" Type="http://schemas.openxmlformats.org/officeDocument/2006/relationships/image" Target="../media/image48.png"/><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xml"/><Relationship Id="rId1" Type="http://schemas.openxmlformats.org/officeDocument/2006/relationships/tags" Target="../tags/tag7.xml"/><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0.xml"/><Relationship Id="rId1" Type="http://schemas.openxmlformats.org/officeDocument/2006/relationships/slideLayout" Target="../slideLayouts/slideLayout5.xml"/><Relationship Id="rId4" Type="http://schemas.openxmlformats.org/officeDocument/2006/relationships/image" Target="../media/image50.svg"/></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1.xml"/><Relationship Id="rId1" Type="http://schemas.openxmlformats.org/officeDocument/2006/relationships/slideLayout" Target="../slideLayouts/slideLayout5.xml"/><Relationship Id="rId4" Type="http://schemas.openxmlformats.org/officeDocument/2006/relationships/image" Target="../media/image50.svg"/></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2.xml"/><Relationship Id="rId1" Type="http://schemas.openxmlformats.org/officeDocument/2006/relationships/slideLayout" Target="../slideLayouts/slideLayout5.xml"/><Relationship Id="rId4" Type="http://schemas.openxmlformats.org/officeDocument/2006/relationships/image" Target="../media/image50.sv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29.xml"/><Relationship Id="rId4" Type="http://schemas.openxmlformats.org/officeDocument/2006/relationships/image" Target="../media/image51.png"/></Relationships>
</file>

<file path=ppt/slides/_rels/slide24.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2.png"/><Relationship Id="rId7" Type="http://schemas.openxmlformats.org/officeDocument/2006/relationships/image" Target="../media/image51.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25.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56.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9.png"/><Relationship Id="rId4" Type="http://schemas.openxmlformats.org/officeDocument/2006/relationships/image" Target="../media/image58.png"/></Relationships>
</file>

<file path=ppt/slides/_rels/slide26.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png"/><Relationship Id="rId7" Type="http://schemas.openxmlformats.org/officeDocument/2006/relationships/image" Target="../media/image64.png"/><Relationship Id="rId12" Type="http://schemas.openxmlformats.org/officeDocument/2006/relationships/image" Target="../media/image68.sv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63.emf"/><Relationship Id="rId11" Type="http://schemas.openxmlformats.org/officeDocument/2006/relationships/image" Target="../media/image67.png"/><Relationship Id="rId5" Type="http://schemas.openxmlformats.org/officeDocument/2006/relationships/image" Target="../media/image62.png"/><Relationship Id="rId10" Type="http://schemas.openxmlformats.org/officeDocument/2006/relationships/image" Target="../media/image51.png"/><Relationship Id="rId4" Type="http://schemas.openxmlformats.org/officeDocument/2006/relationships/image" Target="../media/image61.png"/><Relationship Id="rId9" Type="http://schemas.openxmlformats.org/officeDocument/2006/relationships/image" Target="../media/image66.png"/></Relationships>
</file>

<file path=ppt/slides/_rels/slide2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70.png"/></Relationships>
</file>

<file path=ppt/slides/_rels/slide28.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28.xml"/><Relationship Id="rId1" Type="http://schemas.openxmlformats.org/officeDocument/2006/relationships/slideLayout" Target="../slideLayouts/slideLayout5.xml"/><Relationship Id="rId4" Type="http://schemas.openxmlformats.org/officeDocument/2006/relationships/image" Target="../media/image51.png"/></Relationships>
</file>

<file path=ppt/slides/_rels/slide29.xml.rels><?xml version="1.0" encoding="UTF-8" standalone="yes"?>
<Relationships xmlns="http://schemas.openxmlformats.org/package/2006/relationships"><Relationship Id="rId3" Type="http://schemas.openxmlformats.org/officeDocument/2006/relationships/hyperlink" Target="https://www.tpsgc-pwgsc.gc.ca/biens-property/mt-wp/mtaa-abw-fra.html" TargetMode="External"/><Relationship Id="rId7" Type="http://schemas.openxmlformats.org/officeDocument/2006/relationships/image" Target="../media/image51.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74.jpg"/><Relationship Id="rId5" Type="http://schemas.openxmlformats.org/officeDocument/2006/relationships/image" Target="../media/image73.svg"/><Relationship Id="rId4" Type="http://schemas.openxmlformats.org/officeDocument/2006/relationships/image" Target="../media/image7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0.xml"/><Relationship Id="rId1" Type="http://schemas.openxmlformats.org/officeDocument/2006/relationships/tags" Target="../tags/tag9.xml"/><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media/image83.png"/><Relationship Id="rId3" Type="http://schemas.openxmlformats.org/officeDocument/2006/relationships/notesSlide" Target="../notesSlides/notesSlide30.xml"/><Relationship Id="rId7" Type="http://schemas.openxmlformats.org/officeDocument/2006/relationships/image" Target="../media/image78.png"/><Relationship Id="rId12" Type="http://schemas.openxmlformats.org/officeDocument/2006/relationships/image" Target="../media/image82.png"/><Relationship Id="rId2" Type="http://schemas.openxmlformats.org/officeDocument/2006/relationships/slideLayout" Target="../slideLayouts/slideLayout2.xml"/><Relationship Id="rId1" Type="http://schemas.openxmlformats.org/officeDocument/2006/relationships/tags" Target="../tags/tag30.xml"/><Relationship Id="rId6" Type="http://schemas.openxmlformats.org/officeDocument/2006/relationships/image" Target="../media/image77.png"/><Relationship Id="rId11" Type="http://schemas.openxmlformats.org/officeDocument/2006/relationships/image" Target="../media/image81.png"/><Relationship Id="rId5" Type="http://schemas.openxmlformats.org/officeDocument/2006/relationships/image" Target="../media/image76.jpeg"/><Relationship Id="rId10" Type="http://schemas.openxmlformats.org/officeDocument/2006/relationships/image" Target="../media/image51.png"/><Relationship Id="rId4" Type="http://schemas.openxmlformats.org/officeDocument/2006/relationships/image" Target="../media/image75.png"/><Relationship Id="rId9" Type="http://schemas.openxmlformats.org/officeDocument/2006/relationships/image" Target="../media/image80.png"/></Relationships>
</file>

<file path=ppt/slides/_rels/slide31.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85.png"/></Relationships>
</file>

<file path=ppt/slides/_rels/slide3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86.jpeg"/></Relationships>
</file>

<file path=ppt/slides/_rels/slide33.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88.jpeg"/></Relationships>
</file>

<file path=ppt/slides/_rels/slide3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90.jpeg"/><Relationship Id="rId5" Type="http://schemas.openxmlformats.org/officeDocument/2006/relationships/image" Target="../media/image51.png"/><Relationship Id="rId4" Type="http://schemas.microsoft.com/office/2007/relationships/hdphoto" Target="../media/hdphoto2.wdp"/></Relationships>
</file>

<file path=ppt/slides/_rels/slide35.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92.jpeg"/></Relationships>
</file>

<file path=ppt/slides/_rels/slide3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94.png"/><Relationship Id="rId4" Type="http://schemas.openxmlformats.org/officeDocument/2006/relationships/image" Target="../media/image93.jpeg"/></Relationships>
</file>

<file path=ppt/slides/_rels/slide37.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hyperlink" Target="https://wiki.gccollab.ca/images/6/65/GCworkplace_Design_Guide_FR.pdf" TargetMode="External"/><Relationship Id="rId7" Type="http://schemas.openxmlformats.org/officeDocument/2006/relationships/image" Target="../media/image95.png"/><Relationship Id="rId12" Type="http://schemas.openxmlformats.org/officeDocument/2006/relationships/image" Target="../media/image100.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51.png"/><Relationship Id="rId11" Type="http://schemas.openxmlformats.org/officeDocument/2006/relationships/image" Target="../media/image99.png"/><Relationship Id="rId5" Type="http://schemas.openxmlformats.org/officeDocument/2006/relationships/hyperlink" Target="https://wiki.gccollab.ca/images/3/3c/GCworkplace_-_Standard_Furniture_Typicals_%28FR%29_-_2020-11-05.xlsx" TargetMode="External"/><Relationship Id="rId10" Type="http://schemas.openxmlformats.org/officeDocument/2006/relationships/image" Target="../media/image98.png"/><Relationship Id="rId4" Type="http://schemas.openxmlformats.org/officeDocument/2006/relationships/hyperlink" Target="https://wiki.gccollab.ca/images/2/24/GCworkplace_Technical_Reference_Manual_FR.pdf" TargetMode="External"/><Relationship Id="rId9" Type="http://schemas.openxmlformats.org/officeDocument/2006/relationships/image" Target="../media/image97.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11.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13.xml"/><Relationship Id="rId1" Type="http://schemas.openxmlformats.org/officeDocument/2006/relationships/tags" Target="../tags/tag31.xml"/></Relationships>
</file>

<file path=ppt/slides/_rels/slide41.xml.rels><?xml version="1.0" encoding="UTF-8" standalone="yes"?>
<Relationships xmlns="http://schemas.openxmlformats.org/package/2006/relationships"><Relationship Id="rId8" Type="http://schemas.openxmlformats.org/officeDocument/2006/relationships/tags" Target="../tags/tag39.xml"/><Relationship Id="rId13" Type="http://schemas.openxmlformats.org/officeDocument/2006/relationships/image" Target="../media/image101.png"/><Relationship Id="rId3" Type="http://schemas.openxmlformats.org/officeDocument/2006/relationships/tags" Target="../tags/tag34.xml"/><Relationship Id="rId7" Type="http://schemas.openxmlformats.org/officeDocument/2006/relationships/tags" Target="../tags/tag38.xml"/><Relationship Id="rId12" Type="http://schemas.openxmlformats.org/officeDocument/2006/relationships/notesSlide" Target="../notesSlides/notesSlide40.xml"/><Relationship Id="rId2" Type="http://schemas.openxmlformats.org/officeDocument/2006/relationships/tags" Target="../tags/tag33.xml"/><Relationship Id="rId1" Type="http://schemas.openxmlformats.org/officeDocument/2006/relationships/tags" Target="../tags/tag32.xml"/><Relationship Id="rId6" Type="http://schemas.openxmlformats.org/officeDocument/2006/relationships/tags" Target="../tags/tag37.xml"/><Relationship Id="rId11" Type="http://schemas.openxmlformats.org/officeDocument/2006/relationships/slideLayout" Target="../slideLayouts/slideLayout2.xml"/><Relationship Id="rId5" Type="http://schemas.openxmlformats.org/officeDocument/2006/relationships/tags" Target="../tags/tag36.xml"/><Relationship Id="rId10" Type="http://schemas.openxmlformats.org/officeDocument/2006/relationships/tags" Target="../tags/tag41.xml"/><Relationship Id="rId4" Type="http://schemas.openxmlformats.org/officeDocument/2006/relationships/tags" Target="../tags/tag35.xml"/><Relationship Id="rId9" Type="http://schemas.openxmlformats.org/officeDocument/2006/relationships/tags" Target="../tags/tag40.xml"/></Relationships>
</file>

<file path=ppt/slides/_rels/slide4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image" Target="../media/image11.png"/><Relationship Id="rId5" Type="http://schemas.openxmlformats.org/officeDocument/2006/relationships/notesSlide" Target="../notesSlides/notesSlide5.xml"/><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15.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www.interaction-design.org/literature/article/learn-to-create-accessible-websites-with-the-principles-of-universal-design"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16.xml"/><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2" name="TextBox 4">
            <a:extLst>
              <a:ext uri="{FF2B5EF4-FFF2-40B4-BE49-F238E27FC236}">
                <a16:creationId xmlns:a16="http://schemas.microsoft.com/office/drawing/2014/main" id="{D46B3FE7-2EDB-4918-A963-BEFB39913E50}"/>
              </a:ext>
            </a:extLst>
          </p:cNvPr>
          <p:cNvSpPr txBox="1">
            <a:spLocks noGrp="1" noChangeArrowheads="1"/>
          </p:cNvSpPr>
          <p:nvPr>
            <p:ph type="title" idx="4294967295"/>
            <p:custDataLst>
              <p:tags r:id="rId1"/>
            </p:custDataLst>
          </p:nvPr>
        </p:nvSpPr>
        <p:spPr bwMode="auto">
          <a:xfrm>
            <a:off x="396081" y="1684265"/>
            <a:ext cx="8866641" cy="1477328"/>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CA" sz="4500" b="1" i="0" u="none" strike="noStrike" cap="none" normalizeH="0" baseline="0" noProof="0">
                <a:ln>
                  <a:noFill/>
                </a:ln>
                <a:solidFill>
                  <a:schemeClr val="tx1"/>
                </a:solidFill>
                <a:uLnTx/>
                <a:uFillTx/>
                <a:latin typeface="Arial" panose="020B0604020202020204" pitchFamily="34" charset="0"/>
                <a:ea typeface="+mn-ea"/>
                <a:cs typeface="Arial" panose="020B0604020202020204" pitchFamily="34" charset="0"/>
              </a:rPr>
              <a:t>Milieu de travail GC</a:t>
            </a:r>
            <a:br>
              <a:rPr kumimoji="0" lang="fr-CA" sz="4500" b="1" i="0" u="none" strike="noStrike" cap="none" normalizeH="0" baseline="0" noProof="0">
                <a:ln>
                  <a:noFill/>
                </a:ln>
                <a:solidFill>
                  <a:schemeClr val="tx1"/>
                </a:solidFill>
                <a:uLnTx/>
                <a:uFillTx/>
                <a:latin typeface="Arial" panose="020B0604020202020204" pitchFamily="34" charset="0"/>
                <a:ea typeface="+mn-ea"/>
                <a:cs typeface="Arial" panose="020B0604020202020204" pitchFamily="34" charset="0"/>
              </a:rPr>
            </a:br>
            <a:r>
              <a:rPr kumimoji="0" lang="fr-CA" sz="4500" b="1" i="0" u="none" strike="noStrike" cap="none" normalizeH="0" baseline="0" noProof="0">
                <a:ln>
                  <a:noFill/>
                </a:ln>
                <a:solidFill>
                  <a:schemeClr val="tx1"/>
                </a:solidFill>
                <a:uLnTx/>
                <a:uFillTx/>
                <a:latin typeface="Arial" panose="020B0604020202020204" pitchFamily="34" charset="0"/>
                <a:ea typeface="+mn-ea"/>
                <a:cs typeface="Arial" panose="020B0604020202020204" pitchFamily="34" charset="0"/>
              </a:rPr>
              <a:t>Accessibilité et inclusion</a:t>
            </a:r>
          </a:p>
        </p:txBody>
      </p:sp>
      <p:sp>
        <p:nvSpPr>
          <p:cNvPr id="43013" name="TextBox 6">
            <a:extLst>
              <a:ext uri="{FF2B5EF4-FFF2-40B4-BE49-F238E27FC236}">
                <a16:creationId xmlns:a16="http://schemas.microsoft.com/office/drawing/2014/main" id="{81FBECC5-3CC4-4968-9E92-B60AC92160E8}"/>
              </a:ext>
            </a:extLst>
          </p:cNvPr>
          <p:cNvSpPr txBox="1">
            <a:spLocks noChangeArrowheads="1"/>
          </p:cNvSpPr>
          <p:nvPr>
            <p:custDataLst>
              <p:tags r:id="rId2"/>
            </p:custDataLst>
          </p:nvPr>
        </p:nvSpPr>
        <p:spPr bwMode="auto">
          <a:xfrm>
            <a:off x="396081" y="3954145"/>
            <a:ext cx="60960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fr-CA" sz="1800">
                <a:latin typeface="Arial" panose="020B0604020202020204" pitchFamily="34" charset="0"/>
                <a:cs typeface="Arial" panose="020B0604020202020204" pitchFamily="34" charset="0"/>
              </a:rPr>
              <a:t>Gestion des locaux et solutions pour le milieu de travail, Services immobiliers</a:t>
            </a:r>
          </a:p>
          <a:p>
            <a:r>
              <a:rPr lang="fr-CA" sz="1800">
                <a:latin typeface="Arial" panose="020B0604020202020204" pitchFamily="34" charset="0"/>
                <a:cs typeface="Arial" panose="020B0604020202020204" pitchFamily="34" charset="0"/>
              </a:rPr>
              <a:t>10 décembre 2021</a:t>
            </a:r>
          </a:p>
        </p:txBody>
      </p:sp>
      <p:pic>
        <p:nvPicPr>
          <p:cNvPr id="43011" name="Graphic 2">
            <a:extLst>
              <a:ext uri="{FF2B5EF4-FFF2-40B4-BE49-F238E27FC236}">
                <a16:creationId xmlns:a16="http://schemas.microsoft.com/office/drawing/2014/main" id="{B21F2AD4-43AC-42B2-BB9D-07AE5EF0FA05}"/>
              </a:ext>
              <a:ext uri="{C183D7F6-B498-43B3-948B-1728B52AA6E4}">
                <adec:decorative xmlns:adec="http://schemas.microsoft.com/office/drawing/2017/decorative" val="1"/>
              </a:ext>
            </a:extLst>
          </p:cNvPr>
          <p:cNvPicPr>
            <a:picLocks noChangeArrowheads="1"/>
          </p:cNvPicPr>
          <p:nvPr>
            <p:custDataLst>
              <p:tags r:id="rId3"/>
            </p:custDataLst>
          </p:nvPr>
        </p:nvPicPr>
        <p:blipFill>
          <a:blip r:embed="rId7">
            <a:extLst>
              <a:ext uri="{28A0092B-C50C-407E-A947-70E740481C1C}">
                <a14:useLocalDpi xmlns:a14="http://schemas.microsoft.com/office/drawing/2010/main" val="0"/>
              </a:ext>
            </a:extLst>
          </a:blip>
          <a:srcRect/>
          <a:stretch>
            <a:fillRect/>
          </a:stretch>
        </p:blipFill>
        <p:spPr bwMode="auto">
          <a:xfrm>
            <a:off x="0" y="3551238"/>
            <a:ext cx="6888163"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6">
            <a:extLst>
              <a:ext uri="{FF2B5EF4-FFF2-40B4-BE49-F238E27FC236}">
                <a16:creationId xmlns:a16="http://schemas.microsoft.com/office/drawing/2014/main" id="{9086D232-49FD-4736-ADCA-FB7BF2952220}"/>
              </a:ext>
            </a:extLst>
          </p:cNvPr>
          <p:cNvSpPr txBox="1">
            <a:spLocks noChangeArrowheads="1"/>
          </p:cNvSpPr>
          <p:nvPr>
            <p:custDataLst>
              <p:tags r:id="rId4"/>
            </p:custDataLst>
          </p:nvPr>
        </p:nvSpPr>
        <p:spPr bwMode="auto">
          <a:xfrm>
            <a:off x="407988" y="3106707"/>
            <a:ext cx="6096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fr-CA" sz="2000">
                <a:latin typeface="Arial" panose="020B0604020202020204" pitchFamily="34" charset="0"/>
                <a:cs typeface="Arial" panose="020B0604020202020204" pitchFamily="34" charset="0"/>
              </a:rPr>
              <a:t>Des milieux de travail inclusifs dès la conception</a:t>
            </a:r>
          </a:p>
        </p:txBody>
      </p:sp>
      <p:pic>
        <p:nvPicPr>
          <p:cNvPr id="6" name="Picture 5" descr="happy people icons">
            <a:extLst>
              <a:ext uri="{FF2B5EF4-FFF2-40B4-BE49-F238E27FC236}">
                <a16:creationId xmlns:a16="http://schemas.microsoft.com/office/drawing/2014/main" id="{DB3DCBA6-D98C-453E-9959-3A6AB28A9CB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27942" y="3267840"/>
            <a:ext cx="3733014" cy="3733014"/>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Title 1">
            <a:extLst>
              <a:ext uri="{FF2B5EF4-FFF2-40B4-BE49-F238E27FC236}">
                <a16:creationId xmlns:a16="http://schemas.microsoft.com/office/drawing/2014/main" id="{9965C518-331F-4DDF-BBD1-839FC2A2C746}"/>
              </a:ext>
            </a:extLst>
          </p:cNvPr>
          <p:cNvSpPr>
            <a:spLocks noGrp="1" noChangeArrowheads="1"/>
          </p:cNvSpPr>
          <p:nvPr>
            <p:ph type="title"/>
            <p:custDataLst>
              <p:tags r:id="rId1"/>
            </p:custDataLst>
          </p:nvPr>
        </p:nvSpPr>
        <p:spPr>
          <a:xfrm>
            <a:off x="515099" y="237638"/>
            <a:ext cx="11551395" cy="779463"/>
          </a:xfrm>
        </p:spPr>
        <p:txBody>
          <a:bodyPr/>
          <a:lstStyle/>
          <a:p>
            <a:pPr algn="l">
              <a:lnSpc>
                <a:spcPct val="100000"/>
              </a:lnSpc>
            </a:pPr>
            <a:r>
              <a:rPr lang="fr-CA" sz="3600" dirty="0">
                <a:solidFill>
                  <a:srgbClr val="636466"/>
                </a:solidFill>
              </a:rPr>
              <a:t>Des exigences diverses pour le milieu de travail</a:t>
            </a:r>
          </a:p>
        </p:txBody>
      </p:sp>
      <p:sp>
        <p:nvSpPr>
          <p:cNvPr id="24" name="TextBox 23">
            <a:extLst>
              <a:ext uri="{FF2B5EF4-FFF2-40B4-BE49-F238E27FC236}">
                <a16:creationId xmlns:a16="http://schemas.microsoft.com/office/drawing/2014/main" id="{C535AE08-53B2-4B3C-9C35-6DAF8FE464D0}"/>
              </a:ext>
            </a:extLst>
          </p:cNvPr>
          <p:cNvSpPr txBox="1"/>
          <p:nvPr/>
        </p:nvSpPr>
        <p:spPr>
          <a:xfrm>
            <a:off x="410585" y="859991"/>
            <a:ext cx="10944908" cy="584775"/>
          </a:xfrm>
          <a:prstGeom prst="rect">
            <a:avLst/>
          </a:prstGeom>
          <a:noFill/>
        </p:spPr>
        <p:txBody>
          <a:bodyPr wrap="square" rtlCol="0">
            <a:spAutoFit/>
          </a:bodyPr>
          <a:lstStyle/>
          <a:p>
            <a:r>
              <a:rPr lang="fr-CA" sz="1600" dirty="0">
                <a:solidFill>
                  <a:srgbClr val="002060"/>
                </a:solidFill>
                <a:latin typeface="+mj-lt"/>
              </a:rPr>
              <a:t>En raison de </a:t>
            </a:r>
            <a:r>
              <a:rPr lang="fr-CA" sz="1600" b="1" dirty="0">
                <a:solidFill>
                  <a:srgbClr val="002060"/>
                </a:solidFill>
                <a:latin typeface="+mj-lt"/>
              </a:rPr>
              <a:t>la diversité et de la dichotomie humaines</a:t>
            </a:r>
            <a:r>
              <a:rPr lang="fr-CA" sz="1600" dirty="0">
                <a:solidFill>
                  <a:srgbClr val="002060"/>
                </a:solidFill>
                <a:latin typeface="+mj-lt"/>
              </a:rPr>
              <a:t>, ce qui peut être </a:t>
            </a:r>
            <a:r>
              <a:rPr lang="fr-CA" sz="1600" u="sng" dirty="0">
                <a:solidFill>
                  <a:srgbClr val="002060"/>
                </a:solidFill>
                <a:latin typeface="+mj-lt"/>
              </a:rPr>
              <a:t>idéal pour une personne peut être totalement intolérable pour une autre</a:t>
            </a:r>
            <a:r>
              <a:rPr lang="fr-CA" sz="1600" dirty="0">
                <a:solidFill>
                  <a:srgbClr val="002060"/>
                </a:solidFill>
                <a:latin typeface="+mj-lt"/>
              </a:rPr>
              <a:t>.</a:t>
            </a:r>
          </a:p>
        </p:txBody>
      </p:sp>
      <p:sp>
        <p:nvSpPr>
          <p:cNvPr id="78" name="TextBox 77">
            <a:extLst>
              <a:ext uri="{FF2B5EF4-FFF2-40B4-BE49-F238E27FC236}">
                <a16:creationId xmlns:a16="http://schemas.microsoft.com/office/drawing/2014/main" id="{87A86B79-4B62-439E-952B-F95B62228AC5}"/>
              </a:ext>
            </a:extLst>
          </p:cNvPr>
          <p:cNvSpPr txBox="1"/>
          <p:nvPr/>
        </p:nvSpPr>
        <p:spPr>
          <a:xfrm>
            <a:off x="625962" y="1793923"/>
            <a:ext cx="4159518" cy="3877985"/>
          </a:xfrm>
          <a:prstGeom prst="rect">
            <a:avLst/>
          </a:prstGeom>
          <a:noFill/>
        </p:spPr>
        <p:txBody>
          <a:bodyPr wrap="square" rtlCol="0">
            <a:spAutoFit/>
          </a:bodyPr>
          <a:lstStyle/>
          <a:p>
            <a:pPr algn="r"/>
            <a:r>
              <a:rPr lang="fr-CA" sz="1600" b="1" i="0" dirty="0">
                <a:latin typeface="+mj-lt"/>
              </a:rPr>
              <a:t>THADA</a:t>
            </a:r>
          </a:p>
          <a:p>
            <a:pPr algn="r"/>
            <a:r>
              <a:rPr lang="fr-CA" sz="1400" i="0" dirty="0">
                <a:latin typeface="+mj-lt"/>
              </a:rPr>
              <a:t>Peut avoir besoin d’un bruit ambiant constant pour se concentrer</a:t>
            </a:r>
          </a:p>
          <a:p>
            <a:pPr algn="r"/>
            <a:endParaRPr lang="en-US" sz="1400" i="0" dirty="0">
              <a:effectLst/>
              <a:latin typeface="+mj-lt"/>
            </a:endParaRPr>
          </a:p>
          <a:p>
            <a:pPr algn="r"/>
            <a:endParaRPr lang="en-US" sz="1400" i="0" dirty="0">
              <a:effectLst/>
              <a:latin typeface="+mj-lt"/>
            </a:endParaRPr>
          </a:p>
          <a:p>
            <a:pPr algn="r"/>
            <a:endParaRPr lang="en-US" sz="1400" dirty="0">
              <a:latin typeface="+mj-lt"/>
            </a:endParaRPr>
          </a:p>
          <a:p>
            <a:pPr algn="r"/>
            <a:endParaRPr lang="en-US" sz="1600" i="0" dirty="0">
              <a:effectLst/>
              <a:latin typeface="+mj-lt"/>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fr-CA" sz="1600" b="1" i="0" u="none" strike="noStrike" cap="none" normalizeH="0" baseline="0" noProof="0" dirty="0">
                <a:ln>
                  <a:noFill/>
                </a:ln>
                <a:uLnTx/>
                <a:uFillTx/>
                <a:latin typeface="Arial"/>
                <a:ea typeface="+mn-ea"/>
                <a:cs typeface="+mn-cs"/>
              </a:rPr>
              <a:t>Dispositif de mobilité assis</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fr-CA" sz="1400" b="0" i="0" u="none" strike="noStrike" cap="none" normalizeH="0" baseline="0" noProof="0" dirty="0">
                <a:ln>
                  <a:noFill/>
                </a:ln>
                <a:uLnTx/>
                <a:uFillTx/>
                <a:latin typeface="Arial"/>
                <a:ea typeface="+mn-ea"/>
                <a:cs typeface="+mn-cs"/>
              </a:rPr>
              <a:t>Peut avoir besoin que les surfaces soient moins hautes pour toutes les activités</a:t>
            </a:r>
          </a:p>
          <a:p>
            <a:pPr algn="r"/>
            <a:endParaRPr lang="en-US" sz="1400" b="1" i="0" dirty="0">
              <a:solidFill>
                <a:srgbClr val="002060"/>
              </a:solidFill>
              <a:effectLst/>
              <a:latin typeface="+mj-lt"/>
            </a:endParaRPr>
          </a:p>
          <a:p>
            <a:pPr algn="r"/>
            <a:endParaRPr lang="en-US" sz="1400" b="1" dirty="0">
              <a:solidFill>
                <a:srgbClr val="002060"/>
              </a:solidFill>
              <a:latin typeface="+mj-lt"/>
            </a:endParaRPr>
          </a:p>
          <a:p>
            <a:pPr algn="r"/>
            <a:endParaRPr lang="en-US" sz="1400" b="1" i="0" dirty="0">
              <a:solidFill>
                <a:srgbClr val="002060"/>
              </a:solidFill>
              <a:effectLst/>
              <a:latin typeface="+mj-lt"/>
            </a:endParaRPr>
          </a:p>
          <a:p>
            <a:pPr algn="r"/>
            <a:endParaRPr lang="en-US" sz="1400" b="1" i="0" dirty="0">
              <a:effectLst/>
              <a:latin typeface="+mj-lt"/>
            </a:endParaRPr>
          </a:p>
          <a:p>
            <a:pPr algn="r"/>
            <a:r>
              <a:rPr lang="fr-CA" sz="1600" b="1" i="0" dirty="0">
                <a:latin typeface="+mj-lt"/>
              </a:rPr>
              <a:t>Sensibilité à la lumière</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fr-CA" sz="1400" b="0" i="0" u="none" strike="noStrike" cap="none" normalizeH="0" baseline="0" noProof="0" dirty="0">
                <a:ln>
                  <a:noFill/>
                </a:ln>
                <a:uLnTx/>
                <a:uFillTx/>
                <a:latin typeface="Arial"/>
                <a:ea typeface="+mn-ea"/>
                <a:cs typeface="+mn-cs"/>
              </a:rPr>
              <a:t>Peut avoir besoin de zones plus sombres ou d’un éclairage à intensité variable </a:t>
            </a:r>
          </a:p>
        </p:txBody>
      </p:sp>
      <p:sp>
        <p:nvSpPr>
          <p:cNvPr id="50" name="TextBox 49">
            <a:extLst>
              <a:ext uri="{FF2B5EF4-FFF2-40B4-BE49-F238E27FC236}">
                <a16:creationId xmlns:a16="http://schemas.microsoft.com/office/drawing/2014/main" id="{C9E5907A-6AF7-4865-9F60-A771950D2533}"/>
              </a:ext>
            </a:extLst>
          </p:cNvPr>
          <p:cNvSpPr txBox="1"/>
          <p:nvPr/>
        </p:nvSpPr>
        <p:spPr>
          <a:xfrm>
            <a:off x="7200249" y="1796393"/>
            <a:ext cx="4467277" cy="3908762"/>
          </a:xfrm>
          <a:prstGeom prst="rect">
            <a:avLst/>
          </a:prstGeom>
          <a:noFill/>
        </p:spPr>
        <p:txBody>
          <a:bodyPr wrap="square" rtlCol="0">
            <a:spAutoFit/>
          </a:bodyPr>
          <a:lstStyle/>
          <a:p>
            <a:r>
              <a:rPr lang="fr-CA" sz="1600" b="1" dirty="0">
                <a:latin typeface="+mj-lt"/>
              </a:rPr>
              <a:t>Autisme</a:t>
            </a:r>
          </a:p>
          <a:p>
            <a:r>
              <a:rPr lang="fr-CA" sz="1400" i="0" dirty="0">
                <a:latin typeface="+mj-lt"/>
              </a:rPr>
              <a:t>Peut avoir besoin de limiter les stimulus pour se concentrer</a:t>
            </a:r>
          </a:p>
          <a:p>
            <a:endParaRPr lang="en-US" sz="1400" i="0" dirty="0">
              <a:effectLst/>
              <a:latin typeface="+mj-lt"/>
            </a:endParaRPr>
          </a:p>
          <a:p>
            <a:pPr marL="0" marR="0" lvl="0" indent="0"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effectLst/>
              <a:uLnTx/>
              <a:uFillTx/>
              <a:latin typeface="Arial"/>
              <a:ea typeface="+mn-ea"/>
              <a:cs typeface="+mn-cs"/>
            </a:endParaRPr>
          </a:p>
          <a:p>
            <a:pPr marL="0" marR="0" lvl="0" indent="0" defTabSz="914400" rtl="0" eaLnBrk="0" fontAlgn="base" latinLnBrk="0" hangingPunct="0">
              <a:lnSpc>
                <a:spcPct val="100000"/>
              </a:lnSpc>
              <a:spcBef>
                <a:spcPct val="0"/>
              </a:spcBef>
              <a:spcAft>
                <a:spcPct val="0"/>
              </a:spcAft>
              <a:buClrTx/>
              <a:buSzTx/>
              <a:buFontTx/>
              <a:buNone/>
              <a:tabLst/>
              <a:defRPr/>
            </a:pPr>
            <a:endParaRPr lang="en-US" sz="1400" b="1" dirty="0">
              <a:latin typeface="Arial"/>
            </a:endParaRPr>
          </a:p>
          <a:p>
            <a:pPr marL="0" marR="0" lvl="0" indent="0"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effectLst/>
              <a:uLnTx/>
              <a:uFillTx/>
              <a:latin typeface="Arial"/>
              <a:ea typeface="+mn-ea"/>
              <a:cs typeface="+mn-cs"/>
            </a:endParaRPr>
          </a:p>
          <a:p>
            <a:pPr marL="0" marR="0" lvl="0" indent="0" defTabSz="914400" rtl="0" eaLnBrk="0" fontAlgn="base" latinLnBrk="0" hangingPunct="0">
              <a:lnSpc>
                <a:spcPct val="100000"/>
              </a:lnSpc>
              <a:spcBef>
                <a:spcPct val="0"/>
              </a:spcBef>
              <a:spcAft>
                <a:spcPct val="0"/>
              </a:spcAft>
              <a:buClrTx/>
              <a:buSzTx/>
              <a:buFontTx/>
              <a:buNone/>
              <a:tabLst/>
              <a:defRPr/>
            </a:pPr>
            <a:r>
              <a:rPr kumimoji="0" lang="fr-CA" sz="1600" b="1" i="0" u="none" strike="noStrike" cap="none" normalizeH="0" baseline="0" noProof="0" dirty="0">
                <a:ln>
                  <a:noFill/>
                </a:ln>
                <a:uLnTx/>
                <a:uFillTx/>
                <a:latin typeface="Arial"/>
                <a:ea typeface="+mn-ea"/>
                <a:cs typeface="+mn-cs"/>
              </a:rPr>
              <a:t>Grande taille</a:t>
            </a:r>
          </a:p>
          <a:p>
            <a:pPr marL="0" marR="0" lvl="0" indent="0" defTabSz="914400" rtl="0" eaLnBrk="0" fontAlgn="base" latinLnBrk="0" hangingPunct="0">
              <a:lnSpc>
                <a:spcPct val="100000"/>
              </a:lnSpc>
              <a:spcBef>
                <a:spcPct val="0"/>
              </a:spcBef>
              <a:spcAft>
                <a:spcPct val="0"/>
              </a:spcAft>
              <a:buClrTx/>
              <a:buSzTx/>
              <a:buFontTx/>
              <a:buNone/>
              <a:tabLst/>
              <a:defRPr/>
            </a:pPr>
            <a:r>
              <a:rPr kumimoji="0" lang="fr-CA" sz="1400" b="0" i="0" u="none" strike="noStrike" cap="none" normalizeH="0" baseline="0" noProof="0" dirty="0">
                <a:ln>
                  <a:noFill/>
                </a:ln>
                <a:uLnTx/>
                <a:uFillTx/>
                <a:latin typeface="Arial"/>
                <a:ea typeface="+mn-ea"/>
                <a:cs typeface="+mn-cs"/>
              </a:rPr>
              <a:t>Peut avoir besoin que les surfaces soient plus hautes pour toutes les activités</a:t>
            </a:r>
          </a:p>
          <a:p>
            <a:pPr marL="0" marR="0" lvl="0" indent="0" defTabSz="914400" rtl="0" eaLnBrk="0" fontAlgn="base" latinLnBrk="0" hangingPunct="0">
              <a:lnSpc>
                <a:spcPct val="100000"/>
              </a:lnSpc>
              <a:spcBef>
                <a:spcPct val="0"/>
              </a:spcBef>
              <a:spcAft>
                <a:spcPct val="0"/>
              </a:spcAft>
              <a:buClrTx/>
              <a:buSzTx/>
              <a:buFontTx/>
              <a:buNone/>
              <a:tabLst/>
              <a:defRPr/>
            </a:pPr>
            <a:endParaRPr lang="en-US" sz="1200" dirty="0">
              <a:latin typeface="Arial"/>
            </a:endParaRPr>
          </a:p>
          <a:p>
            <a:pPr marL="0" marR="0" lvl="0" indent="0" defTabSz="914400" rtl="0" eaLnBrk="0" fontAlgn="base" latinLnBrk="0" hangingPunct="0">
              <a:lnSpc>
                <a:spcPct val="100000"/>
              </a:lnSpc>
              <a:spcBef>
                <a:spcPct val="0"/>
              </a:spcBef>
              <a:spcAft>
                <a:spcPct val="0"/>
              </a:spcAft>
              <a:buClrTx/>
              <a:buSzTx/>
              <a:buFontTx/>
              <a:buNone/>
              <a:tabLst/>
              <a:defRPr/>
            </a:pPr>
            <a:endParaRPr lang="en-US" sz="1400" b="1" i="0" dirty="0">
              <a:effectLst/>
              <a:latin typeface="+mj-lt"/>
            </a:endParaRPr>
          </a:p>
          <a:p>
            <a:pPr marL="0" marR="0" lvl="0" indent="0" defTabSz="914400" rtl="0" eaLnBrk="0" fontAlgn="base" latinLnBrk="0" hangingPunct="0">
              <a:lnSpc>
                <a:spcPct val="100000"/>
              </a:lnSpc>
              <a:spcBef>
                <a:spcPct val="0"/>
              </a:spcBef>
              <a:spcAft>
                <a:spcPct val="0"/>
              </a:spcAft>
              <a:buClrTx/>
              <a:buSzTx/>
              <a:buFontTx/>
              <a:buNone/>
              <a:tabLst/>
              <a:defRPr/>
            </a:pPr>
            <a:endParaRPr lang="en-US" sz="1600" b="1" dirty="0">
              <a:latin typeface="+mj-lt"/>
            </a:endParaRPr>
          </a:p>
          <a:p>
            <a:pPr marL="0" marR="0" lvl="0" indent="0" defTabSz="914400" rtl="0" eaLnBrk="0" fontAlgn="base" latinLnBrk="0" hangingPunct="0">
              <a:lnSpc>
                <a:spcPct val="100000"/>
              </a:lnSpc>
              <a:spcBef>
                <a:spcPct val="0"/>
              </a:spcBef>
              <a:spcAft>
                <a:spcPct val="0"/>
              </a:spcAft>
              <a:buClrTx/>
              <a:buSzTx/>
              <a:buFontTx/>
              <a:buNone/>
              <a:tabLst/>
              <a:defRPr/>
            </a:pPr>
            <a:endParaRPr lang="en-US" sz="1600" b="1" i="0" dirty="0">
              <a:effectLst/>
              <a:latin typeface="+mj-lt"/>
            </a:endParaRPr>
          </a:p>
          <a:p>
            <a:pPr marL="0" marR="0" lvl="0" indent="0" defTabSz="914400" rtl="0" eaLnBrk="0" fontAlgn="base" latinLnBrk="0" hangingPunct="0">
              <a:lnSpc>
                <a:spcPct val="100000"/>
              </a:lnSpc>
              <a:spcBef>
                <a:spcPct val="0"/>
              </a:spcBef>
              <a:spcAft>
                <a:spcPct val="0"/>
              </a:spcAft>
              <a:buClrTx/>
              <a:buSzTx/>
              <a:buFontTx/>
              <a:buNone/>
              <a:tabLst/>
              <a:defRPr/>
            </a:pPr>
            <a:r>
              <a:rPr lang="fr-CA" sz="1600" b="1" i="0" dirty="0">
                <a:latin typeface="+mj-lt"/>
              </a:rPr>
              <a:t>Dépression saisonnière</a:t>
            </a:r>
          </a:p>
          <a:p>
            <a:pPr marL="0" marR="0" lvl="0" indent="0" defTabSz="914400" rtl="0" eaLnBrk="0" fontAlgn="base" latinLnBrk="0" hangingPunct="0">
              <a:lnSpc>
                <a:spcPct val="100000"/>
              </a:lnSpc>
              <a:spcBef>
                <a:spcPct val="0"/>
              </a:spcBef>
              <a:spcAft>
                <a:spcPct val="0"/>
              </a:spcAft>
              <a:buClrTx/>
              <a:buSzTx/>
              <a:buFontTx/>
              <a:buNone/>
              <a:tabLst/>
              <a:defRPr/>
            </a:pPr>
            <a:r>
              <a:rPr kumimoji="0" lang="fr-CA" sz="1400" b="0" i="0" u="none" strike="noStrike" cap="none" normalizeH="0" baseline="0" noProof="0" dirty="0">
                <a:ln>
                  <a:noFill/>
                </a:ln>
                <a:uLnTx/>
                <a:uFillTx/>
                <a:latin typeface="Arial"/>
                <a:ea typeface="+mn-ea"/>
                <a:cs typeface="+mn-cs"/>
              </a:rPr>
              <a:t>Peut avoir besoin d’un accès fréquent à la lumière naturelle </a:t>
            </a:r>
          </a:p>
        </p:txBody>
      </p:sp>
      <p:pic>
        <p:nvPicPr>
          <p:cNvPr id="52239" name="Graphic 52238" descr="Man with solid fill">
            <a:extLst>
              <a:ext uri="{FF2B5EF4-FFF2-40B4-BE49-F238E27FC236}">
                <a16:creationId xmlns:a16="http://schemas.microsoft.com/office/drawing/2014/main" id="{38D7C36D-3352-4CBC-BF1C-5CED2359F6A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503676" y="2959535"/>
            <a:ext cx="1752834" cy="1582479"/>
          </a:xfrm>
          <a:prstGeom prst="rect">
            <a:avLst/>
          </a:prstGeom>
        </p:spPr>
      </p:pic>
      <p:pic>
        <p:nvPicPr>
          <p:cNvPr id="52241" name="Graphic 52240" descr="Person in wheelchair with solid fill">
            <a:extLst>
              <a:ext uri="{FF2B5EF4-FFF2-40B4-BE49-F238E27FC236}">
                <a16:creationId xmlns:a16="http://schemas.microsoft.com/office/drawing/2014/main" id="{E1D18723-C547-40A9-A489-CABDC95F923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700658" y="3245528"/>
            <a:ext cx="1280993" cy="1280993"/>
          </a:xfrm>
          <a:prstGeom prst="rect">
            <a:avLst/>
          </a:prstGeom>
        </p:spPr>
      </p:pic>
      <p:grpSp>
        <p:nvGrpSpPr>
          <p:cNvPr id="3" name="Group 2" descr="icon of person with specialised glasses">
            <a:extLst>
              <a:ext uri="{FF2B5EF4-FFF2-40B4-BE49-F238E27FC236}">
                <a16:creationId xmlns:a16="http://schemas.microsoft.com/office/drawing/2014/main" id="{EFECF6A9-2F3F-42E8-8C5D-10CDE2E79045}"/>
              </a:ext>
            </a:extLst>
          </p:cNvPr>
          <p:cNvGrpSpPr/>
          <p:nvPr/>
        </p:nvGrpSpPr>
        <p:grpSpPr>
          <a:xfrm>
            <a:off x="4700658" y="4695208"/>
            <a:ext cx="1280993" cy="1280993"/>
            <a:chOff x="2498988" y="4455827"/>
            <a:chExt cx="1280993" cy="1280993"/>
          </a:xfrm>
        </p:grpSpPr>
        <p:pic>
          <p:nvPicPr>
            <p:cNvPr id="59" name="Graphic 58" descr="Man with solid fill">
              <a:extLst>
                <a:ext uri="{FF2B5EF4-FFF2-40B4-BE49-F238E27FC236}">
                  <a16:creationId xmlns:a16="http://schemas.microsoft.com/office/drawing/2014/main" id="{DF09C3A8-F6E3-4562-9C77-5A2009CBB2D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498988" y="4455827"/>
              <a:ext cx="1280993" cy="1280993"/>
            </a:xfrm>
            <a:prstGeom prst="rect">
              <a:avLst/>
            </a:prstGeom>
          </p:spPr>
        </p:pic>
        <p:pic>
          <p:nvPicPr>
            <p:cNvPr id="52251" name="Graphic 52250" descr="Sunglasses outline">
              <a:extLst>
                <a:ext uri="{FF2B5EF4-FFF2-40B4-BE49-F238E27FC236}">
                  <a16:creationId xmlns:a16="http://schemas.microsoft.com/office/drawing/2014/main" id="{174E8D41-9631-4027-ACA8-9AE10615FCF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002887" y="4473245"/>
              <a:ext cx="273196" cy="273196"/>
            </a:xfrm>
            <a:prstGeom prst="rect">
              <a:avLst/>
            </a:prstGeom>
          </p:spPr>
        </p:pic>
      </p:grpSp>
      <p:grpSp>
        <p:nvGrpSpPr>
          <p:cNvPr id="5" name="Group 4" descr="person standing with a light source">
            <a:extLst>
              <a:ext uri="{FF2B5EF4-FFF2-40B4-BE49-F238E27FC236}">
                <a16:creationId xmlns:a16="http://schemas.microsoft.com/office/drawing/2014/main" id="{C79FDD13-AD0E-4141-8F9A-7E3F9B8554E8}"/>
              </a:ext>
            </a:extLst>
          </p:cNvPr>
          <p:cNvGrpSpPr/>
          <p:nvPr/>
        </p:nvGrpSpPr>
        <p:grpSpPr>
          <a:xfrm>
            <a:off x="5733140" y="4542014"/>
            <a:ext cx="1280993" cy="1442055"/>
            <a:chOff x="8313096" y="4294765"/>
            <a:chExt cx="1280993" cy="1442055"/>
          </a:xfrm>
        </p:grpSpPr>
        <p:pic>
          <p:nvPicPr>
            <p:cNvPr id="60" name="Graphic 59" descr="Woman with solid fill">
              <a:extLst>
                <a:ext uri="{FF2B5EF4-FFF2-40B4-BE49-F238E27FC236}">
                  <a16:creationId xmlns:a16="http://schemas.microsoft.com/office/drawing/2014/main" id="{313176E6-28BD-4139-B1EE-029C6138FF8F}"/>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8313096" y="4455827"/>
              <a:ext cx="1280993" cy="1280993"/>
            </a:xfrm>
            <a:prstGeom prst="rect">
              <a:avLst/>
            </a:prstGeom>
          </p:spPr>
        </p:pic>
        <p:pic>
          <p:nvPicPr>
            <p:cNvPr id="69" name="Graphic 68" descr="Dim (Medium Sun) outline">
              <a:extLst>
                <a:ext uri="{FF2B5EF4-FFF2-40B4-BE49-F238E27FC236}">
                  <a16:creationId xmlns:a16="http://schemas.microsoft.com/office/drawing/2014/main" id="{4479E57A-5EE0-4BAB-B504-9E0447086F95}"/>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9034438" y="4294765"/>
              <a:ext cx="391779" cy="391779"/>
            </a:xfrm>
            <a:prstGeom prst="rect">
              <a:avLst/>
            </a:prstGeom>
          </p:spPr>
        </p:pic>
      </p:grpSp>
      <p:grpSp>
        <p:nvGrpSpPr>
          <p:cNvPr id="6" name="Group 5" descr="person has difficulty to focus">
            <a:extLst>
              <a:ext uri="{FF2B5EF4-FFF2-40B4-BE49-F238E27FC236}">
                <a16:creationId xmlns:a16="http://schemas.microsoft.com/office/drawing/2014/main" id="{76F1FB02-03B2-4927-879F-6E225C24CA33}"/>
              </a:ext>
            </a:extLst>
          </p:cNvPr>
          <p:cNvGrpSpPr/>
          <p:nvPr/>
        </p:nvGrpSpPr>
        <p:grpSpPr>
          <a:xfrm>
            <a:off x="4700657" y="1412097"/>
            <a:ext cx="1280993" cy="1450731"/>
            <a:chOff x="4700657" y="1412097"/>
            <a:chExt cx="1280993" cy="1450731"/>
          </a:xfrm>
        </p:grpSpPr>
        <p:pic>
          <p:nvPicPr>
            <p:cNvPr id="52243" name="Graphic 52242" descr="Woman with solid fill">
              <a:extLst>
                <a:ext uri="{FF2B5EF4-FFF2-40B4-BE49-F238E27FC236}">
                  <a16:creationId xmlns:a16="http://schemas.microsoft.com/office/drawing/2014/main" id="{448C25DF-1858-44C0-B0F6-14278CC5F528}"/>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4700657" y="1581835"/>
              <a:ext cx="1280993" cy="1280993"/>
            </a:xfrm>
            <a:prstGeom prst="rect">
              <a:avLst/>
            </a:prstGeom>
          </p:spPr>
        </p:pic>
        <p:grpSp>
          <p:nvGrpSpPr>
            <p:cNvPr id="2" name="Group 1">
              <a:extLst>
                <a:ext uri="{FF2B5EF4-FFF2-40B4-BE49-F238E27FC236}">
                  <a16:creationId xmlns:a16="http://schemas.microsoft.com/office/drawing/2014/main" id="{A3148559-F2FF-4ECE-9D24-EC3DD91DA008}"/>
                </a:ext>
              </a:extLst>
            </p:cNvPr>
            <p:cNvGrpSpPr/>
            <p:nvPr/>
          </p:nvGrpSpPr>
          <p:grpSpPr>
            <a:xfrm>
              <a:off x="5112167" y="1412097"/>
              <a:ext cx="441313" cy="207345"/>
              <a:chOff x="5112167" y="1412097"/>
              <a:chExt cx="441313" cy="207345"/>
            </a:xfrm>
          </p:grpSpPr>
          <p:cxnSp>
            <p:nvCxnSpPr>
              <p:cNvPr id="8" name="Straight Arrow Connector 7">
                <a:extLst>
                  <a:ext uri="{FF2B5EF4-FFF2-40B4-BE49-F238E27FC236}">
                    <a16:creationId xmlns:a16="http://schemas.microsoft.com/office/drawing/2014/main" id="{211D9BB5-DF4A-4636-BC41-1E17E41915E6}"/>
                  </a:ext>
                </a:extLst>
              </p:cNvPr>
              <p:cNvCxnSpPr>
                <a:cxnSpLocks/>
              </p:cNvCxnSpPr>
              <p:nvPr/>
            </p:nvCxnSpPr>
            <p:spPr>
              <a:xfrm>
                <a:off x="5112167" y="1481401"/>
                <a:ext cx="107960" cy="135927"/>
              </a:xfrm>
              <a:prstGeom prst="straightConnector1">
                <a:avLst/>
              </a:prstGeom>
              <a:solidFill>
                <a:srgbClr val="A7CE75"/>
              </a:solidFill>
              <a:ln w="28575">
                <a:solidFill>
                  <a:srgbClr val="92D050"/>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DE4A1E45-CF67-470E-A16A-1DD07F762696}"/>
                  </a:ext>
                </a:extLst>
              </p:cNvPr>
              <p:cNvCxnSpPr>
                <a:cxnSpLocks/>
              </p:cNvCxnSpPr>
              <p:nvPr/>
            </p:nvCxnSpPr>
            <p:spPr>
              <a:xfrm flipH="1">
                <a:off x="5450596" y="1495222"/>
                <a:ext cx="102884" cy="124220"/>
              </a:xfrm>
              <a:prstGeom prst="straightConnector1">
                <a:avLst/>
              </a:prstGeom>
              <a:solidFill>
                <a:srgbClr val="A7CE75"/>
              </a:solidFill>
              <a:ln w="28575">
                <a:solidFill>
                  <a:srgbClr val="92D050"/>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E1ED5613-934A-47A4-92FF-6A402881AA09}"/>
                  </a:ext>
                </a:extLst>
              </p:cNvPr>
              <p:cNvCxnSpPr>
                <a:cxnSpLocks/>
              </p:cNvCxnSpPr>
              <p:nvPr/>
            </p:nvCxnSpPr>
            <p:spPr>
              <a:xfrm>
                <a:off x="5341153" y="1412097"/>
                <a:ext cx="0" cy="167302"/>
              </a:xfrm>
              <a:prstGeom prst="straightConnector1">
                <a:avLst/>
              </a:prstGeom>
              <a:solidFill>
                <a:srgbClr val="A7CE75"/>
              </a:solidFill>
              <a:ln w="28575">
                <a:solidFill>
                  <a:srgbClr val="92D050"/>
                </a:solidFill>
                <a:headEnd type="triangle"/>
                <a:tailEnd type="none"/>
              </a:ln>
            </p:spPr>
            <p:style>
              <a:lnRef idx="1">
                <a:schemeClr val="accent1"/>
              </a:lnRef>
              <a:fillRef idx="0">
                <a:schemeClr val="accent1"/>
              </a:fillRef>
              <a:effectRef idx="0">
                <a:schemeClr val="accent1"/>
              </a:effectRef>
              <a:fontRef idx="minor">
                <a:schemeClr val="tx1"/>
              </a:fontRef>
            </p:style>
          </p:cxnSp>
        </p:grpSp>
      </p:grpSp>
      <p:grpSp>
        <p:nvGrpSpPr>
          <p:cNvPr id="7" name="Group 6" descr="person has difficulty with stimuli">
            <a:extLst>
              <a:ext uri="{FF2B5EF4-FFF2-40B4-BE49-F238E27FC236}">
                <a16:creationId xmlns:a16="http://schemas.microsoft.com/office/drawing/2014/main" id="{B216681F-9884-4097-A359-5AF9467AE282}"/>
              </a:ext>
            </a:extLst>
          </p:cNvPr>
          <p:cNvGrpSpPr/>
          <p:nvPr/>
        </p:nvGrpSpPr>
        <p:grpSpPr>
          <a:xfrm>
            <a:off x="5739596" y="1408992"/>
            <a:ext cx="1280993" cy="1451400"/>
            <a:chOff x="5739596" y="1408992"/>
            <a:chExt cx="1280993" cy="1451400"/>
          </a:xfrm>
        </p:grpSpPr>
        <p:pic>
          <p:nvPicPr>
            <p:cNvPr id="58" name="Graphic 57" descr="Woman with solid fill">
              <a:extLst>
                <a:ext uri="{FF2B5EF4-FFF2-40B4-BE49-F238E27FC236}">
                  <a16:creationId xmlns:a16="http://schemas.microsoft.com/office/drawing/2014/main" id="{6C46FF22-3381-47BC-953B-B20B73C81A32}"/>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5739596" y="1579399"/>
              <a:ext cx="1280993" cy="1280993"/>
            </a:xfrm>
            <a:prstGeom prst="rect">
              <a:avLst/>
            </a:prstGeom>
          </p:spPr>
        </p:pic>
        <p:grpSp>
          <p:nvGrpSpPr>
            <p:cNvPr id="4" name="Group 3">
              <a:extLst>
                <a:ext uri="{FF2B5EF4-FFF2-40B4-BE49-F238E27FC236}">
                  <a16:creationId xmlns:a16="http://schemas.microsoft.com/office/drawing/2014/main" id="{A6EA7AF5-12A1-4EDB-B138-55C8DB48D8C1}"/>
                </a:ext>
              </a:extLst>
            </p:cNvPr>
            <p:cNvGrpSpPr/>
            <p:nvPr/>
          </p:nvGrpSpPr>
          <p:grpSpPr>
            <a:xfrm>
              <a:off x="6162690" y="1408992"/>
              <a:ext cx="441313" cy="207345"/>
              <a:chOff x="6162690" y="1408992"/>
              <a:chExt cx="441313" cy="207345"/>
            </a:xfrm>
          </p:grpSpPr>
          <p:cxnSp>
            <p:nvCxnSpPr>
              <p:cNvPr id="67" name="Straight Arrow Connector 66">
                <a:extLst>
                  <a:ext uri="{FF2B5EF4-FFF2-40B4-BE49-F238E27FC236}">
                    <a16:creationId xmlns:a16="http://schemas.microsoft.com/office/drawing/2014/main" id="{BAEC0BDB-C8F9-412E-A042-960DCD8BD530}"/>
                  </a:ext>
                </a:extLst>
              </p:cNvPr>
              <p:cNvCxnSpPr>
                <a:cxnSpLocks/>
              </p:cNvCxnSpPr>
              <p:nvPr/>
            </p:nvCxnSpPr>
            <p:spPr>
              <a:xfrm>
                <a:off x="6162690" y="1478296"/>
                <a:ext cx="107960" cy="135927"/>
              </a:xfrm>
              <a:prstGeom prst="straightConnector1">
                <a:avLst/>
              </a:prstGeom>
              <a:solidFill>
                <a:srgbClr val="A7CE75"/>
              </a:solidFill>
              <a:ln w="28575">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A2CCCD8C-9D87-4F2D-8869-F235DBDD39B8}"/>
                  </a:ext>
                </a:extLst>
              </p:cNvPr>
              <p:cNvCxnSpPr>
                <a:cxnSpLocks/>
              </p:cNvCxnSpPr>
              <p:nvPr/>
            </p:nvCxnSpPr>
            <p:spPr>
              <a:xfrm flipH="1">
                <a:off x="6501119" y="1492117"/>
                <a:ext cx="102884" cy="124220"/>
              </a:xfrm>
              <a:prstGeom prst="straightConnector1">
                <a:avLst/>
              </a:prstGeom>
              <a:solidFill>
                <a:srgbClr val="A7CE75"/>
              </a:solidFill>
              <a:ln w="28575">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B75EB8AA-CB9B-450D-9F20-A1661CF7FD1F}"/>
                  </a:ext>
                </a:extLst>
              </p:cNvPr>
              <p:cNvCxnSpPr>
                <a:cxnSpLocks/>
              </p:cNvCxnSpPr>
              <p:nvPr/>
            </p:nvCxnSpPr>
            <p:spPr>
              <a:xfrm>
                <a:off x="6391676" y="1408992"/>
                <a:ext cx="0" cy="167302"/>
              </a:xfrm>
              <a:prstGeom prst="straightConnector1">
                <a:avLst/>
              </a:prstGeom>
              <a:solidFill>
                <a:srgbClr val="A7CE75"/>
              </a:solidFill>
              <a:ln w="28575">
                <a:solidFill>
                  <a:srgbClr val="92D050"/>
                </a:solidFill>
                <a:tailEnd type="triangle"/>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2754792664"/>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33;p2">
            <a:extLst>
              <a:ext uri="{FF2B5EF4-FFF2-40B4-BE49-F238E27FC236}">
                <a16:creationId xmlns:a16="http://schemas.microsoft.com/office/drawing/2014/main" id="{D10358D3-4DCF-4E83-86CD-EE7064E5AD9F}"/>
              </a:ext>
            </a:extLst>
          </p:cNvPr>
          <p:cNvSpPr>
            <a:spLocks noGrp="1" noChangeArrowheads="1"/>
          </p:cNvSpPr>
          <p:nvPr>
            <p:ph type="title"/>
            <p:custDataLst>
              <p:tags r:id="rId1"/>
            </p:custDataLst>
          </p:nvPr>
        </p:nvSpPr>
        <p:spPr>
          <a:xfrm>
            <a:off x="524167" y="2409909"/>
            <a:ext cx="9786160" cy="591133"/>
          </a:xfrm>
        </p:spPr>
        <p:txBody>
          <a:bodyPr/>
          <a:lstStyle/>
          <a:p>
            <a:pPr algn="l">
              <a:buClr>
                <a:srgbClr val="000000"/>
              </a:buClr>
              <a:buSzPts val="2500"/>
            </a:pPr>
            <a:r>
              <a:rPr lang="fr-CA" sz="4400" dirty="0">
                <a:solidFill>
                  <a:schemeClr val="tx1"/>
                </a:solidFill>
              </a:rPr>
              <a:t>Partie 2</a:t>
            </a:r>
            <a:br>
              <a:rPr lang="fr-CA" sz="4400" dirty="0">
                <a:solidFill>
                  <a:schemeClr val="tx1"/>
                </a:solidFill>
              </a:rPr>
            </a:br>
            <a:r>
              <a:rPr lang="fr-CA" sz="4400" dirty="0">
                <a:solidFill>
                  <a:srgbClr val="636466"/>
                </a:solidFill>
              </a:rPr>
              <a:t>Recherche et développement</a:t>
            </a:r>
          </a:p>
        </p:txBody>
      </p:sp>
    </p:spTree>
    <p:extLst>
      <p:ext uri="{BB962C8B-B14F-4D97-AF65-F5344CB8AC3E}">
        <p14:creationId xmlns:p14="http://schemas.microsoft.com/office/powerpoint/2010/main" val="14241961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CDDEEF92-F1DD-44A7-9AA4-B08AFD35B42F}"/>
              </a:ext>
            </a:extLst>
          </p:cNvPr>
          <p:cNvSpPr>
            <a:spLocks noGrp="1" noChangeArrowheads="1"/>
          </p:cNvSpPr>
          <p:nvPr>
            <p:ph type="title"/>
            <p:custDataLst>
              <p:tags r:id="rId1"/>
            </p:custDataLst>
          </p:nvPr>
        </p:nvSpPr>
        <p:spPr>
          <a:xfrm>
            <a:off x="351935" y="491473"/>
            <a:ext cx="12085771" cy="779463"/>
          </a:xfrm>
        </p:spPr>
        <p:txBody>
          <a:bodyPr/>
          <a:lstStyle/>
          <a:p>
            <a:pPr algn="l"/>
            <a:r>
              <a:rPr lang="fr-CA" sz="3200" dirty="0">
                <a:solidFill>
                  <a:srgbClr val="636466"/>
                </a:solidFill>
              </a:rPr>
              <a:t>Recherche et développement sur l’accessibilité</a:t>
            </a:r>
          </a:p>
        </p:txBody>
      </p:sp>
      <p:sp>
        <p:nvSpPr>
          <p:cNvPr id="5" name="TextBox 4">
            <a:extLst>
              <a:ext uri="{FF2B5EF4-FFF2-40B4-BE49-F238E27FC236}">
                <a16:creationId xmlns:a16="http://schemas.microsoft.com/office/drawing/2014/main" id="{A20EACD0-57AF-4118-9973-CF11E99E8E85}"/>
              </a:ext>
            </a:extLst>
          </p:cNvPr>
          <p:cNvSpPr txBox="1"/>
          <p:nvPr/>
        </p:nvSpPr>
        <p:spPr>
          <a:xfrm>
            <a:off x="286070" y="1451641"/>
            <a:ext cx="11188370" cy="1077218"/>
          </a:xfrm>
          <a:prstGeom prst="rect">
            <a:avLst/>
          </a:prstGeom>
          <a:noFill/>
        </p:spPr>
        <p:txBody>
          <a:bodyPr wrap="square">
            <a:spAutoFit/>
          </a:bodyPr>
          <a:lstStyle/>
          <a:p>
            <a:r>
              <a:rPr lang="fr-CA" sz="1600" dirty="0">
                <a:latin typeface="+mn-lt"/>
              </a:rPr>
              <a:t>Le </a:t>
            </a:r>
            <a:r>
              <a:rPr lang="fr-CA" sz="1600" b="1" dirty="0">
                <a:latin typeface="+mn-lt"/>
              </a:rPr>
              <a:t>Centre d’expertise national en design d’intérieur</a:t>
            </a:r>
            <a:r>
              <a:rPr lang="fr-CA" sz="1600" dirty="0">
                <a:latin typeface="+mn-lt"/>
              </a:rPr>
              <a:t> au sein de Gestion des locaux et Solutions en milieu de travail (GLSMT) et Services immobiliers ont mené plusieurs initiatives et collaboré avec des experts dans le but de </a:t>
            </a:r>
            <a:r>
              <a:rPr lang="fr-CA" sz="1600" u="sng" dirty="0">
                <a:latin typeface="+mn-lt"/>
              </a:rPr>
              <a:t>mettre en œuvre des conseils et des pratiques exemplaires</a:t>
            </a:r>
            <a:r>
              <a:rPr lang="fr-CA" sz="1600" dirty="0">
                <a:latin typeface="+mn-lt"/>
              </a:rPr>
              <a:t> dans les </a:t>
            </a:r>
            <a:r>
              <a:rPr lang="fr-CA" sz="1600" b="1" dirty="0">
                <a:latin typeface="+mn-lt"/>
              </a:rPr>
              <a:t>normes de conception Milieu de travail GC</a:t>
            </a:r>
            <a:r>
              <a:rPr lang="fr-CA" sz="1600" dirty="0">
                <a:latin typeface="+mn-lt"/>
              </a:rPr>
              <a:t>. </a:t>
            </a:r>
          </a:p>
          <a:p>
            <a:endParaRPr lang="en-CA" sz="1600" u="sng" dirty="0">
              <a:latin typeface="+mn-lt"/>
            </a:endParaRPr>
          </a:p>
        </p:txBody>
      </p:sp>
      <p:sp>
        <p:nvSpPr>
          <p:cNvPr id="10" name="TextBox 9">
            <a:extLst>
              <a:ext uri="{FF2B5EF4-FFF2-40B4-BE49-F238E27FC236}">
                <a16:creationId xmlns:a16="http://schemas.microsoft.com/office/drawing/2014/main" id="{C2B08897-7EB4-4A20-B760-FD551D1E6F0E}"/>
              </a:ext>
            </a:extLst>
          </p:cNvPr>
          <p:cNvSpPr txBox="1"/>
          <p:nvPr/>
        </p:nvSpPr>
        <p:spPr>
          <a:xfrm>
            <a:off x="351934" y="2948572"/>
            <a:ext cx="1690933" cy="830997"/>
          </a:xfrm>
          <a:prstGeom prst="rect">
            <a:avLst/>
          </a:prstGeom>
          <a:noFill/>
        </p:spPr>
        <p:txBody>
          <a:bodyPr wrap="square">
            <a:spAutoFit/>
          </a:bodyPr>
          <a:lstStyle/>
          <a:p>
            <a:pPr algn="ctr"/>
            <a:r>
              <a:rPr lang="fr-CA" sz="1600" b="1" dirty="0">
                <a:latin typeface="+mn-lt"/>
              </a:rPr>
              <a:t>Soutien d’une spécialiste en accessibilité</a:t>
            </a:r>
          </a:p>
        </p:txBody>
      </p:sp>
      <p:sp>
        <p:nvSpPr>
          <p:cNvPr id="12" name="TextBox 11">
            <a:extLst>
              <a:ext uri="{FF2B5EF4-FFF2-40B4-BE49-F238E27FC236}">
                <a16:creationId xmlns:a16="http://schemas.microsoft.com/office/drawing/2014/main" id="{B89C9BC7-AE81-44E5-91E2-74AF73C9AA62}"/>
              </a:ext>
            </a:extLst>
          </p:cNvPr>
          <p:cNvSpPr txBox="1"/>
          <p:nvPr/>
        </p:nvSpPr>
        <p:spPr>
          <a:xfrm>
            <a:off x="2458967" y="2744484"/>
            <a:ext cx="8887892" cy="1323439"/>
          </a:xfrm>
          <a:prstGeom prst="rect">
            <a:avLst/>
          </a:prstGeom>
          <a:noFill/>
        </p:spPr>
        <p:txBody>
          <a:bodyPr wrap="square">
            <a:spAutoFit/>
          </a:bodyPr>
          <a:lstStyle/>
          <a:p>
            <a:r>
              <a:rPr lang="fr-CA" sz="1600" dirty="0">
                <a:latin typeface="+mn-lt"/>
              </a:rPr>
              <a:t>En </a:t>
            </a:r>
            <a:r>
              <a:rPr lang="fr-CA" sz="1600" u="sng" dirty="0">
                <a:latin typeface="+mn-lt"/>
              </a:rPr>
              <a:t>mars 2019</a:t>
            </a:r>
            <a:r>
              <a:rPr lang="fr-CA" sz="1600" dirty="0">
                <a:latin typeface="+mn-lt"/>
              </a:rPr>
              <a:t>, l’équipe GLSMT a engagé Betty Dion, spécialiste de la conception universelle et de l’accessibilité, qui était chargée d’effectuer un examen du Guide de conception Milieu de travail GC afin de mettre à jour le contenu sur l’accessibilité et la conception universelle. Mme Dion a également participé à une série d’ateliers dirigés par le Centre d’expertise national sur la conception de milieux de travail accessibles. </a:t>
            </a:r>
          </a:p>
        </p:txBody>
      </p:sp>
      <p:sp>
        <p:nvSpPr>
          <p:cNvPr id="15" name="TextBox 14">
            <a:extLst>
              <a:ext uri="{FF2B5EF4-FFF2-40B4-BE49-F238E27FC236}">
                <a16:creationId xmlns:a16="http://schemas.microsoft.com/office/drawing/2014/main" id="{1F2FBD34-7FB0-4F9C-A807-5BB397C276BB}"/>
              </a:ext>
            </a:extLst>
          </p:cNvPr>
          <p:cNvSpPr txBox="1"/>
          <p:nvPr/>
        </p:nvSpPr>
        <p:spPr>
          <a:xfrm>
            <a:off x="286070" y="4469845"/>
            <a:ext cx="1985179" cy="1323439"/>
          </a:xfrm>
          <a:prstGeom prst="rect">
            <a:avLst/>
          </a:prstGeom>
          <a:noFill/>
        </p:spPr>
        <p:txBody>
          <a:bodyPr wrap="square">
            <a:spAutoFit/>
          </a:bodyPr>
          <a:lstStyle/>
          <a:p>
            <a:pPr algn="ctr"/>
            <a:r>
              <a:rPr lang="fr-CA" sz="1600" b="1" dirty="0">
                <a:latin typeface="+mn-lt"/>
              </a:rPr>
              <a:t>Centre d’expertise national en design d’intérieur</a:t>
            </a:r>
          </a:p>
          <a:p>
            <a:pPr algn="ctr"/>
            <a:r>
              <a:rPr lang="fr-CA" sz="1600" dirty="0">
                <a:latin typeface="+mn-lt"/>
              </a:rPr>
              <a:t>Recherche et spécialités</a:t>
            </a:r>
          </a:p>
        </p:txBody>
      </p:sp>
      <p:sp>
        <p:nvSpPr>
          <p:cNvPr id="16" name="TextBox 15">
            <a:extLst>
              <a:ext uri="{FF2B5EF4-FFF2-40B4-BE49-F238E27FC236}">
                <a16:creationId xmlns:a16="http://schemas.microsoft.com/office/drawing/2014/main" id="{5BDDE5C6-9F89-4C7B-9E57-372686D9225F}"/>
              </a:ext>
            </a:extLst>
          </p:cNvPr>
          <p:cNvSpPr txBox="1"/>
          <p:nvPr/>
        </p:nvSpPr>
        <p:spPr>
          <a:xfrm>
            <a:off x="2458967" y="4469845"/>
            <a:ext cx="8887892" cy="1323439"/>
          </a:xfrm>
          <a:prstGeom prst="rect">
            <a:avLst/>
          </a:prstGeom>
          <a:noFill/>
        </p:spPr>
        <p:txBody>
          <a:bodyPr wrap="square">
            <a:spAutoFit/>
          </a:bodyPr>
          <a:lstStyle/>
          <a:p>
            <a:r>
              <a:rPr lang="fr-CA" sz="1600" dirty="0">
                <a:latin typeface="+mn-lt"/>
              </a:rPr>
              <a:t>Plusieurs stratèges du milieu de travail et designers d’intérieur de GLSMT sont devenus des professionnels certifiés </a:t>
            </a:r>
            <a:r>
              <a:rPr lang="fr-CA" sz="1600" b="1" dirty="0">
                <a:latin typeface="+mn-lt"/>
              </a:rPr>
              <a:t>Ambassadeurs </a:t>
            </a:r>
            <a:r>
              <a:rPr lang="fr-CA" sz="1600" b="1" dirty="0" err="1">
                <a:latin typeface="+mn-lt"/>
              </a:rPr>
              <a:t>Fitwel</a:t>
            </a:r>
            <a:r>
              <a:rPr lang="fr-CA" sz="1600" dirty="0">
                <a:latin typeface="+mn-lt"/>
              </a:rPr>
              <a:t> et </a:t>
            </a:r>
            <a:r>
              <a:rPr lang="fr-CA" sz="1600" b="1" dirty="0">
                <a:latin typeface="+mn-lt"/>
              </a:rPr>
              <a:t>Évaluateur d’accessibilité de la Fondation Rick Hansen</a:t>
            </a:r>
            <a:r>
              <a:rPr lang="fr-CA" sz="1600" dirty="0">
                <a:latin typeface="+mn-lt"/>
              </a:rPr>
              <a:t>. L’équipe de design d’intérieur est constamment à la recherche de pratiques exemplaires et de normes mondiales en matière d’accessibilité, d’inclusion et de bien-être en milieu de travail.</a:t>
            </a:r>
          </a:p>
        </p:txBody>
      </p:sp>
      <p:sp>
        <p:nvSpPr>
          <p:cNvPr id="22" name="Rectangle 21">
            <a:extLst>
              <a:ext uri="{FF2B5EF4-FFF2-40B4-BE49-F238E27FC236}">
                <a16:creationId xmlns:a16="http://schemas.microsoft.com/office/drawing/2014/main" id="{956BC70B-5B08-4268-B9E7-3F3A05445D87}"/>
              </a:ext>
              <a:ext uri="{C183D7F6-B498-43B3-948B-1728B52AA6E4}">
                <adec:decorative xmlns:adec="http://schemas.microsoft.com/office/drawing/2017/decorative" val="1"/>
              </a:ext>
            </a:extLst>
          </p:cNvPr>
          <p:cNvSpPr/>
          <p:nvPr/>
        </p:nvSpPr>
        <p:spPr>
          <a:xfrm>
            <a:off x="308114" y="4469845"/>
            <a:ext cx="1985178" cy="1323439"/>
          </a:xfrm>
          <a:prstGeom prst="rect">
            <a:avLst/>
          </a:prstGeom>
          <a:solidFill>
            <a:srgbClr val="A7CE75">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3" name="Rectangle 12">
            <a:extLst>
              <a:ext uri="{FF2B5EF4-FFF2-40B4-BE49-F238E27FC236}">
                <a16:creationId xmlns:a16="http://schemas.microsoft.com/office/drawing/2014/main" id="{60E9F252-B532-4116-8EC5-CB655FD586ED}"/>
              </a:ext>
              <a:ext uri="{C183D7F6-B498-43B3-948B-1728B52AA6E4}">
                <adec:decorative xmlns:adec="http://schemas.microsoft.com/office/drawing/2017/decorative" val="1"/>
              </a:ext>
            </a:extLst>
          </p:cNvPr>
          <p:cNvSpPr/>
          <p:nvPr/>
        </p:nvSpPr>
        <p:spPr>
          <a:xfrm>
            <a:off x="337929" y="2868619"/>
            <a:ext cx="1940283" cy="1075171"/>
          </a:xfrm>
          <a:prstGeom prst="rect">
            <a:avLst/>
          </a:prstGeom>
          <a:solidFill>
            <a:srgbClr val="A7CE75">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Tree>
    <p:extLst>
      <p:ext uri="{BB962C8B-B14F-4D97-AF65-F5344CB8AC3E}">
        <p14:creationId xmlns:p14="http://schemas.microsoft.com/office/powerpoint/2010/main" val="18233108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CDDEEF92-F1DD-44A7-9AA4-B08AFD35B42F}"/>
              </a:ext>
            </a:extLst>
          </p:cNvPr>
          <p:cNvSpPr>
            <a:spLocks noGrp="1" noChangeArrowheads="1"/>
          </p:cNvSpPr>
          <p:nvPr>
            <p:ph type="title"/>
            <p:custDataLst>
              <p:tags r:id="rId1"/>
            </p:custDataLst>
          </p:nvPr>
        </p:nvSpPr>
        <p:spPr>
          <a:xfrm>
            <a:off x="351935" y="466738"/>
            <a:ext cx="11488129" cy="779463"/>
          </a:xfrm>
        </p:spPr>
        <p:txBody>
          <a:bodyPr/>
          <a:lstStyle/>
          <a:p>
            <a:pPr algn="l"/>
            <a:r>
              <a:rPr lang="fr-CA" sz="3600" dirty="0">
                <a:solidFill>
                  <a:srgbClr val="636466"/>
                </a:solidFill>
              </a:rPr>
              <a:t>Initiatives de collaboration et de consultation en matière d’accessibilité</a:t>
            </a:r>
          </a:p>
        </p:txBody>
      </p:sp>
      <p:sp>
        <p:nvSpPr>
          <p:cNvPr id="17" name="TextBox 16">
            <a:extLst>
              <a:ext uri="{FF2B5EF4-FFF2-40B4-BE49-F238E27FC236}">
                <a16:creationId xmlns:a16="http://schemas.microsoft.com/office/drawing/2014/main" id="{7E5A1F3D-EEEF-41BA-93CE-CD135A43319D}"/>
              </a:ext>
            </a:extLst>
          </p:cNvPr>
          <p:cNvSpPr txBox="1"/>
          <p:nvPr/>
        </p:nvSpPr>
        <p:spPr>
          <a:xfrm>
            <a:off x="305496" y="1988249"/>
            <a:ext cx="1815288" cy="830997"/>
          </a:xfrm>
          <a:prstGeom prst="rect">
            <a:avLst/>
          </a:prstGeom>
          <a:noFill/>
        </p:spPr>
        <p:txBody>
          <a:bodyPr wrap="square">
            <a:spAutoFit/>
          </a:bodyPr>
          <a:lstStyle/>
          <a:p>
            <a:pPr algn="ctr"/>
            <a:r>
              <a:rPr lang="fr-CA" sz="1600" b="1" dirty="0">
                <a:latin typeface="+mn-lt"/>
              </a:rPr>
              <a:t>Groupes de travail</a:t>
            </a:r>
          </a:p>
          <a:p>
            <a:pPr algn="ctr"/>
            <a:r>
              <a:rPr lang="fr-CA" sz="1600" dirty="0">
                <a:latin typeface="+mn-lt"/>
              </a:rPr>
              <a:t>En cours</a:t>
            </a:r>
          </a:p>
        </p:txBody>
      </p:sp>
      <p:sp>
        <p:nvSpPr>
          <p:cNvPr id="21" name="TextBox 20">
            <a:extLst>
              <a:ext uri="{FF2B5EF4-FFF2-40B4-BE49-F238E27FC236}">
                <a16:creationId xmlns:a16="http://schemas.microsoft.com/office/drawing/2014/main" id="{4235E5DB-653C-4C95-8588-BEB238FEDEF3}"/>
              </a:ext>
            </a:extLst>
          </p:cNvPr>
          <p:cNvSpPr txBox="1"/>
          <p:nvPr/>
        </p:nvSpPr>
        <p:spPr>
          <a:xfrm>
            <a:off x="2345240" y="1628037"/>
            <a:ext cx="9395133" cy="1569660"/>
          </a:xfrm>
          <a:prstGeom prst="rect">
            <a:avLst/>
          </a:prstGeom>
          <a:noFill/>
        </p:spPr>
        <p:txBody>
          <a:bodyPr wrap="square">
            <a:spAutoFit/>
          </a:bodyPr>
          <a:lstStyle/>
          <a:p>
            <a:r>
              <a:rPr lang="fr-CA" sz="1600" dirty="0">
                <a:latin typeface="+mn-lt"/>
              </a:rPr>
              <a:t>Le Centre d’expertise national en design d’intérieur copréside un </a:t>
            </a:r>
            <a:r>
              <a:rPr lang="fr-CA" sz="1600" b="1" dirty="0">
                <a:latin typeface="+mn-lt"/>
              </a:rPr>
              <a:t>Groupe de travail sur la stratégie relative au milieu de travail</a:t>
            </a:r>
            <a:r>
              <a:rPr lang="fr-CA" sz="1600" dirty="0">
                <a:latin typeface="+mn-lt"/>
              </a:rPr>
              <a:t> avec l’équipe de Solutions en milieu de travail d’Emploi et Développement social Canada et fait partie du </a:t>
            </a:r>
            <a:r>
              <a:rPr lang="fr-CA" sz="1600" b="1" dirty="0">
                <a:latin typeface="+mn-lt"/>
              </a:rPr>
              <a:t>groupe de travail sur l’accessibilité de l’environnement bâti de Services immobiliers</a:t>
            </a:r>
            <a:r>
              <a:rPr lang="fr-CA" sz="1600" dirty="0">
                <a:latin typeface="+mn-lt"/>
              </a:rPr>
              <a:t>, organisé par le Bureau de l’accessibilité de l’environnement bâti. Ces groupes de travail permettent de développer et d’échanger des connaissances spécialisées.</a:t>
            </a:r>
          </a:p>
        </p:txBody>
      </p:sp>
      <p:sp>
        <p:nvSpPr>
          <p:cNvPr id="15" name="TextBox 14">
            <a:extLst>
              <a:ext uri="{FF2B5EF4-FFF2-40B4-BE49-F238E27FC236}">
                <a16:creationId xmlns:a16="http://schemas.microsoft.com/office/drawing/2014/main" id="{1F2FBD34-7FB0-4F9C-A807-5BB397C276BB}"/>
              </a:ext>
            </a:extLst>
          </p:cNvPr>
          <p:cNvSpPr txBox="1"/>
          <p:nvPr/>
        </p:nvSpPr>
        <p:spPr>
          <a:xfrm>
            <a:off x="383412" y="3757801"/>
            <a:ext cx="1815288" cy="338554"/>
          </a:xfrm>
          <a:prstGeom prst="rect">
            <a:avLst/>
          </a:prstGeom>
          <a:noFill/>
        </p:spPr>
        <p:txBody>
          <a:bodyPr wrap="square">
            <a:spAutoFit/>
          </a:bodyPr>
          <a:lstStyle/>
          <a:p>
            <a:pPr algn="ctr"/>
            <a:r>
              <a:rPr lang="fr-CA" sz="1600" b="1" dirty="0">
                <a:latin typeface="+mn-lt"/>
              </a:rPr>
              <a:t>ACS+</a:t>
            </a:r>
          </a:p>
        </p:txBody>
      </p:sp>
      <p:sp>
        <p:nvSpPr>
          <p:cNvPr id="26" name="TextBox 25">
            <a:extLst>
              <a:ext uri="{FF2B5EF4-FFF2-40B4-BE49-F238E27FC236}">
                <a16:creationId xmlns:a16="http://schemas.microsoft.com/office/drawing/2014/main" id="{9B77D5F7-1A4C-4471-8E5F-C9FE885D18D3}"/>
              </a:ext>
            </a:extLst>
          </p:cNvPr>
          <p:cNvSpPr txBox="1"/>
          <p:nvPr/>
        </p:nvSpPr>
        <p:spPr>
          <a:xfrm>
            <a:off x="2334352" y="3429000"/>
            <a:ext cx="9406021" cy="1323439"/>
          </a:xfrm>
          <a:prstGeom prst="rect">
            <a:avLst/>
          </a:prstGeom>
          <a:noFill/>
        </p:spPr>
        <p:txBody>
          <a:bodyPr wrap="square">
            <a:spAutoFit/>
          </a:bodyPr>
          <a:lstStyle/>
          <a:p>
            <a:r>
              <a:rPr lang="fr-CA" sz="1600" dirty="0">
                <a:latin typeface="+mn-lt"/>
              </a:rPr>
              <a:t>En </a:t>
            </a:r>
            <a:r>
              <a:rPr lang="fr-CA" sz="1600" u="sng" dirty="0">
                <a:latin typeface="+mn-lt"/>
              </a:rPr>
              <a:t>2019</a:t>
            </a:r>
            <a:r>
              <a:rPr lang="fr-CA" sz="1600" dirty="0">
                <a:latin typeface="+mn-lt"/>
              </a:rPr>
              <a:t>, une analyse comparative entre les sexes plus de la conception Milieu de travail GC a été réalisée par le Centre d’expertise national en design d’intérieur en consultation avec des experts de l’ACS+ de SPAC et de Femmes et Égalité des genres Canada (FEGC). Le Centre d’expertise national a également participé à une formation sur l’analyse comparative entre les sexes par le biais de FEGC. (Voir les diapositives 13 et 14 pour le résumé)</a:t>
            </a:r>
          </a:p>
        </p:txBody>
      </p:sp>
      <p:sp>
        <p:nvSpPr>
          <p:cNvPr id="19" name="TextBox 18">
            <a:extLst>
              <a:ext uri="{FF2B5EF4-FFF2-40B4-BE49-F238E27FC236}">
                <a16:creationId xmlns:a16="http://schemas.microsoft.com/office/drawing/2014/main" id="{FF4ACBA6-EAC1-47C6-963E-5CA68EA974C5}"/>
              </a:ext>
            </a:extLst>
          </p:cNvPr>
          <p:cNvSpPr txBox="1"/>
          <p:nvPr/>
        </p:nvSpPr>
        <p:spPr>
          <a:xfrm>
            <a:off x="349317" y="4802588"/>
            <a:ext cx="1815288" cy="1323439"/>
          </a:xfrm>
          <a:prstGeom prst="rect">
            <a:avLst/>
          </a:prstGeom>
          <a:noFill/>
        </p:spPr>
        <p:txBody>
          <a:bodyPr wrap="square">
            <a:spAutoFit/>
          </a:bodyPr>
          <a:lstStyle/>
          <a:p>
            <a:pPr algn="ctr"/>
            <a:r>
              <a:rPr lang="fr-CA" sz="1600" b="1" dirty="0">
                <a:latin typeface="+mn-lt"/>
              </a:rPr>
              <a:t>Consultations sur l’accessibilité Milieu de travail GC</a:t>
            </a:r>
          </a:p>
        </p:txBody>
      </p:sp>
      <p:sp>
        <p:nvSpPr>
          <p:cNvPr id="20" name="TextBox 19">
            <a:extLst>
              <a:ext uri="{FF2B5EF4-FFF2-40B4-BE49-F238E27FC236}">
                <a16:creationId xmlns:a16="http://schemas.microsoft.com/office/drawing/2014/main" id="{8026F143-A877-4209-9E13-0959FA984D2B}"/>
              </a:ext>
            </a:extLst>
          </p:cNvPr>
          <p:cNvSpPr txBox="1"/>
          <p:nvPr/>
        </p:nvSpPr>
        <p:spPr>
          <a:xfrm>
            <a:off x="2345240" y="4942750"/>
            <a:ext cx="9395133" cy="1077218"/>
          </a:xfrm>
          <a:prstGeom prst="rect">
            <a:avLst/>
          </a:prstGeom>
          <a:noFill/>
        </p:spPr>
        <p:txBody>
          <a:bodyPr wrap="square">
            <a:spAutoFit/>
          </a:bodyPr>
          <a:lstStyle/>
          <a:p>
            <a:pPr marL="0" marR="0">
              <a:spcBef>
                <a:spcPts val="600"/>
              </a:spcBef>
              <a:spcAft>
                <a:spcPts val="600"/>
              </a:spcAft>
            </a:pPr>
            <a:r>
              <a:rPr lang="fr-CA" sz="1600" dirty="0">
                <a:latin typeface="+mn-lt"/>
              </a:rPr>
              <a:t>En </a:t>
            </a:r>
            <a:r>
              <a:rPr lang="fr-CA" sz="1600" u="sng" dirty="0">
                <a:latin typeface="+mn-lt"/>
              </a:rPr>
              <a:t>septembre 2020</a:t>
            </a:r>
            <a:r>
              <a:rPr lang="fr-CA" sz="1600" dirty="0">
                <a:latin typeface="+mn-lt"/>
              </a:rPr>
              <a:t>, le Centre d’innovation Milieu de travail GC de GLSMT a lancé les consultations sur l’accessibilité Milieu de travail GC. Cette série de 25 ateliers virtuels a permis à 259 employés handicapés de discuter des obstacles auxquels ils sont confrontés en milieu de travail. (Voir les diapositives 15 à 21 pour le résumé)</a:t>
            </a:r>
          </a:p>
        </p:txBody>
      </p:sp>
      <p:sp>
        <p:nvSpPr>
          <p:cNvPr id="23" name="Rectangle 22">
            <a:extLst>
              <a:ext uri="{FF2B5EF4-FFF2-40B4-BE49-F238E27FC236}">
                <a16:creationId xmlns:a16="http://schemas.microsoft.com/office/drawing/2014/main" id="{8AAE02F6-8EF3-4E21-A0A0-3A6E89E30F4E}"/>
              </a:ext>
              <a:ext uri="{C183D7F6-B498-43B3-948B-1728B52AA6E4}">
                <adec:decorative xmlns:adec="http://schemas.microsoft.com/office/drawing/2017/decorative" val="1"/>
              </a:ext>
            </a:extLst>
          </p:cNvPr>
          <p:cNvSpPr/>
          <p:nvPr/>
        </p:nvSpPr>
        <p:spPr>
          <a:xfrm>
            <a:off x="383412" y="1912328"/>
            <a:ext cx="1734754" cy="1075171"/>
          </a:xfrm>
          <a:prstGeom prst="rect">
            <a:avLst/>
          </a:prstGeom>
          <a:solidFill>
            <a:srgbClr val="A7CE75">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2" name="Rectangle 21">
            <a:extLst>
              <a:ext uri="{FF2B5EF4-FFF2-40B4-BE49-F238E27FC236}">
                <a16:creationId xmlns:a16="http://schemas.microsoft.com/office/drawing/2014/main" id="{956BC70B-5B08-4268-B9E7-3F3A05445D87}"/>
              </a:ext>
              <a:ext uri="{C183D7F6-B498-43B3-948B-1728B52AA6E4}">
                <adec:decorative xmlns:adec="http://schemas.microsoft.com/office/drawing/2017/decorative" val="1"/>
              </a:ext>
            </a:extLst>
          </p:cNvPr>
          <p:cNvSpPr/>
          <p:nvPr/>
        </p:nvSpPr>
        <p:spPr>
          <a:xfrm>
            <a:off x="429851" y="3442522"/>
            <a:ext cx="1734754" cy="1075171"/>
          </a:xfrm>
          <a:prstGeom prst="rect">
            <a:avLst/>
          </a:prstGeom>
          <a:solidFill>
            <a:srgbClr val="A7CE75">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4" name="TextBox 13">
            <a:extLst>
              <a:ext uri="{FF2B5EF4-FFF2-40B4-BE49-F238E27FC236}">
                <a16:creationId xmlns:a16="http://schemas.microsoft.com/office/drawing/2014/main" id="{EB0E54F7-5786-41C2-A8DF-A1F13D35802A}"/>
              </a:ext>
            </a:extLst>
          </p:cNvPr>
          <p:cNvSpPr txBox="1"/>
          <p:nvPr/>
        </p:nvSpPr>
        <p:spPr>
          <a:xfrm>
            <a:off x="2345240" y="3117400"/>
            <a:ext cx="10119316" cy="276999"/>
          </a:xfrm>
          <a:prstGeom prst="rect">
            <a:avLst/>
          </a:prstGeom>
          <a:noFill/>
        </p:spPr>
        <p:txBody>
          <a:bodyPr wrap="square">
            <a:spAutoFit/>
          </a:bodyPr>
          <a:lstStyle/>
          <a:p>
            <a:r>
              <a:rPr lang="fr-CA" sz="1200" u="sng" dirty="0">
                <a:solidFill>
                  <a:srgbClr val="0563C1"/>
                </a:solidFill>
                <a:latin typeface="Calibri" panose="020F0502020204030204" pitchFamily="34" charset="0"/>
                <a:ea typeface="Calibri" panose="020F0502020204030204" pitchFamily="34" charset="0"/>
                <a:hlinkClick r:id="rId4"/>
              </a:rPr>
              <a:t>Lien vers le Bureau de l’accessibilité de l’environnement bâti de Services publics et Approvisionnement Canada (SPAC) </a:t>
            </a:r>
            <a:endParaRPr lang="fr-CA" sz="1200" u="sng" dirty="0">
              <a:solidFill>
                <a:srgbClr val="0563C1"/>
              </a:solidFill>
              <a:latin typeface="Calibri" panose="020F0502020204030204" pitchFamily="34" charset="0"/>
              <a:ea typeface="Calibri" panose="020F0502020204030204" pitchFamily="34" charset="0"/>
              <a:hlinkClick r:id="rId5"/>
            </a:endParaRPr>
          </a:p>
        </p:txBody>
      </p:sp>
      <p:sp>
        <p:nvSpPr>
          <p:cNvPr id="18" name="Rectangle 17">
            <a:extLst>
              <a:ext uri="{FF2B5EF4-FFF2-40B4-BE49-F238E27FC236}">
                <a16:creationId xmlns:a16="http://schemas.microsoft.com/office/drawing/2014/main" id="{E83D17E3-0DB7-40BA-ACD5-B1B8559B89F1}"/>
              </a:ext>
              <a:ext uri="{C183D7F6-B498-43B3-948B-1728B52AA6E4}">
                <adec:decorative xmlns:adec="http://schemas.microsoft.com/office/drawing/2017/decorative" val="1"/>
              </a:ext>
            </a:extLst>
          </p:cNvPr>
          <p:cNvSpPr/>
          <p:nvPr/>
        </p:nvSpPr>
        <p:spPr>
          <a:xfrm>
            <a:off x="440739" y="4813618"/>
            <a:ext cx="1734754" cy="1258083"/>
          </a:xfrm>
          <a:prstGeom prst="rect">
            <a:avLst/>
          </a:prstGeom>
          <a:solidFill>
            <a:srgbClr val="A7CE75">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Tree>
    <p:extLst>
      <p:ext uri="{BB962C8B-B14F-4D97-AF65-F5344CB8AC3E}">
        <p14:creationId xmlns:p14="http://schemas.microsoft.com/office/powerpoint/2010/main" val="18011716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7">
            <a:extLst>
              <a:ext uri="{FF2B5EF4-FFF2-40B4-BE49-F238E27FC236}">
                <a16:creationId xmlns:a16="http://schemas.microsoft.com/office/drawing/2014/main" id="{D8E6A75A-5153-42E9-8754-520ACA3EBF75}"/>
              </a:ext>
            </a:extLst>
          </p:cNvPr>
          <p:cNvSpPr>
            <a:spLocks noGrp="1"/>
          </p:cNvSpPr>
          <p:nvPr>
            <p:ph type="title"/>
          </p:nvPr>
        </p:nvSpPr>
        <p:spPr>
          <a:xfrm>
            <a:off x="309660" y="240649"/>
            <a:ext cx="12227527" cy="835027"/>
          </a:xfrm>
        </p:spPr>
        <p:txBody>
          <a:bodyPr>
            <a:normAutofit/>
          </a:bodyPr>
          <a:lstStyle/>
          <a:p>
            <a:r>
              <a:rPr lang="fr-CA" sz="2800" dirty="0"/>
              <a:t>Une analyse comparative entre les sexes « plus » Milieu de travail GC</a:t>
            </a:r>
          </a:p>
        </p:txBody>
      </p:sp>
      <p:sp>
        <p:nvSpPr>
          <p:cNvPr id="7" name="Text Placeholder 3">
            <a:extLst>
              <a:ext uri="{FF2B5EF4-FFF2-40B4-BE49-F238E27FC236}">
                <a16:creationId xmlns:a16="http://schemas.microsoft.com/office/drawing/2014/main" id="{90EEE71B-755B-4F13-A7F6-27DB477402B6}"/>
              </a:ext>
            </a:extLst>
          </p:cNvPr>
          <p:cNvSpPr txBox="1">
            <a:spLocks/>
          </p:cNvSpPr>
          <p:nvPr/>
        </p:nvSpPr>
        <p:spPr>
          <a:xfrm>
            <a:off x="414296" y="2969433"/>
            <a:ext cx="4865127" cy="339495"/>
          </a:xfrm>
          <a:prstGeom prst="rect">
            <a:avLst/>
          </a:prstGeom>
        </p:spPr>
        <p:txBody>
          <a:bodyPr/>
          <a:lstStyle>
            <a:lvl1pPr marL="360363" indent="-360363" algn="l" defTabSz="684213" rtl="0" eaLnBrk="0" fontAlgn="base" hangingPunct="0">
              <a:spcBef>
                <a:spcPts val="750"/>
              </a:spcBef>
              <a:spcAft>
                <a:spcPct val="0"/>
              </a:spcAft>
              <a:buSzPct val="100000"/>
              <a:buFont typeface="Wingdings 2" panose="05020102010507070707" pitchFamily="18" charset="2"/>
              <a:buChar char=""/>
              <a:defRPr sz="2700" kern="1200">
                <a:solidFill>
                  <a:schemeClr val="accent2"/>
                </a:solidFill>
                <a:latin typeface="+mn-lt"/>
                <a:ea typeface="+mn-ea"/>
                <a:cs typeface="+mn-cs"/>
              </a:defRPr>
            </a:lvl1pPr>
            <a:lvl2pPr marL="712788" indent="-369888" algn="l" defTabSz="684213" rtl="0" eaLnBrk="0" fontAlgn="base" hangingPunct="0">
              <a:spcBef>
                <a:spcPts val="375"/>
              </a:spcBef>
              <a:spcAft>
                <a:spcPct val="0"/>
              </a:spcAft>
              <a:buSzPct val="100000"/>
              <a:buFont typeface="Wingdings 2" panose="05020102010507070707" pitchFamily="18" charset="2"/>
              <a:buChar char=""/>
              <a:defRPr sz="2400" kern="1200">
                <a:solidFill>
                  <a:schemeClr val="accent2"/>
                </a:solidFill>
                <a:latin typeface="+mn-lt"/>
                <a:ea typeface="+mn-ea"/>
                <a:cs typeface="+mn-cs"/>
              </a:defRPr>
            </a:lvl2pPr>
            <a:lvl3pPr marL="989013" indent="-303213" algn="l" defTabSz="684213" rtl="0" eaLnBrk="0" fontAlgn="base" hangingPunct="0">
              <a:spcBef>
                <a:spcPts val="375"/>
              </a:spcBef>
              <a:spcAft>
                <a:spcPct val="0"/>
              </a:spcAft>
              <a:buSzPct val="100000"/>
              <a:buFont typeface="Wingdings 2" panose="05020102010507070707" pitchFamily="18" charset="2"/>
              <a:buChar char=""/>
              <a:defRPr sz="2000" kern="1200">
                <a:solidFill>
                  <a:schemeClr val="accent2"/>
                </a:solidFill>
                <a:latin typeface="+mn-lt"/>
                <a:ea typeface="+mn-ea"/>
                <a:cs typeface="+mn-cs"/>
              </a:defRPr>
            </a:lvl3pPr>
            <a:lvl4pPr marL="1341438" indent="-312738" algn="l" defTabSz="684213" rtl="0" eaLnBrk="0" fontAlgn="base" hangingPunct="0">
              <a:spcBef>
                <a:spcPts val="375"/>
              </a:spcBef>
              <a:spcAft>
                <a:spcPct val="0"/>
              </a:spcAft>
              <a:buSzPct val="100000"/>
              <a:buFont typeface="Wingdings 2" panose="05020102010507070707" pitchFamily="18" charset="2"/>
              <a:buChar char=""/>
              <a:defRPr sz="1700" kern="1200">
                <a:solidFill>
                  <a:schemeClr val="accent2"/>
                </a:solidFill>
                <a:latin typeface="+mn-lt"/>
                <a:ea typeface="+mn-ea"/>
                <a:cs typeface="+mn-cs"/>
              </a:defRPr>
            </a:lvl4pPr>
            <a:lvl5pPr marL="1617663" indent="-246063" algn="l" defTabSz="684213" rtl="0" eaLnBrk="0" fontAlgn="base" hangingPunct="0">
              <a:spcBef>
                <a:spcPts val="375"/>
              </a:spcBef>
              <a:spcAft>
                <a:spcPct val="0"/>
              </a:spcAft>
              <a:buSzPct val="100000"/>
              <a:buFont typeface="Wingdings 2" panose="05020102010507070707" pitchFamily="18" charset="2"/>
              <a:buChar char=""/>
              <a:defRPr sz="1700" kern="1200">
                <a:solidFill>
                  <a:schemeClr val="accent2"/>
                </a:solidFill>
                <a:latin typeface="+mn-lt"/>
                <a:ea typeface="+mn-ea"/>
                <a:cs typeface="+mn-cs"/>
              </a:defRPr>
            </a:lvl5pPr>
            <a:lvl6pPr marL="2514342" indent="-228576" algn="l" defTabSz="91430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1494" indent="-228576" algn="l" defTabSz="91430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8647" indent="-228576" algn="l" defTabSz="91430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801" indent="-228576" algn="l" defTabSz="91430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buNone/>
            </a:pPr>
            <a:r>
              <a:rPr lang="fr-CA" sz="1600" b="1">
                <a:solidFill>
                  <a:schemeClr val="tx1"/>
                </a:solidFill>
              </a:rPr>
              <a:t>RECHERCHE ET CONSULTATION ACS+</a:t>
            </a:r>
          </a:p>
        </p:txBody>
      </p:sp>
      <p:sp>
        <p:nvSpPr>
          <p:cNvPr id="12" name="Text Placeholder 1">
            <a:extLst>
              <a:ext uri="{FF2B5EF4-FFF2-40B4-BE49-F238E27FC236}">
                <a16:creationId xmlns:a16="http://schemas.microsoft.com/office/drawing/2014/main" id="{0CDB3C4A-27E4-44AF-B5B2-1C9AE520A555}"/>
              </a:ext>
            </a:extLst>
          </p:cNvPr>
          <p:cNvSpPr txBox="1">
            <a:spLocks/>
          </p:cNvSpPr>
          <p:nvPr/>
        </p:nvSpPr>
        <p:spPr>
          <a:xfrm>
            <a:off x="414296" y="3255025"/>
            <a:ext cx="7294789" cy="2619375"/>
          </a:xfrm>
          <a:prstGeom prst="rect">
            <a:avLst/>
          </a:prstGeom>
        </p:spPr>
        <p:txBody>
          <a:bodyPr vert="horz" lIns="91440" tIns="45720" rIns="91440" bIns="45720" rtlCol="0">
            <a:noAutofit/>
          </a:bodyPr>
          <a:lstStyle>
            <a:lvl1pPr marL="0" indent="0" algn="l" defTabSz="914400" rtl="0" eaLnBrk="1" latinLnBrk="0" hangingPunct="1">
              <a:lnSpc>
                <a:spcPts val="1900"/>
              </a:lnSpc>
              <a:spcBef>
                <a:spcPts val="1000"/>
              </a:spcBef>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ts val="2400"/>
              </a:lnSpc>
              <a:spcBef>
                <a:spcPts val="5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2400"/>
              </a:lnSpc>
              <a:spcBef>
                <a:spcPts val="500"/>
              </a:spcBef>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2400"/>
              </a:lnSpc>
              <a:spcBef>
                <a:spcPts val="500"/>
              </a:spcBef>
              <a:buFont typeface="Arial" panose="020B0604020202020204" pitchFamily="34" charset="0"/>
              <a:buNone/>
              <a:defRPr sz="10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2400"/>
              </a:lnSpc>
              <a:spcBef>
                <a:spcPts val="500"/>
              </a:spcBef>
              <a:buFont typeface="Arial" panose="020B0604020202020204" pitchFamily="34" charset="0"/>
              <a:buNone/>
              <a:defRPr sz="1000" kern="1200">
                <a:solidFill>
                  <a:schemeClr val="tx1"/>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nSpc>
                <a:spcPct val="100000"/>
              </a:lnSpc>
            </a:pPr>
            <a:r>
              <a:rPr lang="fr-CA" sz="1400" dirty="0"/>
              <a:t>L’analyse comparative entre les sexes plus (ACS+) s’est élargie pour inclure divers facteurs d’identité qui pourraient influer sur l’expérience des utilisateurs. Dans le contexte de conception du milieu de travail, GLSMT a effectué un examen et une analyse approfondis des recherches existantes, en consultation avec divers conseillers experts et parties prenantes, afin d’explorer les répercussions que les principes de design de Milieu de travail GC pourraient avoir sur le genre et les autres groupes d’identité. Le but de cet exercice était de repérer et de résoudre toute inégalité dans la fonctionnalité du milieu de travail, afin de s’assurer que les pratiques et les politiques de conception du milieu de travail soient inclusives et représentatives d’une fonction publique diversifiée. Les principaux résultats de la recherche et les recommandations de conception qui en ont découlé ont été regroupés en quatre thèmes : autonomie, dynamique de groupe, intimité et bien-être.</a:t>
            </a:r>
          </a:p>
          <a:p>
            <a:pPr>
              <a:lnSpc>
                <a:spcPct val="100000"/>
              </a:lnSpc>
            </a:pPr>
            <a:endParaRPr lang="en-US" sz="1400" dirty="0"/>
          </a:p>
        </p:txBody>
      </p:sp>
      <p:sp>
        <p:nvSpPr>
          <p:cNvPr id="9" name="Text Placeholder 3">
            <a:extLst>
              <a:ext uri="{FF2B5EF4-FFF2-40B4-BE49-F238E27FC236}">
                <a16:creationId xmlns:a16="http://schemas.microsoft.com/office/drawing/2014/main" id="{F8858364-1649-4EAA-B6CB-A866F7822737}"/>
              </a:ext>
            </a:extLst>
          </p:cNvPr>
          <p:cNvSpPr txBox="1">
            <a:spLocks/>
          </p:cNvSpPr>
          <p:nvPr/>
        </p:nvSpPr>
        <p:spPr>
          <a:xfrm>
            <a:off x="7837715" y="841140"/>
            <a:ext cx="3939988" cy="277809"/>
          </a:xfrm>
          <a:prstGeom prst="rect">
            <a:avLst/>
          </a:prstGeom>
        </p:spPr>
        <p:txBody>
          <a:bodyPr vert="horz" lIns="91440" tIns="45720" rIns="91440" bIns="45720" rtlCol="0" anchor="t">
            <a:noAutofit/>
          </a:bodyPr>
          <a:lstStyle>
            <a:lvl1pPr marL="0" indent="0" algn="l" defTabSz="914400" rtl="0" eaLnBrk="1" latinLnBrk="0" hangingPunct="1">
              <a:lnSpc>
                <a:spcPct val="100000"/>
              </a:lnSpc>
              <a:spcBef>
                <a:spcPts val="1000"/>
              </a:spcBef>
              <a:buFont typeface="Arial" panose="020B0604020202020204" pitchFamily="34" charset="0"/>
              <a:buNone/>
              <a:defRPr sz="1400" b="1"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ts val="2400"/>
              </a:lnSpc>
              <a:spcBef>
                <a:spcPts val="500"/>
              </a:spcBef>
              <a:buFont typeface="Arial" panose="020B0604020202020204" pitchFamily="34" charset="0"/>
              <a:buNone/>
              <a:defRPr sz="2000" b="1"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2400"/>
              </a:lnSpc>
              <a:spcBef>
                <a:spcPts val="500"/>
              </a:spcBef>
              <a:buFont typeface="Arial" panose="020B0604020202020204" pitchFamily="34" charset="0"/>
              <a:buNone/>
              <a:defRPr sz="1800" b="1"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2400"/>
              </a:lnSpc>
              <a:spcBef>
                <a:spcPts val="500"/>
              </a:spcBef>
              <a:buFont typeface="Arial" panose="020B0604020202020204" pitchFamily="34" charset="0"/>
              <a:buNone/>
              <a:defRPr sz="1600" b="1"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2400"/>
              </a:lnSpc>
              <a:spcBef>
                <a:spcPts val="500"/>
              </a:spcBef>
              <a:buFont typeface="Arial" panose="020B0604020202020204" pitchFamily="34" charset="0"/>
              <a:buNone/>
              <a:defRPr sz="1600" b="1" kern="1200">
                <a:solidFill>
                  <a:schemeClr val="tx1"/>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fr-CA" sz="1600" dirty="0"/>
              <a:t>LA VISION DE MILIEU DE TRAVAIL GC</a:t>
            </a:r>
          </a:p>
        </p:txBody>
      </p:sp>
      <p:sp>
        <p:nvSpPr>
          <p:cNvPr id="8" name="Text Placeholder 1">
            <a:extLst>
              <a:ext uri="{FF2B5EF4-FFF2-40B4-BE49-F238E27FC236}">
                <a16:creationId xmlns:a16="http://schemas.microsoft.com/office/drawing/2014/main" id="{5C113E13-D39A-4BBB-A2B6-5508785577C5}"/>
              </a:ext>
            </a:extLst>
          </p:cNvPr>
          <p:cNvSpPr txBox="1">
            <a:spLocks/>
          </p:cNvSpPr>
          <p:nvPr/>
        </p:nvSpPr>
        <p:spPr>
          <a:xfrm>
            <a:off x="7837715" y="1118949"/>
            <a:ext cx="3939989" cy="4440603"/>
          </a:xfrm>
          <a:prstGeom prst="rect">
            <a:avLst/>
          </a:prstGeom>
        </p:spPr>
        <p:txBody>
          <a:bodyPr vert="horz" lIns="91440" tIns="45720" rIns="91440" bIns="45720" rtlCol="0">
            <a:noAutofit/>
          </a:bodyPr>
          <a:lstStyle>
            <a:lvl1pPr marL="0" indent="0" algn="l" defTabSz="914400" rtl="0" eaLnBrk="1" latinLnBrk="0" hangingPunct="1">
              <a:lnSpc>
                <a:spcPts val="1900"/>
              </a:lnSpc>
              <a:spcBef>
                <a:spcPts val="1000"/>
              </a:spcBef>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ts val="2400"/>
              </a:lnSpc>
              <a:spcBef>
                <a:spcPts val="5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2400"/>
              </a:lnSpc>
              <a:spcBef>
                <a:spcPts val="500"/>
              </a:spcBef>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2400"/>
              </a:lnSpc>
              <a:spcBef>
                <a:spcPts val="500"/>
              </a:spcBef>
              <a:buFont typeface="Arial" panose="020B0604020202020204" pitchFamily="34" charset="0"/>
              <a:buNone/>
              <a:defRPr sz="10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2400"/>
              </a:lnSpc>
              <a:spcBef>
                <a:spcPts val="500"/>
              </a:spcBef>
              <a:buFont typeface="Arial" panose="020B0604020202020204" pitchFamily="34" charset="0"/>
              <a:buNone/>
              <a:defRPr sz="1000" kern="1200">
                <a:solidFill>
                  <a:schemeClr val="tx1"/>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nSpc>
                <a:spcPct val="100000"/>
              </a:lnSpc>
            </a:pPr>
            <a:r>
              <a:rPr lang="fr-CA" sz="1400" dirty="0"/>
              <a:t>La vision de Milieu de travail GC consiste à créer un environnement de travail moderne qui offre aux employés une expérience positive et productive en répondant à leurs besoins et préférences par la conception. Milieu de travail GC adopte les principes fondamentaux du travail axé sur les activités dans un environnement de travail partagé qui présente une grande variété d’options de postes de travail ouverts et fermés. </a:t>
            </a:r>
            <a:r>
              <a:rPr lang="fr-CA" sz="1400" dirty="0">
                <a:latin typeface="+mn-lt"/>
                <a:cs typeface="+mn-cs"/>
              </a:rPr>
              <a:t>Le travail axé sur les activités est un concept centré sur l’utilisateur, car il offre une gamme de cadres de travail pour répondre aux divers besoins et préférences quant à la manière, au lieu et au moment d’effectuer différentes activités. Les employés travaillant dans ce type d’environnement peuvent donc choisir le cadre de travail qui répond le mieux à leurs besoins individuels. </a:t>
            </a:r>
          </a:p>
        </p:txBody>
      </p:sp>
      <p:sp>
        <p:nvSpPr>
          <p:cNvPr id="16" name="Rectangle 15">
            <a:extLst>
              <a:ext uri="{FF2B5EF4-FFF2-40B4-BE49-F238E27FC236}">
                <a16:creationId xmlns:a16="http://schemas.microsoft.com/office/drawing/2014/main" id="{734BF905-2FF9-4FE6-87E4-1E6E0CCAE9AE}"/>
              </a:ext>
              <a:ext uri="{C183D7F6-B498-43B3-948B-1728B52AA6E4}">
                <adec:decorative xmlns:adec="http://schemas.microsoft.com/office/drawing/2017/decorative" val="1"/>
              </a:ext>
            </a:extLst>
          </p:cNvPr>
          <p:cNvSpPr/>
          <p:nvPr/>
        </p:nvSpPr>
        <p:spPr>
          <a:xfrm>
            <a:off x="7837715" y="841139"/>
            <a:ext cx="3939988" cy="4897911"/>
          </a:xfrm>
          <a:prstGeom prst="rect">
            <a:avLst/>
          </a:prstGeom>
          <a:solidFill>
            <a:srgbClr val="A7CE75">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nvGrpSpPr>
          <p:cNvPr id="25" name="Group 24" descr="Items à analyser en graphique à cercles: Héritage, Ethnicité, identité de genre, éducation, language, histoire, race, et autres.">
            <a:extLst>
              <a:ext uri="{FF2B5EF4-FFF2-40B4-BE49-F238E27FC236}">
                <a16:creationId xmlns:a16="http://schemas.microsoft.com/office/drawing/2014/main" id="{58791C67-E010-4FAF-9AB8-F13CBBDD7907}"/>
              </a:ext>
            </a:extLst>
          </p:cNvPr>
          <p:cNvGrpSpPr/>
          <p:nvPr/>
        </p:nvGrpSpPr>
        <p:grpSpPr>
          <a:xfrm>
            <a:off x="1629127" y="481587"/>
            <a:ext cx="5351678" cy="2947413"/>
            <a:chOff x="1629127" y="481587"/>
            <a:chExt cx="5351678" cy="2947413"/>
          </a:xfrm>
        </p:grpSpPr>
        <p:pic>
          <p:nvPicPr>
            <p:cNvPr id="76810" name="Picture 10" descr="Intersectionality: Another Perspective - JMORE">
              <a:extLst>
                <a:ext uri="{FF2B5EF4-FFF2-40B4-BE49-F238E27FC236}">
                  <a16:creationId xmlns:a16="http://schemas.microsoft.com/office/drawing/2014/main" id="{EB6B8B48-F444-4BDE-942F-9E0C775198F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782" b="89842" l="1104" r="98645">
                          <a14:foregroundMark x1="16959" y1="29646" x2="16959" y2="29646"/>
                          <a14:foregroundMark x1="4516" y1="42363" x2="4516" y2="42363"/>
                          <a14:foregroundMark x1="1254" y1="39353" x2="1254" y2="39353"/>
                          <a14:foregroundMark x1="76719" y1="25884" x2="76719" y2="25884"/>
                          <a14:foregroundMark x1="92373" y1="24755" x2="92373" y2="24755"/>
                          <a14:foregroundMark x1="93377" y1="32280" x2="93377" y2="32280"/>
                          <a14:foregroundMark x1="89915" y1="24003" x2="89915" y2="24003"/>
                          <a14:foregroundMark x1="93126" y1="46426" x2="93126" y2="46426"/>
                          <a14:foregroundMark x1="90166" y1="46426" x2="90166" y2="46426"/>
                          <a14:foregroundMark x1="89413" y1="53123" x2="89413" y2="53123"/>
                          <a14:foregroundMark x1="85449" y1="58390" x2="85449" y2="58390"/>
                          <a14:foregroundMark x1="92173" y1="58390" x2="92173" y2="58390"/>
                          <a14:foregroundMark x1="91420" y1="71106" x2="91420" y2="71106"/>
                          <a14:foregroundMark x1="86402" y1="68849" x2="86402" y2="68849"/>
                          <a14:foregroundMark x1="88159" y1="64710" x2="88159" y2="64710"/>
                          <a14:foregroundMark x1="92624" y1="41610" x2="92624" y2="41610"/>
                          <a14:foregroundMark x1="97391" y1="40858" x2="97391" y2="40858"/>
                          <a14:foregroundMark x1="98144" y1="61400" x2="98144" y2="61400"/>
                          <a14:foregroundMark x1="98645" y1="43040" x2="98645" y2="43040"/>
                        </a14:backgroundRemoval>
                      </a14:imgEffect>
                    </a14:imgLayer>
                  </a14:imgProps>
                </a:ext>
                <a:ext uri="{28A0092B-C50C-407E-A947-70E740481C1C}">
                  <a14:useLocalDpi xmlns:a14="http://schemas.microsoft.com/office/drawing/2010/main" val="0"/>
                </a:ext>
              </a:extLst>
            </a:blip>
            <a:srcRect/>
            <a:stretch>
              <a:fillRect/>
            </a:stretch>
          </p:blipFill>
          <p:spPr bwMode="auto">
            <a:xfrm>
              <a:off x="1629127" y="481587"/>
              <a:ext cx="4865126" cy="2947413"/>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a:extLst>
                <a:ext uri="{FF2B5EF4-FFF2-40B4-BE49-F238E27FC236}">
                  <a16:creationId xmlns:a16="http://schemas.microsoft.com/office/drawing/2014/main" id="{686B1AF4-BA77-483B-BE29-356B34B2CDE5}"/>
                </a:ext>
              </a:extLst>
            </p:cNvPr>
            <p:cNvSpPr/>
            <p:nvPr/>
          </p:nvSpPr>
          <p:spPr>
            <a:xfrm>
              <a:off x="1754372" y="1436957"/>
              <a:ext cx="845101" cy="322268"/>
            </a:xfrm>
            <a:prstGeom prst="ellipse">
              <a:avLst/>
            </a:prstGeom>
            <a:solidFill>
              <a:srgbClr val="86BC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extBox 1">
              <a:extLst>
                <a:ext uri="{FF2B5EF4-FFF2-40B4-BE49-F238E27FC236}">
                  <a16:creationId xmlns:a16="http://schemas.microsoft.com/office/drawing/2014/main" id="{DC52990C-C4BF-4218-A7F3-A93A5EF18E25}"/>
                </a:ext>
              </a:extLst>
            </p:cNvPr>
            <p:cNvSpPr txBox="1"/>
            <p:nvPr/>
          </p:nvSpPr>
          <p:spPr>
            <a:xfrm>
              <a:off x="1932895" y="1482226"/>
              <a:ext cx="1308178" cy="276999"/>
            </a:xfrm>
            <a:prstGeom prst="rect">
              <a:avLst/>
            </a:prstGeom>
            <a:noFill/>
          </p:spPr>
          <p:txBody>
            <a:bodyPr wrap="square" rtlCol="0">
              <a:spAutoFit/>
            </a:bodyPr>
            <a:lstStyle/>
            <a:p>
              <a:r>
                <a:rPr lang="fr-CA" sz="1200" dirty="0">
                  <a:solidFill>
                    <a:srgbClr val="FFFFFF"/>
                  </a:solidFill>
                  <a:latin typeface="+mn-lt"/>
                </a:rPr>
                <a:t>Héritage</a:t>
              </a:r>
              <a:endParaRPr lang="en-CA" sz="1200" dirty="0">
                <a:solidFill>
                  <a:srgbClr val="FFFFFF"/>
                </a:solidFill>
                <a:latin typeface="+mn-lt"/>
              </a:endParaRPr>
            </a:p>
          </p:txBody>
        </p:sp>
        <p:sp>
          <p:nvSpPr>
            <p:cNvPr id="4" name="Oval 3">
              <a:extLst>
                <a:ext uri="{FF2B5EF4-FFF2-40B4-BE49-F238E27FC236}">
                  <a16:creationId xmlns:a16="http://schemas.microsoft.com/office/drawing/2014/main" id="{A2F96CCE-AFD1-4D17-A33F-1855F4B45858}"/>
                </a:ext>
              </a:extLst>
            </p:cNvPr>
            <p:cNvSpPr/>
            <p:nvPr/>
          </p:nvSpPr>
          <p:spPr>
            <a:xfrm>
              <a:off x="3500948" y="2083743"/>
              <a:ext cx="422551" cy="157168"/>
            </a:xfrm>
            <a:prstGeom prst="ellipse">
              <a:avLst/>
            </a:prstGeom>
            <a:solidFill>
              <a:srgbClr val="FFE7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TextBox 9">
              <a:extLst>
                <a:ext uri="{FF2B5EF4-FFF2-40B4-BE49-F238E27FC236}">
                  <a16:creationId xmlns:a16="http://schemas.microsoft.com/office/drawing/2014/main" id="{4B08FB1E-74BF-4EE4-A111-CDE8ABFD1210}"/>
                </a:ext>
              </a:extLst>
            </p:cNvPr>
            <p:cNvSpPr txBox="1"/>
            <p:nvPr/>
          </p:nvSpPr>
          <p:spPr>
            <a:xfrm>
              <a:off x="3428556" y="2026851"/>
              <a:ext cx="1308178" cy="253916"/>
            </a:xfrm>
            <a:prstGeom prst="rect">
              <a:avLst/>
            </a:prstGeom>
            <a:noFill/>
          </p:spPr>
          <p:txBody>
            <a:bodyPr wrap="square" rtlCol="0">
              <a:spAutoFit/>
            </a:bodyPr>
            <a:lstStyle/>
            <a:p>
              <a:r>
                <a:rPr lang="fr-CA" sz="1050" dirty="0">
                  <a:solidFill>
                    <a:srgbClr val="FFFFFF"/>
                  </a:solidFill>
                  <a:latin typeface="+mn-lt"/>
                </a:rPr>
                <a:t>Classe</a:t>
              </a:r>
              <a:endParaRPr lang="en-CA" sz="1050" dirty="0">
                <a:solidFill>
                  <a:srgbClr val="FFFFFF"/>
                </a:solidFill>
                <a:latin typeface="+mn-lt"/>
              </a:endParaRPr>
            </a:p>
          </p:txBody>
        </p:sp>
        <p:sp>
          <p:nvSpPr>
            <p:cNvPr id="5" name="Oval 4">
              <a:extLst>
                <a:ext uri="{FF2B5EF4-FFF2-40B4-BE49-F238E27FC236}">
                  <a16:creationId xmlns:a16="http://schemas.microsoft.com/office/drawing/2014/main" id="{D8812766-F5E5-4B4D-A45F-842DBCCFA537}"/>
                </a:ext>
              </a:extLst>
            </p:cNvPr>
            <p:cNvSpPr/>
            <p:nvPr/>
          </p:nvSpPr>
          <p:spPr>
            <a:xfrm>
              <a:off x="4292085" y="1933656"/>
              <a:ext cx="791872" cy="201036"/>
            </a:xfrm>
            <a:prstGeom prst="ellipse">
              <a:avLst/>
            </a:prstGeom>
            <a:solidFill>
              <a:srgbClr val="EDC1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0" name="TextBox 19">
              <a:extLst>
                <a:ext uri="{FF2B5EF4-FFF2-40B4-BE49-F238E27FC236}">
                  <a16:creationId xmlns:a16="http://schemas.microsoft.com/office/drawing/2014/main" id="{532D7F4D-27FB-4CBB-B8AA-B27EF74EA640}"/>
                </a:ext>
              </a:extLst>
            </p:cNvPr>
            <p:cNvSpPr txBox="1"/>
            <p:nvPr/>
          </p:nvSpPr>
          <p:spPr>
            <a:xfrm>
              <a:off x="4323575" y="1897724"/>
              <a:ext cx="1308178" cy="276999"/>
            </a:xfrm>
            <a:prstGeom prst="rect">
              <a:avLst/>
            </a:prstGeom>
            <a:noFill/>
          </p:spPr>
          <p:txBody>
            <a:bodyPr wrap="square" rtlCol="0">
              <a:spAutoFit/>
            </a:bodyPr>
            <a:lstStyle/>
            <a:p>
              <a:r>
                <a:rPr lang="fr-CA" sz="1200" dirty="0">
                  <a:solidFill>
                    <a:srgbClr val="FFFFFF"/>
                  </a:solidFill>
                  <a:latin typeface="+mn-lt"/>
                </a:rPr>
                <a:t>Langage </a:t>
              </a:r>
              <a:endParaRPr lang="en-CA" sz="1200" dirty="0">
                <a:solidFill>
                  <a:srgbClr val="FFFFFF"/>
                </a:solidFill>
                <a:latin typeface="+mn-lt"/>
              </a:endParaRPr>
            </a:p>
          </p:txBody>
        </p:sp>
        <p:sp>
          <p:nvSpPr>
            <p:cNvPr id="6" name="Oval 5">
              <a:extLst>
                <a:ext uri="{FF2B5EF4-FFF2-40B4-BE49-F238E27FC236}">
                  <a16:creationId xmlns:a16="http://schemas.microsoft.com/office/drawing/2014/main" id="{57970779-5B94-4A31-88A7-9811733B67D7}"/>
                </a:ext>
              </a:extLst>
            </p:cNvPr>
            <p:cNvSpPr/>
            <p:nvPr/>
          </p:nvSpPr>
          <p:spPr>
            <a:xfrm>
              <a:off x="3712223" y="1545035"/>
              <a:ext cx="694984" cy="214190"/>
            </a:xfrm>
            <a:prstGeom prst="ellipse">
              <a:avLst/>
            </a:prstGeom>
            <a:solidFill>
              <a:srgbClr val="C399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TextBox 12">
              <a:extLst>
                <a:ext uri="{FF2B5EF4-FFF2-40B4-BE49-F238E27FC236}">
                  <a16:creationId xmlns:a16="http://schemas.microsoft.com/office/drawing/2014/main" id="{C149EAF3-203C-43D8-91EE-FDF8728E8F59}"/>
                </a:ext>
              </a:extLst>
            </p:cNvPr>
            <p:cNvSpPr txBox="1"/>
            <p:nvPr/>
          </p:nvSpPr>
          <p:spPr>
            <a:xfrm>
              <a:off x="3669528" y="1500256"/>
              <a:ext cx="1308178" cy="276999"/>
            </a:xfrm>
            <a:prstGeom prst="rect">
              <a:avLst/>
            </a:prstGeom>
            <a:noFill/>
          </p:spPr>
          <p:txBody>
            <a:bodyPr wrap="square" rtlCol="0">
              <a:spAutoFit/>
            </a:bodyPr>
            <a:lstStyle/>
            <a:p>
              <a:r>
                <a:rPr lang="fr-CA" sz="1200" dirty="0">
                  <a:solidFill>
                    <a:srgbClr val="FFFFFF"/>
                  </a:solidFill>
                  <a:latin typeface="+mn-lt"/>
                </a:rPr>
                <a:t>Ethnicité</a:t>
              </a:r>
              <a:endParaRPr lang="en-CA" sz="1200" dirty="0">
                <a:solidFill>
                  <a:srgbClr val="FFFFFF"/>
                </a:solidFill>
                <a:latin typeface="+mn-lt"/>
              </a:endParaRPr>
            </a:p>
          </p:txBody>
        </p:sp>
        <p:sp>
          <p:nvSpPr>
            <p:cNvPr id="22" name="Oval 21">
              <a:extLst>
                <a:ext uri="{FF2B5EF4-FFF2-40B4-BE49-F238E27FC236}">
                  <a16:creationId xmlns:a16="http://schemas.microsoft.com/office/drawing/2014/main" id="{296575EA-2BD6-4963-A03C-7B151CC88BE7}"/>
                </a:ext>
              </a:extLst>
            </p:cNvPr>
            <p:cNvSpPr/>
            <p:nvPr/>
          </p:nvSpPr>
          <p:spPr>
            <a:xfrm>
              <a:off x="4736734" y="1279078"/>
              <a:ext cx="643340" cy="221178"/>
            </a:xfrm>
            <a:prstGeom prst="ellipse">
              <a:avLst/>
            </a:prstGeom>
            <a:solidFill>
              <a:srgbClr val="86D4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4" name="TextBox 13">
              <a:extLst>
                <a:ext uri="{FF2B5EF4-FFF2-40B4-BE49-F238E27FC236}">
                  <a16:creationId xmlns:a16="http://schemas.microsoft.com/office/drawing/2014/main" id="{0766FA1C-2569-488E-AA6C-7F8C132355BC}"/>
                </a:ext>
              </a:extLst>
            </p:cNvPr>
            <p:cNvSpPr txBox="1"/>
            <p:nvPr/>
          </p:nvSpPr>
          <p:spPr>
            <a:xfrm>
              <a:off x="4743627" y="1227508"/>
              <a:ext cx="1308178" cy="276999"/>
            </a:xfrm>
            <a:prstGeom prst="rect">
              <a:avLst/>
            </a:prstGeom>
            <a:noFill/>
          </p:spPr>
          <p:txBody>
            <a:bodyPr wrap="square" rtlCol="0">
              <a:spAutoFit/>
            </a:bodyPr>
            <a:lstStyle/>
            <a:p>
              <a:r>
                <a:rPr lang="fr-CA" sz="1200" dirty="0">
                  <a:solidFill>
                    <a:srgbClr val="FFFFFF"/>
                  </a:solidFill>
                  <a:latin typeface="+mn-lt"/>
                </a:rPr>
                <a:t>Genre</a:t>
              </a:r>
              <a:endParaRPr lang="en-CA" sz="1200" dirty="0">
                <a:solidFill>
                  <a:srgbClr val="FFFFFF"/>
                </a:solidFill>
                <a:latin typeface="+mn-lt"/>
              </a:endParaRPr>
            </a:p>
          </p:txBody>
        </p:sp>
        <p:sp>
          <p:nvSpPr>
            <p:cNvPr id="23" name="Oval 22">
              <a:extLst>
                <a:ext uri="{FF2B5EF4-FFF2-40B4-BE49-F238E27FC236}">
                  <a16:creationId xmlns:a16="http://schemas.microsoft.com/office/drawing/2014/main" id="{3C3A1C8C-3E15-4A08-BC4F-DE837DF036A2}"/>
                </a:ext>
              </a:extLst>
            </p:cNvPr>
            <p:cNvSpPr/>
            <p:nvPr/>
          </p:nvSpPr>
          <p:spPr>
            <a:xfrm>
              <a:off x="5565816" y="2240911"/>
              <a:ext cx="630824" cy="219404"/>
            </a:xfrm>
            <a:prstGeom prst="ellipse">
              <a:avLst/>
            </a:prstGeom>
            <a:solidFill>
              <a:srgbClr val="B2DB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A387D33A-DF66-4939-BDA7-C8A8382BA1B6}"/>
                </a:ext>
              </a:extLst>
            </p:cNvPr>
            <p:cNvSpPr txBox="1"/>
            <p:nvPr/>
          </p:nvSpPr>
          <p:spPr>
            <a:xfrm>
              <a:off x="5565817" y="2230126"/>
              <a:ext cx="1308178" cy="276999"/>
            </a:xfrm>
            <a:prstGeom prst="rect">
              <a:avLst/>
            </a:prstGeom>
            <a:noFill/>
          </p:spPr>
          <p:txBody>
            <a:bodyPr wrap="square" rtlCol="0">
              <a:spAutoFit/>
            </a:bodyPr>
            <a:lstStyle/>
            <a:p>
              <a:r>
                <a:rPr lang="fr-CA" sz="1200" dirty="0">
                  <a:solidFill>
                    <a:srgbClr val="FFFFFF"/>
                  </a:solidFill>
                  <a:latin typeface="+mn-lt"/>
                </a:rPr>
                <a:t>Histoire</a:t>
              </a:r>
              <a:endParaRPr lang="en-CA" sz="1200" dirty="0">
                <a:solidFill>
                  <a:srgbClr val="FFFFFF"/>
                </a:solidFill>
                <a:latin typeface="+mn-lt"/>
              </a:endParaRPr>
            </a:p>
          </p:txBody>
        </p:sp>
        <p:sp>
          <p:nvSpPr>
            <p:cNvPr id="24" name="Oval 23">
              <a:extLst>
                <a:ext uri="{FF2B5EF4-FFF2-40B4-BE49-F238E27FC236}">
                  <a16:creationId xmlns:a16="http://schemas.microsoft.com/office/drawing/2014/main" id="{E6B88A41-8F00-4FC2-A9D4-E5ADC1C9F576}"/>
                </a:ext>
              </a:extLst>
            </p:cNvPr>
            <p:cNvSpPr/>
            <p:nvPr/>
          </p:nvSpPr>
          <p:spPr>
            <a:xfrm>
              <a:off x="5715861" y="1602746"/>
              <a:ext cx="653051" cy="252881"/>
            </a:xfrm>
            <a:prstGeom prst="ellipse">
              <a:avLst/>
            </a:prstGeom>
            <a:solidFill>
              <a:srgbClr val="FBCB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7" name="TextBox 16">
              <a:extLst>
                <a:ext uri="{FF2B5EF4-FFF2-40B4-BE49-F238E27FC236}">
                  <a16:creationId xmlns:a16="http://schemas.microsoft.com/office/drawing/2014/main" id="{3E6400CC-82E7-4639-BED0-CDE6ACCC0B3E}"/>
                </a:ext>
              </a:extLst>
            </p:cNvPr>
            <p:cNvSpPr txBox="1"/>
            <p:nvPr/>
          </p:nvSpPr>
          <p:spPr>
            <a:xfrm>
              <a:off x="5672627" y="1638755"/>
              <a:ext cx="1308178" cy="246221"/>
            </a:xfrm>
            <a:prstGeom prst="rect">
              <a:avLst/>
            </a:prstGeom>
            <a:noFill/>
          </p:spPr>
          <p:txBody>
            <a:bodyPr wrap="square" rtlCol="0">
              <a:spAutoFit/>
            </a:bodyPr>
            <a:lstStyle/>
            <a:p>
              <a:r>
                <a:rPr lang="fr-CA" sz="1000" dirty="0">
                  <a:solidFill>
                    <a:srgbClr val="FFFFFF"/>
                  </a:solidFill>
                  <a:latin typeface="+mn-lt"/>
                </a:rPr>
                <a:t>Sexualité</a:t>
              </a:r>
              <a:endParaRPr lang="en-CA" sz="1000" dirty="0">
                <a:solidFill>
                  <a:srgbClr val="FFFFFF"/>
                </a:solidFill>
                <a:latin typeface="+mn-lt"/>
              </a:endParaRPr>
            </a:p>
          </p:txBody>
        </p:sp>
      </p:grpSp>
    </p:spTree>
    <p:extLst>
      <p:ext uri="{BB962C8B-B14F-4D97-AF65-F5344CB8AC3E}">
        <p14:creationId xmlns:p14="http://schemas.microsoft.com/office/powerpoint/2010/main" val="4595068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6">
            <a:extLst>
              <a:ext uri="{FF2B5EF4-FFF2-40B4-BE49-F238E27FC236}">
                <a16:creationId xmlns:a16="http://schemas.microsoft.com/office/drawing/2014/main" id="{806F7111-92A6-4033-8B2F-C8A50A973B3A}"/>
              </a:ext>
            </a:extLst>
          </p:cNvPr>
          <p:cNvSpPr txBox="1">
            <a:spLocks noGrp="1"/>
          </p:cNvSpPr>
          <p:nvPr>
            <p:ph type="title" idx="4294967295"/>
          </p:nvPr>
        </p:nvSpPr>
        <p:spPr bwMode="auto">
          <a:xfrm>
            <a:off x="508762" y="214956"/>
            <a:ext cx="11006345" cy="835027"/>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2813" rtl="0" eaLnBrk="0" fontAlgn="base" hangingPunct="0">
              <a:lnSpc>
                <a:spcPct val="90000"/>
              </a:lnSpc>
              <a:spcBef>
                <a:spcPct val="0"/>
              </a:spcBef>
              <a:spcAft>
                <a:spcPct val="0"/>
              </a:spcAft>
              <a:defRPr sz="4300" b="1" kern="1200">
                <a:solidFill>
                  <a:schemeClr val="accent2"/>
                </a:solidFill>
                <a:latin typeface="+mj-lt"/>
                <a:ea typeface="+mj-ea"/>
                <a:cs typeface="+mj-cs"/>
              </a:defRPr>
            </a:lvl1pPr>
            <a:lvl2pPr algn="l" defTabSz="912813" rtl="0" eaLnBrk="0" fontAlgn="base" hangingPunct="0">
              <a:lnSpc>
                <a:spcPct val="90000"/>
              </a:lnSpc>
              <a:spcBef>
                <a:spcPct val="0"/>
              </a:spcBef>
              <a:spcAft>
                <a:spcPct val="0"/>
              </a:spcAft>
              <a:defRPr sz="4300" b="1">
                <a:solidFill>
                  <a:schemeClr val="accent2"/>
                </a:solidFill>
                <a:latin typeface="Arial" panose="020B0604020202020204" pitchFamily="34" charset="0"/>
              </a:defRPr>
            </a:lvl2pPr>
            <a:lvl3pPr algn="l" defTabSz="912813" rtl="0" eaLnBrk="0" fontAlgn="base" hangingPunct="0">
              <a:lnSpc>
                <a:spcPct val="90000"/>
              </a:lnSpc>
              <a:spcBef>
                <a:spcPct val="0"/>
              </a:spcBef>
              <a:spcAft>
                <a:spcPct val="0"/>
              </a:spcAft>
              <a:defRPr sz="4300" b="1">
                <a:solidFill>
                  <a:schemeClr val="accent2"/>
                </a:solidFill>
                <a:latin typeface="Arial" panose="020B0604020202020204" pitchFamily="34" charset="0"/>
              </a:defRPr>
            </a:lvl3pPr>
            <a:lvl4pPr algn="l" defTabSz="912813" rtl="0" eaLnBrk="0" fontAlgn="base" hangingPunct="0">
              <a:lnSpc>
                <a:spcPct val="90000"/>
              </a:lnSpc>
              <a:spcBef>
                <a:spcPct val="0"/>
              </a:spcBef>
              <a:spcAft>
                <a:spcPct val="0"/>
              </a:spcAft>
              <a:defRPr sz="4300" b="1">
                <a:solidFill>
                  <a:schemeClr val="accent2"/>
                </a:solidFill>
                <a:latin typeface="Arial" panose="020B0604020202020204" pitchFamily="34" charset="0"/>
              </a:defRPr>
            </a:lvl4pPr>
            <a:lvl5pPr algn="l" defTabSz="912813" rtl="0" eaLnBrk="0" fontAlgn="base" hangingPunct="0">
              <a:lnSpc>
                <a:spcPct val="90000"/>
              </a:lnSpc>
              <a:spcBef>
                <a:spcPct val="0"/>
              </a:spcBef>
              <a:spcAft>
                <a:spcPct val="0"/>
              </a:spcAft>
              <a:defRPr sz="4300" b="1">
                <a:solidFill>
                  <a:schemeClr val="accent2"/>
                </a:solidFill>
                <a:latin typeface="Arial" panose="020B0604020202020204" pitchFamily="34" charset="0"/>
              </a:defRPr>
            </a:lvl5pPr>
            <a:lvl6pPr marL="457200" algn="l" defTabSz="912813" rtl="0" fontAlgn="base">
              <a:lnSpc>
                <a:spcPct val="90000"/>
              </a:lnSpc>
              <a:spcBef>
                <a:spcPct val="0"/>
              </a:spcBef>
              <a:spcAft>
                <a:spcPct val="0"/>
              </a:spcAft>
              <a:defRPr sz="4300" b="1">
                <a:solidFill>
                  <a:schemeClr val="accent2"/>
                </a:solidFill>
                <a:latin typeface="Arial" panose="020B0604020202020204" pitchFamily="34" charset="0"/>
              </a:defRPr>
            </a:lvl6pPr>
            <a:lvl7pPr marL="914400" algn="l" defTabSz="912813" rtl="0" fontAlgn="base">
              <a:lnSpc>
                <a:spcPct val="90000"/>
              </a:lnSpc>
              <a:spcBef>
                <a:spcPct val="0"/>
              </a:spcBef>
              <a:spcAft>
                <a:spcPct val="0"/>
              </a:spcAft>
              <a:defRPr sz="4300" b="1">
                <a:solidFill>
                  <a:schemeClr val="accent2"/>
                </a:solidFill>
                <a:latin typeface="Arial" panose="020B0604020202020204" pitchFamily="34" charset="0"/>
              </a:defRPr>
            </a:lvl7pPr>
            <a:lvl8pPr marL="1371600" algn="l" defTabSz="912813" rtl="0" fontAlgn="base">
              <a:lnSpc>
                <a:spcPct val="90000"/>
              </a:lnSpc>
              <a:spcBef>
                <a:spcPct val="0"/>
              </a:spcBef>
              <a:spcAft>
                <a:spcPct val="0"/>
              </a:spcAft>
              <a:defRPr sz="4300" b="1">
                <a:solidFill>
                  <a:schemeClr val="accent2"/>
                </a:solidFill>
                <a:latin typeface="Arial" panose="020B0604020202020204" pitchFamily="34" charset="0"/>
              </a:defRPr>
            </a:lvl8pPr>
            <a:lvl9pPr marL="1828800" algn="l" defTabSz="912813" rtl="0" fontAlgn="base">
              <a:lnSpc>
                <a:spcPct val="90000"/>
              </a:lnSpc>
              <a:spcBef>
                <a:spcPct val="0"/>
              </a:spcBef>
              <a:spcAft>
                <a:spcPct val="0"/>
              </a:spcAft>
              <a:defRPr sz="4300" b="1">
                <a:solidFill>
                  <a:schemeClr val="accent2"/>
                </a:solidFill>
                <a:latin typeface="Arial" panose="020B0604020202020204" pitchFamily="34" charset="0"/>
              </a:defRPr>
            </a:lvl9pPr>
          </a:lstStyle>
          <a:p>
            <a:pPr marL="0" marR="0" lvl="0" indent="0" algn="l" defTabSz="912813" rtl="0" eaLnBrk="0" fontAlgn="base" latinLnBrk="0" hangingPunct="0">
              <a:lnSpc>
                <a:spcPct val="90000"/>
              </a:lnSpc>
              <a:spcBef>
                <a:spcPct val="0"/>
              </a:spcBef>
              <a:spcAft>
                <a:spcPct val="0"/>
              </a:spcAft>
              <a:buClrTx/>
              <a:buSzTx/>
              <a:buFontTx/>
              <a:buNone/>
              <a:tabLst/>
              <a:defRPr/>
            </a:pPr>
            <a:r>
              <a:rPr kumimoji="0" lang="fr-CA" sz="3600" b="1" i="0" u="none" strike="noStrike" cap="none" normalizeH="0" baseline="0" noProof="0" dirty="0">
                <a:ln>
                  <a:noFill/>
                </a:ln>
                <a:solidFill>
                  <a:schemeClr val="accent2"/>
                </a:solidFill>
                <a:uLnTx/>
                <a:uFillTx/>
                <a:latin typeface="+mj-lt"/>
                <a:ea typeface="+mj-ea"/>
                <a:cs typeface="+mj-cs"/>
              </a:rPr>
              <a:t>Principales conclusions et recommandations pour la conception de l’ACS+</a:t>
            </a:r>
          </a:p>
        </p:txBody>
      </p:sp>
      <p:sp>
        <p:nvSpPr>
          <p:cNvPr id="16" name="Rectangle 15">
            <a:extLst>
              <a:ext uri="{FF2B5EF4-FFF2-40B4-BE49-F238E27FC236}">
                <a16:creationId xmlns:a16="http://schemas.microsoft.com/office/drawing/2014/main" id="{8D3B8075-879C-481B-8C87-32BD352C3AB3}"/>
              </a:ext>
              <a:ext uri="{C183D7F6-B498-43B3-948B-1728B52AA6E4}">
                <adec:decorative xmlns:adec="http://schemas.microsoft.com/office/drawing/2017/decorative" val="1"/>
              </a:ext>
            </a:extLst>
          </p:cNvPr>
          <p:cNvSpPr/>
          <p:nvPr/>
        </p:nvSpPr>
        <p:spPr>
          <a:xfrm>
            <a:off x="664637" y="1327072"/>
            <a:ext cx="2389190" cy="602496"/>
          </a:xfrm>
          <a:prstGeom prst="rect">
            <a:avLst/>
          </a:prstGeom>
          <a:solidFill>
            <a:srgbClr val="A7CE75">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9" name="Rectangle 2">
            <a:extLst>
              <a:ext uri="{FF2B5EF4-FFF2-40B4-BE49-F238E27FC236}">
                <a16:creationId xmlns:a16="http://schemas.microsoft.com/office/drawing/2014/main" id="{06AB6FEF-929C-4BE2-B12F-6C3EB69EEA7B}"/>
              </a:ext>
            </a:extLst>
          </p:cNvPr>
          <p:cNvSpPr>
            <a:spLocks noChangeArrowheads="1"/>
          </p:cNvSpPr>
          <p:nvPr>
            <p:custDataLst>
              <p:tags r:id="rId1"/>
            </p:custDataLst>
          </p:nvPr>
        </p:nvSpPr>
        <p:spPr bwMode="auto">
          <a:xfrm>
            <a:off x="664675" y="1457751"/>
            <a:ext cx="2389112" cy="336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sz="2400">
                <a:solidFill>
                  <a:schemeClr val="tx1"/>
                </a:solidFill>
                <a:latin typeface="Times New Roman" panose="02020603050405020304" pitchFamily="18" charset="0"/>
              </a:defRPr>
            </a:lvl1pPr>
            <a:lvl2pPr marL="268288" indent="-180975">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lnSpc>
                <a:spcPct val="107000"/>
              </a:lnSpc>
              <a:spcBef>
                <a:spcPts val="600"/>
              </a:spcBef>
              <a:buClr>
                <a:srgbClr val="00B050"/>
              </a:buClr>
              <a:buSzPct val="75000"/>
            </a:pPr>
            <a:r>
              <a:rPr lang="fr-CA" sz="1600" dirty="0">
                <a:latin typeface="Arial"/>
                <a:cs typeface="Arial"/>
              </a:rPr>
              <a:t>Dynamique de groupe</a:t>
            </a:r>
          </a:p>
        </p:txBody>
      </p:sp>
      <p:sp>
        <p:nvSpPr>
          <p:cNvPr id="17" name="Rectangle 2">
            <a:extLst>
              <a:ext uri="{FF2B5EF4-FFF2-40B4-BE49-F238E27FC236}">
                <a16:creationId xmlns:a16="http://schemas.microsoft.com/office/drawing/2014/main" id="{B7968364-8199-43FA-AB9E-71056BBB30E4}"/>
              </a:ext>
            </a:extLst>
          </p:cNvPr>
          <p:cNvSpPr>
            <a:spLocks noChangeArrowheads="1"/>
          </p:cNvSpPr>
          <p:nvPr>
            <p:custDataLst>
              <p:tags r:id="rId2"/>
            </p:custDataLst>
          </p:nvPr>
        </p:nvSpPr>
        <p:spPr bwMode="auto">
          <a:xfrm>
            <a:off x="664637" y="2045563"/>
            <a:ext cx="2389190" cy="377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sz="2400">
                <a:solidFill>
                  <a:schemeClr val="tx1"/>
                </a:solidFill>
                <a:latin typeface="Times New Roman" panose="02020603050405020304" pitchFamily="18" charset="0"/>
              </a:defRPr>
            </a:lvl1pPr>
            <a:lvl2pPr marL="268288" indent="-180975">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ts val="0"/>
              </a:spcBef>
              <a:spcAft>
                <a:spcPts val="600"/>
              </a:spcAft>
              <a:buClr>
                <a:srgbClr val="00B050"/>
              </a:buClr>
              <a:buSzPct val="75000"/>
            </a:pPr>
            <a:r>
              <a:rPr lang="fr-CA" sz="1400" b="1" dirty="0">
                <a:latin typeface="Arial"/>
                <a:cs typeface="Arial"/>
              </a:rPr>
              <a:t>Principales conclusions :</a:t>
            </a:r>
          </a:p>
          <a:p>
            <a:pPr>
              <a:spcBef>
                <a:spcPts val="0"/>
              </a:spcBef>
              <a:spcAft>
                <a:spcPts val="600"/>
              </a:spcAft>
              <a:buClr>
                <a:srgbClr val="00B050"/>
              </a:buClr>
              <a:buSzPct val="75000"/>
            </a:pPr>
            <a:r>
              <a:rPr lang="fr-CA" sz="1400" dirty="0">
                <a:latin typeface="Arial"/>
                <a:cs typeface="Arial"/>
              </a:rPr>
              <a:t>Les personnes handicapées sont touchées de manière disproportionnée par les obstacles à l’inclusion et à la collaboration.</a:t>
            </a:r>
          </a:p>
          <a:p>
            <a:pPr>
              <a:spcBef>
                <a:spcPts val="0"/>
              </a:spcBef>
              <a:spcAft>
                <a:spcPts val="600"/>
              </a:spcAft>
              <a:buClr>
                <a:srgbClr val="00B050"/>
              </a:buClr>
              <a:buSzPct val="75000"/>
            </a:pPr>
            <a:r>
              <a:rPr lang="fr-CA" sz="1400" b="1" dirty="0">
                <a:latin typeface="Arial"/>
                <a:cs typeface="Arial"/>
              </a:rPr>
              <a:t>Recommandations pour la conception :</a:t>
            </a:r>
          </a:p>
          <a:p>
            <a:pPr>
              <a:spcBef>
                <a:spcPts val="0"/>
              </a:spcBef>
              <a:spcAft>
                <a:spcPts val="600"/>
              </a:spcAft>
              <a:buClr>
                <a:srgbClr val="00B050"/>
              </a:buClr>
              <a:buSzPct val="75000"/>
            </a:pPr>
            <a:r>
              <a:rPr lang="fr-CA" sz="1400" dirty="0">
                <a:latin typeface="Arial"/>
                <a:cs typeface="Arial"/>
              </a:rPr>
              <a:t>Veiller à ce que tous les espaces de travail collaboratifs soient sans obstacles et variés afin de répondre aux différents styles et préférences d’interaction.</a:t>
            </a:r>
          </a:p>
        </p:txBody>
      </p:sp>
      <p:sp>
        <p:nvSpPr>
          <p:cNvPr id="15" name="Rectangle 14">
            <a:extLst>
              <a:ext uri="{FF2B5EF4-FFF2-40B4-BE49-F238E27FC236}">
                <a16:creationId xmlns:a16="http://schemas.microsoft.com/office/drawing/2014/main" id="{75B2D56F-3E23-4DC2-A37E-8EB2321A18F1}"/>
              </a:ext>
              <a:ext uri="{C183D7F6-B498-43B3-948B-1728B52AA6E4}">
                <adec:decorative xmlns:adec="http://schemas.microsoft.com/office/drawing/2017/decorative" val="1"/>
              </a:ext>
            </a:extLst>
          </p:cNvPr>
          <p:cNvSpPr/>
          <p:nvPr/>
        </p:nvSpPr>
        <p:spPr>
          <a:xfrm>
            <a:off x="3504254" y="1327072"/>
            <a:ext cx="2389190" cy="602496"/>
          </a:xfrm>
          <a:prstGeom prst="rect">
            <a:avLst/>
          </a:prstGeom>
          <a:solidFill>
            <a:srgbClr val="A7CE75">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0" name="Rectangle 2">
            <a:extLst>
              <a:ext uri="{FF2B5EF4-FFF2-40B4-BE49-F238E27FC236}">
                <a16:creationId xmlns:a16="http://schemas.microsoft.com/office/drawing/2014/main" id="{DD7E2E8C-E10C-4066-81E7-CDDB0CD5D965}"/>
              </a:ext>
            </a:extLst>
          </p:cNvPr>
          <p:cNvSpPr>
            <a:spLocks noChangeArrowheads="1"/>
          </p:cNvSpPr>
          <p:nvPr>
            <p:custDataLst>
              <p:tags r:id="rId3"/>
            </p:custDataLst>
          </p:nvPr>
        </p:nvSpPr>
        <p:spPr bwMode="auto">
          <a:xfrm>
            <a:off x="3671123" y="1457750"/>
            <a:ext cx="2055452" cy="336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sz="2400">
                <a:solidFill>
                  <a:schemeClr val="tx1"/>
                </a:solidFill>
                <a:latin typeface="Times New Roman" panose="02020603050405020304" pitchFamily="18" charset="0"/>
              </a:defRPr>
            </a:lvl1pPr>
            <a:lvl2pPr marL="268288" indent="-180975">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lnSpc>
                <a:spcPct val="107000"/>
              </a:lnSpc>
              <a:spcBef>
                <a:spcPts val="600"/>
              </a:spcBef>
              <a:buClr>
                <a:srgbClr val="00B050"/>
              </a:buClr>
              <a:buSzPct val="75000"/>
            </a:pPr>
            <a:r>
              <a:rPr lang="fr-CA" sz="1600" dirty="0">
                <a:latin typeface="Arial"/>
                <a:cs typeface="Arial"/>
              </a:rPr>
              <a:t>Intimité</a:t>
            </a:r>
          </a:p>
        </p:txBody>
      </p:sp>
      <p:sp>
        <p:nvSpPr>
          <p:cNvPr id="23" name="Rectangle 2">
            <a:extLst>
              <a:ext uri="{FF2B5EF4-FFF2-40B4-BE49-F238E27FC236}">
                <a16:creationId xmlns:a16="http://schemas.microsoft.com/office/drawing/2014/main" id="{A77D6C14-918D-4FB7-829A-73A934D2BE67}"/>
              </a:ext>
            </a:extLst>
          </p:cNvPr>
          <p:cNvSpPr>
            <a:spLocks noChangeArrowheads="1"/>
          </p:cNvSpPr>
          <p:nvPr>
            <p:custDataLst>
              <p:tags r:id="rId4"/>
            </p:custDataLst>
          </p:nvPr>
        </p:nvSpPr>
        <p:spPr bwMode="auto">
          <a:xfrm>
            <a:off x="3429020" y="2045563"/>
            <a:ext cx="2389191" cy="3994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sz="2400">
                <a:solidFill>
                  <a:schemeClr val="tx1"/>
                </a:solidFill>
                <a:latin typeface="Times New Roman" panose="02020603050405020304" pitchFamily="18" charset="0"/>
              </a:defRPr>
            </a:lvl1pPr>
            <a:lvl2pPr marL="268288" indent="-180975">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nSpc>
                <a:spcPct val="107000"/>
              </a:lnSpc>
              <a:spcBef>
                <a:spcPts val="600"/>
              </a:spcBef>
              <a:buClr>
                <a:srgbClr val="00B050"/>
              </a:buClr>
              <a:buSzPct val="75000"/>
            </a:pPr>
            <a:r>
              <a:rPr lang="fr-CA" sz="1400" b="1" dirty="0">
                <a:latin typeface="Arial"/>
                <a:cs typeface="Arial"/>
              </a:rPr>
              <a:t>Principales conclusions : </a:t>
            </a:r>
          </a:p>
          <a:p>
            <a:pPr>
              <a:lnSpc>
                <a:spcPct val="107000"/>
              </a:lnSpc>
              <a:spcBef>
                <a:spcPts val="600"/>
              </a:spcBef>
              <a:buClr>
                <a:srgbClr val="00B050"/>
              </a:buClr>
              <a:buSzPct val="75000"/>
            </a:pPr>
            <a:r>
              <a:rPr lang="fr-CA" sz="1400" dirty="0">
                <a:latin typeface="Arial"/>
                <a:cs typeface="Arial"/>
              </a:rPr>
              <a:t>Les femmes et les minorités visibles signalent un plus grand besoin d’intimité visuelle et acoustique.</a:t>
            </a:r>
          </a:p>
          <a:p>
            <a:pPr>
              <a:lnSpc>
                <a:spcPct val="107000"/>
              </a:lnSpc>
              <a:spcBef>
                <a:spcPts val="600"/>
              </a:spcBef>
              <a:buClr>
                <a:srgbClr val="00B050"/>
              </a:buClr>
              <a:buSzPct val="75000"/>
            </a:pPr>
            <a:r>
              <a:rPr lang="fr-CA" sz="1400" b="1" dirty="0">
                <a:latin typeface="Arial"/>
                <a:cs typeface="Arial"/>
              </a:rPr>
              <a:t>Recommandations pour la conception :</a:t>
            </a:r>
          </a:p>
          <a:p>
            <a:pPr>
              <a:lnSpc>
                <a:spcPct val="107000"/>
              </a:lnSpc>
              <a:spcBef>
                <a:spcPts val="600"/>
              </a:spcBef>
              <a:buClr>
                <a:srgbClr val="00B050"/>
              </a:buClr>
              <a:buSzPct val="75000"/>
            </a:pPr>
            <a:r>
              <a:rPr lang="fr-CA" sz="1400" dirty="0">
                <a:latin typeface="Arial"/>
                <a:cs typeface="Arial"/>
              </a:rPr>
              <a:t>Favoriser l’égalité d’accès aux espaces de travail individuels fermés et aux salles de bien-être, et aménager les étages pour limiter la circulation et le bruit dans les zones de travail calmes.</a:t>
            </a:r>
          </a:p>
        </p:txBody>
      </p:sp>
      <p:sp>
        <p:nvSpPr>
          <p:cNvPr id="14" name="Rectangle 13">
            <a:extLst>
              <a:ext uri="{FF2B5EF4-FFF2-40B4-BE49-F238E27FC236}">
                <a16:creationId xmlns:a16="http://schemas.microsoft.com/office/drawing/2014/main" id="{640E88C4-EE5F-4E54-800C-E81A16F566B6}"/>
              </a:ext>
              <a:ext uri="{C183D7F6-B498-43B3-948B-1728B52AA6E4}">
                <adec:decorative xmlns:adec="http://schemas.microsoft.com/office/drawing/2017/decorative" val="1"/>
              </a:ext>
            </a:extLst>
          </p:cNvPr>
          <p:cNvSpPr/>
          <p:nvPr/>
        </p:nvSpPr>
        <p:spPr>
          <a:xfrm>
            <a:off x="6343911" y="1327072"/>
            <a:ext cx="2389190" cy="602496"/>
          </a:xfrm>
          <a:prstGeom prst="rect">
            <a:avLst/>
          </a:prstGeom>
          <a:solidFill>
            <a:srgbClr val="A7CE75">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1" name="Rectangle 2">
            <a:extLst>
              <a:ext uri="{FF2B5EF4-FFF2-40B4-BE49-F238E27FC236}">
                <a16:creationId xmlns:a16="http://schemas.microsoft.com/office/drawing/2014/main" id="{BE3AF37F-49D3-469D-95D9-BA1B969B424C}"/>
              </a:ext>
            </a:extLst>
          </p:cNvPr>
          <p:cNvSpPr>
            <a:spLocks noChangeArrowheads="1"/>
          </p:cNvSpPr>
          <p:nvPr>
            <p:custDataLst>
              <p:tags r:id="rId5"/>
            </p:custDataLst>
          </p:nvPr>
        </p:nvSpPr>
        <p:spPr bwMode="auto">
          <a:xfrm>
            <a:off x="6680540" y="1457750"/>
            <a:ext cx="1715927" cy="336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sz="2400">
                <a:solidFill>
                  <a:schemeClr val="tx1"/>
                </a:solidFill>
                <a:latin typeface="Times New Roman" panose="02020603050405020304" pitchFamily="18" charset="0"/>
              </a:defRPr>
            </a:lvl1pPr>
            <a:lvl2pPr marL="268288" indent="-180975">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lnSpc>
                <a:spcPct val="107000"/>
              </a:lnSpc>
              <a:spcBef>
                <a:spcPts val="600"/>
              </a:spcBef>
              <a:buClr>
                <a:srgbClr val="00B050"/>
              </a:buClr>
              <a:buSzPct val="75000"/>
            </a:pPr>
            <a:r>
              <a:rPr lang="fr-CA" sz="1600" dirty="0">
                <a:latin typeface="Arial"/>
                <a:cs typeface="Arial"/>
              </a:rPr>
              <a:t>Autonomie</a:t>
            </a:r>
          </a:p>
        </p:txBody>
      </p:sp>
      <p:sp>
        <p:nvSpPr>
          <p:cNvPr id="24" name="Rectangle 2">
            <a:extLst>
              <a:ext uri="{FF2B5EF4-FFF2-40B4-BE49-F238E27FC236}">
                <a16:creationId xmlns:a16="http://schemas.microsoft.com/office/drawing/2014/main" id="{D7D23723-9AC8-454D-B669-9F8877985C42}"/>
              </a:ext>
            </a:extLst>
          </p:cNvPr>
          <p:cNvSpPr>
            <a:spLocks noChangeArrowheads="1"/>
          </p:cNvSpPr>
          <p:nvPr>
            <p:custDataLst>
              <p:tags r:id="rId6"/>
            </p:custDataLst>
          </p:nvPr>
        </p:nvSpPr>
        <p:spPr bwMode="auto">
          <a:xfrm>
            <a:off x="6320759" y="2045563"/>
            <a:ext cx="2634982" cy="376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sz="2400">
                <a:solidFill>
                  <a:schemeClr val="tx1"/>
                </a:solidFill>
                <a:latin typeface="Times New Roman" panose="02020603050405020304" pitchFamily="18" charset="0"/>
              </a:defRPr>
            </a:lvl1pPr>
            <a:lvl2pPr marL="268288" indent="-180975">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nSpc>
                <a:spcPct val="107000"/>
              </a:lnSpc>
              <a:spcBef>
                <a:spcPts val="600"/>
              </a:spcBef>
              <a:buClr>
                <a:srgbClr val="00B050"/>
              </a:buClr>
              <a:buSzPct val="75000"/>
            </a:pPr>
            <a:r>
              <a:rPr lang="fr-CA" sz="1400" b="1" dirty="0">
                <a:latin typeface="Arial"/>
                <a:cs typeface="Arial"/>
              </a:rPr>
              <a:t>Principales conclusions :</a:t>
            </a:r>
          </a:p>
          <a:p>
            <a:pPr>
              <a:lnSpc>
                <a:spcPct val="107000"/>
              </a:lnSpc>
              <a:spcBef>
                <a:spcPts val="600"/>
              </a:spcBef>
              <a:buClr>
                <a:srgbClr val="00B050"/>
              </a:buClr>
              <a:buSzPct val="75000"/>
            </a:pPr>
            <a:r>
              <a:rPr lang="fr-CA" sz="1400" dirty="0">
                <a:latin typeface="Arial"/>
                <a:cs typeface="Arial"/>
              </a:rPr>
              <a:t>Les personnes handicapées, sensibles à l’environnement, aux prises avec des différences cognitives ou ayant des besoins physiques et de mobilité variés bénéficient d’une plus grande autonomie grâce au choix du cadre de travail.</a:t>
            </a:r>
          </a:p>
          <a:p>
            <a:pPr>
              <a:lnSpc>
                <a:spcPct val="107000"/>
              </a:lnSpc>
              <a:spcBef>
                <a:spcPts val="600"/>
              </a:spcBef>
              <a:buClr>
                <a:srgbClr val="00B050"/>
              </a:buClr>
              <a:buSzPct val="75000"/>
            </a:pPr>
            <a:r>
              <a:rPr lang="fr-CA" sz="1400" b="1" dirty="0">
                <a:latin typeface="Arial"/>
                <a:cs typeface="Arial"/>
              </a:rPr>
              <a:t>Recommandations pour la conception :</a:t>
            </a:r>
          </a:p>
          <a:p>
            <a:pPr>
              <a:lnSpc>
                <a:spcPct val="107000"/>
              </a:lnSpc>
              <a:spcBef>
                <a:spcPts val="600"/>
              </a:spcBef>
              <a:buClr>
                <a:srgbClr val="00B050"/>
              </a:buClr>
              <a:buSzPct val="75000"/>
            </a:pPr>
            <a:r>
              <a:rPr lang="fr-CA" sz="1400" dirty="0">
                <a:latin typeface="Arial"/>
                <a:cs typeface="Arial"/>
              </a:rPr>
              <a:t>Inclure une variété de meubles ergonomiques et ajustables par l’utilisateur.</a:t>
            </a:r>
          </a:p>
        </p:txBody>
      </p:sp>
      <p:sp>
        <p:nvSpPr>
          <p:cNvPr id="13" name="Rectangle 12">
            <a:extLst>
              <a:ext uri="{FF2B5EF4-FFF2-40B4-BE49-F238E27FC236}">
                <a16:creationId xmlns:a16="http://schemas.microsoft.com/office/drawing/2014/main" id="{9FD943BA-FEB1-4007-AE4D-4745F8DC632E}"/>
              </a:ext>
              <a:ext uri="{C183D7F6-B498-43B3-948B-1728B52AA6E4}">
                <adec:decorative xmlns:adec="http://schemas.microsoft.com/office/drawing/2017/decorative" val="1"/>
              </a:ext>
            </a:extLst>
          </p:cNvPr>
          <p:cNvSpPr/>
          <p:nvPr/>
        </p:nvSpPr>
        <p:spPr>
          <a:xfrm>
            <a:off x="9183568" y="1327072"/>
            <a:ext cx="2389190" cy="602496"/>
          </a:xfrm>
          <a:prstGeom prst="rect">
            <a:avLst/>
          </a:prstGeom>
          <a:solidFill>
            <a:srgbClr val="A7CE75">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2" name="Rectangle 2">
            <a:extLst>
              <a:ext uri="{FF2B5EF4-FFF2-40B4-BE49-F238E27FC236}">
                <a16:creationId xmlns:a16="http://schemas.microsoft.com/office/drawing/2014/main" id="{D36EF53C-C5E7-44F5-95E3-2C6F6210AAE1}"/>
              </a:ext>
            </a:extLst>
          </p:cNvPr>
          <p:cNvSpPr>
            <a:spLocks noChangeArrowheads="1"/>
          </p:cNvSpPr>
          <p:nvPr>
            <p:custDataLst>
              <p:tags r:id="rId7"/>
            </p:custDataLst>
          </p:nvPr>
        </p:nvSpPr>
        <p:spPr bwMode="auto">
          <a:xfrm>
            <a:off x="9183569" y="1448919"/>
            <a:ext cx="2389189" cy="336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sz="2400">
                <a:solidFill>
                  <a:schemeClr val="tx1"/>
                </a:solidFill>
                <a:latin typeface="Times New Roman" panose="02020603050405020304" pitchFamily="18" charset="0"/>
              </a:defRPr>
            </a:lvl1pPr>
            <a:lvl2pPr marL="268288" indent="-180975">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lnSpc>
                <a:spcPct val="107000"/>
              </a:lnSpc>
              <a:spcBef>
                <a:spcPts val="600"/>
              </a:spcBef>
              <a:buClr>
                <a:srgbClr val="00B050"/>
              </a:buClr>
              <a:buSzPct val="75000"/>
            </a:pPr>
            <a:r>
              <a:rPr lang="fr-CA" sz="1600" dirty="0">
                <a:latin typeface="Arial"/>
                <a:cs typeface="Arial"/>
              </a:rPr>
              <a:t>Bien-être</a:t>
            </a:r>
          </a:p>
        </p:txBody>
      </p:sp>
      <p:sp>
        <p:nvSpPr>
          <p:cNvPr id="25" name="Rectangle 2">
            <a:extLst>
              <a:ext uri="{FF2B5EF4-FFF2-40B4-BE49-F238E27FC236}">
                <a16:creationId xmlns:a16="http://schemas.microsoft.com/office/drawing/2014/main" id="{8161B4BA-D597-439E-8C24-8528504B0CBE}"/>
              </a:ext>
            </a:extLst>
          </p:cNvPr>
          <p:cNvSpPr>
            <a:spLocks noChangeArrowheads="1"/>
          </p:cNvSpPr>
          <p:nvPr>
            <p:custDataLst>
              <p:tags r:id="rId8"/>
            </p:custDataLst>
          </p:nvPr>
        </p:nvSpPr>
        <p:spPr bwMode="auto">
          <a:xfrm>
            <a:off x="9138171" y="2045563"/>
            <a:ext cx="2634981" cy="3533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sz="2400">
                <a:solidFill>
                  <a:schemeClr val="tx1"/>
                </a:solidFill>
                <a:latin typeface="Times New Roman" panose="02020603050405020304" pitchFamily="18" charset="0"/>
              </a:defRPr>
            </a:lvl1pPr>
            <a:lvl2pPr marL="268288" indent="-180975">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nSpc>
                <a:spcPct val="107000"/>
              </a:lnSpc>
              <a:spcBef>
                <a:spcPts val="600"/>
              </a:spcBef>
              <a:buClr>
                <a:srgbClr val="00B050"/>
              </a:buClr>
              <a:buSzPct val="75000"/>
            </a:pPr>
            <a:r>
              <a:rPr lang="fr-CA" sz="1400" b="1" dirty="0">
                <a:latin typeface="Arial"/>
                <a:cs typeface="Arial"/>
              </a:rPr>
              <a:t>Principales conclusions :</a:t>
            </a:r>
          </a:p>
          <a:p>
            <a:pPr>
              <a:lnSpc>
                <a:spcPct val="107000"/>
              </a:lnSpc>
              <a:spcBef>
                <a:spcPts val="600"/>
              </a:spcBef>
              <a:buClr>
                <a:srgbClr val="00B050"/>
              </a:buClr>
              <a:buSzPct val="75000"/>
            </a:pPr>
            <a:r>
              <a:rPr lang="fr-CA" sz="1400" dirty="0">
                <a:latin typeface="Arial"/>
                <a:cs typeface="Arial"/>
              </a:rPr>
              <a:t>Des niveaux plus élevés de stress au travail et de sentiment de déconnexion avec les collègues sont signalés par les personnes de diverses identités de genre et les personnes handicapées.</a:t>
            </a:r>
          </a:p>
          <a:p>
            <a:pPr>
              <a:lnSpc>
                <a:spcPct val="107000"/>
              </a:lnSpc>
              <a:spcBef>
                <a:spcPts val="600"/>
              </a:spcBef>
              <a:buClr>
                <a:srgbClr val="00B050"/>
              </a:buClr>
              <a:buSzPct val="75000"/>
            </a:pPr>
            <a:r>
              <a:rPr lang="fr-CA" sz="1400" b="1" dirty="0">
                <a:latin typeface="Arial"/>
                <a:cs typeface="Arial"/>
              </a:rPr>
              <a:t>Recommandations pour la conception :</a:t>
            </a:r>
          </a:p>
          <a:p>
            <a:pPr>
              <a:lnSpc>
                <a:spcPct val="107000"/>
              </a:lnSpc>
              <a:spcBef>
                <a:spcPts val="600"/>
              </a:spcBef>
              <a:buClr>
                <a:srgbClr val="00B050"/>
              </a:buClr>
              <a:buSzPct val="75000"/>
            </a:pPr>
            <a:r>
              <a:rPr lang="fr-CA" sz="1400" dirty="0">
                <a:latin typeface="Arial"/>
                <a:cs typeface="Arial"/>
              </a:rPr>
              <a:t>La conception du milieu de travail doit prévoir des possibilités d’interaction sociale et de gestion du stress.</a:t>
            </a:r>
          </a:p>
        </p:txBody>
      </p:sp>
    </p:spTree>
    <p:extLst>
      <p:ext uri="{BB962C8B-B14F-4D97-AF65-F5344CB8AC3E}">
        <p14:creationId xmlns:p14="http://schemas.microsoft.com/office/powerpoint/2010/main" val="19453949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4">
            <a:extLst>
              <a:ext uri="{FF2B5EF4-FFF2-40B4-BE49-F238E27FC236}">
                <a16:creationId xmlns:a16="http://schemas.microsoft.com/office/drawing/2014/main" id="{B40DE649-A3D0-42E4-B963-2ED32059E9E7}"/>
              </a:ext>
            </a:extLst>
          </p:cNvPr>
          <p:cNvSpPr txBox="1">
            <a:spLocks noGrp="1"/>
          </p:cNvSpPr>
          <p:nvPr>
            <p:ph type="title" idx="4294967295"/>
          </p:nvPr>
        </p:nvSpPr>
        <p:spPr>
          <a:xfrm>
            <a:off x="304189" y="-120400"/>
            <a:ext cx="11732911" cy="184342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28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fr-CA" sz="3600" b="1" i="0" u="none" strike="noStrike" cap="none" normalizeH="0" baseline="0" noProof="0">
                <a:ln>
                  <a:noFill/>
                </a:ln>
                <a:solidFill>
                  <a:srgbClr val="636466"/>
                </a:solidFill>
                <a:uLnTx/>
                <a:uFillTx/>
                <a:latin typeface="Arial" panose="020B0604020202020204" pitchFamily="34" charset="0"/>
                <a:ea typeface="+mj-ea"/>
                <a:cs typeface="Arial" panose="020B0604020202020204" pitchFamily="34" charset="0"/>
              </a:rPr>
              <a:t>Consultations sur l’accessibilité Milieu de travail GC</a:t>
            </a:r>
          </a:p>
        </p:txBody>
      </p:sp>
      <p:sp>
        <p:nvSpPr>
          <p:cNvPr id="6" name="TextBox 5">
            <a:extLst>
              <a:ext uri="{FF2B5EF4-FFF2-40B4-BE49-F238E27FC236}">
                <a16:creationId xmlns:a16="http://schemas.microsoft.com/office/drawing/2014/main" id="{BB79859E-7D29-4366-922A-6650148AEC10}"/>
              </a:ext>
            </a:extLst>
          </p:cNvPr>
          <p:cNvSpPr txBox="1"/>
          <p:nvPr/>
        </p:nvSpPr>
        <p:spPr>
          <a:xfrm>
            <a:off x="623204" y="1620003"/>
            <a:ext cx="7144482" cy="3001334"/>
          </a:xfrm>
          <a:prstGeom prst="rect">
            <a:avLst/>
          </a:prstGeom>
          <a:noFill/>
        </p:spPr>
        <p:txBody>
          <a:bodyPr wrap="square">
            <a:spAutoFit/>
          </a:bodyPr>
          <a:lstStyle/>
          <a:p>
            <a:pPr marL="0" marR="0">
              <a:lnSpc>
                <a:spcPct val="150000"/>
              </a:lnSpc>
              <a:spcBef>
                <a:spcPts val="600"/>
              </a:spcBef>
              <a:spcAft>
                <a:spcPts val="600"/>
              </a:spcAft>
            </a:pPr>
            <a:r>
              <a:rPr lang="fr-CA" sz="1600" dirty="0">
                <a:latin typeface="Arial" panose="020B0604020202020204" pitchFamily="34" charset="0"/>
                <a:ea typeface="Calibri" panose="020F0502020204030204" pitchFamily="34" charset="0"/>
                <a:cs typeface="Arial" panose="020B0604020202020204" pitchFamily="34" charset="0"/>
              </a:rPr>
              <a:t>En </a:t>
            </a:r>
            <a:r>
              <a:rPr lang="fr-CA" sz="1600" u="sng" dirty="0">
                <a:latin typeface="Arial" panose="020B0604020202020204" pitchFamily="34" charset="0"/>
                <a:ea typeface="Calibri" panose="020F0502020204030204" pitchFamily="34" charset="0"/>
                <a:cs typeface="Arial" panose="020B0604020202020204" pitchFamily="34" charset="0"/>
              </a:rPr>
              <a:t>septembre 2020</a:t>
            </a:r>
            <a:r>
              <a:rPr lang="fr-CA" sz="1600" dirty="0">
                <a:latin typeface="Arial" panose="020B0604020202020204" pitchFamily="34" charset="0"/>
                <a:ea typeface="Calibri" panose="020F0502020204030204" pitchFamily="34" charset="0"/>
                <a:cs typeface="Arial" panose="020B0604020202020204" pitchFamily="34" charset="0"/>
              </a:rPr>
              <a:t>, le Centre d’innovation Milieu de travail GC de GLSMT a lancé les </a:t>
            </a:r>
            <a:r>
              <a:rPr lang="fr-CA" sz="1600" b="1" dirty="0">
                <a:latin typeface="Arial" panose="020B0604020202020204" pitchFamily="34" charset="0"/>
                <a:ea typeface="Calibri" panose="020F0502020204030204" pitchFamily="34" charset="0"/>
                <a:cs typeface="Arial" panose="020B0604020202020204" pitchFamily="34" charset="0"/>
              </a:rPr>
              <a:t>consultations sur l’accessibilité Milieu de travail GC</a:t>
            </a:r>
            <a:r>
              <a:rPr lang="fr-CA" sz="1600" dirty="0">
                <a:latin typeface="Arial" panose="020B0604020202020204" pitchFamily="34" charset="0"/>
                <a:ea typeface="Calibri" panose="020F0502020204030204" pitchFamily="34" charset="0"/>
                <a:cs typeface="Arial" panose="020B0604020202020204" pitchFamily="34" charset="0"/>
              </a:rPr>
              <a:t>.</a:t>
            </a:r>
            <a:r>
              <a:rPr lang="fr-CA" sz="1600" b="1" dirty="0">
                <a:latin typeface="Arial" panose="020B0604020202020204" pitchFamily="34" charset="0"/>
                <a:ea typeface="Calibri" panose="020F0502020204030204" pitchFamily="34" charset="0"/>
                <a:cs typeface="Arial" panose="020B0604020202020204" pitchFamily="34" charset="0"/>
              </a:rPr>
              <a:t> </a:t>
            </a:r>
            <a:r>
              <a:rPr lang="fr-CA" sz="1600" dirty="0">
                <a:latin typeface="Arial" panose="020B0604020202020204" pitchFamily="34" charset="0"/>
                <a:ea typeface="Calibri" panose="020F0502020204030204" pitchFamily="34" charset="0"/>
                <a:cs typeface="Arial" panose="020B0604020202020204" pitchFamily="34" charset="0"/>
              </a:rPr>
              <a:t>Cette série d’ateliers virtuels a été conçue pour engager le dialogue avec les employés handicapés afin de connaître les obstacles auxquels ils sont confrontés en milieu de travail, l’objectif ultime étant d’améliorer Milieu de travail GC afin de supprimer le plus grand nombre possible de ces obstacles lorsque les bureaux seront modernisés selon les normes Milieu de travail GC.</a:t>
            </a:r>
          </a:p>
        </p:txBody>
      </p:sp>
      <p:sp>
        <p:nvSpPr>
          <p:cNvPr id="2" name="Rectangle 1">
            <a:extLst>
              <a:ext uri="{FF2B5EF4-FFF2-40B4-BE49-F238E27FC236}">
                <a16:creationId xmlns:a16="http://schemas.microsoft.com/office/drawing/2014/main" id="{E44719ED-613E-416C-8CC7-173A0F5ACE1F}"/>
              </a:ext>
              <a:ext uri="{C183D7F6-B498-43B3-948B-1728B52AA6E4}">
                <adec:decorative xmlns:adec="http://schemas.microsoft.com/office/drawing/2017/decorative" val="1"/>
              </a:ext>
            </a:extLst>
          </p:cNvPr>
          <p:cNvSpPr/>
          <p:nvPr/>
        </p:nvSpPr>
        <p:spPr>
          <a:xfrm>
            <a:off x="8248454" y="1620003"/>
            <a:ext cx="3639357" cy="2452376"/>
          </a:xfrm>
          <a:prstGeom prst="rect">
            <a:avLst/>
          </a:prstGeom>
          <a:solidFill>
            <a:srgbClr val="338D84">
              <a:alpha val="2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9" name="TextBox 8">
            <a:extLst>
              <a:ext uri="{FF2B5EF4-FFF2-40B4-BE49-F238E27FC236}">
                <a16:creationId xmlns:a16="http://schemas.microsoft.com/office/drawing/2014/main" id="{AF0A3753-FB2B-45F1-910A-2ABA338A017B}"/>
              </a:ext>
            </a:extLst>
          </p:cNvPr>
          <p:cNvSpPr txBox="1"/>
          <p:nvPr/>
        </p:nvSpPr>
        <p:spPr>
          <a:xfrm>
            <a:off x="8323098" y="2007243"/>
            <a:ext cx="3639357" cy="1677895"/>
          </a:xfrm>
          <a:prstGeom prst="rect">
            <a:avLst/>
          </a:prstGeom>
          <a:noFill/>
        </p:spPr>
        <p:txBody>
          <a:bodyPr wrap="square">
            <a:spAutoFit/>
          </a:bodyPr>
          <a:lstStyle/>
          <a:p>
            <a:pPr marL="0" marR="0">
              <a:lnSpc>
                <a:spcPct val="150000"/>
              </a:lnSpc>
              <a:spcBef>
                <a:spcPts val="600"/>
              </a:spcBef>
              <a:spcAft>
                <a:spcPts val="600"/>
              </a:spcAft>
            </a:pPr>
            <a:r>
              <a:rPr lang="fr-CA" sz="1600" dirty="0">
                <a:latin typeface="Arial" panose="020B0604020202020204" pitchFamily="34" charset="0"/>
                <a:ea typeface="Calibri" panose="020F0502020204030204" pitchFamily="34" charset="0"/>
                <a:cs typeface="Arial" panose="020B0604020202020204" pitchFamily="34" charset="0"/>
              </a:rPr>
              <a:t>Vous trouverez le rapport complet de cette initiative au lien ci-dessous :</a:t>
            </a:r>
          </a:p>
          <a:p>
            <a:pPr marL="0" marR="0">
              <a:lnSpc>
                <a:spcPct val="150000"/>
              </a:lnSpc>
              <a:spcBef>
                <a:spcPts val="600"/>
              </a:spcBef>
              <a:spcAft>
                <a:spcPts val="600"/>
              </a:spcAft>
            </a:pPr>
            <a:r>
              <a:rPr lang="fr-FR" sz="1600" dirty="0">
                <a:solidFill>
                  <a:srgbClr val="FF0000"/>
                </a:solidFill>
                <a:latin typeface="Arial" panose="020B0604020202020204" pitchFamily="34" charset="0"/>
                <a:ea typeface="Calibri" panose="020F0502020204030204" pitchFamily="34" charset="0"/>
                <a:cs typeface="Arial" panose="020B0604020202020204" pitchFamily="34" charset="0"/>
                <a:hlinkClick r:id="rId3"/>
              </a:rPr>
              <a:t>Série de consultations sur l'accessibilité du Milieu de travail GC</a:t>
            </a:r>
            <a:endParaRPr lang="fr-CA" sz="1600" dirty="0">
              <a:solidFill>
                <a:srgbClr val="FF0000"/>
              </a:solidFill>
              <a:latin typeface="Arial" panose="020B0604020202020204" pitchFamily="34" charset="0"/>
              <a:ea typeface="Calibri" panose="020F0502020204030204" pitchFamily="34" charset="0"/>
              <a:cs typeface="Arial" panose="020B0604020202020204" pitchFamily="34" charset="0"/>
              <a:hlinkClick r:id="rId4"/>
            </a:endParaRPr>
          </a:p>
        </p:txBody>
      </p:sp>
      <p:pic>
        <p:nvPicPr>
          <p:cNvPr id="8" name="Picture 7" descr="accessibility icons from left to right: vision, hearing, mobility, intellectual, cognitive, mental, chronic pain and environmental sensitivities.">
            <a:extLst>
              <a:ext uri="{FF2B5EF4-FFF2-40B4-BE49-F238E27FC236}">
                <a16:creationId xmlns:a16="http://schemas.microsoft.com/office/drawing/2014/main" id="{7A4191E2-2F50-4927-A60A-B10FF8B4568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40346" y="4551065"/>
            <a:ext cx="8677673" cy="1298451"/>
          </a:xfrm>
          <a:prstGeom prst="rect">
            <a:avLst/>
          </a:prstGeom>
        </p:spPr>
      </p:pic>
    </p:spTree>
    <p:extLst>
      <p:ext uri="{BB962C8B-B14F-4D97-AF65-F5344CB8AC3E}">
        <p14:creationId xmlns:p14="http://schemas.microsoft.com/office/powerpoint/2010/main" val="26958673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4B858CA6-367E-4514-B082-886677D9BC82}"/>
              </a:ext>
            </a:extLst>
          </p:cNvPr>
          <p:cNvSpPr>
            <a:spLocks noGrp="1"/>
          </p:cNvSpPr>
          <p:nvPr>
            <p:ph type="title"/>
          </p:nvPr>
        </p:nvSpPr>
        <p:spPr>
          <a:xfrm>
            <a:off x="508759" y="550861"/>
            <a:ext cx="11006345" cy="835027"/>
          </a:xfrm>
        </p:spPr>
        <p:txBody>
          <a:bodyPr/>
          <a:lstStyle/>
          <a:p>
            <a:r>
              <a:rPr lang="fr-CA" sz="3600" dirty="0"/>
              <a:t>Objectifs des consultations</a:t>
            </a:r>
          </a:p>
        </p:txBody>
      </p:sp>
      <p:pic>
        <p:nvPicPr>
          <p:cNvPr id="7" name="Picture 6" descr="icon of people discussing">
            <a:extLst>
              <a:ext uri="{FF2B5EF4-FFF2-40B4-BE49-F238E27FC236}">
                <a16:creationId xmlns:a16="http://schemas.microsoft.com/office/drawing/2014/main" id="{49ADF1FE-BB0C-4A12-89F8-5D26A064A8E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7794" y="1580561"/>
            <a:ext cx="2045552" cy="2045552"/>
          </a:xfrm>
          <a:prstGeom prst="rect">
            <a:avLst/>
          </a:prstGeom>
        </p:spPr>
      </p:pic>
      <p:pic>
        <p:nvPicPr>
          <p:cNvPr id="9" name="Picture 8" descr="icon of magnifying glass and document">
            <a:extLst>
              <a:ext uri="{FF2B5EF4-FFF2-40B4-BE49-F238E27FC236}">
                <a16:creationId xmlns:a16="http://schemas.microsoft.com/office/drawing/2014/main" id="{9EBD9751-EECB-4224-BC87-28D5DAB5304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61527" y="1938892"/>
            <a:ext cx="3642374" cy="1250534"/>
          </a:xfrm>
          <a:prstGeom prst="rect">
            <a:avLst/>
          </a:prstGeom>
        </p:spPr>
      </p:pic>
      <p:sp>
        <p:nvSpPr>
          <p:cNvPr id="10" name="Rectangle 9">
            <a:extLst>
              <a:ext uri="{FF2B5EF4-FFF2-40B4-BE49-F238E27FC236}">
                <a16:creationId xmlns:a16="http://schemas.microsoft.com/office/drawing/2014/main" id="{CEC7E40E-4856-4884-AF88-93494B08E9D2}"/>
              </a:ext>
            </a:extLst>
          </p:cNvPr>
          <p:cNvSpPr/>
          <p:nvPr/>
        </p:nvSpPr>
        <p:spPr>
          <a:xfrm>
            <a:off x="4641144" y="3872885"/>
            <a:ext cx="3090334" cy="1188530"/>
          </a:xfrm>
          <a:prstGeom prst="rect">
            <a:avLst/>
          </a:prstGeom>
        </p:spPr>
        <p:txBody>
          <a:bodyPr wrap="square">
            <a:spAutoFit/>
          </a:bodyPr>
          <a:lstStyle/>
          <a:p>
            <a:pPr lvl="0">
              <a:lnSpc>
                <a:spcPct val="110000"/>
              </a:lnSpc>
            </a:pPr>
            <a:r>
              <a:rPr lang="fr-CA" sz="1800" b="1" dirty="0">
                <a:solidFill>
                  <a:srgbClr val="338998"/>
                </a:solidFill>
                <a:latin typeface="Arial"/>
                <a:cs typeface="Arial"/>
              </a:rPr>
              <a:t>ANALYSER</a:t>
            </a:r>
            <a:br>
              <a:rPr lang="fr-CA" sz="1600" dirty="0">
                <a:latin typeface="Arial"/>
                <a:cs typeface="Arial"/>
              </a:rPr>
            </a:br>
            <a:r>
              <a:rPr lang="fr-CA" sz="1600" dirty="0">
                <a:latin typeface="Arial"/>
                <a:cs typeface="Arial"/>
              </a:rPr>
              <a:t>les leçons apprises et préparer les documents de pratiques exemplaires</a:t>
            </a:r>
          </a:p>
        </p:txBody>
      </p:sp>
      <p:pic>
        <p:nvPicPr>
          <p:cNvPr id="11" name="Picture 10" descr="icon of people with document">
            <a:extLst>
              <a:ext uri="{FF2B5EF4-FFF2-40B4-BE49-F238E27FC236}">
                <a16:creationId xmlns:a16="http://schemas.microsoft.com/office/drawing/2014/main" id="{17129BEF-475A-4F04-979C-2DD24F46835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24292" y="1303849"/>
            <a:ext cx="2322264" cy="2322264"/>
          </a:xfrm>
          <a:prstGeom prst="rect">
            <a:avLst/>
          </a:prstGeom>
        </p:spPr>
      </p:pic>
      <p:sp>
        <p:nvSpPr>
          <p:cNvPr id="12" name="Rectangle 11">
            <a:extLst>
              <a:ext uri="{FF2B5EF4-FFF2-40B4-BE49-F238E27FC236}">
                <a16:creationId xmlns:a16="http://schemas.microsoft.com/office/drawing/2014/main" id="{5F749E1B-A5F7-4D99-B49A-E38E0C0664B6}"/>
              </a:ext>
            </a:extLst>
          </p:cNvPr>
          <p:cNvSpPr/>
          <p:nvPr/>
        </p:nvSpPr>
        <p:spPr>
          <a:xfrm>
            <a:off x="8650111" y="3872884"/>
            <a:ext cx="2864993" cy="917687"/>
          </a:xfrm>
          <a:prstGeom prst="rect">
            <a:avLst/>
          </a:prstGeom>
        </p:spPr>
        <p:txBody>
          <a:bodyPr wrap="square">
            <a:spAutoFit/>
          </a:bodyPr>
          <a:lstStyle/>
          <a:p>
            <a:pPr lvl="0">
              <a:lnSpc>
                <a:spcPct val="110000"/>
              </a:lnSpc>
            </a:pPr>
            <a:r>
              <a:rPr lang="fr-CA" sz="1800" b="1" dirty="0">
                <a:solidFill>
                  <a:srgbClr val="338998"/>
                </a:solidFill>
                <a:latin typeface="Arial"/>
                <a:cs typeface="Arial"/>
              </a:rPr>
              <a:t>PARTAGER</a:t>
            </a:r>
            <a:br>
              <a:rPr lang="fr-CA" sz="1800" dirty="0">
                <a:latin typeface="Arial"/>
                <a:cs typeface="Arial"/>
              </a:rPr>
            </a:br>
            <a:r>
              <a:rPr lang="fr-CA" sz="1600" dirty="0">
                <a:latin typeface="Arial"/>
                <a:cs typeface="Arial"/>
              </a:rPr>
              <a:t>les constatations avec diverses parties prenantes</a:t>
            </a:r>
          </a:p>
        </p:txBody>
      </p:sp>
      <p:sp>
        <p:nvSpPr>
          <p:cNvPr id="13" name="Rectangle 12" descr="gray rectangle">
            <a:extLst>
              <a:ext uri="{FF2B5EF4-FFF2-40B4-BE49-F238E27FC236}">
                <a16:creationId xmlns:a16="http://schemas.microsoft.com/office/drawing/2014/main" id="{2F5FE81F-D5C7-4AE7-B307-A18A8999F3B4}"/>
              </a:ext>
            </a:extLst>
          </p:cNvPr>
          <p:cNvSpPr/>
          <p:nvPr/>
        </p:nvSpPr>
        <p:spPr>
          <a:xfrm>
            <a:off x="609601" y="3656112"/>
            <a:ext cx="3100338" cy="153883"/>
          </a:xfrm>
          <a:prstGeom prst="rect">
            <a:avLst/>
          </a:prstGeom>
          <a:solidFill>
            <a:schemeClr val="bg2">
              <a:lumMod val="90000"/>
            </a:schemeClr>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descr="gray rectangle">
            <a:extLst>
              <a:ext uri="{FF2B5EF4-FFF2-40B4-BE49-F238E27FC236}">
                <a16:creationId xmlns:a16="http://schemas.microsoft.com/office/drawing/2014/main" id="{3B08554E-508B-415F-8A5C-856B717E5151}"/>
              </a:ext>
            </a:extLst>
          </p:cNvPr>
          <p:cNvSpPr/>
          <p:nvPr/>
        </p:nvSpPr>
        <p:spPr>
          <a:xfrm>
            <a:off x="4683477" y="3656112"/>
            <a:ext cx="2889955" cy="153883"/>
          </a:xfrm>
          <a:prstGeom prst="rect">
            <a:avLst/>
          </a:prstGeom>
          <a:solidFill>
            <a:schemeClr val="bg2">
              <a:lumMod val="90000"/>
            </a:schemeClr>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descr="gray rectangle">
            <a:extLst>
              <a:ext uri="{FF2B5EF4-FFF2-40B4-BE49-F238E27FC236}">
                <a16:creationId xmlns:a16="http://schemas.microsoft.com/office/drawing/2014/main" id="{0E534175-8D68-49A1-82FF-91741B5693C3}"/>
              </a:ext>
            </a:extLst>
          </p:cNvPr>
          <p:cNvSpPr/>
          <p:nvPr/>
        </p:nvSpPr>
        <p:spPr>
          <a:xfrm>
            <a:off x="8625149" y="3656112"/>
            <a:ext cx="2889955" cy="153883"/>
          </a:xfrm>
          <a:prstGeom prst="rect">
            <a:avLst/>
          </a:prstGeom>
          <a:solidFill>
            <a:schemeClr val="bg2">
              <a:lumMod val="90000"/>
            </a:schemeClr>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Espace réservé du texte 3">
            <a:extLst>
              <a:ext uri="{FF2B5EF4-FFF2-40B4-BE49-F238E27FC236}">
                <a16:creationId xmlns:a16="http://schemas.microsoft.com/office/drawing/2014/main" id="{2A54F016-5612-4DAE-BCEC-CB4644BA7294}"/>
              </a:ext>
            </a:extLst>
          </p:cNvPr>
          <p:cNvSpPr txBox="1">
            <a:spLocks/>
          </p:cNvSpPr>
          <p:nvPr/>
        </p:nvSpPr>
        <p:spPr>
          <a:xfrm>
            <a:off x="541467" y="3872884"/>
            <a:ext cx="3168472" cy="3069009"/>
          </a:xfrm>
          <a:prstGeom prst="rect">
            <a:avLst/>
          </a:prstGeom>
        </p:spPr>
        <p:txBody>
          <a:bodyPr>
            <a:noAutofit/>
          </a:bodyPr>
          <a:lstStyle>
            <a:lvl1pPr marL="360363" indent="-360363" algn="l" defTabSz="684213" rtl="0" eaLnBrk="0" fontAlgn="base" hangingPunct="0">
              <a:spcBef>
                <a:spcPts val="750"/>
              </a:spcBef>
              <a:spcAft>
                <a:spcPct val="0"/>
              </a:spcAft>
              <a:buSzPct val="100000"/>
              <a:buFont typeface="Wingdings 2" panose="05020102010507070707" pitchFamily="18" charset="2"/>
              <a:buChar char=""/>
              <a:defRPr sz="2700" kern="1200">
                <a:solidFill>
                  <a:schemeClr val="accent2"/>
                </a:solidFill>
                <a:latin typeface="+mn-lt"/>
                <a:ea typeface="+mn-ea"/>
                <a:cs typeface="+mn-cs"/>
              </a:defRPr>
            </a:lvl1pPr>
            <a:lvl2pPr marL="712788" indent="-369888" algn="l" defTabSz="684213" rtl="0" eaLnBrk="0" fontAlgn="base" hangingPunct="0">
              <a:spcBef>
                <a:spcPts val="375"/>
              </a:spcBef>
              <a:spcAft>
                <a:spcPct val="0"/>
              </a:spcAft>
              <a:buSzPct val="100000"/>
              <a:buFont typeface="Wingdings 2" panose="05020102010507070707" pitchFamily="18" charset="2"/>
              <a:buChar char=""/>
              <a:defRPr sz="2400" kern="1200">
                <a:solidFill>
                  <a:schemeClr val="accent2"/>
                </a:solidFill>
                <a:latin typeface="+mn-lt"/>
                <a:ea typeface="+mn-ea"/>
                <a:cs typeface="+mn-cs"/>
              </a:defRPr>
            </a:lvl2pPr>
            <a:lvl3pPr marL="989013" indent="-303213" algn="l" defTabSz="684213" rtl="0" eaLnBrk="0" fontAlgn="base" hangingPunct="0">
              <a:spcBef>
                <a:spcPts val="375"/>
              </a:spcBef>
              <a:spcAft>
                <a:spcPct val="0"/>
              </a:spcAft>
              <a:buSzPct val="100000"/>
              <a:buFont typeface="Wingdings 2" panose="05020102010507070707" pitchFamily="18" charset="2"/>
              <a:buChar char=""/>
              <a:defRPr sz="2000" kern="1200">
                <a:solidFill>
                  <a:schemeClr val="accent2"/>
                </a:solidFill>
                <a:latin typeface="+mn-lt"/>
                <a:ea typeface="+mn-ea"/>
                <a:cs typeface="+mn-cs"/>
              </a:defRPr>
            </a:lvl3pPr>
            <a:lvl4pPr marL="1341438" indent="-312738" algn="l" defTabSz="684213" rtl="0" eaLnBrk="0" fontAlgn="base" hangingPunct="0">
              <a:spcBef>
                <a:spcPts val="375"/>
              </a:spcBef>
              <a:spcAft>
                <a:spcPct val="0"/>
              </a:spcAft>
              <a:buSzPct val="100000"/>
              <a:buFont typeface="Wingdings 2" panose="05020102010507070707" pitchFamily="18" charset="2"/>
              <a:buChar char=""/>
              <a:defRPr sz="1700" kern="1200">
                <a:solidFill>
                  <a:schemeClr val="accent2"/>
                </a:solidFill>
                <a:latin typeface="+mn-lt"/>
                <a:ea typeface="+mn-ea"/>
                <a:cs typeface="+mn-cs"/>
              </a:defRPr>
            </a:lvl4pPr>
            <a:lvl5pPr marL="1617663" indent="-246063" algn="l" defTabSz="684213" rtl="0" eaLnBrk="0" fontAlgn="base" hangingPunct="0">
              <a:spcBef>
                <a:spcPts val="375"/>
              </a:spcBef>
              <a:spcAft>
                <a:spcPct val="0"/>
              </a:spcAft>
              <a:buSzPct val="100000"/>
              <a:buFont typeface="Wingdings 2" panose="05020102010507070707" pitchFamily="18" charset="2"/>
              <a:buChar char=""/>
              <a:defRPr sz="1700" kern="1200">
                <a:solidFill>
                  <a:schemeClr val="accent2"/>
                </a:solidFill>
                <a:latin typeface="+mn-lt"/>
                <a:ea typeface="+mn-ea"/>
                <a:cs typeface="+mn-cs"/>
              </a:defRPr>
            </a:lvl5pPr>
            <a:lvl6pPr marL="2514342" indent="-228576" algn="l" defTabSz="91430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1494" indent="-228576" algn="l" defTabSz="91430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8647" indent="-228576" algn="l" defTabSz="91430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801" indent="-228576" algn="l" defTabSz="91430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lnSpc>
                <a:spcPct val="110000"/>
              </a:lnSpc>
              <a:buNone/>
            </a:pPr>
            <a:r>
              <a:rPr lang="fr-CA" sz="1800" b="1" dirty="0">
                <a:solidFill>
                  <a:srgbClr val="338998"/>
                </a:solidFill>
                <a:latin typeface="Arial"/>
                <a:cs typeface="Arial"/>
              </a:rPr>
              <a:t>COMPRENDRE</a:t>
            </a:r>
            <a:br>
              <a:rPr lang="fr-CA" sz="1600" dirty="0">
                <a:latin typeface="Arial"/>
                <a:cs typeface="Arial"/>
              </a:rPr>
            </a:br>
            <a:r>
              <a:rPr lang="fr-CA" sz="1600" dirty="0">
                <a:solidFill>
                  <a:schemeClr val="tx1"/>
                </a:solidFill>
                <a:latin typeface="Arial"/>
                <a:cs typeface="Arial"/>
              </a:rPr>
              <a:t>les besoins liés au milieu de travail de personnes vivant avec différents types de handicaps en créant une tribune leur permettant d’échanger des expériences et des idées</a:t>
            </a:r>
          </a:p>
          <a:p>
            <a:pPr>
              <a:lnSpc>
                <a:spcPct val="110000"/>
              </a:lnSpc>
            </a:pPr>
            <a:endParaRPr lang="en-CA" sz="1600" dirty="0">
              <a:latin typeface="Arial"/>
              <a:cs typeface="Arial"/>
            </a:endParaRPr>
          </a:p>
        </p:txBody>
      </p:sp>
    </p:spTree>
    <p:extLst>
      <p:ext uri="{BB962C8B-B14F-4D97-AF65-F5344CB8AC3E}">
        <p14:creationId xmlns:p14="http://schemas.microsoft.com/office/powerpoint/2010/main" val="26996017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sz="3600" dirty="0"/>
              <a:t>Participants selon le principal type de handicap</a:t>
            </a:r>
          </a:p>
        </p:txBody>
      </p:sp>
      <p:sp>
        <p:nvSpPr>
          <p:cNvPr id="4" name="TextBox 3"/>
          <p:cNvSpPr txBox="1"/>
          <p:nvPr/>
        </p:nvSpPr>
        <p:spPr>
          <a:xfrm>
            <a:off x="3819817" y="1362384"/>
            <a:ext cx="1613498" cy="523220"/>
          </a:xfrm>
          <a:prstGeom prst="rect">
            <a:avLst/>
          </a:prstGeom>
          <a:noFill/>
        </p:spPr>
        <p:txBody>
          <a:bodyPr wrap="square" rtlCol="0">
            <a:spAutoFit/>
          </a:bodyPr>
          <a:lstStyle/>
          <a:p>
            <a:r>
              <a:rPr lang="fr-CA" sz="1400" dirty="0">
                <a:latin typeface="Arial"/>
                <a:cs typeface="Arial"/>
              </a:rPr>
              <a:t>Mobilité, flexibilité et dextérité</a:t>
            </a:r>
          </a:p>
        </p:txBody>
      </p:sp>
      <p:sp>
        <p:nvSpPr>
          <p:cNvPr id="77" name="TextBox 76"/>
          <p:cNvSpPr txBox="1"/>
          <p:nvPr/>
        </p:nvSpPr>
        <p:spPr>
          <a:xfrm>
            <a:off x="2920727" y="1316589"/>
            <a:ext cx="936718" cy="461665"/>
          </a:xfrm>
          <a:prstGeom prst="rect">
            <a:avLst/>
          </a:prstGeom>
          <a:noFill/>
        </p:spPr>
        <p:txBody>
          <a:bodyPr wrap="square" rtlCol="0">
            <a:spAutoFit/>
          </a:bodyPr>
          <a:lstStyle/>
          <a:p>
            <a:pPr algn="r"/>
            <a:r>
              <a:rPr lang="fr-CA" b="1" dirty="0">
                <a:solidFill>
                  <a:schemeClr val="accent5"/>
                </a:solidFill>
                <a:latin typeface="Trebuchet MS"/>
                <a:cs typeface="Trebuchet MS"/>
              </a:rPr>
              <a:t>21 %</a:t>
            </a:r>
          </a:p>
        </p:txBody>
      </p:sp>
      <p:sp>
        <p:nvSpPr>
          <p:cNvPr id="5" name="TextBox 4"/>
          <p:cNvSpPr txBox="1"/>
          <p:nvPr/>
        </p:nvSpPr>
        <p:spPr>
          <a:xfrm>
            <a:off x="6135890" y="2087470"/>
            <a:ext cx="1877530" cy="307777"/>
          </a:xfrm>
          <a:prstGeom prst="rect">
            <a:avLst/>
          </a:prstGeom>
          <a:noFill/>
        </p:spPr>
        <p:txBody>
          <a:bodyPr wrap="square" rtlCol="0">
            <a:spAutoFit/>
          </a:bodyPr>
          <a:lstStyle/>
          <a:p>
            <a:r>
              <a:rPr lang="fr-CA" sz="1400">
                <a:latin typeface="Arial"/>
                <a:cs typeface="Arial"/>
              </a:rPr>
              <a:t>Troubles cognitifs</a:t>
            </a:r>
          </a:p>
        </p:txBody>
      </p:sp>
      <p:sp>
        <p:nvSpPr>
          <p:cNvPr id="79" name="TextBox 78"/>
          <p:cNvSpPr txBox="1"/>
          <p:nvPr/>
        </p:nvSpPr>
        <p:spPr>
          <a:xfrm>
            <a:off x="5271359" y="2039490"/>
            <a:ext cx="936718" cy="461665"/>
          </a:xfrm>
          <a:prstGeom prst="rect">
            <a:avLst/>
          </a:prstGeom>
          <a:noFill/>
        </p:spPr>
        <p:txBody>
          <a:bodyPr wrap="square" rtlCol="0">
            <a:spAutoFit/>
          </a:bodyPr>
          <a:lstStyle/>
          <a:p>
            <a:pPr algn="r"/>
            <a:r>
              <a:rPr lang="fr-CA" b="1" dirty="0">
                <a:solidFill>
                  <a:schemeClr val="accent3"/>
                </a:solidFill>
                <a:latin typeface="Trebuchet MS"/>
                <a:cs typeface="Trebuchet MS"/>
              </a:rPr>
              <a:t>16 %</a:t>
            </a:r>
          </a:p>
        </p:txBody>
      </p:sp>
      <p:sp>
        <p:nvSpPr>
          <p:cNvPr id="6" name="TextBox 5"/>
          <p:cNvSpPr txBox="1"/>
          <p:nvPr/>
        </p:nvSpPr>
        <p:spPr>
          <a:xfrm>
            <a:off x="6576931" y="3316099"/>
            <a:ext cx="872053" cy="523220"/>
          </a:xfrm>
          <a:prstGeom prst="rect">
            <a:avLst/>
          </a:prstGeom>
          <a:noFill/>
        </p:spPr>
        <p:txBody>
          <a:bodyPr wrap="square" rtlCol="0">
            <a:spAutoFit/>
          </a:bodyPr>
          <a:lstStyle/>
          <a:p>
            <a:r>
              <a:rPr lang="fr-CA" sz="1400">
                <a:latin typeface="Arial"/>
                <a:cs typeface="Arial"/>
              </a:rPr>
              <a:t>Santé mentale</a:t>
            </a:r>
          </a:p>
        </p:txBody>
      </p:sp>
      <p:sp>
        <p:nvSpPr>
          <p:cNvPr id="80" name="TextBox 79"/>
          <p:cNvSpPr txBox="1"/>
          <p:nvPr/>
        </p:nvSpPr>
        <p:spPr>
          <a:xfrm>
            <a:off x="5709342" y="3291758"/>
            <a:ext cx="936718" cy="461665"/>
          </a:xfrm>
          <a:prstGeom prst="rect">
            <a:avLst/>
          </a:prstGeom>
          <a:noFill/>
        </p:spPr>
        <p:txBody>
          <a:bodyPr wrap="square" rtlCol="0">
            <a:spAutoFit/>
          </a:bodyPr>
          <a:lstStyle/>
          <a:p>
            <a:pPr algn="r"/>
            <a:r>
              <a:rPr lang="fr-CA" b="1" dirty="0">
                <a:solidFill>
                  <a:schemeClr val="accent5"/>
                </a:solidFill>
                <a:latin typeface="Trebuchet MS"/>
                <a:cs typeface="Trebuchet MS"/>
              </a:rPr>
              <a:t>15 %</a:t>
            </a:r>
          </a:p>
        </p:txBody>
      </p:sp>
      <p:sp>
        <p:nvSpPr>
          <p:cNvPr id="7" name="TextBox 6"/>
          <p:cNvSpPr txBox="1"/>
          <p:nvPr/>
        </p:nvSpPr>
        <p:spPr>
          <a:xfrm>
            <a:off x="5994252" y="4451163"/>
            <a:ext cx="1155186" cy="523220"/>
          </a:xfrm>
          <a:prstGeom prst="rect">
            <a:avLst/>
          </a:prstGeom>
          <a:noFill/>
        </p:spPr>
        <p:txBody>
          <a:bodyPr wrap="square" rtlCol="0">
            <a:spAutoFit/>
          </a:bodyPr>
          <a:lstStyle/>
          <a:p>
            <a:r>
              <a:rPr lang="fr-CA" sz="1400">
                <a:latin typeface="Arial"/>
                <a:cs typeface="Arial"/>
              </a:rPr>
              <a:t>Incapacités visuelles</a:t>
            </a:r>
          </a:p>
        </p:txBody>
      </p:sp>
      <p:sp>
        <p:nvSpPr>
          <p:cNvPr id="81" name="TextBox 80"/>
          <p:cNvSpPr txBox="1"/>
          <p:nvPr/>
        </p:nvSpPr>
        <p:spPr>
          <a:xfrm>
            <a:off x="5152137" y="4412227"/>
            <a:ext cx="936718" cy="461665"/>
          </a:xfrm>
          <a:prstGeom prst="rect">
            <a:avLst/>
          </a:prstGeom>
          <a:noFill/>
        </p:spPr>
        <p:txBody>
          <a:bodyPr wrap="square" rtlCol="0">
            <a:spAutoFit/>
          </a:bodyPr>
          <a:lstStyle/>
          <a:p>
            <a:pPr algn="r"/>
            <a:r>
              <a:rPr lang="fr-CA" b="1" dirty="0">
                <a:solidFill>
                  <a:schemeClr val="accent3"/>
                </a:solidFill>
                <a:latin typeface="Trebuchet MS"/>
                <a:cs typeface="Trebuchet MS"/>
              </a:rPr>
              <a:t>12 %</a:t>
            </a:r>
          </a:p>
        </p:txBody>
      </p:sp>
      <p:sp>
        <p:nvSpPr>
          <p:cNvPr id="8" name="TextBox 7"/>
          <p:cNvSpPr txBox="1"/>
          <p:nvPr/>
        </p:nvSpPr>
        <p:spPr>
          <a:xfrm>
            <a:off x="4317762" y="5263528"/>
            <a:ext cx="2673716" cy="523220"/>
          </a:xfrm>
          <a:prstGeom prst="rect">
            <a:avLst/>
          </a:prstGeom>
          <a:noFill/>
        </p:spPr>
        <p:txBody>
          <a:bodyPr wrap="square" rtlCol="0">
            <a:spAutoFit/>
          </a:bodyPr>
          <a:lstStyle/>
          <a:p>
            <a:r>
              <a:rPr lang="fr-CA" sz="1400" dirty="0">
                <a:latin typeface="Arial"/>
                <a:cs typeface="Arial"/>
              </a:rPr>
              <a:t>Incapacités sensorielles et environnementales</a:t>
            </a:r>
          </a:p>
        </p:txBody>
      </p:sp>
      <p:sp>
        <p:nvSpPr>
          <p:cNvPr id="82" name="TextBox 81"/>
          <p:cNvSpPr txBox="1"/>
          <p:nvPr/>
        </p:nvSpPr>
        <p:spPr>
          <a:xfrm>
            <a:off x="3492714" y="5230989"/>
            <a:ext cx="936718" cy="461665"/>
          </a:xfrm>
          <a:prstGeom prst="rect">
            <a:avLst/>
          </a:prstGeom>
          <a:noFill/>
        </p:spPr>
        <p:txBody>
          <a:bodyPr wrap="square" rtlCol="0">
            <a:spAutoFit/>
          </a:bodyPr>
          <a:lstStyle/>
          <a:p>
            <a:pPr algn="r"/>
            <a:r>
              <a:rPr lang="fr-CA" b="1" dirty="0">
                <a:solidFill>
                  <a:schemeClr val="accent2">
                    <a:lumMod val="75000"/>
                  </a:schemeClr>
                </a:solidFill>
                <a:latin typeface="Trebuchet MS"/>
                <a:cs typeface="Trebuchet MS"/>
              </a:rPr>
              <a:t>10 %</a:t>
            </a:r>
          </a:p>
        </p:txBody>
      </p:sp>
      <p:sp>
        <p:nvSpPr>
          <p:cNvPr id="9" name="TextBox 8"/>
          <p:cNvSpPr txBox="1"/>
          <p:nvPr/>
        </p:nvSpPr>
        <p:spPr>
          <a:xfrm>
            <a:off x="1459962" y="4970963"/>
            <a:ext cx="1223000" cy="523220"/>
          </a:xfrm>
          <a:prstGeom prst="rect">
            <a:avLst/>
          </a:prstGeom>
          <a:noFill/>
        </p:spPr>
        <p:txBody>
          <a:bodyPr wrap="square" rtlCol="0">
            <a:spAutoFit/>
          </a:bodyPr>
          <a:lstStyle/>
          <a:p>
            <a:pPr algn="r"/>
            <a:r>
              <a:rPr lang="fr-CA" sz="1400" dirty="0">
                <a:latin typeface="Arial"/>
                <a:cs typeface="Arial"/>
              </a:rPr>
              <a:t>Incapacités auditives</a:t>
            </a:r>
          </a:p>
        </p:txBody>
      </p:sp>
      <p:sp>
        <p:nvSpPr>
          <p:cNvPr id="83" name="TextBox 82"/>
          <p:cNvSpPr txBox="1"/>
          <p:nvPr/>
        </p:nvSpPr>
        <p:spPr>
          <a:xfrm>
            <a:off x="2499403" y="4897548"/>
            <a:ext cx="936718" cy="461665"/>
          </a:xfrm>
          <a:prstGeom prst="rect">
            <a:avLst/>
          </a:prstGeom>
          <a:noFill/>
        </p:spPr>
        <p:txBody>
          <a:bodyPr wrap="square" rtlCol="0">
            <a:spAutoFit/>
          </a:bodyPr>
          <a:lstStyle/>
          <a:p>
            <a:pPr algn="r"/>
            <a:r>
              <a:rPr lang="fr-CA" b="1" dirty="0">
                <a:solidFill>
                  <a:schemeClr val="accent1">
                    <a:lumMod val="75000"/>
                  </a:schemeClr>
                </a:solidFill>
                <a:latin typeface="Trebuchet MS"/>
                <a:cs typeface="Trebuchet MS"/>
              </a:rPr>
              <a:t>10 %</a:t>
            </a:r>
          </a:p>
        </p:txBody>
      </p:sp>
      <p:sp>
        <p:nvSpPr>
          <p:cNvPr id="55" name="TextBox 54"/>
          <p:cNvSpPr txBox="1"/>
          <p:nvPr/>
        </p:nvSpPr>
        <p:spPr>
          <a:xfrm>
            <a:off x="1142710" y="3993487"/>
            <a:ext cx="1223954" cy="307777"/>
          </a:xfrm>
          <a:prstGeom prst="rect">
            <a:avLst/>
          </a:prstGeom>
          <a:noFill/>
        </p:spPr>
        <p:txBody>
          <a:bodyPr wrap="square" rtlCol="0">
            <a:spAutoFit/>
          </a:bodyPr>
          <a:lstStyle/>
          <a:p>
            <a:pPr algn="r"/>
            <a:r>
              <a:rPr lang="fr-CA" sz="1400" dirty="0">
                <a:latin typeface="Arial"/>
                <a:cs typeface="Arial"/>
              </a:rPr>
              <a:t>Inconnu</a:t>
            </a:r>
          </a:p>
        </p:txBody>
      </p:sp>
      <p:sp>
        <p:nvSpPr>
          <p:cNvPr id="84" name="TextBox 83"/>
          <p:cNvSpPr txBox="1"/>
          <p:nvPr/>
        </p:nvSpPr>
        <p:spPr>
          <a:xfrm>
            <a:off x="2028233" y="3821102"/>
            <a:ext cx="936718" cy="461665"/>
          </a:xfrm>
          <a:prstGeom prst="rect">
            <a:avLst/>
          </a:prstGeom>
          <a:noFill/>
        </p:spPr>
        <p:txBody>
          <a:bodyPr wrap="square" rtlCol="0">
            <a:spAutoFit/>
          </a:bodyPr>
          <a:lstStyle/>
          <a:p>
            <a:pPr algn="r"/>
            <a:r>
              <a:rPr lang="fr-CA" b="1" dirty="0">
                <a:solidFill>
                  <a:schemeClr val="tx2">
                    <a:lumMod val="60000"/>
                    <a:lumOff val="40000"/>
                  </a:schemeClr>
                </a:solidFill>
                <a:latin typeface="Trebuchet MS"/>
                <a:cs typeface="Trebuchet MS"/>
              </a:rPr>
              <a:t>8 %</a:t>
            </a:r>
          </a:p>
        </p:txBody>
      </p:sp>
      <p:sp>
        <p:nvSpPr>
          <p:cNvPr id="56" name="TextBox 55"/>
          <p:cNvSpPr txBox="1"/>
          <p:nvPr/>
        </p:nvSpPr>
        <p:spPr>
          <a:xfrm>
            <a:off x="238738" y="3270688"/>
            <a:ext cx="1464725" cy="738664"/>
          </a:xfrm>
          <a:prstGeom prst="rect">
            <a:avLst/>
          </a:prstGeom>
          <a:noFill/>
        </p:spPr>
        <p:txBody>
          <a:bodyPr wrap="square" rtlCol="0">
            <a:spAutoFit/>
          </a:bodyPr>
          <a:lstStyle/>
          <a:p>
            <a:pPr algn="r"/>
            <a:r>
              <a:rPr lang="fr-CA" sz="1400" dirty="0">
                <a:latin typeface="Arial"/>
                <a:cs typeface="Arial"/>
              </a:rPr>
              <a:t>Douleur chronique et santé</a:t>
            </a:r>
          </a:p>
        </p:txBody>
      </p:sp>
      <p:sp>
        <p:nvSpPr>
          <p:cNvPr id="85" name="TextBox 84"/>
          <p:cNvSpPr txBox="1"/>
          <p:nvPr/>
        </p:nvSpPr>
        <p:spPr>
          <a:xfrm>
            <a:off x="1323834" y="3220645"/>
            <a:ext cx="936718" cy="461665"/>
          </a:xfrm>
          <a:prstGeom prst="rect">
            <a:avLst/>
          </a:prstGeom>
          <a:noFill/>
        </p:spPr>
        <p:txBody>
          <a:bodyPr wrap="square" rtlCol="0">
            <a:spAutoFit/>
          </a:bodyPr>
          <a:lstStyle/>
          <a:p>
            <a:pPr algn="r"/>
            <a:r>
              <a:rPr lang="fr-CA" b="1" dirty="0">
                <a:solidFill>
                  <a:schemeClr val="accent1">
                    <a:lumMod val="75000"/>
                  </a:schemeClr>
                </a:solidFill>
                <a:latin typeface="Trebuchet MS"/>
                <a:cs typeface="Trebuchet MS"/>
              </a:rPr>
              <a:t>5 %</a:t>
            </a:r>
          </a:p>
        </p:txBody>
      </p:sp>
      <p:sp>
        <p:nvSpPr>
          <p:cNvPr id="57" name="TextBox 56"/>
          <p:cNvSpPr txBox="1"/>
          <p:nvPr/>
        </p:nvSpPr>
        <p:spPr>
          <a:xfrm>
            <a:off x="561198" y="2518515"/>
            <a:ext cx="1280977" cy="523220"/>
          </a:xfrm>
          <a:prstGeom prst="rect">
            <a:avLst/>
          </a:prstGeom>
          <a:noFill/>
        </p:spPr>
        <p:txBody>
          <a:bodyPr wrap="square" rtlCol="0">
            <a:spAutoFit/>
          </a:bodyPr>
          <a:lstStyle/>
          <a:p>
            <a:pPr algn="r"/>
            <a:r>
              <a:rPr lang="fr-CA" sz="1400" dirty="0">
                <a:latin typeface="Arial"/>
                <a:cs typeface="Arial"/>
              </a:rPr>
              <a:t>Handicaps intellectuels</a:t>
            </a:r>
          </a:p>
        </p:txBody>
      </p:sp>
      <p:sp>
        <p:nvSpPr>
          <p:cNvPr id="86" name="TextBox 85"/>
          <p:cNvSpPr txBox="1"/>
          <p:nvPr/>
        </p:nvSpPr>
        <p:spPr>
          <a:xfrm>
            <a:off x="1459961" y="2498106"/>
            <a:ext cx="936718" cy="461665"/>
          </a:xfrm>
          <a:prstGeom prst="rect">
            <a:avLst/>
          </a:prstGeom>
          <a:noFill/>
        </p:spPr>
        <p:txBody>
          <a:bodyPr wrap="square" rtlCol="0">
            <a:spAutoFit/>
          </a:bodyPr>
          <a:lstStyle/>
          <a:p>
            <a:pPr algn="r"/>
            <a:r>
              <a:rPr lang="fr-CA" b="1" dirty="0">
                <a:solidFill>
                  <a:schemeClr val="accent2"/>
                </a:solidFill>
                <a:latin typeface="Trebuchet MS"/>
                <a:cs typeface="Trebuchet MS"/>
              </a:rPr>
              <a:t>3 %</a:t>
            </a:r>
          </a:p>
        </p:txBody>
      </p:sp>
      <p:sp>
        <p:nvSpPr>
          <p:cNvPr id="33" name="Rectangle 32">
            <a:extLst>
              <a:ext uri="{C183D7F6-B498-43B3-948B-1728B52AA6E4}">
                <adec:decorative xmlns:adec="http://schemas.microsoft.com/office/drawing/2017/decorative" val="1"/>
              </a:ext>
            </a:extLst>
          </p:cNvPr>
          <p:cNvSpPr/>
          <p:nvPr/>
        </p:nvSpPr>
        <p:spPr>
          <a:xfrm>
            <a:off x="7826084" y="1889316"/>
            <a:ext cx="3709852" cy="1183067"/>
          </a:xfrm>
          <a:prstGeom prst="rect">
            <a:avLst/>
          </a:prstGeom>
          <a:solidFill>
            <a:srgbClr val="CBF0E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TextBox 33"/>
          <p:cNvSpPr txBox="1"/>
          <p:nvPr/>
        </p:nvSpPr>
        <p:spPr>
          <a:xfrm>
            <a:off x="8380334" y="1911996"/>
            <a:ext cx="2978948" cy="1009846"/>
          </a:xfrm>
          <a:prstGeom prst="rect">
            <a:avLst/>
          </a:prstGeom>
          <a:noFill/>
        </p:spPr>
        <p:txBody>
          <a:bodyPr wrap="square" lIns="180000" tIns="180000" rIns="180000" bIns="180000" rtlCol="0">
            <a:spAutoFit/>
          </a:bodyPr>
          <a:lstStyle/>
          <a:p>
            <a:r>
              <a:rPr lang="fr-CA" sz="1400" b="1" dirty="0">
                <a:latin typeface="Arial"/>
                <a:cs typeface="Arial"/>
              </a:rPr>
              <a:t>Plus de 70 %</a:t>
            </a:r>
            <a:r>
              <a:rPr lang="fr-CA" sz="1400" dirty="0">
                <a:latin typeface="Arial"/>
                <a:cs typeface="Arial"/>
              </a:rPr>
              <a:t> des participants ont déclaré avoir </a:t>
            </a:r>
            <a:r>
              <a:rPr lang="fr-CA" sz="1400" b="1" dirty="0">
                <a:latin typeface="Arial"/>
                <a:cs typeface="Arial"/>
              </a:rPr>
              <a:t>plus d’un type de handicap</a:t>
            </a:r>
            <a:r>
              <a:rPr lang="fr-CA" sz="1400" dirty="0">
                <a:latin typeface="Arial"/>
                <a:cs typeface="Arial"/>
              </a:rPr>
              <a:t>.</a:t>
            </a:r>
          </a:p>
        </p:txBody>
      </p:sp>
      <p:sp>
        <p:nvSpPr>
          <p:cNvPr id="35" name="Oval 34"/>
          <p:cNvSpPr/>
          <p:nvPr/>
        </p:nvSpPr>
        <p:spPr>
          <a:xfrm>
            <a:off x="8039481" y="2095572"/>
            <a:ext cx="340852" cy="340852"/>
          </a:xfrm>
          <a:prstGeom prst="ellipse">
            <a:avLst/>
          </a:prstGeom>
          <a:solidFill>
            <a:srgbClr val="338D8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CA">
                <a:solidFill>
                  <a:schemeClr val="bg1"/>
                </a:solidFill>
                <a:latin typeface="Arial"/>
                <a:cs typeface="Arial"/>
              </a:rPr>
              <a:t>!</a:t>
            </a:r>
          </a:p>
        </p:txBody>
      </p:sp>
      <p:sp>
        <p:nvSpPr>
          <p:cNvPr id="37" name="Rectangle 36">
            <a:extLst>
              <a:ext uri="{C183D7F6-B498-43B3-948B-1728B52AA6E4}">
                <adec:decorative xmlns:adec="http://schemas.microsoft.com/office/drawing/2017/decorative" val="1"/>
              </a:ext>
            </a:extLst>
          </p:cNvPr>
          <p:cNvSpPr/>
          <p:nvPr/>
        </p:nvSpPr>
        <p:spPr>
          <a:xfrm>
            <a:off x="7826084" y="3278062"/>
            <a:ext cx="3709852" cy="1183067"/>
          </a:xfrm>
          <a:prstGeom prst="rect">
            <a:avLst/>
          </a:prstGeom>
          <a:solidFill>
            <a:srgbClr val="CBF0E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TextBox 37"/>
          <p:cNvSpPr txBox="1"/>
          <p:nvPr/>
        </p:nvSpPr>
        <p:spPr>
          <a:xfrm>
            <a:off x="8380334" y="3300742"/>
            <a:ext cx="2978948" cy="1009846"/>
          </a:xfrm>
          <a:prstGeom prst="rect">
            <a:avLst/>
          </a:prstGeom>
          <a:noFill/>
        </p:spPr>
        <p:txBody>
          <a:bodyPr wrap="square" lIns="180000" tIns="180000" rIns="180000" bIns="180000" rtlCol="0">
            <a:spAutoFit/>
          </a:bodyPr>
          <a:lstStyle/>
          <a:p>
            <a:r>
              <a:rPr lang="fr-CA" sz="1400" b="1">
                <a:latin typeface="Arial"/>
                <a:cs typeface="Arial"/>
              </a:rPr>
              <a:t>Plus de la moitié </a:t>
            </a:r>
            <a:r>
              <a:rPr lang="fr-CA" sz="1400">
                <a:latin typeface="Arial"/>
                <a:cs typeface="Arial"/>
              </a:rPr>
              <a:t>des participants ont déclaré avoir </a:t>
            </a:r>
            <a:r>
              <a:rPr lang="fr-CA" sz="1400" b="1">
                <a:latin typeface="Arial"/>
                <a:cs typeface="Arial"/>
              </a:rPr>
              <a:t>une incapacité « invisible »</a:t>
            </a:r>
            <a:r>
              <a:rPr lang="fr-CA" sz="1400">
                <a:latin typeface="Arial"/>
                <a:cs typeface="Arial"/>
              </a:rPr>
              <a:t>.</a:t>
            </a:r>
          </a:p>
        </p:txBody>
      </p:sp>
      <p:sp>
        <p:nvSpPr>
          <p:cNvPr id="39" name="Oval 38"/>
          <p:cNvSpPr/>
          <p:nvPr/>
        </p:nvSpPr>
        <p:spPr>
          <a:xfrm>
            <a:off x="8039481" y="3484318"/>
            <a:ext cx="340852" cy="340852"/>
          </a:xfrm>
          <a:prstGeom prst="ellipse">
            <a:avLst/>
          </a:prstGeom>
          <a:solidFill>
            <a:srgbClr val="338D8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CA">
                <a:solidFill>
                  <a:schemeClr val="bg1"/>
                </a:solidFill>
                <a:latin typeface="Arial"/>
                <a:cs typeface="Arial"/>
              </a:rPr>
              <a:t>!</a:t>
            </a:r>
          </a:p>
        </p:txBody>
      </p:sp>
      <p:sp>
        <p:nvSpPr>
          <p:cNvPr id="40" name="Rectangle 39">
            <a:extLst>
              <a:ext uri="{C183D7F6-B498-43B3-948B-1728B52AA6E4}">
                <adec:decorative xmlns:adec="http://schemas.microsoft.com/office/drawing/2017/decorative" val="1"/>
              </a:ext>
            </a:extLst>
          </p:cNvPr>
          <p:cNvSpPr/>
          <p:nvPr/>
        </p:nvSpPr>
        <p:spPr>
          <a:xfrm>
            <a:off x="7826084" y="4688699"/>
            <a:ext cx="3709852" cy="1183067"/>
          </a:xfrm>
          <a:prstGeom prst="rect">
            <a:avLst/>
          </a:prstGeom>
          <a:solidFill>
            <a:srgbClr val="CBF0E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TextBox 40"/>
          <p:cNvSpPr txBox="1"/>
          <p:nvPr/>
        </p:nvSpPr>
        <p:spPr>
          <a:xfrm>
            <a:off x="8380333" y="4711379"/>
            <a:ext cx="3155602" cy="1009846"/>
          </a:xfrm>
          <a:prstGeom prst="rect">
            <a:avLst/>
          </a:prstGeom>
          <a:noFill/>
        </p:spPr>
        <p:txBody>
          <a:bodyPr wrap="square" lIns="180000" tIns="180000" rIns="180000" bIns="180000" rtlCol="0">
            <a:spAutoFit/>
          </a:bodyPr>
          <a:lstStyle/>
          <a:p>
            <a:r>
              <a:rPr lang="fr-CA" sz="1400" b="1">
                <a:latin typeface="Arial"/>
                <a:cs typeface="Arial"/>
              </a:rPr>
              <a:t>Moins de 2 % </a:t>
            </a:r>
            <a:r>
              <a:rPr lang="fr-CA" sz="1400">
                <a:latin typeface="Arial"/>
                <a:cs typeface="Arial"/>
              </a:rPr>
              <a:t>des participants travaillaient dans un Milieu de travail GC avant la pandémie.</a:t>
            </a:r>
          </a:p>
        </p:txBody>
      </p:sp>
      <p:sp>
        <p:nvSpPr>
          <p:cNvPr id="42" name="Oval 41"/>
          <p:cNvSpPr/>
          <p:nvPr/>
        </p:nvSpPr>
        <p:spPr>
          <a:xfrm>
            <a:off x="8039481" y="4894955"/>
            <a:ext cx="340852" cy="340852"/>
          </a:xfrm>
          <a:prstGeom prst="ellipse">
            <a:avLst/>
          </a:prstGeom>
          <a:solidFill>
            <a:srgbClr val="338D8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CA">
                <a:solidFill>
                  <a:schemeClr val="bg1"/>
                </a:solidFill>
                <a:latin typeface="Arial"/>
                <a:cs typeface="Arial"/>
              </a:rPr>
              <a:t>!</a:t>
            </a:r>
          </a:p>
        </p:txBody>
      </p:sp>
      <p:grpSp>
        <p:nvGrpSpPr>
          <p:cNvPr id="44" name="Group 43" descr="pie chart of participants by primary type of disability: most participants had mobility, flexibility and or dexterity issues, and least had intellectual disabilities"/>
          <p:cNvGrpSpPr/>
          <p:nvPr/>
        </p:nvGrpSpPr>
        <p:grpSpPr>
          <a:xfrm>
            <a:off x="2244187" y="1860322"/>
            <a:ext cx="3560083" cy="3387471"/>
            <a:chOff x="2276832" y="2171247"/>
            <a:chExt cx="3388111" cy="3223837"/>
          </a:xfrm>
        </p:grpSpPr>
        <p:cxnSp>
          <p:nvCxnSpPr>
            <p:cNvPr id="43" name="Straight Connector 42"/>
            <p:cNvCxnSpPr/>
            <p:nvPr/>
          </p:nvCxnSpPr>
          <p:spPr>
            <a:xfrm>
              <a:off x="3447143" y="2665686"/>
              <a:ext cx="93306" cy="200647"/>
            </a:xfrm>
            <a:prstGeom prst="line">
              <a:avLst/>
            </a:prstGeom>
            <a:ln w="28575" cmpd="sng">
              <a:solidFill>
                <a:schemeClr val="accent5"/>
              </a:solidFill>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2839698" y="3300742"/>
              <a:ext cx="332710" cy="108743"/>
            </a:xfrm>
            <a:prstGeom prst="line">
              <a:avLst/>
            </a:prstGeom>
            <a:ln w="28575" cmpd="sng">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a:stCxn id="20" idx="3"/>
            </p:cNvCxnSpPr>
            <p:nvPr/>
          </p:nvCxnSpPr>
          <p:spPr>
            <a:xfrm flipV="1">
              <a:off x="2824124" y="3654491"/>
              <a:ext cx="229641" cy="65482"/>
            </a:xfrm>
            <a:prstGeom prst="line">
              <a:avLst/>
            </a:prstGeom>
            <a:ln w="28575" cmpd="sng"/>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flipV="1">
              <a:off x="3239796" y="4461129"/>
              <a:ext cx="127678" cy="193689"/>
            </a:xfrm>
            <a:prstGeom prst="line">
              <a:avLst/>
            </a:prstGeom>
            <a:ln w="28575" cmpd="sng">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a:stCxn id="19" idx="0"/>
            </p:cNvCxnSpPr>
            <p:nvPr/>
          </p:nvCxnSpPr>
          <p:spPr>
            <a:xfrm flipV="1">
              <a:off x="3931833" y="4654818"/>
              <a:ext cx="0" cy="190048"/>
            </a:xfrm>
            <a:prstGeom prst="line">
              <a:avLst/>
            </a:prstGeom>
            <a:ln w="28575" cmpd="sng">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flipV="1">
              <a:off x="4530531" y="4461129"/>
              <a:ext cx="147093" cy="193689"/>
            </a:xfrm>
            <a:prstGeom prst="line">
              <a:avLst/>
            </a:prstGeom>
            <a:ln w="28575" cmpd="sng">
              <a:solidFill>
                <a:schemeClr val="accent3"/>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a:stCxn id="17" idx="1"/>
            </p:cNvCxnSpPr>
            <p:nvPr/>
          </p:nvCxnSpPr>
          <p:spPr>
            <a:xfrm flipH="1">
              <a:off x="4917490" y="3820320"/>
              <a:ext cx="190392" cy="0"/>
            </a:xfrm>
            <a:prstGeom prst="line">
              <a:avLst/>
            </a:prstGeom>
            <a:ln w="28575" cmpd="sng">
              <a:solidFill>
                <a:schemeClr val="accent5"/>
              </a:solidFill>
            </a:ln>
          </p:spPr>
          <p:style>
            <a:lnRef idx="2">
              <a:schemeClr val="accent1"/>
            </a:lnRef>
            <a:fillRef idx="0">
              <a:schemeClr val="accent1"/>
            </a:fillRef>
            <a:effectRef idx="1">
              <a:schemeClr val="accent1"/>
            </a:effectRef>
            <a:fontRef idx="minor">
              <a:schemeClr val="tx1"/>
            </a:fontRef>
          </p:style>
        </p:cxnSp>
        <p:cxnSp>
          <p:nvCxnSpPr>
            <p:cNvPr id="78" name="Straight Connector 77"/>
            <p:cNvCxnSpPr/>
            <p:nvPr/>
          </p:nvCxnSpPr>
          <p:spPr>
            <a:xfrm flipH="1">
              <a:off x="4585735" y="2824362"/>
              <a:ext cx="183778" cy="209142"/>
            </a:xfrm>
            <a:prstGeom prst="line">
              <a:avLst/>
            </a:prstGeom>
            <a:ln w="28575" cmpd="sng">
              <a:solidFill>
                <a:schemeClr val="accent3"/>
              </a:solidFill>
            </a:ln>
          </p:spPr>
          <p:style>
            <a:lnRef idx="2">
              <a:schemeClr val="accent1"/>
            </a:lnRef>
            <a:fillRef idx="0">
              <a:schemeClr val="accent1"/>
            </a:fillRef>
            <a:effectRef idx="1">
              <a:schemeClr val="accent1"/>
            </a:effectRef>
            <a:fontRef idx="minor">
              <a:schemeClr val="tx1"/>
            </a:fontRef>
          </p:style>
        </p:cxnSp>
        <p:grpSp>
          <p:nvGrpSpPr>
            <p:cNvPr id="75" name="Group 74"/>
            <p:cNvGrpSpPr/>
            <p:nvPr/>
          </p:nvGrpSpPr>
          <p:grpSpPr>
            <a:xfrm>
              <a:off x="2820182" y="4535725"/>
              <a:ext cx="547292" cy="556013"/>
              <a:chOff x="6254775" y="4886234"/>
              <a:chExt cx="547292" cy="556013"/>
            </a:xfrm>
          </p:grpSpPr>
          <p:sp>
            <p:nvSpPr>
              <p:cNvPr id="67" name="Oval 66"/>
              <p:cNvSpPr/>
              <p:nvPr/>
            </p:nvSpPr>
            <p:spPr>
              <a:xfrm>
                <a:off x="6254775" y="4894955"/>
                <a:ext cx="547292" cy="547292"/>
              </a:xfrm>
              <a:prstGeom prst="ellipse">
                <a:avLst/>
              </a:prstGeom>
              <a:solidFill>
                <a:schemeClr val="bg1"/>
              </a:solidFill>
              <a:ln w="28575" cmpd="sng">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2" name="Picture 11" descr="disability-icon-03.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54775" y="4886234"/>
                <a:ext cx="546244" cy="546244"/>
              </a:xfrm>
              <a:prstGeom prst="rect">
                <a:avLst/>
              </a:prstGeom>
            </p:spPr>
          </p:pic>
        </p:grpSp>
        <p:grpSp>
          <p:nvGrpSpPr>
            <p:cNvPr id="69" name="Group 68"/>
            <p:cNvGrpSpPr/>
            <p:nvPr/>
          </p:nvGrpSpPr>
          <p:grpSpPr>
            <a:xfrm>
              <a:off x="3036561" y="2171247"/>
              <a:ext cx="564496" cy="557061"/>
              <a:chOff x="5590119" y="1609607"/>
              <a:chExt cx="564496" cy="557061"/>
            </a:xfrm>
          </p:grpSpPr>
          <p:sp>
            <p:nvSpPr>
              <p:cNvPr id="59" name="Oval 58"/>
              <p:cNvSpPr/>
              <p:nvPr/>
            </p:nvSpPr>
            <p:spPr>
              <a:xfrm>
                <a:off x="5607323" y="1619376"/>
                <a:ext cx="547292" cy="547292"/>
              </a:xfrm>
              <a:prstGeom prst="ellipse">
                <a:avLst/>
              </a:prstGeom>
              <a:solidFill>
                <a:schemeClr val="bg1"/>
              </a:solidFill>
              <a:ln w="28575" cmpd="sng">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3" name="Picture 12" descr="disability-icon-04.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90119" y="1609607"/>
                <a:ext cx="546244" cy="546244"/>
              </a:xfrm>
              <a:prstGeom prst="rect">
                <a:avLst/>
              </a:prstGeom>
            </p:spPr>
          </p:pic>
        </p:grpSp>
        <p:pic>
          <p:nvPicPr>
            <p:cNvPr id="58" name="Picture 57" descr="graph-57.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68840" y="2505071"/>
              <a:ext cx="2643068" cy="2420816"/>
            </a:xfrm>
            <a:prstGeom prst="rect">
              <a:avLst/>
            </a:prstGeom>
          </p:spPr>
        </p:pic>
        <p:grpSp>
          <p:nvGrpSpPr>
            <p:cNvPr id="70" name="Group 69"/>
            <p:cNvGrpSpPr/>
            <p:nvPr/>
          </p:nvGrpSpPr>
          <p:grpSpPr>
            <a:xfrm>
              <a:off x="4677624" y="2371872"/>
              <a:ext cx="547292" cy="557061"/>
              <a:chOff x="4984775" y="2273424"/>
              <a:chExt cx="547292" cy="557061"/>
            </a:xfrm>
          </p:grpSpPr>
          <p:sp>
            <p:nvSpPr>
              <p:cNvPr id="61" name="Oval 60"/>
              <p:cNvSpPr/>
              <p:nvPr/>
            </p:nvSpPr>
            <p:spPr>
              <a:xfrm>
                <a:off x="4984775" y="2283193"/>
                <a:ext cx="547292" cy="547292"/>
              </a:xfrm>
              <a:prstGeom prst="ellipse">
                <a:avLst/>
              </a:prstGeom>
              <a:solidFill>
                <a:schemeClr val="bg1"/>
              </a:solidFill>
              <a:ln w="28575" cmpd="sng">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5" name="Picture 14" descr="disability-icon-05.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84775" y="2273424"/>
                <a:ext cx="547292" cy="546244"/>
              </a:xfrm>
              <a:prstGeom prst="rect">
                <a:avLst/>
              </a:prstGeom>
            </p:spPr>
          </p:pic>
        </p:grpSp>
        <p:grpSp>
          <p:nvGrpSpPr>
            <p:cNvPr id="71" name="Group 70"/>
            <p:cNvGrpSpPr/>
            <p:nvPr/>
          </p:nvGrpSpPr>
          <p:grpSpPr>
            <a:xfrm>
              <a:off x="5107882" y="3547198"/>
              <a:ext cx="557061" cy="557061"/>
              <a:chOff x="4975006" y="2978194"/>
              <a:chExt cx="557061" cy="557061"/>
            </a:xfrm>
          </p:grpSpPr>
          <p:sp>
            <p:nvSpPr>
              <p:cNvPr id="63" name="Oval 62"/>
              <p:cNvSpPr/>
              <p:nvPr/>
            </p:nvSpPr>
            <p:spPr>
              <a:xfrm>
                <a:off x="4984775" y="2987963"/>
                <a:ext cx="547292" cy="547292"/>
              </a:xfrm>
              <a:prstGeom prst="ellipse">
                <a:avLst/>
              </a:prstGeom>
              <a:solidFill>
                <a:schemeClr val="bg1"/>
              </a:solidFill>
              <a:ln w="28575" cmpd="sng">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7" name="Picture 16" descr="disability-icon-07.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75006" y="2978194"/>
                <a:ext cx="547292" cy="546244"/>
              </a:xfrm>
              <a:prstGeom prst="rect">
                <a:avLst/>
              </a:prstGeom>
            </p:spPr>
          </p:pic>
        </p:grpSp>
        <p:grpSp>
          <p:nvGrpSpPr>
            <p:cNvPr id="72" name="Group 71"/>
            <p:cNvGrpSpPr/>
            <p:nvPr/>
          </p:nvGrpSpPr>
          <p:grpSpPr>
            <a:xfrm>
              <a:off x="4580128" y="4582452"/>
              <a:ext cx="547292" cy="547292"/>
              <a:chOff x="4984775" y="3670221"/>
              <a:chExt cx="547292" cy="547292"/>
            </a:xfrm>
          </p:grpSpPr>
          <p:sp>
            <p:nvSpPr>
              <p:cNvPr id="64" name="Oval 63"/>
              <p:cNvSpPr/>
              <p:nvPr/>
            </p:nvSpPr>
            <p:spPr>
              <a:xfrm>
                <a:off x="4984775" y="3670221"/>
                <a:ext cx="547292" cy="547292"/>
              </a:xfrm>
              <a:prstGeom prst="ellipse">
                <a:avLst/>
              </a:prstGeom>
              <a:solidFill>
                <a:schemeClr val="bg1"/>
              </a:solidFill>
              <a:ln w="28575" cmpd="sng">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3" name="Picture 2" descr="disability-icon-02.pn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984775" y="3670221"/>
                <a:ext cx="547292" cy="546244"/>
              </a:xfrm>
              <a:prstGeom prst="rect">
                <a:avLst/>
              </a:prstGeom>
            </p:spPr>
          </p:pic>
        </p:grpSp>
        <p:grpSp>
          <p:nvGrpSpPr>
            <p:cNvPr id="73" name="Group 72"/>
            <p:cNvGrpSpPr/>
            <p:nvPr/>
          </p:nvGrpSpPr>
          <p:grpSpPr>
            <a:xfrm>
              <a:off x="3629442" y="4844866"/>
              <a:ext cx="576037" cy="550218"/>
              <a:chOff x="4984775" y="4302007"/>
              <a:chExt cx="576037" cy="550218"/>
            </a:xfrm>
          </p:grpSpPr>
          <p:sp>
            <p:nvSpPr>
              <p:cNvPr id="65" name="Oval 64"/>
              <p:cNvSpPr/>
              <p:nvPr/>
            </p:nvSpPr>
            <p:spPr>
              <a:xfrm>
                <a:off x="4984775" y="4304933"/>
                <a:ext cx="547292" cy="547292"/>
              </a:xfrm>
              <a:prstGeom prst="ellipse">
                <a:avLst/>
              </a:prstGeom>
              <a:solidFill>
                <a:schemeClr val="bg1"/>
              </a:solidFill>
              <a:ln w="28575" cmpd="sng">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9" name="Picture 18" descr="disability-icon-08.png"/>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013520" y="4302007"/>
                <a:ext cx="547292" cy="546244"/>
              </a:xfrm>
              <a:prstGeom prst="rect">
                <a:avLst/>
              </a:prstGeom>
            </p:spPr>
          </p:pic>
        </p:grpSp>
        <p:grpSp>
          <p:nvGrpSpPr>
            <p:cNvPr id="74" name="Group 73"/>
            <p:cNvGrpSpPr/>
            <p:nvPr/>
          </p:nvGrpSpPr>
          <p:grpSpPr>
            <a:xfrm>
              <a:off x="2276832" y="3446851"/>
              <a:ext cx="562866" cy="556013"/>
              <a:chOff x="4969201" y="4886234"/>
              <a:chExt cx="562866" cy="556013"/>
            </a:xfrm>
          </p:grpSpPr>
          <p:sp>
            <p:nvSpPr>
              <p:cNvPr id="66" name="Oval 65"/>
              <p:cNvSpPr/>
              <p:nvPr/>
            </p:nvSpPr>
            <p:spPr>
              <a:xfrm>
                <a:off x="4984775" y="4894955"/>
                <a:ext cx="547292" cy="547292"/>
              </a:xfrm>
              <a:prstGeom prst="ellipse">
                <a:avLst/>
              </a:prstGeom>
              <a:solidFill>
                <a:schemeClr val="bg1"/>
              </a:solidFill>
              <a:ln w="28575" cmpd="sng">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0" name="Picture 19" descr="disability-icon-14.png"/>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969201" y="4886234"/>
                <a:ext cx="547292" cy="546244"/>
              </a:xfrm>
              <a:prstGeom prst="rect">
                <a:avLst/>
              </a:prstGeom>
            </p:spPr>
          </p:pic>
        </p:grpSp>
        <p:grpSp>
          <p:nvGrpSpPr>
            <p:cNvPr id="76" name="Group 75"/>
            <p:cNvGrpSpPr/>
            <p:nvPr/>
          </p:nvGrpSpPr>
          <p:grpSpPr>
            <a:xfrm>
              <a:off x="2410222" y="2863241"/>
              <a:ext cx="548340" cy="550384"/>
              <a:chOff x="6253727" y="5595028"/>
              <a:chExt cx="548340" cy="550384"/>
            </a:xfrm>
          </p:grpSpPr>
          <p:sp>
            <p:nvSpPr>
              <p:cNvPr id="68" name="Oval 67"/>
              <p:cNvSpPr/>
              <p:nvPr/>
            </p:nvSpPr>
            <p:spPr>
              <a:xfrm>
                <a:off x="6254775" y="5598120"/>
                <a:ext cx="547292" cy="547292"/>
              </a:xfrm>
              <a:prstGeom prst="ellipse">
                <a:avLst/>
              </a:prstGeom>
              <a:solidFill>
                <a:schemeClr val="bg1"/>
              </a:solidFill>
              <a:ln w="28575" cmpd="sng">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6" name="Picture 15" descr="disability-icon-06.png"/>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253727" y="5595028"/>
                <a:ext cx="547292" cy="546244"/>
              </a:xfrm>
              <a:prstGeom prst="rect">
                <a:avLst/>
              </a:prstGeom>
            </p:spPr>
          </p:pic>
        </p:grpSp>
      </p:grpSp>
    </p:spTree>
    <p:extLst>
      <p:ext uri="{BB962C8B-B14F-4D97-AF65-F5344CB8AC3E}">
        <p14:creationId xmlns:p14="http://schemas.microsoft.com/office/powerpoint/2010/main" val="26622980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sz="3600"/>
              <a:t>Principaux points à retenir</a:t>
            </a:r>
          </a:p>
        </p:txBody>
      </p:sp>
      <p:sp>
        <p:nvSpPr>
          <p:cNvPr id="13" name="Espace réservé du texte 3">
            <a:extLst>
              <a:ext uri="{FF2B5EF4-FFF2-40B4-BE49-F238E27FC236}">
                <a16:creationId xmlns:a16="http://schemas.microsoft.com/office/drawing/2014/main" id="{947848AF-0B0F-4B12-942F-7EA81606BBED}"/>
              </a:ext>
            </a:extLst>
          </p:cNvPr>
          <p:cNvSpPr txBox="1">
            <a:spLocks/>
          </p:cNvSpPr>
          <p:nvPr/>
        </p:nvSpPr>
        <p:spPr>
          <a:xfrm>
            <a:off x="596150" y="3371478"/>
            <a:ext cx="3255961" cy="3069009"/>
          </a:xfrm>
          <a:prstGeom prst="rect">
            <a:avLst/>
          </a:prstGeom>
        </p:spPr>
        <p:txBody>
          <a:bodyPr>
            <a:noAutofit/>
          </a:bodyPr>
          <a:lstStyle>
            <a:lvl1pPr marL="360363" indent="-360363" algn="l" defTabSz="684213" rtl="0" eaLnBrk="0" fontAlgn="base" hangingPunct="0">
              <a:spcBef>
                <a:spcPts val="750"/>
              </a:spcBef>
              <a:spcAft>
                <a:spcPct val="0"/>
              </a:spcAft>
              <a:buSzPct val="100000"/>
              <a:buFont typeface="Wingdings 2" panose="05020102010507070707" pitchFamily="18" charset="2"/>
              <a:buChar char=""/>
              <a:defRPr sz="2700" kern="1200">
                <a:solidFill>
                  <a:schemeClr val="accent2"/>
                </a:solidFill>
                <a:latin typeface="+mn-lt"/>
                <a:ea typeface="+mn-ea"/>
                <a:cs typeface="+mn-cs"/>
              </a:defRPr>
            </a:lvl1pPr>
            <a:lvl2pPr marL="712788" indent="-369888" algn="l" defTabSz="684213" rtl="0" eaLnBrk="0" fontAlgn="base" hangingPunct="0">
              <a:spcBef>
                <a:spcPts val="375"/>
              </a:spcBef>
              <a:spcAft>
                <a:spcPct val="0"/>
              </a:spcAft>
              <a:buSzPct val="100000"/>
              <a:buFont typeface="Wingdings 2" panose="05020102010507070707" pitchFamily="18" charset="2"/>
              <a:buChar char=""/>
              <a:defRPr sz="2400" kern="1200">
                <a:solidFill>
                  <a:schemeClr val="accent2"/>
                </a:solidFill>
                <a:latin typeface="+mn-lt"/>
                <a:ea typeface="+mn-ea"/>
                <a:cs typeface="+mn-cs"/>
              </a:defRPr>
            </a:lvl2pPr>
            <a:lvl3pPr marL="989013" indent="-303213" algn="l" defTabSz="684213" rtl="0" eaLnBrk="0" fontAlgn="base" hangingPunct="0">
              <a:spcBef>
                <a:spcPts val="375"/>
              </a:spcBef>
              <a:spcAft>
                <a:spcPct val="0"/>
              </a:spcAft>
              <a:buSzPct val="100000"/>
              <a:buFont typeface="Wingdings 2" panose="05020102010507070707" pitchFamily="18" charset="2"/>
              <a:buChar char=""/>
              <a:defRPr sz="2000" kern="1200">
                <a:solidFill>
                  <a:schemeClr val="accent2"/>
                </a:solidFill>
                <a:latin typeface="+mn-lt"/>
                <a:ea typeface="+mn-ea"/>
                <a:cs typeface="+mn-cs"/>
              </a:defRPr>
            </a:lvl3pPr>
            <a:lvl4pPr marL="1341438" indent="-312738" algn="l" defTabSz="684213" rtl="0" eaLnBrk="0" fontAlgn="base" hangingPunct="0">
              <a:spcBef>
                <a:spcPts val="375"/>
              </a:spcBef>
              <a:spcAft>
                <a:spcPct val="0"/>
              </a:spcAft>
              <a:buSzPct val="100000"/>
              <a:buFont typeface="Wingdings 2" panose="05020102010507070707" pitchFamily="18" charset="2"/>
              <a:buChar char=""/>
              <a:defRPr sz="1700" kern="1200">
                <a:solidFill>
                  <a:schemeClr val="accent2"/>
                </a:solidFill>
                <a:latin typeface="+mn-lt"/>
                <a:ea typeface="+mn-ea"/>
                <a:cs typeface="+mn-cs"/>
              </a:defRPr>
            </a:lvl4pPr>
            <a:lvl5pPr marL="1617663" indent="-246063" algn="l" defTabSz="684213" rtl="0" eaLnBrk="0" fontAlgn="base" hangingPunct="0">
              <a:spcBef>
                <a:spcPts val="375"/>
              </a:spcBef>
              <a:spcAft>
                <a:spcPct val="0"/>
              </a:spcAft>
              <a:buSzPct val="100000"/>
              <a:buFont typeface="Wingdings 2" panose="05020102010507070707" pitchFamily="18" charset="2"/>
              <a:buChar char=""/>
              <a:defRPr sz="1700" kern="1200">
                <a:solidFill>
                  <a:schemeClr val="accent2"/>
                </a:solidFill>
                <a:latin typeface="+mn-lt"/>
                <a:ea typeface="+mn-ea"/>
                <a:cs typeface="+mn-cs"/>
              </a:defRPr>
            </a:lvl5pPr>
            <a:lvl6pPr marL="2514342" indent="-228576" algn="l" defTabSz="91430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1494" indent="-228576" algn="l" defTabSz="91430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8647" indent="-228576" algn="l" defTabSz="91430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801" indent="-228576" algn="l" defTabSz="91430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a:lnSpc>
                <a:spcPct val="110000"/>
              </a:lnSpc>
            </a:pPr>
            <a:r>
              <a:rPr lang="fr-CA" sz="1800" b="1" dirty="0">
                <a:solidFill>
                  <a:srgbClr val="338998"/>
                </a:solidFill>
                <a:latin typeface="Arial"/>
                <a:cs typeface="Arial"/>
              </a:rPr>
              <a:t>PRINCIPAUX POINTS À RETENIR – POINT 1</a:t>
            </a:r>
            <a:br>
              <a:rPr lang="fr-CA" sz="1600" dirty="0">
                <a:latin typeface="Arial"/>
                <a:cs typeface="Arial"/>
              </a:rPr>
            </a:br>
            <a:r>
              <a:rPr lang="fr-CA" sz="1600" dirty="0">
                <a:solidFill>
                  <a:schemeClr val="tx1"/>
                </a:solidFill>
                <a:latin typeface="Arial"/>
                <a:cs typeface="Arial"/>
              </a:rPr>
              <a:t>Dès le départ, l’ensemble du milieu de travail doit être conçu dans un souci d’inclusion et d’accessibilité</a:t>
            </a:r>
          </a:p>
        </p:txBody>
      </p:sp>
      <p:pic>
        <p:nvPicPr>
          <p:cNvPr id="14" name="Picture 9" descr="icon of a user centric design plan">
            <a:extLst>
              <a:ext uri="{FF2B5EF4-FFF2-40B4-BE49-F238E27FC236}">
                <a16:creationId xmlns:a16="http://schemas.microsoft.com/office/drawing/2014/main" id="{29CD8886-2B26-4BCA-A55B-0F99872C90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7908" y="1422475"/>
            <a:ext cx="1987214" cy="1577086"/>
          </a:xfrm>
          <a:prstGeom prst="rect">
            <a:avLst/>
          </a:prstGeom>
        </p:spPr>
      </p:pic>
      <p:sp>
        <p:nvSpPr>
          <p:cNvPr id="15" name="Rectangle 14">
            <a:extLst>
              <a:ext uri="{FF2B5EF4-FFF2-40B4-BE49-F238E27FC236}">
                <a16:creationId xmlns:a16="http://schemas.microsoft.com/office/drawing/2014/main" id="{62F75A4A-E8A4-4AC8-9881-3EE3D67BDC19}"/>
              </a:ext>
            </a:extLst>
          </p:cNvPr>
          <p:cNvSpPr/>
          <p:nvPr/>
        </p:nvSpPr>
        <p:spPr>
          <a:xfrm>
            <a:off x="4414900" y="3371478"/>
            <a:ext cx="3090334" cy="1222386"/>
          </a:xfrm>
          <a:prstGeom prst="rect">
            <a:avLst/>
          </a:prstGeom>
        </p:spPr>
        <p:txBody>
          <a:bodyPr wrap="square">
            <a:spAutoFit/>
          </a:bodyPr>
          <a:lstStyle/>
          <a:p>
            <a:pPr>
              <a:lnSpc>
                <a:spcPct val="110000"/>
              </a:lnSpc>
            </a:pPr>
            <a:r>
              <a:rPr lang="fr-CA" sz="1800" b="1">
                <a:solidFill>
                  <a:srgbClr val="338998"/>
                </a:solidFill>
                <a:latin typeface="Arial"/>
                <a:cs typeface="Arial"/>
              </a:rPr>
              <a:t>PRINCIPAUX POINTS À RETENIR – POINT 2</a:t>
            </a:r>
            <a:br>
              <a:rPr lang="fr-CA" sz="1800">
                <a:latin typeface="Arial"/>
                <a:cs typeface="Arial"/>
              </a:rPr>
            </a:br>
            <a:r>
              <a:rPr lang="fr-CA" sz="1600">
                <a:latin typeface="Arial"/>
                <a:cs typeface="Arial"/>
              </a:rPr>
              <a:t>Le lieu et les horaires de travail doivent être flexibles pour tous.</a:t>
            </a:r>
          </a:p>
        </p:txBody>
      </p:sp>
      <p:pic>
        <p:nvPicPr>
          <p:cNvPr id="18" name="Picture 11" descr="icon of people choosing to be flexible">
            <a:extLst>
              <a:ext uri="{FF2B5EF4-FFF2-40B4-BE49-F238E27FC236}">
                <a16:creationId xmlns:a16="http://schemas.microsoft.com/office/drawing/2014/main" id="{859B8480-AF20-43B9-97E6-04CBB47188B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20566" y="1575451"/>
            <a:ext cx="1930242" cy="1271134"/>
          </a:xfrm>
          <a:prstGeom prst="rect">
            <a:avLst/>
          </a:prstGeom>
        </p:spPr>
      </p:pic>
      <p:sp>
        <p:nvSpPr>
          <p:cNvPr id="19" name="Rectangle 18">
            <a:extLst>
              <a:ext uri="{FF2B5EF4-FFF2-40B4-BE49-F238E27FC236}">
                <a16:creationId xmlns:a16="http://schemas.microsoft.com/office/drawing/2014/main" id="{E144C9FA-101C-4AD4-B8CC-0DE9C14E1756}"/>
              </a:ext>
            </a:extLst>
          </p:cNvPr>
          <p:cNvSpPr/>
          <p:nvPr/>
        </p:nvSpPr>
        <p:spPr>
          <a:xfrm>
            <a:off x="8105817" y="3371477"/>
            <a:ext cx="2864993" cy="2034916"/>
          </a:xfrm>
          <a:prstGeom prst="rect">
            <a:avLst/>
          </a:prstGeom>
        </p:spPr>
        <p:txBody>
          <a:bodyPr wrap="square">
            <a:spAutoFit/>
          </a:bodyPr>
          <a:lstStyle/>
          <a:p>
            <a:pPr>
              <a:lnSpc>
                <a:spcPct val="110000"/>
              </a:lnSpc>
            </a:pPr>
            <a:r>
              <a:rPr lang="fr-CA" sz="1800" b="1">
                <a:solidFill>
                  <a:srgbClr val="338998"/>
                </a:solidFill>
                <a:latin typeface="Arial"/>
                <a:cs typeface="Arial"/>
              </a:rPr>
              <a:t>PRINCIPAUX POINTS À RETENIR – POINT 3</a:t>
            </a:r>
            <a:br>
              <a:rPr lang="fr-CA" sz="1800">
                <a:latin typeface="Arial"/>
                <a:cs typeface="Arial"/>
              </a:rPr>
            </a:br>
            <a:r>
              <a:rPr lang="fr-CA" sz="1600">
                <a:latin typeface="Arial"/>
                <a:cs typeface="Arial"/>
              </a:rPr>
              <a:t>Lorsque nécessaire, les mesures d’adaptation, ainsi que le soutien, doivent être rapides et disponibles pour tous les types d’incapacités</a:t>
            </a:r>
          </a:p>
        </p:txBody>
      </p:sp>
      <p:pic>
        <p:nvPicPr>
          <p:cNvPr id="20" name="Picture 13" descr="Icon of a checkmark and timer">
            <a:extLst>
              <a:ext uri="{FF2B5EF4-FFF2-40B4-BE49-F238E27FC236}">
                <a16:creationId xmlns:a16="http://schemas.microsoft.com/office/drawing/2014/main" id="{C0436F99-13D0-43C4-993C-B45BD4AE1FC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36132" y="1497989"/>
            <a:ext cx="1579400" cy="1426058"/>
          </a:xfrm>
          <a:prstGeom prst="rect">
            <a:avLst/>
          </a:prstGeom>
        </p:spPr>
      </p:pic>
      <p:sp>
        <p:nvSpPr>
          <p:cNvPr id="21" name="Rectangle 20" descr="gray rectangle">
            <a:extLst>
              <a:ext uri="{FF2B5EF4-FFF2-40B4-BE49-F238E27FC236}">
                <a16:creationId xmlns:a16="http://schemas.microsoft.com/office/drawing/2014/main" id="{1E092F7B-C479-49F9-A196-5A81F5D1BF6F}"/>
              </a:ext>
            </a:extLst>
          </p:cNvPr>
          <p:cNvSpPr/>
          <p:nvPr/>
        </p:nvSpPr>
        <p:spPr>
          <a:xfrm>
            <a:off x="711346" y="3154705"/>
            <a:ext cx="3100338" cy="153883"/>
          </a:xfrm>
          <a:prstGeom prst="rect">
            <a:avLst/>
          </a:prstGeom>
          <a:solidFill>
            <a:schemeClr val="bg2">
              <a:lumMod val="90000"/>
            </a:schemeClr>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descr="gray rectangle">
            <a:extLst>
              <a:ext uri="{FF2B5EF4-FFF2-40B4-BE49-F238E27FC236}">
                <a16:creationId xmlns:a16="http://schemas.microsoft.com/office/drawing/2014/main" id="{336C124C-76F6-4E1B-8AFD-6CAB52A1C2E8}"/>
              </a:ext>
            </a:extLst>
          </p:cNvPr>
          <p:cNvSpPr/>
          <p:nvPr/>
        </p:nvSpPr>
        <p:spPr>
          <a:xfrm>
            <a:off x="4457233" y="3154705"/>
            <a:ext cx="2889955" cy="153883"/>
          </a:xfrm>
          <a:prstGeom prst="rect">
            <a:avLst/>
          </a:prstGeom>
          <a:solidFill>
            <a:schemeClr val="bg2">
              <a:lumMod val="90000"/>
            </a:schemeClr>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descr="gray rectangle">
            <a:extLst>
              <a:ext uri="{FF2B5EF4-FFF2-40B4-BE49-F238E27FC236}">
                <a16:creationId xmlns:a16="http://schemas.microsoft.com/office/drawing/2014/main" id="{2E20698B-2D73-40A0-B38F-FB823B1B1522}"/>
              </a:ext>
            </a:extLst>
          </p:cNvPr>
          <p:cNvSpPr/>
          <p:nvPr/>
        </p:nvSpPr>
        <p:spPr>
          <a:xfrm>
            <a:off x="8080855" y="3154705"/>
            <a:ext cx="2889955" cy="153883"/>
          </a:xfrm>
          <a:prstGeom prst="rect">
            <a:avLst/>
          </a:prstGeom>
          <a:solidFill>
            <a:schemeClr val="bg2">
              <a:lumMod val="90000"/>
            </a:schemeClr>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067319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80200D9-F43B-4E7E-A9C0-C404BF35A0F0}"/>
              </a:ext>
            </a:extLst>
          </p:cNvPr>
          <p:cNvSpPr>
            <a:spLocks noGrp="1"/>
          </p:cNvSpPr>
          <p:nvPr>
            <p:ph type="title"/>
            <p:custDataLst>
              <p:tags r:id="rId1"/>
            </p:custDataLst>
          </p:nvPr>
        </p:nvSpPr>
        <p:spPr/>
        <p:txBody>
          <a:bodyPr/>
          <a:lstStyle/>
          <a:p>
            <a:r>
              <a:rPr lang="fr-CA" sz="3600" dirty="0">
                <a:solidFill>
                  <a:srgbClr val="636466"/>
                </a:solidFill>
              </a:rPr>
              <a:t>Objectif</a:t>
            </a:r>
            <a:br>
              <a:rPr lang="fr-CA" sz="4400" dirty="0">
                <a:solidFill>
                  <a:schemeClr val="tx1"/>
                </a:solidFill>
              </a:rPr>
            </a:br>
            <a:endParaRPr lang="fr-CA" sz="4400" dirty="0">
              <a:solidFill>
                <a:schemeClr val="tx1"/>
              </a:solidFill>
            </a:endParaRPr>
          </a:p>
        </p:txBody>
      </p:sp>
      <p:sp>
        <p:nvSpPr>
          <p:cNvPr id="2" name="Content Placeholder 1">
            <a:extLst>
              <a:ext uri="{FF2B5EF4-FFF2-40B4-BE49-F238E27FC236}">
                <a16:creationId xmlns:a16="http://schemas.microsoft.com/office/drawing/2014/main" id="{64313E69-5193-438F-A318-747CCFCC52EC}"/>
              </a:ext>
            </a:extLst>
          </p:cNvPr>
          <p:cNvSpPr>
            <a:spLocks noGrp="1"/>
          </p:cNvSpPr>
          <p:nvPr>
            <p:ph idx="1"/>
            <p:custDataLst>
              <p:tags r:id="rId2"/>
            </p:custDataLst>
          </p:nvPr>
        </p:nvSpPr>
        <p:spPr>
          <a:xfrm>
            <a:off x="463296" y="1436609"/>
            <a:ext cx="6732161" cy="4300992"/>
          </a:xfrm>
        </p:spPr>
        <p:txBody>
          <a:bodyPr/>
          <a:lstStyle/>
          <a:p>
            <a:pPr>
              <a:defRPr/>
            </a:pPr>
            <a:endParaRPr lang="en-CA" altLang="en-US" sz="1800" kern="0" dirty="0">
              <a:solidFill>
                <a:schemeClr val="tx1"/>
              </a:solidFill>
            </a:endParaRPr>
          </a:p>
          <a:p>
            <a:pPr>
              <a:defRPr/>
            </a:pPr>
            <a:r>
              <a:rPr lang="fr-CA" sz="1800" dirty="0">
                <a:solidFill>
                  <a:schemeClr val="tx1"/>
                </a:solidFill>
              </a:rPr>
              <a:t>Déterminer les principales priorités du gouvernement du Canada en matière d’accessibilité et permettre une harmonisation grâce à la conception des milieux de travail.</a:t>
            </a:r>
          </a:p>
          <a:p>
            <a:pPr marL="0" indent="0">
              <a:buNone/>
              <a:defRPr/>
            </a:pPr>
            <a:endParaRPr lang="en-CA" altLang="en-US" sz="1800" kern="0" dirty="0">
              <a:solidFill>
                <a:schemeClr val="tx1"/>
              </a:solidFill>
            </a:endParaRPr>
          </a:p>
          <a:p>
            <a:pPr>
              <a:defRPr/>
            </a:pPr>
            <a:r>
              <a:rPr lang="fr-CA" sz="1800" dirty="0">
                <a:solidFill>
                  <a:schemeClr val="tx1"/>
                </a:solidFill>
              </a:rPr>
              <a:t>Présenter les résultats des recherches, des partenariats et des activités pour faire avancer le développement des pratiques exemplaires d’inclusion.</a:t>
            </a:r>
          </a:p>
          <a:p>
            <a:pPr marL="0" indent="0">
              <a:buNone/>
              <a:defRPr/>
            </a:pPr>
            <a:endParaRPr lang="en-CA" altLang="en-US" sz="1800" kern="0" dirty="0">
              <a:solidFill>
                <a:schemeClr val="tx1"/>
              </a:solidFill>
            </a:endParaRPr>
          </a:p>
          <a:p>
            <a:pPr>
              <a:defRPr/>
            </a:pPr>
            <a:r>
              <a:rPr lang="fr-CA" sz="1800" dirty="0">
                <a:solidFill>
                  <a:schemeClr val="tx1"/>
                </a:solidFill>
              </a:rPr>
              <a:t>Présenter des applications et des conseils pouvant favoriser une expérience de travail inclusive pour les employés dans le cadre de la conception du Milieu de travail GC.</a:t>
            </a:r>
          </a:p>
          <a:p>
            <a:pPr>
              <a:defRPr/>
            </a:pPr>
            <a:endParaRPr lang="en-CA" altLang="en-US" sz="1400" kern="0" dirty="0">
              <a:solidFill>
                <a:schemeClr val="tx1"/>
              </a:solidFill>
            </a:endParaRPr>
          </a:p>
          <a:p>
            <a:pPr marL="0" indent="0">
              <a:buNone/>
            </a:pPr>
            <a:endParaRPr lang="en-CA" sz="2000" dirty="0"/>
          </a:p>
        </p:txBody>
      </p:sp>
      <p:sp>
        <p:nvSpPr>
          <p:cNvPr id="5" name="TextBox 4">
            <a:extLst>
              <a:ext uri="{FF2B5EF4-FFF2-40B4-BE49-F238E27FC236}">
                <a16:creationId xmlns:a16="http://schemas.microsoft.com/office/drawing/2014/main" id="{6250FEF3-DFD8-46D2-9209-6459BA0FADDB}"/>
              </a:ext>
            </a:extLst>
          </p:cNvPr>
          <p:cNvSpPr txBox="1"/>
          <p:nvPr/>
        </p:nvSpPr>
        <p:spPr>
          <a:xfrm>
            <a:off x="8156075" y="1360273"/>
            <a:ext cx="3188865" cy="4616648"/>
          </a:xfrm>
          <a:prstGeom prst="rect">
            <a:avLst/>
          </a:prstGeom>
          <a:noFill/>
        </p:spPr>
        <p:txBody>
          <a:bodyPr wrap="square">
            <a:spAutoFit/>
          </a:bodyPr>
          <a:lstStyle/>
          <a:p>
            <a:r>
              <a:rPr lang="fr-CA" sz="1600" b="0" i="0" dirty="0">
                <a:solidFill>
                  <a:srgbClr val="333333"/>
                </a:solidFill>
                <a:latin typeface="+mn-lt"/>
              </a:rPr>
              <a:t>« Ce changement monumental dans notre façon de travailler crée de nouvelles normes dans nos pratiques professionnelles et dans </a:t>
            </a:r>
            <a:r>
              <a:rPr lang="fr-CA" sz="1600" dirty="0">
                <a:solidFill>
                  <a:srgbClr val="333333"/>
                </a:solidFill>
                <a:latin typeface="+mn-lt"/>
              </a:rPr>
              <a:t>la</a:t>
            </a:r>
            <a:r>
              <a:rPr lang="fr-CA" sz="1600" b="0" i="0" dirty="0">
                <a:solidFill>
                  <a:srgbClr val="333333"/>
                </a:solidFill>
                <a:latin typeface="+mn-lt"/>
              </a:rPr>
              <a:t> culture de la fonction publique. C’est l’une occasion de donner la priorité à l’accessibilité et de véritablement inscrire les pratiques inclusives au premier plan de la conception de notre milieu de travail, depuis la planification et les politiques jusqu’à la manière dont nous mettons en œuvre le retour au travail dans chaque organisation. »</a:t>
            </a:r>
          </a:p>
          <a:p>
            <a:endParaRPr lang="fr-CA" sz="1600" dirty="0">
              <a:solidFill>
                <a:srgbClr val="333333"/>
              </a:solidFill>
              <a:latin typeface="+mn-lt"/>
            </a:endParaRPr>
          </a:p>
          <a:p>
            <a:r>
              <a:rPr lang="fr-CA" sz="1100" b="1" i="1" dirty="0">
                <a:solidFill>
                  <a:srgbClr val="333333"/>
                </a:solidFill>
                <a:latin typeface="Lato" panose="020F0502020204030203" pitchFamily="34" charset="0"/>
              </a:rPr>
              <a:t>Stratégie sur l’accessibilité au sein de la fonction publique du Canada, priorités pour 2022</a:t>
            </a:r>
          </a:p>
        </p:txBody>
      </p:sp>
      <p:sp>
        <p:nvSpPr>
          <p:cNvPr id="6" name="Rectangle 5">
            <a:extLst>
              <a:ext uri="{FF2B5EF4-FFF2-40B4-BE49-F238E27FC236}">
                <a16:creationId xmlns:a16="http://schemas.microsoft.com/office/drawing/2014/main" id="{94EF69D5-3475-4FC8-83CA-A38C5D9F7672}"/>
              </a:ext>
              <a:ext uri="{C183D7F6-B498-43B3-948B-1728B52AA6E4}">
                <adec:decorative xmlns:adec="http://schemas.microsoft.com/office/drawing/2017/decorative" val="1"/>
              </a:ext>
            </a:extLst>
          </p:cNvPr>
          <p:cNvSpPr/>
          <p:nvPr/>
        </p:nvSpPr>
        <p:spPr>
          <a:xfrm>
            <a:off x="7981221" y="1196735"/>
            <a:ext cx="3538571" cy="4918686"/>
          </a:xfrm>
          <a:prstGeom prst="rect">
            <a:avLst/>
          </a:prstGeom>
          <a:solidFill>
            <a:schemeClr val="accent2">
              <a:alpha val="3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a:t>‘</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7E8823D-78B4-4AA2-ADCB-874E22B909DC}"/>
              </a:ext>
            </a:extLst>
          </p:cNvPr>
          <p:cNvSpPr>
            <a:spLocks noGrp="1"/>
          </p:cNvSpPr>
          <p:nvPr>
            <p:ph type="title"/>
          </p:nvPr>
        </p:nvSpPr>
        <p:spPr>
          <a:xfrm>
            <a:off x="452439" y="417513"/>
            <a:ext cx="7833146" cy="779462"/>
          </a:xfrm>
        </p:spPr>
        <p:txBody>
          <a:bodyPr/>
          <a:lstStyle/>
          <a:p>
            <a:r>
              <a:rPr lang="fr-CA" sz="3200" dirty="0"/>
              <a:t>Principaux points à retenir – Point 1</a:t>
            </a:r>
          </a:p>
        </p:txBody>
      </p:sp>
      <p:sp>
        <p:nvSpPr>
          <p:cNvPr id="17" name="Oval 16">
            <a:extLst>
              <a:ext uri="{FF2B5EF4-FFF2-40B4-BE49-F238E27FC236}">
                <a16:creationId xmlns:a16="http://schemas.microsoft.com/office/drawing/2014/main" id="{75FA77FB-C6B7-4851-842A-28E2A5429E1C}"/>
              </a:ext>
            </a:extLst>
          </p:cNvPr>
          <p:cNvSpPr/>
          <p:nvPr/>
        </p:nvSpPr>
        <p:spPr>
          <a:xfrm>
            <a:off x="623632" y="1515122"/>
            <a:ext cx="749658" cy="749658"/>
          </a:xfrm>
          <a:prstGeom prst="ellipse">
            <a:avLst/>
          </a:prstGeom>
          <a:noFill/>
          <a:ln w="28575" cmpd="sng">
            <a:solidFill>
              <a:srgbClr val="338998"/>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CA" sz="2400" b="1">
                <a:solidFill>
                  <a:srgbClr val="338998"/>
                </a:solidFill>
                <a:latin typeface="Arial"/>
                <a:cs typeface="Arial"/>
              </a:rPr>
              <a:t>1</a:t>
            </a:r>
          </a:p>
        </p:txBody>
      </p:sp>
      <p:sp>
        <p:nvSpPr>
          <p:cNvPr id="24" name="TextBox 23">
            <a:extLst>
              <a:ext uri="{FF2B5EF4-FFF2-40B4-BE49-F238E27FC236}">
                <a16:creationId xmlns:a16="http://schemas.microsoft.com/office/drawing/2014/main" id="{66416F9A-8557-496B-940D-AE007AABE89F}"/>
              </a:ext>
            </a:extLst>
          </p:cNvPr>
          <p:cNvSpPr txBox="1"/>
          <p:nvPr/>
        </p:nvSpPr>
        <p:spPr>
          <a:xfrm>
            <a:off x="1545216" y="1340774"/>
            <a:ext cx="6210495" cy="1286845"/>
          </a:xfrm>
          <a:prstGeom prst="rect">
            <a:avLst/>
          </a:prstGeom>
          <a:noFill/>
        </p:spPr>
        <p:txBody>
          <a:bodyPr wrap="square" lIns="180000" tIns="180000" rIns="180000" bIns="180000" rtlCol="0">
            <a:spAutoFit/>
          </a:bodyPr>
          <a:lstStyle/>
          <a:p>
            <a:r>
              <a:rPr lang="fr-CA" sz="2000" b="1" dirty="0">
                <a:solidFill>
                  <a:srgbClr val="338998"/>
                </a:solidFill>
                <a:latin typeface="Arial"/>
                <a:cs typeface="Arial"/>
              </a:rPr>
              <a:t>Dès le départ, l’ensemble du milieu de travail doit être conçu dans un souci d’</a:t>
            </a:r>
            <a:r>
              <a:rPr lang="fr-CA" sz="2000" b="1" u="sng" dirty="0">
                <a:solidFill>
                  <a:srgbClr val="338998"/>
                </a:solidFill>
                <a:latin typeface="Arial"/>
                <a:cs typeface="Arial"/>
              </a:rPr>
              <a:t>inclusion et d’accessibilité</a:t>
            </a:r>
          </a:p>
        </p:txBody>
      </p:sp>
      <p:sp>
        <p:nvSpPr>
          <p:cNvPr id="25" name="TextBox 24">
            <a:extLst>
              <a:ext uri="{FF2B5EF4-FFF2-40B4-BE49-F238E27FC236}">
                <a16:creationId xmlns:a16="http://schemas.microsoft.com/office/drawing/2014/main" id="{A2EABB90-2499-4644-9A43-2E22CC85F517}"/>
              </a:ext>
            </a:extLst>
          </p:cNvPr>
          <p:cNvSpPr txBox="1"/>
          <p:nvPr/>
        </p:nvSpPr>
        <p:spPr>
          <a:xfrm>
            <a:off x="1726636" y="2662741"/>
            <a:ext cx="5087957" cy="3856780"/>
          </a:xfrm>
          <a:prstGeom prst="rect">
            <a:avLst/>
          </a:prstGeom>
          <a:noFill/>
        </p:spPr>
        <p:txBody>
          <a:bodyPr wrap="square" lIns="180000" tIns="180000" rIns="180000" bIns="180000" rtlCol="0">
            <a:spAutoFit/>
          </a:bodyPr>
          <a:lstStyle/>
          <a:p>
            <a:pPr marL="285750" indent="-285750">
              <a:buFont typeface="Arial"/>
              <a:buChar char="•"/>
            </a:pPr>
            <a:r>
              <a:rPr lang="fr-CA" sz="1400" dirty="0">
                <a:latin typeface="Arial"/>
                <a:cs typeface="Arial"/>
              </a:rPr>
              <a:t>Les bureaux doivent être inclusifs et accessibles dès le départ, ce qui évite de devoir faire des changements ou des adaptations par la suite.</a:t>
            </a:r>
          </a:p>
          <a:p>
            <a:pPr marL="285750" indent="-285750">
              <a:buFont typeface="Arial"/>
              <a:buChar char="•"/>
            </a:pPr>
            <a:endParaRPr lang="en-CA" sz="1400" dirty="0">
              <a:latin typeface="Arial"/>
              <a:cs typeface="Arial"/>
            </a:endParaRPr>
          </a:p>
          <a:p>
            <a:pPr marL="285750" indent="-285750">
              <a:buFont typeface="Arial"/>
              <a:buChar char="•"/>
            </a:pPr>
            <a:r>
              <a:rPr lang="fr-CA" sz="1400" dirty="0">
                <a:latin typeface="Arial"/>
                <a:cs typeface="Arial"/>
              </a:rPr>
              <a:t>Des améliorations peuvent être apportées à de nombreux éléments de l’environnement bâti – et pas seulement aux points de travail individuels – pour les rendre plus accessibles et inclusifs.</a:t>
            </a:r>
          </a:p>
          <a:p>
            <a:pPr marL="285750" indent="-285750">
              <a:buFont typeface="Arial"/>
              <a:buChar char="•"/>
            </a:pPr>
            <a:endParaRPr lang="en-CA" sz="1400" dirty="0">
              <a:latin typeface="Arial"/>
              <a:cs typeface="Arial"/>
            </a:endParaRPr>
          </a:p>
          <a:p>
            <a:pPr marL="285750" indent="-285750">
              <a:buFont typeface="Arial"/>
              <a:buChar char="•"/>
            </a:pPr>
            <a:r>
              <a:rPr lang="fr-CA" sz="1400" dirty="0">
                <a:latin typeface="Arial"/>
                <a:cs typeface="Arial"/>
              </a:rPr>
              <a:t>Tous les plans d’étage doivent comporter des zones tranquilles ou des zones de concentration éloignées des zones communes afin de réduire le bruit dans le milieu de travail et de favoriser la concentration.</a:t>
            </a:r>
          </a:p>
          <a:p>
            <a:pPr marL="285750" indent="-285750">
              <a:buFont typeface="Arial"/>
              <a:buChar char="•"/>
            </a:pPr>
            <a:endParaRPr lang="en-CA" sz="1400" dirty="0">
              <a:latin typeface="Arial"/>
              <a:cs typeface="Arial"/>
            </a:endParaRPr>
          </a:p>
          <a:p>
            <a:endParaRPr lang="en-CA" sz="1400" dirty="0">
              <a:latin typeface="Arial"/>
              <a:cs typeface="Arial"/>
            </a:endParaRPr>
          </a:p>
          <a:p>
            <a:pPr marL="285750" indent="-285750">
              <a:buFont typeface="Arial"/>
              <a:buChar char="•"/>
            </a:pPr>
            <a:endParaRPr lang="en-CA" sz="1400" dirty="0">
              <a:latin typeface="Arial"/>
              <a:cs typeface="Arial"/>
            </a:endParaRPr>
          </a:p>
        </p:txBody>
      </p:sp>
      <p:sp>
        <p:nvSpPr>
          <p:cNvPr id="26" name="Rectangle 25" descr="blue rectangle">
            <a:extLst>
              <a:ext uri="{FF2B5EF4-FFF2-40B4-BE49-F238E27FC236}">
                <a16:creationId xmlns:a16="http://schemas.microsoft.com/office/drawing/2014/main" id="{B25D4394-E2FD-4AB7-9D04-8635AF0D8627}"/>
              </a:ext>
            </a:extLst>
          </p:cNvPr>
          <p:cNvSpPr/>
          <p:nvPr/>
        </p:nvSpPr>
        <p:spPr>
          <a:xfrm>
            <a:off x="7967135" y="450796"/>
            <a:ext cx="3601233" cy="4423890"/>
          </a:xfrm>
          <a:prstGeom prst="rect">
            <a:avLst/>
          </a:prstGeom>
          <a:solidFill>
            <a:srgbClr val="CBF0E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7" name="TextBox 26">
            <a:extLst>
              <a:ext uri="{FF2B5EF4-FFF2-40B4-BE49-F238E27FC236}">
                <a16:creationId xmlns:a16="http://schemas.microsoft.com/office/drawing/2014/main" id="{93E58B20-C2E4-400B-ADF6-55395EB00E06}"/>
              </a:ext>
            </a:extLst>
          </p:cNvPr>
          <p:cNvSpPr txBox="1"/>
          <p:nvPr/>
        </p:nvSpPr>
        <p:spPr>
          <a:xfrm>
            <a:off x="8182572" y="735505"/>
            <a:ext cx="2607914" cy="292388"/>
          </a:xfrm>
          <a:prstGeom prst="rect">
            <a:avLst/>
          </a:prstGeom>
          <a:noFill/>
        </p:spPr>
        <p:txBody>
          <a:bodyPr wrap="square" rtlCol="0">
            <a:spAutoFit/>
          </a:bodyPr>
          <a:lstStyle/>
          <a:p>
            <a:r>
              <a:rPr lang="fr-CA" sz="1300" b="1">
                <a:latin typeface="Arial" panose="020B0604020202020204" pitchFamily="34" charset="0"/>
                <a:cs typeface="Arial" panose="020B0604020202020204" pitchFamily="34" charset="0"/>
              </a:rPr>
              <a:t>LES PARTICIPANTS ONT DIT :</a:t>
            </a:r>
          </a:p>
        </p:txBody>
      </p:sp>
      <p:sp>
        <p:nvSpPr>
          <p:cNvPr id="28" name="TextBox 27">
            <a:extLst>
              <a:ext uri="{FF2B5EF4-FFF2-40B4-BE49-F238E27FC236}">
                <a16:creationId xmlns:a16="http://schemas.microsoft.com/office/drawing/2014/main" id="{99FB9067-14BD-4A59-A8E7-5E3505A721B3}"/>
              </a:ext>
            </a:extLst>
          </p:cNvPr>
          <p:cNvSpPr txBox="1"/>
          <p:nvPr/>
        </p:nvSpPr>
        <p:spPr>
          <a:xfrm>
            <a:off x="8046507" y="1173547"/>
            <a:ext cx="3378950" cy="1009846"/>
          </a:xfrm>
          <a:prstGeom prst="rect">
            <a:avLst/>
          </a:prstGeom>
          <a:noFill/>
        </p:spPr>
        <p:txBody>
          <a:bodyPr wrap="square" lIns="180000" tIns="180000" rIns="180000" bIns="180000" rtlCol="0">
            <a:spAutoFit/>
          </a:bodyPr>
          <a:lstStyle/>
          <a:p>
            <a:r>
              <a:rPr lang="fr-CA" sz="1400" i="1" dirty="0">
                <a:latin typeface="Arial" panose="020B0604020202020204" pitchFamily="34" charset="0"/>
                <a:cs typeface="Arial" panose="020B0604020202020204" pitchFamily="34" charset="0"/>
              </a:rPr>
              <a:t>« Plus de projets où les personnes en situation d’incapacité ont voix au chapitre. »</a:t>
            </a:r>
          </a:p>
        </p:txBody>
      </p:sp>
      <p:sp>
        <p:nvSpPr>
          <p:cNvPr id="29" name="TextBox 28">
            <a:extLst>
              <a:ext uri="{FF2B5EF4-FFF2-40B4-BE49-F238E27FC236}">
                <a16:creationId xmlns:a16="http://schemas.microsoft.com/office/drawing/2014/main" id="{E0460190-5033-4FEE-AE55-C1D53CFD819A}"/>
              </a:ext>
            </a:extLst>
          </p:cNvPr>
          <p:cNvSpPr txBox="1"/>
          <p:nvPr/>
        </p:nvSpPr>
        <p:spPr>
          <a:xfrm>
            <a:off x="8046507" y="2013626"/>
            <a:ext cx="3378950" cy="1056013"/>
          </a:xfrm>
          <a:prstGeom prst="rect">
            <a:avLst/>
          </a:prstGeom>
          <a:noFill/>
        </p:spPr>
        <p:txBody>
          <a:bodyPr wrap="square" lIns="180000" tIns="180000" rIns="180000" bIns="180000" rtlCol="0">
            <a:spAutoFit/>
          </a:bodyPr>
          <a:lstStyle/>
          <a:p>
            <a:r>
              <a:rPr lang="fr-CA" sz="1500" i="1" dirty="0">
                <a:latin typeface="Arial" panose="020B0604020202020204" pitchFamily="34" charset="0"/>
                <a:cs typeface="Arial" panose="020B0604020202020204" pitchFamily="34" charset="0"/>
              </a:rPr>
              <a:t>« Il n’y a aucun endroit privé où aller pour se ressaisir. »</a:t>
            </a:r>
          </a:p>
        </p:txBody>
      </p:sp>
      <p:sp>
        <p:nvSpPr>
          <p:cNvPr id="30" name="TextBox 29">
            <a:extLst>
              <a:ext uri="{FF2B5EF4-FFF2-40B4-BE49-F238E27FC236}">
                <a16:creationId xmlns:a16="http://schemas.microsoft.com/office/drawing/2014/main" id="{5ECF3B06-24BF-4808-94A8-B03E5591927B}"/>
              </a:ext>
            </a:extLst>
          </p:cNvPr>
          <p:cNvSpPr txBox="1"/>
          <p:nvPr/>
        </p:nvSpPr>
        <p:spPr>
          <a:xfrm>
            <a:off x="8078276" y="2856866"/>
            <a:ext cx="3378950" cy="1009846"/>
          </a:xfrm>
          <a:prstGeom prst="rect">
            <a:avLst/>
          </a:prstGeom>
          <a:noFill/>
        </p:spPr>
        <p:txBody>
          <a:bodyPr wrap="square" lIns="180000" tIns="180000" rIns="180000" bIns="180000" rtlCol="0">
            <a:spAutoFit/>
          </a:bodyPr>
          <a:lstStyle/>
          <a:p>
            <a:r>
              <a:rPr lang="fr-CA" sz="1400" i="1" dirty="0">
                <a:latin typeface="Arial" panose="020B0604020202020204" pitchFamily="34" charset="0"/>
                <a:cs typeface="Arial" panose="020B0604020202020204" pitchFamily="34" charset="0"/>
              </a:rPr>
              <a:t>« Il devrait y avoir plus d’un type de poste de travail – ce ne devrait pas être la même chose pour tous. »</a:t>
            </a:r>
          </a:p>
        </p:txBody>
      </p:sp>
      <p:sp>
        <p:nvSpPr>
          <p:cNvPr id="31" name="TextBox 30">
            <a:extLst>
              <a:ext uri="{FF2B5EF4-FFF2-40B4-BE49-F238E27FC236}">
                <a16:creationId xmlns:a16="http://schemas.microsoft.com/office/drawing/2014/main" id="{08FC1247-36AC-4493-97BA-B44F030BE9A1}"/>
              </a:ext>
            </a:extLst>
          </p:cNvPr>
          <p:cNvSpPr txBox="1"/>
          <p:nvPr/>
        </p:nvSpPr>
        <p:spPr>
          <a:xfrm>
            <a:off x="8046507" y="3788361"/>
            <a:ext cx="3378950" cy="1009846"/>
          </a:xfrm>
          <a:prstGeom prst="rect">
            <a:avLst/>
          </a:prstGeom>
          <a:noFill/>
        </p:spPr>
        <p:txBody>
          <a:bodyPr wrap="square" lIns="180000" tIns="180000" rIns="180000" bIns="180000" rtlCol="0">
            <a:spAutoFit/>
          </a:bodyPr>
          <a:lstStyle/>
          <a:p>
            <a:r>
              <a:rPr lang="fr-CA" sz="1400" i="1" dirty="0">
                <a:latin typeface="Arial" panose="020B0604020202020204" pitchFamily="34" charset="0"/>
                <a:cs typeface="Arial" panose="020B0604020202020204" pitchFamily="34" charset="0"/>
              </a:rPr>
              <a:t>« J’ai tendance à ne pas aller dans les espaces communs</a:t>
            </a:r>
            <a:r>
              <a:rPr lang="fr-CA" sz="1400" i="1" dirty="0">
                <a:latin typeface="Arial" panose="020B0604020202020204" pitchFamily="34" charset="0"/>
                <a:cs typeface="Georgia"/>
              </a:rPr>
              <a:t>…</a:t>
            </a:r>
            <a:r>
              <a:rPr lang="fr-CA" sz="1400" i="1" dirty="0">
                <a:latin typeface="Arial" panose="020B0604020202020204" pitchFamily="34" charset="0"/>
                <a:cs typeface="Arial" panose="020B0604020202020204" pitchFamily="34" charset="0"/>
              </a:rPr>
              <a:t> car il y a beaucoup trop d’obstacles. »</a:t>
            </a:r>
          </a:p>
        </p:txBody>
      </p:sp>
      <p:sp>
        <p:nvSpPr>
          <p:cNvPr id="12" name="TextBox 11">
            <a:extLst>
              <a:ext uri="{FF2B5EF4-FFF2-40B4-BE49-F238E27FC236}">
                <a16:creationId xmlns:a16="http://schemas.microsoft.com/office/drawing/2014/main" id="{4EA6C785-87D9-45C8-B8E2-8233BCB577F9}"/>
              </a:ext>
            </a:extLst>
          </p:cNvPr>
          <p:cNvSpPr txBox="1"/>
          <p:nvPr/>
        </p:nvSpPr>
        <p:spPr>
          <a:xfrm>
            <a:off x="7465013" y="5297356"/>
            <a:ext cx="6096000" cy="584775"/>
          </a:xfrm>
          <a:prstGeom prst="rect">
            <a:avLst/>
          </a:prstGeom>
          <a:noFill/>
        </p:spPr>
        <p:txBody>
          <a:bodyPr wrap="square">
            <a:spAutoFit/>
          </a:bodyPr>
          <a:lstStyle/>
          <a:p>
            <a:r>
              <a:rPr lang="fr-CA" sz="1600" b="1" dirty="0">
                <a:highlight>
                  <a:srgbClr val="A7CE75"/>
                </a:highlight>
                <a:latin typeface="Arial"/>
                <a:cs typeface="Arial"/>
              </a:rPr>
              <a:t>Milieu de travail GC</a:t>
            </a:r>
            <a:r>
              <a:rPr lang="fr-CA" sz="1600" dirty="0">
                <a:highlight>
                  <a:srgbClr val="A7CE75"/>
                </a:highlight>
                <a:latin typeface="Arial"/>
                <a:cs typeface="Arial"/>
              </a:rPr>
              <a:t> répond à ces besoins</a:t>
            </a:r>
          </a:p>
          <a:p>
            <a:r>
              <a:rPr lang="fr-CA" sz="1600" dirty="0">
                <a:highlight>
                  <a:srgbClr val="A7CE75"/>
                </a:highlight>
                <a:latin typeface="Arial"/>
                <a:cs typeface="Arial"/>
              </a:rPr>
              <a:t>(Voir diapositives 27 et 28)</a:t>
            </a:r>
          </a:p>
        </p:txBody>
      </p:sp>
      <p:pic>
        <p:nvPicPr>
          <p:cNvPr id="13" name="Graphic 12" descr="Badge Tick1 with solid fill">
            <a:extLst>
              <a:ext uri="{FF2B5EF4-FFF2-40B4-BE49-F238E27FC236}">
                <a16:creationId xmlns:a16="http://schemas.microsoft.com/office/drawing/2014/main" id="{AB2F9BEF-290E-46DD-A1E0-8360F4C9769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816773" y="5124919"/>
            <a:ext cx="675968" cy="675968"/>
          </a:xfrm>
          <a:prstGeom prst="rect">
            <a:avLst/>
          </a:prstGeom>
        </p:spPr>
      </p:pic>
    </p:spTree>
    <p:extLst>
      <p:ext uri="{BB962C8B-B14F-4D97-AF65-F5344CB8AC3E}">
        <p14:creationId xmlns:p14="http://schemas.microsoft.com/office/powerpoint/2010/main" val="9150265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7E8823D-78B4-4AA2-ADCB-874E22B909DC}"/>
              </a:ext>
            </a:extLst>
          </p:cNvPr>
          <p:cNvSpPr>
            <a:spLocks noGrp="1"/>
          </p:cNvSpPr>
          <p:nvPr>
            <p:ph type="title"/>
          </p:nvPr>
        </p:nvSpPr>
        <p:spPr/>
        <p:txBody>
          <a:bodyPr/>
          <a:lstStyle/>
          <a:p>
            <a:r>
              <a:rPr lang="fr-CA" sz="3200" dirty="0"/>
              <a:t>Principaux points à retenir – Point 2</a:t>
            </a:r>
          </a:p>
        </p:txBody>
      </p:sp>
      <p:sp>
        <p:nvSpPr>
          <p:cNvPr id="12" name="Oval 11">
            <a:extLst>
              <a:ext uri="{FF2B5EF4-FFF2-40B4-BE49-F238E27FC236}">
                <a16:creationId xmlns:a16="http://schemas.microsoft.com/office/drawing/2014/main" id="{51C92C1B-7D4B-46A3-BB5B-38200F35128B}"/>
              </a:ext>
            </a:extLst>
          </p:cNvPr>
          <p:cNvSpPr/>
          <p:nvPr/>
        </p:nvSpPr>
        <p:spPr>
          <a:xfrm>
            <a:off x="623632" y="1486837"/>
            <a:ext cx="749658" cy="749658"/>
          </a:xfrm>
          <a:prstGeom prst="ellipse">
            <a:avLst/>
          </a:prstGeom>
          <a:noFill/>
          <a:ln w="28575" cmpd="sng">
            <a:solidFill>
              <a:srgbClr val="338998"/>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CA" sz="2400" b="1">
                <a:solidFill>
                  <a:srgbClr val="338998"/>
                </a:solidFill>
                <a:latin typeface="Arial"/>
                <a:cs typeface="Arial"/>
              </a:rPr>
              <a:t>2</a:t>
            </a:r>
          </a:p>
        </p:txBody>
      </p:sp>
      <p:sp>
        <p:nvSpPr>
          <p:cNvPr id="13" name="TextBox 12">
            <a:extLst>
              <a:ext uri="{FF2B5EF4-FFF2-40B4-BE49-F238E27FC236}">
                <a16:creationId xmlns:a16="http://schemas.microsoft.com/office/drawing/2014/main" id="{BDA9B7DA-E287-4323-B4E2-D02FBD439E4C}"/>
              </a:ext>
            </a:extLst>
          </p:cNvPr>
          <p:cNvSpPr txBox="1"/>
          <p:nvPr/>
        </p:nvSpPr>
        <p:spPr>
          <a:xfrm>
            <a:off x="1545216" y="1312489"/>
            <a:ext cx="5609541" cy="979069"/>
          </a:xfrm>
          <a:prstGeom prst="rect">
            <a:avLst/>
          </a:prstGeom>
          <a:noFill/>
        </p:spPr>
        <p:txBody>
          <a:bodyPr wrap="square" lIns="180000" tIns="180000" rIns="180000" bIns="180000" rtlCol="0">
            <a:spAutoFit/>
          </a:bodyPr>
          <a:lstStyle/>
          <a:p>
            <a:r>
              <a:rPr lang="fr-CA" sz="2000" b="1" dirty="0">
                <a:solidFill>
                  <a:srgbClr val="338998"/>
                </a:solidFill>
                <a:latin typeface="Arial"/>
                <a:cs typeface="Arial"/>
              </a:rPr>
              <a:t>Le lieu de travail et l’horaire doivent être flexibles pour tous</a:t>
            </a:r>
          </a:p>
        </p:txBody>
      </p:sp>
      <p:sp>
        <p:nvSpPr>
          <p:cNvPr id="14" name="TextBox 13">
            <a:extLst>
              <a:ext uri="{FF2B5EF4-FFF2-40B4-BE49-F238E27FC236}">
                <a16:creationId xmlns:a16="http://schemas.microsoft.com/office/drawing/2014/main" id="{096FD9BE-1555-402F-801A-688C22F13ADE}"/>
              </a:ext>
            </a:extLst>
          </p:cNvPr>
          <p:cNvSpPr txBox="1"/>
          <p:nvPr/>
        </p:nvSpPr>
        <p:spPr>
          <a:xfrm>
            <a:off x="1545216" y="2236495"/>
            <a:ext cx="4135501" cy="3379726"/>
          </a:xfrm>
          <a:prstGeom prst="rect">
            <a:avLst/>
          </a:prstGeom>
          <a:noFill/>
        </p:spPr>
        <p:txBody>
          <a:bodyPr wrap="square" lIns="180000" tIns="180000" rIns="180000" bIns="180000" rtlCol="0">
            <a:spAutoFit/>
          </a:bodyPr>
          <a:lstStyle/>
          <a:p>
            <a:pPr marL="285750" indent="-285750">
              <a:buFont typeface="Arial"/>
              <a:buChar char="•"/>
            </a:pPr>
            <a:r>
              <a:rPr lang="fr-CA" sz="1400" dirty="0">
                <a:latin typeface="Arial"/>
                <a:cs typeface="Arial"/>
              </a:rPr>
              <a:t>Des horaires flexibles qui vous permettent de définir vos propres heures de travail, au lieu de l’horaire classique de 9 h à 17 h. </a:t>
            </a:r>
          </a:p>
          <a:p>
            <a:pPr marL="285750" indent="-285750">
              <a:buFont typeface="Arial"/>
              <a:buChar char="•"/>
            </a:pPr>
            <a:endParaRPr lang="en-CA" sz="1400" dirty="0">
              <a:latin typeface="Arial"/>
              <a:cs typeface="Arial"/>
            </a:endParaRPr>
          </a:p>
          <a:p>
            <a:pPr marL="285750" indent="-285750">
              <a:buFont typeface="Arial"/>
              <a:buChar char="•"/>
            </a:pPr>
            <a:r>
              <a:rPr lang="fr-CA" sz="1400" dirty="0">
                <a:latin typeface="Arial"/>
                <a:cs typeface="Arial"/>
              </a:rPr>
              <a:t>La possibilité de choisir votre lieu de travail, que ce soit à la maison, au bureau ou ailleurs. </a:t>
            </a:r>
          </a:p>
          <a:p>
            <a:pPr marL="285750" indent="-285750">
              <a:buFont typeface="Arial"/>
              <a:buChar char="•"/>
            </a:pPr>
            <a:endParaRPr lang="en-CA" sz="1400" dirty="0">
              <a:latin typeface="Arial"/>
              <a:cs typeface="Arial"/>
            </a:endParaRPr>
          </a:p>
          <a:p>
            <a:pPr marL="285750" indent="-285750">
              <a:buFont typeface="Arial"/>
              <a:buChar char="•"/>
            </a:pPr>
            <a:r>
              <a:rPr lang="fr-CA" sz="1400" dirty="0">
                <a:latin typeface="Arial"/>
                <a:cs typeface="Arial"/>
              </a:rPr>
              <a:t>L’accès à suffisamment de points de travail qui répondent aux besoins en matière d’ergonomie, de collaboration, de concentration et de technologie d’assistance, et qui ne nécessitent pas d’aménagements particuliers.</a:t>
            </a:r>
          </a:p>
        </p:txBody>
      </p:sp>
      <p:sp>
        <p:nvSpPr>
          <p:cNvPr id="15" name="Rectangle 14" descr="blue rectangle">
            <a:extLst>
              <a:ext uri="{FF2B5EF4-FFF2-40B4-BE49-F238E27FC236}">
                <a16:creationId xmlns:a16="http://schemas.microsoft.com/office/drawing/2014/main" id="{8918875D-1E2D-469F-BE36-94257BAE2D91}"/>
              </a:ext>
            </a:extLst>
          </p:cNvPr>
          <p:cNvSpPr/>
          <p:nvPr/>
        </p:nvSpPr>
        <p:spPr>
          <a:xfrm>
            <a:off x="7967135" y="409847"/>
            <a:ext cx="3601233" cy="4423890"/>
          </a:xfrm>
          <a:prstGeom prst="rect">
            <a:avLst/>
          </a:prstGeom>
          <a:solidFill>
            <a:srgbClr val="CBF0E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489D0B7C-E86E-4C18-A1AF-0B6D8FC0AC66}"/>
              </a:ext>
            </a:extLst>
          </p:cNvPr>
          <p:cNvSpPr txBox="1"/>
          <p:nvPr/>
        </p:nvSpPr>
        <p:spPr>
          <a:xfrm>
            <a:off x="8182572" y="694556"/>
            <a:ext cx="2607914" cy="292388"/>
          </a:xfrm>
          <a:prstGeom prst="rect">
            <a:avLst/>
          </a:prstGeom>
          <a:noFill/>
        </p:spPr>
        <p:txBody>
          <a:bodyPr wrap="square" rtlCol="0">
            <a:spAutoFit/>
          </a:bodyPr>
          <a:lstStyle/>
          <a:p>
            <a:r>
              <a:rPr lang="fr-CA" sz="1300" b="1">
                <a:latin typeface="Arial" panose="020B0604020202020204" pitchFamily="34" charset="0"/>
                <a:cs typeface="Arial" panose="020B0604020202020204" pitchFamily="34" charset="0"/>
              </a:rPr>
              <a:t>LES PARTICIPANTS ONT DIT :</a:t>
            </a:r>
          </a:p>
        </p:txBody>
      </p:sp>
      <p:sp>
        <p:nvSpPr>
          <p:cNvPr id="18" name="TextBox 17">
            <a:extLst>
              <a:ext uri="{FF2B5EF4-FFF2-40B4-BE49-F238E27FC236}">
                <a16:creationId xmlns:a16="http://schemas.microsoft.com/office/drawing/2014/main" id="{90F91122-B9E5-489E-B58A-7A8A721CBFF0}"/>
              </a:ext>
            </a:extLst>
          </p:cNvPr>
          <p:cNvSpPr txBox="1"/>
          <p:nvPr/>
        </p:nvSpPr>
        <p:spPr>
          <a:xfrm>
            <a:off x="8046507" y="1058132"/>
            <a:ext cx="3378950" cy="1225290"/>
          </a:xfrm>
          <a:prstGeom prst="rect">
            <a:avLst/>
          </a:prstGeom>
          <a:noFill/>
        </p:spPr>
        <p:txBody>
          <a:bodyPr wrap="square" lIns="180000" tIns="180000" rIns="180000" bIns="180000" rtlCol="0">
            <a:spAutoFit/>
          </a:bodyPr>
          <a:lstStyle/>
          <a:p>
            <a:r>
              <a:rPr lang="fr-CA" sz="1400" i="1" dirty="0">
                <a:latin typeface="Arial" panose="020B0604020202020204" pitchFamily="34" charset="0"/>
                <a:cs typeface="Arial" panose="020B0604020202020204" pitchFamily="34" charset="0"/>
              </a:rPr>
              <a:t>« Je voudrais avoir la possibilité de définir mes propres heures de travail, que je pourrais adapter à mes besoins. »</a:t>
            </a:r>
          </a:p>
        </p:txBody>
      </p:sp>
      <p:sp>
        <p:nvSpPr>
          <p:cNvPr id="19" name="TextBox 18">
            <a:extLst>
              <a:ext uri="{FF2B5EF4-FFF2-40B4-BE49-F238E27FC236}">
                <a16:creationId xmlns:a16="http://schemas.microsoft.com/office/drawing/2014/main" id="{CFC360E0-DF8E-447D-9CDA-FCE1B5688C8F}"/>
              </a:ext>
            </a:extLst>
          </p:cNvPr>
          <p:cNvSpPr txBox="1"/>
          <p:nvPr/>
        </p:nvSpPr>
        <p:spPr>
          <a:xfrm>
            <a:off x="8046507" y="2075917"/>
            <a:ext cx="3378950" cy="1009846"/>
          </a:xfrm>
          <a:prstGeom prst="rect">
            <a:avLst/>
          </a:prstGeom>
          <a:noFill/>
        </p:spPr>
        <p:txBody>
          <a:bodyPr wrap="square" lIns="180000" tIns="180000" rIns="180000" bIns="180000" rtlCol="0">
            <a:spAutoFit/>
          </a:bodyPr>
          <a:lstStyle/>
          <a:p>
            <a:r>
              <a:rPr lang="fr-CA" sz="1400" i="1" dirty="0">
                <a:latin typeface="Arial" panose="020B0604020202020204" pitchFamily="34" charset="0"/>
                <a:cs typeface="Arial" panose="020B0604020202020204" pitchFamily="34" charset="0"/>
              </a:rPr>
              <a:t>« J’adorerais avoir accès à des espaces de cotravail et de collaboration. »</a:t>
            </a:r>
          </a:p>
        </p:txBody>
      </p:sp>
      <p:sp>
        <p:nvSpPr>
          <p:cNvPr id="20" name="TextBox 19">
            <a:extLst>
              <a:ext uri="{FF2B5EF4-FFF2-40B4-BE49-F238E27FC236}">
                <a16:creationId xmlns:a16="http://schemas.microsoft.com/office/drawing/2014/main" id="{5C7F4C19-D082-43F0-B9CF-C058636CA5C8}"/>
              </a:ext>
            </a:extLst>
          </p:cNvPr>
          <p:cNvSpPr txBox="1"/>
          <p:nvPr/>
        </p:nvSpPr>
        <p:spPr>
          <a:xfrm>
            <a:off x="8046507" y="3118444"/>
            <a:ext cx="3378950" cy="1440734"/>
          </a:xfrm>
          <a:prstGeom prst="rect">
            <a:avLst/>
          </a:prstGeom>
          <a:noFill/>
        </p:spPr>
        <p:txBody>
          <a:bodyPr wrap="square" lIns="180000" tIns="180000" rIns="180000" bIns="180000" rtlCol="0">
            <a:spAutoFit/>
          </a:bodyPr>
          <a:lstStyle/>
          <a:p>
            <a:r>
              <a:rPr lang="fr-CA" sz="1400" i="1" dirty="0">
                <a:latin typeface="Arial" panose="020B0604020202020204" pitchFamily="34" charset="0"/>
                <a:cs typeface="Arial" panose="020B0604020202020204" pitchFamily="34" charset="0"/>
              </a:rPr>
              <a:t>« Choisir de travailler de la maison, ce n’est pas comme d’être obligé de travailler de la maison parce que le milieu de travail n’est pas accessible. »</a:t>
            </a:r>
          </a:p>
        </p:txBody>
      </p:sp>
      <p:sp>
        <p:nvSpPr>
          <p:cNvPr id="17" name="TextBox 16">
            <a:extLst>
              <a:ext uri="{FF2B5EF4-FFF2-40B4-BE49-F238E27FC236}">
                <a16:creationId xmlns:a16="http://schemas.microsoft.com/office/drawing/2014/main" id="{306EF2D3-DBBB-4342-AE1C-A3D68335DF8D}"/>
              </a:ext>
            </a:extLst>
          </p:cNvPr>
          <p:cNvSpPr txBox="1"/>
          <p:nvPr/>
        </p:nvSpPr>
        <p:spPr>
          <a:xfrm>
            <a:off x="7317506" y="5036291"/>
            <a:ext cx="4272272" cy="830997"/>
          </a:xfrm>
          <a:prstGeom prst="rect">
            <a:avLst/>
          </a:prstGeom>
          <a:noFill/>
        </p:spPr>
        <p:txBody>
          <a:bodyPr wrap="square">
            <a:spAutoFit/>
          </a:bodyPr>
          <a:lstStyle/>
          <a:p>
            <a:r>
              <a:rPr lang="fr-CA" sz="1600" b="1" dirty="0">
                <a:highlight>
                  <a:srgbClr val="A7CE75"/>
                </a:highlight>
                <a:latin typeface="Arial"/>
                <a:cs typeface="Arial"/>
              </a:rPr>
              <a:t>Milieu de travail GC et travail axé sur les activités</a:t>
            </a:r>
            <a:r>
              <a:rPr lang="fr-CA" sz="1600" dirty="0">
                <a:highlight>
                  <a:srgbClr val="A7CE75"/>
                </a:highlight>
                <a:latin typeface="Arial"/>
                <a:cs typeface="Arial"/>
              </a:rPr>
              <a:t> répondent à ces besoins (voir diapositives 25-26) </a:t>
            </a:r>
          </a:p>
        </p:txBody>
      </p:sp>
      <p:pic>
        <p:nvPicPr>
          <p:cNvPr id="5" name="Graphic 4" descr="Badge Tick1 with solid fill">
            <a:extLst>
              <a:ext uri="{FF2B5EF4-FFF2-40B4-BE49-F238E27FC236}">
                <a16:creationId xmlns:a16="http://schemas.microsoft.com/office/drawing/2014/main" id="{965AA405-3242-448B-8B5B-21EF48CDDDE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71523" y="3346048"/>
            <a:ext cx="624477" cy="624477"/>
          </a:xfrm>
          <a:prstGeom prst="rect">
            <a:avLst/>
          </a:prstGeom>
        </p:spPr>
      </p:pic>
      <p:pic>
        <p:nvPicPr>
          <p:cNvPr id="22" name="Graphic 21" descr="Badge Tick1 with solid fill">
            <a:extLst>
              <a:ext uri="{FF2B5EF4-FFF2-40B4-BE49-F238E27FC236}">
                <a16:creationId xmlns:a16="http://schemas.microsoft.com/office/drawing/2014/main" id="{9EC50469-E351-4AEA-9ADC-0203ED934BF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620128" y="5124919"/>
            <a:ext cx="675968" cy="675968"/>
          </a:xfrm>
          <a:prstGeom prst="rect">
            <a:avLst/>
          </a:prstGeom>
        </p:spPr>
      </p:pic>
      <p:pic>
        <p:nvPicPr>
          <p:cNvPr id="23" name="Graphic 22" descr="Badge Tick1 with solid fill">
            <a:extLst>
              <a:ext uri="{FF2B5EF4-FFF2-40B4-BE49-F238E27FC236}">
                <a16:creationId xmlns:a16="http://schemas.microsoft.com/office/drawing/2014/main" id="{39AF64F8-007E-4176-A03D-995258884CA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71522" y="4277428"/>
            <a:ext cx="624477" cy="624477"/>
          </a:xfrm>
          <a:prstGeom prst="rect">
            <a:avLst/>
          </a:prstGeom>
        </p:spPr>
      </p:pic>
    </p:spTree>
    <p:extLst>
      <p:ext uri="{BB962C8B-B14F-4D97-AF65-F5344CB8AC3E}">
        <p14:creationId xmlns:p14="http://schemas.microsoft.com/office/powerpoint/2010/main" val="19575972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7E8823D-78B4-4AA2-ADCB-874E22B909DC}"/>
              </a:ext>
            </a:extLst>
          </p:cNvPr>
          <p:cNvSpPr>
            <a:spLocks noGrp="1"/>
          </p:cNvSpPr>
          <p:nvPr>
            <p:ph type="title"/>
          </p:nvPr>
        </p:nvSpPr>
        <p:spPr/>
        <p:txBody>
          <a:bodyPr/>
          <a:lstStyle/>
          <a:p>
            <a:r>
              <a:rPr lang="fr-CA" sz="3200" dirty="0"/>
              <a:t>Principaux points à retenir – Point 3</a:t>
            </a:r>
          </a:p>
        </p:txBody>
      </p:sp>
      <p:sp>
        <p:nvSpPr>
          <p:cNvPr id="11" name="Oval 10">
            <a:extLst>
              <a:ext uri="{FF2B5EF4-FFF2-40B4-BE49-F238E27FC236}">
                <a16:creationId xmlns:a16="http://schemas.microsoft.com/office/drawing/2014/main" id="{D65EF59C-0E0E-4B0D-B50C-AE72DE603D35}"/>
              </a:ext>
            </a:extLst>
          </p:cNvPr>
          <p:cNvSpPr/>
          <p:nvPr/>
        </p:nvSpPr>
        <p:spPr>
          <a:xfrm>
            <a:off x="623632" y="1345438"/>
            <a:ext cx="749658" cy="749658"/>
          </a:xfrm>
          <a:prstGeom prst="ellipse">
            <a:avLst/>
          </a:prstGeom>
          <a:noFill/>
          <a:ln w="28575" cmpd="sng">
            <a:solidFill>
              <a:srgbClr val="338998"/>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CA" sz="2400" b="1">
                <a:solidFill>
                  <a:srgbClr val="338998"/>
                </a:solidFill>
                <a:latin typeface="Arial"/>
                <a:cs typeface="Arial"/>
              </a:rPr>
              <a:t>3</a:t>
            </a:r>
          </a:p>
        </p:txBody>
      </p:sp>
      <p:sp>
        <p:nvSpPr>
          <p:cNvPr id="17" name="TextBox 16">
            <a:extLst>
              <a:ext uri="{FF2B5EF4-FFF2-40B4-BE49-F238E27FC236}">
                <a16:creationId xmlns:a16="http://schemas.microsoft.com/office/drawing/2014/main" id="{9F3937D3-33AF-4ACC-BAB9-9E173D803267}"/>
              </a:ext>
            </a:extLst>
          </p:cNvPr>
          <p:cNvSpPr txBox="1"/>
          <p:nvPr/>
        </p:nvSpPr>
        <p:spPr>
          <a:xfrm>
            <a:off x="1545217" y="1171090"/>
            <a:ext cx="5057520" cy="1902398"/>
          </a:xfrm>
          <a:prstGeom prst="rect">
            <a:avLst/>
          </a:prstGeom>
          <a:noFill/>
        </p:spPr>
        <p:txBody>
          <a:bodyPr wrap="square" lIns="180000" tIns="180000" rIns="180000" bIns="180000" rtlCol="0">
            <a:spAutoFit/>
          </a:bodyPr>
          <a:lstStyle/>
          <a:p>
            <a:r>
              <a:rPr lang="fr-CA" sz="2000" b="1" dirty="0">
                <a:solidFill>
                  <a:srgbClr val="338998"/>
                </a:solidFill>
                <a:latin typeface="Arial"/>
                <a:cs typeface="Arial"/>
              </a:rPr>
              <a:t>Lorsque nécessaire, les mesures d’adaptation, ainsi que le soutien, doivent être fournis rapidement et disponibles pour tous les types d’incapacités</a:t>
            </a:r>
          </a:p>
        </p:txBody>
      </p:sp>
      <p:sp>
        <p:nvSpPr>
          <p:cNvPr id="21" name="TextBox 20">
            <a:extLst>
              <a:ext uri="{FF2B5EF4-FFF2-40B4-BE49-F238E27FC236}">
                <a16:creationId xmlns:a16="http://schemas.microsoft.com/office/drawing/2014/main" id="{28DD5F47-F4C7-43BF-B147-59E081AF8852}"/>
              </a:ext>
            </a:extLst>
          </p:cNvPr>
          <p:cNvSpPr txBox="1"/>
          <p:nvPr/>
        </p:nvSpPr>
        <p:spPr>
          <a:xfrm>
            <a:off x="1545216" y="3060282"/>
            <a:ext cx="4836730" cy="2302508"/>
          </a:xfrm>
          <a:prstGeom prst="rect">
            <a:avLst/>
          </a:prstGeom>
          <a:noFill/>
        </p:spPr>
        <p:txBody>
          <a:bodyPr wrap="square" lIns="180000" tIns="180000" rIns="180000" bIns="180000" rtlCol="0">
            <a:spAutoFit/>
          </a:bodyPr>
          <a:lstStyle/>
          <a:p>
            <a:pPr marL="285750" indent="-285750">
              <a:buFont typeface="Arial"/>
              <a:buChar char="•"/>
            </a:pPr>
            <a:r>
              <a:rPr lang="fr-CA" sz="1400" dirty="0">
                <a:latin typeface="Arial"/>
                <a:cs typeface="Arial"/>
              </a:rPr>
              <a:t>Il est fatiguant de devoir justifier ou défendre des demandes d’adaptation auprès des gestionnaires ou des superviseurs, en particulier pour ceux qui ont une incapacité invisible.</a:t>
            </a:r>
          </a:p>
          <a:p>
            <a:pPr marL="285750" indent="-285750">
              <a:buFont typeface="Arial"/>
              <a:buChar char="•"/>
            </a:pPr>
            <a:endParaRPr lang="en-CA" sz="1400" dirty="0">
              <a:latin typeface="Arial"/>
              <a:cs typeface="Arial"/>
            </a:endParaRPr>
          </a:p>
          <a:p>
            <a:pPr marL="285750" indent="-285750">
              <a:buFont typeface="Arial"/>
              <a:buChar char="•"/>
            </a:pPr>
            <a:r>
              <a:rPr lang="fr-CA" sz="1400" dirty="0">
                <a:latin typeface="Arial"/>
                <a:cs typeface="Arial"/>
              </a:rPr>
              <a:t>Au lieu de laisser les décisions à la discrétion d’un gestionnaire, il faudrait mettre en place, pour les demandes d’adaptation, un processus de réponses rapides et normalisées.</a:t>
            </a:r>
          </a:p>
        </p:txBody>
      </p:sp>
      <p:sp>
        <p:nvSpPr>
          <p:cNvPr id="22" name="Rectangle 21" descr="blue rectangle">
            <a:extLst>
              <a:ext uri="{FF2B5EF4-FFF2-40B4-BE49-F238E27FC236}">
                <a16:creationId xmlns:a16="http://schemas.microsoft.com/office/drawing/2014/main" id="{BD4F60AF-0F07-4163-A82B-185961F663AE}"/>
              </a:ext>
            </a:extLst>
          </p:cNvPr>
          <p:cNvSpPr/>
          <p:nvPr/>
        </p:nvSpPr>
        <p:spPr>
          <a:xfrm>
            <a:off x="7755711" y="617850"/>
            <a:ext cx="3601233" cy="3967184"/>
          </a:xfrm>
          <a:prstGeom prst="rect">
            <a:avLst/>
          </a:prstGeom>
          <a:solidFill>
            <a:srgbClr val="CBF0E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B0A604C5-FABA-4BD7-B888-97CA45FA8053}"/>
              </a:ext>
            </a:extLst>
          </p:cNvPr>
          <p:cNvSpPr txBox="1"/>
          <p:nvPr/>
        </p:nvSpPr>
        <p:spPr>
          <a:xfrm>
            <a:off x="7971148" y="902559"/>
            <a:ext cx="2607914" cy="292388"/>
          </a:xfrm>
          <a:prstGeom prst="rect">
            <a:avLst/>
          </a:prstGeom>
          <a:noFill/>
        </p:spPr>
        <p:txBody>
          <a:bodyPr wrap="square" rtlCol="0">
            <a:spAutoFit/>
          </a:bodyPr>
          <a:lstStyle/>
          <a:p>
            <a:r>
              <a:rPr lang="fr-CA" sz="1300" b="1">
                <a:latin typeface="Arial" panose="020B0604020202020204" pitchFamily="34" charset="0"/>
                <a:cs typeface="Arial" panose="020B0604020202020204" pitchFamily="34" charset="0"/>
              </a:rPr>
              <a:t>LES PARTICIPANTS ONT DIT :</a:t>
            </a:r>
          </a:p>
        </p:txBody>
      </p:sp>
      <p:sp>
        <p:nvSpPr>
          <p:cNvPr id="24" name="TextBox 23">
            <a:extLst>
              <a:ext uri="{FF2B5EF4-FFF2-40B4-BE49-F238E27FC236}">
                <a16:creationId xmlns:a16="http://schemas.microsoft.com/office/drawing/2014/main" id="{64D380F2-59C3-44F1-B408-95C38703F965}"/>
              </a:ext>
            </a:extLst>
          </p:cNvPr>
          <p:cNvSpPr txBox="1"/>
          <p:nvPr/>
        </p:nvSpPr>
        <p:spPr>
          <a:xfrm>
            <a:off x="7835083" y="1271300"/>
            <a:ext cx="3378950" cy="1009846"/>
          </a:xfrm>
          <a:prstGeom prst="rect">
            <a:avLst/>
          </a:prstGeom>
          <a:noFill/>
        </p:spPr>
        <p:txBody>
          <a:bodyPr wrap="square" lIns="180000" tIns="180000" rIns="180000" bIns="180000" rtlCol="0">
            <a:spAutoFit/>
          </a:bodyPr>
          <a:lstStyle/>
          <a:p>
            <a:r>
              <a:rPr lang="fr-CA" sz="1400" i="1" dirty="0">
                <a:latin typeface="Arial" panose="020B0604020202020204" pitchFamily="34" charset="0"/>
                <a:cs typeface="Arial" panose="020B0604020202020204" pitchFamily="34" charset="0"/>
              </a:rPr>
              <a:t>« Il est extrêmement difficile d’obtenir des mesures d’adaptation sans se sentir rabaissé ou humilié. »</a:t>
            </a:r>
          </a:p>
        </p:txBody>
      </p:sp>
      <p:sp>
        <p:nvSpPr>
          <p:cNvPr id="25" name="TextBox 24">
            <a:extLst>
              <a:ext uri="{FF2B5EF4-FFF2-40B4-BE49-F238E27FC236}">
                <a16:creationId xmlns:a16="http://schemas.microsoft.com/office/drawing/2014/main" id="{9C583D72-4741-4B34-8548-0E6679BFEA53}"/>
              </a:ext>
            </a:extLst>
          </p:cNvPr>
          <p:cNvSpPr txBox="1"/>
          <p:nvPr/>
        </p:nvSpPr>
        <p:spPr>
          <a:xfrm>
            <a:off x="7835083" y="2349898"/>
            <a:ext cx="3378950" cy="1009846"/>
          </a:xfrm>
          <a:prstGeom prst="rect">
            <a:avLst/>
          </a:prstGeom>
          <a:noFill/>
        </p:spPr>
        <p:txBody>
          <a:bodyPr wrap="square" lIns="180000" tIns="180000" rIns="180000" bIns="180000" rtlCol="0">
            <a:spAutoFit/>
          </a:bodyPr>
          <a:lstStyle/>
          <a:p>
            <a:r>
              <a:rPr lang="fr-CA" sz="1400" i="1" dirty="0">
                <a:latin typeface="Arial" panose="020B0604020202020204" pitchFamily="34" charset="0"/>
                <a:cs typeface="Arial" panose="020B0604020202020204" pitchFamily="34" charset="0"/>
              </a:rPr>
              <a:t>« Il y a encore de la résistance de la part de la direction en matière de demandes d’adaptation. »</a:t>
            </a:r>
          </a:p>
        </p:txBody>
      </p:sp>
      <p:sp>
        <p:nvSpPr>
          <p:cNvPr id="26" name="TextBox 25">
            <a:extLst>
              <a:ext uri="{FF2B5EF4-FFF2-40B4-BE49-F238E27FC236}">
                <a16:creationId xmlns:a16="http://schemas.microsoft.com/office/drawing/2014/main" id="{5DA8F582-E079-499C-AA0A-6D4007E2BCED}"/>
              </a:ext>
            </a:extLst>
          </p:cNvPr>
          <p:cNvSpPr txBox="1"/>
          <p:nvPr/>
        </p:nvSpPr>
        <p:spPr>
          <a:xfrm>
            <a:off x="7835083" y="3355575"/>
            <a:ext cx="3378950" cy="1009846"/>
          </a:xfrm>
          <a:prstGeom prst="rect">
            <a:avLst/>
          </a:prstGeom>
          <a:noFill/>
        </p:spPr>
        <p:txBody>
          <a:bodyPr wrap="square" lIns="180000" tIns="180000" rIns="180000" bIns="180000" rtlCol="0">
            <a:spAutoFit/>
          </a:bodyPr>
          <a:lstStyle/>
          <a:p>
            <a:r>
              <a:rPr lang="fr-CA" sz="1400" i="1" dirty="0">
                <a:latin typeface="Arial" panose="020B0604020202020204" pitchFamily="34" charset="0"/>
                <a:cs typeface="Arial" panose="020B0604020202020204" pitchFamily="34" charset="0"/>
              </a:rPr>
              <a:t>« Nous sommes tellement piégés par les processus bureaucratiques que les solutions finissent par se perdre. »</a:t>
            </a:r>
          </a:p>
        </p:txBody>
      </p:sp>
      <p:sp>
        <p:nvSpPr>
          <p:cNvPr id="12" name="TextBox 11">
            <a:extLst>
              <a:ext uri="{FF2B5EF4-FFF2-40B4-BE49-F238E27FC236}">
                <a16:creationId xmlns:a16="http://schemas.microsoft.com/office/drawing/2014/main" id="{83DC7560-4D44-47C7-923F-BE6ECC156BDC}"/>
              </a:ext>
            </a:extLst>
          </p:cNvPr>
          <p:cNvSpPr txBox="1"/>
          <p:nvPr/>
        </p:nvSpPr>
        <p:spPr>
          <a:xfrm>
            <a:off x="7296096" y="4851289"/>
            <a:ext cx="4266639" cy="1169551"/>
          </a:xfrm>
          <a:prstGeom prst="rect">
            <a:avLst/>
          </a:prstGeom>
          <a:noFill/>
        </p:spPr>
        <p:txBody>
          <a:bodyPr wrap="square">
            <a:spAutoFit/>
          </a:bodyPr>
          <a:lstStyle/>
          <a:p>
            <a:r>
              <a:rPr lang="fr-CA" sz="1400" b="1" dirty="0">
                <a:highlight>
                  <a:srgbClr val="A7CE75"/>
                </a:highlight>
                <a:latin typeface="Arial"/>
                <a:cs typeface="Arial"/>
              </a:rPr>
              <a:t>Bien qu’ils ne soient pas liés à l’environnement physique, ces principaux points à retenir soulignent l’importance de l’alignement des processus comme facteur crucial de l’expérience sur le milieu de travail.</a:t>
            </a:r>
          </a:p>
        </p:txBody>
      </p:sp>
      <p:pic>
        <p:nvPicPr>
          <p:cNvPr id="13" name="Graphic 12" descr="Badge Tick1 with solid fill">
            <a:extLst>
              <a:ext uri="{FF2B5EF4-FFF2-40B4-BE49-F238E27FC236}">
                <a16:creationId xmlns:a16="http://schemas.microsoft.com/office/drawing/2014/main" id="{50DB7A66-ADA1-4D05-B164-71CED5B0842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620128" y="4974299"/>
            <a:ext cx="675968" cy="675968"/>
          </a:xfrm>
          <a:prstGeom prst="rect">
            <a:avLst/>
          </a:prstGeom>
        </p:spPr>
      </p:pic>
      <p:pic>
        <p:nvPicPr>
          <p:cNvPr id="14" name="Graphic 13" descr="Badge Tick1 with solid fill">
            <a:extLst>
              <a:ext uri="{FF2B5EF4-FFF2-40B4-BE49-F238E27FC236}">
                <a16:creationId xmlns:a16="http://schemas.microsoft.com/office/drawing/2014/main" id="{81F58791-A835-463D-8AD6-8EF5C1B8F9C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602737" y="1598821"/>
            <a:ext cx="569759" cy="569759"/>
          </a:xfrm>
          <a:prstGeom prst="rect">
            <a:avLst/>
          </a:prstGeom>
        </p:spPr>
      </p:pic>
    </p:spTree>
    <p:extLst>
      <p:ext uri="{BB962C8B-B14F-4D97-AF65-F5344CB8AC3E}">
        <p14:creationId xmlns:p14="http://schemas.microsoft.com/office/powerpoint/2010/main" val="13111319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33;p2">
            <a:extLst>
              <a:ext uri="{FF2B5EF4-FFF2-40B4-BE49-F238E27FC236}">
                <a16:creationId xmlns:a16="http://schemas.microsoft.com/office/drawing/2014/main" id="{D10358D3-4DCF-4E83-86CD-EE7064E5AD9F}"/>
              </a:ext>
            </a:extLst>
          </p:cNvPr>
          <p:cNvSpPr>
            <a:spLocks noGrp="1" noChangeArrowheads="1"/>
          </p:cNvSpPr>
          <p:nvPr>
            <p:ph type="title"/>
            <p:custDataLst>
              <p:tags r:id="rId1"/>
            </p:custDataLst>
          </p:nvPr>
        </p:nvSpPr>
        <p:spPr>
          <a:xfrm>
            <a:off x="524167" y="2409909"/>
            <a:ext cx="7798739" cy="591133"/>
          </a:xfrm>
        </p:spPr>
        <p:txBody>
          <a:bodyPr/>
          <a:lstStyle/>
          <a:p>
            <a:pPr algn="l">
              <a:buClr>
                <a:srgbClr val="000000"/>
              </a:buClr>
              <a:buSzPts val="2500"/>
            </a:pPr>
            <a:r>
              <a:rPr lang="fr-CA" sz="4400" dirty="0">
                <a:solidFill>
                  <a:schemeClr val="tx1"/>
                </a:solidFill>
              </a:rPr>
              <a:t>Partie 3 </a:t>
            </a:r>
            <a:br>
              <a:rPr lang="fr-CA" sz="4400" dirty="0">
                <a:solidFill>
                  <a:schemeClr val="tx1"/>
                </a:solidFill>
              </a:rPr>
            </a:br>
            <a:r>
              <a:rPr lang="fr-CA" sz="4400" dirty="0">
                <a:solidFill>
                  <a:srgbClr val="636466"/>
                </a:solidFill>
              </a:rPr>
              <a:t>Application à la conception de Milieu de travail GC</a:t>
            </a:r>
          </a:p>
        </p:txBody>
      </p:sp>
      <p:pic>
        <p:nvPicPr>
          <p:cNvPr id="5" name="Picture 4">
            <a:extLst>
              <a:ext uri="{FF2B5EF4-FFF2-40B4-BE49-F238E27FC236}">
                <a16:creationId xmlns:a16="http://schemas.microsoft.com/office/drawing/2014/main" id="{74B32A86-E81B-451E-AC1A-3C17CB95A339}"/>
              </a:ext>
              <a:ext uri="{C183D7F6-B498-43B3-948B-1728B52AA6E4}">
                <adec:decorative xmlns:adec="http://schemas.microsoft.com/office/drawing/2017/decorative" val="1"/>
              </a:ext>
            </a:extLst>
          </p:cNvPr>
          <p:cNvPicPr/>
          <p:nvPr/>
        </p:nvPicPr>
        <p:blipFill>
          <a:blip r:embed="rId4" cstate="print">
            <a:extLst>
              <a:ext uri="{28A0092B-C50C-407E-A947-70E740481C1C}">
                <a14:useLocalDpi xmlns:a14="http://schemas.microsoft.com/office/drawing/2010/main" val="0"/>
              </a:ext>
            </a:extLst>
          </a:blip>
          <a:stretch>
            <a:fillRect/>
          </a:stretch>
        </p:blipFill>
        <p:spPr>
          <a:xfrm flipH="1">
            <a:off x="10105151" y="-174861"/>
            <a:ext cx="2086849" cy="3175903"/>
          </a:xfrm>
          <a:prstGeom prst="rect">
            <a:avLst/>
          </a:prstGeom>
        </p:spPr>
      </p:pic>
    </p:spTree>
    <p:extLst>
      <p:ext uri="{BB962C8B-B14F-4D97-AF65-F5344CB8AC3E}">
        <p14:creationId xmlns:p14="http://schemas.microsoft.com/office/powerpoint/2010/main" val="24088478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A6D018-C76A-47F2-A691-399E4D16902B}"/>
              </a:ext>
            </a:extLst>
          </p:cNvPr>
          <p:cNvSpPr>
            <a:spLocks noGrp="1"/>
          </p:cNvSpPr>
          <p:nvPr>
            <p:ph type="title"/>
          </p:nvPr>
        </p:nvSpPr>
        <p:spPr/>
        <p:txBody>
          <a:bodyPr/>
          <a:lstStyle/>
          <a:p>
            <a:r>
              <a:rPr lang="fr-CA" sz="3200" dirty="0"/>
              <a:t>Les sept dimensions de Milieu de travail GC</a:t>
            </a:r>
          </a:p>
        </p:txBody>
      </p:sp>
      <p:pic>
        <p:nvPicPr>
          <p:cNvPr id="5" name="Picture 57" descr="Flexible icon">
            <a:extLst>
              <a:ext uri="{FF2B5EF4-FFF2-40B4-BE49-F238E27FC236}">
                <a16:creationId xmlns:a16="http://schemas.microsoft.com/office/drawing/2014/main" id="{AADEB6D8-F901-416C-B6D1-7AD3F41115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6255" t="8589" r="5623" b="10585"/>
          <a:stretch>
            <a:fillRect/>
          </a:stretch>
        </p:blipFill>
        <p:spPr bwMode="auto">
          <a:xfrm>
            <a:off x="451765" y="2106832"/>
            <a:ext cx="754063" cy="69322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9" descr="collaborative icon">
            <a:extLst>
              <a:ext uri="{FF2B5EF4-FFF2-40B4-BE49-F238E27FC236}">
                <a16:creationId xmlns:a16="http://schemas.microsoft.com/office/drawing/2014/main" id="{3A36A0C6-78DB-4EA5-8DA6-7BAF1731AD0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6006" y="3706134"/>
            <a:ext cx="777875" cy="77787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0" descr="Healthy icon">
            <a:extLst>
              <a:ext uri="{FF2B5EF4-FFF2-40B4-BE49-F238E27FC236}">
                <a16:creationId xmlns:a16="http://schemas.microsoft.com/office/drawing/2014/main" id="{ED55F7D8-DD22-4329-8613-60255F1C864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21735" y="2075165"/>
            <a:ext cx="777875" cy="77787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1" descr="inclusive icon">
            <a:extLst>
              <a:ext uri="{FF2B5EF4-FFF2-40B4-BE49-F238E27FC236}">
                <a16:creationId xmlns:a16="http://schemas.microsoft.com/office/drawing/2014/main" id="{ADFAF890-CF58-438D-B28E-EFBCA0DD873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97264" y="3923750"/>
            <a:ext cx="777875" cy="77787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5">
            <a:extLst>
              <a:ext uri="{FF2B5EF4-FFF2-40B4-BE49-F238E27FC236}">
                <a16:creationId xmlns:a16="http://schemas.microsoft.com/office/drawing/2014/main" id="{52E66862-8975-44C7-B0B7-94C77E1066C8}"/>
              </a:ext>
            </a:extLst>
          </p:cNvPr>
          <p:cNvSpPr>
            <a:spLocks noChangeArrowheads="1"/>
          </p:cNvSpPr>
          <p:nvPr/>
        </p:nvSpPr>
        <p:spPr bwMode="auto">
          <a:xfrm>
            <a:off x="435860" y="1078378"/>
            <a:ext cx="7793740"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sz="1400" b="0" i="0" u="none" strike="noStrike" cap="none" normalizeH="0" baseline="0" dirty="0">
                <a:ln>
                  <a:noFill/>
                </a:ln>
                <a:solidFill>
                  <a:schemeClr val="tx1"/>
                </a:solidFill>
                <a:latin typeface="Arial" panose="020B0604020202020204" pitchFamily="34" charset="0"/>
                <a:ea typeface="Calibri" panose="020F0502020204030204" pitchFamily="34" charset="0"/>
                <a:cs typeface="Arial" panose="020B0604020202020204" pitchFamily="34" charset="0"/>
              </a:rPr>
              <a:t>Le lieu de travail </a:t>
            </a:r>
            <a:r>
              <a:rPr kumimoji="0" lang="fr-CA" sz="1400" b="1" i="0" u="none" strike="noStrike" cap="none" normalizeH="0" baseline="0" dirty="0">
                <a:ln>
                  <a:noFill/>
                </a:ln>
                <a:solidFill>
                  <a:schemeClr val="tx1"/>
                </a:solidFill>
                <a:latin typeface="Arial" panose="020B0604020202020204" pitchFamily="34" charset="0"/>
                <a:ea typeface="Calibri" panose="020F0502020204030204" pitchFamily="34" charset="0"/>
                <a:cs typeface="Arial" panose="020B0604020202020204" pitchFamily="34" charset="0"/>
              </a:rPr>
              <a:t>véritablement accessible et inclusif</a:t>
            </a:r>
            <a:r>
              <a:rPr kumimoji="0" lang="fr-CA" sz="1400" b="0" i="0" u="none" strike="noStrike" cap="none" normalizeH="0" baseline="0" dirty="0">
                <a:ln>
                  <a:noFill/>
                </a:ln>
                <a:solidFill>
                  <a:schemeClr val="tx1"/>
                </a:solidFill>
                <a:latin typeface="Arial" panose="020B0604020202020204" pitchFamily="34" charset="0"/>
                <a:ea typeface="Calibri" panose="020F0502020204030204" pitchFamily="34" charset="0"/>
                <a:cs typeface="Arial" panose="020B0604020202020204" pitchFamily="34" charset="0"/>
              </a:rPr>
              <a:t> comprend les sept dimensions de Milieu de travail GC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CA" altLang="en-US" sz="1600" b="0" i="0" u="none" strike="noStrike" cap="none" normalizeH="0" baseline="0" dirty="0">
              <a:ln>
                <a:noFill/>
              </a:ln>
              <a:solidFill>
                <a:schemeClr val="tx1"/>
              </a:solidFill>
              <a:effectLst/>
              <a:latin typeface="Arial" panose="020B0604020202020204" pitchFamily="34" charset="0"/>
            </a:endParaRPr>
          </a:p>
        </p:txBody>
      </p:sp>
      <p:sp>
        <p:nvSpPr>
          <p:cNvPr id="10" name="Rectangle 6">
            <a:extLst>
              <a:ext uri="{FF2B5EF4-FFF2-40B4-BE49-F238E27FC236}">
                <a16:creationId xmlns:a16="http://schemas.microsoft.com/office/drawing/2014/main" id="{DBBAAE49-1225-4980-9D79-676A72FE1CE0}"/>
              </a:ext>
            </a:extLst>
          </p:cNvPr>
          <p:cNvSpPr>
            <a:spLocks noChangeArrowheads="1"/>
          </p:cNvSpPr>
          <p:nvPr/>
        </p:nvSpPr>
        <p:spPr bwMode="auto">
          <a:xfrm>
            <a:off x="1396884" y="2156678"/>
            <a:ext cx="3750151"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sz="1400" b="1" i="0" u="none" strike="noStrike" cap="none" normalizeH="0" baseline="0" dirty="0">
                <a:ln>
                  <a:noFill/>
                </a:ln>
                <a:solidFill>
                  <a:schemeClr val="tx1"/>
                </a:solidFill>
                <a:latin typeface="Arial" panose="020B0604020202020204" pitchFamily="34" charset="0"/>
                <a:ea typeface="Calibri" panose="020F0502020204030204" pitchFamily="34" charset="0"/>
                <a:cs typeface="Arial" panose="020B0604020202020204" pitchFamily="34" charset="0"/>
              </a:rPr>
              <a:t>Souplesse</a:t>
            </a:r>
          </a:p>
          <a:p>
            <a:pPr marL="0" marR="0" lvl="0" indent="0" algn="l" defTabSz="914400" rtl="0" eaLnBrk="0" fontAlgn="base" latinLnBrk="0" hangingPunct="0">
              <a:lnSpc>
                <a:spcPct val="100000"/>
              </a:lnSpc>
              <a:spcBef>
                <a:spcPct val="0"/>
              </a:spcBef>
              <a:spcAft>
                <a:spcPct val="0"/>
              </a:spcAft>
              <a:buClrTx/>
              <a:buSzTx/>
              <a:buFontTx/>
              <a:buNone/>
              <a:tabLst/>
            </a:pPr>
            <a:r>
              <a:rPr lang="fr-CA" sz="1400" dirty="0">
                <a:latin typeface="Arial" panose="020B0604020202020204" pitchFamily="34" charset="0"/>
                <a:ea typeface="Calibri" panose="020F0502020204030204" pitchFamily="34" charset="0"/>
                <a:cs typeface="Arial" panose="020B0604020202020204" pitchFamily="34" charset="0"/>
              </a:rPr>
              <a:t>Le</a:t>
            </a:r>
            <a:r>
              <a:rPr kumimoji="0" lang="fr-CA" sz="1400" b="0" i="0" u="none" strike="noStrike" cap="none" normalizeH="0" baseline="0" dirty="0">
                <a:ln>
                  <a:noFill/>
                </a:ln>
                <a:solidFill>
                  <a:schemeClr val="tx1"/>
                </a:solidFill>
                <a:latin typeface="Arial" panose="020B0604020202020204" pitchFamily="34" charset="0"/>
                <a:ea typeface="Calibri" panose="020F0502020204030204" pitchFamily="34" charset="0"/>
                <a:cs typeface="Arial" panose="020B0604020202020204" pitchFamily="34" charset="0"/>
              </a:rPr>
              <a:t> </a:t>
            </a:r>
            <a:r>
              <a:rPr kumimoji="0" lang="fr-CA" sz="1400" b="1" i="0" u="sng" strike="noStrike" cap="none" normalizeH="0" baseline="0" dirty="0">
                <a:ln>
                  <a:noFill/>
                </a:ln>
                <a:solidFill>
                  <a:schemeClr val="tx1"/>
                </a:solidFill>
                <a:latin typeface="Arial" panose="020B0604020202020204" pitchFamily="34" charset="0"/>
                <a:ea typeface="Calibri" panose="020F0502020204030204" pitchFamily="34" charset="0"/>
                <a:cs typeface="Arial" panose="020B0604020202020204" pitchFamily="34" charset="0"/>
              </a:rPr>
              <a:t>lieu de travail accessible et inclusif </a:t>
            </a:r>
            <a:r>
              <a:rPr kumimoji="0" lang="fr-CA" sz="1400" b="0" i="0" u="none" strike="noStrike" cap="none" normalizeH="0" baseline="0" dirty="0">
                <a:ln>
                  <a:noFill/>
                </a:ln>
                <a:solidFill>
                  <a:schemeClr val="tx1"/>
                </a:solidFill>
                <a:latin typeface="Arial" panose="020B0604020202020204" pitchFamily="34" charset="0"/>
                <a:ea typeface="Calibri" panose="020F0502020204030204" pitchFamily="34" charset="0"/>
                <a:cs typeface="Arial" panose="020B0604020202020204" pitchFamily="34" charset="0"/>
              </a:rPr>
              <a:t>permet aux employés de choisir où et comment ils travaillent; les employés ne sont pas confinés à </a:t>
            </a:r>
            <a:r>
              <a:rPr lang="fr-CA" sz="1400" dirty="0">
                <a:latin typeface="Arial" panose="020B0604020202020204" pitchFamily="34" charset="0"/>
                <a:ea typeface="Calibri" panose="020F0502020204030204" pitchFamily="34" charset="0"/>
                <a:cs typeface="Arial" panose="020B0604020202020204" pitchFamily="34" charset="0"/>
              </a:rPr>
              <a:t>un seul point de travail et peuvent choisir des styles de travail flexibles.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CA" altLang="en-US" sz="1600" b="0" i="0" u="none" strike="noStrike" cap="none" normalizeH="0" baseline="0" dirty="0">
              <a:ln>
                <a:noFill/>
              </a:ln>
              <a:solidFill>
                <a:schemeClr val="tx1"/>
              </a:solidFill>
              <a:effectLst/>
              <a:latin typeface="Arial" panose="020B0604020202020204" pitchFamily="34" charset="0"/>
            </a:endParaRPr>
          </a:p>
        </p:txBody>
      </p:sp>
      <p:sp>
        <p:nvSpPr>
          <p:cNvPr id="11" name="Rectangle 7">
            <a:extLst>
              <a:ext uri="{FF2B5EF4-FFF2-40B4-BE49-F238E27FC236}">
                <a16:creationId xmlns:a16="http://schemas.microsoft.com/office/drawing/2014/main" id="{E31497FF-C988-402B-8C75-EC2819174716}"/>
              </a:ext>
            </a:extLst>
          </p:cNvPr>
          <p:cNvSpPr>
            <a:spLocks noChangeArrowheads="1"/>
          </p:cNvSpPr>
          <p:nvPr/>
        </p:nvSpPr>
        <p:spPr bwMode="auto">
          <a:xfrm>
            <a:off x="1259000" y="3941182"/>
            <a:ext cx="4025917" cy="20928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sz="1400" b="1" i="0" u="none" strike="noStrike" cap="none" normalizeH="0" baseline="0" dirty="0">
                <a:ln>
                  <a:noFill/>
                </a:ln>
                <a:solidFill>
                  <a:schemeClr val="tx1"/>
                </a:solidFill>
                <a:latin typeface="Arial" panose="020B0604020202020204" pitchFamily="34" charset="0"/>
                <a:ea typeface="Calibri" panose="020F0502020204030204" pitchFamily="34" charset="0"/>
                <a:cs typeface="Arial" panose="020B0604020202020204" pitchFamily="34" charset="0"/>
              </a:rPr>
              <a:t>Collaboration</a:t>
            </a:r>
          </a:p>
          <a:p>
            <a:pPr marL="0" marR="0" lvl="0" indent="0" algn="l" defTabSz="914400" rtl="0" eaLnBrk="0" fontAlgn="base" latinLnBrk="0" hangingPunct="0">
              <a:lnSpc>
                <a:spcPct val="100000"/>
              </a:lnSpc>
              <a:spcBef>
                <a:spcPct val="0"/>
              </a:spcBef>
              <a:spcAft>
                <a:spcPct val="0"/>
              </a:spcAft>
              <a:buClrTx/>
              <a:buSzTx/>
              <a:buFontTx/>
              <a:buNone/>
              <a:tabLst/>
            </a:pPr>
            <a:r>
              <a:rPr lang="fr-CA" sz="1400" dirty="0">
                <a:latin typeface="Arial" panose="020B0604020202020204" pitchFamily="34" charset="0"/>
                <a:ea typeface="Calibri" panose="020F0502020204030204" pitchFamily="34" charset="0"/>
                <a:cs typeface="Arial" panose="020B0604020202020204" pitchFamily="34" charset="0"/>
              </a:rPr>
              <a:t>Le</a:t>
            </a:r>
            <a:r>
              <a:rPr kumimoji="0" lang="fr-CA" sz="1400" b="0" i="0" u="none" strike="noStrike" cap="none" normalizeH="0" baseline="0" dirty="0">
                <a:ln>
                  <a:noFill/>
                </a:ln>
                <a:solidFill>
                  <a:schemeClr val="tx1"/>
                </a:solidFill>
                <a:latin typeface="Arial" panose="020B0604020202020204" pitchFamily="34" charset="0"/>
                <a:ea typeface="Calibri" panose="020F0502020204030204" pitchFamily="34" charset="0"/>
                <a:cs typeface="Arial" panose="020B0604020202020204" pitchFamily="34" charset="0"/>
              </a:rPr>
              <a:t> </a:t>
            </a:r>
            <a:r>
              <a:rPr kumimoji="0" lang="fr-CA" sz="1400" b="1" i="0" u="sng" strike="noStrike" cap="none" normalizeH="0" baseline="0" dirty="0">
                <a:ln>
                  <a:noFill/>
                </a:ln>
                <a:solidFill>
                  <a:schemeClr val="tx1"/>
                </a:solidFill>
                <a:latin typeface="Arial" panose="020B0604020202020204" pitchFamily="34" charset="0"/>
                <a:ea typeface="Calibri" panose="020F0502020204030204" pitchFamily="34" charset="0"/>
                <a:cs typeface="Arial" panose="020B0604020202020204" pitchFamily="34" charset="0"/>
              </a:rPr>
              <a:t>lieu de travail accessible et inclusif </a:t>
            </a:r>
            <a:r>
              <a:rPr kumimoji="0" lang="fr-CA" sz="1400" b="0" i="0" u="none" strike="noStrike" cap="none" normalizeH="0" baseline="0" dirty="0">
                <a:ln>
                  <a:noFill/>
                </a:ln>
                <a:solidFill>
                  <a:schemeClr val="tx1"/>
                </a:solidFill>
                <a:latin typeface="Arial" panose="020B0604020202020204" pitchFamily="34" charset="0"/>
                <a:ea typeface="Calibri" panose="020F0502020204030204" pitchFamily="34" charset="0"/>
                <a:cs typeface="Arial" panose="020B0604020202020204" pitchFamily="34" charset="0"/>
              </a:rPr>
              <a:t>garantit aux employés l’espace, les outils et le soutien dont ils ont besoin pour collaborer avec </a:t>
            </a:r>
            <a:r>
              <a:rPr lang="fr-CA" sz="1400" dirty="0">
                <a:latin typeface="Arial" panose="020B0604020202020204" pitchFamily="34" charset="0"/>
                <a:ea typeface="Calibri" panose="020F0502020204030204" pitchFamily="34" charset="0"/>
                <a:cs typeface="Arial" panose="020B0604020202020204" pitchFamily="34" charset="0"/>
              </a:rPr>
              <a:t>les </a:t>
            </a:r>
            <a:r>
              <a:rPr kumimoji="0" lang="fr-CA" sz="1400" b="0" i="0" u="none" strike="noStrike" cap="none" normalizeH="0" baseline="0" dirty="0">
                <a:ln>
                  <a:noFill/>
                </a:ln>
                <a:solidFill>
                  <a:schemeClr val="tx1"/>
                </a:solidFill>
                <a:latin typeface="Arial" panose="020B0604020202020204" pitchFamily="34" charset="0"/>
                <a:ea typeface="Calibri" panose="020F0502020204030204" pitchFamily="34" charset="0"/>
                <a:cs typeface="Arial" panose="020B0604020202020204" pitchFamily="34" charset="0"/>
              </a:rPr>
              <a:t>autres, notamment des présentations facilement visibles et des salles de réunion équipées de technologies qui facilitent la collaboration virtuelle.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CA" altLang="en-US" sz="1600" b="0" i="0" u="none" strike="noStrike" cap="none" normalizeH="0" baseline="0" dirty="0">
              <a:ln>
                <a:noFill/>
              </a:ln>
              <a:solidFill>
                <a:schemeClr val="tx1"/>
              </a:solidFill>
              <a:effectLst/>
              <a:latin typeface="Arial" panose="020B0604020202020204" pitchFamily="34" charset="0"/>
            </a:endParaRPr>
          </a:p>
        </p:txBody>
      </p:sp>
      <p:sp>
        <p:nvSpPr>
          <p:cNvPr id="12" name="Rectangle 8">
            <a:extLst>
              <a:ext uri="{FF2B5EF4-FFF2-40B4-BE49-F238E27FC236}">
                <a16:creationId xmlns:a16="http://schemas.microsoft.com/office/drawing/2014/main" id="{68D2077C-14BF-4BEA-86A7-103DFF3BD315}"/>
              </a:ext>
            </a:extLst>
          </p:cNvPr>
          <p:cNvSpPr>
            <a:spLocks noChangeArrowheads="1"/>
          </p:cNvSpPr>
          <p:nvPr/>
        </p:nvSpPr>
        <p:spPr bwMode="auto">
          <a:xfrm>
            <a:off x="6843416" y="2100653"/>
            <a:ext cx="3951700"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sz="1400" b="1" i="0" u="none" strike="noStrike" cap="none" normalizeH="0" baseline="0" dirty="0">
                <a:ln>
                  <a:noFill/>
                </a:ln>
                <a:solidFill>
                  <a:schemeClr val="tx1"/>
                </a:solidFill>
                <a:latin typeface="Arial" panose="020B0604020202020204" pitchFamily="34" charset="0"/>
                <a:ea typeface="Calibri" panose="020F0502020204030204" pitchFamily="34" charset="0"/>
                <a:cs typeface="Arial" panose="020B0604020202020204" pitchFamily="34" charset="0"/>
              </a:rPr>
              <a:t>Mieux-être</a:t>
            </a:r>
          </a:p>
          <a:p>
            <a:pPr marL="0" marR="0" lvl="0" indent="0" algn="l" defTabSz="914400" rtl="0" eaLnBrk="0" fontAlgn="base" latinLnBrk="0" hangingPunct="0">
              <a:lnSpc>
                <a:spcPct val="100000"/>
              </a:lnSpc>
              <a:spcBef>
                <a:spcPct val="0"/>
              </a:spcBef>
              <a:spcAft>
                <a:spcPct val="0"/>
              </a:spcAft>
              <a:buClrTx/>
              <a:buSzTx/>
              <a:buFontTx/>
              <a:buNone/>
              <a:tabLst/>
            </a:pPr>
            <a:r>
              <a:rPr lang="fr-CA" sz="1400" dirty="0">
                <a:latin typeface="Arial" panose="020B0604020202020204" pitchFamily="34" charset="0"/>
                <a:ea typeface="Calibri" panose="020F0502020204030204" pitchFamily="34" charset="0"/>
                <a:cs typeface="Arial" panose="020B0604020202020204" pitchFamily="34" charset="0"/>
              </a:rPr>
              <a:t>Le</a:t>
            </a:r>
            <a:r>
              <a:rPr kumimoji="0" lang="fr-CA" sz="1400" b="0" i="0" u="none" strike="noStrike" cap="none" normalizeH="0" baseline="0" dirty="0">
                <a:ln>
                  <a:noFill/>
                </a:ln>
                <a:solidFill>
                  <a:schemeClr val="tx1"/>
                </a:solidFill>
                <a:latin typeface="Arial" panose="020B0604020202020204" pitchFamily="34" charset="0"/>
                <a:ea typeface="Calibri" panose="020F0502020204030204" pitchFamily="34" charset="0"/>
                <a:cs typeface="Arial" panose="020B0604020202020204" pitchFamily="34" charset="0"/>
              </a:rPr>
              <a:t> </a:t>
            </a:r>
            <a:r>
              <a:rPr kumimoji="0" lang="fr-CA" sz="1400" b="1" i="0" u="sng" strike="noStrike" cap="none" normalizeH="0" baseline="0" dirty="0">
                <a:ln>
                  <a:noFill/>
                </a:ln>
                <a:solidFill>
                  <a:schemeClr val="tx1"/>
                </a:solidFill>
                <a:latin typeface="Arial" panose="020B0604020202020204" pitchFamily="34" charset="0"/>
                <a:ea typeface="Calibri" panose="020F0502020204030204" pitchFamily="34" charset="0"/>
                <a:cs typeface="Arial" panose="020B0604020202020204" pitchFamily="34" charset="0"/>
              </a:rPr>
              <a:t>lieu de travail accessible et inclusif</a:t>
            </a:r>
            <a:r>
              <a:rPr lang="fr-CA" sz="1400" dirty="0">
                <a:latin typeface="Arial" panose="020B0604020202020204" pitchFamily="34" charset="0"/>
                <a:ea typeface="Calibri" panose="020F0502020204030204" pitchFamily="34" charset="0"/>
                <a:cs typeface="Arial" panose="020B0604020202020204" pitchFamily="34" charset="0"/>
              </a:rPr>
              <a:t> </a:t>
            </a:r>
            <a:r>
              <a:rPr kumimoji="0" lang="fr-CA" sz="1400" b="0" i="0" u="none" strike="noStrike" cap="none" normalizeH="0" baseline="0" dirty="0">
                <a:ln>
                  <a:noFill/>
                </a:ln>
                <a:solidFill>
                  <a:schemeClr val="tx1"/>
                </a:solidFill>
                <a:latin typeface="Arial" panose="020B0604020202020204" pitchFamily="34" charset="0"/>
                <a:ea typeface="Calibri" panose="020F0502020204030204" pitchFamily="34" charset="0"/>
                <a:cs typeface="Arial" panose="020B0604020202020204" pitchFamily="34" charset="0"/>
              </a:rPr>
              <a:t>favorise l’équilibre entre vie professionnelle et vie privée</a:t>
            </a:r>
            <a:r>
              <a:rPr lang="fr-CA" sz="1400" dirty="0">
                <a:latin typeface="Arial" panose="020B0604020202020204" pitchFamily="34" charset="0"/>
                <a:ea typeface="Calibri" panose="020F0502020204030204" pitchFamily="34" charset="0"/>
                <a:cs typeface="Arial" panose="020B0604020202020204" pitchFamily="34" charset="0"/>
              </a:rPr>
              <a:t>. C’est un milieu </a:t>
            </a:r>
            <a:r>
              <a:rPr kumimoji="0" lang="fr-CA" sz="1400" b="0" i="0" u="none" strike="noStrike" cap="none" normalizeH="0" baseline="0" dirty="0">
                <a:ln>
                  <a:noFill/>
                </a:ln>
                <a:solidFill>
                  <a:schemeClr val="tx1"/>
                </a:solidFill>
                <a:latin typeface="Arial" panose="020B0604020202020204" pitchFamily="34" charset="0"/>
                <a:ea typeface="Calibri" panose="020F0502020204030204" pitchFamily="34" charset="0"/>
                <a:cs typeface="Arial" panose="020B0604020202020204" pitchFamily="34" charset="0"/>
              </a:rPr>
              <a:t>ouvert à la santé mentale </a:t>
            </a:r>
            <a:r>
              <a:rPr lang="fr-CA" sz="1400" dirty="0">
                <a:latin typeface="Arial" panose="020B0604020202020204" pitchFamily="34" charset="0"/>
                <a:ea typeface="Calibri" panose="020F0502020204030204" pitchFamily="34" charset="0"/>
                <a:cs typeface="Arial" panose="020B0604020202020204" pitchFamily="34" charset="0"/>
              </a:rPr>
              <a:t>qui favorise</a:t>
            </a:r>
            <a:r>
              <a:rPr kumimoji="0" lang="fr-CA" sz="1400" b="0" i="0" u="none" strike="noStrike" cap="none" normalizeH="0" baseline="0" dirty="0">
                <a:ln>
                  <a:noFill/>
                </a:ln>
                <a:solidFill>
                  <a:schemeClr val="tx1"/>
                </a:solidFill>
                <a:latin typeface="Arial" panose="020B0604020202020204" pitchFamily="34" charset="0"/>
                <a:ea typeface="Calibri" panose="020F0502020204030204" pitchFamily="34" charset="0"/>
                <a:cs typeface="Arial" panose="020B0604020202020204" pitchFamily="34" charset="0"/>
              </a:rPr>
              <a:t> la lutte contre la stigmatisation des </a:t>
            </a:r>
            <a:r>
              <a:rPr lang="fr-CA" sz="1400" dirty="0">
                <a:latin typeface="Arial" panose="020B0604020202020204" pitchFamily="34" charset="0"/>
                <a:ea typeface="Calibri" panose="020F0502020204030204" pitchFamily="34" charset="0"/>
                <a:cs typeface="Arial" panose="020B0604020202020204" pitchFamily="34" charset="0"/>
              </a:rPr>
              <a:t>problèmes de santé</a:t>
            </a:r>
            <a:r>
              <a:rPr kumimoji="0" lang="fr-CA" sz="1400" b="0" i="0" u="none" strike="noStrike" cap="none" normalizeH="0" baseline="0" dirty="0">
                <a:ln>
                  <a:noFill/>
                </a:ln>
                <a:solidFill>
                  <a:schemeClr val="tx1"/>
                </a:solidFill>
                <a:latin typeface="Arial" panose="020B0604020202020204" pitchFamily="34" charset="0"/>
                <a:ea typeface="Calibri" panose="020F0502020204030204" pitchFamily="34" charset="0"/>
                <a:cs typeface="Arial" panose="020B0604020202020204" pitchFamily="34" charset="0"/>
              </a:rPr>
              <a:t> mentale. Ce lieu de travail est conçu pour prendre en charge les incapacités invisibles.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CA" altLang="en-US" sz="1600" b="0" i="0" u="none" strike="noStrike" cap="none" normalizeH="0" baseline="0" dirty="0">
              <a:ln>
                <a:noFill/>
              </a:ln>
              <a:solidFill>
                <a:schemeClr val="tx1"/>
              </a:solidFill>
              <a:effectLst/>
              <a:latin typeface="Arial" panose="020B0604020202020204" pitchFamily="34" charset="0"/>
            </a:endParaRPr>
          </a:p>
        </p:txBody>
      </p:sp>
      <p:sp>
        <p:nvSpPr>
          <p:cNvPr id="13" name="Rectangle 9">
            <a:extLst>
              <a:ext uri="{FF2B5EF4-FFF2-40B4-BE49-F238E27FC236}">
                <a16:creationId xmlns:a16="http://schemas.microsoft.com/office/drawing/2014/main" id="{47CC88BB-7ECC-4FF7-9802-7BDE98A3F4F3}"/>
              </a:ext>
            </a:extLst>
          </p:cNvPr>
          <p:cNvSpPr>
            <a:spLocks noChangeArrowheads="1"/>
          </p:cNvSpPr>
          <p:nvPr/>
        </p:nvSpPr>
        <p:spPr bwMode="auto">
          <a:xfrm>
            <a:off x="6799610" y="4136098"/>
            <a:ext cx="4258031"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sz="1400" b="1" i="0" u="none" strike="noStrike" cap="none" normalizeH="0" baseline="0" dirty="0">
                <a:ln>
                  <a:noFill/>
                </a:ln>
                <a:solidFill>
                  <a:schemeClr val="tx1"/>
                </a:solidFill>
                <a:latin typeface="Arial" panose="020B0604020202020204" pitchFamily="34" charset="0"/>
                <a:ea typeface="Calibri" panose="020F0502020204030204" pitchFamily="34" charset="0"/>
                <a:cs typeface="Arial" panose="020B0604020202020204" pitchFamily="34" charset="0"/>
              </a:rPr>
              <a:t>Inclusivité</a:t>
            </a:r>
          </a:p>
          <a:p>
            <a:pPr marL="0" marR="0" lvl="0" indent="0" algn="l" defTabSz="914400" rtl="0" eaLnBrk="0" fontAlgn="base" latinLnBrk="0" hangingPunct="0">
              <a:lnSpc>
                <a:spcPct val="100000"/>
              </a:lnSpc>
              <a:spcBef>
                <a:spcPct val="0"/>
              </a:spcBef>
              <a:spcAft>
                <a:spcPct val="0"/>
              </a:spcAft>
              <a:buClrTx/>
              <a:buSzTx/>
              <a:buFontTx/>
              <a:buNone/>
              <a:tabLst/>
            </a:pPr>
            <a:r>
              <a:rPr lang="fr-CA" sz="1400" dirty="0">
                <a:latin typeface="Arial" panose="020B0604020202020204" pitchFamily="34" charset="0"/>
                <a:ea typeface="Calibri" panose="020F0502020204030204" pitchFamily="34" charset="0"/>
                <a:cs typeface="Arial" panose="020B0604020202020204" pitchFamily="34" charset="0"/>
              </a:rPr>
              <a:t>Le</a:t>
            </a:r>
            <a:r>
              <a:rPr kumimoji="0" lang="fr-CA" sz="1400" b="0" i="0" u="none" strike="noStrike" cap="none" normalizeH="0" baseline="0" dirty="0">
                <a:ln>
                  <a:noFill/>
                </a:ln>
                <a:solidFill>
                  <a:schemeClr val="tx1"/>
                </a:solidFill>
                <a:latin typeface="Arial" panose="020B0604020202020204" pitchFamily="34" charset="0"/>
                <a:ea typeface="Calibri" panose="020F0502020204030204" pitchFamily="34" charset="0"/>
                <a:cs typeface="Arial" panose="020B0604020202020204" pitchFamily="34" charset="0"/>
              </a:rPr>
              <a:t> </a:t>
            </a:r>
            <a:r>
              <a:rPr kumimoji="0" lang="fr-CA" sz="1400" b="1" i="0" u="sng" strike="noStrike" cap="none" normalizeH="0" baseline="0" dirty="0">
                <a:ln>
                  <a:noFill/>
                </a:ln>
                <a:solidFill>
                  <a:schemeClr val="tx1"/>
                </a:solidFill>
                <a:latin typeface="Arial" panose="020B0604020202020204" pitchFamily="34" charset="0"/>
                <a:ea typeface="Calibri" panose="020F0502020204030204" pitchFamily="34" charset="0"/>
                <a:cs typeface="Arial" panose="020B0604020202020204" pitchFamily="34" charset="0"/>
              </a:rPr>
              <a:t>lieu de travail accessible et inclusif </a:t>
            </a:r>
            <a:r>
              <a:rPr kumimoji="0" lang="fr-CA" sz="1400" b="0" i="0" u="none" strike="noStrike" cap="none" normalizeH="0" baseline="0" dirty="0">
                <a:ln>
                  <a:noFill/>
                </a:ln>
                <a:solidFill>
                  <a:schemeClr val="tx1"/>
                </a:solidFill>
                <a:latin typeface="Arial" panose="020B0604020202020204" pitchFamily="34" charset="0"/>
                <a:ea typeface="Calibri" panose="020F0502020204030204" pitchFamily="34" charset="0"/>
                <a:cs typeface="Arial" panose="020B0604020202020204" pitchFamily="34" charset="0"/>
              </a:rPr>
              <a:t>comprend que les employés ont des capacités et des besoins différents et </a:t>
            </a:r>
            <a:r>
              <a:rPr lang="fr-CA" sz="1400" dirty="0">
                <a:latin typeface="Arial" panose="020B0604020202020204" pitchFamily="34" charset="0"/>
                <a:ea typeface="Calibri" panose="020F0502020204030204" pitchFamily="34" charset="0"/>
                <a:cs typeface="Arial" panose="020B0604020202020204" pitchFamily="34" charset="0"/>
              </a:rPr>
              <a:t>travaille systématiquement à</a:t>
            </a:r>
            <a:r>
              <a:rPr kumimoji="0" lang="fr-CA" sz="1400" b="0" i="0" u="none" strike="noStrike" cap="none" normalizeH="0" baseline="0" dirty="0">
                <a:ln>
                  <a:noFill/>
                </a:ln>
                <a:solidFill>
                  <a:schemeClr val="tx1"/>
                </a:solidFill>
                <a:latin typeface="Arial" panose="020B0604020202020204" pitchFamily="34" charset="0"/>
                <a:ea typeface="Calibri" panose="020F0502020204030204" pitchFamily="34" charset="0"/>
                <a:cs typeface="Arial" panose="020B0604020202020204" pitchFamily="34" charset="0"/>
              </a:rPr>
              <a:t> ce que l’environnement de travail soit accueillant pour tous. C’est un lieu où la conception des salles de réunion, des points de travail et des espaces communs tient compte de tous les utilisateurs.</a:t>
            </a:r>
          </a:p>
        </p:txBody>
      </p:sp>
      <p:pic>
        <p:nvPicPr>
          <p:cNvPr id="14" name="Picture 13">
            <a:extLst>
              <a:ext uri="{FF2B5EF4-FFF2-40B4-BE49-F238E27FC236}">
                <a16:creationId xmlns:a16="http://schemas.microsoft.com/office/drawing/2014/main" id="{C19D85EC-90D8-47D2-B4DA-886D4BB10048}"/>
              </a:ext>
              <a:ext uri="{C183D7F6-B498-43B3-948B-1728B52AA6E4}">
                <adec:decorative xmlns:adec="http://schemas.microsoft.com/office/drawing/2017/decorative" val="1"/>
              </a:ext>
            </a:extLst>
          </p:cNvPr>
          <p:cNvPicPr/>
          <p:nvPr/>
        </p:nvPicPr>
        <p:blipFill>
          <a:blip r:embed="rId7" cstate="print">
            <a:extLst>
              <a:ext uri="{28A0092B-C50C-407E-A947-70E740481C1C}">
                <a14:useLocalDpi xmlns:a14="http://schemas.microsoft.com/office/drawing/2010/main" val="0"/>
              </a:ext>
            </a:extLst>
          </a:blip>
          <a:stretch>
            <a:fillRect/>
          </a:stretch>
        </p:blipFill>
        <p:spPr>
          <a:xfrm flipH="1">
            <a:off x="11138305" y="14558"/>
            <a:ext cx="1056640" cy="1576705"/>
          </a:xfrm>
          <a:prstGeom prst="rect">
            <a:avLst/>
          </a:prstGeom>
        </p:spPr>
      </p:pic>
      <p:pic>
        <p:nvPicPr>
          <p:cNvPr id="15" name="Picture 14" descr="seven dimensions of GCworkplace icons, flexible, healthy, collaborative, inclusive, digital, efficient and green.">
            <a:extLst>
              <a:ext uri="{FF2B5EF4-FFF2-40B4-BE49-F238E27FC236}">
                <a16:creationId xmlns:a16="http://schemas.microsoft.com/office/drawing/2014/main" id="{939FA243-FC41-4557-87B9-E608A88C09A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320529" y="405672"/>
            <a:ext cx="2737112" cy="1679592"/>
          </a:xfrm>
          <a:prstGeom prst="rect">
            <a:avLst/>
          </a:prstGeom>
        </p:spPr>
      </p:pic>
    </p:spTree>
    <p:extLst>
      <p:ext uri="{BB962C8B-B14F-4D97-AF65-F5344CB8AC3E}">
        <p14:creationId xmlns:p14="http://schemas.microsoft.com/office/powerpoint/2010/main" val="41816104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A6D018-C76A-47F2-A691-399E4D16902B}"/>
              </a:ext>
            </a:extLst>
          </p:cNvPr>
          <p:cNvSpPr>
            <a:spLocks noGrp="1"/>
          </p:cNvSpPr>
          <p:nvPr>
            <p:ph type="title"/>
          </p:nvPr>
        </p:nvSpPr>
        <p:spPr/>
        <p:txBody>
          <a:bodyPr/>
          <a:lstStyle/>
          <a:p>
            <a:r>
              <a:rPr lang="fr-CA" sz="3200" dirty="0"/>
              <a:t>Les sept dimensions de Milieu de travail GC (suite)</a:t>
            </a:r>
          </a:p>
        </p:txBody>
      </p:sp>
      <p:sp>
        <p:nvSpPr>
          <p:cNvPr id="9" name="Rectangle 5">
            <a:extLst>
              <a:ext uri="{FF2B5EF4-FFF2-40B4-BE49-F238E27FC236}">
                <a16:creationId xmlns:a16="http://schemas.microsoft.com/office/drawing/2014/main" id="{52E66862-8975-44C7-B0B7-94C77E1066C8}"/>
              </a:ext>
            </a:extLst>
          </p:cNvPr>
          <p:cNvSpPr>
            <a:spLocks noChangeArrowheads="1"/>
          </p:cNvSpPr>
          <p:nvPr/>
        </p:nvSpPr>
        <p:spPr bwMode="auto">
          <a:xfrm>
            <a:off x="435860" y="1186099"/>
            <a:ext cx="731290"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sz="1400" b="1" i="0" u="none" strike="noStrike" cap="none" normalizeH="0" baseline="0" dirty="0">
                <a:ln>
                  <a:noFill/>
                </a:ln>
                <a:solidFill>
                  <a:schemeClr val="tx1"/>
                </a:solidFill>
                <a:latin typeface="Arial" panose="020B0604020202020204" pitchFamily="34" charset="0"/>
                <a:ea typeface="Calibri" panose="020F0502020204030204" pitchFamily="34" charset="0"/>
                <a:cs typeface="Arial" panose="020B0604020202020204" pitchFamily="34" charset="0"/>
              </a:rPr>
              <a:t>Suite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CA" altLang="en-US" sz="1600" b="0" i="0" u="none" strike="noStrike" cap="none" normalizeH="0" baseline="0" dirty="0">
              <a:ln>
                <a:noFill/>
              </a:ln>
              <a:solidFill>
                <a:schemeClr val="tx1"/>
              </a:solidFill>
              <a:effectLst/>
              <a:latin typeface="Arial" panose="020B0604020202020204" pitchFamily="34" charset="0"/>
            </a:endParaRPr>
          </a:p>
        </p:txBody>
      </p:sp>
      <p:pic>
        <p:nvPicPr>
          <p:cNvPr id="14" name="Picture 62" descr="Efficient icon">
            <a:extLst>
              <a:ext uri="{FF2B5EF4-FFF2-40B4-BE49-F238E27FC236}">
                <a16:creationId xmlns:a16="http://schemas.microsoft.com/office/drawing/2014/main" id="{56DA1D12-B00E-426F-99DA-ACAB3E1AAD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2974" y="1896679"/>
            <a:ext cx="777875" cy="7778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3" descr="digital icon">
            <a:extLst>
              <a:ext uri="{FF2B5EF4-FFF2-40B4-BE49-F238E27FC236}">
                <a16:creationId xmlns:a16="http://schemas.microsoft.com/office/drawing/2014/main" id="{813F523C-77C8-4258-914B-BA4579990E3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18708" y="2381672"/>
            <a:ext cx="777875" cy="77787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4" descr="green icon">
            <a:extLst>
              <a:ext uri="{FF2B5EF4-FFF2-40B4-BE49-F238E27FC236}">
                <a16:creationId xmlns:a16="http://schemas.microsoft.com/office/drawing/2014/main" id="{EFD8847E-BEBA-4FD6-8DCE-FF9061D0C9E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0371" y="4063874"/>
            <a:ext cx="777875" cy="777875"/>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5">
            <a:extLst>
              <a:ext uri="{FF2B5EF4-FFF2-40B4-BE49-F238E27FC236}">
                <a16:creationId xmlns:a16="http://schemas.microsoft.com/office/drawing/2014/main" id="{57BE1474-24EC-48AB-A37A-1BC6C5DD6939}"/>
              </a:ext>
            </a:extLst>
          </p:cNvPr>
          <p:cNvSpPr>
            <a:spLocks noChangeArrowheads="1"/>
          </p:cNvSpPr>
          <p:nvPr/>
        </p:nvSpPr>
        <p:spPr bwMode="auto">
          <a:xfrm>
            <a:off x="1238246" y="2165616"/>
            <a:ext cx="4637577"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sz="1400" b="1" i="0" u="none" strike="noStrike" cap="none" normalizeH="0" baseline="0" dirty="0">
                <a:ln>
                  <a:noFill/>
                </a:ln>
                <a:solidFill>
                  <a:schemeClr val="tx1"/>
                </a:solidFill>
                <a:latin typeface="Arial" panose="020B0604020202020204" pitchFamily="34" charset="0"/>
                <a:ea typeface="Calibri" panose="020F0502020204030204" pitchFamily="34" charset="0"/>
                <a:cs typeface="Arial" panose="020B0604020202020204" pitchFamily="34" charset="0"/>
              </a:rPr>
              <a:t>Efficacité</a:t>
            </a:r>
          </a:p>
          <a:p>
            <a:pPr marL="0" marR="0" lvl="0" indent="0" algn="l" defTabSz="914400" rtl="0" eaLnBrk="0" fontAlgn="base" latinLnBrk="0" hangingPunct="0">
              <a:lnSpc>
                <a:spcPct val="100000"/>
              </a:lnSpc>
              <a:spcBef>
                <a:spcPct val="0"/>
              </a:spcBef>
              <a:spcAft>
                <a:spcPct val="0"/>
              </a:spcAft>
              <a:buClrTx/>
              <a:buSzTx/>
              <a:buFontTx/>
              <a:buNone/>
              <a:tabLst/>
            </a:pPr>
            <a:r>
              <a:rPr lang="fr-CA" sz="1400" dirty="0">
                <a:latin typeface="Arial" panose="020B0604020202020204" pitchFamily="34" charset="0"/>
                <a:ea typeface="Calibri" panose="020F0502020204030204" pitchFamily="34" charset="0"/>
                <a:cs typeface="Arial" panose="020B0604020202020204" pitchFamily="34" charset="0"/>
              </a:rPr>
              <a:t>Le</a:t>
            </a:r>
            <a:r>
              <a:rPr kumimoji="0" lang="fr-CA" sz="1400" b="0" i="0" u="none" strike="noStrike" cap="none" normalizeH="0" baseline="0" dirty="0">
                <a:ln>
                  <a:noFill/>
                </a:ln>
                <a:solidFill>
                  <a:schemeClr val="tx1"/>
                </a:solidFill>
                <a:latin typeface="Arial" panose="020B0604020202020204" pitchFamily="34" charset="0"/>
                <a:ea typeface="Calibri" panose="020F0502020204030204" pitchFamily="34" charset="0"/>
                <a:cs typeface="Arial" panose="020B0604020202020204" pitchFamily="34" charset="0"/>
              </a:rPr>
              <a:t> </a:t>
            </a:r>
            <a:r>
              <a:rPr kumimoji="0" lang="fr-CA" sz="1400" b="1" i="0" u="sng" strike="noStrike" cap="none" normalizeH="0" baseline="0" dirty="0">
                <a:ln>
                  <a:noFill/>
                </a:ln>
                <a:solidFill>
                  <a:schemeClr val="tx1"/>
                </a:solidFill>
                <a:latin typeface="Arial" panose="020B0604020202020204" pitchFamily="34" charset="0"/>
                <a:ea typeface="Calibri" panose="020F0502020204030204" pitchFamily="34" charset="0"/>
                <a:cs typeface="Arial" panose="020B0604020202020204" pitchFamily="34" charset="0"/>
              </a:rPr>
              <a:t>lieu de travail accessible et inclusif</a:t>
            </a:r>
            <a:r>
              <a:rPr kumimoji="0" lang="fr-CA" sz="1400" b="1" i="0" strike="noStrike" cap="none" normalizeH="0" baseline="0" dirty="0">
                <a:ln>
                  <a:noFill/>
                </a:ln>
                <a:solidFill>
                  <a:schemeClr val="tx1"/>
                </a:solidFill>
                <a:latin typeface="Arial" panose="020B0604020202020204" pitchFamily="34" charset="0"/>
                <a:ea typeface="Calibri" panose="020F0502020204030204" pitchFamily="34" charset="0"/>
                <a:cs typeface="Arial" panose="020B0604020202020204" pitchFamily="34" charset="0"/>
              </a:rPr>
              <a:t> </a:t>
            </a:r>
            <a:r>
              <a:rPr lang="fr-CA" sz="1400" dirty="0">
                <a:latin typeface="Arial" panose="020B0604020202020204" pitchFamily="34" charset="0"/>
                <a:ea typeface="Calibri" panose="020F0502020204030204" pitchFamily="34" charset="0"/>
                <a:cs typeface="Arial" panose="020B0604020202020204" pitchFamily="34" charset="0"/>
              </a:rPr>
              <a:t>laisse les</a:t>
            </a:r>
            <a:r>
              <a:rPr kumimoji="0" lang="fr-CA" sz="1400" b="0" i="0" u="none" strike="noStrike" cap="none" normalizeH="0" baseline="0" dirty="0">
                <a:ln>
                  <a:noFill/>
                </a:ln>
                <a:solidFill>
                  <a:schemeClr val="tx1"/>
                </a:solidFill>
                <a:latin typeface="Arial" panose="020B0604020202020204" pitchFamily="34" charset="0"/>
                <a:ea typeface="Calibri" panose="020F0502020204030204" pitchFamily="34" charset="0"/>
                <a:cs typeface="Arial" panose="020B0604020202020204" pitchFamily="34" charset="0"/>
              </a:rPr>
              <a:t> employés </a:t>
            </a:r>
            <a:r>
              <a:rPr lang="fr-CA" sz="1400" dirty="0">
                <a:latin typeface="Arial" panose="020B0604020202020204" pitchFamily="34" charset="0"/>
                <a:ea typeface="Calibri" panose="020F0502020204030204" pitchFamily="34" charset="0"/>
                <a:cs typeface="Arial" panose="020B0604020202020204" pitchFamily="34" charset="0"/>
              </a:rPr>
              <a:t>choisir la formule qui leur permettra d</a:t>
            </a:r>
            <a:r>
              <a:rPr kumimoji="0" lang="fr-CA" sz="1400" b="0" i="0" u="none" strike="noStrike" cap="none" normalizeH="0" baseline="0" dirty="0">
                <a:ln>
                  <a:noFill/>
                </a:ln>
                <a:solidFill>
                  <a:schemeClr val="tx1"/>
                </a:solidFill>
                <a:latin typeface="Arial" panose="020B0604020202020204" pitchFamily="34" charset="0"/>
                <a:ea typeface="Calibri" panose="020F0502020204030204" pitchFamily="34" charset="0"/>
                <a:cs typeface="Arial" panose="020B0604020202020204" pitchFamily="34" charset="0"/>
              </a:rPr>
              <a:t>’être les plus productifs possible, au lieu de leur dicter où et comment travailler. Il leur fournit les outils et le soutien dont ils ont besoin au moment où ils en ont besoin.</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CA" altLang="en-US" sz="1600" b="0" i="0" u="none" strike="noStrike" cap="none" normalizeH="0" baseline="0" dirty="0">
              <a:ln>
                <a:noFill/>
              </a:ln>
              <a:solidFill>
                <a:schemeClr val="tx1"/>
              </a:solidFill>
              <a:effectLst/>
              <a:latin typeface="Arial" panose="020B0604020202020204" pitchFamily="34" charset="0"/>
            </a:endParaRPr>
          </a:p>
        </p:txBody>
      </p:sp>
      <p:sp>
        <p:nvSpPr>
          <p:cNvPr id="19" name="Rectangle 6">
            <a:extLst>
              <a:ext uri="{FF2B5EF4-FFF2-40B4-BE49-F238E27FC236}">
                <a16:creationId xmlns:a16="http://schemas.microsoft.com/office/drawing/2014/main" id="{3A2F512D-5B14-4DED-9BF2-7A00CED4378E}"/>
              </a:ext>
            </a:extLst>
          </p:cNvPr>
          <p:cNvSpPr>
            <a:spLocks noChangeArrowheads="1"/>
          </p:cNvSpPr>
          <p:nvPr/>
        </p:nvSpPr>
        <p:spPr bwMode="auto">
          <a:xfrm>
            <a:off x="7173980" y="2613310"/>
            <a:ext cx="4269933"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sz="1400" b="1" i="0" u="none" strike="noStrike" cap="none" normalizeH="0" baseline="0" dirty="0">
                <a:ln>
                  <a:noFill/>
                </a:ln>
                <a:solidFill>
                  <a:schemeClr val="tx1"/>
                </a:solidFill>
                <a:latin typeface="Arial" panose="020B0604020202020204" pitchFamily="34" charset="0"/>
                <a:ea typeface="Calibri" panose="020F0502020204030204" pitchFamily="34" charset="0"/>
                <a:cs typeface="Arial" panose="020B0604020202020204" pitchFamily="34" charset="0"/>
              </a:rPr>
              <a:t>Numérique</a:t>
            </a:r>
          </a:p>
          <a:p>
            <a:pPr marL="0" marR="0" lvl="0" indent="0" algn="l" defTabSz="914400" rtl="0" eaLnBrk="0" fontAlgn="base" latinLnBrk="0" hangingPunct="0">
              <a:lnSpc>
                <a:spcPct val="100000"/>
              </a:lnSpc>
              <a:spcBef>
                <a:spcPct val="0"/>
              </a:spcBef>
              <a:spcAft>
                <a:spcPct val="0"/>
              </a:spcAft>
              <a:buClrTx/>
              <a:buSzTx/>
              <a:buFontTx/>
              <a:buNone/>
              <a:tabLst/>
            </a:pPr>
            <a:r>
              <a:rPr lang="fr-CA" sz="1400" dirty="0">
                <a:latin typeface="Arial" panose="020B0604020202020204" pitchFamily="34" charset="0"/>
                <a:ea typeface="Calibri" panose="020F0502020204030204" pitchFamily="34" charset="0"/>
                <a:cs typeface="Arial" panose="020B0604020202020204" pitchFamily="34" charset="0"/>
              </a:rPr>
              <a:t>Le</a:t>
            </a:r>
            <a:r>
              <a:rPr kumimoji="0" lang="fr-CA" sz="1400" b="0" i="0" u="none" strike="noStrike" cap="none" normalizeH="0" baseline="0" dirty="0">
                <a:ln>
                  <a:noFill/>
                </a:ln>
                <a:solidFill>
                  <a:schemeClr val="tx1"/>
                </a:solidFill>
                <a:latin typeface="Arial" panose="020B0604020202020204" pitchFamily="34" charset="0"/>
                <a:ea typeface="Calibri" panose="020F0502020204030204" pitchFamily="34" charset="0"/>
                <a:cs typeface="Arial" panose="020B0604020202020204" pitchFamily="34" charset="0"/>
              </a:rPr>
              <a:t> </a:t>
            </a:r>
            <a:r>
              <a:rPr kumimoji="0" lang="fr-CA" sz="1400" b="1" i="0" u="sng" strike="noStrike" cap="none" normalizeH="0" baseline="0" dirty="0">
                <a:ln>
                  <a:noFill/>
                </a:ln>
                <a:solidFill>
                  <a:schemeClr val="tx1"/>
                </a:solidFill>
                <a:latin typeface="Arial" panose="020B0604020202020204" pitchFamily="34" charset="0"/>
                <a:ea typeface="Calibri" panose="020F0502020204030204" pitchFamily="34" charset="0"/>
                <a:cs typeface="Arial" panose="020B0604020202020204" pitchFamily="34" charset="0"/>
              </a:rPr>
              <a:t>lieu de travail accessible et inclusif</a:t>
            </a:r>
            <a:r>
              <a:rPr kumimoji="0" lang="fr-CA" sz="1400" b="1" i="0" strike="noStrike" cap="none" normalizeH="0" baseline="0" dirty="0">
                <a:ln>
                  <a:noFill/>
                </a:ln>
                <a:solidFill>
                  <a:schemeClr val="tx1"/>
                </a:solidFill>
                <a:latin typeface="Arial" panose="020B0604020202020204" pitchFamily="34" charset="0"/>
                <a:ea typeface="Calibri" panose="020F0502020204030204" pitchFamily="34" charset="0"/>
                <a:cs typeface="Arial" panose="020B0604020202020204" pitchFamily="34" charset="0"/>
              </a:rPr>
              <a:t> </a:t>
            </a:r>
            <a:r>
              <a:rPr kumimoji="0" lang="fr-CA" sz="1400" b="0" i="0" u="none" strike="noStrike" cap="none" normalizeH="0" baseline="0" dirty="0">
                <a:ln>
                  <a:noFill/>
                </a:ln>
                <a:solidFill>
                  <a:schemeClr val="tx1"/>
                </a:solidFill>
                <a:latin typeface="Arial" panose="020B0604020202020204" pitchFamily="34" charset="0"/>
                <a:ea typeface="Calibri" panose="020F0502020204030204" pitchFamily="34" charset="0"/>
                <a:cs typeface="Arial" panose="020B0604020202020204" pitchFamily="34" charset="0"/>
              </a:rPr>
              <a:t>est connecté afin que les employés puissent faire leur travail de n’importe où. Les logiciels sont accessibles, les responsables et les employés sont conscients des exigences en matière d’accessibilité des documents et des produits, et les employés ont accès aux applications et aux outils en ligne qui les aident à faire leur travail efficacement.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CA" altLang="en-US" sz="1600" b="0" i="0" u="none" strike="noStrike" cap="none" normalizeH="0" baseline="0" dirty="0">
              <a:ln>
                <a:noFill/>
              </a:ln>
              <a:solidFill>
                <a:schemeClr val="tx1"/>
              </a:solidFill>
              <a:effectLst/>
              <a:latin typeface="Arial" panose="020B0604020202020204" pitchFamily="34" charset="0"/>
            </a:endParaRPr>
          </a:p>
        </p:txBody>
      </p:sp>
      <p:sp>
        <p:nvSpPr>
          <p:cNvPr id="20" name="Rectangle 7">
            <a:extLst>
              <a:ext uri="{FF2B5EF4-FFF2-40B4-BE49-F238E27FC236}">
                <a16:creationId xmlns:a16="http://schemas.microsoft.com/office/drawing/2014/main" id="{56E6CF54-2F5D-4F69-A015-582E69E6EA5B}"/>
              </a:ext>
            </a:extLst>
          </p:cNvPr>
          <p:cNvSpPr>
            <a:spLocks noChangeArrowheads="1"/>
          </p:cNvSpPr>
          <p:nvPr/>
        </p:nvSpPr>
        <p:spPr bwMode="auto">
          <a:xfrm>
            <a:off x="1180893" y="4171596"/>
            <a:ext cx="4430744" cy="1600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sz="1400" b="1" i="0" u="none" strike="noStrike" cap="none" normalizeH="0" baseline="0" dirty="0">
                <a:ln>
                  <a:noFill/>
                </a:ln>
                <a:solidFill>
                  <a:schemeClr val="tx1"/>
                </a:solidFill>
                <a:latin typeface="Arial" panose="020B0604020202020204" pitchFamily="34" charset="0"/>
                <a:ea typeface="Calibri" panose="020F0502020204030204" pitchFamily="34" charset="0"/>
                <a:cs typeface="Arial" panose="020B0604020202020204" pitchFamily="34" charset="0"/>
              </a:rPr>
              <a:t>Durabilité</a:t>
            </a:r>
          </a:p>
          <a:p>
            <a:pPr marL="0" marR="0" lvl="0" indent="0" algn="l" defTabSz="914400" rtl="0" eaLnBrk="0" fontAlgn="base" latinLnBrk="0" hangingPunct="0">
              <a:lnSpc>
                <a:spcPct val="100000"/>
              </a:lnSpc>
              <a:spcBef>
                <a:spcPct val="0"/>
              </a:spcBef>
              <a:spcAft>
                <a:spcPct val="0"/>
              </a:spcAft>
              <a:buClrTx/>
              <a:buSzTx/>
              <a:buFontTx/>
              <a:buNone/>
              <a:tabLst/>
            </a:pPr>
            <a:r>
              <a:rPr lang="fr-CA" sz="1400" dirty="0">
                <a:latin typeface="Arial" panose="020B0604020202020204" pitchFamily="34" charset="0"/>
                <a:ea typeface="Calibri" panose="020F0502020204030204" pitchFamily="34" charset="0"/>
                <a:cs typeface="Arial" panose="020B0604020202020204" pitchFamily="34" charset="0"/>
              </a:rPr>
              <a:t>Le</a:t>
            </a:r>
            <a:r>
              <a:rPr kumimoji="0" lang="fr-CA" sz="1400" b="0" i="0" u="none" strike="noStrike" cap="none" normalizeH="0" baseline="0" dirty="0">
                <a:ln>
                  <a:noFill/>
                </a:ln>
                <a:solidFill>
                  <a:schemeClr val="tx1"/>
                </a:solidFill>
                <a:latin typeface="Arial" panose="020B0604020202020204" pitchFamily="34" charset="0"/>
                <a:ea typeface="Calibri" panose="020F0502020204030204" pitchFamily="34" charset="0"/>
                <a:cs typeface="Arial" panose="020B0604020202020204" pitchFamily="34" charset="0"/>
              </a:rPr>
              <a:t> </a:t>
            </a:r>
            <a:r>
              <a:rPr kumimoji="0" lang="fr-CA" sz="1400" b="1" i="0" u="sng" strike="noStrike" cap="none" normalizeH="0" baseline="0" dirty="0">
                <a:ln>
                  <a:noFill/>
                </a:ln>
                <a:solidFill>
                  <a:schemeClr val="tx1"/>
                </a:solidFill>
                <a:latin typeface="Arial" panose="020B0604020202020204" pitchFamily="34" charset="0"/>
                <a:ea typeface="Calibri" panose="020F0502020204030204" pitchFamily="34" charset="0"/>
                <a:cs typeface="Arial" panose="020B0604020202020204" pitchFamily="34" charset="0"/>
              </a:rPr>
              <a:t>lieu de travail accessible et inclusif</a:t>
            </a:r>
            <a:r>
              <a:rPr kumimoji="0" lang="fr-CA" sz="1400" b="1" i="0" strike="noStrike" cap="none" normalizeH="0" baseline="0" dirty="0">
                <a:ln>
                  <a:noFill/>
                </a:ln>
                <a:solidFill>
                  <a:schemeClr val="tx1"/>
                </a:solidFill>
                <a:latin typeface="Arial" panose="020B0604020202020204" pitchFamily="34" charset="0"/>
                <a:ea typeface="Calibri" panose="020F0502020204030204" pitchFamily="34" charset="0"/>
                <a:cs typeface="Arial" panose="020B0604020202020204" pitchFamily="34" charset="0"/>
              </a:rPr>
              <a:t> </a:t>
            </a:r>
            <a:r>
              <a:rPr kumimoji="0" lang="fr-CA" sz="1400" b="0" i="0" u="none" strike="noStrike" cap="none" normalizeH="0" baseline="0" dirty="0">
                <a:ln>
                  <a:noFill/>
                </a:ln>
                <a:solidFill>
                  <a:schemeClr val="tx1"/>
                </a:solidFill>
                <a:latin typeface="Arial" panose="020B0604020202020204" pitchFamily="34" charset="0"/>
                <a:ea typeface="Calibri" panose="020F0502020204030204" pitchFamily="34" charset="0"/>
                <a:cs typeface="Arial" panose="020B0604020202020204" pitchFamily="34" charset="0"/>
              </a:rPr>
              <a:t>permet aux employés d’avoir plus de contrôle sur leurs actions individuelles, par exemple en tamisant les lumières, en utilisant des solutions technologiques au lieu de solutions papier et en travaillant à distance quand ils le souhaitent, ce qui réduit les émissions de carbone.</a:t>
            </a:r>
          </a:p>
        </p:txBody>
      </p:sp>
      <p:pic>
        <p:nvPicPr>
          <p:cNvPr id="11" name="Picture 10">
            <a:extLst>
              <a:ext uri="{FF2B5EF4-FFF2-40B4-BE49-F238E27FC236}">
                <a16:creationId xmlns:a16="http://schemas.microsoft.com/office/drawing/2014/main" id="{A1FCC708-01EB-49A4-9338-523EBC7285E8}"/>
              </a:ext>
              <a:ext uri="{C183D7F6-B498-43B3-948B-1728B52AA6E4}">
                <adec:decorative xmlns:adec="http://schemas.microsoft.com/office/drawing/2017/decorative" val="1"/>
              </a:ext>
            </a:extLst>
          </p:cNvPr>
          <p:cNvPicPr/>
          <p:nvPr/>
        </p:nvPicPr>
        <p:blipFill>
          <a:blip r:embed="rId6" cstate="print">
            <a:extLst>
              <a:ext uri="{28A0092B-C50C-407E-A947-70E740481C1C}">
                <a14:useLocalDpi xmlns:a14="http://schemas.microsoft.com/office/drawing/2010/main" val="0"/>
              </a:ext>
            </a:extLst>
          </a:blip>
          <a:stretch>
            <a:fillRect/>
          </a:stretch>
        </p:blipFill>
        <p:spPr>
          <a:xfrm flipH="1">
            <a:off x="11138305" y="14558"/>
            <a:ext cx="1056640" cy="1576705"/>
          </a:xfrm>
          <a:prstGeom prst="rect">
            <a:avLst/>
          </a:prstGeom>
        </p:spPr>
      </p:pic>
      <p:pic>
        <p:nvPicPr>
          <p:cNvPr id="12" name="Picture 11" descr="seven dimensions of GCworkplace icons, flexible, healthy, collaborative, inclusive, digital, efficient and green.">
            <a:extLst>
              <a:ext uri="{FF2B5EF4-FFF2-40B4-BE49-F238E27FC236}">
                <a16:creationId xmlns:a16="http://schemas.microsoft.com/office/drawing/2014/main" id="{FDF99AFA-41EB-4F25-8500-B2983C1516E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434838" y="802910"/>
            <a:ext cx="2737112" cy="1679592"/>
          </a:xfrm>
          <a:prstGeom prst="rect">
            <a:avLst/>
          </a:prstGeom>
        </p:spPr>
      </p:pic>
    </p:spTree>
    <p:extLst>
      <p:ext uri="{BB962C8B-B14F-4D97-AF65-F5344CB8AC3E}">
        <p14:creationId xmlns:p14="http://schemas.microsoft.com/office/powerpoint/2010/main" val="15113279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68EAA3-F28F-41C5-B957-740100C492D6}"/>
              </a:ext>
            </a:extLst>
          </p:cNvPr>
          <p:cNvSpPr>
            <a:spLocks noGrp="1"/>
          </p:cNvSpPr>
          <p:nvPr>
            <p:ph type="title"/>
          </p:nvPr>
        </p:nvSpPr>
        <p:spPr>
          <a:xfrm>
            <a:off x="451765" y="417273"/>
            <a:ext cx="9254964" cy="779462"/>
          </a:xfrm>
        </p:spPr>
        <p:txBody>
          <a:bodyPr/>
          <a:lstStyle/>
          <a:p>
            <a:r>
              <a:rPr lang="fr-CA" sz="3200" dirty="0"/>
              <a:t>Des lieux de travail inclusifs pour toutes les incapacités et toutes les préférences</a:t>
            </a:r>
          </a:p>
        </p:txBody>
      </p:sp>
      <p:sp>
        <p:nvSpPr>
          <p:cNvPr id="5" name="TextBox 4">
            <a:extLst>
              <a:ext uri="{FF2B5EF4-FFF2-40B4-BE49-F238E27FC236}">
                <a16:creationId xmlns:a16="http://schemas.microsoft.com/office/drawing/2014/main" id="{23821317-C93B-4DB7-B629-A3BA47872A2A}"/>
              </a:ext>
            </a:extLst>
          </p:cNvPr>
          <p:cNvSpPr txBox="1"/>
          <p:nvPr/>
        </p:nvSpPr>
        <p:spPr>
          <a:xfrm>
            <a:off x="451765" y="1790452"/>
            <a:ext cx="6112135" cy="1785104"/>
          </a:xfrm>
          <a:prstGeom prst="rect">
            <a:avLst/>
          </a:prstGeom>
          <a:noFill/>
        </p:spPr>
        <p:txBody>
          <a:bodyPr wrap="square">
            <a:spAutoFit/>
          </a:bodyPr>
          <a:lstStyle/>
          <a:p>
            <a:pPr>
              <a:lnSpc>
                <a:spcPct val="100000"/>
              </a:lnSpc>
            </a:pPr>
            <a:r>
              <a:rPr lang="fr-CA" sz="1600" b="1" dirty="0">
                <a:solidFill>
                  <a:srgbClr val="338D84"/>
                </a:solidFill>
                <a:latin typeface="+mn-lt"/>
              </a:rPr>
              <a:t>Milieu de travail GC</a:t>
            </a:r>
            <a:r>
              <a:rPr lang="fr-CA" sz="1600" dirty="0">
                <a:latin typeface="+mn-lt"/>
              </a:rPr>
              <a:t> se veut une norme de conception des lieux de travail accessibles et inclusifs qui offre aux occupants un contrôle total sur les cadres de travail qui conviennent le mieux à leurs </a:t>
            </a:r>
            <a:r>
              <a:rPr lang="fr-CA" sz="1600" b="1" dirty="0">
                <a:latin typeface="+mn-lt"/>
              </a:rPr>
              <a:t>besoins fonctionnels, </a:t>
            </a:r>
            <a:r>
              <a:rPr lang="fr-CA" sz="1600" dirty="0">
                <a:latin typeface="+mn-lt"/>
              </a:rPr>
              <a:t>en tenant compte de leurs différentes </a:t>
            </a:r>
            <a:r>
              <a:rPr lang="fr-CA" sz="1600" b="1" dirty="0">
                <a:latin typeface="+mn-lt"/>
              </a:rPr>
              <a:t>capacités, incapacités </a:t>
            </a:r>
            <a:r>
              <a:rPr lang="fr-CA" sz="1600" dirty="0">
                <a:latin typeface="+mn-lt"/>
              </a:rPr>
              <a:t>et </a:t>
            </a:r>
            <a:r>
              <a:rPr lang="fr-CA" sz="1600" b="1" dirty="0">
                <a:latin typeface="+mn-lt"/>
              </a:rPr>
              <a:t>préférences personnelles</a:t>
            </a:r>
            <a:r>
              <a:rPr lang="fr-CA" sz="1600" dirty="0">
                <a:latin typeface="+mn-lt"/>
              </a:rPr>
              <a:t>. </a:t>
            </a:r>
          </a:p>
          <a:p>
            <a:pPr lvl="0">
              <a:lnSpc>
                <a:spcPct val="100000"/>
              </a:lnSpc>
            </a:pPr>
            <a:endParaRPr lang="fr-CA" sz="1400" b="1" dirty="0">
              <a:latin typeface="+mn-lt"/>
            </a:endParaRPr>
          </a:p>
        </p:txBody>
      </p:sp>
      <p:sp>
        <p:nvSpPr>
          <p:cNvPr id="6" name="TextBox 5">
            <a:extLst>
              <a:ext uri="{FF2B5EF4-FFF2-40B4-BE49-F238E27FC236}">
                <a16:creationId xmlns:a16="http://schemas.microsoft.com/office/drawing/2014/main" id="{ED40533B-69A0-4D7A-9D84-0D46C23F0787}"/>
              </a:ext>
            </a:extLst>
          </p:cNvPr>
          <p:cNvSpPr txBox="1"/>
          <p:nvPr/>
        </p:nvSpPr>
        <p:spPr>
          <a:xfrm>
            <a:off x="1821369" y="3919287"/>
            <a:ext cx="4479611" cy="1569660"/>
          </a:xfrm>
          <a:prstGeom prst="rect">
            <a:avLst/>
          </a:prstGeom>
          <a:noFill/>
        </p:spPr>
        <p:txBody>
          <a:bodyPr wrap="square">
            <a:spAutoFit/>
          </a:bodyPr>
          <a:lstStyle/>
          <a:p>
            <a:pPr algn="ctr"/>
            <a:r>
              <a:rPr lang="fr-CA" sz="1600" i="0" dirty="0">
                <a:latin typeface="+mn-lt"/>
              </a:rPr>
              <a:t>La conception d’un environnement inclusif </a:t>
            </a:r>
            <a:r>
              <a:rPr lang="fr-CA" sz="1600" b="1" i="0" u="sng" dirty="0">
                <a:latin typeface="+mn-lt"/>
              </a:rPr>
              <a:t>ne signifie pas qu’il faille se concentrer uniquement sur les différences physiques</a:t>
            </a:r>
            <a:r>
              <a:rPr lang="fr-CA" sz="1600" i="0" dirty="0">
                <a:latin typeface="+mn-lt"/>
              </a:rPr>
              <a:t>; il faut plutôt accorder une importance égale aux différents styles de travail ainsi qu’à la santé mentale.</a:t>
            </a:r>
          </a:p>
        </p:txBody>
      </p:sp>
      <p:sp>
        <p:nvSpPr>
          <p:cNvPr id="10" name="Rectangle 9">
            <a:extLst>
              <a:ext uri="{FF2B5EF4-FFF2-40B4-BE49-F238E27FC236}">
                <a16:creationId xmlns:a16="http://schemas.microsoft.com/office/drawing/2014/main" id="{3A4EBD9D-AB16-4870-8D3D-AA11D7509EF7}"/>
              </a:ext>
            </a:extLst>
          </p:cNvPr>
          <p:cNvSpPr/>
          <p:nvPr/>
        </p:nvSpPr>
        <p:spPr>
          <a:xfrm>
            <a:off x="7454193" y="2487027"/>
            <a:ext cx="4297680" cy="184666"/>
          </a:xfrm>
          <a:prstGeom prst="rect">
            <a:avLst/>
          </a:prstGeom>
          <a:solidFill>
            <a:schemeClr val="bg1"/>
          </a:solidFill>
        </p:spPr>
        <p:txBody>
          <a:bodyPr wrap="square" lIns="0" tIns="0" rIns="0" bIns="0">
            <a:spAutoFit/>
          </a:bodyPr>
          <a:lstStyle/>
          <a:p>
            <a:pPr marL="285750" indent="-285750" algn="ctr">
              <a:buFont typeface="Wingdings" panose="05000000000000000000" pitchFamily="2" charset="2"/>
              <a:buChar char="ü"/>
            </a:pPr>
            <a:r>
              <a:rPr lang="fr-CA" sz="1200" b="1" dirty="0">
                <a:latin typeface="Arial Narrow" panose="020B0606020202030204" pitchFamily="34" charset="0"/>
              </a:rPr>
              <a:t>Niveaux variables de portée, de dextérité manuelle et de mobilité.</a:t>
            </a:r>
          </a:p>
        </p:txBody>
      </p:sp>
      <p:grpSp>
        <p:nvGrpSpPr>
          <p:cNvPr id="13" name="Group 12" descr="person having difficulty setting up the printer">
            <a:extLst>
              <a:ext uri="{FF2B5EF4-FFF2-40B4-BE49-F238E27FC236}">
                <a16:creationId xmlns:a16="http://schemas.microsoft.com/office/drawing/2014/main" id="{D977BCDD-64A4-4AEE-9BAC-108DE5BCE90F}"/>
              </a:ext>
            </a:extLst>
          </p:cNvPr>
          <p:cNvGrpSpPr/>
          <p:nvPr/>
        </p:nvGrpSpPr>
        <p:grpSpPr>
          <a:xfrm>
            <a:off x="7398279" y="1076828"/>
            <a:ext cx="1509790" cy="1324389"/>
            <a:chOff x="6314574" y="1683457"/>
            <a:chExt cx="1016702" cy="1016702"/>
          </a:xfrm>
        </p:grpSpPr>
        <p:sp>
          <p:nvSpPr>
            <p:cNvPr id="1111" name="Oval 1110">
              <a:extLst>
                <a:ext uri="{FF2B5EF4-FFF2-40B4-BE49-F238E27FC236}">
                  <a16:creationId xmlns:a16="http://schemas.microsoft.com/office/drawing/2014/main" id="{A8473BD1-3F55-486C-8C23-6A04ADB8747F}"/>
                </a:ext>
              </a:extLst>
            </p:cNvPr>
            <p:cNvSpPr/>
            <p:nvPr/>
          </p:nvSpPr>
          <p:spPr>
            <a:xfrm>
              <a:off x="6314574" y="1683457"/>
              <a:ext cx="1016702" cy="1016702"/>
            </a:xfrm>
            <a:prstGeom prst="ellipse">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1112" name="Picture 1111">
              <a:extLst>
                <a:ext uri="{FF2B5EF4-FFF2-40B4-BE49-F238E27FC236}">
                  <a16:creationId xmlns:a16="http://schemas.microsoft.com/office/drawing/2014/main" id="{E09410B9-BEA1-43AE-A5AD-97C939B0C77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89551" y="1789788"/>
              <a:ext cx="666749" cy="804040"/>
            </a:xfrm>
            <a:prstGeom prst="rect">
              <a:avLst/>
            </a:prstGeom>
          </p:spPr>
        </p:pic>
      </p:grpSp>
      <p:grpSp>
        <p:nvGrpSpPr>
          <p:cNvPr id="15" name="Group 14" descr="person in crutches">
            <a:extLst>
              <a:ext uri="{FF2B5EF4-FFF2-40B4-BE49-F238E27FC236}">
                <a16:creationId xmlns:a16="http://schemas.microsoft.com/office/drawing/2014/main" id="{960C2D24-CDCE-4D2E-BA6B-5A763E7E8B78}"/>
              </a:ext>
            </a:extLst>
          </p:cNvPr>
          <p:cNvGrpSpPr/>
          <p:nvPr/>
        </p:nvGrpSpPr>
        <p:grpSpPr>
          <a:xfrm>
            <a:off x="8684846" y="1156007"/>
            <a:ext cx="1368155" cy="1240481"/>
            <a:chOff x="7713004" y="1683457"/>
            <a:chExt cx="1016702" cy="1016702"/>
          </a:xfrm>
        </p:grpSpPr>
        <p:sp>
          <p:nvSpPr>
            <p:cNvPr id="828" name="Oval 827">
              <a:extLst>
                <a:ext uri="{FF2B5EF4-FFF2-40B4-BE49-F238E27FC236}">
                  <a16:creationId xmlns:a16="http://schemas.microsoft.com/office/drawing/2014/main" id="{76DD56E1-54CD-49AA-9819-896EA115805D}"/>
                </a:ext>
              </a:extLst>
            </p:cNvPr>
            <p:cNvSpPr/>
            <p:nvPr/>
          </p:nvSpPr>
          <p:spPr>
            <a:xfrm>
              <a:off x="7713004" y="1683457"/>
              <a:ext cx="1016702" cy="1016702"/>
            </a:xfrm>
            <a:prstGeom prst="ellipse">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829" name="Group 211">
              <a:extLst>
                <a:ext uri="{FF2B5EF4-FFF2-40B4-BE49-F238E27FC236}">
                  <a16:creationId xmlns:a16="http://schemas.microsoft.com/office/drawing/2014/main" id="{7E58563F-2528-4667-BA2B-75ABA678D243}"/>
                </a:ext>
              </a:extLst>
            </p:cNvPr>
            <p:cNvGrpSpPr>
              <a:grpSpLocks noChangeAspect="1"/>
            </p:cNvGrpSpPr>
            <p:nvPr/>
          </p:nvGrpSpPr>
          <p:grpSpPr bwMode="auto">
            <a:xfrm>
              <a:off x="8027988" y="1795463"/>
              <a:ext cx="384175" cy="815975"/>
              <a:chOff x="5057" y="1131"/>
              <a:chExt cx="242" cy="514"/>
            </a:xfrm>
          </p:grpSpPr>
          <p:sp>
            <p:nvSpPr>
              <p:cNvPr id="830" name="Freeform 212">
                <a:extLst>
                  <a:ext uri="{FF2B5EF4-FFF2-40B4-BE49-F238E27FC236}">
                    <a16:creationId xmlns:a16="http://schemas.microsoft.com/office/drawing/2014/main" id="{92FDAC99-1589-46F5-B70A-66C4D5B31B43}"/>
                  </a:ext>
                </a:extLst>
              </p:cNvPr>
              <p:cNvSpPr>
                <a:spLocks/>
              </p:cNvSpPr>
              <p:nvPr/>
            </p:nvSpPr>
            <p:spPr bwMode="auto">
              <a:xfrm>
                <a:off x="5062" y="1558"/>
                <a:ext cx="209" cy="87"/>
              </a:xfrm>
              <a:custGeom>
                <a:avLst/>
                <a:gdLst>
                  <a:gd name="T0" fmla="*/ 301 w 546"/>
                  <a:gd name="T1" fmla="*/ 0 h 230"/>
                  <a:gd name="T2" fmla="*/ 277 w 546"/>
                  <a:gd name="T3" fmla="*/ 1 h 230"/>
                  <a:gd name="T4" fmla="*/ 277 w 546"/>
                  <a:gd name="T5" fmla="*/ 51 h 230"/>
                  <a:gd name="T6" fmla="*/ 280 w 546"/>
                  <a:gd name="T7" fmla="*/ 52 h 230"/>
                  <a:gd name="T8" fmla="*/ 284 w 546"/>
                  <a:gd name="T9" fmla="*/ 58 h 230"/>
                  <a:gd name="T10" fmla="*/ 284 w 546"/>
                  <a:gd name="T11" fmla="*/ 58 h 230"/>
                  <a:gd name="T12" fmla="*/ 287 w 546"/>
                  <a:gd name="T13" fmla="*/ 83 h 230"/>
                  <a:gd name="T14" fmla="*/ 282 w 546"/>
                  <a:gd name="T15" fmla="*/ 90 h 230"/>
                  <a:gd name="T16" fmla="*/ 270 w 546"/>
                  <a:gd name="T17" fmla="*/ 93 h 230"/>
                  <a:gd name="T18" fmla="*/ 257 w 546"/>
                  <a:gd name="T19" fmla="*/ 90 h 230"/>
                  <a:gd name="T20" fmla="*/ 252 w 546"/>
                  <a:gd name="T21" fmla="*/ 83 h 230"/>
                  <a:gd name="T22" fmla="*/ 256 w 546"/>
                  <a:gd name="T23" fmla="*/ 58 h 230"/>
                  <a:gd name="T24" fmla="*/ 256 w 546"/>
                  <a:gd name="T25" fmla="*/ 58 h 230"/>
                  <a:gd name="T26" fmla="*/ 260 w 546"/>
                  <a:gd name="T27" fmla="*/ 52 h 230"/>
                  <a:gd name="T28" fmla="*/ 262 w 546"/>
                  <a:gd name="T29" fmla="*/ 51 h 230"/>
                  <a:gd name="T30" fmla="*/ 262 w 546"/>
                  <a:gd name="T31" fmla="*/ 2 h 230"/>
                  <a:gd name="T32" fmla="*/ 224 w 546"/>
                  <a:gd name="T33" fmla="*/ 6 h 230"/>
                  <a:gd name="T34" fmla="*/ 204 w 546"/>
                  <a:gd name="T35" fmla="*/ 81 h 230"/>
                  <a:gd name="T36" fmla="*/ 171 w 546"/>
                  <a:gd name="T37" fmla="*/ 126 h 230"/>
                  <a:gd name="T38" fmla="*/ 146 w 546"/>
                  <a:gd name="T39" fmla="*/ 127 h 230"/>
                  <a:gd name="T40" fmla="*/ 24 w 546"/>
                  <a:gd name="T41" fmla="*/ 117 h 230"/>
                  <a:gd name="T42" fmla="*/ 5 w 546"/>
                  <a:gd name="T43" fmla="*/ 107 h 230"/>
                  <a:gd name="T44" fmla="*/ 27 w 546"/>
                  <a:gd name="T45" fmla="*/ 144 h 230"/>
                  <a:gd name="T46" fmla="*/ 108 w 546"/>
                  <a:gd name="T47" fmla="*/ 163 h 230"/>
                  <a:gd name="T48" fmla="*/ 230 w 546"/>
                  <a:gd name="T49" fmla="*/ 144 h 230"/>
                  <a:gd name="T50" fmla="*/ 300 w 546"/>
                  <a:gd name="T51" fmla="*/ 225 h 230"/>
                  <a:gd name="T52" fmla="*/ 354 w 546"/>
                  <a:gd name="T53" fmla="*/ 230 h 230"/>
                  <a:gd name="T54" fmla="*/ 511 w 546"/>
                  <a:gd name="T55" fmla="*/ 166 h 230"/>
                  <a:gd name="T56" fmla="*/ 494 w 546"/>
                  <a:gd name="T57" fmla="*/ 42 h 230"/>
                  <a:gd name="T58" fmla="*/ 494 w 546"/>
                  <a:gd name="T59" fmla="*/ 134 h 230"/>
                  <a:gd name="T60" fmla="*/ 496 w 546"/>
                  <a:gd name="T61" fmla="*/ 135 h 230"/>
                  <a:gd name="T62" fmla="*/ 500 w 546"/>
                  <a:gd name="T63" fmla="*/ 141 h 230"/>
                  <a:gd name="T64" fmla="*/ 500 w 546"/>
                  <a:gd name="T65" fmla="*/ 141 h 230"/>
                  <a:gd name="T66" fmla="*/ 504 w 546"/>
                  <a:gd name="T67" fmla="*/ 166 h 230"/>
                  <a:gd name="T68" fmla="*/ 498 w 546"/>
                  <a:gd name="T69" fmla="*/ 173 h 230"/>
                  <a:gd name="T70" fmla="*/ 486 w 546"/>
                  <a:gd name="T71" fmla="*/ 176 h 230"/>
                  <a:gd name="T72" fmla="*/ 473 w 546"/>
                  <a:gd name="T73" fmla="*/ 173 h 230"/>
                  <a:gd name="T74" fmla="*/ 468 w 546"/>
                  <a:gd name="T75" fmla="*/ 166 h 230"/>
                  <a:gd name="T76" fmla="*/ 472 w 546"/>
                  <a:gd name="T77" fmla="*/ 140 h 230"/>
                  <a:gd name="T78" fmla="*/ 472 w 546"/>
                  <a:gd name="T79" fmla="*/ 140 h 230"/>
                  <a:gd name="T80" fmla="*/ 476 w 546"/>
                  <a:gd name="T81" fmla="*/ 135 h 230"/>
                  <a:gd name="T82" fmla="*/ 478 w 546"/>
                  <a:gd name="T83" fmla="*/ 134 h 230"/>
                  <a:gd name="T84" fmla="*/ 478 w 546"/>
                  <a:gd name="T85" fmla="*/ 34 h 230"/>
                  <a:gd name="T86" fmla="*/ 466 w 546"/>
                  <a:gd name="T87" fmla="*/ 28 h 230"/>
                  <a:gd name="T88" fmla="*/ 463 w 546"/>
                  <a:gd name="T89" fmla="*/ 53 h 230"/>
                  <a:gd name="T90" fmla="*/ 417 w 546"/>
                  <a:gd name="T91" fmla="*/ 97 h 230"/>
                  <a:gd name="T92" fmla="*/ 400 w 546"/>
                  <a:gd name="T93" fmla="*/ 100 h 230"/>
                  <a:gd name="T94" fmla="*/ 368 w 546"/>
                  <a:gd name="T95" fmla="*/ 78 h 230"/>
                  <a:gd name="T96" fmla="*/ 374 w 546"/>
                  <a:gd name="T97" fmla="*/ 5 h 230"/>
                  <a:gd name="T98" fmla="*/ 301 w 546"/>
                  <a:gd name="T99" fmla="*/ 0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46" h="230">
                    <a:moveTo>
                      <a:pt x="301" y="0"/>
                    </a:moveTo>
                    <a:cubicBezTo>
                      <a:pt x="293" y="0"/>
                      <a:pt x="285" y="0"/>
                      <a:pt x="277" y="1"/>
                    </a:cubicBezTo>
                    <a:cubicBezTo>
                      <a:pt x="277" y="51"/>
                      <a:pt x="277" y="51"/>
                      <a:pt x="277" y="51"/>
                    </a:cubicBezTo>
                    <a:cubicBezTo>
                      <a:pt x="278" y="52"/>
                      <a:pt x="279" y="52"/>
                      <a:pt x="280" y="52"/>
                    </a:cubicBezTo>
                    <a:cubicBezTo>
                      <a:pt x="282" y="54"/>
                      <a:pt x="284" y="56"/>
                      <a:pt x="284" y="58"/>
                    </a:cubicBezTo>
                    <a:cubicBezTo>
                      <a:pt x="284" y="58"/>
                      <a:pt x="284" y="58"/>
                      <a:pt x="284" y="58"/>
                    </a:cubicBezTo>
                    <a:cubicBezTo>
                      <a:pt x="287" y="83"/>
                      <a:pt x="287" y="83"/>
                      <a:pt x="287" y="83"/>
                    </a:cubicBezTo>
                    <a:cubicBezTo>
                      <a:pt x="287" y="86"/>
                      <a:pt x="286" y="88"/>
                      <a:pt x="282" y="90"/>
                    </a:cubicBezTo>
                    <a:cubicBezTo>
                      <a:pt x="279" y="92"/>
                      <a:pt x="274" y="93"/>
                      <a:pt x="270" y="93"/>
                    </a:cubicBezTo>
                    <a:cubicBezTo>
                      <a:pt x="265" y="93"/>
                      <a:pt x="261" y="92"/>
                      <a:pt x="257" y="90"/>
                    </a:cubicBezTo>
                    <a:cubicBezTo>
                      <a:pt x="254" y="88"/>
                      <a:pt x="252" y="86"/>
                      <a:pt x="252" y="83"/>
                    </a:cubicBezTo>
                    <a:cubicBezTo>
                      <a:pt x="256" y="58"/>
                      <a:pt x="256" y="58"/>
                      <a:pt x="256" y="58"/>
                    </a:cubicBezTo>
                    <a:cubicBezTo>
                      <a:pt x="256" y="58"/>
                      <a:pt x="256" y="58"/>
                      <a:pt x="256" y="58"/>
                    </a:cubicBezTo>
                    <a:cubicBezTo>
                      <a:pt x="256" y="56"/>
                      <a:pt x="257" y="54"/>
                      <a:pt x="260" y="52"/>
                    </a:cubicBezTo>
                    <a:cubicBezTo>
                      <a:pt x="260" y="52"/>
                      <a:pt x="261" y="52"/>
                      <a:pt x="262" y="51"/>
                    </a:cubicBezTo>
                    <a:cubicBezTo>
                      <a:pt x="262" y="2"/>
                      <a:pt x="262" y="2"/>
                      <a:pt x="262" y="2"/>
                    </a:cubicBezTo>
                    <a:cubicBezTo>
                      <a:pt x="249" y="3"/>
                      <a:pt x="237" y="4"/>
                      <a:pt x="224" y="6"/>
                    </a:cubicBezTo>
                    <a:cubicBezTo>
                      <a:pt x="215" y="40"/>
                      <a:pt x="207" y="71"/>
                      <a:pt x="204" y="81"/>
                    </a:cubicBezTo>
                    <a:cubicBezTo>
                      <a:pt x="199" y="105"/>
                      <a:pt x="189" y="123"/>
                      <a:pt x="171" y="126"/>
                    </a:cubicBezTo>
                    <a:cubicBezTo>
                      <a:pt x="167" y="127"/>
                      <a:pt x="158" y="127"/>
                      <a:pt x="146" y="127"/>
                    </a:cubicBezTo>
                    <a:cubicBezTo>
                      <a:pt x="109" y="127"/>
                      <a:pt x="44" y="124"/>
                      <a:pt x="24" y="117"/>
                    </a:cubicBezTo>
                    <a:cubicBezTo>
                      <a:pt x="16" y="115"/>
                      <a:pt x="10" y="111"/>
                      <a:pt x="5" y="107"/>
                    </a:cubicBezTo>
                    <a:cubicBezTo>
                      <a:pt x="0" y="119"/>
                      <a:pt x="5" y="132"/>
                      <a:pt x="27" y="144"/>
                    </a:cubicBezTo>
                    <a:cubicBezTo>
                      <a:pt x="51" y="158"/>
                      <a:pt x="80" y="163"/>
                      <a:pt x="108" y="163"/>
                    </a:cubicBezTo>
                    <a:cubicBezTo>
                      <a:pt x="163" y="163"/>
                      <a:pt x="217" y="144"/>
                      <a:pt x="230" y="144"/>
                    </a:cubicBezTo>
                    <a:cubicBezTo>
                      <a:pt x="259" y="144"/>
                      <a:pt x="225" y="210"/>
                      <a:pt x="300" y="225"/>
                    </a:cubicBezTo>
                    <a:cubicBezTo>
                      <a:pt x="317" y="229"/>
                      <a:pt x="335" y="230"/>
                      <a:pt x="354" y="230"/>
                    </a:cubicBezTo>
                    <a:cubicBezTo>
                      <a:pt x="415" y="230"/>
                      <a:pt x="479" y="211"/>
                      <a:pt x="511" y="166"/>
                    </a:cubicBezTo>
                    <a:cubicBezTo>
                      <a:pt x="543" y="121"/>
                      <a:pt x="546" y="75"/>
                      <a:pt x="494" y="42"/>
                    </a:cubicBezTo>
                    <a:cubicBezTo>
                      <a:pt x="494" y="134"/>
                      <a:pt x="494" y="134"/>
                      <a:pt x="494" y="134"/>
                    </a:cubicBezTo>
                    <a:cubicBezTo>
                      <a:pt x="494" y="134"/>
                      <a:pt x="495" y="134"/>
                      <a:pt x="496" y="135"/>
                    </a:cubicBezTo>
                    <a:cubicBezTo>
                      <a:pt x="499" y="136"/>
                      <a:pt x="500" y="139"/>
                      <a:pt x="500" y="141"/>
                    </a:cubicBezTo>
                    <a:cubicBezTo>
                      <a:pt x="500" y="141"/>
                      <a:pt x="500" y="141"/>
                      <a:pt x="500" y="141"/>
                    </a:cubicBezTo>
                    <a:cubicBezTo>
                      <a:pt x="504" y="166"/>
                      <a:pt x="504" y="166"/>
                      <a:pt x="504" y="166"/>
                    </a:cubicBezTo>
                    <a:cubicBezTo>
                      <a:pt x="504" y="168"/>
                      <a:pt x="502" y="171"/>
                      <a:pt x="498" y="173"/>
                    </a:cubicBezTo>
                    <a:cubicBezTo>
                      <a:pt x="495" y="175"/>
                      <a:pt x="490" y="176"/>
                      <a:pt x="486" y="176"/>
                    </a:cubicBezTo>
                    <a:cubicBezTo>
                      <a:pt x="481" y="176"/>
                      <a:pt x="477" y="175"/>
                      <a:pt x="473" y="173"/>
                    </a:cubicBezTo>
                    <a:cubicBezTo>
                      <a:pt x="470" y="171"/>
                      <a:pt x="468" y="168"/>
                      <a:pt x="468" y="166"/>
                    </a:cubicBezTo>
                    <a:cubicBezTo>
                      <a:pt x="472" y="140"/>
                      <a:pt x="472" y="140"/>
                      <a:pt x="472" y="140"/>
                    </a:cubicBezTo>
                    <a:cubicBezTo>
                      <a:pt x="472" y="140"/>
                      <a:pt x="472" y="140"/>
                      <a:pt x="472" y="140"/>
                    </a:cubicBezTo>
                    <a:cubicBezTo>
                      <a:pt x="472" y="138"/>
                      <a:pt x="473" y="136"/>
                      <a:pt x="476" y="135"/>
                    </a:cubicBezTo>
                    <a:cubicBezTo>
                      <a:pt x="477" y="134"/>
                      <a:pt x="477" y="134"/>
                      <a:pt x="478" y="134"/>
                    </a:cubicBezTo>
                    <a:cubicBezTo>
                      <a:pt x="478" y="34"/>
                      <a:pt x="478" y="34"/>
                      <a:pt x="478" y="34"/>
                    </a:cubicBezTo>
                    <a:cubicBezTo>
                      <a:pt x="474" y="32"/>
                      <a:pt x="470" y="30"/>
                      <a:pt x="466" y="28"/>
                    </a:cubicBezTo>
                    <a:cubicBezTo>
                      <a:pt x="464" y="43"/>
                      <a:pt x="463" y="53"/>
                      <a:pt x="463" y="53"/>
                    </a:cubicBezTo>
                    <a:cubicBezTo>
                      <a:pt x="463" y="53"/>
                      <a:pt x="455" y="84"/>
                      <a:pt x="417" y="97"/>
                    </a:cubicBezTo>
                    <a:cubicBezTo>
                      <a:pt x="410" y="99"/>
                      <a:pt x="405" y="100"/>
                      <a:pt x="400" y="100"/>
                    </a:cubicBezTo>
                    <a:cubicBezTo>
                      <a:pt x="375" y="100"/>
                      <a:pt x="368" y="78"/>
                      <a:pt x="368" y="78"/>
                    </a:cubicBezTo>
                    <a:cubicBezTo>
                      <a:pt x="371" y="69"/>
                      <a:pt x="373" y="40"/>
                      <a:pt x="374" y="5"/>
                    </a:cubicBezTo>
                    <a:cubicBezTo>
                      <a:pt x="350" y="2"/>
                      <a:pt x="326" y="0"/>
                      <a:pt x="301" y="0"/>
                    </a:cubicBezTo>
                  </a:path>
                </a:pathLst>
              </a:custGeom>
              <a:solidFill>
                <a:srgbClr val="D5DD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31" name="Freeform 213">
                <a:extLst>
                  <a:ext uri="{FF2B5EF4-FFF2-40B4-BE49-F238E27FC236}">
                    <a16:creationId xmlns:a16="http://schemas.microsoft.com/office/drawing/2014/main" id="{7C5315D3-762E-4B15-BC6C-AAC730333676}"/>
                  </a:ext>
                </a:extLst>
              </p:cNvPr>
              <p:cNvSpPr>
                <a:spLocks/>
              </p:cNvSpPr>
              <p:nvPr/>
            </p:nvSpPr>
            <p:spPr bwMode="auto">
              <a:xfrm>
                <a:off x="5150" y="1204"/>
                <a:ext cx="32" cy="105"/>
              </a:xfrm>
              <a:custGeom>
                <a:avLst/>
                <a:gdLst>
                  <a:gd name="T0" fmla="*/ 18 w 84"/>
                  <a:gd name="T1" fmla="*/ 35 h 275"/>
                  <a:gd name="T2" fmla="*/ 14 w 84"/>
                  <a:gd name="T3" fmla="*/ 145 h 275"/>
                  <a:gd name="T4" fmla="*/ 43 w 84"/>
                  <a:gd name="T5" fmla="*/ 275 h 275"/>
                  <a:gd name="T6" fmla="*/ 84 w 84"/>
                  <a:gd name="T7" fmla="*/ 0 h 275"/>
                  <a:gd name="T8" fmla="*/ 18 w 84"/>
                  <a:gd name="T9" fmla="*/ 35 h 275"/>
                </a:gdLst>
                <a:ahLst/>
                <a:cxnLst>
                  <a:cxn ang="0">
                    <a:pos x="T0" y="T1"/>
                  </a:cxn>
                  <a:cxn ang="0">
                    <a:pos x="T2" y="T3"/>
                  </a:cxn>
                  <a:cxn ang="0">
                    <a:pos x="T4" y="T5"/>
                  </a:cxn>
                  <a:cxn ang="0">
                    <a:pos x="T6" y="T7"/>
                  </a:cxn>
                  <a:cxn ang="0">
                    <a:pos x="T8" y="T9"/>
                  </a:cxn>
                </a:cxnLst>
                <a:rect l="0" t="0" r="r" b="b"/>
                <a:pathLst>
                  <a:path w="84" h="275">
                    <a:moveTo>
                      <a:pt x="18" y="35"/>
                    </a:moveTo>
                    <a:cubicBezTo>
                      <a:pt x="0" y="66"/>
                      <a:pt x="7" y="124"/>
                      <a:pt x="14" y="145"/>
                    </a:cubicBezTo>
                    <a:cubicBezTo>
                      <a:pt x="20" y="167"/>
                      <a:pt x="43" y="275"/>
                      <a:pt x="43" y="275"/>
                    </a:cubicBezTo>
                    <a:cubicBezTo>
                      <a:pt x="84" y="0"/>
                      <a:pt x="84" y="0"/>
                      <a:pt x="84" y="0"/>
                    </a:cubicBezTo>
                    <a:cubicBezTo>
                      <a:pt x="84" y="0"/>
                      <a:pt x="36" y="5"/>
                      <a:pt x="18" y="35"/>
                    </a:cubicBezTo>
                    <a:close/>
                  </a:path>
                </a:pathLst>
              </a:custGeom>
              <a:solidFill>
                <a:srgbClr val="DB8D0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32" name="Freeform 214">
                <a:extLst>
                  <a:ext uri="{FF2B5EF4-FFF2-40B4-BE49-F238E27FC236}">
                    <a16:creationId xmlns:a16="http://schemas.microsoft.com/office/drawing/2014/main" id="{EB80BB0B-6CF4-4299-B26F-D67741D6C2D9}"/>
                  </a:ext>
                </a:extLst>
              </p:cNvPr>
              <p:cNvSpPr>
                <a:spLocks/>
              </p:cNvSpPr>
              <p:nvPr/>
            </p:nvSpPr>
            <p:spPr bwMode="auto">
              <a:xfrm>
                <a:off x="5166" y="1240"/>
                <a:ext cx="18" cy="249"/>
              </a:xfrm>
              <a:custGeom>
                <a:avLst/>
                <a:gdLst>
                  <a:gd name="T0" fmla="*/ 7 w 46"/>
                  <a:gd name="T1" fmla="*/ 655 h 655"/>
                  <a:gd name="T2" fmla="*/ 0 w 46"/>
                  <a:gd name="T3" fmla="*/ 647 h 655"/>
                  <a:gd name="T4" fmla="*/ 0 w 46"/>
                  <a:gd name="T5" fmla="*/ 565 h 655"/>
                  <a:gd name="T6" fmla="*/ 14 w 46"/>
                  <a:gd name="T7" fmla="*/ 478 h 655"/>
                  <a:gd name="T8" fmla="*/ 26 w 46"/>
                  <a:gd name="T9" fmla="*/ 408 h 655"/>
                  <a:gd name="T10" fmla="*/ 31 w 46"/>
                  <a:gd name="T11" fmla="*/ 8 h 655"/>
                  <a:gd name="T12" fmla="*/ 39 w 46"/>
                  <a:gd name="T13" fmla="*/ 0 h 655"/>
                  <a:gd name="T14" fmla="*/ 39 w 46"/>
                  <a:gd name="T15" fmla="*/ 0 h 655"/>
                  <a:gd name="T16" fmla="*/ 46 w 46"/>
                  <a:gd name="T17" fmla="*/ 8 h 655"/>
                  <a:gd name="T18" fmla="*/ 41 w 46"/>
                  <a:gd name="T19" fmla="*/ 408 h 655"/>
                  <a:gd name="T20" fmla="*/ 29 w 46"/>
                  <a:gd name="T21" fmla="*/ 481 h 655"/>
                  <a:gd name="T22" fmla="*/ 15 w 46"/>
                  <a:gd name="T23" fmla="*/ 582 h 655"/>
                  <a:gd name="T24" fmla="*/ 15 w 46"/>
                  <a:gd name="T25" fmla="*/ 647 h 655"/>
                  <a:gd name="T26" fmla="*/ 7 w 46"/>
                  <a:gd name="T27" fmla="*/ 655 h 6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6" h="655">
                    <a:moveTo>
                      <a:pt x="7" y="655"/>
                    </a:moveTo>
                    <a:cubicBezTo>
                      <a:pt x="3" y="655"/>
                      <a:pt x="0" y="652"/>
                      <a:pt x="0" y="647"/>
                    </a:cubicBezTo>
                    <a:cubicBezTo>
                      <a:pt x="0" y="565"/>
                      <a:pt x="0" y="565"/>
                      <a:pt x="0" y="565"/>
                    </a:cubicBezTo>
                    <a:cubicBezTo>
                      <a:pt x="0" y="540"/>
                      <a:pt x="7" y="509"/>
                      <a:pt x="14" y="478"/>
                    </a:cubicBezTo>
                    <a:cubicBezTo>
                      <a:pt x="20" y="451"/>
                      <a:pt x="26" y="426"/>
                      <a:pt x="26" y="408"/>
                    </a:cubicBezTo>
                    <a:cubicBezTo>
                      <a:pt x="26" y="301"/>
                      <a:pt x="31" y="10"/>
                      <a:pt x="31" y="8"/>
                    </a:cubicBezTo>
                    <a:cubicBezTo>
                      <a:pt x="31" y="3"/>
                      <a:pt x="35" y="0"/>
                      <a:pt x="39" y="0"/>
                    </a:cubicBezTo>
                    <a:cubicBezTo>
                      <a:pt x="39" y="0"/>
                      <a:pt x="39" y="0"/>
                      <a:pt x="39" y="0"/>
                    </a:cubicBezTo>
                    <a:cubicBezTo>
                      <a:pt x="43" y="0"/>
                      <a:pt x="46" y="4"/>
                      <a:pt x="46" y="8"/>
                    </a:cubicBezTo>
                    <a:cubicBezTo>
                      <a:pt x="46" y="11"/>
                      <a:pt x="41" y="301"/>
                      <a:pt x="41" y="408"/>
                    </a:cubicBezTo>
                    <a:cubicBezTo>
                      <a:pt x="41" y="427"/>
                      <a:pt x="35" y="454"/>
                      <a:pt x="29" y="481"/>
                    </a:cubicBezTo>
                    <a:cubicBezTo>
                      <a:pt x="22" y="511"/>
                      <a:pt x="15" y="558"/>
                      <a:pt x="15" y="582"/>
                    </a:cubicBezTo>
                    <a:cubicBezTo>
                      <a:pt x="15" y="647"/>
                      <a:pt x="15" y="647"/>
                      <a:pt x="15" y="647"/>
                    </a:cubicBezTo>
                    <a:cubicBezTo>
                      <a:pt x="15" y="652"/>
                      <a:pt x="12" y="655"/>
                      <a:pt x="7" y="655"/>
                    </a:cubicBezTo>
                  </a:path>
                </a:pathLst>
              </a:custGeom>
              <a:solidFill>
                <a:srgbClr val="7281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33" name="Freeform 215">
                <a:extLst>
                  <a:ext uri="{FF2B5EF4-FFF2-40B4-BE49-F238E27FC236}">
                    <a16:creationId xmlns:a16="http://schemas.microsoft.com/office/drawing/2014/main" id="{967A8A4F-EF28-45CF-BDE9-D6EC58E16029}"/>
                  </a:ext>
                </a:extLst>
              </p:cNvPr>
              <p:cNvSpPr>
                <a:spLocks/>
              </p:cNvSpPr>
              <p:nvPr/>
            </p:nvSpPr>
            <p:spPr bwMode="auto">
              <a:xfrm>
                <a:off x="5170" y="1452"/>
                <a:ext cx="2" cy="31"/>
              </a:xfrm>
              <a:custGeom>
                <a:avLst/>
                <a:gdLst>
                  <a:gd name="T0" fmla="*/ 4 w 4"/>
                  <a:gd name="T1" fmla="*/ 0 h 81"/>
                  <a:gd name="T2" fmla="*/ 0 w 4"/>
                  <a:gd name="T3" fmla="*/ 9 h 81"/>
                  <a:gd name="T4" fmla="*/ 0 w 4"/>
                  <a:gd name="T5" fmla="*/ 81 h 81"/>
                  <a:gd name="T6" fmla="*/ 2 w 4"/>
                  <a:gd name="T7" fmla="*/ 80 h 81"/>
                  <a:gd name="T8" fmla="*/ 2 w 4"/>
                  <a:gd name="T9" fmla="*/ 80 h 81"/>
                  <a:gd name="T10" fmla="*/ 2 w 4"/>
                  <a:gd name="T11" fmla="*/ 24 h 81"/>
                  <a:gd name="T12" fmla="*/ 4 w 4"/>
                  <a:gd name="T13" fmla="*/ 0 h 81"/>
                </a:gdLst>
                <a:ahLst/>
                <a:cxnLst>
                  <a:cxn ang="0">
                    <a:pos x="T0" y="T1"/>
                  </a:cxn>
                  <a:cxn ang="0">
                    <a:pos x="T2" y="T3"/>
                  </a:cxn>
                  <a:cxn ang="0">
                    <a:pos x="T4" y="T5"/>
                  </a:cxn>
                  <a:cxn ang="0">
                    <a:pos x="T6" y="T7"/>
                  </a:cxn>
                  <a:cxn ang="0">
                    <a:pos x="T8" y="T9"/>
                  </a:cxn>
                  <a:cxn ang="0">
                    <a:pos x="T10" y="T11"/>
                  </a:cxn>
                  <a:cxn ang="0">
                    <a:pos x="T12" y="T13"/>
                  </a:cxn>
                </a:cxnLst>
                <a:rect l="0" t="0" r="r" b="b"/>
                <a:pathLst>
                  <a:path w="4" h="81">
                    <a:moveTo>
                      <a:pt x="4" y="0"/>
                    </a:moveTo>
                    <a:cubicBezTo>
                      <a:pt x="2" y="3"/>
                      <a:pt x="1" y="6"/>
                      <a:pt x="0" y="9"/>
                    </a:cubicBezTo>
                    <a:cubicBezTo>
                      <a:pt x="0" y="81"/>
                      <a:pt x="0" y="81"/>
                      <a:pt x="0" y="81"/>
                    </a:cubicBezTo>
                    <a:cubicBezTo>
                      <a:pt x="1" y="81"/>
                      <a:pt x="2" y="81"/>
                      <a:pt x="2" y="80"/>
                    </a:cubicBezTo>
                    <a:cubicBezTo>
                      <a:pt x="2" y="80"/>
                      <a:pt x="2" y="80"/>
                      <a:pt x="2" y="80"/>
                    </a:cubicBezTo>
                    <a:cubicBezTo>
                      <a:pt x="2" y="24"/>
                      <a:pt x="2" y="24"/>
                      <a:pt x="2" y="24"/>
                    </a:cubicBezTo>
                    <a:cubicBezTo>
                      <a:pt x="2" y="17"/>
                      <a:pt x="3" y="9"/>
                      <a:pt x="4" y="0"/>
                    </a:cubicBezTo>
                  </a:path>
                </a:pathLst>
              </a:custGeom>
              <a:solidFill>
                <a:srgbClr val="92A1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34" name="Freeform 216">
                <a:extLst>
                  <a:ext uri="{FF2B5EF4-FFF2-40B4-BE49-F238E27FC236}">
                    <a16:creationId xmlns:a16="http://schemas.microsoft.com/office/drawing/2014/main" id="{91A59705-1C4F-445E-9B55-501025C9DBF3}"/>
                  </a:ext>
                </a:extLst>
              </p:cNvPr>
              <p:cNvSpPr>
                <a:spLocks noEditPoints="1"/>
              </p:cNvSpPr>
              <p:nvPr/>
            </p:nvSpPr>
            <p:spPr bwMode="auto">
              <a:xfrm>
                <a:off x="5168" y="1456"/>
                <a:ext cx="2" cy="27"/>
              </a:xfrm>
              <a:custGeom>
                <a:avLst/>
                <a:gdLst>
                  <a:gd name="T0" fmla="*/ 1 w 6"/>
                  <a:gd name="T1" fmla="*/ 15 h 72"/>
                  <a:gd name="T2" fmla="*/ 0 w 6"/>
                  <a:gd name="T3" fmla="*/ 15 h 72"/>
                  <a:gd name="T4" fmla="*/ 0 w 6"/>
                  <a:gd name="T5" fmla="*/ 69 h 72"/>
                  <a:gd name="T6" fmla="*/ 1 w 6"/>
                  <a:gd name="T7" fmla="*/ 69 h 72"/>
                  <a:gd name="T8" fmla="*/ 1 w 6"/>
                  <a:gd name="T9" fmla="*/ 15 h 72"/>
                  <a:gd name="T10" fmla="*/ 6 w 6"/>
                  <a:gd name="T11" fmla="*/ 0 h 72"/>
                  <a:gd name="T12" fmla="*/ 4 w 6"/>
                  <a:gd name="T13" fmla="*/ 5 h 72"/>
                  <a:gd name="T14" fmla="*/ 4 w 6"/>
                  <a:gd name="T15" fmla="*/ 72 h 72"/>
                  <a:gd name="T16" fmla="*/ 6 w 6"/>
                  <a:gd name="T17" fmla="*/ 72 h 72"/>
                  <a:gd name="T18" fmla="*/ 6 w 6"/>
                  <a:gd name="T19"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72">
                    <a:moveTo>
                      <a:pt x="1" y="15"/>
                    </a:moveTo>
                    <a:cubicBezTo>
                      <a:pt x="1" y="15"/>
                      <a:pt x="0" y="15"/>
                      <a:pt x="0" y="15"/>
                    </a:cubicBezTo>
                    <a:cubicBezTo>
                      <a:pt x="0" y="69"/>
                      <a:pt x="0" y="69"/>
                      <a:pt x="0" y="69"/>
                    </a:cubicBezTo>
                    <a:cubicBezTo>
                      <a:pt x="0" y="69"/>
                      <a:pt x="1" y="69"/>
                      <a:pt x="1" y="69"/>
                    </a:cubicBezTo>
                    <a:cubicBezTo>
                      <a:pt x="1" y="15"/>
                      <a:pt x="1" y="15"/>
                      <a:pt x="1" y="15"/>
                    </a:cubicBezTo>
                    <a:moveTo>
                      <a:pt x="6" y="0"/>
                    </a:moveTo>
                    <a:cubicBezTo>
                      <a:pt x="6" y="1"/>
                      <a:pt x="5" y="3"/>
                      <a:pt x="4" y="5"/>
                    </a:cubicBezTo>
                    <a:cubicBezTo>
                      <a:pt x="4" y="72"/>
                      <a:pt x="4" y="72"/>
                      <a:pt x="4" y="72"/>
                    </a:cubicBezTo>
                    <a:cubicBezTo>
                      <a:pt x="5" y="72"/>
                      <a:pt x="6" y="72"/>
                      <a:pt x="6" y="72"/>
                    </a:cubicBezTo>
                    <a:cubicBezTo>
                      <a:pt x="6" y="0"/>
                      <a:pt x="6" y="0"/>
                      <a:pt x="6" y="0"/>
                    </a:cubicBezTo>
                  </a:path>
                </a:pathLst>
              </a:custGeom>
              <a:solidFill>
                <a:srgbClr val="ABB9C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35" name="Freeform 217">
                <a:extLst>
                  <a:ext uri="{FF2B5EF4-FFF2-40B4-BE49-F238E27FC236}">
                    <a16:creationId xmlns:a16="http://schemas.microsoft.com/office/drawing/2014/main" id="{10FBA5C2-62B1-4EDC-A9D6-D3EECE2D8F03}"/>
                  </a:ext>
                </a:extLst>
              </p:cNvPr>
              <p:cNvSpPr>
                <a:spLocks noEditPoints="1"/>
              </p:cNvSpPr>
              <p:nvPr/>
            </p:nvSpPr>
            <p:spPr bwMode="auto">
              <a:xfrm>
                <a:off x="5168" y="1458"/>
                <a:ext cx="2" cy="26"/>
              </a:xfrm>
              <a:custGeom>
                <a:avLst/>
                <a:gdLst>
                  <a:gd name="T0" fmla="*/ 1 w 3"/>
                  <a:gd name="T1" fmla="*/ 7 h 68"/>
                  <a:gd name="T2" fmla="*/ 0 w 3"/>
                  <a:gd name="T3" fmla="*/ 10 h 68"/>
                  <a:gd name="T4" fmla="*/ 0 w 3"/>
                  <a:gd name="T5" fmla="*/ 64 h 68"/>
                  <a:gd name="T6" fmla="*/ 0 w 3"/>
                  <a:gd name="T7" fmla="*/ 63 h 68"/>
                  <a:gd name="T8" fmla="*/ 0 w 3"/>
                  <a:gd name="T9" fmla="*/ 67 h 68"/>
                  <a:gd name="T10" fmla="*/ 1 w 3"/>
                  <a:gd name="T11" fmla="*/ 68 h 68"/>
                  <a:gd name="T12" fmla="*/ 1 w 3"/>
                  <a:gd name="T13" fmla="*/ 7 h 68"/>
                  <a:gd name="T14" fmla="*/ 3 w 3"/>
                  <a:gd name="T15" fmla="*/ 0 h 68"/>
                  <a:gd name="T16" fmla="*/ 2 w 3"/>
                  <a:gd name="T17" fmla="*/ 3 h 68"/>
                  <a:gd name="T18" fmla="*/ 2 w 3"/>
                  <a:gd name="T19" fmla="*/ 68 h 68"/>
                  <a:gd name="T20" fmla="*/ 3 w 3"/>
                  <a:gd name="T21" fmla="*/ 67 h 68"/>
                  <a:gd name="T22" fmla="*/ 3 w 3"/>
                  <a:gd name="T23"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 h="68">
                    <a:moveTo>
                      <a:pt x="1" y="7"/>
                    </a:moveTo>
                    <a:cubicBezTo>
                      <a:pt x="0" y="8"/>
                      <a:pt x="0" y="9"/>
                      <a:pt x="0" y="10"/>
                    </a:cubicBezTo>
                    <a:cubicBezTo>
                      <a:pt x="0" y="64"/>
                      <a:pt x="0" y="64"/>
                      <a:pt x="0" y="64"/>
                    </a:cubicBezTo>
                    <a:cubicBezTo>
                      <a:pt x="0" y="63"/>
                      <a:pt x="0" y="63"/>
                      <a:pt x="0" y="63"/>
                    </a:cubicBezTo>
                    <a:cubicBezTo>
                      <a:pt x="0" y="67"/>
                      <a:pt x="0" y="67"/>
                      <a:pt x="0" y="67"/>
                    </a:cubicBezTo>
                    <a:cubicBezTo>
                      <a:pt x="0" y="67"/>
                      <a:pt x="0" y="67"/>
                      <a:pt x="1" y="68"/>
                    </a:cubicBezTo>
                    <a:cubicBezTo>
                      <a:pt x="1" y="7"/>
                      <a:pt x="1" y="7"/>
                      <a:pt x="1" y="7"/>
                    </a:cubicBezTo>
                    <a:moveTo>
                      <a:pt x="3" y="0"/>
                    </a:moveTo>
                    <a:cubicBezTo>
                      <a:pt x="3" y="1"/>
                      <a:pt x="3" y="2"/>
                      <a:pt x="2" y="3"/>
                    </a:cubicBezTo>
                    <a:cubicBezTo>
                      <a:pt x="2" y="68"/>
                      <a:pt x="2" y="68"/>
                      <a:pt x="2" y="68"/>
                    </a:cubicBezTo>
                    <a:cubicBezTo>
                      <a:pt x="3" y="68"/>
                      <a:pt x="3" y="67"/>
                      <a:pt x="3" y="67"/>
                    </a:cubicBezTo>
                    <a:cubicBezTo>
                      <a:pt x="3" y="0"/>
                      <a:pt x="3" y="0"/>
                      <a:pt x="3" y="0"/>
                    </a:cubicBezTo>
                  </a:path>
                </a:pathLst>
              </a:custGeom>
              <a:solidFill>
                <a:srgbClr val="BECB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36" name="Freeform 218">
                <a:extLst>
                  <a:ext uri="{FF2B5EF4-FFF2-40B4-BE49-F238E27FC236}">
                    <a16:creationId xmlns:a16="http://schemas.microsoft.com/office/drawing/2014/main" id="{4639222E-DBF8-441A-97FC-98EA38291200}"/>
                  </a:ext>
                </a:extLst>
              </p:cNvPr>
              <p:cNvSpPr>
                <a:spLocks/>
              </p:cNvSpPr>
              <p:nvPr/>
            </p:nvSpPr>
            <p:spPr bwMode="auto">
              <a:xfrm>
                <a:off x="5169" y="1459"/>
                <a:ext cx="0" cy="25"/>
              </a:xfrm>
              <a:custGeom>
                <a:avLst/>
                <a:gdLst>
                  <a:gd name="T0" fmla="*/ 1 w 1"/>
                  <a:gd name="T1" fmla="*/ 0 h 65"/>
                  <a:gd name="T2" fmla="*/ 0 w 1"/>
                  <a:gd name="T3" fmla="*/ 4 h 65"/>
                  <a:gd name="T4" fmla="*/ 0 w 1"/>
                  <a:gd name="T5" fmla="*/ 65 h 65"/>
                  <a:gd name="T6" fmla="*/ 1 w 1"/>
                  <a:gd name="T7" fmla="*/ 65 h 65"/>
                  <a:gd name="T8" fmla="*/ 1 w 1"/>
                  <a:gd name="T9" fmla="*/ 65 h 65"/>
                  <a:gd name="T10" fmla="*/ 1 w 1"/>
                  <a:gd name="T11" fmla="*/ 0 h 65"/>
                </a:gdLst>
                <a:ahLst/>
                <a:cxnLst>
                  <a:cxn ang="0">
                    <a:pos x="T0" y="T1"/>
                  </a:cxn>
                  <a:cxn ang="0">
                    <a:pos x="T2" y="T3"/>
                  </a:cxn>
                  <a:cxn ang="0">
                    <a:pos x="T4" y="T5"/>
                  </a:cxn>
                  <a:cxn ang="0">
                    <a:pos x="T6" y="T7"/>
                  </a:cxn>
                  <a:cxn ang="0">
                    <a:pos x="T8" y="T9"/>
                  </a:cxn>
                  <a:cxn ang="0">
                    <a:pos x="T10" y="T11"/>
                  </a:cxn>
                </a:cxnLst>
                <a:rect l="0" t="0" r="r" b="b"/>
                <a:pathLst>
                  <a:path w="1" h="65">
                    <a:moveTo>
                      <a:pt x="1" y="0"/>
                    </a:moveTo>
                    <a:cubicBezTo>
                      <a:pt x="1" y="1"/>
                      <a:pt x="0" y="3"/>
                      <a:pt x="0" y="4"/>
                    </a:cubicBezTo>
                    <a:cubicBezTo>
                      <a:pt x="0" y="65"/>
                      <a:pt x="0" y="65"/>
                      <a:pt x="0" y="65"/>
                    </a:cubicBezTo>
                    <a:cubicBezTo>
                      <a:pt x="0" y="65"/>
                      <a:pt x="0" y="65"/>
                      <a:pt x="1" y="65"/>
                    </a:cubicBezTo>
                    <a:cubicBezTo>
                      <a:pt x="1" y="65"/>
                      <a:pt x="1" y="65"/>
                      <a:pt x="1" y="65"/>
                    </a:cubicBezTo>
                    <a:cubicBezTo>
                      <a:pt x="1" y="0"/>
                      <a:pt x="1" y="0"/>
                      <a:pt x="1" y="0"/>
                    </a:cubicBezTo>
                  </a:path>
                </a:pathLst>
              </a:custGeom>
              <a:solidFill>
                <a:srgbClr val="CDD8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37" name="Freeform 219">
                <a:extLst>
                  <a:ext uri="{FF2B5EF4-FFF2-40B4-BE49-F238E27FC236}">
                    <a16:creationId xmlns:a16="http://schemas.microsoft.com/office/drawing/2014/main" id="{B67AFDE6-E6B0-4D4B-B9F2-D0C35CAAE595}"/>
                  </a:ext>
                </a:extLst>
              </p:cNvPr>
              <p:cNvSpPr>
                <a:spLocks/>
              </p:cNvSpPr>
              <p:nvPr/>
            </p:nvSpPr>
            <p:spPr bwMode="auto">
              <a:xfrm>
                <a:off x="5166" y="1482"/>
                <a:ext cx="6" cy="8"/>
              </a:xfrm>
              <a:custGeom>
                <a:avLst/>
                <a:gdLst>
                  <a:gd name="T0" fmla="*/ 13 w 15"/>
                  <a:gd name="T1" fmla="*/ 3 h 21"/>
                  <a:gd name="T2" fmla="*/ 8 w 15"/>
                  <a:gd name="T3" fmla="*/ 5 h 21"/>
                  <a:gd name="T4" fmla="*/ 2 w 15"/>
                  <a:gd name="T5" fmla="*/ 3 h 21"/>
                  <a:gd name="T6" fmla="*/ 0 w 15"/>
                  <a:gd name="T7" fmla="*/ 0 h 21"/>
                  <a:gd name="T8" fmla="*/ 0 w 15"/>
                  <a:gd name="T9" fmla="*/ 16 h 21"/>
                  <a:gd name="T10" fmla="*/ 2 w 15"/>
                  <a:gd name="T11" fmla="*/ 20 h 21"/>
                  <a:gd name="T12" fmla="*/ 8 w 15"/>
                  <a:gd name="T13" fmla="*/ 21 h 21"/>
                  <a:gd name="T14" fmla="*/ 13 w 15"/>
                  <a:gd name="T15" fmla="*/ 20 h 21"/>
                  <a:gd name="T16" fmla="*/ 15 w 15"/>
                  <a:gd name="T17" fmla="*/ 16 h 21"/>
                  <a:gd name="T18" fmla="*/ 15 w 15"/>
                  <a:gd name="T19" fmla="*/ 0 h 21"/>
                  <a:gd name="T20" fmla="*/ 13 w 15"/>
                  <a:gd name="T21" fmla="*/ 3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 h="21">
                    <a:moveTo>
                      <a:pt x="13" y="3"/>
                    </a:moveTo>
                    <a:cubicBezTo>
                      <a:pt x="12" y="4"/>
                      <a:pt x="10" y="5"/>
                      <a:pt x="8" y="5"/>
                    </a:cubicBezTo>
                    <a:cubicBezTo>
                      <a:pt x="6" y="5"/>
                      <a:pt x="4" y="4"/>
                      <a:pt x="2" y="3"/>
                    </a:cubicBezTo>
                    <a:cubicBezTo>
                      <a:pt x="0" y="2"/>
                      <a:pt x="0" y="1"/>
                      <a:pt x="0" y="0"/>
                    </a:cubicBezTo>
                    <a:cubicBezTo>
                      <a:pt x="0" y="16"/>
                      <a:pt x="0" y="16"/>
                      <a:pt x="0" y="16"/>
                    </a:cubicBezTo>
                    <a:cubicBezTo>
                      <a:pt x="0" y="18"/>
                      <a:pt x="0" y="19"/>
                      <a:pt x="2" y="20"/>
                    </a:cubicBezTo>
                    <a:cubicBezTo>
                      <a:pt x="4" y="20"/>
                      <a:pt x="6" y="21"/>
                      <a:pt x="8" y="21"/>
                    </a:cubicBezTo>
                    <a:cubicBezTo>
                      <a:pt x="10" y="21"/>
                      <a:pt x="12" y="20"/>
                      <a:pt x="13" y="20"/>
                    </a:cubicBezTo>
                    <a:cubicBezTo>
                      <a:pt x="15" y="19"/>
                      <a:pt x="15" y="18"/>
                      <a:pt x="15" y="16"/>
                    </a:cubicBezTo>
                    <a:cubicBezTo>
                      <a:pt x="15" y="0"/>
                      <a:pt x="15" y="0"/>
                      <a:pt x="15" y="0"/>
                    </a:cubicBezTo>
                    <a:cubicBezTo>
                      <a:pt x="15" y="1"/>
                      <a:pt x="15" y="2"/>
                      <a:pt x="13" y="3"/>
                    </a:cubicBezTo>
                  </a:path>
                </a:pathLst>
              </a:custGeom>
              <a:solidFill>
                <a:srgbClr val="414E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38" name="Freeform 220">
                <a:extLst>
                  <a:ext uri="{FF2B5EF4-FFF2-40B4-BE49-F238E27FC236}">
                    <a16:creationId xmlns:a16="http://schemas.microsoft.com/office/drawing/2014/main" id="{DA1A6B25-36FA-4907-89CB-DE3D42364929}"/>
                  </a:ext>
                </a:extLst>
              </p:cNvPr>
              <p:cNvSpPr>
                <a:spLocks/>
              </p:cNvSpPr>
              <p:nvPr/>
            </p:nvSpPr>
            <p:spPr bwMode="auto">
              <a:xfrm>
                <a:off x="5152" y="1350"/>
                <a:ext cx="27" cy="20"/>
              </a:xfrm>
              <a:custGeom>
                <a:avLst/>
                <a:gdLst>
                  <a:gd name="T0" fmla="*/ 64 w 71"/>
                  <a:gd name="T1" fmla="*/ 1 h 52"/>
                  <a:gd name="T2" fmla="*/ 60 w 71"/>
                  <a:gd name="T3" fmla="*/ 0 h 52"/>
                  <a:gd name="T4" fmla="*/ 27 w 71"/>
                  <a:gd name="T5" fmla="*/ 11 h 52"/>
                  <a:gd name="T6" fmla="*/ 13 w 71"/>
                  <a:gd name="T7" fmla="*/ 21 h 52"/>
                  <a:gd name="T8" fmla="*/ 1 w 71"/>
                  <a:gd name="T9" fmla="*/ 34 h 52"/>
                  <a:gd name="T10" fmla="*/ 1 w 71"/>
                  <a:gd name="T11" fmla="*/ 34 h 52"/>
                  <a:gd name="T12" fmla="*/ 0 w 71"/>
                  <a:gd name="T13" fmla="*/ 38 h 52"/>
                  <a:gd name="T14" fmla="*/ 8 w 71"/>
                  <a:gd name="T15" fmla="*/ 51 h 52"/>
                  <a:gd name="T16" fmla="*/ 12 w 71"/>
                  <a:gd name="T17" fmla="*/ 52 h 52"/>
                  <a:gd name="T18" fmla="*/ 12 w 71"/>
                  <a:gd name="T19" fmla="*/ 52 h 52"/>
                  <a:gd name="T20" fmla="*/ 44 w 71"/>
                  <a:gd name="T21" fmla="*/ 41 h 52"/>
                  <a:gd name="T22" fmla="*/ 59 w 71"/>
                  <a:gd name="T23" fmla="*/ 30 h 52"/>
                  <a:gd name="T24" fmla="*/ 70 w 71"/>
                  <a:gd name="T25" fmla="*/ 18 h 52"/>
                  <a:gd name="T26" fmla="*/ 71 w 71"/>
                  <a:gd name="T27" fmla="*/ 14 h 52"/>
                  <a:gd name="T28" fmla="*/ 64 w 71"/>
                  <a:gd name="T29" fmla="*/ 1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1" h="52">
                    <a:moveTo>
                      <a:pt x="64" y="1"/>
                    </a:moveTo>
                    <a:cubicBezTo>
                      <a:pt x="62" y="0"/>
                      <a:pt x="61" y="0"/>
                      <a:pt x="60" y="0"/>
                    </a:cubicBezTo>
                    <a:cubicBezTo>
                      <a:pt x="48" y="1"/>
                      <a:pt x="37" y="5"/>
                      <a:pt x="27" y="11"/>
                    </a:cubicBezTo>
                    <a:cubicBezTo>
                      <a:pt x="22" y="14"/>
                      <a:pt x="17" y="18"/>
                      <a:pt x="13" y="21"/>
                    </a:cubicBezTo>
                    <a:cubicBezTo>
                      <a:pt x="7" y="27"/>
                      <a:pt x="4" y="31"/>
                      <a:pt x="1" y="34"/>
                    </a:cubicBezTo>
                    <a:cubicBezTo>
                      <a:pt x="1" y="34"/>
                      <a:pt x="1" y="34"/>
                      <a:pt x="1" y="34"/>
                    </a:cubicBezTo>
                    <a:cubicBezTo>
                      <a:pt x="1" y="35"/>
                      <a:pt x="0" y="36"/>
                      <a:pt x="0" y="38"/>
                    </a:cubicBezTo>
                    <a:cubicBezTo>
                      <a:pt x="0" y="43"/>
                      <a:pt x="4" y="49"/>
                      <a:pt x="8" y="51"/>
                    </a:cubicBezTo>
                    <a:cubicBezTo>
                      <a:pt x="9" y="52"/>
                      <a:pt x="11" y="52"/>
                      <a:pt x="12" y="52"/>
                    </a:cubicBezTo>
                    <a:cubicBezTo>
                      <a:pt x="12" y="52"/>
                      <a:pt x="12" y="52"/>
                      <a:pt x="12" y="52"/>
                    </a:cubicBezTo>
                    <a:cubicBezTo>
                      <a:pt x="23" y="50"/>
                      <a:pt x="34" y="47"/>
                      <a:pt x="44" y="41"/>
                    </a:cubicBezTo>
                    <a:cubicBezTo>
                      <a:pt x="49" y="38"/>
                      <a:pt x="54" y="34"/>
                      <a:pt x="59" y="30"/>
                    </a:cubicBezTo>
                    <a:cubicBezTo>
                      <a:pt x="64" y="25"/>
                      <a:pt x="68" y="21"/>
                      <a:pt x="70" y="18"/>
                    </a:cubicBezTo>
                    <a:cubicBezTo>
                      <a:pt x="71" y="17"/>
                      <a:pt x="71" y="16"/>
                      <a:pt x="71" y="14"/>
                    </a:cubicBezTo>
                    <a:cubicBezTo>
                      <a:pt x="71" y="9"/>
                      <a:pt x="68" y="3"/>
                      <a:pt x="64" y="1"/>
                    </a:cubicBezTo>
                  </a:path>
                </a:pathLst>
              </a:custGeom>
              <a:solidFill>
                <a:srgbClr val="414E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39" name="Freeform 221">
                <a:extLst>
                  <a:ext uri="{FF2B5EF4-FFF2-40B4-BE49-F238E27FC236}">
                    <a16:creationId xmlns:a16="http://schemas.microsoft.com/office/drawing/2014/main" id="{79C0CF5E-1104-40B6-934F-AD43A5FA3C34}"/>
                  </a:ext>
                </a:extLst>
              </p:cNvPr>
              <p:cNvSpPr>
                <a:spLocks/>
              </p:cNvSpPr>
              <p:nvPr/>
            </p:nvSpPr>
            <p:spPr bwMode="auto">
              <a:xfrm>
                <a:off x="5160" y="1577"/>
                <a:ext cx="11" cy="6"/>
              </a:xfrm>
              <a:custGeom>
                <a:avLst/>
                <a:gdLst>
                  <a:gd name="T0" fmla="*/ 14 w 28"/>
                  <a:gd name="T1" fmla="*/ 0 h 16"/>
                  <a:gd name="T2" fmla="*/ 4 w 28"/>
                  <a:gd name="T3" fmla="*/ 2 h 16"/>
                  <a:gd name="T4" fmla="*/ 0 w 28"/>
                  <a:gd name="T5" fmla="*/ 8 h 16"/>
                  <a:gd name="T6" fmla="*/ 4 w 28"/>
                  <a:gd name="T7" fmla="*/ 14 h 16"/>
                  <a:gd name="T8" fmla="*/ 14 w 28"/>
                  <a:gd name="T9" fmla="*/ 16 h 16"/>
                  <a:gd name="T10" fmla="*/ 24 w 28"/>
                  <a:gd name="T11" fmla="*/ 14 h 16"/>
                  <a:gd name="T12" fmla="*/ 28 w 28"/>
                  <a:gd name="T13" fmla="*/ 8 h 16"/>
                  <a:gd name="T14" fmla="*/ 24 w 28"/>
                  <a:gd name="T15" fmla="*/ 2 h 16"/>
                  <a:gd name="T16" fmla="*/ 14 w 28"/>
                  <a:gd name="T17"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16">
                    <a:moveTo>
                      <a:pt x="14" y="0"/>
                    </a:moveTo>
                    <a:cubicBezTo>
                      <a:pt x="10" y="0"/>
                      <a:pt x="7" y="1"/>
                      <a:pt x="4" y="2"/>
                    </a:cubicBezTo>
                    <a:cubicBezTo>
                      <a:pt x="1" y="4"/>
                      <a:pt x="0" y="6"/>
                      <a:pt x="0" y="8"/>
                    </a:cubicBezTo>
                    <a:cubicBezTo>
                      <a:pt x="0" y="10"/>
                      <a:pt x="1" y="12"/>
                      <a:pt x="4" y="14"/>
                    </a:cubicBezTo>
                    <a:cubicBezTo>
                      <a:pt x="7" y="16"/>
                      <a:pt x="10" y="16"/>
                      <a:pt x="14" y="16"/>
                    </a:cubicBezTo>
                    <a:cubicBezTo>
                      <a:pt x="17" y="16"/>
                      <a:pt x="21" y="16"/>
                      <a:pt x="24" y="14"/>
                    </a:cubicBezTo>
                    <a:cubicBezTo>
                      <a:pt x="26" y="12"/>
                      <a:pt x="28" y="10"/>
                      <a:pt x="28" y="8"/>
                    </a:cubicBezTo>
                    <a:cubicBezTo>
                      <a:pt x="28" y="6"/>
                      <a:pt x="26" y="4"/>
                      <a:pt x="24" y="2"/>
                    </a:cubicBezTo>
                    <a:cubicBezTo>
                      <a:pt x="21" y="1"/>
                      <a:pt x="17" y="0"/>
                      <a:pt x="14" y="0"/>
                    </a:cubicBezTo>
                  </a:path>
                </a:pathLst>
              </a:custGeom>
              <a:solidFill>
                <a:srgbClr val="5B686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40" name="Freeform 222">
                <a:extLst>
                  <a:ext uri="{FF2B5EF4-FFF2-40B4-BE49-F238E27FC236}">
                    <a16:creationId xmlns:a16="http://schemas.microsoft.com/office/drawing/2014/main" id="{D3023C7C-FE3F-4386-9E6B-A1594DFE02C5}"/>
                  </a:ext>
                </a:extLst>
              </p:cNvPr>
              <p:cNvSpPr>
                <a:spLocks/>
              </p:cNvSpPr>
              <p:nvPr/>
            </p:nvSpPr>
            <p:spPr bwMode="auto">
              <a:xfrm>
                <a:off x="5159" y="1580"/>
                <a:ext cx="13" cy="13"/>
              </a:xfrm>
              <a:custGeom>
                <a:avLst/>
                <a:gdLst>
                  <a:gd name="T0" fmla="*/ 32 w 35"/>
                  <a:gd name="T1" fmla="*/ 0 h 35"/>
                  <a:gd name="T2" fmla="*/ 28 w 35"/>
                  <a:gd name="T3" fmla="*/ 6 h 35"/>
                  <a:gd name="T4" fmla="*/ 18 w 35"/>
                  <a:gd name="T5" fmla="*/ 8 h 35"/>
                  <a:gd name="T6" fmla="*/ 8 w 35"/>
                  <a:gd name="T7" fmla="*/ 6 h 35"/>
                  <a:gd name="T8" fmla="*/ 4 w 35"/>
                  <a:gd name="T9" fmla="*/ 0 h 35"/>
                  <a:gd name="T10" fmla="*/ 4 w 35"/>
                  <a:gd name="T11" fmla="*/ 0 h 35"/>
                  <a:gd name="T12" fmla="*/ 4 w 35"/>
                  <a:gd name="T13" fmla="*/ 0 h 35"/>
                  <a:gd name="T14" fmla="*/ 0 w 35"/>
                  <a:gd name="T15" fmla="*/ 25 h 35"/>
                  <a:gd name="T16" fmla="*/ 5 w 35"/>
                  <a:gd name="T17" fmla="*/ 32 h 35"/>
                  <a:gd name="T18" fmla="*/ 18 w 35"/>
                  <a:gd name="T19" fmla="*/ 35 h 35"/>
                  <a:gd name="T20" fmla="*/ 30 w 35"/>
                  <a:gd name="T21" fmla="*/ 32 h 35"/>
                  <a:gd name="T22" fmla="*/ 35 w 35"/>
                  <a:gd name="T23" fmla="*/ 25 h 35"/>
                  <a:gd name="T24" fmla="*/ 32 w 35"/>
                  <a:gd name="T25"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 h="35">
                    <a:moveTo>
                      <a:pt x="32" y="0"/>
                    </a:moveTo>
                    <a:cubicBezTo>
                      <a:pt x="32" y="2"/>
                      <a:pt x="30" y="4"/>
                      <a:pt x="28" y="6"/>
                    </a:cubicBezTo>
                    <a:cubicBezTo>
                      <a:pt x="25" y="8"/>
                      <a:pt x="21" y="8"/>
                      <a:pt x="18" y="8"/>
                    </a:cubicBezTo>
                    <a:cubicBezTo>
                      <a:pt x="14" y="8"/>
                      <a:pt x="11" y="8"/>
                      <a:pt x="8" y="6"/>
                    </a:cubicBezTo>
                    <a:cubicBezTo>
                      <a:pt x="5" y="4"/>
                      <a:pt x="4" y="2"/>
                      <a:pt x="4" y="0"/>
                    </a:cubicBezTo>
                    <a:cubicBezTo>
                      <a:pt x="4" y="0"/>
                      <a:pt x="4" y="0"/>
                      <a:pt x="4" y="0"/>
                    </a:cubicBezTo>
                    <a:cubicBezTo>
                      <a:pt x="4" y="0"/>
                      <a:pt x="4" y="0"/>
                      <a:pt x="4" y="0"/>
                    </a:cubicBezTo>
                    <a:cubicBezTo>
                      <a:pt x="0" y="25"/>
                      <a:pt x="0" y="25"/>
                      <a:pt x="0" y="25"/>
                    </a:cubicBezTo>
                    <a:cubicBezTo>
                      <a:pt x="0" y="28"/>
                      <a:pt x="2" y="30"/>
                      <a:pt x="5" y="32"/>
                    </a:cubicBezTo>
                    <a:cubicBezTo>
                      <a:pt x="9" y="34"/>
                      <a:pt x="13" y="35"/>
                      <a:pt x="18" y="35"/>
                    </a:cubicBezTo>
                    <a:cubicBezTo>
                      <a:pt x="22" y="35"/>
                      <a:pt x="27" y="34"/>
                      <a:pt x="30" y="32"/>
                    </a:cubicBezTo>
                    <a:cubicBezTo>
                      <a:pt x="34" y="30"/>
                      <a:pt x="35" y="28"/>
                      <a:pt x="35" y="25"/>
                    </a:cubicBezTo>
                    <a:cubicBezTo>
                      <a:pt x="32" y="0"/>
                      <a:pt x="32" y="0"/>
                      <a:pt x="32" y="0"/>
                    </a:cubicBezTo>
                  </a:path>
                </a:pathLst>
              </a:custGeom>
              <a:solidFill>
                <a:srgbClr val="414E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41" name="Freeform 223">
                <a:extLst>
                  <a:ext uri="{FF2B5EF4-FFF2-40B4-BE49-F238E27FC236}">
                    <a16:creationId xmlns:a16="http://schemas.microsoft.com/office/drawing/2014/main" id="{176BF18D-B3D2-403E-A020-EFB06E0FE5BC}"/>
                  </a:ext>
                </a:extLst>
              </p:cNvPr>
              <p:cNvSpPr>
                <a:spLocks/>
              </p:cNvSpPr>
              <p:nvPr/>
            </p:nvSpPr>
            <p:spPr bwMode="auto">
              <a:xfrm>
                <a:off x="5159" y="1589"/>
                <a:ext cx="13" cy="8"/>
              </a:xfrm>
              <a:custGeom>
                <a:avLst/>
                <a:gdLst>
                  <a:gd name="T0" fmla="*/ 30 w 35"/>
                  <a:gd name="T1" fmla="*/ 7 h 21"/>
                  <a:gd name="T2" fmla="*/ 18 w 35"/>
                  <a:gd name="T3" fmla="*/ 10 h 21"/>
                  <a:gd name="T4" fmla="*/ 5 w 35"/>
                  <a:gd name="T5" fmla="*/ 7 h 21"/>
                  <a:gd name="T6" fmla="*/ 0 w 35"/>
                  <a:gd name="T7" fmla="*/ 1 h 21"/>
                  <a:gd name="T8" fmla="*/ 0 w 35"/>
                  <a:gd name="T9" fmla="*/ 1 h 21"/>
                  <a:gd name="T10" fmla="*/ 0 w 35"/>
                  <a:gd name="T11" fmla="*/ 10 h 21"/>
                  <a:gd name="T12" fmla="*/ 5 w 35"/>
                  <a:gd name="T13" fmla="*/ 18 h 21"/>
                  <a:gd name="T14" fmla="*/ 18 w 35"/>
                  <a:gd name="T15" fmla="*/ 21 h 21"/>
                  <a:gd name="T16" fmla="*/ 30 w 35"/>
                  <a:gd name="T17" fmla="*/ 18 h 21"/>
                  <a:gd name="T18" fmla="*/ 35 w 35"/>
                  <a:gd name="T19" fmla="*/ 10 h 21"/>
                  <a:gd name="T20" fmla="*/ 35 w 35"/>
                  <a:gd name="T21" fmla="*/ 0 h 21"/>
                  <a:gd name="T22" fmla="*/ 30 w 35"/>
                  <a:gd name="T23" fmla="*/ 7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 h="21">
                    <a:moveTo>
                      <a:pt x="30" y="7"/>
                    </a:moveTo>
                    <a:cubicBezTo>
                      <a:pt x="27" y="9"/>
                      <a:pt x="22" y="10"/>
                      <a:pt x="18" y="10"/>
                    </a:cubicBezTo>
                    <a:cubicBezTo>
                      <a:pt x="13" y="10"/>
                      <a:pt x="9" y="9"/>
                      <a:pt x="5" y="7"/>
                    </a:cubicBezTo>
                    <a:cubicBezTo>
                      <a:pt x="2" y="6"/>
                      <a:pt x="0" y="3"/>
                      <a:pt x="0" y="1"/>
                    </a:cubicBezTo>
                    <a:cubicBezTo>
                      <a:pt x="0" y="1"/>
                      <a:pt x="0" y="1"/>
                      <a:pt x="0" y="1"/>
                    </a:cubicBezTo>
                    <a:cubicBezTo>
                      <a:pt x="0" y="10"/>
                      <a:pt x="0" y="10"/>
                      <a:pt x="0" y="10"/>
                    </a:cubicBezTo>
                    <a:cubicBezTo>
                      <a:pt x="0" y="13"/>
                      <a:pt x="2" y="16"/>
                      <a:pt x="5" y="18"/>
                    </a:cubicBezTo>
                    <a:cubicBezTo>
                      <a:pt x="9" y="20"/>
                      <a:pt x="13" y="21"/>
                      <a:pt x="18" y="21"/>
                    </a:cubicBezTo>
                    <a:cubicBezTo>
                      <a:pt x="22" y="21"/>
                      <a:pt x="27" y="20"/>
                      <a:pt x="30" y="18"/>
                    </a:cubicBezTo>
                    <a:cubicBezTo>
                      <a:pt x="34" y="16"/>
                      <a:pt x="35" y="13"/>
                      <a:pt x="35" y="10"/>
                    </a:cubicBezTo>
                    <a:cubicBezTo>
                      <a:pt x="35" y="0"/>
                      <a:pt x="35" y="0"/>
                      <a:pt x="35" y="0"/>
                    </a:cubicBezTo>
                    <a:cubicBezTo>
                      <a:pt x="35" y="3"/>
                      <a:pt x="34" y="5"/>
                      <a:pt x="30" y="7"/>
                    </a:cubicBezTo>
                    <a:close/>
                  </a:path>
                </a:pathLst>
              </a:custGeom>
              <a:solidFill>
                <a:srgbClr val="2835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42" name="Freeform 224">
                <a:extLst>
                  <a:ext uri="{FF2B5EF4-FFF2-40B4-BE49-F238E27FC236}">
                    <a16:creationId xmlns:a16="http://schemas.microsoft.com/office/drawing/2014/main" id="{26454CC8-BDD0-4DE3-8E46-E015B48B7B25}"/>
                  </a:ext>
                </a:extLst>
              </p:cNvPr>
              <p:cNvSpPr>
                <a:spLocks/>
              </p:cNvSpPr>
              <p:nvPr/>
            </p:nvSpPr>
            <p:spPr bwMode="auto">
              <a:xfrm>
                <a:off x="5162" y="1402"/>
                <a:ext cx="6" cy="179"/>
              </a:xfrm>
              <a:custGeom>
                <a:avLst/>
                <a:gdLst>
                  <a:gd name="T0" fmla="*/ 8 w 15"/>
                  <a:gd name="T1" fmla="*/ 470 h 470"/>
                  <a:gd name="T2" fmla="*/ 0 w 15"/>
                  <a:gd name="T3" fmla="*/ 462 h 470"/>
                  <a:gd name="T4" fmla="*/ 0 w 15"/>
                  <a:gd name="T5" fmla="*/ 8 h 470"/>
                  <a:gd name="T6" fmla="*/ 8 w 15"/>
                  <a:gd name="T7" fmla="*/ 0 h 470"/>
                  <a:gd name="T8" fmla="*/ 15 w 15"/>
                  <a:gd name="T9" fmla="*/ 8 h 470"/>
                  <a:gd name="T10" fmla="*/ 15 w 15"/>
                  <a:gd name="T11" fmla="*/ 462 h 470"/>
                  <a:gd name="T12" fmla="*/ 8 w 15"/>
                  <a:gd name="T13" fmla="*/ 470 h 470"/>
                </a:gdLst>
                <a:ahLst/>
                <a:cxnLst>
                  <a:cxn ang="0">
                    <a:pos x="T0" y="T1"/>
                  </a:cxn>
                  <a:cxn ang="0">
                    <a:pos x="T2" y="T3"/>
                  </a:cxn>
                  <a:cxn ang="0">
                    <a:pos x="T4" y="T5"/>
                  </a:cxn>
                  <a:cxn ang="0">
                    <a:pos x="T6" y="T7"/>
                  </a:cxn>
                  <a:cxn ang="0">
                    <a:pos x="T8" y="T9"/>
                  </a:cxn>
                  <a:cxn ang="0">
                    <a:pos x="T10" y="T11"/>
                  </a:cxn>
                  <a:cxn ang="0">
                    <a:pos x="T12" y="T13"/>
                  </a:cxn>
                </a:cxnLst>
                <a:rect l="0" t="0" r="r" b="b"/>
                <a:pathLst>
                  <a:path w="15" h="470">
                    <a:moveTo>
                      <a:pt x="8" y="470"/>
                    </a:moveTo>
                    <a:cubicBezTo>
                      <a:pt x="4" y="470"/>
                      <a:pt x="0" y="466"/>
                      <a:pt x="0" y="462"/>
                    </a:cubicBezTo>
                    <a:cubicBezTo>
                      <a:pt x="0" y="8"/>
                      <a:pt x="0" y="8"/>
                      <a:pt x="0" y="8"/>
                    </a:cubicBezTo>
                    <a:cubicBezTo>
                      <a:pt x="0" y="3"/>
                      <a:pt x="4" y="0"/>
                      <a:pt x="8" y="0"/>
                    </a:cubicBezTo>
                    <a:cubicBezTo>
                      <a:pt x="12" y="0"/>
                      <a:pt x="15" y="3"/>
                      <a:pt x="15" y="8"/>
                    </a:cubicBezTo>
                    <a:cubicBezTo>
                      <a:pt x="15" y="462"/>
                      <a:pt x="15" y="462"/>
                      <a:pt x="15" y="462"/>
                    </a:cubicBezTo>
                    <a:cubicBezTo>
                      <a:pt x="15" y="466"/>
                      <a:pt x="12" y="470"/>
                      <a:pt x="8" y="470"/>
                    </a:cubicBezTo>
                  </a:path>
                </a:pathLst>
              </a:custGeom>
              <a:solidFill>
                <a:srgbClr val="7281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43" name="Freeform 225">
                <a:extLst>
                  <a:ext uri="{FF2B5EF4-FFF2-40B4-BE49-F238E27FC236}">
                    <a16:creationId xmlns:a16="http://schemas.microsoft.com/office/drawing/2014/main" id="{1F60B19C-5BA6-4419-946E-45FFFAFDB62D}"/>
                  </a:ext>
                </a:extLst>
              </p:cNvPr>
              <p:cNvSpPr>
                <a:spLocks noEditPoints="1"/>
              </p:cNvSpPr>
              <p:nvPr/>
            </p:nvSpPr>
            <p:spPr bwMode="auto">
              <a:xfrm>
                <a:off x="5163" y="1464"/>
                <a:ext cx="4" cy="117"/>
              </a:xfrm>
              <a:custGeom>
                <a:avLst/>
                <a:gdLst>
                  <a:gd name="T0" fmla="*/ 0 w 11"/>
                  <a:gd name="T1" fmla="*/ 96 h 306"/>
                  <a:gd name="T2" fmla="*/ 0 w 11"/>
                  <a:gd name="T3" fmla="*/ 300 h 306"/>
                  <a:gd name="T4" fmla="*/ 6 w 11"/>
                  <a:gd name="T5" fmla="*/ 306 h 306"/>
                  <a:gd name="T6" fmla="*/ 11 w 11"/>
                  <a:gd name="T7" fmla="*/ 300 h 306"/>
                  <a:gd name="T8" fmla="*/ 11 w 11"/>
                  <a:gd name="T9" fmla="*/ 96 h 306"/>
                  <a:gd name="T10" fmla="*/ 11 w 11"/>
                  <a:gd name="T11" fmla="*/ 96 h 306"/>
                  <a:gd name="T12" fmla="*/ 10 w 11"/>
                  <a:gd name="T13" fmla="*/ 97 h 306"/>
                  <a:gd name="T14" fmla="*/ 10 w 11"/>
                  <a:gd name="T15" fmla="*/ 300 h 306"/>
                  <a:gd name="T16" fmla="*/ 6 w 11"/>
                  <a:gd name="T17" fmla="*/ 304 h 306"/>
                  <a:gd name="T18" fmla="*/ 2 w 11"/>
                  <a:gd name="T19" fmla="*/ 300 h 306"/>
                  <a:gd name="T20" fmla="*/ 2 w 11"/>
                  <a:gd name="T21" fmla="*/ 97 h 306"/>
                  <a:gd name="T22" fmla="*/ 0 w 11"/>
                  <a:gd name="T23" fmla="*/ 96 h 306"/>
                  <a:gd name="T24" fmla="*/ 0 w 11"/>
                  <a:gd name="T25" fmla="*/ 96 h 306"/>
                  <a:gd name="T26" fmla="*/ 2 w 11"/>
                  <a:gd name="T27" fmla="*/ 28 h 306"/>
                  <a:gd name="T28" fmla="*/ 2 w 11"/>
                  <a:gd name="T29" fmla="*/ 28 h 306"/>
                  <a:gd name="T30" fmla="*/ 2 w 11"/>
                  <a:gd name="T31" fmla="*/ 51 h 306"/>
                  <a:gd name="T32" fmla="*/ 2 w 11"/>
                  <a:gd name="T33" fmla="*/ 51 h 306"/>
                  <a:gd name="T34" fmla="*/ 2 w 11"/>
                  <a:gd name="T35" fmla="*/ 28 h 306"/>
                  <a:gd name="T36" fmla="*/ 11 w 11"/>
                  <a:gd name="T37" fmla="*/ 0 h 306"/>
                  <a:gd name="T38" fmla="*/ 10 w 11"/>
                  <a:gd name="T39" fmla="*/ 5 h 306"/>
                  <a:gd name="T40" fmla="*/ 10 w 11"/>
                  <a:gd name="T41" fmla="*/ 51 h 306"/>
                  <a:gd name="T42" fmla="*/ 11 w 11"/>
                  <a:gd name="T43" fmla="*/ 50 h 306"/>
                  <a:gd name="T44" fmla="*/ 11 w 11"/>
                  <a:gd name="T45" fmla="*/ 50 h 306"/>
                  <a:gd name="T46" fmla="*/ 11 w 11"/>
                  <a:gd name="T47" fmla="*/ 0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 h="306">
                    <a:moveTo>
                      <a:pt x="0" y="96"/>
                    </a:moveTo>
                    <a:cubicBezTo>
                      <a:pt x="0" y="300"/>
                      <a:pt x="0" y="300"/>
                      <a:pt x="0" y="300"/>
                    </a:cubicBezTo>
                    <a:cubicBezTo>
                      <a:pt x="0" y="303"/>
                      <a:pt x="3" y="306"/>
                      <a:pt x="6" y="306"/>
                    </a:cubicBezTo>
                    <a:cubicBezTo>
                      <a:pt x="9" y="306"/>
                      <a:pt x="11" y="303"/>
                      <a:pt x="11" y="300"/>
                    </a:cubicBezTo>
                    <a:cubicBezTo>
                      <a:pt x="11" y="96"/>
                      <a:pt x="11" y="96"/>
                      <a:pt x="11" y="96"/>
                    </a:cubicBezTo>
                    <a:cubicBezTo>
                      <a:pt x="11" y="96"/>
                      <a:pt x="11" y="96"/>
                      <a:pt x="11" y="96"/>
                    </a:cubicBezTo>
                    <a:cubicBezTo>
                      <a:pt x="11" y="96"/>
                      <a:pt x="10" y="96"/>
                      <a:pt x="10" y="97"/>
                    </a:cubicBezTo>
                    <a:cubicBezTo>
                      <a:pt x="10" y="300"/>
                      <a:pt x="10" y="300"/>
                      <a:pt x="10" y="300"/>
                    </a:cubicBezTo>
                    <a:cubicBezTo>
                      <a:pt x="10" y="302"/>
                      <a:pt x="8" y="304"/>
                      <a:pt x="6" y="304"/>
                    </a:cubicBezTo>
                    <a:cubicBezTo>
                      <a:pt x="4" y="304"/>
                      <a:pt x="2" y="302"/>
                      <a:pt x="2" y="300"/>
                    </a:cubicBezTo>
                    <a:cubicBezTo>
                      <a:pt x="2" y="97"/>
                      <a:pt x="2" y="97"/>
                      <a:pt x="2" y="97"/>
                    </a:cubicBezTo>
                    <a:cubicBezTo>
                      <a:pt x="1" y="96"/>
                      <a:pt x="1" y="96"/>
                      <a:pt x="0" y="96"/>
                    </a:cubicBezTo>
                    <a:cubicBezTo>
                      <a:pt x="0" y="96"/>
                      <a:pt x="0" y="96"/>
                      <a:pt x="0" y="96"/>
                    </a:cubicBezTo>
                    <a:moveTo>
                      <a:pt x="2" y="28"/>
                    </a:moveTo>
                    <a:cubicBezTo>
                      <a:pt x="2" y="28"/>
                      <a:pt x="2" y="28"/>
                      <a:pt x="2" y="28"/>
                    </a:cubicBezTo>
                    <a:cubicBezTo>
                      <a:pt x="2" y="51"/>
                      <a:pt x="2" y="51"/>
                      <a:pt x="2" y="51"/>
                    </a:cubicBezTo>
                    <a:cubicBezTo>
                      <a:pt x="2" y="51"/>
                      <a:pt x="2" y="51"/>
                      <a:pt x="2" y="51"/>
                    </a:cubicBezTo>
                    <a:cubicBezTo>
                      <a:pt x="2" y="28"/>
                      <a:pt x="2" y="28"/>
                      <a:pt x="2" y="28"/>
                    </a:cubicBezTo>
                    <a:moveTo>
                      <a:pt x="11" y="0"/>
                    </a:moveTo>
                    <a:cubicBezTo>
                      <a:pt x="11" y="1"/>
                      <a:pt x="10" y="3"/>
                      <a:pt x="10" y="5"/>
                    </a:cubicBezTo>
                    <a:cubicBezTo>
                      <a:pt x="10" y="51"/>
                      <a:pt x="10" y="51"/>
                      <a:pt x="10" y="51"/>
                    </a:cubicBezTo>
                    <a:cubicBezTo>
                      <a:pt x="10" y="51"/>
                      <a:pt x="11" y="51"/>
                      <a:pt x="11" y="50"/>
                    </a:cubicBezTo>
                    <a:cubicBezTo>
                      <a:pt x="11" y="50"/>
                      <a:pt x="11" y="50"/>
                      <a:pt x="11" y="50"/>
                    </a:cubicBezTo>
                    <a:cubicBezTo>
                      <a:pt x="11" y="0"/>
                      <a:pt x="11" y="0"/>
                      <a:pt x="11" y="0"/>
                    </a:cubicBezTo>
                  </a:path>
                </a:pathLst>
              </a:custGeom>
              <a:solidFill>
                <a:srgbClr val="92A1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44" name="Freeform 226">
                <a:extLst>
                  <a:ext uri="{FF2B5EF4-FFF2-40B4-BE49-F238E27FC236}">
                    <a16:creationId xmlns:a16="http://schemas.microsoft.com/office/drawing/2014/main" id="{F0E21B80-6B6B-450C-9E77-B867E7CFAF5F}"/>
                  </a:ext>
                </a:extLst>
              </p:cNvPr>
              <p:cNvSpPr>
                <a:spLocks noEditPoints="1"/>
              </p:cNvSpPr>
              <p:nvPr/>
            </p:nvSpPr>
            <p:spPr bwMode="auto">
              <a:xfrm>
                <a:off x="5164" y="1466"/>
                <a:ext cx="3" cy="114"/>
              </a:xfrm>
              <a:custGeom>
                <a:avLst/>
                <a:gdLst>
                  <a:gd name="T0" fmla="*/ 8 w 8"/>
                  <a:gd name="T1" fmla="*/ 92 h 299"/>
                  <a:gd name="T2" fmla="*/ 6 w 8"/>
                  <a:gd name="T3" fmla="*/ 92 h 299"/>
                  <a:gd name="T4" fmla="*/ 6 w 8"/>
                  <a:gd name="T5" fmla="*/ 295 h 299"/>
                  <a:gd name="T6" fmla="*/ 4 w 8"/>
                  <a:gd name="T7" fmla="*/ 297 h 299"/>
                  <a:gd name="T8" fmla="*/ 2 w 8"/>
                  <a:gd name="T9" fmla="*/ 295 h 299"/>
                  <a:gd name="T10" fmla="*/ 2 w 8"/>
                  <a:gd name="T11" fmla="*/ 92 h 299"/>
                  <a:gd name="T12" fmla="*/ 0 w 8"/>
                  <a:gd name="T13" fmla="*/ 92 h 299"/>
                  <a:gd name="T14" fmla="*/ 0 w 8"/>
                  <a:gd name="T15" fmla="*/ 295 h 299"/>
                  <a:gd name="T16" fmla="*/ 4 w 8"/>
                  <a:gd name="T17" fmla="*/ 299 h 299"/>
                  <a:gd name="T18" fmla="*/ 8 w 8"/>
                  <a:gd name="T19" fmla="*/ 295 h 299"/>
                  <a:gd name="T20" fmla="*/ 8 w 8"/>
                  <a:gd name="T21" fmla="*/ 92 h 299"/>
                  <a:gd name="T22" fmla="*/ 2 w 8"/>
                  <a:gd name="T23" fmla="*/ 16 h 299"/>
                  <a:gd name="T24" fmla="*/ 0 w 8"/>
                  <a:gd name="T25" fmla="*/ 23 h 299"/>
                  <a:gd name="T26" fmla="*/ 0 w 8"/>
                  <a:gd name="T27" fmla="*/ 23 h 299"/>
                  <a:gd name="T28" fmla="*/ 0 w 8"/>
                  <a:gd name="T29" fmla="*/ 46 h 299"/>
                  <a:gd name="T30" fmla="*/ 2 w 8"/>
                  <a:gd name="T31" fmla="*/ 46 h 299"/>
                  <a:gd name="T32" fmla="*/ 2 w 8"/>
                  <a:gd name="T33" fmla="*/ 16 h 299"/>
                  <a:gd name="T34" fmla="*/ 8 w 8"/>
                  <a:gd name="T35" fmla="*/ 0 h 299"/>
                  <a:gd name="T36" fmla="*/ 6 w 8"/>
                  <a:gd name="T37" fmla="*/ 5 h 299"/>
                  <a:gd name="T38" fmla="*/ 6 w 8"/>
                  <a:gd name="T39" fmla="*/ 46 h 299"/>
                  <a:gd name="T40" fmla="*/ 8 w 8"/>
                  <a:gd name="T41" fmla="*/ 46 h 299"/>
                  <a:gd name="T42" fmla="*/ 8 w 8"/>
                  <a:gd name="T43" fmla="*/ 0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 h="299">
                    <a:moveTo>
                      <a:pt x="8" y="92"/>
                    </a:moveTo>
                    <a:cubicBezTo>
                      <a:pt x="7" y="92"/>
                      <a:pt x="6" y="92"/>
                      <a:pt x="6" y="92"/>
                    </a:cubicBezTo>
                    <a:cubicBezTo>
                      <a:pt x="6" y="295"/>
                      <a:pt x="6" y="295"/>
                      <a:pt x="6" y="295"/>
                    </a:cubicBezTo>
                    <a:cubicBezTo>
                      <a:pt x="6" y="296"/>
                      <a:pt x="5" y="297"/>
                      <a:pt x="4" y="297"/>
                    </a:cubicBezTo>
                    <a:cubicBezTo>
                      <a:pt x="3" y="297"/>
                      <a:pt x="2" y="296"/>
                      <a:pt x="2" y="295"/>
                    </a:cubicBezTo>
                    <a:cubicBezTo>
                      <a:pt x="2" y="92"/>
                      <a:pt x="2" y="92"/>
                      <a:pt x="2" y="92"/>
                    </a:cubicBezTo>
                    <a:cubicBezTo>
                      <a:pt x="1" y="92"/>
                      <a:pt x="1" y="92"/>
                      <a:pt x="0" y="92"/>
                    </a:cubicBezTo>
                    <a:cubicBezTo>
                      <a:pt x="0" y="295"/>
                      <a:pt x="0" y="295"/>
                      <a:pt x="0" y="295"/>
                    </a:cubicBezTo>
                    <a:cubicBezTo>
                      <a:pt x="0" y="297"/>
                      <a:pt x="2" y="299"/>
                      <a:pt x="4" y="299"/>
                    </a:cubicBezTo>
                    <a:cubicBezTo>
                      <a:pt x="6" y="299"/>
                      <a:pt x="8" y="297"/>
                      <a:pt x="8" y="295"/>
                    </a:cubicBezTo>
                    <a:cubicBezTo>
                      <a:pt x="8" y="92"/>
                      <a:pt x="8" y="92"/>
                      <a:pt x="8" y="92"/>
                    </a:cubicBezTo>
                    <a:moveTo>
                      <a:pt x="2" y="16"/>
                    </a:moveTo>
                    <a:cubicBezTo>
                      <a:pt x="1" y="19"/>
                      <a:pt x="0" y="21"/>
                      <a:pt x="0" y="23"/>
                    </a:cubicBezTo>
                    <a:cubicBezTo>
                      <a:pt x="0" y="23"/>
                      <a:pt x="0" y="23"/>
                      <a:pt x="0" y="23"/>
                    </a:cubicBezTo>
                    <a:cubicBezTo>
                      <a:pt x="0" y="46"/>
                      <a:pt x="0" y="46"/>
                      <a:pt x="0" y="46"/>
                    </a:cubicBezTo>
                    <a:cubicBezTo>
                      <a:pt x="1" y="46"/>
                      <a:pt x="1" y="46"/>
                      <a:pt x="2" y="46"/>
                    </a:cubicBezTo>
                    <a:cubicBezTo>
                      <a:pt x="2" y="16"/>
                      <a:pt x="2" y="16"/>
                      <a:pt x="2" y="16"/>
                    </a:cubicBezTo>
                    <a:moveTo>
                      <a:pt x="8" y="0"/>
                    </a:moveTo>
                    <a:cubicBezTo>
                      <a:pt x="7" y="2"/>
                      <a:pt x="6" y="4"/>
                      <a:pt x="6" y="5"/>
                    </a:cubicBezTo>
                    <a:cubicBezTo>
                      <a:pt x="6" y="46"/>
                      <a:pt x="6" y="46"/>
                      <a:pt x="6" y="46"/>
                    </a:cubicBezTo>
                    <a:cubicBezTo>
                      <a:pt x="6" y="46"/>
                      <a:pt x="7" y="46"/>
                      <a:pt x="8" y="46"/>
                    </a:cubicBezTo>
                    <a:cubicBezTo>
                      <a:pt x="8" y="0"/>
                      <a:pt x="8" y="0"/>
                      <a:pt x="8" y="0"/>
                    </a:cubicBezTo>
                  </a:path>
                </a:pathLst>
              </a:custGeom>
              <a:solidFill>
                <a:srgbClr val="ABB9C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45" name="Freeform 227">
                <a:extLst>
                  <a:ext uri="{FF2B5EF4-FFF2-40B4-BE49-F238E27FC236}">
                    <a16:creationId xmlns:a16="http://schemas.microsoft.com/office/drawing/2014/main" id="{1BF67C80-4EB1-4001-8670-9662ED2310FE}"/>
                  </a:ext>
                </a:extLst>
              </p:cNvPr>
              <p:cNvSpPr>
                <a:spLocks noEditPoints="1"/>
              </p:cNvSpPr>
              <p:nvPr/>
            </p:nvSpPr>
            <p:spPr bwMode="auto">
              <a:xfrm>
                <a:off x="5165" y="1468"/>
                <a:ext cx="1" cy="111"/>
              </a:xfrm>
              <a:custGeom>
                <a:avLst/>
                <a:gdLst>
                  <a:gd name="T0" fmla="*/ 0 w 4"/>
                  <a:gd name="T1" fmla="*/ 87 h 292"/>
                  <a:gd name="T2" fmla="*/ 0 w 4"/>
                  <a:gd name="T3" fmla="*/ 290 h 292"/>
                  <a:gd name="T4" fmla="*/ 2 w 4"/>
                  <a:gd name="T5" fmla="*/ 292 h 292"/>
                  <a:gd name="T6" fmla="*/ 4 w 4"/>
                  <a:gd name="T7" fmla="*/ 290 h 292"/>
                  <a:gd name="T8" fmla="*/ 4 w 4"/>
                  <a:gd name="T9" fmla="*/ 87 h 292"/>
                  <a:gd name="T10" fmla="*/ 2 w 4"/>
                  <a:gd name="T11" fmla="*/ 87 h 292"/>
                  <a:gd name="T12" fmla="*/ 2 w 4"/>
                  <a:gd name="T13" fmla="*/ 290 h 292"/>
                  <a:gd name="T14" fmla="*/ 2 w 4"/>
                  <a:gd name="T15" fmla="*/ 291 h 292"/>
                  <a:gd name="T16" fmla="*/ 1 w 4"/>
                  <a:gd name="T17" fmla="*/ 290 h 292"/>
                  <a:gd name="T18" fmla="*/ 1 w 4"/>
                  <a:gd name="T19" fmla="*/ 87 h 292"/>
                  <a:gd name="T20" fmla="*/ 0 w 4"/>
                  <a:gd name="T21" fmla="*/ 87 h 292"/>
                  <a:gd name="T22" fmla="*/ 1 w 4"/>
                  <a:gd name="T23" fmla="*/ 8 h 292"/>
                  <a:gd name="T24" fmla="*/ 0 w 4"/>
                  <a:gd name="T25" fmla="*/ 11 h 292"/>
                  <a:gd name="T26" fmla="*/ 0 w 4"/>
                  <a:gd name="T27" fmla="*/ 41 h 292"/>
                  <a:gd name="T28" fmla="*/ 1 w 4"/>
                  <a:gd name="T29" fmla="*/ 42 h 292"/>
                  <a:gd name="T30" fmla="*/ 1 w 4"/>
                  <a:gd name="T31" fmla="*/ 8 h 292"/>
                  <a:gd name="T32" fmla="*/ 4 w 4"/>
                  <a:gd name="T33" fmla="*/ 0 h 292"/>
                  <a:gd name="T34" fmla="*/ 2 w 4"/>
                  <a:gd name="T35" fmla="*/ 4 h 292"/>
                  <a:gd name="T36" fmla="*/ 2 w 4"/>
                  <a:gd name="T37" fmla="*/ 42 h 292"/>
                  <a:gd name="T38" fmla="*/ 4 w 4"/>
                  <a:gd name="T39" fmla="*/ 41 h 292"/>
                  <a:gd name="T40" fmla="*/ 4 w 4"/>
                  <a:gd name="T41" fmla="*/ 0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 h="292">
                    <a:moveTo>
                      <a:pt x="0" y="87"/>
                    </a:moveTo>
                    <a:cubicBezTo>
                      <a:pt x="0" y="290"/>
                      <a:pt x="0" y="290"/>
                      <a:pt x="0" y="290"/>
                    </a:cubicBezTo>
                    <a:cubicBezTo>
                      <a:pt x="0" y="291"/>
                      <a:pt x="1" y="292"/>
                      <a:pt x="2" y="292"/>
                    </a:cubicBezTo>
                    <a:cubicBezTo>
                      <a:pt x="3" y="292"/>
                      <a:pt x="4" y="291"/>
                      <a:pt x="4" y="290"/>
                    </a:cubicBezTo>
                    <a:cubicBezTo>
                      <a:pt x="4" y="87"/>
                      <a:pt x="4" y="87"/>
                      <a:pt x="4" y="87"/>
                    </a:cubicBezTo>
                    <a:cubicBezTo>
                      <a:pt x="3" y="87"/>
                      <a:pt x="3" y="87"/>
                      <a:pt x="2" y="87"/>
                    </a:cubicBezTo>
                    <a:cubicBezTo>
                      <a:pt x="2" y="290"/>
                      <a:pt x="2" y="290"/>
                      <a:pt x="2" y="290"/>
                    </a:cubicBezTo>
                    <a:cubicBezTo>
                      <a:pt x="2" y="290"/>
                      <a:pt x="2" y="291"/>
                      <a:pt x="2" y="291"/>
                    </a:cubicBezTo>
                    <a:cubicBezTo>
                      <a:pt x="1" y="291"/>
                      <a:pt x="1" y="290"/>
                      <a:pt x="1" y="290"/>
                    </a:cubicBezTo>
                    <a:cubicBezTo>
                      <a:pt x="1" y="87"/>
                      <a:pt x="1" y="87"/>
                      <a:pt x="1" y="87"/>
                    </a:cubicBezTo>
                    <a:cubicBezTo>
                      <a:pt x="1" y="87"/>
                      <a:pt x="0" y="87"/>
                      <a:pt x="0" y="87"/>
                    </a:cubicBezTo>
                    <a:moveTo>
                      <a:pt x="1" y="8"/>
                    </a:moveTo>
                    <a:cubicBezTo>
                      <a:pt x="1" y="9"/>
                      <a:pt x="0" y="10"/>
                      <a:pt x="0" y="11"/>
                    </a:cubicBezTo>
                    <a:cubicBezTo>
                      <a:pt x="0" y="41"/>
                      <a:pt x="0" y="41"/>
                      <a:pt x="0" y="41"/>
                    </a:cubicBezTo>
                    <a:cubicBezTo>
                      <a:pt x="0" y="41"/>
                      <a:pt x="1" y="42"/>
                      <a:pt x="1" y="42"/>
                    </a:cubicBezTo>
                    <a:cubicBezTo>
                      <a:pt x="1" y="8"/>
                      <a:pt x="1" y="8"/>
                      <a:pt x="1" y="8"/>
                    </a:cubicBezTo>
                    <a:moveTo>
                      <a:pt x="4" y="0"/>
                    </a:moveTo>
                    <a:cubicBezTo>
                      <a:pt x="3" y="1"/>
                      <a:pt x="3" y="3"/>
                      <a:pt x="2" y="4"/>
                    </a:cubicBezTo>
                    <a:cubicBezTo>
                      <a:pt x="2" y="42"/>
                      <a:pt x="2" y="42"/>
                      <a:pt x="2" y="42"/>
                    </a:cubicBezTo>
                    <a:cubicBezTo>
                      <a:pt x="3" y="42"/>
                      <a:pt x="3" y="41"/>
                      <a:pt x="4" y="41"/>
                    </a:cubicBezTo>
                    <a:cubicBezTo>
                      <a:pt x="4" y="0"/>
                      <a:pt x="4" y="0"/>
                      <a:pt x="4" y="0"/>
                    </a:cubicBezTo>
                  </a:path>
                </a:pathLst>
              </a:custGeom>
              <a:solidFill>
                <a:srgbClr val="BECB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46" name="Freeform 228">
                <a:extLst>
                  <a:ext uri="{FF2B5EF4-FFF2-40B4-BE49-F238E27FC236}">
                    <a16:creationId xmlns:a16="http://schemas.microsoft.com/office/drawing/2014/main" id="{82CB1458-60EA-418E-B3FE-A2996ADDE26F}"/>
                  </a:ext>
                </a:extLst>
              </p:cNvPr>
              <p:cNvSpPr>
                <a:spLocks noEditPoints="1"/>
              </p:cNvSpPr>
              <p:nvPr/>
            </p:nvSpPr>
            <p:spPr bwMode="auto">
              <a:xfrm>
                <a:off x="5165" y="1469"/>
                <a:ext cx="0" cy="110"/>
              </a:xfrm>
              <a:custGeom>
                <a:avLst/>
                <a:gdLst>
                  <a:gd name="T0" fmla="*/ 1 w 1"/>
                  <a:gd name="T1" fmla="*/ 83 h 287"/>
                  <a:gd name="T2" fmla="*/ 1 w 1"/>
                  <a:gd name="T3" fmla="*/ 83 h 287"/>
                  <a:gd name="T4" fmla="*/ 0 w 1"/>
                  <a:gd name="T5" fmla="*/ 83 h 287"/>
                  <a:gd name="T6" fmla="*/ 0 w 1"/>
                  <a:gd name="T7" fmla="*/ 286 h 287"/>
                  <a:gd name="T8" fmla="*/ 1 w 1"/>
                  <a:gd name="T9" fmla="*/ 287 h 287"/>
                  <a:gd name="T10" fmla="*/ 1 w 1"/>
                  <a:gd name="T11" fmla="*/ 286 h 287"/>
                  <a:gd name="T12" fmla="*/ 1 w 1"/>
                  <a:gd name="T13" fmla="*/ 83 h 287"/>
                  <a:gd name="T14" fmla="*/ 1 w 1"/>
                  <a:gd name="T15" fmla="*/ 0 h 287"/>
                  <a:gd name="T16" fmla="*/ 0 w 1"/>
                  <a:gd name="T17" fmla="*/ 4 h 287"/>
                  <a:gd name="T18" fmla="*/ 0 w 1"/>
                  <a:gd name="T19" fmla="*/ 38 h 287"/>
                  <a:gd name="T20" fmla="*/ 1 w 1"/>
                  <a:gd name="T21" fmla="*/ 38 h 287"/>
                  <a:gd name="T22" fmla="*/ 1 w 1"/>
                  <a:gd name="T23" fmla="*/ 38 h 287"/>
                  <a:gd name="T24" fmla="*/ 1 w 1"/>
                  <a:gd name="T25" fmla="*/ 0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 h="287">
                    <a:moveTo>
                      <a:pt x="1" y="83"/>
                    </a:moveTo>
                    <a:cubicBezTo>
                      <a:pt x="1" y="83"/>
                      <a:pt x="1" y="83"/>
                      <a:pt x="1" y="83"/>
                    </a:cubicBezTo>
                    <a:cubicBezTo>
                      <a:pt x="1" y="83"/>
                      <a:pt x="0" y="83"/>
                      <a:pt x="0" y="83"/>
                    </a:cubicBezTo>
                    <a:cubicBezTo>
                      <a:pt x="0" y="286"/>
                      <a:pt x="0" y="286"/>
                      <a:pt x="0" y="286"/>
                    </a:cubicBezTo>
                    <a:cubicBezTo>
                      <a:pt x="0" y="286"/>
                      <a:pt x="0" y="287"/>
                      <a:pt x="1" y="287"/>
                    </a:cubicBezTo>
                    <a:cubicBezTo>
                      <a:pt x="1" y="287"/>
                      <a:pt x="1" y="286"/>
                      <a:pt x="1" y="286"/>
                    </a:cubicBezTo>
                    <a:cubicBezTo>
                      <a:pt x="1" y="83"/>
                      <a:pt x="1" y="83"/>
                      <a:pt x="1" y="83"/>
                    </a:cubicBezTo>
                    <a:moveTo>
                      <a:pt x="1" y="0"/>
                    </a:moveTo>
                    <a:cubicBezTo>
                      <a:pt x="1" y="1"/>
                      <a:pt x="0" y="2"/>
                      <a:pt x="0" y="4"/>
                    </a:cubicBezTo>
                    <a:cubicBezTo>
                      <a:pt x="0" y="38"/>
                      <a:pt x="0" y="38"/>
                      <a:pt x="0" y="38"/>
                    </a:cubicBezTo>
                    <a:cubicBezTo>
                      <a:pt x="0" y="38"/>
                      <a:pt x="1" y="38"/>
                      <a:pt x="1" y="38"/>
                    </a:cubicBezTo>
                    <a:cubicBezTo>
                      <a:pt x="1" y="38"/>
                      <a:pt x="1" y="38"/>
                      <a:pt x="1" y="38"/>
                    </a:cubicBezTo>
                    <a:cubicBezTo>
                      <a:pt x="1" y="0"/>
                      <a:pt x="1" y="0"/>
                      <a:pt x="1" y="0"/>
                    </a:cubicBezTo>
                  </a:path>
                </a:pathLst>
              </a:custGeom>
              <a:solidFill>
                <a:srgbClr val="CDD8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47" name="Freeform 229">
                <a:extLst>
                  <a:ext uri="{FF2B5EF4-FFF2-40B4-BE49-F238E27FC236}">
                    <a16:creationId xmlns:a16="http://schemas.microsoft.com/office/drawing/2014/main" id="{74FC992A-11B7-49B7-8690-7DD1A4F11321}"/>
                  </a:ext>
                </a:extLst>
              </p:cNvPr>
              <p:cNvSpPr>
                <a:spLocks/>
              </p:cNvSpPr>
              <p:nvPr/>
            </p:nvSpPr>
            <p:spPr bwMode="auto">
              <a:xfrm>
                <a:off x="5162" y="1482"/>
                <a:ext cx="6" cy="19"/>
              </a:xfrm>
              <a:custGeom>
                <a:avLst/>
                <a:gdLst>
                  <a:gd name="T0" fmla="*/ 13 w 16"/>
                  <a:gd name="T1" fmla="*/ 3 h 50"/>
                  <a:gd name="T2" fmla="*/ 8 w 16"/>
                  <a:gd name="T3" fmla="*/ 5 h 50"/>
                  <a:gd name="T4" fmla="*/ 2 w 16"/>
                  <a:gd name="T5" fmla="*/ 3 h 50"/>
                  <a:gd name="T6" fmla="*/ 0 w 16"/>
                  <a:gd name="T7" fmla="*/ 0 h 50"/>
                  <a:gd name="T8" fmla="*/ 0 w 16"/>
                  <a:gd name="T9" fmla="*/ 46 h 50"/>
                  <a:gd name="T10" fmla="*/ 2 w 16"/>
                  <a:gd name="T11" fmla="*/ 49 h 50"/>
                  <a:gd name="T12" fmla="*/ 8 w 16"/>
                  <a:gd name="T13" fmla="*/ 50 h 50"/>
                  <a:gd name="T14" fmla="*/ 13 w 16"/>
                  <a:gd name="T15" fmla="*/ 49 h 50"/>
                  <a:gd name="T16" fmla="*/ 16 w 16"/>
                  <a:gd name="T17" fmla="*/ 46 h 50"/>
                  <a:gd name="T18" fmla="*/ 16 w 16"/>
                  <a:gd name="T19" fmla="*/ 0 h 50"/>
                  <a:gd name="T20" fmla="*/ 13 w 16"/>
                  <a:gd name="T21" fmla="*/ 3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 h="50">
                    <a:moveTo>
                      <a:pt x="13" y="3"/>
                    </a:moveTo>
                    <a:cubicBezTo>
                      <a:pt x="12" y="4"/>
                      <a:pt x="10" y="5"/>
                      <a:pt x="8" y="5"/>
                    </a:cubicBezTo>
                    <a:cubicBezTo>
                      <a:pt x="6" y="5"/>
                      <a:pt x="4" y="4"/>
                      <a:pt x="2" y="3"/>
                    </a:cubicBezTo>
                    <a:cubicBezTo>
                      <a:pt x="1" y="2"/>
                      <a:pt x="0" y="1"/>
                      <a:pt x="0" y="0"/>
                    </a:cubicBezTo>
                    <a:cubicBezTo>
                      <a:pt x="0" y="46"/>
                      <a:pt x="0" y="46"/>
                      <a:pt x="0" y="46"/>
                    </a:cubicBezTo>
                    <a:cubicBezTo>
                      <a:pt x="0" y="47"/>
                      <a:pt x="1" y="48"/>
                      <a:pt x="2" y="49"/>
                    </a:cubicBezTo>
                    <a:cubicBezTo>
                      <a:pt x="4" y="50"/>
                      <a:pt x="6" y="50"/>
                      <a:pt x="8" y="50"/>
                    </a:cubicBezTo>
                    <a:cubicBezTo>
                      <a:pt x="10" y="50"/>
                      <a:pt x="12" y="50"/>
                      <a:pt x="13" y="49"/>
                    </a:cubicBezTo>
                    <a:cubicBezTo>
                      <a:pt x="15" y="48"/>
                      <a:pt x="16" y="47"/>
                      <a:pt x="16" y="46"/>
                    </a:cubicBezTo>
                    <a:cubicBezTo>
                      <a:pt x="16" y="0"/>
                      <a:pt x="16" y="0"/>
                      <a:pt x="16" y="0"/>
                    </a:cubicBezTo>
                    <a:cubicBezTo>
                      <a:pt x="16" y="1"/>
                      <a:pt x="15" y="2"/>
                      <a:pt x="13" y="3"/>
                    </a:cubicBezTo>
                  </a:path>
                </a:pathLst>
              </a:custGeom>
              <a:solidFill>
                <a:srgbClr val="414E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48" name="Freeform 230">
                <a:extLst>
                  <a:ext uri="{FF2B5EF4-FFF2-40B4-BE49-F238E27FC236}">
                    <a16:creationId xmlns:a16="http://schemas.microsoft.com/office/drawing/2014/main" id="{42A0D407-14F7-408F-80D6-F51440158681}"/>
                  </a:ext>
                </a:extLst>
              </p:cNvPr>
              <p:cNvSpPr>
                <a:spLocks/>
              </p:cNvSpPr>
              <p:nvPr/>
            </p:nvSpPr>
            <p:spPr bwMode="auto">
              <a:xfrm>
                <a:off x="5146" y="1258"/>
                <a:ext cx="18" cy="236"/>
              </a:xfrm>
              <a:custGeom>
                <a:avLst/>
                <a:gdLst>
                  <a:gd name="T0" fmla="*/ 39 w 47"/>
                  <a:gd name="T1" fmla="*/ 619 h 619"/>
                  <a:gd name="T2" fmla="*/ 32 w 47"/>
                  <a:gd name="T3" fmla="*/ 612 h 619"/>
                  <a:gd name="T4" fmla="*/ 32 w 47"/>
                  <a:gd name="T5" fmla="*/ 546 h 619"/>
                  <a:gd name="T6" fmla="*/ 18 w 47"/>
                  <a:gd name="T7" fmla="*/ 463 h 619"/>
                  <a:gd name="T8" fmla="*/ 5 w 47"/>
                  <a:gd name="T9" fmla="*/ 402 h 619"/>
                  <a:gd name="T10" fmla="*/ 0 w 47"/>
                  <a:gd name="T11" fmla="*/ 8 h 619"/>
                  <a:gd name="T12" fmla="*/ 8 w 47"/>
                  <a:gd name="T13" fmla="*/ 0 h 619"/>
                  <a:gd name="T14" fmla="*/ 8 w 47"/>
                  <a:gd name="T15" fmla="*/ 0 h 619"/>
                  <a:gd name="T16" fmla="*/ 16 w 47"/>
                  <a:gd name="T17" fmla="*/ 8 h 619"/>
                  <a:gd name="T18" fmla="*/ 21 w 47"/>
                  <a:gd name="T19" fmla="*/ 402 h 619"/>
                  <a:gd name="T20" fmla="*/ 32 w 47"/>
                  <a:gd name="T21" fmla="*/ 458 h 619"/>
                  <a:gd name="T22" fmla="*/ 47 w 47"/>
                  <a:gd name="T23" fmla="*/ 546 h 619"/>
                  <a:gd name="T24" fmla="*/ 47 w 47"/>
                  <a:gd name="T25" fmla="*/ 612 h 619"/>
                  <a:gd name="T26" fmla="*/ 39 w 47"/>
                  <a:gd name="T27" fmla="*/ 619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7" h="619">
                    <a:moveTo>
                      <a:pt x="39" y="619"/>
                    </a:moveTo>
                    <a:cubicBezTo>
                      <a:pt x="35" y="619"/>
                      <a:pt x="32" y="616"/>
                      <a:pt x="32" y="612"/>
                    </a:cubicBezTo>
                    <a:cubicBezTo>
                      <a:pt x="32" y="546"/>
                      <a:pt x="32" y="546"/>
                      <a:pt x="32" y="546"/>
                    </a:cubicBezTo>
                    <a:cubicBezTo>
                      <a:pt x="32" y="523"/>
                      <a:pt x="25" y="484"/>
                      <a:pt x="18" y="463"/>
                    </a:cubicBezTo>
                    <a:cubicBezTo>
                      <a:pt x="11" y="442"/>
                      <a:pt x="5" y="422"/>
                      <a:pt x="5" y="402"/>
                    </a:cubicBezTo>
                    <a:cubicBezTo>
                      <a:pt x="5" y="296"/>
                      <a:pt x="0" y="11"/>
                      <a:pt x="0" y="8"/>
                    </a:cubicBezTo>
                    <a:cubicBezTo>
                      <a:pt x="0" y="4"/>
                      <a:pt x="4" y="1"/>
                      <a:pt x="8" y="0"/>
                    </a:cubicBezTo>
                    <a:cubicBezTo>
                      <a:pt x="8" y="0"/>
                      <a:pt x="8" y="0"/>
                      <a:pt x="8" y="0"/>
                    </a:cubicBezTo>
                    <a:cubicBezTo>
                      <a:pt x="12" y="0"/>
                      <a:pt x="15" y="4"/>
                      <a:pt x="16" y="8"/>
                    </a:cubicBezTo>
                    <a:cubicBezTo>
                      <a:pt x="16" y="10"/>
                      <a:pt x="21" y="296"/>
                      <a:pt x="21" y="402"/>
                    </a:cubicBezTo>
                    <a:cubicBezTo>
                      <a:pt x="21" y="420"/>
                      <a:pt x="26" y="438"/>
                      <a:pt x="32" y="458"/>
                    </a:cubicBezTo>
                    <a:cubicBezTo>
                      <a:pt x="39" y="481"/>
                      <a:pt x="47" y="520"/>
                      <a:pt x="47" y="546"/>
                    </a:cubicBezTo>
                    <a:cubicBezTo>
                      <a:pt x="47" y="612"/>
                      <a:pt x="47" y="612"/>
                      <a:pt x="47" y="612"/>
                    </a:cubicBezTo>
                    <a:cubicBezTo>
                      <a:pt x="47" y="616"/>
                      <a:pt x="43" y="619"/>
                      <a:pt x="39" y="619"/>
                    </a:cubicBezTo>
                  </a:path>
                </a:pathLst>
              </a:custGeom>
              <a:solidFill>
                <a:srgbClr val="7281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49" name="Freeform 231">
                <a:extLst>
                  <a:ext uri="{FF2B5EF4-FFF2-40B4-BE49-F238E27FC236}">
                    <a16:creationId xmlns:a16="http://schemas.microsoft.com/office/drawing/2014/main" id="{C4245486-2B58-4A76-9F5D-11020F8DF66E}"/>
                  </a:ext>
                </a:extLst>
              </p:cNvPr>
              <p:cNvSpPr>
                <a:spLocks noEditPoints="1"/>
              </p:cNvSpPr>
              <p:nvPr/>
            </p:nvSpPr>
            <p:spPr bwMode="auto">
              <a:xfrm>
                <a:off x="5147" y="1258"/>
                <a:ext cx="16" cy="229"/>
              </a:xfrm>
              <a:custGeom>
                <a:avLst/>
                <a:gdLst>
                  <a:gd name="T0" fmla="*/ 43 w 43"/>
                  <a:gd name="T1" fmla="*/ 576 h 600"/>
                  <a:gd name="T2" fmla="*/ 41 w 43"/>
                  <a:gd name="T3" fmla="*/ 590 h 600"/>
                  <a:gd name="T4" fmla="*/ 41 w 43"/>
                  <a:gd name="T5" fmla="*/ 600 h 600"/>
                  <a:gd name="T6" fmla="*/ 43 w 43"/>
                  <a:gd name="T7" fmla="*/ 600 h 600"/>
                  <a:gd name="T8" fmla="*/ 43 w 43"/>
                  <a:gd name="T9" fmla="*/ 600 h 600"/>
                  <a:gd name="T10" fmla="*/ 43 w 43"/>
                  <a:gd name="T11" fmla="*/ 576 h 600"/>
                  <a:gd name="T12" fmla="*/ 6 w 43"/>
                  <a:gd name="T13" fmla="*/ 0 h 600"/>
                  <a:gd name="T14" fmla="*/ 6 w 43"/>
                  <a:gd name="T15" fmla="*/ 0 h 600"/>
                  <a:gd name="T16" fmla="*/ 0 w 43"/>
                  <a:gd name="T17" fmla="*/ 6 h 600"/>
                  <a:gd name="T18" fmla="*/ 4 w 43"/>
                  <a:gd name="T19" fmla="*/ 273 h 600"/>
                  <a:gd name="T20" fmla="*/ 6 w 43"/>
                  <a:gd name="T21" fmla="*/ 269 h 600"/>
                  <a:gd name="T22" fmla="*/ 2 w 43"/>
                  <a:gd name="T23" fmla="*/ 6 h 600"/>
                  <a:gd name="T24" fmla="*/ 6 w 43"/>
                  <a:gd name="T25" fmla="*/ 2 h 600"/>
                  <a:gd name="T26" fmla="*/ 6 w 43"/>
                  <a:gd name="T27" fmla="*/ 2 h 600"/>
                  <a:gd name="T28" fmla="*/ 10 w 43"/>
                  <a:gd name="T29" fmla="*/ 6 h 600"/>
                  <a:gd name="T30" fmla="*/ 13 w 43"/>
                  <a:gd name="T31" fmla="*/ 251 h 600"/>
                  <a:gd name="T32" fmla="*/ 15 w 43"/>
                  <a:gd name="T33" fmla="*/ 246 h 600"/>
                  <a:gd name="T34" fmla="*/ 12 w 43"/>
                  <a:gd name="T35" fmla="*/ 6 h 600"/>
                  <a:gd name="T36" fmla="*/ 6 w 43"/>
                  <a:gd name="T37" fmla="*/ 0 h 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3" h="600">
                    <a:moveTo>
                      <a:pt x="43" y="576"/>
                    </a:moveTo>
                    <a:cubicBezTo>
                      <a:pt x="42" y="580"/>
                      <a:pt x="42" y="585"/>
                      <a:pt x="41" y="590"/>
                    </a:cubicBezTo>
                    <a:cubicBezTo>
                      <a:pt x="41" y="600"/>
                      <a:pt x="41" y="600"/>
                      <a:pt x="41" y="600"/>
                    </a:cubicBezTo>
                    <a:cubicBezTo>
                      <a:pt x="42" y="600"/>
                      <a:pt x="42" y="600"/>
                      <a:pt x="43" y="600"/>
                    </a:cubicBezTo>
                    <a:cubicBezTo>
                      <a:pt x="43" y="600"/>
                      <a:pt x="43" y="600"/>
                      <a:pt x="43" y="600"/>
                    </a:cubicBezTo>
                    <a:cubicBezTo>
                      <a:pt x="43" y="576"/>
                      <a:pt x="43" y="576"/>
                      <a:pt x="43" y="576"/>
                    </a:cubicBezTo>
                    <a:moveTo>
                      <a:pt x="6" y="0"/>
                    </a:moveTo>
                    <a:cubicBezTo>
                      <a:pt x="6" y="0"/>
                      <a:pt x="6" y="0"/>
                      <a:pt x="6" y="0"/>
                    </a:cubicBezTo>
                    <a:cubicBezTo>
                      <a:pt x="3" y="0"/>
                      <a:pt x="0" y="3"/>
                      <a:pt x="0" y="6"/>
                    </a:cubicBezTo>
                    <a:cubicBezTo>
                      <a:pt x="0" y="8"/>
                      <a:pt x="3" y="152"/>
                      <a:pt x="4" y="273"/>
                    </a:cubicBezTo>
                    <a:cubicBezTo>
                      <a:pt x="5" y="272"/>
                      <a:pt x="5" y="270"/>
                      <a:pt x="6" y="269"/>
                    </a:cubicBezTo>
                    <a:cubicBezTo>
                      <a:pt x="5" y="148"/>
                      <a:pt x="2" y="8"/>
                      <a:pt x="2" y="6"/>
                    </a:cubicBezTo>
                    <a:cubicBezTo>
                      <a:pt x="2" y="4"/>
                      <a:pt x="4" y="2"/>
                      <a:pt x="6" y="2"/>
                    </a:cubicBezTo>
                    <a:cubicBezTo>
                      <a:pt x="6" y="2"/>
                      <a:pt x="6" y="2"/>
                      <a:pt x="6" y="2"/>
                    </a:cubicBezTo>
                    <a:cubicBezTo>
                      <a:pt x="8" y="2"/>
                      <a:pt x="10" y="4"/>
                      <a:pt x="10" y="6"/>
                    </a:cubicBezTo>
                    <a:cubicBezTo>
                      <a:pt x="10" y="8"/>
                      <a:pt x="12" y="134"/>
                      <a:pt x="13" y="251"/>
                    </a:cubicBezTo>
                    <a:cubicBezTo>
                      <a:pt x="14" y="249"/>
                      <a:pt x="15" y="247"/>
                      <a:pt x="15" y="246"/>
                    </a:cubicBezTo>
                    <a:cubicBezTo>
                      <a:pt x="14" y="131"/>
                      <a:pt x="12" y="8"/>
                      <a:pt x="12" y="6"/>
                    </a:cubicBezTo>
                    <a:cubicBezTo>
                      <a:pt x="12" y="3"/>
                      <a:pt x="9" y="0"/>
                      <a:pt x="6" y="0"/>
                    </a:cubicBezTo>
                  </a:path>
                </a:pathLst>
              </a:custGeom>
              <a:solidFill>
                <a:srgbClr val="92A1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50" name="Freeform 232">
                <a:extLst>
                  <a:ext uri="{FF2B5EF4-FFF2-40B4-BE49-F238E27FC236}">
                    <a16:creationId xmlns:a16="http://schemas.microsoft.com/office/drawing/2014/main" id="{C72E97CA-5BF5-40F7-9D95-1C69EEABAB3C}"/>
                  </a:ext>
                </a:extLst>
              </p:cNvPr>
              <p:cNvSpPr>
                <a:spLocks noEditPoints="1"/>
              </p:cNvSpPr>
              <p:nvPr/>
            </p:nvSpPr>
            <p:spPr bwMode="auto">
              <a:xfrm>
                <a:off x="5147" y="1259"/>
                <a:ext cx="15" cy="229"/>
              </a:xfrm>
              <a:custGeom>
                <a:avLst/>
                <a:gdLst>
                  <a:gd name="T0" fmla="*/ 39 w 39"/>
                  <a:gd name="T1" fmla="*/ 588 h 599"/>
                  <a:gd name="T2" fmla="*/ 38 w 39"/>
                  <a:gd name="T3" fmla="*/ 599 h 599"/>
                  <a:gd name="T4" fmla="*/ 39 w 39"/>
                  <a:gd name="T5" fmla="*/ 598 h 599"/>
                  <a:gd name="T6" fmla="*/ 39 w 39"/>
                  <a:gd name="T7" fmla="*/ 588 h 599"/>
                  <a:gd name="T8" fmla="*/ 4 w 39"/>
                  <a:gd name="T9" fmla="*/ 0 h 599"/>
                  <a:gd name="T10" fmla="*/ 4 w 39"/>
                  <a:gd name="T11" fmla="*/ 0 h 599"/>
                  <a:gd name="T12" fmla="*/ 0 w 39"/>
                  <a:gd name="T13" fmla="*/ 4 h 599"/>
                  <a:gd name="T14" fmla="*/ 4 w 39"/>
                  <a:gd name="T15" fmla="*/ 267 h 599"/>
                  <a:gd name="T16" fmla="*/ 6 w 39"/>
                  <a:gd name="T17" fmla="*/ 262 h 599"/>
                  <a:gd name="T18" fmla="*/ 2 w 39"/>
                  <a:gd name="T19" fmla="*/ 4 h 599"/>
                  <a:gd name="T20" fmla="*/ 4 w 39"/>
                  <a:gd name="T21" fmla="*/ 2 h 599"/>
                  <a:gd name="T22" fmla="*/ 4 w 39"/>
                  <a:gd name="T23" fmla="*/ 2 h 599"/>
                  <a:gd name="T24" fmla="*/ 6 w 39"/>
                  <a:gd name="T25" fmla="*/ 4 h 599"/>
                  <a:gd name="T26" fmla="*/ 10 w 39"/>
                  <a:gd name="T27" fmla="*/ 253 h 599"/>
                  <a:gd name="T28" fmla="*/ 11 w 39"/>
                  <a:gd name="T29" fmla="*/ 249 h 599"/>
                  <a:gd name="T30" fmla="*/ 8 w 39"/>
                  <a:gd name="T31" fmla="*/ 4 h 599"/>
                  <a:gd name="T32" fmla="*/ 4 w 39"/>
                  <a:gd name="T33" fmla="*/ 0 h 5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9" h="599">
                    <a:moveTo>
                      <a:pt x="39" y="588"/>
                    </a:moveTo>
                    <a:cubicBezTo>
                      <a:pt x="39" y="591"/>
                      <a:pt x="38" y="595"/>
                      <a:pt x="38" y="599"/>
                    </a:cubicBezTo>
                    <a:cubicBezTo>
                      <a:pt x="38" y="599"/>
                      <a:pt x="39" y="599"/>
                      <a:pt x="39" y="598"/>
                    </a:cubicBezTo>
                    <a:cubicBezTo>
                      <a:pt x="39" y="588"/>
                      <a:pt x="39" y="588"/>
                      <a:pt x="39" y="588"/>
                    </a:cubicBezTo>
                    <a:moveTo>
                      <a:pt x="4" y="0"/>
                    </a:moveTo>
                    <a:cubicBezTo>
                      <a:pt x="4" y="0"/>
                      <a:pt x="4" y="0"/>
                      <a:pt x="4" y="0"/>
                    </a:cubicBezTo>
                    <a:cubicBezTo>
                      <a:pt x="2" y="0"/>
                      <a:pt x="0" y="2"/>
                      <a:pt x="0" y="4"/>
                    </a:cubicBezTo>
                    <a:cubicBezTo>
                      <a:pt x="0" y="6"/>
                      <a:pt x="3" y="146"/>
                      <a:pt x="4" y="267"/>
                    </a:cubicBezTo>
                    <a:cubicBezTo>
                      <a:pt x="5" y="265"/>
                      <a:pt x="5" y="264"/>
                      <a:pt x="6" y="262"/>
                    </a:cubicBezTo>
                    <a:cubicBezTo>
                      <a:pt x="4" y="143"/>
                      <a:pt x="2" y="6"/>
                      <a:pt x="2" y="4"/>
                    </a:cubicBezTo>
                    <a:cubicBezTo>
                      <a:pt x="2" y="3"/>
                      <a:pt x="3" y="2"/>
                      <a:pt x="4" y="2"/>
                    </a:cubicBezTo>
                    <a:cubicBezTo>
                      <a:pt x="4" y="2"/>
                      <a:pt x="4" y="2"/>
                      <a:pt x="4" y="2"/>
                    </a:cubicBezTo>
                    <a:cubicBezTo>
                      <a:pt x="5" y="2"/>
                      <a:pt x="6" y="3"/>
                      <a:pt x="6" y="4"/>
                    </a:cubicBezTo>
                    <a:cubicBezTo>
                      <a:pt x="6" y="6"/>
                      <a:pt x="8" y="136"/>
                      <a:pt x="10" y="253"/>
                    </a:cubicBezTo>
                    <a:cubicBezTo>
                      <a:pt x="10" y="252"/>
                      <a:pt x="11" y="250"/>
                      <a:pt x="11" y="249"/>
                    </a:cubicBezTo>
                    <a:cubicBezTo>
                      <a:pt x="10" y="132"/>
                      <a:pt x="8" y="6"/>
                      <a:pt x="8" y="4"/>
                    </a:cubicBezTo>
                    <a:cubicBezTo>
                      <a:pt x="8" y="2"/>
                      <a:pt x="6" y="0"/>
                      <a:pt x="4" y="0"/>
                    </a:cubicBezTo>
                  </a:path>
                </a:pathLst>
              </a:custGeom>
              <a:solidFill>
                <a:srgbClr val="ABB9C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51" name="Freeform 233">
                <a:extLst>
                  <a:ext uri="{FF2B5EF4-FFF2-40B4-BE49-F238E27FC236}">
                    <a16:creationId xmlns:a16="http://schemas.microsoft.com/office/drawing/2014/main" id="{A4EE3DB6-D729-4B31-8B1D-F2064518ECBC}"/>
                  </a:ext>
                </a:extLst>
              </p:cNvPr>
              <p:cNvSpPr>
                <a:spLocks/>
              </p:cNvSpPr>
              <p:nvPr/>
            </p:nvSpPr>
            <p:spPr bwMode="auto">
              <a:xfrm>
                <a:off x="5148" y="1260"/>
                <a:ext cx="3" cy="99"/>
              </a:xfrm>
              <a:custGeom>
                <a:avLst/>
                <a:gdLst>
                  <a:gd name="T0" fmla="*/ 2 w 8"/>
                  <a:gd name="T1" fmla="*/ 0 h 260"/>
                  <a:gd name="T2" fmla="*/ 2 w 8"/>
                  <a:gd name="T3" fmla="*/ 0 h 260"/>
                  <a:gd name="T4" fmla="*/ 0 w 8"/>
                  <a:gd name="T5" fmla="*/ 2 h 260"/>
                  <a:gd name="T6" fmla="*/ 4 w 8"/>
                  <a:gd name="T7" fmla="*/ 260 h 260"/>
                  <a:gd name="T8" fmla="*/ 5 w 8"/>
                  <a:gd name="T9" fmla="*/ 257 h 260"/>
                  <a:gd name="T10" fmla="*/ 1 w 8"/>
                  <a:gd name="T11" fmla="*/ 2 h 260"/>
                  <a:gd name="T12" fmla="*/ 2 w 8"/>
                  <a:gd name="T13" fmla="*/ 1 h 260"/>
                  <a:gd name="T14" fmla="*/ 2 w 8"/>
                  <a:gd name="T15" fmla="*/ 1 h 260"/>
                  <a:gd name="T16" fmla="*/ 3 w 8"/>
                  <a:gd name="T17" fmla="*/ 2 h 260"/>
                  <a:gd name="T18" fmla="*/ 6 w 8"/>
                  <a:gd name="T19" fmla="*/ 254 h 260"/>
                  <a:gd name="T20" fmla="*/ 8 w 8"/>
                  <a:gd name="T21" fmla="*/ 251 h 260"/>
                  <a:gd name="T22" fmla="*/ 4 w 8"/>
                  <a:gd name="T23" fmla="*/ 2 h 260"/>
                  <a:gd name="T24" fmla="*/ 2 w 8"/>
                  <a:gd name="T25" fmla="*/ 0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260">
                    <a:moveTo>
                      <a:pt x="2" y="0"/>
                    </a:moveTo>
                    <a:cubicBezTo>
                      <a:pt x="2" y="0"/>
                      <a:pt x="2" y="0"/>
                      <a:pt x="2" y="0"/>
                    </a:cubicBezTo>
                    <a:cubicBezTo>
                      <a:pt x="1" y="0"/>
                      <a:pt x="0" y="1"/>
                      <a:pt x="0" y="2"/>
                    </a:cubicBezTo>
                    <a:cubicBezTo>
                      <a:pt x="0" y="4"/>
                      <a:pt x="2" y="141"/>
                      <a:pt x="4" y="260"/>
                    </a:cubicBezTo>
                    <a:cubicBezTo>
                      <a:pt x="4" y="259"/>
                      <a:pt x="5" y="258"/>
                      <a:pt x="5" y="257"/>
                    </a:cubicBezTo>
                    <a:cubicBezTo>
                      <a:pt x="4" y="139"/>
                      <a:pt x="1" y="4"/>
                      <a:pt x="1" y="2"/>
                    </a:cubicBezTo>
                    <a:cubicBezTo>
                      <a:pt x="1" y="2"/>
                      <a:pt x="1" y="1"/>
                      <a:pt x="2" y="1"/>
                    </a:cubicBezTo>
                    <a:cubicBezTo>
                      <a:pt x="2" y="1"/>
                      <a:pt x="2" y="1"/>
                      <a:pt x="2" y="1"/>
                    </a:cubicBezTo>
                    <a:cubicBezTo>
                      <a:pt x="2" y="1"/>
                      <a:pt x="3" y="2"/>
                      <a:pt x="3" y="2"/>
                    </a:cubicBezTo>
                    <a:cubicBezTo>
                      <a:pt x="3" y="4"/>
                      <a:pt x="5" y="136"/>
                      <a:pt x="6" y="254"/>
                    </a:cubicBezTo>
                    <a:cubicBezTo>
                      <a:pt x="7" y="253"/>
                      <a:pt x="7" y="252"/>
                      <a:pt x="8" y="251"/>
                    </a:cubicBezTo>
                    <a:cubicBezTo>
                      <a:pt x="6" y="134"/>
                      <a:pt x="4" y="4"/>
                      <a:pt x="4" y="2"/>
                    </a:cubicBezTo>
                    <a:cubicBezTo>
                      <a:pt x="4" y="1"/>
                      <a:pt x="3" y="0"/>
                      <a:pt x="2" y="0"/>
                    </a:cubicBezTo>
                  </a:path>
                </a:pathLst>
              </a:custGeom>
              <a:solidFill>
                <a:srgbClr val="BECB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52" name="Freeform 234">
                <a:extLst>
                  <a:ext uri="{FF2B5EF4-FFF2-40B4-BE49-F238E27FC236}">
                    <a16:creationId xmlns:a16="http://schemas.microsoft.com/office/drawing/2014/main" id="{BC0DE3E5-523B-40AC-B14A-2C0B4FBB46E1}"/>
                  </a:ext>
                </a:extLst>
              </p:cNvPr>
              <p:cNvSpPr>
                <a:spLocks/>
              </p:cNvSpPr>
              <p:nvPr/>
            </p:nvSpPr>
            <p:spPr bwMode="auto">
              <a:xfrm>
                <a:off x="5149" y="1260"/>
                <a:ext cx="1" cy="98"/>
              </a:xfrm>
              <a:custGeom>
                <a:avLst/>
                <a:gdLst>
                  <a:gd name="T0" fmla="*/ 1 w 5"/>
                  <a:gd name="T1" fmla="*/ 0 h 256"/>
                  <a:gd name="T2" fmla="*/ 1 w 5"/>
                  <a:gd name="T3" fmla="*/ 0 h 256"/>
                  <a:gd name="T4" fmla="*/ 0 w 5"/>
                  <a:gd name="T5" fmla="*/ 1 h 256"/>
                  <a:gd name="T6" fmla="*/ 4 w 5"/>
                  <a:gd name="T7" fmla="*/ 256 h 256"/>
                  <a:gd name="T8" fmla="*/ 5 w 5"/>
                  <a:gd name="T9" fmla="*/ 253 h 256"/>
                  <a:gd name="T10" fmla="*/ 2 w 5"/>
                  <a:gd name="T11" fmla="*/ 1 h 256"/>
                  <a:gd name="T12" fmla="*/ 1 w 5"/>
                  <a:gd name="T13" fmla="*/ 0 h 256"/>
                </a:gdLst>
                <a:ahLst/>
                <a:cxnLst>
                  <a:cxn ang="0">
                    <a:pos x="T0" y="T1"/>
                  </a:cxn>
                  <a:cxn ang="0">
                    <a:pos x="T2" y="T3"/>
                  </a:cxn>
                  <a:cxn ang="0">
                    <a:pos x="T4" y="T5"/>
                  </a:cxn>
                  <a:cxn ang="0">
                    <a:pos x="T6" y="T7"/>
                  </a:cxn>
                  <a:cxn ang="0">
                    <a:pos x="T8" y="T9"/>
                  </a:cxn>
                  <a:cxn ang="0">
                    <a:pos x="T10" y="T11"/>
                  </a:cxn>
                  <a:cxn ang="0">
                    <a:pos x="T12" y="T13"/>
                  </a:cxn>
                </a:cxnLst>
                <a:rect l="0" t="0" r="r" b="b"/>
                <a:pathLst>
                  <a:path w="5" h="256">
                    <a:moveTo>
                      <a:pt x="1" y="0"/>
                    </a:moveTo>
                    <a:cubicBezTo>
                      <a:pt x="1" y="0"/>
                      <a:pt x="1" y="0"/>
                      <a:pt x="1" y="0"/>
                    </a:cubicBezTo>
                    <a:cubicBezTo>
                      <a:pt x="0" y="0"/>
                      <a:pt x="0" y="1"/>
                      <a:pt x="0" y="1"/>
                    </a:cubicBezTo>
                    <a:cubicBezTo>
                      <a:pt x="0" y="3"/>
                      <a:pt x="3" y="138"/>
                      <a:pt x="4" y="256"/>
                    </a:cubicBezTo>
                    <a:cubicBezTo>
                      <a:pt x="4" y="255"/>
                      <a:pt x="5" y="254"/>
                      <a:pt x="5" y="253"/>
                    </a:cubicBezTo>
                    <a:cubicBezTo>
                      <a:pt x="4" y="135"/>
                      <a:pt x="2" y="3"/>
                      <a:pt x="2" y="1"/>
                    </a:cubicBezTo>
                    <a:cubicBezTo>
                      <a:pt x="2" y="1"/>
                      <a:pt x="1" y="0"/>
                      <a:pt x="1" y="0"/>
                    </a:cubicBezTo>
                  </a:path>
                </a:pathLst>
              </a:custGeom>
              <a:solidFill>
                <a:srgbClr val="CDD8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53" name="Freeform 235">
                <a:extLst>
                  <a:ext uri="{FF2B5EF4-FFF2-40B4-BE49-F238E27FC236}">
                    <a16:creationId xmlns:a16="http://schemas.microsoft.com/office/drawing/2014/main" id="{B19B2E81-301E-47C0-9574-F7A05A005575}"/>
                  </a:ext>
                </a:extLst>
              </p:cNvPr>
              <p:cNvSpPr>
                <a:spLocks/>
              </p:cNvSpPr>
              <p:nvPr/>
            </p:nvSpPr>
            <p:spPr bwMode="auto">
              <a:xfrm>
                <a:off x="5158" y="1486"/>
                <a:ext cx="6" cy="8"/>
              </a:xfrm>
              <a:custGeom>
                <a:avLst/>
                <a:gdLst>
                  <a:gd name="T0" fmla="*/ 14 w 16"/>
                  <a:gd name="T1" fmla="*/ 4 h 21"/>
                  <a:gd name="T2" fmla="*/ 8 w 16"/>
                  <a:gd name="T3" fmla="*/ 5 h 21"/>
                  <a:gd name="T4" fmla="*/ 3 w 16"/>
                  <a:gd name="T5" fmla="*/ 4 h 21"/>
                  <a:gd name="T6" fmla="*/ 0 w 16"/>
                  <a:gd name="T7" fmla="*/ 0 h 21"/>
                  <a:gd name="T8" fmla="*/ 0 w 16"/>
                  <a:gd name="T9" fmla="*/ 17 h 21"/>
                  <a:gd name="T10" fmla="*/ 3 w 16"/>
                  <a:gd name="T11" fmla="*/ 20 h 21"/>
                  <a:gd name="T12" fmla="*/ 8 w 16"/>
                  <a:gd name="T13" fmla="*/ 21 h 21"/>
                  <a:gd name="T14" fmla="*/ 14 w 16"/>
                  <a:gd name="T15" fmla="*/ 20 h 21"/>
                  <a:gd name="T16" fmla="*/ 16 w 16"/>
                  <a:gd name="T17" fmla="*/ 17 h 21"/>
                  <a:gd name="T18" fmla="*/ 16 w 16"/>
                  <a:gd name="T19" fmla="*/ 0 h 21"/>
                  <a:gd name="T20" fmla="*/ 14 w 16"/>
                  <a:gd name="T21" fmla="*/ 4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 h="21">
                    <a:moveTo>
                      <a:pt x="14" y="4"/>
                    </a:moveTo>
                    <a:cubicBezTo>
                      <a:pt x="12" y="5"/>
                      <a:pt x="10" y="5"/>
                      <a:pt x="8" y="5"/>
                    </a:cubicBezTo>
                    <a:cubicBezTo>
                      <a:pt x="6" y="5"/>
                      <a:pt x="4" y="5"/>
                      <a:pt x="3" y="4"/>
                    </a:cubicBezTo>
                    <a:cubicBezTo>
                      <a:pt x="1" y="3"/>
                      <a:pt x="0" y="2"/>
                      <a:pt x="0" y="0"/>
                    </a:cubicBezTo>
                    <a:cubicBezTo>
                      <a:pt x="0" y="17"/>
                      <a:pt x="0" y="17"/>
                      <a:pt x="0" y="17"/>
                    </a:cubicBezTo>
                    <a:cubicBezTo>
                      <a:pt x="0" y="18"/>
                      <a:pt x="1" y="19"/>
                      <a:pt x="3" y="20"/>
                    </a:cubicBezTo>
                    <a:cubicBezTo>
                      <a:pt x="4" y="21"/>
                      <a:pt x="6" y="21"/>
                      <a:pt x="8" y="21"/>
                    </a:cubicBezTo>
                    <a:cubicBezTo>
                      <a:pt x="10" y="21"/>
                      <a:pt x="12" y="21"/>
                      <a:pt x="14" y="20"/>
                    </a:cubicBezTo>
                    <a:cubicBezTo>
                      <a:pt x="15" y="19"/>
                      <a:pt x="16" y="18"/>
                      <a:pt x="16" y="17"/>
                    </a:cubicBezTo>
                    <a:cubicBezTo>
                      <a:pt x="16" y="0"/>
                      <a:pt x="16" y="0"/>
                      <a:pt x="16" y="0"/>
                    </a:cubicBezTo>
                    <a:cubicBezTo>
                      <a:pt x="16" y="2"/>
                      <a:pt x="15" y="3"/>
                      <a:pt x="14" y="4"/>
                    </a:cubicBezTo>
                  </a:path>
                </a:pathLst>
              </a:custGeom>
              <a:solidFill>
                <a:srgbClr val="414E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54" name="Freeform 236">
                <a:extLst>
                  <a:ext uri="{FF2B5EF4-FFF2-40B4-BE49-F238E27FC236}">
                    <a16:creationId xmlns:a16="http://schemas.microsoft.com/office/drawing/2014/main" id="{899011EA-2E3D-4B5A-B982-01308CABFF2B}"/>
                  </a:ext>
                </a:extLst>
              </p:cNvPr>
              <p:cNvSpPr>
                <a:spLocks/>
              </p:cNvSpPr>
              <p:nvPr/>
            </p:nvSpPr>
            <p:spPr bwMode="auto">
              <a:xfrm>
                <a:off x="5136" y="1225"/>
                <a:ext cx="56" cy="43"/>
              </a:xfrm>
              <a:custGeom>
                <a:avLst/>
                <a:gdLst>
                  <a:gd name="T0" fmla="*/ 142 w 147"/>
                  <a:gd name="T1" fmla="*/ 8 h 113"/>
                  <a:gd name="T2" fmla="*/ 142 w 147"/>
                  <a:gd name="T3" fmla="*/ 7 h 113"/>
                  <a:gd name="T4" fmla="*/ 126 w 147"/>
                  <a:gd name="T5" fmla="*/ 1 h 113"/>
                  <a:gd name="T6" fmla="*/ 106 w 147"/>
                  <a:gd name="T7" fmla="*/ 15 h 113"/>
                  <a:gd name="T8" fmla="*/ 65 w 147"/>
                  <a:gd name="T9" fmla="*/ 45 h 113"/>
                  <a:gd name="T10" fmla="*/ 24 w 147"/>
                  <a:gd name="T11" fmla="*/ 62 h 113"/>
                  <a:gd name="T12" fmla="*/ 5 w 147"/>
                  <a:gd name="T13" fmla="*/ 71 h 113"/>
                  <a:gd name="T14" fmla="*/ 8 w 147"/>
                  <a:gd name="T15" fmla="*/ 102 h 113"/>
                  <a:gd name="T16" fmla="*/ 31 w 147"/>
                  <a:gd name="T17" fmla="*/ 113 h 113"/>
                  <a:gd name="T18" fmla="*/ 31 w 147"/>
                  <a:gd name="T19" fmla="*/ 112 h 113"/>
                  <a:gd name="T20" fmla="*/ 44 w 147"/>
                  <a:gd name="T21" fmla="*/ 109 h 113"/>
                  <a:gd name="T22" fmla="*/ 117 w 147"/>
                  <a:gd name="T23" fmla="*/ 67 h 113"/>
                  <a:gd name="T24" fmla="*/ 142 w 147"/>
                  <a:gd name="T25" fmla="*/ 8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7" h="113">
                    <a:moveTo>
                      <a:pt x="142" y="8"/>
                    </a:moveTo>
                    <a:cubicBezTo>
                      <a:pt x="142" y="7"/>
                      <a:pt x="142" y="7"/>
                      <a:pt x="142" y="7"/>
                    </a:cubicBezTo>
                    <a:cubicBezTo>
                      <a:pt x="140" y="1"/>
                      <a:pt x="130" y="1"/>
                      <a:pt x="126" y="1"/>
                    </a:cubicBezTo>
                    <a:cubicBezTo>
                      <a:pt x="120" y="0"/>
                      <a:pt x="113" y="9"/>
                      <a:pt x="106" y="15"/>
                    </a:cubicBezTo>
                    <a:cubicBezTo>
                      <a:pt x="100" y="22"/>
                      <a:pt x="87" y="32"/>
                      <a:pt x="65" y="45"/>
                    </a:cubicBezTo>
                    <a:cubicBezTo>
                      <a:pt x="44" y="57"/>
                      <a:pt x="31" y="62"/>
                      <a:pt x="24" y="62"/>
                    </a:cubicBezTo>
                    <a:cubicBezTo>
                      <a:pt x="18" y="63"/>
                      <a:pt x="11" y="62"/>
                      <a:pt x="5" y="71"/>
                    </a:cubicBezTo>
                    <a:cubicBezTo>
                      <a:pt x="0" y="76"/>
                      <a:pt x="0" y="94"/>
                      <a:pt x="8" y="102"/>
                    </a:cubicBezTo>
                    <a:cubicBezTo>
                      <a:pt x="12" y="106"/>
                      <a:pt x="21" y="113"/>
                      <a:pt x="31" y="113"/>
                    </a:cubicBezTo>
                    <a:cubicBezTo>
                      <a:pt x="31" y="112"/>
                      <a:pt x="31" y="112"/>
                      <a:pt x="31" y="112"/>
                    </a:cubicBezTo>
                    <a:cubicBezTo>
                      <a:pt x="35" y="113"/>
                      <a:pt x="39" y="112"/>
                      <a:pt x="44" y="109"/>
                    </a:cubicBezTo>
                    <a:cubicBezTo>
                      <a:pt x="117" y="67"/>
                      <a:pt x="117" y="67"/>
                      <a:pt x="117" y="67"/>
                    </a:cubicBezTo>
                    <a:cubicBezTo>
                      <a:pt x="143" y="51"/>
                      <a:pt x="147" y="12"/>
                      <a:pt x="142" y="8"/>
                    </a:cubicBezTo>
                    <a:close/>
                  </a:path>
                </a:pathLst>
              </a:custGeom>
              <a:solidFill>
                <a:srgbClr val="414E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55" name="Freeform 237">
                <a:extLst>
                  <a:ext uri="{FF2B5EF4-FFF2-40B4-BE49-F238E27FC236}">
                    <a16:creationId xmlns:a16="http://schemas.microsoft.com/office/drawing/2014/main" id="{402A2EC3-2128-4D9B-9751-4D4FD70EF35F}"/>
                  </a:ext>
                </a:extLst>
              </p:cNvPr>
              <p:cNvSpPr>
                <a:spLocks/>
              </p:cNvSpPr>
              <p:nvPr/>
            </p:nvSpPr>
            <p:spPr bwMode="auto">
              <a:xfrm>
                <a:off x="5136" y="1225"/>
                <a:ext cx="54" cy="43"/>
              </a:xfrm>
              <a:custGeom>
                <a:avLst/>
                <a:gdLst>
                  <a:gd name="T0" fmla="*/ 20 w 142"/>
                  <a:gd name="T1" fmla="*/ 77 h 113"/>
                  <a:gd name="T2" fmla="*/ 39 w 142"/>
                  <a:gd name="T3" fmla="*/ 69 h 113"/>
                  <a:gd name="T4" fmla="*/ 80 w 142"/>
                  <a:gd name="T5" fmla="*/ 52 h 113"/>
                  <a:gd name="T6" fmla="*/ 121 w 142"/>
                  <a:gd name="T7" fmla="*/ 22 h 113"/>
                  <a:gd name="T8" fmla="*/ 141 w 142"/>
                  <a:gd name="T9" fmla="*/ 7 h 113"/>
                  <a:gd name="T10" fmla="*/ 142 w 142"/>
                  <a:gd name="T11" fmla="*/ 8 h 113"/>
                  <a:gd name="T12" fmla="*/ 142 w 142"/>
                  <a:gd name="T13" fmla="*/ 7 h 113"/>
                  <a:gd name="T14" fmla="*/ 126 w 142"/>
                  <a:gd name="T15" fmla="*/ 1 h 113"/>
                  <a:gd name="T16" fmla="*/ 106 w 142"/>
                  <a:gd name="T17" fmla="*/ 15 h 113"/>
                  <a:gd name="T18" fmla="*/ 65 w 142"/>
                  <a:gd name="T19" fmla="*/ 45 h 113"/>
                  <a:gd name="T20" fmla="*/ 24 w 142"/>
                  <a:gd name="T21" fmla="*/ 62 h 113"/>
                  <a:gd name="T22" fmla="*/ 5 w 142"/>
                  <a:gd name="T23" fmla="*/ 71 h 113"/>
                  <a:gd name="T24" fmla="*/ 8 w 142"/>
                  <a:gd name="T25" fmla="*/ 102 h 113"/>
                  <a:gd name="T26" fmla="*/ 31 w 142"/>
                  <a:gd name="T27" fmla="*/ 113 h 113"/>
                  <a:gd name="T28" fmla="*/ 31 w 142"/>
                  <a:gd name="T29" fmla="*/ 112 h 113"/>
                  <a:gd name="T30" fmla="*/ 20 w 142"/>
                  <a:gd name="T31" fmla="*/ 77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2" h="113">
                    <a:moveTo>
                      <a:pt x="20" y="77"/>
                    </a:moveTo>
                    <a:cubicBezTo>
                      <a:pt x="26" y="69"/>
                      <a:pt x="33" y="70"/>
                      <a:pt x="39" y="69"/>
                    </a:cubicBezTo>
                    <a:cubicBezTo>
                      <a:pt x="46" y="68"/>
                      <a:pt x="59" y="64"/>
                      <a:pt x="80" y="52"/>
                    </a:cubicBezTo>
                    <a:cubicBezTo>
                      <a:pt x="102" y="39"/>
                      <a:pt x="115" y="29"/>
                      <a:pt x="121" y="22"/>
                    </a:cubicBezTo>
                    <a:cubicBezTo>
                      <a:pt x="128" y="15"/>
                      <a:pt x="135" y="6"/>
                      <a:pt x="141" y="7"/>
                    </a:cubicBezTo>
                    <a:cubicBezTo>
                      <a:pt x="141" y="7"/>
                      <a:pt x="142" y="7"/>
                      <a:pt x="142" y="8"/>
                    </a:cubicBezTo>
                    <a:cubicBezTo>
                      <a:pt x="142" y="7"/>
                      <a:pt x="142" y="7"/>
                      <a:pt x="142" y="7"/>
                    </a:cubicBezTo>
                    <a:cubicBezTo>
                      <a:pt x="140" y="1"/>
                      <a:pt x="130" y="1"/>
                      <a:pt x="126" y="1"/>
                    </a:cubicBezTo>
                    <a:cubicBezTo>
                      <a:pt x="120" y="0"/>
                      <a:pt x="113" y="9"/>
                      <a:pt x="106" y="15"/>
                    </a:cubicBezTo>
                    <a:cubicBezTo>
                      <a:pt x="100" y="22"/>
                      <a:pt x="87" y="32"/>
                      <a:pt x="65" y="45"/>
                    </a:cubicBezTo>
                    <a:cubicBezTo>
                      <a:pt x="44" y="57"/>
                      <a:pt x="31" y="62"/>
                      <a:pt x="24" y="62"/>
                    </a:cubicBezTo>
                    <a:cubicBezTo>
                      <a:pt x="18" y="63"/>
                      <a:pt x="11" y="62"/>
                      <a:pt x="5" y="71"/>
                    </a:cubicBezTo>
                    <a:cubicBezTo>
                      <a:pt x="0" y="76"/>
                      <a:pt x="0" y="94"/>
                      <a:pt x="8" y="102"/>
                    </a:cubicBezTo>
                    <a:cubicBezTo>
                      <a:pt x="12" y="106"/>
                      <a:pt x="21" y="113"/>
                      <a:pt x="31" y="113"/>
                    </a:cubicBezTo>
                    <a:cubicBezTo>
                      <a:pt x="31" y="112"/>
                      <a:pt x="31" y="112"/>
                      <a:pt x="31" y="112"/>
                    </a:cubicBezTo>
                    <a:cubicBezTo>
                      <a:pt x="16" y="111"/>
                      <a:pt x="14" y="84"/>
                      <a:pt x="20" y="77"/>
                    </a:cubicBezTo>
                    <a:close/>
                  </a:path>
                </a:pathLst>
              </a:custGeom>
              <a:solidFill>
                <a:srgbClr val="5B686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56" name="Freeform 238">
                <a:extLst>
                  <a:ext uri="{FF2B5EF4-FFF2-40B4-BE49-F238E27FC236}">
                    <a16:creationId xmlns:a16="http://schemas.microsoft.com/office/drawing/2014/main" id="{3AD7A3AB-97A2-4A7B-B088-E755DF2AF373}"/>
                  </a:ext>
                </a:extLst>
              </p:cNvPr>
              <p:cNvSpPr>
                <a:spLocks/>
              </p:cNvSpPr>
              <p:nvPr/>
            </p:nvSpPr>
            <p:spPr bwMode="auto">
              <a:xfrm>
                <a:off x="5176" y="1211"/>
                <a:ext cx="29" cy="29"/>
              </a:xfrm>
              <a:custGeom>
                <a:avLst/>
                <a:gdLst>
                  <a:gd name="T0" fmla="*/ 31 w 76"/>
                  <a:gd name="T1" fmla="*/ 0 h 77"/>
                  <a:gd name="T2" fmla="*/ 36 w 76"/>
                  <a:gd name="T3" fmla="*/ 61 h 77"/>
                  <a:gd name="T4" fmla="*/ 76 w 76"/>
                  <a:gd name="T5" fmla="*/ 39 h 77"/>
                  <a:gd name="T6" fmla="*/ 31 w 76"/>
                  <a:gd name="T7" fmla="*/ 0 h 77"/>
                </a:gdLst>
                <a:ahLst/>
                <a:cxnLst>
                  <a:cxn ang="0">
                    <a:pos x="T0" y="T1"/>
                  </a:cxn>
                  <a:cxn ang="0">
                    <a:pos x="T2" y="T3"/>
                  </a:cxn>
                  <a:cxn ang="0">
                    <a:pos x="T4" y="T5"/>
                  </a:cxn>
                  <a:cxn ang="0">
                    <a:pos x="T6" y="T7"/>
                  </a:cxn>
                </a:cxnLst>
                <a:rect l="0" t="0" r="r" b="b"/>
                <a:pathLst>
                  <a:path w="76" h="77">
                    <a:moveTo>
                      <a:pt x="31" y="0"/>
                    </a:moveTo>
                    <a:cubicBezTo>
                      <a:pt x="31" y="0"/>
                      <a:pt x="0" y="45"/>
                      <a:pt x="36" y="61"/>
                    </a:cubicBezTo>
                    <a:cubicBezTo>
                      <a:pt x="72" y="77"/>
                      <a:pt x="76" y="39"/>
                      <a:pt x="76" y="39"/>
                    </a:cubicBezTo>
                    <a:cubicBezTo>
                      <a:pt x="31" y="0"/>
                      <a:pt x="31" y="0"/>
                      <a:pt x="31" y="0"/>
                    </a:cubicBezTo>
                  </a:path>
                </a:pathLst>
              </a:custGeom>
              <a:solidFill>
                <a:srgbClr val="CB82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57" name="Freeform 239">
                <a:extLst>
                  <a:ext uri="{FF2B5EF4-FFF2-40B4-BE49-F238E27FC236}">
                    <a16:creationId xmlns:a16="http://schemas.microsoft.com/office/drawing/2014/main" id="{ECEAF535-011B-4BE0-841C-B64F5BE651F2}"/>
                  </a:ext>
                </a:extLst>
              </p:cNvPr>
              <p:cNvSpPr>
                <a:spLocks/>
              </p:cNvSpPr>
              <p:nvPr/>
            </p:nvSpPr>
            <p:spPr bwMode="auto">
              <a:xfrm>
                <a:off x="5191" y="1196"/>
                <a:ext cx="41" cy="46"/>
              </a:xfrm>
              <a:custGeom>
                <a:avLst/>
                <a:gdLst>
                  <a:gd name="T0" fmla="*/ 95 w 109"/>
                  <a:gd name="T1" fmla="*/ 0 h 121"/>
                  <a:gd name="T2" fmla="*/ 70 w 109"/>
                  <a:gd name="T3" fmla="*/ 28 h 121"/>
                  <a:gd name="T4" fmla="*/ 0 w 109"/>
                  <a:gd name="T5" fmla="*/ 58 h 121"/>
                  <a:gd name="T6" fmla="*/ 4 w 109"/>
                  <a:gd name="T7" fmla="*/ 95 h 121"/>
                  <a:gd name="T8" fmla="*/ 68 w 109"/>
                  <a:gd name="T9" fmla="*/ 101 h 121"/>
                  <a:gd name="T10" fmla="*/ 109 w 109"/>
                  <a:gd name="T11" fmla="*/ 55 h 121"/>
                  <a:gd name="T12" fmla="*/ 95 w 109"/>
                  <a:gd name="T13" fmla="*/ 0 h 121"/>
                </a:gdLst>
                <a:ahLst/>
                <a:cxnLst>
                  <a:cxn ang="0">
                    <a:pos x="T0" y="T1"/>
                  </a:cxn>
                  <a:cxn ang="0">
                    <a:pos x="T2" y="T3"/>
                  </a:cxn>
                  <a:cxn ang="0">
                    <a:pos x="T4" y="T5"/>
                  </a:cxn>
                  <a:cxn ang="0">
                    <a:pos x="T6" y="T7"/>
                  </a:cxn>
                  <a:cxn ang="0">
                    <a:pos x="T8" y="T9"/>
                  </a:cxn>
                  <a:cxn ang="0">
                    <a:pos x="T10" y="T11"/>
                  </a:cxn>
                  <a:cxn ang="0">
                    <a:pos x="T12" y="T13"/>
                  </a:cxn>
                </a:cxnLst>
                <a:rect l="0" t="0" r="r" b="b"/>
                <a:pathLst>
                  <a:path w="109" h="121">
                    <a:moveTo>
                      <a:pt x="95" y="0"/>
                    </a:moveTo>
                    <a:cubicBezTo>
                      <a:pt x="87" y="11"/>
                      <a:pt x="79" y="21"/>
                      <a:pt x="70" y="28"/>
                    </a:cubicBezTo>
                    <a:cubicBezTo>
                      <a:pt x="51" y="43"/>
                      <a:pt x="22" y="56"/>
                      <a:pt x="0" y="58"/>
                    </a:cubicBezTo>
                    <a:cubicBezTo>
                      <a:pt x="2" y="64"/>
                      <a:pt x="7" y="80"/>
                      <a:pt x="4" y="95"/>
                    </a:cubicBezTo>
                    <a:cubicBezTo>
                      <a:pt x="0" y="114"/>
                      <a:pt x="33" y="121"/>
                      <a:pt x="68" y="101"/>
                    </a:cubicBezTo>
                    <a:cubicBezTo>
                      <a:pt x="103" y="81"/>
                      <a:pt x="109" y="55"/>
                      <a:pt x="109" y="55"/>
                    </a:cubicBezTo>
                    <a:cubicBezTo>
                      <a:pt x="109" y="55"/>
                      <a:pt x="92" y="25"/>
                      <a:pt x="95" y="0"/>
                    </a:cubicBezTo>
                  </a:path>
                </a:pathLst>
              </a:custGeom>
              <a:solidFill>
                <a:srgbClr val="D88F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58" name="Freeform 240">
                <a:extLst>
                  <a:ext uri="{FF2B5EF4-FFF2-40B4-BE49-F238E27FC236}">
                    <a16:creationId xmlns:a16="http://schemas.microsoft.com/office/drawing/2014/main" id="{7C41F374-98A7-4369-803B-60655FC59526}"/>
                  </a:ext>
                </a:extLst>
              </p:cNvPr>
              <p:cNvSpPr>
                <a:spLocks/>
              </p:cNvSpPr>
              <p:nvPr/>
            </p:nvSpPr>
            <p:spPr bwMode="auto">
              <a:xfrm>
                <a:off x="5191" y="1220"/>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solidFill>
                <a:srgbClr val="C67A5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59" name="Freeform 241">
                <a:extLst>
                  <a:ext uri="{FF2B5EF4-FFF2-40B4-BE49-F238E27FC236}">
                    <a16:creationId xmlns:a16="http://schemas.microsoft.com/office/drawing/2014/main" id="{C7ADE37D-AA60-478D-A06C-036DD5A34A8F}"/>
                  </a:ext>
                </a:extLst>
              </p:cNvPr>
              <p:cNvSpPr>
                <a:spLocks/>
              </p:cNvSpPr>
              <p:nvPr/>
            </p:nvSpPr>
            <p:spPr bwMode="auto">
              <a:xfrm>
                <a:off x="5191" y="1197"/>
                <a:ext cx="41" cy="24"/>
              </a:xfrm>
              <a:custGeom>
                <a:avLst/>
                <a:gdLst>
                  <a:gd name="T0" fmla="*/ 95 w 108"/>
                  <a:gd name="T1" fmla="*/ 0 h 63"/>
                  <a:gd name="T2" fmla="*/ 92 w 108"/>
                  <a:gd name="T3" fmla="*/ 2 h 63"/>
                  <a:gd name="T4" fmla="*/ 70 w 108"/>
                  <a:gd name="T5" fmla="*/ 26 h 63"/>
                  <a:gd name="T6" fmla="*/ 70 w 108"/>
                  <a:gd name="T7" fmla="*/ 26 h 63"/>
                  <a:gd name="T8" fmla="*/ 46 w 108"/>
                  <a:gd name="T9" fmla="*/ 41 h 63"/>
                  <a:gd name="T10" fmla="*/ 46 w 108"/>
                  <a:gd name="T11" fmla="*/ 41 h 63"/>
                  <a:gd name="T12" fmla="*/ 45 w 108"/>
                  <a:gd name="T13" fmla="*/ 41 h 63"/>
                  <a:gd name="T14" fmla="*/ 45 w 108"/>
                  <a:gd name="T15" fmla="*/ 42 h 63"/>
                  <a:gd name="T16" fmla="*/ 45 w 108"/>
                  <a:gd name="T17" fmla="*/ 42 h 63"/>
                  <a:gd name="T18" fmla="*/ 0 w 108"/>
                  <a:gd name="T19" fmla="*/ 56 h 63"/>
                  <a:gd name="T20" fmla="*/ 1 w 108"/>
                  <a:gd name="T21" fmla="*/ 59 h 63"/>
                  <a:gd name="T22" fmla="*/ 1 w 108"/>
                  <a:gd name="T23" fmla="*/ 59 h 63"/>
                  <a:gd name="T24" fmla="*/ 53 w 108"/>
                  <a:gd name="T25" fmla="*/ 48 h 63"/>
                  <a:gd name="T26" fmla="*/ 65 w 108"/>
                  <a:gd name="T27" fmla="*/ 45 h 63"/>
                  <a:gd name="T28" fmla="*/ 95 w 108"/>
                  <a:gd name="T29" fmla="*/ 63 h 63"/>
                  <a:gd name="T30" fmla="*/ 108 w 108"/>
                  <a:gd name="T31" fmla="*/ 51 h 63"/>
                  <a:gd name="T32" fmla="*/ 95 w 108"/>
                  <a:gd name="T33" fmla="*/ 4 h 63"/>
                  <a:gd name="T34" fmla="*/ 95 w 108"/>
                  <a:gd name="T35" fmla="*/ 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8" h="63">
                    <a:moveTo>
                      <a:pt x="95" y="0"/>
                    </a:moveTo>
                    <a:cubicBezTo>
                      <a:pt x="94" y="1"/>
                      <a:pt x="93" y="1"/>
                      <a:pt x="92" y="2"/>
                    </a:cubicBezTo>
                    <a:cubicBezTo>
                      <a:pt x="85" y="12"/>
                      <a:pt x="77" y="20"/>
                      <a:pt x="70" y="26"/>
                    </a:cubicBezTo>
                    <a:cubicBezTo>
                      <a:pt x="70" y="26"/>
                      <a:pt x="70" y="26"/>
                      <a:pt x="70" y="26"/>
                    </a:cubicBezTo>
                    <a:cubicBezTo>
                      <a:pt x="63" y="32"/>
                      <a:pt x="54" y="37"/>
                      <a:pt x="46" y="41"/>
                    </a:cubicBezTo>
                    <a:cubicBezTo>
                      <a:pt x="46" y="41"/>
                      <a:pt x="46" y="41"/>
                      <a:pt x="46" y="41"/>
                    </a:cubicBezTo>
                    <a:cubicBezTo>
                      <a:pt x="46" y="41"/>
                      <a:pt x="46" y="41"/>
                      <a:pt x="45" y="41"/>
                    </a:cubicBezTo>
                    <a:cubicBezTo>
                      <a:pt x="45" y="42"/>
                      <a:pt x="45" y="42"/>
                      <a:pt x="45" y="42"/>
                    </a:cubicBezTo>
                    <a:cubicBezTo>
                      <a:pt x="45" y="42"/>
                      <a:pt x="45" y="42"/>
                      <a:pt x="45" y="42"/>
                    </a:cubicBezTo>
                    <a:cubicBezTo>
                      <a:pt x="30" y="49"/>
                      <a:pt x="14" y="55"/>
                      <a:pt x="0" y="56"/>
                    </a:cubicBezTo>
                    <a:cubicBezTo>
                      <a:pt x="0" y="57"/>
                      <a:pt x="0" y="58"/>
                      <a:pt x="1" y="59"/>
                    </a:cubicBezTo>
                    <a:cubicBezTo>
                      <a:pt x="1" y="59"/>
                      <a:pt x="1" y="59"/>
                      <a:pt x="1" y="59"/>
                    </a:cubicBezTo>
                    <a:cubicBezTo>
                      <a:pt x="12" y="59"/>
                      <a:pt x="33" y="57"/>
                      <a:pt x="53" y="48"/>
                    </a:cubicBezTo>
                    <a:cubicBezTo>
                      <a:pt x="57" y="46"/>
                      <a:pt x="61" y="45"/>
                      <a:pt x="65" y="45"/>
                    </a:cubicBezTo>
                    <a:cubicBezTo>
                      <a:pt x="77" y="45"/>
                      <a:pt x="88" y="54"/>
                      <a:pt x="95" y="63"/>
                    </a:cubicBezTo>
                    <a:cubicBezTo>
                      <a:pt x="102" y="58"/>
                      <a:pt x="107" y="53"/>
                      <a:pt x="108" y="51"/>
                    </a:cubicBezTo>
                    <a:cubicBezTo>
                      <a:pt x="105" y="45"/>
                      <a:pt x="95" y="24"/>
                      <a:pt x="95" y="4"/>
                    </a:cubicBezTo>
                    <a:cubicBezTo>
                      <a:pt x="95" y="2"/>
                      <a:pt x="95" y="1"/>
                      <a:pt x="95" y="0"/>
                    </a:cubicBezTo>
                  </a:path>
                </a:pathLst>
              </a:custGeom>
              <a:solidFill>
                <a:srgbClr val="D386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60" name="Freeform 242">
                <a:extLst>
                  <a:ext uri="{FF2B5EF4-FFF2-40B4-BE49-F238E27FC236}">
                    <a16:creationId xmlns:a16="http://schemas.microsoft.com/office/drawing/2014/main" id="{B56677FA-37B9-4608-93FB-FBA3D262576C}"/>
                  </a:ext>
                </a:extLst>
              </p:cNvPr>
              <p:cNvSpPr>
                <a:spLocks/>
              </p:cNvSpPr>
              <p:nvPr/>
            </p:nvSpPr>
            <p:spPr bwMode="auto">
              <a:xfrm>
                <a:off x="5184" y="1571"/>
                <a:ext cx="54" cy="63"/>
              </a:xfrm>
              <a:custGeom>
                <a:avLst/>
                <a:gdLst>
                  <a:gd name="T0" fmla="*/ 126 w 141"/>
                  <a:gd name="T1" fmla="*/ 27 h 166"/>
                  <a:gd name="T2" fmla="*/ 98 w 141"/>
                  <a:gd name="T3" fmla="*/ 26 h 166"/>
                  <a:gd name="T4" fmla="*/ 65 w 141"/>
                  <a:gd name="T5" fmla="*/ 21 h 166"/>
                  <a:gd name="T6" fmla="*/ 28 w 141"/>
                  <a:gd name="T7" fmla="*/ 90 h 166"/>
                  <a:gd name="T8" fmla="*/ 0 w 141"/>
                  <a:gd name="T9" fmla="*/ 125 h 166"/>
                  <a:gd name="T10" fmla="*/ 5 w 141"/>
                  <a:gd name="T11" fmla="*/ 151 h 166"/>
                  <a:gd name="T12" fmla="*/ 63 w 141"/>
                  <a:gd name="T13" fmla="*/ 156 h 166"/>
                  <a:gd name="T14" fmla="*/ 118 w 141"/>
                  <a:gd name="T15" fmla="*/ 108 h 166"/>
                  <a:gd name="T16" fmla="*/ 140 w 141"/>
                  <a:gd name="T17" fmla="*/ 55 h 166"/>
                  <a:gd name="T18" fmla="*/ 129 w 141"/>
                  <a:gd name="T19" fmla="*/ 0 h 166"/>
                  <a:gd name="T20" fmla="*/ 126 w 141"/>
                  <a:gd name="T21" fmla="*/ 27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1" h="166">
                    <a:moveTo>
                      <a:pt x="126" y="27"/>
                    </a:moveTo>
                    <a:cubicBezTo>
                      <a:pt x="121" y="32"/>
                      <a:pt x="109" y="32"/>
                      <a:pt x="98" y="26"/>
                    </a:cubicBezTo>
                    <a:cubicBezTo>
                      <a:pt x="88" y="21"/>
                      <a:pt x="78" y="10"/>
                      <a:pt x="65" y="21"/>
                    </a:cubicBezTo>
                    <a:cubicBezTo>
                      <a:pt x="65" y="21"/>
                      <a:pt x="38" y="79"/>
                      <a:pt x="28" y="90"/>
                    </a:cubicBezTo>
                    <a:cubicBezTo>
                      <a:pt x="19" y="100"/>
                      <a:pt x="0" y="115"/>
                      <a:pt x="0" y="125"/>
                    </a:cubicBezTo>
                    <a:cubicBezTo>
                      <a:pt x="0" y="135"/>
                      <a:pt x="1" y="148"/>
                      <a:pt x="5" y="151"/>
                    </a:cubicBezTo>
                    <a:cubicBezTo>
                      <a:pt x="9" y="155"/>
                      <a:pt x="39" y="166"/>
                      <a:pt x="63" y="156"/>
                    </a:cubicBezTo>
                    <a:cubicBezTo>
                      <a:pt x="87" y="146"/>
                      <a:pt x="110" y="125"/>
                      <a:pt x="118" y="108"/>
                    </a:cubicBezTo>
                    <a:cubicBezTo>
                      <a:pt x="125" y="90"/>
                      <a:pt x="140" y="64"/>
                      <a:pt x="140" y="55"/>
                    </a:cubicBezTo>
                    <a:cubicBezTo>
                      <a:pt x="141" y="45"/>
                      <a:pt x="139" y="12"/>
                      <a:pt x="129" y="0"/>
                    </a:cubicBezTo>
                    <a:cubicBezTo>
                      <a:pt x="129" y="0"/>
                      <a:pt x="135" y="19"/>
                      <a:pt x="126" y="27"/>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pic>
            <p:nvPicPr>
              <p:cNvPr id="861" name="Picture 243">
                <a:extLst>
                  <a:ext uri="{FF2B5EF4-FFF2-40B4-BE49-F238E27FC236}">
                    <a16:creationId xmlns:a16="http://schemas.microsoft.com/office/drawing/2014/main" id="{BAD7B760-273C-4F8E-856C-CDBC46610D5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82" y="1573"/>
                <a:ext cx="53" cy="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2" name="Freeform 244">
                <a:extLst>
                  <a:ext uri="{FF2B5EF4-FFF2-40B4-BE49-F238E27FC236}">
                    <a16:creationId xmlns:a16="http://schemas.microsoft.com/office/drawing/2014/main" id="{84168538-AA75-4E96-BBA4-EBA68E674026}"/>
                  </a:ext>
                </a:extLst>
              </p:cNvPr>
              <p:cNvSpPr>
                <a:spLocks/>
              </p:cNvSpPr>
              <p:nvPr/>
            </p:nvSpPr>
            <p:spPr bwMode="auto">
              <a:xfrm>
                <a:off x="5116" y="1342"/>
                <a:ext cx="79" cy="205"/>
              </a:xfrm>
              <a:custGeom>
                <a:avLst/>
                <a:gdLst>
                  <a:gd name="T0" fmla="*/ 0 w 205"/>
                  <a:gd name="T1" fmla="*/ 508 h 537"/>
                  <a:gd name="T2" fmla="*/ 12 w 205"/>
                  <a:gd name="T3" fmla="*/ 358 h 537"/>
                  <a:gd name="T4" fmla="*/ 44 w 205"/>
                  <a:gd name="T5" fmla="*/ 171 h 537"/>
                  <a:gd name="T6" fmla="*/ 110 w 205"/>
                  <a:gd name="T7" fmla="*/ 0 h 537"/>
                  <a:gd name="T8" fmla="*/ 177 w 205"/>
                  <a:gd name="T9" fmla="*/ 41 h 537"/>
                  <a:gd name="T10" fmla="*/ 200 w 205"/>
                  <a:gd name="T11" fmla="*/ 90 h 537"/>
                  <a:gd name="T12" fmla="*/ 200 w 205"/>
                  <a:gd name="T13" fmla="*/ 150 h 537"/>
                  <a:gd name="T14" fmla="*/ 124 w 205"/>
                  <a:gd name="T15" fmla="*/ 348 h 537"/>
                  <a:gd name="T16" fmla="*/ 107 w 205"/>
                  <a:gd name="T17" fmla="*/ 455 h 537"/>
                  <a:gd name="T18" fmla="*/ 71 w 205"/>
                  <a:gd name="T19" fmla="*/ 537 h 537"/>
                  <a:gd name="T20" fmla="*/ 0 w 205"/>
                  <a:gd name="T21" fmla="*/ 508 h 5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5" h="537">
                    <a:moveTo>
                      <a:pt x="0" y="508"/>
                    </a:moveTo>
                    <a:cubicBezTo>
                      <a:pt x="0" y="508"/>
                      <a:pt x="9" y="406"/>
                      <a:pt x="12" y="358"/>
                    </a:cubicBezTo>
                    <a:cubicBezTo>
                      <a:pt x="16" y="310"/>
                      <a:pt x="32" y="211"/>
                      <a:pt x="44" y="171"/>
                    </a:cubicBezTo>
                    <a:cubicBezTo>
                      <a:pt x="56" y="131"/>
                      <a:pt x="110" y="0"/>
                      <a:pt x="110" y="0"/>
                    </a:cubicBezTo>
                    <a:cubicBezTo>
                      <a:pt x="110" y="0"/>
                      <a:pt x="149" y="28"/>
                      <a:pt x="177" y="41"/>
                    </a:cubicBezTo>
                    <a:cubicBezTo>
                      <a:pt x="205" y="53"/>
                      <a:pt x="200" y="90"/>
                      <a:pt x="200" y="90"/>
                    </a:cubicBezTo>
                    <a:cubicBezTo>
                      <a:pt x="200" y="150"/>
                      <a:pt x="200" y="150"/>
                      <a:pt x="200" y="150"/>
                    </a:cubicBezTo>
                    <a:cubicBezTo>
                      <a:pt x="200" y="150"/>
                      <a:pt x="131" y="321"/>
                      <a:pt x="124" y="348"/>
                    </a:cubicBezTo>
                    <a:cubicBezTo>
                      <a:pt x="117" y="374"/>
                      <a:pt x="121" y="405"/>
                      <a:pt x="107" y="455"/>
                    </a:cubicBezTo>
                    <a:cubicBezTo>
                      <a:pt x="94" y="504"/>
                      <a:pt x="71" y="537"/>
                      <a:pt x="71" y="537"/>
                    </a:cubicBezTo>
                    <a:cubicBezTo>
                      <a:pt x="0" y="508"/>
                      <a:pt x="0" y="508"/>
                      <a:pt x="0" y="508"/>
                    </a:cubicBezTo>
                  </a:path>
                </a:pathLst>
              </a:custGeom>
              <a:solidFill>
                <a:srgbClr val="0B6A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63" name="Freeform 245">
                <a:extLst>
                  <a:ext uri="{FF2B5EF4-FFF2-40B4-BE49-F238E27FC236}">
                    <a16:creationId xmlns:a16="http://schemas.microsoft.com/office/drawing/2014/main" id="{4623AC0F-37AB-43A1-BC9E-C4F249DCAEDD}"/>
                  </a:ext>
                </a:extLst>
              </p:cNvPr>
              <p:cNvSpPr>
                <a:spLocks/>
              </p:cNvSpPr>
              <p:nvPr/>
            </p:nvSpPr>
            <p:spPr bwMode="auto">
              <a:xfrm>
                <a:off x="5135" y="1342"/>
                <a:ext cx="60" cy="205"/>
              </a:xfrm>
              <a:custGeom>
                <a:avLst/>
                <a:gdLst>
                  <a:gd name="T0" fmla="*/ 129 w 157"/>
                  <a:gd name="T1" fmla="*/ 41 h 537"/>
                  <a:gd name="T2" fmla="*/ 62 w 157"/>
                  <a:gd name="T3" fmla="*/ 0 h 537"/>
                  <a:gd name="T4" fmla="*/ 29 w 157"/>
                  <a:gd name="T5" fmla="*/ 82 h 537"/>
                  <a:gd name="T6" fmla="*/ 103 w 157"/>
                  <a:gd name="T7" fmla="*/ 187 h 537"/>
                  <a:gd name="T8" fmla="*/ 44 w 157"/>
                  <a:gd name="T9" fmla="*/ 361 h 537"/>
                  <a:gd name="T10" fmla="*/ 25 w 157"/>
                  <a:gd name="T11" fmla="*/ 469 h 537"/>
                  <a:gd name="T12" fmla="*/ 0 w 157"/>
                  <a:gd name="T13" fmla="*/ 528 h 537"/>
                  <a:gd name="T14" fmla="*/ 23 w 157"/>
                  <a:gd name="T15" fmla="*/ 537 h 537"/>
                  <a:gd name="T16" fmla="*/ 59 w 157"/>
                  <a:gd name="T17" fmla="*/ 455 h 537"/>
                  <a:gd name="T18" fmla="*/ 76 w 157"/>
                  <a:gd name="T19" fmla="*/ 348 h 537"/>
                  <a:gd name="T20" fmla="*/ 152 w 157"/>
                  <a:gd name="T21" fmla="*/ 150 h 537"/>
                  <a:gd name="T22" fmla="*/ 152 w 157"/>
                  <a:gd name="T23" fmla="*/ 90 h 537"/>
                  <a:gd name="T24" fmla="*/ 129 w 157"/>
                  <a:gd name="T25" fmla="*/ 41 h 5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7" h="537">
                    <a:moveTo>
                      <a:pt x="129" y="41"/>
                    </a:moveTo>
                    <a:cubicBezTo>
                      <a:pt x="101" y="28"/>
                      <a:pt x="62" y="0"/>
                      <a:pt x="62" y="0"/>
                    </a:cubicBezTo>
                    <a:cubicBezTo>
                      <a:pt x="62" y="0"/>
                      <a:pt x="46" y="40"/>
                      <a:pt x="29" y="82"/>
                    </a:cubicBezTo>
                    <a:cubicBezTo>
                      <a:pt x="45" y="98"/>
                      <a:pt x="111" y="161"/>
                      <a:pt x="103" y="187"/>
                    </a:cubicBezTo>
                    <a:cubicBezTo>
                      <a:pt x="95" y="218"/>
                      <a:pt x="54" y="303"/>
                      <a:pt x="44" y="361"/>
                    </a:cubicBezTo>
                    <a:cubicBezTo>
                      <a:pt x="33" y="419"/>
                      <a:pt x="39" y="451"/>
                      <a:pt x="25" y="469"/>
                    </a:cubicBezTo>
                    <a:cubicBezTo>
                      <a:pt x="19" y="478"/>
                      <a:pt x="9" y="503"/>
                      <a:pt x="0" y="528"/>
                    </a:cubicBezTo>
                    <a:cubicBezTo>
                      <a:pt x="23" y="537"/>
                      <a:pt x="23" y="537"/>
                      <a:pt x="23" y="537"/>
                    </a:cubicBezTo>
                    <a:cubicBezTo>
                      <a:pt x="23" y="537"/>
                      <a:pt x="46" y="504"/>
                      <a:pt x="59" y="455"/>
                    </a:cubicBezTo>
                    <a:cubicBezTo>
                      <a:pt x="73" y="405"/>
                      <a:pt x="69" y="374"/>
                      <a:pt x="76" y="348"/>
                    </a:cubicBezTo>
                    <a:cubicBezTo>
                      <a:pt x="83" y="321"/>
                      <a:pt x="152" y="150"/>
                      <a:pt x="152" y="150"/>
                    </a:cubicBezTo>
                    <a:cubicBezTo>
                      <a:pt x="152" y="90"/>
                      <a:pt x="152" y="90"/>
                      <a:pt x="152" y="90"/>
                    </a:cubicBezTo>
                    <a:cubicBezTo>
                      <a:pt x="152" y="90"/>
                      <a:pt x="157" y="53"/>
                      <a:pt x="129" y="41"/>
                    </a:cubicBezTo>
                  </a:path>
                </a:pathLst>
              </a:custGeom>
              <a:solidFill>
                <a:srgbClr val="005D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64" name="Freeform 246">
                <a:extLst>
                  <a:ext uri="{FF2B5EF4-FFF2-40B4-BE49-F238E27FC236}">
                    <a16:creationId xmlns:a16="http://schemas.microsoft.com/office/drawing/2014/main" id="{4EED34D7-FA7C-4720-81A1-1E573ED1AC2C}"/>
                  </a:ext>
                </a:extLst>
              </p:cNvPr>
              <p:cNvSpPr>
                <a:spLocks/>
              </p:cNvSpPr>
              <p:nvPr/>
            </p:nvSpPr>
            <p:spPr bwMode="auto">
              <a:xfrm>
                <a:off x="5183" y="1353"/>
                <a:ext cx="63" cy="247"/>
              </a:xfrm>
              <a:custGeom>
                <a:avLst/>
                <a:gdLst>
                  <a:gd name="T0" fmla="*/ 53 w 165"/>
                  <a:gd name="T1" fmla="*/ 615 h 647"/>
                  <a:gd name="T2" fmla="*/ 102 w 165"/>
                  <a:gd name="T3" fmla="*/ 634 h 647"/>
                  <a:gd name="T4" fmla="*/ 148 w 165"/>
                  <a:gd name="T5" fmla="*/ 590 h 647"/>
                  <a:gd name="T6" fmla="*/ 159 w 165"/>
                  <a:gd name="T7" fmla="*/ 420 h 647"/>
                  <a:gd name="T8" fmla="*/ 143 w 165"/>
                  <a:gd name="T9" fmla="*/ 314 h 647"/>
                  <a:gd name="T10" fmla="*/ 156 w 165"/>
                  <a:gd name="T11" fmla="*/ 84 h 647"/>
                  <a:gd name="T12" fmla="*/ 138 w 165"/>
                  <a:gd name="T13" fmla="*/ 0 h 647"/>
                  <a:gd name="T14" fmla="*/ 0 w 165"/>
                  <a:gd name="T15" fmla="*/ 10 h 647"/>
                  <a:gd name="T16" fmla="*/ 18 w 165"/>
                  <a:gd name="T17" fmla="*/ 207 h 647"/>
                  <a:gd name="T18" fmla="*/ 51 w 165"/>
                  <a:gd name="T19" fmla="*/ 375 h 647"/>
                  <a:gd name="T20" fmla="*/ 53 w 165"/>
                  <a:gd name="T21" fmla="*/ 615 h 6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5" h="647">
                    <a:moveTo>
                      <a:pt x="53" y="615"/>
                    </a:moveTo>
                    <a:cubicBezTo>
                      <a:pt x="53" y="615"/>
                      <a:pt x="64" y="647"/>
                      <a:pt x="102" y="634"/>
                    </a:cubicBezTo>
                    <a:cubicBezTo>
                      <a:pt x="140" y="621"/>
                      <a:pt x="148" y="590"/>
                      <a:pt x="148" y="590"/>
                    </a:cubicBezTo>
                    <a:cubicBezTo>
                      <a:pt x="148" y="590"/>
                      <a:pt x="165" y="461"/>
                      <a:pt x="159" y="420"/>
                    </a:cubicBezTo>
                    <a:cubicBezTo>
                      <a:pt x="154" y="380"/>
                      <a:pt x="141" y="364"/>
                      <a:pt x="143" y="314"/>
                    </a:cubicBezTo>
                    <a:cubicBezTo>
                      <a:pt x="145" y="265"/>
                      <a:pt x="161" y="133"/>
                      <a:pt x="156" y="84"/>
                    </a:cubicBezTo>
                    <a:cubicBezTo>
                      <a:pt x="152" y="35"/>
                      <a:pt x="138" y="0"/>
                      <a:pt x="138" y="0"/>
                    </a:cubicBezTo>
                    <a:cubicBezTo>
                      <a:pt x="138" y="0"/>
                      <a:pt x="63" y="32"/>
                      <a:pt x="0" y="10"/>
                    </a:cubicBezTo>
                    <a:cubicBezTo>
                      <a:pt x="0" y="10"/>
                      <a:pt x="8" y="131"/>
                      <a:pt x="18" y="207"/>
                    </a:cubicBezTo>
                    <a:cubicBezTo>
                      <a:pt x="28" y="283"/>
                      <a:pt x="41" y="338"/>
                      <a:pt x="51" y="375"/>
                    </a:cubicBezTo>
                    <a:cubicBezTo>
                      <a:pt x="62" y="413"/>
                      <a:pt x="62" y="588"/>
                      <a:pt x="53" y="615"/>
                    </a:cubicBezTo>
                  </a:path>
                </a:pathLst>
              </a:custGeom>
              <a:solidFill>
                <a:srgbClr val="0B6A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65" name="Freeform 247">
                <a:extLst>
                  <a:ext uri="{FF2B5EF4-FFF2-40B4-BE49-F238E27FC236}">
                    <a16:creationId xmlns:a16="http://schemas.microsoft.com/office/drawing/2014/main" id="{D69F6F21-3490-4913-86DD-77363299289E}"/>
                  </a:ext>
                </a:extLst>
              </p:cNvPr>
              <p:cNvSpPr>
                <a:spLocks/>
              </p:cNvSpPr>
              <p:nvPr/>
            </p:nvSpPr>
            <p:spPr bwMode="auto">
              <a:xfrm>
                <a:off x="5208" y="1353"/>
                <a:ext cx="38" cy="239"/>
              </a:xfrm>
              <a:custGeom>
                <a:avLst/>
                <a:gdLst>
                  <a:gd name="T0" fmla="*/ 77 w 99"/>
                  <a:gd name="T1" fmla="*/ 314 h 628"/>
                  <a:gd name="T2" fmla="*/ 90 w 99"/>
                  <a:gd name="T3" fmla="*/ 84 h 628"/>
                  <a:gd name="T4" fmla="*/ 72 w 99"/>
                  <a:gd name="T5" fmla="*/ 0 h 628"/>
                  <a:gd name="T6" fmla="*/ 0 w 99"/>
                  <a:gd name="T7" fmla="*/ 17 h 628"/>
                  <a:gd name="T8" fmla="*/ 14 w 99"/>
                  <a:gd name="T9" fmla="*/ 105 h 628"/>
                  <a:gd name="T10" fmla="*/ 40 w 99"/>
                  <a:gd name="T11" fmla="*/ 202 h 628"/>
                  <a:gd name="T12" fmla="*/ 60 w 99"/>
                  <a:gd name="T13" fmla="*/ 393 h 628"/>
                  <a:gd name="T14" fmla="*/ 49 w 99"/>
                  <a:gd name="T15" fmla="*/ 628 h 628"/>
                  <a:gd name="T16" fmla="*/ 82 w 99"/>
                  <a:gd name="T17" fmla="*/ 590 h 628"/>
                  <a:gd name="T18" fmla="*/ 93 w 99"/>
                  <a:gd name="T19" fmla="*/ 420 h 628"/>
                  <a:gd name="T20" fmla="*/ 77 w 99"/>
                  <a:gd name="T21" fmla="*/ 314 h 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9" h="628">
                    <a:moveTo>
                      <a:pt x="77" y="314"/>
                    </a:moveTo>
                    <a:cubicBezTo>
                      <a:pt x="79" y="265"/>
                      <a:pt x="95" y="133"/>
                      <a:pt x="90" y="84"/>
                    </a:cubicBezTo>
                    <a:cubicBezTo>
                      <a:pt x="86" y="35"/>
                      <a:pt x="72" y="0"/>
                      <a:pt x="72" y="0"/>
                    </a:cubicBezTo>
                    <a:cubicBezTo>
                      <a:pt x="72" y="0"/>
                      <a:pt x="40" y="14"/>
                      <a:pt x="0" y="17"/>
                    </a:cubicBezTo>
                    <a:cubicBezTo>
                      <a:pt x="14" y="105"/>
                      <a:pt x="14" y="105"/>
                      <a:pt x="14" y="105"/>
                    </a:cubicBezTo>
                    <a:cubicBezTo>
                      <a:pt x="14" y="105"/>
                      <a:pt x="40" y="155"/>
                      <a:pt x="40" y="202"/>
                    </a:cubicBezTo>
                    <a:cubicBezTo>
                      <a:pt x="40" y="249"/>
                      <a:pt x="56" y="351"/>
                      <a:pt x="60" y="393"/>
                    </a:cubicBezTo>
                    <a:cubicBezTo>
                      <a:pt x="64" y="431"/>
                      <a:pt x="61" y="566"/>
                      <a:pt x="49" y="628"/>
                    </a:cubicBezTo>
                    <a:cubicBezTo>
                      <a:pt x="76" y="613"/>
                      <a:pt x="82" y="590"/>
                      <a:pt x="82" y="590"/>
                    </a:cubicBezTo>
                    <a:cubicBezTo>
                      <a:pt x="82" y="590"/>
                      <a:pt x="99" y="461"/>
                      <a:pt x="93" y="420"/>
                    </a:cubicBezTo>
                    <a:cubicBezTo>
                      <a:pt x="88" y="380"/>
                      <a:pt x="75" y="364"/>
                      <a:pt x="77" y="314"/>
                    </a:cubicBezTo>
                  </a:path>
                </a:pathLst>
              </a:custGeom>
              <a:solidFill>
                <a:srgbClr val="005D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66" name="Freeform 248">
                <a:extLst>
                  <a:ext uri="{FF2B5EF4-FFF2-40B4-BE49-F238E27FC236}">
                    <a16:creationId xmlns:a16="http://schemas.microsoft.com/office/drawing/2014/main" id="{FF9EF083-258A-438A-A23B-1510FED869D0}"/>
                  </a:ext>
                </a:extLst>
              </p:cNvPr>
              <p:cNvSpPr>
                <a:spLocks/>
              </p:cNvSpPr>
              <p:nvPr/>
            </p:nvSpPr>
            <p:spPr bwMode="auto">
              <a:xfrm>
                <a:off x="5143" y="1201"/>
                <a:ext cx="128" cy="203"/>
              </a:xfrm>
              <a:custGeom>
                <a:avLst/>
                <a:gdLst>
                  <a:gd name="T0" fmla="*/ 124 w 334"/>
                  <a:gd name="T1" fmla="*/ 34 h 533"/>
                  <a:gd name="T2" fmla="*/ 139 w 334"/>
                  <a:gd name="T3" fmla="*/ 80 h 533"/>
                  <a:gd name="T4" fmla="*/ 234 w 334"/>
                  <a:gd name="T5" fmla="*/ 39 h 533"/>
                  <a:gd name="T6" fmla="*/ 322 w 334"/>
                  <a:gd name="T7" fmla="*/ 111 h 533"/>
                  <a:gd name="T8" fmla="*/ 296 w 334"/>
                  <a:gd name="T9" fmla="*/ 235 h 533"/>
                  <a:gd name="T10" fmla="*/ 254 w 334"/>
                  <a:gd name="T11" fmla="*/ 313 h 533"/>
                  <a:gd name="T12" fmla="*/ 258 w 334"/>
                  <a:gd name="T13" fmla="*/ 435 h 533"/>
                  <a:gd name="T14" fmla="*/ 265 w 334"/>
                  <a:gd name="T15" fmla="*/ 488 h 533"/>
                  <a:gd name="T16" fmla="*/ 196 w 334"/>
                  <a:gd name="T17" fmla="*/ 529 h 533"/>
                  <a:gd name="T18" fmla="*/ 86 w 334"/>
                  <a:gd name="T19" fmla="*/ 511 h 533"/>
                  <a:gd name="T20" fmla="*/ 0 w 334"/>
                  <a:gd name="T21" fmla="*/ 458 h 533"/>
                  <a:gd name="T22" fmla="*/ 37 w 334"/>
                  <a:gd name="T23" fmla="*/ 364 h 533"/>
                  <a:gd name="T24" fmla="*/ 45 w 334"/>
                  <a:gd name="T25" fmla="*/ 238 h 533"/>
                  <a:gd name="T26" fmla="*/ 44 w 334"/>
                  <a:gd name="T27" fmla="*/ 163 h 533"/>
                  <a:gd name="T28" fmla="*/ 62 w 334"/>
                  <a:gd name="T29" fmla="*/ 41 h 533"/>
                  <a:gd name="T30" fmla="*/ 108 w 334"/>
                  <a:gd name="T31" fmla="*/ 0 h 533"/>
                  <a:gd name="T32" fmla="*/ 150 w 334"/>
                  <a:gd name="T33" fmla="*/ 9 h 533"/>
                  <a:gd name="T34" fmla="*/ 124 w 334"/>
                  <a:gd name="T35" fmla="*/ 34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34" h="533">
                    <a:moveTo>
                      <a:pt x="124" y="34"/>
                    </a:moveTo>
                    <a:cubicBezTo>
                      <a:pt x="124" y="34"/>
                      <a:pt x="97" y="65"/>
                      <a:pt x="139" y="80"/>
                    </a:cubicBezTo>
                    <a:cubicBezTo>
                      <a:pt x="182" y="94"/>
                      <a:pt x="234" y="39"/>
                      <a:pt x="234" y="39"/>
                    </a:cubicBezTo>
                    <a:cubicBezTo>
                      <a:pt x="234" y="39"/>
                      <a:pt x="309" y="92"/>
                      <a:pt x="322" y="111"/>
                    </a:cubicBezTo>
                    <a:cubicBezTo>
                      <a:pt x="334" y="131"/>
                      <a:pt x="296" y="235"/>
                      <a:pt x="296" y="235"/>
                    </a:cubicBezTo>
                    <a:cubicBezTo>
                      <a:pt x="296" y="235"/>
                      <a:pt x="255" y="284"/>
                      <a:pt x="254" y="313"/>
                    </a:cubicBezTo>
                    <a:cubicBezTo>
                      <a:pt x="253" y="342"/>
                      <a:pt x="254" y="416"/>
                      <a:pt x="258" y="435"/>
                    </a:cubicBezTo>
                    <a:cubicBezTo>
                      <a:pt x="265" y="488"/>
                      <a:pt x="265" y="488"/>
                      <a:pt x="265" y="488"/>
                    </a:cubicBezTo>
                    <a:cubicBezTo>
                      <a:pt x="265" y="488"/>
                      <a:pt x="240" y="525"/>
                      <a:pt x="196" y="529"/>
                    </a:cubicBezTo>
                    <a:cubicBezTo>
                      <a:pt x="151" y="533"/>
                      <a:pt x="132" y="529"/>
                      <a:pt x="86" y="511"/>
                    </a:cubicBezTo>
                    <a:cubicBezTo>
                      <a:pt x="40" y="493"/>
                      <a:pt x="0" y="458"/>
                      <a:pt x="0" y="458"/>
                    </a:cubicBezTo>
                    <a:cubicBezTo>
                      <a:pt x="0" y="458"/>
                      <a:pt x="35" y="375"/>
                      <a:pt x="37" y="364"/>
                    </a:cubicBezTo>
                    <a:cubicBezTo>
                      <a:pt x="40" y="354"/>
                      <a:pt x="46" y="259"/>
                      <a:pt x="45" y="238"/>
                    </a:cubicBezTo>
                    <a:cubicBezTo>
                      <a:pt x="44" y="217"/>
                      <a:pt x="46" y="183"/>
                      <a:pt x="44" y="163"/>
                    </a:cubicBezTo>
                    <a:cubicBezTo>
                      <a:pt x="41" y="144"/>
                      <a:pt x="40" y="76"/>
                      <a:pt x="62" y="41"/>
                    </a:cubicBezTo>
                    <a:cubicBezTo>
                      <a:pt x="83" y="7"/>
                      <a:pt x="108" y="0"/>
                      <a:pt x="108" y="0"/>
                    </a:cubicBezTo>
                    <a:cubicBezTo>
                      <a:pt x="150" y="9"/>
                      <a:pt x="150" y="9"/>
                      <a:pt x="150" y="9"/>
                    </a:cubicBezTo>
                    <a:cubicBezTo>
                      <a:pt x="124" y="34"/>
                      <a:pt x="124" y="34"/>
                      <a:pt x="124" y="34"/>
                    </a:cubicBezTo>
                  </a:path>
                </a:pathLst>
              </a:custGeom>
              <a:solidFill>
                <a:srgbClr val="FFA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67" name="Freeform 249">
                <a:extLst>
                  <a:ext uri="{FF2B5EF4-FFF2-40B4-BE49-F238E27FC236}">
                    <a16:creationId xmlns:a16="http://schemas.microsoft.com/office/drawing/2014/main" id="{F759BEE9-A6BB-42A9-9DC0-E50B143D4F2F}"/>
                  </a:ext>
                </a:extLst>
              </p:cNvPr>
              <p:cNvSpPr>
                <a:spLocks/>
              </p:cNvSpPr>
              <p:nvPr/>
            </p:nvSpPr>
            <p:spPr bwMode="auto">
              <a:xfrm>
                <a:off x="5230" y="1380"/>
                <a:ext cx="19" cy="22"/>
              </a:xfrm>
              <a:custGeom>
                <a:avLst/>
                <a:gdLst>
                  <a:gd name="T0" fmla="*/ 32 w 48"/>
                  <a:gd name="T1" fmla="*/ 2 h 57"/>
                  <a:gd name="T2" fmla="*/ 18 w 48"/>
                  <a:gd name="T3" fmla="*/ 0 h 57"/>
                  <a:gd name="T4" fmla="*/ 4 w 48"/>
                  <a:gd name="T5" fmla="*/ 19 h 57"/>
                  <a:gd name="T6" fmla="*/ 8 w 48"/>
                  <a:gd name="T7" fmla="*/ 47 h 57"/>
                  <a:gd name="T8" fmla="*/ 18 w 48"/>
                  <a:gd name="T9" fmla="*/ 47 h 57"/>
                  <a:gd name="T10" fmla="*/ 25 w 48"/>
                  <a:gd name="T11" fmla="*/ 57 h 57"/>
                  <a:gd name="T12" fmla="*/ 48 w 48"/>
                  <a:gd name="T13" fmla="*/ 53 h 57"/>
                  <a:gd name="T14" fmla="*/ 32 w 48"/>
                  <a:gd name="T15" fmla="*/ 2 h 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8" h="57">
                    <a:moveTo>
                      <a:pt x="32" y="2"/>
                    </a:moveTo>
                    <a:cubicBezTo>
                      <a:pt x="18" y="0"/>
                      <a:pt x="18" y="0"/>
                      <a:pt x="18" y="0"/>
                    </a:cubicBezTo>
                    <a:cubicBezTo>
                      <a:pt x="18" y="0"/>
                      <a:pt x="7" y="7"/>
                      <a:pt x="4" y="19"/>
                    </a:cubicBezTo>
                    <a:cubicBezTo>
                      <a:pt x="0" y="30"/>
                      <a:pt x="2" y="43"/>
                      <a:pt x="8" y="47"/>
                    </a:cubicBezTo>
                    <a:cubicBezTo>
                      <a:pt x="14" y="52"/>
                      <a:pt x="18" y="47"/>
                      <a:pt x="18" y="47"/>
                    </a:cubicBezTo>
                    <a:cubicBezTo>
                      <a:pt x="18" y="47"/>
                      <a:pt x="26" y="56"/>
                      <a:pt x="25" y="57"/>
                    </a:cubicBezTo>
                    <a:cubicBezTo>
                      <a:pt x="25" y="57"/>
                      <a:pt x="48" y="53"/>
                      <a:pt x="48" y="53"/>
                    </a:cubicBezTo>
                    <a:cubicBezTo>
                      <a:pt x="32" y="2"/>
                      <a:pt x="32" y="2"/>
                      <a:pt x="32" y="2"/>
                    </a:cubicBezTo>
                  </a:path>
                </a:pathLst>
              </a:custGeom>
              <a:solidFill>
                <a:srgbClr val="D88F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68" name="Freeform 250">
                <a:extLst>
                  <a:ext uri="{FF2B5EF4-FFF2-40B4-BE49-F238E27FC236}">
                    <a16:creationId xmlns:a16="http://schemas.microsoft.com/office/drawing/2014/main" id="{F7D6113E-247F-4E6F-BBEE-5FB989049029}"/>
                  </a:ext>
                </a:extLst>
              </p:cNvPr>
              <p:cNvSpPr>
                <a:spLocks/>
              </p:cNvSpPr>
              <p:nvPr/>
            </p:nvSpPr>
            <p:spPr bwMode="auto">
              <a:xfrm>
                <a:off x="5057" y="1483"/>
                <a:ext cx="107" cy="124"/>
              </a:xfrm>
              <a:custGeom>
                <a:avLst/>
                <a:gdLst>
                  <a:gd name="T0" fmla="*/ 4 w 278"/>
                  <a:gd name="T1" fmla="*/ 273 h 326"/>
                  <a:gd name="T2" fmla="*/ 36 w 278"/>
                  <a:gd name="T3" fmla="*/ 314 h 326"/>
                  <a:gd name="T4" fmla="*/ 183 w 278"/>
                  <a:gd name="T5" fmla="*/ 323 h 326"/>
                  <a:gd name="T6" fmla="*/ 216 w 278"/>
                  <a:gd name="T7" fmla="*/ 278 h 326"/>
                  <a:gd name="T8" fmla="*/ 266 w 278"/>
                  <a:gd name="T9" fmla="*/ 91 h 326"/>
                  <a:gd name="T10" fmla="*/ 278 w 278"/>
                  <a:gd name="T11" fmla="*/ 25 h 326"/>
                  <a:gd name="T12" fmla="*/ 163 w 278"/>
                  <a:gd name="T13" fmla="*/ 4 h 326"/>
                  <a:gd name="T14" fmla="*/ 148 w 278"/>
                  <a:gd name="T15" fmla="*/ 152 h 326"/>
                  <a:gd name="T16" fmla="*/ 130 w 278"/>
                  <a:gd name="T17" fmla="*/ 227 h 326"/>
                  <a:gd name="T18" fmla="*/ 27 w 278"/>
                  <a:gd name="T19" fmla="*/ 253 h 326"/>
                  <a:gd name="T20" fmla="*/ 4 w 278"/>
                  <a:gd name="T21" fmla="*/ 273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8" h="326">
                    <a:moveTo>
                      <a:pt x="4" y="273"/>
                    </a:moveTo>
                    <a:cubicBezTo>
                      <a:pt x="0" y="287"/>
                      <a:pt x="11" y="306"/>
                      <a:pt x="36" y="314"/>
                    </a:cubicBezTo>
                    <a:cubicBezTo>
                      <a:pt x="62" y="323"/>
                      <a:pt x="165" y="326"/>
                      <a:pt x="183" y="323"/>
                    </a:cubicBezTo>
                    <a:cubicBezTo>
                      <a:pt x="201" y="320"/>
                      <a:pt x="211" y="302"/>
                      <a:pt x="216" y="278"/>
                    </a:cubicBezTo>
                    <a:cubicBezTo>
                      <a:pt x="222" y="254"/>
                      <a:pt x="262" y="106"/>
                      <a:pt x="266" y="91"/>
                    </a:cubicBezTo>
                    <a:cubicBezTo>
                      <a:pt x="271" y="76"/>
                      <a:pt x="278" y="25"/>
                      <a:pt x="278" y="25"/>
                    </a:cubicBezTo>
                    <a:cubicBezTo>
                      <a:pt x="278" y="25"/>
                      <a:pt x="222" y="0"/>
                      <a:pt x="163" y="4"/>
                    </a:cubicBezTo>
                    <a:cubicBezTo>
                      <a:pt x="163" y="4"/>
                      <a:pt x="151" y="122"/>
                      <a:pt x="148" y="152"/>
                    </a:cubicBezTo>
                    <a:cubicBezTo>
                      <a:pt x="146" y="182"/>
                      <a:pt x="140" y="222"/>
                      <a:pt x="130" y="227"/>
                    </a:cubicBezTo>
                    <a:cubicBezTo>
                      <a:pt x="121" y="233"/>
                      <a:pt x="40" y="252"/>
                      <a:pt x="27" y="253"/>
                    </a:cubicBezTo>
                    <a:cubicBezTo>
                      <a:pt x="15" y="254"/>
                      <a:pt x="7" y="259"/>
                      <a:pt x="4" y="273"/>
                    </a:cubicBezTo>
                  </a:path>
                </a:pathLst>
              </a:custGeom>
              <a:solidFill>
                <a:srgbClr val="BCBE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69" name="Freeform 251">
                <a:extLst>
                  <a:ext uri="{FF2B5EF4-FFF2-40B4-BE49-F238E27FC236}">
                    <a16:creationId xmlns:a16="http://schemas.microsoft.com/office/drawing/2014/main" id="{354DE6CC-8178-4E3D-9F01-5C5F4E9EFD52}"/>
                  </a:ext>
                </a:extLst>
              </p:cNvPr>
              <p:cNvSpPr>
                <a:spLocks/>
              </p:cNvSpPr>
              <p:nvPr/>
            </p:nvSpPr>
            <p:spPr bwMode="auto">
              <a:xfrm>
                <a:off x="5059" y="1586"/>
                <a:ext cx="0" cy="3"/>
              </a:xfrm>
              <a:custGeom>
                <a:avLst/>
                <a:gdLst>
                  <a:gd name="T0" fmla="*/ 1 w 1"/>
                  <a:gd name="T1" fmla="*/ 0 h 8"/>
                  <a:gd name="T2" fmla="*/ 1 w 1"/>
                  <a:gd name="T3" fmla="*/ 2 h 8"/>
                  <a:gd name="T4" fmla="*/ 0 w 1"/>
                  <a:gd name="T5" fmla="*/ 8 h 8"/>
                  <a:gd name="T6" fmla="*/ 1 w 1"/>
                  <a:gd name="T7" fmla="*/ 2 h 8"/>
                  <a:gd name="T8" fmla="*/ 1 w 1"/>
                  <a:gd name="T9" fmla="*/ 0 h 8"/>
                </a:gdLst>
                <a:ahLst/>
                <a:cxnLst>
                  <a:cxn ang="0">
                    <a:pos x="T0" y="T1"/>
                  </a:cxn>
                  <a:cxn ang="0">
                    <a:pos x="T2" y="T3"/>
                  </a:cxn>
                  <a:cxn ang="0">
                    <a:pos x="T4" y="T5"/>
                  </a:cxn>
                  <a:cxn ang="0">
                    <a:pos x="T6" y="T7"/>
                  </a:cxn>
                  <a:cxn ang="0">
                    <a:pos x="T8" y="T9"/>
                  </a:cxn>
                </a:cxnLst>
                <a:rect l="0" t="0" r="r" b="b"/>
                <a:pathLst>
                  <a:path w="1" h="8">
                    <a:moveTo>
                      <a:pt x="1" y="0"/>
                    </a:moveTo>
                    <a:cubicBezTo>
                      <a:pt x="1" y="1"/>
                      <a:pt x="1" y="1"/>
                      <a:pt x="1" y="2"/>
                    </a:cubicBezTo>
                    <a:cubicBezTo>
                      <a:pt x="0" y="4"/>
                      <a:pt x="0" y="6"/>
                      <a:pt x="0" y="8"/>
                    </a:cubicBezTo>
                    <a:cubicBezTo>
                      <a:pt x="0" y="6"/>
                      <a:pt x="0" y="4"/>
                      <a:pt x="1" y="2"/>
                    </a:cubicBezTo>
                    <a:cubicBezTo>
                      <a:pt x="1" y="1"/>
                      <a:pt x="1" y="1"/>
                      <a:pt x="1" y="0"/>
                    </a:cubicBezTo>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70" name="Freeform 252">
                <a:extLst>
                  <a:ext uri="{FF2B5EF4-FFF2-40B4-BE49-F238E27FC236}">
                    <a16:creationId xmlns:a16="http://schemas.microsoft.com/office/drawing/2014/main" id="{5ECB4DC0-3531-467F-BFAE-4E7DD420A11E}"/>
                  </a:ext>
                </a:extLst>
              </p:cNvPr>
              <p:cNvSpPr>
                <a:spLocks/>
              </p:cNvSpPr>
              <p:nvPr/>
            </p:nvSpPr>
            <p:spPr bwMode="auto">
              <a:xfrm>
                <a:off x="5059" y="1488"/>
                <a:ext cx="105" cy="118"/>
              </a:xfrm>
              <a:custGeom>
                <a:avLst/>
                <a:gdLst>
                  <a:gd name="T0" fmla="*/ 246 w 275"/>
                  <a:gd name="T1" fmla="*/ 0 h 309"/>
                  <a:gd name="T2" fmla="*/ 220 w 275"/>
                  <a:gd name="T3" fmla="*/ 102 h 309"/>
                  <a:gd name="T4" fmla="*/ 178 w 275"/>
                  <a:gd name="T5" fmla="*/ 265 h 309"/>
                  <a:gd name="T6" fmla="*/ 96 w 275"/>
                  <a:gd name="T7" fmla="*/ 281 h 309"/>
                  <a:gd name="T8" fmla="*/ 4 w 275"/>
                  <a:gd name="T9" fmla="*/ 250 h 309"/>
                  <a:gd name="T10" fmla="*/ 1 w 275"/>
                  <a:gd name="T11" fmla="*/ 256 h 309"/>
                  <a:gd name="T12" fmla="*/ 1 w 275"/>
                  <a:gd name="T13" fmla="*/ 258 h 309"/>
                  <a:gd name="T14" fmla="*/ 0 w 275"/>
                  <a:gd name="T15" fmla="*/ 264 h 309"/>
                  <a:gd name="T16" fmla="*/ 33 w 275"/>
                  <a:gd name="T17" fmla="*/ 299 h 309"/>
                  <a:gd name="T18" fmla="*/ 155 w 275"/>
                  <a:gd name="T19" fmla="*/ 309 h 309"/>
                  <a:gd name="T20" fmla="*/ 180 w 275"/>
                  <a:gd name="T21" fmla="*/ 308 h 309"/>
                  <a:gd name="T22" fmla="*/ 213 w 275"/>
                  <a:gd name="T23" fmla="*/ 263 h 309"/>
                  <a:gd name="T24" fmla="*/ 263 w 275"/>
                  <a:gd name="T25" fmla="*/ 76 h 309"/>
                  <a:gd name="T26" fmla="*/ 275 w 275"/>
                  <a:gd name="T27" fmla="*/ 10 h 309"/>
                  <a:gd name="T28" fmla="*/ 275 w 275"/>
                  <a:gd name="T29" fmla="*/ 10 h 309"/>
                  <a:gd name="T30" fmla="*/ 246 w 275"/>
                  <a:gd name="T31" fmla="*/ 0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5" h="309">
                    <a:moveTo>
                      <a:pt x="246" y="0"/>
                    </a:moveTo>
                    <a:cubicBezTo>
                      <a:pt x="239" y="21"/>
                      <a:pt x="227" y="60"/>
                      <a:pt x="220" y="102"/>
                    </a:cubicBezTo>
                    <a:cubicBezTo>
                      <a:pt x="208" y="165"/>
                      <a:pt x="200" y="247"/>
                      <a:pt x="178" y="265"/>
                    </a:cubicBezTo>
                    <a:cubicBezTo>
                      <a:pt x="168" y="273"/>
                      <a:pt x="132" y="281"/>
                      <a:pt x="96" y="281"/>
                    </a:cubicBezTo>
                    <a:cubicBezTo>
                      <a:pt x="56" y="281"/>
                      <a:pt x="16" y="273"/>
                      <a:pt x="4" y="250"/>
                    </a:cubicBezTo>
                    <a:cubicBezTo>
                      <a:pt x="3" y="252"/>
                      <a:pt x="2" y="254"/>
                      <a:pt x="1" y="256"/>
                    </a:cubicBezTo>
                    <a:cubicBezTo>
                      <a:pt x="1" y="257"/>
                      <a:pt x="1" y="257"/>
                      <a:pt x="1" y="258"/>
                    </a:cubicBezTo>
                    <a:cubicBezTo>
                      <a:pt x="0" y="260"/>
                      <a:pt x="0" y="262"/>
                      <a:pt x="0" y="264"/>
                    </a:cubicBezTo>
                    <a:cubicBezTo>
                      <a:pt x="0" y="277"/>
                      <a:pt x="11" y="292"/>
                      <a:pt x="33" y="299"/>
                    </a:cubicBezTo>
                    <a:cubicBezTo>
                      <a:pt x="53" y="306"/>
                      <a:pt x="118" y="309"/>
                      <a:pt x="155" y="309"/>
                    </a:cubicBezTo>
                    <a:cubicBezTo>
                      <a:pt x="167" y="309"/>
                      <a:pt x="176" y="309"/>
                      <a:pt x="180" y="308"/>
                    </a:cubicBezTo>
                    <a:cubicBezTo>
                      <a:pt x="198" y="305"/>
                      <a:pt x="208" y="287"/>
                      <a:pt x="213" y="263"/>
                    </a:cubicBezTo>
                    <a:cubicBezTo>
                      <a:pt x="219" y="239"/>
                      <a:pt x="259" y="91"/>
                      <a:pt x="263" y="76"/>
                    </a:cubicBezTo>
                    <a:cubicBezTo>
                      <a:pt x="268" y="61"/>
                      <a:pt x="275" y="10"/>
                      <a:pt x="275" y="10"/>
                    </a:cubicBezTo>
                    <a:cubicBezTo>
                      <a:pt x="275" y="10"/>
                      <a:pt x="275" y="10"/>
                      <a:pt x="275" y="10"/>
                    </a:cubicBezTo>
                    <a:cubicBezTo>
                      <a:pt x="275" y="10"/>
                      <a:pt x="264" y="5"/>
                      <a:pt x="246" y="0"/>
                    </a:cubicBezTo>
                  </a:path>
                </a:pathLst>
              </a:custGeom>
              <a:solidFill>
                <a:srgbClr val="9698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71" name="Freeform 253">
                <a:extLst>
                  <a:ext uri="{FF2B5EF4-FFF2-40B4-BE49-F238E27FC236}">
                    <a16:creationId xmlns:a16="http://schemas.microsoft.com/office/drawing/2014/main" id="{872389E7-79C2-4D74-83CD-732881EF4348}"/>
                  </a:ext>
                </a:extLst>
              </p:cNvPr>
              <p:cNvSpPr>
                <a:spLocks/>
              </p:cNvSpPr>
              <p:nvPr/>
            </p:nvSpPr>
            <p:spPr bwMode="auto">
              <a:xfrm>
                <a:off x="5222" y="1264"/>
                <a:ext cx="43" cy="138"/>
              </a:xfrm>
              <a:custGeom>
                <a:avLst/>
                <a:gdLst>
                  <a:gd name="T0" fmla="*/ 90 w 112"/>
                  <a:gd name="T1" fmla="*/ 70 h 362"/>
                  <a:gd name="T2" fmla="*/ 112 w 112"/>
                  <a:gd name="T3" fmla="*/ 0 h 362"/>
                  <a:gd name="T4" fmla="*/ 61 w 112"/>
                  <a:gd name="T5" fmla="*/ 11 h 362"/>
                  <a:gd name="T6" fmla="*/ 39 w 112"/>
                  <a:gd name="T7" fmla="*/ 28 h 362"/>
                  <a:gd name="T8" fmla="*/ 6 w 112"/>
                  <a:gd name="T9" fmla="*/ 50 h 362"/>
                  <a:gd name="T10" fmla="*/ 11 w 112"/>
                  <a:gd name="T11" fmla="*/ 156 h 362"/>
                  <a:gd name="T12" fmla="*/ 0 w 112"/>
                  <a:gd name="T13" fmla="*/ 362 h 362"/>
                  <a:gd name="T14" fmla="*/ 59 w 112"/>
                  <a:gd name="T15" fmla="*/ 323 h 362"/>
                  <a:gd name="T16" fmla="*/ 52 w 112"/>
                  <a:gd name="T17" fmla="*/ 270 h 362"/>
                  <a:gd name="T18" fmla="*/ 48 w 112"/>
                  <a:gd name="T19" fmla="*/ 148 h 362"/>
                  <a:gd name="T20" fmla="*/ 90 w 112"/>
                  <a:gd name="T21" fmla="*/ 70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2" h="362">
                    <a:moveTo>
                      <a:pt x="90" y="70"/>
                    </a:moveTo>
                    <a:cubicBezTo>
                      <a:pt x="90" y="70"/>
                      <a:pt x="103" y="33"/>
                      <a:pt x="112" y="0"/>
                    </a:cubicBezTo>
                    <a:cubicBezTo>
                      <a:pt x="61" y="11"/>
                      <a:pt x="61" y="11"/>
                      <a:pt x="61" y="11"/>
                    </a:cubicBezTo>
                    <a:cubicBezTo>
                      <a:pt x="61" y="11"/>
                      <a:pt x="51" y="24"/>
                      <a:pt x="39" y="28"/>
                    </a:cubicBezTo>
                    <a:cubicBezTo>
                      <a:pt x="27" y="32"/>
                      <a:pt x="3" y="32"/>
                      <a:pt x="6" y="50"/>
                    </a:cubicBezTo>
                    <a:cubicBezTo>
                      <a:pt x="9" y="67"/>
                      <a:pt x="17" y="124"/>
                      <a:pt x="11" y="156"/>
                    </a:cubicBezTo>
                    <a:cubicBezTo>
                      <a:pt x="7" y="183"/>
                      <a:pt x="4" y="305"/>
                      <a:pt x="0" y="362"/>
                    </a:cubicBezTo>
                    <a:cubicBezTo>
                      <a:pt x="38" y="354"/>
                      <a:pt x="59" y="323"/>
                      <a:pt x="59" y="323"/>
                    </a:cubicBezTo>
                    <a:cubicBezTo>
                      <a:pt x="52" y="270"/>
                      <a:pt x="52" y="270"/>
                      <a:pt x="52" y="270"/>
                    </a:cubicBezTo>
                    <a:cubicBezTo>
                      <a:pt x="48" y="251"/>
                      <a:pt x="47" y="177"/>
                      <a:pt x="48" y="148"/>
                    </a:cubicBezTo>
                    <a:cubicBezTo>
                      <a:pt x="49" y="119"/>
                      <a:pt x="90" y="70"/>
                      <a:pt x="90" y="70"/>
                    </a:cubicBezTo>
                  </a:path>
                </a:pathLst>
              </a:custGeom>
              <a:solidFill>
                <a:srgbClr val="DF9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72" name="Freeform 254">
                <a:extLst>
                  <a:ext uri="{FF2B5EF4-FFF2-40B4-BE49-F238E27FC236}">
                    <a16:creationId xmlns:a16="http://schemas.microsoft.com/office/drawing/2014/main" id="{4E8278F1-48B2-43C8-85DD-5F5B83D6DED3}"/>
                  </a:ext>
                </a:extLst>
              </p:cNvPr>
              <p:cNvSpPr>
                <a:spLocks/>
              </p:cNvSpPr>
              <p:nvPr/>
            </p:nvSpPr>
            <p:spPr bwMode="auto">
              <a:xfrm>
                <a:off x="5249" y="1271"/>
                <a:ext cx="18" cy="250"/>
              </a:xfrm>
              <a:custGeom>
                <a:avLst/>
                <a:gdLst>
                  <a:gd name="T0" fmla="*/ 8 w 47"/>
                  <a:gd name="T1" fmla="*/ 654 h 654"/>
                  <a:gd name="T2" fmla="*/ 0 w 47"/>
                  <a:gd name="T3" fmla="*/ 647 h 654"/>
                  <a:gd name="T4" fmla="*/ 0 w 47"/>
                  <a:gd name="T5" fmla="*/ 565 h 654"/>
                  <a:gd name="T6" fmla="*/ 14 w 47"/>
                  <a:gd name="T7" fmla="*/ 478 h 654"/>
                  <a:gd name="T8" fmla="*/ 26 w 47"/>
                  <a:gd name="T9" fmla="*/ 407 h 654"/>
                  <a:gd name="T10" fmla="*/ 31 w 47"/>
                  <a:gd name="T11" fmla="*/ 7 h 654"/>
                  <a:gd name="T12" fmla="*/ 39 w 47"/>
                  <a:gd name="T13" fmla="*/ 0 h 654"/>
                  <a:gd name="T14" fmla="*/ 39 w 47"/>
                  <a:gd name="T15" fmla="*/ 0 h 654"/>
                  <a:gd name="T16" fmla="*/ 47 w 47"/>
                  <a:gd name="T17" fmla="*/ 7 h 654"/>
                  <a:gd name="T18" fmla="*/ 42 w 47"/>
                  <a:gd name="T19" fmla="*/ 407 h 654"/>
                  <a:gd name="T20" fmla="*/ 29 w 47"/>
                  <a:gd name="T21" fmla="*/ 481 h 654"/>
                  <a:gd name="T22" fmla="*/ 15 w 47"/>
                  <a:gd name="T23" fmla="*/ 581 h 654"/>
                  <a:gd name="T24" fmla="*/ 15 w 47"/>
                  <a:gd name="T25" fmla="*/ 647 h 654"/>
                  <a:gd name="T26" fmla="*/ 8 w 47"/>
                  <a:gd name="T27" fmla="*/ 654 h 6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7" h="654">
                    <a:moveTo>
                      <a:pt x="8" y="654"/>
                    </a:moveTo>
                    <a:cubicBezTo>
                      <a:pt x="3" y="654"/>
                      <a:pt x="0" y="651"/>
                      <a:pt x="0" y="647"/>
                    </a:cubicBezTo>
                    <a:cubicBezTo>
                      <a:pt x="0" y="565"/>
                      <a:pt x="0" y="565"/>
                      <a:pt x="0" y="565"/>
                    </a:cubicBezTo>
                    <a:cubicBezTo>
                      <a:pt x="0" y="539"/>
                      <a:pt x="7" y="508"/>
                      <a:pt x="14" y="478"/>
                    </a:cubicBezTo>
                    <a:cubicBezTo>
                      <a:pt x="20" y="451"/>
                      <a:pt x="26" y="425"/>
                      <a:pt x="26" y="407"/>
                    </a:cubicBezTo>
                    <a:cubicBezTo>
                      <a:pt x="26" y="301"/>
                      <a:pt x="31" y="10"/>
                      <a:pt x="31" y="7"/>
                    </a:cubicBezTo>
                    <a:cubicBezTo>
                      <a:pt x="31" y="3"/>
                      <a:pt x="35" y="0"/>
                      <a:pt x="39" y="0"/>
                    </a:cubicBezTo>
                    <a:cubicBezTo>
                      <a:pt x="39" y="0"/>
                      <a:pt x="39" y="0"/>
                      <a:pt x="39" y="0"/>
                    </a:cubicBezTo>
                    <a:cubicBezTo>
                      <a:pt x="43" y="0"/>
                      <a:pt x="47" y="3"/>
                      <a:pt x="47" y="7"/>
                    </a:cubicBezTo>
                    <a:cubicBezTo>
                      <a:pt x="47" y="10"/>
                      <a:pt x="42" y="301"/>
                      <a:pt x="42" y="407"/>
                    </a:cubicBezTo>
                    <a:cubicBezTo>
                      <a:pt x="42" y="427"/>
                      <a:pt x="36" y="453"/>
                      <a:pt x="29" y="481"/>
                    </a:cubicBezTo>
                    <a:cubicBezTo>
                      <a:pt x="22" y="511"/>
                      <a:pt x="15" y="557"/>
                      <a:pt x="15" y="581"/>
                    </a:cubicBezTo>
                    <a:cubicBezTo>
                      <a:pt x="15" y="647"/>
                      <a:pt x="15" y="647"/>
                      <a:pt x="15" y="647"/>
                    </a:cubicBezTo>
                    <a:cubicBezTo>
                      <a:pt x="15" y="651"/>
                      <a:pt x="12" y="654"/>
                      <a:pt x="8" y="654"/>
                    </a:cubicBezTo>
                  </a:path>
                </a:pathLst>
              </a:custGeom>
              <a:solidFill>
                <a:srgbClr val="7281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73" name="Freeform 255">
                <a:extLst>
                  <a:ext uri="{FF2B5EF4-FFF2-40B4-BE49-F238E27FC236}">
                    <a16:creationId xmlns:a16="http://schemas.microsoft.com/office/drawing/2014/main" id="{AF8B1374-D646-4A9B-B68F-7760EF67B90A}"/>
                  </a:ext>
                </a:extLst>
              </p:cNvPr>
              <p:cNvSpPr>
                <a:spLocks noEditPoints="1"/>
              </p:cNvSpPr>
              <p:nvPr/>
            </p:nvSpPr>
            <p:spPr bwMode="auto">
              <a:xfrm>
                <a:off x="5251" y="1272"/>
                <a:ext cx="15" cy="243"/>
              </a:xfrm>
              <a:custGeom>
                <a:avLst/>
                <a:gdLst>
                  <a:gd name="T0" fmla="*/ 25 w 39"/>
                  <a:gd name="T1" fmla="*/ 308 h 637"/>
                  <a:gd name="T2" fmla="*/ 23 w 39"/>
                  <a:gd name="T3" fmla="*/ 311 h 637"/>
                  <a:gd name="T4" fmla="*/ 22 w 39"/>
                  <a:gd name="T5" fmla="*/ 406 h 637"/>
                  <a:gd name="T6" fmla="*/ 10 w 39"/>
                  <a:gd name="T7" fmla="*/ 477 h 637"/>
                  <a:gd name="T8" fmla="*/ 0 w 39"/>
                  <a:gd name="T9" fmla="*/ 527 h 637"/>
                  <a:gd name="T10" fmla="*/ 0 w 39"/>
                  <a:gd name="T11" fmla="*/ 540 h 637"/>
                  <a:gd name="T12" fmla="*/ 12 w 39"/>
                  <a:gd name="T13" fmla="*/ 477 h 637"/>
                  <a:gd name="T14" fmla="*/ 24 w 39"/>
                  <a:gd name="T15" fmla="*/ 406 h 637"/>
                  <a:gd name="T16" fmla="*/ 25 w 39"/>
                  <a:gd name="T17" fmla="*/ 308 h 637"/>
                  <a:gd name="T18" fmla="*/ 33 w 39"/>
                  <a:gd name="T19" fmla="*/ 0 h 637"/>
                  <a:gd name="T20" fmla="*/ 33 w 39"/>
                  <a:gd name="T21" fmla="*/ 0 h 637"/>
                  <a:gd name="T22" fmla="*/ 27 w 39"/>
                  <a:gd name="T23" fmla="*/ 6 h 637"/>
                  <a:gd name="T24" fmla="*/ 23 w 39"/>
                  <a:gd name="T25" fmla="*/ 292 h 637"/>
                  <a:gd name="T26" fmla="*/ 25 w 39"/>
                  <a:gd name="T27" fmla="*/ 294 h 637"/>
                  <a:gd name="T28" fmla="*/ 29 w 39"/>
                  <a:gd name="T29" fmla="*/ 6 h 637"/>
                  <a:gd name="T30" fmla="*/ 33 w 39"/>
                  <a:gd name="T31" fmla="*/ 2 h 637"/>
                  <a:gd name="T32" fmla="*/ 33 w 39"/>
                  <a:gd name="T33" fmla="*/ 2 h 637"/>
                  <a:gd name="T34" fmla="*/ 37 w 39"/>
                  <a:gd name="T35" fmla="*/ 6 h 637"/>
                  <a:gd name="T36" fmla="*/ 32 w 39"/>
                  <a:gd name="T37" fmla="*/ 406 h 637"/>
                  <a:gd name="T38" fmla="*/ 19 w 39"/>
                  <a:gd name="T39" fmla="*/ 479 h 637"/>
                  <a:gd name="T40" fmla="*/ 6 w 39"/>
                  <a:gd name="T41" fmla="*/ 564 h 637"/>
                  <a:gd name="T42" fmla="*/ 6 w 39"/>
                  <a:gd name="T43" fmla="*/ 637 h 637"/>
                  <a:gd name="T44" fmla="*/ 7 w 39"/>
                  <a:gd name="T45" fmla="*/ 637 h 637"/>
                  <a:gd name="T46" fmla="*/ 7 w 39"/>
                  <a:gd name="T47" fmla="*/ 637 h 637"/>
                  <a:gd name="T48" fmla="*/ 7 w 39"/>
                  <a:gd name="T49" fmla="*/ 580 h 637"/>
                  <a:gd name="T50" fmla="*/ 21 w 39"/>
                  <a:gd name="T51" fmla="*/ 480 h 637"/>
                  <a:gd name="T52" fmla="*/ 34 w 39"/>
                  <a:gd name="T53" fmla="*/ 406 h 637"/>
                  <a:gd name="T54" fmla="*/ 39 w 39"/>
                  <a:gd name="T55" fmla="*/ 6 h 637"/>
                  <a:gd name="T56" fmla="*/ 33 w 39"/>
                  <a:gd name="T57" fmla="*/ 0 h 6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9" h="637">
                    <a:moveTo>
                      <a:pt x="25" y="308"/>
                    </a:moveTo>
                    <a:cubicBezTo>
                      <a:pt x="24" y="309"/>
                      <a:pt x="24" y="310"/>
                      <a:pt x="23" y="311"/>
                    </a:cubicBezTo>
                    <a:cubicBezTo>
                      <a:pt x="22" y="348"/>
                      <a:pt x="22" y="382"/>
                      <a:pt x="22" y="406"/>
                    </a:cubicBezTo>
                    <a:cubicBezTo>
                      <a:pt x="22" y="424"/>
                      <a:pt x="16" y="450"/>
                      <a:pt x="10" y="477"/>
                    </a:cubicBezTo>
                    <a:cubicBezTo>
                      <a:pt x="6" y="494"/>
                      <a:pt x="2" y="511"/>
                      <a:pt x="0" y="527"/>
                    </a:cubicBezTo>
                    <a:cubicBezTo>
                      <a:pt x="0" y="540"/>
                      <a:pt x="0" y="540"/>
                      <a:pt x="0" y="540"/>
                    </a:cubicBezTo>
                    <a:cubicBezTo>
                      <a:pt x="2" y="520"/>
                      <a:pt x="7" y="499"/>
                      <a:pt x="12" y="477"/>
                    </a:cubicBezTo>
                    <a:cubicBezTo>
                      <a:pt x="18" y="450"/>
                      <a:pt x="24" y="425"/>
                      <a:pt x="24" y="406"/>
                    </a:cubicBezTo>
                    <a:cubicBezTo>
                      <a:pt x="24" y="382"/>
                      <a:pt x="24" y="347"/>
                      <a:pt x="25" y="308"/>
                    </a:cubicBezTo>
                    <a:moveTo>
                      <a:pt x="33" y="0"/>
                    </a:moveTo>
                    <a:cubicBezTo>
                      <a:pt x="33" y="0"/>
                      <a:pt x="33" y="0"/>
                      <a:pt x="33" y="0"/>
                    </a:cubicBezTo>
                    <a:cubicBezTo>
                      <a:pt x="30" y="0"/>
                      <a:pt x="27" y="3"/>
                      <a:pt x="27" y="6"/>
                    </a:cubicBezTo>
                    <a:cubicBezTo>
                      <a:pt x="27" y="8"/>
                      <a:pt x="24" y="166"/>
                      <a:pt x="23" y="292"/>
                    </a:cubicBezTo>
                    <a:cubicBezTo>
                      <a:pt x="24" y="293"/>
                      <a:pt x="24" y="293"/>
                      <a:pt x="25" y="294"/>
                    </a:cubicBezTo>
                    <a:cubicBezTo>
                      <a:pt x="26" y="168"/>
                      <a:pt x="29" y="8"/>
                      <a:pt x="29" y="6"/>
                    </a:cubicBezTo>
                    <a:cubicBezTo>
                      <a:pt x="29" y="4"/>
                      <a:pt x="31" y="2"/>
                      <a:pt x="33" y="2"/>
                    </a:cubicBezTo>
                    <a:cubicBezTo>
                      <a:pt x="33" y="2"/>
                      <a:pt x="33" y="2"/>
                      <a:pt x="33" y="2"/>
                    </a:cubicBezTo>
                    <a:cubicBezTo>
                      <a:pt x="35" y="2"/>
                      <a:pt x="37" y="4"/>
                      <a:pt x="37" y="6"/>
                    </a:cubicBezTo>
                    <a:cubicBezTo>
                      <a:pt x="37" y="9"/>
                      <a:pt x="32" y="300"/>
                      <a:pt x="32" y="406"/>
                    </a:cubicBezTo>
                    <a:cubicBezTo>
                      <a:pt x="32" y="425"/>
                      <a:pt x="26" y="451"/>
                      <a:pt x="19" y="479"/>
                    </a:cubicBezTo>
                    <a:cubicBezTo>
                      <a:pt x="13" y="509"/>
                      <a:pt x="6" y="540"/>
                      <a:pt x="6" y="564"/>
                    </a:cubicBezTo>
                    <a:cubicBezTo>
                      <a:pt x="6" y="637"/>
                      <a:pt x="6" y="637"/>
                      <a:pt x="6" y="637"/>
                    </a:cubicBezTo>
                    <a:cubicBezTo>
                      <a:pt x="6" y="637"/>
                      <a:pt x="7" y="637"/>
                      <a:pt x="7" y="637"/>
                    </a:cubicBezTo>
                    <a:cubicBezTo>
                      <a:pt x="7" y="637"/>
                      <a:pt x="7" y="637"/>
                      <a:pt x="7" y="637"/>
                    </a:cubicBezTo>
                    <a:cubicBezTo>
                      <a:pt x="7" y="580"/>
                      <a:pt x="7" y="580"/>
                      <a:pt x="7" y="580"/>
                    </a:cubicBezTo>
                    <a:cubicBezTo>
                      <a:pt x="7" y="556"/>
                      <a:pt x="14" y="509"/>
                      <a:pt x="21" y="480"/>
                    </a:cubicBezTo>
                    <a:cubicBezTo>
                      <a:pt x="28" y="452"/>
                      <a:pt x="34" y="426"/>
                      <a:pt x="34" y="406"/>
                    </a:cubicBezTo>
                    <a:cubicBezTo>
                      <a:pt x="34" y="300"/>
                      <a:pt x="39" y="9"/>
                      <a:pt x="39" y="6"/>
                    </a:cubicBezTo>
                    <a:cubicBezTo>
                      <a:pt x="39" y="3"/>
                      <a:pt x="36" y="1"/>
                      <a:pt x="33" y="0"/>
                    </a:cubicBezTo>
                  </a:path>
                </a:pathLst>
              </a:custGeom>
              <a:solidFill>
                <a:srgbClr val="92A1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74" name="Freeform 256">
                <a:extLst>
                  <a:ext uri="{FF2B5EF4-FFF2-40B4-BE49-F238E27FC236}">
                    <a16:creationId xmlns:a16="http://schemas.microsoft.com/office/drawing/2014/main" id="{DAC63B90-51C9-47B5-8619-2F9721534F96}"/>
                  </a:ext>
                </a:extLst>
              </p:cNvPr>
              <p:cNvSpPr>
                <a:spLocks noEditPoints="1"/>
              </p:cNvSpPr>
              <p:nvPr/>
            </p:nvSpPr>
            <p:spPr bwMode="auto">
              <a:xfrm>
                <a:off x="5251" y="1273"/>
                <a:ext cx="14" cy="242"/>
              </a:xfrm>
              <a:custGeom>
                <a:avLst/>
                <a:gdLst>
                  <a:gd name="T0" fmla="*/ 27 w 37"/>
                  <a:gd name="T1" fmla="*/ 304 h 636"/>
                  <a:gd name="T2" fmla="*/ 26 w 37"/>
                  <a:gd name="T3" fmla="*/ 304 h 636"/>
                  <a:gd name="T4" fmla="*/ 25 w 37"/>
                  <a:gd name="T5" fmla="*/ 306 h 636"/>
                  <a:gd name="T6" fmla="*/ 24 w 37"/>
                  <a:gd name="T7" fmla="*/ 404 h 636"/>
                  <a:gd name="T8" fmla="*/ 12 w 37"/>
                  <a:gd name="T9" fmla="*/ 475 h 636"/>
                  <a:gd name="T10" fmla="*/ 0 w 37"/>
                  <a:gd name="T11" fmla="*/ 538 h 636"/>
                  <a:gd name="T12" fmla="*/ 0 w 37"/>
                  <a:gd name="T13" fmla="*/ 633 h 636"/>
                  <a:gd name="T14" fmla="*/ 0 w 37"/>
                  <a:gd name="T15" fmla="*/ 632 h 636"/>
                  <a:gd name="T16" fmla="*/ 0 w 37"/>
                  <a:gd name="T17" fmla="*/ 562 h 636"/>
                  <a:gd name="T18" fmla="*/ 14 w 37"/>
                  <a:gd name="T19" fmla="*/ 476 h 636"/>
                  <a:gd name="T20" fmla="*/ 26 w 37"/>
                  <a:gd name="T21" fmla="*/ 404 h 636"/>
                  <a:gd name="T22" fmla="*/ 27 w 37"/>
                  <a:gd name="T23" fmla="*/ 304 h 636"/>
                  <a:gd name="T24" fmla="*/ 33 w 37"/>
                  <a:gd name="T25" fmla="*/ 0 h 636"/>
                  <a:gd name="T26" fmla="*/ 33 w 37"/>
                  <a:gd name="T27" fmla="*/ 0 h 636"/>
                  <a:gd name="T28" fmla="*/ 29 w 37"/>
                  <a:gd name="T29" fmla="*/ 4 h 636"/>
                  <a:gd name="T30" fmla="*/ 25 w 37"/>
                  <a:gd name="T31" fmla="*/ 292 h 636"/>
                  <a:gd name="T32" fmla="*/ 27 w 37"/>
                  <a:gd name="T33" fmla="*/ 296 h 636"/>
                  <a:gd name="T34" fmla="*/ 31 w 37"/>
                  <a:gd name="T35" fmla="*/ 4 h 636"/>
                  <a:gd name="T36" fmla="*/ 33 w 37"/>
                  <a:gd name="T37" fmla="*/ 2 h 636"/>
                  <a:gd name="T38" fmla="*/ 33 w 37"/>
                  <a:gd name="T39" fmla="*/ 2 h 636"/>
                  <a:gd name="T40" fmla="*/ 35 w 37"/>
                  <a:gd name="T41" fmla="*/ 4 h 636"/>
                  <a:gd name="T42" fmla="*/ 30 w 37"/>
                  <a:gd name="T43" fmla="*/ 404 h 636"/>
                  <a:gd name="T44" fmla="*/ 18 w 37"/>
                  <a:gd name="T45" fmla="*/ 477 h 636"/>
                  <a:gd name="T46" fmla="*/ 4 w 37"/>
                  <a:gd name="T47" fmla="*/ 562 h 636"/>
                  <a:gd name="T48" fmla="*/ 4 w 37"/>
                  <a:gd name="T49" fmla="*/ 636 h 636"/>
                  <a:gd name="T50" fmla="*/ 6 w 37"/>
                  <a:gd name="T51" fmla="*/ 635 h 636"/>
                  <a:gd name="T52" fmla="*/ 6 w 37"/>
                  <a:gd name="T53" fmla="*/ 562 h 636"/>
                  <a:gd name="T54" fmla="*/ 19 w 37"/>
                  <a:gd name="T55" fmla="*/ 477 h 636"/>
                  <a:gd name="T56" fmla="*/ 32 w 37"/>
                  <a:gd name="T57" fmla="*/ 404 h 636"/>
                  <a:gd name="T58" fmla="*/ 37 w 37"/>
                  <a:gd name="T59" fmla="*/ 4 h 636"/>
                  <a:gd name="T60" fmla="*/ 33 w 37"/>
                  <a:gd name="T61" fmla="*/ 0 h 6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7" h="636">
                    <a:moveTo>
                      <a:pt x="27" y="304"/>
                    </a:moveTo>
                    <a:cubicBezTo>
                      <a:pt x="27" y="304"/>
                      <a:pt x="27" y="304"/>
                      <a:pt x="26" y="304"/>
                    </a:cubicBezTo>
                    <a:cubicBezTo>
                      <a:pt x="26" y="305"/>
                      <a:pt x="25" y="306"/>
                      <a:pt x="25" y="306"/>
                    </a:cubicBezTo>
                    <a:cubicBezTo>
                      <a:pt x="24" y="345"/>
                      <a:pt x="24" y="380"/>
                      <a:pt x="24" y="404"/>
                    </a:cubicBezTo>
                    <a:cubicBezTo>
                      <a:pt x="24" y="423"/>
                      <a:pt x="18" y="448"/>
                      <a:pt x="12" y="475"/>
                    </a:cubicBezTo>
                    <a:cubicBezTo>
                      <a:pt x="7" y="497"/>
                      <a:pt x="2" y="518"/>
                      <a:pt x="0" y="538"/>
                    </a:cubicBezTo>
                    <a:cubicBezTo>
                      <a:pt x="0" y="633"/>
                      <a:pt x="0" y="633"/>
                      <a:pt x="0" y="633"/>
                    </a:cubicBezTo>
                    <a:cubicBezTo>
                      <a:pt x="0" y="632"/>
                      <a:pt x="0" y="632"/>
                      <a:pt x="0" y="632"/>
                    </a:cubicBezTo>
                    <a:cubicBezTo>
                      <a:pt x="0" y="562"/>
                      <a:pt x="0" y="562"/>
                      <a:pt x="0" y="562"/>
                    </a:cubicBezTo>
                    <a:cubicBezTo>
                      <a:pt x="0" y="537"/>
                      <a:pt x="7" y="506"/>
                      <a:pt x="14" y="476"/>
                    </a:cubicBezTo>
                    <a:cubicBezTo>
                      <a:pt x="20" y="448"/>
                      <a:pt x="26" y="423"/>
                      <a:pt x="26" y="404"/>
                    </a:cubicBezTo>
                    <a:cubicBezTo>
                      <a:pt x="26" y="379"/>
                      <a:pt x="26" y="344"/>
                      <a:pt x="27" y="304"/>
                    </a:cubicBezTo>
                    <a:moveTo>
                      <a:pt x="33" y="0"/>
                    </a:moveTo>
                    <a:cubicBezTo>
                      <a:pt x="33" y="0"/>
                      <a:pt x="33" y="0"/>
                      <a:pt x="33" y="0"/>
                    </a:cubicBezTo>
                    <a:cubicBezTo>
                      <a:pt x="31" y="0"/>
                      <a:pt x="29" y="2"/>
                      <a:pt x="29" y="4"/>
                    </a:cubicBezTo>
                    <a:cubicBezTo>
                      <a:pt x="29" y="6"/>
                      <a:pt x="26" y="166"/>
                      <a:pt x="25" y="292"/>
                    </a:cubicBezTo>
                    <a:cubicBezTo>
                      <a:pt x="26" y="293"/>
                      <a:pt x="26" y="295"/>
                      <a:pt x="27" y="296"/>
                    </a:cubicBezTo>
                    <a:cubicBezTo>
                      <a:pt x="28" y="169"/>
                      <a:pt x="31" y="6"/>
                      <a:pt x="31" y="4"/>
                    </a:cubicBezTo>
                    <a:cubicBezTo>
                      <a:pt x="31" y="3"/>
                      <a:pt x="32" y="2"/>
                      <a:pt x="33" y="2"/>
                    </a:cubicBezTo>
                    <a:cubicBezTo>
                      <a:pt x="33" y="2"/>
                      <a:pt x="33" y="2"/>
                      <a:pt x="33" y="2"/>
                    </a:cubicBezTo>
                    <a:cubicBezTo>
                      <a:pt x="34" y="2"/>
                      <a:pt x="35" y="3"/>
                      <a:pt x="35" y="4"/>
                    </a:cubicBezTo>
                    <a:cubicBezTo>
                      <a:pt x="35" y="7"/>
                      <a:pt x="30" y="298"/>
                      <a:pt x="30" y="404"/>
                    </a:cubicBezTo>
                    <a:cubicBezTo>
                      <a:pt x="30" y="423"/>
                      <a:pt x="24" y="449"/>
                      <a:pt x="18" y="477"/>
                    </a:cubicBezTo>
                    <a:cubicBezTo>
                      <a:pt x="11" y="507"/>
                      <a:pt x="4" y="538"/>
                      <a:pt x="4" y="562"/>
                    </a:cubicBezTo>
                    <a:cubicBezTo>
                      <a:pt x="4" y="636"/>
                      <a:pt x="4" y="636"/>
                      <a:pt x="4" y="636"/>
                    </a:cubicBezTo>
                    <a:cubicBezTo>
                      <a:pt x="4" y="636"/>
                      <a:pt x="5" y="636"/>
                      <a:pt x="6" y="635"/>
                    </a:cubicBezTo>
                    <a:cubicBezTo>
                      <a:pt x="6" y="562"/>
                      <a:pt x="6" y="562"/>
                      <a:pt x="6" y="562"/>
                    </a:cubicBezTo>
                    <a:cubicBezTo>
                      <a:pt x="6" y="538"/>
                      <a:pt x="13" y="507"/>
                      <a:pt x="19" y="477"/>
                    </a:cubicBezTo>
                    <a:cubicBezTo>
                      <a:pt x="26" y="449"/>
                      <a:pt x="32" y="423"/>
                      <a:pt x="32" y="404"/>
                    </a:cubicBezTo>
                    <a:cubicBezTo>
                      <a:pt x="32" y="298"/>
                      <a:pt x="37" y="7"/>
                      <a:pt x="37" y="4"/>
                    </a:cubicBezTo>
                    <a:cubicBezTo>
                      <a:pt x="37" y="2"/>
                      <a:pt x="35" y="0"/>
                      <a:pt x="33" y="0"/>
                    </a:cubicBezTo>
                  </a:path>
                </a:pathLst>
              </a:custGeom>
              <a:solidFill>
                <a:srgbClr val="ABB9C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75" name="Freeform 257">
                <a:extLst>
                  <a:ext uri="{FF2B5EF4-FFF2-40B4-BE49-F238E27FC236}">
                    <a16:creationId xmlns:a16="http://schemas.microsoft.com/office/drawing/2014/main" id="{046D7146-9BA0-4F2F-A482-CAAB72576D79}"/>
                  </a:ext>
                </a:extLst>
              </p:cNvPr>
              <p:cNvSpPr>
                <a:spLocks/>
              </p:cNvSpPr>
              <p:nvPr/>
            </p:nvSpPr>
            <p:spPr bwMode="auto">
              <a:xfrm>
                <a:off x="5251" y="1273"/>
                <a:ext cx="14" cy="242"/>
              </a:xfrm>
              <a:custGeom>
                <a:avLst/>
                <a:gdLst>
                  <a:gd name="T0" fmla="*/ 33 w 35"/>
                  <a:gd name="T1" fmla="*/ 0 h 634"/>
                  <a:gd name="T2" fmla="*/ 33 w 35"/>
                  <a:gd name="T3" fmla="*/ 0 h 634"/>
                  <a:gd name="T4" fmla="*/ 31 w 35"/>
                  <a:gd name="T5" fmla="*/ 2 h 634"/>
                  <a:gd name="T6" fmla="*/ 27 w 35"/>
                  <a:gd name="T7" fmla="*/ 294 h 634"/>
                  <a:gd name="T8" fmla="*/ 28 w 35"/>
                  <a:gd name="T9" fmla="*/ 298 h 634"/>
                  <a:gd name="T10" fmla="*/ 27 w 35"/>
                  <a:gd name="T11" fmla="*/ 302 h 634"/>
                  <a:gd name="T12" fmla="*/ 26 w 35"/>
                  <a:gd name="T13" fmla="*/ 402 h 634"/>
                  <a:gd name="T14" fmla="*/ 14 w 35"/>
                  <a:gd name="T15" fmla="*/ 474 h 634"/>
                  <a:gd name="T16" fmla="*/ 0 w 35"/>
                  <a:gd name="T17" fmla="*/ 560 h 634"/>
                  <a:gd name="T18" fmla="*/ 0 w 35"/>
                  <a:gd name="T19" fmla="*/ 630 h 634"/>
                  <a:gd name="T20" fmla="*/ 0 w 35"/>
                  <a:gd name="T21" fmla="*/ 629 h 634"/>
                  <a:gd name="T22" fmla="*/ 0 w 35"/>
                  <a:gd name="T23" fmla="*/ 634 h 634"/>
                  <a:gd name="T24" fmla="*/ 1 w 35"/>
                  <a:gd name="T25" fmla="*/ 634 h 634"/>
                  <a:gd name="T26" fmla="*/ 1 w 35"/>
                  <a:gd name="T27" fmla="*/ 560 h 634"/>
                  <a:gd name="T28" fmla="*/ 15 w 35"/>
                  <a:gd name="T29" fmla="*/ 474 h 634"/>
                  <a:gd name="T30" fmla="*/ 27 w 35"/>
                  <a:gd name="T31" fmla="*/ 402 h 634"/>
                  <a:gd name="T32" fmla="*/ 32 w 35"/>
                  <a:gd name="T33" fmla="*/ 2 h 634"/>
                  <a:gd name="T34" fmla="*/ 33 w 35"/>
                  <a:gd name="T35" fmla="*/ 2 h 634"/>
                  <a:gd name="T36" fmla="*/ 34 w 35"/>
                  <a:gd name="T37" fmla="*/ 2 h 634"/>
                  <a:gd name="T38" fmla="*/ 29 w 35"/>
                  <a:gd name="T39" fmla="*/ 402 h 634"/>
                  <a:gd name="T40" fmla="*/ 16 w 35"/>
                  <a:gd name="T41" fmla="*/ 474 h 634"/>
                  <a:gd name="T42" fmla="*/ 2 w 35"/>
                  <a:gd name="T43" fmla="*/ 560 h 634"/>
                  <a:gd name="T44" fmla="*/ 2 w 35"/>
                  <a:gd name="T45" fmla="*/ 634 h 634"/>
                  <a:gd name="T46" fmla="*/ 4 w 35"/>
                  <a:gd name="T47" fmla="*/ 634 h 634"/>
                  <a:gd name="T48" fmla="*/ 4 w 35"/>
                  <a:gd name="T49" fmla="*/ 560 h 634"/>
                  <a:gd name="T50" fmla="*/ 18 w 35"/>
                  <a:gd name="T51" fmla="*/ 475 h 634"/>
                  <a:gd name="T52" fmla="*/ 30 w 35"/>
                  <a:gd name="T53" fmla="*/ 402 h 634"/>
                  <a:gd name="T54" fmla="*/ 35 w 35"/>
                  <a:gd name="T55" fmla="*/ 2 h 634"/>
                  <a:gd name="T56" fmla="*/ 33 w 35"/>
                  <a:gd name="T57" fmla="*/ 0 h 6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5" h="634">
                    <a:moveTo>
                      <a:pt x="33" y="0"/>
                    </a:moveTo>
                    <a:cubicBezTo>
                      <a:pt x="33" y="0"/>
                      <a:pt x="33" y="0"/>
                      <a:pt x="33" y="0"/>
                    </a:cubicBezTo>
                    <a:cubicBezTo>
                      <a:pt x="32" y="0"/>
                      <a:pt x="31" y="1"/>
                      <a:pt x="31" y="2"/>
                    </a:cubicBezTo>
                    <a:cubicBezTo>
                      <a:pt x="31" y="4"/>
                      <a:pt x="28" y="167"/>
                      <a:pt x="27" y="294"/>
                    </a:cubicBezTo>
                    <a:cubicBezTo>
                      <a:pt x="27" y="296"/>
                      <a:pt x="28" y="297"/>
                      <a:pt x="28" y="298"/>
                    </a:cubicBezTo>
                    <a:cubicBezTo>
                      <a:pt x="28" y="300"/>
                      <a:pt x="27" y="301"/>
                      <a:pt x="27" y="302"/>
                    </a:cubicBezTo>
                    <a:cubicBezTo>
                      <a:pt x="26" y="342"/>
                      <a:pt x="26" y="377"/>
                      <a:pt x="26" y="402"/>
                    </a:cubicBezTo>
                    <a:cubicBezTo>
                      <a:pt x="26" y="421"/>
                      <a:pt x="20" y="446"/>
                      <a:pt x="14" y="474"/>
                    </a:cubicBezTo>
                    <a:cubicBezTo>
                      <a:pt x="7" y="504"/>
                      <a:pt x="0" y="535"/>
                      <a:pt x="0" y="560"/>
                    </a:cubicBezTo>
                    <a:cubicBezTo>
                      <a:pt x="0" y="630"/>
                      <a:pt x="0" y="630"/>
                      <a:pt x="0" y="630"/>
                    </a:cubicBezTo>
                    <a:cubicBezTo>
                      <a:pt x="0" y="630"/>
                      <a:pt x="0" y="630"/>
                      <a:pt x="0" y="629"/>
                    </a:cubicBezTo>
                    <a:cubicBezTo>
                      <a:pt x="0" y="634"/>
                      <a:pt x="0" y="634"/>
                      <a:pt x="0" y="634"/>
                    </a:cubicBezTo>
                    <a:cubicBezTo>
                      <a:pt x="0" y="634"/>
                      <a:pt x="1" y="634"/>
                      <a:pt x="1" y="634"/>
                    </a:cubicBezTo>
                    <a:cubicBezTo>
                      <a:pt x="1" y="560"/>
                      <a:pt x="1" y="560"/>
                      <a:pt x="1" y="560"/>
                    </a:cubicBezTo>
                    <a:cubicBezTo>
                      <a:pt x="1" y="535"/>
                      <a:pt x="8" y="504"/>
                      <a:pt x="15" y="474"/>
                    </a:cubicBezTo>
                    <a:cubicBezTo>
                      <a:pt x="21" y="447"/>
                      <a:pt x="27" y="421"/>
                      <a:pt x="27" y="402"/>
                    </a:cubicBezTo>
                    <a:cubicBezTo>
                      <a:pt x="27" y="296"/>
                      <a:pt x="32" y="5"/>
                      <a:pt x="32" y="2"/>
                    </a:cubicBezTo>
                    <a:cubicBezTo>
                      <a:pt x="32" y="2"/>
                      <a:pt x="33" y="2"/>
                      <a:pt x="33" y="2"/>
                    </a:cubicBezTo>
                    <a:cubicBezTo>
                      <a:pt x="33" y="2"/>
                      <a:pt x="34" y="2"/>
                      <a:pt x="34" y="2"/>
                    </a:cubicBezTo>
                    <a:cubicBezTo>
                      <a:pt x="34" y="5"/>
                      <a:pt x="29" y="296"/>
                      <a:pt x="29" y="402"/>
                    </a:cubicBezTo>
                    <a:cubicBezTo>
                      <a:pt x="29" y="421"/>
                      <a:pt x="23" y="447"/>
                      <a:pt x="16" y="474"/>
                    </a:cubicBezTo>
                    <a:cubicBezTo>
                      <a:pt x="10" y="504"/>
                      <a:pt x="2" y="535"/>
                      <a:pt x="2" y="560"/>
                    </a:cubicBezTo>
                    <a:cubicBezTo>
                      <a:pt x="2" y="634"/>
                      <a:pt x="2" y="634"/>
                      <a:pt x="2" y="634"/>
                    </a:cubicBezTo>
                    <a:cubicBezTo>
                      <a:pt x="3" y="634"/>
                      <a:pt x="3" y="634"/>
                      <a:pt x="4" y="634"/>
                    </a:cubicBezTo>
                    <a:cubicBezTo>
                      <a:pt x="4" y="560"/>
                      <a:pt x="4" y="560"/>
                      <a:pt x="4" y="560"/>
                    </a:cubicBezTo>
                    <a:cubicBezTo>
                      <a:pt x="4" y="536"/>
                      <a:pt x="11" y="505"/>
                      <a:pt x="18" y="475"/>
                    </a:cubicBezTo>
                    <a:cubicBezTo>
                      <a:pt x="24" y="447"/>
                      <a:pt x="30" y="421"/>
                      <a:pt x="30" y="402"/>
                    </a:cubicBezTo>
                    <a:cubicBezTo>
                      <a:pt x="30" y="296"/>
                      <a:pt x="35" y="5"/>
                      <a:pt x="35" y="2"/>
                    </a:cubicBezTo>
                    <a:cubicBezTo>
                      <a:pt x="35" y="1"/>
                      <a:pt x="34" y="0"/>
                      <a:pt x="33" y="0"/>
                    </a:cubicBezTo>
                  </a:path>
                </a:pathLst>
              </a:custGeom>
              <a:solidFill>
                <a:srgbClr val="BECB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76" name="Freeform 258">
                <a:extLst>
                  <a:ext uri="{FF2B5EF4-FFF2-40B4-BE49-F238E27FC236}">
                    <a16:creationId xmlns:a16="http://schemas.microsoft.com/office/drawing/2014/main" id="{794C038E-2884-4002-9DAF-B1486845B622}"/>
                  </a:ext>
                </a:extLst>
              </p:cNvPr>
              <p:cNvSpPr>
                <a:spLocks/>
              </p:cNvSpPr>
              <p:nvPr/>
            </p:nvSpPr>
            <p:spPr bwMode="auto">
              <a:xfrm>
                <a:off x="5252" y="1274"/>
                <a:ext cx="12" cy="241"/>
              </a:xfrm>
              <a:custGeom>
                <a:avLst/>
                <a:gdLst>
                  <a:gd name="T0" fmla="*/ 32 w 33"/>
                  <a:gd name="T1" fmla="*/ 0 h 632"/>
                  <a:gd name="T2" fmla="*/ 31 w 33"/>
                  <a:gd name="T3" fmla="*/ 0 h 632"/>
                  <a:gd name="T4" fmla="*/ 26 w 33"/>
                  <a:gd name="T5" fmla="*/ 400 h 632"/>
                  <a:gd name="T6" fmla="*/ 14 w 33"/>
                  <a:gd name="T7" fmla="*/ 472 h 632"/>
                  <a:gd name="T8" fmla="*/ 0 w 33"/>
                  <a:gd name="T9" fmla="*/ 558 h 632"/>
                  <a:gd name="T10" fmla="*/ 0 w 33"/>
                  <a:gd name="T11" fmla="*/ 632 h 632"/>
                  <a:gd name="T12" fmla="*/ 1 w 33"/>
                  <a:gd name="T13" fmla="*/ 632 h 632"/>
                  <a:gd name="T14" fmla="*/ 1 w 33"/>
                  <a:gd name="T15" fmla="*/ 632 h 632"/>
                  <a:gd name="T16" fmla="*/ 1 w 33"/>
                  <a:gd name="T17" fmla="*/ 558 h 632"/>
                  <a:gd name="T18" fmla="*/ 15 w 33"/>
                  <a:gd name="T19" fmla="*/ 472 h 632"/>
                  <a:gd name="T20" fmla="*/ 28 w 33"/>
                  <a:gd name="T21" fmla="*/ 400 h 632"/>
                  <a:gd name="T22" fmla="*/ 33 w 33"/>
                  <a:gd name="T23" fmla="*/ 0 h 632"/>
                  <a:gd name="T24" fmla="*/ 32 w 33"/>
                  <a:gd name="T25" fmla="*/ 0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 h="632">
                    <a:moveTo>
                      <a:pt x="32" y="0"/>
                    </a:moveTo>
                    <a:cubicBezTo>
                      <a:pt x="32" y="0"/>
                      <a:pt x="31" y="0"/>
                      <a:pt x="31" y="0"/>
                    </a:cubicBezTo>
                    <a:cubicBezTo>
                      <a:pt x="31" y="3"/>
                      <a:pt x="26" y="294"/>
                      <a:pt x="26" y="400"/>
                    </a:cubicBezTo>
                    <a:cubicBezTo>
                      <a:pt x="26" y="419"/>
                      <a:pt x="20" y="445"/>
                      <a:pt x="14" y="472"/>
                    </a:cubicBezTo>
                    <a:cubicBezTo>
                      <a:pt x="7" y="502"/>
                      <a:pt x="0" y="533"/>
                      <a:pt x="0" y="558"/>
                    </a:cubicBezTo>
                    <a:cubicBezTo>
                      <a:pt x="0" y="632"/>
                      <a:pt x="0" y="632"/>
                      <a:pt x="0" y="632"/>
                    </a:cubicBezTo>
                    <a:cubicBezTo>
                      <a:pt x="0" y="632"/>
                      <a:pt x="1" y="632"/>
                      <a:pt x="1" y="632"/>
                    </a:cubicBezTo>
                    <a:cubicBezTo>
                      <a:pt x="1" y="632"/>
                      <a:pt x="1" y="632"/>
                      <a:pt x="1" y="632"/>
                    </a:cubicBezTo>
                    <a:cubicBezTo>
                      <a:pt x="1" y="558"/>
                      <a:pt x="1" y="558"/>
                      <a:pt x="1" y="558"/>
                    </a:cubicBezTo>
                    <a:cubicBezTo>
                      <a:pt x="1" y="533"/>
                      <a:pt x="9" y="502"/>
                      <a:pt x="15" y="472"/>
                    </a:cubicBezTo>
                    <a:cubicBezTo>
                      <a:pt x="22" y="445"/>
                      <a:pt x="28" y="419"/>
                      <a:pt x="28" y="400"/>
                    </a:cubicBezTo>
                    <a:cubicBezTo>
                      <a:pt x="28" y="294"/>
                      <a:pt x="33" y="3"/>
                      <a:pt x="33" y="0"/>
                    </a:cubicBezTo>
                    <a:cubicBezTo>
                      <a:pt x="33" y="0"/>
                      <a:pt x="32" y="0"/>
                      <a:pt x="32" y="0"/>
                    </a:cubicBezTo>
                  </a:path>
                </a:pathLst>
              </a:custGeom>
              <a:solidFill>
                <a:srgbClr val="CDD8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77" name="Freeform 259">
                <a:extLst>
                  <a:ext uri="{FF2B5EF4-FFF2-40B4-BE49-F238E27FC236}">
                    <a16:creationId xmlns:a16="http://schemas.microsoft.com/office/drawing/2014/main" id="{120CAE03-1BB5-4A8A-B41A-41E42274ECCD}"/>
                  </a:ext>
                </a:extLst>
              </p:cNvPr>
              <p:cNvSpPr>
                <a:spLocks/>
              </p:cNvSpPr>
              <p:nvPr/>
            </p:nvSpPr>
            <p:spPr bwMode="auto">
              <a:xfrm>
                <a:off x="5249" y="1513"/>
                <a:ext cx="6" cy="8"/>
              </a:xfrm>
              <a:custGeom>
                <a:avLst/>
                <a:gdLst>
                  <a:gd name="T0" fmla="*/ 13 w 16"/>
                  <a:gd name="T1" fmla="*/ 4 h 21"/>
                  <a:gd name="T2" fmla="*/ 8 w 16"/>
                  <a:gd name="T3" fmla="*/ 5 h 21"/>
                  <a:gd name="T4" fmla="*/ 2 w 16"/>
                  <a:gd name="T5" fmla="*/ 4 h 21"/>
                  <a:gd name="T6" fmla="*/ 0 w 16"/>
                  <a:gd name="T7" fmla="*/ 0 h 21"/>
                  <a:gd name="T8" fmla="*/ 0 w 16"/>
                  <a:gd name="T9" fmla="*/ 17 h 21"/>
                  <a:gd name="T10" fmla="*/ 2 w 16"/>
                  <a:gd name="T11" fmla="*/ 20 h 21"/>
                  <a:gd name="T12" fmla="*/ 8 w 16"/>
                  <a:gd name="T13" fmla="*/ 21 h 21"/>
                  <a:gd name="T14" fmla="*/ 13 w 16"/>
                  <a:gd name="T15" fmla="*/ 20 h 21"/>
                  <a:gd name="T16" fmla="*/ 16 w 16"/>
                  <a:gd name="T17" fmla="*/ 17 h 21"/>
                  <a:gd name="T18" fmla="*/ 16 w 16"/>
                  <a:gd name="T19" fmla="*/ 0 h 21"/>
                  <a:gd name="T20" fmla="*/ 13 w 16"/>
                  <a:gd name="T21" fmla="*/ 4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 h="21">
                    <a:moveTo>
                      <a:pt x="13" y="4"/>
                    </a:moveTo>
                    <a:cubicBezTo>
                      <a:pt x="12" y="5"/>
                      <a:pt x="10" y="5"/>
                      <a:pt x="8" y="5"/>
                    </a:cubicBezTo>
                    <a:cubicBezTo>
                      <a:pt x="6" y="5"/>
                      <a:pt x="4" y="5"/>
                      <a:pt x="2" y="4"/>
                    </a:cubicBezTo>
                    <a:cubicBezTo>
                      <a:pt x="1" y="3"/>
                      <a:pt x="0" y="2"/>
                      <a:pt x="0" y="0"/>
                    </a:cubicBezTo>
                    <a:cubicBezTo>
                      <a:pt x="0" y="17"/>
                      <a:pt x="0" y="17"/>
                      <a:pt x="0" y="17"/>
                    </a:cubicBezTo>
                    <a:cubicBezTo>
                      <a:pt x="0" y="18"/>
                      <a:pt x="1" y="19"/>
                      <a:pt x="2" y="20"/>
                    </a:cubicBezTo>
                    <a:cubicBezTo>
                      <a:pt x="4" y="21"/>
                      <a:pt x="6" y="21"/>
                      <a:pt x="8" y="21"/>
                    </a:cubicBezTo>
                    <a:cubicBezTo>
                      <a:pt x="10" y="21"/>
                      <a:pt x="12" y="21"/>
                      <a:pt x="13" y="20"/>
                    </a:cubicBezTo>
                    <a:cubicBezTo>
                      <a:pt x="15" y="19"/>
                      <a:pt x="16" y="18"/>
                      <a:pt x="16" y="17"/>
                    </a:cubicBezTo>
                    <a:cubicBezTo>
                      <a:pt x="16" y="0"/>
                      <a:pt x="16" y="0"/>
                      <a:pt x="16" y="0"/>
                    </a:cubicBezTo>
                    <a:cubicBezTo>
                      <a:pt x="16" y="2"/>
                      <a:pt x="15" y="3"/>
                      <a:pt x="13" y="4"/>
                    </a:cubicBezTo>
                  </a:path>
                </a:pathLst>
              </a:custGeom>
              <a:solidFill>
                <a:srgbClr val="414E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78" name="Freeform 260">
                <a:extLst>
                  <a:ext uri="{FF2B5EF4-FFF2-40B4-BE49-F238E27FC236}">
                    <a16:creationId xmlns:a16="http://schemas.microsoft.com/office/drawing/2014/main" id="{E0DD2BD3-9D1D-47F2-9E19-A87A3B4D86B9}"/>
                  </a:ext>
                </a:extLst>
              </p:cNvPr>
              <p:cNvSpPr>
                <a:spLocks/>
              </p:cNvSpPr>
              <p:nvPr/>
            </p:nvSpPr>
            <p:spPr bwMode="auto">
              <a:xfrm>
                <a:off x="5234" y="1382"/>
                <a:ext cx="28" cy="20"/>
              </a:xfrm>
              <a:custGeom>
                <a:avLst/>
                <a:gdLst>
                  <a:gd name="T0" fmla="*/ 64 w 72"/>
                  <a:gd name="T1" fmla="*/ 1 h 53"/>
                  <a:gd name="T2" fmla="*/ 60 w 72"/>
                  <a:gd name="T3" fmla="*/ 0 h 53"/>
                  <a:gd name="T4" fmla="*/ 27 w 72"/>
                  <a:gd name="T5" fmla="*/ 12 h 53"/>
                  <a:gd name="T6" fmla="*/ 13 w 72"/>
                  <a:gd name="T7" fmla="*/ 22 h 53"/>
                  <a:gd name="T8" fmla="*/ 1 w 72"/>
                  <a:gd name="T9" fmla="*/ 34 h 53"/>
                  <a:gd name="T10" fmla="*/ 2 w 72"/>
                  <a:gd name="T11" fmla="*/ 34 h 53"/>
                  <a:gd name="T12" fmla="*/ 0 w 72"/>
                  <a:gd name="T13" fmla="*/ 38 h 53"/>
                  <a:gd name="T14" fmla="*/ 8 w 72"/>
                  <a:gd name="T15" fmla="*/ 51 h 53"/>
                  <a:gd name="T16" fmla="*/ 12 w 72"/>
                  <a:gd name="T17" fmla="*/ 52 h 53"/>
                  <a:gd name="T18" fmla="*/ 12 w 72"/>
                  <a:gd name="T19" fmla="*/ 52 h 53"/>
                  <a:gd name="T20" fmla="*/ 45 w 72"/>
                  <a:gd name="T21" fmla="*/ 41 h 53"/>
                  <a:gd name="T22" fmla="*/ 59 w 72"/>
                  <a:gd name="T23" fmla="*/ 31 h 53"/>
                  <a:gd name="T24" fmla="*/ 70 w 72"/>
                  <a:gd name="T25" fmla="*/ 18 h 53"/>
                  <a:gd name="T26" fmla="*/ 72 w 72"/>
                  <a:gd name="T27" fmla="*/ 14 h 53"/>
                  <a:gd name="T28" fmla="*/ 64 w 72"/>
                  <a:gd name="T29"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2" h="53">
                    <a:moveTo>
                      <a:pt x="64" y="1"/>
                    </a:moveTo>
                    <a:cubicBezTo>
                      <a:pt x="63" y="1"/>
                      <a:pt x="61" y="0"/>
                      <a:pt x="60" y="0"/>
                    </a:cubicBezTo>
                    <a:cubicBezTo>
                      <a:pt x="49" y="2"/>
                      <a:pt x="38" y="6"/>
                      <a:pt x="27" y="12"/>
                    </a:cubicBezTo>
                    <a:cubicBezTo>
                      <a:pt x="22" y="15"/>
                      <a:pt x="18" y="18"/>
                      <a:pt x="13" y="22"/>
                    </a:cubicBezTo>
                    <a:cubicBezTo>
                      <a:pt x="7" y="27"/>
                      <a:pt x="4" y="31"/>
                      <a:pt x="1" y="34"/>
                    </a:cubicBezTo>
                    <a:cubicBezTo>
                      <a:pt x="2" y="34"/>
                      <a:pt x="2" y="34"/>
                      <a:pt x="2" y="34"/>
                    </a:cubicBezTo>
                    <a:cubicBezTo>
                      <a:pt x="1" y="35"/>
                      <a:pt x="0" y="37"/>
                      <a:pt x="0" y="38"/>
                    </a:cubicBezTo>
                    <a:cubicBezTo>
                      <a:pt x="0" y="43"/>
                      <a:pt x="4" y="49"/>
                      <a:pt x="8" y="51"/>
                    </a:cubicBezTo>
                    <a:cubicBezTo>
                      <a:pt x="10" y="52"/>
                      <a:pt x="11" y="53"/>
                      <a:pt x="12" y="52"/>
                    </a:cubicBezTo>
                    <a:cubicBezTo>
                      <a:pt x="12" y="52"/>
                      <a:pt x="12" y="52"/>
                      <a:pt x="12" y="52"/>
                    </a:cubicBezTo>
                    <a:cubicBezTo>
                      <a:pt x="23" y="51"/>
                      <a:pt x="34" y="47"/>
                      <a:pt x="45" y="41"/>
                    </a:cubicBezTo>
                    <a:cubicBezTo>
                      <a:pt x="50" y="38"/>
                      <a:pt x="54" y="35"/>
                      <a:pt x="59" y="31"/>
                    </a:cubicBezTo>
                    <a:cubicBezTo>
                      <a:pt x="65" y="26"/>
                      <a:pt x="68" y="21"/>
                      <a:pt x="70" y="18"/>
                    </a:cubicBezTo>
                    <a:cubicBezTo>
                      <a:pt x="71" y="17"/>
                      <a:pt x="72" y="16"/>
                      <a:pt x="72" y="14"/>
                    </a:cubicBezTo>
                    <a:cubicBezTo>
                      <a:pt x="72" y="9"/>
                      <a:pt x="68" y="4"/>
                      <a:pt x="64" y="1"/>
                    </a:cubicBezTo>
                  </a:path>
                </a:pathLst>
              </a:custGeom>
              <a:solidFill>
                <a:srgbClr val="414E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79" name="Freeform 261">
                <a:extLst>
                  <a:ext uri="{FF2B5EF4-FFF2-40B4-BE49-F238E27FC236}">
                    <a16:creationId xmlns:a16="http://schemas.microsoft.com/office/drawing/2014/main" id="{EE240FDA-2C3F-4DC1-A3D8-B0DC52EB388E}"/>
                  </a:ext>
                </a:extLst>
              </p:cNvPr>
              <p:cNvSpPr>
                <a:spLocks/>
              </p:cNvSpPr>
              <p:nvPr/>
            </p:nvSpPr>
            <p:spPr bwMode="auto">
              <a:xfrm>
                <a:off x="5243" y="1608"/>
                <a:ext cx="10" cy="6"/>
              </a:xfrm>
              <a:custGeom>
                <a:avLst/>
                <a:gdLst>
                  <a:gd name="T0" fmla="*/ 14 w 28"/>
                  <a:gd name="T1" fmla="*/ 0 h 17"/>
                  <a:gd name="T2" fmla="*/ 4 w 28"/>
                  <a:gd name="T3" fmla="*/ 3 h 17"/>
                  <a:gd name="T4" fmla="*/ 0 w 28"/>
                  <a:gd name="T5" fmla="*/ 9 h 17"/>
                  <a:gd name="T6" fmla="*/ 4 w 28"/>
                  <a:gd name="T7" fmla="*/ 14 h 17"/>
                  <a:gd name="T8" fmla="*/ 14 w 28"/>
                  <a:gd name="T9" fmla="*/ 17 h 17"/>
                  <a:gd name="T10" fmla="*/ 24 w 28"/>
                  <a:gd name="T11" fmla="*/ 14 h 17"/>
                  <a:gd name="T12" fmla="*/ 28 w 28"/>
                  <a:gd name="T13" fmla="*/ 9 h 17"/>
                  <a:gd name="T14" fmla="*/ 24 w 28"/>
                  <a:gd name="T15" fmla="*/ 3 h 17"/>
                  <a:gd name="T16" fmla="*/ 14 w 28"/>
                  <a:gd name="T17"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17">
                    <a:moveTo>
                      <a:pt x="14" y="0"/>
                    </a:moveTo>
                    <a:cubicBezTo>
                      <a:pt x="10" y="0"/>
                      <a:pt x="7" y="1"/>
                      <a:pt x="4" y="3"/>
                    </a:cubicBezTo>
                    <a:cubicBezTo>
                      <a:pt x="1" y="4"/>
                      <a:pt x="0" y="7"/>
                      <a:pt x="0" y="9"/>
                    </a:cubicBezTo>
                    <a:cubicBezTo>
                      <a:pt x="0" y="11"/>
                      <a:pt x="1" y="13"/>
                      <a:pt x="4" y="14"/>
                    </a:cubicBezTo>
                    <a:cubicBezTo>
                      <a:pt x="7" y="16"/>
                      <a:pt x="10" y="17"/>
                      <a:pt x="14" y="17"/>
                    </a:cubicBezTo>
                    <a:cubicBezTo>
                      <a:pt x="18" y="17"/>
                      <a:pt x="21" y="16"/>
                      <a:pt x="24" y="14"/>
                    </a:cubicBezTo>
                    <a:cubicBezTo>
                      <a:pt x="27" y="13"/>
                      <a:pt x="28" y="11"/>
                      <a:pt x="28" y="9"/>
                    </a:cubicBezTo>
                    <a:cubicBezTo>
                      <a:pt x="28" y="7"/>
                      <a:pt x="27" y="4"/>
                      <a:pt x="24" y="3"/>
                    </a:cubicBezTo>
                    <a:cubicBezTo>
                      <a:pt x="21" y="1"/>
                      <a:pt x="18" y="0"/>
                      <a:pt x="14" y="0"/>
                    </a:cubicBezTo>
                  </a:path>
                </a:pathLst>
              </a:custGeom>
              <a:solidFill>
                <a:srgbClr val="5B686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80" name="Freeform 262">
                <a:extLst>
                  <a:ext uri="{FF2B5EF4-FFF2-40B4-BE49-F238E27FC236}">
                    <a16:creationId xmlns:a16="http://schemas.microsoft.com/office/drawing/2014/main" id="{F810D6F9-5CEC-43AB-8681-9A3A31DA11B5}"/>
                  </a:ext>
                </a:extLst>
              </p:cNvPr>
              <p:cNvSpPr>
                <a:spLocks/>
              </p:cNvSpPr>
              <p:nvPr/>
            </p:nvSpPr>
            <p:spPr bwMode="auto">
              <a:xfrm>
                <a:off x="5241" y="1611"/>
                <a:ext cx="14" cy="14"/>
              </a:xfrm>
              <a:custGeom>
                <a:avLst/>
                <a:gdLst>
                  <a:gd name="T0" fmla="*/ 32 w 36"/>
                  <a:gd name="T1" fmla="*/ 1 h 36"/>
                  <a:gd name="T2" fmla="*/ 28 w 36"/>
                  <a:gd name="T3" fmla="*/ 6 h 36"/>
                  <a:gd name="T4" fmla="*/ 18 w 36"/>
                  <a:gd name="T5" fmla="*/ 9 h 36"/>
                  <a:gd name="T6" fmla="*/ 8 w 36"/>
                  <a:gd name="T7" fmla="*/ 6 h 36"/>
                  <a:gd name="T8" fmla="*/ 4 w 36"/>
                  <a:gd name="T9" fmla="*/ 1 h 36"/>
                  <a:gd name="T10" fmla="*/ 4 w 36"/>
                  <a:gd name="T11" fmla="*/ 0 h 36"/>
                  <a:gd name="T12" fmla="*/ 4 w 36"/>
                  <a:gd name="T13" fmla="*/ 0 h 36"/>
                  <a:gd name="T14" fmla="*/ 0 w 36"/>
                  <a:gd name="T15" fmla="*/ 26 h 36"/>
                  <a:gd name="T16" fmla="*/ 5 w 36"/>
                  <a:gd name="T17" fmla="*/ 33 h 36"/>
                  <a:gd name="T18" fmla="*/ 18 w 36"/>
                  <a:gd name="T19" fmla="*/ 36 h 36"/>
                  <a:gd name="T20" fmla="*/ 30 w 36"/>
                  <a:gd name="T21" fmla="*/ 33 h 36"/>
                  <a:gd name="T22" fmla="*/ 36 w 36"/>
                  <a:gd name="T23" fmla="*/ 26 h 36"/>
                  <a:gd name="T24" fmla="*/ 32 w 36"/>
                  <a:gd name="T25" fmla="*/ 1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 h="36">
                    <a:moveTo>
                      <a:pt x="32" y="1"/>
                    </a:moveTo>
                    <a:cubicBezTo>
                      <a:pt x="32" y="3"/>
                      <a:pt x="31" y="5"/>
                      <a:pt x="28" y="6"/>
                    </a:cubicBezTo>
                    <a:cubicBezTo>
                      <a:pt x="25" y="8"/>
                      <a:pt x="22" y="9"/>
                      <a:pt x="18" y="9"/>
                    </a:cubicBezTo>
                    <a:cubicBezTo>
                      <a:pt x="14" y="9"/>
                      <a:pt x="11" y="8"/>
                      <a:pt x="8" y="6"/>
                    </a:cubicBezTo>
                    <a:cubicBezTo>
                      <a:pt x="5" y="5"/>
                      <a:pt x="4" y="3"/>
                      <a:pt x="4" y="1"/>
                    </a:cubicBezTo>
                    <a:cubicBezTo>
                      <a:pt x="4" y="0"/>
                      <a:pt x="4" y="0"/>
                      <a:pt x="4" y="0"/>
                    </a:cubicBezTo>
                    <a:cubicBezTo>
                      <a:pt x="4" y="0"/>
                      <a:pt x="4" y="0"/>
                      <a:pt x="4" y="0"/>
                    </a:cubicBezTo>
                    <a:cubicBezTo>
                      <a:pt x="0" y="26"/>
                      <a:pt x="0" y="26"/>
                      <a:pt x="0" y="26"/>
                    </a:cubicBezTo>
                    <a:cubicBezTo>
                      <a:pt x="0" y="28"/>
                      <a:pt x="2" y="31"/>
                      <a:pt x="5" y="33"/>
                    </a:cubicBezTo>
                    <a:cubicBezTo>
                      <a:pt x="9" y="35"/>
                      <a:pt x="13" y="36"/>
                      <a:pt x="18" y="36"/>
                    </a:cubicBezTo>
                    <a:cubicBezTo>
                      <a:pt x="22" y="36"/>
                      <a:pt x="27" y="35"/>
                      <a:pt x="30" y="33"/>
                    </a:cubicBezTo>
                    <a:cubicBezTo>
                      <a:pt x="34" y="31"/>
                      <a:pt x="36" y="28"/>
                      <a:pt x="36" y="26"/>
                    </a:cubicBezTo>
                    <a:cubicBezTo>
                      <a:pt x="32" y="1"/>
                      <a:pt x="32" y="1"/>
                      <a:pt x="32" y="1"/>
                    </a:cubicBezTo>
                  </a:path>
                </a:pathLst>
              </a:custGeom>
              <a:solidFill>
                <a:srgbClr val="414E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81" name="Freeform 263">
                <a:extLst>
                  <a:ext uri="{FF2B5EF4-FFF2-40B4-BE49-F238E27FC236}">
                    <a16:creationId xmlns:a16="http://schemas.microsoft.com/office/drawing/2014/main" id="{2748D709-08A0-40A1-A546-89A068F6A50D}"/>
                  </a:ext>
                </a:extLst>
              </p:cNvPr>
              <p:cNvSpPr>
                <a:spLocks/>
              </p:cNvSpPr>
              <p:nvPr/>
            </p:nvSpPr>
            <p:spPr bwMode="auto">
              <a:xfrm>
                <a:off x="5241" y="1621"/>
                <a:ext cx="14" cy="8"/>
              </a:xfrm>
              <a:custGeom>
                <a:avLst/>
                <a:gdLst>
                  <a:gd name="T0" fmla="*/ 30 w 36"/>
                  <a:gd name="T1" fmla="*/ 7 h 20"/>
                  <a:gd name="T2" fmla="*/ 18 w 36"/>
                  <a:gd name="T3" fmla="*/ 10 h 20"/>
                  <a:gd name="T4" fmla="*/ 5 w 36"/>
                  <a:gd name="T5" fmla="*/ 7 h 20"/>
                  <a:gd name="T6" fmla="*/ 0 w 36"/>
                  <a:gd name="T7" fmla="*/ 0 h 20"/>
                  <a:gd name="T8" fmla="*/ 0 w 36"/>
                  <a:gd name="T9" fmla="*/ 0 h 20"/>
                  <a:gd name="T10" fmla="*/ 0 w 36"/>
                  <a:gd name="T11" fmla="*/ 10 h 20"/>
                  <a:gd name="T12" fmla="*/ 5 w 36"/>
                  <a:gd name="T13" fmla="*/ 17 h 20"/>
                  <a:gd name="T14" fmla="*/ 18 w 36"/>
                  <a:gd name="T15" fmla="*/ 20 h 20"/>
                  <a:gd name="T16" fmla="*/ 30 w 36"/>
                  <a:gd name="T17" fmla="*/ 17 h 20"/>
                  <a:gd name="T18" fmla="*/ 36 w 36"/>
                  <a:gd name="T19" fmla="*/ 10 h 20"/>
                  <a:gd name="T20" fmla="*/ 36 w 36"/>
                  <a:gd name="T21" fmla="*/ 0 h 20"/>
                  <a:gd name="T22" fmla="*/ 30 w 36"/>
                  <a:gd name="T23" fmla="*/ 7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6" h="20">
                    <a:moveTo>
                      <a:pt x="30" y="7"/>
                    </a:moveTo>
                    <a:cubicBezTo>
                      <a:pt x="27" y="9"/>
                      <a:pt x="22" y="10"/>
                      <a:pt x="18" y="10"/>
                    </a:cubicBezTo>
                    <a:cubicBezTo>
                      <a:pt x="13" y="10"/>
                      <a:pt x="9" y="9"/>
                      <a:pt x="5" y="7"/>
                    </a:cubicBezTo>
                    <a:cubicBezTo>
                      <a:pt x="2" y="5"/>
                      <a:pt x="1" y="3"/>
                      <a:pt x="0" y="0"/>
                    </a:cubicBezTo>
                    <a:cubicBezTo>
                      <a:pt x="0" y="0"/>
                      <a:pt x="0" y="0"/>
                      <a:pt x="0" y="0"/>
                    </a:cubicBezTo>
                    <a:cubicBezTo>
                      <a:pt x="0" y="10"/>
                      <a:pt x="0" y="10"/>
                      <a:pt x="0" y="10"/>
                    </a:cubicBezTo>
                    <a:cubicBezTo>
                      <a:pt x="0" y="12"/>
                      <a:pt x="2" y="15"/>
                      <a:pt x="5" y="17"/>
                    </a:cubicBezTo>
                    <a:cubicBezTo>
                      <a:pt x="9" y="19"/>
                      <a:pt x="13" y="20"/>
                      <a:pt x="18" y="20"/>
                    </a:cubicBezTo>
                    <a:cubicBezTo>
                      <a:pt x="22" y="20"/>
                      <a:pt x="27" y="19"/>
                      <a:pt x="30" y="17"/>
                    </a:cubicBezTo>
                    <a:cubicBezTo>
                      <a:pt x="34" y="15"/>
                      <a:pt x="36" y="12"/>
                      <a:pt x="36" y="10"/>
                    </a:cubicBezTo>
                    <a:cubicBezTo>
                      <a:pt x="36" y="0"/>
                      <a:pt x="36" y="0"/>
                      <a:pt x="36" y="0"/>
                    </a:cubicBezTo>
                    <a:cubicBezTo>
                      <a:pt x="36" y="2"/>
                      <a:pt x="34" y="5"/>
                      <a:pt x="30" y="7"/>
                    </a:cubicBezTo>
                    <a:close/>
                  </a:path>
                </a:pathLst>
              </a:custGeom>
              <a:solidFill>
                <a:srgbClr val="2835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82" name="Freeform 264">
                <a:extLst>
                  <a:ext uri="{FF2B5EF4-FFF2-40B4-BE49-F238E27FC236}">
                    <a16:creationId xmlns:a16="http://schemas.microsoft.com/office/drawing/2014/main" id="{7DD91518-665E-48B5-8859-0F1E6A704A32}"/>
                  </a:ext>
                </a:extLst>
              </p:cNvPr>
              <p:cNvSpPr>
                <a:spLocks/>
              </p:cNvSpPr>
              <p:nvPr/>
            </p:nvSpPr>
            <p:spPr bwMode="auto">
              <a:xfrm>
                <a:off x="5245" y="1433"/>
                <a:ext cx="6" cy="180"/>
              </a:xfrm>
              <a:custGeom>
                <a:avLst/>
                <a:gdLst>
                  <a:gd name="T0" fmla="*/ 8 w 16"/>
                  <a:gd name="T1" fmla="*/ 470 h 470"/>
                  <a:gd name="T2" fmla="*/ 0 w 16"/>
                  <a:gd name="T3" fmla="*/ 462 h 470"/>
                  <a:gd name="T4" fmla="*/ 0 w 16"/>
                  <a:gd name="T5" fmla="*/ 8 h 470"/>
                  <a:gd name="T6" fmla="*/ 8 w 16"/>
                  <a:gd name="T7" fmla="*/ 0 h 470"/>
                  <a:gd name="T8" fmla="*/ 16 w 16"/>
                  <a:gd name="T9" fmla="*/ 8 h 470"/>
                  <a:gd name="T10" fmla="*/ 16 w 16"/>
                  <a:gd name="T11" fmla="*/ 462 h 470"/>
                  <a:gd name="T12" fmla="*/ 8 w 16"/>
                  <a:gd name="T13" fmla="*/ 470 h 470"/>
                </a:gdLst>
                <a:ahLst/>
                <a:cxnLst>
                  <a:cxn ang="0">
                    <a:pos x="T0" y="T1"/>
                  </a:cxn>
                  <a:cxn ang="0">
                    <a:pos x="T2" y="T3"/>
                  </a:cxn>
                  <a:cxn ang="0">
                    <a:pos x="T4" y="T5"/>
                  </a:cxn>
                  <a:cxn ang="0">
                    <a:pos x="T6" y="T7"/>
                  </a:cxn>
                  <a:cxn ang="0">
                    <a:pos x="T8" y="T9"/>
                  </a:cxn>
                  <a:cxn ang="0">
                    <a:pos x="T10" y="T11"/>
                  </a:cxn>
                  <a:cxn ang="0">
                    <a:pos x="T12" y="T13"/>
                  </a:cxn>
                </a:cxnLst>
                <a:rect l="0" t="0" r="r" b="b"/>
                <a:pathLst>
                  <a:path w="16" h="470">
                    <a:moveTo>
                      <a:pt x="8" y="470"/>
                    </a:moveTo>
                    <a:cubicBezTo>
                      <a:pt x="4" y="470"/>
                      <a:pt x="0" y="467"/>
                      <a:pt x="0" y="462"/>
                    </a:cubicBezTo>
                    <a:cubicBezTo>
                      <a:pt x="0" y="8"/>
                      <a:pt x="0" y="8"/>
                      <a:pt x="0" y="8"/>
                    </a:cubicBezTo>
                    <a:cubicBezTo>
                      <a:pt x="0" y="4"/>
                      <a:pt x="4" y="0"/>
                      <a:pt x="8" y="0"/>
                    </a:cubicBezTo>
                    <a:cubicBezTo>
                      <a:pt x="12" y="0"/>
                      <a:pt x="16" y="4"/>
                      <a:pt x="16" y="8"/>
                    </a:cubicBezTo>
                    <a:cubicBezTo>
                      <a:pt x="16" y="462"/>
                      <a:pt x="16" y="462"/>
                      <a:pt x="16" y="462"/>
                    </a:cubicBezTo>
                    <a:cubicBezTo>
                      <a:pt x="16" y="467"/>
                      <a:pt x="12" y="470"/>
                      <a:pt x="8" y="470"/>
                    </a:cubicBezTo>
                  </a:path>
                </a:pathLst>
              </a:custGeom>
              <a:solidFill>
                <a:srgbClr val="7281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83" name="Freeform 265">
                <a:extLst>
                  <a:ext uri="{FF2B5EF4-FFF2-40B4-BE49-F238E27FC236}">
                    <a16:creationId xmlns:a16="http://schemas.microsoft.com/office/drawing/2014/main" id="{D2D3BB71-0C75-47A4-96EA-D255C18FF9E1}"/>
                  </a:ext>
                </a:extLst>
              </p:cNvPr>
              <p:cNvSpPr>
                <a:spLocks noEditPoints="1"/>
              </p:cNvSpPr>
              <p:nvPr/>
            </p:nvSpPr>
            <p:spPr bwMode="auto">
              <a:xfrm>
                <a:off x="5246" y="1434"/>
                <a:ext cx="4" cy="178"/>
              </a:xfrm>
              <a:custGeom>
                <a:avLst/>
                <a:gdLst>
                  <a:gd name="T0" fmla="*/ 0 w 12"/>
                  <a:gd name="T1" fmla="*/ 256 h 466"/>
                  <a:gd name="T2" fmla="*/ 0 w 12"/>
                  <a:gd name="T3" fmla="*/ 460 h 466"/>
                  <a:gd name="T4" fmla="*/ 6 w 12"/>
                  <a:gd name="T5" fmla="*/ 466 h 466"/>
                  <a:gd name="T6" fmla="*/ 12 w 12"/>
                  <a:gd name="T7" fmla="*/ 460 h 466"/>
                  <a:gd name="T8" fmla="*/ 12 w 12"/>
                  <a:gd name="T9" fmla="*/ 256 h 466"/>
                  <a:gd name="T10" fmla="*/ 12 w 12"/>
                  <a:gd name="T11" fmla="*/ 256 h 466"/>
                  <a:gd name="T12" fmla="*/ 10 w 12"/>
                  <a:gd name="T13" fmla="*/ 257 h 466"/>
                  <a:gd name="T14" fmla="*/ 10 w 12"/>
                  <a:gd name="T15" fmla="*/ 460 h 466"/>
                  <a:gd name="T16" fmla="*/ 6 w 12"/>
                  <a:gd name="T17" fmla="*/ 464 h 466"/>
                  <a:gd name="T18" fmla="*/ 2 w 12"/>
                  <a:gd name="T19" fmla="*/ 460 h 466"/>
                  <a:gd name="T20" fmla="*/ 2 w 12"/>
                  <a:gd name="T21" fmla="*/ 257 h 466"/>
                  <a:gd name="T22" fmla="*/ 0 w 12"/>
                  <a:gd name="T23" fmla="*/ 256 h 466"/>
                  <a:gd name="T24" fmla="*/ 0 w 12"/>
                  <a:gd name="T25" fmla="*/ 256 h 466"/>
                  <a:gd name="T26" fmla="*/ 6 w 12"/>
                  <a:gd name="T27" fmla="*/ 0 h 466"/>
                  <a:gd name="T28" fmla="*/ 0 w 12"/>
                  <a:gd name="T29" fmla="*/ 6 h 466"/>
                  <a:gd name="T30" fmla="*/ 0 w 12"/>
                  <a:gd name="T31" fmla="*/ 139 h 466"/>
                  <a:gd name="T32" fmla="*/ 2 w 12"/>
                  <a:gd name="T33" fmla="*/ 165 h 466"/>
                  <a:gd name="T34" fmla="*/ 2 w 12"/>
                  <a:gd name="T35" fmla="*/ 211 h 466"/>
                  <a:gd name="T36" fmla="*/ 2 w 12"/>
                  <a:gd name="T37" fmla="*/ 211 h 466"/>
                  <a:gd name="T38" fmla="*/ 2 w 12"/>
                  <a:gd name="T39" fmla="*/ 6 h 466"/>
                  <a:gd name="T40" fmla="*/ 6 w 12"/>
                  <a:gd name="T41" fmla="*/ 2 h 466"/>
                  <a:gd name="T42" fmla="*/ 10 w 12"/>
                  <a:gd name="T43" fmla="*/ 6 h 466"/>
                  <a:gd name="T44" fmla="*/ 10 w 12"/>
                  <a:gd name="T45" fmla="*/ 211 h 466"/>
                  <a:gd name="T46" fmla="*/ 12 w 12"/>
                  <a:gd name="T47" fmla="*/ 211 h 466"/>
                  <a:gd name="T48" fmla="*/ 12 w 12"/>
                  <a:gd name="T49" fmla="*/ 211 h 466"/>
                  <a:gd name="T50" fmla="*/ 12 w 12"/>
                  <a:gd name="T51" fmla="*/ 6 h 466"/>
                  <a:gd name="T52" fmla="*/ 6 w 12"/>
                  <a:gd name="T53" fmla="*/ 0 h 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2" h="466">
                    <a:moveTo>
                      <a:pt x="0" y="256"/>
                    </a:moveTo>
                    <a:cubicBezTo>
                      <a:pt x="0" y="460"/>
                      <a:pt x="0" y="460"/>
                      <a:pt x="0" y="460"/>
                    </a:cubicBezTo>
                    <a:cubicBezTo>
                      <a:pt x="0" y="464"/>
                      <a:pt x="3" y="466"/>
                      <a:pt x="6" y="466"/>
                    </a:cubicBezTo>
                    <a:cubicBezTo>
                      <a:pt x="9" y="466"/>
                      <a:pt x="12" y="464"/>
                      <a:pt x="12" y="460"/>
                    </a:cubicBezTo>
                    <a:cubicBezTo>
                      <a:pt x="12" y="256"/>
                      <a:pt x="12" y="256"/>
                      <a:pt x="12" y="256"/>
                    </a:cubicBezTo>
                    <a:cubicBezTo>
                      <a:pt x="12" y="256"/>
                      <a:pt x="12" y="256"/>
                      <a:pt x="12" y="256"/>
                    </a:cubicBezTo>
                    <a:cubicBezTo>
                      <a:pt x="11" y="257"/>
                      <a:pt x="10" y="257"/>
                      <a:pt x="10" y="257"/>
                    </a:cubicBezTo>
                    <a:cubicBezTo>
                      <a:pt x="10" y="460"/>
                      <a:pt x="10" y="460"/>
                      <a:pt x="10" y="460"/>
                    </a:cubicBezTo>
                    <a:cubicBezTo>
                      <a:pt x="10" y="462"/>
                      <a:pt x="8" y="464"/>
                      <a:pt x="6" y="464"/>
                    </a:cubicBezTo>
                    <a:cubicBezTo>
                      <a:pt x="4" y="464"/>
                      <a:pt x="2" y="462"/>
                      <a:pt x="2" y="460"/>
                    </a:cubicBezTo>
                    <a:cubicBezTo>
                      <a:pt x="2" y="257"/>
                      <a:pt x="2" y="257"/>
                      <a:pt x="2" y="257"/>
                    </a:cubicBezTo>
                    <a:cubicBezTo>
                      <a:pt x="2" y="257"/>
                      <a:pt x="1" y="257"/>
                      <a:pt x="0" y="256"/>
                    </a:cubicBezTo>
                    <a:cubicBezTo>
                      <a:pt x="0" y="256"/>
                      <a:pt x="0" y="256"/>
                      <a:pt x="0" y="256"/>
                    </a:cubicBezTo>
                    <a:moveTo>
                      <a:pt x="6" y="0"/>
                    </a:moveTo>
                    <a:cubicBezTo>
                      <a:pt x="3" y="0"/>
                      <a:pt x="0" y="3"/>
                      <a:pt x="0" y="6"/>
                    </a:cubicBezTo>
                    <a:cubicBezTo>
                      <a:pt x="0" y="139"/>
                      <a:pt x="0" y="139"/>
                      <a:pt x="0" y="139"/>
                    </a:cubicBezTo>
                    <a:cubicBezTo>
                      <a:pt x="1" y="148"/>
                      <a:pt x="2" y="158"/>
                      <a:pt x="2" y="165"/>
                    </a:cubicBezTo>
                    <a:cubicBezTo>
                      <a:pt x="2" y="211"/>
                      <a:pt x="2" y="211"/>
                      <a:pt x="2" y="211"/>
                    </a:cubicBezTo>
                    <a:cubicBezTo>
                      <a:pt x="2" y="211"/>
                      <a:pt x="2" y="211"/>
                      <a:pt x="2" y="211"/>
                    </a:cubicBezTo>
                    <a:cubicBezTo>
                      <a:pt x="2" y="6"/>
                      <a:pt x="2" y="6"/>
                      <a:pt x="2" y="6"/>
                    </a:cubicBezTo>
                    <a:cubicBezTo>
                      <a:pt x="2" y="4"/>
                      <a:pt x="4" y="2"/>
                      <a:pt x="6" y="2"/>
                    </a:cubicBezTo>
                    <a:cubicBezTo>
                      <a:pt x="8" y="2"/>
                      <a:pt x="10" y="4"/>
                      <a:pt x="10" y="6"/>
                    </a:cubicBezTo>
                    <a:cubicBezTo>
                      <a:pt x="10" y="211"/>
                      <a:pt x="10" y="211"/>
                      <a:pt x="10" y="211"/>
                    </a:cubicBezTo>
                    <a:cubicBezTo>
                      <a:pt x="10" y="211"/>
                      <a:pt x="11" y="211"/>
                      <a:pt x="12" y="211"/>
                    </a:cubicBezTo>
                    <a:cubicBezTo>
                      <a:pt x="12" y="211"/>
                      <a:pt x="12" y="211"/>
                      <a:pt x="12" y="211"/>
                    </a:cubicBezTo>
                    <a:cubicBezTo>
                      <a:pt x="12" y="6"/>
                      <a:pt x="12" y="6"/>
                      <a:pt x="12" y="6"/>
                    </a:cubicBezTo>
                    <a:cubicBezTo>
                      <a:pt x="12" y="3"/>
                      <a:pt x="9" y="0"/>
                      <a:pt x="6" y="0"/>
                    </a:cubicBezTo>
                  </a:path>
                </a:pathLst>
              </a:custGeom>
              <a:solidFill>
                <a:srgbClr val="92A1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84" name="Freeform 266">
                <a:extLst>
                  <a:ext uri="{FF2B5EF4-FFF2-40B4-BE49-F238E27FC236}">
                    <a16:creationId xmlns:a16="http://schemas.microsoft.com/office/drawing/2014/main" id="{01D7DBAD-DAE5-4331-9276-1C6EAE53289E}"/>
                  </a:ext>
                </a:extLst>
              </p:cNvPr>
              <p:cNvSpPr>
                <a:spLocks noEditPoints="1"/>
              </p:cNvSpPr>
              <p:nvPr/>
            </p:nvSpPr>
            <p:spPr bwMode="auto">
              <a:xfrm>
                <a:off x="5247" y="1435"/>
                <a:ext cx="3" cy="176"/>
              </a:xfrm>
              <a:custGeom>
                <a:avLst/>
                <a:gdLst>
                  <a:gd name="T0" fmla="*/ 0 w 8"/>
                  <a:gd name="T1" fmla="*/ 255 h 462"/>
                  <a:gd name="T2" fmla="*/ 0 w 8"/>
                  <a:gd name="T3" fmla="*/ 458 h 462"/>
                  <a:gd name="T4" fmla="*/ 4 w 8"/>
                  <a:gd name="T5" fmla="*/ 462 h 462"/>
                  <a:gd name="T6" fmla="*/ 8 w 8"/>
                  <a:gd name="T7" fmla="*/ 458 h 462"/>
                  <a:gd name="T8" fmla="*/ 8 w 8"/>
                  <a:gd name="T9" fmla="*/ 255 h 462"/>
                  <a:gd name="T10" fmla="*/ 6 w 8"/>
                  <a:gd name="T11" fmla="*/ 255 h 462"/>
                  <a:gd name="T12" fmla="*/ 6 w 8"/>
                  <a:gd name="T13" fmla="*/ 458 h 462"/>
                  <a:gd name="T14" fmla="*/ 4 w 8"/>
                  <a:gd name="T15" fmla="*/ 460 h 462"/>
                  <a:gd name="T16" fmla="*/ 2 w 8"/>
                  <a:gd name="T17" fmla="*/ 458 h 462"/>
                  <a:gd name="T18" fmla="*/ 2 w 8"/>
                  <a:gd name="T19" fmla="*/ 255 h 462"/>
                  <a:gd name="T20" fmla="*/ 0 w 8"/>
                  <a:gd name="T21" fmla="*/ 255 h 462"/>
                  <a:gd name="T22" fmla="*/ 4 w 8"/>
                  <a:gd name="T23" fmla="*/ 0 h 462"/>
                  <a:gd name="T24" fmla="*/ 0 w 8"/>
                  <a:gd name="T25" fmla="*/ 4 h 462"/>
                  <a:gd name="T26" fmla="*/ 0 w 8"/>
                  <a:gd name="T27" fmla="*/ 209 h 462"/>
                  <a:gd name="T28" fmla="*/ 2 w 8"/>
                  <a:gd name="T29" fmla="*/ 210 h 462"/>
                  <a:gd name="T30" fmla="*/ 2 w 8"/>
                  <a:gd name="T31" fmla="*/ 4 h 462"/>
                  <a:gd name="T32" fmla="*/ 4 w 8"/>
                  <a:gd name="T33" fmla="*/ 2 h 462"/>
                  <a:gd name="T34" fmla="*/ 6 w 8"/>
                  <a:gd name="T35" fmla="*/ 4 h 462"/>
                  <a:gd name="T36" fmla="*/ 6 w 8"/>
                  <a:gd name="T37" fmla="*/ 210 h 462"/>
                  <a:gd name="T38" fmla="*/ 8 w 8"/>
                  <a:gd name="T39" fmla="*/ 209 h 462"/>
                  <a:gd name="T40" fmla="*/ 8 w 8"/>
                  <a:gd name="T41" fmla="*/ 4 h 462"/>
                  <a:gd name="T42" fmla="*/ 4 w 8"/>
                  <a:gd name="T43" fmla="*/ 0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 h="462">
                    <a:moveTo>
                      <a:pt x="0" y="255"/>
                    </a:moveTo>
                    <a:cubicBezTo>
                      <a:pt x="0" y="458"/>
                      <a:pt x="0" y="458"/>
                      <a:pt x="0" y="458"/>
                    </a:cubicBezTo>
                    <a:cubicBezTo>
                      <a:pt x="0" y="460"/>
                      <a:pt x="2" y="462"/>
                      <a:pt x="4" y="462"/>
                    </a:cubicBezTo>
                    <a:cubicBezTo>
                      <a:pt x="6" y="462"/>
                      <a:pt x="8" y="460"/>
                      <a:pt x="8" y="458"/>
                    </a:cubicBezTo>
                    <a:cubicBezTo>
                      <a:pt x="8" y="255"/>
                      <a:pt x="8" y="255"/>
                      <a:pt x="8" y="255"/>
                    </a:cubicBezTo>
                    <a:cubicBezTo>
                      <a:pt x="7" y="255"/>
                      <a:pt x="7" y="255"/>
                      <a:pt x="6" y="255"/>
                    </a:cubicBezTo>
                    <a:cubicBezTo>
                      <a:pt x="6" y="458"/>
                      <a:pt x="6" y="458"/>
                      <a:pt x="6" y="458"/>
                    </a:cubicBezTo>
                    <a:cubicBezTo>
                      <a:pt x="6" y="459"/>
                      <a:pt x="5" y="460"/>
                      <a:pt x="4" y="460"/>
                    </a:cubicBezTo>
                    <a:cubicBezTo>
                      <a:pt x="3" y="460"/>
                      <a:pt x="2" y="459"/>
                      <a:pt x="2" y="458"/>
                    </a:cubicBezTo>
                    <a:cubicBezTo>
                      <a:pt x="2" y="255"/>
                      <a:pt x="2" y="255"/>
                      <a:pt x="2" y="255"/>
                    </a:cubicBezTo>
                    <a:cubicBezTo>
                      <a:pt x="1" y="255"/>
                      <a:pt x="1" y="255"/>
                      <a:pt x="0" y="255"/>
                    </a:cubicBezTo>
                    <a:moveTo>
                      <a:pt x="4" y="0"/>
                    </a:moveTo>
                    <a:cubicBezTo>
                      <a:pt x="2" y="0"/>
                      <a:pt x="0" y="2"/>
                      <a:pt x="0" y="4"/>
                    </a:cubicBezTo>
                    <a:cubicBezTo>
                      <a:pt x="0" y="209"/>
                      <a:pt x="0" y="209"/>
                      <a:pt x="0" y="209"/>
                    </a:cubicBezTo>
                    <a:cubicBezTo>
                      <a:pt x="1" y="210"/>
                      <a:pt x="1" y="210"/>
                      <a:pt x="2" y="210"/>
                    </a:cubicBezTo>
                    <a:cubicBezTo>
                      <a:pt x="2" y="4"/>
                      <a:pt x="2" y="4"/>
                      <a:pt x="2" y="4"/>
                    </a:cubicBezTo>
                    <a:cubicBezTo>
                      <a:pt x="2" y="3"/>
                      <a:pt x="3" y="2"/>
                      <a:pt x="4" y="2"/>
                    </a:cubicBezTo>
                    <a:cubicBezTo>
                      <a:pt x="5" y="2"/>
                      <a:pt x="6" y="3"/>
                      <a:pt x="6" y="4"/>
                    </a:cubicBezTo>
                    <a:cubicBezTo>
                      <a:pt x="6" y="210"/>
                      <a:pt x="6" y="210"/>
                      <a:pt x="6" y="210"/>
                    </a:cubicBezTo>
                    <a:cubicBezTo>
                      <a:pt x="7" y="210"/>
                      <a:pt x="7" y="210"/>
                      <a:pt x="8" y="209"/>
                    </a:cubicBezTo>
                    <a:cubicBezTo>
                      <a:pt x="8" y="4"/>
                      <a:pt x="8" y="4"/>
                      <a:pt x="8" y="4"/>
                    </a:cubicBezTo>
                    <a:cubicBezTo>
                      <a:pt x="8" y="2"/>
                      <a:pt x="6" y="0"/>
                      <a:pt x="4" y="0"/>
                    </a:cubicBezTo>
                  </a:path>
                </a:pathLst>
              </a:custGeom>
              <a:solidFill>
                <a:srgbClr val="ABB9C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85" name="Freeform 267">
                <a:extLst>
                  <a:ext uri="{FF2B5EF4-FFF2-40B4-BE49-F238E27FC236}">
                    <a16:creationId xmlns:a16="http://schemas.microsoft.com/office/drawing/2014/main" id="{537B260B-30B8-4A93-AE67-3FF0D066FE6F}"/>
                  </a:ext>
                </a:extLst>
              </p:cNvPr>
              <p:cNvSpPr>
                <a:spLocks noEditPoints="1"/>
              </p:cNvSpPr>
              <p:nvPr/>
            </p:nvSpPr>
            <p:spPr bwMode="auto">
              <a:xfrm>
                <a:off x="5247" y="1436"/>
                <a:ext cx="2" cy="174"/>
              </a:xfrm>
              <a:custGeom>
                <a:avLst/>
                <a:gdLst>
                  <a:gd name="T0" fmla="*/ 4 w 4"/>
                  <a:gd name="T1" fmla="*/ 253 h 458"/>
                  <a:gd name="T2" fmla="*/ 3 w 4"/>
                  <a:gd name="T3" fmla="*/ 254 h 458"/>
                  <a:gd name="T4" fmla="*/ 3 w 4"/>
                  <a:gd name="T5" fmla="*/ 456 h 458"/>
                  <a:gd name="T6" fmla="*/ 2 w 4"/>
                  <a:gd name="T7" fmla="*/ 457 h 458"/>
                  <a:gd name="T8" fmla="*/ 1 w 4"/>
                  <a:gd name="T9" fmla="*/ 456 h 458"/>
                  <a:gd name="T10" fmla="*/ 1 w 4"/>
                  <a:gd name="T11" fmla="*/ 254 h 458"/>
                  <a:gd name="T12" fmla="*/ 0 w 4"/>
                  <a:gd name="T13" fmla="*/ 253 h 458"/>
                  <a:gd name="T14" fmla="*/ 0 w 4"/>
                  <a:gd name="T15" fmla="*/ 456 h 458"/>
                  <a:gd name="T16" fmla="*/ 2 w 4"/>
                  <a:gd name="T17" fmla="*/ 458 h 458"/>
                  <a:gd name="T18" fmla="*/ 4 w 4"/>
                  <a:gd name="T19" fmla="*/ 456 h 458"/>
                  <a:gd name="T20" fmla="*/ 4 w 4"/>
                  <a:gd name="T21" fmla="*/ 253 h 458"/>
                  <a:gd name="T22" fmla="*/ 2 w 4"/>
                  <a:gd name="T23" fmla="*/ 0 h 458"/>
                  <a:gd name="T24" fmla="*/ 0 w 4"/>
                  <a:gd name="T25" fmla="*/ 2 h 458"/>
                  <a:gd name="T26" fmla="*/ 0 w 4"/>
                  <a:gd name="T27" fmla="*/ 208 h 458"/>
                  <a:gd name="T28" fmla="*/ 1 w 4"/>
                  <a:gd name="T29" fmla="*/ 208 h 458"/>
                  <a:gd name="T30" fmla="*/ 1 w 4"/>
                  <a:gd name="T31" fmla="*/ 2 h 458"/>
                  <a:gd name="T32" fmla="*/ 2 w 4"/>
                  <a:gd name="T33" fmla="*/ 1 h 458"/>
                  <a:gd name="T34" fmla="*/ 3 w 4"/>
                  <a:gd name="T35" fmla="*/ 2 h 458"/>
                  <a:gd name="T36" fmla="*/ 3 w 4"/>
                  <a:gd name="T37" fmla="*/ 208 h 458"/>
                  <a:gd name="T38" fmla="*/ 4 w 4"/>
                  <a:gd name="T39" fmla="*/ 208 h 458"/>
                  <a:gd name="T40" fmla="*/ 4 w 4"/>
                  <a:gd name="T41" fmla="*/ 2 h 458"/>
                  <a:gd name="T42" fmla="*/ 2 w 4"/>
                  <a:gd name="T43" fmla="*/ 0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 h="458">
                    <a:moveTo>
                      <a:pt x="4" y="253"/>
                    </a:moveTo>
                    <a:cubicBezTo>
                      <a:pt x="3" y="254"/>
                      <a:pt x="3" y="254"/>
                      <a:pt x="3" y="254"/>
                    </a:cubicBezTo>
                    <a:cubicBezTo>
                      <a:pt x="3" y="456"/>
                      <a:pt x="3" y="456"/>
                      <a:pt x="3" y="456"/>
                    </a:cubicBezTo>
                    <a:cubicBezTo>
                      <a:pt x="3" y="457"/>
                      <a:pt x="2" y="457"/>
                      <a:pt x="2" y="457"/>
                    </a:cubicBezTo>
                    <a:cubicBezTo>
                      <a:pt x="2" y="457"/>
                      <a:pt x="1" y="457"/>
                      <a:pt x="1" y="456"/>
                    </a:cubicBezTo>
                    <a:cubicBezTo>
                      <a:pt x="1" y="254"/>
                      <a:pt x="1" y="254"/>
                      <a:pt x="1" y="254"/>
                    </a:cubicBezTo>
                    <a:cubicBezTo>
                      <a:pt x="1" y="254"/>
                      <a:pt x="0" y="254"/>
                      <a:pt x="0" y="253"/>
                    </a:cubicBezTo>
                    <a:cubicBezTo>
                      <a:pt x="0" y="456"/>
                      <a:pt x="0" y="456"/>
                      <a:pt x="0" y="456"/>
                    </a:cubicBezTo>
                    <a:cubicBezTo>
                      <a:pt x="0" y="457"/>
                      <a:pt x="1" y="458"/>
                      <a:pt x="2" y="458"/>
                    </a:cubicBezTo>
                    <a:cubicBezTo>
                      <a:pt x="3" y="458"/>
                      <a:pt x="4" y="457"/>
                      <a:pt x="4" y="456"/>
                    </a:cubicBezTo>
                    <a:cubicBezTo>
                      <a:pt x="4" y="253"/>
                      <a:pt x="4" y="253"/>
                      <a:pt x="4" y="253"/>
                    </a:cubicBezTo>
                    <a:moveTo>
                      <a:pt x="2" y="0"/>
                    </a:moveTo>
                    <a:cubicBezTo>
                      <a:pt x="1" y="0"/>
                      <a:pt x="0" y="1"/>
                      <a:pt x="0" y="2"/>
                    </a:cubicBezTo>
                    <a:cubicBezTo>
                      <a:pt x="0" y="208"/>
                      <a:pt x="0" y="208"/>
                      <a:pt x="0" y="208"/>
                    </a:cubicBezTo>
                    <a:cubicBezTo>
                      <a:pt x="0" y="208"/>
                      <a:pt x="1" y="208"/>
                      <a:pt x="1" y="208"/>
                    </a:cubicBezTo>
                    <a:cubicBezTo>
                      <a:pt x="1" y="2"/>
                      <a:pt x="1" y="2"/>
                      <a:pt x="1" y="2"/>
                    </a:cubicBezTo>
                    <a:cubicBezTo>
                      <a:pt x="1" y="2"/>
                      <a:pt x="2" y="1"/>
                      <a:pt x="2" y="1"/>
                    </a:cubicBezTo>
                    <a:cubicBezTo>
                      <a:pt x="2" y="1"/>
                      <a:pt x="3" y="2"/>
                      <a:pt x="3" y="2"/>
                    </a:cubicBezTo>
                    <a:cubicBezTo>
                      <a:pt x="3" y="208"/>
                      <a:pt x="3" y="208"/>
                      <a:pt x="3" y="208"/>
                    </a:cubicBezTo>
                    <a:cubicBezTo>
                      <a:pt x="3" y="208"/>
                      <a:pt x="3" y="208"/>
                      <a:pt x="4" y="208"/>
                    </a:cubicBezTo>
                    <a:cubicBezTo>
                      <a:pt x="4" y="2"/>
                      <a:pt x="4" y="2"/>
                      <a:pt x="4" y="2"/>
                    </a:cubicBezTo>
                    <a:cubicBezTo>
                      <a:pt x="4" y="1"/>
                      <a:pt x="3" y="0"/>
                      <a:pt x="2" y="0"/>
                    </a:cubicBezTo>
                  </a:path>
                </a:pathLst>
              </a:custGeom>
              <a:solidFill>
                <a:srgbClr val="BECB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86" name="Freeform 268">
                <a:extLst>
                  <a:ext uri="{FF2B5EF4-FFF2-40B4-BE49-F238E27FC236}">
                    <a16:creationId xmlns:a16="http://schemas.microsoft.com/office/drawing/2014/main" id="{E6E18681-6328-4A45-B731-3D278FBAD6B5}"/>
                  </a:ext>
                </a:extLst>
              </p:cNvPr>
              <p:cNvSpPr>
                <a:spLocks noEditPoints="1"/>
              </p:cNvSpPr>
              <p:nvPr/>
            </p:nvSpPr>
            <p:spPr bwMode="auto">
              <a:xfrm>
                <a:off x="5248" y="1436"/>
                <a:ext cx="0" cy="174"/>
              </a:xfrm>
              <a:custGeom>
                <a:avLst/>
                <a:gdLst>
                  <a:gd name="T0" fmla="*/ 2 w 2"/>
                  <a:gd name="T1" fmla="*/ 253 h 456"/>
                  <a:gd name="T2" fmla="*/ 1 w 2"/>
                  <a:gd name="T3" fmla="*/ 253 h 456"/>
                  <a:gd name="T4" fmla="*/ 0 w 2"/>
                  <a:gd name="T5" fmla="*/ 253 h 456"/>
                  <a:gd name="T6" fmla="*/ 0 w 2"/>
                  <a:gd name="T7" fmla="*/ 455 h 456"/>
                  <a:gd name="T8" fmla="*/ 1 w 2"/>
                  <a:gd name="T9" fmla="*/ 456 h 456"/>
                  <a:gd name="T10" fmla="*/ 2 w 2"/>
                  <a:gd name="T11" fmla="*/ 455 h 456"/>
                  <a:gd name="T12" fmla="*/ 2 w 2"/>
                  <a:gd name="T13" fmla="*/ 253 h 456"/>
                  <a:gd name="T14" fmla="*/ 1 w 2"/>
                  <a:gd name="T15" fmla="*/ 0 h 456"/>
                  <a:gd name="T16" fmla="*/ 0 w 2"/>
                  <a:gd name="T17" fmla="*/ 1 h 456"/>
                  <a:gd name="T18" fmla="*/ 0 w 2"/>
                  <a:gd name="T19" fmla="*/ 207 h 456"/>
                  <a:gd name="T20" fmla="*/ 1 w 2"/>
                  <a:gd name="T21" fmla="*/ 207 h 456"/>
                  <a:gd name="T22" fmla="*/ 2 w 2"/>
                  <a:gd name="T23" fmla="*/ 207 h 456"/>
                  <a:gd name="T24" fmla="*/ 2 w 2"/>
                  <a:gd name="T25" fmla="*/ 1 h 456"/>
                  <a:gd name="T26" fmla="*/ 1 w 2"/>
                  <a:gd name="T27" fmla="*/ 0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 h="456">
                    <a:moveTo>
                      <a:pt x="2" y="253"/>
                    </a:moveTo>
                    <a:cubicBezTo>
                      <a:pt x="1" y="253"/>
                      <a:pt x="1" y="253"/>
                      <a:pt x="1" y="253"/>
                    </a:cubicBezTo>
                    <a:cubicBezTo>
                      <a:pt x="1" y="253"/>
                      <a:pt x="0" y="253"/>
                      <a:pt x="0" y="253"/>
                    </a:cubicBezTo>
                    <a:cubicBezTo>
                      <a:pt x="0" y="455"/>
                      <a:pt x="0" y="455"/>
                      <a:pt x="0" y="455"/>
                    </a:cubicBezTo>
                    <a:cubicBezTo>
                      <a:pt x="0" y="456"/>
                      <a:pt x="1" y="456"/>
                      <a:pt x="1" y="456"/>
                    </a:cubicBezTo>
                    <a:cubicBezTo>
                      <a:pt x="1" y="456"/>
                      <a:pt x="2" y="456"/>
                      <a:pt x="2" y="455"/>
                    </a:cubicBezTo>
                    <a:cubicBezTo>
                      <a:pt x="2" y="253"/>
                      <a:pt x="2" y="253"/>
                      <a:pt x="2" y="253"/>
                    </a:cubicBezTo>
                    <a:moveTo>
                      <a:pt x="1" y="0"/>
                    </a:moveTo>
                    <a:cubicBezTo>
                      <a:pt x="1" y="0"/>
                      <a:pt x="0" y="1"/>
                      <a:pt x="0" y="1"/>
                    </a:cubicBezTo>
                    <a:cubicBezTo>
                      <a:pt x="0" y="207"/>
                      <a:pt x="0" y="207"/>
                      <a:pt x="0" y="207"/>
                    </a:cubicBezTo>
                    <a:cubicBezTo>
                      <a:pt x="0" y="207"/>
                      <a:pt x="1" y="207"/>
                      <a:pt x="1" y="207"/>
                    </a:cubicBezTo>
                    <a:cubicBezTo>
                      <a:pt x="1" y="207"/>
                      <a:pt x="1" y="207"/>
                      <a:pt x="2" y="207"/>
                    </a:cubicBezTo>
                    <a:cubicBezTo>
                      <a:pt x="2" y="1"/>
                      <a:pt x="2" y="1"/>
                      <a:pt x="2" y="1"/>
                    </a:cubicBezTo>
                    <a:cubicBezTo>
                      <a:pt x="2" y="1"/>
                      <a:pt x="1" y="0"/>
                      <a:pt x="1" y="0"/>
                    </a:cubicBezTo>
                  </a:path>
                </a:pathLst>
              </a:custGeom>
              <a:solidFill>
                <a:srgbClr val="CDD8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87" name="Freeform 269">
                <a:extLst>
                  <a:ext uri="{FF2B5EF4-FFF2-40B4-BE49-F238E27FC236}">
                    <a16:creationId xmlns:a16="http://schemas.microsoft.com/office/drawing/2014/main" id="{468E0AD3-5D5F-4913-A8C8-D13D4853C0B0}"/>
                  </a:ext>
                </a:extLst>
              </p:cNvPr>
              <p:cNvSpPr>
                <a:spLocks/>
              </p:cNvSpPr>
              <p:nvPr/>
            </p:nvSpPr>
            <p:spPr bwMode="auto">
              <a:xfrm>
                <a:off x="5245" y="1513"/>
                <a:ext cx="6" cy="20"/>
              </a:xfrm>
              <a:custGeom>
                <a:avLst/>
                <a:gdLst>
                  <a:gd name="T0" fmla="*/ 14 w 16"/>
                  <a:gd name="T1" fmla="*/ 4 h 51"/>
                  <a:gd name="T2" fmla="*/ 8 w 16"/>
                  <a:gd name="T3" fmla="*/ 5 h 51"/>
                  <a:gd name="T4" fmla="*/ 2 w 16"/>
                  <a:gd name="T5" fmla="*/ 4 h 51"/>
                  <a:gd name="T6" fmla="*/ 0 w 16"/>
                  <a:gd name="T7" fmla="*/ 0 h 51"/>
                  <a:gd name="T8" fmla="*/ 0 w 16"/>
                  <a:gd name="T9" fmla="*/ 46 h 51"/>
                  <a:gd name="T10" fmla="*/ 2 w 16"/>
                  <a:gd name="T11" fmla="*/ 49 h 51"/>
                  <a:gd name="T12" fmla="*/ 8 w 16"/>
                  <a:gd name="T13" fmla="*/ 51 h 51"/>
                  <a:gd name="T14" fmla="*/ 14 w 16"/>
                  <a:gd name="T15" fmla="*/ 49 h 51"/>
                  <a:gd name="T16" fmla="*/ 16 w 16"/>
                  <a:gd name="T17" fmla="*/ 46 h 51"/>
                  <a:gd name="T18" fmla="*/ 16 w 16"/>
                  <a:gd name="T19" fmla="*/ 0 h 51"/>
                  <a:gd name="T20" fmla="*/ 14 w 16"/>
                  <a:gd name="T21" fmla="*/ 4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 h="51">
                    <a:moveTo>
                      <a:pt x="14" y="4"/>
                    </a:moveTo>
                    <a:cubicBezTo>
                      <a:pt x="12" y="5"/>
                      <a:pt x="10" y="5"/>
                      <a:pt x="8" y="5"/>
                    </a:cubicBezTo>
                    <a:cubicBezTo>
                      <a:pt x="6" y="5"/>
                      <a:pt x="4" y="5"/>
                      <a:pt x="2" y="4"/>
                    </a:cubicBezTo>
                    <a:cubicBezTo>
                      <a:pt x="1" y="3"/>
                      <a:pt x="0" y="2"/>
                      <a:pt x="0" y="0"/>
                    </a:cubicBezTo>
                    <a:cubicBezTo>
                      <a:pt x="0" y="46"/>
                      <a:pt x="0" y="46"/>
                      <a:pt x="0" y="46"/>
                    </a:cubicBezTo>
                    <a:cubicBezTo>
                      <a:pt x="0" y="47"/>
                      <a:pt x="1" y="48"/>
                      <a:pt x="2" y="49"/>
                    </a:cubicBezTo>
                    <a:cubicBezTo>
                      <a:pt x="4" y="50"/>
                      <a:pt x="6" y="51"/>
                      <a:pt x="8" y="51"/>
                    </a:cubicBezTo>
                    <a:cubicBezTo>
                      <a:pt x="10" y="51"/>
                      <a:pt x="12" y="50"/>
                      <a:pt x="14" y="49"/>
                    </a:cubicBezTo>
                    <a:cubicBezTo>
                      <a:pt x="15" y="48"/>
                      <a:pt x="16" y="47"/>
                      <a:pt x="16" y="46"/>
                    </a:cubicBezTo>
                    <a:cubicBezTo>
                      <a:pt x="16" y="0"/>
                      <a:pt x="16" y="0"/>
                      <a:pt x="16" y="0"/>
                    </a:cubicBezTo>
                    <a:cubicBezTo>
                      <a:pt x="16" y="2"/>
                      <a:pt x="15" y="3"/>
                      <a:pt x="14" y="4"/>
                    </a:cubicBezTo>
                  </a:path>
                </a:pathLst>
              </a:custGeom>
              <a:solidFill>
                <a:srgbClr val="414E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88" name="Freeform 270">
                <a:extLst>
                  <a:ext uri="{FF2B5EF4-FFF2-40B4-BE49-F238E27FC236}">
                    <a16:creationId xmlns:a16="http://schemas.microsoft.com/office/drawing/2014/main" id="{686F5115-6407-4901-896D-DC5DCA18313A}"/>
                  </a:ext>
                </a:extLst>
              </p:cNvPr>
              <p:cNvSpPr>
                <a:spLocks/>
              </p:cNvSpPr>
              <p:nvPr/>
            </p:nvSpPr>
            <p:spPr bwMode="auto">
              <a:xfrm>
                <a:off x="5229" y="1289"/>
                <a:ext cx="18" cy="236"/>
              </a:xfrm>
              <a:custGeom>
                <a:avLst/>
                <a:gdLst>
                  <a:gd name="T0" fmla="*/ 39 w 47"/>
                  <a:gd name="T1" fmla="*/ 619 h 619"/>
                  <a:gd name="T2" fmla="*/ 32 w 47"/>
                  <a:gd name="T3" fmla="*/ 611 h 619"/>
                  <a:gd name="T4" fmla="*/ 32 w 47"/>
                  <a:gd name="T5" fmla="*/ 545 h 619"/>
                  <a:gd name="T6" fmla="*/ 18 w 47"/>
                  <a:gd name="T7" fmla="*/ 462 h 619"/>
                  <a:gd name="T8" fmla="*/ 5 w 47"/>
                  <a:gd name="T9" fmla="*/ 402 h 619"/>
                  <a:gd name="T10" fmla="*/ 0 w 47"/>
                  <a:gd name="T11" fmla="*/ 8 h 619"/>
                  <a:gd name="T12" fmla="*/ 8 w 47"/>
                  <a:gd name="T13" fmla="*/ 0 h 619"/>
                  <a:gd name="T14" fmla="*/ 8 w 47"/>
                  <a:gd name="T15" fmla="*/ 0 h 619"/>
                  <a:gd name="T16" fmla="*/ 16 w 47"/>
                  <a:gd name="T17" fmla="*/ 7 h 619"/>
                  <a:gd name="T18" fmla="*/ 21 w 47"/>
                  <a:gd name="T19" fmla="*/ 402 h 619"/>
                  <a:gd name="T20" fmla="*/ 33 w 47"/>
                  <a:gd name="T21" fmla="*/ 457 h 619"/>
                  <a:gd name="T22" fmla="*/ 47 w 47"/>
                  <a:gd name="T23" fmla="*/ 545 h 619"/>
                  <a:gd name="T24" fmla="*/ 47 w 47"/>
                  <a:gd name="T25" fmla="*/ 611 h 619"/>
                  <a:gd name="T26" fmla="*/ 39 w 47"/>
                  <a:gd name="T27" fmla="*/ 619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7" h="619">
                    <a:moveTo>
                      <a:pt x="39" y="619"/>
                    </a:moveTo>
                    <a:cubicBezTo>
                      <a:pt x="35" y="619"/>
                      <a:pt x="32" y="615"/>
                      <a:pt x="32" y="611"/>
                    </a:cubicBezTo>
                    <a:cubicBezTo>
                      <a:pt x="32" y="545"/>
                      <a:pt x="32" y="545"/>
                      <a:pt x="32" y="545"/>
                    </a:cubicBezTo>
                    <a:cubicBezTo>
                      <a:pt x="32" y="522"/>
                      <a:pt x="25" y="483"/>
                      <a:pt x="18" y="462"/>
                    </a:cubicBezTo>
                    <a:cubicBezTo>
                      <a:pt x="12" y="441"/>
                      <a:pt x="5" y="422"/>
                      <a:pt x="5" y="402"/>
                    </a:cubicBezTo>
                    <a:cubicBezTo>
                      <a:pt x="5" y="295"/>
                      <a:pt x="1" y="10"/>
                      <a:pt x="0" y="8"/>
                    </a:cubicBezTo>
                    <a:cubicBezTo>
                      <a:pt x="0" y="3"/>
                      <a:pt x="4" y="0"/>
                      <a:pt x="8" y="0"/>
                    </a:cubicBezTo>
                    <a:cubicBezTo>
                      <a:pt x="8" y="0"/>
                      <a:pt x="8" y="0"/>
                      <a:pt x="8" y="0"/>
                    </a:cubicBezTo>
                    <a:cubicBezTo>
                      <a:pt x="12" y="0"/>
                      <a:pt x="16" y="3"/>
                      <a:pt x="16" y="7"/>
                    </a:cubicBezTo>
                    <a:cubicBezTo>
                      <a:pt x="16" y="10"/>
                      <a:pt x="21" y="295"/>
                      <a:pt x="21" y="402"/>
                    </a:cubicBezTo>
                    <a:cubicBezTo>
                      <a:pt x="21" y="419"/>
                      <a:pt x="27" y="438"/>
                      <a:pt x="33" y="457"/>
                    </a:cubicBezTo>
                    <a:cubicBezTo>
                      <a:pt x="40" y="480"/>
                      <a:pt x="47" y="520"/>
                      <a:pt x="47" y="545"/>
                    </a:cubicBezTo>
                    <a:cubicBezTo>
                      <a:pt x="47" y="611"/>
                      <a:pt x="47" y="611"/>
                      <a:pt x="47" y="611"/>
                    </a:cubicBezTo>
                    <a:cubicBezTo>
                      <a:pt x="47" y="615"/>
                      <a:pt x="44" y="619"/>
                      <a:pt x="39" y="619"/>
                    </a:cubicBezTo>
                  </a:path>
                </a:pathLst>
              </a:custGeom>
              <a:solidFill>
                <a:srgbClr val="7281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89" name="Freeform 271">
                <a:extLst>
                  <a:ext uri="{FF2B5EF4-FFF2-40B4-BE49-F238E27FC236}">
                    <a16:creationId xmlns:a16="http://schemas.microsoft.com/office/drawing/2014/main" id="{B76B749C-1849-4593-99F9-6C4A5D03CB13}"/>
                  </a:ext>
                </a:extLst>
              </p:cNvPr>
              <p:cNvSpPr>
                <a:spLocks noEditPoints="1"/>
              </p:cNvSpPr>
              <p:nvPr/>
            </p:nvSpPr>
            <p:spPr bwMode="auto">
              <a:xfrm>
                <a:off x="5229" y="1290"/>
                <a:ext cx="17" cy="235"/>
              </a:xfrm>
              <a:custGeom>
                <a:avLst/>
                <a:gdLst>
                  <a:gd name="T0" fmla="*/ 37 w 43"/>
                  <a:gd name="T1" fmla="*/ 613 h 615"/>
                  <a:gd name="T2" fmla="*/ 34 w 43"/>
                  <a:gd name="T3" fmla="*/ 609 h 615"/>
                  <a:gd name="T4" fmla="*/ 34 w 43"/>
                  <a:gd name="T5" fmla="*/ 543 h 615"/>
                  <a:gd name="T6" fmla="*/ 20 w 43"/>
                  <a:gd name="T7" fmla="*/ 459 h 615"/>
                  <a:gd name="T8" fmla="*/ 7 w 43"/>
                  <a:gd name="T9" fmla="*/ 400 h 615"/>
                  <a:gd name="T10" fmla="*/ 2 w 43"/>
                  <a:gd name="T11" fmla="*/ 6 h 615"/>
                  <a:gd name="T12" fmla="*/ 6 w 43"/>
                  <a:gd name="T13" fmla="*/ 2 h 615"/>
                  <a:gd name="T14" fmla="*/ 6 w 43"/>
                  <a:gd name="T15" fmla="*/ 2 h 615"/>
                  <a:gd name="T16" fmla="*/ 10 w 43"/>
                  <a:gd name="T17" fmla="*/ 5 h 615"/>
                  <a:gd name="T18" fmla="*/ 15 w 43"/>
                  <a:gd name="T19" fmla="*/ 400 h 615"/>
                  <a:gd name="T20" fmla="*/ 27 w 43"/>
                  <a:gd name="T21" fmla="*/ 457 h 615"/>
                  <a:gd name="T22" fmla="*/ 41 w 43"/>
                  <a:gd name="T23" fmla="*/ 543 h 615"/>
                  <a:gd name="T24" fmla="*/ 41 w 43"/>
                  <a:gd name="T25" fmla="*/ 609 h 615"/>
                  <a:gd name="T26" fmla="*/ 37 w 43"/>
                  <a:gd name="T27" fmla="*/ 613 h 615"/>
                  <a:gd name="T28" fmla="*/ 6 w 43"/>
                  <a:gd name="T29" fmla="*/ 0 h 615"/>
                  <a:gd name="T30" fmla="*/ 6 w 43"/>
                  <a:gd name="T31" fmla="*/ 0 h 615"/>
                  <a:gd name="T32" fmla="*/ 0 w 43"/>
                  <a:gd name="T33" fmla="*/ 6 h 615"/>
                  <a:gd name="T34" fmla="*/ 5 w 43"/>
                  <a:gd name="T35" fmla="*/ 400 h 615"/>
                  <a:gd name="T36" fmla="*/ 18 w 43"/>
                  <a:gd name="T37" fmla="*/ 459 h 615"/>
                  <a:gd name="T38" fmla="*/ 32 w 43"/>
                  <a:gd name="T39" fmla="*/ 543 h 615"/>
                  <a:gd name="T40" fmla="*/ 32 w 43"/>
                  <a:gd name="T41" fmla="*/ 609 h 615"/>
                  <a:gd name="T42" fmla="*/ 37 w 43"/>
                  <a:gd name="T43" fmla="*/ 615 h 615"/>
                  <a:gd name="T44" fmla="*/ 43 w 43"/>
                  <a:gd name="T45" fmla="*/ 609 h 615"/>
                  <a:gd name="T46" fmla="*/ 43 w 43"/>
                  <a:gd name="T47" fmla="*/ 543 h 615"/>
                  <a:gd name="T48" fmla="*/ 29 w 43"/>
                  <a:gd name="T49" fmla="*/ 456 h 615"/>
                  <a:gd name="T50" fmla="*/ 17 w 43"/>
                  <a:gd name="T51" fmla="*/ 400 h 615"/>
                  <a:gd name="T52" fmla="*/ 12 w 43"/>
                  <a:gd name="T53" fmla="*/ 5 h 615"/>
                  <a:gd name="T54" fmla="*/ 6 w 43"/>
                  <a:gd name="T55" fmla="*/ 0 h 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3" h="615">
                    <a:moveTo>
                      <a:pt x="37" y="613"/>
                    </a:moveTo>
                    <a:cubicBezTo>
                      <a:pt x="35" y="613"/>
                      <a:pt x="34" y="611"/>
                      <a:pt x="34" y="609"/>
                    </a:cubicBezTo>
                    <a:cubicBezTo>
                      <a:pt x="34" y="543"/>
                      <a:pt x="34" y="543"/>
                      <a:pt x="34" y="543"/>
                    </a:cubicBezTo>
                    <a:cubicBezTo>
                      <a:pt x="34" y="519"/>
                      <a:pt x="27" y="481"/>
                      <a:pt x="20" y="459"/>
                    </a:cubicBezTo>
                    <a:cubicBezTo>
                      <a:pt x="13" y="438"/>
                      <a:pt x="7" y="419"/>
                      <a:pt x="7" y="400"/>
                    </a:cubicBezTo>
                    <a:cubicBezTo>
                      <a:pt x="7" y="293"/>
                      <a:pt x="2" y="8"/>
                      <a:pt x="2" y="6"/>
                    </a:cubicBezTo>
                    <a:cubicBezTo>
                      <a:pt x="2" y="3"/>
                      <a:pt x="4" y="2"/>
                      <a:pt x="6" y="2"/>
                    </a:cubicBezTo>
                    <a:cubicBezTo>
                      <a:pt x="6" y="2"/>
                      <a:pt x="6" y="2"/>
                      <a:pt x="6" y="2"/>
                    </a:cubicBezTo>
                    <a:cubicBezTo>
                      <a:pt x="8" y="2"/>
                      <a:pt x="10" y="3"/>
                      <a:pt x="10" y="5"/>
                    </a:cubicBezTo>
                    <a:cubicBezTo>
                      <a:pt x="10" y="8"/>
                      <a:pt x="15" y="293"/>
                      <a:pt x="15" y="400"/>
                    </a:cubicBezTo>
                    <a:cubicBezTo>
                      <a:pt x="15" y="418"/>
                      <a:pt x="21" y="437"/>
                      <a:pt x="27" y="457"/>
                    </a:cubicBezTo>
                    <a:cubicBezTo>
                      <a:pt x="34" y="479"/>
                      <a:pt x="41" y="518"/>
                      <a:pt x="41" y="543"/>
                    </a:cubicBezTo>
                    <a:cubicBezTo>
                      <a:pt x="41" y="609"/>
                      <a:pt x="41" y="609"/>
                      <a:pt x="41" y="609"/>
                    </a:cubicBezTo>
                    <a:cubicBezTo>
                      <a:pt x="41" y="611"/>
                      <a:pt x="39" y="613"/>
                      <a:pt x="37" y="613"/>
                    </a:cubicBezTo>
                    <a:moveTo>
                      <a:pt x="6" y="0"/>
                    </a:moveTo>
                    <a:cubicBezTo>
                      <a:pt x="6" y="0"/>
                      <a:pt x="6" y="0"/>
                      <a:pt x="6" y="0"/>
                    </a:cubicBezTo>
                    <a:cubicBezTo>
                      <a:pt x="3" y="0"/>
                      <a:pt x="0" y="2"/>
                      <a:pt x="0" y="6"/>
                    </a:cubicBezTo>
                    <a:cubicBezTo>
                      <a:pt x="0" y="8"/>
                      <a:pt x="5" y="293"/>
                      <a:pt x="5" y="400"/>
                    </a:cubicBezTo>
                    <a:cubicBezTo>
                      <a:pt x="5" y="419"/>
                      <a:pt x="11" y="439"/>
                      <a:pt x="18" y="459"/>
                    </a:cubicBezTo>
                    <a:cubicBezTo>
                      <a:pt x="25" y="481"/>
                      <a:pt x="32" y="520"/>
                      <a:pt x="32" y="543"/>
                    </a:cubicBezTo>
                    <a:cubicBezTo>
                      <a:pt x="32" y="609"/>
                      <a:pt x="32" y="609"/>
                      <a:pt x="32" y="609"/>
                    </a:cubicBezTo>
                    <a:cubicBezTo>
                      <a:pt x="32" y="612"/>
                      <a:pt x="34" y="615"/>
                      <a:pt x="37" y="615"/>
                    </a:cubicBezTo>
                    <a:cubicBezTo>
                      <a:pt x="41" y="615"/>
                      <a:pt x="43" y="612"/>
                      <a:pt x="43" y="609"/>
                    </a:cubicBezTo>
                    <a:cubicBezTo>
                      <a:pt x="43" y="543"/>
                      <a:pt x="43" y="543"/>
                      <a:pt x="43" y="543"/>
                    </a:cubicBezTo>
                    <a:cubicBezTo>
                      <a:pt x="43" y="518"/>
                      <a:pt x="36" y="478"/>
                      <a:pt x="29" y="456"/>
                    </a:cubicBezTo>
                    <a:cubicBezTo>
                      <a:pt x="23" y="436"/>
                      <a:pt x="17" y="418"/>
                      <a:pt x="17" y="400"/>
                    </a:cubicBezTo>
                    <a:cubicBezTo>
                      <a:pt x="17" y="293"/>
                      <a:pt x="12" y="8"/>
                      <a:pt x="12" y="5"/>
                    </a:cubicBezTo>
                    <a:cubicBezTo>
                      <a:pt x="12" y="2"/>
                      <a:pt x="9" y="0"/>
                      <a:pt x="6" y="0"/>
                    </a:cubicBezTo>
                  </a:path>
                </a:pathLst>
              </a:custGeom>
              <a:solidFill>
                <a:srgbClr val="92A1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90" name="Freeform 272">
                <a:extLst>
                  <a:ext uri="{FF2B5EF4-FFF2-40B4-BE49-F238E27FC236}">
                    <a16:creationId xmlns:a16="http://schemas.microsoft.com/office/drawing/2014/main" id="{351B6617-40EF-48E5-A3BC-F4FAAACD7557}"/>
                  </a:ext>
                </a:extLst>
              </p:cNvPr>
              <p:cNvSpPr>
                <a:spLocks noEditPoints="1"/>
              </p:cNvSpPr>
              <p:nvPr/>
            </p:nvSpPr>
            <p:spPr bwMode="auto">
              <a:xfrm>
                <a:off x="5230" y="1291"/>
                <a:ext cx="15" cy="233"/>
              </a:xfrm>
              <a:custGeom>
                <a:avLst/>
                <a:gdLst>
                  <a:gd name="T0" fmla="*/ 35 w 39"/>
                  <a:gd name="T1" fmla="*/ 609 h 611"/>
                  <a:gd name="T2" fmla="*/ 33 w 39"/>
                  <a:gd name="T3" fmla="*/ 607 h 611"/>
                  <a:gd name="T4" fmla="*/ 33 w 39"/>
                  <a:gd name="T5" fmla="*/ 541 h 611"/>
                  <a:gd name="T6" fmla="*/ 20 w 39"/>
                  <a:gd name="T7" fmla="*/ 456 h 611"/>
                  <a:gd name="T8" fmla="*/ 7 w 39"/>
                  <a:gd name="T9" fmla="*/ 398 h 611"/>
                  <a:gd name="T10" fmla="*/ 2 w 39"/>
                  <a:gd name="T11" fmla="*/ 4 h 611"/>
                  <a:gd name="T12" fmla="*/ 4 w 39"/>
                  <a:gd name="T13" fmla="*/ 2 h 611"/>
                  <a:gd name="T14" fmla="*/ 4 w 39"/>
                  <a:gd name="T15" fmla="*/ 2 h 611"/>
                  <a:gd name="T16" fmla="*/ 6 w 39"/>
                  <a:gd name="T17" fmla="*/ 3 h 611"/>
                  <a:gd name="T18" fmla="*/ 11 w 39"/>
                  <a:gd name="T19" fmla="*/ 398 h 611"/>
                  <a:gd name="T20" fmla="*/ 23 w 39"/>
                  <a:gd name="T21" fmla="*/ 455 h 611"/>
                  <a:gd name="T22" fmla="*/ 37 w 39"/>
                  <a:gd name="T23" fmla="*/ 541 h 611"/>
                  <a:gd name="T24" fmla="*/ 37 w 39"/>
                  <a:gd name="T25" fmla="*/ 607 h 611"/>
                  <a:gd name="T26" fmla="*/ 35 w 39"/>
                  <a:gd name="T27" fmla="*/ 609 h 611"/>
                  <a:gd name="T28" fmla="*/ 4 w 39"/>
                  <a:gd name="T29" fmla="*/ 0 h 611"/>
                  <a:gd name="T30" fmla="*/ 4 w 39"/>
                  <a:gd name="T31" fmla="*/ 0 h 611"/>
                  <a:gd name="T32" fmla="*/ 0 w 39"/>
                  <a:gd name="T33" fmla="*/ 4 h 611"/>
                  <a:gd name="T34" fmla="*/ 5 w 39"/>
                  <a:gd name="T35" fmla="*/ 398 h 611"/>
                  <a:gd name="T36" fmla="*/ 18 w 39"/>
                  <a:gd name="T37" fmla="*/ 457 h 611"/>
                  <a:gd name="T38" fmla="*/ 32 w 39"/>
                  <a:gd name="T39" fmla="*/ 541 h 611"/>
                  <a:gd name="T40" fmla="*/ 32 w 39"/>
                  <a:gd name="T41" fmla="*/ 607 h 611"/>
                  <a:gd name="T42" fmla="*/ 35 w 39"/>
                  <a:gd name="T43" fmla="*/ 611 h 611"/>
                  <a:gd name="T44" fmla="*/ 39 w 39"/>
                  <a:gd name="T45" fmla="*/ 607 h 611"/>
                  <a:gd name="T46" fmla="*/ 39 w 39"/>
                  <a:gd name="T47" fmla="*/ 541 h 611"/>
                  <a:gd name="T48" fmla="*/ 25 w 39"/>
                  <a:gd name="T49" fmla="*/ 455 h 611"/>
                  <a:gd name="T50" fmla="*/ 13 w 39"/>
                  <a:gd name="T51" fmla="*/ 398 h 611"/>
                  <a:gd name="T52" fmla="*/ 8 w 39"/>
                  <a:gd name="T53" fmla="*/ 3 h 611"/>
                  <a:gd name="T54" fmla="*/ 4 w 39"/>
                  <a:gd name="T55" fmla="*/ 0 h 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9" h="611">
                    <a:moveTo>
                      <a:pt x="35" y="609"/>
                    </a:moveTo>
                    <a:cubicBezTo>
                      <a:pt x="34" y="609"/>
                      <a:pt x="33" y="608"/>
                      <a:pt x="33" y="607"/>
                    </a:cubicBezTo>
                    <a:cubicBezTo>
                      <a:pt x="33" y="541"/>
                      <a:pt x="33" y="541"/>
                      <a:pt x="33" y="541"/>
                    </a:cubicBezTo>
                    <a:cubicBezTo>
                      <a:pt x="33" y="517"/>
                      <a:pt x="26" y="478"/>
                      <a:pt x="20" y="456"/>
                    </a:cubicBezTo>
                    <a:cubicBezTo>
                      <a:pt x="13" y="436"/>
                      <a:pt x="7" y="417"/>
                      <a:pt x="7" y="398"/>
                    </a:cubicBezTo>
                    <a:cubicBezTo>
                      <a:pt x="7" y="291"/>
                      <a:pt x="2" y="6"/>
                      <a:pt x="2" y="4"/>
                    </a:cubicBezTo>
                    <a:cubicBezTo>
                      <a:pt x="2" y="3"/>
                      <a:pt x="3" y="2"/>
                      <a:pt x="4" y="2"/>
                    </a:cubicBezTo>
                    <a:cubicBezTo>
                      <a:pt x="4" y="2"/>
                      <a:pt x="4" y="2"/>
                      <a:pt x="4" y="2"/>
                    </a:cubicBezTo>
                    <a:cubicBezTo>
                      <a:pt x="5" y="2"/>
                      <a:pt x="6" y="2"/>
                      <a:pt x="6" y="3"/>
                    </a:cubicBezTo>
                    <a:cubicBezTo>
                      <a:pt x="6" y="6"/>
                      <a:pt x="11" y="291"/>
                      <a:pt x="11" y="398"/>
                    </a:cubicBezTo>
                    <a:cubicBezTo>
                      <a:pt x="11" y="416"/>
                      <a:pt x="17" y="435"/>
                      <a:pt x="23" y="455"/>
                    </a:cubicBezTo>
                    <a:cubicBezTo>
                      <a:pt x="30" y="477"/>
                      <a:pt x="37" y="517"/>
                      <a:pt x="37" y="541"/>
                    </a:cubicBezTo>
                    <a:cubicBezTo>
                      <a:pt x="37" y="607"/>
                      <a:pt x="37" y="607"/>
                      <a:pt x="37" y="607"/>
                    </a:cubicBezTo>
                    <a:cubicBezTo>
                      <a:pt x="37" y="608"/>
                      <a:pt x="36" y="609"/>
                      <a:pt x="35" y="609"/>
                    </a:cubicBezTo>
                    <a:moveTo>
                      <a:pt x="4" y="0"/>
                    </a:moveTo>
                    <a:cubicBezTo>
                      <a:pt x="4" y="0"/>
                      <a:pt x="4" y="0"/>
                      <a:pt x="4" y="0"/>
                    </a:cubicBezTo>
                    <a:cubicBezTo>
                      <a:pt x="2" y="0"/>
                      <a:pt x="0" y="1"/>
                      <a:pt x="0" y="4"/>
                    </a:cubicBezTo>
                    <a:cubicBezTo>
                      <a:pt x="0" y="6"/>
                      <a:pt x="5" y="291"/>
                      <a:pt x="5" y="398"/>
                    </a:cubicBezTo>
                    <a:cubicBezTo>
                      <a:pt x="5" y="417"/>
                      <a:pt x="11" y="436"/>
                      <a:pt x="18" y="457"/>
                    </a:cubicBezTo>
                    <a:cubicBezTo>
                      <a:pt x="25" y="479"/>
                      <a:pt x="32" y="517"/>
                      <a:pt x="32" y="541"/>
                    </a:cubicBezTo>
                    <a:cubicBezTo>
                      <a:pt x="32" y="607"/>
                      <a:pt x="32" y="607"/>
                      <a:pt x="32" y="607"/>
                    </a:cubicBezTo>
                    <a:cubicBezTo>
                      <a:pt x="32" y="609"/>
                      <a:pt x="33" y="611"/>
                      <a:pt x="35" y="611"/>
                    </a:cubicBezTo>
                    <a:cubicBezTo>
                      <a:pt x="37" y="611"/>
                      <a:pt x="39" y="609"/>
                      <a:pt x="39" y="607"/>
                    </a:cubicBezTo>
                    <a:cubicBezTo>
                      <a:pt x="39" y="541"/>
                      <a:pt x="39" y="541"/>
                      <a:pt x="39" y="541"/>
                    </a:cubicBezTo>
                    <a:cubicBezTo>
                      <a:pt x="39" y="516"/>
                      <a:pt x="32" y="477"/>
                      <a:pt x="25" y="455"/>
                    </a:cubicBezTo>
                    <a:cubicBezTo>
                      <a:pt x="19" y="435"/>
                      <a:pt x="13" y="416"/>
                      <a:pt x="13" y="398"/>
                    </a:cubicBezTo>
                    <a:cubicBezTo>
                      <a:pt x="13" y="291"/>
                      <a:pt x="8" y="6"/>
                      <a:pt x="8" y="3"/>
                    </a:cubicBezTo>
                    <a:cubicBezTo>
                      <a:pt x="8" y="1"/>
                      <a:pt x="6" y="0"/>
                      <a:pt x="4" y="0"/>
                    </a:cubicBezTo>
                  </a:path>
                </a:pathLst>
              </a:custGeom>
              <a:solidFill>
                <a:srgbClr val="ABB9C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91" name="Freeform 273">
                <a:extLst>
                  <a:ext uri="{FF2B5EF4-FFF2-40B4-BE49-F238E27FC236}">
                    <a16:creationId xmlns:a16="http://schemas.microsoft.com/office/drawing/2014/main" id="{50E11A3B-6ED9-4C55-B89B-1D5FCEA98C8C}"/>
                  </a:ext>
                </a:extLst>
              </p:cNvPr>
              <p:cNvSpPr>
                <a:spLocks noEditPoints="1"/>
              </p:cNvSpPr>
              <p:nvPr/>
            </p:nvSpPr>
            <p:spPr bwMode="auto">
              <a:xfrm>
                <a:off x="5231" y="1292"/>
                <a:ext cx="13" cy="231"/>
              </a:xfrm>
              <a:custGeom>
                <a:avLst/>
                <a:gdLst>
                  <a:gd name="T0" fmla="*/ 33 w 35"/>
                  <a:gd name="T1" fmla="*/ 606 h 607"/>
                  <a:gd name="T2" fmla="*/ 33 w 35"/>
                  <a:gd name="T3" fmla="*/ 605 h 607"/>
                  <a:gd name="T4" fmla="*/ 33 w 35"/>
                  <a:gd name="T5" fmla="*/ 539 h 607"/>
                  <a:gd name="T6" fmla="*/ 19 w 35"/>
                  <a:gd name="T7" fmla="*/ 454 h 607"/>
                  <a:gd name="T8" fmla="*/ 6 w 35"/>
                  <a:gd name="T9" fmla="*/ 396 h 607"/>
                  <a:gd name="T10" fmla="*/ 1 w 35"/>
                  <a:gd name="T11" fmla="*/ 2 h 607"/>
                  <a:gd name="T12" fmla="*/ 2 w 35"/>
                  <a:gd name="T13" fmla="*/ 1 h 607"/>
                  <a:gd name="T14" fmla="*/ 2 w 35"/>
                  <a:gd name="T15" fmla="*/ 1 h 607"/>
                  <a:gd name="T16" fmla="*/ 3 w 35"/>
                  <a:gd name="T17" fmla="*/ 2 h 607"/>
                  <a:gd name="T18" fmla="*/ 8 w 35"/>
                  <a:gd name="T19" fmla="*/ 396 h 607"/>
                  <a:gd name="T20" fmla="*/ 20 w 35"/>
                  <a:gd name="T21" fmla="*/ 453 h 607"/>
                  <a:gd name="T22" fmla="*/ 34 w 35"/>
                  <a:gd name="T23" fmla="*/ 539 h 607"/>
                  <a:gd name="T24" fmla="*/ 34 w 35"/>
                  <a:gd name="T25" fmla="*/ 605 h 607"/>
                  <a:gd name="T26" fmla="*/ 33 w 35"/>
                  <a:gd name="T27" fmla="*/ 606 h 607"/>
                  <a:gd name="T28" fmla="*/ 2 w 35"/>
                  <a:gd name="T29" fmla="*/ 0 h 607"/>
                  <a:gd name="T30" fmla="*/ 2 w 35"/>
                  <a:gd name="T31" fmla="*/ 0 h 607"/>
                  <a:gd name="T32" fmla="*/ 0 w 35"/>
                  <a:gd name="T33" fmla="*/ 2 h 607"/>
                  <a:gd name="T34" fmla="*/ 5 w 35"/>
                  <a:gd name="T35" fmla="*/ 396 h 607"/>
                  <a:gd name="T36" fmla="*/ 18 w 35"/>
                  <a:gd name="T37" fmla="*/ 454 h 607"/>
                  <a:gd name="T38" fmla="*/ 31 w 35"/>
                  <a:gd name="T39" fmla="*/ 539 h 607"/>
                  <a:gd name="T40" fmla="*/ 31 w 35"/>
                  <a:gd name="T41" fmla="*/ 605 h 607"/>
                  <a:gd name="T42" fmla="*/ 33 w 35"/>
                  <a:gd name="T43" fmla="*/ 607 h 607"/>
                  <a:gd name="T44" fmla="*/ 35 w 35"/>
                  <a:gd name="T45" fmla="*/ 605 h 607"/>
                  <a:gd name="T46" fmla="*/ 35 w 35"/>
                  <a:gd name="T47" fmla="*/ 539 h 607"/>
                  <a:gd name="T48" fmla="*/ 21 w 35"/>
                  <a:gd name="T49" fmla="*/ 453 h 607"/>
                  <a:gd name="T50" fmla="*/ 9 w 35"/>
                  <a:gd name="T51" fmla="*/ 396 h 607"/>
                  <a:gd name="T52" fmla="*/ 4 w 35"/>
                  <a:gd name="T53" fmla="*/ 1 h 607"/>
                  <a:gd name="T54" fmla="*/ 2 w 35"/>
                  <a:gd name="T55" fmla="*/ 0 h 6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5" h="607">
                    <a:moveTo>
                      <a:pt x="33" y="606"/>
                    </a:moveTo>
                    <a:cubicBezTo>
                      <a:pt x="33" y="606"/>
                      <a:pt x="33" y="605"/>
                      <a:pt x="33" y="605"/>
                    </a:cubicBezTo>
                    <a:cubicBezTo>
                      <a:pt x="33" y="539"/>
                      <a:pt x="33" y="539"/>
                      <a:pt x="33" y="539"/>
                    </a:cubicBezTo>
                    <a:cubicBezTo>
                      <a:pt x="33" y="515"/>
                      <a:pt x="26" y="476"/>
                      <a:pt x="19" y="454"/>
                    </a:cubicBezTo>
                    <a:cubicBezTo>
                      <a:pt x="12" y="434"/>
                      <a:pt x="6" y="415"/>
                      <a:pt x="6" y="396"/>
                    </a:cubicBezTo>
                    <a:cubicBezTo>
                      <a:pt x="6" y="289"/>
                      <a:pt x="1" y="4"/>
                      <a:pt x="1" y="2"/>
                    </a:cubicBezTo>
                    <a:cubicBezTo>
                      <a:pt x="1" y="1"/>
                      <a:pt x="2" y="1"/>
                      <a:pt x="2" y="1"/>
                    </a:cubicBezTo>
                    <a:cubicBezTo>
                      <a:pt x="2" y="1"/>
                      <a:pt x="2" y="1"/>
                      <a:pt x="2" y="1"/>
                    </a:cubicBezTo>
                    <a:cubicBezTo>
                      <a:pt x="3" y="1"/>
                      <a:pt x="3" y="1"/>
                      <a:pt x="3" y="2"/>
                    </a:cubicBezTo>
                    <a:cubicBezTo>
                      <a:pt x="3" y="4"/>
                      <a:pt x="8" y="289"/>
                      <a:pt x="8" y="396"/>
                    </a:cubicBezTo>
                    <a:cubicBezTo>
                      <a:pt x="8" y="414"/>
                      <a:pt x="14" y="433"/>
                      <a:pt x="20" y="453"/>
                    </a:cubicBezTo>
                    <a:cubicBezTo>
                      <a:pt x="27" y="476"/>
                      <a:pt x="34" y="515"/>
                      <a:pt x="34" y="539"/>
                    </a:cubicBezTo>
                    <a:cubicBezTo>
                      <a:pt x="34" y="605"/>
                      <a:pt x="34" y="605"/>
                      <a:pt x="34" y="605"/>
                    </a:cubicBezTo>
                    <a:cubicBezTo>
                      <a:pt x="34" y="605"/>
                      <a:pt x="34" y="606"/>
                      <a:pt x="33" y="606"/>
                    </a:cubicBezTo>
                    <a:moveTo>
                      <a:pt x="2" y="0"/>
                    </a:moveTo>
                    <a:cubicBezTo>
                      <a:pt x="2" y="0"/>
                      <a:pt x="2" y="0"/>
                      <a:pt x="2" y="0"/>
                    </a:cubicBezTo>
                    <a:cubicBezTo>
                      <a:pt x="1" y="0"/>
                      <a:pt x="0" y="1"/>
                      <a:pt x="0" y="2"/>
                    </a:cubicBezTo>
                    <a:cubicBezTo>
                      <a:pt x="0" y="4"/>
                      <a:pt x="5" y="289"/>
                      <a:pt x="5" y="396"/>
                    </a:cubicBezTo>
                    <a:cubicBezTo>
                      <a:pt x="5" y="415"/>
                      <a:pt x="11" y="434"/>
                      <a:pt x="18" y="454"/>
                    </a:cubicBezTo>
                    <a:cubicBezTo>
                      <a:pt x="24" y="476"/>
                      <a:pt x="31" y="515"/>
                      <a:pt x="31" y="539"/>
                    </a:cubicBezTo>
                    <a:cubicBezTo>
                      <a:pt x="31" y="605"/>
                      <a:pt x="31" y="605"/>
                      <a:pt x="31" y="605"/>
                    </a:cubicBezTo>
                    <a:cubicBezTo>
                      <a:pt x="31" y="606"/>
                      <a:pt x="32" y="607"/>
                      <a:pt x="33" y="607"/>
                    </a:cubicBezTo>
                    <a:cubicBezTo>
                      <a:pt x="34" y="607"/>
                      <a:pt x="35" y="606"/>
                      <a:pt x="35" y="605"/>
                    </a:cubicBezTo>
                    <a:cubicBezTo>
                      <a:pt x="35" y="539"/>
                      <a:pt x="35" y="539"/>
                      <a:pt x="35" y="539"/>
                    </a:cubicBezTo>
                    <a:cubicBezTo>
                      <a:pt x="35" y="515"/>
                      <a:pt x="28" y="475"/>
                      <a:pt x="21" y="453"/>
                    </a:cubicBezTo>
                    <a:cubicBezTo>
                      <a:pt x="15" y="433"/>
                      <a:pt x="9" y="414"/>
                      <a:pt x="9" y="396"/>
                    </a:cubicBezTo>
                    <a:cubicBezTo>
                      <a:pt x="9" y="289"/>
                      <a:pt x="4" y="4"/>
                      <a:pt x="4" y="1"/>
                    </a:cubicBezTo>
                    <a:cubicBezTo>
                      <a:pt x="4" y="0"/>
                      <a:pt x="3" y="0"/>
                      <a:pt x="2" y="0"/>
                    </a:cubicBezTo>
                  </a:path>
                </a:pathLst>
              </a:custGeom>
              <a:solidFill>
                <a:srgbClr val="BECB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92" name="Freeform 274">
                <a:extLst>
                  <a:ext uri="{FF2B5EF4-FFF2-40B4-BE49-F238E27FC236}">
                    <a16:creationId xmlns:a16="http://schemas.microsoft.com/office/drawing/2014/main" id="{8D6425C6-092A-43E8-9C2A-BFB1AE2732F3}"/>
                  </a:ext>
                </a:extLst>
              </p:cNvPr>
              <p:cNvSpPr>
                <a:spLocks/>
              </p:cNvSpPr>
              <p:nvPr/>
            </p:nvSpPr>
            <p:spPr bwMode="auto">
              <a:xfrm>
                <a:off x="5231" y="1292"/>
                <a:ext cx="13" cy="231"/>
              </a:xfrm>
              <a:custGeom>
                <a:avLst/>
                <a:gdLst>
                  <a:gd name="T0" fmla="*/ 1 w 33"/>
                  <a:gd name="T1" fmla="*/ 0 h 605"/>
                  <a:gd name="T2" fmla="*/ 1 w 33"/>
                  <a:gd name="T3" fmla="*/ 0 h 605"/>
                  <a:gd name="T4" fmla="*/ 0 w 33"/>
                  <a:gd name="T5" fmla="*/ 1 h 605"/>
                  <a:gd name="T6" fmla="*/ 5 w 33"/>
                  <a:gd name="T7" fmla="*/ 395 h 605"/>
                  <a:gd name="T8" fmla="*/ 18 w 33"/>
                  <a:gd name="T9" fmla="*/ 453 h 605"/>
                  <a:gd name="T10" fmla="*/ 32 w 33"/>
                  <a:gd name="T11" fmla="*/ 538 h 605"/>
                  <a:gd name="T12" fmla="*/ 32 w 33"/>
                  <a:gd name="T13" fmla="*/ 604 h 605"/>
                  <a:gd name="T14" fmla="*/ 32 w 33"/>
                  <a:gd name="T15" fmla="*/ 605 h 605"/>
                  <a:gd name="T16" fmla="*/ 33 w 33"/>
                  <a:gd name="T17" fmla="*/ 604 h 605"/>
                  <a:gd name="T18" fmla="*/ 33 w 33"/>
                  <a:gd name="T19" fmla="*/ 538 h 605"/>
                  <a:gd name="T20" fmla="*/ 19 w 33"/>
                  <a:gd name="T21" fmla="*/ 452 h 605"/>
                  <a:gd name="T22" fmla="*/ 7 w 33"/>
                  <a:gd name="T23" fmla="*/ 395 h 605"/>
                  <a:gd name="T24" fmla="*/ 2 w 33"/>
                  <a:gd name="T25" fmla="*/ 1 h 605"/>
                  <a:gd name="T26" fmla="*/ 1 w 33"/>
                  <a:gd name="T27" fmla="*/ 0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 h="605">
                    <a:moveTo>
                      <a:pt x="1" y="0"/>
                    </a:moveTo>
                    <a:cubicBezTo>
                      <a:pt x="1" y="0"/>
                      <a:pt x="1" y="0"/>
                      <a:pt x="1" y="0"/>
                    </a:cubicBezTo>
                    <a:cubicBezTo>
                      <a:pt x="1" y="0"/>
                      <a:pt x="0" y="0"/>
                      <a:pt x="0" y="1"/>
                    </a:cubicBezTo>
                    <a:cubicBezTo>
                      <a:pt x="0" y="3"/>
                      <a:pt x="5" y="288"/>
                      <a:pt x="5" y="395"/>
                    </a:cubicBezTo>
                    <a:cubicBezTo>
                      <a:pt x="5" y="414"/>
                      <a:pt x="11" y="433"/>
                      <a:pt x="18" y="453"/>
                    </a:cubicBezTo>
                    <a:cubicBezTo>
                      <a:pt x="25" y="475"/>
                      <a:pt x="32" y="514"/>
                      <a:pt x="32" y="538"/>
                    </a:cubicBezTo>
                    <a:cubicBezTo>
                      <a:pt x="32" y="604"/>
                      <a:pt x="32" y="604"/>
                      <a:pt x="32" y="604"/>
                    </a:cubicBezTo>
                    <a:cubicBezTo>
                      <a:pt x="32" y="604"/>
                      <a:pt x="32" y="605"/>
                      <a:pt x="32" y="605"/>
                    </a:cubicBezTo>
                    <a:cubicBezTo>
                      <a:pt x="33" y="605"/>
                      <a:pt x="33" y="604"/>
                      <a:pt x="33" y="604"/>
                    </a:cubicBezTo>
                    <a:cubicBezTo>
                      <a:pt x="33" y="538"/>
                      <a:pt x="33" y="538"/>
                      <a:pt x="33" y="538"/>
                    </a:cubicBezTo>
                    <a:cubicBezTo>
                      <a:pt x="33" y="514"/>
                      <a:pt x="26" y="475"/>
                      <a:pt x="19" y="452"/>
                    </a:cubicBezTo>
                    <a:cubicBezTo>
                      <a:pt x="13" y="432"/>
                      <a:pt x="7" y="413"/>
                      <a:pt x="7" y="395"/>
                    </a:cubicBezTo>
                    <a:cubicBezTo>
                      <a:pt x="7" y="288"/>
                      <a:pt x="2" y="3"/>
                      <a:pt x="2" y="1"/>
                    </a:cubicBezTo>
                    <a:cubicBezTo>
                      <a:pt x="2" y="0"/>
                      <a:pt x="2" y="0"/>
                      <a:pt x="1" y="0"/>
                    </a:cubicBezTo>
                  </a:path>
                </a:pathLst>
              </a:custGeom>
              <a:solidFill>
                <a:srgbClr val="CDD8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93" name="Freeform 275">
                <a:extLst>
                  <a:ext uri="{FF2B5EF4-FFF2-40B4-BE49-F238E27FC236}">
                    <a16:creationId xmlns:a16="http://schemas.microsoft.com/office/drawing/2014/main" id="{5BAE640E-D6E6-442B-8B17-0B0C404ABE2D}"/>
                  </a:ext>
                </a:extLst>
              </p:cNvPr>
              <p:cNvSpPr>
                <a:spLocks/>
              </p:cNvSpPr>
              <p:nvPr/>
            </p:nvSpPr>
            <p:spPr bwMode="auto">
              <a:xfrm>
                <a:off x="5240" y="1517"/>
                <a:ext cx="7" cy="8"/>
              </a:xfrm>
              <a:custGeom>
                <a:avLst/>
                <a:gdLst>
                  <a:gd name="T0" fmla="*/ 14 w 16"/>
                  <a:gd name="T1" fmla="*/ 3 h 21"/>
                  <a:gd name="T2" fmla="*/ 8 w 16"/>
                  <a:gd name="T3" fmla="*/ 4 h 21"/>
                  <a:gd name="T4" fmla="*/ 3 w 16"/>
                  <a:gd name="T5" fmla="*/ 3 h 21"/>
                  <a:gd name="T6" fmla="*/ 0 w 16"/>
                  <a:gd name="T7" fmla="*/ 0 h 21"/>
                  <a:gd name="T8" fmla="*/ 0 w 16"/>
                  <a:gd name="T9" fmla="*/ 16 h 21"/>
                  <a:gd name="T10" fmla="*/ 3 w 16"/>
                  <a:gd name="T11" fmla="*/ 19 h 21"/>
                  <a:gd name="T12" fmla="*/ 8 w 16"/>
                  <a:gd name="T13" fmla="*/ 21 h 21"/>
                  <a:gd name="T14" fmla="*/ 14 w 16"/>
                  <a:gd name="T15" fmla="*/ 19 h 21"/>
                  <a:gd name="T16" fmla="*/ 16 w 16"/>
                  <a:gd name="T17" fmla="*/ 16 h 21"/>
                  <a:gd name="T18" fmla="*/ 16 w 16"/>
                  <a:gd name="T19" fmla="*/ 0 h 21"/>
                  <a:gd name="T20" fmla="*/ 14 w 16"/>
                  <a:gd name="T21" fmla="*/ 3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 h="21">
                    <a:moveTo>
                      <a:pt x="14" y="3"/>
                    </a:moveTo>
                    <a:cubicBezTo>
                      <a:pt x="12" y="4"/>
                      <a:pt x="10" y="4"/>
                      <a:pt x="8" y="4"/>
                    </a:cubicBezTo>
                    <a:cubicBezTo>
                      <a:pt x="6" y="4"/>
                      <a:pt x="4" y="4"/>
                      <a:pt x="3" y="3"/>
                    </a:cubicBezTo>
                    <a:cubicBezTo>
                      <a:pt x="1" y="2"/>
                      <a:pt x="0" y="1"/>
                      <a:pt x="0" y="0"/>
                    </a:cubicBezTo>
                    <a:cubicBezTo>
                      <a:pt x="0" y="16"/>
                      <a:pt x="0" y="16"/>
                      <a:pt x="0" y="16"/>
                    </a:cubicBezTo>
                    <a:cubicBezTo>
                      <a:pt x="0" y="17"/>
                      <a:pt x="1" y="19"/>
                      <a:pt x="3" y="19"/>
                    </a:cubicBezTo>
                    <a:cubicBezTo>
                      <a:pt x="4" y="20"/>
                      <a:pt x="6" y="21"/>
                      <a:pt x="8" y="21"/>
                    </a:cubicBezTo>
                    <a:cubicBezTo>
                      <a:pt x="10" y="21"/>
                      <a:pt x="12" y="20"/>
                      <a:pt x="14" y="19"/>
                    </a:cubicBezTo>
                    <a:cubicBezTo>
                      <a:pt x="16" y="19"/>
                      <a:pt x="16" y="17"/>
                      <a:pt x="16" y="16"/>
                    </a:cubicBezTo>
                    <a:cubicBezTo>
                      <a:pt x="16" y="0"/>
                      <a:pt x="16" y="0"/>
                      <a:pt x="16" y="0"/>
                    </a:cubicBezTo>
                    <a:cubicBezTo>
                      <a:pt x="16" y="1"/>
                      <a:pt x="16" y="2"/>
                      <a:pt x="14" y="3"/>
                    </a:cubicBezTo>
                    <a:close/>
                  </a:path>
                </a:pathLst>
              </a:custGeom>
              <a:solidFill>
                <a:srgbClr val="414E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94" name="Freeform 276">
                <a:extLst>
                  <a:ext uri="{FF2B5EF4-FFF2-40B4-BE49-F238E27FC236}">
                    <a16:creationId xmlns:a16="http://schemas.microsoft.com/office/drawing/2014/main" id="{BFFE6580-178F-4905-8435-B8D283217721}"/>
                  </a:ext>
                </a:extLst>
              </p:cNvPr>
              <p:cNvSpPr>
                <a:spLocks/>
              </p:cNvSpPr>
              <p:nvPr/>
            </p:nvSpPr>
            <p:spPr bwMode="auto">
              <a:xfrm>
                <a:off x="5219" y="1257"/>
                <a:ext cx="56" cy="43"/>
              </a:xfrm>
              <a:custGeom>
                <a:avLst/>
                <a:gdLst>
                  <a:gd name="T0" fmla="*/ 141 w 146"/>
                  <a:gd name="T1" fmla="*/ 7 h 112"/>
                  <a:gd name="T2" fmla="*/ 141 w 146"/>
                  <a:gd name="T3" fmla="*/ 7 h 112"/>
                  <a:gd name="T4" fmla="*/ 125 w 146"/>
                  <a:gd name="T5" fmla="*/ 0 h 112"/>
                  <a:gd name="T6" fmla="*/ 105 w 146"/>
                  <a:gd name="T7" fmla="*/ 15 h 112"/>
                  <a:gd name="T8" fmla="*/ 65 w 146"/>
                  <a:gd name="T9" fmla="*/ 45 h 112"/>
                  <a:gd name="T10" fmla="*/ 24 w 146"/>
                  <a:gd name="T11" fmla="*/ 62 h 112"/>
                  <a:gd name="T12" fmla="*/ 4 w 146"/>
                  <a:gd name="T13" fmla="*/ 70 h 112"/>
                  <a:gd name="T14" fmla="*/ 8 w 146"/>
                  <a:gd name="T15" fmla="*/ 102 h 112"/>
                  <a:gd name="T16" fmla="*/ 30 w 146"/>
                  <a:gd name="T17" fmla="*/ 112 h 112"/>
                  <a:gd name="T18" fmla="*/ 30 w 146"/>
                  <a:gd name="T19" fmla="*/ 112 h 112"/>
                  <a:gd name="T20" fmla="*/ 43 w 146"/>
                  <a:gd name="T21" fmla="*/ 109 h 112"/>
                  <a:gd name="T22" fmla="*/ 116 w 146"/>
                  <a:gd name="T23" fmla="*/ 67 h 112"/>
                  <a:gd name="T24" fmla="*/ 141 w 146"/>
                  <a:gd name="T25" fmla="*/ 7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6" h="112">
                    <a:moveTo>
                      <a:pt x="141" y="7"/>
                    </a:moveTo>
                    <a:cubicBezTo>
                      <a:pt x="141" y="7"/>
                      <a:pt x="141" y="7"/>
                      <a:pt x="141" y="7"/>
                    </a:cubicBezTo>
                    <a:cubicBezTo>
                      <a:pt x="139" y="0"/>
                      <a:pt x="129" y="0"/>
                      <a:pt x="125" y="0"/>
                    </a:cubicBezTo>
                    <a:cubicBezTo>
                      <a:pt x="119" y="0"/>
                      <a:pt x="112" y="8"/>
                      <a:pt x="105" y="15"/>
                    </a:cubicBezTo>
                    <a:cubicBezTo>
                      <a:pt x="99" y="22"/>
                      <a:pt x="86" y="32"/>
                      <a:pt x="65" y="45"/>
                    </a:cubicBezTo>
                    <a:cubicBezTo>
                      <a:pt x="43" y="57"/>
                      <a:pt x="30" y="61"/>
                      <a:pt x="24" y="62"/>
                    </a:cubicBezTo>
                    <a:cubicBezTo>
                      <a:pt x="17" y="63"/>
                      <a:pt x="10" y="62"/>
                      <a:pt x="4" y="70"/>
                    </a:cubicBezTo>
                    <a:cubicBezTo>
                      <a:pt x="0" y="75"/>
                      <a:pt x="0" y="94"/>
                      <a:pt x="8" y="102"/>
                    </a:cubicBezTo>
                    <a:cubicBezTo>
                      <a:pt x="11" y="105"/>
                      <a:pt x="20" y="112"/>
                      <a:pt x="30" y="112"/>
                    </a:cubicBezTo>
                    <a:cubicBezTo>
                      <a:pt x="30" y="112"/>
                      <a:pt x="30" y="112"/>
                      <a:pt x="30" y="112"/>
                    </a:cubicBezTo>
                    <a:cubicBezTo>
                      <a:pt x="34" y="112"/>
                      <a:pt x="38" y="111"/>
                      <a:pt x="43" y="109"/>
                    </a:cubicBezTo>
                    <a:cubicBezTo>
                      <a:pt x="116" y="67"/>
                      <a:pt x="116" y="67"/>
                      <a:pt x="116" y="67"/>
                    </a:cubicBezTo>
                    <a:cubicBezTo>
                      <a:pt x="142" y="50"/>
                      <a:pt x="146" y="12"/>
                      <a:pt x="141" y="7"/>
                    </a:cubicBezTo>
                    <a:close/>
                  </a:path>
                </a:pathLst>
              </a:custGeom>
              <a:solidFill>
                <a:srgbClr val="414E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95" name="Freeform 277">
                <a:extLst>
                  <a:ext uri="{FF2B5EF4-FFF2-40B4-BE49-F238E27FC236}">
                    <a16:creationId xmlns:a16="http://schemas.microsoft.com/office/drawing/2014/main" id="{999AD335-2A73-4B17-A02C-73220CC5E905}"/>
                  </a:ext>
                </a:extLst>
              </p:cNvPr>
              <p:cNvSpPr>
                <a:spLocks/>
              </p:cNvSpPr>
              <p:nvPr/>
            </p:nvSpPr>
            <p:spPr bwMode="auto">
              <a:xfrm>
                <a:off x="5219" y="1257"/>
                <a:ext cx="54" cy="43"/>
              </a:xfrm>
              <a:custGeom>
                <a:avLst/>
                <a:gdLst>
                  <a:gd name="T0" fmla="*/ 19 w 141"/>
                  <a:gd name="T1" fmla="*/ 77 h 112"/>
                  <a:gd name="T2" fmla="*/ 39 w 141"/>
                  <a:gd name="T3" fmla="*/ 68 h 112"/>
                  <a:gd name="T4" fmla="*/ 79 w 141"/>
                  <a:gd name="T5" fmla="*/ 51 h 112"/>
                  <a:gd name="T6" fmla="*/ 120 w 141"/>
                  <a:gd name="T7" fmla="*/ 21 h 112"/>
                  <a:gd name="T8" fmla="*/ 140 w 141"/>
                  <a:gd name="T9" fmla="*/ 6 h 112"/>
                  <a:gd name="T10" fmla="*/ 141 w 141"/>
                  <a:gd name="T11" fmla="*/ 7 h 112"/>
                  <a:gd name="T12" fmla="*/ 141 w 141"/>
                  <a:gd name="T13" fmla="*/ 7 h 112"/>
                  <a:gd name="T14" fmla="*/ 125 w 141"/>
                  <a:gd name="T15" fmla="*/ 0 h 112"/>
                  <a:gd name="T16" fmla="*/ 105 w 141"/>
                  <a:gd name="T17" fmla="*/ 15 h 112"/>
                  <a:gd name="T18" fmla="*/ 65 w 141"/>
                  <a:gd name="T19" fmla="*/ 45 h 112"/>
                  <a:gd name="T20" fmla="*/ 24 w 141"/>
                  <a:gd name="T21" fmla="*/ 62 h 112"/>
                  <a:gd name="T22" fmla="*/ 4 w 141"/>
                  <a:gd name="T23" fmla="*/ 70 h 112"/>
                  <a:gd name="T24" fmla="*/ 8 w 141"/>
                  <a:gd name="T25" fmla="*/ 102 h 112"/>
                  <a:gd name="T26" fmla="*/ 30 w 141"/>
                  <a:gd name="T27" fmla="*/ 112 h 112"/>
                  <a:gd name="T28" fmla="*/ 30 w 141"/>
                  <a:gd name="T29" fmla="*/ 112 h 112"/>
                  <a:gd name="T30" fmla="*/ 19 w 141"/>
                  <a:gd name="T31" fmla="*/ 77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1" h="112">
                    <a:moveTo>
                      <a:pt x="19" y="77"/>
                    </a:moveTo>
                    <a:cubicBezTo>
                      <a:pt x="25" y="68"/>
                      <a:pt x="32" y="69"/>
                      <a:pt x="39" y="68"/>
                    </a:cubicBezTo>
                    <a:cubicBezTo>
                      <a:pt x="45" y="68"/>
                      <a:pt x="58" y="63"/>
                      <a:pt x="79" y="51"/>
                    </a:cubicBezTo>
                    <a:cubicBezTo>
                      <a:pt x="101" y="38"/>
                      <a:pt x="114" y="28"/>
                      <a:pt x="120" y="21"/>
                    </a:cubicBezTo>
                    <a:cubicBezTo>
                      <a:pt x="127" y="14"/>
                      <a:pt x="134" y="6"/>
                      <a:pt x="140" y="6"/>
                    </a:cubicBezTo>
                    <a:cubicBezTo>
                      <a:pt x="141" y="6"/>
                      <a:pt x="141" y="7"/>
                      <a:pt x="141" y="7"/>
                    </a:cubicBezTo>
                    <a:cubicBezTo>
                      <a:pt x="141" y="7"/>
                      <a:pt x="141" y="7"/>
                      <a:pt x="141" y="7"/>
                    </a:cubicBezTo>
                    <a:cubicBezTo>
                      <a:pt x="139" y="0"/>
                      <a:pt x="129" y="0"/>
                      <a:pt x="125" y="0"/>
                    </a:cubicBezTo>
                    <a:cubicBezTo>
                      <a:pt x="119" y="0"/>
                      <a:pt x="112" y="8"/>
                      <a:pt x="105" y="15"/>
                    </a:cubicBezTo>
                    <a:cubicBezTo>
                      <a:pt x="99" y="22"/>
                      <a:pt x="86" y="32"/>
                      <a:pt x="65" y="45"/>
                    </a:cubicBezTo>
                    <a:cubicBezTo>
                      <a:pt x="43" y="57"/>
                      <a:pt x="30" y="61"/>
                      <a:pt x="24" y="62"/>
                    </a:cubicBezTo>
                    <a:cubicBezTo>
                      <a:pt x="17" y="63"/>
                      <a:pt x="10" y="62"/>
                      <a:pt x="4" y="70"/>
                    </a:cubicBezTo>
                    <a:cubicBezTo>
                      <a:pt x="0" y="75"/>
                      <a:pt x="0" y="94"/>
                      <a:pt x="8" y="102"/>
                    </a:cubicBezTo>
                    <a:cubicBezTo>
                      <a:pt x="11" y="105"/>
                      <a:pt x="20" y="112"/>
                      <a:pt x="30" y="112"/>
                    </a:cubicBezTo>
                    <a:cubicBezTo>
                      <a:pt x="30" y="112"/>
                      <a:pt x="30" y="112"/>
                      <a:pt x="30" y="112"/>
                    </a:cubicBezTo>
                    <a:cubicBezTo>
                      <a:pt x="15" y="110"/>
                      <a:pt x="14" y="83"/>
                      <a:pt x="19" y="77"/>
                    </a:cubicBezTo>
                    <a:close/>
                  </a:path>
                </a:pathLst>
              </a:custGeom>
              <a:solidFill>
                <a:srgbClr val="5B686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96" name="Freeform 278">
                <a:extLst>
                  <a:ext uri="{FF2B5EF4-FFF2-40B4-BE49-F238E27FC236}">
                    <a16:creationId xmlns:a16="http://schemas.microsoft.com/office/drawing/2014/main" id="{8B111CF4-1081-4A88-8B1D-BB33864A6332}"/>
                  </a:ext>
                </a:extLst>
              </p:cNvPr>
              <p:cNvSpPr>
                <a:spLocks/>
              </p:cNvSpPr>
              <p:nvPr/>
            </p:nvSpPr>
            <p:spPr bwMode="auto">
              <a:xfrm>
                <a:off x="5237" y="1358"/>
                <a:ext cx="38" cy="50"/>
              </a:xfrm>
              <a:custGeom>
                <a:avLst/>
                <a:gdLst>
                  <a:gd name="T0" fmla="*/ 54 w 99"/>
                  <a:gd name="T1" fmla="*/ 0 h 129"/>
                  <a:gd name="T2" fmla="*/ 34 w 99"/>
                  <a:gd name="T3" fmla="*/ 42 h 129"/>
                  <a:gd name="T4" fmla="*/ 3 w 99"/>
                  <a:gd name="T5" fmla="*/ 58 h 129"/>
                  <a:gd name="T6" fmla="*/ 10 w 99"/>
                  <a:gd name="T7" fmla="*/ 79 h 129"/>
                  <a:gd name="T8" fmla="*/ 14 w 99"/>
                  <a:gd name="T9" fmla="*/ 107 h 129"/>
                  <a:gd name="T10" fmla="*/ 15 w 99"/>
                  <a:gd name="T11" fmla="*/ 124 h 129"/>
                  <a:gd name="T12" fmla="*/ 48 w 99"/>
                  <a:gd name="T13" fmla="*/ 124 h 129"/>
                  <a:gd name="T14" fmla="*/ 65 w 99"/>
                  <a:gd name="T15" fmla="*/ 102 h 129"/>
                  <a:gd name="T16" fmla="*/ 82 w 99"/>
                  <a:gd name="T17" fmla="*/ 64 h 129"/>
                  <a:gd name="T18" fmla="*/ 99 w 99"/>
                  <a:gd name="T19" fmla="*/ 5 h 129"/>
                  <a:gd name="T20" fmla="*/ 54 w 99"/>
                  <a:gd name="T21"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9" h="129">
                    <a:moveTo>
                      <a:pt x="54" y="0"/>
                    </a:moveTo>
                    <a:cubicBezTo>
                      <a:pt x="54" y="0"/>
                      <a:pt x="38" y="38"/>
                      <a:pt x="34" y="42"/>
                    </a:cubicBezTo>
                    <a:cubicBezTo>
                      <a:pt x="30" y="46"/>
                      <a:pt x="6" y="56"/>
                      <a:pt x="3" y="58"/>
                    </a:cubicBezTo>
                    <a:cubicBezTo>
                      <a:pt x="0" y="60"/>
                      <a:pt x="5" y="67"/>
                      <a:pt x="10" y="79"/>
                    </a:cubicBezTo>
                    <a:cubicBezTo>
                      <a:pt x="14" y="91"/>
                      <a:pt x="17" y="100"/>
                      <a:pt x="14" y="107"/>
                    </a:cubicBezTo>
                    <a:cubicBezTo>
                      <a:pt x="10" y="114"/>
                      <a:pt x="3" y="119"/>
                      <a:pt x="15" y="124"/>
                    </a:cubicBezTo>
                    <a:cubicBezTo>
                      <a:pt x="26" y="128"/>
                      <a:pt x="39" y="129"/>
                      <a:pt x="48" y="124"/>
                    </a:cubicBezTo>
                    <a:cubicBezTo>
                      <a:pt x="58" y="119"/>
                      <a:pt x="64" y="113"/>
                      <a:pt x="65" y="102"/>
                    </a:cubicBezTo>
                    <a:cubicBezTo>
                      <a:pt x="67" y="90"/>
                      <a:pt x="78" y="79"/>
                      <a:pt x="82" y="64"/>
                    </a:cubicBezTo>
                    <a:cubicBezTo>
                      <a:pt x="87" y="48"/>
                      <a:pt x="99" y="5"/>
                      <a:pt x="99" y="5"/>
                    </a:cubicBezTo>
                    <a:lnTo>
                      <a:pt x="54" y="0"/>
                    </a:lnTo>
                    <a:close/>
                  </a:path>
                </a:pathLst>
              </a:custGeom>
              <a:solidFill>
                <a:srgbClr val="F2A9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97" name="Freeform 279">
                <a:extLst>
                  <a:ext uri="{FF2B5EF4-FFF2-40B4-BE49-F238E27FC236}">
                    <a16:creationId xmlns:a16="http://schemas.microsoft.com/office/drawing/2014/main" id="{F9EA205F-3927-421C-8BA3-C84831406C08}"/>
                  </a:ext>
                </a:extLst>
              </p:cNvPr>
              <p:cNvSpPr>
                <a:spLocks/>
              </p:cNvSpPr>
              <p:nvPr/>
            </p:nvSpPr>
            <p:spPr bwMode="auto">
              <a:xfrm>
                <a:off x="5237" y="1233"/>
                <a:ext cx="62" cy="155"/>
              </a:xfrm>
              <a:custGeom>
                <a:avLst/>
                <a:gdLst>
                  <a:gd name="T0" fmla="*/ 26 w 162"/>
                  <a:gd name="T1" fmla="*/ 26 h 407"/>
                  <a:gd name="T2" fmla="*/ 100 w 162"/>
                  <a:gd name="T3" fmla="*/ 58 h 407"/>
                  <a:gd name="T4" fmla="*/ 162 w 162"/>
                  <a:gd name="T5" fmla="*/ 243 h 407"/>
                  <a:gd name="T6" fmla="*/ 85 w 162"/>
                  <a:gd name="T7" fmla="*/ 407 h 407"/>
                  <a:gd name="T8" fmla="*/ 31 w 162"/>
                  <a:gd name="T9" fmla="*/ 367 h 407"/>
                  <a:gd name="T10" fmla="*/ 92 w 162"/>
                  <a:gd name="T11" fmla="*/ 245 h 407"/>
                  <a:gd name="T12" fmla="*/ 7 w 162"/>
                  <a:gd name="T13" fmla="*/ 91 h 407"/>
                  <a:gd name="T14" fmla="*/ 26 w 162"/>
                  <a:gd name="T15" fmla="*/ 26 h 40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2" h="407">
                    <a:moveTo>
                      <a:pt x="26" y="26"/>
                    </a:moveTo>
                    <a:cubicBezTo>
                      <a:pt x="52" y="0"/>
                      <a:pt x="89" y="32"/>
                      <a:pt x="100" y="58"/>
                    </a:cubicBezTo>
                    <a:cubicBezTo>
                      <a:pt x="111" y="84"/>
                      <a:pt x="162" y="211"/>
                      <a:pt x="162" y="243"/>
                    </a:cubicBezTo>
                    <a:cubicBezTo>
                      <a:pt x="162" y="275"/>
                      <a:pt x="85" y="407"/>
                      <a:pt x="85" y="407"/>
                    </a:cubicBezTo>
                    <a:cubicBezTo>
                      <a:pt x="31" y="367"/>
                      <a:pt x="31" y="367"/>
                      <a:pt x="31" y="367"/>
                    </a:cubicBezTo>
                    <a:cubicBezTo>
                      <a:pt x="92" y="245"/>
                      <a:pt x="92" y="245"/>
                      <a:pt x="92" y="245"/>
                    </a:cubicBezTo>
                    <a:cubicBezTo>
                      <a:pt x="92" y="245"/>
                      <a:pt x="14" y="129"/>
                      <a:pt x="7" y="91"/>
                    </a:cubicBezTo>
                    <a:cubicBezTo>
                      <a:pt x="0" y="52"/>
                      <a:pt x="10" y="42"/>
                      <a:pt x="26" y="26"/>
                    </a:cubicBezTo>
                    <a:close/>
                  </a:path>
                </a:pathLst>
              </a:custGeom>
              <a:solidFill>
                <a:srgbClr val="FFAF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98" name="Freeform 280">
                <a:extLst>
                  <a:ext uri="{FF2B5EF4-FFF2-40B4-BE49-F238E27FC236}">
                    <a16:creationId xmlns:a16="http://schemas.microsoft.com/office/drawing/2014/main" id="{C0A83822-7883-4E95-B97A-0A2D5F55C480}"/>
                  </a:ext>
                </a:extLst>
              </p:cNvPr>
              <p:cNvSpPr>
                <a:spLocks/>
              </p:cNvSpPr>
              <p:nvPr/>
            </p:nvSpPr>
            <p:spPr bwMode="auto">
              <a:xfrm>
                <a:off x="5173" y="1138"/>
                <a:ext cx="66" cy="81"/>
              </a:xfrm>
              <a:custGeom>
                <a:avLst/>
                <a:gdLst>
                  <a:gd name="T0" fmla="*/ 133 w 171"/>
                  <a:gd name="T1" fmla="*/ 16 h 211"/>
                  <a:gd name="T2" fmla="*/ 46 w 171"/>
                  <a:gd name="T3" fmla="*/ 20 h 211"/>
                  <a:gd name="T4" fmla="*/ 11 w 171"/>
                  <a:gd name="T5" fmla="*/ 68 h 211"/>
                  <a:gd name="T6" fmla="*/ 3 w 171"/>
                  <a:gd name="T7" fmla="*/ 94 h 211"/>
                  <a:gd name="T8" fmla="*/ 8 w 171"/>
                  <a:gd name="T9" fmla="*/ 110 h 211"/>
                  <a:gd name="T10" fmla="*/ 8 w 171"/>
                  <a:gd name="T11" fmla="*/ 151 h 211"/>
                  <a:gd name="T12" fmla="*/ 7 w 171"/>
                  <a:gd name="T13" fmla="*/ 157 h 211"/>
                  <a:gd name="T14" fmla="*/ 11 w 171"/>
                  <a:gd name="T15" fmla="*/ 163 h 211"/>
                  <a:gd name="T16" fmla="*/ 15 w 171"/>
                  <a:gd name="T17" fmla="*/ 184 h 211"/>
                  <a:gd name="T18" fmla="*/ 37 w 171"/>
                  <a:gd name="T19" fmla="*/ 210 h 211"/>
                  <a:gd name="T20" fmla="*/ 115 w 171"/>
                  <a:gd name="T21" fmla="*/ 180 h 211"/>
                  <a:gd name="T22" fmla="*/ 164 w 171"/>
                  <a:gd name="T23" fmla="*/ 95 h 211"/>
                  <a:gd name="T24" fmla="*/ 133 w 171"/>
                  <a:gd name="T25" fmla="*/ 16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1" h="211">
                    <a:moveTo>
                      <a:pt x="133" y="16"/>
                    </a:moveTo>
                    <a:cubicBezTo>
                      <a:pt x="110" y="0"/>
                      <a:pt x="72" y="2"/>
                      <a:pt x="46" y="20"/>
                    </a:cubicBezTo>
                    <a:cubicBezTo>
                      <a:pt x="20" y="37"/>
                      <a:pt x="13" y="59"/>
                      <a:pt x="11" y="68"/>
                    </a:cubicBezTo>
                    <a:cubicBezTo>
                      <a:pt x="8" y="78"/>
                      <a:pt x="5" y="86"/>
                      <a:pt x="3" y="94"/>
                    </a:cubicBezTo>
                    <a:cubicBezTo>
                      <a:pt x="1" y="101"/>
                      <a:pt x="8" y="110"/>
                      <a:pt x="8" y="110"/>
                    </a:cubicBezTo>
                    <a:cubicBezTo>
                      <a:pt x="0" y="121"/>
                      <a:pt x="7" y="145"/>
                      <a:pt x="8" y="151"/>
                    </a:cubicBezTo>
                    <a:cubicBezTo>
                      <a:pt x="7" y="153"/>
                      <a:pt x="7" y="155"/>
                      <a:pt x="7" y="157"/>
                    </a:cubicBezTo>
                    <a:cubicBezTo>
                      <a:pt x="7" y="160"/>
                      <a:pt x="9" y="162"/>
                      <a:pt x="11" y="163"/>
                    </a:cubicBezTo>
                    <a:cubicBezTo>
                      <a:pt x="13" y="171"/>
                      <a:pt x="15" y="180"/>
                      <a:pt x="15" y="184"/>
                    </a:cubicBezTo>
                    <a:cubicBezTo>
                      <a:pt x="15" y="190"/>
                      <a:pt x="14" y="210"/>
                      <a:pt x="37" y="210"/>
                    </a:cubicBezTo>
                    <a:cubicBezTo>
                      <a:pt x="60" y="211"/>
                      <a:pt x="94" y="197"/>
                      <a:pt x="115" y="180"/>
                    </a:cubicBezTo>
                    <a:cubicBezTo>
                      <a:pt x="136" y="163"/>
                      <a:pt x="158" y="129"/>
                      <a:pt x="164" y="95"/>
                    </a:cubicBezTo>
                    <a:cubicBezTo>
                      <a:pt x="171" y="62"/>
                      <a:pt x="157" y="32"/>
                      <a:pt x="133" y="16"/>
                    </a:cubicBezTo>
                  </a:path>
                </a:pathLst>
              </a:custGeom>
              <a:solidFill>
                <a:srgbClr val="F2A9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99" name="Freeform 281">
                <a:extLst>
                  <a:ext uri="{FF2B5EF4-FFF2-40B4-BE49-F238E27FC236}">
                    <a16:creationId xmlns:a16="http://schemas.microsoft.com/office/drawing/2014/main" id="{1F240C82-5D86-4FDE-B94B-754381BD9D0A}"/>
                  </a:ext>
                </a:extLst>
              </p:cNvPr>
              <p:cNvSpPr>
                <a:spLocks/>
              </p:cNvSpPr>
              <p:nvPr/>
            </p:nvSpPr>
            <p:spPr bwMode="auto">
              <a:xfrm>
                <a:off x="5173" y="1178"/>
                <a:ext cx="10" cy="18"/>
              </a:xfrm>
              <a:custGeom>
                <a:avLst/>
                <a:gdLst>
                  <a:gd name="T0" fmla="*/ 8 w 24"/>
                  <a:gd name="T1" fmla="*/ 48 h 48"/>
                  <a:gd name="T2" fmla="*/ 8 w 24"/>
                  <a:gd name="T3" fmla="*/ 48 h 48"/>
                  <a:gd name="T4" fmla="*/ 22 w 24"/>
                  <a:gd name="T5" fmla="*/ 20 h 48"/>
                  <a:gd name="T6" fmla="*/ 4 w 24"/>
                  <a:gd name="T7" fmla="*/ 0 h 48"/>
                  <a:gd name="T8" fmla="*/ 8 w 24"/>
                  <a:gd name="T9" fmla="*/ 7 h 48"/>
                  <a:gd name="T10" fmla="*/ 8 w 24"/>
                  <a:gd name="T11" fmla="*/ 48 h 48"/>
                </a:gdLst>
                <a:ahLst/>
                <a:cxnLst>
                  <a:cxn ang="0">
                    <a:pos x="T0" y="T1"/>
                  </a:cxn>
                  <a:cxn ang="0">
                    <a:pos x="T2" y="T3"/>
                  </a:cxn>
                  <a:cxn ang="0">
                    <a:pos x="T4" y="T5"/>
                  </a:cxn>
                  <a:cxn ang="0">
                    <a:pos x="T6" y="T7"/>
                  </a:cxn>
                  <a:cxn ang="0">
                    <a:pos x="T8" y="T9"/>
                  </a:cxn>
                  <a:cxn ang="0">
                    <a:pos x="T10" y="T11"/>
                  </a:cxn>
                </a:cxnLst>
                <a:rect l="0" t="0" r="r" b="b"/>
                <a:pathLst>
                  <a:path w="24" h="48">
                    <a:moveTo>
                      <a:pt x="8" y="48"/>
                    </a:moveTo>
                    <a:cubicBezTo>
                      <a:pt x="8" y="48"/>
                      <a:pt x="8" y="48"/>
                      <a:pt x="8" y="48"/>
                    </a:cubicBezTo>
                    <a:cubicBezTo>
                      <a:pt x="11" y="40"/>
                      <a:pt x="19" y="28"/>
                      <a:pt x="22" y="20"/>
                    </a:cubicBezTo>
                    <a:cubicBezTo>
                      <a:pt x="24" y="10"/>
                      <a:pt x="4" y="0"/>
                      <a:pt x="4" y="0"/>
                    </a:cubicBezTo>
                    <a:cubicBezTo>
                      <a:pt x="6" y="4"/>
                      <a:pt x="8" y="7"/>
                      <a:pt x="8" y="7"/>
                    </a:cubicBezTo>
                    <a:cubicBezTo>
                      <a:pt x="0" y="18"/>
                      <a:pt x="7" y="42"/>
                      <a:pt x="8" y="48"/>
                    </a:cubicBezTo>
                    <a:close/>
                  </a:path>
                </a:pathLst>
              </a:custGeom>
              <a:solidFill>
                <a:srgbClr val="D88F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900" name="Freeform 282">
                <a:extLst>
                  <a:ext uri="{FF2B5EF4-FFF2-40B4-BE49-F238E27FC236}">
                    <a16:creationId xmlns:a16="http://schemas.microsoft.com/office/drawing/2014/main" id="{CFF4FE4E-4DBE-46B6-AB4D-5AF6F1D84AB8}"/>
                  </a:ext>
                </a:extLst>
              </p:cNvPr>
              <p:cNvSpPr>
                <a:spLocks noEditPoints="1"/>
              </p:cNvSpPr>
              <p:nvPr/>
            </p:nvSpPr>
            <p:spPr bwMode="auto">
              <a:xfrm>
                <a:off x="5203" y="1167"/>
                <a:ext cx="34" cy="48"/>
              </a:xfrm>
              <a:custGeom>
                <a:avLst/>
                <a:gdLst>
                  <a:gd name="T0" fmla="*/ 87 w 89"/>
                  <a:gd name="T1" fmla="*/ 20 h 127"/>
                  <a:gd name="T2" fmla="*/ 87 w 89"/>
                  <a:gd name="T3" fmla="*/ 20 h 127"/>
                  <a:gd name="T4" fmla="*/ 79 w 89"/>
                  <a:gd name="T5" fmla="*/ 47 h 127"/>
                  <a:gd name="T6" fmla="*/ 79 w 89"/>
                  <a:gd name="T7" fmla="*/ 47 h 127"/>
                  <a:gd name="T8" fmla="*/ 87 w 89"/>
                  <a:gd name="T9" fmla="*/ 20 h 127"/>
                  <a:gd name="T10" fmla="*/ 87 w 89"/>
                  <a:gd name="T11" fmla="*/ 20 h 127"/>
                  <a:gd name="T12" fmla="*/ 87 w 89"/>
                  <a:gd name="T13" fmla="*/ 20 h 127"/>
                  <a:gd name="T14" fmla="*/ 87 w 89"/>
                  <a:gd name="T15" fmla="*/ 20 h 127"/>
                  <a:gd name="T16" fmla="*/ 87 w 89"/>
                  <a:gd name="T17" fmla="*/ 20 h 127"/>
                  <a:gd name="T18" fmla="*/ 89 w 89"/>
                  <a:gd name="T19" fmla="*/ 6 h 127"/>
                  <a:gd name="T20" fmla="*/ 89 w 89"/>
                  <a:gd name="T21" fmla="*/ 6 h 127"/>
                  <a:gd name="T22" fmla="*/ 89 w 89"/>
                  <a:gd name="T23" fmla="*/ 6 h 127"/>
                  <a:gd name="T24" fmla="*/ 87 w 89"/>
                  <a:gd name="T25" fmla="*/ 20 h 127"/>
                  <a:gd name="T26" fmla="*/ 89 w 89"/>
                  <a:gd name="T27" fmla="*/ 6 h 127"/>
                  <a:gd name="T28" fmla="*/ 16 w 89"/>
                  <a:gd name="T29" fmla="*/ 0 h 127"/>
                  <a:gd name="T30" fmla="*/ 3 w 89"/>
                  <a:gd name="T31" fmla="*/ 2 h 127"/>
                  <a:gd name="T32" fmla="*/ 7 w 89"/>
                  <a:gd name="T33" fmla="*/ 3 h 127"/>
                  <a:gd name="T34" fmla="*/ 21 w 89"/>
                  <a:gd name="T35" fmla="*/ 37 h 127"/>
                  <a:gd name="T36" fmla="*/ 29 w 89"/>
                  <a:gd name="T37" fmla="*/ 75 h 127"/>
                  <a:gd name="T38" fmla="*/ 0 w 89"/>
                  <a:gd name="T39" fmla="*/ 127 h 127"/>
                  <a:gd name="T40" fmla="*/ 38 w 89"/>
                  <a:gd name="T41" fmla="*/ 105 h 127"/>
                  <a:gd name="T42" fmla="*/ 60 w 89"/>
                  <a:gd name="T43" fmla="*/ 81 h 127"/>
                  <a:gd name="T44" fmla="*/ 52 w 89"/>
                  <a:gd name="T45" fmla="*/ 84 h 127"/>
                  <a:gd name="T46" fmla="*/ 47 w 89"/>
                  <a:gd name="T47" fmla="*/ 82 h 127"/>
                  <a:gd name="T48" fmla="*/ 47 w 89"/>
                  <a:gd name="T49" fmla="*/ 82 h 127"/>
                  <a:gd name="T50" fmla="*/ 47 w 89"/>
                  <a:gd name="T51" fmla="*/ 82 h 127"/>
                  <a:gd name="T52" fmla="*/ 60 w 89"/>
                  <a:gd name="T53" fmla="*/ 45 h 127"/>
                  <a:gd name="T54" fmla="*/ 65 w 89"/>
                  <a:gd name="T55" fmla="*/ 41 h 127"/>
                  <a:gd name="T56" fmla="*/ 49 w 89"/>
                  <a:gd name="T57" fmla="*/ 54 h 127"/>
                  <a:gd name="T58" fmla="*/ 41 w 89"/>
                  <a:gd name="T59" fmla="*/ 58 h 127"/>
                  <a:gd name="T60" fmla="*/ 40 w 89"/>
                  <a:gd name="T61" fmla="*/ 58 h 127"/>
                  <a:gd name="T62" fmla="*/ 30 w 89"/>
                  <a:gd name="T63" fmla="*/ 40 h 127"/>
                  <a:gd name="T64" fmla="*/ 30 w 89"/>
                  <a:gd name="T65" fmla="*/ 40 h 127"/>
                  <a:gd name="T66" fmla="*/ 30 w 89"/>
                  <a:gd name="T67" fmla="*/ 40 h 127"/>
                  <a:gd name="T68" fmla="*/ 30 w 89"/>
                  <a:gd name="T69" fmla="*/ 40 h 127"/>
                  <a:gd name="T70" fmla="*/ 30 w 89"/>
                  <a:gd name="T71" fmla="*/ 40 h 127"/>
                  <a:gd name="T72" fmla="*/ 30 w 89"/>
                  <a:gd name="T73" fmla="*/ 40 h 127"/>
                  <a:gd name="T74" fmla="*/ 29 w 89"/>
                  <a:gd name="T75" fmla="*/ 21 h 127"/>
                  <a:gd name="T76" fmla="*/ 29 w 89"/>
                  <a:gd name="T77" fmla="*/ 21 h 127"/>
                  <a:gd name="T78" fmla="*/ 16 w 89"/>
                  <a:gd name="T79" fmla="*/ 0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9" h="127">
                    <a:moveTo>
                      <a:pt x="87" y="20"/>
                    </a:moveTo>
                    <a:cubicBezTo>
                      <a:pt x="87" y="20"/>
                      <a:pt x="87" y="20"/>
                      <a:pt x="87" y="20"/>
                    </a:cubicBezTo>
                    <a:cubicBezTo>
                      <a:pt x="85" y="29"/>
                      <a:pt x="83" y="38"/>
                      <a:pt x="79" y="47"/>
                    </a:cubicBezTo>
                    <a:cubicBezTo>
                      <a:pt x="79" y="47"/>
                      <a:pt x="79" y="47"/>
                      <a:pt x="79" y="47"/>
                    </a:cubicBezTo>
                    <a:cubicBezTo>
                      <a:pt x="83" y="38"/>
                      <a:pt x="85" y="29"/>
                      <a:pt x="87" y="20"/>
                    </a:cubicBezTo>
                    <a:cubicBezTo>
                      <a:pt x="87" y="20"/>
                      <a:pt x="87" y="20"/>
                      <a:pt x="87" y="20"/>
                    </a:cubicBezTo>
                    <a:moveTo>
                      <a:pt x="87" y="20"/>
                    </a:moveTo>
                    <a:cubicBezTo>
                      <a:pt x="87" y="20"/>
                      <a:pt x="87" y="20"/>
                      <a:pt x="87" y="20"/>
                    </a:cubicBezTo>
                    <a:cubicBezTo>
                      <a:pt x="87" y="20"/>
                      <a:pt x="87" y="20"/>
                      <a:pt x="87" y="20"/>
                    </a:cubicBezTo>
                    <a:moveTo>
                      <a:pt x="89" y="6"/>
                    </a:moveTo>
                    <a:cubicBezTo>
                      <a:pt x="89" y="6"/>
                      <a:pt x="89" y="6"/>
                      <a:pt x="89" y="6"/>
                    </a:cubicBezTo>
                    <a:cubicBezTo>
                      <a:pt x="89" y="6"/>
                      <a:pt x="89" y="6"/>
                      <a:pt x="89" y="6"/>
                    </a:cubicBezTo>
                    <a:cubicBezTo>
                      <a:pt x="89" y="10"/>
                      <a:pt x="88" y="15"/>
                      <a:pt x="87" y="20"/>
                    </a:cubicBezTo>
                    <a:cubicBezTo>
                      <a:pt x="88" y="15"/>
                      <a:pt x="89" y="10"/>
                      <a:pt x="89" y="6"/>
                    </a:cubicBezTo>
                    <a:moveTo>
                      <a:pt x="16" y="0"/>
                    </a:moveTo>
                    <a:cubicBezTo>
                      <a:pt x="12" y="1"/>
                      <a:pt x="8" y="2"/>
                      <a:pt x="3" y="2"/>
                    </a:cubicBezTo>
                    <a:cubicBezTo>
                      <a:pt x="5" y="2"/>
                      <a:pt x="6" y="3"/>
                      <a:pt x="7" y="3"/>
                    </a:cubicBezTo>
                    <a:cubicBezTo>
                      <a:pt x="16" y="6"/>
                      <a:pt x="20" y="22"/>
                      <a:pt x="21" y="37"/>
                    </a:cubicBezTo>
                    <a:cubicBezTo>
                      <a:pt x="22" y="53"/>
                      <a:pt x="32" y="58"/>
                      <a:pt x="29" y="75"/>
                    </a:cubicBezTo>
                    <a:cubicBezTo>
                      <a:pt x="26" y="89"/>
                      <a:pt x="6" y="111"/>
                      <a:pt x="0" y="127"/>
                    </a:cubicBezTo>
                    <a:cubicBezTo>
                      <a:pt x="14" y="121"/>
                      <a:pt x="27" y="114"/>
                      <a:pt x="38" y="105"/>
                    </a:cubicBezTo>
                    <a:cubicBezTo>
                      <a:pt x="45" y="99"/>
                      <a:pt x="53" y="91"/>
                      <a:pt x="60" y="81"/>
                    </a:cubicBezTo>
                    <a:cubicBezTo>
                      <a:pt x="57" y="83"/>
                      <a:pt x="54" y="84"/>
                      <a:pt x="52" y="84"/>
                    </a:cubicBezTo>
                    <a:cubicBezTo>
                      <a:pt x="50" y="84"/>
                      <a:pt x="48" y="83"/>
                      <a:pt x="47" y="82"/>
                    </a:cubicBezTo>
                    <a:cubicBezTo>
                      <a:pt x="47" y="82"/>
                      <a:pt x="47" y="82"/>
                      <a:pt x="47" y="82"/>
                    </a:cubicBezTo>
                    <a:cubicBezTo>
                      <a:pt x="47" y="82"/>
                      <a:pt x="47" y="82"/>
                      <a:pt x="47" y="82"/>
                    </a:cubicBezTo>
                    <a:cubicBezTo>
                      <a:pt x="47" y="82"/>
                      <a:pt x="57" y="50"/>
                      <a:pt x="60" y="45"/>
                    </a:cubicBezTo>
                    <a:cubicBezTo>
                      <a:pt x="61" y="44"/>
                      <a:pt x="63" y="42"/>
                      <a:pt x="65" y="41"/>
                    </a:cubicBezTo>
                    <a:cubicBezTo>
                      <a:pt x="58" y="43"/>
                      <a:pt x="50" y="52"/>
                      <a:pt x="49" y="54"/>
                    </a:cubicBezTo>
                    <a:cubicBezTo>
                      <a:pt x="48" y="55"/>
                      <a:pt x="44" y="58"/>
                      <a:pt x="41" y="58"/>
                    </a:cubicBezTo>
                    <a:cubicBezTo>
                      <a:pt x="41" y="58"/>
                      <a:pt x="40" y="58"/>
                      <a:pt x="40" y="58"/>
                    </a:cubicBezTo>
                    <a:cubicBezTo>
                      <a:pt x="35" y="56"/>
                      <a:pt x="33" y="47"/>
                      <a:pt x="30" y="40"/>
                    </a:cubicBezTo>
                    <a:cubicBezTo>
                      <a:pt x="30" y="40"/>
                      <a:pt x="30" y="40"/>
                      <a:pt x="30" y="40"/>
                    </a:cubicBezTo>
                    <a:cubicBezTo>
                      <a:pt x="30" y="40"/>
                      <a:pt x="30" y="40"/>
                      <a:pt x="30" y="40"/>
                    </a:cubicBezTo>
                    <a:cubicBezTo>
                      <a:pt x="30" y="40"/>
                      <a:pt x="30" y="40"/>
                      <a:pt x="30" y="40"/>
                    </a:cubicBezTo>
                    <a:cubicBezTo>
                      <a:pt x="30" y="40"/>
                      <a:pt x="30" y="40"/>
                      <a:pt x="30" y="40"/>
                    </a:cubicBezTo>
                    <a:cubicBezTo>
                      <a:pt x="30" y="40"/>
                      <a:pt x="30" y="40"/>
                      <a:pt x="30" y="40"/>
                    </a:cubicBezTo>
                    <a:cubicBezTo>
                      <a:pt x="29" y="36"/>
                      <a:pt x="30" y="29"/>
                      <a:pt x="29" y="21"/>
                    </a:cubicBezTo>
                    <a:cubicBezTo>
                      <a:pt x="29" y="21"/>
                      <a:pt x="29" y="21"/>
                      <a:pt x="29" y="21"/>
                    </a:cubicBezTo>
                    <a:cubicBezTo>
                      <a:pt x="28" y="14"/>
                      <a:pt x="25" y="6"/>
                      <a:pt x="16" y="0"/>
                    </a:cubicBezTo>
                  </a:path>
                </a:pathLst>
              </a:custGeom>
              <a:solidFill>
                <a:srgbClr val="F0A17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901" name="Freeform 283">
                <a:extLst>
                  <a:ext uri="{FF2B5EF4-FFF2-40B4-BE49-F238E27FC236}">
                    <a16:creationId xmlns:a16="http://schemas.microsoft.com/office/drawing/2014/main" id="{9B12674E-DC68-49C4-BC5A-3DBC7CBD0458}"/>
                  </a:ext>
                </a:extLst>
              </p:cNvPr>
              <p:cNvSpPr>
                <a:spLocks/>
              </p:cNvSpPr>
              <p:nvPr/>
            </p:nvSpPr>
            <p:spPr bwMode="auto">
              <a:xfrm>
                <a:off x="5174" y="1131"/>
                <a:ext cx="65" cy="59"/>
              </a:xfrm>
              <a:custGeom>
                <a:avLst/>
                <a:gdLst>
                  <a:gd name="T0" fmla="*/ 135 w 171"/>
                  <a:gd name="T1" fmla="*/ 25 h 155"/>
                  <a:gd name="T2" fmla="*/ 34 w 171"/>
                  <a:gd name="T3" fmla="*/ 25 h 155"/>
                  <a:gd name="T4" fmla="*/ 8 w 171"/>
                  <a:gd name="T5" fmla="*/ 56 h 155"/>
                  <a:gd name="T6" fmla="*/ 33 w 171"/>
                  <a:gd name="T7" fmla="*/ 101 h 155"/>
                  <a:gd name="T8" fmla="*/ 92 w 171"/>
                  <a:gd name="T9" fmla="*/ 95 h 155"/>
                  <a:gd name="T10" fmla="*/ 106 w 171"/>
                  <a:gd name="T11" fmla="*/ 135 h 155"/>
                  <a:gd name="T12" fmla="*/ 116 w 171"/>
                  <a:gd name="T13" fmla="*/ 153 h 155"/>
                  <a:gd name="T14" fmla="*/ 125 w 171"/>
                  <a:gd name="T15" fmla="*/ 149 h 155"/>
                  <a:gd name="T16" fmla="*/ 151 w 171"/>
                  <a:gd name="T17" fmla="*/ 151 h 155"/>
                  <a:gd name="T18" fmla="*/ 163 w 171"/>
                  <a:gd name="T19" fmla="*/ 115 h 155"/>
                  <a:gd name="T20" fmla="*/ 165 w 171"/>
                  <a:gd name="T21" fmla="*/ 101 h 155"/>
                  <a:gd name="T22" fmla="*/ 165 w 171"/>
                  <a:gd name="T23" fmla="*/ 101 h 155"/>
                  <a:gd name="T24" fmla="*/ 135 w 171"/>
                  <a:gd name="T25" fmla="*/ 25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1" h="155">
                    <a:moveTo>
                      <a:pt x="135" y="25"/>
                    </a:moveTo>
                    <a:cubicBezTo>
                      <a:pt x="99" y="0"/>
                      <a:pt x="56" y="10"/>
                      <a:pt x="34" y="25"/>
                    </a:cubicBezTo>
                    <a:cubicBezTo>
                      <a:pt x="26" y="30"/>
                      <a:pt x="17" y="39"/>
                      <a:pt x="8" y="56"/>
                    </a:cubicBezTo>
                    <a:cubicBezTo>
                      <a:pt x="0" y="70"/>
                      <a:pt x="0" y="98"/>
                      <a:pt x="33" y="101"/>
                    </a:cubicBezTo>
                    <a:cubicBezTo>
                      <a:pt x="50" y="102"/>
                      <a:pt x="74" y="99"/>
                      <a:pt x="92" y="95"/>
                    </a:cubicBezTo>
                    <a:cubicBezTo>
                      <a:pt x="111" y="108"/>
                      <a:pt x="103" y="128"/>
                      <a:pt x="106" y="135"/>
                    </a:cubicBezTo>
                    <a:cubicBezTo>
                      <a:pt x="109" y="142"/>
                      <a:pt x="111" y="151"/>
                      <a:pt x="116" y="153"/>
                    </a:cubicBezTo>
                    <a:cubicBezTo>
                      <a:pt x="118" y="155"/>
                      <a:pt x="123" y="150"/>
                      <a:pt x="125" y="149"/>
                    </a:cubicBezTo>
                    <a:cubicBezTo>
                      <a:pt x="128" y="145"/>
                      <a:pt x="150" y="120"/>
                      <a:pt x="151" y="151"/>
                    </a:cubicBezTo>
                    <a:cubicBezTo>
                      <a:pt x="157" y="140"/>
                      <a:pt x="161" y="128"/>
                      <a:pt x="163" y="115"/>
                    </a:cubicBezTo>
                    <a:cubicBezTo>
                      <a:pt x="164" y="110"/>
                      <a:pt x="165" y="105"/>
                      <a:pt x="165" y="101"/>
                    </a:cubicBezTo>
                    <a:cubicBezTo>
                      <a:pt x="165" y="101"/>
                      <a:pt x="165" y="101"/>
                      <a:pt x="165" y="101"/>
                    </a:cubicBezTo>
                    <a:cubicBezTo>
                      <a:pt x="171" y="88"/>
                      <a:pt x="170" y="50"/>
                      <a:pt x="135" y="25"/>
                    </a:cubicBezTo>
                  </a:path>
                </a:pathLst>
              </a:custGeom>
              <a:solidFill>
                <a:srgbClr val="5633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902" name="Freeform 284">
                <a:extLst>
                  <a:ext uri="{FF2B5EF4-FFF2-40B4-BE49-F238E27FC236}">
                    <a16:creationId xmlns:a16="http://schemas.microsoft.com/office/drawing/2014/main" id="{6E37E0C8-C2EA-46DD-B4E5-37A4656A4B91}"/>
                  </a:ext>
                </a:extLst>
              </p:cNvPr>
              <p:cNvSpPr>
                <a:spLocks/>
              </p:cNvSpPr>
              <p:nvPr/>
            </p:nvSpPr>
            <p:spPr bwMode="auto">
              <a:xfrm>
                <a:off x="5214" y="1169"/>
                <a:ext cx="23" cy="21"/>
              </a:xfrm>
              <a:custGeom>
                <a:avLst/>
                <a:gdLst>
                  <a:gd name="T0" fmla="*/ 1 w 60"/>
                  <a:gd name="T1" fmla="*/ 34 h 54"/>
                  <a:gd name="T2" fmla="*/ 11 w 60"/>
                  <a:gd name="T3" fmla="*/ 52 h 54"/>
                  <a:gd name="T4" fmla="*/ 20 w 60"/>
                  <a:gd name="T5" fmla="*/ 48 h 54"/>
                  <a:gd name="T6" fmla="*/ 46 w 60"/>
                  <a:gd name="T7" fmla="*/ 50 h 54"/>
                  <a:gd name="T8" fmla="*/ 58 w 60"/>
                  <a:gd name="T9" fmla="*/ 14 h 54"/>
                  <a:gd name="T10" fmla="*/ 60 w 60"/>
                  <a:gd name="T11" fmla="*/ 0 h 54"/>
                  <a:gd name="T12" fmla="*/ 0 w 60"/>
                  <a:gd name="T13" fmla="*/ 15 h 54"/>
                  <a:gd name="T14" fmla="*/ 1 w 60"/>
                  <a:gd name="T15" fmla="*/ 34 h 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 h="54">
                    <a:moveTo>
                      <a:pt x="1" y="34"/>
                    </a:moveTo>
                    <a:cubicBezTo>
                      <a:pt x="4" y="41"/>
                      <a:pt x="6" y="50"/>
                      <a:pt x="11" y="52"/>
                    </a:cubicBezTo>
                    <a:cubicBezTo>
                      <a:pt x="13" y="54"/>
                      <a:pt x="18" y="49"/>
                      <a:pt x="20" y="48"/>
                    </a:cubicBezTo>
                    <a:cubicBezTo>
                      <a:pt x="23" y="44"/>
                      <a:pt x="45" y="19"/>
                      <a:pt x="46" y="50"/>
                    </a:cubicBezTo>
                    <a:cubicBezTo>
                      <a:pt x="52" y="39"/>
                      <a:pt x="56" y="27"/>
                      <a:pt x="58" y="14"/>
                    </a:cubicBezTo>
                    <a:cubicBezTo>
                      <a:pt x="59" y="9"/>
                      <a:pt x="60" y="4"/>
                      <a:pt x="60" y="0"/>
                    </a:cubicBezTo>
                    <a:cubicBezTo>
                      <a:pt x="39" y="10"/>
                      <a:pt x="14" y="14"/>
                      <a:pt x="0" y="15"/>
                    </a:cubicBezTo>
                    <a:cubicBezTo>
                      <a:pt x="1" y="23"/>
                      <a:pt x="0" y="30"/>
                      <a:pt x="1" y="34"/>
                    </a:cubicBezTo>
                  </a:path>
                </a:pathLst>
              </a:custGeom>
              <a:solidFill>
                <a:srgbClr val="351D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903" name="Freeform 285">
                <a:extLst>
                  <a:ext uri="{FF2B5EF4-FFF2-40B4-BE49-F238E27FC236}">
                    <a16:creationId xmlns:a16="http://schemas.microsoft.com/office/drawing/2014/main" id="{4B2D14D1-E187-4D37-B9E1-8E77E91D18EC}"/>
                  </a:ext>
                </a:extLst>
              </p:cNvPr>
              <p:cNvSpPr>
                <a:spLocks/>
              </p:cNvSpPr>
              <p:nvPr/>
            </p:nvSpPr>
            <p:spPr bwMode="auto">
              <a:xfrm>
                <a:off x="5178" y="1201"/>
                <a:ext cx="6" cy="16"/>
              </a:xfrm>
              <a:custGeom>
                <a:avLst/>
                <a:gdLst>
                  <a:gd name="T0" fmla="*/ 14 w 16"/>
                  <a:gd name="T1" fmla="*/ 44 h 44"/>
                  <a:gd name="T2" fmla="*/ 10 w 16"/>
                  <a:gd name="T3" fmla="*/ 1 h 44"/>
                  <a:gd name="T4" fmla="*/ 0 w 16"/>
                  <a:gd name="T5" fmla="*/ 0 h 44"/>
                  <a:gd name="T6" fmla="*/ 0 w 16"/>
                  <a:gd name="T7" fmla="*/ 0 h 44"/>
                  <a:gd name="T8" fmla="*/ 4 w 16"/>
                  <a:gd name="T9" fmla="*/ 21 h 44"/>
                  <a:gd name="T10" fmla="*/ 14 w 16"/>
                  <a:gd name="T11" fmla="*/ 44 h 44"/>
                </a:gdLst>
                <a:ahLst/>
                <a:cxnLst>
                  <a:cxn ang="0">
                    <a:pos x="T0" y="T1"/>
                  </a:cxn>
                  <a:cxn ang="0">
                    <a:pos x="T2" y="T3"/>
                  </a:cxn>
                  <a:cxn ang="0">
                    <a:pos x="T4" y="T5"/>
                  </a:cxn>
                  <a:cxn ang="0">
                    <a:pos x="T6" y="T7"/>
                  </a:cxn>
                  <a:cxn ang="0">
                    <a:pos x="T8" y="T9"/>
                  </a:cxn>
                  <a:cxn ang="0">
                    <a:pos x="T10" y="T11"/>
                  </a:cxn>
                </a:cxnLst>
                <a:rect l="0" t="0" r="r" b="b"/>
                <a:pathLst>
                  <a:path w="16" h="44">
                    <a:moveTo>
                      <a:pt x="14" y="44"/>
                    </a:moveTo>
                    <a:cubicBezTo>
                      <a:pt x="16" y="16"/>
                      <a:pt x="10" y="1"/>
                      <a:pt x="10" y="1"/>
                    </a:cubicBezTo>
                    <a:cubicBezTo>
                      <a:pt x="10" y="0"/>
                      <a:pt x="5" y="1"/>
                      <a:pt x="0" y="0"/>
                    </a:cubicBezTo>
                    <a:cubicBezTo>
                      <a:pt x="0" y="0"/>
                      <a:pt x="0" y="0"/>
                      <a:pt x="0" y="0"/>
                    </a:cubicBezTo>
                    <a:cubicBezTo>
                      <a:pt x="2" y="8"/>
                      <a:pt x="4" y="17"/>
                      <a:pt x="4" y="21"/>
                    </a:cubicBezTo>
                    <a:cubicBezTo>
                      <a:pt x="4" y="26"/>
                      <a:pt x="3" y="38"/>
                      <a:pt x="14" y="44"/>
                    </a:cubicBezTo>
                    <a:close/>
                  </a:path>
                </a:pathLst>
              </a:custGeom>
              <a:solidFill>
                <a:srgbClr val="D88F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904" name="Freeform 286">
                <a:extLst>
                  <a:ext uri="{FF2B5EF4-FFF2-40B4-BE49-F238E27FC236}">
                    <a16:creationId xmlns:a16="http://schemas.microsoft.com/office/drawing/2014/main" id="{A3B2B138-D976-4E3B-905F-CDFE95E9DFFD}"/>
                  </a:ext>
                </a:extLst>
              </p:cNvPr>
              <p:cNvSpPr>
                <a:spLocks/>
              </p:cNvSpPr>
              <p:nvPr/>
            </p:nvSpPr>
            <p:spPr bwMode="auto">
              <a:xfrm>
                <a:off x="5221" y="1181"/>
                <a:ext cx="13" cy="19"/>
              </a:xfrm>
              <a:custGeom>
                <a:avLst/>
                <a:gdLst>
                  <a:gd name="T0" fmla="*/ 0 w 35"/>
                  <a:gd name="T1" fmla="*/ 44 h 49"/>
                  <a:gd name="T2" fmla="*/ 22 w 35"/>
                  <a:gd name="T3" fmla="*/ 35 h 49"/>
                  <a:gd name="T4" fmla="*/ 29 w 35"/>
                  <a:gd name="T5" fmla="*/ 4 h 49"/>
                  <a:gd name="T6" fmla="*/ 13 w 35"/>
                  <a:gd name="T7" fmla="*/ 7 h 49"/>
                  <a:gd name="T8" fmla="*/ 0 w 35"/>
                  <a:gd name="T9" fmla="*/ 44 h 49"/>
                </a:gdLst>
                <a:ahLst/>
                <a:cxnLst>
                  <a:cxn ang="0">
                    <a:pos x="T0" y="T1"/>
                  </a:cxn>
                  <a:cxn ang="0">
                    <a:pos x="T2" y="T3"/>
                  </a:cxn>
                  <a:cxn ang="0">
                    <a:pos x="T4" y="T5"/>
                  </a:cxn>
                  <a:cxn ang="0">
                    <a:pos x="T6" y="T7"/>
                  </a:cxn>
                  <a:cxn ang="0">
                    <a:pos x="T8" y="T9"/>
                  </a:cxn>
                </a:cxnLst>
                <a:rect l="0" t="0" r="r" b="b"/>
                <a:pathLst>
                  <a:path w="35" h="49">
                    <a:moveTo>
                      <a:pt x="0" y="44"/>
                    </a:moveTo>
                    <a:cubicBezTo>
                      <a:pt x="3" y="46"/>
                      <a:pt x="10" y="49"/>
                      <a:pt x="22" y="35"/>
                    </a:cubicBezTo>
                    <a:cubicBezTo>
                      <a:pt x="35" y="21"/>
                      <a:pt x="35" y="8"/>
                      <a:pt x="29" y="4"/>
                    </a:cubicBezTo>
                    <a:cubicBezTo>
                      <a:pt x="22" y="0"/>
                      <a:pt x="16" y="2"/>
                      <a:pt x="13" y="7"/>
                    </a:cubicBezTo>
                    <a:cubicBezTo>
                      <a:pt x="10" y="12"/>
                      <a:pt x="0" y="44"/>
                      <a:pt x="0" y="44"/>
                    </a:cubicBezTo>
                  </a:path>
                </a:pathLst>
              </a:custGeom>
              <a:solidFill>
                <a:srgbClr val="F2A9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905" name="Freeform 287">
                <a:extLst>
                  <a:ext uri="{FF2B5EF4-FFF2-40B4-BE49-F238E27FC236}">
                    <a16:creationId xmlns:a16="http://schemas.microsoft.com/office/drawing/2014/main" id="{222AC518-E259-4999-86D5-048663AE7CF8}"/>
                  </a:ext>
                </a:extLst>
              </p:cNvPr>
              <p:cNvSpPr>
                <a:spLocks/>
              </p:cNvSpPr>
              <p:nvPr/>
            </p:nvSpPr>
            <p:spPr bwMode="auto">
              <a:xfrm>
                <a:off x="5221" y="1182"/>
                <a:ext cx="13" cy="17"/>
              </a:xfrm>
              <a:custGeom>
                <a:avLst/>
                <a:gdLst>
                  <a:gd name="T0" fmla="*/ 22 w 33"/>
                  <a:gd name="T1" fmla="*/ 0 h 44"/>
                  <a:gd name="T2" fmla="*/ 13 w 33"/>
                  <a:gd name="T3" fmla="*/ 5 h 44"/>
                  <a:gd name="T4" fmla="*/ 0 w 33"/>
                  <a:gd name="T5" fmla="*/ 42 h 44"/>
                  <a:gd name="T6" fmla="*/ 5 w 33"/>
                  <a:gd name="T7" fmla="*/ 44 h 44"/>
                  <a:gd name="T8" fmla="*/ 22 w 33"/>
                  <a:gd name="T9" fmla="*/ 33 h 44"/>
                  <a:gd name="T10" fmla="*/ 33 w 33"/>
                  <a:gd name="T11" fmla="*/ 11 h 44"/>
                  <a:gd name="T12" fmla="*/ 29 w 33"/>
                  <a:gd name="T13" fmla="*/ 2 h 44"/>
                  <a:gd name="T14" fmla="*/ 22 w 33"/>
                  <a:gd name="T15" fmla="*/ 0 h 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 h="44">
                    <a:moveTo>
                      <a:pt x="22" y="0"/>
                    </a:moveTo>
                    <a:cubicBezTo>
                      <a:pt x="18" y="0"/>
                      <a:pt x="15" y="2"/>
                      <a:pt x="13" y="5"/>
                    </a:cubicBezTo>
                    <a:cubicBezTo>
                      <a:pt x="10" y="10"/>
                      <a:pt x="0" y="42"/>
                      <a:pt x="0" y="42"/>
                    </a:cubicBezTo>
                    <a:cubicBezTo>
                      <a:pt x="1" y="43"/>
                      <a:pt x="3" y="44"/>
                      <a:pt x="5" y="44"/>
                    </a:cubicBezTo>
                    <a:cubicBezTo>
                      <a:pt x="9" y="44"/>
                      <a:pt x="14" y="42"/>
                      <a:pt x="22" y="33"/>
                    </a:cubicBezTo>
                    <a:cubicBezTo>
                      <a:pt x="30" y="25"/>
                      <a:pt x="33" y="17"/>
                      <a:pt x="33" y="11"/>
                    </a:cubicBezTo>
                    <a:cubicBezTo>
                      <a:pt x="33" y="7"/>
                      <a:pt x="31" y="4"/>
                      <a:pt x="29" y="2"/>
                    </a:cubicBezTo>
                    <a:cubicBezTo>
                      <a:pt x="26" y="1"/>
                      <a:pt x="24" y="0"/>
                      <a:pt x="22" y="0"/>
                    </a:cubicBezTo>
                  </a:path>
                </a:pathLst>
              </a:custGeom>
              <a:solidFill>
                <a:srgbClr val="F0A17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grpSp>
      </p:grpSp>
      <p:pic>
        <p:nvPicPr>
          <p:cNvPr id="23" name="Picture 22" descr="person in motorized mobility aid">
            <a:extLst>
              <a:ext uri="{FF2B5EF4-FFF2-40B4-BE49-F238E27FC236}">
                <a16:creationId xmlns:a16="http://schemas.microsoft.com/office/drawing/2014/main" id="{9EEF2E15-4F13-4098-85A7-D06E0F2DBD9B}"/>
              </a:ext>
            </a:extLst>
          </p:cNvPr>
          <p:cNvPicPr>
            <a:picLocks noChangeAspect="1"/>
          </p:cNvPicPr>
          <p:nvPr/>
        </p:nvPicPr>
        <p:blipFill>
          <a:blip r:embed="rId5"/>
          <a:stretch>
            <a:fillRect/>
          </a:stretch>
        </p:blipFill>
        <p:spPr>
          <a:xfrm>
            <a:off x="9896641" y="1127369"/>
            <a:ext cx="1413396" cy="1350157"/>
          </a:xfrm>
          <a:prstGeom prst="rect">
            <a:avLst/>
          </a:prstGeom>
        </p:spPr>
      </p:pic>
      <p:sp>
        <p:nvSpPr>
          <p:cNvPr id="11" name="Rectangle 10">
            <a:extLst>
              <a:ext uri="{FF2B5EF4-FFF2-40B4-BE49-F238E27FC236}">
                <a16:creationId xmlns:a16="http://schemas.microsoft.com/office/drawing/2014/main" id="{8675FB41-AAE3-486D-B4A5-59105222D5EA}"/>
              </a:ext>
            </a:extLst>
          </p:cNvPr>
          <p:cNvSpPr/>
          <p:nvPr/>
        </p:nvSpPr>
        <p:spPr>
          <a:xfrm>
            <a:off x="7530516" y="4204544"/>
            <a:ext cx="3758690" cy="184666"/>
          </a:xfrm>
          <a:prstGeom prst="rect">
            <a:avLst/>
          </a:prstGeom>
          <a:solidFill>
            <a:schemeClr val="bg1"/>
          </a:solidFill>
        </p:spPr>
        <p:txBody>
          <a:bodyPr wrap="square" lIns="0" tIns="0" rIns="0" bIns="0">
            <a:spAutoFit/>
          </a:bodyPr>
          <a:lstStyle/>
          <a:p>
            <a:pPr marL="285750" indent="-285750">
              <a:buFont typeface="Wingdings" panose="05000000000000000000" pitchFamily="2" charset="2"/>
              <a:buChar char="ü"/>
            </a:pPr>
            <a:r>
              <a:rPr lang="fr-CA" sz="1200" b="1" dirty="0">
                <a:latin typeface="Arial Narrow" panose="020B0606020202030204" pitchFamily="34" charset="0"/>
              </a:rPr>
              <a:t>Vision restreinte et difficultés d’audition</a:t>
            </a:r>
          </a:p>
        </p:txBody>
      </p:sp>
      <p:grpSp>
        <p:nvGrpSpPr>
          <p:cNvPr id="18" name="Group 17" descr="person with specialised visual aid">
            <a:extLst>
              <a:ext uri="{FF2B5EF4-FFF2-40B4-BE49-F238E27FC236}">
                <a16:creationId xmlns:a16="http://schemas.microsoft.com/office/drawing/2014/main" id="{E11C48DD-54EC-4BD1-AA56-220897245FD3}"/>
              </a:ext>
            </a:extLst>
          </p:cNvPr>
          <p:cNvGrpSpPr/>
          <p:nvPr/>
        </p:nvGrpSpPr>
        <p:grpSpPr>
          <a:xfrm>
            <a:off x="7561910" y="2867094"/>
            <a:ext cx="1321744" cy="1315656"/>
            <a:chOff x="6314574" y="3217037"/>
            <a:chExt cx="1016702" cy="1016702"/>
          </a:xfrm>
        </p:grpSpPr>
        <p:sp>
          <p:nvSpPr>
            <p:cNvPr id="180" name="Oval 179">
              <a:extLst>
                <a:ext uri="{FF2B5EF4-FFF2-40B4-BE49-F238E27FC236}">
                  <a16:creationId xmlns:a16="http://schemas.microsoft.com/office/drawing/2014/main" id="{0576DA42-09A2-4E56-9791-1C420B126356}"/>
                </a:ext>
              </a:extLst>
            </p:cNvPr>
            <p:cNvSpPr/>
            <p:nvPr/>
          </p:nvSpPr>
          <p:spPr>
            <a:xfrm>
              <a:off x="6314574" y="3217037"/>
              <a:ext cx="1016702" cy="1016702"/>
            </a:xfrm>
            <a:prstGeom prst="ellipse">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181" name="Group 1114">
              <a:extLst>
                <a:ext uri="{FF2B5EF4-FFF2-40B4-BE49-F238E27FC236}">
                  <a16:creationId xmlns:a16="http://schemas.microsoft.com/office/drawing/2014/main" id="{525126EB-E985-4D39-BB26-DC14C305B036}"/>
                </a:ext>
              </a:extLst>
            </p:cNvPr>
            <p:cNvGrpSpPr>
              <a:grpSpLocks noChangeAspect="1"/>
            </p:cNvGrpSpPr>
            <p:nvPr/>
          </p:nvGrpSpPr>
          <p:grpSpPr bwMode="auto">
            <a:xfrm>
              <a:off x="6489713" y="3338511"/>
              <a:ext cx="650876" cy="803275"/>
              <a:chOff x="4088" y="2103"/>
              <a:chExt cx="410" cy="506"/>
            </a:xfrm>
          </p:grpSpPr>
          <p:sp>
            <p:nvSpPr>
              <p:cNvPr id="182" name="Freeform 1115">
                <a:extLst>
                  <a:ext uri="{FF2B5EF4-FFF2-40B4-BE49-F238E27FC236}">
                    <a16:creationId xmlns:a16="http://schemas.microsoft.com/office/drawing/2014/main" id="{D6C54B09-319B-49FB-BCA8-67BB22A221ED}"/>
                  </a:ext>
                </a:extLst>
              </p:cNvPr>
              <p:cNvSpPr>
                <a:spLocks/>
              </p:cNvSpPr>
              <p:nvPr/>
            </p:nvSpPr>
            <p:spPr bwMode="auto">
              <a:xfrm>
                <a:off x="4211" y="2583"/>
                <a:ext cx="11" cy="16"/>
              </a:xfrm>
              <a:custGeom>
                <a:avLst/>
                <a:gdLst>
                  <a:gd name="T0" fmla="*/ 10 w 11"/>
                  <a:gd name="T1" fmla="*/ 16 h 16"/>
                  <a:gd name="T2" fmla="*/ 0 w 11"/>
                  <a:gd name="T3" fmla="*/ 16 h 16"/>
                  <a:gd name="T4" fmla="*/ 0 w 11"/>
                  <a:gd name="T5" fmla="*/ 0 h 16"/>
                  <a:gd name="T6" fmla="*/ 11 w 11"/>
                  <a:gd name="T7" fmla="*/ 0 h 16"/>
                  <a:gd name="T8" fmla="*/ 10 w 11"/>
                  <a:gd name="T9" fmla="*/ 16 h 16"/>
                </a:gdLst>
                <a:ahLst/>
                <a:cxnLst>
                  <a:cxn ang="0">
                    <a:pos x="T0" y="T1"/>
                  </a:cxn>
                  <a:cxn ang="0">
                    <a:pos x="T2" y="T3"/>
                  </a:cxn>
                  <a:cxn ang="0">
                    <a:pos x="T4" y="T5"/>
                  </a:cxn>
                  <a:cxn ang="0">
                    <a:pos x="T6" y="T7"/>
                  </a:cxn>
                  <a:cxn ang="0">
                    <a:pos x="T8" y="T9"/>
                  </a:cxn>
                </a:cxnLst>
                <a:rect l="0" t="0" r="r" b="b"/>
                <a:pathLst>
                  <a:path w="11" h="16">
                    <a:moveTo>
                      <a:pt x="10" y="16"/>
                    </a:moveTo>
                    <a:lnTo>
                      <a:pt x="0" y="16"/>
                    </a:lnTo>
                    <a:lnTo>
                      <a:pt x="0" y="0"/>
                    </a:lnTo>
                    <a:lnTo>
                      <a:pt x="11" y="0"/>
                    </a:lnTo>
                    <a:lnTo>
                      <a:pt x="10" y="16"/>
                    </a:lnTo>
                    <a:close/>
                  </a:path>
                </a:pathLst>
              </a:custGeom>
              <a:solidFill>
                <a:srgbClr val="FDC8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83" name="Freeform 1116">
                <a:extLst>
                  <a:ext uri="{FF2B5EF4-FFF2-40B4-BE49-F238E27FC236}">
                    <a16:creationId xmlns:a16="http://schemas.microsoft.com/office/drawing/2014/main" id="{12685758-06B7-41AD-ADC5-4BE2E47EA1D1}"/>
                  </a:ext>
                </a:extLst>
              </p:cNvPr>
              <p:cNvSpPr>
                <a:spLocks/>
              </p:cNvSpPr>
              <p:nvPr/>
            </p:nvSpPr>
            <p:spPr bwMode="auto">
              <a:xfrm>
                <a:off x="4211" y="2583"/>
                <a:ext cx="11" cy="16"/>
              </a:xfrm>
              <a:custGeom>
                <a:avLst/>
                <a:gdLst>
                  <a:gd name="T0" fmla="*/ 10 w 11"/>
                  <a:gd name="T1" fmla="*/ 16 h 16"/>
                  <a:gd name="T2" fmla="*/ 0 w 11"/>
                  <a:gd name="T3" fmla="*/ 16 h 16"/>
                  <a:gd name="T4" fmla="*/ 0 w 11"/>
                  <a:gd name="T5" fmla="*/ 0 h 16"/>
                  <a:gd name="T6" fmla="*/ 11 w 11"/>
                  <a:gd name="T7" fmla="*/ 0 h 16"/>
                  <a:gd name="T8" fmla="*/ 10 w 11"/>
                  <a:gd name="T9" fmla="*/ 16 h 16"/>
                </a:gdLst>
                <a:ahLst/>
                <a:cxnLst>
                  <a:cxn ang="0">
                    <a:pos x="T0" y="T1"/>
                  </a:cxn>
                  <a:cxn ang="0">
                    <a:pos x="T2" y="T3"/>
                  </a:cxn>
                  <a:cxn ang="0">
                    <a:pos x="T4" y="T5"/>
                  </a:cxn>
                  <a:cxn ang="0">
                    <a:pos x="T6" y="T7"/>
                  </a:cxn>
                  <a:cxn ang="0">
                    <a:pos x="T8" y="T9"/>
                  </a:cxn>
                </a:cxnLst>
                <a:rect l="0" t="0" r="r" b="b"/>
                <a:pathLst>
                  <a:path w="11" h="16">
                    <a:moveTo>
                      <a:pt x="10" y="16"/>
                    </a:moveTo>
                    <a:lnTo>
                      <a:pt x="0" y="16"/>
                    </a:lnTo>
                    <a:lnTo>
                      <a:pt x="0" y="0"/>
                    </a:lnTo>
                    <a:lnTo>
                      <a:pt x="11" y="0"/>
                    </a:lnTo>
                    <a:lnTo>
                      <a:pt x="10" y="1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84" name="Freeform 1117">
                <a:extLst>
                  <a:ext uri="{FF2B5EF4-FFF2-40B4-BE49-F238E27FC236}">
                    <a16:creationId xmlns:a16="http://schemas.microsoft.com/office/drawing/2014/main" id="{E69523D0-4119-46D4-8209-7E73EBFDD59A}"/>
                  </a:ext>
                </a:extLst>
              </p:cNvPr>
              <p:cNvSpPr>
                <a:spLocks noEditPoints="1"/>
              </p:cNvSpPr>
              <p:nvPr/>
            </p:nvSpPr>
            <p:spPr bwMode="auto">
              <a:xfrm>
                <a:off x="4211" y="2587"/>
                <a:ext cx="10" cy="12"/>
              </a:xfrm>
              <a:custGeom>
                <a:avLst/>
                <a:gdLst>
                  <a:gd name="T0" fmla="*/ 10 w 17"/>
                  <a:gd name="T1" fmla="*/ 21 h 21"/>
                  <a:gd name="T2" fmla="*/ 10 w 17"/>
                  <a:gd name="T3" fmla="*/ 21 h 21"/>
                  <a:gd name="T4" fmla="*/ 17 w 17"/>
                  <a:gd name="T5" fmla="*/ 21 h 21"/>
                  <a:gd name="T6" fmla="*/ 10 w 17"/>
                  <a:gd name="T7" fmla="*/ 21 h 21"/>
                  <a:gd name="T8" fmla="*/ 0 w 17"/>
                  <a:gd name="T9" fmla="*/ 0 h 21"/>
                  <a:gd name="T10" fmla="*/ 0 w 17"/>
                  <a:gd name="T11" fmla="*/ 2 h 21"/>
                  <a:gd name="T12" fmla="*/ 0 w 17"/>
                  <a:gd name="T13" fmla="*/ 2 h 21"/>
                  <a:gd name="T14" fmla="*/ 0 w 17"/>
                  <a:gd name="T15" fmla="*/ 0 h 21"/>
                  <a:gd name="T16" fmla="*/ 0 w 17"/>
                  <a:gd name="T17"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21">
                    <a:moveTo>
                      <a:pt x="10" y="21"/>
                    </a:moveTo>
                    <a:cubicBezTo>
                      <a:pt x="10" y="21"/>
                      <a:pt x="10" y="21"/>
                      <a:pt x="10" y="21"/>
                    </a:cubicBezTo>
                    <a:cubicBezTo>
                      <a:pt x="17" y="21"/>
                      <a:pt x="17" y="21"/>
                      <a:pt x="17" y="21"/>
                    </a:cubicBezTo>
                    <a:cubicBezTo>
                      <a:pt x="10" y="21"/>
                      <a:pt x="10" y="21"/>
                      <a:pt x="10" y="21"/>
                    </a:cubicBezTo>
                    <a:moveTo>
                      <a:pt x="0" y="0"/>
                    </a:moveTo>
                    <a:cubicBezTo>
                      <a:pt x="0" y="2"/>
                      <a:pt x="0" y="2"/>
                      <a:pt x="0" y="2"/>
                    </a:cubicBezTo>
                    <a:cubicBezTo>
                      <a:pt x="0" y="2"/>
                      <a:pt x="0" y="2"/>
                      <a:pt x="0" y="2"/>
                    </a:cubicBezTo>
                    <a:cubicBezTo>
                      <a:pt x="0" y="0"/>
                      <a:pt x="0" y="0"/>
                      <a:pt x="0" y="0"/>
                    </a:cubicBezTo>
                    <a:cubicBezTo>
                      <a:pt x="0" y="0"/>
                      <a:pt x="0" y="0"/>
                      <a:pt x="0" y="0"/>
                    </a:cubicBezTo>
                  </a:path>
                </a:pathLst>
              </a:custGeom>
              <a:solidFill>
                <a:srgbClr val="FDC8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85" name="Freeform 1118">
                <a:extLst>
                  <a:ext uri="{FF2B5EF4-FFF2-40B4-BE49-F238E27FC236}">
                    <a16:creationId xmlns:a16="http://schemas.microsoft.com/office/drawing/2014/main" id="{8494D32B-2596-4E14-9746-F56EA410DD37}"/>
                  </a:ext>
                </a:extLst>
              </p:cNvPr>
              <p:cNvSpPr>
                <a:spLocks/>
              </p:cNvSpPr>
              <p:nvPr/>
            </p:nvSpPr>
            <p:spPr bwMode="auto">
              <a:xfrm>
                <a:off x="4211" y="2587"/>
                <a:ext cx="11" cy="12"/>
              </a:xfrm>
              <a:custGeom>
                <a:avLst/>
                <a:gdLst>
                  <a:gd name="T0" fmla="*/ 0 w 18"/>
                  <a:gd name="T1" fmla="*/ 0 h 21"/>
                  <a:gd name="T2" fmla="*/ 0 w 18"/>
                  <a:gd name="T3" fmla="*/ 2 h 21"/>
                  <a:gd name="T4" fmla="*/ 2 w 18"/>
                  <a:gd name="T5" fmla="*/ 2 h 21"/>
                  <a:gd name="T6" fmla="*/ 3 w 18"/>
                  <a:gd name="T7" fmla="*/ 2 h 21"/>
                  <a:gd name="T8" fmla="*/ 13 w 18"/>
                  <a:gd name="T9" fmla="*/ 9 h 21"/>
                  <a:gd name="T10" fmla="*/ 11 w 18"/>
                  <a:gd name="T11" fmla="*/ 17 h 21"/>
                  <a:gd name="T12" fmla="*/ 10 w 18"/>
                  <a:gd name="T13" fmla="*/ 21 h 21"/>
                  <a:gd name="T14" fmla="*/ 17 w 18"/>
                  <a:gd name="T15" fmla="*/ 21 h 21"/>
                  <a:gd name="T16" fmla="*/ 18 w 18"/>
                  <a:gd name="T17" fmla="*/ 1 h 21"/>
                  <a:gd name="T18" fmla="*/ 0 w 18"/>
                  <a:gd name="T19"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 h="21">
                    <a:moveTo>
                      <a:pt x="0" y="0"/>
                    </a:moveTo>
                    <a:cubicBezTo>
                      <a:pt x="0" y="2"/>
                      <a:pt x="0" y="2"/>
                      <a:pt x="0" y="2"/>
                    </a:cubicBezTo>
                    <a:cubicBezTo>
                      <a:pt x="1" y="2"/>
                      <a:pt x="1" y="2"/>
                      <a:pt x="2" y="2"/>
                    </a:cubicBezTo>
                    <a:cubicBezTo>
                      <a:pt x="2" y="2"/>
                      <a:pt x="3" y="2"/>
                      <a:pt x="3" y="2"/>
                    </a:cubicBezTo>
                    <a:cubicBezTo>
                      <a:pt x="8" y="3"/>
                      <a:pt x="12" y="4"/>
                      <a:pt x="13" y="9"/>
                    </a:cubicBezTo>
                    <a:cubicBezTo>
                      <a:pt x="14" y="12"/>
                      <a:pt x="12" y="15"/>
                      <a:pt x="11" y="17"/>
                    </a:cubicBezTo>
                    <a:cubicBezTo>
                      <a:pt x="11" y="18"/>
                      <a:pt x="10" y="20"/>
                      <a:pt x="10" y="21"/>
                    </a:cubicBezTo>
                    <a:cubicBezTo>
                      <a:pt x="17" y="21"/>
                      <a:pt x="17" y="21"/>
                      <a:pt x="17" y="21"/>
                    </a:cubicBezTo>
                    <a:cubicBezTo>
                      <a:pt x="18" y="1"/>
                      <a:pt x="18" y="1"/>
                      <a:pt x="18" y="1"/>
                    </a:cubicBezTo>
                    <a:cubicBezTo>
                      <a:pt x="0" y="0"/>
                      <a:pt x="0" y="0"/>
                      <a:pt x="0" y="0"/>
                    </a:cubicBezTo>
                  </a:path>
                </a:pathLst>
              </a:custGeom>
              <a:solidFill>
                <a:srgbClr val="FB9D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86" name="Freeform 1119">
                <a:extLst>
                  <a:ext uri="{FF2B5EF4-FFF2-40B4-BE49-F238E27FC236}">
                    <a16:creationId xmlns:a16="http://schemas.microsoft.com/office/drawing/2014/main" id="{23F873B6-DA87-4785-B65B-C9472C5468C3}"/>
                  </a:ext>
                </a:extLst>
              </p:cNvPr>
              <p:cNvSpPr>
                <a:spLocks/>
              </p:cNvSpPr>
              <p:nvPr/>
            </p:nvSpPr>
            <p:spPr bwMode="auto">
              <a:xfrm>
                <a:off x="4225" y="2593"/>
                <a:ext cx="33" cy="14"/>
              </a:xfrm>
              <a:custGeom>
                <a:avLst/>
                <a:gdLst>
                  <a:gd name="T0" fmla="*/ 56 w 56"/>
                  <a:gd name="T1" fmla="*/ 19 h 23"/>
                  <a:gd name="T2" fmla="*/ 56 w 56"/>
                  <a:gd name="T3" fmla="*/ 16 h 23"/>
                  <a:gd name="T4" fmla="*/ 21 w 56"/>
                  <a:gd name="T5" fmla="*/ 5 h 23"/>
                  <a:gd name="T6" fmla="*/ 12 w 56"/>
                  <a:gd name="T7" fmla="*/ 1 h 23"/>
                  <a:gd name="T8" fmla="*/ 10 w 56"/>
                  <a:gd name="T9" fmla="*/ 0 h 23"/>
                  <a:gd name="T10" fmla="*/ 0 w 56"/>
                  <a:gd name="T11" fmla="*/ 0 h 23"/>
                  <a:gd name="T12" fmla="*/ 1 w 56"/>
                  <a:gd name="T13" fmla="*/ 23 h 23"/>
                  <a:gd name="T14" fmla="*/ 52 w 56"/>
                  <a:gd name="T15" fmla="*/ 23 h 23"/>
                  <a:gd name="T16" fmla="*/ 56 w 56"/>
                  <a:gd name="T17" fmla="*/ 20 h 23"/>
                  <a:gd name="T18" fmla="*/ 56 w 56"/>
                  <a:gd name="T19" fmla="*/ 19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6" h="23">
                    <a:moveTo>
                      <a:pt x="56" y="19"/>
                    </a:moveTo>
                    <a:cubicBezTo>
                      <a:pt x="56" y="19"/>
                      <a:pt x="56" y="18"/>
                      <a:pt x="56" y="16"/>
                    </a:cubicBezTo>
                    <a:cubicBezTo>
                      <a:pt x="56" y="13"/>
                      <a:pt x="35" y="8"/>
                      <a:pt x="21" y="5"/>
                    </a:cubicBezTo>
                    <a:cubicBezTo>
                      <a:pt x="19" y="5"/>
                      <a:pt x="13" y="3"/>
                      <a:pt x="12" y="1"/>
                    </a:cubicBezTo>
                    <a:cubicBezTo>
                      <a:pt x="10" y="0"/>
                      <a:pt x="11" y="0"/>
                      <a:pt x="10" y="0"/>
                    </a:cubicBezTo>
                    <a:cubicBezTo>
                      <a:pt x="6" y="2"/>
                      <a:pt x="3" y="0"/>
                      <a:pt x="0" y="0"/>
                    </a:cubicBezTo>
                    <a:cubicBezTo>
                      <a:pt x="1" y="23"/>
                      <a:pt x="1" y="23"/>
                      <a:pt x="1" y="23"/>
                    </a:cubicBezTo>
                    <a:cubicBezTo>
                      <a:pt x="19" y="23"/>
                      <a:pt x="47" y="23"/>
                      <a:pt x="52" y="23"/>
                    </a:cubicBezTo>
                    <a:cubicBezTo>
                      <a:pt x="56" y="23"/>
                      <a:pt x="56" y="22"/>
                      <a:pt x="56" y="20"/>
                    </a:cubicBezTo>
                    <a:cubicBezTo>
                      <a:pt x="56" y="19"/>
                      <a:pt x="56" y="19"/>
                      <a:pt x="56" y="19"/>
                    </a:cubicBezTo>
                  </a:path>
                </a:pathLst>
              </a:custGeom>
              <a:solidFill>
                <a:srgbClr val="EF79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87" name="Freeform 1120">
                <a:extLst>
                  <a:ext uri="{FF2B5EF4-FFF2-40B4-BE49-F238E27FC236}">
                    <a16:creationId xmlns:a16="http://schemas.microsoft.com/office/drawing/2014/main" id="{F4E55ADA-F636-4A06-B7F7-F3C9ECDDAC17}"/>
                  </a:ext>
                </a:extLst>
              </p:cNvPr>
              <p:cNvSpPr>
                <a:spLocks/>
              </p:cNvSpPr>
              <p:nvPr/>
            </p:nvSpPr>
            <p:spPr bwMode="auto">
              <a:xfrm>
                <a:off x="4225" y="2593"/>
                <a:ext cx="4" cy="1"/>
              </a:xfrm>
              <a:custGeom>
                <a:avLst/>
                <a:gdLst>
                  <a:gd name="T0" fmla="*/ 0 w 7"/>
                  <a:gd name="T1" fmla="*/ 0 h 1"/>
                  <a:gd name="T2" fmla="*/ 0 w 7"/>
                  <a:gd name="T3" fmla="*/ 0 h 1"/>
                  <a:gd name="T4" fmla="*/ 7 w 7"/>
                  <a:gd name="T5" fmla="*/ 1 h 1"/>
                  <a:gd name="T6" fmla="*/ 7 w 7"/>
                  <a:gd name="T7" fmla="*/ 1 h 1"/>
                  <a:gd name="T8" fmla="*/ 0 w 7"/>
                  <a:gd name="T9" fmla="*/ 0 h 1"/>
                </a:gdLst>
                <a:ahLst/>
                <a:cxnLst>
                  <a:cxn ang="0">
                    <a:pos x="T0" y="T1"/>
                  </a:cxn>
                  <a:cxn ang="0">
                    <a:pos x="T2" y="T3"/>
                  </a:cxn>
                  <a:cxn ang="0">
                    <a:pos x="T4" y="T5"/>
                  </a:cxn>
                  <a:cxn ang="0">
                    <a:pos x="T6" y="T7"/>
                  </a:cxn>
                  <a:cxn ang="0">
                    <a:pos x="T8" y="T9"/>
                  </a:cxn>
                </a:cxnLst>
                <a:rect l="0" t="0" r="r" b="b"/>
                <a:pathLst>
                  <a:path w="7" h="1">
                    <a:moveTo>
                      <a:pt x="0" y="0"/>
                    </a:moveTo>
                    <a:cubicBezTo>
                      <a:pt x="0" y="0"/>
                      <a:pt x="0" y="0"/>
                      <a:pt x="0" y="0"/>
                    </a:cubicBezTo>
                    <a:cubicBezTo>
                      <a:pt x="2" y="0"/>
                      <a:pt x="4" y="1"/>
                      <a:pt x="7" y="1"/>
                    </a:cubicBezTo>
                    <a:cubicBezTo>
                      <a:pt x="7" y="1"/>
                      <a:pt x="7" y="1"/>
                      <a:pt x="7" y="1"/>
                    </a:cubicBezTo>
                    <a:cubicBezTo>
                      <a:pt x="5" y="1"/>
                      <a:pt x="3" y="0"/>
                      <a:pt x="0" y="0"/>
                    </a:cubicBezTo>
                  </a:path>
                </a:pathLst>
              </a:custGeom>
              <a:solidFill>
                <a:srgbClr val="C591A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88" name="Freeform 1121">
                <a:extLst>
                  <a:ext uri="{FF2B5EF4-FFF2-40B4-BE49-F238E27FC236}">
                    <a16:creationId xmlns:a16="http://schemas.microsoft.com/office/drawing/2014/main" id="{E7D379DE-61F9-4EFC-8ED6-8D95812DECF1}"/>
                  </a:ext>
                </a:extLst>
              </p:cNvPr>
              <p:cNvSpPr>
                <a:spLocks/>
              </p:cNvSpPr>
              <p:nvPr/>
            </p:nvSpPr>
            <p:spPr bwMode="auto">
              <a:xfrm>
                <a:off x="4225" y="2593"/>
                <a:ext cx="33" cy="11"/>
              </a:xfrm>
              <a:custGeom>
                <a:avLst/>
                <a:gdLst>
                  <a:gd name="T0" fmla="*/ 0 w 56"/>
                  <a:gd name="T1" fmla="*/ 0 h 19"/>
                  <a:gd name="T2" fmla="*/ 1 w 56"/>
                  <a:gd name="T3" fmla="*/ 19 h 19"/>
                  <a:gd name="T4" fmla="*/ 1 w 56"/>
                  <a:gd name="T5" fmla="*/ 19 h 19"/>
                  <a:gd name="T6" fmla="*/ 1 w 56"/>
                  <a:gd name="T7" fmla="*/ 19 h 19"/>
                  <a:gd name="T8" fmla="*/ 56 w 56"/>
                  <a:gd name="T9" fmla="*/ 19 h 19"/>
                  <a:gd name="T10" fmla="*/ 56 w 56"/>
                  <a:gd name="T11" fmla="*/ 19 h 19"/>
                  <a:gd name="T12" fmla="*/ 56 w 56"/>
                  <a:gd name="T13" fmla="*/ 19 h 19"/>
                  <a:gd name="T14" fmla="*/ 56 w 56"/>
                  <a:gd name="T15" fmla="*/ 18 h 19"/>
                  <a:gd name="T16" fmla="*/ 56 w 56"/>
                  <a:gd name="T17" fmla="*/ 16 h 19"/>
                  <a:gd name="T18" fmla="*/ 56 w 56"/>
                  <a:gd name="T19" fmla="*/ 16 h 19"/>
                  <a:gd name="T20" fmla="*/ 21 w 56"/>
                  <a:gd name="T21" fmla="*/ 5 h 19"/>
                  <a:gd name="T22" fmla="*/ 12 w 56"/>
                  <a:gd name="T23" fmla="*/ 1 h 19"/>
                  <a:gd name="T24" fmla="*/ 10 w 56"/>
                  <a:gd name="T25" fmla="*/ 0 h 19"/>
                  <a:gd name="T26" fmla="*/ 10 w 56"/>
                  <a:gd name="T27" fmla="*/ 0 h 19"/>
                  <a:gd name="T28" fmla="*/ 10 w 56"/>
                  <a:gd name="T29" fmla="*/ 0 h 19"/>
                  <a:gd name="T30" fmla="*/ 7 w 56"/>
                  <a:gd name="T31" fmla="*/ 1 h 19"/>
                  <a:gd name="T32" fmla="*/ 7 w 56"/>
                  <a:gd name="T33" fmla="*/ 1 h 19"/>
                  <a:gd name="T34" fmla="*/ 7 w 56"/>
                  <a:gd name="T35" fmla="*/ 1 h 19"/>
                  <a:gd name="T36" fmla="*/ 0 w 56"/>
                  <a:gd name="T37"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6" h="19">
                    <a:moveTo>
                      <a:pt x="0" y="0"/>
                    </a:moveTo>
                    <a:cubicBezTo>
                      <a:pt x="1" y="19"/>
                      <a:pt x="1" y="19"/>
                      <a:pt x="1" y="19"/>
                    </a:cubicBezTo>
                    <a:cubicBezTo>
                      <a:pt x="1" y="19"/>
                      <a:pt x="1" y="19"/>
                      <a:pt x="1" y="19"/>
                    </a:cubicBezTo>
                    <a:cubicBezTo>
                      <a:pt x="1" y="19"/>
                      <a:pt x="1" y="19"/>
                      <a:pt x="1" y="19"/>
                    </a:cubicBezTo>
                    <a:cubicBezTo>
                      <a:pt x="56" y="19"/>
                      <a:pt x="56" y="19"/>
                      <a:pt x="56" y="19"/>
                    </a:cubicBezTo>
                    <a:cubicBezTo>
                      <a:pt x="56" y="19"/>
                      <a:pt x="56" y="19"/>
                      <a:pt x="56" y="19"/>
                    </a:cubicBezTo>
                    <a:cubicBezTo>
                      <a:pt x="56" y="19"/>
                      <a:pt x="56" y="19"/>
                      <a:pt x="56" y="19"/>
                    </a:cubicBezTo>
                    <a:cubicBezTo>
                      <a:pt x="56" y="19"/>
                      <a:pt x="56" y="19"/>
                      <a:pt x="56" y="18"/>
                    </a:cubicBezTo>
                    <a:cubicBezTo>
                      <a:pt x="56" y="18"/>
                      <a:pt x="56" y="17"/>
                      <a:pt x="56" y="16"/>
                    </a:cubicBezTo>
                    <a:cubicBezTo>
                      <a:pt x="56" y="16"/>
                      <a:pt x="56" y="16"/>
                      <a:pt x="56" y="16"/>
                    </a:cubicBezTo>
                    <a:cubicBezTo>
                      <a:pt x="56" y="13"/>
                      <a:pt x="35" y="8"/>
                      <a:pt x="21" y="5"/>
                    </a:cubicBezTo>
                    <a:cubicBezTo>
                      <a:pt x="19" y="5"/>
                      <a:pt x="13" y="3"/>
                      <a:pt x="12" y="1"/>
                    </a:cubicBezTo>
                    <a:cubicBezTo>
                      <a:pt x="11" y="0"/>
                      <a:pt x="11" y="0"/>
                      <a:pt x="10" y="0"/>
                    </a:cubicBezTo>
                    <a:cubicBezTo>
                      <a:pt x="10" y="0"/>
                      <a:pt x="10" y="0"/>
                      <a:pt x="10" y="0"/>
                    </a:cubicBezTo>
                    <a:cubicBezTo>
                      <a:pt x="10" y="0"/>
                      <a:pt x="10" y="0"/>
                      <a:pt x="10" y="0"/>
                    </a:cubicBezTo>
                    <a:cubicBezTo>
                      <a:pt x="9" y="1"/>
                      <a:pt x="8" y="1"/>
                      <a:pt x="7" y="1"/>
                    </a:cubicBezTo>
                    <a:cubicBezTo>
                      <a:pt x="7" y="1"/>
                      <a:pt x="7" y="1"/>
                      <a:pt x="7" y="1"/>
                    </a:cubicBezTo>
                    <a:cubicBezTo>
                      <a:pt x="7" y="1"/>
                      <a:pt x="7" y="1"/>
                      <a:pt x="7" y="1"/>
                    </a:cubicBezTo>
                    <a:cubicBezTo>
                      <a:pt x="4" y="1"/>
                      <a:pt x="2" y="0"/>
                      <a:pt x="0" y="0"/>
                    </a:cubicBezTo>
                  </a:path>
                </a:pathLst>
              </a:custGeom>
              <a:solidFill>
                <a:srgbClr val="B9454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89" name="Freeform 1122">
                <a:extLst>
                  <a:ext uri="{FF2B5EF4-FFF2-40B4-BE49-F238E27FC236}">
                    <a16:creationId xmlns:a16="http://schemas.microsoft.com/office/drawing/2014/main" id="{FBB373E9-E756-4940-8C71-EF854BBC0968}"/>
                  </a:ext>
                </a:extLst>
              </p:cNvPr>
              <p:cNvSpPr>
                <a:spLocks/>
              </p:cNvSpPr>
              <p:nvPr/>
            </p:nvSpPr>
            <p:spPr bwMode="auto">
              <a:xfrm>
                <a:off x="4225" y="2604"/>
                <a:ext cx="33" cy="3"/>
              </a:xfrm>
              <a:custGeom>
                <a:avLst/>
                <a:gdLst>
                  <a:gd name="T0" fmla="*/ 0 w 55"/>
                  <a:gd name="T1" fmla="*/ 0 h 4"/>
                  <a:gd name="T2" fmla="*/ 0 w 55"/>
                  <a:gd name="T3" fmla="*/ 4 h 4"/>
                  <a:gd name="T4" fmla="*/ 51 w 55"/>
                  <a:gd name="T5" fmla="*/ 4 h 4"/>
                  <a:gd name="T6" fmla="*/ 55 w 55"/>
                  <a:gd name="T7" fmla="*/ 1 h 4"/>
                  <a:gd name="T8" fmla="*/ 55 w 55"/>
                  <a:gd name="T9" fmla="*/ 0 h 4"/>
                  <a:gd name="T10" fmla="*/ 0 w 55"/>
                  <a:gd name="T11" fmla="*/ 0 h 4"/>
                </a:gdLst>
                <a:ahLst/>
                <a:cxnLst>
                  <a:cxn ang="0">
                    <a:pos x="T0" y="T1"/>
                  </a:cxn>
                  <a:cxn ang="0">
                    <a:pos x="T2" y="T3"/>
                  </a:cxn>
                  <a:cxn ang="0">
                    <a:pos x="T4" y="T5"/>
                  </a:cxn>
                  <a:cxn ang="0">
                    <a:pos x="T6" y="T7"/>
                  </a:cxn>
                  <a:cxn ang="0">
                    <a:pos x="T8" y="T9"/>
                  </a:cxn>
                  <a:cxn ang="0">
                    <a:pos x="T10" y="T11"/>
                  </a:cxn>
                </a:cxnLst>
                <a:rect l="0" t="0" r="r" b="b"/>
                <a:pathLst>
                  <a:path w="55" h="4">
                    <a:moveTo>
                      <a:pt x="0" y="0"/>
                    </a:moveTo>
                    <a:cubicBezTo>
                      <a:pt x="0" y="4"/>
                      <a:pt x="0" y="4"/>
                      <a:pt x="0" y="4"/>
                    </a:cubicBezTo>
                    <a:cubicBezTo>
                      <a:pt x="18" y="4"/>
                      <a:pt x="46" y="4"/>
                      <a:pt x="51" y="4"/>
                    </a:cubicBezTo>
                    <a:cubicBezTo>
                      <a:pt x="55" y="4"/>
                      <a:pt x="55" y="3"/>
                      <a:pt x="55" y="1"/>
                    </a:cubicBezTo>
                    <a:cubicBezTo>
                      <a:pt x="55" y="0"/>
                      <a:pt x="55" y="0"/>
                      <a:pt x="55" y="0"/>
                    </a:cubicBezTo>
                    <a:cubicBezTo>
                      <a:pt x="0" y="0"/>
                      <a:pt x="0" y="0"/>
                      <a:pt x="0" y="0"/>
                    </a:cubicBezTo>
                  </a:path>
                </a:pathLst>
              </a:custGeom>
              <a:solidFill>
                <a:srgbClr val="283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90" name="Freeform 1123">
                <a:extLst>
                  <a:ext uri="{FF2B5EF4-FFF2-40B4-BE49-F238E27FC236}">
                    <a16:creationId xmlns:a16="http://schemas.microsoft.com/office/drawing/2014/main" id="{34313D1E-5E9A-4B5C-99FD-F15BF209AA46}"/>
                  </a:ext>
                </a:extLst>
              </p:cNvPr>
              <p:cNvSpPr>
                <a:spLocks/>
              </p:cNvSpPr>
              <p:nvPr/>
            </p:nvSpPr>
            <p:spPr bwMode="auto">
              <a:xfrm>
                <a:off x="4225" y="2604"/>
                <a:ext cx="0" cy="3"/>
              </a:xfrm>
              <a:custGeom>
                <a:avLst/>
                <a:gdLst>
                  <a:gd name="T0" fmla="*/ 0 h 3"/>
                  <a:gd name="T1" fmla="*/ 3 h 3"/>
                  <a:gd name="T2" fmla="*/ 0 h 3"/>
                  <a:gd name="T3" fmla="*/ 0 h 3"/>
                </a:gdLst>
                <a:ahLst/>
                <a:cxnLst>
                  <a:cxn ang="0">
                    <a:pos x="0" y="T0"/>
                  </a:cxn>
                  <a:cxn ang="0">
                    <a:pos x="0" y="T1"/>
                  </a:cxn>
                  <a:cxn ang="0">
                    <a:pos x="0" y="T2"/>
                  </a:cxn>
                  <a:cxn ang="0">
                    <a:pos x="0" y="T3"/>
                  </a:cxn>
                </a:cxnLst>
                <a:rect l="0" t="0" r="r" b="b"/>
                <a:pathLst>
                  <a:path h="3">
                    <a:moveTo>
                      <a:pt x="0" y="0"/>
                    </a:moveTo>
                    <a:lnTo>
                      <a:pt x="0" y="3"/>
                    </a:lnTo>
                    <a:lnTo>
                      <a:pt x="0" y="0"/>
                    </a:lnTo>
                    <a:lnTo>
                      <a:pt x="0" y="0"/>
                    </a:lnTo>
                    <a:close/>
                  </a:path>
                </a:pathLst>
              </a:custGeom>
              <a:solidFill>
                <a:srgbClr val="DB96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91" name="Freeform 1124">
                <a:extLst>
                  <a:ext uri="{FF2B5EF4-FFF2-40B4-BE49-F238E27FC236}">
                    <a16:creationId xmlns:a16="http://schemas.microsoft.com/office/drawing/2014/main" id="{BC1BF37F-0B5C-4A4E-B59A-0348DAB5B687}"/>
                  </a:ext>
                </a:extLst>
              </p:cNvPr>
              <p:cNvSpPr>
                <a:spLocks/>
              </p:cNvSpPr>
              <p:nvPr/>
            </p:nvSpPr>
            <p:spPr bwMode="auto">
              <a:xfrm>
                <a:off x="4225" y="2604"/>
                <a:ext cx="0" cy="3"/>
              </a:xfrm>
              <a:custGeom>
                <a:avLst/>
                <a:gdLst>
                  <a:gd name="T0" fmla="*/ 0 h 3"/>
                  <a:gd name="T1" fmla="*/ 3 h 3"/>
                  <a:gd name="T2" fmla="*/ 0 h 3"/>
                  <a:gd name="T3" fmla="*/ 0 h 3"/>
                </a:gdLst>
                <a:ahLst/>
                <a:cxnLst>
                  <a:cxn ang="0">
                    <a:pos x="0" y="T0"/>
                  </a:cxn>
                  <a:cxn ang="0">
                    <a:pos x="0" y="T1"/>
                  </a:cxn>
                  <a:cxn ang="0">
                    <a:pos x="0" y="T2"/>
                  </a:cxn>
                  <a:cxn ang="0">
                    <a:pos x="0" y="T3"/>
                  </a:cxn>
                </a:cxnLst>
                <a:rect l="0" t="0" r="r" b="b"/>
                <a:pathLst>
                  <a:path h="3">
                    <a:moveTo>
                      <a:pt x="0" y="0"/>
                    </a:moveTo>
                    <a:lnTo>
                      <a:pt x="0" y="3"/>
                    </a:ln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92" name="Freeform 1125">
                <a:extLst>
                  <a:ext uri="{FF2B5EF4-FFF2-40B4-BE49-F238E27FC236}">
                    <a16:creationId xmlns:a16="http://schemas.microsoft.com/office/drawing/2014/main" id="{E8175BE9-C1F7-4591-8C22-73068E026608}"/>
                  </a:ext>
                </a:extLst>
              </p:cNvPr>
              <p:cNvSpPr>
                <a:spLocks/>
              </p:cNvSpPr>
              <p:nvPr/>
            </p:nvSpPr>
            <p:spPr bwMode="auto">
              <a:xfrm>
                <a:off x="4225" y="2604"/>
                <a:ext cx="0" cy="3"/>
              </a:xfrm>
              <a:custGeom>
                <a:avLst/>
                <a:gdLst>
                  <a:gd name="T0" fmla="*/ 0 h 4"/>
                  <a:gd name="T1" fmla="*/ 4 h 4"/>
                  <a:gd name="T2" fmla="*/ 4 h 4"/>
                  <a:gd name="T3" fmla="*/ 0 h 4"/>
                  <a:gd name="T4" fmla="*/ 0 h 4"/>
                </a:gdLst>
                <a:ahLst/>
                <a:cxnLst>
                  <a:cxn ang="0">
                    <a:pos x="0" y="T0"/>
                  </a:cxn>
                  <a:cxn ang="0">
                    <a:pos x="0" y="T1"/>
                  </a:cxn>
                  <a:cxn ang="0">
                    <a:pos x="0" y="T2"/>
                  </a:cxn>
                  <a:cxn ang="0">
                    <a:pos x="0" y="T3"/>
                  </a:cxn>
                  <a:cxn ang="0">
                    <a:pos x="0" y="T4"/>
                  </a:cxn>
                </a:cxnLst>
                <a:rect l="0" t="0" r="r" b="b"/>
                <a:pathLst>
                  <a:path h="4">
                    <a:moveTo>
                      <a:pt x="0" y="0"/>
                    </a:moveTo>
                    <a:cubicBezTo>
                      <a:pt x="0" y="4"/>
                      <a:pt x="0" y="4"/>
                      <a:pt x="0" y="4"/>
                    </a:cubicBezTo>
                    <a:cubicBezTo>
                      <a:pt x="0" y="4"/>
                      <a:pt x="0" y="4"/>
                      <a:pt x="0" y="4"/>
                    </a:cubicBezTo>
                    <a:cubicBezTo>
                      <a:pt x="0" y="0"/>
                      <a:pt x="0" y="0"/>
                      <a:pt x="0" y="0"/>
                    </a:cubicBezTo>
                    <a:cubicBezTo>
                      <a:pt x="0" y="0"/>
                      <a:pt x="0" y="0"/>
                      <a:pt x="0" y="0"/>
                    </a:cubicBezTo>
                  </a:path>
                </a:pathLst>
              </a:custGeom>
              <a:solidFill>
                <a:srgbClr val="9F29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93" name="Freeform 1126">
                <a:extLst>
                  <a:ext uri="{FF2B5EF4-FFF2-40B4-BE49-F238E27FC236}">
                    <a16:creationId xmlns:a16="http://schemas.microsoft.com/office/drawing/2014/main" id="{2B80FB7F-81F3-46D4-AA98-7962EB353A3D}"/>
                  </a:ext>
                </a:extLst>
              </p:cNvPr>
              <p:cNvSpPr>
                <a:spLocks noEditPoints="1"/>
              </p:cNvSpPr>
              <p:nvPr/>
            </p:nvSpPr>
            <p:spPr bwMode="auto">
              <a:xfrm>
                <a:off x="4231" y="2607"/>
                <a:ext cx="25" cy="0"/>
              </a:xfrm>
              <a:custGeom>
                <a:avLst/>
                <a:gdLst>
                  <a:gd name="T0" fmla="*/ 41 w 42"/>
                  <a:gd name="T1" fmla="*/ 42 w 42"/>
                  <a:gd name="T2" fmla="*/ 42 w 42"/>
                  <a:gd name="T3" fmla="*/ 41 w 42"/>
                  <a:gd name="T4" fmla="*/ 0 w 42"/>
                  <a:gd name="T5" fmla="*/ 41 w 42"/>
                  <a:gd name="T6" fmla="*/ 0 w 42"/>
                </a:gdLst>
                <a:ahLst/>
                <a:cxnLst>
                  <a:cxn ang="0">
                    <a:pos x="T0" y="0"/>
                  </a:cxn>
                  <a:cxn ang="0">
                    <a:pos x="T1" y="0"/>
                  </a:cxn>
                  <a:cxn ang="0">
                    <a:pos x="T2" y="0"/>
                  </a:cxn>
                  <a:cxn ang="0">
                    <a:pos x="T3" y="0"/>
                  </a:cxn>
                  <a:cxn ang="0">
                    <a:pos x="T4" y="0"/>
                  </a:cxn>
                  <a:cxn ang="0">
                    <a:pos x="T5" y="0"/>
                  </a:cxn>
                  <a:cxn ang="0">
                    <a:pos x="T6" y="0"/>
                  </a:cxn>
                </a:cxnLst>
                <a:rect l="0" t="0" r="r" b="b"/>
                <a:pathLst>
                  <a:path w="42">
                    <a:moveTo>
                      <a:pt x="41" y="0"/>
                    </a:moveTo>
                    <a:cubicBezTo>
                      <a:pt x="42" y="0"/>
                      <a:pt x="42" y="0"/>
                      <a:pt x="42" y="0"/>
                    </a:cubicBezTo>
                    <a:cubicBezTo>
                      <a:pt x="42" y="0"/>
                      <a:pt x="42" y="0"/>
                      <a:pt x="42" y="0"/>
                    </a:cubicBezTo>
                    <a:cubicBezTo>
                      <a:pt x="42" y="0"/>
                      <a:pt x="42" y="0"/>
                      <a:pt x="41" y="0"/>
                    </a:cubicBezTo>
                    <a:moveTo>
                      <a:pt x="0" y="0"/>
                    </a:moveTo>
                    <a:cubicBezTo>
                      <a:pt x="17" y="0"/>
                      <a:pt x="37" y="0"/>
                      <a:pt x="41" y="0"/>
                    </a:cubicBezTo>
                    <a:cubicBezTo>
                      <a:pt x="37" y="0"/>
                      <a:pt x="17" y="0"/>
                      <a:pt x="0" y="0"/>
                    </a:cubicBezTo>
                  </a:path>
                </a:pathLst>
              </a:custGeom>
              <a:solidFill>
                <a:srgbClr val="9F29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94" name="Freeform 1127">
                <a:extLst>
                  <a:ext uri="{FF2B5EF4-FFF2-40B4-BE49-F238E27FC236}">
                    <a16:creationId xmlns:a16="http://schemas.microsoft.com/office/drawing/2014/main" id="{70E69EE1-5CD7-4CA7-A660-4C2763C9BB7F}"/>
                  </a:ext>
                </a:extLst>
              </p:cNvPr>
              <p:cNvSpPr>
                <a:spLocks/>
              </p:cNvSpPr>
              <p:nvPr/>
            </p:nvSpPr>
            <p:spPr bwMode="auto">
              <a:xfrm>
                <a:off x="4225" y="2604"/>
                <a:ext cx="33" cy="3"/>
              </a:xfrm>
              <a:custGeom>
                <a:avLst/>
                <a:gdLst>
                  <a:gd name="T0" fmla="*/ 0 w 55"/>
                  <a:gd name="T1" fmla="*/ 0 h 4"/>
                  <a:gd name="T2" fmla="*/ 0 w 55"/>
                  <a:gd name="T3" fmla="*/ 4 h 4"/>
                  <a:gd name="T4" fmla="*/ 10 w 55"/>
                  <a:gd name="T5" fmla="*/ 4 h 4"/>
                  <a:gd name="T6" fmla="*/ 51 w 55"/>
                  <a:gd name="T7" fmla="*/ 4 h 4"/>
                  <a:gd name="T8" fmla="*/ 51 w 55"/>
                  <a:gd name="T9" fmla="*/ 4 h 4"/>
                  <a:gd name="T10" fmla="*/ 51 w 55"/>
                  <a:gd name="T11" fmla="*/ 4 h 4"/>
                  <a:gd name="T12" fmla="*/ 52 w 55"/>
                  <a:gd name="T13" fmla="*/ 4 h 4"/>
                  <a:gd name="T14" fmla="*/ 55 w 55"/>
                  <a:gd name="T15" fmla="*/ 1 h 4"/>
                  <a:gd name="T16" fmla="*/ 55 w 55"/>
                  <a:gd name="T17" fmla="*/ 1 h 4"/>
                  <a:gd name="T18" fmla="*/ 55 w 55"/>
                  <a:gd name="T19" fmla="*/ 1 h 4"/>
                  <a:gd name="T20" fmla="*/ 55 w 55"/>
                  <a:gd name="T21" fmla="*/ 0 h 4"/>
                  <a:gd name="T22" fmla="*/ 0 w 55"/>
                  <a:gd name="T23"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5" h="4">
                    <a:moveTo>
                      <a:pt x="0" y="0"/>
                    </a:moveTo>
                    <a:cubicBezTo>
                      <a:pt x="0" y="4"/>
                      <a:pt x="0" y="4"/>
                      <a:pt x="0" y="4"/>
                    </a:cubicBezTo>
                    <a:cubicBezTo>
                      <a:pt x="3" y="4"/>
                      <a:pt x="6" y="4"/>
                      <a:pt x="10" y="4"/>
                    </a:cubicBezTo>
                    <a:cubicBezTo>
                      <a:pt x="27" y="4"/>
                      <a:pt x="47" y="4"/>
                      <a:pt x="51" y="4"/>
                    </a:cubicBezTo>
                    <a:cubicBezTo>
                      <a:pt x="51" y="4"/>
                      <a:pt x="51" y="4"/>
                      <a:pt x="51" y="4"/>
                    </a:cubicBezTo>
                    <a:cubicBezTo>
                      <a:pt x="51" y="4"/>
                      <a:pt x="51" y="4"/>
                      <a:pt x="51" y="4"/>
                    </a:cubicBezTo>
                    <a:cubicBezTo>
                      <a:pt x="52" y="4"/>
                      <a:pt x="52" y="4"/>
                      <a:pt x="52" y="4"/>
                    </a:cubicBezTo>
                    <a:cubicBezTo>
                      <a:pt x="55" y="4"/>
                      <a:pt x="55" y="3"/>
                      <a:pt x="55" y="1"/>
                    </a:cubicBezTo>
                    <a:cubicBezTo>
                      <a:pt x="55" y="1"/>
                      <a:pt x="55" y="1"/>
                      <a:pt x="55" y="1"/>
                    </a:cubicBezTo>
                    <a:cubicBezTo>
                      <a:pt x="55" y="1"/>
                      <a:pt x="55" y="1"/>
                      <a:pt x="55" y="1"/>
                    </a:cubicBezTo>
                    <a:cubicBezTo>
                      <a:pt x="55" y="0"/>
                      <a:pt x="55" y="0"/>
                      <a:pt x="55" y="0"/>
                    </a:cubicBezTo>
                    <a:cubicBezTo>
                      <a:pt x="0" y="0"/>
                      <a:pt x="0" y="0"/>
                      <a:pt x="0" y="0"/>
                    </a:cubicBezTo>
                  </a:path>
                </a:pathLst>
              </a:custGeom>
              <a:solidFill>
                <a:srgbClr val="221C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95" name="Freeform 1128">
                <a:extLst>
                  <a:ext uri="{FF2B5EF4-FFF2-40B4-BE49-F238E27FC236}">
                    <a16:creationId xmlns:a16="http://schemas.microsoft.com/office/drawing/2014/main" id="{7F1DC6FC-9A52-4BA9-AA76-386E5E3A7A47}"/>
                  </a:ext>
                </a:extLst>
              </p:cNvPr>
              <p:cNvSpPr>
                <a:spLocks/>
              </p:cNvSpPr>
              <p:nvPr/>
            </p:nvSpPr>
            <p:spPr bwMode="auto">
              <a:xfrm>
                <a:off x="4208" y="2603"/>
                <a:ext cx="44" cy="4"/>
              </a:xfrm>
              <a:custGeom>
                <a:avLst/>
                <a:gdLst>
                  <a:gd name="T0" fmla="*/ 75 w 75"/>
                  <a:gd name="T1" fmla="*/ 4 h 7"/>
                  <a:gd name="T2" fmla="*/ 71 w 75"/>
                  <a:gd name="T3" fmla="*/ 7 h 7"/>
                  <a:gd name="T4" fmla="*/ 3 w 75"/>
                  <a:gd name="T5" fmla="*/ 7 h 7"/>
                  <a:gd name="T6" fmla="*/ 0 w 75"/>
                  <a:gd name="T7" fmla="*/ 3 h 7"/>
                  <a:gd name="T8" fmla="*/ 3 w 75"/>
                  <a:gd name="T9" fmla="*/ 0 h 7"/>
                  <a:gd name="T10" fmla="*/ 71 w 75"/>
                  <a:gd name="T11" fmla="*/ 1 h 7"/>
                  <a:gd name="T12" fmla="*/ 75 w 75"/>
                  <a:gd name="T13" fmla="*/ 4 h 7"/>
                </a:gdLst>
                <a:ahLst/>
                <a:cxnLst>
                  <a:cxn ang="0">
                    <a:pos x="T0" y="T1"/>
                  </a:cxn>
                  <a:cxn ang="0">
                    <a:pos x="T2" y="T3"/>
                  </a:cxn>
                  <a:cxn ang="0">
                    <a:pos x="T4" y="T5"/>
                  </a:cxn>
                  <a:cxn ang="0">
                    <a:pos x="T6" y="T7"/>
                  </a:cxn>
                  <a:cxn ang="0">
                    <a:pos x="T8" y="T9"/>
                  </a:cxn>
                  <a:cxn ang="0">
                    <a:pos x="T10" y="T11"/>
                  </a:cxn>
                  <a:cxn ang="0">
                    <a:pos x="T12" y="T13"/>
                  </a:cxn>
                </a:cxnLst>
                <a:rect l="0" t="0" r="r" b="b"/>
                <a:pathLst>
                  <a:path w="75" h="7">
                    <a:moveTo>
                      <a:pt x="75" y="4"/>
                    </a:moveTo>
                    <a:cubicBezTo>
                      <a:pt x="75" y="6"/>
                      <a:pt x="75" y="7"/>
                      <a:pt x="71" y="7"/>
                    </a:cubicBezTo>
                    <a:cubicBezTo>
                      <a:pt x="62" y="7"/>
                      <a:pt x="6" y="7"/>
                      <a:pt x="3" y="7"/>
                    </a:cubicBezTo>
                    <a:cubicBezTo>
                      <a:pt x="2" y="6"/>
                      <a:pt x="0" y="5"/>
                      <a:pt x="0" y="3"/>
                    </a:cubicBezTo>
                    <a:cubicBezTo>
                      <a:pt x="0" y="1"/>
                      <a:pt x="1" y="0"/>
                      <a:pt x="3" y="0"/>
                    </a:cubicBezTo>
                    <a:cubicBezTo>
                      <a:pt x="71" y="1"/>
                      <a:pt x="71" y="1"/>
                      <a:pt x="71" y="1"/>
                    </a:cubicBezTo>
                    <a:cubicBezTo>
                      <a:pt x="73" y="1"/>
                      <a:pt x="75" y="2"/>
                      <a:pt x="75" y="4"/>
                    </a:cubicBezTo>
                    <a:close/>
                  </a:path>
                </a:pathLst>
              </a:custGeom>
              <a:solidFill>
                <a:srgbClr val="283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96" name="Freeform 1129">
                <a:extLst>
                  <a:ext uri="{FF2B5EF4-FFF2-40B4-BE49-F238E27FC236}">
                    <a16:creationId xmlns:a16="http://schemas.microsoft.com/office/drawing/2014/main" id="{8886F952-7A7F-4703-B33E-8C7483519E1E}"/>
                  </a:ext>
                </a:extLst>
              </p:cNvPr>
              <p:cNvSpPr>
                <a:spLocks/>
              </p:cNvSpPr>
              <p:nvPr/>
            </p:nvSpPr>
            <p:spPr bwMode="auto">
              <a:xfrm>
                <a:off x="4207" y="2591"/>
                <a:ext cx="45" cy="13"/>
              </a:xfrm>
              <a:custGeom>
                <a:avLst/>
                <a:gdLst>
                  <a:gd name="T0" fmla="*/ 1 w 76"/>
                  <a:gd name="T1" fmla="*/ 21 h 22"/>
                  <a:gd name="T2" fmla="*/ 75 w 76"/>
                  <a:gd name="T3" fmla="*/ 22 h 22"/>
                  <a:gd name="T4" fmla="*/ 76 w 76"/>
                  <a:gd name="T5" fmla="*/ 19 h 22"/>
                  <a:gd name="T6" fmla="*/ 41 w 76"/>
                  <a:gd name="T7" fmla="*/ 8 h 22"/>
                  <a:gd name="T8" fmla="*/ 31 w 76"/>
                  <a:gd name="T9" fmla="*/ 4 h 22"/>
                  <a:gd name="T10" fmla="*/ 29 w 76"/>
                  <a:gd name="T11" fmla="*/ 3 h 22"/>
                  <a:gd name="T12" fmla="*/ 4 w 76"/>
                  <a:gd name="T13" fmla="*/ 2 h 22"/>
                  <a:gd name="T14" fmla="*/ 1 w 76"/>
                  <a:gd name="T15" fmla="*/ 21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22">
                    <a:moveTo>
                      <a:pt x="1" y="21"/>
                    </a:moveTo>
                    <a:cubicBezTo>
                      <a:pt x="1" y="22"/>
                      <a:pt x="24" y="22"/>
                      <a:pt x="75" y="22"/>
                    </a:cubicBezTo>
                    <a:cubicBezTo>
                      <a:pt x="76" y="22"/>
                      <a:pt x="76" y="22"/>
                      <a:pt x="76" y="19"/>
                    </a:cubicBezTo>
                    <a:cubicBezTo>
                      <a:pt x="76" y="16"/>
                      <a:pt x="54" y="11"/>
                      <a:pt x="41" y="8"/>
                    </a:cubicBezTo>
                    <a:cubicBezTo>
                      <a:pt x="38" y="8"/>
                      <a:pt x="33" y="6"/>
                      <a:pt x="31" y="4"/>
                    </a:cubicBezTo>
                    <a:cubicBezTo>
                      <a:pt x="30" y="2"/>
                      <a:pt x="31" y="3"/>
                      <a:pt x="29" y="3"/>
                    </a:cubicBezTo>
                    <a:cubicBezTo>
                      <a:pt x="6" y="12"/>
                      <a:pt x="8" y="0"/>
                      <a:pt x="4" y="2"/>
                    </a:cubicBezTo>
                    <a:cubicBezTo>
                      <a:pt x="0" y="3"/>
                      <a:pt x="1" y="19"/>
                      <a:pt x="1" y="21"/>
                    </a:cubicBezTo>
                    <a:close/>
                  </a:path>
                </a:pathLst>
              </a:custGeom>
              <a:solidFill>
                <a:srgbClr val="EF79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97" name="Freeform 1130">
                <a:extLst>
                  <a:ext uri="{FF2B5EF4-FFF2-40B4-BE49-F238E27FC236}">
                    <a16:creationId xmlns:a16="http://schemas.microsoft.com/office/drawing/2014/main" id="{3A1D5DAD-49A4-4756-8041-094CD52D46C1}"/>
                  </a:ext>
                </a:extLst>
              </p:cNvPr>
              <p:cNvSpPr>
                <a:spLocks/>
              </p:cNvSpPr>
              <p:nvPr/>
            </p:nvSpPr>
            <p:spPr bwMode="auto">
              <a:xfrm>
                <a:off x="4226" y="2594"/>
                <a:ext cx="2" cy="5"/>
              </a:xfrm>
              <a:custGeom>
                <a:avLst/>
                <a:gdLst>
                  <a:gd name="T0" fmla="*/ 1 w 4"/>
                  <a:gd name="T1" fmla="*/ 7 h 7"/>
                  <a:gd name="T2" fmla="*/ 0 w 4"/>
                  <a:gd name="T3" fmla="*/ 7 h 7"/>
                  <a:gd name="T4" fmla="*/ 0 w 4"/>
                  <a:gd name="T5" fmla="*/ 6 h 7"/>
                  <a:gd name="T6" fmla="*/ 2 w 4"/>
                  <a:gd name="T7" fmla="*/ 0 h 7"/>
                  <a:gd name="T8" fmla="*/ 3 w 4"/>
                  <a:gd name="T9" fmla="*/ 0 h 7"/>
                  <a:gd name="T10" fmla="*/ 4 w 4"/>
                  <a:gd name="T11" fmla="*/ 1 h 7"/>
                  <a:gd name="T12" fmla="*/ 1 w 4"/>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4" h="7">
                    <a:moveTo>
                      <a:pt x="1" y="7"/>
                    </a:moveTo>
                    <a:cubicBezTo>
                      <a:pt x="1" y="7"/>
                      <a:pt x="1" y="7"/>
                      <a:pt x="0" y="7"/>
                    </a:cubicBezTo>
                    <a:cubicBezTo>
                      <a:pt x="0" y="6"/>
                      <a:pt x="0" y="6"/>
                      <a:pt x="0" y="6"/>
                    </a:cubicBezTo>
                    <a:cubicBezTo>
                      <a:pt x="2" y="0"/>
                      <a:pt x="2" y="0"/>
                      <a:pt x="2" y="0"/>
                    </a:cubicBezTo>
                    <a:cubicBezTo>
                      <a:pt x="3" y="0"/>
                      <a:pt x="3" y="0"/>
                      <a:pt x="3" y="0"/>
                    </a:cubicBezTo>
                    <a:cubicBezTo>
                      <a:pt x="4" y="1"/>
                      <a:pt x="4" y="1"/>
                      <a:pt x="4" y="1"/>
                    </a:cubicBezTo>
                    <a:lnTo>
                      <a:pt x="1" y="7"/>
                    </a:lnTo>
                    <a:close/>
                  </a:path>
                </a:pathLst>
              </a:custGeom>
              <a:solidFill>
                <a:srgbClr val="283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98" name="Freeform 1131">
                <a:extLst>
                  <a:ext uri="{FF2B5EF4-FFF2-40B4-BE49-F238E27FC236}">
                    <a16:creationId xmlns:a16="http://schemas.microsoft.com/office/drawing/2014/main" id="{567BAC73-4328-412A-93C9-C324715E0CC2}"/>
                  </a:ext>
                </a:extLst>
              </p:cNvPr>
              <p:cNvSpPr>
                <a:spLocks/>
              </p:cNvSpPr>
              <p:nvPr/>
            </p:nvSpPr>
            <p:spPr bwMode="auto">
              <a:xfrm>
                <a:off x="4229" y="2596"/>
                <a:ext cx="2" cy="3"/>
              </a:xfrm>
              <a:custGeom>
                <a:avLst/>
                <a:gdLst>
                  <a:gd name="T0" fmla="*/ 1 w 3"/>
                  <a:gd name="T1" fmla="*/ 5 h 5"/>
                  <a:gd name="T2" fmla="*/ 1 w 3"/>
                  <a:gd name="T3" fmla="*/ 5 h 5"/>
                  <a:gd name="T4" fmla="*/ 0 w 3"/>
                  <a:gd name="T5" fmla="*/ 4 h 5"/>
                  <a:gd name="T6" fmla="*/ 2 w 3"/>
                  <a:gd name="T7" fmla="*/ 0 h 5"/>
                  <a:gd name="T8" fmla="*/ 2 w 3"/>
                  <a:gd name="T9" fmla="*/ 0 h 5"/>
                  <a:gd name="T10" fmla="*/ 3 w 3"/>
                  <a:gd name="T11" fmla="*/ 0 h 5"/>
                  <a:gd name="T12" fmla="*/ 1 w 3"/>
                  <a:gd name="T13" fmla="*/ 5 h 5"/>
                </a:gdLst>
                <a:ahLst/>
                <a:cxnLst>
                  <a:cxn ang="0">
                    <a:pos x="T0" y="T1"/>
                  </a:cxn>
                  <a:cxn ang="0">
                    <a:pos x="T2" y="T3"/>
                  </a:cxn>
                  <a:cxn ang="0">
                    <a:pos x="T4" y="T5"/>
                  </a:cxn>
                  <a:cxn ang="0">
                    <a:pos x="T6" y="T7"/>
                  </a:cxn>
                  <a:cxn ang="0">
                    <a:pos x="T8" y="T9"/>
                  </a:cxn>
                  <a:cxn ang="0">
                    <a:pos x="T10" y="T11"/>
                  </a:cxn>
                  <a:cxn ang="0">
                    <a:pos x="T12" y="T13"/>
                  </a:cxn>
                </a:cxnLst>
                <a:rect l="0" t="0" r="r" b="b"/>
                <a:pathLst>
                  <a:path w="3" h="5">
                    <a:moveTo>
                      <a:pt x="1" y="5"/>
                    </a:moveTo>
                    <a:cubicBezTo>
                      <a:pt x="1" y="5"/>
                      <a:pt x="1" y="5"/>
                      <a:pt x="1" y="5"/>
                    </a:cubicBezTo>
                    <a:cubicBezTo>
                      <a:pt x="0" y="5"/>
                      <a:pt x="0" y="5"/>
                      <a:pt x="0" y="4"/>
                    </a:cubicBezTo>
                    <a:cubicBezTo>
                      <a:pt x="2" y="0"/>
                      <a:pt x="2" y="0"/>
                      <a:pt x="2" y="0"/>
                    </a:cubicBezTo>
                    <a:cubicBezTo>
                      <a:pt x="2" y="0"/>
                      <a:pt x="2" y="0"/>
                      <a:pt x="2" y="0"/>
                    </a:cubicBezTo>
                    <a:cubicBezTo>
                      <a:pt x="3" y="0"/>
                      <a:pt x="3" y="0"/>
                      <a:pt x="3" y="0"/>
                    </a:cubicBezTo>
                    <a:lnTo>
                      <a:pt x="1" y="5"/>
                    </a:lnTo>
                    <a:close/>
                  </a:path>
                </a:pathLst>
              </a:custGeom>
              <a:solidFill>
                <a:srgbClr val="283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99" name="Freeform 1132">
                <a:extLst>
                  <a:ext uri="{FF2B5EF4-FFF2-40B4-BE49-F238E27FC236}">
                    <a16:creationId xmlns:a16="http://schemas.microsoft.com/office/drawing/2014/main" id="{FAD60084-4A9B-4B98-BD73-44EBFDF156AF}"/>
                  </a:ext>
                </a:extLst>
              </p:cNvPr>
              <p:cNvSpPr>
                <a:spLocks/>
              </p:cNvSpPr>
              <p:nvPr/>
            </p:nvSpPr>
            <p:spPr bwMode="auto">
              <a:xfrm>
                <a:off x="4232" y="2596"/>
                <a:ext cx="1" cy="2"/>
              </a:xfrm>
              <a:custGeom>
                <a:avLst/>
                <a:gdLst>
                  <a:gd name="T0" fmla="*/ 1 w 2"/>
                  <a:gd name="T1" fmla="*/ 3 h 3"/>
                  <a:gd name="T2" fmla="*/ 0 w 2"/>
                  <a:gd name="T3" fmla="*/ 3 h 3"/>
                  <a:gd name="T4" fmla="*/ 0 w 2"/>
                  <a:gd name="T5" fmla="*/ 3 h 3"/>
                  <a:gd name="T6" fmla="*/ 0 w 2"/>
                  <a:gd name="T7" fmla="*/ 0 h 3"/>
                  <a:gd name="T8" fmla="*/ 1 w 2"/>
                  <a:gd name="T9" fmla="*/ 0 h 3"/>
                  <a:gd name="T10" fmla="*/ 2 w 2"/>
                  <a:gd name="T11" fmla="*/ 0 h 3"/>
                  <a:gd name="T12" fmla="*/ 1 w 2"/>
                  <a:gd name="T13" fmla="*/ 3 h 3"/>
                </a:gdLst>
                <a:ahLst/>
                <a:cxnLst>
                  <a:cxn ang="0">
                    <a:pos x="T0" y="T1"/>
                  </a:cxn>
                  <a:cxn ang="0">
                    <a:pos x="T2" y="T3"/>
                  </a:cxn>
                  <a:cxn ang="0">
                    <a:pos x="T4" y="T5"/>
                  </a:cxn>
                  <a:cxn ang="0">
                    <a:pos x="T6" y="T7"/>
                  </a:cxn>
                  <a:cxn ang="0">
                    <a:pos x="T8" y="T9"/>
                  </a:cxn>
                  <a:cxn ang="0">
                    <a:pos x="T10" y="T11"/>
                  </a:cxn>
                  <a:cxn ang="0">
                    <a:pos x="T12" y="T13"/>
                  </a:cxn>
                </a:cxnLst>
                <a:rect l="0" t="0" r="r" b="b"/>
                <a:pathLst>
                  <a:path w="2" h="3">
                    <a:moveTo>
                      <a:pt x="1" y="3"/>
                    </a:moveTo>
                    <a:cubicBezTo>
                      <a:pt x="1" y="3"/>
                      <a:pt x="1" y="3"/>
                      <a:pt x="0" y="3"/>
                    </a:cubicBezTo>
                    <a:cubicBezTo>
                      <a:pt x="0" y="3"/>
                      <a:pt x="0" y="3"/>
                      <a:pt x="0" y="3"/>
                    </a:cubicBezTo>
                    <a:cubicBezTo>
                      <a:pt x="0" y="0"/>
                      <a:pt x="0" y="0"/>
                      <a:pt x="0" y="0"/>
                    </a:cubicBezTo>
                    <a:cubicBezTo>
                      <a:pt x="1" y="0"/>
                      <a:pt x="1" y="0"/>
                      <a:pt x="1" y="0"/>
                    </a:cubicBezTo>
                    <a:cubicBezTo>
                      <a:pt x="2" y="0"/>
                      <a:pt x="2" y="0"/>
                      <a:pt x="2" y="0"/>
                    </a:cubicBezTo>
                    <a:lnTo>
                      <a:pt x="1" y="3"/>
                    </a:lnTo>
                    <a:close/>
                  </a:path>
                </a:pathLst>
              </a:custGeom>
              <a:solidFill>
                <a:srgbClr val="283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00" name="Freeform 1133">
                <a:extLst>
                  <a:ext uri="{FF2B5EF4-FFF2-40B4-BE49-F238E27FC236}">
                    <a16:creationId xmlns:a16="http://schemas.microsoft.com/office/drawing/2014/main" id="{3ED384C3-AB8B-435D-856F-E0CD9BCEBF33}"/>
                  </a:ext>
                </a:extLst>
              </p:cNvPr>
              <p:cNvSpPr>
                <a:spLocks/>
              </p:cNvSpPr>
              <p:nvPr/>
            </p:nvSpPr>
            <p:spPr bwMode="auto">
              <a:xfrm>
                <a:off x="4184" y="2336"/>
                <a:ext cx="58" cy="149"/>
              </a:xfrm>
              <a:custGeom>
                <a:avLst/>
                <a:gdLst>
                  <a:gd name="T0" fmla="*/ 98 w 98"/>
                  <a:gd name="T1" fmla="*/ 228 h 253"/>
                  <a:gd name="T2" fmla="*/ 86 w 98"/>
                  <a:gd name="T3" fmla="*/ 234 h 253"/>
                  <a:gd name="T4" fmla="*/ 75 w 98"/>
                  <a:gd name="T5" fmla="*/ 233 h 253"/>
                  <a:gd name="T6" fmla="*/ 64 w 98"/>
                  <a:gd name="T7" fmla="*/ 252 h 253"/>
                  <a:gd name="T8" fmla="*/ 47 w 98"/>
                  <a:gd name="T9" fmla="*/ 206 h 253"/>
                  <a:gd name="T10" fmla="*/ 2 w 98"/>
                  <a:gd name="T11" fmla="*/ 41 h 253"/>
                  <a:gd name="T12" fmla="*/ 33 w 98"/>
                  <a:gd name="T13" fmla="*/ 0 h 253"/>
                  <a:gd name="T14" fmla="*/ 51 w 98"/>
                  <a:gd name="T15" fmla="*/ 16 h 253"/>
                  <a:gd name="T16" fmla="*/ 88 w 98"/>
                  <a:gd name="T17" fmla="*/ 31 h 253"/>
                  <a:gd name="T18" fmla="*/ 98 w 98"/>
                  <a:gd name="T19" fmla="*/ 228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253">
                    <a:moveTo>
                      <a:pt x="98" y="228"/>
                    </a:moveTo>
                    <a:cubicBezTo>
                      <a:pt x="97" y="239"/>
                      <a:pt x="92" y="237"/>
                      <a:pt x="86" y="234"/>
                    </a:cubicBezTo>
                    <a:cubicBezTo>
                      <a:pt x="83" y="233"/>
                      <a:pt x="79" y="232"/>
                      <a:pt x="75" y="233"/>
                    </a:cubicBezTo>
                    <a:cubicBezTo>
                      <a:pt x="64" y="252"/>
                      <a:pt x="64" y="252"/>
                      <a:pt x="64" y="252"/>
                    </a:cubicBezTo>
                    <a:cubicBezTo>
                      <a:pt x="52" y="253"/>
                      <a:pt x="49" y="222"/>
                      <a:pt x="47" y="206"/>
                    </a:cubicBezTo>
                    <a:cubicBezTo>
                      <a:pt x="2" y="41"/>
                      <a:pt x="2" y="41"/>
                      <a:pt x="2" y="41"/>
                    </a:cubicBezTo>
                    <a:cubicBezTo>
                      <a:pt x="0" y="25"/>
                      <a:pt x="33" y="0"/>
                      <a:pt x="33" y="0"/>
                    </a:cubicBezTo>
                    <a:cubicBezTo>
                      <a:pt x="51" y="16"/>
                      <a:pt x="51" y="16"/>
                      <a:pt x="51" y="16"/>
                    </a:cubicBezTo>
                    <a:cubicBezTo>
                      <a:pt x="63" y="15"/>
                      <a:pt x="86" y="15"/>
                      <a:pt x="88" y="31"/>
                    </a:cubicBezTo>
                    <a:cubicBezTo>
                      <a:pt x="98" y="228"/>
                      <a:pt x="98" y="228"/>
                      <a:pt x="98" y="228"/>
                    </a:cubicBezTo>
                  </a:path>
                </a:pathLst>
              </a:custGeom>
              <a:solidFill>
                <a:srgbClr val="283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01" name="Freeform 1134">
                <a:extLst>
                  <a:ext uri="{FF2B5EF4-FFF2-40B4-BE49-F238E27FC236}">
                    <a16:creationId xmlns:a16="http://schemas.microsoft.com/office/drawing/2014/main" id="{171FA2A1-E778-4704-9868-A26F81CBC415}"/>
                  </a:ext>
                </a:extLst>
              </p:cNvPr>
              <p:cNvSpPr>
                <a:spLocks/>
              </p:cNvSpPr>
              <p:nvPr/>
            </p:nvSpPr>
            <p:spPr bwMode="auto">
              <a:xfrm>
                <a:off x="4211" y="2454"/>
                <a:ext cx="32" cy="133"/>
              </a:xfrm>
              <a:custGeom>
                <a:avLst/>
                <a:gdLst>
                  <a:gd name="T0" fmla="*/ 33 w 55"/>
                  <a:gd name="T1" fmla="*/ 4 h 227"/>
                  <a:gd name="T2" fmla="*/ 28 w 55"/>
                  <a:gd name="T3" fmla="*/ 3 h 227"/>
                  <a:gd name="T4" fmla="*/ 5 w 55"/>
                  <a:gd name="T5" fmla="*/ 25 h 227"/>
                  <a:gd name="T6" fmla="*/ 0 w 55"/>
                  <a:gd name="T7" fmla="*/ 211 h 227"/>
                  <a:gd name="T8" fmla="*/ 0 w 55"/>
                  <a:gd name="T9" fmla="*/ 226 h 227"/>
                  <a:gd name="T10" fmla="*/ 24 w 55"/>
                  <a:gd name="T11" fmla="*/ 227 h 227"/>
                  <a:gd name="T12" fmla="*/ 53 w 55"/>
                  <a:gd name="T13" fmla="*/ 35 h 227"/>
                  <a:gd name="T14" fmla="*/ 33 w 55"/>
                  <a:gd name="T15" fmla="*/ 4 h 2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227">
                    <a:moveTo>
                      <a:pt x="33" y="4"/>
                    </a:moveTo>
                    <a:cubicBezTo>
                      <a:pt x="28" y="3"/>
                      <a:pt x="28" y="3"/>
                      <a:pt x="28" y="3"/>
                    </a:cubicBezTo>
                    <a:cubicBezTo>
                      <a:pt x="16" y="0"/>
                      <a:pt x="8" y="7"/>
                      <a:pt x="5" y="25"/>
                    </a:cubicBezTo>
                    <a:cubicBezTo>
                      <a:pt x="0" y="211"/>
                      <a:pt x="0" y="211"/>
                      <a:pt x="0" y="211"/>
                    </a:cubicBezTo>
                    <a:cubicBezTo>
                      <a:pt x="0" y="226"/>
                      <a:pt x="0" y="226"/>
                      <a:pt x="0" y="226"/>
                    </a:cubicBezTo>
                    <a:cubicBezTo>
                      <a:pt x="24" y="227"/>
                      <a:pt x="24" y="227"/>
                      <a:pt x="24" y="227"/>
                    </a:cubicBezTo>
                    <a:cubicBezTo>
                      <a:pt x="53" y="35"/>
                      <a:pt x="53" y="35"/>
                      <a:pt x="53" y="35"/>
                    </a:cubicBezTo>
                    <a:cubicBezTo>
                      <a:pt x="55" y="18"/>
                      <a:pt x="45" y="6"/>
                      <a:pt x="33" y="4"/>
                    </a:cubicBezTo>
                  </a:path>
                </a:pathLst>
              </a:custGeom>
              <a:solidFill>
                <a:srgbClr val="283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02" name="Freeform 1135">
                <a:extLst>
                  <a:ext uri="{FF2B5EF4-FFF2-40B4-BE49-F238E27FC236}">
                    <a16:creationId xmlns:a16="http://schemas.microsoft.com/office/drawing/2014/main" id="{3D223097-74EB-4C18-9AE1-00428C9C6E5B}"/>
                  </a:ext>
                </a:extLst>
              </p:cNvPr>
              <p:cNvSpPr>
                <a:spLocks/>
              </p:cNvSpPr>
              <p:nvPr/>
            </p:nvSpPr>
            <p:spPr bwMode="auto">
              <a:xfrm>
                <a:off x="4236" y="2355"/>
                <a:ext cx="6" cy="116"/>
              </a:xfrm>
              <a:custGeom>
                <a:avLst/>
                <a:gdLst>
                  <a:gd name="T0" fmla="*/ 0 w 10"/>
                  <a:gd name="T1" fmla="*/ 0 h 197"/>
                  <a:gd name="T2" fmla="*/ 1 w 10"/>
                  <a:gd name="T3" fmla="*/ 177 h 197"/>
                  <a:gd name="T4" fmla="*/ 10 w 10"/>
                  <a:gd name="T5" fmla="*/ 197 h 197"/>
                  <a:gd name="T6" fmla="*/ 10 w 10"/>
                  <a:gd name="T7" fmla="*/ 197 h 197"/>
                  <a:gd name="T8" fmla="*/ 0 w 10"/>
                  <a:gd name="T9" fmla="*/ 0 h 197"/>
                </a:gdLst>
                <a:ahLst/>
                <a:cxnLst>
                  <a:cxn ang="0">
                    <a:pos x="T0" y="T1"/>
                  </a:cxn>
                  <a:cxn ang="0">
                    <a:pos x="T2" y="T3"/>
                  </a:cxn>
                  <a:cxn ang="0">
                    <a:pos x="T4" y="T5"/>
                  </a:cxn>
                  <a:cxn ang="0">
                    <a:pos x="T6" y="T7"/>
                  </a:cxn>
                  <a:cxn ang="0">
                    <a:pos x="T8" y="T9"/>
                  </a:cxn>
                </a:cxnLst>
                <a:rect l="0" t="0" r="r" b="b"/>
                <a:pathLst>
                  <a:path w="10" h="197">
                    <a:moveTo>
                      <a:pt x="0" y="0"/>
                    </a:moveTo>
                    <a:cubicBezTo>
                      <a:pt x="0" y="0"/>
                      <a:pt x="1" y="136"/>
                      <a:pt x="1" y="177"/>
                    </a:cubicBezTo>
                    <a:cubicBezTo>
                      <a:pt x="6" y="181"/>
                      <a:pt x="10" y="188"/>
                      <a:pt x="10" y="197"/>
                    </a:cubicBezTo>
                    <a:cubicBezTo>
                      <a:pt x="10" y="197"/>
                      <a:pt x="10" y="197"/>
                      <a:pt x="10" y="197"/>
                    </a:cubicBezTo>
                    <a:cubicBezTo>
                      <a:pt x="0" y="0"/>
                      <a:pt x="0" y="0"/>
                      <a:pt x="0" y="0"/>
                    </a:cubicBezTo>
                  </a:path>
                </a:pathLst>
              </a:custGeom>
              <a:solidFill>
                <a:srgbClr val="261A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03" name="Freeform 1136">
                <a:extLst>
                  <a:ext uri="{FF2B5EF4-FFF2-40B4-BE49-F238E27FC236}">
                    <a16:creationId xmlns:a16="http://schemas.microsoft.com/office/drawing/2014/main" id="{97A17773-286F-478B-BEB4-E1085EAA1AF0}"/>
                  </a:ext>
                </a:extLst>
              </p:cNvPr>
              <p:cNvSpPr>
                <a:spLocks/>
              </p:cNvSpPr>
              <p:nvPr/>
            </p:nvSpPr>
            <p:spPr bwMode="auto">
              <a:xfrm>
                <a:off x="4219" y="2459"/>
                <a:ext cx="23" cy="128"/>
              </a:xfrm>
              <a:custGeom>
                <a:avLst/>
                <a:gdLst>
                  <a:gd name="T0" fmla="*/ 30 w 39"/>
                  <a:gd name="T1" fmla="*/ 0 h 218"/>
                  <a:gd name="T2" fmla="*/ 30 w 39"/>
                  <a:gd name="T3" fmla="*/ 11 h 218"/>
                  <a:gd name="T4" fmla="*/ 0 w 39"/>
                  <a:gd name="T5" fmla="*/ 217 h 218"/>
                  <a:gd name="T6" fmla="*/ 10 w 39"/>
                  <a:gd name="T7" fmla="*/ 218 h 218"/>
                  <a:gd name="T8" fmla="*/ 39 w 39"/>
                  <a:gd name="T9" fmla="*/ 26 h 218"/>
                  <a:gd name="T10" fmla="*/ 39 w 39"/>
                  <a:gd name="T11" fmla="*/ 20 h 218"/>
                  <a:gd name="T12" fmla="*/ 39 w 39"/>
                  <a:gd name="T13" fmla="*/ 20 h 218"/>
                  <a:gd name="T14" fmla="*/ 30 w 39"/>
                  <a:gd name="T15" fmla="*/ 0 h 2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218">
                    <a:moveTo>
                      <a:pt x="30" y="0"/>
                    </a:moveTo>
                    <a:cubicBezTo>
                      <a:pt x="30" y="6"/>
                      <a:pt x="30" y="10"/>
                      <a:pt x="30" y="11"/>
                    </a:cubicBezTo>
                    <a:cubicBezTo>
                      <a:pt x="30" y="68"/>
                      <a:pt x="8" y="168"/>
                      <a:pt x="0" y="217"/>
                    </a:cubicBezTo>
                    <a:cubicBezTo>
                      <a:pt x="10" y="218"/>
                      <a:pt x="10" y="218"/>
                      <a:pt x="10" y="218"/>
                    </a:cubicBezTo>
                    <a:cubicBezTo>
                      <a:pt x="39" y="26"/>
                      <a:pt x="39" y="26"/>
                      <a:pt x="39" y="26"/>
                    </a:cubicBezTo>
                    <a:cubicBezTo>
                      <a:pt x="39" y="24"/>
                      <a:pt x="39" y="22"/>
                      <a:pt x="39" y="20"/>
                    </a:cubicBezTo>
                    <a:cubicBezTo>
                      <a:pt x="39" y="20"/>
                      <a:pt x="39" y="20"/>
                      <a:pt x="39" y="20"/>
                    </a:cubicBezTo>
                    <a:cubicBezTo>
                      <a:pt x="39" y="11"/>
                      <a:pt x="35" y="4"/>
                      <a:pt x="30" y="0"/>
                    </a:cubicBezTo>
                  </a:path>
                </a:pathLst>
              </a:custGeom>
              <a:solidFill>
                <a:srgbClr val="261A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04" name="Freeform 1137">
                <a:extLst>
                  <a:ext uri="{FF2B5EF4-FFF2-40B4-BE49-F238E27FC236}">
                    <a16:creationId xmlns:a16="http://schemas.microsoft.com/office/drawing/2014/main" id="{16453BA8-BD5C-4517-884A-DBD126964E71}"/>
                  </a:ext>
                </a:extLst>
              </p:cNvPr>
              <p:cNvSpPr>
                <a:spLocks/>
              </p:cNvSpPr>
              <p:nvPr/>
            </p:nvSpPr>
            <p:spPr bwMode="auto">
              <a:xfrm>
                <a:off x="4137" y="2583"/>
                <a:ext cx="13" cy="18"/>
              </a:xfrm>
              <a:custGeom>
                <a:avLst/>
                <a:gdLst>
                  <a:gd name="T0" fmla="*/ 10 w 13"/>
                  <a:gd name="T1" fmla="*/ 18 h 18"/>
                  <a:gd name="T2" fmla="*/ 0 w 13"/>
                  <a:gd name="T3" fmla="*/ 16 h 18"/>
                  <a:gd name="T4" fmla="*/ 2 w 13"/>
                  <a:gd name="T5" fmla="*/ 0 h 18"/>
                  <a:gd name="T6" fmla="*/ 13 w 13"/>
                  <a:gd name="T7" fmla="*/ 1 h 18"/>
                  <a:gd name="T8" fmla="*/ 10 w 13"/>
                  <a:gd name="T9" fmla="*/ 18 h 18"/>
                </a:gdLst>
                <a:ahLst/>
                <a:cxnLst>
                  <a:cxn ang="0">
                    <a:pos x="T0" y="T1"/>
                  </a:cxn>
                  <a:cxn ang="0">
                    <a:pos x="T2" y="T3"/>
                  </a:cxn>
                  <a:cxn ang="0">
                    <a:pos x="T4" y="T5"/>
                  </a:cxn>
                  <a:cxn ang="0">
                    <a:pos x="T6" y="T7"/>
                  </a:cxn>
                  <a:cxn ang="0">
                    <a:pos x="T8" y="T9"/>
                  </a:cxn>
                </a:cxnLst>
                <a:rect l="0" t="0" r="r" b="b"/>
                <a:pathLst>
                  <a:path w="13" h="18">
                    <a:moveTo>
                      <a:pt x="10" y="18"/>
                    </a:moveTo>
                    <a:lnTo>
                      <a:pt x="0" y="16"/>
                    </a:lnTo>
                    <a:lnTo>
                      <a:pt x="2" y="0"/>
                    </a:lnTo>
                    <a:lnTo>
                      <a:pt x="13" y="1"/>
                    </a:lnTo>
                    <a:lnTo>
                      <a:pt x="10" y="18"/>
                    </a:lnTo>
                    <a:close/>
                  </a:path>
                </a:pathLst>
              </a:custGeom>
              <a:solidFill>
                <a:srgbClr val="FDC8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05" name="Freeform 1138">
                <a:extLst>
                  <a:ext uri="{FF2B5EF4-FFF2-40B4-BE49-F238E27FC236}">
                    <a16:creationId xmlns:a16="http://schemas.microsoft.com/office/drawing/2014/main" id="{5ECECD9D-BB5E-4A61-9E21-E0C18B4EFC9E}"/>
                  </a:ext>
                </a:extLst>
              </p:cNvPr>
              <p:cNvSpPr>
                <a:spLocks/>
              </p:cNvSpPr>
              <p:nvPr/>
            </p:nvSpPr>
            <p:spPr bwMode="auto">
              <a:xfrm>
                <a:off x="4137" y="2583"/>
                <a:ext cx="13" cy="18"/>
              </a:xfrm>
              <a:custGeom>
                <a:avLst/>
                <a:gdLst>
                  <a:gd name="T0" fmla="*/ 10 w 13"/>
                  <a:gd name="T1" fmla="*/ 18 h 18"/>
                  <a:gd name="T2" fmla="*/ 0 w 13"/>
                  <a:gd name="T3" fmla="*/ 16 h 18"/>
                  <a:gd name="T4" fmla="*/ 2 w 13"/>
                  <a:gd name="T5" fmla="*/ 0 h 18"/>
                  <a:gd name="T6" fmla="*/ 13 w 13"/>
                  <a:gd name="T7" fmla="*/ 1 h 18"/>
                  <a:gd name="T8" fmla="*/ 10 w 13"/>
                  <a:gd name="T9" fmla="*/ 18 h 18"/>
                </a:gdLst>
                <a:ahLst/>
                <a:cxnLst>
                  <a:cxn ang="0">
                    <a:pos x="T0" y="T1"/>
                  </a:cxn>
                  <a:cxn ang="0">
                    <a:pos x="T2" y="T3"/>
                  </a:cxn>
                  <a:cxn ang="0">
                    <a:pos x="T4" y="T5"/>
                  </a:cxn>
                  <a:cxn ang="0">
                    <a:pos x="T6" y="T7"/>
                  </a:cxn>
                  <a:cxn ang="0">
                    <a:pos x="T8" y="T9"/>
                  </a:cxn>
                </a:cxnLst>
                <a:rect l="0" t="0" r="r" b="b"/>
                <a:pathLst>
                  <a:path w="13" h="18">
                    <a:moveTo>
                      <a:pt x="10" y="18"/>
                    </a:moveTo>
                    <a:lnTo>
                      <a:pt x="0" y="16"/>
                    </a:lnTo>
                    <a:lnTo>
                      <a:pt x="2" y="0"/>
                    </a:lnTo>
                    <a:lnTo>
                      <a:pt x="13" y="1"/>
                    </a:lnTo>
                    <a:lnTo>
                      <a:pt x="10" y="1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06" name="Freeform 1139">
                <a:extLst>
                  <a:ext uri="{FF2B5EF4-FFF2-40B4-BE49-F238E27FC236}">
                    <a16:creationId xmlns:a16="http://schemas.microsoft.com/office/drawing/2014/main" id="{046152FF-A74B-437C-9A65-D5C4498F1C72}"/>
                  </a:ext>
                </a:extLst>
              </p:cNvPr>
              <p:cNvSpPr>
                <a:spLocks noEditPoints="1"/>
              </p:cNvSpPr>
              <p:nvPr/>
            </p:nvSpPr>
            <p:spPr bwMode="auto">
              <a:xfrm>
                <a:off x="4138" y="2587"/>
                <a:ext cx="9" cy="14"/>
              </a:xfrm>
              <a:custGeom>
                <a:avLst/>
                <a:gdLst>
                  <a:gd name="T0" fmla="*/ 8 w 15"/>
                  <a:gd name="T1" fmla="*/ 22 h 23"/>
                  <a:gd name="T2" fmla="*/ 8 w 15"/>
                  <a:gd name="T3" fmla="*/ 22 h 23"/>
                  <a:gd name="T4" fmla="*/ 15 w 15"/>
                  <a:gd name="T5" fmla="*/ 23 h 23"/>
                  <a:gd name="T6" fmla="*/ 8 w 15"/>
                  <a:gd name="T7" fmla="*/ 22 h 23"/>
                  <a:gd name="T8" fmla="*/ 1 w 15"/>
                  <a:gd name="T9" fmla="*/ 0 h 23"/>
                  <a:gd name="T10" fmla="*/ 0 w 15"/>
                  <a:gd name="T11" fmla="*/ 2 h 23"/>
                  <a:gd name="T12" fmla="*/ 0 w 15"/>
                  <a:gd name="T13" fmla="*/ 2 h 23"/>
                  <a:gd name="T14" fmla="*/ 1 w 15"/>
                  <a:gd name="T15" fmla="*/ 0 h 23"/>
                  <a:gd name="T16" fmla="*/ 1 w 15"/>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23">
                    <a:moveTo>
                      <a:pt x="8" y="22"/>
                    </a:moveTo>
                    <a:cubicBezTo>
                      <a:pt x="8" y="22"/>
                      <a:pt x="8" y="22"/>
                      <a:pt x="8" y="22"/>
                    </a:cubicBezTo>
                    <a:cubicBezTo>
                      <a:pt x="15" y="23"/>
                      <a:pt x="15" y="23"/>
                      <a:pt x="15" y="23"/>
                    </a:cubicBezTo>
                    <a:cubicBezTo>
                      <a:pt x="8" y="22"/>
                      <a:pt x="8" y="22"/>
                      <a:pt x="8" y="22"/>
                    </a:cubicBezTo>
                    <a:moveTo>
                      <a:pt x="1" y="0"/>
                    </a:moveTo>
                    <a:cubicBezTo>
                      <a:pt x="0" y="2"/>
                      <a:pt x="0" y="2"/>
                      <a:pt x="0" y="2"/>
                    </a:cubicBezTo>
                    <a:cubicBezTo>
                      <a:pt x="0" y="2"/>
                      <a:pt x="0" y="2"/>
                      <a:pt x="0" y="2"/>
                    </a:cubicBezTo>
                    <a:cubicBezTo>
                      <a:pt x="1" y="0"/>
                      <a:pt x="1" y="0"/>
                      <a:pt x="1" y="0"/>
                    </a:cubicBezTo>
                    <a:cubicBezTo>
                      <a:pt x="1" y="0"/>
                      <a:pt x="1" y="0"/>
                      <a:pt x="1" y="0"/>
                    </a:cubicBezTo>
                  </a:path>
                </a:pathLst>
              </a:custGeom>
              <a:solidFill>
                <a:srgbClr val="FDC8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07" name="Freeform 1140">
                <a:extLst>
                  <a:ext uri="{FF2B5EF4-FFF2-40B4-BE49-F238E27FC236}">
                    <a16:creationId xmlns:a16="http://schemas.microsoft.com/office/drawing/2014/main" id="{E54CB1D0-ACED-4AAC-8482-D7626506FFE1}"/>
                  </a:ext>
                </a:extLst>
              </p:cNvPr>
              <p:cNvSpPr>
                <a:spLocks/>
              </p:cNvSpPr>
              <p:nvPr/>
            </p:nvSpPr>
            <p:spPr bwMode="auto">
              <a:xfrm>
                <a:off x="4138" y="2587"/>
                <a:ext cx="11" cy="14"/>
              </a:xfrm>
              <a:custGeom>
                <a:avLst/>
                <a:gdLst>
                  <a:gd name="T0" fmla="*/ 1 w 18"/>
                  <a:gd name="T1" fmla="*/ 0 h 23"/>
                  <a:gd name="T2" fmla="*/ 0 w 18"/>
                  <a:gd name="T3" fmla="*/ 2 h 23"/>
                  <a:gd name="T4" fmla="*/ 1 w 18"/>
                  <a:gd name="T5" fmla="*/ 2 h 23"/>
                  <a:gd name="T6" fmla="*/ 4 w 18"/>
                  <a:gd name="T7" fmla="*/ 2 h 23"/>
                  <a:gd name="T8" fmla="*/ 13 w 18"/>
                  <a:gd name="T9" fmla="*/ 10 h 23"/>
                  <a:gd name="T10" fmla="*/ 10 w 18"/>
                  <a:gd name="T11" fmla="*/ 18 h 23"/>
                  <a:gd name="T12" fmla="*/ 8 w 18"/>
                  <a:gd name="T13" fmla="*/ 22 h 23"/>
                  <a:gd name="T14" fmla="*/ 15 w 18"/>
                  <a:gd name="T15" fmla="*/ 23 h 23"/>
                  <a:gd name="T16" fmla="*/ 18 w 18"/>
                  <a:gd name="T17" fmla="*/ 3 h 23"/>
                  <a:gd name="T18" fmla="*/ 1 w 18"/>
                  <a:gd name="T1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 h="23">
                    <a:moveTo>
                      <a:pt x="1" y="0"/>
                    </a:moveTo>
                    <a:cubicBezTo>
                      <a:pt x="0" y="2"/>
                      <a:pt x="0" y="2"/>
                      <a:pt x="0" y="2"/>
                    </a:cubicBezTo>
                    <a:cubicBezTo>
                      <a:pt x="1" y="2"/>
                      <a:pt x="1" y="2"/>
                      <a:pt x="1" y="2"/>
                    </a:cubicBezTo>
                    <a:cubicBezTo>
                      <a:pt x="2" y="2"/>
                      <a:pt x="3" y="2"/>
                      <a:pt x="4" y="2"/>
                    </a:cubicBezTo>
                    <a:cubicBezTo>
                      <a:pt x="8" y="4"/>
                      <a:pt x="12" y="5"/>
                      <a:pt x="13" y="10"/>
                    </a:cubicBezTo>
                    <a:cubicBezTo>
                      <a:pt x="13" y="13"/>
                      <a:pt x="11" y="16"/>
                      <a:pt x="10" y="18"/>
                    </a:cubicBezTo>
                    <a:cubicBezTo>
                      <a:pt x="9" y="19"/>
                      <a:pt x="8" y="20"/>
                      <a:pt x="8" y="22"/>
                    </a:cubicBezTo>
                    <a:cubicBezTo>
                      <a:pt x="15" y="23"/>
                      <a:pt x="15" y="23"/>
                      <a:pt x="15" y="23"/>
                    </a:cubicBezTo>
                    <a:cubicBezTo>
                      <a:pt x="18" y="3"/>
                      <a:pt x="18" y="3"/>
                      <a:pt x="18" y="3"/>
                    </a:cubicBezTo>
                    <a:cubicBezTo>
                      <a:pt x="1" y="0"/>
                      <a:pt x="1" y="0"/>
                      <a:pt x="1" y="0"/>
                    </a:cubicBezTo>
                  </a:path>
                </a:pathLst>
              </a:custGeom>
              <a:solidFill>
                <a:srgbClr val="FB9D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08" name="Freeform 1141">
                <a:extLst>
                  <a:ext uri="{FF2B5EF4-FFF2-40B4-BE49-F238E27FC236}">
                    <a16:creationId xmlns:a16="http://schemas.microsoft.com/office/drawing/2014/main" id="{11CDCDA5-C467-4AB7-91D4-748E4743919E}"/>
                  </a:ext>
                </a:extLst>
              </p:cNvPr>
              <p:cNvSpPr>
                <a:spLocks/>
              </p:cNvSpPr>
              <p:nvPr/>
            </p:nvSpPr>
            <p:spPr bwMode="auto">
              <a:xfrm>
                <a:off x="4150" y="2593"/>
                <a:ext cx="33" cy="16"/>
              </a:xfrm>
              <a:custGeom>
                <a:avLst/>
                <a:gdLst>
                  <a:gd name="T0" fmla="*/ 55 w 56"/>
                  <a:gd name="T1" fmla="*/ 22 h 27"/>
                  <a:gd name="T2" fmla="*/ 56 w 56"/>
                  <a:gd name="T3" fmla="*/ 19 h 27"/>
                  <a:gd name="T4" fmla="*/ 22 w 56"/>
                  <a:gd name="T5" fmla="*/ 6 h 27"/>
                  <a:gd name="T6" fmla="*/ 12 w 56"/>
                  <a:gd name="T7" fmla="*/ 2 h 27"/>
                  <a:gd name="T8" fmla="*/ 11 w 56"/>
                  <a:gd name="T9" fmla="*/ 1 h 27"/>
                  <a:gd name="T10" fmla="*/ 1 w 56"/>
                  <a:gd name="T11" fmla="*/ 0 h 27"/>
                  <a:gd name="T12" fmla="*/ 0 w 56"/>
                  <a:gd name="T13" fmla="*/ 23 h 27"/>
                  <a:gd name="T14" fmla="*/ 52 w 56"/>
                  <a:gd name="T15" fmla="*/ 26 h 27"/>
                  <a:gd name="T16" fmla="*/ 56 w 56"/>
                  <a:gd name="T17" fmla="*/ 23 h 27"/>
                  <a:gd name="T18" fmla="*/ 55 w 56"/>
                  <a:gd name="T19" fmla="*/ 22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6" h="27">
                    <a:moveTo>
                      <a:pt x="55" y="22"/>
                    </a:moveTo>
                    <a:cubicBezTo>
                      <a:pt x="56" y="22"/>
                      <a:pt x="56" y="21"/>
                      <a:pt x="56" y="19"/>
                    </a:cubicBezTo>
                    <a:cubicBezTo>
                      <a:pt x="56" y="16"/>
                      <a:pt x="35" y="10"/>
                      <a:pt x="22" y="6"/>
                    </a:cubicBezTo>
                    <a:cubicBezTo>
                      <a:pt x="19" y="6"/>
                      <a:pt x="14" y="4"/>
                      <a:pt x="12" y="2"/>
                    </a:cubicBezTo>
                    <a:cubicBezTo>
                      <a:pt x="11" y="0"/>
                      <a:pt x="12" y="0"/>
                      <a:pt x="11" y="1"/>
                    </a:cubicBezTo>
                    <a:cubicBezTo>
                      <a:pt x="7" y="2"/>
                      <a:pt x="4" y="0"/>
                      <a:pt x="1" y="0"/>
                    </a:cubicBezTo>
                    <a:cubicBezTo>
                      <a:pt x="0" y="23"/>
                      <a:pt x="0" y="23"/>
                      <a:pt x="0" y="23"/>
                    </a:cubicBezTo>
                    <a:cubicBezTo>
                      <a:pt x="18" y="24"/>
                      <a:pt x="46" y="26"/>
                      <a:pt x="52" y="26"/>
                    </a:cubicBezTo>
                    <a:cubicBezTo>
                      <a:pt x="55" y="27"/>
                      <a:pt x="55" y="25"/>
                      <a:pt x="56" y="23"/>
                    </a:cubicBezTo>
                    <a:cubicBezTo>
                      <a:pt x="55" y="22"/>
                      <a:pt x="55" y="22"/>
                      <a:pt x="55" y="22"/>
                    </a:cubicBezTo>
                  </a:path>
                </a:pathLst>
              </a:custGeom>
              <a:solidFill>
                <a:srgbClr val="EF79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09" name="Freeform 1142">
                <a:extLst>
                  <a:ext uri="{FF2B5EF4-FFF2-40B4-BE49-F238E27FC236}">
                    <a16:creationId xmlns:a16="http://schemas.microsoft.com/office/drawing/2014/main" id="{47A5C22A-D07B-423A-8031-D529D1AD9390}"/>
                  </a:ext>
                </a:extLst>
              </p:cNvPr>
              <p:cNvSpPr>
                <a:spLocks/>
              </p:cNvSpPr>
              <p:nvPr/>
            </p:nvSpPr>
            <p:spPr bwMode="auto">
              <a:xfrm>
                <a:off x="4150" y="2593"/>
                <a:ext cx="5" cy="11"/>
              </a:xfrm>
              <a:custGeom>
                <a:avLst/>
                <a:gdLst>
                  <a:gd name="T0" fmla="*/ 1 w 8"/>
                  <a:gd name="T1" fmla="*/ 0 h 19"/>
                  <a:gd name="T2" fmla="*/ 0 w 8"/>
                  <a:gd name="T3" fmla="*/ 19 h 19"/>
                  <a:gd name="T4" fmla="*/ 1 w 8"/>
                  <a:gd name="T5" fmla="*/ 0 h 19"/>
                  <a:gd name="T6" fmla="*/ 8 w 8"/>
                  <a:gd name="T7" fmla="*/ 1 h 19"/>
                  <a:gd name="T8" fmla="*/ 1 w 8"/>
                  <a:gd name="T9" fmla="*/ 0 h 19"/>
                </a:gdLst>
                <a:ahLst/>
                <a:cxnLst>
                  <a:cxn ang="0">
                    <a:pos x="T0" y="T1"/>
                  </a:cxn>
                  <a:cxn ang="0">
                    <a:pos x="T2" y="T3"/>
                  </a:cxn>
                  <a:cxn ang="0">
                    <a:pos x="T4" y="T5"/>
                  </a:cxn>
                  <a:cxn ang="0">
                    <a:pos x="T6" y="T7"/>
                  </a:cxn>
                  <a:cxn ang="0">
                    <a:pos x="T8" y="T9"/>
                  </a:cxn>
                </a:cxnLst>
                <a:rect l="0" t="0" r="r" b="b"/>
                <a:pathLst>
                  <a:path w="8" h="19">
                    <a:moveTo>
                      <a:pt x="1" y="0"/>
                    </a:moveTo>
                    <a:cubicBezTo>
                      <a:pt x="0" y="19"/>
                      <a:pt x="0" y="19"/>
                      <a:pt x="0" y="19"/>
                    </a:cubicBezTo>
                    <a:cubicBezTo>
                      <a:pt x="1" y="0"/>
                      <a:pt x="1" y="0"/>
                      <a:pt x="1" y="0"/>
                    </a:cubicBezTo>
                    <a:cubicBezTo>
                      <a:pt x="3" y="0"/>
                      <a:pt x="5" y="1"/>
                      <a:pt x="8" y="1"/>
                    </a:cubicBezTo>
                    <a:cubicBezTo>
                      <a:pt x="5" y="1"/>
                      <a:pt x="3" y="0"/>
                      <a:pt x="1" y="0"/>
                    </a:cubicBezTo>
                  </a:path>
                </a:pathLst>
              </a:custGeom>
              <a:solidFill>
                <a:srgbClr val="C591A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10" name="Freeform 1143">
                <a:extLst>
                  <a:ext uri="{FF2B5EF4-FFF2-40B4-BE49-F238E27FC236}">
                    <a16:creationId xmlns:a16="http://schemas.microsoft.com/office/drawing/2014/main" id="{824C24E7-AE96-442F-B801-CFCC6E1F3291}"/>
                  </a:ext>
                </a:extLst>
              </p:cNvPr>
              <p:cNvSpPr>
                <a:spLocks/>
              </p:cNvSpPr>
              <p:nvPr/>
            </p:nvSpPr>
            <p:spPr bwMode="auto">
              <a:xfrm>
                <a:off x="4150" y="2593"/>
                <a:ext cx="33" cy="14"/>
              </a:xfrm>
              <a:custGeom>
                <a:avLst/>
                <a:gdLst>
                  <a:gd name="T0" fmla="*/ 1 w 56"/>
                  <a:gd name="T1" fmla="*/ 0 h 23"/>
                  <a:gd name="T2" fmla="*/ 0 w 56"/>
                  <a:gd name="T3" fmla="*/ 19 h 23"/>
                  <a:gd name="T4" fmla="*/ 0 w 56"/>
                  <a:gd name="T5" fmla="*/ 19 h 23"/>
                  <a:gd name="T6" fmla="*/ 0 w 56"/>
                  <a:gd name="T7" fmla="*/ 19 h 23"/>
                  <a:gd name="T8" fmla="*/ 55 w 56"/>
                  <a:gd name="T9" fmla="*/ 23 h 23"/>
                  <a:gd name="T10" fmla="*/ 55 w 56"/>
                  <a:gd name="T11" fmla="*/ 22 h 23"/>
                  <a:gd name="T12" fmla="*/ 55 w 56"/>
                  <a:gd name="T13" fmla="*/ 22 h 23"/>
                  <a:gd name="T14" fmla="*/ 56 w 56"/>
                  <a:gd name="T15" fmla="*/ 19 h 23"/>
                  <a:gd name="T16" fmla="*/ 56 w 56"/>
                  <a:gd name="T17" fmla="*/ 19 h 23"/>
                  <a:gd name="T18" fmla="*/ 22 w 56"/>
                  <a:gd name="T19" fmla="*/ 6 h 23"/>
                  <a:gd name="T20" fmla="*/ 12 w 56"/>
                  <a:gd name="T21" fmla="*/ 2 h 23"/>
                  <a:gd name="T22" fmla="*/ 11 w 56"/>
                  <a:gd name="T23" fmla="*/ 0 h 23"/>
                  <a:gd name="T24" fmla="*/ 11 w 56"/>
                  <a:gd name="T25" fmla="*/ 1 h 23"/>
                  <a:gd name="T26" fmla="*/ 11 w 56"/>
                  <a:gd name="T27" fmla="*/ 1 h 23"/>
                  <a:gd name="T28" fmla="*/ 8 w 56"/>
                  <a:gd name="T29" fmla="*/ 1 h 23"/>
                  <a:gd name="T30" fmla="*/ 8 w 56"/>
                  <a:gd name="T31" fmla="*/ 1 h 23"/>
                  <a:gd name="T32" fmla="*/ 1 w 56"/>
                  <a:gd name="T33"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6" h="23">
                    <a:moveTo>
                      <a:pt x="1" y="0"/>
                    </a:moveTo>
                    <a:cubicBezTo>
                      <a:pt x="0" y="19"/>
                      <a:pt x="0" y="19"/>
                      <a:pt x="0" y="19"/>
                    </a:cubicBezTo>
                    <a:cubicBezTo>
                      <a:pt x="0" y="19"/>
                      <a:pt x="0" y="19"/>
                      <a:pt x="0" y="19"/>
                    </a:cubicBezTo>
                    <a:cubicBezTo>
                      <a:pt x="0" y="19"/>
                      <a:pt x="0" y="19"/>
                      <a:pt x="0" y="19"/>
                    </a:cubicBezTo>
                    <a:cubicBezTo>
                      <a:pt x="55" y="23"/>
                      <a:pt x="55" y="23"/>
                      <a:pt x="55" y="23"/>
                    </a:cubicBezTo>
                    <a:cubicBezTo>
                      <a:pt x="55" y="22"/>
                      <a:pt x="55" y="22"/>
                      <a:pt x="55" y="22"/>
                    </a:cubicBezTo>
                    <a:cubicBezTo>
                      <a:pt x="55" y="22"/>
                      <a:pt x="55" y="22"/>
                      <a:pt x="55" y="22"/>
                    </a:cubicBezTo>
                    <a:cubicBezTo>
                      <a:pt x="56" y="22"/>
                      <a:pt x="56" y="21"/>
                      <a:pt x="56" y="19"/>
                    </a:cubicBezTo>
                    <a:cubicBezTo>
                      <a:pt x="56" y="19"/>
                      <a:pt x="56" y="19"/>
                      <a:pt x="56" y="19"/>
                    </a:cubicBezTo>
                    <a:cubicBezTo>
                      <a:pt x="56" y="16"/>
                      <a:pt x="35" y="10"/>
                      <a:pt x="22" y="6"/>
                    </a:cubicBezTo>
                    <a:cubicBezTo>
                      <a:pt x="19" y="6"/>
                      <a:pt x="14" y="4"/>
                      <a:pt x="12" y="2"/>
                    </a:cubicBezTo>
                    <a:cubicBezTo>
                      <a:pt x="11" y="1"/>
                      <a:pt x="11" y="0"/>
                      <a:pt x="11" y="0"/>
                    </a:cubicBezTo>
                    <a:cubicBezTo>
                      <a:pt x="11" y="0"/>
                      <a:pt x="11" y="1"/>
                      <a:pt x="11" y="1"/>
                    </a:cubicBezTo>
                    <a:cubicBezTo>
                      <a:pt x="11" y="1"/>
                      <a:pt x="11" y="1"/>
                      <a:pt x="11" y="1"/>
                    </a:cubicBezTo>
                    <a:cubicBezTo>
                      <a:pt x="10" y="1"/>
                      <a:pt x="9" y="1"/>
                      <a:pt x="8" y="1"/>
                    </a:cubicBezTo>
                    <a:cubicBezTo>
                      <a:pt x="8" y="1"/>
                      <a:pt x="8" y="1"/>
                      <a:pt x="8" y="1"/>
                    </a:cubicBezTo>
                    <a:cubicBezTo>
                      <a:pt x="5" y="1"/>
                      <a:pt x="3" y="0"/>
                      <a:pt x="1" y="0"/>
                    </a:cubicBezTo>
                  </a:path>
                </a:pathLst>
              </a:custGeom>
              <a:solidFill>
                <a:srgbClr val="B9454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11" name="Freeform 1144">
                <a:extLst>
                  <a:ext uri="{FF2B5EF4-FFF2-40B4-BE49-F238E27FC236}">
                    <a16:creationId xmlns:a16="http://schemas.microsoft.com/office/drawing/2014/main" id="{1CBC6363-72D2-4B41-8D87-D21EBF774C1B}"/>
                  </a:ext>
                </a:extLst>
              </p:cNvPr>
              <p:cNvSpPr>
                <a:spLocks/>
              </p:cNvSpPr>
              <p:nvPr/>
            </p:nvSpPr>
            <p:spPr bwMode="auto">
              <a:xfrm>
                <a:off x="4150" y="2604"/>
                <a:ext cx="33" cy="5"/>
              </a:xfrm>
              <a:custGeom>
                <a:avLst/>
                <a:gdLst>
                  <a:gd name="T0" fmla="*/ 0 w 56"/>
                  <a:gd name="T1" fmla="*/ 0 h 8"/>
                  <a:gd name="T2" fmla="*/ 0 w 56"/>
                  <a:gd name="T3" fmla="*/ 4 h 8"/>
                  <a:gd name="T4" fmla="*/ 52 w 56"/>
                  <a:gd name="T5" fmla="*/ 7 h 8"/>
                  <a:gd name="T6" fmla="*/ 56 w 56"/>
                  <a:gd name="T7" fmla="*/ 4 h 8"/>
                  <a:gd name="T8" fmla="*/ 55 w 56"/>
                  <a:gd name="T9" fmla="*/ 4 h 8"/>
                  <a:gd name="T10" fmla="*/ 0 w 56"/>
                  <a:gd name="T11" fmla="*/ 0 h 8"/>
                </a:gdLst>
                <a:ahLst/>
                <a:cxnLst>
                  <a:cxn ang="0">
                    <a:pos x="T0" y="T1"/>
                  </a:cxn>
                  <a:cxn ang="0">
                    <a:pos x="T2" y="T3"/>
                  </a:cxn>
                  <a:cxn ang="0">
                    <a:pos x="T4" y="T5"/>
                  </a:cxn>
                  <a:cxn ang="0">
                    <a:pos x="T6" y="T7"/>
                  </a:cxn>
                  <a:cxn ang="0">
                    <a:pos x="T8" y="T9"/>
                  </a:cxn>
                  <a:cxn ang="0">
                    <a:pos x="T10" y="T11"/>
                  </a:cxn>
                </a:cxnLst>
                <a:rect l="0" t="0" r="r" b="b"/>
                <a:pathLst>
                  <a:path w="56" h="8">
                    <a:moveTo>
                      <a:pt x="0" y="0"/>
                    </a:moveTo>
                    <a:cubicBezTo>
                      <a:pt x="0" y="4"/>
                      <a:pt x="0" y="4"/>
                      <a:pt x="0" y="4"/>
                    </a:cubicBezTo>
                    <a:cubicBezTo>
                      <a:pt x="18" y="5"/>
                      <a:pt x="46" y="7"/>
                      <a:pt x="52" y="7"/>
                    </a:cubicBezTo>
                    <a:cubicBezTo>
                      <a:pt x="55" y="8"/>
                      <a:pt x="55" y="6"/>
                      <a:pt x="56" y="4"/>
                    </a:cubicBezTo>
                    <a:cubicBezTo>
                      <a:pt x="55" y="4"/>
                      <a:pt x="55" y="4"/>
                      <a:pt x="55" y="4"/>
                    </a:cubicBezTo>
                    <a:cubicBezTo>
                      <a:pt x="0" y="0"/>
                      <a:pt x="0" y="0"/>
                      <a:pt x="0" y="0"/>
                    </a:cubicBezTo>
                  </a:path>
                </a:pathLst>
              </a:custGeom>
              <a:solidFill>
                <a:srgbClr val="283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12" name="Rectangle 1145">
                <a:extLst>
                  <a:ext uri="{FF2B5EF4-FFF2-40B4-BE49-F238E27FC236}">
                    <a16:creationId xmlns:a16="http://schemas.microsoft.com/office/drawing/2014/main" id="{2235FCFE-B247-4D7C-AA4C-4799246AB308}"/>
                  </a:ext>
                </a:extLst>
              </p:cNvPr>
              <p:cNvSpPr>
                <a:spLocks noChangeArrowheads="1"/>
              </p:cNvSpPr>
              <p:nvPr/>
            </p:nvSpPr>
            <p:spPr bwMode="auto">
              <a:xfrm>
                <a:off x="4150" y="2604"/>
                <a:ext cx="1" cy="3"/>
              </a:xfrm>
              <a:prstGeom prst="rect">
                <a:avLst/>
              </a:prstGeom>
              <a:solidFill>
                <a:srgbClr val="DB967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13" name="Rectangle 1146">
                <a:extLst>
                  <a:ext uri="{FF2B5EF4-FFF2-40B4-BE49-F238E27FC236}">
                    <a16:creationId xmlns:a16="http://schemas.microsoft.com/office/drawing/2014/main" id="{627BAA6E-A4BC-4B29-A182-F37D470E454E}"/>
                  </a:ext>
                </a:extLst>
              </p:cNvPr>
              <p:cNvSpPr>
                <a:spLocks noChangeArrowheads="1"/>
              </p:cNvSpPr>
              <p:nvPr/>
            </p:nvSpPr>
            <p:spPr bwMode="auto">
              <a:xfrm>
                <a:off x="4150" y="2604"/>
                <a:ext cx="1" cy="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14" name="Freeform 1147">
                <a:extLst>
                  <a:ext uri="{FF2B5EF4-FFF2-40B4-BE49-F238E27FC236}">
                    <a16:creationId xmlns:a16="http://schemas.microsoft.com/office/drawing/2014/main" id="{AD900D68-FAE7-4185-8EEF-C4EFADC00C9C}"/>
                  </a:ext>
                </a:extLst>
              </p:cNvPr>
              <p:cNvSpPr>
                <a:spLocks/>
              </p:cNvSpPr>
              <p:nvPr/>
            </p:nvSpPr>
            <p:spPr bwMode="auto">
              <a:xfrm>
                <a:off x="4150" y="2604"/>
                <a:ext cx="0" cy="3"/>
              </a:xfrm>
              <a:custGeom>
                <a:avLst/>
                <a:gdLst>
                  <a:gd name="T0" fmla="*/ 0 h 4"/>
                  <a:gd name="T1" fmla="*/ 4 h 4"/>
                  <a:gd name="T2" fmla="*/ 4 h 4"/>
                  <a:gd name="T3" fmla="*/ 0 h 4"/>
                  <a:gd name="T4" fmla="*/ 0 h 4"/>
                </a:gdLst>
                <a:ahLst/>
                <a:cxnLst>
                  <a:cxn ang="0">
                    <a:pos x="0" y="T0"/>
                  </a:cxn>
                  <a:cxn ang="0">
                    <a:pos x="0" y="T1"/>
                  </a:cxn>
                  <a:cxn ang="0">
                    <a:pos x="0" y="T2"/>
                  </a:cxn>
                  <a:cxn ang="0">
                    <a:pos x="0" y="T3"/>
                  </a:cxn>
                  <a:cxn ang="0">
                    <a:pos x="0" y="T4"/>
                  </a:cxn>
                </a:cxnLst>
                <a:rect l="0" t="0" r="r" b="b"/>
                <a:pathLst>
                  <a:path h="4">
                    <a:moveTo>
                      <a:pt x="0" y="0"/>
                    </a:moveTo>
                    <a:cubicBezTo>
                      <a:pt x="0" y="4"/>
                      <a:pt x="0" y="4"/>
                      <a:pt x="0" y="4"/>
                    </a:cubicBezTo>
                    <a:cubicBezTo>
                      <a:pt x="0" y="4"/>
                      <a:pt x="0" y="4"/>
                      <a:pt x="0" y="4"/>
                    </a:cubicBezTo>
                    <a:cubicBezTo>
                      <a:pt x="0" y="0"/>
                      <a:pt x="0" y="0"/>
                      <a:pt x="0" y="0"/>
                    </a:cubicBezTo>
                    <a:cubicBezTo>
                      <a:pt x="0" y="0"/>
                      <a:pt x="0" y="0"/>
                      <a:pt x="0" y="0"/>
                    </a:cubicBezTo>
                  </a:path>
                </a:pathLst>
              </a:custGeom>
              <a:solidFill>
                <a:srgbClr val="9F29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15" name="Freeform 1148">
                <a:extLst>
                  <a:ext uri="{FF2B5EF4-FFF2-40B4-BE49-F238E27FC236}">
                    <a16:creationId xmlns:a16="http://schemas.microsoft.com/office/drawing/2014/main" id="{06A2A9F7-9572-44D9-969C-7B67AAE890A6}"/>
                  </a:ext>
                </a:extLst>
              </p:cNvPr>
              <p:cNvSpPr>
                <a:spLocks noEditPoints="1"/>
              </p:cNvSpPr>
              <p:nvPr/>
            </p:nvSpPr>
            <p:spPr bwMode="auto">
              <a:xfrm>
                <a:off x="4156" y="2607"/>
                <a:ext cx="24" cy="2"/>
              </a:xfrm>
              <a:custGeom>
                <a:avLst/>
                <a:gdLst>
                  <a:gd name="T0" fmla="*/ 41 w 41"/>
                  <a:gd name="T1" fmla="*/ 2 h 2"/>
                  <a:gd name="T2" fmla="*/ 41 w 41"/>
                  <a:gd name="T3" fmla="*/ 2 h 2"/>
                  <a:gd name="T4" fmla="*/ 41 w 41"/>
                  <a:gd name="T5" fmla="*/ 2 h 2"/>
                  <a:gd name="T6" fmla="*/ 41 w 41"/>
                  <a:gd name="T7" fmla="*/ 2 h 2"/>
                  <a:gd name="T8" fmla="*/ 0 w 41"/>
                  <a:gd name="T9" fmla="*/ 0 h 2"/>
                  <a:gd name="T10" fmla="*/ 41 w 41"/>
                  <a:gd name="T11" fmla="*/ 2 h 2"/>
                  <a:gd name="T12" fmla="*/ 0 w 41"/>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41" h="2">
                    <a:moveTo>
                      <a:pt x="41" y="2"/>
                    </a:moveTo>
                    <a:cubicBezTo>
                      <a:pt x="41" y="2"/>
                      <a:pt x="41" y="2"/>
                      <a:pt x="41" y="2"/>
                    </a:cubicBezTo>
                    <a:cubicBezTo>
                      <a:pt x="41" y="2"/>
                      <a:pt x="41" y="2"/>
                      <a:pt x="41" y="2"/>
                    </a:cubicBezTo>
                    <a:cubicBezTo>
                      <a:pt x="41" y="2"/>
                      <a:pt x="41" y="2"/>
                      <a:pt x="41" y="2"/>
                    </a:cubicBezTo>
                    <a:moveTo>
                      <a:pt x="0" y="0"/>
                    </a:moveTo>
                    <a:cubicBezTo>
                      <a:pt x="17" y="1"/>
                      <a:pt x="36" y="2"/>
                      <a:pt x="41" y="2"/>
                    </a:cubicBezTo>
                    <a:cubicBezTo>
                      <a:pt x="36" y="2"/>
                      <a:pt x="17" y="1"/>
                      <a:pt x="0" y="0"/>
                    </a:cubicBezTo>
                  </a:path>
                </a:pathLst>
              </a:custGeom>
              <a:solidFill>
                <a:srgbClr val="9F29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16" name="Freeform 1149">
                <a:extLst>
                  <a:ext uri="{FF2B5EF4-FFF2-40B4-BE49-F238E27FC236}">
                    <a16:creationId xmlns:a16="http://schemas.microsoft.com/office/drawing/2014/main" id="{0F3EDA6F-BBE7-48C8-93BD-E90B55856987}"/>
                  </a:ext>
                </a:extLst>
              </p:cNvPr>
              <p:cNvSpPr>
                <a:spLocks/>
              </p:cNvSpPr>
              <p:nvPr/>
            </p:nvSpPr>
            <p:spPr bwMode="auto">
              <a:xfrm>
                <a:off x="4150" y="2604"/>
                <a:ext cx="33" cy="5"/>
              </a:xfrm>
              <a:custGeom>
                <a:avLst/>
                <a:gdLst>
                  <a:gd name="T0" fmla="*/ 0 w 56"/>
                  <a:gd name="T1" fmla="*/ 0 h 7"/>
                  <a:gd name="T2" fmla="*/ 0 w 56"/>
                  <a:gd name="T3" fmla="*/ 4 h 7"/>
                  <a:gd name="T4" fmla="*/ 11 w 56"/>
                  <a:gd name="T5" fmla="*/ 5 h 7"/>
                  <a:gd name="T6" fmla="*/ 52 w 56"/>
                  <a:gd name="T7" fmla="*/ 7 h 7"/>
                  <a:gd name="T8" fmla="*/ 52 w 56"/>
                  <a:gd name="T9" fmla="*/ 7 h 7"/>
                  <a:gd name="T10" fmla="*/ 52 w 56"/>
                  <a:gd name="T11" fmla="*/ 7 h 7"/>
                  <a:gd name="T12" fmla="*/ 52 w 56"/>
                  <a:gd name="T13" fmla="*/ 7 h 7"/>
                  <a:gd name="T14" fmla="*/ 56 w 56"/>
                  <a:gd name="T15" fmla="*/ 4 h 7"/>
                  <a:gd name="T16" fmla="*/ 56 w 56"/>
                  <a:gd name="T17" fmla="*/ 4 h 7"/>
                  <a:gd name="T18" fmla="*/ 55 w 56"/>
                  <a:gd name="T19" fmla="*/ 4 h 7"/>
                  <a:gd name="T20" fmla="*/ 0 w 56"/>
                  <a:gd name="T21"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 h="7">
                    <a:moveTo>
                      <a:pt x="0" y="0"/>
                    </a:moveTo>
                    <a:cubicBezTo>
                      <a:pt x="0" y="4"/>
                      <a:pt x="0" y="4"/>
                      <a:pt x="0" y="4"/>
                    </a:cubicBezTo>
                    <a:cubicBezTo>
                      <a:pt x="3" y="4"/>
                      <a:pt x="7" y="4"/>
                      <a:pt x="11" y="5"/>
                    </a:cubicBezTo>
                    <a:cubicBezTo>
                      <a:pt x="28" y="6"/>
                      <a:pt x="47" y="7"/>
                      <a:pt x="52" y="7"/>
                    </a:cubicBezTo>
                    <a:cubicBezTo>
                      <a:pt x="52" y="7"/>
                      <a:pt x="52" y="7"/>
                      <a:pt x="52" y="7"/>
                    </a:cubicBezTo>
                    <a:cubicBezTo>
                      <a:pt x="52" y="7"/>
                      <a:pt x="52" y="7"/>
                      <a:pt x="52" y="7"/>
                    </a:cubicBezTo>
                    <a:cubicBezTo>
                      <a:pt x="52" y="7"/>
                      <a:pt x="52" y="7"/>
                      <a:pt x="52" y="7"/>
                    </a:cubicBezTo>
                    <a:cubicBezTo>
                      <a:pt x="55" y="7"/>
                      <a:pt x="55" y="6"/>
                      <a:pt x="56" y="4"/>
                    </a:cubicBezTo>
                    <a:cubicBezTo>
                      <a:pt x="56" y="4"/>
                      <a:pt x="56" y="4"/>
                      <a:pt x="56" y="4"/>
                    </a:cubicBezTo>
                    <a:cubicBezTo>
                      <a:pt x="55" y="4"/>
                      <a:pt x="55" y="4"/>
                      <a:pt x="55" y="4"/>
                    </a:cubicBezTo>
                    <a:cubicBezTo>
                      <a:pt x="0" y="0"/>
                      <a:pt x="0" y="0"/>
                      <a:pt x="0" y="0"/>
                    </a:cubicBezTo>
                  </a:path>
                </a:pathLst>
              </a:custGeom>
              <a:solidFill>
                <a:srgbClr val="221C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17" name="Freeform 1150">
                <a:extLst>
                  <a:ext uri="{FF2B5EF4-FFF2-40B4-BE49-F238E27FC236}">
                    <a16:creationId xmlns:a16="http://schemas.microsoft.com/office/drawing/2014/main" id="{A98B6C25-B2EA-4A9C-8487-592A702DE2AC}"/>
                  </a:ext>
                </a:extLst>
              </p:cNvPr>
              <p:cNvSpPr>
                <a:spLocks/>
              </p:cNvSpPr>
              <p:nvPr/>
            </p:nvSpPr>
            <p:spPr bwMode="auto">
              <a:xfrm>
                <a:off x="4132" y="2602"/>
                <a:ext cx="44" cy="7"/>
              </a:xfrm>
              <a:custGeom>
                <a:avLst/>
                <a:gdLst>
                  <a:gd name="T0" fmla="*/ 75 w 75"/>
                  <a:gd name="T1" fmla="*/ 9 h 12"/>
                  <a:gd name="T2" fmla="*/ 71 w 75"/>
                  <a:gd name="T3" fmla="*/ 12 h 12"/>
                  <a:gd name="T4" fmla="*/ 4 w 75"/>
                  <a:gd name="T5" fmla="*/ 7 h 12"/>
                  <a:gd name="T6" fmla="*/ 0 w 75"/>
                  <a:gd name="T7" fmla="*/ 3 h 12"/>
                  <a:gd name="T8" fmla="*/ 4 w 75"/>
                  <a:gd name="T9" fmla="*/ 0 h 12"/>
                  <a:gd name="T10" fmla="*/ 72 w 75"/>
                  <a:gd name="T11" fmla="*/ 5 h 12"/>
                  <a:gd name="T12" fmla="*/ 75 w 75"/>
                  <a:gd name="T13" fmla="*/ 9 h 12"/>
                </a:gdLst>
                <a:ahLst/>
                <a:cxnLst>
                  <a:cxn ang="0">
                    <a:pos x="T0" y="T1"/>
                  </a:cxn>
                  <a:cxn ang="0">
                    <a:pos x="T2" y="T3"/>
                  </a:cxn>
                  <a:cxn ang="0">
                    <a:pos x="T4" y="T5"/>
                  </a:cxn>
                  <a:cxn ang="0">
                    <a:pos x="T6" y="T7"/>
                  </a:cxn>
                  <a:cxn ang="0">
                    <a:pos x="T8" y="T9"/>
                  </a:cxn>
                  <a:cxn ang="0">
                    <a:pos x="T10" y="T11"/>
                  </a:cxn>
                  <a:cxn ang="0">
                    <a:pos x="T12" y="T13"/>
                  </a:cxn>
                </a:cxnLst>
                <a:rect l="0" t="0" r="r" b="b"/>
                <a:pathLst>
                  <a:path w="75" h="12">
                    <a:moveTo>
                      <a:pt x="75" y="9"/>
                    </a:moveTo>
                    <a:cubicBezTo>
                      <a:pt x="75" y="10"/>
                      <a:pt x="75" y="12"/>
                      <a:pt x="71" y="12"/>
                    </a:cubicBezTo>
                    <a:cubicBezTo>
                      <a:pt x="63" y="11"/>
                      <a:pt x="7" y="8"/>
                      <a:pt x="4" y="7"/>
                    </a:cubicBezTo>
                    <a:cubicBezTo>
                      <a:pt x="2" y="7"/>
                      <a:pt x="0" y="5"/>
                      <a:pt x="0" y="3"/>
                    </a:cubicBezTo>
                    <a:cubicBezTo>
                      <a:pt x="0" y="1"/>
                      <a:pt x="2" y="0"/>
                      <a:pt x="4" y="0"/>
                    </a:cubicBezTo>
                    <a:cubicBezTo>
                      <a:pt x="72" y="5"/>
                      <a:pt x="72" y="5"/>
                      <a:pt x="72" y="5"/>
                    </a:cubicBezTo>
                    <a:cubicBezTo>
                      <a:pt x="74" y="5"/>
                      <a:pt x="75" y="7"/>
                      <a:pt x="75" y="9"/>
                    </a:cubicBezTo>
                    <a:close/>
                  </a:path>
                </a:pathLst>
              </a:custGeom>
              <a:solidFill>
                <a:srgbClr val="283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18" name="Freeform 1151">
                <a:extLst>
                  <a:ext uri="{FF2B5EF4-FFF2-40B4-BE49-F238E27FC236}">
                    <a16:creationId xmlns:a16="http://schemas.microsoft.com/office/drawing/2014/main" id="{1E0B770E-DE94-40FE-89CA-CAC2E51F4DDA}"/>
                  </a:ext>
                </a:extLst>
              </p:cNvPr>
              <p:cNvSpPr>
                <a:spLocks/>
              </p:cNvSpPr>
              <p:nvPr/>
            </p:nvSpPr>
            <p:spPr bwMode="auto">
              <a:xfrm>
                <a:off x="4132" y="2591"/>
                <a:ext cx="45" cy="15"/>
              </a:xfrm>
              <a:custGeom>
                <a:avLst/>
                <a:gdLst>
                  <a:gd name="T0" fmla="*/ 0 w 76"/>
                  <a:gd name="T1" fmla="*/ 20 h 26"/>
                  <a:gd name="T2" fmla="*/ 74 w 76"/>
                  <a:gd name="T3" fmla="*/ 26 h 26"/>
                  <a:gd name="T4" fmla="*/ 75 w 76"/>
                  <a:gd name="T5" fmla="*/ 22 h 26"/>
                  <a:gd name="T6" fmla="*/ 41 w 76"/>
                  <a:gd name="T7" fmla="*/ 10 h 26"/>
                  <a:gd name="T8" fmla="*/ 32 w 76"/>
                  <a:gd name="T9" fmla="*/ 5 h 26"/>
                  <a:gd name="T10" fmla="*/ 30 w 76"/>
                  <a:gd name="T11" fmla="*/ 4 h 26"/>
                  <a:gd name="T12" fmla="*/ 5 w 76"/>
                  <a:gd name="T13" fmla="*/ 1 h 26"/>
                  <a:gd name="T14" fmla="*/ 0 w 76"/>
                  <a:gd name="T15" fmla="*/ 20 h 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26">
                    <a:moveTo>
                      <a:pt x="0" y="20"/>
                    </a:moveTo>
                    <a:cubicBezTo>
                      <a:pt x="0" y="21"/>
                      <a:pt x="23" y="22"/>
                      <a:pt x="74" y="26"/>
                    </a:cubicBezTo>
                    <a:cubicBezTo>
                      <a:pt x="75" y="26"/>
                      <a:pt x="75" y="26"/>
                      <a:pt x="75" y="22"/>
                    </a:cubicBezTo>
                    <a:cubicBezTo>
                      <a:pt x="76" y="19"/>
                      <a:pt x="54" y="13"/>
                      <a:pt x="41" y="10"/>
                    </a:cubicBezTo>
                    <a:cubicBezTo>
                      <a:pt x="39" y="9"/>
                      <a:pt x="33" y="7"/>
                      <a:pt x="32" y="5"/>
                    </a:cubicBezTo>
                    <a:cubicBezTo>
                      <a:pt x="30" y="3"/>
                      <a:pt x="31" y="4"/>
                      <a:pt x="30" y="4"/>
                    </a:cubicBezTo>
                    <a:cubicBezTo>
                      <a:pt x="7" y="12"/>
                      <a:pt x="9" y="0"/>
                      <a:pt x="5" y="1"/>
                    </a:cubicBezTo>
                    <a:cubicBezTo>
                      <a:pt x="1" y="2"/>
                      <a:pt x="1" y="18"/>
                      <a:pt x="0" y="20"/>
                    </a:cubicBezTo>
                    <a:close/>
                  </a:path>
                </a:pathLst>
              </a:custGeom>
              <a:solidFill>
                <a:srgbClr val="EF79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19" name="Freeform 1152">
                <a:extLst>
                  <a:ext uri="{FF2B5EF4-FFF2-40B4-BE49-F238E27FC236}">
                    <a16:creationId xmlns:a16="http://schemas.microsoft.com/office/drawing/2014/main" id="{95C7D368-266A-42AE-9A92-92BB33F42CE7}"/>
                  </a:ext>
                </a:extLst>
              </p:cNvPr>
              <p:cNvSpPr>
                <a:spLocks/>
              </p:cNvSpPr>
              <p:nvPr/>
            </p:nvSpPr>
            <p:spPr bwMode="auto">
              <a:xfrm>
                <a:off x="4151" y="2595"/>
                <a:ext cx="2" cy="4"/>
              </a:xfrm>
              <a:custGeom>
                <a:avLst/>
                <a:gdLst>
                  <a:gd name="T0" fmla="*/ 1 w 2"/>
                  <a:gd name="T1" fmla="*/ 4 h 4"/>
                  <a:gd name="T2" fmla="*/ 0 w 2"/>
                  <a:gd name="T3" fmla="*/ 4 h 4"/>
                  <a:gd name="T4" fmla="*/ 0 w 2"/>
                  <a:gd name="T5" fmla="*/ 3 h 4"/>
                  <a:gd name="T6" fmla="*/ 2 w 2"/>
                  <a:gd name="T7" fmla="*/ 0 h 4"/>
                  <a:gd name="T8" fmla="*/ 2 w 2"/>
                  <a:gd name="T9" fmla="*/ 0 h 4"/>
                  <a:gd name="T10" fmla="*/ 2 w 2"/>
                  <a:gd name="T11" fmla="*/ 0 h 4"/>
                  <a:gd name="T12" fmla="*/ 1 w 2"/>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2" h="4">
                    <a:moveTo>
                      <a:pt x="1" y="4"/>
                    </a:moveTo>
                    <a:lnTo>
                      <a:pt x="0" y="4"/>
                    </a:lnTo>
                    <a:lnTo>
                      <a:pt x="0" y="3"/>
                    </a:lnTo>
                    <a:lnTo>
                      <a:pt x="2" y="0"/>
                    </a:lnTo>
                    <a:lnTo>
                      <a:pt x="2" y="0"/>
                    </a:lnTo>
                    <a:lnTo>
                      <a:pt x="2" y="0"/>
                    </a:lnTo>
                    <a:lnTo>
                      <a:pt x="1" y="4"/>
                    </a:lnTo>
                    <a:close/>
                  </a:path>
                </a:pathLst>
              </a:custGeom>
              <a:solidFill>
                <a:srgbClr val="283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20" name="Freeform 1153">
                <a:extLst>
                  <a:ext uri="{FF2B5EF4-FFF2-40B4-BE49-F238E27FC236}">
                    <a16:creationId xmlns:a16="http://schemas.microsoft.com/office/drawing/2014/main" id="{1AE3006F-8097-44C1-ACD8-D0E1E5E74385}"/>
                  </a:ext>
                </a:extLst>
              </p:cNvPr>
              <p:cNvSpPr>
                <a:spLocks/>
              </p:cNvSpPr>
              <p:nvPr/>
            </p:nvSpPr>
            <p:spPr bwMode="auto">
              <a:xfrm>
                <a:off x="4154" y="2596"/>
                <a:ext cx="2" cy="3"/>
              </a:xfrm>
              <a:custGeom>
                <a:avLst/>
                <a:gdLst>
                  <a:gd name="T0" fmla="*/ 2 w 4"/>
                  <a:gd name="T1" fmla="*/ 5 h 5"/>
                  <a:gd name="T2" fmla="*/ 1 w 4"/>
                  <a:gd name="T3" fmla="*/ 5 h 5"/>
                  <a:gd name="T4" fmla="*/ 0 w 4"/>
                  <a:gd name="T5" fmla="*/ 5 h 5"/>
                  <a:gd name="T6" fmla="*/ 2 w 4"/>
                  <a:gd name="T7" fmla="*/ 0 h 5"/>
                  <a:gd name="T8" fmla="*/ 3 w 4"/>
                  <a:gd name="T9" fmla="*/ 0 h 5"/>
                  <a:gd name="T10" fmla="*/ 3 w 4"/>
                  <a:gd name="T11" fmla="*/ 1 h 5"/>
                  <a:gd name="T12" fmla="*/ 2 w 4"/>
                  <a:gd name="T13" fmla="*/ 5 h 5"/>
                </a:gdLst>
                <a:ahLst/>
                <a:cxnLst>
                  <a:cxn ang="0">
                    <a:pos x="T0" y="T1"/>
                  </a:cxn>
                  <a:cxn ang="0">
                    <a:pos x="T2" y="T3"/>
                  </a:cxn>
                  <a:cxn ang="0">
                    <a:pos x="T4" y="T5"/>
                  </a:cxn>
                  <a:cxn ang="0">
                    <a:pos x="T6" y="T7"/>
                  </a:cxn>
                  <a:cxn ang="0">
                    <a:pos x="T8" y="T9"/>
                  </a:cxn>
                  <a:cxn ang="0">
                    <a:pos x="T10" y="T11"/>
                  </a:cxn>
                  <a:cxn ang="0">
                    <a:pos x="T12" y="T13"/>
                  </a:cxn>
                </a:cxnLst>
                <a:rect l="0" t="0" r="r" b="b"/>
                <a:pathLst>
                  <a:path w="4" h="5">
                    <a:moveTo>
                      <a:pt x="2" y="5"/>
                    </a:moveTo>
                    <a:cubicBezTo>
                      <a:pt x="2" y="5"/>
                      <a:pt x="1" y="5"/>
                      <a:pt x="1" y="5"/>
                    </a:cubicBezTo>
                    <a:cubicBezTo>
                      <a:pt x="0" y="5"/>
                      <a:pt x="0" y="5"/>
                      <a:pt x="0" y="5"/>
                    </a:cubicBezTo>
                    <a:cubicBezTo>
                      <a:pt x="2" y="0"/>
                      <a:pt x="2" y="0"/>
                      <a:pt x="2" y="0"/>
                    </a:cubicBezTo>
                    <a:cubicBezTo>
                      <a:pt x="2" y="0"/>
                      <a:pt x="3" y="0"/>
                      <a:pt x="3" y="0"/>
                    </a:cubicBezTo>
                    <a:cubicBezTo>
                      <a:pt x="3" y="0"/>
                      <a:pt x="4" y="1"/>
                      <a:pt x="3" y="1"/>
                    </a:cubicBezTo>
                    <a:lnTo>
                      <a:pt x="2" y="5"/>
                    </a:lnTo>
                    <a:close/>
                  </a:path>
                </a:pathLst>
              </a:custGeom>
              <a:solidFill>
                <a:srgbClr val="283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21" name="Freeform 1154">
                <a:extLst>
                  <a:ext uri="{FF2B5EF4-FFF2-40B4-BE49-F238E27FC236}">
                    <a16:creationId xmlns:a16="http://schemas.microsoft.com/office/drawing/2014/main" id="{FF52243E-74E1-4EC7-B798-94178ED4DD09}"/>
                  </a:ext>
                </a:extLst>
              </p:cNvPr>
              <p:cNvSpPr>
                <a:spLocks/>
              </p:cNvSpPr>
              <p:nvPr/>
            </p:nvSpPr>
            <p:spPr bwMode="auto">
              <a:xfrm>
                <a:off x="4157" y="2596"/>
                <a:ext cx="1" cy="3"/>
              </a:xfrm>
              <a:custGeom>
                <a:avLst/>
                <a:gdLst>
                  <a:gd name="T0" fmla="*/ 1 w 2"/>
                  <a:gd name="T1" fmla="*/ 4 h 4"/>
                  <a:gd name="T2" fmla="*/ 0 w 2"/>
                  <a:gd name="T3" fmla="*/ 4 h 4"/>
                  <a:gd name="T4" fmla="*/ 0 w 2"/>
                  <a:gd name="T5" fmla="*/ 3 h 4"/>
                  <a:gd name="T6" fmla="*/ 1 w 2"/>
                  <a:gd name="T7" fmla="*/ 0 h 4"/>
                  <a:gd name="T8" fmla="*/ 2 w 2"/>
                  <a:gd name="T9" fmla="*/ 0 h 4"/>
                  <a:gd name="T10" fmla="*/ 2 w 2"/>
                  <a:gd name="T11" fmla="*/ 1 h 4"/>
                  <a:gd name="T12" fmla="*/ 1 w 2"/>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2" h="4">
                    <a:moveTo>
                      <a:pt x="1" y="4"/>
                    </a:moveTo>
                    <a:cubicBezTo>
                      <a:pt x="1" y="4"/>
                      <a:pt x="1" y="4"/>
                      <a:pt x="0" y="4"/>
                    </a:cubicBezTo>
                    <a:cubicBezTo>
                      <a:pt x="0" y="3"/>
                      <a:pt x="0" y="3"/>
                      <a:pt x="0" y="3"/>
                    </a:cubicBezTo>
                    <a:cubicBezTo>
                      <a:pt x="1" y="0"/>
                      <a:pt x="1" y="0"/>
                      <a:pt x="1" y="0"/>
                    </a:cubicBezTo>
                    <a:cubicBezTo>
                      <a:pt x="1" y="0"/>
                      <a:pt x="1" y="0"/>
                      <a:pt x="2" y="0"/>
                    </a:cubicBezTo>
                    <a:cubicBezTo>
                      <a:pt x="2" y="1"/>
                      <a:pt x="2" y="1"/>
                      <a:pt x="2" y="1"/>
                    </a:cubicBezTo>
                    <a:lnTo>
                      <a:pt x="1" y="4"/>
                    </a:lnTo>
                    <a:close/>
                  </a:path>
                </a:pathLst>
              </a:custGeom>
              <a:solidFill>
                <a:srgbClr val="283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22" name="Freeform 1155">
                <a:extLst>
                  <a:ext uri="{FF2B5EF4-FFF2-40B4-BE49-F238E27FC236}">
                    <a16:creationId xmlns:a16="http://schemas.microsoft.com/office/drawing/2014/main" id="{6ABB5B7A-1FCE-44D8-9618-30903A244EB7}"/>
                  </a:ext>
                </a:extLst>
              </p:cNvPr>
              <p:cNvSpPr>
                <a:spLocks/>
              </p:cNvSpPr>
              <p:nvPr/>
            </p:nvSpPr>
            <p:spPr bwMode="auto">
              <a:xfrm>
                <a:off x="4156" y="2334"/>
                <a:ext cx="56" cy="154"/>
              </a:xfrm>
              <a:custGeom>
                <a:avLst/>
                <a:gdLst>
                  <a:gd name="T0" fmla="*/ 50 w 96"/>
                  <a:gd name="T1" fmla="*/ 242 h 261"/>
                  <a:gd name="T2" fmla="*/ 26 w 96"/>
                  <a:gd name="T3" fmla="*/ 243 h 261"/>
                  <a:gd name="T4" fmla="*/ 13 w 96"/>
                  <a:gd name="T5" fmla="*/ 261 h 261"/>
                  <a:gd name="T6" fmla="*/ 2 w 96"/>
                  <a:gd name="T7" fmla="*/ 213 h 261"/>
                  <a:gd name="T8" fmla="*/ 11 w 96"/>
                  <a:gd name="T9" fmla="*/ 47 h 261"/>
                  <a:gd name="T10" fmla="*/ 17 w 96"/>
                  <a:gd name="T11" fmla="*/ 7 h 261"/>
                  <a:gd name="T12" fmla="*/ 77 w 96"/>
                  <a:gd name="T13" fmla="*/ 0 h 261"/>
                  <a:gd name="T14" fmla="*/ 95 w 96"/>
                  <a:gd name="T15" fmla="*/ 54 h 261"/>
                  <a:gd name="T16" fmla="*/ 50 w 96"/>
                  <a:gd name="T17" fmla="*/ 242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6" h="261">
                    <a:moveTo>
                      <a:pt x="50" y="242"/>
                    </a:moveTo>
                    <a:cubicBezTo>
                      <a:pt x="46" y="258"/>
                      <a:pt x="39" y="244"/>
                      <a:pt x="26" y="243"/>
                    </a:cubicBezTo>
                    <a:cubicBezTo>
                      <a:pt x="13" y="261"/>
                      <a:pt x="13" y="261"/>
                      <a:pt x="13" y="261"/>
                    </a:cubicBezTo>
                    <a:cubicBezTo>
                      <a:pt x="0" y="260"/>
                      <a:pt x="2" y="229"/>
                      <a:pt x="2" y="213"/>
                    </a:cubicBezTo>
                    <a:cubicBezTo>
                      <a:pt x="11" y="47"/>
                      <a:pt x="11" y="47"/>
                      <a:pt x="11" y="47"/>
                    </a:cubicBezTo>
                    <a:cubicBezTo>
                      <a:pt x="12" y="32"/>
                      <a:pt x="17" y="7"/>
                      <a:pt x="17" y="7"/>
                    </a:cubicBezTo>
                    <a:cubicBezTo>
                      <a:pt x="77" y="0"/>
                      <a:pt x="77" y="0"/>
                      <a:pt x="77" y="0"/>
                    </a:cubicBezTo>
                    <a:cubicBezTo>
                      <a:pt x="89" y="1"/>
                      <a:pt x="96" y="38"/>
                      <a:pt x="95" y="54"/>
                    </a:cubicBezTo>
                    <a:cubicBezTo>
                      <a:pt x="50" y="242"/>
                      <a:pt x="50" y="242"/>
                      <a:pt x="50" y="242"/>
                    </a:cubicBezTo>
                  </a:path>
                </a:pathLst>
              </a:custGeom>
              <a:solidFill>
                <a:srgbClr val="283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23" name="Freeform 1156">
                <a:extLst>
                  <a:ext uri="{FF2B5EF4-FFF2-40B4-BE49-F238E27FC236}">
                    <a16:creationId xmlns:a16="http://schemas.microsoft.com/office/drawing/2014/main" id="{053E2688-FB4A-49B9-A796-76B1FBFAE417}"/>
                  </a:ext>
                </a:extLst>
              </p:cNvPr>
              <p:cNvSpPr>
                <a:spLocks/>
              </p:cNvSpPr>
              <p:nvPr/>
            </p:nvSpPr>
            <p:spPr bwMode="auto">
              <a:xfrm>
                <a:off x="4138" y="2457"/>
                <a:ext cx="49" cy="133"/>
              </a:xfrm>
              <a:custGeom>
                <a:avLst/>
                <a:gdLst>
                  <a:gd name="T0" fmla="*/ 64 w 83"/>
                  <a:gd name="T1" fmla="*/ 6 h 226"/>
                  <a:gd name="T2" fmla="*/ 58 w 83"/>
                  <a:gd name="T3" fmla="*/ 4 h 226"/>
                  <a:gd name="T4" fmla="*/ 33 w 83"/>
                  <a:gd name="T5" fmla="*/ 23 h 226"/>
                  <a:gd name="T6" fmla="*/ 2 w 83"/>
                  <a:gd name="T7" fmla="*/ 206 h 226"/>
                  <a:gd name="T8" fmla="*/ 0 w 83"/>
                  <a:gd name="T9" fmla="*/ 222 h 226"/>
                  <a:gd name="T10" fmla="*/ 24 w 83"/>
                  <a:gd name="T11" fmla="*/ 226 h 226"/>
                  <a:gd name="T12" fmla="*/ 79 w 83"/>
                  <a:gd name="T13" fmla="*/ 40 h 226"/>
                  <a:gd name="T14" fmla="*/ 64 w 83"/>
                  <a:gd name="T15" fmla="*/ 6 h 2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3" h="226">
                    <a:moveTo>
                      <a:pt x="64" y="6"/>
                    </a:moveTo>
                    <a:cubicBezTo>
                      <a:pt x="58" y="4"/>
                      <a:pt x="58" y="4"/>
                      <a:pt x="58" y="4"/>
                    </a:cubicBezTo>
                    <a:cubicBezTo>
                      <a:pt x="47" y="0"/>
                      <a:pt x="38" y="6"/>
                      <a:pt x="33" y="23"/>
                    </a:cubicBezTo>
                    <a:cubicBezTo>
                      <a:pt x="2" y="206"/>
                      <a:pt x="2" y="206"/>
                      <a:pt x="2" y="206"/>
                    </a:cubicBezTo>
                    <a:cubicBezTo>
                      <a:pt x="0" y="222"/>
                      <a:pt x="0" y="222"/>
                      <a:pt x="0" y="222"/>
                    </a:cubicBezTo>
                    <a:cubicBezTo>
                      <a:pt x="24" y="226"/>
                      <a:pt x="24" y="226"/>
                      <a:pt x="24" y="226"/>
                    </a:cubicBezTo>
                    <a:cubicBezTo>
                      <a:pt x="79" y="40"/>
                      <a:pt x="79" y="40"/>
                      <a:pt x="79" y="40"/>
                    </a:cubicBezTo>
                    <a:cubicBezTo>
                      <a:pt x="83" y="23"/>
                      <a:pt x="75" y="10"/>
                      <a:pt x="64" y="6"/>
                    </a:cubicBezTo>
                  </a:path>
                </a:pathLst>
              </a:custGeom>
              <a:solidFill>
                <a:srgbClr val="283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24" name="Freeform 1157">
                <a:extLst>
                  <a:ext uri="{FF2B5EF4-FFF2-40B4-BE49-F238E27FC236}">
                    <a16:creationId xmlns:a16="http://schemas.microsoft.com/office/drawing/2014/main" id="{21C86838-8D20-42CB-AFED-2C574610B768}"/>
                  </a:ext>
                </a:extLst>
              </p:cNvPr>
              <p:cNvSpPr>
                <a:spLocks/>
              </p:cNvSpPr>
              <p:nvPr/>
            </p:nvSpPr>
            <p:spPr bwMode="auto">
              <a:xfrm>
                <a:off x="4182" y="2366"/>
                <a:ext cx="30" cy="111"/>
              </a:xfrm>
              <a:custGeom>
                <a:avLst/>
                <a:gdLst>
                  <a:gd name="T0" fmla="*/ 50 w 50"/>
                  <a:gd name="T1" fmla="*/ 0 h 188"/>
                  <a:gd name="T2" fmla="*/ 0 w 50"/>
                  <a:gd name="T3" fmla="*/ 168 h 188"/>
                  <a:gd name="T4" fmla="*/ 5 w 50"/>
                  <a:gd name="T5" fmla="*/ 188 h 188"/>
                  <a:gd name="T6" fmla="*/ 50 w 50"/>
                  <a:gd name="T7" fmla="*/ 0 h 188"/>
                </a:gdLst>
                <a:ahLst/>
                <a:cxnLst>
                  <a:cxn ang="0">
                    <a:pos x="T0" y="T1"/>
                  </a:cxn>
                  <a:cxn ang="0">
                    <a:pos x="T2" y="T3"/>
                  </a:cxn>
                  <a:cxn ang="0">
                    <a:pos x="T4" y="T5"/>
                  </a:cxn>
                  <a:cxn ang="0">
                    <a:pos x="T6" y="T7"/>
                  </a:cxn>
                </a:cxnLst>
                <a:rect l="0" t="0" r="r" b="b"/>
                <a:pathLst>
                  <a:path w="50" h="188">
                    <a:moveTo>
                      <a:pt x="50" y="0"/>
                    </a:moveTo>
                    <a:cubicBezTo>
                      <a:pt x="50" y="0"/>
                      <a:pt x="10" y="130"/>
                      <a:pt x="0" y="168"/>
                    </a:cubicBezTo>
                    <a:cubicBezTo>
                      <a:pt x="3" y="173"/>
                      <a:pt x="6" y="180"/>
                      <a:pt x="5" y="188"/>
                    </a:cubicBezTo>
                    <a:cubicBezTo>
                      <a:pt x="50" y="0"/>
                      <a:pt x="50" y="0"/>
                      <a:pt x="50" y="0"/>
                    </a:cubicBezTo>
                  </a:path>
                </a:pathLst>
              </a:custGeom>
              <a:solidFill>
                <a:srgbClr val="261A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25" name="Freeform 1158">
                <a:extLst>
                  <a:ext uri="{FF2B5EF4-FFF2-40B4-BE49-F238E27FC236}">
                    <a16:creationId xmlns:a16="http://schemas.microsoft.com/office/drawing/2014/main" id="{439BAD47-F80A-46B1-957C-A0DEE10A4A5E}"/>
                  </a:ext>
                </a:extLst>
              </p:cNvPr>
              <p:cNvSpPr>
                <a:spLocks/>
              </p:cNvSpPr>
              <p:nvPr/>
            </p:nvSpPr>
            <p:spPr bwMode="auto">
              <a:xfrm>
                <a:off x="4146" y="2465"/>
                <a:ext cx="40" cy="125"/>
              </a:xfrm>
              <a:custGeom>
                <a:avLst/>
                <a:gdLst>
                  <a:gd name="T0" fmla="*/ 62 w 68"/>
                  <a:gd name="T1" fmla="*/ 0 h 212"/>
                  <a:gd name="T2" fmla="*/ 59 w 68"/>
                  <a:gd name="T3" fmla="*/ 10 h 212"/>
                  <a:gd name="T4" fmla="*/ 0 w 68"/>
                  <a:gd name="T5" fmla="*/ 209 h 212"/>
                  <a:gd name="T6" fmla="*/ 11 w 68"/>
                  <a:gd name="T7" fmla="*/ 212 h 212"/>
                  <a:gd name="T8" fmla="*/ 66 w 68"/>
                  <a:gd name="T9" fmla="*/ 26 h 212"/>
                  <a:gd name="T10" fmla="*/ 67 w 68"/>
                  <a:gd name="T11" fmla="*/ 20 h 212"/>
                  <a:gd name="T12" fmla="*/ 67 w 68"/>
                  <a:gd name="T13" fmla="*/ 20 h 212"/>
                  <a:gd name="T14" fmla="*/ 62 w 68"/>
                  <a:gd name="T15" fmla="*/ 0 h 2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8" h="212">
                    <a:moveTo>
                      <a:pt x="62" y="0"/>
                    </a:moveTo>
                    <a:cubicBezTo>
                      <a:pt x="60" y="5"/>
                      <a:pt x="59" y="8"/>
                      <a:pt x="59" y="10"/>
                    </a:cubicBezTo>
                    <a:cubicBezTo>
                      <a:pt x="51" y="66"/>
                      <a:pt x="15" y="162"/>
                      <a:pt x="0" y="209"/>
                    </a:cubicBezTo>
                    <a:cubicBezTo>
                      <a:pt x="11" y="212"/>
                      <a:pt x="11" y="212"/>
                      <a:pt x="11" y="212"/>
                    </a:cubicBezTo>
                    <a:cubicBezTo>
                      <a:pt x="66" y="26"/>
                      <a:pt x="66" y="26"/>
                      <a:pt x="66" y="26"/>
                    </a:cubicBezTo>
                    <a:cubicBezTo>
                      <a:pt x="66" y="24"/>
                      <a:pt x="67" y="22"/>
                      <a:pt x="67" y="20"/>
                    </a:cubicBezTo>
                    <a:cubicBezTo>
                      <a:pt x="67" y="20"/>
                      <a:pt x="67" y="20"/>
                      <a:pt x="67" y="20"/>
                    </a:cubicBezTo>
                    <a:cubicBezTo>
                      <a:pt x="68" y="12"/>
                      <a:pt x="65" y="5"/>
                      <a:pt x="62" y="0"/>
                    </a:cubicBezTo>
                  </a:path>
                </a:pathLst>
              </a:custGeom>
              <a:solidFill>
                <a:srgbClr val="261A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26" name="Freeform 1159">
                <a:extLst>
                  <a:ext uri="{FF2B5EF4-FFF2-40B4-BE49-F238E27FC236}">
                    <a16:creationId xmlns:a16="http://schemas.microsoft.com/office/drawing/2014/main" id="{14CAAC3B-22DE-44EB-946A-B22CB4B7C91E}"/>
                  </a:ext>
                </a:extLst>
              </p:cNvPr>
              <p:cNvSpPr>
                <a:spLocks/>
              </p:cNvSpPr>
              <p:nvPr/>
            </p:nvSpPr>
            <p:spPr bwMode="auto">
              <a:xfrm>
                <a:off x="4245" y="2147"/>
                <a:ext cx="19" cy="29"/>
              </a:xfrm>
              <a:custGeom>
                <a:avLst/>
                <a:gdLst>
                  <a:gd name="T0" fmla="*/ 0 w 33"/>
                  <a:gd name="T1" fmla="*/ 9 h 49"/>
                  <a:gd name="T2" fmla="*/ 19 w 33"/>
                  <a:gd name="T3" fmla="*/ 4 h 49"/>
                  <a:gd name="T4" fmla="*/ 25 w 33"/>
                  <a:gd name="T5" fmla="*/ 5 h 49"/>
                  <a:gd name="T6" fmla="*/ 28 w 33"/>
                  <a:gd name="T7" fmla="*/ 11 h 49"/>
                  <a:gd name="T8" fmla="*/ 29 w 33"/>
                  <a:gd name="T9" fmla="*/ 41 h 49"/>
                  <a:gd name="T10" fmla="*/ 20 w 33"/>
                  <a:gd name="T11" fmla="*/ 43 h 49"/>
                  <a:gd name="T12" fmla="*/ 13 w 33"/>
                  <a:gd name="T13" fmla="*/ 45 h 49"/>
                  <a:gd name="T14" fmla="*/ 0 w 33"/>
                  <a:gd name="T15" fmla="*/ 9 h 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 h="49">
                    <a:moveTo>
                      <a:pt x="0" y="9"/>
                    </a:moveTo>
                    <a:cubicBezTo>
                      <a:pt x="0" y="0"/>
                      <a:pt x="16" y="2"/>
                      <a:pt x="19" y="4"/>
                    </a:cubicBezTo>
                    <a:cubicBezTo>
                      <a:pt x="22" y="6"/>
                      <a:pt x="23" y="6"/>
                      <a:pt x="25" y="5"/>
                    </a:cubicBezTo>
                    <a:cubicBezTo>
                      <a:pt x="26" y="5"/>
                      <a:pt x="27" y="5"/>
                      <a:pt x="28" y="11"/>
                    </a:cubicBezTo>
                    <a:cubicBezTo>
                      <a:pt x="30" y="29"/>
                      <a:pt x="33" y="49"/>
                      <a:pt x="29" y="41"/>
                    </a:cubicBezTo>
                    <a:cubicBezTo>
                      <a:pt x="28" y="39"/>
                      <a:pt x="24" y="41"/>
                      <a:pt x="20" y="43"/>
                    </a:cubicBezTo>
                    <a:cubicBezTo>
                      <a:pt x="16" y="45"/>
                      <a:pt x="13" y="46"/>
                      <a:pt x="13" y="45"/>
                    </a:cubicBezTo>
                    <a:cubicBezTo>
                      <a:pt x="14" y="29"/>
                      <a:pt x="0" y="9"/>
                      <a:pt x="0" y="9"/>
                    </a:cubicBezTo>
                  </a:path>
                </a:pathLst>
              </a:custGeom>
              <a:solidFill>
                <a:srgbClr val="FDC8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27" name="Freeform 1160">
                <a:extLst>
                  <a:ext uri="{FF2B5EF4-FFF2-40B4-BE49-F238E27FC236}">
                    <a16:creationId xmlns:a16="http://schemas.microsoft.com/office/drawing/2014/main" id="{B2CAD283-555D-48B7-9355-0272BA226EB7}"/>
                  </a:ext>
                </a:extLst>
              </p:cNvPr>
              <p:cNvSpPr>
                <a:spLocks/>
              </p:cNvSpPr>
              <p:nvPr/>
            </p:nvSpPr>
            <p:spPr bwMode="auto">
              <a:xfrm>
                <a:off x="4169" y="2196"/>
                <a:ext cx="45" cy="89"/>
              </a:xfrm>
              <a:custGeom>
                <a:avLst/>
                <a:gdLst>
                  <a:gd name="T0" fmla="*/ 41 w 45"/>
                  <a:gd name="T1" fmla="*/ 0 h 89"/>
                  <a:gd name="T2" fmla="*/ 45 w 45"/>
                  <a:gd name="T3" fmla="*/ 46 h 89"/>
                  <a:gd name="T4" fmla="*/ 31 w 45"/>
                  <a:gd name="T5" fmla="*/ 89 h 89"/>
                  <a:gd name="T6" fmla="*/ 2 w 45"/>
                  <a:gd name="T7" fmla="*/ 48 h 89"/>
                  <a:gd name="T8" fmla="*/ 0 w 45"/>
                  <a:gd name="T9" fmla="*/ 3 h 89"/>
                  <a:gd name="T10" fmla="*/ 41 w 45"/>
                  <a:gd name="T11" fmla="*/ 0 h 89"/>
                </a:gdLst>
                <a:ahLst/>
                <a:cxnLst>
                  <a:cxn ang="0">
                    <a:pos x="T0" y="T1"/>
                  </a:cxn>
                  <a:cxn ang="0">
                    <a:pos x="T2" y="T3"/>
                  </a:cxn>
                  <a:cxn ang="0">
                    <a:pos x="T4" y="T5"/>
                  </a:cxn>
                  <a:cxn ang="0">
                    <a:pos x="T6" y="T7"/>
                  </a:cxn>
                  <a:cxn ang="0">
                    <a:pos x="T8" y="T9"/>
                  </a:cxn>
                  <a:cxn ang="0">
                    <a:pos x="T10" y="T11"/>
                  </a:cxn>
                </a:cxnLst>
                <a:rect l="0" t="0" r="r" b="b"/>
                <a:pathLst>
                  <a:path w="45" h="89">
                    <a:moveTo>
                      <a:pt x="41" y="0"/>
                    </a:moveTo>
                    <a:lnTo>
                      <a:pt x="45" y="46"/>
                    </a:lnTo>
                    <a:lnTo>
                      <a:pt x="31" y="89"/>
                    </a:lnTo>
                    <a:lnTo>
                      <a:pt x="2" y="48"/>
                    </a:lnTo>
                    <a:lnTo>
                      <a:pt x="0" y="3"/>
                    </a:lnTo>
                    <a:lnTo>
                      <a:pt x="4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28" name="Freeform 1161">
                <a:extLst>
                  <a:ext uri="{FF2B5EF4-FFF2-40B4-BE49-F238E27FC236}">
                    <a16:creationId xmlns:a16="http://schemas.microsoft.com/office/drawing/2014/main" id="{AB4EF697-9839-4E7A-82F8-692447C827E0}"/>
                  </a:ext>
                </a:extLst>
              </p:cNvPr>
              <p:cNvSpPr>
                <a:spLocks/>
              </p:cNvSpPr>
              <p:nvPr/>
            </p:nvSpPr>
            <p:spPr bwMode="auto">
              <a:xfrm>
                <a:off x="4169" y="2144"/>
                <a:ext cx="34" cy="63"/>
              </a:xfrm>
              <a:custGeom>
                <a:avLst/>
                <a:gdLst>
                  <a:gd name="T0" fmla="*/ 2 w 58"/>
                  <a:gd name="T1" fmla="*/ 92 h 106"/>
                  <a:gd name="T2" fmla="*/ 30 w 58"/>
                  <a:gd name="T3" fmla="*/ 104 h 106"/>
                  <a:gd name="T4" fmla="*/ 31 w 58"/>
                  <a:gd name="T5" fmla="*/ 106 h 106"/>
                  <a:gd name="T6" fmla="*/ 58 w 58"/>
                  <a:gd name="T7" fmla="*/ 87 h 106"/>
                  <a:gd name="T8" fmla="*/ 49 w 58"/>
                  <a:gd name="T9" fmla="*/ 16 h 106"/>
                  <a:gd name="T10" fmla="*/ 22 w 58"/>
                  <a:gd name="T11" fmla="*/ 2 h 106"/>
                  <a:gd name="T12" fmla="*/ 1 w 58"/>
                  <a:gd name="T13" fmla="*/ 21 h 106"/>
                  <a:gd name="T14" fmla="*/ 2 w 58"/>
                  <a:gd name="T15" fmla="*/ 92 h 1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8" h="106">
                    <a:moveTo>
                      <a:pt x="2" y="92"/>
                    </a:moveTo>
                    <a:cubicBezTo>
                      <a:pt x="3" y="101"/>
                      <a:pt x="14" y="105"/>
                      <a:pt x="30" y="104"/>
                    </a:cubicBezTo>
                    <a:cubicBezTo>
                      <a:pt x="31" y="106"/>
                      <a:pt x="31" y="106"/>
                      <a:pt x="31" y="106"/>
                    </a:cubicBezTo>
                    <a:cubicBezTo>
                      <a:pt x="47" y="105"/>
                      <a:pt x="58" y="96"/>
                      <a:pt x="58" y="87"/>
                    </a:cubicBezTo>
                    <a:cubicBezTo>
                      <a:pt x="49" y="16"/>
                      <a:pt x="49" y="16"/>
                      <a:pt x="49" y="16"/>
                    </a:cubicBezTo>
                    <a:cubicBezTo>
                      <a:pt x="48" y="7"/>
                      <a:pt x="38" y="0"/>
                      <a:pt x="22" y="2"/>
                    </a:cubicBezTo>
                    <a:cubicBezTo>
                      <a:pt x="7" y="3"/>
                      <a:pt x="0" y="11"/>
                      <a:pt x="1" y="21"/>
                    </a:cubicBezTo>
                    <a:cubicBezTo>
                      <a:pt x="2" y="92"/>
                      <a:pt x="2" y="92"/>
                      <a:pt x="2" y="92"/>
                    </a:cubicBezTo>
                  </a:path>
                </a:pathLst>
              </a:custGeom>
              <a:solidFill>
                <a:srgbClr val="FDC8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29" name="Freeform 1162">
                <a:extLst>
                  <a:ext uri="{FF2B5EF4-FFF2-40B4-BE49-F238E27FC236}">
                    <a16:creationId xmlns:a16="http://schemas.microsoft.com/office/drawing/2014/main" id="{6B344D94-9891-40A1-8000-5EAC840B0E13}"/>
                  </a:ext>
                </a:extLst>
              </p:cNvPr>
              <p:cNvSpPr>
                <a:spLocks/>
              </p:cNvSpPr>
              <p:nvPr/>
            </p:nvSpPr>
            <p:spPr bwMode="auto">
              <a:xfrm>
                <a:off x="4202" y="2187"/>
                <a:ext cx="0" cy="3"/>
              </a:xfrm>
              <a:custGeom>
                <a:avLst/>
                <a:gdLst>
                  <a:gd name="T0" fmla="*/ 0 h 5"/>
                  <a:gd name="T1" fmla="*/ 0 h 5"/>
                  <a:gd name="T2" fmla="*/ 5 h 5"/>
                  <a:gd name="T3" fmla="*/ 5 h 5"/>
                  <a:gd name="T4" fmla="*/ 0 h 5"/>
                </a:gdLst>
                <a:ahLst/>
                <a:cxnLst>
                  <a:cxn ang="0">
                    <a:pos x="0" y="T0"/>
                  </a:cxn>
                  <a:cxn ang="0">
                    <a:pos x="0" y="T1"/>
                  </a:cxn>
                  <a:cxn ang="0">
                    <a:pos x="0" y="T2"/>
                  </a:cxn>
                  <a:cxn ang="0">
                    <a:pos x="0" y="T3"/>
                  </a:cxn>
                  <a:cxn ang="0">
                    <a:pos x="0" y="T4"/>
                  </a:cxn>
                </a:cxnLst>
                <a:rect l="0" t="0" r="r" b="b"/>
                <a:pathLst>
                  <a:path h="5">
                    <a:moveTo>
                      <a:pt x="0" y="0"/>
                    </a:moveTo>
                    <a:cubicBezTo>
                      <a:pt x="0" y="0"/>
                      <a:pt x="0" y="0"/>
                      <a:pt x="0" y="0"/>
                    </a:cubicBezTo>
                    <a:cubicBezTo>
                      <a:pt x="0" y="5"/>
                      <a:pt x="0" y="5"/>
                      <a:pt x="0" y="5"/>
                    </a:cubicBezTo>
                    <a:cubicBezTo>
                      <a:pt x="0" y="5"/>
                      <a:pt x="0" y="5"/>
                      <a:pt x="0" y="5"/>
                    </a:cubicBezTo>
                    <a:cubicBezTo>
                      <a:pt x="0" y="0"/>
                      <a:pt x="0" y="0"/>
                      <a:pt x="0" y="0"/>
                    </a:cubicBezTo>
                  </a:path>
                </a:pathLst>
              </a:custGeom>
              <a:solidFill>
                <a:srgbClr val="FDC8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30" name="Freeform 1163">
                <a:extLst>
                  <a:ext uri="{FF2B5EF4-FFF2-40B4-BE49-F238E27FC236}">
                    <a16:creationId xmlns:a16="http://schemas.microsoft.com/office/drawing/2014/main" id="{95C3388B-E607-4C92-B7E5-58400791B0B6}"/>
                  </a:ext>
                </a:extLst>
              </p:cNvPr>
              <p:cNvSpPr>
                <a:spLocks/>
              </p:cNvSpPr>
              <p:nvPr/>
            </p:nvSpPr>
            <p:spPr bwMode="auto">
              <a:xfrm>
                <a:off x="4170" y="2181"/>
                <a:ext cx="32" cy="13"/>
              </a:xfrm>
              <a:custGeom>
                <a:avLst/>
                <a:gdLst>
                  <a:gd name="T0" fmla="*/ 0 w 53"/>
                  <a:gd name="T1" fmla="*/ 0 h 23"/>
                  <a:gd name="T2" fmla="*/ 34 w 53"/>
                  <a:gd name="T3" fmla="*/ 23 h 23"/>
                  <a:gd name="T4" fmla="*/ 36 w 53"/>
                  <a:gd name="T5" fmla="*/ 23 h 23"/>
                  <a:gd name="T6" fmla="*/ 53 w 53"/>
                  <a:gd name="T7" fmla="*/ 15 h 23"/>
                  <a:gd name="T8" fmla="*/ 53 w 53"/>
                  <a:gd name="T9" fmla="*/ 10 h 23"/>
                  <a:gd name="T10" fmla="*/ 46 w 53"/>
                  <a:gd name="T11" fmla="*/ 15 h 23"/>
                  <a:gd name="T12" fmla="*/ 42 w 53"/>
                  <a:gd name="T13" fmla="*/ 16 h 23"/>
                  <a:gd name="T14" fmla="*/ 0 w 53"/>
                  <a:gd name="T15" fmla="*/ 0 h 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3" h="23">
                    <a:moveTo>
                      <a:pt x="0" y="0"/>
                    </a:moveTo>
                    <a:cubicBezTo>
                      <a:pt x="12" y="10"/>
                      <a:pt x="29" y="22"/>
                      <a:pt x="34" y="23"/>
                    </a:cubicBezTo>
                    <a:cubicBezTo>
                      <a:pt x="35" y="23"/>
                      <a:pt x="35" y="23"/>
                      <a:pt x="36" y="23"/>
                    </a:cubicBezTo>
                    <a:cubicBezTo>
                      <a:pt x="42" y="23"/>
                      <a:pt x="53" y="18"/>
                      <a:pt x="53" y="15"/>
                    </a:cubicBezTo>
                    <a:cubicBezTo>
                      <a:pt x="53" y="10"/>
                      <a:pt x="53" y="10"/>
                      <a:pt x="53" y="10"/>
                    </a:cubicBezTo>
                    <a:cubicBezTo>
                      <a:pt x="51" y="13"/>
                      <a:pt x="48" y="14"/>
                      <a:pt x="46" y="15"/>
                    </a:cubicBezTo>
                    <a:cubicBezTo>
                      <a:pt x="45" y="15"/>
                      <a:pt x="44" y="16"/>
                      <a:pt x="42" y="16"/>
                    </a:cubicBezTo>
                    <a:cubicBezTo>
                      <a:pt x="31" y="16"/>
                      <a:pt x="9" y="7"/>
                      <a:pt x="0" y="0"/>
                    </a:cubicBezTo>
                  </a:path>
                </a:pathLst>
              </a:custGeom>
              <a:solidFill>
                <a:srgbClr val="FB9D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31" name="Freeform 1164">
                <a:extLst>
                  <a:ext uri="{FF2B5EF4-FFF2-40B4-BE49-F238E27FC236}">
                    <a16:creationId xmlns:a16="http://schemas.microsoft.com/office/drawing/2014/main" id="{9465A36D-A6EF-4612-A626-B54F0243EC04}"/>
                  </a:ext>
                </a:extLst>
              </p:cNvPr>
              <p:cNvSpPr>
                <a:spLocks/>
              </p:cNvSpPr>
              <p:nvPr/>
            </p:nvSpPr>
            <p:spPr bwMode="auto">
              <a:xfrm>
                <a:off x="4203" y="2138"/>
                <a:ext cx="12" cy="16"/>
              </a:xfrm>
              <a:custGeom>
                <a:avLst/>
                <a:gdLst>
                  <a:gd name="T0" fmla="*/ 2 w 20"/>
                  <a:gd name="T1" fmla="*/ 5 h 26"/>
                  <a:gd name="T2" fmla="*/ 8 w 20"/>
                  <a:gd name="T3" fmla="*/ 2 h 26"/>
                  <a:gd name="T4" fmla="*/ 18 w 20"/>
                  <a:gd name="T5" fmla="*/ 8 h 26"/>
                  <a:gd name="T6" fmla="*/ 12 w 20"/>
                  <a:gd name="T7" fmla="*/ 26 h 26"/>
                  <a:gd name="T8" fmla="*/ 0 w 20"/>
                  <a:gd name="T9" fmla="*/ 26 h 26"/>
                  <a:gd name="T10" fmla="*/ 2 w 20"/>
                  <a:gd name="T11" fmla="*/ 5 h 26"/>
                </a:gdLst>
                <a:ahLst/>
                <a:cxnLst>
                  <a:cxn ang="0">
                    <a:pos x="T0" y="T1"/>
                  </a:cxn>
                  <a:cxn ang="0">
                    <a:pos x="T2" y="T3"/>
                  </a:cxn>
                  <a:cxn ang="0">
                    <a:pos x="T4" y="T5"/>
                  </a:cxn>
                  <a:cxn ang="0">
                    <a:pos x="T6" y="T7"/>
                  </a:cxn>
                  <a:cxn ang="0">
                    <a:pos x="T8" y="T9"/>
                  </a:cxn>
                  <a:cxn ang="0">
                    <a:pos x="T10" y="T11"/>
                  </a:cxn>
                </a:cxnLst>
                <a:rect l="0" t="0" r="r" b="b"/>
                <a:pathLst>
                  <a:path w="20" h="26">
                    <a:moveTo>
                      <a:pt x="2" y="5"/>
                    </a:moveTo>
                    <a:cubicBezTo>
                      <a:pt x="8" y="2"/>
                      <a:pt x="8" y="2"/>
                      <a:pt x="8" y="2"/>
                    </a:cubicBezTo>
                    <a:cubicBezTo>
                      <a:pt x="13" y="0"/>
                      <a:pt x="17" y="2"/>
                      <a:pt x="18" y="8"/>
                    </a:cubicBezTo>
                    <a:cubicBezTo>
                      <a:pt x="20" y="18"/>
                      <a:pt x="12" y="19"/>
                      <a:pt x="12" y="26"/>
                    </a:cubicBezTo>
                    <a:cubicBezTo>
                      <a:pt x="0" y="26"/>
                      <a:pt x="0" y="26"/>
                      <a:pt x="0" y="26"/>
                    </a:cubicBezTo>
                    <a:cubicBezTo>
                      <a:pt x="2" y="5"/>
                      <a:pt x="2" y="5"/>
                      <a:pt x="2" y="5"/>
                    </a:cubicBezTo>
                  </a:path>
                </a:pathLst>
              </a:custGeom>
              <a:solidFill>
                <a:srgbClr val="FDC8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32" name="Freeform 1165">
                <a:extLst>
                  <a:ext uri="{FF2B5EF4-FFF2-40B4-BE49-F238E27FC236}">
                    <a16:creationId xmlns:a16="http://schemas.microsoft.com/office/drawing/2014/main" id="{0C861697-5D2B-42CB-8FE0-A838B5D7A85E}"/>
                  </a:ext>
                </a:extLst>
              </p:cNvPr>
              <p:cNvSpPr>
                <a:spLocks/>
              </p:cNvSpPr>
              <p:nvPr/>
            </p:nvSpPr>
            <p:spPr bwMode="auto">
              <a:xfrm>
                <a:off x="4156" y="2153"/>
                <a:ext cx="14" cy="15"/>
              </a:xfrm>
              <a:custGeom>
                <a:avLst/>
                <a:gdLst>
                  <a:gd name="T0" fmla="*/ 15 w 24"/>
                  <a:gd name="T1" fmla="*/ 2 h 26"/>
                  <a:gd name="T2" fmla="*/ 8 w 24"/>
                  <a:gd name="T3" fmla="*/ 1 h 26"/>
                  <a:gd name="T4" fmla="*/ 1 w 24"/>
                  <a:gd name="T5" fmla="*/ 10 h 26"/>
                  <a:gd name="T6" fmla="*/ 13 w 24"/>
                  <a:gd name="T7" fmla="*/ 26 h 26"/>
                  <a:gd name="T8" fmla="*/ 24 w 24"/>
                  <a:gd name="T9" fmla="*/ 20 h 26"/>
                  <a:gd name="T10" fmla="*/ 15 w 24"/>
                  <a:gd name="T11" fmla="*/ 2 h 26"/>
                </a:gdLst>
                <a:ahLst/>
                <a:cxnLst>
                  <a:cxn ang="0">
                    <a:pos x="T0" y="T1"/>
                  </a:cxn>
                  <a:cxn ang="0">
                    <a:pos x="T2" y="T3"/>
                  </a:cxn>
                  <a:cxn ang="0">
                    <a:pos x="T4" y="T5"/>
                  </a:cxn>
                  <a:cxn ang="0">
                    <a:pos x="T6" y="T7"/>
                  </a:cxn>
                  <a:cxn ang="0">
                    <a:pos x="T8" y="T9"/>
                  </a:cxn>
                  <a:cxn ang="0">
                    <a:pos x="T10" y="T11"/>
                  </a:cxn>
                </a:cxnLst>
                <a:rect l="0" t="0" r="r" b="b"/>
                <a:pathLst>
                  <a:path w="24" h="26">
                    <a:moveTo>
                      <a:pt x="15" y="2"/>
                    </a:moveTo>
                    <a:cubicBezTo>
                      <a:pt x="8" y="1"/>
                      <a:pt x="8" y="1"/>
                      <a:pt x="8" y="1"/>
                    </a:cubicBezTo>
                    <a:cubicBezTo>
                      <a:pt x="3" y="0"/>
                      <a:pt x="0" y="4"/>
                      <a:pt x="1" y="10"/>
                    </a:cubicBezTo>
                    <a:cubicBezTo>
                      <a:pt x="2" y="19"/>
                      <a:pt x="10" y="17"/>
                      <a:pt x="13" y="26"/>
                    </a:cubicBezTo>
                    <a:cubicBezTo>
                      <a:pt x="24" y="20"/>
                      <a:pt x="24" y="20"/>
                      <a:pt x="24" y="20"/>
                    </a:cubicBezTo>
                    <a:cubicBezTo>
                      <a:pt x="15" y="2"/>
                      <a:pt x="15" y="2"/>
                      <a:pt x="15" y="2"/>
                    </a:cubicBezTo>
                  </a:path>
                </a:pathLst>
              </a:custGeom>
              <a:solidFill>
                <a:srgbClr val="FDC8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33" name="Freeform 1166">
                <a:extLst>
                  <a:ext uri="{FF2B5EF4-FFF2-40B4-BE49-F238E27FC236}">
                    <a16:creationId xmlns:a16="http://schemas.microsoft.com/office/drawing/2014/main" id="{B28BD914-0979-4CC1-A6C4-88E9BB3A1348}"/>
                  </a:ext>
                </a:extLst>
              </p:cNvPr>
              <p:cNvSpPr>
                <a:spLocks/>
              </p:cNvSpPr>
              <p:nvPr/>
            </p:nvSpPr>
            <p:spPr bwMode="auto">
              <a:xfrm>
                <a:off x="4152" y="2115"/>
                <a:ext cx="61" cy="76"/>
              </a:xfrm>
              <a:custGeom>
                <a:avLst/>
                <a:gdLst>
                  <a:gd name="T0" fmla="*/ 100 w 104"/>
                  <a:gd name="T1" fmla="*/ 91 h 130"/>
                  <a:gd name="T2" fmla="*/ 78 w 104"/>
                  <a:gd name="T3" fmla="*/ 127 h 130"/>
                  <a:gd name="T4" fmla="*/ 29 w 104"/>
                  <a:gd name="T5" fmla="*/ 109 h 130"/>
                  <a:gd name="T6" fmla="*/ 50 w 104"/>
                  <a:gd name="T7" fmla="*/ 11 h 130"/>
                  <a:gd name="T8" fmla="*/ 95 w 104"/>
                  <a:gd name="T9" fmla="*/ 24 h 130"/>
                  <a:gd name="T10" fmla="*/ 100 w 104"/>
                  <a:gd name="T11" fmla="*/ 91 h 130"/>
                </a:gdLst>
                <a:ahLst/>
                <a:cxnLst>
                  <a:cxn ang="0">
                    <a:pos x="T0" y="T1"/>
                  </a:cxn>
                  <a:cxn ang="0">
                    <a:pos x="T2" y="T3"/>
                  </a:cxn>
                  <a:cxn ang="0">
                    <a:pos x="T4" y="T5"/>
                  </a:cxn>
                  <a:cxn ang="0">
                    <a:pos x="T6" y="T7"/>
                  </a:cxn>
                  <a:cxn ang="0">
                    <a:pos x="T8" y="T9"/>
                  </a:cxn>
                  <a:cxn ang="0">
                    <a:pos x="T10" y="T11"/>
                  </a:cxn>
                </a:cxnLst>
                <a:rect l="0" t="0" r="r" b="b"/>
                <a:pathLst>
                  <a:path w="104" h="130">
                    <a:moveTo>
                      <a:pt x="100" y="91"/>
                    </a:moveTo>
                    <a:cubicBezTo>
                      <a:pt x="97" y="104"/>
                      <a:pt x="87" y="124"/>
                      <a:pt x="78" y="127"/>
                    </a:cubicBezTo>
                    <a:cubicBezTo>
                      <a:pt x="67" y="130"/>
                      <a:pt x="35" y="117"/>
                      <a:pt x="29" y="109"/>
                    </a:cubicBezTo>
                    <a:cubicBezTo>
                      <a:pt x="14" y="84"/>
                      <a:pt x="0" y="17"/>
                      <a:pt x="50" y="11"/>
                    </a:cubicBezTo>
                    <a:cubicBezTo>
                      <a:pt x="63" y="9"/>
                      <a:pt x="86" y="0"/>
                      <a:pt x="95" y="24"/>
                    </a:cubicBezTo>
                    <a:cubicBezTo>
                      <a:pt x="101" y="39"/>
                      <a:pt x="104" y="75"/>
                      <a:pt x="100" y="91"/>
                    </a:cubicBezTo>
                  </a:path>
                </a:pathLst>
              </a:custGeom>
              <a:solidFill>
                <a:srgbClr val="FDC8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34" name="Freeform 1167">
                <a:extLst>
                  <a:ext uri="{FF2B5EF4-FFF2-40B4-BE49-F238E27FC236}">
                    <a16:creationId xmlns:a16="http://schemas.microsoft.com/office/drawing/2014/main" id="{4DECBCEF-8CAF-4767-9239-582FD76C6C22}"/>
                  </a:ext>
                </a:extLst>
              </p:cNvPr>
              <p:cNvSpPr>
                <a:spLocks/>
              </p:cNvSpPr>
              <p:nvPr/>
            </p:nvSpPr>
            <p:spPr bwMode="auto">
              <a:xfrm>
                <a:off x="4201" y="2156"/>
                <a:ext cx="3" cy="1"/>
              </a:xfrm>
              <a:custGeom>
                <a:avLst/>
                <a:gdLst>
                  <a:gd name="T0" fmla="*/ 6 w 6"/>
                  <a:gd name="T1" fmla="*/ 0 h 2"/>
                  <a:gd name="T2" fmla="*/ 6 w 6"/>
                  <a:gd name="T3" fmla="*/ 1 h 2"/>
                  <a:gd name="T4" fmla="*/ 6 w 6"/>
                  <a:gd name="T5" fmla="*/ 2 h 2"/>
                  <a:gd name="T6" fmla="*/ 0 w 6"/>
                  <a:gd name="T7" fmla="*/ 2 h 2"/>
                  <a:gd name="T8" fmla="*/ 0 w 6"/>
                  <a:gd name="T9" fmla="*/ 1 h 2"/>
                  <a:gd name="T10" fmla="*/ 0 w 6"/>
                  <a:gd name="T11" fmla="*/ 0 h 2"/>
                  <a:gd name="T12" fmla="*/ 6 w 6"/>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6" h="2">
                    <a:moveTo>
                      <a:pt x="6" y="0"/>
                    </a:moveTo>
                    <a:cubicBezTo>
                      <a:pt x="6" y="1"/>
                      <a:pt x="6" y="1"/>
                      <a:pt x="6" y="1"/>
                    </a:cubicBezTo>
                    <a:cubicBezTo>
                      <a:pt x="6" y="2"/>
                      <a:pt x="6" y="2"/>
                      <a:pt x="6" y="2"/>
                    </a:cubicBezTo>
                    <a:cubicBezTo>
                      <a:pt x="0" y="2"/>
                      <a:pt x="0" y="2"/>
                      <a:pt x="0" y="2"/>
                    </a:cubicBezTo>
                    <a:cubicBezTo>
                      <a:pt x="0" y="2"/>
                      <a:pt x="0" y="2"/>
                      <a:pt x="0" y="1"/>
                    </a:cubicBezTo>
                    <a:cubicBezTo>
                      <a:pt x="0" y="1"/>
                      <a:pt x="0" y="0"/>
                      <a:pt x="0" y="0"/>
                    </a:cubicBezTo>
                    <a:lnTo>
                      <a:pt x="6" y="0"/>
                    </a:lnTo>
                    <a:close/>
                  </a:path>
                </a:pathLst>
              </a:custGeom>
              <a:solidFill>
                <a:srgbClr val="283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35" name="Freeform 1168">
                <a:extLst>
                  <a:ext uri="{FF2B5EF4-FFF2-40B4-BE49-F238E27FC236}">
                    <a16:creationId xmlns:a16="http://schemas.microsoft.com/office/drawing/2014/main" id="{DC53A323-0AB5-452F-95D0-2371AE26D622}"/>
                  </a:ext>
                </a:extLst>
              </p:cNvPr>
              <p:cNvSpPr>
                <a:spLocks noEditPoints="1"/>
              </p:cNvSpPr>
              <p:nvPr/>
            </p:nvSpPr>
            <p:spPr bwMode="auto">
              <a:xfrm>
                <a:off x="4192" y="2137"/>
                <a:ext cx="20" cy="53"/>
              </a:xfrm>
              <a:custGeom>
                <a:avLst/>
                <a:gdLst>
                  <a:gd name="T0" fmla="*/ 34 w 34"/>
                  <a:gd name="T1" fmla="*/ 40 h 89"/>
                  <a:gd name="T2" fmla="*/ 32 w 34"/>
                  <a:gd name="T3" fmla="*/ 40 h 89"/>
                  <a:gd name="T4" fmla="*/ 31 w 34"/>
                  <a:gd name="T5" fmla="*/ 49 h 89"/>
                  <a:gd name="T6" fmla="*/ 10 w 34"/>
                  <a:gd name="T7" fmla="*/ 89 h 89"/>
                  <a:gd name="T8" fmla="*/ 32 w 34"/>
                  <a:gd name="T9" fmla="*/ 53 h 89"/>
                  <a:gd name="T10" fmla="*/ 34 w 34"/>
                  <a:gd name="T11" fmla="*/ 40 h 89"/>
                  <a:gd name="T12" fmla="*/ 21 w 34"/>
                  <a:gd name="T13" fmla="*/ 0 h 89"/>
                  <a:gd name="T14" fmla="*/ 18 w 34"/>
                  <a:gd name="T15" fmla="*/ 1 h 89"/>
                  <a:gd name="T16" fmla="*/ 2 w 34"/>
                  <a:gd name="T17" fmla="*/ 6 h 89"/>
                  <a:gd name="T18" fmla="*/ 0 w 34"/>
                  <a:gd name="T19" fmla="*/ 5 h 89"/>
                  <a:gd name="T20" fmla="*/ 3 w 34"/>
                  <a:gd name="T21" fmla="*/ 6 h 89"/>
                  <a:gd name="T22" fmla="*/ 3 w 34"/>
                  <a:gd name="T23" fmla="*/ 6 h 89"/>
                  <a:gd name="T24" fmla="*/ 11 w 34"/>
                  <a:gd name="T25" fmla="*/ 5 h 89"/>
                  <a:gd name="T26" fmla="*/ 20 w 34"/>
                  <a:gd name="T27" fmla="*/ 4 h 89"/>
                  <a:gd name="T28" fmla="*/ 27 w 34"/>
                  <a:gd name="T29" fmla="*/ 7 h 89"/>
                  <a:gd name="T30" fmla="*/ 32 w 34"/>
                  <a:gd name="T31" fmla="*/ 25 h 89"/>
                  <a:gd name="T32" fmla="*/ 34 w 34"/>
                  <a:gd name="T33" fmla="*/ 25 h 89"/>
                  <a:gd name="T34" fmla="*/ 33 w 34"/>
                  <a:gd name="T35" fmla="*/ 20 h 89"/>
                  <a:gd name="T36" fmla="*/ 33 w 34"/>
                  <a:gd name="T37" fmla="*/ 21 h 89"/>
                  <a:gd name="T38" fmla="*/ 21 w 34"/>
                  <a:gd name="T39" fmla="*/ 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4" h="89">
                    <a:moveTo>
                      <a:pt x="34" y="40"/>
                    </a:moveTo>
                    <a:cubicBezTo>
                      <a:pt x="32" y="40"/>
                      <a:pt x="32" y="40"/>
                      <a:pt x="32" y="40"/>
                    </a:cubicBezTo>
                    <a:cubicBezTo>
                      <a:pt x="32" y="43"/>
                      <a:pt x="32" y="46"/>
                      <a:pt x="31" y="49"/>
                    </a:cubicBezTo>
                    <a:cubicBezTo>
                      <a:pt x="25" y="79"/>
                      <a:pt x="10" y="89"/>
                      <a:pt x="10" y="89"/>
                    </a:cubicBezTo>
                    <a:cubicBezTo>
                      <a:pt x="19" y="86"/>
                      <a:pt x="29" y="66"/>
                      <a:pt x="32" y="53"/>
                    </a:cubicBezTo>
                    <a:cubicBezTo>
                      <a:pt x="33" y="49"/>
                      <a:pt x="34" y="45"/>
                      <a:pt x="34" y="40"/>
                    </a:cubicBezTo>
                    <a:moveTo>
                      <a:pt x="21" y="0"/>
                    </a:moveTo>
                    <a:cubicBezTo>
                      <a:pt x="20" y="0"/>
                      <a:pt x="19" y="1"/>
                      <a:pt x="18" y="1"/>
                    </a:cubicBezTo>
                    <a:cubicBezTo>
                      <a:pt x="11" y="5"/>
                      <a:pt x="6" y="6"/>
                      <a:pt x="2" y="6"/>
                    </a:cubicBezTo>
                    <a:cubicBezTo>
                      <a:pt x="1" y="6"/>
                      <a:pt x="0" y="6"/>
                      <a:pt x="0" y="5"/>
                    </a:cubicBezTo>
                    <a:cubicBezTo>
                      <a:pt x="1" y="6"/>
                      <a:pt x="2" y="6"/>
                      <a:pt x="3" y="6"/>
                    </a:cubicBezTo>
                    <a:cubicBezTo>
                      <a:pt x="3" y="6"/>
                      <a:pt x="3" y="6"/>
                      <a:pt x="3" y="6"/>
                    </a:cubicBezTo>
                    <a:cubicBezTo>
                      <a:pt x="5" y="6"/>
                      <a:pt x="8" y="5"/>
                      <a:pt x="11" y="5"/>
                    </a:cubicBezTo>
                    <a:cubicBezTo>
                      <a:pt x="14" y="4"/>
                      <a:pt x="17" y="4"/>
                      <a:pt x="20" y="4"/>
                    </a:cubicBezTo>
                    <a:cubicBezTo>
                      <a:pt x="24" y="4"/>
                      <a:pt x="26" y="4"/>
                      <a:pt x="27" y="7"/>
                    </a:cubicBezTo>
                    <a:cubicBezTo>
                      <a:pt x="30" y="13"/>
                      <a:pt x="31" y="20"/>
                      <a:pt x="32" y="25"/>
                    </a:cubicBezTo>
                    <a:cubicBezTo>
                      <a:pt x="34" y="25"/>
                      <a:pt x="34" y="25"/>
                      <a:pt x="34" y="25"/>
                    </a:cubicBezTo>
                    <a:cubicBezTo>
                      <a:pt x="33" y="24"/>
                      <a:pt x="33" y="22"/>
                      <a:pt x="33" y="20"/>
                    </a:cubicBezTo>
                    <a:cubicBezTo>
                      <a:pt x="33" y="21"/>
                      <a:pt x="33" y="21"/>
                      <a:pt x="33" y="21"/>
                    </a:cubicBezTo>
                    <a:cubicBezTo>
                      <a:pt x="33" y="21"/>
                      <a:pt x="30" y="2"/>
                      <a:pt x="21" y="0"/>
                    </a:cubicBezTo>
                  </a:path>
                </a:pathLst>
              </a:custGeom>
              <a:solidFill>
                <a:srgbClr val="FB9D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36" name="Freeform 1169">
                <a:extLst>
                  <a:ext uri="{FF2B5EF4-FFF2-40B4-BE49-F238E27FC236}">
                    <a16:creationId xmlns:a16="http://schemas.microsoft.com/office/drawing/2014/main" id="{36C1C08F-9611-4FAA-8AA0-CA2573F396B6}"/>
                  </a:ext>
                </a:extLst>
              </p:cNvPr>
              <p:cNvSpPr>
                <a:spLocks/>
              </p:cNvSpPr>
              <p:nvPr/>
            </p:nvSpPr>
            <p:spPr bwMode="auto">
              <a:xfrm>
                <a:off x="4156" y="2111"/>
                <a:ext cx="47" cy="32"/>
              </a:xfrm>
              <a:custGeom>
                <a:avLst/>
                <a:gdLst>
                  <a:gd name="T0" fmla="*/ 49 w 81"/>
                  <a:gd name="T1" fmla="*/ 2 h 54"/>
                  <a:gd name="T2" fmla="*/ 51 w 81"/>
                  <a:gd name="T3" fmla="*/ 8 h 54"/>
                  <a:gd name="T4" fmla="*/ 58 w 81"/>
                  <a:gd name="T5" fmla="*/ 14 h 54"/>
                  <a:gd name="T6" fmla="*/ 81 w 81"/>
                  <a:gd name="T7" fmla="*/ 23 h 54"/>
                  <a:gd name="T8" fmla="*/ 35 w 81"/>
                  <a:gd name="T9" fmla="*/ 38 h 54"/>
                  <a:gd name="T10" fmla="*/ 26 w 81"/>
                  <a:gd name="T11" fmla="*/ 39 h 54"/>
                  <a:gd name="T12" fmla="*/ 13 w 81"/>
                  <a:gd name="T13" fmla="*/ 54 h 54"/>
                  <a:gd name="T14" fmla="*/ 1 w 81"/>
                  <a:gd name="T15" fmla="*/ 48 h 54"/>
                  <a:gd name="T16" fmla="*/ 49 w 81"/>
                  <a:gd name="T17" fmla="*/ 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1" h="54">
                    <a:moveTo>
                      <a:pt x="49" y="2"/>
                    </a:moveTo>
                    <a:cubicBezTo>
                      <a:pt x="51" y="0"/>
                      <a:pt x="50" y="4"/>
                      <a:pt x="51" y="8"/>
                    </a:cubicBezTo>
                    <a:cubicBezTo>
                      <a:pt x="52" y="13"/>
                      <a:pt x="53" y="18"/>
                      <a:pt x="58" y="14"/>
                    </a:cubicBezTo>
                    <a:cubicBezTo>
                      <a:pt x="63" y="10"/>
                      <a:pt x="74" y="12"/>
                      <a:pt x="81" y="23"/>
                    </a:cubicBezTo>
                    <a:cubicBezTo>
                      <a:pt x="35" y="38"/>
                      <a:pt x="35" y="38"/>
                      <a:pt x="35" y="38"/>
                    </a:cubicBezTo>
                    <a:cubicBezTo>
                      <a:pt x="32" y="38"/>
                      <a:pt x="29" y="39"/>
                      <a:pt x="26" y="39"/>
                    </a:cubicBezTo>
                    <a:cubicBezTo>
                      <a:pt x="19" y="40"/>
                      <a:pt x="14" y="46"/>
                      <a:pt x="13" y="54"/>
                    </a:cubicBezTo>
                    <a:cubicBezTo>
                      <a:pt x="9" y="52"/>
                      <a:pt x="5" y="50"/>
                      <a:pt x="1" y="48"/>
                    </a:cubicBezTo>
                    <a:cubicBezTo>
                      <a:pt x="0" y="6"/>
                      <a:pt x="38" y="18"/>
                      <a:pt x="49" y="2"/>
                    </a:cubicBezTo>
                  </a:path>
                </a:pathLst>
              </a:custGeom>
              <a:solidFill>
                <a:srgbClr val="7B42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37" name="Freeform 1170">
                <a:extLst>
                  <a:ext uri="{FF2B5EF4-FFF2-40B4-BE49-F238E27FC236}">
                    <a16:creationId xmlns:a16="http://schemas.microsoft.com/office/drawing/2014/main" id="{78B88435-C2FE-4CDC-B180-E13051041A73}"/>
                  </a:ext>
                </a:extLst>
              </p:cNvPr>
              <p:cNvSpPr>
                <a:spLocks/>
              </p:cNvSpPr>
              <p:nvPr/>
            </p:nvSpPr>
            <p:spPr bwMode="auto">
              <a:xfrm>
                <a:off x="4193" y="2186"/>
                <a:ext cx="97" cy="66"/>
              </a:xfrm>
              <a:custGeom>
                <a:avLst/>
                <a:gdLst>
                  <a:gd name="T0" fmla="*/ 158 w 164"/>
                  <a:gd name="T1" fmla="*/ 74 h 111"/>
                  <a:gd name="T2" fmla="*/ 130 w 164"/>
                  <a:gd name="T3" fmla="*/ 103 h 111"/>
                  <a:gd name="T4" fmla="*/ 71 w 164"/>
                  <a:gd name="T5" fmla="*/ 80 h 111"/>
                  <a:gd name="T6" fmla="*/ 0 w 164"/>
                  <a:gd name="T7" fmla="*/ 26 h 111"/>
                  <a:gd name="T8" fmla="*/ 119 w 164"/>
                  <a:gd name="T9" fmla="*/ 52 h 111"/>
                  <a:gd name="T10" fmla="*/ 158 w 164"/>
                  <a:gd name="T11" fmla="*/ 74 h 111"/>
                </a:gdLst>
                <a:ahLst/>
                <a:cxnLst>
                  <a:cxn ang="0">
                    <a:pos x="T0" y="T1"/>
                  </a:cxn>
                  <a:cxn ang="0">
                    <a:pos x="T2" y="T3"/>
                  </a:cxn>
                  <a:cxn ang="0">
                    <a:pos x="T4" y="T5"/>
                  </a:cxn>
                  <a:cxn ang="0">
                    <a:pos x="T6" y="T7"/>
                  </a:cxn>
                  <a:cxn ang="0">
                    <a:pos x="T8" y="T9"/>
                  </a:cxn>
                  <a:cxn ang="0">
                    <a:pos x="T10" y="T11"/>
                  </a:cxn>
                </a:cxnLst>
                <a:rect l="0" t="0" r="r" b="b"/>
                <a:pathLst>
                  <a:path w="164" h="111">
                    <a:moveTo>
                      <a:pt x="158" y="74"/>
                    </a:moveTo>
                    <a:cubicBezTo>
                      <a:pt x="164" y="89"/>
                      <a:pt x="148" y="111"/>
                      <a:pt x="130" y="103"/>
                    </a:cubicBezTo>
                    <a:cubicBezTo>
                      <a:pt x="71" y="80"/>
                      <a:pt x="71" y="80"/>
                      <a:pt x="71" y="80"/>
                    </a:cubicBezTo>
                    <a:cubicBezTo>
                      <a:pt x="54" y="64"/>
                      <a:pt x="47" y="55"/>
                      <a:pt x="0" y="26"/>
                    </a:cubicBezTo>
                    <a:cubicBezTo>
                      <a:pt x="19" y="0"/>
                      <a:pt x="97" y="40"/>
                      <a:pt x="119" y="52"/>
                    </a:cubicBezTo>
                    <a:lnTo>
                      <a:pt x="158" y="7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38" name="Freeform 1171">
                <a:extLst>
                  <a:ext uri="{FF2B5EF4-FFF2-40B4-BE49-F238E27FC236}">
                    <a16:creationId xmlns:a16="http://schemas.microsoft.com/office/drawing/2014/main" id="{AD9C5989-C590-4D8F-B0B7-E6886F942FB5}"/>
                  </a:ext>
                </a:extLst>
              </p:cNvPr>
              <p:cNvSpPr>
                <a:spLocks/>
              </p:cNvSpPr>
              <p:nvPr/>
            </p:nvSpPr>
            <p:spPr bwMode="auto">
              <a:xfrm>
                <a:off x="4193" y="2192"/>
                <a:ext cx="83" cy="57"/>
              </a:xfrm>
              <a:custGeom>
                <a:avLst/>
                <a:gdLst>
                  <a:gd name="T0" fmla="*/ 93 w 140"/>
                  <a:gd name="T1" fmla="*/ 43 h 97"/>
                  <a:gd name="T2" fmla="*/ 79 w 140"/>
                  <a:gd name="T3" fmla="*/ 22 h 97"/>
                  <a:gd name="T4" fmla="*/ 0 w 140"/>
                  <a:gd name="T5" fmla="*/ 16 h 97"/>
                  <a:gd name="T6" fmla="*/ 71 w 140"/>
                  <a:gd name="T7" fmla="*/ 70 h 97"/>
                  <a:gd name="T8" fmla="*/ 130 w 140"/>
                  <a:gd name="T9" fmla="*/ 93 h 97"/>
                  <a:gd name="T10" fmla="*/ 93 w 140"/>
                  <a:gd name="T11" fmla="*/ 43 h 97"/>
                </a:gdLst>
                <a:ahLst/>
                <a:cxnLst>
                  <a:cxn ang="0">
                    <a:pos x="T0" y="T1"/>
                  </a:cxn>
                  <a:cxn ang="0">
                    <a:pos x="T2" y="T3"/>
                  </a:cxn>
                  <a:cxn ang="0">
                    <a:pos x="T4" y="T5"/>
                  </a:cxn>
                  <a:cxn ang="0">
                    <a:pos x="T6" y="T7"/>
                  </a:cxn>
                  <a:cxn ang="0">
                    <a:pos x="T8" y="T9"/>
                  </a:cxn>
                  <a:cxn ang="0">
                    <a:pos x="T10" y="T11"/>
                  </a:cxn>
                </a:cxnLst>
                <a:rect l="0" t="0" r="r" b="b"/>
                <a:pathLst>
                  <a:path w="140" h="97">
                    <a:moveTo>
                      <a:pt x="93" y="43"/>
                    </a:moveTo>
                    <a:cubicBezTo>
                      <a:pt x="91" y="31"/>
                      <a:pt x="85" y="29"/>
                      <a:pt x="79" y="22"/>
                    </a:cubicBezTo>
                    <a:cubicBezTo>
                      <a:pt x="48" y="10"/>
                      <a:pt x="12" y="0"/>
                      <a:pt x="0" y="16"/>
                    </a:cubicBezTo>
                    <a:cubicBezTo>
                      <a:pt x="47" y="45"/>
                      <a:pt x="54" y="54"/>
                      <a:pt x="71" y="70"/>
                    </a:cubicBezTo>
                    <a:cubicBezTo>
                      <a:pt x="130" y="93"/>
                      <a:pt x="130" y="93"/>
                      <a:pt x="130" y="93"/>
                    </a:cubicBezTo>
                    <a:cubicBezTo>
                      <a:pt x="140" y="97"/>
                      <a:pt x="99" y="84"/>
                      <a:pt x="93" y="43"/>
                    </a:cubicBezTo>
                    <a:close/>
                  </a:path>
                </a:pathLst>
              </a:custGeom>
              <a:solidFill>
                <a:srgbClr val="BAC8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39" name="Freeform 1172">
                <a:extLst>
                  <a:ext uri="{FF2B5EF4-FFF2-40B4-BE49-F238E27FC236}">
                    <a16:creationId xmlns:a16="http://schemas.microsoft.com/office/drawing/2014/main" id="{7A1042E7-86DA-47A1-AA9C-195BB2751581}"/>
                  </a:ext>
                </a:extLst>
              </p:cNvPr>
              <p:cNvSpPr>
                <a:spLocks/>
              </p:cNvSpPr>
              <p:nvPr/>
            </p:nvSpPr>
            <p:spPr bwMode="auto">
              <a:xfrm>
                <a:off x="4133" y="2196"/>
                <a:ext cx="108" cy="157"/>
              </a:xfrm>
              <a:custGeom>
                <a:avLst/>
                <a:gdLst>
                  <a:gd name="T0" fmla="*/ 49 w 184"/>
                  <a:gd name="T1" fmla="*/ 262 h 266"/>
                  <a:gd name="T2" fmla="*/ 171 w 184"/>
                  <a:gd name="T3" fmla="*/ 266 h 266"/>
                  <a:gd name="T4" fmla="*/ 172 w 184"/>
                  <a:gd name="T5" fmla="*/ 251 h 266"/>
                  <a:gd name="T6" fmla="*/ 184 w 184"/>
                  <a:gd name="T7" fmla="*/ 36 h 266"/>
                  <a:gd name="T8" fmla="*/ 130 w 184"/>
                  <a:gd name="T9" fmla="*/ 0 h 266"/>
                  <a:gd name="T10" fmla="*/ 123 w 184"/>
                  <a:gd name="T11" fmla="*/ 58 h 266"/>
                  <a:gd name="T12" fmla="*/ 115 w 184"/>
                  <a:gd name="T13" fmla="*/ 94 h 266"/>
                  <a:gd name="T14" fmla="*/ 113 w 184"/>
                  <a:gd name="T15" fmla="*/ 141 h 266"/>
                  <a:gd name="T16" fmla="*/ 58 w 184"/>
                  <a:gd name="T17" fmla="*/ 40 h 266"/>
                  <a:gd name="T18" fmla="*/ 64 w 184"/>
                  <a:gd name="T19" fmla="*/ 9 h 266"/>
                  <a:gd name="T20" fmla="*/ 0 w 184"/>
                  <a:gd name="T21" fmla="*/ 61 h 266"/>
                  <a:gd name="T22" fmla="*/ 35 w 184"/>
                  <a:gd name="T23" fmla="*/ 158 h 266"/>
                  <a:gd name="T24" fmla="*/ 49 w 184"/>
                  <a:gd name="T25" fmla="*/ 262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 h="266">
                    <a:moveTo>
                      <a:pt x="49" y="262"/>
                    </a:moveTo>
                    <a:cubicBezTo>
                      <a:pt x="171" y="266"/>
                      <a:pt x="171" y="266"/>
                      <a:pt x="171" y="266"/>
                    </a:cubicBezTo>
                    <a:cubicBezTo>
                      <a:pt x="171" y="256"/>
                      <a:pt x="172" y="257"/>
                      <a:pt x="172" y="251"/>
                    </a:cubicBezTo>
                    <a:cubicBezTo>
                      <a:pt x="184" y="36"/>
                      <a:pt x="184" y="36"/>
                      <a:pt x="184" y="36"/>
                    </a:cubicBezTo>
                    <a:cubicBezTo>
                      <a:pt x="184" y="24"/>
                      <a:pt x="169" y="1"/>
                      <a:pt x="130" y="0"/>
                    </a:cubicBezTo>
                    <a:cubicBezTo>
                      <a:pt x="127" y="19"/>
                      <a:pt x="137" y="44"/>
                      <a:pt x="123" y="58"/>
                    </a:cubicBezTo>
                    <a:cubicBezTo>
                      <a:pt x="117" y="65"/>
                      <a:pt x="123" y="88"/>
                      <a:pt x="115" y="94"/>
                    </a:cubicBezTo>
                    <a:cubicBezTo>
                      <a:pt x="111" y="97"/>
                      <a:pt x="118" y="142"/>
                      <a:pt x="113" y="141"/>
                    </a:cubicBezTo>
                    <a:cubicBezTo>
                      <a:pt x="58" y="40"/>
                      <a:pt x="58" y="40"/>
                      <a:pt x="58" y="40"/>
                    </a:cubicBezTo>
                    <a:cubicBezTo>
                      <a:pt x="58" y="28"/>
                      <a:pt x="60" y="21"/>
                      <a:pt x="64" y="9"/>
                    </a:cubicBezTo>
                    <a:cubicBezTo>
                      <a:pt x="17" y="22"/>
                      <a:pt x="6" y="39"/>
                      <a:pt x="0" y="61"/>
                    </a:cubicBezTo>
                    <a:cubicBezTo>
                      <a:pt x="35" y="158"/>
                      <a:pt x="35" y="158"/>
                      <a:pt x="35" y="158"/>
                    </a:cubicBezTo>
                    <a:cubicBezTo>
                      <a:pt x="36" y="163"/>
                      <a:pt x="51" y="212"/>
                      <a:pt x="49" y="26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40" name="Freeform 1173">
                <a:extLst>
                  <a:ext uri="{FF2B5EF4-FFF2-40B4-BE49-F238E27FC236}">
                    <a16:creationId xmlns:a16="http://schemas.microsoft.com/office/drawing/2014/main" id="{9978E404-7D40-496F-9342-DE326E85A84A}"/>
                  </a:ext>
                </a:extLst>
              </p:cNvPr>
              <p:cNvSpPr>
                <a:spLocks/>
              </p:cNvSpPr>
              <p:nvPr/>
            </p:nvSpPr>
            <p:spPr bwMode="auto">
              <a:xfrm>
                <a:off x="4167" y="2206"/>
                <a:ext cx="3" cy="20"/>
              </a:xfrm>
              <a:custGeom>
                <a:avLst/>
                <a:gdLst>
                  <a:gd name="T0" fmla="*/ 4 w 5"/>
                  <a:gd name="T1" fmla="*/ 0 h 34"/>
                  <a:gd name="T2" fmla="*/ 0 w 5"/>
                  <a:gd name="T3" fmla="*/ 24 h 34"/>
                  <a:gd name="T4" fmla="*/ 5 w 5"/>
                  <a:gd name="T5" fmla="*/ 34 h 34"/>
                  <a:gd name="T6" fmla="*/ 4 w 5"/>
                  <a:gd name="T7" fmla="*/ 0 h 34"/>
                </a:gdLst>
                <a:ahLst/>
                <a:cxnLst>
                  <a:cxn ang="0">
                    <a:pos x="T0" y="T1"/>
                  </a:cxn>
                  <a:cxn ang="0">
                    <a:pos x="T2" y="T3"/>
                  </a:cxn>
                  <a:cxn ang="0">
                    <a:pos x="T4" y="T5"/>
                  </a:cxn>
                  <a:cxn ang="0">
                    <a:pos x="T6" y="T7"/>
                  </a:cxn>
                </a:cxnLst>
                <a:rect l="0" t="0" r="r" b="b"/>
                <a:pathLst>
                  <a:path w="5" h="34">
                    <a:moveTo>
                      <a:pt x="4" y="0"/>
                    </a:moveTo>
                    <a:cubicBezTo>
                      <a:pt x="1" y="8"/>
                      <a:pt x="0" y="14"/>
                      <a:pt x="0" y="24"/>
                    </a:cubicBezTo>
                    <a:cubicBezTo>
                      <a:pt x="5" y="34"/>
                      <a:pt x="5" y="34"/>
                      <a:pt x="5" y="34"/>
                    </a:cubicBezTo>
                    <a:lnTo>
                      <a:pt x="4" y="0"/>
                    </a:lnTo>
                    <a:close/>
                  </a:path>
                </a:pathLst>
              </a:custGeom>
              <a:solidFill>
                <a:srgbClr val="BAC8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41" name="Freeform 1174">
                <a:extLst>
                  <a:ext uri="{FF2B5EF4-FFF2-40B4-BE49-F238E27FC236}">
                    <a16:creationId xmlns:a16="http://schemas.microsoft.com/office/drawing/2014/main" id="{17A9C0E0-4229-478F-8063-B70A45D1EEAD}"/>
                  </a:ext>
                </a:extLst>
              </p:cNvPr>
              <p:cNvSpPr>
                <a:spLocks/>
              </p:cNvSpPr>
              <p:nvPr/>
            </p:nvSpPr>
            <p:spPr bwMode="auto">
              <a:xfrm>
                <a:off x="4188" y="2196"/>
                <a:ext cx="53" cy="157"/>
              </a:xfrm>
              <a:custGeom>
                <a:avLst/>
                <a:gdLst>
                  <a:gd name="T0" fmla="*/ 38 w 91"/>
                  <a:gd name="T1" fmla="*/ 0 h 266"/>
                  <a:gd name="T2" fmla="*/ 38 w 91"/>
                  <a:gd name="T3" fmla="*/ 0 h 266"/>
                  <a:gd name="T4" fmla="*/ 38 w 91"/>
                  <a:gd name="T5" fmla="*/ 0 h 266"/>
                  <a:gd name="T6" fmla="*/ 37 w 91"/>
                  <a:gd name="T7" fmla="*/ 0 h 266"/>
                  <a:gd name="T8" fmla="*/ 37 w 91"/>
                  <a:gd name="T9" fmla="*/ 0 h 266"/>
                  <a:gd name="T10" fmla="*/ 15 w 91"/>
                  <a:gd name="T11" fmla="*/ 1 h 266"/>
                  <a:gd name="T12" fmla="*/ 19 w 91"/>
                  <a:gd name="T13" fmla="*/ 4 h 266"/>
                  <a:gd name="T14" fmla="*/ 80 w 91"/>
                  <a:gd name="T15" fmla="*/ 39 h 266"/>
                  <a:gd name="T16" fmla="*/ 79 w 91"/>
                  <a:gd name="T17" fmla="*/ 122 h 266"/>
                  <a:gd name="T18" fmla="*/ 32 w 91"/>
                  <a:gd name="T19" fmla="*/ 248 h 266"/>
                  <a:gd name="T20" fmla="*/ 4 w 91"/>
                  <a:gd name="T21" fmla="*/ 262 h 266"/>
                  <a:gd name="T22" fmla="*/ 0 w 91"/>
                  <a:gd name="T23" fmla="*/ 263 h 266"/>
                  <a:gd name="T24" fmla="*/ 78 w 91"/>
                  <a:gd name="T25" fmla="*/ 266 h 266"/>
                  <a:gd name="T26" fmla="*/ 79 w 91"/>
                  <a:gd name="T27" fmla="*/ 251 h 266"/>
                  <a:gd name="T28" fmla="*/ 91 w 91"/>
                  <a:gd name="T29" fmla="*/ 36 h 266"/>
                  <a:gd name="T30" fmla="*/ 38 w 91"/>
                  <a:gd name="T31" fmla="*/ 0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1" h="266">
                    <a:moveTo>
                      <a:pt x="38" y="0"/>
                    </a:moveTo>
                    <a:cubicBezTo>
                      <a:pt x="38" y="0"/>
                      <a:pt x="38" y="0"/>
                      <a:pt x="38" y="0"/>
                    </a:cubicBezTo>
                    <a:cubicBezTo>
                      <a:pt x="38" y="0"/>
                      <a:pt x="38" y="0"/>
                      <a:pt x="38" y="0"/>
                    </a:cubicBezTo>
                    <a:cubicBezTo>
                      <a:pt x="37" y="0"/>
                      <a:pt x="37" y="0"/>
                      <a:pt x="37" y="0"/>
                    </a:cubicBezTo>
                    <a:cubicBezTo>
                      <a:pt x="37" y="0"/>
                      <a:pt x="37" y="0"/>
                      <a:pt x="37" y="0"/>
                    </a:cubicBezTo>
                    <a:cubicBezTo>
                      <a:pt x="15" y="1"/>
                      <a:pt x="15" y="1"/>
                      <a:pt x="15" y="1"/>
                    </a:cubicBezTo>
                    <a:cubicBezTo>
                      <a:pt x="16" y="2"/>
                      <a:pt x="17" y="3"/>
                      <a:pt x="19" y="4"/>
                    </a:cubicBezTo>
                    <a:cubicBezTo>
                      <a:pt x="42" y="0"/>
                      <a:pt x="78" y="16"/>
                      <a:pt x="80" y="39"/>
                    </a:cubicBezTo>
                    <a:cubicBezTo>
                      <a:pt x="83" y="66"/>
                      <a:pt x="81" y="95"/>
                      <a:pt x="79" y="122"/>
                    </a:cubicBezTo>
                    <a:cubicBezTo>
                      <a:pt x="73" y="225"/>
                      <a:pt x="87" y="250"/>
                      <a:pt x="32" y="248"/>
                    </a:cubicBezTo>
                    <a:cubicBezTo>
                      <a:pt x="22" y="248"/>
                      <a:pt x="14" y="258"/>
                      <a:pt x="4" y="262"/>
                    </a:cubicBezTo>
                    <a:cubicBezTo>
                      <a:pt x="3" y="262"/>
                      <a:pt x="1" y="263"/>
                      <a:pt x="0" y="263"/>
                    </a:cubicBezTo>
                    <a:cubicBezTo>
                      <a:pt x="78" y="266"/>
                      <a:pt x="78" y="266"/>
                      <a:pt x="78" y="266"/>
                    </a:cubicBezTo>
                    <a:cubicBezTo>
                      <a:pt x="78" y="256"/>
                      <a:pt x="79" y="257"/>
                      <a:pt x="79" y="251"/>
                    </a:cubicBezTo>
                    <a:cubicBezTo>
                      <a:pt x="91" y="36"/>
                      <a:pt x="91" y="36"/>
                      <a:pt x="91" y="36"/>
                    </a:cubicBezTo>
                    <a:cubicBezTo>
                      <a:pt x="91" y="24"/>
                      <a:pt x="76" y="1"/>
                      <a:pt x="38" y="0"/>
                    </a:cubicBezTo>
                    <a:close/>
                  </a:path>
                </a:pathLst>
              </a:custGeom>
              <a:solidFill>
                <a:srgbClr val="BAC8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42" name="Freeform 1175">
                <a:extLst>
                  <a:ext uri="{FF2B5EF4-FFF2-40B4-BE49-F238E27FC236}">
                    <a16:creationId xmlns:a16="http://schemas.microsoft.com/office/drawing/2014/main" id="{072FDA68-4A78-4C7C-AA0C-55E4CAD383BA}"/>
                  </a:ext>
                </a:extLst>
              </p:cNvPr>
              <p:cNvSpPr>
                <a:spLocks/>
              </p:cNvSpPr>
              <p:nvPr/>
            </p:nvSpPr>
            <p:spPr bwMode="auto">
              <a:xfrm>
                <a:off x="4088" y="2202"/>
                <a:ext cx="97" cy="94"/>
              </a:xfrm>
              <a:custGeom>
                <a:avLst/>
                <a:gdLst>
                  <a:gd name="T0" fmla="*/ 140 w 165"/>
                  <a:gd name="T1" fmla="*/ 4 h 159"/>
                  <a:gd name="T2" fmla="*/ 65 w 165"/>
                  <a:gd name="T3" fmla="*/ 48 h 159"/>
                  <a:gd name="T4" fmla="*/ 13 w 165"/>
                  <a:gd name="T5" fmla="*/ 121 h 159"/>
                  <a:gd name="T6" fmla="*/ 4 w 165"/>
                  <a:gd name="T7" fmla="*/ 149 h 159"/>
                  <a:gd name="T8" fmla="*/ 42 w 165"/>
                  <a:gd name="T9" fmla="*/ 159 h 159"/>
                  <a:gd name="T10" fmla="*/ 64 w 165"/>
                  <a:gd name="T11" fmla="*/ 127 h 159"/>
                  <a:gd name="T12" fmla="*/ 95 w 165"/>
                  <a:gd name="T13" fmla="*/ 86 h 159"/>
                  <a:gd name="T14" fmla="*/ 165 w 165"/>
                  <a:gd name="T15" fmla="*/ 26 h 159"/>
                  <a:gd name="T16" fmla="*/ 140 w 165"/>
                  <a:gd name="T17" fmla="*/ 4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5" h="159">
                    <a:moveTo>
                      <a:pt x="140" y="4"/>
                    </a:moveTo>
                    <a:cubicBezTo>
                      <a:pt x="147" y="3"/>
                      <a:pt x="101" y="0"/>
                      <a:pt x="65" y="48"/>
                    </a:cubicBezTo>
                    <a:cubicBezTo>
                      <a:pt x="13" y="121"/>
                      <a:pt x="13" y="121"/>
                      <a:pt x="13" y="121"/>
                    </a:cubicBezTo>
                    <a:cubicBezTo>
                      <a:pt x="10" y="125"/>
                      <a:pt x="0" y="143"/>
                      <a:pt x="4" y="149"/>
                    </a:cubicBezTo>
                    <a:cubicBezTo>
                      <a:pt x="42" y="159"/>
                      <a:pt x="42" y="159"/>
                      <a:pt x="42" y="159"/>
                    </a:cubicBezTo>
                    <a:cubicBezTo>
                      <a:pt x="47" y="150"/>
                      <a:pt x="55" y="140"/>
                      <a:pt x="64" y="127"/>
                    </a:cubicBezTo>
                    <a:cubicBezTo>
                      <a:pt x="95" y="86"/>
                      <a:pt x="95" y="86"/>
                      <a:pt x="95" y="86"/>
                    </a:cubicBezTo>
                    <a:cubicBezTo>
                      <a:pt x="104" y="73"/>
                      <a:pt x="145" y="47"/>
                      <a:pt x="165" y="26"/>
                    </a:cubicBezTo>
                    <a:cubicBezTo>
                      <a:pt x="158" y="19"/>
                      <a:pt x="161" y="15"/>
                      <a:pt x="140"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43" name="Freeform 1176">
                <a:extLst>
                  <a:ext uri="{FF2B5EF4-FFF2-40B4-BE49-F238E27FC236}">
                    <a16:creationId xmlns:a16="http://schemas.microsoft.com/office/drawing/2014/main" id="{1A4F5969-1980-4941-979E-5BD682FFE30D}"/>
                  </a:ext>
                </a:extLst>
              </p:cNvPr>
              <p:cNvSpPr>
                <a:spLocks/>
              </p:cNvSpPr>
              <p:nvPr/>
            </p:nvSpPr>
            <p:spPr bwMode="auto">
              <a:xfrm>
                <a:off x="4251" y="2167"/>
                <a:ext cx="36" cy="68"/>
              </a:xfrm>
              <a:custGeom>
                <a:avLst/>
                <a:gdLst>
                  <a:gd name="T0" fmla="*/ 0 w 62"/>
                  <a:gd name="T1" fmla="*/ 12 h 116"/>
                  <a:gd name="T2" fmla="*/ 20 w 62"/>
                  <a:gd name="T3" fmla="*/ 102 h 116"/>
                  <a:gd name="T4" fmla="*/ 62 w 62"/>
                  <a:gd name="T5" fmla="*/ 112 h 116"/>
                  <a:gd name="T6" fmla="*/ 55 w 62"/>
                  <a:gd name="T7" fmla="*/ 86 h 116"/>
                  <a:gd name="T8" fmla="*/ 24 w 62"/>
                  <a:gd name="T9" fmla="*/ 5 h 116"/>
                  <a:gd name="T10" fmla="*/ 7 w 62"/>
                  <a:gd name="T11" fmla="*/ 4 h 116"/>
                  <a:gd name="T12" fmla="*/ 0 w 62"/>
                  <a:gd name="T13" fmla="*/ 12 h 116"/>
                </a:gdLst>
                <a:ahLst/>
                <a:cxnLst>
                  <a:cxn ang="0">
                    <a:pos x="T0" y="T1"/>
                  </a:cxn>
                  <a:cxn ang="0">
                    <a:pos x="T2" y="T3"/>
                  </a:cxn>
                  <a:cxn ang="0">
                    <a:pos x="T4" y="T5"/>
                  </a:cxn>
                  <a:cxn ang="0">
                    <a:pos x="T6" y="T7"/>
                  </a:cxn>
                  <a:cxn ang="0">
                    <a:pos x="T8" y="T9"/>
                  </a:cxn>
                  <a:cxn ang="0">
                    <a:pos x="T10" y="T11"/>
                  </a:cxn>
                  <a:cxn ang="0">
                    <a:pos x="T12" y="T13"/>
                  </a:cxn>
                </a:cxnLst>
                <a:rect l="0" t="0" r="r" b="b"/>
                <a:pathLst>
                  <a:path w="62" h="116">
                    <a:moveTo>
                      <a:pt x="0" y="12"/>
                    </a:moveTo>
                    <a:cubicBezTo>
                      <a:pt x="20" y="102"/>
                      <a:pt x="20" y="102"/>
                      <a:pt x="20" y="102"/>
                    </a:cubicBezTo>
                    <a:cubicBezTo>
                      <a:pt x="34" y="98"/>
                      <a:pt x="48" y="116"/>
                      <a:pt x="62" y="112"/>
                    </a:cubicBezTo>
                    <a:cubicBezTo>
                      <a:pt x="62" y="101"/>
                      <a:pt x="58" y="94"/>
                      <a:pt x="55" y="86"/>
                    </a:cubicBezTo>
                    <a:cubicBezTo>
                      <a:pt x="24" y="5"/>
                      <a:pt x="24" y="5"/>
                      <a:pt x="24" y="5"/>
                    </a:cubicBezTo>
                    <a:cubicBezTo>
                      <a:pt x="23" y="2"/>
                      <a:pt x="16" y="0"/>
                      <a:pt x="7" y="4"/>
                    </a:cubicBezTo>
                    <a:cubicBezTo>
                      <a:pt x="0" y="7"/>
                      <a:pt x="0" y="12"/>
                      <a:pt x="0" y="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44" name="Freeform 1177">
                <a:extLst>
                  <a:ext uri="{FF2B5EF4-FFF2-40B4-BE49-F238E27FC236}">
                    <a16:creationId xmlns:a16="http://schemas.microsoft.com/office/drawing/2014/main" id="{5FF4E471-AA41-40EF-8AC6-678A6980EAAB}"/>
                  </a:ext>
                </a:extLst>
              </p:cNvPr>
              <p:cNvSpPr>
                <a:spLocks/>
              </p:cNvSpPr>
              <p:nvPr/>
            </p:nvSpPr>
            <p:spPr bwMode="auto">
              <a:xfrm>
                <a:off x="4166" y="2195"/>
                <a:ext cx="23" cy="22"/>
              </a:xfrm>
              <a:custGeom>
                <a:avLst/>
                <a:gdLst>
                  <a:gd name="T0" fmla="*/ 1 w 23"/>
                  <a:gd name="T1" fmla="*/ 8 h 22"/>
                  <a:gd name="T2" fmla="*/ 20 w 23"/>
                  <a:gd name="T3" fmla="*/ 22 h 22"/>
                  <a:gd name="T4" fmla="*/ 23 w 23"/>
                  <a:gd name="T5" fmla="*/ 11 h 22"/>
                  <a:gd name="T6" fmla="*/ 0 w 23"/>
                  <a:gd name="T7" fmla="*/ 0 h 22"/>
                  <a:gd name="T8" fmla="*/ 1 w 23"/>
                  <a:gd name="T9" fmla="*/ 8 h 22"/>
                </a:gdLst>
                <a:ahLst/>
                <a:cxnLst>
                  <a:cxn ang="0">
                    <a:pos x="T0" y="T1"/>
                  </a:cxn>
                  <a:cxn ang="0">
                    <a:pos x="T2" y="T3"/>
                  </a:cxn>
                  <a:cxn ang="0">
                    <a:pos x="T4" y="T5"/>
                  </a:cxn>
                  <a:cxn ang="0">
                    <a:pos x="T6" y="T7"/>
                  </a:cxn>
                  <a:cxn ang="0">
                    <a:pos x="T8" y="T9"/>
                  </a:cxn>
                </a:cxnLst>
                <a:rect l="0" t="0" r="r" b="b"/>
                <a:pathLst>
                  <a:path w="23" h="22">
                    <a:moveTo>
                      <a:pt x="1" y="8"/>
                    </a:moveTo>
                    <a:lnTo>
                      <a:pt x="20" y="22"/>
                    </a:lnTo>
                    <a:lnTo>
                      <a:pt x="23" y="11"/>
                    </a:lnTo>
                    <a:lnTo>
                      <a:pt x="0" y="0"/>
                    </a:lnTo>
                    <a:lnTo>
                      <a:pt x="1" y="8"/>
                    </a:lnTo>
                    <a:close/>
                  </a:path>
                </a:pathLst>
              </a:custGeom>
              <a:solidFill>
                <a:srgbClr val="BAC8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45" name="Freeform 1178">
                <a:extLst>
                  <a:ext uri="{FF2B5EF4-FFF2-40B4-BE49-F238E27FC236}">
                    <a16:creationId xmlns:a16="http://schemas.microsoft.com/office/drawing/2014/main" id="{EE9402F5-3F15-45B0-A9D9-461193412FBC}"/>
                  </a:ext>
                </a:extLst>
              </p:cNvPr>
              <p:cNvSpPr>
                <a:spLocks/>
              </p:cNvSpPr>
              <p:nvPr/>
            </p:nvSpPr>
            <p:spPr bwMode="auto">
              <a:xfrm>
                <a:off x="4165" y="2193"/>
                <a:ext cx="24" cy="23"/>
              </a:xfrm>
              <a:custGeom>
                <a:avLst/>
                <a:gdLst>
                  <a:gd name="T0" fmla="*/ 2 w 24"/>
                  <a:gd name="T1" fmla="*/ 10 h 23"/>
                  <a:gd name="T2" fmla="*/ 21 w 24"/>
                  <a:gd name="T3" fmla="*/ 23 h 23"/>
                  <a:gd name="T4" fmla="*/ 24 w 24"/>
                  <a:gd name="T5" fmla="*/ 13 h 23"/>
                  <a:gd name="T6" fmla="*/ 0 w 24"/>
                  <a:gd name="T7" fmla="*/ 0 h 23"/>
                  <a:gd name="T8" fmla="*/ 2 w 24"/>
                  <a:gd name="T9" fmla="*/ 10 h 23"/>
                </a:gdLst>
                <a:ahLst/>
                <a:cxnLst>
                  <a:cxn ang="0">
                    <a:pos x="T0" y="T1"/>
                  </a:cxn>
                  <a:cxn ang="0">
                    <a:pos x="T2" y="T3"/>
                  </a:cxn>
                  <a:cxn ang="0">
                    <a:pos x="T4" y="T5"/>
                  </a:cxn>
                  <a:cxn ang="0">
                    <a:pos x="T6" y="T7"/>
                  </a:cxn>
                  <a:cxn ang="0">
                    <a:pos x="T8" y="T9"/>
                  </a:cxn>
                </a:cxnLst>
                <a:rect l="0" t="0" r="r" b="b"/>
                <a:pathLst>
                  <a:path w="24" h="23">
                    <a:moveTo>
                      <a:pt x="2" y="10"/>
                    </a:moveTo>
                    <a:lnTo>
                      <a:pt x="21" y="23"/>
                    </a:lnTo>
                    <a:lnTo>
                      <a:pt x="24" y="13"/>
                    </a:lnTo>
                    <a:lnTo>
                      <a:pt x="0" y="0"/>
                    </a:lnTo>
                    <a:lnTo>
                      <a:pt x="2"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46" name="Freeform 1179">
                <a:extLst>
                  <a:ext uri="{FF2B5EF4-FFF2-40B4-BE49-F238E27FC236}">
                    <a16:creationId xmlns:a16="http://schemas.microsoft.com/office/drawing/2014/main" id="{3F551B4B-5543-4AD4-B279-71BD986C733C}"/>
                  </a:ext>
                </a:extLst>
              </p:cNvPr>
              <p:cNvSpPr>
                <a:spLocks/>
              </p:cNvSpPr>
              <p:nvPr/>
            </p:nvSpPr>
            <p:spPr bwMode="auto">
              <a:xfrm>
                <a:off x="4189" y="2190"/>
                <a:ext cx="16" cy="26"/>
              </a:xfrm>
              <a:custGeom>
                <a:avLst/>
                <a:gdLst>
                  <a:gd name="T0" fmla="*/ 16 w 16"/>
                  <a:gd name="T1" fmla="*/ 7 h 26"/>
                  <a:gd name="T2" fmla="*/ 4 w 16"/>
                  <a:gd name="T3" fmla="*/ 26 h 26"/>
                  <a:gd name="T4" fmla="*/ 0 w 16"/>
                  <a:gd name="T5" fmla="*/ 16 h 26"/>
                  <a:gd name="T6" fmla="*/ 16 w 16"/>
                  <a:gd name="T7" fmla="*/ 0 h 26"/>
                  <a:gd name="T8" fmla="*/ 16 w 16"/>
                  <a:gd name="T9" fmla="*/ 7 h 26"/>
                </a:gdLst>
                <a:ahLst/>
                <a:cxnLst>
                  <a:cxn ang="0">
                    <a:pos x="T0" y="T1"/>
                  </a:cxn>
                  <a:cxn ang="0">
                    <a:pos x="T2" y="T3"/>
                  </a:cxn>
                  <a:cxn ang="0">
                    <a:pos x="T4" y="T5"/>
                  </a:cxn>
                  <a:cxn ang="0">
                    <a:pos x="T6" y="T7"/>
                  </a:cxn>
                  <a:cxn ang="0">
                    <a:pos x="T8" y="T9"/>
                  </a:cxn>
                </a:cxnLst>
                <a:rect l="0" t="0" r="r" b="b"/>
                <a:pathLst>
                  <a:path w="16" h="26">
                    <a:moveTo>
                      <a:pt x="16" y="7"/>
                    </a:moveTo>
                    <a:lnTo>
                      <a:pt x="4" y="26"/>
                    </a:lnTo>
                    <a:lnTo>
                      <a:pt x="0" y="16"/>
                    </a:lnTo>
                    <a:lnTo>
                      <a:pt x="16" y="0"/>
                    </a:lnTo>
                    <a:lnTo>
                      <a:pt x="16" y="7"/>
                    </a:lnTo>
                    <a:close/>
                  </a:path>
                </a:pathLst>
              </a:custGeom>
              <a:solidFill>
                <a:srgbClr val="BAC8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47" name="Freeform 1180">
                <a:extLst>
                  <a:ext uri="{FF2B5EF4-FFF2-40B4-BE49-F238E27FC236}">
                    <a16:creationId xmlns:a16="http://schemas.microsoft.com/office/drawing/2014/main" id="{17D150B9-8C5D-4346-A853-94CBCEAB1A95}"/>
                  </a:ext>
                </a:extLst>
              </p:cNvPr>
              <p:cNvSpPr>
                <a:spLocks/>
              </p:cNvSpPr>
              <p:nvPr/>
            </p:nvSpPr>
            <p:spPr bwMode="auto">
              <a:xfrm>
                <a:off x="4189" y="2189"/>
                <a:ext cx="16" cy="24"/>
              </a:xfrm>
              <a:custGeom>
                <a:avLst/>
                <a:gdLst>
                  <a:gd name="T0" fmla="*/ 16 w 16"/>
                  <a:gd name="T1" fmla="*/ 8 h 24"/>
                  <a:gd name="T2" fmla="*/ 4 w 16"/>
                  <a:gd name="T3" fmla="*/ 24 h 24"/>
                  <a:gd name="T4" fmla="*/ 0 w 16"/>
                  <a:gd name="T5" fmla="*/ 16 h 24"/>
                  <a:gd name="T6" fmla="*/ 15 w 16"/>
                  <a:gd name="T7" fmla="*/ 0 h 24"/>
                  <a:gd name="T8" fmla="*/ 16 w 16"/>
                  <a:gd name="T9" fmla="*/ 8 h 24"/>
                </a:gdLst>
                <a:ahLst/>
                <a:cxnLst>
                  <a:cxn ang="0">
                    <a:pos x="T0" y="T1"/>
                  </a:cxn>
                  <a:cxn ang="0">
                    <a:pos x="T2" y="T3"/>
                  </a:cxn>
                  <a:cxn ang="0">
                    <a:pos x="T4" y="T5"/>
                  </a:cxn>
                  <a:cxn ang="0">
                    <a:pos x="T6" y="T7"/>
                  </a:cxn>
                  <a:cxn ang="0">
                    <a:pos x="T8" y="T9"/>
                  </a:cxn>
                </a:cxnLst>
                <a:rect l="0" t="0" r="r" b="b"/>
                <a:pathLst>
                  <a:path w="16" h="24">
                    <a:moveTo>
                      <a:pt x="16" y="8"/>
                    </a:moveTo>
                    <a:lnTo>
                      <a:pt x="4" y="24"/>
                    </a:lnTo>
                    <a:lnTo>
                      <a:pt x="0" y="16"/>
                    </a:lnTo>
                    <a:lnTo>
                      <a:pt x="15" y="0"/>
                    </a:lnTo>
                    <a:lnTo>
                      <a:pt x="16" y="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48" name="Freeform 1181">
                <a:extLst>
                  <a:ext uri="{FF2B5EF4-FFF2-40B4-BE49-F238E27FC236}">
                    <a16:creationId xmlns:a16="http://schemas.microsoft.com/office/drawing/2014/main" id="{F8C8091C-C565-40EA-9A06-DA1AA37F7DD7}"/>
                  </a:ext>
                </a:extLst>
              </p:cNvPr>
              <p:cNvSpPr>
                <a:spLocks/>
              </p:cNvSpPr>
              <p:nvPr/>
            </p:nvSpPr>
            <p:spPr bwMode="auto">
              <a:xfrm>
                <a:off x="4182" y="2108"/>
                <a:ext cx="20" cy="16"/>
              </a:xfrm>
              <a:custGeom>
                <a:avLst/>
                <a:gdLst>
                  <a:gd name="T0" fmla="*/ 33 w 35"/>
                  <a:gd name="T1" fmla="*/ 5 h 26"/>
                  <a:gd name="T2" fmla="*/ 24 w 35"/>
                  <a:gd name="T3" fmla="*/ 22 h 26"/>
                  <a:gd name="T4" fmla="*/ 2 w 35"/>
                  <a:gd name="T5" fmla="*/ 15 h 26"/>
                  <a:gd name="T6" fmla="*/ 15 w 35"/>
                  <a:gd name="T7" fmla="*/ 6 h 26"/>
                  <a:gd name="T8" fmla="*/ 33 w 35"/>
                  <a:gd name="T9" fmla="*/ 5 h 26"/>
                </a:gdLst>
                <a:ahLst/>
                <a:cxnLst>
                  <a:cxn ang="0">
                    <a:pos x="T0" y="T1"/>
                  </a:cxn>
                  <a:cxn ang="0">
                    <a:pos x="T2" y="T3"/>
                  </a:cxn>
                  <a:cxn ang="0">
                    <a:pos x="T4" y="T5"/>
                  </a:cxn>
                  <a:cxn ang="0">
                    <a:pos x="T6" y="T7"/>
                  </a:cxn>
                  <a:cxn ang="0">
                    <a:pos x="T8" y="T9"/>
                  </a:cxn>
                </a:cxnLst>
                <a:rect l="0" t="0" r="r" b="b"/>
                <a:pathLst>
                  <a:path w="35" h="26">
                    <a:moveTo>
                      <a:pt x="33" y="5"/>
                    </a:moveTo>
                    <a:cubicBezTo>
                      <a:pt x="35" y="10"/>
                      <a:pt x="31" y="18"/>
                      <a:pt x="24" y="22"/>
                    </a:cubicBezTo>
                    <a:cubicBezTo>
                      <a:pt x="17" y="26"/>
                      <a:pt x="4" y="20"/>
                      <a:pt x="2" y="15"/>
                    </a:cubicBezTo>
                    <a:cubicBezTo>
                      <a:pt x="0" y="10"/>
                      <a:pt x="9" y="14"/>
                      <a:pt x="15" y="6"/>
                    </a:cubicBezTo>
                    <a:cubicBezTo>
                      <a:pt x="21" y="0"/>
                      <a:pt x="31" y="0"/>
                      <a:pt x="33" y="5"/>
                    </a:cubicBezTo>
                  </a:path>
                </a:pathLst>
              </a:custGeom>
              <a:solidFill>
                <a:srgbClr val="7B42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49" name="Freeform 1182">
                <a:extLst>
                  <a:ext uri="{FF2B5EF4-FFF2-40B4-BE49-F238E27FC236}">
                    <a16:creationId xmlns:a16="http://schemas.microsoft.com/office/drawing/2014/main" id="{3E8C80A3-FCA9-412A-AF25-43B74A6C6D32}"/>
                  </a:ext>
                </a:extLst>
              </p:cNvPr>
              <p:cNvSpPr>
                <a:spLocks/>
              </p:cNvSpPr>
              <p:nvPr/>
            </p:nvSpPr>
            <p:spPr bwMode="auto">
              <a:xfrm>
                <a:off x="4200" y="2128"/>
                <a:ext cx="13" cy="22"/>
              </a:xfrm>
              <a:custGeom>
                <a:avLst/>
                <a:gdLst>
                  <a:gd name="T0" fmla="*/ 4 w 22"/>
                  <a:gd name="T1" fmla="*/ 14 h 36"/>
                  <a:gd name="T2" fmla="*/ 19 w 22"/>
                  <a:gd name="T3" fmla="*/ 36 h 36"/>
                  <a:gd name="T4" fmla="*/ 16 w 22"/>
                  <a:gd name="T5" fmla="*/ 5 h 36"/>
                  <a:gd name="T6" fmla="*/ 4 w 22"/>
                  <a:gd name="T7" fmla="*/ 8 h 36"/>
                  <a:gd name="T8" fmla="*/ 4 w 22"/>
                  <a:gd name="T9" fmla="*/ 14 h 36"/>
                </a:gdLst>
                <a:ahLst/>
                <a:cxnLst>
                  <a:cxn ang="0">
                    <a:pos x="T0" y="T1"/>
                  </a:cxn>
                  <a:cxn ang="0">
                    <a:pos x="T2" y="T3"/>
                  </a:cxn>
                  <a:cxn ang="0">
                    <a:pos x="T4" y="T5"/>
                  </a:cxn>
                  <a:cxn ang="0">
                    <a:pos x="T6" y="T7"/>
                  </a:cxn>
                  <a:cxn ang="0">
                    <a:pos x="T8" y="T9"/>
                  </a:cxn>
                </a:cxnLst>
                <a:rect l="0" t="0" r="r" b="b"/>
                <a:pathLst>
                  <a:path w="22" h="36">
                    <a:moveTo>
                      <a:pt x="4" y="14"/>
                    </a:moveTo>
                    <a:cubicBezTo>
                      <a:pt x="15" y="13"/>
                      <a:pt x="19" y="36"/>
                      <a:pt x="19" y="36"/>
                    </a:cubicBezTo>
                    <a:cubicBezTo>
                      <a:pt x="22" y="35"/>
                      <a:pt x="21" y="18"/>
                      <a:pt x="16" y="5"/>
                    </a:cubicBezTo>
                    <a:cubicBezTo>
                      <a:pt x="15" y="0"/>
                      <a:pt x="8" y="4"/>
                      <a:pt x="4" y="8"/>
                    </a:cubicBezTo>
                    <a:cubicBezTo>
                      <a:pt x="2" y="12"/>
                      <a:pt x="0" y="15"/>
                      <a:pt x="4" y="14"/>
                    </a:cubicBezTo>
                  </a:path>
                </a:pathLst>
              </a:custGeom>
              <a:solidFill>
                <a:srgbClr val="7B42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50" name="Freeform 1183">
                <a:extLst>
                  <a:ext uri="{FF2B5EF4-FFF2-40B4-BE49-F238E27FC236}">
                    <a16:creationId xmlns:a16="http://schemas.microsoft.com/office/drawing/2014/main" id="{23329628-5502-4E52-8B6F-F0A24E09501F}"/>
                  </a:ext>
                </a:extLst>
              </p:cNvPr>
              <p:cNvSpPr>
                <a:spLocks/>
              </p:cNvSpPr>
              <p:nvPr/>
            </p:nvSpPr>
            <p:spPr bwMode="auto">
              <a:xfrm>
                <a:off x="4204" y="2130"/>
                <a:ext cx="8" cy="20"/>
              </a:xfrm>
              <a:custGeom>
                <a:avLst/>
                <a:gdLst>
                  <a:gd name="T0" fmla="*/ 9 w 14"/>
                  <a:gd name="T1" fmla="*/ 0 h 33"/>
                  <a:gd name="T2" fmla="*/ 0 w 14"/>
                  <a:gd name="T3" fmla="*/ 12 h 33"/>
                  <a:gd name="T4" fmla="*/ 12 w 14"/>
                  <a:gd name="T5" fmla="*/ 33 h 33"/>
                  <a:gd name="T6" fmla="*/ 14 w 14"/>
                  <a:gd name="T7" fmla="*/ 25 h 33"/>
                  <a:gd name="T8" fmla="*/ 9 w 14"/>
                  <a:gd name="T9" fmla="*/ 2 h 33"/>
                  <a:gd name="T10" fmla="*/ 9 w 14"/>
                  <a:gd name="T11" fmla="*/ 0 h 33"/>
                </a:gdLst>
                <a:ahLst/>
                <a:cxnLst>
                  <a:cxn ang="0">
                    <a:pos x="T0" y="T1"/>
                  </a:cxn>
                  <a:cxn ang="0">
                    <a:pos x="T2" y="T3"/>
                  </a:cxn>
                  <a:cxn ang="0">
                    <a:pos x="T4" y="T5"/>
                  </a:cxn>
                  <a:cxn ang="0">
                    <a:pos x="T6" y="T7"/>
                  </a:cxn>
                  <a:cxn ang="0">
                    <a:pos x="T8" y="T9"/>
                  </a:cxn>
                  <a:cxn ang="0">
                    <a:pos x="T10" y="T11"/>
                  </a:cxn>
                </a:cxnLst>
                <a:rect l="0" t="0" r="r" b="b"/>
                <a:pathLst>
                  <a:path w="14" h="33">
                    <a:moveTo>
                      <a:pt x="9" y="0"/>
                    </a:moveTo>
                    <a:cubicBezTo>
                      <a:pt x="8" y="4"/>
                      <a:pt x="5" y="8"/>
                      <a:pt x="0" y="12"/>
                    </a:cubicBezTo>
                    <a:cubicBezTo>
                      <a:pt x="9" y="14"/>
                      <a:pt x="12" y="33"/>
                      <a:pt x="12" y="33"/>
                    </a:cubicBezTo>
                    <a:cubicBezTo>
                      <a:pt x="13" y="32"/>
                      <a:pt x="14" y="29"/>
                      <a:pt x="14" y="25"/>
                    </a:cubicBezTo>
                    <a:cubicBezTo>
                      <a:pt x="14" y="19"/>
                      <a:pt x="12" y="9"/>
                      <a:pt x="9" y="2"/>
                    </a:cubicBezTo>
                    <a:cubicBezTo>
                      <a:pt x="9" y="1"/>
                      <a:pt x="9" y="1"/>
                      <a:pt x="9" y="0"/>
                    </a:cubicBezTo>
                  </a:path>
                </a:pathLst>
              </a:custGeom>
              <a:solidFill>
                <a:srgbClr val="7624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51" name="Freeform 1184">
                <a:extLst>
                  <a:ext uri="{FF2B5EF4-FFF2-40B4-BE49-F238E27FC236}">
                    <a16:creationId xmlns:a16="http://schemas.microsoft.com/office/drawing/2014/main" id="{4C49E90D-E2F7-41FE-B548-DC986FD1BB1E}"/>
                  </a:ext>
                </a:extLst>
              </p:cNvPr>
              <p:cNvSpPr>
                <a:spLocks/>
              </p:cNvSpPr>
              <p:nvPr/>
            </p:nvSpPr>
            <p:spPr bwMode="auto">
              <a:xfrm>
                <a:off x="4155" y="2112"/>
                <a:ext cx="55" cy="52"/>
              </a:xfrm>
              <a:custGeom>
                <a:avLst/>
                <a:gdLst>
                  <a:gd name="T0" fmla="*/ 92 w 94"/>
                  <a:gd name="T1" fmla="*/ 22 h 88"/>
                  <a:gd name="T2" fmla="*/ 81 w 94"/>
                  <a:gd name="T3" fmla="*/ 44 h 88"/>
                  <a:gd name="T4" fmla="*/ 55 w 94"/>
                  <a:gd name="T5" fmla="*/ 48 h 88"/>
                  <a:gd name="T6" fmla="*/ 23 w 94"/>
                  <a:gd name="T7" fmla="*/ 51 h 88"/>
                  <a:gd name="T8" fmla="*/ 18 w 94"/>
                  <a:gd name="T9" fmla="*/ 65 h 88"/>
                  <a:gd name="T10" fmla="*/ 14 w 94"/>
                  <a:gd name="T11" fmla="*/ 88 h 88"/>
                  <a:gd name="T12" fmla="*/ 4 w 94"/>
                  <a:gd name="T13" fmla="*/ 52 h 88"/>
                  <a:gd name="T14" fmla="*/ 41 w 94"/>
                  <a:gd name="T15" fmla="*/ 8 h 88"/>
                  <a:gd name="T16" fmla="*/ 92 w 94"/>
                  <a:gd name="T17" fmla="*/ 22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4" h="88">
                    <a:moveTo>
                      <a:pt x="92" y="22"/>
                    </a:moveTo>
                    <a:cubicBezTo>
                      <a:pt x="94" y="30"/>
                      <a:pt x="93" y="39"/>
                      <a:pt x="81" y="44"/>
                    </a:cubicBezTo>
                    <a:cubicBezTo>
                      <a:pt x="70" y="50"/>
                      <a:pt x="63" y="49"/>
                      <a:pt x="55" y="48"/>
                    </a:cubicBezTo>
                    <a:cubicBezTo>
                      <a:pt x="47" y="47"/>
                      <a:pt x="38" y="46"/>
                      <a:pt x="23" y="51"/>
                    </a:cubicBezTo>
                    <a:cubicBezTo>
                      <a:pt x="21" y="51"/>
                      <a:pt x="26" y="57"/>
                      <a:pt x="18" y="65"/>
                    </a:cubicBezTo>
                    <a:cubicBezTo>
                      <a:pt x="10" y="73"/>
                      <a:pt x="14" y="88"/>
                      <a:pt x="14" y="88"/>
                    </a:cubicBezTo>
                    <a:cubicBezTo>
                      <a:pt x="10" y="88"/>
                      <a:pt x="5" y="56"/>
                      <a:pt x="4" y="52"/>
                    </a:cubicBezTo>
                    <a:cubicBezTo>
                      <a:pt x="0" y="36"/>
                      <a:pt x="17" y="16"/>
                      <a:pt x="41" y="8"/>
                    </a:cubicBezTo>
                    <a:cubicBezTo>
                      <a:pt x="65" y="0"/>
                      <a:pt x="88" y="6"/>
                      <a:pt x="92" y="22"/>
                    </a:cubicBezTo>
                  </a:path>
                </a:pathLst>
              </a:custGeom>
              <a:solidFill>
                <a:srgbClr val="7B42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52" name="Freeform 1185">
                <a:extLst>
                  <a:ext uri="{FF2B5EF4-FFF2-40B4-BE49-F238E27FC236}">
                    <a16:creationId xmlns:a16="http://schemas.microsoft.com/office/drawing/2014/main" id="{88B003BA-9E3C-4DE0-A9E8-4EBC2BFC806B}"/>
                  </a:ext>
                </a:extLst>
              </p:cNvPr>
              <p:cNvSpPr>
                <a:spLocks/>
              </p:cNvSpPr>
              <p:nvPr/>
            </p:nvSpPr>
            <p:spPr bwMode="auto">
              <a:xfrm>
                <a:off x="4192" y="2109"/>
                <a:ext cx="6" cy="2"/>
              </a:xfrm>
              <a:custGeom>
                <a:avLst/>
                <a:gdLst>
                  <a:gd name="T0" fmla="*/ 8 w 10"/>
                  <a:gd name="T1" fmla="*/ 0 h 3"/>
                  <a:gd name="T2" fmla="*/ 0 w 10"/>
                  <a:gd name="T3" fmla="*/ 3 h 3"/>
                  <a:gd name="T4" fmla="*/ 10 w 10"/>
                  <a:gd name="T5" fmla="*/ 1 h 3"/>
                  <a:gd name="T6" fmla="*/ 10 w 10"/>
                  <a:gd name="T7" fmla="*/ 1 h 3"/>
                  <a:gd name="T8" fmla="*/ 8 w 10"/>
                  <a:gd name="T9" fmla="*/ 0 h 3"/>
                </a:gdLst>
                <a:ahLst/>
                <a:cxnLst>
                  <a:cxn ang="0">
                    <a:pos x="T0" y="T1"/>
                  </a:cxn>
                  <a:cxn ang="0">
                    <a:pos x="T2" y="T3"/>
                  </a:cxn>
                  <a:cxn ang="0">
                    <a:pos x="T4" y="T5"/>
                  </a:cxn>
                  <a:cxn ang="0">
                    <a:pos x="T6" y="T7"/>
                  </a:cxn>
                  <a:cxn ang="0">
                    <a:pos x="T8" y="T9"/>
                  </a:cxn>
                </a:cxnLst>
                <a:rect l="0" t="0" r="r" b="b"/>
                <a:pathLst>
                  <a:path w="10" h="3">
                    <a:moveTo>
                      <a:pt x="8" y="0"/>
                    </a:moveTo>
                    <a:cubicBezTo>
                      <a:pt x="5" y="0"/>
                      <a:pt x="2" y="1"/>
                      <a:pt x="0" y="3"/>
                    </a:cubicBezTo>
                    <a:cubicBezTo>
                      <a:pt x="3" y="1"/>
                      <a:pt x="6" y="1"/>
                      <a:pt x="10" y="1"/>
                    </a:cubicBezTo>
                    <a:cubicBezTo>
                      <a:pt x="10" y="1"/>
                      <a:pt x="10" y="1"/>
                      <a:pt x="10" y="1"/>
                    </a:cubicBezTo>
                    <a:cubicBezTo>
                      <a:pt x="9" y="0"/>
                      <a:pt x="8" y="0"/>
                      <a:pt x="8" y="0"/>
                    </a:cubicBezTo>
                  </a:path>
                </a:pathLst>
              </a:custGeom>
              <a:solidFill>
                <a:srgbClr val="7624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53" name="Freeform 1186">
                <a:extLst>
                  <a:ext uri="{FF2B5EF4-FFF2-40B4-BE49-F238E27FC236}">
                    <a16:creationId xmlns:a16="http://schemas.microsoft.com/office/drawing/2014/main" id="{7F272BF5-5FD0-41AF-90FC-CAC99B1CFCA1}"/>
                  </a:ext>
                </a:extLst>
              </p:cNvPr>
              <p:cNvSpPr>
                <a:spLocks noEditPoints="1"/>
              </p:cNvSpPr>
              <p:nvPr/>
            </p:nvSpPr>
            <p:spPr bwMode="auto">
              <a:xfrm>
                <a:off x="4156" y="2112"/>
                <a:ext cx="32" cy="31"/>
              </a:xfrm>
              <a:custGeom>
                <a:avLst/>
                <a:gdLst>
                  <a:gd name="T0" fmla="*/ 1 w 53"/>
                  <a:gd name="T1" fmla="*/ 53 h 53"/>
                  <a:gd name="T2" fmla="*/ 2 w 53"/>
                  <a:gd name="T3" fmla="*/ 53 h 53"/>
                  <a:gd name="T4" fmla="*/ 1 w 53"/>
                  <a:gd name="T5" fmla="*/ 53 h 53"/>
                  <a:gd name="T6" fmla="*/ 1 w 53"/>
                  <a:gd name="T7" fmla="*/ 52 h 53"/>
                  <a:gd name="T8" fmla="*/ 1 w 53"/>
                  <a:gd name="T9" fmla="*/ 52 h 53"/>
                  <a:gd name="T10" fmla="*/ 1 w 53"/>
                  <a:gd name="T11" fmla="*/ 52 h 53"/>
                  <a:gd name="T12" fmla="*/ 1 w 53"/>
                  <a:gd name="T13" fmla="*/ 52 h 53"/>
                  <a:gd name="T14" fmla="*/ 1 w 53"/>
                  <a:gd name="T15" fmla="*/ 52 h 53"/>
                  <a:gd name="T16" fmla="*/ 1 w 53"/>
                  <a:gd name="T17" fmla="*/ 52 h 53"/>
                  <a:gd name="T18" fmla="*/ 1 w 53"/>
                  <a:gd name="T19" fmla="*/ 52 h 53"/>
                  <a:gd name="T20" fmla="*/ 1 w 53"/>
                  <a:gd name="T21" fmla="*/ 52 h 53"/>
                  <a:gd name="T22" fmla="*/ 1 w 53"/>
                  <a:gd name="T23" fmla="*/ 52 h 53"/>
                  <a:gd name="T24" fmla="*/ 49 w 53"/>
                  <a:gd name="T25" fmla="*/ 0 h 53"/>
                  <a:gd name="T26" fmla="*/ 48 w 53"/>
                  <a:gd name="T27" fmla="*/ 0 h 53"/>
                  <a:gd name="T28" fmla="*/ 0 w 53"/>
                  <a:gd name="T29" fmla="*/ 44 h 53"/>
                  <a:gd name="T30" fmla="*/ 48 w 53"/>
                  <a:gd name="T31" fmla="*/ 0 h 53"/>
                  <a:gd name="T32" fmla="*/ 49 w 53"/>
                  <a:gd name="T33" fmla="*/ 0 h 53"/>
                  <a:gd name="T34" fmla="*/ 50 w 53"/>
                  <a:gd name="T35" fmla="*/ 5 h 53"/>
                  <a:gd name="T36" fmla="*/ 53 w 53"/>
                  <a:gd name="T37" fmla="*/ 4 h 53"/>
                  <a:gd name="T38" fmla="*/ 53 w 53"/>
                  <a:gd name="T39" fmla="*/ 4 h 53"/>
                  <a:gd name="T40" fmla="*/ 50 w 53"/>
                  <a:gd name="T41" fmla="*/ 5 h 53"/>
                  <a:gd name="T42" fmla="*/ 49 w 53"/>
                  <a:gd name="T43"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3" h="53">
                    <a:moveTo>
                      <a:pt x="1" y="53"/>
                    </a:moveTo>
                    <a:cubicBezTo>
                      <a:pt x="2" y="53"/>
                      <a:pt x="2" y="53"/>
                      <a:pt x="2" y="53"/>
                    </a:cubicBezTo>
                    <a:cubicBezTo>
                      <a:pt x="2" y="53"/>
                      <a:pt x="2" y="53"/>
                      <a:pt x="1" y="53"/>
                    </a:cubicBezTo>
                    <a:moveTo>
                      <a:pt x="1" y="52"/>
                    </a:moveTo>
                    <a:cubicBezTo>
                      <a:pt x="1" y="52"/>
                      <a:pt x="1" y="52"/>
                      <a:pt x="1" y="52"/>
                    </a:cubicBezTo>
                    <a:cubicBezTo>
                      <a:pt x="1" y="52"/>
                      <a:pt x="1" y="52"/>
                      <a:pt x="1" y="52"/>
                    </a:cubicBezTo>
                    <a:moveTo>
                      <a:pt x="1" y="52"/>
                    </a:moveTo>
                    <a:cubicBezTo>
                      <a:pt x="1" y="52"/>
                      <a:pt x="1" y="52"/>
                      <a:pt x="1" y="52"/>
                    </a:cubicBezTo>
                    <a:cubicBezTo>
                      <a:pt x="1" y="52"/>
                      <a:pt x="1" y="52"/>
                      <a:pt x="1" y="52"/>
                    </a:cubicBezTo>
                    <a:moveTo>
                      <a:pt x="1" y="52"/>
                    </a:moveTo>
                    <a:cubicBezTo>
                      <a:pt x="1" y="52"/>
                      <a:pt x="1" y="52"/>
                      <a:pt x="1" y="52"/>
                    </a:cubicBezTo>
                    <a:cubicBezTo>
                      <a:pt x="1" y="52"/>
                      <a:pt x="1" y="52"/>
                      <a:pt x="1" y="52"/>
                    </a:cubicBezTo>
                    <a:moveTo>
                      <a:pt x="49" y="0"/>
                    </a:moveTo>
                    <a:cubicBezTo>
                      <a:pt x="49" y="0"/>
                      <a:pt x="48" y="0"/>
                      <a:pt x="48" y="0"/>
                    </a:cubicBezTo>
                    <a:cubicBezTo>
                      <a:pt x="37" y="16"/>
                      <a:pt x="0" y="5"/>
                      <a:pt x="0" y="44"/>
                    </a:cubicBezTo>
                    <a:cubicBezTo>
                      <a:pt x="0" y="5"/>
                      <a:pt x="37" y="16"/>
                      <a:pt x="48" y="0"/>
                    </a:cubicBezTo>
                    <a:cubicBezTo>
                      <a:pt x="48" y="0"/>
                      <a:pt x="49" y="0"/>
                      <a:pt x="49" y="0"/>
                    </a:cubicBezTo>
                    <a:cubicBezTo>
                      <a:pt x="49" y="0"/>
                      <a:pt x="50" y="2"/>
                      <a:pt x="50" y="5"/>
                    </a:cubicBezTo>
                    <a:cubicBezTo>
                      <a:pt x="51" y="5"/>
                      <a:pt x="52" y="4"/>
                      <a:pt x="53" y="4"/>
                    </a:cubicBezTo>
                    <a:cubicBezTo>
                      <a:pt x="53" y="4"/>
                      <a:pt x="53" y="4"/>
                      <a:pt x="53" y="4"/>
                    </a:cubicBezTo>
                    <a:cubicBezTo>
                      <a:pt x="52" y="4"/>
                      <a:pt x="51" y="5"/>
                      <a:pt x="50" y="5"/>
                    </a:cubicBezTo>
                    <a:cubicBezTo>
                      <a:pt x="50" y="2"/>
                      <a:pt x="49" y="0"/>
                      <a:pt x="49" y="0"/>
                    </a:cubicBezTo>
                  </a:path>
                </a:pathLst>
              </a:custGeom>
              <a:solidFill>
                <a:srgbClr val="F48B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54" name="Freeform 1187">
                <a:extLst>
                  <a:ext uri="{FF2B5EF4-FFF2-40B4-BE49-F238E27FC236}">
                    <a16:creationId xmlns:a16="http://schemas.microsoft.com/office/drawing/2014/main" id="{034F3475-846B-4D41-B302-965BCF3A6A4C}"/>
                  </a:ext>
                </a:extLst>
              </p:cNvPr>
              <p:cNvSpPr>
                <a:spLocks noEditPoints="1"/>
              </p:cNvSpPr>
              <p:nvPr/>
            </p:nvSpPr>
            <p:spPr bwMode="auto">
              <a:xfrm>
                <a:off x="4162" y="2158"/>
                <a:ext cx="1" cy="6"/>
              </a:xfrm>
              <a:custGeom>
                <a:avLst/>
                <a:gdLst>
                  <a:gd name="T0" fmla="*/ 1 w 1"/>
                  <a:gd name="T1" fmla="*/ 10 h 10"/>
                  <a:gd name="T2" fmla="*/ 1 w 1"/>
                  <a:gd name="T3" fmla="*/ 10 h 10"/>
                  <a:gd name="T4" fmla="*/ 1 w 1"/>
                  <a:gd name="T5" fmla="*/ 10 h 10"/>
                  <a:gd name="T6" fmla="*/ 1 w 1"/>
                  <a:gd name="T7" fmla="*/ 10 h 10"/>
                  <a:gd name="T8" fmla="*/ 1 w 1"/>
                  <a:gd name="T9" fmla="*/ 10 h 10"/>
                  <a:gd name="T10" fmla="*/ 1 w 1"/>
                  <a:gd name="T11" fmla="*/ 10 h 10"/>
                  <a:gd name="T12" fmla="*/ 1 w 1"/>
                  <a:gd name="T13" fmla="*/ 10 h 10"/>
                  <a:gd name="T14" fmla="*/ 0 w 1"/>
                  <a:gd name="T15" fmla="*/ 0 h 10"/>
                  <a:gd name="T16" fmla="*/ 1 w 1"/>
                  <a:gd name="T17" fmla="*/ 10 h 10"/>
                  <a:gd name="T18" fmla="*/ 1 w 1"/>
                  <a:gd name="T19" fmla="*/ 10 h 10"/>
                  <a:gd name="T20" fmla="*/ 0 w 1"/>
                  <a:gd name="T21" fmla="*/ 0 h 10"/>
                  <a:gd name="T22" fmla="*/ 0 w 1"/>
                  <a:gd name="T23"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 h="10">
                    <a:moveTo>
                      <a:pt x="1" y="10"/>
                    </a:moveTo>
                    <a:cubicBezTo>
                      <a:pt x="1" y="10"/>
                      <a:pt x="1" y="10"/>
                      <a:pt x="1" y="10"/>
                    </a:cubicBezTo>
                    <a:cubicBezTo>
                      <a:pt x="1" y="10"/>
                      <a:pt x="1" y="10"/>
                      <a:pt x="1" y="10"/>
                    </a:cubicBezTo>
                    <a:cubicBezTo>
                      <a:pt x="1" y="10"/>
                      <a:pt x="1" y="10"/>
                      <a:pt x="1" y="10"/>
                    </a:cubicBezTo>
                    <a:moveTo>
                      <a:pt x="1" y="10"/>
                    </a:moveTo>
                    <a:cubicBezTo>
                      <a:pt x="1" y="10"/>
                      <a:pt x="1" y="10"/>
                      <a:pt x="1" y="10"/>
                    </a:cubicBezTo>
                    <a:cubicBezTo>
                      <a:pt x="1" y="10"/>
                      <a:pt x="1" y="10"/>
                      <a:pt x="1" y="10"/>
                    </a:cubicBezTo>
                    <a:moveTo>
                      <a:pt x="0" y="0"/>
                    </a:moveTo>
                    <a:cubicBezTo>
                      <a:pt x="0" y="5"/>
                      <a:pt x="1" y="10"/>
                      <a:pt x="1" y="10"/>
                    </a:cubicBezTo>
                    <a:cubicBezTo>
                      <a:pt x="1" y="10"/>
                      <a:pt x="1" y="10"/>
                      <a:pt x="1" y="10"/>
                    </a:cubicBezTo>
                    <a:cubicBezTo>
                      <a:pt x="1" y="10"/>
                      <a:pt x="0" y="5"/>
                      <a:pt x="0" y="0"/>
                    </a:cubicBezTo>
                    <a:cubicBezTo>
                      <a:pt x="0" y="0"/>
                      <a:pt x="0" y="0"/>
                      <a:pt x="0" y="0"/>
                    </a:cubicBezTo>
                  </a:path>
                </a:pathLst>
              </a:custGeom>
              <a:solidFill>
                <a:srgbClr val="F2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55" name="Freeform 1188">
                <a:extLst>
                  <a:ext uri="{FF2B5EF4-FFF2-40B4-BE49-F238E27FC236}">
                    <a16:creationId xmlns:a16="http://schemas.microsoft.com/office/drawing/2014/main" id="{07CFE34A-4BDD-46A9-B0C2-7E424F52292E}"/>
                  </a:ext>
                </a:extLst>
              </p:cNvPr>
              <p:cNvSpPr>
                <a:spLocks/>
              </p:cNvSpPr>
              <p:nvPr/>
            </p:nvSpPr>
            <p:spPr bwMode="auto">
              <a:xfrm>
                <a:off x="4156" y="2112"/>
                <a:ext cx="30" cy="28"/>
              </a:xfrm>
              <a:custGeom>
                <a:avLst/>
                <a:gdLst>
                  <a:gd name="T0" fmla="*/ 49 w 50"/>
                  <a:gd name="T1" fmla="*/ 0 h 47"/>
                  <a:gd name="T2" fmla="*/ 48 w 50"/>
                  <a:gd name="T3" fmla="*/ 0 h 47"/>
                  <a:gd name="T4" fmla="*/ 0 w 50"/>
                  <a:gd name="T5" fmla="*/ 44 h 47"/>
                  <a:gd name="T6" fmla="*/ 0 w 50"/>
                  <a:gd name="T7" fmla="*/ 46 h 47"/>
                  <a:gd name="T8" fmla="*/ 1 w 50"/>
                  <a:gd name="T9" fmla="*/ 47 h 47"/>
                  <a:gd name="T10" fmla="*/ 6 w 50"/>
                  <a:gd name="T11" fmla="*/ 31 h 47"/>
                  <a:gd name="T12" fmla="*/ 14 w 50"/>
                  <a:gd name="T13" fmla="*/ 21 h 47"/>
                  <a:gd name="T14" fmla="*/ 17 w 50"/>
                  <a:gd name="T15" fmla="*/ 19 h 47"/>
                  <a:gd name="T16" fmla="*/ 38 w 50"/>
                  <a:gd name="T17" fmla="*/ 8 h 47"/>
                  <a:gd name="T18" fmla="*/ 49 w 50"/>
                  <a:gd name="T19" fmla="*/ 5 h 47"/>
                  <a:gd name="T20" fmla="*/ 50 w 50"/>
                  <a:gd name="T21" fmla="*/ 5 h 47"/>
                  <a:gd name="T22" fmla="*/ 49 w 50"/>
                  <a:gd name="T23"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0" h="47">
                    <a:moveTo>
                      <a:pt x="49" y="0"/>
                    </a:moveTo>
                    <a:cubicBezTo>
                      <a:pt x="49" y="0"/>
                      <a:pt x="48" y="0"/>
                      <a:pt x="48" y="0"/>
                    </a:cubicBezTo>
                    <a:cubicBezTo>
                      <a:pt x="37" y="16"/>
                      <a:pt x="0" y="5"/>
                      <a:pt x="0" y="44"/>
                    </a:cubicBezTo>
                    <a:cubicBezTo>
                      <a:pt x="0" y="45"/>
                      <a:pt x="0" y="46"/>
                      <a:pt x="0" y="46"/>
                    </a:cubicBezTo>
                    <a:cubicBezTo>
                      <a:pt x="1" y="47"/>
                      <a:pt x="1" y="47"/>
                      <a:pt x="1" y="47"/>
                    </a:cubicBezTo>
                    <a:cubicBezTo>
                      <a:pt x="1" y="41"/>
                      <a:pt x="3" y="36"/>
                      <a:pt x="6" y="31"/>
                    </a:cubicBezTo>
                    <a:cubicBezTo>
                      <a:pt x="8" y="27"/>
                      <a:pt x="10" y="24"/>
                      <a:pt x="14" y="21"/>
                    </a:cubicBezTo>
                    <a:cubicBezTo>
                      <a:pt x="15" y="20"/>
                      <a:pt x="16" y="20"/>
                      <a:pt x="17" y="19"/>
                    </a:cubicBezTo>
                    <a:cubicBezTo>
                      <a:pt x="23" y="15"/>
                      <a:pt x="30" y="11"/>
                      <a:pt x="38" y="8"/>
                    </a:cubicBezTo>
                    <a:cubicBezTo>
                      <a:pt x="42" y="7"/>
                      <a:pt x="45" y="6"/>
                      <a:pt x="49" y="5"/>
                    </a:cubicBezTo>
                    <a:cubicBezTo>
                      <a:pt x="49" y="5"/>
                      <a:pt x="49" y="5"/>
                      <a:pt x="50" y="5"/>
                    </a:cubicBezTo>
                    <a:cubicBezTo>
                      <a:pt x="50" y="2"/>
                      <a:pt x="49" y="0"/>
                      <a:pt x="49" y="0"/>
                    </a:cubicBezTo>
                  </a:path>
                </a:pathLst>
              </a:custGeom>
              <a:solidFill>
                <a:srgbClr val="7624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56" name="Freeform 1189">
                <a:extLst>
                  <a:ext uri="{FF2B5EF4-FFF2-40B4-BE49-F238E27FC236}">
                    <a16:creationId xmlns:a16="http://schemas.microsoft.com/office/drawing/2014/main" id="{EF22E41F-A8A1-40EE-AB75-83A40847275F}"/>
                  </a:ext>
                </a:extLst>
              </p:cNvPr>
              <p:cNvSpPr>
                <a:spLocks/>
              </p:cNvSpPr>
              <p:nvPr/>
            </p:nvSpPr>
            <p:spPr bwMode="auto">
              <a:xfrm>
                <a:off x="4185" y="2114"/>
                <a:ext cx="3" cy="1"/>
              </a:xfrm>
              <a:custGeom>
                <a:avLst/>
                <a:gdLst>
                  <a:gd name="T0" fmla="*/ 4 w 4"/>
                  <a:gd name="T1" fmla="*/ 0 h 1"/>
                  <a:gd name="T2" fmla="*/ 1 w 4"/>
                  <a:gd name="T3" fmla="*/ 1 h 1"/>
                  <a:gd name="T4" fmla="*/ 0 w 4"/>
                  <a:gd name="T5" fmla="*/ 1 h 1"/>
                  <a:gd name="T6" fmla="*/ 3 w 4"/>
                  <a:gd name="T7" fmla="*/ 1 h 1"/>
                  <a:gd name="T8" fmla="*/ 4 w 4"/>
                  <a:gd name="T9" fmla="*/ 0 h 1"/>
                </a:gdLst>
                <a:ahLst/>
                <a:cxnLst>
                  <a:cxn ang="0">
                    <a:pos x="T0" y="T1"/>
                  </a:cxn>
                  <a:cxn ang="0">
                    <a:pos x="T2" y="T3"/>
                  </a:cxn>
                  <a:cxn ang="0">
                    <a:pos x="T4" y="T5"/>
                  </a:cxn>
                  <a:cxn ang="0">
                    <a:pos x="T6" y="T7"/>
                  </a:cxn>
                  <a:cxn ang="0">
                    <a:pos x="T8" y="T9"/>
                  </a:cxn>
                </a:cxnLst>
                <a:rect l="0" t="0" r="r" b="b"/>
                <a:pathLst>
                  <a:path w="4" h="1">
                    <a:moveTo>
                      <a:pt x="4" y="0"/>
                    </a:moveTo>
                    <a:cubicBezTo>
                      <a:pt x="3" y="0"/>
                      <a:pt x="2" y="1"/>
                      <a:pt x="1" y="1"/>
                    </a:cubicBezTo>
                    <a:cubicBezTo>
                      <a:pt x="0" y="1"/>
                      <a:pt x="0" y="1"/>
                      <a:pt x="0" y="1"/>
                    </a:cubicBezTo>
                    <a:cubicBezTo>
                      <a:pt x="1" y="1"/>
                      <a:pt x="2" y="1"/>
                      <a:pt x="3" y="1"/>
                    </a:cubicBezTo>
                    <a:cubicBezTo>
                      <a:pt x="3" y="1"/>
                      <a:pt x="3" y="0"/>
                      <a:pt x="4" y="0"/>
                    </a:cubicBezTo>
                  </a:path>
                </a:pathLst>
              </a:custGeom>
              <a:solidFill>
                <a:srgbClr val="7624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57" name="Freeform 1190">
                <a:extLst>
                  <a:ext uri="{FF2B5EF4-FFF2-40B4-BE49-F238E27FC236}">
                    <a16:creationId xmlns:a16="http://schemas.microsoft.com/office/drawing/2014/main" id="{CB08C5CD-3EF5-41AD-9603-D2D392679F25}"/>
                  </a:ext>
                </a:extLst>
              </p:cNvPr>
              <p:cNvSpPr>
                <a:spLocks noEditPoints="1"/>
              </p:cNvSpPr>
              <p:nvPr/>
            </p:nvSpPr>
            <p:spPr bwMode="auto">
              <a:xfrm>
                <a:off x="4157" y="2115"/>
                <a:ext cx="30" cy="49"/>
              </a:xfrm>
              <a:custGeom>
                <a:avLst/>
                <a:gdLst>
                  <a:gd name="T0" fmla="*/ 5 w 51"/>
                  <a:gd name="T1" fmla="*/ 26 h 83"/>
                  <a:gd name="T2" fmla="*/ 0 w 51"/>
                  <a:gd name="T3" fmla="*/ 42 h 83"/>
                  <a:gd name="T4" fmla="*/ 0 w 51"/>
                  <a:gd name="T5" fmla="*/ 42 h 83"/>
                  <a:gd name="T6" fmla="*/ 0 w 51"/>
                  <a:gd name="T7" fmla="*/ 47 h 83"/>
                  <a:gd name="T8" fmla="*/ 0 w 51"/>
                  <a:gd name="T9" fmla="*/ 47 h 83"/>
                  <a:gd name="T10" fmla="*/ 0 w 51"/>
                  <a:gd name="T11" fmla="*/ 47 h 83"/>
                  <a:gd name="T12" fmla="*/ 0 w 51"/>
                  <a:gd name="T13" fmla="*/ 47 h 83"/>
                  <a:gd name="T14" fmla="*/ 0 w 51"/>
                  <a:gd name="T15" fmla="*/ 47 h 83"/>
                  <a:gd name="T16" fmla="*/ 0 w 51"/>
                  <a:gd name="T17" fmla="*/ 47 h 83"/>
                  <a:gd name="T18" fmla="*/ 0 w 51"/>
                  <a:gd name="T19" fmla="*/ 47 h 83"/>
                  <a:gd name="T20" fmla="*/ 0 w 51"/>
                  <a:gd name="T21" fmla="*/ 48 h 83"/>
                  <a:gd name="T22" fmla="*/ 1 w 51"/>
                  <a:gd name="T23" fmla="*/ 48 h 83"/>
                  <a:gd name="T24" fmla="*/ 10 w 51"/>
                  <a:gd name="T25" fmla="*/ 83 h 83"/>
                  <a:gd name="T26" fmla="*/ 10 w 51"/>
                  <a:gd name="T27" fmla="*/ 83 h 83"/>
                  <a:gd name="T28" fmla="*/ 10 w 51"/>
                  <a:gd name="T29" fmla="*/ 83 h 83"/>
                  <a:gd name="T30" fmla="*/ 10 w 51"/>
                  <a:gd name="T31" fmla="*/ 83 h 83"/>
                  <a:gd name="T32" fmla="*/ 10 w 51"/>
                  <a:gd name="T33" fmla="*/ 83 h 83"/>
                  <a:gd name="T34" fmla="*/ 9 w 51"/>
                  <a:gd name="T35" fmla="*/ 73 h 83"/>
                  <a:gd name="T36" fmla="*/ 4 w 51"/>
                  <a:gd name="T37" fmla="*/ 40 h 83"/>
                  <a:gd name="T38" fmla="*/ 5 w 51"/>
                  <a:gd name="T39" fmla="*/ 26 h 83"/>
                  <a:gd name="T40" fmla="*/ 51 w 51"/>
                  <a:gd name="T41" fmla="*/ 0 h 83"/>
                  <a:gd name="T42" fmla="*/ 48 w 51"/>
                  <a:gd name="T43" fmla="*/ 0 h 83"/>
                  <a:gd name="T44" fmla="*/ 37 w 51"/>
                  <a:gd name="T45" fmla="*/ 3 h 83"/>
                  <a:gd name="T46" fmla="*/ 16 w 51"/>
                  <a:gd name="T47" fmla="*/ 14 h 83"/>
                  <a:gd name="T48" fmla="*/ 37 w 51"/>
                  <a:gd name="T49" fmla="*/ 9 h 83"/>
                  <a:gd name="T50" fmla="*/ 51 w 51"/>
                  <a:gd name="T51" fmla="*/ 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1" h="83">
                    <a:moveTo>
                      <a:pt x="5" y="26"/>
                    </a:moveTo>
                    <a:cubicBezTo>
                      <a:pt x="2" y="31"/>
                      <a:pt x="0" y="36"/>
                      <a:pt x="0" y="42"/>
                    </a:cubicBezTo>
                    <a:cubicBezTo>
                      <a:pt x="0" y="42"/>
                      <a:pt x="0" y="42"/>
                      <a:pt x="0" y="42"/>
                    </a:cubicBezTo>
                    <a:cubicBezTo>
                      <a:pt x="0" y="43"/>
                      <a:pt x="0" y="45"/>
                      <a:pt x="0" y="47"/>
                    </a:cubicBezTo>
                    <a:cubicBezTo>
                      <a:pt x="0" y="47"/>
                      <a:pt x="0" y="47"/>
                      <a:pt x="0" y="47"/>
                    </a:cubicBezTo>
                    <a:cubicBezTo>
                      <a:pt x="0" y="47"/>
                      <a:pt x="0" y="47"/>
                      <a:pt x="0" y="47"/>
                    </a:cubicBezTo>
                    <a:cubicBezTo>
                      <a:pt x="0" y="47"/>
                      <a:pt x="0" y="47"/>
                      <a:pt x="0" y="47"/>
                    </a:cubicBezTo>
                    <a:cubicBezTo>
                      <a:pt x="0" y="47"/>
                      <a:pt x="0" y="47"/>
                      <a:pt x="0" y="47"/>
                    </a:cubicBezTo>
                    <a:cubicBezTo>
                      <a:pt x="0" y="47"/>
                      <a:pt x="0" y="47"/>
                      <a:pt x="0" y="47"/>
                    </a:cubicBezTo>
                    <a:cubicBezTo>
                      <a:pt x="0" y="47"/>
                      <a:pt x="0" y="47"/>
                      <a:pt x="0" y="47"/>
                    </a:cubicBezTo>
                    <a:cubicBezTo>
                      <a:pt x="0" y="48"/>
                      <a:pt x="0" y="48"/>
                      <a:pt x="0" y="48"/>
                    </a:cubicBezTo>
                    <a:cubicBezTo>
                      <a:pt x="1" y="48"/>
                      <a:pt x="1" y="48"/>
                      <a:pt x="1" y="48"/>
                    </a:cubicBezTo>
                    <a:cubicBezTo>
                      <a:pt x="2" y="54"/>
                      <a:pt x="6" y="82"/>
                      <a:pt x="10" y="83"/>
                    </a:cubicBezTo>
                    <a:cubicBezTo>
                      <a:pt x="10" y="83"/>
                      <a:pt x="10" y="83"/>
                      <a:pt x="10" y="83"/>
                    </a:cubicBezTo>
                    <a:cubicBezTo>
                      <a:pt x="10" y="83"/>
                      <a:pt x="10" y="83"/>
                      <a:pt x="10" y="83"/>
                    </a:cubicBezTo>
                    <a:cubicBezTo>
                      <a:pt x="10" y="83"/>
                      <a:pt x="10" y="83"/>
                      <a:pt x="10" y="83"/>
                    </a:cubicBezTo>
                    <a:cubicBezTo>
                      <a:pt x="10" y="83"/>
                      <a:pt x="10" y="83"/>
                      <a:pt x="10" y="83"/>
                    </a:cubicBezTo>
                    <a:cubicBezTo>
                      <a:pt x="10" y="83"/>
                      <a:pt x="9" y="78"/>
                      <a:pt x="9" y="73"/>
                    </a:cubicBezTo>
                    <a:cubicBezTo>
                      <a:pt x="9" y="72"/>
                      <a:pt x="4" y="47"/>
                      <a:pt x="4" y="40"/>
                    </a:cubicBezTo>
                    <a:cubicBezTo>
                      <a:pt x="4" y="34"/>
                      <a:pt x="4" y="30"/>
                      <a:pt x="5" y="26"/>
                    </a:cubicBezTo>
                    <a:moveTo>
                      <a:pt x="51" y="0"/>
                    </a:moveTo>
                    <a:cubicBezTo>
                      <a:pt x="50" y="0"/>
                      <a:pt x="49" y="0"/>
                      <a:pt x="48" y="0"/>
                    </a:cubicBezTo>
                    <a:cubicBezTo>
                      <a:pt x="44" y="1"/>
                      <a:pt x="41" y="2"/>
                      <a:pt x="37" y="3"/>
                    </a:cubicBezTo>
                    <a:cubicBezTo>
                      <a:pt x="29" y="6"/>
                      <a:pt x="22" y="10"/>
                      <a:pt x="16" y="14"/>
                    </a:cubicBezTo>
                    <a:cubicBezTo>
                      <a:pt x="22" y="12"/>
                      <a:pt x="33" y="10"/>
                      <a:pt x="37" y="9"/>
                    </a:cubicBezTo>
                    <a:cubicBezTo>
                      <a:pt x="43" y="7"/>
                      <a:pt x="47" y="4"/>
                      <a:pt x="51" y="0"/>
                    </a:cubicBezTo>
                  </a:path>
                </a:pathLst>
              </a:custGeom>
              <a:solidFill>
                <a:srgbClr val="7624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58" name="Freeform 1191">
                <a:extLst>
                  <a:ext uri="{FF2B5EF4-FFF2-40B4-BE49-F238E27FC236}">
                    <a16:creationId xmlns:a16="http://schemas.microsoft.com/office/drawing/2014/main" id="{DA9B9D9D-39C3-4FC7-9850-A18DC28154DB}"/>
                  </a:ext>
                </a:extLst>
              </p:cNvPr>
              <p:cNvSpPr>
                <a:spLocks/>
              </p:cNvSpPr>
              <p:nvPr/>
            </p:nvSpPr>
            <p:spPr bwMode="auto">
              <a:xfrm>
                <a:off x="4197" y="2254"/>
                <a:ext cx="4" cy="4"/>
              </a:xfrm>
              <a:custGeom>
                <a:avLst/>
                <a:gdLst>
                  <a:gd name="T0" fmla="*/ 0 w 6"/>
                  <a:gd name="T1" fmla="*/ 3 h 6"/>
                  <a:gd name="T2" fmla="*/ 3 w 6"/>
                  <a:gd name="T3" fmla="*/ 6 h 6"/>
                  <a:gd name="T4" fmla="*/ 6 w 6"/>
                  <a:gd name="T5" fmla="*/ 3 h 6"/>
                  <a:gd name="T6" fmla="*/ 3 w 6"/>
                  <a:gd name="T7" fmla="*/ 0 h 6"/>
                  <a:gd name="T8" fmla="*/ 0 w 6"/>
                  <a:gd name="T9" fmla="*/ 3 h 6"/>
                </a:gdLst>
                <a:ahLst/>
                <a:cxnLst>
                  <a:cxn ang="0">
                    <a:pos x="T0" y="T1"/>
                  </a:cxn>
                  <a:cxn ang="0">
                    <a:pos x="T2" y="T3"/>
                  </a:cxn>
                  <a:cxn ang="0">
                    <a:pos x="T4" y="T5"/>
                  </a:cxn>
                  <a:cxn ang="0">
                    <a:pos x="T6" y="T7"/>
                  </a:cxn>
                  <a:cxn ang="0">
                    <a:pos x="T8" y="T9"/>
                  </a:cxn>
                </a:cxnLst>
                <a:rect l="0" t="0" r="r" b="b"/>
                <a:pathLst>
                  <a:path w="6" h="6">
                    <a:moveTo>
                      <a:pt x="0" y="3"/>
                    </a:moveTo>
                    <a:cubicBezTo>
                      <a:pt x="0" y="5"/>
                      <a:pt x="2" y="6"/>
                      <a:pt x="3" y="6"/>
                    </a:cubicBezTo>
                    <a:cubicBezTo>
                      <a:pt x="5" y="6"/>
                      <a:pt x="6" y="4"/>
                      <a:pt x="6" y="3"/>
                    </a:cubicBezTo>
                    <a:cubicBezTo>
                      <a:pt x="6" y="1"/>
                      <a:pt x="5" y="0"/>
                      <a:pt x="3" y="0"/>
                    </a:cubicBezTo>
                    <a:cubicBezTo>
                      <a:pt x="1" y="0"/>
                      <a:pt x="0" y="2"/>
                      <a:pt x="0" y="3"/>
                    </a:cubicBezTo>
                    <a:close/>
                  </a:path>
                </a:pathLst>
              </a:custGeom>
              <a:solidFill>
                <a:srgbClr val="BAC8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59" name="Freeform 1192">
                <a:extLst>
                  <a:ext uri="{FF2B5EF4-FFF2-40B4-BE49-F238E27FC236}">
                    <a16:creationId xmlns:a16="http://schemas.microsoft.com/office/drawing/2014/main" id="{016AEF1A-FD8F-4F93-858C-972CB280E43F}"/>
                  </a:ext>
                </a:extLst>
              </p:cNvPr>
              <p:cNvSpPr>
                <a:spLocks/>
              </p:cNvSpPr>
              <p:nvPr/>
            </p:nvSpPr>
            <p:spPr bwMode="auto">
              <a:xfrm>
                <a:off x="4191" y="2228"/>
                <a:ext cx="4" cy="4"/>
              </a:xfrm>
              <a:custGeom>
                <a:avLst/>
                <a:gdLst>
                  <a:gd name="T0" fmla="*/ 0 w 7"/>
                  <a:gd name="T1" fmla="*/ 3 h 6"/>
                  <a:gd name="T2" fmla="*/ 4 w 7"/>
                  <a:gd name="T3" fmla="*/ 6 h 6"/>
                  <a:gd name="T4" fmla="*/ 7 w 7"/>
                  <a:gd name="T5" fmla="*/ 3 h 6"/>
                  <a:gd name="T6" fmla="*/ 3 w 7"/>
                  <a:gd name="T7" fmla="*/ 0 h 6"/>
                  <a:gd name="T8" fmla="*/ 0 w 7"/>
                  <a:gd name="T9" fmla="*/ 3 h 6"/>
                </a:gdLst>
                <a:ahLst/>
                <a:cxnLst>
                  <a:cxn ang="0">
                    <a:pos x="T0" y="T1"/>
                  </a:cxn>
                  <a:cxn ang="0">
                    <a:pos x="T2" y="T3"/>
                  </a:cxn>
                  <a:cxn ang="0">
                    <a:pos x="T4" y="T5"/>
                  </a:cxn>
                  <a:cxn ang="0">
                    <a:pos x="T6" y="T7"/>
                  </a:cxn>
                  <a:cxn ang="0">
                    <a:pos x="T8" y="T9"/>
                  </a:cxn>
                </a:cxnLst>
                <a:rect l="0" t="0" r="r" b="b"/>
                <a:pathLst>
                  <a:path w="7" h="6">
                    <a:moveTo>
                      <a:pt x="0" y="3"/>
                    </a:moveTo>
                    <a:cubicBezTo>
                      <a:pt x="0" y="5"/>
                      <a:pt x="2" y="6"/>
                      <a:pt x="4" y="6"/>
                    </a:cubicBezTo>
                    <a:cubicBezTo>
                      <a:pt x="5" y="6"/>
                      <a:pt x="7" y="5"/>
                      <a:pt x="7" y="3"/>
                    </a:cubicBezTo>
                    <a:cubicBezTo>
                      <a:pt x="7" y="2"/>
                      <a:pt x="5" y="0"/>
                      <a:pt x="3" y="0"/>
                    </a:cubicBezTo>
                    <a:cubicBezTo>
                      <a:pt x="2" y="0"/>
                      <a:pt x="0" y="2"/>
                      <a:pt x="0" y="3"/>
                    </a:cubicBezTo>
                    <a:close/>
                  </a:path>
                </a:pathLst>
              </a:custGeom>
              <a:solidFill>
                <a:srgbClr val="BAC8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60" name="Freeform 1193">
                <a:extLst>
                  <a:ext uri="{FF2B5EF4-FFF2-40B4-BE49-F238E27FC236}">
                    <a16:creationId xmlns:a16="http://schemas.microsoft.com/office/drawing/2014/main" id="{0F39ABCC-72D9-46A5-801B-03CABF436670}"/>
                  </a:ext>
                </a:extLst>
              </p:cNvPr>
              <p:cNvSpPr>
                <a:spLocks/>
              </p:cNvSpPr>
              <p:nvPr/>
            </p:nvSpPr>
            <p:spPr bwMode="auto">
              <a:xfrm>
                <a:off x="4203" y="2277"/>
                <a:ext cx="3" cy="4"/>
              </a:xfrm>
              <a:custGeom>
                <a:avLst/>
                <a:gdLst>
                  <a:gd name="T0" fmla="*/ 0 w 6"/>
                  <a:gd name="T1" fmla="*/ 3 h 6"/>
                  <a:gd name="T2" fmla="*/ 3 w 6"/>
                  <a:gd name="T3" fmla="*/ 6 h 6"/>
                  <a:gd name="T4" fmla="*/ 6 w 6"/>
                  <a:gd name="T5" fmla="*/ 3 h 6"/>
                  <a:gd name="T6" fmla="*/ 3 w 6"/>
                  <a:gd name="T7" fmla="*/ 0 h 6"/>
                  <a:gd name="T8" fmla="*/ 0 w 6"/>
                  <a:gd name="T9" fmla="*/ 3 h 6"/>
                </a:gdLst>
                <a:ahLst/>
                <a:cxnLst>
                  <a:cxn ang="0">
                    <a:pos x="T0" y="T1"/>
                  </a:cxn>
                  <a:cxn ang="0">
                    <a:pos x="T2" y="T3"/>
                  </a:cxn>
                  <a:cxn ang="0">
                    <a:pos x="T4" y="T5"/>
                  </a:cxn>
                  <a:cxn ang="0">
                    <a:pos x="T6" y="T7"/>
                  </a:cxn>
                  <a:cxn ang="0">
                    <a:pos x="T8" y="T9"/>
                  </a:cxn>
                </a:cxnLst>
                <a:rect l="0" t="0" r="r" b="b"/>
                <a:pathLst>
                  <a:path w="6" h="6">
                    <a:moveTo>
                      <a:pt x="0" y="3"/>
                    </a:moveTo>
                    <a:cubicBezTo>
                      <a:pt x="0" y="5"/>
                      <a:pt x="1" y="6"/>
                      <a:pt x="3" y="6"/>
                    </a:cubicBezTo>
                    <a:cubicBezTo>
                      <a:pt x="5" y="6"/>
                      <a:pt x="6" y="5"/>
                      <a:pt x="6" y="3"/>
                    </a:cubicBezTo>
                    <a:cubicBezTo>
                      <a:pt x="6" y="1"/>
                      <a:pt x="4" y="0"/>
                      <a:pt x="3" y="0"/>
                    </a:cubicBezTo>
                    <a:cubicBezTo>
                      <a:pt x="1" y="0"/>
                      <a:pt x="0" y="2"/>
                      <a:pt x="0" y="3"/>
                    </a:cubicBezTo>
                    <a:close/>
                  </a:path>
                </a:pathLst>
              </a:custGeom>
              <a:solidFill>
                <a:srgbClr val="BAC8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61" name="Freeform 1194">
                <a:extLst>
                  <a:ext uri="{FF2B5EF4-FFF2-40B4-BE49-F238E27FC236}">
                    <a16:creationId xmlns:a16="http://schemas.microsoft.com/office/drawing/2014/main" id="{A34BC287-E703-4D6A-9AE0-AC16BA8B72F5}"/>
                  </a:ext>
                </a:extLst>
              </p:cNvPr>
              <p:cNvSpPr>
                <a:spLocks/>
              </p:cNvSpPr>
              <p:nvPr/>
            </p:nvSpPr>
            <p:spPr bwMode="auto">
              <a:xfrm>
                <a:off x="4203" y="2300"/>
                <a:ext cx="5" cy="3"/>
              </a:xfrm>
              <a:custGeom>
                <a:avLst/>
                <a:gdLst>
                  <a:gd name="T0" fmla="*/ 0 w 7"/>
                  <a:gd name="T1" fmla="*/ 3 h 6"/>
                  <a:gd name="T2" fmla="*/ 4 w 7"/>
                  <a:gd name="T3" fmla="*/ 6 h 6"/>
                  <a:gd name="T4" fmla="*/ 7 w 7"/>
                  <a:gd name="T5" fmla="*/ 3 h 6"/>
                  <a:gd name="T6" fmla="*/ 3 w 7"/>
                  <a:gd name="T7" fmla="*/ 0 h 6"/>
                  <a:gd name="T8" fmla="*/ 0 w 7"/>
                  <a:gd name="T9" fmla="*/ 3 h 6"/>
                </a:gdLst>
                <a:ahLst/>
                <a:cxnLst>
                  <a:cxn ang="0">
                    <a:pos x="T0" y="T1"/>
                  </a:cxn>
                  <a:cxn ang="0">
                    <a:pos x="T2" y="T3"/>
                  </a:cxn>
                  <a:cxn ang="0">
                    <a:pos x="T4" y="T5"/>
                  </a:cxn>
                  <a:cxn ang="0">
                    <a:pos x="T6" y="T7"/>
                  </a:cxn>
                  <a:cxn ang="0">
                    <a:pos x="T8" y="T9"/>
                  </a:cxn>
                </a:cxnLst>
                <a:rect l="0" t="0" r="r" b="b"/>
                <a:pathLst>
                  <a:path w="7" h="6">
                    <a:moveTo>
                      <a:pt x="0" y="3"/>
                    </a:moveTo>
                    <a:cubicBezTo>
                      <a:pt x="1" y="4"/>
                      <a:pt x="2" y="6"/>
                      <a:pt x="4" y="6"/>
                    </a:cubicBezTo>
                    <a:cubicBezTo>
                      <a:pt x="5" y="5"/>
                      <a:pt x="7" y="4"/>
                      <a:pt x="7" y="3"/>
                    </a:cubicBezTo>
                    <a:cubicBezTo>
                      <a:pt x="7" y="1"/>
                      <a:pt x="5" y="0"/>
                      <a:pt x="3" y="0"/>
                    </a:cubicBezTo>
                    <a:cubicBezTo>
                      <a:pt x="2" y="0"/>
                      <a:pt x="0" y="1"/>
                      <a:pt x="0" y="3"/>
                    </a:cubicBezTo>
                    <a:close/>
                  </a:path>
                </a:pathLst>
              </a:custGeom>
              <a:solidFill>
                <a:srgbClr val="BAC8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62" name="Freeform 1195">
                <a:extLst>
                  <a:ext uri="{FF2B5EF4-FFF2-40B4-BE49-F238E27FC236}">
                    <a16:creationId xmlns:a16="http://schemas.microsoft.com/office/drawing/2014/main" id="{63274AA1-5426-42CD-B80D-AB29B7253259}"/>
                  </a:ext>
                </a:extLst>
              </p:cNvPr>
              <p:cNvSpPr>
                <a:spLocks/>
              </p:cNvSpPr>
              <p:nvPr/>
            </p:nvSpPr>
            <p:spPr bwMode="auto">
              <a:xfrm>
                <a:off x="4203" y="2323"/>
                <a:ext cx="5" cy="4"/>
              </a:xfrm>
              <a:custGeom>
                <a:avLst/>
                <a:gdLst>
                  <a:gd name="T0" fmla="*/ 0 w 7"/>
                  <a:gd name="T1" fmla="*/ 3 h 6"/>
                  <a:gd name="T2" fmla="*/ 4 w 7"/>
                  <a:gd name="T3" fmla="*/ 6 h 6"/>
                  <a:gd name="T4" fmla="*/ 7 w 7"/>
                  <a:gd name="T5" fmla="*/ 3 h 6"/>
                  <a:gd name="T6" fmla="*/ 3 w 7"/>
                  <a:gd name="T7" fmla="*/ 0 h 6"/>
                  <a:gd name="T8" fmla="*/ 0 w 7"/>
                  <a:gd name="T9" fmla="*/ 3 h 6"/>
                </a:gdLst>
                <a:ahLst/>
                <a:cxnLst>
                  <a:cxn ang="0">
                    <a:pos x="T0" y="T1"/>
                  </a:cxn>
                  <a:cxn ang="0">
                    <a:pos x="T2" y="T3"/>
                  </a:cxn>
                  <a:cxn ang="0">
                    <a:pos x="T4" y="T5"/>
                  </a:cxn>
                  <a:cxn ang="0">
                    <a:pos x="T6" y="T7"/>
                  </a:cxn>
                  <a:cxn ang="0">
                    <a:pos x="T8" y="T9"/>
                  </a:cxn>
                </a:cxnLst>
                <a:rect l="0" t="0" r="r" b="b"/>
                <a:pathLst>
                  <a:path w="7" h="6">
                    <a:moveTo>
                      <a:pt x="0" y="3"/>
                    </a:moveTo>
                    <a:cubicBezTo>
                      <a:pt x="1" y="5"/>
                      <a:pt x="2" y="6"/>
                      <a:pt x="4" y="6"/>
                    </a:cubicBezTo>
                    <a:cubicBezTo>
                      <a:pt x="5" y="6"/>
                      <a:pt x="7" y="5"/>
                      <a:pt x="7" y="3"/>
                    </a:cubicBezTo>
                    <a:cubicBezTo>
                      <a:pt x="7" y="1"/>
                      <a:pt x="5" y="0"/>
                      <a:pt x="3" y="0"/>
                    </a:cubicBezTo>
                    <a:cubicBezTo>
                      <a:pt x="2" y="0"/>
                      <a:pt x="0" y="2"/>
                      <a:pt x="0" y="3"/>
                    </a:cubicBezTo>
                    <a:close/>
                  </a:path>
                </a:pathLst>
              </a:custGeom>
              <a:solidFill>
                <a:srgbClr val="BAC8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63" name="Freeform 1196">
                <a:extLst>
                  <a:ext uri="{FF2B5EF4-FFF2-40B4-BE49-F238E27FC236}">
                    <a16:creationId xmlns:a16="http://schemas.microsoft.com/office/drawing/2014/main" id="{7BA489EE-7F13-4BF7-B7CE-481E16D93C83}"/>
                  </a:ext>
                </a:extLst>
              </p:cNvPr>
              <p:cNvSpPr>
                <a:spLocks/>
              </p:cNvSpPr>
              <p:nvPr/>
            </p:nvSpPr>
            <p:spPr bwMode="auto">
              <a:xfrm>
                <a:off x="4208" y="2230"/>
                <a:ext cx="20" cy="26"/>
              </a:xfrm>
              <a:custGeom>
                <a:avLst/>
                <a:gdLst>
                  <a:gd name="T0" fmla="*/ 20 w 20"/>
                  <a:gd name="T1" fmla="*/ 16 h 26"/>
                  <a:gd name="T2" fmla="*/ 13 w 20"/>
                  <a:gd name="T3" fmla="*/ 26 h 26"/>
                  <a:gd name="T4" fmla="*/ 3 w 20"/>
                  <a:gd name="T5" fmla="*/ 19 h 26"/>
                  <a:gd name="T6" fmla="*/ 0 w 20"/>
                  <a:gd name="T7" fmla="*/ 3 h 26"/>
                  <a:gd name="T8" fmla="*/ 17 w 20"/>
                  <a:gd name="T9" fmla="*/ 0 h 26"/>
                  <a:gd name="T10" fmla="*/ 20 w 20"/>
                  <a:gd name="T11" fmla="*/ 16 h 26"/>
                </a:gdLst>
                <a:ahLst/>
                <a:cxnLst>
                  <a:cxn ang="0">
                    <a:pos x="T0" y="T1"/>
                  </a:cxn>
                  <a:cxn ang="0">
                    <a:pos x="T2" y="T3"/>
                  </a:cxn>
                  <a:cxn ang="0">
                    <a:pos x="T4" y="T5"/>
                  </a:cxn>
                  <a:cxn ang="0">
                    <a:pos x="T6" y="T7"/>
                  </a:cxn>
                  <a:cxn ang="0">
                    <a:pos x="T8" y="T9"/>
                  </a:cxn>
                  <a:cxn ang="0">
                    <a:pos x="T10" y="T11"/>
                  </a:cxn>
                </a:cxnLst>
                <a:rect l="0" t="0" r="r" b="b"/>
                <a:pathLst>
                  <a:path w="20" h="26">
                    <a:moveTo>
                      <a:pt x="20" y="16"/>
                    </a:moveTo>
                    <a:lnTo>
                      <a:pt x="13" y="26"/>
                    </a:lnTo>
                    <a:lnTo>
                      <a:pt x="3" y="19"/>
                    </a:lnTo>
                    <a:lnTo>
                      <a:pt x="0" y="3"/>
                    </a:lnTo>
                    <a:lnTo>
                      <a:pt x="17" y="0"/>
                    </a:lnTo>
                    <a:lnTo>
                      <a:pt x="20" y="16"/>
                    </a:lnTo>
                    <a:close/>
                  </a:path>
                </a:pathLst>
              </a:custGeom>
              <a:solidFill>
                <a:srgbClr val="BAC8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64" name="Freeform 1197">
                <a:extLst>
                  <a:ext uri="{FF2B5EF4-FFF2-40B4-BE49-F238E27FC236}">
                    <a16:creationId xmlns:a16="http://schemas.microsoft.com/office/drawing/2014/main" id="{34F6D376-9B8D-4D1E-98FE-8F4F3EB318D3}"/>
                  </a:ext>
                </a:extLst>
              </p:cNvPr>
              <p:cNvSpPr>
                <a:spLocks/>
              </p:cNvSpPr>
              <p:nvPr/>
            </p:nvSpPr>
            <p:spPr bwMode="auto">
              <a:xfrm>
                <a:off x="4209" y="2232"/>
                <a:ext cx="18" cy="23"/>
              </a:xfrm>
              <a:custGeom>
                <a:avLst/>
                <a:gdLst>
                  <a:gd name="T0" fmla="*/ 18 w 18"/>
                  <a:gd name="T1" fmla="*/ 14 h 23"/>
                  <a:gd name="T2" fmla="*/ 12 w 18"/>
                  <a:gd name="T3" fmla="*/ 23 h 23"/>
                  <a:gd name="T4" fmla="*/ 2 w 18"/>
                  <a:gd name="T5" fmla="*/ 17 h 23"/>
                  <a:gd name="T6" fmla="*/ 0 w 18"/>
                  <a:gd name="T7" fmla="*/ 2 h 23"/>
                  <a:gd name="T8" fmla="*/ 16 w 18"/>
                  <a:gd name="T9" fmla="*/ 0 h 23"/>
                  <a:gd name="T10" fmla="*/ 18 w 18"/>
                  <a:gd name="T11" fmla="*/ 14 h 23"/>
                </a:gdLst>
                <a:ahLst/>
                <a:cxnLst>
                  <a:cxn ang="0">
                    <a:pos x="T0" y="T1"/>
                  </a:cxn>
                  <a:cxn ang="0">
                    <a:pos x="T2" y="T3"/>
                  </a:cxn>
                  <a:cxn ang="0">
                    <a:pos x="T4" y="T5"/>
                  </a:cxn>
                  <a:cxn ang="0">
                    <a:pos x="T6" y="T7"/>
                  </a:cxn>
                  <a:cxn ang="0">
                    <a:pos x="T8" y="T9"/>
                  </a:cxn>
                  <a:cxn ang="0">
                    <a:pos x="T10" y="T11"/>
                  </a:cxn>
                </a:cxnLst>
                <a:rect l="0" t="0" r="r" b="b"/>
                <a:pathLst>
                  <a:path w="18" h="23">
                    <a:moveTo>
                      <a:pt x="18" y="14"/>
                    </a:moveTo>
                    <a:lnTo>
                      <a:pt x="12" y="23"/>
                    </a:lnTo>
                    <a:lnTo>
                      <a:pt x="2" y="17"/>
                    </a:lnTo>
                    <a:lnTo>
                      <a:pt x="0" y="2"/>
                    </a:lnTo>
                    <a:lnTo>
                      <a:pt x="16" y="0"/>
                    </a:lnTo>
                    <a:lnTo>
                      <a:pt x="18" y="1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65" name="Freeform 1198">
                <a:extLst>
                  <a:ext uri="{FF2B5EF4-FFF2-40B4-BE49-F238E27FC236}">
                    <a16:creationId xmlns:a16="http://schemas.microsoft.com/office/drawing/2014/main" id="{D756A39C-7FDC-47B2-9B70-779D7ECB5C06}"/>
                  </a:ext>
                </a:extLst>
              </p:cNvPr>
              <p:cNvSpPr>
                <a:spLocks/>
              </p:cNvSpPr>
              <p:nvPr/>
            </p:nvSpPr>
            <p:spPr bwMode="auto">
              <a:xfrm>
                <a:off x="4160" y="2345"/>
                <a:ext cx="78" cy="10"/>
              </a:xfrm>
              <a:custGeom>
                <a:avLst/>
                <a:gdLst>
                  <a:gd name="T0" fmla="*/ 132 w 132"/>
                  <a:gd name="T1" fmla="*/ 9 h 18"/>
                  <a:gd name="T2" fmla="*/ 129 w 132"/>
                  <a:gd name="T3" fmla="*/ 18 h 18"/>
                  <a:gd name="T4" fmla="*/ 3 w 132"/>
                  <a:gd name="T5" fmla="*/ 18 h 18"/>
                  <a:gd name="T6" fmla="*/ 0 w 132"/>
                  <a:gd name="T7" fmla="*/ 9 h 18"/>
                  <a:gd name="T8" fmla="*/ 3 w 132"/>
                  <a:gd name="T9" fmla="*/ 0 h 18"/>
                  <a:gd name="T10" fmla="*/ 129 w 132"/>
                  <a:gd name="T11" fmla="*/ 0 h 18"/>
                  <a:gd name="T12" fmla="*/ 132 w 132"/>
                  <a:gd name="T13" fmla="*/ 9 h 18"/>
                </a:gdLst>
                <a:ahLst/>
                <a:cxnLst>
                  <a:cxn ang="0">
                    <a:pos x="T0" y="T1"/>
                  </a:cxn>
                  <a:cxn ang="0">
                    <a:pos x="T2" y="T3"/>
                  </a:cxn>
                  <a:cxn ang="0">
                    <a:pos x="T4" y="T5"/>
                  </a:cxn>
                  <a:cxn ang="0">
                    <a:pos x="T6" y="T7"/>
                  </a:cxn>
                  <a:cxn ang="0">
                    <a:pos x="T8" y="T9"/>
                  </a:cxn>
                  <a:cxn ang="0">
                    <a:pos x="T10" y="T11"/>
                  </a:cxn>
                  <a:cxn ang="0">
                    <a:pos x="T12" y="T13"/>
                  </a:cxn>
                </a:cxnLst>
                <a:rect l="0" t="0" r="r" b="b"/>
                <a:pathLst>
                  <a:path w="132" h="18">
                    <a:moveTo>
                      <a:pt x="132" y="9"/>
                    </a:moveTo>
                    <a:cubicBezTo>
                      <a:pt x="132" y="14"/>
                      <a:pt x="132" y="18"/>
                      <a:pt x="129" y="18"/>
                    </a:cubicBezTo>
                    <a:cubicBezTo>
                      <a:pt x="3" y="18"/>
                      <a:pt x="3" y="18"/>
                      <a:pt x="3" y="18"/>
                    </a:cubicBezTo>
                    <a:cubicBezTo>
                      <a:pt x="0" y="18"/>
                      <a:pt x="0" y="14"/>
                      <a:pt x="0" y="9"/>
                    </a:cubicBezTo>
                    <a:cubicBezTo>
                      <a:pt x="0" y="4"/>
                      <a:pt x="0" y="0"/>
                      <a:pt x="3" y="0"/>
                    </a:cubicBezTo>
                    <a:cubicBezTo>
                      <a:pt x="129" y="0"/>
                      <a:pt x="129" y="0"/>
                      <a:pt x="129" y="0"/>
                    </a:cubicBezTo>
                    <a:cubicBezTo>
                      <a:pt x="132" y="0"/>
                      <a:pt x="132" y="4"/>
                      <a:pt x="132" y="9"/>
                    </a:cubicBezTo>
                    <a:close/>
                  </a:path>
                </a:pathLst>
              </a:custGeom>
              <a:solidFill>
                <a:srgbClr val="EF79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66" name="Freeform 1199">
                <a:extLst>
                  <a:ext uri="{FF2B5EF4-FFF2-40B4-BE49-F238E27FC236}">
                    <a16:creationId xmlns:a16="http://schemas.microsoft.com/office/drawing/2014/main" id="{7EBF8E12-E017-4152-888A-691F24407371}"/>
                  </a:ext>
                </a:extLst>
              </p:cNvPr>
              <p:cNvSpPr>
                <a:spLocks/>
              </p:cNvSpPr>
              <p:nvPr/>
            </p:nvSpPr>
            <p:spPr bwMode="auto">
              <a:xfrm>
                <a:off x="4163" y="2342"/>
                <a:ext cx="10" cy="11"/>
              </a:xfrm>
              <a:custGeom>
                <a:avLst/>
                <a:gdLst>
                  <a:gd name="T0" fmla="*/ 12 w 17"/>
                  <a:gd name="T1" fmla="*/ 19 h 19"/>
                  <a:gd name="T2" fmla="*/ 15 w 17"/>
                  <a:gd name="T3" fmla="*/ 14 h 19"/>
                  <a:gd name="T4" fmla="*/ 6 w 17"/>
                  <a:gd name="T5" fmla="*/ 1 h 19"/>
                  <a:gd name="T6" fmla="*/ 1 w 17"/>
                  <a:gd name="T7" fmla="*/ 3 h 19"/>
                  <a:gd name="T8" fmla="*/ 2 w 17"/>
                  <a:gd name="T9" fmla="*/ 10 h 19"/>
                  <a:gd name="T10" fmla="*/ 12 w 17"/>
                  <a:gd name="T11" fmla="*/ 19 h 19"/>
                </a:gdLst>
                <a:ahLst/>
                <a:cxnLst>
                  <a:cxn ang="0">
                    <a:pos x="T0" y="T1"/>
                  </a:cxn>
                  <a:cxn ang="0">
                    <a:pos x="T2" y="T3"/>
                  </a:cxn>
                  <a:cxn ang="0">
                    <a:pos x="T4" y="T5"/>
                  </a:cxn>
                  <a:cxn ang="0">
                    <a:pos x="T6" y="T7"/>
                  </a:cxn>
                  <a:cxn ang="0">
                    <a:pos x="T8" y="T9"/>
                  </a:cxn>
                  <a:cxn ang="0">
                    <a:pos x="T10" y="T11"/>
                  </a:cxn>
                </a:cxnLst>
                <a:rect l="0" t="0" r="r" b="b"/>
                <a:pathLst>
                  <a:path w="17" h="19">
                    <a:moveTo>
                      <a:pt x="12" y="19"/>
                    </a:moveTo>
                    <a:cubicBezTo>
                      <a:pt x="12" y="19"/>
                      <a:pt x="17" y="18"/>
                      <a:pt x="15" y="14"/>
                    </a:cubicBezTo>
                    <a:cubicBezTo>
                      <a:pt x="13" y="10"/>
                      <a:pt x="12" y="7"/>
                      <a:pt x="6" y="1"/>
                    </a:cubicBezTo>
                    <a:cubicBezTo>
                      <a:pt x="4" y="0"/>
                      <a:pt x="2" y="0"/>
                      <a:pt x="1" y="3"/>
                    </a:cubicBezTo>
                    <a:cubicBezTo>
                      <a:pt x="0" y="5"/>
                      <a:pt x="0" y="8"/>
                      <a:pt x="2" y="10"/>
                    </a:cubicBezTo>
                    <a:cubicBezTo>
                      <a:pt x="6" y="14"/>
                      <a:pt x="9" y="19"/>
                      <a:pt x="12" y="19"/>
                    </a:cubicBezTo>
                    <a:close/>
                  </a:path>
                </a:pathLst>
              </a:custGeom>
              <a:solidFill>
                <a:srgbClr val="FDC8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67" name="Freeform 1200">
                <a:extLst>
                  <a:ext uri="{FF2B5EF4-FFF2-40B4-BE49-F238E27FC236}">
                    <a16:creationId xmlns:a16="http://schemas.microsoft.com/office/drawing/2014/main" id="{6578039B-5B63-4993-8914-08BA3BCDD57B}"/>
                  </a:ext>
                </a:extLst>
              </p:cNvPr>
              <p:cNvSpPr>
                <a:spLocks/>
              </p:cNvSpPr>
              <p:nvPr/>
            </p:nvSpPr>
            <p:spPr bwMode="auto">
              <a:xfrm>
                <a:off x="4159" y="2343"/>
                <a:ext cx="10" cy="12"/>
              </a:xfrm>
              <a:custGeom>
                <a:avLst/>
                <a:gdLst>
                  <a:gd name="T0" fmla="*/ 11 w 17"/>
                  <a:gd name="T1" fmla="*/ 19 h 20"/>
                  <a:gd name="T2" fmla="*/ 15 w 17"/>
                  <a:gd name="T3" fmla="*/ 14 h 20"/>
                  <a:gd name="T4" fmla="*/ 6 w 17"/>
                  <a:gd name="T5" fmla="*/ 2 h 20"/>
                  <a:gd name="T6" fmla="*/ 1 w 17"/>
                  <a:gd name="T7" fmla="*/ 4 h 20"/>
                  <a:gd name="T8" fmla="*/ 2 w 17"/>
                  <a:gd name="T9" fmla="*/ 10 h 20"/>
                  <a:gd name="T10" fmla="*/ 11 w 17"/>
                  <a:gd name="T11" fmla="*/ 19 h 20"/>
                </a:gdLst>
                <a:ahLst/>
                <a:cxnLst>
                  <a:cxn ang="0">
                    <a:pos x="T0" y="T1"/>
                  </a:cxn>
                  <a:cxn ang="0">
                    <a:pos x="T2" y="T3"/>
                  </a:cxn>
                  <a:cxn ang="0">
                    <a:pos x="T4" y="T5"/>
                  </a:cxn>
                  <a:cxn ang="0">
                    <a:pos x="T6" y="T7"/>
                  </a:cxn>
                  <a:cxn ang="0">
                    <a:pos x="T8" y="T9"/>
                  </a:cxn>
                  <a:cxn ang="0">
                    <a:pos x="T10" y="T11"/>
                  </a:cxn>
                </a:cxnLst>
                <a:rect l="0" t="0" r="r" b="b"/>
                <a:pathLst>
                  <a:path w="17" h="20">
                    <a:moveTo>
                      <a:pt x="11" y="19"/>
                    </a:moveTo>
                    <a:cubicBezTo>
                      <a:pt x="11" y="19"/>
                      <a:pt x="17" y="18"/>
                      <a:pt x="15" y="14"/>
                    </a:cubicBezTo>
                    <a:cubicBezTo>
                      <a:pt x="14" y="10"/>
                      <a:pt x="12" y="7"/>
                      <a:pt x="6" y="2"/>
                    </a:cubicBezTo>
                    <a:cubicBezTo>
                      <a:pt x="5" y="0"/>
                      <a:pt x="2" y="1"/>
                      <a:pt x="1" y="4"/>
                    </a:cubicBezTo>
                    <a:cubicBezTo>
                      <a:pt x="0" y="6"/>
                      <a:pt x="0" y="9"/>
                      <a:pt x="2" y="10"/>
                    </a:cubicBezTo>
                    <a:cubicBezTo>
                      <a:pt x="7" y="15"/>
                      <a:pt x="10" y="20"/>
                      <a:pt x="11" y="19"/>
                    </a:cubicBezTo>
                    <a:close/>
                  </a:path>
                </a:pathLst>
              </a:custGeom>
              <a:solidFill>
                <a:srgbClr val="FDC8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68" name="Freeform 1201">
                <a:extLst>
                  <a:ext uri="{FF2B5EF4-FFF2-40B4-BE49-F238E27FC236}">
                    <a16:creationId xmlns:a16="http://schemas.microsoft.com/office/drawing/2014/main" id="{90F8DAE2-28C2-4386-802E-5EDBBFA446E7}"/>
                  </a:ext>
                </a:extLst>
              </p:cNvPr>
              <p:cNvSpPr>
                <a:spLocks/>
              </p:cNvSpPr>
              <p:nvPr/>
            </p:nvSpPr>
            <p:spPr bwMode="auto">
              <a:xfrm>
                <a:off x="4156" y="2345"/>
                <a:ext cx="10" cy="11"/>
              </a:xfrm>
              <a:custGeom>
                <a:avLst/>
                <a:gdLst>
                  <a:gd name="T0" fmla="*/ 10 w 17"/>
                  <a:gd name="T1" fmla="*/ 18 h 19"/>
                  <a:gd name="T2" fmla="*/ 16 w 17"/>
                  <a:gd name="T3" fmla="*/ 14 h 19"/>
                  <a:gd name="T4" fmla="*/ 7 w 17"/>
                  <a:gd name="T5" fmla="*/ 2 h 19"/>
                  <a:gd name="T6" fmla="*/ 1 w 17"/>
                  <a:gd name="T7" fmla="*/ 4 h 19"/>
                  <a:gd name="T8" fmla="*/ 3 w 17"/>
                  <a:gd name="T9" fmla="*/ 13 h 19"/>
                  <a:gd name="T10" fmla="*/ 10 w 17"/>
                  <a:gd name="T11" fmla="*/ 18 h 19"/>
                </a:gdLst>
                <a:ahLst/>
                <a:cxnLst>
                  <a:cxn ang="0">
                    <a:pos x="T0" y="T1"/>
                  </a:cxn>
                  <a:cxn ang="0">
                    <a:pos x="T2" y="T3"/>
                  </a:cxn>
                  <a:cxn ang="0">
                    <a:pos x="T4" y="T5"/>
                  </a:cxn>
                  <a:cxn ang="0">
                    <a:pos x="T6" y="T7"/>
                  </a:cxn>
                  <a:cxn ang="0">
                    <a:pos x="T8" y="T9"/>
                  </a:cxn>
                  <a:cxn ang="0">
                    <a:pos x="T10" y="T11"/>
                  </a:cxn>
                </a:cxnLst>
                <a:rect l="0" t="0" r="r" b="b"/>
                <a:pathLst>
                  <a:path w="17" h="19">
                    <a:moveTo>
                      <a:pt x="10" y="18"/>
                    </a:moveTo>
                    <a:cubicBezTo>
                      <a:pt x="10" y="18"/>
                      <a:pt x="17" y="18"/>
                      <a:pt x="16" y="14"/>
                    </a:cubicBezTo>
                    <a:cubicBezTo>
                      <a:pt x="14" y="10"/>
                      <a:pt x="12" y="7"/>
                      <a:pt x="7" y="2"/>
                    </a:cubicBezTo>
                    <a:cubicBezTo>
                      <a:pt x="5" y="0"/>
                      <a:pt x="2" y="1"/>
                      <a:pt x="1" y="4"/>
                    </a:cubicBezTo>
                    <a:cubicBezTo>
                      <a:pt x="0" y="6"/>
                      <a:pt x="1" y="11"/>
                      <a:pt x="3" y="13"/>
                    </a:cubicBezTo>
                    <a:cubicBezTo>
                      <a:pt x="9" y="16"/>
                      <a:pt x="7" y="19"/>
                      <a:pt x="10" y="18"/>
                    </a:cubicBezTo>
                    <a:close/>
                  </a:path>
                </a:pathLst>
              </a:custGeom>
              <a:solidFill>
                <a:srgbClr val="FDC8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69" name="Freeform 1202">
                <a:extLst>
                  <a:ext uri="{FF2B5EF4-FFF2-40B4-BE49-F238E27FC236}">
                    <a16:creationId xmlns:a16="http://schemas.microsoft.com/office/drawing/2014/main" id="{8EE739A9-7E36-4DC3-832C-92C340D3A62B}"/>
                  </a:ext>
                </a:extLst>
              </p:cNvPr>
              <p:cNvSpPr>
                <a:spLocks/>
              </p:cNvSpPr>
              <p:nvPr/>
            </p:nvSpPr>
            <p:spPr bwMode="auto">
              <a:xfrm>
                <a:off x="4139" y="2329"/>
                <a:ext cx="30" cy="24"/>
              </a:xfrm>
              <a:custGeom>
                <a:avLst/>
                <a:gdLst>
                  <a:gd name="T0" fmla="*/ 45 w 51"/>
                  <a:gd name="T1" fmla="*/ 17 h 40"/>
                  <a:gd name="T2" fmla="*/ 50 w 51"/>
                  <a:gd name="T3" fmla="*/ 26 h 40"/>
                  <a:gd name="T4" fmla="*/ 40 w 51"/>
                  <a:gd name="T5" fmla="*/ 38 h 40"/>
                  <a:gd name="T6" fmla="*/ 30 w 51"/>
                  <a:gd name="T7" fmla="*/ 38 h 40"/>
                  <a:gd name="T8" fmla="*/ 8 w 51"/>
                  <a:gd name="T9" fmla="*/ 16 h 40"/>
                  <a:gd name="T10" fmla="*/ 17 w 51"/>
                  <a:gd name="T11" fmla="*/ 3 h 40"/>
                  <a:gd name="T12" fmla="*/ 45 w 51"/>
                  <a:gd name="T13" fmla="*/ 17 h 40"/>
                </a:gdLst>
                <a:ahLst/>
                <a:cxnLst>
                  <a:cxn ang="0">
                    <a:pos x="T0" y="T1"/>
                  </a:cxn>
                  <a:cxn ang="0">
                    <a:pos x="T2" y="T3"/>
                  </a:cxn>
                  <a:cxn ang="0">
                    <a:pos x="T4" y="T5"/>
                  </a:cxn>
                  <a:cxn ang="0">
                    <a:pos x="T6" y="T7"/>
                  </a:cxn>
                  <a:cxn ang="0">
                    <a:pos x="T8" y="T9"/>
                  </a:cxn>
                  <a:cxn ang="0">
                    <a:pos x="T10" y="T11"/>
                  </a:cxn>
                  <a:cxn ang="0">
                    <a:pos x="T12" y="T13"/>
                  </a:cxn>
                </a:cxnLst>
                <a:rect l="0" t="0" r="r" b="b"/>
                <a:pathLst>
                  <a:path w="51" h="40">
                    <a:moveTo>
                      <a:pt x="45" y="17"/>
                    </a:moveTo>
                    <a:cubicBezTo>
                      <a:pt x="48" y="18"/>
                      <a:pt x="51" y="22"/>
                      <a:pt x="50" y="26"/>
                    </a:cubicBezTo>
                    <a:cubicBezTo>
                      <a:pt x="48" y="33"/>
                      <a:pt x="43" y="37"/>
                      <a:pt x="40" y="38"/>
                    </a:cubicBezTo>
                    <a:cubicBezTo>
                      <a:pt x="31" y="38"/>
                      <a:pt x="33" y="40"/>
                      <a:pt x="30" y="38"/>
                    </a:cubicBezTo>
                    <a:cubicBezTo>
                      <a:pt x="16" y="27"/>
                      <a:pt x="0" y="13"/>
                      <a:pt x="8" y="16"/>
                    </a:cubicBezTo>
                    <a:cubicBezTo>
                      <a:pt x="12" y="18"/>
                      <a:pt x="16" y="0"/>
                      <a:pt x="17" y="3"/>
                    </a:cubicBezTo>
                    <a:cubicBezTo>
                      <a:pt x="27" y="16"/>
                      <a:pt x="45" y="17"/>
                      <a:pt x="45" y="17"/>
                    </a:cubicBezTo>
                    <a:close/>
                  </a:path>
                </a:pathLst>
              </a:custGeom>
              <a:solidFill>
                <a:srgbClr val="FDC8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70" name="Freeform 1203">
                <a:extLst>
                  <a:ext uri="{FF2B5EF4-FFF2-40B4-BE49-F238E27FC236}">
                    <a16:creationId xmlns:a16="http://schemas.microsoft.com/office/drawing/2014/main" id="{321C7D32-A15E-495B-9047-EF719D58A0E4}"/>
                  </a:ext>
                </a:extLst>
              </p:cNvPr>
              <p:cNvSpPr>
                <a:spLocks/>
              </p:cNvSpPr>
              <p:nvPr/>
            </p:nvSpPr>
            <p:spPr bwMode="auto">
              <a:xfrm>
                <a:off x="4090" y="2272"/>
                <a:ext cx="72" cy="79"/>
              </a:xfrm>
              <a:custGeom>
                <a:avLst/>
                <a:gdLst>
                  <a:gd name="T0" fmla="*/ 120 w 121"/>
                  <a:gd name="T1" fmla="*/ 112 h 134"/>
                  <a:gd name="T2" fmla="*/ 27 w 121"/>
                  <a:gd name="T3" fmla="*/ 0 h 134"/>
                  <a:gd name="T4" fmla="*/ 0 w 121"/>
                  <a:gd name="T5" fmla="*/ 30 h 134"/>
                  <a:gd name="T6" fmla="*/ 20 w 121"/>
                  <a:gd name="T7" fmla="*/ 52 h 134"/>
                  <a:gd name="T8" fmla="*/ 106 w 121"/>
                  <a:gd name="T9" fmla="*/ 132 h 134"/>
                  <a:gd name="T10" fmla="*/ 117 w 121"/>
                  <a:gd name="T11" fmla="*/ 124 h 134"/>
                  <a:gd name="T12" fmla="*/ 120 w 121"/>
                  <a:gd name="T13" fmla="*/ 112 h 134"/>
                </a:gdLst>
                <a:ahLst/>
                <a:cxnLst>
                  <a:cxn ang="0">
                    <a:pos x="T0" y="T1"/>
                  </a:cxn>
                  <a:cxn ang="0">
                    <a:pos x="T2" y="T3"/>
                  </a:cxn>
                  <a:cxn ang="0">
                    <a:pos x="T4" y="T5"/>
                  </a:cxn>
                  <a:cxn ang="0">
                    <a:pos x="T6" y="T7"/>
                  </a:cxn>
                  <a:cxn ang="0">
                    <a:pos x="T8" y="T9"/>
                  </a:cxn>
                  <a:cxn ang="0">
                    <a:pos x="T10" y="T11"/>
                  </a:cxn>
                  <a:cxn ang="0">
                    <a:pos x="T12" y="T13"/>
                  </a:cxn>
                </a:cxnLst>
                <a:rect l="0" t="0" r="r" b="b"/>
                <a:pathLst>
                  <a:path w="121" h="134">
                    <a:moveTo>
                      <a:pt x="120" y="112"/>
                    </a:moveTo>
                    <a:cubicBezTo>
                      <a:pt x="27" y="0"/>
                      <a:pt x="27" y="0"/>
                      <a:pt x="27" y="0"/>
                    </a:cubicBezTo>
                    <a:cubicBezTo>
                      <a:pt x="16" y="9"/>
                      <a:pt x="11" y="21"/>
                      <a:pt x="0" y="30"/>
                    </a:cubicBezTo>
                    <a:cubicBezTo>
                      <a:pt x="6" y="41"/>
                      <a:pt x="13" y="46"/>
                      <a:pt x="20" y="52"/>
                    </a:cubicBezTo>
                    <a:cubicBezTo>
                      <a:pt x="106" y="132"/>
                      <a:pt x="106" y="132"/>
                      <a:pt x="106" y="132"/>
                    </a:cubicBezTo>
                    <a:cubicBezTo>
                      <a:pt x="108" y="134"/>
                      <a:pt x="110" y="132"/>
                      <a:pt x="117" y="124"/>
                    </a:cubicBezTo>
                    <a:cubicBezTo>
                      <a:pt x="121" y="119"/>
                      <a:pt x="120" y="112"/>
                      <a:pt x="120" y="1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71" name="Freeform 1204">
                <a:extLst>
                  <a:ext uri="{FF2B5EF4-FFF2-40B4-BE49-F238E27FC236}">
                    <a16:creationId xmlns:a16="http://schemas.microsoft.com/office/drawing/2014/main" id="{DC86A3A5-627F-4267-A563-99B55E220C9A}"/>
                  </a:ext>
                </a:extLst>
              </p:cNvPr>
              <p:cNvSpPr>
                <a:spLocks/>
              </p:cNvSpPr>
              <p:nvPr/>
            </p:nvSpPr>
            <p:spPr bwMode="auto">
              <a:xfrm>
                <a:off x="4111" y="2256"/>
                <a:ext cx="51" cy="93"/>
              </a:xfrm>
              <a:custGeom>
                <a:avLst/>
                <a:gdLst>
                  <a:gd name="T0" fmla="*/ 12 w 85"/>
                  <a:gd name="T1" fmla="*/ 53 h 159"/>
                  <a:gd name="T2" fmla="*/ 24 w 85"/>
                  <a:gd name="T3" fmla="*/ 36 h 159"/>
                  <a:gd name="T4" fmla="*/ 51 w 85"/>
                  <a:gd name="T5" fmla="*/ 0 h 159"/>
                  <a:gd name="T6" fmla="*/ 7 w 85"/>
                  <a:gd name="T7" fmla="*/ 59 h 159"/>
                  <a:gd name="T8" fmla="*/ 68 w 85"/>
                  <a:gd name="T9" fmla="*/ 131 h 159"/>
                  <a:gd name="T10" fmla="*/ 74 w 85"/>
                  <a:gd name="T11" fmla="*/ 159 h 159"/>
                  <a:gd name="T12" fmla="*/ 81 w 85"/>
                  <a:gd name="T13" fmla="*/ 152 h 159"/>
                  <a:gd name="T14" fmla="*/ 84 w 85"/>
                  <a:gd name="T15" fmla="*/ 140 h 159"/>
                  <a:gd name="T16" fmla="*/ 12 w 85"/>
                  <a:gd name="T17" fmla="*/ 53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159">
                    <a:moveTo>
                      <a:pt x="12" y="53"/>
                    </a:moveTo>
                    <a:cubicBezTo>
                      <a:pt x="15" y="48"/>
                      <a:pt x="19" y="42"/>
                      <a:pt x="24" y="36"/>
                    </a:cubicBezTo>
                    <a:cubicBezTo>
                      <a:pt x="51" y="0"/>
                      <a:pt x="51" y="0"/>
                      <a:pt x="51" y="0"/>
                    </a:cubicBezTo>
                    <a:cubicBezTo>
                      <a:pt x="41" y="9"/>
                      <a:pt x="0" y="50"/>
                      <a:pt x="7" y="59"/>
                    </a:cubicBezTo>
                    <a:cubicBezTo>
                      <a:pt x="14" y="68"/>
                      <a:pt x="63" y="124"/>
                      <a:pt x="68" y="131"/>
                    </a:cubicBezTo>
                    <a:cubicBezTo>
                      <a:pt x="75" y="140"/>
                      <a:pt x="81" y="146"/>
                      <a:pt x="74" y="159"/>
                    </a:cubicBezTo>
                    <a:cubicBezTo>
                      <a:pt x="76" y="158"/>
                      <a:pt x="78" y="155"/>
                      <a:pt x="81" y="152"/>
                    </a:cubicBezTo>
                    <a:cubicBezTo>
                      <a:pt x="85" y="147"/>
                      <a:pt x="84" y="140"/>
                      <a:pt x="84" y="140"/>
                    </a:cubicBezTo>
                    <a:lnTo>
                      <a:pt x="12" y="53"/>
                    </a:lnTo>
                    <a:close/>
                  </a:path>
                </a:pathLst>
              </a:custGeom>
              <a:solidFill>
                <a:srgbClr val="BAC8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72" name="Freeform 1205">
                <a:extLst>
                  <a:ext uri="{FF2B5EF4-FFF2-40B4-BE49-F238E27FC236}">
                    <a16:creationId xmlns:a16="http://schemas.microsoft.com/office/drawing/2014/main" id="{AF8E8AA4-FFC7-4BAD-88FE-CC2EAA9DF7AF}"/>
                  </a:ext>
                </a:extLst>
              </p:cNvPr>
              <p:cNvSpPr>
                <a:spLocks/>
              </p:cNvSpPr>
              <p:nvPr/>
            </p:nvSpPr>
            <p:spPr bwMode="auto">
              <a:xfrm>
                <a:off x="4199" y="2343"/>
                <a:ext cx="23" cy="16"/>
              </a:xfrm>
              <a:custGeom>
                <a:avLst/>
                <a:gdLst>
                  <a:gd name="T0" fmla="*/ 39 w 39"/>
                  <a:gd name="T1" fmla="*/ 13 h 26"/>
                  <a:gd name="T2" fmla="*/ 26 w 39"/>
                  <a:gd name="T3" fmla="*/ 26 h 26"/>
                  <a:gd name="T4" fmla="*/ 13 w 39"/>
                  <a:gd name="T5" fmla="*/ 26 h 26"/>
                  <a:gd name="T6" fmla="*/ 0 w 39"/>
                  <a:gd name="T7" fmla="*/ 13 h 26"/>
                  <a:gd name="T8" fmla="*/ 13 w 39"/>
                  <a:gd name="T9" fmla="*/ 0 h 26"/>
                  <a:gd name="T10" fmla="*/ 26 w 39"/>
                  <a:gd name="T11" fmla="*/ 0 h 26"/>
                  <a:gd name="T12" fmla="*/ 39 w 39"/>
                  <a:gd name="T13" fmla="*/ 13 h 26"/>
                </a:gdLst>
                <a:ahLst/>
                <a:cxnLst>
                  <a:cxn ang="0">
                    <a:pos x="T0" y="T1"/>
                  </a:cxn>
                  <a:cxn ang="0">
                    <a:pos x="T2" y="T3"/>
                  </a:cxn>
                  <a:cxn ang="0">
                    <a:pos x="T4" y="T5"/>
                  </a:cxn>
                  <a:cxn ang="0">
                    <a:pos x="T6" y="T7"/>
                  </a:cxn>
                  <a:cxn ang="0">
                    <a:pos x="T8" y="T9"/>
                  </a:cxn>
                  <a:cxn ang="0">
                    <a:pos x="T10" y="T11"/>
                  </a:cxn>
                  <a:cxn ang="0">
                    <a:pos x="T12" y="T13"/>
                  </a:cxn>
                </a:cxnLst>
                <a:rect l="0" t="0" r="r" b="b"/>
                <a:pathLst>
                  <a:path w="39" h="26">
                    <a:moveTo>
                      <a:pt x="39" y="13"/>
                    </a:moveTo>
                    <a:cubicBezTo>
                      <a:pt x="39" y="20"/>
                      <a:pt x="33" y="26"/>
                      <a:pt x="26" y="26"/>
                    </a:cubicBezTo>
                    <a:cubicBezTo>
                      <a:pt x="13" y="26"/>
                      <a:pt x="13" y="26"/>
                      <a:pt x="13" y="26"/>
                    </a:cubicBezTo>
                    <a:cubicBezTo>
                      <a:pt x="6" y="26"/>
                      <a:pt x="0" y="20"/>
                      <a:pt x="0" y="13"/>
                    </a:cubicBezTo>
                    <a:cubicBezTo>
                      <a:pt x="0" y="6"/>
                      <a:pt x="6" y="0"/>
                      <a:pt x="13" y="0"/>
                    </a:cubicBezTo>
                    <a:cubicBezTo>
                      <a:pt x="26" y="0"/>
                      <a:pt x="26" y="0"/>
                      <a:pt x="26" y="0"/>
                    </a:cubicBezTo>
                    <a:cubicBezTo>
                      <a:pt x="33" y="0"/>
                      <a:pt x="39" y="6"/>
                      <a:pt x="39" y="13"/>
                    </a:cubicBezTo>
                    <a:close/>
                  </a:path>
                </a:pathLst>
              </a:custGeom>
              <a:solidFill>
                <a:srgbClr val="FFC5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73" name="Freeform 1206">
                <a:extLst>
                  <a:ext uri="{FF2B5EF4-FFF2-40B4-BE49-F238E27FC236}">
                    <a16:creationId xmlns:a16="http://schemas.microsoft.com/office/drawing/2014/main" id="{A6E5E9AC-AF66-4CE3-8924-EC3B2319C2CA}"/>
                  </a:ext>
                </a:extLst>
              </p:cNvPr>
              <p:cNvSpPr>
                <a:spLocks/>
              </p:cNvSpPr>
              <p:nvPr/>
            </p:nvSpPr>
            <p:spPr bwMode="auto">
              <a:xfrm>
                <a:off x="4196" y="2160"/>
                <a:ext cx="3" cy="5"/>
              </a:xfrm>
              <a:custGeom>
                <a:avLst/>
                <a:gdLst>
                  <a:gd name="T0" fmla="*/ 3 w 4"/>
                  <a:gd name="T1" fmla="*/ 0 h 8"/>
                  <a:gd name="T2" fmla="*/ 2 w 4"/>
                  <a:gd name="T3" fmla="*/ 1 h 8"/>
                  <a:gd name="T4" fmla="*/ 2 w 4"/>
                  <a:gd name="T5" fmla="*/ 4 h 8"/>
                  <a:gd name="T6" fmla="*/ 0 w 4"/>
                  <a:gd name="T7" fmla="*/ 6 h 8"/>
                  <a:gd name="T8" fmla="*/ 1 w 4"/>
                  <a:gd name="T9" fmla="*/ 8 h 8"/>
                  <a:gd name="T10" fmla="*/ 4 w 4"/>
                  <a:gd name="T11" fmla="*/ 5 h 8"/>
                  <a:gd name="T12" fmla="*/ 3 w 4"/>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4" h="8">
                    <a:moveTo>
                      <a:pt x="3" y="0"/>
                    </a:moveTo>
                    <a:cubicBezTo>
                      <a:pt x="2" y="1"/>
                      <a:pt x="2" y="1"/>
                      <a:pt x="2" y="1"/>
                    </a:cubicBezTo>
                    <a:cubicBezTo>
                      <a:pt x="2" y="2"/>
                      <a:pt x="2" y="3"/>
                      <a:pt x="2" y="4"/>
                    </a:cubicBezTo>
                    <a:cubicBezTo>
                      <a:pt x="2" y="5"/>
                      <a:pt x="1" y="6"/>
                      <a:pt x="0" y="6"/>
                    </a:cubicBezTo>
                    <a:cubicBezTo>
                      <a:pt x="1" y="8"/>
                      <a:pt x="1" y="8"/>
                      <a:pt x="1" y="8"/>
                    </a:cubicBezTo>
                    <a:cubicBezTo>
                      <a:pt x="2" y="8"/>
                      <a:pt x="3" y="6"/>
                      <a:pt x="4" y="5"/>
                    </a:cubicBezTo>
                    <a:cubicBezTo>
                      <a:pt x="4" y="3"/>
                      <a:pt x="4" y="1"/>
                      <a:pt x="3" y="0"/>
                    </a:cubicBezTo>
                  </a:path>
                </a:pathLst>
              </a:custGeom>
              <a:solidFill>
                <a:srgbClr val="FB9D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74" name="Freeform 1207">
                <a:extLst>
                  <a:ext uri="{FF2B5EF4-FFF2-40B4-BE49-F238E27FC236}">
                    <a16:creationId xmlns:a16="http://schemas.microsoft.com/office/drawing/2014/main" id="{0FFACB77-9540-4A80-A9F2-369DF0CBB21B}"/>
                  </a:ext>
                </a:extLst>
              </p:cNvPr>
              <p:cNvSpPr>
                <a:spLocks/>
              </p:cNvSpPr>
              <p:nvPr/>
            </p:nvSpPr>
            <p:spPr bwMode="auto">
              <a:xfrm>
                <a:off x="4199" y="2146"/>
                <a:ext cx="9" cy="1"/>
              </a:xfrm>
              <a:custGeom>
                <a:avLst/>
                <a:gdLst>
                  <a:gd name="T0" fmla="*/ 0 w 15"/>
                  <a:gd name="T1" fmla="*/ 0 h 3"/>
                  <a:gd name="T2" fmla="*/ 0 w 15"/>
                  <a:gd name="T3" fmla="*/ 2 h 3"/>
                  <a:gd name="T4" fmla="*/ 5 w 15"/>
                  <a:gd name="T5" fmla="*/ 2 h 3"/>
                  <a:gd name="T6" fmla="*/ 14 w 15"/>
                  <a:gd name="T7" fmla="*/ 3 h 3"/>
                  <a:gd name="T8" fmla="*/ 15 w 15"/>
                  <a:gd name="T9" fmla="*/ 2 h 3"/>
                  <a:gd name="T10" fmla="*/ 0 w 15"/>
                  <a:gd name="T11" fmla="*/ 0 h 3"/>
                </a:gdLst>
                <a:ahLst/>
                <a:cxnLst>
                  <a:cxn ang="0">
                    <a:pos x="T0" y="T1"/>
                  </a:cxn>
                  <a:cxn ang="0">
                    <a:pos x="T2" y="T3"/>
                  </a:cxn>
                  <a:cxn ang="0">
                    <a:pos x="T4" y="T5"/>
                  </a:cxn>
                  <a:cxn ang="0">
                    <a:pos x="T6" y="T7"/>
                  </a:cxn>
                  <a:cxn ang="0">
                    <a:pos x="T8" y="T9"/>
                  </a:cxn>
                  <a:cxn ang="0">
                    <a:pos x="T10" y="T11"/>
                  </a:cxn>
                </a:cxnLst>
                <a:rect l="0" t="0" r="r" b="b"/>
                <a:pathLst>
                  <a:path w="15" h="3">
                    <a:moveTo>
                      <a:pt x="0" y="0"/>
                    </a:moveTo>
                    <a:cubicBezTo>
                      <a:pt x="0" y="2"/>
                      <a:pt x="0" y="2"/>
                      <a:pt x="0" y="2"/>
                    </a:cubicBezTo>
                    <a:cubicBezTo>
                      <a:pt x="1" y="2"/>
                      <a:pt x="3" y="2"/>
                      <a:pt x="5" y="2"/>
                    </a:cubicBezTo>
                    <a:cubicBezTo>
                      <a:pt x="8" y="2"/>
                      <a:pt x="12" y="2"/>
                      <a:pt x="14" y="3"/>
                    </a:cubicBezTo>
                    <a:cubicBezTo>
                      <a:pt x="15" y="2"/>
                      <a:pt x="15" y="2"/>
                      <a:pt x="15" y="2"/>
                    </a:cubicBezTo>
                    <a:cubicBezTo>
                      <a:pt x="9" y="1"/>
                      <a:pt x="3" y="0"/>
                      <a:pt x="0" y="0"/>
                    </a:cubicBezTo>
                  </a:path>
                </a:pathLst>
              </a:custGeom>
              <a:solidFill>
                <a:srgbClr val="FB9D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75" name="Freeform 1208">
                <a:extLst>
                  <a:ext uri="{FF2B5EF4-FFF2-40B4-BE49-F238E27FC236}">
                    <a16:creationId xmlns:a16="http://schemas.microsoft.com/office/drawing/2014/main" id="{952D339D-46AE-4106-822A-5C72BE8BBECA}"/>
                  </a:ext>
                </a:extLst>
              </p:cNvPr>
              <p:cNvSpPr>
                <a:spLocks/>
              </p:cNvSpPr>
              <p:nvPr/>
            </p:nvSpPr>
            <p:spPr bwMode="auto">
              <a:xfrm>
                <a:off x="4176" y="2146"/>
                <a:ext cx="10" cy="3"/>
              </a:xfrm>
              <a:custGeom>
                <a:avLst/>
                <a:gdLst>
                  <a:gd name="T0" fmla="*/ 16 w 16"/>
                  <a:gd name="T1" fmla="*/ 0 h 6"/>
                  <a:gd name="T2" fmla="*/ 0 w 16"/>
                  <a:gd name="T3" fmla="*/ 5 h 6"/>
                  <a:gd name="T4" fmla="*/ 1 w 16"/>
                  <a:gd name="T5" fmla="*/ 6 h 6"/>
                  <a:gd name="T6" fmla="*/ 16 w 16"/>
                  <a:gd name="T7" fmla="*/ 2 h 6"/>
                  <a:gd name="T8" fmla="*/ 16 w 16"/>
                  <a:gd name="T9" fmla="*/ 0 h 6"/>
                </a:gdLst>
                <a:ahLst/>
                <a:cxnLst>
                  <a:cxn ang="0">
                    <a:pos x="T0" y="T1"/>
                  </a:cxn>
                  <a:cxn ang="0">
                    <a:pos x="T2" y="T3"/>
                  </a:cxn>
                  <a:cxn ang="0">
                    <a:pos x="T4" y="T5"/>
                  </a:cxn>
                  <a:cxn ang="0">
                    <a:pos x="T6" y="T7"/>
                  </a:cxn>
                  <a:cxn ang="0">
                    <a:pos x="T8" y="T9"/>
                  </a:cxn>
                </a:cxnLst>
                <a:rect l="0" t="0" r="r" b="b"/>
                <a:pathLst>
                  <a:path w="16" h="6">
                    <a:moveTo>
                      <a:pt x="16" y="0"/>
                    </a:moveTo>
                    <a:cubicBezTo>
                      <a:pt x="12" y="1"/>
                      <a:pt x="6" y="3"/>
                      <a:pt x="0" y="5"/>
                    </a:cubicBezTo>
                    <a:cubicBezTo>
                      <a:pt x="1" y="6"/>
                      <a:pt x="1" y="6"/>
                      <a:pt x="1" y="6"/>
                    </a:cubicBezTo>
                    <a:cubicBezTo>
                      <a:pt x="6" y="4"/>
                      <a:pt x="14" y="3"/>
                      <a:pt x="16" y="2"/>
                    </a:cubicBezTo>
                    <a:cubicBezTo>
                      <a:pt x="16" y="0"/>
                      <a:pt x="16" y="0"/>
                      <a:pt x="16" y="0"/>
                    </a:cubicBezTo>
                  </a:path>
                </a:pathLst>
              </a:custGeom>
              <a:solidFill>
                <a:srgbClr val="FB9D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76" name="Freeform 1209">
                <a:extLst>
                  <a:ext uri="{FF2B5EF4-FFF2-40B4-BE49-F238E27FC236}">
                    <a16:creationId xmlns:a16="http://schemas.microsoft.com/office/drawing/2014/main" id="{0DE1178B-DD46-487C-B0BD-FF16A728AAF2}"/>
                  </a:ext>
                </a:extLst>
              </p:cNvPr>
              <p:cNvSpPr>
                <a:spLocks/>
              </p:cNvSpPr>
              <p:nvPr/>
            </p:nvSpPr>
            <p:spPr bwMode="auto">
              <a:xfrm>
                <a:off x="4182" y="2154"/>
                <a:ext cx="3" cy="6"/>
              </a:xfrm>
              <a:custGeom>
                <a:avLst/>
                <a:gdLst>
                  <a:gd name="T0" fmla="*/ 5 w 5"/>
                  <a:gd name="T1" fmla="*/ 5 h 10"/>
                  <a:gd name="T2" fmla="*/ 2 w 5"/>
                  <a:gd name="T3" fmla="*/ 10 h 10"/>
                  <a:gd name="T4" fmla="*/ 0 w 5"/>
                  <a:gd name="T5" fmla="*/ 5 h 10"/>
                  <a:gd name="T6" fmla="*/ 2 w 5"/>
                  <a:gd name="T7" fmla="*/ 0 h 10"/>
                  <a:gd name="T8" fmla="*/ 5 w 5"/>
                  <a:gd name="T9" fmla="*/ 5 h 10"/>
                </a:gdLst>
                <a:ahLst/>
                <a:cxnLst>
                  <a:cxn ang="0">
                    <a:pos x="T0" y="T1"/>
                  </a:cxn>
                  <a:cxn ang="0">
                    <a:pos x="T2" y="T3"/>
                  </a:cxn>
                  <a:cxn ang="0">
                    <a:pos x="T4" y="T5"/>
                  </a:cxn>
                  <a:cxn ang="0">
                    <a:pos x="T6" y="T7"/>
                  </a:cxn>
                  <a:cxn ang="0">
                    <a:pos x="T8" y="T9"/>
                  </a:cxn>
                </a:cxnLst>
                <a:rect l="0" t="0" r="r" b="b"/>
                <a:pathLst>
                  <a:path w="5" h="10">
                    <a:moveTo>
                      <a:pt x="5" y="5"/>
                    </a:moveTo>
                    <a:cubicBezTo>
                      <a:pt x="5" y="8"/>
                      <a:pt x="4" y="10"/>
                      <a:pt x="2" y="10"/>
                    </a:cubicBezTo>
                    <a:cubicBezTo>
                      <a:pt x="1" y="10"/>
                      <a:pt x="0" y="8"/>
                      <a:pt x="0" y="5"/>
                    </a:cubicBezTo>
                    <a:cubicBezTo>
                      <a:pt x="0" y="2"/>
                      <a:pt x="0" y="0"/>
                      <a:pt x="2" y="0"/>
                    </a:cubicBezTo>
                    <a:cubicBezTo>
                      <a:pt x="3" y="0"/>
                      <a:pt x="4" y="2"/>
                      <a:pt x="5" y="5"/>
                    </a:cubicBezTo>
                    <a:close/>
                  </a:path>
                </a:pathLst>
              </a:custGeom>
              <a:solidFill>
                <a:srgbClr val="283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77" name="Freeform 1210">
                <a:extLst>
                  <a:ext uri="{FF2B5EF4-FFF2-40B4-BE49-F238E27FC236}">
                    <a16:creationId xmlns:a16="http://schemas.microsoft.com/office/drawing/2014/main" id="{AA8571EA-6465-4802-BB46-0133704CF436}"/>
                  </a:ext>
                </a:extLst>
              </p:cNvPr>
              <p:cNvSpPr>
                <a:spLocks noEditPoints="1"/>
              </p:cNvSpPr>
              <p:nvPr/>
            </p:nvSpPr>
            <p:spPr bwMode="auto">
              <a:xfrm>
                <a:off x="4188" y="2171"/>
                <a:ext cx="15" cy="7"/>
              </a:xfrm>
              <a:custGeom>
                <a:avLst/>
                <a:gdLst>
                  <a:gd name="T0" fmla="*/ 1 w 25"/>
                  <a:gd name="T1" fmla="*/ 1 h 12"/>
                  <a:gd name="T2" fmla="*/ 1 w 25"/>
                  <a:gd name="T3" fmla="*/ 1 h 12"/>
                  <a:gd name="T4" fmla="*/ 23 w 25"/>
                  <a:gd name="T5" fmla="*/ 0 h 12"/>
                  <a:gd name="T6" fmla="*/ 23 w 25"/>
                  <a:gd name="T7" fmla="*/ 0 h 12"/>
                  <a:gd name="T8" fmla="*/ 23 w 25"/>
                  <a:gd name="T9" fmla="*/ 1 h 12"/>
                  <a:gd name="T10" fmla="*/ 13 w 25"/>
                  <a:gd name="T11" fmla="*/ 11 h 12"/>
                  <a:gd name="T12" fmla="*/ 13 w 25"/>
                  <a:gd name="T13" fmla="*/ 11 h 12"/>
                  <a:gd name="T14" fmla="*/ 1 w 25"/>
                  <a:gd name="T15" fmla="*/ 1 h 12"/>
                  <a:gd name="T16" fmla="*/ 1 w 25"/>
                  <a:gd name="T17" fmla="*/ 1 h 12"/>
                  <a:gd name="T18" fmla="*/ 24 w 25"/>
                  <a:gd name="T19" fmla="*/ 0 h 12"/>
                  <a:gd name="T20" fmla="*/ 0 w 25"/>
                  <a:gd name="T21" fmla="*/ 0 h 12"/>
                  <a:gd name="T22" fmla="*/ 0 w 25"/>
                  <a:gd name="T23" fmla="*/ 0 h 12"/>
                  <a:gd name="T24" fmla="*/ 13 w 25"/>
                  <a:gd name="T25" fmla="*/ 12 h 12"/>
                  <a:gd name="T26" fmla="*/ 13 w 25"/>
                  <a:gd name="T27" fmla="*/ 12 h 12"/>
                  <a:gd name="T28" fmla="*/ 24 w 25"/>
                  <a:gd name="T29" fmla="*/ 0 h 12"/>
                  <a:gd name="T30" fmla="*/ 24 w 25"/>
                  <a:gd name="T31"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5" h="12">
                    <a:moveTo>
                      <a:pt x="1" y="1"/>
                    </a:moveTo>
                    <a:cubicBezTo>
                      <a:pt x="1" y="1"/>
                      <a:pt x="1" y="1"/>
                      <a:pt x="1" y="1"/>
                    </a:cubicBezTo>
                    <a:cubicBezTo>
                      <a:pt x="23" y="0"/>
                      <a:pt x="23" y="0"/>
                      <a:pt x="23" y="0"/>
                    </a:cubicBezTo>
                    <a:cubicBezTo>
                      <a:pt x="23" y="0"/>
                      <a:pt x="23" y="0"/>
                      <a:pt x="23" y="0"/>
                    </a:cubicBezTo>
                    <a:cubicBezTo>
                      <a:pt x="23" y="1"/>
                      <a:pt x="23" y="1"/>
                      <a:pt x="23" y="1"/>
                    </a:cubicBezTo>
                    <a:cubicBezTo>
                      <a:pt x="23" y="7"/>
                      <a:pt x="18" y="11"/>
                      <a:pt x="13" y="11"/>
                    </a:cubicBezTo>
                    <a:cubicBezTo>
                      <a:pt x="13" y="11"/>
                      <a:pt x="13" y="11"/>
                      <a:pt x="13" y="11"/>
                    </a:cubicBezTo>
                    <a:cubicBezTo>
                      <a:pt x="7" y="11"/>
                      <a:pt x="2" y="7"/>
                      <a:pt x="1" y="1"/>
                    </a:cubicBezTo>
                    <a:cubicBezTo>
                      <a:pt x="1" y="1"/>
                      <a:pt x="1" y="1"/>
                      <a:pt x="1" y="1"/>
                    </a:cubicBezTo>
                    <a:moveTo>
                      <a:pt x="24" y="0"/>
                    </a:moveTo>
                    <a:cubicBezTo>
                      <a:pt x="0" y="0"/>
                      <a:pt x="0" y="0"/>
                      <a:pt x="0" y="0"/>
                    </a:cubicBezTo>
                    <a:cubicBezTo>
                      <a:pt x="0" y="0"/>
                      <a:pt x="0" y="0"/>
                      <a:pt x="0" y="0"/>
                    </a:cubicBezTo>
                    <a:cubicBezTo>
                      <a:pt x="1" y="7"/>
                      <a:pt x="7" y="12"/>
                      <a:pt x="13" y="12"/>
                    </a:cubicBezTo>
                    <a:cubicBezTo>
                      <a:pt x="13" y="12"/>
                      <a:pt x="13" y="12"/>
                      <a:pt x="13" y="12"/>
                    </a:cubicBezTo>
                    <a:cubicBezTo>
                      <a:pt x="20" y="12"/>
                      <a:pt x="25" y="6"/>
                      <a:pt x="24" y="0"/>
                    </a:cubicBezTo>
                    <a:cubicBezTo>
                      <a:pt x="24" y="0"/>
                      <a:pt x="24" y="0"/>
                      <a:pt x="24" y="0"/>
                    </a:cubicBezTo>
                  </a:path>
                </a:pathLst>
              </a:custGeom>
              <a:solidFill>
                <a:srgbClr val="FB9D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78" name="Freeform 1211">
                <a:extLst>
                  <a:ext uri="{FF2B5EF4-FFF2-40B4-BE49-F238E27FC236}">
                    <a16:creationId xmlns:a16="http://schemas.microsoft.com/office/drawing/2014/main" id="{170A05BD-938C-4A98-B7C7-446E122F7F0A}"/>
                  </a:ext>
                </a:extLst>
              </p:cNvPr>
              <p:cNvSpPr>
                <a:spLocks/>
              </p:cNvSpPr>
              <p:nvPr/>
            </p:nvSpPr>
            <p:spPr bwMode="auto">
              <a:xfrm>
                <a:off x="4189" y="2171"/>
                <a:ext cx="13" cy="7"/>
              </a:xfrm>
              <a:custGeom>
                <a:avLst/>
                <a:gdLst>
                  <a:gd name="T0" fmla="*/ 22 w 22"/>
                  <a:gd name="T1" fmla="*/ 0 h 11"/>
                  <a:gd name="T2" fmla="*/ 22 w 22"/>
                  <a:gd name="T3" fmla="*/ 0 h 11"/>
                  <a:gd name="T4" fmla="*/ 12 w 22"/>
                  <a:gd name="T5" fmla="*/ 11 h 11"/>
                  <a:gd name="T6" fmla="*/ 0 w 22"/>
                  <a:gd name="T7" fmla="*/ 1 h 11"/>
                  <a:gd name="T8" fmla="*/ 0 w 22"/>
                  <a:gd name="T9" fmla="*/ 1 h 11"/>
                  <a:gd name="T10" fmla="*/ 22 w 22"/>
                  <a:gd name="T11" fmla="*/ 0 h 11"/>
                </a:gdLst>
                <a:ahLst/>
                <a:cxnLst>
                  <a:cxn ang="0">
                    <a:pos x="T0" y="T1"/>
                  </a:cxn>
                  <a:cxn ang="0">
                    <a:pos x="T2" y="T3"/>
                  </a:cxn>
                  <a:cxn ang="0">
                    <a:pos x="T4" y="T5"/>
                  </a:cxn>
                  <a:cxn ang="0">
                    <a:pos x="T6" y="T7"/>
                  </a:cxn>
                  <a:cxn ang="0">
                    <a:pos x="T8" y="T9"/>
                  </a:cxn>
                  <a:cxn ang="0">
                    <a:pos x="T10" y="T11"/>
                  </a:cxn>
                </a:cxnLst>
                <a:rect l="0" t="0" r="r" b="b"/>
                <a:pathLst>
                  <a:path w="22" h="11">
                    <a:moveTo>
                      <a:pt x="22" y="0"/>
                    </a:moveTo>
                    <a:cubicBezTo>
                      <a:pt x="22" y="0"/>
                      <a:pt x="22" y="0"/>
                      <a:pt x="22" y="0"/>
                    </a:cubicBezTo>
                    <a:cubicBezTo>
                      <a:pt x="22" y="6"/>
                      <a:pt x="18" y="11"/>
                      <a:pt x="12" y="11"/>
                    </a:cubicBezTo>
                    <a:cubicBezTo>
                      <a:pt x="6" y="11"/>
                      <a:pt x="1" y="7"/>
                      <a:pt x="0" y="1"/>
                    </a:cubicBezTo>
                    <a:cubicBezTo>
                      <a:pt x="0" y="1"/>
                      <a:pt x="0" y="1"/>
                      <a:pt x="0" y="1"/>
                    </a:cubicBezTo>
                    <a:cubicBezTo>
                      <a:pt x="22" y="0"/>
                      <a:pt x="22" y="0"/>
                      <a:pt x="22" y="0"/>
                    </a:cubicBezTo>
                  </a:path>
                </a:pathLst>
              </a:custGeom>
              <a:solidFill>
                <a:srgbClr val="FB3A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79" name="Freeform 1212">
                <a:extLst>
                  <a:ext uri="{FF2B5EF4-FFF2-40B4-BE49-F238E27FC236}">
                    <a16:creationId xmlns:a16="http://schemas.microsoft.com/office/drawing/2014/main" id="{42F30339-8330-4FFB-BC85-61BAFAF67038}"/>
                  </a:ext>
                </a:extLst>
              </p:cNvPr>
              <p:cNvSpPr>
                <a:spLocks/>
              </p:cNvSpPr>
              <p:nvPr/>
            </p:nvSpPr>
            <p:spPr bwMode="auto">
              <a:xfrm>
                <a:off x="4189" y="2171"/>
                <a:ext cx="13" cy="7"/>
              </a:xfrm>
              <a:custGeom>
                <a:avLst/>
                <a:gdLst>
                  <a:gd name="T0" fmla="*/ 22 w 22"/>
                  <a:gd name="T1" fmla="*/ 0 h 11"/>
                  <a:gd name="T2" fmla="*/ 0 w 22"/>
                  <a:gd name="T3" fmla="*/ 1 h 11"/>
                  <a:gd name="T4" fmla="*/ 0 w 22"/>
                  <a:gd name="T5" fmla="*/ 1 h 11"/>
                  <a:gd name="T6" fmla="*/ 12 w 22"/>
                  <a:gd name="T7" fmla="*/ 11 h 11"/>
                  <a:gd name="T8" fmla="*/ 12 w 22"/>
                  <a:gd name="T9" fmla="*/ 11 h 11"/>
                  <a:gd name="T10" fmla="*/ 22 w 22"/>
                  <a:gd name="T11" fmla="*/ 1 h 11"/>
                  <a:gd name="T12" fmla="*/ 22 w 22"/>
                  <a:gd name="T13" fmla="*/ 0 h 11"/>
                  <a:gd name="T14" fmla="*/ 22 w 22"/>
                  <a:gd name="T15" fmla="*/ 0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 h="11">
                    <a:moveTo>
                      <a:pt x="22" y="0"/>
                    </a:moveTo>
                    <a:cubicBezTo>
                      <a:pt x="0" y="1"/>
                      <a:pt x="0" y="1"/>
                      <a:pt x="0" y="1"/>
                    </a:cubicBezTo>
                    <a:cubicBezTo>
                      <a:pt x="0" y="1"/>
                      <a:pt x="0" y="1"/>
                      <a:pt x="0" y="1"/>
                    </a:cubicBezTo>
                    <a:cubicBezTo>
                      <a:pt x="1" y="7"/>
                      <a:pt x="6" y="11"/>
                      <a:pt x="12" y="11"/>
                    </a:cubicBezTo>
                    <a:cubicBezTo>
                      <a:pt x="12" y="11"/>
                      <a:pt x="12" y="11"/>
                      <a:pt x="12" y="11"/>
                    </a:cubicBezTo>
                    <a:cubicBezTo>
                      <a:pt x="17" y="11"/>
                      <a:pt x="22" y="7"/>
                      <a:pt x="22" y="1"/>
                    </a:cubicBezTo>
                    <a:cubicBezTo>
                      <a:pt x="22" y="1"/>
                      <a:pt x="22" y="1"/>
                      <a:pt x="22" y="0"/>
                    </a:cubicBezTo>
                    <a:cubicBezTo>
                      <a:pt x="22" y="0"/>
                      <a:pt x="22" y="0"/>
                      <a:pt x="22" y="0"/>
                    </a:cubicBezTo>
                  </a:path>
                </a:pathLst>
              </a:custGeom>
              <a:solidFill>
                <a:srgbClr val="B434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80" name="Freeform 1213">
                <a:extLst>
                  <a:ext uri="{FF2B5EF4-FFF2-40B4-BE49-F238E27FC236}">
                    <a16:creationId xmlns:a16="http://schemas.microsoft.com/office/drawing/2014/main" id="{9BDDCAF9-F51E-46E4-864C-A1CBAABFBCE7}"/>
                  </a:ext>
                </a:extLst>
              </p:cNvPr>
              <p:cNvSpPr>
                <a:spLocks/>
              </p:cNvSpPr>
              <p:nvPr/>
            </p:nvSpPr>
            <p:spPr bwMode="auto">
              <a:xfrm>
                <a:off x="4192" y="2176"/>
                <a:ext cx="7" cy="2"/>
              </a:xfrm>
              <a:custGeom>
                <a:avLst/>
                <a:gdLst>
                  <a:gd name="T0" fmla="*/ 6 w 11"/>
                  <a:gd name="T1" fmla="*/ 0 h 3"/>
                  <a:gd name="T2" fmla="*/ 0 w 11"/>
                  <a:gd name="T3" fmla="*/ 2 h 3"/>
                  <a:gd name="T4" fmla="*/ 6 w 11"/>
                  <a:gd name="T5" fmla="*/ 3 h 3"/>
                  <a:gd name="T6" fmla="*/ 11 w 11"/>
                  <a:gd name="T7" fmla="*/ 2 h 3"/>
                  <a:gd name="T8" fmla="*/ 6 w 11"/>
                  <a:gd name="T9" fmla="*/ 0 h 3"/>
                </a:gdLst>
                <a:ahLst/>
                <a:cxnLst>
                  <a:cxn ang="0">
                    <a:pos x="T0" y="T1"/>
                  </a:cxn>
                  <a:cxn ang="0">
                    <a:pos x="T2" y="T3"/>
                  </a:cxn>
                  <a:cxn ang="0">
                    <a:pos x="T4" y="T5"/>
                  </a:cxn>
                  <a:cxn ang="0">
                    <a:pos x="T6" y="T7"/>
                  </a:cxn>
                  <a:cxn ang="0">
                    <a:pos x="T8" y="T9"/>
                  </a:cxn>
                </a:cxnLst>
                <a:rect l="0" t="0" r="r" b="b"/>
                <a:pathLst>
                  <a:path w="11" h="3">
                    <a:moveTo>
                      <a:pt x="6" y="0"/>
                    </a:moveTo>
                    <a:cubicBezTo>
                      <a:pt x="5" y="0"/>
                      <a:pt x="1" y="0"/>
                      <a:pt x="0" y="2"/>
                    </a:cubicBezTo>
                    <a:cubicBezTo>
                      <a:pt x="2" y="3"/>
                      <a:pt x="4" y="3"/>
                      <a:pt x="6" y="3"/>
                    </a:cubicBezTo>
                    <a:cubicBezTo>
                      <a:pt x="8" y="3"/>
                      <a:pt x="9" y="3"/>
                      <a:pt x="11" y="2"/>
                    </a:cubicBezTo>
                    <a:cubicBezTo>
                      <a:pt x="9" y="1"/>
                      <a:pt x="8" y="0"/>
                      <a:pt x="6" y="0"/>
                    </a:cubicBezTo>
                    <a:close/>
                  </a:path>
                </a:pathLst>
              </a:custGeom>
              <a:solidFill>
                <a:srgbClr val="FB3A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81" name="Freeform 1214">
                <a:extLst>
                  <a:ext uri="{FF2B5EF4-FFF2-40B4-BE49-F238E27FC236}">
                    <a16:creationId xmlns:a16="http://schemas.microsoft.com/office/drawing/2014/main" id="{9A4E97E4-95EB-4540-864B-D95AD0BE78E9}"/>
                  </a:ext>
                </a:extLst>
              </p:cNvPr>
              <p:cNvSpPr>
                <a:spLocks/>
              </p:cNvSpPr>
              <p:nvPr/>
            </p:nvSpPr>
            <p:spPr bwMode="auto">
              <a:xfrm>
                <a:off x="4189" y="2171"/>
                <a:ext cx="13" cy="3"/>
              </a:xfrm>
              <a:custGeom>
                <a:avLst/>
                <a:gdLst>
                  <a:gd name="T0" fmla="*/ 21 w 22"/>
                  <a:gd name="T1" fmla="*/ 3 h 5"/>
                  <a:gd name="T2" fmla="*/ 22 w 22"/>
                  <a:gd name="T3" fmla="*/ 0 h 5"/>
                  <a:gd name="T4" fmla="*/ 22 w 22"/>
                  <a:gd name="T5" fmla="*/ 0 h 5"/>
                  <a:gd name="T6" fmla="*/ 0 w 22"/>
                  <a:gd name="T7" fmla="*/ 1 h 5"/>
                  <a:gd name="T8" fmla="*/ 0 w 22"/>
                  <a:gd name="T9" fmla="*/ 1 h 5"/>
                  <a:gd name="T10" fmla="*/ 0 w 22"/>
                  <a:gd name="T11" fmla="*/ 3 h 5"/>
                  <a:gd name="T12" fmla="*/ 11 w 22"/>
                  <a:gd name="T13" fmla="*/ 5 h 5"/>
                  <a:gd name="T14" fmla="*/ 21 w 22"/>
                  <a:gd name="T15" fmla="*/ 3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 h="5">
                    <a:moveTo>
                      <a:pt x="21" y="3"/>
                    </a:moveTo>
                    <a:cubicBezTo>
                      <a:pt x="22" y="2"/>
                      <a:pt x="22" y="1"/>
                      <a:pt x="22" y="0"/>
                    </a:cubicBezTo>
                    <a:cubicBezTo>
                      <a:pt x="22" y="0"/>
                      <a:pt x="22" y="0"/>
                      <a:pt x="22" y="0"/>
                    </a:cubicBezTo>
                    <a:cubicBezTo>
                      <a:pt x="0" y="1"/>
                      <a:pt x="0" y="1"/>
                      <a:pt x="0" y="1"/>
                    </a:cubicBezTo>
                    <a:cubicBezTo>
                      <a:pt x="0" y="1"/>
                      <a:pt x="0" y="1"/>
                      <a:pt x="0" y="1"/>
                    </a:cubicBezTo>
                    <a:cubicBezTo>
                      <a:pt x="0" y="2"/>
                      <a:pt x="0" y="2"/>
                      <a:pt x="0" y="3"/>
                    </a:cubicBezTo>
                    <a:cubicBezTo>
                      <a:pt x="0" y="3"/>
                      <a:pt x="4" y="5"/>
                      <a:pt x="11" y="5"/>
                    </a:cubicBezTo>
                    <a:cubicBezTo>
                      <a:pt x="19" y="5"/>
                      <a:pt x="21" y="3"/>
                      <a:pt x="21" y="3"/>
                    </a:cubicBezTo>
                    <a:close/>
                  </a:path>
                </a:pathLst>
              </a:custGeom>
              <a:solidFill>
                <a:srgbClr val="F6F1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82" name="Rectangle 1215">
                <a:extLst>
                  <a:ext uri="{FF2B5EF4-FFF2-40B4-BE49-F238E27FC236}">
                    <a16:creationId xmlns:a16="http://schemas.microsoft.com/office/drawing/2014/main" id="{99E26628-09E3-4C8B-B8F8-3688937D6C94}"/>
                  </a:ext>
                </a:extLst>
              </p:cNvPr>
              <p:cNvSpPr>
                <a:spLocks noChangeArrowheads="1"/>
              </p:cNvSpPr>
              <p:nvPr/>
            </p:nvSpPr>
            <p:spPr bwMode="auto">
              <a:xfrm>
                <a:off x="4206" y="2152"/>
                <a:ext cx="16" cy="9"/>
              </a:xfrm>
              <a:prstGeom prst="rect">
                <a:avLst/>
              </a:prstGeom>
              <a:solidFill>
                <a:srgbClr val="2830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83" name="Rectangle 1216">
                <a:extLst>
                  <a:ext uri="{FF2B5EF4-FFF2-40B4-BE49-F238E27FC236}">
                    <a16:creationId xmlns:a16="http://schemas.microsoft.com/office/drawing/2014/main" id="{24FDF57B-F78E-4DDE-A05D-05ABFD1756AC}"/>
                  </a:ext>
                </a:extLst>
              </p:cNvPr>
              <p:cNvSpPr>
                <a:spLocks noChangeArrowheads="1"/>
              </p:cNvSpPr>
              <p:nvPr/>
            </p:nvSpPr>
            <p:spPr bwMode="auto">
              <a:xfrm>
                <a:off x="4206" y="2152"/>
                <a:ext cx="16" cy="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84" name="Freeform 1217">
                <a:extLst>
                  <a:ext uri="{FF2B5EF4-FFF2-40B4-BE49-F238E27FC236}">
                    <a16:creationId xmlns:a16="http://schemas.microsoft.com/office/drawing/2014/main" id="{E3E2B486-88DE-4DA1-8AFF-C0AAB82C3667}"/>
                  </a:ext>
                </a:extLst>
              </p:cNvPr>
              <p:cNvSpPr>
                <a:spLocks/>
              </p:cNvSpPr>
              <p:nvPr/>
            </p:nvSpPr>
            <p:spPr bwMode="auto">
              <a:xfrm>
                <a:off x="4206" y="2152"/>
                <a:ext cx="13" cy="9"/>
              </a:xfrm>
              <a:custGeom>
                <a:avLst/>
                <a:gdLst>
                  <a:gd name="T0" fmla="*/ 13 w 13"/>
                  <a:gd name="T1" fmla="*/ 0 h 9"/>
                  <a:gd name="T2" fmla="*/ 6 w 13"/>
                  <a:gd name="T3" fmla="*/ 0 h 9"/>
                  <a:gd name="T4" fmla="*/ 5 w 13"/>
                  <a:gd name="T5" fmla="*/ 0 h 9"/>
                  <a:gd name="T6" fmla="*/ 0 w 13"/>
                  <a:gd name="T7" fmla="*/ 0 h 9"/>
                  <a:gd name="T8" fmla="*/ 0 w 13"/>
                  <a:gd name="T9" fmla="*/ 9 h 9"/>
                  <a:gd name="T10" fmla="*/ 13 w 13"/>
                  <a:gd name="T11" fmla="*/ 9 h 9"/>
                  <a:gd name="T12" fmla="*/ 13 w 13"/>
                  <a:gd name="T13" fmla="*/ 0 h 9"/>
                </a:gdLst>
                <a:ahLst/>
                <a:cxnLst>
                  <a:cxn ang="0">
                    <a:pos x="T0" y="T1"/>
                  </a:cxn>
                  <a:cxn ang="0">
                    <a:pos x="T2" y="T3"/>
                  </a:cxn>
                  <a:cxn ang="0">
                    <a:pos x="T4" y="T5"/>
                  </a:cxn>
                  <a:cxn ang="0">
                    <a:pos x="T6" y="T7"/>
                  </a:cxn>
                  <a:cxn ang="0">
                    <a:pos x="T8" y="T9"/>
                  </a:cxn>
                  <a:cxn ang="0">
                    <a:pos x="T10" y="T11"/>
                  </a:cxn>
                  <a:cxn ang="0">
                    <a:pos x="T12" y="T13"/>
                  </a:cxn>
                </a:cxnLst>
                <a:rect l="0" t="0" r="r" b="b"/>
                <a:pathLst>
                  <a:path w="13" h="9">
                    <a:moveTo>
                      <a:pt x="13" y="0"/>
                    </a:moveTo>
                    <a:lnTo>
                      <a:pt x="6" y="0"/>
                    </a:lnTo>
                    <a:lnTo>
                      <a:pt x="5" y="0"/>
                    </a:lnTo>
                    <a:lnTo>
                      <a:pt x="0" y="0"/>
                    </a:lnTo>
                    <a:lnTo>
                      <a:pt x="0" y="9"/>
                    </a:lnTo>
                    <a:lnTo>
                      <a:pt x="13" y="9"/>
                    </a:lnTo>
                    <a:lnTo>
                      <a:pt x="13" y="0"/>
                    </a:lnTo>
                    <a:close/>
                  </a:path>
                </a:pathLst>
              </a:custGeom>
              <a:solidFill>
                <a:srgbClr val="0609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85" name="Freeform 1218">
                <a:extLst>
                  <a:ext uri="{FF2B5EF4-FFF2-40B4-BE49-F238E27FC236}">
                    <a16:creationId xmlns:a16="http://schemas.microsoft.com/office/drawing/2014/main" id="{24069C6D-8BD4-4145-B1B1-10227886F0FA}"/>
                  </a:ext>
                </a:extLst>
              </p:cNvPr>
              <p:cNvSpPr>
                <a:spLocks/>
              </p:cNvSpPr>
              <p:nvPr/>
            </p:nvSpPr>
            <p:spPr bwMode="auto">
              <a:xfrm>
                <a:off x="4206" y="2152"/>
                <a:ext cx="13" cy="9"/>
              </a:xfrm>
              <a:custGeom>
                <a:avLst/>
                <a:gdLst>
                  <a:gd name="T0" fmla="*/ 13 w 13"/>
                  <a:gd name="T1" fmla="*/ 0 h 9"/>
                  <a:gd name="T2" fmla="*/ 6 w 13"/>
                  <a:gd name="T3" fmla="*/ 0 h 9"/>
                  <a:gd name="T4" fmla="*/ 5 w 13"/>
                  <a:gd name="T5" fmla="*/ 0 h 9"/>
                  <a:gd name="T6" fmla="*/ 0 w 13"/>
                  <a:gd name="T7" fmla="*/ 0 h 9"/>
                  <a:gd name="T8" fmla="*/ 0 w 13"/>
                  <a:gd name="T9" fmla="*/ 9 h 9"/>
                  <a:gd name="T10" fmla="*/ 13 w 13"/>
                  <a:gd name="T11" fmla="*/ 9 h 9"/>
                  <a:gd name="T12" fmla="*/ 13 w 13"/>
                  <a:gd name="T13" fmla="*/ 0 h 9"/>
                </a:gdLst>
                <a:ahLst/>
                <a:cxnLst>
                  <a:cxn ang="0">
                    <a:pos x="T0" y="T1"/>
                  </a:cxn>
                  <a:cxn ang="0">
                    <a:pos x="T2" y="T3"/>
                  </a:cxn>
                  <a:cxn ang="0">
                    <a:pos x="T4" y="T5"/>
                  </a:cxn>
                  <a:cxn ang="0">
                    <a:pos x="T6" y="T7"/>
                  </a:cxn>
                  <a:cxn ang="0">
                    <a:pos x="T8" y="T9"/>
                  </a:cxn>
                  <a:cxn ang="0">
                    <a:pos x="T10" y="T11"/>
                  </a:cxn>
                  <a:cxn ang="0">
                    <a:pos x="T12" y="T13"/>
                  </a:cxn>
                </a:cxnLst>
                <a:rect l="0" t="0" r="r" b="b"/>
                <a:pathLst>
                  <a:path w="13" h="9">
                    <a:moveTo>
                      <a:pt x="13" y="0"/>
                    </a:moveTo>
                    <a:lnTo>
                      <a:pt x="6" y="0"/>
                    </a:lnTo>
                    <a:lnTo>
                      <a:pt x="5" y="0"/>
                    </a:lnTo>
                    <a:lnTo>
                      <a:pt x="0" y="0"/>
                    </a:lnTo>
                    <a:lnTo>
                      <a:pt x="0" y="9"/>
                    </a:lnTo>
                    <a:lnTo>
                      <a:pt x="13" y="9"/>
                    </a:lnTo>
                    <a:lnTo>
                      <a:pt x="1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86" name="Rectangle 1219">
                <a:extLst>
                  <a:ext uri="{FF2B5EF4-FFF2-40B4-BE49-F238E27FC236}">
                    <a16:creationId xmlns:a16="http://schemas.microsoft.com/office/drawing/2014/main" id="{232BA717-07CF-43CC-AFCE-542869E90CD4}"/>
                  </a:ext>
                </a:extLst>
              </p:cNvPr>
              <p:cNvSpPr>
                <a:spLocks noChangeArrowheads="1"/>
              </p:cNvSpPr>
              <p:nvPr/>
            </p:nvSpPr>
            <p:spPr bwMode="auto">
              <a:xfrm>
                <a:off x="4219" y="2150"/>
                <a:ext cx="26" cy="13"/>
              </a:xfrm>
              <a:prstGeom prst="rect">
                <a:avLst/>
              </a:prstGeom>
              <a:solidFill>
                <a:srgbClr val="2830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87" name="Rectangle 1220">
                <a:extLst>
                  <a:ext uri="{FF2B5EF4-FFF2-40B4-BE49-F238E27FC236}">
                    <a16:creationId xmlns:a16="http://schemas.microsoft.com/office/drawing/2014/main" id="{2E618C3E-BD36-4646-A3B3-14EA5C3B959B}"/>
                  </a:ext>
                </a:extLst>
              </p:cNvPr>
              <p:cNvSpPr>
                <a:spLocks noChangeArrowheads="1"/>
              </p:cNvSpPr>
              <p:nvPr/>
            </p:nvSpPr>
            <p:spPr bwMode="auto">
              <a:xfrm>
                <a:off x="4219" y="2150"/>
                <a:ext cx="26" cy="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88" name="Freeform 1221">
                <a:extLst>
                  <a:ext uri="{FF2B5EF4-FFF2-40B4-BE49-F238E27FC236}">
                    <a16:creationId xmlns:a16="http://schemas.microsoft.com/office/drawing/2014/main" id="{B7EAB499-437D-4912-9519-F691F1E3BBC0}"/>
                  </a:ext>
                </a:extLst>
              </p:cNvPr>
              <p:cNvSpPr>
                <a:spLocks noEditPoints="1"/>
              </p:cNvSpPr>
              <p:nvPr/>
            </p:nvSpPr>
            <p:spPr bwMode="auto">
              <a:xfrm>
                <a:off x="4219" y="2150"/>
                <a:ext cx="13" cy="13"/>
              </a:xfrm>
              <a:custGeom>
                <a:avLst/>
                <a:gdLst>
                  <a:gd name="T0" fmla="*/ 0 w 13"/>
                  <a:gd name="T1" fmla="*/ 11 h 13"/>
                  <a:gd name="T2" fmla="*/ 0 w 13"/>
                  <a:gd name="T3" fmla="*/ 11 h 13"/>
                  <a:gd name="T4" fmla="*/ 0 w 13"/>
                  <a:gd name="T5" fmla="*/ 13 h 13"/>
                  <a:gd name="T6" fmla="*/ 0 w 13"/>
                  <a:gd name="T7" fmla="*/ 13 h 13"/>
                  <a:gd name="T8" fmla="*/ 0 w 13"/>
                  <a:gd name="T9" fmla="*/ 11 h 13"/>
                  <a:gd name="T10" fmla="*/ 13 w 13"/>
                  <a:gd name="T11" fmla="*/ 0 h 13"/>
                  <a:gd name="T12" fmla="*/ 11 w 13"/>
                  <a:gd name="T13" fmla="*/ 0 h 13"/>
                  <a:gd name="T14" fmla="*/ 11 w 13"/>
                  <a:gd name="T15" fmla="*/ 0 h 13"/>
                  <a:gd name="T16" fmla="*/ 13 w 13"/>
                  <a:gd name="T17" fmla="*/ 0 h 13"/>
                  <a:gd name="T18" fmla="*/ 13 w 13"/>
                  <a:gd name="T19"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 h="13">
                    <a:moveTo>
                      <a:pt x="0" y="11"/>
                    </a:moveTo>
                    <a:lnTo>
                      <a:pt x="0" y="11"/>
                    </a:lnTo>
                    <a:lnTo>
                      <a:pt x="0" y="13"/>
                    </a:lnTo>
                    <a:lnTo>
                      <a:pt x="0" y="13"/>
                    </a:lnTo>
                    <a:lnTo>
                      <a:pt x="0" y="11"/>
                    </a:lnTo>
                    <a:close/>
                    <a:moveTo>
                      <a:pt x="13" y="0"/>
                    </a:moveTo>
                    <a:lnTo>
                      <a:pt x="11" y="0"/>
                    </a:lnTo>
                    <a:lnTo>
                      <a:pt x="11" y="0"/>
                    </a:lnTo>
                    <a:lnTo>
                      <a:pt x="13" y="0"/>
                    </a:lnTo>
                    <a:lnTo>
                      <a:pt x="13" y="0"/>
                    </a:lnTo>
                    <a:close/>
                  </a:path>
                </a:pathLst>
              </a:custGeom>
              <a:solidFill>
                <a:srgbClr val="283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89" name="Freeform 1222">
                <a:extLst>
                  <a:ext uri="{FF2B5EF4-FFF2-40B4-BE49-F238E27FC236}">
                    <a16:creationId xmlns:a16="http://schemas.microsoft.com/office/drawing/2014/main" id="{71881607-CB97-438D-AA19-BE91594B3540}"/>
                  </a:ext>
                </a:extLst>
              </p:cNvPr>
              <p:cNvSpPr>
                <a:spLocks noEditPoints="1"/>
              </p:cNvSpPr>
              <p:nvPr/>
            </p:nvSpPr>
            <p:spPr bwMode="auto">
              <a:xfrm>
                <a:off x="4219" y="2150"/>
                <a:ext cx="13" cy="13"/>
              </a:xfrm>
              <a:custGeom>
                <a:avLst/>
                <a:gdLst>
                  <a:gd name="T0" fmla="*/ 0 w 13"/>
                  <a:gd name="T1" fmla="*/ 11 h 13"/>
                  <a:gd name="T2" fmla="*/ 0 w 13"/>
                  <a:gd name="T3" fmla="*/ 11 h 13"/>
                  <a:gd name="T4" fmla="*/ 0 w 13"/>
                  <a:gd name="T5" fmla="*/ 13 h 13"/>
                  <a:gd name="T6" fmla="*/ 0 w 13"/>
                  <a:gd name="T7" fmla="*/ 13 h 13"/>
                  <a:gd name="T8" fmla="*/ 0 w 13"/>
                  <a:gd name="T9" fmla="*/ 11 h 13"/>
                  <a:gd name="T10" fmla="*/ 13 w 13"/>
                  <a:gd name="T11" fmla="*/ 0 h 13"/>
                  <a:gd name="T12" fmla="*/ 11 w 13"/>
                  <a:gd name="T13" fmla="*/ 0 h 13"/>
                  <a:gd name="T14" fmla="*/ 11 w 13"/>
                  <a:gd name="T15" fmla="*/ 0 h 13"/>
                  <a:gd name="T16" fmla="*/ 13 w 13"/>
                  <a:gd name="T17" fmla="*/ 0 h 13"/>
                  <a:gd name="T18" fmla="*/ 13 w 13"/>
                  <a:gd name="T19"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 h="13">
                    <a:moveTo>
                      <a:pt x="0" y="11"/>
                    </a:moveTo>
                    <a:lnTo>
                      <a:pt x="0" y="11"/>
                    </a:lnTo>
                    <a:lnTo>
                      <a:pt x="0" y="13"/>
                    </a:lnTo>
                    <a:lnTo>
                      <a:pt x="0" y="13"/>
                    </a:lnTo>
                    <a:lnTo>
                      <a:pt x="0" y="11"/>
                    </a:lnTo>
                    <a:moveTo>
                      <a:pt x="13" y="0"/>
                    </a:moveTo>
                    <a:lnTo>
                      <a:pt x="11" y="0"/>
                    </a:lnTo>
                    <a:lnTo>
                      <a:pt x="11" y="0"/>
                    </a:lnTo>
                    <a:lnTo>
                      <a:pt x="13" y="0"/>
                    </a:lnTo>
                    <a:lnTo>
                      <a:pt x="1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90" name="Freeform 1223">
                <a:extLst>
                  <a:ext uri="{FF2B5EF4-FFF2-40B4-BE49-F238E27FC236}">
                    <a16:creationId xmlns:a16="http://schemas.microsoft.com/office/drawing/2014/main" id="{A9AEC877-F328-4EA5-8585-DFB344D135FD}"/>
                  </a:ext>
                </a:extLst>
              </p:cNvPr>
              <p:cNvSpPr>
                <a:spLocks/>
              </p:cNvSpPr>
              <p:nvPr/>
            </p:nvSpPr>
            <p:spPr bwMode="auto">
              <a:xfrm>
                <a:off x="4219" y="2150"/>
                <a:ext cx="13" cy="13"/>
              </a:xfrm>
              <a:custGeom>
                <a:avLst/>
                <a:gdLst>
                  <a:gd name="T0" fmla="*/ 23 w 23"/>
                  <a:gd name="T1" fmla="*/ 0 h 23"/>
                  <a:gd name="T2" fmla="*/ 19 w 23"/>
                  <a:gd name="T3" fmla="*/ 0 h 23"/>
                  <a:gd name="T4" fmla="*/ 19 w 23"/>
                  <a:gd name="T5" fmla="*/ 10 h 23"/>
                  <a:gd name="T6" fmla="*/ 19 w 23"/>
                  <a:gd name="T7" fmla="*/ 11 h 23"/>
                  <a:gd name="T8" fmla="*/ 19 w 23"/>
                  <a:gd name="T9" fmla="*/ 11 h 23"/>
                  <a:gd name="T10" fmla="*/ 19 w 23"/>
                  <a:gd name="T11" fmla="*/ 15 h 23"/>
                  <a:gd name="T12" fmla="*/ 11 w 23"/>
                  <a:gd name="T13" fmla="*/ 19 h 23"/>
                  <a:gd name="T14" fmla="*/ 0 w 23"/>
                  <a:gd name="T15" fmla="*/ 19 h 23"/>
                  <a:gd name="T16" fmla="*/ 0 w 23"/>
                  <a:gd name="T17" fmla="*/ 23 h 23"/>
                  <a:gd name="T18" fmla="*/ 23 w 23"/>
                  <a:gd name="T19" fmla="*/ 23 h 23"/>
                  <a:gd name="T20" fmla="*/ 23 w 23"/>
                  <a:gd name="T2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 h="23">
                    <a:moveTo>
                      <a:pt x="23" y="0"/>
                    </a:moveTo>
                    <a:cubicBezTo>
                      <a:pt x="19" y="0"/>
                      <a:pt x="19" y="0"/>
                      <a:pt x="19" y="0"/>
                    </a:cubicBezTo>
                    <a:cubicBezTo>
                      <a:pt x="19" y="10"/>
                      <a:pt x="19" y="10"/>
                      <a:pt x="19" y="10"/>
                    </a:cubicBezTo>
                    <a:cubicBezTo>
                      <a:pt x="19" y="10"/>
                      <a:pt x="19" y="11"/>
                      <a:pt x="19" y="11"/>
                    </a:cubicBezTo>
                    <a:cubicBezTo>
                      <a:pt x="19" y="11"/>
                      <a:pt x="19" y="11"/>
                      <a:pt x="19" y="11"/>
                    </a:cubicBezTo>
                    <a:cubicBezTo>
                      <a:pt x="19" y="12"/>
                      <a:pt x="19" y="13"/>
                      <a:pt x="19" y="15"/>
                    </a:cubicBezTo>
                    <a:cubicBezTo>
                      <a:pt x="17" y="17"/>
                      <a:pt x="15" y="19"/>
                      <a:pt x="11" y="19"/>
                    </a:cubicBezTo>
                    <a:cubicBezTo>
                      <a:pt x="0" y="19"/>
                      <a:pt x="0" y="19"/>
                      <a:pt x="0" y="19"/>
                    </a:cubicBezTo>
                    <a:cubicBezTo>
                      <a:pt x="0" y="23"/>
                      <a:pt x="0" y="23"/>
                      <a:pt x="0" y="23"/>
                    </a:cubicBezTo>
                    <a:cubicBezTo>
                      <a:pt x="23" y="23"/>
                      <a:pt x="23" y="23"/>
                      <a:pt x="23" y="23"/>
                    </a:cubicBezTo>
                    <a:cubicBezTo>
                      <a:pt x="23" y="0"/>
                      <a:pt x="23" y="0"/>
                      <a:pt x="23" y="0"/>
                    </a:cubicBezTo>
                  </a:path>
                </a:pathLst>
              </a:custGeom>
              <a:solidFill>
                <a:srgbClr val="0609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91" name="Rectangle 1224">
                <a:extLst>
                  <a:ext uri="{FF2B5EF4-FFF2-40B4-BE49-F238E27FC236}">
                    <a16:creationId xmlns:a16="http://schemas.microsoft.com/office/drawing/2014/main" id="{9D508DD8-EC49-409A-A621-304BB2F30386}"/>
                  </a:ext>
                </a:extLst>
              </p:cNvPr>
              <p:cNvSpPr>
                <a:spLocks noChangeArrowheads="1"/>
              </p:cNvSpPr>
              <p:nvPr/>
            </p:nvSpPr>
            <p:spPr bwMode="auto">
              <a:xfrm>
                <a:off x="4232" y="2147"/>
                <a:ext cx="42" cy="19"/>
              </a:xfrm>
              <a:prstGeom prst="rect">
                <a:avLst/>
              </a:prstGeom>
              <a:solidFill>
                <a:srgbClr val="2830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92" name="Rectangle 1225">
                <a:extLst>
                  <a:ext uri="{FF2B5EF4-FFF2-40B4-BE49-F238E27FC236}">
                    <a16:creationId xmlns:a16="http://schemas.microsoft.com/office/drawing/2014/main" id="{986CCC06-AB95-4F2F-8089-71E2AF8CA7DA}"/>
                  </a:ext>
                </a:extLst>
              </p:cNvPr>
              <p:cNvSpPr>
                <a:spLocks noChangeArrowheads="1"/>
              </p:cNvSpPr>
              <p:nvPr/>
            </p:nvSpPr>
            <p:spPr bwMode="auto">
              <a:xfrm>
                <a:off x="4232" y="2147"/>
                <a:ext cx="42" cy="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93" name="Freeform 1226">
                <a:extLst>
                  <a:ext uri="{FF2B5EF4-FFF2-40B4-BE49-F238E27FC236}">
                    <a16:creationId xmlns:a16="http://schemas.microsoft.com/office/drawing/2014/main" id="{633CF1C1-2FF8-48DD-9E49-C7DF0759C64D}"/>
                  </a:ext>
                </a:extLst>
              </p:cNvPr>
              <p:cNvSpPr>
                <a:spLocks/>
              </p:cNvSpPr>
              <p:nvPr/>
            </p:nvSpPr>
            <p:spPr bwMode="auto">
              <a:xfrm>
                <a:off x="4232" y="2147"/>
                <a:ext cx="30" cy="19"/>
              </a:xfrm>
              <a:custGeom>
                <a:avLst/>
                <a:gdLst>
                  <a:gd name="T0" fmla="*/ 50 w 50"/>
                  <a:gd name="T1" fmla="*/ 0 h 31"/>
                  <a:gd name="T2" fmla="*/ 43 w 50"/>
                  <a:gd name="T3" fmla="*/ 0 h 31"/>
                  <a:gd name="T4" fmla="*/ 43 w 50"/>
                  <a:gd name="T5" fmla="*/ 13 h 31"/>
                  <a:gd name="T6" fmla="*/ 43 w 50"/>
                  <a:gd name="T7" fmla="*/ 15 h 31"/>
                  <a:gd name="T8" fmla="*/ 43 w 50"/>
                  <a:gd name="T9" fmla="*/ 15 h 31"/>
                  <a:gd name="T10" fmla="*/ 42 w 50"/>
                  <a:gd name="T11" fmla="*/ 20 h 31"/>
                  <a:gd name="T12" fmla="*/ 32 w 50"/>
                  <a:gd name="T13" fmla="*/ 26 h 31"/>
                  <a:gd name="T14" fmla="*/ 0 w 50"/>
                  <a:gd name="T15" fmla="*/ 26 h 31"/>
                  <a:gd name="T16" fmla="*/ 0 w 50"/>
                  <a:gd name="T17" fmla="*/ 31 h 31"/>
                  <a:gd name="T18" fmla="*/ 50 w 50"/>
                  <a:gd name="T19" fmla="*/ 31 h 31"/>
                  <a:gd name="T20" fmla="*/ 50 w 50"/>
                  <a:gd name="T21"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 h="31">
                    <a:moveTo>
                      <a:pt x="50" y="0"/>
                    </a:moveTo>
                    <a:cubicBezTo>
                      <a:pt x="43" y="0"/>
                      <a:pt x="43" y="0"/>
                      <a:pt x="43" y="0"/>
                    </a:cubicBezTo>
                    <a:cubicBezTo>
                      <a:pt x="43" y="13"/>
                      <a:pt x="43" y="13"/>
                      <a:pt x="43" y="13"/>
                    </a:cubicBezTo>
                    <a:cubicBezTo>
                      <a:pt x="43" y="14"/>
                      <a:pt x="43" y="15"/>
                      <a:pt x="43" y="15"/>
                    </a:cubicBezTo>
                    <a:cubicBezTo>
                      <a:pt x="43" y="15"/>
                      <a:pt x="43" y="15"/>
                      <a:pt x="43" y="15"/>
                    </a:cubicBezTo>
                    <a:cubicBezTo>
                      <a:pt x="43" y="17"/>
                      <a:pt x="43" y="18"/>
                      <a:pt x="42" y="20"/>
                    </a:cubicBezTo>
                    <a:cubicBezTo>
                      <a:pt x="40" y="23"/>
                      <a:pt x="37" y="26"/>
                      <a:pt x="32" y="26"/>
                    </a:cubicBezTo>
                    <a:cubicBezTo>
                      <a:pt x="0" y="26"/>
                      <a:pt x="0" y="26"/>
                      <a:pt x="0" y="26"/>
                    </a:cubicBezTo>
                    <a:cubicBezTo>
                      <a:pt x="0" y="31"/>
                      <a:pt x="0" y="31"/>
                      <a:pt x="0" y="31"/>
                    </a:cubicBezTo>
                    <a:cubicBezTo>
                      <a:pt x="50" y="31"/>
                      <a:pt x="50" y="31"/>
                      <a:pt x="50" y="31"/>
                    </a:cubicBezTo>
                    <a:cubicBezTo>
                      <a:pt x="50" y="0"/>
                      <a:pt x="50" y="0"/>
                      <a:pt x="50" y="0"/>
                    </a:cubicBezTo>
                  </a:path>
                </a:pathLst>
              </a:custGeom>
              <a:solidFill>
                <a:srgbClr val="0609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94" name="Rectangle 1227">
                <a:extLst>
                  <a:ext uri="{FF2B5EF4-FFF2-40B4-BE49-F238E27FC236}">
                    <a16:creationId xmlns:a16="http://schemas.microsoft.com/office/drawing/2014/main" id="{16F1335F-438F-4095-9791-D64855545D7B}"/>
                  </a:ext>
                </a:extLst>
              </p:cNvPr>
              <p:cNvSpPr>
                <a:spLocks noChangeArrowheads="1"/>
              </p:cNvSpPr>
              <p:nvPr/>
            </p:nvSpPr>
            <p:spPr bwMode="auto">
              <a:xfrm>
                <a:off x="4262" y="2146"/>
                <a:ext cx="42" cy="21"/>
              </a:xfrm>
              <a:prstGeom prst="rect">
                <a:avLst/>
              </a:prstGeom>
              <a:solidFill>
                <a:srgbClr val="2830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95" name="Rectangle 1228">
                <a:extLst>
                  <a:ext uri="{FF2B5EF4-FFF2-40B4-BE49-F238E27FC236}">
                    <a16:creationId xmlns:a16="http://schemas.microsoft.com/office/drawing/2014/main" id="{122B3F28-EA9B-49E3-9FB0-5F9F358DB5D6}"/>
                  </a:ext>
                </a:extLst>
              </p:cNvPr>
              <p:cNvSpPr>
                <a:spLocks noChangeArrowheads="1"/>
              </p:cNvSpPr>
              <p:nvPr/>
            </p:nvSpPr>
            <p:spPr bwMode="auto">
              <a:xfrm>
                <a:off x="4262" y="2146"/>
                <a:ext cx="42" cy="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96" name="Freeform 1229">
                <a:extLst>
                  <a:ext uri="{FF2B5EF4-FFF2-40B4-BE49-F238E27FC236}">
                    <a16:creationId xmlns:a16="http://schemas.microsoft.com/office/drawing/2014/main" id="{6B611221-4304-4404-83F0-B7D1934616FE}"/>
                  </a:ext>
                </a:extLst>
              </p:cNvPr>
              <p:cNvSpPr>
                <a:spLocks/>
              </p:cNvSpPr>
              <p:nvPr/>
            </p:nvSpPr>
            <p:spPr bwMode="auto">
              <a:xfrm>
                <a:off x="4262" y="2146"/>
                <a:ext cx="38" cy="21"/>
              </a:xfrm>
              <a:custGeom>
                <a:avLst/>
                <a:gdLst>
                  <a:gd name="T0" fmla="*/ 65 w 65"/>
                  <a:gd name="T1" fmla="*/ 0 h 37"/>
                  <a:gd name="T2" fmla="*/ 59 w 65"/>
                  <a:gd name="T3" fmla="*/ 0 h 37"/>
                  <a:gd name="T4" fmla="*/ 59 w 65"/>
                  <a:gd name="T5" fmla="*/ 16 h 37"/>
                  <a:gd name="T6" fmla="*/ 59 w 65"/>
                  <a:gd name="T7" fmla="*/ 18 h 37"/>
                  <a:gd name="T8" fmla="*/ 59 w 65"/>
                  <a:gd name="T9" fmla="*/ 18 h 37"/>
                  <a:gd name="T10" fmla="*/ 58 w 65"/>
                  <a:gd name="T11" fmla="*/ 23 h 37"/>
                  <a:gd name="T12" fmla="*/ 48 w 65"/>
                  <a:gd name="T13" fmla="*/ 31 h 37"/>
                  <a:gd name="T14" fmla="*/ 0 w 65"/>
                  <a:gd name="T15" fmla="*/ 31 h 37"/>
                  <a:gd name="T16" fmla="*/ 0 w 65"/>
                  <a:gd name="T17" fmla="*/ 37 h 37"/>
                  <a:gd name="T18" fmla="*/ 65 w 65"/>
                  <a:gd name="T19" fmla="*/ 37 h 37"/>
                  <a:gd name="T20" fmla="*/ 65 w 65"/>
                  <a:gd name="T21" fmla="*/ 35 h 37"/>
                  <a:gd name="T22" fmla="*/ 65 w 65"/>
                  <a:gd name="T23" fmla="*/ 2 h 37"/>
                  <a:gd name="T24" fmla="*/ 65 w 65"/>
                  <a:gd name="T25" fmla="*/ 2 h 37"/>
                  <a:gd name="T26" fmla="*/ 65 w 65"/>
                  <a:gd name="T27" fmla="*/ 2 h 37"/>
                  <a:gd name="T28" fmla="*/ 65 w 65"/>
                  <a:gd name="T29" fmla="*/ 1 h 37"/>
                  <a:gd name="T30" fmla="*/ 65 w 65"/>
                  <a:gd name="T31" fmla="*/ 1 h 37"/>
                  <a:gd name="T32" fmla="*/ 65 w 65"/>
                  <a:gd name="T33" fmla="*/ 1 h 37"/>
                  <a:gd name="T34" fmla="*/ 65 w 65"/>
                  <a:gd name="T35" fmla="*/ 1 h 37"/>
                  <a:gd name="T36" fmla="*/ 65 w 65"/>
                  <a:gd name="T37"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5" h="37">
                    <a:moveTo>
                      <a:pt x="65" y="0"/>
                    </a:moveTo>
                    <a:cubicBezTo>
                      <a:pt x="59" y="0"/>
                      <a:pt x="59" y="0"/>
                      <a:pt x="59" y="0"/>
                    </a:cubicBezTo>
                    <a:cubicBezTo>
                      <a:pt x="59" y="16"/>
                      <a:pt x="59" y="16"/>
                      <a:pt x="59" y="16"/>
                    </a:cubicBezTo>
                    <a:cubicBezTo>
                      <a:pt x="59" y="17"/>
                      <a:pt x="59" y="17"/>
                      <a:pt x="59" y="18"/>
                    </a:cubicBezTo>
                    <a:cubicBezTo>
                      <a:pt x="59" y="18"/>
                      <a:pt x="59" y="18"/>
                      <a:pt x="59" y="18"/>
                    </a:cubicBezTo>
                    <a:cubicBezTo>
                      <a:pt x="59" y="20"/>
                      <a:pt x="59" y="22"/>
                      <a:pt x="58" y="23"/>
                    </a:cubicBezTo>
                    <a:cubicBezTo>
                      <a:pt x="56" y="28"/>
                      <a:pt x="53" y="31"/>
                      <a:pt x="48" y="31"/>
                    </a:cubicBezTo>
                    <a:cubicBezTo>
                      <a:pt x="0" y="31"/>
                      <a:pt x="0" y="31"/>
                      <a:pt x="0" y="31"/>
                    </a:cubicBezTo>
                    <a:cubicBezTo>
                      <a:pt x="0" y="37"/>
                      <a:pt x="0" y="37"/>
                      <a:pt x="0" y="37"/>
                    </a:cubicBezTo>
                    <a:cubicBezTo>
                      <a:pt x="65" y="37"/>
                      <a:pt x="65" y="37"/>
                      <a:pt x="65" y="37"/>
                    </a:cubicBezTo>
                    <a:cubicBezTo>
                      <a:pt x="65" y="37"/>
                      <a:pt x="65" y="36"/>
                      <a:pt x="65" y="35"/>
                    </a:cubicBezTo>
                    <a:cubicBezTo>
                      <a:pt x="65" y="2"/>
                      <a:pt x="65" y="2"/>
                      <a:pt x="65" y="2"/>
                    </a:cubicBezTo>
                    <a:cubicBezTo>
                      <a:pt x="65" y="2"/>
                      <a:pt x="65" y="2"/>
                      <a:pt x="65" y="2"/>
                    </a:cubicBezTo>
                    <a:cubicBezTo>
                      <a:pt x="65" y="2"/>
                      <a:pt x="65" y="2"/>
                      <a:pt x="65" y="2"/>
                    </a:cubicBezTo>
                    <a:cubicBezTo>
                      <a:pt x="65" y="2"/>
                      <a:pt x="65" y="2"/>
                      <a:pt x="65" y="1"/>
                    </a:cubicBezTo>
                    <a:cubicBezTo>
                      <a:pt x="65" y="1"/>
                      <a:pt x="65" y="1"/>
                      <a:pt x="65" y="1"/>
                    </a:cubicBezTo>
                    <a:cubicBezTo>
                      <a:pt x="65" y="1"/>
                      <a:pt x="65" y="1"/>
                      <a:pt x="65" y="1"/>
                    </a:cubicBezTo>
                    <a:cubicBezTo>
                      <a:pt x="65" y="1"/>
                      <a:pt x="65" y="1"/>
                      <a:pt x="65" y="1"/>
                    </a:cubicBezTo>
                    <a:cubicBezTo>
                      <a:pt x="65" y="1"/>
                      <a:pt x="65" y="0"/>
                      <a:pt x="65" y="0"/>
                    </a:cubicBezTo>
                  </a:path>
                </a:pathLst>
              </a:custGeom>
              <a:solidFill>
                <a:srgbClr val="0609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97" name="Freeform 1230">
                <a:extLst>
                  <a:ext uri="{FF2B5EF4-FFF2-40B4-BE49-F238E27FC236}">
                    <a16:creationId xmlns:a16="http://schemas.microsoft.com/office/drawing/2014/main" id="{6F537B5B-86B9-4306-9FC7-788265D92545}"/>
                  </a:ext>
                </a:extLst>
              </p:cNvPr>
              <p:cNvSpPr>
                <a:spLocks/>
              </p:cNvSpPr>
              <p:nvPr/>
            </p:nvSpPr>
            <p:spPr bwMode="auto">
              <a:xfrm>
                <a:off x="4300" y="2143"/>
                <a:ext cx="8" cy="27"/>
              </a:xfrm>
              <a:custGeom>
                <a:avLst/>
                <a:gdLst>
                  <a:gd name="T0" fmla="*/ 14 w 14"/>
                  <a:gd name="T1" fmla="*/ 40 h 47"/>
                  <a:gd name="T2" fmla="*/ 7 w 14"/>
                  <a:gd name="T3" fmla="*/ 47 h 47"/>
                  <a:gd name="T4" fmla="*/ 0 w 14"/>
                  <a:gd name="T5" fmla="*/ 40 h 47"/>
                  <a:gd name="T6" fmla="*/ 0 w 14"/>
                  <a:gd name="T7" fmla="*/ 7 h 47"/>
                  <a:gd name="T8" fmla="*/ 7 w 14"/>
                  <a:gd name="T9" fmla="*/ 0 h 47"/>
                  <a:gd name="T10" fmla="*/ 14 w 14"/>
                  <a:gd name="T11" fmla="*/ 7 h 47"/>
                  <a:gd name="T12" fmla="*/ 14 w 14"/>
                  <a:gd name="T13" fmla="*/ 40 h 47"/>
                </a:gdLst>
                <a:ahLst/>
                <a:cxnLst>
                  <a:cxn ang="0">
                    <a:pos x="T0" y="T1"/>
                  </a:cxn>
                  <a:cxn ang="0">
                    <a:pos x="T2" y="T3"/>
                  </a:cxn>
                  <a:cxn ang="0">
                    <a:pos x="T4" y="T5"/>
                  </a:cxn>
                  <a:cxn ang="0">
                    <a:pos x="T6" y="T7"/>
                  </a:cxn>
                  <a:cxn ang="0">
                    <a:pos x="T8" y="T9"/>
                  </a:cxn>
                  <a:cxn ang="0">
                    <a:pos x="T10" y="T11"/>
                  </a:cxn>
                  <a:cxn ang="0">
                    <a:pos x="T12" y="T13"/>
                  </a:cxn>
                </a:cxnLst>
                <a:rect l="0" t="0" r="r" b="b"/>
                <a:pathLst>
                  <a:path w="14" h="47">
                    <a:moveTo>
                      <a:pt x="14" y="40"/>
                    </a:moveTo>
                    <a:cubicBezTo>
                      <a:pt x="14" y="44"/>
                      <a:pt x="11" y="47"/>
                      <a:pt x="7" y="47"/>
                    </a:cubicBezTo>
                    <a:cubicBezTo>
                      <a:pt x="3" y="47"/>
                      <a:pt x="0" y="44"/>
                      <a:pt x="0" y="40"/>
                    </a:cubicBezTo>
                    <a:cubicBezTo>
                      <a:pt x="0" y="7"/>
                      <a:pt x="0" y="7"/>
                      <a:pt x="0" y="7"/>
                    </a:cubicBezTo>
                    <a:cubicBezTo>
                      <a:pt x="0" y="3"/>
                      <a:pt x="3" y="0"/>
                      <a:pt x="7" y="0"/>
                    </a:cubicBezTo>
                    <a:cubicBezTo>
                      <a:pt x="11" y="0"/>
                      <a:pt x="14" y="3"/>
                      <a:pt x="14" y="7"/>
                    </a:cubicBezTo>
                    <a:cubicBezTo>
                      <a:pt x="14" y="40"/>
                      <a:pt x="14" y="40"/>
                      <a:pt x="14" y="40"/>
                    </a:cubicBezTo>
                  </a:path>
                </a:pathLst>
              </a:custGeom>
              <a:solidFill>
                <a:srgbClr val="FFC5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98" name="Freeform 1231">
                <a:extLst>
                  <a:ext uri="{FF2B5EF4-FFF2-40B4-BE49-F238E27FC236}">
                    <a16:creationId xmlns:a16="http://schemas.microsoft.com/office/drawing/2014/main" id="{00C2ECD6-9630-46A3-8B27-F38BB63E55A4}"/>
                  </a:ext>
                </a:extLst>
              </p:cNvPr>
              <p:cNvSpPr>
                <a:spLocks noEditPoints="1"/>
              </p:cNvSpPr>
              <p:nvPr/>
            </p:nvSpPr>
            <p:spPr bwMode="auto">
              <a:xfrm>
                <a:off x="4300" y="2146"/>
                <a:ext cx="0" cy="0"/>
              </a:xfrm>
              <a:custGeom>
                <a:avLst/>
                <a:gdLst/>
                <a:ahLst/>
                <a:cxnLst>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06070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99" name="Freeform 1232">
                <a:extLst>
                  <a:ext uri="{FF2B5EF4-FFF2-40B4-BE49-F238E27FC236}">
                    <a16:creationId xmlns:a16="http://schemas.microsoft.com/office/drawing/2014/main" id="{E2ED2955-B093-46F2-9E6A-28A4FB4FE19F}"/>
                  </a:ext>
                </a:extLst>
              </p:cNvPr>
              <p:cNvSpPr>
                <a:spLocks/>
              </p:cNvSpPr>
              <p:nvPr/>
            </p:nvSpPr>
            <p:spPr bwMode="auto">
              <a:xfrm>
                <a:off x="4300" y="2143"/>
                <a:ext cx="8" cy="27"/>
              </a:xfrm>
              <a:custGeom>
                <a:avLst/>
                <a:gdLst>
                  <a:gd name="T0" fmla="*/ 3 w 14"/>
                  <a:gd name="T1" fmla="*/ 0 h 46"/>
                  <a:gd name="T2" fmla="*/ 0 w 14"/>
                  <a:gd name="T3" fmla="*/ 5 h 46"/>
                  <a:gd name="T4" fmla="*/ 0 w 14"/>
                  <a:gd name="T5" fmla="*/ 5 h 46"/>
                  <a:gd name="T6" fmla="*/ 0 w 14"/>
                  <a:gd name="T7" fmla="*/ 5 h 46"/>
                  <a:gd name="T8" fmla="*/ 0 w 14"/>
                  <a:gd name="T9" fmla="*/ 5 h 46"/>
                  <a:gd name="T10" fmla="*/ 0 w 14"/>
                  <a:gd name="T11" fmla="*/ 6 h 46"/>
                  <a:gd name="T12" fmla="*/ 0 w 14"/>
                  <a:gd name="T13" fmla="*/ 6 h 46"/>
                  <a:gd name="T14" fmla="*/ 0 w 14"/>
                  <a:gd name="T15" fmla="*/ 39 h 46"/>
                  <a:gd name="T16" fmla="*/ 7 w 14"/>
                  <a:gd name="T17" fmla="*/ 46 h 46"/>
                  <a:gd name="T18" fmla="*/ 14 w 14"/>
                  <a:gd name="T19" fmla="*/ 39 h 46"/>
                  <a:gd name="T20" fmla="*/ 14 w 14"/>
                  <a:gd name="T21" fmla="*/ 37 h 46"/>
                  <a:gd name="T22" fmla="*/ 9 w 14"/>
                  <a:gd name="T23" fmla="*/ 41 h 46"/>
                  <a:gd name="T24" fmla="*/ 3 w 14"/>
                  <a:gd name="T25" fmla="*/ 35 h 46"/>
                  <a:gd name="T26" fmla="*/ 3 w 14"/>
                  <a:gd name="T27" fmla="*/ 2 h 46"/>
                  <a:gd name="T28" fmla="*/ 3 w 14"/>
                  <a:gd name="T29"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 h="46">
                    <a:moveTo>
                      <a:pt x="3" y="0"/>
                    </a:moveTo>
                    <a:cubicBezTo>
                      <a:pt x="1" y="1"/>
                      <a:pt x="0" y="3"/>
                      <a:pt x="0" y="5"/>
                    </a:cubicBezTo>
                    <a:cubicBezTo>
                      <a:pt x="0" y="5"/>
                      <a:pt x="0" y="5"/>
                      <a:pt x="0" y="5"/>
                    </a:cubicBezTo>
                    <a:cubicBezTo>
                      <a:pt x="0" y="5"/>
                      <a:pt x="0" y="5"/>
                      <a:pt x="0" y="5"/>
                    </a:cubicBezTo>
                    <a:cubicBezTo>
                      <a:pt x="0" y="5"/>
                      <a:pt x="0" y="5"/>
                      <a:pt x="0" y="5"/>
                    </a:cubicBezTo>
                    <a:cubicBezTo>
                      <a:pt x="0" y="6"/>
                      <a:pt x="0" y="6"/>
                      <a:pt x="0" y="6"/>
                    </a:cubicBezTo>
                    <a:cubicBezTo>
                      <a:pt x="0" y="6"/>
                      <a:pt x="0" y="6"/>
                      <a:pt x="0" y="6"/>
                    </a:cubicBezTo>
                    <a:cubicBezTo>
                      <a:pt x="0" y="39"/>
                      <a:pt x="0" y="39"/>
                      <a:pt x="0" y="39"/>
                    </a:cubicBezTo>
                    <a:cubicBezTo>
                      <a:pt x="0" y="43"/>
                      <a:pt x="3" y="46"/>
                      <a:pt x="7" y="46"/>
                    </a:cubicBezTo>
                    <a:cubicBezTo>
                      <a:pt x="11" y="46"/>
                      <a:pt x="14" y="43"/>
                      <a:pt x="14" y="39"/>
                    </a:cubicBezTo>
                    <a:cubicBezTo>
                      <a:pt x="14" y="37"/>
                      <a:pt x="14" y="37"/>
                      <a:pt x="14" y="37"/>
                    </a:cubicBezTo>
                    <a:cubicBezTo>
                      <a:pt x="13" y="39"/>
                      <a:pt x="11" y="41"/>
                      <a:pt x="9" y="41"/>
                    </a:cubicBezTo>
                    <a:cubicBezTo>
                      <a:pt x="6" y="41"/>
                      <a:pt x="3" y="39"/>
                      <a:pt x="3" y="35"/>
                    </a:cubicBezTo>
                    <a:cubicBezTo>
                      <a:pt x="3" y="2"/>
                      <a:pt x="3" y="2"/>
                      <a:pt x="3" y="2"/>
                    </a:cubicBezTo>
                    <a:cubicBezTo>
                      <a:pt x="3" y="1"/>
                      <a:pt x="3" y="0"/>
                      <a:pt x="3" y="0"/>
                    </a:cubicBezTo>
                  </a:path>
                </a:pathLst>
              </a:custGeom>
              <a:solidFill>
                <a:srgbClr val="FF98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300" name="Freeform 1233">
                <a:extLst>
                  <a:ext uri="{FF2B5EF4-FFF2-40B4-BE49-F238E27FC236}">
                    <a16:creationId xmlns:a16="http://schemas.microsoft.com/office/drawing/2014/main" id="{AEDD2B6D-E2F9-4A82-A87C-622F047E0AD8}"/>
                  </a:ext>
                </a:extLst>
              </p:cNvPr>
              <p:cNvSpPr>
                <a:spLocks/>
              </p:cNvSpPr>
              <p:nvPr/>
            </p:nvSpPr>
            <p:spPr bwMode="auto">
              <a:xfrm>
                <a:off x="4201" y="2155"/>
                <a:ext cx="4" cy="2"/>
              </a:xfrm>
              <a:custGeom>
                <a:avLst/>
                <a:gdLst>
                  <a:gd name="T0" fmla="*/ 1 w 7"/>
                  <a:gd name="T1" fmla="*/ 3 h 3"/>
                  <a:gd name="T2" fmla="*/ 0 w 7"/>
                  <a:gd name="T3" fmla="*/ 3 h 3"/>
                  <a:gd name="T4" fmla="*/ 7 w 7"/>
                  <a:gd name="T5" fmla="*/ 0 h 3"/>
                  <a:gd name="T6" fmla="*/ 7 w 7"/>
                  <a:gd name="T7" fmla="*/ 1 h 3"/>
                  <a:gd name="T8" fmla="*/ 1 w 7"/>
                  <a:gd name="T9" fmla="*/ 3 h 3"/>
                </a:gdLst>
                <a:ahLst/>
                <a:cxnLst>
                  <a:cxn ang="0">
                    <a:pos x="T0" y="T1"/>
                  </a:cxn>
                  <a:cxn ang="0">
                    <a:pos x="T2" y="T3"/>
                  </a:cxn>
                  <a:cxn ang="0">
                    <a:pos x="T4" y="T5"/>
                  </a:cxn>
                  <a:cxn ang="0">
                    <a:pos x="T6" y="T7"/>
                  </a:cxn>
                  <a:cxn ang="0">
                    <a:pos x="T8" y="T9"/>
                  </a:cxn>
                </a:cxnLst>
                <a:rect l="0" t="0" r="r" b="b"/>
                <a:pathLst>
                  <a:path w="7" h="3">
                    <a:moveTo>
                      <a:pt x="1" y="3"/>
                    </a:moveTo>
                    <a:cubicBezTo>
                      <a:pt x="0" y="3"/>
                      <a:pt x="0" y="3"/>
                      <a:pt x="0" y="3"/>
                    </a:cubicBezTo>
                    <a:cubicBezTo>
                      <a:pt x="0" y="1"/>
                      <a:pt x="3" y="0"/>
                      <a:pt x="7" y="0"/>
                    </a:cubicBezTo>
                    <a:cubicBezTo>
                      <a:pt x="7" y="1"/>
                      <a:pt x="7" y="1"/>
                      <a:pt x="7" y="1"/>
                    </a:cubicBezTo>
                    <a:cubicBezTo>
                      <a:pt x="4" y="1"/>
                      <a:pt x="1" y="3"/>
                      <a:pt x="1" y="3"/>
                    </a:cubicBezTo>
                    <a:close/>
                  </a:path>
                </a:pathLst>
              </a:custGeom>
              <a:solidFill>
                <a:srgbClr val="283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301" name="Freeform 1234">
                <a:extLst>
                  <a:ext uri="{FF2B5EF4-FFF2-40B4-BE49-F238E27FC236}">
                    <a16:creationId xmlns:a16="http://schemas.microsoft.com/office/drawing/2014/main" id="{DF5D172C-F89A-48EE-A631-FA4630F3D9CC}"/>
                  </a:ext>
                </a:extLst>
              </p:cNvPr>
              <p:cNvSpPr>
                <a:spLocks/>
              </p:cNvSpPr>
              <p:nvPr/>
            </p:nvSpPr>
            <p:spPr bwMode="auto">
              <a:xfrm>
                <a:off x="4249" y="2144"/>
                <a:ext cx="4" cy="7"/>
              </a:xfrm>
              <a:custGeom>
                <a:avLst/>
                <a:gdLst>
                  <a:gd name="T0" fmla="*/ 0 w 7"/>
                  <a:gd name="T1" fmla="*/ 11 h 13"/>
                  <a:gd name="T2" fmla="*/ 3 w 7"/>
                  <a:gd name="T3" fmla="*/ 13 h 13"/>
                  <a:gd name="T4" fmla="*/ 7 w 7"/>
                  <a:gd name="T5" fmla="*/ 11 h 13"/>
                  <a:gd name="T6" fmla="*/ 7 w 7"/>
                  <a:gd name="T7" fmla="*/ 2 h 13"/>
                  <a:gd name="T8" fmla="*/ 3 w 7"/>
                  <a:gd name="T9" fmla="*/ 0 h 13"/>
                  <a:gd name="T10" fmla="*/ 0 w 7"/>
                  <a:gd name="T11" fmla="*/ 2 h 13"/>
                  <a:gd name="T12" fmla="*/ 0 w 7"/>
                  <a:gd name="T13" fmla="*/ 11 h 13"/>
                </a:gdLst>
                <a:ahLst/>
                <a:cxnLst>
                  <a:cxn ang="0">
                    <a:pos x="T0" y="T1"/>
                  </a:cxn>
                  <a:cxn ang="0">
                    <a:pos x="T2" y="T3"/>
                  </a:cxn>
                  <a:cxn ang="0">
                    <a:pos x="T4" y="T5"/>
                  </a:cxn>
                  <a:cxn ang="0">
                    <a:pos x="T6" y="T7"/>
                  </a:cxn>
                  <a:cxn ang="0">
                    <a:pos x="T8" y="T9"/>
                  </a:cxn>
                  <a:cxn ang="0">
                    <a:pos x="T10" y="T11"/>
                  </a:cxn>
                  <a:cxn ang="0">
                    <a:pos x="T12" y="T13"/>
                  </a:cxn>
                </a:cxnLst>
                <a:rect l="0" t="0" r="r" b="b"/>
                <a:pathLst>
                  <a:path w="7" h="13">
                    <a:moveTo>
                      <a:pt x="0" y="11"/>
                    </a:moveTo>
                    <a:cubicBezTo>
                      <a:pt x="0" y="12"/>
                      <a:pt x="1" y="13"/>
                      <a:pt x="3" y="13"/>
                    </a:cubicBezTo>
                    <a:cubicBezTo>
                      <a:pt x="5" y="13"/>
                      <a:pt x="7" y="12"/>
                      <a:pt x="7" y="11"/>
                    </a:cubicBezTo>
                    <a:cubicBezTo>
                      <a:pt x="7" y="2"/>
                      <a:pt x="7" y="2"/>
                      <a:pt x="7" y="2"/>
                    </a:cubicBezTo>
                    <a:cubicBezTo>
                      <a:pt x="7" y="1"/>
                      <a:pt x="5" y="0"/>
                      <a:pt x="3" y="0"/>
                    </a:cubicBezTo>
                    <a:cubicBezTo>
                      <a:pt x="1" y="0"/>
                      <a:pt x="0" y="1"/>
                      <a:pt x="0" y="2"/>
                    </a:cubicBezTo>
                    <a:lnTo>
                      <a:pt x="0" y="11"/>
                    </a:lnTo>
                    <a:close/>
                  </a:path>
                </a:pathLst>
              </a:custGeom>
              <a:solidFill>
                <a:srgbClr val="FDC8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302" name="Freeform 1235">
                <a:extLst>
                  <a:ext uri="{FF2B5EF4-FFF2-40B4-BE49-F238E27FC236}">
                    <a16:creationId xmlns:a16="http://schemas.microsoft.com/office/drawing/2014/main" id="{D52293AE-B17E-4466-B833-D8FDFFD8C954}"/>
                  </a:ext>
                </a:extLst>
              </p:cNvPr>
              <p:cNvSpPr>
                <a:spLocks/>
              </p:cNvSpPr>
              <p:nvPr/>
            </p:nvSpPr>
            <p:spPr bwMode="auto">
              <a:xfrm>
                <a:off x="4252" y="2143"/>
                <a:ext cx="5" cy="7"/>
              </a:xfrm>
              <a:custGeom>
                <a:avLst/>
                <a:gdLst>
                  <a:gd name="T0" fmla="*/ 0 w 7"/>
                  <a:gd name="T1" fmla="*/ 11 h 13"/>
                  <a:gd name="T2" fmla="*/ 4 w 7"/>
                  <a:gd name="T3" fmla="*/ 13 h 13"/>
                  <a:gd name="T4" fmla="*/ 7 w 7"/>
                  <a:gd name="T5" fmla="*/ 11 h 13"/>
                  <a:gd name="T6" fmla="*/ 7 w 7"/>
                  <a:gd name="T7" fmla="*/ 2 h 13"/>
                  <a:gd name="T8" fmla="*/ 4 w 7"/>
                  <a:gd name="T9" fmla="*/ 0 h 13"/>
                  <a:gd name="T10" fmla="*/ 0 w 7"/>
                  <a:gd name="T11" fmla="*/ 2 h 13"/>
                  <a:gd name="T12" fmla="*/ 0 w 7"/>
                  <a:gd name="T13" fmla="*/ 11 h 13"/>
                </a:gdLst>
                <a:ahLst/>
                <a:cxnLst>
                  <a:cxn ang="0">
                    <a:pos x="T0" y="T1"/>
                  </a:cxn>
                  <a:cxn ang="0">
                    <a:pos x="T2" y="T3"/>
                  </a:cxn>
                  <a:cxn ang="0">
                    <a:pos x="T4" y="T5"/>
                  </a:cxn>
                  <a:cxn ang="0">
                    <a:pos x="T6" y="T7"/>
                  </a:cxn>
                  <a:cxn ang="0">
                    <a:pos x="T8" y="T9"/>
                  </a:cxn>
                  <a:cxn ang="0">
                    <a:pos x="T10" y="T11"/>
                  </a:cxn>
                  <a:cxn ang="0">
                    <a:pos x="T12" y="T13"/>
                  </a:cxn>
                </a:cxnLst>
                <a:rect l="0" t="0" r="r" b="b"/>
                <a:pathLst>
                  <a:path w="7" h="13">
                    <a:moveTo>
                      <a:pt x="0" y="11"/>
                    </a:moveTo>
                    <a:cubicBezTo>
                      <a:pt x="0" y="12"/>
                      <a:pt x="2" y="13"/>
                      <a:pt x="4" y="13"/>
                    </a:cubicBezTo>
                    <a:cubicBezTo>
                      <a:pt x="6" y="13"/>
                      <a:pt x="7" y="12"/>
                      <a:pt x="7" y="11"/>
                    </a:cubicBezTo>
                    <a:cubicBezTo>
                      <a:pt x="7" y="2"/>
                      <a:pt x="7" y="2"/>
                      <a:pt x="7" y="2"/>
                    </a:cubicBezTo>
                    <a:cubicBezTo>
                      <a:pt x="7" y="1"/>
                      <a:pt x="6" y="0"/>
                      <a:pt x="4" y="0"/>
                    </a:cubicBezTo>
                    <a:cubicBezTo>
                      <a:pt x="2" y="0"/>
                      <a:pt x="0" y="1"/>
                      <a:pt x="0" y="2"/>
                    </a:cubicBezTo>
                    <a:lnTo>
                      <a:pt x="0" y="11"/>
                    </a:lnTo>
                    <a:close/>
                  </a:path>
                </a:pathLst>
              </a:custGeom>
              <a:solidFill>
                <a:srgbClr val="FDC8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303" name="Freeform 1236">
                <a:extLst>
                  <a:ext uri="{FF2B5EF4-FFF2-40B4-BE49-F238E27FC236}">
                    <a16:creationId xmlns:a16="http://schemas.microsoft.com/office/drawing/2014/main" id="{9F4E5121-518C-4C5F-9BC4-315887035B7F}"/>
                  </a:ext>
                </a:extLst>
              </p:cNvPr>
              <p:cNvSpPr>
                <a:spLocks/>
              </p:cNvSpPr>
              <p:nvPr/>
            </p:nvSpPr>
            <p:spPr bwMode="auto">
              <a:xfrm>
                <a:off x="4257" y="2143"/>
                <a:ext cx="4" cy="8"/>
              </a:xfrm>
              <a:custGeom>
                <a:avLst/>
                <a:gdLst>
                  <a:gd name="T0" fmla="*/ 0 w 7"/>
                  <a:gd name="T1" fmla="*/ 11 h 13"/>
                  <a:gd name="T2" fmla="*/ 4 w 7"/>
                  <a:gd name="T3" fmla="*/ 13 h 13"/>
                  <a:gd name="T4" fmla="*/ 7 w 7"/>
                  <a:gd name="T5" fmla="*/ 11 h 13"/>
                  <a:gd name="T6" fmla="*/ 7 w 7"/>
                  <a:gd name="T7" fmla="*/ 2 h 13"/>
                  <a:gd name="T8" fmla="*/ 4 w 7"/>
                  <a:gd name="T9" fmla="*/ 0 h 13"/>
                  <a:gd name="T10" fmla="*/ 0 w 7"/>
                  <a:gd name="T11" fmla="*/ 2 h 13"/>
                  <a:gd name="T12" fmla="*/ 0 w 7"/>
                  <a:gd name="T13" fmla="*/ 11 h 13"/>
                </a:gdLst>
                <a:ahLst/>
                <a:cxnLst>
                  <a:cxn ang="0">
                    <a:pos x="T0" y="T1"/>
                  </a:cxn>
                  <a:cxn ang="0">
                    <a:pos x="T2" y="T3"/>
                  </a:cxn>
                  <a:cxn ang="0">
                    <a:pos x="T4" y="T5"/>
                  </a:cxn>
                  <a:cxn ang="0">
                    <a:pos x="T6" y="T7"/>
                  </a:cxn>
                  <a:cxn ang="0">
                    <a:pos x="T8" y="T9"/>
                  </a:cxn>
                  <a:cxn ang="0">
                    <a:pos x="T10" y="T11"/>
                  </a:cxn>
                  <a:cxn ang="0">
                    <a:pos x="T12" y="T13"/>
                  </a:cxn>
                </a:cxnLst>
                <a:rect l="0" t="0" r="r" b="b"/>
                <a:pathLst>
                  <a:path w="7" h="13">
                    <a:moveTo>
                      <a:pt x="0" y="11"/>
                    </a:moveTo>
                    <a:cubicBezTo>
                      <a:pt x="0" y="12"/>
                      <a:pt x="2" y="13"/>
                      <a:pt x="4" y="13"/>
                    </a:cubicBezTo>
                    <a:cubicBezTo>
                      <a:pt x="6" y="13"/>
                      <a:pt x="7" y="12"/>
                      <a:pt x="7" y="11"/>
                    </a:cubicBezTo>
                    <a:cubicBezTo>
                      <a:pt x="7" y="2"/>
                      <a:pt x="7" y="2"/>
                      <a:pt x="7" y="2"/>
                    </a:cubicBezTo>
                    <a:cubicBezTo>
                      <a:pt x="7" y="1"/>
                      <a:pt x="6" y="0"/>
                      <a:pt x="4" y="0"/>
                    </a:cubicBezTo>
                    <a:cubicBezTo>
                      <a:pt x="2" y="0"/>
                      <a:pt x="0" y="1"/>
                      <a:pt x="0" y="2"/>
                    </a:cubicBezTo>
                    <a:lnTo>
                      <a:pt x="0" y="11"/>
                    </a:lnTo>
                    <a:close/>
                  </a:path>
                </a:pathLst>
              </a:custGeom>
              <a:solidFill>
                <a:srgbClr val="FDC8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304" name="Freeform 1237">
                <a:extLst>
                  <a:ext uri="{FF2B5EF4-FFF2-40B4-BE49-F238E27FC236}">
                    <a16:creationId xmlns:a16="http://schemas.microsoft.com/office/drawing/2014/main" id="{86B624BB-4198-4A5E-8DB3-0363B8EF5C7B}"/>
                  </a:ext>
                </a:extLst>
              </p:cNvPr>
              <p:cNvSpPr>
                <a:spLocks/>
              </p:cNvSpPr>
              <p:nvPr/>
            </p:nvSpPr>
            <p:spPr bwMode="auto">
              <a:xfrm>
                <a:off x="4245" y="2144"/>
                <a:ext cx="5" cy="8"/>
              </a:xfrm>
              <a:custGeom>
                <a:avLst/>
                <a:gdLst>
                  <a:gd name="T0" fmla="*/ 0 w 7"/>
                  <a:gd name="T1" fmla="*/ 11 h 13"/>
                  <a:gd name="T2" fmla="*/ 3 w 7"/>
                  <a:gd name="T3" fmla="*/ 13 h 13"/>
                  <a:gd name="T4" fmla="*/ 7 w 7"/>
                  <a:gd name="T5" fmla="*/ 11 h 13"/>
                  <a:gd name="T6" fmla="*/ 7 w 7"/>
                  <a:gd name="T7" fmla="*/ 2 h 13"/>
                  <a:gd name="T8" fmla="*/ 3 w 7"/>
                  <a:gd name="T9" fmla="*/ 0 h 13"/>
                  <a:gd name="T10" fmla="*/ 0 w 7"/>
                  <a:gd name="T11" fmla="*/ 2 h 13"/>
                  <a:gd name="T12" fmla="*/ 0 w 7"/>
                  <a:gd name="T13" fmla="*/ 11 h 13"/>
                </a:gdLst>
                <a:ahLst/>
                <a:cxnLst>
                  <a:cxn ang="0">
                    <a:pos x="T0" y="T1"/>
                  </a:cxn>
                  <a:cxn ang="0">
                    <a:pos x="T2" y="T3"/>
                  </a:cxn>
                  <a:cxn ang="0">
                    <a:pos x="T4" y="T5"/>
                  </a:cxn>
                  <a:cxn ang="0">
                    <a:pos x="T6" y="T7"/>
                  </a:cxn>
                  <a:cxn ang="0">
                    <a:pos x="T8" y="T9"/>
                  </a:cxn>
                  <a:cxn ang="0">
                    <a:pos x="T10" y="T11"/>
                  </a:cxn>
                  <a:cxn ang="0">
                    <a:pos x="T12" y="T13"/>
                  </a:cxn>
                </a:cxnLst>
                <a:rect l="0" t="0" r="r" b="b"/>
                <a:pathLst>
                  <a:path w="7" h="13">
                    <a:moveTo>
                      <a:pt x="0" y="11"/>
                    </a:moveTo>
                    <a:cubicBezTo>
                      <a:pt x="0" y="12"/>
                      <a:pt x="1" y="13"/>
                      <a:pt x="3" y="13"/>
                    </a:cubicBezTo>
                    <a:cubicBezTo>
                      <a:pt x="5" y="13"/>
                      <a:pt x="7" y="12"/>
                      <a:pt x="7" y="11"/>
                    </a:cubicBezTo>
                    <a:cubicBezTo>
                      <a:pt x="7" y="2"/>
                      <a:pt x="7" y="2"/>
                      <a:pt x="7" y="2"/>
                    </a:cubicBezTo>
                    <a:cubicBezTo>
                      <a:pt x="7" y="1"/>
                      <a:pt x="5" y="0"/>
                      <a:pt x="3" y="0"/>
                    </a:cubicBezTo>
                    <a:cubicBezTo>
                      <a:pt x="1" y="0"/>
                      <a:pt x="0" y="1"/>
                      <a:pt x="0" y="2"/>
                    </a:cubicBezTo>
                    <a:lnTo>
                      <a:pt x="0" y="11"/>
                    </a:lnTo>
                    <a:close/>
                  </a:path>
                </a:pathLst>
              </a:custGeom>
              <a:solidFill>
                <a:srgbClr val="FDC8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305" name="Freeform 1238">
                <a:extLst>
                  <a:ext uri="{FF2B5EF4-FFF2-40B4-BE49-F238E27FC236}">
                    <a16:creationId xmlns:a16="http://schemas.microsoft.com/office/drawing/2014/main" id="{E4D95EB2-487C-4B67-B0E6-F14D69CFA6D6}"/>
                  </a:ext>
                </a:extLst>
              </p:cNvPr>
              <p:cNvSpPr>
                <a:spLocks/>
              </p:cNvSpPr>
              <p:nvPr/>
            </p:nvSpPr>
            <p:spPr bwMode="auto">
              <a:xfrm>
                <a:off x="4242" y="2160"/>
                <a:ext cx="11" cy="10"/>
              </a:xfrm>
              <a:custGeom>
                <a:avLst/>
                <a:gdLst>
                  <a:gd name="T0" fmla="*/ 6 w 19"/>
                  <a:gd name="T1" fmla="*/ 12 h 18"/>
                  <a:gd name="T2" fmla="*/ 18 w 19"/>
                  <a:gd name="T3" fmla="*/ 18 h 18"/>
                  <a:gd name="T4" fmla="*/ 19 w 19"/>
                  <a:gd name="T5" fmla="*/ 10 h 18"/>
                  <a:gd name="T6" fmla="*/ 11 w 19"/>
                  <a:gd name="T7" fmla="*/ 8 h 18"/>
                  <a:gd name="T8" fmla="*/ 5 w 19"/>
                  <a:gd name="T9" fmla="*/ 1 h 18"/>
                  <a:gd name="T10" fmla="*/ 1 w 19"/>
                  <a:gd name="T11" fmla="*/ 2 h 18"/>
                  <a:gd name="T12" fmla="*/ 0 w 19"/>
                  <a:gd name="T13" fmla="*/ 6 h 18"/>
                  <a:gd name="T14" fmla="*/ 6 w 19"/>
                  <a:gd name="T15" fmla="*/ 12 h 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18">
                    <a:moveTo>
                      <a:pt x="6" y="12"/>
                    </a:moveTo>
                    <a:cubicBezTo>
                      <a:pt x="7" y="13"/>
                      <a:pt x="17" y="17"/>
                      <a:pt x="18" y="18"/>
                    </a:cubicBezTo>
                    <a:cubicBezTo>
                      <a:pt x="19" y="10"/>
                      <a:pt x="19" y="10"/>
                      <a:pt x="19" y="10"/>
                    </a:cubicBezTo>
                    <a:cubicBezTo>
                      <a:pt x="17" y="10"/>
                      <a:pt x="12" y="9"/>
                      <a:pt x="11" y="8"/>
                    </a:cubicBezTo>
                    <a:cubicBezTo>
                      <a:pt x="5" y="1"/>
                      <a:pt x="5" y="1"/>
                      <a:pt x="5" y="1"/>
                    </a:cubicBezTo>
                    <a:cubicBezTo>
                      <a:pt x="5" y="0"/>
                      <a:pt x="3" y="1"/>
                      <a:pt x="1" y="2"/>
                    </a:cubicBezTo>
                    <a:cubicBezTo>
                      <a:pt x="0" y="3"/>
                      <a:pt x="0" y="5"/>
                      <a:pt x="0" y="6"/>
                    </a:cubicBezTo>
                    <a:lnTo>
                      <a:pt x="6" y="12"/>
                    </a:lnTo>
                    <a:close/>
                  </a:path>
                </a:pathLst>
              </a:custGeom>
              <a:solidFill>
                <a:srgbClr val="FDC8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306" name="Freeform 1239">
                <a:extLst>
                  <a:ext uri="{FF2B5EF4-FFF2-40B4-BE49-F238E27FC236}">
                    <a16:creationId xmlns:a16="http://schemas.microsoft.com/office/drawing/2014/main" id="{9F032509-AE9C-4840-B518-393A4E528946}"/>
                  </a:ext>
                </a:extLst>
              </p:cNvPr>
              <p:cNvSpPr>
                <a:spLocks/>
              </p:cNvSpPr>
              <p:nvPr/>
            </p:nvSpPr>
            <p:spPr bwMode="auto">
              <a:xfrm>
                <a:off x="4315" y="2103"/>
                <a:ext cx="183" cy="106"/>
              </a:xfrm>
              <a:custGeom>
                <a:avLst/>
                <a:gdLst>
                  <a:gd name="T0" fmla="*/ 2 w 932"/>
                  <a:gd name="T1" fmla="*/ 219 h 356"/>
                  <a:gd name="T2" fmla="*/ 0 w 932"/>
                  <a:gd name="T3" fmla="*/ 184 h 356"/>
                  <a:gd name="T4" fmla="*/ 929 w 932"/>
                  <a:gd name="T5" fmla="*/ 0 h 356"/>
                  <a:gd name="T6" fmla="*/ 932 w 932"/>
                  <a:gd name="T7" fmla="*/ 356 h 356"/>
                  <a:gd name="T8" fmla="*/ 2 w 932"/>
                  <a:gd name="T9" fmla="*/ 219 h 356"/>
                  <a:gd name="connsiteX0" fmla="*/ 21 w 10000"/>
                  <a:gd name="connsiteY0" fmla="*/ 7190 h 10000"/>
                  <a:gd name="connsiteX1" fmla="*/ 0 w 10000"/>
                  <a:gd name="connsiteY1" fmla="*/ 5169 h 10000"/>
                  <a:gd name="connsiteX2" fmla="*/ 9968 w 10000"/>
                  <a:gd name="connsiteY2" fmla="*/ 0 h 10000"/>
                  <a:gd name="connsiteX3" fmla="*/ 10000 w 10000"/>
                  <a:gd name="connsiteY3" fmla="*/ 10000 h 10000"/>
                  <a:gd name="connsiteX4" fmla="*/ 21 w 10000"/>
                  <a:gd name="connsiteY4" fmla="*/ 7190 h 10000"/>
                  <a:gd name="connsiteX0" fmla="*/ 21 w 10000"/>
                  <a:gd name="connsiteY0" fmla="*/ 7190 h 10000"/>
                  <a:gd name="connsiteX1" fmla="*/ 0 w 10000"/>
                  <a:gd name="connsiteY1" fmla="*/ 4823 h 10000"/>
                  <a:gd name="connsiteX2" fmla="*/ 9968 w 10000"/>
                  <a:gd name="connsiteY2" fmla="*/ 0 h 10000"/>
                  <a:gd name="connsiteX3" fmla="*/ 10000 w 10000"/>
                  <a:gd name="connsiteY3" fmla="*/ 10000 h 10000"/>
                  <a:gd name="connsiteX4" fmla="*/ 21 w 10000"/>
                  <a:gd name="connsiteY4" fmla="*/ 7190 h 10000"/>
                  <a:gd name="connsiteX0" fmla="*/ 21 w 10035"/>
                  <a:gd name="connsiteY0" fmla="*/ 6382 h 9192"/>
                  <a:gd name="connsiteX1" fmla="*/ 0 w 10035"/>
                  <a:gd name="connsiteY1" fmla="*/ 4015 h 9192"/>
                  <a:gd name="connsiteX2" fmla="*/ 10034 w 10035"/>
                  <a:gd name="connsiteY2" fmla="*/ 0 h 9192"/>
                  <a:gd name="connsiteX3" fmla="*/ 10000 w 10035"/>
                  <a:gd name="connsiteY3" fmla="*/ 9192 h 9192"/>
                  <a:gd name="connsiteX4" fmla="*/ 21 w 10035"/>
                  <a:gd name="connsiteY4" fmla="*/ 6382 h 9192"/>
                  <a:gd name="connsiteX0" fmla="*/ 21 w 10000"/>
                  <a:gd name="connsiteY0" fmla="*/ 6943 h 11000"/>
                  <a:gd name="connsiteX1" fmla="*/ 0 w 10000"/>
                  <a:gd name="connsiteY1" fmla="*/ 4368 h 11000"/>
                  <a:gd name="connsiteX2" fmla="*/ 9999 w 10000"/>
                  <a:gd name="connsiteY2" fmla="*/ 0 h 11000"/>
                  <a:gd name="connsiteX3" fmla="*/ 9965 w 10000"/>
                  <a:gd name="connsiteY3" fmla="*/ 11000 h 11000"/>
                  <a:gd name="connsiteX4" fmla="*/ 21 w 10000"/>
                  <a:gd name="connsiteY4" fmla="*/ 6943 h 11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1000">
                    <a:moveTo>
                      <a:pt x="21" y="6943"/>
                    </a:moveTo>
                    <a:cubicBezTo>
                      <a:pt x="14" y="6210"/>
                      <a:pt x="7" y="5101"/>
                      <a:pt x="0" y="4368"/>
                    </a:cubicBezTo>
                    <a:lnTo>
                      <a:pt x="9999" y="0"/>
                    </a:lnTo>
                    <a:cubicBezTo>
                      <a:pt x="10010" y="3626"/>
                      <a:pt x="9954" y="7374"/>
                      <a:pt x="9965" y="11000"/>
                    </a:cubicBezTo>
                    <a:lnTo>
                      <a:pt x="21" y="6943"/>
                    </a:lnTo>
                    <a:close/>
                  </a:path>
                </a:pathLst>
              </a:custGeom>
              <a:solidFill>
                <a:srgbClr val="ACE8D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baseline="-25000" dirty="0"/>
              </a:p>
            </p:txBody>
          </p:sp>
        </p:grpSp>
      </p:grpSp>
      <p:grpSp>
        <p:nvGrpSpPr>
          <p:cNvPr id="19" name="Group 18" descr="person talking to a hard of hearing individual. ">
            <a:extLst>
              <a:ext uri="{FF2B5EF4-FFF2-40B4-BE49-F238E27FC236}">
                <a16:creationId xmlns:a16="http://schemas.microsoft.com/office/drawing/2014/main" id="{40A68CC7-15FB-49A6-8EC2-2FF6C837FB47}"/>
              </a:ext>
            </a:extLst>
          </p:cNvPr>
          <p:cNvGrpSpPr/>
          <p:nvPr/>
        </p:nvGrpSpPr>
        <p:grpSpPr>
          <a:xfrm>
            <a:off x="8731186" y="2754108"/>
            <a:ext cx="1455068" cy="1524543"/>
            <a:chOff x="7713004" y="3217037"/>
            <a:chExt cx="1016702" cy="1016702"/>
          </a:xfrm>
        </p:grpSpPr>
        <p:sp>
          <p:nvSpPr>
            <p:cNvPr id="70" name="Oval 69">
              <a:extLst>
                <a:ext uri="{FF2B5EF4-FFF2-40B4-BE49-F238E27FC236}">
                  <a16:creationId xmlns:a16="http://schemas.microsoft.com/office/drawing/2014/main" id="{8BDDB427-CCB1-4B3B-8154-9B36E63D0261}"/>
                </a:ext>
              </a:extLst>
            </p:cNvPr>
            <p:cNvSpPr/>
            <p:nvPr/>
          </p:nvSpPr>
          <p:spPr>
            <a:xfrm>
              <a:off x="7713004" y="3217037"/>
              <a:ext cx="1016702" cy="1016702"/>
            </a:xfrm>
            <a:prstGeom prst="ellipse">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71" name="Group 70">
              <a:extLst>
                <a:ext uri="{FF2B5EF4-FFF2-40B4-BE49-F238E27FC236}">
                  <a16:creationId xmlns:a16="http://schemas.microsoft.com/office/drawing/2014/main" id="{61FC9D87-F95B-450C-B126-09D2C7BD7E0B}"/>
                </a:ext>
              </a:extLst>
            </p:cNvPr>
            <p:cNvGrpSpPr/>
            <p:nvPr/>
          </p:nvGrpSpPr>
          <p:grpSpPr>
            <a:xfrm>
              <a:off x="7857361" y="3272787"/>
              <a:ext cx="738148" cy="813124"/>
              <a:chOff x="7872735" y="3348038"/>
              <a:chExt cx="684531" cy="754062"/>
            </a:xfrm>
          </p:grpSpPr>
          <p:grpSp>
            <p:nvGrpSpPr>
              <p:cNvPr id="72" name="Group 71">
                <a:extLst>
                  <a:ext uri="{FF2B5EF4-FFF2-40B4-BE49-F238E27FC236}">
                    <a16:creationId xmlns:a16="http://schemas.microsoft.com/office/drawing/2014/main" id="{C5F2273B-D142-487F-87B5-BCF23E24B2C7}"/>
                  </a:ext>
                </a:extLst>
              </p:cNvPr>
              <p:cNvGrpSpPr/>
              <p:nvPr/>
            </p:nvGrpSpPr>
            <p:grpSpPr>
              <a:xfrm>
                <a:off x="8174678" y="3348038"/>
                <a:ext cx="382588" cy="754062"/>
                <a:chOff x="8174678" y="3348038"/>
                <a:chExt cx="382588" cy="754062"/>
              </a:xfrm>
            </p:grpSpPr>
            <p:sp>
              <p:nvSpPr>
                <p:cNvPr id="140" name="Oval 1243">
                  <a:extLst>
                    <a:ext uri="{FF2B5EF4-FFF2-40B4-BE49-F238E27FC236}">
                      <a16:creationId xmlns:a16="http://schemas.microsoft.com/office/drawing/2014/main" id="{7019DD08-FFEB-466F-8CBA-1C2C737328E4}"/>
                    </a:ext>
                  </a:extLst>
                </p:cNvPr>
                <p:cNvSpPr>
                  <a:spLocks noChangeArrowheads="1"/>
                </p:cNvSpPr>
                <p:nvPr/>
              </p:nvSpPr>
              <p:spPr bwMode="auto">
                <a:xfrm>
                  <a:off x="8276278" y="4089400"/>
                  <a:ext cx="236538" cy="12700"/>
                </a:xfrm>
                <a:prstGeom prst="ellipse">
                  <a:avLst/>
                </a:prstGeom>
                <a:solidFill>
                  <a:srgbClr val="D5DD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41" name="Freeform 1244">
                  <a:extLst>
                    <a:ext uri="{FF2B5EF4-FFF2-40B4-BE49-F238E27FC236}">
                      <a16:creationId xmlns:a16="http://schemas.microsoft.com/office/drawing/2014/main" id="{DB550288-9642-4E1C-B44F-2C1D57398831}"/>
                    </a:ext>
                  </a:extLst>
                </p:cNvPr>
                <p:cNvSpPr>
                  <a:spLocks/>
                </p:cNvSpPr>
                <p:nvPr/>
              </p:nvSpPr>
              <p:spPr bwMode="auto">
                <a:xfrm>
                  <a:off x="8425503" y="3748088"/>
                  <a:ext cx="77788" cy="107950"/>
                </a:xfrm>
                <a:custGeom>
                  <a:avLst/>
                  <a:gdLst>
                    <a:gd name="T0" fmla="*/ 171 w 369"/>
                    <a:gd name="T1" fmla="*/ 251 h 510"/>
                    <a:gd name="T2" fmla="*/ 286 w 369"/>
                    <a:gd name="T3" fmla="*/ 188 h 510"/>
                    <a:gd name="T4" fmla="*/ 369 w 369"/>
                    <a:gd name="T5" fmla="*/ 191 h 510"/>
                    <a:gd name="T6" fmla="*/ 195 w 369"/>
                    <a:gd name="T7" fmla="*/ 493 h 510"/>
                    <a:gd name="T8" fmla="*/ 72 w 369"/>
                    <a:gd name="T9" fmla="*/ 208 h 510"/>
                    <a:gd name="T10" fmla="*/ 23 w 369"/>
                    <a:gd name="T11" fmla="*/ 0 h 510"/>
                    <a:gd name="T12" fmla="*/ 171 w 369"/>
                    <a:gd name="T13" fmla="*/ 251 h 510"/>
                  </a:gdLst>
                  <a:ahLst/>
                  <a:cxnLst>
                    <a:cxn ang="0">
                      <a:pos x="T0" y="T1"/>
                    </a:cxn>
                    <a:cxn ang="0">
                      <a:pos x="T2" y="T3"/>
                    </a:cxn>
                    <a:cxn ang="0">
                      <a:pos x="T4" y="T5"/>
                    </a:cxn>
                    <a:cxn ang="0">
                      <a:pos x="T6" y="T7"/>
                    </a:cxn>
                    <a:cxn ang="0">
                      <a:pos x="T8" y="T9"/>
                    </a:cxn>
                    <a:cxn ang="0">
                      <a:pos x="T10" y="T11"/>
                    </a:cxn>
                    <a:cxn ang="0">
                      <a:pos x="T12" y="T13"/>
                    </a:cxn>
                  </a:cxnLst>
                  <a:rect l="0" t="0" r="r" b="b"/>
                  <a:pathLst>
                    <a:path w="369" h="510">
                      <a:moveTo>
                        <a:pt x="171" y="251"/>
                      </a:moveTo>
                      <a:cubicBezTo>
                        <a:pt x="233" y="449"/>
                        <a:pt x="286" y="188"/>
                        <a:pt x="286" y="188"/>
                      </a:cubicBezTo>
                      <a:cubicBezTo>
                        <a:pt x="369" y="191"/>
                        <a:pt x="369" y="191"/>
                        <a:pt x="369" y="191"/>
                      </a:cubicBezTo>
                      <a:cubicBezTo>
                        <a:pt x="368" y="371"/>
                        <a:pt x="284" y="510"/>
                        <a:pt x="195" y="493"/>
                      </a:cubicBezTo>
                      <a:cubicBezTo>
                        <a:pt x="0" y="455"/>
                        <a:pt x="72" y="208"/>
                        <a:pt x="72" y="208"/>
                      </a:cubicBezTo>
                      <a:cubicBezTo>
                        <a:pt x="23" y="0"/>
                        <a:pt x="23" y="0"/>
                        <a:pt x="23" y="0"/>
                      </a:cubicBezTo>
                      <a:cubicBezTo>
                        <a:pt x="23" y="0"/>
                        <a:pt x="121" y="91"/>
                        <a:pt x="171" y="251"/>
                      </a:cubicBezTo>
                      <a:close/>
                    </a:path>
                  </a:pathLst>
                </a:custGeom>
                <a:solidFill>
                  <a:srgbClr val="EB88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42" name="Freeform 1245">
                  <a:extLst>
                    <a:ext uri="{FF2B5EF4-FFF2-40B4-BE49-F238E27FC236}">
                      <a16:creationId xmlns:a16="http://schemas.microsoft.com/office/drawing/2014/main" id="{5BA37AB7-245A-44FF-9C81-972B6DCD741A}"/>
                    </a:ext>
                  </a:extLst>
                </p:cNvPr>
                <p:cNvSpPr>
                  <a:spLocks/>
                </p:cNvSpPr>
                <p:nvPr/>
              </p:nvSpPr>
              <p:spPr bwMode="auto">
                <a:xfrm>
                  <a:off x="8485828" y="3763963"/>
                  <a:ext cx="71438" cy="25400"/>
                </a:xfrm>
                <a:custGeom>
                  <a:avLst/>
                  <a:gdLst>
                    <a:gd name="T0" fmla="*/ 310 w 334"/>
                    <a:gd name="T1" fmla="*/ 1 h 115"/>
                    <a:gd name="T2" fmla="*/ 122 w 334"/>
                    <a:gd name="T3" fmla="*/ 8 h 115"/>
                    <a:gd name="T4" fmla="*/ 122 w 334"/>
                    <a:gd name="T5" fmla="*/ 8 h 115"/>
                    <a:gd name="T6" fmla="*/ 84 w 334"/>
                    <a:gd name="T7" fmla="*/ 9 h 115"/>
                    <a:gd name="T8" fmla="*/ 17 w 334"/>
                    <a:gd name="T9" fmla="*/ 63 h 115"/>
                    <a:gd name="T10" fmla="*/ 0 w 334"/>
                    <a:gd name="T11" fmla="*/ 112 h 115"/>
                    <a:gd name="T12" fmla="*/ 83 w 334"/>
                    <a:gd name="T13" fmla="*/ 115 h 115"/>
                    <a:gd name="T14" fmla="*/ 90 w 334"/>
                    <a:gd name="T15" fmla="*/ 97 h 115"/>
                    <a:gd name="T16" fmla="*/ 190 w 334"/>
                    <a:gd name="T17" fmla="*/ 113 h 115"/>
                    <a:gd name="T18" fmla="*/ 327 w 334"/>
                    <a:gd name="T19" fmla="*/ 33 h 115"/>
                    <a:gd name="T20" fmla="*/ 310 w 334"/>
                    <a:gd name="T21" fmla="*/ 1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34" h="115">
                      <a:moveTo>
                        <a:pt x="310" y="1"/>
                      </a:moveTo>
                      <a:cubicBezTo>
                        <a:pt x="122" y="8"/>
                        <a:pt x="122" y="8"/>
                        <a:pt x="122" y="8"/>
                      </a:cubicBezTo>
                      <a:cubicBezTo>
                        <a:pt x="122" y="8"/>
                        <a:pt x="122" y="8"/>
                        <a:pt x="122" y="8"/>
                      </a:cubicBezTo>
                      <a:cubicBezTo>
                        <a:pt x="84" y="9"/>
                        <a:pt x="84" y="9"/>
                        <a:pt x="84" y="9"/>
                      </a:cubicBezTo>
                      <a:cubicBezTo>
                        <a:pt x="54" y="10"/>
                        <a:pt x="28" y="31"/>
                        <a:pt x="17" y="63"/>
                      </a:cubicBezTo>
                      <a:cubicBezTo>
                        <a:pt x="0" y="112"/>
                        <a:pt x="0" y="112"/>
                        <a:pt x="0" y="112"/>
                      </a:cubicBezTo>
                      <a:cubicBezTo>
                        <a:pt x="83" y="115"/>
                        <a:pt x="83" y="115"/>
                        <a:pt x="83" y="115"/>
                      </a:cubicBezTo>
                      <a:cubicBezTo>
                        <a:pt x="90" y="97"/>
                        <a:pt x="90" y="97"/>
                        <a:pt x="90" y="97"/>
                      </a:cubicBezTo>
                      <a:cubicBezTo>
                        <a:pt x="119" y="110"/>
                        <a:pt x="155" y="114"/>
                        <a:pt x="190" y="113"/>
                      </a:cubicBezTo>
                      <a:cubicBezTo>
                        <a:pt x="274" y="110"/>
                        <a:pt x="311" y="65"/>
                        <a:pt x="327" y="33"/>
                      </a:cubicBezTo>
                      <a:cubicBezTo>
                        <a:pt x="334" y="18"/>
                        <a:pt x="325" y="0"/>
                        <a:pt x="310" y="1"/>
                      </a:cubicBezTo>
                      <a:close/>
                    </a:path>
                  </a:pathLst>
                </a:custGeom>
                <a:solidFill>
                  <a:srgbClr val="F0D0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43" name="Freeform 1246">
                  <a:extLst>
                    <a:ext uri="{FF2B5EF4-FFF2-40B4-BE49-F238E27FC236}">
                      <a16:creationId xmlns:a16="http://schemas.microsoft.com/office/drawing/2014/main" id="{3CF6A781-1520-4B71-BADF-C0C5AF617580}"/>
                    </a:ext>
                  </a:extLst>
                </p:cNvPr>
                <p:cNvSpPr>
                  <a:spLocks/>
                </p:cNvSpPr>
                <p:nvPr/>
              </p:nvSpPr>
              <p:spPr bwMode="auto">
                <a:xfrm>
                  <a:off x="8492178" y="3749675"/>
                  <a:ext cx="30163" cy="22225"/>
                </a:xfrm>
                <a:custGeom>
                  <a:avLst/>
                  <a:gdLst>
                    <a:gd name="T0" fmla="*/ 0 w 139"/>
                    <a:gd name="T1" fmla="*/ 107 h 107"/>
                    <a:gd name="T2" fmla="*/ 93 w 139"/>
                    <a:gd name="T3" fmla="*/ 10 h 107"/>
                    <a:gd name="T4" fmla="*/ 111 w 139"/>
                    <a:gd name="T5" fmla="*/ 4 h 107"/>
                    <a:gd name="T6" fmla="*/ 123 w 139"/>
                    <a:gd name="T7" fmla="*/ 39 h 107"/>
                    <a:gd name="T8" fmla="*/ 90 w 139"/>
                    <a:gd name="T9" fmla="*/ 79 h 107"/>
                    <a:gd name="T10" fmla="*/ 0 w 139"/>
                    <a:gd name="T11" fmla="*/ 107 h 107"/>
                  </a:gdLst>
                  <a:ahLst/>
                  <a:cxnLst>
                    <a:cxn ang="0">
                      <a:pos x="T0" y="T1"/>
                    </a:cxn>
                    <a:cxn ang="0">
                      <a:pos x="T2" y="T3"/>
                    </a:cxn>
                    <a:cxn ang="0">
                      <a:pos x="T4" y="T5"/>
                    </a:cxn>
                    <a:cxn ang="0">
                      <a:pos x="T6" y="T7"/>
                    </a:cxn>
                    <a:cxn ang="0">
                      <a:pos x="T8" y="T9"/>
                    </a:cxn>
                    <a:cxn ang="0">
                      <a:pos x="T10" y="T11"/>
                    </a:cxn>
                  </a:cxnLst>
                  <a:rect l="0" t="0" r="r" b="b"/>
                  <a:pathLst>
                    <a:path w="139" h="107">
                      <a:moveTo>
                        <a:pt x="0" y="107"/>
                      </a:moveTo>
                      <a:cubicBezTo>
                        <a:pt x="0" y="107"/>
                        <a:pt x="35" y="35"/>
                        <a:pt x="93" y="10"/>
                      </a:cubicBezTo>
                      <a:cubicBezTo>
                        <a:pt x="100" y="7"/>
                        <a:pt x="106" y="5"/>
                        <a:pt x="111" y="4"/>
                      </a:cubicBezTo>
                      <a:cubicBezTo>
                        <a:pt x="129" y="0"/>
                        <a:pt x="139" y="28"/>
                        <a:pt x="123" y="39"/>
                      </a:cubicBezTo>
                      <a:cubicBezTo>
                        <a:pt x="107" y="50"/>
                        <a:pt x="88" y="65"/>
                        <a:pt x="90" y="79"/>
                      </a:cubicBezTo>
                      <a:cubicBezTo>
                        <a:pt x="94" y="101"/>
                        <a:pt x="0" y="107"/>
                        <a:pt x="0" y="107"/>
                      </a:cubicBezTo>
                      <a:close/>
                    </a:path>
                  </a:pathLst>
                </a:custGeom>
                <a:solidFill>
                  <a:srgbClr val="F0D0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44" name="Freeform 1247">
                  <a:extLst>
                    <a:ext uri="{FF2B5EF4-FFF2-40B4-BE49-F238E27FC236}">
                      <a16:creationId xmlns:a16="http://schemas.microsoft.com/office/drawing/2014/main" id="{C40772D4-D850-4649-9D33-A1BC81E47663}"/>
                    </a:ext>
                  </a:extLst>
                </p:cNvPr>
                <p:cNvSpPr>
                  <a:spLocks/>
                </p:cNvSpPr>
                <p:nvPr/>
              </p:nvSpPr>
              <p:spPr bwMode="auto">
                <a:xfrm>
                  <a:off x="8331841" y="3870325"/>
                  <a:ext cx="141288" cy="215900"/>
                </a:xfrm>
                <a:custGeom>
                  <a:avLst/>
                  <a:gdLst>
                    <a:gd name="T0" fmla="*/ 6 w 667"/>
                    <a:gd name="T1" fmla="*/ 1014 h 1021"/>
                    <a:gd name="T2" fmla="*/ 168 w 667"/>
                    <a:gd name="T3" fmla="*/ 1021 h 1021"/>
                    <a:gd name="T4" fmla="*/ 168 w 667"/>
                    <a:gd name="T5" fmla="*/ 1011 h 1021"/>
                    <a:gd name="T6" fmla="*/ 226 w 667"/>
                    <a:gd name="T7" fmla="*/ 230 h 1021"/>
                    <a:gd name="T8" fmla="*/ 253 w 667"/>
                    <a:gd name="T9" fmla="*/ 215 h 1021"/>
                    <a:gd name="T10" fmla="*/ 255 w 667"/>
                    <a:gd name="T11" fmla="*/ 214 h 1021"/>
                    <a:gd name="T12" fmla="*/ 258 w 667"/>
                    <a:gd name="T13" fmla="*/ 214 h 1021"/>
                    <a:gd name="T14" fmla="*/ 258 w 667"/>
                    <a:gd name="T15" fmla="*/ 214 h 1021"/>
                    <a:gd name="T16" fmla="*/ 263 w 667"/>
                    <a:gd name="T17" fmla="*/ 213 h 1021"/>
                    <a:gd name="T18" fmla="*/ 273 w 667"/>
                    <a:gd name="T19" fmla="*/ 213 h 1021"/>
                    <a:gd name="T20" fmla="*/ 273 w 667"/>
                    <a:gd name="T21" fmla="*/ 213 h 1021"/>
                    <a:gd name="T22" fmla="*/ 490 w 667"/>
                    <a:gd name="T23" fmla="*/ 991 h 1021"/>
                    <a:gd name="T24" fmla="*/ 489 w 667"/>
                    <a:gd name="T25" fmla="*/ 998 h 1021"/>
                    <a:gd name="T26" fmla="*/ 656 w 667"/>
                    <a:gd name="T27" fmla="*/ 998 h 1021"/>
                    <a:gd name="T28" fmla="*/ 657 w 667"/>
                    <a:gd name="T29" fmla="*/ 992 h 1021"/>
                    <a:gd name="T30" fmla="*/ 540 w 667"/>
                    <a:gd name="T31" fmla="*/ 95 h 1021"/>
                    <a:gd name="T32" fmla="*/ 519 w 667"/>
                    <a:gd name="T33" fmla="*/ 17 h 1021"/>
                    <a:gd name="T34" fmla="*/ 124 w 667"/>
                    <a:gd name="T35" fmla="*/ 92 h 1021"/>
                    <a:gd name="T36" fmla="*/ 47 w 667"/>
                    <a:gd name="T37" fmla="*/ 91 h 1021"/>
                    <a:gd name="T38" fmla="*/ 6 w 667"/>
                    <a:gd name="T39" fmla="*/ 1014 h 10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67" h="1021">
                      <a:moveTo>
                        <a:pt x="6" y="1014"/>
                      </a:moveTo>
                      <a:cubicBezTo>
                        <a:pt x="168" y="1021"/>
                        <a:pt x="168" y="1021"/>
                        <a:pt x="168" y="1021"/>
                      </a:cubicBezTo>
                      <a:cubicBezTo>
                        <a:pt x="168" y="1018"/>
                        <a:pt x="168" y="1015"/>
                        <a:pt x="168" y="1011"/>
                      </a:cubicBezTo>
                      <a:cubicBezTo>
                        <a:pt x="170" y="894"/>
                        <a:pt x="113" y="334"/>
                        <a:pt x="226" y="230"/>
                      </a:cubicBezTo>
                      <a:cubicBezTo>
                        <a:pt x="234" y="222"/>
                        <a:pt x="243" y="217"/>
                        <a:pt x="253" y="215"/>
                      </a:cubicBezTo>
                      <a:cubicBezTo>
                        <a:pt x="254" y="214"/>
                        <a:pt x="254" y="214"/>
                        <a:pt x="255" y="214"/>
                      </a:cubicBezTo>
                      <a:cubicBezTo>
                        <a:pt x="256" y="214"/>
                        <a:pt x="257" y="214"/>
                        <a:pt x="258" y="214"/>
                      </a:cubicBezTo>
                      <a:cubicBezTo>
                        <a:pt x="258" y="214"/>
                        <a:pt x="258" y="214"/>
                        <a:pt x="258" y="214"/>
                      </a:cubicBezTo>
                      <a:cubicBezTo>
                        <a:pt x="259" y="213"/>
                        <a:pt x="261" y="213"/>
                        <a:pt x="263" y="213"/>
                      </a:cubicBezTo>
                      <a:cubicBezTo>
                        <a:pt x="266" y="213"/>
                        <a:pt x="270" y="213"/>
                        <a:pt x="273" y="213"/>
                      </a:cubicBezTo>
                      <a:cubicBezTo>
                        <a:pt x="273" y="213"/>
                        <a:pt x="273" y="213"/>
                        <a:pt x="273" y="213"/>
                      </a:cubicBezTo>
                      <a:cubicBezTo>
                        <a:pt x="439" y="229"/>
                        <a:pt x="498" y="883"/>
                        <a:pt x="490" y="991"/>
                      </a:cubicBezTo>
                      <a:cubicBezTo>
                        <a:pt x="490" y="994"/>
                        <a:pt x="489" y="996"/>
                        <a:pt x="489" y="998"/>
                      </a:cubicBezTo>
                      <a:cubicBezTo>
                        <a:pt x="656" y="998"/>
                        <a:pt x="656" y="998"/>
                        <a:pt x="656" y="998"/>
                      </a:cubicBezTo>
                      <a:cubicBezTo>
                        <a:pt x="656" y="996"/>
                        <a:pt x="656" y="994"/>
                        <a:pt x="657" y="992"/>
                      </a:cubicBezTo>
                      <a:cubicBezTo>
                        <a:pt x="667" y="926"/>
                        <a:pt x="537" y="235"/>
                        <a:pt x="540" y="95"/>
                      </a:cubicBezTo>
                      <a:cubicBezTo>
                        <a:pt x="540" y="51"/>
                        <a:pt x="519" y="17"/>
                        <a:pt x="519" y="17"/>
                      </a:cubicBezTo>
                      <a:cubicBezTo>
                        <a:pt x="519" y="17"/>
                        <a:pt x="218" y="0"/>
                        <a:pt x="124" y="92"/>
                      </a:cubicBezTo>
                      <a:cubicBezTo>
                        <a:pt x="89" y="126"/>
                        <a:pt x="64" y="10"/>
                        <a:pt x="47" y="91"/>
                      </a:cubicBezTo>
                      <a:cubicBezTo>
                        <a:pt x="0" y="310"/>
                        <a:pt x="6" y="1014"/>
                        <a:pt x="6" y="1014"/>
                      </a:cubicBezTo>
                      <a:close/>
                    </a:path>
                  </a:pathLst>
                </a:custGeom>
                <a:solidFill>
                  <a:srgbClr val="BDA45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45" name="Freeform 1248">
                  <a:extLst>
                    <a:ext uri="{FF2B5EF4-FFF2-40B4-BE49-F238E27FC236}">
                      <a16:creationId xmlns:a16="http://schemas.microsoft.com/office/drawing/2014/main" id="{C7BAEB86-FDCE-4142-8DD3-D37D1C27EFC2}"/>
                    </a:ext>
                  </a:extLst>
                </p:cNvPr>
                <p:cNvSpPr>
                  <a:spLocks/>
                </p:cNvSpPr>
                <p:nvPr/>
              </p:nvSpPr>
              <p:spPr bwMode="auto">
                <a:xfrm>
                  <a:off x="8355653" y="3916363"/>
                  <a:ext cx="30163" cy="168275"/>
                </a:xfrm>
                <a:custGeom>
                  <a:avLst/>
                  <a:gdLst>
                    <a:gd name="T0" fmla="*/ 31 w 140"/>
                    <a:gd name="T1" fmla="*/ 791 h 796"/>
                    <a:gd name="T2" fmla="*/ 55 w 140"/>
                    <a:gd name="T3" fmla="*/ 796 h 796"/>
                    <a:gd name="T4" fmla="*/ 113 w 140"/>
                    <a:gd name="T5" fmla="*/ 15 h 796"/>
                    <a:gd name="T6" fmla="*/ 140 w 140"/>
                    <a:gd name="T7" fmla="*/ 0 h 796"/>
                    <a:gd name="T8" fmla="*/ 38 w 140"/>
                    <a:gd name="T9" fmla="*/ 190 h 796"/>
                    <a:gd name="T10" fmla="*/ 31 w 140"/>
                    <a:gd name="T11" fmla="*/ 791 h 796"/>
                  </a:gdLst>
                  <a:ahLst/>
                  <a:cxnLst>
                    <a:cxn ang="0">
                      <a:pos x="T0" y="T1"/>
                    </a:cxn>
                    <a:cxn ang="0">
                      <a:pos x="T2" y="T3"/>
                    </a:cxn>
                    <a:cxn ang="0">
                      <a:pos x="T4" y="T5"/>
                    </a:cxn>
                    <a:cxn ang="0">
                      <a:pos x="T6" y="T7"/>
                    </a:cxn>
                    <a:cxn ang="0">
                      <a:pos x="T8" y="T9"/>
                    </a:cxn>
                    <a:cxn ang="0">
                      <a:pos x="T10" y="T11"/>
                    </a:cxn>
                  </a:cxnLst>
                  <a:rect l="0" t="0" r="r" b="b"/>
                  <a:pathLst>
                    <a:path w="140" h="796">
                      <a:moveTo>
                        <a:pt x="31" y="791"/>
                      </a:moveTo>
                      <a:cubicBezTo>
                        <a:pt x="55" y="796"/>
                        <a:pt x="55" y="796"/>
                        <a:pt x="55" y="796"/>
                      </a:cubicBezTo>
                      <a:cubicBezTo>
                        <a:pt x="57" y="679"/>
                        <a:pt x="0" y="119"/>
                        <a:pt x="113" y="15"/>
                      </a:cubicBezTo>
                      <a:cubicBezTo>
                        <a:pt x="121" y="7"/>
                        <a:pt x="130" y="2"/>
                        <a:pt x="140" y="0"/>
                      </a:cubicBezTo>
                      <a:cubicBezTo>
                        <a:pt x="115" y="6"/>
                        <a:pt x="50" y="37"/>
                        <a:pt x="38" y="190"/>
                      </a:cubicBezTo>
                      <a:cubicBezTo>
                        <a:pt x="22" y="381"/>
                        <a:pt x="31" y="791"/>
                        <a:pt x="31" y="791"/>
                      </a:cubicBezTo>
                      <a:close/>
                    </a:path>
                  </a:pathLst>
                </a:custGeom>
                <a:solidFill>
                  <a:srgbClr val="9455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46" name="Freeform 1249">
                  <a:extLst>
                    <a:ext uri="{FF2B5EF4-FFF2-40B4-BE49-F238E27FC236}">
                      <a16:creationId xmlns:a16="http://schemas.microsoft.com/office/drawing/2014/main" id="{B8210D43-B43E-49E4-B42C-15B7886B1D4F}"/>
                    </a:ext>
                  </a:extLst>
                </p:cNvPr>
                <p:cNvSpPr>
                  <a:spLocks/>
                </p:cNvSpPr>
                <p:nvPr/>
              </p:nvSpPr>
              <p:spPr bwMode="auto">
                <a:xfrm>
                  <a:off x="8404866" y="4068763"/>
                  <a:ext cx="68263" cy="26987"/>
                </a:xfrm>
                <a:custGeom>
                  <a:avLst/>
                  <a:gdLst>
                    <a:gd name="T0" fmla="*/ 149 w 326"/>
                    <a:gd name="T1" fmla="*/ 56 h 126"/>
                    <a:gd name="T2" fmla="*/ 149 w 326"/>
                    <a:gd name="T3" fmla="*/ 56 h 126"/>
                    <a:gd name="T4" fmla="*/ 0 w 326"/>
                    <a:gd name="T5" fmla="*/ 126 h 126"/>
                    <a:gd name="T6" fmla="*/ 326 w 326"/>
                    <a:gd name="T7" fmla="*/ 122 h 126"/>
                    <a:gd name="T8" fmla="*/ 316 w 326"/>
                    <a:gd name="T9" fmla="*/ 56 h 126"/>
                    <a:gd name="T10" fmla="*/ 149 w 326"/>
                    <a:gd name="T11" fmla="*/ 56 h 126"/>
                  </a:gdLst>
                  <a:ahLst/>
                  <a:cxnLst>
                    <a:cxn ang="0">
                      <a:pos x="T0" y="T1"/>
                    </a:cxn>
                    <a:cxn ang="0">
                      <a:pos x="T2" y="T3"/>
                    </a:cxn>
                    <a:cxn ang="0">
                      <a:pos x="T4" y="T5"/>
                    </a:cxn>
                    <a:cxn ang="0">
                      <a:pos x="T6" y="T7"/>
                    </a:cxn>
                    <a:cxn ang="0">
                      <a:pos x="T8" y="T9"/>
                    </a:cxn>
                    <a:cxn ang="0">
                      <a:pos x="T10" y="T11"/>
                    </a:cxn>
                  </a:cxnLst>
                  <a:rect l="0" t="0" r="r" b="b"/>
                  <a:pathLst>
                    <a:path w="326" h="126">
                      <a:moveTo>
                        <a:pt x="149" y="56"/>
                      </a:moveTo>
                      <a:cubicBezTo>
                        <a:pt x="149" y="56"/>
                        <a:pt x="149" y="56"/>
                        <a:pt x="149" y="56"/>
                      </a:cubicBezTo>
                      <a:cubicBezTo>
                        <a:pt x="147" y="55"/>
                        <a:pt x="37" y="0"/>
                        <a:pt x="0" y="126"/>
                      </a:cubicBezTo>
                      <a:cubicBezTo>
                        <a:pt x="326" y="122"/>
                        <a:pt x="326" y="122"/>
                        <a:pt x="326" y="122"/>
                      </a:cubicBezTo>
                      <a:cubicBezTo>
                        <a:pt x="326" y="122"/>
                        <a:pt x="320" y="97"/>
                        <a:pt x="316" y="56"/>
                      </a:cubicBezTo>
                      <a:lnTo>
                        <a:pt x="149" y="5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47" name="Freeform 1250">
                  <a:extLst>
                    <a:ext uri="{FF2B5EF4-FFF2-40B4-BE49-F238E27FC236}">
                      <a16:creationId xmlns:a16="http://schemas.microsoft.com/office/drawing/2014/main" id="{F65FBC5F-6D8A-432B-9114-8F8822D7AC20}"/>
                    </a:ext>
                  </a:extLst>
                </p:cNvPr>
                <p:cNvSpPr>
                  <a:spLocks/>
                </p:cNvSpPr>
                <p:nvPr/>
              </p:nvSpPr>
              <p:spPr bwMode="auto">
                <a:xfrm>
                  <a:off x="8295328" y="4062413"/>
                  <a:ext cx="71438" cy="34925"/>
                </a:xfrm>
                <a:custGeom>
                  <a:avLst/>
                  <a:gdLst>
                    <a:gd name="T0" fmla="*/ 168 w 341"/>
                    <a:gd name="T1" fmla="*/ 85 h 159"/>
                    <a:gd name="T2" fmla="*/ 0 w 341"/>
                    <a:gd name="T3" fmla="*/ 159 h 159"/>
                    <a:gd name="T4" fmla="*/ 338 w 341"/>
                    <a:gd name="T5" fmla="*/ 158 h 159"/>
                    <a:gd name="T6" fmla="*/ 341 w 341"/>
                    <a:gd name="T7" fmla="*/ 93 h 159"/>
                    <a:gd name="T8" fmla="*/ 168 w 341"/>
                    <a:gd name="T9" fmla="*/ 85 h 159"/>
                  </a:gdLst>
                  <a:ahLst/>
                  <a:cxnLst>
                    <a:cxn ang="0">
                      <a:pos x="T0" y="T1"/>
                    </a:cxn>
                    <a:cxn ang="0">
                      <a:pos x="T2" y="T3"/>
                    </a:cxn>
                    <a:cxn ang="0">
                      <a:pos x="T4" y="T5"/>
                    </a:cxn>
                    <a:cxn ang="0">
                      <a:pos x="T6" y="T7"/>
                    </a:cxn>
                    <a:cxn ang="0">
                      <a:pos x="T8" y="T9"/>
                    </a:cxn>
                  </a:cxnLst>
                  <a:rect l="0" t="0" r="r" b="b"/>
                  <a:pathLst>
                    <a:path w="341" h="159">
                      <a:moveTo>
                        <a:pt x="168" y="85"/>
                      </a:moveTo>
                      <a:cubicBezTo>
                        <a:pt x="5" y="0"/>
                        <a:pt x="0" y="159"/>
                        <a:pt x="0" y="159"/>
                      </a:cubicBezTo>
                      <a:cubicBezTo>
                        <a:pt x="338" y="158"/>
                        <a:pt x="338" y="158"/>
                        <a:pt x="338" y="158"/>
                      </a:cubicBezTo>
                      <a:cubicBezTo>
                        <a:pt x="338" y="158"/>
                        <a:pt x="339" y="132"/>
                        <a:pt x="341" y="93"/>
                      </a:cubicBezTo>
                      <a:lnTo>
                        <a:pt x="168" y="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48" name="Freeform 1251">
                  <a:extLst>
                    <a:ext uri="{FF2B5EF4-FFF2-40B4-BE49-F238E27FC236}">
                      <a16:creationId xmlns:a16="http://schemas.microsoft.com/office/drawing/2014/main" id="{BFFC7ED5-A20E-4D07-9511-CC1B956DDD49}"/>
                    </a:ext>
                  </a:extLst>
                </p:cNvPr>
                <p:cNvSpPr>
                  <a:spLocks/>
                </p:cNvSpPr>
                <p:nvPr/>
              </p:nvSpPr>
              <p:spPr bwMode="auto">
                <a:xfrm>
                  <a:off x="8341366" y="3856038"/>
                  <a:ext cx="104775" cy="42862"/>
                </a:xfrm>
                <a:custGeom>
                  <a:avLst/>
                  <a:gdLst>
                    <a:gd name="T0" fmla="*/ 113 w 493"/>
                    <a:gd name="T1" fmla="*/ 92 h 207"/>
                    <a:gd name="T2" fmla="*/ 0 w 493"/>
                    <a:gd name="T3" fmla="*/ 163 h 207"/>
                    <a:gd name="T4" fmla="*/ 493 w 493"/>
                    <a:gd name="T5" fmla="*/ 167 h 207"/>
                    <a:gd name="T6" fmla="*/ 479 w 493"/>
                    <a:gd name="T7" fmla="*/ 90 h 207"/>
                    <a:gd name="T8" fmla="*/ 113 w 493"/>
                    <a:gd name="T9" fmla="*/ 92 h 207"/>
                  </a:gdLst>
                  <a:ahLst/>
                  <a:cxnLst>
                    <a:cxn ang="0">
                      <a:pos x="T0" y="T1"/>
                    </a:cxn>
                    <a:cxn ang="0">
                      <a:pos x="T2" y="T3"/>
                    </a:cxn>
                    <a:cxn ang="0">
                      <a:pos x="T4" y="T5"/>
                    </a:cxn>
                    <a:cxn ang="0">
                      <a:pos x="T6" y="T7"/>
                    </a:cxn>
                    <a:cxn ang="0">
                      <a:pos x="T8" y="T9"/>
                    </a:cxn>
                  </a:cxnLst>
                  <a:rect l="0" t="0" r="r" b="b"/>
                  <a:pathLst>
                    <a:path w="493" h="207">
                      <a:moveTo>
                        <a:pt x="113" y="92"/>
                      </a:moveTo>
                      <a:cubicBezTo>
                        <a:pt x="78" y="127"/>
                        <a:pt x="17" y="82"/>
                        <a:pt x="0" y="163"/>
                      </a:cubicBezTo>
                      <a:cubicBezTo>
                        <a:pt x="29" y="169"/>
                        <a:pt x="234" y="207"/>
                        <a:pt x="493" y="167"/>
                      </a:cubicBezTo>
                      <a:cubicBezTo>
                        <a:pt x="493" y="123"/>
                        <a:pt x="479" y="90"/>
                        <a:pt x="479" y="90"/>
                      </a:cubicBezTo>
                      <a:cubicBezTo>
                        <a:pt x="479" y="90"/>
                        <a:pt x="208" y="0"/>
                        <a:pt x="113" y="92"/>
                      </a:cubicBezTo>
                      <a:close/>
                    </a:path>
                  </a:pathLst>
                </a:custGeom>
                <a:solidFill>
                  <a:srgbClr val="9455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49" name="Freeform 1252">
                  <a:extLst>
                    <a:ext uri="{FF2B5EF4-FFF2-40B4-BE49-F238E27FC236}">
                      <a16:creationId xmlns:a16="http://schemas.microsoft.com/office/drawing/2014/main" id="{7BB37571-67E1-4E2B-B2B0-AAD744D47BAA}"/>
                    </a:ext>
                  </a:extLst>
                </p:cNvPr>
                <p:cNvSpPr>
                  <a:spLocks/>
                </p:cNvSpPr>
                <p:nvPr/>
              </p:nvSpPr>
              <p:spPr bwMode="auto">
                <a:xfrm>
                  <a:off x="8388991" y="3916363"/>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245E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50" name="Freeform 1253">
                  <a:extLst>
                    <a:ext uri="{FF2B5EF4-FFF2-40B4-BE49-F238E27FC236}">
                      <a16:creationId xmlns:a16="http://schemas.microsoft.com/office/drawing/2014/main" id="{6069C950-3EFB-4F62-9712-B0B6B5F4A346}"/>
                    </a:ext>
                  </a:extLst>
                </p:cNvPr>
                <p:cNvSpPr>
                  <a:spLocks/>
                </p:cNvSpPr>
                <p:nvPr/>
              </p:nvSpPr>
              <p:spPr bwMode="auto">
                <a:xfrm>
                  <a:off x="8385816" y="3916363"/>
                  <a:ext cx="1588" cy="0"/>
                </a:xfrm>
                <a:custGeom>
                  <a:avLst/>
                  <a:gdLst>
                    <a:gd name="T0" fmla="*/ 5 w 5"/>
                    <a:gd name="T1" fmla="*/ 0 h 1"/>
                    <a:gd name="T2" fmla="*/ 0 w 5"/>
                    <a:gd name="T3" fmla="*/ 1 h 1"/>
                    <a:gd name="T4" fmla="*/ 5 w 5"/>
                    <a:gd name="T5" fmla="*/ 0 h 1"/>
                  </a:gdLst>
                  <a:ahLst/>
                  <a:cxnLst>
                    <a:cxn ang="0">
                      <a:pos x="T0" y="T1"/>
                    </a:cxn>
                    <a:cxn ang="0">
                      <a:pos x="T2" y="T3"/>
                    </a:cxn>
                    <a:cxn ang="0">
                      <a:pos x="T4" y="T5"/>
                    </a:cxn>
                  </a:cxnLst>
                  <a:rect l="0" t="0" r="r" b="b"/>
                  <a:pathLst>
                    <a:path w="5" h="1">
                      <a:moveTo>
                        <a:pt x="5" y="0"/>
                      </a:moveTo>
                      <a:cubicBezTo>
                        <a:pt x="5" y="0"/>
                        <a:pt x="3" y="0"/>
                        <a:pt x="0" y="1"/>
                      </a:cubicBezTo>
                      <a:cubicBezTo>
                        <a:pt x="1" y="0"/>
                        <a:pt x="3" y="0"/>
                        <a:pt x="5" y="0"/>
                      </a:cubicBezTo>
                      <a:close/>
                    </a:path>
                  </a:pathLst>
                </a:custGeom>
                <a:solidFill>
                  <a:srgbClr val="245E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51" name="Freeform 1254">
                  <a:extLst>
                    <a:ext uri="{FF2B5EF4-FFF2-40B4-BE49-F238E27FC236}">
                      <a16:creationId xmlns:a16="http://schemas.microsoft.com/office/drawing/2014/main" id="{2AB34F61-F98B-4AF1-96EB-8BCA8B4FE9AD}"/>
                    </a:ext>
                  </a:extLst>
                </p:cNvPr>
                <p:cNvSpPr>
                  <a:spLocks/>
                </p:cNvSpPr>
                <p:nvPr/>
              </p:nvSpPr>
              <p:spPr bwMode="auto">
                <a:xfrm>
                  <a:off x="8277866" y="3751263"/>
                  <a:ext cx="77788" cy="107950"/>
                </a:xfrm>
                <a:custGeom>
                  <a:avLst/>
                  <a:gdLst>
                    <a:gd name="T0" fmla="*/ 202 w 369"/>
                    <a:gd name="T1" fmla="*/ 266 h 509"/>
                    <a:gd name="T2" fmla="*/ 83 w 369"/>
                    <a:gd name="T3" fmla="*/ 187 h 509"/>
                    <a:gd name="T4" fmla="*/ 0 w 369"/>
                    <a:gd name="T5" fmla="*/ 191 h 509"/>
                    <a:gd name="T6" fmla="*/ 174 w 369"/>
                    <a:gd name="T7" fmla="*/ 492 h 509"/>
                    <a:gd name="T8" fmla="*/ 297 w 369"/>
                    <a:gd name="T9" fmla="*/ 208 h 509"/>
                    <a:gd name="T10" fmla="*/ 342 w 369"/>
                    <a:gd name="T11" fmla="*/ 0 h 509"/>
                    <a:gd name="T12" fmla="*/ 202 w 369"/>
                    <a:gd name="T13" fmla="*/ 266 h 509"/>
                  </a:gdLst>
                  <a:ahLst/>
                  <a:cxnLst>
                    <a:cxn ang="0">
                      <a:pos x="T0" y="T1"/>
                    </a:cxn>
                    <a:cxn ang="0">
                      <a:pos x="T2" y="T3"/>
                    </a:cxn>
                    <a:cxn ang="0">
                      <a:pos x="T4" y="T5"/>
                    </a:cxn>
                    <a:cxn ang="0">
                      <a:pos x="T6" y="T7"/>
                    </a:cxn>
                    <a:cxn ang="0">
                      <a:pos x="T8" y="T9"/>
                    </a:cxn>
                    <a:cxn ang="0">
                      <a:pos x="T10" y="T11"/>
                    </a:cxn>
                    <a:cxn ang="0">
                      <a:pos x="T12" y="T13"/>
                    </a:cxn>
                  </a:cxnLst>
                  <a:rect l="0" t="0" r="r" b="b"/>
                  <a:pathLst>
                    <a:path w="369" h="509">
                      <a:moveTo>
                        <a:pt x="202" y="266"/>
                      </a:moveTo>
                      <a:cubicBezTo>
                        <a:pt x="184" y="448"/>
                        <a:pt x="83" y="187"/>
                        <a:pt x="83" y="187"/>
                      </a:cubicBezTo>
                      <a:cubicBezTo>
                        <a:pt x="0" y="191"/>
                        <a:pt x="0" y="191"/>
                        <a:pt x="0" y="191"/>
                      </a:cubicBezTo>
                      <a:cubicBezTo>
                        <a:pt x="1" y="371"/>
                        <a:pt x="85" y="509"/>
                        <a:pt x="174" y="492"/>
                      </a:cubicBezTo>
                      <a:cubicBezTo>
                        <a:pt x="369" y="455"/>
                        <a:pt x="297" y="208"/>
                        <a:pt x="297" y="208"/>
                      </a:cubicBezTo>
                      <a:cubicBezTo>
                        <a:pt x="342" y="0"/>
                        <a:pt x="342" y="0"/>
                        <a:pt x="342" y="0"/>
                      </a:cubicBezTo>
                      <a:cubicBezTo>
                        <a:pt x="342" y="0"/>
                        <a:pt x="219" y="98"/>
                        <a:pt x="202" y="266"/>
                      </a:cubicBezTo>
                      <a:close/>
                    </a:path>
                  </a:pathLst>
                </a:custGeom>
                <a:solidFill>
                  <a:srgbClr val="EB88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52" name="Freeform 1255">
                  <a:extLst>
                    <a:ext uri="{FF2B5EF4-FFF2-40B4-BE49-F238E27FC236}">
                      <a16:creationId xmlns:a16="http://schemas.microsoft.com/office/drawing/2014/main" id="{885E8646-7A4C-4A57-82AA-CF48DBAB1770}"/>
                    </a:ext>
                  </a:extLst>
                </p:cNvPr>
                <p:cNvSpPr>
                  <a:spLocks/>
                </p:cNvSpPr>
                <p:nvPr/>
              </p:nvSpPr>
              <p:spPr bwMode="auto">
                <a:xfrm>
                  <a:off x="8223891" y="3768725"/>
                  <a:ext cx="71438" cy="23812"/>
                </a:xfrm>
                <a:custGeom>
                  <a:avLst/>
                  <a:gdLst>
                    <a:gd name="T0" fmla="*/ 334 w 334"/>
                    <a:gd name="T1" fmla="*/ 111 h 115"/>
                    <a:gd name="T2" fmla="*/ 315 w 334"/>
                    <a:gd name="T3" fmla="*/ 57 h 115"/>
                    <a:gd name="T4" fmla="*/ 255 w 334"/>
                    <a:gd name="T5" fmla="*/ 8 h 115"/>
                    <a:gd name="T6" fmla="*/ 212 w 334"/>
                    <a:gd name="T7" fmla="*/ 7 h 115"/>
                    <a:gd name="T8" fmla="*/ 212 w 334"/>
                    <a:gd name="T9" fmla="*/ 7 h 115"/>
                    <a:gd name="T10" fmla="*/ 24 w 334"/>
                    <a:gd name="T11" fmla="*/ 0 h 115"/>
                    <a:gd name="T12" fmla="*/ 7 w 334"/>
                    <a:gd name="T13" fmla="*/ 32 h 115"/>
                    <a:gd name="T14" fmla="*/ 144 w 334"/>
                    <a:gd name="T15" fmla="*/ 112 h 115"/>
                    <a:gd name="T16" fmla="*/ 244 w 334"/>
                    <a:gd name="T17" fmla="*/ 96 h 115"/>
                    <a:gd name="T18" fmla="*/ 251 w 334"/>
                    <a:gd name="T19" fmla="*/ 115 h 115"/>
                    <a:gd name="T20" fmla="*/ 334 w 334"/>
                    <a:gd name="T21" fmla="*/ 111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34" h="115">
                      <a:moveTo>
                        <a:pt x="334" y="111"/>
                      </a:moveTo>
                      <a:cubicBezTo>
                        <a:pt x="315" y="57"/>
                        <a:pt x="315" y="57"/>
                        <a:pt x="315" y="57"/>
                      </a:cubicBezTo>
                      <a:cubicBezTo>
                        <a:pt x="305" y="28"/>
                        <a:pt x="282" y="9"/>
                        <a:pt x="255" y="8"/>
                      </a:cubicBezTo>
                      <a:cubicBezTo>
                        <a:pt x="212" y="7"/>
                        <a:pt x="212" y="7"/>
                        <a:pt x="212" y="7"/>
                      </a:cubicBezTo>
                      <a:cubicBezTo>
                        <a:pt x="212" y="7"/>
                        <a:pt x="212" y="7"/>
                        <a:pt x="212" y="7"/>
                      </a:cubicBezTo>
                      <a:cubicBezTo>
                        <a:pt x="24" y="0"/>
                        <a:pt x="24" y="0"/>
                        <a:pt x="24" y="0"/>
                      </a:cubicBezTo>
                      <a:cubicBezTo>
                        <a:pt x="9" y="0"/>
                        <a:pt x="0" y="18"/>
                        <a:pt x="7" y="32"/>
                      </a:cubicBezTo>
                      <a:cubicBezTo>
                        <a:pt x="23" y="65"/>
                        <a:pt x="60" y="109"/>
                        <a:pt x="144" y="112"/>
                      </a:cubicBezTo>
                      <a:cubicBezTo>
                        <a:pt x="179" y="113"/>
                        <a:pt x="215" y="110"/>
                        <a:pt x="244" y="96"/>
                      </a:cubicBezTo>
                      <a:cubicBezTo>
                        <a:pt x="251" y="115"/>
                        <a:pt x="251" y="115"/>
                        <a:pt x="251" y="115"/>
                      </a:cubicBezTo>
                      <a:lnTo>
                        <a:pt x="334" y="111"/>
                      </a:lnTo>
                      <a:close/>
                    </a:path>
                  </a:pathLst>
                </a:custGeom>
                <a:solidFill>
                  <a:srgbClr val="F0D0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53" name="Freeform 1256">
                  <a:extLst>
                    <a:ext uri="{FF2B5EF4-FFF2-40B4-BE49-F238E27FC236}">
                      <a16:creationId xmlns:a16="http://schemas.microsoft.com/office/drawing/2014/main" id="{D089054A-2A77-49FD-BA12-EDA5B4DD133E}"/>
                    </a:ext>
                  </a:extLst>
                </p:cNvPr>
                <p:cNvSpPr>
                  <a:spLocks/>
                </p:cNvSpPr>
                <p:nvPr/>
              </p:nvSpPr>
              <p:spPr bwMode="auto">
                <a:xfrm>
                  <a:off x="8258816" y="3752850"/>
                  <a:ext cx="30163" cy="23812"/>
                </a:xfrm>
                <a:custGeom>
                  <a:avLst/>
                  <a:gdLst>
                    <a:gd name="T0" fmla="*/ 144 w 144"/>
                    <a:gd name="T1" fmla="*/ 108 h 108"/>
                    <a:gd name="T2" fmla="*/ 45 w 144"/>
                    <a:gd name="T3" fmla="*/ 11 h 108"/>
                    <a:gd name="T4" fmla="*/ 27 w 144"/>
                    <a:gd name="T5" fmla="*/ 5 h 108"/>
                    <a:gd name="T6" fmla="*/ 15 w 144"/>
                    <a:gd name="T7" fmla="*/ 40 h 108"/>
                    <a:gd name="T8" fmla="*/ 48 w 144"/>
                    <a:gd name="T9" fmla="*/ 79 h 108"/>
                    <a:gd name="T10" fmla="*/ 144 w 144"/>
                    <a:gd name="T11" fmla="*/ 108 h 108"/>
                  </a:gdLst>
                  <a:ahLst/>
                  <a:cxnLst>
                    <a:cxn ang="0">
                      <a:pos x="T0" y="T1"/>
                    </a:cxn>
                    <a:cxn ang="0">
                      <a:pos x="T2" y="T3"/>
                    </a:cxn>
                    <a:cxn ang="0">
                      <a:pos x="T4" y="T5"/>
                    </a:cxn>
                    <a:cxn ang="0">
                      <a:pos x="T6" y="T7"/>
                    </a:cxn>
                    <a:cxn ang="0">
                      <a:pos x="T8" y="T9"/>
                    </a:cxn>
                    <a:cxn ang="0">
                      <a:pos x="T10" y="T11"/>
                    </a:cxn>
                  </a:cxnLst>
                  <a:rect l="0" t="0" r="r" b="b"/>
                  <a:pathLst>
                    <a:path w="144" h="108">
                      <a:moveTo>
                        <a:pt x="144" y="108"/>
                      </a:moveTo>
                      <a:cubicBezTo>
                        <a:pt x="144" y="108"/>
                        <a:pt x="103" y="36"/>
                        <a:pt x="45" y="11"/>
                      </a:cubicBezTo>
                      <a:cubicBezTo>
                        <a:pt x="38" y="8"/>
                        <a:pt x="32" y="6"/>
                        <a:pt x="27" y="5"/>
                      </a:cubicBezTo>
                      <a:cubicBezTo>
                        <a:pt x="9" y="0"/>
                        <a:pt x="0" y="29"/>
                        <a:pt x="15" y="40"/>
                      </a:cubicBezTo>
                      <a:cubicBezTo>
                        <a:pt x="31" y="50"/>
                        <a:pt x="50" y="66"/>
                        <a:pt x="48" y="79"/>
                      </a:cubicBezTo>
                      <a:cubicBezTo>
                        <a:pt x="44" y="102"/>
                        <a:pt x="144" y="108"/>
                        <a:pt x="144" y="108"/>
                      </a:cubicBezTo>
                      <a:close/>
                    </a:path>
                  </a:pathLst>
                </a:custGeom>
                <a:solidFill>
                  <a:srgbClr val="F0D0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54" name="Freeform 1257">
                  <a:extLst>
                    <a:ext uri="{FF2B5EF4-FFF2-40B4-BE49-F238E27FC236}">
                      <a16:creationId xmlns:a16="http://schemas.microsoft.com/office/drawing/2014/main" id="{FAEDB5EB-D063-4AE2-A90A-398884CDE562}"/>
                    </a:ext>
                  </a:extLst>
                </p:cNvPr>
                <p:cNvSpPr>
                  <a:spLocks/>
                </p:cNvSpPr>
                <p:nvPr/>
              </p:nvSpPr>
              <p:spPr bwMode="auto">
                <a:xfrm>
                  <a:off x="8333428" y="3736975"/>
                  <a:ext cx="112713" cy="161925"/>
                </a:xfrm>
                <a:custGeom>
                  <a:avLst/>
                  <a:gdLst>
                    <a:gd name="T0" fmla="*/ 527 w 527"/>
                    <a:gd name="T1" fmla="*/ 711 h 764"/>
                    <a:gd name="T2" fmla="*/ 41 w 527"/>
                    <a:gd name="T3" fmla="*/ 705 h 764"/>
                    <a:gd name="T4" fmla="*/ 41 w 527"/>
                    <a:gd name="T5" fmla="*/ 106 h 764"/>
                    <a:gd name="T6" fmla="*/ 454 w 527"/>
                    <a:gd name="T7" fmla="*/ 56 h 764"/>
                    <a:gd name="T8" fmla="*/ 455 w 527"/>
                    <a:gd name="T9" fmla="*/ 57 h 764"/>
                    <a:gd name="T10" fmla="*/ 499 w 527"/>
                    <a:gd name="T11" fmla="*/ 218 h 764"/>
                    <a:gd name="T12" fmla="*/ 518 w 527"/>
                    <a:gd name="T13" fmla="*/ 428 h 764"/>
                    <a:gd name="T14" fmla="*/ 527 w 527"/>
                    <a:gd name="T15" fmla="*/ 711 h 7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27" h="764">
                      <a:moveTo>
                        <a:pt x="527" y="711"/>
                      </a:moveTo>
                      <a:cubicBezTo>
                        <a:pt x="527" y="711"/>
                        <a:pt x="325" y="764"/>
                        <a:pt x="41" y="705"/>
                      </a:cubicBezTo>
                      <a:cubicBezTo>
                        <a:pt x="35" y="704"/>
                        <a:pt x="0" y="192"/>
                        <a:pt x="41" y="106"/>
                      </a:cubicBezTo>
                      <a:cubicBezTo>
                        <a:pt x="81" y="20"/>
                        <a:pt x="389" y="0"/>
                        <a:pt x="454" y="56"/>
                      </a:cubicBezTo>
                      <a:cubicBezTo>
                        <a:pt x="454" y="56"/>
                        <a:pt x="455" y="57"/>
                        <a:pt x="455" y="57"/>
                      </a:cubicBezTo>
                      <a:cubicBezTo>
                        <a:pt x="475" y="76"/>
                        <a:pt x="489" y="139"/>
                        <a:pt x="499" y="218"/>
                      </a:cubicBezTo>
                      <a:cubicBezTo>
                        <a:pt x="508" y="283"/>
                        <a:pt x="514" y="358"/>
                        <a:pt x="518" y="428"/>
                      </a:cubicBezTo>
                      <a:cubicBezTo>
                        <a:pt x="519" y="450"/>
                        <a:pt x="527" y="711"/>
                        <a:pt x="527" y="711"/>
                      </a:cubicBezTo>
                      <a:close/>
                    </a:path>
                  </a:pathLst>
                </a:custGeom>
                <a:solidFill>
                  <a:srgbClr val="EB88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55" name="Freeform 1258">
                  <a:extLst>
                    <a:ext uri="{FF2B5EF4-FFF2-40B4-BE49-F238E27FC236}">
                      <a16:creationId xmlns:a16="http://schemas.microsoft.com/office/drawing/2014/main" id="{0E4D59BF-235D-4A5F-B214-2D782E808F14}"/>
                    </a:ext>
                  </a:extLst>
                </p:cNvPr>
                <p:cNvSpPr>
                  <a:spLocks/>
                </p:cNvSpPr>
                <p:nvPr/>
              </p:nvSpPr>
              <p:spPr bwMode="auto">
                <a:xfrm>
                  <a:off x="8371528" y="3727450"/>
                  <a:ext cx="38100" cy="46037"/>
                </a:xfrm>
                <a:custGeom>
                  <a:avLst/>
                  <a:gdLst>
                    <a:gd name="T0" fmla="*/ 183 w 183"/>
                    <a:gd name="T1" fmla="*/ 0 h 221"/>
                    <a:gd name="T2" fmla="*/ 183 w 183"/>
                    <a:gd name="T3" fmla="*/ 61 h 221"/>
                    <a:gd name="T4" fmla="*/ 183 w 183"/>
                    <a:gd name="T5" fmla="*/ 62 h 221"/>
                    <a:gd name="T6" fmla="*/ 173 w 183"/>
                    <a:gd name="T7" fmla="*/ 141 h 221"/>
                    <a:gd name="T8" fmla="*/ 89 w 183"/>
                    <a:gd name="T9" fmla="*/ 220 h 221"/>
                    <a:gd name="T10" fmla="*/ 7 w 183"/>
                    <a:gd name="T11" fmla="*/ 141 h 221"/>
                    <a:gd name="T12" fmla="*/ 0 w 183"/>
                    <a:gd name="T13" fmla="*/ 92 h 221"/>
                    <a:gd name="T14" fmla="*/ 0 w 183"/>
                    <a:gd name="T15" fmla="*/ 0 h 221"/>
                    <a:gd name="T16" fmla="*/ 183 w 183"/>
                    <a:gd name="T17" fmla="*/ 0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3" h="221">
                      <a:moveTo>
                        <a:pt x="183" y="0"/>
                      </a:moveTo>
                      <a:cubicBezTo>
                        <a:pt x="183" y="61"/>
                        <a:pt x="183" y="61"/>
                        <a:pt x="183" y="61"/>
                      </a:cubicBezTo>
                      <a:cubicBezTo>
                        <a:pt x="183" y="61"/>
                        <a:pt x="183" y="61"/>
                        <a:pt x="183" y="62"/>
                      </a:cubicBezTo>
                      <a:cubicBezTo>
                        <a:pt x="183" y="69"/>
                        <a:pt x="183" y="105"/>
                        <a:pt x="173" y="141"/>
                      </a:cubicBezTo>
                      <a:cubicBezTo>
                        <a:pt x="161" y="181"/>
                        <a:pt x="137" y="221"/>
                        <a:pt x="89" y="220"/>
                      </a:cubicBezTo>
                      <a:cubicBezTo>
                        <a:pt x="38" y="219"/>
                        <a:pt x="16" y="179"/>
                        <a:pt x="7" y="141"/>
                      </a:cubicBezTo>
                      <a:cubicBezTo>
                        <a:pt x="2" y="122"/>
                        <a:pt x="1" y="104"/>
                        <a:pt x="0" y="92"/>
                      </a:cubicBezTo>
                      <a:cubicBezTo>
                        <a:pt x="0" y="0"/>
                        <a:pt x="0" y="0"/>
                        <a:pt x="0" y="0"/>
                      </a:cubicBezTo>
                      <a:lnTo>
                        <a:pt x="183" y="0"/>
                      </a:lnTo>
                      <a:close/>
                    </a:path>
                  </a:pathLst>
                </a:custGeom>
                <a:solidFill>
                  <a:srgbClr val="F0D0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56" name="Freeform 1259">
                  <a:extLst>
                    <a:ext uri="{FF2B5EF4-FFF2-40B4-BE49-F238E27FC236}">
                      <a16:creationId xmlns:a16="http://schemas.microsoft.com/office/drawing/2014/main" id="{4DA135E6-C362-40D5-948E-F34A4CBD9406}"/>
                    </a:ext>
                  </a:extLst>
                </p:cNvPr>
                <p:cNvSpPr>
                  <a:spLocks/>
                </p:cNvSpPr>
                <p:nvPr/>
              </p:nvSpPr>
              <p:spPr bwMode="auto">
                <a:xfrm>
                  <a:off x="8419153" y="3654425"/>
                  <a:ext cx="20638" cy="38100"/>
                </a:xfrm>
                <a:custGeom>
                  <a:avLst/>
                  <a:gdLst>
                    <a:gd name="T0" fmla="*/ 19 w 96"/>
                    <a:gd name="T1" fmla="*/ 52 h 181"/>
                    <a:gd name="T2" fmla="*/ 0 w 96"/>
                    <a:gd name="T3" fmla="*/ 151 h 181"/>
                    <a:gd name="T4" fmla="*/ 47 w 96"/>
                    <a:gd name="T5" fmla="*/ 172 h 181"/>
                    <a:gd name="T6" fmla="*/ 92 w 96"/>
                    <a:gd name="T7" fmla="*/ 80 h 181"/>
                    <a:gd name="T8" fmla="*/ 19 w 96"/>
                    <a:gd name="T9" fmla="*/ 52 h 181"/>
                  </a:gdLst>
                  <a:ahLst/>
                  <a:cxnLst>
                    <a:cxn ang="0">
                      <a:pos x="T0" y="T1"/>
                    </a:cxn>
                    <a:cxn ang="0">
                      <a:pos x="T2" y="T3"/>
                    </a:cxn>
                    <a:cxn ang="0">
                      <a:pos x="T4" y="T5"/>
                    </a:cxn>
                    <a:cxn ang="0">
                      <a:pos x="T6" y="T7"/>
                    </a:cxn>
                    <a:cxn ang="0">
                      <a:pos x="T8" y="T9"/>
                    </a:cxn>
                  </a:cxnLst>
                  <a:rect l="0" t="0" r="r" b="b"/>
                  <a:pathLst>
                    <a:path w="96" h="181">
                      <a:moveTo>
                        <a:pt x="19" y="52"/>
                      </a:moveTo>
                      <a:cubicBezTo>
                        <a:pt x="0" y="151"/>
                        <a:pt x="0" y="151"/>
                        <a:pt x="0" y="151"/>
                      </a:cubicBezTo>
                      <a:cubicBezTo>
                        <a:pt x="0" y="151"/>
                        <a:pt x="19" y="181"/>
                        <a:pt x="47" y="172"/>
                      </a:cubicBezTo>
                      <a:cubicBezTo>
                        <a:pt x="63" y="167"/>
                        <a:pt x="96" y="139"/>
                        <a:pt x="92" y="80"/>
                      </a:cubicBezTo>
                      <a:cubicBezTo>
                        <a:pt x="85" y="0"/>
                        <a:pt x="19" y="52"/>
                        <a:pt x="19" y="52"/>
                      </a:cubicBezTo>
                      <a:close/>
                    </a:path>
                  </a:pathLst>
                </a:custGeom>
                <a:solidFill>
                  <a:srgbClr val="F0D0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57" name="Freeform 1260">
                  <a:extLst>
                    <a:ext uri="{FF2B5EF4-FFF2-40B4-BE49-F238E27FC236}">
                      <a16:creationId xmlns:a16="http://schemas.microsoft.com/office/drawing/2014/main" id="{D8A1788C-226B-41B3-BD6D-4A7ACB71BA1B}"/>
                    </a:ext>
                  </a:extLst>
                </p:cNvPr>
                <p:cNvSpPr>
                  <a:spLocks/>
                </p:cNvSpPr>
                <p:nvPr/>
              </p:nvSpPr>
              <p:spPr bwMode="auto">
                <a:xfrm>
                  <a:off x="8422328" y="3663950"/>
                  <a:ext cx="11113" cy="22225"/>
                </a:xfrm>
                <a:custGeom>
                  <a:avLst/>
                  <a:gdLst>
                    <a:gd name="T0" fmla="*/ 11 w 55"/>
                    <a:gd name="T1" fmla="*/ 30 h 104"/>
                    <a:gd name="T2" fmla="*/ 0 w 55"/>
                    <a:gd name="T3" fmla="*/ 86 h 104"/>
                    <a:gd name="T4" fmla="*/ 27 w 55"/>
                    <a:gd name="T5" fmla="*/ 99 h 104"/>
                    <a:gd name="T6" fmla="*/ 53 w 55"/>
                    <a:gd name="T7" fmla="*/ 46 h 104"/>
                    <a:gd name="T8" fmla="*/ 11 w 55"/>
                    <a:gd name="T9" fmla="*/ 30 h 104"/>
                  </a:gdLst>
                  <a:ahLst/>
                  <a:cxnLst>
                    <a:cxn ang="0">
                      <a:pos x="T0" y="T1"/>
                    </a:cxn>
                    <a:cxn ang="0">
                      <a:pos x="T2" y="T3"/>
                    </a:cxn>
                    <a:cxn ang="0">
                      <a:pos x="T4" y="T5"/>
                    </a:cxn>
                    <a:cxn ang="0">
                      <a:pos x="T6" y="T7"/>
                    </a:cxn>
                    <a:cxn ang="0">
                      <a:pos x="T8" y="T9"/>
                    </a:cxn>
                  </a:cxnLst>
                  <a:rect l="0" t="0" r="r" b="b"/>
                  <a:pathLst>
                    <a:path w="55" h="104">
                      <a:moveTo>
                        <a:pt x="11" y="30"/>
                      </a:moveTo>
                      <a:cubicBezTo>
                        <a:pt x="0" y="86"/>
                        <a:pt x="0" y="86"/>
                        <a:pt x="0" y="86"/>
                      </a:cubicBezTo>
                      <a:cubicBezTo>
                        <a:pt x="0" y="86"/>
                        <a:pt x="11" y="104"/>
                        <a:pt x="27" y="99"/>
                      </a:cubicBezTo>
                      <a:cubicBezTo>
                        <a:pt x="36" y="96"/>
                        <a:pt x="55" y="80"/>
                        <a:pt x="53" y="46"/>
                      </a:cubicBezTo>
                      <a:cubicBezTo>
                        <a:pt x="49" y="0"/>
                        <a:pt x="11" y="30"/>
                        <a:pt x="11" y="30"/>
                      </a:cubicBezTo>
                      <a:close/>
                    </a:path>
                  </a:pathLst>
                </a:custGeom>
                <a:solidFill>
                  <a:srgbClr val="DFB2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58" name="Freeform 1261">
                  <a:extLst>
                    <a:ext uri="{FF2B5EF4-FFF2-40B4-BE49-F238E27FC236}">
                      <a16:creationId xmlns:a16="http://schemas.microsoft.com/office/drawing/2014/main" id="{5D9BF403-5AC4-40C2-8F11-E39065353DE0}"/>
                    </a:ext>
                  </a:extLst>
                </p:cNvPr>
                <p:cNvSpPr>
                  <a:spLocks/>
                </p:cNvSpPr>
                <p:nvPr/>
              </p:nvSpPr>
              <p:spPr bwMode="auto">
                <a:xfrm>
                  <a:off x="8331841" y="3638550"/>
                  <a:ext cx="20638" cy="41275"/>
                </a:xfrm>
                <a:custGeom>
                  <a:avLst/>
                  <a:gdLst>
                    <a:gd name="T0" fmla="*/ 96 w 96"/>
                    <a:gd name="T1" fmla="*/ 72 h 195"/>
                    <a:gd name="T2" fmla="*/ 89 w 96"/>
                    <a:gd name="T3" fmla="*/ 173 h 195"/>
                    <a:gd name="T4" fmla="*/ 39 w 96"/>
                    <a:gd name="T5" fmla="*/ 178 h 195"/>
                    <a:gd name="T6" fmla="*/ 19 w 96"/>
                    <a:gd name="T7" fmla="*/ 74 h 195"/>
                    <a:gd name="T8" fmla="*/ 96 w 96"/>
                    <a:gd name="T9" fmla="*/ 72 h 195"/>
                  </a:gdLst>
                  <a:ahLst/>
                  <a:cxnLst>
                    <a:cxn ang="0">
                      <a:pos x="T0" y="T1"/>
                    </a:cxn>
                    <a:cxn ang="0">
                      <a:pos x="T2" y="T3"/>
                    </a:cxn>
                    <a:cxn ang="0">
                      <a:pos x="T4" y="T5"/>
                    </a:cxn>
                    <a:cxn ang="0">
                      <a:pos x="T6" y="T7"/>
                    </a:cxn>
                    <a:cxn ang="0">
                      <a:pos x="T8" y="T9"/>
                    </a:cxn>
                  </a:cxnLst>
                  <a:rect l="0" t="0" r="r" b="b"/>
                  <a:pathLst>
                    <a:path w="96" h="195">
                      <a:moveTo>
                        <a:pt x="96" y="72"/>
                      </a:moveTo>
                      <a:cubicBezTo>
                        <a:pt x="89" y="173"/>
                        <a:pt x="89" y="173"/>
                        <a:pt x="89" y="173"/>
                      </a:cubicBezTo>
                      <a:cubicBezTo>
                        <a:pt x="89" y="173"/>
                        <a:pt x="64" y="195"/>
                        <a:pt x="39" y="178"/>
                      </a:cubicBezTo>
                      <a:cubicBezTo>
                        <a:pt x="25" y="168"/>
                        <a:pt x="0" y="130"/>
                        <a:pt x="19" y="74"/>
                      </a:cubicBezTo>
                      <a:cubicBezTo>
                        <a:pt x="46" y="0"/>
                        <a:pt x="96" y="72"/>
                        <a:pt x="96" y="72"/>
                      </a:cubicBezTo>
                      <a:close/>
                    </a:path>
                  </a:pathLst>
                </a:custGeom>
                <a:solidFill>
                  <a:srgbClr val="F0D0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59" name="Freeform 1262">
                  <a:extLst>
                    <a:ext uri="{FF2B5EF4-FFF2-40B4-BE49-F238E27FC236}">
                      <a16:creationId xmlns:a16="http://schemas.microsoft.com/office/drawing/2014/main" id="{958F7B8A-7485-4E49-9CB3-674CDEAA2B87}"/>
                    </a:ext>
                  </a:extLst>
                </p:cNvPr>
                <p:cNvSpPr>
                  <a:spLocks/>
                </p:cNvSpPr>
                <p:nvPr/>
              </p:nvSpPr>
              <p:spPr bwMode="auto">
                <a:xfrm>
                  <a:off x="8338191" y="3649663"/>
                  <a:ext cx="11113" cy="23812"/>
                </a:xfrm>
                <a:custGeom>
                  <a:avLst/>
                  <a:gdLst>
                    <a:gd name="T0" fmla="*/ 55 w 55"/>
                    <a:gd name="T1" fmla="*/ 41 h 111"/>
                    <a:gd name="T2" fmla="*/ 51 w 55"/>
                    <a:gd name="T3" fmla="*/ 98 h 111"/>
                    <a:gd name="T4" fmla="*/ 22 w 55"/>
                    <a:gd name="T5" fmla="*/ 101 h 111"/>
                    <a:gd name="T6" fmla="*/ 11 w 55"/>
                    <a:gd name="T7" fmla="*/ 42 h 111"/>
                    <a:gd name="T8" fmla="*/ 55 w 55"/>
                    <a:gd name="T9" fmla="*/ 41 h 111"/>
                  </a:gdLst>
                  <a:ahLst/>
                  <a:cxnLst>
                    <a:cxn ang="0">
                      <a:pos x="T0" y="T1"/>
                    </a:cxn>
                    <a:cxn ang="0">
                      <a:pos x="T2" y="T3"/>
                    </a:cxn>
                    <a:cxn ang="0">
                      <a:pos x="T4" y="T5"/>
                    </a:cxn>
                    <a:cxn ang="0">
                      <a:pos x="T6" y="T7"/>
                    </a:cxn>
                    <a:cxn ang="0">
                      <a:pos x="T8" y="T9"/>
                    </a:cxn>
                  </a:cxnLst>
                  <a:rect l="0" t="0" r="r" b="b"/>
                  <a:pathLst>
                    <a:path w="55" h="111">
                      <a:moveTo>
                        <a:pt x="55" y="41"/>
                      </a:moveTo>
                      <a:cubicBezTo>
                        <a:pt x="51" y="98"/>
                        <a:pt x="51" y="98"/>
                        <a:pt x="51" y="98"/>
                      </a:cubicBezTo>
                      <a:cubicBezTo>
                        <a:pt x="51" y="98"/>
                        <a:pt x="36" y="111"/>
                        <a:pt x="22" y="101"/>
                      </a:cubicBezTo>
                      <a:cubicBezTo>
                        <a:pt x="14" y="95"/>
                        <a:pt x="0" y="74"/>
                        <a:pt x="11" y="42"/>
                      </a:cubicBezTo>
                      <a:cubicBezTo>
                        <a:pt x="26" y="0"/>
                        <a:pt x="55" y="41"/>
                        <a:pt x="55" y="41"/>
                      </a:cubicBezTo>
                      <a:close/>
                    </a:path>
                  </a:pathLst>
                </a:custGeom>
                <a:solidFill>
                  <a:srgbClr val="DFB2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60" name="Freeform 1263">
                  <a:extLst>
                    <a:ext uri="{FF2B5EF4-FFF2-40B4-BE49-F238E27FC236}">
                      <a16:creationId xmlns:a16="http://schemas.microsoft.com/office/drawing/2014/main" id="{359F6E70-01F9-4CE4-8AEF-FD406FD4785C}"/>
                    </a:ext>
                  </a:extLst>
                </p:cNvPr>
                <p:cNvSpPr>
                  <a:spLocks/>
                </p:cNvSpPr>
                <p:nvPr/>
              </p:nvSpPr>
              <p:spPr bwMode="auto">
                <a:xfrm>
                  <a:off x="8371528" y="3727450"/>
                  <a:ext cx="38100" cy="12700"/>
                </a:xfrm>
                <a:custGeom>
                  <a:avLst/>
                  <a:gdLst>
                    <a:gd name="T0" fmla="*/ 183 w 183"/>
                    <a:gd name="T1" fmla="*/ 0 h 58"/>
                    <a:gd name="T2" fmla="*/ 183 w 183"/>
                    <a:gd name="T3" fmla="*/ 23 h 58"/>
                    <a:gd name="T4" fmla="*/ 0 w 183"/>
                    <a:gd name="T5" fmla="*/ 36 h 58"/>
                    <a:gd name="T6" fmla="*/ 0 w 183"/>
                    <a:gd name="T7" fmla="*/ 0 h 58"/>
                    <a:gd name="T8" fmla="*/ 183 w 183"/>
                    <a:gd name="T9" fmla="*/ 0 h 58"/>
                  </a:gdLst>
                  <a:ahLst/>
                  <a:cxnLst>
                    <a:cxn ang="0">
                      <a:pos x="T0" y="T1"/>
                    </a:cxn>
                    <a:cxn ang="0">
                      <a:pos x="T2" y="T3"/>
                    </a:cxn>
                    <a:cxn ang="0">
                      <a:pos x="T4" y="T5"/>
                    </a:cxn>
                    <a:cxn ang="0">
                      <a:pos x="T6" y="T7"/>
                    </a:cxn>
                    <a:cxn ang="0">
                      <a:pos x="T8" y="T9"/>
                    </a:cxn>
                  </a:cxnLst>
                  <a:rect l="0" t="0" r="r" b="b"/>
                  <a:pathLst>
                    <a:path w="183" h="58">
                      <a:moveTo>
                        <a:pt x="183" y="0"/>
                      </a:moveTo>
                      <a:cubicBezTo>
                        <a:pt x="183" y="23"/>
                        <a:pt x="183" y="23"/>
                        <a:pt x="183" y="23"/>
                      </a:cubicBezTo>
                      <a:cubicBezTo>
                        <a:pt x="133" y="58"/>
                        <a:pt x="60" y="55"/>
                        <a:pt x="0" y="36"/>
                      </a:cubicBezTo>
                      <a:cubicBezTo>
                        <a:pt x="0" y="0"/>
                        <a:pt x="0" y="0"/>
                        <a:pt x="0" y="0"/>
                      </a:cubicBezTo>
                      <a:lnTo>
                        <a:pt x="183" y="0"/>
                      </a:lnTo>
                      <a:close/>
                    </a:path>
                  </a:pathLst>
                </a:custGeom>
                <a:solidFill>
                  <a:srgbClr val="DFB2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61" name="Freeform 1264">
                  <a:extLst>
                    <a:ext uri="{FF2B5EF4-FFF2-40B4-BE49-F238E27FC236}">
                      <a16:creationId xmlns:a16="http://schemas.microsoft.com/office/drawing/2014/main" id="{7DD6621B-E823-4BF1-B2EC-E93FCFC3E0D8}"/>
                    </a:ext>
                  </a:extLst>
                </p:cNvPr>
                <p:cNvSpPr>
                  <a:spLocks/>
                </p:cNvSpPr>
                <p:nvPr/>
              </p:nvSpPr>
              <p:spPr bwMode="auto">
                <a:xfrm>
                  <a:off x="8344541" y="3619500"/>
                  <a:ext cx="84138" cy="125412"/>
                </a:xfrm>
                <a:custGeom>
                  <a:avLst/>
                  <a:gdLst>
                    <a:gd name="T0" fmla="*/ 42 w 399"/>
                    <a:gd name="T1" fmla="*/ 0 h 589"/>
                    <a:gd name="T2" fmla="*/ 8 w 399"/>
                    <a:gd name="T3" fmla="*/ 270 h 589"/>
                    <a:gd name="T4" fmla="*/ 28 w 399"/>
                    <a:gd name="T5" fmla="*/ 459 h 589"/>
                    <a:gd name="T6" fmla="*/ 336 w 399"/>
                    <a:gd name="T7" fmla="*/ 486 h 589"/>
                    <a:gd name="T8" fmla="*/ 399 w 399"/>
                    <a:gd name="T9" fmla="*/ 49 h 589"/>
                    <a:gd name="T10" fmla="*/ 42 w 399"/>
                    <a:gd name="T11" fmla="*/ 0 h 589"/>
                  </a:gdLst>
                  <a:ahLst/>
                  <a:cxnLst>
                    <a:cxn ang="0">
                      <a:pos x="T0" y="T1"/>
                    </a:cxn>
                    <a:cxn ang="0">
                      <a:pos x="T2" y="T3"/>
                    </a:cxn>
                    <a:cxn ang="0">
                      <a:pos x="T4" y="T5"/>
                    </a:cxn>
                    <a:cxn ang="0">
                      <a:pos x="T6" y="T7"/>
                    </a:cxn>
                    <a:cxn ang="0">
                      <a:pos x="T8" y="T9"/>
                    </a:cxn>
                    <a:cxn ang="0">
                      <a:pos x="T10" y="T11"/>
                    </a:cxn>
                  </a:cxnLst>
                  <a:rect l="0" t="0" r="r" b="b"/>
                  <a:pathLst>
                    <a:path w="399" h="589">
                      <a:moveTo>
                        <a:pt x="42" y="0"/>
                      </a:moveTo>
                      <a:cubicBezTo>
                        <a:pt x="8" y="270"/>
                        <a:pt x="8" y="270"/>
                        <a:pt x="8" y="270"/>
                      </a:cubicBezTo>
                      <a:cubicBezTo>
                        <a:pt x="8" y="270"/>
                        <a:pt x="0" y="394"/>
                        <a:pt x="28" y="459"/>
                      </a:cubicBezTo>
                      <a:cubicBezTo>
                        <a:pt x="56" y="524"/>
                        <a:pt x="258" y="589"/>
                        <a:pt x="336" y="486"/>
                      </a:cubicBezTo>
                      <a:cubicBezTo>
                        <a:pt x="391" y="400"/>
                        <a:pt x="399" y="49"/>
                        <a:pt x="399" y="49"/>
                      </a:cubicBezTo>
                      <a:lnTo>
                        <a:pt x="42" y="0"/>
                      </a:lnTo>
                      <a:close/>
                    </a:path>
                  </a:pathLst>
                </a:custGeom>
                <a:solidFill>
                  <a:srgbClr val="F0D0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62" name="Freeform 1265">
                  <a:extLst>
                    <a:ext uri="{FF2B5EF4-FFF2-40B4-BE49-F238E27FC236}">
                      <a16:creationId xmlns:a16="http://schemas.microsoft.com/office/drawing/2014/main" id="{608E919D-C1B0-4D12-BFC5-1E6B6F971C0A}"/>
                    </a:ext>
                  </a:extLst>
                </p:cNvPr>
                <p:cNvSpPr>
                  <a:spLocks/>
                </p:cNvSpPr>
                <p:nvPr/>
              </p:nvSpPr>
              <p:spPr bwMode="auto">
                <a:xfrm>
                  <a:off x="8381053" y="3678238"/>
                  <a:ext cx="9525" cy="6350"/>
                </a:xfrm>
                <a:custGeom>
                  <a:avLst/>
                  <a:gdLst>
                    <a:gd name="T0" fmla="*/ 21 w 48"/>
                    <a:gd name="T1" fmla="*/ 25 h 27"/>
                    <a:gd name="T2" fmla="*/ 0 w 48"/>
                    <a:gd name="T3" fmla="*/ 0 h 27"/>
                    <a:gd name="T4" fmla="*/ 48 w 48"/>
                    <a:gd name="T5" fmla="*/ 8 h 27"/>
                    <a:gd name="T6" fmla="*/ 21 w 48"/>
                    <a:gd name="T7" fmla="*/ 25 h 27"/>
                  </a:gdLst>
                  <a:ahLst/>
                  <a:cxnLst>
                    <a:cxn ang="0">
                      <a:pos x="T0" y="T1"/>
                    </a:cxn>
                    <a:cxn ang="0">
                      <a:pos x="T2" y="T3"/>
                    </a:cxn>
                    <a:cxn ang="0">
                      <a:pos x="T4" y="T5"/>
                    </a:cxn>
                    <a:cxn ang="0">
                      <a:pos x="T6" y="T7"/>
                    </a:cxn>
                  </a:cxnLst>
                  <a:rect l="0" t="0" r="r" b="b"/>
                  <a:pathLst>
                    <a:path w="48" h="27">
                      <a:moveTo>
                        <a:pt x="21" y="25"/>
                      </a:moveTo>
                      <a:cubicBezTo>
                        <a:pt x="10" y="23"/>
                        <a:pt x="0" y="0"/>
                        <a:pt x="0" y="0"/>
                      </a:cubicBezTo>
                      <a:cubicBezTo>
                        <a:pt x="48" y="8"/>
                        <a:pt x="48" y="8"/>
                        <a:pt x="48" y="8"/>
                      </a:cubicBezTo>
                      <a:cubicBezTo>
                        <a:pt x="48" y="8"/>
                        <a:pt x="32" y="27"/>
                        <a:pt x="21" y="25"/>
                      </a:cubicBezTo>
                      <a:close/>
                    </a:path>
                  </a:pathLst>
                </a:custGeom>
                <a:solidFill>
                  <a:srgbClr val="DFB2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63" name="Freeform 1266">
                  <a:extLst>
                    <a:ext uri="{FF2B5EF4-FFF2-40B4-BE49-F238E27FC236}">
                      <a16:creationId xmlns:a16="http://schemas.microsoft.com/office/drawing/2014/main" id="{EFBAB9D8-FBE1-49F7-AE7A-A8D0C044D908}"/>
                    </a:ext>
                  </a:extLst>
                </p:cNvPr>
                <p:cNvSpPr>
                  <a:spLocks/>
                </p:cNvSpPr>
                <p:nvPr/>
              </p:nvSpPr>
              <p:spPr bwMode="auto">
                <a:xfrm>
                  <a:off x="8365178" y="3646488"/>
                  <a:ext cx="15875" cy="25400"/>
                </a:xfrm>
                <a:custGeom>
                  <a:avLst/>
                  <a:gdLst>
                    <a:gd name="T0" fmla="*/ 45 w 76"/>
                    <a:gd name="T1" fmla="*/ 4 h 119"/>
                    <a:gd name="T2" fmla="*/ 4 w 76"/>
                    <a:gd name="T3" fmla="*/ 54 h 119"/>
                    <a:gd name="T4" fmla="*/ 31 w 76"/>
                    <a:gd name="T5" fmla="*/ 116 h 119"/>
                    <a:gd name="T6" fmla="*/ 72 w 76"/>
                    <a:gd name="T7" fmla="*/ 65 h 119"/>
                    <a:gd name="T8" fmla="*/ 45 w 76"/>
                    <a:gd name="T9" fmla="*/ 4 h 119"/>
                  </a:gdLst>
                  <a:ahLst/>
                  <a:cxnLst>
                    <a:cxn ang="0">
                      <a:pos x="T0" y="T1"/>
                    </a:cxn>
                    <a:cxn ang="0">
                      <a:pos x="T2" y="T3"/>
                    </a:cxn>
                    <a:cxn ang="0">
                      <a:pos x="T4" y="T5"/>
                    </a:cxn>
                    <a:cxn ang="0">
                      <a:pos x="T6" y="T7"/>
                    </a:cxn>
                    <a:cxn ang="0">
                      <a:pos x="T8" y="T9"/>
                    </a:cxn>
                  </a:cxnLst>
                  <a:rect l="0" t="0" r="r" b="b"/>
                  <a:pathLst>
                    <a:path w="76" h="119">
                      <a:moveTo>
                        <a:pt x="45" y="4"/>
                      </a:moveTo>
                      <a:cubicBezTo>
                        <a:pt x="26" y="0"/>
                        <a:pt x="8" y="23"/>
                        <a:pt x="4" y="54"/>
                      </a:cubicBezTo>
                      <a:cubicBezTo>
                        <a:pt x="0" y="85"/>
                        <a:pt x="12" y="112"/>
                        <a:pt x="31" y="116"/>
                      </a:cubicBezTo>
                      <a:cubicBezTo>
                        <a:pt x="50" y="119"/>
                        <a:pt x="68" y="96"/>
                        <a:pt x="72" y="65"/>
                      </a:cubicBezTo>
                      <a:cubicBezTo>
                        <a:pt x="76" y="34"/>
                        <a:pt x="64" y="7"/>
                        <a:pt x="45"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64" name="Freeform 1267">
                  <a:extLst>
                    <a:ext uri="{FF2B5EF4-FFF2-40B4-BE49-F238E27FC236}">
                      <a16:creationId xmlns:a16="http://schemas.microsoft.com/office/drawing/2014/main" id="{11EA60AE-FDF9-4D3A-B526-EE197F21AF21}"/>
                    </a:ext>
                  </a:extLst>
                </p:cNvPr>
                <p:cNvSpPr>
                  <a:spLocks/>
                </p:cNvSpPr>
                <p:nvPr/>
              </p:nvSpPr>
              <p:spPr bwMode="auto">
                <a:xfrm>
                  <a:off x="8366766" y="3657600"/>
                  <a:ext cx="7938" cy="12700"/>
                </a:xfrm>
                <a:custGeom>
                  <a:avLst/>
                  <a:gdLst>
                    <a:gd name="T0" fmla="*/ 18 w 41"/>
                    <a:gd name="T1" fmla="*/ 1 h 64"/>
                    <a:gd name="T2" fmla="*/ 2 w 41"/>
                    <a:gd name="T3" fmla="*/ 34 h 64"/>
                    <a:gd name="T4" fmla="*/ 23 w 41"/>
                    <a:gd name="T5" fmla="*/ 63 h 64"/>
                    <a:gd name="T6" fmla="*/ 40 w 41"/>
                    <a:gd name="T7" fmla="*/ 30 h 64"/>
                    <a:gd name="T8" fmla="*/ 18 w 41"/>
                    <a:gd name="T9" fmla="*/ 1 h 64"/>
                  </a:gdLst>
                  <a:ahLst/>
                  <a:cxnLst>
                    <a:cxn ang="0">
                      <a:pos x="T0" y="T1"/>
                    </a:cxn>
                    <a:cxn ang="0">
                      <a:pos x="T2" y="T3"/>
                    </a:cxn>
                    <a:cxn ang="0">
                      <a:pos x="T4" y="T5"/>
                    </a:cxn>
                    <a:cxn ang="0">
                      <a:pos x="T6" y="T7"/>
                    </a:cxn>
                    <a:cxn ang="0">
                      <a:pos x="T8" y="T9"/>
                    </a:cxn>
                  </a:cxnLst>
                  <a:rect l="0" t="0" r="r" b="b"/>
                  <a:pathLst>
                    <a:path w="41" h="64">
                      <a:moveTo>
                        <a:pt x="18" y="1"/>
                      </a:moveTo>
                      <a:cubicBezTo>
                        <a:pt x="8" y="2"/>
                        <a:pt x="0" y="17"/>
                        <a:pt x="2" y="34"/>
                      </a:cubicBezTo>
                      <a:cubicBezTo>
                        <a:pt x="3" y="51"/>
                        <a:pt x="13" y="64"/>
                        <a:pt x="23" y="63"/>
                      </a:cubicBezTo>
                      <a:cubicBezTo>
                        <a:pt x="33" y="62"/>
                        <a:pt x="41" y="47"/>
                        <a:pt x="40" y="30"/>
                      </a:cubicBezTo>
                      <a:cubicBezTo>
                        <a:pt x="38" y="13"/>
                        <a:pt x="29" y="0"/>
                        <a:pt x="18" y="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65" name="Freeform 1268">
                  <a:extLst>
                    <a:ext uri="{FF2B5EF4-FFF2-40B4-BE49-F238E27FC236}">
                      <a16:creationId xmlns:a16="http://schemas.microsoft.com/office/drawing/2014/main" id="{232684FD-FED2-4E2A-8A16-4A0F971D38F1}"/>
                    </a:ext>
                  </a:extLst>
                </p:cNvPr>
                <p:cNvSpPr>
                  <a:spLocks/>
                </p:cNvSpPr>
                <p:nvPr/>
              </p:nvSpPr>
              <p:spPr bwMode="auto">
                <a:xfrm>
                  <a:off x="8369941" y="3659188"/>
                  <a:ext cx="1588" cy="1587"/>
                </a:xfrm>
                <a:custGeom>
                  <a:avLst/>
                  <a:gdLst>
                    <a:gd name="T0" fmla="*/ 6 w 11"/>
                    <a:gd name="T1" fmla="*/ 1 h 14"/>
                    <a:gd name="T2" fmla="*/ 1 w 11"/>
                    <a:gd name="T3" fmla="*/ 6 h 14"/>
                    <a:gd name="T4" fmla="*/ 5 w 11"/>
                    <a:gd name="T5" fmla="*/ 13 h 14"/>
                    <a:gd name="T6" fmla="*/ 11 w 11"/>
                    <a:gd name="T7" fmla="*/ 8 h 14"/>
                    <a:gd name="T8" fmla="*/ 6 w 11"/>
                    <a:gd name="T9" fmla="*/ 1 h 14"/>
                  </a:gdLst>
                  <a:ahLst/>
                  <a:cxnLst>
                    <a:cxn ang="0">
                      <a:pos x="T0" y="T1"/>
                    </a:cxn>
                    <a:cxn ang="0">
                      <a:pos x="T2" y="T3"/>
                    </a:cxn>
                    <a:cxn ang="0">
                      <a:pos x="T4" y="T5"/>
                    </a:cxn>
                    <a:cxn ang="0">
                      <a:pos x="T6" y="T7"/>
                    </a:cxn>
                    <a:cxn ang="0">
                      <a:pos x="T8" y="T9"/>
                    </a:cxn>
                  </a:cxnLst>
                  <a:rect l="0" t="0" r="r" b="b"/>
                  <a:pathLst>
                    <a:path w="11" h="14">
                      <a:moveTo>
                        <a:pt x="6" y="1"/>
                      </a:moveTo>
                      <a:cubicBezTo>
                        <a:pt x="4" y="0"/>
                        <a:pt x="1" y="3"/>
                        <a:pt x="1" y="6"/>
                      </a:cubicBezTo>
                      <a:cubicBezTo>
                        <a:pt x="0" y="10"/>
                        <a:pt x="2" y="13"/>
                        <a:pt x="5" y="13"/>
                      </a:cubicBezTo>
                      <a:cubicBezTo>
                        <a:pt x="8" y="14"/>
                        <a:pt x="10" y="11"/>
                        <a:pt x="11" y="8"/>
                      </a:cubicBezTo>
                      <a:cubicBezTo>
                        <a:pt x="11" y="5"/>
                        <a:pt x="9" y="1"/>
                        <a:pt x="6"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66" name="Freeform 1269">
                  <a:extLst>
                    <a:ext uri="{FF2B5EF4-FFF2-40B4-BE49-F238E27FC236}">
                      <a16:creationId xmlns:a16="http://schemas.microsoft.com/office/drawing/2014/main" id="{225331BA-0027-461D-B8D8-05CA0D260E24}"/>
                    </a:ext>
                  </a:extLst>
                </p:cNvPr>
                <p:cNvSpPr>
                  <a:spLocks/>
                </p:cNvSpPr>
                <p:nvPr/>
              </p:nvSpPr>
              <p:spPr bwMode="auto">
                <a:xfrm>
                  <a:off x="8395341" y="3651250"/>
                  <a:ext cx="15875" cy="23812"/>
                </a:xfrm>
                <a:custGeom>
                  <a:avLst/>
                  <a:gdLst>
                    <a:gd name="T0" fmla="*/ 45 w 75"/>
                    <a:gd name="T1" fmla="*/ 3 h 118"/>
                    <a:gd name="T2" fmla="*/ 4 w 75"/>
                    <a:gd name="T3" fmla="*/ 54 h 118"/>
                    <a:gd name="T4" fmla="*/ 30 w 75"/>
                    <a:gd name="T5" fmla="*/ 115 h 118"/>
                    <a:gd name="T6" fmla="*/ 71 w 75"/>
                    <a:gd name="T7" fmla="*/ 65 h 118"/>
                    <a:gd name="T8" fmla="*/ 45 w 75"/>
                    <a:gd name="T9" fmla="*/ 3 h 118"/>
                  </a:gdLst>
                  <a:ahLst/>
                  <a:cxnLst>
                    <a:cxn ang="0">
                      <a:pos x="T0" y="T1"/>
                    </a:cxn>
                    <a:cxn ang="0">
                      <a:pos x="T2" y="T3"/>
                    </a:cxn>
                    <a:cxn ang="0">
                      <a:pos x="T4" y="T5"/>
                    </a:cxn>
                    <a:cxn ang="0">
                      <a:pos x="T6" y="T7"/>
                    </a:cxn>
                    <a:cxn ang="0">
                      <a:pos x="T8" y="T9"/>
                    </a:cxn>
                  </a:cxnLst>
                  <a:rect l="0" t="0" r="r" b="b"/>
                  <a:pathLst>
                    <a:path w="75" h="118">
                      <a:moveTo>
                        <a:pt x="45" y="3"/>
                      </a:moveTo>
                      <a:cubicBezTo>
                        <a:pt x="26" y="0"/>
                        <a:pt x="7" y="23"/>
                        <a:pt x="4" y="54"/>
                      </a:cubicBezTo>
                      <a:cubicBezTo>
                        <a:pt x="0" y="84"/>
                        <a:pt x="12" y="112"/>
                        <a:pt x="30" y="115"/>
                      </a:cubicBezTo>
                      <a:cubicBezTo>
                        <a:pt x="49" y="118"/>
                        <a:pt x="68" y="96"/>
                        <a:pt x="71" y="65"/>
                      </a:cubicBezTo>
                      <a:cubicBezTo>
                        <a:pt x="75" y="34"/>
                        <a:pt x="63" y="7"/>
                        <a:pt x="45"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67" name="Freeform 1270">
                  <a:extLst>
                    <a:ext uri="{FF2B5EF4-FFF2-40B4-BE49-F238E27FC236}">
                      <a16:creationId xmlns:a16="http://schemas.microsoft.com/office/drawing/2014/main" id="{B5932120-3BFB-4FA5-A274-8963FE1C31C3}"/>
                    </a:ext>
                  </a:extLst>
                </p:cNvPr>
                <p:cNvSpPr>
                  <a:spLocks/>
                </p:cNvSpPr>
                <p:nvPr/>
              </p:nvSpPr>
              <p:spPr bwMode="auto">
                <a:xfrm>
                  <a:off x="8396928" y="3660775"/>
                  <a:ext cx="7938" cy="14287"/>
                </a:xfrm>
                <a:custGeom>
                  <a:avLst/>
                  <a:gdLst>
                    <a:gd name="T0" fmla="*/ 18 w 41"/>
                    <a:gd name="T1" fmla="*/ 1 h 65"/>
                    <a:gd name="T2" fmla="*/ 2 w 41"/>
                    <a:gd name="T3" fmla="*/ 35 h 65"/>
                    <a:gd name="T4" fmla="*/ 23 w 41"/>
                    <a:gd name="T5" fmla="*/ 64 h 65"/>
                    <a:gd name="T6" fmla="*/ 39 w 41"/>
                    <a:gd name="T7" fmla="*/ 31 h 65"/>
                    <a:gd name="T8" fmla="*/ 18 w 41"/>
                    <a:gd name="T9" fmla="*/ 1 h 65"/>
                  </a:gdLst>
                  <a:ahLst/>
                  <a:cxnLst>
                    <a:cxn ang="0">
                      <a:pos x="T0" y="T1"/>
                    </a:cxn>
                    <a:cxn ang="0">
                      <a:pos x="T2" y="T3"/>
                    </a:cxn>
                    <a:cxn ang="0">
                      <a:pos x="T4" y="T5"/>
                    </a:cxn>
                    <a:cxn ang="0">
                      <a:pos x="T6" y="T7"/>
                    </a:cxn>
                    <a:cxn ang="0">
                      <a:pos x="T8" y="T9"/>
                    </a:cxn>
                  </a:cxnLst>
                  <a:rect l="0" t="0" r="r" b="b"/>
                  <a:pathLst>
                    <a:path w="41" h="65">
                      <a:moveTo>
                        <a:pt x="18" y="1"/>
                      </a:moveTo>
                      <a:cubicBezTo>
                        <a:pt x="8" y="2"/>
                        <a:pt x="0" y="17"/>
                        <a:pt x="2" y="35"/>
                      </a:cubicBezTo>
                      <a:cubicBezTo>
                        <a:pt x="3" y="52"/>
                        <a:pt x="12" y="65"/>
                        <a:pt x="23" y="64"/>
                      </a:cubicBezTo>
                      <a:cubicBezTo>
                        <a:pt x="33" y="63"/>
                        <a:pt x="41" y="48"/>
                        <a:pt x="39" y="31"/>
                      </a:cubicBezTo>
                      <a:cubicBezTo>
                        <a:pt x="38" y="13"/>
                        <a:pt x="29" y="0"/>
                        <a:pt x="18" y="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68" name="Freeform 1271">
                  <a:extLst>
                    <a:ext uri="{FF2B5EF4-FFF2-40B4-BE49-F238E27FC236}">
                      <a16:creationId xmlns:a16="http://schemas.microsoft.com/office/drawing/2014/main" id="{1FE9D250-F85E-45C8-943C-A5A7D881F1BB}"/>
                    </a:ext>
                  </a:extLst>
                </p:cNvPr>
                <p:cNvSpPr>
                  <a:spLocks/>
                </p:cNvSpPr>
                <p:nvPr/>
              </p:nvSpPr>
              <p:spPr bwMode="auto">
                <a:xfrm>
                  <a:off x="8400103" y="3660775"/>
                  <a:ext cx="1588" cy="3175"/>
                </a:xfrm>
                <a:custGeom>
                  <a:avLst/>
                  <a:gdLst>
                    <a:gd name="T0" fmla="*/ 6 w 11"/>
                    <a:gd name="T1" fmla="*/ 0 h 13"/>
                    <a:gd name="T2" fmla="*/ 0 w 11"/>
                    <a:gd name="T3" fmla="*/ 6 h 13"/>
                    <a:gd name="T4" fmla="*/ 4 w 11"/>
                    <a:gd name="T5" fmla="*/ 12 h 13"/>
                    <a:gd name="T6" fmla="*/ 10 w 11"/>
                    <a:gd name="T7" fmla="*/ 7 h 13"/>
                    <a:gd name="T8" fmla="*/ 6 w 11"/>
                    <a:gd name="T9" fmla="*/ 0 h 13"/>
                  </a:gdLst>
                  <a:ahLst/>
                  <a:cxnLst>
                    <a:cxn ang="0">
                      <a:pos x="T0" y="T1"/>
                    </a:cxn>
                    <a:cxn ang="0">
                      <a:pos x="T2" y="T3"/>
                    </a:cxn>
                    <a:cxn ang="0">
                      <a:pos x="T4" y="T5"/>
                    </a:cxn>
                    <a:cxn ang="0">
                      <a:pos x="T6" y="T7"/>
                    </a:cxn>
                    <a:cxn ang="0">
                      <a:pos x="T8" y="T9"/>
                    </a:cxn>
                  </a:cxnLst>
                  <a:rect l="0" t="0" r="r" b="b"/>
                  <a:pathLst>
                    <a:path w="11" h="13">
                      <a:moveTo>
                        <a:pt x="6" y="0"/>
                      </a:moveTo>
                      <a:cubicBezTo>
                        <a:pt x="3" y="0"/>
                        <a:pt x="1" y="2"/>
                        <a:pt x="0" y="6"/>
                      </a:cubicBezTo>
                      <a:cubicBezTo>
                        <a:pt x="0" y="9"/>
                        <a:pt x="2" y="12"/>
                        <a:pt x="4" y="12"/>
                      </a:cubicBezTo>
                      <a:cubicBezTo>
                        <a:pt x="7" y="13"/>
                        <a:pt x="10" y="11"/>
                        <a:pt x="10" y="7"/>
                      </a:cubicBezTo>
                      <a:cubicBezTo>
                        <a:pt x="11" y="4"/>
                        <a:pt x="9" y="1"/>
                        <a:pt x="6"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69" name="Freeform 1272">
                  <a:extLst>
                    <a:ext uri="{FF2B5EF4-FFF2-40B4-BE49-F238E27FC236}">
                      <a16:creationId xmlns:a16="http://schemas.microsoft.com/office/drawing/2014/main" id="{67015FDB-B666-4FB7-BB75-8543B6C26558}"/>
                    </a:ext>
                  </a:extLst>
                </p:cNvPr>
                <p:cNvSpPr>
                  <a:spLocks/>
                </p:cNvSpPr>
                <p:nvPr/>
              </p:nvSpPr>
              <p:spPr bwMode="auto">
                <a:xfrm>
                  <a:off x="8346128" y="3589338"/>
                  <a:ext cx="93663" cy="74612"/>
                </a:xfrm>
                <a:custGeom>
                  <a:avLst/>
                  <a:gdLst>
                    <a:gd name="T0" fmla="*/ 13 w 438"/>
                    <a:gd name="T1" fmla="*/ 298 h 351"/>
                    <a:gd name="T2" fmla="*/ 17 w 438"/>
                    <a:gd name="T3" fmla="*/ 96 h 351"/>
                    <a:gd name="T4" fmla="*/ 190 w 438"/>
                    <a:gd name="T5" fmla="*/ 26 h 351"/>
                    <a:gd name="T6" fmla="*/ 346 w 438"/>
                    <a:gd name="T7" fmla="*/ 40 h 351"/>
                    <a:gd name="T8" fmla="*/ 423 w 438"/>
                    <a:gd name="T9" fmla="*/ 176 h 351"/>
                    <a:gd name="T10" fmla="*/ 380 w 438"/>
                    <a:gd name="T11" fmla="*/ 351 h 351"/>
                    <a:gd name="T12" fmla="*/ 378 w 438"/>
                    <a:gd name="T13" fmla="*/ 194 h 351"/>
                    <a:gd name="T14" fmla="*/ 52 w 438"/>
                    <a:gd name="T15" fmla="*/ 157 h 351"/>
                    <a:gd name="T16" fmla="*/ 13 w 438"/>
                    <a:gd name="T17" fmla="*/ 298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8" h="351">
                      <a:moveTo>
                        <a:pt x="13" y="298"/>
                      </a:moveTo>
                      <a:cubicBezTo>
                        <a:pt x="13" y="298"/>
                        <a:pt x="0" y="192"/>
                        <a:pt x="17" y="96"/>
                      </a:cubicBezTo>
                      <a:cubicBezTo>
                        <a:pt x="33" y="0"/>
                        <a:pt x="116" y="3"/>
                        <a:pt x="190" y="26"/>
                      </a:cubicBezTo>
                      <a:cubicBezTo>
                        <a:pt x="263" y="50"/>
                        <a:pt x="269" y="38"/>
                        <a:pt x="346" y="40"/>
                      </a:cubicBezTo>
                      <a:cubicBezTo>
                        <a:pt x="424" y="41"/>
                        <a:pt x="438" y="115"/>
                        <a:pt x="423" y="176"/>
                      </a:cubicBezTo>
                      <a:cubicBezTo>
                        <a:pt x="409" y="236"/>
                        <a:pt x="380" y="351"/>
                        <a:pt x="380" y="351"/>
                      </a:cubicBezTo>
                      <a:cubicBezTo>
                        <a:pt x="380" y="351"/>
                        <a:pt x="361" y="285"/>
                        <a:pt x="378" y="194"/>
                      </a:cubicBezTo>
                      <a:cubicBezTo>
                        <a:pt x="366" y="224"/>
                        <a:pt x="96" y="221"/>
                        <a:pt x="52" y="157"/>
                      </a:cubicBezTo>
                      <a:cubicBezTo>
                        <a:pt x="52" y="157"/>
                        <a:pt x="43" y="304"/>
                        <a:pt x="13" y="298"/>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70" name="Freeform 1273">
                  <a:extLst>
                    <a:ext uri="{FF2B5EF4-FFF2-40B4-BE49-F238E27FC236}">
                      <a16:creationId xmlns:a16="http://schemas.microsoft.com/office/drawing/2014/main" id="{7498B74D-CA6D-458F-B939-87709C7FD30A}"/>
                    </a:ext>
                  </a:extLst>
                </p:cNvPr>
                <p:cNvSpPr>
                  <a:spLocks/>
                </p:cNvSpPr>
                <p:nvPr/>
              </p:nvSpPr>
              <p:spPr bwMode="auto">
                <a:xfrm>
                  <a:off x="8365178" y="3633788"/>
                  <a:ext cx="17463" cy="11112"/>
                </a:xfrm>
                <a:custGeom>
                  <a:avLst/>
                  <a:gdLst>
                    <a:gd name="T0" fmla="*/ 6 w 83"/>
                    <a:gd name="T1" fmla="*/ 37 h 51"/>
                    <a:gd name="T2" fmla="*/ 73 w 83"/>
                    <a:gd name="T3" fmla="*/ 14 h 51"/>
                    <a:gd name="T4" fmla="*/ 23 w 83"/>
                    <a:gd name="T5" fmla="*/ 40 h 51"/>
                    <a:gd name="T6" fmla="*/ 6 w 83"/>
                    <a:gd name="T7" fmla="*/ 37 h 51"/>
                  </a:gdLst>
                  <a:ahLst/>
                  <a:cxnLst>
                    <a:cxn ang="0">
                      <a:pos x="T0" y="T1"/>
                    </a:cxn>
                    <a:cxn ang="0">
                      <a:pos x="T2" y="T3"/>
                    </a:cxn>
                    <a:cxn ang="0">
                      <a:pos x="T4" y="T5"/>
                    </a:cxn>
                    <a:cxn ang="0">
                      <a:pos x="T6" y="T7"/>
                    </a:cxn>
                  </a:cxnLst>
                  <a:rect l="0" t="0" r="r" b="b"/>
                  <a:pathLst>
                    <a:path w="83" h="51">
                      <a:moveTo>
                        <a:pt x="6" y="37"/>
                      </a:moveTo>
                      <a:cubicBezTo>
                        <a:pt x="6" y="37"/>
                        <a:pt x="62" y="0"/>
                        <a:pt x="73" y="14"/>
                      </a:cubicBezTo>
                      <a:cubicBezTo>
                        <a:pt x="83" y="29"/>
                        <a:pt x="32" y="38"/>
                        <a:pt x="23" y="40"/>
                      </a:cubicBezTo>
                      <a:cubicBezTo>
                        <a:pt x="13" y="42"/>
                        <a:pt x="0" y="51"/>
                        <a:pt x="6" y="37"/>
                      </a:cubicBezTo>
                      <a:close/>
                    </a:path>
                  </a:pathLst>
                </a:custGeom>
                <a:solidFill>
                  <a:srgbClr val="786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71" name="Freeform 1274">
                  <a:extLst>
                    <a:ext uri="{FF2B5EF4-FFF2-40B4-BE49-F238E27FC236}">
                      <a16:creationId xmlns:a16="http://schemas.microsoft.com/office/drawing/2014/main" id="{68650F5B-A27D-4B2C-8C70-F42712ECAAE2}"/>
                    </a:ext>
                  </a:extLst>
                </p:cNvPr>
                <p:cNvSpPr>
                  <a:spLocks/>
                </p:cNvSpPr>
                <p:nvPr/>
              </p:nvSpPr>
              <p:spPr bwMode="auto">
                <a:xfrm>
                  <a:off x="8398516" y="3638550"/>
                  <a:ext cx="15875" cy="14287"/>
                </a:xfrm>
                <a:custGeom>
                  <a:avLst/>
                  <a:gdLst>
                    <a:gd name="T0" fmla="*/ 72 w 75"/>
                    <a:gd name="T1" fmla="*/ 55 h 70"/>
                    <a:gd name="T2" fmla="*/ 14 w 75"/>
                    <a:gd name="T3" fmla="*/ 11 h 70"/>
                    <a:gd name="T4" fmla="*/ 55 w 75"/>
                    <a:gd name="T5" fmla="*/ 52 h 70"/>
                    <a:gd name="T6" fmla="*/ 72 w 75"/>
                    <a:gd name="T7" fmla="*/ 55 h 70"/>
                  </a:gdLst>
                  <a:ahLst/>
                  <a:cxnLst>
                    <a:cxn ang="0">
                      <a:pos x="T0" y="T1"/>
                    </a:cxn>
                    <a:cxn ang="0">
                      <a:pos x="T2" y="T3"/>
                    </a:cxn>
                    <a:cxn ang="0">
                      <a:pos x="T4" y="T5"/>
                    </a:cxn>
                    <a:cxn ang="0">
                      <a:pos x="T6" y="T7"/>
                    </a:cxn>
                  </a:cxnLst>
                  <a:rect l="0" t="0" r="r" b="b"/>
                  <a:pathLst>
                    <a:path w="75" h="70">
                      <a:moveTo>
                        <a:pt x="72" y="55"/>
                      </a:moveTo>
                      <a:cubicBezTo>
                        <a:pt x="72" y="55"/>
                        <a:pt x="28" y="0"/>
                        <a:pt x="14" y="11"/>
                      </a:cubicBezTo>
                      <a:cubicBezTo>
                        <a:pt x="0" y="21"/>
                        <a:pt x="47" y="47"/>
                        <a:pt x="55" y="52"/>
                      </a:cubicBezTo>
                      <a:cubicBezTo>
                        <a:pt x="64" y="57"/>
                        <a:pt x="75" y="70"/>
                        <a:pt x="72" y="55"/>
                      </a:cubicBezTo>
                      <a:close/>
                    </a:path>
                  </a:pathLst>
                </a:custGeom>
                <a:solidFill>
                  <a:srgbClr val="786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72" name="Freeform 1275">
                  <a:extLst>
                    <a:ext uri="{FF2B5EF4-FFF2-40B4-BE49-F238E27FC236}">
                      <a16:creationId xmlns:a16="http://schemas.microsoft.com/office/drawing/2014/main" id="{44346E02-83F9-41DF-B058-ADD7DFE91043}"/>
                    </a:ext>
                  </a:extLst>
                </p:cNvPr>
                <p:cNvSpPr>
                  <a:spLocks/>
                </p:cNvSpPr>
                <p:nvPr/>
              </p:nvSpPr>
              <p:spPr bwMode="auto">
                <a:xfrm>
                  <a:off x="8366766" y="3702050"/>
                  <a:ext cx="31750" cy="12700"/>
                </a:xfrm>
                <a:custGeom>
                  <a:avLst/>
                  <a:gdLst>
                    <a:gd name="T0" fmla="*/ 153 w 153"/>
                    <a:gd name="T1" fmla="*/ 62 h 62"/>
                    <a:gd name="T2" fmla="*/ 0 w 153"/>
                    <a:gd name="T3" fmla="*/ 35 h 62"/>
                    <a:gd name="T4" fmla="*/ 82 w 153"/>
                    <a:gd name="T5" fmla="*/ 9 h 62"/>
                    <a:gd name="T6" fmla="*/ 153 w 153"/>
                    <a:gd name="T7" fmla="*/ 62 h 62"/>
                  </a:gdLst>
                  <a:ahLst/>
                  <a:cxnLst>
                    <a:cxn ang="0">
                      <a:pos x="T0" y="T1"/>
                    </a:cxn>
                    <a:cxn ang="0">
                      <a:pos x="T2" y="T3"/>
                    </a:cxn>
                    <a:cxn ang="0">
                      <a:pos x="T4" y="T5"/>
                    </a:cxn>
                    <a:cxn ang="0">
                      <a:pos x="T6" y="T7"/>
                    </a:cxn>
                  </a:cxnLst>
                  <a:rect l="0" t="0" r="r" b="b"/>
                  <a:pathLst>
                    <a:path w="153" h="62">
                      <a:moveTo>
                        <a:pt x="153" y="62"/>
                      </a:moveTo>
                      <a:cubicBezTo>
                        <a:pt x="0" y="35"/>
                        <a:pt x="0" y="35"/>
                        <a:pt x="0" y="35"/>
                      </a:cubicBezTo>
                      <a:cubicBezTo>
                        <a:pt x="0" y="35"/>
                        <a:pt x="30" y="0"/>
                        <a:pt x="82" y="9"/>
                      </a:cubicBezTo>
                      <a:cubicBezTo>
                        <a:pt x="142" y="19"/>
                        <a:pt x="153" y="62"/>
                        <a:pt x="153" y="62"/>
                      </a:cubicBezTo>
                      <a:close/>
                    </a:path>
                  </a:pathLst>
                </a:custGeom>
                <a:solidFill>
                  <a:srgbClr val="AF55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73" name="Freeform 1276">
                  <a:extLst>
                    <a:ext uri="{FF2B5EF4-FFF2-40B4-BE49-F238E27FC236}">
                      <a16:creationId xmlns:a16="http://schemas.microsoft.com/office/drawing/2014/main" id="{40AF7AE4-F849-4E00-8699-BA71F5703EFB}"/>
                    </a:ext>
                  </a:extLst>
                </p:cNvPr>
                <p:cNvSpPr>
                  <a:spLocks noEditPoints="1"/>
                </p:cNvSpPr>
                <p:nvPr/>
              </p:nvSpPr>
              <p:spPr bwMode="auto">
                <a:xfrm>
                  <a:off x="8174678" y="3348038"/>
                  <a:ext cx="212725" cy="117475"/>
                </a:xfrm>
                <a:custGeom>
                  <a:avLst/>
                  <a:gdLst>
                    <a:gd name="T0" fmla="*/ 499 w 998"/>
                    <a:gd name="T1" fmla="*/ 553 h 553"/>
                    <a:gd name="T2" fmla="*/ 0 w 998"/>
                    <a:gd name="T3" fmla="*/ 277 h 553"/>
                    <a:gd name="T4" fmla="*/ 499 w 998"/>
                    <a:gd name="T5" fmla="*/ 0 h 553"/>
                    <a:gd name="T6" fmla="*/ 998 w 998"/>
                    <a:gd name="T7" fmla="*/ 277 h 553"/>
                    <a:gd name="T8" fmla="*/ 499 w 998"/>
                    <a:gd name="T9" fmla="*/ 553 h 553"/>
                    <a:gd name="T10" fmla="*/ 499 w 998"/>
                    <a:gd name="T11" fmla="*/ 8 h 553"/>
                    <a:gd name="T12" fmla="*/ 8 w 998"/>
                    <a:gd name="T13" fmla="*/ 277 h 553"/>
                    <a:gd name="T14" fmla="*/ 499 w 998"/>
                    <a:gd name="T15" fmla="*/ 545 h 553"/>
                    <a:gd name="T16" fmla="*/ 990 w 998"/>
                    <a:gd name="T17" fmla="*/ 277 h 553"/>
                    <a:gd name="T18" fmla="*/ 499 w 998"/>
                    <a:gd name="T19" fmla="*/ 8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98" h="553">
                      <a:moveTo>
                        <a:pt x="499" y="553"/>
                      </a:moveTo>
                      <a:cubicBezTo>
                        <a:pt x="224" y="553"/>
                        <a:pt x="0" y="429"/>
                        <a:pt x="0" y="277"/>
                      </a:cubicBezTo>
                      <a:cubicBezTo>
                        <a:pt x="0" y="124"/>
                        <a:pt x="224" y="0"/>
                        <a:pt x="499" y="0"/>
                      </a:cubicBezTo>
                      <a:cubicBezTo>
                        <a:pt x="774" y="0"/>
                        <a:pt x="998" y="124"/>
                        <a:pt x="998" y="277"/>
                      </a:cubicBezTo>
                      <a:cubicBezTo>
                        <a:pt x="998" y="429"/>
                        <a:pt x="774" y="553"/>
                        <a:pt x="499" y="553"/>
                      </a:cubicBezTo>
                      <a:close/>
                      <a:moveTo>
                        <a:pt x="499" y="8"/>
                      </a:moveTo>
                      <a:cubicBezTo>
                        <a:pt x="228" y="8"/>
                        <a:pt x="8" y="129"/>
                        <a:pt x="8" y="277"/>
                      </a:cubicBezTo>
                      <a:cubicBezTo>
                        <a:pt x="8" y="425"/>
                        <a:pt x="228" y="545"/>
                        <a:pt x="499" y="545"/>
                      </a:cubicBezTo>
                      <a:cubicBezTo>
                        <a:pt x="770" y="545"/>
                        <a:pt x="990" y="425"/>
                        <a:pt x="990" y="277"/>
                      </a:cubicBezTo>
                      <a:cubicBezTo>
                        <a:pt x="990" y="129"/>
                        <a:pt x="770" y="8"/>
                        <a:pt x="499" y="8"/>
                      </a:cubicBezTo>
                      <a:close/>
                    </a:path>
                  </a:pathLst>
                </a:custGeom>
                <a:solidFill>
                  <a:srgbClr val="9455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74" name="Freeform 1277">
                  <a:extLst>
                    <a:ext uri="{FF2B5EF4-FFF2-40B4-BE49-F238E27FC236}">
                      <a16:creationId xmlns:a16="http://schemas.microsoft.com/office/drawing/2014/main" id="{24D2B2C8-A2BE-45E7-9D5B-AAF036DD45A0}"/>
                    </a:ext>
                  </a:extLst>
                </p:cNvPr>
                <p:cNvSpPr>
                  <a:spLocks noEditPoints="1"/>
                </p:cNvSpPr>
                <p:nvPr/>
              </p:nvSpPr>
              <p:spPr bwMode="auto">
                <a:xfrm>
                  <a:off x="8296916" y="3487738"/>
                  <a:ext cx="33338" cy="20637"/>
                </a:xfrm>
                <a:custGeom>
                  <a:avLst/>
                  <a:gdLst>
                    <a:gd name="T0" fmla="*/ 79 w 158"/>
                    <a:gd name="T1" fmla="*/ 97 h 97"/>
                    <a:gd name="T2" fmla="*/ 0 w 158"/>
                    <a:gd name="T3" fmla="*/ 48 h 97"/>
                    <a:gd name="T4" fmla="*/ 79 w 158"/>
                    <a:gd name="T5" fmla="*/ 0 h 97"/>
                    <a:gd name="T6" fmla="*/ 158 w 158"/>
                    <a:gd name="T7" fmla="*/ 48 h 97"/>
                    <a:gd name="T8" fmla="*/ 79 w 158"/>
                    <a:gd name="T9" fmla="*/ 97 h 97"/>
                    <a:gd name="T10" fmla="*/ 79 w 158"/>
                    <a:gd name="T11" fmla="*/ 8 h 97"/>
                    <a:gd name="T12" fmla="*/ 8 w 158"/>
                    <a:gd name="T13" fmla="*/ 48 h 97"/>
                    <a:gd name="T14" fmla="*/ 79 w 158"/>
                    <a:gd name="T15" fmla="*/ 89 h 97"/>
                    <a:gd name="T16" fmla="*/ 150 w 158"/>
                    <a:gd name="T17" fmla="*/ 48 h 97"/>
                    <a:gd name="T18" fmla="*/ 79 w 158"/>
                    <a:gd name="T19" fmla="*/ 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8" h="97">
                      <a:moveTo>
                        <a:pt x="79" y="97"/>
                      </a:moveTo>
                      <a:cubicBezTo>
                        <a:pt x="35" y="97"/>
                        <a:pt x="0" y="75"/>
                        <a:pt x="0" y="48"/>
                      </a:cubicBezTo>
                      <a:cubicBezTo>
                        <a:pt x="0" y="21"/>
                        <a:pt x="35" y="0"/>
                        <a:pt x="79" y="0"/>
                      </a:cubicBezTo>
                      <a:cubicBezTo>
                        <a:pt x="123" y="0"/>
                        <a:pt x="158" y="21"/>
                        <a:pt x="158" y="48"/>
                      </a:cubicBezTo>
                      <a:cubicBezTo>
                        <a:pt x="158" y="75"/>
                        <a:pt x="123" y="97"/>
                        <a:pt x="79" y="97"/>
                      </a:cubicBezTo>
                      <a:close/>
                      <a:moveTo>
                        <a:pt x="79" y="8"/>
                      </a:moveTo>
                      <a:cubicBezTo>
                        <a:pt x="40" y="8"/>
                        <a:pt x="8" y="26"/>
                        <a:pt x="8" y="48"/>
                      </a:cubicBezTo>
                      <a:cubicBezTo>
                        <a:pt x="8" y="71"/>
                        <a:pt x="40" y="89"/>
                        <a:pt x="79" y="89"/>
                      </a:cubicBezTo>
                      <a:cubicBezTo>
                        <a:pt x="118" y="89"/>
                        <a:pt x="150" y="71"/>
                        <a:pt x="150" y="48"/>
                      </a:cubicBezTo>
                      <a:cubicBezTo>
                        <a:pt x="150" y="26"/>
                        <a:pt x="118" y="8"/>
                        <a:pt x="79" y="8"/>
                      </a:cubicBezTo>
                      <a:close/>
                    </a:path>
                  </a:pathLst>
                </a:custGeom>
                <a:solidFill>
                  <a:srgbClr val="9455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75" name="Freeform 1278">
                  <a:extLst>
                    <a:ext uri="{FF2B5EF4-FFF2-40B4-BE49-F238E27FC236}">
                      <a16:creationId xmlns:a16="http://schemas.microsoft.com/office/drawing/2014/main" id="{4DFAAFAC-D28D-4627-8469-749C7CA25583}"/>
                    </a:ext>
                  </a:extLst>
                </p:cNvPr>
                <p:cNvSpPr>
                  <a:spLocks noEditPoints="1"/>
                </p:cNvSpPr>
                <p:nvPr/>
              </p:nvSpPr>
              <p:spPr bwMode="auto">
                <a:xfrm>
                  <a:off x="8336603" y="3530600"/>
                  <a:ext cx="22225" cy="14287"/>
                </a:xfrm>
                <a:custGeom>
                  <a:avLst/>
                  <a:gdLst>
                    <a:gd name="T0" fmla="*/ 51 w 102"/>
                    <a:gd name="T1" fmla="*/ 63 h 63"/>
                    <a:gd name="T2" fmla="*/ 0 w 102"/>
                    <a:gd name="T3" fmla="*/ 32 h 63"/>
                    <a:gd name="T4" fmla="*/ 51 w 102"/>
                    <a:gd name="T5" fmla="*/ 0 h 63"/>
                    <a:gd name="T6" fmla="*/ 102 w 102"/>
                    <a:gd name="T7" fmla="*/ 32 h 63"/>
                    <a:gd name="T8" fmla="*/ 51 w 102"/>
                    <a:gd name="T9" fmla="*/ 63 h 63"/>
                    <a:gd name="T10" fmla="*/ 51 w 102"/>
                    <a:gd name="T11" fmla="*/ 8 h 63"/>
                    <a:gd name="T12" fmla="*/ 8 w 102"/>
                    <a:gd name="T13" fmla="*/ 32 h 63"/>
                    <a:gd name="T14" fmla="*/ 51 w 102"/>
                    <a:gd name="T15" fmla="*/ 55 h 63"/>
                    <a:gd name="T16" fmla="*/ 94 w 102"/>
                    <a:gd name="T17" fmla="*/ 32 h 63"/>
                    <a:gd name="T18" fmla="*/ 51 w 102"/>
                    <a:gd name="T19" fmla="*/ 8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2" h="63">
                      <a:moveTo>
                        <a:pt x="51" y="63"/>
                      </a:moveTo>
                      <a:cubicBezTo>
                        <a:pt x="23" y="63"/>
                        <a:pt x="0" y="49"/>
                        <a:pt x="0" y="32"/>
                      </a:cubicBezTo>
                      <a:cubicBezTo>
                        <a:pt x="0" y="14"/>
                        <a:pt x="23" y="0"/>
                        <a:pt x="51" y="0"/>
                      </a:cubicBezTo>
                      <a:cubicBezTo>
                        <a:pt x="79" y="0"/>
                        <a:pt x="102" y="14"/>
                        <a:pt x="102" y="32"/>
                      </a:cubicBezTo>
                      <a:cubicBezTo>
                        <a:pt x="102" y="49"/>
                        <a:pt x="79" y="63"/>
                        <a:pt x="51" y="63"/>
                      </a:cubicBezTo>
                      <a:close/>
                      <a:moveTo>
                        <a:pt x="51" y="8"/>
                      </a:moveTo>
                      <a:cubicBezTo>
                        <a:pt x="28" y="8"/>
                        <a:pt x="8" y="19"/>
                        <a:pt x="8" y="32"/>
                      </a:cubicBezTo>
                      <a:cubicBezTo>
                        <a:pt x="8" y="44"/>
                        <a:pt x="28" y="55"/>
                        <a:pt x="51" y="55"/>
                      </a:cubicBezTo>
                      <a:cubicBezTo>
                        <a:pt x="74" y="55"/>
                        <a:pt x="94" y="44"/>
                        <a:pt x="94" y="32"/>
                      </a:cubicBezTo>
                      <a:cubicBezTo>
                        <a:pt x="94" y="19"/>
                        <a:pt x="74" y="8"/>
                        <a:pt x="51" y="8"/>
                      </a:cubicBezTo>
                      <a:close/>
                    </a:path>
                  </a:pathLst>
                </a:custGeom>
                <a:solidFill>
                  <a:srgbClr val="9455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76" name="Freeform 1279">
                  <a:extLst>
                    <a:ext uri="{FF2B5EF4-FFF2-40B4-BE49-F238E27FC236}">
                      <a16:creationId xmlns:a16="http://schemas.microsoft.com/office/drawing/2014/main" id="{2DBC8574-E0C0-4B33-9DF2-3585BE53EB0A}"/>
                    </a:ext>
                  </a:extLst>
                </p:cNvPr>
                <p:cNvSpPr>
                  <a:spLocks noEditPoints="1"/>
                </p:cNvSpPr>
                <p:nvPr/>
              </p:nvSpPr>
              <p:spPr bwMode="auto">
                <a:xfrm>
                  <a:off x="8368353" y="3565525"/>
                  <a:ext cx="11113" cy="9525"/>
                </a:xfrm>
                <a:custGeom>
                  <a:avLst/>
                  <a:gdLst>
                    <a:gd name="T0" fmla="*/ 25 w 50"/>
                    <a:gd name="T1" fmla="*/ 46 h 46"/>
                    <a:gd name="T2" fmla="*/ 0 w 50"/>
                    <a:gd name="T3" fmla="*/ 23 h 46"/>
                    <a:gd name="T4" fmla="*/ 25 w 50"/>
                    <a:gd name="T5" fmla="*/ 0 h 46"/>
                    <a:gd name="T6" fmla="*/ 50 w 50"/>
                    <a:gd name="T7" fmla="*/ 23 h 46"/>
                    <a:gd name="T8" fmla="*/ 25 w 50"/>
                    <a:gd name="T9" fmla="*/ 46 h 46"/>
                    <a:gd name="T10" fmla="*/ 25 w 50"/>
                    <a:gd name="T11" fmla="*/ 8 h 46"/>
                    <a:gd name="T12" fmla="*/ 8 w 50"/>
                    <a:gd name="T13" fmla="*/ 23 h 46"/>
                    <a:gd name="T14" fmla="*/ 25 w 50"/>
                    <a:gd name="T15" fmla="*/ 38 h 46"/>
                    <a:gd name="T16" fmla="*/ 42 w 50"/>
                    <a:gd name="T17" fmla="*/ 23 h 46"/>
                    <a:gd name="T18" fmla="*/ 25 w 50"/>
                    <a:gd name="T19" fmla="*/ 8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 h="46">
                      <a:moveTo>
                        <a:pt x="25" y="46"/>
                      </a:moveTo>
                      <a:cubicBezTo>
                        <a:pt x="11" y="46"/>
                        <a:pt x="0" y="36"/>
                        <a:pt x="0" y="23"/>
                      </a:cubicBezTo>
                      <a:cubicBezTo>
                        <a:pt x="0" y="10"/>
                        <a:pt x="11" y="0"/>
                        <a:pt x="25" y="0"/>
                      </a:cubicBezTo>
                      <a:cubicBezTo>
                        <a:pt x="39" y="0"/>
                        <a:pt x="50" y="10"/>
                        <a:pt x="50" y="23"/>
                      </a:cubicBezTo>
                      <a:cubicBezTo>
                        <a:pt x="50" y="36"/>
                        <a:pt x="39" y="46"/>
                        <a:pt x="25" y="46"/>
                      </a:cubicBezTo>
                      <a:close/>
                      <a:moveTo>
                        <a:pt x="25" y="8"/>
                      </a:moveTo>
                      <a:cubicBezTo>
                        <a:pt x="16" y="8"/>
                        <a:pt x="8" y="15"/>
                        <a:pt x="8" y="23"/>
                      </a:cubicBezTo>
                      <a:cubicBezTo>
                        <a:pt x="8" y="32"/>
                        <a:pt x="16" y="38"/>
                        <a:pt x="25" y="38"/>
                      </a:cubicBezTo>
                      <a:cubicBezTo>
                        <a:pt x="34" y="38"/>
                        <a:pt x="42" y="32"/>
                        <a:pt x="42" y="23"/>
                      </a:cubicBezTo>
                      <a:cubicBezTo>
                        <a:pt x="42" y="15"/>
                        <a:pt x="34" y="8"/>
                        <a:pt x="25" y="8"/>
                      </a:cubicBezTo>
                      <a:close/>
                    </a:path>
                  </a:pathLst>
                </a:custGeom>
                <a:solidFill>
                  <a:srgbClr val="9455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77" name="Freeform 1280">
                  <a:extLst>
                    <a:ext uri="{FF2B5EF4-FFF2-40B4-BE49-F238E27FC236}">
                      <a16:creationId xmlns:a16="http://schemas.microsoft.com/office/drawing/2014/main" id="{BFA540CE-B217-410A-9D62-AC642B947212}"/>
                    </a:ext>
                  </a:extLst>
                </p:cNvPr>
                <p:cNvSpPr>
                  <a:spLocks noEditPoints="1"/>
                </p:cNvSpPr>
                <p:nvPr/>
              </p:nvSpPr>
              <p:spPr bwMode="auto">
                <a:xfrm>
                  <a:off x="8241353" y="3378200"/>
                  <a:ext cx="20638" cy="50800"/>
                </a:xfrm>
                <a:custGeom>
                  <a:avLst/>
                  <a:gdLst>
                    <a:gd name="T0" fmla="*/ 18 w 99"/>
                    <a:gd name="T1" fmla="*/ 53 h 240"/>
                    <a:gd name="T2" fmla="*/ 0 w 99"/>
                    <a:gd name="T3" fmla="*/ 33 h 240"/>
                    <a:gd name="T4" fmla="*/ 3 w 99"/>
                    <a:gd name="T5" fmla="*/ 15 h 240"/>
                    <a:gd name="T6" fmla="*/ 17 w 99"/>
                    <a:gd name="T7" fmla="*/ 5 h 240"/>
                    <a:gd name="T8" fmla="*/ 43 w 99"/>
                    <a:gd name="T9" fmla="*/ 0 h 240"/>
                    <a:gd name="T10" fmla="*/ 69 w 99"/>
                    <a:gd name="T11" fmla="*/ 3 h 240"/>
                    <a:gd name="T12" fmla="*/ 85 w 99"/>
                    <a:gd name="T13" fmla="*/ 10 h 240"/>
                    <a:gd name="T14" fmla="*/ 94 w 99"/>
                    <a:gd name="T15" fmla="*/ 20 h 240"/>
                    <a:gd name="T16" fmla="*/ 99 w 99"/>
                    <a:gd name="T17" fmla="*/ 45 h 240"/>
                    <a:gd name="T18" fmla="*/ 92 w 99"/>
                    <a:gd name="T19" fmla="*/ 77 h 240"/>
                    <a:gd name="T20" fmla="*/ 79 w 99"/>
                    <a:gd name="T21" fmla="*/ 105 h 240"/>
                    <a:gd name="T22" fmla="*/ 59 w 99"/>
                    <a:gd name="T23" fmla="*/ 183 h 240"/>
                    <a:gd name="T24" fmla="*/ 60 w 99"/>
                    <a:gd name="T25" fmla="*/ 204 h 240"/>
                    <a:gd name="T26" fmla="*/ 47 w 99"/>
                    <a:gd name="T27" fmla="*/ 204 h 240"/>
                    <a:gd name="T28" fmla="*/ 44 w 99"/>
                    <a:gd name="T29" fmla="*/ 205 h 240"/>
                    <a:gd name="T30" fmla="*/ 28 w 99"/>
                    <a:gd name="T31" fmla="*/ 198 h 240"/>
                    <a:gd name="T32" fmla="*/ 46 w 99"/>
                    <a:gd name="T33" fmla="*/ 118 h 240"/>
                    <a:gd name="T34" fmla="*/ 64 w 99"/>
                    <a:gd name="T35" fmla="*/ 44 h 240"/>
                    <a:gd name="T36" fmla="*/ 45 w 99"/>
                    <a:gd name="T37" fmla="*/ 16 h 240"/>
                    <a:gd name="T38" fmla="*/ 33 w 99"/>
                    <a:gd name="T39" fmla="*/ 30 h 240"/>
                    <a:gd name="T40" fmla="*/ 37 w 99"/>
                    <a:gd name="T41" fmla="*/ 47 h 240"/>
                    <a:gd name="T42" fmla="*/ 29 w 99"/>
                    <a:gd name="T43" fmla="*/ 51 h 240"/>
                    <a:gd name="T44" fmla="*/ 18 w 99"/>
                    <a:gd name="T45" fmla="*/ 53 h 240"/>
                    <a:gd name="T46" fmla="*/ 70 w 99"/>
                    <a:gd name="T47" fmla="*/ 228 h 240"/>
                    <a:gd name="T48" fmla="*/ 44 w 99"/>
                    <a:gd name="T49" fmla="*/ 240 h 240"/>
                    <a:gd name="T50" fmla="*/ 28 w 99"/>
                    <a:gd name="T51" fmla="*/ 237 h 240"/>
                    <a:gd name="T52" fmla="*/ 21 w 99"/>
                    <a:gd name="T53" fmla="*/ 229 h 240"/>
                    <a:gd name="T54" fmla="*/ 29 w 99"/>
                    <a:gd name="T55" fmla="*/ 220 h 240"/>
                    <a:gd name="T56" fmla="*/ 46 w 99"/>
                    <a:gd name="T57" fmla="*/ 216 h 240"/>
                    <a:gd name="T58" fmla="*/ 62 w 99"/>
                    <a:gd name="T59" fmla="*/ 220 h 240"/>
                    <a:gd name="T60" fmla="*/ 70 w 99"/>
                    <a:gd name="T61" fmla="*/ 228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9" h="240">
                      <a:moveTo>
                        <a:pt x="18" y="53"/>
                      </a:moveTo>
                      <a:cubicBezTo>
                        <a:pt x="6" y="53"/>
                        <a:pt x="0" y="46"/>
                        <a:pt x="0" y="33"/>
                      </a:cubicBezTo>
                      <a:cubicBezTo>
                        <a:pt x="0" y="25"/>
                        <a:pt x="1" y="20"/>
                        <a:pt x="3" y="15"/>
                      </a:cubicBezTo>
                      <a:cubicBezTo>
                        <a:pt x="5" y="11"/>
                        <a:pt x="10" y="8"/>
                        <a:pt x="17" y="5"/>
                      </a:cubicBezTo>
                      <a:cubicBezTo>
                        <a:pt x="24" y="2"/>
                        <a:pt x="32" y="0"/>
                        <a:pt x="43" y="0"/>
                      </a:cubicBezTo>
                      <a:cubicBezTo>
                        <a:pt x="53" y="0"/>
                        <a:pt x="62" y="1"/>
                        <a:pt x="69" y="3"/>
                      </a:cubicBezTo>
                      <a:cubicBezTo>
                        <a:pt x="76" y="5"/>
                        <a:pt x="81" y="7"/>
                        <a:pt x="85" y="10"/>
                      </a:cubicBezTo>
                      <a:cubicBezTo>
                        <a:pt x="89" y="13"/>
                        <a:pt x="92" y="16"/>
                        <a:pt x="94" y="20"/>
                      </a:cubicBezTo>
                      <a:cubicBezTo>
                        <a:pt x="97" y="27"/>
                        <a:pt x="99" y="35"/>
                        <a:pt x="99" y="45"/>
                      </a:cubicBezTo>
                      <a:cubicBezTo>
                        <a:pt x="99" y="55"/>
                        <a:pt x="97" y="66"/>
                        <a:pt x="92" y="77"/>
                      </a:cubicBezTo>
                      <a:cubicBezTo>
                        <a:pt x="89" y="88"/>
                        <a:pt x="84" y="97"/>
                        <a:pt x="79" y="105"/>
                      </a:cubicBezTo>
                      <a:cubicBezTo>
                        <a:pt x="66" y="127"/>
                        <a:pt x="60" y="153"/>
                        <a:pt x="59" y="183"/>
                      </a:cubicBezTo>
                      <a:cubicBezTo>
                        <a:pt x="59" y="193"/>
                        <a:pt x="59" y="200"/>
                        <a:pt x="60" y="204"/>
                      </a:cubicBezTo>
                      <a:cubicBezTo>
                        <a:pt x="52" y="204"/>
                        <a:pt x="48" y="204"/>
                        <a:pt x="47" y="204"/>
                      </a:cubicBezTo>
                      <a:cubicBezTo>
                        <a:pt x="45" y="205"/>
                        <a:pt x="44" y="205"/>
                        <a:pt x="44" y="205"/>
                      </a:cubicBezTo>
                      <a:cubicBezTo>
                        <a:pt x="36" y="205"/>
                        <a:pt x="30" y="202"/>
                        <a:pt x="28" y="198"/>
                      </a:cubicBezTo>
                      <a:cubicBezTo>
                        <a:pt x="28" y="174"/>
                        <a:pt x="34" y="148"/>
                        <a:pt x="46" y="118"/>
                      </a:cubicBezTo>
                      <a:cubicBezTo>
                        <a:pt x="58" y="88"/>
                        <a:pt x="64" y="64"/>
                        <a:pt x="64" y="44"/>
                      </a:cubicBezTo>
                      <a:cubicBezTo>
                        <a:pt x="64" y="25"/>
                        <a:pt x="58" y="16"/>
                        <a:pt x="45" y="16"/>
                      </a:cubicBezTo>
                      <a:cubicBezTo>
                        <a:pt x="37" y="16"/>
                        <a:pt x="33" y="20"/>
                        <a:pt x="33" y="30"/>
                      </a:cubicBezTo>
                      <a:cubicBezTo>
                        <a:pt x="33" y="31"/>
                        <a:pt x="34" y="37"/>
                        <a:pt x="37" y="47"/>
                      </a:cubicBezTo>
                      <a:cubicBezTo>
                        <a:pt x="37" y="48"/>
                        <a:pt x="34" y="49"/>
                        <a:pt x="29" y="51"/>
                      </a:cubicBezTo>
                      <a:cubicBezTo>
                        <a:pt x="24" y="52"/>
                        <a:pt x="20" y="53"/>
                        <a:pt x="18" y="53"/>
                      </a:cubicBezTo>
                      <a:close/>
                      <a:moveTo>
                        <a:pt x="70" y="228"/>
                      </a:moveTo>
                      <a:cubicBezTo>
                        <a:pt x="70" y="236"/>
                        <a:pt x="61" y="240"/>
                        <a:pt x="44" y="240"/>
                      </a:cubicBezTo>
                      <a:cubicBezTo>
                        <a:pt x="38" y="240"/>
                        <a:pt x="32" y="239"/>
                        <a:pt x="28" y="237"/>
                      </a:cubicBezTo>
                      <a:cubicBezTo>
                        <a:pt x="23" y="234"/>
                        <a:pt x="21" y="232"/>
                        <a:pt x="21" y="229"/>
                      </a:cubicBezTo>
                      <a:cubicBezTo>
                        <a:pt x="21" y="226"/>
                        <a:pt x="24" y="223"/>
                        <a:pt x="29" y="220"/>
                      </a:cubicBezTo>
                      <a:cubicBezTo>
                        <a:pt x="34" y="218"/>
                        <a:pt x="40" y="216"/>
                        <a:pt x="46" y="216"/>
                      </a:cubicBezTo>
                      <a:cubicBezTo>
                        <a:pt x="52" y="216"/>
                        <a:pt x="57" y="218"/>
                        <a:pt x="62" y="220"/>
                      </a:cubicBezTo>
                      <a:cubicBezTo>
                        <a:pt x="67" y="223"/>
                        <a:pt x="70" y="226"/>
                        <a:pt x="70" y="228"/>
                      </a:cubicBezTo>
                      <a:close/>
                    </a:path>
                  </a:pathLst>
                </a:custGeom>
                <a:solidFill>
                  <a:srgbClr val="9455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78" name="Freeform 1281">
                  <a:extLst>
                    <a:ext uri="{FF2B5EF4-FFF2-40B4-BE49-F238E27FC236}">
                      <a16:creationId xmlns:a16="http://schemas.microsoft.com/office/drawing/2014/main" id="{A7D6DD9F-C726-4C40-AD56-7ACBCA94485B}"/>
                    </a:ext>
                  </a:extLst>
                </p:cNvPr>
                <p:cNvSpPr>
                  <a:spLocks noEditPoints="1"/>
                </p:cNvSpPr>
                <p:nvPr/>
              </p:nvSpPr>
              <p:spPr bwMode="auto">
                <a:xfrm>
                  <a:off x="8271516" y="3378200"/>
                  <a:ext cx="20638" cy="50800"/>
                </a:xfrm>
                <a:custGeom>
                  <a:avLst/>
                  <a:gdLst>
                    <a:gd name="T0" fmla="*/ 18 w 99"/>
                    <a:gd name="T1" fmla="*/ 53 h 240"/>
                    <a:gd name="T2" fmla="*/ 0 w 99"/>
                    <a:gd name="T3" fmla="*/ 33 h 240"/>
                    <a:gd name="T4" fmla="*/ 3 w 99"/>
                    <a:gd name="T5" fmla="*/ 15 h 240"/>
                    <a:gd name="T6" fmla="*/ 17 w 99"/>
                    <a:gd name="T7" fmla="*/ 5 h 240"/>
                    <a:gd name="T8" fmla="*/ 43 w 99"/>
                    <a:gd name="T9" fmla="*/ 0 h 240"/>
                    <a:gd name="T10" fmla="*/ 69 w 99"/>
                    <a:gd name="T11" fmla="*/ 3 h 240"/>
                    <a:gd name="T12" fmla="*/ 85 w 99"/>
                    <a:gd name="T13" fmla="*/ 10 h 240"/>
                    <a:gd name="T14" fmla="*/ 94 w 99"/>
                    <a:gd name="T15" fmla="*/ 20 h 240"/>
                    <a:gd name="T16" fmla="*/ 99 w 99"/>
                    <a:gd name="T17" fmla="*/ 45 h 240"/>
                    <a:gd name="T18" fmla="*/ 92 w 99"/>
                    <a:gd name="T19" fmla="*/ 77 h 240"/>
                    <a:gd name="T20" fmla="*/ 79 w 99"/>
                    <a:gd name="T21" fmla="*/ 105 h 240"/>
                    <a:gd name="T22" fmla="*/ 59 w 99"/>
                    <a:gd name="T23" fmla="*/ 183 h 240"/>
                    <a:gd name="T24" fmla="*/ 60 w 99"/>
                    <a:gd name="T25" fmla="*/ 204 h 240"/>
                    <a:gd name="T26" fmla="*/ 47 w 99"/>
                    <a:gd name="T27" fmla="*/ 204 h 240"/>
                    <a:gd name="T28" fmla="*/ 44 w 99"/>
                    <a:gd name="T29" fmla="*/ 205 h 240"/>
                    <a:gd name="T30" fmla="*/ 28 w 99"/>
                    <a:gd name="T31" fmla="*/ 198 h 240"/>
                    <a:gd name="T32" fmla="*/ 46 w 99"/>
                    <a:gd name="T33" fmla="*/ 118 h 240"/>
                    <a:gd name="T34" fmla="*/ 64 w 99"/>
                    <a:gd name="T35" fmla="*/ 44 h 240"/>
                    <a:gd name="T36" fmla="*/ 45 w 99"/>
                    <a:gd name="T37" fmla="*/ 16 h 240"/>
                    <a:gd name="T38" fmla="*/ 33 w 99"/>
                    <a:gd name="T39" fmla="*/ 30 h 240"/>
                    <a:gd name="T40" fmla="*/ 37 w 99"/>
                    <a:gd name="T41" fmla="*/ 47 h 240"/>
                    <a:gd name="T42" fmla="*/ 29 w 99"/>
                    <a:gd name="T43" fmla="*/ 51 h 240"/>
                    <a:gd name="T44" fmla="*/ 18 w 99"/>
                    <a:gd name="T45" fmla="*/ 53 h 240"/>
                    <a:gd name="T46" fmla="*/ 70 w 99"/>
                    <a:gd name="T47" fmla="*/ 228 h 240"/>
                    <a:gd name="T48" fmla="*/ 44 w 99"/>
                    <a:gd name="T49" fmla="*/ 240 h 240"/>
                    <a:gd name="T50" fmla="*/ 28 w 99"/>
                    <a:gd name="T51" fmla="*/ 237 h 240"/>
                    <a:gd name="T52" fmla="*/ 21 w 99"/>
                    <a:gd name="T53" fmla="*/ 229 h 240"/>
                    <a:gd name="T54" fmla="*/ 29 w 99"/>
                    <a:gd name="T55" fmla="*/ 220 h 240"/>
                    <a:gd name="T56" fmla="*/ 46 w 99"/>
                    <a:gd name="T57" fmla="*/ 216 h 240"/>
                    <a:gd name="T58" fmla="*/ 62 w 99"/>
                    <a:gd name="T59" fmla="*/ 220 h 240"/>
                    <a:gd name="T60" fmla="*/ 70 w 99"/>
                    <a:gd name="T61" fmla="*/ 228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9" h="240">
                      <a:moveTo>
                        <a:pt x="18" y="53"/>
                      </a:moveTo>
                      <a:cubicBezTo>
                        <a:pt x="6" y="53"/>
                        <a:pt x="0" y="46"/>
                        <a:pt x="0" y="33"/>
                      </a:cubicBezTo>
                      <a:cubicBezTo>
                        <a:pt x="0" y="25"/>
                        <a:pt x="1" y="20"/>
                        <a:pt x="3" y="15"/>
                      </a:cubicBezTo>
                      <a:cubicBezTo>
                        <a:pt x="5" y="11"/>
                        <a:pt x="10" y="8"/>
                        <a:pt x="17" y="5"/>
                      </a:cubicBezTo>
                      <a:cubicBezTo>
                        <a:pt x="24" y="2"/>
                        <a:pt x="32" y="0"/>
                        <a:pt x="43" y="0"/>
                      </a:cubicBezTo>
                      <a:cubicBezTo>
                        <a:pt x="53" y="0"/>
                        <a:pt x="62" y="1"/>
                        <a:pt x="69" y="3"/>
                      </a:cubicBezTo>
                      <a:cubicBezTo>
                        <a:pt x="76" y="5"/>
                        <a:pt x="81" y="7"/>
                        <a:pt x="85" y="10"/>
                      </a:cubicBezTo>
                      <a:cubicBezTo>
                        <a:pt x="89" y="13"/>
                        <a:pt x="92" y="16"/>
                        <a:pt x="94" y="20"/>
                      </a:cubicBezTo>
                      <a:cubicBezTo>
                        <a:pt x="97" y="27"/>
                        <a:pt x="99" y="35"/>
                        <a:pt x="99" y="45"/>
                      </a:cubicBezTo>
                      <a:cubicBezTo>
                        <a:pt x="99" y="55"/>
                        <a:pt x="97" y="66"/>
                        <a:pt x="92" y="77"/>
                      </a:cubicBezTo>
                      <a:cubicBezTo>
                        <a:pt x="89" y="88"/>
                        <a:pt x="84" y="97"/>
                        <a:pt x="79" y="105"/>
                      </a:cubicBezTo>
                      <a:cubicBezTo>
                        <a:pt x="66" y="127"/>
                        <a:pt x="60" y="153"/>
                        <a:pt x="59" y="183"/>
                      </a:cubicBezTo>
                      <a:cubicBezTo>
                        <a:pt x="59" y="193"/>
                        <a:pt x="60" y="200"/>
                        <a:pt x="60" y="204"/>
                      </a:cubicBezTo>
                      <a:cubicBezTo>
                        <a:pt x="52" y="204"/>
                        <a:pt x="48" y="204"/>
                        <a:pt x="47" y="204"/>
                      </a:cubicBezTo>
                      <a:cubicBezTo>
                        <a:pt x="46" y="205"/>
                        <a:pt x="45" y="205"/>
                        <a:pt x="44" y="205"/>
                      </a:cubicBezTo>
                      <a:cubicBezTo>
                        <a:pt x="36" y="205"/>
                        <a:pt x="30" y="202"/>
                        <a:pt x="28" y="198"/>
                      </a:cubicBezTo>
                      <a:cubicBezTo>
                        <a:pt x="28" y="174"/>
                        <a:pt x="34" y="148"/>
                        <a:pt x="46" y="118"/>
                      </a:cubicBezTo>
                      <a:cubicBezTo>
                        <a:pt x="58" y="88"/>
                        <a:pt x="64" y="64"/>
                        <a:pt x="64" y="44"/>
                      </a:cubicBezTo>
                      <a:cubicBezTo>
                        <a:pt x="64" y="25"/>
                        <a:pt x="58" y="16"/>
                        <a:pt x="45" y="16"/>
                      </a:cubicBezTo>
                      <a:cubicBezTo>
                        <a:pt x="37" y="16"/>
                        <a:pt x="33" y="20"/>
                        <a:pt x="33" y="30"/>
                      </a:cubicBezTo>
                      <a:cubicBezTo>
                        <a:pt x="33" y="31"/>
                        <a:pt x="34" y="37"/>
                        <a:pt x="37" y="47"/>
                      </a:cubicBezTo>
                      <a:cubicBezTo>
                        <a:pt x="37" y="48"/>
                        <a:pt x="34" y="49"/>
                        <a:pt x="29" y="51"/>
                      </a:cubicBezTo>
                      <a:cubicBezTo>
                        <a:pt x="24" y="52"/>
                        <a:pt x="20" y="53"/>
                        <a:pt x="18" y="53"/>
                      </a:cubicBezTo>
                      <a:close/>
                      <a:moveTo>
                        <a:pt x="70" y="228"/>
                      </a:moveTo>
                      <a:cubicBezTo>
                        <a:pt x="70" y="236"/>
                        <a:pt x="61" y="240"/>
                        <a:pt x="44" y="240"/>
                      </a:cubicBezTo>
                      <a:cubicBezTo>
                        <a:pt x="38" y="240"/>
                        <a:pt x="32" y="239"/>
                        <a:pt x="28" y="237"/>
                      </a:cubicBezTo>
                      <a:cubicBezTo>
                        <a:pt x="23" y="234"/>
                        <a:pt x="21" y="232"/>
                        <a:pt x="21" y="229"/>
                      </a:cubicBezTo>
                      <a:cubicBezTo>
                        <a:pt x="21" y="226"/>
                        <a:pt x="24" y="223"/>
                        <a:pt x="29" y="220"/>
                      </a:cubicBezTo>
                      <a:cubicBezTo>
                        <a:pt x="34" y="218"/>
                        <a:pt x="40" y="216"/>
                        <a:pt x="46" y="216"/>
                      </a:cubicBezTo>
                      <a:cubicBezTo>
                        <a:pt x="52" y="216"/>
                        <a:pt x="57" y="218"/>
                        <a:pt x="62" y="220"/>
                      </a:cubicBezTo>
                      <a:cubicBezTo>
                        <a:pt x="67" y="223"/>
                        <a:pt x="70" y="226"/>
                        <a:pt x="70" y="228"/>
                      </a:cubicBezTo>
                      <a:close/>
                    </a:path>
                  </a:pathLst>
                </a:custGeom>
                <a:solidFill>
                  <a:srgbClr val="9455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79" name="Freeform 1282">
                  <a:extLst>
                    <a:ext uri="{FF2B5EF4-FFF2-40B4-BE49-F238E27FC236}">
                      <a16:creationId xmlns:a16="http://schemas.microsoft.com/office/drawing/2014/main" id="{10EA800C-0DA3-4CCE-8C2E-871C9493CFB5}"/>
                    </a:ext>
                  </a:extLst>
                </p:cNvPr>
                <p:cNvSpPr>
                  <a:spLocks noEditPoints="1"/>
                </p:cNvSpPr>
                <p:nvPr/>
              </p:nvSpPr>
              <p:spPr bwMode="auto">
                <a:xfrm>
                  <a:off x="8303266" y="3378200"/>
                  <a:ext cx="20638" cy="50800"/>
                </a:xfrm>
                <a:custGeom>
                  <a:avLst/>
                  <a:gdLst>
                    <a:gd name="T0" fmla="*/ 18 w 99"/>
                    <a:gd name="T1" fmla="*/ 53 h 240"/>
                    <a:gd name="T2" fmla="*/ 0 w 99"/>
                    <a:gd name="T3" fmla="*/ 33 h 240"/>
                    <a:gd name="T4" fmla="*/ 3 w 99"/>
                    <a:gd name="T5" fmla="*/ 15 h 240"/>
                    <a:gd name="T6" fmla="*/ 17 w 99"/>
                    <a:gd name="T7" fmla="*/ 5 h 240"/>
                    <a:gd name="T8" fmla="*/ 43 w 99"/>
                    <a:gd name="T9" fmla="*/ 0 h 240"/>
                    <a:gd name="T10" fmla="*/ 69 w 99"/>
                    <a:gd name="T11" fmla="*/ 3 h 240"/>
                    <a:gd name="T12" fmla="*/ 85 w 99"/>
                    <a:gd name="T13" fmla="*/ 10 h 240"/>
                    <a:gd name="T14" fmla="*/ 94 w 99"/>
                    <a:gd name="T15" fmla="*/ 20 h 240"/>
                    <a:gd name="T16" fmla="*/ 99 w 99"/>
                    <a:gd name="T17" fmla="*/ 45 h 240"/>
                    <a:gd name="T18" fmla="*/ 93 w 99"/>
                    <a:gd name="T19" fmla="*/ 77 h 240"/>
                    <a:gd name="T20" fmla="*/ 79 w 99"/>
                    <a:gd name="T21" fmla="*/ 105 h 240"/>
                    <a:gd name="T22" fmla="*/ 59 w 99"/>
                    <a:gd name="T23" fmla="*/ 183 h 240"/>
                    <a:gd name="T24" fmla="*/ 60 w 99"/>
                    <a:gd name="T25" fmla="*/ 204 h 240"/>
                    <a:gd name="T26" fmla="*/ 47 w 99"/>
                    <a:gd name="T27" fmla="*/ 204 h 240"/>
                    <a:gd name="T28" fmla="*/ 44 w 99"/>
                    <a:gd name="T29" fmla="*/ 205 h 240"/>
                    <a:gd name="T30" fmla="*/ 28 w 99"/>
                    <a:gd name="T31" fmla="*/ 198 h 240"/>
                    <a:gd name="T32" fmla="*/ 46 w 99"/>
                    <a:gd name="T33" fmla="*/ 118 h 240"/>
                    <a:gd name="T34" fmla="*/ 64 w 99"/>
                    <a:gd name="T35" fmla="*/ 44 h 240"/>
                    <a:gd name="T36" fmla="*/ 45 w 99"/>
                    <a:gd name="T37" fmla="*/ 16 h 240"/>
                    <a:gd name="T38" fmla="*/ 33 w 99"/>
                    <a:gd name="T39" fmla="*/ 30 h 240"/>
                    <a:gd name="T40" fmla="*/ 37 w 99"/>
                    <a:gd name="T41" fmla="*/ 47 h 240"/>
                    <a:gd name="T42" fmla="*/ 29 w 99"/>
                    <a:gd name="T43" fmla="*/ 51 h 240"/>
                    <a:gd name="T44" fmla="*/ 18 w 99"/>
                    <a:gd name="T45" fmla="*/ 53 h 240"/>
                    <a:gd name="T46" fmla="*/ 70 w 99"/>
                    <a:gd name="T47" fmla="*/ 228 h 240"/>
                    <a:gd name="T48" fmla="*/ 44 w 99"/>
                    <a:gd name="T49" fmla="*/ 240 h 240"/>
                    <a:gd name="T50" fmla="*/ 28 w 99"/>
                    <a:gd name="T51" fmla="*/ 237 h 240"/>
                    <a:gd name="T52" fmla="*/ 21 w 99"/>
                    <a:gd name="T53" fmla="*/ 229 h 240"/>
                    <a:gd name="T54" fmla="*/ 29 w 99"/>
                    <a:gd name="T55" fmla="*/ 220 h 240"/>
                    <a:gd name="T56" fmla="*/ 46 w 99"/>
                    <a:gd name="T57" fmla="*/ 216 h 240"/>
                    <a:gd name="T58" fmla="*/ 62 w 99"/>
                    <a:gd name="T59" fmla="*/ 220 h 240"/>
                    <a:gd name="T60" fmla="*/ 70 w 99"/>
                    <a:gd name="T61" fmla="*/ 228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9" h="240">
                      <a:moveTo>
                        <a:pt x="18" y="53"/>
                      </a:moveTo>
                      <a:cubicBezTo>
                        <a:pt x="6" y="53"/>
                        <a:pt x="0" y="46"/>
                        <a:pt x="0" y="33"/>
                      </a:cubicBezTo>
                      <a:cubicBezTo>
                        <a:pt x="0" y="25"/>
                        <a:pt x="1" y="20"/>
                        <a:pt x="3" y="15"/>
                      </a:cubicBezTo>
                      <a:cubicBezTo>
                        <a:pt x="5" y="11"/>
                        <a:pt x="10" y="8"/>
                        <a:pt x="17" y="5"/>
                      </a:cubicBezTo>
                      <a:cubicBezTo>
                        <a:pt x="24" y="2"/>
                        <a:pt x="33" y="0"/>
                        <a:pt x="43" y="0"/>
                      </a:cubicBezTo>
                      <a:cubicBezTo>
                        <a:pt x="53" y="0"/>
                        <a:pt x="62" y="1"/>
                        <a:pt x="69" y="3"/>
                      </a:cubicBezTo>
                      <a:cubicBezTo>
                        <a:pt x="76" y="5"/>
                        <a:pt x="81" y="7"/>
                        <a:pt x="85" y="10"/>
                      </a:cubicBezTo>
                      <a:cubicBezTo>
                        <a:pt x="89" y="13"/>
                        <a:pt x="92" y="16"/>
                        <a:pt x="94" y="20"/>
                      </a:cubicBezTo>
                      <a:cubicBezTo>
                        <a:pt x="97" y="27"/>
                        <a:pt x="99" y="35"/>
                        <a:pt x="99" y="45"/>
                      </a:cubicBezTo>
                      <a:cubicBezTo>
                        <a:pt x="99" y="55"/>
                        <a:pt x="97" y="66"/>
                        <a:pt x="93" y="77"/>
                      </a:cubicBezTo>
                      <a:cubicBezTo>
                        <a:pt x="89" y="88"/>
                        <a:pt x="84" y="97"/>
                        <a:pt x="79" y="105"/>
                      </a:cubicBezTo>
                      <a:cubicBezTo>
                        <a:pt x="66" y="127"/>
                        <a:pt x="60" y="153"/>
                        <a:pt x="59" y="183"/>
                      </a:cubicBezTo>
                      <a:cubicBezTo>
                        <a:pt x="59" y="193"/>
                        <a:pt x="60" y="200"/>
                        <a:pt x="60" y="204"/>
                      </a:cubicBezTo>
                      <a:cubicBezTo>
                        <a:pt x="52" y="204"/>
                        <a:pt x="48" y="204"/>
                        <a:pt x="47" y="204"/>
                      </a:cubicBezTo>
                      <a:cubicBezTo>
                        <a:pt x="46" y="205"/>
                        <a:pt x="45" y="205"/>
                        <a:pt x="44" y="205"/>
                      </a:cubicBezTo>
                      <a:cubicBezTo>
                        <a:pt x="36" y="205"/>
                        <a:pt x="31" y="202"/>
                        <a:pt x="28" y="198"/>
                      </a:cubicBezTo>
                      <a:cubicBezTo>
                        <a:pt x="28" y="174"/>
                        <a:pt x="34" y="148"/>
                        <a:pt x="46" y="118"/>
                      </a:cubicBezTo>
                      <a:cubicBezTo>
                        <a:pt x="58" y="88"/>
                        <a:pt x="64" y="64"/>
                        <a:pt x="64" y="44"/>
                      </a:cubicBezTo>
                      <a:cubicBezTo>
                        <a:pt x="64" y="25"/>
                        <a:pt x="58" y="16"/>
                        <a:pt x="45" y="16"/>
                      </a:cubicBezTo>
                      <a:cubicBezTo>
                        <a:pt x="37" y="16"/>
                        <a:pt x="33" y="20"/>
                        <a:pt x="33" y="30"/>
                      </a:cubicBezTo>
                      <a:cubicBezTo>
                        <a:pt x="33" y="31"/>
                        <a:pt x="34" y="37"/>
                        <a:pt x="37" y="47"/>
                      </a:cubicBezTo>
                      <a:cubicBezTo>
                        <a:pt x="37" y="48"/>
                        <a:pt x="34" y="49"/>
                        <a:pt x="29" y="51"/>
                      </a:cubicBezTo>
                      <a:cubicBezTo>
                        <a:pt x="24" y="52"/>
                        <a:pt x="20" y="53"/>
                        <a:pt x="18" y="53"/>
                      </a:cubicBezTo>
                      <a:close/>
                      <a:moveTo>
                        <a:pt x="70" y="228"/>
                      </a:moveTo>
                      <a:cubicBezTo>
                        <a:pt x="70" y="236"/>
                        <a:pt x="61" y="240"/>
                        <a:pt x="44" y="240"/>
                      </a:cubicBezTo>
                      <a:cubicBezTo>
                        <a:pt x="38" y="240"/>
                        <a:pt x="32" y="239"/>
                        <a:pt x="28" y="237"/>
                      </a:cubicBezTo>
                      <a:cubicBezTo>
                        <a:pt x="23" y="234"/>
                        <a:pt x="21" y="232"/>
                        <a:pt x="21" y="229"/>
                      </a:cubicBezTo>
                      <a:cubicBezTo>
                        <a:pt x="21" y="226"/>
                        <a:pt x="24" y="223"/>
                        <a:pt x="29" y="220"/>
                      </a:cubicBezTo>
                      <a:cubicBezTo>
                        <a:pt x="34" y="218"/>
                        <a:pt x="40" y="216"/>
                        <a:pt x="46" y="216"/>
                      </a:cubicBezTo>
                      <a:cubicBezTo>
                        <a:pt x="52" y="216"/>
                        <a:pt x="57" y="218"/>
                        <a:pt x="62" y="220"/>
                      </a:cubicBezTo>
                      <a:cubicBezTo>
                        <a:pt x="67" y="223"/>
                        <a:pt x="70" y="226"/>
                        <a:pt x="70" y="228"/>
                      </a:cubicBezTo>
                      <a:close/>
                    </a:path>
                  </a:pathLst>
                </a:custGeom>
                <a:solidFill>
                  <a:srgbClr val="9455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grpSp>
          <p:grpSp>
            <p:nvGrpSpPr>
              <p:cNvPr id="73" name="Group 72">
                <a:extLst>
                  <a:ext uri="{FF2B5EF4-FFF2-40B4-BE49-F238E27FC236}">
                    <a16:creationId xmlns:a16="http://schemas.microsoft.com/office/drawing/2014/main" id="{4B87BAE9-70E2-4831-B64D-33CEE63E83A2}"/>
                  </a:ext>
                </a:extLst>
              </p:cNvPr>
              <p:cNvGrpSpPr/>
              <p:nvPr/>
            </p:nvGrpSpPr>
            <p:grpSpPr>
              <a:xfrm>
                <a:off x="7872735" y="3525838"/>
                <a:ext cx="420689" cy="576262"/>
                <a:chOff x="7854955" y="3525838"/>
                <a:chExt cx="420689" cy="576262"/>
              </a:xfrm>
            </p:grpSpPr>
            <p:sp>
              <p:nvSpPr>
                <p:cNvPr id="74" name="Oval 1283">
                  <a:extLst>
                    <a:ext uri="{FF2B5EF4-FFF2-40B4-BE49-F238E27FC236}">
                      <a16:creationId xmlns:a16="http://schemas.microsoft.com/office/drawing/2014/main" id="{6050A7A8-8E91-43C8-86D2-51B3420B6039}"/>
                    </a:ext>
                  </a:extLst>
                </p:cNvPr>
                <p:cNvSpPr>
                  <a:spLocks noChangeArrowheads="1"/>
                </p:cNvSpPr>
                <p:nvPr/>
              </p:nvSpPr>
              <p:spPr bwMode="auto">
                <a:xfrm>
                  <a:off x="7881943" y="4089400"/>
                  <a:ext cx="203200" cy="12700"/>
                </a:xfrm>
                <a:prstGeom prst="ellipse">
                  <a:avLst/>
                </a:prstGeom>
                <a:solidFill>
                  <a:srgbClr val="D5DD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75" name="Freeform 1284">
                  <a:extLst>
                    <a:ext uri="{FF2B5EF4-FFF2-40B4-BE49-F238E27FC236}">
                      <a16:creationId xmlns:a16="http://schemas.microsoft.com/office/drawing/2014/main" id="{7C1CFE25-6124-48CB-8EBA-1D50E0943268}"/>
                    </a:ext>
                  </a:extLst>
                </p:cNvPr>
                <p:cNvSpPr>
                  <a:spLocks/>
                </p:cNvSpPr>
                <p:nvPr/>
              </p:nvSpPr>
              <p:spPr bwMode="auto">
                <a:xfrm>
                  <a:off x="7974018" y="3603625"/>
                  <a:ext cx="42863" cy="15875"/>
                </a:xfrm>
                <a:custGeom>
                  <a:avLst/>
                  <a:gdLst>
                    <a:gd name="T0" fmla="*/ 40 w 207"/>
                    <a:gd name="T1" fmla="*/ 46 h 76"/>
                    <a:gd name="T2" fmla="*/ 129 w 207"/>
                    <a:gd name="T3" fmla="*/ 11 h 76"/>
                    <a:gd name="T4" fmla="*/ 154 w 207"/>
                    <a:gd name="T5" fmla="*/ 27 h 76"/>
                    <a:gd name="T6" fmla="*/ 40 w 207"/>
                    <a:gd name="T7" fmla="*/ 46 h 76"/>
                  </a:gdLst>
                  <a:ahLst/>
                  <a:cxnLst>
                    <a:cxn ang="0">
                      <a:pos x="T0" y="T1"/>
                    </a:cxn>
                    <a:cxn ang="0">
                      <a:pos x="T2" y="T3"/>
                    </a:cxn>
                    <a:cxn ang="0">
                      <a:pos x="T4" y="T5"/>
                    </a:cxn>
                    <a:cxn ang="0">
                      <a:pos x="T6" y="T7"/>
                    </a:cxn>
                  </a:cxnLst>
                  <a:rect l="0" t="0" r="r" b="b"/>
                  <a:pathLst>
                    <a:path w="207" h="76">
                      <a:moveTo>
                        <a:pt x="40" y="46"/>
                      </a:moveTo>
                      <a:cubicBezTo>
                        <a:pt x="40" y="46"/>
                        <a:pt x="92" y="16"/>
                        <a:pt x="129" y="11"/>
                      </a:cubicBezTo>
                      <a:cubicBezTo>
                        <a:pt x="207" y="0"/>
                        <a:pt x="131" y="41"/>
                        <a:pt x="154" y="27"/>
                      </a:cubicBezTo>
                      <a:cubicBezTo>
                        <a:pt x="145" y="33"/>
                        <a:pt x="0" y="76"/>
                        <a:pt x="40" y="46"/>
                      </a:cubicBezTo>
                      <a:close/>
                    </a:path>
                  </a:pathLst>
                </a:custGeom>
                <a:solidFill>
                  <a:srgbClr val="6A3D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76" name="Freeform 1285">
                  <a:extLst>
                    <a:ext uri="{FF2B5EF4-FFF2-40B4-BE49-F238E27FC236}">
                      <a16:creationId xmlns:a16="http://schemas.microsoft.com/office/drawing/2014/main" id="{B95AD3D6-54F7-42AC-B41A-448B7C1AD595}"/>
                    </a:ext>
                  </a:extLst>
                </p:cNvPr>
                <p:cNvSpPr>
                  <a:spLocks/>
                </p:cNvSpPr>
                <p:nvPr/>
              </p:nvSpPr>
              <p:spPr bwMode="auto">
                <a:xfrm>
                  <a:off x="7900993" y="3570288"/>
                  <a:ext cx="123825" cy="128587"/>
                </a:xfrm>
                <a:custGeom>
                  <a:avLst/>
                  <a:gdLst>
                    <a:gd name="T0" fmla="*/ 57 w 584"/>
                    <a:gd name="T1" fmla="*/ 112 h 613"/>
                    <a:gd name="T2" fmla="*/ 290 w 584"/>
                    <a:gd name="T3" fmla="*/ 6 h 613"/>
                    <a:gd name="T4" fmla="*/ 468 w 584"/>
                    <a:gd name="T5" fmla="*/ 113 h 613"/>
                    <a:gd name="T6" fmla="*/ 540 w 584"/>
                    <a:gd name="T7" fmla="*/ 286 h 613"/>
                    <a:gd name="T8" fmla="*/ 577 w 584"/>
                    <a:gd name="T9" fmla="*/ 458 h 613"/>
                    <a:gd name="T10" fmla="*/ 326 w 584"/>
                    <a:gd name="T11" fmla="*/ 586 h 613"/>
                    <a:gd name="T12" fmla="*/ 81 w 584"/>
                    <a:gd name="T13" fmla="*/ 525 h 613"/>
                    <a:gd name="T14" fmla="*/ 7 w 584"/>
                    <a:gd name="T15" fmla="*/ 255 h 613"/>
                    <a:gd name="T16" fmla="*/ 57 w 584"/>
                    <a:gd name="T17" fmla="*/ 112 h 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84" h="613">
                      <a:moveTo>
                        <a:pt x="57" y="112"/>
                      </a:moveTo>
                      <a:cubicBezTo>
                        <a:pt x="119" y="50"/>
                        <a:pt x="203" y="13"/>
                        <a:pt x="290" y="6"/>
                      </a:cubicBezTo>
                      <a:cubicBezTo>
                        <a:pt x="368" y="0"/>
                        <a:pt x="440" y="44"/>
                        <a:pt x="468" y="113"/>
                      </a:cubicBezTo>
                      <a:cubicBezTo>
                        <a:pt x="540" y="286"/>
                        <a:pt x="540" y="286"/>
                        <a:pt x="540" y="286"/>
                      </a:cubicBezTo>
                      <a:cubicBezTo>
                        <a:pt x="540" y="286"/>
                        <a:pt x="584" y="425"/>
                        <a:pt x="577" y="458"/>
                      </a:cubicBezTo>
                      <a:cubicBezTo>
                        <a:pt x="561" y="533"/>
                        <a:pt x="427" y="556"/>
                        <a:pt x="326" y="586"/>
                      </a:cubicBezTo>
                      <a:cubicBezTo>
                        <a:pt x="236" y="613"/>
                        <a:pt x="152" y="575"/>
                        <a:pt x="81" y="525"/>
                      </a:cubicBezTo>
                      <a:cubicBezTo>
                        <a:pt x="45" y="477"/>
                        <a:pt x="22" y="365"/>
                        <a:pt x="7" y="255"/>
                      </a:cubicBezTo>
                      <a:cubicBezTo>
                        <a:pt x="0" y="203"/>
                        <a:pt x="18" y="150"/>
                        <a:pt x="57" y="112"/>
                      </a:cubicBezTo>
                      <a:close/>
                    </a:path>
                  </a:pathLst>
                </a:custGeom>
                <a:solidFill>
                  <a:srgbClr val="F0D0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77" name="Freeform 1286">
                  <a:extLst>
                    <a:ext uri="{FF2B5EF4-FFF2-40B4-BE49-F238E27FC236}">
                      <a16:creationId xmlns:a16="http://schemas.microsoft.com/office/drawing/2014/main" id="{2671FF4F-EF9B-4670-965C-3E8E0F0BDD8B}"/>
                    </a:ext>
                  </a:extLst>
                </p:cNvPr>
                <p:cNvSpPr>
                  <a:spLocks/>
                </p:cNvSpPr>
                <p:nvPr/>
              </p:nvSpPr>
              <p:spPr bwMode="auto">
                <a:xfrm>
                  <a:off x="7964493" y="3606800"/>
                  <a:ext cx="38100" cy="7937"/>
                </a:xfrm>
                <a:custGeom>
                  <a:avLst/>
                  <a:gdLst>
                    <a:gd name="T0" fmla="*/ 47 w 180"/>
                    <a:gd name="T1" fmla="*/ 14 h 32"/>
                    <a:gd name="T2" fmla="*/ 142 w 180"/>
                    <a:gd name="T3" fmla="*/ 5 h 32"/>
                    <a:gd name="T4" fmla="*/ 161 w 180"/>
                    <a:gd name="T5" fmla="*/ 27 h 32"/>
                    <a:gd name="T6" fmla="*/ 47 w 180"/>
                    <a:gd name="T7" fmla="*/ 14 h 32"/>
                  </a:gdLst>
                  <a:ahLst/>
                  <a:cxnLst>
                    <a:cxn ang="0">
                      <a:pos x="T0" y="T1"/>
                    </a:cxn>
                    <a:cxn ang="0">
                      <a:pos x="T2" y="T3"/>
                    </a:cxn>
                    <a:cxn ang="0">
                      <a:pos x="T4" y="T5"/>
                    </a:cxn>
                    <a:cxn ang="0">
                      <a:pos x="T6" y="T7"/>
                    </a:cxn>
                  </a:cxnLst>
                  <a:rect l="0" t="0" r="r" b="b"/>
                  <a:pathLst>
                    <a:path w="180" h="32">
                      <a:moveTo>
                        <a:pt x="47" y="14"/>
                      </a:moveTo>
                      <a:cubicBezTo>
                        <a:pt x="47" y="14"/>
                        <a:pt x="105" y="0"/>
                        <a:pt x="142" y="5"/>
                      </a:cubicBezTo>
                      <a:cubicBezTo>
                        <a:pt x="180" y="10"/>
                        <a:pt x="172" y="24"/>
                        <a:pt x="161" y="27"/>
                      </a:cubicBezTo>
                      <a:cubicBezTo>
                        <a:pt x="151" y="30"/>
                        <a:pt x="0" y="32"/>
                        <a:pt x="47" y="14"/>
                      </a:cubicBezTo>
                      <a:close/>
                    </a:path>
                  </a:pathLst>
                </a:custGeom>
                <a:solidFill>
                  <a:srgbClr val="6A3D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78" name="Freeform 1287">
                  <a:extLst>
                    <a:ext uri="{FF2B5EF4-FFF2-40B4-BE49-F238E27FC236}">
                      <a16:creationId xmlns:a16="http://schemas.microsoft.com/office/drawing/2014/main" id="{57000E12-2A7E-4BED-8FE3-0E812CE35D6A}"/>
                    </a:ext>
                  </a:extLst>
                </p:cNvPr>
                <p:cNvSpPr>
                  <a:spLocks/>
                </p:cNvSpPr>
                <p:nvPr/>
              </p:nvSpPr>
              <p:spPr bwMode="auto">
                <a:xfrm>
                  <a:off x="7858130" y="3525838"/>
                  <a:ext cx="165100" cy="168275"/>
                </a:xfrm>
                <a:custGeom>
                  <a:avLst/>
                  <a:gdLst>
                    <a:gd name="T0" fmla="*/ 367 w 780"/>
                    <a:gd name="T1" fmla="*/ 124 h 800"/>
                    <a:gd name="T2" fmla="*/ 642 w 780"/>
                    <a:gd name="T3" fmla="*/ 41 h 800"/>
                    <a:gd name="T4" fmla="*/ 660 w 780"/>
                    <a:gd name="T5" fmla="*/ 311 h 800"/>
                    <a:gd name="T6" fmla="*/ 473 w 780"/>
                    <a:gd name="T7" fmla="*/ 450 h 800"/>
                    <a:gd name="T8" fmla="*/ 525 w 780"/>
                    <a:gd name="T9" fmla="*/ 570 h 800"/>
                    <a:gd name="T10" fmla="*/ 473 w 780"/>
                    <a:gd name="T11" fmla="*/ 641 h 800"/>
                    <a:gd name="T12" fmla="*/ 408 w 780"/>
                    <a:gd name="T13" fmla="*/ 799 h 800"/>
                    <a:gd name="T14" fmla="*/ 93 w 780"/>
                    <a:gd name="T15" fmla="*/ 401 h 800"/>
                    <a:gd name="T16" fmla="*/ 367 w 780"/>
                    <a:gd name="T17" fmla="*/ 124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80" h="800">
                      <a:moveTo>
                        <a:pt x="367" y="124"/>
                      </a:moveTo>
                      <a:cubicBezTo>
                        <a:pt x="623" y="136"/>
                        <a:pt x="608" y="0"/>
                        <a:pt x="642" y="41"/>
                      </a:cubicBezTo>
                      <a:cubicBezTo>
                        <a:pt x="780" y="207"/>
                        <a:pt x="660" y="311"/>
                        <a:pt x="660" y="311"/>
                      </a:cubicBezTo>
                      <a:cubicBezTo>
                        <a:pt x="558" y="359"/>
                        <a:pt x="406" y="324"/>
                        <a:pt x="473" y="450"/>
                      </a:cubicBezTo>
                      <a:cubicBezTo>
                        <a:pt x="489" y="478"/>
                        <a:pt x="540" y="568"/>
                        <a:pt x="525" y="570"/>
                      </a:cubicBezTo>
                      <a:cubicBezTo>
                        <a:pt x="452" y="577"/>
                        <a:pt x="471" y="603"/>
                        <a:pt x="473" y="641"/>
                      </a:cubicBezTo>
                      <a:cubicBezTo>
                        <a:pt x="477" y="708"/>
                        <a:pt x="503" y="800"/>
                        <a:pt x="408" y="799"/>
                      </a:cubicBezTo>
                      <a:cubicBezTo>
                        <a:pt x="181" y="760"/>
                        <a:pt x="264" y="614"/>
                        <a:pt x="93" y="401"/>
                      </a:cubicBezTo>
                      <a:cubicBezTo>
                        <a:pt x="0" y="284"/>
                        <a:pt x="179" y="116"/>
                        <a:pt x="367" y="124"/>
                      </a:cubicBezTo>
                      <a:close/>
                    </a:path>
                  </a:pathLst>
                </a:custGeom>
                <a:solidFill>
                  <a:srgbClr val="502E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79" name="Freeform 1288">
                  <a:extLst>
                    <a:ext uri="{FF2B5EF4-FFF2-40B4-BE49-F238E27FC236}">
                      <a16:creationId xmlns:a16="http://schemas.microsoft.com/office/drawing/2014/main" id="{B92EB813-70B6-4605-B313-580BF2EBF4FE}"/>
                    </a:ext>
                  </a:extLst>
                </p:cNvPr>
                <p:cNvSpPr>
                  <a:spLocks/>
                </p:cNvSpPr>
                <p:nvPr/>
              </p:nvSpPr>
              <p:spPr bwMode="auto">
                <a:xfrm>
                  <a:off x="7943855" y="3689350"/>
                  <a:ext cx="50800" cy="42862"/>
                </a:xfrm>
                <a:custGeom>
                  <a:avLst/>
                  <a:gdLst>
                    <a:gd name="T0" fmla="*/ 224 w 239"/>
                    <a:gd name="T1" fmla="*/ 178 h 202"/>
                    <a:gd name="T2" fmla="*/ 204 w 239"/>
                    <a:gd name="T3" fmla="*/ 190 h 202"/>
                    <a:gd name="T4" fmla="*/ 203 w 239"/>
                    <a:gd name="T5" fmla="*/ 191 h 202"/>
                    <a:gd name="T6" fmla="*/ 43 w 239"/>
                    <a:gd name="T7" fmla="*/ 195 h 202"/>
                    <a:gd name="T8" fmla="*/ 3 w 239"/>
                    <a:gd name="T9" fmla="*/ 32 h 202"/>
                    <a:gd name="T10" fmla="*/ 0 w 239"/>
                    <a:gd name="T11" fmla="*/ 23 h 202"/>
                    <a:gd name="T12" fmla="*/ 0 w 239"/>
                    <a:gd name="T13" fmla="*/ 23 h 202"/>
                    <a:gd name="T14" fmla="*/ 1 w 239"/>
                    <a:gd name="T15" fmla="*/ 24 h 202"/>
                    <a:gd name="T16" fmla="*/ 118 w 239"/>
                    <a:gd name="T17" fmla="*/ 22 h 202"/>
                    <a:gd name="T18" fmla="*/ 140 w 239"/>
                    <a:gd name="T19" fmla="*/ 16 h 202"/>
                    <a:gd name="T20" fmla="*/ 197 w 239"/>
                    <a:gd name="T21" fmla="*/ 0 h 202"/>
                    <a:gd name="T22" fmla="*/ 199 w 239"/>
                    <a:gd name="T23" fmla="*/ 7 h 202"/>
                    <a:gd name="T24" fmla="*/ 233 w 239"/>
                    <a:gd name="T25" fmla="*/ 127 h 202"/>
                    <a:gd name="T26" fmla="*/ 237 w 239"/>
                    <a:gd name="T27" fmla="*/ 142 h 202"/>
                    <a:gd name="T28" fmla="*/ 224 w 239"/>
                    <a:gd name="T29" fmla="*/ 178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9" h="202">
                      <a:moveTo>
                        <a:pt x="224" y="178"/>
                      </a:moveTo>
                      <a:cubicBezTo>
                        <a:pt x="219" y="183"/>
                        <a:pt x="212" y="188"/>
                        <a:pt x="204" y="190"/>
                      </a:cubicBezTo>
                      <a:cubicBezTo>
                        <a:pt x="204" y="191"/>
                        <a:pt x="204" y="191"/>
                        <a:pt x="203" y="191"/>
                      </a:cubicBezTo>
                      <a:cubicBezTo>
                        <a:pt x="167" y="202"/>
                        <a:pt x="77" y="202"/>
                        <a:pt x="43" y="195"/>
                      </a:cubicBezTo>
                      <a:cubicBezTo>
                        <a:pt x="43" y="195"/>
                        <a:pt x="8" y="52"/>
                        <a:pt x="3" y="32"/>
                      </a:cubicBezTo>
                      <a:cubicBezTo>
                        <a:pt x="2" y="27"/>
                        <a:pt x="1" y="24"/>
                        <a:pt x="0" y="23"/>
                      </a:cubicBezTo>
                      <a:cubicBezTo>
                        <a:pt x="0" y="23"/>
                        <a:pt x="0" y="23"/>
                        <a:pt x="0" y="23"/>
                      </a:cubicBezTo>
                      <a:cubicBezTo>
                        <a:pt x="0" y="23"/>
                        <a:pt x="1" y="23"/>
                        <a:pt x="1" y="24"/>
                      </a:cubicBezTo>
                      <a:cubicBezTo>
                        <a:pt x="38" y="33"/>
                        <a:pt x="78" y="34"/>
                        <a:pt x="118" y="22"/>
                      </a:cubicBezTo>
                      <a:cubicBezTo>
                        <a:pt x="125" y="20"/>
                        <a:pt x="133" y="18"/>
                        <a:pt x="140" y="16"/>
                      </a:cubicBezTo>
                      <a:cubicBezTo>
                        <a:pt x="159" y="10"/>
                        <a:pt x="178" y="5"/>
                        <a:pt x="197" y="0"/>
                      </a:cubicBezTo>
                      <a:cubicBezTo>
                        <a:pt x="197" y="1"/>
                        <a:pt x="198" y="3"/>
                        <a:pt x="199" y="7"/>
                      </a:cubicBezTo>
                      <a:cubicBezTo>
                        <a:pt x="201" y="17"/>
                        <a:pt x="224" y="95"/>
                        <a:pt x="233" y="127"/>
                      </a:cubicBezTo>
                      <a:cubicBezTo>
                        <a:pt x="236" y="136"/>
                        <a:pt x="237" y="141"/>
                        <a:pt x="237" y="142"/>
                      </a:cubicBezTo>
                      <a:cubicBezTo>
                        <a:pt x="239" y="152"/>
                        <a:pt x="234" y="167"/>
                        <a:pt x="224" y="178"/>
                      </a:cubicBezTo>
                      <a:close/>
                    </a:path>
                  </a:pathLst>
                </a:custGeom>
                <a:solidFill>
                  <a:srgbClr val="F0D0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0" name="Freeform 1289">
                  <a:extLst>
                    <a:ext uri="{FF2B5EF4-FFF2-40B4-BE49-F238E27FC236}">
                      <a16:creationId xmlns:a16="http://schemas.microsoft.com/office/drawing/2014/main" id="{A9A236A8-4BF7-4B39-92A8-0FB1009B53B5}"/>
                    </a:ext>
                  </a:extLst>
                </p:cNvPr>
                <p:cNvSpPr>
                  <a:spLocks/>
                </p:cNvSpPr>
                <p:nvPr/>
              </p:nvSpPr>
              <p:spPr bwMode="auto">
                <a:xfrm>
                  <a:off x="7940680" y="3624263"/>
                  <a:ext cx="25400" cy="36512"/>
                </a:xfrm>
                <a:custGeom>
                  <a:avLst/>
                  <a:gdLst>
                    <a:gd name="T0" fmla="*/ 90 w 122"/>
                    <a:gd name="T1" fmla="*/ 44 h 176"/>
                    <a:gd name="T2" fmla="*/ 122 w 122"/>
                    <a:gd name="T3" fmla="*/ 143 h 176"/>
                    <a:gd name="T4" fmla="*/ 66 w 122"/>
                    <a:gd name="T5" fmla="*/ 171 h 176"/>
                    <a:gd name="T6" fmla="*/ 0 w 122"/>
                    <a:gd name="T7" fmla="*/ 83 h 176"/>
                    <a:gd name="T8" fmla="*/ 90 w 122"/>
                    <a:gd name="T9" fmla="*/ 44 h 176"/>
                  </a:gdLst>
                  <a:ahLst/>
                  <a:cxnLst>
                    <a:cxn ang="0">
                      <a:pos x="T0" y="T1"/>
                    </a:cxn>
                    <a:cxn ang="0">
                      <a:pos x="T2" y="T3"/>
                    </a:cxn>
                    <a:cxn ang="0">
                      <a:pos x="T4" y="T5"/>
                    </a:cxn>
                    <a:cxn ang="0">
                      <a:pos x="T6" y="T7"/>
                    </a:cxn>
                    <a:cxn ang="0">
                      <a:pos x="T8" y="T9"/>
                    </a:cxn>
                  </a:cxnLst>
                  <a:rect l="0" t="0" r="r" b="b"/>
                  <a:pathLst>
                    <a:path w="122" h="176">
                      <a:moveTo>
                        <a:pt x="90" y="44"/>
                      </a:moveTo>
                      <a:cubicBezTo>
                        <a:pt x="122" y="143"/>
                        <a:pt x="122" y="143"/>
                        <a:pt x="122" y="143"/>
                      </a:cubicBezTo>
                      <a:cubicBezTo>
                        <a:pt x="122" y="143"/>
                        <a:pt x="101" y="176"/>
                        <a:pt x="66" y="171"/>
                      </a:cubicBezTo>
                      <a:cubicBezTo>
                        <a:pt x="44" y="169"/>
                        <a:pt x="0" y="144"/>
                        <a:pt x="0" y="83"/>
                      </a:cubicBezTo>
                      <a:cubicBezTo>
                        <a:pt x="2" y="0"/>
                        <a:pt x="90" y="44"/>
                        <a:pt x="90" y="44"/>
                      </a:cubicBezTo>
                      <a:close/>
                    </a:path>
                  </a:pathLst>
                </a:custGeom>
                <a:solidFill>
                  <a:srgbClr val="F0D0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1" name="Freeform 1290">
                  <a:extLst>
                    <a:ext uri="{FF2B5EF4-FFF2-40B4-BE49-F238E27FC236}">
                      <a16:creationId xmlns:a16="http://schemas.microsoft.com/office/drawing/2014/main" id="{FEE45826-A67B-449F-AC9D-9F86C78600AA}"/>
                    </a:ext>
                  </a:extLst>
                </p:cNvPr>
                <p:cNvSpPr>
                  <a:spLocks/>
                </p:cNvSpPr>
                <p:nvPr/>
              </p:nvSpPr>
              <p:spPr bwMode="auto">
                <a:xfrm>
                  <a:off x="7948618" y="3632200"/>
                  <a:ext cx="14288" cy="22225"/>
                </a:xfrm>
                <a:custGeom>
                  <a:avLst/>
                  <a:gdLst>
                    <a:gd name="T0" fmla="*/ 51 w 70"/>
                    <a:gd name="T1" fmla="*/ 26 h 101"/>
                    <a:gd name="T2" fmla="*/ 70 w 70"/>
                    <a:gd name="T3" fmla="*/ 82 h 101"/>
                    <a:gd name="T4" fmla="*/ 37 w 70"/>
                    <a:gd name="T5" fmla="*/ 98 h 101"/>
                    <a:gd name="T6" fmla="*/ 0 w 70"/>
                    <a:gd name="T7" fmla="*/ 48 h 101"/>
                    <a:gd name="T8" fmla="*/ 51 w 70"/>
                    <a:gd name="T9" fmla="*/ 26 h 101"/>
                  </a:gdLst>
                  <a:ahLst/>
                  <a:cxnLst>
                    <a:cxn ang="0">
                      <a:pos x="T0" y="T1"/>
                    </a:cxn>
                    <a:cxn ang="0">
                      <a:pos x="T2" y="T3"/>
                    </a:cxn>
                    <a:cxn ang="0">
                      <a:pos x="T4" y="T5"/>
                    </a:cxn>
                    <a:cxn ang="0">
                      <a:pos x="T6" y="T7"/>
                    </a:cxn>
                    <a:cxn ang="0">
                      <a:pos x="T8" y="T9"/>
                    </a:cxn>
                  </a:cxnLst>
                  <a:rect l="0" t="0" r="r" b="b"/>
                  <a:pathLst>
                    <a:path w="70" h="101">
                      <a:moveTo>
                        <a:pt x="51" y="26"/>
                      </a:moveTo>
                      <a:cubicBezTo>
                        <a:pt x="70" y="82"/>
                        <a:pt x="70" y="82"/>
                        <a:pt x="70" y="82"/>
                      </a:cubicBezTo>
                      <a:cubicBezTo>
                        <a:pt x="70" y="82"/>
                        <a:pt x="58" y="101"/>
                        <a:pt x="37" y="98"/>
                      </a:cubicBezTo>
                      <a:cubicBezTo>
                        <a:pt x="25" y="97"/>
                        <a:pt x="0" y="83"/>
                        <a:pt x="0" y="48"/>
                      </a:cubicBezTo>
                      <a:cubicBezTo>
                        <a:pt x="1" y="0"/>
                        <a:pt x="51" y="26"/>
                        <a:pt x="51" y="26"/>
                      </a:cubicBezTo>
                      <a:close/>
                    </a:path>
                  </a:pathLst>
                </a:custGeom>
                <a:solidFill>
                  <a:srgbClr val="DFB2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2" name="Freeform 1291">
                  <a:extLst>
                    <a:ext uri="{FF2B5EF4-FFF2-40B4-BE49-F238E27FC236}">
                      <a16:creationId xmlns:a16="http://schemas.microsoft.com/office/drawing/2014/main" id="{CFAD4CB9-CB16-4BF3-92F9-E7C3682B3844}"/>
                    </a:ext>
                  </a:extLst>
                </p:cNvPr>
                <p:cNvSpPr>
                  <a:spLocks/>
                </p:cNvSpPr>
                <p:nvPr/>
              </p:nvSpPr>
              <p:spPr bwMode="auto">
                <a:xfrm>
                  <a:off x="8004180" y="3608388"/>
                  <a:ext cx="9525" cy="12700"/>
                </a:xfrm>
                <a:custGeom>
                  <a:avLst/>
                  <a:gdLst>
                    <a:gd name="T0" fmla="*/ 18 w 48"/>
                    <a:gd name="T1" fmla="*/ 3 h 56"/>
                    <a:gd name="T2" fmla="*/ 45 w 48"/>
                    <a:gd name="T3" fmla="*/ 23 h 56"/>
                    <a:gd name="T4" fmla="*/ 30 w 48"/>
                    <a:gd name="T5" fmla="*/ 53 h 56"/>
                    <a:gd name="T6" fmla="*/ 3 w 48"/>
                    <a:gd name="T7" fmla="*/ 33 h 56"/>
                    <a:gd name="T8" fmla="*/ 18 w 48"/>
                    <a:gd name="T9" fmla="*/ 3 h 56"/>
                  </a:gdLst>
                  <a:ahLst/>
                  <a:cxnLst>
                    <a:cxn ang="0">
                      <a:pos x="T0" y="T1"/>
                    </a:cxn>
                    <a:cxn ang="0">
                      <a:pos x="T2" y="T3"/>
                    </a:cxn>
                    <a:cxn ang="0">
                      <a:pos x="T4" y="T5"/>
                    </a:cxn>
                    <a:cxn ang="0">
                      <a:pos x="T6" y="T7"/>
                    </a:cxn>
                    <a:cxn ang="0">
                      <a:pos x="T8" y="T9"/>
                    </a:cxn>
                  </a:cxnLst>
                  <a:rect l="0" t="0" r="r" b="b"/>
                  <a:pathLst>
                    <a:path w="48" h="56">
                      <a:moveTo>
                        <a:pt x="18" y="3"/>
                      </a:moveTo>
                      <a:cubicBezTo>
                        <a:pt x="30" y="0"/>
                        <a:pt x="42" y="9"/>
                        <a:pt x="45" y="23"/>
                      </a:cubicBezTo>
                      <a:cubicBezTo>
                        <a:pt x="48" y="37"/>
                        <a:pt x="42" y="51"/>
                        <a:pt x="30" y="53"/>
                      </a:cubicBezTo>
                      <a:cubicBezTo>
                        <a:pt x="19" y="56"/>
                        <a:pt x="7" y="47"/>
                        <a:pt x="3" y="33"/>
                      </a:cubicBezTo>
                      <a:cubicBezTo>
                        <a:pt x="0" y="19"/>
                        <a:pt x="7" y="6"/>
                        <a:pt x="18" y="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3" name="Freeform 1292">
                  <a:extLst>
                    <a:ext uri="{FF2B5EF4-FFF2-40B4-BE49-F238E27FC236}">
                      <a16:creationId xmlns:a16="http://schemas.microsoft.com/office/drawing/2014/main" id="{467EC131-7FE2-4FE8-9305-8D283BAB80DF}"/>
                    </a:ext>
                  </a:extLst>
                </p:cNvPr>
                <p:cNvSpPr>
                  <a:spLocks/>
                </p:cNvSpPr>
                <p:nvPr/>
              </p:nvSpPr>
              <p:spPr bwMode="auto">
                <a:xfrm>
                  <a:off x="8007355" y="3609975"/>
                  <a:ext cx="4763" cy="3175"/>
                </a:xfrm>
                <a:custGeom>
                  <a:avLst/>
                  <a:gdLst>
                    <a:gd name="T0" fmla="*/ 6 w 16"/>
                    <a:gd name="T1" fmla="*/ 1 h 16"/>
                    <a:gd name="T2" fmla="*/ 15 w 16"/>
                    <a:gd name="T3" fmla="*/ 6 h 16"/>
                    <a:gd name="T4" fmla="*/ 9 w 16"/>
                    <a:gd name="T5" fmla="*/ 15 h 16"/>
                    <a:gd name="T6" fmla="*/ 1 w 16"/>
                    <a:gd name="T7" fmla="*/ 9 h 16"/>
                    <a:gd name="T8" fmla="*/ 6 w 16"/>
                    <a:gd name="T9" fmla="*/ 1 h 16"/>
                  </a:gdLst>
                  <a:ahLst/>
                  <a:cxnLst>
                    <a:cxn ang="0">
                      <a:pos x="T0" y="T1"/>
                    </a:cxn>
                    <a:cxn ang="0">
                      <a:pos x="T2" y="T3"/>
                    </a:cxn>
                    <a:cxn ang="0">
                      <a:pos x="T4" y="T5"/>
                    </a:cxn>
                    <a:cxn ang="0">
                      <a:pos x="T6" y="T7"/>
                    </a:cxn>
                    <a:cxn ang="0">
                      <a:pos x="T8" y="T9"/>
                    </a:cxn>
                  </a:cxnLst>
                  <a:rect l="0" t="0" r="r" b="b"/>
                  <a:pathLst>
                    <a:path w="16" h="16">
                      <a:moveTo>
                        <a:pt x="6" y="1"/>
                      </a:moveTo>
                      <a:cubicBezTo>
                        <a:pt x="10" y="0"/>
                        <a:pt x="14" y="2"/>
                        <a:pt x="15" y="6"/>
                      </a:cubicBezTo>
                      <a:cubicBezTo>
                        <a:pt x="16" y="10"/>
                        <a:pt x="13" y="14"/>
                        <a:pt x="9" y="15"/>
                      </a:cubicBezTo>
                      <a:cubicBezTo>
                        <a:pt x="6" y="16"/>
                        <a:pt x="2" y="13"/>
                        <a:pt x="1" y="9"/>
                      </a:cubicBezTo>
                      <a:cubicBezTo>
                        <a:pt x="0" y="5"/>
                        <a:pt x="2" y="2"/>
                        <a:pt x="6"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4" name="Freeform 1293">
                  <a:extLst>
                    <a:ext uri="{FF2B5EF4-FFF2-40B4-BE49-F238E27FC236}">
                      <a16:creationId xmlns:a16="http://schemas.microsoft.com/office/drawing/2014/main" id="{34600180-26E2-4367-9A09-FB7B8E6CD369}"/>
                    </a:ext>
                  </a:extLst>
                </p:cNvPr>
                <p:cNvSpPr>
                  <a:spLocks/>
                </p:cNvSpPr>
                <p:nvPr/>
              </p:nvSpPr>
              <p:spPr bwMode="auto">
                <a:xfrm>
                  <a:off x="8001005" y="3638550"/>
                  <a:ext cx="19050" cy="22225"/>
                </a:xfrm>
                <a:custGeom>
                  <a:avLst/>
                  <a:gdLst>
                    <a:gd name="T0" fmla="*/ 33 w 88"/>
                    <a:gd name="T1" fmla="*/ 5 h 101"/>
                    <a:gd name="T2" fmla="*/ 82 w 88"/>
                    <a:gd name="T3" fmla="*/ 41 h 101"/>
                    <a:gd name="T4" fmla="*/ 55 w 88"/>
                    <a:gd name="T5" fmla="*/ 96 h 101"/>
                    <a:gd name="T6" fmla="*/ 7 w 88"/>
                    <a:gd name="T7" fmla="*/ 60 h 101"/>
                    <a:gd name="T8" fmla="*/ 33 w 88"/>
                    <a:gd name="T9" fmla="*/ 5 h 101"/>
                  </a:gdLst>
                  <a:ahLst/>
                  <a:cxnLst>
                    <a:cxn ang="0">
                      <a:pos x="T0" y="T1"/>
                    </a:cxn>
                    <a:cxn ang="0">
                      <a:pos x="T2" y="T3"/>
                    </a:cxn>
                    <a:cxn ang="0">
                      <a:pos x="T4" y="T5"/>
                    </a:cxn>
                    <a:cxn ang="0">
                      <a:pos x="T6" y="T7"/>
                    </a:cxn>
                    <a:cxn ang="0">
                      <a:pos x="T8" y="T9"/>
                    </a:cxn>
                  </a:cxnLst>
                  <a:rect l="0" t="0" r="r" b="b"/>
                  <a:pathLst>
                    <a:path w="88" h="101">
                      <a:moveTo>
                        <a:pt x="33" y="5"/>
                      </a:moveTo>
                      <a:cubicBezTo>
                        <a:pt x="53" y="0"/>
                        <a:pt x="75" y="16"/>
                        <a:pt x="82" y="41"/>
                      </a:cubicBezTo>
                      <a:cubicBezTo>
                        <a:pt x="88" y="66"/>
                        <a:pt x="76" y="91"/>
                        <a:pt x="55" y="96"/>
                      </a:cubicBezTo>
                      <a:cubicBezTo>
                        <a:pt x="35" y="101"/>
                        <a:pt x="13" y="85"/>
                        <a:pt x="7" y="60"/>
                      </a:cubicBezTo>
                      <a:cubicBezTo>
                        <a:pt x="0" y="35"/>
                        <a:pt x="12" y="11"/>
                        <a:pt x="33" y="5"/>
                      </a:cubicBezTo>
                      <a:close/>
                    </a:path>
                  </a:pathLst>
                </a:custGeom>
                <a:solidFill>
                  <a:srgbClr val="A94F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5" name="Freeform 1294">
                  <a:extLst>
                    <a:ext uri="{FF2B5EF4-FFF2-40B4-BE49-F238E27FC236}">
                      <a16:creationId xmlns:a16="http://schemas.microsoft.com/office/drawing/2014/main" id="{C5633694-152F-4710-A9A8-6C6305431843}"/>
                    </a:ext>
                  </a:extLst>
                </p:cNvPr>
                <p:cNvSpPr>
                  <a:spLocks/>
                </p:cNvSpPr>
                <p:nvPr/>
              </p:nvSpPr>
              <p:spPr bwMode="auto">
                <a:xfrm>
                  <a:off x="8002593" y="3640138"/>
                  <a:ext cx="12700" cy="4762"/>
                </a:xfrm>
                <a:custGeom>
                  <a:avLst/>
                  <a:gdLst>
                    <a:gd name="T0" fmla="*/ 25 w 56"/>
                    <a:gd name="T1" fmla="*/ 2 h 25"/>
                    <a:gd name="T2" fmla="*/ 56 w 56"/>
                    <a:gd name="T3" fmla="*/ 10 h 25"/>
                    <a:gd name="T4" fmla="*/ 0 w 56"/>
                    <a:gd name="T5" fmla="*/ 25 h 25"/>
                    <a:gd name="T6" fmla="*/ 25 w 56"/>
                    <a:gd name="T7" fmla="*/ 2 h 25"/>
                  </a:gdLst>
                  <a:ahLst/>
                  <a:cxnLst>
                    <a:cxn ang="0">
                      <a:pos x="T0" y="T1"/>
                    </a:cxn>
                    <a:cxn ang="0">
                      <a:pos x="T2" y="T3"/>
                    </a:cxn>
                    <a:cxn ang="0">
                      <a:pos x="T4" y="T5"/>
                    </a:cxn>
                    <a:cxn ang="0">
                      <a:pos x="T6" y="T7"/>
                    </a:cxn>
                  </a:cxnLst>
                  <a:rect l="0" t="0" r="r" b="b"/>
                  <a:pathLst>
                    <a:path w="56" h="25">
                      <a:moveTo>
                        <a:pt x="25" y="2"/>
                      </a:moveTo>
                      <a:cubicBezTo>
                        <a:pt x="36" y="0"/>
                        <a:pt x="47" y="3"/>
                        <a:pt x="56" y="10"/>
                      </a:cubicBezTo>
                      <a:cubicBezTo>
                        <a:pt x="43" y="12"/>
                        <a:pt x="25" y="16"/>
                        <a:pt x="0" y="25"/>
                      </a:cubicBezTo>
                      <a:cubicBezTo>
                        <a:pt x="5" y="14"/>
                        <a:pt x="13" y="5"/>
                        <a:pt x="25"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6" name="Freeform 1295">
                  <a:extLst>
                    <a:ext uri="{FF2B5EF4-FFF2-40B4-BE49-F238E27FC236}">
                      <a16:creationId xmlns:a16="http://schemas.microsoft.com/office/drawing/2014/main" id="{2F1D6E43-CD6B-434B-823B-42FBF2E4F318}"/>
                    </a:ext>
                  </a:extLst>
                </p:cNvPr>
                <p:cNvSpPr>
                  <a:spLocks/>
                </p:cNvSpPr>
                <p:nvPr/>
              </p:nvSpPr>
              <p:spPr bwMode="auto">
                <a:xfrm>
                  <a:off x="8007355" y="3656013"/>
                  <a:ext cx="11113" cy="4762"/>
                </a:xfrm>
                <a:custGeom>
                  <a:avLst/>
                  <a:gdLst>
                    <a:gd name="T0" fmla="*/ 48 w 48"/>
                    <a:gd name="T1" fmla="*/ 0 h 21"/>
                    <a:gd name="T2" fmla="*/ 25 w 48"/>
                    <a:gd name="T3" fmla="*/ 19 h 21"/>
                    <a:gd name="T4" fmla="*/ 0 w 48"/>
                    <a:gd name="T5" fmla="*/ 15 h 21"/>
                    <a:gd name="T6" fmla="*/ 48 w 48"/>
                    <a:gd name="T7" fmla="*/ 0 h 21"/>
                  </a:gdLst>
                  <a:ahLst/>
                  <a:cxnLst>
                    <a:cxn ang="0">
                      <a:pos x="T0" y="T1"/>
                    </a:cxn>
                    <a:cxn ang="0">
                      <a:pos x="T2" y="T3"/>
                    </a:cxn>
                    <a:cxn ang="0">
                      <a:pos x="T4" y="T5"/>
                    </a:cxn>
                    <a:cxn ang="0">
                      <a:pos x="T6" y="T7"/>
                    </a:cxn>
                  </a:cxnLst>
                  <a:rect l="0" t="0" r="r" b="b"/>
                  <a:pathLst>
                    <a:path w="48" h="21">
                      <a:moveTo>
                        <a:pt x="48" y="0"/>
                      </a:moveTo>
                      <a:cubicBezTo>
                        <a:pt x="43" y="9"/>
                        <a:pt x="35" y="16"/>
                        <a:pt x="25" y="19"/>
                      </a:cubicBezTo>
                      <a:cubicBezTo>
                        <a:pt x="17" y="21"/>
                        <a:pt x="8" y="19"/>
                        <a:pt x="0" y="15"/>
                      </a:cubicBezTo>
                      <a:cubicBezTo>
                        <a:pt x="25" y="11"/>
                        <a:pt x="40" y="5"/>
                        <a:pt x="48"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7" name="Freeform 1296">
                  <a:extLst>
                    <a:ext uri="{FF2B5EF4-FFF2-40B4-BE49-F238E27FC236}">
                      <a16:creationId xmlns:a16="http://schemas.microsoft.com/office/drawing/2014/main" id="{57463DCC-7DEC-45D3-8753-50EC26158EC0}"/>
                    </a:ext>
                  </a:extLst>
                </p:cNvPr>
                <p:cNvSpPr>
                  <a:spLocks/>
                </p:cNvSpPr>
                <p:nvPr/>
              </p:nvSpPr>
              <p:spPr bwMode="auto">
                <a:xfrm>
                  <a:off x="8004180" y="3640138"/>
                  <a:ext cx="7938" cy="3175"/>
                </a:xfrm>
                <a:custGeom>
                  <a:avLst/>
                  <a:gdLst>
                    <a:gd name="T0" fmla="*/ 19 w 38"/>
                    <a:gd name="T1" fmla="*/ 1 h 14"/>
                    <a:gd name="T2" fmla="*/ 38 w 38"/>
                    <a:gd name="T3" fmla="*/ 2 h 14"/>
                    <a:gd name="T4" fmla="*/ 0 w 38"/>
                    <a:gd name="T5" fmla="*/ 14 h 14"/>
                    <a:gd name="T6" fmla="*/ 19 w 38"/>
                    <a:gd name="T7" fmla="*/ 1 h 14"/>
                  </a:gdLst>
                  <a:ahLst/>
                  <a:cxnLst>
                    <a:cxn ang="0">
                      <a:pos x="T0" y="T1"/>
                    </a:cxn>
                    <a:cxn ang="0">
                      <a:pos x="T2" y="T3"/>
                    </a:cxn>
                    <a:cxn ang="0">
                      <a:pos x="T4" y="T5"/>
                    </a:cxn>
                    <a:cxn ang="0">
                      <a:pos x="T6" y="T7"/>
                    </a:cxn>
                  </a:cxnLst>
                  <a:rect l="0" t="0" r="r" b="b"/>
                  <a:pathLst>
                    <a:path w="38" h="14">
                      <a:moveTo>
                        <a:pt x="19" y="1"/>
                      </a:moveTo>
                      <a:cubicBezTo>
                        <a:pt x="25" y="0"/>
                        <a:pt x="32" y="0"/>
                        <a:pt x="38" y="2"/>
                      </a:cubicBezTo>
                      <a:cubicBezTo>
                        <a:pt x="29" y="3"/>
                        <a:pt x="16" y="6"/>
                        <a:pt x="0" y="14"/>
                      </a:cubicBezTo>
                      <a:cubicBezTo>
                        <a:pt x="5" y="8"/>
                        <a:pt x="11" y="3"/>
                        <a:pt x="19" y="1"/>
                      </a:cubicBezTo>
                      <a:close/>
                    </a:path>
                  </a:pathLst>
                </a:custGeom>
                <a:solidFill>
                  <a:srgbClr val="C4CE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8" name="Freeform 1297">
                  <a:extLst>
                    <a:ext uri="{FF2B5EF4-FFF2-40B4-BE49-F238E27FC236}">
                      <a16:creationId xmlns:a16="http://schemas.microsoft.com/office/drawing/2014/main" id="{6EEC1396-C3AD-40C6-97A1-C8D1AD9D20EE}"/>
                    </a:ext>
                  </a:extLst>
                </p:cNvPr>
                <p:cNvSpPr>
                  <a:spLocks/>
                </p:cNvSpPr>
                <p:nvPr/>
              </p:nvSpPr>
              <p:spPr bwMode="auto">
                <a:xfrm>
                  <a:off x="7988305" y="3614738"/>
                  <a:ext cx="9525" cy="11112"/>
                </a:xfrm>
                <a:custGeom>
                  <a:avLst/>
                  <a:gdLst>
                    <a:gd name="T0" fmla="*/ 18 w 48"/>
                    <a:gd name="T1" fmla="*/ 3 h 56"/>
                    <a:gd name="T2" fmla="*/ 45 w 48"/>
                    <a:gd name="T3" fmla="*/ 23 h 56"/>
                    <a:gd name="T4" fmla="*/ 30 w 48"/>
                    <a:gd name="T5" fmla="*/ 53 h 56"/>
                    <a:gd name="T6" fmla="*/ 3 w 48"/>
                    <a:gd name="T7" fmla="*/ 33 h 56"/>
                    <a:gd name="T8" fmla="*/ 18 w 48"/>
                    <a:gd name="T9" fmla="*/ 3 h 56"/>
                  </a:gdLst>
                  <a:ahLst/>
                  <a:cxnLst>
                    <a:cxn ang="0">
                      <a:pos x="T0" y="T1"/>
                    </a:cxn>
                    <a:cxn ang="0">
                      <a:pos x="T2" y="T3"/>
                    </a:cxn>
                    <a:cxn ang="0">
                      <a:pos x="T4" y="T5"/>
                    </a:cxn>
                    <a:cxn ang="0">
                      <a:pos x="T6" y="T7"/>
                    </a:cxn>
                    <a:cxn ang="0">
                      <a:pos x="T8" y="T9"/>
                    </a:cxn>
                  </a:cxnLst>
                  <a:rect l="0" t="0" r="r" b="b"/>
                  <a:pathLst>
                    <a:path w="48" h="56">
                      <a:moveTo>
                        <a:pt x="18" y="3"/>
                      </a:moveTo>
                      <a:cubicBezTo>
                        <a:pt x="29" y="0"/>
                        <a:pt x="41" y="10"/>
                        <a:pt x="45" y="23"/>
                      </a:cubicBezTo>
                      <a:cubicBezTo>
                        <a:pt x="48" y="37"/>
                        <a:pt x="41" y="51"/>
                        <a:pt x="30" y="53"/>
                      </a:cubicBezTo>
                      <a:cubicBezTo>
                        <a:pt x="18" y="56"/>
                        <a:pt x="6" y="47"/>
                        <a:pt x="3" y="33"/>
                      </a:cubicBezTo>
                      <a:cubicBezTo>
                        <a:pt x="0" y="19"/>
                        <a:pt x="6" y="6"/>
                        <a:pt x="18" y="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9" name="Freeform 1298">
                  <a:extLst>
                    <a:ext uri="{FF2B5EF4-FFF2-40B4-BE49-F238E27FC236}">
                      <a16:creationId xmlns:a16="http://schemas.microsoft.com/office/drawing/2014/main" id="{B44B18DE-4CBA-4ECA-840E-6A4F6FC1F93B}"/>
                    </a:ext>
                  </a:extLst>
                </p:cNvPr>
                <p:cNvSpPr>
                  <a:spLocks/>
                </p:cNvSpPr>
                <p:nvPr/>
              </p:nvSpPr>
              <p:spPr bwMode="auto">
                <a:xfrm>
                  <a:off x="7993068" y="3616325"/>
                  <a:ext cx="3175" cy="3175"/>
                </a:xfrm>
                <a:custGeom>
                  <a:avLst/>
                  <a:gdLst>
                    <a:gd name="T0" fmla="*/ 7 w 16"/>
                    <a:gd name="T1" fmla="*/ 1 h 16"/>
                    <a:gd name="T2" fmla="*/ 16 w 16"/>
                    <a:gd name="T3" fmla="*/ 6 h 16"/>
                    <a:gd name="T4" fmla="*/ 10 w 16"/>
                    <a:gd name="T5" fmla="*/ 15 h 16"/>
                    <a:gd name="T6" fmla="*/ 1 w 16"/>
                    <a:gd name="T7" fmla="*/ 10 h 16"/>
                    <a:gd name="T8" fmla="*/ 7 w 16"/>
                    <a:gd name="T9" fmla="*/ 1 h 16"/>
                  </a:gdLst>
                  <a:ahLst/>
                  <a:cxnLst>
                    <a:cxn ang="0">
                      <a:pos x="T0" y="T1"/>
                    </a:cxn>
                    <a:cxn ang="0">
                      <a:pos x="T2" y="T3"/>
                    </a:cxn>
                    <a:cxn ang="0">
                      <a:pos x="T4" y="T5"/>
                    </a:cxn>
                    <a:cxn ang="0">
                      <a:pos x="T6" y="T7"/>
                    </a:cxn>
                    <a:cxn ang="0">
                      <a:pos x="T8" y="T9"/>
                    </a:cxn>
                  </a:cxnLst>
                  <a:rect l="0" t="0" r="r" b="b"/>
                  <a:pathLst>
                    <a:path w="16" h="16">
                      <a:moveTo>
                        <a:pt x="7" y="1"/>
                      </a:moveTo>
                      <a:cubicBezTo>
                        <a:pt x="11" y="0"/>
                        <a:pt x="15" y="2"/>
                        <a:pt x="16" y="6"/>
                      </a:cubicBezTo>
                      <a:cubicBezTo>
                        <a:pt x="16" y="10"/>
                        <a:pt x="14" y="14"/>
                        <a:pt x="10" y="15"/>
                      </a:cubicBezTo>
                      <a:cubicBezTo>
                        <a:pt x="6" y="16"/>
                        <a:pt x="2" y="13"/>
                        <a:pt x="1" y="10"/>
                      </a:cubicBezTo>
                      <a:cubicBezTo>
                        <a:pt x="0" y="6"/>
                        <a:pt x="3" y="2"/>
                        <a:pt x="7"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90" name="Freeform 1299">
                  <a:extLst>
                    <a:ext uri="{FF2B5EF4-FFF2-40B4-BE49-F238E27FC236}">
                      <a16:creationId xmlns:a16="http://schemas.microsoft.com/office/drawing/2014/main" id="{BFBAFD4C-207B-4A72-BB65-9E845B947DE6}"/>
                    </a:ext>
                  </a:extLst>
                </p:cNvPr>
                <p:cNvSpPr>
                  <a:spLocks/>
                </p:cNvSpPr>
                <p:nvPr/>
              </p:nvSpPr>
              <p:spPr bwMode="auto">
                <a:xfrm>
                  <a:off x="8001005" y="3613150"/>
                  <a:ext cx="25400" cy="19050"/>
                </a:xfrm>
                <a:custGeom>
                  <a:avLst/>
                  <a:gdLst>
                    <a:gd name="T0" fmla="*/ 8 w 118"/>
                    <a:gd name="T1" fmla="*/ 0 h 96"/>
                    <a:gd name="T2" fmla="*/ 97 w 118"/>
                    <a:gd name="T3" fmla="*/ 53 h 96"/>
                    <a:gd name="T4" fmla="*/ 58 w 118"/>
                    <a:gd name="T5" fmla="*/ 94 h 96"/>
                    <a:gd name="T6" fmla="*/ 0 w 118"/>
                    <a:gd name="T7" fmla="*/ 54 h 96"/>
                    <a:gd name="T8" fmla="*/ 8 w 118"/>
                    <a:gd name="T9" fmla="*/ 0 h 96"/>
                  </a:gdLst>
                  <a:ahLst/>
                  <a:cxnLst>
                    <a:cxn ang="0">
                      <a:pos x="T0" y="T1"/>
                    </a:cxn>
                    <a:cxn ang="0">
                      <a:pos x="T2" y="T3"/>
                    </a:cxn>
                    <a:cxn ang="0">
                      <a:pos x="T4" y="T5"/>
                    </a:cxn>
                    <a:cxn ang="0">
                      <a:pos x="T6" y="T7"/>
                    </a:cxn>
                    <a:cxn ang="0">
                      <a:pos x="T8" y="T9"/>
                    </a:cxn>
                  </a:cxnLst>
                  <a:rect l="0" t="0" r="r" b="b"/>
                  <a:pathLst>
                    <a:path w="118" h="96">
                      <a:moveTo>
                        <a:pt x="8" y="0"/>
                      </a:moveTo>
                      <a:cubicBezTo>
                        <a:pt x="23" y="14"/>
                        <a:pt x="66" y="31"/>
                        <a:pt x="97" y="53"/>
                      </a:cubicBezTo>
                      <a:cubicBezTo>
                        <a:pt x="118" y="69"/>
                        <a:pt x="90" y="96"/>
                        <a:pt x="58" y="94"/>
                      </a:cubicBezTo>
                      <a:cubicBezTo>
                        <a:pt x="26" y="91"/>
                        <a:pt x="0" y="74"/>
                        <a:pt x="0" y="54"/>
                      </a:cubicBezTo>
                      <a:cubicBezTo>
                        <a:pt x="0" y="34"/>
                        <a:pt x="8" y="0"/>
                        <a:pt x="8" y="0"/>
                      </a:cubicBezTo>
                      <a:close/>
                    </a:path>
                  </a:pathLst>
                </a:custGeom>
                <a:solidFill>
                  <a:srgbClr val="F0D0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91" name="Freeform 1300">
                  <a:extLst>
                    <a:ext uri="{FF2B5EF4-FFF2-40B4-BE49-F238E27FC236}">
                      <a16:creationId xmlns:a16="http://schemas.microsoft.com/office/drawing/2014/main" id="{7F56A352-5588-4D88-8640-2455686724A7}"/>
                    </a:ext>
                  </a:extLst>
                </p:cNvPr>
                <p:cNvSpPr>
                  <a:spLocks/>
                </p:cNvSpPr>
                <p:nvPr/>
              </p:nvSpPr>
              <p:spPr bwMode="auto">
                <a:xfrm>
                  <a:off x="8001005" y="3625850"/>
                  <a:ext cx="14288" cy="7937"/>
                </a:xfrm>
                <a:custGeom>
                  <a:avLst/>
                  <a:gdLst>
                    <a:gd name="T0" fmla="*/ 58 w 70"/>
                    <a:gd name="T1" fmla="*/ 34 h 39"/>
                    <a:gd name="T2" fmla="*/ 69 w 70"/>
                    <a:gd name="T3" fmla="*/ 34 h 39"/>
                    <a:gd name="T4" fmla="*/ 70 w 70"/>
                    <a:gd name="T5" fmla="*/ 39 h 39"/>
                    <a:gd name="T6" fmla="*/ 59 w 70"/>
                    <a:gd name="T7" fmla="*/ 39 h 39"/>
                    <a:gd name="T8" fmla="*/ 0 w 70"/>
                    <a:gd name="T9" fmla="*/ 0 h 39"/>
                    <a:gd name="T10" fmla="*/ 58 w 70"/>
                    <a:gd name="T11" fmla="*/ 34 h 39"/>
                  </a:gdLst>
                  <a:ahLst/>
                  <a:cxnLst>
                    <a:cxn ang="0">
                      <a:pos x="T0" y="T1"/>
                    </a:cxn>
                    <a:cxn ang="0">
                      <a:pos x="T2" y="T3"/>
                    </a:cxn>
                    <a:cxn ang="0">
                      <a:pos x="T4" y="T5"/>
                    </a:cxn>
                    <a:cxn ang="0">
                      <a:pos x="T6" y="T7"/>
                    </a:cxn>
                    <a:cxn ang="0">
                      <a:pos x="T8" y="T9"/>
                    </a:cxn>
                    <a:cxn ang="0">
                      <a:pos x="T10" y="T11"/>
                    </a:cxn>
                  </a:cxnLst>
                  <a:rect l="0" t="0" r="r" b="b"/>
                  <a:pathLst>
                    <a:path w="70" h="39">
                      <a:moveTo>
                        <a:pt x="58" y="34"/>
                      </a:moveTo>
                      <a:cubicBezTo>
                        <a:pt x="62" y="34"/>
                        <a:pt x="65" y="34"/>
                        <a:pt x="69" y="34"/>
                      </a:cubicBezTo>
                      <a:cubicBezTo>
                        <a:pt x="69" y="35"/>
                        <a:pt x="70" y="37"/>
                        <a:pt x="70" y="39"/>
                      </a:cubicBezTo>
                      <a:cubicBezTo>
                        <a:pt x="67" y="39"/>
                        <a:pt x="63" y="39"/>
                        <a:pt x="59" y="39"/>
                      </a:cubicBezTo>
                      <a:cubicBezTo>
                        <a:pt x="27" y="37"/>
                        <a:pt x="1" y="19"/>
                        <a:pt x="0" y="0"/>
                      </a:cubicBezTo>
                      <a:cubicBezTo>
                        <a:pt x="5" y="17"/>
                        <a:pt x="29" y="32"/>
                        <a:pt x="58" y="34"/>
                      </a:cubicBezTo>
                      <a:close/>
                    </a:path>
                  </a:pathLst>
                </a:custGeom>
                <a:solidFill>
                  <a:srgbClr val="DFB2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92" name="Freeform 1301">
                  <a:extLst>
                    <a:ext uri="{FF2B5EF4-FFF2-40B4-BE49-F238E27FC236}">
                      <a16:creationId xmlns:a16="http://schemas.microsoft.com/office/drawing/2014/main" id="{2FBC3C15-3431-4A9E-85F8-75444F1E3CBB}"/>
                    </a:ext>
                  </a:extLst>
                </p:cNvPr>
                <p:cNvSpPr>
                  <a:spLocks/>
                </p:cNvSpPr>
                <p:nvPr/>
              </p:nvSpPr>
              <p:spPr bwMode="auto">
                <a:xfrm>
                  <a:off x="7943855" y="3689350"/>
                  <a:ext cx="49213" cy="26987"/>
                </a:xfrm>
                <a:custGeom>
                  <a:avLst/>
                  <a:gdLst>
                    <a:gd name="T0" fmla="*/ 233 w 233"/>
                    <a:gd name="T1" fmla="*/ 127 h 127"/>
                    <a:gd name="T2" fmla="*/ 199 w 233"/>
                    <a:gd name="T3" fmla="*/ 7 h 127"/>
                    <a:gd name="T4" fmla="*/ 199 w 233"/>
                    <a:gd name="T5" fmla="*/ 7 h 127"/>
                    <a:gd name="T6" fmla="*/ 199 w 233"/>
                    <a:gd name="T7" fmla="*/ 7 h 127"/>
                    <a:gd name="T8" fmla="*/ 199 w 233"/>
                    <a:gd name="T9" fmla="*/ 7 h 127"/>
                    <a:gd name="T10" fmla="*/ 197 w 233"/>
                    <a:gd name="T11" fmla="*/ 0 h 127"/>
                    <a:gd name="T12" fmla="*/ 197 w 233"/>
                    <a:gd name="T13" fmla="*/ 0 h 127"/>
                    <a:gd name="T14" fmla="*/ 197 w 233"/>
                    <a:gd name="T15" fmla="*/ 0 h 127"/>
                    <a:gd name="T16" fmla="*/ 197 w 233"/>
                    <a:gd name="T17" fmla="*/ 0 h 127"/>
                    <a:gd name="T18" fmla="*/ 169 w 233"/>
                    <a:gd name="T19" fmla="*/ 8 h 127"/>
                    <a:gd name="T20" fmla="*/ 118 w 233"/>
                    <a:gd name="T21" fmla="*/ 22 h 127"/>
                    <a:gd name="T22" fmla="*/ 1 w 233"/>
                    <a:gd name="T23" fmla="*/ 24 h 127"/>
                    <a:gd name="T24" fmla="*/ 0 w 233"/>
                    <a:gd name="T25" fmla="*/ 23 h 127"/>
                    <a:gd name="T26" fmla="*/ 3 w 233"/>
                    <a:gd name="T27" fmla="*/ 32 h 127"/>
                    <a:gd name="T28" fmla="*/ 123 w 233"/>
                    <a:gd name="T29" fmla="*/ 27 h 127"/>
                    <a:gd name="T30" fmla="*/ 142 w 233"/>
                    <a:gd name="T31" fmla="*/ 22 h 127"/>
                    <a:gd name="T32" fmla="*/ 142 w 233"/>
                    <a:gd name="T33" fmla="*/ 22 h 127"/>
                    <a:gd name="T34" fmla="*/ 233 w 233"/>
                    <a:gd name="T35" fmla="*/ 127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3" h="127">
                      <a:moveTo>
                        <a:pt x="233" y="127"/>
                      </a:moveTo>
                      <a:cubicBezTo>
                        <a:pt x="224" y="95"/>
                        <a:pt x="201" y="17"/>
                        <a:pt x="199" y="7"/>
                      </a:cubicBezTo>
                      <a:cubicBezTo>
                        <a:pt x="199" y="7"/>
                        <a:pt x="199" y="7"/>
                        <a:pt x="199" y="7"/>
                      </a:cubicBezTo>
                      <a:cubicBezTo>
                        <a:pt x="199" y="7"/>
                        <a:pt x="199" y="7"/>
                        <a:pt x="199" y="7"/>
                      </a:cubicBezTo>
                      <a:cubicBezTo>
                        <a:pt x="199" y="7"/>
                        <a:pt x="199" y="7"/>
                        <a:pt x="199" y="7"/>
                      </a:cubicBezTo>
                      <a:cubicBezTo>
                        <a:pt x="198" y="4"/>
                        <a:pt x="197" y="1"/>
                        <a:pt x="197" y="0"/>
                      </a:cubicBezTo>
                      <a:cubicBezTo>
                        <a:pt x="197" y="0"/>
                        <a:pt x="197" y="0"/>
                        <a:pt x="197" y="0"/>
                      </a:cubicBezTo>
                      <a:cubicBezTo>
                        <a:pt x="197" y="0"/>
                        <a:pt x="197" y="0"/>
                        <a:pt x="197" y="0"/>
                      </a:cubicBezTo>
                      <a:cubicBezTo>
                        <a:pt x="197" y="0"/>
                        <a:pt x="197" y="0"/>
                        <a:pt x="197" y="0"/>
                      </a:cubicBezTo>
                      <a:cubicBezTo>
                        <a:pt x="188" y="3"/>
                        <a:pt x="178" y="5"/>
                        <a:pt x="169" y="8"/>
                      </a:cubicBezTo>
                      <a:cubicBezTo>
                        <a:pt x="152" y="12"/>
                        <a:pt x="135" y="17"/>
                        <a:pt x="118" y="22"/>
                      </a:cubicBezTo>
                      <a:cubicBezTo>
                        <a:pt x="78" y="34"/>
                        <a:pt x="38" y="33"/>
                        <a:pt x="1" y="24"/>
                      </a:cubicBezTo>
                      <a:cubicBezTo>
                        <a:pt x="1" y="23"/>
                        <a:pt x="0" y="23"/>
                        <a:pt x="0" y="23"/>
                      </a:cubicBezTo>
                      <a:cubicBezTo>
                        <a:pt x="1" y="24"/>
                        <a:pt x="2" y="27"/>
                        <a:pt x="3" y="32"/>
                      </a:cubicBezTo>
                      <a:cubicBezTo>
                        <a:pt x="42" y="39"/>
                        <a:pt x="82" y="39"/>
                        <a:pt x="123" y="27"/>
                      </a:cubicBezTo>
                      <a:cubicBezTo>
                        <a:pt x="129" y="25"/>
                        <a:pt x="136" y="24"/>
                        <a:pt x="142" y="22"/>
                      </a:cubicBezTo>
                      <a:cubicBezTo>
                        <a:pt x="142" y="22"/>
                        <a:pt x="142" y="22"/>
                        <a:pt x="142" y="22"/>
                      </a:cubicBezTo>
                      <a:lnTo>
                        <a:pt x="233" y="127"/>
                      </a:lnTo>
                      <a:close/>
                    </a:path>
                  </a:pathLst>
                </a:custGeom>
                <a:solidFill>
                  <a:srgbClr val="DFB2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93" name="Freeform 1302">
                  <a:extLst>
                    <a:ext uri="{FF2B5EF4-FFF2-40B4-BE49-F238E27FC236}">
                      <a16:creationId xmlns:a16="http://schemas.microsoft.com/office/drawing/2014/main" id="{D8AFC814-F6EE-46AE-8633-F772D0720969}"/>
                    </a:ext>
                  </a:extLst>
                </p:cNvPr>
                <p:cNvSpPr>
                  <a:spLocks/>
                </p:cNvSpPr>
                <p:nvPr/>
              </p:nvSpPr>
              <p:spPr bwMode="auto">
                <a:xfrm>
                  <a:off x="8047043" y="3709988"/>
                  <a:ext cx="31750" cy="71437"/>
                </a:xfrm>
                <a:custGeom>
                  <a:avLst/>
                  <a:gdLst>
                    <a:gd name="T0" fmla="*/ 0 w 20"/>
                    <a:gd name="T1" fmla="*/ 3 h 45"/>
                    <a:gd name="T2" fmla="*/ 7 w 20"/>
                    <a:gd name="T3" fmla="*/ 45 h 45"/>
                    <a:gd name="T4" fmla="*/ 20 w 20"/>
                    <a:gd name="T5" fmla="*/ 45 h 45"/>
                    <a:gd name="T6" fmla="*/ 13 w 20"/>
                    <a:gd name="T7" fmla="*/ 0 h 45"/>
                    <a:gd name="T8" fmla="*/ 0 w 20"/>
                    <a:gd name="T9" fmla="*/ 3 h 45"/>
                  </a:gdLst>
                  <a:ahLst/>
                  <a:cxnLst>
                    <a:cxn ang="0">
                      <a:pos x="T0" y="T1"/>
                    </a:cxn>
                    <a:cxn ang="0">
                      <a:pos x="T2" y="T3"/>
                    </a:cxn>
                    <a:cxn ang="0">
                      <a:pos x="T4" y="T5"/>
                    </a:cxn>
                    <a:cxn ang="0">
                      <a:pos x="T6" y="T7"/>
                    </a:cxn>
                    <a:cxn ang="0">
                      <a:pos x="T8" y="T9"/>
                    </a:cxn>
                  </a:cxnLst>
                  <a:rect l="0" t="0" r="r" b="b"/>
                  <a:pathLst>
                    <a:path w="20" h="45">
                      <a:moveTo>
                        <a:pt x="0" y="3"/>
                      </a:moveTo>
                      <a:lnTo>
                        <a:pt x="7" y="45"/>
                      </a:lnTo>
                      <a:lnTo>
                        <a:pt x="20" y="45"/>
                      </a:lnTo>
                      <a:lnTo>
                        <a:pt x="13" y="0"/>
                      </a:lnTo>
                      <a:lnTo>
                        <a:pt x="0" y="3"/>
                      </a:lnTo>
                      <a:close/>
                    </a:path>
                  </a:pathLst>
                </a:custGeom>
                <a:solidFill>
                  <a:srgbClr val="F0D0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94" name="Freeform 1303">
                  <a:extLst>
                    <a:ext uri="{FF2B5EF4-FFF2-40B4-BE49-F238E27FC236}">
                      <a16:creationId xmlns:a16="http://schemas.microsoft.com/office/drawing/2014/main" id="{570BDA3B-4F33-46AB-8857-7AD032672AB7}"/>
                    </a:ext>
                  </a:extLst>
                </p:cNvPr>
                <p:cNvSpPr>
                  <a:spLocks/>
                </p:cNvSpPr>
                <p:nvPr/>
              </p:nvSpPr>
              <p:spPr bwMode="auto">
                <a:xfrm>
                  <a:off x="7994655" y="3724275"/>
                  <a:ext cx="85725" cy="77787"/>
                </a:xfrm>
                <a:custGeom>
                  <a:avLst/>
                  <a:gdLst>
                    <a:gd name="T0" fmla="*/ 391 w 404"/>
                    <a:gd name="T1" fmla="*/ 336 h 371"/>
                    <a:gd name="T2" fmla="*/ 391 w 404"/>
                    <a:gd name="T3" fmla="*/ 336 h 371"/>
                    <a:gd name="T4" fmla="*/ 369 w 404"/>
                    <a:gd name="T5" fmla="*/ 357 h 371"/>
                    <a:gd name="T6" fmla="*/ 76 w 404"/>
                    <a:gd name="T7" fmla="*/ 238 h 371"/>
                    <a:gd name="T8" fmla="*/ 0 w 404"/>
                    <a:gd name="T9" fmla="*/ 194 h 371"/>
                    <a:gd name="T10" fmla="*/ 72 w 404"/>
                    <a:gd name="T11" fmla="*/ 0 h 371"/>
                    <a:gd name="T12" fmla="*/ 399 w 404"/>
                    <a:gd name="T13" fmla="*/ 271 h 371"/>
                    <a:gd name="T14" fmla="*/ 391 w 404"/>
                    <a:gd name="T15" fmla="*/ 336 h 3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04" h="371">
                      <a:moveTo>
                        <a:pt x="391" y="336"/>
                      </a:moveTo>
                      <a:cubicBezTo>
                        <a:pt x="391" y="336"/>
                        <a:pt x="391" y="336"/>
                        <a:pt x="391" y="336"/>
                      </a:cubicBezTo>
                      <a:cubicBezTo>
                        <a:pt x="387" y="345"/>
                        <a:pt x="379" y="353"/>
                        <a:pt x="369" y="357"/>
                      </a:cubicBezTo>
                      <a:cubicBezTo>
                        <a:pt x="325" y="371"/>
                        <a:pt x="171" y="291"/>
                        <a:pt x="76" y="238"/>
                      </a:cubicBezTo>
                      <a:cubicBezTo>
                        <a:pt x="31" y="213"/>
                        <a:pt x="0" y="194"/>
                        <a:pt x="0" y="194"/>
                      </a:cubicBezTo>
                      <a:cubicBezTo>
                        <a:pt x="72" y="0"/>
                        <a:pt x="72" y="0"/>
                        <a:pt x="72" y="0"/>
                      </a:cubicBezTo>
                      <a:cubicBezTo>
                        <a:pt x="399" y="271"/>
                        <a:pt x="399" y="271"/>
                        <a:pt x="399" y="271"/>
                      </a:cubicBezTo>
                      <a:cubicBezTo>
                        <a:pt x="399" y="271"/>
                        <a:pt x="404" y="310"/>
                        <a:pt x="391" y="336"/>
                      </a:cubicBezTo>
                      <a:close/>
                    </a:path>
                  </a:pathLst>
                </a:custGeom>
                <a:solidFill>
                  <a:srgbClr val="F0D0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95" name="Freeform 1304">
                  <a:extLst>
                    <a:ext uri="{FF2B5EF4-FFF2-40B4-BE49-F238E27FC236}">
                      <a16:creationId xmlns:a16="http://schemas.microsoft.com/office/drawing/2014/main" id="{0AE73930-0099-4ABC-8983-8A38F404AA62}"/>
                    </a:ext>
                  </a:extLst>
                </p:cNvPr>
                <p:cNvSpPr>
                  <a:spLocks/>
                </p:cNvSpPr>
                <p:nvPr/>
              </p:nvSpPr>
              <p:spPr bwMode="auto">
                <a:xfrm>
                  <a:off x="8002593" y="3763963"/>
                  <a:ext cx="74613" cy="38100"/>
                </a:xfrm>
                <a:custGeom>
                  <a:avLst/>
                  <a:gdLst>
                    <a:gd name="T0" fmla="*/ 353 w 353"/>
                    <a:gd name="T1" fmla="*/ 151 h 186"/>
                    <a:gd name="T2" fmla="*/ 331 w 353"/>
                    <a:gd name="T3" fmla="*/ 172 h 186"/>
                    <a:gd name="T4" fmla="*/ 38 w 353"/>
                    <a:gd name="T5" fmla="*/ 53 h 186"/>
                    <a:gd name="T6" fmla="*/ 0 w 353"/>
                    <a:gd name="T7" fmla="*/ 11 h 186"/>
                    <a:gd name="T8" fmla="*/ 104 w 353"/>
                    <a:gd name="T9" fmla="*/ 0 h 186"/>
                    <a:gd name="T10" fmla="*/ 353 w 353"/>
                    <a:gd name="T11" fmla="*/ 151 h 186"/>
                  </a:gdLst>
                  <a:ahLst/>
                  <a:cxnLst>
                    <a:cxn ang="0">
                      <a:pos x="T0" y="T1"/>
                    </a:cxn>
                    <a:cxn ang="0">
                      <a:pos x="T2" y="T3"/>
                    </a:cxn>
                    <a:cxn ang="0">
                      <a:pos x="T4" y="T5"/>
                    </a:cxn>
                    <a:cxn ang="0">
                      <a:pos x="T6" y="T7"/>
                    </a:cxn>
                    <a:cxn ang="0">
                      <a:pos x="T8" y="T9"/>
                    </a:cxn>
                    <a:cxn ang="0">
                      <a:pos x="T10" y="T11"/>
                    </a:cxn>
                  </a:cxnLst>
                  <a:rect l="0" t="0" r="r" b="b"/>
                  <a:pathLst>
                    <a:path w="353" h="186">
                      <a:moveTo>
                        <a:pt x="353" y="151"/>
                      </a:moveTo>
                      <a:cubicBezTo>
                        <a:pt x="349" y="160"/>
                        <a:pt x="341" y="168"/>
                        <a:pt x="331" y="172"/>
                      </a:cubicBezTo>
                      <a:cubicBezTo>
                        <a:pt x="287" y="186"/>
                        <a:pt x="133" y="106"/>
                        <a:pt x="38" y="53"/>
                      </a:cubicBezTo>
                      <a:cubicBezTo>
                        <a:pt x="0" y="11"/>
                        <a:pt x="0" y="11"/>
                        <a:pt x="0" y="11"/>
                      </a:cubicBezTo>
                      <a:cubicBezTo>
                        <a:pt x="104" y="0"/>
                        <a:pt x="104" y="0"/>
                        <a:pt x="104" y="0"/>
                      </a:cubicBezTo>
                      <a:cubicBezTo>
                        <a:pt x="104" y="0"/>
                        <a:pt x="119" y="99"/>
                        <a:pt x="353" y="151"/>
                      </a:cubicBezTo>
                      <a:close/>
                    </a:path>
                  </a:pathLst>
                </a:custGeom>
                <a:solidFill>
                  <a:srgbClr val="DFB2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96" name="Freeform 1305">
                  <a:extLst>
                    <a:ext uri="{FF2B5EF4-FFF2-40B4-BE49-F238E27FC236}">
                      <a16:creationId xmlns:a16="http://schemas.microsoft.com/office/drawing/2014/main" id="{B1C9EFDE-9B46-4E05-9D8E-2DFA6BD94311}"/>
                    </a:ext>
                  </a:extLst>
                </p:cNvPr>
                <p:cNvSpPr>
                  <a:spLocks/>
                </p:cNvSpPr>
                <p:nvPr/>
              </p:nvSpPr>
              <p:spPr bwMode="auto">
                <a:xfrm>
                  <a:off x="8039105" y="3679825"/>
                  <a:ext cx="44450" cy="46037"/>
                </a:xfrm>
                <a:custGeom>
                  <a:avLst/>
                  <a:gdLst>
                    <a:gd name="T0" fmla="*/ 175 w 212"/>
                    <a:gd name="T1" fmla="*/ 170 h 217"/>
                    <a:gd name="T2" fmla="*/ 47 w 212"/>
                    <a:gd name="T3" fmla="*/ 193 h 217"/>
                    <a:gd name="T4" fmla="*/ 46 w 212"/>
                    <a:gd name="T5" fmla="*/ 193 h 217"/>
                    <a:gd name="T6" fmla="*/ 41 w 212"/>
                    <a:gd name="T7" fmla="*/ 189 h 217"/>
                    <a:gd name="T8" fmla="*/ 35 w 212"/>
                    <a:gd name="T9" fmla="*/ 184 h 217"/>
                    <a:gd name="T10" fmla="*/ 9 w 212"/>
                    <a:gd name="T11" fmla="*/ 148 h 217"/>
                    <a:gd name="T12" fmla="*/ 4 w 212"/>
                    <a:gd name="T13" fmla="*/ 126 h 217"/>
                    <a:gd name="T14" fmla="*/ 28 w 212"/>
                    <a:gd name="T15" fmla="*/ 49 h 217"/>
                    <a:gd name="T16" fmla="*/ 29 w 212"/>
                    <a:gd name="T17" fmla="*/ 47 h 217"/>
                    <a:gd name="T18" fmla="*/ 29 w 212"/>
                    <a:gd name="T19" fmla="*/ 47 h 217"/>
                    <a:gd name="T20" fmla="*/ 33 w 212"/>
                    <a:gd name="T21" fmla="*/ 43 h 217"/>
                    <a:gd name="T22" fmla="*/ 170 w 212"/>
                    <a:gd name="T23" fmla="*/ 33 h 217"/>
                    <a:gd name="T24" fmla="*/ 175 w 212"/>
                    <a:gd name="T25" fmla="*/ 170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2" h="217">
                      <a:moveTo>
                        <a:pt x="175" y="170"/>
                      </a:moveTo>
                      <a:cubicBezTo>
                        <a:pt x="141" y="208"/>
                        <a:pt x="86" y="217"/>
                        <a:pt x="47" y="193"/>
                      </a:cubicBezTo>
                      <a:cubicBezTo>
                        <a:pt x="47" y="193"/>
                        <a:pt x="47" y="193"/>
                        <a:pt x="46" y="193"/>
                      </a:cubicBezTo>
                      <a:cubicBezTo>
                        <a:pt x="45" y="192"/>
                        <a:pt x="43" y="191"/>
                        <a:pt x="41" y="189"/>
                      </a:cubicBezTo>
                      <a:cubicBezTo>
                        <a:pt x="39" y="188"/>
                        <a:pt x="37" y="186"/>
                        <a:pt x="35" y="184"/>
                      </a:cubicBezTo>
                      <a:cubicBezTo>
                        <a:pt x="23" y="174"/>
                        <a:pt x="14" y="162"/>
                        <a:pt x="9" y="148"/>
                      </a:cubicBezTo>
                      <a:cubicBezTo>
                        <a:pt x="6" y="141"/>
                        <a:pt x="4" y="133"/>
                        <a:pt x="4" y="126"/>
                      </a:cubicBezTo>
                      <a:cubicBezTo>
                        <a:pt x="0" y="99"/>
                        <a:pt x="8" y="71"/>
                        <a:pt x="28" y="49"/>
                      </a:cubicBezTo>
                      <a:cubicBezTo>
                        <a:pt x="28" y="48"/>
                        <a:pt x="29" y="48"/>
                        <a:pt x="29" y="47"/>
                      </a:cubicBezTo>
                      <a:cubicBezTo>
                        <a:pt x="29" y="47"/>
                        <a:pt x="29" y="47"/>
                        <a:pt x="29" y="47"/>
                      </a:cubicBezTo>
                      <a:cubicBezTo>
                        <a:pt x="31" y="45"/>
                        <a:pt x="32" y="44"/>
                        <a:pt x="33" y="43"/>
                      </a:cubicBezTo>
                      <a:cubicBezTo>
                        <a:pt x="71" y="4"/>
                        <a:pt x="131" y="0"/>
                        <a:pt x="170" y="33"/>
                      </a:cubicBezTo>
                      <a:cubicBezTo>
                        <a:pt x="210" y="67"/>
                        <a:pt x="212" y="128"/>
                        <a:pt x="175" y="170"/>
                      </a:cubicBezTo>
                      <a:close/>
                    </a:path>
                  </a:pathLst>
                </a:custGeom>
                <a:solidFill>
                  <a:srgbClr val="F0D0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97" name="Freeform 1306">
                  <a:extLst>
                    <a:ext uri="{FF2B5EF4-FFF2-40B4-BE49-F238E27FC236}">
                      <a16:creationId xmlns:a16="http://schemas.microsoft.com/office/drawing/2014/main" id="{5701786C-DC83-47B7-A433-DB9A371546AB}"/>
                    </a:ext>
                  </a:extLst>
                </p:cNvPr>
                <p:cNvSpPr>
                  <a:spLocks/>
                </p:cNvSpPr>
                <p:nvPr/>
              </p:nvSpPr>
              <p:spPr bwMode="auto">
                <a:xfrm>
                  <a:off x="8027993" y="3670300"/>
                  <a:ext cx="30163" cy="50800"/>
                </a:xfrm>
                <a:custGeom>
                  <a:avLst/>
                  <a:gdLst>
                    <a:gd name="T0" fmla="*/ 44 w 146"/>
                    <a:gd name="T1" fmla="*/ 14 h 240"/>
                    <a:gd name="T2" fmla="*/ 49 w 146"/>
                    <a:gd name="T3" fmla="*/ 13 h 240"/>
                    <a:gd name="T4" fmla="*/ 79 w 146"/>
                    <a:gd name="T5" fmla="*/ 92 h 240"/>
                    <a:gd name="T6" fmla="*/ 81 w 146"/>
                    <a:gd name="T7" fmla="*/ 94 h 240"/>
                    <a:gd name="T8" fmla="*/ 123 w 146"/>
                    <a:gd name="T9" fmla="*/ 113 h 240"/>
                    <a:gd name="T10" fmla="*/ 138 w 146"/>
                    <a:gd name="T11" fmla="*/ 184 h 240"/>
                    <a:gd name="T12" fmla="*/ 113 w 146"/>
                    <a:gd name="T13" fmla="*/ 230 h 240"/>
                    <a:gd name="T14" fmla="*/ 99 w 146"/>
                    <a:gd name="T15" fmla="*/ 240 h 240"/>
                    <a:gd name="T16" fmla="*/ 52 w 146"/>
                    <a:gd name="T17" fmla="*/ 182 h 240"/>
                    <a:gd name="T18" fmla="*/ 44 w 146"/>
                    <a:gd name="T19" fmla="*/ 14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6" h="240">
                      <a:moveTo>
                        <a:pt x="44" y="14"/>
                      </a:moveTo>
                      <a:cubicBezTo>
                        <a:pt x="45" y="14"/>
                        <a:pt x="47" y="13"/>
                        <a:pt x="49" y="13"/>
                      </a:cubicBezTo>
                      <a:cubicBezTo>
                        <a:pt x="101" y="0"/>
                        <a:pt x="73" y="84"/>
                        <a:pt x="79" y="92"/>
                      </a:cubicBezTo>
                      <a:cubicBezTo>
                        <a:pt x="79" y="93"/>
                        <a:pt x="80" y="94"/>
                        <a:pt x="81" y="94"/>
                      </a:cubicBezTo>
                      <a:cubicBezTo>
                        <a:pt x="89" y="97"/>
                        <a:pt x="102" y="100"/>
                        <a:pt x="123" y="113"/>
                      </a:cubicBezTo>
                      <a:cubicBezTo>
                        <a:pt x="146" y="127"/>
                        <a:pt x="145" y="163"/>
                        <a:pt x="138" y="184"/>
                      </a:cubicBezTo>
                      <a:cubicBezTo>
                        <a:pt x="133" y="201"/>
                        <a:pt x="124" y="214"/>
                        <a:pt x="113" y="230"/>
                      </a:cubicBezTo>
                      <a:cubicBezTo>
                        <a:pt x="111" y="233"/>
                        <a:pt x="99" y="240"/>
                        <a:pt x="99" y="240"/>
                      </a:cubicBezTo>
                      <a:cubicBezTo>
                        <a:pt x="99" y="240"/>
                        <a:pt x="73" y="230"/>
                        <a:pt x="52" y="182"/>
                      </a:cubicBezTo>
                      <a:cubicBezTo>
                        <a:pt x="38" y="150"/>
                        <a:pt x="0" y="34"/>
                        <a:pt x="44" y="14"/>
                      </a:cubicBezTo>
                      <a:close/>
                    </a:path>
                  </a:pathLst>
                </a:custGeom>
                <a:solidFill>
                  <a:srgbClr val="F0D0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98" name="Freeform 1307">
                  <a:extLst>
                    <a:ext uri="{FF2B5EF4-FFF2-40B4-BE49-F238E27FC236}">
                      <a16:creationId xmlns:a16="http://schemas.microsoft.com/office/drawing/2014/main" id="{EC288A73-6CA2-4F7E-BB87-B664B8CF969C}"/>
                    </a:ext>
                  </a:extLst>
                </p:cNvPr>
                <p:cNvSpPr>
                  <a:spLocks/>
                </p:cNvSpPr>
                <p:nvPr/>
              </p:nvSpPr>
              <p:spPr bwMode="auto">
                <a:xfrm>
                  <a:off x="8045455" y="3689350"/>
                  <a:ext cx="12700" cy="31750"/>
                </a:xfrm>
                <a:custGeom>
                  <a:avLst/>
                  <a:gdLst>
                    <a:gd name="T0" fmla="*/ 58 w 66"/>
                    <a:gd name="T1" fmla="*/ 90 h 146"/>
                    <a:gd name="T2" fmla="*/ 33 w 66"/>
                    <a:gd name="T3" fmla="*/ 136 h 146"/>
                    <a:gd name="T4" fmla="*/ 19 w 66"/>
                    <a:gd name="T5" fmla="*/ 146 h 146"/>
                    <a:gd name="T6" fmla="*/ 18 w 66"/>
                    <a:gd name="T7" fmla="*/ 146 h 146"/>
                    <a:gd name="T8" fmla="*/ 13 w 66"/>
                    <a:gd name="T9" fmla="*/ 143 h 146"/>
                    <a:gd name="T10" fmla="*/ 13 w 66"/>
                    <a:gd name="T11" fmla="*/ 142 h 146"/>
                    <a:gd name="T12" fmla="*/ 24 w 66"/>
                    <a:gd name="T13" fmla="*/ 135 h 146"/>
                    <a:gd name="T14" fmla="*/ 48 w 66"/>
                    <a:gd name="T15" fmla="*/ 88 h 146"/>
                    <a:gd name="T16" fmla="*/ 33 w 66"/>
                    <a:gd name="T17" fmla="*/ 17 h 146"/>
                    <a:gd name="T18" fmla="*/ 0 w 66"/>
                    <a:gd name="T19" fmla="*/ 2 h 146"/>
                    <a:gd name="T20" fmla="*/ 1 w 66"/>
                    <a:gd name="T21" fmla="*/ 0 h 146"/>
                    <a:gd name="T22" fmla="*/ 43 w 66"/>
                    <a:gd name="T23" fmla="*/ 19 h 146"/>
                    <a:gd name="T24" fmla="*/ 58 w 66"/>
                    <a:gd name="T25" fmla="*/ 9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6" h="146">
                      <a:moveTo>
                        <a:pt x="58" y="90"/>
                      </a:moveTo>
                      <a:cubicBezTo>
                        <a:pt x="53" y="107"/>
                        <a:pt x="44" y="120"/>
                        <a:pt x="33" y="136"/>
                      </a:cubicBezTo>
                      <a:cubicBezTo>
                        <a:pt x="31" y="139"/>
                        <a:pt x="19" y="146"/>
                        <a:pt x="19" y="146"/>
                      </a:cubicBezTo>
                      <a:cubicBezTo>
                        <a:pt x="19" y="146"/>
                        <a:pt x="19" y="146"/>
                        <a:pt x="18" y="146"/>
                      </a:cubicBezTo>
                      <a:cubicBezTo>
                        <a:pt x="18" y="146"/>
                        <a:pt x="16" y="145"/>
                        <a:pt x="13" y="143"/>
                      </a:cubicBezTo>
                      <a:cubicBezTo>
                        <a:pt x="13" y="142"/>
                        <a:pt x="13" y="142"/>
                        <a:pt x="13" y="142"/>
                      </a:cubicBezTo>
                      <a:cubicBezTo>
                        <a:pt x="17" y="140"/>
                        <a:pt x="22" y="137"/>
                        <a:pt x="24" y="135"/>
                      </a:cubicBezTo>
                      <a:cubicBezTo>
                        <a:pt x="34" y="118"/>
                        <a:pt x="43" y="105"/>
                        <a:pt x="48" y="88"/>
                      </a:cubicBezTo>
                      <a:cubicBezTo>
                        <a:pt x="55" y="68"/>
                        <a:pt x="56" y="32"/>
                        <a:pt x="33" y="17"/>
                      </a:cubicBezTo>
                      <a:cubicBezTo>
                        <a:pt x="18" y="8"/>
                        <a:pt x="8" y="4"/>
                        <a:pt x="0" y="2"/>
                      </a:cubicBezTo>
                      <a:cubicBezTo>
                        <a:pt x="0" y="1"/>
                        <a:pt x="1" y="1"/>
                        <a:pt x="1" y="0"/>
                      </a:cubicBezTo>
                      <a:cubicBezTo>
                        <a:pt x="9" y="3"/>
                        <a:pt x="22" y="6"/>
                        <a:pt x="43" y="19"/>
                      </a:cubicBezTo>
                      <a:cubicBezTo>
                        <a:pt x="66" y="33"/>
                        <a:pt x="65" y="69"/>
                        <a:pt x="58" y="90"/>
                      </a:cubicBezTo>
                      <a:close/>
                    </a:path>
                  </a:pathLst>
                </a:custGeom>
                <a:solidFill>
                  <a:srgbClr val="ECC1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99" name="Freeform 1308">
                  <a:extLst>
                    <a:ext uri="{FF2B5EF4-FFF2-40B4-BE49-F238E27FC236}">
                      <a16:creationId xmlns:a16="http://schemas.microsoft.com/office/drawing/2014/main" id="{9A439382-AB2D-41BB-B870-02353AF78BB2}"/>
                    </a:ext>
                  </a:extLst>
                </p:cNvPr>
                <p:cNvSpPr>
                  <a:spLocks/>
                </p:cNvSpPr>
                <p:nvPr/>
              </p:nvSpPr>
              <p:spPr bwMode="auto">
                <a:xfrm>
                  <a:off x="8156580" y="3613150"/>
                  <a:ext cx="49213" cy="49212"/>
                </a:xfrm>
                <a:custGeom>
                  <a:avLst/>
                  <a:gdLst>
                    <a:gd name="T0" fmla="*/ 129 w 233"/>
                    <a:gd name="T1" fmla="*/ 7 h 232"/>
                    <a:gd name="T2" fmla="*/ 225 w 233"/>
                    <a:gd name="T3" fmla="*/ 129 h 232"/>
                    <a:gd name="T4" fmla="*/ 104 w 233"/>
                    <a:gd name="T5" fmla="*/ 225 h 232"/>
                    <a:gd name="T6" fmla="*/ 8 w 233"/>
                    <a:gd name="T7" fmla="*/ 103 h 232"/>
                    <a:gd name="T8" fmla="*/ 129 w 233"/>
                    <a:gd name="T9" fmla="*/ 7 h 232"/>
                  </a:gdLst>
                  <a:ahLst/>
                  <a:cxnLst>
                    <a:cxn ang="0">
                      <a:pos x="T0" y="T1"/>
                    </a:cxn>
                    <a:cxn ang="0">
                      <a:pos x="T2" y="T3"/>
                    </a:cxn>
                    <a:cxn ang="0">
                      <a:pos x="T4" y="T5"/>
                    </a:cxn>
                    <a:cxn ang="0">
                      <a:pos x="T6" y="T7"/>
                    </a:cxn>
                    <a:cxn ang="0">
                      <a:pos x="T8" y="T9"/>
                    </a:cxn>
                  </a:cxnLst>
                  <a:rect l="0" t="0" r="r" b="b"/>
                  <a:pathLst>
                    <a:path w="233" h="232">
                      <a:moveTo>
                        <a:pt x="129" y="7"/>
                      </a:moveTo>
                      <a:cubicBezTo>
                        <a:pt x="190" y="14"/>
                        <a:pt x="233" y="69"/>
                        <a:pt x="225" y="129"/>
                      </a:cubicBezTo>
                      <a:cubicBezTo>
                        <a:pt x="218" y="189"/>
                        <a:pt x="164" y="232"/>
                        <a:pt x="104" y="225"/>
                      </a:cubicBezTo>
                      <a:cubicBezTo>
                        <a:pt x="43" y="217"/>
                        <a:pt x="0" y="163"/>
                        <a:pt x="8" y="103"/>
                      </a:cubicBezTo>
                      <a:cubicBezTo>
                        <a:pt x="15" y="43"/>
                        <a:pt x="69" y="0"/>
                        <a:pt x="129" y="7"/>
                      </a:cubicBezTo>
                      <a:close/>
                    </a:path>
                  </a:pathLst>
                </a:custGeom>
                <a:solidFill>
                  <a:srgbClr val="EBEB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00" name="Freeform 1309">
                  <a:extLst>
                    <a:ext uri="{FF2B5EF4-FFF2-40B4-BE49-F238E27FC236}">
                      <a16:creationId xmlns:a16="http://schemas.microsoft.com/office/drawing/2014/main" id="{FE4CB026-2EB9-42CA-886F-8439570519CA}"/>
                    </a:ext>
                  </a:extLst>
                </p:cNvPr>
                <p:cNvSpPr>
                  <a:spLocks/>
                </p:cNvSpPr>
                <p:nvPr/>
              </p:nvSpPr>
              <p:spPr bwMode="auto">
                <a:xfrm>
                  <a:off x="8177218" y="3589338"/>
                  <a:ext cx="15875" cy="95250"/>
                </a:xfrm>
                <a:custGeom>
                  <a:avLst/>
                  <a:gdLst>
                    <a:gd name="T0" fmla="*/ 10 w 10"/>
                    <a:gd name="T1" fmla="*/ 60 h 60"/>
                    <a:gd name="T2" fmla="*/ 6 w 10"/>
                    <a:gd name="T3" fmla="*/ 60 h 60"/>
                    <a:gd name="T4" fmla="*/ 0 w 10"/>
                    <a:gd name="T5" fmla="*/ 2 h 60"/>
                    <a:gd name="T6" fmla="*/ 3 w 10"/>
                    <a:gd name="T7" fmla="*/ 0 h 60"/>
                    <a:gd name="T8" fmla="*/ 10 w 10"/>
                    <a:gd name="T9" fmla="*/ 60 h 60"/>
                  </a:gdLst>
                  <a:ahLst/>
                  <a:cxnLst>
                    <a:cxn ang="0">
                      <a:pos x="T0" y="T1"/>
                    </a:cxn>
                    <a:cxn ang="0">
                      <a:pos x="T2" y="T3"/>
                    </a:cxn>
                    <a:cxn ang="0">
                      <a:pos x="T4" y="T5"/>
                    </a:cxn>
                    <a:cxn ang="0">
                      <a:pos x="T6" y="T7"/>
                    </a:cxn>
                    <a:cxn ang="0">
                      <a:pos x="T8" y="T9"/>
                    </a:cxn>
                  </a:cxnLst>
                  <a:rect l="0" t="0" r="r" b="b"/>
                  <a:pathLst>
                    <a:path w="10" h="60">
                      <a:moveTo>
                        <a:pt x="10" y="60"/>
                      </a:moveTo>
                      <a:lnTo>
                        <a:pt x="6" y="60"/>
                      </a:lnTo>
                      <a:lnTo>
                        <a:pt x="0" y="2"/>
                      </a:lnTo>
                      <a:lnTo>
                        <a:pt x="3" y="0"/>
                      </a:lnTo>
                      <a:lnTo>
                        <a:pt x="10" y="60"/>
                      </a:lnTo>
                      <a:close/>
                    </a:path>
                  </a:pathLst>
                </a:custGeom>
                <a:solidFill>
                  <a:srgbClr val="307D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01" name="Freeform 1310">
                  <a:extLst>
                    <a:ext uri="{FF2B5EF4-FFF2-40B4-BE49-F238E27FC236}">
                      <a16:creationId xmlns:a16="http://schemas.microsoft.com/office/drawing/2014/main" id="{50908D54-0775-425B-9871-F32830DED43B}"/>
                    </a:ext>
                  </a:extLst>
                </p:cNvPr>
                <p:cNvSpPr>
                  <a:spLocks/>
                </p:cNvSpPr>
                <p:nvPr/>
              </p:nvSpPr>
              <p:spPr bwMode="auto">
                <a:xfrm>
                  <a:off x="8056568" y="3592513"/>
                  <a:ext cx="130175" cy="92075"/>
                </a:xfrm>
                <a:custGeom>
                  <a:avLst/>
                  <a:gdLst>
                    <a:gd name="T0" fmla="*/ 76 w 82"/>
                    <a:gd name="T1" fmla="*/ 0 h 58"/>
                    <a:gd name="T2" fmla="*/ 82 w 82"/>
                    <a:gd name="T3" fmla="*/ 58 h 58"/>
                    <a:gd name="T4" fmla="*/ 78 w 82"/>
                    <a:gd name="T5" fmla="*/ 57 h 58"/>
                    <a:gd name="T6" fmla="*/ 2 w 82"/>
                    <a:gd name="T7" fmla="*/ 47 h 58"/>
                    <a:gd name="T8" fmla="*/ 0 w 82"/>
                    <a:gd name="T9" fmla="*/ 28 h 58"/>
                    <a:gd name="T10" fmla="*/ 72 w 82"/>
                    <a:gd name="T11" fmla="*/ 1 h 58"/>
                    <a:gd name="T12" fmla="*/ 76 w 82"/>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82" h="58">
                      <a:moveTo>
                        <a:pt x="76" y="0"/>
                      </a:moveTo>
                      <a:lnTo>
                        <a:pt x="82" y="58"/>
                      </a:lnTo>
                      <a:lnTo>
                        <a:pt x="78" y="57"/>
                      </a:lnTo>
                      <a:lnTo>
                        <a:pt x="2" y="47"/>
                      </a:lnTo>
                      <a:lnTo>
                        <a:pt x="0" y="28"/>
                      </a:lnTo>
                      <a:lnTo>
                        <a:pt x="72" y="1"/>
                      </a:lnTo>
                      <a:lnTo>
                        <a:pt x="76" y="0"/>
                      </a:lnTo>
                      <a:close/>
                    </a:path>
                  </a:pathLst>
                </a:custGeom>
                <a:solidFill>
                  <a:srgbClr val="EBEB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02" name="Freeform 1311">
                  <a:extLst>
                    <a:ext uri="{FF2B5EF4-FFF2-40B4-BE49-F238E27FC236}">
                      <a16:creationId xmlns:a16="http://schemas.microsoft.com/office/drawing/2014/main" id="{240813D9-293F-4A10-8DE2-54AD76127AE4}"/>
                    </a:ext>
                  </a:extLst>
                </p:cNvPr>
                <p:cNvSpPr>
                  <a:spLocks/>
                </p:cNvSpPr>
                <p:nvPr/>
              </p:nvSpPr>
              <p:spPr bwMode="auto">
                <a:xfrm>
                  <a:off x="8170868" y="3592513"/>
                  <a:ext cx="15875" cy="92075"/>
                </a:xfrm>
                <a:custGeom>
                  <a:avLst/>
                  <a:gdLst>
                    <a:gd name="T0" fmla="*/ 10 w 10"/>
                    <a:gd name="T1" fmla="*/ 58 h 58"/>
                    <a:gd name="T2" fmla="*/ 6 w 10"/>
                    <a:gd name="T3" fmla="*/ 57 h 58"/>
                    <a:gd name="T4" fmla="*/ 0 w 10"/>
                    <a:gd name="T5" fmla="*/ 1 h 58"/>
                    <a:gd name="T6" fmla="*/ 4 w 10"/>
                    <a:gd name="T7" fmla="*/ 0 h 58"/>
                    <a:gd name="T8" fmla="*/ 10 w 10"/>
                    <a:gd name="T9" fmla="*/ 58 h 58"/>
                  </a:gdLst>
                  <a:ahLst/>
                  <a:cxnLst>
                    <a:cxn ang="0">
                      <a:pos x="T0" y="T1"/>
                    </a:cxn>
                    <a:cxn ang="0">
                      <a:pos x="T2" y="T3"/>
                    </a:cxn>
                    <a:cxn ang="0">
                      <a:pos x="T4" y="T5"/>
                    </a:cxn>
                    <a:cxn ang="0">
                      <a:pos x="T6" y="T7"/>
                    </a:cxn>
                    <a:cxn ang="0">
                      <a:pos x="T8" y="T9"/>
                    </a:cxn>
                  </a:cxnLst>
                  <a:rect l="0" t="0" r="r" b="b"/>
                  <a:pathLst>
                    <a:path w="10" h="58">
                      <a:moveTo>
                        <a:pt x="10" y="58"/>
                      </a:moveTo>
                      <a:lnTo>
                        <a:pt x="6" y="57"/>
                      </a:lnTo>
                      <a:lnTo>
                        <a:pt x="0" y="1"/>
                      </a:lnTo>
                      <a:lnTo>
                        <a:pt x="4" y="0"/>
                      </a:lnTo>
                      <a:lnTo>
                        <a:pt x="10" y="58"/>
                      </a:lnTo>
                      <a:close/>
                    </a:path>
                  </a:pathLst>
                </a:custGeom>
                <a:solidFill>
                  <a:srgbClr val="AE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03" name="Freeform 1312">
                  <a:extLst>
                    <a:ext uri="{FF2B5EF4-FFF2-40B4-BE49-F238E27FC236}">
                      <a16:creationId xmlns:a16="http://schemas.microsoft.com/office/drawing/2014/main" id="{4E746382-6D29-4BB0-AD46-D430D8F219C4}"/>
                    </a:ext>
                  </a:extLst>
                </p:cNvPr>
                <p:cNvSpPr>
                  <a:spLocks/>
                </p:cNvSpPr>
                <p:nvPr/>
              </p:nvSpPr>
              <p:spPr bwMode="auto">
                <a:xfrm>
                  <a:off x="8039105" y="3635375"/>
                  <a:ext cx="25400" cy="34925"/>
                </a:xfrm>
                <a:custGeom>
                  <a:avLst/>
                  <a:gdLst>
                    <a:gd name="T0" fmla="*/ 105 w 119"/>
                    <a:gd name="T1" fmla="*/ 13 h 168"/>
                    <a:gd name="T2" fmla="*/ 119 w 119"/>
                    <a:gd name="T3" fmla="*/ 139 h 168"/>
                    <a:gd name="T4" fmla="*/ 9 w 119"/>
                    <a:gd name="T5" fmla="*/ 130 h 168"/>
                    <a:gd name="T6" fmla="*/ 0 w 119"/>
                    <a:gd name="T7" fmla="*/ 46 h 168"/>
                    <a:gd name="T8" fmla="*/ 105 w 119"/>
                    <a:gd name="T9" fmla="*/ 13 h 168"/>
                  </a:gdLst>
                  <a:ahLst/>
                  <a:cxnLst>
                    <a:cxn ang="0">
                      <a:pos x="T0" y="T1"/>
                    </a:cxn>
                    <a:cxn ang="0">
                      <a:pos x="T2" y="T3"/>
                    </a:cxn>
                    <a:cxn ang="0">
                      <a:pos x="T4" y="T5"/>
                    </a:cxn>
                    <a:cxn ang="0">
                      <a:pos x="T6" y="T7"/>
                    </a:cxn>
                    <a:cxn ang="0">
                      <a:pos x="T8" y="T9"/>
                    </a:cxn>
                  </a:cxnLst>
                  <a:rect l="0" t="0" r="r" b="b"/>
                  <a:pathLst>
                    <a:path w="119" h="168">
                      <a:moveTo>
                        <a:pt x="105" y="13"/>
                      </a:moveTo>
                      <a:cubicBezTo>
                        <a:pt x="119" y="139"/>
                        <a:pt x="119" y="139"/>
                        <a:pt x="119" y="139"/>
                      </a:cubicBezTo>
                      <a:cubicBezTo>
                        <a:pt x="50" y="168"/>
                        <a:pt x="9" y="130"/>
                        <a:pt x="9" y="130"/>
                      </a:cubicBezTo>
                      <a:cubicBezTo>
                        <a:pt x="0" y="46"/>
                        <a:pt x="0" y="46"/>
                        <a:pt x="0" y="46"/>
                      </a:cubicBezTo>
                      <a:cubicBezTo>
                        <a:pt x="0" y="46"/>
                        <a:pt x="31" y="0"/>
                        <a:pt x="105" y="13"/>
                      </a:cubicBezTo>
                      <a:close/>
                    </a:path>
                  </a:pathLst>
                </a:custGeom>
                <a:solidFill>
                  <a:srgbClr val="EBEB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04" name="Freeform 1313">
                  <a:extLst>
                    <a:ext uri="{FF2B5EF4-FFF2-40B4-BE49-F238E27FC236}">
                      <a16:creationId xmlns:a16="http://schemas.microsoft.com/office/drawing/2014/main" id="{B441C015-3F7E-4A1B-BCE8-57BB0A240656}"/>
                    </a:ext>
                  </a:extLst>
                </p:cNvPr>
                <p:cNvSpPr>
                  <a:spLocks/>
                </p:cNvSpPr>
                <p:nvPr/>
              </p:nvSpPr>
              <p:spPr bwMode="auto">
                <a:xfrm>
                  <a:off x="8056568" y="3662363"/>
                  <a:ext cx="23813" cy="57150"/>
                </a:xfrm>
                <a:custGeom>
                  <a:avLst/>
                  <a:gdLst>
                    <a:gd name="T0" fmla="*/ 29 w 114"/>
                    <a:gd name="T1" fmla="*/ 2 h 269"/>
                    <a:gd name="T2" fmla="*/ 34 w 114"/>
                    <a:gd name="T3" fmla="*/ 2 h 269"/>
                    <a:gd name="T4" fmla="*/ 69 w 114"/>
                    <a:gd name="T5" fmla="*/ 26 h 269"/>
                    <a:gd name="T6" fmla="*/ 110 w 114"/>
                    <a:gd name="T7" fmla="*/ 225 h 269"/>
                    <a:gd name="T8" fmla="*/ 85 w 114"/>
                    <a:gd name="T9" fmla="*/ 262 h 269"/>
                    <a:gd name="T10" fmla="*/ 38 w 114"/>
                    <a:gd name="T11" fmla="*/ 267 h 269"/>
                    <a:gd name="T12" fmla="*/ 4 w 114"/>
                    <a:gd name="T13" fmla="*/ 237 h 269"/>
                    <a:gd name="T14" fmla="*/ 1 w 114"/>
                    <a:gd name="T15" fmla="*/ 34 h 269"/>
                    <a:gd name="T16" fmla="*/ 29 w 114"/>
                    <a:gd name="T17" fmla="*/ 2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4" h="269">
                      <a:moveTo>
                        <a:pt x="29" y="2"/>
                      </a:moveTo>
                      <a:cubicBezTo>
                        <a:pt x="30" y="2"/>
                        <a:pt x="32" y="2"/>
                        <a:pt x="34" y="2"/>
                      </a:cubicBezTo>
                      <a:cubicBezTo>
                        <a:pt x="50" y="0"/>
                        <a:pt x="65" y="10"/>
                        <a:pt x="69" y="26"/>
                      </a:cubicBezTo>
                      <a:cubicBezTo>
                        <a:pt x="83" y="92"/>
                        <a:pt x="96" y="159"/>
                        <a:pt x="110" y="225"/>
                      </a:cubicBezTo>
                      <a:cubicBezTo>
                        <a:pt x="114" y="242"/>
                        <a:pt x="102" y="259"/>
                        <a:pt x="85" y="262"/>
                      </a:cubicBezTo>
                      <a:cubicBezTo>
                        <a:pt x="69" y="265"/>
                        <a:pt x="53" y="266"/>
                        <a:pt x="38" y="267"/>
                      </a:cubicBezTo>
                      <a:cubicBezTo>
                        <a:pt x="20" y="269"/>
                        <a:pt x="5" y="255"/>
                        <a:pt x="4" y="237"/>
                      </a:cubicBezTo>
                      <a:cubicBezTo>
                        <a:pt x="3" y="169"/>
                        <a:pt x="2" y="102"/>
                        <a:pt x="1" y="34"/>
                      </a:cubicBezTo>
                      <a:cubicBezTo>
                        <a:pt x="0" y="18"/>
                        <a:pt x="12" y="4"/>
                        <a:pt x="29" y="2"/>
                      </a:cubicBezTo>
                      <a:close/>
                    </a:path>
                  </a:pathLst>
                </a:custGeom>
                <a:solidFill>
                  <a:srgbClr val="AE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05" name="Freeform 1314">
                  <a:extLst>
                    <a:ext uri="{FF2B5EF4-FFF2-40B4-BE49-F238E27FC236}">
                      <a16:creationId xmlns:a16="http://schemas.microsoft.com/office/drawing/2014/main" id="{B60C8A1C-579C-43BE-BB7A-E1EC25D0B4D4}"/>
                    </a:ext>
                  </a:extLst>
                </p:cNvPr>
                <p:cNvSpPr>
                  <a:spLocks/>
                </p:cNvSpPr>
                <p:nvPr/>
              </p:nvSpPr>
              <p:spPr bwMode="auto">
                <a:xfrm>
                  <a:off x="8045455" y="3624263"/>
                  <a:ext cx="36513" cy="53975"/>
                </a:xfrm>
                <a:custGeom>
                  <a:avLst/>
                  <a:gdLst>
                    <a:gd name="T0" fmla="*/ 150 w 172"/>
                    <a:gd name="T1" fmla="*/ 21 h 255"/>
                    <a:gd name="T2" fmla="*/ 172 w 172"/>
                    <a:gd name="T3" fmla="*/ 210 h 255"/>
                    <a:gd name="T4" fmla="*/ 14 w 172"/>
                    <a:gd name="T5" fmla="*/ 197 h 255"/>
                    <a:gd name="T6" fmla="*/ 0 w 172"/>
                    <a:gd name="T7" fmla="*/ 69 h 255"/>
                    <a:gd name="T8" fmla="*/ 150 w 172"/>
                    <a:gd name="T9" fmla="*/ 21 h 255"/>
                  </a:gdLst>
                  <a:ahLst/>
                  <a:cxnLst>
                    <a:cxn ang="0">
                      <a:pos x="T0" y="T1"/>
                    </a:cxn>
                    <a:cxn ang="0">
                      <a:pos x="T2" y="T3"/>
                    </a:cxn>
                    <a:cxn ang="0">
                      <a:pos x="T4" y="T5"/>
                    </a:cxn>
                    <a:cxn ang="0">
                      <a:pos x="T6" y="T7"/>
                    </a:cxn>
                    <a:cxn ang="0">
                      <a:pos x="T8" y="T9"/>
                    </a:cxn>
                  </a:cxnLst>
                  <a:rect l="0" t="0" r="r" b="b"/>
                  <a:pathLst>
                    <a:path w="172" h="255">
                      <a:moveTo>
                        <a:pt x="150" y="21"/>
                      </a:moveTo>
                      <a:cubicBezTo>
                        <a:pt x="172" y="210"/>
                        <a:pt x="172" y="210"/>
                        <a:pt x="172" y="210"/>
                      </a:cubicBezTo>
                      <a:cubicBezTo>
                        <a:pt x="73" y="255"/>
                        <a:pt x="14" y="197"/>
                        <a:pt x="14" y="197"/>
                      </a:cubicBezTo>
                      <a:cubicBezTo>
                        <a:pt x="0" y="69"/>
                        <a:pt x="0" y="69"/>
                        <a:pt x="0" y="69"/>
                      </a:cubicBezTo>
                      <a:cubicBezTo>
                        <a:pt x="0" y="69"/>
                        <a:pt x="44" y="0"/>
                        <a:pt x="150" y="21"/>
                      </a:cubicBezTo>
                      <a:close/>
                    </a:path>
                  </a:pathLst>
                </a:custGeom>
                <a:solidFill>
                  <a:srgbClr val="307D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06" name="Freeform 1315">
                  <a:extLst>
                    <a:ext uri="{FF2B5EF4-FFF2-40B4-BE49-F238E27FC236}">
                      <a16:creationId xmlns:a16="http://schemas.microsoft.com/office/drawing/2014/main" id="{3271FE30-965D-48BF-9704-672CA79353EC}"/>
                    </a:ext>
                  </a:extLst>
                </p:cNvPr>
                <p:cNvSpPr>
                  <a:spLocks/>
                </p:cNvSpPr>
                <p:nvPr/>
              </p:nvSpPr>
              <p:spPr bwMode="auto">
                <a:xfrm>
                  <a:off x="8215318" y="3613150"/>
                  <a:ext cx="14288" cy="41275"/>
                </a:xfrm>
                <a:custGeom>
                  <a:avLst/>
                  <a:gdLst>
                    <a:gd name="T0" fmla="*/ 25 w 68"/>
                    <a:gd name="T1" fmla="*/ 191 h 191"/>
                    <a:gd name="T2" fmla="*/ 19 w 68"/>
                    <a:gd name="T3" fmla="*/ 188 h 191"/>
                    <a:gd name="T4" fmla="*/ 0 w 68"/>
                    <a:gd name="T5" fmla="*/ 5 h 191"/>
                    <a:gd name="T6" fmla="*/ 4 w 68"/>
                    <a:gd name="T7" fmla="*/ 0 h 191"/>
                    <a:gd name="T8" fmla="*/ 25 w 68"/>
                    <a:gd name="T9" fmla="*/ 191 h 191"/>
                  </a:gdLst>
                  <a:ahLst/>
                  <a:cxnLst>
                    <a:cxn ang="0">
                      <a:pos x="T0" y="T1"/>
                    </a:cxn>
                    <a:cxn ang="0">
                      <a:pos x="T2" y="T3"/>
                    </a:cxn>
                    <a:cxn ang="0">
                      <a:pos x="T4" y="T5"/>
                    </a:cxn>
                    <a:cxn ang="0">
                      <a:pos x="T6" y="T7"/>
                    </a:cxn>
                    <a:cxn ang="0">
                      <a:pos x="T8" y="T9"/>
                    </a:cxn>
                  </a:cxnLst>
                  <a:rect l="0" t="0" r="r" b="b"/>
                  <a:pathLst>
                    <a:path w="68" h="191">
                      <a:moveTo>
                        <a:pt x="25" y="191"/>
                      </a:moveTo>
                      <a:cubicBezTo>
                        <a:pt x="19" y="188"/>
                        <a:pt x="19" y="188"/>
                        <a:pt x="19" y="188"/>
                      </a:cubicBezTo>
                      <a:cubicBezTo>
                        <a:pt x="61" y="130"/>
                        <a:pt x="53" y="52"/>
                        <a:pt x="0" y="5"/>
                      </a:cubicBezTo>
                      <a:cubicBezTo>
                        <a:pt x="4" y="0"/>
                        <a:pt x="4" y="0"/>
                        <a:pt x="4" y="0"/>
                      </a:cubicBezTo>
                      <a:cubicBezTo>
                        <a:pt x="59" y="49"/>
                        <a:pt x="68" y="131"/>
                        <a:pt x="25" y="191"/>
                      </a:cubicBezTo>
                      <a:close/>
                    </a:path>
                  </a:pathLst>
                </a:custGeom>
                <a:solidFill>
                  <a:srgbClr val="307D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07" name="Freeform 1316">
                  <a:extLst>
                    <a:ext uri="{FF2B5EF4-FFF2-40B4-BE49-F238E27FC236}">
                      <a16:creationId xmlns:a16="http://schemas.microsoft.com/office/drawing/2014/main" id="{E5CD2641-7468-4972-A841-86B492F50E4B}"/>
                    </a:ext>
                  </a:extLst>
                </p:cNvPr>
                <p:cNvSpPr>
                  <a:spLocks/>
                </p:cNvSpPr>
                <p:nvPr/>
              </p:nvSpPr>
              <p:spPr bwMode="auto">
                <a:xfrm>
                  <a:off x="8213730" y="3611563"/>
                  <a:ext cx="17463" cy="44450"/>
                </a:xfrm>
                <a:custGeom>
                  <a:avLst/>
                  <a:gdLst>
                    <a:gd name="T0" fmla="*/ 34 w 86"/>
                    <a:gd name="T1" fmla="*/ 208 h 208"/>
                    <a:gd name="T2" fmla="*/ 29 w 86"/>
                    <a:gd name="T3" fmla="*/ 207 h 208"/>
                    <a:gd name="T4" fmla="*/ 24 w 86"/>
                    <a:gd name="T5" fmla="*/ 203 h 208"/>
                    <a:gd name="T6" fmla="*/ 20 w 86"/>
                    <a:gd name="T7" fmla="*/ 198 h 208"/>
                    <a:gd name="T8" fmla="*/ 22 w 86"/>
                    <a:gd name="T9" fmla="*/ 192 h 208"/>
                    <a:gd name="T10" fmla="*/ 3 w 86"/>
                    <a:gd name="T11" fmla="*/ 20 h 208"/>
                    <a:gd name="T12" fmla="*/ 1 w 86"/>
                    <a:gd name="T13" fmla="*/ 14 h 208"/>
                    <a:gd name="T14" fmla="*/ 3 w 86"/>
                    <a:gd name="T15" fmla="*/ 8 h 208"/>
                    <a:gd name="T16" fmla="*/ 7 w 86"/>
                    <a:gd name="T17" fmla="*/ 4 h 208"/>
                    <a:gd name="T18" fmla="*/ 18 w 86"/>
                    <a:gd name="T19" fmla="*/ 3 h 208"/>
                    <a:gd name="T20" fmla="*/ 40 w 86"/>
                    <a:gd name="T21" fmla="*/ 205 h 208"/>
                    <a:gd name="T22" fmla="*/ 34 w 86"/>
                    <a:gd name="T23" fmla="*/ 208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6" h="208">
                      <a:moveTo>
                        <a:pt x="34" y="208"/>
                      </a:moveTo>
                      <a:cubicBezTo>
                        <a:pt x="32" y="208"/>
                        <a:pt x="30" y="208"/>
                        <a:pt x="29" y="207"/>
                      </a:cubicBezTo>
                      <a:cubicBezTo>
                        <a:pt x="24" y="203"/>
                        <a:pt x="24" y="203"/>
                        <a:pt x="24" y="203"/>
                      </a:cubicBezTo>
                      <a:cubicBezTo>
                        <a:pt x="22" y="202"/>
                        <a:pt x="21" y="200"/>
                        <a:pt x="20" y="198"/>
                      </a:cubicBezTo>
                      <a:cubicBezTo>
                        <a:pt x="20" y="196"/>
                        <a:pt x="21" y="194"/>
                        <a:pt x="22" y="192"/>
                      </a:cubicBezTo>
                      <a:cubicBezTo>
                        <a:pt x="61" y="138"/>
                        <a:pt x="53" y="64"/>
                        <a:pt x="3" y="20"/>
                      </a:cubicBezTo>
                      <a:cubicBezTo>
                        <a:pt x="2" y="18"/>
                        <a:pt x="1" y="16"/>
                        <a:pt x="1" y="14"/>
                      </a:cubicBezTo>
                      <a:cubicBezTo>
                        <a:pt x="0" y="12"/>
                        <a:pt x="1" y="10"/>
                        <a:pt x="3" y="8"/>
                      </a:cubicBezTo>
                      <a:cubicBezTo>
                        <a:pt x="7" y="4"/>
                        <a:pt x="7" y="4"/>
                        <a:pt x="7" y="4"/>
                      </a:cubicBezTo>
                      <a:cubicBezTo>
                        <a:pt x="10" y="0"/>
                        <a:pt x="15" y="0"/>
                        <a:pt x="18" y="3"/>
                      </a:cubicBezTo>
                      <a:cubicBezTo>
                        <a:pt x="77" y="55"/>
                        <a:pt x="86" y="142"/>
                        <a:pt x="40" y="205"/>
                      </a:cubicBezTo>
                      <a:cubicBezTo>
                        <a:pt x="38" y="207"/>
                        <a:pt x="36" y="208"/>
                        <a:pt x="34" y="208"/>
                      </a:cubicBezTo>
                      <a:close/>
                    </a:path>
                  </a:pathLst>
                </a:custGeom>
                <a:solidFill>
                  <a:srgbClr val="307D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08" name="Freeform 1317">
                  <a:extLst>
                    <a:ext uri="{FF2B5EF4-FFF2-40B4-BE49-F238E27FC236}">
                      <a16:creationId xmlns:a16="http://schemas.microsoft.com/office/drawing/2014/main" id="{8165678E-2D16-4991-8098-9BE465958B72}"/>
                    </a:ext>
                  </a:extLst>
                </p:cNvPr>
                <p:cNvSpPr>
                  <a:spLocks/>
                </p:cNvSpPr>
                <p:nvPr/>
              </p:nvSpPr>
              <p:spPr bwMode="auto">
                <a:xfrm>
                  <a:off x="8226431" y="3595688"/>
                  <a:ext cx="25400" cy="73025"/>
                </a:xfrm>
                <a:custGeom>
                  <a:avLst/>
                  <a:gdLst>
                    <a:gd name="T0" fmla="*/ 90 w 114"/>
                    <a:gd name="T1" fmla="*/ 166 h 347"/>
                    <a:gd name="T2" fmla="*/ 42 w 114"/>
                    <a:gd name="T3" fmla="*/ 347 h 347"/>
                    <a:gd name="T4" fmla="*/ 37 w 114"/>
                    <a:gd name="T5" fmla="*/ 343 h 347"/>
                    <a:gd name="T6" fmla="*/ 0 w 114"/>
                    <a:gd name="T7" fmla="*/ 5 h 347"/>
                    <a:gd name="T8" fmla="*/ 4 w 114"/>
                    <a:gd name="T9" fmla="*/ 0 h 347"/>
                    <a:gd name="T10" fmla="*/ 90 w 114"/>
                    <a:gd name="T11" fmla="*/ 166 h 347"/>
                  </a:gdLst>
                  <a:ahLst/>
                  <a:cxnLst>
                    <a:cxn ang="0">
                      <a:pos x="T0" y="T1"/>
                    </a:cxn>
                    <a:cxn ang="0">
                      <a:pos x="T2" y="T3"/>
                    </a:cxn>
                    <a:cxn ang="0">
                      <a:pos x="T4" y="T5"/>
                    </a:cxn>
                    <a:cxn ang="0">
                      <a:pos x="T6" y="T7"/>
                    </a:cxn>
                    <a:cxn ang="0">
                      <a:pos x="T8" y="T9"/>
                    </a:cxn>
                    <a:cxn ang="0">
                      <a:pos x="T10" y="T11"/>
                    </a:cxn>
                  </a:cxnLst>
                  <a:rect l="0" t="0" r="r" b="b"/>
                  <a:pathLst>
                    <a:path w="114" h="347">
                      <a:moveTo>
                        <a:pt x="90" y="166"/>
                      </a:moveTo>
                      <a:cubicBezTo>
                        <a:pt x="97" y="231"/>
                        <a:pt x="80" y="295"/>
                        <a:pt x="42" y="347"/>
                      </a:cubicBezTo>
                      <a:cubicBezTo>
                        <a:pt x="37" y="343"/>
                        <a:pt x="37" y="343"/>
                        <a:pt x="37" y="343"/>
                      </a:cubicBezTo>
                      <a:cubicBezTo>
                        <a:pt x="114" y="237"/>
                        <a:pt x="98" y="92"/>
                        <a:pt x="0" y="5"/>
                      </a:cubicBezTo>
                      <a:cubicBezTo>
                        <a:pt x="4" y="0"/>
                        <a:pt x="4" y="0"/>
                        <a:pt x="4" y="0"/>
                      </a:cubicBezTo>
                      <a:cubicBezTo>
                        <a:pt x="53" y="43"/>
                        <a:pt x="83" y="102"/>
                        <a:pt x="90" y="166"/>
                      </a:cubicBezTo>
                      <a:close/>
                    </a:path>
                  </a:pathLst>
                </a:custGeom>
                <a:solidFill>
                  <a:srgbClr val="EBEB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09" name="Freeform 1318">
                  <a:extLst>
                    <a:ext uri="{FF2B5EF4-FFF2-40B4-BE49-F238E27FC236}">
                      <a16:creationId xmlns:a16="http://schemas.microsoft.com/office/drawing/2014/main" id="{F80DF856-4194-4806-815E-E004DE7821F8}"/>
                    </a:ext>
                  </a:extLst>
                </p:cNvPr>
                <p:cNvSpPr>
                  <a:spLocks/>
                </p:cNvSpPr>
                <p:nvPr/>
              </p:nvSpPr>
              <p:spPr bwMode="auto">
                <a:xfrm>
                  <a:off x="8224843" y="3594100"/>
                  <a:ext cx="25400" cy="77787"/>
                </a:xfrm>
                <a:custGeom>
                  <a:avLst/>
                  <a:gdLst>
                    <a:gd name="T0" fmla="*/ 52 w 118"/>
                    <a:gd name="T1" fmla="*/ 368 h 368"/>
                    <a:gd name="T2" fmla="*/ 46 w 118"/>
                    <a:gd name="T3" fmla="*/ 366 h 368"/>
                    <a:gd name="T4" fmla="*/ 41 w 118"/>
                    <a:gd name="T5" fmla="*/ 362 h 368"/>
                    <a:gd name="T6" fmla="*/ 37 w 118"/>
                    <a:gd name="T7" fmla="*/ 356 h 368"/>
                    <a:gd name="T8" fmla="*/ 39 w 118"/>
                    <a:gd name="T9" fmla="*/ 348 h 368"/>
                    <a:gd name="T10" fmla="*/ 4 w 118"/>
                    <a:gd name="T11" fmla="*/ 23 h 368"/>
                    <a:gd name="T12" fmla="*/ 0 w 118"/>
                    <a:gd name="T13" fmla="*/ 16 h 368"/>
                    <a:gd name="T14" fmla="*/ 3 w 118"/>
                    <a:gd name="T15" fmla="*/ 9 h 368"/>
                    <a:gd name="T16" fmla="*/ 7 w 118"/>
                    <a:gd name="T17" fmla="*/ 4 h 368"/>
                    <a:gd name="T18" fmla="*/ 21 w 118"/>
                    <a:gd name="T19" fmla="*/ 3 h 368"/>
                    <a:gd name="T20" fmla="*/ 110 w 118"/>
                    <a:gd name="T21" fmla="*/ 176 h 368"/>
                    <a:gd name="T22" fmla="*/ 110 w 118"/>
                    <a:gd name="T23" fmla="*/ 176 h 368"/>
                    <a:gd name="T24" fmla="*/ 60 w 118"/>
                    <a:gd name="T25" fmla="*/ 364 h 368"/>
                    <a:gd name="T26" fmla="*/ 52 w 118"/>
                    <a:gd name="T27" fmla="*/ 368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8" h="368">
                      <a:moveTo>
                        <a:pt x="52" y="368"/>
                      </a:moveTo>
                      <a:cubicBezTo>
                        <a:pt x="50" y="368"/>
                        <a:pt x="48" y="367"/>
                        <a:pt x="46" y="366"/>
                      </a:cubicBezTo>
                      <a:cubicBezTo>
                        <a:pt x="41" y="362"/>
                        <a:pt x="41" y="362"/>
                        <a:pt x="41" y="362"/>
                      </a:cubicBezTo>
                      <a:cubicBezTo>
                        <a:pt x="39" y="361"/>
                        <a:pt x="37" y="358"/>
                        <a:pt x="37" y="356"/>
                      </a:cubicBezTo>
                      <a:cubicBezTo>
                        <a:pt x="37" y="353"/>
                        <a:pt x="37" y="351"/>
                        <a:pt x="39" y="348"/>
                      </a:cubicBezTo>
                      <a:cubicBezTo>
                        <a:pt x="113" y="247"/>
                        <a:pt x="98" y="107"/>
                        <a:pt x="4" y="23"/>
                      </a:cubicBezTo>
                      <a:cubicBezTo>
                        <a:pt x="2" y="21"/>
                        <a:pt x="0" y="19"/>
                        <a:pt x="0" y="16"/>
                      </a:cubicBezTo>
                      <a:cubicBezTo>
                        <a:pt x="0" y="14"/>
                        <a:pt x="1" y="11"/>
                        <a:pt x="3" y="9"/>
                      </a:cubicBezTo>
                      <a:cubicBezTo>
                        <a:pt x="7" y="4"/>
                        <a:pt x="7" y="4"/>
                        <a:pt x="7" y="4"/>
                      </a:cubicBezTo>
                      <a:cubicBezTo>
                        <a:pt x="11" y="0"/>
                        <a:pt x="17" y="0"/>
                        <a:pt x="21" y="3"/>
                      </a:cubicBezTo>
                      <a:cubicBezTo>
                        <a:pt x="71" y="48"/>
                        <a:pt x="103" y="109"/>
                        <a:pt x="110" y="176"/>
                      </a:cubicBezTo>
                      <a:cubicBezTo>
                        <a:pt x="110" y="176"/>
                        <a:pt x="110" y="176"/>
                        <a:pt x="110" y="176"/>
                      </a:cubicBezTo>
                      <a:cubicBezTo>
                        <a:pt x="118" y="243"/>
                        <a:pt x="100" y="310"/>
                        <a:pt x="60" y="364"/>
                      </a:cubicBezTo>
                      <a:cubicBezTo>
                        <a:pt x="58" y="367"/>
                        <a:pt x="55" y="368"/>
                        <a:pt x="52" y="368"/>
                      </a:cubicBezTo>
                      <a:close/>
                    </a:path>
                  </a:pathLst>
                </a:custGeom>
                <a:solidFill>
                  <a:srgbClr val="77A9B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10" name="Freeform 1319">
                  <a:extLst>
                    <a:ext uri="{FF2B5EF4-FFF2-40B4-BE49-F238E27FC236}">
                      <a16:creationId xmlns:a16="http://schemas.microsoft.com/office/drawing/2014/main" id="{EE51607C-2BCE-4512-83AA-B63565DD67B0}"/>
                    </a:ext>
                  </a:extLst>
                </p:cNvPr>
                <p:cNvSpPr>
                  <a:spLocks/>
                </p:cNvSpPr>
                <p:nvPr/>
              </p:nvSpPr>
              <p:spPr bwMode="auto">
                <a:xfrm>
                  <a:off x="8239131" y="3576638"/>
                  <a:ext cx="36513" cy="109537"/>
                </a:xfrm>
                <a:custGeom>
                  <a:avLst/>
                  <a:gdLst>
                    <a:gd name="T0" fmla="*/ 133 w 173"/>
                    <a:gd name="T1" fmla="*/ 250 h 521"/>
                    <a:gd name="T2" fmla="*/ 61 w 173"/>
                    <a:gd name="T3" fmla="*/ 521 h 521"/>
                    <a:gd name="T4" fmla="*/ 55 w 173"/>
                    <a:gd name="T5" fmla="*/ 518 h 521"/>
                    <a:gd name="T6" fmla="*/ 0 w 173"/>
                    <a:gd name="T7" fmla="*/ 4 h 521"/>
                    <a:gd name="T8" fmla="*/ 4 w 173"/>
                    <a:gd name="T9" fmla="*/ 0 h 521"/>
                    <a:gd name="T10" fmla="*/ 133 w 173"/>
                    <a:gd name="T11" fmla="*/ 250 h 521"/>
                  </a:gdLst>
                  <a:ahLst/>
                  <a:cxnLst>
                    <a:cxn ang="0">
                      <a:pos x="T0" y="T1"/>
                    </a:cxn>
                    <a:cxn ang="0">
                      <a:pos x="T2" y="T3"/>
                    </a:cxn>
                    <a:cxn ang="0">
                      <a:pos x="T4" y="T5"/>
                    </a:cxn>
                    <a:cxn ang="0">
                      <a:pos x="T6" y="T7"/>
                    </a:cxn>
                    <a:cxn ang="0">
                      <a:pos x="T8" y="T9"/>
                    </a:cxn>
                    <a:cxn ang="0">
                      <a:pos x="T10" y="T11"/>
                    </a:cxn>
                  </a:cxnLst>
                  <a:rect l="0" t="0" r="r" b="b"/>
                  <a:pathLst>
                    <a:path w="173" h="521">
                      <a:moveTo>
                        <a:pt x="133" y="250"/>
                      </a:moveTo>
                      <a:cubicBezTo>
                        <a:pt x="144" y="346"/>
                        <a:pt x="118" y="443"/>
                        <a:pt x="61" y="521"/>
                      </a:cubicBezTo>
                      <a:cubicBezTo>
                        <a:pt x="55" y="518"/>
                        <a:pt x="55" y="518"/>
                        <a:pt x="55" y="518"/>
                      </a:cubicBezTo>
                      <a:cubicBezTo>
                        <a:pt x="173" y="357"/>
                        <a:pt x="149" y="136"/>
                        <a:pt x="0" y="4"/>
                      </a:cubicBezTo>
                      <a:cubicBezTo>
                        <a:pt x="4" y="0"/>
                        <a:pt x="4" y="0"/>
                        <a:pt x="4" y="0"/>
                      </a:cubicBezTo>
                      <a:cubicBezTo>
                        <a:pt x="77" y="64"/>
                        <a:pt x="123" y="153"/>
                        <a:pt x="133" y="250"/>
                      </a:cubicBezTo>
                      <a:close/>
                    </a:path>
                  </a:pathLst>
                </a:custGeom>
                <a:solidFill>
                  <a:srgbClr val="EBEB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11" name="Freeform 1320">
                  <a:extLst>
                    <a:ext uri="{FF2B5EF4-FFF2-40B4-BE49-F238E27FC236}">
                      <a16:creationId xmlns:a16="http://schemas.microsoft.com/office/drawing/2014/main" id="{DC99447E-D1FA-47FF-9DE3-D13B0DF50E7E}"/>
                    </a:ext>
                  </a:extLst>
                </p:cNvPr>
                <p:cNvSpPr>
                  <a:spLocks/>
                </p:cNvSpPr>
                <p:nvPr/>
              </p:nvSpPr>
              <p:spPr bwMode="auto">
                <a:xfrm>
                  <a:off x="8237543" y="3573463"/>
                  <a:ext cx="36513" cy="114300"/>
                </a:xfrm>
                <a:custGeom>
                  <a:avLst/>
                  <a:gdLst>
                    <a:gd name="T0" fmla="*/ 69 w 172"/>
                    <a:gd name="T1" fmla="*/ 538 h 538"/>
                    <a:gd name="T2" fmla="*/ 64 w 172"/>
                    <a:gd name="T3" fmla="*/ 537 h 538"/>
                    <a:gd name="T4" fmla="*/ 59 w 172"/>
                    <a:gd name="T5" fmla="*/ 533 h 538"/>
                    <a:gd name="T6" fmla="*/ 57 w 172"/>
                    <a:gd name="T7" fmla="*/ 522 h 538"/>
                    <a:gd name="T8" fmla="*/ 2 w 172"/>
                    <a:gd name="T9" fmla="*/ 19 h 538"/>
                    <a:gd name="T10" fmla="*/ 0 w 172"/>
                    <a:gd name="T11" fmla="*/ 14 h 538"/>
                    <a:gd name="T12" fmla="*/ 2 w 172"/>
                    <a:gd name="T13" fmla="*/ 8 h 538"/>
                    <a:gd name="T14" fmla="*/ 6 w 172"/>
                    <a:gd name="T15" fmla="*/ 3 h 538"/>
                    <a:gd name="T16" fmla="*/ 17 w 172"/>
                    <a:gd name="T17" fmla="*/ 3 h 538"/>
                    <a:gd name="T18" fmla="*/ 149 w 172"/>
                    <a:gd name="T19" fmla="*/ 258 h 538"/>
                    <a:gd name="T20" fmla="*/ 149 w 172"/>
                    <a:gd name="T21" fmla="*/ 258 h 538"/>
                    <a:gd name="T22" fmla="*/ 75 w 172"/>
                    <a:gd name="T23" fmla="*/ 535 h 538"/>
                    <a:gd name="T24" fmla="*/ 70 w 172"/>
                    <a:gd name="T25" fmla="*/ 538 h 538"/>
                    <a:gd name="T26" fmla="*/ 69 w 172"/>
                    <a:gd name="T27" fmla="*/ 538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2" h="538">
                      <a:moveTo>
                        <a:pt x="69" y="538"/>
                      </a:moveTo>
                      <a:cubicBezTo>
                        <a:pt x="67" y="538"/>
                        <a:pt x="65" y="538"/>
                        <a:pt x="64" y="537"/>
                      </a:cubicBezTo>
                      <a:cubicBezTo>
                        <a:pt x="59" y="533"/>
                        <a:pt x="59" y="533"/>
                        <a:pt x="59" y="533"/>
                      </a:cubicBezTo>
                      <a:cubicBezTo>
                        <a:pt x="55" y="531"/>
                        <a:pt x="54" y="526"/>
                        <a:pt x="57" y="522"/>
                      </a:cubicBezTo>
                      <a:cubicBezTo>
                        <a:pt x="172" y="365"/>
                        <a:pt x="148" y="148"/>
                        <a:pt x="2" y="19"/>
                      </a:cubicBezTo>
                      <a:cubicBezTo>
                        <a:pt x="1" y="18"/>
                        <a:pt x="0" y="16"/>
                        <a:pt x="0" y="14"/>
                      </a:cubicBezTo>
                      <a:cubicBezTo>
                        <a:pt x="0" y="12"/>
                        <a:pt x="0" y="10"/>
                        <a:pt x="2" y="8"/>
                      </a:cubicBezTo>
                      <a:cubicBezTo>
                        <a:pt x="6" y="3"/>
                        <a:pt x="6" y="3"/>
                        <a:pt x="6" y="3"/>
                      </a:cubicBezTo>
                      <a:cubicBezTo>
                        <a:pt x="9" y="0"/>
                        <a:pt x="14" y="0"/>
                        <a:pt x="17" y="3"/>
                      </a:cubicBezTo>
                      <a:cubicBezTo>
                        <a:pt x="92" y="68"/>
                        <a:pt x="138" y="159"/>
                        <a:pt x="149" y="258"/>
                      </a:cubicBezTo>
                      <a:cubicBezTo>
                        <a:pt x="149" y="258"/>
                        <a:pt x="149" y="258"/>
                        <a:pt x="149" y="258"/>
                      </a:cubicBezTo>
                      <a:cubicBezTo>
                        <a:pt x="160" y="356"/>
                        <a:pt x="134" y="455"/>
                        <a:pt x="75" y="535"/>
                      </a:cubicBezTo>
                      <a:cubicBezTo>
                        <a:pt x="74" y="537"/>
                        <a:pt x="72" y="538"/>
                        <a:pt x="70" y="538"/>
                      </a:cubicBezTo>
                      <a:cubicBezTo>
                        <a:pt x="69" y="538"/>
                        <a:pt x="69" y="538"/>
                        <a:pt x="69" y="538"/>
                      </a:cubicBezTo>
                      <a:close/>
                    </a:path>
                  </a:pathLst>
                </a:custGeom>
                <a:solidFill>
                  <a:srgbClr val="A5C5C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12" name="Freeform 1321">
                  <a:extLst>
                    <a:ext uri="{FF2B5EF4-FFF2-40B4-BE49-F238E27FC236}">
                      <a16:creationId xmlns:a16="http://schemas.microsoft.com/office/drawing/2014/main" id="{4A04F515-8247-4637-A017-2CEB48B49E97}"/>
                    </a:ext>
                  </a:extLst>
                </p:cNvPr>
                <p:cNvSpPr>
                  <a:spLocks/>
                </p:cNvSpPr>
                <p:nvPr/>
              </p:nvSpPr>
              <p:spPr bwMode="auto">
                <a:xfrm>
                  <a:off x="8053393" y="3676650"/>
                  <a:ext cx="26988" cy="15875"/>
                </a:xfrm>
                <a:custGeom>
                  <a:avLst/>
                  <a:gdLst>
                    <a:gd name="T0" fmla="*/ 17 w 132"/>
                    <a:gd name="T1" fmla="*/ 32 h 79"/>
                    <a:gd name="T2" fmla="*/ 98 w 132"/>
                    <a:gd name="T3" fmla="*/ 4 h 79"/>
                    <a:gd name="T4" fmla="*/ 127 w 132"/>
                    <a:gd name="T5" fmla="*/ 18 h 79"/>
                    <a:gd name="T6" fmla="*/ 113 w 132"/>
                    <a:gd name="T7" fmla="*/ 48 h 79"/>
                    <a:gd name="T8" fmla="*/ 34 w 132"/>
                    <a:gd name="T9" fmla="*/ 75 h 79"/>
                    <a:gd name="T10" fmla="*/ 5 w 132"/>
                    <a:gd name="T11" fmla="*/ 60 h 79"/>
                    <a:gd name="T12" fmla="*/ 5 w 132"/>
                    <a:gd name="T13" fmla="*/ 60 h 79"/>
                    <a:gd name="T14" fmla="*/ 17 w 132"/>
                    <a:gd name="T15" fmla="*/ 32 h 7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2" h="79">
                      <a:moveTo>
                        <a:pt x="17" y="32"/>
                      </a:moveTo>
                      <a:cubicBezTo>
                        <a:pt x="98" y="4"/>
                        <a:pt x="98" y="4"/>
                        <a:pt x="98" y="4"/>
                      </a:cubicBezTo>
                      <a:cubicBezTo>
                        <a:pt x="110" y="0"/>
                        <a:pt x="123" y="6"/>
                        <a:pt x="127" y="18"/>
                      </a:cubicBezTo>
                      <a:cubicBezTo>
                        <a:pt x="132" y="30"/>
                        <a:pt x="125" y="44"/>
                        <a:pt x="113" y="48"/>
                      </a:cubicBezTo>
                      <a:cubicBezTo>
                        <a:pt x="34" y="75"/>
                        <a:pt x="34" y="75"/>
                        <a:pt x="34" y="75"/>
                      </a:cubicBezTo>
                      <a:cubicBezTo>
                        <a:pt x="23" y="79"/>
                        <a:pt x="9" y="72"/>
                        <a:pt x="5" y="60"/>
                      </a:cubicBezTo>
                      <a:cubicBezTo>
                        <a:pt x="5" y="60"/>
                        <a:pt x="5" y="60"/>
                        <a:pt x="5" y="60"/>
                      </a:cubicBezTo>
                      <a:cubicBezTo>
                        <a:pt x="0" y="49"/>
                        <a:pt x="6" y="36"/>
                        <a:pt x="17" y="32"/>
                      </a:cubicBezTo>
                      <a:close/>
                    </a:path>
                  </a:pathLst>
                </a:custGeom>
                <a:solidFill>
                  <a:srgbClr val="DFB2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13" name="Freeform 1322">
                  <a:extLst>
                    <a:ext uri="{FF2B5EF4-FFF2-40B4-BE49-F238E27FC236}">
                      <a16:creationId xmlns:a16="http://schemas.microsoft.com/office/drawing/2014/main" id="{12C6A785-99B8-43CF-870C-C4C6645E69E4}"/>
                    </a:ext>
                  </a:extLst>
                </p:cNvPr>
                <p:cNvSpPr>
                  <a:spLocks/>
                </p:cNvSpPr>
                <p:nvPr/>
              </p:nvSpPr>
              <p:spPr bwMode="auto">
                <a:xfrm>
                  <a:off x="8058155" y="3684588"/>
                  <a:ext cx="28575" cy="17462"/>
                </a:xfrm>
                <a:custGeom>
                  <a:avLst/>
                  <a:gdLst>
                    <a:gd name="T0" fmla="*/ 17 w 132"/>
                    <a:gd name="T1" fmla="*/ 33 h 79"/>
                    <a:gd name="T2" fmla="*/ 101 w 132"/>
                    <a:gd name="T3" fmla="*/ 4 h 79"/>
                    <a:gd name="T4" fmla="*/ 128 w 132"/>
                    <a:gd name="T5" fmla="*/ 16 h 79"/>
                    <a:gd name="T6" fmla="*/ 115 w 132"/>
                    <a:gd name="T7" fmla="*/ 44 h 79"/>
                    <a:gd name="T8" fmla="*/ 33 w 132"/>
                    <a:gd name="T9" fmla="*/ 75 h 79"/>
                    <a:gd name="T10" fmla="*/ 5 w 132"/>
                    <a:gd name="T11" fmla="*/ 61 h 79"/>
                    <a:gd name="T12" fmla="*/ 17 w 132"/>
                    <a:gd name="T13" fmla="*/ 33 h 79"/>
                  </a:gdLst>
                  <a:ahLst/>
                  <a:cxnLst>
                    <a:cxn ang="0">
                      <a:pos x="T0" y="T1"/>
                    </a:cxn>
                    <a:cxn ang="0">
                      <a:pos x="T2" y="T3"/>
                    </a:cxn>
                    <a:cxn ang="0">
                      <a:pos x="T4" y="T5"/>
                    </a:cxn>
                    <a:cxn ang="0">
                      <a:pos x="T6" y="T7"/>
                    </a:cxn>
                    <a:cxn ang="0">
                      <a:pos x="T8" y="T9"/>
                    </a:cxn>
                    <a:cxn ang="0">
                      <a:pos x="T10" y="T11"/>
                    </a:cxn>
                    <a:cxn ang="0">
                      <a:pos x="T12" y="T13"/>
                    </a:cxn>
                  </a:cxnLst>
                  <a:rect l="0" t="0" r="r" b="b"/>
                  <a:pathLst>
                    <a:path w="132" h="79">
                      <a:moveTo>
                        <a:pt x="17" y="33"/>
                      </a:moveTo>
                      <a:cubicBezTo>
                        <a:pt x="101" y="4"/>
                        <a:pt x="101" y="4"/>
                        <a:pt x="101" y="4"/>
                      </a:cubicBezTo>
                      <a:cubicBezTo>
                        <a:pt x="112" y="0"/>
                        <a:pt x="124" y="5"/>
                        <a:pt x="128" y="16"/>
                      </a:cubicBezTo>
                      <a:cubicBezTo>
                        <a:pt x="132" y="27"/>
                        <a:pt x="127" y="40"/>
                        <a:pt x="115" y="44"/>
                      </a:cubicBezTo>
                      <a:cubicBezTo>
                        <a:pt x="33" y="75"/>
                        <a:pt x="33" y="75"/>
                        <a:pt x="33" y="75"/>
                      </a:cubicBezTo>
                      <a:cubicBezTo>
                        <a:pt x="22" y="79"/>
                        <a:pt x="9" y="73"/>
                        <a:pt x="5" y="61"/>
                      </a:cubicBezTo>
                      <a:cubicBezTo>
                        <a:pt x="0" y="49"/>
                        <a:pt x="6" y="37"/>
                        <a:pt x="17" y="33"/>
                      </a:cubicBezTo>
                      <a:close/>
                    </a:path>
                  </a:pathLst>
                </a:custGeom>
                <a:solidFill>
                  <a:srgbClr val="F0D0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14" name="Freeform 1323">
                  <a:extLst>
                    <a:ext uri="{FF2B5EF4-FFF2-40B4-BE49-F238E27FC236}">
                      <a16:creationId xmlns:a16="http://schemas.microsoft.com/office/drawing/2014/main" id="{01A2BFE2-B45E-4108-942A-DA065F1CD197}"/>
                    </a:ext>
                  </a:extLst>
                </p:cNvPr>
                <p:cNvSpPr>
                  <a:spLocks/>
                </p:cNvSpPr>
                <p:nvPr/>
              </p:nvSpPr>
              <p:spPr bwMode="auto">
                <a:xfrm>
                  <a:off x="8066093" y="3705225"/>
                  <a:ext cx="23813" cy="12700"/>
                </a:xfrm>
                <a:custGeom>
                  <a:avLst/>
                  <a:gdLst>
                    <a:gd name="T0" fmla="*/ 14 w 112"/>
                    <a:gd name="T1" fmla="*/ 26 h 62"/>
                    <a:gd name="T2" fmla="*/ 88 w 112"/>
                    <a:gd name="T3" fmla="*/ 3 h 62"/>
                    <a:gd name="T4" fmla="*/ 110 w 112"/>
                    <a:gd name="T5" fmla="*/ 15 h 62"/>
                    <a:gd name="T6" fmla="*/ 98 w 112"/>
                    <a:gd name="T7" fmla="*/ 37 h 62"/>
                    <a:gd name="T8" fmla="*/ 23 w 112"/>
                    <a:gd name="T9" fmla="*/ 60 h 62"/>
                    <a:gd name="T10" fmla="*/ 3 w 112"/>
                    <a:gd name="T11" fmla="*/ 48 h 62"/>
                    <a:gd name="T12" fmla="*/ 14 w 112"/>
                    <a:gd name="T13" fmla="*/ 26 h 62"/>
                  </a:gdLst>
                  <a:ahLst/>
                  <a:cxnLst>
                    <a:cxn ang="0">
                      <a:pos x="T0" y="T1"/>
                    </a:cxn>
                    <a:cxn ang="0">
                      <a:pos x="T2" y="T3"/>
                    </a:cxn>
                    <a:cxn ang="0">
                      <a:pos x="T4" y="T5"/>
                    </a:cxn>
                    <a:cxn ang="0">
                      <a:pos x="T6" y="T7"/>
                    </a:cxn>
                    <a:cxn ang="0">
                      <a:pos x="T8" y="T9"/>
                    </a:cxn>
                    <a:cxn ang="0">
                      <a:pos x="T10" y="T11"/>
                    </a:cxn>
                    <a:cxn ang="0">
                      <a:pos x="T12" y="T13"/>
                    </a:cxn>
                  </a:cxnLst>
                  <a:rect l="0" t="0" r="r" b="b"/>
                  <a:pathLst>
                    <a:path w="112" h="62">
                      <a:moveTo>
                        <a:pt x="14" y="26"/>
                      </a:moveTo>
                      <a:cubicBezTo>
                        <a:pt x="88" y="3"/>
                        <a:pt x="88" y="3"/>
                        <a:pt x="88" y="3"/>
                      </a:cubicBezTo>
                      <a:cubicBezTo>
                        <a:pt x="97" y="0"/>
                        <a:pt x="107" y="6"/>
                        <a:pt x="110" y="15"/>
                      </a:cubicBezTo>
                      <a:cubicBezTo>
                        <a:pt x="112" y="25"/>
                        <a:pt x="107" y="34"/>
                        <a:pt x="98" y="37"/>
                      </a:cubicBezTo>
                      <a:cubicBezTo>
                        <a:pt x="23" y="60"/>
                        <a:pt x="23" y="60"/>
                        <a:pt x="23" y="60"/>
                      </a:cubicBezTo>
                      <a:cubicBezTo>
                        <a:pt x="15" y="62"/>
                        <a:pt x="5" y="57"/>
                        <a:pt x="3" y="48"/>
                      </a:cubicBezTo>
                      <a:cubicBezTo>
                        <a:pt x="0" y="38"/>
                        <a:pt x="5" y="29"/>
                        <a:pt x="14" y="26"/>
                      </a:cubicBezTo>
                      <a:close/>
                    </a:path>
                  </a:pathLst>
                </a:custGeom>
                <a:solidFill>
                  <a:srgbClr val="F0D0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15" name="Freeform 1324">
                  <a:extLst>
                    <a:ext uri="{FF2B5EF4-FFF2-40B4-BE49-F238E27FC236}">
                      <a16:creationId xmlns:a16="http://schemas.microsoft.com/office/drawing/2014/main" id="{CB6CD2A4-BD51-4A8C-93A6-4B8FF4B45B3E}"/>
                    </a:ext>
                  </a:extLst>
                </p:cNvPr>
                <p:cNvSpPr>
                  <a:spLocks/>
                </p:cNvSpPr>
                <p:nvPr/>
              </p:nvSpPr>
              <p:spPr bwMode="auto">
                <a:xfrm>
                  <a:off x="8062918" y="3694113"/>
                  <a:ext cx="26988" cy="15875"/>
                </a:xfrm>
                <a:custGeom>
                  <a:avLst/>
                  <a:gdLst>
                    <a:gd name="T0" fmla="*/ 13 w 126"/>
                    <a:gd name="T1" fmla="*/ 32 h 79"/>
                    <a:gd name="T2" fmla="*/ 93 w 126"/>
                    <a:gd name="T3" fmla="*/ 4 h 79"/>
                    <a:gd name="T4" fmla="*/ 121 w 126"/>
                    <a:gd name="T5" fmla="*/ 17 h 79"/>
                    <a:gd name="T6" fmla="*/ 121 w 126"/>
                    <a:gd name="T7" fmla="*/ 17 h 79"/>
                    <a:gd name="T8" fmla="*/ 108 w 126"/>
                    <a:gd name="T9" fmla="*/ 47 h 79"/>
                    <a:gd name="T10" fmla="*/ 27 w 126"/>
                    <a:gd name="T11" fmla="*/ 76 h 79"/>
                    <a:gd name="T12" fmla="*/ 3 w 126"/>
                    <a:gd name="T13" fmla="*/ 60 h 79"/>
                    <a:gd name="T14" fmla="*/ 13 w 126"/>
                    <a:gd name="T15" fmla="*/ 32 h 7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6" h="79">
                      <a:moveTo>
                        <a:pt x="13" y="32"/>
                      </a:moveTo>
                      <a:cubicBezTo>
                        <a:pt x="93" y="4"/>
                        <a:pt x="93" y="4"/>
                        <a:pt x="93" y="4"/>
                      </a:cubicBezTo>
                      <a:cubicBezTo>
                        <a:pt x="104" y="0"/>
                        <a:pt x="117" y="6"/>
                        <a:pt x="121" y="17"/>
                      </a:cubicBezTo>
                      <a:cubicBezTo>
                        <a:pt x="121" y="17"/>
                        <a:pt x="121" y="17"/>
                        <a:pt x="121" y="17"/>
                      </a:cubicBezTo>
                      <a:cubicBezTo>
                        <a:pt x="126" y="29"/>
                        <a:pt x="120" y="43"/>
                        <a:pt x="108" y="47"/>
                      </a:cubicBezTo>
                      <a:cubicBezTo>
                        <a:pt x="27" y="76"/>
                        <a:pt x="27" y="76"/>
                        <a:pt x="27" y="76"/>
                      </a:cubicBezTo>
                      <a:cubicBezTo>
                        <a:pt x="18" y="79"/>
                        <a:pt x="7" y="71"/>
                        <a:pt x="3" y="60"/>
                      </a:cubicBezTo>
                      <a:cubicBezTo>
                        <a:pt x="0" y="48"/>
                        <a:pt x="4" y="35"/>
                        <a:pt x="13" y="32"/>
                      </a:cubicBezTo>
                      <a:close/>
                    </a:path>
                  </a:pathLst>
                </a:custGeom>
                <a:solidFill>
                  <a:srgbClr val="F0D0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16" name="Freeform 1325">
                  <a:extLst>
                    <a:ext uri="{FF2B5EF4-FFF2-40B4-BE49-F238E27FC236}">
                      <a16:creationId xmlns:a16="http://schemas.microsoft.com/office/drawing/2014/main" id="{D6AF6155-831C-4023-AFCD-84A133CBAA84}"/>
                    </a:ext>
                  </a:extLst>
                </p:cNvPr>
                <p:cNvSpPr>
                  <a:spLocks/>
                </p:cNvSpPr>
                <p:nvPr/>
              </p:nvSpPr>
              <p:spPr bwMode="auto">
                <a:xfrm>
                  <a:off x="8053393" y="3675063"/>
                  <a:ext cx="28575" cy="17462"/>
                </a:xfrm>
                <a:custGeom>
                  <a:avLst/>
                  <a:gdLst>
                    <a:gd name="T0" fmla="*/ 17 w 132"/>
                    <a:gd name="T1" fmla="*/ 31 h 78"/>
                    <a:gd name="T2" fmla="*/ 98 w 132"/>
                    <a:gd name="T3" fmla="*/ 4 h 78"/>
                    <a:gd name="T4" fmla="*/ 127 w 132"/>
                    <a:gd name="T5" fmla="*/ 17 h 78"/>
                    <a:gd name="T6" fmla="*/ 113 w 132"/>
                    <a:gd name="T7" fmla="*/ 48 h 78"/>
                    <a:gd name="T8" fmla="*/ 34 w 132"/>
                    <a:gd name="T9" fmla="*/ 74 h 78"/>
                    <a:gd name="T10" fmla="*/ 5 w 132"/>
                    <a:gd name="T11" fmla="*/ 60 h 78"/>
                    <a:gd name="T12" fmla="*/ 5 w 132"/>
                    <a:gd name="T13" fmla="*/ 60 h 78"/>
                    <a:gd name="T14" fmla="*/ 17 w 132"/>
                    <a:gd name="T15" fmla="*/ 31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2" h="78">
                      <a:moveTo>
                        <a:pt x="17" y="31"/>
                      </a:moveTo>
                      <a:cubicBezTo>
                        <a:pt x="98" y="4"/>
                        <a:pt x="98" y="4"/>
                        <a:pt x="98" y="4"/>
                      </a:cubicBezTo>
                      <a:cubicBezTo>
                        <a:pt x="110" y="0"/>
                        <a:pt x="123" y="6"/>
                        <a:pt x="127" y="17"/>
                      </a:cubicBezTo>
                      <a:cubicBezTo>
                        <a:pt x="132" y="30"/>
                        <a:pt x="125" y="43"/>
                        <a:pt x="113" y="48"/>
                      </a:cubicBezTo>
                      <a:cubicBezTo>
                        <a:pt x="34" y="74"/>
                        <a:pt x="34" y="74"/>
                        <a:pt x="34" y="74"/>
                      </a:cubicBezTo>
                      <a:cubicBezTo>
                        <a:pt x="23" y="78"/>
                        <a:pt x="9" y="72"/>
                        <a:pt x="5" y="60"/>
                      </a:cubicBezTo>
                      <a:cubicBezTo>
                        <a:pt x="5" y="60"/>
                        <a:pt x="5" y="60"/>
                        <a:pt x="5" y="60"/>
                      </a:cubicBezTo>
                      <a:cubicBezTo>
                        <a:pt x="0" y="48"/>
                        <a:pt x="6" y="35"/>
                        <a:pt x="17" y="31"/>
                      </a:cubicBezTo>
                      <a:close/>
                    </a:path>
                  </a:pathLst>
                </a:custGeom>
                <a:solidFill>
                  <a:srgbClr val="F0D0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17" name="Freeform 1326">
                  <a:extLst>
                    <a:ext uri="{FF2B5EF4-FFF2-40B4-BE49-F238E27FC236}">
                      <a16:creationId xmlns:a16="http://schemas.microsoft.com/office/drawing/2014/main" id="{B7275533-6721-4B54-BA3B-5E60FD541975}"/>
                    </a:ext>
                  </a:extLst>
                </p:cNvPr>
                <p:cNvSpPr>
                  <a:spLocks/>
                </p:cNvSpPr>
                <p:nvPr/>
              </p:nvSpPr>
              <p:spPr bwMode="auto">
                <a:xfrm>
                  <a:off x="7983543" y="3713163"/>
                  <a:ext cx="57150" cy="71437"/>
                </a:xfrm>
                <a:custGeom>
                  <a:avLst/>
                  <a:gdLst>
                    <a:gd name="T0" fmla="*/ 150 w 271"/>
                    <a:gd name="T1" fmla="*/ 334 h 334"/>
                    <a:gd name="T2" fmla="*/ 271 w 271"/>
                    <a:gd name="T3" fmla="*/ 150 h 334"/>
                    <a:gd name="T4" fmla="*/ 182 w 271"/>
                    <a:gd name="T5" fmla="*/ 66 h 334"/>
                    <a:gd name="T6" fmla="*/ 28 w 271"/>
                    <a:gd name="T7" fmla="*/ 190 h 334"/>
                    <a:gd name="T8" fmla="*/ 150 w 271"/>
                    <a:gd name="T9" fmla="*/ 334 h 334"/>
                  </a:gdLst>
                  <a:ahLst/>
                  <a:cxnLst>
                    <a:cxn ang="0">
                      <a:pos x="T0" y="T1"/>
                    </a:cxn>
                    <a:cxn ang="0">
                      <a:pos x="T2" y="T3"/>
                    </a:cxn>
                    <a:cxn ang="0">
                      <a:pos x="T4" y="T5"/>
                    </a:cxn>
                    <a:cxn ang="0">
                      <a:pos x="T6" y="T7"/>
                    </a:cxn>
                    <a:cxn ang="0">
                      <a:pos x="T8" y="T9"/>
                    </a:cxn>
                  </a:cxnLst>
                  <a:rect l="0" t="0" r="r" b="b"/>
                  <a:pathLst>
                    <a:path w="271" h="334">
                      <a:moveTo>
                        <a:pt x="150" y="334"/>
                      </a:moveTo>
                      <a:cubicBezTo>
                        <a:pt x="271" y="150"/>
                        <a:pt x="271" y="150"/>
                        <a:pt x="271" y="150"/>
                      </a:cubicBezTo>
                      <a:cubicBezTo>
                        <a:pt x="241" y="114"/>
                        <a:pt x="209" y="90"/>
                        <a:pt x="182" y="66"/>
                      </a:cubicBezTo>
                      <a:cubicBezTo>
                        <a:pt x="122" y="14"/>
                        <a:pt x="0" y="0"/>
                        <a:pt x="28" y="190"/>
                      </a:cubicBezTo>
                      <a:cubicBezTo>
                        <a:pt x="33" y="229"/>
                        <a:pt x="85" y="292"/>
                        <a:pt x="150" y="334"/>
                      </a:cubicBezTo>
                      <a:close/>
                    </a:path>
                  </a:pathLst>
                </a:custGeom>
                <a:solidFill>
                  <a:srgbClr val="1F93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18" name="Freeform 1327">
                  <a:extLst>
                    <a:ext uri="{FF2B5EF4-FFF2-40B4-BE49-F238E27FC236}">
                      <a16:creationId xmlns:a16="http://schemas.microsoft.com/office/drawing/2014/main" id="{E55320CC-FC34-4E5E-AF41-1F42C43D82AF}"/>
                    </a:ext>
                  </a:extLst>
                </p:cNvPr>
                <p:cNvSpPr>
                  <a:spLocks/>
                </p:cNvSpPr>
                <p:nvPr/>
              </p:nvSpPr>
              <p:spPr bwMode="auto">
                <a:xfrm>
                  <a:off x="7907343" y="3841750"/>
                  <a:ext cx="120650" cy="244475"/>
                </a:xfrm>
                <a:custGeom>
                  <a:avLst/>
                  <a:gdLst>
                    <a:gd name="T0" fmla="*/ 560 w 565"/>
                    <a:gd name="T1" fmla="*/ 1143 h 1151"/>
                    <a:gd name="T2" fmla="*/ 423 w 565"/>
                    <a:gd name="T3" fmla="*/ 1151 h 1151"/>
                    <a:gd name="T4" fmla="*/ 422 w 565"/>
                    <a:gd name="T5" fmla="*/ 1140 h 1151"/>
                    <a:gd name="T6" fmla="*/ 373 w 565"/>
                    <a:gd name="T7" fmla="*/ 259 h 1151"/>
                    <a:gd name="T8" fmla="*/ 351 w 565"/>
                    <a:gd name="T9" fmla="*/ 242 h 1151"/>
                    <a:gd name="T10" fmla="*/ 349 w 565"/>
                    <a:gd name="T11" fmla="*/ 241 h 1151"/>
                    <a:gd name="T12" fmla="*/ 347 w 565"/>
                    <a:gd name="T13" fmla="*/ 241 h 1151"/>
                    <a:gd name="T14" fmla="*/ 346 w 565"/>
                    <a:gd name="T15" fmla="*/ 241 h 1151"/>
                    <a:gd name="T16" fmla="*/ 342 w 565"/>
                    <a:gd name="T17" fmla="*/ 240 h 1151"/>
                    <a:gd name="T18" fmla="*/ 333 w 565"/>
                    <a:gd name="T19" fmla="*/ 240 h 1151"/>
                    <a:gd name="T20" fmla="*/ 333 w 565"/>
                    <a:gd name="T21" fmla="*/ 240 h 1151"/>
                    <a:gd name="T22" fmla="*/ 150 w 565"/>
                    <a:gd name="T23" fmla="*/ 1117 h 1151"/>
                    <a:gd name="T24" fmla="*/ 150 w 565"/>
                    <a:gd name="T25" fmla="*/ 1125 h 1151"/>
                    <a:gd name="T26" fmla="*/ 9 w 565"/>
                    <a:gd name="T27" fmla="*/ 1125 h 1151"/>
                    <a:gd name="T28" fmla="*/ 8 w 565"/>
                    <a:gd name="T29" fmla="*/ 1118 h 1151"/>
                    <a:gd name="T30" fmla="*/ 107 w 565"/>
                    <a:gd name="T31" fmla="*/ 107 h 1151"/>
                    <a:gd name="T32" fmla="*/ 106 w 565"/>
                    <a:gd name="T33" fmla="*/ 26 h 1151"/>
                    <a:gd name="T34" fmla="*/ 460 w 565"/>
                    <a:gd name="T35" fmla="*/ 103 h 1151"/>
                    <a:gd name="T36" fmla="*/ 525 w 565"/>
                    <a:gd name="T37" fmla="*/ 103 h 1151"/>
                    <a:gd name="T38" fmla="*/ 560 w 565"/>
                    <a:gd name="T39" fmla="*/ 1143 h 1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65" h="1151">
                      <a:moveTo>
                        <a:pt x="560" y="1143"/>
                      </a:moveTo>
                      <a:cubicBezTo>
                        <a:pt x="423" y="1151"/>
                        <a:pt x="423" y="1151"/>
                        <a:pt x="423" y="1151"/>
                      </a:cubicBezTo>
                      <a:cubicBezTo>
                        <a:pt x="423" y="1147"/>
                        <a:pt x="422" y="1144"/>
                        <a:pt x="422" y="1140"/>
                      </a:cubicBezTo>
                      <a:cubicBezTo>
                        <a:pt x="421" y="1008"/>
                        <a:pt x="469" y="376"/>
                        <a:pt x="373" y="259"/>
                      </a:cubicBezTo>
                      <a:cubicBezTo>
                        <a:pt x="366" y="250"/>
                        <a:pt x="359" y="245"/>
                        <a:pt x="351" y="242"/>
                      </a:cubicBezTo>
                      <a:cubicBezTo>
                        <a:pt x="350" y="242"/>
                        <a:pt x="349" y="241"/>
                        <a:pt x="349" y="241"/>
                      </a:cubicBezTo>
                      <a:cubicBezTo>
                        <a:pt x="348" y="241"/>
                        <a:pt x="347" y="241"/>
                        <a:pt x="347" y="241"/>
                      </a:cubicBezTo>
                      <a:cubicBezTo>
                        <a:pt x="347" y="241"/>
                        <a:pt x="346" y="241"/>
                        <a:pt x="346" y="241"/>
                      </a:cubicBezTo>
                      <a:cubicBezTo>
                        <a:pt x="345" y="240"/>
                        <a:pt x="344" y="240"/>
                        <a:pt x="342" y="240"/>
                      </a:cubicBezTo>
                      <a:cubicBezTo>
                        <a:pt x="339" y="240"/>
                        <a:pt x="336" y="240"/>
                        <a:pt x="333" y="240"/>
                      </a:cubicBezTo>
                      <a:cubicBezTo>
                        <a:pt x="333" y="240"/>
                        <a:pt x="333" y="240"/>
                        <a:pt x="333" y="240"/>
                      </a:cubicBezTo>
                      <a:cubicBezTo>
                        <a:pt x="192" y="259"/>
                        <a:pt x="143" y="995"/>
                        <a:pt x="150" y="1117"/>
                      </a:cubicBezTo>
                      <a:cubicBezTo>
                        <a:pt x="150" y="1120"/>
                        <a:pt x="150" y="1123"/>
                        <a:pt x="150" y="1125"/>
                      </a:cubicBezTo>
                      <a:cubicBezTo>
                        <a:pt x="9" y="1125"/>
                        <a:pt x="9" y="1125"/>
                        <a:pt x="9" y="1125"/>
                      </a:cubicBezTo>
                      <a:cubicBezTo>
                        <a:pt x="9" y="1123"/>
                        <a:pt x="8" y="1121"/>
                        <a:pt x="8" y="1118"/>
                      </a:cubicBezTo>
                      <a:cubicBezTo>
                        <a:pt x="0" y="1044"/>
                        <a:pt x="109" y="265"/>
                        <a:pt x="107" y="107"/>
                      </a:cubicBezTo>
                      <a:cubicBezTo>
                        <a:pt x="107" y="57"/>
                        <a:pt x="106" y="26"/>
                        <a:pt x="106" y="26"/>
                      </a:cubicBezTo>
                      <a:cubicBezTo>
                        <a:pt x="106" y="26"/>
                        <a:pt x="380" y="0"/>
                        <a:pt x="460" y="103"/>
                      </a:cubicBezTo>
                      <a:cubicBezTo>
                        <a:pt x="490" y="142"/>
                        <a:pt x="511" y="11"/>
                        <a:pt x="525" y="103"/>
                      </a:cubicBezTo>
                      <a:cubicBezTo>
                        <a:pt x="565" y="350"/>
                        <a:pt x="560" y="1143"/>
                        <a:pt x="560" y="1143"/>
                      </a:cubicBezTo>
                      <a:close/>
                    </a:path>
                  </a:pathLst>
                </a:custGeom>
                <a:solidFill>
                  <a:srgbClr val="307D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19" name="Freeform 1328">
                  <a:extLst>
                    <a:ext uri="{FF2B5EF4-FFF2-40B4-BE49-F238E27FC236}">
                      <a16:creationId xmlns:a16="http://schemas.microsoft.com/office/drawing/2014/main" id="{BC1CD17B-1DC3-4136-92F4-88CB51DC5BA6}"/>
                    </a:ext>
                  </a:extLst>
                </p:cNvPr>
                <p:cNvSpPr>
                  <a:spLocks/>
                </p:cNvSpPr>
                <p:nvPr/>
              </p:nvSpPr>
              <p:spPr bwMode="auto">
                <a:xfrm>
                  <a:off x="7981955" y="3894138"/>
                  <a:ext cx="25400" cy="188912"/>
                </a:xfrm>
                <a:custGeom>
                  <a:avLst/>
                  <a:gdLst>
                    <a:gd name="T0" fmla="*/ 92 w 118"/>
                    <a:gd name="T1" fmla="*/ 892 h 898"/>
                    <a:gd name="T2" fmla="*/ 71 w 118"/>
                    <a:gd name="T3" fmla="*/ 898 h 898"/>
                    <a:gd name="T4" fmla="*/ 22 w 118"/>
                    <a:gd name="T5" fmla="*/ 17 h 898"/>
                    <a:gd name="T6" fmla="*/ 0 w 118"/>
                    <a:gd name="T7" fmla="*/ 0 h 898"/>
                    <a:gd name="T8" fmla="*/ 86 w 118"/>
                    <a:gd name="T9" fmla="*/ 215 h 898"/>
                    <a:gd name="T10" fmla="*/ 92 w 118"/>
                    <a:gd name="T11" fmla="*/ 892 h 898"/>
                  </a:gdLst>
                  <a:ahLst/>
                  <a:cxnLst>
                    <a:cxn ang="0">
                      <a:pos x="T0" y="T1"/>
                    </a:cxn>
                    <a:cxn ang="0">
                      <a:pos x="T2" y="T3"/>
                    </a:cxn>
                    <a:cxn ang="0">
                      <a:pos x="T4" y="T5"/>
                    </a:cxn>
                    <a:cxn ang="0">
                      <a:pos x="T6" y="T7"/>
                    </a:cxn>
                    <a:cxn ang="0">
                      <a:pos x="T8" y="T9"/>
                    </a:cxn>
                    <a:cxn ang="0">
                      <a:pos x="T10" y="T11"/>
                    </a:cxn>
                  </a:cxnLst>
                  <a:rect l="0" t="0" r="r" b="b"/>
                  <a:pathLst>
                    <a:path w="118" h="898">
                      <a:moveTo>
                        <a:pt x="92" y="892"/>
                      </a:moveTo>
                      <a:cubicBezTo>
                        <a:pt x="71" y="898"/>
                        <a:pt x="71" y="898"/>
                        <a:pt x="71" y="898"/>
                      </a:cubicBezTo>
                      <a:cubicBezTo>
                        <a:pt x="70" y="766"/>
                        <a:pt x="118" y="134"/>
                        <a:pt x="22" y="17"/>
                      </a:cubicBezTo>
                      <a:cubicBezTo>
                        <a:pt x="15" y="8"/>
                        <a:pt x="8" y="3"/>
                        <a:pt x="0" y="0"/>
                      </a:cubicBezTo>
                      <a:cubicBezTo>
                        <a:pt x="21" y="7"/>
                        <a:pt x="76" y="42"/>
                        <a:pt x="86" y="215"/>
                      </a:cubicBezTo>
                      <a:cubicBezTo>
                        <a:pt x="100" y="430"/>
                        <a:pt x="92" y="892"/>
                        <a:pt x="92" y="892"/>
                      </a:cubicBezTo>
                      <a:close/>
                    </a:path>
                  </a:pathLst>
                </a:custGeom>
                <a:solidFill>
                  <a:srgbClr val="245E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20" name="Freeform 1329">
                  <a:extLst>
                    <a:ext uri="{FF2B5EF4-FFF2-40B4-BE49-F238E27FC236}">
                      <a16:creationId xmlns:a16="http://schemas.microsoft.com/office/drawing/2014/main" id="{F7326211-484C-474E-8693-90C2A785BD7F}"/>
                    </a:ext>
                  </a:extLst>
                </p:cNvPr>
                <p:cNvSpPr>
                  <a:spLocks/>
                </p:cNvSpPr>
                <p:nvPr/>
              </p:nvSpPr>
              <p:spPr bwMode="auto">
                <a:xfrm>
                  <a:off x="7907343" y="4065588"/>
                  <a:ext cx="58738" cy="30162"/>
                </a:xfrm>
                <a:custGeom>
                  <a:avLst/>
                  <a:gdLst>
                    <a:gd name="T0" fmla="*/ 150 w 277"/>
                    <a:gd name="T1" fmla="*/ 63 h 142"/>
                    <a:gd name="T2" fmla="*/ 150 w 277"/>
                    <a:gd name="T3" fmla="*/ 63 h 142"/>
                    <a:gd name="T4" fmla="*/ 277 w 277"/>
                    <a:gd name="T5" fmla="*/ 142 h 142"/>
                    <a:gd name="T6" fmla="*/ 0 w 277"/>
                    <a:gd name="T7" fmla="*/ 138 h 142"/>
                    <a:gd name="T8" fmla="*/ 9 w 277"/>
                    <a:gd name="T9" fmla="*/ 63 h 142"/>
                    <a:gd name="T10" fmla="*/ 150 w 277"/>
                    <a:gd name="T11" fmla="*/ 63 h 142"/>
                  </a:gdLst>
                  <a:ahLst/>
                  <a:cxnLst>
                    <a:cxn ang="0">
                      <a:pos x="T0" y="T1"/>
                    </a:cxn>
                    <a:cxn ang="0">
                      <a:pos x="T2" y="T3"/>
                    </a:cxn>
                    <a:cxn ang="0">
                      <a:pos x="T4" y="T5"/>
                    </a:cxn>
                    <a:cxn ang="0">
                      <a:pos x="T6" y="T7"/>
                    </a:cxn>
                    <a:cxn ang="0">
                      <a:pos x="T8" y="T9"/>
                    </a:cxn>
                    <a:cxn ang="0">
                      <a:pos x="T10" y="T11"/>
                    </a:cxn>
                  </a:cxnLst>
                  <a:rect l="0" t="0" r="r" b="b"/>
                  <a:pathLst>
                    <a:path w="277" h="142">
                      <a:moveTo>
                        <a:pt x="150" y="63"/>
                      </a:moveTo>
                      <a:cubicBezTo>
                        <a:pt x="150" y="63"/>
                        <a:pt x="150" y="63"/>
                        <a:pt x="150" y="63"/>
                      </a:cubicBezTo>
                      <a:cubicBezTo>
                        <a:pt x="152" y="62"/>
                        <a:pt x="246" y="0"/>
                        <a:pt x="277" y="142"/>
                      </a:cubicBezTo>
                      <a:cubicBezTo>
                        <a:pt x="0" y="138"/>
                        <a:pt x="0" y="138"/>
                        <a:pt x="0" y="138"/>
                      </a:cubicBezTo>
                      <a:cubicBezTo>
                        <a:pt x="0" y="138"/>
                        <a:pt x="6" y="109"/>
                        <a:pt x="9" y="63"/>
                      </a:cubicBezTo>
                      <a:lnTo>
                        <a:pt x="150" y="6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21" name="Freeform 1330">
                  <a:extLst>
                    <a:ext uri="{FF2B5EF4-FFF2-40B4-BE49-F238E27FC236}">
                      <a16:creationId xmlns:a16="http://schemas.microsoft.com/office/drawing/2014/main" id="{F4D38EA9-F29A-4E33-85A1-BFE8C768DEBF}"/>
                    </a:ext>
                  </a:extLst>
                </p:cNvPr>
                <p:cNvSpPr>
                  <a:spLocks/>
                </p:cNvSpPr>
                <p:nvPr/>
              </p:nvSpPr>
              <p:spPr bwMode="auto">
                <a:xfrm>
                  <a:off x="7997830" y="4059238"/>
                  <a:ext cx="60325" cy="38100"/>
                </a:xfrm>
                <a:custGeom>
                  <a:avLst/>
                  <a:gdLst>
                    <a:gd name="T0" fmla="*/ 146 w 289"/>
                    <a:gd name="T1" fmla="*/ 97 h 180"/>
                    <a:gd name="T2" fmla="*/ 289 w 289"/>
                    <a:gd name="T3" fmla="*/ 180 h 180"/>
                    <a:gd name="T4" fmla="*/ 3 w 289"/>
                    <a:gd name="T5" fmla="*/ 179 h 180"/>
                    <a:gd name="T6" fmla="*/ 0 w 289"/>
                    <a:gd name="T7" fmla="*/ 106 h 180"/>
                    <a:gd name="T8" fmla="*/ 146 w 289"/>
                    <a:gd name="T9" fmla="*/ 97 h 180"/>
                  </a:gdLst>
                  <a:ahLst/>
                  <a:cxnLst>
                    <a:cxn ang="0">
                      <a:pos x="T0" y="T1"/>
                    </a:cxn>
                    <a:cxn ang="0">
                      <a:pos x="T2" y="T3"/>
                    </a:cxn>
                    <a:cxn ang="0">
                      <a:pos x="T4" y="T5"/>
                    </a:cxn>
                    <a:cxn ang="0">
                      <a:pos x="T6" y="T7"/>
                    </a:cxn>
                    <a:cxn ang="0">
                      <a:pos x="T8" y="T9"/>
                    </a:cxn>
                  </a:cxnLst>
                  <a:rect l="0" t="0" r="r" b="b"/>
                  <a:pathLst>
                    <a:path w="289" h="180">
                      <a:moveTo>
                        <a:pt x="146" y="97"/>
                      </a:moveTo>
                      <a:cubicBezTo>
                        <a:pt x="285" y="0"/>
                        <a:pt x="289" y="180"/>
                        <a:pt x="289" y="180"/>
                      </a:cubicBezTo>
                      <a:cubicBezTo>
                        <a:pt x="3" y="179"/>
                        <a:pt x="3" y="179"/>
                        <a:pt x="3" y="179"/>
                      </a:cubicBezTo>
                      <a:cubicBezTo>
                        <a:pt x="3" y="179"/>
                        <a:pt x="2" y="150"/>
                        <a:pt x="0" y="106"/>
                      </a:cubicBezTo>
                      <a:lnTo>
                        <a:pt x="146" y="9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22" name="Freeform 1331">
                  <a:extLst>
                    <a:ext uri="{FF2B5EF4-FFF2-40B4-BE49-F238E27FC236}">
                      <a16:creationId xmlns:a16="http://schemas.microsoft.com/office/drawing/2014/main" id="{4A12F6DA-1D29-4002-A757-A653AD37F971}"/>
                    </a:ext>
                  </a:extLst>
                </p:cNvPr>
                <p:cNvSpPr>
                  <a:spLocks/>
                </p:cNvSpPr>
                <p:nvPr/>
              </p:nvSpPr>
              <p:spPr bwMode="auto">
                <a:xfrm>
                  <a:off x="7929568" y="3825875"/>
                  <a:ext cx="88900" cy="49212"/>
                </a:xfrm>
                <a:custGeom>
                  <a:avLst/>
                  <a:gdLst>
                    <a:gd name="T0" fmla="*/ 323 w 419"/>
                    <a:gd name="T1" fmla="*/ 104 h 233"/>
                    <a:gd name="T2" fmla="*/ 419 w 419"/>
                    <a:gd name="T3" fmla="*/ 184 h 233"/>
                    <a:gd name="T4" fmla="*/ 1 w 419"/>
                    <a:gd name="T5" fmla="*/ 188 h 233"/>
                    <a:gd name="T6" fmla="*/ 0 w 419"/>
                    <a:gd name="T7" fmla="*/ 107 h 233"/>
                    <a:gd name="T8" fmla="*/ 323 w 419"/>
                    <a:gd name="T9" fmla="*/ 104 h 233"/>
                  </a:gdLst>
                  <a:ahLst/>
                  <a:cxnLst>
                    <a:cxn ang="0">
                      <a:pos x="T0" y="T1"/>
                    </a:cxn>
                    <a:cxn ang="0">
                      <a:pos x="T2" y="T3"/>
                    </a:cxn>
                    <a:cxn ang="0">
                      <a:pos x="T4" y="T5"/>
                    </a:cxn>
                    <a:cxn ang="0">
                      <a:pos x="T6" y="T7"/>
                    </a:cxn>
                    <a:cxn ang="0">
                      <a:pos x="T8" y="T9"/>
                    </a:cxn>
                  </a:cxnLst>
                  <a:rect l="0" t="0" r="r" b="b"/>
                  <a:pathLst>
                    <a:path w="419" h="233">
                      <a:moveTo>
                        <a:pt x="323" y="104"/>
                      </a:moveTo>
                      <a:cubicBezTo>
                        <a:pt x="353" y="142"/>
                        <a:pt x="405" y="92"/>
                        <a:pt x="419" y="184"/>
                      </a:cubicBezTo>
                      <a:cubicBezTo>
                        <a:pt x="394" y="190"/>
                        <a:pt x="221" y="233"/>
                        <a:pt x="1" y="188"/>
                      </a:cubicBezTo>
                      <a:cubicBezTo>
                        <a:pt x="1" y="138"/>
                        <a:pt x="0" y="107"/>
                        <a:pt x="0" y="107"/>
                      </a:cubicBezTo>
                      <a:cubicBezTo>
                        <a:pt x="0" y="107"/>
                        <a:pt x="243" y="0"/>
                        <a:pt x="323" y="104"/>
                      </a:cubicBezTo>
                      <a:close/>
                    </a:path>
                  </a:pathLst>
                </a:custGeom>
                <a:solidFill>
                  <a:srgbClr val="245E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23" name="Freeform 1332">
                  <a:extLst>
                    <a:ext uri="{FF2B5EF4-FFF2-40B4-BE49-F238E27FC236}">
                      <a16:creationId xmlns:a16="http://schemas.microsoft.com/office/drawing/2014/main" id="{768BFD1A-E37A-4500-A238-9E7269819FE0}"/>
                    </a:ext>
                  </a:extLst>
                </p:cNvPr>
                <p:cNvSpPr>
                  <a:spLocks/>
                </p:cNvSpPr>
                <p:nvPr/>
              </p:nvSpPr>
              <p:spPr bwMode="auto">
                <a:xfrm>
                  <a:off x="7978780" y="3892550"/>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245E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24" name="Freeform 1333">
                  <a:extLst>
                    <a:ext uri="{FF2B5EF4-FFF2-40B4-BE49-F238E27FC236}">
                      <a16:creationId xmlns:a16="http://schemas.microsoft.com/office/drawing/2014/main" id="{88A6E812-172F-4833-9A84-9733FF5DA0B7}"/>
                    </a:ext>
                  </a:extLst>
                </p:cNvPr>
                <p:cNvSpPr>
                  <a:spLocks/>
                </p:cNvSpPr>
                <p:nvPr/>
              </p:nvSpPr>
              <p:spPr bwMode="auto">
                <a:xfrm>
                  <a:off x="7980368" y="3892550"/>
                  <a:ext cx="0" cy="0"/>
                </a:xfrm>
                <a:custGeom>
                  <a:avLst/>
                  <a:gdLst>
                    <a:gd name="T0" fmla="*/ 0 w 4"/>
                    <a:gd name="T1" fmla="*/ 0 h 1"/>
                    <a:gd name="T2" fmla="*/ 4 w 4"/>
                    <a:gd name="T3" fmla="*/ 1 h 1"/>
                    <a:gd name="T4" fmla="*/ 0 w 4"/>
                    <a:gd name="T5" fmla="*/ 0 h 1"/>
                  </a:gdLst>
                  <a:ahLst/>
                  <a:cxnLst>
                    <a:cxn ang="0">
                      <a:pos x="T0" y="T1"/>
                    </a:cxn>
                    <a:cxn ang="0">
                      <a:pos x="T2" y="T3"/>
                    </a:cxn>
                    <a:cxn ang="0">
                      <a:pos x="T4" y="T5"/>
                    </a:cxn>
                  </a:cxnLst>
                  <a:rect l="0" t="0" r="r" b="b"/>
                  <a:pathLst>
                    <a:path w="4" h="1">
                      <a:moveTo>
                        <a:pt x="0" y="0"/>
                      </a:moveTo>
                      <a:cubicBezTo>
                        <a:pt x="0" y="0"/>
                        <a:pt x="2" y="0"/>
                        <a:pt x="4" y="1"/>
                      </a:cubicBezTo>
                      <a:cubicBezTo>
                        <a:pt x="3" y="0"/>
                        <a:pt x="2" y="0"/>
                        <a:pt x="0" y="0"/>
                      </a:cubicBezTo>
                      <a:close/>
                    </a:path>
                  </a:pathLst>
                </a:custGeom>
                <a:solidFill>
                  <a:srgbClr val="245E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25" name="Freeform 1334">
                  <a:extLst>
                    <a:ext uri="{FF2B5EF4-FFF2-40B4-BE49-F238E27FC236}">
                      <a16:creationId xmlns:a16="http://schemas.microsoft.com/office/drawing/2014/main" id="{1BEC174D-FFB6-4F85-8C73-82E0F96D3A57}"/>
                    </a:ext>
                  </a:extLst>
                </p:cNvPr>
                <p:cNvSpPr>
                  <a:spLocks/>
                </p:cNvSpPr>
                <p:nvPr/>
              </p:nvSpPr>
              <p:spPr bwMode="auto">
                <a:xfrm>
                  <a:off x="7915280" y="3713163"/>
                  <a:ext cx="117475" cy="158750"/>
                </a:xfrm>
                <a:custGeom>
                  <a:avLst/>
                  <a:gdLst>
                    <a:gd name="T0" fmla="*/ 42 w 559"/>
                    <a:gd name="T1" fmla="*/ 125 h 754"/>
                    <a:gd name="T2" fmla="*/ 158 w 559"/>
                    <a:gd name="T3" fmla="*/ 25 h 754"/>
                    <a:gd name="T4" fmla="*/ 474 w 559"/>
                    <a:gd name="T5" fmla="*/ 47 h 754"/>
                    <a:gd name="T6" fmla="*/ 488 w 559"/>
                    <a:gd name="T7" fmla="*/ 692 h 754"/>
                    <a:gd name="T8" fmla="*/ 74 w 559"/>
                    <a:gd name="T9" fmla="*/ 692 h 754"/>
                    <a:gd name="T10" fmla="*/ 42 w 559"/>
                    <a:gd name="T11" fmla="*/ 125 h 754"/>
                  </a:gdLst>
                  <a:ahLst/>
                  <a:cxnLst>
                    <a:cxn ang="0">
                      <a:pos x="T0" y="T1"/>
                    </a:cxn>
                    <a:cxn ang="0">
                      <a:pos x="T2" y="T3"/>
                    </a:cxn>
                    <a:cxn ang="0">
                      <a:pos x="T4" y="T5"/>
                    </a:cxn>
                    <a:cxn ang="0">
                      <a:pos x="T6" y="T7"/>
                    </a:cxn>
                    <a:cxn ang="0">
                      <a:pos x="T8" y="T9"/>
                    </a:cxn>
                    <a:cxn ang="0">
                      <a:pos x="T10" y="T11"/>
                    </a:cxn>
                  </a:cxnLst>
                  <a:rect l="0" t="0" r="r" b="b"/>
                  <a:pathLst>
                    <a:path w="559" h="754">
                      <a:moveTo>
                        <a:pt x="42" y="125"/>
                      </a:moveTo>
                      <a:cubicBezTo>
                        <a:pt x="58" y="91"/>
                        <a:pt x="93" y="39"/>
                        <a:pt x="158" y="25"/>
                      </a:cubicBezTo>
                      <a:cubicBezTo>
                        <a:pt x="274" y="0"/>
                        <a:pt x="398" y="12"/>
                        <a:pt x="474" y="47"/>
                      </a:cubicBezTo>
                      <a:cubicBezTo>
                        <a:pt x="559" y="85"/>
                        <a:pt x="487" y="689"/>
                        <a:pt x="488" y="692"/>
                      </a:cubicBezTo>
                      <a:cubicBezTo>
                        <a:pt x="488" y="692"/>
                        <a:pt x="376" y="754"/>
                        <a:pt x="74" y="692"/>
                      </a:cubicBezTo>
                      <a:cubicBezTo>
                        <a:pt x="68" y="691"/>
                        <a:pt x="0" y="216"/>
                        <a:pt x="42" y="125"/>
                      </a:cubicBezTo>
                      <a:close/>
                    </a:path>
                  </a:pathLst>
                </a:custGeom>
                <a:solidFill>
                  <a:srgbClr val="9BD1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26" name="Freeform 1335">
                  <a:extLst>
                    <a:ext uri="{FF2B5EF4-FFF2-40B4-BE49-F238E27FC236}">
                      <a16:creationId xmlns:a16="http://schemas.microsoft.com/office/drawing/2014/main" id="{4DBF6410-767E-4F23-80D4-ACB7B139C3C4}"/>
                    </a:ext>
                  </a:extLst>
                </p:cNvPr>
                <p:cNvSpPr>
                  <a:spLocks/>
                </p:cNvSpPr>
                <p:nvPr/>
              </p:nvSpPr>
              <p:spPr bwMode="auto">
                <a:xfrm>
                  <a:off x="7861305" y="3740150"/>
                  <a:ext cx="84138" cy="165100"/>
                </a:xfrm>
                <a:custGeom>
                  <a:avLst/>
                  <a:gdLst>
                    <a:gd name="T0" fmla="*/ 347 w 394"/>
                    <a:gd name="T1" fmla="*/ 184 h 781"/>
                    <a:gd name="T2" fmla="*/ 278 w 394"/>
                    <a:gd name="T3" fmla="*/ 254 h 781"/>
                    <a:gd name="T4" fmla="*/ 172 w 394"/>
                    <a:gd name="T5" fmla="*/ 396 h 781"/>
                    <a:gd name="T6" fmla="*/ 141 w 394"/>
                    <a:gd name="T7" fmla="*/ 678 h 781"/>
                    <a:gd name="T8" fmla="*/ 143 w 394"/>
                    <a:gd name="T9" fmla="*/ 722 h 781"/>
                    <a:gd name="T10" fmla="*/ 143 w 394"/>
                    <a:gd name="T11" fmla="*/ 781 h 781"/>
                    <a:gd name="T12" fmla="*/ 116 w 394"/>
                    <a:gd name="T13" fmla="*/ 761 h 781"/>
                    <a:gd name="T14" fmla="*/ 44 w 394"/>
                    <a:gd name="T15" fmla="*/ 733 h 781"/>
                    <a:gd name="T16" fmla="*/ 67 w 394"/>
                    <a:gd name="T17" fmla="*/ 293 h 781"/>
                    <a:gd name="T18" fmla="*/ 140 w 394"/>
                    <a:gd name="T19" fmla="*/ 152 h 781"/>
                    <a:gd name="T20" fmla="*/ 247 w 394"/>
                    <a:gd name="T21" fmla="*/ 10 h 781"/>
                    <a:gd name="T22" fmla="*/ 337 w 394"/>
                    <a:gd name="T23" fmla="*/ 13 h 781"/>
                    <a:gd name="T24" fmla="*/ 337 w 394"/>
                    <a:gd name="T25" fmla="*/ 13 h 781"/>
                    <a:gd name="T26" fmla="*/ 337 w 394"/>
                    <a:gd name="T27" fmla="*/ 13 h 781"/>
                    <a:gd name="T28" fmla="*/ 373 w 394"/>
                    <a:gd name="T29" fmla="*/ 53 h 781"/>
                    <a:gd name="T30" fmla="*/ 347 w 394"/>
                    <a:gd name="T31" fmla="*/ 184 h 7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94" h="781">
                      <a:moveTo>
                        <a:pt x="347" y="184"/>
                      </a:moveTo>
                      <a:cubicBezTo>
                        <a:pt x="339" y="188"/>
                        <a:pt x="308" y="221"/>
                        <a:pt x="278" y="254"/>
                      </a:cubicBezTo>
                      <a:cubicBezTo>
                        <a:pt x="249" y="286"/>
                        <a:pt x="181" y="386"/>
                        <a:pt x="172" y="396"/>
                      </a:cubicBezTo>
                      <a:cubicBezTo>
                        <a:pt x="131" y="444"/>
                        <a:pt x="133" y="594"/>
                        <a:pt x="141" y="678"/>
                      </a:cubicBezTo>
                      <a:cubicBezTo>
                        <a:pt x="142" y="694"/>
                        <a:pt x="143" y="709"/>
                        <a:pt x="143" y="722"/>
                      </a:cubicBezTo>
                      <a:cubicBezTo>
                        <a:pt x="144" y="756"/>
                        <a:pt x="143" y="781"/>
                        <a:pt x="143" y="781"/>
                      </a:cubicBezTo>
                      <a:cubicBezTo>
                        <a:pt x="116" y="761"/>
                        <a:pt x="116" y="761"/>
                        <a:pt x="116" y="761"/>
                      </a:cubicBezTo>
                      <a:cubicBezTo>
                        <a:pt x="44" y="733"/>
                        <a:pt x="44" y="733"/>
                        <a:pt x="44" y="733"/>
                      </a:cubicBezTo>
                      <a:cubicBezTo>
                        <a:pt x="12" y="552"/>
                        <a:pt x="0" y="448"/>
                        <a:pt x="67" y="293"/>
                      </a:cubicBezTo>
                      <a:cubicBezTo>
                        <a:pt x="77" y="268"/>
                        <a:pt x="128" y="177"/>
                        <a:pt x="140" y="152"/>
                      </a:cubicBezTo>
                      <a:cubicBezTo>
                        <a:pt x="175" y="81"/>
                        <a:pt x="213" y="19"/>
                        <a:pt x="247" y="10"/>
                      </a:cubicBezTo>
                      <a:cubicBezTo>
                        <a:pt x="287" y="0"/>
                        <a:pt x="316" y="2"/>
                        <a:pt x="337" y="13"/>
                      </a:cubicBezTo>
                      <a:cubicBezTo>
                        <a:pt x="337" y="13"/>
                        <a:pt x="337" y="13"/>
                        <a:pt x="337" y="13"/>
                      </a:cubicBezTo>
                      <a:cubicBezTo>
                        <a:pt x="337" y="13"/>
                        <a:pt x="337" y="13"/>
                        <a:pt x="337" y="13"/>
                      </a:cubicBezTo>
                      <a:cubicBezTo>
                        <a:pt x="354" y="22"/>
                        <a:pt x="366" y="37"/>
                        <a:pt x="373" y="53"/>
                      </a:cubicBezTo>
                      <a:cubicBezTo>
                        <a:pt x="394" y="102"/>
                        <a:pt x="376" y="171"/>
                        <a:pt x="347" y="184"/>
                      </a:cubicBezTo>
                      <a:close/>
                    </a:path>
                  </a:pathLst>
                </a:custGeom>
                <a:solidFill>
                  <a:srgbClr val="F0D0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27" name="Freeform 1336">
                  <a:extLst>
                    <a:ext uri="{FF2B5EF4-FFF2-40B4-BE49-F238E27FC236}">
                      <a16:creationId xmlns:a16="http://schemas.microsoft.com/office/drawing/2014/main" id="{734F6D56-17B7-414B-81A3-23D4D87CAFB9}"/>
                    </a:ext>
                  </a:extLst>
                </p:cNvPr>
                <p:cNvSpPr>
                  <a:spLocks/>
                </p:cNvSpPr>
                <p:nvPr/>
              </p:nvSpPr>
              <p:spPr bwMode="auto">
                <a:xfrm>
                  <a:off x="7905755" y="3730625"/>
                  <a:ext cx="61913" cy="55562"/>
                </a:xfrm>
                <a:custGeom>
                  <a:avLst/>
                  <a:gdLst>
                    <a:gd name="T0" fmla="*/ 0 w 291"/>
                    <a:gd name="T1" fmla="*/ 125 h 262"/>
                    <a:gd name="T2" fmla="*/ 134 w 291"/>
                    <a:gd name="T3" fmla="*/ 262 h 262"/>
                    <a:gd name="T4" fmla="*/ 225 w 291"/>
                    <a:gd name="T5" fmla="*/ 164 h 262"/>
                    <a:gd name="T6" fmla="*/ 183 w 291"/>
                    <a:gd name="T7" fmla="*/ 3 h 262"/>
                    <a:gd name="T8" fmla="*/ 0 w 291"/>
                    <a:gd name="T9" fmla="*/ 125 h 262"/>
                  </a:gdLst>
                  <a:ahLst/>
                  <a:cxnLst>
                    <a:cxn ang="0">
                      <a:pos x="T0" y="T1"/>
                    </a:cxn>
                    <a:cxn ang="0">
                      <a:pos x="T2" y="T3"/>
                    </a:cxn>
                    <a:cxn ang="0">
                      <a:pos x="T4" y="T5"/>
                    </a:cxn>
                    <a:cxn ang="0">
                      <a:pos x="T6" y="T7"/>
                    </a:cxn>
                    <a:cxn ang="0">
                      <a:pos x="T8" y="T9"/>
                    </a:cxn>
                  </a:cxnLst>
                  <a:rect l="0" t="0" r="r" b="b"/>
                  <a:pathLst>
                    <a:path w="291" h="262">
                      <a:moveTo>
                        <a:pt x="0" y="125"/>
                      </a:moveTo>
                      <a:cubicBezTo>
                        <a:pt x="134" y="262"/>
                        <a:pt x="134" y="262"/>
                        <a:pt x="134" y="262"/>
                      </a:cubicBezTo>
                      <a:cubicBezTo>
                        <a:pt x="162" y="230"/>
                        <a:pt x="203" y="188"/>
                        <a:pt x="225" y="164"/>
                      </a:cubicBezTo>
                      <a:cubicBezTo>
                        <a:pt x="291" y="91"/>
                        <a:pt x="253" y="0"/>
                        <a:pt x="183" y="3"/>
                      </a:cubicBezTo>
                      <a:cubicBezTo>
                        <a:pt x="93" y="6"/>
                        <a:pt x="32" y="57"/>
                        <a:pt x="0" y="125"/>
                      </a:cubicBezTo>
                      <a:close/>
                    </a:path>
                  </a:pathLst>
                </a:custGeom>
                <a:solidFill>
                  <a:srgbClr val="1F93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28" name="Freeform 1337">
                  <a:extLst>
                    <a:ext uri="{FF2B5EF4-FFF2-40B4-BE49-F238E27FC236}">
                      <a16:creationId xmlns:a16="http://schemas.microsoft.com/office/drawing/2014/main" id="{A943CF68-9E56-4DF3-9F6B-B606B1EA9ADE}"/>
                    </a:ext>
                  </a:extLst>
                </p:cNvPr>
                <p:cNvSpPr>
                  <a:spLocks/>
                </p:cNvSpPr>
                <p:nvPr/>
              </p:nvSpPr>
              <p:spPr bwMode="auto">
                <a:xfrm>
                  <a:off x="7886705" y="3743325"/>
                  <a:ext cx="58738" cy="149225"/>
                </a:xfrm>
                <a:custGeom>
                  <a:avLst/>
                  <a:gdLst>
                    <a:gd name="T0" fmla="*/ 230 w 277"/>
                    <a:gd name="T1" fmla="*/ 171 h 709"/>
                    <a:gd name="T2" fmla="*/ 161 w 277"/>
                    <a:gd name="T3" fmla="*/ 241 h 709"/>
                    <a:gd name="T4" fmla="*/ 55 w 277"/>
                    <a:gd name="T5" fmla="*/ 383 h 709"/>
                    <a:gd name="T6" fmla="*/ 24 w 277"/>
                    <a:gd name="T7" fmla="*/ 665 h 709"/>
                    <a:gd name="T8" fmla="*/ 26 w 277"/>
                    <a:gd name="T9" fmla="*/ 709 h 709"/>
                    <a:gd name="T10" fmla="*/ 19 w 277"/>
                    <a:gd name="T11" fmla="*/ 414 h 709"/>
                    <a:gd name="T12" fmla="*/ 160 w 277"/>
                    <a:gd name="T13" fmla="*/ 198 h 709"/>
                    <a:gd name="T14" fmla="*/ 116 w 277"/>
                    <a:gd name="T15" fmla="*/ 111 h 709"/>
                    <a:gd name="T16" fmla="*/ 220 w 277"/>
                    <a:gd name="T17" fmla="*/ 0 h 709"/>
                    <a:gd name="T18" fmla="*/ 256 w 277"/>
                    <a:gd name="T19" fmla="*/ 40 h 709"/>
                    <a:gd name="T20" fmla="*/ 230 w 277"/>
                    <a:gd name="T21" fmla="*/ 171 h 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7" h="709">
                      <a:moveTo>
                        <a:pt x="230" y="171"/>
                      </a:moveTo>
                      <a:cubicBezTo>
                        <a:pt x="222" y="175"/>
                        <a:pt x="191" y="208"/>
                        <a:pt x="161" y="241"/>
                      </a:cubicBezTo>
                      <a:cubicBezTo>
                        <a:pt x="132" y="273"/>
                        <a:pt x="64" y="373"/>
                        <a:pt x="55" y="383"/>
                      </a:cubicBezTo>
                      <a:cubicBezTo>
                        <a:pt x="14" y="431"/>
                        <a:pt x="16" y="581"/>
                        <a:pt x="24" y="665"/>
                      </a:cubicBezTo>
                      <a:cubicBezTo>
                        <a:pt x="25" y="681"/>
                        <a:pt x="26" y="696"/>
                        <a:pt x="26" y="709"/>
                      </a:cubicBezTo>
                      <a:cubicBezTo>
                        <a:pt x="26" y="709"/>
                        <a:pt x="0" y="461"/>
                        <a:pt x="19" y="414"/>
                      </a:cubicBezTo>
                      <a:cubicBezTo>
                        <a:pt x="37" y="368"/>
                        <a:pt x="152" y="231"/>
                        <a:pt x="160" y="198"/>
                      </a:cubicBezTo>
                      <a:cubicBezTo>
                        <a:pt x="169" y="164"/>
                        <a:pt x="116" y="111"/>
                        <a:pt x="116" y="111"/>
                      </a:cubicBezTo>
                      <a:cubicBezTo>
                        <a:pt x="220" y="0"/>
                        <a:pt x="220" y="0"/>
                        <a:pt x="220" y="0"/>
                      </a:cubicBezTo>
                      <a:cubicBezTo>
                        <a:pt x="256" y="40"/>
                        <a:pt x="256" y="40"/>
                        <a:pt x="256" y="40"/>
                      </a:cubicBezTo>
                      <a:cubicBezTo>
                        <a:pt x="277" y="89"/>
                        <a:pt x="259" y="158"/>
                        <a:pt x="230" y="171"/>
                      </a:cubicBezTo>
                      <a:close/>
                    </a:path>
                  </a:pathLst>
                </a:custGeom>
                <a:solidFill>
                  <a:srgbClr val="DFB2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29" name="Freeform 1338">
                  <a:extLst>
                    <a:ext uri="{FF2B5EF4-FFF2-40B4-BE49-F238E27FC236}">
                      <a16:creationId xmlns:a16="http://schemas.microsoft.com/office/drawing/2014/main" id="{559CE228-F175-4B61-9FFF-AFAD554A52DA}"/>
                    </a:ext>
                  </a:extLst>
                </p:cNvPr>
                <p:cNvSpPr>
                  <a:spLocks/>
                </p:cNvSpPr>
                <p:nvPr/>
              </p:nvSpPr>
              <p:spPr bwMode="auto">
                <a:xfrm>
                  <a:off x="7896230" y="3717925"/>
                  <a:ext cx="71438" cy="66675"/>
                </a:xfrm>
                <a:custGeom>
                  <a:avLst/>
                  <a:gdLst>
                    <a:gd name="T0" fmla="*/ 0 w 332"/>
                    <a:gd name="T1" fmla="*/ 169 h 314"/>
                    <a:gd name="T2" fmla="*/ 166 w 332"/>
                    <a:gd name="T3" fmla="*/ 314 h 314"/>
                    <a:gd name="T4" fmla="*/ 257 w 332"/>
                    <a:gd name="T5" fmla="*/ 215 h 314"/>
                    <a:gd name="T6" fmla="*/ 241 w 332"/>
                    <a:gd name="T7" fmla="*/ 0 h 314"/>
                    <a:gd name="T8" fmla="*/ 0 w 332"/>
                    <a:gd name="T9" fmla="*/ 169 h 314"/>
                  </a:gdLst>
                  <a:ahLst/>
                  <a:cxnLst>
                    <a:cxn ang="0">
                      <a:pos x="T0" y="T1"/>
                    </a:cxn>
                    <a:cxn ang="0">
                      <a:pos x="T2" y="T3"/>
                    </a:cxn>
                    <a:cxn ang="0">
                      <a:pos x="T4" y="T5"/>
                    </a:cxn>
                    <a:cxn ang="0">
                      <a:pos x="T6" y="T7"/>
                    </a:cxn>
                    <a:cxn ang="0">
                      <a:pos x="T8" y="T9"/>
                    </a:cxn>
                  </a:cxnLst>
                  <a:rect l="0" t="0" r="r" b="b"/>
                  <a:pathLst>
                    <a:path w="332" h="314">
                      <a:moveTo>
                        <a:pt x="0" y="169"/>
                      </a:moveTo>
                      <a:cubicBezTo>
                        <a:pt x="166" y="314"/>
                        <a:pt x="166" y="314"/>
                        <a:pt x="166" y="314"/>
                      </a:cubicBezTo>
                      <a:cubicBezTo>
                        <a:pt x="195" y="282"/>
                        <a:pt x="235" y="239"/>
                        <a:pt x="257" y="215"/>
                      </a:cubicBezTo>
                      <a:cubicBezTo>
                        <a:pt x="323" y="142"/>
                        <a:pt x="332" y="0"/>
                        <a:pt x="241" y="0"/>
                      </a:cubicBezTo>
                      <a:cubicBezTo>
                        <a:pt x="151" y="0"/>
                        <a:pt x="33" y="101"/>
                        <a:pt x="0" y="169"/>
                      </a:cubicBezTo>
                      <a:close/>
                    </a:path>
                  </a:pathLst>
                </a:custGeom>
                <a:solidFill>
                  <a:srgbClr val="9BD1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30" name="Freeform 1339">
                  <a:extLst>
                    <a:ext uri="{FF2B5EF4-FFF2-40B4-BE49-F238E27FC236}">
                      <a16:creationId xmlns:a16="http://schemas.microsoft.com/office/drawing/2014/main" id="{43F73E4E-BE5C-4BBC-B8E7-A07D33D0773F}"/>
                    </a:ext>
                  </a:extLst>
                </p:cNvPr>
                <p:cNvSpPr>
                  <a:spLocks/>
                </p:cNvSpPr>
                <p:nvPr/>
              </p:nvSpPr>
              <p:spPr bwMode="auto">
                <a:xfrm>
                  <a:off x="7880355" y="3916363"/>
                  <a:ext cx="22225" cy="39687"/>
                </a:xfrm>
                <a:custGeom>
                  <a:avLst/>
                  <a:gdLst>
                    <a:gd name="T0" fmla="*/ 81 w 99"/>
                    <a:gd name="T1" fmla="*/ 10 h 185"/>
                    <a:gd name="T2" fmla="*/ 67 w 99"/>
                    <a:gd name="T3" fmla="*/ 127 h 185"/>
                    <a:gd name="T4" fmla="*/ 40 w 99"/>
                    <a:gd name="T5" fmla="*/ 167 h 185"/>
                    <a:gd name="T6" fmla="*/ 23 w 99"/>
                    <a:gd name="T7" fmla="*/ 34 h 185"/>
                    <a:gd name="T8" fmla="*/ 81 w 99"/>
                    <a:gd name="T9" fmla="*/ 10 h 185"/>
                  </a:gdLst>
                  <a:ahLst/>
                  <a:cxnLst>
                    <a:cxn ang="0">
                      <a:pos x="T0" y="T1"/>
                    </a:cxn>
                    <a:cxn ang="0">
                      <a:pos x="T2" y="T3"/>
                    </a:cxn>
                    <a:cxn ang="0">
                      <a:pos x="T4" y="T5"/>
                    </a:cxn>
                    <a:cxn ang="0">
                      <a:pos x="T6" y="T7"/>
                    </a:cxn>
                    <a:cxn ang="0">
                      <a:pos x="T8" y="T9"/>
                    </a:cxn>
                  </a:cxnLst>
                  <a:rect l="0" t="0" r="r" b="b"/>
                  <a:pathLst>
                    <a:path w="99" h="185">
                      <a:moveTo>
                        <a:pt x="81" y="10"/>
                      </a:moveTo>
                      <a:cubicBezTo>
                        <a:pt x="81" y="10"/>
                        <a:pt x="34" y="93"/>
                        <a:pt x="67" y="127"/>
                      </a:cubicBezTo>
                      <a:cubicBezTo>
                        <a:pt x="99" y="161"/>
                        <a:pt x="63" y="185"/>
                        <a:pt x="40" y="167"/>
                      </a:cubicBezTo>
                      <a:cubicBezTo>
                        <a:pt x="0" y="136"/>
                        <a:pt x="6" y="68"/>
                        <a:pt x="23" y="34"/>
                      </a:cubicBezTo>
                      <a:cubicBezTo>
                        <a:pt x="39" y="0"/>
                        <a:pt x="81" y="10"/>
                        <a:pt x="81" y="10"/>
                      </a:cubicBezTo>
                      <a:close/>
                    </a:path>
                  </a:pathLst>
                </a:custGeom>
                <a:solidFill>
                  <a:srgbClr val="F0D0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31" name="Freeform 1340">
                  <a:extLst>
                    <a:ext uri="{FF2B5EF4-FFF2-40B4-BE49-F238E27FC236}">
                      <a16:creationId xmlns:a16="http://schemas.microsoft.com/office/drawing/2014/main" id="{88B3A436-D17C-4DDE-8C18-C732A843A376}"/>
                    </a:ext>
                  </a:extLst>
                </p:cNvPr>
                <p:cNvSpPr>
                  <a:spLocks/>
                </p:cNvSpPr>
                <p:nvPr/>
              </p:nvSpPr>
              <p:spPr bwMode="auto">
                <a:xfrm>
                  <a:off x="7872418" y="3921125"/>
                  <a:ext cx="20638" cy="38100"/>
                </a:xfrm>
                <a:custGeom>
                  <a:avLst/>
                  <a:gdLst>
                    <a:gd name="T0" fmla="*/ 81 w 99"/>
                    <a:gd name="T1" fmla="*/ 10 h 184"/>
                    <a:gd name="T2" fmla="*/ 66 w 99"/>
                    <a:gd name="T3" fmla="*/ 127 h 184"/>
                    <a:gd name="T4" fmla="*/ 40 w 99"/>
                    <a:gd name="T5" fmla="*/ 167 h 184"/>
                    <a:gd name="T6" fmla="*/ 22 w 99"/>
                    <a:gd name="T7" fmla="*/ 34 h 184"/>
                    <a:gd name="T8" fmla="*/ 81 w 99"/>
                    <a:gd name="T9" fmla="*/ 10 h 184"/>
                  </a:gdLst>
                  <a:ahLst/>
                  <a:cxnLst>
                    <a:cxn ang="0">
                      <a:pos x="T0" y="T1"/>
                    </a:cxn>
                    <a:cxn ang="0">
                      <a:pos x="T2" y="T3"/>
                    </a:cxn>
                    <a:cxn ang="0">
                      <a:pos x="T4" y="T5"/>
                    </a:cxn>
                    <a:cxn ang="0">
                      <a:pos x="T6" y="T7"/>
                    </a:cxn>
                    <a:cxn ang="0">
                      <a:pos x="T8" y="T9"/>
                    </a:cxn>
                  </a:cxnLst>
                  <a:rect l="0" t="0" r="r" b="b"/>
                  <a:pathLst>
                    <a:path w="99" h="184">
                      <a:moveTo>
                        <a:pt x="81" y="10"/>
                      </a:moveTo>
                      <a:cubicBezTo>
                        <a:pt x="81" y="10"/>
                        <a:pt x="34" y="93"/>
                        <a:pt x="66" y="127"/>
                      </a:cubicBezTo>
                      <a:cubicBezTo>
                        <a:pt x="99" y="161"/>
                        <a:pt x="63" y="184"/>
                        <a:pt x="40" y="167"/>
                      </a:cubicBezTo>
                      <a:cubicBezTo>
                        <a:pt x="0" y="136"/>
                        <a:pt x="5" y="68"/>
                        <a:pt x="22" y="34"/>
                      </a:cubicBezTo>
                      <a:cubicBezTo>
                        <a:pt x="39" y="0"/>
                        <a:pt x="81" y="10"/>
                        <a:pt x="81" y="10"/>
                      </a:cubicBezTo>
                      <a:close/>
                    </a:path>
                  </a:pathLst>
                </a:custGeom>
                <a:solidFill>
                  <a:srgbClr val="F0D0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32" name="Freeform 1341">
                  <a:extLst>
                    <a:ext uri="{FF2B5EF4-FFF2-40B4-BE49-F238E27FC236}">
                      <a16:creationId xmlns:a16="http://schemas.microsoft.com/office/drawing/2014/main" id="{F177999D-CC0B-4C45-A969-A514904AC151}"/>
                    </a:ext>
                  </a:extLst>
                </p:cNvPr>
                <p:cNvSpPr>
                  <a:spLocks/>
                </p:cNvSpPr>
                <p:nvPr/>
              </p:nvSpPr>
              <p:spPr bwMode="auto">
                <a:xfrm>
                  <a:off x="7861305" y="3917950"/>
                  <a:ext cx="25400" cy="39687"/>
                </a:xfrm>
                <a:custGeom>
                  <a:avLst/>
                  <a:gdLst>
                    <a:gd name="T0" fmla="*/ 56 w 120"/>
                    <a:gd name="T1" fmla="*/ 24 h 189"/>
                    <a:gd name="T2" fmla="*/ 120 w 120"/>
                    <a:gd name="T3" fmla="*/ 31 h 189"/>
                    <a:gd name="T4" fmla="*/ 66 w 120"/>
                    <a:gd name="T5" fmla="*/ 136 h 189"/>
                    <a:gd name="T6" fmla="*/ 27 w 120"/>
                    <a:gd name="T7" fmla="*/ 161 h 189"/>
                    <a:gd name="T8" fmla="*/ 56 w 120"/>
                    <a:gd name="T9" fmla="*/ 24 h 189"/>
                  </a:gdLst>
                  <a:ahLst/>
                  <a:cxnLst>
                    <a:cxn ang="0">
                      <a:pos x="T0" y="T1"/>
                    </a:cxn>
                    <a:cxn ang="0">
                      <a:pos x="T2" y="T3"/>
                    </a:cxn>
                    <a:cxn ang="0">
                      <a:pos x="T4" y="T5"/>
                    </a:cxn>
                    <a:cxn ang="0">
                      <a:pos x="T6" y="T7"/>
                    </a:cxn>
                    <a:cxn ang="0">
                      <a:pos x="T8" y="T9"/>
                    </a:cxn>
                  </a:cxnLst>
                  <a:rect l="0" t="0" r="r" b="b"/>
                  <a:pathLst>
                    <a:path w="120" h="189">
                      <a:moveTo>
                        <a:pt x="56" y="24"/>
                      </a:moveTo>
                      <a:cubicBezTo>
                        <a:pt x="84" y="0"/>
                        <a:pt x="120" y="31"/>
                        <a:pt x="120" y="31"/>
                      </a:cubicBezTo>
                      <a:cubicBezTo>
                        <a:pt x="120" y="31"/>
                        <a:pt x="46" y="87"/>
                        <a:pt x="66" y="136"/>
                      </a:cubicBezTo>
                      <a:cubicBezTo>
                        <a:pt x="85" y="185"/>
                        <a:pt x="43" y="189"/>
                        <a:pt x="27" y="161"/>
                      </a:cubicBezTo>
                      <a:cubicBezTo>
                        <a:pt x="0" y="110"/>
                        <a:pt x="28" y="49"/>
                        <a:pt x="56" y="24"/>
                      </a:cubicBezTo>
                      <a:close/>
                    </a:path>
                  </a:pathLst>
                </a:custGeom>
                <a:solidFill>
                  <a:srgbClr val="F0D0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33" name="Freeform 1342">
                  <a:extLst>
                    <a:ext uri="{FF2B5EF4-FFF2-40B4-BE49-F238E27FC236}">
                      <a16:creationId xmlns:a16="http://schemas.microsoft.com/office/drawing/2014/main" id="{0C9310E6-3DE5-4EAD-BFCC-93E6A2225D78}"/>
                    </a:ext>
                  </a:extLst>
                </p:cNvPr>
                <p:cNvSpPr>
                  <a:spLocks/>
                </p:cNvSpPr>
                <p:nvPr/>
              </p:nvSpPr>
              <p:spPr bwMode="auto">
                <a:xfrm>
                  <a:off x="7854955" y="3894138"/>
                  <a:ext cx="23813" cy="55562"/>
                </a:xfrm>
                <a:custGeom>
                  <a:avLst/>
                  <a:gdLst>
                    <a:gd name="T0" fmla="*/ 113 w 113"/>
                    <a:gd name="T1" fmla="*/ 138 h 267"/>
                    <a:gd name="T2" fmla="*/ 55 w 113"/>
                    <a:gd name="T3" fmla="*/ 221 h 267"/>
                    <a:gd name="T4" fmla="*/ 19 w 113"/>
                    <a:gd name="T5" fmla="*/ 238 h 267"/>
                    <a:gd name="T6" fmla="*/ 55 w 113"/>
                    <a:gd name="T7" fmla="*/ 27 h 267"/>
                    <a:gd name="T8" fmla="*/ 113 w 113"/>
                    <a:gd name="T9" fmla="*/ 138 h 267"/>
                  </a:gdLst>
                  <a:ahLst/>
                  <a:cxnLst>
                    <a:cxn ang="0">
                      <a:pos x="T0" y="T1"/>
                    </a:cxn>
                    <a:cxn ang="0">
                      <a:pos x="T2" y="T3"/>
                    </a:cxn>
                    <a:cxn ang="0">
                      <a:pos x="T4" y="T5"/>
                    </a:cxn>
                    <a:cxn ang="0">
                      <a:pos x="T6" y="T7"/>
                    </a:cxn>
                    <a:cxn ang="0">
                      <a:pos x="T8" y="T9"/>
                    </a:cxn>
                  </a:cxnLst>
                  <a:rect l="0" t="0" r="r" b="b"/>
                  <a:pathLst>
                    <a:path w="113" h="267">
                      <a:moveTo>
                        <a:pt x="113" y="138"/>
                      </a:moveTo>
                      <a:cubicBezTo>
                        <a:pt x="113" y="138"/>
                        <a:pt x="43" y="176"/>
                        <a:pt x="55" y="221"/>
                      </a:cubicBezTo>
                      <a:cubicBezTo>
                        <a:pt x="67" y="267"/>
                        <a:pt x="30" y="265"/>
                        <a:pt x="19" y="238"/>
                      </a:cubicBezTo>
                      <a:cubicBezTo>
                        <a:pt x="0" y="190"/>
                        <a:pt x="30" y="60"/>
                        <a:pt x="55" y="27"/>
                      </a:cubicBezTo>
                      <a:cubicBezTo>
                        <a:pt x="76" y="0"/>
                        <a:pt x="113" y="138"/>
                        <a:pt x="113" y="138"/>
                      </a:cubicBezTo>
                      <a:close/>
                    </a:path>
                  </a:pathLst>
                </a:custGeom>
                <a:solidFill>
                  <a:srgbClr val="F0D0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34" name="Freeform 1343">
                  <a:extLst>
                    <a:ext uri="{FF2B5EF4-FFF2-40B4-BE49-F238E27FC236}">
                      <a16:creationId xmlns:a16="http://schemas.microsoft.com/office/drawing/2014/main" id="{957297B9-5C69-4967-9D24-4C316F6A640C}"/>
                    </a:ext>
                  </a:extLst>
                </p:cNvPr>
                <p:cNvSpPr>
                  <a:spLocks/>
                </p:cNvSpPr>
                <p:nvPr/>
              </p:nvSpPr>
              <p:spPr bwMode="auto">
                <a:xfrm>
                  <a:off x="7859718" y="3887788"/>
                  <a:ext cx="39688" cy="47625"/>
                </a:xfrm>
                <a:custGeom>
                  <a:avLst/>
                  <a:gdLst>
                    <a:gd name="T0" fmla="*/ 53 w 187"/>
                    <a:gd name="T1" fmla="*/ 35 h 229"/>
                    <a:gd name="T2" fmla="*/ 174 w 187"/>
                    <a:gd name="T3" fmla="*/ 50 h 229"/>
                    <a:gd name="T4" fmla="*/ 187 w 187"/>
                    <a:gd name="T5" fmla="*/ 93 h 229"/>
                    <a:gd name="T6" fmla="*/ 186 w 187"/>
                    <a:gd name="T7" fmla="*/ 117 h 229"/>
                    <a:gd name="T8" fmla="*/ 147 w 187"/>
                    <a:gd name="T9" fmla="*/ 193 h 229"/>
                    <a:gd name="T10" fmla="*/ 146 w 187"/>
                    <a:gd name="T11" fmla="*/ 194 h 229"/>
                    <a:gd name="T12" fmla="*/ 142 w 187"/>
                    <a:gd name="T13" fmla="*/ 197 h 229"/>
                    <a:gd name="T14" fmla="*/ 25 w 187"/>
                    <a:gd name="T15" fmla="*/ 179 h 229"/>
                    <a:gd name="T16" fmla="*/ 53 w 187"/>
                    <a:gd name="T17" fmla="*/ 35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7" h="229">
                      <a:moveTo>
                        <a:pt x="53" y="35"/>
                      </a:moveTo>
                      <a:cubicBezTo>
                        <a:pt x="94" y="0"/>
                        <a:pt x="148" y="6"/>
                        <a:pt x="174" y="50"/>
                      </a:cubicBezTo>
                      <a:cubicBezTo>
                        <a:pt x="181" y="63"/>
                        <a:pt x="186" y="77"/>
                        <a:pt x="187" y="93"/>
                      </a:cubicBezTo>
                      <a:cubicBezTo>
                        <a:pt x="187" y="101"/>
                        <a:pt x="187" y="109"/>
                        <a:pt x="186" y="117"/>
                      </a:cubicBezTo>
                      <a:cubicBezTo>
                        <a:pt x="183" y="145"/>
                        <a:pt x="169" y="174"/>
                        <a:pt x="147" y="193"/>
                      </a:cubicBezTo>
                      <a:cubicBezTo>
                        <a:pt x="146" y="193"/>
                        <a:pt x="146" y="193"/>
                        <a:pt x="146" y="194"/>
                      </a:cubicBezTo>
                      <a:cubicBezTo>
                        <a:pt x="145" y="195"/>
                        <a:pt x="143" y="196"/>
                        <a:pt x="142" y="197"/>
                      </a:cubicBezTo>
                      <a:cubicBezTo>
                        <a:pt x="102" y="229"/>
                        <a:pt x="50" y="221"/>
                        <a:pt x="25" y="179"/>
                      </a:cubicBezTo>
                      <a:cubicBezTo>
                        <a:pt x="0" y="136"/>
                        <a:pt x="12" y="71"/>
                        <a:pt x="53" y="35"/>
                      </a:cubicBezTo>
                      <a:close/>
                    </a:path>
                  </a:pathLst>
                </a:custGeom>
                <a:solidFill>
                  <a:srgbClr val="F0D0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35" name="Freeform 1344">
                  <a:extLst>
                    <a:ext uri="{FF2B5EF4-FFF2-40B4-BE49-F238E27FC236}">
                      <a16:creationId xmlns:a16="http://schemas.microsoft.com/office/drawing/2014/main" id="{6C920BE0-9AC0-442F-A95B-1C1F83A6EF85}"/>
                    </a:ext>
                  </a:extLst>
                </p:cNvPr>
                <p:cNvSpPr>
                  <a:spLocks/>
                </p:cNvSpPr>
                <p:nvPr/>
              </p:nvSpPr>
              <p:spPr bwMode="auto">
                <a:xfrm>
                  <a:off x="7880355" y="3890963"/>
                  <a:ext cx="34925" cy="49212"/>
                </a:xfrm>
                <a:custGeom>
                  <a:avLst/>
                  <a:gdLst>
                    <a:gd name="T0" fmla="*/ 14 w 163"/>
                    <a:gd name="T1" fmla="*/ 0 h 230"/>
                    <a:gd name="T2" fmla="*/ 65 w 163"/>
                    <a:gd name="T3" fmla="*/ 19 h 230"/>
                    <a:gd name="T4" fmla="*/ 76 w 163"/>
                    <a:gd name="T5" fmla="*/ 28 h 230"/>
                    <a:gd name="T6" fmla="*/ 134 w 163"/>
                    <a:gd name="T7" fmla="*/ 192 h 230"/>
                    <a:gd name="T8" fmla="*/ 131 w 163"/>
                    <a:gd name="T9" fmla="*/ 196 h 230"/>
                    <a:gd name="T10" fmla="*/ 83 w 163"/>
                    <a:gd name="T11" fmla="*/ 129 h 230"/>
                    <a:gd name="T12" fmla="*/ 80 w 163"/>
                    <a:gd name="T13" fmla="*/ 128 h 230"/>
                    <a:gd name="T14" fmla="*/ 39 w 163"/>
                    <a:gd name="T15" fmla="*/ 153 h 230"/>
                    <a:gd name="T16" fmla="*/ 1 w 163"/>
                    <a:gd name="T17" fmla="*/ 111 h 230"/>
                    <a:gd name="T18" fmla="*/ 13 w 163"/>
                    <a:gd name="T19" fmla="*/ 6 h 230"/>
                    <a:gd name="T20" fmla="*/ 14 w 163"/>
                    <a:gd name="T21" fmla="*/ 0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3" h="230">
                      <a:moveTo>
                        <a:pt x="14" y="0"/>
                      </a:moveTo>
                      <a:cubicBezTo>
                        <a:pt x="14" y="0"/>
                        <a:pt x="43" y="2"/>
                        <a:pt x="65" y="19"/>
                      </a:cubicBezTo>
                      <a:cubicBezTo>
                        <a:pt x="69" y="21"/>
                        <a:pt x="73" y="24"/>
                        <a:pt x="76" y="28"/>
                      </a:cubicBezTo>
                      <a:cubicBezTo>
                        <a:pt x="98" y="52"/>
                        <a:pt x="163" y="154"/>
                        <a:pt x="134" y="192"/>
                      </a:cubicBezTo>
                      <a:cubicBezTo>
                        <a:pt x="133" y="193"/>
                        <a:pt x="132" y="195"/>
                        <a:pt x="131" y="196"/>
                      </a:cubicBezTo>
                      <a:cubicBezTo>
                        <a:pt x="94" y="230"/>
                        <a:pt x="89" y="135"/>
                        <a:pt x="83" y="129"/>
                      </a:cubicBezTo>
                      <a:cubicBezTo>
                        <a:pt x="82" y="128"/>
                        <a:pt x="81" y="128"/>
                        <a:pt x="80" y="128"/>
                      </a:cubicBezTo>
                      <a:cubicBezTo>
                        <a:pt x="73" y="129"/>
                        <a:pt x="60" y="157"/>
                        <a:pt x="39" y="153"/>
                      </a:cubicBezTo>
                      <a:cubicBezTo>
                        <a:pt x="17" y="149"/>
                        <a:pt x="2" y="134"/>
                        <a:pt x="1" y="111"/>
                      </a:cubicBezTo>
                      <a:cubicBezTo>
                        <a:pt x="0" y="92"/>
                        <a:pt x="10" y="27"/>
                        <a:pt x="13" y="6"/>
                      </a:cubicBezTo>
                      <a:cubicBezTo>
                        <a:pt x="14" y="2"/>
                        <a:pt x="14" y="0"/>
                        <a:pt x="14" y="0"/>
                      </a:cubicBezTo>
                      <a:close/>
                    </a:path>
                  </a:pathLst>
                </a:custGeom>
                <a:solidFill>
                  <a:srgbClr val="F0D0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36" name="Freeform 1345">
                  <a:extLst>
                    <a:ext uri="{FF2B5EF4-FFF2-40B4-BE49-F238E27FC236}">
                      <a16:creationId xmlns:a16="http://schemas.microsoft.com/office/drawing/2014/main" id="{666A423D-D193-46C8-A044-C2F355A553A2}"/>
                    </a:ext>
                  </a:extLst>
                </p:cNvPr>
                <p:cNvSpPr>
                  <a:spLocks/>
                </p:cNvSpPr>
                <p:nvPr/>
              </p:nvSpPr>
              <p:spPr bwMode="auto">
                <a:xfrm>
                  <a:off x="7878768" y="3925888"/>
                  <a:ext cx="9525" cy="25400"/>
                </a:xfrm>
                <a:custGeom>
                  <a:avLst/>
                  <a:gdLst>
                    <a:gd name="T0" fmla="*/ 48 w 48"/>
                    <a:gd name="T1" fmla="*/ 120 h 120"/>
                    <a:gd name="T2" fmla="*/ 28 w 48"/>
                    <a:gd name="T3" fmla="*/ 0 h 120"/>
                    <a:gd name="T4" fmla="*/ 48 w 48"/>
                    <a:gd name="T5" fmla="*/ 120 h 120"/>
                  </a:gdLst>
                  <a:ahLst/>
                  <a:cxnLst>
                    <a:cxn ang="0">
                      <a:pos x="T0" y="T1"/>
                    </a:cxn>
                    <a:cxn ang="0">
                      <a:pos x="T2" y="T3"/>
                    </a:cxn>
                    <a:cxn ang="0">
                      <a:pos x="T4" y="T5"/>
                    </a:cxn>
                  </a:cxnLst>
                  <a:rect l="0" t="0" r="r" b="b"/>
                  <a:pathLst>
                    <a:path w="48" h="120">
                      <a:moveTo>
                        <a:pt x="48" y="120"/>
                      </a:moveTo>
                      <a:cubicBezTo>
                        <a:pt x="15" y="65"/>
                        <a:pt x="17" y="33"/>
                        <a:pt x="28" y="0"/>
                      </a:cubicBezTo>
                      <a:cubicBezTo>
                        <a:pt x="0" y="41"/>
                        <a:pt x="24" y="99"/>
                        <a:pt x="48" y="120"/>
                      </a:cubicBezTo>
                      <a:close/>
                    </a:path>
                  </a:pathLst>
                </a:custGeom>
                <a:solidFill>
                  <a:srgbClr val="DFB2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37" name="Freeform 1346">
                  <a:extLst>
                    <a:ext uri="{FF2B5EF4-FFF2-40B4-BE49-F238E27FC236}">
                      <a16:creationId xmlns:a16="http://schemas.microsoft.com/office/drawing/2014/main" id="{7B4DBD1F-06CD-4FC6-AF44-231478EC35A6}"/>
                    </a:ext>
                  </a:extLst>
                </p:cNvPr>
                <p:cNvSpPr>
                  <a:spLocks/>
                </p:cNvSpPr>
                <p:nvPr/>
              </p:nvSpPr>
              <p:spPr bwMode="auto">
                <a:xfrm>
                  <a:off x="7861305" y="3922713"/>
                  <a:ext cx="6350" cy="25400"/>
                </a:xfrm>
                <a:custGeom>
                  <a:avLst/>
                  <a:gdLst>
                    <a:gd name="T0" fmla="*/ 16 w 27"/>
                    <a:gd name="T1" fmla="*/ 120 h 120"/>
                    <a:gd name="T2" fmla="*/ 27 w 27"/>
                    <a:gd name="T3" fmla="*/ 0 h 120"/>
                    <a:gd name="T4" fmla="*/ 16 w 27"/>
                    <a:gd name="T5" fmla="*/ 120 h 120"/>
                  </a:gdLst>
                  <a:ahLst/>
                  <a:cxnLst>
                    <a:cxn ang="0">
                      <a:pos x="T0" y="T1"/>
                    </a:cxn>
                    <a:cxn ang="0">
                      <a:pos x="T2" y="T3"/>
                    </a:cxn>
                    <a:cxn ang="0">
                      <a:pos x="T4" y="T5"/>
                    </a:cxn>
                  </a:cxnLst>
                  <a:rect l="0" t="0" r="r" b="b"/>
                  <a:pathLst>
                    <a:path w="27" h="120">
                      <a:moveTo>
                        <a:pt x="16" y="120"/>
                      </a:moveTo>
                      <a:cubicBezTo>
                        <a:pt x="7" y="59"/>
                        <a:pt x="15" y="31"/>
                        <a:pt x="27" y="0"/>
                      </a:cubicBezTo>
                      <a:cubicBezTo>
                        <a:pt x="0" y="34"/>
                        <a:pt x="4" y="91"/>
                        <a:pt x="16" y="120"/>
                      </a:cubicBezTo>
                      <a:close/>
                    </a:path>
                  </a:pathLst>
                </a:custGeom>
                <a:solidFill>
                  <a:srgbClr val="DFB2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38" name="Freeform 1347">
                  <a:extLst>
                    <a:ext uri="{FF2B5EF4-FFF2-40B4-BE49-F238E27FC236}">
                      <a16:creationId xmlns:a16="http://schemas.microsoft.com/office/drawing/2014/main" id="{F61B4801-BDDE-436D-863E-DDF2382CCC2A}"/>
                    </a:ext>
                  </a:extLst>
                </p:cNvPr>
                <p:cNvSpPr>
                  <a:spLocks/>
                </p:cNvSpPr>
                <p:nvPr/>
              </p:nvSpPr>
              <p:spPr bwMode="auto">
                <a:xfrm>
                  <a:off x="7869243" y="3924300"/>
                  <a:ext cx="7938" cy="26987"/>
                </a:xfrm>
                <a:custGeom>
                  <a:avLst/>
                  <a:gdLst>
                    <a:gd name="T0" fmla="*/ 35 w 35"/>
                    <a:gd name="T1" fmla="*/ 129 h 129"/>
                    <a:gd name="T2" fmla="*/ 29 w 35"/>
                    <a:gd name="T3" fmla="*/ 0 h 129"/>
                    <a:gd name="T4" fmla="*/ 35 w 35"/>
                    <a:gd name="T5" fmla="*/ 129 h 129"/>
                  </a:gdLst>
                  <a:ahLst/>
                  <a:cxnLst>
                    <a:cxn ang="0">
                      <a:pos x="T0" y="T1"/>
                    </a:cxn>
                    <a:cxn ang="0">
                      <a:pos x="T2" y="T3"/>
                    </a:cxn>
                    <a:cxn ang="0">
                      <a:pos x="T4" y="T5"/>
                    </a:cxn>
                  </a:cxnLst>
                  <a:rect l="0" t="0" r="r" b="b"/>
                  <a:pathLst>
                    <a:path w="35" h="129">
                      <a:moveTo>
                        <a:pt x="35" y="129"/>
                      </a:moveTo>
                      <a:cubicBezTo>
                        <a:pt x="10" y="72"/>
                        <a:pt x="19" y="35"/>
                        <a:pt x="29" y="0"/>
                      </a:cubicBezTo>
                      <a:cubicBezTo>
                        <a:pt x="0" y="47"/>
                        <a:pt x="15" y="105"/>
                        <a:pt x="35" y="129"/>
                      </a:cubicBezTo>
                      <a:close/>
                    </a:path>
                  </a:pathLst>
                </a:custGeom>
                <a:solidFill>
                  <a:srgbClr val="DFB2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39" name="Freeform 1348">
                  <a:extLst>
                    <a:ext uri="{FF2B5EF4-FFF2-40B4-BE49-F238E27FC236}">
                      <a16:creationId xmlns:a16="http://schemas.microsoft.com/office/drawing/2014/main" id="{36A4204A-92B0-4926-B3FB-2B536B86DA4F}"/>
                    </a:ext>
                  </a:extLst>
                </p:cNvPr>
                <p:cNvSpPr>
                  <a:spLocks/>
                </p:cNvSpPr>
                <p:nvPr/>
              </p:nvSpPr>
              <p:spPr bwMode="auto">
                <a:xfrm>
                  <a:off x="7950205" y="3706813"/>
                  <a:ext cx="52388" cy="20637"/>
                </a:xfrm>
                <a:custGeom>
                  <a:avLst/>
                  <a:gdLst>
                    <a:gd name="T0" fmla="*/ 207 w 246"/>
                    <a:gd name="T1" fmla="*/ 89 h 93"/>
                    <a:gd name="T2" fmla="*/ 193 w 246"/>
                    <a:gd name="T3" fmla="*/ 92 h 93"/>
                    <a:gd name="T4" fmla="*/ 127 w 246"/>
                    <a:gd name="T5" fmla="*/ 85 h 93"/>
                    <a:gd name="T6" fmla="*/ 0 w 246"/>
                    <a:gd name="T7" fmla="*/ 49 h 93"/>
                    <a:gd name="T8" fmla="*/ 101 w 246"/>
                    <a:gd name="T9" fmla="*/ 0 h 93"/>
                    <a:gd name="T10" fmla="*/ 193 w 246"/>
                    <a:gd name="T11" fmla="*/ 38 h 93"/>
                    <a:gd name="T12" fmla="*/ 202 w 246"/>
                    <a:gd name="T13" fmla="*/ 41 h 93"/>
                    <a:gd name="T14" fmla="*/ 207 w 246"/>
                    <a:gd name="T15" fmla="*/ 89 h 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6" h="93">
                      <a:moveTo>
                        <a:pt x="207" y="89"/>
                      </a:moveTo>
                      <a:cubicBezTo>
                        <a:pt x="203" y="90"/>
                        <a:pt x="198" y="92"/>
                        <a:pt x="193" y="92"/>
                      </a:cubicBezTo>
                      <a:cubicBezTo>
                        <a:pt x="176" y="93"/>
                        <a:pt x="152" y="90"/>
                        <a:pt x="127" y="85"/>
                      </a:cubicBezTo>
                      <a:cubicBezTo>
                        <a:pt x="68" y="72"/>
                        <a:pt x="0" y="49"/>
                        <a:pt x="0" y="49"/>
                      </a:cubicBezTo>
                      <a:cubicBezTo>
                        <a:pt x="101" y="0"/>
                        <a:pt x="101" y="0"/>
                        <a:pt x="101" y="0"/>
                      </a:cubicBezTo>
                      <a:cubicBezTo>
                        <a:pt x="193" y="38"/>
                        <a:pt x="193" y="38"/>
                        <a:pt x="193" y="38"/>
                      </a:cubicBezTo>
                      <a:cubicBezTo>
                        <a:pt x="202" y="41"/>
                        <a:pt x="202" y="41"/>
                        <a:pt x="202" y="41"/>
                      </a:cubicBezTo>
                      <a:cubicBezTo>
                        <a:pt x="202" y="41"/>
                        <a:pt x="246" y="71"/>
                        <a:pt x="207" y="89"/>
                      </a:cubicBezTo>
                      <a:close/>
                    </a:path>
                  </a:pathLst>
                </a:custGeom>
                <a:solidFill>
                  <a:srgbClr val="F0D0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grpSp>
        </p:grpSp>
      </p:grpSp>
      <p:grpSp>
        <p:nvGrpSpPr>
          <p:cNvPr id="20" name="Group 19" descr="person with glasses">
            <a:extLst>
              <a:ext uri="{FF2B5EF4-FFF2-40B4-BE49-F238E27FC236}">
                <a16:creationId xmlns:a16="http://schemas.microsoft.com/office/drawing/2014/main" id="{1B0F35E8-5081-4113-AE8E-5EF39EA084A0}"/>
              </a:ext>
            </a:extLst>
          </p:cNvPr>
          <p:cNvGrpSpPr/>
          <p:nvPr/>
        </p:nvGrpSpPr>
        <p:grpSpPr>
          <a:xfrm>
            <a:off x="10092387" y="3008427"/>
            <a:ext cx="1455069" cy="1190231"/>
            <a:chOff x="9011787" y="3171295"/>
            <a:chExt cx="1016702" cy="1016702"/>
          </a:xfrm>
        </p:grpSpPr>
        <p:sp>
          <p:nvSpPr>
            <p:cNvPr id="68" name="Oval 67">
              <a:extLst>
                <a:ext uri="{FF2B5EF4-FFF2-40B4-BE49-F238E27FC236}">
                  <a16:creationId xmlns:a16="http://schemas.microsoft.com/office/drawing/2014/main" id="{F3422692-9C43-4312-8387-EFA4CF60002D}"/>
                </a:ext>
              </a:extLst>
            </p:cNvPr>
            <p:cNvSpPr/>
            <p:nvPr/>
          </p:nvSpPr>
          <p:spPr>
            <a:xfrm>
              <a:off x="9011787" y="3171295"/>
              <a:ext cx="1016702" cy="1016702"/>
            </a:xfrm>
            <a:prstGeom prst="ellipse">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69" name="Picture 68">
              <a:extLst>
                <a:ext uri="{FF2B5EF4-FFF2-40B4-BE49-F238E27FC236}">
                  <a16:creationId xmlns:a16="http://schemas.microsoft.com/office/drawing/2014/main" id="{89D5AD2B-B28E-43AF-82A8-C9C50CA6C95C}"/>
                </a:ext>
              </a:extLst>
            </p:cNvPr>
            <p:cNvPicPr>
              <a:picLocks noChangeAspect="1"/>
            </p:cNvPicPr>
            <p:nvPr/>
          </p:nvPicPr>
          <p:blipFill>
            <a:blip r:embed="rId6"/>
            <a:stretch>
              <a:fillRect/>
            </a:stretch>
          </p:blipFill>
          <p:spPr>
            <a:xfrm>
              <a:off x="9182645" y="3311780"/>
              <a:ext cx="637457" cy="735733"/>
            </a:xfrm>
            <a:prstGeom prst="rect">
              <a:avLst/>
            </a:prstGeom>
          </p:spPr>
        </p:pic>
      </p:grpSp>
      <p:sp>
        <p:nvSpPr>
          <p:cNvPr id="12" name="Rectangle 11">
            <a:extLst>
              <a:ext uri="{FF2B5EF4-FFF2-40B4-BE49-F238E27FC236}">
                <a16:creationId xmlns:a16="http://schemas.microsoft.com/office/drawing/2014/main" id="{FC28D7E0-0C45-4FF7-B836-D5B4FFF12FBF}"/>
              </a:ext>
            </a:extLst>
          </p:cNvPr>
          <p:cNvSpPr/>
          <p:nvPr/>
        </p:nvSpPr>
        <p:spPr>
          <a:xfrm>
            <a:off x="7537087" y="5818822"/>
            <a:ext cx="4297680" cy="184666"/>
          </a:xfrm>
          <a:prstGeom prst="rect">
            <a:avLst/>
          </a:prstGeom>
          <a:solidFill>
            <a:schemeClr val="bg1"/>
          </a:solidFill>
        </p:spPr>
        <p:txBody>
          <a:bodyPr wrap="square" lIns="0" tIns="0" rIns="0" bIns="0">
            <a:spAutoFit/>
          </a:bodyPr>
          <a:lstStyle/>
          <a:p>
            <a:pPr marL="285750" indent="-285750">
              <a:buFont typeface="Wingdings" panose="05000000000000000000" pitchFamily="2" charset="2"/>
              <a:buChar char="ü"/>
            </a:pPr>
            <a:r>
              <a:rPr lang="fr-CA" sz="1200" b="1" dirty="0">
                <a:latin typeface="Arial Narrow" panose="020B0606020202030204" pitchFamily="34" charset="0"/>
              </a:rPr>
              <a:t>Problèmes cognitifs, notamment distraction par l’environnement</a:t>
            </a:r>
          </a:p>
        </p:txBody>
      </p:sp>
      <p:pic>
        <p:nvPicPr>
          <p:cNvPr id="76802" name="Picture 5" descr="icône de personne surstimulé">
            <a:extLst>
              <a:ext uri="{FF2B5EF4-FFF2-40B4-BE49-F238E27FC236}">
                <a16:creationId xmlns:a16="http://schemas.microsoft.com/office/drawing/2014/main" id="{B00479EB-3A53-4A4B-AC62-8765AC8327D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09297" y="4620730"/>
            <a:ext cx="888664" cy="1068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4" name="Picture 4" descr="Icône de personne visiblement en détresse émotionnelle">
            <a:extLst>
              <a:ext uri="{FF2B5EF4-FFF2-40B4-BE49-F238E27FC236}">
                <a16:creationId xmlns:a16="http://schemas.microsoft.com/office/drawing/2014/main" id="{61F08624-47C4-4297-B453-3A28A101C34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350111" y="4569044"/>
            <a:ext cx="417483" cy="1128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3" name="Picture 7" descr="Icône de personne dans un endroit bruyant">
            <a:extLst>
              <a:ext uri="{FF2B5EF4-FFF2-40B4-BE49-F238E27FC236}">
                <a16:creationId xmlns:a16="http://schemas.microsoft.com/office/drawing/2014/main" id="{4D2B5F7D-65BC-460C-96E8-2E39F4BF7BA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167165" y="4657233"/>
            <a:ext cx="1168550" cy="1009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22" name="Picture 3321">
            <a:extLst>
              <a:ext uri="{FF2B5EF4-FFF2-40B4-BE49-F238E27FC236}">
                <a16:creationId xmlns:a16="http://schemas.microsoft.com/office/drawing/2014/main" id="{BDAE55C1-4902-40B0-AA60-9DEEC6216A39}"/>
              </a:ext>
              <a:ext uri="{C183D7F6-B498-43B3-948B-1728B52AA6E4}">
                <adec:decorative xmlns:adec="http://schemas.microsoft.com/office/drawing/2017/decorative" val="1"/>
              </a:ext>
            </a:extLst>
          </p:cNvPr>
          <p:cNvPicPr/>
          <p:nvPr/>
        </p:nvPicPr>
        <p:blipFill>
          <a:blip r:embed="rId10" cstate="print">
            <a:extLst>
              <a:ext uri="{28A0092B-C50C-407E-A947-70E740481C1C}">
                <a14:useLocalDpi xmlns:a14="http://schemas.microsoft.com/office/drawing/2010/main" val="0"/>
              </a:ext>
            </a:extLst>
          </a:blip>
          <a:stretch>
            <a:fillRect/>
          </a:stretch>
        </p:blipFill>
        <p:spPr>
          <a:xfrm flipH="1">
            <a:off x="11138305" y="14558"/>
            <a:ext cx="1056640" cy="1576705"/>
          </a:xfrm>
          <a:prstGeom prst="rect">
            <a:avLst/>
          </a:prstGeom>
        </p:spPr>
      </p:pic>
      <p:sp>
        <p:nvSpPr>
          <p:cNvPr id="3325" name="Rectangle 3324">
            <a:extLst>
              <a:ext uri="{FF2B5EF4-FFF2-40B4-BE49-F238E27FC236}">
                <a16:creationId xmlns:a16="http://schemas.microsoft.com/office/drawing/2014/main" id="{1DB22C4F-3269-4FB8-8C94-4573611DAA98}"/>
              </a:ext>
              <a:ext uri="{C183D7F6-B498-43B3-948B-1728B52AA6E4}">
                <adec:decorative xmlns:adec="http://schemas.microsoft.com/office/drawing/2017/decorative" val="1"/>
              </a:ext>
            </a:extLst>
          </p:cNvPr>
          <p:cNvSpPr/>
          <p:nvPr/>
        </p:nvSpPr>
        <p:spPr>
          <a:xfrm>
            <a:off x="426879" y="3723364"/>
            <a:ext cx="6112135" cy="1797473"/>
          </a:xfrm>
          <a:custGeom>
            <a:avLst/>
            <a:gdLst>
              <a:gd name="connsiteX0" fmla="*/ 0 w 6112135"/>
              <a:gd name="connsiteY0" fmla="*/ 0 h 1797473"/>
              <a:gd name="connsiteX1" fmla="*/ 618005 w 6112135"/>
              <a:gd name="connsiteY1" fmla="*/ 0 h 1797473"/>
              <a:gd name="connsiteX2" fmla="*/ 1113767 w 6112135"/>
              <a:gd name="connsiteY2" fmla="*/ 0 h 1797473"/>
              <a:gd name="connsiteX3" fmla="*/ 1915136 w 6112135"/>
              <a:gd name="connsiteY3" fmla="*/ 0 h 1797473"/>
              <a:gd name="connsiteX4" fmla="*/ 2533140 w 6112135"/>
              <a:gd name="connsiteY4" fmla="*/ 0 h 1797473"/>
              <a:gd name="connsiteX5" fmla="*/ 3151145 w 6112135"/>
              <a:gd name="connsiteY5" fmla="*/ 0 h 1797473"/>
              <a:gd name="connsiteX6" fmla="*/ 3952514 w 6112135"/>
              <a:gd name="connsiteY6" fmla="*/ 0 h 1797473"/>
              <a:gd name="connsiteX7" fmla="*/ 4509397 w 6112135"/>
              <a:gd name="connsiteY7" fmla="*/ 0 h 1797473"/>
              <a:gd name="connsiteX8" fmla="*/ 5310766 w 6112135"/>
              <a:gd name="connsiteY8" fmla="*/ 0 h 1797473"/>
              <a:gd name="connsiteX9" fmla="*/ 6112135 w 6112135"/>
              <a:gd name="connsiteY9" fmla="*/ 0 h 1797473"/>
              <a:gd name="connsiteX10" fmla="*/ 6112135 w 6112135"/>
              <a:gd name="connsiteY10" fmla="*/ 599158 h 1797473"/>
              <a:gd name="connsiteX11" fmla="*/ 6112135 w 6112135"/>
              <a:gd name="connsiteY11" fmla="*/ 1198315 h 1797473"/>
              <a:gd name="connsiteX12" fmla="*/ 6112135 w 6112135"/>
              <a:gd name="connsiteY12" fmla="*/ 1797473 h 1797473"/>
              <a:gd name="connsiteX13" fmla="*/ 5616373 w 6112135"/>
              <a:gd name="connsiteY13" fmla="*/ 1797473 h 1797473"/>
              <a:gd name="connsiteX14" fmla="*/ 4815004 w 6112135"/>
              <a:gd name="connsiteY14" fmla="*/ 1797473 h 1797473"/>
              <a:gd name="connsiteX15" fmla="*/ 4258121 w 6112135"/>
              <a:gd name="connsiteY15" fmla="*/ 1797473 h 1797473"/>
              <a:gd name="connsiteX16" fmla="*/ 3578995 w 6112135"/>
              <a:gd name="connsiteY16" fmla="*/ 1797473 h 1797473"/>
              <a:gd name="connsiteX17" fmla="*/ 2777626 w 6112135"/>
              <a:gd name="connsiteY17" fmla="*/ 1797473 h 1797473"/>
              <a:gd name="connsiteX18" fmla="*/ 2098500 w 6112135"/>
              <a:gd name="connsiteY18" fmla="*/ 1797473 h 1797473"/>
              <a:gd name="connsiteX19" fmla="*/ 1602738 w 6112135"/>
              <a:gd name="connsiteY19" fmla="*/ 1797473 h 1797473"/>
              <a:gd name="connsiteX20" fmla="*/ 1045854 w 6112135"/>
              <a:gd name="connsiteY20" fmla="*/ 1797473 h 1797473"/>
              <a:gd name="connsiteX21" fmla="*/ 0 w 6112135"/>
              <a:gd name="connsiteY21" fmla="*/ 1797473 h 1797473"/>
              <a:gd name="connsiteX22" fmla="*/ 0 w 6112135"/>
              <a:gd name="connsiteY22" fmla="*/ 1198315 h 1797473"/>
              <a:gd name="connsiteX23" fmla="*/ 0 w 6112135"/>
              <a:gd name="connsiteY23" fmla="*/ 599158 h 1797473"/>
              <a:gd name="connsiteX24" fmla="*/ 0 w 6112135"/>
              <a:gd name="connsiteY24" fmla="*/ 0 h 1797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112135" h="1797473" extrusionOk="0">
                <a:moveTo>
                  <a:pt x="0" y="0"/>
                </a:moveTo>
                <a:cubicBezTo>
                  <a:pt x="298824" y="14122"/>
                  <a:pt x="461995" y="27431"/>
                  <a:pt x="618005" y="0"/>
                </a:cubicBezTo>
                <a:cubicBezTo>
                  <a:pt x="774016" y="-27431"/>
                  <a:pt x="919707" y="-17431"/>
                  <a:pt x="1113767" y="0"/>
                </a:cubicBezTo>
                <a:cubicBezTo>
                  <a:pt x="1307827" y="17431"/>
                  <a:pt x="1528558" y="721"/>
                  <a:pt x="1915136" y="0"/>
                </a:cubicBezTo>
                <a:cubicBezTo>
                  <a:pt x="2301714" y="-721"/>
                  <a:pt x="2337904" y="29244"/>
                  <a:pt x="2533140" y="0"/>
                </a:cubicBezTo>
                <a:cubicBezTo>
                  <a:pt x="2728376" y="-29244"/>
                  <a:pt x="3022693" y="-4749"/>
                  <a:pt x="3151145" y="0"/>
                </a:cubicBezTo>
                <a:cubicBezTo>
                  <a:pt x="3279598" y="4749"/>
                  <a:pt x="3682397" y="34029"/>
                  <a:pt x="3952514" y="0"/>
                </a:cubicBezTo>
                <a:cubicBezTo>
                  <a:pt x="4222631" y="-34029"/>
                  <a:pt x="4342476" y="-7105"/>
                  <a:pt x="4509397" y="0"/>
                </a:cubicBezTo>
                <a:cubicBezTo>
                  <a:pt x="4676318" y="7105"/>
                  <a:pt x="5072119" y="-25496"/>
                  <a:pt x="5310766" y="0"/>
                </a:cubicBezTo>
                <a:cubicBezTo>
                  <a:pt x="5549413" y="25496"/>
                  <a:pt x="5724173" y="31771"/>
                  <a:pt x="6112135" y="0"/>
                </a:cubicBezTo>
                <a:cubicBezTo>
                  <a:pt x="6116633" y="196694"/>
                  <a:pt x="6124973" y="459274"/>
                  <a:pt x="6112135" y="599158"/>
                </a:cubicBezTo>
                <a:cubicBezTo>
                  <a:pt x="6099297" y="739042"/>
                  <a:pt x="6107313" y="1003352"/>
                  <a:pt x="6112135" y="1198315"/>
                </a:cubicBezTo>
                <a:cubicBezTo>
                  <a:pt x="6116957" y="1393278"/>
                  <a:pt x="6111105" y="1621425"/>
                  <a:pt x="6112135" y="1797473"/>
                </a:cubicBezTo>
                <a:cubicBezTo>
                  <a:pt x="5889910" y="1782020"/>
                  <a:pt x="5783917" y="1808765"/>
                  <a:pt x="5616373" y="1797473"/>
                </a:cubicBezTo>
                <a:cubicBezTo>
                  <a:pt x="5448829" y="1786181"/>
                  <a:pt x="5037704" y="1763755"/>
                  <a:pt x="4815004" y="1797473"/>
                </a:cubicBezTo>
                <a:cubicBezTo>
                  <a:pt x="4592304" y="1831191"/>
                  <a:pt x="4454993" y="1788052"/>
                  <a:pt x="4258121" y="1797473"/>
                </a:cubicBezTo>
                <a:cubicBezTo>
                  <a:pt x="4061249" y="1806894"/>
                  <a:pt x="3908476" y="1767974"/>
                  <a:pt x="3578995" y="1797473"/>
                </a:cubicBezTo>
                <a:cubicBezTo>
                  <a:pt x="3249514" y="1826972"/>
                  <a:pt x="2947837" y="1799523"/>
                  <a:pt x="2777626" y="1797473"/>
                </a:cubicBezTo>
                <a:cubicBezTo>
                  <a:pt x="2607415" y="1795423"/>
                  <a:pt x="2368866" y="1810904"/>
                  <a:pt x="2098500" y="1797473"/>
                </a:cubicBezTo>
                <a:cubicBezTo>
                  <a:pt x="1828134" y="1784042"/>
                  <a:pt x="1714209" y="1785516"/>
                  <a:pt x="1602738" y="1797473"/>
                </a:cubicBezTo>
                <a:cubicBezTo>
                  <a:pt x="1491267" y="1809430"/>
                  <a:pt x="1175492" y="1811214"/>
                  <a:pt x="1045854" y="1797473"/>
                </a:cubicBezTo>
                <a:cubicBezTo>
                  <a:pt x="916216" y="1783732"/>
                  <a:pt x="227937" y="1763020"/>
                  <a:pt x="0" y="1797473"/>
                </a:cubicBezTo>
                <a:cubicBezTo>
                  <a:pt x="-9111" y="1569173"/>
                  <a:pt x="29681" y="1352199"/>
                  <a:pt x="0" y="1198315"/>
                </a:cubicBezTo>
                <a:cubicBezTo>
                  <a:pt x="-29681" y="1044431"/>
                  <a:pt x="5547" y="767696"/>
                  <a:pt x="0" y="599158"/>
                </a:cubicBezTo>
                <a:cubicBezTo>
                  <a:pt x="-5547" y="430620"/>
                  <a:pt x="-1704" y="220294"/>
                  <a:pt x="0" y="0"/>
                </a:cubicBezTo>
                <a:close/>
              </a:path>
            </a:pathLst>
          </a:custGeom>
          <a:noFill/>
          <a:ln w="28575">
            <a:solidFill>
              <a:srgbClr val="A7CE75"/>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3331" name="Graphic 3330" descr="Warning with solid fill">
            <a:extLst>
              <a:ext uri="{FF2B5EF4-FFF2-40B4-BE49-F238E27FC236}">
                <a16:creationId xmlns:a16="http://schemas.microsoft.com/office/drawing/2014/main" id="{FF8F5F69-FB35-4B48-BD75-9E44761B6446}"/>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726845" y="4041162"/>
            <a:ext cx="1018163" cy="1018163"/>
          </a:xfrm>
          <a:prstGeom prst="rect">
            <a:avLst/>
          </a:prstGeom>
        </p:spPr>
      </p:pic>
    </p:spTree>
    <p:extLst>
      <p:ext uri="{BB962C8B-B14F-4D97-AF65-F5344CB8AC3E}">
        <p14:creationId xmlns:p14="http://schemas.microsoft.com/office/powerpoint/2010/main" val="25594537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54E254-5E57-4519-AC1B-F56B216E7C0E}"/>
              </a:ext>
            </a:extLst>
          </p:cNvPr>
          <p:cNvSpPr>
            <a:spLocks noGrp="1"/>
          </p:cNvSpPr>
          <p:nvPr>
            <p:ph type="title"/>
          </p:nvPr>
        </p:nvSpPr>
        <p:spPr>
          <a:xfrm>
            <a:off x="451764" y="417273"/>
            <a:ext cx="11289981" cy="779462"/>
          </a:xfrm>
        </p:spPr>
        <p:txBody>
          <a:bodyPr/>
          <a:lstStyle/>
          <a:p>
            <a:r>
              <a:rPr lang="fr-CA" sz="3200" dirty="0"/>
              <a:t>Lieux de travail inclusifs et accessibles dès la conception</a:t>
            </a:r>
          </a:p>
        </p:txBody>
      </p:sp>
      <p:sp>
        <p:nvSpPr>
          <p:cNvPr id="7" name="TextBox 6">
            <a:extLst>
              <a:ext uri="{FF2B5EF4-FFF2-40B4-BE49-F238E27FC236}">
                <a16:creationId xmlns:a16="http://schemas.microsoft.com/office/drawing/2014/main" id="{480C11B9-E43D-4EC9-918C-AFF80C6AEE4B}"/>
              </a:ext>
            </a:extLst>
          </p:cNvPr>
          <p:cNvSpPr txBox="1"/>
          <p:nvPr/>
        </p:nvSpPr>
        <p:spPr>
          <a:xfrm>
            <a:off x="168957" y="5185611"/>
            <a:ext cx="2585721" cy="830997"/>
          </a:xfrm>
          <a:prstGeom prst="rect">
            <a:avLst/>
          </a:prstGeom>
          <a:noFill/>
        </p:spPr>
        <p:txBody>
          <a:bodyPr wrap="square" rtlCol="0">
            <a:spAutoFit/>
          </a:bodyPr>
          <a:lstStyle/>
          <a:p>
            <a:pPr algn="r"/>
            <a:r>
              <a:rPr lang="fr-CA" sz="1200" dirty="0">
                <a:latin typeface="Abadi" panose="020B0604020104020204" pitchFamily="34" charset="0"/>
              </a:rPr>
              <a:t>Des postes de travail plus lumineux ou moins lumineux pour tenir compte des </a:t>
            </a:r>
            <a:r>
              <a:rPr lang="fr-CA" sz="1200" b="1" dirty="0">
                <a:latin typeface="Abadi" panose="020B0604020104020204" pitchFamily="34" charset="0"/>
              </a:rPr>
              <a:t>déficiences visuelles ou des sensibilités à la lumière.</a:t>
            </a:r>
          </a:p>
        </p:txBody>
      </p:sp>
      <p:sp>
        <p:nvSpPr>
          <p:cNvPr id="8" name="TextBox 7">
            <a:extLst>
              <a:ext uri="{FF2B5EF4-FFF2-40B4-BE49-F238E27FC236}">
                <a16:creationId xmlns:a16="http://schemas.microsoft.com/office/drawing/2014/main" id="{78CC0C0D-4B1C-401E-80D9-8C364B90E8FB}"/>
              </a:ext>
            </a:extLst>
          </p:cNvPr>
          <p:cNvSpPr txBox="1"/>
          <p:nvPr/>
        </p:nvSpPr>
        <p:spPr>
          <a:xfrm>
            <a:off x="63080" y="1594487"/>
            <a:ext cx="1938868" cy="1200329"/>
          </a:xfrm>
          <a:prstGeom prst="rect">
            <a:avLst/>
          </a:prstGeom>
          <a:noFill/>
        </p:spPr>
        <p:txBody>
          <a:bodyPr wrap="square" rtlCol="0">
            <a:spAutoFit/>
          </a:bodyPr>
          <a:lstStyle/>
          <a:p>
            <a:pPr algn="r"/>
            <a:r>
              <a:rPr lang="fr-CA" sz="1200" dirty="0">
                <a:latin typeface="Abadi" panose="020B0604020202020204" pitchFamily="34" charset="0"/>
              </a:rPr>
              <a:t>Le choix de travailler à domicile pour favoriser l’</a:t>
            </a:r>
            <a:r>
              <a:rPr lang="fr-CA" sz="1200" b="1" dirty="0">
                <a:latin typeface="Abadi" panose="020B0604020202020204" pitchFamily="34" charset="0"/>
              </a:rPr>
              <a:t>équilibre entre vie professionnelle et vie privée.</a:t>
            </a:r>
          </a:p>
          <a:p>
            <a:endParaRPr lang="en-CA" sz="1200" dirty="0">
              <a:latin typeface="+mj-lt"/>
            </a:endParaRPr>
          </a:p>
        </p:txBody>
      </p:sp>
      <p:sp>
        <p:nvSpPr>
          <p:cNvPr id="9" name="TextBox 8">
            <a:extLst>
              <a:ext uri="{FF2B5EF4-FFF2-40B4-BE49-F238E27FC236}">
                <a16:creationId xmlns:a16="http://schemas.microsoft.com/office/drawing/2014/main" id="{AA0174FE-4352-4802-BB8A-1C0D2F3385B7}"/>
              </a:ext>
            </a:extLst>
          </p:cNvPr>
          <p:cNvSpPr txBox="1"/>
          <p:nvPr/>
        </p:nvSpPr>
        <p:spPr>
          <a:xfrm>
            <a:off x="7218405" y="1202924"/>
            <a:ext cx="2731168" cy="646331"/>
          </a:xfrm>
          <a:prstGeom prst="rect">
            <a:avLst/>
          </a:prstGeom>
          <a:noFill/>
        </p:spPr>
        <p:txBody>
          <a:bodyPr wrap="square" rtlCol="0">
            <a:spAutoFit/>
          </a:bodyPr>
          <a:lstStyle/>
          <a:p>
            <a:r>
              <a:rPr lang="fr-CA" sz="1200" dirty="0">
                <a:latin typeface="Abadi" panose="020B0604020104020204" pitchFamily="34" charset="0"/>
              </a:rPr>
              <a:t>Des postes de travail semi-privés avec accès à la lumière du jour et à la vue pour favoriser la </a:t>
            </a:r>
            <a:r>
              <a:rPr lang="fr-CA" sz="1200" b="1" dirty="0">
                <a:latin typeface="Abadi" panose="020B0604020104020204" pitchFamily="34" charset="0"/>
              </a:rPr>
              <a:t>santé mentale. </a:t>
            </a:r>
          </a:p>
        </p:txBody>
      </p:sp>
      <p:sp>
        <p:nvSpPr>
          <p:cNvPr id="12" name="TextBox 11">
            <a:extLst>
              <a:ext uri="{FF2B5EF4-FFF2-40B4-BE49-F238E27FC236}">
                <a16:creationId xmlns:a16="http://schemas.microsoft.com/office/drawing/2014/main" id="{E55F7F96-8599-4A7F-A59E-4A071829254D}"/>
              </a:ext>
            </a:extLst>
          </p:cNvPr>
          <p:cNvSpPr txBox="1"/>
          <p:nvPr/>
        </p:nvSpPr>
        <p:spPr>
          <a:xfrm>
            <a:off x="7962966" y="5061892"/>
            <a:ext cx="2731168" cy="1015663"/>
          </a:xfrm>
          <a:prstGeom prst="rect">
            <a:avLst/>
          </a:prstGeom>
          <a:noFill/>
        </p:spPr>
        <p:txBody>
          <a:bodyPr wrap="square" rtlCol="0">
            <a:spAutoFit/>
          </a:bodyPr>
          <a:lstStyle/>
          <a:p>
            <a:r>
              <a:rPr lang="fr-CA" sz="1200" dirty="0">
                <a:latin typeface="Abadi" panose="020B0604020104020204" pitchFamily="34" charset="0"/>
              </a:rPr>
              <a:t>Des points de travail en hauteur pour les utilisateurs avec des </a:t>
            </a:r>
            <a:r>
              <a:rPr lang="fr-CA" sz="1200" b="1" dirty="0">
                <a:latin typeface="Abadi" panose="020B0604020104020204" pitchFamily="34" charset="0"/>
              </a:rPr>
              <a:t>dispositifs de mobilité plus grands et verticaux </a:t>
            </a:r>
            <a:r>
              <a:rPr lang="fr-CA" sz="1200" dirty="0">
                <a:latin typeface="Abadi" panose="020B0604020104020204" pitchFamily="34" charset="0"/>
              </a:rPr>
              <a:t>(triporteurs) ou ayant une </a:t>
            </a:r>
            <a:r>
              <a:rPr lang="fr-CA" sz="1200" b="1" dirty="0">
                <a:latin typeface="Abadi" panose="020B0604020104020204" pitchFamily="34" charset="0"/>
              </a:rPr>
              <a:t>préférence pour la position debout.</a:t>
            </a:r>
          </a:p>
        </p:txBody>
      </p:sp>
      <p:sp>
        <p:nvSpPr>
          <p:cNvPr id="57" name="TextBox 56">
            <a:extLst>
              <a:ext uri="{FF2B5EF4-FFF2-40B4-BE49-F238E27FC236}">
                <a16:creationId xmlns:a16="http://schemas.microsoft.com/office/drawing/2014/main" id="{4BCE359A-1D73-4E80-9146-14280223A702}"/>
              </a:ext>
            </a:extLst>
          </p:cNvPr>
          <p:cNvSpPr txBox="1"/>
          <p:nvPr/>
        </p:nvSpPr>
        <p:spPr>
          <a:xfrm>
            <a:off x="9711495" y="1649128"/>
            <a:ext cx="2030251" cy="1200329"/>
          </a:xfrm>
          <a:prstGeom prst="rect">
            <a:avLst/>
          </a:prstGeom>
          <a:noFill/>
        </p:spPr>
        <p:txBody>
          <a:bodyPr wrap="square" rtlCol="0">
            <a:spAutoFit/>
          </a:bodyPr>
          <a:lstStyle/>
          <a:p>
            <a:r>
              <a:rPr lang="fr-CA" sz="1200" dirty="0">
                <a:latin typeface="Abadi" panose="020B0604020104020204" pitchFamily="34" charset="0"/>
              </a:rPr>
              <a:t>De petits points de travail fermés (cabines téléphoniques) qui peuvent encourager </a:t>
            </a:r>
            <a:r>
              <a:rPr lang="fr-CA" sz="1200" b="1" dirty="0">
                <a:latin typeface="Abadi" panose="020B0604020104020204" pitchFamily="34" charset="0"/>
              </a:rPr>
              <a:t>les troubles de l’anxiété et autres problèmes de santé mentale.</a:t>
            </a:r>
          </a:p>
        </p:txBody>
      </p:sp>
      <p:sp>
        <p:nvSpPr>
          <p:cNvPr id="62" name="TextBox 61">
            <a:extLst>
              <a:ext uri="{FF2B5EF4-FFF2-40B4-BE49-F238E27FC236}">
                <a16:creationId xmlns:a16="http://schemas.microsoft.com/office/drawing/2014/main" id="{A73131FD-247F-4B69-84AE-7DE5A5EE5E66}"/>
              </a:ext>
            </a:extLst>
          </p:cNvPr>
          <p:cNvSpPr txBox="1"/>
          <p:nvPr/>
        </p:nvSpPr>
        <p:spPr>
          <a:xfrm>
            <a:off x="8873536" y="4362250"/>
            <a:ext cx="2504903" cy="646331"/>
          </a:xfrm>
          <a:prstGeom prst="rect">
            <a:avLst/>
          </a:prstGeom>
          <a:noFill/>
        </p:spPr>
        <p:txBody>
          <a:bodyPr wrap="square" rtlCol="0">
            <a:spAutoFit/>
          </a:bodyPr>
          <a:lstStyle/>
          <a:p>
            <a:r>
              <a:rPr lang="fr-CA" sz="1200" dirty="0">
                <a:latin typeface="Abadi" panose="020B0604020104020204" pitchFamily="34" charset="0"/>
              </a:rPr>
              <a:t>Des espaces de circulation généreux pour les différents </a:t>
            </a:r>
            <a:r>
              <a:rPr lang="fr-CA" sz="1200" b="1" dirty="0">
                <a:latin typeface="Abadi" panose="020B0604020104020204" pitchFamily="34" charset="0"/>
              </a:rPr>
              <a:t>besoins de mobilité.</a:t>
            </a:r>
          </a:p>
        </p:txBody>
      </p:sp>
      <p:sp>
        <p:nvSpPr>
          <p:cNvPr id="28" name="TextBox 27">
            <a:extLst>
              <a:ext uri="{FF2B5EF4-FFF2-40B4-BE49-F238E27FC236}">
                <a16:creationId xmlns:a16="http://schemas.microsoft.com/office/drawing/2014/main" id="{15E43C92-F2C5-4D92-844A-34CF3FC6344B}"/>
              </a:ext>
            </a:extLst>
          </p:cNvPr>
          <p:cNvSpPr txBox="1"/>
          <p:nvPr/>
        </p:nvSpPr>
        <p:spPr>
          <a:xfrm>
            <a:off x="3942309" y="1172075"/>
            <a:ext cx="2731168" cy="1015663"/>
          </a:xfrm>
          <a:prstGeom prst="rect">
            <a:avLst/>
          </a:prstGeom>
          <a:noFill/>
        </p:spPr>
        <p:txBody>
          <a:bodyPr wrap="square" rtlCol="0">
            <a:spAutoFit/>
          </a:bodyPr>
          <a:lstStyle/>
          <a:p>
            <a:r>
              <a:rPr lang="fr-CA" sz="1200" dirty="0">
                <a:latin typeface="Abadi" panose="020B0604020104020204" pitchFamily="34" charset="0"/>
              </a:rPr>
              <a:t>De grands espaces de travail fermés pouvant accueillir des </a:t>
            </a:r>
            <a:r>
              <a:rPr lang="fr-CA" sz="1200" b="1" dirty="0">
                <a:latin typeface="Abadi" panose="020B0604020104020204" pitchFamily="34" charset="0"/>
              </a:rPr>
              <a:t>dispositifs de mobilité </a:t>
            </a:r>
            <a:r>
              <a:rPr lang="fr-CA" sz="1200" dirty="0">
                <a:latin typeface="Abadi" panose="020B0604020104020204" pitchFamily="34" charset="0"/>
              </a:rPr>
              <a:t>et prendre en charge </a:t>
            </a:r>
            <a:r>
              <a:rPr lang="fr-CA" sz="1200" b="1" dirty="0">
                <a:latin typeface="Abadi" panose="020B0604020104020204" pitchFamily="34" charset="0"/>
              </a:rPr>
              <a:t>les déficiences cognitives et les sensibilités sonores.</a:t>
            </a:r>
          </a:p>
        </p:txBody>
      </p:sp>
      <p:grpSp>
        <p:nvGrpSpPr>
          <p:cNvPr id="3" name="Group 2" descr="image of an inclusive workspace ">
            <a:extLst>
              <a:ext uri="{FF2B5EF4-FFF2-40B4-BE49-F238E27FC236}">
                <a16:creationId xmlns:a16="http://schemas.microsoft.com/office/drawing/2014/main" id="{9A6E9024-54A0-4859-B26C-815F3F765CF6}"/>
              </a:ext>
            </a:extLst>
          </p:cNvPr>
          <p:cNvGrpSpPr/>
          <p:nvPr/>
        </p:nvGrpSpPr>
        <p:grpSpPr>
          <a:xfrm>
            <a:off x="247945" y="693535"/>
            <a:ext cx="9979740" cy="5613604"/>
            <a:chOff x="247945" y="693535"/>
            <a:chExt cx="9979740" cy="5613604"/>
          </a:xfrm>
        </p:grpSpPr>
        <p:pic>
          <p:nvPicPr>
            <p:cNvPr id="5" name="Picture 4" descr="image of an inclusive workspace ">
              <a:extLst>
                <a:ext uri="{FF2B5EF4-FFF2-40B4-BE49-F238E27FC236}">
                  <a16:creationId xmlns:a16="http://schemas.microsoft.com/office/drawing/2014/main" id="{0143A975-AD57-41D9-9396-DAA051802AB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7945" y="693535"/>
              <a:ext cx="9979740" cy="5613604"/>
            </a:xfrm>
            <a:prstGeom prst="rect">
              <a:avLst/>
            </a:prstGeom>
          </p:spPr>
        </p:pic>
        <p:pic>
          <p:nvPicPr>
            <p:cNvPr id="4" name="Picture 1">
              <a:extLst>
                <a:ext uri="{FF2B5EF4-FFF2-40B4-BE49-F238E27FC236}">
                  <a16:creationId xmlns:a16="http://schemas.microsoft.com/office/drawing/2014/main" id="{BBF4E241-EED5-4915-8E51-D30F32B41C2F}"/>
                </a:ext>
              </a:extLst>
            </p:cNvPr>
            <p:cNvPicPr>
              <a:picLocks noChangeAspect="1" noChangeArrowheads="1"/>
            </p:cNvPicPr>
            <p:nvPr/>
          </p:nvPicPr>
          <p:blipFill>
            <a:blip r:embed="rId4">
              <a:clrChange>
                <a:clrFrom>
                  <a:srgbClr val="FFFFFF"/>
                </a:clrFrom>
                <a:clrTo>
                  <a:srgbClr val="FFFFFF">
                    <a:alpha val="0"/>
                  </a:srgbClr>
                </a:clrTo>
              </a:clrChange>
              <a:alphaModFix amt="83000"/>
              <a:extLst>
                <a:ext uri="{28A0092B-C50C-407E-A947-70E740481C1C}">
                  <a14:useLocalDpi xmlns:a14="http://schemas.microsoft.com/office/drawing/2010/main" val="0"/>
                </a:ext>
              </a:extLst>
            </a:blip>
            <a:srcRect/>
            <a:stretch>
              <a:fillRect/>
            </a:stretch>
          </p:blipFill>
          <p:spPr bwMode="auto">
            <a:xfrm>
              <a:off x="8303042" y="2178165"/>
              <a:ext cx="1914488" cy="2145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6" name="Connector: Curved 5" descr="arrow pointing to people at height adjustable desks with controllable lights">
            <a:extLst>
              <a:ext uri="{FF2B5EF4-FFF2-40B4-BE49-F238E27FC236}">
                <a16:creationId xmlns:a16="http://schemas.microsoft.com/office/drawing/2014/main" id="{F14AF12D-C30E-4D84-9917-BE9EE8A85165}"/>
              </a:ext>
            </a:extLst>
          </p:cNvPr>
          <p:cNvCxnSpPr>
            <a:cxnSpLocks/>
          </p:cNvCxnSpPr>
          <p:nvPr/>
        </p:nvCxnSpPr>
        <p:spPr>
          <a:xfrm rot="16200000" flipV="1">
            <a:off x="2059249" y="4562887"/>
            <a:ext cx="888971" cy="600252"/>
          </a:xfrm>
          <a:prstGeom prst="curvedConnector3">
            <a:avLst>
              <a:gd name="adj1" fmla="val 50000"/>
            </a:avLst>
          </a:prstGeom>
          <a:ln w="19050">
            <a:headEnd type="oval" w="med" len="med"/>
            <a:tailEnd type="triangle" w="med" len="med"/>
          </a:ln>
        </p:spPr>
        <p:style>
          <a:lnRef idx="1">
            <a:schemeClr val="dk1"/>
          </a:lnRef>
          <a:fillRef idx="0">
            <a:schemeClr val="dk1"/>
          </a:fillRef>
          <a:effectRef idx="0">
            <a:schemeClr val="dk1"/>
          </a:effectRef>
          <a:fontRef idx="minor">
            <a:schemeClr val="tx1"/>
          </a:fontRef>
        </p:style>
      </p:cxnSp>
      <p:cxnSp>
        <p:nvCxnSpPr>
          <p:cNvPr id="15" name="Connector: Curved 14">
            <a:extLst>
              <a:ext uri="{FF2B5EF4-FFF2-40B4-BE49-F238E27FC236}">
                <a16:creationId xmlns:a16="http://schemas.microsoft.com/office/drawing/2014/main" id="{F9148BAB-3C98-4BDE-9427-30E16D54CD09}"/>
              </a:ext>
              <a:ext uri="{C183D7F6-B498-43B3-948B-1728B52AA6E4}">
                <adec:decorative xmlns:adec="http://schemas.microsoft.com/office/drawing/2017/decorative" val="1"/>
              </a:ext>
            </a:extLst>
          </p:cNvPr>
          <p:cNvCxnSpPr>
            <a:cxnSpLocks/>
          </p:cNvCxnSpPr>
          <p:nvPr/>
        </p:nvCxnSpPr>
        <p:spPr>
          <a:xfrm rot="5400000" flipH="1" flipV="1">
            <a:off x="2575567" y="4934387"/>
            <a:ext cx="612841" cy="133382"/>
          </a:xfrm>
          <a:prstGeom prst="curvedConnector3">
            <a:avLst>
              <a:gd name="adj1" fmla="val 50000"/>
            </a:avLst>
          </a:prstGeom>
          <a:ln w="19050">
            <a:headEnd type="oval" w="med" len="med"/>
            <a:tailEnd type="triangle" w="med" len="med"/>
          </a:ln>
        </p:spPr>
        <p:style>
          <a:lnRef idx="1">
            <a:schemeClr val="dk1"/>
          </a:lnRef>
          <a:fillRef idx="0">
            <a:schemeClr val="dk1"/>
          </a:fillRef>
          <a:effectRef idx="0">
            <a:schemeClr val="dk1"/>
          </a:effectRef>
          <a:fontRef idx="minor">
            <a:schemeClr val="tx1"/>
          </a:fontRef>
        </p:style>
      </p:cxnSp>
      <p:cxnSp>
        <p:nvCxnSpPr>
          <p:cNvPr id="17" name="Connector: Curved 16" descr="arrow pointing to an employee at home office">
            <a:extLst>
              <a:ext uri="{FF2B5EF4-FFF2-40B4-BE49-F238E27FC236}">
                <a16:creationId xmlns:a16="http://schemas.microsoft.com/office/drawing/2014/main" id="{B765EC35-2DA4-4591-BDAF-5EDFE41AC8D2}"/>
              </a:ext>
            </a:extLst>
          </p:cNvPr>
          <p:cNvCxnSpPr>
            <a:cxnSpLocks/>
          </p:cNvCxnSpPr>
          <p:nvPr/>
        </p:nvCxnSpPr>
        <p:spPr>
          <a:xfrm>
            <a:off x="2031820" y="1792588"/>
            <a:ext cx="441176" cy="171231"/>
          </a:xfrm>
          <a:prstGeom prst="curvedConnector3">
            <a:avLst>
              <a:gd name="adj1" fmla="val 50000"/>
            </a:avLst>
          </a:prstGeom>
          <a:ln w="19050">
            <a:headEnd type="oval" w="med" len="med"/>
            <a:tailEnd type="triangle" w="med" len="med"/>
          </a:ln>
        </p:spPr>
        <p:style>
          <a:lnRef idx="1">
            <a:schemeClr val="dk1"/>
          </a:lnRef>
          <a:fillRef idx="0">
            <a:schemeClr val="dk1"/>
          </a:fillRef>
          <a:effectRef idx="0">
            <a:schemeClr val="dk1"/>
          </a:effectRef>
          <a:fontRef idx="minor">
            <a:schemeClr val="tx1"/>
          </a:fontRef>
        </p:style>
      </p:cxnSp>
      <p:cxnSp>
        <p:nvCxnSpPr>
          <p:cNvPr id="39" name="Connector: Curved 38" descr="arrow pointing to an enclosed office space">
            <a:extLst>
              <a:ext uri="{FF2B5EF4-FFF2-40B4-BE49-F238E27FC236}">
                <a16:creationId xmlns:a16="http://schemas.microsoft.com/office/drawing/2014/main" id="{F3729F8B-34F8-49EE-BC4D-C366F72AE445}"/>
              </a:ext>
            </a:extLst>
          </p:cNvPr>
          <p:cNvCxnSpPr>
            <a:cxnSpLocks/>
          </p:cNvCxnSpPr>
          <p:nvPr/>
        </p:nvCxnSpPr>
        <p:spPr>
          <a:xfrm rot="5400000">
            <a:off x="4293366" y="2625907"/>
            <a:ext cx="1104018" cy="339363"/>
          </a:xfrm>
          <a:prstGeom prst="curvedConnector3">
            <a:avLst>
              <a:gd name="adj1" fmla="val 50000"/>
            </a:avLst>
          </a:prstGeom>
          <a:ln w="19050">
            <a:headEnd type="oval" w="med" len="med"/>
            <a:tailEnd type="triangle" w="med" len="med"/>
          </a:ln>
        </p:spPr>
        <p:style>
          <a:lnRef idx="1">
            <a:schemeClr val="dk1"/>
          </a:lnRef>
          <a:fillRef idx="0">
            <a:schemeClr val="dk1"/>
          </a:fillRef>
          <a:effectRef idx="0">
            <a:schemeClr val="dk1"/>
          </a:effectRef>
          <a:fontRef idx="minor">
            <a:schemeClr val="tx1"/>
          </a:fontRef>
        </p:style>
      </p:cxnSp>
      <p:cxnSp>
        <p:nvCxnSpPr>
          <p:cNvPr id="44" name="Connector: Curved 43" descr="arrow pointing to a semi-private work point">
            <a:extLst>
              <a:ext uri="{FF2B5EF4-FFF2-40B4-BE49-F238E27FC236}">
                <a16:creationId xmlns:a16="http://schemas.microsoft.com/office/drawing/2014/main" id="{2542151E-4099-49D5-9419-D63928CE8721}"/>
              </a:ext>
            </a:extLst>
          </p:cNvPr>
          <p:cNvCxnSpPr>
            <a:cxnSpLocks/>
          </p:cNvCxnSpPr>
          <p:nvPr/>
        </p:nvCxnSpPr>
        <p:spPr>
          <a:xfrm rot="5400000">
            <a:off x="6189294" y="1760098"/>
            <a:ext cx="1368937" cy="689289"/>
          </a:xfrm>
          <a:prstGeom prst="curvedConnector3">
            <a:avLst>
              <a:gd name="adj1" fmla="val 50000"/>
            </a:avLst>
          </a:prstGeom>
          <a:ln w="19050">
            <a:headEnd type="oval" w="med" len="med"/>
            <a:tailEnd type="triangle" w="med" len="med"/>
          </a:ln>
        </p:spPr>
        <p:style>
          <a:lnRef idx="1">
            <a:schemeClr val="dk1"/>
          </a:lnRef>
          <a:fillRef idx="0">
            <a:schemeClr val="dk1"/>
          </a:fillRef>
          <a:effectRef idx="0">
            <a:schemeClr val="dk1"/>
          </a:effectRef>
          <a:fontRef idx="minor">
            <a:schemeClr val="tx1"/>
          </a:fontRef>
        </p:style>
      </p:cxnSp>
      <p:cxnSp>
        <p:nvCxnSpPr>
          <p:cNvPr id="46" name="Connector: Curved 45" descr="arrow pointing to a standing height work point">
            <a:extLst>
              <a:ext uri="{FF2B5EF4-FFF2-40B4-BE49-F238E27FC236}">
                <a16:creationId xmlns:a16="http://schemas.microsoft.com/office/drawing/2014/main" id="{B1A0A452-4815-4866-B46E-DDD8F1E6261B}"/>
              </a:ext>
            </a:extLst>
          </p:cNvPr>
          <p:cNvCxnSpPr>
            <a:cxnSpLocks/>
          </p:cNvCxnSpPr>
          <p:nvPr/>
        </p:nvCxnSpPr>
        <p:spPr>
          <a:xfrm rot="10800000">
            <a:off x="6873762" y="5307499"/>
            <a:ext cx="1089204" cy="247449"/>
          </a:xfrm>
          <a:prstGeom prst="curvedConnector3">
            <a:avLst>
              <a:gd name="adj1" fmla="val 71637"/>
            </a:avLst>
          </a:prstGeom>
          <a:ln w="19050">
            <a:headEnd type="oval" w="med" len="med"/>
            <a:tailEnd type="triangle" w="med" len="med"/>
          </a:ln>
        </p:spPr>
        <p:style>
          <a:lnRef idx="1">
            <a:schemeClr val="dk1"/>
          </a:lnRef>
          <a:fillRef idx="0">
            <a:schemeClr val="dk1"/>
          </a:fillRef>
          <a:effectRef idx="0">
            <a:schemeClr val="dk1"/>
          </a:effectRef>
          <a:fontRef idx="minor">
            <a:schemeClr val="tx1"/>
          </a:fontRef>
        </p:style>
      </p:cxnSp>
      <p:cxnSp>
        <p:nvCxnSpPr>
          <p:cNvPr id="58" name="Connector: Curved 57" descr="arrow pointing to small enclosed workpoint">
            <a:extLst>
              <a:ext uri="{FF2B5EF4-FFF2-40B4-BE49-F238E27FC236}">
                <a16:creationId xmlns:a16="http://schemas.microsoft.com/office/drawing/2014/main" id="{B97AF1BD-52FD-4BD4-BD3F-569C433B74E6}"/>
              </a:ext>
            </a:extLst>
          </p:cNvPr>
          <p:cNvCxnSpPr>
            <a:cxnSpLocks/>
          </p:cNvCxnSpPr>
          <p:nvPr/>
        </p:nvCxnSpPr>
        <p:spPr>
          <a:xfrm rot="5400000">
            <a:off x="8970079" y="2180891"/>
            <a:ext cx="958487" cy="524347"/>
          </a:xfrm>
          <a:prstGeom prst="curvedConnector3">
            <a:avLst>
              <a:gd name="adj1" fmla="val 50000"/>
            </a:avLst>
          </a:prstGeom>
          <a:ln w="19050">
            <a:headEnd type="oval" w="med" len="med"/>
            <a:tailEnd type="triangle" w="med" len="med"/>
          </a:ln>
        </p:spPr>
        <p:style>
          <a:lnRef idx="1">
            <a:schemeClr val="dk1"/>
          </a:lnRef>
          <a:fillRef idx="0">
            <a:schemeClr val="dk1"/>
          </a:fillRef>
          <a:effectRef idx="0">
            <a:schemeClr val="dk1"/>
          </a:effectRef>
          <a:fontRef idx="minor">
            <a:schemeClr val="tx1"/>
          </a:fontRef>
        </p:style>
      </p:cxnSp>
      <p:cxnSp>
        <p:nvCxnSpPr>
          <p:cNvPr id="63" name="Connector: Curved 62" descr="arrow pointing to generous circulation area">
            <a:extLst>
              <a:ext uri="{FF2B5EF4-FFF2-40B4-BE49-F238E27FC236}">
                <a16:creationId xmlns:a16="http://schemas.microsoft.com/office/drawing/2014/main" id="{F0512C82-1CC6-42B9-85C2-275CD0CDC743}"/>
              </a:ext>
            </a:extLst>
          </p:cNvPr>
          <p:cNvCxnSpPr>
            <a:cxnSpLocks/>
          </p:cNvCxnSpPr>
          <p:nvPr/>
        </p:nvCxnSpPr>
        <p:spPr>
          <a:xfrm rot="10800000">
            <a:off x="7941136" y="4289412"/>
            <a:ext cx="932400" cy="464191"/>
          </a:xfrm>
          <a:prstGeom prst="curvedConnector3">
            <a:avLst>
              <a:gd name="adj1" fmla="val 104595"/>
            </a:avLst>
          </a:prstGeom>
          <a:ln w="19050">
            <a:headEnd type="oval" w="med" len="med"/>
            <a:tailEnd type="triangle" w="med" len="med"/>
          </a:ln>
        </p:spPr>
        <p:style>
          <a:lnRef idx="1">
            <a:schemeClr val="dk1"/>
          </a:lnRef>
          <a:fillRef idx="0">
            <a:schemeClr val="dk1"/>
          </a:fillRef>
          <a:effectRef idx="0">
            <a:schemeClr val="dk1"/>
          </a:effectRef>
          <a:fontRef idx="minor">
            <a:schemeClr val="tx1"/>
          </a:fontRef>
        </p:style>
      </p:cxnSp>
      <p:pic>
        <p:nvPicPr>
          <p:cNvPr id="21" name="Picture 20">
            <a:extLst>
              <a:ext uri="{FF2B5EF4-FFF2-40B4-BE49-F238E27FC236}">
                <a16:creationId xmlns:a16="http://schemas.microsoft.com/office/drawing/2014/main" id="{6DF07996-A983-482A-AD18-09989163FDDE}"/>
              </a:ext>
              <a:ext uri="{C183D7F6-B498-43B3-948B-1728B52AA6E4}">
                <adec:decorative xmlns:adec="http://schemas.microsoft.com/office/drawing/2017/decorative" val="1"/>
              </a:ext>
            </a:extLst>
          </p:cNvPr>
          <p:cNvPicPr/>
          <p:nvPr/>
        </p:nvPicPr>
        <p:blipFill>
          <a:blip r:embed="rId5" cstate="print">
            <a:extLst>
              <a:ext uri="{28A0092B-C50C-407E-A947-70E740481C1C}">
                <a14:useLocalDpi xmlns:a14="http://schemas.microsoft.com/office/drawing/2010/main" val="0"/>
              </a:ext>
            </a:extLst>
          </a:blip>
          <a:stretch>
            <a:fillRect/>
          </a:stretch>
        </p:blipFill>
        <p:spPr>
          <a:xfrm flipH="1">
            <a:off x="11138305" y="14558"/>
            <a:ext cx="1056640" cy="1576705"/>
          </a:xfrm>
          <a:prstGeom prst="rect">
            <a:avLst/>
          </a:prstGeom>
        </p:spPr>
      </p:pic>
    </p:spTree>
    <p:extLst>
      <p:ext uri="{BB962C8B-B14F-4D97-AF65-F5344CB8AC3E}">
        <p14:creationId xmlns:p14="http://schemas.microsoft.com/office/powerpoint/2010/main" val="7810422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92654" y="317931"/>
            <a:ext cx="11006345" cy="835027"/>
          </a:xfrm>
        </p:spPr>
        <p:txBody>
          <a:bodyPr/>
          <a:lstStyle/>
          <a:p>
            <a:r>
              <a:rPr lang="fr-CA" sz="3600">
                <a:solidFill>
                  <a:srgbClr val="636466"/>
                </a:solidFill>
              </a:rPr>
              <a:t>       Zonage</a:t>
            </a:r>
          </a:p>
        </p:txBody>
      </p:sp>
      <p:sp>
        <p:nvSpPr>
          <p:cNvPr id="16" name="Rectangle 15"/>
          <p:cNvSpPr/>
          <p:nvPr/>
        </p:nvSpPr>
        <p:spPr>
          <a:xfrm>
            <a:off x="418323" y="893885"/>
            <a:ext cx="10719982" cy="954107"/>
          </a:xfrm>
          <a:prstGeom prst="rect">
            <a:avLst/>
          </a:prstGeom>
        </p:spPr>
        <p:txBody>
          <a:bodyPr wrap="square">
            <a:spAutoFit/>
          </a:bodyPr>
          <a:lstStyle/>
          <a:p>
            <a:pPr>
              <a:lnSpc>
                <a:spcPct val="100000"/>
              </a:lnSpc>
            </a:pPr>
            <a:r>
              <a:rPr lang="fr-CA" sz="1400" dirty="0">
                <a:solidFill>
                  <a:prstClr val="black"/>
                </a:solidFill>
                <a:latin typeface="+mn-lt"/>
              </a:rPr>
              <a:t>Le Milieu de travail GC est conçu en trois zones fonctionnelles – </a:t>
            </a:r>
            <a:r>
              <a:rPr lang="fr-CA" sz="1400" b="1" dirty="0">
                <a:solidFill>
                  <a:prstClr val="black"/>
                </a:solidFill>
                <a:latin typeface="+mn-lt"/>
              </a:rPr>
              <a:t>tranquille, de transition et interactive</a:t>
            </a:r>
            <a:r>
              <a:rPr lang="fr-CA" sz="1400" dirty="0">
                <a:solidFill>
                  <a:prstClr val="black"/>
                </a:solidFill>
                <a:latin typeface="+mn-lt"/>
              </a:rPr>
              <a:t> – pour que les activités soient regroupées de façon à réduire les agressions sonores. Le zonage est un élément clé de la conception inclusive, car il permet de gérer l’acoustique, </a:t>
            </a:r>
            <a:r>
              <a:rPr lang="fr-CA" sz="1400" b="1" dirty="0">
                <a:solidFill>
                  <a:prstClr val="black"/>
                </a:solidFill>
                <a:latin typeface="+mn-lt"/>
              </a:rPr>
              <a:t>favorise la concentration et la collaboration </a:t>
            </a:r>
            <a:r>
              <a:rPr lang="fr-CA" sz="1400" dirty="0">
                <a:solidFill>
                  <a:prstClr val="black"/>
                </a:solidFill>
                <a:latin typeface="+mn-lt"/>
              </a:rPr>
              <a:t>et offre aux personnes </a:t>
            </a:r>
            <a:r>
              <a:rPr lang="fr-CA" sz="1400" b="1" dirty="0">
                <a:solidFill>
                  <a:prstClr val="black"/>
                </a:solidFill>
                <a:latin typeface="+mn-lt"/>
              </a:rPr>
              <a:t>le choix et le contrôle à l’égard de leur cadre de travail</a:t>
            </a:r>
            <a:r>
              <a:rPr lang="fr-CA" sz="1400" dirty="0">
                <a:solidFill>
                  <a:prstClr val="black"/>
                </a:solidFill>
                <a:latin typeface="+mn-lt"/>
              </a:rPr>
              <a:t>.</a:t>
            </a:r>
          </a:p>
        </p:txBody>
      </p:sp>
      <p:pic>
        <p:nvPicPr>
          <p:cNvPr id="20" name="Picture 19" descr="from left to right: quiet zone, transitional zone and interactive zone">
            <a:extLst>
              <a:ext uri="{FF2B5EF4-FFF2-40B4-BE49-F238E27FC236}">
                <a16:creationId xmlns:a16="http://schemas.microsoft.com/office/drawing/2014/main" id="{1DCF70D2-0394-4E6B-B236-837C729EC2EB}"/>
              </a:ext>
            </a:extLst>
          </p:cNvPr>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2102" r="4456"/>
          <a:stretch/>
        </p:blipFill>
        <p:spPr>
          <a:xfrm>
            <a:off x="3116603" y="1909869"/>
            <a:ext cx="5860152" cy="3995240"/>
          </a:xfrm>
          <a:prstGeom prst="rect">
            <a:avLst/>
          </a:prstGeom>
          <a:noFill/>
          <a:ln>
            <a:noFill/>
          </a:ln>
        </p:spPr>
      </p:pic>
      <p:sp>
        <p:nvSpPr>
          <p:cNvPr id="85" name="Rounded Rectangle 27">
            <a:extLst>
              <a:ext uri="{FF2B5EF4-FFF2-40B4-BE49-F238E27FC236}">
                <a16:creationId xmlns:a16="http://schemas.microsoft.com/office/drawing/2014/main" id="{72613393-509A-419F-A12A-B9F59D21D50C}"/>
              </a:ext>
              <a:ext uri="{C183D7F6-B498-43B3-948B-1728B52AA6E4}">
                <adec:decorative xmlns:adec="http://schemas.microsoft.com/office/drawing/2017/decorative" val="1"/>
              </a:ext>
            </a:extLst>
          </p:cNvPr>
          <p:cNvSpPr/>
          <p:nvPr/>
        </p:nvSpPr>
        <p:spPr>
          <a:xfrm>
            <a:off x="9202599" y="4276857"/>
            <a:ext cx="2617330" cy="1445517"/>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200"/>
          </a:p>
        </p:txBody>
      </p:sp>
      <p:cxnSp>
        <p:nvCxnSpPr>
          <p:cNvPr id="7" name="Curved Connector 6">
            <a:extLst>
              <a:ext uri="{C183D7F6-B498-43B3-948B-1728B52AA6E4}">
                <adec:decorative xmlns:adec="http://schemas.microsoft.com/office/drawing/2017/decorative" val="1"/>
              </a:ext>
            </a:extLst>
          </p:cNvPr>
          <p:cNvCxnSpPr>
            <a:cxnSpLocks/>
          </p:cNvCxnSpPr>
          <p:nvPr/>
        </p:nvCxnSpPr>
        <p:spPr>
          <a:xfrm>
            <a:off x="3174436" y="2714981"/>
            <a:ext cx="1563235" cy="1555011"/>
          </a:xfrm>
          <a:prstGeom prst="curvedConnector3">
            <a:avLst>
              <a:gd name="adj1" fmla="val 50000"/>
            </a:avLst>
          </a:prstGeom>
          <a:ln w="38100">
            <a:solidFill>
              <a:srgbClr val="1A507F"/>
            </a:solidFill>
            <a:tailEnd type="triangle"/>
          </a:ln>
        </p:spPr>
        <p:style>
          <a:lnRef idx="1">
            <a:schemeClr val="accent1"/>
          </a:lnRef>
          <a:fillRef idx="0">
            <a:schemeClr val="accent1"/>
          </a:fillRef>
          <a:effectRef idx="0">
            <a:schemeClr val="accent1"/>
          </a:effectRef>
          <a:fontRef idx="minor">
            <a:schemeClr val="tx1"/>
          </a:fontRef>
        </p:style>
      </p:cxnSp>
      <p:sp>
        <p:nvSpPr>
          <p:cNvPr id="80" name="TextBox 79"/>
          <p:cNvSpPr txBox="1"/>
          <p:nvPr/>
        </p:nvSpPr>
        <p:spPr>
          <a:xfrm>
            <a:off x="3067543" y="5826607"/>
            <a:ext cx="1877676" cy="307777"/>
          </a:xfrm>
          <a:prstGeom prst="rect">
            <a:avLst/>
          </a:prstGeom>
          <a:noFill/>
          <a:ln>
            <a:noFill/>
          </a:ln>
        </p:spPr>
        <p:txBody>
          <a:bodyPr wrap="square" rtlCol="0">
            <a:spAutoFit/>
          </a:bodyPr>
          <a:lstStyle/>
          <a:p>
            <a:pPr algn="ctr"/>
            <a:r>
              <a:rPr lang="fr-CA" sz="1400" b="1" dirty="0">
                <a:solidFill>
                  <a:srgbClr val="21D58C"/>
                </a:solidFill>
                <a:latin typeface="+mn-lt"/>
                <a:cs typeface="Arial" panose="020B0604020202020204" pitchFamily="34" charset="0"/>
              </a:rPr>
              <a:t>ZONE TRANQUILLE</a:t>
            </a:r>
          </a:p>
        </p:txBody>
      </p:sp>
      <p:sp>
        <p:nvSpPr>
          <p:cNvPr id="81" name="TextBox 80"/>
          <p:cNvSpPr txBox="1"/>
          <p:nvPr/>
        </p:nvSpPr>
        <p:spPr>
          <a:xfrm>
            <a:off x="4887174" y="5827449"/>
            <a:ext cx="2283764" cy="307777"/>
          </a:xfrm>
          <a:prstGeom prst="rect">
            <a:avLst/>
          </a:prstGeom>
          <a:noFill/>
          <a:ln>
            <a:noFill/>
          </a:ln>
        </p:spPr>
        <p:txBody>
          <a:bodyPr wrap="square" rtlCol="0">
            <a:spAutoFit/>
          </a:bodyPr>
          <a:lstStyle/>
          <a:p>
            <a:pPr algn="ctr"/>
            <a:r>
              <a:rPr lang="fr-CA" sz="1400" b="1" dirty="0">
                <a:solidFill>
                  <a:srgbClr val="DAD500"/>
                </a:solidFill>
                <a:latin typeface="+mn-lt"/>
                <a:cs typeface="Arial" panose="020B0604020202020204" pitchFamily="34" charset="0"/>
              </a:rPr>
              <a:t>ZONE DE TRANSITION</a:t>
            </a:r>
          </a:p>
        </p:txBody>
      </p:sp>
      <p:sp>
        <p:nvSpPr>
          <p:cNvPr id="82" name="TextBox 81"/>
          <p:cNvSpPr txBox="1"/>
          <p:nvPr/>
        </p:nvSpPr>
        <p:spPr>
          <a:xfrm>
            <a:off x="6958482" y="5828716"/>
            <a:ext cx="2283764" cy="307777"/>
          </a:xfrm>
          <a:prstGeom prst="rect">
            <a:avLst/>
          </a:prstGeom>
          <a:noFill/>
          <a:ln>
            <a:noFill/>
          </a:ln>
        </p:spPr>
        <p:txBody>
          <a:bodyPr wrap="square" rtlCol="0">
            <a:spAutoFit/>
          </a:bodyPr>
          <a:lstStyle/>
          <a:p>
            <a:pPr algn="ctr"/>
            <a:r>
              <a:rPr lang="fr-CA" sz="1400" b="1" dirty="0">
                <a:solidFill>
                  <a:srgbClr val="D326F6"/>
                </a:solidFill>
                <a:latin typeface="+mn-lt"/>
                <a:cs typeface="Arial" panose="020B0604020202020204" pitchFamily="34" charset="0"/>
              </a:rPr>
              <a:t>ZONE INTERACTIVE</a:t>
            </a:r>
          </a:p>
        </p:txBody>
      </p:sp>
      <p:cxnSp>
        <p:nvCxnSpPr>
          <p:cNvPr id="83" name="Curved Connector 82">
            <a:extLst>
              <a:ext uri="{C183D7F6-B498-43B3-948B-1728B52AA6E4}">
                <adec:decorative xmlns:adec="http://schemas.microsoft.com/office/drawing/2017/decorative" val="1"/>
              </a:ext>
            </a:extLst>
          </p:cNvPr>
          <p:cNvCxnSpPr>
            <a:cxnSpLocks/>
          </p:cNvCxnSpPr>
          <p:nvPr/>
        </p:nvCxnSpPr>
        <p:spPr>
          <a:xfrm>
            <a:off x="3050373" y="4345379"/>
            <a:ext cx="1001967" cy="899611"/>
          </a:xfrm>
          <a:prstGeom prst="curvedConnector3">
            <a:avLst>
              <a:gd name="adj1" fmla="val 93689"/>
            </a:avLst>
          </a:prstGeom>
          <a:ln w="38100">
            <a:solidFill>
              <a:srgbClr val="1A507F"/>
            </a:solidFill>
            <a:tailEnd type="triangle"/>
          </a:ln>
        </p:spPr>
        <p:style>
          <a:lnRef idx="1">
            <a:schemeClr val="accent1"/>
          </a:lnRef>
          <a:fillRef idx="0">
            <a:schemeClr val="accent1"/>
          </a:fillRef>
          <a:effectRef idx="0">
            <a:schemeClr val="accent1"/>
          </a:effectRef>
          <a:fontRef idx="minor">
            <a:schemeClr val="tx1"/>
          </a:fontRef>
        </p:style>
      </p:cxnSp>
      <p:pic>
        <p:nvPicPr>
          <p:cNvPr id="73" name="Picture 72">
            <a:extLst>
              <a:ext uri="{FF2B5EF4-FFF2-40B4-BE49-F238E27FC236}">
                <a16:creationId xmlns:a16="http://schemas.microsoft.com/office/drawing/2014/main" id="{D1B0850E-840C-4628-8059-2194DCE5E3DC}"/>
              </a:ext>
              <a:ext uri="{C183D7F6-B498-43B3-948B-1728B52AA6E4}">
                <adec:decorative xmlns:adec="http://schemas.microsoft.com/office/drawing/2017/decorative" val="1"/>
              </a:ext>
            </a:extLst>
          </p:cNvPr>
          <p:cNvPicPr/>
          <p:nvPr/>
        </p:nvPicPr>
        <p:blipFill>
          <a:blip r:embed="rId4" cstate="print">
            <a:extLst>
              <a:ext uri="{28A0092B-C50C-407E-A947-70E740481C1C}">
                <a14:useLocalDpi xmlns:a14="http://schemas.microsoft.com/office/drawing/2010/main" val="0"/>
              </a:ext>
            </a:extLst>
          </a:blip>
          <a:stretch>
            <a:fillRect/>
          </a:stretch>
        </p:blipFill>
        <p:spPr>
          <a:xfrm flipH="1">
            <a:off x="11138305" y="14558"/>
            <a:ext cx="1056640" cy="1576705"/>
          </a:xfrm>
          <a:prstGeom prst="rect">
            <a:avLst/>
          </a:prstGeom>
        </p:spPr>
      </p:pic>
      <p:sp>
        <p:nvSpPr>
          <p:cNvPr id="84" name="TextBox 83">
            <a:extLst>
              <a:ext uri="{FF2B5EF4-FFF2-40B4-BE49-F238E27FC236}">
                <a16:creationId xmlns:a16="http://schemas.microsoft.com/office/drawing/2014/main" id="{7B05D4A8-6974-4328-9E62-447E59A6563A}"/>
              </a:ext>
            </a:extLst>
          </p:cNvPr>
          <p:cNvSpPr txBox="1"/>
          <p:nvPr/>
        </p:nvSpPr>
        <p:spPr>
          <a:xfrm>
            <a:off x="9305026" y="4323108"/>
            <a:ext cx="2383162" cy="1169551"/>
          </a:xfrm>
          <a:prstGeom prst="rect">
            <a:avLst/>
          </a:prstGeom>
          <a:noFill/>
        </p:spPr>
        <p:txBody>
          <a:bodyPr wrap="square" rtlCol="0">
            <a:spAutoFit/>
          </a:bodyPr>
          <a:lstStyle/>
          <a:p>
            <a:r>
              <a:rPr lang="fr-CA" sz="1400" dirty="0">
                <a:latin typeface="Abadi" panose="020B0604020104020204" pitchFamily="34" charset="0"/>
              </a:rPr>
              <a:t>Le regroupement des points de travail collaboratifs dans la </a:t>
            </a:r>
            <a:r>
              <a:rPr lang="fr-CA" sz="1400" b="1" dirty="0">
                <a:latin typeface="Abadi" panose="020B0604020104020204" pitchFamily="34" charset="0"/>
              </a:rPr>
              <a:t>zone interactive </a:t>
            </a:r>
            <a:r>
              <a:rPr lang="fr-CA" sz="1400" dirty="0">
                <a:latin typeface="Abadi" panose="020B0604020104020204" pitchFamily="34" charset="0"/>
              </a:rPr>
              <a:t>bloque les perturbations visuelles et auditives</a:t>
            </a:r>
          </a:p>
        </p:txBody>
      </p:sp>
      <p:cxnSp>
        <p:nvCxnSpPr>
          <p:cNvPr id="87" name="Curved Connector 88">
            <a:extLst>
              <a:ext uri="{FF2B5EF4-FFF2-40B4-BE49-F238E27FC236}">
                <a16:creationId xmlns:a16="http://schemas.microsoft.com/office/drawing/2014/main" id="{2B7C6882-5F65-4AFF-BA44-B4754A5631A2}"/>
              </a:ext>
              <a:ext uri="{C183D7F6-B498-43B3-948B-1728B52AA6E4}">
                <adec:decorative xmlns:adec="http://schemas.microsoft.com/office/drawing/2017/decorative" val="1"/>
              </a:ext>
            </a:extLst>
          </p:cNvPr>
          <p:cNvCxnSpPr>
            <a:cxnSpLocks/>
          </p:cNvCxnSpPr>
          <p:nvPr/>
        </p:nvCxnSpPr>
        <p:spPr>
          <a:xfrm rot="10800000" flipV="1">
            <a:off x="8587822" y="4656697"/>
            <a:ext cx="717205" cy="585188"/>
          </a:xfrm>
          <a:prstGeom prst="curvedConnector3">
            <a:avLst>
              <a:gd name="adj1" fmla="val 50000"/>
            </a:avLst>
          </a:prstGeom>
          <a:ln w="38100">
            <a:solidFill>
              <a:srgbClr val="1A507F"/>
            </a:solidFill>
            <a:tailEnd type="triangle"/>
          </a:ln>
        </p:spPr>
        <p:style>
          <a:lnRef idx="1">
            <a:schemeClr val="accent1"/>
          </a:lnRef>
          <a:fillRef idx="0">
            <a:schemeClr val="accent1"/>
          </a:fillRef>
          <a:effectRef idx="0">
            <a:schemeClr val="accent1"/>
          </a:effectRef>
          <a:fontRef idx="minor">
            <a:schemeClr val="tx1"/>
          </a:fontRef>
        </p:style>
      </p:cxnSp>
      <p:sp>
        <p:nvSpPr>
          <p:cNvPr id="90" name="Rounded Rectangle 27">
            <a:extLst>
              <a:ext uri="{FF2B5EF4-FFF2-40B4-BE49-F238E27FC236}">
                <a16:creationId xmlns:a16="http://schemas.microsoft.com/office/drawing/2014/main" id="{85C1D8A2-D250-46D0-A09E-C02F2482A06E}"/>
              </a:ext>
              <a:ext uri="{C183D7F6-B498-43B3-948B-1728B52AA6E4}">
                <adec:decorative xmlns:adec="http://schemas.microsoft.com/office/drawing/2017/decorative" val="1"/>
              </a:ext>
            </a:extLst>
          </p:cNvPr>
          <p:cNvSpPr/>
          <p:nvPr/>
        </p:nvSpPr>
        <p:spPr>
          <a:xfrm>
            <a:off x="695828" y="2319964"/>
            <a:ext cx="2642968" cy="909504"/>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200"/>
          </a:p>
        </p:txBody>
      </p:sp>
      <p:sp>
        <p:nvSpPr>
          <p:cNvPr id="88" name="TextBox 87">
            <a:extLst>
              <a:ext uri="{FF2B5EF4-FFF2-40B4-BE49-F238E27FC236}">
                <a16:creationId xmlns:a16="http://schemas.microsoft.com/office/drawing/2014/main" id="{675F3D45-B433-4A95-8A1E-E1955555BFF8}"/>
              </a:ext>
            </a:extLst>
          </p:cNvPr>
          <p:cNvSpPr txBox="1"/>
          <p:nvPr/>
        </p:nvSpPr>
        <p:spPr>
          <a:xfrm>
            <a:off x="707077" y="2318384"/>
            <a:ext cx="2549910" cy="738664"/>
          </a:xfrm>
          <a:prstGeom prst="rect">
            <a:avLst/>
          </a:prstGeom>
          <a:noFill/>
        </p:spPr>
        <p:txBody>
          <a:bodyPr wrap="square" rtlCol="0">
            <a:spAutoFit/>
          </a:bodyPr>
          <a:lstStyle/>
          <a:p>
            <a:pPr algn="ctr"/>
            <a:r>
              <a:rPr lang="fr-CA" sz="1400" dirty="0">
                <a:latin typeface="Abadi" panose="020B0604020104020204" pitchFamily="34" charset="0"/>
              </a:rPr>
              <a:t>La conception de transitions entre les zones aide les utilisateurs à circuler</a:t>
            </a:r>
          </a:p>
        </p:txBody>
      </p:sp>
      <p:sp>
        <p:nvSpPr>
          <p:cNvPr id="28" name="Rounded Rectangle 27">
            <a:extLst>
              <a:ext uri="{C183D7F6-B498-43B3-948B-1728B52AA6E4}">
                <adec:decorative xmlns:adec="http://schemas.microsoft.com/office/drawing/2017/decorative" val="1"/>
              </a:ext>
            </a:extLst>
          </p:cNvPr>
          <p:cNvSpPr/>
          <p:nvPr/>
        </p:nvSpPr>
        <p:spPr>
          <a:xfrm>
            <a:off x="503812" y="3628534"/>
            <a:ext cx="2642968" cy="1771792"/>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200"/>
          </a:p>
        </p:txBody>
      </p:sp>
      <p:sp>
        <p:nvSpPr>
          <p:cNvPr id="8" name="TextBox 7">
            <a:extLst>
              <a:ext uri="{FF2B5EF4-FFF2-40B4-BE49-F238E27FC236}">
                <a16:creationId xmlns:a16="http://schemas.microsoft.com/office/drawing/2014/main" id="{B2B851D5-BBD9-4EB0-970F-0EAE32CED456}"/>
              </a:ext>
            </a:extLst>
          </p:cNvPr>
          <p:cNvSpPr txBox="1"/>
          <p:nvPr/>
        </p:nvSpPr>
        <p:spPr>
          <a:xfrm>
            <a:off x="567818" y="3714874"/>
            <a:ext cx="2676796" cy="1600438"/>
          </a:xfrm>
          <a:prstGeom prst="rect">
            <a:avLst/>
          </a:prstGeom>
          <a:noFill/>
        </p:spPr>
        <p:txBody>
          <a:bodyPr wrap="square" rtlCol="0">
            <a:spAutoFit/>
          </a:bodyPr>
          <a:lstStyle/>
          <a:p>
            <a:r>
              <a:rPr lang="fr-CA" sz="1400" dirty="0">
                <a:latin typeface="Abadi" panose="020B0604020104020204" pitchFamily="34" charset="0"/>
              </a:rPr>
              <a:t>Des éléments visuels comme des écrans offrent une certaine intimité et un refuge dans la </a:t>
            </a:r>
            <a:r>
              <a:rPr lang="fr-CA" sz="1400" b="1" dirty="0">
                <a:latin typeface="Abadi" panose="020B0604020104020204" pitchFamily="34" charset="0"/>
              </a:rPr>
              <a:t>zone tranquille</a:t>
            </a:r>
          </a:p>
          <a:p>
            <a:r>
              <a:rPr lang="fr-CA" sz="1400" dirty="0">
                <a:latin typeface="Abadi" panose="020B0604020104020204" pitchFamily="34" charset="0"/>
              </a:rPr>
              <a:t>Cette zone est particulièrement appropriée pour les personnes ayant des déficiences cognitives</a:t>
            </a:r>
          </a:p>
        </p:txBody>
      </p:sp>
      <p:cxnSp>
        <p:nvCxnSpPr>
          <p:cNvPr id="95" name="Curved Connector 88">
            <a:extLst>
              <a:ext uri="{FF2B5EF4-FFF2-40B4-BE49-F238E27FC236}">
                <a16:creationId xmlns:a16="http://schemas.microsoft.com/office/drawing/2014/main" id="{88C9F1A4-8D29-4F48-9B6D-586E2565FAA2}"/>
              </a:ext>
              <a:ext uri="{C183D7F6-B498-43B3-948B-1728B52AA6E4}">
                <adec:decorative xmlns:adec="http://schemas.microsoft.com/office/drawing/2017/decorative" val="1"/>
              </a:ext>
            </a:extLst>
          </p:cNvPr>
          <p:cNvCxnSpPr>
            <a:cxnSpLocks/>
          </p:cNvCxnSpPr>
          <p:nvPr/>
        </p:nvCxnSpPr>
        <p:spPr>
          <a:xfrm rot="5400000">
            <a:off x="6958882" y="2478647"/>
            <a:ext cx="2098765" cy="1876322"/>
          </a:xfrm>
          <a:prstGeom prst="curvedConnector3">
            <a:avLst>
              <a:gd name="adj1" fmla="val 50000"/>
            </a:avLst>
          </a:prstGeom>
          <a:ln w="38100">
            <a:solidFill>
              <a:srgbClr val="1A507F"/>
            </a:solidFill>
            <a:tailEnd type="triangle"/>
          </a:ln>
        </p:spPr>
        <p:style>
          <a:lnRef idx="1">
            <a:schemeClr val="accent1"/>
          </a:lnRef>
          <a:fillRef idx="0">
            <a:schemeClr val="accent1"/>
          </a:fillRef>
          <a:effectRef idx="0">
            <a:schemeClr val="accent1"/>
          </a:effectRef>
          <a:fontRef idx="minor">
            <a:schemeClr val="tx1"/>
          </a:fontRef>
        </p:style>
      </p:cxnSp>
      <p:sp>
        <p:nvSpPr>
          <p:cNvPr id="91" name="Rounded Rectangle 27">
            <a:extLst>
              <a:ext uri="{FF2B5EF4-FFF2-40B4-BE49-F238E27FC236}">
                <a16:creationId xmlns:a16="http://schemas.microsoft.com/office/drawing/2014/main" id="{4AFBCE4C-3685-40CE-A641-932451D0446F}"/>
              </a:ext>
              <a:ext uri="{C183D7F6-B498-43B3-948B-1728B52AA6E4}">
                <adec:decorative xmlns:adec="http://schemas.microsoft.com/office/drawing/2017/decorative" val="1"/>
              </a:ext>
            </a:extLst>
          </p:cNvPr>
          <p:cNvSpPr/>
          <p:nvPr/>
        </p:nvSpPr>
        <p:spPr>
          <a:xfrm>
            <a:off x="8878510" y="1951420"/>
            <a:ext cx="2549909" cy="1516904"/>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200"/>
          </a:p>
        </p:txBody>
      </p:sp>
      <p:sp>
        <p:nvSpPr>
          <p:cNvPr id="92" name="TextBox 91">
            <a:extLst>
              <a:ext uri="{FF2B5EF4-FFF2-40B4-BE49-F238E27FC236}">
                <a16:creationId xmlns:a16="http://schemas.microsoft.com/office/drawing/2014/main" id="{452641D5-0C94-4DA8-A557-2461872E12E4}"/>
              </a:ext>
            </a:extLst>
          </p:cNvPr>
          <p:cNvSpPr txBox="1"/>
          <p:nvPr/>
        </p:nvSpPr>
        <p:spPr>
          <a:xfrm>
            <a:off x="8984646" y="2048152"/>
            <a:ext cx="2451996" cy="1384995"/>
          </a:xfrm>
          <a:prstGeom prst="rect">
            <a:avLst/>
          </a:prstGeom>
          <a:noFill/>
        </p:spPr>
        <p:txBody>
          <a:bodyPr wrap="square" rtlCol="0">
            <a:spAutoFit/>
          </a:bodyPr>
          <a:lstStyle/>
          <a:p>
            <a:r>
              <a:rPr lang="fr-CA" sz="1400" dirty="0">
                <a:latin typeface="Abadi" panose="020B0604020104020204" pitchFamily="34" charset="0"/>
              </a:rPr>
              <a:t>La </a:t>
            </a:r>
            <a:r>
              <a:rPr lang="fr-CA" sz="1400" b="1" dirty="0">
                <a:latin typeface="Abadi" panose="020B0604020104020204" pitchFamily="34" charset="0"/>
              </a:rPr>
              <a:t>zone de transition </a:t>
            </a:r>
            <a:r>
              <a:rPr lang="fr-CA" sz="1400" dirty="0">
                <a:latin typeface="Abadi" panose="020B0604020104020204" pitchFamily="34" charset="0"/>
              </a:rPr>
              <a:t>est habituellement l’entrée et sert de tampon pour le transfert du bruit ainsi que de moyen de contrôler la circulation</a:t>
            </a:r>
          </a:p>
        </p:txBody>
      </p:sp>
    </p:spTree>
    <p:extLst>
      <p:ext uri="{BB962C8B-B14F-4D97-AF65-F5344CB8AC3E}">
        <p14:creationId xmlns:p14="http://schemas.microsoft.com/office/powerpoint/2010/main" val="16175530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68EAA3-F28F-41C5-B957-740100C492D6}"/>
              </a:ext>
            </a:extLst>
          </p:cNvPr>
          <p:cNvSpPr>
            <a:spLocks noGrp="1"/>
          </p:cNvSpPr>
          <p:nvPr>
            <p:ph type="title"/>
          </p:nvPr>
        </p:nvSpPr>
        <p:spPr>
          <a:xfrm>
            <a:off x="412696" y="296521"/>
            <a:ext cx="10549316" cy="779462"/>
          </a:xfrm>
        </p:spPr>
        <p:txBody>
          <a:bodyPr/>
          <a:lstStyle/>
          <a:p>
            <a:r>
              <a:rPr lang="fr-CA" sz="3200" dirty="0"/>
              <a:t>Milieux de travail axés sur les activités (MTAA) pour l’inclusion</a:t>
            </a:r>
          </a:p>
        </p:txBody>
      </p:sp>
      <p:sp>
        <p:nvSpPr>
          <p:cNvPr id="12" name="TextBox 11">
            <a:extLst>
              <a:ext uri="{FF2B5EF4-FFF2-40B4-BE49-F238E27FC236}">
                <a16:creationId xmlns:a16="http://schemas.microsoft.com/office/drawing/2014/main" id="{A60860A6-8628-474E-B487-E9DB7F673088}"/>
              </a:ext>
            </a:extLst>
          </p:cNvPr>
          <p:cNvSpPr txBox="1"/>
          <p:nvPr/>
        </p:nvSpPr>
        <p:spPr>
          <a:xfrm>
            <a:off x="304800" y="1092241"/>
            <a:ext cx="10674781" cy="984885"/>
          </a:xfrm>
          <a:prstGeom prst="rect">
            <a:avLst/>
          </a:prstGeom>
          <a:noFill/>
        </p:spPr>
        <p:txBody>
          <a:bodyPr wrap="square">
            <a:spAutoFit/>
          </a:bodyPr>
          <a:lstStyle/>
          <a:p>
            <a:r>
              <a:rPr lang="fr-CA" sz="1600" b="1" dirty="0">
                <a:solidFill>
                  <a:srgbClr val="338D84"/>
                </a:solidFill>
                <a:latin typeface="+mn-lt"/>
              </a:rPr>
              <a:t>Le Milieu de travail GC </a:t>
            </a:r>
            <a:r>
              <a:rPr lang="fr-CA" sz="1400" dirty="0">
                <a:latin typeface="+mn-lt"/>
              </a:rPr>
              <a:t>repose sur le concept du</a:t>
            </a:r>
            <a:r>
              <a:rPr lang="fr-CA" sz="1400" b="1" dirty="0">
                <a:latin typeface="+mn-lt"/>
              </a:rPr>
              <a:t> travail axé sur les activités</a:t>
            </a:r>
            <a:r>
              <a:rPr lang="fr-CA" sz="1400" dirty="0">
                <a:latin typeface="+mn-lt"/>
              </a:rPr>
              <a:t>. Les milieux de travail axés sur les activités sont</a:t>
            </a:r>
            <a:r>
              <a:rPr lang="fr-CA" sz="1400" b="1" dirty="0">
                <a:solidFill>
                  <a:srgbClr val="338D84"/>
                </a:solidFill>
                <a:latin typeface="+mn-lt"/>
              </a:rPr>
              <a:t> inclusifs, équitables et adaptables </a:t>
            </a:r>
            <a:r>
              <a:rPr lang="fr-CA" sz="1400" dirty="0">
                <a:latin typeface="+mn-lt"/>
              </a:rPr>
              <a:t>parce qu’ils offrent de la variété, mais surtout parce que les utilisateurs ont le choix de sélectionner le cadre</a:t>
            </a:r>
            <a:r>
              <a:rPr lang="fr-CA" sz="1400" b="1" dirty="0">
                <a:solidFill>
                  <a:srgbClr val="338D84"/>
                </a:solidFill>
                <a:latin typeface="+mn-lt"/>
              </a:rPr>
              <a:t> qui les soutient le mieux. </a:t>
            </a:r>
          </a:p>
          <a:p>
            <a:endParaRPr lang="fr-CA" sz="1400" b="1" dirty="0">
              <a:latin typeface="+mn-lt"/>
            </a:endParaRPr>
          </a:p>
        </p:txBody>
      </p:sp>
      <p:sp>
        <p:nvSpPr>
          <p:cNvPr id="15" name="Rectangle: Rounded Corners 14">
            <a:extLst>
              <a:ext uri="{FF2B5EF4-FFF2-40B4-BE49-F238E27FC236}">
                <a16:creationId xmlns:a16="http://schemas.microsoft.com/office/drawing/2014/main" id="{FC8A2DEC-C1B6-464A-8101-C40C5886026F}"/>
              </a:ext>
              <a:ext uri="{C183D7F6-B498-43B3-948B-1728B52AA6E4}">
                <adec:decorative xmlns:adec="http://schemas.microsoft.com/office/drawing/2017/decorative" val="1"/>
              </a:ext>
            </a:extLst>
          </p:cNvPr>
          <p:cNvSpPr/>
          <p:nvPr/>
        </p:nvSpPr>
        <p:spPr>
          <a:xfrm>
            <a:off x="304800" y="2262095"/>
            <a:ext cx="6139543" cy="2510288"/>
          </a:xfrm>
          <a:prstGeom prst="roundRect">
            <a:avLst/>
          </a:prstGeom>
          <a:solidFill>
            <a:srgbClr val="A7CE75">
              <a:alpha val="4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35F397BB-545D-4608-84AE-B4DB042F1435}"/>
              </a:ext>
            </a:extLst>
          </p:cNvPr>
          <p:cNvSpPr txBox="1"/>
          <p:nvPr/>
        </p:nvSpPr>
        <p:spPr>
          <a:xfrm>
            <a:off x="584184" y="4957352"/>
            <a:ext cx="5580773" cy="1077218"/>
          </a:xfrm>
          <a:prstGeom prst="rect">
            <a:avLst/>
          </a:prstGeom>
          <a:noFill/>
        </p:spPr>
        <p:txBody>
          <a:bodyPr wrap="square">
            <a:spAutoFit/>
          </a:bodyPr>
          <a:lstStyle/>
          <a:p>
            <a:pPr lvl="0" algn="ctr">
              <a:lnSpc>
                <a:spcPct val="100000"/>
              </a:lnSpc>
            </a:pPr>
            <a:r>
              <a:rPr lang="fr-CA" sz="1600" b="1" dirty="0">
                <a:latin typeface="+mn-lt"/>
              </a:rPr>
              <a:t>Bien que diverses configurations de points de travail soient possibles dans un aménagement Milieu de travail GC, une version sans obstacle de chaque type de point de travail est obligatoire.</a:t>
            </a:r>
          </a:p>
        </p:txBody>
      </p:sp>
      <p:sp>
        <p:nvSpPr>
          <p:cNvPr id="13" name="TextBox 12">
            <a:extLst>
              <a:ext uri="{FF2B5EF4-FFF2-40B4-BE49-F238E27FC236}">
                <a16:creationId xmlns:a16="http://schemas.microsoft.com/office/drawing/2014/main" id="{7C3AC5C6-A620-4066-9688-A707D317895B}"/>
              </a:ext>
            </a:extLst>
          </p:cNvPr>
          <p:cNvSpPr txBox="1"/>
          <p:nvPr/>
        </p:nvSpPr>
        <p:spPr>
          <a:xfrm>
            <a:off x="6906547" y="5596482"/>
            <a:ext cx="7315200" cy="338554"/>
          </a:xfrm>
          <a:prstGeom prst="rect">
            <a:avLst/>
          </a:prstGeom>
          <a:noFill/>
        </p:spPr>
        <p:txBody>
          <a:bodyPr wrap="square">
            <a:spAutoFit/>
          </a:bodyPr>
          <a:lstStyle/>
          <a:p>
            <a:pPr algn="l"/>
            <a:r>
              <a:rPr lang="fr-CA" sz="1600" b="0" i="0" u="sng" dirty="0">
                <a:solidFill>
                  <a:srgbClr val="284162"/>
                </a:solidFill>
                <a:latin typeface="Abadi" panose="020B0604020104020204" pitchFamily="34" charset="0"/>
                <a:hlinkClick r:id="rId3"/>
              </a:rPr>
              <a:t>Vidéo : Milieu de travail axé sur les activités (MTAA)</a:t>
            </a:r>
          </a:p>
        </p:txBody>
      </p:sp>
      <p:sp>
        <p:nvSpPr>
          <p:cNvPr id="17" name="TextBox 16">
            <a:extLst>
              <a:ext uri="{FF2B5EF4-FFF2-40B4-BE49-F238E27FC236}">
                <a16:creationId xmlns:a16="http://schemas.microsoft.com/office/drawing/2014/main" id="{9FAD47E9-30DE-4DBF-8397-0065ABB85ED4}"/>
              </a:ext>
            </a:extLst>
          </p:cNvPr>
          <p:cNvSpPr txBox="1"/>
          <p:nvPr/>
        </p:nvSpPr>
        <p:spPr>
          <a:xfrm>
            <a:off x="1852446" y="2406743"/>
            <a:ext cx="4457820" cy="954107"/>
          </a:xfrm>
          <a:prstGeom prst="rect">
            <a:avLst/>
          </a:prstGeom>
          <a:noFill/>
        </p:spPr>
        <p:txBody>
          <a:bodyPr wrap="square">
            <a:spAutoFit/>
          </a:bodyPr>
          <a:lstStyle/>
          <a:p>
            <a:r>
              <a:rPr lang="fr-CA" sz="1400" dirty="0">
                <a:latin typeface="+mn-lt"/>
              </a:rPr>
              <a:t>Il est important de considérer qu’une solution qui convient à une personne peut ne pas convenir à une autre, d’où l’importance d’offrir plusieurs options et la liberté de choisir.</a:t>
            </a:r>
          </a:p>
        </p:txBody>
      </p:sp>
      <p:sp>
        <p:nvSpPr>
          <p:cNvPr id="16" name="TextBox 15">
            <a:extLst>
              <a:ext uri="{FF2B5EF4-FFF2-40B4-BE49-F238E27FC236}">
                <a16:creationId xmlns:a16="http://schemas.microsoft.com/office/drawing/2014/main" id="{383A0779-E178-4F71-95B1-FD1431C9ABC0}"/>
              </a:ext>
            </a:extLst>
          </p:cNvPr>
          <p:cNvSpPr txBox="1"/>
          <p:nvPr/>
        </p:nvSpPr>
        <p:spPr>
          <a:xfrm>
            <a:off x="536360" y="3614094"/>
            <a:ext cx="5559640" cy="954107"/>
          </a:xfrm>
          <a:prstGeom prst="rect">
            <a:avLst/>
          </a:prstGeom>
          <a:noFill/>
        </p:spPr>
        <p:txBody>
          <a:bodyPr wrap="square">
            <a:spAutoFit/>
          </a:bodyPr>
          <a:lstStyle/>
          <a:p>
            <a:r>
              <a:rPr lang="fr-CA" sz="1400" b="0" i="0" dirty="0">
                <a:latin typeface="+mn-lt"/>
              </a:rPr>
              <a:t>L’un des aspects essentiels de cette approche est qu’elle évite de </a:t>
            </a:r>
            <a:r>
              <a:rPr lang="fr-CA" sz="1400" b="1" i="0" dirty="0">
                <a:latin typeface="+mn-lt"/>
              </a:rPr>
              <a:t>mettre à l’écart ou de stigmatiser les employés ayant des besoins particuliers </a:t>
            </a:r>
            <a:r>
              <a:rPr lang="fr-CA" sz="1400" b="0" i="0" dirty="0">
                <a:latin typeface="+mn-lt"/>
              </a:rPr>
              <a:t>et leur permet de se concentrer sur le travail sans attirer l’attention sur leurs besoins particuliers.</a:t>
            </a:r>
          </a:p>
        </p:txBody>
      </p:sp>
      <p:pic>
        <p:nvPicPr>
          <p:cNvPr id="18" name="Graphic 17" descr="Warning with solid fill">
            <a:extLst>
              <a:ext uri="{FF2B5EF4-FFF2-40B4-BE49-F238E27FC236}">
                <a16:creationId xmlns:a16="http://schemas.microsoft.com/office/drawing/2014/main" id="{6F595F5A-5CAC-403A-8A50-FD43D5A19CC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20124" y="2407883"/>
            <a:ext cx="973598" cy="973598"/>
          </a:xfrm>
          <a:prstGeom prst="rect">
            <a:avLst/>
          </a:prstGeom>
        </p:spPr>
      </p:pic>
      <p:pic>
        <p:nvPicPr>
          <p:cNvPr id="11" name="Picture 10" descr="Example de milieu de travail axé sur les activités">
            <a:extLst>
              <a:ext uri="{FF2B5EF4-FFF2-40B4-BE49-F238E27FC236}">
                <a16:creationId xmlns:a16="http://schemas.microsoft.com/office/drawing/2014/main" id="{B4DD02B5-213D-4316-B6E8-C82C2689E2B8}"/>
              </a:ext>
            </a:extLst>
          </p:cNvPr>
          <p:cNvPicPr>
            <a:picLocks noChangeAspect="1"/>
          </p:cNvPicPr>
          <p:nvPr/>
        </p:nvPicPr>
        <p:blipFill rotWithShape="1">
          <a:blip r:embed="rId6">
            <a:extLst>
              <a:ext uri="{28A0092B-C50C-407E-A947-70E740481C1C}">
                <a14:useLocalDpi xmlns:a14="http://schemas.microsoft.com/office/drawing/2010/main" val="0"/>
              </a:ext>
            </a:extLst>
          </a:blip>
          <a:srcRect l="12589" r="13792"/>
          <a:stretch/>
        </p:blipFill>
        <p:spPr>
          <a:xfrm>
            <a:off x="6820377" y="2112824"/>
            <a:ext cx="4732234" cy="2830430"/>
          </a:xfrm>
          <a:prstGeom prst="rect">
            <a:avLst/>
          </a:prstGeom>
        </p:spPr>
      </p:pic>
      <p:pic>
        <p:nvPicPr>
          <p:cNvPr id="8" name="Picture 7">
            <a:extLst>
              <a:ext uri="{FF2B5EF4-FFF2-40B4-BE49-F238E27FC236}">
                <a16:creationId xmlns:a16="http://schemas.microsoft.com/office/drawing/2014/main" id="{5693490C-63E7-436A-ACA1-295DD62E6A54}"/>
              </a:ext>
              <a:ext uri="{C183D7F6-B498-43B3-948B-1728B52AA6E4}">
                <adec:decorative xmlns:adec="http://schemas.microsoft.com/office/drawing/2017/decorative" val="1"/>
              </a:ext>
            </a:extLst>
          </p:cNvPr>
          <p:cNvPicPr/>
          <p:nvPr/>
        </p:nvPicPr>
        <p:blipFill>
          <a:blip r:embed="rId7" cstate="print">
            <a:extLst>
              <a:ext uri="{28A0092B-C50C-407E-A947-70E740481C1C}">
                <a14:useLocalDpi xmlns:a14="http://schemas.microsoft.com/office/drawing/2010/main" val="0"/>
              </a:ext>
            </a:extLst>
          </a:blip>
          <a:stretch>
            <a:fillRect/>
          </a:stretch>
        </p:blipFill>
        <p:spPr>
          <a:xfrm flipH="1">
            <a:off x="11138305" y="14558"/>
            <a:ext cx="1056640" cy="1576705"/>
          </a:xfrm>
          <a:prstGeom prst="rect">
            <a:avLst/>
          </a:prstGeom>
        </p:spPr>
      </p:pic>
    </p:spTree>
    <p:extLst>
      <p:ext uri="{BB962C8B-B14F-4D97-AF65-F5344CB8AC3E}">
        <p14:creationId xmlns:p14="http://schemas.microsoft.com/office/powerpoint/2010/main" val="31047790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365CF3EF-5581-428E-9265-A1157EE2E545}"/>
              </a:ext>
            </a:extLst>
          </p:cNvPr>
          <p:cNvSpPr>
            <a:spLocks noGrp="1"/>
          </p:cNvSpPr>
          <p:nvPr>
            <p:ph sz="half" idx="4294967295"/>
            <p:custDataLst>
              <p:tags r:id="rId1"/>
            </p:custDataLst>
          </p:nvPr>
        </p:nvSpPr>
        <p:spPr>
          <a:xfrm>
            <a:off x="514543" y="711313"/>
            <a:ext cx="11162914" cy="4971261"/>
          </a:xfrm>
        </p:spPr>
        <p:txBody>
          <a:bodyPr/>
          <a:lstStyle/>
          <a:p>
            <a:pPr>
              <a:spcBef>
                <a:spcPts val="0"/>
              </a:spcBef>
              <a:spcAft>
                <a:spcPts val="0"/>
              </a:spcAft>
            </a:pPr>
            <a:r>
              <a:rPr lang="fr-CA" sz="1600" dirty="0">
                <a:solidFill>
                  <a:schemeClr val="tx1"/>
                </a:solidFill>
              </a:rPr>
              <a:t>Catalyseur important de l’accessibilité dans la fonction publique, Services immobiliers s’occupe de l’élaboration et de la gestion de la politique d’aménagement ainsi que de la prestation de conseils techniques qui favorisent les principes de conception inclusive.</a:t>
            </a:r>
          </a:p>
          <a:p>
            <a:pPr marL="0" indent="0">
              <a:spcBef>
                <a:spcPts val="0"/>
              </a:spcBef>
              <a:spcAft>
                <a:spcPts val="0"/>
              </a:spcAft>
              <a:buNone/>
            </a:pPr>
            <a:endParaRPr lang="en-CA" altLang="en-US" sz="1600" dirty="0">
              <a:solidFill>
                <a:schemeClr val="tx1"/>
              </a:solidFill>
            </a:endParaRPr>
          </a:p>
          <a:p>
            <a:pPr>
              <a:spcBef>
                <a:spcPts val="0"/>
              </a:spcBef>
              <a:spcAft>
                <a:spcPts val="0"/>
              </a:spcAft>
            </a:pPr>
            <a:r>
              <a:rPr lang="fr-CA" sz="1600" dirty="0">
                <a:solidFill>
                  <a:schemeClr val="tx1"/>
                </a:solidFill>
              </a:rPr>
              <a:t>Conformément à la Stratégie sur l’accessibilité au sein de la fonction publique du Canada du Secrétariat du Conseil du Trésor, Services immobiliers continue de contribuer à l’objectif d’améliorer l’accessibilité de l’environnement bâti par l’entremise d’un programme de consultations avec les réseaux d’employés et les professionnels de la conception accessible dans tout le pays.</a:t>
            </a:r>
          </a:p>
          <a:p>
            <a:pPr marL="0" indent="0">
              <a:spcBef>
                <a:spcPts val="0"/>
              </a:spcBef>
              <a:spcAft>
                <a:spcPts val="0"/>
              </a:spcAft>
              <a:buNone/>
            </a:pPr>
            <a:endParaRPr lang="en-CA" altLang="en-US" sz="1600" dirty="0">
              <a:solidFill>
                <a:schemeClr val="tx1"/>
              </a:solidFill>
            </a:endParaRPr>
          </a:p>
          <a:p>
            <a:pPr lvl="1">
              <a:spcBef>
                <a:spcPts val="0"/>
              </a:spcBef>
              <a:spcAft>
                <a:spcPts val="0"/>
              </a:spcAft>
            </a:pPr>
            <a:r>
              <a:rPr lang="fr-CA" sz="1600" dirty="0">
                <a:solidFill>
                  <a:schemeClr val="tx1"/>
                </a:solidFill>
              </a:rPr>
              <a:t>En s’appuyant sur les consultations sur l’accessibilité du Milieu de travail GC qui ont été menées en 2020-2021, Services immobiliers vise toujours une intégration plus holistique des pratiques de conception accessibles et inclusives dans les locaux fédéraux.</a:t>
            </a:r>
          </a:p>
          <a:p>
            <a:pPr lvl="1">
              <a:spcBef>
                <a:spcPts val="0"/>
              </a:spcBef>
              <a:spcAft>
                <a:spcPts val="0"/>
              </a:spcAft>
            </a:pPr>
            <a:r>
              <a:rPr lang="fr-CA" sz="1600" dirty="0">
                <a:solidFill>
                  <a:schemeClr val="tx1"/>
                </a:solidFill>
              </a:rPr>
              <a:t>Alors que le taux d’occupation des milieux de travail commence à augmenter progressivement à la suite du relâchement des restrictions liées à la pandémie, on assiste au passage du « télétravail par défaut » à la « flexibilité par choix ». En réponse, Services immobiliers propose une gamme de solutions en matière de locaux, notamment le Milieu de travail GC et </a:t>
            </a:r>
            <a:r>
              <a:rPr lang="fr-CA" sz="1600" dirty="0" err="1">
                <a:solidFill>
                  <a:schemeClr val="tx1"/>
                </a:solidFill>
              </a:rPr>
              <a:t>CotravailGC</a:t>
            </a:r>
            <a:r>
              <a:rPr lang="fr-CA" sz="1600" dirty="0">
                <a:solidFill>
                  <a:schemeClr val="tx1"/>
                </a:solidFill>
              </a:rPr>
              <a:t>, qui mettent l’inclusion, la flexibilité et le bien-être des employés au premier plan de l’expérience en milieu de travail.</a:t>
            </a:r>
          </a:p>
          <a:p>
            <a:pPr marL="0" indent="0">
              <a:spcBef>
                <a:spcPts val="0"/>
              </a:spcBef>
              <a:spcAft>
                <a:spcPts val="0"/>
              </a:spcAft>
              <a:buNone/>
            </a:pPr>
            <a:endParaRPr lang="en-CA" altLang="en-US" sz="1600" dirty="0">
              <a:solidFill>
                <a:schemeClr val="tx1"/>
              </a:solidFill>
            </a:endParaRPr>
          </a:p>
          <a:p>
            <a:pPr>
              <a:spcBef>
                <a:spcPts val="0"/>
              </a:spcBef>
              <a:spcAft>
                <a:spcPts val="0"/>
              </a:spcAft>
            </a:pPr>
            <a:r>
              <a:rPr lang="fr-CA" sz="1600" dirty="0">
                <a:solidFill>
                  <a:schemeClr val="tx1"/>
                </a:solidFill>
              </a:rPr>
              <a:t>Les principaux contributeurs à l’amélioration de l’accessibilité dans l’environnement bâti sont le Bureau de l’accessibilité de l’environnement bâti (Services techniques des Solutions immobilières), le Centre d’expertise national en design d’intérieur (Gestion des locaux et solutions pour le milieu de travail de Services immobiliers) ainsi que la Direction générale de la science et de l’infrastructure parlementaire</a:t>
            </a:r>
            <a:r>
              <a:rPr lang="fr-CA" sz="1400" dirty="0">
                <a:solidFill>
                  <a:schemeClr val="tx1"/>
                </a:solidFill>
              </a:rPr>
              <a:t>.</a:t>
            </a:r>
          </a:p>
          <a:p>
            <a:endParaRPr lang="en-CA" sz="1400" dirty="0"/>
          </a:p>
        </p:txBody>
      </p:sp>
      <p:sp>
        <p:nvSpPr>
          <p:cNvPr id="3" name="Title 2">
            <a:extLst>
              <a:ext uri="{FF2B5EF4-FFF2-40B4-BE49-F238E27FC236}">
                <a16:creationId xmlns:a16="http://schemas.microsoft.com/office/drawing/2014/main" id="{E84C70C4-2A07-4E96-BDC5-1674556C2042}"/>
              </a:ext>
            </a:extLst>
          </p:cNvPr>
          <p:cNvSpPr>
            <a:spLocks noGrp="1"/>
          </p:cNvSpPr>
          <p:nvPr>
            <p:ph type="title"/>
            <p:custDataLst>
              <p:tags r:id="rId2"/>
            </p:custDataLst>
          </p:nvPr>
        </p:nvSpPr>
        <p:spPr>
          <a:xfrm>
            <a:off x="514543" y="279050"/>
            <a:ext cx="10704280" cy="779462"/>
          </a:xfrm>
        </p:spPr>
        <p:txBody>
          <a:bodyPr/>
          <a:lstStyle/>
          <a:p>
            <a:r>
              <a:rPr lang="fr-CA" sz="3600" dirty="0">
                <a:solidFill>
                  <a:srgbClr val="636466"/>
                </a:solidFill>
              </a:rPr>
              <a:t>Contexte</a:t>
            </a:r>
            <a:endParaRPr lang="fr-CA" sz="3200" dirty="0">
              <a:solidFill>
                <a:schemeClr val="tx1"/>
              </a:solidFill>
            </a:endParaRPr>
          </a:p>
        </p:txBody>
      </p:sp>
    </p:spTree>
    <p:extLst>
      <p:ext uri="{BB962C8B-B14F-4D97-AF65-F5344CB8AC3E}">
        <p14:creationId xmlns:p14="http://schemas.microsoft.com/office/powerpoint/2010/main" val="6648352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Title 1">
            <a:extLst>
              <a:ext uri="{FF2B5EF4-FFF2-40B4-BE49-F238E27FC236}">
                <a16:creationId xmlns:a16="http://schemas.microsoft.com/office/drawing/2014/main" id="{9965C518-331F-4DDF-BBD1-839FC2A2C746}"/>
              </a:ext>
            </a:extLst>
          </p:cNvPr>
          <p:cNvSpPr>
            <a:spLocks noGrp="1" noChangeArrowheads="1"/>
          </p:cNvSpPr>
          <p:nvPr>
            <p:ph type="title"/>
            <p:custDataLst>
              <p:tags r:id="rId1"/>
            </p:custDataLst>
          </p:nvPr>
        </p:nvSpPr>
        <p:spPr>
          <a:xfrm>
            <a:off x="308854" y="293241"/>
            <a:ext cx="11026243" cy="779463"/>
          </a:xfrm>
        </p:spPr>
        <p:txBody>
          <a:bodyPr/>
          <a:lstStyle/>
          <a:p>
            <a:pPr algn="l">
              <a:lnSpc>
                <a:spcPct val="100000"/>
              </a:lnSpc>
            </a:pPr>
            <a:r>
              <a:rPr lang="fr-CA" sz="3600">
                <a:solidFill>
                  <a:srgbClr val="636466"/>
                </a:solidFill>
              </a:rPr>
              <a:t>MTAA en action </a:t>
            </a:r>
          </a:p>
        </p:txBody>
      </p:sp>
      <p:sp>
        <p:nvSpPr>
          <p:cNvPr id="78" name="TextBox 77">
            <a:extLst>
              <a:ext uri="{FF2B5EF4-FFF2-40B4-BE49-F238E27FC236}">
                <a16:creationId xmlns:a16="http://schemas.microsoft.com/office/drawing/2014/main" id="{87A86B79-4B62-439E-952B-F95B62228AC5}"/>
              </a:ext>
            </a:extLst>
          </p:cNvPr>
          <p:cNvSpPr txBox="1"/>
          <p:nvPr/>
        </p:nvSpPr>
        <p:spPr>
          <a:xfrm>
            <a:off x="-12391" y="2097540"/>
            <a:ext cx="2017245" cy="461665"/>
          </a:xfrm>
          <a:prstGeom prst="rect">
            <a:avLst/>
          </a:prstGeom>
          <a:noFill/>
        </p:spPr>
        <p:txBody>
          <a:bodyPr wrap="square" rtlCol="0">
            <a:spAutoFit/>
          </a:bodyPr>
          <a:lstStyle/>
          <a:p>
            <a:pPr algn="ctr"/>
            <a:r>
              <a:rPr lang="fr-CA" sz="1200" i="0" dirty="0">
                <a:latin typeface="+mj-lt"/>
              </a:rPr>
              <a:t>Personne </a:t>
            </a:r>
            <a:r>
              <a:rPr lang="fr-CA" sz="1200" b="1" i="0" dirty="0">
                <a:latin typeface="+mj-lt"/>
              </a:rPr>
              <a:t>sensible à la lumière</a:t>
            </a:r>
          </a:p>
        </p:txBody>
      </p:sp>
      <p:sp>
        <p:nvSpPr>
          <p:cNvPr id="82" name="TextBox 81">
            <a:extLst>
              <a:ext uri="{FF2B5EF4-FFF2-40B4-BE49-F238E27FC236}">
                <a16:creationId xmlns:a16="http://schemas.microsoft.com/office/drawing/2014/main" id="{EB76AF29-9D82-4BC3-A7CE-6662038E6E5F}"/>
              </a:ext>
            </a:extLst>
          </p:cNvPr>
          <p:cNvSpPr txBox="1"/>
          <p:nvPr/>
        </p:nvSpPr>
        <p:spPr>
          <a:xfrm>
            <a:off x="1625395" y="1214066"/>
            <a:ext cx="1899334" cy="830997"/>
          </a:xfrm>
          <a:prstGeom prst="rect">
            <a:avLst/>
          </a:prstGeom>
          <a:noFill/>
        </p:spPr>
        <p:txBody>
          <a:bodyPr wrap="square">
            <a:spAutoFit/>
          </a:bodyPr>
          <a:lstStyle/>
          <a:p>
            <a:pPr algn="ctr"/>
            <a:r>
              <a:rPr lang="fr-CA" sz="1200" dirty="0">
                <a:latin typeface="+mj-lt"/>
              </a:rPr>
              <a:t>Peut préférer un point de travail faiblement éclairé et </a:t>
            </a:r>
            <a:r>
              <a:rPr lang="fr-CA" sz="1200" u="sng" dirty="0">
                <a:latin typeface="+mj-lt"/>
              </a:rPr>
              <a:t>semi-fermé</a:t>
            </a:r>
            <a:r>
              <a:rPr lang="fr-CA" sz="1200" dirty="0">
                <a:latin typeface="+mj-lt"/>
              </a:rPr>
              <a:t> avec un </a:t>
            </a:r>
            <a:r>
              <a:rPr lang="fr-CA" sz="1200" u="sng" dirty="0">
                <a:latin typeface="+mj-lt"/>
              </a:rPr>
              <a:t>éclairage réglable</a:t>
            </a:r>
          </a:p>
        </p:txBody>
      </p:sp>
      <p:sp>
        <p:nvSpPr>
          <p:cNvPr id="81" name="TextBox 80">
            <a:extLst>
              <a:ext uri="{FF2B5EF4-FFF2-40B4-BE49-F238E27FC236}">
                <a16:creationId xmlns:a16="http://schemas.microsoft.com/office/drawing/2014/main" id="{DF642BA9-5AA0-4793-8120-74383EC77599}"/>
              </a:ext>
            </a:extLst>
          </p:cNvPr>
          <p:cNvSpPr txBox="1"/>
          <p:nvPr/>
        </p:nvSpPr>
        <p:spPr>
          <a:xfrm>
            <a:off x="257218" y="3957645"/>
            <a:ext cx="1280993" cy="461665"/>
          </a:xfrm>
          <a:prstGeom prst="rect">
            <a:avLst/>
          </a:prstGeom>
          <a:noFill/>
        </p:spPr>
        <p:txBody>
          <a:bodyPr wrap="square" rtlCol="0">
            <a:spAutoFit/>
          </a:bodyPr>
          <a:lstStyle/>
          <a:p>
            <a:pPr algn="ctr"/>
            <a:r>
              <a:rPr lang="fr-CA" sz="1200" i="0" dirty="0">
                <a:latin typeface="+mn-lt"/>
              </a:rPr>
              <a:t>Personne de </a:t>
            </a:r>
            <a:r>
              <a:rPr lang="fr-CA" sz="1200" b="1" i="0" dirty="0">
                <a:latin typeface="+mn-lt"/>
              </a:rPr>
              <a:t>grande taille</a:t>
            </a:r>
          </a:p>
        </p:txBody>
      </p:sp>
      <p:sp>
        <p:nvSpPr>
          <p:cNvPr id="83" name="TextBox 82">
            <a:extLst>
              <a:ext uri="{FF2B5EF4-FFF2-40B4-BE49-F238E27FC236}">
                <a16:creationId xmlns:a16="http://schemas.microsoft.com/office/drawing/2014/main" id="{9B358C3E-9E5D-4444-ACB2-773DD76768A8}"/>
              </a:ext>
            </a:extLst>
          </p:cNvPr>
          <p:cNvSpPr txBox="1"/>
          <p:nvPr/>
        </p:nvSpPr>
        <p:spPr>
          <a:xfrm>
            <a:off x="1510196" y="3132969"/>
            <a:ext cx="1899335" cy="1015663"/>
          </a:xfrm>
          <a:prstGeom prst="rect">
            <a:avLst/>
          </a:prstGeom>
          <a:noFill/>
        </p:spPr>
        <p:txBody>
          <a:bodyPr wrap="square">
            <a:spAutoFit/>
          </a:bodyPr>
          <a:lstStyle/>
          <a:p>
            <a:pPr algn="ctr"/>
            <a:r>
              <a:rPr lang="fr-CA" sz="1200" dirty="0">
                <a:latin typeface="+mj-lt"/>
              </a:rPr>
              <a:t>Peut préférer un point de travail avec une surface de travail </a:t>
            </a:r>
            <a:r>
              <a:rPr lang="fr-CA" sz="1200" u="sng" dirty="0">
                <a:latin typeface="+mj-lt"/>
              </a:rPr>
              <a:t>réglable en hauteur</a:t>
            </a:r>
            <a:r>
              <a:rPr lang="fr-CA" sz="1200" dirty="0">
                <a:latin typeface="+mj-lt"/>
              </a:rPr>
              <a:t> et une </a:t>
            </a:r>
            <a:r>
              <a:rPr lang="fr-CA" sz="1200" u="sng" dirty="0">
                <a:latin typeface="+mj-lt"/>
              </a:rPr>
              <a:t>chaise ergonomique</a:t>
            </a:r>
            <a:r>
              <a:rPr lang="fr-CA" sz="1200" b="1" u="sng" dirty="0">
                <a:latin typeface="+mj-lt"/>
              </a:rPr>
              <a:t> </a:t>
            </a:r>
          </a:p>
        </p:txBody>
      </p:sp>
      <p:sp>
        <p:nvSpPr>
          <p:cNvPr id="57" name="TextBox 56">
            <a:extLst>
              <a:ext uri="{FF2B5EF4-FFF2-40B4-BE49-F238E27FC236}">
                <a16:creationId xmlns:a16="http://schemas.microsoft.com/office/drawing/2014/main" id="{5286C424-6356-4E4C-8280-3624B830426F}"/>
              </a:ext>
            </a:extLst>
          </p:cNvPr>
          <p:cNvSpPr txBox="1"/>
          <p:nvPr/>
        </p:nvSpPr>
        <p:spPr>
          <a:xfrm>
            <a:off x="74751" y="5673957"/>
            <a:ext cx="1661704" cy="461665"/>
          </a:xfrm>
          <a:prstGeom prst="rect">
            <a:avLst/>
          </a:prstGeom>
          <a:noFill/>
        </p:spPr>
        <p:txBody>
          <a:bodyPr wrap="square" rtlCol="0">
            <a:spAutoFit/>
          </a:bodyPr>
          <a:lstStyle/>
          <a:p>
            <a:pPr algn="ctr"/>
            <a:r>
              <a:rPr lang="fr-CA" sz="1200" i="0" dirty="0">
                <a:latin typeface="+mn-lt"/>
              </a:rPr>
              <a:t>Personne aux prises avec un </a:t>
            </a:r>
            <a:r>
              <a:rPr lang="fr-CA" sz="1200" b="1" i="0" dirty="0">
                <a:latin typeface="+mn-lt"/>
              </a:rPr>
              <a:t>TDAH</a:t>
            </a:r>
          </a:p>
        </p:txBody>
      </p:sp>
      <p:sp>
        <p:nvSpPr>
          <p:cNvPr id="80" name="TextBox 79">
            <a:extLst>
              <a:ext uri="{FF2B5EF4-FFF2-40B4-BE49-F238E27FC236}">
                <a16:creationId xmlns:a16="http://schemas.microsoft.com/office/drawing/2014/main" id="{BD6CB0C8-6D1A-49CB-8DA9-DE7F8E4D9927}"/>
              </a:ext>
            </a:extLst>
          </p:cNvPr>
          <p:cNvSpPr txBox="1"/>
          <p:nvPr/>
        </p:nvSpPr>
        <p:spPr>
          <a:xfrm>
            <a:off x="1549325" y="4897897"/>
            <a:ext cx="1899335" cy="646331"/>
          </a:xfrm>
          <a:prstGeom prst="rect">
            <a:avLst/>
          </a:prstGeom>
          <a:noFill/>
        </p:spPr>
        <p:txBody>
          <a:bodyPr wrap="square">
            <a:spAutoFit/>
          </a:bodyPr>
          <a:lstStyle/>
          <a:p>
            <a:pPr algn="ctr"/>
            <a:r>
              <a:rPr lang="fr-CA" sz="1200" dirty="0">
                <a:latin typeface="+mj-lt"/>
              </a:rPr>
              <a:t>Peut préférer un vaste point de travail </a:t>
            </a:r>
            <a:r>
              <a:rPr lang="fr-CA" sz="1200" u="sng" dirty="0">
                <a:latin typeface="+mj-lt"/>
              </a:rPr>
              <a:t>fermé et isolé</a:t>
            </a:r>
          </a:p>
        </p:txBody>
      </p:sp>
      <p:sp>
        <p:nvSpPr>
          <p:cNvPr id="104" name="Rectangle 103">
            <a:extLst>
              <a:ext uri="{FF2B5EF4-FFF2-40B4-BE49-F238E27FC236}">
                <a16:creationId xmlns:a16="http://schemas.microsoft.com/office/drawing/2014/main" id="{4010638C-7D2E-4C6C-8D65-B1BFE1648186}"/>
              </a:ext>
              <a:ext uri="{C183D7F6-B498-43B3-948B-1728B52AA6E4}">
                <adec:decorative xmlns:adec="http://schemas.microsoft.com/office/drawing/2017/decorative" val="1"/>
              </a:ext>
            </a:extLst>
          </p:cNvPr>
          <p:cNvSpPr/>
          <p:nvPr/>
        </p:nvSpPr>
        <p:spPr>
          <a:xfrm>
            <a:off x="5120664" y="4786891"/>
            <a:ext cx="1871632" cy="1069129"/>
          </a:xfrm>
          <a:prstGeom prst="rect">
            <a:avLst/>
          </a:prstGeom>
          <a:solidFill>
            <a:srgbClr val="338D84">
              <a:alpha val="2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000" dirty="0"/>
          </a:p>
        </p:txBody>
      </p:sp>
      <p:sp>
        <p:nvSpPr>
          <p:cNvPr id="103" name="Rectangle 102">
            <a:extLst>
              <a:ext uri="{FF2B5EF4-FFF2-40B4-BE49-F238E27FC236}">
                <a16:creationId xmlns:a16="http://schemas.microsoft.com/office/drawing/2014/main" id="{AED3C083-4EEB-4482-BED7-5536B3FCA14F}"/>
              </a:ext>
              <a:ext uri="{C183D7F6-B498-43B3-948B-1728B52AA6E4}">
                <adec:decorative xmlns:adec="http://schemas.microsoft.com/office/drawing/2017/decorative" val="1"/>
              </a:ext>
            </a:extLst>
          </p:cNvPr>
          <p:cNvSpPr/>
          <p:nvPr/>
        </p:nvSpPr>
        <p:spPr>
          <a:xfrm>
            <a:off x="5139281" y="3000078"/>
            <a:ext cx="1871632" cy="1069129"/>
          </a:xfrm>
          <a:prstGeom prst="rect">
            <a:avLst/>
          </a:prstGeom>
          <a:solidFill>
            <a:srgbClr val="338D84">
              <a:alpha val="2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000" dirty="0"/>
          </a:p>
        </p:txBody>
      </p:sp>
      <p:sp>
        <p:nvSpPr>
          <p:cNvPr id="9" name="Rectangle 8">
            <a:extLst>
              <a:ext uri="{FF2B5EF4-FFF2-40B4-BE49-F238E27FC236}">
                <a16:creationId xmlns:a16="http://schemas.microsoft.com/office/drawing/2014/main" id="{56DEEC08-E3E9-4278-9B34-C2D85AB074DD}"/>
              </a:ext>
              <a:ext uri="{C183D7F6-B498-43B3-948B-1728B52AA6E4}">
                <adec:decorative xmlns:adec="http://schemas.microsoft.com/office/drawing/2017/decorative" val="1"/>
              </a:ext>
            </a:extLst>
          </p:cNvPr>
          <p:cNvSpPr/>
          <p:nvPr/>
        </p:nvSpPr>
        <p:spPr>
          <a:xfrm>
            <a:off x="5111139" y="1295662"/>
            <a:ext cx="1871632" cy="1069129"/>
          </a:xfrm>
          <a:prstGeom prst="rect">
            <a:avLst/>
          </a:prstGeom>
          <a:solidFill>
            <a:srgbClr val="338D84">
              <a:alpha val="2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75" name="Picture 74" descr="example of focus room">
            <a:extLst>
              <a:ext uri="{FF2B5EF4-FFF2-40B4-BE49-F238E27FC236}">
                <a16:creationId xmlns:a16="http://schemas.microsoft.com/office/drawing/2014/main" id="{0B9A6D6B-DC8D-4792-AC47-B2F1A152FEA8}"/>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3437099" y="4518328"/>
            <a:ext cx="1461093" cy="1445847"/>
          </a:xfrm>
          <a:prstGeom prst="rect">
            <a:avLst/>
          </a:prstGeom>
        </p:spPr>
      </p:pic>
      <p:grpSp>
        <p:nvGrpSpPr>
          <p:cNvPr id="52231" name="Group 52230" descr="floor plan example, with quiet zone, interactive zone and transitional zone">
            <a:extLst>
              <a:ext uri="{FF2B5EF4-FFF2-40B4-BE49-F238E27FC236}">
                <a16:creationId xmlns:a16="http://schemas.microsoft.com/office/drawing/2014/main" id="{EFA2689F-2800-4146-9E7E-830E31E0BF51}"/>
              </a:ext>
            </a:extLst>
          </p:cNvPr>
          <p:cNvGrpSpPr/>
          <p:nvPr/>
        </p:nvGrpSpPr>
        <p:grpSpPr>
          <a:xfrm rot="5400000">
            <a:off x="7085789" y="1724922"/>
            <a:ext cx="4622978" cy="3855527"/>
            <a:chOff x="3811315" y="1619162"/>
            <a:chExt cx="4153588" cy="3464059"/>
          </a:xfrm>
        </p:grpSpPr>
        <p:grpSp>
          <p:nvGrpSpPr>
            <p:cNvPr id="26" name="Group 25">
              <a:extLst>
                <a:ext uri="{FF2B5EF4-FFF2-40B4-BE49-F238E27FC236}">
                  <a16:creationId xmlns:a16="http://schemas.microsoft.com/office/drawing/2014/main" id="{FB8DCD3E-2D20-495D-A452-312A08B21E59}"/>
                </a:ext>
              </a:extLst>
            </p:cNvPr>
            <p:cNvGrpSpPr/>
            <p:nvPr/>
          </p:nvGrpSpPr>
          <p:grpSpPr>
            <a:xfrm>
              <a:off x="3811315" y="1619162"/>
              <a:ext cx="4153588" cy="3464059"/>
              <a:chOff x="3403651" y="1052832"/>
              <a:chExt cx="4153588" cy="3464059"/>
            </a:xfrm>
          </p:grpSpPr>
          <p:pic>
            <p:nvPicPr>
              <p:cNvPr id="21" name="Picture 20">
                <a:extLst>
                  <a:ext uri="{FF2B5EF4-FFF2-40B4-BE49-F238E27FC236}">
                    <a16:creationId xmlns:a16="http://schemas.microsoft.com/office/drawing/2014/main" id="{488C51DF-EBC7-4CA5-8171-8F212F150E3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354" t="3179" r="7332" b="3664"/>
              <a:stretch/>
            </p:blipFill>
            <p:spPr>
              <a:xfrm>
                <a:off x="3403651" y="1052832"/>
                <a:ext cx="4153588" cy="3464059"/>
              </a:xfrm>
              <a:prstGeom prst="rect">
                <a:avLst/>
              </a:prstGeom>
            </p:spPr>
          </p:pic>
          <p:sp>
            <p:nvSpPr>
              <p:cNvPr id="2" name="Rectangle 1">
                <a:extLst>
                  <a:ext uri="{FF2B5EF4-FFF2-40B4-BE49-F238E27FC236}">
                    <a16:creationId xmlns:a16="http://schemas.microsoft.com/office/drawing/2014/main" id="{F9200427-AADF-4B37-B051-654E77F9023D}"/>
                  </a:ext>
                </a:extLst>
              </p:cNvPr>
              <p:cNvSpPr/>
              <p:nvPr/>
            </p:nvSpPr>
            <p:spPr>
              <a:xfrm>
                <a:off x="4137590" y="1803823"/>
                <a:ext cx="459809" cy="40915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Rectangle 3">
                <a:extLst>
                  <a:ext uri="{FF2B5EF4-FFF2-40B4-BE49-F238E27FC236}">
                    <a16:creationId xmlns:a16="http://schemas.microsoft.com/office/drawing/2014/main" id="{528EB51E-AC96-4A6B-A554-9EB36002FA21}"/>
                  </a:ext>
                </a:extLst>
              </p:cNvPr>
              <p:cNvSpPr/>
              <p:nvPr/>
            </p:nvSpPr>
            <p:spPr>
              <a:xfrm>
                <a:off x="4157944" y="2043221"/>
                <a:ext cx="185456" cy="168378"/>
              </a:xfrm>
              <a:prstGeom prst="rect">
                <a:avLst/>
              </a:prstGeom>
              <a:solidFill>
                <a:srgbClr val="FFFFFF"/>
              </a:solidFill>
              <a:ln w="63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2" name="Rectangle 21">
                <a:extLst>
                  <a:ext uri="{FF2B5EF4-FFF2-40B4-BE49-F238E27FC236}">
                    <a16:creationId xmlns:a16="http://schemas.microsoft.com/office/drawing/2014/main" id="{2CBAA95A-E25F-4045-BD0F-43770778311B}"/>
                  </a:ext>
                </a:extLst>
              </p:cNvPr>
              <p:cNvSpPr/>
              <p:nvPr/>
            </p:nvSpPr>
            <p:spPr>
              <a:xfrm>
                <a:off x="4157944" y="1857695"/>
                <a:ext cx="185456" cy="168378"/>
              </a:xfrm>
              <a:prstGeom prst="rect">
                <a:avLst/>
              </a:prstGeom>
              <a:solidFill>
                <a:srgbClr val="FFFFFF"/>
              </a:solidFill>
              <a:ln w="63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6" name="Straight Connector 5">
                <a:extLst>
                  <a:ext uri="{FF2B5EF4-FFF2-40B4-BE49-F238E27FC236}">
                    <a16:creationId xmlns:a16="http://schemas.microsoft.com/office/drawing/2014/main" id="{19544861-9B32-4969-A53A-65FFBC4CEA41}"/>
                  </a:ext>
                </a:extLst>
              </p:cNvPr>
              <p:cNvCxnSpPr>
                <a:cxnSpLocks/>
              </p:cNvCxnSpPr>
              <p:nvPr/>
            </p:nvCxnSpPr>
            <p:spPr>
              <a:xfrm>
                <a:off x="4137590" y="2214774"/>
                <a:ext cx="279400" cy="0"/>
              </a:xfrm>
              <a:prstGeom prst="line">
                <a:avLst/>
              </a:prstGeom>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3BC4173D-DCC5-44F3-9ECB-AF3B8D5A8343}"/>
                  </a:ext>
                </a:extLst>
              </p:cNvPr>
              <p:cNvSpPr/>
              <p:nvPr/>
            </p:nvSpPr>
            <p:spPr>
              <a:xfrm>
                <a:off x="4166990" y="2050364"/>
                <a:ext cx="167938" cy="152473"/>
              </a:xfrm>
              <a:prstGeom prst="rect">
                <a:avLst/>
              </a:prstGeom>
              <a:solidFill>
                <a:srgbClr val="FFFFFF"/>
              </a:solidFill>
              <a:ln w="31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9" name="Rectangle 28">
                <a:extLst>
                  <a:ext uri="{FF2B5EF4-FFF2-40B4-BE49-F238E27FC236}">
                    <a16:creationId xmlns:a16="http://schemas.microsoft.com/office/drawing/2014/main" id="{2B657140-58ED-40C2-B560-EB98433F481C}"/>
                  </a:ext>
                </a:extLst>
              </p:cNvPr>
              <p:cNvSpPr/>
              <p:nvPr/>
            </p:nvSpPr>
            <p:spPr>
              <a:xfrm>
                <a:off x="4166990" y="1864838"/>
                <a:ext cx="167938" cy="152473"/>
              </a:xfrm>
              <a:prstGeom prst="rect">
                <a:avLst/>
              </a:prstGeom>
              <a:solidFill>
                <a:srgbClr val="FFFFFF"/>
              </a:solidFill>
              <a:ln w="31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23" name="Picture 22">
                <a:extLst>
                  <a:ext uri="{FF2B5EF4-FFF2-40B4-BE49-F238E27FC236}">
                    <a16:creationId xmlns:a16="http://schemas.microsoft.com/office/drawing/2014/main" id="{1CF65D1A-9EF2-4B8A-8A8C-677FA6FE1F94}"/>
                  </a:ext>
                </a:extLst>
              </p:cNvPr>
              <p:cNvPicPr>
                <a:picLocks noChangeAspect="1"/>
              </p:cNvPicPr>
              <p:nvPr/>
            </p:nvPicPr>
            <p:blipFill>
              <a:blip r:embed="rId6"/>
              <a:stretch>
                <a:fillRect/>
              </a:stretch>
            </p:blipFill>
            <p:spPr>
              <a:xfrm rot="16200000">
                <a:off x="4348095" y="1855890"/>
                <a:ext cx="120685" cy="152867"/>
              </a:xfrm>
              <a:prstGeom prst="rect">
                <a:avLst/>
              </a:prstGeom>
            </p:spPr>
          </p:pic>
          <p:pic>
            <p:nvPicPr>
              <p:cNvPr id="27" name="Picture 26">
                <a:extLst>
                  <a:ext uri="{FF2B5EF4-FFF2-40B4-BE49-F238E27FC236}">
                    <a16:creationId xmlns:a16="http://schemas.microsoft.com/office/drawing/2014/main" id="{29B36F49-B6D2-46C8-8444-38CF76EEDE29}"/>
                  </a:ext>
                </a:extLst>
              </p:cNvPr>
              <p:cNvPicPr>
                <a:picLocks noChangeAspect="1"/>
              </p:cNvPicPr>
              <p:nvPr/>
            </p:nvPicPr>
            <p:blipFill>
              <a:blip r:embed="rId6"/>
              <a:stretch>
                <a:fillRect/>
              </a:stretch>
            </p:blipFill>
            <p:spPr>
              <a:xfrm rot="16200000">
                <a:off x="4348094" y="2045508"/>
                <a:ext cx="120685" cy="152867"/>
              </a:xfrm>
              <a:prstGeom prst="rect">
                <a:avLst/>
              </a:prstGeom>
            </p:spPr>
          </p:pic>
          <p:sp>
            <p:nvSpPr>
              <p:cNvPr id="30" name="Rectangle 29">
                <a:extLst>
                  <a:ext uri="{FF2B5EF4-FFF2-40B4-BE49-F238E27FC236}">
                    <a16:creationId xmlns:a16="http://schemas.microsoft.com/office/drawing/2014/main" id="{B5C273E8-E974-4AAC-A185-67410F7CDB9A}"/>
                  </a:ext>
                </a:extLst>
              </p:cNvPr>
              <p:cNvSpPr/>
              <p:nvPr/>
            </p:nvSpPr>
            <p:spPr>
              <a:xfrm>
                <a:off x="4168845" y="2153897"/>
                <a:ext cx="158940" cy="46261"/>
              </a:xfrm>
              <a:prstGeom prst="rect">
                <a:avLst/>
              </a:prstGeom>
              <a:solidFill>
                <a:srgbClr val="FFFFFF"/>
              </a:solidFill>
              <a:ln w="31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2" name="Rectangle 31">
                <a:extLst>
                  <a:ext uri="{FF2B5EF4-FFF2-40B4-BE49-F238E27FC236}">
                    <a16:creationId xmlns:a16="http://schemas.microsoft.com/office/drawing/2014/main" id="{A847CBB8-5E0A-4FEF-9F5B-F2C283F92E6A}"/>
                  </a:ext>
                </a:extLst>
              </p:cNvPr>
              <p:cNvSpPr/>
              <p:nvPr/>
            </p:nvSpPr>
            <p:spPr>
              <a:xfrm>
                <a:off x="4168845" y="1970593"/>
                <a:ext cx="158940" cy="46261"/>
              </a:xfrm>
              <a:prstGeom prst="rect">
                <a:avLst/>
              </a:prstGeom>
              <a:solidFill>
                <a:srgbClr val="FFFFFF"/>
              </a:solidFill>
              <a:ln w="31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25" name="Picture 24">
                <a:extLst>
                  <a:ext uri="{FF2B5EF4-FFF2-40B4-BE49-F238E27FC236}">
                    <a16:creationId xmlns:a16="http://schemas.microsoft.com/office/drawing/2014/main" id="{D0FDD13E-BF36-43CC-88DB-192BC6F0525C}"/>
                  </a:ext>
                </a:extLst>
              </p:cNvPr>
              <p:cNvPicPr>
                <a:picLocks noChangeAspect="1"/>
              </p:cNvPicPr>
              <p:nvPr/>
            </p:nvPicPr>
            <p:blipFill>
              <a:blip r:embed="rId7">
                <a:clrChange>
                  <a:clrFrom>
                    <a:srgbClr val="FFFFFF"/>
                  </a:clrFrom>
                  <a:clrTo>
                    <a:srgbClr val="FFFFFF">
                      <a:alpha val="0"/>
                    </a:srgbClr>
                  </a:clrTo>
                </a:clrChange>
              </a:blip>
              <a:stretch>
                <a:fillRect/>
              </a:stretch>
            </p:blipFill>
            <p:spPr>
              <a:xfrm rot="12113037">
                <a:off x="4182709" y="2050872"/>
                <a:ext cx="101018" cy="116559"/>
              </a:xfrm>
              <a:prstGeom prst="rect">
                <a:avLst/>
              </a:prstGeom>
            </p:spPr>
          </p:pic>
          <p:pic>
            <p:nvPicPr>
              <p:cNvPr id="35" name="Picture 34">
                <a:extLst>
                  <a:ext uri="{FF2B5EF4-FFF2-40B4-BE49-F238E27FC236}">
                    <a16:creationId xmlns:a16="http://schemas.microsoft.com/office/drawing/2014/main" id="{4EAB1C1E-AF05-41D3-9B88-D1338B64F3B0}"/>
                  </a:ext>
                </a:extLst>
              </p:cNvPr>
              <p:cNvPicPr>
                <a:picLocks noChangeAspect="1"/>
              </p:cNvPicPr>
              <p:nvPr/>
            </p:nvPicPr>
            <p:blipFill>
              <a:blip r:embed="rId7">
                <a:clrChange>
                  <a:clrFrom>
                    <a:srgbClr val="FFFFFF"/>
                  </a:clrFrom>
                  <a:clrTo>
                    <a:srgbClr val="FFFFFF">
                      <a:alpha val="0"/>
                    </a:srgbClr>
                  </a:clrTo>
                </a:clrChange>
              </a:blip>
              <a:stretch>
                <a:fillRect/>
              </a:stretch>
            </p:blipFill>
            <p:spPr>
              <a:xfrm rot="12113037">
                <a:off x="4179720" y="1860270"/>
                <a:ext cx="101018" cy="116559"/>
              </a:xfrm>
              <a:prstGeom prst="rect">
                <a:avLst/>
              </a:prstGeom>
            </p:spPr>
          </p:pic>
        </p:grpSp>
        <p:sp>
          <p:nvSpPr>
            <p:cNvPr id="52224" name="Freeform: Shape 52223">
              <a:extLst>
                <a:ext uri="{FF2B5EF4-FFF2-40B4-BE49-F238E27FC236}">
                  <a16:creationId xmlns:a16="http://schemas.microsoft.com/office/drawing/2014/main" id="{25D537A0-6A5C-4A38-946C-5FEBB74A5342}"/>
                </a:ext>
              </a:extLst>
            </p:cNvPr>
            <p:cNvSpPr/>
            <p:nvPr/>
          </p:nvSpPr>
          <p:spPr>
            <a:xfrm>
              <a:off x="3840480" y="1637969"/>
              <a:ext cx="2735249" cy="0"/>
            </a:xfrm>
            <a:custGeom>
              <a:avLst/>
              <a:gdLst>
                <a:gd name="connsiteX0" fmla="*/ 0 w 2735249"/>
                <a:gd name="connsiteY0" fmla="*/ 0 h 0"/>
                <a:gd name="connsiteX1" fmla="*/ 2735249 w 2735249"/>
                <a:gd name="connsiteY1" fmla="*/ 0 h 0"/>
              </a:gdLst>
              <a:ahLst/>
              <a:cxnLst>
                <a:cxn ang="0">
                  <a:pos x="connsiteX0" y="connsiteY0"/>
                </a:cxn>
                <a:cxn ang="0">
                  <a:pos x="connsiteX1" y="connsiteY1"/>
                </a:cxn>
              </a:cxnLst>
              <a:rect l="l" t="t" r="r" b="b"/>
              <a:pathLst>
                <a:path w="2735249">
                  <a:moveTo>
                    <a:pt x="0" y="0"/>
                  </a:moveTo>
                  <a:lnTo>
                    <a:pt x="2735249" y="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2225" name="Freeform: Shape 52224">
              <a:extLst>
                <a:ext uri="{FF2B5EF4-FFF2-40B4-BE49-F238E27FC236}">
                  <a16:creationId xmlns:a16="http://schemas.microsoft.com/office/drawing/2014/main" id="{B4F50B93-FAD0-4554-9261-8EC80755C467}"/>
                </a:ext>
              </a:extLst>
            </p:cNvPr>
            <p:cNvSpPr/>
            <p:nvPr/>
          </p:nvSpPr>
          <p:spPr>
            <a:xfrm>
              <a:off x="3856383" y="3689405"/>
              <a:ext cx="4055165" cy="1351722"/>
            </a:xfrm>
            <a:custGeom>
              <a:avLst/>
              <a:gdLst>
                <a:gd name="connsiteX0" fmla="*/ 31805 w 4055165"/>
                <a:gd name="connsiteY0" fmla="*/ 461176 h 1351722"/>
                <a:gd name="connsiteX1" fmla="*/ 675860 w 4055165"/>
                <a:gd name="connsiteY1" fmla="*/ 469127 h 1351722"/>
                <a:gd name="connsiteX2" fmla="*/ 691763 w 4055165"/>
                <a:gd name="connsiteY2" fmla="*/ 230588 h 1351722"/>
                <a:gd name="connsiteX3" fmla="*/ 1160890 w 4055165"/>
                <a:gd name="connsiteY3" fmla="*/ 230588 h 1351722"/>
                <a:gd name="connsiteX4" fmla="*/ 1160890 w 4055165"/>
                <a:gd name="connsiteY4" fmla="*/ 0 h 1351722"/>
                <a:gd name="connsiteX5" fmla="*/ 2997641 w 4055165"/>
                <a:gd name="connsiteY5" fmla="*/ 15903 h 1351722"/>
                <a:gd name="connsiteX6" fmla="*/ 3005593 w 4055165"/>
                <a:gd name="connsiteY6" fmla="*/ 270345 h 1351722"/>
                <a:gd name="connsiteX7" fmla="*/ 3204375 w 4055165"/>
                <a:gd name="connsiteY7" fmla="*/ 262393 h 1351722"/>
                <a:gd name="connsiteX8" fmla="*/ 3204375 w 4055165"/>
                <a:gd name="connsiteY8" fmla="*/ 326004 h 1351722"/>
                <a:gd name="connsiteX9" fmla="*/ 3562184 w 4055165"/>
                <a:gd name="connsiteY9" fmla="*/ 326004 h 1351722"/>
                <a:gd name="connsiteX10" fmla="*/ 3570135 w 4055165"/>
                <a:gd name="connsiteY10" fmla="*/ 238539 h 1351722"/>
                <a:gd name="connsiteX11" fmla="*/ 4055165 w 4055165"/>
                <a:gd name="connsiteY11" fmla="*/ 222637 h 1351722"/>
                <a:gd name="connsiteX12" fmla="*/ 4047214 w 4055165"/>
                <a:gd name="connsiteY12" fmla="*/ 1351722 h 1351722"/>
                <a:gd name="connsiteX13" fmla="*/ 0 w 4055165"/>
                <a:gd name="connsiteY13" fmla="*/ 1343771 h 1351722"/>
                <a:gd name="connsiteX14" fmla="*/ 31805 w 4055165"/>
                <a:gd name="connsiteY14" fmla="*/ 461176 h 1351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55165" h="1351722">
                  <a:moveTo>
                    <a:pt x="31805" y="461176"/>
                  </a:moveTo>
                  <a:lnTo>
                    <a:pt x="675860" y="469127"/>
                  </a:lnTo>
                  <a:lnTo>
                    <a:pt x="691763" y="230588"/>
                  </a:lnTo>
                  <a:lnTo>
                    <a:pt x="1160890" y="230588"/>
                  </a:lnTo>
                  <a:lnTo>
                    <a:pt x="1160890" y="0"/>
                  </a:lnTo>
                  <a:lnTo>
                    <a:pt x="2997641" y="15903"/>
                  </a:lnTo>
                  <a:lnTo>
                    <a:pt x="3005593" y="270345"/>
                  </a:lnTo>
                  <a:lnTo>
                    <a:pt x="3204375" y="262393"/>
                  </a:lnTo>
                  <a:lnTo>
                    <a:pt x="3204375" y="326004"/>
                  </a:lnTo>
                  <a:lnTo>
                    <a:pt x="3562184" y="326004"/>
                  </a:lnTo>
                  <a:lnTo>
                    <a:pt x="3570135" y="238539"/>
                  </a:lnTo>
                  <a:lnTo>
                    <a:pt x="4055165" y="222637"/>
                  </a:lnTo>
                  <a:cubicBezTo>
                    <a:pt x="4052515" y="598999"/>
                    <a:pt x="4049864" y="975360"/>
                    <a:pt x="4047214" y="1351722"/>
                  </a:cubicBezTo>
                  <a:lnTo>
                    <a:pt x="0" y="1343771"/>
                  </a:lnTo>
                  <a:lnTo>
                    <a:pt x="31805" y="461176"/>
                  </a:lnTo>
                  <a:close/>
                </a:path>
              </a:pathLst>
            </a:custGeom>
            <a:solidFill>
              <a:srgbClr val="C5D6EA">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2228" name="Freeform: Shape 52227">
              <a:extLst>
                <a:ext uri="{FF2B5EF4-FFF2-40B4-BE49-F238E27FC236}">
                  <a16:creationId xmlns:a16="http://schemas.microsoft.com/office/drawing/2014/main" id="{0219BA2F-7608-4D4A-9394-645CD0BF2B04}"/>
                </a:ext>
              </a:extLst>
            </p:cNvPr>
            <p:cNvSpPr/>
            <p:nvPr/>
          </p:nvSpPr>
          <p:spPr>
            <a:xfrm>
              <a:off x="5017273" y="2202511"/>
              <a:ext cx="2242268" cy="1502797"/>
            </a:xfrm>
            <a:custGeom>
              <a:avLst/>
              <a:gdLst>
                <a:gd name="connsiteX0" fmla="*/ 7951 w 2242268"/>
                <a:gd name="connsiteY0" fmla="*/ 1486894 h 1502797"/>
                <a:gd name="connsiteX1" fmla="*/ 0 w 2242268"/>
                <a:gd name="connsiteY1" fmla="*/ 818985 h 1502797"/>
                <a:gd name="connsiteX2" fmla="*/ 286247 w 2242268"/>
                <a:gd name="connsiteY2" fmla="*/ 596348 h 1502797"/>
                <a:gd name="connsiteX3" fmla="*/ 628153 w 2242268"/>
                <a:gd name="connsiteY3" fmla="*/ 572494 h 1502797"/>
                <a:gd name="connsiteX4" fmla="*/ 628153 w 2242268"/>
                <a:gd name="connsiteY4" fmla="*/ 0 h 1502797"/>
                <a:gd name="connsiteX5" fmla="*/ 1566407 w 2242268"/>
                <a:gd name="connsiteY5" fmla="*/ 7952 h 1502797"/>
                <a:gd name="connsiteX6" fmla="*/ 1566407 w 2242268"/>
                <a:gd name="connsiteY6" fmla="*/ 683812 h 1502797"/>
                <a:gd name="connsiteX7" fmla="*/ 1566407 w 2242268"/>
                <a:gd name="connsiteY7" fmla="*/ 1049572 h 1502797"/>
                <a:gd name="connsiteX8" fmla="*/ 2242268 w 2242268"/>
                <a:gd name="connsiteY8" fmla="*/ 1057524 h 1502797"/>
                <a:gd name="connsiteX9" fmla="*/ 2234317 w 2242268"/>
                <a:gd name="connsiteY9" fmla="*/ 1304014 h 1502797"/>
                <a:gd name="connsiteX10" fmla="*/ 2019631 w 2242268"/>
                <a:gd name="connsiteY10" fmla="*/ 1280160 h 1502797"/>
                <a:gd name="connsiteX11" fmla="*/ 2019631 w 2242268"/>
                <a:gd name="connsiteY11" fmla="*/ 1383527 h 1502797"/>
                <a:gd name="connsiteX12" fmla="*/ 1852654 w 2242268"/>
                <a:gd name="connsiteY12" fmla="*/ 1375576 h 1502797"/>
                <a:gd name="connsiteX13" fmla="*/ 1844703 w 2242268"/>
                <a:gd name="connsiteY13" fmla="*/ 1502797 h 1502797"/>
                <a:gd name="connsiteX14" fmla="*/ 7951 w 2242268"/>
                <a:gd name="connsiteY14" fmla="*/ 1486894 h 1502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42268" h="1502797">
                  <a:moveTo>
                    <a:pt x="7951" y="1486894"/>
                  </a:moveTo>
                  <a:cubicBezTo>
                    <a:pt x="5301" y="1264258"/>
                    <a:pt x="2650" y="1041621"/>
                    <a:pt x="0" y="818985"/>
                  </a:cubicBezTo>
                  <a:lnTo>
                    <a:pt x="286247" y="596348"/>
                  </a:lnTo>
                  <a:lnTo>
                    <a:pt x="628153" y="572494"/>
                  </a:lnTo>
                  <a:lnTo>
                    <a:pt x="628153" y="0"/>
                  </a:lnTo>
                  <a:lnTo>
                    <a:pt x="1566407" y="7952"/>
                  </a:lnTo>
                  <a:lnTo>
                    <a:pt x="1566407" y="683812"/>
                  </a:lnTo>
                  <a:lnTo>
                    <a:pt x="1566407" y="1049572"/>
                  </a:lnTo>
                  <a:lnTo>
                    <a:pt x="2242268" y="1057524"/>
                  </a:lnTo>
                  <a:lnTo>
                    <a:pt x="2234317" y="1304014"/>
                  </a:lnTo>
                  <a:lnTo>
                    <a:pt x="2019631" y="1280160"/>
                  </a:lnTo>
                  <a:lnTo>
                    <a:pt x="2019631" y="1383527"/>
                  </a:lnTo>
                  <a:lnTo>
                    <a:pt x="1852654" y="1375576"/>
                  </a:lnTo>
                  <a:lnTo>
                    <a:pt x="1844703" y="1502797"/>
                  </a:lnTo>
                  <a:lnTo>
                    <a:pt x="7951" y="1486894"/>
                  </a:lnTo>
                  <a:close/>
                </a:path>
              </a:pathLst>
            </a:custGeom>
            <a:solidFill>
              <a:srgbClr val="FFFFCC">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2229" name="Freeform: Shape 52228">
              <a:extLst>
                <a:ext uri="{FF2B5EF4-FFF2-40B4-BE49-F238E27FC236}">
                  <a16:creationId xmlns:a16="http://schemas.microsoft.com/office/drawing/2014/main" id="{CD94573A-A58D-4010-A4C1-F039D7E68607}"/>
                </a:ext>
              </a:extLst>
            </p:cNvPr>
            <p:cNvSpPr/>
            <p:nvPr/>
          </p:nvSpPr>
          <p:spPr>
            <a:xfrm>
              <a:off x="3864334" y="1661823"/>
              <a:ext cx="4039263" cy="2504660"/>
            </a:xfrm>
            <a:custGeom>
              <a:avLst/>
              <a:gdLst>
                <a:gd name="connsiteX0" fmla="*/ 39756 w 4039263"/>
                <a:gd name="connsiteY0" fmla="*/ 2496709 h 2504660"/>
                <a:gd name="connsiteX1" fmla="*/ 55659 w 4039263"/>
                <a:gd name="connsiteY1" fmla="*/ 1137036 h 2504660"/>
                <a:gd name="connsiteX2" fmla="*/ 7951 w 4039263"/>
                <a:gd name="connsiteY2" fmla="*/ 1137036 h 2504660"/>
                <a:gd name="connsiteX3" fmla="*/ 0 w 4039263"/>
                <a:gd name="connsiteY3" fmla="*/ 0 h 2504660"/>
                <a:gd name="connsiteX4" fmla="*/ 4031311 w 4039263"/>
                <a:gd name="connsiteY4" fmla="*/ 7951 h 2504660"/>
                <a:gd name="connsiteX5" fmla="*/ 4039263 w 4039263"/>
                <a:gd name="connsiteY5" fmla="*/ 1828800 h 2504660"/>
                <a:gd name="connsiteX6" fmla="*/ 3403158 w 4039263"/>
                <a:gd name="connsiteY6" fmla="*/ 1828800 h 2504660"/>
                <a:gd name="connsiteX7" fmla="*/ 3395207 w 4039263"/>
                <a:gd name="connsiteY7" fmla="*/ 1590260 h 2504660"/>
                <a:gd name="connsiteX8" fmla="*/ 2727297 w 4039263"/>
                <a:gd name="connsiteY8" fmla="*/ 1590260 h 2504660"/>
                <a:gd name="connsiteX9" fmla="*/ 2727297 w 4039263"/>
                <a:gd name="connsiteY9" fmla="*/ 540688 h 2504660"/>
                <a:gd name="connsiteX10" fmla="*/ 1773141 w 4039263"/>
                <a:gd name="connsiteY10" fmla="*/ 524786 h 2504660"/>
                <a:gd name="connsiteX11" fmla="*/ 1765189 w 4039263"/>
                <a:gd name="connsiteY11" fmla="*/ 1121134 h 2504660"/>
                <a:gd name="connsiteX12" fmla="*/ 1439186 w 4039263"/>
                <a:gd name="connsiteY12" fmla="*/ 1121134 h 2504660"/>
                <a:gd name="connsiteX13" fmla="*/ 1152939 w 4039263"/>
                <a:gd name="connsiteY13" fmla="*/ 1343770 h 2504660"/>
                <a:gd name="connsiteX14" fmla="*/ 946205 w 4039263"/>
                <a:gd name="connsiteY14" fmla="*/ 1152939 h 2504660"/>
                <a:gd name="connsiteX15" fmla="*/ 644056 w 4039263"/>
                <a:gd name="connsiteY15" fmla="*/ 1144987 h 2504660"/>
                <a:gd name="connsiteX16" fmla="*/ 636104 w 4039263"/>
                <a:gd name="connsiteY16" fmla="*/ 1558455 h 2504660"/>
                <a:gd name="connsiteX17" fmla="*/ 731520 w 4039263"/>
                <a:gd name="connsiteY17" fmla="*/ 1550504 h 2504660"/>
                <a:gd name="connsiteX18" fmla="*/ 755374 w 4039263"/>
                <a:gd name="connsiteY18" fmla="*/ 2250219 h 2504660"/>
                <a:gd name="connsiteX19" fmla="*/ 667909 w 4039263"/>
                <a:gd name="connsiteY19" fmla="*/ 2242267 h 2504660"/>
                <a:gd name="connsiteX20" fmla="*/ 667909 w 4039263"/>
                <a:gd name="connsiteY20" fmla="*/ 2504660 h 2504660"/>
                <a:gd name="connsiteX21" fmla="*/ 39756 w 4039263"/>
                <a:gd name="connsiteY21" fmla="*/ 2496709 h 250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039263" h="2504660">
                  <a:moveTo>
                    <a:pt x="39756" y="2496709"/>
                  </a:moveTo>
                  <a:lnTo>
                    <a:pt x="55659" y="1137036"/>
                  </a:lnTo>
                  <a:lnTo>
                    <a:pt x="7951" y="1137036"/>
                  </a:lnTo>
                  <a:cubicBezTo>
                    <a:pt x="5301" y="758024"/>
                    <a:pt x="2650" y="379012"/>
                    <a:pt x="0" y="0"/>
                  </a:cubicBezTo>
                  <a:lnTo>
                    <a:pt x="4031311" y="7951"/>
                  </a:lnTo>
                  <a:cubicBezTo>
                    <a:pt x="4033962" y="614901"/>
                    <a:pt x="4036612" y="1221850"/>
                    <a:pt x="4039263" y="1828800"/>
                  </a:cubicBezTo>
                  <a:lnTo>
                    <a:pt x="3403158" y="1828800"/>
                  </a:lnTo>
                  <a:lnTo>
                    <a:pt x="3395207" y="1590260"/>
                  </a:lnTo>
                  <a:lnTo>
                    <a:pt x="2727297" y="1590260"/>
                  </a:lnTo>
                  <a:lnTo>
                    <a:pt x="2727297" y="540688"/>
                  </a:lnTo>
                  <a:lnTo>
                    <a:pt x="1773141" y="524786"/>
                  </a:lnTo>
                  <a:lnTo>
                    <a:pt x="1765189" y="1121134"/>
                  </a:lnTo>
                  <a:lnTo>
                    <a:pt x="1439186" y="1121134"/>
                  </a:lnTo>
                  <a:lnTo>
                    <a:pt x="1152939" y="1343770"/>
                  </a:lnTo>
                  <a:lnTo>
                    <a:pt x="946205" y="1152939"/>
                  </a:lnTo>
                  <a:lnTo>
                    <a:pt x="644056" y="1144987"/>
                  </a:lnTo>
                  <a:lnTo>
                    <a:pt x="636104" y="1558455"/>
                  </a:lnTo>
                  <a:lnTo>
                    <a:pt x="731520" y="1550504"/>
                  </a:lnTo>
                  <a:lnTo>
                    <a:pt x="755374" y="2250219"/>
                  </a:lnTo>
                  <a:lnTo>
                    <a:pt x="667909" y="2242267"/>
                  </a:lnTo>
                  <a:lnTo>
                    <a:pt x="667909" y="2504660"/>
                  </a:lnTo>
                  <a:lnTo>
                    <a:pt x="39756" y="2496709"/>
                  </a:lnTo>
                  <a:close/>
                </a:path>
              </a:pathLst>
            </a:custGeom>
            <a:solidFill>
              <a:schemeClr val="accent6">
                <a:lumMod val="20000"/>
                <a:lumOff val="80000"/>
                <a:alpha val="2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pic>
        <p:nvPicPr>
          <p:cNvPr id="48" name="Picture 47" descr="example of work station">
            <a:extLst>
              <a:ext uri="{FF2B5EF4-FFF2-40B4-BE49-F238E27FC236}">
                <a16:creationId xmlns:a16="http://schemas.microsoft.com/office/drawing/2014/main" id="{4C1CDDA2-C1AE-4ACD-B0E2-C2DF60C65AC2}"/>
              </a:ext>
            </a:extLst>
          </p:cNvPr>
          <p:cNvPicPr>
            <a:picLocks noChangeAspect="1"/>
          </p:cNvPicPr>
          <p:nvPr/>
        </p:nvPicPr>
        <p:blipFill rotWithShape="1">
          <a:blip r:embed="rId8">
            <a:clrChange>
              <a:clrFrom>
                <a:srgbClr val="FFFFFF"/>
              </a:clrFrom>
              <a:clrTo>
                <a:srgbClr val="FFFFFF">
                  <a:alpha val="0"/>
                </a:srgbClr>
              </a:clrTo>
            </a:clrChange>
          </a:blip>
          <a:srcRect t="19958"/>
          <a:stretch/>
        </p:blipFill>
        <p:spPr>
          <a:xfrm>
            <a:off x="3346397" y="2924360"/>
            <a:ext cx="1651261" cy="1220567"/>
          </a:xfrm>
          <a:prstGeom prst="rect">
            <a:avLst/>
          </a:prstGeom>
        </p:spPr>
      </p:pic>
      <p:pic>
        <p:nvPicPr>
          <p:cNvPr id="73" name="Picture 72" descr="example of huddle">
            <a:extLst>
              <a:ext uri="{FF2B5EF4-FFF2-40B4-BE49-F238E27FC236}">
                <a16:creationId xmlns:a16="http://schemas.microsoft.com/office/drawing/2014/main" id="{257AB10E-BD29-4CFF-9CF5-D6196FA9D52E}"/>
              </a:ext>
            </a:extLst>
          </p:cNvPr>
          <p:cNvPicPr>
            <a:picLocks noChangeAspect="1"/>
          </p:cNvPicPr>
          <p:nvPr/>
        </p:nvPicPr>
        <p:blipFill rotWithShape="1">
          <a:blip r:embed="rId9">
            <a:clrChange>
              <a:clrFrom>
                <a:srgbClr val="FDFDFD"/>
              </a:clrFrom>
              <a:clrTo>
                <a:srgbClr val="FDFDFD">
                  <a:alpha val="0"/>
                </a:srgbClr>
              </a:clrTo>
            </a:clrChange>
          </a:blip>
          <a:srcRect l="4474" t="2746" b="-1"/>
          <a:stretch/>
        </p:blipFill>
        <p:spPr>
          <a:xfrm>
            <a:off x="3475009" y="965124"/>
            <a:ext cx="1372094" cy="1446712"/>
          </a:xfrm>
          <a:prstGeom prst="rect">
            <a:avLst/>
          </a:prstGeom>
        </p:spPr>
      </p:pic>
      <p:sp>
        <p:nvSpPr>
          <p:cNvPr id="84" name="TextBox 83">
            <a:extLst>
              <a:ext uri="{FF2B5EF4-FFF2-40B4-BE49-F238E27FC236}">
                <a16:creationId xmlns:a16="http://schemas.microsoft.com/office/drawing/2014/main" id="{B5D91F06-0DE7-4470-8A4F-EC2E8FFA309F}"/>
              </a:ext>
            </a:extLst>
          </p:cNvPr>
          <p:cNvSpPr txBox="1"/>
          <p:nvPr/>
        </p:nvSpPr>
        <p:spPr>
          <a:xfrm>
            <a:off x="5090186" y="1408297"/>
            <a:ext cx="1899334" cy="646331"/>
          </a:xfrm>
          <a:prstGeom prst="rect">
            <a:avLst/>
          </a:prstGeom>
          <a:noFill/>
        </p:spPr>
        <p:txBody>
          <a:bodyPr wrap="square">
            <a:spAutoFit/>
          </a:bodyPr>
          <a:lstStyle/>
          <a:p>
            <a:pPr algn="ctr"/>
            <a:r>
              <a:rPr lang="fr-CA" sz="1200" dirty="0">
                <a:latin typeface="+mj-lt"/>
              </a:rPr>
              <a:t>La </a:t>
            </a:r>
            <a:r>
              <a:rPr lang="fr-CA" sz="1200" b="1" dirty="0">
                <a:latin typeface="+mj-lt"/>
              </a:rPr>
              <a:t>zone interactive </a:t>
            </a:r>
            <a:r>
              <a:rPr lang="fr-CA" sz="1200" dirty="0">
                <a:latin typeface="+mj-lt"/>
              </a:rPr>
              <a:t>pour pouvoir interagir activement avec les gens</a:t>
            </a:r>
          </a:p>
        </p:txBody>
      </p:sp>
      <p:sp>
        <p:nvSpPr>
          <p:cNvPr id="85" name="TextBox 84">
            <a:extLst>
              <a:ext uri="{FF2B5EF4-FFF2-40B4-BE49-F238E27FC236}">
                <a16:creationId xmlns:a16="http://schemas.microsoft.com/office/drawing/2014/main" id="{A20C7D57-633D-47B8-BBC1-261161B4CCF0}"/>
              </a:ext>
            </a:extLst>
          </p:cNvPr>
          <p:cNvSpPr txBox="1"/>
          <p:nvPr/>
        </p:nvSpPr>
        <p:spPr>
          <a:xfrm>
            <a:off x="5117888" y="3166246"/>
            <a:ext cx="1899334" cy="646331"/>
          </a:xfrm>
          <a:prstGeom prst="rect">
            <a:avLst/>
          </a:prstGeom>
          <a:noFill/>
        </p:spPr>
        <p:txBody>
          <a:bodyPr wrap="square">
            <a:spAutoFit/>
          </a:bodyPr>
          <a:lstStyle/>
          <a:p>
            <a:pPr algn="ctr"/>
            <a:r>
              <a:rPr lang="fr-CA" sz="1200" dirty="0">
                <a:latin typeface="+mj-lt"/>
              </a:rPr>
              <a:t>La</a:t>
            </a:r>
            <a:r>
              <a:rPr lang="fr-CA" sz="1200" b="1" dirty="0">
                <a:latin typeface="+mj-lt"/>
              </a:rPr>
              <a:t> zone tranquille</a:t>
            </a:r>
            <a:r>
              <a:rPr lang="fr-CA" sz="1200" dirty="0">
                <a:latin typeface="+mj-lt"/>
              </a:rPr>
              <a:t> pour pouvoir se concentrer sur le travail de bureau</a:t>
            </a:r>
          </a:p>
        </p:txBody>
      </p:sp>
      <p:sp>
        <p:nvSpPr>
          <p:cNvPr id="86" name="TextBox 85">
            <a:extLst>
              <a:ext uri="{FF2B5EF4-FFF2-40B4-BE49-F238E27FC236}">
                <a16:creationId xmlns:a16="http://schemas.microsoft.com/office/drawing/2014/main" id="{5A266EAF-2458-4003-9332-577AFA1192F1}"/>
              </a:ext>
            </a:extLst>
          </p:cNvPr>
          <p:cNvSpPr txBox="1"/>
          <p:nvPr/>
        </p:nvSpPr>
        <p:spPr>
          <a:xfrm>
            <a:off x="5192759" y="4896555"/>
            <a:ext cx="1750535" cy="830997"/>
          </a:xfrm>
          <a:prstGeom prst="rect">
            <a:avLst/>
          </a:prstGeom>
          <a:noFill/>
        </p:spPr>
        <p:txBody>
          <a:bodyPr wrap="square">
            <a:spAutoFit/>
          </a:bodyPr>
          <a:lstStyle/>
          <a:p>
            <a:pPr algn="ctr"/>
            <a:r>
              <a:rPr lang="fr-CA" sz="1200" dirty="0">
                <a:latin typeface="+mj-lt"/>
              </a:rPr>
              <a:t>Dans la </a:t>
            </a:r>
            <a:r>
              <a:rPr lang="fr-CA" sz="1200" b="1" dirty="0">
                <a:latin typeface="+mj-lt"/>
              </a:rPr>
              <a:t>zone  tranquille </a:t>
            </a:r>
            <a:r>
              <a:rPr lang="fr-CA" sz="1200" dirty="0">
                <a:latin typeface="+mj-lt"/>
              </a:rPr>
              <a:t>afin de limiter les distractions visuelles et auditives </a:t>
            </a:r>
          </a:p>
        </p:txBody>
      </p:sp>
      <p:cxnSp>
        <p:nvCxnSpPr>
          <p:cNvPr id="7" name="Straight Connector 6">
            <a:extLst>
              <a:ext uri="{FF2B5EF4-FFF2-40B4-BE49-F238E27FC236}">
                <a16:creationId xmlns:a16="http://schemas.microsoft.com/office/drawing/2014/main" id="{B1110A28-A962-4AB9-9705-38B2D385D2F6}"/>
              </a:ext>
              <a:ext uri="{C183D7F6-B498-43B3-948B-1728B52AA6E4}">
                <adec:decorative xmlns:adec="http://schemas.microsoft.com/office/drawing/2017/decorative" val="1"/>
              </a:ext>
            </a:extLst>
          </p:cNvPr>
          <p:cNvCxnSpPr/>
          <p:nvPr/>
        </p:nvCxnSpPr>
        <p:spPr>
          <a:xfrm>
            <a:off x="206949" y="2657003"/>
            <a:ext cx="6952267" cy="13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0E8186A1-9C47-427D-AB70-7A5FEA14489A}"/>
              </a:ext>
              <a:ext uri="{C183D7F6-B498-43B3-948B-1728B52AA6E4}">
                <adec:decorative xmlns:adec="http://schemas.microsoft.com/office/drawing/2017/decorative" val="1"/>
              </a:ext>
            </a:extLst>
          </p:cNvPr>
          <p:cNvCxnSpPr/>
          <p:nvPr/>
        </p:nvCxnSpPr>
        <p:spPr>
          <a:xfrm>
            <a:off x="206953" y="4475667"/>
            <a:ext cx="6952267" cy="13588"/>
          </a:xfrm>
          <a:prstGeom prst="line">
            <a:avLst/>
          </a:prstGeom>
        </p:spPr>
        <p:style>
          <a:lnRef idx="1">
            <a:schemeClr val="accent1"/>
          </a:lnRef>
          <a:fillRef idx="0">
            <a:schemeClr val="accent1"/>
          </a:fillRef>
          <a:effectRef idx="0">
            <a:schemeClr val="accent1"/>
          </a:effectRef>
          <a:fontRef idx="minor">
            <a:schemeClr val="tx1"/>
          </a:fontRef>
        </p:style>
      </p:cxnSp>
      <p:sp>
        <p:nvSpPr>
          <p:cNvPr id="95" name="TextBox 94">
            <a:extLst>
              <a:ext uri="{FF2B5EF4-FFF2-40B4-BE49-F238E27FC236}">
                <a16:creationId xmlns:a16="http://schemas.microsoft.com/office/drawing/2014/main" id="{8B56BA48-B963-4389-B179-50B823CFECAA}"/>
              </a:ext>
            </a:extLst>
          </p:cNvPr>
          <p:cNvSpPr txBox="1"/>
          <p:nvPr/>
        </p:nvSpPr>
        <p:spPr>
          <a:xfrm>
            <a:off x="3228572" y="4097678"/>
            <a:ext cx="1899335" cy="276999"/>
          </a:xfrm>
          <a:prstGeom prst="rect">
            <a:avLst/>
          </a:prstGeom>
          <a:noFill/>
        </p:spPr>
        <p:txBody>
          <a:bodyPr wrap="square">
            <a:spAutoFit/>
          </a:bodyPr>
          <a:lstStyle/>
          <a:p>
            <a:pPr algn="ctr"/>
            <a:r>
              <a:rPr lang="fr-CA" sz="1200" b="1" dirty="0">
                <a:solidFill>
                  <a:srgbClr val="338D84"/>
                </a:solidFill>
                <a:latin typeface="+mj-lt"/>
              </a:rPr>
              <a:t>Station de travail</a:t>
            </a:r>
          </a:p>
        </p:txBody>
      </p:sp>
      <p:sp>
        <p:nvSpPr>
          <p:cNvPr id="96" name="Arrow: Right 95">
            <a:extLst>
              <a:ext uri="{FF2B5EF4-FFF2-40B4-BE49-F238E27FC236}">
                <a16:creationId xmlns:a16="http://schemas.microsoft.com/office/drawing/2014/main" id="{0B7A9A0D-3E5D-45A7-B6D4-158548FB747B}"/>
              </a:ext>
              <a:ext uri="{C183D7F6-B498-43B3-948B-1728B52AA6E4}">
                <adec:decorative xmlns:adec="http://schemas.microsoft.com/office/drawing/2017/decorative" val="1"/>
              </a:ext>
            </a:extLst>
          </p:cNvPr>
          <p:cNvSpPr/>
          <p:nvPr/>
        </p:nvSpPr>
        <p:spPr>
          <a:xfrm>
            <a:off x="6982770" y="1834801"/>
            <a:ext cx="1580205" cy="19040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7" name="Arrow: Right 96">
            <a:extLst>
              <a:ext uri="{FF2B5EF4-FFF2-40B4-BE49-F238E27FC236}">
                <a16:creationId xmlns:a16="http://schemas.microsoft.com/office/drawing/2014/main" id="{EE50EBD4-80BA-44F7-B3F6-4FB206B9C35E}"/>
              </a:ext>
              <a:ext uri="{C183D7F6-B498-43B3-948B-1728B52AA6E4}">
                <adec:decorative xmlns:adec="http://schemas.microsoft.com/office/drawing/2017/decorative" val="1"/>
              </a:ext>
            </a:extLst>
          </p:cNvPr>
          <p:cNvSpPr/>
          <p:nvPr/>
        </p:nvSpPr>
        <p:spPr>
          <a:xfrm>
            <a:off x="7011924" y="3506323"/>
            <a:ext cx="677578" cy="17790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8" name="TextBox 97">
            <a:extLst>
              <a:ext uri="{FF2B5EF4-FFF2-40B4-BE49-F238E27FC236}">
                <a16:creationId xmlns:a16="http://schemas.microsoft.com/office/drawing/2014/main" id="{AE2121C6-D479-4CD5-8C3D-31F263847F03}"/>
              </a:ext>
            </a:extLst>
          </p:cNvPr>
          <p:cNvSpPr txBox="1"/>
          <p:nvPr/>
        </p:nvSpPr>
        <p:spPr>
          <a:xfrm>
            <a:off x="3126182" y="2361220"/>
            <a:ext cx="2066578" cy="276999"/>
          </a:xfrm>
          <a:prstGeom prst="rect">
            <a:avLst/>
          </a:prstGeom>
          <a:noFill/>
        </p:spPr>
        <p:txBody>
          <a:bodyPr wrap="square">
            <a:spAutoFit/>
          </a:bodyPr>
          <a:lstStyle/>
          <a:p>
            <a:pPr algn="ctr"/>
            <a:r>
              <a:rPr lang="fr-CA" sz="1200" b="1" dirty="0">
                <a:solidFill>
                  <a:srgbClr val="338D84"/>
                </a:solidFill>
                <a:latin typeface="+mj-lt"/>
              </a:rPr>
              <a:t>Enclave</a:t>
            </a:r>
          </a:p>
        </p:txBody>
      </p:sp>
      <p:sp>
        <p:nvSpPr>
          <p:cNvPr id="10" name="Rectangle 9">
            <a:extLst>
              <a:ext uri="{FF2B5EF4-FFF2-40B4-BE49-F238E27FC236}">
                <a16:creationId xmlns:a16="http://schemas.microsoft.com/office/drawing/2014/main" id="{C5DF9046-8583-49C8-B74C-5B86DFB1E466}"/>
              </a:ext>
              <a:ext uri="{C183D7F6-B498-43B3-948B-1728B52AA6E4}">
                <adec:decorative xmlns:adec="http://schemas.microsoft.com/office/drawing/2017/decorative" val="1"/>
              </a:ext>
            </a:extLst>
          </p:cNvPr>
          <p:cNvSpPr/>
          <p:nvPr/>
        </p:nvSpPr>
        <p:spPr>
          <a:xfrm>
            <a:off x="8724847" y="1705831"/>
            <a:ext cx="1247257" cy="46084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9" name="TextBox 98">
            <a:extLst>
              <a:ext uri="{FF2B5EF4-FFF2-40B4-BE49-F238E27FC236}">
                <a16:creationId xmlns:a16="http://schemas.microsoft.com/office/drawing/2014/main" id="{14ED3C76-F603-4874-920C-30B6F55CD955}"/>
              </a:ext>
            </a:extLst>
          </p:cNvPr>
          <p:cNvSpPr txBox="1"/>
          <p:nvPr/>
        </p:nvSpPr>
        <p:spPr>
          <a:xfrm>
            <a:off x="3209802" y="5878333"/>
            <a:ext cx="1899335" cy="276999"/>
          </a:xfrm>
          <a:prstGeom prst="rect">
            <a:avLst/>
          </a:prstGeom>
          <a:noFill/>
        </p:spPr>
        <p:txBody>
          <a:bodyPr wrap="square">
            <a:spAutoFit/>
          </a:bodyPr>
          <a:lstStyle/>
          <a:p>
            <a:pPr algn="ctr"/>
            <a:r>
              <a:rPr lang="fr-CA" sz="1200" b="1">
                <a:solidFill>
                  <a:srgbClr val="338D84"/>
                </a:solidFill>
                <a:latin typeface="+mj-lt"/>
              </a:rPr>
              <a:t>Salle de concentration</a:t>
            </a:r>
          </a:p>
        </p:txBody>
      </p:sp>
      <p:sp>
        <p:nvSpPr>
          <p:cNvPr id="100" name="Arrow: Right 99">
            <a:extLst>
              <a:ext uri="{FF2B5EF4-FFF2-40B4-BE49-F238E27FC236}">
                <a16:creationId xmlns:a16="http://schemas.microsoft.com/office/drawing/2014/main" id="{02603902-8CA9-4622-A797-45B78FC41BE8}"/>
              </a:ext>
              <a:ext uri="{C183D7F6-B498-43B3-948B-1728B52AA6E4}">
                <adec:decorative xmlns:adec="http://schemas.microsoft.com/office/drawing/2017/decorative" val="1"/>
              </a:ext>
            </a:extLst>
          </p:cNvPr>
          <p:cNvSpPr/>
          <p:nvPr/>
        </p:nvSpPr>
        <p:spPr>
          <a:xfrm>
            <a:off x="7001580" y="5321456"/>
            <a:ext cx="1056569" cy="23005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2" name="TextBox 61">
            <a:extLst>
              <a:ext uri="{FF2B5EF4-FFF2-40B4-BE49-F238E27FC236}">
                <a16:creationId xmlns:a16="http://schemas.microsoft.com/office/drawing/2014/main" id="{D1035FD8-67AA-44DA-82A0-F6605F094ABD}"/>
              </a:ext>
            </a:extLst>
          </p:cNvPr>
          <p:cNvSpPr txBox="1"/>
          <p:nvPr/>
        </p:nvSpPr>
        <p:spPr>
          <a:xfrm>
            <a:off x="8711193" y="1719890"/>
            <a:ext cx="1247257" cy="523220"/>
          </a:xfrm>
          <a:prstGeom prst="rect">
            <a:avLst/>
          </a:prstGeom>
          <a:noFill/>
        </p:spPr>
        <p:txBody>
          <a:bodyPr wrap="square" rtlCol="0">
            <a:spAutoFit/>
          </a:bodyPr>
          <a:lstStyle/>
          <a:p>
            <a:pPr algn="ctr"/>
            <a:r>
              <a:rPr lang="fr-CA" sz="1400" b="1">
                <a:latin typeface="Tw Cen MT" panose="020B0602020104020603" pitchFamily="34" charset="0"/>
              </a:rPr>
              <a:t>ZONE INTERACTIVE</a:t>
            </a:r>
          </a:p>
        </p:txBody>
      </p:sp>
      <p:sp>
        <p:nvSpPr>
          <p:cNvPr id="101" name="Rectangle 100">
            <a:extLst>
              <a:ext uri="{FF2B5EF4-FFF2-40B4-BE49-F238E27FC236}">
                <a16:creationId xmlns:a16="http://schemas.microsoft.com/office/drawing/2014/main" id="{30144377-EBAC-4E85-8E92-299753A3137D}"/>
              </a:ext>
              <a:ext uri="{C183D7F6-B498-43B3-948B-1728B52AA6E4}">
                <adec:decorative xmlns:adec="http://schemas.microsoft.com/office/drawing/2017/decorative" val="1"/>
              </a:ext>
            </a:extLst>
          </p:cNvPr>
          <p:cNvSpPr/>
          <p:nvPr/>
        </p:nvSpPr>
        <p:spPr>
          <a:xfrm>
            <a:off x="7631591" y="2781756"/>
            <a:ext cx="1079602" cy="46084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2" name="TextBox 71">
            <a:extLst>
              <a:ext uri="{FF2B5EF4-FFF2-40B4-BE49-F238E27FC236}">
                <a16:creationId xmlns:a16="http://schemas.microsoft.com/office/drawing/2014/main" id="{F28D9128-C667-4769-B72C-0798ED32FD2E}"/>
              </a:ext>
            </a:extLst>
          </p:cNvPr>
          <p:cNvSpPr txBox="1"/>
          <p:nvPr/>
        </p:nvSpPr>
        <p:spPr>
          <a:xfrm>
            <a:off x="7546626" y="2750566"/>
            <a:ext cx="1242834" cy="523220"/>
          </a:xfrm>
          <a:prstGeom prst="rect">
            <a:avLst/>
          </a:prstGeom>
          <a:noFill/>
        </p:spPr>
        <p:txBody>
          <a:bodyPr wrap="square" rtlCol="0">
            <a:spAutoFit/>
          </a:bodyPr>
          <a:lstStyle/>
          <a:p>
            <a:pPr algn="ctr"/>
            <a:r>
              <a:rPr lang="fr-CA" sz="1400" b="1" dirty="0">
                <a:latin typeface="Tw Cen MT" panose="020B0602020104020603" pitchFamily="34" charset="0"/>
              </a:rPr>
              <a:t>ZONE</a:t>
            </a:r>
          </a:p>
          <a:p>
            <a:pPr algn="ctr"/>
            <a:r>
              <a:rPr lang="fr-CA" sz="1400" b="1" dirty="0">
                <a:latin typeface="Tw Cen MT" panose="020B0602020104020603" pitchFamily="34" charset="0"/>
              </a:rPr>
              <a:t>TRANQUILLE</a:t>
            </a:r>
          </a:p>
        </p:txBody>
      </p:sp>
      <p:sp>
        <p:nvSpPr>
          <p:cNvPr id="102" name="Rectangle 101">
            <a:extLst>
              <a:ext uri="{FF2B5EF4-FFF2-40B4-BE49-F238E27FC236}">
                <a16:creationId xmlns:a16="http://schemas.microsoft.com/office/drawing/2014/main" id="{0AAA8A52-DEFE-4349-87AF-15CF4DEB99BA}"/>
              </a:ext>
              <a:ext uri="{C183D7F6-B498-43B3-948B-1728B52AA6E4}">
                <adec:decorative xmlns:adec="http://schemas.microsoft.com/office/drawing/2017/decorative" val="1"/>
              </a:ext>
            </a:extLst>
          </p:cNvPr>
          <p:cNvSpPr/>
          <p:nvPr/>
        </p:nvSpPr>
        <p:spPr>
          <a:xfrm>
            <a:off x="9003142" y="3552083"/>
            <a:ext cx="1316094" cy="46084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1" name="TextBox 70">
            <a:extLst>
              <a:ext uri="{FF2B5EF4-FFF2-40B4-BE49-F238E27FC236}">
                <a16:creationId xmlns:a16="http://schemas.microsoft.com/office/drawing/2014/main" id="{502188DB-A0E1-4EC3-9670-6ACE54BD2CC8}"/>
              </a:ext>
            </a:extLst>
          </p:cNvPr>
          <p:cNvSpPr txBox="1"/>
          <p:nvPr/>
        </p:nvSpPr>
        <p:spPr>
          <a:xfrm>
            <a:off x="8985742" y="3535578"/>
            <a:ext cx="1343919" cy="523220"/>
          </a:xfrm>
          <a:prstGeom prst="rect">
            <a:avLst/>
          </a:prstGeom>
          <a:noFill/>
        </p:spPr>
        <p:txBody>
          <a:bodyPr wrap="square" rtlCol="0">
            <a:spAutoFit/>
          </a:bodyPr>
          <a:lstStyle/>
          <a:p>
            <a:pPr algn="ctr"/>
            <a:r>
              <a:rPr lang="fr-CA" sz="1400" b="1" dirty="0">
                <a:latin typeface="Tw Cen MT" panose="020B0602020104020603" pitchFamily="34" charset="0"/>
              </a:rPr>
              <a:t>ZONE DE TRANSITION</a:t>
            </a:r>
          </a:p>
        </p:txBody>
      </p:sp>
      <p:pic>
        <p:nvPicPr>
          <p:cNvPr id="106" name="Picture 105">
            <a:extLst>
              <a:ext uri="{FF2B5EF4-FFF2-40B4-BE49-F238E27FC236}">
                <a16:creationId xmlns:a16="http://schemas.microsoft.com/office/drawing/2014/main" id="{1505D542-D6B9-4048-9378-AE4F5D1228AB}"/>
              </a:ext>
              <a:ext uri="{C183D7F6-B498-43B3-948B-1728B52AA6E4}">
                <adec:decorative xmlns:adec="http://schemas.microsoft.com/office/drawing/2017/decorative" val="1"/>
              </a:ext>
            </a:extLst>
          </p:cNvPr>
          <p:cNvPicPr/>
          <p:nvPr/>
        </p:nvPicPr>
        <p:blipFill>
          <a:blip r:embed="rId10" cstate="print">
            <a:extLst>
              <a:ext uri="{28A0092B-C50C-407E-A947-70E740481C1C}">
                <a14:useLocalDpi xmlns:a14="http://schemas.microsoft.com/office/drawing/2010/main" val="0"/>
              </a:ext>
            </a:extLst>
          </a:blip>
          <a:stretch>
            <a:fillRect/>
          </a:stretch>
        </p:blipFill>
        <p:spPr>
          <a:xfrm flipH="1">
            <a:off x="11138305" y="14558"/>
            <a:ext cx="1056640" cy="1576705"/>
          </a:xfrm>
          <a:prstGeom prst="rect">
            <a:avLst/>
          </a:prstGeom>
        </p:spPr>
      </p:pic>
      <p:pic>
        <p:nvPicPr>
          <p:cNvPr id="76802" name="Picture 8" descr="icône de personne courte avec veston rose">
            <a:extLst>
              <a:ext uri="{FF2B5EF4-FFF2-40B4-BE49-F238E27FC236}">
                <a16:creationId xmlns:a16="http://schemas.microsoft.com/office/drawing/2014/main" id="{1A0E1CB6-B224-48AD-81C0-7118B57951F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79422" y="4669838"/>
            <a:ext cx="346709" cy="990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3" name="Picture 9" descr="Icône de personne grande avec veston vert">
            <a:extLst>
              <a:ext uri="{FF2B5EF4-FFF2-40B4-BE49-F238E27FC236}">
                <a16:creationId xmlns:a16="http://schemas.microsoft.com/office/drawing/2014/main" id="{66993FC9-EF02-4978-9DC6-F8F0981242A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62206" y="2716379"/>
            <a:ext cx="461894" cy="1280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4" name="Picture 10" descr="personne de taille moyenne avec lunettes">
            <a:extLst>
              <a:ext uri="{FF2B5EF4-FFF2-40B4-BE49-F238E27FC236}">
                <a16:creationId xmlns:a16="http://schemas.microsoft.com/office/drawing/2014/main" id="{63249195-7C39-4B6F-A960-2077310AFA3C}"/>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82688" y="1043021"/>
            <a:ext cx="322219" cy="1115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33148158"/>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DDC935-8E3C-49D5-B11B-A17780CE24A1}"/>
              </a:ext>
            </a:extLst>
          </p:cNvPr>
          <p:cNvSpPr>
            <a:spLocks noGrp="1"/>
          </p:cNvSpPr>
          <p:nvPr>
            <p:ph type="title"/>
          </p:nvPr>
        </p:nvSpPr>
        <p:spPr/>
        <p:txBody>
          <a:bodyPr/>
          <a:lstStyle/>
          <a:p>
            <a:r>
              <a:rPr lang="fr-CA" sz="3600"/>
              <a:t>Variété de points de travail</a:t>
            </a:r>
          </a:p>
        </p:txBody>
      </p:sp>
      <p:pic>
        <p:nvPicPr>
          <p:cNvPr id="4" name="Picture 6" descr="example of phone booth, but accessible by mobility aids">
            <a:extLst>
              <a:ext uri="{FF2B5EF4-FFF2-40B4-BE49-F238E27FC236}">
                <a16:creationId xmlns:a16="http://schemas.microsoft.com/office/drawing/2014/main" id="{92910EFA-46E8-4D55-B95B-5CDD5A776549}"/>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497653" y="1379463"/>
            <a:ext cx="4017521" cy="401752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descr="example of phone booth">
            <a:extLst>
              <a:ext uri="{FF2B5EF4-FFF2-40B4-BE49-F238E27FC236}">
                <a16:creationId xmlns:a16="http://schemas.microsoft.com/office/drawing/2014/main" id="{F2B5FD35-AC13-4A48-80D3-53BF0A4336D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33303" y="1330561"/>
            <a:ext cx="4115326" cy="411532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9E1E2697-B3EC-482D-8C9C-5AA8068BEAD5}"/>
              </a:ext>
            </a:extLst>
          </p:cNvPr>
          <p:cNvSpPr txBox="1"/>
          <p:nvPr/>
        </p:nvSpPr>
        <p:spPr>
          <a:xfrm>
            <a:off x="451765" y="1330561"/>
            <a:ext cx="4873111" cy="4401205"/>
          </a:xfrm>
          <a:prstGeom prst="rect">
            <a:avLst/>
          </a:prstGeom>
          <a:noFill/>
        </p:spPr>
        <p:txBody>
          <a:bodyPr wrap="square">
            <a:spAutoFit/>
          </a:bodyPr>
          <a:lstStyle/>
          <a:p>
            <a:pPr lvl="0">
              <a:lnSpc>
                <a:spcPct val="100000"/>
              </a:lnSpc>
            </a:pPr>
            <a:r>
              <a:rPr lang="fr-CA" sz="1400" b="1" dirty="0">
                <a:latin typeface="+mn-lt"/>
              </a:rPr>
              <a:t>Cabines téléphoniques</a:t>
            </a:r>
          </a:p>
          <a:p>
            <a:pPr lvl="0">
              <a:lnSpc>
                <a:spcPct val="100000"/>
              </a:lnSpc>
            </a:pPr>
            <a:endParaRPr lang="en-CA" sz="1400" dirty="0">
              <a:latin typeface="+mn-lt"/>
            </a:endParaRPr>
          </a:p>
          <a:p>
            <a:pPr lvl="0">
              <a:lnSpc>
                <a:spcPct val="100000"/>
              </a:lnSpc>
            </a:pPr>
            <a:r>
              <a:rPr lang="fr-CA" sz="1400" dirty="0">
                <a:latin typeface="+mn-lt"/>
              </a:rPr>
              <a:t>Le point de travail « </a:t>
            </a:r>
            <a:r>
              <a:rPr lang="fr-CA" sz="1400" u="sng" dirty="0">
                <a:latin typeface="+mn-lt"/>
              </a:rPr>
              <a:t>cabine téléphonique</a:t>
            </a:r>
            <a:r>
              <a:rPr lang="fr-CA" sz="1400" dirty="0">
                <a:latin typeface="+mn-lt"/>
              </a:rPr>
              <a:t> » est fait pour être utilisé par une personne, pour une courte durée, habituellement pour faire un appel téléphonique dans un endroit calme. </a:t>
            </a:r>
          </a:p>
          <a:p>
            <a:pPr lvl="0">
              <a:lnSpc>
                <a:spcPct val="100000"/>
              </a:lnSpc>
            </a:pPr>
            <a:endParaRPr lang="en-CA" sz="1400" dirty="0">
              <a:latin typeface="+mn-lt"/>
            </a:endParaRPr>
          </a:p>
          <a:p>
            <a:pPr lvl="0">
              <a:lnSpc>
                <a:spcPct val="100000"/>
              </a:lnSpc>
            </a:pPr>
            <a:r>
              <a:rPr lang="fr-CA" sz="1400" dirty="0">
                <a:latin typeface="+mn-lt"/>
              </a:rPr>
              <a:t>Le milieu de travail doit idéalement offrir des cabines téléphoniques de différentes tailles, par exemple de petites cabines pour les personnes souffrant de </a:t>
            </a:r>
            <a:r>
              <a:rPr lang="fr-CA" sz="1400" u="sng" dirty="0">
                <a:latin typeface="+mn-lt"/>
              </a:rPr>
              <a:t>problèmes neurocognitifs et d’anxiété</a:t>
            </a:r>
            <a:r>
              <a:rPr lang="fr-CA" sz="1400" dirty="0">
                <a:latin typeface="+mn-lt"/>
              </a:rPr>
              <a:t>, ou des cabines d’autres dimensions pour des raisons de </a:t>
            </a:r>
            <a:r>
              <a:rPr lang="fr-CA" sz="1400" u="sng" dirty="0">
                <a:latin typeface="+mn-lt"/>
              </a:rPr>
              <a:t>confort et de préférences personnelles</a:t>
            </a:r>
            <a:r>
              <a:rPr lang="fr-CA" sz="1400" dirty="0">
                <a:latin typeface="+mn-lt"/>
              </a:rPr>
              <a:t>. </a:t>
            </a:r>
          </a:p>
          <a:p>
            <a:pPr lvl="0">
              <a:lnSpc>
                <a:spcPct val="100000"/>
              </a:lnSpc>
            </a:pPr>
            <a:endParaRPr lang="en-CA" sz="1400" dirty="0">
              <a:latin typeface="+mn-lt"/>
            </a:endParaRPr>
          </a:p>
          <a:p>
            <a:pPr lvl="0">
              <a:lnSpc>
                <a:spcPct val="100000"/>
              </a:lnSpc>
            </a:pPr>
            <a:r>
              <a:rPr lang="fr-CA" sz="1400" u="sng" dirty="0">
                <a:latin typeface="+mn-lt"/>
              </a:rPr>
              <a:t>Pratique exemplaire</a:t>
            </a:r>
            <a:r>
              <a:rPr lang="fr-CA" sz="1400" dirty="0">
                <a:latin typeface="+mn-lt"/>
              </a:rPr>
              <a:t> : </a:t>
            </a:r>
          </a:p>
          <a:p>
            <a:pPr lvl="0">
              <a:lnSpc>
                <a:spcPct val="100000"/>
              </a:lnSpc>
            </a:pPr>
            <a:r>
              <a:rPr lang="fr-CA" sz="1400" dirty="0">
                <a:latin typeface="+mn-lt"/>
              </a:rPr>
              <a:t>Dans les petits milieux de travail – Si la conception du lieu de travail ne permet pas d’y installer des cabines téléphoniques de dimensions variées, </a:t>
            </a:r>
            <a:r>
              <a:rPr lang="fr-CA" sz="1400" u="sng" dirty="0">
                <a:highlight>
                  <a:srgbClr val="A7CE75"/>
                </a:highlight>
                <a:latin typeface="+mn-lt"/>
              </a:rPr>
              <a:t>il faut au minimum fournir une version entièrement accessible qui pourra servir à tous les utilisateurs. </a:t>
            </a:r>
          </a:p>
        </p:txBody>
      </p:sp>
      <p:pic>
        <p:nvPicPr>
          <p:cNvPr id="6" name="Picture 5">
            <a:extLst>
              <a:ext uri="{FF2B5EF4-FFF2-40B4-BE49-F238E27FC236}">
                <a16:creationId xmlns:a16="http://schemas.microsoft.com/office/drawing/2014/main" id="{13E6B61A-B21B-4457-A20F-04BD400D654E}"/>
              </a:ext>
              <a:ext uri="{C183D7F6-B498-43B3-948B-1728B52AA6E4}">
                <adec:decorative xmlns:adec="http://schemas.microsoft.com/office/drawing/2017/decorative" val="1"/>
              </a:ext>
            </a:extLst>
          </p:cNvPr>
          <p:cNvPicPr/>
          <p:nvPr/>
        </p:nvPicPr>
        <p:blipFill>
          <a:blip r:embed="rId5" cstate="print">
            <a:extLst>
              <a:ext uri="{28A0092B-C50C-407E-A947-70E740481C1C}">
                <a14:useLocalDpi xmlns:a14="http://schemas.microsoft.com/office/drawing/2010/main" val="0"/>
              </a:ext>
            </a:extLst>
          </a:blip>
          <a:stretch>
            <a:fillRect/>
          </a:stretch>
        </p:blipFill>
        <p:spPr>
          <a:xfrm flipH="1">
            <a:off x="11138305" y="14558"/>
            <a:ext cx="1056640" cy="1576705"/>
          </a:xfrm>
          <a:prstGeom prst="rect">
            <a:avLst/>
          </a:prstGeom>
        </p:spPr>
      </p:pic>
    </p:spTree>
    <p:extLst>
      <p:ext uri="{BB962C8B-B14F-4D97-AF65-F5344CB8AC3E}">
        <p14:creationId xmlns:p14="http://schemas.microsoft.com/office/powerpoint/2010/main" val="31984623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368A4F2-ABAB-402C-8C7E-6A9060BA4F05}"/>
              </a:ext>
            </a:extLst>
          </p:cNvPr>
          <p:cNvSpPr txBox="1">
            <a:spLocks noGrp="1"/>
          </p:cNvSpPr>
          <p:nvPr>
            <p:ph type="title" idx="4294967295"/>
          </p:nvPr>
        </p:nvSpPr>
        <p:spPr bwMode="auto">
          <a:xfrm>
            <a:off x="454881" y="399190"/>
            <a:ext cx="10704280" cy="779462"/>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2813" rtl="0" eaLnBrk="0" fontAlgn="base" hangingPunct="0">
              <a:lnSpc>
                <a:spcPct val="90000"/>
              </a:lnSpc>
              <a:spcBef>
                <a:spcPct val="0"/>
              </a:spcBef>
              <a:spcAft>
                <a:spcPct val="0"/>
              </a:spcAft>
              <a:defRPr sz="4300" b="1" kern="1200">
                <a:solidFill>
                  <a:schemeClr val="accent2"/>
                </a:solidFill>
                <a:latin typeface="+mj-lt"/>
                <a:ea typeface="+mj-ea"/>
                <a:cs typeface="+mj-cs"/>
              </a:defRPr>
            </a:lvl1pPr>
            <a:lvl2pPr algn="l" defTabSz="912813" rtl="0" eaLnBrk="0" fontAlgn="base" hangingPunct="0">
              <a:lnSpc>
                <a:spcPct val="90000"/>
              </a:lnSpc>
              <a:spcBef>
                <a:spcPct val="0"/>
              </a:spcBef>
              <a:spcAft>
                <a:spcPct val="0"/>
              </a:spcAft>
              <a:defRPr sz="4300" b="1">
                <a:solidFill>
                  <a:schemeClr val="accent2"/>
                </a:solidFill>
                <a:latin typeface="Arial" panose="020B0604020202020204" pitchFamily="34" charset="0"/>
              </a:defRPr>
            </a:lvl2pPr>
            <a:lvl3pPr algn="l" defTabSz="912813" rtl="0" eaLnBrk="0" fontAlgn="base" hangingPunct="0">
              <a:lnSpc>
                <a:spcPct val="90000"/>
              </a:lnSpc>
              <a:spcBef>
                <a:spcPct val="0"/>
              </a:spcBef>
              <a:spcAft>
                <a:spcPct val="0"/>
              </a:spcAft>
              <a:defRPr sz="4300" b="1">
                <a:solidFill>
                  <a:schemeClr val="accent2"/>
                </a:solidFill>
                <a:latin typeface="Arial" panose="020B0604020202020204" pitchFamily="34" charset="0"/>
              </a:defRPr>
            </a:lvl3pPr>
            <a:lvl4pPr algn="l" defTabSz="912813" rtl="0" eaLnBrk="0" fontAlgn="base" hangingPunct="0">
              <a:lnSpc>
                <a:spcPct val="90000"/>
              </a:lnSpc>
              <a:spcBef>
                <a:spcPct val="0"/>
              </a:spcBef>
              <a:spcAft>
                <a:spcPct val="0"/>
              </a:spcAft>
              <a:defRPr sz="4300" b="1">
                <a:solidFill>
                  <a:schemeClr val="accent2"/>
                </a:solidFill>
                <a:latin typeface="Arial" panose="020B0604020202020204" pitchFamily="34" charset="0"/>
              </a:defRPr>
            </a:lvl4pPr>
            <a:lvl5pPr algn="l" defTabSz="912813" rtl="0" eaLnBrk="0" fontAlgn="base" hangingPunct="0">
              <a:lnSpc>
                <a:spcPct val="90000"/>
              </a:lnSpc>
              <a:spcBef>
                <a:spcPct val="0"/>
              </a:spcBef>
              <a:spcAft>
                <a:spcPct val="0"/>
              </a:spcAft>
              <a:defRPr sz="4300" b="1">
                <a:solidFill>
                  <a:schemeClr val="accent2"/>
                </a:solidFill>
                <a:latin typeface="Arial" panose="020B0604020202020204" pitchFamily="34" charset="0"/>
              </a:defRPr>
            </a:lvl5pPr>
            <a:lvl6pPr marL="457200" algn="l" defTabSz="912813" rtl="0" fontAlgn="base">
              <a:lnSpc>
                <a:spcPct val="90000"/>
              </a:lnSpc>
              <a:spcBef>
                <a:spcPct val="0"/>
              </a:spcBef>
              <a:spcAft>
                <a:spcPct val="0"/>
              </a:spcAft>
              <a:defRPr sz="4300" b="1">
                <a:solidFill>
                  <a:schemeClr val="accent2"/>
                </a:solidFill>
                <a:latin typeface="Arial" panose="020B0604020202020204" pitchFamily="34" charset="0"/>
              </a:defRPr>
            </a:lvl6pPr>
            <a:lvl7pPr marL="914400" algn="l" defTabSz="912813" rtl="0" fontAlgn="base">
              <a:lnSpc>
                <a:spcPct val="90000"/>
              </a:lnSpc>
              <a:spcBef>
                <a:spcPct val="0"/>
              </a:spcBef>
              <a:spcAft>
                <a:spcPct val="0"/>
              </a:spcAft>
              <a:defRPr sz="4300" b="1">
                <a:solidFill>
                  <a:schemeClr val="accent2"/>
                </a:solidFill>
                <a:latin typeface="Arial" panose="020B0604020202020204" pitchFamily="34" charset="0"/>
              </a:defRPr>
            </a:lvl7pPr>
            <a:lvl8pPr marL="1371600" algn="l" defTabSz="912813" rtl="0" fontAlgn="base">
              <a:lnSpc>
                <a:spcPct val="90000"/>
              </a:lnSpc>
              <a:spcBef>
                <a:spcPct val="0"/>
              </a:spcBef>
              <a:spcAft>
                <a:spcPct val="0"/>
              </a:spcAft>
              <a:defRPr sz="4300" b="1">
                <a:solidFill>
                  <a:schemeClr val="accent2"/>
                </a:solidFill>
                <a:latin typeface="Arial" panose="020B0604020202020204" pitchFamily="34" charset="0"/>
              </a:defRPr>
            </a:lvl8pPr>
            <a:lvl9pPr marL="1828800" algn="l" defTabSz="912813" rtl="0" fontAlgn="base">
              <a:lnSpc>
                <a:spcPct val="90000"/>
              </a:lnSpc>
              <a:spcBef>
                <a:spcPct val="0"/>
              </a:spcBef>
              <a:spcAft>
                <a:spcPct val="0"/>
              </a:spcAft>
              <a:defRPr sz="4300" b="1">
                <a:solidFill>
                  <a:schemeClr val="accent2"/>
                </a:solidFill>
                <a:latin typeface="Arial" panose="020B0604020202020204" pitchFamily="34" charset="0"/>
              </a:defRPr>
            </a:lvl9pPr>
          </a:lstStyle>
          <a:p>
            <a:pPr marL="0" marR="0" lvl="0" indent="0" algn="l" defTabSz="912813" rtl="0" eaLnBrk="0" fontAlgn="base" latinLnBrk="0" hangingPunct="0">
              <a:lnSpc>
                <a:spcPct val="90000"/>
              </a:lnSpc>
              <a:spcBef>
                <a:spcPct val="0"/>
              </a:spcBef>
              <a:spcAft>
                <a:spcPct val="0"/>
              </a:spcAft>
              <a:buClrTx/>
              <a:buSzTx/>
              <a:buFontTx/>
              <a:buNone/>
              <a:tabLst/>
              <a:defRPr/>
            </a:pPr>
            <a:r>
              <a:rPr kumimoji="0" lang="fr-CA" sz="3600" b="1" i="0" u="none" strike="noStrike" cap="none" normalizeH="0" baseline="0" noProof="0">
                <a:ln>
                  <a:noFill/>
                </a:ln>
                <a:solidFill>
                  <a:schemeClr val="accent2"/>
                </a:solidFill>
                <a:uLnTx/>
                <a:uFillTx/>
                <a:latin typeface="+mj-lt"/>
                <a:ea typeface="+mj-ea"/>
                <a:cs typeface="+mj-cs"/>
              </a:rPr>
              <a:t>Conception du milieu de travail</a:t>
            </a:r>
          </a:p>
        </p:txBody>
      </p:sp>
      <p:sp>
        <p:nvSpPr>
          <p:cNvPr id="35" name="Title 1">
            <a:extLst>
              <a:ext uri="{FF2B5EF4-FFF2-40B4-BE49-F238E27FC236}">
                <a16:creationId xmlns:a16="http://schemas.microsoft.com/office/drawing/2014/main" id="{5F37DA03-FD56-48FA-B68B-1A55C3523FFB}"/>
              </a:ext>
            </a:extLst>
          </p:cNvPr>
          <p:cNvSpPr txBox="1">
            <a:spLocks/>
          </p:cNvSpPr>
          <p:nvPr/>
        </p:nvSpPr>
        <p:spPr>
          <a:xfrm>
            <a:off x="349133" y="1031090"/>
            <a:ext cx="7894637" cy="444500"/>
          </a:xfrm>
          <a:prstGeom prst="rect">
            <a:avLst/>
          </a:prstGeom>
        </p:spPr>
        <p:txBody>
          <a:bodyPr/>
          <a:lstStyle>
            <a:lvl1pPr algn="l">
              <a:defRPr sz="3600">
                <a:solidFill>
                  <a:schemeClr val="bg2">
                    <a:lumMod val="50000"/>
                  </a:schemeClr>
                </a:solidFill>
              </a:defRPr>
            </a:lvl1pPr>
          </a:lstStyle>
          <a:p>
            <a:pPr>
              <a:defRPr/>
            </a:pPr>
            <a:r>
              <a:rPr lang="fr-CA" sz="1800" b="1">
                <a:solidFill>
                  <a:schemeClr val="tx1"/>
                </a:solidFill>
                <a:latin typeface="+mj-lt"/>
                <a:ea typeface="+mj-ea"/>
                <a:cs typeface="Arial" pitchFamily="34" charset="0"/>
              </a:rPr>
              <a:t>Pratiques exemplaires en matière d’accessibilité et d’inclusion</a:t>
            </a:r>
          </a:p>
        </p:txBody>
      </p:sp>
      <p:sp>
        <p:nvSpPr>
          <p:cNvPr id="12" name="TextBox 11">
            <a:extLst>
              <a:ext uri="{FF2B5EF4-FFF2-40B4-BE49-F238E27FC236}">
                <a16:creationId xmlns:a16="http://schemas.microsoft.com/office/drawing/2014/main" id="{8F766620-E62C-47DF-BDD4-E286C221380E}"/>
              </a:ext>
            </a:extLst>
          </p:cNvPr>
          <p:cNvSpPr txBox="1"/>
          <p:nvPr/>
        </p:nvSpPr>
        <p:spPr>
          <a:xfrm>
            <a:off x="533400" y="1598205"/>
            <a:ext cx="3744686" cy="954107"/>
          </a:xfrm>
          <a:prstGeom prst="rect">
            <a:avLst/>
          </a:prstGeom>
          <a:noFill/>
        </p:spPr>
        <p:txBody>
          <a:bodyPr wrap="square">
            <a:spAutoFit/>
          </a:bodyPr>
          <a:lstStyle/>
          <a:p>
            <a:pPr lvl="0">
              <a:lnSpc>
                <a:spcPct val="100000"/>
              </a:lnSpc>
            </a:pPr>
            <a:endParaRPr lang="fr-CA" sz="1400" dirty="0">
              <a:latin typeface="Abadi" panose="020B0604020104020204" pitchFamily="34" charset="0"/>
            </a:endParaRPr>
          </a:p>
          <a:p>
            <a:pPr marL="285750" lvl="0" indent="-285750">
              <a:buFont typeface="Wingdings" panose="05000000000000000000" pitchFamily="2" charset="2"/>
              <a:buChar char="ü"/>
            </a:pPr>
            <a:r>
              <a:rPr lang="fr-CA" sz="1400" b="1" dirty="0">
                <a:solidFill>
                  <a:srgbClr val="338D84"/>
                </a:solidFill>
                <a:latin typeface="Abadi" panose="020B0604020104020204" pitchFamily="34" charset="0"/>
              </a:rPr>
              <a:t>Les matériaux absorbants acoustiques </a:t>
            </a:r>
            <a:r>
              <a:rPr lang="fr-CA" sz="1400" dirty="0">
                <a:latin typeface="Abadi" panose="020B0604020104020204" pitchFamily="34" charset="0"/>
              </a:rPr>
              <a:t>contribuent à réduire la transmission du bruit pour atténuer les sensibilités sonores</a:t>
            </a:r>
          </a:p>
        </p:txBody>
      </p:sp>
      <p:sp>
        <p:nvSpPr>
          <p:cNvPr id="10" name="TextBox 9">
            <a:extLst>
              <a:ext uri="{FF2B5EF4-FFF2-40B4-BE49-F238E27FC236}">
                <a16:creationId xmlns:a16="http://schemas.microsoft.com/office/drawing/2014/main" id="{47E48776-A8AF-4827-853A-07C190D24899}"/>
              </a:ext>
            </a:extLst>
          </p:cNvPr>
          <p:cNvSpPr txBox="1"/>
          <p:nvPr/>
        </p:nvSpPr>
        <p:spPr>
          <a:xfrm>
            <a:off x="454881" y="2607579"/>
            <a:ext cx="3742784" cy="1384995"/>
          </a:xfrm>
          <a:prstGeom prst="rect">
            <a:avLst/>
          </a:prstGeom>
          <a:noFill/>
        </p:spPr>
        <p:txBody>
          <a:bodyPr wrap="square">
            <a:spAutoFit/>
          </a:bodyPr>
          <a:lstStyle/>
          <a:p>
            <a:pPr lvl="0">
              <a:lnSpc>
                <a:spcPct val="100000"/>
              </a:lnSpc>
            </a:pPr>
            <a:endParaRPr lang="fr-CA" sz="1400" dirty="0">
              <a:latin typeface="Abadi" panose="020B0604020104020204" pitchFamily="34" charset="0"/>
            </a:endParaRPr>
          </a:p>
          <a:p>
            <a:pPr marL="285750" lvl="0" indent="-285750">
              <a:buFont typeface="Wingdings" panose="05000000000000000000" pitchFamily="2" charset="2"/>
              <a:buChar char="ü"/>
            </a:pPr>
            <a:r>
              <a:rPr lang="fr-CA" sz="1400" b="1">
                <a:solidFill>
                  <a:srgbClr val="338D84"/>
                </a:solidFill>
                <a:latin typeface="Abadi" panose="020B0604020104020204" pitchFamily="34" charset="0"/>
              </a:rPr>
              <a:t>Les éléments naturels </a:t>
            </a:r>
            <a:r>
              <a:rPr lang="fr-CA" sz="1400">
                <a:latin typeface="Abadi" panose="020B0604020104020204" pitchFamily="34" charset="0"/>
              </a:rPr>
              <a:t>comme l’art à partir de mousse et les matériaux naturels, la lumière du jour et les vues extérieures favorisent le mieux-être et réduisent l’anxiété </a:t>
            </a:r>
          </a:p>
        </p:txBody>
      </p:sp>
      <p:sp>
        <p:nvSpPr>
          <p:cNvPr id="13" name="TextBox 12">
            <a:extLst>
              <a:ext uri="{FF2B5EF4-FFF2-40B4-BE49-F238E27FC236}">
                <a16:creationId xmlns:a16="http://schemas.microsoft.com/office/drawing/2014/main" id="{FE139F03-20D9-429C-981D-AE301E0C73BC}"/>
              </a:ext>
            </a:extLst>
          </p:cNvPr>
          <p:cNvSpPr txBox="1"/>
          <p:nvPr/>
        </p:nvSpPr>
        <p:spPr>
          <a:xfrm>
            <a:off x="454881" y="3936356"/>
            <a:ext cx="3558517" cy="1169551"/>
          </a:xfrm>
          <a:prstGeom prst="rect">
            <a:avLst/>
          </a:prstGeom>
          <a:noFill/>
        </p:spPr>
        <p:txBody>
          <a:bodyPr wrap="square">
            <a:spAutoFit/>
          </a:bodyPr>
          <a:lstStyle/>
          <a:p>
            <a:pPr lvl="0">
              <a:lnSpc>
                <a:spcPct val="100000"/>
              </a:lnSpc>
            </a:pPr>
            <a:endParaRPr lang="fr-CA" sz="1400" dirty="0">
              <a:latin typeface="Abadi" panose="020B0604020104020204" pitchFamily="34" charset="0"/>
            </a:endParaRPr>
          </a:p>
          <a:p>
            <a:pPr marL="285750" lvl="0" indent="-285750">
              <a:buFont typeface="Wingdings" panose="05000000000000000000" pitchFamily="2" charset="2"/>
              <a:buChar char="ü"/>
            </a:pPr>
            <a:r>
              <a:rPr lang="fr-CA" sz="1400" b="1">
                <a:solidFill>
                  <a:srgbClr val="338D84"/>
                </a:solidFill>
                <a:latin typeface="Abadi" panose="020B0604020104020204" pitchFamily="34" charset="0"/>
              </a:rPr>
              <a:t>Les motifs de sol minimalistes </a:t>
            </a:r>
            <a:r>
              <a:rPr lang="fr-CA" sz="1400">
                <a:latin typeface="Abadi" panose="020B0604020104020204" pitchFamily="34" charset="0"/>
              </a:rPr>
              <a:t>et les couleurs neutres réduisent les distractions visuelles pour les personnes souffrant de troubles visuels ou cognitifs </a:t>
            </a:r>
          </a:p>
        </p:txBody>
      </p:sp>
      <p:pic>
        <p:nvPicPr>
          <p:cNvPr id="9" name="Picture 8">
            <a:extLst>
              <a:ext uri="{FF2B5EF4-FFF2-40B4-BE49-F238E27FC236}">
                <a16:creationId xmlns:a16="http://schemas.microsoft.com/office/drawing/2014/main" id="{AD67166F-EDFD-48E3-8EA0-E49CB92C7A1F}"/>
              </a:ext>
              <a:ext uri="{C183D7F6-B498-43B3-948B-1728B52AA6E4}">
                <adec:decorative xmlns:adec="http://schemas.microsoft.com/office/drawing/2017/decorative" val="1"/>
              </a:ext>
            </a:extLst>
          </p:cNvPr>
          <p:cNvPicPr/>
          <p:nvPr/>
        </p:nvPicPr>
        <p:blipFill>
          <a:blip r:embed="rId3" cstate="print">
            <a:extLst>
              <a:ext uri="{28A0092B-C50C-407E-A947-70E740481C1C}">
                <a14:useLocalDpi xmlns:a14="http://schemas.microsoft.com/office/drawing/2010/main" val="0"/>
              </a:ext>
            </a:extLst>
          </a:blip>
          <a:stretch>
            <a:fillRect/>
          </a:stretch>
        </p:blipFill>
        <p:spPr>
          <a:xfrm flipH="1">
            <a:off x="11138305" y="14558"/>
            <a:ext cx="1056640" cy="1576705"/>
          </a:xfrm>
          <a:prstGeom prst="rect">
            <a:avLst/>
          </a:prstGeom>
        </p:spPr>
      </p:pic>
      <p:pic>
        <p:nvPicPr>
          <p:cNvPr id="8" name="Picture 7" descr="photo d'un milieu de travail GC, stations de travail individuels à 2 écrans">
            <a:extLst>
              <a:ext uri="{FF2B5EF4-FFF2-40B4-BE49-F238E27FC236}">
                <a16:creationId xmlns:a16="http://schemas.microsoft.com/office/drawing/2014/main" id="{0640D957-2F8B-41C7-86BD-9D4531B290BC}"/>
              </a:ext>
            </a:extLst>
          </p:cNvPr>
          <p:cNvPicPr>
            <a:picLocks noChangeAspect="1"/>
          </p:cNvPicPr>
          <p:nvPr/>
        </p:nvPicPr>
        <p:blipFill rotWithShape="1">
          <a:blip r:embed="rId4">
            <a:extLst>
              <a:ext uri="{28A0092B-C50C-407E-A947-70E740481C1C}">
                <a14:useLocalDpi xmlns:a14="http://schemas.microsoft.com/office/drawing/2010/main" val="0"/>
              </a:ext>
            </a:extLst>
          </a:blip>
          <a:srcRect l="3688" t="12672" r="12103" b="211"/>
          <a:stretch/>
        </p:blipFill>
        <p:spPr>
          <a:xfrm>
            <a:off x="4514027" y="1539044"/>
            <a:ext cx="6860806" cy="4373687"/>
          </a:xfrm>
          <a:prstGeom prst="rect">
            <a:avLst/>
          </a:prstGeom>
        </p:spPr>
      </p:pic>
    </p:spTree>
    <p:extLst>
      <p:ext uri="{BB962C8B-B14F-4D97-AF65-F5344CB8AC3E}">
        <p14:creationId xmlns:p14="http://schemas.microsoft.com/office/powerpoint/2010/main" val="7169671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024805-281F-47E4-9AA6-0846AE4B8869}"/>
              </a:ext>
            </a:extLst>
          </p:cNvPr>
          <p:cNvSpPr>
            <a:spLocks noGrp="1"/>
          </p:cNvSpPr>
          <p:nvPr>
            <p:ph type="title"/>
          </p:nvPr>
        </p:nvSpPr>
        <p:spPr>
          <a:xfrm>
            <a:off x="408193" y="377954"/>
            <a:ext cx="10704280" cy="779462"/>
          </a:xfrm>
        </p:spPr>
        <p:txBody>
          <a:bodyPr/>
          <a:lstStyle/>
          <a:p>
            <a:r>
              <a:rPr lang="fr-CA" sz="3600" dirty="0"/>
              <a:t>Conception du milieu de travail (suite)</a:t>
            </a:r>
          </a:p>
        </p:txBody>
      </p:sp>
      <p:sp>
        <p:nvSpPr>
          <p:cNvPr id="7" name="Title 1">
            <a:extLst>
              <a:ext uri="{FF2B5EF4-FFF2-40B4-BE49-F238E27FC236}">
                <a16:creationId xmlns:a16="http://schemas.microsoft.com/office/drawing/2014/main" id="{2AEDC3F6-9F00-4CD5-91A3-006287A24DF2}"/>
              </a:ext>
            </a:extLst>
          </p:cNvPr>
          <p:cNvSpPr txBox="1">
            <a:spLocks/>
          </p:cNvSpPr>
          <p:nvPr/>
        </p:nvSpPr>
        <p:spPr>
          <a:xfrm>
            <a:off x="512418" y="1301194"/>
            <a:ext cx="7894637" cy="444500"/>
          </a:xfrm>
          <a:prstGeom prst="rect">
            <a:avLst/>
          </a:prstGeom>
        </p:spPr>
        <p:txBody>
          <a:bodyPr/>
          <a:lstStyle>
            <a:lvl1pPr algn="l">
              <a:defRPr sz="3600">
                <a:solidFill>
                  <a:schemeClr val="bg2">
                    <a:lumMod val="50000"/>
                  </a:schemeClr>
                </a:solidFill>
              </a:defRPr>
            </a:lvl1pPr>
          </a:lstStyle>
          <a:p>
            <a:pPr>
              <a:defRPr/>
            </a:pPr>
            <a:r>
              <a:rPr lang="fr-CA" sz="1800" b="1">
                <a:solidFill>
                  <a:schemeClr val="tx1"/>
                </a:solidFill>
                <a:latin typeface="+mj-lt"/>
                <a:ea typeface="+mj-ea"/>
                <a:cs typeface="Arial" pitchFamily="34" charset="0"/>
              </a:rPr>
              <a:t>Cuisinettes</a:t>
            </a:r>
          </a:p>
        </p:txBody>
      </p:sp>
      <p:sp>
        <p:nvSpPr>
          <p:cNvPr id="8" name="TextBox 7">
            <a:extLst>
              <a:ext uri="{FF2B5EF4-FFF2-40B4-BE49-F238E27FC236}">
                <a16:creationId xmlns:a16="http://schemas.microsoft.com/office/drawing/2014/main" id="{CF2F95D3-751A-43C0-96C7-CCF0C1B1DBA4}"/>
              </a:ext>
            </a:extLst>
          </p:cNvPr>
          <p:cNvSpPr txBox="1"/>
          <p:nvPr/>
        </p:nvSpPr>
        <p:spPr>
          <a:xfrm>
            <a:off x="5802337" y="3864418"/>
            <a:ext cx="5335968" cy="2462213"/>
          </a:xfrm>
          <a:prstGeom prst="rect">
            <a:avLst/>
          </a:prstGeom>
          <a:noFill/>
        </p:spPr>
        <p:txBody>
          <a:bodyPr wrap="square">
            <a:spAutoFit/>
          </a:bodyPr>
          <a:lstStyle/>
          <a:p>
            <a:pPr marL="171450" indent="-171450">
              <a:buFont typeface="Arial" panose="020B0604020202020204" pitchFamily="34" charset="0"/>
              <a:buChar char="•"/>
              <a:defRPr/>
            </a:pPr>
            <a:r>
              <a:rPr lang="fr-CA" sz="1400" dirty="0">
                <a:latin typeface="Abadi" panose="020B0604020104020204" pitchFamily="34" charset="0"/>
                <a:cs typeface="Arial" panose="020B0604020202020204" pitchFamily="34" charset="0"/>
              </a:rPr>
              <a:t>Accès au réfrigérateur : réfrigérateur à compartiments juxtaposés avec un congélateur dans le bas</a:t>
            </a:r>
          </a:p>
          <a:p>
            <a:pPr marL="171450" indent="-171450">
              <a:buFont typeface="Arial" panose="020B0604020202020204" pitchFamily="34" charset="0"/>
              <a:buChar char="•"/>
              <a:defRPr/>
            </a:pPr>
            <a:r>
              <a:rPr lang="fr-CA" sz="1400" dirty="0">
                <a:latin typeface="Abadi" panose="020B0604020104020204" pitchFamily="34" charset="0"/>
                <a:cs typeface="Arial" panose="020B0604020202020204" pitchFamily="34" charset="0"/>
              </a:rPr>
              <a:t>Espace pour les genoux et les orteils au niveau de l’évier </a:t>
            </a:r>
          </a:p>
          <a:p>
            <a:pPr marL="171450" indent="-171450">
              <a:buFont typeface="Arial" panose="020B0604020202020204" pitchFamily="34" charset="0"/>
              <a:buChar char="•"/>
              <a:defRPr/>
            </a:pPr>
            <a:r>
              <a:rPr lang="fr-CA" sz="1400" dirty="0">
                <a:latin typeface="Abadi" panose="020B0604020104020204" pitchFamily="34" charset="0"/>
                <a:cs typeface="Arial" panose="020B0604020202020204" pitchFamily="34" charset="0"/>
              </a:rPr>
              <a:t>Aire de travail de 800 mm de largeur à côté de l’évier</a:t>
            </a:r>
          </a:p>
          <a:p>
            <a:pPr marL="171450" indent="-171450">
              <a:buFont typeface="Arial" panose="020B0604020202020204" pitchFamily="34" charset="0"/>
              <a:buChar char="•"/>
              <a:defRPr/>
            </a:pPr>
            <a:r>
              <a:rPr lang="fr-CA" sz="1400" dirty="0">
                <a:latin typeface="Abadi" panose="020B0604020104020204" pitchFamily="34" charset="0"/>
                <a:cs typeface="Arial" panose="020B0604020202020204" pitchFamily="34" charset="0"/>
              </a:rPr>
              <a:t>Tout le matériel à portée de main d’une personne assise </a:t>
            </a:r>
          </a:p>
          <a:p>
            <a:pPr marL="171450" indent="-171450">
              <a:buFont typeface="Arial" panose="020B0604020202020204" pitchFamily="34" charset="0"/>
              <a:buChar char="•"/>
              <a:defRPr/>
            </a:pPr>
            <a:r>
              <a:rPr lang="fr-CA" sz="1400" dirty="0">
                <a:latin typeface="Abadi" panose="020B0604020104020204" pitchFamily="34" charset="0"/>
                <a:cs typeface="Arial" panose="020B0604020202020204" pitchFamily="34" charset="0"/>
              </a:rPr>
              <a:t>Poignées d’armoires accessibles </a:t>
            </a:r>
          </a:p>
          <a:p>
            <a:pPr marL="171450" indent="-171450">
              <a:buFont typeface="Arial" panose="020B0604020202020204" pitchFamily="34" charset="0"/>
              <a:buChar char="•"/>
              <a:defRPr/>
            </a:pPr>
            <a:r>
              <a:rPr lang="fr-CA" sz="1400" dirty="0">
                <a:latin typeface="Abadi" panose="020B0604020104020204" pitchFamily="34" charset="0"/>
                <a:cs typeface="Arial" panose="020B0604020202020204" pitchFamily="34" charset="0"/>
              </a:rPr>
              <a:t>Surface rétractable sous le micro-ondes</a:t>
            </a:r>
          </a:p>
          <a:p>
            <a:pPr marL="171450" indent="-171450">
              <a:buFont typeface="Arial" panose="020B0604020202020204" pitchFamily="34" charset="0"/>
              <a:buChar char="•"/>
              <a:defRPr/>
            </a:pPr>
            <a:r>
              <a:rPr lang="fr-CA" sz="1400" dirty="0">
                <a:latin typeface="Abadi" panose="020B0604020104020204" pitchFamily="34" charset="0"/>
                <a:cs typeface="Arial" panose="020B0604020202020204" pitchFamily="34" charset="0"/>
              </a:rPr>
              <a:t>Couleurs contrastantes</a:t>
            </a:r>
          </a:p>
          <a:p>
            <a:pPr marL="171450" indent="-171450">
              <a:buFont typeface="Arial" panose="020B0604020202020204" pitchFamily="34" charset="0"/>
              <a:buChar char="•"/>
              <a:defRPr/>
            </a:pPr>
            <a:r>
              <a:rPr lang="fr-CA" sz="1400" dirty="0">
                <a:latin typeface="Abadi" panose="020B0604020104020204" pitchFamily="34" charset="0"/>
                <a:cs typeface="Arial" panose="020B0604020202020204" pitchFamily="34" charset="0"/>
              </a:rPr>
              <a:t>Espace de manœuvre (1 700 mm x 1 700 mm)</a:t>
            </a:r>
            <a:br>
              <a:rPr lang="fr-CA" sz="1400" dirty="0">
                <a:latin typeface="Arial" panose="020B0604020202020204" pitchFamily="34" charset="0"/>
                <a:cs typeface="Arial" panose="020B0604020202020204" pitchFamily="34" charset="0"/>
              </a:rPr>
            </a:br>
            <a:endParaRPr lang="fr-CA" sz="1400" dirty="0">
              <a:latin typeface="Arial" panose="020B0604020202020204" pitchFamily="34" charset="0"/>
              <a:cs typeface="Arial" panose="020B0604020202020204" pitchFamily="34" charset="0"/>
            </a:endParaRPr>
          </a:p>
          <a:p>
            <a:pPr>
              <a:defRPr/>
            </a:pPr>
            <a:endParaRPr lang="en-CA" sz="1400" dirty="0">
              <a:latin typeface="Arial" panose="020B0604020202020204" pitchFamily="34" charset="0"/>
              <a:cs typeface="Arial" panose="020B0604020202020204" pitchFamily="34" charset="0"/>
            </a:endParaRPr>
          </a:p>
        </p:txBody>
      </p:sp>
      <p:pic>
        <p:nvPicPr>
          <p:cNvPr id="6" name="Picture 5" descr="example of kitchenette, tables and shelves at different heights">
            <a:extLst>
              <a:ext uri="{FF2B5EF4-FFF2-40B4-BE49-F238E27FC236}">
                <a16:creationId xmlns:a16="http://schemas.microsoft.com/office/drawing/2014/main" id="{5CFF4307-5DE5-4663-AD86-990AFF92B91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5091" t="15237" r="23678" b="23023"/>
          <a:stretch/>
        </p:blipFill>
        <p:spPr>
          <a:xfrm>
            <a:off x="541668" y="2107186"/>
            <a:ext cx="4530930" cy="3640213"/>
          </a:xfrm>
          <a:prstGeom prst="rect">
            <a:avLst/>
          </a:prstGeom>
        </p:spPr>
      </p:pic>
      <p:pic>
        <p:nvPicPr>
          <p:cNvPr id="9" name="Picture 8" descr="kitchenette example very small">
            <a:extLst>
              <a:ext uri="{FF2B5EF4-FFF2-40B4-BE49-F238E27FC236}">
                <a16:creationId xmlns:a16="http://schemas.microsoft.com/office/drawing/2014/main" id="{234B223C-09DC-4E38-8EDB-F9BCA6F2DE3F}"/>
              </a:ext>
            </a:extLst>
          </p:cNvPr>
          <p:cNvPicPr>
            <a:picLocks noChangeAspect="1"/>
          </p:cNvPicPr>
          <p:nvPr/>
        </p:nvPicPr>
        <p:blipFill rotWithShape="1">
          <a:blip r:embed="rId4">
            <a:extLst>
              <a:ext uri="{28A0092B-C50C-407E-A947-70E740481C1C}">
                <a14:useLocalDpi xmlns:a14="http://schemas.microsoft.com/office/drawing/2010/main" val="0"/>
              </a:ext>
            </a:extLst>
          </a:blip>
          <a:srcRect b="7279"/>
          <a:stretch/>
        </p:blipFill>
        <p:spPr>
          <a:xfrm>
            <a:off x="5963403" y="919873"/>
            <a:ext cx="4530930" cy="2800767"/>
          </a:xfrm>
          <a:prstGeom prst="rect">
            <a:avLst/>
          </a:prstGeom>
        </p:spPr>
      </p:pic>
      <p:pic>
        <p:nvPicPr>
          <p:cNvPr id="4" name="Picture 3">
            <a:extLst>
              <a:ext uri="{FF2B5EF4-FFF2-40B4-BE49-F238E27FC236}">
                <a16:creationId xmlns:a16="http://schemas.microsoft.com/office/drawing/2014/main" id="{9A3E339C-9C82-46D0-8AFB-3BAB3D17CD7B}"/>
              </a:ext>
              <a:ext uri="{C183D7F6-B498-43B3-948B-1728B52AA6E4}">
                <adec:decorative xmlns:adec="http://schemas.microsoft.com/office/drawing/2017/decorative" val="1"/>
              </a:ext>
            </a:extLst>
          </p:cNvPr>
          <p:cNvPicPr/>
          <p:nvPr/>
        </p:nvPicPr>
        <p:blipFill>
          <a:blip r:embed="rId5" cstate="print">
            <a:extLst>
              <a:ext uri="{28A0092B-C50C-407E-A947-70E740481C1C}">
                <a14:useLocalDpi xmlns:a14="http://schemas.microsoft.com/office/drawing/2010/main" val="0"/>
              </a:ext>
            </a:extLst>
          </a:blip>
          <a:stretch>
            <a:fillRect/>
          </a:stretch>
        </p:blipFill>
        <p:spPr>
          <a:xfrm flipH="1">
            <a:off x="11138305" y="14558"/>
            <a:ext cx="1056640" cy="1576705"/>
          </a:xfrm>
          <a:prstGeom prst="rect">
            <a:avLst/>
          </a:prstGeom>
        </p:spPr>
      </p:pic>
    </p:spTree>
    <p:extLst>
      <p:ext uri="{BB962C8B-B14F-4D97-AF65-F5344CB8AC3E}">
        <p14:creationId xmlns:p14="http://schemas.microsoft.com/office/powerpoint/2010/main" val="17114939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39BDFC-2C26-4949-82EF-AFB80F6A9468}"/>
              </a:ext>
            </a:extLst>
          </p:cNvPr>
          <p:cNvSpPr>
            <a:spLocks noGrp="1"/>
          </p:cNvSpPr>
          <p:nvPr>
            <p:ph type="title"/>
          </p:nvPr>
        </p:nvSpPr>
        <p:spPr/>
        <p:txBody>
          <a:bodyPr/>
          <a:lstStyle/>
          <a:p>
            <a:r>
              <a:rPr lang="fr-CA" sz="3600" dirty="0"/>
              <a:t>Mobilier accessible (1 de 3)</a:t>
            </a:r>
          </a:p>
        </p:txBody>
      </p:sp>
      <p:sp>
        <p:nvSpPr>
          <p:cNvPr id="12" name="TextBox 11">
            <a:extLst>
              <a:ext uri="{FF2B5EF4-FFF2-40B4-BE49-F238E27FC236}">
                <a16:creationId xmlns:a16="http://schemas.microsoft.com/office/drawing/2014/main" id="{99CA299E-CDA2-4C47-AD09-A40BD738CDF1}"/>
              </a:ext>
            </a:extLst>
          </p:cNvPr>
          <p:cNvSpPr txBox="1"/>
          <p:nvPr/>
        </p:nvSpPr>
        <p:spPr>
          <a:xfrm>
            <a:off x="346093" y="1394776"/>
            <a:ext cx="5460441" cy="2031325"/>
          </a:xfrm>
          <a:prstGeom prst="rect">
            <a:avLst/>
          </a:prstGeom>
          <a:noFill/>
        </p:spPr>
        <p:txBody>
          <a:bodyPr wrap="square">
            <a:spAutoFit/>
          </a:bodyPr>
          <a:lstStyle/>
          <a:p>
            <a:pPr lvl="0">
              <a:lnSpc>
                <a:spcPct val="100000"/>
              </a:lnSpc>
            </a:pPr>
            <a:r>
              <a:rPr lang="fr-CA" sz="1400" b="1" dirty="0">
                <a:latin typeface="+mn-lt"/>
              </a:rPr>
              <a:t>Points de travail avec fonctions accessibles intégrées</a:t>
            </a:r>
          </a:p>
          <a:p>
            <a:pPr lvl="0">
              <a:lnSpc>
                <a:spcPct val="100000"/>
              </a:lnSpc>
            </a:pPr>
            <a:endParaRPr lang="fr-CA" sz="1400" dirty="0">
              <a:latin typeface="+mn-lt"/>
            </a:endParaRPr>
          </a:p>
          <a:p>
            <a:pPr lvl="0"/>
            <a:r>
              <a:rPr lang="fr-CA" sz="1400" dirty="0">
                <a:latin typeface="+mn-lt"/>
              </a:rPr>
              <a:t>Cet </a:t>
            </a:r>
            <a:r>
              <a:rPr lang="fr-CA" sz="1400" u="sng" dirty="0">
                <a:latin typeface="+mn-lt"/>
              </a:rPr>
              <a:t>espace de discussion</a:t>
            </a:r>
            <a:r>
              <a:rPr lang="fr-CA" sz="1400" dirty="0">
                <a:latin typeface="+mn-lt"/>
              </a:rPr>
              <a:t> comporte une surface pour les utilisateurs debout et une surface pour les utilisateurs assis. La surface pour les utilisateurs assis peut convenir aux personnes de toutes capacités et à la plupart des dispositifs de mobilité, tandis que la surface pour les utilisateurs debout peut convenir aux dispositifs de mobilité plus grands et aux personnes qui préfèrent travailler en position debout.</a:t>
            </a:r>
          </a:p>
        </p:txBody>
      </p:sp>
      <p:pic>
        <p:nvPicPr>
          <p:cNvPr id="9" name="Picture 8" descr="filing_redo2">
            <a:extLst>
              <a:ext uri="{FF2B5EF4-FFF2-40B4-BE49-F238E27FC236}">
                <a16:creationId xmlns:a16="http://schemas.microsoft.com/office/drawing/2014/main" id="{B2822EE3-7C2F-46F0-AF5E-612FE3409653}"/>
              </a:ext>
            </a:extLst>
          </p:cNvPr>
          <p:cNvPicPr>
            <a:picLocks noChangeAspect="1" noChangeArrowheads="1"/>
          </p:cNvPicPr>
          <p:nvPr/>
        </p:nvPicPr>
        <p:blipFill>
          <a:blip r:embed="rId3" cstate="print">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50000"/>
                    </a14:imgEffect>
                    <a14:imgEffect>
                      <a14:brightnessContrast bright="20000" contrast="-20000"/>
                    </a14:imgEffect>
                  </a14:imgLayer>
                </a14:imgProps>
              </a:ext>
              <a:ext uri="{28A0092B-C50C-407E-A947-70E740481C1C}">
                <a14:useLocalDpi xmlns:a14="http://schemas.microsoft.com/office/drawing/2010/main" val="0"/>
              </a:ext>
            </a:extLst>
          </a:blip>
          <a:srcRect l="14583" t="14810" r="16389" b="11711"/>
          <a:stretch>
            <a:fillRect/>
          </a:stretch>
        </p:blipFill>
        <p:spPr bwMode="auto">
          <a:xfrm>
            <a:off x="952856" y="3408699"/>
            <a:ext cx="4931798" cy="255960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8" name="Picture 7">
            <a:extLst>
              <a:ext uri="{FF2B5EF4-FFF2-40B4-BE49-F238E27FC236}">
                <a16:creationId xmlns:a16="http://schemas.microsoft.com/office/drawing/2014/main" id="{04FC160D-730F-4EE2-924B-1024233BCCB2}"/>
              </a:ext>
              <a:ext uri="{C183D7F6-B498-43B3-948B-1728B52AA6E4}">
                <adec:decorative xmlns:adec="http://schemas.microsoft.com/office/drawing/2017/decorative" val="1"/>
              </a:ext>
            </a:extLst>
          </p:cNvPr>
          <p:cNvPicPr/>
          <p:nvPr/>
        </p:nvPicPr>
        <p:blipFill>
          <a:blip r:embed="rId5" cstate="print">
            <a:extLst>
              <a:ext uri="{28A0092B-C50C-407E-A947-70E740481C1C}">
                <a14:useLocalDpi xmlns:a14="http://schemas.microsoft.com/office/drawing/2010/main" val="0"/>
              </a:ext>
            </a:extLst>
          </a:blip>
          <a:stretch>
            <a:fillRect/>
          </a:stretch>
        </p:blipFill>
        <p:spPr>
          <a:xfrm flipH="1">
            <a:off x="11138305" y="14558"/>
            <a:ext cx="1056640" cy="1576705"/>
          </a:xfrm>
          <a:prstGeom prst="rect">
            <a:avLst/>
          </a:prstGeom>
        </p:spPr>
      </p:pic>
      <p:pic>
        <p:nvPicPr>
          <p:cNvPr id="11" name="Picture 10" descr="example of chat work point, tables and chairs at different heights">
            <a:extLst>
              <a:ext uri="{FF2B5EF4-FFF2-40B4-BE49-F238E27FC236}">
                <a16:creationId xmlns:a16="http://schemas.microsoft.com/office/drawing/2014/main" id="{61459527-9450-4D22-A38C-6531882AFB7F}"/>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31716" t="14971" r="16780" b="10141"/>
          <a:stretch/>
        </p:blipFill>
        <p:spPr>
          <a:xfrm>
            <a:off x="6504188" y="1811817"/>
            <a:ext cx="5024794" cy="4023420"/>
          </a:xfrm>
          <a:prstGeom prst="rect">
            <a:avLst/>
          </a:prstGeom>
        </p:spPr>
      </p:pic>
      <p:sp>
        <p:nvSpPr>
          <p:cNvPr id="13" name="TextBox 12">
            <a:extLst>
              <a:ext uri="{FF2B5EF4-FFF2-40B4-BE49-F238E27FC236}">
                <a16:creationId xmlns:a16="http://schemas.microsoft.com/office/drawing/2014/main" id="{F43AB82E-79C3-4511-9E26-A5AE0BE87B62}"/>
              </a:ext>
            </a:extLst>
          </p:cNvPr>
          <p:cNvSpPr txBox="1"/>
          <p:nvPr/>
        </p:nvSpPr>
        <p:spPr>
          <a:xfrm>
            <a:off x="470432" y="3690767"/>
            <a:ext cx="3789953" cy="338554"/>
          </a:xfrm>
          <a:prstGeom prst="rect">
            <a:avLst/>
          </a:prstGeom>
          <a:noFill/>
        </p:spPr>
        <p:txBody>
          <a:bodyPr wrap="square">
            <a:spAutoFit/>
          </a:bodyPr>
          <a:lstStyle/>
          <a:p>
            <a:pPr lvl="0">
              <a:lnSpc>
                <a:spcPct val="100000"/>
              </a:lnSpc>
            </a:pPr>
            <a:r>
              <a:rPr lang="fr-CA" sz="1600">
                <a:latin typeface="Abadi" panose="020B0604020104020204" pitchFamily="34" charset="0"/>
              </a:rPr>
              <a:t>Position assise</a:t>
            </a:r>
          </a:p>
        </p:txBody>
      </p:sp>
      <p:sp>
        <p:nvSpPr>
          <p:cNvPr id="14" name="TextBox 13">
            <a:extLst>
              <a:ext uri="{FF2B5EF4-FFF2-40B4-BE49-F238E27FC236}">
                <a16:creationId xmlns:a16="http://schemas.microsoft.com/office/drawing/2014/main" id="{544CFF49-D00D-46CE-AD07-920CFB62494B}"/>
              </a:ext>
            </a:extLst>
          </p:cNvPr>
          <p:cNvSpPr txBox="1"/>
          <p:nvPr/>
        </p:nvSpPr>
        <p:spPr>
          <a:xfrm>
            <a:off x="4490491" y="5005401"/>
            <a:ext cx="1733027" cy="338554"/>
          </a:xfrm>
          <a:prstGeom prst="rect">
            <a:avLst/>
          </a:prstGeom>
          <a:noFill/>
        </p:spPr>
        <p:txBody>
          <a:bodyPr wrap="square">
            <a:spAutoFit/>
          </a:bodyPr>
          <a:lstStyle/>
          <a:p>
            <a:pPr lvl="0">
              <a:lnSpc>
                <a:spcPct val="100000"/>
              </a:lnSpc>
            </a:pPr>
            <a:r>
              <a:rPr lang="fr-CA" sz="1600">
                <a:latin typeface="Abadi" panose="020B0604020104020204" pitchFamily="34" charset="0"/>
              </a:rPr>
              <a:t>Position debout</a:t>
            </a:r>
          </a:p>
        </p:txBody>
      </p:sp>
      <p:sp>
        <p:nvSpPr>
          <p:cNvPr id="15" name="Freeform 7">
            <a:extLst>
              <a:ext uri="{FF2B5EF4-FFF2-40B4-BE49-F238E27FC236}">
                <a16:creationId xmlns:a16="http://schemas.microsoft.com/office/drawing/2014/main" id="{A03ACA11-1541-431A-AA3B-DA25777BDD44}"/>
              </a:ext>
              <a:ext uri="{C183D7F6-B498-43B3-948B-1728B52AA6E4}">
                <adec:decorative xmlns:adec="http://schemas.microsoft.com/office/drawing/2017/decorative" val="1"/>
              </a:ext>
            </a:extLst>
          </p:cNvPr>
          <p:cNvSpPr>
            <a:spLocks/>
          </p:cNvSpPr>
          <p:nvPr/>
        </p:nvSpPr>
        <p:spPr bwMode="auto">
          <a:xfrm rot="20711395">
            <a:off x="1918608" y="3807926"/>
            <a:ext cx="490682" cy="936789"/>
          </a:xfrm>
          <a:custGeom>
            <a:avLst/>
            <a:gdLst>
              <a:gd name="T0" fmla="*/ 888 w 1069"/>
              <a:gd name="T1" fmla="*/ 1027 h 1147"/>
              <a:gd name="T2" fmla="*/ 939 w 1069"/>
              <a:gd name="T3" fmla="*/ 940 h 1147"/>
              <a:gd name="T4" fmla="*/ 1041 w 1069"/>
              <a:gd name="T5" fmla="*/ 821 h 1147"/>
              <a:gd name="T6" fmla="*/ 1069 w 1069"/>
              <a:gd name="T7" fmla="*/ 815 h 1147"/>
              <a:gd name="T8" fmla="*/ 1058 w 1069"/>
              <a:gd name="T9" fmla="*/ 841 h 1147"/>
              <a:gd name="T10" fmla="*/ 894 w 1069"/>
              <a:gd name="T11" fmla="*/ 1052 h 1147"/>
              <a:gd name="T12" fmla="*/ 889 w 1069"/>
              <a:gd name="T13" fmla="*/ 1095 h 1147"/>
              <a:gd name="T14" fmla="*/ 879 w 1069"/>
              <a:gd name="T15" fmla="*/ 1146 h 1147"/>
              <a:gd name="T16" fmla="*/ 869 w 1069"/>
              <a:gd name="T17" fmla="*/ 1147 h 1147"/>
              <a:gd name="T18" fmla="*/ 796 w 1069"/>
              <a:gd name="T19" fmla="*/ 1070 h 1147"/>
              <a:gd name="T20" fmla="*/ 489 w 1069"/>
              <a:gd name="T21" fmla="*/ 876 h 1147"/>
              <a:gd name="T22" fmla="*/ 486 w 1069"/>
              <a:gd name="T23" fmla="*/ 875 h 1147"/>
              <a:gd name="T24" fmla="*/ 455 w 1069"/>
              <a:gd name="T25" fmla="*/ 848 h 1147"/>
              <a:gd name="T26" fmla="*/ 495 w 1069"/>
              <a:gd name="T27" fmla="*/ 846 h 1147"/>
              <a:gd name="T28" fmla="*/ 836 w 1069"/>
              <a:gd name="T29" fmla="*/ 1093 h 1147"/>
              <a:gd name="T30" fmla="*/ 855 w 1069"/>
              <a:gd name="T31" fmla="*/ 1105 h 1147"/>
              <a:gd name="T32" fmla="*/ 854 w 1069"/>
              <a:gd name="T33" fmla="*/ 1076 h 1147"/>
              <a:gd name="T34" fmla="*/ 690 w 1069"/>
              <a:gd name="T35" fmla="*/ 532 h 1147"/>
              <a:gd name="T36" fmla="*/ 460 w 1069"/>
              <a:gd name="T37" fmla="*/ 186 h 1147"/>
              <a:gd name="T38" fmla="*/ 128 w 1069"/>
              <a:gd name="T39" fmla="*/ 22 h 1147"/>
              <a:gd name="T40" fmla="*/ 0 w 1069"/>
              <a:gd name="T41" fmla="*/ 9 h 1147"/>
              <a:gd name="T42" fmla="*/ 95 w 1069"/>
              <a:gd name="T43" fmla="*/ 2 h 1147"/>
              <a:gd name="T44" fmla="*/ 609 w 1069"/>
              <a:gd name="T45" fmla="*/ 303 h 1147"/>
              <a:gd name="T46" fmla="*/ 817 w 1069"/>
              <a:gd name="T47" fmla="*/ 733 h 1147"/>
              <a:gd name="T48" fmla="*/ 883 w 1069"/>
              <a:gd name="T49" fmla="*/ 1006 h 1147"/>
              <a:gd name="T50" fmla="*/ 888 w 1069"/>
              <a:gd name="T51" fmla="*/ 1027 h 1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69" h="1147">
                <a:moveTo>
                  <a:pt x="888" y="1027"/>
                </a:moveTo>
                <a:cubicBezTo>
                  <a:pt x="906" y="995"/>
                  <a:pt x="919" y="965"/>
                  <a:pt x="939" y="940"/>
                </a:cubicBezTo>
                <a:cubicBezTo>
                  <a:pt x="970" y="898"/>
                  <a:pt x="1006" y="860"/>
                  <a:pt x="1041" y="821"/>
                </a:cubicBezTo>
                <a:cubicBezTo>
                  <a:pt x="1046" y="816"/>
                  <a:pt x="1059" y="817"/>
                  <a:pt x="1069" y="815"/>
                </a:cubicBezTo>
                <a:cubicBezTo>
                  <a:pt x="1065" y="824"/>
                  <a:pt x="1065" y="836"/>
                  <a:pt x="1058" y="841"/>
                </a:cubicBezTo>
                <a:cubicBezTo>
                  <a:pt x="982" y="894"/>
                  <a:pt x="937" y="972"/>
                  <a:pt x="894" y="1052"/>
                </a:cubicBezTo>
                <a:cubicBezTo>
                  <a:pt x="888" y="1064"/>
                  <a:pt x="891" y="1080"/>
                  <a:pt x="889" y="1095"/>
                </a:cubicBezTo>
                <a:cubicBezTo>
                  <a:pt x="886" y="1112"/>
                  <a:pt x="883" y="1129"/>
                  <a:pt x="879" y="1146"/>
                </a:cubicBezTo>
                <a:cubicBezTo>
                  <a:pt x="876" y="1146"/>
                  <a:pt x="872" y="1147"/>
                  <a:pt x="869" y="1147"/>
                </a:cubicBezTo>
                <a:cubicBezTo>
                  <a:pt x="845" y="1121"/>
                  <a:pt x="821" y="1095"/>
                  <a:pt x="796" y="1070"/>
                </a:cubicBezTo>
                <a:cubicBezTo>
                  <a:pt x="709" y="982"/>
                  <a:pt x="611" y="910"/>
                  <a:pt x="489" y="876"/>
                </a:cubicBezTo>
                <a:cubicBezTo>
                  <a:pt x="488" y="876"/>
                  <a:pt x="487" y="875"/>
                  <a:pt x="486" y="875"/>
                </a:cubicBezTo>
                <a:cubicBezTo>
                  <a:pt x="473" y="869"/>
                  <a:pt x="448" y="870"/>
                  <a:pt x="455" y="848"/>
                </a:cubicBezTo>
                <a:cubicBezTo>
                  <a:pt x="462" y="826"/>
                  <a:pt x="482" y="842"/>
                  <a:pt x="495" y="846"/>
                </a:cubicBezTo>
                <a:cubicBezTo>
                  <a:pt x="636" y="892"/>
                  <a:pt x="743" y="982"/>
                  <a:pt x="836" y="1093"/>
                </a:cubicBezTo>
                <a:cubicBezTo>
                  <a:pt x="840" y="1098"/>
                  <a:pt x="844" y="1102"/>
                  <a:pt x="855" y="1105"/>
                </a:cubicBezTo>
                <a:cubicBezTo>
                  <a:pt x="855" y="1096"/>
                  <a:pt x="856" y="1086"/>
                  <a:pt x="854" y="1076"/>
                </a:cubicBezTo>
                <a:cubicBezTo>
                  <a:pt x="809" y="892"/>
                  <a:pt x="764" y="708"/>
                  <a:pt x="690" y="532"/>
                </a:cubicBezTo>
                <a:cubicBezTo>
                  <a:pt x="636" y="402"/>
                  <a:pt x="559" y="286"/>
                  <a:pt x="460" y="186"/>
                </a:cubicBezTo>
                <a:cubicBezTo>
                  <a:pt x="369" y="94"/>
                  <a:pt x="255" y="44"/>
                  <a:pt x="128" y="22"/>
                </a:cubicBezTo>
                <a:cubicBezTo>
                  <a:pt x="87" y="15"/>
                  <a:pt x="43" y="15"/>
                  <a:pt x="0" y="9"/>
                </a:cubicBezTo>
                <a:cubicBezTo>
                  <a:pt x="31" y="6"/>
                  <a:pt x="63" y="0"/>
                  <a:pt x="95" y="2"/>
                </a:cubicBezTo>
                <a:cubicBezTo>
                  <a:pt x="316" y="17"/>
                  <a:pt x="480" y="129"/>
                  <a:pt x="609" y="303"/>
                </a:cubicBezTo>
                <a:cubicBezTo>
                  <a:pt x="705" y="434"/>
                  <a:pt x="771" y="579"/>
                  <a:pt x="817" y="733"/>
                </a:cubicBezTo>
                <a:cubicBezTo>
                  <a:pt x="844" y="822"/>
                  <a:pt x="861" y="915"/>
                  <a:pt x="883" y="1006"/>
                </a:cubicBezTo>
                <a:cubicBezTo>
                  <a:pt x="884" y="1012"/>
                  <a:pt x="886" y="1017"/>
                  <a:pt x="888" y="1027"/>
                </a:cubicBezTo>
              </a:path>
            </a:pathLst>
          </a:custGeom>
          <a:solidFill>
            <a:schemeClr val="tx2">
              <a:lumMod val="50000"/>
              <a:lumOff val="50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CA" dirty="0">
              <a:solidFill>
                <a:srgbClr val="000000"/>
              </a:solidFill>
            </a:endParaRPr>
          </a:p>
        </p:txBody>
      </p:sp>
      <p:sp>
        <p:nvSpPr>
          <p:cNvPr id="16" name="Freeform 7">
            <a:extLst>
              <a:ext uri="{FF2B5EF4-FFF2-40B4-BE49-F238E27FC236}">
                <a16:creationId xmlns:a16="http://schemas.microsoft.com/office/drawing/2014/main" id="{7EF12E92-616A-4350-A048-2A02B011760E}"/>
              </a:ext>
              <a:ext uri="{C183D7F6-B498-43B3-948B-1728B52AA6E4}">
                <adec:decorative xmlns:adec="http://schemas.microsoft.com/office/drawing/2017/decorative" val="1"/>
              </a:ext>
            </a:extLst>
          </p:cNvPr>
          <p:cNvSpPr>
            <a:spLocks/>
          </p:cNvSpPr>
          <p:nvPr/>
        </p:nvSpPr>
        <p:spPr bwMode="auto">
          <a:xfrm rot="20711395" flipH="1" flipV="1">
            <a:off x="3818527" y="4060125"/>
            <a:ext cx="532808" cy="1158036"/>
          </a:xfrm>
          <a:custGeom>
            <a:avLst/>
            <a:gdLst>
              <a:gd name="T0" fmla="*/ 888 w 1069"/>
              <a:gd name="T1" fmla="*/ 1027 h 1147"/>
              <a:gd name="T2" fmla="*/ 939 w 1069"/>
              <a:gd name="T3" fmla="*/ 940 h 1147"/>
              <a:gd name="T4" fmla="*/ 1041 w 1069"/>
              <a:gd name="T5" fmla="*/ 821 h 1147"/>
              <a:gd name="T6" fmla="*/ 1069 w 1069"/>
              <a:gd name="T7" fmla="*/ 815 h 1147"/>
              <a:gd name="T8" fmla="*/ 1058 w 1069"/>
              <a:gd name="T9" fmla="*/ 841 h 1147"/>
              <a:gd name="T10" fmla="*/ 894 w 1069"/>
              <a:gd name="T11" fmla="*/ 1052 h 1147"/>
              <a:gd name="T12" fmla="*/ 889 w 1069"/>
              <a:gd name="T13" fmla="*/ 1095 h 1147"/>
              <a:gd name="T14" fmla="*/ 879 w 1069"/>
              <a:gd name="T15" fmla="*/ 1146 h 1147"/>
              <a:gd name="T16" fmla="*/ 869 w 1069"/>
              <a:gd name="T17" fmla="*/ 1147 h 1147"/>
              <a:gd name="T18" fmla="*/ 796 w 1069"/>
              <a:gd name="T19" fmla="*/ 1070 h 1147"/>
              <a:gd name="T20" fmla="*/ 489 w 1069"/>
              <a:gd name="T21" fmla="*/ 876 h 1147"/>
              <a:gd name="T22" fmla="*/ 486 w 1069"/>
              <a:gd name="T23" fmla="*/ 875 h 1147"/>
              <a:gd name="T24" fmla="*/ 455 w 1069"/>
              <a:gd name="T25" fmla="*/ 848 h 1147"/>
              <a:gd name="T26" fmla="*/ 495 w 1069"/>
              <a:gd name="T27" fmla="*/ 846 h 1147"/>
              <a:gd name="T28" fmla="*/ 836 w 1069"/>
              <a:gd name="T29" fmla="*/ 1093 h 1147"/>
              <a:gd name="T30" fmla="*/ 855 w 1069"/>
              <a:gd name="T31" fmla="*/ 1105 h 1147"/>
              <a:gd name="T32" fmla="*/ 854 w 1069"/>
              <a:gd name="T33" fmla="*/ 1076 h 1147"/>
              <a:gd name="T34" fmla="*/ 690 w 1069"/>
              <a:gd name="T35" fmla="*/ 532 h 1147"/>
              <a:gd name="T36" fmla="*/ 460 w 1069"/>
              <a:gd name="T37" fmla="*/ 186 h 1147"/>
              <a:gd name="T38" fmla="*/ 128 w 1069"/>
              <a:gd name="T39" fmla="*/ 22 h 1147"/>
              <a:gd name="T40" fmla="*/ 0 w 1069"/>
              <a:gd name="T41" fmla="*/ 9 h 1147"/>
              <a:gd name="T42" fmla="*/ 95 w 1069"/>
              <a:gd name="T43" fmla="*/ 2 h 1147"/>
              <a:gd name="T44" fmla="*/ 609 w 1069"/>
              <a:gd name="T45" fmla="*/ 303 h 1147"/>
              <a:gd name="T46" fmla="*/ 817 w 1069"/>
              <a:gd name="T47" fmla="*/ 733 h 1147"/>
              <a:gd name="T48" fmla="*/ 883 w 1069"/>
              <a:gd name="T49" fmla="*/ 1006 h 1147"/>
              <a:gd name="T50" fmla="*/ 888 w 1069"/>
              <a:gd name="T51" fmla="*/ 1027 h 1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69" h="1147">
                <a:moveTo>
                  <a:pt x="888" y="1027"/>
                </a:moveTo>
                <a:cubicBezTo>
                  <a:pt x="906" y="995"/>
                  <a:pt x="919" y="965"/>
                  <a:pt x="939" y="940"/>
                </a:cubicBezTo>
                <a:cubicBezTo>
                  <a:pt x="970" y="898"/>
                  <a:pt x="1006" y="860"/>
                  <a:pt x="1041" y="821"/>
                </a:cubicBezTo>
                <a:cubicBezTo>
                  <a:pt x="1046" y="816"/>
                  <a:pt x="1059" y="817"/>
                  <a:pt x="1069" y="815"/>
                </a:cubicBezTo>
                <a:cubicBezTo>
                  <a:pt x="1065" y="824"/>
                  <a:pt x="1065" y="836"/>
                  <a:pt x="1058" y="841"/>
                </a:cubicBezTo>
                <a:cubicBezTo>
                  <a:pt x="982" y="894"/>
                  <a:pt x="937" y="972"/>
                  <a:pt x="894" y="1052"/>
                </a:cubicBezTo>
                <a:cubicBezTo>
                  <a:pt x="888" y="1064"/>
                  <a:pt x="891" y="1080"/>
                  <a:pt x="889" y="1095"/>
                </a:cubicBezTo>
                <a:cubicBezTo>
                  <a:pt x="886" y="1112"/>
                  <a:pt x="883" y="1129"/>
                  <a:pt x="879" y="1146"/>
                </a:cubicBezTo>
                <a:cubicBezTo>
                  <a:pt x="876" y="1146"/>
                  <a:pt x="872" y="1147"/>
                  <a:pt x="869" y="1147"/>
                </a:cubicBezTo>
                <a:cubicBezTo>
                  <a:pt x="845" y="1121"/>
                  <a:pt x="821" y="1095"/>
                  <a:pt x="796" y="1070"/>
                </a:cubicBezTo>
                <a:cubicBezTo>
                  <a:pt x="709" y="982"/>
                  <a:pt x="611" y="910"/>
                  <a:pt x="489" y="876"/>
                </a:cubicBezTo>
                <a:cubicBezTo>
                  <a:pt x="488" y="876"/>
                  <a:pt x="487" y="875"/>
                  <a:pt x="486" y="875"/>
                </a:cubicBezTo>
                <a:cubicBezTo>
                  <a:pt x="473" y="869"/>
                  <a:pt x="448" y="870"/>
                  <a:pt x="455" y="848"/>
                </a:cubicBezTo>
                <a:cubicBezTo>
                  <a:pt x="462" y="826"/>
                  <a:pt x="482" y="842"/>
                  <a:pt x="495" y="846"/>
                </a:cubicBezTo>
                <a:cubicBezTo>
                  <a:pt x="636" y="892"/>
                  <a:pt x="743" y="982"/>
                  <a:pt x="836" y="1093"/>
                </a:cubicBezTo>
                <a:cubicBezTo>
                  <a:pt x="840" y="1098"/>
                  <a:pt x="844" y="1102"/>
                  <a:pt x="855" y="1105"/>
                </a:cubicBezTo>
                <a:cubicBezTo>
                  <a:pt x="855" y="1096"/>
                  <a:pt x="856" y="1086"/>
                  <a:pt x="854" y="1076"/>
                </a:cubicBezTo>
                <a:cubicBezTo>
                  <a:pt x="809" y="892"/>
                  <a:pt x="764" y="708"/>
                  <a:pt x="690" y="532"/>
                </a:cubicBezTo>
                <a:cubicBezTo>
                  <a:pt x="636" y="402"/>
                  <a:pt x="559" y="286"/>
                  <a:pt x="460" y="186"/>
                </a:cubicBezTo>
                <a:cubicBezTo>
                  <a:pt x="369" y="94"/>
                  <a:pt x="255" y="44"/>
                  <a:pt x="128" y="22"/>
                </a:cubicBezTo>
                <a:cubicBezTo>
                  <a:pt x="87" y="15"/>
                  <a:pt x="43" y="15"/>
                  <a:pt x="0" y="9"/>
                </a:cubicBezTo>
                <a:cubicBezTo>
                  <a:pt x="31" y="6"/>
                  <a:pt x="63" y="0"/>
                  <a:pt x="95" y="2"/>
                </a:cubicBezTo>
                <a:cubicBezTo>
                  <a:pt x="316" y="17"/>
                  <a:pt x="480" y="129"/>
                  <a:pt x="609" y="303"/>
                </a:cubicBezTo>
                <a:cubicBezTo>
                  <a:pt x="705" y="434"/>
                  <a:pt x="771" y="579"/>
                  <a:pt x="817" y="733"/>
                </a:cubicBezTo>
                <a:cubicBezTo>
                  <a:pt x="844" y="822"/>
                  <a:pt x="861" y="915"/>
                  <a:pt x="883" y="1006"/>
                </a:cubicBezTo>
                <a:cubicBezTo>
                  <a:pt x="884" y="1012"/>
                  <a:pt x="886" y="1017"/>
                  <a:pt x="888" y="1027"/>
                </a:cubicBezTo>
              </a:path>
            </a:pathLst>
          </a:custGeom>
          <a:solidFill>
            <a:schemeClr val="tx2">
              <a:lumMod val="50000"/>
              <a:lumOff val="50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CA" dirty="0">
              <a:solidFill>
                <a:srgbClr val="000000"/>
              </a:solidFill>
            </a:endParaRPr>
          </a:p>
        </p:txBody>
      </p:sp>
    </p:spTree>
    <p:extLst>
      <p:ext uri="{BB962C8B-B14F-4D97-AF65-F5344CB8AC3E}">
        <p14:creationId xmlns:p14="http://schemas.microsoft.com/office/powerpoint/2010/main" val="180239509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368A4F2-ABAB-402C-8C7E-6A9060BA4F05}"/>
              </a:ext>
            </a:extLst>
          </p:cNvPr>
          <p:cNvSpPr txBox="1">
            <a:spLocks noGrp="1"/>
          </p:cNvSpPr>
          <p:nvPr>
            <p:ph type="title" idx="4294967295"/>
          </p:nvPr>
        </p:nvSpPr>
        <p:spPr bwMode="auto">
          <a:xfrm>
            <a:off x="454394" y="574075"/>
            <a:ext cx="10704280" cy="779462"/>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2813" rtl="0" eaLnBrk="0" fontAlgn="base" hangingPunct="0">
              <a:lnSpc>
                <a:spcPct val="90000"/>
              </a:lnSpc>
              <a:spcBef>
                <a:spcPct val="0"/>
              </a:spcBef>
              <a:spcAft>
                <a:spcPct val="0"/>
              </a:spcAft>
              <a:defRPr sz="4300" b="1" kern="1200">
                <a:solidFill>
                  <a:schemeClr val="accent2"/>
                </a:solidFill>
                <a:latin typeface="+mj-lt"/>
                <a:ea typeface="+mj-ea"/>
                <a:cs typeface="+mj-cs"/>
              </a:defRPr>
            </a:lvl1pPr>
            <a:lvl2pPr algn="l" defTabSz="912813" rtl="0" eaLnBrk="0" fontAlgn="base" hangingPunct="0">
              <a:lnSpc>
                <a:spcPct val="90000"/>
              </a:lnSpc>
              <a:spcBef>
                <a:spcPct val="0"/>
              </a:spcBef>
              <a:spcAft>
                <a:spcPct val="0"/>
              </a:spcAft>
              <a:defRPr sz="4300" b="1">
                <a:solidFill>
                  <a:schemeClr val="accent2"/>
                </a:solidFill>
                <a:latin typeface="Arial" panose="020B0604020202020204" pitchFamily="34" charset="0"/>
              </a:defRPr>
            </a:lvl2pPr>
            <a:lvl3pPr algn="l" defTabSz="912813" rtl="0" eaLnBrk="0" fontAlgn="base" hangingPunct="0">
              <a:lnSpc>
                <a:spcPct val="90000"/>
              </a:lnSpc>
              <a:spcBef>
                <a:spcPct val="0"/>
              </a:spcBef>
              <a:spcAft>
                <a:spcPct val="0"/>
              </a:spcAft>
              <a:defRPr sz="4300" b="1">
                <a:solidFill>
                  <a:schemeClr val="accent2"/>
                </a:solidFill>
                <a:latin typeface="Arial" panose="020B0604020202020204" pitchFamily="34" charset="0"/>
              </a:defRPr>
            </a:lvl3pPr>
            <a:lvl4pPr algn="l" defTabSz="912813" rtl="0" eaLnBrk="0" fontAlgn="base" hangingPunct="0">
              <a:lnSpc>
                <a:spcPct val="90000"/>
              </a:lnSpc>
              <a:spcBef>
                <a:spcPct val="0"/>
              </a:spcBef>
              <a:spcAft>
                <a:spcPct val="0"/>
              </a:spcAft>
              <a:defRPr sz="4300" b="1">
                <a:solidFill>
                  <a:schemeClr val="accent2"/>
                </a:solidFill>
                <a:latin typeface="Arial" panose="020B0604020202020204" pitchFamily="34" charset="0"/>
              </a:defRPr>
            </a:lvl4pPr>
            <a:lvl5pPr algn="l" defTabSz="912813" rtl="0" eaLnBrk="0" fontAlgn="base" hangingPunct="0">
              <a:lnSpc>
                <a:spcPct val="90000"/>
              </a:lnSpc>
              <a:spcBef>
                <a:spcPct val="0"/>
              </a:spcBef>
              <a:spcAft>
                <a:spcPct val="0"/>
              </a:spcAft>
              <a:defRPr sz="4300" b="1">
                <a:solidFill>
                  <a:schemeClr val="accent2"/>
                </a:solidFill>
                <a:latin typeface="Arial" panose="020B0604020202020204" pitchFamily="34" charset="0"/>
              </a:defRPr>
            </a:lvl5pPr>
            <a:lvl6pPr marL="457200" algn="l" defTabSz="912813" rtl="0" fontAlgn="base">
              <a:lnSpc>
                <a:spcPct val="90000"/>
              </a:lnSpc>
              <a:spcBef>
                <a:spcPct val="0"/>
              </a:spcBef>
              <a:spcAft>
                <a:spcPct val="0"/>
              </a:spcAft>
              <a:defRPr sz="4300" b="1">
                <a:solidFill>
                  <a:schemeClr val="accent2"/>
                </a:solidFill>
                <a:latin typeface="Arial" panose="020B0604020202020204" pitchFamily="34" charset="0"/>
              </a:defRPr>
            </a:lvl6pPr>
            <a:lvl7pPr marL="914400" algn="l" defTabSz="912813" rtl="0" fontAlgn="base">
              <a:lnSpc>
                <a:spcPct val="90000"/>
              </a:lnSpc>
              <a:spcBef>
                <a:spcPct val="0"/>
              </a:spcBef>
              <a:spcAft>
                <a:spcPct val="0"/>
              </a:spcAft>
              <a:defRPr sz="4300" b="1">
                <a:solidFill>
                  <a:schemeClr val="accent2"/>
                </a:solidFill>
                <a:latin typeface="Arial" panose="020B0604020202020204" pitchFamily="34" charset="0"/>
              </a:defRPr>
            </a:lvl7pPr>
            <a:lvl8pPr marL="1371600" algn="l" defTabSz="912813" rtl="0" fontAlgn="base">
              <a:lnSpc>
                <a:spcPct val="90000"/>
              </a:lnSpc>
              <a:spcBef>
                <a:spcPct val="0"/>
              </a:spcBef>
              <a:spcAft>
                <a:spcPct val="0"/>
              </a:spcAft>
              <a:defRPr sz="4300" b="1">
                <a:solidFill>
                  <a:schemeClr val="accent2"/>
                </a:solidFill>
                <a:latin typeface="Arial" panose="020B0604020202020204" pitchFamily="34" charset="0"/>
              </a:defRPr>
            </a:lvl8pPr>
            <a:lvl9pPr marL="1828800" algn="l" defTabSz="912813" rtl="0" fontAlgn="base">
              <a:lnSpc>
                <a:spcPct val="90000"/>
              </a:lnSpc>
              <a:spcBef>
                <a:spcPct val="0"/>
              </a:spcBef>
              <a:spcAft>
                <a:spcPct val="0"/>
              </a:spcAft>
              <a:defRPr sz="4300" b="1">
                <a:solidFill>
                  <a:schemeClr val="accent2"/>
                </a:solidFill>
                <a:latin typeface="Arial" panose="020B0604020202020204" pitchFamily="34" charset="0"/>
              </a:defRPr>
            </a:lvl9pPr>
          </a:lstStyle>
          <a:p>
            <a:pPr marL="0" marR="0" lvl="0" indent="0" algn="l" defTabSz="912813" rtl="0" eaLnBrk="0" fontAlgn="base" latinLnBrk="0" hangingPunct="0">
              <a:lnSpc>
                <a:spcPct val="90000"/>
              </a:lnSpc>
              <a:spcBef>
                <a:spcPct val="0"/>
              </a:spcBef>
              <a:spcAft>
                <a:spcPct val="0"/>
              </a:spcAft>
              <a:buClrTx/>
              <a:buSzTx/>
              <a:buFontTx/>
              <a:buNone/>
              <a:tabLst/>
              <a:defRPr/>
            </a:pPr>
            <a:r>
              <a:rPr kumimoji="0" lang="fr-CA" sz="3600" b="1" i="0" u="none" strike="noStrike" cap="none" normalizeH="0" baseline="0" noProof="0" dirty="0">
                <a:ln>
                  <a:noFill/>
                </a:ln>
                <a:solidFill>
                  <a:schemeClr val="accent2"/>
                </a:solidFill>
                <a:uLnTx/>
                <a:uFillTx/>
                <a:latin typeface="+mj-lt"/>
                <a:ea typeface="+mj-ea"/>
                <a:cs typeface="+mj-cs"/>
              </a:rPr>
              <a:t>Mobilier accessible (2 de 3)</a:t>
            </a:r>
          </a:p>
        </p:txBody>
      </p:sp>
      <p:sp>
        <p:nvSpPr>
          <p:cNvPr id="34" name="TextBox 33">
            <a:extLst>
              <a:ext uri="{FF2B5EF4-FFF2-40B4-BE49-F238E27FC236}">
                <a16:creationId xmlns:a16="http://schemas.microsoft.com/office/drawing/2014/main" id="{16A5E746-D5D7-4749-B214-61B1E64F3601}"/>
              </a:ext>
            </a:extLst>
          </p:cNvPr>
          <p:cNvSpPr txBox="1"/>
          <p:nvPr/>
        </p:nvSpPr>
        <p:spPr>
          <a:xfrm>
            <a:off x="454395" y="1377685"/>
            <a:ext cx="4791515" cy="369332"/>
          </a:xfrm>
          <a:prstGeom prst="rect">
            <a:avLst/>
          </a:prstGeom>
          <a:noFill/>
        </p:spPr>
        <p:txBody>
          <a:bodyPr wrap="square">
            <a:spAutoFit/>
          </a:bodyPr>
          <a:lstStyle/>
          <a:p>
            <a:pPr lvl="0">
              <a:lnSpc>
                <a:spcPct val="100000"/>
              </a:lnSpc>
            </a:pPr>
            <a:r>
              <a:rPr lang="fr-CA" sz="1800" b="1" dirty="0">
                <a:latin typeface="+mn-lt"/>
              </a:rPr>
              <a:t>Mobilier des salles de réunion</a:t>
            </a:r>
          </a:p>
        </p:txBody>
      </p:sp>
      <p:sp>
        <p:nvSpPr>
          <p:cNvPr id="37" name="TextBox 36">
            <a:extLst>
              <a:ext uri="{FF2B5EF4-FFF2-40B4-BE49-F238E27FC236}">
                <a16:creationId xmlns:a16="http://schemas.microsoft.com/office/drawing/2014/main" id="{0D8B1A81-C7D5-4ADD-9DA1-0B2E62673ED5}"/>
              </a:ext>
            </a:extLst>
          </p:cNvPr>
          <p:cNvSpPr txBox="1"/>
          <p:nvPr/>
        </p:nvSpPr>
        <p:spPr>
          <a:xfrm>
            <a:off x="2360482" y="1779130"/>
            <a:ext cx="3076088" cy="954107"/>
          </a:xfrm>
          <a:prstGeom prst="rect">
            <a:avLst/>
          </a:prstGeom>
          <a:noFill/>
        </p:spPr>
        <p:txBody>
          <a:bodyPr wrap="square">
            <a:spAutoFit/>
          </a:bodyPr>
          <a:lstStyle/>
          <a:p>
            <a:pPr lvl="0">
              <a:lnSpc>
                <a:spcPct val="100000"/>
              </a:lnSpc>
            </a:pPr>
            <a:endParaRPr lang="fr-CA" sz="1400" dirty="0">
              <a:latin typeface="+mn-lt"/>
            </a:endParaRPr>
          </a:p>
          <a:p>
            <a:pPr lvl="0"/>
            <a:r>
              <a:rPr lang="fr-CA" sz="1400" dirty="0">
                <a:latin typeface="Abadi" panose="020B0604020104020204" pitchFamily="34" charset="0"/>
              </a:rPr>
              <a:t>Tables de réunion arrondies ou ovales permettant à tous les participants de mieux voir</a:t>
            </a:r>
          </a:p>
        </p:txBody>
      </p:sp>
      <p:sp>
        <p:nvSpPr>
          <p:cNvPr id="36" name="TextBox 35">
            <a:extLst>
              <a:ext uri="{FF2B5EF4-FFF2-40B4-BE49-F238E27FC236}">
                <a16:creationId xmlns:a16="http://schemas.microsoft.com/office/drawing/2014/main" id="{6D171126-C7A7-42B5-8065-678115C9E273}"/>
              </a:ext>
            </a:extLst>
          </p:cNvPr>
          <p:cNvSpPr txBox="1"/>
          <p:nvPr/>
        </p:nvSpPr>
        <p:spPr>
          <a:xfrm>
            <a:off x="6896310" y="963806"/>
            <a:ext cx="3789953" cy="954107"/>
          </a:xfrm>
          <a:prstGeom prst="rect">
            <a:avLst/>
          </a:prstGeom>
          <a:noFill/>
        </p:spPr>
        <p:txBody>
          <a:bodyPr wrap="square">
            <a:spAutoFit/>
          </a:bodyPr>
          <a:lstStyle/>
          <a:p>
            <a:pPr lvl="0">
              <a:lnSpc>
                <a:spcPct val="100000"/>
              </a:lnSpc>
            </a:pPr>
            <a:endParaRPr lang="fr-CA" sz="1400" dirty="0">
              <a:latin typeface="+mn-lt"/>
            </a:endParaRPr>
          </a:p>
          <a:p>
            <a:pPr lvl="0" algn="r"/>
            <a:r>
              <a:rPr lang="fr-CA" sz="1400" dirty="0">
                <a:latin typeface="Abadi" panose="020B0604020104020204" pitchFamily="34" charset="0"/>
              </a:rPr>
              <a:t>Tables et chaises à hauteur réglable convenant à tous les dispositifs de mobilité et aux réunions debout</a:t>
            </a:r>
          </a:p>
        </p:txBody>
      </p:sp>
      <p:pic>
        <p:nvPicPr>
          <p:cNvPr id="9" name="Picture 8" descr="Petite salle de réunion avec table ajustable">
            <a:extLst>
              <a:ext uri="{FF2B5EF4-FFF2-40B4-BE49-F238E27FC236}">
                <a16:creationId xmlns:a16="http://schemas.microsoft.com/office/drawing/2014/main" id="{F000C95F-96EA-48C1-8C92-D1DE5372D15E}"/>
              </a:ext>
            </a:extLst>
          </p:cNvPr>
          <p:cNvPicPr>
            <a:picLocks noChangeAspect="1"/>
          </p:cNvPicPr>
          <p:nvPr/>
        </p:nvPicPr>
        <p:blipFill rotWithShape="1">
          <a:blip r:embed="rId3">
            <a:extLst>
              <a:ext uri="{28A0092B-C50C-407E-A947-70E740481C1C}">
                <a14:useLocalDpi xmlns:a14="http://schemas.microsoft.com/office/drawing/2010/main" val="0"/>
              </a:ext>
            </a:extLst>
          </a:blip>
          <a:srcRect t="8714"/>
          <a:stretch/>
        </p:blipFill>
        <p:spPr>
          <a:xfrm>
            <a:off x="5888611" y="2319106"/>
            <a:ext cx="5849115" cy="3559627"/>
          </a:xfrm>
          <a:prstGeom prst="rect">
            <a:avLst/>
          </a:prstGeom>
        </p:spPr>
      </p:pic>
      <p:pic>
        <p:nvPicPr>
          <p:cNvPr id="10" name="Picture 9" descr="meeting room example">
            <a:extLst>
              <a:ext uri="{FF2B5EF4-FFF2-40B4-BE49-F238E27FC236}">
                <a16:creationId xmlns:a16="http://schemas.microsoft.com/office/drawing/2014/main" id="{DA144A2C-2467-4BE5-BC31-623D61F3087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692" t="18650"/>
          <a:stretch/>
        </p:blipFill>
        <p:spPr>
          <a:xfrm>
            <a:off x="919138" y="3125839"/>
            <a:ext cx="4679398" cy="2719788"/>
          </a:xfrm>
          <a:prstGeom prst="rect">
            <a:avLst/>
          </a:prstGeom>
        </p:spPr>
      </p:pic>
      <p:sp>
        <p:nvSpPr>
          <p:cNvPr id="38" name="Freeform 7">
            <a:extLst>
              <a:ext uri="{FF2B5EF4-FFF2-40B4-BE49-F238E27FC236}">
                <a16:creationId xmlns:a16="http://schemas.microsoft.com/office/drawing/2014/main" id="{0624179E-273E-4DEB-A1F5-0C7361926D7B}"/>
              </a:ext>
              <a:ext uri="{C183D7F6-B498-43B3-948B-1728B52AA6E4}">
                <adec:decorative xmlns:adec="http://schemas.microsoft.com/office/drawing/2017/decorative" val="1"/>
              </a:ext>
            </a:extLst>
          </p:cNvPr>
          <p:cNvSpPr>
            <a:spLocks/>
          </p:cNvSpPr>
          <p:nvPr/>
        </p:nvSpPr>
        <p:spPr bwMode="auto">
          <a:xfrm rot="20711395" flipH="1">
            <a:off x="1599487" y="2526867"/>
            <a:ext cx="1089584" cy="1888802"/>
          </a:xfrm>
          <a:custGeom>
            <a:avLst/>
            <a:gdLst>
              <a:gd name="T0" fmla="*/ 888 w 1069"/>
              <a:gd name="T1" fmla="*/ 1027 h 1147"/>
              <a:gd name="T2" fmla="*/ 939 w 1069"/>
              <a:gd name="T3" fmla="*/ 940 h 1147"/>
              <a:gd name="T4" fmla="*/ 1041 w 1069"/>
              <a:gd name="T5" fmla="*/ 821 h 1147"/>
              <a:gd name="T6" fmla="*/ 1069 w 1069"/>
              <a:gd name="T7" fmla="*/ 815 h 1147"/>
              <a:gd name="T8" fmla="*/ 1058 w 1069"/>
              <a:gd name="T9" fmla="*/ 841 h 1147"/>
              <a:gd name="T10" fmla="*/ 894 w 1069"/>
              <a:gd name="T11" fmla="*/ 1052 h 1147"/>
              <a:gd name="T12" fmla="*/ 889 w 1069"/>
              <a:gd name="T13" fmla="*/ 1095 h 1147"/>
              <a:gd name="T14" fmla="*/ 879 w 1069"/>
              <a:gd name="T15" fmla="*/ 1146 h 1147"/>
              <a:gd name="T16" fmla="*/ 869 w 1069"/>
              <a:gd name="T17" fmla="*/ 1147 h 1147"/>
              <a:gd name="T18" fmla="*/ 796 w 1069"/>
              <a:gd name="T19" fmla="*/ 1070 h 1147"/>
              <a:gd name="T20" fmla="*/ 489 w 1069"/>
              <a:gd name="T21" fmla="*/ 876 h 1147"/>
              <a:gd name="T22" fmla="*/ 486 w 1069"/>
              <a:gd name="T23" fmla="*/ 875 h 1147"/>
              <a:gd name="T24" fmla="*/ 455 w 1069"/>
              <a:gd name="T25" fmla="*/ 848 h 1147"/>
              <a:gd name="T26" fmla="*/ 495 w 1069"/>
              <a:gd name="T27" fmla="*/ 846 h 1147"/>
              <a:gd name="T28" fmla="*/ 836 w 1069"/>
              <a:gd name="T29" fmla="*/ 1093 h 1147"/>
              <a:gd name="T30" fmla="*/ 855 w 1069"/>
              <a:gd name="T31" fmla="*/ 1105 h 1147"/>
              <a:gd name="T32" fmla="*/ 854 w 1069"/>
              <a:gd name="T33" fmla="*/ 1076 h 1147"/>
              <a:gd name="T34" fmla="*/ 690 w 1069"/>
              <a:gd name="T35" fmla="*/ 532 h 1147"/>
              <a:gd name="T36" fmla="*/ 460 w 1069"/>
              <a:gd name="T37" fmla="*/ 186 h 1147"/>
              <a:gd name="T38" fmla="*/ 128 w 1069"/>
              <a:gd name="T39" fmla="*/ 22 h 1147"/>
              <a:gd name="T40" fmla="*/ 0 w 1069"/>
              <a:gd name="T41" fmla="*/ 9 h 1147"/>
              <a:gd name="T42" fmla="*/ 95 w 1069"/>
              <a:gd name="T43" fmla="*/ 2 h 1147"/>
              <a:gd name="T44" fmla="*/ 609 w 1069"/>
              <a:gd name="T45" fmla="*/ 303 h 1147"/>
              <a:gd name="T46" fmla="*/ 817 w 1069"/>
              <a:gd name="T47" fmla="*/ 733 h 1147"/>
              <a:gd name="T48" fmla="*/ 883 w 1069"/>
              <a:gd name="T49" fmla="*/ 1006 h 1147"/>
              <a:gd name="T50" fmla="*/ 888 w 1069"/>
              <a:gd name="T51" fmla="*/ 1027 h 1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69" h="1147">
                <a:moveTo>
                  <a:pt x="888" y="1027"/>
                </a:moveTo>
                <a:cubicBezTo>
                  <a:pt x="906" y="995"/>
                  <a:pt x="919" y="965"/>
                  <a:pt x="939" y="940"/>
                </a:cubicBezTo>
                <a:cubicBezTo>
                  <a:pt x="970" y="898"/>
                  <a:pt x="1006" y="860"/>
                  <a:pt x="1041" y="821"/>
                </a:cubicBezTo>
                <a:cubicBezTo>
                  <a:pt x="1046" y="816"/>
                  <a:pt x="1059" y="817"/>
                  <a:pt x="1069" y="815"/>
                </a:cubicBezTo>
                <a:cubicBezTo>
                  <a:pt x="1065" y="824"/>
                  <a:pt x="1065" y="836"/>
                  <a:pt x="1058" y="841"/>
                </a:cubicBezTo>
                <a:cubicBezTo>
                  <a:pt x="982" y="894"/>
                  <a:pt x="937" y="972"/>
                  <a:pt x="894" y="1052"/>
                </a:cubicBezTo>
                <a:cubicBezTo>
                  <a:pt x="888" y="1064"/>
                  <a:pt x="891" y="1080"/>
                  <a:pt x="889" y="1095"/>
                </a:cubicBezTo>
                <a:cubicBezTo>
                  <a:pt x="886" y="1112"/>
                  <a:pt x="883" y="1129"/>
                  <a:pt x="879" y="1146"/>
                </a:cubicBezTo>
                <a:cubicBezTo>
                  <a:pt x="876" y="1146"/>
                  <a:pt x="872" y="1147"/>
                  <a:pt x="869" y="1147"/>
                </a:cubicBezTo>
                <a:cubicBezTo>
                  <a:pt x="845" y="1121"/>
                  <a:pt x="821" y="1095"/>
                  <a:pt x="796" y="1070"/>
                </a:cubicBezTo>
                <a:cubicBezTo>
                  <a:pt x="709" y="982"/>
                  <a:pt x="611" y="910"/>
                  <a:pt x="489" y="876"/>
                </a:cubicBezTo>
                <a:cubicBezTo>
                  <a:pt x="488" y="876"/>
                  <a:pt x="487" y="875"/>
                  <a:pt x="486" y="875"/>
                </a:cubicBezTo>
                <a:cubicBezTo>
                  <a:pt x="473" y="869"/>
                  <a:pt x="448" y="870"/>
                  <a:pt x="455" y="848"/>
                </a:cubicBezTo>
                <a:cubicBezTo>
                  <a:pt x="462" y="826"/>
                  <a:pt x="482" y="842"/>
                  <a:pt x="495" y="846"/>
                </a:cubicBezTo>
                <a:cubicBezTo>
                  <a:pt x="636" y="892"/>
                  <a:pt x="743" y="982"/>
                  <a:pt x="836" y="1093"/>
                </a:cubicBezTo>
                <a:cubicBezTo>
                  <a:pt x="840" y="1098"/>
                  <a:pt x="844" y="1102"/>
                  <a:pt x="855" y="1105"/>
                </a:cubicBezTo>
                <a:cubicBezTo>
                  <a:pt x="855" y="1096"/>
                  <a:pt x="856" y="1086"/>
                  <a:pt x="854" y="1076"/>
                </a:cubicBezTo>
                <a:cubicBezTo>
                  <a:pt x="809" y="892"/>
                  <a:pt x="764" y="708"/>
                  <a:pt x="690" y="532"/>
                </a:cubicBezTo>
                <a:cubicBezTo>
                  <a:pt x="636" y="402"/>
                  <a:pt x="559" y="286"/>
                  <a:pt x="460" y="186"/>
                </a:cubicBezTo>
                <a:cubicBezTo>
                  <a:pt x="369" y="94"/>
                  <a:pt x="255" y="44"/>
                  <a:pt x="128" y="22"/>
                </a:cubicBezTo>
                <a:cubicBezTo>
                  <a:pt x="87" y="15"/>
                  <a:pt x="43" y="15"/>
                  <a:pt x="0" y="9"/>
                </a:cubicBezTo>
                <a:cubicBezTo>
                  <a:pt x="31" y="6"/>
                  <a:pt x="63" y="0"/>
                  <a:pt x="95" y="2"/>
                </a:cubicBezTo>
                <a:cubicBezTo>
                  <a:pt x="316" y="17"/>
                  <a:pt x="480" y="129"/>
                  <a:pt x="609" y="303"/>
                </a:cubicBezTo>
                <a:cubicBezTo>
                  <a:pt x="705" y="434"/>
                  <a:pt x="771" y="579"/>
                  <a:pt x="817" y="733"/>
                </a:cubicBezTo>
                <a:cubicBezTo>
                  <a:pt x="844" y="822"/>
                  <a:pt x="861" y="915"/>
                  <a:pt x="883" y="1006"/>
                </a:cubicBezTo>
                <a:cubicBezTo>
                  <a:pt x="884" y="1012"/>
                  <a:pt x="886" y="1017"/>
                  <a:pt x="888" y="1027"/>
                </a:cubicBezTo>
              </a:path>
            </a:pathLst>
          </a:custGeom>
          <a:solidFill>
            <a:schemeClr val="tx2">
              <a:lumMod val="50000"/>
              <a:lumOff val="50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CA" dirty="0">
              <a:solidFill>
                <a:srgbClr val="000000"/>
              </a:solidFill>
            </a:endParaRPr>
          </a:p>
        </p:txBody>
      </p:sp>
      <p:sp>
        <p:nvSpPr>
          <p:cNvPr id="39" name="Freeform 8">
            <a:extLst>
              <a:ext uri="{FF2B5EF4-FFF2-40B4-BE49-F238E27FC236}">
                <a16:creationId xmlns:a16="http://schemas.microsoft.com/office/drawing/2014/main" id="{12333DE1-1DD0-485D-B4BE-D576F45185DD}"/>
              </a:ext>
              <a:ext uri="{C183D7F6-B498-43B3-948B-1728B52AA6E4}">
                <adec:decorative xmlns:adec="http://schemas.microsoft.com/office/drawing/2017/decorative" val="1"/>
              </a:ext>
            </a:extLst>
          </p:cNvPr>
          <p:cNvSpPr>
            <a:spLocks/>
          </p:cNvSpPr>
          <p:nvPr/>
        </p:nvSpPr>
        <p:spPr bwMode="auto">
          <a:xfrm rot="2902702">
            <a:off x="9651665" y="1858304"/>
            <a:ext cx="1225683" cy="2226477"/>
          </a:xfrm>
          <a:custGeom>
            <a:avLst/>
            <a:gdLst>
              <a:gd name="T0" fmla="*/ 888 w 1069"/>
              <a:gd name="T1" fmla="*/ 1027 h 1147"/>
              <a:gd name="T2" fmla="*/ 939 w 1069"/>
              <a:gd name="T3" fmla="*/ 940 h 1147"/>
              <a:gd name="T4" fmla="*/ 1041 w 1069"/>
              <a:gd name="T5" fmla="*/ 821 h 1147"/>
              <a:gd name="T6" fmla="*/ 1069 w 1069"/>
              <a:gd name="T7" fmla="*/ 815 h 1147"/>
              <a:gd name="T8" fmla="*/ 1058 w 1069"/>
              <a:gd name="T9" fmla="*/ 841 h 1147"/>
              <a:gd name="T10" fmla="*/ 894 w 1069"/>
              <a:gd name="T11" fmla="*/ 1052 h 1147"/>
              <a:gd name="T12" fmla="*/ 889 w 1069"/>
              <a:gd name="T13" fmla="*/ 1095 h 1147"/>
              <a:gd name="T14" fmla="*/ 879 w 1069"/>
              <a:gd name="T15" fmla="*/ 1146 h 1147"/>
              <a:gd name="T16" fmla="*/ 869 w 1069"/>
              <a:gd name="T17" fmla="*/ 1147 h 1147"/>
              <a:gd name="T18" fmla="*/ 796 w 1069"/>
              <a:gd name="T19" fmla="*/ 1070 h 1147"/>
              <a:gd name="T20" fmla="*/ 489 w 1069"/>
              <a:gd name="T21" fmla="*/ 876 h 1147"/>
              <a:gd name="T22" fmla="*/ 486 w 1069"/>
              <a:gd name="T23" fmla="*/ 875 h 1147"/>
              <a:gd name="T24" fmla="*/ 455 w 1069"/>
              <a:gd name="T25" fmla="*/ 848 h 1147"/>
              <a:gd name="T26" fmla="*/ 495 w 1069"/>
              <a:gd name="T27" fmla="*/ 846 h 1147"/>
              <a:gd name="T28" fmla="*/ 836 w 1069"/>
              <a:gd name="T29" fmla="*/ 1093 h 1147"/>
              <a:gd name="T30" fmla="*/ 855 w 1069"/>
              <a:gd name="T31" fmla="*/ 1105 h 1147"/>
              <a:gd name="T32" fmla="*/ 854 w 1069"/>
              <a:gd name="T33" fmla="*/ 1076 h 1147"/>
              <a:gd name="T34" fmla="*/ 690 w 1069"/>
              <a:gd name="T35" fmla="*/ 532 h 1147"/>
              <a:gd name="T36" fmla="*/ 460 w 1069"/>
              <a:gd name="T37" fmla="*/ 186 h 1147"/>
              <a:gd name="T38" fmla="*/ 128 w 1069"/>
              <a:gd name="T39" fmla="*/ 22 h 1147"/>
              <a:gd name="T40" fmla="*/ 0 w 1069"/>
              <a:gd name="T41" fmla="*/ 9 h 1147"/>
              <a:gd name="T42" fmla="*/ 95 w 1069"/>
              <a:gd name="T43" fmla="*/ 2 h 1147"/>
              <a:gd name="T44" fmla="*/ 609 w 1069"/>
              <a:gd name="T45" fmla="*/ 303 h 1147"/>
              <a:gd name="T46" fmla="*/ 817 w 1069"/>
              <a:gd name="T47" fmla="*/ 733 h 1147"/>
              <a:gd name="T48" fmla="*/ 883 w 1069"/>
              <a:gd name="T49" fmla="*/ 1006 h 1147"/>
              <a:gd name="T50" fmla="*/ 888 w 1069"/>
              <a:gd name="T51" fmla="*/ 1027 h 1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69" h="1147">
                <a:moveTo>
                  <a:pt x="888" y="1027"/>
                </a:moveTo>
                <a:cubicBezTo>
                  <a:pt x="906" y="995"/>
                  <a:pt x="919" y="965"/>
                  <a:pt x="939" y="940"/>
                </a:cubicBezTo>
                <a:cubicBezTo>
                  <a:pt x="970" y="898"/>
                  <a:pt x="1006" y="860"/>
                  <a:pt x="1041" y="821"/>
                </a:cubicBezTo>
                <a:cubicBezTo>
                  <a:pt x="1046" y="816"/>
                  <a:pt x="1059" y="817"/>
                  <a:pt x="1069" y="815"/>
                </a:cubicBezTo>
                <a:cubicBezTo>
                  <a:pt x="1065" y="824"/>
                  <a:pt x="1065" y="836"/>
                  <a:pt x="1058" y="841"/>
                </a:cubicBezTo>
                <a:cubicBezTo>
                  <a:pt x="982" y="894"/>
                  <a:pt x="937" y="972"/>
                  <a:pt x="894" y="1052"/>
                </a:cubicBezTo>
                <a:cubicBezTo>
                  <a:pt x="888" y="1064"/>
                  <a:pt x="891" y="1080"/>
                  <a:pt x="889" y="1095"/>
                </a:cubicBezTo>
                <a:cubicBezTo>
                  <a:pt x="886" y="1112"/>
                  <a:pt x="883" y="1129"/>
                  <a:pt x="879" y="1146"/>
                </a:cubicBezTo>
                <a:cubicBezTo>
                  <a:pt x="876" y="1146"/>
                  <a:pt x="872" y="1147"/>
                  <a:pt x="869" y="1147"/>
                </a:cubicBezTo>
                <a:cubicBezTo>
                  <a:pt x="845" y="1121"/>
                  <a:pt x="821" y="1095"/>
                  <a:pt x="796" y="1070"/>
                </a:cubicBezTo>
                <a:cubicBezTo>
                  <a:pt x="709" y="982"/>
                  <a:pt x="611" y="910"/>
                  <a:pt x="489" y="876"/>
                </a:cubicBezTo>
                <a:cubicBezTo>
                  <a:pt x="488" y="876"/>
                  <a:pt x="487" y="875"/>
                  <a:pt x="486" y="875"/>
                </a:cubicBezTo>
                <a:cubicBezTo>
                  <a:pt x="473" y="869"/>
                  <a:pt x="448" y="870"/>
                  <a:pt x="455" y="848"/>
                </a:cubicBezTo>
                <a:cubicBezTo>
                  <a:pt x="462" y="826"/>
                  <a:pt x="482" y="842"/>
                  <a:pt x="495" y="846"/>
                </a:cubicBezTo>
                <a:cubicBezTo>
                  <a:pt x="636" y="892"/>
                  <a:pt x="743" y="982"/>
                  <a:pt x="836" y="1093"/>
                </a:cubicBezTo>
                <a:cubicBezTo>
                  <a:pt x="840" y="1098"/>
                  <a:pt x="844" y="1102"/>
                  <a:pt x="855" y="1105"/>
                </a:cubicBezTo>
                <a:cubicBezTo>
                  <a:pt x="855" y="1096"/>
                  <a:pt x="856" y="1086"/>
                  <a:pt x="854" y="1076"/>
                </a:cubicBezTo>
                <a:cubicBezTo>
                  <a:pt x="809" y="892"/>
                  <a:pt x="764" y="708"/>
                  <a:pt x="690" y="532"/>
                </a:cubicBezTo>
                <a:cubicBezTo>
                  <a:pt x="636" y="402"/>
                  <a:pt x="559" y="286"/>
                  <a:pt x="460" y="186"/>
                </a:cubicBezTo>
                <a:cubicBezTo>
                  <a:pt x="369" y="94"/>
                  <a:pt x="255" y="44"/>
                  <a:pt x="128" y="22"/>
                </a:cubicBezTo>
                <a:cubicBezTo>
                  <a:pt x="87" y="15"/>
                  <a:pt x="43" y="15"/>
                  <a:pt x="0" y="9"/>
                </a:cubicBezTo>
                <a:cubicBezTo>
                  <a:pt x="31" y="6"/>
                  <a:pt x="63" y="0"/>
                  <a:pt x="95" y="2"/>
                </a:cubicBezTo>
                <a:cubicBezTo>
                  <a:pt x="316" y="17"/>
                  <a:pt x="480" y="129"/>
                  <a:pt x="609" y="303"/>
                </a:cubicBezTo>
                <a:cubicBezTo>
                  <a:pt x="705" y="434"/>
                  <a:pt x="771" y="579"/>
                  <a:pt x="817" y="733"/>
                </a:cubicBezTo>
                <a:cubicBezTo>
                  <a:pt x="844" y="822"/>
                  <a:pt x="861" y="915"/>
                  <a:pt x="883" y="1006"/>
                </a:cubicBezTo>
                <a:cubicBezTo>
                  <a:pt x="884" y="1012"/>
                  <a:pt x="886" y="1017"/>
                  <a:pt x="888" y="1027"/>
                </a:cubicBezTo>
              </a:path>
            </a:pathLst>
          </a:custGeom>
          <a:solidFill>
            <a:schemeClr val="tx2">
              <a:lumMod val="50000"/>
              <a:lumOff val="50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CA" dirty="0">
              <a:solidFill>
                <a:srgbClr val="000000"/>
              </a:solidFill>
            </a:endParaRPr>
          </a:p>
        </p:txBody>
      </p:sp>
      <p:pic>
        <p:nvPicPr>
          <p:cNvPr id="40" name="Picture 39">
            <a:extLst>
              <a:ext uri="{FF2B5EF4-FFF2-40B4-BE49-F238E27FC236}">
                <a16:creationId xmlns:a16="http://schemas.microsoft.com/office/drawing/2014/main" id="{272C915C-2E6B-4FC6-A4DF-E2F895470B34}"/>
              </a:ext>
              <a:ext uri="{C183D7F6-B498-43B3-948B-1728B52AA6E4}">
                <adec:decorative xmlns:adec="http://schemas.microsoft.com/office/drawing/2017/decorative" val="1"/>
              </a:ext>
            </a:extLst>
          </p:cNvPr>
          <p:cNvPicPr/>
          <p:nvPr/>
        </p:nvPicPr>
        <p:blipFill>
          <a:blip r:embed="rId5" cstate="print">
            <a:extLst>
              <a:ext uri="{28A0092B-C50C-407E-A947-70E740481C1C}">
                <a14:useLocalDpi xmlns:a14="http://schemas.microsoft.com/office/drawing/2010/main" val="0"/>
              </a:ext>
            </a:extLst>
          </a:blip>
          <a:stretch>
            <a:fillRect/>
          </a:stretch>
        </p:blipFill>
        <p:spPr>
          <a:xfrm flipH="1">
            <a:off x="11138305" y="14558"/>
            <a:ext cx="1056640" cy="1576705"/>
          </a:xfrm>
          <a:prstGeom prst="rect">
            <a:avLst/>
          </a:prstGeom>
        </p:spPr>
      </p:pic>
    </p:spTree>
    <p:extLst>
      <p:ext uri="{BB962C8B-B14F-4D97-AF65-F5344CB8AC3E}">
        <p14:creationId xmlns:p14="http://schemas.microsoft.com/office/powerpoint/2010/main" val="116853514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368A4F2-ABAB-402C-8C7E-6A9060BA4F05}"/>
              </a:ext>
            </a:extLst>
          </p:cNvPr>
          <p:cNvSpPr txBox="1">
            <a:spLocks noGrp="1"/>
          </p:cNvSpPr>
          <p:nvPr>
            <p:ph type="title" idx="4294967295"/>
          </p:nvPr>
        </p:nvSpPr>
        <p:spPr bwMode="auto">
          <a:xfrm>
            <a:off x="434025" y="348635"/>
            <a:ext cx="10704280" cy="779462"/>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2813" rtl="0" eaLnBrk="0" fontAlgn="base" hangingPunct="0">
              <a:lnSpc>
                <a:spcPct val="90000"/>
              </a:lnSpc>
              <a:spcBef>
                <a:spcPct val="0"/>
              </a:spcBef>
              <a:spcAft>
                <a:spcPct val="0"/>
              </a:spcAft>
              <a:defRPr sz="4300" b="1" kern="1200">
                <a:solidFill>
                  <a:schemeClr val="accent2"/>
                </a:solidFill>
                <a:latin typeface="+mj-lt"/>
                <a:ea typeface="+mj-ea"/>
                <a:cs typeface="+mj-cs"/>
              </a:defRPr>
            </a:lvl1pPr>
            <a:lvl2pPr algn="l" defTabSz="912813" rtl="0" eaLnBrk="0" fontAlgn="base" hangingPunct="0">
              <a:lnSpc>
                <a:spcPct val="90000"/>
              </a:lnSpc>
              <a:spcBef>
                <a:spcPct val="0"/>
              </a:spcBef>
              <a:spcAft>
                <a:spcPct val="0"/>
              </a:spcAft>
              <a:defRPr sz="4300" b="1">
                <a:solidFill>
                  <a:schemeClr val="accent2"/>
                </a:solidFill>
                <a:latin typeface="Arial" panose="020B0604020202020204" pitchFamily="34" charset="0"/>
              </a:defRPr>
            </a:lvl2pPr>
            <a:lvl3pPr algn="l" defTabSz="912813" rtl="0" eaLnBrk="0" fontAlgn="base" hangingPunct="0">
              <a:lnSpc>
                <a:spcPct val="90000"/>
              </a:lnSpc>
              <a:spcBef>
                <a:spcPct val="0"/>
              </a:spcBef>
              <a:spcAft>
                <a:spcPct val="0"/>
              </a:spcAft>
              <a:defRPr sz="4300" b="1">
                <a:solidFill>
                  <a:schemeClr val="accent2"/>
                </a:solidFill>
                <a:latin typeface="Arial" panose="020B0604020202020204" pitchFamily="34" charset="0"/>
              </a:defRPr>
            </a:lvl3pPr>
            <a:lvl4pPr algn="l" defTabSz="912813" rtl="0" eaLnBrk="0" fontAlgn="base" hangingPunct="0">
              <a:lnSpc>
                <a:spcPct val="90000"/>
              </a:lnSpc>
              <a:spcBef>
                <a:spcPct val="0"/>
              </a:spcBef>
              <a:spcAft>
                <a:spcPct val="0"/>
              </a:spcAft>
              <a:defRPr sz="4300" b="1">
                <a:solidFill>
                  <a:schemeClr val="accent2"/>
                </a:solidFill>
                <a:latin typeface="Arial" panose="020B0604020202020204" pitchFamily="34" charset="0"/>
              </a:defRPr>
            </a:lvl4pPr>
            <a:lvl5pPr algn="l" defTabSz="912813" rtl="0" eaLnBrk="0" fontAlgn="base" hangingPunct="0">
              <a:lnSpc>
                <a:spcPct val="90000"/>
              </a:lnSpc>
              <a:spcBef>
                <a:spcPct val="0"/>
              </a:spcBef>
              <a:spcAft>
                <a:spcPct val="0"/>
              </a:spcAft>
              <a:defRPr sz="4300" b="1">
                <a:solidFill>
                  <a:schemeClr val="accent2"/>
                </a:solidFill>
                <a:latin typeface="Arial" panose="020B0604020202020204" pitchFamily="34" charset="0"/>
              </a:defRPr>
            </a:lvl5pPr>
            <a:lvl6pPr marL="457200" algn="l" defTabSz="912813" rtl="0" fontAlgn="base">
              <a:lnSpc>
                <a:spcPct val="90000"/>
              </a:lnSpc>
              <a:spcBef>
                <a:spcPct val="0"/>
              </a:spcBef>
              <a:spcAft>
                <a:spcPct val="0"/>
              </a:spcAft>
              <a:defRPr sz="4300" b="1">
                <a:solidFill>
                  <a:schemeClr val="accent2"/>
                </a:solidFill>
                <a:latin typeface="Arial" panose="020B0604020202020204" pitchFamily="34" charset="0"/>
              </a:defRPr>
            </a:lvl6pPr>
            <a:lvl7pPr marL="914400" algn="l" defTabSz="912813" rtl="0" fontAlgn="base">
              <a:lnSpc>
                <a:spcPct val="90000"/>
              </a:lnSpc>
              <a:spcBef>
                <a:spcPct val="0"/>
              </a:spcBef>
              <a:spcAft>
                <a:spcPct val="0"/>
              </a:spcAft>
              <a:defRPr sz="4300" b="1">
                <a:solidFill>
                  <a:schemeClr val="accent2"/>
                </a:solidFill>
                <a:latin typeface="Arial" panose="020B0604020202020204" pitchFamily="34" charset="0"/>
              </a:defRPr>
            </a:lvl7pPr>
            <a:lvl8pPr marL="1371600" algn="l" defTabSz="912813" rtl="0" fontAlgn="base">
              <a:lnSpc>
                <a:spcPct val="90000"/>
              </a:lnSpc>
              <a:spcBef>
                <a:spcPct val="0"/>
              </a:spcBef>
              <a:spcAft>
                <a:spcPct val="0"/>
              </a:spcAft>
              <a:defRPr sz="4300" b="1">
                <a:solidFill>
                  <a:schemeClr val="accent2"/>
                </a:solidFill>
                <a:latin typeface="Arial" panose="020B0604020202020204" pitchFamily="34" charset="0"/>
              </a:defRPr>
            </a:lvl8pPr>
            <a:lvl9pPr marL="1828800" algn="l" defTabSz="912813" rtl="0" fontAlgn="base">
              <a:lnSpc>
                <a:spcPct val="90000"/>
              </a:lnSpc>
              <a:spcBef>
                <a:spcPct val="0"/>
              </a:spcBef>
              <a:spcAft>
                <a:spcPct val="0"/>
              </a:spcAft>
              <a:defRPr sz="4300" b="1">
                <a:solidFill>
                  <a:schemeClr val="accent2"/>
                </a:solidFill>
                <a:latin typeface="Arial" panose="020B0604020202020204" pitchFamily="34" charset="0"/>
              </a:defRPr>
            </a:lvl9pPr>
          </a:lstStyle>
          <a:p>
            <a:pPr marL="0" marR="0" lvl="0" indent="0" algn="l" defTabSz="912813" rtl="0" eaLnBrk="0" fontAlgn="base" latinLnBrk="0" hangingPunct="0">
              <a:lnSpc>
                <a:spcPct val="90000"/>
              </a:lnSpc>
              <a:spcBef>
                <a:spcPct val="0"/>
              </a:spcBef>
              <a:spcAft>
                <a:spcPct val="0"/>
              </a:spcAft>
              <a:buClrTx/>
              <a:buSzTx/>
              <a:buFontTx/>
              <a:buNone/>
              <a:tabLst/>
              <a:defRPr/>
            </a:pPr>
            <a:r>
              <a:rPr kumimoji="0" lang="fr-CA" sz="3600" b="1" i="0" u="none" strike="noStrike" cap="none" normalizeH="0" baseline="0" noProof="0" dirty="0">
                <a:ln>
                  <a:noFill/>
                </a:ln>
                <a:solidFill>
                  <a:schemeClr val="accent2"/>
                </a:solidFill>
                <a:uLnTx/>
                <a:uFillTx/>
                <a:latin typeface="+mj-lt"/>
                <a:ea typeface="+mj-ea"/>
                <a:cs typeface="+mj-cs"/>
              </a:rPr>
              <a:t>Mobilier accessible (3 de 3)</a:t>
            </a:r>
          </a:p>
        </p:txBody>
      </p:sp>
      <p:sp>
        <p:nvSpPr>
          <p:cNvPr id="34" name="TextBox 33">
            <a:extLst>
              <a:ext uri="{FF2B5EF4-FFF2-40B4-BE49-F238E27FC236}">
                <a16:creationId xmlns:a16="http://schemas.microsoft.com/office/drawing/2014/main" id="{16A5E746-D5D7-4749-B214-61B1E64F3601}"/>
              </a:ext>
            </a:extLst>
          </p:cNvPr>
          <p:cNvSpPr txBox="1"/>
          <p:nvPr/>
        </p:nvSpPr>
        <p:spPr>
          <a:xfrm>
            <a:off x="434025" y="1092842"/>
            <a:ext cx="6207949" cy="369332"/>
          </a:xfrm>
          <a:prstGeom prst="rect">
            <a:avLst/>
          </a:prstGeom>
          <a:noFill/>
        </p:spPr>
        <p:txBody>
          <a:bodyPr wrap="square">
            <a:spAutoFit/>
          </a:bodyPr>
          <a:lstStyle/>
          <a:p>
            <a:pPr lvl="0">
              <a:lnSpc>
                <a:spcPct val="100000"/>
              </a:lnSpc>
            </a:pPr>
            <a:r>
              <a:rPr lang="fr-CA" sz="1800" b="1" dirty="0">
                <a:latin typeface="+mn-lt"/>
              </a:rPr>
              <a:t>Postes de travail et autres points de travail individuels</a:t>
            </a:r>
          </a:p>
        </p:txBody>
      </p:sp>
      <p:sp>
        <p:nvSpPr>
          <p:cNvPr id="37" name="TextBox 36">
            <a:extLst>
              <a:ext uri="{FF2B5EF4-FFF2-40B4-BE49-F238E27FC236}">
                <a16:creationId xmlns:a16="http://schemas.microsoft.com/office/drawing/2014/main" id="{0D8B1A81-C7D5-4ADD-9DA1-0B2E62673ED5}"/>
              </a:ext>
            </a:extLst>
          </p:cNvPr>
          <p:cNvSpPr txBox="1"/>
          <p:nvPr/>
        </p:nvSpPr>
        <p:spPr>
          <a:xfrm>
            <a:off x="778293" y="1298440"/>
            <a:ext cx="6577777" cy="1600438"/>
          </a:xfrm>
          <a:prstGeom prst="rect">
            <a:avLst/>
          </a:prstGeom>
          <a:noFill/>
        </p:spPr>
        <p:txBody>
          <a:bodyPr wrap="square">
            <a:spAutoFit/>
          </a:bodyPr>
          <a:lstStyle/>
          <a:p>
            <a:pPr lvl="0">
              <a:lnSpc>
                <a:spcPct val="100000"/>
              </a:lnSpc>
            </a:pPr>
            <a:endParaRPr lang="fr-CA" sz="1400" dirty="0">
              <a:latin typeface="+mn-lt"/>
            </a:endParaRPr>
          </a:p>
          <a:p>
            <a:pPr marL="285750" lvl="0" indent="-285750">
              <a:buFont typeface="Arial" panose="020B0604020202020204" pitchFamily="34" charset="0"/>
              <a:buChar char="•"/>
            </a:pPr>
            <a:r>
              <a:rPr lang="fr-CA" sz="1400" dirty="0">
                <a:latin typeface="Abadi" panose="020B0604020104020204" pitchFamily="34" charset="0"/>
              </a:rPr>
              <a:t>Surfaces de travail sans encombrement réduisant les distractions visuelles</a:t>
            </a:r>
          </a:p>
          <a:p>
            <a:pPr marL="285750" lvl="0" indent="-285750">
              <a:buFont typeface="Arial" panose="020B0604020202020204" pitchFamily="34" charset="0"/>
              <a:buChar char="•"/>
            </a:pPr>
            <a:r>
              <a:rPr lang="fr-CA" sz="1400" dirty="0">
                <a:latin typeface="Abadi" panose="020B0604020104020204" pitchFamily="34" charset="0"/>
              </a:rPr>
              <a:t>Rangement minimal limitant les obstructions</a:t>
            </a:r>
          </a:p>
          <a:p>
            <a:pPr marL="285750" lvl="0" indent="-285750">
              <a:buFont typeface="Arial" panose="020B0604020202020204" pitchFamily="34" charset="0"/>
              <a:buChar char="•"/>
            </a:pPr>
            <a:r>
              <a:rPr lang="fr-CA" sz="1400" dirty="0">
                <a:latin typeface="Abadi" panose="020B0604020104020204" pitchFamily="34" charset="0"/>
              </a:rPr>
              <a:t>Surfaces de travail réglables en hauteur convenant à tous les utilisateurs</a:t>
            </a:r>
          </a:p>
          <a:p>
            <a:pPr marL="285750" lvl="0" indent="-285750">
              <a:buFont typeface="Arial" panose="020B0604020202020204" pitchFamily="34" charset="0"/>
              <a:buChar char="•"/>
            </a:pPr>
            <a:r>
              <a:rPr lang="fr-CA" sz="1400" dirty="0">
                <a:latin typeface="Abadi" panose="020B0604020104020204" pitchFamily="34" charset="0"/>
              </a:rPr>
              <a:t>Fauteuils de travail entièrement ergonomiques</a:t>
            </a:r>
          </a:p>
          <a:p>
            <a:pPr marL="285750" lvl="0" indent="-285750">
              <a:buFont typeface="Arial" panose="020B0604020202020204" pitchFamily="34" charset="0"/>
              <a:buChar char="•"/>
            </a:pPr>
            <a:r>
              <a:rPr lang="fr-CA" sz="1400" dirty="0">
                <a:latin typeface="Abadi" panose="020B0604020104020204" pitchFamily="34" charset="0"/>
              </a:rPr>
              <a:t>Alimentation et technologie intégrées</a:t>
            </a:r>
          </a:p>
          <a:p>
            <a:pPr lvl="0"/>
            <a:endParaRPr lang="fr-CA" sz="1400" u="sng" dirty="0">
              <a:highlight>
                <a:srgbClr val="A7CE75"/>
              </a:highlight>
              <a:latin typeface="Abadi" panose="020B0604020104020204" pitchFamily="34" charset="0"/>
            </a:endParaRPr>
          </a:p>
        </p:txBody>
      </p:sp>
      <p:pic>
        <p:nvPicPr>
          <p:cNvPr id="40" name="Picture 39">
            <a:extLst>
              <a:ext uri="{FF2B5EF4-FFF2-40B4-BE49-F238E27FC236}">
                <a16:creationId xmlns:a16="http://schemas.microsoft.com/office/drawing/2014/main" id="{272C915C-2E6B-4FC6-A4DF-E2F895470B34}"/>
              </a:ext>
              <a:ext uri="{C183D7F6-B498-43B3-948B-1728B52AA6E4}">
                <adec:decorative xmlns:adec="http://schemas.microsoft.com/office/drawing/2017/decorative" val="1"/>
              </a:ext>
            </a:extLst>
          </p:cNvPr>
          <p:cNvPicPr/>
          <p:nvPr/>
        </p:nvPicPr>
        <p:blipFill>
          <a:blip r:embed="rId3" cstate="print">
            <a:extLst>
              <a:ext uri="{28A0092B-C50C-407E-A947-70E740481C1C}">
                <a14:useLocalDpi xmlns:a14="http://schemas.microsoft.com/office/drawing/2010/main" val="0"/>
              </a:ext>
            </a:extLst>
          </a:blip>
          <a:stretch>
            <a:fillRect/>
          </a:stretch>
        </p:blipFill>
        <p:spPr>
          <a:xfrm flipH="1">
            <a:off x="11138305" y="14558"/>
            <a:ext cx="1056640" cy="1576705"/>
          </a:xfrm>
          <a:prstGeom prst="rect">
            <a:avLst/>
          </a:prstGeom>
        </p:spPr>
      </p:pic>
      <p:pic>
        <p:nvPicPr>
          <p:cNvPr id="41" name="Content Placeholder 13" descr="example of work stations side by side with height adjustable tables">
            <a:extLst>
              <a:ext uri="{FF2B5EF4-FFF2-40B4-BE49-F238E27FC236}">
                <a16:creationId xmlns:a16="http://schemas.microsoft.com/office/drawing/2014/main" id="{4E1B7F98-8268-4392-8A74-A0797EFA283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8148" t="7812" r="28399"/>
          <a:stretch/>
        </p:blipFill>
        <p:spPr>
          <a:xfrm>
            <a:off x="7647305" y="1208314"/>
            <a:ext cx="3377184" cy="4784134"/>
          </a:xfrm>
          <a:prstGeom prst="rect">
            <a:avLst/>
          </a:prstGeom>
        </p:spPr>
      </p:pic>
      <p:pic>
        <p:nvPicPr>
          <p:cNvPr id="43" name="Picture 42" descr="Example de poste de travail à 2 écrans et table ajustable">
            <a:extLst>
              <a:ext uri="{FF2B5EF4-FFF2-40B4-BE49-F238E27FC236}">
                <a16:creationId xmlns:a16="http://schemas.microsoft.com/office/drawing/2014/main" id="{5D9A2CC0-B8D7-4D0D-AB0D-CB857B607915}"/>
              </a:ext>
            </a:extLst>
          </p:cNvPr>
          <p:cNvPicPr>
            <a:picLocks noChangeAspect="1"/>
          </p:cNvPicPr>
          <p:nvPr/>
        </p:nvPicPr>
        <p:blipFill rotWithShape="1">
          <a:blip r:embed="rId5">
            <a:extLst>
              <a:ext uri="{28A0092B-C50C-407E-A947-70E740481C1C}">
                <a14:useLocalDpi xmlns:a14="http://schemas.microsoft.com/office/drawing/2010/main" val="0"/>
              </a:ext>
            </a:extLst>
          </a:blip>
          <a:srcRect t="21229"/>
          <a:stretch/>
        </p:blipFill>
        <p:spPr>
          <a:xfrm>
            <a:off x="1893599" y="3106732"/>
            <a:ext cx="5495128" cy="2885716"/>
          </a:xfrm>
          <a:prstGeom prst="rect">
            <a:avLst/>
          </a:prstGeom>
        </p:spPr>
      </p:pic>
    </p:spTree>
    <p:extLst>
      <p:ext uri="{BB962C8B-B14F-4D97-AF65-F5344CB8AC3E}">
        <p14:creationId xmlns:p14="http://schemas.microsoft.com/office/powerpoint/2010/main" val="21372217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BEA4A4-9AE0-41A6-9CDE-FECAFD1EA0FD}"/>
              </a:ext>
            </a:extLst>
          </p:cNvPr>
          <p:cNvSpPr>
            <a:spLocks noGrp="1"/>
          </p:cNvSpPr>
          <p:nvPr>
            <p:ph type="title"/>
          </p:nvPr>
        </p:nvSpPr>
        <p:spPr>
          <a:xfrm>
            <a:off x="451764" y="417273"/>
            <a:ext cx="11286145" cy="779462"/>
          </a:xfrm>
        </p:spPr>
        <p:txBody>
          <a:bodyPr/>
          <a:lstStyle/>
          <a:p>
            <a:r>
              <a:rPr lang="fr-CA" sz="3200" dirty="0"/>
              <a:t>Directives de conception pour l’accessibilité et l’inclusion</a:t>
            </a:r>
          </a:p>
        </p:txBody>
      </p:sp>
      <p:sp>
        <p:nvSpPr>
          <p:cNvPr id="33" name="TextBox 32">
            <a:extLst>
              <a:ext uri="{FF2B5EF4-FFF2-40B4-BE49-F238E27FC236}">
                <a16:creationId xmlns:a16="http://schemas.microsoft.com/office/drawing/2014/main" id="{5F64CC11-1DAA-4E23-8116-F1681CD28741}"/>
              </a:ext>
            </a:extLst>
          </p:cNvPr>
          <p:cNvSpPr txBox="1"/>
          <p:nvPr/>
        </p:nvSpPr>
        <p:spPr>
          <a:xfrm>
            <a:off x="509770" y="4482197"/>
            <a:ext cx="3132962" cy="1384995"/>
          </a:xfrm>
          <a:prstGeom prst="rect">
            <a:avLst/>
          </a:prstGeom>
          <a:noFill/>
        </p:spPr>
        <p:txBody>
          <a:bodyPr wrap="square">
            <a:spAutoFit/>
          </a:bodyPr>
          <a:lstStyle/>
          <a:p>
            <a:r>
              <a:rPr lang="fr-CA" sz="1400" dirty="0">
                <a:latin typeface="Abadi" panose="020B0604020104020204" pitchFamily="34" charset="0"/>
              </a:rPr>
              <a:t>Le Guide de conception Milieu de travail GC est un document qui décrit les principes de conception, les pratiques exemplaires et les exigences de conception universelle pour les aménagements Milieu de travail GC.</a:t>
            </a:r>
          </a:p>
        </p:txBody>
      </p:sp>
      <p:sp>
        <p:nvSpPr>
          <p:cNvPr id="4" name="TextBox 3">
            <a:extLst>
              <a:ext uri="{FF2B5EF4-FFF2-40B4-BE49-F238E27FC236}">
                <a16:creationId xmlns:a16="http://schemas.microsoft.com/office/drawing/2014/main" id="{A9ABDB60-71FF-423A-8872-98E170177837}"/>
              </a:ext>
            </a:extLst>
          </p:cNvPr>
          <p:cNvSpPr txBox="1"/>
          <p:nvPr/>
        </p:nvSpPr>
        <p:spPr>
          <a:xfrm>
            <a:off x="4736265" y="4540012"/>
            <a:ext cx="3026804" cy="1027845"/>
          </a:xfrm>
          <a:prstGeom prst="rect">
            <a:avLst/>
          </a:prstGeom>
          <a:noFill/>
        </p:spPr>
        <p:txBody>
          <a:bodyPr wrap="square">
            <a:spAutoFit/>
          </a:bodyPr>
          <a:lstStyle/>
          <a:p>
            <a:pPr marL="0" indent="0">
              <a:lnSpc>
                <a:spcPct val="110000"/>
              </a:lnSpc>
              <a:spcBef>
                <a:spcPts val="300"/>
              </a:spcBef>
              <a:spcAft>
                <a:spcPts val="600"/>
              </a:spcAft>
              <a:buNone/>
            </a:pPr>
            <a:r>
              <a:rPr lang="fr-CA" sz="1400" dirty="0">
                <a:latin typeface="Abadi" panose="020B0604020104020204" pitchFamily="34" charset="0"/>
              </a:rPr>
              <a:t>Le Guide de références techniques Milieu de travail GC fournit les exigences relatives à l’accessibilité pour tous les points de travail. </a:t>
            </a:r>
          </a:p>
        </p:txBody>
      </p:sp>
      <p:sp>
        <p:nvSpPr>
          <p:cNvPr id="27" name="TextBox 26">
            <a:extLst>
              <a:ext uri="{FF2B5EF4-FFF2-40B4-BE49-F238E27FC236}">
                <a16:creationId xmlns:a16="http://schemas.microsoft.com/office/drawing/2014/main" id="{DFBC5495-5087-4117-BA24-819FB81DB351}"/>
              </a:ext>
            </a:extLst>
          </p:cNvPr>
          <p:cNvSpPr txBox="1"/>
          <p:nvPr/>
        </p:nvSpPr>
        <p:spPr>
          <a:xfrm>
            <a:off x="8393704" y="4475875"/>
            <a:ext cx="3199582" cy="1264833"/>
          </a:xfrm>
          <a:prstGeom prst="rect">
            <a:avLst/>
          </a:prstGeom>
          <a:noFill/>
        </p:spPr>
        <p:txBody>
          <a:bodyPr wrap="square">
            <a:spAutoFit/>
          </a:bodyPr>
          <a:lstStyle/>
          <a:p>
            <a:pPr marL="0" indent="0">
              <a:lnSpc>
                <a:spcPct val="110000"/>
              </a:lnSpc>
              <a:spcBef>
                <a:spcPts val="300"/>
              </a:spcBef>
              <a:spcAft>
                <a:spcPts val="600"/>
              </a:spcAft>
              <a:buNone/>
            </a:pPr>
            <a:r>
              <a:rPr lang="fr-CA" sz="1400" dirty="0">
                <a:latin typeface="Abadi" panose="020B0604020104020204" pitchFamily="34" charset="0"/>
              </a:rPr>
              <a:t>Le guide Milieu de travail GC sur le mobilier générique est un outil permettant de sélectionner le mobilier accessible pour les aménagements Milieu de travail GC.</a:t>
            </a:r>
          </a:p>
        </p:txBody>
      </p:sp>
      <p:sp>
        <p:nvSpPr>
          <p:cNvPr id="21" name="TextBox 20">
            <a:extLst>
              <a:ext uri="{FF2B5EF4-FFF2-40B4-BE49-F238E27FC236}">
                <a16:creationId xmlns:a16="http://schemas.microsoft.com/office/drawing/2014/main" id="{7757D73A-5C41-40A3-9BFB-FDB2DEFADDBD}"/>
              </a:ext>
            </a:extLst>
          </p:cNvPr>
          <p:cNvSpPr txBox="1"/>
          <p:nvPr/>
        </p:nvSpPr>
        <p:spPr>
          <a:xfrm>
            <a:off x="167991" y="5805636"/>
            <a:ext cx="3882836" cy="276999"/>
          </a:xfrm>
          <a:prstGeom prst="rect">
            <a:avLst/>
          </a:prstGeom>
          <a:noFill/>
        </p:spPr>
        <p:txBody>
          <a:bodyPr wrap="square" rtlCol="0">
            <a:spAutoFit/>
          </a:bodyPr>
          <a:lstStyle/>
          <a:p>
            <a:pPr algn="ctr"/>
            <a:r>
              <a:rPr lang="fr-CA" sz="1200" dirty="0">
                <a:solidFill>
                  <a:srgbClr val="000000"/>
                </a:solidFill>
                <a:latin typeface="+mn-lt"/>
                <a:hlinkClick r:id="rId3"/>
              </a:rPr>
              <a:t>Guide de conception Milieu de travail GC</a:t>
            </a:r>
            <a:r>
              <a:rPr lang="fr-CA" sz="1200" dirty="0">
                <a:solidFill>
                  <a:srgbClr val="000000"/>
                </a:solidFill>
                <a:latin typeface="+mn-lt"/>
              </a:rPr>
              <a:t> </a:t>
            </a:r>
          </a:p>
        </p:txBody>
      </p:sp>
      <p:sp>
        <p:nvSpPr>
          <p:cNvPr id="37" name="TextBox 36">
            <a:extLst>
              <a:ext uri="{FF2B5EF4-FFF2-40B4-BE49-F238E27FC236}">
                <a16:creationId xmlns:a16="http://schemas.microsoft.com/office/drawing/2014/main" id="{3CBD1DAF-2898-47A5-8703-94AC22880685}"/>
              </a:ext>
            </a:extLst>
          </p:cNvPr>
          <p:cNvSpPr txBox="1"/>
          <p:nvPr/>
        </p:nvSpPr>
        <p:spPr>
          <a:xfrm>
            <a:off x="4218170" y="5795854"/>
            <a:ext cx="3956128" cy="276999"/>
          </a:xfrm>
          <a:prstGeom prst="rect">
            <a:avLst/>
          </a:prstGeom>
          <a:noFill/>
        </p:spPr>
        <p:txBody>
          <a:bodyPr wrap="square" rtlCol="0">
            <a:spAutoFit/>
          </a:bodyPr>
          <a:lstStyle/>
          <a:p>
            <a:pPr algn="ctr"/>
            <a:r>
              <a:rPr lang="fr-CA" sz="1200" dirty="0">
                <a:solidFill>
                  <a:srgbClr val="000000"/>
                </a:solidFill>
                <a:latin typeface="+mn-lt"/>
                <a:hlinkClick r:id="rId4"/>
              </a:rPr>
              <a:t>Guide de références techniques Milieu de travail GC</a:t>
            </a:r>
            <a:r>
              <a:rPr lang="fr-CA" sz="1200" dirty="0">
                <a:solidFill>
                  <a:srgbClr val="000000"/>
                </a:solidFill>
                <a:latin typeface="+mn-lt"/>
              </a:rPr>
              <a:t> </a:t>
            </a:r>
          </a:p>
        </p:txBody>
      </p:sp>
      <p:sp>
        <p:nvSpPr>
          <p:cNvPr id="38" name="TextBox 37">
            <a:extLst>
              <a:ext uri="{FF2B5EF4-FFF2-40B4-BE49-F238E27FC236}">
                <a16:creationId xmlns:a16="http://schemas.microsoft.com/office/drawing/2014/main" id="{4335690F-BDD8-466F-B594-78BAB86CA3AC}"/>
              </a:ext>
            </a:extLst>
          </p:cNvPr>
          <p:cNvSpPr txBox="1"/>
          <p:nvPr/>
        </p:nvSpPr>
        <p:spPr>
          <a:xfrm>
            <a:off x="8056477" y="5781289"/>
            <a:ext cx="3882836" cy="276999"/>
          </a:xfrm>
          <a:prstGeom prst="rect">
            <a:avLst/>
          </a:prstGeom>
          <a:noFill/>
        </p:spPr>
        <p:txBody>
          <a:bodyPr wrap="square" rtlCol="0">
            <a:spAutoFit/>
          </a:bodyPr>
          <a:lstStyle/>
          <a:p>
            <a:pPr algn="ctr"/>
            <a:r>
              <a:rPr lang="fr-CA" sz="1200" dirty="0">
                <a:solidFill>
                  <a:srgbClr val="000000"/>
                </a:solidFill>
                <a:latin typeface="+mn-lt"/>
                <a:hlinkClick r:id="rId5"/>
              </a:rPr>
              <a:t>Guide Milieu de travail GC sur le </a:t>
            </a:r>
            <a:r>
              <a:rPr lang="fr-CA" sz="1200" u="sng" dirty="0">
                <a:solidFill>
                  <a:srgbClr val="000000"/>
                </a:solidFill>
                <a:latin typeface="+mn-lt"/>
                <a:hlinkClick r:id="rId5"/>
              </a:rPr>
              <a:t>mobilier</a:t>
            </a:r>
            <a:r>
              <a:rPr lang="fr-CA" sz="1200" u="sng" dirty="0">
                <a:solidFill>
                  <a:srgbClr val="000000"/>
                </a:solidFill>
                <a:latin typeface="+mn-lt"/>
              </a:rPr>
              <a:t> générique </a:t>
            </a:r>
          </a:p>
        </p:txBody>
      </p:sp>
      <p:pic>
        <p:nvPicPr>
          <p:cNvPr id="5" name="Picture 4">
            <a:extLst>
              <a:ext uri="{FF2B5EF4-FFF2-40B4-BE49-F238E27FC236}">
                <a16:creationId xmlns:a16="http://schemas.microsoft.com/office/drawing/2014/main" id="{FD70F60B-654C-4EAF-9B77-B8CB22D84A9D}"/>
              </a:ext>
              <a:ext uri="{C183D7F6-B498-43B3-948B-1728B52AA6E4}">
                <adec:decorative xmlns:adec="http://schemas.microsoft.com/office/drawing/2017/decorative" val="1"/>
              </a:ext>
            </a:extLst>
          </p:cNvPr>
          <p:cNvPicPr/>
          <p:nvPr/>
        </p:nvPicPr>
        <p:blipFill>
          <a:blip r:embed="rId6" cstate="print">
            <a:extLst>
              <a:ext uri="{28A0092B-C50C-407E-A947-70E740481C1C}">
                <a14:useLocalDpi xmlns:a14="http://schemas.microsoft.com/office/drawing/2010/main" val="0"/>
              </a:ext>
            </a:extLst>
          </a:blip>
          <a:stretch>
            <a:fillRect/>
          </a:stretch>
        </p:blipFill>
        <p:spPr>
          <a:xfrm flipH="1">
            <a:off x="11138305" y="14558"/>
            <a:ext cx="1056640" cy="1576705"/>
          </a:xfrm>
          <a:prstGeom prst="rect">
            <a:avLst/>
          </a:prstGeom>
        </p:spPr>
      </p:pic>
      <p:sp>
        <p:nvSpPr>
          <p:cNvPr id="41" name="Rectangle: Rounded Corners 40">
            <a:extLst>
              <a:ext uri="{FF2B5EF4-FFF2-40B4-BE49-F238E27FC236}">
                <a16:creationId xmlns:a16="http://schemas.microsoft.com/office/drawing/2014/main" id="{117CE34E-489D-4ECA-AA5F-95A73F35BE64}"/>
              </a:ext>
              <a:ext uri="{C183D7F6-B498-43B3-948B-1728B52AA6E4}">
                <adec:decorative xmlns:adec="http://schemas.microsoft.com/office/drawing/2017/decorative" val="1"/>
              </a:ext>
            </a:extLst>
          </p:cNvPr>
          <p:cNvSpPr/>
          <p:nvPr/>
        </p:nvSpPr>
        <p:spPr>
          <a:xfrm>
            <a:off x="335334" y="4448390"/>
            <a:ext cx="3406215" cy="137638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3" name="Rectangle: Rounded Corners 42">
            <a:extLst>
              <a:ext uri="{FF2B5EF4-FFF2-40B4-BE49-F238E27FC236}">
                <a16:creationId xmlns:a16="http://schemas.microsoft.com/office/drawing/2014/main" id="{C3C2F844-B2C1-427D-AD89-8BB062D915E6}"/>
              </a:ext>
              <a:ext uri="{C183D7F6-B498-43B3-948B-1728B52AA6E4}">
                <adec:decorative xmlns:adec="http://schemas.microsoft.com/office/drawing/2017/decorative" val="1"/>
              </a:ext>
            </a:extLst>
          </p:cNvPr>
          <p:cNvSpPr/>
          <p:nvPr/>
        </p:nvSpPr>
        <p:spPr>
          <a:xfrm>
            <a:off x="8393704" y="4481763"/>
            <a:ext cx="3075143" cy="127146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4" name="Rectangle: Rounded Corners 43">
            <a:extLst>
              <a:ext uri="{FF2B5EF4-FFF2-40B4-BE49-F238E27FC236}">
                <a16:creationId xmlns:a16="http://schemas.microsoft.com/office/drawing/2014/main" id="{B14E67EA-D548-4879-AA97-D60AF8DCA3DB}"/>
              </a:ext>
              <a:ext uri="{C183D7F6-B498-43B3-948B-1728B52AA6E4}">
                <adec:decorative xmlns:adec="http://schemas.microsoft.com/office/drawing/2017/decorative" val="1"/>
              </a:ext>
            </a:extLst>
          </p:cNvPr>
          <p:cNvSpPr/>
          <p:nvPr/>
        </p:nvSpPr>
        <p:spPr>
          <a:xfrm>
            <a:off x="4611826" y="4469427"/>
            <a:ext cx="3275410" cy="128379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24" name="Image 5" descr="couverture du Manuel de références techniques du milieu de travail GC">
            <a:hlinkClick r:id="rId4"/>
            <a:extLst>
              <a:ext uri="{FF2B5EF4-FFF2-40B4-BE49-F238E27FC236}">
                <a16:creationId xmlns:a16="http://schemas.microsoft.com/office/drawing/2014/main" id="{1446E982-A2B4-4FC9-A9CD-41714AEAAD50}"/>
              </a:ext>
            </a:extLst>
          </p:cNvPr>
          <p:cNvPicPr>
            <a:picLocks noChangeAspect="1"/>
          </p:cNvPicPr>
          <p:nvPr/>
        </p:nvPicPr>
        <p:blipFill rotWithShape="1">
          <a:blip r:embed="rId7"/>
          <a:srcRect t="4295" b="50026"/>
          <a:stretch/>
        </p:blipFill>
        <p:spPr>
          <a:xfrm>
            <a:off x="4492264" y="1220653"/>
            <a:ext cx="2800823" cy="1779539"/>
          </a:xfrm>
          <a:prstGeom prst="rect">
            <a:avLst/>
          </a:prstGeom>
        </p:spPr>
      </p:pic>
      <p:pic>
        <p:nvPicPr>
          <p:cNvPr id="23" name="Picture 22" descr="Extrait du Manuel de références techniques du milieu de travail GC">
            <a:extLst>
              <a:ext uri="{FF2B5EF4-FFF2-40B4-BE49-F238E27FC236}">
                <a16:creationId xmlns:a16="http://schemas.microsoft.com/office/drawing/2014/main" id="{D4DC702C-6373-4DCA-B75C-685F76464174}"/>
              </a:ext>
            </a:extLst>
          </p:cNvPr>
          <p:cNvPicPr>
            <a:picLocks noChangeAspect="1"/>
          </p:cNvPicPr>
          <p:nvPr/>
        </p:nvPicPr>
        <p:blipFill>
          <a:blip r:embed="rId8"/>
          <a:stretch>
            <a:fillRect/>
          </a:stretch>
        </p:blipFill>
        <p:spPr>
          <a:xfrm>
            <a:off x="5189431" y="2788539"/>
            <a:ext cx="2687641" cy="151027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descr="couverture du Guide de Mobilier standard typique du Milieu de travail GC">
            <a:extLst>
              <a:ext uri="{FF2B5EF4-FFF2-40B4-BE49-F238E27FC236}">
                <a16:creationId xmlns:a16="http://schemas.microsoft.com/office/drawing/2014/main" id="{3A3C984C-DF57-47AB-A974-F8AB34DF0813}"/>
              </a:ext>
            </a:extLst>
          </p:cNvPr>
          <p:cNvPicPr>
            <a:picLocks noChangeAspect="1"/>
          </p:cNvPicPr>
          <p:nvPr/>
        </p:nvPicPr>
        <p:blipFill>
          <a:blip r:embed="rId9"/>
          <a:stretch>
            <a:fillRect/>
          </a:stretch>
        </p:blipFill>
        <p:spPr>
          <a:xfrm>
            <a:off x="7990254" y="1220653"/>
            <a:ext cx="2800823" cy="1580833"/>
          </a:xfrm>
          <a:prstGeom prst="rect">
            <a:avLst/>
          </a:prstGeom>
        </p:spPr>
      </p:pic>
      <p:pic>
        <p:nvPicPr>
          <p:cNvPr id="31" name="Picture 30" descr="Extrait du Guide de Mobilier standard typique du Milieu de travail GC">
            <a:extLst>
              <a:ext uri="{FF2B5EF4-FFF2-40B4-BE49-F238E27FC236}">
                <a16:creationId xmlns:a16="http://schemas.microsoft.com/office/drawing/2014/main" id="{95914767-1965-4D0B-B04E-1220FD9EA4E0}"/>
              </a:ext>
            </a:extLst>
          </p:cNvPr>
          <p:cNvPicPr>
            <a:picLocks noChangeAspect="1"/>
          </p:cNvPicPr>
          <p:nvPr/>
        </p:nvPicPr>
        <p:blipFill>
          <a:blip r:embed="rId10"/>
          <a:stretch>
            <a:fillRect/>
          </a:stretch>
        </p:blipFill>
        <p:spPr>
          <a:xfrm>
            <a:off x="8714651" y="2634796"/>
            <a:ext cx="2433247" cy="1714160"/>
          </a:xfrm>
          <a:prstGeom prst="rect">
            <a:avLst/>
          </a:prstGeom>
          <a:ln>
            <a:solidFill>
              <a:schemeClr val="tx2"/>
            </a:solidFill>
          </a:ln>
          <a:effectLst>
            <a:outerShdw blurRad="50800" dist="38100" dir="2700000" algn="tl" rotWithShape="0">
              <a:prstClr val="black">
                <a:alpha val="40000"/>
              </a:prstClr>
            </a:outerShdw>
          </a:effectLst>
        </p:spPr>
      </p:pic>
      <p:pic>
        <p:nvPicPr>
          <p:cNvPr id="32" name="Picture 31" descr="Couverture du Guide de conception du Milieu de travail GC">
            <a:hlinkClick r:id="rId3"/>
            <a:extLst>
              <a:ext uri="{FF2B5EF4-FFF2-40B4-BE49-F238E27FC236}">
                <a16:creationId xmlns:a16="http://schemas.microsoft.com/office/drawing/2014/main" id="{EC4FF47D-5648-482F-BFD9-383890177792}"/>
              </a:ext>
            </a:extLst>
          </p:cNvPr>
          <p:cNvPicPr>
            <a:picLocks noChangeAspect="1"/>
          </p:cNvPicPr>
          <p:nvPr/>
        </p:nvPicPr>
        <p:blipFill rotWithShape="1">
          <a:blip r:embed="rId11"/>
          <a:srcRect t="13333" b="12445"/>
          <a:stretch/>
        </p:blipFill>
        <p:spPr>
          <a:xfrm>
            <a:off x="765588" y="1230542"/>
            <a:ext cx="2975961" cy="1883711"/>
          </a:xfrm>
          <a:prstGeom prst="rect">
            <a:avLst/>
          </a:prstGeom>
        </p:spPr>
      </p:pic>
      <p:pic>
        <p:nvPicPr>
          <p:cNvPr id="8" name="Picture 7" descr="Extrait du Guide de conception du Milieu de travail GC">
            <a:extLst>
              <a:ext uri="{FF2B5EF4-FFF2-40B4-BE49-F238E27FC236}">
                <a16:creationId xmlns:a16="http://schemas.microsoft.com/office/drawing/2014/main" id="{C6EB2508-2D98-40A5-9340-4AEC1EE6827A}"/>
              </a:ext>
            </a:extLst>
          </p:cNvPr>
          <p:cNvPicPr>
            <a:picLocks noChangeAspect="1"/>
          </p:cNvPicPr>
          <p:nvPr/>
        </p:nvPicPr>
        <p:blipFill>
          <a:blip r:embed="rId12"/>
          <a:stretch>
            <a:fillRect/>
          </a:stretch>
        </p:blipFill>
        <p:spPr>
          <a:xfrm>
            <a:off x="1388512" y="2699679"/>
            <a:ext cx="2829658" cy="1597311"/>
          </a:xfrm>
          <a:prstGeom prst="rect">
            <a:avLst/>
          </a:prstGeom>
          <a:ln>
            <a:noFill/>
          </a:ln>
          <a:effectLst>
            <a:glow rad="63500">
              <a:schemeClr val="accent2">
                <a:satMod val="175000"/>
                <a:alpha val="40000"/>
              </a:schemeClr>
            </a:glow>
          </a:effectLst>
        </p:spPr>
      </p:pic>
    </p:spTree>
    <p:extLst>
      <p:ext uri="{BB962C8B-B14F-4D97-AF65-F5344CB8AC3E}">
        <p14:creationId xmlns:p14="http://schemas.microsoft.com/office/powerpoint/2010/main" val="261127090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a:extLst>
              <a:ext uri="{FF2B5EF4-FFF2-40B4-BE49-F238E27FC236}">
                <a16:creationId xmlns:a16="http://schemas.microsoft.com/office/drawing/2014/main" id="{87B43EC6-C75B-4853-B000-91F0EDE40ECA}"/>
              </a:ext>
            </a:extLst>
          </p:cNvPr>
          <p:cNvSpPr>
            <a:spLocks noGrp="1" noChangeArrowheads="1"/>
          </p:cNvSpPr>
          <p:nvPr>
            <p:ph type="title"/>
          </p:nvPr>
        </p:nvSpPr>
        <p:spPr/>
        <p:txBody>
          <a:bodyPr>
            <a:normAutofit/>
          </a:bodyPr>
          <a:lstStyle/>
          <a:p>
            <a:r>
              <a:rPr lang="fr-029" sz="2800" dirty="0">
                <a:effectLst/>
                <a:latin typeface="Arial" panose="020B0604020202020204" pitchFamily="34" charset="0"/>
                <a:ea typeface="Times New Roman" panose="02020603050405020304" pitchFamily="18" charset="0"/>
                <a:cs typeface="Times New Roman" panose="02020603050405020304" pitchFamily="18" charset="0"/>
              </a:rPr>
              <a:t>Orientation fonctionnelle sur les toilettes à accès universel </a:t>
            </a:r>
            <a:endParaRPr lang="en-CA" altLang="en-US" sz="2800" dirty="0"/>
          </a:p>
        </p:txBody>
      </p:sp>
      <p:sp>
        <p:nvSpPr>
          <p:cNvPr id="4" name="Slide Number Placeholder 3">
            <a:extLst>
              <a:ext uri="{FF2B5EF4-FFF2-40B4-BE49-F238E27FC236}">
                <a16:creationId xmlns:a16="http://schemas.microsoft.com/office/drawing/2014/main" id="{D7E1423A-6F19-4030-B7F5-7366F1CC8872}"/>
              </a:ext>
            </a:extLst>
          </p:cNvPr>
          <p:cNvSpPr txBox="1">
            <a:spLocks/>
          </p:cNvSpPr>
          <p:nvPr/>
        </p:nvSpPr>
        <p:spPr>
          <a:xfrm>
            <a:off x="9984433" y="6453337"/>
            <a:ext cx="368459" cy="221721"/>
          </a:xfrm>
          <a:prstGeom prst="rect">
            <a:avLst/>
          </a:prstGeom>
        </p:spPr>
        <p:txBody>
          <a:bodyPr/>
          <a:ls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fld id="{B266F0CF-D303-475F-943A-730B13ED5BD8}" type="slidenum">
              <a:rPr lang="en-CA" sz="900">
                <a:solidFill>
                  <a:schemeClr val="accent2"/>
                </a:solidFill>
                <a:latin typeface="+mn-lt"/>
              </a:rPr>
              <a:pPr/>
              <a:t>38</a:t>
            </a:fld>
            <a:endParaRPr lang="en-CA" sz="900" dirty="0">
              <a:solidFill>
                <a:schemeClr val="accent2"/>
              </a:solidFill>
              <a:latin typeface="+mn-lt"/>
            </a:endParaRPr>
          </a:p>
        </p:txBody>
      </p:sp>
      <p:sp>
        <p:nvSpPr>
          <p:cNvPr id="5" name="Content Placeholder 2">
            <a:extLst>
              <a:ext uri="{FF2B5EF4-FFF2-40B4-BE49-F238E27FC236}">
                <a16:creationId xmlns:a16="http://schemas.microsoft.com/office/drawing/2014/main" id="{1ADBEB52-F102-49BF-BD6E-EEA2CC9582F4}"/>
              </a:ext>
            </a:extLst>
          </p:cNvPr>
          <p:cNvSpPr>
            <a:spLocks noGrp="1"/>
          </p:cNvSpPr>
          <p:nvPr>
            <p:ph idx="1"/>
          </p:nvPr>
        </p:nvSpPr>
        <p:spPr>
          <a:xfrm>
            <a:off x="451765" y="1117269"/>
            <a:ext cx="11063960" cy="5029200"/>
          </a:xfrm>
        </p:spPr>
        <p:txBody>
          <a:bodyPr>
            <a:normAutofit fontScale="25000" lnSpcReduction="20000"/>
          </a:bodyPr>
          <a:lstStyle/>
          <a:p>
            <a:pPr marL="180022" indent="0">
              <a:buNone/>
            </a:pPr>
            <a:r>
              <a:rPr lang="fr-029" sz="5600" dirty="0"/>
              <a:t>Pour appuyer les objectifs ministériels de SPAC et faire preuve de leadership, les Services immobiliers de SPAC doivent mettre en œuvre une ou plusieurs des options suivantes dans chacun de ses immeubles appartenant à l’État :</a:t>
            </a:r>
            <a:endParaRPr lang="en-CA" sz="5600" dirty="0"/>
          </a:p>
          <a:p>
            <a:pPr marL="180022" indent="0">
              <a:buNone/>
            </a:pPr>
            <a:endParaRPr lang="en-CA" sz="5600" dirty="0"/>
          </a:p>
          <a:p>
            <a:pPr marL="342900" lvl="0" indent="-342900">
              <a:buFont typeface="+mj-lt"/>
              <a:buAutoNum type="arabicPeriod"/>
            </a:pPr>
            <a:r>
              <a:rPr lang="fr-029" sz="5600" dirty="0"/>
              <a:t>Toutes les toilettes à accès universel (séparées des salles de bain pour femmes et pour hommes) qui sont actuellement autonomes et qui respectent les normes du CNB et de CSA doivent être désignées comme des toilettes à accès universel. Cela nécessitera le remplacement des panneaux de toilettes universelles par des panneaux de toilettes à accès universel.</a:t>
            </a:r>
            <a:endParaRPr lang="en-CA" sz="5600" dirty="0"/>
          </a:p>
          <a:p>
            <a:pPr marL="342900" lvl="0" indent="-342900">
              <a:buFont typeface="+mj-lt"/>
              <a:buAutoNum type="arabicPeriod"/>
            </a:pPr>
            <a:r>
              <a:rPr lang="fr-029" sz="5600" dirty="0"/>
              <a:t>Dans les installations où il n’y a pas de toilettes autonomes universelles, l’installation de toilettes à accès universel séparées doit être entreprise pour assurer l’inclusion de tous les sexes, conformément à la législation en vigueur. Cette exigence doit être satisfaite par le processus relatif aux Plans de gestion des immeubles à compter de 2021-2022.</a:t>
            </a:r>
            <a:br>
              <a:rPr lang="fr-029" sz="5600" dirty="0"/>
            </a:br>
            <a:endParaRPr lang="en-CA" sz="5600" dirty="0"/>
          </a:p>
          <a:p>
            <a:pPr marL="342900" lvl="0" indent="-342900">
              <a:buFont typeface="+mj-lt"/>
              <a:buAutoNum type="arabicPeriod"/>
            </a:pPr>
            <a:r>
              <a:rPr lang="fr-029" sz="5600" dirty="0"/>
              <a:t>Pour toute nouvelle construction, remise en état majeure ou réaménagement nécessitant des travaux sur les toilettes existantes, on envisagera de concevoir et d’installer des toilettes à accès universel à plusieurs cabines entièrement accessibles et incluses dans les rapports d’analyse de faisabilité et les rapports d’analyse des investissements. Toutes ces initiatives doivent être présentées au Bureau de l’accessibilité de l’environnement bâti du secteur de service Services techniques pour s’assurer que les règlements, codes et normes actuels sont respectés.</a:t>
            </a:r>
            <a:endParaRPr lang="en-CA" sz="5600" dirty="0"/>
          </a:p>
          <a:p>
            <a:pPr marL="180022" indent="0">
              <a:buNone/>
            </a:pPr>
            <a:r>
              <a:rPr lang="fr-029" sz="5600" dirty="0"/>
              <a:t>Dans les immeubles loués, les toilettes pour hommes et pour femmes sont des éléments de l’immeuble de base et relèvent de la responsabilité des locateurs. Les nouveaux contrats de location et les renouvellements exigent que l’installation respecte la version actuelle de la norme CSA (2018). Si la cabine accessible dans les toilettes des hommes ou des femmes ne répond pas aux exigences de la norme CSA 2018 (et du CNB), lors du renouvellement du bail ou de la conclusion d’un nouveau bail, il incombe au locateur de fournir les toilettes d’accès facile.</a:t>
            </a:r>
            <a:endParaRPr lang="en-CA" sz="5600" dirty="0"/>
          </a:p>
          <a:p>
            <a:pPr marL="180022" indent="0">
              <a:buNone/>
            </a:pPr>
            <a:r>
              <a:rPr lang="fr-029" sz="5600" dirty="0"/>
              <a:t>Dans le cas où un locataire peut demander une toilette à accès universel dans ses locaux, en plus des toilettes accessible fournie dans le cadre du bail, comme moyen de favoriser l’inclusion, les coûts de conception et de construction, ainsi que les coûts de retour à l’état initial de l’espace, doivent être assumés par le locataire.</a:t>
            </a:r>
            <a:endParaRPr lang="en-CA" sz="5600" dirty="0"/>
          </a:p>
          <a:p>
            <a:pPr marL="0" indent="0">
              <a:buNone/>
            </a:pPr>
            <a:endParaRPr lang="en-US" altLang="en-US" sz="5600" dirty="0">
              <a:latin typeface="+mj-lt"/>
            </a:endParaRPr>
          </a:p>
          <a:p>
            <a:pPr marL="0" indent="0">
              <a:buNone/>
            </a:pPr>
            <a:endParaRPr lang="en-US" altLang="en-US" sz="1600" dirty="0">
              <a:latin typeface="+mj-lt"/>
            </a:endParaRPr>
          </a:p>
          <a:p>
            <a:pPr marL="0" indent="0">
              <a:buNone/>
            </a:pPr>
            <a:endParaRPr lang="en-US" altLang="en-US" sz="1600" dirty="0">
              <a:latin typeface="+mj-lt"/>
            </a:endParaRPr>
          </a:p>
          <a:p>
            <a:pPr marL="0" indent="0">
              <a:buNone/>
            </a:pPr>
            <a:endParaRPr lang="en-US" sz="1400" dirty="0"/>
          </a:p>
          <a:p>
            <a:pPr marL="0" indent="0">
              <a:buNone/>
            </a:pPr>
            <a:endParaRPr lang="en-CA" altLang="en-US" sz="1600" dirty="0">
              <a:latin typeface="+mj-lt"/>
            </a:endParaRPr>
          </a:p>
          <a:p>
            <a:pPr marL="0" indent="0">
              <a:buNone/>
            </a:pPr>
            <a:endParaRPr lang="en-CA" dirty="0"/>
          </a:p>
        </p:txBody>
      </p:sp>
    </p:spTree>
    <p:extLst>
      <p:ext uri="{BB962C8B-B14F-4D97-AF65-F5344CB8AC3E}">
        <p14:creationId xmlns:p14="http://schemas.microsoft.com/office/powerpoint/2010/main" val="40652861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CB5557-5813-4A32-B432-D81404C9EF70}"/>
              </a:ext>
            </a:extLst>
          </p:cNvPr>
          <p:cNvSpPr>
            <a:spLocks noGrp="1"/>
          </p:cNvSpPr>
          <p:nvPr>
            <p:ph type="title"/>
          </p:nvPr>
        </p:nvSpPr>
        <p:spPr/>
        <p:txBody>
          <a:bodyPr/>
          <a:lstStyle/>
          <a:p>
            <a:r>
              <a:rPr lang="fr-CA"/>
              <a:t>Prochaines étapes</a:t>
            </a:r>
          </a:p>
        </p:txBody>
      </p:sp>
      <p:sp>
        <p:nvSpPr>
          <p:cNvPr id="3" name="Content Placeholder 2">
            <a:extLst>
              <a:ext uri="{FF2B5EF4-FFF2-40B4-BE49-F238E27FC236}">
                <a16:creationId xmlns:a16="http://schemas.microsoft.com/office/drawing/2014/main" id="{578E25DD-380A-4B39-90BF-040A74F4BC02}"/>
              </a:ext>
            </a:extLst>
          </p:cNvPr>
          <p:cNvSpPr>
            <a:spLocks noGrp="1"/>
          </p:cNvSpPr>
          <p:nvPr>
            <p:ph idx="1"/>
          </p:nvPr>
        </p:nvSpPr>
        <p:spPr/>
        <p:txBody>
          <a:bodyPr/>
          <a:lstStyle/>
          <a:p>
            <a:r>
              <a:rPr lang="fr-CA" sz="2400" b="1" dirty="0"/>
              <a:t>Échanger et communiquer</a:t>
            </a:r>
          </a:p>
          <a:p>
            <a:pPr lvl="1"/>
            <a:r>
              <a:rPr lang="fr-CA" sz="2000" dirty="0"/>
              <a:t>Séances du Groupe d’échange de pratiques en matière de design d’intérieur</a:t>
            </a:r>
          </a:p>
          <a:p>
            <a:pPr lvl="1"/>
            <a:r>
              <a:rPr lang="fr-CA" sz="2000" dirty="0"/>
              <a:t>Publication de l’orientation fonctionnelle à l’aide du </a:t>
            </a:r>
            <a:r>
              <a:rPr lang="fr-FR" sz="2000" dirty="0"/>
              <a:t>Centre d’expertise national en design d’intérieur</a:t>
            </a:r>
            <a:endParaRPr lang="fr-CA" sz="2000" dirty="0"/>
          </a:p>
          <a:p>
            <a:pPr lvl="1"/>
            <a:r>
              <a:rPr lang="fr-CA" sz="2000" dirty="0"/>
              <a:t>Communication nationale à l’aide de Relations avec la clientèle et gestion de la demande</a:t>
            </a:r>
          </a:p>
          <a:p>
            <a:endParaRPr lang="en-CA" sz="2400" dirty="0"/>
          </a:p>
          <a:p>
            <a:r>
              <a:rPr lang="fr-CA" sz="2400" dirty="0"/>
              <a:t>Amélioration continue des normes et des outils de conception</a:t>
            </a:r>
          </a:p>
          <a:p>
            <a:pPr lvl="1"/>
            <a:endParaRPr lang="en-CA" sz="2000" dirty="0"/>
          </a:p>
          <a:p>
            <a:r>
              <a:rPr lang="fr-CA" sz="2400" dirty="0"/>
              <a:t>Publication d’un rapport complet sur la série de consultations sur l’accessibilité Milieu de travail GC et poursuite de l’engagement avec la collectivité</a:t>
            </a:r>
          </a:p>
        </p:txBody>
      </p:sp>
    </p:spTree>
    <p:extLst>
      <p:ext uri="{BB962C8B-B14F-4D97-AF65-F5344CB8AC3E}">
        <p14:creationId xmlns:p14="http://schemas.microsoft.com/office/powerpoint/2010/main" val="20358541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33;p2">
            <a:extLst>
              <a:ext uri="{FF2B5EF4-FFF2-40B4-BE49-F238E27FC236}">
                <a16:creationId xmlns:a16="http://schemas.microsoft.com/office/drawing/2014/main" id="{D10358D3-4DCF-4E83-86CD-EE7064E5AD9F}"/>
              </a:ext>
            </a:extLst>
          </p:cNvPr>
          <p:cNvSpPr>
            <a:spLocks noGrp="1" noChangeArrowheads="1"/>
          </p:cNvSpPr>
          <p:nvPr>
            <p:ph type="title"/>
            <p:custDataLst>
              <p:tags r:id="rId1"/>
            </p:custDataLst>
          </p:nvPr>
        </p:nvSpPr>
        <p:spPr>
          <a:xfrm>
            <a:off x="524167" y="2409909"/>
            <a:ext cx="10933825" cy="591133"/>
          </a:xfrm>
        </p:spPr>
        <p:txBody>
          <a:bodyPr/>
          <a:lstStyle/>
          <a:p>
            <a:pPr algn="l">
              <a:buClr>
                <a:srgbClr val="000000"/>
              </a:buClr>
              <a:buSzPts val="2500"/>
            </a:pPr>
            <a:r>
              <a:rPr lang="fr-CA" sz="4400" dirty="0">
                <a:solidFill>
                  <a:schemeClr val="tx1"/>
                </a:solidFill>
              </a:rPr>
              <a:t>Partie 1</a:t>
            </a:r>
            <a:br>
              <a:rPr lang="fr-CA" sz="3600" dirty="0">
                <a:solidFill>
                  <a:schemeClr val="tx1"/>
                </a:solidFill>
              </a:rPr>
            </a:br>
            <a:r>
              <a:rPr lang="fr-CA" sz="4400" dirty="0">
                <a:solidFill>
                  <a:srgbClr val="636466"/>
                </a:solidFill>
              </a:rPr>
              <a:t>Accessibilité et inclusion dans la conception du milieu de travail</a:t>
            </a:r>
          </a:p>
        </p:txBody>
      </p:sp>
    </p:spTree>
    <p:extLst>
      <p:ext uri="{BB962C8B-B14F-4D97-AF65-F5344CB8AC3E}">
        <p14:creationId xmlns:p14="http://schemas.microsoft.com/office/powerpoint/2010/main" val="213425118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1713B29-E240-4475-A900-B7465384F83F}"/>
              </a:ext>
            </a:extLst>
          </p:cNvPr>
          <p:cNvSpPr>
            <a:spLocks noGrp="1"/>
          </p:cNvSpPr>
          <p:nvPr>
            <p:ph type="title"/>
            <p:custDataLst>
              <p:tags r:id="rId1"/>
            </p:custDataLst>
          </p:nvPr>
        </p:nvSpPr>
        <p:spPr/>
        <p:txBody>
          <a:bodyPr/>
          <a:lstStyle/>
          <a:p>
            <a:pPr>
              <a:defRPr/>
            </a:pPr>
            <a:r>
              <a:rPr lang="fr-CA">
                <a:solidFill>
                  <a:schemeClr val="tx1"/>
                </a:solidFill>
              </a:rPr>
              <a:t>Annexes</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Google Shape;233;p2">
            <a:extLst>
              <a:ext uri="{FF2B5EF4-FFF2-40B4-BE49-F238E27FC236}">
                <a16:creationId xmlns:a16="http://schemas.microsoft.com/office/drawing/2014/main" id="{80CE26FA-2F8A-4D04-BB3D-037CD2C56CCA}"/>
              </a:ext>
            </a:extLst>
          </p:cNvPr>
          <p:cNvSpPr>
            <a:spLocks noGrp="1" noChangeArrowheads="1"/>
          </p:cNvSpPr>
          <p:nvPr>
            <p:ph type="title"/>
            <p:custDataLst>
              <p:tags r:id="rId1"/>
            </p:custDataLst>
          </p:nvPr>
        </p:nvSpPr>
        <p:spPr>
          <a:xfrm>
            <a:off x="421530" y="431819"/>
            <a:ext cx="9601200" cy="591133"/>
          </a:xfrm>
        </p:spPr>
        <p:txBody>
          <a:bodyPr/>
          <a:lstStyle/>
          <a:p>
            <a:pPr algn="l">
              <a:buClr>
                <a:srgbClr val="000000"/>
              </a:buClr>
              <a:buSzPts val="2500"/>
            </a:pPr>
            <a:r>
              <a:rPr lang="fr-CA" sz="3600" dirty="0">
                <a:solidFill>
                  <a:srgbClr val="636466"/>
                </a:solidFill>
              </a:rPr>
              <a:t>Objectifs d’accessibilité et d’inclusion</a:t>
            </a:r>
          </a:p>
        </p:txBody>
      </p:sp>
      <p:sp>
        <p:nvSpPr>
          <p:cNvPr id="15" name="Rectangle 14">
            <a:extLst>
              <a:ext uri="{FF2B5EF4-FFF2-40B4-BE49-F238E27FC236}">
                <a16:creationId xmlns:a16="http://schemas.microsoft.com/office/drawing/2014/main" id="{3B335E29-3771-4E0B-BB06-26D47AF73DC3}"/>
              </a:ext>
              <a:ext uri="{C183D7F6-B498-43B3-948B-1728B52AA6E4}">
                <adec:decorative xmlns:adec="http://schemas.microsoft.com/office/drawing/2017/decorative" val="1"/>
              </a:ext>
            </a:extLst>
          </p:cNvPr>
          <p:cNvSpPr/>
          <p:nvPr/>
        </p:nvSpPr>
        <p:spPr>
          <a:xfrm>
            <a:off x="545369" y="1225928"/>
            <a:ext cx="2389190" cy="897030"/>
          </a:xfrm>
          <a:prstGeom prst="rect">
            <a:avLst/>
          </a:prstGeom>
          <a:solidFill>
            <a:srgbClr val="A7CE75">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5" name="Rectangle 2">
            <a:extLst>
              <a:ext uri="{FF2B5EF4-FFF2-40B4-BE49-F238E27FC236}">
                <a16:creationId xmlns:a16="http://schemas.microsoft.com/office/drawing/2014/main" id="{84B20D34-CE68-45D5-99E4-77B8E847F0DB}"/>
              </a:ext>
            </a:extLst>
          </p:cNvPr>
          <p:cNvSpPr>
            <a:spLocks noChangeArrowheads="1"/>
          </p:cNvSpPr>
          <p:nvPr>
            <p:custDataLst>
              <p:tags r:id="rId2"/>
            </p:custDataLst>
          </p:nvPr>
        </p:nvSpPr>
        <p:spPr bwMode="auto">
          <a:xfrm>
            <a:off x="716060" y="1293554"/>
            <a:ext cx="2055452" cy="767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sz="2400">
                <a:solidFill>
                  <a:schemeClr val="tx1"/>
                </a:solidFill>
                <a:latin typeface="Times New Roman" panose="02020603050405020304" pitchFamily="18" charset="0"/>
              </a:defRPr>
            </a:lvl1pPr>
            <a:lvl2pPr marL="268288" indent="-180975">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lnSpc>
                <a:spcPct val="107000"/>
              </a:lnSpc>
              <a:spcBef>
                <a:spcPts val="600"/>
              </a:spcBef>
              <a:buClr>
                <a:srgbClr val="00B050"/>
              </a:buClr>
              <a:buSzPct val="75000"/>
            </a:pPr>
            <a:r>
              <a:rPr lang="fr-CA" sz="1400" dirty="0">
                <a:latin typeface="Arial"/>
                <a:cs typeface="Arial"/>
              </a:rPr>
              <a:t>Pratiques exemplaires en matière de conception accessible</a:t>
            </a:r>
          </a:p>
        </p:txBody>
      </p:sp>
      <p:sp>
        <p:nvSpPr>
          <p:cNvPr id="4" name="Rectangle 2">
            <a:extLst>
              <a:ext uri="{FF2B5EF4-FFF2-40B4-BE49-F238E27FC236}">
                <a16:creationId xmlns:a16="http://schemas.microsoft.com/office/drawing/2014/main" id="{ED040A9E-0A38-46AA-A5F6-208BDE18AEBD}"/>
              </a:ext>
            </a:extLst>
          </p:cNvPr>
          <p:cNvSpPr>
            <a:spLocks noChangeArrowheads="1"/>
          </p:cNvSpPr>
          <p:nvPr>
            <p:custDataLst>
              <p:tags r:id="rId3"/>
            </p:custDataLst>
          </p:nvPr>
        </p:nvSpPr>
        <p:spPr bwMode="auto">
          <a:xfrm>
            <a:off x="557508" y="2302556"/>
            <a:ext cx="2389191" cy="2611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sz="2400">
                <a:solidFill>
                  <a:schemeClr val="tx1"/>
                </a:solidFill>
                <a:latin typeface="Times New Roman" panose="02020603050405020304" pitchFamily="18" charset="0"/>
              </a:defRPr>
            </a:lvl1pPr>
            <a:lvl2pPr marL="268288" indent="-180975">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nSpc>
                <a:spcPct val="107000"/>
              </a:lnSpc>
              <a:spcBef>
                <a:spcPts val="600"/>
              </a:spcBef>
              <a:buClr>
                <a:srgbClr val="00B050"/>
              </a:buClr>
              <a:buSzPct val="75000"/>
            </a:pPr>
            <a:r>
              <a:rPr lang="fr-CA" sz="1400" dirty="0">
                <a:latin typeface="Arial"/>
                <a:cs typeface="Arial"/>
              </a:rPr>
              <a:t>Milieu de travail GC se veut une norme de conception des milieux de travail accessibles et inclusifs permettant aux employés de choisir parmi une variété de milieux de travail ceux qui répondent le mieux à leurs besoins fonctionnels, à leurs capacités et à leurs préférences personnelles. </a:t>
            </a:r>
          </a:p>
        </p:txBody>
      </p:sp>
      <p:sp>
        <p:nvSpPr>
          <p:cNvPr id="14" name="Rectangle 13">
            <a:extLst>
              <a:ext uri="{FF2B5EF4-FFF2-40B4-BE49-F238E27FC236}">
                <a16:creationId xmlns:a16="http://schemas.microsoft.com/office/drawing/2014/main" id="{56C6A081-D2BF-470A-BF1E-C9F19E78991A}"/>
              </a:ext>
              <a:ext uri="{C183D7F6-B498-43B3-948B-1728B52AA6E4}">
                <adec:decorative xmlns:adec="http://schemas.microsoft.com/office/drawing/2017/decorative" val="1"/>
              </a:ext>
            </a:extLst>
          </p:cNvPr>
          <p:cNvSpPr/>
          <p:nvPr/>
        </p:nvSpPr>
        <p:spPr>
          <a:xfrm>
            <a:off x="3384986" y="1225928"/>
            <a:ext cx="2389190" cy="897030"/>
          </a:xfrm>
          <a:prstGeom prst="rect">
            <a:avLst/>
          </a:prstGeom>
          <a:solidFill>
            <a:srgbClr val="A7CE75">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6" name="Rectangle 2">
            <a:extLst>
              <a:ext uri="{FF2B5EF4-FFF2-40B4-BE49-F238E27FC236}">
                <a16:creationId xmlns:a16="http://schemas.microsoft.com/office/drawing/2014/main" id="{07F1C9E6-7E00-4BA0-AB27-492D01620D98}"/>
              </a:ext>
            </a:extLst>
          </p:cNvPr>
          <p:cNvSpPr>
            <a:spLocks noChangeArrowheads="1"/>
          </p:cNvSpPr>
          <p:nvPr>
            <p:custDataLst>
              <p:tags r:id="rId4"/>
            </p:custDataLst>
          </p:nvPr>
        </p:nvSpPr>
        <p:spPr bwMode="auto">
          <a:xfrm>
            <a:off x="3551855" y="1374391"/>
            <a:ext cx="2055452" cy="536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sz="2400">
                <a:solidFill>
                  <a:schemeClr val="tx1"/>
                </a:solidFill>
                <a:latin typeface="Times New Roman" panose="02020603050405020304" pitchFamily="18" charset="0"/>
              </a:defRPr>
            </a:lvl1pPr>
            <a:lvl2pPr marL="268288" indent="-180975">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lnSpc>
                <a:spcPct val="107000"/>
              </a:lnSpc>
              <a:spcBef>
                <a:spcPts val="600"/>
              </a:spcBef>
              <a:buClr>
                <a:srgbClr val="00B050"/>
              </a:buClr>
              <a:buSzPct val="75000"/>
            </a:pPr>
            <a:r>
              <a:rPr lang="fr-CA" sz="1400" dirty="0">
                <a:latin typeface="Arial"/>
                <a:cs typeface="Arial"/>
              </a:rPr>
              <a:t>Soutien du mieux-être des employés</a:t>
            </a:r>
          </a:p>
        </p:txBody>
      </p:sp>
      <p:sp>
        <p:nvSpPr>
          <p:cNvPr id="16" name="Rectangle 2">
            <a:extLst>
              <a:ext uri="{FF2B5EF4-FFF2-40B4-BE49-F238E27FC236}">
                <a16:creationId xmlns:a16="http://schemas.microsoft.com/office/drawing/2014/main" id="{9C40B86C-80D3-45BE-8774-DA8402674B95}"/>
              </a:ext>
            </a:extLst>
          </p:cNvPr>
          <p:cNvSpPr>
            <a:spLocks noChangeArrowheads="1"/>
          </p:cNvSpPr>
          <p:nvPr>
            <p:custDataLst>
              <p:tags r:id="rId5"/>
            </p:custDataLst>
          </p:nvPr>
        </p:nvSpPr>
        <p:spPr bwMode="auto">
          <a:xfrm>
            <a:off x="3448951" y="2343438"/>
            <a:ext cx="2389191" cy="2841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sz="2400">
                <a:solidFill>
                  <a:schemeClr val="tx1"/>
                </a:solidFill>
                <a:latin typeface="Times New Roman" panose="02020603050405020304" pitchFamily="18" charset="0"/>
              </a:defRPr>
            </a:lvl1pPr>
            <a:lvl2pPr marL="268288" indent="-180975">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nSpc>
                <a:spcPct val="107000"/>
              </a:lnSpc>
              <a:spcBef>
                <a:spcPts val="600"/>
              </a:spcBef>
              <a:buClr>
                <a:srgbClr val="00B050"/>
              </a:buClr>
              <a:buSzPct val="75000"/>
            </a:pPr>
            <a:r>
              <a:rPr lang="fr-CA" sz="1400" dirty="0">
                <a:latin typeface="Arial"/>
                <a:cs typeface="Arial"/>
              </a:rPr>
              <a:t>Les milieux de travail sain favorisent le mieux-être physique et mental des employés en offrant aux utilisateurs un mobilier ergonomique et réglable, y compris des éléments naturels, ainsi que des espaces tranquilles propices à la concentration ou exempts de sources d’hyperstimulation.</a:t>
            </a:r>
          </a:p>
        </p:txBody>
      </p:sp>
      <p:sp>
        <p:nvSpPr>
          <p:cNvPr id="13" name="Rectangle 12">
            <a:extLst>
              <a:ext uri="{FF2B5EF4-FFF2-40B4-BE49-F238E27FC236}">
                <a16:creationId xmlns:a16="http://schemas.microsoft.com/office/drawing/2014/main" id="{6B53E647-2B8C-4191-9232-1D00078901FE}"/>
              </a:ext>
              <a:ext uri="{C183D7F6-B498-43B3-948B-1728B52AA6E4}">
                <adec:decorative xmlns:adec="http://schemas.microsoft.com/office/drawing/2017/decorative" val="1"/>
              </a:ext>
            </a:extLst>
          </p:cNvPr>
          <p:cNvSpPr/>
          <p:nvPr/>
        </p:nvSpPr>
        <p:spPr>
          <a:xfrm>
            <a:off x="6224643" y="1225928"/>
            <a:ext cx="2389190" cy="897030"/>
          </a:xfrm>
          <a:prstGeom prst="rect">
            <a:avLst/>
          </a:prstGeom>
          <a:solidFill>
            <a:srgbClr val="A7CE75">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7" name="Rectangle 2">
            <a:extLst>
              <a:ext uri="{FF2B5EF4-FFF2-40B4-BE49-F238E27FC236}">
                <a16:creationId xmlns:a16="http://schemas.microsoft.com/office/drawing/2014/main" id="{46CC6662-7238-4542-B3CD-35DE898D3398}"/>
              </a:ext>
            </a:extLst>
          </p:cNvPr>
          <p:cNvSpPr>
            <a:spLocks noChangeArrowheads="1"/>
          </p:cNvSpPr>
          <p:nvPr>
            <p:custDataLst>
              <p:tags r:id="rId6"/>
            </p:custDataLst>
          </p:nvPr>
        </p:nvSpPr>
        <p:spPr bwMode="auto">
          <a:xfrm>
            <a:off x="6561274" y="1405526"/>
            <a:ext cx="1715927" cy="536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sz="2400">
                <a:solidFill>
                  <a:schemeClr val="tx1"/>
                </a:solidFill>
                <a:latin typeface="Times New Roman" panose="02020603050405020304" pitchFamily="18" charset="0"/>
              </a:defRPr>
            </a:lvl1pPr>
            <a:lvl2pPr marL="268288" indent="-180975">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lnSpc>
                <a:spcPct val="107000"/>
              </a:lnSpc>
              <a:spcBef>
                <a:spcPts val="600"/>
              </a:spcBef>
              <a:buClr>
                <a:srgbClr val="00B050"/>
              </a:buClr>
              <a:buSzPct val="75000"/>
            </a:pPr>
            <a:r>
              <a:rPr lang="fr-CA" sz="1400" dirty="0">
                <a:latin typeface="Arial"/>
                <a:cs typeface="Arial"/>
              </a:rPr>
              <a:t>Soutien de la diversité </a:t>
            </a:r>
          </a:p>
        </p:txBody>
      </p:sp>
      <p:sp>
        <p:nvSpPr>
          <p:cNvPr id="17" name="Rectangle 2">
            <a:extLst>
              <a:ext uri="{FF2B5EF4-FFF2-40B4-BE49-F238E27FC236}">
                <a16:creationId xmlns:a16="http://schemas.microsoft.com/office/drawing/2014/main" id="{C5EBF48A-2FBC-4EF2-ACF7-6D667467761A}"/>
              </a:ext>
            </a:extLst>
          </p:cNvPr>
          <p:cNvSpPr>
            <a:spLocks noChangeArrowheads="1"/>
          </p:cNvSpPr>
          <p:nvPr>
            <p:custDataLst>
              <p:tags r:id="rId7"/>
            </p:custDataLst>
          </p:nvPr>
        </p:nvSpPr>
        <p:spPr bwMode="auto">
          <a:xfrm>
            <a:off x="6305785" y="2343438"/>
            <a:ext cx="2485340" cy="2611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sz="2400">
                <a:solidFill>
                  <a:schemeClr val="tx1"/>
                </a:solidFill>
                <a:latin typeface="Times New Roman" panose="02020603050405020304" pitchFamily="18" charset="0"/>
              </a:defRPr>
            </a:lvl1pPr>
            <a:lvl2pPr marL="268288" indent="-180975">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nSpc>
                <a:spcPct val="107000"/>
              </a:lnSpc>
              <a:spcBef>
                <a:spcPts val="600"/>
              </a:spcBef>
              <a:buClr>
                <a:srgbClr val="00B050"/>
              </a:buClr>
              <a:buSzPct val="75000"/>
            </a:pPr>
            <a:r>
              <a:rPr lang="fr-CA" sz="1400" dirty="0">
                <a:latin typeface="Arial"/>
                <a:cs typeface="Arial"/>
              </a:rPr>
              <a:t>Les milieux de travail inclusifs reconnaissent les besoins des divers groupes identitaires et offrent un espace sécuritaire aux employés leur permettant travailler de manière autonome et d’interagir avec les autres et de contribuer ainsi à une fonction publique hautement performante.</a:t>
            </a:r>
          </a:p>
        </p:txBody>
      </p:sp>
      <p:sp>
        <p:nvSpPr>
          <p:cNvPr id="12" name="Rectangle 11">
            <a:extLst>
              <a:ext uri="{FF2B5EF4-FFF2-40B4-BE49-F238E27FC236}">
                <a16:creationId xmlns:a16="http://schemas.microsoft.com/office/drawing/2014/main" id="{01EEE71E-7648-47CF-B391-E39FB80EFDFB}"/>
              </a:ext>
              <a:ext uri="{C183D7F6-B498-43B3-948B-1728B52AA6E4}">
                <adec:decorative xmlns:adec="http://schemas.microsoft.com/office/drawing/2017/decorative" val="1"/>
              </a:ext>
            </a:extLst>
          </p:cNvPr>
          <p:cNvSpPr/>
          <p:nvPr/>
        </p:nvSpPr>
        <p:spPr>
          <a:xfrm>
            <a:off x="9064300" y="1225928"/>
            <a:ext cx="2389190" cy="897030"/>
          </a:xfrm>
          <a:prstGeom prst="rect">
            <a:avLst/>
          </a:prstGeom>
          <a:solidFill>
            <a:srgbClr val="A7CE75">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8" name="Rectangle 2">
            <a:extLst>
              <a:ext uri="{FF2B5EF4-FFF2-40B4-BE49-F238E27FC236}">
                <a16:creationId xmlns:a16="http://schemas.microsoft.com/office/drawing/2014/main" id="{D7474DCA-9110-46A2-9A53-C6F936C4460D}"/>
              </a:ext>
            </a:extLst>
          </p:cNvPr>
          <p:cNvSpPr>
            <a:spLocks noChangeArrowheads="1"/>
          </p:cNvSpPr>
          <p:nvPr>
            <p:custDataLst>
              <p:tags r:id="rId8"/>
            </p:custDataLst>
          </p:nvPr>
        </p:nvSpPr>
        <p:spPr bwMode="auto">
          <a:xfrm>
            <a:off x="9042056" y="1374392"/>
            <a:ext cx="2389189" cy="536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sz="2400">
                <a:solidFill>
                  <a:schemeClr val="tx1"/>
                </a:solidFill>
                <a:latin typeface="Times New Roman" panose="02020603050405020304" pitchFamily="18" charset="0"/>
              </a:defRPr>
            </a:lvl1pPr>
            <a:lvl2pPr marL="268288" indent="-180975">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lnSpc>
                <a:spcPct val="107000"/>
              </a:lnSpc>
              <a:spcBef>
                <a:spcPts val="600"/>
              </a:spcBef>
              <a:buClr>
                <a:srgbClr val="00B050"/>
              </a:buClr>
              <a:buSzPct val="75000"/>
            </a:pPr>
            <a:r>
              <a:rPr lang="fr-CA" sz="1400" dirty="0">
                <a:latin typeface="Arial"/>
                <a:cs typeface="Arial"/>
              </a:rPr>
              <a:t>Consultation des employés et des experts</a:t>
            </a:r>
          </a:p>
        </p:txBody>
      </p:sp>
      <p:sp>
        <p:nvSpPr>
          <p:cNvPr id="18" name="Rectangle 2">
            <a:extLst>
              <a:ext uri="{FF2B5EF4-FFF2-40B4-BE49-F238E27FC236}">
                <a16:creationId xmlns:a16="http://schemas.microsoft.com/office/drawing/2014/main" id="{02191390-CA6C-4DE1-A2A0-C5C0D2D0BFEC}"/>
              </a:ext>
            </a:extLst>
          </p:cNvPr>
          <p:cNvSpPr>
            <a:spLocks noChangeArrowheads="1"/>
          </p:cNvSpPr>
          <p:nvPr>
            <p:custDataLst>
              <p:tags r:id="rId9"/>
            </p:custDataLst>
          </p:nvPr>
        </p:nvSpPr>
        <p:spPr bwMode="auto">
          <a:xfrm>
            <a:off x="8963043" y="2331603"/>
            <a:ext cx="2671449" cy="2150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sz="2400">
                <a:solidFill>
                  <a:schemeClr val="tx1"/>
                </a:solidFill>
                <a:latin typeface="Times New Roman" panose="02020603050405020304" pitchFamily="18" charset="0"/>
              </a:defRPr>
            </a:lvl1pPr>
            <a:lvl2pPr marL="268288" indent="-180975">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nSpc>
                <a:spcPct val="107000"/>
              </a:lnSpc>
              <a:spcBef>
                <a:spcPts val="600"/>
              </a:spcBef>
              <a:buClr>
                <a:srgbClr val="00B050"/>
              </a:buClr>
              <a:buSzPct val="75000"/>
            </a:pPr>
            <a:r>
              <a:rPr lang="fr-CA" sz="1400" dirty="0">
                <a:latin typeface="Arial"/>
                <a:cs typeface="Arial"/>
              </a:rPr>
              <a:t>C’est par la consultation régulière des réseaux d’employés et des experts de l’accessibilité que Milieu de travail GC peut s’améliorer continuellement et dépasser les normes du secteur relatives à la conception des lieux de travail inclusifs.</a:t>
            </a:r>
          </a:p>
        </p:txBody>
      </p:sp>
      <p:pic>
        <p:nvPicPr>
          <p:cNvPr id="19" name="Image 2" descr="I work from home&#10;&#10;&quot;I had an appointment this morning close to home so I decided to work from home for the rest of the afternoon. I had planned my week in advance to save my non-urgent individual tasks this afternoon.&quot;&#10;&#10;I work from a GCcoworking&#10;&#10;&quot;I'm working on a project with my colleague today, and since we both live in the same neighbourhood, we decided to meet at our local GCcoworking site. This will save us 30 minutes of commute time to the office!&quot;&#10;&#10;I work in the office&#10;&#10;&quot;Today, my team is brainstorming for a new communications tool that we will be developing. The office is the best place for today's tasks as we will need a lot of space and a large TV monitor. &quot;&#10;&#10;I work from another location&#10;&#10;&quot;My day today is filled with client meetings! There is no GCcoworking locations nearby and I would lose a lot of time by commuting back and forth to the office so I will be working in a coffee shop in between my meetings.&quot;&#10;" title="Small drawing to explain flexibility">
            <a:extLst>
              <a:ext uri="{FF2B5EF4-FFF2-40B4-BE49-F238E27FC236}">
                <a16:creationId xmlns:a16="http://schemas.microsoft.com/office/drawing/2014/main" id="{80C1934C-035F-43BA-B98C-01F9C14DA640}"/>
              </a:ext>
            </a:extLst>
          </p:cNvPr>
          <p:cNvPicPr>
            <a:picLocks noChangeAspect="1"/>
          </p:cNvPicPr>
          <p:nvPr>
            <p:custDataLst>
              <p:tags r:id="rId10"/>
            </p:custDataLst>
          </p:nvPr>
        </p:nvPicPr>
        <p:blipFill rotWithShape="1">
          <a:blip r:embed="rId13"/>
          <a:srcRect l="52837" t="17006" r="26775" b="52250"/>
          <a:stretch/>
        </p:blipFill>
        <p:spPr>
          <a:xfrm>
            <a:off x="9258769" y="4700849"/>
            <a:ext cx="2402274" cy="1565517"/>
          </a:xfrm>
          <a:prstGeom prst="rect">
            <a:avLst/>
          </a:prstGeom>
        </p:spPr>
      </p:pic>
    </p:spTree>
    <p:extLst>
      <p:ext uri="{BB962C8B-B14F-4D97-AF65-F5344CB8AC3E}">
        <p14:creationId xmlns:p14="http://schemas.microsoft.com/office/powerpoint/2010/main" val="349183492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2438" y="417513"/>
            <a:ext cx="11739562" cy="779462"/>
          </a:xfrm>
        </p:spPr>
        <p:txBody>
          <a:bodyPr/>
          <a:lstStyle/>
          <a:p>
            <a:r>
              <a:rPr lang="fr-CA" sz="3600" dirty="0"/>
              <a:t>Aperçu de la série de consultations sur l’accessibilité</a:t>
            </a:r>
          </a:p>
        </p:txBody>
      </p:sp>
      <p:sp>
        <p:nvSpPr>
          <p:cNvPr id="11" name="TextBox 10"/>
          <p:cNvSpPr txBox="1"/>
          <p:nvPr/>
        </p:nvSpPr>
        <p:spPr>
          <a:xfrm>
            <a:off x="282285" y="1295957"/>
            <a:ext cx="2156178" cy="1152623"/>
          </a:xfrm>
          <a:prstGeom prst="rect">
            <a:avLst/>
          </a:prstGeom>
          <a:noFill/>
        </p:spPr>
        <p:txBody>
          <a:bodyPr wrap="square" rtlCol="0">
            <a:spAutoFit/>
          </a:bodyPr>
          <a:lstStyle/>
          <a:p>
            <a:pPr algn="ctr">
              <a:lnSpc>
                <a:spcPct val="90000"/>
              </a:lnSpc>
            </a:pPr>
            <a:r>
              <a:rPr lang="fr-CA" sz="4600" b="1" dirty="0">
                <a:solidFill>
                  <a:srgbClr val="338998"/>
                </a:solidFill>
                <a:latin typeface="Arial"/>
                <a:cs typeface="Arial"/>
              </a:rPr>
              <a:t>25</a:t>
            </a:r>
          </a:p>
          <a:p>
            <a:pPr algn="ctr">
              <a:lnSpc>
                <a:spcPct val="90000"/>
              </a:lnSpc>
            </a:pPr>
            <a:r>
              <a:rPr lang="fr-CA" sz="3000" dirty="0">
                <a:solidFill>
                  <a:schemeClr val="accent6">
                    <a:lumMod val="50000"/>
                  </a:schemeClr>
                </a:solidFill>
                <a:latin typeface="Arial"/>
                <a:cs typeface="Arial"/>
              </a:rPr>
              <a:t>séances</a:t>
            </a:r>
          </a:p>
        </p:txBody>
      </p:sp>
      <p:sp>
        <p:nvSpPr>
          <p:cNvPr id="10" name="TextBox 9"/>
          <p:cNvSpPr txBox="1"/>
          <p:nvPr/>
        </p:nvSpPr>
        <p:spPr>
          <a:xfrm>
            <a:off x="2432050" y="1297003"/>
            <a:ext cx="2918747" cy="1152623"/>
          </a:xfrm>
          <a:prstGeom prst="rect">
            <a:avLst/>
          </a:prstGeom>
          <a:noFill/>
        </p:spPr>
        <p:txBody>
          <a:bodyPr wrap="square" rtlCol="0">
            <a:spAutoFit/>
          </a:bodyPr>
          <a:lstStyle/>
          <a:p>
            <a:pPr algn="ctr">
              <a:lnSpc>
                <a:spcPct val="90000"/>
              </a:lnSpc>
            </a:pPr>
            <a:r>
              <a:rPr lang="fr-CA" sz="4600" b="1">
                <a:solidFill>
                  <a:srgbClr val="338998"/>
                </a:solidFill>
                <a:latin typeface="Arial"/>
                <a:cs typeface="Arial"/>
              </a:rPr>
              <a:t>259</a:t>
            </a:r>
          </a:p>
          <a:p>
            <a:pPr algn="ctr">
              <a:lnSpc>
                <a:spcPct val="90000"/>
              </a:lnSpc>
            </a:pPr>
            <a:r>
              <a:rPr lang="fr-CA" sz="3000">
                <a:solidFill>
                  <a:srgbClr val="5C5D61"/>
                </a:solidFill>
                <a:latin typeface="Arial"/>
                <a:cs typeface="Arial"/>
              </a:rPr>
              <a:t>participants</a:t>
            </a:r>
          </a:p>
        </p:txBody>
      </p:sp>
      <p:sp>
        <p:nvSpPr>
          <p:cNvPr id="5" name="Rectangle 4"/>
          <p:cNvSpPr/>
          <p:nvPr/>
        </p:nvSpPr>
        <p:spPr>
          <a:xfrm>
            <a:off x="556389" y="2745323"/>
            <a:ext cx="4111004" cy="400110"/>
          </a:xfrm>
          <a:prstGeom prst="rect">
            <a:avLst/>
          </a:prstGeom>
        </p:spPr>
        <p:txBody>
          <a:bodyPr wrap="square">
            <a:spAutoFit/>
          </a:bodyPr>
          <a:lstStyle/>
          <a:p>
            <a:r>
              <a:rPr lang="fr-CA" sz="2000" b="1" dirty="0">
                <a:solidFill>
                  <a:srgbClr val="338998"/>
                </a:solidFill>
                <a:latin typeface="Arial"/>
                <a:cs typeface="Arial"/>
              </a:rPr>
              <a:t>De 36 ministères</a:t>
            </a:r>
          </a:p>
        </p:txBody>
      </p:sp>
      <p:sp>
        <p:nvSpPr>
          <p:cNvPr id="3" name="Content Placeholder 10"/>
          <p:cNvSpPr txBox="1">
            <a:spLocks/>
          </p:cNvSpPr>
          <p:nvPr/>
        </p:nvSpPr>
        <p:spPr>
          <a:xfrm>
            <a:off x="568141" y="3190642"/>
            <a:ext cx="4430676" cy="3134243"/>
          </a:xfrm>
          <a:prstGeom prst="rect">
            <a:avLst/>
          </a:prstGeom>
        </p:spPr>
        <p:txBody>
          <a:bodyPr>
            <a:noAutofit/>
          </a:bodyPr>
          <a:lstStyle>
            <a:lvl1pPr marL="228600" indent="-228600" algn="l" defTabSz="914400" rtl="0" eaLnBrk="1" latinLnBrk="0" hangingPunct="1">
              <a:lnSpc>
                <a:spcPts val="24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ts val="24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ts val="24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ts val="24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ts val="24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600"/>
              </a:spcBef>
              <a:spcAft>
                <a:spcPts val="1200"/>
              </a:spcAft>
              <a:buFont typeface="Arial" panose="020B0604020202020204" pitchFamily="34" charset="0"/>
              <a:buNone/>
            </a:pPr>
            <a:r>
              <a:rPr lang="fr-CA" sz="1600" dirty="0"/>
              <a:t>Ministères les plus représentés : </a:t>
            </a:r>
          </a:p>
          <a:p>
            <a:pPr>
              <a:lnSpc>
                <a:spcPct val="100000"/>
              </a:lnSpc>
              <a:spcBef>
                <a:spcPts val="600"/>
              </a:spcBef>
            </a:pPr>
            <a:r>
              <a:rPr lang="fr-CA" sz="1600" b="1" dirty="0"/>
              <a:t>Services publics et </a:t>
            </a:r>
            <a:br>
              <a:rPr lang="fr-CA" sz="1600" b="1" dirty="0"/>
            </a:br>
            <a:r>
              <a:rPr lang="fr-CA" sz="1600" b="1" dirty="0"/>
              <a:t>Approvisionnement Canada</a:t>
            </a:r>
          </a:p>
          <a:p>
            <a:pPr>
              <a:lnSpc>
                <a:spcPct val="100000"/>
              </a:lnSpc>
              <a:spcBef>
                <a:spcPts val="600"/>
              </a:spcBef>
            </a:pPr>
            <a:r>
              <a:rPr lang="fr-CA" sz="1600" b="1" dirty="0"/>
              <a:t>Emploi et Développement social Canada</a:t>
            </a:r>
          </a:p>
          <a:p>
            <a:pPr>
              <a:lnSpc>
                <a:spcPct val="100000"/>
              </a:lnSpc>
              <a:spcBef>
                <a:spcPts val="600"/>
              </a:spcBef>
            </a:pPr>
            <a:r>
              <a:rPr lang="fr-CA" sz="1600" b="1" dirty="0"/>
              <a:t>Agriculture et Agroalimentaire Canada</a:t>
            </a:r>
          </a:p>
          <a:p>
            <a:pPr>
              <a:lnSpc>
                <a:spcPct val="100000"/>
              </a:lnSpc>
              <a:spcBef>
                <a:spcPts val="600"/>
              </a:spcBef>
            </a:pPr>
            <a:r>
              <a:rPr lang="fr-CA" sz="1600" b="1" dirty="0"/>
              <a:t>Agence du revenu du Canada</a:t>
            </a:r>
          </a:p>
        </p:txBody>
      </p:sp>
      <p:sp>
        <p:nvSpPr>
          <p:cNvPr id="6" name="Rectangle 5"/>
          <p:cNvSpPr/>
          <p:nvPr/>
        </p:nvSpPr>
        <p:spPr>
          <a:xfrm>
            <a:off x="6102687" y="2745323"/>
            <a:ext cx="2023311" cy="400110"/>
          </a:xfrm>
          <a:prstGeom prst="rect">
            <a:avLst/>
          </a:prstGeom>
        </p:spPr>
        <p:txBody>
          <a:bodyPr wrap="none">
            <a:spAutoFit/>
          </a:bodyPr>
          <a:lstStyle/>
          <a:p>
            <a:r>
              <a:rPr lang="fr-CA" sz="2000" b="1">
                <a:solidFill>
                  <a:srgbClr val="338998"/>
                </a:solidFill>
                <a:latin typeface="Arial"/>
                <a:cs typeface="Arial"/>
              </a:rPr>
              <a:t>Dans 6 régions</a:t>
            </a:r>
          </a:p>
        </p:txBody>
      </p:sp>
      <p:sp>
        <p:nvSpPr>
          <p:cNvPr id="4" name="TextBox 3"/>
          <p:cNvSpPr txBox="1"/>
          <p:nvPr/>
        </p:nvSpPr>
        <p:spPr>
          <a:xfrm>
            <a:off x="6126218" y="3268699"/>
            <a:ext cx="1714500" cy="892552"/>
          </a:xfrm>
          <a:prstGeom prst="rect">
            <a:avLst/>
          </a:prstGeom>
          <a:noFill/>
        </p:spPr>
        <p:txBody>
          <a:bodyPr wrap="square" rtlCol="0">
            <a:spAutoFit/>
          </a:bodyPr>
          <a:lstStyle/>
          <a:p>
            <a:r>
              <a:rPr lang="fr-CA" sz="1600" b="1">
                <a:latin typeface="Arial"/>
                <a:cs typeface="Arial"/>
              </a:rPr>
              <a:t>63 %</a:t>
            </a:r>
          </a:p>
          <a:p>
            <a:r>
              <a:rPr lang="fr-CA" sz="1600">
                <a:latin typeface="Arial"/>
                <a:cs typeface="Arial"/>
              </a:rPr>
              <a:t>RCN</a:t>
            </a:r>
          </a:p>
          <a:p>
            <a:endParaRPr lang="en-US" sz="2000" dirty="0">
              <a:latin typeface="Arial"/>
              <a:cs typeface="Arial"/>
            </a:endParaRPr>
          </a:p>
        </p:txBody>
      </p:sp>
      <p:sp>
        <p:nvSpPr>
          <p:cNvPr id="7" name="Rectangle 6"/>
          <p:cNvSpPr/>
          <p:nvPr/>
        </p:nvSpPr>
        <p:spPr>
          <a:xfrm>
            <a:off x="6150894" y="4074275"/>
            <a:ext cx="2318456" cy="1077218"/>
          </a:xfrm>
          <a:prstGeom prst="rect">
            <a:avLst/>
          </a:prstGeom>
        </p:spPr>
        <p:txBody>
          <a:bodyPr wrap="square">
            <a:spAutoFit/>
          </a:bodyPr>
          <a:lstStyle/>
          <a:p>
            <a:r>
              <a:rPr lang="fr-CA" sz="1600" b="1">
                <a:latin typeface="Arial"/>
                <a:cs typeface="Arial"/>
              </a:rPr>
              <a:t>37 % </a:t>
            </a:r>
            <a:br>
              <a:rPr lang="fr-CA" sz="1600" b="1">
                <a:latin typeface="Arial"/>
                <a:cs typeface="Arial"/>
              </a:rPr>
            </a:br>
            <a:r>
              <a:rPr lang="fr-CA" sz="1600">
                <a:latin typeface="Arial"/>
                <a:cs typeface="Arial"/>
              </a:rPr>
              <a:t>Atlantique, Ouest, Québec, Pacifique, Ontario et autre</a:t>
            </a:r>
          </a:p>
        </p:txBody>
      </p:sp>
      <p:graphicFrame>
        <p:nvGraphicFramePr>
          <p:cNvPr id="8" name="Content Placeholder 6" descr="pie graph of participants place of work by region: 63% NCR and 37% Atlantic, Western, QC, Pacific, ON and others."/>
          <p:cNvGraphicFramePr>
            <a:graphicFrameLocks/>
          </p:cNvGraphicFramePr>
          <p:nvPr>
            <p:extLst>
              <p:ext uri="{D42A27DB-BD31-4B8C-83A1-F6EECF244321}">
                <p14:modId xmlns:p14="http://schemas.microsoft.com/office/powerpoint/2010/main" val="2119138454"/>
              </p:ext>
            </p:extLst>
          </p:nvPr>
        </p:nvGraphicFramePr>
        <p:xfrm>
          <a:off x="7225938" y="1723745"/>
          <a:ext cx="4430677" cy="4653254"/>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descr="gray rectangle"/>
          <p:cNvSpPr/>
          <p:nvPr/>
        </p:nvSpPr>
        <p:spPr>
          <a:xfrm>
            <a:off x="2536365" y="1386778"/>
            <a:ext cx="100800" cy="948344"/>
          </a:xfrm>
          <a:prstGeom prst="rect">
            <a:avLst/>
          </a:prstGeom>
          <a:solidFill>
            <a:schemeClr val="bg2">
              <a:lumMod val="9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descr="gray rectangle"/>
          <p:cNvSpPr/>
          <p:nvPr/>
        </p:nvSpPr>
        <p:spPr>
          <a:xfrm>
            <a:off x="5280306" y="2745323"/>
            <a:ext cx="100009" cy="2935939"/>
          </a:xfrm>
          <a:prstGeom prst="rect">
            <a:avLst/>
          </a:prstGeom>
          <a:solidFill>
            <a:schemeClr val="bg2">
              <a:lumMod val="9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759780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peech Bubble: Oval 3">
            <a:extLst>
              <a:ext uri="{FF2B5EF4-FFF2-40B4-BE49-F238E27FC236}">
                <a16:creationId xmlns:a16="http://schemas.microsoft.com/office/drawing/2014/main" id="{B5B671CF-328F-4959-9129-EFFD37FD6D1D}"/>
              </a:ext>
              <a:ext uri="{C183D7F6-B498-43B3-948B-1728B52AA6E4}">
                <adec:decorative xmlns:adec="http://schemas.microsoft.com/office/drawing/2017/decorative" val="1"/>
              </a:ext>
            </a:extLst>
          </p:cNvPr>
          <p:cNvSpPr/>
          <p:nvPr/>
        </p:nvSpPr>
        <p:spPr>
          <a:xfrm>
            <a:off x="6808540" y="3790888"/>
            <a:ext cx="4512269" cy="1538883"/>
          </a:xfrm>
          <a:prstGeom prst="wedgeEllipseCallout">
            <a:avLst>
              <a:gd name="adj1" fmla="val -35315"/>
              <a:gd name="adj2" fmla="val 60525"/>
            </a:avLst>
          </a:prstGeom>
          <a:solidFill>
            <a:srgbClr val="A7CE75">
              <a:alpha val="26000"/>
            </a:srgbClr>
          </a:solidFill>
          <a:ln w="19050">
            <a:solidFill>
              <a:srgbClr val="A7CE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2227" name="Title 1">
            <a:extLst>
              <a:ext uri="{FF2B5EF4-FFF2-40B4-BE49-F238E27FC236}">
                <a16:creationId xmlns:a16="http://schemas.microsoft.com/office/drawing/2014/main" id="{9965C518-331F-4DDF-BBD1-839FC2A2C746}"/>
              </a:ext>
            </a:extLst>
          </p:cNvPr>
          <p:cNvSpPr>
            <a:spLocks noGrp="1" noChangeArrowheads="1"/>
          </p:cNvSpPr>
          <p:nvPr>
            <p:ph type="title"/>
            <p:custDataLst>
              <p:tags r:id="rId1"/>
            </p:custDataLst>
          </p:nvPr>
        </p:nvSpPr>
        <p:spPr>
          <a:xfrm>
            <a:off x="670069" y="425369"/>
            <a:ext cx="10436081" cy="779463"/>
          </a:xfrm>
        </p:spPr>
        <p:txBody>
          <a:bodyPr/>
          <a:lstStyle/>
          <a:p>
            <a:pPr algn="l"/>
            <a:r>
              <a:rPr lang="fr-CA" sz="3600">
                <a:solidFill>
                  <a:srgbClr val="636466"/>
                </a:solidFill>
              </a:rPr>
              <a:t>Qu’est-ce que la conception inclusive?</a:t>
            </a:r>
          </a:p>
        </p:txBody>
      </p:sp>
      <p:sp>
        <p:nvSpPr>
          <p:cNvPr id="52230" name="Rectangle 9">
            <a:extLst>
              <a:ext uri="{FF2B5EF4-FFF2-40B4-BE49-F238E27FC236}">
                <a16:creationId xmlns:a16="http://schemas.microsoft.com/office/drawing/2014/main" id="{5975BD1B-D825-4AA6-8433-F4D9D3E410B7}"/>
              </a:ext>
            </a:extLst>
          </p:cNvPr>
          <p:cNvSpPr>
            <a:spLocks noChangeArrowheads="1"/>
          </p:cNvSpPr>
          <p:nvPr>
            <p:custDataLst>
              <p:tags r:id="rId2"/>
            </p:custDataLst>
          </p:nvPr>
        </p:nvSpPr>
        <p:spPr bwMode="auto">
          <a:xfrm>
            <a:off x="653411" y="1100260"/>
            <a:ext cx="5519165" cy="1228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lnSpc>
                <a:spcPct val="107000"/>
              </a:lnSpc>
            </a:pPr>
            <a:r>
              <a:rPr lang="fr-CA" sz="1400" dirty="0">
                <a:latin typeface="Arial" panose="020B0604020202020204" pitchFamily="34" charset="0"/>
                <a:ea typeface="Times New Roman" panose="02020603050405020304" pitchFamily="18" charset="0"/>
                <a:cs typeface="Arial" panose="020B0604020202020204" pitchFamily="34" charset="0"/>
              </a:rPr>
              <a:t>La </a:t>
            </a:r>
            <a:r>
              <a:rPr lang="fr-CA" sz="1400" b="1" dirty="0">
                <a:solidFill>
                  <a:srgbClr val="338D84"/>
                </a:solidFill>
                <a:latin typeface="Arial" panose="020B0604020202020204" pitchFamily="34" charset="0"/>
                <a:ea typeface="Times New Roman" panose="02020603050405020304" pitchFamily="18" charset="0"/>
                <a:cs typeface="Arial" panose="020B0604020202020204" pitchFamily="34" charset="0"/>
              </a:rPr>
              <a:t>conception accessible</a:t>
            </a:r>
            <a:r>
              <a:rPr lang="fr-CA" sz="1400" dirty="0">
                <a:solidFill>
                  <a:srgbClr val="000000"/>
                </a:solidFill>
                <a:latin typeface="Arial" panose="020B0604020202020204" pitchFamily="34" charset="0"/>
                <a:ea typeface="Times New Roman" panose="02020603050405020304" pitchFamily="18" charset="0"/>
                <a:cs typeface="Arial" panose="020B0604020202020204" pitchFamily="34" charset="0"/>
              </a:rPr>
              <a:t> est principalement fondée sur des codes et des normes issus de lois ou de politiques visant à fournir un accès à certaines communautés de personnes handicapées. Les solutions accessibles ne tiennent pas toujours compte de la diversité humaine ou des qualités émotionnelles.</a:t>
            </a:r>
            <a:r>
              <a:rPr lang="fr-CA" sz="1400" dirty="0">
                <a:latin typeface="Arial" panose="020B0604020202020204" pitchFamily="34" charset="0"/>
                <a:ea typeface="HOK Sans Pro Bold"/>
                <a:cs typeface="Arial" panose="020B0604020202020204" pitchFamily="34" charset="0"/>
              </a:rPr>
              <a:t> </a:t>
            </a:r>
          </a:p>
        </p:txBody>
      </p:sp>
      <p:sp>
        <p:nvSpPr>
          <p:cNvPr id="7" name="Rectangle 9">
            <a:extLst>
              <a:ext uri="{FF2B5EF4-FFF2-40B4-BE49-F238E27FC236}">
                <a16:creationId xmlns:a16="http://schemas.microsoft.com/office/drawing/2014/main" id="{3D3779B5-1B9E-4183-A5ED-B9F016F92DDE}"/>
              </a:ext>
            </a:extLst>
          </p:cNvPr>
          <p:cNvSpPr>
            <a:spLocks noChangeArrowheads="1"/>
          </p:cNvSpPr>
          <p:nvPr>
            <p:custDataLst>
              <p:tags r:id="rId3"/>
            </p:custDataLst>
          </p:nvPr>
        </p:nvSpPr>
        <p:spPr bwMode="auto">
          <a:xfrm>
            <a:off x="6172577" y="1142345"/>
            <a:ext cx="5409741" cy="1228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lnSpc>
                <a:spcPct val="107000"/>
              </a:lnSpc>
            </a:pPr>
            <a:r>
              <a:rPr lang="fr-CA" sz="1400" dirty="0">
                <a:latin typeface="Arial" panose="020B0604020202020204" pitchFamily="34" charset="0"/>
                <a:ea typeface="HOK Sans Pro Bold"/>
                <a:cs typeface="Arial" panose="020B0604020202020204" pitchFamily="34" charset="0"/>
              </a:rPr>
              <a:t>La </a:t>
            </a:r>
            <a:r>
              <a:rPr lang="fr-CA" sz="1400" b="1" dirty="0">
                <a:solidFill>
                  <a:srgbClr val="338D84"/>
                </a:solidFill>
                <a:latin typeface="Arial" panose="020B0604020202020204" pitchFamily="34" charset="0"/>
                <a:ea typeface="HOK Sans Pro Bold"/>
                <a:cs typeface="Arial" panose="020B0604020202020204" pitchFamily="34" charset="0"/>
              </a:rPr>
              <a:t>conception universelle</a:t>
            </a:r>
            <a:r>
              <a:rPr lang="fr-CA" sz="1400" dirty="0">
                <a:latin typeface="Arial" panose="020B0604020202020204" pitchFamily="34" charset="0"/>
                <a:ea typeface="HOK Sans Pro Bold"/>
                <a:cs typeface="Arial" panose="020B0604020202020204" pitchFamily="34" charset="0"/>
              </a:rPr>
              <a:t> est la conception et la composition d’un environnement qui font en sorte que celui‑ci soit accessible, compris et utilisé dans la mesure du possible par toutes les personnes, peu importe leur âge, leur grandeur, leur capacité ou leur handicap. Il s’agit d’une approche qui convient à tous. </a:t>
            </a:r>
          </a:p>
        </p:txBody>
      </p:sp>
      <p:sp>
        <p:nvSpPr>
          <p:cNvPr id="14" name="TextBox 13">
            <a:extLst>
              <a:ext uri="{FF2B5EF4-FFF2-40B4-BE49-F238E27FC236}">
                <a16:creationId xmlns:a16="http://schemas.microsoft.com/office/drawing/2014/main" id="{C29425A7-29CA-4DEE-A88C-4AD53C52EB0A}"/>
              </a:ext>
            </a:extLst>
          </p:cNvPr>
          <p:cNvSpPr txBox="1"/>
          <p:nvPr/>
        </p:nvSpPr>
        <p:spPr>
          <a:xfrm>
            <a:off x="653412" y="2523155"/>
            <a:ext cx="10452738" cy="1046440"/>
          </a:xfrm>
          <a:prstGeom prst="rect">
            <a:avLst/>
          </a:prstGeom>
          <a:noFill/>
        </p:spPr>
        <p:txBody>
          <a:bodyPr wrap="square">
            <a:spAutoFit/>
          </a:bodyPr>
          <a:lstStyle/>
          <a:p>
            <a:r>
              <a:rPr lang="fr-CA" sz="2000" dirty="0">
                <a:latin typeface="+mj-lt"/>
              </a:rPr>
              <a:t>La </a:t>
            </a:r>
            <a:r>
              <a:rPr lang="fr-CA" sz="2000" b="1" dirty="0">
                <a:solidFill>
                  <a:srgbClr val="338D84"/>
                </a:solidFill>
                <a:latin typeface="+mj-lt"/>
              </a:rPr>
              <a:t>conception inclusive</a:t>
            </a:r>
            <a:r>
              <a:rPr lang="fr-CA" sz="1400" dirty="0">
                <a:solidFill>
                  <a:srgbClr val="333333"/>
                </a:solidFill>
                <a:latin typeface="+mj-lt"/>
              </a:rPr>
              <a:t> est une approche méthodologique de la conception, qui englobe la conception universelle. Il s’agit d’un processus de création d’une solution de </a:t>
            </a:r>
            <a:r>
              <a:rPr lang="fr-CA" sz="1400" b="1" i="0" dirty="0">
                <a:solidFill>
                  <a:srgbClr val="333333"/>
                </a:solidFill>
                <a:latin typeface="+mj-lt"/>
              </a:rPr>
              <a:t>conception holistique</a:t>
            </a:r>
            <a:r>
              <a:rPr lang="fr-CA" sz="1400" b="0" i="0" dirty="0">
                <a:solidFill>
                  <a:srgbClr val="333333"/>
                </a:solidFill>
                <a:latin typeface="+mj-lt"/>
              </a:rPr>
              <a:t> qui peut être utilisée par un </a:t>
            </a:r>
            <a:r>
              <a:rPr lang="fr-CA" sz="1400" b="1" i="0" dirty="0">
                <a:solidFill>
                  <a:srgbClr val="333333"/>
                </a:solidFill>
                <a:latin typeface="+mj-lt"/>
              </a:rPr>
              <a:t>groupe diversifié de personnes</a:t>
            </a:r>
            <a:r>
              <a:rPr lang="fr-CA" sz="1400" b="0" i="0" dirty="0">
                <a:solidFill>
                  <a:srgbClr val="333333"/>
                </a:solidFill>
                <a:latin typeface="+mj-lt"/>
              </a:rPr>
              <a:t> qui ont toutes des </a:t>
            </a:r>
            <a:r>
              <a:rPr lang="fr-CA" sz="1400" b="1" i="0" dirty="0">
                <a:solidFill>
                  <a:srgbClr val="333333"/>
                </a:solidFill>
                <a:latin typeface="+mj-lt"/>
              </a:rPr>
              <a:t>besoins variables</a:t>
            </a:r>
            <a:r>
              <a:rPr lang="fr-CA" sz="1400" b="0" i="0" dirty="0">
                <a:solidFill>
                  <a:srgbClr val="333333"/>
                </a:solidFill>
                <a:latin typeface="+mj-lt"/>
              </a:rPr>
              <a:t>, des </a:t>
            </a:r>
            <a:r>
              <a:rPr lang="fr-CA" sz="1400" b="1" i="0" dirty="0">
                <a:solidFill>
                  <a:srgbClr val="333333"/>
                </a:solidFill>
                <a:latin typeface="+mj-lt"/>
              </a:rPr>
              <a:t>préférences personnelles</a:t>
            </a:r>
            <a:r>
              <a:rPr lang="fr-CA" sz="1400" b="0" i="0" dirty="0">
                <a:solidFill>
                  <a:srgbClr val="333333"/>
                </a:solidFill>
                <a:latin typeface="+mj-lt"/>
              </a:rPr>
              <a:t>, des </a:t>
            </a:r>
            <a:r>
              <a:rPr lang="fr-CA" sz="1400" b="1" i="0" dirty="0">
                <a:solidFill>
                  <a:srgbClr val="333333"/>
                </a:solidFill>
                <a:latin typeface="+mj-lt"/>
              </a:rPr>
              <a:t>capacités et </a:t>
            </a:r>
            <a:r>
              <a:rPr lang="fr-CA" sz="1400" b="1" dirty="0">
                <a:solidFill>
                  <a:srgbClr val="333333"/>
                </a:solidFill>
                <a:latin typeface="+mj-lt"/>
              </a:rPr>
              <a:t>des handicaps</a:t>
            </a:r>
            <a:r>
              <a:rPr lang="fr-CA" sz="1400" dirty="0">
                <a:solidFill>
                  <a:srgbClr val="333333"/>
                </a:solidFill>
                <a:latin typeface="+mj-lt"/>
              </a:rPr>
              <a:t>, ainsi que des </a:t>
            </a:r>
            <a:r>
              <a:rPr lang="fr-CA" sz="1400" b="1" dirty="0">
                <a:solidFill>
                  <a:srgbClr val="333333"/>
                </a:solidFill>
                <a:latin typeface="+mj-lt"/>
              </a:rPr>
              <a:t>limitations circonstancielles</a:t>
            </a:r>
            <a:r>
              <a:rPr lang="fr-CA" sz="1400" dirty="0">
                <a:solidFill>
                  <a:srgbClr val="333333"/>
                </a:solidFill>
                <a:latin typeface="+mj-lt"/>
              </a:rPr>
              <a:t>. </a:t>
            </a:r>
          </a:p>
        </p:txBody>
      </p:sp>
      <p:sp>
        <p:nvSpPr>
          <p:cNvPr id="3" name="TextBox 2">
            <a:extLst>
              <a:ext uri="{FF2B5EF4-FFF2-40B4-BE49-F238E27FC236}">
                <a16:creationId xmlns:a16="http://schemas.microsoft.com/office/drawing/2014/main" id="{376D5C0A-9C65-4A5E-AC0E-7D7912C83362}"/>
              </a:ext>
            </a:extLst>
          </p:cNvPr>
          <p:cNvSpPr txBox="1"/>
          <p:nvPr/>
        </p:nvSpPr>
        <p:spPr>
          <a:xfrm>
            <a:off x="4208215" y="4182587"/>
            <a:ext cx="2600325" cy="923330"/>
          </a:xfrm>
          <a:prstGeom prst="rect">
            <a:avLst/>
          </a:prstGeom>
          <a:noFill/>
        </p:spPr>
        <p:txBody>
          <a:bodyPr wrap="square" rtlCol="0">
            <a:spAutoFit/>
          </a:bodyPr>
          <a:lstStyle/>
          <a:p>
            <a:pPr algn="ctr"/>
            <a:r>
              <a:rPr lang="fr-CA" sz="1800" b="0" i="0" dirty="0">
                <a:solidFill>
                  <a:srgbClr val="338D84"/>
                </a:solidFill>
                <a:latin typeface="+mj-lt"/>
              </a:rPr>
              <a:t>L’accessibilité est l’un des résultats de la </a:t>
            </a:r>
            <a:r>
              <a:rPr lang="fr-CA" sz="1800" b="1" i="0" dirty="0">
                <a:solidFill>
                  <a:srgbClr val="338D84"/>
                </a:solidFill>
                <a:latin typeface="+mj-lt"/>
              </a:rPr>
              <a:t>conception inclusive</a:t>
            </a:r>
            <a:r>
              <a:rPr lang="fr-CA" sz="1800" i="0" dirty="0">
                <a:solidFill>
                  <a:srgbClr val="338D84"/>
                </a:solidFill>
                <a:latin typeface="+mj-lt"/>
              </a:rPr>
              <a:t>.</a:t>
            </a:r>
          </a:p>
        </p:txBody>
      </p:sp>
      <p:grpSp>
        <p:nvGrpSpPr>
          <p:cNvPr id="16" name="Group 15" descr="types of disabilities: permanent (ie: amputation), temporary (ie: broken bone), circumstantial (ie: pregnancy)">
            <a:extLst>
              <a:ext uri="{FF2B5EF4-FFF2-40B4-BE49-F238E27FC236}">
                <a16:creationId xmlns:a16="http://schemas.microsoft.com/office/drawing/2014/main" id="{3CD7FBC6-5050-4BA6-A980-35BEA06E923C}"/>
              </a:ext>
            </a:extLst>
          </p:cNvPr>
          <p:cNvGrpSpPr/>
          <p:nvPr/>
        </p:nvGrpSpPr>
        <p:grpSpPr>
          <a:xfrm>
            <a:off x="501376" y="3888925"/>
            <a:ext cx="4593588" cy="1782543"/>
            <a:chOff x="3360038" y="3678691"/>
            <a:chExt cx="5132975" cy="1970595"/>
          </a:xfrm>
        </p:grpSpPr>
        <p:pic>
          <p:nvPicPr>
            <p:cNvPr id="76802" name="Picture 2" descr="Inclusive design. It&amp;#39;s your job | by Henry Neves-Charge | Valtech Design |  Medium">
              <a:extLst>
                <a:ext uri="{FF2B5EF4-FFF2-40B4-BE49-F238E27FC236}">
                  <a16:creationId xmlns:a16="http://schemas.microsoft.com/office/drawing/2014/main" id="{993A3D9E-A1CE-4BF3-A2A5-5F190E86923D}"/>
                </a:ext>
              </a:extLst>
            </p:cNvPr>
            <p:cNvPicPr>
              <a:picLocks noChangeAspect="1" noChangeArrowheads="1"/>
            </p:cNvPicPr>
            <p:nvPr/>
          </p:nvPicPr>
          <p:blipFill rotWithShape="1">
            <a:blip r:embed="rId6">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l="20980" t="12000" r="4578" b="51600"/>
            <a:stretch/>
          </p:blipFill>
          <p:spPr bwMode="auto">
            <a:xfrm>
              <a:off x="3577078" y="3678691"/>
              <a:ext cx="3955313" cy="174245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A6BD3135-5C72-4EEF-8E43-D58A5C8C2932}"/>
                </a:ext>
              </a:extLst>
            </p:cNvPr>
            <p:cNvSpPr txBox="1"/>
            <p:nvPr/>
          </p:nvSpPr>
          <p:spPr>
            <a:xfrm>
              <a:off x="3360038" y="5309040"/>
              <a:ext cx="5132975" cy="340246"/>
            </a:xfrm>
            <a:prstGeom prst="rect">
              <a:avLst/>
            </a:prstGeom>
            <a:noFill/>
          </p:spPr>
          <p:txBody>
            <a:bodyPr wrap="square" rtlCol="0">
              <a:spAutoFit/>
            </a:bodyPr>
            <a:lstStyle/>
            <a:p>
              <a:pPr>
                <a:tabLst>
                  <a:tab pos="1343025" algn="l"/>
                </a:tabLst>
              </a:pPr>
              <a:r>
                <a:rPr lang="fr-CA" sz="1400" dirty="0">
                  <a:solidFill>
                    <a:srgbClr val="2A3E55"/>
                  </a:solidFill>
                  <a:latin typeface="+mj-lt"/>
                </a:rPr>
                <a:t>Permanent	Temporaire	Circonstanciel </a:t>
              </a:r>
            </a:p>
          </p:txBody>
        </p:sp>
      </p:grpSp>
      <p:sp>
        <p:nvSpPr>
          <p:cNvPr id="10" name="TextBox 9">
            <a:extLst>
              <a:ext uri="{FF2B5EF4-FFF2-40B4-BE49-F238E27FC236}">
                <a16:creationId xmlns:a16="http://schemas.microsoft.com/office/drawing/2014/main" id="{2DF49191-54D9-47EE-97E1-909558C3052D}"/>
              </a:ext>
            </a:extLst>
          </p:cNvPr>
          <p:cNvSpPr txBox="1"/>
          <p:nvPr/>
        </p:nvSpPr>
        <p:spPr>
          <a:xfrm>
            <a:off x="7181755" y="4094083"/>
            <a:ext cx="3821218" cy="1508105"/>
          </a:xfrm>
          <a:prstGeom prst="rect">
            <a:avLst/>
          </a:prstGeom>
          <a:noFill/>
        </p:spPr>
        <p:txBody>
          <a:bodyPr wrap="square">
            <a:spAutoFit/>
          </a:bodyPr>
          <a:lstStyle/>
          <a:p>
            <a:pPr algn="ctr"/>
            <a:r>
              <a:rPr lang="fr-CA" sz="1200" dirty="0">
                <a:solidFill>
                  <a:srgbClr val="333333"/>
                </a:solidFill>
                <a:latin typeface="Abadi" panose="020B0604020104020204" pitchFamily="34" charset="0"/>
                <a:ea typeface="Times New Roman" panose="02020603050405020304" pitchFamily="18" charset="0"/>
              </a:rPr>
              <a:t>« Appliquer la conception inclusive, ce n’est pas</a:t>
            </a:r>
            <a:r>
              <a:rPr lang="fr-CA" sz="1200" dirty="0">
                <a:solidFill>
                  <a:srgbClr val="000000"/>
                </a:solidFill>
                <a:latin typeface="Abadi" panose="020B0604020104020204" pitchFamily="34" charset="0"/>
                <a:ea typeface="Times New Roman" panose="02020603050405020304" pitchFamily="18" charset="0"/>
              </a:rPr>
              <a:t> concevoir une chose qui convient à tout le monde. C’est plutôt la conception d’une diversité de moyens de participer pour procurer à chaque personne un sentiment d’appartenance. » </a:t>
            </a:r>
          </a:p>
          <a:p>
            <a:pPr algn="ctr"/>
            <a:endParaRPr lang="en-CA" sz="1200" spc="15" dirty="0">
              <a:solidFill>
                <a:srgbClr val="000000"/>
              </a:solidFill>
              <a:latin typeface="Abadi" panose="020B0604020104020204" pitchFamily="34" charset="0"/>
            </a:endParaRPr>
          </a:p>
          <a:p>
            <a:pPr algn="ctr"/>
            <a:endParaRPr lang="en-CA" sz="2000" dirty="0"/>
          </a:p>
        </p:txBody>
      </p:sp>
      <p:sp>
        <p:nvSpPr>
          <p:cNvPr id="15" name="TextBox 14">
            <a:extLst>
              <a:ext uri="{FF2B5EF4-FFF2-40B4-BE49-F238E27FC236}">
                <a16:creationId xmlns:a16="http://schemas.microsoft.com/office/drawing/2014/main" id="{843D828D-4436-42F5-8B98-B705A3E4E78A}"/>
              </a:ext>
            </a:extLst>
          </p:cNvPr>
          <p:cNvSpPr txBox="1"/>
          <p:nvPr/>
        </p:nvSpPr>
        <p:spPr>
          <a:xfrm>
            <a:off x="6808540" y="5532968"/>
            <a:ext cx="4512269" cy="523220"/>
          </a:xfrm>
          <a:prstGeom prst="rect">
            <a:avLst/>
          </a:prstGeom>
          <a:noFill/>
        </p:spPr>
        <p:txBody>
          <a:bodyPr wrap="square">
            <a:spAutoFit/>
          </a:bodyPr>
          <a:lstStyle/>
          <a:p>
            <a:pPr algn="ctr"/>
            <a:r>
              <a:rPr lang="fr-CA" sz="1400" dirty="0">
                <a:solidFill>
                  <a:srgbClr val="333333"/>
                </a:solidFill>
                <a:latin typeface="Arial Narrow" panose="020B0606020202030204" pitchFamily="34" charset="0"/>
              </a:rPr>
              <a:t>- Susan </a:t>
            </a:r>
            <a:r>
              <a:rPr lang="fr-CA" sz="1400" dirty="0" err="1">
                <a:solidFill>
                  <a:srgbClr val="333333"/>
                </a:solidFill>
                <a:latin typeface="Arial Narrow" panose="020B0606020202030204" pitchFamily="34" charset="0"/>
              </a:rPr>
              <a:t>Goltsman</a:t>
            </a:r>
            <a:r>
              <a:rPr lang="fr-CA" sz="1400" dirty="0">
                <a:solidFill>
                  <a:srgbClr val="333333"/>
                </a:solidFill>
                <a:latin typeface="Arial Narrow" panose="020B0606020202030204" pitchFamily="34" charset="0"/>
              </a:rPr>
              <a:t>, citation tirée de l’article </a:t>
            </a:r>
            <a:r>
              <a:rPr lang="fr-CA" sz="1400" b="1" i="0" dirty="0">
                <a:solidFill>
                  <a:srgbClr val="333333"/>
                </a:solidFill>
                <a:latin typeface="Arial Narrow" panose="020B0606020202030204" pitchFamily="34" charset="0"/>
              </a:rPr>
              <a:t>The #1 </a:t>
            </a:r>
            <a:r>
              <a:rPr lang="fr-CA" sz="1400" b="1" i="0" dirty="0" err="1">
                <a:solidFill>
                  <a:srgbClr val="333333"/>
                </a:solidFill>
                <a:latin typeface="Arial Narrow" panose="020B0606020202030204" pitchFamily="34" charset="0"/>
              </a:rPr>
              <a:t>Thing</a:t>
            </a:r>
            <a:r>
              <a:rPr lang="fr-CA" sz="1400" b="1" i="0" dirty="0">
                <a:solidFill>
                  <a:srgbClr val="333333"/>
                </a:solidFill>
                <a:latin typeface="Arial Narrow" panose="020B0606020202030204" pitchFamily="34" charset="0"/>
              </a:rPr>
              <a:t> You are </a:t>
            </a:r>
            <a:r>
              <a:rPr lang="fr-CA" sz="1400" b="1" i="0" dirty="0" err="1">
                <a:solidFill>
                  <a:srgbClr val="333333"/>
                </a:solidFill>
                <a:latin typeface="Arial Narrow" panose="020B0606020202030204" pitchFamily="34" charset="0"/>
              </a:rPr>
              <a:t>Getting</a:t>
            </a:r>
            <a:r>
              <a:rPr lang="fr-CA" sz="1400" b="1" i="0" dirty="0">
                <a:solidFill>
                  <a:srgbClr val="333333"/>
                </a:solidFill>
                <a:latin typeface="Arial Narrow" panose="020B0606020202030204" pitchFamily="34" charset="0"/>
              </a:rPr>
              <a:t> </a:t>
            </a:r>
            <a:r>
              <a:rPr lang="fr-CA" sz="1400" b="1" i="0" dirty="0" err="1">
                <a:solidFill>
                  <a:srgbClr val="333333"/>
                </a:solidFill>
                <a:latin typeface="Arial Narrow" panose="020B0606020202030204" pitchFamily="34" charset="0"/>
              </a:rPr>
              <a:t>Wrong</a:t>
            </a:r>
            <a:r>
              <a:rPr lang="fr-CA" sz="1400" b="1" i="0" dirty="0">
                <a:solidFill>
                  <a:srgbClr val="333333"/>
                </a:solidFill>
                <a:latin typeface="Arial Narrow" panose="020B0606020202030204" pitchFamily="34" charset="0"/>
              </a:rPr>
              <a:t> About Inclusive Design</a:t>
            </a:r>
            <a:r>
              <a:rPr lang="fr-CA" sz="1400" i="0" dirty="0">
                <a:solidFill>
                  <a:srgbClr val="333333"/>
                </a:solidFill>
                <a:latin typeface="Arial Narrow" panose="020B0606020202030204" pitchFamily="34" charset="0"/>
              </a:rPr>
              <a:t> écrit par Kat Holmes</a:t>
            </a:r>
          </a:p>
        </p:txBody>
      </p:sp>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Title 1">
            <a:extLst>
              <a:ext uri="{FF2B5EF4-FFF2-40B4-BE49-F238E27FC236}">
                <a16:creationId xmlns:a16="http://schemas.microsoft.com/office/drawing/2014/main" id="{9965C518-331F-4DDF-BBD1-839FC2A2C746}"/>
              </a:ext>
            </a:extLst>
          </p:cNvPr>
          <p:cNvSpPr>
            <a:spLocks noGrp="1" noChangeArrowheads="1"/>
          </p:cNvSpPr>
          <p:nvPr>
            <p:ph type="title"/>
            <p:custDataLst>
              <p:tags r:id="rId1"/>
            </p:custDataLst>
          </p:nvPr>
        </p:nvSpPr>
        <p:spPr>
          <a:xfrm>
            <a:off x="586094" y="425369"/>
            <a:ext cx="10436081" cy="779463"/>
          </a:xfrm>
        </p:spPr>
        <p:txBody>
          <a:bodyPr/>
          <a:lstStyle/>
          <a:p>
            <a:pPr algn="l"/>
            <a:r>
              <a:rPr lang="fr-CA" sz="3600" dirty="0">
                <a:solidFill>
                  <a:srgbClr val="636466"/>
                </a:solidFill>
              </a:rPr>
              <a:t>Vers une conception inclusive</a:t>
            </a:r>
          </a:p>
        </p:txBody>
      </p:sp>
      <p:pic>
        <p:nvPicPr>
          <p:cNvPr id="10" name="Picture 9" descr="example of equality in design, one size fits all does not fits all, only fits some">
            <a:extLst>
              <a:ext uri="{FF2B5EF4-FFF2-40B4-BE49-F238E27FC236}">
                <a16:creationId xmlns:a16="http://schemas.microsoft.com/office/drawing/2014/main" id="{AD920EE3-F1D8-4FB7-BE12-1F8FB1BEE7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1159" y="1999372"/>
            <a:ext cx="3321976" cy="2021940"/>
          </a:xfrm>
          <a:prstGeom prst="rect">
            <a:avLst/>
          </a:prstGeom>
        </p:spPr>
      </p:pic>
      <p:pic>
        <p:nvPicPr>
          <p:cNvPr id="11" name="Picture 10" descr="equitable design, multiple solutions, fits most but not all">
            <a:extLst>
              <a:ext uri="{FF2B5EF4-FFF2-40B4-BE49-F238E27FC236}">
                <a16:creationId xmlns:a16="http://schemas.microsoft.com/office/drawing/2014/main" id="{E68259B9-1266-4405-A330-8D263AF4166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96787" y="1999372"/>
            <a:ext cx="3321976" cy="2021939"/>
          </a:xfrm>
          <a:prstGeom prst="rect">
            <a:avLst/>
          </a:prstGeom>
        </p:spPr>
      </p:pic>
      <p:pic>
        <p:nvPicPr>
          <p:cNvPr id="12" name="Picture 11" descr="inclusive design, multiple solutions to fit all">
            <a:extLst>
              <a:ext uri="{FF2B5EF4-FFF2-40B4-BE49-F238E27FC236}">
                <a16:creationId xmlns:a16="http://schemas.microsoft.com/office/drawing/2014/main" id="{537AE85B-1E64-4C22-9E47-EC9CD64662F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41443" y="1974912"/>
            <a:ext cx="4140931" cy="2021939"/>
          </a:xfrm>
          <a:prstGeom prst="rect">
            <a:avLst/>
          </a:prstGeom>
        </p:spPr>
      </p:pic>
      <p:sp>
        <p:nvSpPr>
          <p:cNvPr id="13" name="TextBox 12">
            <a:extLst>
              <a:ext uri="{FF2B5EF4-FFF2-40B4-BE49-F238E27FC236}">
                <a16:creationId xmlns:a16="http://schemas.microsoft.com/office/drawing/2014/main" id="{1D385B00-628A-47BD-B4B7-2E9CC456698B}"/>
              </a:ext>
            </a:extLst>
          </p:cNvPr>
          <p:cNvSpPr txBox="1"/>
          <p:nvPr/>
        </p:nvSpPr>
        <p:spPr>
          <a:xfrm>
            <a:off x="827432" y="4141593"/>
            <a:ext cx="2453095" cy="923330"/>
          </a:xfrm>
          <a:prstGeom prst="rect">
            <a:avLst/>
          </a:prstGeom>
          <a:solidFill>
            <a:schemeClr val="bg1"/>
          </a:solidFill>
        </p:spPr>
        <p:txBody>
          <a:bodyPr wrap="square" rtlCol="0">
            <a:spAutoFit/>
          </a:bodyPr>
          <a:lstStyle/>
          <a:p>
            <a:pPr algn="ctr"/>
            <a:r>
              <a:rPr lang="fr-CA" sz="1800" b="1" dirty="0">
                <a:latin typeface="Arial" panose="020B0604020202020204" pitchFamily="34" charset="0"/>
                <a:ea typeface="Times New Roman" panose="02020603050405020304" pitchFamily="18" charset="0"/>
                <a:cs typeface="Arial" panose="020B0604020202020204" pitchFamily="34" charset="0"/>
              </a:rPr>
              <a:t>L’égalité dans la conception</a:t>
            </a:r>
            <a:br>
              <a:rPr lang="fr-CA" sz="1800" dirty="0">
                <a:latin typeface="Arial" panose="020B0604020202020204" pitchFamily="34" charset="0"/>
                <a:ea typeface="Times New Roman" panose="02020603050405020304" pitchFamily="18" charset="0"/>
                <a:cs typeface="Arial" panose="020B0604020202020204" pitchFamily="34" charset="0"/>
              </a:rPr>
            </a:br>
            <a:r>
              <a:rPr lang="fr-CA" sz="1800" dirty="0">
                <a:latin typeface="Arial" panose="020B0604020202020204" pitchFamily="34" charset="0"/>
                <a:ea typeface="Times New Roman" panose="02020603050405020304" pitchFamily="18" charset="0"/>
                <a:cs typeface="Arial" panose="020B0604020202020204" pitchFamily="34" charset="0"/>
              </a:rPr>
              <a:t>(taille unique)</a:t>
            </a:r>
          </a:p>
        </p:txBody>
      </p:sp>
      <p:sp>
        <p:nvSpPr>
          <p:cNvPr id="14" name="TextBox 13">
            <a:extLst>
              <a:ext uri="{FF2B5EF4-FFF2-40B4-BE49-F238E27FC236}">
                <a16:creationId xmlns:a16="http://schemas.microsoft.com/office/drawing/2014/main" id="{DBDF6579-07EA-4F84-8EEF-ADCA979F79A6}"/>
              </a:ext>
            </a:extLst>
          </p:cNvPr>
          <p:cNvSpPr txBox="1"/>
          <p:nvPr/>
        </p:nvSpPr>
        <p:spPr>
          <a:xfrm>
            <a:off x="3670259" y="4141052"/>
            <a:ext cx="3795770" cy="1200329"/>
          </a:xfrm>
          <a:prstGeom prst="rect">
            <a:avLst/>
          </a:prstGeom>
          <a:solidFill>
            <a:schemeClr val="bg1"/>
          </a:solidFill>
        </p:spPr>
        <p:txBody>
          <a:bodyPr wrap="square" rtlCol="0">
            <a:spAutoFit/>
          </a:bodyPr>
          <a:lstStyle/>
          <a:p>
            <a:pPr algn="ctr"/>
            <a:r>
              <a:rPr lang="fr-CA" sz="1800" b="1" dirty="0">
                <a:latin typeface="Arial" panose="020B0604020202020204" pitchFamily="34" charset="0"/>
                <a:ea typeface="Times New Roman" panose="02020603050405020304" pitchFamily="18" charset="0"/>
                <a:cs typeface="Arial" panose="020B0604020202020204" pitchFamily="34" charset="0"/>
              </a:rPr>
              <a:t>Conception équitable et universelle</a:t>
            </a:r>
            <a:br>
              <a:rPr lang="fr-CA" sz="1800" dirty="0">
                <a:latin typeface="Arial" panose="020B0604020202020204" pitchFamily="34" charset="0"/>
                <a:ea typeface="Times New Roman" panose="02020603050405020304" pitchFamily="18" charset="0"/>
                <a:cs typeface="Arial" panose="020B0604020202020204" pitchFamily="34" charset="0"/>
              </a:rPr>
            </a:br>
            <a:r>
              <a:rPr lang="fr-CA" sz="1800" dirty="0">
                <a:latin typeface="Arial" panose="020B0604020202020204" pitchFamily="34" charset="0"/>
                <a:ea typeface="Times New Roman" panose="02020603050405020304" pitchFamily="18" charset="0"/>
                <a:cs typeface="Arial" panose="020B0604020202020204" pitchFamily="34" charset="0"/>
              </a:rPr>
              <a:t>(solutions multiples qui conviennent à la plupart des gens)</a:t>
            </a:r>
          </a:p>
        </p:txBody>
      </p:sp>
      <p:sp>
        <p:nvSpPr>
          <p:cNvPr id="15" name="TextBox 14">
            <a:extLst>
              <a:ext uri="{FF2B5EF4-FFF2-40B4-BE49-F238E27FC236}">
                <a16:creationId xmlns:a16="http://schemas.microsoft.com/office/drawing/2014/main" id="{1FADE1DD-538F-4C58-AFA0-A48A07910E63}"/>
              </a:ext>
            </a:extLst>
          </p:cNvPr>
          <p:cNvSpPr txBox="1"/>
          <p:nvPr/>
        </p:nvSpPr>
        <p:spPr>
          <a:xfrm>
            <a:off x="7648172" y="4141053"/>
            <a:ext cx="4034202" cy="1200329"/>
          </a:xfrm>
          <a:prstGeom prst="rect">
            <a:avLst/>
          </a:prstGeom>
          <a:solidFill>
            <a:schemeClr val="bg1"/>
          </a:solidFill>
        </p:spPr>
        <p:txBody>
          <a:bodyPr wrap="square" rtlCol="0">
            <a:spAutoFit/>
          </a:bodyPr>
          <a:lstStyle/>
          <a:p>
            <a:pPr algn="ctr"/>
            <a:r>
              <a:rPr lang="fr-CA" sz="1800" b="1" dirty="0">
                <a:latin typeface="Arial" panose="020B0604020202020204" pitchFamily="34" charset="0"/>
                <a:ea typeface="Times New Roman" panose="02020603050405020304" pitchFamily="18" charset="0"/>
                <a:cs typeface="Arial" panose="020B0604020202020204" pitchFamily="34" charset="0"/>
              </a:rPr>
              <a:t>Conception inclusive</a:t>
            </a:r>
            <a:br>
              <a:rPr lang="fr-CA" sz="1800" dirty="0">
                <a:latin typeface="Arial" panose="020B0604020202020204" pitchFamily="34" charset="0"/>
                <a:ea typeface="Times New Roman" panose="02020603050405020304" pitchFamily="18" charset="0"/>
                <a:cs typeface="Arial" panose="020B0604020202020204" pitchFamily="34" charset="0"/>
              </a:rPr>
            </a:br>
            <a:r>
              <a:rPr lang="fr-CA" sz="1800" dirty="0">
                <a:latin typeface="Arial" panose="020B0604020202020204" pitchFamily="34" charset="0"/>
                <a:ea typeface="Times New Roman" panose="02020603050405020304" pitchFamily="18" charset="0"/>
                <a:cs typeface="Arial" panose="020B0604020202020204" pitchFamily="34" charset="0"/>
              </a:rPr>
              <a:t>(approche inclusive et solutions équitables offrant choix et diversité pour s’adapter à </a:t>
            </a:r>
            <a:r>
              <a:rPr lang="fr-CA" sz="1800" b="1" dirty="0">
                <a:latin typeface="Arial" panose="020B0604020202020204" pitchFamily="34" charset="0"/>
                <a:ea typeface="Times New Roman" panose="02020603050405020304" pitchFamily="18" charset="0"/>
                <a:cs typeface="Arial" panose="020B0604020202020204" pitchFamily="34" charset="0"/>
              </a:rPr>
              <a:t>TOUS</a:t>
            </a:r>
            <a:r>
              <a:rPr lang="fr-CA" sz="1800" dirty="0">
                <a:latin typeface="Arial" panose="020B0604020202020204" pitchFamily="34" charset="0"/>
                <a:ea typeface="Times New Roman" panose="02020603050405020304" pitchFamily="18" charset="0"/>
                <a:cs typeface="Arial" panose="020B0604020202020204" pitchFamily="34" charset="0"/>
              </a:rPr>
              <a:t>)</a:t>
            </a:r>
          </a:p>
        </p:txBody>
      </p:sp>
      <p:sp>
        <p:nvSpPr>
          <p:cNvPr id="3" name="Rectangle 2" descr="circle to highlight inclusive design">
            <a:extLst>
              <a:ext uri="{FF2B5EF4-FFF2-40B4-BE49-F238E27FC236}">
                <a16:creationId xmlns:a16="http://schemas.microsoft.com/office/drawing/2014/main" id="{C972D2BD-7929-4334-A73C-A33C001A0E9A}"/>
              </a:ext>
            </a:extLst>
          </p:cNvPr>
          <p:cNvSpPr/>
          <p:nvPr/>
        </p:nvSpPr>
        <p:spPr>
          <a:xfrm>
            <a:off x="7466029" y="1752347"/>
            <a:ext cx="4374812" cy="3741073"/>
          </a:xfrm>
          <a:custGeom>
            <a:avLst/>
            <a:gdLst>
              <a:gd name="connsiteX0" fmla="*/ 0 w 4374812"/>
              <a:gd name="connsiteY0" fmla="*/ 0 h 3741073"/>
              <a:gd name="connsiteX1" fmla="*/ 581225 w 4374812"/>
              <a:gd name="connsiteY1" fmla="*/ 0 h 3741073"/>
              <a:gd name="connsiteX2" fmla="*/ 1074954 w 4374812"/>
              <a:gd name="connsiteY2" fmla="*/ 0 h 3741073"/>
              <a:gd name="connsiteX3" fmla="*/ 1787423 w 4374812"/>
              <a:gd name="connsiteY3" fmla="*/ 0 h 3741073"/>
              <a:gd name="connsiteX4" fmla="*/ 2368648 w 4374812"/>
              <a:gd name="connsiteY4" fmla="*/ 0 h 3741073"/>
              <a:gd name="connsiteX5" fmla="*/ 2949873 w 4374812"/>
              <a:gd name="connsiteY5" fmla="*/ 0 h 3741073"/>
              <a:gd name="connsiteX6" fmla="*/ 3662343 w 4374812"/>
              <a:gd name="connsiteY6" fmla="*/ 0 h 3741073"/>
              <a:gd name="connsiteX7" fmla="*/ 4374812 w 4374812"/>
              <a:gd name="connsiteY7" fmla="*/ 0 h 3741073"/>
              <a:gd name="connsiteX8" fmla="*/ 4374812 w 4374812"/>
              <a:gd name="connsiteY8" fmla="*/ 698334 h 3741073"/>
              <a:gd name="connsiteX9" fmla="*/ 4374812 w 4374812"/>
              <a:gd name="connsiteY9" fmla="*/ 1247024 h 3741073"/>
              <a:gd name="connsiteX10" fmla="*/ 4374812 w 4374812"/>
              <a:gd name="connsiteY10" fmla="*/ 1795715 h 3741073"/>
              <a:gd name="connsiteX11" fmla="*/ 4374812 w 4374812"/>
              <a:gd name="connsiteY11" fmla="*/ 2419227 h 3741073"/>
              <a:gd name="connsiteX12" fmla="*/ 4374812 w 4374812"/>
              <a:gd name="connsiteY12" fmla="*/ 3080150 h 3741073"/>
              <a:gd name="connsiteX13" fmla="*/ 4374812 w 4374812"/>
              <a:gd name="connsiteY13" fmla="*/ 3741073 h 3741073"/>
              <a:gd name="connsiteX14" fmla="*/ 3749839 w 4374812"/>
              <a:gd name="connsiteY14" fmla="*/ 3741073 h 3741073"/>
              <a:gd name="connsiteX15" fmla="*/ 3212362 w 4374812"/>
              <a:gd name="connsiteY15" fmla="*/ 3741073 h 3741073"/>
              <a:gd name="connsiteX16" fmla="*/ 2587389 w 4374812"/>
              <a:gd name="connsiteY16" fmla="*/ 3741073 h 3741073"/>
              <a:gd name="connsiteX17" fmla="*/ 1874919 w 4374812"/>
              <a:gd name="connsiteY17" fmla="*/ 3741073 h 3741073"/>
              <a:gd name="connsiteX18" fmla="*/ 1249946 w 4374812"/>
              <a:gd name="connsiteY18" fmla="*/ 3741073 h 3741073"/>
              <a:gd name="connsiteX19" fmla="*/ 756218 w 4374812"/>
              <a:gd name="connsiteY19" fmla="*/ 3741073 h 3741073"/>
              <a:gd name="connsiteX20" fmla="*/ 0 w 4374812"/>
              <a:gd name="connsiteY20" fmla="*/ 3741073 h 3741073"/>
              <a:gd name="connsiteX21" fmla="*/ 0 w 4374812"/>
              <a:gd name="connsiteY21" fmla="*/ 3042739 h 3741073"/>
              <a:gd name="connsiteX22" fmla="*/ 0 w 4374812"/>
              <a:gd name="connsiteY22" fmla="*/ 2344406 h 3741073"/>
              <a:gd name="connsiteX23" fmla="*/ 0 w 4374812"/>
              <a:gd name="connsiteY23" fmla="*/ 1720894 h 3741073"/>
              <a:gd name="connsiteX24" fmla="*/ 0 w 4374812"/>
              <a:gd name="connsiteY24" fmla="*/ 1134792 h 3741073"/>
              <a:gd name="connsiteX25" fmla="*/ 0 w 4374812"/>
              <a:gd name="connsiteY25" fmla="*/ 623512 h 3741073"/>
              <a:gd name="connsiteX26" fmla="*/ 0 w 4374812"/>
              <a:gd name="connsiteY26" fmla="*/ 0 h 3741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374812" h="3741073" extrusionOk="0">
                <a:moveTo>
                  <a:pt x="0" y="0"/>
                </a:moveTo>
                <a:cubicBezTo>
                  <a:pt x="258273" y="-28764"/>
                  <a:pt x="322576" y="9778"/>
                  <a:pt x="581225" y="0"/>
                </a:cubicBezTo>
                <a:cubicBezTo>
                  <a:pt x="839874" y="-9778"/>
                  <a:pt x="973035" y="841"/>
                  <a:pt x="1074954" y="0"/>
                </a:cubicBezTo>
                <a:cubicBezTo>
                  <a:pt x="1176873" y="-841"/>
                  <a:pt x="1542275" y="10013"/>
                  <a:pt x="1787423" y="0"/>
                </a:cubicBezTo>
                <a:cubicBezTo>
                  <a:pt x="2032571" y="-10013"/>
                  <a:pt x="2185176" y="24334"/>
                  <a:pt x="2368648" y="0"/>
                </a:cubicBezTo>
                <a:cubicBezTo>
                  <a:pt x="2552120" y="-24334"/>
                  <a:pt x="2760476" y="-23701"/>
                  <a:pt x="2949873" y="0"/>
                </a:cubicBezTo>
                <a:cubicBezTo>
                  <a:pt x="3139270" y="23701"/>
                  <a:pt x="3496358" y="-19663"/>
                  <a:pt x="3662343" y="0"/>
                </a:cubicBezTo>
                <a:cubicBezTo>
                  <a:pt x="3828328" y="19663"/>
                  <a:pt x="4091399" y="20208"/>
                  <a:pt x="4374812" y="0"/>
                </a:cubicBezTo>
                <a:cubicBezTo>
                  <a:pt x="4352700" y="173501"/>
                  <a:pt x="4385773" y="518370"/>
                  <a:pt x="4374812" y="698334"/>
                </a:cubicBezTo>
                <a:cubicBezTo>
                  <a:pt x="4363851" y="878298"/>
                  <a:pt x="4369343" y="1116642"/>
                  <a:pt x="4374812" y="1247024"/>
                </a:cubicBezTo>
                <a:cubicBezTo>
                  <a:pt x="4380282" y="1377406"/>
                  <a:pt x="4402145" y="1563175"/>
                  <a:pt x="4374812" y="1795715"/>
                </a:cubicBezTo>
                <a:cubicBezTo>
                  <a:pt x="4347479" y="2028255"/>
                  <a:pt x="4403757" y="2208592"/>
                  <a:pt x="4374812" y="2419227"/>
                </a:cubicBezTo>
                <a:cubicBezTo>
                  <a:pt x="4345867" y="2629862"/>
                  <a:pt x="4365479" y="2896492"/>
                  <a:pt x="4374812" y="3080150"/>
                </a:cubicBezTo>
                <a:cubicBezTo>
                  <a:pt x="4384145" y="3263808"/>
                  <a:pt x="4348635" y="3525393"/>
                  <a:pt x="4374812" y="3741073"/>
                </a:cubicBezTo>
                <a:cubicBezTo>
                  <a:pt x="4130918" y="3754628"/>
                  <a:pt x="3876715" y="3713155"/>
                  <a:pt x="3749839" y="3741073"/>
                </a:cubicBezTo>
                <a:cubicBezTo>
                  <a:pt x="3622963" y="3768991"/>
                  <a:pt x="3467310" y="3719768"/>
                  <a:pt x="3212362" y="3741073"/>
                </a:cubicBezTo>
                <a:cubicBezTo>
                  <a:pt x="2957414" y="3762378"/>
                  <a:pt x="2759419" y="3736747"/>
                  <a:pt x="2587389" y="3741073"/>
                </a:cubicBezTo>
                <a:cubicBezTo>
                  <a:pt x="2415359" y="3745399"/>
                  <a:pt x="2182594" y="3770098"/>
                  <a:pt x="1874919" y="3741073"/>
                </a:cubicBezTo>
                <a:cubicBezTo>
                  <a:pt x="1567244" y="3712049"/>
                  <a:pt x="1384516" y="3759588"/>
                  <a:pt x="1249946" y="3741073"/>
                </a:cubicBezTo>
                <a:cubicBezTo>
                  <a:pt x="1115376" y="3722558"/>
                  <a:pt x="917716" y="3723664"/>
                  <a:pt x="756218" y="3741073"/>
                </a:cubicBezTo>
                <a:cubicBezTo>
                  <a:pt x="594720" y="3758482"/>
                  <a:pt x="314218" y="3712043"/>
                  <a:pt x="0" y="3741073"/>
                </a:cubicBezTo>
                <a:cubicBezTo>
                  <a:pt x="-6968" y="3462756"/>
                  <a:pt x="-4103" y="3299881"/>
                  <a:pt x="0" y="3042739"/>
                </a:cubicBezTo>
                <a:cubicBezTo>
                  <a:pt x="4103" y="2785597"/>
                  <a:pt x="7219" y="2659461"/>
                  <a:pt x="0" y="2344406"/>
                </a:cubicBezTo>
                <a:cubicBezTo>
                  <a:pt x="-7219" y="2029351"/>
                  <a:pt x="5553" y="1986457"/>
                  <a:pt x="0" y="1720894"/>
                </a:cubicBezTo>
                <a:cubicBezTo>
                  <a:pt x="-5553" y="1455331"/>
                  <a:pt x="1563" y="1389625"/>
                  <a:pt x="0" y="1134792"/>
                </a:cubicBezTo>
                <a:cubicBezTo>
                  <a:pt x="-1563" y="879959"/>
                  <a:pt x="2013" y="822363"/>
                  <a:pt x="0" y="623512"/>
                </a:cubicBezTo>
                <a:cubicBezTo>
                  <a:pt x="-2013" y="424661"/>
                  <a:pt x="23337" y="211980"/>
                  <a:pt x="0" y="0"/>
                </a:cubicBezTo>
                <a:close/>
              </a:path>
            </a:pathLst>
          </a:custGeom>
          <a:noFill/>
          <a:ln>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031234447"/>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C7673-5B49-4FEA-8E11-7295D947FBF6}"/>
              </a:ext>
            </a:extLst>
          </p:cNvPr>
          <p:cNvSpPr>
            <a:spLocks noGrp="1"/>
          </p:cNvSpPr>
          <p:nvPr>
            <p:ph type="title"/>
          </p:nvPr>
        </p:nvSpPr>
        <p:spPr/>
        <p:txBody>
          <a:bodyPr/>
          <a:lstStyle/>
          <a:p>
            <a:r>
              <a:rPr lang="fr-CA" sz="3600"/>
              <a:t>Importance de la conception inclusive</a:t>
            </a:r>
          </a:p>
        </p:txBody>
      </p:sp>
      <p:sp>
        <p:nvSpPr>
          <p:cNvPr id="30" name="TextBox 29">
            <a:extLst>
              <a:ext uri="{FF2B5EF4-FFF2-40B4-BE49-F238E27FC236}">
                <a16:creationId xmlns:a16="http://schemas.microsoft.com/office/drawing/2014/main" id="{E99B147C-967B-40DA-BB56-587783B7789B}"/>
              </a:ext>
            </a:extLst>
          </p:cNvPr>
          <p:cNvSpPr txBox="1"/>
          <p:nvPr/>
        </p:nvSpPr>
        <p:spPr>
          <a:xfrm>
            <a:off x="354739" y="1011591"/>
            <a:ext cx="5870145" cy="3016210"/>
          </a:xfrm>
          <a:prstGeom prst="rect">
            <a:avLst/>
          </a:prstGeom>
          <a:noFill/>
        </p:spPr>
        <p:txBody>
          <a:bodyPr wrap="square">
            <a:spAutoFit/>
          </a:bodyPr>
          <a:lstStyle/>
          <a:p>
            <a:r>
              <a:rPr lang="fr-CA" sz="1600" i="0" dirty="0">
                <a:solidFill>
                  <a:srgbClr val="0D0B00"/>
                </a:solidFill>
                <a:latin typeface="Arial" panose="020B0604020202020204" pitchFamily="34" charset="0"/>
                <a:cs typeface="Arial" panose="020B0604020202020204" pitchFamily="34" charset="0"/>
              </a:rPr>
              <a:t>La </a:t>
            </a:r>
            <a:r>
              <a:rPr lang="fr-CA" sz="1600" b="1" i="0" dirty="0">
                <a:solidFill>
                  <a:srgbClr val="0D0B00"/>
                </a:solidFill>
                <a:latin typeface="Arial" panose="020B0604020202020204" pitchFamily="34" charset="0"/>
                <a:cs typeface="Arial" panose="020B0604020202020204" pitchFamily="34" charset="0"/>
              </a:rPr>
              <a:t>conception inclusive</a:t>
            </a:r>
            <a:r>
              <a:rPr lang="fr-CA" sz="1600" b="0" i="0" dirty="0">
                <a:solidFill>
                  <a:srgbClr val="0D0B00"/>
                </a:solidFill>
                <a:latin typeface="Arial" panose="020B0604020202020204" pitchFamily="34" charset="0"/>
                <a:cs typeface="Arial" panose="020B0604020202020204" pitchFamily="34" charset="0"/>
              </a:rPr>
              <a:t> étend les solutions à tous les utilisateurs, qui ont un large éventail de besoins, de perspectives et de comportements intersectionnels, plutôt que de créer uniquement des aménagements pour des handicaps en particulier. </a:t>
            </a:r>
          </a:p>
          <a:p>
            <a:endParaRPr lang="en-CA" sz="1600" dirty="0">
              <a:solidFill>
                <a:srgbClr val="0D0B00"/>
              </a:solidFill>
              <a:latin typeface="Arial" panose="020B0604020202020204" pitchFamily="34" charset="0"/>
              <a:cs typeface="Arial" panose="020B0604020202020204" pitchFamily="34" charset="0"/>
            </a:endParaRPr>
          </a:p>
          <a:p>
            <a:r>
              <a:rPr lang="fr-CA" sz="1600" b="0" i="0" dirty="0">
                <a:solidFill>
                  <a:srgbClr val="222222"/>
                </a:solidFill>
                <a:latin typeface="Helvetica" panose="020B0604020202020204" pitchFamily="34" charset="0"/>
              </a:rPr>
              <a:t>La conception inclusive tient compte de la diversité et du caractère unique de chaque individu.</a:t>
            </a:r>
          </a:p>
          <a:p>
            <a:r>
              <a:rPr lang="fr-CA" sz="1600" dirty="0">
                <a:solidFill>
                  <a:srgbClr val="0D0B00"/>
                </a:solidFill>
                <a:latin typeface="Arial" panose="020B0604020202020204" pitchFamily="34" charset="0"/>
                <a:cs typeface="Arial" panose="020B0604020202020204" pitchFamily="34" charset="0"/>
              </a:rPr>
              <a:t>Au fur et à mesure que les individus s’écartent de la moyenne hypothétique, les besoins des individus différents, ou en marge, deviennent de plus en plus diversifiés. </a:t>
            </a:r>
          </a:p>
          <a:p>
            <a:endParaRPr lang="en-CA" sz="1400"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9821226B-47BA-402B-9E6E-394784DA9693}"/>
              </a:ext>
            </a:extLst>
          </p:cNvPr>
          <p:cNvSpPr>
            <a:spLocks noGrp="1"/>
          </p:cNvSpPr>
          <p:nvPr>
            <p:ph idx="1"/>
          </p:nvPr>
        </p:nvSpPr>
        <p:spPr>
          <a:xfrm>
            <a:off x="6788084" y="1303624"/>
            <a:ext cx="4880981" cy="2760087"/>
          </a:xfrm>
        </p:spPr>
        <p:txBody>
          <a:bodyPr/>
          <a:lstStyle/>
          <a:p>
            <a:pPr marL="0" indent="0" algn="l">
              <a:buNone/>
            </a:pPr>
            <a:r>
              <a:rPr lang="fr-CA" sz="1200" dirty="0">
                <a:solidFill>
                  <a:schemeClr val="tx1"/>
                </a:solidFill>
                <a:latin typeface="Abadi" panose="020B0604020104020204" pitchFamily="34" charset="0"/>
              </a:rPr>
              <a:t>« </a:t>
            </a:r>
            <a:r>
              <a:rPr lang="fr-CA" sz="1200" i="0" dirty="0">
                <a:solidFill>
                  <a:schemeClr val="tx1"/>
                </a:solidFill>
                <a:latin typeface="Abadi" panose="020B0604020104020204" pitchFamily="34" charset="0"/>
              </a:rPr>
              <a:t>Le stéréotype veut que “handicap” signifie “fauteuil roulant”, mais la réalité est qu’un handicap ou une déficience peut être très subtil, et qu’il peut ne pas être permanent. De plus en plus d’employeurs commencent à reconnaître que le spectre des handicaps s’étend au-delà des handicaps visibles et physiques... Et, bien sûr, un jour donné, une personne peut souffrir d’une affection de courte durée, comme une blessure sportive douloureuse, du stress ou simplement un mal de tête. Malgré un inconfort temporaire, l’employé peut être parfaitement capable d’avoir une journée de travail productive s’il lui est possible d’accéder au bon type d’espace de travail. »</a:t>
            </a:r>
          </a:p>
          <a:p>
            <a:pPr marL="0" indent="0" algn="l">
              <a:buNone/>
            </a:pPr>
            <a:r>
              <a:rPr lang="fr-CA" sz="1200" dirty="0">
                <a:solidFill>
                  <a:schemeClr val="tx1"/>
                </a:solidFill>
                <a:latin typeface="Arial Narrow" panose="020B0606020202030204" pitchFamily="34" charset="0"/>
              </a:rPr>
              <a:t>- </a:t>
            </a:r>
            <a:r>
              <a:rPr lang="fr-CA" sz="1200" i="0" dirty="0">
                <a:solidFill>
                  <a:schemeClr val="tx1"/>
                </a:solidFill>
                <a:latin typeface="Arial Narrow" panose="020B0606020202030204" pitchFamily="34" charset="0"/>
              </a:rPr>
              <a:t>Is </a:t>
            </a:r>
            <a:r>
              <a:rPr lang="fr-CA" sz="1200" i="0" dirty="0" err="1">
                <a:solidFill>
                  <a:schemeClr val="tx1"/>
                </a:solidFill>
                <a:latin typeface="Arial Narrow" panose="020B0606020202030204" pitchFamily="34" charset="0"/>
              </a:rPr>
              <a:t>Your</a:t>
            </a:r>
            <a:r>
              <a:rPr lang="fr-CA" sz="1200" i="0" dirty="0">
                <a:solidFill>
                  <a:schemeClr val="tx1"/>
                </a:solidFill>
                <a:latin typeface="Arial Narrow" panose="020B0606020202030204" pitchFamily="34" charset="0"/>
              </a:rPr>
              <a:t> Office </a:t>
            </a:r>
            <a:r>
              <a:rPr lang="fr-CA" sz="1200" i="0" dirty="0" err="1">
                <a:solidFill>
                  <a:schemeClr val="tx1"/>
                </a:solidFill>
                <a:latin typeface="Arial Narrow" panose="020B0606020202030204" pitchFamily="34" charset="0"/>
              </a:rPr>
              <a:t>Designed</a:t>
            </a:r>
            <a:r>
              <a:rPr lang="fr-CA" sz="1200" i="0" dirty="0">
                <a:solidFill>
                  <a:schemeClr val="tx1"/>
                </a:solidFill>
                <a:latin typeface="Arial Narrow" panose="020B0606020202030204" pitchFamily="34" charset="0"/>
              </a:rPr>
              <a:t> For Inclusion? - JLL</a:t>
            </a:r>
          </a:p>
          <a:p>
            <a:endParaRPr lang="en-CA" sz="2400" dirty="0"/>
          </a:p>
        </p:txBody>
      </p:sp>
      <p:sp>
        <p:nvSpPr>
          <p:cNvPr id="14" name="TextBox 13">
            <a:extLst>
              <a:ext uri="{FF2B5EF4-FFF2-40B4-BE49-F238E27FC236}">
                <a16:creationId xmlns:a16="http://schemas.microsoft.com/office/drawing/2014/main" id="{4CF1EE3D-522A-492F-BC58-6E6143519501}"/>
              </a:ext>
            </a:extLst>
          </p:cNvPr>
          <p:cNvSpPr txBox="1"/>
          <p:nvPr/>
        </p:nvSpPr>
        <p:spPr>
          <a:xfrm>
            <a:off x="482390" y="4104391"/>
            <a:ext cx="5046655" cy="1371401"/>
          </a:xfrm>
          <a:prstGeom prst="rect">
            <a:avLst/>
          </a:prstGeom>
          <a:noFill/>
        </p:spPr>
        <p:txBody>
          <a:bodyPr wrap="square">
            <a:spAutoFit/>
          </a:bodyPr>
          <a:lstStyle/>
          <a:p>
            <a:pPr>
              <a:lnSpc>
                <a:spcPct val="107000"/>
              </a:lnSpc>
              <a:spcAft>
                <a:spcPts val="800"/>
              </a:spcAft>
              <a:buSzPts val="1000"/>
              <a:tabLst>
                <a:tab pos="457200" algn="l"/>
              </a:tabLst>
            </a:pPr>
            <a:r>
              <a:rPr lang="fr-CA" sz="1200" dirty="0">
                <a:solidFill>
                  <a:srgbClr val="444444"/>
                </a:solidFill>
                <a:latin typeface="Abadi" panose="020B0604020104020204" pitchFamily="34" charset="0"/>
              </a:rPr>
              <a:t>Plus de </a:t>
            </a:r>
            <a:r>
              <a:rPr lang="fr-CA" sz="1200" b="1" dirty="0">
                <a:solidFill>
                  <a:srgbClr val="444444"/>
                </a:solidFill>
                <a:latin typeface="Abadi" panose="020B0604020104020204" pitchFamily="34" charset="0"/>
              </a:rPr>
              <a:t>6,2 millions de Canadiens</a:t>
            </a:r>
            <a:r>
              <a:rPr lang="fr-CA" sz="1200" dirty="0">
                <a:solidFill>
                  <a:srgbClr val="444444"/>
                </a:solidFill>
                <a:latin typeface="Abadi" panose="020B0604020104020204" pitchFamily="34" charset="0"/>
              </a:rPr>
              <a:t> (près de 22 % de la population) âgés de 15 ans et plus s’identifient comme vivant avec une certaine forme d’incapacité. (Statistique Canada, 2017)</a:t>
            </a:r>
          </a:p>
          <a:p>
            <a:pPr>
              <a:lnSpc>
                <a:spcPct val="107000"/>
              </a:lnSpc>
              <a:spcAft>
                <a:spcPts val="800"/>
              </a:spcAft>
              <a:buSzPts val="1000"/>
              <a:tabLst>
                <a:tab pos="457200" algn="l"/>
              </a:tabLst>
            </a:pPr>
            <a:r>
              <a:rPr lang="fr-CA" sz="1200" dirty="0">
                <a:solidFill>
                  <a:srgbClr val="212529"/>
                </a:solidFill>
                <a:latin typeface="Abadi" panose="020B0604020104020204" pitchFamily="34" charset="0"/>
                <a:cs typeface="Times New Roman" panose="02020603050405020304" pitchFamily="18" charset="0"/>
              </a:rPr>
              <a:t>Les incapacités liées à la douleur, à la flexibilité, à la mobilité et à la santé mentale étaient les types d’incapacité les plus courants. (Enquête canadienne sur l’incapacité, 2017)</a:t>
            </a:r>
          </a:p>
        </p:txBody>
      </p:sp>
      <p:sp>
        <p:nvSpPr>
          <p:cNvPr id="7" name="Rectangle 6">
            <a:extLst>
              <a:ext uri="{FF2B5EF4-FFF2-40B4-BE49-F238E27FC236}">
                <a16:creationId xmlns:a16="http://schemas.microsoft.com/office/drawing/2014/main" id="{731AD88E-B6E8-402F-BA7A-D08594958BF9}"/>
              </a:ext>
              <a:ext uri="{C183D7F6-B498-43B3-948B-1728B52AA6E4}">
                <adec:decorative xmlns:adec="http://schemas.microsoft.com/office/drawing/2017/decorative" val="1"/>
              </a:ext>
            </a:extLst>
          </p:cNvPr>
          <p:cNvSpPr/>
          <p:nvPr/>
        </p:nvSpPr>
        <p:spPr>
          <a:xfrm>
            <a:off x="354739" y="3948197"/>
            <a:ext cx="5174306" cy="1852835"/>
          </a:xfrm>
          <a:custGeom>
            <a:avLst/>
            <a:gdLst>
              <a:gd name="connsiteX0" fmla="*/ 0 w 5174306"/>
              <a:gd name="connsiteY0" fmla="*/ 0 h 1852835"/>
              <a:gd name="connsiteX1" fmla="*/ 595045 w 5174306"/>
              <a:gd name="connsiteY1" fmla="*/ 0 h 1852835"/>
              <a:gd name="connsiteX2" fmla="*/ 1086604 w 5174306"/>
              <a:gd name="connsiteY2" fmla="*/ 0 h 1852835"/>
              <a:gd name="connsiteX3" fmla="*/ 1836879 w 5174306"/>
              <a:gd name="connsiteY3" fmla="*/ 0 h 1852835"/>
              <a:gd name="connsiteX4" fmla="*/ 2431924 w 5174306"/>
              <a:gd name="connsiteY4" fmla="*/ 0 h 1852835"/>
              <a:gd name="connsiteX5" fmla="*/ 3026969 w 5174306"/>
              <a:gd name="connsiteY5" fmla="*/ 0 h 1852835"/>
              <a:gd name="connsiteX6" fmla="*/ 3777243 w 5174306"/>
              <a:gd name="connsiteY6" fmla="*/ 0 h 1852835"/>
              <a:gd name="connsiteX7" fmla="*/ 4320546 w 5174306"/>
              <a:gd name="connsiteY7" fmla="*/ 0 h 1852835"/>
              <a:gd name="connsiteX8" fmla="*/ 5174306 w 5174306"/>
              <a:gd name="connsiteY8" fmla="*/ 0 h 1852835"/>
              <a:gd name="connsiteX9" fmla="*/ 5174306 w 5174306"/>
              <a:gd name="connsiteY9" fmla="*/ 654668 h 1852835"/>
              <a:gd name="connsiteX10" fmla="*/ 5174306 w 5174306"/>
              <a:gd name="connsiteY10" fmla="*/ 1235223 h 1852835"/>
              <a:gd name="connsiteX11" fmla="*/ 5174306 w 5174306"/>
              <a:gd name="connsiteY11" fmla="*/ 1852835 h 1852835"/>
              <a:gd name="connsiteX12" fmla="*/ 4475775 w 5174306"/>
              <a:gd name="connsiteY12" fmla="*/ 1852835 h 1852835"/>
              <a:gd name="connsiteX13" fmla="*/ 3725500 w 5174306"/>
              <a:gd name="connsiteY13" fmla="*/ 1852835 h 1852835"/>
              <a:gd name="connsiteX14" fmla="*/ 2975226 w 5174306"/>
              <a:gd name="connsiteY14" fmla="*/ 1852835 h 1852835"/>
              <a:gd name="connsiteX15" fmla="*/ 2431924 w 5174306"/>
              <a:gd name="connsiteY15" fmla="*/ 1852835 h 1852835"/>
              <a:gd name="connsiteX16" fmla="*/ 1785136 w 5174306"/>
              <a:gd name="connsiteY16" fmla="*/ 1852835 h 1852835"/>
              <a:gd name="connsiteX17" fmla="*/ 1034861 w 5174306"/>
              <a:gd name="connsiteY17" fmla="*/ 1852835 h 1852835"/>
              <a:gd name="connsiteX18" fmla="*/ 0 w 5174306"/>
              <a:gd name="connsiteY18" fmla="*/ 1852835 h 1852835"/>
              <a:gd name="connsiteX19" fmla="*/ 0 w 5174306"/>
              <a:gd name="connsiteY19" fmla="*/ 1290808 h 1852835"/>
              <a:gd name="connsiteX20" fmla="*/ 0 w 5174306"/>
              <a:gd name="connsiteY20" fmla="*/ 710253 h 1852835"/>
              <a:gd name="connsiteX21" fmla="*/ 0 w 5174306"/>
              <a:gd name="connsiteY21" fmla="*/ 0 h 1852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174306" h="1852835" extrusionOk="0">
                <a:moveTo>
                  <a:pt x="0" y="0"/>
                </a:moveTo>
                <a:cubicBezTo>
                  <a:pt x="229814" y="-25904"/>
                  <a:pt x="409592" y="-28926"/>
                  <a:pt x="595045" y="0"/>
                </a:cubicBezTo>
                <a:cubicBezTo>
                  <a:pt x="780498" y="28926"/>
                  <a:pt x="896234" y="-7181"/>
                  <a:pt x="1086604" y="0"/>
                </a:cubicBezTo>
                <a:cubicBezTo>
                  <a:pt x="1276974" y="7181"/>
                  <a:pt x="1609342" y="3560"/>
                  <a:pt x="1836879" y="0"/>
                </a:cubicBezTo>
                <a:cubicBezTo>
                  <a:pt x="2064417" y="-3560"/>
                  <a:pt x="2203794" y="8755"/>
                  <a:pt x="2431924" y="0"/>
                </a:cubicBezTo>
                <a:cubicBezTo>
                  <a:pt x="2660055" y="-8755"/>
                  <a:pt x="2825512" y="-24180"/>
                  <a:pt x="3026969" y="0"/>
                </a:cubicBezTo>
                <a:cubicBezTo>
                  <a:pt x="3228426" y="24180"/>
                  <a:pt x="3493405" y="23557"/>
                  <a:pt x="3777243" y="0"/>
                </a:cubicBezTo>
                <a:cubicBezTo>
                  <a:pt x="4061081" y="-23557"/>
                  <a:pt x="4120231" y="-11926"/>
                  <a:pt x="4320546" y="0"/>
                </a:cubicBezTo>
                <a:cubicBezTo>
                  <a:pt x="4520861" y="11926"/>
                  <a:pt x="4799481" y="11607"/>
                  <a:pt x="5174306" y="0"/>
                </a:cubicBezTo>
                <a:cubicBezTo>
                  <a:pt x="5199303" y="179901"/>
                  <a:pt x="5197045" y="451048"/>
                  <a:pt x="5174306" y="654668"/>
                </a:cubicBezTo>
                <a:cubicBezTo>
                  <a:pt x="5151567" y="858288"/>
                  <a:pt x="5152795" y="1102623"/>
                  <a:pt x="5174306" y="1235223"/>
                </a:cubicBezTo>
                <a:cubicBezTo>
                  <a:pt x="5195817" y="1367824"/>
                  <a:pt x="5177184" y="1666805"/>
                  <a:pt x="5174306" y="1852835"/>
                </a:cubicBezTo>
                <a:cubicBezTo>
                  <a:pt x="4921361" y="1883996"/>
                  <a:pt x="4618093" y="1863474"/>
                  <a:pt x="4475775" y="1852835"/>
                </a:cubicBezTo>
                <a:cubicBezTo>
                  <a:pt x="4333457" y="1842196"/>
                  <a:pt x="3902977" y="1889185"/>
                  <a:pt x="3725500" y="1852835"/>
                </a:cubicBezTo>
                <a:cubicBezTo>
                  <a:pt x="3548023" y="1816485"/>
                  <a:pt x="3325400" y="1842948"/>
                  <a:pt x="2975226" y="1852835"/>
                </a:cubicBezTo>
                <a:cubicBezTo>
                  <a:pt x="2625052" y="1862722"/>
                  <a:pt x="2680400" y="1872371"/>
                  <a:pt x="2431924" y="1852835"/>
                </a:cubicBezTo>
                <a:cubicBezTo>
                  <a:pt x="2183448" y="1833299"/>
                  <a:pt x="2058486" y="1852386"/>
                  <a:pt x="1785136" y="1852835"/>
                </a:cubicBezTo>
                <a:cubicBezTo>
                  <a:pt x="1511786" y="1853284"/>
                  <a:pt x="1279891" y="1852324"/>
                  <a:pt x="1034861" y="1852835"/>
                </a:cubicBezTo>
                <a:cubicBezTo>
                  <a:pt x="789832" y="1853346"/>
                  <a:pt x="323603" y="1863877"/>
                  <a:pt x="0" y="1852835"/>
                </a:cubicBezTo>
                <a:cubicBezTo>
                  <a:pt x="2385" y="1598253"/>
                  <a:pt x="6818" y="1420569"/>
                  <a:pt x="0" y="1290808"/>
                </a:cubicBezTo>
                <a:cubicBezTo>
                  <a:pt x="-6818" y="1161047"/>
                  <a:pt x="-24612" y="990460"/>
                  <a:pt x="0" y="710253"/>
                </a:cubicBezTo>
                <a:cubicBezTo>
                  <a:pt x="24612" y="430046"/>
                  <a:pt x="23465" y="168438"/>
                  <a:pt x="0" y="0"/>
                </a:cubicBezTo>
                <a:close/>
              </a:path>
            </a:pathLst>
          </a:custGeom>
          <a:noFill/>
          <a:ln w="28575">
            <a:solidFill>
              <a:srgbClr val="A7CE75"/>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1" name="Picture 10" descr="people working together ">
            <a:extLst>
              <a:ext uri="{FF2B5EF4-FFF2-40B4-BE49-F238E27FC236}">
                <a16:creationId xmlns:a16="http://schemas.microsoft.com/office/drawing/2014/main" id="{E00C97F3-AE93-4447-9600-54264CF7378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95835" y="4104391"/>
            <a:ext cx="4160090" cy="2016946"/>
          </a:xfrm>
          <a:prstGeom prst="rect">
            <a:avLst/>
          </a:prstGeom>
        </p:spPr>
      </p:pic>
      <p:sp>
        <p:nvSpPr>
          <p:cNvPr id="26" name="Rectangle 25">
            <a:extLst>
              <a:ext uri="{FF2B5EF4-FFF2-40B4-BE49-F238E27FC236}">
                <a16:creationId xmlns:a16="http://schemas.microsoft.com/office/drawing/2014/main" id="{954DC96B-6D10-4792-BDD7-578BA105EF57}"/>
              </a:ext>
              <a:ext uri="{C183D7F6-B498-43B3-948B-1728B52AA6E4}">
                <adec:decorative xmlns:adec="http://schemas.microsoft.com/office/drawing/2017/decorative" val="1"/>
              </a:ext>
            </a:extLst>
          </p:cNvPr>
          <p:cNvSpPr/>
          <p:nvPr/>
        </p:nvSpPr>
        <p:spPr>
          <a:xfrm>
            <a:off x="6622410" y="1194899"/>
            <a:ext cx="5106940" cy="2647757"/>
          </a:xfrm>
          <a:custGeom>
            <a:avLst/>
            <a:gdLst>
              <a:gd name="connsiteX0" fmla="*/ 0 w 5106940"/>
              <a:gd name="connsiteY0" fmla="*/ 0 h 2647757"/>
              <a:gd name="connsiteX1" fmla="*/ 587298 w 5106940"/>
              <a:gd name="connsiteY1" fmla="*/ 0 h 2647757"/>
              <a:gd name="connsiteX2" fmla="*/ 1072457 w 5106940"/>
              <a:gd name="connsiteY2" fmla="*/ 0 h 2647757"/>
              <a:gd name="connsiteX3" fmla="*/ 1812964 w 5106940"/>
              <a:gd name="connsiteY3" fmla="*/ 0 h 2647757"/>
              <a:gd name="connsiteX4" fmla="*/ 2400262 w 5106940"/>
              <a:gd name="connsiteY4" fmla="*/ 0 h 2647757"/>
              <a:gd name="connsiteX5" fmla="*/ 2987560 w 5106940"/>
              <a:gd name="connsiteY5" fmla="*/ 0 h 2647757"/>
              <a:gd name="connsiteX6" fmla="*/ 3728066 w 5106940"/>
              <a:gd name="connsiteY6" fmla="*/ 0 h 2647757"/>
              <a:gd name="connsiteX7" fmla="*/ 4264295 w 5106940"/>
              <a:gd name="connsiteY7" fmla="*/ 0 h 2647757"/>
              <a:gd name="connsiteX8" fmla="*/ 5106940 w 5106940"/>
              <a:gd name="connsiteY8" fmla="*/ 0 h 2647757"/>
              <a:gd name="connsiteX9" fmla="*/ 5106940 w 5106940"/>
              <a:gd name="connsiteY9" fmla="*/ 714894 h 2647757"/>
              <a:gd name="connsiteX10" fmla="*/ 5106940 w 5106940"/>
              <a:gd name="connsiteY10" fmla="*/ 1323879 h 2647757"/>
              <a:gd name="connsiteX11" fmla="*/ 5106940 w 5106940"/>
              <a:gd name="connsiteY11" fmla="*/ 1985818 h 2647757"/>
              <a:gd name="connsiteX12" fmla="*/ 5106940 w 5106940"/>
              <a:gd name="connsiteY12" fmla="*/ 2647757 h 2647757"/>
              <a:gd name="connsiteX13" fmla="*/ 4621781 w 5106940"/>
              <a:gd name="connsiteY13" fmla="*/ 2647757 h 2647757"/>
              <a:gd name="connsiteX14" fmla="*/ 3881274 w 5106940"/>
              <a:gd name="connsiteY14" fmla="*/ 2647757 h 2647757"/>
              <a:gd name="connsiteX15" fmla="*/ 3345046 w 5106940"/>
              <a:gd name="connsiteY15" fmla="*/ 2647757 h 2647757"/>
              <a:gd name="connsiteX16" fmla="*/ 2706678 w 5106940"/>
              <a:gd name="connsiteY16" fmla="*/ 2647757 h 2647757"/>
              <a:gd name="connsiteX17" fmla="*/ 1966172 w 5106940"/>
              <a:gd name="connsiteY17" fmla="*/ 2647757 h 2647757"/>
              <a:gd name="connsiteX18" fmla="*/ 1327804 w 5106940"/>
              <a:gd name="connsiteY18" fmla="*/ 2647757 h 2647757"/>
              <a:gd name="connsiteX19" fmla="*/ 842645 w 5106940"/>
              <a:gd name="connsiteY19" fmla="*/ 2647757 h 2647757"/>
              <a:gd name="connsiteX20" fmla="*/ 0 w 5106940"/>
              <a:gd name="connsiteY20" fmla="*/ 2647757 h 2647757"/>
              <a:gd name="connsiteX21" fmla="*/ 0 w 5106940"/>
              <a:gd name="connsiteY21" fmla="*/ 1932863 h 2647757"/>
              <a:gd name="connsiteX22" fmla="*/ 0 w 5106940"/>
              <a:gd name="connsiteY22" fmla="*/ 1217968 h 2647757"/>
              <a:gd name="connsiteX23" fmla="*/ 0 w 5106940"/>
              <a:gd name="connsiteY23" fmla="*/ 0 h 2647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106940" h="2647757" extrusionOk="0">
                <a:moveTo>
                  <a:pt x="0" y="0"/>
                </a:moveTo>
                <a:cubicBezTo>
                  <a:pt x="261882" y="23458"/>
                  <a:pt x="330837" y="-17346"/>
                  <a:pt x="587298" y="0"/>
                </a:cubicBezTo>
                <a:cubicBezTo>
                  <a:pt x="843759" y="17346"/>
                  <a:pt x="931959" y="-13103"/>
                  <a:pt x="1072457" y="0"/>
                </a:cubicBezTo>
                <a:cubicBezTo>
                  <a:pt x="1212955" y="13103"/>
                  <a:pt x="1523251" y="-4997"/>
                  <a:pt x="1812964" y="0"/>
                </a:cubicBezTo>
                <a:cubicBezTo>
                  <a:pt x="2102677" y="4997"/>
                  <a:pt x="2190235" y="-28376"/>
                  <a:pt x="2400262" y="0"/>
                </a:cubicBezTo>
                <a:cubicBezTo>
                  <a:pt x="2610289" y="28376"/>
                  <a:pt x="2695682" y="5403"/>
                  <a:pt x="2987560" y="0"/>
                </a:cubicBezTo>
                <a:cubicBezTo>
                  <a:pt x="3279438" y="-5403"/>
                  <a:pt x="3454723" y="1745"/>
                  <a:pt x="3728066" y="0"/>
                </a:cubicBezTo>
                <a:cubicBezTo>
                  <a:pt x="4001409" y="-1745"/>
                  <a:pt x="4006775" y="-20775"/>
                  <a:pt x="4264295" y="0"/>
                </a:cubicBezTo>
                <a:cubicBezTo>
                  <a:pt x="4521815" y="20775"/>
                  <a:pt x="4729253" y="-8810"/>
                  <a:pt x="5106940" y="0"/>
                </a:cubicBezTo>
                <a:cubicBezTo>
                  <a:pt x="5096402" y="348920"/>
                  <a:pt x="5107217" y="547637"/>
                  <a:pt x="5106940" y="714894"/>
                </a:cubicBezTo>
                <a:cubicBezTo>
                  <a:pt x="5106663" y="882151"/>
                  <a:pt x="5102925" y="1156799"/>
                  <a:pt x="5106940" y="1323879"/>
                </a:cubicBezTo>
                <a:cubicBezTo>
                  <a:pt x="5110955" y="1490959"/>
                  <a:pt x="5127162" y="1691874"/>
                  <a:pt x="5106940" y="1985818"/>
                </a:cubicBezTo>
                <a:cubicBezTo>
                  <a:pt x="5086718" y="2279762"/>
                  <a:pt x="5074635" y="2360330"/>
                  <a:pt x="5106940" y="2647757"/>
                </a:cubicBezTo>
                <a:cubicBezTo>
                  <a:pt x="4926882" y="2655853"/>
                  <a:pt x="4817877" y="2652564"/>
                  <a:pt x="4621781" y="2647757"/>
                </a:cubicBezTo>
                <a:cubicBezTo>
                  <a:pt x="4425685" y="2642950"/>
                  <a:pt x="4049542" y="2643592"/>
                  <a:pt x="3881274" y="2647757"/>
                </a:cubicBezTo>
                <a:cubicBezTo>
                  <a:pt x="3713006" y="2651922"/>
                  <a:pt x="3485289" y="2662594"/>
                  <a:pt x="3345046" y="2647757"/>
                </a:cubicBezTo>
                <a:cubicBezTo>
                  <a:pt x="3204803" y="2632920"/>
                  <a:pt x="3005246" y="2627224"/>
                  <a:pt x="2706678" y="2647757"/>
                </a:cubicBezTo>
                <a:cubicBezTo>
                  <a:pt x="2408110" y="2668290"/>
                  <a:pt x="2201438" y="2660813"/>
                  <a:pt x="1966172" y="2647757"/>
                </a:cubicBezTo>
                <a:cubicBezTo>
                  <a:pt x="1730906" y="2634701"/>
                  <a:pt x="1584460" y="2637222"/>
                  <a:pt x="1327804" y="2647757"/>
                </a:cubicBezTo>
                <a:cubicBezTo>
                  <a:pt x="1071148" y="2658292"/>
                  <a:pt x="958961" y="2650497"/>
                  <a:pt x="842645" y="2647757"/>
                </a:cubicBezTo>
                <a:cubicBezTo>
                  <a:pt x="726329" y="2645017"/>
                  <a:pt x="242482" y="2616172"/>
                  <a:pt x="0" y="2647757"/>
                </a:cubicBezTo>
                <a:cubicBezTo>
                  <a:pt x="30205" y="2348083"/>
                  <a:pt x="-14446" y="2087166"/>
                  <a:pt x="0" y="1932863"/>
                </a:cubicBezTo>
                <a:cubicBezTo>
                  <a:pt x="14446" y="1778560"/>
                  <a:pt x="-29243" y="1528290"/>
                  <a:pt x="0" y="1217968"/>
                </a:cubicBezTo>
                <a:cubicBezTo>
                  <a:pt x="29243" y="907647"/>
                  <a:pt x="54936" y="508302"/>
                  <a:pt x="0" y="0"/>
                </a:cubicBezTo>
                <a:close/>
              </a:path>
            </a:pathLst>
          </a:custGeom>
          <a:noFill/>
          <a:ln w="28575">
            <a:solidFill>
              <a:srgbClr val="A7CE75"/>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7481357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7B9F978C-0941-46A0-AB9A-A7AB40DBE0A5}"/>
              </a:ext>
              <a:ext uri="{C183D7F6-B498-43B3-948B-1728B52AA6E4}">
                <adec:decorative xmlns:adec="http://schemas.microsoft.com/office/drawing/2017/decorative" val="1"/>
              </a:ext>
            </a:extLst>
          </p:cNvPr>
          <p:cNvSpPr/>
          <p:nvPr/>
        </p:nvSpPr>
        <p:spPr>
          <a:xfrm>
            <a:off x="310250" y="1319845"/>
            <a:ext cx="4925779" cy="3905298"/>
          </a:xfrm>
          <a:prstGeom prst="rect">
            <a:avLst/>
          </a:prstGeom>
          <a:solidFill>
            <a:srgbClr val="338D84">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a:extLst>
              <a:ext uri="{FF2B5EF4-FFF2-40B4-BE49-F238E27FC236}">
                <a16:creationId xmlns:a16="http://schemas.microsoft.com/office/drawing/2014/main" id="{D20C7673-5B49-4FEA-8E11-7295D947FBF6}"/>
              </a:ext>
            </a:extLst>
          </p:cNvPr>
          <p:cNvSpPr>
            <a:spLocks noGrp="1"/>
          </p:cNvSpPr>
          <p:nvPr>
            <p:ph type="title"/>
          </p:nvPr>
        </p:nvSpPr>
        <p:spPr>
          <a:xfrm>
            <a:off x="310250" y="516334"/>
            <a:ext cx="10704280" cy="779462"/>
          </a:xfrm>
        </p:spPr>
        <p:txBody>
          <a:bodyPr/>
          <a:lstStyle/>
          <a:p>
            <a:r>
              <a:rPr lang="fr-CA" sz="3600"/>
              <a:t>Processus de conception inclusive</a:t>
            </a:r>
          </a:p>
        </p:txBody>
      </p:sp>
      <p:sp>
        <p:nvSpPr>
          <p:cNvPr id="15" name="TextBox 14">
            <a:extLst>
              <a:ext uri="{FF2B5EF4-FFF2-40B4-BE49-F238E27FC236}">
                <a16:creationId xmlns:a16="http://schemas.microsoft.com/office/drawing/2014/main" id="{AE1E51D2-BBFC-43DA-885F-1B46F7C69FE0}"/>
              </a:ext>
            </a:extLst>
          </p:cNvPr>
          <p:cNvSpPr txBox="1"/>
          <p:nvPr/>
        </p:nvSpPr>
        <p:spPr>
          <a:xfrm>
            <a:off x="451765" y="1441734"/>
            <a:ext cx="4425035" cy="3539430"/>
          </a:xfrm>
          <a:prstGeom prst="rect">
            <a:avLst/>
          </a:prstGeom>
          <a:noFill/>
        </p:spPr>
        <p:txBody>
          <a:bodyPr wrap="square">
            <a:spAutoFit/>
          </a:bodyPr>
          <a:lstStyle/>
          <a:p>
            <a:pPr algn="l" fontAlgn="base"/>
            <a:r>
              <a:rPr lang="fr-CA" sz="1400" b="0" i="0" dirty="0">
                <a:solidFill>
                  <a:srgbClr val="262D3D"/>
                </a:solidFill>
                <a:latin typeface="Arial" panose="020B0604020202020204" pitchFamily="34" charset="0"/>
                <a:cs typeface="Arial" panose="020B0604020202020204" pitchFamily="34" charset="0"/>
              </a:rPr>
              <a:t>Alors que les mesures d’accessibilité consistent essentiellement à s’adapter aux différentes capacités d’une personne à l’autre, la conception inclusive intègre les différentes perspectives (y compris celles des personnes handicapées) dès le processus de conception.</a:t>
            </a:r>
          </a:p>
          <a:p>
            <a:pPr algn="l" fontAlgn="base"/>
            <a:endParaRPr lang="en-CA" sz="1400" b="0" i="0" dirty="0">
              <a:solidFill>
                <a:srgbClr val="262D3D"/>
              </a:solidFill>
              <a:effectLst/>
              <a:latin typeface="Arial" panose="020B0604020202020204" pitchFamily="34" charset="0"/>
              <a:cs typeface="Arial" panose="020B0604020202020204" pitchFamily="34" charset="0"/>
            </a:endParaRPr>
          </a:p>
          <a:p>
            <a:pPr algn="l" fontAlgn="base"/>
            <a:r>
              <a:rPr lang="fr-CA" sz="1400" b="0" i="0" dirty="0">
                <a:solidFill>
                  <a:srgbClr val="262D3D"/>
                </a:solidFill>
                <a:latin typeface="Arial" panose="020B0604020202020204" pitchFamily="34" charset="0"/>
                <a:cs typeface="Arial" panose="020B0604020202020204" pitchFamily="34" charset="0"/>
              </a:rPr>
              <a:t>La conception inclusive vise à tenir compte de ces diverses expériences, tant dans le produit final que dans le processus de conception en tant que tel. Le résultat du processus de conception inclusive est une </a:t>
            </a:r>
            <a:r>
              <a:rPr lang="fr-CA" sz="1400" b="0" i="0" u="sng" dirty="0">
                <a:solidFill>
                  <a:srgbClr val="204ECF"/>
                </a:solidFill>
                <a:latin typeface="Arial" panose="020B0604020202020204" pitchFamily="34" charset="0"/>
                <a:cs typeface="Arial" panose="020B0604020202020204" pitchFamily="34" charset="0"/>
                <a:hlinkClick r:id="rId3"/>
              </a:rPr>
              <a:t>conception universelle</a:t>
            </a:r>
            <a:r>
              <a:rPr lang="fr-CA" sz="1400" b="0" i="0" dirty="0">
                <a:solidFill>
                  <a:srgbClr val="262D3D"/>
                </a:solidFill>
                <a:latin typeface="Arial" panose="020B0604020202020204" pitchFamily="34" charset="0"/>
                <a:cs typeface="Arial" panose="020B0604020202020204" pitchFamily="34" charset="0"/>
              </a:rPr>
              <a:t> qui convient au plus grand nombre de personnes possible.</a:t>
            </a:r>
          </a:p>
          <a:p>
            <a:pPr algn="l" fontAlgn="base"/>
            <a:endParaRPr lang="en-CA" sz="1400" b="0" i="0" dirty="0">
              <a:solidFill>
                <a:srgbClr val="262D3D"/>
              </a:solidFill>
              <a:effectLst/>
              <a:latin typeface="Arial" panose="020B0604020202020204" pitchFamily="34" charset="0"/>
              <a:cs typeface="Arial" panose="020B0604020202020204" pitchFamily="34" charset="0"/>
            </a:endParaRPr>
          </a:p>
          <a:p>
            <a:pPr algn="l" fontAlgn="base"/>
            <a:r>
              <a:rPr lang="fr-CA" sz="1400" dirty="0">
                <a:solidFill>
                  <a:srgbClr val="262D3D"/>
                </a:solidFill>
                <a:latin typeface="Arial Narrow" panose="020B0606020202030204" pitchFamily="34" charset="0"/>
                <a:cs typeface="Arial" panose="020B0604020202020204" pitchFamily="34" charset="0"/>
              </a:rPr>
              <a:t>Inclusive Design </a:t>
            </a:r>
            <a:r>
              <a:rPr lang="fr-CA" sz="1400" dirty="0" err="1">
                <a:solidFill>
                  <a:srgbClr val="262D3D"/>
                </a:solidFill>
                <a:latin typeface="Arial Narrow" panose="020B0606020202030204" pitchFamily="34" charset="0"/>
                <a:cs typeface="Arial" panose="020B0604020202020204" pitchFamily="34" charset="0"/>
              </a:rPr>
              <a:t>Research</a:t>
            </a:r>
            <a:r>
              <a:rPr lang="fr-CA" sz="1400" dirty="0">
                <a:solidFill>
                  <a:srgbClr val="262D3D"/>
                </a:solidFill>
                <a:latin typeface="Arial Narrow" panose="020B0606020202030204" pitchFamily="34" charset="0"/>
                <a:cs typeface="Arial" panose="020B0604020202020204" pitchFamily="34" charset="0"/>
              </a:rPr>
              <a:t> Centre, Université de l’École d’art et de design de l’Ontario</a:t>
            </a:r>
          </a:p>
        </p:txBody>
      </p:sp>
      <p:sp>
        <p:nvSpPr>
          <p:cNvPr id="21" name="TextBox 20">
            <a:extLst>
              <a:ext uri="{FF2B5EF4-FFF2-40B4-BE49-F238E27FC236}">
                <a16:creationId xmlns:a16="http://schemas.microsoft.com/office/drawing/2014/main" id="{63E11F0F-0D9D-4B5A-86F4-815A2C0D79C6}"/>
              </a:ext>
            </a:extLst>
          </p:cNvPr>
          <p:cNvSpPr txBox="1"/>
          <p:nvPr/>
        </p:nvSpPr>
        <p:spPr>
          <a:xfrm>
            <a:off x="5421995" y="5903656"/>
            <a:ext cx="6881590" cy="307777"/>
          </a:xfrm>
          <a:prstGeom prst="rect">
            <a:avLst/>
          </a:prstGeom>
          <a:noFill/>
        </p:spPr>
        <p:txBody>
          <a:bodyPr wrap="square">
            <a:spAutoFit/>
          </a:bodyPr>
          <a:lstStyle/>
          <a:p>
            <a:pPr algn="l" fontAlgn="base"/>
            <a:r>
              <a:rPr lang="fr-CA" sz="1400" dirty="0">
                <a:solidFill>
                  <a:srgbClr val="262D3D"/>
                </a:solidFill>
                <a:latin typeface="Arial Narrow" panose="020B0606020202030204" pitchFamily="34" charset="0"/>
                <a:cs typeface="Arial" panose="020B0604020202020204" pitchFamily="34" charset="0"/>
              </a:rPr>
              <a:t>Inclusive Design </a:t>
            </a:r>
            <a:r>
              <a:rPr lang="fr-CA" sz="1400" dirty="0" err="1">
                <a:solidFill>
                  <a:srgbClr val="262D3D"/>
                </a:solidFill>
                <a:latin typeface="Arial Narrow" panose="020B0606020202030204" pitchFamily="34" charset="0"/>
                <a:cs typeface="Arial" panose="020B0604020202020204" pitchFamily="34" charset="0"/>
              </a:rPr>
              <a:t>Research</a:t>
            </a:r>
            <a:r>
              <a:rPr lang="fr-CA" sz="1400" dirty="0">
                <a:solidFill>
                  <a:srgbClr val="262D3D"/>
                </a:solidFill>
                <a:latin typeface="Arial Narrow" panose="020B0606020202030204" pitchFamily="34" charset="0"/>
                <a:cs typeface="Arial" panose="020B0604020202020204" pitchFamily="34" charset="0"/>
              </a:rPr>
              <a:t> Centre, Université de l’École d’art et de design de l’Ontario - traduit</a:t>
            </a:r>
          </a:p>
        </p:txBody>
      </p:sp>
      <p:grpSp>
        <p:nvGrpSpPr>
          <p:cNvPr id="5" name="Group 4" descr="Dimensions du design inclusif, infographie à plusieurs points: impacts bénéfiques, processus et outils inclusifs, et reconnaître la diversité et le caractère unique.">
            <a:extLst>
              <a:ext uri="{FF2B5EF4-FFF2-40B4-BE49-F238E27FC236}">
                <a16:creationId xmlns:a16="http://schemas.microsoft.com/office/drawing/2014/main" id="{10D06970-BF75-4F1A-9C84-6482960D91CF}"/>
              </a:ext>
            </a:extLst>
          </p:cNvPr>
          <p:cNvGrpSpPr/>
          <p:nvPr/>
        </p:nvGrpSpPr>
        <p:grpSpPr>
          <a:xfrm>
            <a:off x="5932325" y="1091727"/>
            <a:ext cx="5573116" cy="4811929"/>
            <a:chOff x="5900428" y="1011011"/>
            <a:chExt cx="5573116" cy="4811929"/>
          </a:xfrm>
        </p:grpSpPr>
        <p:pic>
          <p:nvPicPr>
            <p:cNvPr id="77826" name="Picture 2" descr="graphis showing the three dimensions of inclusive design">
              <a:extLst>
                <a:ext uri="{FF2B5EF4-FFF2-40B4-BE49-F238E27FC236}">
                  <a16:creationId xmlns:a16="http://schemas.microsoft.com/office/drawing/2014/main" id="{175117C8-151E-43A9-83F8-48C12F7FEB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54486" y="1011011"/>
              <a:ext cx="5519058" cy="4811929"/>
            </a:xfrm>
            <a:prstGeom prst="rect">
              <a:avLst/>
            </a:prstGeom>
            <a:noFill/>
            <a:extLst>
              <a:ext uri="{909E8E84-426E-40DD-AFC4-6F175D3DCCD1}">
                <a14:hiddenFill xmlns:a14="http://schemas.microsoft.com/office/drawing/2010/main">
                  <a:solidFill>
                    <a:srgbClr val="FFFFFF"/>
                  </a:solidFill>
                </a14:hiddenFill>
              </a:ext>
            </a:extLst>
          </p:spPr>
        </p:pic>
        <p:sp>
          <p:nvSpPr>
            <p:cNvPr id="4" name="Flowchart: Connector 3">
              <a:extLst>
                <a:ext uri="{FF2B5EF4-FFF2-40B4-BE49-F238E27FC236}">
                  <a16:creationId xmlns:a16="http://schemas.microsoft.com/office/drawing/2014/main" id="{7DE583C8-B0C1-4BFE-A0CE-C366F91F118D}"/>
                </a:ext>
              </a:extLst>
            </p:cNvPr>
            <p:cNvSpPr/>
            <p:nvPr/>
          </p:nvSpPr>
          <p:spPr>
            <a:xfrm>
              <a:off x="7527850" y="1127537"/>
              <a:ext cx="1031358" cy="901450"/>
            </a:xfrm>
            <a:prstGeom prst="flowChartConnector">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extBox 2">
              <a:extLst>
                <a:ext uri="{FF2B5EF4-FFF2-40B4-BE49-F238E27FC236}">
                  <a16:creationId xmlns:a16="http://schemas.microsoft.com/office/drawing/2014/main" id="{662947B5-73EB-4D97-AF7D-A817A1D15C92}"/>
                </a:ext>
              </a:extLst>
            </p:cNvPr>
            <p:cNvSpPr txBox="1"/>
            <p:nvPr/>
          </p:nvSpPr>
          <p:spPr>
            <a:xfrm>
              <a:off x="7495952" y="1206073"/>
              <a:ext cx="1095153" cy="646331"/>
            </a:xfrm>
            <a:prstGeom prst="rect">
              <a:avLst/>
            </a:prstGeom>
            <a:noFill/>
          </p:spPr>
          <p:txBody>
            <a:bodyPr wrap="square" rtlCol="0">
              <a:spAutoFit/>
            </a:bodyPr>
            <a:lstStyle/>
            <a:p>
              <a:pPr algn="ctr"/>
              <a:r>
                <a:rPr lang="en-CA" sz="1200" dirty="0" err="1">
                  <a:latin typeface="Abadi" panose="020B0604020104020204" pitchFamily="34" charset="0"/>
                </a:rPr>
                <a:t>impacte</a:t>
              </a:r>
              <a:r>
                <a:rPr lang="en-CA" sz="1200" dirty="0">
                  <a:latin typeface="Abadi" panose="020B0604020104020204" pitchFamily="34" charset="0"/>
                </a:rPr>
                <a:t> </a:t>
              </a:r>
              <a:r>
                <a:rPr lang="en-CA" sz="1200" dirty="0" err="1">
                  <a:latin typeface="Abadi" panose="020B0604020104020204" pitchFamily="34" charset="0"/>
                </a:rPr>
                <a:t>bénéfique</a:t>
              </a:r>
              <a:r>
                <a:rPr lang="en-CA" sz="1200" dirty="0">
                  <a:latin typeface="Abadi" panose="020B0604020104020204" pitchFamily="34" charset="0"/>
                </a:rPr>
                <a:t> plus large</a:t>
              </a:r>
            </a:p>
          </p:txBody>
        </p:sp>
        <p:sp>
          <p:nvSpPr>
            <p:cNvPr id="14" name="Flowchart: Connector 13">
              <a:extLst>
                <a:ext uri="{FF2B5EF4-FFF2-40B4-BE49-F238E27FC236}">
                  <a16:creationId xmlns:a16="http://schemas.microsoft.com/office/drawing/2014/main" id="{D0A2AACE-5040-4C79-A203-90385038DC21}"/>
                </a:ext>
              </a:extLst>
            </p:cNvPr>
            <p:cNvSpPr/>
            <p:nvPr/>
          </p:nvSpPr>
          <p:spPr>
            <a:xfrm>
              <a:off x="10146279" y="3349256"/>
              <a:ext cx="1230557" cy="969169"/>
            </a:xfrm>
            <a:prstGeom prst="flowChartConnector">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TextBox 12">
              <a:extLst>
                <a:ext uri="{FF2B5EF4-FFF2-40B4-BE49-F238E27FC236}">
                  <a16:creationId xmlns:a16="http://schemas.microsoft.com/office/drawing/2014/main" id="{3873202C-2EF6-46FF-BA27-3055FB3D7BF9}"/>
                </a:ext>
              </a:extLst>
            </p:cNvPr>
            <p:cNvSpPr txBox="1"/>
            <p:nvPr/>
          </p:nvSpPr>
          <p:spPr>
            <a:xfrm>
              <a:off x="10229020" y="3464508"/>
              <a:ext cx="1095153" cy="738664"/>
            </a:xfrm>
            <a:prstGeom prst="rect">
              <a:avLst/>
            </a:prstGeom>
            <a:noFill/>
          </p:spPr>
          <p:txBody>
            <a:bodyPr wrap="square" rtlCol="0">
              <a:spAutoFit/>
            </a:bodyPr>
            <a:lstStyle/>
            <a:p>
              <a:pPr algn="ctr"/>
              <a:r>
                <a:rPr lang="en-CA" sz="1400" dirty="0" err="1">
                  <a:latin typeface="Abadi" panose="020B0604020104020204" pitchFamily="34" charset="0"/>
                </a:rPr>
                <a:t>processus</a:t>
              </a:r>
              <a:r>
                <a:rPr lang="en-CA" sz="1400" dirty="0">
                  <a:latin typeface="Abadi" panose="020B0604020104020204" pitchFamily="34" charset="0"/>
                </a:rPr>
                <a:t> et </a:t>
              </a:r>
              <a:r>
                <a:rPr lang="en-CA" sz="1400" dirty="0" err="1">
                  <a:latin typeface="Abadi" panose="020B0604020104020204" pitchFamily="34" charset="0"/>
                </a:rPr>
                <a:t>outils</a:t>
              </a:r>
              <a:r>
                <a:rPr lang="en-CA" sz="1400" dirty="0">
                  <a:latin typeface="Abadi" panose="020B0604020104020204" pitchFamily="34" charset="0"/>
                </a:rPr>
                <a:t> </a:t>
              </a:r>
              <a:r>
                <a:rPr lang="en-CA" sz="1400" dirty="0" err="1">
                  <a:latin typeface="Abadi" panose="020B0604020104020204" pitchFamily="34" charset="0"/>
                </a:rPr>
                <a:t>inclusifs</a:t>
              </a:r>
              <a:endParaRPr lang="en-CA" sz="1400" dirty="0">
                <a:latin typeface="Abadi" panose="020B0604020104020204" pitchFamily="34" charset="0"/>
              </a:endParaRPr>
            </a:p>
          </p:txBody>
        </p:sp>
        <p:sp>
          <p:nvSpPr>
            <p:cNvPr id="16" name="Flowchart: Connector 15">
              <a:extLst>
                <a:ext uri="{FF2B5EF4-FFF2-40B4-BE49-F238E27FC236}">
                  <a16:creationId xmlns:a16="http://schemas.microsoft.com/office/drawing/2014/main" id="{4C98D88A-5B1F-4C45-899F-8EE6648412BA}"/>
                </a:ext>
              </a:extLst>
            </p:cNvPr>
            <p:cNvSpPr/>
            <p:nvPr/>
          </p:nvSpPr>
          <p:spPr>
            <a:xfrm>
              <a:off x="7861977" y="2781585"/>
              <a:ext cx="1511383" cy="969169"/>
            </a:xfrm>
            <a:prstGeom prst="flowChartConnector">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TextBox 11">
              <a:extLst>
                <a:ext uri="{FF2B5EF4-FFF2-40B4-BE49-F238E27FC236}">
                  <a16:creationId xmlns:a16="http://schemas.microsoft.com/office/drawing/2014/main" id="{9E0720E5-6CA9-49DA-A093-BD3A67495AE4}"/>
                </a:ext>
              </a:extLst>
            </p:cNvPr>
            <p:cNvSpPr txBox="1"/>
            <p:nvPr/>
          </p:nvSpPr>
          <p:spPr>
            <a:xfrm>
              <a:off x="7909348" y="2850670"/>
              <a:ext cx="1345601" cy="923330"/>
            </a:xfrm>
            <a:prstGeom prst="rect">
              <a:avLst/>
            </a:prstGeom>
            <a:noFill/>
          </p:spPr>
          <p:txBody>
            <a:bodyPr wrap="square" rtlCol="0">
              <a:spAutoFit/>
            </a:bodyPr>
            <a:lstStyle/>
            <a:p>
              <a:pPr algn="ctr"/>
              <a:r>
                <a:rPr lang="en-CA" sz="1800" dirty="0">
                  <a:latin typeface="Abadi" panose="020B0604020104020204" pitchFamily="34" charset="0"/>
                </a:rPr>
                <a:t>Dimensions du design </a:t>
              </a:r>
              <a:r>
                <a:rPr lang="en-CA" sz="1800" dirty="0" err="1">
                  <a:latin typeface="Abadi" panose="020B0604020104020204" pitchFamily="34" charset="0"/>
                </a:rPr>
                <a:t>inclusif</a:t>
              </a:r>
              <a:endParaRPr lang="en-CA" sz="1800" dirty="0">
                <a:latin typeface="Abadi" panose="020B0604020104020204" pitchFamily="34" charset="0"/>
              </a:endParaRPr>
            </a:p>
          </p:txBody>
        </p:sp>
        <p:sp>
          <p:nvSpPr>
            <p:cNvPr id="17" name="Flowchart: Connector 16">
              <a:extLst>
                <a:ext uri="{FF2B5EF4-FFF2-40B4-BE49-F238E27FC236}">
                  <a16:creationId xmlns:a16="http://schemas.microsoft.com/office/drawing/2014/main" id="{B01D3506-AE24-40F7-A25F-4B3FC6DF6FFB}"/>
                </a:ext>
              </a:extLst>
            </p:cNvPr>
            <p:cNvSpPr/>
            <p:nvPr/>
          </p:nvSpPr>
          <p:spPr>
            <a:xfrm>
              <a:off x="6912571" y="4567055"/>
              <a:ext cx="1230557" cy="969169"/>
            </a:xfrm>
            <a:prstGeom prst="flowChartConnector">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TextBox 10">
              <a:extLst>
                <a:ext uri="{FF2B5EF4-FFF2-40B4-BE49-F238E27FC236}">
                  <a16:creationId xmlns:a16="http://schemas.microsoft.com/office/drawing/2014/main" id="{A4CD4BB2-70FD-4B61-B9F5-501C21EB2103}"/>
                </a:ext>
              </a:extLst>
            </p:cNvPr>
            <p:cNvSpPr txBox="1"/>
            <p:nvPr/>
          </p:nvSpPr>
          <p:spPr>
            <a:xfrm>
              <a:off x="6912571" y="4659322"/>
              <a:ext cx="1230557" cy="892552"/>
            </a:xfrm>
            <a:prstGeom prst="rect">
              <a:avLst/>
            </a:prstGeom>
            <a:noFill/>
          </p:spPr>
          <p:txBody>
            <a:bodyPr wrap="square" rtlCol="0">
              <a:spAutoFit/>
            </a:bodyPr>
            <a:lstStyle/>
            <a:p>
              <a:pPr algn="ctr"/>
              <a:r>
                <a:rPr lang="fr-FR" sz="1300" dirty="0">
                  <a:latin typeface="Abadi" panose="020B0604020104020204" pitchFamily="34" charset="0"/>
                </a:rPr>
                <a:t>reconnaître la diversité et le caractère unique</a:t>
              </a:r>
              <a:endParaRPr lang="en-CA" sz="1300" dirty="0">
                <a:latin typeface="Abadi" panose="020B0604020104020204" pitchFamily="34" charset="0"/>
              </a:endParaRPr>
            </a:p>
          </p:txBody>
        </p:sp>
        <p:sp>
          <p:nvSpPr>
            <p:cNvPr id="18" name="Flowchart: Connector 17">
              <a:extLst>
                <a:ext uri="{FF2B5EF4-FFF2-40B4-BE49-F238E27FC236}">
                  <a16:creationId xmlns:a16="http://schemas.microsoft.com/office/drawing/2014/main" id="{E4066645-C494-46F4-B397-02EB59997D4C}"/>
                </a:ext>
              </a:extLst>
            </p:cNvPr>
            <p:cNvSpPr/>
            <p:nvPr/>
          </p:nvSpPr>
          <p:spPr>
            <a:xfrm>
              <a:off x="8341562" y="5038884"/>
              <a:ext cx="759651" cy="784056"/>
            </a:xfrm>
            <a:prstGeom prst="flowChartConnector">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TextBox 9">
              <a:extLst>
                <a:ext uri="{FF2B5EF4-FFF2-40B4-BE49-F238E27FC236}">
                  <a16:creationId xmlns:a16="http://schemas.microsoft.com/office/drawing/2014/main" id="{66D436A9-9D1B-4343-8F10-8886AC033433}"/>
                </a:ext>
              </a:extLst>
            </p:cNvPr>
            <p:cNvSpPr txBox="1"/>
            <p:nvPr/>
          </p:nvSpPr>
          <p:spPr>
            <a:xfrm>
              <a:off x="8174225" y="5233753"/>
              <a:ext cx="1095153" cy="461665"/>
            </a:xfrm>
            <a:prstGeom prst="rect">
              <a:avLst/>
            </a:prstGeom>
            <a:noFill/>
          </p:spPr>
          <p:txBody>
            <a:bodyPr wrap="square" rtlCol="0">
              <a:spAutoFit/>
            </a:bodyPr>
            <a:lstStyle/>
            <a:p>
              <a:pPr algn="ctr"/>
              <a:r>
                <a:rPr lang="en-CA" sz="1200" dirty="0" err="1">
                  <a:solidFill>
                    <a:srgbClr val="FFFFFF"/>
                  </a:solidFill>
                  <a:latin typeface="Abadi" panose="020B0604020104020204" pitchFamily="34" charset="0"/>
                </a:rPr>
                <a:t>une</a:t>
              </a:r>
              <a:r>
                <a:rPr lang="en-CA" sz="1200" dirty="0">
                  <a:solidFill>
                    <a:srgbClr val="FFFFFF"/>
                  </a:solidFill>
                  <a:latin typeface="Abadi" panose="020B0604020104020204" pitchFamily="34" charset="0"/>
                </a:rPr>
                <a:t> taille unique</a:t>
              </a:r>
            </a:p>
          </p:txBody>
        </p:sp>
        <p:sp>
          <p:nvSpPr>
            <p:cNvPr id="20" name="Flowchart: Connector 19">
              <a:extLst>
                <a:ext uri="{FF2B5EF4-FFF2-40B4-BE49-F238E27FC236}">
                  <a16:creationId xmlns:a16="http://schemas.microsoft.com/office/drawing/2014/main" id="{C1188953-2EA3-4385-8B59-7397DD5125ED}"/>
                </a:ext>
              </a:extLst>
            </p:cNvPr>
            <p:cNvSpPr/>
            <p:nvPr/>
          </p:nvSpPr>
          <p:spPr>
            <a:xfrm>
              <a:off x="6404465" y="1860726"/>
              <a:ext cx="1146053" cy="1073859"/>
            </a:xfrm>
            <a:prstGeom prst="flowChartConnector">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2" name="Flowchart: Connector 21">
              <a:extLst>
                <a:ext uri="{FF2B5EF4-FFF2-40B4-BE49-F238E27FC236}">
                  <a16:creationId xmlns:a16="http://schemas.microsoft.com/office/drawing/2014/main" id="{41C2636C-E49F-4B9B-A811-CA0439E5A1FE}"/>
                </a:ext>
              </a:extLst>
            </p:cNvPr>
            <p:cNvSpPr/>
            <p:nvPr/>
          </p:nvSpPr>
          <p:spPr>
            <a:xfrm>
              <a:off x="9711991" y="2257903"/>
              <a:ext cx="759651" cy="784056"/>
            </a:xfrm>
            <a:prstGeom prst="flowChartConnector">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3" name="TextBox 22">
              <a:extLst>
                <a:ext uri="{FF2B5EF4-FFF2-40B4-BE49-F238E27FC236}">
                  <a16:creationId xmlns:a16="http://schemas.microsoft.com/office/drawing/2014/main" id="{BC2F26ED-5A7F-47ED-9B88-2FBF336EB783}"/>
                </a:ext>
              </a:extLst>
            </p:cNvPr>
            <p:cNvSpPr txBox="1"/>
            <p:nvPr/>
          </p:nvSpPr>
          <p:spPr>
            <a:xfrm>
              <a:off x="9544239" y="2373108"/>
              <a:ext cx="1095153" cy="430887"/>
            </a:xfrm>
            <a:prstGeom prst="rect">
              <a:avLst/>
            </a:prstGeom>
            <a:noFill/>
          </p:spPr>
          <p:txBody>
            <a:bodyPr wrap="square" rtlCol="0">
              <a:spAutoFit/>
            </a:bodyPr>
            <a:lstStyle/>
            <a:p>
              <a:pPr algn="ctr"/>
              <a:r>
                <a:rPr lang="fr-FR" sz="1100" dirty="0">
                  <a:solidFill>
                    <a:srgbClr val="FFFFFF"/>
                  </a:solidFill>
                  <a:latin typeface="Abadi" panose="020B0604020104020204" pitchFamily="34" charset="0"/>
                </a:rPr>
                <a:t>diverses perspectives</a:t>
              </a:r>
              <a:endParaRPr lang="en-CA" sz="1100" dirty="0">
                <a:solidFill>
                  <a:srgbClr val="FFFFFF"/>
                </a:solidFill>
                <a:latin typeface="Abadi" panose="020B0604020104020204" pitchFamily="34" charset="0"/>
              </a:endParaRPr>
            </a:p>
          </p:txBody>
        </p:sp>
        <p:sp>
          <p:nvSpPr>
            <p:cNvPr id="19" name="TextBox 18">
              <a:extLst>
                <a:ext uri="{FF2B5EF4-FFF2-40B4-BE49-F238E27FC236}">
                  <a16:creationId xmlns:a16="http://schemas.microsoft.com/office/drawing/2014/main" id="{E1CEBA7C-FB35-49D9-B2B3-A51AA77EAF7E}"/>
                </a:ext>
              </a:extLst>
            </p:cNvPr>
            <p:cNvSpPr txBox="1"/>
            <p:nvPr/>
          </p:nvSpPr>
          <p:spPr>
            <a:xfrm>
              <a:off x="6418581" y="2003691"/>
              <a:ext cx="1131937" cy="938719"/>
            </a:xfrm>
            <a:prstGeom prst="rect">
              <a:avLst/>
            </a:prstGeom>
            <a:noFill/>
          </p:spPr>
          <p:txBody>
            <a:bodyPr wrap="square" rtlCol="0">
              <a:spAutoFit/>
            </a:bodyPr>
            <a:lstStyle/>
            <a:p>
              <a:pPr algn="ctr"/>
              <a:r>
                <a:rPr lang="fr-FR" sz="1100" dirty="0">
                  <a:solidFill>
                    <a:srgbClr val="FFFFFF"/>
                  </a:solidFill>
                  <a:latin typeface="Abadi" panose="020B0604020104020204" pitchFamily="34" charset="0"/>
                </a:rPr>
                <a:t>reconnaître l'interconnexion des utilisateurs et des systèmes</a:t>
              </a:r>
              <a:endParaRPr lang="en-CA" sz="1100" dirty="0">
                <a:solidFill>
                  <a:srgbClr val="FFFFFF"/>
                </a:solidFill>
                <a:latin typeface="Abadi" panose="020B0604020104020204" pitchFamily="34" charset="0"/>
              </a:endParaRPr>
            </a:p>
          </p:txBody>
        </p:sp>
        <p:sp>
          <p:nvSpPr>
            <p:cNvPr id="24" name="Flowchart: Connector 23">
              <a:extLst>
                <a:ext uri="{FF2B5EF4-FFF2-40B4-BE49-F238E27FC236}">
                  <a16:creationId xmlns:a16="http://schemas.microsoft.com/office/drawing/2014/main" id="{6416D34E-A780-4145-8A5F-5F25998CE24F}"/>
                </a:ext>
              </a:extLst>
            </p:cNvPr>
            <p:cNvSpPr/>
            <p:nvPr/>
          </p:nvSpPr>
          <p:spPr>
            <a:xfrm>
              <a:off x="8966971" y="1698135"/>
              <a:ext cx="715622" cy="690951"/>
            </a:xfrm>
            <a:prstGeom prst="flowChartConnector">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6" name="TextBox 25">
              <a:extLst>
                <a:ext uri="{FF2B5EF4-FFF2-40B4-BE49-F238E27FC236}">
                  <a16:creationId xmlns:a16="http://schemas.microsoft.com/office/drawing/2014/main" id="{5315BABE-A325-4367-BBCC-755FA30BE4CC}"/>
                </a:ext>
              </a:extLst>
            </p:cNvPr>
            <p:cNvSpPr txBox="1"/>
            <p:nvPr/>
          </p:nvSpPr>
          <p:spPr>
            <a:xfrm>
              <a:off x="8790755" y="1868195"/>
              <a:ext cx="1095153" cy="400110"/>
            </a:xfrm>
            <a:prstGeom prst="rect">
              <a:avLst/>
            </a:prstGeom>
            <a:noFill/>
          </p:spPr>
          <p:txBody>
            <a:bodyPr wrap="square" rtlCol="0">
              <a:spAutoFit/>
            </a:bodyPr>
            <a:lstStyle/>
            <a:p>
              <a:pPr algn="ctr"/>
              <a:r>
                <a:rPr lang="en-CA" sz="1000" dirty="0">
                  <a:solidFill>
                    <a:srgbClr val="FFFFFF"/>
                  </a:solidFill>
                  <a:latin typeface="Abadi" panose="020B0604020104020204" pitchFamily="34" charset="0"/>
                </a:rPr>
                <a:t>participation diverse</a:t>
              </a:r>
            </a:p>
          </p:txBody>
        </p:sp>
        <p:sp>
          <p:nvSpPr>
            <p:cNvPr id="28" name="Flowchart: Connector 27">
              <a:extLst>
                <a:ext uri="{FF2B5EF4-FFF2-40B4-BE49-F238E27FC236}">
                  <a16:creationId xmlns:a16="http://schemas.microsoft.com/office/drawing/2014/main" id="{810B6F0D-8652-406C-A1E7-CD1855DCF31F}"/>
                </a:ext>
              </a:extLst>
            </p:cNvPr>
            <p:cNvSpPr/>
            <p:nvPr/>
          </p:nvSpPr>
          <p:spPr>
            <a:xfrm>
              <a:off x="6912571" y="3444849"/>
              <a:ext cx="670350" cy="636952"/>
            </a:xfrm>
            <a:prstGeom prst="flowChartConnector">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9" name="Flowchart: Connector 28">
              <a:extLst>
                <a:ext uri="{FF2B5EF4-FFF2-40B4-BE49-F238E27FC236}">
                  <a16:creationId xmlns:a16="http://schemas.microsoft.com/office/drawing/2014/main" id="{6928A73C-C330-48EF-9BDA-8818E432DBA9}"/>
                </a:ext>
              </a:extLst>
            </p:cNvPr>
            <p:cNvSpPr/>
            <p:nvPr/>
          </p:nvSpPr>
          <p:spPr>
            <a:xfrm>
              <a:off x="10543158" y="1914663"/>
              <a:ext cx="674214" cy="650761"/>
            </a:xfrm>
            <a:prstGeom prst="flowChartConnector">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9" name="TextBox 8">
              <a:extLst>
                <a:ext uri="{FF2B5EF4-FFF2-40B4-BE49-F238E27FC236}">
                  <a16:creationId xmlns:a16="http://schemas.microsoft.com/office/drawing/2014/main" id="{E102A8AE-158A-450A-AC8E-CAB9E0C23586}"/>
                </a:ext>
              </a:extLst>
            </p:cNvPr>
            <p:cNvSpPr txBox="1"/>
            <p:nvPr/>
          </p:nvSpPr>
          <p:spPr>
            <a:xfrm>
              <a:off x="10332688" y="1967383"/>
              <a:ext cx="1095153" cy="507831"/>
            </a:xfrm>
            <a:prstGeom prst="rect">
              <a:avLst/>
            </a:prstGeom>
            <a:noFill/>
          </p:spPr>
          <p:txBody>
            <a:bodyPr wrap="square" rtlCol="0">
              <a:spAutoFit/>
            </a:bodyPr>
            <a:lstStyle/>
            <a:p>
              <a:pPr algn="ctr"/>
              <a:r>
                <a:rPr lang="en-CA" sz="900" dirty="0" err="1">
                  <a:solidFill>
                    <a:srgbClr val="FFFFFF"/>
                  </a:solidFill>
                  <a:latin typeface="Abadi" panose="020B0604020104020204" pitchFamily="34" charset="0"/>
                </a:rPr>
                <a:t>outils</a:t>
              </a:r>
              <a:r>
                <a:rPr lang="en-CA" sz="900" dirty="0">
                  <a:solidFill>
                    <a:srgbClr val="FFFFFF"/>
                  </a:solidFill>
                  <a:latin typeface="Abadi" panose="020B0604020104020204" pitchFamily="34" charset="0"/>
                </a:rPr>
                <a:t> de conception </a:t>
              </a:r>
              <a:r>
                <a:rPr lang="en-CA" sz="900" dirty="0" err="1">
                  <a:solidFill>
                    <a:srgbClr val="FFFFFF"/>
                  </a:solidFill>
                  <a:latin typeface="Abadi" panose="020B0604020104020204" pitchFamily="34" charset="0"/>
                </a:rPr>
                <a:t>accessibles</a:t>
              </a:r>
              <a:endParaRPr lang="en-CA" sz="900" dirty="0">
                <a:solidFill>
                  <a:srgbClr val="FFFFFF"/>
                </a:solidFill>
                <a:latin typeface="Abadi" panose="020B0604020104020204" pitchFamily="34" charset="0"/>
              </a:endParaRPr>
            </a:p>
          </p:txBody>
        </p:sp>
        <p:sp>
          <p:nvSpPr>
            <p:cNvPr id="30" name="Flowchart: Connector 29">
              <a:extLst>
                <a:ext uri="{FF2B5EF4-FFF2-40B4-BE49-F238E27FC236}">
                  <a16:creationId xmlns:a16="http://schemas.microsoft.com/office/drawing/2014/main" id="{CCE9C5D6-E5C8-4B20-A6A1-42F7738BE56A}"/>
                </a:ext>
              </a:extLst>
            </p:cNvPr>
            <p:cNvSpPr/>
            <p:nvPr/>
          </p:nvSpPr>
          <p:spPr>
            <a:xfrm>
              <a:off x="9254949" y="4759635"/>
              <a:ext cx="674214" cy="650761"/>
            </a:xfrm>
            <a:prstGeom prst="flowChartConnector">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5" name="TextBox 24">
              <a:extLst>
                <a:ext uri="{FF2B5EF4-FFF2-40B4-BE49-F238E27FC236}">
                  <a16:creationId xmlns:a16="http://schemas.microsoft.com/office/drawing/2014/main" id="{420FC9AB-9A45-4182-AB07-76E429E832C6}"/>
                </a:ext>
              </a:extLst>
            </p:cNvPr>
            <p:cNvSpPr txBox="1"/>
            <p:nvPr/>
          </p:nvSpPr>
          <p:spPr>
            <a:xfrm>
              <a:off x="9044479" y="4901313"/>
              <a:ext cx="1095153" cy="369332"/>
            </a:xfrm>
            <a:prstGeom prst="rect">
              <a:avLst/>
            </a:prstGeom>
            <a:noFill/>
          </p:spPr>
          <p:txBody>
            <a:bodyPr wrap="square" rtlCol="0">
              <a:spAutoFit/>
            </a:bodyPr>
            <a:lstStyle/>
            <a:p>
              <a:pPr algn="ctr"/>
              <a:r>
                <a:rPr lang="en-CA" sz="900" dirty="0">
                  <a:solidFill>
                    <a:srgbClr val="FFFFFF"/>
                  </a:solidFill>
                  <a:latin typeface="Abadi" panose="020B0604020104020204" pitchFamily="34" charset="0"/>
                </a:rPr>
                <a:t>conception adaptative</a:t>
              </a:r>
            </a:p>
          </p:txBody>
        </p:sp>
        <p:sp>
          <p:nvSpPr>
            <p:cNvPr id="31" name="Flowchart: Connector 30">
              <a:extLst>
                <a:ext uri="{FF2B5EF4-FFF2-40B4-BE49-F238E27FC236}">
                  <a16:creationId xmlns:a16="http://schemas.microsoft.com/office/drawing/2014/main" id="{0EFFA22C-2915-4A67-A3E7-1DC1AFB5A696}"/>
                </a:ext>
              </a:extLst>
            </p:cNvPr>
            <p:cNvSpPr/>
            <p:nvPr/>
          </p:nvSpPr>
          <p:spPr>
            <a:xfrm>
              <a:off x="5954486" y="2980579"/>
              <a:ext cx="796195" cy="741527"/>
            </a:xfrm>
            <a:prstGeom prst="flowChartConnector">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2" name="TextBox 31">
              <a:extLst>
                <a:ext uri="{FF2B5EF4-FFF2-40B4-BE49-F238E27FC236}">
                  <a16:creationId xmlns:a16="http://schemas.microsoft.com/office/drawing/2014/main" id="{734C5445-7202-4273-A3CF-8B26091F279B}"/>
                </a:ext>
              </a:extLst>
            </p:cNvPr>
            <p:cNvSpPr txBox="1"/>
            <p:nvPr/>
          </p:nvSpPr>
          <p:spPr>
            <a:xfrm>
              <a:off x="5900428" y="3091894"/>
              <a:ext cx="893793" cy="507831"/>
            </a:xfrm>
            <a:prstGeom prst="rect">
              <a:avLst/>
            </a:prstGeom>
            <a:noFill/>
          </p:spPr>
          <p:txBody>
            <a:bodyPr wrap="square" rtlCol="0">
              <a:spAutoFit/>
            </a:bodyPr>
            <a:lstStyle/>
            <a:p>
              <a:pPr algn="ctr"/>
              <a:r>
                <a:rPr lang="fr-FR" sz="900" dirty="0">
                  <a:solidFill>
                    <a:srgbClr val="FFFFFF"/>
                  </a:solidFill>
                  <a:latin typeface="Abadi" panose="020B0604020104020204" pitchFamily="34" charset="0"/>
                </a:rPr>
                <a:t>impact au-delà du public visé</a:t>
              </a:r>
              <a:endParaRPr lang="en-CA" sz="900" dirty="0">
                <a:solidFill>
                  <a:srgbClr val="FFFFFF"/>
                </a:solidFill>
                <a:latin typeface="Abadi" panose="020B0604020104020204" pitchFamily="34" charset="0"/>
              </a:endParaRPr>
            </a:p>
          </p:txBody>
        </p:sp>
        <p:sp>
          <p:nvSpPr>
            <p:cNvPr id="33" name="TextBox 32">
              <a:extLst>
                <a:ext uri="{FF2B5EF4-FFF2-40B4-BE49-F238E27FC236}">
                  <a16:creationId xmlns:a16="http://schemas.microsoft.com/office/drawing/2014/main" id="{A98E49B2-8BBE-4F18-A142-AC0A7E3736EE}"/>
                </a:ext>
              </a:extLst>
            </p:cNvPr>
            <p:cNvSpPr txBox="1"/>
            <p:nvPr/>
          </p:nvSpPr>
          <p:spPr>
            <a:xfrm>
              <a:off x="6804739" y="3496838"/>
              <a:ext cx="888299" cy="507831"/>
            </a:xfrm>
            <a:prstGeom prst="rect">
              <a:avLst/>
            </a:prstGeom>
            <a:noFill/>
          </p:spPr>
          <p:txBody>
            <a:bodyPr wrap="square" rtlCol="0">
              <a:spAutoFit/>
            </a:bodyPr>
            <a:lstStyle/>
            <a:p>
              <a:pPr algn="ctr"/>
              <a:r>
                <a:rPr lang="en-CA" sz="900" dirty="0">
                  <a:solidFill>
                    <a:srgbClr val="FFFFFF"/>
                  </a:solidFill>
                  <a:latin typeface="Abadi" panose="020B0604020104020204" pitchFamily="34" charset="0"/>
                </a:rPr>
                <a:t>cycles </a:t>
              </a:r>
              <a:r>
                <a:rPr lang="en-CA" sz="900" dirty="0" err="1">
                  <a:solidFill>
                    <a:srgbClr val="FFFFFF"/>
                  </a:solidFill>
                  <a:latin typeface="Abadi" panose="020B0604020104020204" pitchFamily="34" charset="0"/>
                </a:rPr>
                <a:t>vertueux</a:t>
              </a:r>
              <a:r>
                <a:rPr lang="en-CA" sz="900" dirty="0">
                  <a:solidFill>
                    <a:srgbClr val="FFFFFF"/>
                  </a:solidFill>
                  <a:latin typeface="Abadi" panose="020B0604020104020204" pitchFamily="34" charset="0"/>
                </a:rPr>
                <a:t> de </a:t>
              </a:r>
              <a:r>
                <a:rPr lang="en-CA" sz="900" dirty="0" err="1">
                  <a:solidFill>
                    <a:srgbClr val="FFFFFF"/>
                  </a:solidFill>
                  <a:latin typeface="Abadi" panose="020B0604020104020204" pitchFamily="34" charset="0"/>
                </a:rPr>
                <a:t>l'inclusion</a:t>
              </a:r>
              <a:endParaRPr lang="en-CA" sz="900" dirty="0">
                <a:solidFill>
                  <a:srgbClr val="FFFFFF"/>
                </a:solidFill>
                <a:latin typeface="Abadi" panose="020B0604020104020204" pitchFamily="34" charset="0"/>
              </a:endParaRPr>
            </a:p>
          </p:txBody>
        </p:sp>
        <p:sp>
          <p:nvSpPr>
            <p:cNvPr id="35" name="Flowchart: Connector 34">
              <a:extLst>
                <a:ext uri="{FF2B5EF4-FFF2-40B4-BE49-F238E27FC236}">
                  <a16:creationId xmlns:a16="http://schemas.microsoft.com/office/drawing/2014/main" id="{686A0497-ACF0-4494-87B2-00D04A73587D}"/>
                </a:ext>
              </a:extLst>
            </p:cNvPr>
            <p:cNvSpPr/>
            <p:nvPr/>
          </p:nvSpPr>
          <p:spPr>
            <a:xfrm>
              <a:off x="9746388" y="1211167"/>
              <a:ext cx="793241" cy="732736"/>
            </a:xfrm>
            <a:prstGeom prst="flowChartConnector">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6" name="Flowchart: Connector 35">
              <a:extLst>
                <a:ext uri="{FF2B5EF4-FFF2-40B4-BE49-F238E27FC236}">
                  <a16:creationId xmlns:a16="http://schemas.microsoft.com/office/drawing/2014/main" id="{DFE09727-69F6-4A9F-8573-95CB10C376AC}"/>
                </a:ext>
              </a:extLst>
            </p:cNvPr>
            <p:cNvSpPr/>
            <p:nvPr/>
          </p:nvSpPr>
          <p:spPr>
            <a:xfrm>
              <a:off x="8686875" y="4295635"/>
              <a:ext cx="670350" cy="636952"/>
            </a:xfrm>
            <a:prstGeom prst="flowChartConnector">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7" name="TextBox 36">
              <a:extLst>
                <a:ext uri="{FF2B5EF4-FFF2-40B4-BE49-F238E27FC236}">
                  <a16:creationId xmlns:a16="http://schemas.microsoft.com/office/drawing/2014/main" id="{916719A6-9168-461F-A38F-1F6627809D29}"/>
                </a:ext>
              </a:extLst>
            </p:cNvPr>
            <p:cNvSpPr txBox="1"/>
            <p:nvPr/>
          </p:nvSpPr>
          <p:spPr>
            <a:xfrm>
              <a:off x="8596402" y="4478411"/>
              <a:ext cx="834653" cy="338554"/>
            </a:xfrm>
            <a:prstGeom prst="rect">
              <a:avLst/>
            </a:prstGeom>
            <a:noFill/>
          </p:spPr>
          <p:txBody>
            <a:bodyPr wrap="square" rtlCol="0">
              <a:spAutoFit/>
            </a:bodyPr>
            <a:lstStyle/>
            <a:p>
              <a:pPr algn="ctr"/>
              <a:r>
                <a:rPr lang="en-CA" sz="800" dirty="0" err="1">
                  <a:solidFill>
                    <a:srgbClr val="FFFFFF"/>
                  </a:solidFill>
                  <a:latin typeface="Abadi" panose="020B0604020104020204" pitchFamily="34" charset="0"/>
                </a:rPr>
                <a:t>connaissance</a:t>
              </a:r>
              <a:r>
                <a:rPr lang="en-CA" sz="800" dirty="0">
                  <a:solidFill>
                    <a:srgbClr val="FFFFFF"/>
                  </a:solidFill>
                  <a:latin typeface="Abadi" panose="020B0604020104020204" pitchFamily="34" charset="0"/>
                </a:rPr>
                <a:t> de </a:t>
              </a:r>
              <a:r>
                <a:rPr lang="en-CA" sz="800" dirty="0" err="1">
                  <a:solidFill>
                    <a:srgbClr val="FFFFFF"/>
                  </a:solidFill>
                  <a:latin typeface="Abadi" panose="020B0604020104020204" pitchFamily="34" charset="0"/>
                </a:rPr>
                <a:t>soi</a:t>
              </a:r>
              <a:endParaRPr lang="en-CA" sz="800" dirty="0">
                <a:solidFill>
                  <a:srgbClr val="FFFFFF"/>
                </a:solidFill>
                <a:latin typeface="Abadi" panose="020B0604020104020204" pitchFamily="34" charset="0"/>
              </a:endParaRPr>
            </a:p>
          </p:txBody>
        </p:sp>
        <p:sp>
          <p:nvSpPr>
            <p:cNvPr id="34" name="TextBox 33">
              <a:extLst>
                <a:ext uri="{FF2B5EF4-FFF2-40B4-BE49-F238E27FC236}">
                  <a16:creationId xmlns:a16="http://schemas.microsoft.com/office/drawing/2014/main" id="{772A1AB4-3522-423E-A8C9-0EBD54CDC079}"/>
                </a:ext>
              </a:extLst>
            </p:cNvPr>
            <p:cNvSpPr txBox="1"/>
            <p:nvPr/>
          </p:nvSpPr>
          <p:spPr>
            <a:xfrm>
              <a:off x="9584408" y="1330065"/>
              <a:ext cx="1090924" cy="461665"/>
            </a:xfrm>
            <a:prstGeom prst="rect">
              <a:avLst/>
            </a:prstGeom>
            <a:noFill/>
          </p:spPr>
          <p:txBody>
            <a:bodyPr wrap="square" rtlCol="0">
              <a:spAutoFit/>
            </a:bodyPr>
            <a:lstStyle/>
            <a:p>
              <a:pPr algn="ctr"/>
              <a:r>
                <a:rPr lang="en-CA" sz="800" dirty="0" err="1">
                  <a:solidFill>
                    <a:srgbClr val="FFFFFF"/>
                  </a:solidFill>
                  <a:latin typeface="Abadi" panose="020B0604020104020204" pitchFamily="34" charset="0"/>
                </a:rPr>
                <a:t>outils</a:t>
              </a:r>
              <a:r>
                <a:rPr lang="en-CA" sz="800" dirty="0">
                  <a:solidFill>
                    <a:srgbClr val="FFFFFF"/>
                  </a:solidFill>
                  <a:latin typeface="Abadi" panose="020B0604020104020204" pitchFamily="34" charset="0"/>
                </a:rPr>
                <a:t> de </a:t>
              </a:r>
              <a:r>
                <a:rPr lang="en-CA" sz="800" dirty="0" err="1">
                  <a:solidFill>
                    <a:srgbClr val="FFFFFF"/>
                  </a:solidFill>
                  <a:latin typeface="Abadi" panose="020B0604020104020204" pitchFamily="34" charset="0"/>
                </a:rPr>
                <a:t>développement</a:t>
              </a:r>
              <a:r>
                <a:rPr lang="en-CA" sz="800" dirty="0">
                  <a:solidFill>
                    <a:srgbClr val="FFFFFF"/>
                  </a:solidFill>
                  <a:latin typeface="Abadi" panose="020B0604020104020204" pitchFamily="34" charset="0"/>
                </a:rPr>
                <a:t> </a:t>
              </a:r>
              <a:r>
                <a:rPr lang="en-CA" sz="800" dirty="0" err="1">
                  <a:solidFill>
                    <a:srgbClr val="FFFFFF"/>
                  </a:solidFill>
                  <a:latin typeface="Abadi" panose="020B0604020104020204" pitchFamily="34" charset="0"/>
                </a:rPr>
                <a:t>accessibles</a:t>
              </a:r>
              <a:endParaRPr lang="en-CA" sz="800" dirty="0">
                <a:solidFill>
                  <a:srgbClr val="FFFFFF"/>
                </a:solidFill>
                <a:latin typeface="Abadi" panose="020B0604020104020204" pitchFamily="34" charset="0"/>
              </a:endParaRPr>
            </a:p>
          </p:txBody>
        </p:sp>
      </p:grpSp>
    </p:spTree>
    <p:extLst>
      <p:ext uri="{BB962C8B-B14F-4D97-AF65-F5344CB8AC3E}">
        <p14:creationId xmlns:p14="http://schemas.microsoft.com/office/powerpoint/2010/main" val="8571387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8DC976E-9E21-4055-BC2A-88368FD8E518}"/>
              </a:ext>
            </a:extLst>
          </p:cNvPr>
          <p:cNvSpPr>
            <a:spLocks noGrp="1" noChangeArrowheads="1"/>
          </p:cNvSpPr>
          <p:nvPr>
            <p:ph type="title"/>
            <p:custDataLst>
              <p:tags r:id="rId1"/>
            </p:custDataLst>
          </p:nvPr>
        </p:nvSpPr>
        <p:spPr>
          <a:xfrm>
            <a:off x="438130" y="324151"/>
            <a:ext cx="11607690" cy="779463"/>
          </a:xfrm>
        </p:spPr>
        <p:txBody>
          <a:bodyPr/>
          <a:lstStyle/>
          <a:p>
            <a:pPr algn="l"/>
            <a:r>
              <a:rPr lang="fr-CA" sz="3600" dirty="0">
                <a:solidFill>
                  <a:srgbClr val="636466"/>
                </a:solidFill>
              </a:rPr>
              <a:t>Conception inclusive pour les handicaps invisibles</a:t>
            </a:r>
          </a:p>
        </p:txBody>
      </p:sp>
      <p:sp>
        <p:nvSpPr>
          <p:cNvPr id="9" name="TextBox 8">
            <a:extLst>
              <a:ext uri="{FF2B5EF4-FFF2-40B4-BE49-F238E27FC236}">
                <a16:creationId xmlns:a16="http://schemas.microsoft.com/office/drawing/2014/main" id="{60702F9C-B41E-4D8B-B7ED-A6DF7E998ADA}"/>
              </a:ext>
            </a:extLst>
          </p:cNvPr>
          <p:cNvSpPr txBox="1"/>
          <p:nvPr/>
        </p:nvSpPr>
        <p:spPr>
          <a:xfrm>
            <a:off x="7598279" y="989045"/>
            <a:ext cx="3862873" cy="1569660"/>
          </a:xfrm>
          <a:prstGeom prst="rect">
            <a:avLst/>
          </a:prstGeom>
          <a:noFill/>
        </p:spPr>
        <p:txBody>
          <a:bodyPr wrap="square">
            <a:spAutoFit/>
          </a:bodyPr>
          <a:lstStyle/>
          <a:p>
            <a:r>
              <a:rPr lang="fr-CA" sz="1200" dirty="0">
                <a:latin typeface="+mn-lt"/>
              </a:rPr>
              <a:t>La </a:t>
            </a:r>
            <a:r>
              <a:rPr lang="fr-CA" sz="1200" b="1" dirty="0" err="1">
                <a:latin typeface="+mn-lt"/>
              </a:rPr>
              <a:t>neurodiversité</a:t>
            </a:r>
            <a:r>
              <a:rPr lang="fr-CA" sz="1200" dirty="0">
                <a:latin typeface="+mn-lt"/>
              </a:rPr>
              <a:t> désigne la gamme naturelle de variations dans la </a:t>
            </a:r>
            <a:r>
              <a:rPr lang="fr-CA" sz="1200" dirty="0" err="1">
                <a:latin typeface="+mn-lt"/>
              </a:rPr>
              <a:t>neurocognition</a:t>
            </a:r>
            <a:r>
              <a:rPr lang="fr-CA" sz="1200" dirty="0">
                <a:latin typeface="+mn-lt"/>
              </a:rPr>
              <a:t> humaine. Elle comprend le niveau variable de stimulation qu’une personne doit avoir pour être productive. La conception du milieu de travail a un rôle majeur à jouer en permettant de supprimer les obstacles, d’améliorer l’accessibilité, et d’offrir de la variété en favorisant l’égalité et l’intégration. </a:t>
            </a:r>
          </a:p>
        </p:txBody>
      </p:sp>
      <p:sp>
        <p:nvSpPr>
          <p:cNvPr id="10" name="TextBox 9">
            <a:extLst>
              <a:ext uri="{FF2B5EF4-FFF2-40B4-BE49-F238E27FC236}">
                <a16:creationId xmlns:a16="http://schemas.microsoft.com/office/drawing/2014/main" id="{CB4B9816-03BD-4ECA-BC07-3E26C87F4444}"/>
              </a:ext>
            </a:extLst>
          </p:cNvPr>
          <p:cNvSpPr txBox="1"/>
          <p:nvPr/>
        </p:nvSpPr>
        <p:spPr>
          <a:xfrm>
            <a:off x="7598279" y="2894677"/>
            <a:ext cx="3925992" cy="3046988"/>
          </a:xfrm>
          <a:prstGeom prst="rect">
            <a:avLst/>
          </a:prstGeom>
          <a:noFill/>
        </p:spPr>
        <p:txBody>
          <a:bodyPr wrap="square">
            <a:spAutoFit/>
          </a:bodyPr>
          <a:lstStyle/>
          <a:p>
            <a:r>
              <a:rPr lang="fr-CA" sz="1200" b="1">
                <a:latin typeface="Abadi" panose="020B0604020104020204" pitchFamily="34" charset="0"/>
              </a:rPr>
              <a:t>Exemples de pratiques de conception pour milieux de travail neurodivers :</a:t>
            </a:r>
          </a:p>
          <a:p>
            <a:pPr marL="285750" indent="-285750">
              <a:buFont typeface="Arial" panose="020B0604020202020204" pitchFamily="34" charset="0"/>
              <a:buChar char="•"/>
            </a:pPr>
            <a:r>
              <a:rPr lang="fr-CA" sz="1200">
                <a:latin typeface="Abadi" panose="020B0604020104020204" pitchFamily="34" charset="0"/>
              </a:rPr>
              <a:t>Créer des zones fonctionnelles distinctes avec différents niveaux de stimulation</a:t>
            </a:r>
          </a:p>
          <a:p>
            <a:pPr marL="285750" indent="-285750">
              <a:lnSpc>
                <a:spcPct val="100000"/>
              </a:lnSpc>
              <a:buFont typeface="Arial" panose="020B0604020202020204" pitchFamily="34" charset="0"/>
              <a:buChar char="•"/>
            </a:pPr>
            <a:r>
              <a:rPr lang="fr-CA" sz="1200">
                <a:latin typeface="Abadi" panose="020B0604020104020204" pitchFamily="34" charset="0"/>
              </a:rPr>
              <a:t>Améliorer l’acoustique dans les zones de tranquillité et les salles individuelles </a:t>
            </a:r>
          </a:p>
          <a:p>
            <a:pPr marL="285750" indent="-285750">
              <a:lnSpc>
                <a:spcPct val="100000"/>
              </a:lnSpc>
              <a:buFont typeface="Arial" panose="020B0604020202020204" pitchFamily="34" charset="0"/>
              <a:buChar char="•"/>
            </a:pPr>
            <a:r>
              <a:rPr lang="fr-CA" sz="1200">
                <a:latin typeface="Abadi" panose="020B0604020104020204" pitchFamily="34" charset="0"/>
              </a:rPr>
              <a:t>Offrir de nombreux espaces de refuge et les placer dans des zones peu passantes</a:t>
            </a:r>
          </a:p>
          <a:p>
            <a:pPr marL="285750" indent="-285750">
              <a:lnSpc>
                <a:spcPct val="100000"/>
              </a:lnSpc>
              <a:buFont typeface="Arial" panose="020B0604020202020204" pitchFamily="34" charset="0"/>
              <a:buChar char="•"/>
            </a:pPr>
            <a:r>
              <a:rPr lang="fr-CA" sz="1200">
                <a:latin typeface="Abadi" panose="020B0604020104020204" pitchFamily="34" charset="0"/>
              </a:rPr>
              <a:t>Utiliser des couleurs non stimulantes mélangées à des zones très stimulantes </a:t>
            </a:r>
          </a:p>
          <a:p>
            <a:pPr marL="285750" indent="-285750">
              <a:lnSpc>
                <a:spcPct val="100000"/>
              </a:lnSpc>
              <a:buFont typeface="Arial" panose="020B0604020202020204" pitchFamily="34" charset="0"/>
              <a:buChar char="•"/>
            </a:pPr>
            <a:r>
              <a:rPr lang="fr-CA" sz="1200">
                <a:latin typeface="Abadi" panose="020B0604020104020204" pitchFamily="34" charset="0"/>
              </a:rPr>
              <a:t>Prévoir des voies de circulation claires et intuitives ainsi qu’une organisation spatiale et une hiérarchie visuelle</a:t>
            </a:r>
          </a:p>
          <a:p>
            <a:pPr marL="285750" indent="-285750">
              <a:lnSpc>
                <a:spcPct val="100000"/>
              </a:lnSpc>
              <a:buFont typeface="Arial" panose="020B0604020202020204" pitchFamily="34" charset="0"/>
              <a:buChar char="•"/>
            </a:pPr>
            <a:r>
              <a:rPr lang="fr-CA" sz="1200">
                <a:latin typeface="Abadi" panose="020B0604020104020204" pitchFamily="34" charset="0"/>
              </a:rPr>
              <a:t>Mettre l’accent sur les repères d’orientation grâce à la cohérence des éléments architecturaux, des motifs et de la signalisation</a:t>
            </a:r>
          </a:p>
        </p:txBody>
      </p:sp>
      <p:sp>
        <p:nvSpPr>
          <p:cNvPr id="5" name="TextBox 4">
            <a:extLst>
              <a:ext uri="{FF2B5EF4-FFF2-40B4-BE49-F238E27FC236}">
                <a16:creationId xmlns:a16="http://schemas.microsoft.com/office/drawing/2014/main" id="{2A4A3346-9A5C-4A94-AD85-884B0F3270D4}"/>
              </a:ext>
            </a:extLst>
          </p:cNvPr>
          <p:cNvSpPr txBox="1"/>
          <p:nvPr/>
        </p:nvSpPr>
        <p:spPr>
          <a:xfrm>
            <a:off x="286871" y="5745844"/>
            <a:ext cx="10958944" cy="246221"/>
          </a:xfrm>
          <a:prstGeom prst="rect">
            <a:avLst/>
          </a:prstGeom>
          <a:noFill/>
        </p:spPr>
        <p:txBody>
          <a:bodyPr wrap="square" rtlCol="0">
            <a:spAutoFit/>
          </a:bodyPr>
          <a:lstStyle/>
          <a:p>
            <a:r>
              <a:rPr lang="fr-CA" sz="1000" b="0" i="0" dirty="0">
                <a:solidFill>
                  <a:srgbClr val="000000"/>
                </a:solidFill>
                <a:latin typeface="Arial Narrow" panose="020B0606020202030204" pitchFamily="34" charset="0"/>
              </a:rPr>
              <a:t>Image tirée de l’article « </a:t>
            </a:r>
            <a:r>
              <a:rPr lang="fr-CA" sz="1000" b="0" i="0" dirty="0" err="1">
                <a:solidFill>
                  <a:srgbClr val="000000"/>
                </a:solidFill>
                <a:latin typeface="Arial Narrow" panose="020B0606020202030204" pitchFamily="34" charset="0"/>
              </a:rPr>
              <a:t>Designing</a:t>
            </a:r>
            <a:r>
              <a:rPr lang="fr-CA" sz="1000" b="0" i="0" dirty="0">
                <a:solidFill>
                  <a:srgbClr val="000000"/>
                </a:solidFill>
                <a:latin typeface="Arial Narrow" panose="020B0606020202030204" pitchFamily="34" charset="0"/>
              </a:rPr>
              <a:t> </a:t>
            </a:r>
            <a:r>
              <a:rPr lang="fr-CA" sz="1000" b="0" i="0" dirty="0" err="1">
                <a:solidFill>
                  <a:srgbClr val="000000"/>
                </a:solidFill>
                <a:latin typeface="Arial Narrow" panose="020B0606020202030204" pitchFamily="34" charset="0"/>
              </a:rPr>
              <a:t>Neurodiverse-Friendly</a:t>
            </a:r>
            <a:r>
              <a:rPr lang="fr-CA" sz="1000" b="0" i="0" dirty="0">
                <a:solidFill>
                  <a:srgbClr val="000000"/>
                </a:solidFill>
                <a:latin typeface="Arial Narrow" panose="020B0606020202030204" pitchFamily="34" charset="0"/>
              </a:rPr>
              <a:t> </a:t>
            </a:r>
            <a:r>
              <a:rPr lang="fr-CA" sz="1000" b="0" i="0" dirty="0" err="1">
                <a:solidFill>
                  <a:srgbClr val="000000"/>
                </a:solidFill>
                <a:latin typeface="Arial Narrow" panose="020B0606020202030204" pitchFamily="34" charset="0"/>
              </a:rPr>
              <a:t>Workplaces</a:t>
            </a:r>
            <a:r>
              <a:rPr lang="fr-CA" sz="1000" b="0" i="0" dirty="0">
                <a:solidFill>
                  <a:srgbClr val="000000"/>
                </a:solidFill>
                <a:latin typeface="Arial Narrow" panose="020B0606020202030204" pitchFamily="34" charset="0"/>
              </a:rPr>
              <a:t> », </a:t>
            </a:r>
            <a:r>
              <a:rPr lang="fr-CA" sz="1000" dirty="0">
                <a:latin typeface="Arial Narrow" panose="020B0606020202030204" pitchFamily="34" charset="0"/>
              </a:rPr>
              <a:t>Kay Sargent, directrice responsable des milieux de travail </a:t>
            </a:r>
            <a:r>
              <a:rPr lang="fr-CA" sz="1000" dirty="0" err="1">
                <a:latin typeface="Arial Narrow" panose="020B0606020202030204" pitchFamily="34" charset="0"/>
              </a:rPr>
              <a:t>HoK</a:t>
            </a:r>
            <a:r>
              <a:rPr lang="fr-CA" sz="1000" dirty="0">
                <a:latin typeface="Arial Narrow" panose="020B0606020202030204" pitchFamily="34" charset="0"/>
              </a:rPr>
              <a:t> - traduit </a:t>
            </a:r>
          </a:p>
        </p:txBody>
      </p:sp>
      <p:grpSp>
        <p:nvGrpSpPr>
          <p:cNvPr id="27" name="Group 26" descr="Example de milieu de travail adapté aux personnes neurodiverses. Plusieurs choix de points de travail et décorations minimales et efficaces.">
            <a:extLst>
              <a:ext uri="{FF2B5EF4-FFF2-40B4-BE49-F238E27FC236}">
                <a16:creationId xmlns:a16="http://schemas.microsoft.com/office/drawing/2014/main" id="{A0F3B081-9E43-4C90-8BEC-36F772A8E8AF}"/>
              </a:ext>
            </a:extLst>
          </p:cNvPr>
          <p:cNvGrpSpPr/>
          <p:nvPr/>
        </p:nvGrpSpPr>
        <p:grpSpPr>
          <a:xfrm>
            <a:off x="361327" y="1103614"/>
            <a:ext cx="6860839" cy="4583796"/>
            <a:chOff x="361327" y="1103614"/>
            <a:chExt cx="6860839" cy="4583796"/>
          </a:xfrm>
        </p:grpSpPr>
        <p:pic>
          <p:nvPicPr>
            <p:cNvPr id="4" name="Picture 2" descr="example of neurodiverse friendly workplace. multiple zones and work points to fit specific needs without bothering others.">
              <a:extLst>
                <a:ext uri="{FF2B5EF4-FFF2-40B4-BE49-F238E27FC236}">
                  <a16:creationId xmlns:a16="http://schemas.microsoft.com/office/drawing/2014/main" id="{D99DFA34-BBE9-46A5-9A94-124508C668F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1327" y="1103614"/>
              <a:ext cx="6860839" cy="458379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75AD4D8A-77BB-4F3F-B51A-304FD6163873}"/>
                </a:ext>
              </a:extLst>
            </p:cNvPr>
            <p:cNvSpPr/>
            <p:nvPr/>
          </p:nvSpPr>
          <p:spPr>
            <a:xfrm>
              <a:off x="438130" y="1103614"/>
              <a:ext cx="2358233" cy="145509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extBox 1">
              <a:extLst>
                <a:ext uri="{FF2B5EF4-FFF2-40B4-BE49-F238E27FC236}">
                  <a16:creationId xmlns:a16="http://schemas.microsoft.com/office/drawing/2014/main" id="{42D71F04-D148-4792-8229-B7D2A099D0E4}"/>
                </a:ext>
              </a:extLst>
            </p:cNvPr>
            <p:cNvSpPr txBox="1"/>
            <p:nvPr/>
          </p:nvSpPr>
          <p:spPr>
            <a:xfrm>
              <a:off x="416864" y="1138691"/>
              <a:ext cx="2807175" cy="1754326"/>
            </a:xfrm>
            <a:prstGeom prst="rect">
              <a:avLst/>
            </a:prstGeom>
            <a:noFill/>
          </p:spPr>
          <p:txBody>
            <a:bodyPr wrap="square" rtlCol="0">
              <a:spAutoFit/>
            </a:bodyPr>
            <a:lstStyle/>
            <a:p>
              <a:r>
                <a:rPr lang="fr-FR" sz="1200" b="1" dirty="0">
                  <a:solidFill>
                    <a:srgbClr val="257F9B"/>
                  </a:solidFill>
                  <a:latin typeface="Arial Nova" panose="020B0504020202020204" pitchFamily="34" charset="0"/>
                </a:rPr>
                <a:t>UN LIEU DE TRAVAIL ADAPTÉ AUX PERSONNES NEURODIVERSES</a:t>
              </a:r>
            </a:p>
            <a:p>
              <a:r>
                <a:rPr lang="fr-FR" sz="1200" dirty="0">
                  <a:latin typeface="Arial Nova" panose="020B0504020202020204" pitchFamily="34" charset="0"/>
                </a:rPr>
                <a:t>Lorsque l'on conçoit un lieu de travail pour qu'il soit inclusif pour tous, il est important de fournir une variété d'options pour permettre aux utilisateurs de trouver un espace qui correspond à leurs besoins spécifiques.</a:t>
              </a:r>
              <a:endParaRPr lang="en-CA" sz="1200" dirty="0">
                <a:latin typeface="Arial Nova" panose="020B0504020202020204" pitchFamily="34" charset="0"/>
              </a:endParaRPr>
            </a:p>
          </p:txBody>
        </p:sp>
        <p:sp>
          <p:nvSpPr>
            <p:cNvPr id="7" name="TextBox 6">
              <a:extLst>
                <a:ext uri="{FF2B5EF4-FFF2-40B4-BE49-F238E27FC236}">
                  <a16:creationId xmlns:a16="http://schemas.microsoft.com/office/drawing/2014/main" id="{EAD594D3-831B-4187-A1BD-5CE636C58006}"/>
                </a:ext>
              </a:extLst>
            </p:cNvPr>
            <p:cNvSpPr txBox="1"/>
            <p:nvPr/>
          </p:nvSpPr>
          <p:spPr>
            <a:xfrm>
              <a:off x="459484" y="2877883"/>
              <a:ext cx="1382233" cy="461665"/>
            </a:xfrm>
            <a:prstGeom prst="rect">
              <a:avLst/>
            </a:prstGeom>
            <a:solidFill>
              <a:srgbClr val="FFFFFF"/>
            </a:solidFill>
          </p:spPr>
          <p:txBody>
            <a:bodyPr wrap="square" rtlCol="0">
              <a:spAutoFit/>
            </a:bodyPr>
            <a:lstStyle/>
            <a:p>
              <a:r>
                <a:rPr lang="en-CA" sz="1200" dirty="0" err="1">
                  <a:latin typeface="Abadi" panose="020B0604020104020204" pitchFamily="34" charset="0"/>
                </a:rPr>
                <a:t>Écran</a:t>
              </a:r>
              <a:r>
                <a:rPr lang="en-CA" sz="1200" dirty="0">
                  <a:latin typeface="Abadi" panose="020B0604020104020204" pitchFamily="34" charset="0"/>
                </a:rPr>
                <a:t> </a:t>
              </a:r>
              <a:r>
                <a:rPr lang="en-CA" sz="1200" dirty="0" err="1">
                  <a:latin typeface="Abadi" panose="020B0604020104020204" pitchFamily="34" charset="0"/>
                </a:rPr>
                <a:t>d'affichage</a:t>
              </a:r>
              <a:r>
                <a:rPr lang="en-CA" sz="1200" dirty="0">
                  <a:latin typeface="Abadi" panose="020B0604020104020204" pitchFamily="34" charset="0"/>
                </a:rPr>
                <a:t> </a:t>
              </a:r>
              <a:r>
                <a:rPr lang="en-CA" sz="1200" dirty="0" err="1">
                  <a:latin typeface="Abadi" panose="020B0604020104020204" pitchFamily="34" charset="0"/>
                </a:rPr>
                <a:t>multifonctionnel</a:t>
              </a:r>
              <a:endParaRPr lang="en-CA" sz="1200" dirty="0">
                <a:latin typeface="Abadi" panose="020B0604020104020204" pitchFamily="34" charset="0"/>
              </a:endParaRPr>
            </a:p>
          </p:txBody>
        </p:sp>
        <p:sp>
          <p:nvSpPr>
            <p:cNvPr id="13" name="TextBox 12">
              <a:extLst>
                <a:ext uri="{FF2B5EF4-FFF2-40B4-BE49-F238E27FC236}">
                  <a16:creationId xmlns:a16="http://schemas.microsoft.com/office/drawing/2014/main" id="{6348AFFC-D745-4C10-9CD4-A4810ABB8E75}"/>
                </a:ext>
              </a:extLst>
            </p:cNvPr>
            <p:cNvSpPr txBox="1"/>
            <p:nvPr/>
          </p:nvSpPr>
          <p:spPr>
            <a:xfrm>
              <a:off x="438131" y="3375372"/>
              <a:ext cx="954734" cy="461665"/>
            </a:xfrm>
            <a:prstGeom prst="rect">
              <a:avLst/>
            </a:prstGeom>
            <a:solidFill>
              <a:srgbClr val="FFFFFF"/>
            </a:solidFill>
          </p:spPr>
          <p:txBody>
            <a:bodyPr wrap="square" rtlCol="0">
              <a:spAutoFit/>
            </a:bodyPr>
            <a:lstStyle/>
            <a:p>
              <a:r>
                <a:rPr lang="en-CA" sz="1200" dirty="0">
                  <a:latin typeface="Abadi" panose="020B0604020104020204" pitchFamily="34" charset="0"/>
                </a:rPr>
                <a:t>Travail de </a:t>
              </a:r>
              <a:r>
                <a:rPr lang="en-CA" sz="1200" dirty="0" err="1">
                  <a:latin typeface="Abadi" panose="020B0604020104020204" pitchFamily="34" charset="0"/>
                </a:rPr>
                <a:t>groupe</a:t>
              </a:r>
              <a:endParaRPr lang="en-CA" sz="1200" dirty="0">
                <a:latin typeface="Abadi" panose="020B0604020104020204" pitchFamily="34" charset="0"/>
              </a:endParaRPr>
            </a:p>
          </p:txBody>
        </p:sp>
        <p:sp>
          <p:nvSpPr>
            <p:cNvPr id="14" name="TextBox 13">
              <a:extLst>
                <a:ext uri="{FF2B5EF4-FFF2-40B4-BE49-F238E27FC236}">
                  <a16:creationId xmlns:a16="http://schemas.microsoft.com/office/drawing/2014/main" id="{6C96197F-7AF2-4B0D-87DE-03715E62EF35}"/>
                </a:ext>
              </a:extLst>
            </p:cNvPr>
            <p:cNvSpPr txBox="1"/>
            <p:nvPr/>
          </p:nvSpPr>
          <p:spPr>
            <a:xfrm>
              <a:off x="438130" y="3954781"/>
              <a:ext cx="1188651" cy="461665"/>
            </a:xfrm>
            <a:prstGeom prst="rect">
              <a:avLst/>
            </a:prstGeom>
            <a:solidFill>
              <a:srgbClr val="FFFFFF"/>
            </a:solidFill>
          </p:spPr>
          <p:txBody>
            <a:bodyPr wrap="square" rtlCol="0">
              <a:spAutoFit/>
            </a:bodyPr>
            <a:lstStyle/>
            <a:p>
              <a:r>
                <a:rPr lang="en-CA" sz="1200" dirty="0">
                  <a:latin typeface="Abadi" panose="020B0604020104020204" pitchFamily="34" charset="0"/>
                </a:rPr>
                <a:t>Salles super </a:t>
              </a:r>
              <a:r>
                <a:rPr lang="en-CA" sz="1200" dirty="0" err="1">
                  <a:latin typeface="Abadi" panose="020B0604020104020204" pitchFamily="34" charset="0"/>
                </a:rPr>
                <a:t>minimales</a:t>
              </a:r>
              <a:endParaRPr lang="en-CA" sz="1200" dirty="0">
                <a:latin typeface="Abadi" panose="020B0604020104020204" pitchFamily="34" charset="0"/>
              </a:endParaRPr>
            </a:p>
          </p:txBody>
        </p:sp>
        <p:sp>
          <p:nvSpPr>
            <p:cNvPr id="15" name="TextBox 14">
              <a:extLst>
                <a:ext uri="{FF2B5EF4-FFF2-40B4-BE49-F238E27FC236}">
                  <a16:creationId xmlns:a16="http://schemas.microsoft.com/office/drawing/2014/main" id="{2505DBA9-AA03-4D7E-931C-C5D84924975D}"/>
                </a:ext>
              </a:extLst>
            </p:cNvPr>
            <p:cNvSpPr txBox="1"/>
            <p:nvPr/>
          </p:nvSpPr>
          <p:spPr>
            <a:xfrm>
              <a:off x="809172" y="4879504"/>
              <a:ext cx="1188651" cy="646331"/>
            </a:xfrm>
            <a:prstGeom prst="rect">
              <a:avLst/>
            </a:prstGeom>
            <a:solidFill>
              <a:srgbClr val="FFFFFF"/>
            </a:solidFill>
          </p:spPr>
          <p:txBody>
            <a:bodyPr wrap="square" rtlCol="0">
              <a:spAutoFit/>
            </a:bodyPr>
            <a:lstStyle/>
            <a:p>
              <a:pPr algn="r"/>
              <a:r>
                <a:rPr lang="fr-FR" sz="1200" dirty="0">
                  <a:latin typeface="Abadi" panose="020B0604020104020204" pitchFamily="34" charset="0"/>
                </a:rPr>
                <a:t>Comptoir de travail à accès visuel</a:t>
              </a:r>
              <a:endParaRPr lang="en-CA" sz="1200" dirty="0">
                <a:latin typeface="Abadi" panose="020B0604020104020204" pitchFamily="34" charset="0"/>
              </a:endParaRPr>
            </a:p>
          </p:txBody>
        </p:sp>
        <p:sp>
          <p:nvSpPr>
            <p:cNvPr id="16" name="TextBox 15">
              <a:extLst>
                <a:ext uri="{FF2B5EF4-FFF2-40B4-BE49-F238E27FC236}">
                  <a16:creationId xmlns:a16="http://schemas.microsoft.com/office/drawing/2014/main" id="{6CE20F8E-F3D1-4B28-B962-A9671700F72E}"/>
                </a:ext>
              </a:extLst>
            </p:cNvPr>
            <p:cNvSpPr txBox="1"/>
            <p:nvPr/>
          </p:nvSpPr>
          <p:spPr>
            <a:xfrm>
              <a:off x="1916218" y="5202229"/>
              <a:ext cx="880145" cy="461665"/>
            </a:xfrm>
            <a:prstGeom prst="rect">
              <a:avLst/>
            </a:prstGeom>
            <a:solidFill>
              <a:srgbClr val="FFFFFF"/>
            </a:solidFill>
          </p:spPr>
          <p:txBody>
            <a:bodyPr wrap="square" rtlCol="0">
              <a:spAutoFit/>
            </a:bodyPr>
            <a:lstStyle/>
            <a:p>
              <a:pPr algn="r"/>
              <a:r>
                <a:rPr lang="fr-FR" sz="1200" dirty="0">
                  <a:latin typeface="Abadi" panose="020B0604020104020204" pitchFamily="34" charset="0"/>
                </a:rPr>
                <a:t>Aire tranquille</a:t>
              </a:r>
              <a:endParaRPr lang="en-CA" sz="1200" dirty="0">
                <a:latin typeface="Abadi" panose="020B0604020104020204" pitchFamily="34" charset="0"/>
              </a:endParaRPr>
            </a:p>
          </p:txBody>
        </p:sp>
        <p:sp>
          <p:nvSpPr>
            <p:cNvPr id="8" name="Rectangle 7">
              <a:extLst>
                <a:ext uri="{FF2B5EF4-FFF2-40B4-BE49-F238E27FC236}">
                  <a16:creationId xmlns:a16="http://schemas.microsoft.com/office/drawing/2014/main" id="{FCFAAF8E-A488-4DED-B0BF-2AD1FC914EE0}"/>
                </a:ext>
              </a:extLst>
            </p:cNvPr>
            <p:cNvSpPr/>
            <p:nvPr/>
          </p:nvSpPr>
          <p:spPr>
            <a:xfrm>
              <a:off x="2061798" y="4879504"/>
              <a:ext cx="649684" cy="32272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7" name="TextBox 16">
              <a:extLst>
                <a:ext uri="{FF2B5EF4-FFF2-40B4-BE49-F238E27FC236}">
                  <a16:creationId xmlns:a16="http://schemas.microsoft.com/office/drawing/2014/main" id="{7EC88586-FD97-4AD6-847C-5A69EEEA81ED}"/>
                </a:ext>
              </a:extLst>
            </p:cNvPr>
            <p:cNvSpPr txBox="1"/>
            <p:nvPr/>
          </p:nvSpPr>
          <p:spPr>
            <a:xfrm>
              <a:off x="4478850" y="5225745"/>
              <a:ext cx="1066800" cy="461665"/>
            </a:xfrm>
            <a:prstGeom prst="rect">
              <a:avLst/>
            </a:prstGeom>
            <a:solidFill>
              <a:srgbClr val="FFFFFF"/>
            </a:solidFill>
          </p:spPr>
          <p:txBody>
            <a:bodyPr wrap="square" rtlCol="0">
              <a:spAutoFit/>
            </a:bodyPr>
            <a:lstStyle/>
            <a:p>
              <a:r>
                <a:rPr lang="fr-FR" sz="1200" dirty="0">
                  <a:latin typeface="Abadi" panose="020B0604020104020204" pitchFamily="34" charset="0"/>
                </a:rPr>
                <a:t>Siège de salon calme</a:t>
              </a:r>
              <a:endParaRPr lang="en-CA" sz="1200" dirty="0">
                <a:latin typeface="Abadi" panose="020B0604020104020204" pitchFamily="34" charset="0"/>
              </a:endParaRPr>
            </a:p>
          </p:txBody>
        </p:sp>
        <p:sp>
          <p:nvSpPr>
            <p:cNvPr id="18" name="TextBox 17">
              <a:extLst>
                <a:ext uri="{FF2B5EF4-FFF2-40B4-BE49-F238E27FC236}">
                  <a16:creationId xmlns:a16="http://schemas.microsoft.com/office/drawing/2014/main" id="{94512E06-F209-48D6-A0F0-66E2BDFB11CF}"/>
                </a:ext>
              </a:extLst>
            </p:cNvPr>
            <p:cNvSpPr txBox="1"/>
            <p:nvPr/>
          </p:nvSpPr>
          <p:spPr>
            <a:xfrm>
              <a:off x="4518305" y="4740564"/>
              <a:ext cx="1066800" cy="461665"/>
            </a:xfrm>
            <a:prstGeom prst="rect">
              <a:avLst/>
            </a:prstGeom>
            <a:solidFill>
              <a:srgbClr val="FFFFFF"/>
            </a:solidFill>
          </p:spPr>
          <p:txBody>
            <a:bodyPr wrap="square" rtlCol="0">
              <a:spAutoFit/>
            </a:bodyPr>
            <a:lstStyle/>
            <a:p>
              <a:r>
                <a:rPr lang="fr-FR" sz="1200" dirty="0">
                  <a:latin typeface="Abadi" panose="020B0604020104020204" pitchFamily="34" charset="0"/>
                </a:rPr>
                <a:t>Zone de mouvement</a:t>
              </a:r>
              <a:endParaRPr lang="en-CA" sz="1200" dirty="0">
                <a:latin typeface="Abadi" panose="020B0604020104020204" pitchFamily="34" charset="0"/>
              </a:endParaRPr>
            </a:p>
          </p:txBody>
        </p:sp>
        <p:sp>
          <p:nvSpPr>
            <p:cNvPr id="20" name="TextBox 19">
              <a:extLst>
                <a:ext uri="{FF2B5EF4-FFF2-40B4-BE49-F238E27FC236}">
                  <a16:creationId xmlns:a16="http://schemas.microsoft.com/office/drawing/2014/main" id="{159D0B2C-0D88-46DB-831E-3D8B821611C1}"/>
                </a:ext>
              </a:extLst>
            </p:cNvPr>
            <p:cNvSpPr txBox="1"/>
            <p:nvPr/>
          </p:nvSpPr>
          <p:spPr>
            <a:xfrm>
              <a:off x="5500224" y="4255383"/>
              <a:ext cx="1721942" cy="461665"/>
            </a:xfrm>
            <a:prstGeom prst="rect">
              <a:avLst/>
            </a:prstGeom>
            <a:solidFill>
              <a:srgbClr val="FFFFFF"/>
            </a:solidFill>
          </p:spPr>
          <p:txBody>
            <a:bodyPr wrap="square" rtlCol="0">
              <a:spAutoFit/>
            </a:bodyPr>
            <a:lstStyle/>
            <a:p>
              <a:pPr algn="r"/>
              <a:r>
                <a:rPr lang="fr-FR" sz="1200" dirty="0">
                  <a:latin typeface="Abadi" panose="020B0604020104020204" pitchFamily="34" charset="0"/>
                </a:rPr>
                <a:t>Aire ouverte/ travail de groupe</a:t>
              </a:r>
              <a:endParaRPr lang="en-CA" sz="1200" dirty="0">
                <a:latin typeface="Abadi" panose="020B0604020104020204" pitchFamily="34" charset="0"/>
              </a:endParaRPr>
            </a:p>
          </p:txBody>
        </p:sp>
        <p:sp>
          <p:nvSpPr>
            <p:cNvPr id="19" name="TextBox 18">
              <a:extLst>
                <a:ext uri="{FF2B5EF4-FFF2-40B4-BE49-F238E27FC236}">
                  <a16:creationId xmlns:a16="http://schemas.microsoft.com/office/drawing/2014/main" id="{E981D342-7367-462B-A282-9527826FEBA2}"/>
                </a:ext>
              </a:extLst>
            </p:cNvPr>
            <p:cNvSpPr txBox="1"/>
            <p:nvPr/>
          </p:nvSpPr>
          <p:spPr>
            <a:xfrm>
              <a:off x="5505165" y="4619368"/>
              <a:ext cx="1066800" cy="461665"/>
            </a:xfrm>
            <a:prstGeom prst="rect">
              <a:avLst/>
            </a:prstGeom>
            <a:solidFill>
              <a:srgbClr val="FFFFFF"/>
            </a:solidFill>
          </p:spPr>
          <p:txBody>
            <a:bodyPr wrap="square" rtlCol="0">
              <a:spAutoFit/>
            </a:bodyPr>
            <a:lstStyle/>
            <a:p>
              <a:r>
                <a:rPr lang="fr-FR" sz="1200" dirty="0">
                  <a:latin typeface="Abadi" panose="020B0604020104020204" pitchFamily="34" charset="0"/>
                </a:rPr>
                <a:t>Salle tranquille</a:t>
              </a:r>
              <a:endParaRPr lang="en-CA" sz="1200" dirty="0">
                <a:latin typeface="Abadi" panose="020B0604020104020204" pitchFamily="34" charset="0"/>
              </a:endParaRPr>
            </a:p>
          </p:txBody>
        </p:sp>
        <p:sp>
          <p:nvSpPr>
            <p:cNvPr id="21" name="TextBox 20">
              <a:extLst>
                <a:ext uri="{FF2B5EF4-FFF2-40B4-BE49-F238E27FC236}">
                  <a16:creationId xmlns:a16="http://schemas.microsoft.com/office/drawing/2014/main" id="{A776A75D-6664-472A-AA03-460A124B2B71}"/>
                </a:ext>
              </a:extLst>
            </p:cNvPr>
            <p:cNvSpPr txBox="1"/>
            <p:nvPr/>
          </p:nvSpPr>
          <p:spPr>
            <a:xfrm>
              <a:off x="5729765" y="3904762"/>
              <a:ext cx="1492401" cy="276999"/>
            </a:xfrm>
            <a:prstGeom prst="rect">
              <a:avLst/>
            </a:prstGeom>
            <a:solidFill>
              <a:srgbClr val="FFFFFF"/>
            </a:solidFill>
          </p:spPr>
          <p:txBody>
            <a:bodyPr wrap="square" rtlCol="0">
              <a:spAutoFit/>
            </a:bodyPr>
            <a:lstStyle/>
            <a:p>
              <a:pPr algn="r"/>
              <a:r>
                <a:rPr lang="fr-FR" sz="1200" dirty="0">
                  <a:latin typeface="Abadi" panose="020B0604020104020204" pitchFamily="34" charset="0"/>
                </a:rPr>
                <a:t>Endroit de pause</a:t>
              </a:r>
              <a:endParaRPr lang="en-CA" sz="1200" dirty="0">
                <a:latin typeface="Abadi" panose="020B0604020104020204" pitchFamily="34" charset="0"/>
              </a:endParaRPr>
            </a:p>
          </p:txBody>
        </p:sp>
        <p:sp>
          <p:nvSpPr>
            <p:cNvPr id="22" name="TextBox 21">
              <a:extLst>
                <a:ext uri="{FF2B5EF4-FFF2-40B4-BE49-F238E27FC236}">
                  <a16:creationId xmlns:a16="http://schemas.microsoft.com/office/drawing/2014/main" id="{C7BDCC4E-6F4F-4E72-A6F6-754E477F40C5}"/>
                </a:ext>
              </a:extLst>
            </p:cNvPr>
            <p:cNvSpPr txBox="1"/>
            <p:nvPr/>
          </p:nvSpPr>
          <p:spPr>
            <a:xfrm>
              <a:off x="6096000" y="3419581"/>
              <a:ext cx="1066800" cy="461665"/>
            </a:xfrm>
            <a:prstGeom prst="rect">
              <a:avLst/>
            </a:prstGeom>
            <a:solidFill>
              <a:srgbClr val="FFFFFF"/>
            </a:solidFill>
          </p:spPr>
          <p:txBody>
            <a:bodyPr wrap="square" rtlCol="0">
              <a:spAutoFit/>
            </a:bodyPr>
            <a:lstStyle/>
            <a:p>
              <a:pPr algn="r"/>
              <a:r>
                <a:rPr lang="fr-FR" sz="1200" dirty="0">
                  <a:latin typeface="Abadi" panose="020B0604020104020204" pitchFamily="34" charset="0"/>
                </a:rPr>
                <a:t>Salle de réunion</a:t>
              </a:r>
              <a:endParaRPr lang="en-CA" sz="1200" dirty="0">
                <a:latin typeface="Abadi" panose="020B0604020104020204" pitchFamily="34" charset="0"/>
              </a:endParaRPr>
            </a:p>
          </p:txBody>
        </p:sp>
        <p:sp>
          <p:nvSpPr>
            <p:cNvPr id="23" name="TextBox 22">
              <a:extLst>
                <a:ext uri="{FF2B5EF4-FFF2-40B4-BE49-F238E27FC236}">
                  <a16:creationId xmlns:a16="http://schemas.microsoft.com/office/drawing/2014/main" id="{954A93A6-A8E2-4BF4-82D2-A384BA25776C}"/>
                </a:ext>
              </a:extLst>
            </p:cNvPr>
            <p:cNvSpPr txBox="1"/>
            <p:nvPr/>
          </p:nvSpPr>
          <p:spPr>
            <a:xfrm>
              <a:off x="6220046" y="2888516"/>
              <a:ext cx="942753" cy="461665"/>
            </a:xfrm>
            <a:prstGeom prst="rect">
              <a:avLst/>
            </a:prstGeom>
            <a:solidFill>
              <a:srgbClr val="FFFFFF"/>
            </a:solidFill>
          </p:spPr>
          <p:txBody>
            <a:bodyPr wrap="square" rtlCol="0">
              <a:spAutoFit/>
            </a:bodyPr>
            <a:lstStyle/>
            <a:p>
              <a:pPr algn="r"/>
              <a:r>
                <a:rPr lang="fr-FR" sz="1200" dirty="0">
                  <a:latin typeface="Abadi" panose="020B0604020104020204" pitchFamily="34" charset="0"/>
                </a:rPr>
                <a:t>Connection et activité</a:t>
              </a:r>
              <a:endParaRPr lang="en-CA" sz="1200" dirty="0">
                <a:latin typeface="Abadi" panose="020B0604020104020204" pitchFamily="34" charset="0"/>
              </a:endParaRPr>
            </a:p>
          </p:txBody>
        </p:sp>
        <p:sp>
          <p:nvSpPr>
            <p:cNvPr id="24" name="TextBox 23">
              <a:extLst>
                <a:ext uri="{FF2B5EF4-FFF2-40B4-BE49-F238E27FC236}">
                  <a16:creationId xmlns:a16="http://schemas.microsoft.com/office/drawing/2014/main" id="{FA555F11-1676-4F0D-B7D9-F8658C24C380}"/>
                </a:ext>
              </a:extLst>
            </p:cNvPr>
            <p:cNvSpPr txBox="1"/>
            <p:nvPr/>
          </p:nvSpPr>
          <p:spPr>
            <a:xfrm>
              <a:off x="5883562" y="2461260"/>
              <a:ext cx="1291058" cy="276999"/>
            </a:xfrm>
            <a:prstGeom prst="rect">
              <a:avLst/>
            </a:prstGeom>
            <a:solidFill>
              <a:srgbClr val="FFFFFF"/>
            </a:solidFill>
          </p:spPr>
          <p:txBody>
            <a:bodyPr wrap="square" rtlCol="0">
              <a:spAutoFit/>
            </a:bodyPr>
            <a:lstStyle/>
            <a:p>
              <a:r>
                <a:rPr lang="fr-FR" sz="1200" dirty="0">
                  <a:latin typeface="Abadi" panose="020B0604020104020204" pitchFamily="34" charset="0"/>
                </a:rPr>
                <a:t>Rassemblement</a:t>
              </a:r>
              <a:endParaRPr lang="en-CA" sz="1200" dirty="0">
                <a:latin typeface="Abadi" panose="020B0604020104020204" pitchFamily="34" charset="0"/>
              </a:endParaRPr>
            </a:p>
          </p:txBody>
        </p:sp>
        <p:sp>
          <p:nvSpPr>
            <p:cNvPr id="25" name="TextBox 24">
              <a:extLst>
                <a:ext uri="{FF2B5EF4-FFF2-40B4-BE49-F238E27FC236}">
                  <a16:creationId xmlns:a16="http://schemas.microsoft.com/office/drawing/2014/main" id="{5B97A39F-4E36-4849-895F-684EE4350CB5}"/>
                </a:ext>
              </a:extLst>
            </p:cNvPr>
            <p:cNvSpPr txBox="1"/>
            <p:nvPr/>
          </p:nvSpPr>
          <p:spPr>
            <a:xfrm>
              <a:off x="5510050" y="1985164"/>
              <a:ext cx="1291058" cy="276999"/>
            </a:xfrm>
            <a:prstGeom prst="rect">
              <a:avLst/>
            </a:prstGeom>
            <a:solidFill>
              <a:srgbClr val="FFFFFF"/>
            </a:solidFill>
          </p:spPr>
          <p:txBody>
            <a:bodyPr wrap="square" rtlCol="0">
              <a:spAutoFit/>
            </a:bodyPr>
            <a:lstStyle/>
            <a:p>
              <a:r>
                <a:rPr lang="fr-FR" sz="1200" dirty="0">
                  <a:latin typeface="Abadi" panose="020B0604020104020204" pitchFamily="34" charset="0"/>
                </a:rPr>
                <a:t>Circulation claire</a:t>
              </a:r>
              <a:endParaRPr lang="en-CA" sz="1200" dirty="0">
                <a:latin typeface="Abadi" panose="020B0604020104020204" pitchFamily="34" charset="0"/>
              </a:endParaRPr>
            </a:p>
          </p:txBody>
        </p:sp>
        <p:sp>
          <p:nvSpPr>
            <p:cNvPr id="26" name="TextBox 25">
              <a:extLst>
                <a:ext uri="{FF2B5EF4-FFF2-40B4-BE49-F238E27FC236}">
                  <a16:creationId xmlns:a16="http://schemas.microsoft.com/office/drawing/2014/main" id="{BC4167EE-81A3-4324-A838-AD429DC120CC}"/>
                </a:ext>
              </a:extLst>
            </p:cNvPr>
            <p:cNvSpPr txBox="1"/>
            <p:nvPr/>
          </p:nvSpPr>
          <p:spPr>
            <a:xfrm>
              <a:off x="5385640" y="1518619"/>
              <a:ext cx="1223539" cy="461665"/>
            </a:xfrm>
            <a:prstGeom prst="rect">
              <a:avLst/>
            </a:prstGeom>
            <a:solidFill>
              <a:srgbClr val="FFFFFF"/>
            </a:solidFill>
          </p:spPr>
          <p:txBody>
            <a:bodyPr wrap="square" rtlCol="0">
              <a:spAutoFit/>
            </a:bodyPr>
            <a:lstStyle/>
            <a:p>
              <a:pPr algn="r"/>
              <a:r>
                <a:rPr lang="fr-FR" sz="1200" dirty="0">
                  <a:latin typeface="Abadi" panose="020B0604020104020204" pitchFamily="34" charset="0"/>
                </a:rPr>
                <a:t>Mur d’œuvres d’art</a:t>
              </a:r>
              <a:endParaRPr lang="en-CA" sz="1200" dirty="0">
                <a:latin typeface="Abadi" panose="020B0604020104020204" pitchFamily="34" charset="0"/>
              </a:endParaRPr>
            </a:p>
          </p:txBody>
        </p:sp>
      </p:grpSp>
      <p:sp>
        <p:nvSpPr>
          <p:cNvPr id="11" name="Rectangle 10">
            <a:extLst>
              <a:ext uri="{FF2B5EF4-FFF2-40B4-BE49-F238E27FC236}">
                <a16:creationId xmlns:a16="http://schemas.microsoft.com/office/drawing/2014/main" id="{7F6D6542-21E5-4247-A848-2564BAE9A128}"/>
              </a:ext>
              <a:ext uri="{C183D7F6-B498-43B3-948B-1728B52AA6E4}">
                <adec:decorative xmlns:adec="http://schemas.microsoft.com/office/drawing/2017/decorative" val="1"/>
              </a:ext>
            </a:extLst>
          </p:cNvPr>
          <p:cNvSpPr/>
          <p:nvPr/>
        </p:nvSpPr>
        <p:spPr>
          <a:xfrm>
            <a:off x="7591687" y="961618"/>
            <a:ext cx="3925992" cy="1905632"/>
          </a:xfrm>
          <a:prstGeom prst="rect">
            <a:avLst/>
          </a:prstGeom>
          <a:noFill/>
          <a:ln w="222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74454868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ENGAGE" val="{&quot;SavedSwatch&quot;:&quot;-11579311|-10846711|-14797230|-8244963|-11249614|PSPC&quot;,&quot;Id&quot;:&quot;614b971435363044545b2462&quot;,&quot;SmartGridHorizontal&quot;:0,&quot;LinkedExcelSources&quot;:{},&quot;LinkedProjectSources&quot;:{},&quot;FlowConfig&quot;:{&quot;Canvas&quot;:{&quot;Slide&quot;:-1,&quot;Width&quot;:0,&quot;Height&quot;:0},&quot;Timeline&quot;:{&quot;Actions&quot;:[]}},&quot;LinkedSlideMergeSources&quot;:{},&quot;LinkedSharePointSlideMergeSources&quot;:{}}"/>
</p:tagLst>
</file>

<file path=ppt/tags/tag10.xml><?xml version="1.0" encoding="utf-8"?>
<p:tagLst xmlns:a="http://schemas.openxmlformats.org/drawingml/2006/main" xmlns:r="http://schemas.openxmlformats.org/officeDocument/2006/relationships" xmlns:p="http://schemas.openxmlformats.org/presentationml/2006/main">
  <p:tag name="NUM" val="2"/>
</p:tagLst>
</file>

<file path=ppt/tags/tag11.xml><?xml version="1.0" encoding="utf-8"?>
<p:tagLst xmlns:a="http://schemas.openxmlformats.org/drawingml/2006/main" xmlns:r="http://schemas.openxmlformats.org/officeDocument/2006/relationships" xmlns:p="http://schemas.openxmlformats.org/presentationml/2006/main">
  <p:tag name="NUM" val="1"/>
</p:tagLst>
</file>

<file path=ppt/tags/tag12.xml><?xml version="1.0" encoding="utf-8"?>
<p:tagLst xmlns:a="http://schemas.openxmlformats.org/drawingml/2006/main" xmlns:r="http://schemas.openxmlformats.org/officeDocument/2006/relationships" xmlns:p="http://schemas.openxmlformats.org/presentationml/2006/main">
  <p:tag name="NUM" val="1"/>
</p:tagLst>
</file>

<file path=ppt/tags/tag13.xml><?xml version="1.0" encoding="utf-8"?>
<p:tagLst xmlns:a="http://schemas.openxmlformats.org/drawingml/2006/main" xmlns:r="http://schemas.openxmlformats.org/officeDocument/2006/relationships" xmlns:p="http://schemas.openxmlformats.org/presentationml/2006/main">
  <p:tag name="NUM" val="4"/>
</p:tagLst>
</file>

<file path=ppt/tags/tag14.xml><?xml version="1.0" encoding="utf-8"?>
<p:tagLst xmlns:a="http://schemas.openxmlformats.org/drawingml/2006/main" xmlns:r="http://schemas.openxmlformats.org/officeDocument/2006/relationships" xmlns:p="http://schemas.openxmlformats.org/presentationml/2006/main">
  <p:tag name="NUM" val="4"/>
</p:tagLst>
</file>

<file path=ppt/tags/tag15.xml><?xml version="1.0" encoding="utf-8"?>
<p:tagLst xmlns:a="http://schemas.openxmlformats.org/drawingml/2006/main" xmlns:r="http://schemas.openxmlformats.org/officeDocument/2006/relationships" xmlns:p="http://schemas.openxmlformats.org/presentationml/2006/main">
  <p:tag name="NUM" val="1"/>
</p:tagLst>
</file>

<file path=ppt/tags/tag16.xml><?xml version="1.0" encoding="utf-8"?>
<p:tagLst xmlns:a="http://schemas.openxmlformats.org/drawingml/2006/main" xmlns:r="http://schemas.openxmlformats.org/officeDocument/2006/relationships" xmlns:p="http://schemas.openxmlformats.org/presentationml/2006/main">
  <p:tag name="NUM" val="1"/>
</p:tagLst>
</file>

<file path=ppt/tags/tag17.xml><?xml version="1.0" encoding="utf-8"?>
<p:tagLst xmlns:a="http://schemas.openxmlformats.org/drawingml/2006/main" xmlns:r="http://schemas.openxmlformats.org/officeDocument/2006/relationships" xmlns:p="http://schemas.openxmlformats.org/presentationml/2006/main">
  <p:tag name="NUM" val="1"/>
</p:tagLst>
</file>

<file path=ppt/tags/tag18.xml><?xml version="1.0" encoding="utf-8"?>
<p:tagLst xmlns:a="http://schemas.openxmlformats.org/drawingml/2006/main" xmlns:r="http://schemas.openxmlformats.org/officeDocument/2006/relationships" xmlns:p="http://schemas.openxmlformats.org/presentationml/2006/main">
  <p:tag name="NUM" val="1"/>
</p:tagLst>
</file>

<file path=ppt/tags/tag19.xml><?xml version="1.0" encoding="utf-8"?>
<p:tagLst xmlns:a="http://schemas.openxmlformats.org/drawingml/2006/main" xmlns:r="http://schemas.openxmlformats.org/officeDocument/2006/relationships" xmlns:p="http://schemas.openxmlformats.org/presentationml/2006/main">
  <p:tag name="NUM" val="1"/>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NUM" val="1"/>
</p:tagLst>
</file>

<file path=ppt/tags/tag21.xml><?xml version="1.0" encoding="utf-8"?>
<p:tagLst xmlns:a="http://schemas.openxmlformats.org/drawingml/2006/main" xmlns:r="http://schemas.openxmlformats.org/officeDocument/2006/relationships" xmlns:p="http://schemas.openxmlformats.org/presentationml/2006/main">
  <p:tag name="NUM" val="4"/>
</p:tagLst>
</file>

<file path=ppt/tags/tag22.xml><?xml version="1.0" encoding="utf-8"?>
<p:tagLst xmlns:a="http://schemas.openxmlformats.org/drawingml/2006/main" xmlns:r="http://schemas.openxmlformats.org/officeDocument/2006/relationships" xmlns:p="http://schemas.openxmlformats.org/presentationml/2006/main">
  <p:tag name="NUM" val="4"/>
</p:tagLst>
</file>

<file path=ppt/tags/tag23.xml><?xml version="1.0" encoding="utf-8"?>
<p:tagLst xmlns:a="http://schemas.openxmlformats.org/drawingml/2006/main" xmlns:r="http://schemas.openxmlformats.org/officeDocument/2006/relationships" xmlns:p="http://schemas.openxmlformats.org/presentationml/2006/main">
  <p:tag name="NUM" val="4"/>
</p:tagLst>
</file>

<file path=ppt/tags/tag24.xml><?xml version="1.0" encoding="utf-8"?>
<p:tagLst xmlns:a="http://schemas.openxmlformats.org/drawingml/2006/main" xmlns:r="http://schemas.openxmlformats.org/officeDocument/2006/relationships" xmlns:p="http://schemas.openxmlformats.org/presentationml/2006/main">
  <p:tag name="NUM" val="4"/>
</p:tagLst>
</file>

<file path=ppt/tags/tag25.xml><?xml version="1.0" encoding="utf-8"?>
<p:tagLst xmlns:a="http://schemas.openxmlformats.org/drawingml/2006/main" xmlns:r="http://schemas.openxmlformats.org/officeDocument/2006/relationships" xmlns:p="http://schemas.openxmlformats.org/presentationml/2006/main">
  <p:tag name="NUM" val="4"/>
</p:tagLst>
</file>

<file path=ppt/tags/tag26.xml><?xml version="1.0" encoding="utf-8"?>
<p:tagLst xmlns:a="http://schemas.openxmlformats.org/drawingml/2006/main" xmlns:r="http://schemas.openxmlformats.org/officeDocument/2006/relationships" xmlns:p="http://schemas.openxmlformats.org/presentationml/2006/main">
  <p:tag name="NUM" val="4"/>
</p:tagLst>
</file>

<file path=ppt/tags/tag27.xml><?xml version="1.0" encoding="utf-8"?>
<p:tagLst xmlns:a="http://schemas.openxmlformats.org/drawingml/2006/main" xmlns:r="http://schemas.openxmlformats.org/officeDocument/2006/relationships" xmlns:p="http://schemas.openxmlformats.org/presentationml/2006/main">
  <p:tag name="NUM" val="4"/>
</p:tagLst>
</file>

<file path=ppt/tags/tag28.xml><?xml version="1.0" encoding="utf-8"?>
<p:tagLst xmlns:a="http://schemas.openxmlformats.org/drawingml/2006/main" xmlns:r="http://schemas.openxmlformats.org/officeDocument/2006/relationships" xmlns:p="http://schemas.openxmlformats.org/presentationml/2006/main">
  <p:tag name="NUM" val="4"/>
</p:tagLst>
</file>

<file path=ppt/tags/tag29.xml><?xml version="1.0" encoding="utf-8"?>
<p:tagLst xmlns:a="http://schemas.openxmlformats.org/drawingml/2006/main" xmlns:r="http://schemas.openxmlformats.org/officeDocument/2006/relationships" xmlns:p="http://schemas.openxmlformats.org/presentationml/2006/main">
  <p:tag name="NUM" val="1"/>
</p:tagLst>
</file>

<file path=ppt/tags/tag3.xml><?xml version="1.0" encoding="utf-8"?>
<p:tagLst xmlns:a="http://schemas.openxmlformats.org/drawingml/2006/main" xmlns:r="http://schemas.openxmlformats.org/officeDocument/2006/relationships" xmlns:p="http://schemas.openxmlformats.org/presentationml/2006/main">
  <p:tag name="NUM" val="1"/>
</p:tagLst>
</file>

<file path=ppt/tags/tag30.xml><?xml version="1.0" encoding="utf-8"?>
<p:tagLst xmlns:a="http://schemas.openxmlformats.org/drawingml/2006/main" xmlns:r="http://schemas.openxmlformats.org/officeDocument/2006/relationships" xmlns:p="http://schemas.openxmlformats.org/presentationml/2006/main">
  <p:tag name="NUM" val="1"/>
</p:tagLst>
</file>

<file path=ppt/tags/tag31.xml><?xml version="1.0" encoding="utf-8"?>
<p:tagLst xmlns:a="http://schemas.openxmlformats.org/drawingml/2006/main" xmlns:r="http://schemas.openxmlformats.org/officeDocument/2006/relationships" xmlns:p="http://schemas.openxmlformats.org/presentationml/2006/main">
  <p:tag name="NUM" val="1"/>
</p:tagLst>
</file>

<file path=ppt/tags/tag32.xml><?xml version="1.0" encoding="utf-8"?>
<p:tagLst xmlns:a="http://schemas.openxmlformats.org/drawingml/2006/main" xmlns:r="http://schemas.openxmlformats.org/officeDocument/2006/relationships" xmlns:p="http://schemas.openxmlformats.org/presentationml/2006/main">
  <p:tag name="NUM" val="1"/>
</p:tagLst>
</file>

<file path=ppt/tags/tag33.xml><?xml version="1.0" encoding="utf-8"?>
<p:tagLst xmlns:a="http://schemas.openxmlformats.org/drawingml/2006/main" xmlns:r="http://schemas.openxmlformats.org/officeDocument/2006/relationships" xmlns:p="http://schemas.openxmlformats.org/presentationml/2006/main">
  <p:tag name="NUM" val="4"/>
</p:tagLst>
</file>

<file path=ppt/tags/tag34.xml><?xml version="1.0" encoding="utf-8"?>
<p:tagLst xmlns:a="http://schemas.openxmlformats.org/drawingml/2006/main" xmlns:r="http://schemas.openxmlformats.org/officeDocument/2006/relationships" xmlns:p="http://schemas.openxmlformats.org/presentationml/2006/main">
  <p:tag name="NUM" val="4"/>
</p:tagLst>
</file>

<file path=ppt/tags/tag35.xml><?xml version="1.0" encoding="utf-8"?>
<p:tagLst xmlns:a="http://schemas.openxmlformats.org/drawingml/2006/main" xmlns:r="http://schemas.openxmlformats.org/officeDocument/2006/relationships" xmlns:p="http://schemas.openxmlformats.org/presentationml/2006/main">
  <p:tag name="NUM" val="4"/>
</p:tagLst>
</file>

<file path=ppt/tags/tag36.xml><?xml version="1.0" encoding="utf-8"?>
<p:tagLst xmlns:a="http://schemas.openxmlformats.org/drawingml/2006/main" xmlns:r="http://schemas.openxmlformats.org/officeDocument/2006/relationships" xmlns:p="http://schemas.openxmlformats.org/presentationml/2006/main">
  <p:tag name="NUM" val="4"/>
</p:tagLst>
</file>

<file path=ppt/tags/tag37.xml><?xml version="1.0" encoding="utf-8"?>
<p:tagLst xmlns:a="http://schemas.openxmlformats.org/drawingml/2006/main" xmlns:r="http://schemas.openxmlformats.org/officeDocument/2006/relationships" xmlns:p="http://schemas.openxmlformats.org/presentationml/2006/main">
  <p:tag name="NUM" val="4"/>
</p:tagLst>
</file>

<file path=ppt/tags/tag38.xml><?xml version="1.0" encoding="utf-8"?>
<p:tagLst xmlns:a="http://schemas.openxmlformats.org/drawingml/2006/main" xmlns:r="http://schemas.openxmlformats.org/officeDocument/2006/relationships" xmlns:p="http://schemas.openxmlformats.org/presentationml/2006/main">
  <p:tag name="NUM" val="4"/>
</p:tagLst>
</file>

<file path=ppt/tags/tag39.xml><?xml version="1.0" encoding="utf-8"?>
<p:tagLst xmlns:a="http://schemas.openxmlformats.org/drawingml/2006/main" xmlns:r="http://schemas.openxmlformats.org/officeDocument/2006/relationships" xmlns:p="http://schemas.openxmlformats.org/presentationml/2006/main">
  <p:tag name="NUM" val="4"/>
</p:tagLst>
</file>

<file path=ppt/tags/tag4.xml><?xml version="1.0" encoding="utf-8"?>
<p:tagLst xmlns:a="http://schemas.openxmlformats.org/drawingml/2006/main" xmlns:r="http://schemas.openxmlformats.org/officeDocument/2006/relationships" xmlns:p="http://schemas.openxmlformats.org/presentationml/2006/main">
  <p:tag name="NUM" val="2"/>
</p:tagLst>
</file>

<file path=ppt/tags/tag40.xml><?xml version="1.0" encoding="utf-8"?>
<p:tagLst xmlns:a="http://schemas.openxmlformats.org/drawingml/2006/main" xmlns:r="http://schemas.openxmlformats.org/officeDocument/2006/relationships" xmlns:p="http://schemas.openxmlformats.org/presentationml/2006/main">
  <p:tag name="NUM" val="4"/>
</p:tagLst>
</file>

<file path=ppt/tags/tag41.xml><?xml version="1.0" encoding="utf-8"?>
<p:tagLst xmlns:a="http://schemas.openxmlformats.org/drawingml/2006/main" xmlns:r="http://schemas.openxmlformats.org/officeDocument/2006/relationships" xmlns:p="http://schemas.openxmlformats.org/presentationml/2006/main">
  <p:tag name="NUM" val="5"/>
</p:tagLst>
</file>

<file path=ppt/tags/tag5.xml><?xml version="1.0" encoding="utf-8"?>
<p:tagLst xmlns:a="http://schemas.openxmlformats.org/drawingml/2006/main" xmlns:r="http://schemas.openxmlformats.org/officeDocument/2006/relationships" xmlns:p="http://schemas.openxmlformats.org/presentationml/2006/main">
  <p:tag name="NUM" val="3"/>
</p:tagLst>
</file>

<file path=ppt/tags/tag6.xml><?xml version="1.0" encoding="utf-8"?>
<p:tagLst xmlns:a="http://schemas.openxmlformats.org/drawingml/2006/main" xmlns:r="http://schemas.openxmlformats.org/officeDocument/2006/relationships" xmlns:p="http://schemas.openxmlformats.org/presentationml/2006/main">
  <p:tag name="NUM" val="2"/>
</p:tagLst>
</file>

<file path=ppt/tags/tag7.xml><?xml version="1.0" encoding="utf-8"?>
<p:tagLst xmlns:a="http://schemas.openxmlformats.org/drawingml/2006/main" xmlns:r="http://schemas.openxmlformats.org/officeDocument/2006/relationships" xmlns:p="http://schemas.openxmlformats.org/presentationml/2006/main">
  <p:tag name="NUM" val="2"/>
</p:tagLst>
</file>

<file path=ppt/tags/tag8.xml><?xml version="1.0" encoding="utf-8"?>
<p:tagLst xmlns:a="http://schemas.openxmlformats.org/drawingml/2006/main" xmlns:r="http://schemas.openxmlformats.org/officeDocument/2006/relationships" xmlns:p="http://schemas.openxmlformats.org/presentationml/2006/main">
  <p:tag name="NUM" val="1"/>
</p:tagLst>
</file>

<file path=ppt/tags/tag9.xml><?xml version="1.0" encoding="utf-8"?>
<p:tagLst xmlns:a="http://schemas.openxmlformats.org/drawingml/2006/main" xmlns:r="http://schemas.openxmlformats.org/officeDocument/2006/relationships" xmlns:p="http://schemas.openxmlformats.org/presentationml/2006/main">
  <p:tag name="NUM" val="1"/>
</p:tagLst>
</file>

<file path=ppt/theme/theme1.xml><?xml version="1.0" encoding="utf-8"?>
<a:theme xmlns:a="http://schemas.openxmlformats.org/drawingml/2006/main" name="1_Office Theme">
  <a:themeElements>
    <a:clrScheme name="PSPC">
      <a:dk1>
        <a:srgbClr val="000000"/>
      </a:dk1>
      <a:lt1>
        <a:srgbClr val="F1F2F2"/>
      </a:lt1>
      <a:dk2>
        <a:srgbClr val="000000"/>
      </a:dk2>
      <a:lt2>
        <a:srgbClr val="F1F2F2"/>
      </a:lt2>
      <a:accent1>
        <a:srgbClr val="1E3652"/>
      </a:accent1>
      <a:accent2>
        <a:srgbClr val="636466"/>
      </a:accent2>
      <a:accent3>
        <a:srgbClr val="C3D941"/>
      </a:accent3>
      <a:accent4>
        <a:srgbClr val="A79F8F"/>
      </a:accent4>
      <a:accent5>
        <a:srgbClr val="BB583E"/>
      </a:accent5>
      <a:accent6>
        <a:srgbClr val="9D1F63"/>
      </a:accent6>
      <a:hlink>
        <a:srgbClr val="1E3652"/>
      </a:hlink>
      <a:folHlink>
        <a:srgbClr val="9D1F63"/>
      </a:folHlink>
    </a:clrScheme>
    <a:fontScheme name="PSPC">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presentation-eng</Template>
  <TotalTime>7796</TotalTime>
  <Words>6642</Words>
  <Application>Microsoft Office PowerPoint</Application>
  <PresentationFormat>Widescreen</PresentationFormat>
  <Paragraphs>488</Paragraphs>
  <Slides>42</Slides>
  <Notes>41</Notes>
  <HiddenSlides>0</HiddenSlides>
  <MMClips>0</MMClips>
  <ScaleCrop>false</ScaleCrop>
  <HeadingPairs>
    <vt:vector size="8" baseType="variant">
      <vt:variant>
        <vt:lpstr>Fonts Used</vt:lpstr>
      </vt:variant>
      <vt:variant>
        <vt:i4>12</vt:i4>
      </vt:variant>
      <vt:variant>
        <vt:lpstr>Theme</vt:lpstr>
      </vt:variant>
      <vt:variant>
        <vt:i4>1</vt:i4>
      </vt:variant>
      <vt:variant>
        <vt:lpstr>Embedded OLE Servers</vt:lpstr>
      </vt:variant>
      <vt:variant>
        <vt:i4>1</vt:i4>
      </vt:variant>
      <vt:variant>
        <vt:lpstr>Slide Titles</vt:lpstr>
      </vt:variant>
      <vt:variant>
        <vt:i4>42</vt:i4>
      </vt:variant>
    </vt:vector>
  </HeadingPairs>
  <TitlesOfParts>
    <vt:vector size="56" baseType="lpstr">
      <vt:lpstr>Abadi</vt:lpstr>
      <vt:lpstr>Arial</vt:lpstr>
      <vt:lpstr>Arial Narrow</vt:lpstr>
      <vt:lpstr>Arial Nova</vt:lpstr>
      <vt:lpstr>Calibri</vt:lpstr>
      <vt:lpstr>Helvetica</vt:lpstr>
      <vt:lpstr>Lato</vt:lpstr>
      <vt:lpstr>Times New Roman</vt:lpstr>
      <vt:lpstr>Trebuchet MS</vt:lpstr>
      <vt:lpstr>Tw Cen MT</vt:lpstr>
      <vt:lpstr>Wingdings</vt:lpstr>
      <vt:lpstr>Wingdings 2</vt:lpstr>
      <vt:lpstr>1_Office Theme</vt:lpstr>
      <vt:lpstr>think-cell Slide</vt:lpstr>
      <vt:lpstr>Milieu de travail GC Accessibilité et inclusion</vt:lpstr>
      <vt:lpstr>Objectif </vt:lpstr>
      <vt:lpstr>Contexte</vt:lpstr>
      <vt:lpstr>Partie 1 Accessibilité et inclusion dans la conception du milieu de travail</vt:lpstr>
      <vt:lpstr>Qu’est-ce que la conception inclusive?</vt:lpstr>
      <vt:lpstr>Vers une conception inclusive</vt:lpstr>
      <vt:lpstr>Importance de la conception inclusive</vt:lpstr>
      <vt:lpstr>Processus de conception inclusive</vt:lpstr>
      <vt:lpstr>Conception inclusive pour les handicaps invisibles</vt:lpstr>
      <vt:lpstr>Des exigences diverses pour le milieu de travail</vt:lpstr>
      <vt:lpstr>Partie 2 Recherche et développement</vt:lpstr>
      <vt:lpstr>Recherche et développement sur l’accessibilité</vt:lpstr>
      <vt:lpstr>Initiatives de collaboration et de consultation en matière d’accessibilité</vt:lpstr>
      <vt:lpstr>Une analyse comparative entre les sexes « plus » Milieu de travail GC</vt:lpstr>
      <vt:lpstr>Principales conclusions et recommandations pour la conception de l’ACS+</vt:lpstr>
      <vt:lpstr>Consultations sur l’accessibilité Milieu de travail GC</vt:lpstr>
      <vt:lpstr>Objectifs des consultations</vt:lpstr>
      <vt:lpstr>Participants selon le principal type de handicap</vt:lpstr>
      <vt:lpstr>Principaux points à retenir</vt:lpstr>
      <vt:lpstr>Principaux points à retenir – Point 1</vt:lpstr>
      <vt:lpstr>Principaux points à retenir – Point 2</vt:lpstr>
      <vt:lpstr>Principaux points à retenir – Point 3</vt:lpstr>
      <vt:lpstr>Partie 3  Application à la conception de Milieu de travail GC</vt:lpstr>
      <vt:lpstr>Les sept dimensions de Milieu de travail GC</vt:lpstr>
      <vt:lpstr>Les sept dimensions de Milieu de travail GC (suite)</vt:lpstr>
      <vt:lpstr>Des lieux de travail inclusifs pour toutes les incapacités et toutes les préférences</vt:lpstr>
      <vt:lpstr>Lieux de travail inclusifs et accessibles dès la conception</vt:lpstr>
      <vt:lpstr>       Zonage</vt:lpstr>
      <vt:lpstr>Milieux de travail axés sur les activités (MTAA) pour l’inclusion</vt:lpstr>
      <vt:lpstr>MTAA en action </vt:lpstr>
      <vt:lpstr>Variété de points de travail</vt:lpstr>
      <vt:lpstr>Conception du milieu de travail</vt:lpstr>
      <vt:lpstr>Conception du milieu de travail (suite)</vt:lpstr>
      <vt:lpstr>Mobilier accessible (1 de 3)</vt:lpstr>
      <vt:lpstr>Mobilier accessible (2 de 3)</vt:lpstr>
      <vt:lpstr>Mobilier accessible (3 de 3)</vt:lpstr>
      <vt:lpstr>Directives de conception pour l’accessibilité et l’inclusion</vt:lpstr>
      <vt:lpstr>Orientation fonctionnelle sur les toilettes à accès universel </vt:lpstr>
      <vt:lpstr>Prochaines étapes</vt:lpstr>
      <vt:lpstr>Annexes</vt:lpstr>
      <vt:lpstr>Objectifs d’accessibilité et d’inclusion</vt:lpstr>
      <vt:lpstr>Aperçu de la série de consultations sur l’accessibilité</vt:lpstr>
    </vt:vector>
  </TitlesOfParts>
  <Company>Gouvernement du Canada/Government of Canada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Edward Mak;Alexandre.Perusse@tpsgc-pwgsc.gc.ca;David.DiSante@tpsgc-pwgsc.gc.ca</dc:creator>
  <cp:lastModifiedBy>Alexandrine Menard</cp:lastModifiedBy>
  <cp:revision>336</cp:revision>
  <cp:lastPrinted>2019-10-07T15:51:32Z</cp:lastPrinted>
  <dcterms:created xsi:type="dcterms:W3CDTF">2017-05-19T14:36:17Z</dcterms:created>
  <dcterms:modified xsi:type="dcterms:W3CDTF">2021-12-22T19:27:33Z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AdHocReviewCycleID">
    <vt:i4>725401954</vt:i4>
  </property>
  <property fmtid="{D5CDD505-2E9C-101B-9397-08002B2CF9AE}" pid="3" name="_NewReviewCycle">
    <vt:lpwstr/>
  </property>
  <property fmtid="{D5CDD505-2E9C-101B-9397-08002B2CF9AE}" pid="4" name="_EmailSubject">
    <vt:lpwstr>Urgent: Min/DM deck- Future of Work</vt:lpwstr>
  </property>
  <property fmtid="{D5CDD505-2E9C-101B-9397-08002B2CF9AE}" pid="5" name="_AuthorEmail">
    <vt:lpwstr>Tanya.Cullen@tpsgc-pwgsc.gc.ca</vt:lpwstr>
  </property>
  <property fmtid="{D5CDD505-2E9C-101B-9397-08002B2CF9AE}" pid="6" name="_AuthorEmailDisplayName">
    <vt:lpwstr>Tanya Cullen</vt:lpwstr>
  </property>
  <property fmtid="{D5CDD505-2E9C-101B-9397-08002B2CF9AE}" pid="7" name="_PreviousAdHocReviewCycleID">
    <vt:i4>725401954</vt:i4>
  </property>
</Properties>
</file>