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288" r:id="rId6"/>
    <p:sldId id="302" r:id="rId7"/>
    <p:sldId id="294" r:id="rId8"/>
    <p:sldId id="296" r:id="rId9"/>
    <p:sldId id="293" r:id="rId10"/>
    <p:sldId id="305" r:id="rId11"/>
    <p:sldId id="304" r:id="rId12"/>
    <p:sldId id="306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0" userDrawn="1">
          <p15:clr>
            <a:srgbClr val="A4A3A4"/>
          </p15:clr>
        </p15:guide>
        <p15:guide id="3" pos="717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504" userDrawn="1">
          <p15:clr>
            <a:srgbClr val="A4A3A4"/>
          </p15:clr>
        </p15:guide>
        <p15:guide id="7" orient="horz" pos="1200" userDrawn="1">
          <p15:clr>
            <a:srgbClr val="A4A3A4"/>
          </p15:clr>
        </p15:guide>
        <p15:guide id="8" pos="2352" userDrawn="1">
          <p15:clr>
            <a:srgbClr val="A4A3A4"/>
          </p15:clr>
        </p15:guide>
        <p15:guide id="9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24F"/>
    <a:srgbClr val="00CC99"/>
    <a:srgbClr val="404040"/>
    <a:srgbClr val="7D5E00"/>
    <a:srgbClr val="A84A02"/>
    <a:srgbClr val="C45800"/>
    <a:srgbClr val="F55D00"/>
    <a:srgbClr val="0C1F49"/>
    <a:srgbClr val="21B062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5388" autoAdjust="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>
        <p:guide pos="720"/>
        <p:guide pos="7176"/>
        <p:guide orient="horz" pos="2160"/>
        <p:guide pos="504"/>
        <p:guide orient="horz" pos="1200"/>
        <p:guide pos="2352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19869" custScaleY="71792" custLinFactNeighborX="10326" custLinFactNeighborY="1202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677" custScaleY="34302" custLinFactNeighborX="-48060" custLinFactNeighborY="745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19593" custScaleY="62416" custLinFactNeighborX="9892" custLinFactNeighborY="2409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0326" custLinFactNeighborY="120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Increasing our pledge rate through a hybrid campaign that includes both on-site and virtual events</a:t>
          </a:r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Emphasizing the importance of the campaign, with a special focus on the ISED community coming together for the common goal of giving hope and changing lives</a:t>
          </a: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Creating a positive community atmosphere surrounding the campaign</a:t>
          </a: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19002" custScaleY="71792" custLinFactNeighborX="10326" custLinFactNeighborY="1202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677" custScaleY="34302" custLinFactNeighborX="-48060" custLinFactNeighborY="745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21395" custScaleY="71792" custLinFactNeighborX="10616" custLinFactNeighborY="2593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0326" custLinFactNeighborY="120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20981" custScaleY="71792" custLinFactNeighborX="10036" custLinFactNeighborY="-1063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677" custScaleY="34302" custLinFactNeighborX="-48060" custLinFactNeighborY="745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21395" custScaleY="71792" custLinFactNeighborX="10616" custLinFactNeighborY="2593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0326" custLinFactNeighborY="120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Ambassador canvassing</a:t>
          </a:r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GCWCC official launch</a:t>
          </a: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ISEDCC soft launch: Department-wide DM message</a:t>
          </a: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19300" custScaleY="71792" custLinFactNeighborX="10326" custLinFactNeighborY="1202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677" custScaleY="34302" custLinFactNeighborX="-48060" custLinFactNeighborY="745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21395" custScaleY="71792" custLinFactNeighborX="11340" custLinFactNeighborY="2409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1050" custLinFactNeighborY="-382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Young professionals (</a:t>
          </a:r>
          <a:r>
            <a:rPr lang="en-US" sz="2000" b="1" dirty="0" err="1">
              <a:solidFill>
                <a:schemeClr val="bg1"/>
              </a:solidFill>
            </a:rPr>
            <a:t>InterConnex</a:t>
          </a:r>
          <a:r>
            <a:rPr lang="en-US" sz="2000" b="1" dirty="0">
              <a:solidFill>
                <a:schemeClr val="bg1"/>
              </a:solidFill>
            </a:rPr>
            <a:t>) ISEDCC event</a:t>
          </a:r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                                                                                             </a:t>
          </a: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Blitz Week</a:t>
          </a: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19830" custScaleY="71792" custLinFactNeighborX="8442" custLinFactNeighborY="2367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976" custScaleY="34302" custLinFactNeighborX="-53624" custLinFactNeighborY="7891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21395" custScaleY="71792" custLinFactNeighborX="10616" custLinFactNeighborY="2593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0326" custLinFactNeighborY="120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9583F-D701-A94E-8B20-BDB8EFBC8D9D}" type="doc">
      <dgm:prSet loTypeId="urn:microsoft.com/office/officeart/2008/layout/PictureStrips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F7CA02-D744-C944-8454-C2C842AF2216}">
      <dgm:prSet phldrT="[Text]" custT="1"/>
      <dgm:spPr>
        <a:noFill/>
        <a:ln w="19050">
          <a:solidFill>
            <a:schemeClr val="accent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                                                                                             </a:t>
          </a:r>
        </a:p>
      </dgm:t>
    </dgm:pt>
    <dgm:pt modelId="{16C4E20B-D7DA-064F-B0C1-2AC03993985B}" type="parTrans" cxnId="{E56755CA-650F-A347-9803-2AF3EC46D321}">
      <dgm:prSet/>
      <dgm:spPr/>
      <dgm:t>
        <a:bodyPr/>
        <a:lstStyle/>
        <a:p>
          <a:endParaRPr lang="en-US"/>
        </a:p>
      </dgm:t>
    </dgm:pt>
    <dgm:pt modelId="{A81681E5-884D-334B-8DF5-B0E5B714B674}" type="sibTrans" cxnId="{E56755CA-650F-A347-9803-2AF3EC46D321}">
      <dgm:prSet/>
      <dgm:spPr/>
      <dgm:t>
        <a:bodyPr/>
        <a:lstStyle/>
        <a:p>
          <a:endParaRPr lang="en-US"/>
        </a:p>
      </dgm:t>
    </dgm:pt>
    <dgm:pt modelId="{C85E4165-FA56-BC4B-9B4D-45C714961B95}">
      <dgm:prSet phldrT="[Text]" custT="1"/>
      <dgm:spPr>
        <a:noFill/>
        <a:ln w="19050">
          <a:solidFill>
            <a:schemeClr val="accent2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1F326C76-CDF3-1B41-B4B0-2AE92E59FABE}" type="parTrans" cxnId="{8217542A-F851-6A4E-9290-1E267B53D0A0}">
      <dgm:prSet/>
      <dgm:spPr/>
      <dgm:t>
        <a:bodyPr/>
        <a:lstStyle/>
        <a:p>
          <a:endParaRPr lang="en-US"/>
        </a:p>
      </dgm:t>
    </dgm:pt>
    <dgm:pt modelId="{4E07FAA4-6209-4149-875D-0D9E14A1112A}" type="sibTrans" cxnId="{8217542A-F851-6A4E-9290-1E267B53D0A0}">
      <dgm:prSet/>
      <dgm:spPr/>
      <dgm:t>
        <a:bodyPr/>
        <a:lstStyle/>
        <a:p>
          <a:endParaRPr lang="en-US"/>
        </a:p>
      </dgm:t>
    </dgm:pt>
    <dgm:pt modelId="{05CF62DC-99BD-8240-9C93-70321397BB13}">
      <dgm:prSet phldrT="[Text]" custT="1"/>
      <dgm:spPr>
        <a:noFill/>
        <a:ln w="19050">
          <a:solidFill>
            <a:schemeClr val="accent4"/>
          </a:solidFill>
        </a:ln>
      </dgm:spPr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4EDF35B3-D0DA-BC45-85EB-9BE75FB40C75}" type="sibTrans" cxnId="{47CA9749-BEAB-B44F-93F6-E585C14D5A2B}">
      <dgm:prSet/>
      <dgm:spPr/>
      <dgm:t>
        <a:bodyPr/>
        <a:lstStyle/>
        <a:p>
          <a:endParaRPr lang="en-US"/>
        </a:p>
      </dgm:t>
    </dgm:pt>
    <dgm:pt modelId="{B8DB0BF1-B01D-DD4B-B707-67E25DDAC682}" type="parTrans" cxnId="{47CA9749-BEAB-B44F-93F6-E585C14D5A2B}">
      <dgm:prSet/>
      <dgm:spPr/>
      <dgm:t>
        <a:bodyPr/>
        <a:lstStyle/>
        <a:p>
          <a:endParaRPr lang="en-US"/>
        </a:p>
      </dgm:t>
    </dgm:pt>
    <dgm:pt modelId="{36DCD7B1-B3A7-0647-8F08-E22A83AB5805}" type="pres">
      <dgm:prSet presAssocID="{15E9583F-D701-A94E-8B20-BDB8EFBC8D9D}" presName="Name0" presStyleCnt="0">
        <dgm:presLayoutVars>
          <dgm:dir/>
          <dgm:resizeHandles val="exact"/>
        </dgm:presLayoutVars>
      </dgm:prSet>
      <dgm:spPr/>
    </dgm:pt>
    <dgm:pt modelId="{2256DB72-E3DA-AF40-A059-B52723DA4B94}" type="pres">
      <dgm:prSet presAssocID="{84F7CA02-D744-C944-8454-C2C842AF2216}" presName="composite" presStyleCnt="0"/>
      <dgm:spPr/>
    </dgm:pt>
    <dgm:pt modelId="{93B416A0-982A-5E42-8AB6-78F565DCE019}" type="pres">
      <dgm:prSet presAssocID="{84F7CA02-D744-C944-8454-C2C842AF2216}" presName="rect1" presStyleLbl="trAlignAcc1" presStyleIdx="0" presStyleCnt="3" custScaleX="117892" custScaleY="71792" custLinFactNeighborX="11775" custLinFactNeighborY="4025">
        <dgm:presLayoutVars>
          <dgm:bulletEnabled val="1"/>
        </dgm:presLayoutVars>
      </dgm:prSet>
      <dgm:spPr/>
    </dgm:pt>
    <dgm:pt modelId="{8879166E-223E-CE4B-9802-655AAA958DCB}" type="pres">
      <dgm:prSet presAssocID="{84F7CA02-D744-C944-8454-C2C842AF2216}" presName="rect2" presStyleLbl="fgImgPlace1" presStyleIdx="0" presStyleCnt="3" custScaleX="201976" custScaleY="34302" custLinFactNeighborX="-53624" custLinFactNeighborY="7891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DB0E3E20-B432-CF40-AE16-21302A48BFAC}" type="pres">
      <dgm:prSet presAssocID="{A81681E5-884D-334B-8DF5-B0E5B714B674}" presName="sibTrans" presStyleCnt="0"/>
      <dgm:spPr/>
    </dgm:pt>
    <dgm:pt modelId="{E5692754-8277-F745-9393-433D790FE37A}" type="pres">
      <dgm:prSet presAssocID="{C85E4165-FA56-BC4B-9B4D-45C714961B95}" presName="composite" presStyleCnt="0"/>
      <dgm:spPr/>
    </dgm:pt>
    <dgm:pt modelId="{331A4E56-F2D6-2948-8862-6D173A89D879}" type="pres">
      <dgm:prSet presAssocID="{C85E4165-FA56-BC4B-9B4D-45C714961B95}" presName="rect1" presStyleLbl="trAlignAcc1" presStyleIdx="1" presStyleCnt="3" custScaleX="121395" custScaleY="71792" custLinFactNeighborX="10616" custLinFactNeighborY="2593">
        <dgm:presLayoutVars>
          <dgm:bulletEnabled val="1"/>
        </dgm:presLayoutVars>
      </dgm:prSet>
      <dgm:spPr/>
    </dgm:pt>
    <dgm:pt modelId="{BA36DC66-A3DF-DF45-ADC5-9BC76E161C72}" type="pres">
      <dgm:prSet presAssocID="{C85E4165-FA56-BC4B-9B4D-45C714961B95}" presName="rect2" presStyleLbl="fgImgPlace1" presStyleIdx="1" presStyleCnt="3" custScaleX="201677" custScaleY="34302" custLinFactNeighborX="-48060" custLinFactNeighborY="7458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99424B2E-D756-B944-8FB1-8BA048CC0D62}" type="pres">
      <dgm:prSet presAssocID="{4E07FAA4-6209-4149-875D-0D9E14A1112A}" presName="sibTrans" presStyleCnt="0"/>
      <dgm:spPr/>
    </dgm:pt>
    <dgm:pt modelId="{AF4D2EF4-701A-A64E-A02B-F25B5E4D8D8D}" type="pres">
      <dgm:prSet presAssocID="{05CF62DC-99BD-8240-9C93-70321397BB13}" presName="composite" presStyleCnt="0"/>
      <dgm:spPr/>
    </dgm:pt>
    <dgm:pt modelId="{0C1FA40A-1A18-ED48-A237-CE6A3685C3AC}" type="pres">
      <dgm:prSet presAssocID="{05CF62DC-99BD-8240-9C93-70321397BB13}" presName="rect1" presStyleLbl="trAlignAcc1" presStyleIdx="2" presStyleCnt="3" custScaleX="120627" custScaleY="71792" custLinFactNeighborX="10326" custLinFactNeighborY="1202">
        <dgm:presLayoutVars>
          <dgm:bulletEnabled val="1"/>
        </dgm:presLayoutVars>
      </dgm:prSet>
      <dgm:spPr/>
    </dgm:pt>
    <dgm:pt modelId="{ED0EA7E1-CD74-0E44-89E8-835183A6E1CE}" type="pres">
      <dgm:prSet presAssocID="{05CF62DC-99BD-8240-9C93-70321397BB13}" presName="rect2" presStyleLbl="fgImgPlace1" presStyleIdx="2" presStyleCnt="3" custScaleX="201677" custScaleY="34302" custLinFactNeighborX="-48060" custLinFactNeighborY="7458"/>
      <dgm:spPr>
        <a:solidFill>
          <a:schemeClr val="accent4"/>
        </a:solidFill>
        <a:ln>
          <a:solidFill>
            <a:schemeClr val="accent4"/>
          </a:solidFill>
        </a:ln>
      </dgm:spPr>
    </dgm:pt>
  </dgm:ptLst>
  <dgm:cxnLst>
    <dgm:cxn modelId="{8217542A-F851-6A4E-9290-1E267B53D0A0}" srcId="{15E9583F-D701-A94E-8B20-BDB8EFBC8D9D}" destId="{C85E4165-FA56-BC4B-9B4D-45C714961B95}" srcOrd="1" destOrd="0" parTransId="{1F326C76-CDF3-1B41-B4B0-2AE92E59FABE}" sibTransId="{4E07FAA4-6209-4149-875D-0D9E14A1112A}"/>
    <dgm:cxn modelId="{AB60042D-9F19-6B46-B9CE-0FD23F0E2701}" type="presOf" srcId="{84F7CA02-D744-C944-8454-C2C842AF2216}" destId="{93B416A0-982A-5E42-8AB6-78F565DCE019}" srcOrd="0" destOrd="0" presId="urn:microsoft.com/office/officeart/2008/layout/PictureStrips"/>
    <dgm:cxn modelId="{F1F33E37-F2F8-FE49-9942-FCDBCAA02BC5}" type="presOf" srcId="{C85E4165-FA56-BC4B-9B4D-45C714961B95}" destId="{331A4E56-F2D6-2948-8862-6D173A89D879}" srcOrd="0" destOrd="0" presId="urn:microsoft.com/office/officeart/2008/layout/PictureStrips"/>
    <dgm:cxn modelId="{B42FC63B-32F1-E648-9A20-AD50DC750B39}" type="presOf" srcId="{05CF62DC-99BD-8240-9C93-70321397BB13}" destId="{0C1FA40A-1A18-ED48-A237-CE6A3685C3AC}" srcOrd="0" destOrd="0" presId="urn:microsoft.com/office/officeart/2008/layout/PictureStrips"/>
    <dgm:cxn modelId="{47CA9749-BEAB-B44F-93F6-E585C14D5A2B}" srcId="{15E9583F-D701-A94E-8B20-BDB8EFBC8D9D}" destId="{05CF62DC-99BD-8240-9C93-70321397BB13}" srcOrd="2" destOrd="0" parTransId="{B8DB0BF1-B01D-DD4B-B707-67E25DDAC682}" sibTransId="{4EDF35B3-D0DA-BC45-85EB-9BE75FB40C75}"/>
    <dgm:cxn modelId="{C1B417C3-3E5B-B640-8BEC-8DE2B836EE87}" type="presOf" srcId="{15E9583F-D701-A94E-8B20-BDB8EFBC8D9D}" destId="{36DCD7B1-B3A7-0647-8F08-E22A83AB5805}" srcOrd="0" destOrd="0" presId="urn:microsoft.com/office/officeart/2008/layout/PictureStrips"/>
    <dgm:cxn modelId="{E56755CA-650F-A347-9803-2AF3EC46D321}" srcId="{15E9583F-D701-A94E-8B20-BDB8EFBC8D9D}" destId="{84F7CA02-D744-C944-8454-C2C842AF2216}" srcOrd="0" destOrd="0" parTransId="{16C4E20B-D7DA-064F-B0C1-2AC03993985B}" sibTransId="{A81681E5-884D-334B-8DF5-B0E5B714B674}"/>
    <dgm:cxn modelId="{A142E086-A989-CD41-97F0-8688CB66FDD0}" type="presParOf" srcId="{36DCD7B1-B3A7-0647-8F08-E22A83AB5805}" destId="{2256DB72-E3DA-AF40-A059-B52723DA4B94}" srcOrd="0" destOrd="0" presId="urn:microsoft.com/office/officeart/2008/layout/PictureStrips"/>
    <dgm:cxn modelId="{9A6AB964-6589-C24F-BE17-251B0273D372}" type="presParOf" srcId="{2256DB72-E3DA-AF40-A059-B52723DA4B94}" destId="{93B416A0-982A-5E42-8AB6-78F565DCE019}" srcOrd="0" destOrd="0" presId="urn:microsoft.com/office/officeart/2008/layout/PictureStrips"/>
    <dgm:cxn modelId="{5E532B4E-614D-4C44-8E4C-5E2A15576898}" type="presParOf" srcId="{2256DB72-E3DA-AF40-A059-B52723DA4B94}" destId="{8879166E-223E-CE4B-9802-655AAA958DCB}" srcOrd="1" destOrd="0" presId="urn:microsoft.com/office/officeart/2008/layout/PictureStrips"/>
    <dgm:cxn modelId="{2834BA36-6582-2643-A262-1FC86C7B7955}" type="presParOf" srcId="{36DCD7B1-B3A7-0647-8F08-E22A83AB5805}" destId="{DB0E3E20-B432-CF40-AE16-21302A48BFAC}" srcOrd="1" destOrd="0" presId="urn:microsoft.com/office/officeart/2008/layout/PictureStrips"/>
    <dgm:cxn modelId="{AA22E90E-7313-2346-ADEA-898DC28BBCC0}" type="presParOf" srcId="{36DCD7B1-B3A7-0647-8F08-E22A83AB5805}" destId="{E5692754-8277-F745-9393-433D790FE37A}" srcOrd="2" destOrd="0" presId="urn:microsoft.com/office/officeart/2008/layout/PictureStrips"/>
    <dgm:cxn modelId="{25284C32-A5C0-1646-9D2E-3AEE8ACA7012}" type="presParOf" srcId="{E5692754-8277-F745-9393-433D790FE37A}" destId="{331A4E56-F2D6-2948-8862-6D173A89D879}" srcOrd="0" destOrd="0" presId="urn:microsoft.com/office/officeart/2008/layout/PictureStrips"/>
    <dgm:cxn modelId="{1FC08BF4-2585-4C41-AD63-BA28B1E133FF}" type="presParOf" srcId="{E5692754-8277-F745-9393-433D790FE37A}" destId="{BA36DC66-A3DF-DF45-ADC5-9BC76E161C72}" srcOrd="1" destOrd="0" presId="urn:microsoft.com/office/officeart/2008/layout/PictureStrips"/>
    <dgm:cxn modelId="{8D5507E3-EFFC-574C-A941-6A088FB30986}" type="presParOf" srcId="{36DCD7B1-B3A7-0647-8F08-E22A83AB5805}" destId="{99424B2E-D756-B944-8FB1-8BA048CC0D62}" srcOrd="3" destOrd="0" presId="urn:microsoft.com/office/officeart/2008/layout/PictureStrips"/>
    <dgm:cxn modelId="{D9E55437-DCE3-8342-B746-762230008D0A}" type="presParOf" srcId="{36DCD7B1-B3A7-0647-8F08-E22A83AB5805}" destId="{AF4D2EF4-701A-A64E-A02B-F25B5E4D8D8D}" srcOrd="4" destOrd="0" presId="urn:microsoft.com/office/officeart/2008/layout/PictureStrips"/>
    <dgm:cxn modelId="{BD32FFC5-A7AE-684E-87CA-4BEBD74CDA23}" type="presParOf" srcId="{AF4D2EF4-701A-A64E-A02B-F25B5E4D8D8D}" destId="{0C1FA40A-1A18-ED48-A237-CE6A3685C3AC}" srcOrd="0" destOrd="0" presId="urn:microsoft.com/office/officeart/2008/layout/PictureStrips"/>
    <dgm:cxn modelId="{CFD68E5B-28CF-644A-863D-08D1FF0B0524}" type="presParOf" srcId="{AF4D2EF4-701A-A64E-A02B-F25B5E4D8D8D}" destId="{ED0EA7E1-CD74-0E44-89E8-835183A6E1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089644" y="123963"/>
          <a:ext cx="8189103" cy="1532694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04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089644" y="123963"/>
        <a:ext cx="8189103" cy="1532694"/>
      </dsp:txXfrm>
    </dsp:sp>
    <dsp:sp modelId="{8879166E-223E-CE4B-9802-655AAA958DCB}">
      <dsp:nvSpPr>
        <dsp:cNvPr id="0" name=""/>
        <dsp:cNvSpPr/>
      </dsp:nvSpPr>
      <dsp:spPr>
        <a:xfrm>
          <a:off x="300268" y="392362"/>
          <a:ext cx="3013935" cy="768932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074136" y="1926754"/>
          <a:ext cx="8170248" cy="1332525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04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074136" y="1926754"/>
        <a:ext cx="8170248" cy="1332525"/>
      </dsp:txXfrm>
    </dsp:sp>
    <dsp:sp modelId="{BA36DC66-A3DF-DF45-ADC5-9BC76E161C72}">
      <dsp:nvSpPr>
        <dsp:cNvPr id="0" name=""/>
        <dsp:cNvSpPr/>
      </dsp:nvSpPr>
      <dsp:spPr>
        <a:xfrm>
          <a:off x="304981" y="2069300"/>
          <a:ext cx="3013935" cy="768932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050806" y="3477840"/>
          <a:ext cx="8240888" cy="1532694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604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050806" y="3477840"/>
        <a:ext cx="8240888" cy="1532694"/>
      </dsp:txXfrm>
    </dsp:sp>
    <dsp:sp modelId="{ED0EA7E1-CD74-0E44-89E8-835183A6E1CE}">
      <dsp:nvSpPr>
        <dsp:cNvPr id="0" name=""/>
        <dsp:cNvSpPr/>
      </dsp:nvSpPr>
      <dsp:spPr>
        <a:xfrm>
          <a:off x="287321" y="3746239"/>
          <a:ext cx="3013935" cy="76893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253555" y="119024"/>
          <a:ext cx="7822639" cy="1474772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Emphasizing the importance of the campaign, with a special focus on the ISED community coming together for the common goal of giving hope and changing lives</a:t>
          </a:r>
        </a:p>
      </dsp:txBody>
      <dsp:txXfrm>
        <a:off x="2253555" y="119024"/>
        <a:ext cx="7822639" cy="1474772"/>
      </dsp:txXfrm>
    </dsp:sp>
    <dsp:sp modelId="{8879166E-223E-CE4B-9802-655AAA958DCB}">
      <dsp:nvSpPr>
        <dsp:cNvPr id="0" name=""/>
        <dsp:cNvSpPr/>
      </dsp:nvSpPr>
      <dsp:spPr>
        <a:xfrm>
          <a:off x="503304" y="377280"/>
          <a:ext cx="2900036" cy="73987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154640" y="1857467"/>
          <a:ext cx="7979943" cy="1474772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Creating a positive community atmosphere surrounding the campaign</a:t>
          </a:r>
        </a:p>
      </dsp:txBody>
      <dsp:txXfrm>
        <a:off x="2154640" y="1857467"/>
        <a:ext cx="7979943" cy="1474772"/>
      </dsp:txXfrm>
    </dsp:sp>
    <dsp:sp modelId="{BA36DC66-A3DF-DF45-ADC5-9BC76E161C72}">
      <dsp:nvSpPr>
        <dsp:cNvPr id="0" name=""/>
        <dsp:cNvSpPr/>
      </dsp:nvSpPr>
      <dsp:spPr>
        <a:xfrm>
          <a:off x="463978" y="2087148"/>
          <a:ext cx="2900036" cy="73987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173440" y="3538760"/>
          <a:ext cx="7929459" cy="1474772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Increasing our pledge rate through a hybrid campaign that includes both on-site and virtual events</a:t>
          </a:r>
        </a:p>
      </dsp:txBody>
      <dsp:txXfrm>
        <a:off x="2173440" y="3538760"/>
        <a:ext cx="7929459" cy="1474772"/>
      </dsp:txXfrm>
    </dsp:sp>
    <dsp:sp modelId="{ED0EA7E1-CD74-0E44-89E8-835183A6E1CE}">
      <dsp:nvSpPr>
        <dsp:cNvPr id="0" name=""/>
        <dsp:cNvSpPr/>
      </dsp:nvSpPr>
      <dsp:spPr>
        <a:xfrm>
          <a:off x="476599" y="3797016"/>
          <a:ext cx="2900036" cy="73987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136924" y="72496"/>
          <a:ext cx="7952729" cy="1474772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136924" y="72496"/>
        <a:ext cx="7952729" cy="1474772"/>
      </dsp:txXfrm>
    </dsp:sp>
    <dsp:sp modelId="{8879166E-223E-CE4B-9802-655AAA958DCB}">
      <dsp:nvSpPr>
        <dsp:cNvPr id="0" name=""/>
        <dsp:cNvSpPr/>
      </dsp:nvSpPr>
      <dsp:spPr>
        <a:xfrm>
          <a:off x="470782" y="377280"/>
          <a:ext cx="2900036" cy="73987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154640" y="1857467"/>
          <a:ext cx="7979943" cy="1474772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154640" y="1857467"/>
        <a:ext cx="7979943" cy="1474772"/>
      </dsp:txXfrm>
    </dsp:sp>
    <dsp:sp modelId="{BA36DC66-A3DF-DF45-ADC5-9BC76E161C72}">
      <dsp:nvSpPr>
        <dsp:cNvPr id="0" name=""/>
        <dsp:cNvSpPr/>
      </dsp:nvSpPr>
      <dsp:spPr>
        <a:xfrm>
          <a:off x="463978" y="2087148"/>
          <a:ext cx="2900036" cy="73987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173440" y="3538760"/>
          <a:ext cx="7929459" cy="1474772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173440" y="3538760"/>
        <a:ext cx="7929459" cy="1474772"/>
      </dsp:txXfrm>
    </dsp:sp>
    <dsp:sp modelId="{ED0EA7E1-CD74-0E44-89E8-835183A6E1CE}">
      <dsp:nvSpPr>
        <dsp:cNvPr id="0" name=""/>
        <dsp:cNvSpPr/>
      </dsp:nvSpPr>
      <dsp:spPr>
        <a:xfrm>
          <a:off x="476599" y="3797016"/>
          <a:ext cx="2900036" cy="73987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238863" y="119024"/>
          <a:ext cx="7842228" cy="1474772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GCWCC official launch</a:t>
          </a:r>
        </a:p>
      </dsp:txBody>
      <dsp:txXfrm>
        <a:off x="2238863" y="119024"/>
        <a:ext cx="7842228" cy="1474772"/>
      </dsp:txXfrm>
    </dsp:sp>
    <dsp:sp modelId="{8879166E-223E-CE4B-9802-655AAA958DCB}">
      <dsp:nvSpPr>
        <dsp:cNvPr id="0" name=""/>
        <dsp:cNvSpPr/>
      </dsp:nvSpPr>
      <dsp:spPr>
        <a:xfrm>
          <a:off x="498407" y="377280"/>
          <a:ext cx="2900036" cy="73987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202232" y="1853687"/>
          <a:ext cx="7979943" cy="1474772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ISEDCC soft launch: Department-wide DM message</a:t>
          </a:r>
        </a:p>
      </dsp:txBody>
      <dsp:txXfrm>
        <a:off x="2202232" y="1853687"/>
        <a:ext cx="7979943" cy="1474772"/>
      </dsp:txXfrm>
    </dsp:sp>
    <dsp:sp modelId="{BA36DC66-A3DF-DF45-ADC5-9BC76E161C72}">
      <dsp:nvSpPr>
        <dsp:cNvPr id="0" name=""/>
        <dsp:cNvSpPr/>
      </dsp:nvSpPr>
      <dsp:spPr>
        <a:xfrm>
          <a:off x="463978" y="2087148"/>
          <a:ext cx="2900036" cy="73987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221032" y="3435556"/>
          <a:ext cx="7929459" cy="1474772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Ambassador canvassing</a:t>
          </a:r>
        </a:p>
      </dsp:txBody>
      <dsp:txXfrm>
        <a:off x="2221032" y="3435556"/>
        <a:ext cx="7929459" cy="1474772"/>
      </dsp:txXfrm>
    </dsp:sp>
    <dsp:sp modelId="{ED0EA7E1-CD74-0E44-89E8-835183A6E1CE}">
      <dsp:nvSpPr>
        <dsp:cNvPr id="0" name=""/>
        <dsp:cNvSpPr/>
      </dsp:nvSpPr>
      <dsp:spPr>
        <a:xfrm>
          <a:off x="476599" y="3797016"/>
          <a:ext cx="2900036" cy="73987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089963" y="142956"/>
          <a:ext cx="7877068" cy="1474772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                                                                                             </a:t>
          </a:r>
        </a:p>
      </dsp:txBody>
      <dsp:txXfrm>
        <a:off x="2089963" y="142956"/>
        <a:ext cx="7877068" cy="1474772"/>
      </dsp:txXfrm>
    </dsp:sp>
    <dsp:sp modelId="{8879166E-223E-CE4B-9802-655AAA958DCB}">
      <dsp:nvSpPr>
        <dsp:cNvPr id="0" name=""/>
        <dsp:cNvSpPr/>
      </dsp:nvSpPr>
      <dsp:spPr>
        <a:xfrm>
          <a:off x="408614" y="386620"/>
          <a:ext cx="2904336" cy="73987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154640" y="1857467"/>
          <a:ext cx="7979943" cy="1474772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Blitz Week</a:t>
          </a:r>
        </a:p>
      </dsp:txBody>
      <dsp:txXfrm>
        <a:off x="2154640" y="1857467"/>
        <a:ext cx="7979943" cy="1474772"/>
      </dsp:txXfrm>
    </dsp:sp>
    <dsp:sp modelId="{BA36DC66-A3DF-DF45-ADC5-9BC76E161C72}">
      <dsp:nvSpPr>
        <dsp:cNvPr id="0" name=""/>
        <dsp:cNvSpPr/>
      </dsp:nvSpPr>
      <dsp:spPr>
        <a:xfrm>
          <a:off x="463978" y="2087148"/>
          <a:ext cx="2900036" cy="73987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173440" y="3538760"/>
          <a:ext cx="7929459" cy="1474772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Young professionals (</a:t>
          </a:r>
          <a:r>
            <a:rPr lang="en-US" sz="2000" b="1" kern="1200" dirty="0" err="1">
              <a:solidFill>
                <a:schemeClr val="bg1"/>
              </a:solidFill>
            </a:rPr>
            <a:t>InterConnex</a:t>
          </a:r>
          <a:r>
            <a:rPr lang="en-US" sz="2000" b="1" kern="1200" dirty="0">
              <a:solidFill>
                <a:schemeClr val="bg1"/>
              </a:solidFill>
            </a:rPr>
            <a:t>) ISEDCC event</a:t>
          </a:r>
        </a:p>
      </dsp:txBody>
      <dsp:txXfrm>
        <a:off x="2173440" y="3538760"/>
        <a:ext cx="7929459" cy="1474772"/>
      </dsp:txXfrm>
    </dsp:sp>
    <dsp:sp modelId="{ED0EA7E1-CD74-0E44-89E8-835183A6E1CE}">
      <dsp:nvSpPr>
        <dsp:cNvPr id="0" name=""/>
        <dsp:cNvSpPr/>
      </dsp:nvSpPr>
      <dsp:spPr>
        <a:xfrm>
          <a:off x="476599" y="3797016"/>
          <a:ext cx="2900036" cy="73987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416A0-982A-5E42-8AB6-78F565DCE019}">
      <dsp:nvSpPr>
        <dsp:cNvPr id="0" name=""/>
        <dsp:cNvSpPr/>
      </dsp:nvSpPr>
      <dsp:spPr>
        <a:xfrm>
          <a:off x="2404605" y="177015"/>
          <a:ext cx="7749672" cy="1474772"/>
        </a:xfrm>
        <a:prstGeom prst="rect">
          <a:avLst/>
        </a:pr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                                                                                             </a:t>
          </a:r>
        </a:p>
      </dsp:txBody>
      <dsp:txXfrm>
        <a:off x="2404605" y="177015"/>
        <a:ext cx="7749672" cy="1474772"/>
      </dsp:txXfrm>
    </dsp:sp>
    <dsp:sp modelId="{8879166E-223E-CE4B-9802-655AAA958DCB}">
      <dsp:nvSpPr>
        <dsp:cNvPr id="0" name=""/>
        <dsp:cNvSpPr/>
      </dsp:nvSpPr>
      <dsp:spPr>
        <a:xfrm>
          <a:off x="440463" y="386620"/>
          <a:ext cx="2904336" cy="73987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A4E56-F2D6-2948-8862-6D173A89D879}">
      <dsp:nvSpPr>
        <dsp:cNvPr id="0" name=""/>
        <dsp:cNvSpPr/>
      </dsp:nvSpPr>
      <dsp:spPr>
        <a:xfrm>
          <a:off x="2154640" y="1857467"/>
          <a:ext cx="7979943" cy="1474772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154640" y="1857467"/>
        <a:ext cx="7979943" cy="1474772"/>
      </dsp:txXfrm>
    </dsp:sp>
    <dsp:sp modelId="{BA36DC66-A3DF-DF45-ADC5-9BC76E161C72}">
      <dsp:nvSpPr>
        <dsp:cNvPr id="0" name=""/>
        <dsp:cNvSpPr/>
      </dsp:nvSpPr>
      <dsp:spPr>
        <a:xfrm>
          <a:off x="463978" y="2087148"/>
          <a:ext cx="2900036" cy="73987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FA40A-1A18-ED48-A237-CE6A3685C3AC}">
      <dsp:nvSpPr>
        <dsp:cNvPr id="0" name=""/>
        <dsp:cNvSpPr/>
      </dsp:nvSpPr>
      <dsp:spPr>
        <a:xfrm>
          <a:off x="2173440" y="3538760"/>
          <a:ext cx="7929459" cy="1474772"/>
        </a:xfrm>
        <a:prstGeom prst="rect">
          <a:avLst/>
        </a:pr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3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2173440" y="3538760"/>
        <a:ext cx="7929459" cy="1474772"/>
      </dsp:txXfrm>
    </dsp:sp>
    <dsp:sp modelId="{ED0EA7E1-CD74-0E44-89E8-835183A6E1CE}">
      <dsp:nvSpPr>
        <dsp:cNvPr id="0" name=""/>
        <dsp:cNvSpPr/>
      </dsp:nvSpPr>
      <dsp:spPr>
        <a:xfrm>
          <a:off x="476599" y="3797016"/>
          <a:ext cx="2900036" cy="73987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0CCEB-DFF8-417B-A87A-90F3D79059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FE758-9C44-40AF-9D52-A7EF39200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DB54-F1AF-44F8-8ED0-867524639FE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24329-C497-4EFE-8EB2-F22CD57F3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C25EC-D008-42CF-845E-C895CC9B32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E2A0-273F-4DCF-AF0B-3CFADE889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20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575-CAFE-4A42-A774-E4652BA723C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C9BE-8102-4ADA-9C69-422E23610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EA1F5-0E0B-B85B-D1EB-BEBCBED6E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933" y="1397328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927EF45-A807-DB68-1EE5-226052417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9933" y="1821148"/>
            <a:ext cx="1438475" cy="655450"/>
          </a:xfrm>
          <a:effectLst/>
        </p:spPr>
        <p:txBody>
          <a:bodyPr lIns="91440" tIns="0" rIns="9144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5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A415738-ECED-ED41-CA59-8E7C19FEC1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66" y="2356707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99194BA-C71C-FB82-7058-42ECFE165A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3533" y="1397328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9BA2BC-110F-DB84-10C1-221D10134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3533" y="1821148"/>
            <a:ext cx="1438475" cy="655450"/>
          </a:xfrm>
          <a:effectLst/>
        </p:spPr>
        <p:txBody>
          <a:bodyPr lIns="91440" tIns="0" rIns="9144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5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E7A2705-D148-A99C-16ED-444258463C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37742" y="2356707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9B7D98-8661-78D4-B906-E82F8AA1D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287" y="1397328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B64643-487D-62DA-ED87-8BFFC06F4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6287" y="1821148"/>
            <a:ext cx="1438475" cy="655450"/>
          </a:xfrm>
          <a:effectLst/>
        </p:spPr>
        <p:txBody>
          <a:bodyPr lIns="91440" tIns="0" rIns="9144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5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68C7255-63FE-E78E-F2B6-8C33F2646E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2918" y="2356707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3EA25A-8DAD-D356-C0BA-9C67D9A427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9247" y="1397328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B83F7C-5495-8D46-6D74-3F64F3846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9247" y="1821148"/>
            <a:ext cx="1438475" cy="655450"/>
          </a:xfrm>
          <a:effectLst/>
        </p:spPr>
        <p:txBody>
          <a:bodyPr lIns="91440" tIns="0" rIns="9144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5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3AEB463-3922-C6AB-FFB8-2EE779519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88094" y="2356707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926F0D6-3D6F-CF88-7E9C-73E88C5C4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7927" y="1397328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85DCD4-48AB-6937-6F44-D27E776530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97927" y="1821148"/>
            <a:ext cx="1438475" cy="655450"/>
          </a:xfrm>
          <a:effectLst/>
        </p:spPr>
        <p:txBody>
          <a:bodyPr lIns="91440" tIns="0" rIns="9144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5400" b="1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CD2BFCC-FEE2-31DA-0E90-6DCCB69F62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3268" y="2356707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91A83-55C5-27FA-B0EE-E6E2092F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764" y="1306286"/>
            <a:ext cx="10634472" cy="39136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E5B613-CC47-7166-1079-72D34B53B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010" y="5697791"/>
            <a:ext cx="2953893" cy="22122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300" b="1" cap="all" baseline="0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DA3FD6-1913-5628-D35E-F45A79957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9010" y="5919018"/>
            <a:ext cx="2953893" cy="55060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B334E18-390E-B481-4560-DAEAEF9D71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4327" y="5697791"/>
            <a:ext cx="3828963" cy="21139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300" b="1" cap="all" baseline="0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B770A94-1A8E-909F-55E5-9098532EFF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4327" y="5919018"/>
            <a:ext cx="3828963" cy="55060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092BB43-4E44-1C9D-48F2-608DECE301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56284" y="5697791"/>
            <a:ext cx="2890149" cy="211395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300" b="1" cap="all" baseline="0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05A4B16-00D8-58AA-3C2E-8351922FC6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6284" y="5919018"/>
            <a:ext cx="2890149" cy="55060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B0EFD2-0C64-7216-257E-E1D8C1EDE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5779" y="5477927"/>
            <a:ext cx="3201070" cy="11456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95D4D0-921D-C50F-870D-54595D65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0201" y="5477927"/>
            <a:ext cx="3163768" cy="11456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A7F94B-4FAB-8BB3-3ED5-D4AF2AC98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76849" y="5477927"/>
            <a:ext cx="4274022" cy="11456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EC10B0-6B06-05CE-D736-6768A3FB1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10984" y="1314263"/>
            <a:ext cx="0" cy="39117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35BDF-F930-06EB-FDF1-D75067AA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4086" y="1310948"/>
            <a:ext cx="6257" cy="39158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96A1C0-3AF0-2C45-21BC-04215DB8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74841" y="1318344"/>
            <a:ext cx="0" cy="39076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C2BD56-DD5B-ABC2-F434-B4AA1E69E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34926" y="1319323"/>
            <a:ext cx="0" cy="39066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CC89FC-4DAE-5807-C0D4-AE935BA2E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8137" y="5063852"/>
            <a:ext cx="3182112" cy="158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5562B5-D7F8-149B-9F5D-2BF3C38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9322" y="5063638"/>
            <a:ext cx="4271158" cy="150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D8BB4C-02F1-CBAA-42A4-A5A3CDD58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5779" y="5067939"/>
            <a:ext cx="3201074" cy="158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EA1F5-0E0B-B85B-D1EB-BEBCBED6E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539" y="1920821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99194BA-C71C-FB82-7058-42ECFE165A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4081" y="1920821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9B7D98-8661-78D4-B906-E82F8AA1D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651" y="1920821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3EA25A-8DAD-D356-C0BA-9C67D9A427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9951" y="1920821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D26AB3E-B10A-4C70-D3AD-491E455811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539" y="2401271"/>
            <a:ext cx="1048318" cy="71516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14A0669-8D5C-FC6E-1C98-46776596BD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4081" y="2401271"/>
            <a:ext cx="1107754" cy="71516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60901E3-1C61-B8DC-535F-C5F1CBAA39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95651" y="2401271"/>
            <a:ext cx="1048318" cy="71516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8ED9BB0-9FB4-8303-16A4-5995D3680D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09951" y="2401271"/>
            <a:ext cx="1312477" cy="715161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B687EAD-FB4B-FA9F-E7A8-E8E8CCD5F4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1824" y="316005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33FEA29-0F2F-A12B-53EB-953304BB2E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0366" y="316005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DAA64BE-E8B1-B220-EE5C-550C3D4A0C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01936" y="316005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333D203-FBA0-4BF8-BF83-4CC6D427C2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16236" y="316005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72E1DD50-E0B1-C7F5-F912-B0A3F698EA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71824" y="3649648"/>
            <a:ext cx="1048318" cy="76439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EC45EE4-79A0-FE4F-9CC8-47B296FEA5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0366" y="3649648"/>
            <a:ext cx="1107754" cy="76439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F23D15D-8DCF-EFA9-F68B-1C99F5B723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01936" y="3649648"/>
            <a:ext cx="1048318" cy="76439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F9AF8195-5929-2D30-026A-6E7FE3FAAC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16236" y="3649648"/>
            <a:ext cx="1147912" cy="76439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1000" b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26906-4BEC-F0D8-22BD-C6C108D18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845" y="5058410"/>
            <a:ext cx="2622711" cy="7643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927EF45-A807-DB68-1EE5-226052417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7642" y="528649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0CF95-AB40-7CFB-D346-0A33C3A61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14556" y="5058410"/>
            <a:ext cx="2624328" cy="7643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9BA2BC-110F-DB84-10C1-221D10134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6043" y="528649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368B47-D4FA-1A66-35F1-370E15D0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8880" y="5058410"/>
            <a:ext cx="2624328" cy="7643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B64643-487D-62DA-ED87-8BFFC06F4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22672" y="528649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DFE37F-30BF-A89F-B95A-83D7A6B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0706" y="5058410"/>
            <a:ext cx="2624328" cy="764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B83F7C-5495-8D46-6D74-3F64F3846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1073" y="528649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BCB24E-B29D-4CAD-6002-ADBEE7B51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6117" y="2160084"/>
            <a:ext cx="0" cy="292608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3638E-B4F4-BC5B-4F7B-2632A642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4556" y="2160084"/>
            <a:ext cx="0" cy="292608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D2369F-A70B-DD0A-2CBB-ED8F8D206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28880" y="2160084"/>
            <a:ext cx="0" cy="292608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B2B62D-1C66-8947-ADE4-D3372719D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8206" y="2160084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C2EA01-3CC8-9317-AD83-25CAF417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24219" y="3385635"/>
            <a:ext cx="0" cy="17373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3C9A28-AA60-F592-9922-37514253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04893" y="3385635"/>
            <a:ext cx="0" cy="17373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6E67FC-CD5C-378F-5A1D-2FEA254C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43545" y="3385635"/>
            <a:ext cx="0" cy="173736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EFC0F0-A911-503E-F2D1-80A2C2732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62873" y="3385635"/>
            <a:ext cx="0" cy="17373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9F6437-9EF2-9F8E-DAB0-99F3F9809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896340" y="2160084"/>
            <a:ext cx="26507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BFBCA3-D3BE-0434-DC7B-4E1D3334D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08504" y="3381429"/>
            <a:ext cx="26507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253FDA-FEA9-EA91-CB3A-429D559AE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515666" y="2160084"/>
            <a:ext cx="2650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967671-6CAD-416D-3A6F-0418B751A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282016" y="2160084"/>
            <a:ext cx="26507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4CF2C2-869D-7484-D18B-922E3312F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70191" y="2160084"/>
            <a:ext cx="2650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A6F0CA-0A69-92A7-71D7-54DD8B24E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91679" y="3381429"/>
            <a:ext cx="26507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81E03DD-A47B-70BE-0259-6976F5F2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970660" y="3381429"/>
            <a:ext cx="26507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65CBF5-8D14-2F85-AF20-B4EE23B1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830330" y="3381429"/>
            <a:ext cx="26507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77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9906B8-0130-4CE3-A402-AD14F694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764" y="1336981"/>
            <a:ext cx="10634472" cy="50752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EA1F5-0E0B-B85B-D1EB-BEBCBED6E5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1222" y="161504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927EF45-A807-DB68-1EE5-226052417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222" y="2027575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0FD1A64-5429-B203-D1FD-902607CD1A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566" y="2560320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EC95D5-1A0A-6660-B6C6-30CA65A393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02911" y="5518603"/>
            <a:ext cx="68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99194BA-C71C-FB82-7058-42ECFE165A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4822" y="161504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9BA2BC-110F-DB84-10C1-221D10134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4822" y="2027575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D9324C6-8649-EB3C-8916-E1EA3B8915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37742" y="2560320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F90473A-C83D-5DEA-ED9A-7152AD2E5A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39654" y="5518603"/>
            <a:ext cx="68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9B7D98-8661-78D4-B906-E82F8AA1D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287" y="161504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2B64643-487D-62DA-ED87-8BFFC06F4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6287" y="2027575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179D1CF-4097-FC8C-51C1-CE6ECEE017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2918" y="2560320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022FCC6D-3088-C2FB-FC8F-E636A7F53A1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8335" y="5518603"/>
            <a:ext cx="68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D3EA25A-8DAD-D356-C0BA-9C67D9A427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9247" y="161504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BB83F7C-5495-8D46-6D74-3F64F3846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9247" y="2027575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806C076-7B20-8C54-8D7C-15B7E32E8B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88094" y="2560320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3F3E8A8F-E827-C446-AF20-B093FE6457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32677" y="5518603"/>
            <a:ext cx="68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926F0D6-3D6F-CF88-7E9C-73E88C5C4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2068" y="1615044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85DCD4-48AB-6937-6F44-D27E776530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92068" y="2027575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550EAA6-FAF3-B60B-E55B-E2D09B5B32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3268" y="2560320"/>
            <a:ext cx="2066101" cy="270439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82296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F1B1D02-C803-3AEC-B070-F54F61C0ED5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86020" y="5518603"/>
            <a:ext cx="68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030AAA-2CDD-F298-9062-1132B681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20510" y="1343405"/>
            <a:ext cx="0" cy="50624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6D0763-9E6E-FF42-0267-56F3338C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63612" y="1343405"/>
            <a:ext cx="0" cy="50624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EBB92-E236-06E9-FC5C-300CD3E98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84367" y="1343405"/>
            <a:ext cx="0" cy="50624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9919DC-1013-927F-4E81-1EBFB751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44452" y="1343405"/>
            <a:ext cx="0" cy="50624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CFA93D-825C-5D1C-6391-7C5F1C82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69620" y="5399391"/>
            <a:ext cx="106436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9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88D67B3A-7763-7946-C85A-D14F3AC99EFB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00100" y="1195388"/>
            <a:ext cx="10591800" cy="5083175"/>
          </a:xfrm>
          <a:ln w="19050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0B3DD-01F4-FA08-2C93-4F4AC2329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64841" y="1729157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56F623-4FDE-B4E0-5A66-17B29BEA10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6612" y="343988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94380A0-C940-A82F-E9C8-F63EF03D8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67511" y="5128843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04982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FF060A-09C6-5B83-D598-922FBC00B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10291" y="3288744"/>
            <a:ext cx="4096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7118EA-0679-56DB-30AA-15366D84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31055" y="3288744"/>
            <a:ext cx="40962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7D4C26-298D-B369-3923-22B4E0751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36924" y="3288744"/>
            <a:ext cx="4096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524A62-C119-A675-F4F4-B43997BF7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7628" y="3288744"/>
            <a:ext cx="40962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3F9D051-5615-6520-C9FE-2194E5F47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4794" y="2539927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D33364F-212C-47CD-61DB-B968966244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794" y="2952861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1A2BC30-6C99-2F27-33C0-75369E2DB4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3854" y="3465576"/>
            <a:ext cx="2551176" cy="212081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C9A1613-1BBF-BD90-BEEE-BD897E949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846" y="2539927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304FCD1-A30E-46B1-D7C8-DE1BE7FFAE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1846" y="2952861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D540769-785D-73F3-BFE4-6B3BD5E507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7341" y="3465576"/>
            <a:ext cx="2551176" cy="212081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B3A9FF4-06B5-103D-E04A-59C091EC5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8699" y="2539927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86C2B1E-2069-E1E8-1D55-F06FEC4025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699" y="2952861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8F6B4AA-751C-B5D8-6672-3774E22E34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50828" y="3465576"/>
            <a:ext cx="2551176" cy="212081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AE3F56D-0C35-24AD-243F-104C2FD0A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2703" y="2539927"/>
            <a:ext cx="1438475" cy="445972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7E2EDC6-8ADC-73F3-2B50-F76AAE96B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2703" y="2952861"/>
            <a:ext cx="1438475" cy="655450"/>
          </a:xfrm>
        </p:spPr>
        <p:txBody>
          <a:bodyPr lIns="91440" tIns="0" rIns="91440" bIns="0" anchor="t">
            <a:noAutofit/>
          </a:bodyPr>
          <a:lstStyle>
            <a:lvl1pPr marL="0" indent="0">
              <a:buNone/>
              <a:defRPr sz="5400" b="1" cap="all" baseline="0"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FB0834E-950B-9510-9239-74E1A443E8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64315" y="3465576"/>
            <a:ext cx="2551176" cy="2120812"/>
          </a:xfrm>
          <a:custGeom>
            <a:avLst/>
            <a:gdLst>
              <a:gd name="connsiteX0" fmla="*/ 0 w 2066101"/>
              <a:gd name="connsiteY0" fmla="*/ 0 h 2704392"/>
              <a:gd name="connsiteX1" fmla="*/ 2066101 w 2066101"/>
              <a:gd name="connsiteY1" fmla="*/ 0 h 2704392"/>
              <a:gd name="connsiteX2" fmla="*/ 2066101 w 2066101"/>
              <a:gd name="connsiteY2" fmla="*/ 2704392 h 2704392"/>
              <a:gd name="connsiteX3" fmla="*/ 0 w 2066101"/>
              <a:gd name="connsiteY3" fmla="*/ 2704392 h 27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1" h="2704392">
                <a:moveTo>
                  <a:pt x="0" y="0"/>
                </a:moveTo>
                <a:lnTo>
                  <a:pt x="2066101" y="0"/>
                </a:lnTo>
                <a:lnTo>
                  <a:pt x="2066101" y="2704392"/>
                </a:lnTo>
                <a:lnTo>
                  <a:pt x="0" y="27043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tlCol="0"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Add text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26906-4BEC-F0D8-22BD-C6C108D18F9A}"/>
              </a:ext>
            </a:extLst>
          </p:cNvPr>
          <p:cNvSpPr/>
          <p:nvPr userDrawn="1"/>
        </p:nvSpPr>
        <p:spPr>
          <a:xfrm>
            <a:off x="791845" y="5733324"/>
            <a:ext cx="2622711" cy="155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0CF95-AB40-7CFB-D346-0A33C3A61D15}"/>
              </a:ext>
            </a:extLst>
          </p:cNvPr>
          <p:cNvSpPr/>
          <p:nvPr userDrawn="1"/>
        </p:nvSpPr>
        <p:spPr>
          <a:xfrm>
            <a:off x="3414556" y="5733324"/>
            <a:ext cx="2624328" cy="1558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368B47-D4FA-1A66-35F1-370E15D0131A}"/>
              </a:ext>
            </a:extLst>
          </p:cNvPr>
          <p:cNvSpPr/>
          <p:nvPr userDrawn="1"/>
        </p:nvSpPr>
        <p:spPr>
          <a:xfrm>
            <a:off x="6028880" y="5733324"/>
            <a:ext cx="2624328" cy="155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DFE37F-30BF-A89F-B95A-83D7A6BC8643}"/>
              </a:ext>
            </a:extLst>
          </p:cNvPr>
          <p:cNvSpPr/>
          <p:nvPr userDrawn="1"/>
        </p:nvSpPr>
        <p:spPr>
          <a:xfrm>
            <a:off x="8650706" y="5733324"/>
            <a:ext cx="2624328" cy="155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82BC64-B49A-DA09-3131-8F5EF49AB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615" y="3300101"/>
            <a:ext cx="1550" cy="24534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B48953-E009-62AA-4880-08625433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35868" y="3288744"/>
            <a:ext cx="1550" cy="245348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83577-42FC-383D-02D2-51AC91AD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1737" y="3288744"/>
            <a:ext cx="1550" cy="245348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A8576-3F2E-23B4-2B15-01C4378C1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7872" y="3288744"/>
            <a:ext cx="1550" cy="245348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9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80354" y="1786436"/>
            <a:ext cx="10711545" cy="45229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9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50715D-140C-4577-B107-B435EA484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164" y="727113"/>
            <a:ext cx="10617104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513798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079_12_21_RED-PPT-Template_v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0EF35C8-A0AE-468F-886C-F6B6700CB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52" y="1162877"/>
            <a:ext cx="5715000" cy="327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  <a:endParaRPr lang="fr-CA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CB428-361C-4AB5-90B4-75A919FD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774" y="4512365"/>
            <a:ext cx="5744817" cy="18486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rgbClr val="2E5769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sub title here</a:t>
            </a:r>
          </a:p>
        </p:txBody>
      </p:sp>
      <p:pic>
        <p:nvPicPr>
          <p:cNvPr id="2" name="Picture 1" descr="ISED FIP">
            <a:extLst>
              <a:ext uri="{FF2B5EF4-FFF2-40B4-BE49-F238E27FC236}">
                <a16:creationId xmlns:a16="http://schemas.microsoft.com/office/drawing/2014/main" id="{982E5628-33E9-790B-38F7-ED8ACBE97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66" y="507172"/>
            <a:ext cx="6197600" cy="317500"/>
          </a:xfrm>
          <a:prstGeom prst="rect">
            <a:avLst/>
          </a:prstGeom>
        </p:spPr>
      </p:pic>
      <p:pic>
        <p:nvPicPr>
          <p:cNvPr id="3" name="Picture 2" descr="Canada Wordmark">
            <a:extLst>
              <a:ext uri="{FF2B5EF4-FFF2-40B4-BE49-F238E27FC236}">
                <a16:creationId xmlns:a16="http://schemas.microsoft.com/office/drawing/2014/main" id="{81138E1D-8799-5E8D-A254-AFFD37392C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8732" y="370509"/>
            <a:ext cx="1816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47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4C4A8-C2EB-4D2A-A43E-BE19EA9A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42BD-2E9C-46B7-AFF7-A440C09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F001-24C4-4191-A568-B1096B9AB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F280-24DB-415F-8DF8-72D7FF3C4BF0}" type="datetimeFigureOut">
              <a:rPr lang="en-US" noProof="0" smtClean="0"/>
              <a:t>8/16/2023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5E6E-ED1A-4700-A7E8-68DEBCDD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6C46-B63C-4A83-8155-0AE7FABA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9A2B-DCEA-459B-8067-44D042050D8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0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69" r:id="rId5"/>
    <p:sldLayoutId id="214748366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310-D547-F37A-E770-09D5F9BD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162877"/>
            <a:ext cx="7724775" cy="3904423"/>
          </a:xfrm>
        </p:spPr>
        <p:txBody>
          <a:bodyPr/>
          <a:lstStyle/>
          <a:p>
            <a:pPr algn="ctr"/>
            <a:r>
              <a:rPr lang="fr-CA" sz="3200" dirty="0"/>
              <a:t>ISED CHARITABLE CAMPAIGN </a:t>
            </a:r>
            <a:br>
              <a:rPr lang="fr-CA" sz="3200" dirty="0"/>
            </a:br>
            <a:r>
              <a:rPr lang="fr-CA" sz="3200" dirty="0"/>
              <a:t>IN A NUTSHELL</a:t>
            </a:r>
          </a:p>
        </p:txBody>
      </p:sp>
    </p:spTree>
    <p:extLst>
      <p:ext uri="{BB962C8B-B14F-4D97-AF65-F5344CB8AC3E}">
        <p14:creationId xmlns:p14="http://schemas.microsoft.com/office/powerpoint/2010/main" val="20691518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760164" y="727112"/>
            <a:ext cx="10617104" cy="2743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4800" dirty="0"/>
              <a:t>ISED Charitable Campaign (ISEDCC) 2023</a:t>
            </a:r>
            <a:endParaRPr sz="4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06CC4B8-F160-F6EB-5450-BFC506DA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Meet the ISEDCC 2023 Champions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B430B-4D5C-485A-C465-1173E607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92" y="1635642"/>
            <a:ext cx="4889416" cy="2712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499F8-D4AA-017F-323A-67F6AD67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74" y="3313997"/>
            <a:ext cx="4682134" cy="2712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3DBDA-4D48-3594-F394-ED1FEE8727C2}"/>
              </a:ext>
            </a:extLst>
          </p:cNvPr>
          <p:cNvSpPr txBox="1"/>
          <p:nvPr/>
        </p:nvSpPr>
        <p:spPr>
          <a:xfrm>
            <a:off x="654092" y="4670475"/>
            <a:ext cx="4889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b="1" dirty="0">
                <a:solidFill>
                  <a:schemeClr val="bg1"/>
                </a:solidFill>
              </a:rPr>
              <a:t>Shaifa Kanji, Assistant Deputy Minister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Digital Transformation Service Sector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F846B-BB00-CF4F-79A5-E4431D8DFE2A}"/>
              </a:ext>
            </a:extLst>
          </p:cNvPr>
          <p:cNvSpPr txBox="1"/>
          <p:nvPr/>
        </p:nvSpPr>
        <p:spPr>
          <a:xfrm>
            <a:off x="6855774" y="6026952"/>
            <a:ext cx="48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Tara LeClair, Project and Systems Officer Innovation Canada</a:t>
            </a:r>
          </a:p>
        </p:txBody>
      </p:sp>
    </p:spTree>
    <p:extLst>
      <p:ext uri="{BB962C8B-B14F-4D97-AF65-F5344CB8AC3E}">
        <p14:creationId xmlns:p14="http://schemas.microsoft.com/office/powerpoint/2010/main" val="37851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4222373553"/>
              </p:ext>
            </p:extLst>
          </p:nvPr>
        </p:nvGraphicFramePr>
        <p:xfrm>
          <a:off x="800100" y="1195388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4" y="187992"/>
            <a:ext cx="10643616" cy="914400"/>
          </a:xfrm>
        </p:spPr>
        <p:txBody>
          <a:bodyPr/>
          <a:lstStyle/>
          <a:p>
            <a:r>
              <a:rPr lang="en-US" dirty="0"/>
              <a:t>What is ISEDCC?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r>
              <a:rPr lang="en-US" sz="2000" b="1" dirty="0"/>
              <a:t>Giving Program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r>
              <a:rPr lang="en-US" sz="2000" b="1" dirty="0"/>
              <a:t>ISED Campaign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85974" cy="892626"/>
          </a:xfrm>
        </p:spPr>
        <p:txBody>
          <a:bodyPr/>
          <a:lstStyle/>
          <a:p>
            <a:endParaRPr lang="en-US" sz="2000" b="1" dirty="0"/>
          </a:p>
          <a:p>
            <a:r>
              <a:rPr lang="en-US" sz="2000" b="1" dirty="0"/>
              <a:t>September–December</a:t>
            </a:r>
          </a:p>
          <a:p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C204C-8BEC-E39D-5F50-CC9FB65753C2}"/>
              </a:ext>
            </a:extLst>
          </p:cNvPr>
          <p:cNvSpPr txBox="1"/>
          <p:nvPr/>
        </p:nvSpPr>
        <p:spPr>
          <a:xfrm>
            <a:off x="4181475" y="1500557"/>
            <a:ext cx="653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ISED Charitable Campaign (ISEDCC) is a consolidated giving program developed exclusively for ISED federal public service workers and retirees.  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037EF-96C1-2726-B542-497376C14325}"/>
              </a:ext>
            </a:extLst>
          </p:cNvPr>
          <p:cNvSpPr txBox="1"/>
          <p:nvPr/>
        </p:nvSpPr>
        <p:spPr>
          <a:xfrm>
            <a:off x="4181475" y="3176989"/>
            <a:ext cx="6705600" cy="125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ISEDCC works in partnership with and under the guidance of the Government of Canada Workplace Charitable Campaign (GCWCC), the largest workplace charitable campaign in Canada.</a:t>
            </a:r>
            <a:r>
              <a:rPr lang="en-C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5E2DF-D2B1-FD37-7907-E1A73FCDD990}"/>
              </a:ext>
            </a:extLst>
          </p:cNvPr>
          <p:cNvSpPr txBox="1"/>
          <p:nvPr/>
        </p:nvSpPr>
        <p:spPr>
          <a:xfrm>
            <a:off x="4181475" y="4796104"/>
            <a:ext cx="6086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ISEDCC runs from September to December every year.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 are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planned to help raise awareness and promote the campaign department-wide.</a:t>
            </a:r>
            <a:endParaRPr lang="en-CA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2022091004"/>
              </p:ext>
            </p:extLst>
          </p:nvPr>
        </p:nvGraphicFramePr>
        <p:xfrm>
          <a:off x="1162050" y="1043357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4" y="187992"/>
            <a:ext cx="10643616" cy="914400"/>
          </a:xfrm>
        </p:spPr>
        <p:txBody>
          <a:bodyPr/>
          <a:lstStyle/>
          <a:p>
            <a:r>
              <a:rPr lang="en-US" dirty="0"/>
              <a:t>What we envision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09776" cy="892626"/>
          </a:xfrm>
        </p:spPr>
        <p:txBody>
          <a:bodyPr/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902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2666259970"/>
              </p:ext>
            </p:extLst>
          </p:nvPr>
        </p:nvGraphicFramePr>
        <p:xfrm>
          <a:off x="800100" y="1195388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4" y="187992"/>
            <a:ext cx="10643616" cy="914400"/>
          </a:xfrm>
        </p:spPr>
        <p:txBody>
          <a:bodyPr/>
          <a:lstStyle/>
          <a:p>
            <a:r>
              <a:rPr lang="en-US" dirty="0" err="1"/>
              <a:t>Isedcc</a:t>
            </a:r>
            <a:r>
              <a:rPr lang="en-US" dirty="0"/>
              <a:t> THEME AND Tools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r>
              <a:rPr lang="en-US" sz="2000" b="1" dirty="0"/>
              <a:t>Theme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r>
              <a:rPr lang="en-US" sz="2000" b="1" dirty="0"/>
              <a:t>Internal Tools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09776" cy="892626"/>
          </a:xfrm>
        </p:spPr>
        <p:txBody>
          <a:bodyPr/>
          <a:lstStyle/>
          <a:p>
            <a:r>
              <a:rPr lang="en-US" sz="2000" b="1" dirty="0"/>
              <a:t>New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61D7C-277C-A52A-F277-4AA655F56EEE}"/>
              </a:ext>
            </a:extLst>
          </p:cNvPr>
          <p:cNvSpPr txBox="1"/>
          <p:nvPr/>
        </p:nvSpPr>
        <p:spPr>
          <a:xfrm>
            <a:off x="4191000" y="14192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b="1" dirty="0">
                <a:solidFill>
                  <a:schemeClr val="bg1"/>
                </a:solidFill>
              </a:rPr>
              <a:t>Giving Hope. Changing Lives Together! The theme reflects how ISED as a community is coming together to help change lives and improve the quality of life of Canadians across this country.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6EA74-486C-24D7-ADB3-BE1C5EB6D25B}"/>
              </a:ext>
            </a:extLst>
          </p:cNvPr>
          <p:cNvSpPr txBox="1"/>
          <p:nvPr/>
        </p:nvSpPr>
        <p:spPr>
          <a:xfrm>
            <a:off x="4191000" y="3362325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ISEDCC intranet page, ISED Central articles,                   MS Teams, </a:t>
            </a:r>
            <a:r>
              <a:rPr lang="en-US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GCxchange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BA4BB-85B7-979A-7EAD-8BD42EAC705D}"/>
              </a:ext>
            </a:extLst>
          </p:cNvPr>
          <p:cNvSpPr txBox="1"/>
          <p:nvPr/>
        </p:nvSpPr>
        <p:spPr>
          <a:xfrm>
            <a:off x="4191000" y="5057775"/>
            <a:ext cx="630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GCWCC </a:t>
            </a:r>
            <a:r>
              <a:rPr lang="en-CA" sz="2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ePledge</a:t>
            </a:r>
            <a:r>
              <a:rPr lang="en-CA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shopping cart, mail merge,                QR code and </a:t>
            </a:r>
            <a:r>
              <a:rPr lang="en-CA" sz="20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CA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ew! d</a:t>
            </a:r>
            <a:r>
              <a:rPr lang="en-CA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omain name</a:t>
            </a:r>
          </a:p>
        </p:txBody>
      </p:sp>
    </p:spTree>
    <p:extLst>
      <p:ext uri="{BB962C8B-B14F-4D97-AF65-F5344CB8AC3E}">
        <p14:creationId xmlns:p14="http://schemas.microsoft.com/office/powerpoint/2010/main" val="132599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1211124773"/>
              </p:ext>
            </p:extLst>
          </p:nvPr>
        </p:nvGraphicFramePr>
        <p:xfrm>
          <a:off x="800100" y="1195388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59" y="187992"/>
            <a:ext cx="10643616" cy="914400"/>
          </a:xfrm>
        </p:spPr>
        <p:txBody>
          <a:bodyPr/>
          <a:lstStyle/>
          <a:p>
            <a:r>
              <a:rPr lang="en-US" dirty="0" err="1"/>
              <a:t>Isedcc</a:t>
            </a:r>
            <a:r>
              <a:rPr lang="en-US" dirty="0"/>
              <a:t> timelines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r>
              <a:rPr lang="en-US" sz="2000" b="1" dirty="0"/>
              <a:t>September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r>
              <a:rPr lang="en-US" sz="2000" b="1" dirty="0"/>
              <a:t>Early September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09776" cy="892626"/>
          </a:xfrm>
        </p:spPr>
        <p:txBody>
          <a:bodyPr/>
          <a:lstStyle/>
          <a:p>
            <a:r>
              <a:rPr lang="en-US" sz="2000" b="1" dirty="0"/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64359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1281114570"/>
              </p:ext>
            </p:extLst>
          </p:nvPr>
        </p:nvGraphicFramePr>
        <p:xfrm>
          <a:off x="800100" y="1195388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Isedcc</a:t>
            </a:r>
            <a:r>
              <a:rPr lang="en-US" dirty="0"/>
              <a:t> timelines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r>
              <a:rPr lang="en-US" sz="2000" b="1" dirty="0"/>
              <a:t>October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r>
              <a:rPr lang="en-US" sz="2000" b="1" dirty="0"/>
              <a:t>October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09776" cy="892626"/>
          </a:xfrm>
        </p:spPr>
        <p:txBody>
          <a:bodyPr/>
          <a:lstStyle/>
          <a:p>
            <a:r>
              <a:rPr lang="en-US" sz="2000" b="1" dirty="0"/>
              <a:t>Mid-October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AD7A5-7A23-6B2B-9076-1CE2A50AE3E5}"/>
              </a:ext>
            </a:extLst>
          </p:cNvPr>
          <p:cNvSpPr txBox="1"/>
          <p:nvPr/>
        </p:nvSpPr>
        <p:spPr>
          <a:xfrm>
            <a:off x="4295775" y="1628775"/>
            <a:ext cx="599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ISEDCC in-person event, with a virtual component, to officially launch the campaign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8721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3" descr="Smart Art">
            <a:extLst>
              <a:ext uri="{FF2B5EF4-FFF2-40B4-BE49-F238E27FC236}">
                <a16:creationId xmlns:a16="http://schemas.microsoft.com/office/drawing/2014/main" id="{76F81F56-A6CA-FC3A-993F-BF4A2EB43B4B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val="2719622218"/>
              </p:ext>
            </p:extLst>
          </p:nvPr>
        </p:nvGraphicFramePr>
        <p:xfrm>
          <a:off x="800100" y="1195388"/>
          <a:ext cx="105918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FA35AC-F767-056D-7C15-71EFADB4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Isedcc</a:t>
            </a:r>
            <a:r>
              <a:rPr lang="en-US" dirty="0"/>
              <a:t> timelines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120183-4F79-ADA2-D72F-2CEA1D31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9725" y="1500557"/>
            <a:ext cx="2343150" cy="914400"/>
          </a:xfrm>
        </p:spPr>
        <p:txBody>
          <a:bodyPr/>
          <a:lstStyle/>
          <a:p>
            <a:r>
              <a:rPr lang="en-US" sz="2000" b="1" dirty="0"/>
              <a:t>Mid-November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1B262-20A9-A34D-42BE-F451F89EB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5449" y="3211287"/>
            <a:ext cx="2085975" cy="914400"/>
          </a:xfrm>
        </p:spPr>
        <p:txBody>
          <a:bodyPr/>
          <a:lstStyle/>
          <a:p>
            <a:r>
              <a:rPr lang="en-US" sz="2000" b="1" dirty="0"/>
              <a:t>December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F9F4F2-8C4E-F538-F8AA-1F0B0DCDF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5449" y="4922017"/>
            <a:ext cx="2009776" cy="892626"/>
          </a:xfrm>
        </p:spPr>
        <p:txBody>
          <a:bodyPr/>
          <a:lstStyle/>
          <a:p>
            <a:r>
              <a:rPr lang="en-US" sz="2000" b="1" dirty="0"/>
              <a:t>December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C811B-BA90-0CD9-5E65-2ECE471FAC80}"/>
              </a:ext>
            </a:extLst>
          </p:cNvPr>
          <p:cNvSpPr txBox="1"/>
          <p:nvPr/>
        </p:nvSpPr>
        <p:spPr>
          <a:xfrm>
            <a:off x="4286251" y="1707071"/>
            <a:ext cx="621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Thank- you ceremony for team captains, ambassadors and volunteers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442C0-EE01-2FF6-BACB-5B05A94BF04C}"/>
              </a:ext>
            </a:extLst>
          </p:cNvPr>
          <p:cNvSpPr txBox="1"/>
          <p:nvPr/>
        </p:nvSpPr>
        <p:spPr>
          <a:xfrm>
            <a:off x="4361878" y="3485819"/>
            <a:ext cx="593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Wrap-up</a:t>
            </a:r>
            <a:endParaRPr lang="en-CA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4C8C93-95E6-63AD-200E-E5793AB50EB7}"/>
              </a:ext>
            </a:extLst>
          </p:cNvPr>
          <p:cNvSpPr txBox="1"/>
          <p:nvPr/>
        </p:nvSpPr>
        <p:spPr>
          <a:xfrm>
            <a:off x="4361878" y="5150929"/>
            <a:ext cx="512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ISEDCC post-mortem</a:t>
            </a:r>
          </a:p>
        </p:txBody>
      </p:sp>
    </p:spTree>
    <p:extLst>
      <p:ext uri="{BB962C8B-B14F-4D97-AF65-F5344CB8AC3E}">
        <p14:creationId xmlns:p14="http://schemas.microsoft.com/office/powerpoint/2010/main" val="233596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0BF9-4E3A-F588-D024-20E91F85BC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/>
          <a:lstStyle/>
          <a:p>
            <a:r>
              <a:rPr lang="en-US" dirty="0"/>
              <a:t>ISED Charitable campaign plan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0AD96-B7D3-7FA8-DEA0-17CE45989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151" y="1804755"/>
            <a:ext cx="2333117" cy="752023"/>
          </a:xfrm>
        </p:spPr>
        <p:txBody>
          <a:bodyPr>
            <a:normAutofit/>
          </a:bodyPr>
          <a:lstStyle/>
          <a:p>
            <a:r>
              <a:rPr lang="en-US" sz="1200" dirty="0"/>
              <a:t>WEEK OF September 11 </a:t>
            </a:r>
          </a:p>
          <a:p>
            <a:endParaRPr lang="en-U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D4D8F-F641-34DE-7A31-CDB96A279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5867" y="1916659"/>
            <a:ext cx="2095976" cy="365947"/>
          </a:xfrm>
        </p:spPr>
        <p:txBody>
          <a:bodyPr>
            <a:noAutofit/>
          </a:bodyPr>
          <a:lstStyle/>
          <a:p>
            <a:r>
              <a:rPr lang="en-US" sz="1200" dirty="0"/>
              <a:t>Week of October 2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CF16ED-B26B-EB35-F5E7-278D73BD2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718" y="1803561"/>
            <a:ext cx="2333116" cy="445972"/>
          </a:xfrm>
        </p:spPr>
        <p:txBody>
          <a:bodyPr>
            <a:noAutofit/>
          </a:bodyPr>
          <a:lstStyle/>
          <a:p>
            <a:r>
              <a:rPr lang="en-US" sz="1200" dirty="0"/>
              <a:t>WEEK OF NOVEMBER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7867A9-5AA3-A65E-D21E-FA415BC901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1068" y="2401270"/>
            <a:ext cx="1893582" cy="715161"/>
          </a:xfrm>
        </p:spPr>
        <p:txBody>
          <a:bodyPr>
            <a:normAutofit/>
          </a:bodyPr>
          <a:lstStyle/>
          <a:p>
            <a:r>
              <a:rPr lang="en-US" sz="1200" b="1" dirty="0"/>
              <a:t>ISEDCC SOFT LAUNCH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533E76-86D0-1F3A-651D-B915EB60A5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2350" y="2401270"/>
            <a:ext cx="2523703" cy="667535"/>
          </a:xfrm>
        </p:spPr>
        <p:txBody>
          <a:bodyPr>
            <a:normAutofit/>
          </a:bodyPr>
          <a:lstStyle/>
          <a:p>
            <a:r>
              <a:rPr lang="en-ZA" b="1" dirty="0"/>
              <a:t> </a:t>
            </a:r>
            <a:r>
              <a:rPr lang="en-ZA" sz="1200" b="1" dirty="0"/>
              <a:t>ISEDCC IN-PERSON LAUNCH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489088-C487-E7ED-E24A-0EC1ACF12B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30361" y="2910062"/>
            <a:ext cx="2686047" cy="824281"/>
          </a:xfrm>
        </p:spPr>
        <p:txBody>
          <a:bodyPr>
            <a:normAutofit/>
          </a:bodyPr>
          <a:lstStyle/>
          <a:p>
            <a:r>
              <a:rPr lang="en-ZA" sz="1200" b="1" dirty="0"/>
              <a:t>YOUNG PROFESSIONALS (INTERCONNEX) EVENT</a:t>
            </a:r>
          </a:p>
        </p:txBody>
      </p:sp>
      <p:sp useBgFill="1">
        <p:nvSpPr>
          <p:cNvPr id="14" name="Text Placeholder 13">
            <a:extLst>
              <a:ext uri="{FF2B5EF4-FFF2-40B4-BE49-F238E27FC236}">
                <a16:creationId xmlns:a16="http://schemas.microsoft.com/office/drawing/2014/main" id="{98CB4F80-15EA-EE1C-955C-2180FB4129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60718" y="2386269"/>
            <a:ext cx="2293056" cy="715161"/>
          </a:xfrm>
        </p:spPr>
        <p:txBody>
          <a:bodyPr>
            <a:normAutofit/>
          </a:bodyPr>
          <a:lstStyle/>
          <a:p>
            <a:r>
              <a:rPr lang="en-US" sz="1200" b="1" dirty="0"/>
              <a:t>THANK-YOU CEREMONY</a:t>
            </a:r>
            <a:endParaRPr lang="en-ZA" sz="12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175FEE-ED6A-D995-50DF-F6AF03FA77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1700" y="3160054"/>
            <a:ext cx="1545572" cy="445972"/>
          </a:xfrm>
        </p:spPr>
        <p:txBody>
          <a:bodyPr>
            <a:normAutofit/>
          </a:bodyPr>
          <a:lstStyle/>
          <a:p>
            <a:r>
              <a:rPr lang="en-US" sz="1200" dirty="0" err="1"/>
              <a:t>september</a:t>
            </a:r>
            <a:endParaRPr lang="en-US" sz="1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9C535C-2004-40A6-4DB3-45441A7270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0714" y="2937362"/>
            <a:ext cx="986685" cy="445972"/>
          </a:xfrm>
        </p:spPr>
        <p:txBody>
          <a:bodyPr>
            <a:noAutofit/>
          </a:bodyPr>
          <a:lstStyle/>
          <a:p>
            <a:r>
              <a:rPr lang="en-US" sz="1200" dirty="0"/>
              <a:t>OCTOBER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9C35BB-FBE3-581A-549F-7C67FA943B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1200" dirty="0" err="1"/>
              <a:t>december</a:t>
            </a:r>
            <a:endParaRPr lang="en-US" sz="12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31B20A6-548F-6596-ED86-CED0CC909D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71699" y="3737620"/>
            <a:ext cx="1444168" cy="764399"/>
          </a:xfrm>
        </p:spPr>
        <p:txBody>
          <a:bodyPr>
            <a:normAutofit/>
          </a:bodyPr>
          <a:lstStyle/>
          <a:p>
            <a:r>
              <a:rPr lang="en-US" sz="1200" b="1" dirty="0"/>
              <a:t>AMBASSADOR  CANVASSING</a:t>
            </a:r>
            <a:endParaRPr lang="en-ZA" sz="1200" b="1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66C34E-3B42-2879-68F3-7846EA1A1F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90366" y="3509616"/>
            <a:ext cx="1444168" cy="1054432"/>
          </a:xfrm>
        </p:spPr>
        <p:txBody>
          <a:bodyPr>
            <a:normAutofit/>
          </a:bodyPr>
          <a:lstStyle/>
          <a:p>
            <a:r>
              <a:rPr lang="en-US" sz="1200" b="1" dirty="0"/>
              <a:t>BLITZ WEEK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A55E261-1218-EDD6-1600-0457A09D7D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116236" y="3761642"/>
            <a:ext cx="1438474" cy="652405"/>
          </a:xfrm>
        </p:spPr>
        <p:txBody>
          <a:bodyPr>
            <a:normAutofit/>
          </a:bodyPr>
          <a:lstStyle/>
          <a:p>
            <a:r>
              <a:rPr lang="en-US" sz="1200" b="1" dirty="0"/>
              <a:t>POST-MORTEM</a:t>
            </a:r>
            <a:endParaRPr lang="en-ZA" sz="12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C7D1C-B810-E099-3370-DF97666773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CE9318-C230-F469-A21B-280ADB932A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B08B62-754B-F2CE-8C8B-CD19E41457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51C40A-EBFD-D926-FF07-BF0D5A1A84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19F587-993E-3FE3-4D9E-D57AF809EA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0361" y="2338644"/>
            <a:ext cx="2357850" cy="445972"/>
          </a:xfrm>
        </p:spPr>
        <p:txBody>
          <a:bodyPr>
            <a:normAutofit/>
          </a:bodyPr>
          <a:lstStyle/>
          <a:p>
            <a:r>
              <a:rPr lang="en-CA" sz="1200" dirty="0"/>
              <a:t>Week of October 16</a:t>
            </a:r>
          </a:p>
        </p:txBody>
      </p:sp>
    </p:spTree>
    <p:extLst>
      <p:ext uri="{BB962C8B-B14F-4D97-AF65-F5344CB8AC3E}">
        <p14:creationId xmlns:p14="http://schemas.microsoft.com/office/powerpoint/2010/main" val="414162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5">
      <a:dk1>
        <a:srgbClr val="000000"/>
      </a:dk1>
      <a:lt1>
        <a:srgbClr val="FFFFFF"/>
      </a:lt1>
      <a:dk2>
        <a:srgbClr val="93D24F"/>
      </a:dk2>
      <a:lt2>
        <a:srgbClr val="E7E6E6"/>
      </a:lt2>
      <a:accent1>
        <a:srgbClr val="5AB0F1"/>
      </a:accent1>
      <a:accent2>
        <a:srgbClr val="EFB233"/>
      </a:accent2>
      <a:accent3>
        <a:srgbClr val="0CC6D3"/>
      </a:accent3>
      <a:accent4>
        <a:srgbClr val="D9A0DF"/>
      </a:accent4>
      <a:accent5>
        <a:srgbClr val="FF3FFF"/>
      </a:accent5>
      <a:accent6>
        <a:srgbClr val="BAE6F4"/>
      </a:accent6>
      <a:hlink>
        <a:srgbClr val="BAE6F4"/>
      </a:hlink>
      <a:folHlink>
        <a:srgbClr val="EFB233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420931_win32_SL_v8b" id="{962BA849-7D3A-447C-8E0C-C6B8A54EB752}" vid="{8239B2B3-BE63-49D7-8C43-6D1FACD8C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00486-CB92-4A36-912A-95D11F2FF94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230e9df3-be65-4c73-a93b-d1236ebd677e"/>
    <ds:schemaRef ds:uri="http://schemas.openxmlformats.org/package/2006/metadata/core-properties"/>
    <ds:schemaRef ds:uri="16c05727-aa75-4e4a-9b5f-8a80a1165891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1DA0BA-EC0A-451C-A13D-96E558F52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748DE-D1CF-4B15-AE74-C1B32FB822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Project stage timeline</Template>
  <TotalTime>2487</TotalTime>
  <Words>360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ISED CHARITABLE CAMPAIGN  IN A NUTSHELL</vt:lpstr>
      <vt:lpstr>Meet the ISEDCC 2023 Champions</vt:lpstr>
      <vt:lpstr>What is ISEDCC? </vt:lpstr>
      <vt:lpstr>What we envision</vt:lpstr>
      <vt:lpstr>Isedcc THEME AND Tools</vt:lpstr>
      <vt:lpstr>Isedcc timelines</vt:lpstr>
      <vt:lpstr>Isedcc timelines</vt:lpstr>
      <vt:lpstr>Isedcc timelines</vt:lpstr>
      <vt:lpstr>ISED Charitable campaign plan 2023</vt:lpstr>
      <vt:lpstr>ISED Charitable Campaign (ISEDCC)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 1</dc:title>
  <dc:creator>Bennett, Linda (ISED/ISDE)</dc:creator>
  <cp:lastModifiedBy>Bennett, Linda (ISED/ISDE)</cp:lastModifiedBy>
  <cp:revision>67</cp:revision>
  <dcterms:created xsi:type="dcterms:W3CDTF">2023-08-03T17:39:20Z</dcterms:created>
  <dcterms:modified xsi:type="dcterms:W3CDTF">2023-08-16T20:41:31Z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AdHocReviewCycleID">
    <vt:i4>-1700900589</vt:i4>
  </property>
  <property fmtid="{D5CDD505-2E9C-101B-9397-08002B2CF9AE}" pid="4" name="_NewReviewCycle">
    <vt:lpwstr/>
  </property>
  <property fmtid="{D5CDD505-2E9C-101B-9397-08002B2CF9AE}" pid="5" name="_EmailSubject">
    <vt:lpwstr>2023-1409 DECK - For translation: ISEDCC Campaign in a Nutshell slide deck - DUE: August 16 at noon, if possible</vt:lpwstr>
  </property>
  <property fmtid="{D5CDD505-2E9C-101B-9397-08002B2CF9AE}" pid="6" name="_AuthorEmail">
    <vt:lpwstr>LeahSafi.Mukunayi@ISED-ISDE.GC.CA</vt:lpwstr>
  </property>
  <property fmtid="{D5CDD505-2E9C-101B-9397-08002B2CF9AE}" pid="7" name="_AuthorEmailDisplayName">
    <vt:lpwstr>Mukunayi, Leah Safi (she, her | elle, la) (ISED/ISDE)</vt:lpwstr>
  </property>
  <property fmtid="{D5CDD505-2E9C-101B-9397-08002B2CF9AE}" pid="8" name="_PreviousAdHocReviewCycleID">
    <vt:i4>-42259756</vt:i4>
  </property>
</Properties>
</file>