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38"/>
  </p:notesMasterIdLst>
  <p:sldIdLst>
    <p:sldId id="263" r:id="rId6"/>
    <p:sldId id="287" r:id="rId7"/>
    <p:sldId id="295" r:id="rId8"/>
    <p:sldId id="265" r:id="rId9"/>
    <p:sldId id="281" r:id="rId10"/>
    <p:sldId id="268" r:id="rId11"/>
    <p:sldId id="286" r:id="rId12"/>
    <p:sldId id="272" r:id="rId13"/>
    <p:sldId id="271" r:id="rId14"/>
    <p:sldId id="291" r:id="rId15"/>
    <p:sldId id="289" r:id="rId16"/>
    <p:sldId id="293" r:id="rId17"/>
    <p:sldId id="292" r:id="rId18"/>
    <p:sldId id="304" r:id="rId19"/>
    <p:sldId id="290" r:id="rId20"/>
    <p:sldId id="282" r:id="rId21"/>
    <p:sldId id="307" r:id="rId22"/>
    <p:sldId id="294" r:id="rId23"/>
    <p:sldId id="299" r:id="rId24"/>
    <p:sldId id="305" r:id="rId25"/>
    <p:sldId id="306" r:id="rId26"/>
    <p:sldId id="308" r:id="rId27"/>
    <p:sldId id="636" r:id="rId28"/>
    <p:sldId id="635" r:id="rId29"/>
    <p:sldId id="631" r:id="rId30"/>
    <p:sldId id="284" r:id="rId31"/>
    <p:sldId id="296" r:id="rId32"/>
    <p:sldId id="297" r:id="rId33"/>
    <p:sldId id="298" r:id="rId34"/>
    <p:sldId id="300" r:id="rId35"/>
    <p:sldId id="301" r:id="rId36"/>
    <p:sldId id="302"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AFB2103-7CE4-4FCB-1BEB-184025779762}" name="Deshaies, Benoit (he, il)" initials="BD" userId="S::bdeshaie@tbs-sct.gc.ca::efcfcf41-e50b-4426-91d1-0fe04cf424b0" providerId="AD"/>
  <p188:author id="{8C50C420-4016-F9AE-59E9-562A65C0BC76}" name="Hall, Dawn (she/her, elle)" initials="DH" userId="S::DAHALL@tbs-sct.gc.ca::857e4f71-cd06-436e-af23-9137fad2620d" providerId="AD"/>
  <p188:author id="{934EB260-FBAE-F8A1-8F91-FDF49B337C16}" name="Julien, Jelane" initials="JJ" userId="S::jjulien@tbs-sct.gc.ca::06141658-c775-41a7-a3eb-bd3741220b34" providerId="AD"/>
  <p188:author id="{CD23517F-D9F0-C544-A64E-9877A0FADDD1}" name="Dunn, Amy (she/her, elle)" initials="De" userId="S::adunn@tbs-sct.gc.ca::7ce7e582-ca8e-403d-9ed1-cf530250f70f" providerId="AD"/>
  <p188:author id="{C3938181-CEC1-3A20-B49A-66559C90AA8D}" name="Dam, Linda (she/her, elle)" initials="De" userId="S::ldam@tbs-sct.gc.ca::dd6e8728-f463-4935-8d68-c3b71cefe035" providerId="AD"/>
  <p188:author id="{8AE51B8D-F026-88B6-DDBE-BD5894811895}" name="Chiricosta, Kayla" initials="CK" userId="S::kchirico@tbs-sct.gc.ca::955e407a-b7d7-4f51-bd6f-57249bb39005" providerId="AD"/>
  <p188:author id="{4FAB64BA-795E-5720-DC03-DDD1667DA751}" name="Dam, Linda (she/her, elle)" initials="LD" userId="S::LDAM@tbs-sct.gc.ca::dd6e8728-f463-4935-8d68-c3b71cefe035" providerId="AD"/>
  <p188:author id="{718B60C0-8901-EA08-19D0-D3C3757D5670}" name="Dunn, Amy (she/her, elle)" initials="AD" userId="S::ADUNN@tbs-sct.gc.ca::7ce7e582-ca8e-403d-9ed1-cf530250f70f" providerId="AD"/>
  <p188:author id="{28FEB4DE-0B23-63F7-2698-109A5EC784F8}" name="Hall, Dawn (she/her, elle)" initials="He" userId="S::dahall@tbs-sct.gc.ca::857e4f71-cd06-436e-af23-9137fad2620d"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16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presProps" Target="presProps.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microsoft.com/office/2018/10/relationships/authors" Target="author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FA69C7-D08B-45BE-895F-9B1095B899A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BEF09911-3585-4A77-BE4F-7B8977AAADA5}">
      <dgm:prSet custT="1"/>
      <dgm:spPr/>
      <dgm:t>
        <a:bodyPr/>
        <a:lstStyle/>
        <a:p>
          <a:r>
            <a:rPr lang="en-US" sz="1200" dirty="0"/>
            <a:t>To manipulate or deceive in a way that alters </a:t>
          </a:r>
          <a:r>
            <a:rPr lang="en-US" sz="1200" dirty="0" err="1"/>
            <a:t>behaviour</a:t>
          </a:r>
          <a:r>
            <a:rPr lang="en-US" sz="1200" dirty="0"/>
            <a:t> resulting in harm or impacts to individual autonomy and fundamental freedoms</a:t>
          </a:r>
        </a:p>
      </dgm:t>
    </dgm:pt>
    <dgm:pt modelId="{33A75C12-09D3-4901-A8DE-7F0C6D3C7283}" type="parTrans" cxnId="{085CDD70-469C-4390-97CE-744623A3CD4B}">
      <dgm:prSet/>
      <dgm:spPr/>
      <dgm:t>
        <a:bodyPr/>
        <a:lstStyle/>
        <a:p>
          <a:endParaRPr lang="en-US"/>
        </a:p>
      </dgm:t>
    </dgm:pt>
    <dgm:pt modelId="{80C24D6F-1619-4C00-9688-4995FD148582}" type="sibTrans" cxnId="{085CDD70-469C-4390-97CE-744623A3CD4B}">
      <dgm:prSet/>
      <dgm:spPr/>
      <dgm:t>
        <a:bodyPr/>
        <a:lstStyle/>
        <a:p>
          <a:endParaRPr lang="en-US"/>
        </a:p>
      </dgm:t>
    </dgm:pt>
    <dgm:pt modelId="{8440038E-B54E-4CD7-A92D-CBB06E510192}">
      <dgm:prSet/>
      <dgm:spPr>
        <a:noFill/>
        <a:ln>
          <a:solidFill>
            <a:schemeClr val="accent1">
              <a:alpha val="90000"/>
            </a:schemeClr>
          </a:solidFill>
        </a:ln>
      </dgm:spPr>
      <dgm:t>
        <a:bodyPr/>
        <a:lstStyle/>
        <a:p>
          <a:r>
            <a:rPr lang="en-CA" dirty="0">
              <a:latin typeface="Aptos Display" panose="020F0302020204030204"/>
            </a:rPr>
            <a:t>Using</a:t>
          </a:r>
          <a:r>
            <a:rPr lang="en-CA" dirty="0"/>
            <a:t> deepfake technology that can spread misinformation, manipulate public opinion, and lead to increased polarization.</a:t>
          </a:r>
          <a:endParaRPr lang="en-US" dirty="0"/>
        </a:p>
      </dgm:t>
    </dgm:pt>
    <dgm:pt modelId="{A4FBCB25-43D7-4BCB-8723-6DDADC14EA7E}" type="parTrans" cxnId="{BB0A119A-AEEA-459A-B9D7-8287B75A8B14}">
      <dgm:prSet/>
      <dgm:spPr/>
      <dgm:t>
        <a:bodyPr/>
        <a:lstStyle/>
        <a:p>
          <a:endParaRPr lang="en-US"/>
        </a:p>
      </dgm:t>
    </dgm:pt>
    <dgm:pt modelId="{43E2E4C8-B496-4F8F-B531-A683C06238EC}" type="sibTrans" cxnId="{BB0A119A-AEEA-459A-B9D7-8287B75A8B14}">
      <dgm:prSet/>
      <dgm:spPr/>
      <dgm:t>
        <a:bodyPr/>
        <a:lstStyle/>
        <a:p>
          <a:endParaRPr lang="en-US"/>
        </a:p>
      </dgm:t>
    </dgm:pt>
    <dgm:pt modelId="{0FCB5BB4-B362-4C3C-B02D-63C61FF42E13}">
      <dgm:prSet custT="1"/>
      <dgm:spPr/>
      <dgm:t>
        <a:bodyPr/>
        <a:lstStyle/>
        <a:p>
          <a:r>
            <a:rPr lang="en-US" sz="1200"/>
            <a:t>To score or classify people in a way that leads to unjustified censorship or surveillance or that impacts freedom of expression, privacy, and autonomy</a:t>
          </a:r>
        </a:p>
      </dgm:t>
    </dgm:pt>
    <dgm:pt modelId="{CE0C4ECE-C7D5-4F31-8011-ABF723509AD7}" type="parTrans" cxnId="{4C024ED7-0B49-449A-8CBD-4928CCF8FC66}">
      <dgm:prSet/>
      <dgm:spPr/>
      <dgm:t>
        <a:bodyPr/>
        <a:lstStyle/>
        <a:p>
          <a:endParaRPr lang="en-US"/>
        </a:p>
      </dgm:t>
    </dgm:pt>
    <dgm:pt modelId="{062E06BD-7381-4E39-B5D5-CC129B68C40D}" type="sibTrans" cxnId="{4C024ED7-0B49-449A-8CBD-4928CCF8FC66}">
      <dgm:prSet/>
      <dgm:spPr/>
      <dgm:t>
        <a:bodyPr/>
        <a:lstStyle/>
        <a:p>
          <a:endParaRPr lang="en-US"/>
        </a:p>
      </dgm:t>
    </dgm:pt>
    <dgm:pt modelId="{B38B1D97-BDE4-427D-9377-562A417E89CC}">
      <dgm:prSet/>
      <dgm:spPr>
        <a:noFill/>
        <a:ln>
          <a:solidFill>
            <a:schemeClr val="accent1">
              <a:alpha val="90000"/>
            </a:schemeClr>
          </a:solidFill>
        </a:ln>
      </dgm:spPr>
      <dgm:t>
        <a:bodyPr/>
        <a:lstStyle/>
        <a:p>
          <a:r>
            <a:rPr lang="en-CA" dirty="0">
              <a:latin typeface="Aptos Display" panose="020F0302020204030204"/>
            </a:rPr>
            <a:t>Collecting</a:t>
          </a:r>
          <a:r>
            <a:rPr lang="en-CA" dirty="0"/>
            <a:t> social behaviour and inferred, predicted or observed personal characteristics over time to create a score that impacts </a:t>
          </a:r>
          <a:r>
            <a:rPr lang="en-CA" dirty="0">
              <a:solidFill>
                <a:srgbClr val="FF0000"/>
              </a:solidFill>
            </a:rPr>
            <a:t>individuals’ </a:t>
          </a:r>
          <a:r>
            <a:rPr lang="en-CA" dirty="0"/>
            <a:t>and groups’ ability to function in society. </a:t>
          </a:r>
          <a:endParaRPr lang="en-US" dirty="0"/>
        </a:p>
      </dgm:t>
    </dgm:pt>
    <dgm:pt modelId="{3939CB43-DC4D-447E-B6AC-154742C2531B}" type="parTrans" cxnId="{5588892E-DA54-4ADF-945E-730E329D8064}">
      <dgm:prSet/>
      <dgm:spPr/>
      <dgm:t>
        <a:bodyPr/>
        <a:lstStyle/>
        <a:p>
          <a:endParaRPr lang="en-US"/>
        </a:p>
      </dgm:t>
    </dgm:pt>
    <dgm:pt modelId="{06AD615A-B24D-4F01-91E2-55EC33DE69AE}" type="sibTrans" cxnId="{5588892E-DA54-4ADF-945E-730E329D8064}">
      <dgm:prSet/>
      <dgm:spPr/>
      <dgm:t>
        <a:bodyPr/>
        <a:lstStyle/>
        <a:p>
          <a:endParaRPr lang="en-US"/>
        </a:p>
      </dgm:t>
    </dgm:pt>
    <dgm:pt modelId="{7C62900D-E078-4700-9D35-5CABE9635D15}">
      <dgm:prSet custT="1"/>
      <dgm:spPr/>
      <dgm:t>
        <a:bodyPr/>
        <a:lstStyle/>
        <a:p>
          <a:r>
            <a:rPr lang="en-US" sz="1200"/>
            <a:t>Biometric categorization to infer personal information about individuals such as their race, political affiliation, religion, sexual orientation, gender identify and expression, and disability status</a:t>
          </a:r>
        </a:p>
      </dgm:t>
    </dgm:pt>
    <dgm:pt modelId="{1F24B3B1-BA5A-4FF6-9675-21EF44B2A5D0}" type="parTrans" cxnId="{A77112D5-C2F6-4AAC-B540-9E656F982D51}">
      <dgm:prSet/>
      <dgm:spPr/>
      <dgm:t>
        <a:bodyPr/>
        <a:lstStyle/>
        <a:p>
          <a:endParaRPr lang="en-US"/>
        </a:p>
      </dgm:t>
    </dgm:pt>
    <dgm:pt modelId="{2E3C3B88-DA77-4ECB-8F85-3FED80CAD940}" type="sibTrans" cxnId="{A77112D5-C2F6-4AAC-B540-9E656F982D51}">
      <dgm:prSet/>
      <dgm:spPr/>
      <dgm:t>
        <a:bodyPr/>
        <a:lstStyle/>
        <a:p>
          <a:endParaRPr lang="en-US"/>
        </a:p>
      </dgm:t>
    </dgm:pt>
    <dgm:pt modelId="{C4E1EEA6-32A4-40CD-BF89-F1D8A63140B6}">
      <dgm:prSet/>
      <dgm:spPr>
        <a:noFill/>
        <a:ln>
          <a:solidFill>
            <a:schemeClr val="accent1">
              <a:alpha val="90000"/>
            </a:schemeClr>
          </a:solidFill>
        </a:ln>
      </dgm:spPr>
      <dgm:t>
        <a:bodyPr/>
        <a:lstStyle/>
        <a:p>
          <a:r>
            <a:rPr lang="en-CA">
              <a:latin typeface="Aptos Display" panose="020F0302020204030204"/>
            </a:rPr>
            <a:t>Using</a:t>
          </a:r>
          <a:r>
            <a:rPr lang="en-CA"/>
            <a:t> physical characteristics such as hair and eye colour to infer a person’s ethnicity.</a:t>
          </a:r>
          <a:endParaRPr lang="en-US"/>
        </a:p>
      </dgm:t>
    </dgm:pt>
    <dgm:pt modelId="{5747F8A9-D2F9-4FC5-833E-589F24AB779C}" type="parTrans" cxnId="{C77A2573-B21E-4F41-A8CD-0FB5F4B5D138}">
      <dgm:prSet/>
      <dgm:spPr/>
      <dgm:t>
        <a:bodyPr/>
        <a:lstStyle/>
        <a:p>
          <a:endParaRPr lang="en-US"/>
        </a:p>
      </dgm:t>
    </dgm:pt>
    <dgm:pt modelId="{7FB0F5E9-9860-43D4-99BD-CBB428F87245}" type="sibTrans" cxnId="{C77A2573-B21E-4F41-A8CD-0FB5F4B5D138}">
      <dgm:prSet/>
      <dgm:spPr/>
      <dgm:t>
        <a:bodyPr/>
        <a:lstStyle/>
        <a:p>
          <a:endParaRPr lang="en-US"/>
        </a:p>
      </dgm:t>
    </dgm:pt>
    <dgm:pt modelId="{E77EF61E-78F7-4AE8-80B2-C957E1666471}">
      <dgm:prSet custT="1"/>
      <dgm:spPr/>
      <dgm:t>
        <a:bodyPr/>
        <a:lstStyle/>
        <a:p>
          <a:r>
            <a:rPr lang="en-US" sz="1200"/>
            <a:t>Untargeted facial recognition scraping with the intent to create or expand databases</a:t>
          </a:r>
        </a:p>
      </dgm:t>
    </dgm:pt>
    <dgm:pt modelId="{98F0939B-F196-457E-AF1F-66ADD0D128B6}" type="parTrans" cxnId="{9080A10A-80E5-4168-B2A8-7046AA95B2B5}">
      <dgm:prSet/>
      <dgm:spPr/>
      <dgm:t>
        <a:bodyPr/>
        <a:lstStyle/>
        <a:p>
          <a:endParaRPr lang="en-US"/>
        </a:p>
      </dgm:t>
    </dgm:pt>
    <dgm:pt modelId="{F10C414B-7899-4797-A506-30368D8ED9EE}" type="sibTrans" cxnId="{9080A10A-80E5-4168-B2A8-7046AA95B2B5}">
      <dgm:prSet/>
      <dgm:spPr/>
      <dgm:t>
        <a:bodyPr/>
        <a:lstStyle/>
        <a:p>
          <a:endParaRPr lang="en-US"/>
        </a:p>
      </dgm:t>
    </dgm:pt>
    <dgm:pt modelId="{D941D126-49E7-40B0-B429-BC4A9B65E641}">
      <dgm:prSet/>
      <dgm:spPr>
        <a:noFill/>
        <a:ln>
          <a:solidFill>
            <a:schemeClr val="accent1">
              <a:alpha val="90000"/>
            </a:schemeClr>
          </a:solidFill>
        </a:ln>
      </dgm:spPr>
      <dgm:t>
        <a:bodyPr/>
        <a:lstStyle/>
        <a:p>
          <a:r>
            <a:rPr lang="en-US">
              <a:latin typeface="Aptos Display" panose="020F0302020204030204"/>
            </a:rPr>
            <a:t>Taking</a:t>
          </a:r>
          <a:r>
            <a:rPr lang="en-US"/>
            <a:t> publicly available images from the internet for identity verification</a:t>
          </a:r>
        </a:p>
      </dgm:t>
    </dgm:pt>
    <dgm:pt modelId="{2E40C199-B1F4-4BD9-B7F3-7360C5060951}" type="parTrans" cxnId="{F4B43A1B-3840-43E9-9D1E-219B0993FD22}">
      <dgm:prSet/>
      <dgm:spPr/>
      <dgm:t>
        <a:bodyPr/>
        <a:lstStyle/>
        <a:p>
          <a:endParaRPr lang="en-US"/>
        </a:p>
      </dgm:t>
    </dgm:pt>
    <dgm:pt modelId="{DE4CBD54-29D9-47D2-A54E-8147F18DEA39}" type="sibTrans" cxnId="{F4B43A1B-3840-43E9-9D1E-219B0993FD22}">
      <dgm:prSet/>
      <dgm:spPr/>
      <dgm:t>
        <a:bodyPr/>
        <a:lstStyle/>
        <a:p>
          <a:endParaRPr lang="en-US"/>
        </a:p>
      </dgm:t>
    </dgm:pt>
    <dgm:pt modelId="{51DCF9BE-39FA-4FC6-BC01-9E14843E3AFD}">
      <dgm:prSet custT="1"/>
      <dgm:spPr/>
      <dgm:t>
        <a:bodyPr/>
        <a:lstStyle/>
        <a:p>
          <a:r>
            <a:rPr lang="en-US" sz="1200" dirty="0"/>
            <a:t>Real-time and remote biometric identification systems used in public spaces, with limited exceptions when the risk of harm is outweighed by the benefit</a:t>
          </a:r>
        </a:p>
      </dgm:t>
    </dgm:pt>
    <dgm:pt modelId="{384EC051-9CAA-4FE1-83F6-7410960DEB3F}" type="parTrans" cxnId="{8A65E351-E991-4A73-A181-0C6317FD909E}">
      <dgm:prSet/>
      <dgm:spPr/>
      <dgm:t>
        <a:bodyPr/>
        <a:lstStyle/>
        <a:p>
          <a:endParaRPr lang="en-US"/>
        </a:p>
      </dgm:t>
    </dgm:pt>
    <dgm:pt modelId="{24325AF7-786C-4AA7-A0AF-81414E6A6C4A}" type="sibTrans" cxnId="{8A65E351-E991-4A73-A181-0C6317FD909E}">
      <dgm:prSet/>
      <dgm:spPr/>
      <dgm:t>
        <a:bodyPr/>
        <a:lstStyle/>
        <a:p>
          <a:endParaRPr lang="en-US"/>
        </a:p>
      </dgm:t>
    </dgm:pt>
    <dgm:pt modelId="{C6BFF9A4-F097-4FA6-8AFC-2DDC049709C6}">
      <dgm:prSet/>
      <dgm:spPr>
        <a:noFill/>
        <a:ln>
          <a:solidFill>
            <a:schemeClr val="accent1">
              <a:alpha val="90000"/>
            </a:schemeClr>
          </a:solidFill>
        </a:ln>
      </dgm:spPr>
      <dgm:t>
        <a:bodyPr/>
        <a:lstStyle/>
        <a:p>
          <a:r>
            <a:rPr lang="en-CA">
              <a:latin typeface="Aptos Display" panose="020F0302020204030204"/>
            </a:rPr>
            <a:t>Using</a:t>
          </a:r>
          <a:r>
            <a:rPr lang="en-CA"/>
            <a:t> real-time facial recognition to identify individuals that are subject to a regulatory fine.</a:t>
          </a:r>
          <a:endParaRPr lang="en-US"/>
        </a:p>
      </dgm:t>
    </dgm:pt>
    <dgm:pt modelId="{650497F7-27ED-455F-B886-EFEEAF477608}" type="parTrans" cxnId="{49F9D249-58AE-4638-A6BE-292A6AA614BF}">
      <dgm:prSet/>
      <dgm:spPr/>
      <dgm:t>
        <a:bodyPr/>
        <a:lstStyle/>
        <a:p>
          <a:endParaRPr lang="en-US"/>
        </a:p>
      </dgm:t>
    </dgm:pt>
    <dgm:pt modelId="{17905372-9237-46BC-9437-9C78C3E90FA4}" type="sibTrans" cxnId="{49F9D249-58AE-4638-A6BE-292A6AA614BF}">
      <dgm:prSet/>
      <dgm:spPr/>
      <dgm:t>
        <a:bodyPr/>
        <a:lstStyle/>
        <a:p>
          <a:endParaRPr lang="en-US"/>
        </a:p>
      </dgm:t>
    </dgm:pt>
    <dgm:pt modelId="{EC6365C1-BD37-487F-BD7C-67B714D10DAA}">
      <dgm:prSet custT="1"/>
      <dgm:spPr/>
      <dgm:t>
        <a:bodyPr/>
        <a:lstStyle/>
        <a:p>
          <a:r>
            <a:rPr lang="en-CA" sz="1200"/>
            <a:t>Emotion recognition</a:t>
          </a:r>
          <a:endParaRPr lang="en-US" sz="1200"/>
        </a:p>
      </dgm:t>
    </dgm:pt>
    <dgm:pt modelId="{693C0293-A9ED-4099-83B6-6DBE9E6D5D84}" type="parTrans" cxnId="{06A6CC44-4773-45B4-8277-626E08AFA02C}">
      <dgm:prSet/>
      <dgm:spPr/>
      <dgm:t>
        <a:bodyPr/>
        <a:lstStyle/>
        <a:p>
          <a:endParaRPr lang="en-US"/>
        </a:p>
      </dgm:t>
    </dgm:pt>
    <dgm:pt modelId="{BC5BD3E3-BE62-47C8-AD0A-6188C2A2C754}" type="sibTrans" cxnId="{06A6CC44-4773-45B4-8277-626E08AFA02C}">
      <dgm:prSet/>
      <dgm:spPr/>
      <dgm:t>
        <a:bodyPr/>
        <a:lstStyle/>
        <a:p>
          <a:endParaRPr lang="en-US"/>
        </a:p>
      </dgm:t>
    </dgm:pt>
    <dgm:pt modelId="{D8BFBFF9-04CC-4F4F-B11D-4E76E256704C}">
      <dgm:prSet/>
      <dgm:spPr>
        <a:noFill/>
        <a:ln>
          <a:solidFill>
            <a:schemeClr val="accent1">
              <a:alpha val="90000"/>
            </a:schemeClr>
          </a:solidFill>
        </a:ln>
      </dgm:spPr>
      <dgm:t>
        <a:bodyPr/>
        <a:lstStyle/>
        <a:p>
          <a:pPr rtl="0"/>
          <a:r>
            <a:rPr lang="en-CA">
              <a:latin typeface="Aptos Display" panose="020F0302020204030204"/>
            </a:rPr>
            <a:t>Relying</a:t>
          </a:r>
          <a:r>
            <a:rPr lang="en-CA"/>
            <a:t> on AI to infer emotions with the goal of determining </a:t>
          </a:r>
          <a:r>
            <a:rPr lang="en-CA">
              <a:latin typeface="Aptos Display" panose="020F0302020204030204"/>
            </a:rPr>
            <a:t>risk, capabilities</a:t>
          </a:r>
          <a:r>
            <a:rPr lang="en-CA"/>
            <a:t> or skills</a:t>
          </a:r>
          <a:r>
            <a:rPr lang="en-CA">
              <a:latin typeface="Aptos Display" panose="020F0302020204030204"/>
            </a:rPr>
            <a:t> or to make a decision without human oversight</a:t>
          </a:r>
          <a:r>
            <a:rPr lang="en-CA"/>
            <a:t>.</a:t>
          </a:r>
          <a:endParaRPr lang="en-US"/>
        </a:p>
      </dgm:t>
    </dgm:pt>
    <dgm:pt modelId="{37F64D3F-67AC-4A3A-BC76-618B3627F29A}" type="parTrans" cxnId="{1AE5AAFD-A54A-46B5-98FC-2C4B14B593C6}">
      <dgm:prSet/>
      <dgm:spPr/>
      <dgm:t>
        <a:bodyPr/>
        <a:lstStyle/>
        <a:p>
          <a:endParaRPr lang="en-US"/>
        </a:p>
      </dgm:t>
    </dgm:pt>
    <dgm:pt modelId="{9789DD44-961E-419B-845E-E13664DAC5B7}" type="sibTrans" cxnId="{1AE5AAFD-A54A-46B5-98FC-2C4B14B593C6}">
      <dgm:prSet/>
      <dgm:spPr/>
      <dgm:t>
        <a:bodyPr/>
        <a:lstStyle/>
        <a:p>
          <a:endParaRPr lang="en-US"/>
        </a:p>
      </dgm:t>
    </dgm:pt>
    <dgm:pt modelId="{61B4A917-162D-419C-A1EA-A68E06824B13}">
      <dgm:prSet custT="1"/>
      <dgm:spPr/>
      <dgm:t>
        <a:bodyPr/>
        <a:lstStyle/>
        <a:p>
          <a:r>
            <a:rPr lang="en-US" sz="1200" dirty="0"/>
            <a:t>Determining the risk of a person or group committing an offence based solely on AI profiling or AI assessment of personality traits </a:t>
          </a:r>
        </a:p>
      </dgm:t>
    </dgm:pt>
    <dgm:pt modelId="{9071C270-64C4-4C53-A547-0679286C8B39}" type="parTrans" cxnId="{DBAEE216-EC67-4A2F-BEDB-5024A3EEC766}">
      <dgm:prSet/>
      <dgm:spPr/>
      <dgm:t>
        <a:bodyPr/>
        <a:lstStyle/>
        <a:p>
          <a:endParaRPr lang="en-US"/>
        </a:p>
      </dgm:t>
    </dgm:pt>
    <dgm:pt modelId="{F9F866BE-7240-4981-84D9-99A00336C5DD}" type="sibTrans" cxnId="{DBAEE216-EC67-4A2F-BEDB-5024A3EEC766}">
      <dgm:prSet/>
      <dgm:spPr/>
      <dgm:t>
        <a:bodyPr/>
        <a:lstStyle/>
        <a:p>
          <a:endParaRPr lang="en-US"/>
        </a:p>
      </dgm:t>
    </dgm:pt>
    <dgm:pt modelId="{B0CA2A26-CD9A-4C36-9B4E-B58BBBC4785D}">
      <dgm:prSet/>
      <dgm:spPr>
        <a:noFill/>
        <a:ln>
          <a:solidFill>
            <a:schemeClr val="accent1">
              <a:alpha val="90000"/>
            </a:schemeClr>
          </a:solidFill>
        </a:ln>
      </dgm:spPr>
      <dgm:t>
        <a:bodyPr/>
        <a:lstStyle/>
        <a:p>
          <a:r>
            <a:rPr lang="en-US" dirty="0">
              <a:latin typeface="Aptos Display" panose="020F0302020204030204"/>
            </a:rPr>
            <a:t>Taking policing action on individuals based only on the AI-predicted probability of crime score.</a:t>
          </a:r>
          <a:endParaRPr lang="en-US" dirty="0">
            <a:highlight>
              <a:srgbClr val="FFFF00"/>
            </a:highlight>
          </a:endParaRPr>
        </a:p>
      </dgm:t>
    </dgm:pt>
    <dgm:pt modelId="{B491BB3C-FCEC-42BF-9FF8-58A496B42DEF}" type="parTrans" cxnId="{468AFF2A-D2AF-44BF-A4C2-3745A9600A2D}">
      <dgm:prSet/>
      <dgm:spPr/>
      <dgm:t>
        <a:bodyPr/>
        <a:lstStyle/>
        <a:p>
          <a:endParaRPr lang="en-US"/>
        </a:p>
      </dgm:t>
    </dgm:pt>
    <dgm:pt modelId="{211901EC-500E-4C00-9A3A-C42C72F86865}" type="sibTrans" cxnId="{468AFF2A-D2AF-44BF-A4C2-3745A9600A2D}">
      <dgm:prSet/>
      <dgm:spPr/>
      <dgm:t>
        <a:bodyPr/>
        <a:lstStyle/>
        <a:p>
          <a:endParaRPr lang="en-US"/>
        </a:p>
      </dgm:t>
    </dgm:pt>
    <dgm:pt modelId="{54392467-50D7-4E5D-89F8-DE29BEA2E75A}">
      <dgm:prSet custT="1"/>
      <dgm:spPr>
        <a:noFill/>
      </dgm:spPr>
      <dgm:t>
        <a:bodyPr/>
        <a:lstStyle/>
        <a:p>
          <a:r>
            <a:rPr lang="en-US" sz="1800" b="1">
              <a:solidFill>
                <a:schemeClr val="tx1"/>
              </a:solidFill>
            </a:rPr>
            <a:t>Unacceptable use</a:t>
          </a:r>
        </a:p>
      </dgm:t>
    </dgm:pt>
    <dgm:pt modelId="{D3F1FFE4-CF88-42DE-A333-263A9E9B23E5}" type="parTrans" cxnId="{73D9F4E2-E947-4A88-A169-1C215E6C850B}">
      <dgm:prSet/>
      <dgm:spPr/>
      <dgm:t>
        <a:bodyPr/>
        <a:lstStyle/>
        <a:p>
          <a:endParaRPr lang="en-CA"/>
        </a:p>
      </dgm:t>
    </dgm:pt>
    <dgm:pt modelId="{655198BF-53BF-47C4-B1D9-E5AA98B0D8FC}" type="sibTrans" cxnId="{73D9F4E2-E947-4A88-A169-1C215E6C850B}">
      <dgm:prSet/>
      <dgm:spPr/>
      <dgm:t>
        <a:bodyPr/>
        <a:lstStyle/>
        <a:p>
          <a:endParaRPr lang="en-CA"/>
        </a:p>
      </dgm:t>
    </dgm:pt>
    <dgm:pt modelId="{EC73A61B-8A0C-4C18-9FBC-0B158ED11A54}">
      <dgm:prSet custT="1"/>
      <dgm:spPr>
        <a:noFill/>
        <a:ln>
          <a:noFill/>
        </a:ln>
      </dgm:spPr>
      <dgm:t>
        <a:bodyPr/>
        <a:lstStyle/>
        <a:p>
          <a:pPr algn="ctr">
            <a:buNone/>
          </a:pPr>
          <a:r>
            <a:rPr lang="en-US" sz="1800" b="1">
              <a:solidFill>
                <a:schemeClr val="tx1"/>
              </a:solidFill>
            </a:rPr>
            <a:t>Example of unacceptable use case</a:t>
          </a:r>
        </a:p>
      </dgm:t>
    </dgm:pt>
    <dgm:pt modelId="{5B15A450-B8A2-4433-97C6-49D224C03D5F}" type="parTrans" cxnId="{33C5382B-BB53-4E40-B27C-82934C1D8B18}">
      <dgm:prSet/>
      <dgm:spPr/>
      <dgm:t>
        <a:bodyPr/>
        <a:lstStyle/>
        <a:p>
          <a:endParaRPr lang="en-CA"/>
        </a:p>
      </dgm:t>
    </dgm:pt>
    <dgm:pt modelId="{EEEFB259-6A0A-4DA1-9428-170A2EDBBBE8}" type="sibTrans" cxnId="{33C5382B-BB53-4E40-B27C-82934C1D8B18}">
      <dgm:prSet/>
      <dgm:spPr/>
      <dgm:t>
        <a:bodyPr/>
        <a:lstStyle/>
        <a:p>
          <a:endParaRPr lang="en-CA"/>
        </a:p>
      </dgm:t>
    </dgm:pt>
    <dgm:pt modelId="{A1B111B4-B0F3-4713-BFBE-A149FBF0A3BB}" type="pres">
      <dgm:prSet presAssocID="{3BFA69C7-D08B-45BE-895F-9B1095B899A5}" presName="Name0" presStyleCnt="0">
        <dgm:presLayoutVars>
          <dgm:dir/>
          <dgm:animLvl val="lvl"/>
          <dgm:resizeHandles val="exact"/>
        </dgm:presLayoutVars>
      </dgm:prSet>
      <dgm:spPr/>
    </dgm:pt>
    <dgm:pt modelId="{947BCAD6-3EDF-4858-B680-070A20FAD6C0}" type="pres">
      <dgm:prSet presAssocID="{54392467-50D7-4E5D-89F8-DE29BEA2E75A}" presName="linNode" presStyleCnt="0"/>
      <dgm:spPr/>
    </dgm:pt>
    <dgm:pt modelId="{93CA792E-4C3B-4ACB-B07F-92122EDD1B4D}" type="pres">
      <dgm:prSet presAssocID="{54392467-50D7-4E5D-89F8-DE29BEA2E75A}" presName="parentText" presStyleLbl="node1" presStyleIdx="0" presStyleCnt="8">
        <dgm:presLayoutVars>
          <dgm:chMax val="1"/>
          <dgm:bulletEnabled val="1"/>
        </dgm:presLayoutVars>
      </dgm:prSet>
      <dgm:spPr/>
    </dgm:pt>
    <dgm:pt modelId="{A30B0B0D-4725-43CF-929C-F964AAF1D1D9}" type="pres">
      <dgm:prSet presAssocID="{54392467-50D7-4E5D-89F8-DE29BEA2E75A}" presName="descendantText" presStyleLbl="alignAccFollowNode1" presStyleIdx="0" presStyleCnt="8">
        <dgm:presLayoutVars>
          <dgm:bulletEnabled val="1"/>
        </dgm:presLayoutVars>
      </dgm:prSet>
      <dgm:spPr/>
    </dgm:pt>
    <dgm:pt modelId="{CE07232E-9C1C-42D6-907F-A0DCBA7E9104}" type="pres">
      <dgm:prSet presAssocID="{655198BF-53BF-47C4-B1D9-E5AA98B0D8FC}" presName="sp" presStyleCnt="0"/>
      <dgm:spPr/>
    </dgm:pt>
    <dgm:pt modelId="{EC08482F-4BFE-4A29-978B-136F4E7B531B}" type="pres">
      <dgm:prSet presAssocID="{BEF09911-3585-4A77-BE4F-7B8977AAADA5}" presName="linNode" presStyleCnt="0"/>
      <dgm:spPr/>
    </dgm:pt>
    <dgm:pt modelId="{FFD4F423-AD1D-4DCD-87D4-D26430E9D893}" type="pres">
      <dgm:prSet presAssocID="{BEF09911-3585-4A77-BE4F-7B8977AAADA5}" presName="parentText" presStyleLbl="node1" presStyleIdx="1" presStyleCnt="8">
        <dgm:presLayoutVars>
          <dgm:chMax val="1"/>
          <dgm:bulletEnabled val="1"/>
        </dgm:presLayoutVars>
      </dgm:prSet>
      <dgm:spPr/>
    </dgm:pt>
    <dgm:pt modelId="{A1242558-8FD9-4300-ADFD-293C65978FC6}" type="pres">
      <dgm:prSet presAssocID="{BEF09911-3585-4A77-BE4F-7B8977AAADA5}" presName="descendantText" presStyleLbl="alignAccFollowNode1" presStyleIdx="1" presStyleCnt="8">
        <dgm:presLayoutVars>
          <dgm:bulletEnabled val="1"/>
        </dgm:presLayoutVars>
      </dgm:prSet>
      <dgm:spPr/>
    </dgm:pt>
    <dgm:pt modelId="{E5B8A4B9-C86F-451A-A53D-DD9A5B1B8EB6}" type="pres">
      <dgm:prSet presAssocID="{80C24D6F-1619-4C00-9688-4995FD148582}" presName="sp" presStyleCnt="0"/>
      <dgm:spPr/>
    </dgm:pt>
    <dgm:pt modelId="{890C2E23-229A-4849-985D-C7B4C4B340EA}" type="pres">
      <dgm:prSet presAssocID="{0FCB5BB4-B362-4C3C-B02D-63C61FF42E13}" presName="linNode" presStyleCnt="0"/>
      <dgm:spPr/>
    </dgm:pt>
    <dgm:pt modelId="{13EE1CAF-EA64-443D-8C9A-BDC14B04980E}" type="pres">
      <dgm:prSet presAssocID="{0FCB5BB4-B362-4C3C-B02D-63C61FF42E13}" presName="parentText" presStyleLbl="node1" presStyleIdx="2" presStyleCnt="8">
        <dgm:presLayoutVars>
          <dgm:chMax val="1"/>
          <dgm:bulletEnabled val="1"/>
        </dgm:presLayoutVars>
      </dgm:prSet>
      <dgm:spPr/>
    </dgm:pt>
    <dgm:pt modelId="{F26AE363-D4BB-4BE3-81D4-6F2390E38D07}" type="pres">
      <dgm:prSet presAssocID="{0FCB5BB4-B362-4C3C-B02D-63C61FF42E13}" presName="descendantText" presStyleLbl="alignAccFollowNode1" presStyleIdx="2" presStyleCnt="8">
        <dgm:presLayoutVars>
          <dgm:bulletEnabled val="1"/>
        </dgm:presLayoutVars>
      </dgm:prSet>
      <dgm:spPr/>
    </dgm:pt>
    <dgm:pt modelId="{EA1E1E12-D21A-4C92-8469-5E712E179EC4}" type="pres">
      <dgm:prSet presAssocID="{062E06BD-7381-4E39-B5D5-CC129B68C40D}" presName="sp" presStyleCnt="0"/>
      <dgm:spPr/>
    </dgm:pt>
    <dgm:pt modelId="{041053A7-B82A-4FCA-9178-F56C426D2E96}" type="pres">
      <dgm:prSet presAssocID="{7C62900D-E078-4700-9D35-5CABE9635D15}" presName="linNode" presStyleCnt="0"/>
      <dgm:spPr/>
    </dgm:pt>
    <dgm:pt modelId="{4AFB50AF-06F2-491E-ACCC-0440099A583E}" type="pres">
      <dgm:prSet presAssocID="{7C62900D-E078-4700-9D35-5CABE9635D15}" presName="parentText" presStyleLbl="node1" presStyleIdx="3" presStyleCnt="8">
        <dgm:presLayoutVars>
          <dgm:chMax val="1"/>
          <dgm:bulletEnabled val="1"/>
        </dgm:presLayoutVars>
      </dgm:prSet>
      <dgm:spPr/>
    </dgm:pt>
    <dgm:pt modelId="{6D37EA81-4C10-46C8-9210-EAD6A4888268}" type="pres">
      <dgm:prSet presAssocID="{7C62900D-E078-4700-9D35-5CABE9635D15}" presName="descendantText" presStyleLbl="alignAccFollowNode1" presStyleIdx="3" presStyleCnt="8">
        <dgm:presLayoutVars>
          <dgm:bulletEnabled val="1"/>
        </dgm:presLayoutVars>
      </dgm:prSet>
      <dgm:spPr/>
    </dgm:pt>
    <dgm:pt modelId="{67087095-6DAB-4BDD-815F-75BF63EC5716}" type="pres">
      <dgm:prSet presAssocID="{2E3C3B88-DA77-4ECB-8F85-3FED80CAD940}" presName="sp" presStyleCnt="0"/>
      <dgm:spPr/>
    </dgm:pt>
    <dgm:pt modelId="{5EC3CB36-6917-4D5F-9822-C370A5C2B2FB}" type="pres">
      <dgm:prSet presAssocID="{E77EF61E-78F7-4AE8-80B2-C957E1666471}" presName="linNode" presStyleCnt="0"/>
      <dgm:spPr/>
    </dgm:pt>
    <dgm:pt modelId="{ED1C073B-77E3-4F4E-A0EC-918545BDE2BE}" type="pres">
      <dgm:prSet presAssocID="{E77EF61E-78F7-4AE8-80B2-C957E1666471}" presName="parentText" presStyleLbl="node1" presStyleIdx="4" presStyleCnt="8">
        <dgm:presLayoutVars>
          <dgm:chMax val="1"/>
          <dgm:bulletEnabled val="1"/>
        </dgm:presLayoutVars>
      </dgm:prSet>
      <dgm:spPr/>
    </dgm:pt>
    <dgm:pt modelId="{C56C8BAE-F35F-46B6-931D-42BC30BC8788}" type="pres">
      <dgm:prSet presAssocID="{E77EF61E-78F7-4AE8-80B2-C957E1666471}" presName="descendantText" presStyleLbl="alignAccFollowNode1" presStyleIdx="4" presStyleCnt="8">
        <dgm:presLayoutVars>
          <dgm:bulletEnabled val="1"/>
        </dgm:presLayoutVars>
      </dgm:prSet>
      <dgm:spPr/>
    </dgm:pt>
    <dgm:pt modelId="{A1516EFB-8230-467F-B769-6AB37F8BD095}" type="pres">
      <dgm:prSet presAssocID="{F10C414B-7899-4797-A506-30368D8ED9EE}" presName="sp" presStyleCnt="0"/>
      <dgm:spPr/>
    </dgm:pt>
    <dgm:pt modelId="{BA33D492-6C96-4C1F-A838-FC06B84CDD72}" type="pres">
      <dgm:prSet presAssocID="{51DCF9BE-39FA-4FC6-BC01-9E14843E3AFD}" presName="linNode" presStyleCnt="0"/>
      <dgm:spPr/>
    </dgm:pt>
    <dgm:pt modelId="{F66AED57-3F6D-47ED-AD45-662C569CA1C7}" type="pres">
      <dgm:prSet presAssocID="{51DCF9BE-39FA-4FC6-BC01-9E14843E3AFD}" presName="parentText" presStyleLbl="node1" presStyleIdx="5" presStyleCnt="8">
        <dgm:presLayoutVars>
          <dgm:chMax val="1"/>
          <dgm:bulletEnabled val="1"/>
        </dgm:presLayoutVars>
      </dgm:prSet>
      <dgm:spPr/>
    </dgm:pt>
    <dgm:pt modelId="{FF072D19-5833-48A2-96EA-73607C258DEA}" type="pres">
      <dgm:prSet presAssocID="{51DCF9BE-39FA-4FC6-BC01-9E14843E3AFD}" presName="descendantText" presStyleLbl="alignAccFollowNode1" presStyleIdx="5" presStyleCnt="8">
        <dgm:presLayoutVars>
          <dgm:bulletEnabled val="1"/>
        </dgm:presLayoutVars>
      </dgm:prSet>
      <dgm:spPr/>
    </dgm:pt>
    <dgm:pt modelId="{71180012-EA21-42D0-8B1A-0EA12E2F7007}" type="pres">
      <dgm:prSet presAssocID="{24325AF7-786C-4AA7-A0AF-81414E6A6C4A}" presName="sp" presStyleCnt="0"/>
      <dgm:spPr/>
    </dgm:pt>
    <dgm:pt modelId="{AE7883AF-C84C-4B74-A6ED-57605D661821}" type="pres">
      <dgm:prSet presAssocID="{EC6365C1-BD37-487F-BD7C-67B714D10DAA}" presName="linNode" presStyleCnt="0"/>
      <dgm:spPr/>
    </dgm:pt>
    <dgm:pt modelId="{E18A7C1F-54EA-494A-86CF-2B2EBA712571}" type="pres">
      <dgm:prSet presAssocID="{EC6365C1-BD37-487F-BD7C-67B714D10DAA}" presName="parentText" presStyleLbl="node1" presStyleIdx="6" presStyleCnt="8">
        <dgm:presLayoutVars>
          <dgm:chMax val="1"/>
          <dgm:bulletEnabled val="1"/>
        </dgm:presLayoutVars>
      </dgm:prSet>
      <dgm:spPr/>
    </dgm:pt>
    <dgm:pt modelId="{B1486A58-498C-41FF-88B0-40D32FA15288}" type="pres">
      <dgm:prSet presAssocID="{EC6365C1-BD37-487F-BD7C-67B714D10DAA}" presName="descendantText" presStyleLbl="alignAccFollowNode1" presStyleIdx="6" presStyleCnt="8">
        <dgm:presLayoutVars>
          <dgm:bulletEnabled val="1"/>
        </dgm:presLayoutVars>
      </dgm:prSet>
      <dgm:spPr/>
    </dgm:pt>
    <dgm:pt modelId="{E1397FBD-2FA0-4CE5-B393-A9B0679B3B83}" type="pres">
      <dgm:prSet presAssocID="{BC5BD3E3-BE62-47C8-AD0A-6188C2A2C754}" presName="sp" presStyleCnt="0"/>
      <dgm:spPr/>
    </dgm:pt>
    <dgm:pt modelId="{162917DE-51C1-458B-B80A-1F2A16800DC5}" type="pres">
      <dgm:prSet presAssocID="{61B4A917-162D-419C-A1EA-A68E06824B13}" presName="linNode" presStyleCnt="0"/>
      <dgm:spPr/>
    </dgm:pt>
    <dgm:pt modelId="{74417B07-2CF5-4507-A8AE-050C583D253B}" type="pres">
      <dgm:prSet presAssocID="{61B4A917-162D-419C-A1EA-A68E06824B13}" presName="parentText" presStyleLbl="node1" presStyleIdx="7" presStyleCnt="8">
        <dgm:presLayoutVars>
          <dgm:chMax val="1"/>
          <dgm:bulletEnabled val="1"/>
        </dgm:presLayoutVars>
      </dgm:prSet>
      <dgm:spPr/>
    </dgm:pt>
    <dgm:pt modelId="{AC10A1E6-FFD5-4DBC-A2CA-96F39252EC73}" type="pres">
      <dgm:prSet presAssocID="{61B4A917-162D-419C-A1EA-A68E06824B13}" presName="descendantText" presStyleLbl="alignAccFollowNode1" presStyleIdx="7" presStyleCnt="8">
        <dgm:presLayoutVars>
          <dgm:bulletEnabled val="1"/>
        </dgm:presLayoutVars>
      </dgm:prSet>
      <dgm:spPr/>
    </dgm:pt>
  </dgm:ptLst>
  <dgm:cxnLst>
    <dgm:cxn modelId="{D2A33901-0A34-408C-BD62-D8273164B629}" type="presOf" srcId="{0FCB5BB4-B362-4C3C-B02D-63C61FF42E13}" destId="{13EE1CAF-EA64-443D-8C9A-BDC14B04980E}" srcOrd="0" destOrd="0" presId="urn:microsoft.com/office/officeart/2005/8/layout/vList5"/>
    <dgm:cxn modelId="{9080A10A-80E5-4168-B2A8-7046AA95B2B5}" srcId="{3BFA69C7-D08B-45BE-895F-9B1095B899A5}" destId="{E77EF61E-78F7-4AE8-80B2-C957E1666471}" srcOrd="4" destOrd="0" parTransId="{98F0939B-F196-457E-AF1F-66ADD0D128B6}" sibTransId="{F10C414B-7899-4797-A506-30368D8ED9EE}"/>
    <dgm:cxn modelId="{9D9CA015-7126-4173-A8E1-32AE8B47BBD3}" type="presOf" srcId="{EC6365C1-BD37-487F-BD7C-67B714D10DAA}" destId="{E18A7C1F-54EA-494A-86CF-2B2EBA712571}" srcOrd="0" destOrd="0" presId="urn:microsoft.com/office/officeart/2005/8/layout/vList5"/>
    <dgm:cxn modelId="{6CD1C216-0351-4203-A225-D6418DF71A11}" type="presOf" srcId="{D8BFBFF9-04CC-4F4F-B11D-4E76E256704C}" destId="{B1486A58-498C-41FF-88B0-40D32FA15288}" srcOrd="0" destOrd="0" presId="urn:microsoft.com/office/officeart/2005/8/layout/vList5"/>
    <dgm:cxn modelId="{DBAEE216-EC67-4A2F-BEDB-5024A3EEC766}" srcId="{3BFA69C7-D08B-45BE-895F-9B1095B899A5}" destId="{61B4A917-162D-419C-A1EA-A68E06824B13}" srcOrd="7" destOrd="0" parTransId="{9071C270-64C4-4C53-A547-0679286C8B39}" sibTransId="{F9F866BE-7240-4981-84D9-99A00336C5DD}"/>
    <dgm:cxn modelId="{F4B43A1B-3840-43E9-9D1E-219B0993FD22}" srcId="{E77EF61E-78F7-4AE8-80B2-C957E1666471}" destId="{D941D126-49E7-40B0-B429-BC4A9B65E641}" srcOrd="0" destOrd="0" parTransId="{2E40C199-B1F4-4BD9-B7F3-7360C5060951}" sibTransId="{DE4CBD54-29D9-47D2-A54E-8147F18DEA39}"/>
    <dgm:cxn modelId="{D7165A21-4EF0-4124-AB57-AB0D10E77B6A}" type="presOf" srcId="{BEF09911-3585-4A77-BE4F-7B8977AAADA5}" destId="{FFD4F423-AD1D-4DCD-87D4-D26430E9D893}" srcOrd="0" destOrd="0" presId="urn:microsoft.com/office/officeart/2005/8/layout/vList5"/>
    <dgm:cxn modelId="{468AFF2A-D2AF-44BF-A4C2-3745A9600A2D}" srcId="{61B4A917-162D-419C-A1EA-A68E06824B13}" destId="{B0CA2A26-CD9A-4C36-9B4E-B58BBBC4785D}" srcOrd="0" destOrd="0" parTransId="{B491BB3C-FCEC-42BF-9FF8-58A496B42DEF}" sibTransId="{211901EC-500E-4C00-9A3A-C42C72F86865}"/>
    <dgm:cxn modelId="{33C5382B-BB53-4E40-B27C-82934C1D8B18}" srcId="{54392467-50D7-4E5D-89F8-DE29BEA2E75A}" destId="{EC73A61B-8A0C-4C18-9FBC-0B158ED11A54}" srcOrd="0" destOrd="0" parTransId="{5B15A450-B8A2-4433-97C6-49D224C03D5F}" sibTransId="{EEEFB259-6A0A-4DA1-9428-170A2EDBBBE8}"/>
    <dgm:cxn modelId="{5588892E-DA54-4ADF-945E-730E329D8064}" srcId="{0FCB5BB4-B362-4C3C-B02D-63C61FF42E13}" destId="{B38B1D97-BDE4-427D-9377-562A417E89CC}" srcOrd="0" destOrd="0" parTransId="{3939CB43-DC4D-447E-B6AC-154742C2531B}" sibTransId="{06AD615A-B24D-4F01-91E2-55EC33DE69AE}"/>
    <dgm:cxn modelId="{06A6CC44-4773-45B4-8277-626E08AFA02C}" srcId="{3BFA69C7-D08B-45BE-895F-9B1095B899A5}" destId="{EC6365C1-BD37-487F-BD7C-67B714D10DAA}" srcOrd="6" destOrd="0" parTransId="{693C0293-A9ED-4099-83B6-6DBE9E6D5D84}" sibTransId="{BC5BD3E3-BE62-47C8-AD0A-6188C2A2C754}"/>
    <dgm:cxn modelId="{7B2F7047-EACE-40A2-8367-40269195F705}" type="presOf" srcId="{C6BFF9A4-F097-4FA6-8AFC-2DDC049709C6}" destId="{FF072D19-5833-48A2-96EA-73607C258DEA}" srcOrd="0" destOrd="0" presId="urn:microsoft.com/office/officeart/2005/8/layout/vList5"/>
    <dgm:cxn modelId="{5EEA2B48-D269-4CE5-9BD7-D1C8ED96C7F6}" type="presOf" srcId="{EC73A61B-8A0C-4C18-9FBC-0B158ED11A54}" destId="{A30B0B0D-4725-43CF-929C-F964AAF1D1D9}" srcOrd="0" destOrd="0" presId="urn:microsoft.com/office/officeart/2005/8/layout/vList5"/>
    <dgm:cxn modelId="{49F9D249-58AE-4638-A6BE-292A6AA614BF}" srcId="{51DCF9BE-39FA-4FC6-BC01-9E14843E3AFD}" destId="{C6BFF9A4-F097-4FA6-8AFC-2DDC049709C6}" srcOrd="0" destOrd="0" parTransId="{650497F7-27ED-455F-B886-EFEEAF477608}" sibTransId="{17905372-9237-46BC-9437-9C78C3E90FA4}"/>
    <dgm:cxn modelId="{085CDD70-469C-4390-97CE-744623A3CD4B}" srcId="{3BFA69C7-D08B-45BE-895F-9B1095B899A5}" destId="{BEF09911-3585-4A77-BE4F-7B8977AAADA5}" srcOrd="1" destOrd="0" parTransId="{33A75C12-09D3-4901-A8DE-7F0C6D3C7283}" sibTransId="{80C24D6F-1619-4C00-9688-4995FD148582}"/>
    <dgm:cxn modelId="{8A65E351-E991-4A73-A181-0C6317FD909E}" srcId="{3BFA69C7-D08B-45BE-895F-9B1095B899A5}" destId="{51DCF9BE-39FA-4FC6-BC01-9E14843E3AFD}" srcOrd="5" destOrd="0" parTransId="{384EC051-9CAA-4FE1-83F6-7410960DEB3F}" sibTransId="{24325AF7-786C-4AA7-A0AF-81414E6A6C4A}"/>
    <dgm:cxn modelId="{C77A2573-B21E-4F41-A8CD-0FB5F4B5D138}" srcId="{7C62900D-E078-4700-9D35-5CABE9635D15}" destId="{C4E1EEA6-32A4-40CD-BF89-F1D8A63140B6}" srcOrd="0" destOrd="0" parTransId="{5747F8A9-D2F9-4FC5-833E-589F24AB779C}" sibTransId="{7FB0F5E9-9860-43D4-99BD-CBB428F87245}"/>
    <dgm:cxn modelId="{634EED74-8C04-44C8-B241-6673D24B237F}" type="presOf" srcId="{51DCF9BE-39FA-4FC6-BC01-9E14843E3AFD}" destId="{F66AED57-3F6D-47ED-AD45-662C569CA1C7}" srcOrd="0" destOrd="0" presId="urn:microsoft.com/office/officeart/2005/8/layout/vList5"/>
    <dgm:cxn modelId="{78F9DE75-D1D9-4775-98B4-E25106A0D534}" type="presOf" srcId="{61B4A917-162D-419C-A1EA-A68E06824B13}" destId="{74417B07-2CF5-4507-A8AE-050C583D253B}" srcOrd="0" destOrd="0" presId="urn:microsoft.com/office/officeart/2005/8/layout/vList5"/>
    <dgm:cxn modelId="{412E187F-131D-44F9-A146-F481B9BE6F19}" type="presOf" srcId="{E77EF61E-78F7-4AE8-80B2-C957E1666471}" destId="{ED1C073B-77E3-4F4E-A0EC-918545BDE2BE}" srcOrd="0" destOrd="0" presId="urn:microsoft.com/office/officeart/2005/8/layout/vList5"/>
    <dgm:cxn modelId="{BB0A119A-AEEA-459A-B9D7-8287B75A8B14}" srcId="{BEF09911-3585-4A77-BE4F-7B8977AAADA5}" destId="{8440038E-B54E-4CD7-A92D-CBB06E510192}" srcOrd="0" destOrd="0" parTransId="{A4FBCB25-43D7-4BCB-8723-6DDADC14EA7E}" sibTransId="{43E2E4C8-B496-4F8F-B531-A683C06238EC}"/>
    <dgm:cxn modelId="{0F4320A5-4EDE-49F3-B130-78BBA7023914}" type="presOf" srcId="{54392467-50D7-4E5D-89F8-DE29BEA2E75A}" destId="{93CA792E-4C3B-4ACB-B07F-92122EDD1B4D}" srcOrd="0" destOrd="0" presId="urn:microsoft.com/office/officeart/2005/8/layout/vList5"/>
    <dgm:cxn modelId="{8FD19CAA-C9F6-464D-8E01-3E7BB969B048}" type="presOf" srcId="{B38B1D97-BDE4-427D-9377-562A417E89CC}" destId="{F26AE363-D4BB-4BE3-81D4-6F2390E38D07}" srcOrd="0" destOrd="0" presId="urn:microsoft.com/office/officeart/2005/8/layout/vList5"/>
    <dgm:cxn modelId="{3ADBDDB7-CB9C-45AB-B9F3-445A86825AD5}" type="presOf" srcId="{B0CA2A26-CD9A-4C36-9B4E-B58BBBC4785D}" destId="{AC10A1E6-FFD5-4DBC-A2CA-96F39252EC73}" srcOrd="0" destOrd="0" presId="urn:microsoft.com/office/officeart/2005/8/layout/vList5"/>
    <dgm:cxn modelId="{1CF981BB-6900-460E-B00F-E5D5662A72A9}" type="presOf" srcId="{D941D126-49E7-40B0-B429-BC4A9B65E641}" destId="{C56C8BAE-F35F-46B6-931D-42BC30BC8788}" srcOrd="0" destOrd="0" presId="urn:microsoft.com/office/officeart/2005/8/layout/vList5"/>
    <dgm:cxn modelId="{5E9F4ABC-8C45-4ED4-A4F5-E8739CFF5A48}" type="presOf" srcId="{C4E1EEA6-32A4-40CD-BF89-F1D8A63140B6}" destId="{6D37EA81-4C10-46C8-9210-EAD6A4888268}" srcOrd="0" destOrd="0" presId="urn:microsoft.com/office/officeart/2005/8/layout/vList5"/>
    <dgm:cxn modelId="{604026CA-9466-448C-BEED-BA39FA722312}" type="presOf" srcId="{7C62900D-E078-4700-9D35-5CABE9635D15}" destId="{4AFB50AF-06F2-491E-ACCC-0440099A583E}" srcOrd="0" destOrd="0" presId="urn:microsoft.com/office/officeart/2005/8/layout/vList5"/>
    <dgm:cxn modelId="{529F4AD3-167B-4B8D-8DE8-61F53664C7C9}" type="presOf" srcId="{8440038E-B54E-4CD7-A92D-CBB06E510192}" destId="{A1242558-8FD9-4300-ADFD-293C65978FC6}" srcOrd="0" destOrd="0" presId="urn:microsoft.com/office/officeart/2005/8/layout/vList5"/>
    <dgm:cxn modelId="{A77112D5-C2F6-4AAC-B540-9E656F982D51}" srcId="{3BFA69C7-D08B-45BE-895F-9B1095B899A5}" destId="{7C62900D-E078-4700-9D35-5CABE9635D15}" srcOrd="3" destOrd="0" parTransId="{1F24B3B1-BA5A-4FF6-9675-21EF44B2A5D0}" sibTransId="{2E3C3B88-DA77-4ECB-8F85-3FED80CAD940}"/>
    <dgm:cxn modelId="{4C024ED7-0B49-449A-8CBD-4928CCF8FC66}" srcId="{3BFA69C7-D08B-45BE-895F-9B1095B899A5}" destId="{0FCB5BB4-B362-4C3C-B02D-63C61FF42E13}" srcOrd="2" destOrd="0" parTransId="{CE0C4ECE-C7D5-4F31-8011-ABF723509AD7}" sibTransId="{062E06BD-7381-4E39-B5D5-CC129B68C40D}"/>
    <dgm:cxn modelId="{73D9F4E2-E947-4A88-A169-1C215E6C850B}" srcId="{3BFA69C7-D08B-45BE-895F-9B1095B899A5}" destId="{54392467-50D7-4E5D-89F8-DE29BEA2E75A}" srcOrd="0" destOrd="0" parTransId="{D3F1FFE4-CF88-42DE-A333-263A9E9B23E5}" sibTransId="{655198BF-53BF-47C4-B1D9-E5AA98B0D8FC}"/>
    <dgm:cxn modelId="{7EFDD7E8-C3DA-4499-AAE4-1C1036430387}" type="presOf" srcId="{3BFA69C7-D08B-45BE-895F-9B1095B899A5}" destId="{A1B111B4-B0F3-4713-BFBE-A149FBF0A3BB}" srcOrd="0" destOrd="0" presId="urn:microsoft.com/office/officeart/2005/8/layout/vList5"/>
    <dgm:cxn modelId="{1AE5AAFD-A54A-46B5-98FC-2C4B14B593C6}" srcId="{EC6365C1-BD37-487F-BD7C-67B714D10DAA}" destId="{D8BFBFF9-04CC-4F4F-B11D-4E76E256704C}" srcOrd="0" destOrd="0" parTransId="{37F64D3F-67AC-4A3A-BC76-618B3627F29A}" sibTransId="{9789DD44-961E-419B-845E-E13664DAC5B7}"/>
    <dgm:cxn modelId="{6E087841-1F8C-4CC2-937E-FFCE4C78901E}" type="presParOf" srcId="{A1B111B4-B0F3-4713-BFBE-A149FBF0A3BB}" destId="{947BCAD6-3EDF-4858-B680-070A20FAD6C0}" srcOrd="0" destOrd="0" presId="urn:microsoft.com/office/officeart/2005/8/layout/vList5"/>
    <dgm:cxn modelId="{065E0931-05D1-48A2-BB67-4DE2557C0C0C}" type="presParOf" srcId="{947BCAD6-3EDF-4858-B680-070A20FAD6C0}" destId="{93CA792E-4C3B-4ACB-B07F-92122EDD1B4D}" srcOrd="0" destOrd="0" presId="urn:microsoft.com/office/officeart/2005/8/layout/vList5"/>
    <dgm:cxn modelId="{31701F56-0899-4BF0-B105-1EB9F77F4773}" type="presParOf" srcId="{947BCAD6-3EDF-4858-B680-070A20FAD6C0}" destId="{A30B0B0D-4725-43CF-929C-F964AAF1D1D9}" srcOrd="1" destOrd="0" presId="urn:microsoft.com/office/officeart/2005/8/layout/vList5"/>
    <dgm:cxn modelId="{81914302-387E-422F-B0EC-20D7605EA92A}" type="presParOf" srcId="{A1B111B4-B0F3-4713-BFBE-A149FBF0A3BB}" destId="{CE07232E-9C1C-42D6-907F-A0DCBA7E9104}" srcOrd="1" destOrd="0" presId="urn:microsoft.com/office/officeart/2005/8/layout/vList5"/>
    <dgm:cxn modelId="{E076B6D2-8C9B-4DB1-8636-B28030801074}" type="presParOf" srcId="{A1B111B4-B0F3-4713-BFBE-A149FBF0A3BB}" destId="{EC08482F-4BFE-4A29-978B-136F4E7B531B}" srcOrd="2" destOrd="0" presId="urn:microsoft.com/office/officeart/2005/8/layout/vList5"/>
    <dgm:cxn modelId="{CFCC31E2-67A2-4732-A4E1-195BFEF7E7D4}" type="presParOf" srcId="{EC08482F-4BFE-4A29-978B-136F4E7B531B}" destId="{FFD4F423-AD1D-4DCD-87D4-D26430E9D893}" srcOrd="0" destOrd="0" presId="urn:microsoft.com/office/officeart/2005/8/layout/vList5"/>
    <dgm:cxn modelId="{08498326-061E-43CB-BA4B-B7D134C055F1}" type="presParOf" srcId="{EC08482F-4BFE-4A29-978B-136F4E7B531B}" destId="{A1242558-8FD9-4300-ADFD-293C65978FC6}" srcOrd="1" destOrd="0" presId="urn:microsoft.com/office/officeart/2005/8/layout/vList5"/>
    <dgm:cxn modelId="{C0B90159-BDED-4D98-B43A-A06B0AC0FD3A}" type="presParOf" srcId="{A1B111B4-B0F3-4713-BFBE-A149FBF0A3BB}" destId="{E5B8A4B9-C86F-451A-A53D-DD9A5B1B8EB6}" srcOrd="3" destOrd="0" presId="urn:microsoft.com/office/officeart/2005/8/layout/vList5"/>
    <dgm:cxn modelId="{FD78BB2A-B2B4-4239-9EEB-DEB8F2142443}" type="presParOf" srcId="{A1B111B4-B0F3-4713-BFBE-A149FBF0A3BB}" destId="{890C2E23-229A-4849-985D-C7B4C4B340EA}" srcOrd="4" destOrd="0" presId="urn:microsoft.com/office/officeart/2005/8/layout/vList5"/>
    <dgm:cxn modelId="{3C2BBAA4-05E3-4C90-A74C-491BC707161B}" type="presParOf" srcId="{890C2E23-229A-4849-985D-C7B4C4B340EA}" destId="{13EE1CAF-EA64-443D-8C9A-BDC14B04980E}" srcOrd="0" destOrd="0" presId="urn:microsoft.com/office/officeart/2005/8/layout/vList5"/>
    <dgm:cxn modelId="{10D0C3B2-8073-4A76-B2C7-4C1D1D465D04}" type="presParOf" srcId="{890C2E23-229A-4849-985D-C7B4C4B340EA}" destId="{F26AE363-D4BB-4BE3-81D4-6F2390E38D07}" srcOrd="1" destOrd="0" presId="urn:microsoft.com/office/officeart/2005/8/layout/vList5"/>
    <dgm:cxn modelId="{00CB8769-C11F-4B60-80A1-5060ECA1866C}" type="presParOf" srcId="{A1B111B4-B0F3-4713-BFBE-A149FBF0A3BB}" destId="{EA1E1E12-D21A-4C92-8469-5E712E179EC4}" srcOrd="5" destOrd="0" presId="urn:microsoft.com/office/officeart/2005/8/layout/vList5"/>
    <dgm:cxn modelId="{46D8764F-2529-4BC2-A53B-0D6AEA3B58B9}" type="presParOf" srcId="{A1B111B4-B0F3-4713-BFBE-A149FBF0A3BB}" destId="{041053A7-B82A-4FCA-9178-F56C426D2E96}" srcOrd="6" destOrd="0" presId="urn:microsoft.com/office/officeart/2005/8/layout/vList5"/>
    <dgm:cxn modelId="{EF61E59A-ED60-4513-8C73-C8298ED7A3DF}" type="presParOf" srcId="{041053A7-B82A-4FCA-9178-F56C426D2E96}" destId="{4AFB50AF-06F2-491E-ACCC-0440099A583E}" srcOrd="0" destOrd="0" presId="urn:microsoft.com/office/officeart/2005/8/layout/vList5"/>
    <dgm:cxn modelId="{AA48647A-51A3-4284-9102-66B93E5CC4AB}" type="presParOf" srcId="{041053A7-B82A-4FCA-9178-F56C426D2E96}" destId="{6D37EA81-4C10-46C8-9210-EAD6A4888268}" srcOrd="1" destOrd="0" presId="urn:microsoft.com/office/officeart/2005/8/layout/vList5"/>
    <dgm:cxn modelId="{6501320A-B045-46F0-A476-D5825D3226DE}" type="presParOf" srcId="{A1B111B4-B0F3-4713-BFBE-A149FBF0A3BB}" destId="{67087095-6DAB-4BDD-815F-75BF63EC5716}" srcOrd="7" destOrd="0" presId="urn:microsoft.com/office/officeart/2005/8/layout/vList5"/>
    <dgm:cxn modelId="{4FEF65CB-5AA8-49F7-81FB-115F4F6C60B5}" type="presParOf" srcId="{A1B111B4-B0F3-4713-BFBE-A149FBF0A3BB}" destId="{5EC3CB36-6917-4D5F-9822-C370A5C2B2FB}" srcOrd="8" destOrd="0" presId="urn:microsoft.com/office/officeart/2005/8/layout/vList5"/>
    <dgm:cxn modelId="{D323E5B2-01B9-480E-BCA0-968604B41FF0}" type="presParOf" srcId="{5EC3CB36-6917-4D5F-9822-C370A5C2B2FB}" destId="{ED1C073B-77E3-4F4E-A0EC-918545BDE2BE}" srcOrd="0" destOrd="0" presId="urn:microsoft.com/office/officeart/2005/8/layout/vList5"/>
    <dgm:cxn modelId="{0C96DE1B-DC6B-40D6-B12B-2EDBD651CFFB}" type="presParOf" srcId="{5EC3CB36-6917-4D5F-9822-C370A5C2B2FB}" destId="{C56C8BAE-F35F-46B6-931D-42BC30BC8788}" srcOrd="1" destOrd="0" presId="urn:microsoft.com/office/officeart/2005/8/layout/vList5"/>
    <dgm:cxn modelId="{93B8C942-01BD-432E-BAB4-BAF6EFDF0F58}" type="presParOf" srcId="{A1B111B4-B0F3-4713-BFBE-A149FBF0A3BB}" destId="{A1516EFB-8230-467F-B769-6AB37F8BD095}" srcOrd="9" destOrd="0" presId="urn:microsoft.com/office/officeart/2005/8/layout/vList5"/>
    <dgm:cxn modelId="{A4E097F3-BF96-46F7-A868-31CCF9091046}" type="presParOf" srcId="{A1B111B4-B0F3-4713-BFBE-A149FBF0A3BB}" destId="{BA33D492-6C96-4C1F-A838-FC06B84CDD72}" srcOrd="10" destOrd="0" presId="urn:microsoft.com/office/officeart/2005/8/layout/vList5"/>
    <dgm:cxn modelId="{162E5137-4330-4524-A127-2309D16BEF9E}" type="presParOf" srcId="{BA33D492-6C96-4C1F-A838-FC06B84CDD72}" destId="{F66AED57-3F6D-47ED-AD45-662C569CA1C7}" srcOrd="0" destOrd="0" presId="urn:microsoft.com/office/officeart/2005/8/layout/vList5"/>
    <dgm:cxn modelId="{3B05EB16-032B-41B6-8BB7-2BD89F2B8403}" type="presParOf" srcId="{BA33D492-6C96-4C1F-A838-FC06B84CDD72}" destId="{FF072D19-5833-48A2-96EA-73607C258DEA}" srcOrd="1" destOrd="0" presId="urn:microsoft.com/office/officeart/2005/8/layout/vList5"/>
    <dgm:cxn modelId="{2BC924BA-9F51-4ED3-8D2D-B17ABC853207}" type="presParOf" srcId="{A1B111B4-B0F3-4713-BFBE-A149FBF0A3BB}" destId="{71180012-EA21-42D0-8B1A-0EA12E2F7007}" srcOrd="11" destOrd="0" presId="urn:microsoft.com/office/officeart/2005/8/layout/vList5"/>
    <dgm:cxn modelId="{32B0E360-7D21-4C51-9BED-C8F492697AB6}" type="presParOf" srcId="{A1B111B4-B0F3-4713-BFBE-A149FBF0A3BB}" destId="{AE7883AF-C84C-4B74-A6ED-57605D661821}" srcOrd="12" destOrd="0" presId="urn:microsoft.com/office/officeart/2005/8/layout/vList5"/>
    <dgm:cxn modelId="{CEDC3342-B06F-461A-847D-F68881BA97A3}" type="presParOf" srcId="{AE7883AF-C84C-4B74-A6ED-57605D661821}" destId="{E18A7C1F-54EA-494A-86CF-2B2EBA712571}" srcOrd="0" destOrd="0" presId="urn:microsoft.com/office/officeart/2005/8/layout/vList5"/>
    <dgm:cxn modelId="{9A8BDCBD-24D9-4EAF-BA51-785C4742384E}" type="presParOf" srcId="{AE7883AF-C84C-4B74-A6ED-57605D661821}" destId="{B1486A58-498C-41FF-88B0-40D32FA15288}" srcOrd="1" destOrd="0" presId="urn:microsoft.com/office/officeart/2005/8/layout/vList5"/>
    <dgm:cxn modelId="{9D5E1350-7B1F-4BE6-B768-1EA6057AF6C9}" type="presParOf" srcId="{A1B111B4-B0F3-4713-BFBE-A149FBF0A3BB}" destId="{E1397FBD-2FA0-4CE5-B393-A9B0679B3B83}" srcOrd="13" destOrd="0" presId="urn:microsoft.com/office/officeart/2005/8/layout/vList5"/>
    <dgm:cxn modelId="{30B5D94B-E254-4C1B-A487-0079E0FFD5A3}" type="presParOf" srcId="{A1B111B4-B0F3-4713-BFBE-A149FBF0A3BB}" destId="{162917DE-51C1-458B-B80A-1F2A16800DC5}" srcOrd="14" destOrd="0" presId="urn:microsoft.com/office/officeart/2005/8/layout/vList5"/>
    <dgm:cxn modelId="{66A3477C-C239-4783-900B-9C8CD6293B8F}" type="presParOf" srcId="{162917DE-51C1-458B-B80A-1F2A16800DC5}" destId="{74417B07-2CF5-4507-A8AE-050C583D253B}" srcOrd="0" destOrd="0" presId="urn:microsoft.com/office/officeart/2005/8/layout/vList5"/>
    <dgm:cxn modelId="{292F87E9-E7AD-47E6-BB7B-142A300E8B2A}" type="presParOf" srcId="{162917DE-51C1-458B-B80A-1F2A16800DC5}" destId="{AC10A1E6-FFD5-4DBC-A2CA-96F39252EC73}"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0B0B0D-4725-43CF-929C-F964AAF1D1D9}">
      <dsp:nvSpPr>
        <dsp:cNvPr id="0" name=""/>
        <dsp:cNvSpPr/>
      </dsp:nvSpPr>
      <dsp:spPr>
        <a:xfrm rot="5400000">
          <a:off x="6934345" y="-3058409"/>
          <a:ext cx="524998" cy="6773500"/>
        </a:xfrm>
        <a:prstGeom prst="round2SameRect">
          <a:avLst/>
        </a:prstGeom>
        <a:noFill/>
        <a:ln w="1905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780" tIns="72390" rIns="144780" bIns="72390" numCol="1" spcCol="1270" anchor="ctr" anchorCtr="0">
          <a:noAutofit/>
        </a:bodyPr>
        <a:lstStyle/>
        <a:p>
          <a:pPr marL="171450" lvl="1" indent="-171450" algn="ctr" defTabSz="800100">
            <a:lnSpc>
              <a:spcPct val="90000"/>
            </a:lnSpc>
            <a:spcBef>
              <a:spcPct val="0"/>
            </a:spcBef>
            <a:spcAft>
              <a:spcPct val="15000"/>
            </a:spcAft>
            <a:buNone/>
          </a:pPr>
          <a:r>
            <a:rPr lang="en-US" sz="1800" b="1" kern="1200">
              <a:solidFill>
                <a:schemeClr val="tx1"/>
              </a:solidFill>
            </a:rPr>
            <a:t>Example of unacceptable use case</a:t>
          </a:r>
        </a:p>
      </dsp:txBody>
      <dsp:txXfrm rot="-5400000">
        <a:off x="3810094" y="91470"/>
        <a:ext cx="6747872" cy="473742"/>
      </dsp:txXfrm>
    </dsp:sp>
    <dsp:sp modelId="{93CA792E-4C3B-4ACB-B07F-92122EDD1B4D}">
      <dsp:nvSpPr>
        <dsp:cNvPr id="0" name=""/>
        <dsp:cNvSpPr/>
      </dsp:nvSpPr>
      <dsp:spPr>
        <a:xfrm>
          <a:off x="0" y="217"/>
          <a:ext cx="3810094" cy="656247"/>
        </a:xfrm>
        <a:prstGeom prst="roundRect">
          <a:avLst/>
        </a:prstGeom>
        <a:no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en-US" sz="1800" b="1" kern="1200">
              <a:solidFill>
                <a:schemeClr val="tx1"/>
              </a:solidFill>
            </a:rPr>
            <a:t>Unacceptable use</a:t>
          </a:r>
        </a:p>
      </dsp:txBody>
      <dsp:txXfrm>
        <a:off x="32035" y="32252"/>
        <a:ext cx="3746024" cy="592177"/>
      </dsp:txXfrm>
    </dsp:sp>
    <dsp:sp modelId="{A1242558-8FD9-4300-ADFD-293C65978FC6}">
      <dsp:nvSpPr>
        <dsp:cNvPr id="0" name=""/>
        <dsp:cNvSpPr/>
      </dsp:nvSpPr>
      <dsp:spPr>
        <a:xfrm rot="5400000">
          <a:off x="6934345" y="-2369349"/>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CA" sz="1300" kern="1200" dirty="0">
              <a:latin typeface="Aptos Display" panose="020F0302020204030204"/>
            </a:rPr>
            <a:t>Using</a:t>
          </a:r>
          <a:r>
            <a:rPr lang="en-CA" sz="1300" kern="1200" dirty="0"/>
            <a:t> deepfake technology that can spread misinformation, manipulate public opinion, and lead to increased polarization.</a:t>
          </a:r>
          <a:endParaRPr lang="en-US" sz="1300" kern="1200" dirty="0"/>
        </a:p>
      </dsp:txBody>
      <dsp:txXfrm rot="-5400000">
        <a:off x="3810094" y="780530"/>
        <a:ext cx="6747872" cy="473742"/>
      </dsp:txXfrm>
    </dsp:sp>
    <dsp:sp modelId="{FFD4F423-AD1D-4DCD-87D4-D26430E9D893}">
      <dsp:nvSpPr>
        <dsp:cNvPr id="0" name=""/>
        <dsp:cNvSpPr/>
      </dsp:nvSpPr>
      <dsp:spPr>
        <a:xfrm>
          <a:off x="0" y="68927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dirty="0"/>
            <a:t>To manipulate or deceive in a way that alters </a:t>
          </a:r>
          <a:r>
            <a:rPr lang="en-US" sz="1200" kern="1200" dirty="0" err="1"/>
            <a:t>behaviour</a:t>
          </a:r>
          <a:r>
            <a:rPr lang="en-US" sz="1200" kern="1200" dirty="0"/>
            <a:t> resulting in harm or impacts to individual autonomy and fundamental freedoms</a:t>
          </a:r>
        </a:p>
      </dsp:txBody>
      <dsp:txXfrm>
        <a:off x="32035" y="721312"/>
        <a:ext cx="3746024" cy="592177"/>
      </dsp:txXfrm>
    </dsp:sp>
    <dsp:sp modelId="{F26AE363-D4BB-4BE3-81D4-6F2390E38D07}">
      <dsp:nvSpPr>
        <dsp:cNvPr id="0" name=""/>
        <dsp:cNvSpPr/>
      </dsp:nvSpPr>
      <dsp:spPr>
        <a:xfrm rot="5400000">
          <a:off x="6934345" y="-1680289"/>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CA" sz="1300" kern="1200" dirty="0">
              <a:latin typeface="Aptos Display" panose="020F0302020204030204"/>
            </a:rPr>
            <a:t>Collecting</a:t>
          </a:r>
          <a:r>
            <a:rPr lang="en-CA" sz="1300" kern="1200" dirty="0"/>
            <a:t> social behaviour and inferred, predicted or observed personal characteristics over time to create a score that impacts </a:t>
          </a:r>
          <a:r>
            <a:rPr lang="en-CA" sz="1300" kern="1200" dirty="0">
              <a:solidFill>
                <a:srgbClr val="FF0000"/>
              </a:solidFill>
            </a:rPr>
            <a:t>individuals’ </a:t>
          </a:r>
          <a:r>
            <a:rPr lang="en-CA" sz="1300" kern="1200" dirty="0"/>
            <a:t>and groups’ ability to function in society. </a:t>
          </a:r>
          <a:endParaRPr lang="en-US" sz="1300" kern="1200" dirty="0"/>
        </a:p>
      </dsp:txBody>
      <dsp:txXfrm rot="-5400000">
        <a:off x="3810094" y="1469590"/>
        <a:ext cx="6747872" cy="473742"/>
      </dsp:txXfrm>
    </dsp:sp>
    <dsp:sp modelId="{13EE1CAF-EA64-443D-8C9A-BDC14B04980E}">
      <dsp:nvSpPr>
        <dsp:cNvPr id="0" name=""/>
        <dsp:cNvSpPr/>
      </dsp:nvSpPr>
      <dsp:spPr>
        <a:xfrm>
          <a:off x="0" y="137833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a:t>To score or classify people in a way that leads to unjustified censorship or surveillance or that impacts freedom of expression, privacy, and autonomy</a:t>
          </a:r>
        </a:p>
      </dsp:txBody>
      <dsp:txXfrm>
        <a:off x="32035" y="1410372"/>
        <a:ext cx="3746024" cy="592177"/>
      </dsp:txXfrm>
    </dsp:sp>
    <dsp:sp modelId="{6D37EA81-4C10-46C8-9210-EAD6A4888268}">
      <dsp:nvSpPr>
        <dsp:cNvPr id="0" name=""/>
        <dsp:cNvSpPr/>
      </dsp:nvSpPr>
      <dsp:spPr>
        <a:xfrm rot="5400000">
          <a:off x="6934345" y="-991229"/>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CA" sz="1300" kern="1200">
              <a:latin typeface="Aptos Display" panose="020F0302020204030204"/>
            </a:rPr>
            <a:t>Using</a:t>
          </a:r>
          <a:r>
            <a:rPr lang="en-CA" sz="1300" kern="1200"/>
            <a:t> physical characteristics such as hair and eye colour to infer a person’s ethnicity.</a:t>
          </a:r>
          <a:endParaRPr lang="en-US" sz="1300" kern="1200"/>
        </a:p>
      </dsp:txBody>
      <dsp:txXfrm rot="-5400000">
        <a:off x="3810094" y="2158650"/>
        <a:ext cx="6747872" cy="473742"/>
      </dsp:txXfrm>
    </dsp:sp>
    <dsp:sp modelId="{4AFB50AF-06F2-491E-ACCC-0440099A583E}">
      <dsp:nvSpPr>
        <dsp:cNvPr id="0" name=""/>
        <dsp:cNvSpPr/>
      </dsp:nvSpPr>
      <dsp:spPr>
        <a:xfrm>
          <a:off x="0" y="206739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a:t>Biometric categorization to infer personal information about individuals such as their race, political affiliation, religion, sexual orientation, gender identify and expression, and disability status</a:t>
          </a:r>
        </a:p>
      </dsp:txBody>
      <dsp:txXfrm>
        <a:off x="32035" y="2099432"/>
        <a:ext cx="3746024" cy="592177"/>
      </dsp:txXfrm>
    </dsp:sp>
    <dsp:sp modelId="{C56C8BAE-F35F-46B6-931D-42BC30BC8788}">
      <dsp:nvSpPr>
        <dsp:cNvPr id="0" name=""/>
        <dsp:cNvSpPr/>
      </dsp:nvSpPr>
      <dsp:spPr>
        <a:xfrm rot="5400000">
          <a:off x="6934345" y="-302169"/>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US" sz="1300" kern="1200">
              <a:latin typeface="Aptos Display" panose="020F0302020204030204"/>
            </a:rPr>
            <a:t>Taking</a:t>
          </a:r>
          <a:r>
            <a:rPr lang="en-US" sz="1300" kern="1200"/>
            <a:t> publicly available images from the internet for identity verification</a:t>
          </a:r>
        </a:p>
      </dsp:txBody>
      <dsp:txXfrm rot="-5400000">
        <a:off x="3810094" y="2847710"/>
        <a:ext cx="6747872" cy="473742"/>
      </dsp:txXfrm>
    </dsp:sp>
    <dsp:sp modelId="{ED1C073B-77E3-4F4E-A0EC-918545BDE2BE}">
      <dsp:nvSpPr>
        <dsp:cNvPr id="0" name=""/>
        <dsp:cNvSpPr/>
      </dsp:nvSpPr>
      <dsp:spPr>
        <a:xfrm>
          <a:off x="0" y="275645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a:t>Untargeted facial recognition scraping with the intent to create or expand databases</a:t>
          </a:r>
        </a:p>
      </dsp:txBody>
      <dsp:txXfrm>
        <a:off x="32035" y="2788492"/>
        <a:ext cx="3746024" cy="592177"/>
      </dsp:txXfrm>
    </dsp:sp>
    <dsp:sp modelId="{FF072D19-5833-48A2-96EA-73607C258DEA}">
      <dsp:nvSpPr>
        <dsp:cNvPr id="0" name=""/>
        <dsp:cNvSpPr/>
      </dsp:nvSpPr>
      <dsp:spPr>
        <a:xfrm rot="5400000">
          <a:off x="6934345" y="386890"/>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CA" sz="1300" kern="1200">
              <a:latin typeface="Aptos Display" panose="020F0302020204030204"/>
            </a:rPr>
            <a:t>Using</a:t>
          </a:r>
          <a:r>
            <a:rPr lang="en-CA" sz="1300" kern="1200"/>
            <a:t> real-time facial recognition to identify individuals that are subject to a regulatory fine.</a:t>
          </a:r>
          <a:endParaRPr lang="en-US" sz="1300" kern="1200"/>
        </a:p>
      </dsp:txBody>
      <dsp:txXfrm rot="-5400000">
        <a:off x="3810094" y="3536769"/>
        <a:ext cx="6747872" cy="473742"/>
      </dsp:txXfrm>
    </dsp:sp>
    <dsp:sp modelId="{F66AED57-3F6D-47ED-AD45-662C569CA1C7}">
      <dsp:nvSpPr>
        <dsp:cNvPr id="0" name=""/>
        <dsp:cNvSpPr/>
      </dsp:nvSpPr>
      <dsp:spPr>
        <a:xfrm>
          <a:off x="0" y="344551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dirty="0"/>
            <a:t>Real-time and remote biometric identification systems used in public spaces, with limited exceptions when the risk of harm is outweighed by the benefit</a:t>
          </a:r>
        </a:p>
      </dsp:txBody>
      <dsp:txXfrm>
        <a:off x="32035" y="3477552"/>
        <a:ext cx="3746024" cy="592177"/>
      </dsp:txXfrm>
    </dsp:sp>
    <dsp:sp modelId="{B1486A58-498C-41FF-88B0-40D32FA15288}">
      <dsp:nvSpPr>
        <dsp:cNvPr id="0" name=""/>
        <dsp:cNvSpPr/>
      </dsp:nvSpPr>
      <dsp:spPr>
        <a:xfrm rot="5400000">
          <a:off x="6934345" y="1075950"/>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rtl="0">
            <a:lnSpc>
              <a:spcPct val="90000"/>
            </a:lnSpc>
            <a:spcBef>
              <a:spcPct val="0"/>
            </a:spcBef>
            <a:spcAft>
              <a:spcPct val="15000"/>
            </a:spcAft>
            <a:buChar char="•"/>
          </a:pPr>
          <a:r>
            <a:rPr lang="en-CA" sz="1300" kern="1200">
              <a:latin typeface="Aptos Display" panose="020F0302020204030204"/>
            </a:rPr>
            <a:t>Relying</a:t>
          </a:r>
          <a:r>
            <a:rPr lang="en-CA" sz="1300" kern="1200"/>
            <a:t> on AI to infer emotions with the goal of determining </a:t>
          </a:r>
          <a:r>
            <a:rPr lang="en-CA" sz="1300" kern="1200">
              <a:latin typeface="Aptos Display" panose="020F0302020204030204"/>
            </a:rPr>
            <a:t>risk, capabilities</a:t>
          </a:r>
          <a:r>
            <a:rPr lang="en-CA" sz="1300" kern="1200"/>
            <a:t> or skills</a:t>
          </a:r>
          <a:r>
            <a:rPr lang="en-CA" sz="1300" kern="1200">
              <a:latin typeface="Aptos Display" panose="020F0302020204030204"/>
            </a:rPr>
            <a:t> or to make a decision without human oversight</a:t>
          </a:r>
          <a:r>
            <a:rPr lang="en-CA" sz="1300" kern="1200"/>
            <a:t>.</a:t>
          </a:r>
          <a:endParaRPr lang="en-US" sz="1300" kern="1200"/>
        </a:p>
      </dsp:txBody>
      <dsp:txXfrm rot="-5400000">
        <a:off x="3810094" y="4225829"/>
        <a:ext cx="6747872" cy="473742"/>
      </dsp:txXfrm>
    </dsp:sp>
    <dsp:sp modelId="{E18A7C1F-54EA-494A-86CF-2B2EBA712571}">
      <dsp:nvSpPr>
        <dsp:cNvPr id="0" name=""/>
        <dsp:cNvSpPr/>
      </dsp:nvSpPr>
      <dsp:spPr>
        <a:xfrm>
          <a:off x="0" y="413457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CA" sz="1200" kern="1200"/>
            <a:t>Emotion recognition</a:t>
          </a:r>
          <a:endParaRPr lang="en-US" sz="1200" kern="1200"/>
        </a:p>
      </dsp:txBody>
      <dsp:txXfrm>
        <a:off x="32035" y="4166612"/>
        <a:ext cx="3746024" cy="592177"/>
      </dsp:txXfrm>
    </dsp:sp>
    <dsp:sp modelId="{AC10A1E6-FFD5-4DBC-A2CA-96F39252EC73}">
      <dsp:nvSpPr>
        <dsp:cNvPr id="0" name=""/>
        <dsp:cNvSpPr/>
      </dsp:nvSpPr>
      <dsp:spPr>
        <a:xfrm rot="5400000">
          <a:off x="6934345" y="1765010"/>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US" sz="1300" kern="1200" dirty="0">
              <a:latin typeface="Aptos Display" panose="020F0302020204030204"/>
            </a:rPr>
            <a:t>Taking policing action on individuals based only on the AI-predicted probability of crime score.</a:t>
          </a:r>
          <a:endParaRPr lang="en-US" sz="1300" kern="1200" dirty="0">
            <a:highlight>
              <a:srgbClr val="FFFF00"/>
            </a:highlight>
          </a:endParaRPr>
        </a:p>
      </dsp:txBody>
      <dsp:txXfrm rot="-5400000">
        <a:off x="3810094" y="4914889"/>
        <a:ext cx="6747872" cy="473742"/>
      </dsp:txXfrm>
    </dsp:sp>
    <dsp:sp modelId="{74417B07-2CF5-4507-A8AE-050C583D253B}">
      <dsp:nvSpPr>
        <dsp:cNvPr id="0" name=""/>
        <dsp:cNvSpPr/>
      </dsp:nvSpPr>
      <dsp:spPr>
        <a:xfrm>
          <a:off x="0" y="482363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dirty="0"/>
            <a:t>Determining the risk of a person or group committing an offence based solely on AI profiling or AI assessment of personality traits </a:t>
          </a:r>
        </a:p>
      </dsp:txBody>
      <dsp:txXfrm>
        <a:off x="32035" y="4855672"/>
        <a:ext cx="3746024" cy="592177"/>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1F11A6-7D65-4B3E-9C74-5D9A3D98DFB0}" type="datetimeFigureOut">
              <a:t>11/20/2024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FE7823-7FE6-43E5-AF50-EC53B90B67E4}" type="slidenum">
              <a:t>‹#›</a:t>
            </a:fld>
            <a:endParaRPr lang="en-US"/>
          </a:p>
        </p:txBody>
      </p:sp>
    </p:spTree>
    <p:extLst>
      <p:ext uri="{BB962C8B-B14F-4D97-AF65-F5344CB8AC3E}">
        <p14:creationId xmlns:p14="http://schemas.microsoft.com/office/powerpoint/2010/main" val="1145960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fld id="{EB3A5D88-BC26-4EFA-A680-927F6A4ACCF4}" type="slidenum">
              <a:rPr kumimoji="0" lang="en-CA" sz="1400" b="0" i="0" u="none" strike="noStrike" kern="0" cap="none" spc="0" normalizeH="0" baseline="0" noProof="0" smtClean="0">
                <a:ln>
                  <a:noFill/>
                </a:ln>
                <a:solidFill>
                  <a:srgbClr val="000000"/>
                </a:solidFill>
                <a:effectLst/>
                <a:uLnTx/>
                <a:uFillTx/>
                <a:latin typeface="Arial"/>
                <a:cs typeface="Arial"/>
                <a:sym typeface="Arial"/>
              </a:rPr>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t>5</a:t>
            </a:fld>
            <a:endParaRPr kumimoji="0" lang="en-CA"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733694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30FE7823-7FE6-43E5-AF50-EC53B90B67E4}" type="slidenum">
              <a:rPr lang="en-CA" smtClean="0"/>
              <a:t>6</a:t>
            </a:fld>
            <a:endParaRPr lang="en-CA"/>
          </a:p>
        </p:txBody>
      </p:sp>
    </p:spTree>
    <p:extLst>
      <p:ext uri="{BB962C8B-B14F-4D97-AF65-F5344CB8AC3E}">
        <p14:creationId xmlns:p14="http://schemas.microsoft.com/office/powerpoint/2010/main" val="2403381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30FE7823-7FE6-43E5-AF50-EC53B90B67E4}" type="slidenum">
              <a:rPr lang="en-CA" smtClean="0"/>
              <a:t>12</a:t>
            </a:fld>
            <a:endParaRPr lang="en-CA"/>
          </a:p>
        </p:txBody>
      </p:sp>
    </p:spTree>
    <p:extLst>
      <p:ext uri="{BB962C8B-B14F-4D97-AF65-F5344CB8AC3E}">
        <p14:creationId xmlns:p14="http://schemas.microsoft.com/office/powerpoint/2010/main" val="13354022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30FE7823-7FE6-43E5-AF50-EC53B90B67E4}" type="slidenum">
              <a:rPr lang="en-CA" smtClean="0"/>
              <a:t>13</a:t>
            </a:fld>
            <a:endParaRPr lang="en-CA"/>
          </a:p>
        </p:txBody>
      </p:sp>
    </p:spTree>
    <p:extLst>
      <p:ext uri="{BB962C8B-B14F-4D97-AF65-F5344CB8AC3E}">
        <p14:creationId xmlns:p14="http://schemas.microsoft.com/office/powerpoint/2010/main" val="11307429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30FE7823-7FE6-43E5-AF50-EC53B90B67E4}" type="slidenum">
              <a:rPr lang="en-CA" smtClean="0"/>
              <a:t>14</a:t>
            </a:fld>
            <a:endParaRPr lang="en-CA"/>
          </a:p>
        </p:txBody>
      </p:sp>
    </p:spTree>
    <p:extLst>
      <p:ext uri="{BB962C8B-B14F-4D97-AF65-F5344CB8AC3E}">
        <p14:creationId xmlns:p14="http://schemas.microsoft.com/office/powerpoint/2010/main" val="21360894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pPr>
              <a:defRPr/>
            </a:pPr>
            <a:endParaRPr lang="en-US" u="sng">
              <a:cs typeface="Calibri"/>
            </a:endParaRPr>
          </a:p>
        </p:txBody>
      </p:sp>
      <p:sp>
        <p:nvSpPr>
          <p:cNvPr id="4" name="Slide Number Placeholder 3"/>
          <p:cNvSpPr>
            <a:spLocks noGrp="1"/>
          </p:cNvSpPr>
          <p:nvPr>
            <p:ph type="sldNum" sz="quarter" idx="10"/>
          </p:nvPr>
        </p:nvSpPr>
        <p:spPr/>
        <p:txBody>
          <a:bodyPr/>
          <a:lstStyle/>
          <a:p>
            <a:fld id="{EB3A5D88-BC26-4EFA-A680-927F6A4ACCF4}" type="slidenum">
              <a:rPr lang="en-CA" smtClean="0"/>
              <a:t>25</a:t>
            </a:fld>
            <a:endParaRPr lang="en-CA"/>
          </a:p>
        </p:txBody>
      </p:sp>
    </p:spTree>
    <p:extLst>
      <p:ext uri="{BB962C8B-B14F-4D97-AF65-F5344CB8AC3E}">
        <p14:creationId xmlns:p14="http://schemas.microsoft.com/office/powerpoint/2010/main" val="24951585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9331370E-DD6A-4E9A-9F5C-C243F0C579E9}" type="slidenum">
              <a:rPr lang="en-CA" smtClean="0"/>
              <a:t>30</a:t>
            </a:fld>
            <a:endParaRPr lang="en-CA"/>
          </a:p>
        </p:txBody>
      </p:sp>
    </p:spTree>
    <p:extLst>
      <p:ext uri="{BB962C8B-B14F-4D97-AF65-F5344CB8AC3E}">
        <p14:creationId xmlns:p14="http://schemas.microsoft.com/office/powerpoint/2010/main" val="27896566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sz="1600">
              <a:cs typeface="Calibri"/>
            </a:endParaRPr>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fld id="{EB3A5D88-BC26-4EFA-A680-927F6A4ACCF4}" type="slidenum">
              <a:rPr kumimoji="0" lang="en-CA" sz="1400" b="0" i="0" u="none" strike="noStrike" kern="0" cap="none" spc="0" normalizeH="0" baseline="0" noProof="0" smtClean="0">
                <a:ln>
                  <a:noFill/>
                </a:ln>
                <a:solidFill>
                  <a:srgbClr val="000000"/>
                </a:solidFill>
                <a:effectLst/>
                <a:uLnTx/>
                <a:uFillTx/>
                <a:latin typeface="Arial"/>
                <a:cs typeface="Arial"/>
                <a:sym typeface="Arial"/>
              </a:rPr>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t>31</a:t>
            </a:fld>
            <a:endParaRPr kumimoji="0" lang="en-CA"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34644284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endParaRPr lang="en-CA"/>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32</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32808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11/20/2024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English">
    <p:spTree>
      <p:nvGrpSpPr>
        <p:cNvPr id="1" name=""/>
        <p:cNvGrpSpPr/>
        <p:nvPr/>
      </p:nvGrpSpPr>
      <p:grpSpPr>
        <a:xfrm>
          <a:off x="0" y="0"/>
          <a:ext cx="0" cy="0"/>
          <a:chOff x="0" y="0"/>
          <a:chExt cx="0" cy="0"/>
        </a:xfrm>
      </p:grpSpPr>
      <p:sp>
        <p:nvSpPr>
          <p:cNvPr id="17" name="Title 1" descr="A text box for a title is included underneath of the FIP and Canada Wordmark."/>
          <p:cNvSpPr>
            <a:spLocks noGrp="1"/>
          </p:cNvSpPr>
          <p:nvPr>
            <p:ph type="ctrTitle" hasCustomPrompt="1"/>
          </p:nvPr>
        </p:nvSpPr>
        <p:spPr>
          <a:xfrm>
            <a:off x="1103445" y="2060851"/>
            <a:ext cx="10270067" cy="613891"/>
          </a:xfrm>
          <a:prstGeom prst="rect">
            <a:avLst/>
          </a:prstGeom>
        </p:spPr>
        <p:txBody>
          <a:bodyPr/>
          <a:lstStyle>
            <a:lvl1pPr algn="l">
              <a:defRPr sz="3600">
                <a:solidFill>
                  <a:schemeClr val="tx2"/>
                </a:solidFill>
              </a:defRPr>
            </a:lvl1pPr>
          </a:lstStyle>
          <a:p>
            <a:r>
              <a:rPr lang="en-US"/>
              <a:t>Title</a:t>
            </a:r>
            <a:endParaRPr lang="en-CA"/>
          </a:p>
        </p:txBody>
      </p:sp>
      <p:sp>
        <p:nvSpPr>
          <p:cNvPr id="18" name="Text Placeholder 14" descr="A text box for a sub-title is included under the title textbox."/>
          <p:cNvSpPr>
            <a:spLocks noGrp="1"/>
          </p:cNvSpPr>
          <p:nvPr>
            <p:ph type="body" sz="quarter" idx="13" hasCustomPrompt="1"/>
          </p:nvPr>
        </p:nvSpPr>
        <p:spPr>
          <a:xfrm>
            <a:off x="1103447" y="2708920"/>
            <a:ext cx="10273141" cy="720080"/>
          </a:xfrm>
          <a:prstGeom prst="rect">
            <a:avLst/>
          </a:prstGeom>
        </p:spPr>
        <p:txBody>
          <a:bodyPr/>
          <a:lstStyle>
            <a:lvl1pPr marL="0" indent="0">
              <a:buNone/>
              <a:defRPr sz="2400">
                <a:solidFill>
                  <a:schemeClr val="accent3"/>
                </a:solidFill>
              </a:defRPr>
            </a:lvl1pPr>
          </a:lstStyle>
          <a:p>
            <a:pPr lvl="0"/>
            <a:r>
              <a:rPr lang="en-US"/>
              <a:t>Sub-title</a:t>
            </a:r>
          </a:p>
        </p:txBody>
      </p:sp>
      <p:sp>
        <p:nvSpPr>
          <p:cNvPr id="21" name="Slide Number Placeholder 5" descr="A text box for a page number is included in the bottom right corner of the slide. "/>
          <p:cNvSpPr>
            <a:spLocks noGrp="1"/>
          </p:cNvSpPr>
          <p:nvPr>
            <p:ph type="sldNum" sz="quarter" idx="12"/>
          </p:nvPr>
        </p:nvSpPr>
        <p:spPr>
          <a:xfrm>
            <a:off x="8737600" y="6356353"/>
            <a:ext cx="2844800" cy="365125"/>
          </a:xfrm>
        </p:spPr>
        <p:txBody>
          <a:bodyPr/>
          <a:lstStyle/>
          <a:p>
            <a:fld id="{32D4B517-E49B-41B6-9DBC-23634E0F1CDC}" type="slidenum">
              <a:rPr lang="en-CA" smtClean="0"/>
              <a:t>‹#›</a:t>
            </a:fld>
            <a:endParaRPr lang="en-CA"/>
          </a:p>
        </p:txBody>
      </p:sp>
      <p:pic>
        <p:nvPicPr>
          <p:cNvPr id="27" name="Picture 26" descr="The Canada wordmark is shown in blue font on the righthand side of the slide underneath the blue and black bar. The word Canada has a small Canadian flag over the last letter &quot;a&quot;. ">
            <a:extLst>
              <a:ext uri="{FF2B5EF4-FFF2-40B4-BE49-F238E27FC236}">
                <a16:creationId xmlns:a16="http://schemas.microsoft.com/office/drawing/2014/main" id="{B6A1E8E2-E238-4AD1-A32C-471991AF8E5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97932" y="800708"/>
            <a:ext cx="1570676" cy="484291"/>
          </a:xfrm>
          <a:prstGeom prst="rect">
            <a:avLst/>
          </a:prstGeom>
        </p:spPr>
      </p:pic>
      <p:pic>
        <p:nvPicPr>
          <p:cNvPr id="11" name="Picture 10" descr="The FIP is shown in blue font underneath of the blue and black bar. This includes a small blue Canadian flag, with the text Treasury Board of Canada Secretariat located to its right. Beside the English text is the French: Secrétariat du Conseil du Trésor du Canada. ">
            <a:extLst>
              <a:ext uri="{FF2B5EF4-FFF2-40B4-BE49-F238E27FC236}">
                <a16:creationId xmlns:a16="http://schemas.microsoft.com/office/drawing/2014/main" id="{263DDDF0-8A1C-4662-9A4D-00956DA62F6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5360" y="947009"/>
            <a:ext cx="4288932" cy="393759"/>
          </a:xfrm>
          <a:prstGeom prst="rect">
            <a:avLst/>
          </a:prstGeom>
        </p:spPr>
      </p:pic>
      <p:grpSp>
        <p:nvGrpSpPr>
          <p:cNvPr id="2" name="Group 1" descr="A thin blue bar runs along the width of the upper section of the slide. A small green parallelogram separates the blue bar from another thin black bar. To the right of the green parallelogram, a thin black bar runs along the width of the upper section of the slide until it reaches the righthand side of the slide. ">
            <a:extLst>
              <a:ext uri="{FF2B5EF4-FFF2-40B4-BE49-F238E27FC236}">
                <a16:creationId xmlns:a16="http://schemas.microsoft.com/office/drawing/2014/main" id="{08B071FD-DE56-4F84-B7F0-1C44057F4DA5}"/>
              </a:ext>
            </a:extLst>
          </p:cNvPr>
          <p:cNvGrpSpPr/>
          <p:nvPr userDrawn="1"/>
        </p:nvGrpSpPr>
        <p:grpSpPr>
          <a:xfrm>
            <a:off x="-8156" y="612224"/>
            <a:ext cx="12205664" cy="152480"/>
            <a:chOff x="-8156" y="612224"/>
            <a:chExt cx="12205664" cy="152480"/>
          </a:xfrm>
        </p:grpSpPr>
        <p:sp>
          <p:nvSpPr>
            <p:cNvPr id="23" name="Freeform 15">
              <a:extLst>
                <a:ext uri="{FF2B5EF4-FFF2-40B4-BE49-F238E27FC236}">
                  <a16:creationId xmlns:a16="http://schemas.microsoft.com/office/drawing/2014/main" id="{9B266A96-48D0-4C48-AF2E-F09234B891BC}"/>
                </a:ext>
              </a:extLst>
            </p:cNvPr>
            <p:cNvSpPr>
              <a:spLocks/>
            </p:cNvSpPr>
            <p:nvPr userDrawn="1"/>
          </p:nvSpPr>
          <p:spPr bwMode="auto">
            <a:xfrm>
              <a:off x="8997108" y="613891"/>
              <a:ext cx="3200400" cy="150813"/>
            </a:xfrm>
            <a:custGeom>
              <a:avLst/>
              <a:gdLst>
                <a:gd name="T0" fmla="*/ 96 w 1374"/>
                <a:gd name="T1" fmla="*/ 0 h 95"/>
                <a:gd name="T2" fmla="*/ 90 w 1374"/>
                <a:gd name="T3" fmla="*/ 0 h 95"/>
                <a:gd name="T4" fmla="*/ 0 w 1374"/>
                <a:gd name="T5" fmla="*/ 95 h 95"/>
                <a:gd name="T6" fmla="*/ 6 w 1374"/>
                <a:gd name="T7" fmla="*/ 95 h 95"/>
                <a:gd name="T8" fmla="*/ 1374 w 1374"/>
                <a:gd name="T9" fmla="*/ 95 h 95"/>
                <a:gd name="T10" fmla="*/ 1374 w 1374"/>
                <a:gd name="T11" fmla="*/ 0 h 95"/>
                <a:gd name="T12" fmla="*/ 96 w 1374"/>
                <a:gd name="T13" fmla="*/ 0 h 95"/>
              </a:gdLst>
              <a:ahLst/>
              <a:cxnLst>
                <a:cxn ang="0">
                  <a:pos x="T0" y="T1"/>
                </a:cxn>
                <a:cxn ang="0">
                  <a:pos x="T2" y="T3"/>
                </a:cxn>
                <a:cxn ang="0">
                  <a:pos x="T4" y="T5"/>
                </a:cxn>
                <a:cxn ang="0">
                  <a:pos x="T6" y="T7"/>
                </a:cxn>
                <a:cxn ang="0">
                  <a:pos x="T8" y="T9"/>
                </a:cxn>
                <a:cxn ang="0">
                  <a:pos x="T10" y="T11"/>
                </a:cxn>
                <a:cxn ang="0">
                  <a:pos x="T12" y="T13"/>
                </a:cxn>
              </a:cxnLst>
              <a:rect l="0" t="0" r="r" b="b"/>
              <a:pathLst>
                <a:path w="1374" h="95">
                  <a:moveTo>
                    <a:pt x="96" y="0"/>
                  </a:moveTo>
                  <a:lnTo>
                    <a:pt x="90" y="0"/>
                  </a:lnTo>
                  <a:lnTo>
                    <a:pt x="0" y="95"/>
                  </a:lnTo>
                  <a:lnTo>
                    <a:pt x="6" y="95"/>
                  </a:lnTo>
                  <a:lnTo>
                    <a:pt x="1374" y="95"/>
                  </a:lnTo>
                  <a:lnTo>
                    <a:pt x="1374" y="0"/>
                  </a:lnTo>
                  <a:lnTo>
                    <a:pt x="96" y="0"/>
                  </a:lnTo>
                  <a:close/>
                </a:path>
              </a:pathLst>
            </a:custGeom>
            <a:solidFill>
              <a:srgbClr val="333E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a:p>
          </p:txBody>
        </p:sp>
        <p:sp>
          <p:nvSpPr>
            <p:cNvPr id="10" name="Freeform 13">
              <a:extLst>
                <a:ext uri="{FF2B5EF4-FFF2-40B4-BE49-F238E27FC236}">
                  <a16:creationId xmlns:a16="http://schemas.microsoft.com/office/drawing/2014/main" id="{441DAEEE-4163-485D-BF45-A5857124FE6C}"/>
                </a:ext>
              </a:extLst>
            </p:cNvPr>
            <p:cNvSpPr>
              <a:spLocks/>
            </p:cNvSpPr>
            <p:nvPr userDrawn="1"/>
          </p:nvSpPr>
          <p:spPr bwMode="auto">
            <a:xfrm>
              <a:off x="-8156" y="613891"/>
              <a:ext cx="9418320" cy="150813"/>
            </a:xfrm>
            <a:custGeom>
              <a:avLst/>
              <a:gdLst>
                <a:gd name="T0" fmla="*/ 4398 w 4398"/>
                <a:gd name="T1" fmla="*/ 0 h 95"/>
                <a:gd name="T2" fmla="*/ 0 w 4398"/>
                <a:gd name="T3" fmla="*/ 0 h 95"/>
                <a:gd name="T4" fmla="*/ 0 w 4398"/>
                <a:gd name="T5" fmla="*/ 95 h 95"/>
                <a:gd name="T6" fmla="*/ 4302 w 4398"/>
                <a:gd name="T7" fmla="*/ 95 h 95"/>
                <a:gd name="T8" fmla="*/ 4398 w 4398"/>
                <a:gd name="T9" fmla="*/ 0 h 95"/>
              </a:gdLst>
              <a:ahLst/>
              <a:cxnLst>
                <a:cxn ang="0">
                  <a:pos x="T0" y="T1"/>
                </a:cxn>
                <a:cxn ang="0">
                  <a:pos x="T2" y="T3"/>
                </a:cxn>
                <a:cxn ang="0">
                  <a:pos x="T4" y="T5"/>
                </a:cxn>
                <a:cxn ang="0">
                  <a:pos x="T6" y="T7"/>
                </a:cxn>
                <a:cxn ang="0">
                  <a:pos x="T8" y="T9"/>
                </a:cxn>
              </a:cxnLst>
              <a:rect l="0" t="0" r="r" b="b"/>
              <a:pathLst>
                <a:path w="4398" h="95">
                  <a:moveTo>
                    <a:pt x="4398" y="0"/>
                  </a:moveTo>
                  <a:lnTo>
                    <a:pt x="0" y="0"/>
                  </a:lnTo>
                  <a:lnTo>
                    <a:pt x="0" y="95"/>
                  </a:lnTo>
                  <a:lnTo>
                    <a:pt x="4302" y="95"/>
                  </a:lnTo>
                  <a:lnTo>
                    <a:pt x="439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a:p>
          </p:txBody>
        </p:sp>
        <p:sp>
          <p:nvSpPr>
            <p:cNvPr id="24" name="Freeform 14">
              <a:extLst>
                <a:ext uri="{FF2B5EF4-FFF2-40B4-BE49-F238E27FC236}">
                  <a16:creationId xmlns:a16="http://schemas.microsoft.com/office/drawing/2014/main" id="{7CCA438D-B9F8-441D-9261-988B9701B508}"/>
                </a:ext>
              </a:extLst>
            </p:cNvPr>
            <p:cNvSpPr>
              <a:spLocks/>
            </p:cNvSpPr>
            <p:nvPr userDrawn="1"/>
          </p:nvSpPr>
          <p:spPr bwMode="auto">
            <a:xfrm>
              <a:off x="9039950" y="612224"/>
              <a:ext cx="404422" cy="150813"/>
            </a:xfrm>
            <a:custGeom>
              <a:avLst/>
              <a:gdLst>
                <a:gd name="T0" fmla="*/ 96 w 174"/>
                <a:gd name="T1" fmla="*/ 0 h 95"/>
                <a:gd name="T2" fmla="*/ 96 w 174"/>
                <a:gd name="T3" fmla="*/ 0 h 95"/>
                <a:gd name="T4" fmla="*/ 0 w 174"/>
                <a:gd name="T5" fmla="*/ 95 h 95"/>
                <a:gd name="T6" fmla="*/ 6 w 174"/>
                <a:gd name="T7" fmla="*/ 95 h 95"/>
                <a:gd name="T8" fmla="*/ 84 w 174"/>
                <a:gd name="T9" fmla="*/ 95 h 95"/>
                <a:gd name="T10" fmla="*/ 174 w 174"/>
                <a:gd name="T11" fmla="*/ 0 h 95"/>
                <a:gd name="T12" fmla="*/ 96 w 174"/>
                <a:gd name="T13" fmla="*/ 0 h 95"/>
              </a:gdLst>
              <a:ahLst/>
              <a:cxnLst>
                <a:cxn ang="0">
                  <a:pos x="T0" y="T1"/>
                </a:cxn>
                <a:cxn ang="0">
                  <a:pos x="T2" y="T3"/>
                </a:cxn>
                <a:cxn ang="0">
                  <a:pos x="T4" y="T5"/>
                </a:cxn>
                <a:cxn ang="0">
                  <a:pos x="T6" y="T7"/>
                </a:cxn>
                <a:cxn ang="0">
                  <a:pos x="T8" y="T9"/>
                </a:cxn>
                <a:cxn ang="0">
                  <a:pos x="T10" y="T11"/>
                </a:cxn>
                <a:cxn ang="0">
                  <a:pos x="T12" y="T13"/>
                </a:cxn>
              </a:cxnLst>
              <a:rect l="0" t="0" r="r" b="b"/>
              <a:pathLst>
                <a:path w="174" h="95">
                  <a:moveTo>
                    <a:pt x="96" y="0"/>
                  </a:moveTo>
                  <a:lnTo>
                    <a:pt x="96" y="0"/>
                  </a:lnTo>
                  <a:lnTo>
                    <a:pt x="0" y="95"/>
                  </a:lnTo>
                  <a:lnTo>
                    <a:pt x="6" y="95"/>
                  </a:lnTo>
                  <a:lnTo>
                    <a:pt x="84" y="95"/>
                  </a:lnTo>
                  <a:lnTo>
                    <a:pt x="174" y="0"/>
                  </a:lnTo>
                  <a:lnTo>
                    <a:pt x="96" y="0"/>
                  </a:lnTo>
                  <a:close/>
                </a:path>
              </a:pathLst>
            </a:custGeom>
            <a:solidFill>
              <a:srgbClr val="CFD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a:p>
          </p:txBody>
        </p:sp>
      </p:grpSp>
    </p:spTree>
    <p:extLst>
      <p:ext uri="{BB962C8B-B14F-4D97-AF65-F5344CB8AC3E}">
        <p14:creationId xmlns:p14="http://schemas.microsoft.com/office/powerpoint/2010/main" val="418043534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125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500"/>
                                        <p:tgtEl>
                                          <p:spTgt spid="27"/>
                                        </p:tgtEl>
                                      </p:cBhvr>
                                    </p:animEffect>
                                  </p:childTnLst>
                                </p:cTn>
                              </p:par>
                              <p:par>
                                <p:cTn id="8" presetID="10" presetClass="entr" presetSubtype="0" fill="hold" nodeType="withEffect">
                                  <p:stCondLst>
                                    <p:cond delay="125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asic Page With header B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descr="A text box for a page number is included in the bottom right corner of the slide."/>
          <p:cNvSpPr>
            <a:spLocks noGrp="1"/>
          </p:cNvSpPr>
          <p:nvPr>
            <p:ph type="sldNum" sz="quarter" idx="12"/>
          </p:nvPr>
        </p:nvSpPr>
        <p:spPr>
          <a:xfrm>
            <a:off x="8652284" y="6235327"/>
            <a:ext cx="2844800" cy="365125"/>
          </a:xfrm>
        </p:spPr>
        <p:txBody>
          <a:bodyPr/>
          <a:lstStyle/>
          <a:p>
            <a:fld id="{32D4B517-E49B-41B6-9DBC-23634E0F1CDC}" type="slidenum">
              <a:rPr lang="en-CA" smtClean="0"/>
              <a:t>‹#›</a:t>
            </a:fld>
            <a:endParaRPr lang="en-CA"/>
          </a:p>
        </p:txBody>
      </p:sp>
      <p:sp>
        <p:nvSpPr>
          <p:cNvPr id="11" name="Content Placeholder 2" descr="A large text box is included underneath the title."/>
          <p:cNvSpPr>
            <a:spLocks noGrp="1"/>
          </p:cNvSpPr>
          <p:nvPr>
            <p:ph idx="10" hasCustomPrompt="1"/>
          </p:nvPr>
        </p:nvSpPr>
        <p:spPr>
          <a:xfrm>
            <a:off x="1048280" y="1124744"/>
            <a:ext cx="1009544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713">
              <a:defRPr sz="1400">
                <a:solidFill>
                  <a:srgbClr val="004D71"/>
                </a:solidFill>
                <a:latin typeface="Calibri" panose="020F0502020204030204" pitchFamily="34" charset="0"/>
              </a:defRPr>
            </a:lvl5pPr>
          </a:lstStyle>
          <a:p>
            <a:pPr lvl="0"/>
            <a:r>
              <a:rPr lang="en-CA" altLang="ko-KR"/>
              <a:t>Click to add text</a:t>
            </a:r>
          </a:p>
        </p:txBody>
      </p:sp>
      <p:sp>
        <p:nvSpPr>
          <p:cNvPr id="2" name="Title 1" descr="A text box for the slide title is included at the top of the slide."/>
          <p:cNvSpPr>
            <a:spLocks noGrp="1"/>
          </p:cNvSpPr>
          <p:nvPr>
            <p:ph type="title"/>
          </p:nvPr>
        </p:nvSpPr>
        <p:spPr>
          <a:xfrm>
            <a:off x="1012265" y="138062"/>
            <a:ext cx="7243976" cy="878670"/>
          </a:xfrm>
          <a:prstGeom prst="rect">
            <a:avLst/>
          </a:prstGeom>
        </p:spPr>
        <p:txBody>
          <a:bodyPr wrap="none" lIns="0" tIns="0" rIns="0" bIns="0" anchor="ctr" anchorCtr="0"/>
          <a:lstStyle>
            <a:lvl1pPr marL="457200" indent="-457200" algn="l">
              <a:buFont typeface="Arial" panose="020B0604020202020204" pitchFamily="34" charset="0"/>
              <a:buNone/>
              <a:defRPr lang="en-CA" sz="2800" baseline="0">
                <a:solidFill>
                  <a:schemeClr val="accent1"/>
                </a:solidFill>
                <a:latin typeface="Calibri" panose="020F0502020204030204" pitchFamily="34" charset="0"/>
                <a:ea typeface="+mn-ea"/>
                <a:cs typeface="+mn-cs"/>
              </a:defRPr>
            </a:lvl1pPr>
          </a:lstStyle>
          <a:p>
            <a:pPr marL="0" marR="0" lvl="0" indent="0" algn="l" fontAlgn="auto">
              <a:lnSpc>
                <a:spcPct val="100000"/>
              </a:lnSpc>
              <a:spcBef>
                <a:spcPct val="20000"/>
              </a:spcBef>
              <a:spcAft>
                <a:spcPts val="0"/>
              </a:spcAft>
              <a:buClrTx/>
              <a:buSzTx/>
              <a:buFont typeface="Arial" panose="020B0604020202020204" pitchFamily="34" charset="0"/>
              <a:tabLst/>
            </a:pPr>
            <a:endParaRPr lang="en-CA"/>
          </a:p>
        </p:txBody>
      </p:sp>
    </p:spTree>
    <p:extLst>
      <p:ext uri="{BB962C8B-B14F-4D97-AF65-F5344CB8AC3E}">
        <p14:creationId xmlns:p14="http://schemas.microsoft.com/office/powerpoint/2010/main" val="1601868854"/>
      </p:ext>
    </p:extLst>
  </p:cSld>
  <p:clrMapOvr>
    <a:masterClrMapping/>
  </p:clrMapOvr>
  <p:transition spd="slow">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Basic Page With header B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t>‹#›</a:t>
            </a:fld>
            <a:endParaRPr lang="en-CA"/>
          </a:p>
        </p:txBody>
      </p:sp>
      <p:sp>
        <p:nvSpPr>
          <p:cNvPr id="11" name="Content Placeholder 2"/>
          <p:cNvSpPr>
            <a:spLocks noGrp="1"/>
          </p:cNvSpPr>
          <p:nvPr>
            <p:ph idx="10" hasCustomPrompt="1"/>
          </p:nvPr>
        </p:nvSpPr>
        <p:spPr>
          <a:xfrm>
            <a:off x="1048280" y="1124744"/>
            <a:ext cx="1009544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713">
              <a:defRPr sz="1400">
                <a:solidFill>
                  <a:srgbClr val="004D71"/>
                </a:solidFill>
                <a:latin typeface="Calibri" panose="020F0502020204030204" pitchFamily="34" charset="0"/>
              </a:defRPr>
            </a:lvl5pPr>
          </a:lstStyle>
          <a:p>
            <a:pPr lvl="0"/>
            <a:r>
              <a:rPr lang="en-CA" altLang="ko-KR"/>
              <a:t>Click to add text</a:t>
            </a:r>
          </a:p>
        </p:txBody>
      </p:sp>
      <p:sp>
        <p:nvSpPr>
          <p:cNvPr id="2" name="Title 1"/>
          <p:cNvSpPr>
            <a:spLocks noGrp="1"/>
          </p:cNvSpPr>
          <p:nvPr>
            <p:ph type="title"/>
          </p:nvPr>
        </p:nvSpPr>
        <p:spPr>
          <a:xfrm>
            <a:off x="1012265" y="138062"/>
            <a:ext cx="7243976" cy="878670"/>
          </a:xfrm>
          <a:prstGeom prst="rect">
            <a:avLst/>
          </a:prstGeom>
        </p:spPr>
        <p:txBody>
          <a:bodyPr wrap="none" lIns="0" tIns="0" rIns="0" bIns="0" anchor="ctr" anchorCtr="0"/>
          <a:lstStyle>
            <a:lvl1pPr marL="457200" indent="-457200" algn="l">
              <a:buFont typeface="Arial" panose="020B0604020202020204" pitchFamily="34" charset="0"/>
              <a:buNone/>
              <a:defRPr lang="en-CA" sz="2800" baseline="0">
                <a:solidFill>
                  <a:schemeClr val="accent1"/>
                </a:solidFill>
                <a:latin typeface="Calibri" panose="020F0502020204030204" pitchFamily="34" charset="0"/>
                <a:ea typeface="+mn-ea"/>
                <a:cs typeface="+mn-cs"/>
              </a:defRPr>
            </a:lvl1pPr>
          </a:lstStyle>
          <a:p>
            <a:pPr marL="0" marR="0" lvl="0" indent="0" algn="l" fontAlgn="auto">
              <a:lnSpc>
                <a:spcPct val="100000"/>
              </a:lnSpc>
              <a:spcBef>
                <a:spcPct val="20000"/>
              </a:spcBef>
              <a:spcAft>
                <a:spcPts val="0"/>
              </a:spcAft>
              <a:buClrTx/>
              <a:buSzTx/>
              <a:buFont typeface="Arial" panose="020B0604020202020204" pitchFamily="34" charset="0"/>
              <a:tabLst/>
            </a:pPr>
            <a:endParaRPr lang="en-CA"/>
          </a:p>
        </p:txBody>
      </p:sp>
    </p:spTree>
    <p:extLst>
      <p:ext uri="{BB962C8B-B14F-4D97-AF65-F5344CB8AC3E}">
        <p14:creationId xmlns:p14="http://schemas.microsoft.com/office/powerpoint/2010/main" val="3374858024"/>
      </p:ext>
    </p:extLst>
  </p:cSld>
  <p:clrMapOvr>
    <a:masterClrMapping/>
  </p:clrMapOvr>
  <p:transition spd="slow">
    <p:push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Basic Page With header Bar">
    <p:bg>
      <p:bgPr>
        <a:blipFill dpi="0" rotWithShape="1">
          <a:blip r:embed="rId2">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t>‹#›</a:t>
            </a:fld>
            <a:endParaRPr lang="en-CA"/>
          </a:p>
        </p:txBody>
      </p:sp>
      <p:sp>
        <p:nvSpPr>
          <p:cNvPr id="8" name="Text Placeholder 7"/>
          <p:cNvSpPr>
            <a:spLocks noGrp="1"/>
          </p:cNvSpPr>
          <p:nvPr>
            <p:ph type="body" sz="quarter" idx="11" hasCustomPrompt="1"/>
          </p:nvPr>
        </p:nvSpPr>
        <p:spPr>
          <a:xfrm>
            <a:off x="1012265" y="138062"/>
            <a:ext cx="7243976" cy="878670"/>
          </a:xfrm>
          <a:prstGeom prst="rect">
            <a:avLst/>
          </a:prstGeom>
        </p:spPr>
        <p:txBody>
          <a:bodyPr lIns="0" tIns="0" rIns="0" bIns="0"/>
          <a:lstStyle>
            <a:lvl1pPr marL="0" marR="0" indent="0" algn="l" defTabSz="914377" rtl="0" eaLnBrk="1" fontAlgn="auto" latinLnBrk="0" hangingPunct="1">
              <a:lnSpc>
                <a:spcPct val="100000"/>
              </a:lnSpc>
              <a:spcBef>
                <a:spcPct val="20000"/>
              </a:spcBef>
              <a:spcAft>
                <a:spcPts val="0"/>
              </a:spcAft>
              <a:buClrTx/>
              <a:buSzTx/>
              <a:buFont typeface="Arial" panose="020B0604020202020204" pitchFamily="34" charset="0"/>
              <a:buNone/>
              <a:tabLst/>
              <a:defRPr sz="2800" baseline="0">
                <a:solidFill>
                  <a:schemeClr val="accent1"/>
                </a:solidFill>
                <a:latin typeface="Calibri" panose="020F0502020204030204" pitchFamily="34" charset="0"/>
              </a:defRPr>
            </a:lvl1pPr>
            <a:lvl2pPr marL="457189" indent="0">
              <a:buNone/>
              <a:defRPr/>
            </a:lvl2pPr>
          </a:lstStyle>
          <a:p>
            <a:pPr lvl="0"/>
            <a:r>
              <a:rPr lang="en-US"/>
              <a:t>Header text</a:t>
            </a:r>
          </a:p>
        </p:txBody>
      </p:sp>
      <p:sp>
        <p:nvSpPr>
          <p:cNvPr id="11" name="Content Placeholder 2"/>
          <p:cNvSpPr>
            <a:spLocks noGrp="1"/>
          </p:cNvSpPr>
          <p:nvPr>
            <p:ph idx="10" hasCustomPrompt="1"/>
          </p:nvPr>
        </p:nvSpPr>
        <p:spPr>
          <a:xfrm>
            <a:off x="1048280" y="1124744"/>
            <a:ext cx="1009544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682">
              <a:defRPr sz="1400">
                <a:solidFill>
                  <a:srgbClr val="004D71"/>
                </a:solidFill>
                <a:latin typeface="Calibri" panose="020F0502020204030204" pitchFamily="34" charset="0"/>
              </a:defRPr>
            </a:lvl5pPr>
          </a:lstStyle>
          <a:p>
            <a:pPr lvl="0"/>
            <a:r>
              <a:rPr lang="en-CA" altLang="ko-KR"/>
              <a:t>Click to add text</a:t>
            </a:r>
          </a:p>
        </p:txBody>
      </p:sp>
    </p:spTree>
    <p:extLst>
      <p:ext uri="{BB962C8B-B14F-4D97-AF65-F5344CB8AC3E}">
        <p14:creationId xmlns:p14="http://schemas.microsoft.com/office/powerpoint/2010/main" val="3880512632"/>
      </p:ext>
    </p:extLst>
  </p:cSld>
  <p:clrMapOvr>
    <a:masterClrMapping/>
  </p:clrMapOvr>
  <p:transition spd="slow">
    <p:push di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_Basic Page With header B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t>‹#›</a:t>
            </a:fld>
            <a:endParaRPr lang="en-CA"/>
          </a:p>
        </p:txBody>
      </p:sp>
      <p:sp>
        <p:nvSpPr>
          <p:cNvPr id="8" name="Text Placeholder 7"/>
          <p:cNvSpPr>
            <a:spLocks noGrp="1"/>
          </p:cNvSpPr>
          <p:nvPr>
            <p:ph type="body" sz="quarter" idx="11" hasCustomPrompt="1"/>
          </p:nvPr>
        </p:nvSpPr>
        <p:spPr>
          <a:xfrm>
            <a:off x="1012265" y="138062"/>
            <a:ext cx="7243976" cy="878670"/>
          </a:xfrm>
          <a:prstGeom prst="rect">
            <a:avLst/>
          </a:prstGeom>
        </p:spPr>
        <p:txBody>
          <a:bodyPr lIns="0" tIns="0" rIns="0" bIns="0"/>
          <a:lstStyle>
            <a:lvl1pPr marL="0" marR="0" indent="0" algn="l" defTabSz="914377" rtl="0" eaLnBrk="1" fontAlgn="auto" latinLnBrk="0" hangingPunct="1">
              <a:lnSpc>
                <a:spcPct val="100000"/>
              </a:lnSpc>
              <a:spcBef>
                <a:spcPct val="20000"/>
              </a:spcBef>
              <a:spcAft>
                <a:spcPts val="0"/>
              </a:spcAft>
              <a:buClrTx/>
              <a:buSzTx/>
              <a:buFont typeface="Arial" panose="020B0604020202020204" pitchFamily="34" charset="0"/>
              <a:buNone/>
              <a:tabLst/>
              <a:defRPr sz="2800" baseline="0">
                <a:solidFill>
                  <a:schemeClr val="accent1"/>
                </a:solidFill>
                <a:latin typeface="Calibri" panose="020F0502020204030204" pitchFamily="34" charset="0"/>
              </a:defRPr>
            </a:lvl1pPr>
            <a:lvl2pPr marL="457189" indent="0">
              <a:buNone/>
              <a:defRPr/>
            </a:lvl2pPr>
          </a:lstStyle>
          <a:p>
            <a:pPr lvl="0"/>
            <a:r>
              <a:rPr lang="en-US"/>
              <a:t>Header text</a:t>
            </a:r>
          </a:p>
        </p:txBody>
      </p:sp>
      <p:sp>
        <p:nvSpPr>
          <p:cNvPr id="11" name="Content Placeholder 2"/>
          <p:cNvSpPr>
            <a:spLocks noGrp="1"/>
          </p:cNvSpPr>
          <p:nvPr>
            <p:ph idx="10" hasCustomPrompt="1"/>
          </p:nvPr>
        </p:nvSpPr>
        <p:spPr>
          <a:xfrm>
            <a:off x="1048280" y="1124744"/>
            <a:ext cx="1009544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682">
              <a:defRPr sz="1400">
                <a:solidFill>
                  <a:srgbClr val="004D71"/>
                </a:solidFill>
                <a:latin typeface="Calibri" panose="020F0502020204030204" pitchFamily="34" charset="0"/>
              </a:defRPr>
            </a:lvl5pPr>
          </a:lstStyle>
          <a:p>
            <a:pPr lvl="0"/>
            <a:r>
              <a:rPr lang="en-CA" altLang="ko-KR"/>
              <a:t>Click to add text</a:t>
            </a:r>
          </a:p>
        </p:txBody>
      </p:sp>
      <p:sp>
        <p:nvSpPr>
          <p:cNvPr id="2" name="Title 1">
            <a:extLst>
              <a:ext uri="{FF2B5EF4-FFF2-40B4-BE49-F238E27FC236}">
                <a16:creationId xmlns:a16="http://schemas.microsoft.com/office/drawing/2014/main" id="{3DD9BE45-A3C9-9531-267A-99F0458CB327}"/>
              </a:ext>
            </a:extLst>
          </p:cNvPr>
          <p:cNvSpPr>
            <a:spLocks noGrp="1"/>
          </p:cNvSpPr>
          <p:nvPr>
            <p:ph type="title" idx="13"/>
          </p:nvPr>
        </p:nvSpPr>
        <p:spPr/>
        <p:txBody>
          <a:bodyPr/>
          <a:lstStyle/>
          <a:p>
            <a:r>
              <a:rPr lang="en-US"/>
              <a:t>Click to edit Master title style</a:t>
            </a:r>
            <a:endParaRPr lang="en-CA"/>
          </a:p>
        </p:txBody>
      </p:sp>
    </p:spTree>
    <p:extLst>
      <p:ext uri="{BB962C8B-B14F-4D97-AF65-F5344CB8AC3E}">
        <p14:creationId xmlns:p14="http://schemas.microsoft.com/office/powerpoint/2010/main" val="3649411309"/>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11/20/2024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11/20/2024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11/20/2024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11/20/2024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11/20/2024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
        <p:nvSpPr>
          <p:cNvPr id="8" name="TextBox 7">
            <a:extLst>
              <a:ext uri="{FF2B5EF4-FFF2-40B4-BE49-F238E27FC236}">
                <a16:creationId xmlns:a16="http://schemas.microsoft.com/office/drawing/2014/main" id="{6562510F-0501-A208-A870-E170A7804BB6}"/>
              </a:ext>
            </a:extLst>
          </p:cNvPr>
          <p:cNvSpPr txBox="1"/>
          <p:nvPr userDrawn="1">
            <p:extLst>
              <p:ext uri="{1162E1C5-73C7-4A58-AE30-91384D911F3F}">
                <p184:classification xmlns:p184="http://schemas.microsoft.com/office/powerpoint/2018/4/main" val="hdr"/>
              </p:ext>
            </p:extLst>
          </p:nvPr>
        </p:nvSpPr>
        <p:spPr>
          <a:xfrm>
            <a:off x="9604375" y="190500"/>
            <a:ext cx="2439988" cy="182880"/>
          </a:xfrm>
          <a:prstGeom prst="rect">
            <a:avLst/>
          </a:prstGeom>
        </p:spPr>
        <p:txBody>
          <a:bodyPr horzOverflow="overflow" lIns="0" tIns="0" rIns="0" bIns="0">
            <a:spAutoFit/>
          </a:bodyPr>
          <a:lstStyle/>
          <a:p>
            <a:pPr algn="l"/>
            <a:r>
              <a:rPr lang="en-CA" sz="1200">
                <a:solidFill>
                  <a:srgbClr val="000000"/>
                </a:solidFill>
                <a:latin typeface="Arial" panose="020B0604020202020204" pitchFamily="34" charset="0"/>
                <a:cs typeface="Arial" panose="020B0604020202020204" pitchFamily="34" charset="0"/>
              </a:rPr>
              <a:t>UNCLASSIFIED / NON CLASSIFIÉ</a:t>
            </a:r>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hyperlink" Target="https://oecd.ai/en/ai-principles" TargetMode="Externa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hyperlink" Target="https://wiki.gccollab.ca/File:Text_changes_to_the_AIA_tool.pdf" TargetMode="Externa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https://wiki.gccollab.ca/File:Text_changes_to_the_AIA_tool.pdf" TargetMode="External"/><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hyperlink" Target="https://accessible.canada.ca/en-301-549-accessibility-requirements-ict-products-and-services#s1"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hyperlink" Target="https://wiki.gccollab.ca/File:Text_changes_to_the_AIA_tool.pdf" TargetMode="External"/><Relationship Id="rId2" Type="http://schemas.openxmlformats.org/officeDocument/2006/relationships/hyperlink" Target="https://wiki.gccollab.ca/File:Text_changes_to_the_Directive.pdf" TargetMode="Externa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hyperlink" Target="https://search.open.canada.ca/opendata/?collection=aia&amp;page=1&amp;sort=date_modified+desc" TargetMode="External"/><Relationship Id="rId2" Type="http://schemas.openxmlformats.org/officeDocument/2006/relationships/hyperlink" Target="https://www.canada.ca/en/government/system/digital-government/digital-government-innovations/responsible-use-ai/algorithmic-impact-assessment.html" TargetMode="External"/><Relationship Id="rId1" Type="http://schemas.openxmlformats.org/officeDocument/2006/relationships/slideLayout" Target="../slideLayouts/slideLayout13.xml"/><Relationship Id="rId4" Type="http://schemas.openxmlformats.org/officeDocument/2006/relationships/hyperlink" Target="https://www.tbs-sct.canada.ca/pol/doc-eng.aspx?id=15249"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hyperlink" Target="https://wiki.gccollab.ca/File:Overview_4th_review_of_the_Directive_on_Automated_Decision-Making.pptx" TargetMode="External"/><Relationship Id="rId2" Type="http://schemas.openxmlformats.org/officeDocument/2006/relationships/hyperlink" Target="https://forms-formulaires.alpha.canada.ca/en/id/cm38x82w000bg2slbizlt9q2q" TargetMode="External"/><Relationship Id="rId1" Type="http://schemas.openxmlformats.org/officeDocument/2006/relationships/slideLayout" Target="../slideLayouts/slideLayout13.xml"/><Relationship Id="rId5" Type="http://schemas.openxmlformats.org/officeDocument/2006/relationships/hyperlink" Target="https://wiki.gccollab.ca/File:Text_changes_to_the_AIA_tool.pdf" TargetMode="External"/><Relationship Id="rId4" Type="http://schemas.openxmlformats.org/officeDocument/2006/relationships/hyperlink" Target="https://wiki.gccollab.ca/File:Text_changes_to_the_Directive.pdf"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forms-formulaires.alpha.canada.ca/en/id/cm38x82w000bg2slbizlt9q2q" TargetMode="External"/><Relationship Id="rId2" Type="http://schemas.openxmlformats.org/officeDocument/2006/relationships/hyperlink" Target="https://wiki.gccollab.ca/Consultations_on_the_4th_Review" TargetMode="Externa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3" Type="http://schemas.openxmlformats.org/officeDocument/2006/relationships/hyperlink" Target="mailto:ai-ia@tbs-sct.gc.ca" TargetMode="External"/><Relationship Id="rId2" Type="http://schemas.openxmlformats.org/officeDocument/2006/relationships/notesSlide" Target="../notesSlides/notesSlide6.xml"/><Relationship Id="rId1" Type="http://schemas.openxmlformats.org/officeDocument/2006/relationships/slideLayout" Target="../slideLayouts/slideLayout16.xml"/><Relationship Id="rId4" Type="http://schemas.openxmlformats.org/officeDocument/2006/relationships/image" Target="../media/image6.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hyperlink" Target="https://www.canada.ca/en/government/system/digital-government/digital-government-innovations/responsible-use-ai/guide-scope-directive-automated-decision-making.html" TargetMode="Externa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hyperlink" Target="https://www.canada.ca/en/government/system/digital-government/digital-government-innovations/responsible-use-ai/algorithmic-impact-assessment.html" TargetMode="Externa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10.xml"/><Relationship Id="rId1" Type="http://schemas.openxmlformats.org/officeDocument/2006/relationships/tags" Target="../tags/tag9.xml"/><Relationship Id="rId4" Type="http://schemas.openxmlformats.org/officeDocument/2006/relationships/notesSlide" Target="../notesSlides/notesSlide8.xml"/></Relationships>
</file>

<file path=ppt/slides/_rels/slide3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8" Type="http://schemas.openxmlformats.org/officeDocument/2006/relationships/tags" Target="../tags/tag8.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image" Target="../media/image4.png"/><Relationship Id="rId5" Type="http://schemas.openxmlformats.org/officeDocument/2006/relationships/tags" Target="../tags/tag5.xml"/><Relationship Id="rId10" Type="http://schemas.openxmlformats.org/officeDocument/2006/relationships/notesSlide" Target="../notesSlides/notesSlide1.xml"/><Relationship Id="rId4" Type="http://schemas.openxmlformats.org/officeDocument/2006/relationships/tags" Target="../tags/tag4.xml"/><Relationship Id="rId9"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hyperlink" Target="https://www.canada.ca/en/government/system/digital-government/digital-government-innovations/responsible-use-ai/algorithmic-impact-assessment.html" TargetMode="Externa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CA"/>
              <a:t>4th review of the Directive on Automated Decision-Making</a:t>
            </a:r>
          </a:p>
        </p:txBody>
      </p:sp>
      <p:sp>
        <p:nvSpPr>
          <p:cNvPr id="3" name="Text Placeholder 2"/>
          <p:cNvSpPr>
            <a:spLocks noGrp="1"/>
          </p:cNvSpPr>
          <p:nvPr>
            <p:ph type="body" sz="quarter" idx="13"/>
          </p:nvPr>
        </p:nvSpPr>
        <p:spPr/>
        <p:txBody>
          <a:bodyPr vert="horz" lIns="91440" tIns="45720" rIns="91440" bIns="45720" rtlCol="0" anchor="t">
            <a:normAutofit/>
          </a:bodyPr>
          <a:lstStyle/>
          <a:p>
            <a:r>
              <a:rPr lang="en-CA"/>
              <a:t>Overview and proposed modifications</a:t>
            </a:r>
            <a:endParaRPr lang="en-CA">
              <a:solidFill>
                <a:srgbClr val="FF0000"/>
              </a:solidFill>
            </a:endParaRPr>
          </a:p>
        </p:txBody>
      </p:sp>
      <p:sp>
        <p:nvSpPr>
          <p:cNvPr id="5" name="TextBox 4">
            <a:extLst>
              <a:ext uri="{FF2B5EF4-FFF2-40B4-BE49-F238E27FC236}">
                <a16:creationId xmlns:a16="http://schemas.microsoft.com/office/drawing/2014/main" id="{D584F736-909B-26BC-6895-A540EB2406F3}"/>
              </a:ext>
            </a:extLst>
          </p:cNvPr>
          <p:cNvSpPr txBox="1"/>
          <p:nvPr/>
        </p:nvSpPr>
        <p:spPr>
          <a:xfrm>
            <a:off x="1204783" y="5282513"/>
            <a:ext cx="2743200" cy="3657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Fall 2024</a:t>
            </a:r>
          </a:p>
        </p:txBody>
      </p:sp>
      <p:sp>
        <p:nvSpPr>
          <p:cNvPr id="4" name="Slide Number Placeholder 3"/>
          <p:cNvSpPr>
            <a:spLocks noGrp="1"/>
          </p:cNvSpPr>
          <p:nvPr>
            <p:ph type="sldNum" sz="quarter" idx="12"/>
          </p:nvPr>
        </p:nvSpPr>
        <p:spPr/>
        <p:txBody>
          <a:bodyPr/>
          <a:lstStyle/>
          <a:p>
            <a:fld id="{32D4B517-E49B-41B6-9DBC-23634E0F1CDC}" type="slidenum">
              <a:rPr lang="en-CA" smtClean="0"/>
              <a:t>1</a:t>
            </a:fld>
            <a:endParaRPr lang="en-CA"/>
          </a:p>
        </p:txBody>
      </p:sp>
    </p:spTree>
    <p:extLst>
      <p:ext uri="{BB962C8B-B14F-4D97-AF65-F5344CB8AC3E}">
        <p14:creationId xmlns:p14="http://schemas.microsoft.com/office/powerpoint/2010/main" val="1130587199"/>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3. Definition of AI</a:t>
            </a:r>
            <a:endParaRPr lang="en-CA">
              <a:latin typeface="Calibri"/>
              <a:ea typeface="Calibri"/>
              <a:cs typeface="Calibri"/>
            </a:endParaRPr>
          </a:p>
        </p:txBody>
      </p:sp>
      <p:sp>
        <p:nvSpPr>
          <p:cNvPr id="3" name="Content Placeholder 6">
            <a:extLst>
              <a:ext uri="{FF2B5EF4-FFF2-40B4-BE49-F238E27FC236}">
                <a16:creationId xmlns:a16="http://schemas.microsoft.com/office/drawing/2014/main" id="{9D33E8F6-A691-2B32-684C-12F461857523}"/>
              </a:ext>
            </a:extLst>
          </p:cNvPr>
          <p:cNvSpPr txBox="1">
            <a:spLocks/>
          </p:cNvSpPr>
          <p:nvPr/>
        </p:nvSpPr>
        <p:spPr>
          <a:xfrm>
            <a:off x="860880" y="997500"/>
            <a:ext cx="10470240" cy="1116024"/>
          </a:xfrm>
          <a:prstGeom prst="rect">
            <a:avLst/>
          </a:prstGeom>
        </p:spPr>
        <p:txBody>
          <a:bodyPr vert="horz" lIns="0" tIns="0" rIns="0" bIns="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200" kern="1200">
                <a:solidFill>
                  <a:srgbClr val="004D7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04D7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rgbClr val="004D7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004D71"/>
                </a:solidFill>
                <a:latin typeface="Calibri" panose="020F0502020204030204" pitchFamily="34" charset="0"/>
                <a:ea typeface="+mn-ea"/>
                <a:cs typeface="+mn-cs"/>
              </a:defRPr>
            </a:lvl4pPr>
            <a:lvl5pPr marL="0" indent="1255713" algn="l" defTabSz="914400" rtl="0" eaLnBrk="1" latinLnBrk="0" hangingPunct="1">
              <a:lnSpc>
                <a:spcPct val="90000"/>
              </a:lnSpc>
              <a:spcBef>
                <a:spcPts val="500"/>
              </a:spcBef>
              <a:buFont typeface="Arial" panose="020B0604020202020204" pitchFamily="34" charset="0"/>
              <a:buChar char="•"/>
              <a:defRPr sz="1400" kern="1200">
                <a:solidFill>
                  <a:srgbClr val="004D7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b="1">
                <a:latin typeface="Calibri"/>
                <a:ea typeface="Calibri"/>
                <a:cs typeface="Calibri"/>
              </a:rPr>
              <a:t>Goal</a:t>
            </a:r>
            <a:r>
              <a:rPr lang="en-CA">
                <a:latin typeface="Calibri"/>
                <a:ea typeface="Calibri"/>
                <a:cs typeface="Calibri"/>
              </a:rPr>
              <a:t>: align the GC definition of AI with a more recent and internationally-recognized definition, increasing compatibility and facilitating understanding. </a:t>
            </a:r>
            <a:endParaRPr lang="en-CA">
              <a:ea typeface="Calibri"/>
              <a:cs typeface="Calibri"/>
            </a:endParaRPr>
          </a:p>
        </p:txBody>
      </p:sp>
      <p:graphicFrame>
        <p:nvGraphicFramePr>
          <p:cNvPr id="4" name="Table 3">
            <a:extLst>
              <a:ext uri="{FF2B5EF4-FFF2-40B4-BE49-F238E27FC236}">
                <a16:creationId xmlns:a16="http://schemas.microsoft.com/office/drawing/2014/main" id="{E482C4F8-0116-3BFD-5049-225C5CA8AA67}"/>
              </a:ext>
            </a:extLst>
          </p:cNvPr>
          <p:cNvGraphicFramePr>
            <a:graphicFrameLocks noGrp="1"/>
          </p:cNvGraphicFramePr>
          <p:nvPr>
            <p:extLst>
              <p:ext uri="{D42A27DB-BD31-4B8C-83A1-F6EECF244321}">
                <p14:modId xmlns:p14="http://schemas.microsoft.com/office/powerpoint/2010/main" val="2674938768"/>
              </p:ext>
            </p:extLst>
          </p:nvPr>
        </p:nvGraphicFramePr>
        <p:xfrm>
          <a:off x="860709" y="2300144"/>
          <a:ext cx="10410011" cy="2278133"/>
        </p:xfrm>
        <a:graphic>
          <a:graphicData uri="http://schemas.openxmlformats.org/drawingml/2006/table">
            <a:tbl>
              <a:tblPr firstRow="1" bandRow="1">
                <a:tableStyleId>{5C22544A-7EE6-4342-B048-85BDC9FD1C3A}</a:tableStyleId>
              </a:tblPr>
              <a:tblGrid>
                <a:gridCol w="3642859">
                  <a:extLst>
                    <a:ext uri="{9D8B030D-6E8A-4147-A177-3AD203B41FA5}">
                      <a16:colId xmlns:a16="http://schemas.microsoft.com/office/drawing/2014/main" val="462717674"/>
                    </a:ext>
                  </a:extLst>
                </a:gridCol>
                <a:gridCol w="6767152">
                  <a:extLst>
                    <a:ext uri="{9D8B030D-6E8A-4147-A177-3AD203B41FA5}">
                      <a16:colId xmlns:a16="http://schemas.microsoft.com/office/drawing/2014/main" val="479624572"/>
                    </a:ext>
                  </a:extLst>
                </a:gridCol>
              </a:tblGrid>
              <a:tr h="387103">
                <a:tc>
                  <a:txBody>
                    <a:bodyPr/>
                    <a:lstStyle/>
                    <a:p>
                      <a:pPr algn="ctr"/>
                      <a:r>
                        <a:rPr lang="en-US"/>
                        <a:t>Recommendations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Proposed updates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400" kern="1200">
                          <a:solidFill>
                            <a:schemeClr val="dk1"/>
                          </a:solidFill>
                          <a:latin typeface="+mn-lt"/>
                          <a:ea typeface="+mn-lt"/>
                          <a:cs typeface="+mn-lt"/>
                        </a:rPr>
                        <a:t>Remove the definition of AI from Appendix A of the directive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400" b="0" i="0" u="none" strike="sngStrike" kern="1200" baseline="0" noProof="0">
                          <a:solidFill>
                            <a:schemeClr val="tx1"/>
                          </a:solidFill>
                          <a:effectLst/>
                          <a:latin typeface="Aptos"/>
                        </a:rPr>
                        <a:t>Artificial intelligence - information technology that performs tasks that would ordinarily require biological brainpower to accomplish, such as making sense of spoken language, learning </a:t>
                      </a:r>
                      <a:r>
                        <a:rPr lang="en-US" sz="1400" b="0" i="0" u="none" strike="sngStrike" kern="1200" baseline="0" noProof="0" err="1">
                          <a:solidFill>
                            <a:schemeClr val="tx1"/>
                          </a:solidFill>
                          <a:effectLst/>
                          <a:latin typeface="Aptos"/>
                        </a:rPr>
                        <a:t>behaviours</a:t>
                      </a:r>
                      <a:r>
                        <a:rPr lang="en-US" sz="1400" b="0" i="0" u="none" strike="sngStrike" kern="1200" baseline="0" noProof="0">
                          <a:solidFill>
                            <a:schemeClr val="tx1"/>
                          </a:solidFill>
                          <a:effectLst/>
                          <a:latin typeface="Aptos"/>
                        </a:rPr>
                        <a:t> or solving problems.</a:t>
                      </a:r>
                      <a:endParaRPr lang="en-US" strike="sngStrike">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1159510">
                <a:tc>
                  <a:txBody>
                    <a:bodyPr/>
                    <a:lstStyle/>
                    <a:p>
                      <a:pPr marL="0" marR="0" lvl="0" indent="0" algn="l" rtl="0" eaLnBrk="1" fontAlgn="auto" latinLnBrk="0" hangingPunct="1">
                        <a:lnSpc>
                          <a:spcPct val="100000"/>
                        </a:lnSpc>
                        <a:spcBef>
                          <a:spcPts val="0"/>
                        </a:spcBef>
                        <a:spcAft>
                          <a:spcPts val="0"/>
                        </a:spcAft>
                        <a:buClrTx/>
                        <a:buSzTx/>
                        <a:buFontTx/>
                        <a:buNone/>
                      </a:pPr>
                      <a:r>
                        <a:rPr lang="en-US" sz="1400" kern="1200">
                          <a:solidFill>
                            <a:schemeClr val="dk1"/>
                          </a:solidFill>
                          <a:latin typeface="+mn-lt"/>
                          <a:ea typeface="+mn-lt"/>
                          <a:cs typeface="+mn-lt"/>
                        </a:rPr>
                        <a:t>Modify the definition of AI in Appendix A of the Policy on Service and Digital to align with the OECD definition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400" b="1" i="0" u="none" strike="noStrike" baseline="0" noProof="0">
                          <a:solidFill>
                            <a:srgbClr val="000000"/>
                          </a:solidFill>
                          <a:latin typeface="Aptos"/>
                        </a:rPr>
                        <a:t>An AI system is a machine-based system that, for explicit or implicit objectives, infers, from the input it receives, how to generate outputs such as predictions, content, recommendations, or decisions that can influence physical or virtual environments. Different AI systems vary in their levels of autonomy and adaptiveness after deployme</a:t>
                      </a:r>
                      <a:r>
                        <a:rPr lang="en-US" sz="1400" b="1" i="0" u="none" strike="noStrike" baseline="0" noProof="0">
                          <a:solidFill>
                            <a:schemeClr val="tx1"/>
                          </a:solidFill>
                          <a:latin typeface="Aptos"/>
                        </a:rPr>
                        <a:t>nt.</a:t>
                      </a:r>
                      <a:r>
                        <a:rPr lang="en-US" sz="1400" b="1" i="0" u="none" strike="noStrike" kern="1200" baseline="0" noProof="0">
                          <a:solidFill>
                            <a:schemeClr val="tx1"/>
                          </a:solidFill>
                          <a:latin typeface="Aptos"/>
                          <a:ea typeface="+mn-ea"/>
                          <a:cs typeface="+mn-cs"/>
                        </a:rPr>
                        <a:t> (Source:</a:t>
                      </a:r>
                      <a:r>
                        <a:rPr lang="en-US" sz="1400" b="1" i="0" u="none" strike="noStrike" baseline="0" noProof="0">
                          <a:solidFill>
                            <a:schemeClr val="tx1"/>
                          </a:solidFill>
                          <a:latin typeface="Aptos"/>
                        </a:rPr>
                        <a:t> </a:t>
                      </a:r>
                      <a:r>
                        <a:rPr lang="en-US" sz="1400" b="1" u="sng" kern="1200" noProof="0">
                          <a:solidFill>
                            <a:schemeClr val="dk1"/>
                          </a:solidFill>
                          <a:effectLst/>
                          <a:latin typeface="+mn-lt"/>
                          <a:ea typeface="+mn-ea"/>
                          <a:cs typeface="+mn-cs"/>
                          <a:hlinkClick r:id="rId2">
                            <a:extLst>
                              <a:ext uri="{A12FA001-AC4F-418D-AE19-62706E023703}">
                                <ahyp:hlinkClr xmlns:ahyp="http://schemas.microsoft.com/office/drawing/2018/hyperlinkcolor" val="tx"/>
                              </a:ext>
                            </a:extLst>
                          </a:hlinkClick>
                        </a:rPr>
                        <a:t>OECD</a:t>
                      </a:r>
                      <a:r>
                        <a:rPr lang="en-US" sz="1400" b="1" i="0" u="none" strike="noStrike" baseline="0" noProof="0">
                          <a:solidFill>
                            <a:schemeClr val="tx1"/>
                          </a:solidFill>
                          <a:latin typeface="Aptos"/>
                        </a:rPr>
                        <a:t>)</a:t>
                      </a:r>
                      <a:endParaRPr lang="en-US" b="1">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10</a:t>
            </a:fld>
            <a:endParaRPr lang="en-CA"/>
          </a:p>
        </p:txBody>
      </p:sp>
    </p:spTree>
    <p:extLst>
      <p:ext uri="{BB962C8B-B14F-4D97-AF65-F5344CB8AC3E}">
        <p14:creationId xmlns:p14="http://schemas.microsoft.com/office/powerpoint/2010/main" val="492138158"/>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4. Human rights</a:t>
            </a:r>
            <a:endParaRPr lang="en-CA">
              <a:latin typeface="Calibri"/>
              <a:ea typeface="Calibri"/>
              <a:cs typeface="Calibri"/>
            </a:endParaRPr>
          </a:p>
        </p:txBody>
      </p:sp>
      <p:sp>
        <p:nvSpPr>
          <p:cNvPr id="3" name="Content Placeholder 6">
            <a:extLst>
              <a:ext uri="{FF2B5EF4-FFF2-40B4-BE49-F238E27FC236}">
                <a16:creationId xmlns:a16="http://schemas.microsoft.com/office/drawing/2014/main" id="{9D33E8F6-A691-2B32-684C-12F461857523}"/>
              </a:ext>
            </a:extLst>
          </p:cNvPr>
          <p:cNvSpPr txBox="1">
            <a:spLocks/>
          </p:cNvSpPr>
          <p:nvPr/>
        </p:nvSpPr>
        <p:spPr>
          <a:xfrm>
            <a:off x="860880" y="997500"/>
            <a:ext cx="10470240" cy="1116024"/>
          </a:xfrm>
          <a:prstGeom prst="rect">
            <a:avLst/>
          </a:prstGeom>
        </p:spPr>
        <p:txBody>
          <a:bodyPr vert="horz" lIns="0" tIns="0" rIns="0" bIns="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200" kern="1200">
                <a:solidFill>
                  <a:srgbClr val="004D7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04D7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rgbClr val="004D7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004D71"/>
                </a:solidFill>
                <a:latin typeface="Calibri" panose="020F0502020204030204" pitchFamily="34" charset="0"/>
                <a:ea typeface="+mn-ea"/>
                <a:cs typeface="+mn-cs"/>
              </a:defRPr>
            </a:lvl4pPr>
            <a:lvl5pPr marL="0" indent="1255713" algn="l" defTabSz="914400" rtl="0" eaLnBrk="1" latinLnBrk="0" hangingPunct="1">
              <a:lnSpc>
                <a:spcPct val="90000"/>
              </a:lnSpc>
              <a:spcBef>
                <a:spcPts val="500"/>
              </a:spcBef>
              <a:buFont typeface="Arial" panose="020B0604020202020204" pitchFamily="34" charset="0"/>
              <a:buChar char="•"/>
              <a:defRPr sz="1400" kern="1200">
                <a:solidFill>
                  <a:srgbClr val="004D7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b="1">
                <a:latin typeface="Calibri"/>
                <a:ea typeface="Calibri"/>
                <a:cs typeface="Calibri"/>
              </a:rPr>
              <a:t>Goal</a:t>
            </a:r>
            <a:r>
              <a:rPr lang="en-CA">
                <a:latin typeface="Calibri"/>
                <a:ea typeface="Calibri"/>
                <a:cs typeface="Calibri"/>
              </a:rPr>
              <a:t>: </a:t>
            </a:r>
            <a:r>
              <a:rPr lang="en-US">
                <a:latin typeface="Calibri"/>
                <a:cs typeface="Calibri"/>
              </a:rPr>
              <a:t>Clarify obligations and enhance impact assessment of human rights</a:t>
            </a:r>
          </a:p>
        </p:txBody>
      </p:sp>
      <p:graphicFrame>
        <p:nvGraphicFramePr>
          <p:cNvPr id="4" name="Table 3">
            <a:extLst>
              <a:ext uri="{FF2B5EF4-FFF2-40B4-BE49-F238E27FC236}">
                <a16:creationId xmlns:a16="http://schemas.microsoft.com/office/drawing/2014/main" id="{E482C4F8-0116-3BFD-5049-225C5CA8AA67}"/>
              </a:ext>
            </a:extLst>
          </p:cNvPr>
          <p:cNvGraphicFramePr>
            <a:graphicFrameLocks noGrp="1"/>
          </p:cNvGraphicFramePr>
          <p:nvPr>
            <p:extLst>
              <p:ext uri="{D42A27DB-BD31-4B8C-83A1-F6EECF244321}">
                <p14:modId xmlns:p14="http://schemas.microsoft.com/office/powerpoint/2010/main" val="372693884"/>
              </p:ext>
            </p:extLst>
          </p:nvPr>
        </p:nvGraphicFramePr>
        <p:xfrm>
          <a:off x="772722" y="1376088"/>
          <a:ext cx="10410011" cy="5324863"/>
        </p:xfrm>
        <a:graphic>
          <a:graphicData uri="http://schemas.openxmlformats.org/drawingml/2006/table">
            <a:tbl>
              <a:tblPr firstRow="1" bandRow="1">
                <a:tableStyleId>{5C22544A-7EE6-4342-B048-85BDC9FD1C3A}</a:tableStyleId>
              </a:tblPr>
              <a:tblGrid>
                <a:gridCol w="3642859">
                  <a:extLst>
                    <a:ext uri="{9D8B030D-6E8A-4147-A177-3AD203B41FA5}">
                      <a16:colId xmlns:a16="http://schemas.microsoft.com/office/drawing/2014/main" val="462717674"/>
                    </a:ext>
                  </a:extLst>
                </a:gridCol>
                <a:gridCol w="6767152">
                  <a:extLst>
                    <a:ext uri="{9D8B030D-6E8A-4147-A177-3AD203B41FA5}">
                      <a16:colId xmlns:a16="http://schemas.microsoft.com/office/drawing/2014/main" val="479624572"/>
                    </a:ext>
                  </a:extLst>
                </a:gridCol>
              </a:tblGrid>
              <a:tr h="387103">
                <a:tc>
                  <a:txBody>
                    <a:bodyPr/>
                    <a:lstStyle/>
                    <a:p>
                      <a:pPr algn="ctr"/>
                      <a:r>
                        <a:rPr lang="en-US" sz="1600"/>
                        <a:t>Recommendations</a:t>
                      </a:r>
                      <a:endParaRPr lang="en-CA"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Proposed updates</a:t>
                      </a:r>
                      <a:endParaRPr lang="en-CA"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200">
                          <a:ea typeface="+mn-lt"/>
                          <a:cs typeface="+mn-lt"/>
                        </a:rPr>
                        <a:t>Mo</a:t>
                      </a:r>
                      <a:r>
                        <a:rPr lang="en-US" sz="1200" kern="1200">
                          <a:solidFill>
                            <a:schemeClr val="dk1"/>
                          </a:solidFill>
                          <a:latin typeface="+mn-lt"/>
                          <a:ea typeface="+mn-lt"/>
                          <a:cs typeface="+mn-lt"/>
                        </a:rPr>
                        <a:t>dify the testing and monitoring requirements in the directive to m</a:t>
                      </a:r>
                      <a:r>
                        <a:rPr lang="en-US" sz="1200">
                          <a:ea typeface="+mn-lt"/>
                          <a:cs typeface="+mn-lt"/>
                        </a:rPr>
                        <a:t>ore clearly reference human rights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CA" sz="1200" b="0" i="0" u="none" strike="noStrike" noProof="0">
                          <a:solidFill>
                            <a:srgbClr val="000000"/>
                          </a:solidFill>
                          <a:latin typeface="Aptos"/>
                        </a:rPr>
                        <a:t>6.3.1 Before </a:t>
                      </a:r>
                      <a:r>
                        <a:rPr lang="en-CA" sz="1200" b="0" i="0" u="none" strike="sngStrike" noProof="0">
                          <a:solidFill>
                            <a:schemeClr val="tx1"/>
                          </a:solidFill>
                          <a:latin typeface="Aptos"/>
                        </a:rPr>
                        <a:t>launching </a:t>
                      </a:r>
                      <a:r>
                        <a:rPr lang="en-CA" sz="1200" b="0" i="0" u="none" strike="sngStrike" noProof="0" err="1">
                          <a:solidFill>
                            <a:schemeClr val="tx1"/>
                          </a:solidFill>
                          <a:latin typeface="Aptos"/>
                        </a:rPr>
                        <a:t>into</a:t>
                      </a:r>
                      <a:r>
                        <a:rPr lang="en-CA" sz="1200" b="1" i="0" u="none" strike="noStrike" noProof="0" err="1">
                          <a:solidFill>
                            <a:schemeClr val="tx1"/>
                          </a:solidFill>
                          <a:latin typeface="Aptos"/>
                        </a:rPr>
                        <a:t>a</a:t>
                      </a:r>
                      <a:r>
                        <a:rPr lang="en-CA" sz="1200" b="1" i="0" u="none" strike="noStrike" noProof="0">
                          <a:solidFill>
                            <a:schemeClr val="tx1"/>
                          </a:solidFill>
                          <a:latin typeface="Aptos"/>
                        </a:rPr>
                        <a:t> system is in</a:t>
                      </a:r>
                      <a:r>
                        <a:rPr lang="en-CA" sz="1200" b="0" i="0" u="none" strike="noStrike" noProof="0">
                          <a:solidFill>
                            <a:srgbClr val="000000"/>
                          </a:solidFill>
                          <a:latin typeface="Aptos"/>
                        </a:rPr>
                        <a:t> production, developing processes so that the data and information used by the automated decision system, as well as the system’s underlying model, are tested for</a:t>
                      </a:r>
                      <a:r>
                        <a:rPr lang="en-CA" sz="1200" b="0" i="0" u="none" strike="noStrike" noProof="0">
                          <a:solidFill>
                            <a:srgbClr val="D13438"/>
                          </a:solidFill>
                          <a:latin typeface="Aptos"/>
                        </a:rPr>
                        <a:t> </a:t>
                      </a:r>
                      <a:r>
                        <a:rPr lang="en-CA" sz="1200" b="1" i="0" u="none" strike="noStrike" kern="1200" noProof="0">
                          <a:solidFill>
                            <a:schemeClr val="tx1"/>
                          </a:solidFill>
                          <a:latin typeface="Aptos"/>
                          <a:ea typeface="+mn-ea"/>
                          <a:cs typeface="+mn-cs"/>
                        </a:rPr>
                        <a:t>accuracy,</a:t>
                      </a:r>
                      <a:r>
                        <a:rPr lang="en-CA" sz="1200" b="0" i="0" u="none" strike="noStrike" noProof="0">
                          <a:solidFill>
                            <a:srgbClr val="000000"/>
                          </a:solidFill>
                          <a:latin typeface="Aptos"/>
                        </a:rPr>
                        <a:t> unintended biases and other factors that may </a:t>
                      </a:r>
                      <a:r>
                        <a:rPr lang="en-CA" sz="1200" b="1" i="0" u="none" strike="noStrike" kern="1200" noProof="0">
                          <a:solidFill>
                            <a:schemeClr val="tx1"/>
                          </a:solidFill>
                          <a:latin typeface="Aptos"/>
                          <a:ea typeface="+mn-ea"/>
                          <a:cs typeface="+mn-cs"/>
                        </a:rPr>
                        <a:t>unintentionally or</a:t>
                      </a:r>
                      <a:r>
                        <a:rPr lang="en-CA" sz="1200" b="0" i="0" u="none" strike="noStrike" kern="1200" noProof="0">
                          <a:solidFill>
                            <a:srgbClr val="0078D4"/>
                          </a:solidFill>
                          <a:latin typeface="Aptos"/>
                          <a:ea typeface="+mn-ea"/>
                          <a:cs typeface="+mn-cs"/>
                        </a:rPr>
                        <a:t> </a:t>
                      </a:r>
                      <a:r>
                        <a:rPr lang="en-CA" sz="1200" b="0" i="0" u="none" strike="noStrike" noProof="0">
                          <a:solidFill>
                            <a:srgbClr val="000000"/>
                          </a:solidFill>
                          <a:latin typeface="Aptos"/>
                        </a:rPr>
                        <a:t>unfairly impact the outcomes</a:t>
                      </a:r>
                      <a:r>
                        <a:rPr lang="en-CA" sz="1200" b="0" i="0" u="none" strike="noStrike" noProof="0">
                          <a:solidFill>
                            <a:srgbClr val="0078D4"/>
                          </a:solidFill>
                          <a:latin typeface="Aptos"/>
                        </a:rPr>
                        <a:t> </a:t>
                      </a:r>
                      <a:r>
                        <a:rPr lang="en-CA" sz="1200" b="1" i="0" u="none" strike="noStrike" noProof="0">
                          <a:solidFill>
                            <a:schemeClr val="tx1"/>
                          </a:solidFill>
                          <a:latin typeface="Aptos"/>
                        </a:rPr>
                        <a:t>or infringe human rights and freedoms</a:t>
                      </a:r>
                      <a:r>
                        <a:rPr lang="en-CA" sz="1200" b="0" i="0" u="none" strike="noStrike" noProof="0">
                          <a:solidFill>
                            <a:srgbClr val="000000"/>
                          </a:solidFill>
                          <a:latin typeface="Aptos"/>
                        </a:rPr>
                        <a:t>.</a:t>
                      </a:r>
                    </a:p>
                    <a:p>
                      <a:pPr lvl="0">
                        <a:buNone/>
                      </a:pPr>
                      <a:endParaRPr lang="en-CA" sz="1200" b="0" i="0" u="none" strike="noStrike" noProof="0">
                        <a:solidFill>
                          <a:srgbClr val="000000"/>
                        </a:solidFill>
                        <a:latin typeface="Aptos"/>
                      </a:endParaRPr>
                    </a:p>
                    <a:p>
                      <a:pPr lvl="0">
                        <a:buNone/>
                      </a:pPr>
                      <a:r>
                        <a:rPr lang="en-CA" sz="1200" b="0" i="0" u="none" strike="noStrike" noProof="0">
                          <a:solidFill>
                            <a:srgbClr val="000000"/>
                          </a:solidFill>
                          <a:latin typeface="Aptos"/>
                        </a:rPr>
                        <a:t>6.3.2 Developing processes to monitor the outcomes of the automated decision system to safeguard against unintentional</a:t>
                      </a:r>
                      <a:r>
                        <a:rPr lang="en-CA" sz="1200" b="1" i="0" u="none" strike="noStrike" noProof="0">
                          <a:solidFill>
                            <a:schemeClr val="tx1"/>
                          </a:solidFill>
                          <a:latin typeface="Aptos"/>
                        </a:rPr>
                        <a:t> </a:t>
                      </a:r>
                      <a:r>
                        <a:rPr lang="en-CA" sz="1200" b="1" i="0" u="none" strike="noStrike" kern="1200" noProof="0">
                          <a:solidFill>
                            <a:schemeClr val="tx1"/>
                          </a:solidFill>
                          <a:latin typeface="Aptos"/>
                          <a:ea typeface="+mn-ea"/>
                          <a:cs typeface="+mn-cs"/>
                        </a:rPr>
                        <a:t>and unfair</a:t>
                      </a:r>
                      <a:r>
                        <a:rPr lang="en-CA" sz="1200" b="0" i="0" u="none" strike="noStrike" kern="1200" noProof="0">
                          <a:solidFill>
                            <a:srgbClr val="0078D4"/>
                          </a:solidFill>
                          <a:latin typeface="Aptos"/>
                          <a:ea typeface="+mn-ea"/>
                          <a:cs typeface="+mn-cs"/>
                        </a:rPr>
                        <a:t> </a:t>
                      </a:r>
                      <a:r>
                        <a:rPr lang="en-CA" sz="1200" b="0" i="0" u="none" strike="noStrike" noProof="0">
                          <a:solidFill>
                            <a:srgbClr val="000000"/>
                          </a:solidFill>
                          <a:latin typeface="Aptos"/>
                        </a:rPr>
                        <a:t>outcomes and to verify compliance with </a:t>
                      </a:r>
                      <a:r>
                        <a:rPr lang="en-CA" sz="1200" b="1" i="0" u="none" strike="noStrike" kern="1200" noProof="0">
                          <a:solidFill>
                            <a:schemeClr val="tx1"/>
                          </a:solidFill>
                          <a:latin typeface="Aptos"/>
                          <a:ea typeface="+mn-ea"/>
                          <a:cs typeface="+mn-cs"/>
                        </a:rPr>
                        <a:t>human rights obligations,</a:t>
                      </a:r>
                      <a:r>
                        <a:rPr lang="en-CA" sz="1200" b="0" i="0" u="sng" strike="noStrike" noProof="0">
                          <a:solidFill>
                            <a:srgbClr val="0078D4"/>
                          </a:solidFill>
                          <a:latin typeface="Aptos"/>
                        </a:rPr>
                        <a:t> </a:t>
                      </a:r>
                      <a:r>
                        <a:rPr lang="en-CA" sz="1200" b="0" i="0" u="none" strike="noStrike" noProof="0">
                          <a:solidFill>
                            <a:srgbClr val="000000"/>
                          </a:solidFill>
                          <a:latin typeface="Aptos"/>
                        </a:rPr>
                        <a:t>institutional and program legislation,</a:t>
                      </a:r>
                      <a:r>
                        <a:rPr lang="en-CA" sz="1200" b="0" i="0" u="none" strike="noStrike" noProof="0">
                          <a:solidFill>
                            <a:srgbClr val="0078D4"/>
                          </a:solidFill>
                          <a:latin typeface="Aptos"/>
                        </a:rPr>
                        <a:t> </a:t>
                      </a:r>
                      <a:r>
                        <a:rPr lang="en-CA" sz="1200" b="1" i="0" u="none" strike="noStrike" kern="1200" noProof="0">
                          <a:solidFill>
                            <a:schemeClr val="tx1"/>
                          </a:solidFill>
                          <a:latin typeface="Aptos"/>
                          <a:ea typeface="+mn-ea"/>
                          <a:cs typeface="+mn-cs"/>
                        </a:rPr>
                        <a:t>and</a:t>
                      </a:r>
                      <a:r>
                        <a:rPr lang="en-CA" sz="1200" b="0" i="0" u="none" strike="sngStrike" noProof="0">
                          <a:solidFill>
                            <a:schemeClr val="tx1"/>
                          </a:solidFill>
                          <a:latin typeface="Aptos"/>
                        </a:rPr>
                        <a:t> as well as</a:t>
                      </a:r>
                      <a:r>
                        <a:rPr lang="en-CA" sz="1200" b="0" i="0" u="none" strike="noStrike" noProof="0">
                          <a:solidFill>
                            <a:schemeClr val="tx1"/>
                          </a:solidFill>
                          <a:latin typeface="Aptos"/>
                        </a:rPr>
                        <a:t> </a:t>
                      </a:r>
                      <a:r>
                        <a:rPr lang="en-CA" sz="1200" b="0" i="0" u="none" strike="noStrike" noProof="0">
                          <a:solidFill>
                            <a:srgbClr val="000000"/>
                          </a:solidFill>
                          <a:latin typeface="Aptos"/>
                        </a:rPr>
                        <a:t>this directive, on a scheduled basis.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26624090"/>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200" dirty="0">
                          <a:ea typeface="+mn-lt"/>
                          <a:cs typeface="+mn-lt"/>
                        </a:rPr>
                        <a:t>Ad</a:t>
                      </a:r>
                      <a:r>
                        <a:rPr lang="en-US" sz="1200" kern="1200" dirty="0">
                          <a:solidFill>
                            <a:schemeClr val="dk1"/>
                          </a:solidFill>
                          <a:latin typeface="+mn-lt"/>
                          <a:ea typeface="+mn-lt"/>
                          <a:cs typeface="+mn-lt"/>
                        </a:rPr>
                        <a:t>d targeted questions to the AIA to strengthen the consideration of impacts to a broader range of people</a:t>
                      </a:r>
                    </a:p>
                    <a:p>
                      <a:pPr marL="0" marR="0" lvl="0" indent="0" algn="l" rtl="0" eaLnBrk="1" fontAlgn="auto" latinLnBrk="0" hangingPunct="1">
                        <a:lnSpc>
                          <a:spcPct val="100000"/>
                        </a:lnSpc>
                        <a:spcBef>
                          <a:spcPts val="0"/>
                        </a:spcBef>
                        <a:spcAft>
                          <a:spcPts val="0"/>
                        </a:spcAft>
                        <a:buClrTx/>
                        <a:buSzTx/>
                        <a:buFontTx/>
                        <a:buNone/>
                      </a:pPr>
                      <a:endParaRPr lang="en-US" sz="1200" strike="sngStrike" dirty="0">
                        <a:solidFill>
                          <a:srgbClr val="FF0000"/>
                        </a:solidFill>
                        <a:ea typeface="+mn-lt"/>
                        <a:cs typeface="+mn-lt"/>
                      </a:endParaRPr>
                    </a:p>
                    <a:p>
                      <a:pPr marL="0" marR="0" lvl="0" indent="0" algn="l" rtl="0" eaLnBrk="1" fontAlgn="auto" latinLnBrk="0" hangingPunct="1">
                        <a:lnSpc>
                          <a:spcPct val="100000"/>
                        </a:lnSpc>
                        <a:spcBef>
                          <a:spcPts val="0"/>
                        </a:spcBef>
                        <a:spcAft>
                          <a:spcPts val="0"/>
                        </a:spcAft>
                        <a:buClrTx/>
                        <a:buSzTx/>
                        <a:buFontTx/>
                        <a:buNone/>
                      </a:pPr>
                      <a:r>
                        <a:rPr lang="en-US" sz="1200" strike="noStrike" dirty="0">
                          <a:solidFill>
                            <a:schemeClr val="tx1"/>
                          </a:solidFill>
                          <a:ea typeface="+mn-lt"/>
                          <a:cs typeface="+mn-lt"/>
                        </a:rPr>
                        <a:t>Additional changes to the AIA related to human rights can be found on pages 3 and 6 to 9 of the </a:t>
                      </a:r>
                      <a:r>
                        <a:rPr lang="en-US" sz="1200" strike="noStrike" kern="1200" dirty="0">
                          <a:solidFill>
                            <a:schemeClr val="tx1"/>
                          </a:solidFill>
                          <a:latin typeface="+mn-lt"/>
                          <a:ea typeface="+mn-lt"/>
                          <a:cs typeface="+mn-lt"/>
                          <a:hlinkClick r:id="rId2"/>
                        </a:rPr>
                        <a:t>Text Changes to the AIA tool</a:t>
                      </a:r>
                      <a:r>
                        <a:rPr lang="en-US" sz="1200" strike="noStrike" kern="1200" dirty="0">
                          <a:solidFill>
                            <a:schemeClr val="tx1"/>
                          </a:solidFill>
                          <a:latin typeface="+mn-lt"/>
                          <a:ea typeface="+mn-lt"/>
                          <a:cs typeface="+mn-lt"/>
                        </a:rPr>
                        <a:t> document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buNone/>
                      </a:pPr>
                      <a:r>
                        <a:rPr lang="en-CA" sz="1200" b="0" i="0" u="none" strike="noStrike" kern="1200" noProof="0" dirty="0">
                          <a:solidFill>
                            <a:srgbClr val="000000"/>
                          </a:solidFill>
                          <a:effectLst/>
                          <a:latin typeface="Aptos"/>
                        </a:rPr>
                        <a:t>For example:</a:t>
                      </a:r>
                    </a:p>
                    <a:p>
                      <a:pPr marL="171450" lvl="0" indent="-171450">
                        <a:buFont typeface="Arial"/>
                        <a:buChar char="•"/>
                      </a:pPr>
                      <a:r>
                        <a:rPr lang="en-CA" sz="1200" b="1" i="0" u="none" strike="noStrike" kern="1200" noProof="0" dirty="0">
                          <a:solidFill>
                            <a:schemeClr val="tx1"/>
                          </a:solidFill>
                          <a:latin typeface="Aptos"/>
                          <a:ea typeface="+mn-ea"/>
                          <a:cs typeface="+mn-cs"/>
                        </a:rPr>
                        <a:t>Have you assessed / will you assess system performance for clients with a range of personal identity factors (for example, gender, age, race, disability, sexual orientation)?</a:t>
                      </a:r>
                    </a:p>
                    <a:p>
                      <a:pPr marL="171450" lvl="0" indent="-171450">
                        <a:buFont typeface="Arial"/>
                        <a:buChar char="•"/>
                      </a:pPr>
                      <a:r>
                        <a:rPr lang="en-CA" sz="1200" b="1" i="0" u="none" strike="noStrike" kern="1200" noProof="0" dirty="0">
                          <a:solidFill>
                            <a:schemeClr val="tx1"/>
                          </a:solidFill>
                          <a:latin typeface="Aptos"/>
                          <a:ea typeface="+mn-ea"/>
                          <a:cs typeface="+mn-cs"/>
                        </a:rPr>
                        <a:t>Will any of the following client groups be subject to use of the system?</a:t>
                      </a:r>
                    </a:p>
                    <a:p>
                      <a:pPr marL="628650" lvl="1" indent="-171450">
                        <a:buFont typeface="Courier New"/>
                        <a:buChar char="o"/>
                      </a:pPr>
                      <a:r>
                        <a:rPr lang="en-CA" sz="1200" b="1" i="0" u="none" strike="noStrike" kern="1200" noProof="0" dirty="0">
                          <a:solidFill>
                            <a:schemeClr val="tx1"/>
                          </a:solidFill>
                          <a:latin typeface="Aptos"/>
                          <a:ea typeface="+mn-ea"/>
                          <a:cs typeface="+mn-cs"/>
                        </a:rPr>
                        <a:t>Indigenous Peoples</a:t>
                      </a:r>
                    </a:p>
                    <a:p>
                      <a:pPr marL="628650" lvl="1" indent="-171450">
                        <a:buFont typeface="Courier New"/>
                        <a:buChar char="o"/>
                      </a:pPr>
                      <a:r>
                        <a:rPr lang="en-CA" sz="1200" b="1" i="0" u="none" strike="noStrike" kern="1200" noProof="0" dirty="0">
                          <a:solidFill>
                            <a:schemeClr val="tx1"/>
                          </a:solidFill>
                          <a:latin typeface="Aptos"/>
                          <a:ea typeface="+mn-ea"/>
                          <a:cs typeface="+mn-cs"/>
                        </a:rPr>
                        <a:t>Racialized people</a:t>
                      </a:r>
                    </a:p>
                    <a:p>
                      <a:pPr marL="628650" lvl="1" indent="-171450">
                        <a:buFont typeface="Courier New"/>
                        <a:buChar char="o"/>
                      </a:pPr>
                      <a:r>
                        <a:rPr lang="en-CA" sz="1200" b="1" i="0" u="none" strike="noStrike" kern="1200" noProof="0" dirty="0">
                          <a:solidFill>
                            <a:schemeClr val="tx1"/>
                          </a:solidFill>
                          <a:latin typeface="Aptos"/>
                          <a:ea typeface="+mn-ea"/>
                          <a:cs typeface="+mn-cs"/>
                        </a:rPr>
                        <a:t>Persons with disabilities</a:t>
                      </a:r>
                    </a:p>
                    <a:p>
                      <a:pPr marL="628650" lvl="1" indent="-171450">
                        <a:buFont typeface="Courier New"/>
                        <a:buChar char="o"/>
                      </a:pPr>
                      <a:r>
                        <a:rPr lang="en-CA" sz="1200" b="1" i="0" u="none" strike="noStrike" kern="1200" noProof="0" dirty="0">
                          <a:solidFill>
                            <a:schemeClr val="tx1"/>
                          </a:solidFill>
                          <a:latin typeface="Aptos"/>
                          <a:ea typeface="+mn-ea"/>
                          <a:cs typeface="+mn-cs"/>
                        </a:rPr>
                        <a:t>Women</a:t>
                      </a:r>
                    </a:p>
                    <a:p>
                      <a:pPr marL="628650" lvl="1" indent="-171450">
                        <a:buFont typeface="Courier New"/>
                        <a:buChar char="o"/>
                      </a:pPr>
                      <a:r>
                        <a:rPr lang="en-CA" sz="1200" b="1" i="0" u="none" strike="noStrike" kern="1200" noProof="0" dirty="0">
                          <a:solidFill>
                            <a:schemeClr val="tx1"/>
                          </a:solidFill>
                          <a:latin typeface="Aptos"/>
                          <a:ea typeface="+mn-ea"/>
                          <a:cs typeface="+mn-cs"/>
                        </a:rPr>
                        <a:t>2SLGBTQI+ people</a:t>
                      </a:r>
                    </a:p>
                    <a:p>
                      <a:pPr marL="628650" lvl="1" indent="-171450">
                        <a:buFont typeface="Courier New"/>
                        <a:buChar char="o"/>
                      </a:pPr>
                      <a:r>
                        <a:rPr lang="en-CA" sz="1200" b="1" i="0" u="none" strike="noStrike" kern="1200" noProof="0" dirty="0">
                          <a:solidFill>
                            <a:schemeClr val="tx1"/>
                          </a:solidFill>
                          <a:latin typeface="Aptos"/>
                          <a:ea typeface="+mn-ea"/>
                          <a:cs typeface="+mn-cs"/>
                        </a:rPr>
                        <a:t>Youth</a:t>
                      </a:r>
                    </a:p>
                    <a:p>
                      <a:pPr marL="628650" lvl="1" indent="-171450">
                        <a:buFont typeface="Courier New"/>
                        <a:buChar char="o"/>
                      </a:pPr>
                      <a:r>
                        <a:rPr lang="en-CA" sz="1200" b="1" i="0" u="none" strike="noStrike" kern="1200" noProof="0" dirty="0">
                          <a:solidFill>
                            <a:schemeClr val="tx1"/>
                          </a:solidFill>
                          <a:latin typeface="Aptos"/>
                          <a:ea typeface="+mn-ea"/>
                          <a:cs typeface="+mn-cs"/>
                        </a:rPr>
                        <a:t>Seniors</a:t>
                      </a:r>
                    </a:p>
                    <a:p>
                      <a:pPr marL="171450" lvl="0" indent="-171450" algn="l">
                        <a:lnSpc>
                          <a:spcPct val="100000"/>
                        </a:lnSpc>
                        <a:spcBef>
                          <a:spcPts val="0"/>
                        </a:spcBef>
                        <a:spcAft>
                          <a:spcPts val="0"/>
                        </a:spcAft>
                        <a:buFont typeface="Arial"/>
                        <a:buChar char="•"/>
                      </a:pPr>
                      <a:r>
                        <a:rPr lang="en-CA" sz="1200" b="1" i="0" u="none" strike="noStrike" kern="1200" noProof="0" dirty="0">
                          <a:solidFill>
                            <a:schemeClr val="tx1"/>
                          </a:solidFill>
                          <a:latin typeface="Aptos"/>
                          <a:ea typeface="+mn-ea"/>
                          <a:cs typeface="+mn-cs"/>
                        </a:rPr>
                        <a:t>Describe your mitigation strategies to prevent creating or exacerbating barriers for vulnerable populations.  </a:t>
                      </a:r>
                    </a:p>
                    <a:p>
                      <a:pPr marL="171450" lvl="0" indent="-171450" algn="l">
                        <a:lnSpc>
                          <a:spcPct val="100000"/>
                        </a:lnSpc>
                        <a:spcBef>
                          <a:spcPts val="0"/>
                        </a:spcBef>
                        <a:spcAft>
                          <a:spcPts val="0"/>
                        </a:spcAft>
                        <a:buFont typeface="Arial"/>
                        <a:buChar char="•"/>
                      </a:pPr>
                      <a:r>
                        <a:rPr lang="en-US" sz="1200" b="1" i="0" u="none" strike="noStrike" kern="1200" noProof="0" dirty="0">
                          <a:solidFill>
                            <a:schemeClr val="tx1"/>
                          </a:solidFill>
                          <a:latin typeface="Aptos"/>
                          <a:ea typeface="+mn-ea"/>
                          <a:cs typeface="+mn-cs"/>
                        </a:rPr>
                        <a:t>Have you evaluated whether variables on which the system bases its decisions or recommendations could be proxies for protected characteristics?</a:t>
                      </a: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CA" sz="1200" b="1" i="0" u="none" strike="noStrike" kern="1200" dirty="0">
                          <a:solidFill>
                            <a:schemeClr val="tx1"/>
                          </a:solidFill>
                          <a:latin typeface="Aptos"/>
                          <a:ea typeface="+mn-ea"/>
                          <a:cs typeface="+mn-cs"/>
                        </a:rPr>
                        <a:t>Have potential issues or harms with the existing service delivery approach been raised by clients or their representatives, the media, audits or parliamentary committees?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11</a:t>
            </a:fld>
            <a:endParaRPr lang="en-CA"/>
          </a:p>
        </p:txBody>
      </p:sp>
    </p:spTree>
    <p:extLst>
      <p:ext uri="{BB962C8B-B14F-4D97-AF65-F5344CB8AC3E}">
        <p14:creationId xmlns:p14="http://schemas.microsoft.com/office/powerpoint/2010/main" val="905937856"/>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5. Persons with disabilities</a:t>
            </a:r>
            <a:endParaRPr lang="en-CA">
              <a:latin typeface="Calibri"/>
              <a:ea typeface="Calibri"/>
              <a:cs typeface="Calibri"/>
            </a:endParaRPr>
          </a:p>
        </p:txBody>
      </p:sp>
      <p:sp>
        <p:nvSpPr>
          <p:cNvPr id="3" name="Content Placeholder 6">
            <a:extLst>
              <a:ext uri="{FF2B5EF4-FFF2-40B4-BE49-F238E27FC236}">
                <a16:creationId xmlns:a16="http://schemas.microsoft.com/office/drawing/2014/main" id="{9D33E8F6-A691-2B32-684C-12F461857523}"/>
              </a:ext>
            </a:extLst>
          </p:cNvPr>
          <p:cNvSpPr txBox="1">
            <a:spLocks/>
          </p:cNvSpPr>
          <p:nvPr/>
        </p:nvSpPr>
        <p:spPr>
          <a:xfrm>
            <a:off x="860880" y="997500"/>
            <a:ext cx="10470240" cy="1116024"/>
          </a:xfrm>
          <a:prstGeom prst="rect">
            <a:avLst/>
          </a:prstGeom>
        </p:spPr>
        <p:txBody>
          <a:bodyPr vert="horz" lIns="0" tIns="0" rIns="0" bIns="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200" kern="1200">
                <a:solidFill>
                  <a:srgbClr val="004D7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04D7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rgbClr val="004D7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004D71"/>
                </a:solidFill>
                <a:latin typeface="Calibri" panose="020F0502020204030204" pitchFamily="34" charset="0"/>
                <a:ea typeface="+mn-ea"/>
                <a:cs typeface="+mn-cs"/>
              </a:defRPr>
            </a:lvl4pPr>
            <a:lvl5pPr marL="0" indent="1255713" algn="l" defTabSz="914400" rtl="0" eaLnBrk="1" latinLnBrk="0" hangingPunct="1">
              <a:lnSpc>
                <a:spcPct val="90000"/>
              </a:lnSpc>
              <a:spcBef>
                <a:spcPts val="500"/>
              </a:spcBef>
              <a:buFont typeface="Arial" panose="020B0604020202020204" pitchFamily="34" charset="0"/>
              <a:buChar char="•"/>
              <a:defRPr sz="1400" kern="1200">
                <a:solidFill>
                  <a:srgbClr val="004D7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b="1">
                <a:latin typeface="Calibri"/>
                <a:ea typeface="Calibri"/>
                <a:cs typeface="Calibri"/>
              </a:rPr>
              <a:t>Goal</a:t>
            </a:r>
            <a:r>
              <a:rPr lang="en-CA">
                <a:latin typeface="Calibri"/>
                <a:ea typeface="Calibri"/>
                <a:cs typeface="Calibri"/>
              </a:rPr>
              <a:t>: Strengthen protec</a:t>
            </a:r>
            <a:r>
              <a:rPr lang="en-CA">
                <a:latin typeface="Calibri"/>
                <a:cs typeface="Calibri"/>
              </a:rPr>
              <a:t>tions and assessment of impacts for persons with disabilities, raising awareness of the impacts of automated decision systems</a:t>
            </a:r>
            <a:endParaRPr lang="en-US">
              <a:latin typeface="Calibri"/>
              <a:cs typeface="Calibri"/>
            </a:endParaRPr>
          </a:p>
        </p:txBody>
      </p:sp>
      <p:graphicFrame>
        <p:nvGraphicFramePr>
          <p:cNvPr id="4" name="Table 3">
            <a:extLst>
              <a:ext uri="{FF2B5EF4-FFF2-40B4-BE49-F238E27FC236}">
                <a16:creationId xmlns:a16="http://schemas.microsoft.com/office/drawing/2014/main" id="{E482C4F8-0116-3BFD-5049-225C5CA8AA67}"/>
              </a:ext>
            </a:extLst>
          </p:cNvPr>
          <p:cNvGraphicFramePr>
            <a:graphicFrameLocks noGrp="1"/>
          </p:cNvGraphicFramePr>
          <p:nvPr>
            <p:extLst>
              <p:ext uri="{D42A27DB-BD31-4B8C-83A1-F6EECF244321}">
                <p14:modId xmlns:p14="http://schemas.microsoft.com/office/powerpoint/2010/main" val="4089742105"/>
              </p:ext>
            </p:extLst>
          </p:nvPr>
        </p:nvGraphicFramePr>
        <p:xfrm>
          <a:off x="733709" y="1766744"/>
          <a:ext cx="10410011" cy="3983743"/>
        </p:xfrm>
        <a:graphic>
          <a:graphicData uri="http://schemas.openxmlformats.org/drawingml/2006/table">
            <a:tbl>
              <a:tblPr firstRow="1" bandRow="1">
                <a:tableStyleId>{5C22544A-7EE6-4342-B048-85BDC9FD1C3A}</a:tableStyleId>
              </a:tblPr>
              <a:tblGrid>
                <a:gridCol w="3642859">
                  <a:extLst>
                    <a:ext uri="{9D8B030D-6E8A-4147-A177-3AD203B41FA5}">
                      <a16:colId xmlns:a16="http://schemas.microsoft.com/office/drawing/2014/main" val="462717674"/>
                    </a:ext>
                  </a:extLst>
                </a:gridCol>
                <a:gridCol w="6767152">
                  <a:extLst>
                    <a:ext uri="{9D8B030D-6E8A-4147-A177-3AD203B41FA5}">
                      <a16:colId xmlns:a16="http://schemas.microsoft.com/office/drawing/2014/main" val="479624572"/>
                    </a:ext>
                  </a:extLst>
                </a:gridCol>
              </a:tblGrid>
              <a:tr h="387103">
                <a:tc>
                  <a:txBody>
                    <a:bodyPr/>
                    <a:lstStyle/>
                    <a:p>
                      <a:pPr algn="ctr"/>
                      <a:r>
                        <a:rPr lang="en-US"/>
                        <a:t>Recommendations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Proposed updates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491652">
                <a:tc>
                  <a:txBody>
                    <a:bodyPr/>
                    <a:lstStyle/>
                    <a:p>
                      <a:pPr marL="0" marR="0" lvl="0" indent="0" algn="l" rtl="0" eaLnBrk="1" fontAlgn="auto" latinLnBrk="0" hangingPunct="1">
                        <a:lnSpc>
                          <a:spcPct val="100000"/>
                        </a:lnSpc>
                        <a:spcBef>
                          <a:spcPts val="0"/>
                        </a:spcBef>
                        <a:spcAft>
                          <a:spcPts val="0"/>
                        </a:spcAft>
                        <a:buClrTx/>
                        <a:buSzTx/>
                        <a:buFontTx/>
                        <a:buNone/>
                      </a:pPr>
                      <a:r>
                        <a:rPr lang="en-US" sz="1400">
                          <a:ea typeface="+mn-lt"/>
                          <a:cs typeface="+mn-lt"/>
                        </a:rPr>
                        <a:t>Ad</a:t>
                      </a:r>
                      <a:r>
                        <a:rPr lang="en-US" sz="1400" kern="1200">
                          <a:solidFill>
                            <a:schemeClr val="dk1"/>
                          </a:solidFill>
                          <a:latin typeface="+mn-lt"/>
                          <a:ea typeface="+mn-lt"/>
                          <a:cs typeface="+mn-lt"/>
                        </a:rPr>
                        <a:t>d a requirement to document system failures and t</a:t>
                      </a:r>
                      <a:r>
                        <a:rPr lang="en-US" sz="1400">
                          <a:ea typeface="+mn-lt"/>
                          <a:cs typeface="+mn-lt"/>
                        </a:rPr>
                        <a:t>ake corrective actions</a:t>
                      </a:r>
                      <a:endParaRPr lang="en-US" sz="1400">
                        <a:solidFill>
                          <a:srgbClr val="FF0000"/>
                        </a:solidFill>
                        <a:ea typeface="+mn-lt"/>
                        <a:cs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l">
                        <a:lnSpc>
                          <a:spcPct val="100000"/>
                        </a:lnSpc>
                        <a:spcBef>
                          <a:spcPts val="0"/>
                        </a:spcBef>
                        <a:spcAft>
                          <a:spcPts val="0"/>
                        </a:spcAft>
                        <a:buNone/>
                      </a:pPr>
                      <a:r>
                        <a:rPr lang="en-US" sz="1400" b="1" i="0" u="none" strike="noStrike" kern="1200" baseline="0" noProof="0">
                          <a:solidFill>
                            <a:srgbClr val="000000"/>
                          </a:solidFill>
                          <a:effectLst/>
                          <a:latin typeface="Aptos"/>
                        </a:rPr>
                        <a:t>6.3.3 Documenting client complaints, unexpected impacts and human overrides of the decision or assessment made by the system.</a:t>
                      </a:r>
                      <a:endParaRPr lang="en-US"/>
                    </a:p>
                    <a:p>
                      <a:pPr lvl="1" algn="l">
                        <a:lnSpc>
                          <a:spcPct val="100000"/>
                        </a:lnSpc>
                        <a:spcBef>
                          <a:spcPts val="0"/>
                        </a:spcBef>
                        <a:spcAft>
                          <a:spcPts val="0"/>
                        </a:spcAft>
                        <a:buNone/>
                      </a:pPr>
                      <a:r>
                        <a:rPr lang="en-US" sz="1400" b="1" i="0" u="none" strike="noStrike" kern="1200" baseline="0" noProof="0">
                          <a:solidFill>
                            <a:srgbClr val="000000"/>
                          </a:solidFill>
                          <a:effectLst/>
                          <a:latin typeface="Aptos"/>
                        </a:rPr>
                        <a:t>6.3.3.1 Using</a:t>
                      </a:r>
                      <a:r>
                        <a:rPr lang="en-US" sz="1400" b="1" i="0" u="none" strike="noStrike" kern="1200" baseline="0" noProof="0">
                          <a:solidFill>
                            <a:srgbClr val="000000"/>
                          </a:solidFill>
                          <a:effectLst/>
                          <a:latin typeface="Aptos"/>
                          <a:ea typeface="+mn-ea"/>
                          <a:cs typeface="+mn-cs"/>
                        </a:rPr>
                        <a:t> findings from outcome monitoring and documented c</a:t>
                      </a:r>
                      <a:r>
                        <a:rPr lang="en-US" sz="1400" b="1" i="0" u="none" strike="noStrike" kern="1200" baseline="0" noProof="0">
                          <a:solidFill>
                            <a:srgbClr val="000000"/>
                          </a:solidFill>
                          <a:effectLst/>
                          <a:latin typeface="Aptos"/>
                        </a:rPr>
                        <a:t>omplaints, unexpected impacts and human overrides to identify issues and take corrective actions.</a:t>
                      </a:r>
                      <a:endParaRPr lang="en-US"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400" dirty="0">
                          <a:ea typeface="+mn-lt"/>
                          <a:cs typeface="+mn-lt"/>
                        </a:rPr>
                        <a:t>Add new AIA questions to capture compliance with existing accessibility standards and broaden the consideration of impacts</a:t>
                      </a:r>
                    </a:p>
                    <a:p>
                      <a:pPr marL="0" marR="0" lvl="0" indent="0" algn="l" rtl="0" eaLnBrk="1" fontAlgn="auto" latinLnBrk="0" hangingPunct="1">
                        <a:lnSpc>
                          <a:spcPct val="100000"/>
                        </a:lnSpc>
                        <a:spcBef>
                          <a:spcPts val="0"/>
                        </a:spcBef>
                        <a:spcAft>
                          <a:spcPts val="0"/>
                        </a:spcAft>
                        <a:buClrTx/>
                        <a:buSzTx/>
                        <a:buFontTx/>
                        <a:buNone/>
                      </a:pPr>
                      <a:endParaRPr lang="en-US" sz="1400" dirty="0">
                        <a:ea typeface="+mn-lt"/>
                        <a:cs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solidFill>
                            <a:schemeClr val="tx1"/>
                          </a:solidFill>
                          <a:ea typeface="+mn-lt"/>
                          <a:cs typeface="+mn-lt"/>
                        </a:rPr>
                        <a:t>Additional changes to the AIA related to protections for persons with disabilities can be found on pages 3, 4 and 6 to 8 of the </a:t>
                      </a:r>
                      <a:r>
                        <a:rPr lang="en-US" sz="1400" strike="noStrike" kern="1200" dirty="0">
                          <a:solidFill>
                            <a:schemeClr val="tx1"/>
                          </a:solidFill>
                          <a:latin typeface="+mn-lt"/>
                          <a:ea typeface="+mn-lt"/>
                          <a:cs typeface="+mn-lt"/>
                          <a:hlinkClick r:id="rId3"/>
                        </a:rPr>
                        <a:t>Text Changes to the AIA tool</a:t>
                      </a:r>
                      <a:r>
                        <a:rPr lang="en-US" sz="1400" strike="noStrike" kern="1200" dirty="0">
                          <a:solidFill>
                            <a:schemeClr val="tx1"/>
                          </a:solidFill>
                          <a:latin typeface="+mn-lt"/>
                          <a:ea typeface="+mn-lt"/>
                          <a:cs typeface="+mn-lt"/>
                        </a:rPr>
                        <a:t> document</a:t>
                      </a:r>
                    </a:p>
                    <a:p>
                      <a:pPr marL="0" marR="0" lvl="0" indent="0" algn="l" rtl="0" eaLnBrk="1" fontAlgn="auto" latinLnBrk="0" hangingPunct="1">
                        <a:lnSpc>
                          <a:spcPct val="100000"/>
                        </a:lnSpc>
                        <a:spcBef>
                          <a:spcPts val="0"/>
                        </a:spcBef>
                        <a:spcAft>
                          <a:spcPts val="0"/>
                        </a:spcAft>
                        <a:buClrTx/>
                        <a:buSzTx/>
                        <a:buFontTx/>
                        <a:buNone/>
                      </a:pPr>
                      <a:endParaRPr lang="en-US" sz="1400" dirty="0">
                        <a:ea typeface="+mn-lt"/>
                        <a:cs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400" b="0" i="0" u="none" strike="noStrike" kern="1200" baseline="0" noProof="0" dirty="0">
                          <a:solidFill>
                            <a:srgbClr val="000000"/>
                          </a:solidFill>
                          <a:latin typeface="Aptos"/>
                          <a:ea typeface="+mn-ea"/>
                          <a:cs typeface="+mn-cs"/>
                        </a:rPr>
                        <a:t>Section 3 Risk Profile: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i="0" u="none" strike="noStrike" kern="1200" baseline="0" dirty="0">
                          <a:solidFill>
                            <a:srgbClr val="000000"/>
                          </a:solidFill>
                          <a:latin typeface="Aptos"/>
                          <a:ea typeface="+mn-ea"/>
                          <a:cs typeface="+mn-cs"/>
                        </a:rPr>
                        <a:t>Has the system been assessed to understand whether it would create </a:t>
                      </a:r>
                      <a:r>
                        <a:rPr lang="en-CA" sz="1400" b="1" i="0" u="none" strike="noStrike" kern="1200" baseline="0" dirty="0">
                          <a:solidFill>
                            <a:srgbClr val="000000"/>
                          </a:solidFill>
                          <a:latin typeface="Aptos"/>
                          <a:ea typeface="+mn-ea"/>
                          <a:cs typeface="+mn-cs"/>
                        </a:rPr>
                        <a:t>or exacerbate </a:t>
                      </a:r>
                      <a:r>
                        <a:rPr lang="en-US" sz="1400" b="1" i="0" u="none" strike="noStrike" kern="1200" baseline="0" dirty="0">
                          <a:solidFill>
                            <a:srgbClr val="000000"/>
                          </a:solidFill>
                          <a:latin typeface="Aptos"/>
                          <a:ea typeface="+mn-ea"/>
                          <a:cs typeface="+mn-cs"/>
                        </a:rPr>
                        <a:t>barriers for persons with disabilities?</a:t>
                      </a:r>
                      <a:endParaRPr lang="en-CA" sz="1400" b="1" i="0" u="none" strike="noStrike" kern="1200" baseline="0" dirty="0">
                        <a:solidFill>
                          <a:srgbClr val="000000"/>
                        </a:solidFill>
                        <a:latin typeface="Aptos"/>
                        <a:ea typeface="+mn-ea"/>
                        <a:cs typeface="+mn-cs"/>
                      </a:endParaRPr>
                    </a:p>
                    <a:p>
                      <a:pPr lvl="0">
                        <a:buNone/>
                      </a:pPr>
                      <a:endParaRPr lang="en-US" sz="1400" b="0" i="0" u="none" strike="noStrike" baseline="0" noProof="0" dirty="0">
                        <a:solidFill>
                          <a:srgbClr val="000000"/>
                        </a:solidFill>
                        <a:latin typeface="Aptos"/>
                      </a:endParaRPr>
                    </a:p>
                    <a:p>
                      <a:pPr lvl="0">
                        <a:buNone/>
                      </a:pPr>
                      <a:r>
                        <a:rPr lang="en-US" sz="1400" b="0" i="0" u="none" strike="noStrike" baseline="0" noProof="0" dirty="0">
                          <a:solidFill>
                            <a:srgbClr val="000000"/>
                          </a:solidFill>
                          <a:latin typeface="Aptos"/>
                        </a:rPr>
                        <a:t>Section 5 About the System:</a:t>
                      </a:r>
                    </a:p>
                    <a:p>
                      <a:pPr marL="171450" lvl="0" indent="-171450">
                        <a:buFont typeface="Arial"/>
                        <a:buChar char="•"/>
                      </a:pPr>
                      <a:r>
                        <a:rPr lang="en-CA" sz="1400" b="1" i="0" u="none" strike="noStrike" baseline="0" noProof="0" dirty="0">
                          <a:solidFill>
                            <a:srgbClr val="000000"/>
                          </a:solidFill>
                          <a:latin typeface="Aptos"/>
                        </a:rPr>
                        <a:t>Does your system comply with standard CAN/ASC EN 301 549:2024, </a:t>
                      </a:r>
                      <a:r>
                        <a:rPr lang="en-CA" sz="1400" b="1" i="0" u="sng" strike="noStrike" baseline="0" noProof="0" dirty="0">
                          <a:solidFill>
                            <a:srgbClr val="000000"/>
                          </a:solidFill>
                          <a:latin typeface="Aptos"/>
                          <a:hlinkClick r:id="rId4"/>
                        </a:rPr>
                        <a:t>Accessibility requirements for Information and Communication Technology (ICT)</a:t>
                      </a:r>
                      <a:r>
                        <a:rPr lang="en-CA" sz="1400" b="1" i="0" u="none" strike="noStrike" baseline="0" noProof="0" dirty="0">
                          <a:solidFill>
                            <a:srgbClr val="000000"/>
                          </a:solidFill>
                          <a:latin typeface="Aptos"/>
                        </a:rPr>
                        <a:t> products and services?</a:t>
                      </a:r>
                    </a:p>
                    <a:p>
                      <a:pPr marL="171450" lvl="0" indent="-171450">
                        <a:buFont typeface="Arial"/>
                        <a:buChar char="•"/>
                      </a:pPr>
                      <a:endParaRPr lang="en-CA" sz="1400" b="0" i="0" u="none" strike="noStrike" baseline="0" noProof="0" dirty="0">
                        <a:solidFill>
                          <a:srgbClr val="000000"/>
                        </a:solidFill>
                        <a:latin typeface="Aptos"/>
                      </a:endParaRPr>
                    </a:p>
                    <a:p>
                      <a:pPr marL="0" lvl="0" indent="0">
                        <a:buNone/>
                      </a:pPr>
                      <a:r>
                        <a:rPr lang="en-CA" sz="1400" b="0" i="0" u="none" strike="noStrike" baseline="0" noProof="0" dirty="0">
                          <a:solidFill>
                            <a:srgbClr val="000000"/>
                          </a:solidFill>
                          <a:latin typeface="Aptos"/>
                        </a:rPr>
                        <a:t>Section 8 Impact Assessment:</a:t>
                      </a:r>
                    </a:p>
                    <a:p>
                      <a:pPr marL="285750" lvl="0" indent="-285750">
                        <a:buFont typeface="Arial"/>
                        <a:buChar char="•"/>
                      </a:pPr>
                      <a:r>
                        <a:rPr lang="en-CA" sz="1400" b="1" i="0" u="none" strike="noStrike" baseline="0" noProof="0" dirty="0">
                          <a:solidFill>
                            <a:srgbClr val="000000"/>
                          </a:solidFill>
                          <a:latin typeface="Aptos"/>
                        </a:rPr>
                        <a:t>Have you tested system performance across a diverse spectrum of disability?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bl>
          </a:graphicData>
        </a:graphic>
      </p:graphicFrame>
      <p:sp>
        <p:nvSpPr>
          <p:cNvPr id="5" name="TextBox 4">
            <a:extLst>
              <a:ext uri="{FF2B5EF4-FFF2-40B4-BE49-F238E27FC236}">
                <a16:creationId xmlns:a16="http://schemas.microsoft.com/office/drawing/2014/main" id="{48CC4FD2-AB85-B049-3864-86AA9C1D1265}"/>
              </a:ext>
            </a:extLst>
          </p:cNvPr>
          <p:cNvSpPr txBox="1"/>
          <p:nvPr/>
        </p:nvSpPr>
        <p:spPr>
          <a:xfrm>
            <a:off x="737249" y="5896260"/>
            <a:ext cx="10406950" cy="707886"/>
          </a:xfrm>
          <a:prstGeom prst="rect">
            <a:avLst/>
          </a:prstGeom>
          <a:noFill/>
        </p:spPr>
        <p:txBody>
          <a:bodyPr wrap="square" rtlCol="0">
            <a:spAutoFit/>
          </a:bodyPr>
          <a:lstStyle/>
          <a:p>
            <a:r>
              <a:rPr lang="en-US" sz="2000" dirty="0">
                <a:solidFill>
                  <a:srgbClr val="004D71"/>
                </a:solidFill>
                <a:latin typeface="Calibri"/>
                <a:cs typeface="Calibri"/>
              </a:rPr>
              <a:t>Additional protections for persons with disabilities are expected as part of the strengthening of human rights protections (slide 10) and establishment of bans (slide 13, 14)  </a:t>
            </a:r>
            <a:endParaRPr lang="en-CA" sz="2000" dirty="0">
              <a:solidFill>
                <a:srgbClr val="004D71"/>
              </a:solidFill>
              <a:latin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12</a:t>
            </a:fld>
            <a:endParaRPr lang="en-CA" dirty="0"/>
          </a:p>
        </p:txBody>
      </p:sp>
    </p:spTree>
    <p:extLst>
      <p:ext uri="{BB962C8B-B14F-4D97-AF65-F5344CB8AC3E}">
        <p14:creationId xmlns:p14="http://schemas.microsoft.com/office/powerpoint/2010/main" val="3901965351"/>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6. Bans</a:t>
            </a:r>
            <a:endParaRPr lang="en-CA">
              <a:latin typeface="Calibri"/>
              <a:ea typeface="Calibri"/>
              <a:cs typeface="Calibri"/>
            </a:endParaRPr>
          </a:p>
        </p:txBody>
      </p:sp>
      <p:sp>
        <p:nvSpPr>
          <p:cNvPr id="3" name="Content Placeholder 6">
            <a:extLst>
              <a:ext uri="{FF2B5EF4-FFF2-40B4-BE49-F238E27FC236}">
                <a16:creationId xmlns:a16="http://schemas.microsoft.com/office/drawing/2014/main" id="{9D33E8F6-A691-2B32-684C-12F461857523}"/>
              </a:ext>
            </a:extLst>
          </p:cNvPr>
          <p:cNvSpPr txBox="1">
            <a:spLocks/>
          </p:cNvSpPr>
          <p:nvPr/>
        </p:nvSpPr>
        <p:spPr>
          <a:xfrm>
            <a:off x="733880" y="1010200"/>
            <a:ext cx="10470240" cy="1116024"/>
          </a:xfrm>
          <a:prstGeom prst="rect">
            <a:avLst/>
          </a:prstGeom>
        </p:spPr>
        <p:txBody>
          <a:bodyPr vert="horz" lIns="0" tIns="0" rIns="0" bIns="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200" kern="1200">
                <a:solidFill>
                  <a:srgbClr val="004D7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04D7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rgbClr val="004D7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004D71"/>
                </a:solidFill>
                <a:latin typeface="Calibri" panose="020F0502020204030204" pitchFamily="34" charset="0"/>
                <a:ea typeface="+mn-ea"/>
                <a:cs typeface="+mn-cs"/>
              </a:defRPr>
            </a:lvl4pPr>
            <a:lvl5pPr marL="0" indent="1255713" algn="l" defTabSz="914400" rtl="0" eaLnBrk="1" latinLnBrk="0" hangingPunct="1">
              <a:lnSpc>
                <a:spcPct val="90000"/>
              </a:lnSpc>
              <a:spcBef>
                <a:spcPts val="500"/>
              </a:spcBef>
              <a:buFont typeface="Arial" panose="020B0604020202020204" pitchFamily="34" charset="0"/>
              <a:buChar char="•"/>
              <a:defRPr sz="1400" kern="1200">
                <a:solidFill>
                  <a:srgbClr val="004D7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b="1">
                <a:latin typeface="Calibri"/>
                <a:ea typeface="Calibri"/>
                <a:cs typeface="Calibri"/>
              </a:rPr>
              <a:t>Goal</a:t>
            </a:r>
            <a:r>
              <a:rPr lang="en-CA">
                <a:latin typeface="Calibri"/>
                <a:ea typeface="Calibri"/>
                <a:cs typeface="Calibri"/>
              </a:rPr>
              <a:t>: Identify explicit limits or define circumstances in which automated systems pose an unacceptable risk</a:t>
            </a:r>
            <a:endParaRPr lang="en-CA">
              <a:ea typeface="Calibri"/>
              <a:cs typeface="Calibri"/>
            </a:endParaRPr>
          </a:p>
        </p:txBody>
      </p:sp>
      <p:graphicFrame>
        <p:nvGraphicFramePr>
          <p:cNvPr id="4" name="Table 3">
            <a:extLst>
              <a:ext uri="{FF2B5EF4-FFF2-40B4-BE49-F238E27FC236}">
                <a16:creationId xmlns:a16="http://schemas.microsoft.com/office/drawing/2014/main" id="{E482C4F8-0116-3BFD-5049-225C5CA8AA67}"/>
              </a:ext>
            </a:extLst>
          </p:cNvPr>
          <p:cNvGraphicFramePr>
            <a:graphicFrameLocks noGrp="1"/>
          </p:cNvGraphicFramePr>
          <p:nvPr>
            <p:extLst>
              <p:ext uri="{D42A27DB-BD31-4B8C-83A1-F6EECF244321}">
                <p14:modId xmlns:p14="http://schemas.microsoft.com/office/powerpoint/2010/main" val="3568789678"/>
              </p:ext>
            </p:extLst>
          </p:nvPr>
        </p:nvGraphicFramePr>
        <p:xfrm>
          <a:off x="736600" y="1714500"/>
          <a:ext cx="10898717" cy="4334262"/>
        </p:xfrm>
        <a:graphic>
          <a:graphicData uri="http://schemas.openxmlformats.org/drawingml/2006/table">
            <a:tbl>
              <a:tblPr firstRow="1" bandRow="1">
                <a:tableStyleId>{5C22544A-7EE6-4342-B048-85BDC9FD1C3A}</a:tableStyleId>
              </a:tblPr>
              <a:tblGrid>
                <a:gridCol w="3403471">
                  <a:extLst>
                    <a:ext uri="{9D8B030D-6E8A-4147-A177-3AD203B41FA5}">
                      <a16:colId xmlns:a16="http://schemas.microsoft.com/office/drawing/2014/main" val="462717674"/>
                    </a:ext>
                  </a:extLst>
                </a:gridCol>
                <a:gridCol w="7495246">
                  <a:extLst>
                    <a:ext uri="{9D8B030D-6E8A-4147-A177-3AD203B41FA5}">
                      <a16:colId xmlns:a16="http://schemas.microsoft.com/office/drawing/2014/main" val="479624572"/>
                    </a:ext>
                  </a:extLst>
                </a:gridCol>
              </a:tblGrid>
              <a:tr h="387102">
                <a:tc>
                  <a:txBody>
                    <a:bodyPr/>
                    <a:lstStyle/>
                    <a:p>
                      <a:pPr algn="ctr"/>
                      <a:r>
                        <a:rPr lang="en-US"/>
                        <a:t>Recommendations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Proposed updates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40">
                <a:tc>
                  <a:txBody>
                    <a:bodyPr/>
                    <a:lstStyle/>
                    <a:p>
                      <a:pPr marL="0" marR="0" lvl="0" indent="0" algn="l">
                        <a:lnSpc>
                          <a:spcPct val="100000"/>
                        </a:lnSpc>
                        <a:spcBef>
                          <a:spcPts val="0"/>
                        </a:spcBef>
                        <a:spcAft>
                          <a:spcPts val="0"/>
                        </a:spcAft>
                        <a:buNone/>
                      </a:pPr>
                      <a:r>
                        <a:rPr lang="en-US" sz="1300" b="0" i="0" u="none" strike="noStrike" kern="1200" baseline="0" noProof="0">
                          <a:solidFill>
                            <a:srgbClr val="000000"/>
                          </a:solidFill>
                          <a:latin typeface="Aptos"/>
                          <a:ea typeface="+mn-ea"/>
                          <a:cs typeface="+mn-cs"/>
                        </a:rPr>
                        <a:t>Add a requirement in the Policy on Service and Digital to provide parameters for use</a:t>
                      </a:r>
                      <a:endParaRPr lang="en-US" sz="13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300" b="1" i="0" u="none" strike="noStrike" kern="1200" baseline="0" noProof="0">
                          <a:solidFill>
                            <a:srgbClr val="000000"/>
                          </a:solidFill>
                          <a:effectLst/>
                          <a:latin typeface="Aptos"/>
                        </a:rPr>
                        <a:t>4.4.2.4.3 Ensuring that the use of automated decision systems has clear benefits to departmental clients and Canadian society and does not pose undue risks to clients or client groups.</a:t>
                      </a:r>
                      <a:endParaRPr lang="en-US" sz="1300" b="1" i="0" u="none" strike="sngStrike" kern="1200" baseline="0" noProof="0">
                        <a:solidFill>
                          <a:srgbClr val="000000"/>
                        </a:solidFill>
                        <a:effectLst/>
                        <a:latin typeface="Apto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300">
                          <a:ea typeface="+mn-lt"/>
                          <a:cs typeface="+mn-lt"/>
                        </a:rPr>
                        <a:t>Add a requirement and an appendix to the Directive on Service and Digital and prepare supporting guidance to state uses of AI considered unacceptable by the GC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buNone/>
                      </a:pPr>
                      <a:r>
                        <a:rPr lang="en-US" sz="1300" b="0" i="0" u="none" strike="noStrike" kern="1200" baseline="0" noProof="0">
                          <a:solidFill>
                            <a:srgbClr val="000000"/>
                          </a:solidFill>
                          <a:effectLst/>
                          <a:latin typeface="Aptos"/>
                          <a:ea typeface="+mn-ea"/>
                          <a:cs typeface="+mn-cs"/>
                        </a:rPr>
                        <a:t>For example:</a:t>
                      </a:r>
                    </a:p>
                    <a:p>
                      <a:pPr marL="0" lvl="0" indent="0" algn="l">
                        <a:lnSpc>
                          <a:spcPct val="100000"/>
                        </a:lnSpc>
                        <a:buNone/>
                      </a:pPr>
                      <a:r>
                        <a:rPr lang="en-US" sz="1300" b="0" i="0" u="sng" strike="noStrike" kern="1200" baseline="0" noProof="0">
                          <a:solidFill>
                            <a:srgbClr val="000000"/>
                          </a:solidFill>
                          <a:effectLst/>
                          <a:latin typeface="Aptos"/>
                          <a:ea typeface="+mn-ea"/>
                          <a:cs typeface="+mn-cs"/>
                        </a:rPr>
                        <a:t>Directive on Service and Digital </a:t>
                      </a:r>
                    </a:p>
                    <a:p>
                      <a:pPr marL="0" lvl="0" indent="0" algn="l">
                        <a:lnSpc>
                          <a:spcPct val="100000"/>
                        </a:lnSpc>
                        <a:buNone/>
                      </a:pPr>
                      <a:r>
                        <a:rPr lang="en-US" sz="1300" b="0" i="0" u="none" strike="noStrike" kern="1200" baseline="0" noProof="0">
                          <a:solidFill>
                            <a:srgbClr val="000000"/>
                          </a:solidFill>
                          <a:effectLst/>
                          <a:latin typeface="Aptos"/>
                          <a:ea typeface="+mn-ea"/>
                          <a:cs typeface="+mn-cs"/>
                        </a:rPr>
                        <a:t>4.4.1 The Chief Information Officer of Canada is responsible for:</a:t>
                      </a:r>
                      <a:endParaRPr lang="en-US" sz="1300"/>
                    </a:p>
                    <a:p>
                      <a:pPr marL="457200" lvl="1" indent="0" algn="l">
                        <a:lnSpc>
                          <a:spcPct val="100000"/>
                        </a:lnSpc>
                        <a:buNone/>
                      </a:pPr>
                      <a:r>
                        <a:rPr lang="en-US" sz="1300" b="1" i="0" u="none" strike="noStrike" kern="1200" baseline="0" noProof="0">
                          <a:solidFill>
                            <a:srgbClr val="000000"/>
                          </a:solidFill>
                          <a:effectLst/>
                          <a:latin typeface="Aptos"/>
                          <a:ea typeface="+mn-ea"/>
                          <a:cs typeface="+mn-cs"/>
                        </a:rPr>
                        <a:t>4.4.1.2 defining unacceptable uses of automated decision systems</a:t>
                      </a:r>
                    </a:p>
                    <a:p>
                      <a:pPr marL="0" lvl="0" indent="0" algn="l">
                        <a:lnSpc>
                          <a:spcPct val="100000"/>
                        </a:lnSpc>
                        <a:buNone/>
                      </a:pPr>
                      <a:endParaRPr lang="en-US" sz="1300" b="0" i="0" u="sng" strike="noStrike" kern="1200" baseline="0" noProof="0">
                        <a:solidFill>
                          <a:srgbClr val="000000"/>
                        </a:solidFill>
                        <a:effectLst/>
                        <a:latin typeface="Aptos"/>
                        <a:ea typeface="+mn-ea"/>
                        <a:cs typeface="+mn-cs"/>
                      </a:endParaRPr>
                    </a:p>
                    <a:p>
                      <a:pPr marL="0" lvl="0" indent="0" algn="l">
                        <a:lnSpc>
                          <a:spcPct val="100000"/>
                        </a:lnSpc>
                        <a:buNone/>
                      </a:pPr>
                      <a:r>
                        <a:rPr lang="en-US" sz="1300" b="0" i="0" u="sng" strike="noStrike" kern="1200" baseline="0" noProof="0">
                          <a:solidFill>
                            <a:srgbClr val="000000"/>
                          </a:solidFill>
                          <a:effectLst/>
                          <a:latin typeface="Aptos"/>
                          <a:ea typeface="+mn-ea"/>
                          <a:cs typeface="+mn-cs"/>
                        </a:rPr>
                        <a:t>Appendix</a:t>
                      </a:r>
                    </a:p>
                    <a:p>
                      <a:pPr marL="0" lvl="0" indent="0" algn="l">
                        <a:lnSpc>
                          <a:spcPct val="100000"/>
                        </a:lnSpc>
                        <a:buNone/>
                      </a:pPr>
                      <a:r>
                        <a:rPr lang="en-US" sz="1300" b="1" i="0" u="none" strike="noStrike" kern="1200" baseline="0" noProof="0">
                          <a:solidFill>
                            <a:srgbClr val="000000"/>
                          </a:solidFill>
                          <a:effectLst/>
                          <a:latin typeface="Aptos"/>
                          <a:ea typeface="+mn-ea"/>
                          <a:cs typeface="+mn-cs"/>
                        </a:rPr>
                        <a:t>AI should be used for the benefit of clients and Canadian society. The GC should not use AI that: </a:t>
                      </a:r>
                      <a:endParaRPr lang="en-US" sz="1300"/>
                    </a:p>
                    <a:p>
                      <a:pPr marL="285750" lvl="0" indent="-285750" algn="l">
                        <a:lnSpc>
                          <a:spcPct val="100000"/>
                        </a:lnSpc>
                        <a:buFont typeface="Arial" panose="020B0604020202020204" pitchFamily="34" charset="0"/>
                        <a:buChar char="•"/>
                      </a:pPr>
                      <a:r>
                        <a:rPr lang="en-US" sz="1300" b="1" i="0" u="none" strike="noStrike" kern="1200" baseline="0" noProof="0">
                          <a:solidFill>
                            <a:srgbClr val="000000"/>
                          </a:solidFill>
                          <a:effectLst/>
                          <a:latin typeface="Aptos"/>
                          <a:ea typeface="+mn-ea"/>
                          <a:cs typeface="+mn-cs"/>
                        </a:rPr>
                        <a:t>poses undue risks to clients and client groups. </a:t>
                      </a:r>
                    </a:p>
                    <a:p>
                      <a:pPr marL="285750" lvl="0" indent="-285750" algn="l">
                        <a:lnSpc>
                          <a:spcPct val="100000"/>
                        </a:lnSpc>
                        <a:buFont typeface="Arial" panose="020B0604020202020204" pitchFamily="34" charset="0"/>
                        <a:buChar char="•"/>
                      </a:pPr>
                      <a:r>
                        <a:rPr lang="en-US" sz="1300" b="1" i="0" u="none" strike="noStrike" kern="1200" baseline="0" noProof="0">
                          <a:solidFill>
                            <a:srgbClr val="000000"/>
                          </a:solidFill>
                          <a:effectLst/>
                          <a:latin typeface="Aptos"/>
                          <a:ea typeface="+mn-ea"/>
                          <a:cs typeface="+mn-cs"/>
                        </a:rPr>
                        <a:t>could discriminate on protected grounds.</a:t>
                      </a:r>
                    </a:p>
                    <a:p>
                      <a:pPr marL="285750" lvl="0" indent="-285750" algn="l">
                        <a:lnSpc>
                          <a:spcPct val="100000"/>
                        </a:lnSpc>
                        <a:buFont typeface="Arial" panose="020B0604020202020204" pitchFamily="34" charset="0"/>
                        <a:buChar char="•"/>
                      </a:pPr>
                      <a:r>
                        <a:rPr lang="en-US" sz="1300" b="1" i="0" u="none" strike="noStrike" kern="1200" baseline="0" noProof="0">
                          <a:solidFill>
                            <a:srgbClr val="000000"/>
                          </a:solidFill>
                          <a:effectLst/>
                          <a:latin typeface="Aptos"/>
                          <a:ea typeface="+mn-ea"/>
                          <a:cs typeface="+mn-cs"/>
                        </a:rPr>
                        <a:t>could result in undue serious negative impacts to clients or groups such as persons with disabilities, children, and vulnerable populations.</a:t>
                      </a:r>
                    </a:p>
                    <a:p>
                      <a:pPr marL="285750" lvl="0" indent="-285750" algn="l">
                        <a:lnSpc>
                          <a:spcPct val="100000"/>
                        </a:lnSpc>
                        <a:buFont typeface="Arial" panose="020B0604020202020204" pitchFamily="34" charset="0"/>
                        <a:buChar char="•"/>
                      </a:pPr>
                      <a:r>
                        <a:rPr lang="en-US" sz="1300" b="1" i="0" u="none" strike="noStrike" kern="1200" baseline="0" noProof="0">
                          <a:solidFill>
                            <a:srgbClr val="000000"/>
                          </a:solidFill>
                          <a:effectLst/>
                          <a:latin typeface="Aptos"/>
                          <a:ea typeface="+mn-ea"/>
                          <a:cs typeface="+mn-cs"/>
                        </a:rPr>
                        <a:t>could negatively impact individuals’ human rights. </a:t>
                      </a:r>
                    </a:p>
                    <a:p>
                      <a:pPr marL="0" lvl="0" indent="0" algn="l">
                        <a:lnSpc>
                          <a:spcPct val="100000"/>
                        </a:lnSpc>
                        <a:buNone/>
                      </a:pPr>
                      <a:endParaRPr lang="en-US" sz="1300" b="1" i="0" u="none" strike="noStrike" kern="1200" baseline="0" noProof="0">
                        <a:solidFill>
                          <a:srgbClr val="000000"/>
                        </a:solidFill>
                        <a:effectLst/>
                        <a:latin typeface="Aptos"/>
                        <a:ea typeface="+mn-ea"/>
                        <a:cs typeface="+mn-cs"/>
                      </a:endParaRPr>
                    </a:p>
                    <a:p>
                      <a:pPr marL="0" lvl="0" indent="0" algn="l">
                        <a:lnSpc>
                          <a:spcPct val="100000"/>
                        </a:lnSpc>
                        <a:buNone/>
                      </a:pPr>
                      <a:r>
                        <a:rPr lang="en-US" sz="1300" b="1" i="0" u="none" strike="noStrike" kern="1200" baseline="0" noProof="0">
                          <a:solidFill>
                            <a:srgbClr val="000000"/>
                          </a:solidFill>
                          <a:effectLst/>
                          <a:latin typeface="Aptos"/>
                          <a:ea typeface="+mn-ea"/>
                          <a:cs typeface="+mn-cs"/>
                        </a:rPr>
                        <a:t>AI systems must be based on sound, scientifically validated methodologies, with a clear statistical basis for their predictions or outcomes. Consideration should be made for future potential negative impacts such as cumulative impacts of AI on individuals, groups or communities, or risks to the democracy of Canada.</a:t>
                      </a:r>
                      <a:endParaRPr lang="en-US" sz="1300" b="1" i="0" u="none" strike="noStrike" kern="1200" baseline="0">
                        <a:solidFill>
                          <a:srgbClr val="000000"/>
                        </a:solidFill>
                        <a:effectLst/>
                        <a:latin typeface="Aptos"/>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bl>
          </a:graphicData>
        </a:graphic>
      </p:graphicFrame>
      <p:sp>
        <p:nvSpPr>
          <p:cNvPr id="5" name="TextBox 4">
            <a:extLst>
              <a:ext uri="{FF2B5EF4-FFF2-40B4-BE49-F238E27FC236}">
                <a16:creationId xmlns:a16="http://schemas.microsoft.com/office/drawing/2014/main" id="{FBD28A53-CBA3-23F0-D38A-D1D976D80F96}"/>
              </a:ext>
            </a:extLst>
          </p:cNvPr>
          <p:cNvSpPr txBox="1"/>
          <p:nvPr/>
        </p:nvSpPr>
        <p:spPr>
          <a:xfrm>
            <a:off x="556683" y="6235700"/>
            <a:ext cx="679661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Examples of unacceptable uses are on the next slide. </a:t>
            </a:r>
          </a:p>
        </p:txBody>
      </p:sp>
      <p:sp>
        <p:nvSpPr>
          <p:cNvPr id="2" name="Slide Number Placeholder 1"/>
          <p:cNvSpPr>
            <a:spLocks noGrp="1"/>
          </p:cNvSpPr>
          <p:nvPr>
            <p:ph type="sldNum" sz="quarter" idx="12"/>
          </p:nvPr>
        </p:nvSpPr>
        <p:spPr/>
        <p:txBody>
          <a:bodyPr/>
          <a:lstStyle/>
          <a:p>
            <a:fld id="{32D4B517-E49B-41B6-9DBC-23634E0F1CDC}" type="slidenum">
              <a:rPr lang="en-CA" smtClean="0"/>
              <a:pPr/>
              <a:t>13</a:t>
            </a:fld>
            <a:endParaRPr lang="en-CA"/>
          </a:p>
        </p:txBody>
      </p:sp>
    </p:spTree>
    <p:extLst>
      <p:ext uri="{BB962C8B-B14F-4D97-AF65-F5344CB8AC3E}">
        <p14:creationId xmlns:p14="http://schemas.microsoft.com/office/powerpoint/2010/main" val="2819652296"/>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6. </a:t>
            </a:r>
            <a:r>
              <a:rPr lang="en-US">
                <a:latin typeface="Calibri"/>
                <a:cs typeface="Calibri"/>
              </a:rPr>
              <a:t>Examples of unacceptable AI uses</a:t>
            </a:r>
            <a:endParaRPr lang="en-CA">
              <a:latin typeface="Calibri"/>
              <a:ea typeface="Calibri"/>
              <a:cs typeface="Calibri"/>
            </a:endParaRPr>
          </a:p>
        </p:txBody>
      </p:sp>
      <p:graphicFrame>
        <p:nvGraphicFramePr>
          <p:cNvPr id="8" name="Content Placeholder 6" descr="7 different examples of unacceptable AI uses, with a more detailed example for each.">
            <a:extLst>
              <a:ext uri="{FF2B5EF4-FFF2-40B4-BE49-F238E27FC236}">
                <a16:creationId xmlns:a16="http://schemas.microsoft.com/office/drawing/2014/main" id="{978EB654-AD87-C5D7-B072-45FA89FB69C1}"/>
              </a:ext>
            </a:extLst>
          </p:cNvPr>
          <p:cNvGraphicFramePr>
            <a:graphicFrameLocks noGrp="1"/>
          </p:cNvGraphicFramePr>
          <p:nvPr>
            <p:ph idx="10"/>
            <p:extLst>
              <p:ext uri="{D42A27DB-BD31-4B8C-83A1-F6EECF244321}">
                <p14:modId xmlns:p14="http://schemas.microsoft.com/office/powerpoint/2010/main" val="2725995804"/>
              </p:ext>
            </p:extLst>
          </p:nvPr>
        </p:nvGraphicFramePr>
        <p:xfrm>
          <a:off x="694916" y="1120350"/>
          <a:ext cx="10583595" cy="54801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14</a:t>
            </a:fld>
            <a:endParaRPr lang="en-CA"/>
          </a:p>
        </p:txBody>
      </p:sp>
    </p:spTree>
    <p:extLst>
      <p:ext uri="{BB962C8B-B14F-4D97-AF65-F5344CB8AC3E}">
        <p14:creationId xmlns:p14="http://schemas.microsoft.com/office/powerpoint/2010/main" val="2007209690"/>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7. AIA modifications</a:t>
            </a:r>
            <a:endParaRPr lang="en-CA">
              <a:latin typeface="Calibri"/>
              <a:ea typeface="Calibri"/>
              <a:cs typeface="Calibri"/>
            </a:endParaRPr>
          </a:p>
        </p:txBody>
      </p:sp>
      <p:sp>
        <p:nvSpPr>
          <p:cNvPr id="3" name="Content Placeholder 6">
            <a:extLst>
              <a:ext uri="{FF2B5EF4-FFF2-40B4-BE49-F238E27FC236}">
                <a16:creationId xmlns:a16="http://schemas.microsoft.com/office/drawing/2014/main" id="{9D33E8F6-A691-2B32-684C-12F461857523}"/>
              </a:ext>
            </a:extLst>
          </p:cNvPr>
          <p:cNvSpPr txBox="1">
            <a:spLocks/>
          </p:cNvSpPr>
          <p:nvPr/>
        </p:nvSpPr>
        <p:spPr>
          <a:xfrm>
            <a:off x="860880" y="997500"/>
            <a:ext cx="10470240" cy="1116024"/>
          </a:xfrm>
          <a:prstGeom prst="rect">
            <a:avLst/>
          </a:prstGeom>
        </p:spPr>
        <p:txBody>
          <a:bodyPr vert="horz" lIns="0" tIns="0" rIns="0" bIns="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200" kern="1200">
                <a:solidFill>
                  <a:srgbClr val="004D7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04D7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rgbClr val="004D7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004D71"/>
                </a:solidFill>
                <a:latin typeface="Calibri" panose="020F0502020204030204" pitchFamily="34" charset="0"/>
                <a:ea typeface="+mn-ea"/>
                <a:cs typeface="+mn-cs"/>
              </a:defRPr>
            </a:lvl4pPr>
            <a:lvl5pPr marL="0" indent="1255713" algn="l" defTabSz="914400" rtl="0" eaLnBrk="1" latinLnBrk="0" hangingPunct="1">
              <a:lnSpc>
                <a:spcPct val="90000"/>
              </a:lnSpc>
              <a:spcBef>
                <a:spcPts val="500"/>
              </a:spcBef>
              <a:buFont typeface="Arial" panose="020B0604020202020204" pitchFamily="34" charset="0"/>
              <a:buChar char="•"/>
              <a:defRPr sz="1400" kern="1200">
                <a:solidFill>
                  <a:srgbClr val="004D7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b="1">
                <a:latin typeface="Calibri"/>
                <a:ea typeface="Calibri"/>
                <a:cs typeface="Calibri"/>
              </a:rPr>
              <a:t>Goal</a:t>
            </a:r>
            <a:r>
              <a:rPr lang="en-CA">
                <a:latin typeface="Calibri"/>
                <a:ea typeface="Calibri"/>
                <a:cs typeface="Calibri"/>
              </a:rPr>
              <a:t>: Increase clarity and thoroughness of the AIA tool</a:t>
            </a:r>
            <a:endParaRPr lang="en-US">
              <a:ea typeface="Calibri"/>
              <a:cs typeface="Calibri"/>
            </a:endParaRPr>
          </a:p>
        </p:txBody>
      </p:sp>
      <p:graphicFrame>
        <p:nvGraphicFramePr>
          <p:cNvPr id="4" name="Table 3">
            <a:extLst>
              <a:ext uri="{FF2B5EF4-FFF2-40B4-BE49-F238E27FC236}">
                <a16:creationId xmlns:a16="http://schemas.microsoft.com/office/drawing/2014/main" id="{E482C4F8-0116-3BFD-5049-225C5CA8AA67}"/>
              </a:ext>
            </a:extLst>
          </p:cNvPr>
          <p:cNvGraphicFramePr>
            <a:graphicFrameLocks noGrp="1"/>
          </p:cNvGraphicFramePr>
          <p:nvPr>
            <p:extLst>
              <p:ext uri="{D42A27DB-BD31-4B8C-83A1-F6EECF244321}">
                <p14:modId xmlns:p14="http://schemas.microsoft.com/office/powerpoint/2010/main" val="485921326"/>
              </p:ext>
            </p:extLst>
          </p:nvPr>
        </p:nvGraphicFramePr>
        <p:xfrm>
          <a:off x="791307" y="1426308"/>
          <a:ext cx="10689479" cy="4773295"/>
        </p:xfrm>
        <a:graphic>
          <a:graphicData uri="http://schemas.openxmlformats.org/drawingml/2006/table">
            <a:tbl>
              <a:tblPr firstRow="1" bandRow="1">
                <a:tableStyleId>{5C22544A-7EE6-4342-B048-85BDC9FD1C3A}</a:tableStyleId>
              </a:tblPr>
              <a:tblGrid>
                <a:gridCol w="2586671">
                  <a:extLst>
                    <a:ext uri="{9D8B030D-6E8A-4147-A177-3AD203B41FA5}">
                      <a16:colId xmlns:a16="http://schemas.microsoft.com/office/drawing/2014/main" val="462717674"/>
                    </a:ext>
                  </a:extLst>
                </a:gridCol>
                <a:gridCol w="8102808">
                  <a:extLst>
                    <a:ext uri="{9D8B030D-6E8A-4147-A177-3AD203B41FA5}">
                      <a16:colId xmlns:a16="http://schemas.microsoft.com/office/drawing/2014/main" val="479624572"/>
                    </a:ext>
                  </a:extLst>
                </a:gridCol>
              </a:tblGrid>
              <a:tr h="384175">
                <a:tc>
                  <a:txBody>
                    <a:bodyPr/>
                    <a:lstStyle/>
                    <a:p>
                      <a:pPr algn="ctr"/>
                      <a:r>
                        <a:rPr lang="en-US" sz="1600"/>
                        <a:t>Recommendations</a:t>
                      </a:r>
                      <a:endParaRPr lang="en-CA"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Proposed updates</a:t>
                      </a:r>
                      <a:endParaRPr lang="en-CA"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200">
                          <a:ea typeface="+mn-lt"/>
                          <a:cs typeface="+mn-lt"/>
                        </a:rPr>
                        <a:t>Add questions in AIA sections where gaps exist or that support other areas of the 4th review</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dk1"/>
                        </a:solidFill>
                        <a:effectLst/>
                        <a:highlight>
                          <a:srgbClr val="FFFF00"/>
                        </a:highlight>
                        <a:latin typeface="+mn-lt"/>
                        <a:ea typeface="+mn-lt"/>
                        <a:cs typeface="+mn-lt"/>
                      </a:endParaRPr>
                    </a:p>
                    <a:p>
                      <a:pPr marL="0" marR="0" lvl="0" indent="0" algn="l" rtl="0" eaLnBrk="1" fontAlgn="auto" latinLnBrk="0" hangingPunct="1">
                        <a:lnSpc>
                          <a:spcPct val="100000"/>
                        </a:lnSpc>
                        <a:spcBef>
                          <a:spcPts val="0"/>
                        </a:spcBef>
                        <a:spcAft>
                          <a:spcPts val="0"/>
                        </a:spcAft>
                        <a:buClrTx/>
                        <a:buSzTx/>
                        <a:buFontTx/>
                        <a:buNone/>
                      </a:pPr>
                      <a:endParaRPr lang="en-US" sz="1200">
                        <a:ea typeface="+mn-lt"/>
                        <a:cs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r>
                        <a:rPr lang="en-US" sz="1200" kern="1200">
                          <a:solidFill>
                            <a:schemeClr val="dk1"/>
                          </a:solidFill>
                          <a:effectLst/>
                          <a:latin typeface="+mn-lt"/>
                          <a:ea typeface="+mn-ea"/>
                          <a:cs typeface="+mn-cs"/>
                        </a:rPr>
                        <a:t>For example: </a:t>
                      </a:r>
                    </a:p>
                    <a:p>
                      <a:pPr lvl="0"/>
                      <a:r>
                        <a:rPr lang="en-US" sz="1200" kern="1200">
                          <a:solidFill>
                            <a:schemeClr val="dk1"/>
                          </a:solidFill>
                          <a:effectLst/>
                          <a:latin typeface="+mn-lt"/>
                          <a:ea typeface="+mn-ea"/>
                          <a:cs typeface="+mn-cs"/>
                        </a:rPr>
                        <a:t>Section 6 About the Algorithm:</a:t>
                      </a:r>
                    </a:p>
                    <a:p>
                      <a:pPr marL="285750" lvl="0" indent="-285750">
                        <a:buFont typeface="Arial"/>
                        <a:buChar char="•"/>
                      </a:pPr>
                      <a:r>
                        <a:rPr lang="en-US" sz="1200" b="1" kern="1200">
                          <a:solidFill>
                            <a:schemeClr val="dk1"/>
                          </a:solidFill>
                          <a:effectLst/>
                          <a:latin typeface="+mn-lt"/>
                          <a:ea typeface="+mn-ea"/>
                          <a:cs typeface="+mn-cs"/>
                        </a:rPr>
                        <a:t>Who developed the system? Please indicate the name of the developer and solution. </a:t>
                      </a:r>
                    </a:p>
                    <a:p>
                      <a:pPr marL="285750" lvl="0" indent="-285750">
                        <a:buFont typeface="Arial"/>
                        <a:buChar char="•"/>
                      </a:pPr>
                      <a:r>
                        <a:rPr lang="en-US" sz="1200" b="1" kern="1200">
                          <a:solidFill>
                            <a:schemeClr val="dk1"/>
                          </a:solidFill>
                          <a:effectLst/>
                          <a:latin typeface="+mn-lt"/>
                          <a:ea typeface="+mn-ea"/>
                          <a:cs typeface="+mn-cs"/>
                        </a:rPr>
                        <a:t>Describe the model being used. </a:t>
                      </a:r>
                    </a:p>
                    <a:p>
                      <a:pPr marL="285750" lvl="0" indent="-285750">
                        <a:buFont typeface="Arial"/>
                        <a:buChar char="•"/>
                      </a:pPr>
                      <a:endParaRPr lang="en-US" sz="1200" kern="1200">
                        <a:solidFill>
                          <a:schemeClr val="dk1"/>
                        </a:solidFill>
                        <a:effectLst/>
                        <a:latin typeface="+mn-lt"/>
                        <a:ea typeface="+mn-ea"/>
                        <a:cs typeface="+mn-cs"/>
                      </a:endParaRPr>
                    </a:p>
                    <a:p>
                      <a:pPr marL="0" lvl="0" indent="0">
                        <a:buNone/>
                      </a:pPr>
                      <a:r>
                        <a:rPr lang="en-US" sz="1200" kern="1200">
                          <a:solidFill>
                            <a:schemeClr val="dk1"/>
                          </a:solidFill>
                          <a:effectLst/>
                          <a:latin typeface="+mn-lt"/>
                          <a:ea typeface="+mn-ea"/>
                          <a:cs typeface="+mn-cs"/>
                        </a:rPr>
                        <a:t>Section 8 Impact Assessment:</a:t>
                      </a:r>
                    </a:p>
                    <a:p>
                      <a:pPr marL="285750" lvl="0" indent="-285750" algn="l">
                        <a:lnSpc>
                          <a:spcPct val="100000"/>
                        </a:lnSpc>
                        <a:spcBef>
                          <a:spcPts val="0"/>
                        </a:spcBef>
                        <a:spcAft>
                          <a:spcPts val="0"/>
                        </a:spcAft>
                        <a:buFont typeface="Arial"/>
                        <a:buChar char="•"/>
                      </a:pPr>
                      <a:r>
                        <a:rPr lang="en-US" sz="1200" b="1" i="0" u="none" strike="noStrike" kern="1200" noProof="0">
                          <a:solidFill>
                            <a:schemeClr val="dk1"/>
                          </a:solidFill>
                          <a:effectLst/>
                          <a:latin typeface="+mn-lt"/>
                        </a:rPr>
                        <a:t>Will not being subject to the use of the tool have a negative impact on an individual or groups of individuals? </a:t>
                      </a:r>
                    </a:p>
                    <a:p>
                      <a:pPr marL="285750" lvl="0" indent="-285750" algn="l">
                        <a:lnSpc>
                          <a:spcPct val="100000"/>
                        </a:lnSpc>
                        <a:spcBef>
                          <a:spcPts val="0"/>
                        </a:spcBef>
                        <a:spcAft>
                          <a:spcPts val="0"/>
                        </a:spcAft>
                        <a:buFont typeface="Arial"/>
                        <a:buChar char="•"/>
                      </a:pPr>
                      <a:r>
                        <a:rPr lang="en-CA" sz="1200" b="1" i="0" u="none" strike="noStrike" kern="1200" noProof="0">
                          <a:solidFill>
                            <a:schemeClr val="dk1"/>
                          </a:solidFill>
                          <a:effectLst/>
                          <a:latin typeface="Aptos"/>
                        </a:rPr>
                        <a:t>Are there clients or groups of clients that will be most impacted by use of the system?</a:t>
                      </a:r>
                    </a:p>
                    <a:p>
                      <a:pPr marL="285750" lvl="0" indent="-285750" algn="l">
                        <a:lnSpc>
                          <a:spcPct val="100000"/>
                        </a:lnSpc>
                        <a:spcBef>
                          <a:spcPts val="0"/>
                        </a:spcBef>
                        <a:spcAft>
                          <a:spcPts val="0"/>
                        </a:spcAft>
                        <a:buFont typeface="Arial"/>
                        <a:buChar char="•"/>
                      </a:pPr>
                      <a:r>
                        <a:rPr lang="en-CA" sz="1200" b="1" i="0" u="none" strike="noStrike" kern="1200" noProof="0">
                          <a:solidFill>
                            <a:schemeClr val="dk1"/>
                          </a:solidFill>
                          <a:effectLst/>
                          <a:latin typeface="Aptos"/>
                        </a:rPr>
                        <a:t>Does the system's effectiveness in meeting client needs exceed the potential impacts identified above?</a:t>
                      </a:r>
                    </a:p>
                    <a:p>
                      <a:pPr marL="285750" lvl="0" indent="-285750" algn="l">
                        <a:lnSpc>
                          <a:spcPct val="100000"/>
                        </a:lnSpc>
                        <a:buFont typeface="Arial"/>
                        <a:buChar char="•"/>
                      </a:pPr>
                      <a:r>
                        <a:rPr lang="en-US" sz="1200" b="1" i="0" u="none" strike="noStrike" kern="1200" noProof="0">
                          <a:solidFill>
                            <a:schemeClr val="dk1"/>
                          </a:solidFill>
                          <a:effectLst/>
                          <a:latin typeface="+mn-lt"/>
                        </a:rPr>
                        <a:t>The impact of individuals being wrongfully included or overlooked by the system will be:  (select from: Little to no impact; </a:t>
                      </a:r>
                      <a:r>
                        <a:rPr lang="en-US" sz="1200" b="1" i="0" u="none" strike="noStrike" kern="1200" baseline="0" noProof="0">
                          <a:solidFill>
                            <a:srgbClr val="000000"/>
                          </a:solidFill>
                          <a:effectLst/>
                          <a:latin typeface="Aptos"/>
                        </a:rPr>
                        <a:t>Moderate impact;  High impact; Very high impact)</a:t>
                      </a:r>
                      <a:endParaRPr lang="en-US"/>
                    </a:p>
                    <a:p>
                      <a:pPr marL="0" lvl="0" indent="0">
                        <a:buNone/>
                      </a:pPr>
                      <a:endParaRPr lang="en-US" sz="1200" kern="120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None/>
                        <a:tabLst/>
                        <a:defRPr/>
                      </a:pPr>
                      <a:r>
                        <a:rPr lang="en-US" sz="1200" kern="1200">
                          <a:solidFill>
                            <a:schemeClr val="dk1"/>
                          </a:solidFill>
                          <a:effectLst/>
                          <a:latin typeface="+mn-lt"/>
                          <a:ea typeface="+mn-ea"/>
                          <a:cs typeface="+mn-cs"/>
                        </a:rPr>
                        <a:t>Sec</a:t>
                      </a:r>
                      <a:r>
                        <a:rPr lang="en-US" sz="1200" b="0" i="0" u="none" strike="noStrike" kern="1200">
                          <a:solidFill>
                            <a:schemeClr val="dk1"/>
                          </a:solidFill>
                          <a:effectLst/>
                          <a:latin typeface="Aptos"/>
                          <a:ea typeface="+mn-ea"/>
                          <a:cs typeface="+mn-cs"/>
                        </a:rPr>
                        <a:t>tion 12 Procedural Fairness: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i="0" u="none" strike="noStrike" kern="1200">
                          <a:solidFill>
                            <a:schemeClr val="dk1"/>
                          </a:solidFill>
                          <a:effectLst/>
                          <a:latin typeface="Aptos"/>
                          <a:ea typeface="+mn-ea"/>
                          <a:cs typeface="+mn-cs"/>
                        </a:rPr>
                        <a:t>Will you undertake / Have you undertaken bias mitigations in algorithm development and model testing?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i="0" u="none" strike="noStrike" kern="1200">
                          <a:solidFill>
                            <a:schemeClr val="dk1"/>
                          </a:solidFill>
                          <a:effectLst/>
                          <a:latin typeface="Aptos"/>
                          <a:ea typeface="+mn-ea"/>
                          <a:cs typeface="+mn-cs"/>
                        </a:rPr>
                        <a:t>Does the system only consider input data and information relevant to the decision?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i="0" u="none" strike="noStrike" kern="1200">
                          <a:solidFill>
                            <a:schemeClr val="dk1"/>
                          </a:solidFill>
                          <a:effectLst/>
                          <a:latin typeface="Aptos"/>
                          <a:ea typeface="+mn-ea"/>
                          <a:cs typeface="+mn-cs"/>
                        </a:rPr>
                        <a:t>Are the system rules directly relevant to the administrative decision?</a:t>
                      </a:r>
                      <a:endParaRPr lang="en-CA" sz="1200" b="1" i="0" u="none" strike="noStrike" kern="1200">
                        <a:solidFill>
                          <a:schemeClr val="dk1"/>
                        </a:solidFill>
                        <a:effectLst/>
                        <a:latin typeface="Aptos"/>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b="1" i="0" u="none" strike="noStrike" kern="1200">
                          <a:solidFill>
                            <a:schemeClr val="dk1"/>
                          </a:solidFill>
                          <a:effectLst/>
                          <a:latin typeface="Aptos"/>
                          <a:ea typeface="+mn-ea"/>
                          <a:cs typeface="+mn-cs"/>
                        </a:rPr>
                        <a:t>Will your team be regularly retraining the model or reviewing the rules?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200">
                          <a:ea typeface="+mn-lt"/>
                          <a:cs typeface="+mn-lt"/>
                        </a:rPr>
                        <a:t>Modify and add questions to respond to feedback and clarify intent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a:t>For example: </a:t>
                      </a:r>
                    </a:p>
                    <a:p>
                      <a:r>
                        <a:rPr lang="en-US" sz="1200"/>
                        <a:t>Section 10 Consultations:</a:t>
                      </a:r>
                    </a:p>
                    <a:p>
                      <a:pPr marL="285750" lvl="0" indent="-285750">
                        <a:buFont typeface="Arial"/>
                        <a:buChar char="•"/>
                      </a:pPr>
                      <a:r>
                        <a:rPr lang="en-US" sz="1200" b="1"/>
                        <a:t>Identify the stakeholders and indicate the project lifecycle stage in which engagement took place.</a:t>
                      </a:r>
                    </a:p>
                    <a:p>
                      <a:pPr marL="0" lvl="0" indent="0">
                        <a:buFont typeface="Arial"/>
                        <a:buNone/>
                      </a:pPr>
                      <a:r>
                        <a:rPr lang="en-US" sz="1200"/>
                        <a:t>Section 3 Risk profile:</a:t>
                      </a:r>
                    </a:p>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en-CA" sz="1200" b="1" kern="1200" noProof="0">
                          <a:solidFill>
                            <a:schemeClr val="dk1"/>
                          </a:solidFill>
                          <a:latin typeface="+mn-lt"/>
                          <a:ea typeface="+mn-ea"/>
                          <a:cs typeface="+mn-cs"/>
                        </a:rPr>
                        <a:t>Does the line of business serve vulnerable populations?</a:t>
                      </a:r>
                      <a:r>
                        <a:rPr lang="en-CA" sz="1200" kern="1200" noProof="0">
                          <a:solidFill>
                            <a:schemeClr val="tx1"/>
                          </a:solidFill>
                          <a:latin typeface="+mn-lt"/>
                          <a:ea typeface="+mn-ea"/>
                          <a:cs typeface="+mn-cs"/>
                        </a:rPr>
                        <a:t> </a:t>
                      </a:r>
                      <a:r>
                        <a:rPr lang="en-CA" sz="1200" b="0" i="0" u="none" strike="sngStrike" kern="1200" noProof="0">
                          <a:solidFill>
                            <a:schemeClr val="tx1"/>
                          </a:solidFill>
                          <a:effectLst/>
                          <a:latin typeface="+mn-lt"/>
                        </a:rPr>
                        <a:t>Are clients in this line of business particularly vulnerable?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15</a:t>
            </a:fld>
            <a:endParaRPr lang="en-CA" dirty="0"/>
          </a:p>
        </p:txBody>
      </p:sp>
    </p:spTree>
    <p:extLst>
      <p:ext uri="{BB962C8B-B14F-4D97-AF65-F5344CB8AC3E}">
        <p14:creationId xmlns:p14="http://schemas.microsoft.com/office/powerpoint/2010/main" val="1414281787"/>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Text changes to Directive and AIA</a:t>
            </a:r>
            <a:endParaRPr lang="en-CA">
              <a:ea typeface="Calibri"/>
              <a:cs typeface="Calibri"/>
            </a:endParaRPr>
          </a:p>
        </p:txBody>
      </p:sp>
      <p:sp>
        <p:nvSpPr>
          <p:cNvPr id="3" name="Content Placeholder 6">
            <a:extLst>
              <a:ext uri="{FF2B5EF4-FFF2-40B4-BE49-F238E27FC236}">
                <a16:creationId xmlns:a16="http://schemas.microsoft.com/office/drawing/2014/main" id="{FA80468A-3A11-D0DD-A0DA-C374F1A87A83}"/>
              </a:ext>
            </a:extLst>
          </p:cNvPr>
          <p:cNvSpPr>
            <a:spLocks noGrp="1"/>
          </p:cNvSpPr>
          <p:nvPr>
            <p:ph idx="10"/>
          </p:nvPr>
        </p:nvSpPr>
        <p:spPr>
          <a:xfrm>
            <a:off x="1048280" y="1124744"/>
            <a:ext cx="10095440" cy="5293146"/>
          </a:xfrm>
        </p:spPr>
        <p:txBody>
          <a:bodyPr vert="horz" lIns="0" tIns="0" rIns="0" bIns="0" rtlCol="0" anchor="t">
            <a:normAutofit/>
          </a:bodyPr>
          <a:lstStyle/>
          <a:p>
            <a:pPr marL="342900" indent="-342900">
              <a:buChar char="•"/>
            </a:pPr>
            <a:r>
              <a:rPr lang="en-US" sz="2000" dirty="0">
                <a:solidFill>
                  <a:schemeClr val="accent1"/>
                </a:solidFill>
                <a:latin typeface="Calibri"/>
                <a:ea typeface="Calibri"/>
                <a:cs typeface="Calibri"/>
              </a:rPr>
              <a:t>Additional changes to the directive and AIA are proposed to improve clarity, reduce redundancies and align with other policy instruments.</a:t>
            </a:r>
          </a:p>
          <a:p>
            <a:pPr marL="342900" indent="-342900">
              <a:buChar char="•"/>
            </a:pPr>
            <a:endParaRPr lang="en-US" sz="2000" dirty="0">
              <a:solidFill>
                <a:schemeClr val="accent1"/>
              </a:solidFill>
              <a:latin typeface="Calibri"/>
              <a:ea typeface="Calibri" panose="020F0502020204030204" pitchFamily="34" charset="0"/>
              <a:cs typeface="Calibri"/>
            </a:endParaRPr>
          </a:p>
          <a:p>
            <a:pPr marL="342900" indent="-342900">
              <a:buChar char="•"/>
            </a:pPr>
            <a:r>
              <a:rPr lang="en-US" sz="2000" dirty="0">
                <a:solidFill>
                  <a:schemeClr val="accent1"/>
                </a:solidFill>
                <a:latin typeface="Calibri"/>
                <a:ea typeface="Calibri" panose="020F0502020204030204" pitchFamily="34" charset="0"/>
                <a:cs typeface="Calibri"/>
              </a:rPr>
              <a:t>All proposed changes are available:</a:t>
            </a:r>
          </a:p>
          <a:p>
            <a:pPr marL="1028700" lvl="1" indent="-342900"/>
            <a:r>
              <a:rPr lang="en-US" dirty="0">
                <a:solidFill>
                  <a:schemeClr val="accent1"/>
                </a:solidFill>
                <a:latin typeface="Calibri"/>
                <a:cs typeface="Calibri"/>
                <a:hlinkClick r:id="rId2">
                  <a:extLst>
                    <a:ext uri="{A12FA001-AC4F-418D-AE19-62706E023703}">
                      <ahyp:hlinkClr xmlns:ahyp="http://schemas.microsoft.com/office/drawing/2018/hyperlinkcolor" val="tx"/>
                    </a:ext>
                  </a:extLst>
                </a:hlinkClick>
              </a:rPr>
              <a:t>Text changes to the Directive</a:t>
            </a:r>
            <a:endParaRPr lang="en-US" dirty="0">
              <a:solidFill>
                <a:schemeClr val="accent1"/>
              </a:solidFill>
              <a:latin typeface="Calibri"/>
              <a:cs typeface="Calibri"/>
            </a:endParaRPr>
          </a:p>
          <a:p>
            <a:pPr marL="1028700" lvl="1" indent="-342900"/>
            <a:r>
              <a:rPr lang="en-US" dirty="0">
                <a:solidFill>
                  <a:schemeClr val="accent1"/>
                </a:solidFill>
                <a:latin typeface="Calibri"/>
                <a:cs typeface="Calibri"/>
                <a:hlinkClick r:id="rId3">
                  <a:extLst>
                    <a:ext uri="{A12FA001-AC4F-418D-AE19-62706E023703}">
                      <ahyp:hlinkClr xmlns:ahyp="http://schemas.microsoft.com/office/drawing/2018/hyperlinkcolor" val="tx"/>
                    </a:ext>
                  </a:extLst>
                </a:hlinkClick>
              </a:rPr>
              <a:t>Text changes to the AIA tool</a:t>
            </a:r>
            <a:endParaRPr lang="en-US" dirty="0">
              <a:solidFill>
                <a:schemeClr val="accent1"/>
              </a:solidFill>
              <a:latin typeface="Calibri"/>
              <a:cs typeface="Calibri"/>
            </a:endParaRPr>
          </a:p>
          <a:p>
            <a:pPr marL="1028700" lvl="1" indent="-342900"/>
            <a:endParaRPr lang="en-US" dirty="0">
              <a:solidFill>
                <a:srgbClr val="FF0000"/>
              </a:solidFill>
              <a:highlight>
                <a:srgbClr val="FFFF00"/>
              </a:highlight>
              <a:latin typeface="Calibri"/>
              <a:ea typeface="Calibri" panose="020F0502020204030204" pitchFamily="34" charset="0"/>
              <a:cs typeface="Calibri"/>
            </a:endParaRPr>
          </a:p>
          <a:p>
            <a:pPr marL="1028700" lvl="1" indent="-342900"/>
            <a:endParaRPr lang="en-US" dirty="0">
              <a:solidFill>
                <a:srgbClr val="FF0000"/>
              </a:solidFill>
              <a:highlight>
                <a:srgbClr val="FFFF00"/>
              </a:highlight>
              <a:latin typeface="Calibri"/>
              <a:ea typeface="Calibri" panose="020F0502020204030204" pitchFamily="34" charset="0"/>
              <a:cs typeface="Calibri"/>
            </a:endParaRPr>
          </a:p>
          <a:p>
            <a:pPr marL="57150"/>
            <a:r>
              <a:rPr lang="en-US" sz="2000" dirty="0">
                <a:solidFill>
                  <a:schemeClr val="accent1"/>
                </a:solidFill>
                <a:latin typeface="Calibri"/>
                <a:ea typeface="Calibri"/>
                <a:cs typeface="Calibri"/>
              </a:rPr>
              <a:t>The following slides will indicate the change and provide a short rationale for several of the proposed changes to the Directive. </a:t>
            </a:r>
            <a:endParaRPr lang="en-US" sz="2000" dirty="0">
              <a:solidFill>
                <a:schemeClr val="accent1"/>
              </a:solidFill>
              <a:latin typeface="Calibri"/>
              <a:ea typeface="Calibri" panose="020F0502020204030204" pitchFamily="34" charset="0"/>
              <a:cs typeface="Calibri"/>
            </a:endParaRPr>
          </a:p>
          <a:p>
            <a:pPr marL="1028700" lvl="1" indent="-342900"/>
            <a:endParaRPr lang="en-US" sz="1800" dirty="0">
              <a:solidFill>
                <a:srgbClr val="FF0000"/>
              </a:solidFill>
              <a:highlight>
                <a:srgbClr val="FFFF00"/>
              </a:highlight>
              <a:latin typeface="Calibri"/>
              <a:ea typeface="Calibri" panose="020F0502020204030204" pitchFamily="34" charset="0"/>
              <a:cs typeface="Calibri"/>
            </a:endParaRPr>
          </a:p>
          <a:p>
            <a:pPr marL="342900" indent="-342900"/>
            <a:endParaRPr lang="en-US" sz="2000" dirty="0">
              <a:solidFill>
                <a:srgbClr val="FF0000"/>
              </a:solidFill>
              <a:highlight>
                <a:srgbClr val="FFFF00"/>
              </a:highlight>
              <a:latin typeface="Calibri"/>
              <a:ea typeface="Calibri" panose="020F0502020204030204" pitchFamily="34" charset="0"/>
              <a:cs typeface="Calibri"/>
            </a:endParaRPr>
          </a:p>
          <a:p>
            <a:pPr lvl="1" indent="0">
              <a:buNone/>
            </a:pPr>
            <a:endParaRPr lang="en-US" sz="2200" dirty="0">
              <a:latin typeface="Calibri"/>
              <a:ea typeface="Calibri" panose="020F0502020204030204" pitchFamily="34" charset="0"/>
              <a:cs typeface="Calibri"/>
            </a:endParaRPr>
          </a:p>
          <a:p>
            <a:pPr marL="1028700" lvl="1" indent="-342900"/>
            <a:endParaRPr lang="en-US" dirty="0">
              <a:ea typeface="Calibri" panose="020F0502020204030204" pitchFamily="34" charset="0"/>
              <a:cs typeface="Calibri" panose="020F0502020204030204" pitchFamily="34" charset="0"/>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16</a:t>
            </a:fld>
            <a:endParaRPr lang="en-CA"/>
          </a:p>
        </p:txBody>
      </p:sp>
    </p:spTree>
    <p:extLst>
      <p:ext uri="{BB962C8B-B14F-4D97-AF65-F5344CB8AC3E}">
        <p14:creationId xmlns:p14="http://schemas.microsoft.com/office/powerpoint/2010/main" val="28520352"/>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Additional proposed changes to Directive requirements</a:t>
            </a:r>
            <a:endParaRPr lang="en-CA">
              <a:ea typeface="Calibri"/>
              <a:cs typeface="Calibri"/>
            </a:endParaRPr>
          </a:p>
        </p:txBody>
      </p:sp>
      <p:graphicFrame>
        <p:nvGraphicFramePr>
          <p:cNvPr id="5" name="Table 4">
            <a:extLst>
              <a:ext uri="{FF2B5EF4-FFF2-40B4-BE49-F238E27FC236}">
                <a16:creationId xmlns:a16="http://schemas.microsoft.com/office/drawing/2014/main" id="{FAF1485F-7864-3DFE-2760-67B983E7469F}"/>
              </a:ext>
            </a:extLst>
          </p:cNvPr>
          <p:cNvGraphicFramePr>
            <a:graphicFrameLocks noGrp="1"/>
          </p:cNvGraphicFramePr>
          <p:nvPr>
            <p:extLst>
              <p:ext uri="{D42A27DB-BD31-4B8C-83A1-F6EECF244321}">
                <p14:modId xmlns:p14="http://schemas.microsoft.com/office/powerpoint/2010/main" val="1381076534"/>
              </p:ext>
            </p:extLst>
          </p:nvPr>
        </p:nvGraphicFramePr>
        <p:xfrm>
          <a:off x="800403" y="1120755"/>
          <a:ext cx="10409992" cy="5416303"/>
        </p:xfrm>
        <a:graphic>
          <a:graphicData uri="http://schemas.openxmlformats.org/drawingml/2006/table">
            <a:tbl>
              <a:tblPr firstRow="1" bandRow="1">
                <a:tableStyleId>{5C22544A-7EE6-4342-B048-85BDC9FD1C3A}</a:tableStyleId>
              </a:tblPr>
              <a:tblGrid>
                <a:gridCol w="1628383">
                  <a:extLst>
                    <a:ext uri="{9D8B030D-6E8A-4147-A177-3AD203B41FA5}">
                      <a16:colId xmlns:a16="http://schemas.microsoft.com/office/drawing/2014/main" val="24539219"/>
                    </a:ext>
                  </a:extLst>
                </a:gridCol>
                <a:gridCol w="4999968">
                  <a:extLst>
                    <a:ext uri="{9D8B030D-6E8A-4147-A177-3AD203B41FA5}">
                      <a16:colId xmlns:a16="http://schemas.microsoft.com/office/drawing/2014/main" val="462717674"/>
                    </a:ext>
                  </a:extLst>
                </a:gridCol>
                <a:gridCol w="3781641">
                  <a:extLst>
                    <a:ext uri="{9D8B030D-6E8A-4147-A177-3AD203B41FA5}">
                      <a16:colId xmlns:a16="http://schemas.microsoft.com/office/drawing/2014/main" val="479624572"/>
                    </a:ext>
                  </a:extLst>
                </a:gridCol>
              </a:tblGrid>
              <a:tr h="387103">
                <a:tc>
                  <a:txBody>
                    <a:bodyPr/>
                    <a:lstStyle/>
                    <a:p>
                      <a:pPr lvl="0" algn="ctr">
                        <a:buNone/>
                      </a:pPr>
                      <a:r>
                        <a:rPr lang="en-US" sz="1600"/>
                        <a:t>Section</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sz="1600"/>
                        <a:t>Proposed updates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Rationale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39">
                <a:tc>
                  <a:txBody>
                    <a:bodyPr/>
                    <a:lstStyle/>
                    <a:p>
                      <a:pPr marL="0" lvl="0" indent="0" algn="l">
                        <a:lnSpc>
                          <a:spcPct val="100000"/>
                        </a:lnSpc>
                        <a:spcBef>
                          <a:spcPts val="0"/>
                        </a:spcBef>
                        <a:spcAft>
                          <a:spcPts val="0"/>
                        </a:spcAft>
                        <a:buNone/>
                      </a:pPr>
                      <a:r>
                        <a:rPr lang="en-US" sz="1100" b="0" i="0" u="none" strike="noStrike" baseline="0" noProof="0">
                          <a:solidFill>
                            <a:srgbClr val="000000"/>
                          </a:solidFill>
                          <a:latin typeface="Aptos"/>
                        </a:rPr>
                        <a:t>6</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mn-lt"/>
                        </a:rPr>
                        <a:t>The Assistant Deputy Minister responsible for the program using the automated decision system, or any other </a:t>
                      </a:r>
                      <a:r>
                        <a:rPr lang="en-US" sz="1200" b="0" i="0" u="none" strike="sngStrike" baseline="0" noProof="0">
                          <a:solidFill>
                            <a:schemeClr val="tx1"/>
                          </a:solidFill>
                          <a:latin typeface="+mn-lt"/>
                        </a:rPr>
                        <a:t>person </a:t>
                      </a:r>
                      <a:r>
                        <a:rPr lang="en-US" sz="1200" b="1" i="0" u="none" strike="noStrike" baseline="0" noProof="0">
                          <a:solidFill>
                            <a:schemeClr val="tx1"/>
                          </a:solidFill>
                          <a:latin typeface="+mn-lt"/>
                        </a:rPr>
                        <a:t>senior official </a:t>
                      </a:r>
                      <a:r>
                        <a:rPr lang="en-US" sz="1200" b="0" i="0" u="none" strike="noStrike" baseline="0" noProof="0">
                          <a:solidFill>
                            <a:srgbClr val="000000"/>
                          </a:solidFill>
                          <a:latin typeface="+mn-lt"/>
                        </a:rPr>
                        <a:t>named by the Deputy Head, is responsible for:</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lvl="0">
                        <a:buNone/>
                      </a:pPr>
                      <a:r>
                        <a:rPr lang="en-US" sz="1200" b="0" i="0" u="none" strike="noStrike" baseline="0" noProof="0">
                          <a:solidFill>
                            <a:srgbClr val="000000"/>
                          </a:solidFill>
                          <a:latin typeface="+mn-lt"/>
                        </a:rPr>
                        <a:t>Specify that the person named by the Deputy Head should be a senior official, to ensure appropriate level of accountability</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extLst>
                  <a:ext uri="{0D108BD9-81ED-4DB2-BD59-A6C34878D82A}">
                    <a16:rowId xmlns:a16="http://schemas.microsoft.com/office/drawing/2014/main" val="2205138622"/>
                  </a:ext>
                </a:extLst>
              </a:tr>
              <a:tr h="370838">
                <a:tc>
                  <a:txBody>
                    <a:bodyPr/>
                    <a:lstStyle/>
                    <a:p>
                      <a:pPr marL="0" lvl="0" indent="0" algn="l">
                        <a:lnSpc>
                          <a:spcPct val="100000"/>
                        </a:lnSpc>
                        <a:spcBef>
                          <a:spcPts val="0"/>
                        </a:spcBef>
                        <a:spcAft>
                          <a:spcPts val="0"/>
                        </a:spcAft>
                        <a:buNone/>
                      </a:pPr>
                      <a:r>
                        <a:rPr lang="en-US" sz="1100" b="0" i="0" u="none" strike="noStrike" baseline="0" noProof="0">
                          <a:solidFill>
                            <a:srgbClr val="000000"/>
                          </a:solidFill>
                          <a:latin typeface="Aptos"/>
                        </a:rPr>
                        <a:t>6.1.1</a:t>
                      </a:r>
                    </a:p>
                    <a:p>
                      <a:pPr marL="0" lvl="0" indent="0" algn="l">
                        <a:lnSpc>
                          <a:spcPct val="100000"/>
                        </a:lnSpc>
                        <a:spcBef>
                          <a:spcPts val="0"/>
                        </a:spcBef>
                        <a:spcAft>
                          <a:spcPts val="0"/>
                        </a:spcAft>
                        <a:buNone/>
                      </a:pPr>
                      <a:endParaRPr lang="en-US" sz="1100" b="0" i="0" u="none" strike="noStrike" baseline="0" noProof="0">
                        <a:solidFill>
                          <a:srgbClr val="000000"/>
                        </a:solidFill>
                        <a:latin typeface="Aptos"/>
                      </a:endParaRPr>
                    </a:p>
                    <a:p>
                      <a:pPr marL="0" lvl="0" indent="0" algn="l">
                        <a:lnSpc>
                          <a:spcPct val="100000"/>
                        </a:lnSpc>
                        <a:spcBef>
                          <a:spcPts val="0"/>
                        </a:spcBef>
                        <a:spcAft>
                          <a:spcPts val="0"/>
                        </a:spcAft>
                        <a:buNone/>
                      </a:pPr>
                      <a:endParaRPr lang="en-US" sz="1100" b="0" i="0" u="none" strike="noStrike" baseline="0" noProof="0">
                        <a:solidFill>
                          <a:srgbClr val="000000"/>
                        </a:solidFill>
                        <a:latin typeface="Aptos"/>
                      </a:endParaRPr>
                    </a:p>
                    <a:p>
                      <a:pPr marL="0" lvl="0" indent="0" algn="l">
                        <a:lnSpc>
                          <a:spcPct val="100000"/>
                        </a:lnSpc>
                        <a:spcBef>
                          <a:spcPts val="0"/>
                        </a:spcBef>
                        <a:spcAft>
                          <a:spcPts val="0"/>
                        </a:spcAft>
                        <a:buNone/>
                      </a:pPr>
                      <a:endParaRPr lang="en-US" sz="1100" b="0" i="0" u="none" strike="noStrike" baseline="0" noProof="0">
                        <a:solidFill>
                          <a:srgbClr val="000000"/>
                        </a:solidFill>
                        <a:latin typeface="Aptos"/>
                      </a:endParaRPr>
                    </a:p>
                    <a:p>
                      <a:pPr marL="0" lvl="0" indent="0" algn="l">
                        <a:lnSpc>
                          <a:spcPct val="100000"/>
                        </a:lnSpc>
                        <a:spcBef>
                          <a:spcPts val="0"/>
                        </a:spcBef>
                        <a:spcAft>
                          <a:spcPts val="0"/>
                        </a:spcAft>
                        <a:buNone/>
                      </a:pPr>
                      <a:endParaRPr lang="en-US" sz="1100" b="0" i="0" u="none" strike="noStrike" baseline="0" noProof="0">
                        <a:solidFill>
                          <a:srgbClr val="000000"/>
                        </a:solidFill>
                        <a:latin typeface="Aptos"/>
                      </a:endParaRPr>
                    </a:p>
                    <a:p>
                      <a:pPr marL="0" lvl="0" indent="0" algn="l">
                        <a:lnSpc>
                          <a:spcPct val="100000"/>
                        </a:lnSpc>
                        <a:spcBef>
                          <a:spcPts val="0"/>
                        </a:spcBef>
                        <a:spcAft>
                          <a:spcPts val="0"/>
                        </a:spcAft>
                        <a:buNone/>
                      </a:pPr>
                      <a:endParaRPr lang="en-US" sz="1100" b="0" i="0" u="none" strike="noStrike" baseline="0" noProof="0">
                        <a:solidFill>
                          <a:srgbClr val="000000"/>
                        </a:solidFill>
                        <a:latin typeface="Aptos"/>
                      </a:endParaRPr>
                    </a:p>
                    <a:p>
                      <a:pPr marL="0" lvl="0" indent="0" algn="l">
                        <a:lnSpc>
                          <a:spcPct val="100000"/>
                        </a:lnSpc>
                        <a:spcBef>
                          <a:spcPts val="0"/>
                        </a:spcBef>
                        <a:spcAft>
                          <a:spcPts val="0"/>
                        </a:spcAft>
                        <a:buNone/>
                      </a:pPr>
                      <a:r>
                        <a:rPr lang="en-US" sz="1100" b="0" i="0" u="none" strike="noStrike" baseline="0" noProof="0">
                          <a:solidFill>
                            <a:srgbClr val="000000"/>
                          </a:solidFill>
                          <a:latin typeface="Aptos"/>
                        </a:rPr>
                        <a:t>6.1.4</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mn-lt"/>
                        </a:rPr>
                        <a:t>Completing</a:t>
                      </a:r>
                      <a:r>
                        <a:rPr lang="en-US" sz="1200" b="1" i="0" u="none" strike="noStrike" kern="1200" baseline="0" noProof="0">
                          <a:solidFill>
                            <a:schemeClr val="tx1"/>
                          </a:solidFill>
                          <a:latin typeface="+mn-lt"/>
                          <a:ea typeface="+mn-ea"/>
                          <a:cs typeface="+mn-cs"/>
                        </a:rPr>
                        <a:t>, approving</a:t>
                      </a:r>
                      <a:r>
                        <a:rPr lang="en-US" sz="1200" b="0" i="0" u="none" strike="noStrike" kern="1200" baseline="0" noProof="0">
                          <a:solidFill>
                            <a:schemeClr val="tx1"/>
                          </a:solidFill>
                          <a:latin typeface="+mn-lt"/>
                          <a:ea typeface="+mn-ea"/>
                          <a:cs typeface="+mn-cs"/>
                        </a:rPr>
                        <a:t> and</a:t>
                      </a:r>
                      <a:r>
                        <a:rPr lang="en-US" sz="1200" b="0" i="0" u="none" strike="noStrike" kern="1200" baseline="0" noProof="0">
                          <a:solidFill>
                            <a:srgbClr val="0078D4"/>
                          </a:solidFill>
                          <a:latin typeface="+mn-lt"/>
                          <a:ea typeface="+mn-ea"/>
                          <a:cs typeface="+mn-cs"/>
                        </a:rPr>
                        <a:t> </a:t>
                      </a:r>
                      <a:r>
                        <a:rPr lang="en-US" sz="1200" b="0" i="0" u="none" strike="sngStrike" baseline="0" noProof="0">
                          <a:solidFill>
                            <a:schemeClr val="tx1"/>
                          </a:solidFill>
                          <a:latin typeface="+mn-lt"/>
                        </a:rPr>
                        <a:t>releasing </a:t>
                      </a:r>
                      <a:r>
                        <a:rPr lang="en-US" sz="1200" b="1" i="0" u="none" strike="noStrike" kern="1200" baseline="0" noProof="0">
                          <a:solidFill>
                            <a:schemeClr val="tx1"/>
                          </a:solidFill>
                          <a:latin typeface="+mn-lt"/>
                          <a:ea typeface="+mn-ea"/>
                          <a:cs typeface="+mn-cs"/>
                        </a:rPr>
                        <a:t>publishing </a:t>
                      </a:r>
                      <a:r>
                        <a:rPr lang="en-US" sz="1200" b="0" i="0" u="none" strike="noStrike" baseline="0" noProof="0">
                          <a:solidFill>
                            <a:srgbClr val="000000"/>
                          </a:solidFill>
                          <a:latin typeface="+mn-lt"/>
                        </a:rPr>
                        <a:t>the final results of an </a:t>
                      </a:r>
                      <a:r>
                        <a:rPr lang="en-US" sz="1200" b="1" i="0" u="sng" strike="noStrike" baseline="0" noProof="0">
                          <a:solidFill>
                            <a:srgbClr val="000000"/>
                          </a:solidFill>
                          <a:latin typeface="+mn-lt"/>
                          <a:hlinkClick r:id="rId2"/>
                        </a:rPr>
                        <a:t>Algorithmic Impact Assessment</a:t>
                      </a:r>
                      <a:r>
                        <a:rPr lang="en-US" sz="1200" b="1" i="0" u="none" strike="noStrike" baseline="0" noProof="0">
                          <a:solidFill>
                            <a:srgbClr val="000000"/>
                          </a:solidFill>
                          <a:latin typeface="+mn-lt"/>
                        </a:rPr>
                        <a:t> </a:t>
                      </a:r>
                      <a:r>
                        <a:rPr lang="en-US" sz="1200" b="1" i="0" u="none" strike="noStrike" kern="1200" baseline="0" noProof="0">
                          <a:solidFill>
                            <a:schemeClr val="tx1"/>
                          </a:solidFill>
                          <a:latin typeface="+mn-lt"/>
                          <a:ea typeface="+mn-ea"/>
                          <a:cs typeface="+mn-cs"/>
                        </a:rPr>
                        <a:t>in an accessible format on the </a:t>
                      </a:r>
                      <a:r>
                        <a:rPr lang="en-US" sz="1200" b="1" i="0" u="sng" strike="noStrike" baseline="0" noProof="0">
                          <a:solidFill>
                            <a:srgbClr val="000000"/>
                          </a:solidFill>
                          <a:latin typeface="+mn-lt"/>
                          <a:hlinkClick r:id="rId3"/>
                        </a:rPr>
                        <a:t>Open Government Portal</a:t>
                      </a:r>
                      <a:r>
                        <a:rPr lang="en-US" sz="1200" b="1" i="0" u="sng" strike="noStrike" baseline="0" noProof="0">
                          <a:solidFill>
                            <a:srgbClr val="0078D4"/>
                          </a:solidFill>
                          <a:latin typeface="+mn-lt"/>
                        </a:rPr>
                        <a:t> </a:t>
                      </a:r>
                      <a:r>
                        <a:rPr lang="en-US" sz="1200" b="0" i="0" u="none" strike="noStrike" baseline="0" noProof="0">
                          <a:solidFill>
                            <a:srgbClr val="000000"/>
                          </a:solidFill>
                          <a:latin typeface="+mn-lt"/>
                        </a:rPr>
                        <a:t>prior to the production of any automated decision system.</a:t>
                      </a:r>
                    </a:p>
                    <a:p>
                      <a:pPr marL="0" lvl="0" indent="0" algn="l">
                        <a:lnSpc>
                          <a:spcPct val="100000"/>
                        </a:lnSpc>
                        <a:spcBef>
                          <a:spcPts val="0"/>
                        </a:spcBef>
                        <a:spcAft>
                          <a:spcPts val="0"/>
                        </a:spcAft>
                        <a:buNone/>
                      </a:pPr>
                      <a:endParaRPr lang="en-US" sz="1200" b="0" i="0" u="none" strike="noStrike" baseline="0" noProof="0">
                        <a:solidFill>
                          <a:srgbClr val="000000"/>
                        </a:solidFill>
                        <a:latin typeface="+mn-lt"/>
                      </a:endParaRPr>
                    </a:p>
                    <a:p>
                      <a:pPr marL="0" lvl="0" indent="0" algn="l">
                        <a:lnSpc>
                          <a:spcPct val="100000"/>
                        </a:lnSpc>
                        <a:spcBef>
                          <a:spcPts val="0"/>
                        </a:spcBef>
                        <a:spcAft>
                          <a:spcPts val="0"/>
                        </a:spcAft>
                        <a:buNone/>
                      </a:pPr>
                      <a:r>
                        <a:rPr lang="en-US" sz="1200" b="0" i="0" u="none" strike="sngStrike" baseline="0" noProof="0">
                          <a:solidFill>
                            <a:schemeClr val="tx1"/>
                          </a:solidFill>
                          <a:latin typeface="+mn-lt"/>
                        </a:rPr>
                        <a:t>Releasing the final results of the Algorithmic Impact Assessment in an accessible format via Government of Canada websites and any other services designated by the Treasury </a:t>
                      </a:r>
                      <a:r>
                        <a:rPr lang="en-US" sz="1200" b="0" i="0" u="none" strike="sngStrike" kern="1200" baseline="0" noProof="0">
                          <a:solidFill>
                            <a:schemeClr val="tx1"/>
                          </a:solidFill>
                          <a:latin typeface="+mn-lt"/>
                          <a:ea typeface="+mn-ea"/>
                          <a:cs typeface="+mn-cs"/>
                        </a:rPr>
                        <a:t>Board</a:t>
                      </a:r>
                      <a:r>
                        <a:rPr lang="en-US" sz="1200" b="0" i="0" u="none" strike="sngStrike" baseline="0" noProof="0">
                          <a:solidFill>
                            <a:schemeClr val="tx1"/>
                          </a:solidFill>
                          <a:latin typeface="+mn-lt"/>
                        </a:rPr>
                        <a:t> of Canada Secretariat pursuant to the Directive on Open Government.</a:t>
                      </a:r>
                      <a:endParaRPr lang="en-US" sz="1200" strike="sngStrike">
                        <a:solidFill>
                          <a:schemeClr val="tx1"/>
                        </a:solidFill>
                        <a:latin typeface="+mn-lt"/>
                      </a:endParaRP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buNone/>
                      </a:pPr>
                      <a:r>
                        <a:rPr lang="en-US" sz="1200" b="0" i="0" u="none" strike="noStrike" baseline="0" noProof="0" dirty="0">
                          <a:solidFill>
                            <a:srgbClr val="000000"/>
                          </a:solidFill>
                          <a:latin typeface="+mn-lt"/>
                        </a:rPr>
                        <a:t>Avoid redundancy by combining  6.1.4 with 6.1.1</a:t>
                      </a: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506842022"/>
                  </a:ext>
                </a:extLst>
              </a:tr>
              <a:tr h="370838">
                <a:tc>
                  <a:txBody>
                    <a:bodyPr/>
                    <a:lstStyle/>
                    <a:p>
                      <a:pPr marL="0" lvl="0" indent="0" algn="l">
                        <a:lnSpc>
                          <a:spcPct val="100000"/>
                        </a:lnSpc>
                        <a:spcBef>
                          <a:spcPts val="0"/>
                        </a:spcBef>
                        <a:spcAft>
                          <a:spcPts val="0"/>
                        </a:spcAft>
                        <a:buNone/>
                      </a:pPr>
                      <a:r>
                        <a:rPr lang="en-US" sz="1100" b="0" i="0" u="none" strike="noStrike" baseline="0" noProof="0">
                          <a:solidFill>
                            <a:srgbClr val="000000"/>
                          </a:solidFill>
                          <a:latin typeface="Aptos"/>
                        </a:rPr>
                        <a:t>6.2.5</a:t>
                      </a:r>
                    </a:p>
                    <a:p>
                      <a:pPr marL="0" lvl="0" indent="0" algn="l">
                        <a:lnSpc>
                          <a:spcPct val="100000"/>
                        </a:lnSpc>
                        <a:spcBef>
                          <a:spcPts val="0"/>
                        </a:spcBef>
                        <a:spcAft>
                          <a:spcPts val="0"/>
                        </a:spcAft>
                        <a:buNone/>
                      </a:pPr>
                      <a:endParaRPr lang="en-US" sz="1100" b="0" i="0" u="none" strike="noStrike" baseline="0" noProof="0">
                        <a:solidFill>
                          <a:srgbClr val="000000"/>
                        </a:solidFill>
                        <a:latin typeface="Aptos"/>
                      </a:endParaRPr>
                    </a:p>
                    <a:p>
                      <a:pPr marL="0" lvl="0" indent="0" algn="l">
                        <a:lnSpc>
                          <a:spcPct val="100000"/>
                        </a:lnSpc>
                        <a:spcBef>
                          <a:spcPts val="0"/>
                        </a:spcBef>
                        <a:spcAft>
                          <a:spcPts val="0"/>
                        </a:spcAft>
                        <a:buNone/>
                      </a:pPr>
                      <a:r>
                        <a:rPr lang="en-US" sz="1100" b="0" i="0" u="none" strike="noStrike" baseline="0" noProof="0">
                          <a:solidFill>
                            <a:srgbClr val="000000"/>
                          </a:solidFill>
                          <a:latin typeface="Aptos"/>
                        </a:rPr>
                        <a:t>6.2.5.1</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indent="0" algn="l">
                        <a:lnSpc>
                          <a:spcPct val="100000"/>
                        </a:lnSpc>
                        <a:spcBef>
                          <a:spcPts val="0"/>
                        </a:spcBef>
                        <a:spcAft>
                          <a:spcPts val="0"/>
                        </a:spcAft>
                        <a:buNone/>
                      </a:pPr>
                      <a:r>
                        <a:rPr lang="en-US" sz="1200" b="1" i="0" u="none" strike="noStrike" kern="1200" baseline="0" noProof="0">
                          <a:solidFill>
                            <a:schemeClr val="tx1"/>
                          </a:solidFill>
                          <a:latin typeface="+mn-lt"/>
                          <a:ea typeface="+mn-ea"/>
                          <a:cs typeface="+mn-cs"/>
                        </a:rPr>
                        <a:t>Obtaining and safeguarding all released versions of software components used for automated decision systems.</a:t>
                      </a:r>
                      <a:endParaRPr lang="en-US" sz="1200" b="1" i="0" u="none" strike="noStrike" kern="1200" baseline="0">
                        <a:solidFill>
                          <a:schemeClr val="tx1"/>
                        </a:solidFill>
                        <a:latin typeface="+mn-lt"/>
                        <a:ea typeface="+mn-ea"/>
                        <a:cs typeface="+mn-cs"/>
                      </a:endParaRPr>
                    </a:p>
                    <a:p>
                      <a:pPr marL="0" lvl="0" indent="0" algn="l">
                        <a:lnSpc>
                          <a:spcPct val="100000"/>
                        </a:lnSpc>
                        <a:spcBef>
                          <a:spcPts val="0"/>
                        </a:spcBef>
                        <a:spcAft>
                          <a:spcPts val="0"/>
                        </a:spcAft>
                        <a:buNone/>
                      </a:pPr>
                      <a:r>
                        <a:rPr lang="en-US" sz="1200" b="0" i="0" u="none" strike="sngStrike" baseline="0" noProof="0">
                          <a:solidFill>
                            <a:srgbClr val="000000"/>
                          </a:solidFill>
                          <a:latin typeface="+mn-lt"/>
                        </a:rPr>
                        <a:t>All released versions of proprietary software components used for automated decision systems are delivered to, and safeguarded by, the department</a:t>
                      </a:r>
                      <a:endParaRPr lang="en-US" sz="1200">
                        <a:latin typeface="+mn-lt"/>
                      </a:endParaRP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buNone/>
                      </a:pPr>
                      <a:r>
                        <a:rPr lang="en-US" sz="1200" b="0" i="0" u="none" strike="noStrike" baseline="0" noProof="0">
                          <a:solidFill>
                            <a:srgbClr val="000000"/>
                          </a:solidFill>
                          <a:latin typeface="+mn-lt"/>
                        </a:rPr>
                        <a:t>This requirement becomes higher level so as to apply to all software components including those developed by the GC and not only proprietary ones</a:t>
                      </a:r>
                      <a:endParaRPr lang="en-US" sz="1200">
                        <a:latin typeface="+mn-lt"/>
                      </a:endParaRP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3935114526"/>
                  </a:ext>
                </a:extLst>
              </a:tr>
              <a:tr h="370839">
                <a:tc>
                  <a:txBody>
                    <a:bodyPr/>
                    <a:lstStyle/>
                    <a:p>
                      <a:pPr marL="0" lvl="0" indent="0" algn="l">
                        <a:lnSpc>
                          <a:spcPct val="100000"/>
                        </a:lnSpc>
                        <a:spcBef>
                          <a:spcPts val="0"/>
                        </a:spcBef>
                        <a:spcAft>
                          <a:spcPts val="0"/>
                        </a:spcAft>
                        <a:buNone/>
                      </a:pPr>
                      <a:r>
                        <a:rPr lang="en-US" sz="1100">
                          <a:ea typeface="+mn-lt"/>
                          <a:cs typeface="+mn-lt"/>
                        </a:rPr>
                        <a:t>6.2.6</a:t>
                      </a:r>
                      <a:endParaRPr lang="en-US" sz="1100"/>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marL="0" marR="0" lvl="0" indent="0" algn="l" rtl="0">
                        <a:lnSpc>
                          <a:spcPct val="100000"/>
                        </a:lnSpc>
                        <a:spcBef>
                          <a:spcPts val="0"/>
                        </a:spcBef>
                        <a:spcAft>
                          <a:spcPts val="0"/>
                        </a:spcAft>
                        <a:buClrTx/>
                        <a:buSzTx/>
                        <a:buFontTx/>
                        <a:buNone/>
                      </a:pPr>
                      <a:r>
                        <a:rPr lang="en-US" sz="1200" dirty="0">
                          <a:latin typeface="+mn-lt"/>
                          <a:ea typeface="+mn-lt"/>
                          <a:cs typeface="+mn-lt"/>
                        </a:rPr>
                        <a:t>Removal of requirement to release source code</a:t>
                      </a:r>
                      <a:endParaRPr 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noFill/>
                  </a:tcPr>
                </a:tc>
                <a:tc>
                  <a:txBody>
                    <a:bodyPr/>
                    <a:lstStyle/>
                    <a:p>
                      <a:pPr lvl="0">
                        <a:buNone/>
                      </a:pPr>
                      <a:r>
                        <a:rPr lang="en-US" sz="1200" b="0" i="0" u="none" strike="noStrike" baseline="0" noProof="0" dirty="0">
                          <a:solidFill>
                            <a:srgbClr val="000000"/>
                          </a:solidFill>
                          <a:latin typeface="+mn-lt"/>
                        </a:rPr>
                        <a:t>No other GC source code is required to be released, as the previous requirements to do so have been rescinded (C.2.3.8.3, </a:t>
                      </a:r>
                      <a:r>
                        <a:rPr lang="en-US" sz="1200" b="0" i="0" u="none" strike="noStrike" baseline="0" noProof="0" dirty="0">
                          <a:solidFill>
                            <a:srgbClr val="000000"/>
                          </a:solidFill>
                          <a:latin typeface="+mn-lt"/>
                          <a:hlinkClick r:id="rId4"/>
                        </a:rPr>
                        <a:t>Archived [2020-03-31] Directive on the Management of Information Technology</a:t>
                      </a:r>
                      <a:r>
                        <a:rPr lang="en-US" sz="1200" b="0" i="0" u="none" strike="noStrike" baseline="0" noProof="0" dirty="0">
                          <a:solidFill>
                            <a:srgbClr val="000000"/>
                          </a:solidFill>
                          <a:latin typeface="+mn-lt"/>
                        </a:rPr>
                        <a:t>). </a:t>
                      </a:r>
                      <a:endParaRPr 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32023487"/>
                  </a:ext>
                </a:extLst>
              </a:tr>
              <a:tr h="370838">
                <a:tc>
                  <a:txBody>
                    <a:bodyPr/>
                    <a:lstStyle/>
                    <a:p>
                      <a:pPr marL="0" lvl="0" indent="0" algn="l">
                        <a:lnSpc>
                          <a:spcPct val="100000"/>
                        </a:lnSpc>
                        <a:spcBef>
                          <a:spcPts val="0"/>
                        </a:spcBef>
                        <a:spcAft>
                          <a:spcPts val="0"/>
                        </a:spcAft>
                        <a:buNone/>
                      </a:pPr>
                      <a:r>
                        <a:rPr lang="en-US" sz="1100" b="0" i="0" u="none" strike="noStrike" baseline="0" noProof="0">
                          <a:solidFill>
                            <a:srgbClr val="000000"/>
                          </a:solidFill>
                          <a:latin typeface="Aptos"/>
                        </a:rPr>
                        <a:t>6.2.8</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spcBef>
                          <a:spcPts val="0"/>
                        </a:spcBef>
                        <a:spcAft>
                          <a:spcPts val="0"/>
                        </a:spcAft>
                        <a:buNone/>
                      </a:pPr>
                      <a:r>
                        <a:rPr lang="en-CA" sz="1200" b="0" i="0" u="none" strike="noStrike" baseline="0" noProof="0">
                          <a:solidFill>
                            <a:srgbClr val="000000"/>
                          </a:solidFill>
                          <a:latin typeface="+mn-lt"/>
                        </a:rPr>
                        <a:t>Documenting the decisions </a:t>
                      </a:r>
                      <a:r>
                        <a:rPr lang="en-CA" sz="1200" b="1" i="0" u="none" strike="noStrike" kern="1200" baseline="0" noProof="0">
                          <a:solidFill>
                            <a:schemeClr val="tx1"/>
                          </a:solidFill>
                          <a:latin typeface="+mn-lt"/>
                          <a:ea typeface="+mn-ea"/>
                          <a:cs typeface="+mn-cs"/>
                        </a:rPr>
                        <a:t>and assessments </a:t>
                      </a:r>
                      <a:r>
                        <a:rPr lang="en-CA" sz="1200" b="0" i="0" u="none" strike="noStrike" baseline="0" noProof="0">
                          <a:solidFill>
                            <a:srgbClr val="000000"/>
                          </a:solidFill>
                          <a:latin typeface="+mn-lt"/>
                        </a:rPr>
                        <a:t>of automated decision systems in accordance with the Directive on Service and Digital, and in support of the monitoring (6.3.2), data governance (6.3.4) and reporting requirements (6.5.1)</a:t>
                      </a:r>
                      <a:endParaRPr lang="en-US" sz="1200" b="0" i="0" u="none" strike="noStrike" baseline="0" noProof="0">
                        <a:solidFill>
                          <a:srgbClr val="000000"/>
                        </a:solidFill>
                        <a:latin typeface="+mn-lt"/>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200" b="0" i="0" u="none" strike="noStrike" baseline="0" noProof="0" dirty="0">
                          <a:solidFill>
                            <a:srgbClr val="000000"/>
                          </a:solidFill>
                          <a:latin typeface="+mn-lt"/>
                        </a:rPr>
                        <a:t>Clarify that not only decisions, but the supporting assessments should be documented</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40521365"/>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17</a:t>
            </a:fld>
            <a:endParaRPr lang="en-CA"/>
          </a:p>
        </p:txBody>
      </p:sp>
    </p:spTree>
    <p:extLst>
      <p:ext uri="{BB962C8B-B14F-4D97-AF65-F5344CB8AC3E}">
        <p14:creationId xmlns:p14="http://schemas.microsoft.com/office/powerpoint/2010/main" val="1939753623"/>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Additional proposed changes to the Directive requirements (continued)</a:t>
            </a:r>
            <a:endParaRPr lang="en-CA">
              <a:ea typeface="Calibri"/>
              <a:cs typeface="Calibri"/>
            </a:endParaRPr>
          </a:p>
        </p:txBody>
      </p:sp>
      <p:graphicFrame>
        <p:nvGraphicFramePr>
          <p:cNvPr id="5" name="Table 4">
            <a:extLst>
              <a:ext uri="{FF2B5EF4-FFF2-40B4-BE49-F238E27FC236}">
                <a16:creationId xmlns:a16="http://schemas.microsoft.com/office/drawing/2014/main" id="{FAF1485F-7864-3DFE-2760-67B983E7469F}"/>
              </a:ext>
            </a:extLst>
          </p:cNvPr>
          <p:cNvGraphicFramePr>
            <a:graphicFrameLocks noGrp="1"/>
          </p:cNvGraphicFramePr>
          <p:nvPr>
            <p:extLst>
              <p:ext uri="{D42A27DB-BD31-4B8C-83A1-F6EECF244321}">
                <p14:modId xmlns:p14="http://schemas.microsoft.com/office/powerpoint/2010/main" val="1553868456"/>
              </p:ext>
            </p:extLst>
          </p:nvPr>
        </p:nvGraphicFramePr>
        <p:xfrm>
          <a:off x="733063" y="1118886"/>
          <a:ext cx="10409997" cy="4684783"/>
        </p:xfrm>
        <a:graphic>
          <a:graphicData uri="http://schemas.openxmlformats.org/drawingml/2006/table">
            <a:tbl>
              <a:tblPr firstRow="1" bandRow="1">
                <a:tableStyleId>{5C22544A-7EE6-4342-B048-85BDC9FD1C3A}</a:tableStyleId>
              </a:tblPr>
              <a:tblGrid>
                <a:gridCol w="1482246">
                  <a:extLst>
                    <a:ext uri="{9D8B030D-6E8A-4147-A177-3AD203B41FA5}">
                      <a16:colId xmlns:a16="http://schemas.microsoft.com/office/drawing/2014/main" val="24539219"/>
                    </a:ext>
                  </a:extLst>
                </a:gridCol>
                <a:gridCol w="5208739">
                  <a:extLst>
                    <a:ext uri="{9D8B030D-6E8A-4147-A177-3AD203B41FA5}">
                      <a16:colId xmlns:a16="http://schemas.microsoft.com/office/drawing/2014/main" val="462717674"/>
                    </a:ext>
                  </a:extLst>
                </a:gridCol>
                <a:gridCol w="3719012">
                  <a:extLst>
                    <a:ext uri="{9D8B030D-6E8A-4147-A177-3AD203B41FA5}">
                      <a16:colId xmlns:a16="http://schemas.microsoft.com/office/drawing/2014/main" val="479624572"/>
                    </a:ext>
                  </a:extLst>
                </a:gridCol>
              </a:tblGrid>
              <a:tr h="387103">
                <a:tc>
                  <a:txBody>
                    <a:bodyPr/>
                    <a:lstStyle/>
                    <a:p>
                      <a:pPr lvl="0" algn="ctr">
                        <a:buNone/>
                      </a:pPr>
                      <a:r>
                        <a:rPr lang="en-US"/>
                        <a:t>Section</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a:t>Proposed updates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Rationale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532356">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Aptos"/>
                        </a:rPr>
                        <a:t>6.3.5</a:t>
                      </a:r>
                      <a:endParaRPr lang="en-US" sz="1200"/>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indent="0" algn="l">
                        <a:lnSpc>
                          <a:spcPct val="100000"/>
                        </a:lnSpc>
                        <a:spcBef>
                          <a:spcPts val="0"/>
                        </a:spcBef>
                        <a:spcAft>
                          <a:spcPts val="0"/>
                        </a:spcAft>
                        <a:buNone/>
                      </a:pPr>
                      <a:r>
                        <a:rPr lang="en-CA" sz="1200" b="0" i="0" u="none" strike="noStrike" baseline="0" noProof="0">
                          <a:solidFill>
                            <a:srgbClr val="000000"/>
                          </a:solidFill>
                          <a:latin typeface="Aptos"/>
                        </a:rPr>
                        <a:t>Consulting the appropriate qualified experts to review the automated decision system</a:t>
                      </a:r>
                      <a:r>
                        <a:rPr lang="en-CA" sz="1200" b="1" i="0" u="none" strike="noStrike" baseline="0" noProof="0">
                          <a:solidFill>
                            <a:schemeClr val="tx1"/>
                          </a:solidFill>
                          <a:latin typeface="Aptos"/>
                        </a:rPr>
                        <a:t>, </a:t>
                      </a:r>
                      <a:r>
                        <a:rPr lang="en-CA" sz="1200" b="1" i="0" u="none" strike="noStrike" kern="1200" baseline="0" noProof="0">
                          <a:solidFill>
                            <a:schemeClr val="tx1"/>
                          </a:solidFill>
                          <a:latin typeface="Aptos"/>
                          <a:ea typeface="+mn-ea"/>
                          <a:cs typeface="+mn-cs"/>
                        </a:rPr>
                        <a:t>Algorithmic Impact Assessment and supporting </a:t>
                      </a:r>
                      <a:r>
                        <a:rPr lang="en-CA" sz="1200" b="1" i="0" u="none" strike="noStrike" baseline="0" noProof="0">
                          <a:solidFill>
                            <a:schemeClr val="tx1"/>
                          </a:solidFill>
                          <a:latin typeface="Aptos"/>
                        </a:rPr>
                        <a:t>documentation, </a:t>
                      </a:r>
                      <a:r>
                        <a:rPr lang="en-CA" sz="1200" b="0" i="0" u="none" strike="noStrike" baseline="0" noProof="0">
                          <a:solidFill>
                            <a:srgbClr val="000000"/>
                          </a:solidFill>
                          <a:latin typeface="Aptos"/>
                        </a:rPr>
                        <a:t>and publishing the complete review or a plain language summary </a:t>
                      </a:r>
                      <a:r>
                        <a:rPr lang="en-CA" sz="1200" b="0" i="0" u="none" strike="sngStrike" baseline="0" noProof="0">
                          <a:solidFill>
                            <a:schemeClr val="tx1"/>
                          </a:solidFill>
                          <a:latin typeface="Aptos"/>
                        </a:rPr>
                        <a:t>of the findings </a:t>
                      </a:r>
                      <a:r>
                        <a:rPr lang="en-CA" sz="1200" b="0" i="0" u="none" strike="noStrike" baseline="0" noProof="0">
                          <a:solidFill>
                            <a:srgbClr val="000000"/>
                          </a:solidFill>
                          <a:latin typeface="Aptos"/>
                        </a:rPr>
                        <a:t>prior to the system’s production, as prescribed in Appendix C.</a:t>
                      </a:r>
                      <a:endParaRPr lang="en-US" sz="1200"/>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buNone/>
                      </a:pPr>
                      <a:r>
                        <a:rPr lang="en-US" sz="1200" b="0" i="0" u="none" strike="noStrike" baseline="0" noProof="0">
                          <a:solidFill>
                            <a:srgbClr val="000000"/>
                          </a:solidFill>
                          <a:latin typeface="Aptos"/>
                        </a:rPr>
                        <a:t>Clarify the documentation that must be considered for peer reviews, in alignment with the </a:t>
                      </a:r>
                      <a:r>
                        <a:rPr lang="en-US" sz="1200" b="0" i="0" u="none" strike="noStrike" baseline="0" noProof="0">
                          <a:solidFill>
                            <a:srgbClr val="000000"/>
                          </a:solidFill>
                          <a:latin typeface="+mn-lt"/>
                        </a:rPr>
                        <a:t>Guide to peer review of automated decision systems </a:t>
                      </a:r>
                      <a:endParaRPr lang="en-US" sz="1200" b="0" i="0" u="none" strike="noStrike" baseline="0" noProof="0">
                        <a:solidFill>
                          <a:srgbClr val="000000"/>
                        </a:solidFill>
                        <a:latin typeface="Aptos"/>
                      </a:endParaRP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3007800934"/>
                  </a:ext>
                </a:extLst>
              </a:tr>
              <a:tr h="532356">
                <a:tc>
                  <a:txBody>
                    <a:bodyPr/>
                    <a:lstStyle/>
                    <a:p>
                      <a:pPr marL="0" lvl="0" indent="0" algn="l">
                        <a:lnSpc>
                          <a:spcPct val="100000"/>
                        </a:lnSpc>
                        <a:spcBef>
                          <a:spcPts val="0"/>
                        </a:spcBef>
                        <a:spcAft>
                          <a:spcPts val="0"/>
                        </a:spcAft>
                        <a:buNone/>
                      </a:pPr>
                      <a:r>
                        <a:rPr lang="en-US" sz="1200">
                          <a:ea typeface="+mn-lt"/>
                          <a:cs typeface="+mn-lt"/>
                        </a:rPr>
                        <a:t>6.3.7</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marR="0" lvl="0" indent="0" algn="l">
                        <a:lnSpc>
                          <a:spcPct val="100000"/>
                        </a:lnSpc>
                        <a:spcBef>
                          <a:spcPts val="0"/>
                        </a:spcBef>
                        <a:spcAft>
                          <a:spcPts val="0"/>
                        </a:spcAft>
                        <a:buNone/>
                      </a:pPr>
                      <a:r>
                        <a:rPr lang="en-CA" sz="1200" b="0" i="0" u="none" strike="noStrike" noProof="0">
                          <a:solidFill>
                            <a:srgbClr val="000000"/>
                          </a:solidFill>
                          <a:latin typeface="Aptos"/>
                        </a:rPr>
                        <a:t>Providing </a:t>
                      </a:r>
                      <a:r>
                        <a:rPr lang="en-CA" sz="1200" b="0" i="0" u="none" strike="sngStrike" kern="1200" noProof="0">
                          <a:solidFill>
                            <a:schemeClr val="tx1"/>
                          </a:solidFill>
                          <a:latin typeface="Aptos"/>
                          <a:ea typeface="+mn-ea"/>
                          <a:cs typeface="+mn-cs"/>
                        </a:rPr>
                        <a:t>adequate</a:t>
                      </a:r>
                      <a:r>
                        <a:rPr lang="en-CA" sz="1200" b="1" i="0" u="none" strike="noStrike" noProof="0">
                          <a:solidFill>
                            <a:schemeClr val="tx1"/>
                          </a:solidFill>
                          <a:latin typeface="Aptos"/>
                        </a:rPr>
                        <a:t> </a:t>
                      </a:r>
                      <a:r>
                        <a:rPr lang="en-CA" sz="1200" b="1" i="0" u="none" strike="noStrike" kern="1200" baseline="0" noProof="0">
                          <a:solidFill>
                            <a:schemeClr val="tx1"/>
                          </a:solidFill>
                          <a:latin typeface="Aptos"/>
                          <a:ea typeface="+mn-ea"/>
                          <a:cs typeface="+mn-cs"/>
                        </a:rPr>
                        <a:t>training to each </a:t>
                      </a:r>
                      <a:r>
                        <a:rPr lang="en-CA" sz="1200" b="0" i="0" u="none" strike="noStrike" noProof="0">
                          <a:solidFill>
                            <a:srgbClr val="000000"/>
                          </a:solidFill>
                          <a:latin typeface="Aptos"/>
                        </a:rPr>
                        <a:t>employee</a:t>
                      </a:r>
                      <a:r>
                        <a:rPr lang="en-CA" sz="1200" b="0" i="0" u="none" strike="noStrike" noProof="0">
                          <a:solidFill>
                            <a:schemeClr val="tx1"/>
                          </a:solidFill>
                          <a:latin typeface="Aptos"/>
                        </a:rPr>
                        <a:t> </a:t>
                      </a:r>
                      <a:r>
                        <a:rPr lang="en-CA" sz="1200" b="0" i="0" u="none" strike="sngStrike" kern="1200" noProof="0">
                          <a:solidFill>
                            <a:schemeClr val="tx1"/>
                          </a:solidFill>
                          <a:latin typeface="Aptos"/>
                          <a:ea typeface="+mn-ea"/>
                          <a:cs typeface="+mn-cs"/>
                        </a:rPr>
                        <a:t>training in the design, function, and implementation</a:t>
                      </a:r>
                      <a:r>
                        <a:rPr lang="en-CA" sz="1200" b="1" i="0" u="none" strike="noStrike" noProof="0">
                          <a:solidFill>
                            <a:schemeClr val="tx1"/>
                          </a:solidFill>
                          <a:latin typeface="Aptos"/>
                        </a:rPr>
                        <a:t> </a:t>
                      </a:r>
                      <a:r>
                        <a:rPr lang="en-CA" sz="1200" b="1" i="0" u="none" strike="noStrike" kern="1200" baseline="0" noProof="0">
                          <a:solidFill>
                            <a:schemeClr val="tx1"/>
                          </a:solidFill>
                          <a:latin typeface="Aptos"/>
                          <a:ea typeface="+mn-ea"/>
                          <a:cs typeface="+mn-cs"/>
                        </a:rPr>
                        <a:t>who develops, uses, manages, or makes decisions relating to automated decision systems on how to use, oversee, explain or maintain </a:t>
                      </a:r>
                      <a:r>
                        <a:rPr lang="en-CA" sz="1200" b="0" i="0" u="none" strike="sngStrike" noProof="0">
                          <a:solidFill>
                            <a:schemeClr val="tx1"/>
                          </a:solidFill>
                          <a:latin typeface="Aptos"/>
                        </a:rPr>
                        <a:t>of </a:t>
                      </a:r>
                      <a:r>
                        <a:rPr lang="en-CA" sz="1200" b="0" i="0" u="none" strike="noStrike" noProof="0">
                          <a:solidFill>
                            <a:schemeClr val="tx1"/>
                          </a:solidFill>
                          <a:latin typeface="Aptos"/>
                        </a:rPr>
                        <a:t>the </a:t>
                      </a:r>
                      <a:r>
                        <a:rPr lang="en-CA" sz="1200" b="0" i="0" u="none" strike="noStrike" noProof="0">
                          <a:solidFill>
                            <a:srgbClr val="000000"/>
                          </a:solidFill>
                          <a:latin typeface="Aptos"/>
                        </a:rPr>
                        <a:t>automa</a:t>
                      </a:r>
                      <a:r>
                        <a:rPr lang="en-CA" sz="1200" b="0" i="0" u="none" strike="noStrike" noProof="0">
                          <a:solidFill>
                            <a:schemeClr val="tx1"/>
                          </a:solidFill>
                          <a:latin typeface="Aptos"/>
                        </a:rPr>
                        <a:t>ted decision system</a:t>
                      </a:r>
                      <a:r>
                        <a:rPr lang="en-CA" sz="1200" b="0" i="0" u="none" strike="sngStrike" noProof="0">
                          <a:solidFill>
                            <a:schemeClr val="tx1"/>
                          </a:solidFill>
                          <a:latin typeface="Aptos"/>
                        </a:rPr>
                        <a:t> to be able to review, explain, and oversee its operations, </a:t>
                      </a:r>
                      <a:r>
                        <a:rPr lang="en-CA" sz="1200" b="0" i="0" u="none" strike="noStrike" kern="1200" noProof="0">
                          <a:solidFill>
                            <a:schemeClr val="tx1"/>
                          </a:solidFill>
                          <a:latin typeface="Aptos"/>
                          <a:ea typeface="+mn-ea"/>
                          <a:cs typeface="+mn-cs"/>
                        </a:rPr>
                        <a:t>as pr</a:t>
                      </a:r>
                      <a:r>
                        <a:rPr lang="en-CA" sz="1200" b="0" i="0" u="none" strike="noStrike" kern="1200" noProof="0">
                          <a:solidFill>
                            <a:srgbClr val="000000"/>
                          </a:solidFill>
                          <a:latin typeface="Aptos"/>
                          <a:ea typeface="+mn-ea"/>
                          <a:cs typeface="+mn-cs"/>
                        </a:rPr>
                        <a:t>escribed in Appendix C.</a:t>
                      </a:r>
                      <a:endParaRPr lang="en-US" sz="1200" b="0" i="0" u="none" strike="noStrike" kern="1200" noProof="0">
                        <a:solidFill>
                          <a:srgbClr val="000000"/>
                        </a:solidFill>
                        <a:latin typeface="Aptos"/>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l">
                        <a:lnSpc>
                          <a:spcPct val="100000"/>
                        </a:lnSpc>
                        <a:spcBef>
                          <a:spcPts val="0"/>
                        </a:spcBef>
                        <a:spcAft>
                          <a:spcPts val="0"/>
                        </a:spcAft>
                        <a:buNone/>
                      </a:pPr>
                      <a:r>
                        <a:rPr lang="en-US" sz="1200" b="0" i="0" u="none" strike="noStrike" kern="1200" baseline="0" noProof="0">
                          <a:solidFill>
                            <a:srgbClr val="000000"/>
                          </a:solidFill>
                          <a:effectLst/>
                          <a:latin typeface="Aptos"/>
                        </a:rPr>
                        <a:t>Add precision as to the type of training required across all impact levels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370840">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Aptos"/>
                        </a:rPr>
                        <a:t>6.3.8</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indent="0" algn="l">
                        <a:lnSpc>
                          <a:spcPct val="100000"/>
                        </a:lnSpc>
                        <a:spcBef>
                          <a:spcPts val="0"/>
                        </a:spcBef>
                        <a:spcAft>
                          <a:spcPts val="0"/>
                        </a:spcAft>
                        <a:buNone/>
                      </a:pPr>
                      <a:r>
                        <a:rPr lang="en-US" sz="1200" b="0" i="0" u="none" strike="sngStrike" baseline="0" noProof="0">
                          <a:solidFill>
                            <a:schemeClr val="tx1"/>
                          </a:solidFill>
                          <a:latin typeface="Aptos"/>
                        </a:rPr>
                        <a:t>Establishing strategies, plans and/or measures to support IT and business continuity management, as prescribed in Appendix C and in accordance with the Directive on Security Management</a:t>
                      </a: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noFill/>
                  </a:tcPr>
                </a:tc>
                <a:tc>
                  <a:txBody>
                    <a:bodyPr/>
                    <a:lstStyle/>
                    <a:p>
                      <a:pPr lvl="0">
                        <a:buNone/>
                      </a:pPr>
                      <a:r>
                        <a:rPr lang="en-US" sz="1200" b="0" i="0" u="none" strike="noStrike" baseline="0" noProof="0">
                          <a:solidFill>
                            <a:srgbClr val="000000"/>
                          </a:solidFill>
                          <a:latin typeface="Aptos"/>
                        </a:rPr>
                        <a:t>Avoid </a:t>
                      </a:r>
                      <a:r>
                        <a:rPr lang="en-US" sz="1200" b="0" i="0" u="none" strike="noStrike" kern="1200" baseline="0" noProof="0">
                          <a:solidFill>
                            <a:srgbClr val="000000"/>
                          </a:solidFill>
                          <a:latin typeface="Aptos"/>
                          <a:ea typeface="+mn-ea"/>
                          <a:cs typeface="+mn-cs"/>
                        </a:rPr>
                        <a:t>redundancy with the Policy on Government Security and supporting instruments by </a:t>
                      </a:r>
                      <a:r>
                        <a:rPr lang="en-US" sz="1200" b="0" i="0" u="none" strike="noStrike" baseline="0" noProof="0">
                          <a:solidFill>
                            <a:srgbClr val="000000"/>
                          </a:solidFill>
                          <a:latin typeface="Aptos"/>
                        </a:rPr>
                        <a:t>removing the IT and business continuity management requirement</a:t>
                      </a: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r h="370839">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Aptos"/>
                        </a:rPr>
                        <a:t>6.4.1</a:t>
                      </a:r>
                    </a:p>
                    <a:p>
                      <a:pPr marL="0" lvl="0" indent="0" algn="l">
                        <a:lnSpc>
                          <a:spcPct val="100000"/>
                        </a:lnSpc>
                        <a:spcBef>
                          <a:spcPts val="0"/>
                        </a:spcBef>
                        <a:spcAft>
                          <a:spcPts val="0"/>
                        </a:spcAft>
                        <a:buNone/>
                      </a:pPr>
                      <a:endParaRPr lang="en-US" sz="1200" b="0" i="0" u="none" strike="noStrike" baseline="0" noProof="0">
                        <a:solidFill>
                          <a:srgbClr val="000000"/>
                        </a:solidFill>
                        <a:latin typeface="Aptos"/>
                      </a:endParaRPr>
                    </a:p>
                    <a:p>
                      <a:pPr marL="0" lvl="0" indent="0" algn="l">
                        <a:lnSpc>
                          <a:spcPct val="100000"/>
                        </a:lnSpc>
                        <a:spcBef>
                          <a:spcPts val="0"/>
                        </a:spcBef>
                        <a:spcAft>
                          <a:spcPts val="0"/>
                        </a:spcAft>
                        <a:buNone/>
                      </a:pPr>
                      <a:endParaRPr lang="en-US" sz="1200" b="0" i="0" u="none" strike="noStrike" baseline="0" noProof="0">
                        <a:solidFill>
                          <a:srgbClr val="000000"/>
                        </a:solidFill>
                        <a:latin typeface="Aptos"/>
                      </a:endParaRPr>
                    </a:p>
                    <a:p>
                      <a:pPr marL="0" lvl="0" indent="0" algn="l">
                        <a:lnSpc>
                          <a:spcPct val="100000"/>
                        </a:lnSpc>
                        <a:spcBef>
                          <a:spcPts val="0"/>
                        </a:spcBef>
                        <a:spcAft>
                          <a:spcPts val="0"/>
                        </a:spcAft>
                        <a:buNone/>
                      </a:pPr>
                      <a:r>
                        <a:rPr lang="en-US" sz="1200" b="0" i="0" u="none" strike="noStrike" baseline="0" noProof="0">
                          <a:solidFill>
                            <a:srgbClr val="000000"/>
                          </a:solidFill>
                          <a:latin typeface="Aptos"/>
                        </a:rPr>
                        <a:t>6.4.1.1</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indent="0" algn="l">
                        <a:lnSpc>
                          <a:spcPct val="100000"/>
                        </a:lnSpc>
                        <a:spcBef>
                          <a:spcPts val="0"/>
                        </a:spcBef>
                        <a:spcAft>
                          <a:spcPts val="0"/>
                        </a:spcAft>
                        <a:buNone/>
                      </a:pPr>
                      <a:r>
                        <a:rPr lang="en-US" sz="1200" b="0" i="0" u="none" strike="sngStrike" kern="1200" noProof="0">
                          <a:solidFill>
                            <a:schemeClr val="tx1"/>
                          </a:solidFill>
                          <a:latin typeface="Aptos"/>
                          <a:ea typeface="+mn-ea"/>
                          <a:cs typeface="+mn-cs"/>
                        </a:rPr>
                        <a:t>Providing </a:t>
                      </a:r>
                      <a:r>
                        <a:rPr lang="en-US" sz="1200" b="1" i="0" u="none" strike="noStrike" kern="1200" baseline="0" noProof="0">
                          <a:solidFill>
                            <a:schemeClr val="tx1"/>
                          </a:solidFill>
                          <a:latin typeface="Aptos"/>
                          <a:ea typeface="+mn-ea"/>
                          <a:cs typeface="+mn-cs"/>
                        </a:rPr>
                        <a:t>Informing</a:t>
                      </a:r>
                      <a:r>
                        <a:rPr lang="en-US" sz="1200" b="0" i="0" u="none" strike="noStrike" baseline="0" noProof="0">
                          <a:solidFill>
                            <a:srgbClr val="0078D4"/>
                          </a:solidFill>
                          <a:latin typeface="Aptos"/>
                        </a:rPr>
                        <a:t> </a:t>
                      </a:r>
                      <a:r>
                        <a:rPr lang="en-US" sz="1200" b="0" i="0" u="none" strike="noStrike" baseline="0" noProof="0">
                          <a:solidFill>
                            <a:srgbClr val="000000"/>
                          </a:solidFill>
                          <a:latin typeface="Aptos"/>
                        </a:rPr>
                        <a:t>clie</a:t>
                      </a:r>
                      <a:r>
                        <a:rPr lang="en-US" sz="1200" b="0" i="0" u="none" strike="noStrike" baseline="0" noProof="0">
                          <a:solidFill>
                            <a:schemeClr val="tx1"/>
                          </a:solidFill>
                          <a:latin typeface="Aptos"/>
                        </a:rPr>
                        <a:t>nts </a:t>
                      </a:r>
                      <a:r>
                        <a:rPr lang="en-US" sz="1200" b="0" i="0" u="none" strike="sngStrike" kern="1200" noProof="0">
                          <a:solidFill>
                            <a:schemeClr val="tx1"/>
                          </a:solidFill>
                          <a:latin typeface="Aptos"/>
                          <a:ea typeface="+mn-ea"/>
                          <a:cs typeface="+mn-cs"/>
                        </a:rPr>
                        <a:t>with </a:t>
                      </a:r>
                      <a:r>
                        <a:rPr lang="en-US" sz="1200" b="1" i="0" u="none" strike="noStrike" kern="1200" baseline="0" noProof="0">
                          <a:solidFill>
                            <a:schemeClr val="tx1"/>
                          </a:solidFill>
                          <a:latin typeface="Aptos"/>
                          <a:ea typeface="+mn-ea"/>
                          <a:cs typeface="+mn-cs"/>
                        </a:rPr>
                        <a:t>of</a:t>
                      </a:r>
                      <a:r>
                        <a:rPr lang="en-US" sz="1200" b="0" i="0" u="none" strike="noStrike" baseline="0" noProof="0">
                          <a:solidFill>
                            <a:schemeClr val="tx1"/>
                          </a:solidFill>
                          <a:latin typeface="Aptos"/>
                        </a:rPr>
                        <a:t> </a:t>
                      </a:r>
                      <a:r>
                        <a:rPr lang="en-US" sz="1200" b="0" i="0" u="none" strike="sngStrike" kern="1200" noProof="0">
                          <a:solidFill>
                            <a:schemeClr val="tx1"/>
                          </a:solidFill>
                          <a:latin typeface="Aptos"/>
                          <a:ea typeface="+mn-ea"/>
                          <a:cs typeface="+mn-cs"/>
                        </a:rPr>
                        <a:t>any all </a:t>
                      </a:r>
                      <a:r>
                        <a:rPr lang="en-US" sz="1200" b="0" i="0" u="none" strike="sngStrike" baseline="0" noProof="0">
                          <a:solidFill>
                            <a:schemeClr val="tx1"/>
                          </a:solidFill>
                          <a:latin typeface="Aptos"/>
                        </a:rPr>
                        <a:t>applicable </a:t>
                      </a:r>
                      <a:r>
                        <a:rPr lang="en-US" sz="1200" b="0" i="0" u="none" strike="noStrike" baseline="0" noProof="0">
                          <a:solidFill>
                            <a:schemeClr val="tx1"/>
                          </a:solidFill>
                          <a:latin typeface="Aptos"/>
                        </a:rPr>
                        <a:t>recourse options </a:t>
                      </a:r>
                      <a:r>
                        <a:rPr lang="en-US" sz="1200" b="0" i="0" u="none" strike="sngStrike" kern="1200" noProof="0">
                          <a:solidFill>
                            <a:schemeClr val="tx1"/>
                          </a:solidFill>
                          <a:latin typeface="Aptos"/>
                          <a:ea typeface="+mn-ea"/>
                          <a:cs typeface="+mn-cs"/>
                        </a:rPr>
                        <a:t>that are available to them </a:t>
                      </a:r>
                      <a:r>
                        <a:rPr lang="en-US" sz="1200" b="0" i="0" u="none" strike="noStrike" baseline="0" noProof="0">
                          <a:solidFill>
                            <a:schemeClr val="tx1"/>
                          </a:solidFill>
                          <a:latin typeface="Aptos"/>
                        </a:rPr>
                        <a:t>to challenge the administrative decision.</a:t>
                      </a:r>
                    </a:p>
                    <a:p>
                      <a:pPr marL="0" lvl="0" indent="0" algn="l">
                        <a:lnSpc>
                          <a:spcPct val="100000"/>
                        </a:lnSpc>
                        <a:spcBef>
                          <a:spcPts val="0"/>
                        </a:spcBef>
                        <a:spcAft>
                          <a:spcPts val="0"/>
                        </a:spcAft>
                        <a:buNone/>
                      </a:pPr>
                      <a:endParaRPr lang="en-US" sz="1200" b="0" i="0" u="sng" strike="noStrike" baseline="0" noProof="0">
                        <a:solidFill>
                          <a:schemeClr val="tx1"/>
                        </a:solidFill>
                        <a:latin typeface="Aptos"/>
                      </a:endParaRPr>
                    </a:p>
                    <a:p>
                      <a:pPr marL="0" lvl="0" indent="0" algn="l">
                        <a:lnSpc>
                          <a:spcPct val="100000"/>
                        </a:lnSpc>
                        <a:spcBef>
                          <a:spcPts val="0"/>
                        </a:spcBef>
                        <a:spcAft>
                          <a:spcPts val="0"/>
                        </a:spcAft>
                        <a:buNone/>
                      </a:pPr>
                      <a:r>
                        <a:rPr lang="en-US" sz="1200" b="1" i="0" u="none" strike="noStrike" kern="1200" baseline="0" noProof="0">
                          <a:solidFill>
                            <a:schemeClr val="tx1"/>
                          </a:solidFill>
                          <a:latin typeface="Aptos"/>
                          <a:ea typeface="+mn-ea"/>
                          <a:cs typeface="+mn-cs"/>
                        </a:rPr>
                        <a:t>Ensuring that recourse options are timely, effective, and easy to access. </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buNone/>
                      </a:pPr>
                      <a:r>
                        <a:rPr lang="en-US" sz="1200" b="0" i="0" u="none" strike="noStrike" baseline="0" noProof="0">
                          <a:solidFill>
                            <a:srgbClr val="000000"/>
                          </a:solidFill>
                          <a:latin typeface="Aptos"/>
                        </a:rPr>
                        <a:t>Editorial changes for clarity. </a:t>
                      </a:r>
                    </a:p>
                    <a:p>
                      <a:pPr lvl="0">
                        <a:buNone/>
                      </a:pPr>
                      <a:endParaRPr lang="en-US" sz="1200" b="0" i="0" u="none" strike="noStrike" baseline="0" noProof="0">
                        <a:solidFill>
                          <a:srgbClr val="000000"/>
                        </a:solidFill>
                        <a:latin typeface="Aptos"/>
                      </a:endParaRPr>
                    </a:p>
                    <a:p>
                      <a:pPr lvl="0">
                        <a:buNone/>
                      </a:pPr>
                      <a:r>
                        <a:rPr lang="en-US" sz="1200" b="0" i="0" u="none" strike="noStrike" baseline="0" noProof="0">
                          <a:solidFill>
                            <a:srgbClr val="000000"/>
                          </a:solidFill>
                          <a:latin typeface="Aptos"/>
                        </a:rPr>
                        <a:t>Specify parameters for the recourse options that are made available.</a:t>
                      </a: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1120513793"/>
                  </a:ext>
                </a:extLst>
              </a:tr>
              <a:tr h="370839">
                <a:tc>
                  <a:txBody>
                    <a:bodyPr/>
                    <a:lstStyle/>
                    <a:p>
                      <a:pPr marL="0" lvl="0" indent="0" algn="l">
                        <a:lnSpc>
                          <a:spcPct val="100000"/>
                        </a:lnSpc>
                        <a:spcBef>
                          <a:spcPts val="0"/>
                        </a:spcBef>
                        <a:spcAft>
                          <a:spcPts val="0"/>
                        </a:spcAft>
                        <a:buNone/>
                      </a:pPr>
                      <a:r>
                        <a:rPr lang="en-US" sz="1200">
                          <a:ea typeface="+mn-lt"/>
                          <a:cs typeface="+mn-lt"/>
                        </a:rPr>
                        <a:t>6.5.1</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marL="0" marR="0" lvl="0" indent="0" algn="l">
                        <a:lnSpc>
                          <a:spcPct val="100000"/>
                        </a:lnSpc>
                        <a:spcBef>
                          <a:spcPts val="0"/>
                        </a:spcBef>
                        <a:spcAft>
                          <a:spcPts val="0"/>
                        </a:spcAft>
                        <a:buNone/>
                      </a:pPr>
                      <a:r>
                        <a:rPr lang="en-CA" sz="1200" b="0" i="0" u="none" strike="noStrike" noProof="0">
                          <a:solidFill>
                            <a:srgbClr val="000000"/>
                          </a:solidFill>
                          <a:latin typeface="Aptos"/>
                        </a:rPr>
                        <a:t>Publishing information on the effectiveness and efficiency of the automated decision system in meeting program objectives on </a:t>
                      </a:r>
                      <a:r>
                        <a:rPr lang="en-CA" sz="1200" b="0" i="0" u="none" strike="sngStrike" noProof="0">
                          <a:solidFill>
                            <a:schemeClr val="tx1"/>
                          </a:solidFill>
                          <a:latin typeface="Aptos"/>
                        </a:rPr>
                        <a:t>a website or service designated by the Treasury Board of Canada Secretariat</a:t>
                      </a:r>
                      <a:r>
                        <a:rPr lang="en-CA" sz="1200" b="1" i="0" u="none" strike="sngStrike" noProof="0">
                          <a:solidFill>
                            <a:schemeClr val="tx1"/>
                          </a:solidFill>
                          <a:latin typeface="Aptos"/>
                        </a:rPr>
                        <a:t> </a:t>
                      </a:r>
                      <a:r>
                        <a:rPr lang="en-CA" sz="1200" b="1" i="0" u="sng" strike="noStrike" kern="1200" baseline="0" noProof="0">
                          <a:solidFill>
                            <a:schemeClr val="tx1"/>
                          </a:solidFill>
                          <a:latin typeface="Aptos"/>
                          <a:ea typeface="+mn-ea"/>
                          <a:cs typeface="+mn-cs"/>
                        </a:rPr>
                        <a:t>the Open Government Portal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200" b="0" i="0" u="none" strike="noStrike" kern="1200" baseline="0" noProof="0">
                          <a:solidFill>
                            <a:srgbClr val="000000"/>
                          </a:solidFill>
                          <a:effectLst/>
                          <a:latin typeface="Aptos"/>
                          <a:ea typeface="+mn-ea"/>
                          <a:cs typeface="+mn-cs"/>
                        </a:rPr>
                        <a:t>Clearly specify that the Open Government Portal is the preferred location for publication</a:t>
                      </a:r>
                      <a:endParaRPr lang="en-US" sz="1200" b="0" i="0" u="none" strike="noStrike" kern="1200" baseline="0">
                        <a:solidFill>
                          <a:srgbClr val="000000"/>
                        </a:solidFill>
                        <a:effectLst/>
                        <a:latin typeface="Aptos"/>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32023487"/>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18</a:t>
            </a:fld>
            <a:endParaRPr lang="en-CA"/>
          </a:p>
        </p:txBody>
      </p:sp>
    </p:spTree>
    <p:extLst>
      <p:ext uri="{BB962C8B-B14F-4D97-AF65-F5344CB8AC3E}">
        <p14:creationId xmlns:p14="http://schemas.microsoft.com/office/powerpoint/2010/main" val="1735982746"/>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Additional proposed changes to Appendix A and B</a:t>
            </a:r>
            <a:endParaRPr lang="en-CA">
              <a:ea typeface="Calibri"/>
              <a:cs typeface="Calibri"/>
            </a:endParaRPr>
          </a:p>
        </p:txBody>
      </p:sp>
      <p:graphicFrame>
        <p:nvGraphicFramePr>
          <p:cNvPr id="5" name="Table 4">
            <a:extLst>
              <a:ext uri="{FF2B5EF4-FFF2-40B4-BE49-F238E27FC236}">
                <a16:creationId xmlns:a16="http://schemas.microsoft.com/office/drawing/2014/main" id="{FAF1485F-7864-3DFE-2760-67B983E7469F}"/>
              </a:ext>
            </a:extLst>
          </p:cNvPr>
          <p:cNvGraphicFramePr>
            <a:graphicFrameLocks noGrp="1"/>
          </p:cNvGraphicFramePr>
          <p:nvPr>
            <p:extLst>
              <p:ext uri="{D42A27DB-BD31-4B8C-83A1-F6EECF244321}">
                <p14:modId xmlns:p14="http://schemas.microsoft.com/office/powerpoint/2010/main" val="1055584302"/>
              </p:ext>
            </p:extLst>
          </p:nvPr>
        </p:nvGraphicFramePr>
        <p:xfrm>
          <a:off x="694916" y="1016732"/>
          <a:ext cx="10643267" cy="5705863"/>
        </p:xfrm>
        <a:graphic>
          <a:graphicData uri="http://schemas.openxmlformats.org/drawingml/2006/table">
            <a:tbl>
              <a:tblPr firstRow="1" bandRow="1">
                <a:tableStyleId>{5C22544A-7EE6-4342-B048-85BDC9FD1C3A}</a:tableStyleId>
              </a:tblPr>
              <a:tblGrid>
                <a:gridCol w="1213184">
                  <a:extLst>
                    <a:ext uri="{9D8B030D-6E8A-4147-A177-3AD203B41FA5}">
                      <a16:colId xmlns:a16="http://schemas.microsoft.com/office/drawing/2014/main" val="24539219"/>
                    </a:ext>
                  </a:extLst>
                </a:gridCol>
                <a:gridCol w="6356683">
                  <a:extLst>
                    <a:ext uri="{9D8B030D-6E8A-4147-A177-3AD203B41FA5}">
                      <a16:colId xmlns:a16="http://schemas.microsoft.com/office/drawing/2014/main" val="462717674"/>
                    </a:ext>
                  </a:extLst>
                </a:gridCol>
                <a:gridCol w="3073400">
                  <a:extLst>
                    <a:ext uri="{9D8B030D-6E8A-4147-A177-3AD203B41FA5}">
                      <a16:colId xmlns:a16="http://schemas.microsoft.com/office/drawing/2014/main" val="479624572"/>
                    </a:ext>
                  </a:extLst>
                </a:gridCol>
              </a:tblGrid>
              <a:tr h="387103">
                <a:tc>
                  <a:txBody>
                    <a:bodyPr/>
                    <a:lstStyle/>
                    <a:p>
                      <a:pPr lvl="0" algn="ctr">
                        <a:buNone/>
                      </a:pPr>
                      <a:r>
                        <a:rPr lang="en-US" sz="1600"/>
                        <a:t>Section</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sz="1600"/>
                        <a:t>Proposed updates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Rationale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532356">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mn-lt"/>
                        </a:rPr>
                        <a:t>7.1</a:t>
                      </a:r>
                      <a:endParaRPr lang="en-US" sz="1200">
                        <a:latin typeface="+mn-lt"/>
                      </a:endParaRPr>
                    </a:p>
                    <a:p>
                      <a:pPr marL="0" lvl="0" indent="0" algn="l">
                        <a:lnSpc>
                          <a:spcPct val="100000"/>
                        </a:lnSpc>
                        <a:spcBef>
                          <a:spcPts val="0"/>
                        </a:spcBef>
                        <a:spcAft>
                          <a:spcPts val="0"/>
                        </a:spcAft>
                        <a:buNone/>
                      </a:pPr>
                      <a:endParaRPr lang="en-US" sz="1200" b="0" i="0" u="none" strike="noStrike" baseline="0" noProof="0">
                        <a:solidFill>
                          <a:srgbClr val="000000"/>
                        </a:solidFill>
                        <a:latin typeface="+mn-lt"/>
                      </a:endParaRPr>
                    </a:p>
                    <a:p>
                      <a:pPr marL="0" lvl="0" indent="0" algn="l">
                        <a:lnSpc>
                          <a:spcPct val="100000"/>
                        </a:lnSpc>
                        <a:spcBef>
                          <a:spcPts val="0"/>
                        </a:spcBef>
                        <a:spcAft>
                          <a:spcPts val="0"/>
                        </a:spcAft>
                        <a:buNone/>
                      </a:pPr>
                      <a:endParaRPr lang="en-US" sz="1200" b="0" i="0" u="none" strike="noStrike" baseline="0" noProof="0">
                        <a:solidFill>
                          <a:srgbClr val="000000"/>
                        </a:solidFill>
                        <a:latin typeface="+mn-lt"/>
                      </a:endParaRPr>
                    </a:p>
                    <a:p>
                      <a:pPr marL="0" lvl="0" indent="0" algn="l">
                        <a:lnSpc>
                          <a:spcPct val="100000"/>
                        </a:lnSpc>
                        <a:spcBef>
                          <a:spcPts val="0"/>
                        </a:spcBef>
                        <a:spcAft>
                          <a:spcPts val="0"/>
                        </a:spcAft>
                        <a:buNone/>
                      </a:pPr>
                      <a:endParaRPr lang="en-US" sz="1200" b="0" i="0" u="none" strike="noStrike" baseline="0" noProof="0">
                        <a:solidFill>
                          <a:srgbClr val="000000"/>
                        </a:solidFill>
                        <a:latin typeface="+mn-lt"/>
                      </a:endParaRPr>
                    </a:p>
                    <a:p>
                      <a:pPr marL="0" lvl="0" indent="0" algn="l">
                        <a:lnSpc>
                          <a:spcPct val="100000"/>
                        </a:lnSpc>
                        <a:spcBef>
                          <a:spcPts val="0"/>
                        </a:spcBef>
                        <a:spcAft>
                          <a:spcPts val="0"/>
                        </a:spcAft>
                        <a:buNone/>
                      </a:pPr>
                      <a:r>
                        <a:rPr lang="en-US" sz="1200" b="0" i="0" u="none" strike="noStrike" baseline="0" noProof="0">
                          <a:solidFill>
                            <a:srgbClr val="000000"/>
                          </a:solidFill>
                          <a:latin typeface="+mn-lt"/>
                        </a:rPr>
                        <a:t>7.2</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spcBef>
                          <a:spcPts val="0"/>
                        </a:spcBef>
                        <a:spcAft>
                          <a:spcPts val="0"/>
                        </a:spcAft>
                        <a:buNone/>
                      </a:pPr>
                      <a:r>
                        <a:rPr lang="en-US" sz="1200" b="0" i="0" u="none" strike="sngStrike" baseline="0" noProof="0">
                          <a:solidFill>
                            <a:schemeClr val="tx1"/>
                          </a:solidFill>
                          <a:latin typeface="+mn-lt"/>
                        </a:rPr>
                        <a:t>Consequences of non-compliance with this directive can include any measure allowed by the </a:t>
                      </a:r>
                      <a:r>
                        <a:rPr lang="en-US" sz="1200" b="0" i="1" u="none" strike="sngStrike" baseline="0" noProof="0">
                          <a:solidFill>
                            <a:schemeClr val="tx1"/>
                          </a:solidFill>
                          <a:latin typeface="+mn-lt"/>
                          <a:hlinkClick r:id="" action="ppaction://noaction">
                            <a:extLst>
                              <a:ext uri="{A12FA001-AC4F-418D-AE19-62706E023703}">
                                <ahyp:hlinkClr xmlns:ahyp="http://schemas.microsoft.com/office/drawing/2018/hyperlinkcolor" val="tx"/>
                              </a:ext>
                            </a:extLst>
                          </a:hlinkClick>
                        </a:rPr>
                        <a:t>Financial Administration Act</a:t>
                      </a:r>
                      <a:r>
                        <a:rPr lang="en-US" sz="1200" b="0" i="0" u="none" strike="sngStrike" baseline="0" noProof="0">
                          <a:solidFill>
                            <a:schemeClr val="tx1"/>
                          </a:solidFill>
                          <a:latin typeface="+mn-lt"/>
                        </a:rPr>
                        <a:t> that the Treasury Board would determine as appropriate and acceptable in the circumstances.</a:t>
                      </a:r>
                      <a:endParaRPr lang="en-CA" sz="1200" b="0" i="0" u="none" strike="sngStrike" baseline="0" noProof="0">
                        <a:solidFill>
                          <a:schemeClr val="tx1"/>
                        </a:solidFill>
                        <a:latin typeface="+mn-lt"/>
                      </a:endParaRPr>
                    </a:p>
                    <a:p>
                      <a:pPr marL="0" lvl="0" indent="0" algn="l">
                        <a:lnSpc>
                          <a:spcPct val="100000"/>
                        </a:lnSpc>
                        <a:spcBef>
                          <a:spcPts val="0"/>
                        </a:spcBef>
                        <a:spcAft>
                          <a:spcPts val="0"/>
                        </a:spcAft>
                        <a:buNone/>
                      </a:pPr>
                      <a:r>
                        <a:rPr lang="en-US" sz="1200" b="0" i="0" u="none" strike="sngStrike" baseline="0" noProof="0">
                          <a:solidFill>
                            <a:schemeClr val="tx1"/>
                          </a:solidFill>
                          <a:latin typeface="+mn-lt"/>
                        </a:rPr>
                        <a:t>For an outline of the consequences of noncompliance, refer to the </a:t>
                      </a:r>
                      <a:r>
                        <a:rPr lang="en-US" sz="1200" b="0" i="1" u="none" strike="sngStrike" baseline="0" noProof="0">
                          <a:solidFill>
                            <a:schemeClr val="tx1"/>
                          </a:solidFill>
                          <a:latin typeface="+mn-lt"/>
                          <a:hlinkClick r:id="" action="ppaction://noaction">
                            <a:extLst>
                              <a:ext uri="{A12FA001-AC4F-418D-AE19-62706E023703}">
                                <ahyp:hlinkClr xmlns:ahyp="http://schemas.microsoft.com/office/drawing/2018/hyperlinkcolor" val="tx"/>
                              </a:ext>
                            </a:extLst>
                          </a:hlinkClick>
                        </a:rPr>
                        <a:t>Framework for the Management of Compliance</a:t>
                      </a:r>
                      <a:r>
                        <a:rPr lang="en-US" sz="1200" b="0" i="0" u="none" strike="sngStrike" baseline="0" noProof="0">
                          <a:solidFill>
                            <a:schemeClr val="tx1"/>
                          </a:solidFill>
                          <a:latin typeface="+mn-lt"/>
                        </a:rPr>
                        <a:t>, Appendix C: Consequences for Institutions and Appendix D: Consequences for Individuals.</a:t>
                      </a:r>
                      <a:endParaRPr lang="en-CA" sz="1200" b="0" i="0" u="none" strike="sngStrike" baseline="0" noProof="0">
                        <a:solidFill>
                          <a:schemeClr val="tx1"/>
                        </a:solidFill>
                        <a:latin typeface="+mn-lt"/>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200" b="0" i="0" u="none" strike="noStrike" baseline="0" noProof="0">
                          <a:solidFill>
                            <a:srgbClr val="000000"/>
                          </a:solidFill>
                          <a:latin typeface="+mn-lt"/>
                        </a:rPr>
                        <a:t>Address redundancy with the Policy on Service and Digital. Align with approach for other Directives that support the Policy on Service and Digital. </a:t>
                      </a:r>
                      <a:endParaRPr lang="en-US" sz="1200">
                        <a:latin typeface="+mn-lt"/>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1967646"/>
                  </a:ext>
                </a:extLst>
              </a:tr>
              <a:tr h="532356">
                <a:tc>
                  <a:txBody>
                    <a:bodyPr/>
                    <a:lstStyle/>
                    <a:p>
                      <a:pPr marL="0" lvl="0" indent="0" algn="l">
                        <a:lnSpc>
                          <a:spcPct val="100000"/>
                        </a:lnSpc>
                        <a:spcBef>
                          <a:spcPts val="0"/>
                        </a:spcBef>
                        <a:spcAft>
                          <a:spcPts val="0"/>
                        </a:spcAft>
                        <a:buNone/>
                      </a:pPr>
                      <a:r>
                        <a:rPr lang="en-US" sz="1200" strike="noStrike">
                          <a:latin typeface="+mn-lt"/>
                          <a:ea typeface="+mn-lt"/>
                          <a:cs typeface="+mn-lt"/>
                        </a:rPr>
                        <a:t>Appendix A</a:t>
                      </a:r>
                      <a:endParaRPr lang="en-US" sz="1200">
                        <a:latin typeface="+mn-lt"/>
                      </a:endParaRP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marR="0" lvl="0" indent="0" algn="l" rtl="0">
                        <a:lnSpc>
                          <a:spcPct val="100000"/>
                        </a:lnSpc>
                        <a:spcBef>
                          <a:spcPts val="0"/>
                        </a:spcBef>
                        <a:spcAft>
                          <a:spcPts val="0"/>
                        </a:spcAft>
                        <a:buClrTx/>
                        <a:buSzTx/>
                        <a:buFontTx/>
                        <a:buNone/>
                      </a:pPr>
                      <a:r>
                        <a:rPr lang="en-US" sz="1200" strike="noStrike">
                          <a:latin typeface="+mn-lt"/>
                          <a:ea typeface="+mn-lt"/>
                          <a:cs typeface="+mn-lt"/>
                        </a:rPr>
                        <a:t>Add, update and remove definitions</a:t>
                      </a:r>
                    </a:p>
                    <a:p>
                      <a:pPr marL="171450" marR="0" lvl="0" indent="-171450" algn="l">
                        <a:lnSpc>
                          <a:spcPct val="100000"/>
                        </a:lnSpc>
                        <a:spcBef>
                          <a:spcPts val="0"/>
                        </a:spcBef>
                        <a:spcAft>
                          <a:spcPts val="0"/>
                        </a:spcAft>
                        <a:buClrTx/>
                        <a:buSzTx/>
                        <a:buFont typeface="Calibri"/>
                        <a:buChar char="-"/>
                      </a:pPr>
                      <a:r>
                        <a:rPr lang="en-US" sz="1200" strike="noStrike">
                          <a:latin typeface="+mn-lt"/>
                          <a:ea typeface="+mn-lt"/>
                          <a:cs typeface="+mn-lt"/>
                        </a:rPr>
                        <a:t>Add: production, proprietary</a:t>
                      </a:r>
                    </a:p>
                    <a:p>
                      <a:pPr marL="171450" marR="0" lvl="0" indent="-171450" algn="l">
                        <a:lnSpc>
                          <a:spcPct val="100000"/>
                        </a:lnSpc>
                        <a:spcBef>
                          <a:spcPts val="0"/>
                        </a:spcBef>
                        <a:spcAft>
                          <a:spcPts val="0"/>
                        </a:spcAft>
                        <a:buClrTx/>
                        <a:buSzTx/>
                        <a:buFont typeface="Calibri"/>
                        <a:buChar char="-"/>
                      </a:pPr>
                      <a:r>
                        <a:rPr lang="en-US" sz="1200" b="0" i="0" u="none" strike="noStrike" noProof="0">
                          <a:solidFill>
                            <a:srgbClr val="000000"/>
                          </a:solidFill>
                          <a:latin typeface="Aptos"/>
                        </a:rPr>
                        <a:t>Update: algorithmic impact assessment, automated decision system, test environment</a:t>
                      </a:r>
                    </a:p>
                    <a:p>
                      <a:pPr marL="171450" marR="0" lvl="0" indent="-171450" algn="l">
                        <a:lnSpc>
                          <a:spcPct val="100000"/>
                        </a:lnSpc>
                        <a:spcBef>
                          <a:spcPts val="0"/>
                        </a:spcBef>
                        <a:spcAft>
                          <a:spcPts val="0"/>
                        </a:spcAft>
                        <a:buClrTx/>
                        <a:buSzTx/>
                        <a:buFont typeface="Calibri"/>
                        <a:buChar char="-"/>
                      </a:pPr>
                      <a:r>
                        <a:rPr lang="en-US" sz="1200" strike="noStrike">
                          <a:latin typeface="+mn-lt"/>
                          <a:ea typeface="+mn-lt"/>
                          <a:cs typeface="+mn-lt"/>
                        </a:rPr>
                        <a:t>Remove: artificial intelligence, procedural fairness (added to preamble),  source code</a:t>
                      </a:r>
                      <a:endParaRPr lang="en-US"/>
                    </a:p>
                    <a:p>
                      <a:pPr marL="171450" marR="0" lvl="0" indent="-171450" algn="l">
                        <a:lnSpc>
                          <a:spcPct val="100000"/>
                        </a:lnSpc>
                        <a:spcBef>
                          <a:spcPts val="0"/>
                        </a:spcBef>
                        <a:spcAft>
                          <a:spcPts val="0"/>
                        </a:spcAft>
                        <a:buClrTx/>
                        <a:buSzTx/>
                        <a:buFont typeface="Calibri"/>
                        <a:buChar char="-"/>
                      </a:pPr>
                      <a:endParaRPr lang="en-US" sz="1200" strike="noStrike">
                        <a:latin typeface="+mn-lt"/>
                        <a:ea typeface="+mn-lt"/>
                        <a:cs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l">
                        <a:lnSpc>
                          <a:spcPct val="100000"/>
                        </a:lnSpc>
                        <a:spcBef>
                          <a:spcPts val="0"/>
                        </a:spcBef>
                        <a:spcAft>
                          <a:spcPts val="0"/>
                        </a:spcAft>
                        <a:buNone/>
                      </a:pPr>
                      <a:r>
                        <a:rPr lang="en-US" sz="1200" b="0" i="0" u="none" strike="noStrike" kern="1200" baseline="0" noProof="0">
                          <a:solidFill>
                            <a:srgbClr val="000000"/>
                          </a:solidFill>
                          <a:effectLst/>
                          <a:latin typeface="+mn-lt"/>
                        </a:rPr>
                        <a:t>Reduce duplication and inconsistency across policy instruments. Remove definitions for words that are not included in the Directive. Provide consistent terminology to support instrument.</a:t>
                      </a:r>
                      <a:endParaRPr lang="en-US" sz="120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370840">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mn-lt"/>
                        </a:rPr>
                        <a:t>Appendix B</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spcBef>
                          <a:spcPts val="0"/>
                        </a:spcBef>
                        <a:spcAft>
                          <a:spcPts val="0"/>
                        </a:spcAft>
                        <a:buNone/>
                      </a:pPr>
                      <a:r>
                        <a:rPr lang="en-CA" sz="1200" b="0" i="0" u="none" strike="noStrike" baseline="0" noProof="0">
                          <a:solidFill>
                            <a:srgbClr val="000000"/>
                          </a:solidFill>
                          <a:latin typeface="+mn-lt"/>
                        </a:rPr>
                        <a:t>For example (Level 1):</a:t>
                      </a:r>
                    </a:p>
                    <a:p>
                      <a:pPr lvl="0" algn="l">
                        <a:lnSpc>
                          <a:spcPct val="100000"/>
                        </a:lnSpc>
                        <a:spcBef>
                          <a:spcPts val="0"/>
                        </a:spcBef>
                        <a:spcAft>
                          <a:spcPts val="0"/>
                        </a:spcAft>
                        <a:buNone/>
                      </a:pPr>
                      <a:r>
                        <a:rPr lang="en-US" sz="1100" b="1" i="0" u="none" strike="noStrike" kern="1200" baseline="0" noProof="0">
                          <a:solidFill>
                            <a:schemeClr val="tx1"/>
                          </a:solidFill>
                          <a:latin typeface="+mn-lt"/>
                          <a:ea typeface="+mn-ea"/>
                          <a:cs typeface="+mn-cs"/>
                        </a:rPr>
                        <a:t>The context in which the system is operating likely has low levels of risk associated with it. This may be because of:</a:t>
                      </a:r>
                      <a:endParaRPr lang="en-CA" sz="1100" b="1" i="0" u="none" strike="noStrike" kern="1200" baseline="0" noProof="0">
                        <a:solidFill>
                          <a:schemeClr val="tx1"/>
                        </a:solidFill>
                        <a:latin typeface="+mn-lt"/>
                        <a:ea typeface="+mn-ea"/>
                        <a:cs typeface="+mn-cs"/>
                      </a:endParaRPr>
                    </a:p>
                    <a:p>
                      <a:pPr marL="285750" lvl="0" indent="-285750" algn="l">
                        <a:lnSpc>
                          <a:spcPct val="100000"/>
                        </a:lnSpc>
                        <a:spcBef>
                          <a:spcPts val="0"/>
                        </a:spcBef>
                        <a:spcAft>
                          <a:spcPts val="0"/>
                        </a:spcAft>
                        <a:buFont typeface="Wingdings" panose="05000000000000000000" pitchFamily="2" charset="2"/>
                        <a:buChar char="§"/>
                      </a:pPr>
                      <a:r>
                        <a:rPr lang="en-US" sz="1100" b="1" i="0" u="none" strike="noStrike" kern="1200" baseline="0" noProof="0">
                          <a:solidFill>
                            <a:schemeClr val="tx1"/>
                          </a:solidFill>
                          <a:latin typeface="+mn-lt"/>
                          <a:ea typeface="+mn-ea"/>
                          <a:cs typeface="+mn-cs"/>
                        </a:rPr>
                        <a:t>the identity factors of the clients that may be impacted;</a:t>
                      </a:r>
                      <a:endParaRPr lang="en-CA" sz="1100" b="1" i="0" u="none" strike="noStrike" kern="1200" baseline="0" noProof="0">
                        <a:solidFill>
                          <a:schemeClr val="tx1"/>
                        </a:solidFill>
                        <a:latin typeface="+mn-lt"/>
                        <a:ea typeface="+mn-ea"/>
                        <a:cs typeface="+mn-cs"/>
                      </a:endParaRPr>
                    </a:p>
                    <a:p>
                      <a:pPr marL="285750" lvl="0" indent="-285750" algn="l">
                        <a:lnSpc>
                          <a:spcPct val="100000"/>
                        </a:lnSpc>
                        <a:spcBef>
                          <a:spcPts val="0"/>
                        </a:spcBef>
                        <a:spcAft>
                          <a:spcPts val="0"/>
                        </a:spcAft>
                        <a:buFont typeface="Wingdings" panose="05000000000000000000" pitchFamily="2" charset="2"/>
                        <a:buChar char="§"/>
                      </a:pPr>
                      <a:r>
                        <a:rPr lang="en-US" sz="1100" b="1" i="0" u="none" strike="noStrike" kern="1200" baseline="0" noProof="0">
                          <a:solidFill>
                            <a:schemeClr val="tx1"/>
                          </a:solidFill>
                          <a:latin typeface="+mn-lt"/>
                          <a:ea typeface="+mn-ea"/>
                          <a:cs typeface="+mn-cs"/>
                        </a:rPr>
                        <a:t>the line of business and the decision that the system is supporting;</a:t>
                      </a:r>
                      <a:endParaRPr lang="en-CA" sz="1100" b="1" i="0" u="none" strike="noStrike" kern="1200" baseline="0" noProof="0">
                        <a:solidFill>
                          <a:schemeClr val="tx1"/>
                        </a:solidFill>
                        <a:latin typeface="+mn-lt"/>
                        <a:ea typeface="+mn-ea"/>
                        <a:cs typeface="+mn-cs"/>
                      </a:endParaRPr>
                    </a:p>
                    <a:p>
                      <a:pPr marL="285750" lvl="0" indent="-285750" algn="l">
                        <a:lnSpc>
                          <a:spcPct val="100000"/>
                        </a:lnSpc>
                        <a:spcBef>
                          <a:spcPts val="0"/>
                        </a:spcBef>
                        <a:spcAft>
                          <a:spcPts val="0"/>
                        </a:spcAft>
                        <a:buFont typeface="Wingdings" panose="05000000000000000000" pitchFamily="2" charset="2"/>
                        <a:buChar char="§"/>
                      </a:pPr>
                      <a:r>
                        <a:rPr lang="en-US" sz="1100" b="1" i="0" u="none" strike="noStrike" kern="1200" baseline="0" noProof="0">
                          <a:solidFill>
                            <a:schemeClr val="tx1"/>
                          </a:solidFill>
                          <a:latin typeface="+mn-lt"/>
                          <a:ea typeface="+mn-ea"/>
                          <a:cs typeface="+mn-cs"/>
                        </a:rPr>
                        <a:t>the type of technology being used.</a:t>
                      </a:r>
                    </a:p>
                    <a:p>
                      <a:pPr marL="285750" lvl="0" indent="-285750" algn="l">
                        <a:lnSpc>
                          <a:spcPct val="100000"/>
                        </a:lnSpc>
                        <a:spcBef>
                          <a:spcPts val="0"/>
                        </a:spcBef>
                        <a:spcAft>
                          <a:spcPts val="0"/>
                        </a:spcAft>
                        <a:buFont typeface="Symbol"/>
                        <a:buChar char="•"/>
                      </a:pPr>
                      <a:endParaRPr lang="en-US" sz="1100" b="0" i="0" u="sng" strike="noStrike" baseline="0" noProof="0">
                        <a:solidFill>
                          <a:srgbClr val="D13438"/>
                        </a:solidFill>
                        <a:latin typeface="+mn-lt"/>
                      </a:endParaRPr>
                    </a:p>
                    <a:p>
                      <a:pPr lvl="0" algn="l">
                        <a:lnSpc>
                          <a:spcPct val="100000"/>
                        </a:lnSpc>
                        <a:spcBef>
                          <a:spcPts val="0"/>
                        </a:spcBef>
                        <a:spcAft>
                          <a:spcPts val="0"/>
                        </a:spcAft>
                        <a:buNone/>
                      </a:pPr>
                      <a:r>
                        <a:rPr lang="en-US" sz="1100" strike="noStrike" kern="1200" noProof="0">
                          <a:solidFill>
                            <a:schemeClr val="dk1"/>
                          </a:solidFill>
                          <a:latin typeface="+mn-lt"/>
                          <a:ea typeface="+mn-lt"/>
                          <a:cs typeface="+mn-lt"/>
                        </a:rPr>
                        <a:t>The decision will likely have little to no</a:t>
                      </a:r>
                      <a:r>
                        <a:rPr lang="en-US" sz="1100" b="1" i="0" u="none" strike="noStrike" kern="1200" baseline="0" noProof="0">
                          <a:solidFill>
                            <a:schemeClr val="tx1"/>
                          </a:solidFill>
                          <a:latin typeface="+mn-lt"/>
                          <a:ea typeface="+mn-ea"/>
                          <a:cs typeface="+mn-cs"/>
                        </a:rPr>
                        <a:t>, easily reversible and brief impacts on some of:</a:t>
                      </a:r>
                      <a:r>
                        <a:rPr lang="en-US" sz="1100" b="0" i="0" u="none" strike="noStrike" kern="1200" baseline="0" noProof="0">
                          <a:solidFill>
                            <a:schemeClr val="tx1"/>
                          </a:solidFill>
                          <a:latin typeface="+mn-lt"/>
                          <a:ea typeface="+mn-ea"/>
                          <a:cs typeface="+mn-cs"/>
                        </a:rPr>
                        <a:t> </a:t>
                      </a:r>
                      <a:r>
                        <a:rPr lang="en-US" sz="1100" b="0" i="0" u="none" strike="sngStrike" baseline="0" noProof="0">
                          <a:solidFill>
                            <a:schemeClr val="tx1"/>
                          </a:solidFill>
                          <a:latin typeface="+mn-lt"/>
                        </a:rPr>
                        <a:t>impact on:</a:t>
                      </a:r>
                      <a:endParaRPr lang="en-US" sz="1100" b="0" i="0" u="none" strike="noStrike" baseline="0" noProof="0">
                        <a:solidFill>
                          <a:schemeClr val="tx1"/>
                        </a:solidFill>
                        <a:latin typeface="+mn-lt"/>
                      </a:endParaRPr>
                    </a:p>
                    <a:p>
                      <a:pPr marL="285750" lvl="0" indent="-285750" algn="l">
                        <a:lnSpc>
                          <a:spcPct val="100000"/>
                        </a:lnSpc>
                        <a:spcBef>
                          <a:spcPts val="0"/>
                        </a:spcBef>
                        <a:spcAft>
                          <a:spcPts val="0"/>
                        </a:spcAft>
                        <a:buFont typeface="Wingdings" panose="05000000000000000000" pitchFamily="2" charset="2"/>
                        <a:buChar char="§"/>
                      </a:pPr>
                      <a:r>
                        <a:rPr lang="en-US" sz="1100" strike="noStrike" kern="1200" noProof="0">
                          <a:solidFill>
                            <a:schemeClr val="dk1"/>
                          </a:solidFill>
                          <a:latin typeface="+mn-lt"/>
                          <a:ea typeface="+mn-lt"/>
                          <a:cs typeface="+mn-lt"/>
                        </a:rPr>
                        <a:t>the rights of individuals or communities;</a:t>
                      </a:r>
                    </a:p>
                    <a:p>
                      <a:pPr marL="285750" lvl="0" indent="-285750" algn="l">
                        <a:lnSpc>
                          <a:spcPct val="100000"/>
                        </a:lnSpc>
                        <a:spcBef>
                          <a:spcPts val="0"/>
                        </a:spcBef>
                        <a:spcAft>
                          <a:spcPts val="0"/>
                        </a:spcAft>
                        <a:buFont typeface="Wingdings" panose="05000000000000000000" pitchFamily="2" charset="2"/>
                        <a:buChar char="§"/>
                      </a:pPr>
                      <a:r>
                        <a:rPr lang="en-US" sz="1100" strike="noStrike" kern="1200" noProof="0">
                          <a:solidFill>
                            <a:schemeClr val="dk1"/>
                          </a:solidFill>
                          <a:latin typeface="+mn-lt"/>
                          <a:ea typeface="+mn-lt"/>
                          <a:cs typeface="+mn-lt"/>
                        </a:rPr>
                        <a:t>the equality, dignity, privacy, and autonomy of individuals;</a:t>
                      </a:r>
                    </a:p>
                    <a:p>
                      <a:pPr marL="285750" lvl="0" indent="-285750" algn="l">
                        <a:lnSpc>
                          <a:spcPct val="100000"/>
                        </a:lnSpc>
                        <a:spcBef>
                          <a:spcPts val="0"/>
                        </a:spcBef>
                        <a:spcAft>
                          <a:spcPts val="0"/>
                        </a:spcAft>
                        <a:buFont typeface="Wingdings" panose="05000000000000000000" pitchFamily="2" charset="2"/>
                        <a:buChar char="§"/>
                      </a:pPr>
                      <a:r>
                        <a:rPr lang="en-US" sz="1100" strike="noStrike" kern="1200" noProof="0">
                          <a:solidFill>
                            <a:schemeClr val="dk1"/>
                          </a:solidFill>
                          <a:latin typeface="+mn-lt"/>
                          <a:ea typeface="+mn-lt"/>
                          <a:cs typeface="+mn-lt"/>
                        </a:rPr>
                        <a:t>the health or well-being of individuals or communities;</a:t>
                      </a:r>
                    </a:p>
                    <a:p>
                      <a:pPr marL="285750" lvl="0" indent="-285750" algn="l">
                        <a:lnSpc>
                          <a:spcPct val="100000"/>
                        </a:lnSpc>
                        <a:spcBef>
                          <a:spcPts val="0"/>
                        </a:spcBef>
                        <a:spcAft>
                          <a:spcPts val="0"/>
                        </a:spcAft>
                        <a:buFont typeface="Wingdings" panose="05000000000000000000" pitchFamily="2" charset="2"/>
                        <a:buChar char="§"/>
                      </a:pPr>
                      <a:r>
                        <a:rPr lang="en-US" sz="1100" strike="noStrike" kern="1200" noProof="0">
                          <a:solidFill>
                            <a:schemeClr val="dk1"/>
                          </a:solidFill>
                          <a:latin typeface="+mn-lt"/>
                          <a:ea typeface="+mn-lt"/>
                          <a:cs typeface="+mn-lt"/>
                        </a:rPr>
                        <a:t>the economic interests of individuals, entities, or communities;</a:t>
                      </a:r>
                    </a:p>
                    <a:p>
                      <a:pPr marL="285750" lvl="0" indent="-285750" algn="l">
                        <a:lnSpc>
                          <a:spcPct val="100000"/>
                        </a:lnSpc>
                        <a:spcBef>
                          <a:spcPts val="0"/>
                        </a:spcBef>
                        <a:spcAft>
                          <a:spcPts val="0"/>
                        </a:spcAft>
                        <a:buFont typeface="Wingdings" panose="05000000000000000000" pitchFamily="2" charset="2"/>
                        <a:buChar char="§"/>
                      </a:pPr>
                      <a:r>
                        <a:rPr lang="en-US" sz="1100" strike="noStrike" kern="1200" noProof="0">
                          <a:solidFill>
                            <a:schemeClr val="dk1"/>
                          </a:solidFill>
                          <a:latin typeface="+mn-lt"/>
                          <a:ea typeface="+mn-lt"/>
                          <a:cs typeface="+mn-lt"/>
                        </a:rPr>
                        <a:t>the ongoing sustainability of an ecosystem.</a:t>
                      </a:r>
                    </a:p>
                    <a:p>
                      <a:pPr lvl="0" indent="0" algn="l">
                        <a:lnSpc>
                          <a:spcPct val="100000"/>
                        </a:lnSpc>
                        <a:spcBef>
                          <a:spcPts val="0"/>
                        </a:spcBef>
                        <a:spcAft>
                          <a:spcPts val="0"/>
                        </a:spcAft>
                        <a:buNone/>
                      </a:pPr>
                      <a:r>
                        <a:rPr lang="en-US" sz="1100" b="0" i="0" u="none" strike="sngStrike" baseline="0" noProof="0">
                          <a:solidFill>
                            <a:schemeClr val="tx1"/>
                          </a:solidFill>
                          <a:latin typeface="+mn-lt"/>
                        </a:rPr>
                        <a:t>Level I decisions will often lead to impacts that are reversible and brief.</a:t>
                      </a:r>
                      <a:endParaRPr lang="en-US" sz="1100" b="0" i="0" u="none" strike="noStrike" baseline="0" noProof="0">
                        <a:solidFill>
                          <a:schemeClr val="tx1"/>
                        </a:solidFill>
                        <a:latin typeface="+mn-lt"/>
                      </a:endParaRPr>
                    </a:p>
                    <a:p>
                      <a:pPr lvl="0" algn="l" defTabSz="914400" rtl="0" eaLnBrk="1" latinLnBrk="0" hangingPunct="1">
                        <a:lnSpc>
                          <a:spcPct val="100000"/>
                        </a:lnSpc>
                        <a:spcBef>
                          <a:spcPts val="0"/>
                        </a:spcBef>
                        <a:spcAft>
                          <a:spcPts val="0"/>
                        </a:spcAft>
                        <a:buNone/>
                      </a:pPr>
                      <a:r>
                        <a:rPr lang="en-US" sz="1100" b="1" i="0" u="sng" strike="noStrike" kern="1200" baseline="0" noProof="0">
                          <a:solidFill>
                            <a:schemeClr val="tx1"/>
                          </a:solidFill>
                          <a:latin typeface="+mn-lt"/>
                          <a:ea typeface="+mn-ea"/>
                          <a:cs typeface="+mn-cs"/>
                        </a:rPr>
                        <a:t>The data used by the system likely presents low levels of risk. This may be because of:</a:t>
                      </a:r>
                    </a:p>
                    <a:p>
                      <a:pPr marL="285750" lvl="0" indent="-285750" algn="l" defTabSz="914400" rtl="0" eaLnBrk="1" latinLnBrk="0" hangingPunct="1">
                        <a:lnSpc>
                          <a:spcPct val="100000"/>
                        </a:lnSpc>
                        <a:spcBef>
                          <a:spcPts val="0"/>
                        </a:spcBef>
                        <a:spcAft>
                          <a:spcPts val="0"/>
                        </a:spcAft>
                        <a:buFont typeface="Wingdings" panose="05000000000000000000" pitchFamily="2" charset="2"/>
                        <a:buChar char="§"/>
                      </a:pPr>
                      <a:r>
                        <a:rPr lang="en-US" sz="1100" b="1" i="0" u="sng" strike="noStrike" kern="1200" baseline="0" noProof="0">
                          <a:solidFill>
                            <a:schemeClr val="tx1"/>
                          </a:solidFill>
                          <a:latin typeface="+mn-lt"/>
                          <a:ea typeface="+mn-ea"/>
                          <a:cs typeface="+mn-cs"/>
                        </a:rPr>
                        <a:t>the sensitivity of the data (such as the use of non-personal or unclassified information);</a:t>
                      </a:r>
                    </a:p>
                    <a:p>
                      <a:pPr marL="285750" lvl="0" indent="-285750" algn="l" defTabSz="914400" rtl="0" eaLnBrk="1" latinLnBrk="0" hangingPunct="1">
                        <a:lnSpc>
                          <a:spcPct val="100000"/>
                        </a:lnSpc>
                        <a:spcBef>
                          <a:spcPts val="0"/>
                        </a:spcBef>
                        <a:spcAft>
                          <a:spcPts val="0"/>
                        </a:spcAft>
                        <a:buFont typeface="Wingdings" panose="05000000000000000000" pitchFamily="2" charset="2"/>
                        <a:buChar char="§"/>
                      </a:pPr>
                      <a:r>
                        <a:rPr lang="en-US" sz="1100" b="1" i="0" u="sng" strike="noStrike" kern="1200" baseline="0" noProof="0">
                          <a:solidFill>
                            <a:schemeClr val="tx1"/>
                          </a:solidFill>
                          <a:latin typeface="+mn-lt"/>
                          <a:ea typeface="+mn-ea"/>
                          <a:cs typeface="+mn-cs"/>
                        </a:rPr>
                        <a:t>the use of structured data; </a:t>
                      </a:r>
                    </a:p>
                    <a:p>
                      <a:pPr marL="285750" lvl="0" indent="-285750" algn="l" defTabSz="914400" rtl="0" eaLnBrk="1" latinLnBrk="0" hangingPunct="1">
                        <a:lnSpc>
                          <a:spcPct val="100000"/>
                        </a:lnSpc>
                        <a:spcBef>
                          <a:spcPts val="0"/>
                        </a:spcBef>
                        <a:spcAft>
                          <a:spcPts val="0"/>
                        </a:spcAft>
                        <a:buFont typeface="Wingdings" panose="05000000000000000000" pitchFamily="2" charset="2"/>
                        <a:buChar char="§"/>
                      </a:pPr>
                      <a:r>
                        <a:rPr lang="en-US" sz="1100" b="1" i="0" u="sng" strike="noStrike" kern="1200" baseline="0" noProof="0">
                          <a:solidFill>
                            <a:schemeClr val="tx1"/>
                          </a:solidFill>
                          <a:latin typeface="+mn-lt"/>
                          <a:ea typeface="+mn-ea"/>
                          <a:cs typeface="+mn-cs"/>
                        </a:rPr>
                        <a:t>the data collection approach.</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200" b="0" i="0" u="none" strike="noStrike" baseline="0" noProof="0">
                          <a:solidFill>
                            <a:srgbClr val="000000"/>
                          </a:solidFill>
                          <a:latin typeface="+mn-lt"/>
                        </a:rPr>
                        <a:t>Expand how each impact level is described to more accurately reflect the assessment areas in the AIA. </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19</a:t>
            </a:fld>
            <a:endParaRPr lang="en-CA"/>
          </a:p>
        </p:txBody>
      </p:sp>
    </p:spTree>
    <p:extLst>
      <p:ext uri="{BB962C8B-B14F-4D97-AF65-F5344CB8AC3E}">
        <p14:creationId xmlns:p14="http://schemas.microsoft.com/office/powerpoint/2010/main" val="2224337706"/>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a:latin typeface="Calibri"/>
                <a:ea typeface="Calibri"/>
                <a:cs typeface="Calibri"/>
              </a:rPr>
              <a:t>Purpose</a:t>
            </a:r>
            <a:endParaRPr lang="en-US"/>
          </a:p>
        </p:txBody>
      </p:sp>
      <p:sp>
        <p:nvSpPr>
          <p:cNvPr id="7" name="Content Placeholder 6"/>
          <p:cNvSpPr>
            <a:spLocks noGrp="1"/>
          </p:cNvSpPr>
          <p:nvPr>
            <p:ph idx="10"/>
          </p:nvPr>
        </p:nvSpPr>
        <p:spPr/>
        <p:txBody>
          <a:bodyPr vert="horz" lIns="0" tIns="0" rIns="0" bIns="0" rtlCol="0" anchor="t">
            <a:normAutofit/>
          </a:bodyPr>
          <a:lstStyle/>
          <a:p>
            <a:pPr marL="342900" indent="-342900">
              <a:buChar char="•"/>
            </a:pPr>
            <a:r>
              <a:rPr lang="en-US" sz="2400">
                <a:latin typeface="Calibri"/>
                <a:ea typeface="Calibri"/>
                <a:cs typeface="Calibri"/>
              </a:rPr>
              <a:t>Provide an overview of the 4th review of the Directive on Automated Decision-Making</a:t>
            </a:r>
            <a:endParaRPr lang="en-US" sz="2400" strike="sngStrike">
              <a:ea typeface="Calibri" panose="020F0502020204030204" pitchFamily="34" charset="0"/>
              <a:cs typeface="Calibri" panose="020F0502020204030204" pitchFamily="34" charset="0"/>
            </a:endParaRPr>
          </a:p>
          <a:p>
            <a:pPr marL="342900" indent="-342900">
              <a:buChar char="•"/>
            </a:pPr>
            <a:r>
              <a:rPr lang="en-US" sz="2400">
                <a:latin typeface="Calibri"/>
                <a:ea typeface="Calibri"/>
                <a:cs typeface="Calibri"/>
              </a:rPr>
              <a:t>Seek feedback on policy recommendat</a:t>
            </a:r>
            <a:r>
              <a:rPr lang="en-US" sz="2400">
                <a:latin typeface="Calibri"/>
                <a:cs typeface="Calibri"/>
              </a:rPr>
              <a:t>ions and proposed modifications</a:t>
            </a:r>
          </a:p>
          <a:p>
            <a:pPr marL="1028700" lvl="1" indent="-342900"/>
            <a:endParaRPr lang="en-US" sz="1800">
              <a:ea typeface="Calibri" panose="020F0502020204030204" pitchFamily="34" charset="0"/>
              <a:cs typeface="Calibri" panose="020F0502020204030204" pitchFamily="34" charset="0"/>
            </a:endParaRPr>
          </a:p>
          <a:p>
            <a:pPr marL="342900" indent="-342900"/>
            <a:endParaRPr lang="en-US" sz="2400">
              <a:ea typeface="Calibri" panose="020F0502020204030204" pitchFamily="34" charset="0"/>
              <a:cs typeface="Calibri" panose="020F0502020204030204" pitchFamily="34" charset="0"/>
            </a:endParaRPr>
          </a:p>
          <a:p>
            <a:endParaRPr lang="en-US">
              <a:ea typeface="Calibri" panose="020F0502020204030204" pitchFamily="34" charset="0"/>
              <a:cs typeface="Calibri" panose="020F0502020204030204" pitchFamily="34" charset="0"/>
            </a:endParaRPr>
          </a:p>
          <a:p>
            <a:endParaRPr lang="en-US">
              <a:ea typeface="Calibri" panose="020F0502020204030204" pitchFamily="34" charset="0"/>
              <a:cs typeface="Calibri" panose="020F0502020204030204" pitchFamily="34" charset="0"/>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2</a:t>
            </a:fld>
            <a:endParaRPr lang="en-CA"/>
          </a:p>
        </p:txBody>
      </p:sp>
    </p:spTree>
    <p:extLst>
      <p:ext uri="{BB962C8B-B14F-4D97-AF65-F5344CB8AC3E}">
        <p14:creationId xmlns:p14="http://schemas.microsoft.com/office/powerpoint/2010/main" val="1651777980"/>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Additional proposed changes to Appendix C</a:t>
            </a:r>
            <a:endParaRPr lang="en-CA">
              <a:ea typeface="Calibri"/>
              <a:cs typeface="Calibri"/>
            </a:endParaRPr>
          </a:p>
        </p:txBody>
      </p:sp>
      <p:graphicFrame>
        <p:nvGraphicFramePr>
          <p:cNvPr id="5" name="Table 4">
            <a:extLst>
              <a:ext uri="{FF2B5EF4-FFF2-40B4-BE49-F238E27FC236}">
                <a16:creationId xmlns:a16="http://schemas.microsoft.com/office/drawing/2014/main" id="{FAF1485F-7864-3DFE-2760-67B983E7469F}"/>
              </a:ext>
            </a:extLst>
          </p:cNvPr>
          <p:cNvGraphicFramePr>
            <a:graphicFrameLocks noGrp="1"/>
          </p:cNvGraphicFramePr>
          <p:nvPr>
            <p:extLst>
              <p:ext uri="{D42A27DB-BD31-4B8C-83A1-F6EECF244321}">
                <p14:modId xmlns:p14="http://schemas.microsoft.com/office/powerpoint/2010/main" val="2357129953"/>
              </p:ext>
            </p:extLst>
          </p:nvPr>
        </p:nvGraphicFramePr>
        <p:xfrm>
          <a:off x="417108" y="989301"/>
          <a:ext cx="10762627" cy="5721103"/>
        </p:xfrm>
        <a:graphic>
          <a:graphicData uri="http://schemas.openxmlformats.org/drawingml/2006/table">
            <a:tbl>
              <a:tblPr firstRow="1" bandRow="1">
                <a:tableStyleId>{5C22544A-7EE6-4342-B048-85BDC9FD1C3A}</a:tableStyleId>
              </a:tblPr>
              <a:tblGrid>
                <a:gridCol w="1532456">
                  <a:extLst>
                    <a:ext uri="{9D8B030D-6E8A-4147-A177-3AD203B41FA5}">
                      <a16:colId xmlns:a16="http://schemas.microsoft.com/office/drawing/2014/main" val="24539219"/>
                    </a:ext>
                  </a:extLst>
                </a:gridCol>
                <a:gridCol w="6953287">
                  <a:extLst>
                    <a:ext uri="{9D8B030D-6E8A-4147-A177-3AD203B41FA5}">
                      <a16:colId xmlns:a16="http://schemas.microsoft.com/office/drawing/2014/main" val="462717674"/>
                    </a:ext>
                  </a:extLst>
                </a:gridCol>
                <a:gridCol w="2276884">
                  <a:extLst>
                    <a:ext uri="{9D8B030D-6E8A-4147-A177-3AD203B41FA5}">
                      <a16:colId xmlns:a16="http://schemas.microsoft.com/office/drawing/2014/main" val="479624572"/>
                    </a:ext>
                  </a:extLst>
                </a:gridCol>
              </a:tblGrid>
              <a:tr h="387103">
                <a:tc>
                  <a:txBody>
                    <a:bodyPr/>
                    <a:lstStyle/>
                    <a:p>
                      <a:pPr lvl="0" algn="ctr">
                        <a:buNone/>
                      </a:pPr>
                      <a:r>
                        <a:rPr lang="en-US" sz="1300"/>
                        <a:t>Section</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sz="1300"/>
                        <a:t>Proposed updates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300"/>
                        <a:t>Rationale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10647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a:latin typeface="+mn-lt"/>
                          <a:ea typeface="+mn-lt"/>
                          <a:cs typeface="+mn-lt"/>
                        </a:rPr>
                        <a:t>Appendix C</a:t>
                      </a:r>
                      <a:endParaRPr lang="en-US" sz="1300">
                        <a:latin typeface="+mn-lt"/>
                      </a:endParaRPr>
                    </a:p>
                    <a:p>
                      <a:pPr marL="0" lvl="0" indent="0" algn="l">
                        <a:lnSpc>
                          <a:spcPct val="100000"/>
                        </a:lnSpc>
                        <a:spcBef>
                          <a:spcPts val="0"/>
                        </a:spcBef>
                        <a:spcAft>
                          <a:spcPts val="0"/>
                        </a:spcAft>
                        <a:buNone/>
                      </a:pPr>
                      <a:endParaRPr lang="en-US" sz="1300">
                        <a:latin typeface="+mn-lt"/>
                      </a:endParaRP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buNone/>
                      </a:pPr>
                      <a:r>
                        <a:rPr lang="en-US" sz="1300" b="0" u="sng">
                          <a:latin typeface="+mn-lt"/>
                        </a:rPr>
                        <a:t>Notice</a:t>
                      </a:r>
                      <a:r>
                        <a:rPr lang="en-US" sz="1300" b="1">
                          <a:latin typeface="+mn-lt"/>
                        </a:rPr>
                        <a:t> </a:t>
                      </a:r>
                      <a:r>
                        <a:rPr lang="en-US" sz="1300" b="0">
                          <a:latin typeface="+mn-lt"/>
                        </a:rPr>
                        <a:t>(Level 1)</a:t>
                      </a:r>
                    </a:p>
                    <a:p>
                      <a:pPr lvl="0" algn="l">
                        <a:lnSpc>
                          <a:spcPct val="100000"/>
                        </a:lnSpc>
                        <a:spcBef>
                          <a:spcPts val="0"/>
                        </a:spcBef>
                        <a:spcAft>
                          <a:spcPts val="0"/>
                        </a:spcAft>
                        <a:buNone/>
                      </a:pPr>
                      <a:r>
                        <a:rPr lang="en-US" sz="1300" b="0" i="0" u="none" strike="sngStrike" noProof="0">
                          <a:solidFill>
                            <a:schemeClr val="tx1"/>
                          </a:solidFill>
                          <a:latin typeface="+mn-lt"/>
                        </a:rPr>
                        <a:t>None </a:t>
                      </a:r>
                      <a:r>
                        <a:rPr lang="en-US" sz="1300" b="1" i="0" u="none" strike="noStrike" kern="1200" baseline="0" noProof="0">
                          <a:solidFill>
                            <a:schemeClr val="tx1"/>
                          </a:solidFill>
                          <a:latin typeface="+mn-lt"/>
                          <a:ea typeface="+mn-ea"/>
                          <a:cs typeface="+mn-cs"/>
                        </a:rPr>
                        <a:t>Plain language notice posted through all service delivery channels in use (Internet, in person, mail or telephone).</a:t>
                      </a:r>
                    </a:p>
                    <a:p>
                      <a:pPr lvl="0" algn="l">
                        <a:lnSpc>
                          <a:spcPct val="100000"/>
                        </a:lnSpc>
                        <a:spcBef>
                          <a:spcPts val="0"/>
                        </a:spcBef>
                        <a:spcAft>
                          <a:spcPts val="0"/>
                        </a:spcAft>
                        <a:buNone/>
                      </a:pPr>
                      <a:endParaRPr lang="en-US" sz="1300" b="0" i="0" u="none" strike="noStrike" noProof="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300" b="0" u="sng">
                          <a:latin typeface="+mn-lt"/>
                        </a:rPr>
                        <a:t>Notice</a:t>
                      </a:r>
                      <a:r>
                        <a:rPr lang="en-US" sz="1300" b="0">
                          <a:latin typeface="+mn-lt"/>
                        </a:rPr>
                        <a:t> (Level 3, 4)</a:t>
                      </a:r>
                    </a:p>
                    <a:p>
                      <a:r>
                        <a:rPr lang="en-US" sz="1300" b="1" i="0" u="none" strike="noStrike" kern="1200" baseline="0">
                          <a:solidFill>
                            <a:schemeClr val="tx1"/>
                          </a:solidFill>
                          <a:latin typeface="+mn-lt"/>
                          <a:ea typeface="+mn-ea"/>
                          <a:cs typeface="+mn-cs"/>
                        </a:rPr>
                        <a:t>In addition, the notice must direct clients to the published explanation required under Explanation level 1. </a:t>
                      </a:r>
                      <a:r>
                        <a:rPr lang="en-US" sz="1300" strike="sngStrike" kern="1200">
                          <a:solidFill>
                            <a:schemeClr val="tx1"/>
                          </a:solidFill>
                          <a:effectLst/>
                          <a:latin typeface="+mn-lt"/>
                          <a:ea typeface="+mn-ea"/>
                          <a:cs typeface="+mn-cs"/>
                        </a:rPr>
                        <a:t>publish documentation on relevant websites about the automated decision system, in plain language, describing: how the components work; how it supports the administrative decision; results of any reviews or audits; and a description of the training data, or a link to the anonymized training data if this data is publicly available.</a:t>
                      </a:r>
                      <a:endParaRPr lang="en-US" sz="1300" b="0" i="0" u="none" strike="sngStrike" noProof="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300" b="0" i="0" u="none" strike="noStrike" baseline="0" noProof="0">
                          <a:solidFill>
                            <a:srgbClr val="000000"/>
                          </a:solidFill>
                          <a:latin typeface="+mn-lt"/>
                        </a:rPr>
                        <a:t>Require notice for the use of all automated decision-systems to strengthen transparency and accountability. Align with impact level 2 requirements</a:t>
                      </a:r>
                    </a:p>
                    <a:p>
                      <a:pPr lvl="0">
                        <a:buNone/>
                      </a:pPr>
                      <a:endParaRPr lang="en-US" sz="1300" b="0" i="0" u="none" strike="noStrike" baseline="0" noProof="0">
                        <a:solidFill>
                          <a:srgbClr val="000000"/>
                        </a:solidFill>
                        <a:latin typeface="+mn-lt"/>
                      </a:endParaRPr>
                    </a:p>
                    <a:p>
                      <a:pPr lvl="0">
                        <a:buNone/>
                      </a:pPr>
                      <a:r>
                        <a:rPr lang="en-US" sz="1300" b="0" i="0" u="none" strike="noStrike" baseline="0" noProof="0">
                          <a:solidFill>
                            <a:srgbClr val="000000"/>
                          </a:solidFill>
                          <a:latin typeface="+mn-lt"/>
                        </a:rPr>
                        <a:t>Align notice and explanation requirements for consistency in communications and decreased duplication. </a:t>
                      </a:r>
                      <a:endParaRPr lang="en-US" sz="1300">
                        <a:latin typeface="+mn-lt"/>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57367137"/>
                  </a:ext>
                </a:extLst>
              </a:tr>
              <a:tr h="10647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a:latin typeface="+mn-lt"/>
                          <a:ea typeface="+mn-lt"/>
                          <a:cs typeface="+mn-lt"/>
                        </a:rPr>
                        <a:t>Appendix C</a:t>
                      </a:r>
                      <a:endParaRPr lang="en-US" sz="1300">
                        <a:latin typeface="+mn-lt"/>
                      </a:endParaRPr>
                    </a:p>
                    <a:p>
                      <a:pPr marL="0" lvl="0" indent="0" algn="l">
                        <a:lnSpc>
                          <a:spcPct val="100000"/>
                        </a:lnSpc>
                        <a:spcBef>
                          <a:spcPts val="0"/>
                        </a:spcBef>
                        <a:spcAft>
                          <a:spcPts val="0"/>
                        </a:spcAft>
                        <a:buNone/>
                      </a:pPr>
                      <a:endParaRPr lang="en-US" sz="1300">
                        <a:latin typeface="+mn-lt"/>
                      </a:endParaRP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noFill/>
                  </a:tcPr>
                </a:tc>
                <a:tc>
                  <a:txBody>
                    <a:bodyPr/>
                    <a:lstStyle/>
                    <a:p>
                      <a:pPr marL="0" lvl="0" indent="0" algn="l">
                        <a:lnSpc>
                          <a:spcPct val="100000"/>
                        </a:lnSpc>
                        <a:spcBef>
                          <a:spcPts val="0"/>
                        </a:spcBef>
                        <a:spcAft>
                          <a:spcPts val="0"/>
                        </a:spcAft>
                        <a:buNone/>
                      </a:pPr>
                      <a:r>
                        <a:rPr lang="en-CA" sz="1300" b="0" i="0" u="sng" strike="noStrike" baseline="0" noProof="0">
                          <a:solidFill>
                            <a:srgbClr val="000000"/>
                          </a:solidFill>
                          <a:latin typeface="+mn-lt"/>
                        </a:rPr>
                        <a:t>Explanation</a:t>
                      </a:r>
                      <a:r>
                        <a:rPr lang="en-CA" sz="1300" b="0" i="0" u="none" strike="noStrike" baseline="0" noProof="0">
                          <a:solidFill>
                            <a:srgbClr val="000000"/>
                          </a:solidFill>
                          <a:latin typeface="+mn-lt"/>
                        </a:rPr>
                        <a:t> (Level 1) </a:t>
                      </a:r>
                    </a:p>
                    <a:p>
                      <a:pPr marL="0" lvl="0" indent="0" algn="l">
                        <a:lnSpc>
                          <a:spcPct val="100000"/>
                        </a:lnSpc>
                        <a:spcBef>
                          <a:spcPts val="0"/>
                        </a:spcBef>
                        <a:spcAft>
                          <a:spcPts val="0"/>
                        </a:spcAft>
                        <a:buNone/>
                      </a:pPr>
                      <a:r>
                        <a:rPr lang="en-CA" sz="1300" b="1" i="0" u="none" strike="noStrike" baseline="0" noProof="0">
                          <a:solidFill>
                            <a:srgbClr val="000000"/>
                          </a:solidFill>
                          <a:latin typeface="+mn-lt"/>
                        </a:rPr>
                        <a:t>- </a:t>
                      </a:r>
                      <a:r>
                        <a:rPr lang="en-CA" sz="1300" b="0" i="0" u="none" strike="noStrike" baseline="0" noProof="0">
                          <a:solidFill>
                            <a:srgbClr val="000000"/>
                          </a:solidFill>
                          <a:latin typeface="+mn-lt"/>
                        </a:rPr>
                        <a:t>Updated for plain language and to include “results of any reviews or audits” </a:t>
                      </a:r>
                    </a:p>
                    <a:p>
                      <a:pPr marL="0" lvl="0" indent="0" algn="l">
                        <a:lnSpc>
                          <a:spcPct val="100000"/>
                        </a:lnSpc>
                        <a:spcBef>
                          <a:spcPts val="0"/>
                        </a:spcBef>
                        <a:spcAft>
                          <a:spcPts val="0"/>
                        </a:spcAft>
                        <a:buNone/>
                      </a:pPr>
                      <a:endParaRPr lang="en-CA" sz="1300" b="1" i="0" u="none" strike="noStrike" baseline="0" noProof="0">
                        <a:solidFill>
                          <a:srgbClr val="000000"/>
                        </a:solidFill>
                        <a:latin typeface="+mn-lt"/>
                      </a:endParaRPr>
                    </a:p>
                    <a:p>
                      <a:pPr marL="0" lvl="0" indent="0" algn="l">
                        <a:lnSpc>
                          <a:spcPct val="100000"/>
                        </a:lnSpc>
                        <a:spcBef>
                          <a:spcPts val="0"/>
                        </a:spcBef>
                        <a:spcAft>
                          <a:spcPts val="0"/>
                        </a:spcAft>
                        <a:buNone/>
                      </a:pPr>
                      <a:r>
                        <a:rPr lang="en-CA" sz="1300" b="0" i="0" u="sng" strike="noStrike" baseline="0" noProof="0">
                          <a:solidFill>
                            <a:srgbClr val="000000"/>
                          </a:solidFill>
                          <a:latin typeface="+mn-lt"/>
                        </a:rPr>
                        <a:t>Explanation</a:t>
                      </a:r>
                      <a:r>
                        <a:rPr lang="en-CA" sz="1300" b="0" i="0" u="none" strike="noStrike" baseline="0" noProof="0">
                          <a:solidFill>
                            <a:srgbClr val="000000"/>
                          </a:solidFill>
                          <a:latin typeface="+mn-lt"/>
                        </a:rPr>
                        <a:t> (Level 3, 4)</a:t>
                      </a:r>
                      <a:endParaRPr lang="en-US" sz="1300" b="0">
                        <a:latin typeface="+mn-lt"/>
                      </a:endParaRPr>
                    </a:p>
                    <a:p>
                      <a:pPr lvl="0" algn="l">
                        <a:lnSpc>
                          <a:spcPct val="100000"/>
                        </a:lnSpc>
                        <a:spcBef>
                          <a:spcPts val="0"/>
                        </a:spcBef>
                        <a:spcAft>
                          <a:spcPts val="0"/>
                        </a:spcAft>
                        <a:buNone/>
                      </a:pPr>
                      <a:r>
                        <a:rPr lang="en-US" sz="1300" b="1" i="0" u="none" strike="noStrike" kern="1200" baseline="0" noProof="0">
                          <a:solidFill>
                            <a:schemeClr val="tx1"/>
                          </a:solidFill>
                          <a:latin typeface="+mn-lt"/>
                          <a:ea typeface="+mn-ea"/>
                          <a:cs typeface="+mn-cs"/>
                        </a:rPr>
                        <a:t>The explanation from Level I is published.</a:t>
                      </a:r>
                      <a:endParaRPr lang="en-CA" sz="1300" b="1" i="0" u="none" strike="noStrike" kern="1200" baseline="0" noProof="0">
                        <a:solidFill>
                          <a:schemeClr val="tx1"/>
                        </a:solidFill>
                        <a:latin typeface="+mn-lt"/>
                        <a:ea typeface="+mn-ea"/>
                        <a:cs typeface="+mn-cs"/>
                      </a:endParaRPr>
                    </a:p>
                    <a:p>
                      <a:pPr lvl="0" algn="l">
                        <a:lnSpc>
                          <a:spcPct val="100000"/>
                        </a:lnSpc>
                        <a:spcBef>
                          <a:spcPts val="0"/>
                        </a:spcBef>
                        <a:spcAft>
                          <a:spcPts val="0"/>
                        </a:spcAft>
                        <a:buNone/>
                      </a:pPr>
                      <a:r>
                        <a:rPr lang="en-US" sz="1300" b="1" i="0" u="none" strike="noStrike" kern="1200" baseline="0" noProof="0">
                          <a:solidFill>
                            <a:schemeClr val="tx1"/>
                          </a:solidFill>
                          <a:latin typeface="+mn-lt"/>
                          <a:ea typeface="+mn-ea"/>
                          <a:cs typeface="+mn-cs"/>
                        </a:rPr>
                        <a:t>In addition, a more detailed,</a:t>
                      </a:r>
                      <a:r>
                        <a:rPr lang="en-US" sz="1300" b="0" i="0" u="none" strike="noStrike" kern="1200" baseline="0" noProof="0">
                          <a:solidFill>
                            <a:srgbClr val="0078D4"/>
                          </a:solidFill>
                          <a:latin typeface="+mn-lt"/>
                          <a:ea typeface="+mn-ea"/>
                          <a:cs typeface="+mn-cs"/>
                        </a:rPr>
                        <a:t> </a:t>
                      </a:r>
                      <a:r>
                        <a:rPr lang="en-US" sz="1300" b="0" i="0" u="none" strike="noStrike" baseline="0" noProof="0">
                          <a:solidFill>
                            <a:srgbClr val="000000"/>
                          </a:solidFill>
                          <a:latin typeface="+mn-lt"/>
                        </a:rPr>
                        <a:t>meaningful</a:t>
                      </a:r>
                      <a:r>
                        <a:rPr lang="en-US" sz="1300" b="1" i="0" u="none" strike="noStrike" kern="1200" baseline="0" noProof="0">
                          <a:solidFill>
                            <a:schemeClr val="tx1"/>
                          </a:solidFill>
                          <a:latin typeface="+mn-lt"/>
                          <a:ea typeface="+mn-ea"/>
                          <a:cs typeface="+mn-cs"/>
                        </a:rPr>
                        <a:t>, plain language, </a:t>
                      </a:r>
                      <a:r>
                        <a:rPr lang="en-US" sz="1300" b="0" i="0" u="none" strike="noStrike" baseline="0" noProof="0">
                          <a:solidFill>
                            <a:srgbClr val="000000"/>
                          </a:solidFill>
                          <a:latin typeface="+mn-lt"/>
                        </a:rPr>
                        <a:t>explanation is provided to the client with any decision that results in the denial of a benefit or service, or involves a regulatory action. </a:t>
                      </a:r>
                      <a:endParaRPr lang="en-CA" sz="1300" b="0" i="0" u="none" strike="noStrike" baseline="0" noProof="0">
                        <a:solidFill>
                          <a:srgbClr val="0078D4"/>
                        </a:solidFill>
                        <a:latin typeface="+mn-lt"/>
                      </a:endParaRPr>
                    </a:p>
                    <a:p>
                      <a:pPr lvl="0" algn="l">
                        <a:lnSpc>
                          <a:spcPct val="100000"/>
                        </a:lnSpc>
                        <a:spcBef>
                          <a:spcPts val="0"/>
                        </a:spcBef>
                        <a:spcAft>
                          <a:spcPts val="0"/>
                        </a:spcAft>
                        <a:buNone/>
                      </a:pPr>
                      <a:r>
                        <a:rPr lang="en-US" sz="1300" b="1" i="0" u="none" strike="noStrike" kern="1200" baseline="0" noProof="0">
                          <a:solidFill>
                            <a:schemeClr val="tx1"/>
                          </a:solidFill>
                          <a:latin typeface="+mn-lt"/>
                          <a:ea typeface="+mn-ea"/>
                          <a:cs typeface="+mn-cs"/>
                        </a:rPr>
                        <a:t>This </a:t>
                      </a:r>
                      <a:r>
                        <a:rPr lang="en-US" sz="1300" b="0" i="0" u="none" strike="noStrike" kern="1200" baseline="0" noProof="0">
                          <a:solidFill>
                            <a:schemeClr val="tx1"/>
                          </a:solidFill>
                          <a:latin typeface="+mn-lt"/>
                          <a:ea typeface="+mn-ea"/>
                          <a:cs typeface="+mn-cs"/>
                        </a:rPr>
                        <a:t>e</a:t>
                      </a:r>
                      <a:r>
                        <a:rPr lang="en-US" sz="1300" b="0" i="0" u="none" strike="noStrike" baseline="0" noProof="0">
                          <a:solidFill>
                            <a:srgbClr val="000000"/>
                          </a:solidFill>
                          <a:latin typeface="+mn-lt"/>
                        </a:rPr>
                        <a:t>xplanation must inform the client </a:t>
                      </a:r>
                      <a:r>
                        <a:rPr lang="en-US" sz="1300" b="0" i="0" u="none" strike="sngStrike" baseline="0" noProof="0">
                          <a:solidFill>
                            <a:schemeClr val="tx1"/>
                          </a:solidFill>
                          <a:latin typeface="+mn-lt"/>
                        </a:rPr>
                        <a:t>in plain language </a:t>
                      </a:r>
                      <a:r>
                        <a:rPr lang="en-US" sz="1300" b="0" i="0" u="none" strike="noStrike" baseline="0" noProof="0">
                          <a:solidFill>
                            <a:srgbClr val="000000"/>
                          </a:solidFill>
                          <a:latin typeface="+mn-lt"/>
                        </a:rPr>
                        <a:t>of</a:t>
                      </a:r>
                      <a:r>
                        <a:rPr lang="en-US" sz="1300" b="0" i="0" u="none" strike="noStrike" baseline="0" noProof="0">
                          <a:solidFill>
                            <a:srgbClr val="0078D4"/>
                          </a:solidFill>
                          <a:latin typeface="+mn-lt"/>
                        </a:rPr>
                        <a:t> </a:t>
                      </a:r>
                      <a:r>
                        <a:rPr lang="en-US" sz="1300" b="1" i="0" u="none" strike="noStrike" kern="1200" baseline="0" noProof="0">
                          <a:solidFill>
                            <a:schemeClr val="tx1"/>
                          </a:solidFill>
                          <a:latin typeface="+mn-lt"/>
                          <a:ea typeface="+mn-ea"/>
                          <a:cs typeface="+mn-cs"/>
                        </a:rPr>
                        <a:t>the reason or justification of the administrative decision. This involves a clear and client-focused description of how the system came to the output it did, including: </a:t>
                      </a:r>
                      <a:endParaRPr lang="en-CA" sz="1300" b="1" i="0" u="none" strike="noStrike" kern="1200" baseline="0" noProof="0">
                        <a:solidFill>
                          <a:schemeClr val="tx1"/>
                        </a:solidFill>
                        <a:latin typeface="+mn-lt"/>
                        <a:ea typeface="+mn-ea"/>
                        <a:cs typeface="+mn-cs"/>
                      </a:endParaRPr>
                    </a:p>
                    <a:p>
                      <a:pPr marL="285750" lvl="0" indent="-285750" algn="l">
                        <a:lnSpc>
                          <a:spcPct val="100000"/>
                        </a:lnSpc>
                        <a:spcBef>
                          <a:spcPts val="0"/>
                        </a:spcBef>
                        <a:spcAft>
                          <a:spcPts val="0"/>
                        </a:spcAft>
                        <a:buFont typeface="Wingdings" panose="05000000000000000000" pitchFamily="2" charset="2"/>
                        <a:buChar char="§"/>
                      </a:pPr>
                      <a:r>
                        <a:rPr lang="en-US" sz="1300" b="1" i="0" u="none" strike="noStrike" baseline="0" noProof="0">
                          <a:solidFill>
                            <a:schemeClr val="tx1"/>
                          </a:solidFill>
                          <a:latin typeface="+mn-lt"/>
                        </a:rPr>
                        <a:t>the principal factors that led to it, such as a description of the decision tree, scoring or weights of certain factors, and</a:t>
                      </a:r>
                      <a:endParaRPr lang="en-CA" sz="1300" b="1" i="0" u="none" strike="noStrike" baseline="0" noProof="0">
                        <a:solidFill>
                          <a:schemeClr val="tx1"/>
                        </a:solidFill>
                        <a:latin typeface="+mn-lt"/>
                      </a:endParaRPr>
                    </a:p>
                    <a:p>
                      <a:pPr marL="285750" lvl="0" indent="-285750" algn="l">
                        <a:lnSpc>
                          <a:spcPct val="100000"/>
                        </a:lnSpc>
                        <a:spcBef>
                          <a:spcPts val="0"/>
                        </a:spcBef>
                        <a:spcAft>
                          <a:spcPts val="0"/>
                        </a:spcAft>
                        <a:buFont typeface="Wingdings" panose="05000000000000000000" pitchFamily="2" charset="2"/>
                        <a:buChar char="§"/>
                      </a:pPr>
                      <a:r>
                        <a:rPr lang="en-US" sz="1300" b="1" i="0" u="none" strike="noStrike" baseline="0" noProof="0">
                          <a:solidFill>
                            <a:schemeClr val="tx1"/>
                          </a:solidFill>
                          <a:latin typeface="+mn-lt"/>
                        </a:rPr>
                        <a:t>how the system output was used by human officers</a:t>
                      </a:r>
                    </a:p>
                    <a:p>
                      <a:pPr marL="0" lvl="0" indent="0" algn="l">
                        <a:lnSpc>
                          <a:spcPct val="100000"/>
                        </a:lnSpc>
                        <a:spcBef>
                          <a:spcPts val="0"/>
                        </a:spcBef>
                        <a:spcAft>
                          <a:spcPts val="0"/>
                        </a:spcAft>
                        <a:buFont typeface="Symbol"/>
                        <a:buNone/>
                      </a:pPr>
                      <a:r>
                        <a:rPr lang="en-US" sz="1300" b="1" i="0" u="none" strike="noStrike" kern="1200" baseline="0">
                          <a:solidFill>
                            <a:schemeClr val="tx1"/>
                          </a:solidFill>
                          <a:latin typeface="+mn-lt"/>
                          <a:ea typeface="+mn-ea"/>
                          <a:cs typeface="+mn-cs"/>
                        </a:rPr>
                        <a:t>The client should also be provided with the link to the published level I explanation.</a:t>
                      </a:r>
                      <a:endParaRPr lang="en-CA" sz="1300" b="1" i="0" u="none" strike="noStrike" kern="1200" baseline="0" noProof="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300" b="0" i="0" u="none" strike="noStrike" baseline="0" noProof="0">
                          <a:solidFill>
                            <a:srgbClr val="000000"/>
                          </a:solidFill>
                          <a:latin typeface="+mn-lt"/>
                        </a:rPr>
                        <a:t>Clarify explanation requirements. Increase consistency and reduce duplication across explanation levels (and notice requirements). </a:t>
                      </a:r>
                      <a:endParaRPr lang="en-US" sz="1300">
                        <a:latin typeface="+mn-lt"/>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25439078"/>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20</a:t>
            </a:fld>
            <a:endParaRPr lang="en-CA"/>
          </a:p>
        </p:txBody>
      </p:sp>
    </p:spTree>
    <p:extLst>
      <p:ext uri="{BB962C8B-B14F-4D97-AF65-F5344CB8AC3E}">
        <p14:creationId xmlns:p14="http://schemas.microsoft.com/office/powerpoint/2010/main" val="2962345634"/>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Additional proposed changes to Appendix C (continued)</a:t>
            </a:r>
            <a:endParaRPr lang="en-CA">
              <a:ea typeface="Calibri"/>
              <a:cs typeface="Calibri"/>
            </a:endParaRPr>
          </a:p>
        </p:txBody>
      </p:sp>
      <p:graphicFrame>
        <p:nvGraphicFramePr>
          <p:cNvPr id="5" name="Table 4">
            <a:extLst>
              <a:ext uri="{FF2B5EF4-FFF2-40B4-BE49-F238E27FC236}">
                <a16:creationId xmlns:a16="http://schemas.microsoft.com/office/drawing/2014/main" id="{FAF1485F-7864-3DFE-2760-67B983E7469F}"/>
              </a:ext>
            </a:extLst>
          </p:cNvPr>
          <p:cNvGraphicFramePr>
            <a:graphicFrameLocks noGrp="1"/>
          </p:cNvGraphicFramePr>
          <p:nvPr>
            <p:extLst>
              <p:ext uri="{D42A27DB-BD31-4B8C-83A1-F6EECF244321}">
                <p14:modId xmlns:p14="http://schemas.microsoft.com/office/powerpoint/2010/main" val="1860758538"/>
              </p:ext>
            </p:extLst>
          </p:nvPr>
        </p:nvGraphicFramePr>
        <p:xfrm>
          <a:off x="734457" y="1120048"/>
          <a:ext cx="10409989" cy="5050543"/>
        </p:xfrm>
        <a:graphic>
          <a:graphicData uri="http://schemas.openxmlformats.org/drawingml/2006/table">
            <a:tbl>
              <a:tblPr firstRow="1" bandRow="1">
                <a:tableStyleId>{5C22544A-7EE6-4342-B048-85BDC9FD1C3A}</a:tableStyleId>
              </a:tblPr>
              <a:tblGrid>
                <a:gridCol w="1433763">
                  <a:extLst>
                    <a:ext uri="{9D8B030D-6E8A-4147-A177-3AD203B41FA5}">
                      <a16:colId xmlns:a16="http://schemas.microsoft.com/office/drawing/2014/main" val="24539219"/>
                    </a:ext>
                  </a:extLst>
                </a:gridCol>
                <a:gridCol w="6527131">
                  <a:extLst>
                    <a:ext uri="{9D8B030D-6E8A-4147-A177-3AD203B41FA5}">
                      <a16:colId xmlns:a16="http://schemas.microsoft.com/office/drawing/2014/main" val="462717674"/>
                    </a:ext>
                  </a:extLst>
                </a:gridCol>
                <a:gridCol w="2449095">
                  <a:extLst>
                    <a:ext uri="{9D8B030D-6E8A-4147-A177-3AD203B41FA5}">
                      <a16:colId xmlns:a16="http://schemas.microsoft.com/office/drawing/2014/main" val="479624572"/>
                    </a:ext>
                  </a:extLst>
                </a:gridCol>
              </a:tblGrid>
              <a:tr h="387103">
                <a:tc>
                  <a:txBody>
                    <a:bodyPr/>
                    <a:lstStyle/>
                    <a:p>
                      <a:pPr lvl="0" algn="ctr">
                        <a:buNone/>
                      </a:pPr>
                      <a:r>
                        <a:rPr lang="en-US" sz="1800"/>
                        <a:t>Section</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sz="1800"/>
                        <a:t>Proposed updates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a:t>Rationale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532356">
                <a:tc>
                  <a:txBody>
                    <a:bodyPr/>
                    <a:lstStyle/>
                    <a:p>
                      <a:pPr marL="0" lvl="0" indent="0" algn="l">
                        <a:lnSpc>
                          <a:spcPct val="100000"/>
                        </a:lnSpc>
                        <a:spcBef>
                          <a:spcPts val="0"/>
                        </a:spcBef>
                        <a:spcAft>
                          <a:spcPts val="0"/>
                        </a:spcAft>
                        <a:buNone/>
                      </a:pPr>
                      <a:r>
                        <a:rPr lang="en-US" sz="1400">
                          <a:latin typeface="+mn-lt"/>
                          <a:ea typeface="+mn-lt"/>
                          <a:cs typeface="+mn-lt"/>
                        </a:rPr>
                        <a:t>Appendix C</a:t>
                      </a: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spcBef>
                          <a:spcPts val="0"/>
                        </a:spcBef>
                        <a:spcAft>
                          <a:spcPts val="0"/>
                        </a:spcAft>
                        <a:buNone/>
                      </a:pPr>
                      <a:r>
                        <a:rPr lang="en-US" sz="1400" b="0" i="0" u="sng" strike="noStrike" baseline="0" noProof="0">
                          <a:solidFill>
                            <a:schemeClr val="tx1"/>
                          </a:solidFill>
                          <a:latin typeface="+mn-lt"/>
                        </a:rPr>
                        <a:t>Peer review</a:t>
                      </a:r>
                      <a:endParaRPr lang="en-US" sz="1400" b="0" i="0" u="sng" strike="sngStrike" baseline="0" noProof="0">
                        <a:solidFill>
                          <a:schemeClr val="tx1"/>
                        </a:solidFill>
                        <a:latin typeface="+mn-lt"/>
                      </a:endParaRPr>
                    </a:p>
                    <a:p>
                      <a:pPr marL="0" lvl="0" indent="0" algn="l">
                        <a:lnSpc>
                          <a:spcPct val="100000"/>
                        </a:lnSpc>
                        <a:spcBef>
                          <a:spcPts val="0"/>
                        </a:spcBef>
                        <a:spcAft>
                          <a:spcPts val="0"/>
                        </a:spcAft>
                        <a:buNone/>
                      </a:pPr>
                      <a:r>
                        <a:rPr lang="en-US" sz="1400" b="0" i="0" u="none" strike="noStrike" baseline="0" noProof="0">
                          <a:solidFill>
                            <a:schemeClr val="tx1"/>
                          </a:solidFill>
                          <a:latin typeface="+mn-lt"/>
                        </a:rPr>
                        <a:t>Remove option to publish specifications of the automated decision system in a peer-reviewed journal. </a:t>
                      </a:r>
                    </a:p>
                    <a:p>
                      <a:pPr marL="0" lvl="0" indent="0" algn="l">
                        <a:lnSpc>
                          <a:spcPct val="100000"/>
                        </a:lnSpc>
                        <a:spcBef>
                          <a:spcPts val="0"/>
                        </a:spcBef>
                        <a:spcAft>
                          <a:spcPts val="0"/>
                        </a:spcAft>
                        <a:buNone/>
                      </a:pPr>
                      <a:endParaRPr lang="en-US" sz="1400" b="0" i="0" u="none" strike="noStrike" baseline="0" noProof="0">
                        <a:solidFill>
                          <a:srgbClr val="0078D4"/>
                        </a:solidFill>
                        <a:latin typeface="+mn-lt"/>
                      </a:endParaRPr>
                    </a:p>
                    <a:p>
                      <a:pPr marL="0" lvl="0" indent="0" algn="l">
                        <a:lnSpc>
                          <a:spcPct val="100000"/>
                        </a:lnSpc>
                        <a:spcBef>
                          <a:spcPts val="0"/>
                        </a:spcBef>
                        <a:spcAft>
                          <a:spcPts val="0"/>
                        </a:spcAft>
                        <a:buNone/>
                      </a:pPr>
                      <a:endParaRPr lang="en-US" sz="1400" b="0" i="0" u="none" strike="noStrike" baseline="0" noProof="0">
                        <a:solidFill>
                          <a:srgbClr val="0078D4"/>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noFill/>
                  </a:tcPr>
                </a:tc>
                <a:tc>
                  <a:txBody>
                    <a:bodyPr/>
                    <a:lstStyle/>
                    <a:p>
                      <a:pPr lvl="0">
                        <a:buNone/>
                      </a:pPr>
                      <a:r>
                        <a:rPr lang="en-US" sz="1400" b="0" i="0" u="none" strike="noStrike" baseline="0" noProof="0">
                          <a:solidFill>
                            <a:srgbClr val="000000"/>
                          </a:solidFill>
                          <a:latin typeface="+mn-lt"/>
                        </a:rPr>
                        <a:t>A journal’s peer review process is unlikely to be consistent with the breadth of technical and ethical assessment expected for the peer review under the Directive. </a:t>
                      </a: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5580027"/>
                  </a:ext>
                </a:extLst>
              </a:tr>
              <a:tr h="1597068">
                <a:tc>
                  <a:txBody>
                    <a:bodyPr/>
                    <a:lstStyle/>
                    <a:p>
                      <a:pPr marL="0" lvl="0" indent="0" algn="l">
                        <a:lnSpc>
                          <a:spcPct val="100000"/>
                        </a:lnSpc>
                        <a:spcBef>
                          <a:spcPts val="0"/>
                        </a:spcBef>
                        <a:spcAft>
                          <a:spcPts val="0"/>
                        </a:spcAft>
                        <a:buNone/>
                      </a:pPr>
                      <a:r>
                        <a:rPr lang="en-US" sz="1400">
                          <a:latin typeface="+mn-lt"/>
                          <a:ea typeface="+mn-lt"/>
                          <a:cs typeface="+mn-lt"/>
                        </a:rPr>
                        <a:t>Appendix C</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lgn="l">
                        <a:lnSpc>
                          <a:spcPct val="100000"/>
                        </a:lnSpc>
                        <a:spcBef>
                          <a:spcPts val="0"/>
                        </a:spcBef>
                        <a:spcAft>
                          <a:spcPts val="0"/>
                        </a:spcAft>
                        <a:buNone/>
                      </a:pPr>
                      <a:r>
                        <a:rPr lang="en-US" sz="1400" b="0" i="0" u="sng" strike="noStrike" baseline="0" noProof="0">
                          <a:solidFill>
                            <a:schemeClr val="tx1"/>
                          </a:solidFill>
                          <a:latin typeface="+mn-lt"/>
                        </a:rPr>
                        <a:t>Gender-based Analysis Plus</a:t>
                      </a:r>
                      <a:endParaRPr lang="en-US" sz="1400" b="0" i="0" u="sng" strike="noStrike" baseline="0" noProof="0">
                        <a:solidFill>
                          <a:srgbClr val="0078D4"/>
                        </a:solidFill>
                        <a:latin typeface="+mn-lt"/>
                      </a:endParaRPr>
                    </a:p>
                    <a:p>
                      <a:pPr lvl="0" algn="l">
                        <a:lnSpc>
                          <a:spcPct val="100000"/>
                        </a:lnSpc>
                        <a:spcBef>
                          <a:spcPts val="0"/>
                        </a:spcBef>
                        <a:spcAft>
                          <a:spcPts val="0"/>
                        </a:spcAft>
                        <a:buNone/>
                      </a:pPr>
                      <a:r>
                        <a:rPr lang="en-US" sz="1400" b="1" i="0" u="none" strike="noStrike" baseline="0" noProof="0">
                          <a:solidFill>
                            <a:schemeClr val="tx1"/>
                          </a:solidFill>
                          <a:latin typeface="+mn-lt"/>
                        </a:rPr>
                        <a:t>Ensure that the Gender-based Analysis Plus </a:t>
                      </a:r>
                      <a:r>
                        <a:rPr lang="en-US" sz="1400" b="0" i="0" u="none" strike="sngStrike" baseline="0" noProof="0">
                          <a:solidFill>
                            <a:schemeClr val="tx1"/>
                          </a:solidFill>
                          <a:latin typeface="+mn-lt"/>
                        </a:rPr>
                        <a:t>addresses the following </a:t>
                      </a:r>
                      <a:r>
                        <a:rPr lang="en-US" sz="1400" b="0" i="0" u="none" strike="sngStrike" kern="1200" baseline="0" noProof="0">
                          <a:solidFill>
                            <a:schemeClr val="tx1"/>
                          </a:solidFill>
                          <a:latin typeface="+mn-lt"/>
                          <a:ea typeface="+mn-ea"/>
                          <a:cs typeface="+mn-cs"/>
                        </a:rPr>
                        <a:t>issues</a:t>
                      </a:r>
                      <a:r>
                        <a:rPr lang="en-US" sz="1400" b="0" i="0" u="none" strike="sngStrike" kern="1200" baseline="0" noProof="0">
                          <a:solidFill>
                            <a:srgbClr val="FF0000"/>
                          </a:solidFill>
                          <a:latin typeface="+mn-lt"/>
                          <a:ea typeface="+mn-ea"/>
                          <a:cs typeface="+mn-cs"/>
                        </a:rPr>
                        <a:t> </a:t>
                      </a:r>
                      <a:r>
                        <a:rPr lang="en-US" sz="1400" b="1" i="0" u="none" strike="noStrike" kern="1200" baseline="0" noProof="0">
                          <a:solidFill>
                            <a:schemeClr val="tx1"/>
                          </a:solidFill>
                          <a:latin typeface="+mn-lt"/>
                          <a:ea typeface="+mn-ea"/>
                          <a:cs typeface="+mn-cs"/>
                        </a:rPr>
                        <a:t>includes:</a:t>
                      </a:r>
                      <a:endParaRPr lang="en-US" sz="1400" b="1" i="0" u="none" strike="noStrike" kern="1200" baseline="0">
                        <a:solidFill>
                          <a:schemeClr val="tx1"/>
                        </a:solidFill>
                        <a:latin typeface="+mn-lt"/>
                        <a:ea typeface="+mn-ea"/>
                        <a:cs typeface="+mn-cs"/>
                      </a:endParaRPr>
                    </a:p>
                    <a:p>
                      <a:pPr marL="285750" lvl="0" indent="-285750" algn="l">
                        <a:lnSpc>
                          <a:spcPct val="100000"/>
                        </a:lnSpc>
                        <a:spcBef>
                          <a:spcPts val="0"/>
                        </a:spcBef>
                        <a:spcAft>
                          <a:spcPts val="0"/>
                        </a:spcAft>
                        <a:buFont typeface="Wingdings" panose="05000000000000000000" pitchFamily="2" charset="2"/>
                        <a:buChar char="§"/>
                      </a:pPr>
                      <a:r>
                        <a:rPr lang="en-US" sz="1400" b="1" i="0" u="none" strike="noStrike" kern="1200" baseline="0" noProof="0">
                          <a:solidFill>
                            <a:schemeClr val="tx1"/>
                          </a:solidFill>
                          <a:latin typeface="+mn-lt"/>
                          <a:ea typeface="+mn-ea"/>
                          <a:cs typeface="+mn-cs"/>
                        </a:rPr>
                        <a:t>An assessment of how </a:t>
                      </a:r>
                      <a:r>
                        <a:rPr lang="en-US" sz="1400" b="0" i="0" u="none" strike="sngStrike" baseline="0" noProof="0">
                          <a:solidFill>
                            <a:schemeClr val="tx1"/>
                          </a:solidFill>
                          <a:latin typeface="+mn-lt"/>
                        </a:rPr>
                        <a:t>impacts of </a:t>
                      </a:r>
                      <a:r>
                        <a:rPr lang="en-US" sz="1400" b="1" i="0" u="none" strike="noStrike" kern="1200" baseline="0" noProof="0">
                          <a:solidFill>
                            <a:schemeClr val="tx1"/>
                          </a:solidFill>
                          <a:latin typeface="+mn-lt"/>
                          <a:ea typeface="+mn-ea"/>
                          <a:cs typeface="+mn-cs"/>
                        </a:rPr>
                        <a:t>the automation project</a:t>
                      </a:r>
                      <a:r>
                        <a:rPr lang="en-US" sz="1400" b="0" i="0" u="none" strike="noStrike" baseline="0" noProof="0">
                          <a:solidFill>
                            <a:schemeClr val="tx1"/>
                          </a:solidFill>
                          <a:latin typeface="+mn-lt"/>
                        </a:rPr>
                        <a:t> </a:t>
                      </a:r>
                      <a:r>
                        <a:rPr lang="en-US" sz="1400" b="0" i="0" u="none" strike="sngStrike" baseline="0" noProof="0">
                          <a:solidFill>
                            <a:schemeClr val="tx1"/>
                          </a:solidFill>
                          <a:latin typeface="+mn-lt"/>
                        </a:rPr>
                        <a:t>(including the system, data and decision) </a:t>
                      </a:r>
                      <a:r>
                        <a:rPr lang="en-US" sz="1400" b="0" i="0" u="sng" strike="sngStrike" kern="1200" baseline="0" noProof="0">
                          <a:solidFill>
                            <a:schemeClr val="tx1"/>
                          </a:solidFill>
                          <a:latin typeface="+mn-lt"/>
                          <a:ea typeface="+mn-ea"/>
                          <a:cs typeface="+mn-cs"/>
                        </a:rPr>
                        <a:t>on </a:t>
                      </a:r>
                      <a:r>
                        <a:rPr lang="en-US" sz="1400" b="1" i="0" u="none" strike="noStrike" kern="1200" baseline="0" noProof="0">
                          <a:solidFill>
                            <a:schemeClr val="tx1"/>
                          </a:solidFill>
                          <a:latin typeface="+mn-lt"/>
                          <a:ea typeface="+mn-ea"/>
                          <a:cs typeface="+mn-cs"/>
                        </a:rPr>
                        <a:t>might impact </a:t>
                      </a:r>
                      <a:r>
                        <a:rPr lang="en-US" sz="1400" b="0" i="0" u="none" strike="sngStrike" baseline="0" noProof="0">
                          <a:solidFill>
                            <a:schemeClr val="tx1"/>
                          </a:solidFill>
                          <a:latin typeface="+mn-lt"/>
                        </a:rPr>
                        <a:t>gender and/or other identity </a:t>
                      </a:r>
                      <a:r>
                        <a:rPr lang="en-US" sz="1400" b="0" i="0" u="sng" strike="sngStrike" kern="1200" baseline="0" noProof="0">
                          <a:solidFill>
                            <a:schemeClr val="tx1"/>
                          </a:solidFill>
                          <a:latin typeface="+mn-lt"/>
                          <a:ea typeface="+mn-ea"/>
                          <a:cs typeface="+mn-cs"/>
                        </a:rPr>
                        <a:t>factors </a:t>
                      </a:r>
                      <a:r>
                        <a:rPr lang="en-US" sz="1400" b="1" i="0" u="none" strike="noStrike" kern="1200" baseline="0" noProof="0">
                          <a:solidFill>
                            <a:schemeClr val="tx1"/>
                          </a:solidFill>
                          <a:latin typeface="+mn-lt"/>
                          <a:ea typeface="+mn-ea"/>
                          <a:cs typeface="+mn-cs"/>
                        </a:rPr>
                        <a:t>different population groups. This includes </a:t>
                      </a:r>
                      <a:r>
                        <a:rPr lang="en-US" sz="1400" b="1" i="0" u="none" strike="noStrike" kern="1200" baseline="0" noProof="0" err="1">
                          <a:solidFill>
                            <a:schemeClr val="tx1"/>
                          </a:solidFill>
                          <a:latin typeface="+mn-lt"/>
                          <a:ea typeface="+mn-ea"/>
                          <a:cs typeface="+mn-cs"/>
                        </a:rPr>
                        <a:t>consider</a:t>
                      </a:r>
                      <a:r>
                        <a:rPr lang="en-US" sz="1400" b="0" i="0" u="sng" strike="sngStrike" kern="1200" baseline="0" noProof="0" err="1">
                          <a:solidFill>
                            <a:schemeClr val="tx1"/>
                          </a:solidFill>
                          <a:latin typeface="+mn-lt"/>
                          <a:ea typeface="+mn-ea"/>
                          <a:cs typeface="+mn-cs"/>
                        </a:rPr>
                        <a:t>ing</a:t>
                      </a:r>
                      <a:r>
                        <a:rPr lang="en-US" sz="1400" b="1" i="0" u="none" strike="noStrike" kern="1200" baseline="0" noProof="0" err="1">
                          <a:solidFill>
                            <a:schemeClr val="tx1"/>
                          </a:solidFill>
                          <a:latin typeface="+mn-lt"/>
                          <a:ea typeface="+mn-ea"/>
                          <a:cs typeface="+mn-cs"/>
                        </a:rPr>
                        <a:t>ation</a:t>
                      </a:r>
                      <a:r>
                        <a:rPr lang="en-US" sz="1400" b="1" i="0" u="none" strike="noStrike" kern="1200" baseline="0" noProof="0">
                          <a:solidFill>
                            <a:schemeClr val="tx1"/>
                          </a:solidFill>
                          <a:latin typeface="+mn-lt"/>
                          <a:ea typeface="+mn-ea"/>
                          <a:cs typeface="+mn-cs"/>
                        </a:rPr>
                        <a:t> of the impacts of the system and data used in the project, as well as the likely impact of the final decision. Where possible, cite the data used to assess the impacts. It is recommended that the data be gender-disaggregated and include other intersecting identity factors such as age,  </a:t>
                      </a:r>
                      <a:r>
                        <a:rPr lang="en-US" sz="1400" b="0" i="0" u="none" strike="sngStrike" baseline="0" noProof="0">
                          <a:solidFill>
                            <a:schemeClr val="tx1"/>
                          </a:solidFill>
                          <a:latin typeface="+mn-lt"/>
                        </a:rPr>
                        <a:t>intersectionality of personal attributes such as gender, </a:t>
                      </a:r>
                      <a:r>
                        <a:rPr lang="en-US" sz="1400" b="1" i="0" u="none" strike="noStrike" kern="1200" baseline="0" noProof="0">
                          <a:solidFill>
                            <a:schemeClr val="tx1"/>
                          </a:solidFill>
                          <a:latin typeface="+mn-lt"/>
                          <a:ea typeface="+mn-ea"/>
                          <a:cs typeface="+mn-cs"/>
                        </a:rPr>
                        <a:t>disability and race. If the data is unavailable, identify where the data gaps exist;</a:t>
                      </a:r>
                    </a:p>
                    <a:p>
                      <a:pPr marL="285750" lvl="0" indent="-285750" algn="l">
                        <a:lnSpc>
                          <a:spcPct val="100000"/>
                        </a:lnSpc>
                        <a:spcBef>
                          <a:spcPts val="0"/>
                        </a:spcBef>
                        <a:spcAft>
                          <a:spcPts val="0"/>
                        </a:spcAft>
                        <a:buFont typeface="Wingdings" panose="05000000000000000000" pitchFamily="2" charset="2"/>
                        <a:buChar char="§"/>
                      </a:pPr>
                      <a:r>
                        <a:rPr lang="en-US" sz="1400" b="1" i="0" u="none" strike="noStrike" kern="1200" baseline="0" noProof="0">
                          <a:solidFill>
                            <a:schemeClr val="tx1"/>
                          </a:solidFill>
                          <a:latin typeface="+mn-lt"/>
                          <a:ea typeface="+mn-ea"/>
                          <a:cs typeface="+mn-cs"/>
                        </a:rPr>
                        <a:t>Details of planned or existing measures to address risks identified through the Gender-based Analysis Plus or other assessments.</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lvl="0">
                        <a:buNone/>
                      </a:pPr>
                      <a:r>
                        <a:rPr lang="en-US" sz="1400" b="0" i="0" u="none" strike="noStrike" baseline="0" noProof="0">
                          <a:solidFill>
                            <a:srgbClr val="000000"/>
                          </a:solidFill>
                          <a:latin typeface="+mn-lt"/>
                        </a:rPr>
                        <a:t>Expand and clarify expectations for what the Gender-based Analysis Plus should include. </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extLst>
                  <a:ext uri="{0D108BD9-81ED-4DB2-BD59-A6C34878D82A}">
                    <a16:rowId xmlns:a16="http://schemas.microsoft.com/office/drawing/2014/main" val="907276941"/>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21</a:t>
            </a:fld>
            <a:endParaRPr lang="en-CA"/>
          </a:p>
        </p:txBody>
      </p:sp>
    </p:spTree>
    <p:extLst>
      <p:ext uri="{BB962C8B-B14F-4D97-AF65-F5344CB8AC3E}">
        <p14:creationId xmlns:p14="http://schemas.microsoft.com/office/powerpoint/2010/main" val="1568955211"/>
      </p:ext>
    </p:extLst>
  </p:cSld>
  <p:clrMapOvr>
    <a:masterClrMapping/>
  </p:clrMapOvr>
  <p:transition spd="slow">
    <p:push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Additional proposed changes to Appendix C (continued 2)</a:t>
            </a:r>
            <a:endParaRPr lang="en-CA">
              <a:ea typeface="Calibri"/>
              <a:cs typeface="Calibri"/>
            </a:endParaRPr>
          </a:p>
        </p:txBody>
      </p:sp>
      <p:graphicFrame>
        <p:nvGraphicFramePr>
          <p:cNvPr id="5" name="Table 4">
            <a:extLst>
              <a:ext uri="{FF2B5EF4-FFF2-40B4-BE49-F238E27FC236}">
                <a16:creationId xmlns:a16="http://schemas.microsoft.com/office/drawing/2014/main" id="{FAF1485F-7864-3DFE-2760-67B983E7469F}"/>
              </a:ext>
            </a:extLst>
          </p:cNvPr>
          <p:cNvGraphicFramePr>
            <a:graphicFrameLocks noGrp="1"/>
          </p:cNvGraphicFramePr>
          <p:nvPr>
            <p:extLst>
              <p:ext uri="{D42A27DB-BD31-4B8C-83A1-F6EECF244321}">
                <p14:modId xmlns:p14="http://schemas.microsoft.com/office/powerpoint/2010/main" val="371796998"/>
              </p:ext>
            </p:extLst>
          </p:nvPr>
        </p:nvGraphicFramePr>
        <p:xfrm>
          <a:off x="734457" y="1120048"/>
          <a:ext cx="10409989" cy="2715691"/>
        </p:xfrm>
        <a:graphic>
          <a:graphicData uri="http://schemas.openxmlformats.org/drawingml/2006/table">
            <a:tbl>
              <a:tblPr firstRow="1" bandRow="1">
                <a:tableStyleId>{5C22544A-7EE6-4342-B048-85BDC9FD1C3A}</a:tableStyleId>
              </a:tblPr>
              <a:tblGrid>
                <a:gridCol w="1433763">
                  <a:extLst>
                    <a:ext uri="{9D8B030D-6E8A-4147-A177-3AD203B41FA5}">
                      <a16:colId xmlns:a16="http://schemas.microsoft.com/office/drawing/2014/main" val="24539219"/>
                    </a:ext>
                  </a:extLst>
                </a:gridCol>
                <a:gridCol w="6527131">
                  <a:extLst>
                    <a:ext uri="{9D8B030D-6E8A-4147-A177-3AD203B41FA5}">
                      <a16:colId xmlns:a16="http://schemas.microsoft.com/office/drawing/2014/main" val="462717674"/>
                    </a:ext>
                  </a:extLst>
                </a:gridCol>
                <a:gridCol w="2449095">
                  <a:extLst>
                    <a:ext uri="{9D8B030D-6E8A-4147-A177-3AD203B41FA5}">
                      <a16:colId xmlns:a16="http://schemas.microsoft.com/office/drawing/2014/main" val="479624572"/>
                    </a:ext>
                  </a:extLst>
                </a:gridCol>
              </a:tblGrid>
              <a:tr h="387103">
                <a:tc>
                  <a:txBody>
                    <a:bodyPr/>
                    <a:lstStyle/>
                    <a:p>
                      <a:pPr lvl="0" algn="ctr">
                        <a:buNone/>
                      </a:pPr>
                      <a:r>
                        <a:rPr lang="en-US" sz="1800"/>
                        <a:t>Section</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sz="1800"/>
                        <a:t>Proposed updates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a:t>Rationale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1597068">
                <a:tc>
                  <a:txBody>
                    <a:bodyPr/>
                    <a:lstStyle/>
                    <a:p>
                      <a:pPr marL="0" lvl="0" indent="0" algn="l">
                        <a:lnSpc>
                          <a:spcPct val="100000"/>
                        </a:lnSpc>
                        <a:spcBef>
                          <a:spcPts val="0"/>
                        </a:spcBef>
                        <a:spcAft>
                          <a:spcPts val="0"/>
                        </a:spcAft>
                        <a:buNone/>
                      </a:pPr>
                      <a:r>
                        <a:rPr lang="en-US" sz="1400" kern="1200">
                          <a:solidFill>
                            <a:schemeClr val="dk1"/>
                          </a:solidFill>
                          <a:latin typeface="+mn-lt"/>
                          <a:ea typeface="+mn-ea"/>
                          <a:cs typeface="+mn-cs"/>
                        </a:rPr>
                        <a:t>Appendix C</a:t>
                      </a: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spcBef>
                          <a:spcPts val="0"/>
                        </a:spcBef>
                        <a:spcAft>
                          <a:spcPts val="0"/>
                        </a:spcAft>
                        <a:buNone/>
                      </a:pPr>
                      <a:r>
                        <a:rPr lang="en-US" sz="1400" b="0" i="0" u="none" strike="sngStrike" baseline="0" noProof="0">
                          <a:solidFill>
                            <a:schemeClr val="tx1"/>
                          </a:solidFill>
                          <a:latin typeface="+mn-lt"/>
                        </a:rPr>
                        <a:t>Human-in-the-loop for decisions</a:t>
                      </a:r>
                      <a:r>
                        <a:rPr lang="en-US" sz="1400" b="0" i="0" u="none" strike="noStrike" baseline="0" noProof="0">
                          <a:solidFill>
                            <a:schemeClr val="tx1"/>
                          </a:solidFill>
                          <a:latin typeface="+mn-lt"/>
                        </a:rPr>
                        <a:t> </a:t>
                      </a:r>
                      <a:r>
                        <a:rPr lang="en-US" sz="1400" b="1" i="0" u="sng" strike="noStrike" kern="1200" baseline="0" noProof="0">
                          <a:solidFill>
                            <a:schemeClr val="tx1"/>
                          </a:solidFill>
                          <a:latin typeface="+mn-lt"/>
                          <a:ea typeface="+mn-ea"/>
                          <a:cs typeface="+mn-cs"/>
                        </a:rPr>
                        <a:t>Ensuring human involvement</a:t>
                      </a:r>
                      <a:endParaRPr lang="en-US" sz="1400" b="1" i="0" u="sng" strike="noStrike" kern="1200" baseline="0">
                        <a:solidFill>
                          <a:schemeClr val="tx1"/>
                        </a:solidFill>
                        <a:latin typeface="+mn-lt"/>
                        <a:ea typeface="+mn-ea"/>
                        <a:cs typeface="+mn-cs"/>
                      </a:endParaRPr>
                    </a:p>
                    <a:p>
                      <a:pPr marL="0" lvl="0" indent="0" algn="l">
                        <a:lnSpc>
                          <a:spcPct val="100000"/>
                        </a:lnSpc>
                        <a:spcBef>
                          <a:spcPts val="0"/>
                        </a:spcBef>
                        <a:spcAft>
                          <a:spcPts val="0"/>
                        </a:spcAft>
                        <a:buNone/>
                      </a:pPr>
                      <a:endParaRPr lang="en-US" sz="1400" b="1" i="0" u="sng" strike="noStrike" kern="1200" baseline="0" noProof="0">
                        <a:solidFill>
                          <a:schemeClr val="tx1"/>
                        </a:solidFill>
                        <a:latin typeface="+mn-lt"/>
                        <a:ea typeface="+mn-ea"/>
                        <a:cs typeface="+mn-cs"/>
                      </a:endParaRPr>
                    </a:p>
                    <a:p>
                      <a:pPr lvl="0" algn="l">
                        <a:lnSpc>
                          <a:spcPct val="100000"/>
                        </a:lnSpc>
                        <a:spcBef>
                          <a:spcPts val="0"/>
                        </a:spcBef>
                        <a:spcAft>
                          <a:spcPts val="0"/>
                        </a:spcAft>
                        <a:buNone/>
                      </a:pPr>
                      <a:r>
                        <a:rPr lang="en-US" sz="1400" b="0" i="0" u="none" strike="sngStrike" baseline="0" noProof="0">
                          <a:solidFill>
                            <a:schemeClr val="tx1"/>
                          </a:solidFill>
                          <a:latin typeface="+mn-lt"/>
                        </a:rPr>
                        <a:t>Decisions may be rendered without direct human involvement. </a:t>
                      </a:r>
                      <a:r>
                        <a:rPr lang="en-US" sz="1400" b="1" i="0" u="none" strike="noStrike" kern="1200" baseline="0" noProof="0">
                          <a:solidFill>
                            <a:schemeClr val="tx1"/>
                          </a:solidFill>
                          <a:latin typeface="+mn-lt"/>
                          <a:ea typeface="+mn-ea"/>
                          <a:cs typeface="+mn-cs"/>
                        </a:rPr>
                        <a:t>The system can make decisions and assessments without direct human involvement.</a:t>
                      </a:r>
                    </a:p>
                    <a:p>
                      <a:pPr lvl="0" algn="l">
                        <a:lnSpc>
                          <a:spcPct val="100000"/>
                        </a:lnSpc>
                        <a:spcBef>
                          <a:spcPts val="0"/>
                        </a:spcBef>
                        <a:spcAft>
                          <a:spcPts val="0"/>
                        </a:spcAft>
                        <a:buNone/>
                      </a:pPr>
                      <a:r>
                        <a:rPr lang="en-US" sz="1400" b="1" i="0" u="none" strike="noStrike" kern="1200" baseline="0" noProof="0">
                          <a:solidFill>
                            <a:schemeClr val="tx1"/>
                          </a:solidFill>
                          <a:latin typeface="+mn-lt"/>
                          <a:ea typeface="+mn-ea"/>
                          <a:cs typeface="+mn-cs"/>
                        </a:rPr>
                        <a:t>Humans are involved in system quality assurance and </a:t>
                      </a:r>
                      <a:r>
                        <a:rPr lang="en-US" sz="1400" b="0" i="0" u="none" strike="sngStrike" baseline="0" noProof="0">
                          <a:solidFill>
                            <a:schemeClr val="tx1"/>
                          </a:solidFill>
                          <a:latin typeface="+mn-lt"/>
                        </a:rPr>
                        <a:t>are notified when the system produces undesirable outputs and </a:t>
                      </a:r>
                      <a:r>
                        <a:rPr lang="en-US" sz="1400" b="1" i="0" u="none" strike="noStrike" kern="1200" baseline="0" noProof="0">
                          <a:solidFill>
                            <a:schemeClr val="tx1"/>
                          </a:solidFill>
                          <a:latin typeface="+mn-lt"/>
                          <a:ea typeface="+mn-ea"/>
                          <a:cs typeface="+mn-cs"/>
                        </a:rPr>
                        <a:t>can override decisions made by the system.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noFill/>
                  </a:tcPr>
                </a:tc>
                <a:tc>
                  <a:txBody>
                    <a:bodyPr/>
                    <a:lstStyle/>
                    <a:p>
                      <a:pPr lvl="0">
                        <a:buNone/>
                      </a:pPr>
                      <a:r>
                        <a:rPr lang="en-US" sz="1400" b="0" i="0" u="none" strike="noStrike" baseline="0" noProof="0">
                          <a:solidFill>
                            <a:srgbClr val="000000"/>
                          </a:solidFill>
                          <a:latin typeface="+mn-lt"/>
                        </a:rPr>
                        <a:t>Clarify that even if the system is making the decision, humans are still involved in aspects such as quality assurance and overrides.</a:t>
                      </a:r>
                      <a:endParaRPr lang="en-US" sz="1400">
                        <a:latin typeface="+mn-lt"/>
                      </a:endParaRP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455580027"/>
                  </a:ext>
                </a:extLst>
              </a:tr>
              <a:tr h="532356">
                <a:tc>
                  <a:txBody>
                    <a:bodyPr/>
                    <a:lstStyle/>
                    <a:p>
                      <a:r>
                        <a:rPr lang="en-US" sz="1400">
                          <a:latin typeface="+mn-lt"/>
                        </a:rPr>
                        <a:t>Appendix C</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lvl="0" algn="l">
                        <a:lnSpc>
                          <a:spcPct val="100000"/>
                        </a:lnSpc>
                        <a:spcBef>
                          <a:spcPts val="0"/>
                        </a:spcBef>
                        <a:spcAft>
                          <a:spcPts val="0"/>
                        </a:spcAft>
                        <a:buNone/>
                      </a:pPr>
                      <a:r>
                        <a:rPr lang="en-US" sz="1400" b="0" i="0" u="sng" strike="noStrike" noProof="0">
                          <a:latin typeface="+mn-lt"/>
                        </a:rPr>
                        <a:t>Approval for the system to operate </a:t>
                      </a:r>
                      <a:r>
                        <a:rPr lang="en-US" sz="1400" b="0" i="0" u="none" strike="noStrike" noProof="0">
                          <a:latin typeface="+mn-lt"/>
                        </a:rPr>
                        <a:t>(Level 1 and 2)</a:t>
                      </a:r>
                      <a:endParaRPr lang="en-US" sz="1400" b="1" i="0" u="none" strike="noStrike" noProof="0">
                        <a:latin typeface="+mn-lt"/>
                      </a:endParaRPr>
                    </a:p>
                    <a:p>
                      <a:pPr lvl="0" algn="l">
                        <a:lnSpc>
                          <a:spcPct val="100000"/>
                        </a:lnSpc>
                        <a:spcBef>
                          <a:spcPts val="0"/>
                        </a:spcBef>
                        <a:spcAft>
                          <a:spcPts val="0"/>
                        </a:spcAft>
                        <a:buNone/>
                      </a:pPr>
                      <a:endParaRPr lang="en-US" sz="1400" b="0" i="0" u="none" strike="noStrike" noProof="0">
                        <a:latin typeface="+mn-lt"/>
                      </a:endParaRPr>
                    </a:p>
                    <a:p>
                      <a:pPr lvl="0" algn="l">
                        <a:lnSpc>
                          <a:spcPct val="100000"/>
                        </a:lnSpc>
                        <a:spcBef>
                          <a:spcPts val="0"/>
                        </a:spcBef>
                        <a:spcAft>
                          <a:spcPts val="0"/>
                        </a:spcAft>
                        <a:buNone/>
                      </a:pPr>
                      <a:r>
                        <a:rPr lang="en-US" sz="1400" b="0" i="0" u="none" strike="sngStrike" noProof="0">
                          <a:solidFill>
                            <a:schemeClr val="tx1"/>
                          </a:solidFill>
                          <a:latin typeface="+mn-lt"/>
                        </a:rPr>
                        <a:t>None </a:t>
                      </a:r>
                      <a:r>
                        <a:rPr lang="en-US" sz="1400" b="1" i="0" u="none" strike="noStrike" noProof="0">
                          <a:solidFill>
                            <a:schemeClr val="tx1"/>
                          </a:solidFill>
                          <a:latin typeface="+mn-lt"/>
                        </a:rPr>
                        <a:t>Assistant Deputy Minister responsible for the program.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lvl="0">
                        <a:buNone/>
                      </a:pPr>
                      <a:r>
                        <a:rPr lang="en-US" sz="1400" b="0" i="0" u="none" strike="noStrike" baseline="0" noProof="0">
                          <a:solidFill>
                            <a:srgbClr val="000000"/>
                          </a:solidFill>
                          <a:latin typeface="+mn-lt"/>
                        </a:rPr>
                        <a:t>Clarify that the ADM of the program needs to approve the system. </a:t>
                      </a: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extLst>
                  <a:ext uri="{0D108BD9-81ED-4DB2-BD59-A6C34878D82A}">
                    <a16:rowId xmlns:a16="http://schemas.microsoft.com/office/drawing/2014/main" val="2222152569"/>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22</a:t>
            </a:fld>
            <a:endParaRPr lang="en-CA"/>
          </a:p>
        </p:txBody>
      </p:sp>
    </p:spTree>
    <p:extLst>
      <p:ext uri="{BB962C8B-B14F-4D97-AF65-F5344CB8AC3E}">
        <p14:creationId xmlns:p14="http://schemas.microsoft.com/office/powerpoint/2010/main" val="1929795136"/>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Tell us what you think</a:t>
            </a:r>
            <a:endParaRPr lang="en-CA">
              <a:ea typeface="Calibri"/>
              <a:cs typeface="Calibri"/>
            </a:endParaRPr>
          </a:p>
        </p:txBody>
      </p:sp>
      <p:sp>
        <p:nvSpPr>
          <p:cNvPr id="7" name="Content Placeholder 6"/>
          <p:cNvSpPr>
            <a:spLocks noGrp="1"/>
          </p:cNvSpPr>
          <p:nvPr>
            <p:ph idx="10"/>
          </p:nvPr>
        </p:nvSpPr>
        <p:spPr/>
        <p:txBody>
          <a:bodyPr vert="horz" lIns="0" tIns="0" rIns="0" bIns="0" rtlCol="0" anchor="t">
            <a:normAutofit lnSpcReduction="10000"/>
          </a:bodyPr>
          <a:lstStyle/>
          <a:p>
            <a:pPr marL="342900" indent="-342900">
              <a:buChar char="•"/>
            </a:pPr>
            <a:r>
              <a:rPr lang="en-US" dirty="0">
                <a:latin typeface="Calibri"/>
                <a:cs typeface="Calibri"/>
              </a:rPr>
              <a:t>We are seeking your input on the recommendations and directive edits as part of the 4th review of the directive. </a:t>
            </a:r>
          </a:p>
          <a:p>
            <a:pPr marL="342900" indent="-342900">
              <a:buChar char="•"/>
            </a:pPr>
            <a:endParaRPr lang="en-US" dirty="0">
              <a:latin typeface="Calibri"/>
              <a:ea typeface="Calibri"/>
              <a:cs typeface="Calibri"/>
            </a:endParaRPr>
          </a:p>
          <a:p>
            <a:pPr marL="342900" indent="-342900">
              <a:buChar char="•"/>
            </a:pPr>
            <a:r>
              <a:rPr lang="en-US" dirty="0">
                <a:latin typeface="Calibri"/>
                <a:ea typeface="Calibri"/>
                <a:cs typeface="Calibri"/>
              </a:rPr>
              <a:t>Please respond to the </a:t>
            </a:r>
            <a:r>
              <a:rPr lang="en-US" dirty="0">
                <a:latin typeface="Calibri"/>
                <a:ea typeface="Calibri"/>
                <a:cs typeface="Calibri"/>
                <a:hlinkClick r:id="rId2"/>
              </a:rPr>
              <a:t>survey</a:t>
            </a:r>
            <a:r>
              <a:rPr lang="en-US" dirty="0">
                <a:latin typeface="Calibri"/>
                <a:ea typeface="Calibri"/>
                <a:cs typeface="Calibri"/>
              </a:rPr>
              <a:t> where you will be asked to:</a:t>
            </a:r>
          </a:p>
          <a:p>
            <a:pPr marL="1028700" lvl="1">
              <a:buFont typeface="Courier New" panose="020B0604020202020204" pitchFamily="34" charset="0"/>
              <a:buChar char="o"/>
            </a:pPr>
            <a:r>
              <a:rPr lang="en-US" dirty="0">
                <a:latin typeface="Calibri"/>
                <a:ea typeface="Calibri"/>
                <a:cs typeface="Calibri"/>
              </a:rPr>
              <a:t>confirm if the recommendations help to achieve the topic goals </a:t>
            </a:r>
          </a:p>
          <a:p>
            <a:pPr marL="1028700" lvl="1">
              <a:buFont typeface="Courier New" panose="020B0604020202020204" pitchFamily="34" charset="0"/>
              <a:buChar char="o"/>
            </a:pPr>
            <a:r>
              <a:rPr lang="en-US" dirty="0">
                <a:latin typeface="Calibri"/>
                <a:ea typeface="Calibri"/>
                <a:cs typeface="Calibri"/>
              </a:rPr>
              <a:t>share specific edits to the updated text of the directive and AIA</a:t>
            </a:r>
            <a:endParaRPr lang="en-US" dirty="0">
              <a:ea typeface="Calibri"/>
              <a:cs typeface="Calibri"/>
            </a:endParaRPr>
          </a:p>
          <a:p>
            <a:pPr marL="1028700" lvl="1">
              <a:buFont typeface="Courier New" panose="020B0604020202020204" pitchFamily="34" charset="0"/>
              <a:buChar char="o"/>
            </a:pPr>
            <a:r>
              <a:rPr lang="en-US" dirty="0">
                <a:latin typeface="Calibri"/>
                <a:ea typeface="Calibri"/>
                <a:cs typeface="Calibri"/>
              </a:rPr>
              <a:t>identify any concerns or gaps</a:t>
            </a:r>
            <a:endParaRPr lang="en-US" dirty="0">
              <a:ea typeface="Calibri"/>
              <a:cs typeface="Calibri"/>
            </a:endParaRPr>
          </a:p>
          <a:p>
            <a:pPr marL="1028700" lvl="1">
              <a:buFont typeface="Courier New" panose="020B0604020202020204" pitchFamily="34" charset="0"/>
              <a:buChar char="o"/>
            </a:pPr>
            <a:r>
              <a:rPr lang="en-US" dirty="0">
                <a:latin typeface="Calibri"/>
                <a:ea typeface="Calibri"/>
                <a:cs typeface="Calibri"/>
              </a:rPr>
              <a:t>provide input on the approach to the "bans" topic</a:t>
            </a:r>
          </a:p>
          <a:p>
            <a:pPr marL="1028700" lvl="1">
              <a:buFont typeface="Courier New" panose="020B0604020202020204" pitchFamily="34" charset="0"/>
              <a:buChar char="o"/>
            </a:pPr>
            <a:endParaRPr lang="en-US" dirty="0">
              <a:latin typeface="Calibri"/>
              <a:ea typeface="Calibri"/>
              <a:cs typeface="Calibri"/>
            </a:endParaRPr>
          </a:p>
          <a:p>
            <a:pPr marL="342900" indent="-342900">
              <a:buChar char="•"/>
            </a:pPr>
            <a:r>
              <a:rPr lang="en-US" dirty="0">
                <a:latin typeface="Calibri"/>
                <a:ea typeface="Calibri"/>
                <a:cs typeface="Calibri"/>
              </a:rPr>
              <a:t>We recommend that you refer to the following documents as you complete the survey:</a:t>
            </a:r>
          </a:p>
          <a:p>
            <a:pPr marL="1028700" lvl="1">
              <a:buFont typeface="Courier New" panose="020B0604020202020204" pitchFamily="34" charset="0"/>
              <a:buChar char="o"/>
            </a:pPr>
            <a:r>
              <a:rPr lang="en-US" dirty="0">
                <a:latin typeface="Calibri"/>
                <a:ea typeface="Calibri"/>
                <a:cs typeface="Calibri"/>
                <a:hlinkClick r:id="rId3"/>
              </a:rPr>
              <a:t>Overview of the 4th review of the Directive on Automated Decision-Making</a:t>
            </a:r>
            <a:endParaRPr lang="en-US" dirty="0">
              <a:latin typeface="Calibri"/>
              <a:ea typeface="Calibri"/>
              <a:cs typeface="Calibri"/>
            </a:endParaRPr>
          </a:p>
          <a:p>
            <a:pPr marL="1028700" lvl="1">
              <a:buFont typeface="Courier New" panose="020B0604020202020204" pitchFamily="34" charset="0"/>
              <a:buChar char="o"/>
            </a:pPr>
            <a:r>
              <a:rPr lang="en-US" dirty="0">
                <a:latin typeface="Calibri"/>
                <a:ea typeface="Calibri"/>
                <a:cs typeface="Calibri"/>
                <a:hlinkClick r:id="rId4"/>
              </a:rPr>
              <a:t>Text changes to the Directive</a:t>
            </a:r>
            <a:endParaRPr lang="en-US" dirty="0">
              <a:latin typeface="Calibri"/>
              <a:ea typeface="Calibri"/>
              <a:cs typeface="Calibri"/>
            </a:endParaRPr>
          </a:p>
          <a:p>
            <a:pPr marL="1028700" lvl="1">
              <a:buFont typeface="Courier New" panose="020B0604020202020204" pitchFamily="34" charset="0"/>
              <a:buChar char="o"/>
            </a:pPr>
            <a:r>
              <a:rPr lang="en-US" dirty="0">
                <a:latin typeface="Calibri"/>
                <a:ea typeface="Calibri"/>
                <a:cs typeface="Calibri"/>
                <a:hlinkClick r:id="rId5"/>
              </a:rPr>
              <a:t>Text changes to the AIA tool</a:t>
            </a:r>
            <a:endParaRPr lang="en-US" dirty="0">
              <a:latin typeface="Calibri"/>
              <a:ea typeface="Calibri"/>
              <a:cs typeface="Calibri"/>
            </a:endParaRPr>
          </a:p>
          <a:p>
            <a:endParaRPr lang="en-US" sz="1200" dirty="0">
              <a:solidFill>
                <a:srgbClr val="242424"/>
              </a:solidFill>
              <a:latin typeface="Aptos"/>
              <a:ea typeface="Calibri"/>
              <a:cs typeface="Calibri"/>
            </a:endParaRPr>
          </a:p>
          <a:p>
            <a:pPr marL="342900" indent="-342900">
              <a:buChar char="•"/>
            </a:pPr>
            <a:r>
              <a:rPr lang="en-CA" dirty="0">
                <a:latin typeface="Calibri"/>
                <a:ea typeface="Calibri"/>
                <a:cs typeface="Calibri"/>
              </a:rPr>
              <a:t>The survey will be open from </a:t>
            </a:r>
            <a:r>
              <a:rPr lang="en-CA" u="sng" dirty="0">
                <a:latin typeface="Calibri"/>
                <a:ea typeface="Calibri"/>
                <a:cs typeface="Calibri"/>
              </a:rPr>
              <a:t>November 19, 2024 to January 8, 2025</a:t>
            </a:r>
            <a:endParaRPr lang="en-CA" dirty="0">
              <a:solidFill>
                <a:srgbClr val="FF0000"/>
              </a:solidFill>
              <a:latin typeface="Calibri"/>
              <a:ea typeface="Calibri"/>
              <a:cs typeface="Calibri"/>
            </a:endParaRPr>
          </a:p>
          <a:p>
            <a:pPr marL="342900" indent="-342900">
              <a:buChar char="•"/>
            </a:pPr>
            <a:endParaRPr lang="en-CA" dirty="0">
              <a:latin typeface="Calibri"/>
              <a:ea typeface="Calibri"/>
              <a:cs typeface="Calibri"/>
            </a:endParaRPr>
          </a:p>
          <a:p>
            <a:pPr marL="342900" indent="-342900">
              <a:buChar char="•"/>
            </a:pPr>
            <a:endParaRPr lang="en-CA" dirty="0">
              <a:latin typeface="Calibri"/>
              <a:ea typeface="Calibri"/>
              <a:cs typeface="Calibri"/>
            </a:endParaRPr>
          </a:p>
          <a:p>
            <a:endParaRPr lang="en-CA" dirty="0">
              <a:latin typeface="Calibri"/>
              <a:ea typeface="Calibri"/>
              <a:cs typeface="Calibri"/>
            </a:endParaRPr>
          </a:p>
          <a:p>
            <a:endParaRPr lang="en-CA" dirty="0">
              <a:latin typeface="Calibri"/>
              <a:ea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23</a:t>
            </a:fld>
            <a:endParaRPr lang="en-CA"/>
          </a:p>
        </p:txBody>
      </p:sp>
    </p:spTree>
    <p:extLst>
      <p:ext uri="{BB962C8B-B14F-4D97-AF65-F5344CB8AC3E}">
        <p14:creationId xmlns:p14="http://schemas.microsoft.com/office/powerpoint/2010/main" val="2555444646"/>
      </p:ext>
    </p:extLst>
  </p:cSld>
  <p:clrMapOvr>
    <a:masterClrMapping/>
  </p:clrMapOvr>
  <p:transition spd="slow">
    <p:push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ea typeface="Calibri"/>
                <a:cs typeface="Calibri"/>
              </a:rPr>
              <a:t>Next steps</a:t>
            </a:r>
            <a:endParaRPr lang="en-CA">
              <a:ea typeface="Calibri"/>
              <a:cs typeface="Calibri"/>
            </a:endParaRPr>
          </a:p>
        </p:txBody>
      </p:sp>
      <p:sp>
        <p:nvSpPr>
          <p:cNvPr id="7" name="Content Placeholder 6"/>
          <p:cNvSpPr>
            <a:spLocks noGrp="1"/>
          </p:cNvSpPr>
          <p:nvPr>
            <p:ph idx="10"/>
          </p:nvPr>
        </p:nvSpPr>
        <p:spPr/>
        <p:txBody>
          <a:bodyPr vert="horz" lIns="0" tIns="0" rIns="0" bIns="0" rtlCol="0" anchor="t">
            <a:normAutofit/>
          </a:bodyPr>
          <a:lstStyle/>
          <a:p>
            <a:pPr marL="342900" indent="-342900">
              <a:buChar char="•"/>
            </a:pPr>
            <a:r>
              <a:rPr lang="en-CA" dirty="0">
                <a:latin typeface="Calibri"/>
                <a:ea typeface="Calibri"/>
                <a:cs typeface="Calibri"/>
              </a:rPr>
              <a:t>Review the </a:t>
            </a:r>
            <a:r>
              <a:rPr lang="en-CA" u="sng" dirty="0">
                <a:latin typeface="Calibri"/>
                <a:ea typeface="Calibri"/>
                <a:cs typeface="Calibri"/>
                <a:hlinkClick r:id="rId2"/>
              </a:rPr>
              <a:t>4</a:t>
            </a:r>
            <a:r>
              <a:rPr lang="en-CA" u="sng" baseline="30000" dirty="0">
                <a:latin typeface="Calibri"/>
                <a:ea typeface="Calibri"/>
                <a:cs typeface="Calibri"/>
                <a:hlinkClick r:id="rId2"/>
              </a:rPr>
              <a:t>th</a:t>
            </a:r>
            <a:r>
              <a:rPr lang="en-CA" u="sng" dirty="0">
                <a:latin typeface="Calibri"/>
                <a:ea typeface="Calibri"/>
                <a:cs typeface="Calibri"/>
                <a:hlinkClick r:id="rId2"/>
              </a:rPr>
              <a:t> review materials</a:t>
            </a:r>
            <a:r>
              <a:rPr lang="en-CA" dirty="0">
                <a:latin typeface="Calibri"/>
                <a:ea typeface="Calibri"/>
                <a:cs typeface="Calibri"/>
              </a:rPr>
              <a:t> and respond to the </a:t>
            </a:r>
            <a:r>
              <a:rPr lang="en-CA" u="sng" dirty="0">
                <a:latin typeface="Calibri"/>
                <a:ea typeface="Calibri"/>
                <a:cs typeface="Calibri"/>
                <a:hlinkClick r:id="rId3"/>
              </a:rPr>
              <a:t>survey</a:t>
            </a:r>
            <a:r>
              <a:rPr lang="en-CA" dirty="0">
                <a:latin typeface="Calibri"/>
                <a:ea typeface="Calibri"/>
                <a:cs typeface="Calibri"/>
              </a:rPr>
              <a:t> by </a:t>
            </a:r>
            <a:r>
              <a:rPr lang="en-CA" dirty="0">
                <a:latin typeface="Calibri"/>
                <a:cs typeface="Calibri"/>
              </a:rPr>
              <a:t>January 8</a:t>
            </a:r>
            <a:endParaRPr lang="en-CA" dirty="0">
              <a:solidFill>
                <a:srgbClr val="FF0000"/>
              </a:solidFill>
              <a:latin typeface="Calibri"/>
              <a:ea typeface="Calibri"/>
              <a:cs typeface="Calibri"/>
            </a:endParaRPr>
          </a:p>
          <a:p>
            <a:endParaRPr lang="en-CA" dirty="0">
              <a:latin typeface="Calibri"/>
              <a:ea typeface="Calibri"/>
              <a:cs typeface="Calibri"/>
            </a:endParaRPr>
          </a:p>
          <a:p>
            <a:endParaRPr lang="en-CA" dirty="0">
              <a:latin typeface="Calibri"/>
              <a:ea typeface="Calibri"/>
              <a:cs typeface="Calibri"/>
            </a:endParaRPr>
          </a:p>
        </p:txBody>
      </p:sp>
      <p:sp>
        <p:nvSpPr>
          <p:cNvPr id="4" name="TextBox 3">
            <a:extLst>
              <a:ext uri="{FF2B5EF4-FFF2-40B4-BE49-F238E27FC236}">
                <a16:creationId xmlns:a16="http://schemas.microsoft.com/office/drawing/2014/main" id="{B6CEFD02-B566-4D9D-BF2F-4C70CDAB8D70}"/>
              </a:ext>
            </a:extLst>
          </p:cNvPr>
          <p:cNvSpPr txBox="1"/>
          <p:nvPr/>
        </p:nvSpPr>
        <p:spPr>
          <a:xfrm>
            <a:off x="1012265" y="2539457"/>
            <a:ext cx="1261884" cy="461665"/>
          </a:xfrm>
          <a:prstGeom prst="rect">
            <a:avLst/>
          </a:prstGeom>
          <a:noFill/>
        </p:spPr>
        <p:txBody>
          <a:bodyPr wrap="none" rtlCol="0">
            <a:spAutoFit/>
          </a:bodyPr>
          <a:lstStyle/>
          <a:p>
            <a:r>
              <a:rPr lang="en-US" sz="2400" u="sng">
                <a:solidFill>
                  <a:srgbClr val="004D71"/>
                </a:solidFill>
                <a:latin typeface="Calibri"/>
                <a:cs typeface="Calibri"/>
              </a:rPr>
              <a:t>Timeline</a:t>
            </a:r>
            <a:endParaRPr lang="en-CA" sz="2400" u="sng">
              <a:solidFill>
                <a:srgbClr val="004D71"/>
              </a:solidFill>
              <a:latin typeface="Calibri"/>
              <a:cs typeface="Calibri"/>
            </a:endParaRPr>
          </a:p>
        </p:txBody>
      </p:sp>
      <p:pic>
        <p:nvPicPr>
          <p:cNvPr id="8" name="Picture 7" descr="Timeline for the 4th review indicating:&#10;- consultation in Fall 2024&#10;- analysis and incorporation of feedback in fall 2024 and Winter 2025&#10;- governance and approvals in winter and early spring 2025&#10;- publication in late spring 2025&#10;- supporting departments is ongoing">
            <a:extLst>
              <a:ext uri="{FF2B5EF4-FFF2-40B4-BE49-F238E27FC236}">
                <a16:creationId xmlns:a16="http://schemas.microsoft.com/office/drawing/2014/main" id="{E60802BC-B464-B0C5-4DB8-08B0C9DE0A2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2265" y="3245114"/>
            <a:ext cx="10116687" cy="2341441"/>
          </a:xfrm>
          <a:prstGeom prst="rect">
            <a:avLst/>
          </a:prstGeom>
        </p:spPr>
      </p:pic>
      <p:sp>
        <p:nvSpPr>
          <p:cNvPr id="2" name="Slide Number Placeholder 1"/>
          <p:cNvSpPr>
            <a:spLocks noGrp="1"/>
          </p:cNvSpPr>
          <p:nvPr>
            <p:ph type="sldNum" sz="quarter" idx="12"/>
          </p:nvPr>
        </p:nvSpPr>
        <p:spPr/>
        <p:txBody>
          <a:bodyPr/>
          <a:lstStyle/>
          <a:p>
            <a:fld id="{32D4B517-E49B-41B6-9DBC-23634E0F1CDC}" type="slidenum">
              <a:rPr lang="en-CA" smtClean="0"/>
              <a:pPr/>
              <a:t>24</a:t>
            </a:fld>
            <a:endParaRPr lang="en-CA"/>
          </a:p>
        </p:txBody>
      </p:sp>
    </p:spTree>
    <p:extLst>
      <p:ext uri="{BB962C8B-B14F-4D97-AF65-F5344CB8AC3E}">
        <p14:creationId xmlns:p14="http://schemas.microsoft.com/office/powerpoint/2010/main" val="2910162009"/>
      </p:ext>
    </p:extLst>
  </p:cSld>
  <p:clrMapOvr>
    <a:masterClrMapping/>
  </p:clrMapOvr>
  <p:transition spd="slow">
    <p:push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5">
            <a:extLst>
              <a:ext uri="{FF2B5EF4-FFF2-40B4-BE49-F238E27FC236}">
                <a16:creationId xmlns:a16="http://schemas.microsoft.com/office/drawing/2014/main" id="{884E2E65-0957-2927-D88A-4A0C9002A4DB}"/>
              </a:ext>
            </a:extLst>
          </p:cNvPr>
          <p:cNvSpPr txBox="1">
            <a:spLocks noGrp="1"/>
          </p:cNvSpPr>
          <p:nvPr>
            <p:ph type="title" idx="4294967295"/>
          </p:nvPr>
        </p:nvSpPr>
        <p:spPr>
          <a:xfrm>
            <a:off x="786724" y="163087"/>
            <a:ext cx="7243976" cy="87867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0" i="0" u="none" strike="noStrike" kern="1200" cap="none" spc="0" normalizeH="0" baseline="0" noProof="0">
                <a:ln>
                  <a:noFill/>
                </a:ln>
                <a:solidFill>
                  <a:schemeClr val="accent1"/>
                </a:solidFill>
                <a:effectLst/>
                <a:uLnTx/>
                <a:uFillTx/>
                <a:latin typeface="Calibri" panose="020F0502020204030204" pitchFamily="34" charset="0"/>
                <a:ea typeface="+mj-ea"/>
                <a:cs typeface="Calibri"/>
              </a:rPr>
              <a:t>Questions?</a:t>
            </a:r>
            <a:endParaRPr kumimoji="0" lang="en-CA" sz="5400" b="0" i="0" u="none" strike="noStrike" kern="1200" cap="none" spc="0" normalizeH="0" baseline="0" noProof="0">
              <a:ln>
                <a:noFill/>
              </a:ln>
              <a:solidFill>
                <a:schemeClr val="tx1"/>
              </a:solidFill>
              <a:effectLst/>
              <a:uLnTx/>
              <a:uFillTx/>
              <a:latin typeface="+mj-lt"/>
              <a:ea typeface="Calibri"/>
              <a:cs typeface="Calibri"/>
            </a:endParaRPr>
          </a:p>
        </p:txBody>
      </p:sp>
      <p:sp>
        <p:nvSpPr>
          <p:cNvPr id="4" name="Content Placeholder 6">
            <a:extLst>
              <a:ext uri="{FF2B5EF4-FFF2-40B4-BE49-F238E27FC236}">
                <a16:creationId xmlns:a16="http://schemas.microsoft.com/office/drawing/2014/main" id="{C1D2D773-E440-CC6B-2811-81872978056D}"/>
              </a:ext>
            </a:extLst>
          </p:cNvPr>
          <p:cNvSpPr>
            <a:spLocks noGrp="1"/>
          </p:cNvSpPr>
          <p:nvPr>
            <p:ph idx="10"/>
          </p:nvPr>
        </p:nvSpPr>
        <p:spPr>
          <a:xfrm>
            <a:off x="609600" y="1997839"/>
            <a:ext cx="4808533" cy="3902218"/>
          </a:xfrm>
        </p:spPr>
        <p:txBody>
          <a:bodyPr vert="horz" lIns="0" tIns="0" rIns="0" bIns="0" rtlCol="0" anchor="t">
            <a:normAutofit/>
          </a:bodyPr>
          <a:lstStyle/>
          <a:p>
            <a:r>
              <a:rPr lang="en-CA" sz="2800">
                <a:solidFill>
                  <a:srgbClr val="004D71"/>
                </a:solidFill>
                <a:latin typeface="Calibri"/>
                <a:cs typeface="Calibri"/>
              </a:rPr>
              <a:t>Reach out to the </a:t>
            </a:r>
            <a:r>
              <a:rPr lang="en-US" sz="2800">
                <a:solidFill>
                  <a:srgbClr val="004D71"/>
                </a:solidFill>
                <a:latin typeface="Calibri"/>
                <a:cs typeface="Calibri"/>
              </a:rPr>
              <a:t>T</a:t>
            </a:r>
            <a:r>
              <a:rPr lang="en-CA" sz="2800">
                <a:solidFill>
                  <a:srgbClr val="004D71"/>
                </a:solidFill>
                <a:latin typeface="Calibri"/>
                <a:cs typeface="Calibri"/>
              </a:rPr>
              <a:t>BS Responsible Data and AI team at </a:t>
            </a:r>
            <a:r>
              <a:rPr lang="en-CA" sz="2800">
                <a:solidFill>
                  <a:srgbClr val="0070C0"/>
                </a:solidFill>
                <a:latin typeface="Calibri"/>
                <a:cs typeface="Calibri"/>
                <a:hlinkClick r:id="rId3">
                  <a:extLst>
                    <a:ext uri="{A12FA001-AC4F-418D-AE19-62706E023703}">
                      <ahyp:hlinkClr xmlns:ahyp="http://schemas.microsoft.com/office/drawing/2018/hyperlinkcolor" val="tx"/>
                    </a:ext>
                  </a:extLst>
                </a:hlinkClick>
              </a:rPr>
              <a:t>ai-ia@tbs-sct.gc.ca</a:t>
            </a:r>
            <a:r>
              <a:rPr lang="en-CA" sz="2800">
                <a:solidFill>
                  <a:srgbClr val="0070C0"/>
                </a:solidFill>
                <a:latin typeface="Calibri"/>
                <a:cs typeface="Calibri"/>
              </a:rPr>
              <a:t> </a:t>
            </a:r>
            <a:r>
              <a:rPr lang="en-CA" sz="2800">
                <a:solidFill>
                  <a:srgbClr val="004D71"/>
                </a:solidFill>
                <a:latin typeface="Calibri"/>
                <a:cs typeface="Calibri"/>
              </a:rPr>
              <a:t>if you have questions or require alternative ways to provide input</a:t>
            </a:r>
            <a:br>
              <a:rPr lang="en-CA" sz="2800">
                <a:solidFill>
                  <a:srgbClr val="004D71"/>
                </a:solidFill>
                <a:latin typeface="Calibri"/>
                <a:cs typeface="Calibri"/>
              </a:rPr>
            </a:br>
            <a:endParaRPr lang="en-CA" sz="2400">
              <a:latin typeface="Calibri"/>
              <a:ea typeface="Calibri"/>
              <a:cs typeface="Calibri"/>
            </a:endParaRPr>
          </a:p>
        </p:txBody>
      </p:sp>
      <p:pic>
        <p:nvPicPr>
          <p:cNvPr id="15" name="Picture 14" descr="Image with several question mark boxes">
            <a:extLst>
              <a:ext uri="{FF2B5EF4-FFF2-40B4-BE49-F238E27FC236}">
                <a16:creationId xmlns:a16="http://schemas.microsoft.com/office/drawing/2014/main" id="{A9FFD6FE-D3F9-05D2-8AF6-17D05E36D99E}"/>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441770" y="1997839"/>
            <a:ext cx="5088385" cy="2862322"/>
          </a:xfrm>
          <a:prstGeom prst="roundRect">
            <a:avLst/>
          </a:prstGeom>
          <a:ln>
            <a:solidFill>
              <a:schemeClr val="tx1"/>
            </a:solidFill>
          </a:ln>
        </p:spPr>
      </p:pic>
      <p:sp>
        <p:nvSpPr>
          <p:cNvPr id="2" name="Slide Number Placeholder 3">
            <a:extLst>
              <a:ext uri="{FF2B5EF4-FFF2-40B4-BE49-F238E27FC236}">
                <a16:creationId xmlns:a16="http://schemas.microsoft.com/office/drawing/2014/main" id="{957DE461-924C-A035-AA8B-BB37DCDA3407}"/>
              </a:ext>
              <a:ext uri="{C183D7F6-B498-43B3-948B-1728B52AA6E4}">
                <adec:decorative xmlns:adec="http://schemas.microsoft.com/office/drawing/2017/decorative" val="1"/>
              </a:ext>
            </a:extLst>
          </p:cNvPr>
          <p:cNvSpPr>
            <a:spLocks noGrp="1"/>
          </p:cNvSpPr>
          <p:nvPr>
            <p:ph type="sldNum" sz="quarter" idx="12"/>
          </p:nvPr>
        </p:nvSpPr>
        <p:spPr>
          <a:xfrm>
            <a:off x="8737600" y="6356359"/>
            <a:ext cx="2844800" cy="365125"/>
          </a:xfrm>
          <a:solidFill>
            <a:srgbClr val="FFFFFF"/>
          </a:solidFill>
        </p:spPr>
        <p:txBody>
          <a:bodyPr/>
          <a:lstStyle/>
          <a:p>
            <a:fld id="{32D4B517-E49B-41B6-9DBC-23634E0F1CDC}" type="slidenum">
              <a:rPr lang="en-CA" smtClean="0">
                <a:solidFill>
                  <a:srgbClr val="767676"/>
                </a:solidFill>
              </a:rPr>
              <a:t>25</a:t>
            </a:fld>
            <a:endParaRPr lang="en-CA">
              <a:solidFill>
                <a:srgbClr val="767676"/>
              </a:solidFill>
            </a:endParaRPr>
          </a:p>
        </p:txBody>
      </p:sp>
    </p:spTree>
    <p:extLst>
      <p:ext uri="{BB962C8B-B14F-4D97-AF65-F5344CB8AC3E}">
        <p14:creationId xmlns:p14="http://schemas.microsoft.com/office/powerpoint/2010/main" val="7113404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itle 2">
            <a:extLst>
              <a:ext uri="{FF2B5EF4-FFF2-40B4-BE49-F238E27FC236}">
                <a16:creationId xmlns:a16="http://schemas.microsoft.com/office/drawing/2014/main" id="{B62DDC95-2049-4998-5CC5-A30FB5717F57}"/>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800" kern="1200">
                <a:solidFill>
                  <a:srgbClr val="FFFFFF"/>
                </a:solidFill>
                <a:latin typeface="+mj-lt"/>
                <a:ea typeface="+mj-ea"/>
                <a:cs typeface="+mj-cs"/>
              </a:rPr>
              <a:t>Annex</a:t>
            </a:r>
          </a:p>
        </p:txBody>
      </p:sp>
    </p:spTree>
    <p:extLst>
      <p:ext uri="{BB962C8B-B14F-4D97-AF65-F5344CB8AC3E}">
        <p14:creationId xmlns:p14="http://schemas.microsoft.com/office/powerpoint/2010/main" val="3796675751"/>
      </p:ext>
    </p:extLst>
  </p:cSld>
  <p:clrMapOvr>
    <a:masterClrMapping/>
  </p:clrMapOvr>
  <p:transition spd="slow">
    <p:push dir="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62DDC95-2049-4998-5CC5-A30FB5717F57}"/>
              </a:ext>
            </a:extLst>
          </p:cNvPr>
          <p:cNvSpPr>
            <a:spLocks noGrp="1"/>
          </p:cNvSpPr>
          <p:nvPr>
            <p:ph type="title"/>
          </p:nvPr>
        </p:nvSpPr>
        <p:spPr/>
        <p:txBody>
          <a:bodyPr/>
          <a:lstStyle/>
          <a:p>
            <a:r>
              <a:rPr lang="en-US">
                <a:latin typeface="Calibri"/>
                <a:cs typeface="Calibri"/>
              </a:rPr>
              <a:t>Overview of the Directive on Automated Decision-Making</a:t>
            </a:r>
            <a:endParaRPr lang="en-US">
              <a:cs typeface="Calibri"/>
            </a:endParaRPr>
          </a:p>
        </p:txBody>
      </p:sp>
      <p:grpSp>
        <p:nvGrpSpPr>
          <p:cNvPr id="18" name="Group 17">
            <a:extLst>
              <a:ext uri="{FF2B5EF4-FFF2-40B4-BE49-F238E27FC236}">
                <a16:creationId xmlns:a16="http://schemas.microsoft.com/office/drawing/2014/main" id="{3482DE66-A3AC-28A6-B457-8EBFBB390B36}"/>
              </a:ext>
              <a:ext uri="{C183D7F6-B498-43B3-948B-1728B52AA6E4}">
                <adec:decorative xmlns:adec="http://schemas.microsoft.com/office/drawing/2017/decorative" val="1"/>
              </a:ext>
            </a:extLst>
          </p:cNvPr>
          <p:cNvGrpSpPr/>
          <p:nvPr/>
        </p:nvGrpSpPr>
        <p:grpSpPr>
          <a:xfrm>
            <a:off x="1669158" y="1081137"/>
            <a:ext cx="8853682" cy="5591888"/>
            <a:chOff x="552894" y="377530"/>
            <a:chExt cx="7997618" cy="5051208"/>
          </a:xfrm>
        </p:grpSpPr>
        <p:sp>
          <p:nvSpPr>
            <p:cNvPr id="5" name="Rounded Rectangle 3">
              <a:extLst>
                <a:ext uri="{FF2B5EF4-FFF2-40B4-BE49-F238E27FC236}">
                  <a16:creationId xmlns:a16="http://schemas.microsoft.com/office/drawing/2014/main" id="{653E95FA-EFF2-AAB6-623F-F67138A20223}"/>
                </a:ext>
              </a:extLst>
            </p:cNvPr>
            <p:cNvSpPr/>
            <p:nvPr/>
          </p:nvSpPr>
          <p:spPr>
            <a:xfrm>
              <a:off x="552894" y="867038"/>
              <a:ext cx="1954003" cy="1648314"/>
            </a:xfrm>
            <a:prstGeom prst="roundRect">
              <a:avLst/>
            </a:prstGeom>
            <a:solidFill>
              <a:srgbClr val="00517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950">
                  <a:latin typeface="Aptos"/>
                  <a:ea typeface="Yu Gothic"/>
                </a:rPr>
                <a:t>Algorithmic Impact Assessment</a:t>
              </a:r>
            </a:p>
          </p:txBody>
        </p:sp>
        <p:sp>
          <p:nvSpPr>
            <p:cNvPr id="6" name="Rectangle 5">
              <a:extLst>
                <a:ext uri="{FF2B5EF4-FFF2-40B4-BE49-F238E27FC236}">
                  <a16:creationId xmlns:a16="http://schemas.microsoft.com/office/drawing/2014/main" id="{5A896E26-8AB8-1D41-C877-6D17572C0E15}"/>
                </a:ext>
              </a:extLst>
            </p:cNvPr>
            <p:cNvSpPr/>
            <p:nvPr/>
          </p:nvSpPr>
          <p:spPr>
            <a:xfrm>
              <a:off x="552894" y="2902888"/>
              <a:ext cx="1954003" cy="2382212"/>
            </a:xfrm>
            <a:prstGeom prst="rect">
              <a:avLst/>
            </a:prstGeom>
          </p:spPr>
          <p:txBody>
            <a:bodyPr wrap="square" lIns="91440" tIns="45720" rIns="91440" bIns="4572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AIA </a:t>
              </a:r>
              <a:r>
                <a:rPr lang="en-US" sz="1200">
                  <a:latin typeface="Aptos"/>
                  <a:ea typeface="Yu Gothic"/>
                  <a:cs typeface="Arial"/>
                </a:rPr>
                <a:t>before production</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AIA when scope or functionality changes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Publication of AIA results</a:t>
              </a:r>
            </a:p>
          </p:txBody>
        </p:sp>
        <p:sp>
          <p:nvSpPr>
            <p:cNvPr id="7" name="Rounded Rectangle 15">
              <a:extLst>
                <a:ext uri="{FF2B5EF4-FFF2-40B4-BE49-F238E27FC236}">
                  <a16:creationId xmlns:a16="http://schemas.microsoft.com/office/drawing/2014/main" id="{823C8E6B-A65B-E167-3515-5384697BEEBF}"/>
                </a:ext>
              </a:extLst>
            </p:cNvPr>
            <p:cNvSpPr/>
            <p:nvPr/>
          </p:nvSpPr>
          <p:spPr>
            <a:xfrm>
              <a:off x="2567432" y="867038"/>
              <a:ext cx="1954003" cy="1648314"/>
            </a:xfrm>
            <a:prstGeom prst="roundRect">
              <a:avLst/>
            </a:prstGeom>
            <a:solidFill>
              <a:srgbClr val="00517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950">
                  <a:latin typeface="Aptos"/>
                  <a:ea typeface="Yu Gothic"/>
                </a:rPr>
                <a:t>Transparency</a:t>
              </a:r>
            </a:p>
          </p:txBody>
        </p:sp>
        <p:sp>
          <p:nvSpPr>
            <p:cNvPr id="8" name="Rectangle 7">
              <a:extLst>
                <a:ext uri="{FF2B5EF4-FFF2-40B4-BE49-F238E27FC236}">
                  <a16:creationId xmlns:a16="http://schemas.microsoft.com/office/drawing/2014/main" id="{9E1A5027-F0CF-F1FC-959B-2D32751FF3A8}"/>
                </a:ext>
              </a:extLst>
            </p:cNvPr>
            <p:cNvSpPr/>
            <p:nvPr/>
          </p:nvSpPr>
          <p:spPr>
            <a:xfrm>
              <a:off x="2567432" y="2902886"/>
              <a:ext cx="1954003" cy="2382214"/>
            </a:xfrm>
            <a:prstGeom prst="rect">
              <a:avLst/>
            </a:prstGeom>
          </p:spPr>
          <p:txBody>
            <a:bodyPr wrap="square" lIns="91440" tIns="45720" rIns="91440" bIns="4572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Notice before decisions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Explanation after decisions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Access to components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Release of source code</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Documentation of decisions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Publication of results in meeting program objectives</a:t>
              </a:r>
            </a:p>
            <a:p>
              <a:pPr marL="213995" indent="-213995">
                <a:spcAft>
                  <a:spcPts val="450"/>
                </a:spcAft>
                <a:buClr>
                  <a:schemeClr val="tx1">
                    <a:lumMod val="85000"/>
                    <a:lumOff val="15000"/>
                  </a:schemeClr>
                </a:buClr>
                <a:buFont typeface="Wingdings" pitchFamily="2" charset="2"/>
                <a:buChar char="§"/>
              </a:pPr>
              <a:endParaRPr lang="en-US" sz="1200">
                <a:solidFill>
                  <a:schemeClr val="tx1">
                    <a:lumMod val="85000"/>
                    <a:lumOff val="15000"/>
                  </a:schemeClr>
                </a:solidFill>
                <a:latin typeface="Yu Gothic" panose="020B0400000000000000" pitchFamily="34" charset="-128"/>
                <a:ea typeface="Yu Gothic" panose="020B0400000000000000" pitchFamily="34" charset="-128"/>
                <a:cs typeface="Arial" pitchFamily="34" charset="0"/>
              </a:endParaRPr>
            </a:p>
          </p:txBody>
        </p:sp>
        <p:sp>
          <p:nvSpPr>
            <p:cNvPr id="9" name="Rounded Rectangle 16">
              <a:extLst>
                <a:ext uri="{FF2B5EF4-FFF2-40B4-BE49-F238E27FC236}">
                  <a16:creationId xmlns:a16="http://schemas.microsoft.com/office/drawing/2014/main" id="{F024E503-D545-0B75-771B-92A872E815BF}"/>
                </a:ext>
              </a:extLst>
            </p:cNvPr>
            <p:cNvSpPr/>
            <p:nvPr/>
          </p:nvSpPr>
          <p:spPr>
            <a:xfrm>
              <a:off x="4581969" y="867038"/>
              <a:ext cx="1954003" cy="1648314"/>
            </a:xfrm>
            <a:prstGeom prst="roundRect">
              <a:avLst/>
            </a:prstGeom>
            <a:solidFill>
              <a:srgbClr val="00517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950">
                  <a:latin typeface="Aptos"/>
                  <a:ea typeface="Yu Gothic"/>
                </a:rPr>
                <a:t>Quality assurance</a:t>
              </a:r>
            </a:p>
          </p:txBody>
        </p:sp>
        <p:sp>
          <p:nvSpPr>
            <p:cNvPr id="10" name="Rectangle 9">
              <a:extLst>
                <a:ext uri="{FF2B5EF4-FFF2-40B4-BE49-F238E27FC236}">
                  <a16:creationId xmlns:a16="http://schemas.microsoft.com/office/drawing/2014/main" id="{1D6F8F04-EE85-AA47-3DC2-29D74C51AD22}"/>
                </a:ext>
              </a:extLst>
            </p:cNvPr>
            <p:cNvSpPr/>
            <p:nvPr/>
          </p:nvSpPr>
          <p:spPr>
            <a:xfrm>
              <a:off x="4581969" y="2902885"/>
              <a:ext cx="1954003" cy="2525853"/>
            </a:xfrm>
            <a:prstGeom prst="rect">
              <a:avLst/>
            </a:prstGeom>
          </p:spPr>
          <p:txBody>
            <a:bodyPr wrap="square" lIns="91440" tIns="45720" rIns="91440" bIns="4572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Testing and monitoring of outcomes</a:t>
              </a:r>
              <a:endParaRPr lang="en-US">
                <a:solidFill>
                  <a:schemeClr val="tx1">
                    <a:lumMod val="85000"/>
                    <a:lumOff val="15000"/>
                  </a:schemeClr>
                </a:solidFill>
                <a:latin typeface="Aptos"/>
                <a:ea typeface="Yu Gothic"/>
                <a:cs typeface="Arial"/>
              </a:endParaRP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Data quality</a:t>
              </a:r>
            </a:p>
            <a:p>
              <a:pPr marL="213995" indent="-213995">
                <a:spcAft>
                  <a:spcPts val="450"/>
                </a:spcAft>
                <a:buClr>
                  <a:srgbClr val="262626"/>
                </a:buClr>
                <a:buFont typeface="Wingdings" pitchFamily="2" charset="2"/>
                <a:buChar char="§"/>
              </a:pPr>
              <a:r>
                <a:rPr lang="en-US" sz="1200">
                  <a:solidFill>
                    <a:schemeClr val="tx1">
                      <a:lumMod val="85000"/>
                      <a:lumOff val="15000"/>
                    </a:schemeClr>
                  </a:solidFill>
                  <a:latin typeface="Aptos"/>
                  <a:ea typeface="Yu Gothic"/>
                  <a:cs typeface="Arial"/>
                </a:rPr>
                <a:t>Data governance</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Peer review</a:t>
              </a:r>
            </a:p>
            <a:p>
              <a:pPr marL="213995" indent="-213995">
                <a:spcAft>
                  <a:spcPts val="450"/>
                </a:spcAft>
                <a:buClr>
                  <a:srgbClr val="262626"/>
                </a:buClr>
                <a:buFont typeface="Wingdings" pitchFamily="2" charset="2"/>
                <a:buChar char="§"/>
              </a:pPr>
              <a:r>
                <a:rPr lang="en-US" sz="1200">
                  <a:solidFill>
                    <a:schemeClr val="tx1">
                      <a:lumMod val="85000"/>
                      <a:lumOff val="15000"/>
                    </a:schemeClr>
                  </a:solidFill>
                  <a:latin typeface="Aptos"/>
                  <a:ea typeface="Yu Gothic"/>
                  <a:cs typeface="Arial"/>
                </a:rPr>
                <a:t>GBA Plus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Employee training</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Continuity management</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Security</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Consultation with legal services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Human intervention</a:t>
              </a:r>
            </a:p>
          </p:txBody>
        </p:sp>
        <p:sp>
          <p:nvSpPr>
            <p:cNvPr id="11" name="Rounded Rectangle 17">
              <a:extLst>
                <a:ext uri="{FF2B5EF4-FFF2-40B4-BE49-F238E27FC236}">
                  <a16:creationId xmlns:a16="http://schemas.microsoft.com/office/drawing/2014/main" id="{BEC38221-0733-CAFD-FC23-D74B0CFF243F}"/>
                </a:ext>
              </a:extLst>
            </p:cNvPr>
            <p:cNvSpPr/>
            <p:nvPr/>
          </p:nvSpPr>
          <p:spPr>
            <a:xfrm>
              <a:off x="6596507" y="867038"/>
              <a:ext cx="1954003" cy="1648314"/>
            </a:xfrm>
            <a:prstGeom prst="roundRect">
              <a:avLst/>
            </a:prstGeom>
            <a:solidFill>
              <a:srgbClr val="00517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950">
                  <a:latin typeface="Aptos"/>
                  <a:ea typeface="Yu Gothic"/>
                </a:rPr>
                <a:t>Recourse</a:t>
              </a:r>
            </a:p>
          </p:txBody>
        </p:sp>
        <p:sp>
          <p:nvSpPr>
            <p:cNvPr id="12" name="Rectangle 11">
              <a:extLst>
                <a:ext uri="{FF2B5EF4-FFF2-40B4-BE49-F238E27FC236}">
                  <a16:creationId xmlns:a16="http://schemas.microsoft.com/office/drawing/2014/main" id="{E7BC9902-9E6B-D90A-A32F-B70136879D80}"/>
                </a:ext>
              </a:extLst>
            </p:cNvPr>
            <p:cNvSpPr/>
            <p:nvPr/>
          </p:nvSpPr>
          <p:spPr>
            <a:xfrm>
              <a:off x="6596507" y="2902886"/>
              <a:ext cx="1954003" cy="1054641"/>
            </a:xfrm>
            <a:prstGeom prst="rect">
              <a:avLst/>
            </a:prstGeom>
          </p:spPr>
          <p:txBody>
            <a:bodyPr wrap="square" lIns="91440" tIns="45720" rIns="91440" bIns="4572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Recourse options to challenge decisions</a:t>
              </a:r>
              <a:endParaRPr lang="en-US">
                <a:solidFill>
                  <a:schemeClr val="tx1">
                    <a:lumMod val="85000"/>
                    <a:lumOff val="15000"/>
                  </a:schemeClr>
                </a:solidFill>
                <a:latin typeface="Aptos"/>
                <a:ea typeface="Yu Gothic"/>
                <a:cs typeface="Arial"/>
              </a:endParaRPr>
            </a:p>
          </p:txBody>
        </p:sp>
        <p:sp>
          <p:nvSpPr>
            <p:cNvPr id="13" name="Rectangle 12">
              <a:extLst>
                <a:ext uri="{FF2B5EF4-FFF2-40B4-BE49-F238E27FC236}">
                  <a16:creationId xmlns:a16="http://schemas.microsoft.com/office/drawing/2014/main" id="{0ABCF7CE-04A3-9D87-201E-D4ED99DBAFFE}"/>
                </a:ext>
              </a:extLst>
            </p:cNvPr>
            <p:cNvSpPr/>
            <p:nvPr/>
          </p:nvSpPr>
          <p:spPr>
            <a:xfrm>
              <a:off x="552894" y="2582163"/>
              <a:ext cx="1954003" cy="250216"/>
            </a:xfrm>
            <a:prstGeom prst="rect">
              <a:avLst/>
            </a:prstGeom>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b="1" i="1">
                  <a:solidFill>
                    <a:schemeClr val="tx1">
                      <a:lumMod val="85000"/>
                      <a:lumOff val="15000"/>
                    </a:schemeClr>
                  </a:solidFill>
                  <a:latin typeface="Aptos"/>
                  <a:ea typeface="Yu Gothic"/>
                  <a:cs typeface="Arial"/>
                </a:rPr>
                <a:t>Understand</a:t>
              </a:r>
            </a:p>
          </p:txBody>
        </p:sp>
        <p:sp>
          <p:nvSpPr>
            <p:cNvPr id="14" name="Rectangle 13">
              <a:extLst>
                <a:ext uri="{FF2B5EF4-FFF2-40B4-BE49-F238E27FC236}">
                  <a16:creationId xmlns:a16="http://schemas.microsoft.com/office/drawing/2014/main" id="{0CBC55FC-95F4-973C-1510-754F99CA616E}"/>
                </a:ext>
              </a:extLst>
            </p:cNvPr>
            <p:cNvSpPr/>
            <p:nvPr/>
          </p:nvSpPr>
          <p:spPr>
            <a:xfrm>
              <a:off x="2567432" y="2582163"/>
              <a:ext cx="1954003" cy="250216"/>
            </a:xfrm>
            <a:prstGeom prst="rect">
              <a:avLst/>
            </a:prstGeom>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b="1" i="1">
                  <a:solidFill>
                    <a:schemeClr val="tx1">
                      <a:lumMod val="85000"/>
                      <a:lumOff val="15000"/>
                    </a:schemeClr>
                  </a:solidFill>
                  <a:latin typeface="Aptos"/>
                  <a:ea typeface="Yu Gothic"/>
                  <a:cs typeface="Arial"/>
                </a:rPr>
                <a:t>Communicate</a:t>
              </a:r>
            </a:p>
          </p:txBody>
        </p:sp>
        <p:sp>
          <p:nvSpPr>
            <p:cNvPr id="15" name="Rectangle 14">
              <a:extLst>
                <a:ext uri="{FF2B5EF4-FFF2-40B4-BE49-F238E27FC236}">
                  <a16:creationId xmlns:a16="http://schemas.microsoft.com/office/drawing/2014/main" id="{BF7C14E3-C31F-7F3A-5FC0-4C8507100196}"/>
                </a:ext>
              </a:extLst>
            </p:cNvPr>
            <p:cNvSpPr/>
            <p:nvPr/>
          </p:nvSpPr>
          <p:spPr>
            <a:xfrm>
              <a:off x="4481957" y="2582161"/>
              <a:ext cx="1954003" cy="250216"/>
            </a:xfrm>
            <a:prstGeom prst="rect">
              <a:avLst/>
            </a:prstGeom>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b="1" i="1">
                  <a:solidFill>
                    <a:schemeClr val="tx1">
                      <a:lumMod val="85000"/>
                      <a:lumOff val="15000"/>
                    </a:schemeClr>
                  </a:solidFill>
                  <a:latin typeface="Aptos"/>
                  <a:ea typeface="Yu Gothic"/>
                  <a:cs typeface="Arial"/>
                </a:rPr>
                <a:t>Prevent</a:t>
              </a:r>
            </a:p>
          </p:txBody>
        </p:sp>
        <p:sp>
          <p:nvSpPr>
            <p:cNvPr id="16" name="Rectangle 15">
              <a:extLst>
                <a:ext uri="{FF2B5EF4-FFF2-40B4-BE49-F238E27FC236}">
                  <a16:creationId xmlns:a16="http://schemas.microsoft.com/office/drawing/2014/main" id="{E3DD1803-7A78-B24D-C5A1-B371A841D646}"/>
                </a:ext>
              </a:extLst>
            </p:cNvPr>
            <p:cNvSpPr/>
            <p:nvPr/>
          </p:nvSpPr>
          <p:spPr>
            <a:xfrm>
              <a:off x="6596507" y="2582161"/>
              <a:ext cx="1954003" cy="250216"/>
            </a:xfrm>
            <a:prstGeom prst="rect">
              <a:avLst/>
            </a:prstGeom>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b="1" i="1">
                  <a:solidFill>
                    <a:schemeClr val="tx1">
                      <a:lumMod val="85000"/>
                      <a:lumOff val="15000"/>
                    </a:schemeClr>
                  </a:solidFill>
                  <a:latin typeface="Aptos"/>
                  <a:ea typeface="Yu Gothic"/>
                  <a:cs typeface="Arial"/>
                </a:rPr>
                <a:t>Correct</a:t>
              </a:r>
            </a:p>
          </p:txBody>
        </p:sp>
        <p:sp>
          <p:nvSpPr>
            <p:cNvPr id="17" name="TextBox 34">
              <a:extLst>
                <a:ext uri="{FF2B5EF4-FFF2-40B4-BE49-F238E27FC236}">
                  <a16:creationId xmlns:a16="http://schemas.microsoft.com/office/drawing/2014/main" id="{DC4EFCFA-D3EC-5AE9-2514-77109B4B58A6}"/>
                </a:ext>
              </a:extLst>
            </p:cNvPr>
            <p:cNvSpPr txBox="1"/>
            <p:nvPr/>
          </p:nvSpPr>
          <p:spPr>
            <a:xfrm>
              <a:off x="552896" y="377530"/>
              <a:ext cx="7997616" cy="369360"/>
            </a:xfrm>
            <a:prstGeom prst="rect">
              <a:avLst/>
            </a:prstGeom>
            <a:solidFill>
              <a:srgbClr val="4E525A"/>
            </a:solidFill>
            <a:ln>
              <a:noFill/>
            </a:ln>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a:solidFill>
                    <a:schemeClr val="bg1"/>
                  </a:solidFill>
                  <a:latin typeface="Aptos"/>
                  <a:ea typeface="Yu Gothic"/>
                </a:rPr>
                <a:t>Directive on Automated Decision-Making Requirements</a:t>
              </a:r>
            </a:p>
          </p:txBody>
        </p:sp>
      </p:grpSp>
    </p:spTree>
    <p:extLst>
      <p:ext uri="{BB962C8B-B14F-4D97-AF65-F5344CB8AC3E}">
        <p14:creationId xmlns:p14="http://schemas.microsoft.com/office/powerpoint/2010/main" val="4082444338"/>
      </p:ext>
    </p:extLst>
  </p:cSld>
  <p:clrMapOvr>
    <a:masterClrMapping/>
  </p:clrMapOvr>
  <p:transition spd="slow">
    <p:push dir="u"/>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a:latin typeface="Calibri"/>
                <a:cs typeface="Calibri"/>
              </a:rPr>
              <a:t>Scope of the directive</a:t>
            </a:r>
            <a:endParaRPr lang="en-CA">
              <a:cs typeface="Calibri"/>
            </a:endParaRPr>
          </a:p>
        </p:txBody>
      </p:sp>
      <p:sp>
        <p:nvSpPr>
          <p:cNvPr id="7" name="Content Placeholder 6"/>
          <p:cNvSpPr>
            <a:spLocks noGrp="1"/>
          </p:cNvSpPr>
          <p:nvPr>
            <p:ph idx="10"/>
          </p:nvPr>
        </p:nvSpPr>
        <p:spPr/>
        <p:txBody>
          <a:bodyPr vert="horz" lIns="0" tIns="0" rIns="0" bIns="0" rtlCol="0" anchor="t">
            <a:normAutofit/>
          </a:bodyPr>
          <a:lstStyle/>
          <a:p>
            <a:pPr marL="342900" indent="-342900">
              <a:buChar char="•"/>
            </a:pPr>
            <a:r>
              <a:rPr lang="en-CA" dirty="0">
                <a:latin typeface="Calibri"/>
                <a:ea typeface="Calibri"/>
                <a:cs typeface="Calibri"/>
              </a:rPr>
              <a:t>Applies to services</a:t>
            </a:r>
            <a:endParaRPr lang="en-CA" dirty="0">
              <a:ea typeface="Calibri"/>
              <a:cs typeface="Calibri"/>
            </a:endParaRPr>
          </a:p>
          <a:p>
            <a:pPr marL="342900" indent="-342900">
              <a:buChar char="•"/>
            </a:pPr>
            <a:r>
              <a:rPr lang="en-CA" dirty="0">
                <a:latin typeface="Calibri"/>
                <a:ea typeface="Calibri"/>
                <a:cs typeface="Calibri"/>
              </a:rPr>
              <a:t>Administrative decision</a:t>
            </a:r>
            <a:endParaRPr lang="en-CA" dirty="0">
              <a:ea typeface="Calibri"/>
              <a:cs typeface="Calibri"/>
            </a:endParaRPr>
          </a:p>
          <a:p>
            <a:pPr marL="342900" indent="-342900">
              <a:buChar char="•"/>
            </a:pPr>
            <a:r>
              <a:rPr lang="en-CA" dirty="0">
                <a:latin typeface="Calibri"/>
                <a:ea typeface="Calibri"/>
                <a:cs typeface="Calibri"/>
              </a:rPr>
              <a:t>Systems that make a decision or related assessment</a:t>
            </a:r>
          </a:p>
          <a:p>
            <a:pPr marL="342900" indent="-342900">
              <a:buChar char="•"/>
            </a:pPr>
            <a:r>
              <a:rPr lang="en-CA" dirty="0">
                <a:latin typeface="Calibri"/>
                <a:ea typeface="Calibri"/>
                <a:cs typeface="Calibri"/>
              </a:rPr>
              <a:t>Simple and complex technologies (not just AI)</a:t>
            </a:r>
          </a:p>
          <a:p>
            <a:pPr marL="342900" indent="-342900">
              <a:buChar char="•"/>
            </a:pPr>
            <a:r>
              <a:rPr lang="en-CA" dirty="0">
                <a:latin typeface="Calibri"/>
                <a:ea typeface="Calibri"/>
                <a:cs typeface="Calibri"/>
              </a:rPr>
              <a:t>Systems in production</a:t>
            </a:r>
          </a:p>
          <a:p>
            <a:pPr marL="342900" indent="-342900">
              <a:buChar char="•"/>
            </a:pPr>
            <a:endParaRPr lang="en-CA" dirty="0">
              <a:ea typeface="Calibri"/>
              <a:cs typeface="Calibri"/>
            </a:endParaRPr>
          </a:p>
          <a:p>
            <a:r>
              <a:rPr lang="en-CA" dirty="0">
                <a:latin typeface="Calibri"/>
                <a:ea typeface="Calibri"/>
                <a:cs typeface="Calibri"/>
              </a:rPr>
              <a:t>For more information, refer to the </a:t>
            </a:r>
            <a:r>
              <a:rPr lang="en-CA" dirty="0">
                <a:latin typeface="Calibri"/>
                <a:ea typeface="Calibri"/>
                <a:cs typeface="Calibri"/>
                <a:hlinkClick r:id="rId2"/>
              </a:rPr>
              <a:t>Guide on the Scope of the Directive</a:t>
            </a:r>
            <a:endParaRPr lang="en-CA" dirty="0">
              <a:latin typeface="Calibri"/>
              <a:ea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28</a:t>
            </a:fld>
            <a:endParaRPr lang="en-CA"/>
          </a:p>
        </p:txBody>
      </p:sp>
    </p:spTree>
    <p:extLst>
      <p:ext uri="{BB962C8B-B14F-4D97-AF65-F5344CB8AC3E}">
        <p14:creationId xmlns:p14="http://schemas.microsoft.com/office/powerpoint/2010/main" val="3175368304"/>
      </p:ext>
    </p:extLst>
  </p:cSld>
  <p:clrMapOvr>
    <a:masterClrMapping/>
  </p:clrMapOvr>
  <p:transition spd="slow">
    <p:push dir="u"/>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a:latin typeface="Calibri"/>
                <a:cs typeface="Calibri"/>
              </a:rPr>
              <a:t>Decisions and related assessments</a:t>
            </a:r>
            <a:endParaRPr lang="en-US"/>
          </a:p>
        </p:txBody>
      </p:sp>
      <p:sp>
        <p:nvSpPr>
          <p:cNvPr id="7" name="TextBox 6">
            <a:extLst>
              <a:ext uri="{FF2B5EF4-FFF2-40B4-BE49-F238E27FC236}">
                <a16:creationId xmlns:a16="http://schemas.microsoft.com/office/drawing/2014/main" id="{7921CD7D-CFB8-5734-62E1-F0D3E0457749}"/>
              </a:ext>
            </a:extLst>
          </p:cNvPr>
          <p:cNvSpPr txBox="1"/>
          <p:nvPr/>
        </p:nvSpPr>
        <p:spPr>
          <a:xfrm>
            <a:off x="635000" y="1130300"/>
            <a:ext cx="9906000" cy="461049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a:solidFill>
                  <a:srgbClr val="004D71"/>
                </a:solidFill>
                <a:latin typeface="Calibri"/>
                <a:cs typeface="Arial"/>
              </a:rPr>
              <a:t>The directive applies to systems that make decisions and related assessments, including systems that: </a:t>
            </a:r>
            <a:endParaRPr lang="en-US" sz="2200">
              <a:solidFill>
                <a:srgbClr val="004D71"/>
              </a:solidFill>
              <a:latin typeface="Calibri"/>
              <a:ea typeface="Noto Sans"/>
              <a:cs typeface="Arial"/>
            </a:endParaRPr>
          </a:p>
          <a:p>
            <a:pPr marL="342900" indent="-342900">
              <a:spcBef>
                <a:spcPct val="20000"/>
              </a:spcBef>
              <a:buFont typeface="Arial,Sans-Serif"/>
              <a:buChar char="•"/>
            </a:pPr>
            <a:r>
              <a:rPr lang="en-US" sz="2400">
                <a:solidFill>
                  <a:srgbClr val="004D71"/>
                </a:solidFill>
                <a:latin typeface="Calibri"/>
                <a:ea typeface="Noto Sans"/>
                <a:cs typeface="Calibri"/>
              </a:rPr>
              <a:t>present relevant information to the decision-maker,</a:t>
            </a:r>
            <a:endParaRPr lang="en-US" sz="2400">
              <a:solidFill>
                <a:srgbClr val="000000"/>
              </a:solidFill>
              <a:latin typeface="Calibri"/>
              <a:ea typeface="Noto Sans"/>
              <a:cs typeface="Calibri"/>
            </a:endParaRPr>
          </a:p>
          <a:p>
            <a:pPr marL="342900" indent="-342900">
              <a:spcBef>
                <a:spcPct val="20000"/>
              </a:spcBef>
              <a:buFont typeface="Arial,Sans-Serif"/>
              <a:buChar char="•"/>
            </a:pPr>
            <a:r>
              <a:rPr lang="en-US" sz="2400">
                <a:solidFill>
                  <a:srgbClr val="004D71"/>
                </a:solidFill>
                <a:latin typeface="Calibri"/>
                <a:ea typeface="Noto Sans"/>
                <a:cs typeface="Calibri"/>
              </a:rPr>
              <a:t>alert the decision-maker of unusual conditions,</a:t>
            </a:r>
            <a:endParaRPr lang="en-US" sz="2400">
              <a:solidFill>
                <a:srgbClr val="000000"/>
              </a:solidFill>
              <a:latin typeface="Calibri"/>
              <a:ea typeface="Noto Sans"/>
              <a:cs typeface="Calibri"/>
            </a:endParaRPr>
          </a:p>
          <a:p>
            <a:pPr marL="342900" indent="-342900">
              <a:spcBef>
                <a:spcPct val="20000"/>
              </a:spcBef>
              <a:buFont typeface="Arial,Sans-Serif"/>
              <a:buChar char="•"/>
            </a:pPr>
            <a:r>
              <a:rPr lang="en-US" sz="2400">
                <a:solidFill>
                  <a:srgbClr val="004D71"/>
                </a:solidFill>
                <a:latin typeface="Calibri"/>
                <a:ea typeface="Noto Sans"/>
                <a:cs typeface="Calibri"/>
              </a:rPr>
              <a:t>present information from other sources (“data matching”),</a:t>
            </a:r>
            <a:endParaRPr lang="en-US" sz="2400">
              <a:solidFill>
                <a:srgbClr val="000000"/>
              </a:solidFill>
              <a:latin typeface="Calibri"/>
              <a:ea typeface="Noto Sans"/>
              <a:cs typeface="Calibri"/>
            </a:endParaRPr>
          </a:p>
          <a:p>
            <a:pPr marL="342900" indent="-342900">
              <a:spcBef>
                <a:spcPct val="20000"/>
              </a:spcBef>
              <a:buFont typeface="Arial,Sans-Serif"/>
              <a:buChar char="•"/>
            </a:pPr>
            <a:r>
              <a:rPr lang="en-US" sz="2400">
                <a:solidFill>
                  <a:srgbClr val="004D71"/>
                </a:solidFill>
                <a:latin typeface="Calibri"/>
                <a:ea typeface="Noto Sans"/>
                <a:cs typeface="Calibri"/>
              </a:rPr>
              <a:t>provide assessments, for example by generating scores, predictions, or classifications,</a:t>
            </a:r>
            <a:endParaRPr lang="en-US" sz="2400">
              <a:solidFill>
                <a:srgbClr val="000000"/>
              </a:solidFill>
              <a:latin typeface="Calibri"/>
              <a:ea typeface="Noto Sans"/>
              <a:cs typeface="Calibri"/>
            </a:endParaRPr>
          </a:p>
          <a:p>
            <a:pPr marL="342900" indent="-342900">
              <a:spcBef>
                <a:spcPct val="20000"/>
              </a:spcBef>
              <a:buFont typeface="Arial,Sans-Serif"/>
              <a:buChar char="•"/>
            </a:pPr>
            <a:r>
              <a:rPr lang="en-US" sz="2400">
                <a:solidFill>
                  <a:srgbClr val="004D71"/>
                </a:solidFill>
                <a:latin typeface="Calibri"/>
                <a:ea typeface="Noto Sans"/>
                <a:cs typeface="Calibri"/>
              </a:rPr>
              <a:t>recommend one or multiple options to the decision-maker,</a:t>
            </a:r>
            <a:endParaRPr lang="en-US" sz="2400">
              <a:solidFill>
                <a:srgbClr val="000000"/>
              </a:solidFill>
              <a:latin typeface="Calibri"/>
              <a:ea typeface="Noto Sans"/>
              <a:cs typeface="Calibri"/>
            </a:endParaRPr>
          </a:p>
          <a:p>
            <a:pPr marL="342900" indent="-342900">
              <a:spcBef>
                <a:spcPct val="20000"/>
              </a:spcBef>
              <a:buFont typeface="Arial,Sans-Serif"/>
              <a:buChar char="•"/>
            </a:pPr>
            <a:r>
              <a:rPr lang="en-US" sz="2400">
                <a:solidFill>
                  <a:srgbClr val="004D71"/>
                </a:solidFill>
                <a:latin typeface="Calibri"/>
                <a:ea typeface="Noto Sans"/>
                <a:cs typeface="Calibri"/>
              </a:rPr>
              <a:t>make partial or intermediate decisions as part of a decision-making process, or</a:t>
            </a:r>
            <a:endParaRPr lang="en-US" sz="2400">
              <a:solidFill>
                <a:srgbClr val="000000"/>
              </a:solidFill>
              <a:latin typeface="Calibri"/>
              <a:ea typeface="Noto Sans"/>
              <a:cs typeface="Calibri"/>
            </a:endParaRPr>
          </a:p>
          <a:p>
            <a:pPr marL="342900" indent="-342900">
              <a:spcBef>
                <a:spcPct val="20000"/>
              </a:spcBef>
              <a:buFont typeface="Arial,Sans-Serif"/>
              <a:buChar char="•"/>
            </a:pPr>
            <a:r>
              <a:rPr lang="en-US" sz="2400">
                <a:solidFill>
                  <a:srgbClr val="004D71"/>
                </a:solidFill>
                <a:latin typeface="Calibri"/>
                <a:ea typeface="Noto Sans"/>
                <a:cs typeface="Calibri"/>
              </a:rPr>
              <a:t>make the final decision.</a:t>
            </a:r>
            <a:endParaRPr lang="en-US"/>
          </a:p>
        </p:txBody>
      </p:sp>
      <p:sp>
        <p:nvSpPr>
          <p:cNvPr id="3" name="TextBox 4">
            <a:extLst>
              <a:ext uri="{FF2B5EF4-FFF2-40B4-BE49-F238E27FC236}">
                <a16:creationId xmlns:a16="http://schemas.microsoft.com/office/drawing/2014/main" id="{5C8C82B4-F029-43E9-9C09-08FF9BAB6779}"/>
              </a:ext>
            </a:extLst>
          </p:cNvPr>
          <p:cNvSpPr txBox="1"/>
          <p:nvPr/>
        </p:nvSpPr>
        <p:spPr>
          <a:xfrm>
            <a:off x="9709250" y="1687875"/>
            <a:ext cx="1968552"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a:ln>
                  <a:noFill/>
                </a:ln>
                <a:solidFill>
                  <a:srgbClr val="004D71"/>
                </a:solidFill>
                <a:effectLst/>
                <a:uLnTx/>
                <a:uFillTx/>
                <a:latin typeface="Calibri"/>
                <a:ea typeface="+mn-ea"/>
                <a:cs typeface="+mn-cs"/>
              </a:rPr>
              <a:t>Recommendations</a:t>
            </a:r>
          </a:p>
        </p:txBody>
      </p:sp>
      <p:cxnSp>
        <p:nvCxnSpPr>
          <p:cNvPr id="4" name="Straight Arrow Connector 3" descr="Vertical arrow spanning length of bulleted list with Recommendations at the top and Decisions at the bottom. ">
            <a:extLst>
              <a:ext uri="{FF2B5EF4-FFF2-40B4-BE49-F238E27FC236}">
                <a16:creationId xmlns:a16="http://schemas.microsoft.com/office/drawing/2014/main" id="{0F4DAEBB-EB80-4BF3-83D8-B2320E85790F}"/>
              </a:ext>
            </a:extLst>
          </p:cNvPr>
          <p:cNvCxnSpPr>
            <a:cxnSpLocks/>
          </p:cNvCxnSpPr>
          <p:nvPr/>
        </p:nvCxnSpPr>
        <p:spPr>
          <a:xfrm>
            <a:off x="10547783" y="2057207"/>
            <a:ext cx="1" cy="3818426"/>
          </a:xfrm>
          <a:prstGeom prst="straightConnector1">
            <a:avLst/>
          </a:prstGeom>
          <a:ln w="57150">
            <a:headEnd type="triangle"/>
            <a:tailEnd type="triangle"/>
          </a:ln>
        </p:spPr>
        <p:style>
          <a:lnRef idx="1">
            <a:schemeClr val="accent1"/>
          </a:lnRef>
          <a:fillRef idx="0">
            <a:schemeClr val="accent1"/>
          </a:fillRef>
          <a:effectRef idx="0">
            <a:schemeClr val="accent1"/>
          </a:effectRef>
          <a:fontRef idx="minor">
            <a:schemeClr val="tx1"/>
          </a:fontRef>
        </p:style>
      </p:cxnSp>
      <p:sp>
        <p:nvSpPr>
          <p:cNvPr id="5" name="TextBox 5">
            <a:extLst>
              <a:ext uri="{FF2B5EF4-FFF2-40B4-BE49-F238E27FC236}">
                <a16:creationId xmlns:a16="http://schemas.microsoft.com/office/drawing/2014/main" id="{9D0F96FA-DFD7-47A1-B3D7-158E582070EB}"/>
              </a:ext>
            </a:extLst>
          </p:cNvPr>
          <p:cNvSpPr txBox="1"/>
          <p:nvPr/>
        </p:nvSpPr>
        <p:spPr>
          <a:xfrm>
            <a:off x="10066719" y="5961983"/>
            <a:ext cx="1083951"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a:ln>
                  <a:noFill/>
                </a:ln>
                <a:solidFill>
                  <a:srgbClr val="004D71"/>
                </a:solidFill>
                <a:effectLst/>
                <a:uLnTx/>
                <a:uFillTx/>
                <a:latin typeface="Calibri"/>
                <a:ea typeface="+mn-ea"/>
                <a:cs typeface="+mn-cs"/>
              </a:rPr>
              <a:t>Decisions</a:t>
            </a:r>
          </a:p>
        </p:txBody>
      </p:sp>
      <p:sp>
        <p:nvSpPr>
          <p:cNvPr id="2" name="Slide Number Placeholder 1"/>
          <p:cNvSpPr>
            <a:spLocks noGrp="1"/>
          </p:cNvSpPr>
          <p:nvPr>
            <p:ph type="sldNum" sz="quarter" idx="12"/>
          </p:nvPr>
        </p:nvSpPr>
        <p:spPr/>
        <p:txBody>
          <a:bodyPr/>
          <a:lstStyle/>
          <a:p>
            <a:fld id="{32D4B517-E49B-41B6-9DBC-23634E0F1CDC}" type="slidenum">
              <a:rPr lang="en-CA" smtClean="0"/>
              <a:pPr/>
              <a:t>29</a:t>
            </a:fld>
            <a:endParaRPr lang="en-CA"/>
          </a:p>
        </p:txBody>
      </p:sp>
    </p:spTree>
    <p:extLst>
      <p:ext uri="{BB962C8B-B14F-4D97-AF65-F5344CB8AC3E}">
        <p14:creationId xmlns:p14="http://schemas.microsoft.com/office/powerpoint/2010/main" val="2666803492"/>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a:latin typeface="Calibri"/>
                <a:ea typeface="Calibri"/>
                <a:cs typeface="Calibri"/>
              </a:rPr>
              <a:t>Background</a:t>
            </a:r>
            <a:endParaRPr lang="en-US"/>
          </a:p>
        </p:txBody>
      </p:sp>
      <p:sp>
        <p:nvSpPr>
          <p:cNvPr id="7" name="Content Placeholder 6"/>
          <p:cNvSpPr>
            <a:spLocks noGrp="1"/>
          </p:cNvSpPr>
          <p:nvPr>
            <p:ph idx="10"/>
          </p:nvPr>
        </p:nvSpPr>
        <p:spPr>
          <a:xfrm>
            <a:off x="931862" y="1124744"/>
            <a:ext cx="9820545" cy="5293146"/>
          </a:xfrm>
        </p:spPr>
        <p:txBody>
          <a:bodyPr vert="horz" lIns="0" tIns="0" rIns="0" bIns="0" rtlCol="0" anchor="t">
            <a:normAutofit/>
          </a:bodyPr>
          <a:lstStyle/>
          <a:p>
            <a:pPr marL="342900" indent="-342900">
              <a:buFont typeface="Arial" panose="020B0604020202020204" pitchFamily="34" charset="0"/>
              <a:buChar char="•"/>
            </a:pPr>
            <a:r>
              <a:rPr lang="en-US" sz="2100">
                <a:latin typeface="Calibri"/>
                <a:ea typeface="Calibri"/>
                <a:cs typeface="Calibri"/>
              </a:rPr>
              <a:t>Providing better programs and services for Canadians sometimes involves the use of artificial intelligence (AI) to support sound decision </a:t>
            </a:r>
            <a:r>
              <a:rPr lang="en-US" sz="2100">
                <a:latin typeface="Calibri"/>
                <a:cs typeface="Calibri"/>
              </a:rPr>
              <a:t>making.</a:t>
            </a:r>
            <a:endParaRPr lang="en-US" sz="2100">
              <a:latin typeface="Calibri"/>
              <a:ea typeface="Calibri"/>
              <a:cs typeface="Calibri"/>
            </a:endParaRPr>
          </a:p>
          <a:p>
            <a:pPr marL="342900" indent="-342900">
              <a:buChar char="•"/>
            </a:pPr>
            <a:r>
              <a:rPr lang="en-US" sz="2100">
                <a:latin typeface="Calibri"/>
                <a:cs typeface="Calibri"/>
              </a:rPr>
              <a:t>The Government of Canada (GC) is committed to</a:t>
            </a:r>
            <a:r>
              <a:rPr lang="en-US" sz="2100">
                <a:latin typeface="Calibri"/>
                <a:ea typeface="Calibri"/>
                <a:cs typeface="Calibri"/>
              </a:rPr>
              <a:t> ensuring that the government's use of AI is governed with clear values, ethics and laws, and in accordance with human rights.</a:t>
            </a:r>
          </a:p>
          <a:p>
            <a:pPr marL="342900" indent="-342900">
              <a:buChar char="•"/>
            </a:pPr>
            <a:r>
              <a:rPr lang="en-US" sz="2100">
                <a:latin typeface="Calibri"/>
                <a:cs typeface="Calibri"/>
              </a:rPr>
              <a:t>Treasury Board of Canada Secretariat (TBS) is responsible for providing government-wide direction on information and data governance, information technology, security, privacy and access to information.</a:t>
            </a:r>
            <a:endParaRPr lang="en-US" sz="2100">
              <a:latin typeface="Calibri"/>
              <a:ea typeface="Calibri"/>
              <a:cs typeface="Calibri"/>
            </a:endParaRPr>
          </a:p>
          <a:p>
            <a:pPr marL="342900" indent="-342900">
              <a:buChar char="•"/>
            </a:pPr>
            <a:r>
              <a:rPr lang="en-US" sz="2100">
                <a:latin typeface="Calibri"/>
                <a:cs typeface="Calibri"/>
              </a:rPr>
              <a:t>The Dir</a:t>
            </a:r>
            <a:r>
              <a:rPr lang="en-US" sz="2100">
                <a:latin typeface="Calibri"/>
                <a:ea typeface="Calibri"/>
                <a:cs typeface="Calibri"/>
              </a:rPr>
              <a:t>ective on Automated Decision-Making (directive) sets rules for how federal departments can use automated systems (including AI) to make or support decisions that impact the legal rights, privileges or interests of clients. For example: </a:t>
            </a:r>
          </a:p>
          <a:p>
            <a:pPr marL="1028700" lvl="1">
              <a:buFont typeface="Courier New" panose="020B0604020202020204" pitchFamily="34" charset="0"/>
              <a:buChar char="o"/>
            </a:pPr>
            <a:r>
              <a:rPr lang="en-US">
                <a:latin typeface="Calibri"/>
                <a:ea typeface="Calibri"/>
                <a:cs typeface="Calibri"/>
              </a:rPr>
              <a:t>determining eligibility for permits and benefits</a:t>
            </a:r>
          </a:p>
          <a:p>
            <a:pPr marL="1028700" lvl="1">
              <a:buFont typeface="Courier New" panose="020B0604020202020204" pitchFamily="34" charset="0"/>
              <a:buChar char="o"/>
            </a:pPr>
            <a:r>
              <a:rPr lang="en-US">
                <a:latin typeface="Calibri"/>
                <a:ea typeface="Calibri"/>
                <a:cs typeface="Calibri"/>
              </a:rPr>
              <a:t>assessing eligibility for entry to Canada</a:t>
            </a:r>
            <a:endParaRPr lang="en-US">
              <a:ea typeface="Calibri"/>
              <a:cs typeface="Calibri" panose="020F0502020204030204" pitchFamily="34" charset="0"/>
            </a:endParaRPr>
          </a:p>
          <a:p>
            <a:pPr marL="1028700" lvl="1">
              <a:buFont typeface="Courier New" panose="020B0604020202020204" pitchFamily="34" charset="0"/>
              <a:buChar char="o"/>
            </a:pPr>
            <a:r>
              <a:rPr lang="en-US">
                <a:latin typeface="Calibri"/>
                <a:ea typeface="Calibri"/>
                <a:cs typeface="Calibri"/>
              </a:rPr>
              <a:t>deciding to hire an individual to work in the public service</a:t>
            </a:r>
            <a:endParaRPr lang="en-US">
              <a:cs typeface="Calibri" panose="020F0502020204030204" pitchFamily="34" charset="0"/>
            </a:endParaRPr>
          </a:p>
          <a:p>
            <a:pPr marL="1028700" lvl="1">
              <a:buFont typeface="Courier New" panose="020B0604020202020204" pitchFamily="34" charset="0"/>
              <a:buChar char="o"/>
            </a:pPr>
            <a:r>
              <a:rPr lang="en-US">
                <a:latin typeface="Calibri"/>
                <a:ea typeface="Calibri"/>
                <a:cs typeface="Calibri"/>
              </a:rPr>
              <a:t>granting market authorization for a pharmaceutical product</a:t>
            </a:r>
            <a:endParaRPr lang="en-US"/>
          </a:p>
          <a:p>
            <a:pPr marL="1028700" lvl="1">
              <a:buFont typeface="Courier New" panose="020B0604020202020204" pitchFamily="34" charset="0"/>
              <a:buChar char="o"/>
            </a:pPr>
            <a:r>
              <a:rPr lang="en-US">
                <a:latin typeface="Calibri"/>
                <a:ea typeface="Calibri"/>
                <a:cs typeface="Calibri"/>
              </a:rPr>
              <a:t>launching an investigation into an individual’s conduct</a:t>
            </a:r>
            <a:endParaRPr lang="en-US"/>
          </a:p>
          <a:p>
            <a:pPr marL="1028700" lvl="1">
              <a:buFont typeface="Courier New" panose="020B0604020202020204" pitchFamily="34" charset="0"/>
              <a:buChar char="o"/>
            </a:pPr>
            <a:endParaRPr lang="en-US">
              <a:latin typeface="Calibri"/>
              <a:ea typeface="Calibri"/>
              <a:cs typeface="Calibri"/>
            </a:endParaRPr>
          </a:p>
          <a:p>
            <a:pPr marL="342900" indent="-342900">
              <a:buChar char="•"/>
            </a:pPr>
            <a:endParaRPr lang="en-US">
              <a:latin typeface="Calibri"/>
              <a:ea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3</a:t>
            </a:fld>
            <a:endParaRPr lang="en-CA"/>
          </a:p>
        </p:txBody>
      </p:sp>
    </p:spTree>
    <p:extLst>
      <p:ext uri="{BB962C8B-B14F-4D97-AF65-F5344CB8AC3E}">
        <p14:creationId xmlns:p14="http://schemas.microsoft.com/office/powerpoint/2010/main" val="2006606774"/>
      </p:ext>
    </p:extLst>
  </p:cSld>
  <p:clrMapOvr>
    <a:masterClrMapping/>
  </p:clrMapOvr>
  <p:transition spd="slow">
    <p:push dir="u"/>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EF16DDF-D47E-467D-8CFC-6663E57C2C18}"/>
              </a:ext>
            </a:extLst>
          </p:cNvPr>
          <p:cNvSpPr>
            <a:spLocks noGrp="1"/>
          </p:cNvSpPr>
          <p:nvPr>
            <p:ph type="title"/>
          </p:nvPr>
        </p:nvSpPr>
        <p:spPr>
          <a:xfrm>
            <a:off x="791548" y="160310"/>
            <a:ext cx="7819052" cy="878670"/>
          </a:xfrm>
          <a:noFill/>
          <a:ln>
            <a:noFill/>
            <a:prstDash/>
          </a:ln>
          <a:effectLst/>
        </p:spPr>
        <p:txBody>
          <a:bodyPr rot="0" spcFirstLastPara="1" vertOverflow="overflow" horzOverflow="overflow" vert="horz" wrap="square" lIns="274320" tIns="0" rIns="0" bIns="0" numCol="1" spcCol="0" rtlCol="0" fromWordArt="0" anchor="ctr" anchorCtr="0" forceAA="0" compatLnSpc="1">
            <a:prstTxWarp prst="textNoShape">
              <a:avLst/>
            </a:prstTxWarp>
            <a:noAutofit/>
          </a:bodyPr>
          <a:lstStyle/>
          <a:p>
            <a:r>
              <a:rPr lang="en-CA" sz="3600" kern="0">
                <a:solidFill>
                  <a:srgbClr val="002060"/>
                </a:solidFill>
                <a:latin typeface="+mn-lt"/>
                <a:cs typeface="Calibri"/>
              </a:rPr>
              <a:t>Algorithmic impact assessment (AIA)</a:t>
            </a:r>
          </a:p>
        </p:txBody>
      </p:sp>
      <p:sp>
        <p:nvSpPr>
          <p:cNvPr id="12" name="TextBox 11">
            <a:extLst>
              <a:ext uri="{FF2B5EF4-FFF2-40B4-BE49-F238E27FC236}">
                <a16:creationId xmlns:a16="http://schemas.microsoft.com/office/drawing/2014/main" id="{CFAC0DAB-43D4-4712-A086-5BDE2ABE3288}"/>
              </a:ext>
            </a:extLst>
          </p:cNvPr>
          <p:cNvSpPr txBox="1"/>
          <p:nvPr/>
        </p:nvSpPr>
        <p:spPr>
          <a:xfrm>
            <a:off x="392936" y="1221289"/>
            <a:ext cx="6550236" cy="3816429"/>
          </a:xfrm>
          <a:prstGeom prst="rect">
            <a:avLst/>
          </a:prstGeom>
          <a:noFill/>
        </p:spPr>
        <p:txBody>
          <a:bodyPr wrap="square" lIns="91440" tIns="45720" rIns="91440" bIns="45720" anchor="t">
            <a:spAutoFit/>
          </a:bodyPr>
          <a:lstStyle/>
          <a:p>
            <a:pPr marL="285750" indent="-285750" algn="l">
              <a:buFont typeface="Arial" panose="020B0604020202020204" pitchFamily="34" charset="0"/>
              <a:buChar char="•"/>
            </a:pPr>
            <a:r>
              <a:rPr lang="en-US" sz="2200" b="0" i="0">
                <a:solidFill>
                  <a:schemeClr val="tx2">
                    <a:lumMod val="90000"/>
                    <a:lumOff val="10000"/>
                  </a:schemeClr>
                </a:solidFill>
                <a:effectLst/>
                <a:cs typeface="Calibri"/>
              </a:rPr>
              <a:t>mandatory risk assessment tool </a:t>
            </a:r>
          </a:p>
          <a:p>
            <a:pPr marL="285750" indent="-285750" algn="l">
              <a:buFont typeface="Arial" panose="020B0604020202020204" pitchFamily="34" charset="0"/>
              <a:buChar char="•"/>
            </a:pPr>
            <a:r>
              <a:rPr lang="en-US" sz="2200" b="0" i="0">
                <a:solidFill>
                  <a:schemeClr val="tx2">
                    <a:lumMod val="90000"/>
                    <a:lumOff val="10000"/>
                  </a:schemeClr>
                </a:solidFill>
                <a:effectLst/>
                <a:cs typeface="Calibri" panose="020F0502020204030204" pitchFamily="34" charset="0"/>
              </a:rPr>
              <a:t>questionnaire determines the impact level of an automated decision-system</a:t>
            </a:r>
          </a:p>
          <a:p>
            <a:pPr marL="285750" indent="-285750" algn="l">
              <a:buFont typeface="Arial" panose="020B0604020202020204" pitchFamily="34" charset="0"/>
              <a:buChar char="•"/>
            </a:pPr>
            <a:r>
              <a:rPr lang="en-US" sz="2200" b="0" i="0">
                <a:solidFill>
                  <a:schemeClr val="tx2">
                    <a:lumMod val="90000"/>
                    <a:lumOff val="10000"/>
                  </a:schemeClr>
                </a:solidFill>
                <a:effectLst/>
                <a:cs typeface="Calibri" panose="020F0502020204030204" pitchFamily="34" charset="0"/>
              </a:rPr>
              <a:t>composed of 51 risk and 34 mitigation questions</a:t>
            </a:r>
          </a:p>
          <a:p>
            <a:pPr marL="285750" indent="-285750" algn="l">
              <a:buFont typeface="Arial" panose="020B0604020202020204" pitchFamily="34" charset="0"/>
              <a:buChar char="•"/>
            </a:pPr>
            <a:r>
              <a:rPr lang="en-US" sz="2200" b="0" i="0">
                <a:solidFill>
                  <a:schemeClr val="tx2">
                    <a:lumMod val="90000"/>
                    <a:lumOff val="10000"/>
                  </a:schemeClr>
                </a:solidFill>
                <a:effectLst/>
                <a:cs typeface="Calibri" panose="020F0502020204030204" pitchFamily="34" charset="0"/>
              </a:rPr>
              <a:t>assessment scores are based on many factors including systems design, algorithm, decision type, impact and data</a:t>
            </a:r>
          </a:p>
          <a:p>
            <a:pPr marL="285750" indent="-285750" algn="l">
              <a:buFont typeface="Arial" panose="020B0604020202020204" pitchFamily="34" charset="0"/>
              <a:buChar char="•"/>
            </a:pPr>
            <a:r>
              <a:rPr lang="en-US" sz="2200" b="0" i="0">
                <a:solidFill>
                  <a:schemeClr val="tx2">
                    <a:lumMod val="90000"/>
                    <a:lumOff val="10000"/>
                  </a:schemeClr>
                </a:solidFill>
                <a:effectLst/>
                <a:cs typeface="Calibri" panose="020F0502020204030204" pitchFamily="34" charset="0"/>
              </a:rPr>
              <a:t>developed based on best practices in consultation with both internal and external stakeholders</a:t>
            </a:r>
          </a:p>
          <a:p>
            <a:pPr marL="285750" indent="-285750" algn="l">
              <a:buFont typeface="Arial" panose="020B0604020202020204" pitchFamily="34" charset="0"/>
              <a:buChar char="•"/>
            </a:pPr>
            <a:r>
              <a:rPr lang="en-US" sz="2200" b="0" i="0">
                <a:solidFill>
                  <a:schemeClr val="tx2">
                    <a:lumMod val="90000"/>
                    <a:lumOff val="10000"/>
                  </a:schemeClr>
                </a:solidFill>
                <a:effectLst/>
                <a:cs typeface="Calibri" panose="020F0502020204030204" pitchFamily="34" charset="0"/>
              </a:rPr>
              <a:t>developed in the open, and available to the public for sharing and re-use under an open license</a:t>
            </a:r>
          </a:p>
        </p:txBody>
      </p:sp>
      <p:pic>
        <p:nvPicPr>
          <p:cNvPr id="9" name="Picture 8" descr="Screenshot of algorithmic impact assessment tool.">
            <a:extLst>
              <a:ext uri="{FF2B5EF4-FFF2-40B4-BE49-F238E27FC236}">
                <a16:creationId xmlns:a16="http://schemas.microsoft.com/office/drawing/2014/main" id="{310A45C2-B069-4F29-BA02-48377D8C2F12}"/>
              </a:ext>
            </a:extLst>
          </p:cNvPr>
          <p:cNvPicPr>
            <a:picLocks noChangeAspect="1"/>
          </p:cNvPicPr>
          <p:nvPr/>
        </p:nvPicPr>
        <p:blipFill rotWithShape="1">
          <a:blip r:embed="rId3"/>
          <a:srcRect b="33516"/>
          <a:stretch/>
        </p:blipFill>
        <p:spPr>
          <a:xfrm>
            <a:off x="7019969" y="1176349"/>
            <a:ext cx="4910336" cy="4390181"/>
          </a:xfrm>
          <a:prstGeom prst="rect">
            <a:avLst/>
          </a:prstGeom>
          <a:ln>
            <a:solidFill>
              <a:schemeClr val="accent1"/>
            </a:solidFill>
          </a:ln>
          <a:effectLst>
            <a:outerShdw blurRad="50800" dist="38100" dir="2700000" algn="tl" rotWithShape="0">
              <a:prstClr val="black">
                <a:alpha val="40000"/>
              </a:prstClr>
            </a:outerShdw>
          </a:effectLst>
        </p:spPr>
      </p:pic>
      <p:sp>
        <p:nvSpPr>
          <p:cNvPr id="10" name="TextBox 9">
            <a:extLst>
              <a:ext uri="{FF2B5EF4-FFF2-40B4-BE49-F238E27FC236}">
                <a16:creationId xmlns:a16="http://schemas.microsoft.com/office/drawing/2014/main" id="{6398E979-0C8C-4B11-8811-FB12B4F03BAC}"/>
              </a:ext>
            </a:extLst>
          </p:cNvPr>
          <p:cNvSpPr txBox="1"/>
          <p:nvPr/>
        </p:nvSpPr>
        <p:spPr>
          <a:xfrm>
            <a:off x="392936" y="5841268"/>
            <a:ext cx="11799064" cy="523220"/>
          </a:xfrm>
          <a:prstGeom prst="rect">
            <a:avLst/>
          </a:prstGeom>
          <a:noFill/>
        </p:spPr>
        <p:txBody>
          <a:bodyPr wrap="square" rtlCol="0">
            <a:spAutoFit/>
          </a:bodyPr>
          <a:lstStyle/>
          <a:p>
            <a:br>
              <a:rPr lang="en-CA" sz="1400">
                <a:solidFill>
                  <a:srgbClr val="004D71"/>
                </a:solidFill>
              </a:rPr>
            </a:br>
            <a:r>
              <a:rPr lang="en-CA" sz="1400">
                <a:solidFill>
                  <a:srgbClr val="004D71"/>
                </a:solidFill>
                <a:hlinkClick r:id="rId4">
                  <a:extLst>
                    <a:ext uri="{A12FA001-AC4F-418D-AE19-62706E023703}">
                      <ahyp:hlinkClr xmlns:ahyp="http://schemas.microsoft.com/office/drawing/2018/hyperlinkcolor" val="tx"/>
                    </a:ext>
                  </a:extLst>
                </a:hlinkClick>
              </a:rPr>
              <a:t>https://www.canada.ca/en/government/system/digital-government/digital-government-innovations/responsible-use-ai/algorithmic-impact-assessment.html</a:t>
            </a:r>
            <a:r>
              <a:rPr lang="en-CA" sz="1400">
                <a:solidFill>
                  <a:srgbClr val="004D71"/>
                </a:solidFill>
              </a:rPr>
              <a:t> </a:t>
            </a:r>
          </a:p>
        </p:txBody>
      </p:sp>
      <p:sp>
        <p:nvSpPr>
          <p:cNvPr id="4" name="Slide Number Placeholder 3">
            <a:extLst>
              <a:ext uri="{FF2B5EF4-FFF2-40B4-BE49-F238E27FC236}">
                <a16:creationId xmlns:a16="http://schemas.microsoft.com/office/drawing/2014/main" id="{D3C8D314-F52C-496E-A6C2-A9E741BEA080}"/>
              </a:ext>
            </a:extLst>
          </p:cNvPr>
          <p:cNvSpPr>
            <a:spLocks noGrp="1"/>
          </p:cNvSpPr>
          <p:nvPr>
            <p:ph type="sldNum" sz="quarter" idx="12"/>
          </p:nvPr>
        </p:nvSpPr>
        <p:spPr/>
        <p:txBody>
          <a:bodyPr/>
          <a:lstStyle/>
          <a:p>
            <a:fld id="{32D4B517-E49B-41B6-9DBC-23634E0F1CDC}" type="slidenum">
              <a:rPr lang="en-CA" smtClean="0"/>
              <a:t>30</a:t>
            </a:fld>
            <a:endParaRPr lang="en-CA"/>
          </a:p>
        </p:txBody>
      </p:sp>
    </p:spTree>
    <p:extLst>
      <p:ext uri="{BB962C8B-B14F-4D97-AF65-F5344CB8AC3E}">
        <p14:creationId xmlns:p14="http://schemas.microsoft.com/office/powerpoint/2010/main" val="9936968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F1C724A-B711-4FB9-83B5-37FCE7DAFFCD}"/>
              </a:ext>
            </a:extLst>
          </p:cNvPr>
          <p:cNvSpPr>
            <a:spLocks noGrp="1"/>
          </p:cNvSpPr>
          <p:nvPr>
            <p:ph type="title"/>
          </p:nvPr>
        </p:nvSpPr>
        <p:spPr>
          <a:xfrm>
            <a:off x="1012265" y="121637"/>
            <a:ext cx="7243976" cy="878670"/>
          </a:xfrm>
        </p:spPr>
        <p:txBody>
          <a:bodyPr>
            <a:normAutofit/>
          </a:bodyPr>
          <a:lstStyle/>
          <a:p>
            <a:r>
              <a:rPr lang="en-CA" sz="3600" kern="0">
                <a:solidFill>
                  <a:srgbClr val="002060"/>
                </a:solidFill>
                <a:latin typeface="+mn-lt"/>
                <a:cs typeface="Calibri"/>
              </a:rPr>
              <a:t>Algorithmic Impact Assessment (AIA) areas</a:t>
            </a:r>
          </a:p>
        </p:txBody>
      </p:sp>
      <p:sp>
        <p:nvSpPr>
          <p:cNvPr id="10" name="Rectangle 9">
            <a:extLst>
              <a:ext uri="{FF2B5EF4-FFF2-40B4-BE49-F238E27FC236}">
                <a16:creationId xmlns:a16="http://schemas.microsoft.com/office/drawing/2014/main" id="{52482EAD-338B-45BE-A715-DC6E015AC083}"/>
              </a:ext>
            </a:extLst>
          </p:cNvPr>
          <p:cNvSpPr/>
          <p:nvPr>
            <p:custDataLst>
              <p:tags r:id="rId1"/>
            </p:custDataLst>
          </p:nvPr>
        </p:nvSpPr>
        <p:spPr>
          <a:xfrm>
            <a:off x="1012265" y="1571441"/>
            <a:ext cx="4946340" cy="4521853"/>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tIns="182880" rtlCol="0" anchor="t" anchorCtr="0"/>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0" i="0" u="none" strike="noStrike" kern="0" cap="none" spc="0" normalizeH="0" baseline="0" noProof="0">
                <a:ln>
                  <a:noFill/>
                </a:ln>
                <a:solidFill>
                  <a:srgbClr val="FFFFFF"/>
                </a:solidFill>
                <a:effectLst/>
                <a:uLnTx/>
                <a:uFillTx/>
                <a:ea typeface="+mn-ea"/>
                <a:cs typeface="+mn-cs"/>
                <a:sym typeface="Arial"/>
              </a:rPr>
              <a:t>Risk areas</a:t>
            </a:r>
            <a:endParaRPr kumimoji="0" lang="en-CA" sz="2400" b="0" i="0" u="none" strike="noStrike" kern="0" cap="none" spc="0" normalizeH="0" baseline="0" noProof="0">
              <a:ln>
                <a:noFill/>
              </a:ln>
              <a:solidFill>
                <a:srgbClr val="FFFFFF"/>
              </a:solidFill>
              <a:effectLst/>
              <a:uLnTx/>
              <a:uFillTx/>
              <a:ea typeface="+mn-ea"/>
              <a:cs typeface="+mn-cs"/>
              <a:sym typeface="Arial"/>
            </a:endParaRPr>
          </a:p>
        </p:txBody>
      </p:sp>
      <p:sp>
        <p:nvSpPr>
          <p:cNvPr id="15" name="Rectangle 14">
            <a:extLst>
              <a:ext uri="{FF2B5EF4-FFF2-40B4-BE49-F238E27FC236}">
                <a16:creationId xmlns:a16="http://schemas.microsoft.com/office/drawing/2014/main" id="{DAFD1038-8C6E-43F3-B1BE-21B063A692AA}"/>
              </a:ext>
            </a:extLst>
          </p:cNvPr>
          <p:cNvSpPr/>
          <p:nvPr/>
        </p:nvSpPr>
        <p:spPr>
          <a:xfrm>
            <a:off x="1305517" y="2276872"/>
            <a:ext cx="4359835" cy="3600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Risk profile</a:t>
            </a:r>
          </a:p>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Reasons for automation</a:t>
            </a:r>
          </a:p>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System</a:t>
            </a:r>
          </a:p>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Algorithm</a:t>
            </a:r>
          </a:p>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Decision</a:t>
            </a:r>
          </a:p>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Impact assessment</a:t>
            </a:r>
          </a:p>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Data source and type</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CA" sz="1400" b="0" i="0" u="none" strike="noStrike" kern="0" cap="none" spc="0" normalizeH="0" baseline="0" noProof="0">
              <a:ln>
                <a:noFill/>
              </a:ln>
              <a:solidFill>
                <a:srgbClr val="FFFFFF"/>
              </a:solidFill>
              <a:effectLst/>
              <a:uLnTx/>
              <a:uFillTx/>
              <a:ea typeface="+mn-ea"/>
              <a:cs typeface="+mn-cs"/>
              <a:sym typeface="Arial"/>
            </a:endParaRPr>
          </a:p>
        </p:txBody>
      </p:sp>
      <p:sp>
        <p:nvSpPr>
          <p:cNvPr id="6" name="Rectangle 5">
            <a:extLst>
              <a:ext uri="{FF2B5EF4-FFF2-40B4-BE49-F238E27FC236}">
                <a16:creationId xmlns:a16="http://schemas.microsoft.com/office/drawing/2014/main" id="{02110C42-0582-4FE3-A2C1-9885E3DDD1AA}"/>
              </a:ext>
            </a:extLst>
          </p:cNvPr>
          <p:cNvSpPr/>
          <p:nvPr>
            <p:custDataLst>
              <p:tags r:id="rId2"/>
            </p:custDataLst>
          </p:nvPr>
        </p:nvSpPr>
        <p:spPr>
          <a:xfrm>
            <a:off x="6636059" y="1571441"/>
            <a:ext cx="4946341" cy="4521853"/>
          </a:xfrm>
          <a:prstGeom prst="rect">
            <a:avLst/>
          </a:prstGeom>
          <a:solidFill>
            <a:srgbClr val="005172"/>
          </a:solidFill>
          <a:ln>
            <a:noFill/>
          </a:ln>
        </p:spPr>
        <p:style>
          <a:lnRef idx="2">
            <a:schemeClr val="accent1">
              <a:shade val="50000"/>
            </a:schemeClr>
          </a:lnRef>
          <a:fillRef idx="1">
            <a:schemeClr val="accent1"/>
          </a:fillRef>
          <a:effectRef idx="0">
            <a:schemeClr val="accent1"/>
          </a:effectRef>
          <a:fontRef idx="minor">
            <a:schemeClr val="lt1"/>
          </a:fontRef>
        </p:style>
        <p:txBody>
          <a:bodyPr tIns="182880" rtlCol="0" anchor="t" anchorCtr="0"/>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0" i="0" u="none" strike="noStrike" kern="0" cap="none" spc="0" normalizeH="0" baseline="0" noProof="0">
                <a:ln>
                  <a:noFill/>
                </a:ln>
                <a:solidFill>
                  <a:srgbClr val="FFFFFF"/>
                </a:solidFill>
                <a:effectLst/>
                <a:uLnTx/>
                <a:uFillTx/>
                <a:ea typeface="+mn-ea"/>
                <a:cs typeface="+mn-cs"/>
                <a:sym typeface="Arial"/>
              </a:rPr>
              <a:t>Mitigation areas</a:t>
            </a:r>
            <a:endParaRPr kumimoji="0" lang="en-CA" sz="2400" b="0" i="0" u="none" strike="noStrike" kern="0" cap="none" spc="0" normalizeH="0" baseline="0" noProof="0">
              <a:ln>
                <a:noFill/>
              </a:ln>
              <a:solidFill>
                <a:srgbClr val="FFFFFF"/>
              </a:solidFill>
              <a:effectLst/>
              <a:uLnTx/>
              <a:uFillTx/>
              <a:ea typeface="+mn-ea"/>
              <a:cs typeface="+mn-cs"/>
              <a:sym typeface="Arial"/>
            </a:endParaRPr>
          </a:p>
        </p:txBody>
      </p:sp>
      <p:sp>
        <p:nvSpPr>
          <p:cNvPr id="11" name="Rectangle 10">
            <a:extLst>
              <a:ext uri="{FF2B5EF4-FFF2-40B4-BE49-F238E27FC236}">
                <a16:creationId xmlns:a16="http://schemas.microsoft.com/office/drawing/2014/main" id="{BD685BE5-1C6C-4E26-8B70-B352ED58E609}"/>
              </a:ext>
            </a:extLst>
          </p:cNvPr>
          <p:cNvSpPr/>
          <p:nvPr/>
        </p:nvSpPr>
        <p:spPr>
          <a:xfrm>
            <a:off x="6941219" y="2276872"/>
            <a:ext cx="4336019" cy="3600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marR="0" lvl="0" indent="-285750" algn="l" defTabSz="914400" rtl="0" eaLnBrk="1" fontAlgn="auto" latinLnBrk="0" hangingPunct="1">
              <a:lnSpc>
                <a:spcPct val="100000"/>
              </a:lnSpc>
              <a:spcBef>
                <a:spcPts val="600"/>
              </a:spcBef>
              <a:spcAft>
                <a:spcPts val="0"/>
              </a:spcAft>
              <a:buClr>
                <a:srgbClr val="006EB7"/>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Consultations</a:t>
            </a:r>
            <a:br>
              <a:rPr kumimoji="0" lang="en-US" sz="2800" b="0" i="0" u="none" strike="noStrike" kern="0" cap="none" spc="0" normalizeH="0" baseline="0" noProof="0">
                <a:ln>
                  <a:noFill/>
                </a:ln>
                <a:solidFill>
                  <a:srgbClr val="000000"/>
                </a:solidFill>
                <a:effectLst/>
                <a:uLnTx/>
                <a:uFillTx/>
                <a:ea typeface="+mn-ea"/>
                <a:cs typeface="Arial" pitchFamily="34" charset="0"/>
                <a:sym typeface="Arial"/>
              </a:rPr>
            </a:b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(internal and external)</a:t>
            </a:r>
          </a:p>
          <a:p>
            <a:pPr marL="285750" marR="0" lvl="0" indent="-285750" algn="l" defTabSz="914400" rtl="0" eaLnBrk="1" fontAlgn="auto" latinLnBrk="0" hangingPunct="1">
              <a:lnSpc>
                <a:spcPct val="100000"/>
              </a:lnSpc>
              <a:spcBef>
                <a:spcPts val="600"/>
              </a:spcBef>
              <a:spcAft>
                <a:spcPts val="0"/>
              </a:spcAft>
              <a:buClr>
                <a:srgbClr val="006EB7"/>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Data quality</a:t>
            </a:r>
          </a:p>
          <a:p>
            <a:pPr marL="285750" marR="0" lvl="0" indent="-285750" algn="l" defTabSz="914400" rtl="0" eaLnBrk="1" fontAlgn="auto" latinLnBrk="0" hangingPunct="1">
              <a:lnSpc>
                <a:spcPct val="100000"/>
              </a:lnSpc>
              <a:spcBef>
                <a:spcPts val="600"/>
              </a:spcBef>
              <a:spcAft>
                <a:spcPts val="0"/>
              </a:spcAft>
              <a:buClr>
                <a:srgbClr val="006EB7"/>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Procedural fairness</a:t>
            </a:r>
          </a:p>
          <a:p>
            <a:pPr marL="285750" marR="0" lvl="0" indent="-285750" algn="l" defTabSz="914400" rtl="0" eaLnBrk="1" fontAlgn="auto" latinLnBrk="0" hangingPunct="1">
              <a:lnSpc>
                <a:spcPct val="100000"/>
              </a:lnSpc>
              <a:spcBef>
                <a:spcPts val="600"/>
              </a:spcBef>
              <a:spcAft>
                <a:spcPts val="0"/>
              </a:spcAft>
              <a:buClr>
                <a:srgbClr val="006EB7"/>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Privacy</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CA" sz="1400" b="0" i="0" u="none" strike="noStrike" kern="0" cap="none" spc="0" normalizeH="0" baseline="0" noProof="0">
              <a:ln>
                <a:noFill/>
              </a:ln>
              <a:solidFill>
                <a:srgbClr val="FFFFFF"/>
              </a:solidFill>
              <a:effectLst/>
              <a:uLnTx/>
              <a:uFillTx/>
              <a:ea typeface="+mn-ea"/>
              <a:cs typeface="+mn-cs"/>
              <a:sym typeface="Arial"/>
            </a:endParaRPr>
          </a:p>
        </p:txBody>
      </p:sp>
      <p:sp>
        <p:nvSpPr>
          <p:cNvPr id="3" name="Slide Number Placeholder 2">
            <a:extLst>
              <a:ext uri="{FF2B5EF4-FFF2-40B4-BE49-F238E27FC236}">
                <a16:creationId xmlns:a16="http://schemas.microsoft.com/office/drawing/2014/main" id="{C49FF9FB-4A5E-46BD-B8E0-E8C28167012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32D4B517-E49B-41B6-9DBC-23634E0F1CDC}" type="slidenum">
              <a:rPr kumimoji="0" lang="en-CA" sz="1200" b="0" i="0" u="none" strike="noStrike" kern="0" cap="none" spc="0" normalizeH="0" baseline="0" noProof="0" smtClean="0">
                <a:ln>
                  <a:noFill/>
                </a:ln>
                <a:solidFill>
                  <a:srgbClr val="888888"/>
                </a:solidFill>
                <a:effectLst/>
                <a:uLnTx/>
                <a:uFillTx/>
                <a:latin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31</a:t>
            </a:fld>
            <a:endParaRPr kumimoji="0" lang="en-CA" sz="1200" b="0" i="0" u="none" strike="noStrike" kern="0" cap="none" spc="0" normalizeH="0" baseline="0" noProof="0">
              <a:ln>
                <a:noFill/>
              </a:ln>
              <a:solidFill>
                <a:srgbClr val="888888"/>
              </a:solidFill>
              <a:effectLst/>
              <a:uLnTx/>
              <a:uFillTx/>
              <a:latin typeface="Calibri"/>
              <a:cs typeface="Calibri"/>
              <a:sym typeface="Calibri"/>
            </a:endParaRPr>
          </a:p>
        </p:txBody>
      </p:sp>
    </p:spTree>
    <p:extLst>
      <p:ext uri="{BB962C8B-B14F-4D97-AF65-F5344CB8AC3E}">
        <p14:creationId xmlns:p14="http://schemas.microsoft.com/office/powerpoint/2010/main" val="12718523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2F38053-BE6B-42BB-B66D-6C29453ACE79}"/>
              </a:ext>
            </a:extLst>
          </p:cNvPr>
          <p:cNvSpPr>
            <a:spLocks noGrp="1"/>
          </p:cNvSpPr>
          <p:nvPr>
            <p:ph type="title"/>
          </p:nvPr>
        </p:nvSpPr>
        <p:spPr>
          <a:xfrm>
            <a:off x="1012265" y="93238"/>
            <a:ext cx="7243976" cy="878670"/>
          </a:xfrm>
        </p:spPr>
        <p:txBody>
          <a:bodyPr>
            <a:normAutofit/>
          </a:bodyPr>
          <a:lstStyle/>
          <a:p>
            <a:r>
              <a:rPr lang="en-CA" sz="3600" kern="0">
                <a:solidFill>
                  <a:srgbClr val="002060"/>
                </a:solidFill>
                <a:latin typeface="+mn-lt"/>
                <a:cs typeface="Calibri"/>
              </a:rPr>
              <a:t>The AIA process</a:t>
            </a:r>
          </a:p>
        </p:txBody>
      </p:sp>
      <p:pic>
        <p:nvPicPr>
          <p:cNvPr id="15" name="Google Shape;652;g82195fc881_0_20">
            <a:extLst>
              <a:ext uri="{FF2B5EF4-FFF2-40B4-BE49-F238E27FC236}">
                <a16:creationId xmlns:a16="http://schemas.microsoft.com/office/drawing/2014/main" id="{72B43269-DBD7-450D-A1F0-B859AB8F24AD}"/>
              </a:ex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100025" y="1398925"/>
            <a:ext cx="842675" cy="986161"/>
          </a:xfrm>
          <a:prstGeom prst="rect">
            <a:avLst/>
          </a:prstGeom>
          <a:noFill/>
          <a:ln>
            <a:noFill/>
          </a:ln>
        </p:spPr>
      </p:pic>
      <p:grpSp>
        <p:nvGrpSpPr>
          <p:cNvPr id="3" name="Group 2" descr="Diagram showing that the AIA measures the impact level (from I-IV), which determines the scaled requirements as per Appendix C of the Directive. The AIA is then published on the Open Government Portal before production. ">
            <a:extLst>
              <a:ext uri="{FF2B5EF4-FFF2-40B4-BE49-F238E27FC236}">
                <a16:creationId xmlns:a16="http://schemas.microsoft.com/office/drawing/2014/main" id="{C9603C3B-45D7-40D0-62F5-38A8535700D3}"/>
              </a:ext>
            </a:extLst>
          </p:cNvPr>
          <p:cNvGrpSpPr/>
          <p:nvPr/>
        </p:nvGrpSpPr>
        <p:grpSpPr>
          <a:xfrm>
            <a:off x="521362" y="2853420"/>
            <a:ext cx="11361061" cy="3455900"/>
            <a:chOff x="521362" y="2853420"/>
            <a:chExt cx="11361061" cy="3455900"/>
          </a:xfrm>
        </p:grpSpPr>
        <p:grpSp>
          <p:nvGrpSpPr>
            <p:cNvPr id="5" name="Google Shape;642;g82195fc881_0_20">
              <a:extLst>
                <a:ext uri="{FF2B5EF4-FFF2-40B4-BE49-F238E27FC236}">
                  <a16:creationId xmlns:a16="http://schemas.microsoft.com/office/drawing/2014/main" id="{85DD8481-E7AC-4E7D-8CD3-8BB17C17EDB5}"/>
                </a:ext>
              </a:extLst>
            </p:cNvPr>
            <p:cNvGrpSpPr/>
            <p:nvPr/>
          </p:nvGrpSpPr>
          <p:grpSpPr>
            <a:xfrm>
              <a:off x="521362" y="2853450"/>
              <a:ext cx="1722210" cy="1234647"/>
              <a:chOff x="1275994" y="1330525"/>
              <a:chExt cx="3087556" cy="839339"/>
            </a:xfrm>
          </p:grpSpPr>
          <p:sp>
            <p:nvSpPr>
              <p:cNvPr id="6" name="Google Shape;643;g82195fc881_0_20">
                <a:extLst>
                  <a:ext uri="{FF2B5EF4-FFF2-40B4-BE49-F238E27FC236}">
                    <a16:creationId xmlns:a16="http://schemas.microsoft.com/office/drawing/2014/main" id="{1F9296CE-7ADD-47CA-80E9-1FAB7A875E6F}"/>
                  </a:ext>
                </a:extLst>
              </p:cNvPr>
              <p:cNvSpPr/>
              <p:nvPr/>
            </p:nvSpPr>
            <p:spPr>
              <a:xfrm>
                <a:off x="1342550" y="1330525"/>
                <a:ext cx="3021000" cy="766500"/>
              </a:xfrm>
              <a:prstGeom prst="roundRect">
                <a:avLst>
                  <a:gd name="adj" fmla="val 4485"/>
                </a:avLst>
              </a:prstGeom>
              <a:no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p:txBody>
          </p:sp>
          <p:sp>
            <p:nvSpPr>
              <p:cNvPr id="7" name="Google Shape;644;g82195fc881_0_20">
                <a:extLst>
                  <a:ext uri="{FF2B5EF4-FFF2-40B4-BE49-F238E27FC236}">
                    <a16:creationId xmlns:a16="http://schemas.microsoft.com/office/drawing/2014/main" id="{E5352ECC-4B6E-4E2E-97FE-316CBAADC374}"/>
                  </a:ext>
                </a:extLst>
              </p:cNvPr>
              <p:cNvSpPr txBox="1"/>
              <p:nvPr/>
            </p:nvSpPr>
            <p:spPr>
              <a:xfrm>
                <a:off x="1275994" y="1433964"/>
                <a:ext cx="2902500" cy="7359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15000"/>
                  </a:lnSpc>
                  <a:spcBef>
                    <a:spcPts val="0"/>
                  </a:spcBef>
                  <a:spcAft>
                    <a:spcPts val="1600"/>
                  </a:spcAft>
                  <a:buClr>
                    <a:srgbClr val="000000"/>
                  </a:buClr>
                  <a:buSzPts val="1800"/>
                  <a:buFont typeface="Arial"/>
                  <a:buNone/>
                  <a:tabLst/>
                  <a:defRPr/>
                </a:pPr>
                <a:r>
                  <a:rPr kumimoji="0" lang="en-US" sz="2400" b="1" i="0" u="none" strike="noStrike" kern="1200" cap="none" spc="0" normalizeH="0" baseline="0" noProof="0">
                    <a:ln>
                      <a:noFill/>
                    </a:ln>
                    <a:solidFill>
                      <a:srgbClr val="000000"/>
                    </a:solidFill>
                    <a:effectLst/>
                    <a:uLnTx/>
                    <a:uFillTx/>
                    <a:latin typeface="Roboto"/>
                    <a:ea typeface="Roboto"/>
                    <a:cs typeface="Roboto"/>
                    <a:sym typeface="Roboto"/>
                  </a:rPr>
                  <a:t>The AIA</a:t>
                </a:r>
                <a:r>
                  <a:rPr kumimoji="0" lang="en-US" sz="2400" b="0" i="0" u="none" strike="noStrike" kern="1200" cap="none" spc="0" normalizeH="0" baseline="0" noProof="0">
                    <a:ln>
                      <a:noFill/>
                    </a:ln>
                    <a:solidFill>
                      <a:srgbClr val="000000"/>
                    </a:solidFill>
                    <a:effectLst/>
                    <a:uLnTx/>
                    <a:uFillTx/>
                    <a:latin typeface="Roboto"/>
                    <a:ea typeface="Roboto"/>
                    <a:cs typeface="Roboto"/>
                    <a:sym typeface="Roboto"/>
                  </a:rPr>
                  <a:t> </a:t>
                </a:r>
                <a:endParaRPr kumimoji="0" sz="2400" b="0" i="0" u="none" strike="noStrike" kern="1200" cap="none" spc="0" normalizeH="0" baseline="0" noProof="0">
                  <a:ln>
                    <a:noFill/>
                  </a:ln>
                  <a:solidFill>
                    <a:srgbClr val="000000"/>
                  </a:solidFill>
                  <a:effectLst/>
                  <a:uLnTx/>
                  <a:uFillTx/>
                  <a:latin typeface="Arial"/>
                  <a:ea typeface="Arial"/>
                  <a:cs typeface="Arial"/>
                  <a:sym typeface="Arial"/>
                </a:endParaRPr>
              </a:p>
            </p:txBody>
          </p:sp>
        </p:grpSp>
        <p:grpSp>
          <p:nvGrpSpPr>
            <p:cNvPr id="8" name="Google Shape;645;g82195fc881_0_20">
              <a:extLst>
                <a:ext uri="{FF2B5EF4-FFF2-40B4-BE49-F238E27FC236}">
                  <a16:creationId xmlns:a16="http://schemas.microsoft.com/office/drawing/2014/main" id="{5D1EF8C6-AF1C-456F-912F-2DE902A39913}"/>
                </a:ext>
              </a:extLst>
            </p:cNvPr>
            <p:cNvGrpSpPr/>
            <p:nvPr/>
          </p:nvGrpSpPr>
          <p:grpSpPr>
            <a:xfrm>
              <a:off x="4726103" y="2881975"/>
              <a:ext cx="1799708" cy="1234691"/>
              <a:chOff x="1247680" y="1547269"/>
              <a:chExt cx="3021001" cy="776046"/>
            </a:xfrm>
          </p:grpSpPr>
          <p:sp>
            <p:nvSpPr>
              <p:cNvPr id="9" name="Google Shape;646;g82195fc881_0_20">
                <a:extLst>
                  <a:ext uri="{FF2B5EF4-FFF2-40B4-BE49-F238E27FC236}">
                    <a16:creationId xmlns:a16="http://schemas.microsoft.com/office/drawing/2014/main" id="{30579B34-FD99-4CFD-9F26-3F6E29EC73C1}"/>
                  </a:ext>
                </a:extLst>
              </p:cNvPr>
              <p:cNvSpPr/>
              <p:nvPr/>
            </p:nvSpPr>
            <p:spPr>
              <a:xfrm>
                <a:off x="1247680" y="1556815"/>
                <a:ext cx="3021000" cy="766500"/>
              </a:xfrm>
              <a:prstGeom prst="roundRect">
                <a:avLst>
                  <a:gd name="adj" fmla="val 4485"/>
                </a:avLst>
              </a:prstGeom>
              <a:no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p:txBody>
          </p:sp>
          <p:sp>
            <p:nvSpPr>
              <p:cNvPr id="10" name="Google Shape;647;g82195fc881_0_20">
                <a:extLst>
                  <a:ext uri="{FF2B5EF4-FFF2-40B4-BE49-F238E27FC236}">
                    <a16:creationId xmlns:a16="http://schemas.microsoft.com/office/drawing/2014/main" id="{96EFCA41-96BE-43EC-B9DA-A957B3AE3DD5}"/>
                  </a:ext>
                </a:extLst>
              </p:cNvPr>
              <p:cNvSpPr txBox="1"/>
              <p:nvPr/>
            </p:nvSpPr>
            <p:spPr>
              <a:xfrm>
                <a:off x="1247681" y="1547269"/>
                <a:ext cx="3021000" cy="6648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15000"/>
                  </a:lnSpc>
                  <a:spcBef>
                    <a:spcPts val="0"/>
                  </a:spcBef>
                  <a:spcAft>
                    <a:spcPts val="0"/>
                  </a:spcAft>
                  <a:buClr>
                    <a:srgbClr val="000000"/>
                  </a:buClr>
                  <a:buSzPts val="1800"/>
                  <a:buFont typeface="Arial"/>
                  <a:buNone/>
                  <a:tabLst/>
                  <a:defRPr/>
                </a:pPr>
                <a:r>
                  <a:rPr kumimoji="0" lang="en-US" sz="2400" b="1" i="0" u="none" strike="noStrike" kern="1200" cap="none" spc="0" normalizeH="0" baseline="0" noProof="0">
                    <a:ln>
                      <a:noFill/>
                    </a:ln>
                    <a:solidFill>
                      <a:srgbClr val="000000"/>
                    </a:solidFill>
                    <a:effectLst/>
                    <a:uLnTx/>
                    <a:uFillTx/>
                    <a:latin typeface="Roboto"/>
                    <a:ea typeface="Roboto"/>
                    <a:cs typeface="Roboto"/>
                    <a:sym typeface="Roboto"/>
                  </a:rPr>
                  <a:t>Impact Level (I-IV)</a:t>
                </a:r>
                <a:endParaRPr kumimoji="0" sz="2400" b="1" i="0" u="none" strike="noStrike" kern="1200" cap="none" spc="0" normalizeH="0" baseline="0" noProof="0">
                  <a:ln>
                    <a:noFill/>
                  </a:ln>
                  <a:solidFill>
                    <a:srgbClr val="000000"/>
                  </a:solidFill>
                  <a:effectLst/>
                  <a:uLnTx/>
                  <a:uFillTx/>
                  <a:latin typeface="Roboto"/>
                  <a:ea typeface="Roboto"/>
                  <a:cs typeface="Roboto"/>
                  <a:sym typeface="Roboto"/>
                </a:endParaRPr>
              </a:p>
              <a:p>
                <a:pPr marL="0" marR="0" lvl="0" indent="0" algn="l" defTabSz="914400" rtl="0" eaLnBrk="1" fontAlgn="auto" latinLnBrk="0" hangingPunct="1">
                  <a:lnSpc>
                    <a:spcPct val="100000"/>
                  </a:lnSpc>
                  <a:spcBef>
                    <a:spcPts val="160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Roboto"/>
                  <a:ea typeface="Roboto"/>
                  <a:cs typeface="Roboto"/>
                  <a:sym typeface="Roboto"/>
                </a:endParaRPr>
              </a:p>
            </p:txBody>
          </p:sp>
        </p:grpSp>
        <p:grpSp>
          <p:nvGrpSpPr>
            <p:cNvPr id="11" name="Google Shape;648;g82195fc881_0_20">
              <a:extLst>
                <a:ext uri="{FF2B5EF4-FFF2-40B4-BE49-F238E27FC236}">
                  <a16:creationId xmlns:a16="http://schemas.microsoft.com/office/drawing/2014/main" id="{6233F3DD-FF26-4DC5-8809-E769B1AFB15C}"/>
                </a:ext>
              </a:extLst>
            </p:cNvPr>
            <p:cNvGrpSpPr/>
            <p:nvPr/>
          </p:nvGrpSpPr>
          <p:grpSpPr>
            <a:xfrm>
              <a:off x="8134660" y="2853420"/>
              <a:ext cx="3747763" cy="1234691"/>
              <a:chOff x="1693714" y="1361086"/>
              <a:chExt cx="3742200" cy="766500"/>
            </a:xfrm>
          </p:grpSpPr>
          <p:sp>
            <p:nvSpPr>
              <p:cNvPr id="12" name="Google Shape;649;g82195fc881_0_20">
                <a:extLst>
                  <a:ext uri="{FF2B5EF4-FFF2-40B4-BE49-F238E27FC236}">
                    <a16:creationId xmlns:a16="http://schemas.microsoft.com/office/drawing/2014/main" id="{333C5012-2B4F-478E-86C1-041903F95EF7}"/>
                  </a:ext>
                </a:extLst>
              </p:cNvPr>
              <p:cNvSpPr/>
              <p:nvPr/>
            </p:nvSpPr>
            <p:spPr>
              <a:xfrm>
                <a:off x="1908915" y="1361086"/>
                <a:ext cx="3526800" cy="766500"/>
              </a:xfrm>
              <a:prstGeom prst="roundRect">
                <a:avLst>
                  <a:gd name="adj" fmla="val 4485"/>
                </a:avLst>
              </a:prstGeom>
              <a:no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p:txBody>
          </p:sp>
          <p:sp>
            <p:nvSpPr>
              <p:cNvPr id="13" name="Google Shape;650;g82195fc881_0_20">
                <a:extLst>
                  <a:ext uri="{FF2B5EF4-FFF2-40B4-BE49-F238E27FC236}">
                    <a16:creationId xmlns:a16="http://schemas.microsoft.com/office/drawing/2014/main" id="{302B5859-516D-41C8-BDDF-416F4E7B6292}"/>
                  </a:ext>
                </a:extLst>
              </p:cNvPr>
              <p:cNvSpPr txBox="1"/>
              <p:nvPr/>
            </p:nvSpPr>
            <p:spPr>
              <a:xfrm>
                <a:off x="1693714" y="1447075"/>
                <a:ext cx="3742200" cy="6246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15000"/>
                  </a:lnSpc>
                  <a:spcBef>
                    <a:spcPts val="0"/>
                  </a:spcBef>
                  <a:spcAft>
                    <a:spcPts val="1600"/>
                  </a:spcAft>
                  <a:buClr>
                    <a:srgbClr val="000000"/>
                  </a:buClr>
                  <a:buSzPts val="1800"/>
                  <a:buFont typeface="Arial"/>
                  <a:buNone/>
                  <a:tabLst/>
                  <a:defRPr/>
                </a:pPr>
                <a:r>
                  <a:rPr kumimoji="0" lang="en-US" sz="2400" b="1" i="0" u="none" strike="noStrike" kern="1200" cap="none" spc="0" normalizeH="0" baseline="0" noProof="0">
                    <a:ln>
                      <a:noFill/>
                    </a:ln>
                    <a:solidFill>
                      <a:srgbClr val="000000"/>
                    </a:solidFill>
                    <a:effectLst/>
                    <a:uLnTx/>
                    <a:uFillTx/>
                    <a:latin typeface="Roboto"/>
                    <a:ea typeface="Roboto"/>
                    <a:cs typeface="Roboto"/>
                    <a:sym typeface="Roboto"/>
                  </a:rPr>
                  <a:t>Scaled Requirements</a:t>
                </a:r>
                <a:br>
                  <a:rPr kumimoji="0" lang="en-US" sz="1800" b="0" i="0" u="none" strike="noStrike" kern="1200" cap="none" spc="0" normalizeH="0" baseline="0" noProof="0">
                    <a:ln>
                      <a:noFill/>
                    </a:ln>
                    <a:solidFill>
                      <a:prstClr val="black"/>
                    </a:solidFill>
                    <a:effectLst/>
                    <a:uLnTx/>
                    <a:uFillTx/>
                    <a:latin typeface="Calibri"/>
                    <a:ea typeface="Roboto"/>
                    <a:cs typeface="+mn-cs"/>
                  </a:rPr>
                </a:br>
                <a:r>
                  <a:rPr kumimoji="0" lang="en-US" sz="1800" b="0" i="0" u="none" strike="noStrike" kern="1200" cap="none" spc="0" normalizeH="0" baseline="0" noProof="0">
                    <a:ln>
                      <a:noFill/>
                    </a:ln>
                    <a:solidFill>
                      <a:prstClr val="black"/>
                    </a:solidFill>
                    <a:effectLst/>
                    <a:uLnTx/>
                    <a:uFillTx/>
                    <a:latin typeface="Calibri"/>
                    <a:ea typeface="Roboto"/>
                    <a:cs typeface="+mn-cs"/>
                  </a:rPr>
                  <a:t>(Directive Appendix C)</a:t>
                </a:r>
                <a:endParaRPr kumimoji="0" lang="en-US" sz="1800" b="1" i="0" u="none" strike="noStrike" kern="1200" cap="none" spc="0" normalizeH="0" baseline="0" noProof="0">
                  <a:ln>
                    <a:noFill/>
                  </a:ln>
                  <a:solidFill>
                    <a:srgbClr val="000000"/>
                  </a:solidFill>
                  <a:effectLst/>
                  <a:uLnTx/>
                  <a:uFillTx/>
                  <a:latin typeface="Roboto"/>
                  <a:ea typeface="Roboto"/>
                  <a:cs typeface="Roboto"/>
                  <a:sym typeface="Roboto"/>
                </a:endParaRPr>
              </a:p>
            </p:txBody>
          </p:sp>
        </p:grpSp>
        <p:sp>
          <p:nvSpPr>
            <p:cNvPr id="14" name="Google Shape;651;g82195fc881_0_20">
              <a:extLst>
                <a:ext uri="{FF2B5EF4-FFF2-40B4-BE49-F238E27FC236}">
                  <a16:creationId xmlns:a16="http://schemas.microsoft.com/office/drawing/2014/main" id="{4702FF39-1077-4157-BB9E-4CA857CCC6B6}"/>
                </a:ext>
              </a:extLst>
            </p:cNvPr>
            <p:cNvSpPr txBox="1"/>
            <p:nvPr/>
          </p:nvSpPr>
          <p:spPr>
            <a:xfrm>
              <a:off x="2900855" y="2956618"/>
              <a:ext cx="1366096" cy="8562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r>
                <a:rPr kumimoji="0" lang="en-US" sz="1800" b="1" i="0" u="none" strike="noStrike" kern="1200" cap="none" spc="0" normalizeH="0" baseline="0" noProof="0">
                  <a:ln>
                    <a:noFill/>
                  </a:ln>
                  <a:solidFill>
                    <a:srgbClr val="000000"/>
                  </a:solidFill>
                  <a:effectLst/>
                  <a:uLnTx/>
                  <a:uFillTx/>
                  <a:latin typeface="Roboto"/>
                  <a:ea typeface="Roboto"/>
                  <a:cs typeface="Roboto"/>
                  <a:sym typeface="Roboto"/>
                </a:rPr>
                <a:t>Measures</a:t>
              </a:r>
              <a:endParaRPr kumimoji="0" sz="1800" b="1" i="0" u="none" strike="noStrike" kern="1200" cap="none" spc="0" normalizeH="0" baseline="0" noProof="0">
                <a:ln>
                  <a:noFill/>
                </a:ln>
                <a:solidFill>
                  <a:srgbClr val="000000"/>
                </a:solidFill>
                <a:effectLst/>
                <a:uLnTx/>
                <a:uFillTx/>
                <a:latin typeface="Roboto"/>
                <a:ea typeface="Roboto"/>
                <a:cs typeface="Roboto"/>
                <a:sym typeface="Roboto"/>
              </a:endParaRPr>
            </a:p>
          </p:txBody>
        </p:sp>
        <p:cxnSp>
          <p:nvCxnSpPr>
            <p:cNvPr id="16" name="Google Shape;653;g82195fc881_0_20">
              <a:extLst>
                <a:ext uri="{FF2B5EF4-FFF2-40B4-BE49-F238E27FC236}">
                  <a16:creationId xmlns:a16="http://schemas.microsoft.com/office/drawing/2014/main" id="{60904BF5-6664-4CDF-A1AA-8BB9181624F9}"/>
                </a:ext>
              </a:extLst>
            </p:cNvPr>
            <p:cNvCxnSpPr>
              <a:cxnSpLocks/>
            </p:cNvCxnSpPr>
            <p:nvPr/>
          </p:nvCxnSpPr>
          <p:spPr>
            <a:xfrm>
              <a:off x="2495600" y="3473282"/>
              <a:ext cx="2052228" cy="0"/>
            </a:xfrm>
            <a:prstGeom prst="straightConnector1">
              <a:avLst/>
            </a:prstGeom>
            <a:noFill/>
            <a:ln w="50800" cap="flat" cmpd="sng">
              <a:solidFill>
                <a:schemeClr val="tx1"/>
              </a:solidFill>
              <a:prstDash val="solid"/>
              <a:round/>
              <a:headEnd type="none" w="sm" len="sm"/>
              <a:tailEnd type="stealth" w="lg" len="med"/>
            </a:ln>
          </p:spPr>
        </p:cxnSp>
        <p:sp>
          <p:nvSpPr>
            <p:cNvPr id="18" name="Google Shape;655;g82195fc881_0_20">
              <a:extLst>
                <a:ext uri="{FF2B5EF4-FFF2-40B4-BE49-F238E27FC236}">
                  <a16:creationId xmlns:a16="http://schemas.microsoft.com/office/drawing/2014/main" id="{496CFA62-2669-44F8-8CF0-AA49D15F7D10}"/>
                </a:ext>
              </a:extLst>
            </p:cNvPr>
            <p:cNvSpPr txBox="1"/>
            <p:nvPr/>
          </p:nvSpPr>
          <p:spPr>
            <a:xfrm>
              <a:off x="6637207" y="2955319"/>
              <a:ext cx="1712775" cy="3651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r>
                <a:rPr kumimoji="0" lang="en-US" sz="1800" b="1" i="0" u="none" strike="noStrike" kern="1200" cap="none" spc="0" normalizeH="0" baseline="0" noProof="0">
                  <a:ln>
                    <a:noFill/>
                  </a:ln>
                  <a:solidFill>
                    <a:srgbClr val="000000"/>
                  </a:solidFill>
                  <a:effectLst/>
                  <a:uLnTx/>
                  <a:uFillTx/>
                  <a:latin typeface="Roboto"/>
                  <a:ea typeface="Roboto"/>
                  <a:cs typeface="Roboto"/>
                  <a:sym typeface="Roboto"/>
                </a:rPr>
                <a:t>Determines</a:t>
              </a:r>
              <a:endParaRPr kumimoji="0" sz="1800" b="1" i="0" u="none" strike="noStrike" kern="1200" cap="none" spc="0" normalizeH="0" baseline="0" noProof="0">
                <a:ln>
                  <a:noFill/>
                </a:ln>
                <a:solidFill>
                  <a:srgbClr val="000000"/>
                </a:solidFill>
                <a:effectLst/>
                <a:uLnTx/>
                <a:uFillTx/>
                <a:latin typeface="Roboto"/>
                <a:ea typeface="Roboto"/>
                <a:cs typeface="Roboto"/>
                <a:sym typeface="Roboto"/>
              </a:endParaRPr>
            </a:p>
          </p:txBody>
        </p:sp>
        <p:cxnSp>
          <p:nvCxnSpPr>
            <p:cNvPr id="22" name="Google Shape;653;g82195fc881_0_20">
              <a:extLst>
                <a:ext uri="{FF2B5EF4-FFF2-40B4-BE49-F238E27FC236}">
                  <a16:creationId xmlns:a16="http://schemas.microsoft.com/office/drawing/2014/main" id="{3C9B8743-F67E-4D81-BAB1-5C0A28A5DB12}"/>
                </a:ext>
              </a:extLst>
            </p:cNvPr>
            <p:cNvCxnSpPr>
              <a:cxnSpLocks/>
            </p:cNvCxnSpPr>
            <p:nvPr/>
          </p:nvCxnSpPr>
          <p:spPr>
            <a:xfrm>
              <a:off x="6708068" y="3474021"/>
              <a:ext cx="1548173" cy="0"/>
            </a:xfrm>
            <a:prstGeom prst="straightConnector1">
              <a:avLst/>
            </a:prstGeom>
            <a:noFill/>
            <a:ln w="50800" cap="flat" cmpd="sng">
              <a:solidFill>
                <a:schemeClr val="tx1"/>
              </a:solidFill>
              <a:prstDash val="solid"/>
              <a:round/>
              <a:headEnd type="none" w="sm" len="sm"/>
              <a:tailEnd type="stealth" w="lg" len="med"/>
            </a:ln>
          </p:spPr>
        </p:cxnSp>
        <p:grpSp>
          <p:nvGrpSpPr>
            <p:cNvPr id="19" name="Google Shape;648;g82195fc881_0_20">
              <a:extLst>
                <a:ext uri="{FF2B5EF4-FFF2-40B4-BE49-F238E27FC236}">
                  <a16:creationId xmlns:a16="http://schemas.microsoft.com/office/drawing/2014/main" id="{AC32E516-FF40-4CD0-AB40-12144F7C7B96}"/>
                </a:ext>
              </a:extLst>
            </p:cNvPr>
            <p:cNvGrpSpPr/>
            <p:nvPr/>
          </p:nvGrpSpPr>
          <p:grpSpPr>
            <a:xfrm>
              <a:off x="8134660" y="5074629"/>
              <a:ext cx="3747763" cy="1234691"/>
              <a:chOff x="1693714" y="1361086"/>
              <a:chExt cx="3742200" cy="766500"/>
            </a:xfrm>
          </p:grpSpPr>
          <p:sp>
            <p:nvSpPr>
              <p:cNvPr id="20" name="Google Shape;649;g82195fc881_0_20">
                <a:extLst>
                  <a:ext uri="{FF2B5EF4-FFF2-40B4-BE49-F238E27FC236}">
                    <a16:creationId xmlns:a16="http://schemas.microsoft.com/office/drawing/2014/main" id="{D81EB743-A3C9-4BA8-95B5-B9C04CE26024}"/>
                  </a:ext>
                </a:extLst>
              </p:cNvPr>
              <p:cNvSpPr/>
              <p:nvPr/>
            </p:nvSpPr>
            <p:spPr>
              <a:xfrm>
                <a:off x="1908915" y="1361086"/>
                <a:ext cx="3526800" cy="766500"/>
              </a:xfrm>
              <a:prstGeom prst="roundRect">
                <a:avLst>
                  <a:gd name="adj" fmla="val 4485"/>
                </a:avLst>
              </a:prstGeom>
              <a:noFill/>
              <a:ln w="1905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p:txBody>
          </p:sp>
          <p:sp>
            <p:nvSpPr>
              <p:cNvPr id="21" name="Google Shape;650;g82195fc881_0_20">
                <a:extLst>
                  <a:ext uri="{FF2B5EF4-FFF2-40B4-BE49-F238E27FC236}">
                    <a16:creationId xmlns:a16="http://schemas.microsoft.com/office/drawing/2014/main" id="{0EA8471F-5073-4226-8D99-1D4E6C9A37ED}"/>
                  </a:ext>
                </a:extLst>
              </p:cNvPr>
              <p:cNvSpPr txBox="1"/>
              <p:nvPr/>
            </p:nvSpPr>
            <p:spPr>
              <a:xfrm>
                <a:off x="1693714" y="1447075"/>
                <a:ext cx="3742200" cy="6246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15000"/>
                  </a:lnSpc>
                  <a:spcBef>
                    <a:spcPts val="0"/>
                  </a:spcBef>
                  <a:spcAft>
                    <a:spcPts val="1600"/>
                  </a:spcAft>
                  <a:buClr>
                    <a:srgbClr val="000000"/>
                  </a:buClr>
                  <a:buSzPts val="1800"/>
                  <a:buFont typeface="Arial"/>
                  <a:buNone/>
                  <a:tabLst/>
                  <a:defRPr/>
                </a:pPr>
                <a:r>
                  <a:rPr kumimoji="0" lang="en-US" sz="2400" b="1" i="0" u="none" strike="noStrike" kern="1200" cap="none" spc="0" normalizeH="0" baseline="0" noProof="0">
                    <a:ln>
                      <a:noFill/>
                    </a:ln>
                    <a:effectLst/>
                    <a:uLnTx/>
                    <a:uFillTx/>
                    <a:latin typeface="Roboto"/>
                    <a:ea typeface="Roboto"/>
                    <a:cs typeface="Roboto"/>
                    <a:sym typeface="Roboto"/>
                  </a:rPr>
                  <a:t>Publish the AIA</a:t>
                </a:r>
                <a:br>
                  <a:rPr kumimoji="0" lang="en-US" sz="1800" b="0" i="0" u="none" strike="noStrike" kern="1200" cap="none" spc="0" normalizeH="0" baseline="0" noProof="0">
                    <a:ln>
                      <a:noFill/>
                    </a:ln>
                    <a:effectLst/>
                    <a:uLnTx/>
                    <a:uFillTx/>
                    <a:latin typeface="Calibri"/>
                    <a:ea typeface="Roboto"/>
                    <a:cs typeface="+mn-cs"/>
                  </a:rPr>
                </a:br>
                <a:r>
                  <a:rPr kumimoji="0" lang="en-US" sz="1800" b="0" i="0" u="none" strike="noStrike" kern="1200" cap="none" spc="0" normalizeH="0" baseline="0" noProof="0">
                    <a:ln>
                      <a:noFill/>
                    </a:ln>
                    <a:effectLst/>
                    <a:uLnTx/>
                    <a:uFillTx/>
                    <a:latin typeface="Calibri"/>
                    <a:ea typeface="Roboto"/>
                    <a:cs typeface="+mn-cs"/>
                  </a:rPr>
                  <a:t>Open Government Portal</a:t>
                </a:r>
                <a:endParaRPr kumimoji="0" lang="en-US" sz="1800" b="1" i="0" u="none" strike="noStrike" kern="1200" cap="none" spc="0" normalizeH="0" baseline="0" noProof="0">
                  <a:ln>
                    <a:noFill/>
                  </a:ln>
                  <a:effectLst/>
                  <a:uLnTx/>
                  <a:uFillTx/>
                  <a:latin typeface="Roboto"/>
                  <a:ea typeface="Roboto"/>
                  <a:cs typeface="Roboto"/>
                  <a:sym typeface="Roboto"/>
                </a:endParaRPr>
              </a:p>
            </p:txBody>
          </p:sp>
        </p:grpSp>
        <p:cxnSp>
          <p:nvCxnSpPr>
            <p:cNvPr id="23" name="Google Shape;653;g82195fc881_0_20">
              <a:extLst>
                <a:ext uri="{FF2B5EF4-FFF2-40B4-BE49-F238E27FC236}">
                  <a16:creationId xmlns:a16="http://schemas.microsoft.com/office/drawing/2014/main" id="{4047F6D5-B772-4F6C-B04D-17D06F8AABD0}"/>
                </a:ext>
              </a:extLst>
            </p:cNvPr>
            <p:cNvCxnSpPr>
              <a:cxnSpLocks/>
            </p:cNvCxnSpPr>
            <p:nvPr/>
          </p:nvCxnSpPr>
          <p:spPr>
            <a:xfrm>
              <a:off x="10160000" y="4226624"/>
              <a:ext cx="0" cy="750548"/>
            </a:xfrm>
            <a:prstGeom prst="straightConnector1">
              <a:avLst/>
            </a:prstGeom>
            <a:noFill/>
            <a:ln w="50800" cap="flat" cmpd="sng">
              <a:solidFill>
                <a:schemeClr val="tx1"/>
              </a:solidFill>
              <a:prstDash val="solid"/>
              <a:round/>
              <a:headEnd type="none" w="sm" len="sm"/>
              <a:tailEnd type="stealth" w="lg" len="med"/>
            </a:ln>
          </p:spPr>
        </p:cxnSp>
        <p:sp>
          <p:nvSpPr>
            <p:cNvPr id="24" name="Google Shape;655;g82195fc881_0_20">
              <a:extLst>
                <a:ext uri="{FF2B5EF4-FFF2-40B4-BE49-F238E27FC236}">
                  <a16:creationId xmlns:a16="http://schemas.microsoft.com/office/drawing/2014/main" id="{E9122FB0-F752-4963-AF1E-5C39E7B9798E}"/>
                </a:ext>
              </a:extLst>
            </p:cNvPr>
            <p:cNvSpPr txBox="1"/>
            <p:nvPr/>
          </p:nvSpPr>
          <p:spPr>
            <a:xfrm>
              <a:off x="8616280" y="4163350"/>
              <a:ext cx="1712775" cy="3651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r>
                <a:rPr kumimoji="0" lang="en-US" sz="1800" b="1" i="0" u="none" strike="noStrike" kern="1200" cap="none" spc="0" normalizeH="0" baseline="0" noProof="0">
                  <a:ln>
                    <a:noFill/>
                  </a:ln>
                  <a:effectLst/>
                  <a:uLnTx/>
                  <a:uFillTx/>
                  <a:latin typeface="Roboto"/>
                  <a:ea typeface="Roboto"/>
                  <a:cs typeface="Roboto"/>
                  <a:sym typeface="Roboto"/>
                </a:rPr>
                <a:t>Before production</a:t>
              </a:r>
              <a:endParaRPr kumimoji="0" sz="1800" b="1" i="0" u="none" strike="noStrike" kern="1200" cap="none" spc="0" normalizeH="0" baseline="0" noProof="0">
                <a:ln>
                  <a:noFill/>
                </a:ln>
                <a:effectLst/>
                <a:uLnTx/>
                <a:uFillTx/>
                <a:latin typeface="Roboto"/>
                <a:ea typeface="Roboto"/>
                <a:cs typeface="Roboto"/>
                <a:sym typeface="Roboto"/>
              </a:endParaRPr>
            </a:p>
          </p:txBody>
        </p:sp>
      </p:grpSp>
      <p:sp>
        <p:nvSpPr>
          <p:cNvPr id="2" name="Slide Number Placeholder 1">
            <a:extLst>
              <a:ext uri="{FF2B5EF4-FFF2-40B4-BE49-F238E27FC236}">
                <a16:creationId xmlns:a16="http://schemas.microsoft.com/office/drawing/2014/main" id="{ADB0C139-5B91-4C99-B19C-703D0613BDF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2D4B517-E49B-41B6-9DBC-23634E0F1CDC}" type="slidenum">
              <a:rPr kumimoji="0" lang="en-CA"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CA"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0422211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a:latin typeface="Calibri"/>
                <a:ea typeface="Calibri"/>
                <a:cs typeface="Calibri"/>
              </a:rPr>
              <a:t>Directive on Automated Decision-Making</a:t>
            </a:r>
            <a:endParaRPr lang="en-US"/>
          </a:p>
        </p:txBody>
      </p:sp>
      <p:sp>
        <p:nvSpPr>
          <p:cNvPr id="7" name="Content Placeholder 6"/>
          <p:cNvSpPr>
            <a:spLocks noGrp="1"/>
          </p:cNvSpPr>
          <p:nvPr>
            <p:ph idx="10"/>
          </p:nvPr>
        </p:nvSpPr>
        <p:spPr/>
        <p:txBody>
          <a:bodyPr vert="horz" lIns="0" tIns="0" rIns="0" bIns="0" rtlCol="0" anchor="t">
            <a:normAutofit fontScale="92500"/>
          </a:bodyPr>
          <a:lstStyle/>
          <a:p>
            <a:r>
              <a:rPr lang="en-US" dirty="0">
                <a:latin typeface="Calibri"/>
                <a:ea typeface="Calibri"/>
                <a:cs typeface="Calibri"/>
              </a:rPr>
              <a:t>The directive seeks to ensure transparency, accountability and procedural fairness in the use of automated decision systems in the federal government.</a:t>
            </a:r>
            <a:endParaRPr lang="en-US">
              <a:ea typeface="Calibri"/>
              <a:cs typeface="Calibri"/>
            </a:endParaRPr>
          </a:p>
          <a:p>
            <a:r>
              <a:rPr lang="en-US" dirty="0">
                <a:latin typeface="Calibri"/>
                <a:ea typeface="Calibri"/>
                <a:cs typeface="Calibri"/>
              </a:rPr>
              <a:t>It requires departments to:</a:t>
            </a:r>
            <a:endParaRPr lang="en-US">
              <a:ea typeface="Calibri"/>
              <a:cs typeface="Calibri"/>
            </a:endParaRPr>
          </a:p>
          <a:p>
            <a:pPr marL="342900" indent="-342900">
              <a:buChar char="•"/>
            </a:pPr>
            <a:r>
              <a:rPr lang="en-US" dirty="0">
                <a:latin typeface="Calibri"/>
                <a:ea typeface="Calibri"/>
                <a:cs typeface="Calibri"/>
              </a:rPr>
              <a:t>assess the impacts of automated decision systems</a:t>
            </a:r>
            <a:endParaRPr lang="en-US">
              <a:ea typeface="Calibri"/>
              <a:cs typeface="Calibri"/>
            </a:endParaRPr>
          </a:p>
          <a:p>
            <a:pPr marL="342900" indent="-342900">
              <a:buChar char="•"/>
            </a:pPr>
            <a:r>
              <a:rPr lang="en-US" dirty="0">
                <a:latin typeface="Calibri"/>
                <a:ea typeface="Calibri"/>
                <a:cs typeface="Calibri"/>
              </a:rPr>
              <a:t>be transparent</a:t>
            </a:r>
            <a:endParaRPr lang="en-US">
              <a:ea typeface="Calibri"/>
              <a:cs typeface="Calibri"/>
            </a:endParaRPr>
          </a:p>
          <a:p>
            <a:pPr marL="342900" indent="-342900">
              <a:buChar char="•"/>
            </a:pPr>
            <a:r>
              <a:rPr lang="en-US" dirty="0">
                <a:latin typeface="Calibri"/>
                <a:ea typeface="Calibri"/>
                <a:cs typeface="Calibri"/>
              </a:rPr>
              <a:t>ensure quality</a:t>
            </a:r>
            <a:endParaRPr lang="en-US">
              <a:ea typeface="Calibri"/>
              <a:cs typeface="Calibri"/>
            </a:endParaRPr>
          </a:p>
          <a:p>
            <a:pPr marL="342900" indent="-342900">
              <a:buChar char="•"/>
            </a:pPr>
            <a:r>
              <a:rPr lang="en-US" dirty="0">
                <a:latin typeface="Calibri"/>
                <a:ea typeface="Calibri"/>
                <a:cs typeface="Calibri"/>
              </a:rPr>
              <a:t>provide recourse on decisions</a:t>
            </a:r>
            <a:endParaRPr lang="en-US">
              <a:ea typeface="Calibri"/>
              <a:cs typeface="Calibri"/>
            </a:endParaRPr>
          </a:p>
          <a:p>
            <a:pPr marL="342900" indent="-342900">
              <a:buChar char="•"/>
            </a:pPr>
            <a:r>
              <a:rPr lang="en-US" dirty="0">
                <a:latin typeface="Calibri"/>
                <a:ea typeface="Calibri"/>
                <a:cs typeface="Calibri"/>
              </a:rPr>
              <a:t>report publicly on system effectiveness and efficiency</a:t>
            </a:r>
            <a:endParaRPr lang="en-US">
              <a:ea typeface="Calibri"/>
              <a:cs typeface="Calibri"/>
            </a:endParaRPr>
          </a:p>
          <a:p>
            <a:pPr marL="342900" indent="-342900">
              <a:buChar char="•"/>
            </a:pPr>
            <a:endParaRPr lang="en-US">
              <a:ea typeface="Calibri"/>
              <a:cs typeface="Calibri"/>
            </a:endParaRPr>
          </a:p>
          <a:p>
            <a:r>
              <a:rPr lang="en-US" dirty="0">
                <a:latin typeface="Calibri"/>
                <a:ea typeface="Calibri"/>
                <a:cs typeface="Calibri"/>
              </a:rPr>
              <a:t>The directive is supported by the Algorithmic Impact Ass</a:t>
            </a:r>
            <a:r>
              <a:rPr lang="en-US" dirty="0">
                <a:latin typeface="Calibri"/>
                <a:cs typeface="Calibri"/>
              </a:rPr>
              <a:t>essment (AIA), a questionnaire that helps departments understand and manage the risks associated with automation projects.</a:t>
            </a:r>
          </a:p>
          <a:p>
            <a:pPr marL="342900" indent="-342900">
              <a:buChar char="•"/>
            </a:pPr>
            <a:endParaRPr lang="en-US">
              <a:ea typeface="Calibri"/>
              <a:cs typeface="Calibri"/>
            </a:endParaRPr>
          </a:p>
          <a:p>
            <a:r>
              <a:rPr lang="en-US" dirty="0">
                <a:latin typeface="Calibri"/>
                <a:ea typeface="Calibri"/>
                <a:cs typeface="Calibri"/>
              </a:rPr>
              <a:t>The directive came into effect in April 2019 and applies to systems developed or procured after April 2020. </a:t>
            </a:r>
            <a:r>
              <a:rPr lang="en-US" dirty="0">
                <a:latin typeface="Calibri"/>
                <a:cs typeface="Calibri"/>
              </a:rPr>
              <a:t>More information on the Directive and AIA can be found in the Annex.</a:t>
            </a:r>
            <a:endParaRPr lang="en-US" dirty="0">
              <a:latin typeface="Calibri"/>
              <a:ea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4</a:t>
            </a:fld>
            <a:endParaRPr lang="en-CA"/>
          </a:p>
        </p:txBody>
      </p:sp>
    </p:spTree>
    <p:extLst>
      <p:ext uri="{BB962C8B-B14F-4D97-AF65-F5344CB8AC3E}">
        <p14:creationId xmlns:p14="http://schemas.microsoft.com/office/powerpoint/2010/main" val="2735685713"/>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8788" y="17463"/>
            <a:ext cx="10221912" cy="879475"/>
          </a:xfrm>
          <a:prstGeom prst="rect">
            <a:avLst/>
          </a:prstGeom>
          <a:noFill/>
          <a:ln>
            <a:noFill/>
            <a:prstDash/>
          </a:ln>
          <a:effectLst/>
        </p:spPr>
        <p:txBody>
          <a:bodyPr rot="0" spcFirstLastPara="0" vertOverflow="overflow" horzOverflow="overflow" vert="horz" wrap="square" lIns="274320" tIns="0" rIns="0" bIns="0" numCol="1" spcCol="0" rtlCol="0" fromWordArt="0" anchor="ctr" anchorCtr="0" forceAA="0" compatLnSpc="1">
            <a:prstTxWarp prst="textNoShape">
              <a:avLst/>
            </a:prstTxWarp>
            <a:normAutofit/>
          </a:bodyPr>
          <a:lstStyle/>
          <a:p>
            <a:pPr marL="0" marR="0" lvl="0" indent="0" algn="l" defTabSz="914377"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CA" sz="2500" b="0" i="0" u="none" strike="noStrike" kern="1200" cap="none" spc="0" normalizeH="0" baseline="0" noProof="0">
                <a:ln>
                  <a:noFill/>
                </a:ln>
                <a:solidFill>
                  <a:srgbClr val="002060"/>
                </a:solidFill>
                <a:effectLst/>
                <a:uLnTx/>
                <a:uFillTx/>
                <a:latin typeface="Calibri"/>
                <a:ea typeface="+mn-ea"/>
                <a:cs typeface="Calibri"/>
              </a:rPr>
              <a:t>Reviewing the Directive</a:t>
            </a:r>
            <a:endParaRPr kumimoji="0" lang="en-US" sz="2500" b="0" i="0" u="none" strike="noStrike" kern="1200" cap="none" spc="0" normalizeH="0" baseline="0" noProof="0">
              <a:ln>
                <a:noFill/>
              </a:ln>
              <a:solidFill>
                <a:schemeClr val="accent1"/>
              </a:solidFill>
              <a:effectLst/>
              <a:uLnTx/>
              <a:uFillTx/>
              <a:latin typeface="Calibri" panose="020F0502020204030204" pitchFamily="34" charset="0"/>
              <a:ea typeface="+mn-ea"/>
              <a:cs typeface="+mn-cs"/>
            </a:endParaRPr>
          </a:p>
        </p:txBody>
      </p:sp>
      <p:pic>
        <p:nvPicPr>
          <p:cNvPr id="5" name="__EngageSlideDescription__" descr="slide description : Overview of directive reviews to date, including ongoing third review">
            <a:extLst>
              <a:ext uri="{FF2B5EF4-FFF2-40B4-BE49-F238E27FC236}">
                <a16:creationId xmlns:a16="http://schemas.microsoft.com/office/drawing/2014/main" id="{042AF452-6935-097D-EFE6-56FB5DBBD056}"/>
              </a:ext>
            </a:extLst>
          </p:cNvPr>
          <p:cNvPicPr>
            <a:picLocks/>
          </p:cNvPicPr>
          <p:nvPr/>
        </p:nvPicPr>
        <p:blipFill>
          <a:blip r:embed="rId11"/>
          <a:stretch>
            <a:fillRect/>
          </a:stretch>
        </p:blipFill>
        <p:spPr>
          <a:xfrm>
            <a:off x="458788" y="896938"/>
            <a:ext cx="12700" cy="12700"/>
          </a:xfrm>
          <a:prstGeom prst="rect">
            <a:avLst/>
          </a:prstGeom>
          <a:ln/>
        </p:spPr>
      </p:pic>
      <p:sp>
        <p:nvSpPr>
          <p:cNvPr id="17" name="Rectangle 16">
            <a:extLst>
              <a:ext uri="{FF2B5EF4-FFF2-40B4-BE49-F238E27FC236}">
                <a16:creationId xmlns:a16="http://schemas.microsoft.com/office/drawing/2014/main" id="{A54F5400-BA77-276B-18C6-645ACFB2868E}"/>
              </a:ext>
            </a:extLst>
          </p:cNvPr>
          <p:cNvSpPr/>
          <p:nvPr/>
        </p:nvSpPr>
        <p:spPr>
          <a:xfrm>
            <a:off x="564875" y="1072013"/>
            <a:ext cx="11072812" cy="707886"/>
          </a:xfrm>
          <a:prstGeom prst="rect">
            <a:avLst/>
          </a:prstGeom>
        </p:spPr>
        <p:txBody>
          <a:bodyPr wrap="square" lIns="91440" tIns="45720" rIns="91440" bIns="45720" anchor="t">
            <a:spAutoFit/>
          </a:bodyPr>
          <a:lstStyle/>
          <a:p>
            <a:pPr>
              <a:buClr>
                <a:srgbClr val="000000"/>
              </a:buClr>
              <a:defRPr/>
            </a:pPr>
            <a:r>
              <a:rPr lang="en-US" sz="2000" kern="0" dirty="0">
                <a:solidFill>
                  <a:srgbClr val="004D71"/>
                </a:solidFill>
                <a:latin typeface="Calibri"/>
                <a:cs typeface="Calibri"/>
              </a:rPr>
              <a:t>The directive must be reviewed every 2 years to keep the instrument relevant and reflect the evolving technology and regulatory landscape. </a:t>
            </a:r>
          </a:p>
        </p:txBody>
      </p:sp>
      <p:sp>
        <p:nvSpPr>
          <p:cNvPr id="11" name="Rectangle 10">
            <a:extLst>
              <a:ext uri="{FF2B5EF4-FFF2-40B4-BE49-F238E27FC236}">
                <a16:creationId xmlns:a16="http://schemas.microsoft.com/office/drawing/2014/main" id="{CD8D7746-CB7C-4A33-924A-4FC5A2041FD4}"/>
              </a:ext>
            </a:extLst>
          </p:cNvPr>
          <p:cNvSpPr/>
          <p:nvPr>
            <p:custDataLst>
              <p:tags r:id="rId1"/>
            </p:custDataLst>
          </p:nvPr>
        </p:nvSpPr>
        <p:spPr>
          <a:xfrm>
            <a:off x="609600" y="1990258"/>
            <a:ext cx="2664000" cy="720000"/>
          </a:xfrm>
          <a:prstGeom prst="rect">
            <a:avLst/>
          </a:prstGeom>
          <a:solidFill>
            <a:srgbClr val="005172"/>
          </a:solidFill>
          <a:ln w="19050">
            <a:solidFill>
              <a:srgbClr val="00517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1" i="0" u="none" strike="noStrike" kern="1200" cap="none" spc="0" normalizeH="0" baseline="0" noProof="0">
                <a:ln>
                  <a:noFill/>
                </a:ln>
                <a:solidFill>
                  <a:prstClr val="white"/>
                </a:solidFill>
                <a:effectLst/>
                <a:uLnTx/>
                <a:uFillTx/>
                <a:latin typeface="Calibri" panose="020F0502020204030204" pitchFamily="34" charset="0"/>
                <a:ea typeface="+mn-ea"/>
                <a:cs typeface="+mn-cs"/>
                <a:sym typeface="Arial"/>
              </a:rPr>
              <a:t>1</a:t>
            </a:r>
            <a:r>
              <a:rPr kumimoji="0" lang="en-US" sz="1800" b="1" i="0" u="none" strike="noStrike" kern="1200" cap="none" spc="0" normalizeH="0" baseline="30000" noProof="0">
                <a:ln>
                  <a:noFill/>
                </a:ln>
                <a:solidFill>
                  <a:prstClr val="white"/>
                </a:solidFill>
                <a:effectLst/>
                <a:uLnTx/>
                <a:uFillTx/>
                <a:latin typeface="Calibri" panose="020F0502020204030204" pitchFamily="34" charset="0"/>
                <a:ea typeface="+mn-ea"/>
                <a:cs typeface="+mn-cs"/>
                <a:sym typeface="Arial"/>
              </a:rPr>
              <a:t>st</a:t>
            </a:r>
            <a:r>
              <a:rPr kumimoji="0" lang="en-US" sz="1800" b="1" i="0" u="none" strike="noStrike" kern="1200" cap="none" spc="0" normalizeH="0" baseline="0" noProof="0">
                <a:ln>
                  <a:noFill/>
                </a:ln>
                <a:solidFill>
                  <a:prstClr val="white"/>
                </a:solidFill>
                <a:effectLst/>
                <a:uLnTx/>
                <a:uFillTx/>
                <a:latin typeface="Calibri" panose="020F0502020204030204" pitchFamily="34" charset="0"/>
                <a:ea typeface="+mn-ea"/>
                <a:cs typeface="+mn-cs"/>
                <a:sym typeface="Arial"/>
              </a:rPr>
              <a:t> review (2020-21)</a:t>
            </a:r>
          </a:p>
        </p:txBody>
      </p:sp>
      <p:sp>
        <p:nvSpPr>
          <p:cNvPr id="19" name="Rectangle 18">
            <a:extLst>
              <a:ext uri="{FF2B5EF4-FFF2-40B4-BE49-F238E27FC236}">
                <a16:creationId xmlns:a16="http://schemas.microsoft.com/office/drawing/2014/main" id="{E757286D-B9AA-4DB1-ACB3-821DF198A125}"/>
              </a:ext>
            </a:extLst>
          </p:cNvPr>
          <p:cNvSpPr/>
          <p:nvPr>
            <p:custDataLst>
              <p:tags r:id="rId2"/>
            </p:custDataLst>
          </p:nvPr>
        </p:nvSpPr>
        <p:spPr>
          <a:xfrm>
            <a:off x="609600" y="2779574"/>
            <a:ext cx="2664000" cy="3507472"/>
          </a:xfrm>
          <a:prstGeom prst="rect">
            <a:avLst/>
          </a:prstGeom>
          <a:noFill/>
          <a:ln w="19050">
            <a:solidFill>
              <a:srgbClr val="00517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r>
              <a:rPr kumimoji="0" lang="en-US" sz="1600" b="0" i="0" u="none" strike="noStrike" kern="1200" cap="none" spc="0" normalizeH="0" baseline="0" noProof="0" dirty="0">
                <a:ln>
                  <a:noFill/>
                </a:ln>
                <a:solidFill>
                  <a:srgbClr val="44546A"/>
                </a:solidFill>
                <a:effectLst/>
                <a:uLnTx/>
                <a:uFillTx/>
                <a:latin typeface="Calibri" panose="020F0502020204030204"/>
                <a:ea typeface="+mn-ea"/>
                <a:cs typeface="Arial"/>
                <a:sym typeface="Arial"/>
              </a:rPr>
              <a:t>Strengthen transparency and quality assurance</a:t>
            </a:r>
          </a:p>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r>
              <a:rPr kumimoji="0" lang="en-US" sz="1600" b="0" i="0" u="none" strike="noStrike" kern="1200" cap="none" spc="0" normalizeH="0" baseline="0" noProof="0" dirty="0">
                <a:ln>
                  <a:noFill/>
                </a:ln>
                <a:solidFill>
                  <a:srgbClr val="44546A"/>
                </a:solidFill>
                <a:effectLst/>
                <a:uLnTx/>
                <a:uFillTx/>
                <a:latin typeface="Calibri" panose="020F0502020204030204"/>
                <a:ea typeface="+mn-ea"/>
                <a:cs typeface="Arial"/>
                <a:sym typeface="Arial"/>
              </a:rPr>
              <a:t>Update references to policy instruments</a:t>
            </a:r>
          </a:p>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r>
              <a:rPr kumimoji="0" lang="en-US" sz="1600" b="0" i="0" u="none" strike="noStrike" kern="1200" cap="none" spc="0" normalizeH="0" baseline="0" noProof="0" dirty="0">
                <a:ln>
                  <a:noFill/>
                </a:ln>
                <a:solidFill>
                  <a:srgbClr val="44546A"/>
                </a:solidFill>
                <a:effectLst/>
                <a:uLnTx/>
                <a:uFillTx/>
                <a:latin typeface="Calibri" panose="020F0502020204030204"/>
                <a:ea typeface="+mn-ea"/>
                <a:cs typeface="Arial"/>
                <a:sym typeface="Arial"/>
              </a:rPr>
              <a:t>Clarify requirements</a:t>
            </a: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p:txBody>
      </p:sp>
      <p:sp>
        <p:nvSpPr>
          <p:cNvPr id="13" name="Rectangle 12">
            <a:extLst>
              <a:ext uri="{FF2B5EF4-FFF2-40B4-BE49-F238E27FC236}">
                <a16:creationId xmlns:a16="http://schemas.microsoft.com/office/drawing/2014/main" id="{4CCF0C7D-BD2E-45DA-8F36-B9D4A11CBD88}"/>
              </a:ext>
            </a:extLst>
          </p:cNvPr>
          <p:cNvSpPr/>
          <p:nvPr>
            <p:custDataLst>
              <p:tags r:id="rId3"/>
            </p:custDataLst>
          </p:nvPr>
        </p:nvSpPr>
        <p:spPr>
          <a:xfrm>
            <a:off x="3397629" y="1990258"/>
            <a:ext cx="2664000" cy="720000"/>
          </a:xfrm>
          <a:prstGeom prst="rect">
            <a:avLst/>
          </a:prstGeom>
          <a:solidFill>
            <a:srgbClr val="005172"/>
          </a:solidFill>
          <a:ln w="19050">
            <a:solidFill>
              <a:srgbClr val="00517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1" i="0" u="none" strike="noStrike" kern="1200" cap="none" spc="0" normalizeH="0" baseline="0" noProof="0">
                <a:ln>
                  <a:noFill/>
                </a:ln>
                <a:solidFill>
                  <a:prstClr val="white"/>
                </a:solidFill>
                <a:effectLst/>
                <a:uLnTx/>
                <a:uFillTx/>
                <a:latin typeface="Calibri" panose="020F0502020204030204" pitchFamily="34" charset="0"/>
                <a:ea typeface="+mn-ea"/>
                <a:cs typeface="+mn-cs"/>
                <a:sym typeface="Arial"/>
              </a:rPr>
              <a:t>2</a:t>
            </a:r>
            <a:r>
              <a:rPr kumimoji="0" lang="en-US" sz="1800" b="1" i="0" u="none" strike="noStrike" kern="1200" cap="none" spc="0" normalizeH="0" baseline="30000" noProof="0">
                <a:ln>
                  <a:noFill/>
                </a:ln>
                <a:solidFill>
                  <a:prstClr val="white"/>
                </a:solidFill>
                <a:effectLst/>
                <a:uLnTx/>
                <a:uFillTx/>
                <a:latin typeface="Calibri" panose="020F0502020204030204" pitchFamily="34" charset="0"/>
                <a:ea typeface="+mn-ea"/>
                <a:cs typeface="+mn-cs"/>
                <a:sym typeface="Arial"/>
              </a:rPr>
              <a:t>nd</a:t>
            </a:r>
            <a:r>
              <a:rPr kumimoji="0" lang="en-US" sz="1800" b="1" i="0" u="none" strike="noStrike" kern="1200" cap="none" spc="0" normalizeH="0" baseline="0" noProof="0">
                <a:ln>
                  <a:noFill/>
                </a:ln>
                <a:solidFill>
                  <a:prstClr val="white"/>
                </a:solidFill>
                <a:effectLst/>
                <a:uLnTx/>
                <a:uFillTx/>
                <a:latin typeface="Calibri" panose="020F0502020204030204" pitchFamily="34" charset="0"/>
                <a:ea typeface="+mn-ea"/>
                <a:cs typeface="+mn-cs"/>
                <a:sym typeface="Arial"/>
              </a:rPr>
              <a:t> review (2021-22)</a:t>
            </a:r>
          </a:p>
        </p:txBody>
      </p:sp>
      <p:sp>
        <p:nvSpPr>
          <p:cNvPr id="14" name="Rectangle 13">
            <a:extLst>
              <a:ext uri="{FF2B5EF4-FFF2-40B4-BE49-F238E27FC236}">
                <a16:creationId xmlns:a16="http://schemas.microsoft.com/office/drawing/2014/main" id="{1F8021DC-C176-C81E-5E61-363C821BA114}"/>
              </a:ext>
            </a:extLst>
          </p:cNvPr>
          <p:cNvSpPr/>
          <p:nvPr>
            <p:custDataLst>
              <p:tags r:id="rId4"/>
            </p:custDataLst>
          </p:nvPr>
        </p:nvSpPr>
        <p:spPr>
          <a:xfrm>
            <a:off x="3397629" y="2779572"/>
            <a:ext cx="2664000" cy="3507473"/>
          </a:xfrm>
          <a:prstGeom prst="rect">
            <a:avLst/>
          </a:prstGeom>
          <a:noFill/>
          <a:ln w="19050">
            <a:solidFill>
              <a:srgbClr val="00517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r>
              <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rPr>
              <a:t>Author guidelines supporting interpretation of requirements</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p:txBody>
      </p:sp>
      <p:sp>
        <p:nvSpPr>
          <p:cNvPr id="15" name="Rectangle 14">
            <a:extLst>
              <a:ext uri="{FF2B5EF4-FFF2-40B4-BE49-F238E27FC236}">
                <a16:creationId xmlns:a16="http://schemas.microsoft.com/office/drawing/2014/main" id="{06D34A10-81C4-4B3D-B642-A7562B3E0037}"/>
              </a:ext>
            </a:extLst>
          </p:cNvPr>
          <p:cNvSpPr/>
          <p:nvPr>
            <p:custDataLst>
              <p:tags r:id="rId5"/>
            </p:custDataLst>
          </p:nvPr>
        </p:nvSpPr>
        <p:spPr>
          <a:xfrm>
            <a:off x="6185658" y="1990258"/>
            <a:ext cx="2664000" cy="720000"/>
          </a:xfrm>
          <a:prstGeom prst="rect">
            <a:avLst/>
          </a:prstGeom>
          <a:solidFill>
            <a:srgbClr val="005172"/>
          </a:solidFill>
          <a:ln w="19050">
            <a:solidFill>
              <a:srgbClr val="00517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buClr>
                <a:srgbClr val="000000"/>
              </a:buClr>
            </a:pPr>
            <a:r>
              <a:rPr lang="en-US" b="1" dirty="0">
                <a:solidFill>
                  <a:prstClr val="white"/>
                </a:solidFill>
                <a:latin typeface="Calibri" panose="020F0502020204030204" pitchFamily="34" charset="0"/>
                <a:sym typeface="Arial"/>
              </a:rPr>
              <a:t>3</a:t>
            </a:r>
            <a:r>
              <a:rPr lang="en-US" b="1" baseline="30000" dirty="0">
                <a:solidFill>
                  <a:prstClr val="white"/>
                </a:solidFill>
                <a:latin typeface="Calibri" panose="020F0502020204030204" pitchFamily="34" charset="0"/>
                <a:sym typeface="Arial"/>
              </a:rPr>
              <a:t>rd</a:t>
            </a:r>
            <a:r>
              <a:rPr lang="en-US" b="1" dirty="0">
                <a:solidFill>
                  <a:prstClr val="white"/>
                </a:solidFill>
                <a:latin typeface="Calibri" panose="020F0502020204030204" pitchFamily="34" charset="0"/>
                <a:sym typeface="Arial"/>
              </a:rPr>
              <a:t> review (2022-23)</a:t>
            </a:r>
          </a:p>
        </p:txBody>
      </p:sp>
      <p:sp>
        <p:nvSpPr>
          <p:cNvPr id="4" name="Rectangle 3">
            <a:extLst>
              <a:ext uri="{FF2B5EF4-FFF2-40B4-BE49-F238E27FC236}">
                <a16:creationId xmlns:a16="http://schemas.microsoft.com/office/drawing/2014/main" id="{E2632FB2-0288-9CA9-0468-C6D576EE4A93}"/>
              </a:ext>
            </a:extLst>
          </p:cNvPr>
          <p:cNvSpPr/>
          <p:nvPr>
            <p:custDataLst>
              <p:tags r:id="rId6"/>
            </p:custDataLst>
          </p:nvPr>
        </p:nvSpPr>
        <p:spPr>
          <a:xfrm>
            <a:off x="6185658" y="2779572"/>
            <a:ext cx="2664000" cy="3507473"/>
          </a:xfrm>
          <a:prstGeom prst="rect">
            <a:avLst/>
          </a:prstGeom>
          <a:noFill/>
          <a:ln w="19050">
            <a:solidFill>
              <a:srgbClr val="00517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Expand scope</a:t>
            </a: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Strengthen transparency and quality assurance</a:t>
            </a: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Enable inclusive approaches</a:t>
            </a: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Improve coherence with other policies</a:t>
            </a: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Assess reasons for automation</a:t>
            </a: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Assess impacts on persons with disabilities</a:t>
            </a: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Clarify requirements </a:t>
            </a: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p:txBody>
      </p:sp>
      <p:sp>
        <p:nvSpPr>
          <p:cNvPr id="2" name="Rectangle 1">
            <a:extLst>
              <a:ext uri="{FF2B5EF4-FFF2-40B4-BE49-F238E27FC236}">
                <a16:creationId xmlns:a16="http://schemas.microsoft.com/office/drawing/2014/main" id="{6B7FF9DB-2A8E-FC3D-CFCB-B279CB0AEC33}"/>
              </a:ext>
            </a:extLst>
          </p:cNvPr>
          <p:cNvSpPr/>
          <p:nvPr>
            <p:custDataLst>
              <p:tags r:id="rId7"/>
            </p:custDataLst>
          </p:nvPr>
        </p:nvSpPr>
        <p:spPr>
          <a:xfrm>
            <a:off x="8973687" y="1990258"/>
            <a:ext cx="2664000" cy="720000"/>
          </a:xfrm>
          <a:prstGeom prst="rect">
            <a:avLst/>
          </a:prstGeom>
          <a:solidFill>
            <a:schemeClr val="accent6">
              <a:lumMod val="75000"/>
            </a:schemeClr>
          </a:solid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1" i="0" u="none" strike="noStrike" kern="1200" cap="none" spc="0" normalizeH="0" baseline="0" noProof="0">
                <a:ln>
                  <a:noFill/>
                </a:ln>
                <a:solidFill>
                  <a:prstClr val="white"/>
                </a:solidFill>
                <a:effectLst/>
                <a:uLnTx/>
                <a:uFillTx/>
                <a:latin typeface="Calibri" panose="020F0502020204030204" pitchFamily="34" charset="0"/>
                <a:ea typeface="+mn-ea"/>
                <a:cs typeface="+mn-cs"/>
                <a:sym typeface="Arial"/>
              </a:rPr>
              <a:t>4</a:t>
            </a:r>
            <a:r>
              <a:rPr kumimoji="0" lang="en-US" sz="1800" b="1" i="0" u="none" strike="noStrike" kern="1200" cap="none" spc="0" normalizeH="0" baseline="30000" noProof="0">
                <a:ln>
                  <a:noFill/>
                </a:ln>
                <a:solidFill>
                  <a:prstClr val="white"/>
                </a:solidFill>
                <a:effectLst/>
                <a:uLnTx/>
                <a:uFillTx/>
                <a:latin typeface="Calibri" panose="020F0502020204030204" pitchFamily="34" charset="0"/>
                <a:ea typeface="+mn-ea"/>
                <a:cs typeface="+mn-cs"/>
                <a:sym typeface="Arial"/>
              </a:rPr>
              <a:t>th</a:t>
            </a:r>
            <a:r>
              <a:rPr kumimoji="0" lang="en-US" sz="1800" b="1" i="0" u="none" strike="noStrike" kern="1200" cap="none" spc="0" normalizeH="0" baseline="0" noProof="0">
                <a:ln>
                  <a:noFill/>
                </a:ln>
                <a:solidFill>
                  <a:prstClr val="white"/>
                </a:solidFill>
                <a:effectLst/>
                <a:uLnTx/>
                <a:uFillTx/>
                <a:latin typeface="Calibri" panose="020F0502020204030204" pitchFamily="34" charset="0"/>
                <a:ea typeface="+mn-ea"/>
                <a:cs typeface="+mn-cs"/>
                <a:sym typeface="Arial"/>
              </a:rPr>
              <a:t> review (2024-25)</a:t>
            </a:r>
          </a:p>
        </p:txBody>
      </p:sp>
      <p:sp>
        <p:nvSpPr>
          <p:cNvPr id="6" name="Rectangle 5">
            <a:extLst>
              <a:ext uri="{FF2B5EF4-FFF2-40B4-BE49-F238E27FC236}">
                <a16:creationId xmlns:a16="http://schemas.microsoft.com/office/drawing/2014/main" id="{43B5CCCD-0EF3-9899-DA6F-045805A4F859}"/>
              </a:ext>
            </a:extLst>
          </p:cNvPr>
          <p:cNvSpPr/>
          <p:nvPr>
            <p:custDataLst>
              <p:tags r:id="rId8"/>
            </p:custDataLst>
          </p:nvPr>
        </p:nvSpPr>
        <p:spPr>
          <a:xfrm>
            <a:off x="8973687" y="2779572"/>
            <a:ext cx="2664000" cy="3507473"/>
          </a:xfrm>
          <a:prstGeom prst="rect">
            <a:avLst/>
          </a:prstGeom>
          <a:no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R="0" lvl="0" algn="l" defTabSz="914400" rtl="0" eaLnBrk="1" fontAlgn="auto" latinLnBrk="0" hangingPunct="1">
              <a:lnSpc>
                <a:spcPct val="100000"/>
              </a:lnSpc>
              <a:spcBef>
                <a:spcPts val="0"/>
              </a:spcBef>
              <a:spcAft>
                <a:spcPts val="0"/>
              </a:spcAft>
              <a:buClr>
                <a:srgbClr val="000000"/>
              </a:buClr>
              <a:buSzTx/>
              <a:tabLst/>
              <a:defRPr/>
            </a:pPr>
            <a:r>
              <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rPr>
              <a:t>Underway summer 2024 to 2025</a:t>
            </a:r>
            <a:endParaRPr lang="en-US" sz="1600" b="0" i="0" u="none" strike="noStrike" kern="1200" cap="none" spc="0" normalizeH="0" baseline="0" noProof="0">
              <a:ln>
                <a:noFill/>
              </a:ln>
              <a:solidFill>
                <a:srgbClr val="44546A"/>
              </a:solidFill>
              <a:effectLst/>
              <a:uLnTx/>
              <a:uFillTx/>
              <a:latin typeface="Calibri" panose="020F0502020204030204"/>
              <a:ea typeface="Calibri"/>
              <a:cs typeface="Arial"/>
            </a:endParaRPr>
          </a:p>
          <a:p>
            <a:pPr marL="285750" marR="0" lvl="0" indent="-285750" algn="l" defTabSz="914400">
              <a:lnSpc>
                <a:spcPct val="100000"/>
              </a:lnSpc>
              <a:spcBef>
                <a:spcPts val="0"/>
              </a:spcBef>
              <a:spcAft>
                <a:spcPts val="0"/>
              </a:spcAft>
              <a:buClr>
                <a:srgbClr val="000000"/>
              </a:buClr>
              <a:buSzTx/>
              <a:buFont typeface="Wingdings" panose="020B0604020202020204" pitchFamily="34" charset="0"/>
              <a:buChar char="q"/>
              <a:tabLst/>
              <a:defRPr/>
            </a:pPr>
            <a:endParaRPr lang="en-US" sz="1600" b="0" i="0" u="none" strike="noStrike" kern="1200" cap="none" spc="0" normalizeH="0" baseline="0" noProof="0">
              <a:ln>
                <a:noFill/>
              </a:ln>
              <a:solidFill>
                <a:srgbClr val="44546A"/>
              </a:solidFill>
              <a:effectLst/>
              <a:uLnTx/>
              <a:uFillTx/>
              <a:latin typeface="Calibri" panose="020F0502020204030204"/>
              <a:ea typeface="Calibri"/>
              <a:cs typeface="Arial"/>
            </a:endParaRPr>
          </a:p>
          <a:p>
            <a:pPr marR="0" lvl="0" algn="l" defTabSz="914400" rtl="0" eaLnBrk="1" fontAlgn="auto" latinLnBrk="0" hangingPunct="1">
              <a:lnSpc>
                <a:spcPct val="100000"/>
              </a:lnSpc>
              <a:spcBef>
                <a:spcPts val="0"/>
              </a:spcBef>
              <a:spcAft>
                <a:spcPts val="0"/>
              </a:spcAft>
              <a:buClr>
                <a:srgbClr val="000000"/>
              </a:buClr>
              <a:buSzTx/>
              <a:tabLst/>
              <a:defRPr/>
            </a:pPr>
            <a:endParaRPr lang="en-US" sz="1600" b="0" i="0" u="none" strike="noStrike" kern="1200" cap="none" spc="0" normalizeH="0" baseline="0" noProof="0">
              <a:ln>
                <a:noFill/>
              </a:ln>
              <a:solidFill>
                <a:srgbClr val="44546A"/>
              </a:solidFill>
              <a:effectLst/>
              <a:uLnTx/>
              <a:uFillTx/>
              <a:latin typeface="Calibri" panose="020F0502020204030204"/>
              <a:ea typeface="Calibri"/>
              <a:cs typeface="Arial"/>
            </a:endParaRPr>
          </a:p>
          <a:p>
            <a:pPr marL="285750" indent="-285750">
              <a:buClr>
                <a:srgbClr val="000000"/>
              </a:buClr>
              <a:buFont typeface="Wingdings"/>
              <a:buChar char="q"/>
              <a:defRPr/>
            </a:pPr>
            <a:r>
              <a:rPr lang="en-US" sz="1600">
                <a:solidFill>
                  <a:srgbClr val="44546A"/>
                </a:solidFill>
                <a:latin typeface="Calibri" panose="020F0502020204030204"/>
                <a:ea typeface="Calibri"/>
                <a:cs typeface="Arial"/>
              </a:rPr>
              <a:t>Support effective implementation</a:t>
            </a:r>
          </a:p>
          <a:p>
            <a:pPr marL="285750" indent="-285750">
              <a:buClr>
                <a:srgbClr val="000000"/>
              </a:buClr>
              <a:buFont typeface="Wingdings"/>
              <a:buChar char="q"/>
              <a:defRPr/>
            </a:pPr>
            <a:r>
              <a:rPr lang="en-US" sz="1600">
                <a:solidFill>
                  <a:srgbClr val="44546A"/>
                </a:solidFill>
                <a:latin typeface="Calibri" panose="020F0502020204030204"/>
                <a:ea typeface="Calibri"/>
                <a:cs typeface="Arial"/>
              </a:rPr>
              <a:t>Strengthen client protections</a:t>
            </a:r>
            <a:endParaRPr lang="en-US" sz="1600" b="0" i="0" u="none" strike="noStrike" kern="1200" cap="none" spc="0" normalizeH="0" baseline="0" noProof="0">
              <a:ln>
                <a:noFill/>
              </a:ln>
              <a:solidFill>
                <a:srgbClr val="44546A"/>
              </a:solidFill>
              <a:effectLst/>
              <a:uLnTx/>
              <a:uFillTx/>
              <a:latin typeface="Calibri" panose="020F0502020204030204"/>
              <a:ea typeface="Calibri"/>
              <a:cs typeface="Arial"/>
            </a:endParaRPr>
          </a:p>
          <a:p>
            <a:pPr marL="285750" indent="-285750">
              <a:buClr>
                <a:srgbClr val="000000"/>
              </a:buClr>
              <a:buFont typeface="Wingdings"/>
              <a:buChar char="q"/>
              <a:defRPr/>
            </a:pPr>
            <a:r>
              <a:rPr lang="en-US" sz="1600">
                <a:solidFill>
                  <a:srgbClr val="44546A"/>
                </a:solidFill>
                <a:latin typeface="Calibri" panose="020F0502020204030204"/>
                <a:ea typeface="Calibri"/>
                <a:cs typeface="Arial"/>
              </a:rPr>
              <a:t>Enhance assessment of impacts</a:t>
            </a:r>
            <a:endParaRPr lang="en-US" sz="1600" b="0" i="0" u="none" strike="noStrike" kern="1200" cap="none" spc="0" normalizeH="0" baseline="0" noProof="0">
              <a:ln>
                <a:noFill/>
              </a:ln>
              <a:solidFill>
                <a:srgbClr val="44546A"/>
              </a:solidFill>
              <a:effectLst/>
              <a:uLnTx/>
              <a:uFillTx/>
              <a:latin typeface="Calibri" panose="020F0502020204030204"/>
              <a:ea typeface="Calibri"/>
              <a:cs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defTabSz="914400" rtl="0" eaLnBrk="1" fontAlgn="auto" latinLnBrk="0" hangingPunct="1">
              <a:lnSpc>
                <a:spcPct val="100000"/>
              </a:lnSpc>
              <a:spcBef>
                <a:spcPts val="0"/>
              </a:spcBef>
              <a:spcAft>
                <a:spcPts val="0"/>
              </a:spcAft>
              <a:buClr>
                <a:srgbClr val="000000"/>
              </a:buClr>
              <a:buSzTx/>
              <a:buFont typeface="Arial"/>
              <a:buNone/>
              <a:tabLst/>
              <a:defRPr/>
            </a:pPr>
            <a:endParaRPr lang="en-US" sz="1600" i="0" u="none" strike="noStrike" kern="1200" cap="none" spc="0" normalizeH="0" baseline="0" noProof="0">
              <a:ln>
                <a:noFill/>
              </a:ln>
              <a:solidFill>
                <a:srgbClr val="44546A"/>
              </a:solidFill>
              <a:effectLst/>
              <a:uLnTx/>
              <a:uFillTx/>
              <a:latin typeface="Calibri" panose="020F0502020204030204"/>
              <a:ea typeface="Calibri"/>
              <a:cs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US" sz="1600" b="1" i="0" u="none" strike="noStrike" kern="1200" cap="none" spc="0" normalizeH="0" baseline="0" noProof="0">
              <a:ln>
                <a:noFill/>
              </a:ln>
              <a:solidFill>
                <a:srgbClr val="44546A"/>
              </a:solidFill>
              <a:effectLst/>
              <a:uLnTx/>
              <a:uFillTx/>
              <a:latin typeface="Calibri" panose="020F0502020204030204"/>
              <a:ea typeface="Calibri"/>
              <a:cs typeface="Arial"/>
            </a:endParaRPr>
          </a:p>
          <a:p>
            <a:pPr marL="0" marR="0" lvl="0" indent="0" algn="ctr" defTabSz="914400" rtl="0" eaLnBrk="1" fontAlgn="auto" latinLnBrk="0" hangingPunct="1">
              <a:lnSpc>
                <a:spcPct val="100000"/>
              </a:lnSpc>
              <a:spcBef>
                <a:spcPts val="0"/>
              </a:spcBef>
              <a:spcAft>
                <a:spcPts val="0"/>
              </a:spcAft>
              <a:buClr>
                <a:srgbClr val="000000"/>
              </a:buClr>
              <a:buSzTx/>
              <a:buFontTx/>
              <a:buNone/>
              <a:tabLst/>
              <a:defRPr/>
            </a:pPr>
            <a:endParaRPr lang="en-US" sz="1600" b="1" i="0" u="none" strike="noStrike" kern="1200" cap="none" spc="0" normalizeH="0" baseline="0" noProof="0">
              <a:ln>
                <a:noFill/>
              </a:ln>
              <a:solidFill>
                <a:srgbClr val="44546A"/>
              </a:solidFill>
              <a:effectLst/>
              <a:uLnTx/>
              <a:uFillTx/>
              <a:latin typeface="Calibri" panose="020F0502020204030204"/>
              <a:ea typeface="Calibri"/>
              <a:cs typeface="Arial"/>
            </a:endParaRPr>
          </a:p>
        </p:txBody>
      </p:sp>
      <p:sp>
        <p:nvSpPr>
          <p:cNvPr id="16" name="Slide Number Placeholder 3">
            <a:extLst>
              <a:ext uri="{FF2B5EF4-FFF2-40B4-BE49-F238E27FC236}">
                <a16:creationId xmlns:a16="http://schemas.microsoft.com/office/drawing/2014/main" id="{B9C7ABCF-F4E6-4246-9586-8A857F8E90F2}"/>
              </a:ext>
              <a:ext uri="{C183D7F6-B498-43B3-948B-1728B52AA6E4}">
                <adec:decorative xmlns:adec="http://schemas.microsoft.com/office/drawing/2017/decorative" val="1"/>
              </a:ext>
            </a:extLst>
          </p:cNvPr>
          <p:cNvSpPr>
            <a:spLocks noGrp="1"/>
          </p:cNvSpPr>
          <p:nvPr>
            <p:ph type="sldNum" sz="quarter" idx="12"/>
          </p:nvPr>
        </p:nvSpPr>
        <p:spPr>
          <a:xfrm>
            <a:off x="8737600" y="6356359"/>
            <a:ext cx="2844800" cy="365125"/>
          </a:xfrm>
          <a:solidFill>
            <a:srgbClr val="FFFFFF"/>
          </a:solidFill>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32D4B517-E49B-41B6-9DBC-23634E0F1CDC}" type="slidenum">
              <a:rPr kumimoji="0" lang="en-CA" sz="1200" b="0" i="0" u="none" strike="noStrike" kern="0" cap="none" spc="0" normalizeH="0" baseline="0" noProof="0" smtClean="0">
                <a:ln>
                  <a:noFill/>
                </a:ln>
                <a:solidFill>
                  <a:srgbClr val="767676"/>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5</a:t>
            </a:fld>
            <a:endParaRPr kumimoji="0" lang="en-CA" sz="1200" b="0" i="0" u="none" strike="noStrike" kern="0" cap="none" spc="0" normalizeH="0" baseline="0" noProof="0">
              <a:ln>
                <a:noFill/>
              </a:ln>
              <a:solidFill>
                <a:srgbClr val="767676"/>
              </a:solidFill>
              <a:effectLst/>
              <a:uLnTx/>
              <a:uFillTx/>
              <a:latin typeface="Arial"/>
              <a:cs typeface="Arial"/>
              <a:sym typeface="Arial"/>
            </a:endParaRPr>
          </a:p>
        </p:txBody>
      </p:sp>
    </p:spTree>
    <p:extLst>
      <p:ext uri="{BB962C8B-B14F-4D97-AF65-F5344CB8AC3E}">
        <p14:creationId xmlns:p14="http://schemas.microsoft.com/office/powerpoint/2010/main" val="12778572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a:latin typeface="Calibri"/>
                <a:ea typeface="Calibri"/>
                <a:cs typeface="Calibri"/>
              </a:rPr>
              <a:t>Overview of key themes and issues</a:t>
            </a:r>
            <a:endParaRPr lang="en-CA">
              <a:ea typeface="Calibri"/>
              <a:cs typeface="Calibri"/>
            </a:endParaRPr>
          </a:p>
        </p:txBody>
      </p:sp>
      <p:sp>
        <p:nvSpPr>
          <p:cNvPr id="5" name="Content Placeholder 4">
            <a:extLst>
              <a:ext uri="{FF2B5EF4-FFF2-40B4-BE49-F238E27FC236}">
                <a16:creationId xmlns:a16="http://schemas.microsoft.com/office/drawing/2014/main" id="{01F339B3-7BB1-4B6C-38C1-32985D49DC64}"/>
              </a:ext>
            </a:extLst>
          </p:cNvPr>
          <p:cNvSpPr>
            <a:spLocks noGrp="1"/>
          </p:cNvSpPr>
          <p:nvPr>
            <p:ph idx="10"/>
          </p:nvPr>
        </p:nvSpPr>
        <p:spPr>
          <a:xfrm>
            <a:off x="1042911" y="1121132"/>
            <a:ext cx="10095440" cy="537939"/>
          </a:xfrm>
        </p:spPr>
        <p:txBody>
          <a:bodyPr vert="horz" lIns="0" tIns="0" rIns="0" bIns="0" rtlCol="0" anchor="t">
            <a:normAutofit/>
          </a:bodyPr>
          <a:lstStyle/>
          <a:p>
            <a:r>
              <a:rPr lang="en-US">
                <a:latin typeface="Calibri"/>
                <a:cs typeface="Calibri"/>
              </a:rPr>
              <a:t>Three themes with 7 topics have been identified to address in the 4th review</a:t>
            </a:r>
            <a:endParaRPr lang="en-US">
              <a:cs typeface="Calibri"/>
            </a:endParaRPr>
          </a:p>
        </p:txBody>
      </p:sp>
      <p:graphicFrame>
        <p:nvGraphicFramePr>
          <p:cNvPr id="3" name="Table 2">
            <a:extLst>
              <a:ext uri="{FF2B5EF4-FFF2-40B4-BE49-F238E27FC236}">
                <a16:creationId xmlns:a16="http://schemas.microsoft.com/office/drawing/2014/main" id="{B07859E9-1469-4970-99FF-343DD0BACE6F}"/>
              </a:ext>
            </a:extLst>
          </p:cNvPr>
          <p:cNvGraphicFramePr>
            <a:graphicFrameLocks noGrp="1"/>
          </p:cNvGraphicFramePr>
          <p:nvPr>
            <p:extLst>
              <p:ext uri="{D42A27DB-BD31-4B8C-83A1-F6EECF244321}">
                <p14:modId xmlns:p14="http://schemas.microsoft.com/office/powerpoint/2010/main" val="1311952771"/>
              </p:ext>
            </p:extLst>
          </p:nvPr>
        </p:nvGraphicFramePr>
        <p:xfrm>
          <a:off x="1041060" y="1718726"/>
          <a:ext cx="9913293" cy="2683443"/>
        </p:xfrm>
        <a:graphic>
          <a:graphicData uri="http://schemas.openxmlformats.org/drawingml/2006/table">
            <a:tbl>
              <a:tblPr firstRow="1" bandRow="1">
                <a:tableStyleId>{5C22544A-7EE6-4342-B048-85BDC9FD1C3A}</a:tableStyleId>
              </a:tblPr>
              <a:tblGrid>
                <a:gridCol w="3559342">
                  <a:extLst>
                    <a:ext uri="{9D8B030D-6E8A-4147-A177-3AD203B41FA5}">
                      <a16:colId xmlns:a16="http://schemas.microsoft.com/office/drawing/2014/main" val="3768624674"/>
                    </a:ext>
                  </a:extLst>
                </a:gridCol>
                <a:gridCol w="3380740">
                  <a:extLst>
                    <a:ext uri="{9D8B030D-6E8A-4147-A177-3AD203B41FA5}">
                      <a16:colId xmlns:a16="http://schemas.microsoft.com/office/drawing/2014/main" val="1439253894"/>
                    </a:ext>
                  </a:extLst>
                </a:gridCol>
                <a:gridCol w="2973211">
                  <a:extLst>
                    <a:ext uri="{9D8B030D-6E8A-4147-A177-3AD203B41FA5}">
                      <a16:colId xmlns:a16="http://schemas.microsoft.com/office/drawing/2014/main" val="1896710534"/>
                    </a:ext>
                  </a:extLst>
                </a:gridCol>
              </a:tblGrid>
              <a:tr h="671763">
                <a:tc>
                  <a:txBody>
                    <a:bodyPr/>
                    <a:lstStyle/>
                    <a:p>
                      <a:pPr algn="ctr"/>
                      <a:r>
                        <a:rPr lang="en-US"/>
                        <a:t>Support effective implementation</a:t>
                      </a: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algn="ctr"/>
                      <a:r>
                        <a:rPr lang="en-US"/>
                        <a:t>Strengthen client protections</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a:t>Enhance assessment of impacts</a:t>
                      </a: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1609189110"/>
                  </a:ext>
                </a:extLst>
              </a:tr>
              <a:tr h="1655645">
                <a:tc>
                  <a:txBody>
                    <a:bodyPr/>
                    <a:lstStyle/>
                    <a:p>
                      <a:pPr marL="285750" indent="-285750">
                        <a:buFont typeface="Arial"/>
                        <a:buChar char="•"/>
                      </a:pPr>
                      <a:r>
                        <a:rPr lang="en-US"/>
                        <a:t>Monitor policy implementation</a:t>
                      </a:r>
                    </a:p>
                    <a:p>
                      <a:pPr marL="285750" lvl="0" indent="-285750">
                        <a:buFont typeface="Arial"/>
                        <a:buChar char="•"/>
                      </a:pPr>
                      <a:r>
                        <a:rPr lang="en-US"/>
                        <a:t>Reduce the number of organizations excluded from directive</a:t>
                      </a:r>
                    </a:p>
                    <a:p>
                      <a:pPr marL="285750" lvl="0" indent="-285750">
                        <a:buFont typeface="Arial"/>
                        <a:buChar char="•"/>
                      </a:pPr>
                      <a:r>
                        <a:rPr lang="en-US"/>
                        <a:t>Adopt internationally recognized definition of AI</a:t>
                      </a: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marL="285750" indent="-285750">
                        <a:buFont typeface="Arial"/>
                        <a:buChar char="•"/>
                      </a:pPr>
                      <a:r>
                        <a:rPr lang="en-US"/>
                        <a:t>Clarify obligations and enhance impact assessment of human rights </a:t>
                      </a:r>
                    </a:p>
                    <a:p>
                      <a:pPr marL="285750" lvl="0" indent="-285750">
                        <a:buFont typeface="Arial"/>
                        <a:buChar char="•"/>
                      </a:pPr>
                      <a:r>
                        <a:rPr lang="en-US"/>
                        <a:t>Strengthen protections and assessment of impacts for persons with disabilities</a:t>
                      </a:r>
                    </a:p>
                    <a:p>
                      <a:pPr marL="285750" lvl="0" indent="-285750">
                        <a:buFont typeface="Arial"/>
                        <a:buChar char="•"/>
                      </a:pPr>
                      <a:r>
                        <a:rPr lang="en-US"/>
                        <a:t>Identify banned uses</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285750" indent="-285750">
                        <a:buFont typeface="Arial"/>
                        <a:buChar char="•"/>
                      </a:pPr>
                      <a:r>
                        <a:rPr lang="en-US"/>
                        <a:t>Clarify and enhance the AIA </a:t>
                      </a: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1384299511"/>
                  </a:ext>
                </a:extLst>
              </a:tr>
            </a:tbl>
          </a:graphicData>
        </a:graphic>
      </p:graphicFrame>
      <p:sp>
        <p:nvSpPr>
          <p:cNvPr id="4" name="TextBox 3">
            <a:extLst>
              <a:ext uri="{FF2B5EF4-FFF2-40B4-BE49-F238E27FC236}">
                <a16:creationId xmlns:a16="http://schemas.microsoft.com/office/drawing/2014/main" id="{CE633CC4-1515-8F80-47E1-C6F9E61C52A3}"/>
              </a:ext>
            </a:extLst>
          </p:cNvPr>
          <p:cNvSpPr txBox="1"/>
          <p:nvPr/>
        </p:nvSpPr>
        <p:spPr>
          <a:xfrm>
            <a:off x="1041060" y="5085156"/>
            <a:ext cx="9913294" cy="1015663"/>
          </a:xfrm>
          <a:prstGeom prst="rect">
            <a:avLst/>
          </a:prstGeom>
          <a:noFill/>
        </p:spPr>
        <p:txBody>
          <a:bodyPr wrap="square" rtlCol="0">
            <a:spAutoFit/>
          </a:bodyPr>
          <a:lstStyle/>
          <a:p>
            <a:r>
              <a:rPr lang="en-US" sz="2000" dirty="0">
                <a:solidFill>
                  <a:srgbClr val="004D71"/>
                </a:solidFill>
                <a:latin typeface="Calibri"/>
                <a:cs typeface="Calibri"/>
              </a:rPr>
              <a:t>Slides 8 to 22 identify the recommendations and proposed updates to address the topics above. Changes indicated in bold font represent added text, and text to be removed is represented in strikethrough. </a:t>
            </a:r>
            <a:endParaRPr lang="en-CA" sz="2000" dirty="0">
              <a:solidFill>
                <a:srgbClr val="004D71"/>
              </a:solidFill>
              <a:latin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6</a:t>
            </a:fld>
            <a:endParaRPr lang="en-CA"/>
          </a:p>
        </p:txBody>
      </p:sp>
    </p:spTree>
    <p:extLst>
      <p:ext uri="{BB962C8B-B14F-4D97-AF65-F5344CB8AC3E}">
        <p14:creationId xmlns:p14="http://schemas.microsoft.com/office/powerpoint/2010/main" val="3096447627"/>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ea typeface="Calibri"/>
                <a:cs typeface="Calibri"/>
              </a:rPr>
              <a:t>4</a:t>
            </a:r>
            <a:r>
              <a:rPr lang="en-US" baseline="30000">
                <a:ea typeface="Calibri"/>
                <a:cs typeface="Calibri"/>
              </a:rPr>
              <a:t>th</a:t>
            </a:r>
            <a:r>
              <a:rPr lang="en-US">
                <a:ea typeface="Calibri"/>
                <a:cs typeface="Calibri"/>
              </a:rPr>
              <a:t> review intended outcomes</a:t>
            </a:r>
            <a:endParaRPr lang="en-CA">
              <a:ea typeface="Calibri"/>
              <a:cs typeface="Calibri"/>
            </a:endParaRPr>
          </a:p>
        </p:txBody>
      </p:sp>
      <p:sp>
        <p:nvSpPr>
          <p:cNvPr id="7" name="Content Placeholder 6"/>
          <p:cNvSpPr>
            <a:spLocks noGrp="1"/>
          </p:cNvSpPr>
          <p:nvPr>
            <p:ph idx="10"/>
          </p:nvPr>
        </p:nvSpPr>
        <p:spPr/>
        <p:txBody>
          <a:bodyPr vert="horz" lIns="0" tIns="0" rIns="0" bIns="0" rtlCol="0" anchor="t">
            <a:normAutofit/>
          </a:bodyPr>
          <a:lstStyle/>
          <a:p>
            <a:r>
              <a:rPr lang="en-US">
                <a:latin typeface="Calibri"/>
                <a:ea typeface="Calibri"/>
                <a:cs typeface="Calibri"/>
              </a:rPr>
              <a:t>Implementing the proposed updates would:</a:t>
            </a:r>
            <a:endParaRPr lang="en-US">
              <a:ea typeface="Calibri"/>
              <a:cs typeface="Calibri"/>
            </a:endParaRPr>
          </a:p>
          <a:p>
            <a:pPr marL="342900" indent="-342900">
              <a:buFont typeface="Arial" panose="020B0604020202020204" pitchFamily="34" charset="0"/>
              <a:buChar char="•"/>
            </a:pPr>
            <a:r>
              <a:rPr lang="en-US">
                <a:latin typeface="Calibri"/>
                <a:ea typeface="Calibri"/>
                <a:cs typeface="Calibri"/>
              </a:rPr>
              <a:t>Improve protections to clients and federal institutions</a:t>
            </a:r>
            <a:endParaRPr lang="en-US">
              <a:ea typeface="Calibri"/>
              <a:cs typeface="Calibri"/>
            </a:endParaRPr>
          </a:p>
          <a:p>
            <a:pPr marL="342900" indent="-342900">
              <a:buFont typeface="Arial" panose="020B0604020202020204" pitchFamily="34" charset="0"/>
              <a:buChar char="•"/>
            </a:pPr>
            <a:r>
              <a:rPr lang="en-US">
                <a:latin typeface="Calibri"/>
                <a:ea typeface="Calibri"/>
                <a:cs typeface="Calibri"/>
              </a:rPr>
              <a:t>Strengthen departmental compliance with the directive</a:t>
            </a:r>
          </a:p>
          <a:p>
            <a:pPr marL="342900" indent="-342900">
              <a:buFont typeface="Arial" panose="020B0604020202020204" pitchFamily="34" charset="0"/>
              <a:buChar char="•"/>
            </a:pPr>
            <a:r>
              <a:rPr lang="en-US">
                <a:latin typeface="Calibri"/>
                <a:ea typeface="Calibri"/>
                <a:cs typeface="Calibri"/>
              </a:rPr>
              <a:t>Reinforce commitments to transparency and accountability</a:t>
            </a:r>
          </a:p>
          <a:p>
            <a:pPr marL="342900" indent="-342900">
              <a:buFont typeface="Arial" panose="020B0604020202020204" pitchFamily="34" charset="0"/>
              <a:buChar char="•"/>
            </a:pPr>
            <a:r>
              <a:rPr lang="en-US">
                <a:latin typeface="Calibri"/>
                <a:ea typeface="Calibri"/>
                <a:cs typeface="Calibri"/>
              </a:rPr>
              <a:t>Clarify and improve understanding of requirements and AIA questions to align with intent and interpretation in practice</a:t>
            </a:r>
          </a:p>
          <a:p>
            <a:pPr marL="342900" indent="-342900">
              <a:buFont typeface="Arial" panose="020B0604020202020204" pitchFamily="34" charset="0"/>
              <a:buChar char="•"/>
            </a:pPr>
            <a:r>
              <a:rPr lang="en-US">
                <a:latin typeface="Calibri"/>
                <a:ea typeface="Calibri"/>
                <a:cs typeface="Calibri"/>
              </a:rPr>
              <a:t>Reduce redundancies and misalignment across the TBS policy suite</a:t>
            </a:r>
          </a:p>
          <a:p>
            <a:pPr marL="342900" indent="-342900">
              <a:buFont typeface="Arial" panose="020B0604020202020204" pitchFamily="34" charset="0"/>
              <a:buChar char="•"/>
            </a:pPr>
            <a:endParaRPr lang="en-US">
              <a:latin typeface="Calibri"/>
              <a:ea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7</a:t>
            </a:fld>
            <a:endParaRPr lang="en-CA"/>
          </a:p>
        </p:txBody>
      </p:sp>
    </p:spTree>
    <p:extLst>
      <p:ext uri="{BB962C8B-B14F-4D97-AF65-F5344CB8AC3E}">
        <p14:creationId xmlns:p14="http://schemas.microsoft.com/office/powerpoint/2010/main" val="1972147745"/>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99872" y="162633"/>
            <a:ext cx="7243976" cy="878670"/>
          </a:xfrm>
        </p:spPr>
        <p:txBody>
          <a:bodyPr/>
          <a:lstStyle/>
          <a:p>
            <a:r>
              <a:rPr lang="en-CA">
                <a:latin typeface="Calibri"/>
                <a:ea typeface="Calibri"/>
                <a:cs typeface="Calibri"/>
              </a:rPr>
              <a:t>1. Monitoring policy implementation</a:t>
            </a:r>
            <a:endParaRPr lang="en-CA">
              <a:ea typeface="Calibri"/>
              <a:cs typeface="Calibri"/>
            </a:endParaRPr>
          </a:p>
        </p:txBody>
      </p:sp>
      <p:sp>
        <p:nvSpPr>
          <p:cNvPr id="7" name="Content Placeholder 6"/>
          <p:cNvSpPr>
            <a:spLocks noGrp="1"/>
          </p:cNvSpPr>
          <p:nvPr>
            <p:ph idx="10"/>
          </p:nvPr>
        </p:nvSpPr>
        <p:spPr>
          <a:xfrm>
            <a:off x="860880" y="1034223"/>
            <a:ext cx="10470240" cy="1116024"/>
          </a:xfrm>
        </p:spPr>
        <p:txBody>
          <a:bodyPr vert="horz" lIns="0" tIns="0" rIns="0" bIns="0" rtlCol="0" anchor="t">
            <a:normAutofit/>
          </a:bodyPr>
          <a:lstStyle/>
          <a:p>
            <a:r>
              <a:rPr lang="en-CA" b="1">
                <a:latin typeface="Calibri"/>
                <a:ea typeface="Calibri"/>
                <a:cs typeface="Calibri"/>
              </a:rPr>
              <a:t>Goal</a:t>
            </a:r>
            <a:r>
              <a:rPr lang="en-CA">
                <a:latin typeface="Calibri"/>
                <a:ea typeface="Calibri"/>
                <a:cs typeface="Calibri"/>
              </a:rPr>
              <a:t>: </a:t>
            </a:r>
            <a:r>
              <a:rPr lang="en-US">
                <a:latin typeface="Calibri"/>
                <a:ea typeface="Calibri"/>
                <a:cs typeface="Calibri"/>
              </a:rPr>
              <a:t>Increase and verify departmental compliance with the directive to support improved outcomes for clients, federal institutions and Canadian society.</a:t>
            </a:r>
            <a:endParaRPr lang="en-CA">
              <a:ea typeface="Calibri"/>
              <a:cs typeface="Calibri"/>
            </a:endParaRPr>
          </a:p>
          <a:p>
            <a:endParaRPr lang="en-CA">
              <a:ea typeface="Calibri"/>
              <a:cs typeface="Calibri"/>
            </a:endParaRPr>
          </a:p>
          <a:p>
            <a:endParaRPr lang="en-CA">
              <a:ea typeface="Calibri"/>
              <a:cs typeface="Calibri"/>
            </a:endParaRPr>
          </a:p>
          <a:p>
            <a:endParaRPr lang="en-CA">
              <a:ea typeface="Calibri"/>
              <a:cs typeface="Calibri"/>
            </a:endParaRPr>
          </a:p>
        </p:txBody>
      </p:sp>
      <p:graphicFrame>
        <p:nvGraphicFramePr>
          <p:cNvPr id="8" name="Table 7">
            <a:extLst>
              <a:ext uri="{FF2B5EF4-FFF2-40B4-BE49-F238E27FC236}">
                <a16:creationId xmlns:a16="http://schemas.microsoft.com/office/drawing/2014/main" id="{C8AB3185-C283-9081-B461-68350161C04D}"/>
              </a:ext>
            </a:extLst>
          </p:cNvPr>
          <p:cNvGraphicFramePr>
            <a:graphicFrameLocks noGrp="1"/>
          </p:cNvGraphicFramePr>
          <p:nvPr>
            <p:extLst>
              <p:ext uri="{D42A27DB-BD31-4B8C-83A1-F6EECF244321}">
                <p14:modId xmlns:p14="http://schemas.microsoft.com/office/powerpoint/2010/main" val="2043041959"/>
              </p:ext>
            </p:extLst>
          </p:nvPr>
        </p:nvGraphicFramePr>
        <p:xfrm>
          <a:off x="862239" y="1950358"/>
          <a:ext cx="10410011" cy="4288543"/>
        </p:xfrm>
        <a:graphic>
          <a:graphicData uri="http://schemas.openxmlformats.org/drawingml/2006/table">
            <a:tbl>
              <a:tblPr firstRow="1" bandRow="1">
                <a:tableStyleId>{5C22544A-7EE6-4342-B048-85BDC9FD1C3A}</a:tableStyleId>
              </a:tblPr>
              <a:tblGrid>
                <a:gridCol w="3642859">
                  <a:extLst>
                    <a:ext uri="{9D8B030D-6E8A-4147-A177-3AD203B41FA5}">
                      <a16:colId xmlns:a16="http://schemas.microsoft.com/office/drawing/2014/main" val="462717674"/>
                    </a:ext>
                  </a:extLst>
                </a:gridCol>
                <a:gridCol w="6767152">
                  <a:extLst>
                    <a:ext uri="{9D8B030D-6E8A-4147-A177-3AD203B41FA5}">
                      <a16:colId xmlns:a16="http://schemas.microsoft.com/office/drawing/2014/main" val="479624572"/>
                    </a:ext>
                  </a:extLst>
                </a:gridCol>
              </a:tblGrid>
              <a:tr h="387103">
                <a:tc>
                  <a:txBody>
                    <a:bodyPr/>
                    <a:lstStyle/>
                    <a:p>
                      <a:pPr algn="ctr"/>
                      <a:r>
                        <a:rPr lang="en-US"/>
                        <a:t>Recommendations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Proposed updates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400" kern="1200">
                          <a:solidFill>
                            <a:schemeClr val="dk1"/>
                          </a:solidFill>
                          <a:latin typeface="+mn-lt"/>
                          <a:ea typeface="+mn-lt"/>
                          <a:cs typeface="+mn-lt"/>
                        </a:rPr>
                        <a:t>Add a new reporting requirement for departments to submit a report signed by the responsible assistant deputy minister (ADM) to TBS confirming compliance with the Directive.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r>
                        <a:rPr lang="en-US" sz="1400" b="1" kern="1200">
                          <a:solidFill>
                            <a:schemeClr val="dk1"/>
                          </a:solidFill>
                          <a:effectLst/>
                          <a:latin typeface="+mn-lt"/>
                          <a:ea typeface="+mn-ea"/>
                          <a:cs typeface="+mn-cs"/>
                        </a:rPr>
                        <a:t>6.5.2 Approving a summary of how the use of the automated decision-system is fair, effective, transparent and meets the requirements of the Directive.</a:t>
                      </a:r>
                    </a:p>
                    <a:p>
                      <a:pPr lvl="1"/>
                      <a:r>
                        <a:rPr lang="en-US" sz="1400" b="1" kern="1200">
                          <a:solidFill>
                            <a:schemeClr val="dk1"/>
                          </a:solidFill>
                          <a:effectLst/>
                          <a:latin typeface="+mn-lt"/>
                          <a:ea typeface="+mn-ea"/>
                          <a:cs typeface="+mn-cs"/>
                        </a:rPr>
                        <a:t>6.5.2.1 Submitting the summary to Treasury Board of Canada Secretariat prior to system production.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400" kern="1200">
                          <a:solidFill>
                            <a:schemeClr val="dk1"/>
                          </a:solidFill>
                          <a:latin typeface="+mn-lt"/>
                          <a:ea typeface="+mn-lt"/>
                          <a:cs typeface="+mn-lt"/>
                        </a:rPr>
                        <a:t>Add clarity to the role of the CIO of Canada related to compliance monitoring.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kern="1200">
                        <a:solidFill>
                          <a:schemeClr val="dk1"/>
                        </a:solidFill>
                        <a:latin typeface="+mn-lt"/>
                        <a:ea typeface="+mn-lt"/>
                        <a:cs typeface="+mn-lt"/>
                      </a:endParaRPr>
                    </a:p>
                    <a:p>
                      <a:pPr marL="0" marR="0" lvl="0" indent="0" algn="l" rtl="0" eaLnBrk="1" fontAlgn="auto" latinLnBrk="0" hangingPunct="1">
                        <a:lnSpc>
                          <a:spcPct val="100000"/>
                        </a:lnSpc>
                        <a:spcBef>
                          <a:spcPts val="0"/>
                        </a:spcBef>
                        <a:spcAft>
                          <a:spcPts val="0"/>
                        </a:spcAft>
                        <a:buClrTx/>
                        <a:buSzTx/>
                        <a:buFontTx/>
                        <a:buNone/>
                      </a:pPr>
                      <a:r>
                        <a:rPr lang="en-US" sz="1400" kern="1200">
                          <a:solidFill>
                            <a:schemeClr val="dk1"/>
                          </a:solidFill>
                          <a:latin typeface="+mn-lt"/>
                          <a:ea typeface="+mn-lt"/>
                          <a:cs typeface="+mn-lt"/>
                        </a:rPr>
                        <a:t>Add a responsibility for TBS to publish an annual summary of the compliance reports (above) on the Open Government Portal.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400" b="1" kern="1200">
                          <a:solidFill>
                            <a:schemeClr val="dk1"/>
                          </a:solidFill>
                          <a:effectLst/>
                          <a:latin typeface="+mn-lt"/>
                          <a:ea typeface="+mn-ea"/>
                          <a:cs typeface="+mn-cs"/>
                        </a:rPr>
                        <a:t>8.4 Monitoring policy implementation and recommending actions to departments to improve outcomes for clients. </a:t>
                      </a:r>
                    </a:p>
                    <a:p>
                      <a:endParaRPr lang="en-US" sz="1400" b="1" kern="1200">
                        <a:solidFill>
                          <a:schemeClr val="dk1"/>
                        </a:solidFill>
                        <a:effectLst/>
                        <a:latin typeface="+mn-lt"/>
                        <a:ea typeface="+mn-ea"/>
                        <a:cs typeface="+mn-cs"/>
                      </a:endParaRPr>
                    </a:p>
                    <a:p>
                      <a:r>
                        <a:rPr lang="en-US" sz="1400" b="1" kern="1200">
                          <a:solidFill>
                            <a:schemeClr val="dk1"/>
                          </a:solidFill>
                          <a:effectLst/>
                          <a:latin typeface="+mn-lt"/>
                          <a:ea typeface="+mn-ea"/>
                          <a:cs typeface="+mn-cs"/>
                        </a:rPr>
                        <a:t>8.5 Publishing an annual summary of departmental reporting requirements on the Open Government Portal.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400" kern="1200">
                          <a:solidFill>
                            <a:schemeClr val="dk1"/>
                          </a:solidFill>
                          <a:latin typeface="+mn-lt"/>
                          <a:ea typeface="+mn-lt"/>
                          <a:cs typeface="+mn-lt"/>
                        </a:rPr>
                        <a:t>Add a requirement for the responsible ADM to approve the completed AIA prior to its publication.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r>
                        <a:rPr lang="en-US" sz="1400" kern="1200">
                          <a:solidFill>
                            <a:schemeClr val="dk1"/>
                          </a:solidFill>
                          <a:effectLst/>
                          <a:latin typeface="+mn-lt"/>
                          <a:ea typeface="+mn-ea"/>
                          <a:cs typeface="+mn-cs"/>
                        </a:rPr>
                        <a:t>6.1.1 Completing</a:t>
                      </a:r>
                      <a:r>
                        <a:rPr lang="en-US" sz="1400" u="none" kern="1200">
                          <a:solidFill>
                            <a:schemeClr val="tx1"/>
                          </a:solidFill>
                          <a:effectLst/>
                          <a:latin typeface="+mn-lt"/>
                          <a:ea typeface="+mn-ea"/>
                          <a:cs typeface="+mn-cs"/>
                        </a:rPr>
                        <a:t>, </a:t>
                      </a:r>
                      <a:r>
                        <a:rPr lang="en-US" sz="1400" b="1" i="0" u="none" strike="noStrike" kern="1200">
                          <a:solidFill>
                            <a:schemeClr val="tx1"/>
                          </a:solidFill>
                          <a:latin typeface="+mn-lt"/>
                          <a:ea typeface="+mn-ea"/>
                          <a:cs typeface="+mn-cs"/>
                        </a:rPr>
                        <a:t>approving,</a:t>
                      </a:r>
                      <a:r>
                        <a:rPr lang="en-US" sz="1400" b="0" i="0" u="sng" strike="noStrike" kern="1200">
                          <a:solidFill>
                            <a:schemeClr val="tx1"/>
                          </a:solidFill>
                          <a:latin typeface="+mn-lt"/>
                          <a:ea typeface="+mn-ea"/>
                          <a:cs typeface="+mn-cs"/>
                        </a:rPr>
                        <a:t> </a:t>
                      </a:r>
                      <a:r>
                        <a:rPr lang="en-US" sz="1400" kern="1200">
                          <a:solidFill>
                            <a:schemeClr val="dk1"/>
                          </a:solidFill>
                          <a:effectLst/>
                          <a:latin typeface="+mn-lt"/>
                          <a:ea typeface="+mn-ea"/>
                          <a:cs typeface="+mn-cs"/>
                        </a:rPr>
                        <a:t>and </a:t>
                      </a:r>
                      <a:r>
                        <a:rPr lang="en-US" sz="1400" strike="sngStrike" kern="1200">
                          <a:solidFill>
                            <a:schemeClr val="dk1"/>
                          </a:solidFill>
                          <a:effectLst/>
                          <a:latin typeface="+mn-lt"/>
                          <a:ea typeface="+mn-ea"/>
                          <a:cs typeface="+mn-cs"/>
                        </a:rPr>
                        <a:t>releasing </a:t>
                      </a:r>
                      <a:r>
                        <a:rPr lang="en-US" sz="1400" b="1" u="none" kern="1200">
                          <a:solidFill>
                            <a:schemeClr val="dk1"/>
                          </a:solidFill>
                          <a:effectLst/>
                          <a:latin typeface="+mn-lt"/>
                          <a:ea typeface="+mn-ea"/>
                          <a:cs typeface="+mn-cs"/>
                        </a:rPr>
                        <a:t>publishing</a:t>
                      </a:r>
                      <a:r>
                        <a:rPr lang="en-US" sz="1400" b="1" u="sng" kern="1200">
                          <a:solidFill>
                            <a:schemeClr val="dk1"/>
                          </a:solidFill>
                          <a:effectLst/>
                          <a:latin typeface="+mn-lt"/>
                          <a:ea typeface="+mn-ea"/>
                          <a:cs typeface="+mn-cs"/>
                        </a:rPr>
                        <a:t> </a:t>
                      </a:r>
                      <a:r>
                        <a:rPr lang="en-US" sz="1400" kern="1200">
                          <a:solidFill>
                            <a:schemeClr val="dk1"/>
                          </a:solidFill>
                          <a:effectLst/>
                          <a:latin typeface="+mn-lt"/>
                          <a:ea typeface="+mn-ea"/>
                          <a:cs typeface="+mn-cs"/>
                        </a:rPr>
                        <a:t>the final results of an </a:t>
                      </a:r>
                      <a:r>
                        <a:rPr lang="en-US" sz="1400" b="1" u="sng" kern="1200">
                          <a:solidFill>
                            <a:schemeClr val="dk1"/>
                          </a:solidFill>
                          <a:effectLst/>
                          <a:latin typeface="+mn-lt"/>
                          <a:ea typeface="+mn-ea"/>
                          <a:cs typeface="+mn-cs"/>
                          <a:hlinkClick r:id="rId2"/>
                        </a:rPr>
                        <a:t>Algorithmic Impact Assessment</a:t>
                      </a:r>
                      <a:r>
                        <a:rPr lang="en-US" sz="1400" b="1" u="none" kern="1200">
                          <a:solidFill>
                            <a:schemeClr val="dk1"/>
                          </a:solidFill>
                          <a:effectLst/>
                          <a:latin typeface="+mn-lt"/>
                          <a:ea typeface="+mn-ea"/>
                          <a:cs typeface="+mn-cs"/>
                        </a:rPr>
                        <a:t> </a:t>
                      </a:r>
                      <a:r>
                        <a:rPr lang="en-US" sz="1400" b="1" i="0" u="none" strike="noStrike" kern="1200">
                          <a:solidFill>
                            <a:schemeClr val="tx1"/>
                          </a:solidFill>
                          <a:latin typeface="+mn-lt"/>
                          <a:ea typeface="+mn-ea"/>
                          <a:cs typeface="+mn-cs"/>
                        </a:rPr>
                        <a:t>in an accessible format on the Open Government Portal</a:t>
                      </a:r>
                      <a:r>
                        <a:rPr lang="en-US" sz="1400" b="1" i="0" u="none" strike="noStrike" kern="1200">
                          <a:solidFill>
                            <a:srgbClr val="0078D4"/>
                          </a:solidFill>
                          <a:latin typeface="+mn-lt"/>
                          <a:ea typeface="+mn-ea"/>
                          <a:cs typeface="+mn-cs"/>
                        </a:rPr>
                        <a:t> </a:t>
                      </a:r>
                      <a:r>
                        <a:rPr lang="en-US" sz="1400" u="none" kern="1200">
                          <a:solidFill>
                            <a:schemeClr val="dk1"/>
                          </a:solidFill>
                          <a:effectLst/>
                          <a:latin typeface="+mn-lt"/>
                          <a:ea typeface="+mn-ea"/>
                          <a:cs typeface="+mn-cs"/>
                        </a:rPr>
                        <a:t>prior to the production of any automated decision system.</a:t>
                      </a:r>
                      <a:endParaRPr lang="en-CA" sz="1400" u="none" kern="1200">
                        <a:solidFill>
                          <a:schemeClr val="dk1"/>
                        </a:solidFill>
                        <a:effectLst/>
                        <a:latin typeface="+mn-lt"/>
                        <a:ea typeface="+mn-ea"/>
                        <a:cs typeface="+mn-cs"/>
                      </a:endParaRPr>
                    </a:p>
                    <a:p>
                      <a:pPr lvl="0"/>
                      <a:r>
                        <a:rPr lang="en-US" sz="1400" u="none" kern="1200">
                          <a:solidFill>
                            <a:schemeClr val="dk1"/>
                          </a:solidFill>
                          <a:effectLst/>
                          <a:latin typeface="+mn-lt"/>
                          <a:ea typeface="+mn-ea"/>
                          <a:cs typeface="+mn-cs"/>
                        </a:rPr>
                        <a:t>6.1.3 Reviewing</a:t>
                      </a:r>
                      <a:r>
                        <a:rPr lang="en-US" sz="1400" u="none" kern="1200">
                          <a:solidFill>
                            <a:schemeClr val="tx1"/>
                          </a:solidFill>
                          <a:effectLst/>
                          <a:latin typeface="+mn-lt"/>
                          <a:ea typeface="+mn-ea"/>
                          <a:cs typeface="+mn-cs"/>
                        </a:rPr>
                        <a:t>,</a:t>
                      </a:r>
                      <a:r>
                        <a:rPr lang="en-US" sz="1400" u="none" strike="sngStrike" kern="1200">
                          <a:solidFill>
                            <a:schemeClr val="tx1"/>
                          </a:solidFill>
                          <a:effectLst/>
                          <a:latin typeface="+mn-lt"/>
                          <a:ea typeface="+mn-ea"/>
                          <a:cs typeface="+mn-cs"/>
                        </a:rPr>
                        <a:t> and </a:t>
                      </a:r>
                      <a:r>
                        <a:rPr lang="en-US" sz="1400" u="none" kern="1200">
                          <a:solidFill>
                            <a:schemeClr val="tx1"/>
                          </a:solidFill>
                          <a:effectLst/>
                          <a:latin typeface="+mn-lt"/>
                          <a:ea typeface="+mn-ea"/>
                          <a:cs typeface="+mn-cs"/>
                        </a:rPr>
                        <a:t>u</a:t>
                      </a:r>
                      <a:r>
                        <a:rPr lang="en-US" sz="1400" u="none" kern="1200">
                          <a:solidFill>
                            <a:schemeClr val="dk1"/>
                          </a:solidFill>
                          <a:effectLst/>
                          <a:latin typeface="+mn-lt"/>
                          <a:ea typeface="+mn-ea"/>
                          <a:cs typeface="+mn-cs"/>
                        </a:rPr>
                        <a:t>pdating,</a:t>
                      </a:r>
                      <a:r>
                        <a:rPr lang="en-US" sz="1400" b="1" u="none" kern="1200">
                          <a:solidFill>
                            <a:schemeClr val="dk1"/>
                          </a:solidFill>
                          <a:effectLst/>
                          <a:latin typeface="+mn-lt"/>
                          <a:ea typeface="+mn-ea"/>
                          <a:cs typeface="+mn-cs"/>
                        </a:rPr>
                        <a:t> </a:t>
                      </a:r>
                      <a:r>
                        <a:rPr lang="en-US" sz="1400" b="1" i="0" u="none" strike="noStrike" kern="1200">
                          <a:solidFill>
                            <a:schemeClr val="tx1"/>
                          </a:solidFill>
                          <a:latin typeface="+mn-lt"/>
                          <a:ea typeface="+mn-ea"/>
                          <a:cs typeface="+mn-cs"/>
                        </a:rPr>
                        <a:t>and approving</a:t>
                      </a:r>
                      <a:r>
                        <a:rPr lang="en-US" sz="1400" b="1" i="0" u="sng" strike="noStrike" kern="1200">
                          <a:solidFill>
                            <a:schemeClr val="tx1"/>
                          </a:solidFill>
                          <a:latin typeface="+mn-lt"/>
                          <a:ea typeface="+mn-ea"/>
                          <a:cs typeface="+mn-cs"/>
                        </a:rPr>
                        <a:t> </a:t>
                      </a:r>
                      <a:r>
                        <a:rPr lang="en-US" sz="1400" kern="1200">
                          <a:solidFill>
                            <a:schemeClr val="dk1"/>
                          </a:solidFill>
                          <a:effectLst/>
                          <a:latin typeface="+mn-lt"/>
                          <a:ea typeface="+mn-ea"/>
                          <a:cs typeface="+mn-cs"/>
                        </a:rPr>
                        <a:t>the Algorithmic Impact Assessment on a scheduled basis, including when the functionality or scope of the automated decision system changes.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50980215"/>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8</a:t>
            </a:fld>
            <a:endParaRPr lang="en-CA"/>
          </a:p>
        </p:txBody>
      </p:sp>
    </p:spTree>
    <p:extLst>
      <p:ext uri="{BB962C8B-B14F-4D97-AF65-F5344CB8AC3E}">
        <p14:creationId xmlns:p14="http://schemas.microsoft.com/office/powerpoint/2010/main" val="4294905307"/>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ea typeface="Calibri"/>
                <a:cs typeface="Calibri"/>
              </a:rPr>
              <a:t>2. Excluded organizations</a:t>
            </a:r>
            <a:endParaRPr lang="en-CA">
              <a:ea typeface="Calibri"/>
              <a:cs typeface="Calibri"/>
            </a:endParaRPr>
          </a:p>
        </p:txBody>
      </p:sp>
      <p:sp>
        <p:nvSpPr>
          <p:cNvPr id="3" name="Content Placeholder 6">
            <a:extLst>
              <a:ext uri="{FF2B5EF4-FFF2-40B4-BE49-F238E27FC236}">
                <a16:creationId xmlns:a16="http://schemas.microsoft.com/office/drawing/2014/main" id="{9D33E8F6-A691-2B32-684C-12F461857523}"/>
              </a:ext>
            </a:extLst>
          </p:cNvPr>
          <p:cNvSpPr txBox="1">
            <a:spLocks/>
          </p:cNvSpPr>
          <p:nvPr/>
        </p:nvSpPr>
        <p:spPr>
          <a:xfrm>
            <a:off x="860880" y="997500"/>
            <a:ext cx="10470240" cy="1116024"/>
          </a:xfrm>
          <a:prstGeom prst="rect">
            <a:avLst/>
          </a:prstGeom>
        </p:spPr>
        <p:txBody>
          <a:bodyPr vert="horz" lIns="0" tIns="0" rIns="0" bIns="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200" kern="1200">
                <a:solidFill>
                  <a:srgbClr val="004D7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04D7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rgbClr val="004D7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004D71"/>
                </a:solidFill>
                <a:latin typeface="Calibri" panose="020F0502020204030204" pitchFamily="34" charset="0"/>
                <a:ea typeface="+mn-ea"/>
                <a:cs typeface="+mn-cs"/>
              </a:defRPr>
            </a:lvl4pPr>
            <a:lvl5pPr marL="0" indent="1255713" algn="l" defTabSz="914400" rtl="0" eaLnBrk="1" latinLnBrk="0" hangingPunct="1">
              <a:lnSpc>
                <a:spcPct val="90000"/>
              </a:lnSpc>
              <a:spcBef>
                <a:spcPts val="500"/>
              </a:spcBef>
              <a:buFont typeface="Arial" panose="020B0604020202020204" pitchFamily="34" charset="0"/>
              <a:buChar char="•"/>
              <a:defRPr sz="1400" kern="1200">
                <a:solidFill>
                  <a:srgbClr val="004D7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b="1">
                <a:latin typeface="Calibri"/>
                <a:ea typeface="Calibri"/>
                <a:cs typeface="Calibri"/>
              </a:rPr>
              <a:t>Goal</a:t>
            </a:r>
            <a:r>
              <a:rPr lang="en-CA">
                <a:latin typeface="Calibri"/>
                <a:ea typeface="Calibri"/>
                <a:cs typeface="Calibri"/>
              </a:rPr>
              <a:t>: Increase the number of organizations that are subject to the directive to expand protections and reduce risks to clients, federal institutions, and Canadian society</a:t>
            </a:r>
            <a:endParaRPr lang="en-US">
              <a:ea typeface="Calibri"/>
              <a:cs typeface="Calibri"/>
            </a:endParaRPr>
          </a:p>
        </p:txBody>
      </p:sp>
      <p:graphicFrame>
        <p:nvGraphicFramePr>
          <p:cNvPr id="4" name="Table 3">
            <a:extLst>
              <a:ext uri="{FF2B5EF4-FFF2-40B4-BE49-F238E27FC236}">
                <a16:creationId xmlns:a16="http://schemas.microsoft.com/office/drawing/2014/main" id="{E482C4F8-0116-3BFD-5049-225C5CA8AA67}"/>
              </a:ext>
            </a:extLst>
          </p:cNvPr>
          <p:cNvGraphicFramePr>
            <a:graphicFrameLocks noGrp="1"/>
          </p:cNvGraphicFramePr>
          <p:nvPr>
            <p:extLst>
              <p:ext uri="{D42A27DB-BD31-4B8C-83A1-F6EECF244321}">
                <p14:modId xmlns:p14="http://schemas.microsoft.com/office/powerpoint/2010/main" val="616223010"/>
              </p:ext>
            </p:extLst>
          </p:nvPr>
        </p:nvGraphicFramePr>
        <p:xfrm>
          <a:off x="733709" y="1766744"/>
          <a:ext cx="10344283" cy="2185423"/>
        </p:xfrm>
        <a:graphic>
          <a:graphicData uri="http://schemas.openxmlformats.org/drawingml/2006/table">
            <a:tbl>
              <a:tblPr firstRow="1" bandRow="1">
                <a:tableStyleId>{5C22544A-7EE6-4342-B048-85BDC9FD1C3A}</a:tableStyleId>
              </a:tblPr>
              <a:tblGrid>
                <a:gridCol w="3642859">
                  <a:extLst>
                    <a:ext uri="{9D8B030D-6E8A-4147-A177-3AD203B41FA5}">
                      <a16:colId xmlns:a16="http://schemas.microsoft.com/office/drawing/2014/main" val="462717674"/>
                    </a:ext>
                  </a:extLst>
                </a:gridCol>
                <a:gridCol w="6701424">
                  <a:extLst>
                    <a:ext uri="{9D8B030D-6E8A-4147-A177-3AD203B41FA5}">
                      <a16:colId xmlns:a16="http://schemas.microsoft.com/office/drawing/2014/main" val="479624572"/>
                    </a:ext>
                  </a:extLst>
                </a:gridCol>
              </a:tblGrid>
              <a:tr h="387103">
                <a:tc>
                  <a:txBody>
                    <a:bodyPr/>
                    <a:lstStyle/>
                    <a:p>
                      <a:pPr algn="ctr"/>
                      <a:r>
                        <a:rPr lang="en-US"/>
                        <a:t>Recommendation</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Proposed update</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400">
                          <a:ea typeface="+mn-lt"/>
                          <a:cs typeface="+mn-lt"/>
                        </a:rPr>
                        <a:t>Remove the Excluded organizations subsectio</a:t>
                      </a:r>
                      <a:r>
                        <a:rPr lang="en-US" sz="1400" kern="1200">
                          <a:solidFill>
                            <a:schemeClr val="dk1"/>
                          </a:solidFill>
                          <a:latin typeface="+mn-lt"/>
                          <a:ea typeface="+mn-lt"/>
                          <a:cs typeface="+mn-lt"/>
                        </a:rPr>
                        <a:t>n 9.1.1, su</a:t>
                      </a:r>
                      <a:r>
                        <a:rPr lang="en-US" sz="1400">
                          <a:ea typeface="+mn-lt"/>
                          <a:cs typeface="+mn-lt"/>
                        </a:rPr>
                        <a:t>ch that the directive would apply to Agents of Parliament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r>
                        <a:rPr lang="en-US" sz="1400" strike="sngStrike" kern="1200">
                          <a:solidFill>
                            <a:schemeClr val="tx1"/>
                          </a:solidFill>
                          <a:effectLst/>
                          <a:latin typeface="+mn-lt"/>
                          <a:ea typeface="+mn-ea"/>
                          <a:cs typeface="+mn-cs"/>
                        </a:rPr>
                        <a:t>9.1.1 Agents of Parliament are excluded from this directive, including the:</a:t>
                      </a: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Auditor General of Canada,</a:t>
                      </a:r>
                      <a:endParaRPr lang="en-US" strike="sngStrike">
                        <a:solidFill>
                          <a:schemeClr val="tx1"/>
                        </a:solidFill>
                      </a:endParaRP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Chief Electoral Officer,</a:t>
                      </a:r>
                      <a:endParaRPr lang="en-US" strike="sngStrike">
                        <a:solidFill>
                          <a:schemeClr val="tx1"/>
                        </a:solidFill>
                      </a:endParaRP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Commissioner of Lobbying of Canada,</a:t>
                      </a:r>
                      <a:endParaRPr lang="en-US" strike="sngStrike">
                        <a:solidFill>
                          <a:schemeClr val="tx1"/>
                        </a:solidFill>
                      </a:endParaRP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Commissioner of Official Languages,</a:t>
                      </a:r>
                      <a:endParaRPr lang="en-US" strike="sngStrike">
                        <a:solidFill>
                          <a:schemeClr val="tx1"/>
                        </a:solidFill>
                      </a:endParaRP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Information Commissioner of Canada,</a:t>
                      </a:r>
                      <a:endParaRPr lang="en-US" strike="sngStrike">
                        <a:solidFill>
                          <a:schemeClr val="tx1"/>
                        </a:solidFill>
                      </a:endParaRP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Privacy Commissioner of Canada, and</a:t>
                      </a:r>
                      <a:endParaRPr lang="en-US" strike="sngStrike">
                        <a:solidFill>
                          <a:schemeClr val="tx1"/>
                        </a:solidFill>
                      </a:endParaRP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Public Sector Integrity Commissioner of Canada</a:t>
                      </a:r>
                      <a:endParaRPr lang="en-US" strike="sngStrike">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9</a:t>
            </a:fld>
            <a:endParaRPr lang="en-CA"/>
          </a:p>
        </p:txBody>
      </p:sp>
    </p:spTree>
    <p:extLst>
      <p:ext uri="{BB962C8B-B14F-4D97-AF65-F5344CB8AC3E}">
        <p14:creationId xmlns:p14="http://schemas.microsoft.com/office/powerpoint/2010/main" val="1985695082"/>
      </p:ext>
    </p:extLst>
  </p:cSld>
  <p:clrMapOvr>
    <a:masterClrMapping/>
  </p:clrMapOvr>
  <p:transition spd="slow">
    <p:push dir="u"/>
  </p:transition>
</p:sld>
</file>

<file path=ppt/tags/tag1.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quot;OutlineColor&quot;:{&quot;ColorIndex&quot;:1,&quot;ColorModifier&quot;:0,&quot;BrightnessModifier&quot;:0}}"/>
</p:tagLst>
</file>

<file path=ppt/tags/tag10.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2.xml><?xml version="1.0" encoding="utf-8"?>
<p:tagLst xmlns:a="http://schemas.openxmlformats.org/drawingml/2006/main" xmlns:r="http://schemas.openxmlformats.org/officeDocument/2006/relationships" xmlns:p="http://schemas.openxmlformats.org/presentationml/2006/main">
  <p:tag name="ENGAGECOLOR" val="{&quot;OutlineColor&quot;:{&quot;ColorIndex&quot;:1,&quot;ColorModifier&quot;:0,&quot;BrightnessModifier&quot;:0}}"/>
</p:tagLst>
</file>

<file path=ppt/tags/tag3.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quot;OutlineColor&quot;:{&quot;ColorIndex&quot;:1,&quot;ColorModifier&quot;:0,&quot;BrightnessModifier&quot;:0}}"/>
</p:tagLst>
</file>

<file path=ppt/tags/tag4.xml><?xml version="1.0" encoding="utf-8"?>
<p:tagLst xmlns:a="http://schemas.openxmlformats.org/drawingml/2006/main" xmlns:r="http://schemas.openxmlformats.org/officeDocument/2006/relationships" xmlns:p="http://schemas.openxmlformats.org/presentationml/2006/main">
  <p:tag name="ENGAGECOLOR" val="{&quot;OutlineColor&quot;:{&quot;ColorIndex&quot;:1,&quot;ColorModifier&quot;:0,&quot;BrightnessModifier&quot;:0}}"/>
</p:tagLst>
</file>

<file path=ppt/tags/tag5.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quot;OutlineColor&quot;:{&quot;ColorIndex&quot;:1,&quot;ColorModifier&quot;:0,&quot;BrightnessModifier&quot;:0}}"/>
</p:tagLst>
</file>

<file path=ppt/tags/tag6.xml><?xml version="1.0" encoding="utf-8"?>
<p:tagLst xmlns:a="http://schemas.openxmlformats.org/drawingml/2006/main" xmlns:r="http://schemas.openxmlformats.org/officeDocument/2006/relationships" xmlns:p="http://schemas.openxmlformats.org/presentationml/2006/main">
  <p:tag name="ENGAGECOLOR" val="{&quot;OutlineColor&quot;:{&quot;ColorIndex&quot;:1,&quot;ColorModifier&quot;:0,&quot;BrightnessModifier&quot;:0}}"/>
</p:tagLst>
</file>

<file path=ppt/tags/tag7.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quot;OutlineColor&quot;:{&quot;ColorIndex&quot;:1,&quot;ColorModifier&quot;:0,&quot;BrightnessModifier&quot;:0}}"/>
</p:tagLst>
</file>

<file path=ppt/tags/tag8.xml><?xml version="1.0" encoding="utf-8"?>
<p:tagLst xmlns:a="http://schemas.openxmlformats.org/drawingml/2006/main" xmlns:r="http://schemas.openxmlformats.org/officeDocument/2006/relationships" xmlns:p="http://schemas.openxmlformats.org/presentationml/2006/main">
  <p:tag name="ENGAGECOLOR" val="{&quot;OutlineColor&quot;:{&quot;ColorIndex&quot;:1,&quot;ColorModifier&quot;:0,&quot;BrightnessModifier&quot;:0}}"/>
</p:tagLst>
</file>

<file path=ppt/tags/tag9.xml><?xml version="1.0" encoding="utf-8"?>
<p:tagLst xmlns:a="http://schemas.openxmlformats.org/drawingml/2006/main" xmlns:r="http://schemas.openxmlformats.org/officeDocument/2006/relationships" xmlns:p="http://schemas.openxmlformats.org/presentationml/2006/main">
  <p:tag name="ENGAGECOLOR" val="{&quot;FillColor&quot;:{&quot;ColorIndex&quot;:4,&quot;ColorModifier&quot;:0,&quot;BrightnessModifier&quot;: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83aa663b-4b8a-469d-b5ee-90eaa0e315d8">4RWRPJAYJ72E-25897711-147439</_dlc_DocId>
    <Frenchversion xmlns="98a1368e-d07b-4654-8962-d7870efb807b">false</Frenchversion>
    <_dlc_DocIdUrl xmlns="83aa663b-4b8a-469d-b5ee-90eaa0e315d8">
      <Url>https://056gc.sharepoint.com/sites/OCIO-DDP-_BDPI-SDPN/_layouts/15/DocIdRedir.aspx?ID=4RWRPJAYJ72E-25897711-147439</Url>
      <Description>4RWRPJAYJ72E-25897711-147439</Description>
    </_dlc_DocIdUrl>
    <Reportingmonth xmlns="98a1368e-d07b-4654-8962-d7870efb807b" xsi:nil="true"/>
    <IconOverlay xmlns="http://schemas.microsoft.com/sharepoint/v4" xsi:nil="true"/>
    <lcf76f155ced4ddcb4097134ff3c332f xmlns="98a1368e-d07b-4654-8962-d7870efb807b">
      <Terms xmlns="http://schemas.microsoft.com/office/infopath/2007/PartnerControls"/>
    </lcf76f155ced4ddcb4097134ff3c332f>
    <_Flow_SignoffStatus xmlns="98a1368e-d07b-4654-8962-d7870efb807b" xsi:nil="true"/>
    <TaxCatchAll xmlns="83aa663b-4b8a-469d-b5ee-90eaa0e315d8" xsi:nil="true"/>
    <Status xmlns="98a1368e-d07b-4654-8962-d7870efb807b" xsi:nil="true"/>
    <Infosourceduedate xmlns="98a1368e-d07b-4654-8962-d7870efb807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C2A7348FF32FD4983FEBC65875BD8E7" ma:contentTypeVersion="24" ma:contentTypeDescription="Create a new document." ma:contentTypeScope="" ma:versionID="063e69eca421d0d5c27703ce8a84c2c2">
  <xsd:schema xmlns:xsd="http://www.w3.org/2001/XMLSchema" xmlns:xs="http://www.w3.org/2001/XMLSchema" xmlns:p="http://schemas.microsoft.com/office/2006/metadata/properties" xmlns:ns1="http://schemas.microsoft.com/sharepoint/v3" xmlns:ns2="83aa663b-4b8a-469d-b5ee-90eaa0e315d8" xmlns:ns3="98a1368e-d07b-4654-8962-d7870efb807b" xmlns:ns4="http://schemas.microsoft.com/sharepoint/v4" targetNamespace="http://schemas.microsoft.com/office/2006/metadata/properties" ma:root="true" ma:fieldsID="736bacde8e351dc8accc32572ac1ada0" ns1:_="" ns2:_="" ns3:_="" ns4:_="">
    <xsd:import namespace="http://schemas.microsoft.com/sharepoint/v3"/>
    <xsd:import namespace="83aa663b-4b8a-469d-b5ee-90eaa0e315d8"/>
    <xsd:import namespace="98a1368e-d07b-4654-8962-d7870efb807b"/>
    <xsd:import namespace="http://schemas.microsoft.com/sharepoint/v4"/>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SearchProperties" minOccurs="0"/>
                <xsd:element ref="ns3:MediaServiceObjectDetectorVersions" minOccurs="0"/>
                <xsd:element ref="ns3:MediaServiceDateTaken" minOccurs="0"/>
                <xsd:element ref="ns3:MediaServiceGenerationTime" minOccurs="0"/>
                <xsd:element ref="ns3:MediaServiceEventHashCode" minOccurs="0"/>
                <xsd:element ref="ns3:MediaLengthInSeconds" minOccurs="0"/>
                <xsd:element ref="ns2:SharedWithUsers" minOccurs="0"/>
                <xsd:element ref="ns2:SharedWithDetails" minOccurs="0"/>
                <xsd:element ref="ns3:lcf76f155ced4ddcb4097134ff3c332f" minOccurs="0"/>
                <xsd:element ref="ns2:TaxCatchAll" minOccurs="0"/>
                <xsd:element ref="ns3:MediaServiceOCR" minOccurs="0"/>
                <xsd:element ref="ns3:MediaServiceLocation" minOccurs="0"/>
                <xsd:element ref="ns3:_Flow_SignoffStatus" minOccurs="0"/>
                <xsd:element ref="ns3:Status" minOccurs="0"/>
                <xsd:element ref="ns3:Reportingmonth" minOccurs="0"/>
                <xsd:element ref="ns4:IconOverlay" minOccurs="0"/>
                <xsd:element ref="ns1:_vti_ItemDeclaredRecord" minOccurs="0"/>
                <xsd:element ref="ns1:_vti_ItemHoldRecordStatus" minOccurs="0"/>
                <xsd:element ref="ns3:Frenchversion" minOccurs="0"/>
                <xsd:element ref="ns3:Infosourcedue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vti_ItemDeclaredRecord" ma:index="30" nillable="true" ma:displayName="Declared Record" ma:hidden="true" ma:internalName="_vti_ItemDeclaredRecord" ma:readOnly="true">
      <xsd:simpleType>
        <xsd:restriction base="dms:DateTime"/>
      </xsd:simpleType>
    </xsd:element>
    <xsd:element name="_vti_ItemHoldRecordStatus" ma:index="31" nillable="true" ma:displayName="Hold and Record Status" ma:decimals="0" ma:description="" ma:hidden="true" ma:indexed="true" ma:internalName="_vti_ItemHoldRecordStatu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3aa663b-4b8a-469d-b5ee-90eaa0e315d8"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c017eb2-65c3-4c7c-bb0f-e7e8039ce12a}" ma:internalName="TaxCatchAll" ma:showField="CatchAllData" ma:web="83aa663b-4b8a-469d-b5ee-90eaa0e315d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8a1368e-d07b-4654-8962-d7870efb807b"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bf3204f-aabd-4e28-9088-5d29a8bcebff" ma:termSetId="09814cd3-568e-fe90-9814-8d621ff8fb84" ma:anchorId="fba54fb3-c3e1-fe81-a776-ca4b69148c4d" ma:open="true" ma:isKeyword="false">
      <xsd:complexType>
        <xsd:sequence>
          <xsd:element ref="pc:Terms" minOccurs="0" maxOccurs="1"/>
        </xsd:sequence>
      </xsd:complexType>
    </xsd:element>
    <xsd:element name="MediaServiceOCR" ma:index="24" nillable="true" ma:displayName="Extracted Text" ma:internalName="MediaServiceOCR" ma:readOnly="true">
      <xsd:simpleType>
        <xsd:restriction base="dms:Note">
          <xsd:maxLength value="255"/>
        </xsd:restriction>
      </xsd:simpleType>
    </xsd:element>
    <xsd:element name="MediaServiceLocation" ma:index="25" nillable="true" ma:displayName="Location" ma:description="" ma:indexed="true" ma:internalName="MediaServiceLocation" ma:readOnly="true">
      <xsd:simpleType>
        <xsd:restriction base="dms:Text"/>
      </xsd:simpleType>
    </xsd:element>
    <xsd:element name="_Flow_SignoffStatus" ma:index="26" nillable="true" ma:displayName="Sign-off status" ma:internalName="Sign_x002d_off_x0020_status">
      <xsd:simpleType>
        <xsd:restriction base="dms:Text"/>
      </xsd:simpleType>
    </xsd:element>
    <xsd:element name="Status" ma:index="27" nillable="true" ma:displayName="Status" ma:format="Dropdown" ma:internalName="Status">
      <xsd:simpleType>
        <xsd:restriction base="dms:Choice">
          <xsd:enumeration value="Working Copy"/>
          <xsd:enumeration value="Final"/>
          <xsd:enumeration value="Draft"/>
        </xsd:restriction>
      </xsd:simpleType>
    </xsd:element>
    <xsd:element name="Reportingmonth" ma:index="28" nillable="true" ma:displayName="Reporting month(s)" ma:description="Reporting period or periods under discussion in this document, e.g. &quot;May 2024&quot;, or &quot;April-May 2024&quot;" ma:format="Dropdown" ma:internalName="Reportingmonth">
      <xsd:simpleType>
        <xsd:restriction base="dms:Text">
          <xsd:maxLength value="255"/>
        </xsd:restriction>
      </xsd:simpleType>
    </xsd:element>
    <xsd:element name="Frenchversion" ma:index="32" nillable="true" ma:displayName="French version" ma:default="0" ma:format="Dropdown" ma:internalName="Frenchversion">
      <xsd:simpleType>
        <xsd:restriction base="dms:Boolean"/>
      </xsd:simpleType>
    </xsd:element>
    <xsd:element name="Infosourceduedate" ma:index="33" nillable="true" ma:displayName="Info source due date" ma:description="For documents discussing or following up on Info Source updates that were due on a particular date" ma:format="Dropdown" ma:internalName="Infosourceduedat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9"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B48083CB-BA8C-453B-81D5-F04DCF467184}">
  <ds:schemaRefs>
    <ds:schemaRef ds:uri="http://schemas.microsoft.com/office/2006/metadata/properties"/>
    <ds:schemaRef ds:uri="http://purl.org/dc/dcmitype/"/>
    <ds:schemaRef ds:uri="83aa663b-4b8a-469d-b5ee-90eaa0e315d8"/>
    <ds:schemaRef ds:uri="http://schemas.microsoft.com/office/2006/documentManagement/types"/>
    <ds:schemaRef ds:uri="http://schemas.microsoft.com/sharepoint/v4"/>
    <ds:schemaRef ds:uri="http://schemas.microsoft.com/sharepoint/v3"/>
    <ds:schemaRef ds:uri="http://purl.org/dc/terms/"/>
    <ds:schemaRef ds:uri="http://purl.org/dc/elements/1.1/"/>
    <ds:schemaRef ds:uri="http://schemas.microsoft.com/office/infopath/2007/PartnerControls"/>
    <ds:schemaRef ds:uri="http://schemas.openxmlformats.org/package/2006/metadata/core-properties"/>
    <ds:schemaRef ds:uri="98a1368e-d07b-4654-8962-d7870efb807b"/>
    <ds:schemaRef ds:uri="http://www.w3.org/XML/1998/namespace"/>
  </ds:schemaRefs>
</ds:datastoreItem>
</file>

<file path=customXml/itemProps2.xml><?xml version="1.0" encoding="utf-8"?>
<ds:datastoreItem xmlns:ds="http://schemas.openxmlformats.org/officeDocument/2006/customXml" ds:itemID="{4F24C132-3659-4DB9-8825-98CF8369FA4C}">
  <ds:schemaRefs>
    <ds:schemaRef ds:uri="http://schemas.microsoft.com/sharepoint/v3/contenttype/forms"/>
  </ds:schemaRefs>
</ds:datastoreItem>
</file>

<file path=customXml/itemProps3.xml><?xml version="1.0" encoding="utf-8"?>
<ds:datastoreItem xmlns:ds="http://schemas.openxmlformats.org/officeDocument/2006/customXml" ds:itemID="{2E46781E-B169-4187-9C40-D79AD5194159}">
  <ds:schemaRefs>
    <ds:schemaRef ds:uri="83aa663b-4b8a-469d-b5ee-90eaa0e315d8"/>
    <ds:schemaRef ds:uri="98a1368e-d07b-4654-8962-d7870efb807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microsoft.com/sharepoint/v4"/>
    <ds:schemaRef ds:uri="http://schemas.openxmlformats.org/package/2006/metadata/core-properties"/>
    <ds:schemaRef ds:uri="http://www.w3.org/2001/XMLSchema"/>
  </ds:schemaRefs>
</ds:datastoreItem>
</file>

<file path=customXml/itemProps4.xml><?xml version="1.0" encoding="utf-8"?>
<ds:datastoreItem xmlns:ds="http://schemas.openxmlformats.org/officeDocument/2006/customXml" ds:itemID="{0D3D33C0-7B20-42A2-A3A9-864367B69DFA}">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office theme</Template>
  <TotalTime>4004</TotalTime>
  <Words>4809</Words>
  <Application>Microsoft Office PowerPoint</Application>
  <PresentationFormat>Widescreen</PresentationFormat>
  <Paragraphs>572</Paragraphs>
  <Slides>32</Slides>
  <Notes>9</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32</vt:i4>
      </vt:variant>
    </vt:vector>
  </HeadingPairs>
  <TitlesOfParts>
    <vt:vector size="43" baseType="lpstr">
      <vt:lpstr>Yu Gothic</vt:lpstr>
      <vt:lpstr>Aptos</vt:lpstr>
      <vt:lpstr>Aptos Display</vt:lpstr>
      <vt:lpstr>Arial</vt:lpstr>
      <vt:lpstr>Arial,Sans-Serif</vt:lpstr>
      <vt:lpstr>Calibri</vt:lpstr>
      <vt:lpstr>Courier New</vt:lpstr>
      <vt:lpstr>Roboto</vt:lpstr>
      <vt:lpstr>Symbol</vt:lpstr>
      <vt:lpstr>Wingdings</vt:lpstr>
      <vt:lpstr>office theme</vt:lpstr>
      <vt:lpstr>4th review of the Directive on Automated Decision-Making</vt:lpstr>
      <vt:lpstr>Purpose</vt:lpstr>
      <vt:lpstr>Background</vt:lpstr>
      <vt:lpstr>Directive on Automated Decision-Making</vt:lpstr>
      <vt:lpstr>Reviewing the Directive</vt:lpstr>
      <vt:lpstr>Overview of key themes and issues</vt:lpstr>
      <vt:lpstr>4th review intended outcomes</vt:lpstr>
      <vt:lpstr>1. Monitoring policy implementation</vt:lpstr>
      <vt:lpstr>2. Excluded organizations</vt:lpstr>
      <vt:lpstr>3. Definition of AI</vt:lpstr>
      <vt:lpstr>4. Human rights</vt:lpstr>
      <vt:lpstr>5. Persons with disabilities</vt:lpstr>
      <vt:lpstr>6. Bans</vt:lpstr>
      <vt:lpstr>6. Examples of unacceptable AI uses</vt:lpstr>
      <vt:lpstr>7. AIA modifications</vt:lpstr>
      <vt:lpstr>Text changes to Directive and AIA</vt:lpstr>
      <vt:lpstr>Additional proposed changes to Directive requirements</vt:lpstr>
      <vt:lpstr>Additional proposed changes to the Directive requirements (continued)</vt:lpstr>
      <vt:lpstr>Additional proposed changes to Appendix A and B</vt:lpstr>
      <vt:lpstr>Additional proposed changes to Appendix C</vt:lpstr>
      <vt:lpstr>Additional proposed changes to Appendix C (continued)</vt:lpstr>
      <vt:lpstr>Additional proposed changes to Appendix C (continued 2)</vt:lpstr>
      <vt:lpstr>Tell us what you think</vt:lpstr>
      <vt:lpstr>Next steps</vt:lpstr>
      <vt:lpstr>Questions?</vt:lpstr>
      <vt:lpstr>Annex</vt:lpstr>
      <vt:lpstr>Overview of the Directive on Automated Decision-Making</vt:lpstr>
      <vt:lpstr>Scope of the directive</vt:lpstr>
      <vt:lpstr>Decisions and related assessments</vt:lpstr>
      <vt:lpstr>Algorithmic impact assessment (AIA)</vt:lpstr>
      <vt:lpstr>Algorithmic Impact Assessment (AIA) areas</vt:lpstr>
      <vt:lpstr>The AIA process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Dam, Linda (she/her, elle)</dc:creator>
  <cp:lastModifiedBy>Dam, Linda (she/her, elle)</cp:lastModifiedBy>
  <cp:revision>9</cp:revision>
  <dcterms:created xsi:type="dcterms:W3CDTF">2024-08-16T15:08:02Z</dcterms:created>
  <dcterms:modified xsi:type="dcterms:W3CDTF">2024-11-20T15:40:47Z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e3c9579f-22d0-487d-b2fb-034aed203826</vt:lpwstr>
  </property>
  <property fmtid="{D5CDD505-2E9C-101B-9397-08002B2CF9AE}" pid="3" name="MediaServiceImageTags">
    <vt:lpwstr/>
  </property>
  <property fmtid="{D5CDD505-2E9C-101B-9397-08002B2CF9AE}" pid="4" name="ContentTypeId">
    <vt:lpwstr>0x0101005C2A7348FF32FD4983FEBC65875BD8E7</vt:lpwstr>
  </property>
  <property fmtid="{D5CDD505-2E9C-101B-9397-08002B2CF9AE}" pid="5" name="MSIP_Label_3d0ca00b-3f0e-465a-aac7-1a6a22fcea40_Enabled">
    <vt:lpwstr>true</vt:lpwstr>
  </property>
  <property fmtid="{D5CDD505-2E9C-101B-9397-08002B2CF9AE}" pid="6" name="MSIP_Label_3d0ca00b-3f0e-465a-aac7-1a6a22fcea40_SetDate">
    <vt:lpwstr>2024-08-21T18:11:08Z</vt:lpwstr>
  </property>
  <property fmtid="{D5CDD505-2E9C-101B-9397-08002B2CF9AE}" pid="7" name="MSIP_Label_3d0ca00b-3f0e-465a-aac7-1a6a22fcea40_Method">
    <vt:lpwstr>Privileged</vt:lpwstr>
  </property>
  <property fmtid="{D5CDD505-2E9C-101B-9397-08002B2CF9AE}" pid="8" name="MSIP_Label_3d0ca00b-3f0e-465a-aac7-1a6a22fcea40_Name">
    <vt:lpwstr>3d0ca00b-3f0e-465a-aac7-1a6a22fcea40</vt:lpwstr>
  </property>
  <property fmtid="{D5CDD505-2E9C-101B-9397-08002B2CF9AE}" pid="9" name="MSIP_Label_3d0ca00b-3f0e-465a-aac7-1a6a22fcea40_SiteId">
    <vt:lpwstr>6397df10-4595-4047-9c4f-03311282152b</vt:lpwstr>
  </property>
  <property fmtid="{D5CDD505-2E9C-101B-9397-08002B2CF9AE}" pid="10" name="MSIP_Label_3d0ca00b-3f0e-465a-aac7-1a6a22fcea40_ActionId">
    <vt:lpwstr>16096dcf-a2a3-4725-930d-1a5939b61698</vt:lpwstr>
  </property>
  <property fmtid="{D5CDD505-2E9C-101B-9397-08002B2CF9AE}" pid="11" name="MSIP_Label_3d0ca00b-3f0e-465a-aac7-1a6a22fcea40_ContentBits">
    <vt:lpwstr>1</vt:lpwstr>
  </property>
  <property fmtid="{D5CDD505-2E9C-101B-9397-08002B2CF9AE}" pid="12" name="ClassificationContentMarkingHeaderLocations">
    <vt:lpwstr>office theme:8</vt:lpwstr>
  </property>
  <property fmtid="{D5CDD505-2E9C-101B-9397-08002B2CF9AE}" pid="13" name="ClassificationContentMarkingHeaderText">
    <vt:lpwstr>UNCLASSIFIED / NON CLASSIFIÉ</vt:lpwstr>
  </property>
</Properties>
</file>