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3"/>
  </p:notesMasterIdLst>
  <p:handoutMasterIdLst>
    <p:handoutMasterId r:id="rId24"/>
  </p:handoutMasterIdLst>
  <p:sldIdLst>
    <p:sldId id="321" r:id="rId2"/>
    <p:sldId id="336" r:id="rId3"/>
    <p:sldId id="364" r:id="rId4"/>
    <p:sldId id="354" r:id="rId5"/>
    <p:sldId id="348" r:id="rId6"/>
    <p:sldId id="262" r:id="rId7"/>
    <p:sldId id="325" r:id="rId8"/>
    <p:sldId id="369" r:id="rId9"/>
    <p:sldId id="322" r:id="rId10"/>
    <p:sldId id="370" r:id="rId11"/>
    <p:sldId id="266" r:id="rId12"/>
    <p:sldId id="267" r:id="rId13"/>
    <p:sldId id="271" r:id="rId14"/>
    <p:sldId id="272" r:id="rId15"/>
    <p:sldId id="273" r:id="rId16"/>
    <p:sldId id="366" r:id="rId17"/>
    <p:sldId id="359" r:id="rId18"/>
    <p:sldId id="349" r:id="rId19"/>
    <p:sldId id="360" r:id="rId20"/>
    <p:sldId id="368" r:id="rId21"/>
    <p:sldId id="346"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8" autoAdjust="0"/>
    <p:restoredTop sz="59830" autoAdjust="0"/>
  </p:normalViewPr>
  <p:slideViewPr>
    <p:cSldViewPr snapToObjects="1" showGuides="1">
      <p:cViewPr varScale="1">
        <p:scale>
          <a:sx n="62" d="100"/>
          <a:sy n="62" d="100"/>
        </p:scale>
        <p:origin x="396" y="72"/>
      </p:cViewPr>
      <p:guideLst>
        <p:guide orient="horz" pos="2160"/>
        <p:guide pos="2880"/>
      </p:guideLst>
    </p:cSldViewPr>
  </p:slideViewPr>
  <p:notesTextViewPr>
    <p:cViewPr>
      <p:scale>
        <a:sx n="150" d="100"/>
        <a:sy n="150" d="100"/>
      </p:scale>
      <p:origin x="0" y="0"/>
    </p:cViewPr>
  </p:notesTextViewPr>
  <p:sorterViewPr>
    <p:cViewPr>
      <p:scale>
        <a:sx n="125" d="100"/>
        <a:sy n="125" d="100"/>
      </p:scale>
      <p:origin x="0" y="0"/>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10/23/2025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olyu.edu.hk/obe/students/files/deep.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ttoscharmer.com/sites/default/files/TU2_Intro.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eople-shift.com/?p=1229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9X68dm92HVI"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gcconnex.gc.ca/blog/view/14866638/day-2021-days-challenge-kindspring-practice-mindful-decision-mak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youtube.com/watch?v=7Fuu_vPD8Ys" TargetMode="External"/><Relationship Id="rId13" Type="http://schemas.openxmlformats.org/officeDocument/2006/relationships/hyperlink" Target="https://www.youtube.com/watch?v=4Shw6MyGXAk&amp;t=130s" TargetMode="External"/><Relationship Id="rId18" Type="http://schemas.openxmlformats.org/officeDocument/2006/relationships/hyperlink" Target="https://www.youtube.com/watch?v=Rah4IHHZyZU" TargetMode="External"/><Relationship Id="rId3" Type="http://schemas.openxmlformats.org/officeDocument/2006/relationships/hyperlink" Target="https://youtu.be/opJpg2T6s2s?t=55" TargetMode="External"/><Relationship Id="rId7" Type="http://schemas.openxmlformats.org/officeDocument/2006/relationships/hyperlink" Target="http://www.enpleineconscience.be/wp-content/uploads/2015/01/15-Body-Scan.mp3" TargetMode="External"/><Relationship Id="rId12" Type="http://schemas.openxmlformats.org/officeDocument/2006/relationships/hyperlink" Target="http://www.enpleineconscience.be/wp-content/uploads/2015/01/3respirationFaireFace2.mp3" TargetMode="External"/><Relationship Id="rId17" Type="http://schemas.openxmlformats.org/officeDocument/2006/relationships/hyperlink" Target="http://www.sharonsalzberg.com/body-scan-meditation-audio/" TargetMode="External"/><Relationship Id="rId2" Type="http://schemas.openxmlformats.org/officeDocument/2006/relationships/slide" Target="../slides/slide20.xml"/><Relationship Id="rId16" Type="http://schemas.openxmlformats.org/officeDocument/2006/relationships/hyperlink" Target="http://elishagoldstein.com/videos/10-minute-body-scan/" TargetMode="External"/><Relationship Id="rId20" Type="http://schemas.openxmlformats.org/officeDocument/2006/relationships/hyperlink" Target="https://www.mindful.org/10-minute-nourishing-breath-meditation/" TargetMode="External"/><Relationship Id="rId1" Type="http://schemas.openxmlformats.org/officeDocument/2006/relationships/notesMaster" Target="../notesMasters/notesMaster1.xml"/><Relationship Id="rId6" Type="http://schemas.openxmlformats.org/officeDocument/2006/relationships/hyperlink" Target="https://archive.org/embed/5-mins-respirer" TargetMode="External"/><Relationship Id="rId11" Type="http://schemas.openxmlformats.org/officeDocument/2006/relationships/hyperlink" Target="https://www.youtube.com/watch?v=_mn04Wc-X3o" TargetMode="External"/><Relationship Id="rId5" Type="http://schemas.openxmlformats.org/officeDocument/2006/relationships/hyperlink" Target="https://www.enpleineconscience.be/wp-content/uploads/2015/01/10-respiration2.mp3" TargetMode="External"/><Relationship Id="rId15" Type="http://schemas.openxmlformats.org/officeDocument/2006/relationships/hyperlink" Target="https://archive.org/details/MFBodyScan10Minsb" TargetMode="External"/><Relationship Id="rId10" Type="http://schemas.openxmlformats.org/officeDocument/2006/relationships/hyperlink" Target="https://www.youtube.com/watch?v=TZFbCd5Bc3w" TargetMode="External"/><Relationship Id="rId19" Type="http://schemas.openxmlformats.org/officeDocument/2006/relationships/hyperlink" Target="https://www.youtube.com/watch?v=aXItOY0sLRY" TargetMode="External"/><Relationship Id="rId4" Type="http://schemas.openxmlformats.org/officeDocument/2006/relationships/hyperlink" Target="https://archive.org/embed/5-mins-balayage-corporel" TargetMode="External"/><Relationship Id="rId9" Type="http://schemas.openxmlformats.org/officeDocument/2006/relationships/hyperlink" Target="https://www.youtube.com/watch?v=rFd3MRJmjXE" TargetMode="External"/><Relationship Id="rId14" Type="http://schemas.openxmlformats.org/officeDocument/2006/relationships/hyperlink" Target="https://www.youtube.com/watch?v=nWjVZ0fEjko"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Robert</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Bienvenue tout le monde pour cette troisième session où nous allons aller encore plus profondément dans les rapports entre le leadership et la pleine conscience. J’aimerais avant de commencer reconnaître le territoire sur lequel nous sommes comme territoire non cédé de la nation Anishinaabe. </a:t>
            </a:r>
          </a:p>
          <a:p>
            <a:pPr defTabSz="912937">
              <a:defRPr/>
            </a:pPr>
            <a:endParaRPr lang="fr-CA" dirty="0"/>
          </a:p>
          <a:p>
            <a:pPr defTabSz="912937">
              <a:defRPr/>
            </a:pPr>
            <a:endParaRPr lang="fr-CA" dirty="0"/>
          </a:p>
          <a:p>
            <a:pPr defTabSz="912937">
              <a:defRPr/>
            </a:pPr>
            <a:r>
              <a:rPr lang="fr-CA" strike="sngStrike" dirty="0"/>
              <a:t>Comme avec toutes les sessions du GC, sentez-vous libre d'utiliser la langue de votre choix pour poser des questions ou participer à la discussion. La séance d'aujourd’hui, comme toutes les s</a:t>
            </a:r>
            <a:r>
              <a:rPr lang="en-CA" strike="sngStrike" dirty="0" err="1"/>
              <a:t>éances</a:t>
            </a:r>
            <a:r>
              <a:rPr lang="en-CA" strike="sngStrike" dirty="0"/>
              <a:t> de </a:t>
            </a:r>
            <a:r>
              <a:rPr lang="en-CA" strike="sngStrike" dirty="0" err="1"/>
              <a:t>ce</a:t>
            </a:r>
            <a:r>
              <a:rPr lang="en-CA" strike="sngStrike" dirty="0"/>
              <a:t> programme,</a:t>
            </a:r>
            <a:r>
              <a:rPr lang="fr-CA" strike="sngStrike" dirty="0"/>
              <a:t> sera conduite en français. Il y aura d'autres sessions en anglais qui seront promues via le groupe </a:t>
            </a:r>
            <a:r>
              <a:rPr lang="fr-CA" strike="sngStrike" dirty="0" err="1"/>
              <a:t>GCConnex</a:t>
            </a:r>
            <a:r>
              <a:rPr lang="fr-CA" strike="sngStrike" dirty="0"/>
              <a:t>.</a:t>
            </a:r>
          </a:p>
          <a:p>
            <a:endParaRPr lang="en-US" strike="sngStrike" baseline="0" dirty="0"/>
          </a:p>
          <a:p>
            <a:r>
              <a:rPr lang="en-CA" strike="sngStrike" baseline="0" dirty="0"/>
              <a:t>As with all GoC sessions, please, feel free to use the language of your choice to ask questions or participate in the discussion, today’s session, as with all of the sessions in this program offering, will be conducted mainly in French; there will be other sessions in English that will be promoted via the </a:t>
            </a:r>
            <a:r>
              <a:rPr lang="en-CA" strike="sngStrike" baseline="0" dirty="0" err="1"/>
              <a:t>GCConnex</a:t>
            </a:r>
            <a:r>
              <a:rPr lang="en-CA" strike="sngStrike" baseline="0" dirty="0"/>
              <a:t> group</a:t>
            </a:r>
            <a:r>
              <a:rPr lang="en-US" strike="sng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Scharmer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21833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80000"/>
              </a:lnSpc>
              <a:spcBef>
                <a:spcPts val="0"/>
              </a:spcBef>
              <a:spcAft>
                <a:spcPts val="0"/>
              </a:spcAft>
              <a:buNone/>
            </a:pPr>
            <a:r>
              <a:rPr lang="fr-CA" sz="585"/>
              <a:t>Mélanie</a:t>
            </a:r>
            <a:endParaRPr/>
          </a:p>
          <a:p>
            <a:pPr marL="0" lvl="0" indent="0" algn="l" rtl="0">
              <a:lnSpc>
                <a:spcPct val="80000"/>
              </a:lnSpc>
              <a:spcBef>
                <a:spcPts val="0"/>
              </a:spcBef>
              <a:spcAft>
                <a:spcPts val="0"/>
              </a:spcAft>
              <a:buNone/>
            </a:pPr>
            <a:endParaRPr sz="585"/>
          </a:p>
          <a:p>
            <a:pPr marL="0" marR="0" lvl="1" indent="0" algn="l" rtl="0">
              <a:lnSpc>
                <a:spcPct val="80000"/>
              </a:lnSpc>
              <a:spcBef>
                <a:spcPts val="599"/>
              </a:spcBef>
              <a:spcAft>
                <a:spcPts val="0"/>
              </a:spcAft>
              <a:buClr>
                <a:schemeClr val="dk1"/>
              </a:buClr>
              <a:buSzPts val="585"/>
              <a:buFont typeface="Calibri"/>
              <a:buNone/>
            </a:pPr>
            <a:r>
              <a:rPr lang="fr-CA" sz="585"/>
              <a:t>Une citation traduite de Janice Marturano, de l'Institute for Mindful Leadership, qui a présenté au Forum économique mondial.</a:t>
            </a:r>
            <a:endParaRPr/>
          </a:p>
          <a:p>
            <a:pPr marL="0" marR="0" lvl="1" indent="0" algn="l" rtl="0">
              <a:lnSpc>
                <a:spcPct val="80000"/>
              </a:lnSpc>
              <a:spcBef>
                <a:spcPts val="899"/>
              </a:spcBef>
              <a:spcAft>
                <a:spcPts val="0"/>
              </a:spcAft>
              <a:buClr>
                <a:schemeClr val="dk1"/>
              </a:buClr>
              <a:buSzPts val="585"/>
              <a:buFont typeface="Calibri"/>
              <a:buNone/>
            </a:pPr>
            <a:r>
              <a:rPr lang="fr-CA" sz="585"/>
              <a:t>(lire la citation)</a:t>
            </a:r>
            <a:endParaRPr/>
          </a:p>
          <a:p>
            <a:pPr marL="0" marR="0" lvl="1" indent="0" algn="l" rtl="0">
              <a:lnSpc>
                <a:spcPct val="80000"/>
              </a:lnSpc>
              <a:spcBef>
                <a:spcPts val="899"/>
              </a:spcBef>
              <a:spcAft>
                <a:spcPts val="0"/>
              </a:spcAft>
              <a:buClr>
                <a:schemeClr val="dk1"/>
              </a:buClr>
              <a:buSzPts val="585"/>
              <a:buFont typeface="Calibri"/>
              <a:buNone/>
            </a:pPr>
            <a:endParaRPr sz="585"/>
          </a:p>
          <a:p>
            <a:pPr marL="0" marR="0" lvl="1" indent="0" algn="l" rtl="0">
              <a:lnSpc>
                <a:spcPct val="80000"/>
              </a:lnSpc>
              <a:spcBef>
                <a:spcPts val="899"/>
              </a:spcBef>
              <a:spcAft>
                <a:spcPts val="0"/>
              </a:spcAft>
              <a:buClr>
                <a:schemeClr val="dk1"/>
              </a:buClr>
              <a:buSzPts val="585"/>
              <a:buFont typeface="Calibri"/>
              <a:buNone/>
            </a:pPr>
            <a:r>
              <a:rPr lang="fr-CA" sz="585"/>
              <a:t>(Cliquez)</a:t>
            </a:r>
            <a:endParaRPr/>
          </a:p>
          <a:p>
            <a:pPr marL="0" marR="0" lvl="1" indent="0" algn="l" rtl="0">
              <a:lnSpc>
                <a:spcPct val="80000"/>
              </a:lnSpc>
              <a:spcBef>
                <a:spcPts val="899"/>
              </a:spcBef>
              <a:spcAft>
                <a:spcPts val="0"/>
              </a:spcAft>
              <a:buClr>
                <a:schemeClr val="dk1"/>
              </a:buClr>
              <a:buSzPts val="585"/>
              <a:buFont typeface="Calibri"/>
              <a:buNone/>
            </a:pPr>
            <a:r>
              <a:rPr lang="fr-CA" sz="585"/>
              <a:t>Dans ce tableau, nous avons de gauche à droite les niveaux de compréhension. </a:t>
            </a:r>
            <a:endParaRPr/>
          </a:p>
          <a:p>
            <a:pPr marL="0" marR="0" lvl="1" indent="0" algn="l" rtl="0">
              <a:lnSpc>
                <a:spcPct val="80000"/>
              </a:lnSpc>
              <a:spcBef>
                <a:spcPts val="899"/>
              </a:spcBef>
              <a:spcAft>
                <a:spcPts val="0"/>
              </a:spcAft>
              <a:buClr>
                <a:schemeClr val="dk1"/>
              </a:buClr>
              <a:buSzPts val="585"/>
              <a:buFont typeface="Calibri"/>
              <a:buNone/>
            </a:pPr>
            <a:r>
              <a:rPr lang="fr-CA" sz="585"/>
              <a:t>De la compréhension superficielle (quantitative) à la compréhension profonde (qualitative)</a:t>
            </a:r>
            <a:endParaRPr/>
          </a:p>
          <a:p>
            <a:pPr marL="0" marR="0" lvl="1" indent="0" algn="l" rtl="0">
              <a:lnSpc>
                <a:spcPct val="80000"/>
              </a:lnSpc>
              <a:spcBef>
                <a:spcPts val="899"/>
              </a:spcBef>
              <a:spcAft>
                <a:spcPts val="0"/>
              </a:spcAft>
              <a:buClr>
                <a:schemeClr val="dk1"/>
              </a:buClr>
              <a:buSzPts val="585"/>
              <a:buFont typeface="Calibri"/>
              <a:buNone/>
            </a:pPr>
            <a:endParaRPr sz="585"/>
          </a:p>
          <a:p>
            <a:pPr marL="0" marR="0" lvl="1" indent="0" algn="l" rtl="0">
              <a:lnSpc>
                <a:spcPct val="80000"/>
              </a:lnSpc>
              <a:spcBef>
                <a:spcPts val="899"/>
              </a:spcBef>
              <a:spcAft>
                <a:spcPts val="0"/>
              </a:spcAft>
              <a:buClr>
                <a:schemeClr val="dk1"/>
              </a:buClr>
              <a:buSzPts val="585"/>
              <a:buFont typeface="Calibri"/>
              <a:buNone/>
            </a:pPr>
            <a:r>
              <a:rPr lang="fr-CA" sz="585"/>
              <a:t>Bien que le graphique ne soit pas très clair, la diapositive suivante explique en détail certains des concepts</a:t>
            </a:r>
            <a:endParaRPr/>
          </a:p>
          <a:p>
            <a:pPr marL="0" marR="0" lvl="1" indent="0" algn="l" rtl="0">
              <a:lnSpc>
                <a:spcPct val="80000"/>
              </a:lnSpc>
              <a:spcBef>
                <a:spcPts val="899"/>
              </a:spcBef>
              <a:spcAft>
                <a:spcPts val="0"/>
              </a:spcAft>
              <a:buClr>
                <a:schemeClr val="dk1"/>
              </a:buClr>
              <a:buSzPts val="585"/>
              <a:buFont typeface="Calibri"/>
              <a:buNone/>
            </a:pPr>
            <a:endParaRPr sz="585"/>
          </a:p>
          <a:p>
            <a:pPr marL="0" marR="0" lvl="1" indent="0" algn="l" rtl="0">
              <a:lnSpc>
                <a:spcPct val="80000"/>
              </a:lnSpc>
              <a:spcBef>
                <a:spcPts val="899"/>
              </a:spcBef>
              <a:spcAft>
                <a:spcPts val="0"/>
              </a:spcAft>
              <a:buClr>
                <a:schemeClr val="dk1"/>
              </a:buClr>
              <a:buSzPts val="585"/>
              <a:buFont typeface="Calibri"/>
              <a:buNone/>
            </a:pPr>
            <a:r>
              <a:rPr lang="fr-CA" sz="585"/>
              <a:t>Une analogie ici est que si vous pêchez en surface, vous n'obtiendrez que de petits poissons... alors allez en profondeur pour attraper les gros poissons.</a:t>
            </a:r>
            <a:endParaRPr/>
          </a:p>
          <a:p>
            <a:pPr marL="0" marR="0" lvl="1" indent="0" algn="l" rtl="0">
              <a:lnSpc>
                <a:spcPct val="80000"/>
              </a:lnSpc>
              <a:spcBef>
                <a:spcPts val="899"/>
              </a:spcBef>
              <a:spcAft>
                <a:spcPts val="0"/>
              </a:spcAft>
              <a:buClr>
                <a:schemeClr val="dk1"/>
              </a:buClr>
              <a:buSzPts val="585"/>
              <a:buFont typeface="Calibri"/>
              <a:buNone/>
            </a:pPr>
            <a:r>
              <a:rPr lang="fr-CA" sz="585"/>
              <a:t>(passez à la diapositive suivante)</a:t>
            </a:r>
            <a:endParaRPr/>
          </a:p>
          <a:p>
            <a:pPr marL="0" marR="0" lvl="1" indent="0" algn="l" rtl="0">
              <a:lnSpc>
                <a:spcPct val="80000"/>
              </a:lnSpc>
              <a:spcBef>
                <a:spcPts val="899"/>
              </a:spcBef>
              <a:spcAft>
                <a:spcPts val="0"/>
              </a:spcAft>
              <a:buClr>
                <a:schemeClr val="dk1"/>
              </a:buClr>
              <a:buSzPts val="585"/>
              <a:buFont typeface="Calibri"/>
              <a:buNone/>
            </a:pPr>
            <a:endParaRPr sz="585"/>
          </a:p>
          <a:p>
            <a:pPr marL="0" marR="0" lvl="1" indent="0" algn="l" rtl="0">
              <a:lnSpc>
                <a:spcPct val="80000"/>
              </a:lnSpc>
              <a:spcBef>
                <a:spcPts val="899"/>
              </a:spcBef>
              <a:spcAft>
                <a:spcPts val="0"/>
              </a:spcAft>
              <a:buClr>
                <a:schemeClr val="dk1"/>
              </a:buClr>
              <a:buSzPts val="585"/>
              <a:buFont typeface="Calibri"/>
              <a:buNone/>
            </a:pPr>
            <a:r>
              <a:rPr lang="fr-CA" sz="585"/>
              <a:t>Resources in French:</a:t>
            </a:r>
            <a:endParaRPr/>
          </a:p>
          <a:p>
            <a:pPr marL="285750" marR="0" lvl="1" indent="-285750" algn="l" rtl="0">
              <a:lnSpc>
                <a:spcPct val="80000"/>
              </a:lnSpc>
              <a:spcBef>
                <a:spcPts val="899"/>
              </a:spcBef>
              <a:spcAft>
                <a:spcPts val="0"/>
              </a:spcAft>
              <a:buClr>
                <a:schemeClr val="dk1"/>
              </a:buClr>
              <a:buSzPts val="585"/>
              <a:buFont typeface="Arial"/>
              <a:buChar char="•"/>
            </a:pPr>
            <a:r>
              <a:rPr lang="fr-CA" sz="585"/>
              <a:t>Leadership compatissant : un moyen de stimuler le groupe – https://nospensees.fr/leadership-compatissant-un-moyen-de-stimuler-le-groupe/</a:t>
            </a:r>
            <a:endParaRPr/>
          </a:p>
          <a:p>
            <a:pPr marL="285750" marR="0" lvl="1" indent="-285750" algn="l" rtl="0">
              <a:lnSpc>
                <a:spcPct val="80000"/>
              </a:lnSpc>
              <a:spcBef>
                <a:spcPts val="899"/>
              </a:spcBef>
              <a:spcAft>
                <a:spcPts val="0"/>
              </a:spcAft>
              <a:buClr>
                <a:schemeClr val="dk1"/>
              </a:buClr>
              <a:buSzPts val="910"/>
              <a:buFont typeface="Arial"/>
              <a:buChar char="•"/>
            </a:pPr>
            <a:r>
              <a:rPr lang="fr-CA" sz="910"/>
              <a:t>Le leadership émotionnel : les compétences émotionnelles au service du leadership</a:t>
            </a:r>
            <a:r>
              <a:rPr lang="fr-CA" sz="585"/>
              <a:t> - https://tel.archives-ouvertes.fr/tel-02517432/document </a:t>
            </a:r>
            <a:endParaRPr/>
          </a:p>
          <a:p>
            <a:pPr marL="285750" marR="0" lvl="1" indent="-285750" algn="l" rtl="0">
              <a:lnSpc>
                <a:spcPct val="80000"/>
              </a:lnSpc>
              <a:spcBef>
                <a:spcPts val="899"/>
              </a:spcBef>
              <a:spcAft>
                <a:spcPts val="0"/>
              </a:spcAft>
              <a:buClr>
                <a:schemeClr val="dk1"/>
              </a:buClr>
              <a:buSzPts val="585"/>
              <a:buFont typeface="Arial"/>
              <a:buChar char="•"/>
            </a:pPr>
            <a:r>
              <a:rPr lang="fr-CA" sz="585"/>
              <a:t>Inspire Leadership Podcast – Épisode 12 avec Annick Morin - https://inspireleadership.ca/2019/08/29/inspireleadershippodcast-ep12/</a:t>
            </a:r>
            <a:endParaRPr/>
          </a:p>
          <a:p>
            <a:pPr marL="285750" marR="0" lvl="1" indent="-248602" algn="l" rtl="0">
              <a:lnSpc>
                <a:spcPct val="80000"/>
              </a:lnSpc>
              <a:spcBef>
                <a:spcPts val="899"/>
              </a:spcBef>
              <a:spcAft>
                <a:spcPts val="0"/>
              </a:spcAft>
              <a:buClr>
                <a:schemeClr val="dk1"/>
              </a:buClr>
              <a:buSzPts val="585"/>
              <a:buFont typeface="Arial"/>
              <a:buNone/>
            </a:pPr>
            <a:endParaRPr sz="585"/>
          </a:p>
          <a:p>
            <a:pPr marL="0" marR="0" lvl="1" indent="0" algn="l" rtl="0">
              <a:lnSpc>
                <a:spcPct val="80000"/>
              </a:lnSpc>
              <a:spcBef>
                <a:spcPts val="899"/>
              </a:spcBef>
              <a:spcAft>
                <a:spcPts val="0"/>
              </a:spcAft>
              <a:buClr>
                <a:schemeClr val="dk1"/>
              </a:buClr>
              <a:buSzPts val="585"/>
              <a:buFont typeface="Calibri"/>
              <a:buNone/>
            </a:pPr>
            <a:r>
              <a:rPr lang="fr-CA" sz="585"/>
              <a:t>Resources in English:</a:t>
            </a:r>
            <a:endParaRPr/>
          </a:p>
          <a:p>
            <a:pPr marL="285750" marR="0" lvl="1" indent="-285750" algn="l" rtl="0">
              <a:lnSpc>
                <a:spcPct val="80000"/>
              </a:lnSpc>
              <a:spcBef>
                <a:spcPts val="899"/>
              </a:spcBef>
              <a:spcAft>
                <a:spcPts val="0"/>
              </a:spcAft>
              <a:buClr>
                <a:schemeClr val="dk1"/>
              </a:buClr>
              <a:buSzPts val="552"/>
              <a:buFont typeface="Arial"/>
              <a:buChar char="•"/>
            </a:pPr>
            <a:r>
              <a:rPr lang="fr-CA" sz="552"/>
              <a:t>Compassionate Leader - podcast, takes less than 2 minutes - </a:t>
            </a:r>
            <a:r>
              <a:rPr lang="fr-CA" sz="455" u="sng">
                <a:solidFill>
                  <a:schemeClr val="hlink"/>
                </a:solidFill>
                <a:hlinkClick r:id="rId3"/>
              </a:rPr>
              <a:t>https://soundcloud.com/33voices/compassion-is-a-deep-understanding-janice-marturano</a:t>
            </a:r>
            <a:r>
              <a:rPr lang="fr-CA" sz="585"/>
              <a:t> </a:t>
            </a:r>
            <a:endParaRPr/>
          </a:p>
          <a:p>
            <a:pPr marL="285750" marR="0" lvl="1" indent="-285750" algn="l" rtl="0">
              <a:lnSpc>
                <a:spcPct val="80000"/>
              </a:lnSpc>
              <a:spcBef>
                <a:spcPts val="899"/>
              </a:spcBef>
              <a:spcAft>
                <a:spcPts val="0"/>
              </a:spcAft>
              <a:buClr>
                <a:schemeClr val="dk1"/>
              </a:buClr>
              <a:buSzPts val="455"/>
              <a:buFont typeface="Arial"/>
              <a:buChar char="•"/>
            </a:pPr>
            <a:r>
              <a:rPr lang="fr-CA" sz="455"/>
              <a:t>What is deep understanding? - </a:t>
            </a:r>
            <a:r>
              <a:rPr lang="fr-CA" sz="455" u="sng">
                <a:solidFill>
                  <a:schemeClr val="hlink"/>
                </a:solidFill>
                <a:hlinkClick r:id="rId4"/>
              </a:rPr>
              <a:t>http://www.polyu.edu.hk/obe/students/files/deep.pdf</a:t>
            </a:r>
            <a:r>
              <a:rPr lang="fr-CA" sz="585"/>
              <a:t> </a:t>
            </a:r>
            <a:endParaRPr/>
          </a:p>
          <a:p>
            <a:pPr marL="285750" marR="0" lvl="1" indent="-258953" algn="l" rtl="0">
              <a:lnSpc>
                <a:spcPct val="80000"/>
              </a:lnSpc>
              <a:spcBef>
                <a:spcPts val="899"/>
              </a:spcBef>
              <a:spcAft>
                <a:spcPts val="0"/>
              </a:spcAft>
              <a:buClr>
                <a:schemeClr val="dk1"/>
              </a:buClr>
              <a:buSzPts val="422"/>
              <a:buFont typeface="Arial"/>
              <a:buNone/>
            </a:pPr>
            <a:endParaRPr sz="422"/>
          </a:p>
        </p:txBody>
      </p:sp>
      <p:sp>
        <p:nvSpPr>
          <p:cNvPr id="264" name="Google Shape;264;p11: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2: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rmAutofit fontScale="62500" lnSpcReduction="20000"/>
          </a:bodyPr>
          <a:lstStyle/>
          <a:p>
            <a:pPr marL="0" lvl="0" indent="0" algn="l" rtl="0">
              <a:lnSpc>
                <a:spcPct val="80000"/>
              </a:lnSpc>
              <a:spcBef>
                <a:spcPts val="0"/>
              </a:spcBef>
              <a:spcAft>
                <a:spcPts val="0"/>
              </a:spcAft>
              <a:buNone/>
            </a:pPr>
            <a:r>
              <a:rPr lang="fr-CA" sz="1110" dirty="0"/>
              <a:t>Mélanie</a:t>
            </a:r>
            <a:endParaRPr dirty="0"/>
          </a:p>
          <a:p>
            <a:pPr marL="0" lvl="0" indent="0" algn="l" rtl="0">
              <a:lnSpc>
                <a:spcPct val="80000"/>
              </a:lnSpc>
              <a:spcBef>
                <a:spcPts val="0"/>
              </a:spcBef>
              <a:spcAft>
                <a:spcPts val="0"/>
              </a:spcAft>
              <a:buNone/>
            </a:pPr>
            <a:r>
              <a:rPr lang="fr-CA" sz="1110" dirty="0"/>
              <a:t>(adapté du </a:t>
            </a:r>
            <a:r>
              <a:rPr lang="fr-CA" sz="1110" u="sng" dirty="0">
                <a:solidFill>
                  <a:schemeClr val="hlink"/>
                </a:solidFill>
                <a:hlinkClick r:id="rId3"/>
              </a:rPr>
              <a:t>http://www.polyu.edu.hk/obe/students/files/deep.pdf</a:t>
            </a:r>
            <a:r>
              <a:rPr lang="fr-CA" sz="1110" dirty="0"/>
              <a:t>)</a:t>
            </a:r>
            <a:endParaRPr dirty="0"/>
          </a:p>
          <a:p>
            <a:pPr marL="0" lvl="0" indent="0" algn="l" rtl="0">
              <a:lnSpc>
                <a:spcPct val="80000"/>
              </a:lnSpc>
              <a:spcBef>
                <a:spcPts val="0"/>
              </a:spcBef>
              <a:spcAft>
                <a:spcPts val="0"/>
              </a:spcAft>
              <a:buNone/>
            </a:pPr>
            <a:r>
              <a:rPr lang="fr-CA" sz="1110" dirty="0"/>
              <a:t> </a:t>
            </a:r>
            <a:endParaRPr sz="1110" dirty="0"/>
          </a:p>
          <a:p>
            <a:pPr marL="0" lvl="0" indent="0" algn="l" rtl="0">
              <a:lnSpc>
                <a:spcPct val="80000"/>
              </a:lnSpc>
              <a:spcBef>
                <a:spcPts val="0"/>
              </a:spcBef>
              <a:spcAft>
                <a:spcPts val="0"/>
              </a:spcAft>
              <a:buNone/>
            </a:pPr>
            <a:r>
              <a:rPr lang="fr-CA" sz="1110" dirty="0"/>
              <a:t>Voici une liste d’actions associées à une compréhension approfondie pour appliqué un leadership compatissant</a:t>
            </a:r>
            <a:endParaRPr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r>
              <a:rPr lang="fr-CA" sz="1110" b="1" dirty="0"/>
              <a:t>ICI</a:t>
            </a:r>
            <a:r>
              <a:rPr lang="fr-CA" sz="1110" dirty="0"/>
              <a:t> j'aime </a:t>
            </a:r>
            <a:r>
              <a:rPr lang="fr-CA" sz="1110" u="sng" dirty="0"/>
              <a:t>Réfléchir</a:t>
            </a:r>
            <a:r>
              <a:rPr lang="fr-CA" sz="1110" dirty="0"/>
              <a:t> car je prends généralement le temps de réfléchir à ce qui a été dit,</a:t>
            </a:r>
            <a:endParaRPr dirty="0"/>
          </a:p>
          <a:p>
            <a:pPr marL="0" lvl="0" indent="0" algn="l" rtl="0">
              <a:lnSpc>
                <a:spcPct val="80000"/>
              </a:lnSpc>
              <a:spcBef>
                <a:spcPts val="0"/>
              </a:spcBef>
              <a:spcAft>
                <a:spcPts val="0"/>
              </a:spcAft>
              <a:buNone/>
            </a:pPr>
            <a:r>
              <a:rPr lang="fr-CA" sz="1110" dirty="0"/>
              <a:t>je prends généralement le temps de savoir comment répondre aux e-mails ou aux conversations difficiles, </a:t>
            </a:r>
            <a:endParaRPr dirty="0"/>
          </a:p>
          <a:p>
            <a:pPr marL="0" lvl="0" indent="0" algn="l" rtl="0">
              <a:lnSpc>
                <a:spcPct val="80000"/>
              </a:lnSpc>
              <a:spcBef>
                <a:spcPts val="0"/>
              </a:spcBef>
              <a:spcAft>
                <a:spcPts val="0"/>
              </a:spcAft>
              <a:buNone/>
            </a:pPr>
            <a:r>
              <a:rPr lang="fr-CA" sz="1110" dirty="0"/>
              <a:t>Plutôt que de simplement réagir.</a:t>
            </a:r>
            <a:endParaRPr dirty="0"/>
          </a:p>
          <a:p>
            <a:pPr marL="0" lvl="0" indent="0" algn="l" rtl="0">
              <a:lnSpc>
                <a:spcPct val="80000"/>
              </a:lnSpc>
              <a:spcBef>
                <a:spcPts val="0"/>
              </a:spcBef>
              <a:spcAft>
                <a:spcPts val="0"/>
              </a:spcAft>
              <a:buClr>
                <a:schemeClr val="dk1"/>
              </a:buClr>
              <a:buSzPts val="1110"/>
              <a:buFont typeface="Calibri"/>
              <a:buNone/>
            </a:pPr>
            <a:endParaRPr sz="1110" b="1" dirty="0">
              <a:solidFill>
                <a:srgbClr val="595959"/>
              </a:solidFill>
            </a:endParaRPr>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Rappel factuel</a:t>
            </a:r>
            <a:r>
              <a:rPr lang="fr-CA" sz="1110" dirty="0">
                <a:solidFill>
                  <a:srgbClr val="595959"/>
                </a:solidFill>
              </a:rPr>
              <a:t> </a:t>
            </a:r>
            <a:r>
              <a:rPr lang="fr-CA" sz="1110" dirty="0"/>
              <a:t>— Énumérer des informations sans lien entre elles. </a:t>
            </a:r>
            <a:endParaRPr dirty="0"/>
          </a:p>
          <a:p>
            <a:pPr marL="0" lvl="0" indent="0" algn="l" rtl="0">
              <a:lnSpc>
                <a:spcPct val="80000"/>
              </a:lnSpc>
              <a:spcBef>
                <a:spcPts val="0"/>
              </a:spcBef>
              <a:spcAft>
                <a:spcPts val="0"/>
              </a:spcAft>
              <a:buClr>
                <a:schemeClr val="dk1"/>
              </a:buClr>
              <a:buSzPts val="1295"/>
              <a:buFont typeface="Calibri"/>
              <a:buNone/>
            </a:pPr>
            <a:r>
              <a:rPr lang="fr-CA" sz="1295" b="1" i="1" dirty="0"/>
              <a:t>Ce n’est pas une compréhension approfondie !</a:t>
            </a:r>
            <a:endParaRPr dirty="0"/>
          </a:p>
          <a:p>
            <a:pPr marL="0" lvl="0" indent="0" algn="l" rtl="0">
              <a:lnSpc>
                <a:spcPct val="80000"/>
              </a:lnSpc>
              <a:spcBef>
                <a:spcPts val="0"/>
              </a:spcBef>
              <a:spcAft>
                <a:spcPts val="0"/>
              </a:spcAft>
              <a:buClr>
                <a:schemeClr val="dk1"/>
              </a:buClr>
              <a:buSzPts val="1295"/>
              <a:buFont typeface="Calibri"/>
              <a:buNone/>
            </a:pPr>
            <a:endParaRPr sz="1295" b="1" dirty="0"/>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Contraster</a:t>
            </a:r>
            <a:r>
              <a:rPr lang="fr-CA" sz="1110" dirty="0"/>
              <a:t> — Montrer les différences importantes entre des éléments.</a:t>
            </a:r>
            <a:endParaRPr dirty="0"/>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Comparer</a:t>
            </a:r>
            <a:r>
              <a:rPr lang="fr-CA" sz="1110" dirty="0"/>
              <a:t> — Montrer en quoi les choses se ressemblent ou diffèrent.</a:t>
            </a:r>
            <a:endParaRPr dirty="0"/>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Expliquer</a:t>
            </a:r>
            <a:r>
              <a:rPr lang="fr-CA" sz="1110" dirty="0"/>
              <a:t> — Donner le sens d’un sujet de façon claire.</a:t>
            </a:r>
            <a:endParaRPr dirty="0"/>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Relier</a:t>
            </a:r>
            <a:r>
              <a:rPr lang="fr-CA" sz="1110" dirty="0"/>
              <a:t> — Montrer que les idées sont interconnectées.</a:t>
            </a:r>
            <a:endParaRPr dirty="0"/>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Analyser</a:t>
            </a:r>
            <a:r>
              <a:rPr lang="fr-CA" sz="1110" dirty="0"/>
              <a:t> — Examiner en détail les éléments d’un sujet et leurs relations.</a:t>
            </a:r>
            <a:endParaRPr dirty="0"/>
          </a:p>
          <a:p>
            <a:pPr marL="0" lvl="0" indent="0" algn="l" rtl="0">
              <a:lnSpc>
                <a:spcPct val="80000"/>
              </a:lnSpc>
              <a:spcBef>
                <a:spcPts val="0"/>
              </a:spcBef>
              <a:spcAft>
                <a:spcPts val="0"/>
              </a:spcAft>
              <a:buClr>
                <a:srgbClr val="595959"/>
              </a:buClr>
              <a:buSzPts val="1110"/>
              <a:buFont typeface="Calibri"/>
              <a:buNone/>
            </a:pPr>
            <a:r>
              <a:rPr lang="fr-CA" sz="1110" b="1" dirty="0">
                <a:solidFill>
                  <a:srgbClr val="595959"/>
                </a:solidFill>
              </a:rPr>
              <a:t>Appliquer</a:t>
            </a:r>
            <a:r>
              <a:rPr lang="fr-CA" sz="1110" dirty="0"/>
              <a:t> — Utiliser des connaissances ou concepts précis pour résoudre un problème.</a:t>
            </a:r>
            <a:endParaRPr dirty="0"/>
          </a:p>
          <a:p>
            <a:pPr marL="0" lvl="0" indent="0" algn="l" rtl="0">
              <a:lnSpc>
                <a:spcPct val="80000"/>
              </a:lnSpc>
              <a:spcBef>
                <a:spcPts val="0"/>
              </a:spcBef>
              <a:spcAft>
                <a:spcPts val="0"/>
              </a:spcAft>
              <a:buClr>
                <a:schemeClr val="dk1"/>
              </a:buClr>
              <a:buSzPts val="1295"/>
              <a:buFont typeface="Calibri"/>
              <a:buNone/>
            </a:pPr>
            <a:endParaRPr sz="1295" b="1" dirty="0"/>
          </a:p>
          <a:p>
            <a:pPr marL="0" lvl="0" indent="0" algn="l" rtl="0">
              <a:lnSpc>
                <a:spcPct val="80000"/>
              </a:lnSpc>
              <a:spcBef>
                <a:spcPts val="0"/>
              </a:spcBef>
              <a:spcAft>
                <a:spcPts val="0"/>
              </a:spcAft>
              <a:buClr>
                <a:schemeClr val="dk1"/>
              </a:buClr>
              <a:buSzPts val="1295"/>
              <a:buFont typeface="Calibri"/>
              <a:buNone/>
            </a:pPr>
            <a:r>
              <a:rPr lang="fr-CA" sz="1295" b="1" dirty="0"/>
              <a:t>Réfléchir</a:t>
            </a:r>
            <a:r>
              <a:rPr lang="fr-CA" sz="1110" dirty="0"/>
              <a:t> — Montrer une nouvelle compréhension à partir de l’expérience passée.</a:t>
            </a:r>
            <a:endParaRPr dirty="0"/>
          </a:p>
          <a:p>
            <a:pPr marL="0" lvl="0" indent="0" algn="l" rtl="0">
              <a:lnSpc>
                <a:spcPct val="80000"/>
              </a:lnSpc>
              <a:spcBef>
                <a:spcPts val="0"/>
              </a:spcBef>
              <a:spcAft>
                <a:spcPts val="0"/>
              </a:spcAft>
              <a:buClr>
                <a:schemeClr val="dk1"/>
              </a:buClr>
              <a:buSzPts val="1295"/>
              <a:buFont typeface="Calibri"/>
              <a:buNone/>
            </a:pPr>
            <a:r>
              <a:rPr lang="fr-CA" sz="1295" b="1" dirty="0"/>
              <a:t>Généraliser</a:t>
            </a:r>
            <a:r>
              <a:rPr lang="fr-CA" sz="1110" dirty="0"/>
              <a:t> — Tirer une conclusion générale à partir de plusieurs faits.</a:t>
            </a:r>
            <a:endParaRPr dirty="0"/>
          </a:p>
          <a:p>
            <a:pPr marL="0" lvl="0" indent="0" algn="l" rtl="0">
              <a:lnSpc>
                <a:spcPct val="80000"/>
              </a:lnSpc>
              <a:spcBef>
                <a:spcPts val="0"/>
              </a:spcBef>
              <a:spcAft>
                <a:spcPts val="0"/>
              </a:spcAft>
              <a:buClr>
                <a:schemeClr val="dk1"/>
              </a:buClr>
              <a:buSzPts val="1295"/>
              <a:buFont typeface="Calibri"/>
              <a:buNone/>
            </a:pPr>
            <a:r>
              <a:rPr lang="fr-CA" sz="1295" b="1" dirty="0"/>
              <a:t>Recommander</a:t>
            </a:r>
            <a:r>
              <a:rPr lang="fr-CA" sz="1110" dirty="0"/>
              <a:t> — Suggérer une action appropriée à partir d’une évaluation critique</a:t>
            </a:r>
            <a:endParaRPr dirty="0"/>
          </a:p>
          <a:p>
            <a:pPr marL="0" lvl="0" indent="0" algn="l" rtl="0">
              <a:lnSpc>
                <a:spcPct val="80000"/>
              </a:lnSpc>
              <a:spcBef>
                <a:spcPts val="0"/>
              </a:spcBef>
              <a:spcAft>
                <a:spcPts val="0"/>
              </a:spcAft>
              <a:buClr>
                <a:schemeClr val="dk1"/>
              </a:buClr>
              <a:buSzPts val="1110"/>
              <a:buFont typeface="Calibri"/>
              <a:buNone/>
            </a:pPr>
            <a:r>
              <a:rPr lang="fr-CA" sz="1110" dirty="0"/>
              <a:t>de l’information disponible.</a:t>
            </a:r>
            <a:endParaRPr dirty="0"/>
          </a:p>
          <a:p>
            <a:pPr marL="0" lvl="0" indent="0" algn="l" rtl="0">
              <a:lnSpc>
                <a:spcPct val="80000"/>
              </a:lnSpc>
              <a:spcBef>
                <a:spcPts val="0"/>
              </a:spcBef>
              <a:spcAft>
                <a:spcPts val="0"/>
              </a:spcAft>
              <a:buClr>
                <a:schemeClr val="dk1"/>
              </a:buClr>
              <a:buSzPts val="1295"/>
              <a:buFont typeface="Calibri"/>
              <a:buNone/>
            </a:pPr>
            <a:r>
              <a:rPr lang="fr-CA" sz="1295" b="1" dirty="0"/>
              <a:t>Formuler une hypothèse</a:t>
            </a:r>
            <a:r>
              <a:rPr lang="fr-CA" sz="1017" dirty="0"/>
              <a:t> </a:t>
            </a:r>
            <a:r>
              <a:rPr lang="fr-CA" sz="1110" dirty="0"/>
              <a:t>— Proposer une idée servant de point de départ</a:t>
            </a:r>
            <a:endParaRPr dirty="0"/>
          </a:p>
          <a:p>
            <a:pPr marL="0" lvl="0" indent="0" algn="l" rtl="0">
              <a:lnSpc>
                <a:spcPct val="80000"/>
              </a:lnSpc>
              <a:spcBef>
                <a:spcPts val="0"/>
              </a:spcBef>
              <a:spcAft>
                <a:spcPts val="0"/>
              </a:spcAft>
              <a:buClr>
                <a:schemeClr val="dk1"/>
              </a:buClr>
              <a:buSzPts val="1110"/>
              <a:buFont typeface="Calibri"/>
              <a:buNone/>
            </a:pPr>
            <a:r>
              <a:rPr lang="fr-CA" sz="1110" dirty="0"/>
              <a:t>à une étude plus approfondie.</a:t>
            </a:r>
            <a:endParaRPr dirty="0"/>
          </a:p>
          <a:p>
            <a:pPr marL="0" lvl="0" indent="0" algn="l" rtl="0">
              <a:lnSpc>
                <a:spcPct val="80000"/>
              </a:lnSpc>
              <a:spcBef>
                <a:spcPts val="0"/>
              </a:spcBef>
              <a:spcAft>
                <a:spcPts val="0"/>
              </a:spcAft>
              <a:buClr>
                <a:schemeClr val="dk1"/>
              </a:buClr>
              <a:buSzPts val="1295"/>
              <a:buFont typeface="Calibri"/>
              <a:buNone/>
            </a:pPr>
            <a:r>
              <a:rPr lang="fr-CA" sz="1295" b="1" dirty="0"/>
              <a:t>Théoriser</a:t>
            </a:r>
            <a:r>
              <a:rPr lang="fr-CA" sz="1110" dirty="0"/>
              <a:t> — Énoncer des principes généraux dans un domaine d’art ou de science.</a:t>
            </a:r>
            <a:endParaRPr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endParaRPr sz="1110" dirty="0"/>
          </a:p>
          <a:p>
            <a:pPr marL="0" marR="0" lvl="1" indent="0" algn="l" rtl="0">
              <a:lnSpc>
                <a:spcPct val="80000"/>
              </a:lnSpc>
              <a:spcBef>
                <a:spcPts val="599"/>
              </a:spcBef>
              <a:spcAft>
                <a:spcPts val="0"/>
              </a:spcAft>
              <a:buClr>
                <a:schemeClr val="dk1"/>
              </a:buClr>
              <a:buSzPts val="1665"/>
              <a:buFont typeface="Calibri"/>
              <a:buNone/>
            </a:pPr>
            <a:r>
              <a:rPr lang="fr-CA" sz="1665" dirty="0" err="1"/>
              <a:t>Resources</a:t>
            </a:r>
            <a:r>
              <a:rPr lang="fr-CA" sz="1665" dirty="0"/>
              <a:t> in French:</a:t>
            </a:r>
            <a:endParaRPr dirty="0"/>
          </a:p>
          <a:p>
            <a:pPr marL="285750" marR="0" lvl="1" indent="-285750" algn="l" rtl="0">
              <a:lnSpc>
                <a:spcPct val="80000"/>
              </a:lnSpc>
              <a:spcBef>
                <a:spcPts val="899"/>
              </a:spcBef>
              <a:spcAft>
                <a:spcPts val="0"/>
              </a:spcAft>
              <a:buClr>
                <a:schemeClr val="dk1"/>
              </a:buClr>
              <a:buSzPts val="1665"/>
              <a:buFont typeface="Arial"/>
              <a:buChar char="•"/>
            </a:pPr>
            <a:r>
              <a:rPr lang="fr-CA" sz="1665" dirty="0"/>
              <a:t>Leadership compatissant : un moyen de stimuler le groupe – https://nospensees.fr/leadership-compatissant-un-moyen-de-stimuler-le-groupe/</a:t>
            </a:r>
            <a:endParaRPr dirty="0"/>
          </a:p>
          <a:p>
            <a:pPr marL="285750" marR="0" lvl="1" indent="-285750" algn="l" rtl="0">
              <a:lnSpc>
                <a:spcPct val="80000"/>
              </a:lnSpc>
              <a:spcBef>
                <a:spcPts val="899"/>
              </a:spcBef>
              <a:spcAft>
                <a:spcPts val="0"/>
              </a:spcAft>
              <a:buClr>
                <a:schemeClr val="dk1"/>
              </a:buClr>
              <a:buSzPts val="2590"/>
              <a:buFont typeface="Arial"/>
              <a:buChar char="•"/>
            </a:pPr>
            <a:r>
              <a:rPr lang="fr-CA" sz="2590" dirty="0"/>
              <a:t>Le leadership émotionnel : les compétences émotionnelles au service du leadership</a:t>
            </a:r>
            <a:r>
              <a:rPr lang="fr-CA" sz="1665" dirty="0"/>
              <a:t> - https://tel.archives-ouvertes.fr/tel-02517432/document </a:t>
            </a:r>
            <a:endParaRPr dirty="0"/>
          </a:p>
          <a:p>
            <a:pPr marL="285750" marR="0" lvl="1" indent="-285750" algn="l" rtl="0">
              <a:lnSpc>
                <a:spcPct val="80000"/>
              </a:lnSpc>
              <a:spcBef>
                <a:spcPts val="899"/>
              </a:spcBef>
              <a:spcAft>
                <a:spcPts val="0"/>
              </a:spcAft>
              <a:buClr>
                <a:schemeClr val="dk1"/>
              </a:buClr>
              <a:buSzPts val="1665"/>
              <a:buFont typeface="Arial"/>
              <a:buChar char="•"/>
            </a:pPr>
            <a:r>
              <a:rPr lang="fr-CA" sz="1665" dirty="0"/>
              <a:t>Inspire Leadership Podcast – Épisode 12 avec Annick Morin - https://inspireleadership.ca/2019/08/29/inspireleadershippodcast-ep12/</a:t>
            </a:r>
            <a:endParaRPr dirty="0"/>
          </a:p>
          <a:p>
            <a:pPr marL="285750" marR="0" lvl="1" indent="-180022" algn="l" rtl="0">
              <a:lnSpc>
                <a:spcPct val="80000"/>
              </a:lnSpc>
              <a:spcBef>
                <a:spcPts val="899"/>
              </a:spcBef>
              <a:spcAft>
                <a:spcPts val="0"/>
              </a:spcAft>
              <a:buClr>
                <a:schemeClr val="dk1"/>
              </a:buClr>
              <a:buSzPts val="1665"/>
              <a:buFont typeface="Arial"/>
              <a:buNone/>
            </a:pPr>
            <a:endParaRPr sz="1665" dirty="0"/>
          </a:p>
          <a:p>
            <a:pPr marL="0" marR="0" lvl="1" indent="0" algn="l" rtl="0">
              <a:lnSpc>
                <a:spcPct val="80000"/>
              </a:lnSpc>
              <a:spcBef>
                <a:spcPts val="899"/>
              </a:spcBef>
              <a:spcAft>
                <a:spcPts val="0"/>
              </a:spcAft>
              <a:buClr>
                <a:schemeClr val="dk1"/>
              </a:buClr>
              <a:buSzPts val="1665"/>
              <a:buFont typeface="Calibri"/>
              <a:buNone/>
            </a:pPr>
            <a:r>
              <a:rPr lang="fr-CA" sz="1665" dirty="0" err="1"/>
              <a:t>Resources</a:t>
            </a:r>
            <a:r>
              <a:rPr lang="fr-CA" sz="1665" dirty="0"/>
              <a:t> in English:</a:t>
            </a:r>
            <a:endParaRPr dirty="0"/>
          </a:p>
          <a:p>
            <a:pPr marL="285750" marR="0" lvl="1" indent="-285750" algn="l" rtl="0">
              <a:lnSpc>
                <a:spcPct val="80000"/>
              </a:lnSpc>
              <a:spcBef>
                <a:spcPts val="899"/>
              </a:spcBef>
              <a:spcAft>
                <a:spcPts val="0"/>
              </a:spcAft>
              <a:buClr>
                <a:schemeClr val="dk1"/>
              </a:buClr>
              <a:buSzPts val="1572"/>
              <a:buFont typeface="Arial"/>
              <a:buChar char="•"/>
            </a:pPr>
            <a:r>
              <a:rPr lang="fr-CA" sz="1572" dirty="0" err="1"/>
              <a:t>Compassionate</a:t>
            </a:r>
            <a:r>
              <a:rPr lang="fr-CA" sz="1572" dirty="0"/>
              <a:t> Leader - podcast, </a:t>
            </a:r>
            <a:r>
              <a:rPr lang="fr-CA" sz="1572" dirty="0" err="1"/>
              <a:t>takes</a:t>
            </a:r>
            <a:r>
              <a:rPr lang="fr-CA" sz="1572" dirty="0"/>
              <a:t> </a:t>
            </a:r>
            <a:r>
              <a:rPr lang="fr-CA" sz="1572" dirty="0" err="1"/>
              <a:t>less</a:t>
            </a:r>
            <a:r>
              <a:rPr lang="fr-CA" sz="1572" dirty="0"/>
              <a:t> </a:t>
            </a:r>
            <a:r>
              <a:rPr lang="fr-CA" sz="1572" dirty="0" err="1"/>
              <a:t>than</a:t>
            </a:r>
            <a:r>
              <a:rPr lang="fr-CA" sz="1572" dirty="0"/>
              <a:t> 2 minutes - </a:t>
            </a:r>
            <a:r>
              <a:rPr lang="fr-CA" sz="1295" u="sng" dirty="0">
                <a:solidFill>
                  <a:schemeClr val="hlink"/>
                </a:solidFill>
                <a:hlinkClick r:id="rId4"/>
              </a:rPr>
              <a:t>https://soundcloud.com/33voices/compassion-is-a-deep-understanding-janice-marturano</a:t>
            </a:r>
            <a:r>
              <a:rPr lang="fr-CA" sz="1665" dirty="0"/>
              <a:t> </a:t>
            </a:r>
            <a:endParaRPr dirty="0"/>
          </a:p>
          <a:p>
            <a:pPr marL="285750" marR="0" lvl="1" indent="-285750" algn="l" rtl="0">
              <a:lnSpc>
                <a:spcPct val="80000"/>
              </a:lnSpc>
              <a:spcBef>
                <a:spcPts val="899"/>
              </a:spcBef>
              <a:spcAft>
                <a:spcPts val="0"/>
              </a:spcAft>
              <a:buClr>
                <a:schemeClr val="dk1"/>
              </a:buClr>
              <a:buSzPts val="1295"/>
              <a:buFont typeface="Arial"/>
              <a:buChar char="•"/>
            </a:pPr>
            <a:r>
              <a:rPr lang="fr-CA" sz="1295" dirty="0" err="1"/>
              <a:t>What</a:t>
            </a:r>
            <a:r>
              <a:rPr lang="fr-CA" sz="1295" dirty="0"/>
              <a:t> </a:t>
            </a:r>
            <a:r>
              <a:rPr lang="fr-CA" sz="1295" dirty="0" err="1"/>
              <a:t>is</a:t>
            </a:r>
            <a:r>
              <a:rPr lang="fr-CA" sz="1295" dirty="0"/>
              <a:t> </a:t>
            </a:r>
            <a:r>
              <a:rPr lang="fr-CA" sz="1295" dirty="0" err="1"/>
              <a:t>deep</a:t>
            </a:r>
            <a:r>
              <a:rPr lang="fr-CA" sz="1295" dirty="0"/>
              <a:t> </a:t>
            </a:r>
            <a:r>
              <a:rPr lang="fr-CA" sz="1295" dirty="0" err="1"/>
              <a:t>understanding</a:t>
            </a:r>
            <a:r>
              <a:rPr lang="fr-CA" sz="1295" dirty="0"/>
              <a:t>? - </a:t>
            </a:r>
            <a:r>
              <a:rPr lang="fr-CA" sz="1295" u="sng" dirty="0">
                <a:solidFill>
                  <a:schemeClr val="hlink"/>
                </a:solidFill>
                <a:hlinkClick r:id="rId3"/>
              </a:rPr>
              <a:t>http://www.polyu.edu.hk/obe/students/files/deep.pdf</a:t>
            </a:r>
            <a:r>
              <a:rPr lang="fr-CA" sz="1665" dirty="0"/>
              <a:t> </a:t>
            </a:r>
            <a:endParaRPr dirty="0"/>
          </a:p>
          <a:p>
            <a:pPr marL="0" lvl="0" indent="0" algn="l" rtl="0">
              <a:lnSpc>
                <a:spcPct val="80000"/>
              </a:lnSpc>
              <a:spcBef>
                <a:spcPts val="300"/>
              </a:spcBef>
              <a:spcAft>
                <a:spcPts val="0"/>
              </a:spcAft>
              <a:buNone/>
            </a:pPr>
            <a:endParaRPr sz="1110" dirty="0"/>
          </a:p>
        </p:txBody>
      </p:sp>
      <p:sp>
        <p:nvSpPr>
          <p:cNvPr id="272" name="Google Shape;272;p12: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6: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fr-CA" sz="1200"/>
              <a:t>Mélanie</a:t>
            </a:r>
            <a:endParaRPr/>
          </a:p>
          <a:p>
            <a:pPr marL="0" lvl="0" indent="0" algn="l" rtl="0">
              <a:spcBef>
                <a:spcPts val="0"/>
              </a:spcBef>
              <a:spcAft>
                <a:spcPts val="0"/>
              </a:spcAft>
              <a:buNone/>
            </a:pPr>
            <a:endParaRPr/>
          </a:p>
          <a:p>
            <a:pPr marL="0" lvl="0" indent="0" algn="l" rtl="0">
              <a:spcBef>
                <a:spcPts val="0"/>
              </a:spcBef>
              <a:spcAft>
                <a:spcPts val="0"/>
              </a:spcAft>
              <a:buNone/>
            </a:pPr>
            <a:r>
              <a:rPr lang="fr-CA"/>
              <a:t>Source: https://people-shift.com/articles/otto-scharmers-4-levels-of-listening-be-a-better-listener/</a:t>
            </a:r>
            <a:endParaRPr/>
          </a:p>
          <a:p>
            <a:pPr marL="0" lvl="0" indent="0" algn="l" rtl="0">
              <a:spcBef>
                <a:spcPts val="0"/>
              </a:spcBef>
              <a:spcAft>
                <a:spcPts val="0"/>
              </a:spcAft>
              <a:buNone/>
            </a:pPr>
            <a:endParaRPr/>
          </a:p>
          <a:p>
            <a:pPr marL="0" lvl="0" indent="0" algn="l" rtl="0">
              <a:spcBef>
                <a:spcPts val="0"/>
              </a:spcBef>
              <a:spcAft>
                <a:spcPts val="0"/>
              </a:spcAft>
              <a:buNone/>
            </a:pPr>
            <a:r>
              <a:rPr lang="fr-CA" b="1"/>
              <a:t>N1 – Écoute de soi :</a:t>
            </a:r>
            <a:br>
              <a:rPr lang="fr-CA"/>
            </a:br>
            <a:r>
              <a:rPr lang="fr-CA"/>
              <a:t>Filtre la communication à travers ses propres perceptions; les réponses ont tendance à ramener le sujet à soi (je/moi), démontrant peu de réelle compréhension de l’autre personne.</a:t>
            </a:r>
            <a:endParaRPr/>
          </a:p>
          <a:p>
            <a:pPr marL="0" lvl="0" indent="0" algn="l" rtl="0">
              <a:spcBef>
                <a:spcPts val="0"/>
              </a:spcBef>
              <a:spcAft>
                <a:spcPts val="0"/>
              </a:spcAft>
              <a:buNone/>
            </a:pPr>
            <a:r>
              <a:rPr lang="fr-CA" b="1"/>
              <a:t>N2 – Écoute active :</a:t>
            </a:r>
            <a:br>
              <a:rPr lang="fr-CA"/>
            </a:br>
            <a:r>
              <a:rPr lang="fr-CA"/>
              <a:t>Reçoit, traite et reflète avec exactitude le contenu explicite de la communication. Fait preuve d’attention, maintient le contact visuel et peut reformuler fidèlement ce qui est dit.</a:t>
            </a:r>
            <a:endParaRPr/>
          </a:p>
          <a:p>
            <a:pPr marL="0" lvl="0" indent="0" algn="l" rtl="0">
              <a:spcBef>
                <a:spcPts val="0"/>
              </a:spcBef>
              <a:spcAft>
                <a:spcPts val="0"/>
              </a:spcAft>
              <a:buNone/>
            </a:pPr>
            <a:r>
              <a:rPr lang="fr-CA" b="1"/>
              <a:t>N3 – Écoute empathique active :</a:t>
            </a:r>
            <a:br>
              <a:rPr lang="fr-CA"/>
            </a:br>
            <a:r>
              <a:rPr lang="fr-CA"/>
              <a:t>Inclut tout ce qui précède, en plus de tenir compte des dynamiques émotionnelles, du dialogue explicite et implicite, du langage corporel, de l’énergie, des tics, etc.</a:t>
            </a:r>
            <a:endParaRPr/>
          </a:p>
          <a:p>
            <a:pPr marL="0" lvl="0" indent="0" algn="l" rtl="0">
              <a:spcBef>
                <a:spcPts val="0"/>
              </a:spcBef>
              <a:spcAft>
                <a:spcPts val="0"/>
              </a:spcAft>
              <a:buNone/>
            </a:pPr>
            <a:endParaRPr/>
          </a:p>
        </p:txBody>
      </p:sp>
      <p:sp>
        <p:nvSpPr>
          <p:cNvPr id="310" name="Google Shape;310;p16: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7: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rmAutofit/>
          </a:bodyPr>
          <a:lstStyle/>
          <a:p>
            <a:pPr marL="0" marR="0" lvl="0" indent="0" algn="l" rtl="0">
              <a:lnSpc>
                <a:spcPct val="80000"/>
              </a:lnSpc>
              <a:spcBef>
                <a:spcPts val="0"/>
              </a:spcBef>
              <a:spcAft>
                <a:spcPts val="0"/>
              </a:spcAft>
              <a:buClr>
                <a:schemeClr val="dk1"/>
              </a:buClr>
              <a:buSzPts val="1020"/>
              <a:buFont typeface="Calibri"/>
              <a:buNone/>
            </a:pPr>
            <a:r>
              <a:rPr lang="fr-FR" sz="1050" dirty="0"/>
              <a:t>Mélanie</a:t>
            </a:r>
          </a:p>
          <a:p>
            <a:pPr marL="0" marR="0" lvl="0" indent="0" algn="l" rtl="0">
              <a:lnSpc>
                <a:spcPct val="80000"/>
              </a:lnSpc>
              <a:spcBef>
                <a:spcPts val="0"/>
              </a:spcBef>
              <a:spcAft>
                <a:spcPts val="0"/>
              </a:spcAft>
              <a:buClr>
                <a:schemeClr val="dk1"/>
              </a:buClr>
              <a:buSzPts val="1020"/>
              <a:buFont typeface="Calibri"/>
              <a:buNone/>
            </a:pPr>
            <a:endParaRPr lang="fr-FR" sz="1050" dirty="0"/>
          </a:p>
          <a:p>
            <a:pPr marL="0" marR="0" lvl="0" indent="0" algn="l" rtl="0">
              <a:lnSpc>
                <a:spcPct val="80000"/>
              </a:lnSpc>
              <a:spcBef>
                <a:spcPts val="0"/>
              </a:spcBef>
              <a:spcAft>
                <a:spcPts val="0"/>
              </a:spcAft>
              <a:buClr>
                <a:schemeClr val="dk1"/>
              </a:buClr>
              <a:buSzPts val="1020"/>
              <a:buFont typeface="Calibri"/>
              <a:buNone/>
            </a:pPr>
            <a:r>
              <a:rPr lang="fr-CA" sz="1020" dirty="0"/>
              <a:t>Adapté de: https://people-shift.com/articles/otto-scharmers-4-levels-of-listening-be-a-better-listener/</a:t>
            </a:r>
            <a:endParaRPr dirty="0"/>
          </a:p>
          <a:p>
            <a:pPr marL="0" marR="0" lvl="0" indent="0" algn="l" rtl="0">
              <a:lnSpc>
                <a:spcPct val="80000"/>
              </a:lnSpc>
              <a:spcBef>
                <a:spcPts val="0"/>
              </a:spcBef>
              <a:spcAft>
                <a:spcPts val="0"/>
              </a:spcAft>
              <a:buClr>
                <a:schemeClr val="dk1"/>
              </a:buClr>
              <a:buSzPts val="1020"/>
              <a:buFont typeface="Calibri"/>
              <a:buNone/>
            </a:pPr>
            <a:endParaRPr sz="1020" dirty="0"/>
          </a:p>
          <a:p>
            <a:pPr marL="0" marR="0" lvl="0" indent="0" algn="l" rtl="0">
              <a:lnSpc>
                <a:spcPct val="80000"/>
              </a:lnSpc>
              <a:spcBef>
                <a:spcPts val="0"/>
              </a:spcBef>
              <a:spcAft>
                <a:spcPts val="0"/>
              </a:spcAft>
              <a:buClr>
                <a:schemeClr val="dk1"/>
              </a:buClr>
              <a:buSzPts val="1020"/>
              <a:buFont typeface="Calibri"/>
              <a:buNone/>
            </a:pPr>
            <a:r>
              <a:rPr lang="fr-CA" sz="1020" b="0" i="0" dirty="0">
                <a:solidFill>
                  <a:schemeClr val="dk1"/>
                </a:solidFill>
                <a:latin typeface="Calibri"/>
                <a:ea typeface="Calibri"/>
                <a:cs typeface="Calibri"/>
                <a:sym typeface="Calibri"/>
              </a:rPr>
              <a:t>The four </a:t>
            </a:r>
            <a:r>
              <a:rPr lang="fr-CA" sz="1020" b="0" i="0" dirty="0" err="1">
                <a:solidFill>
                  <a:schemeClr val="dk1"/>
                </a:solidFill>
                <a:latin typeface="Calibri"/>
                <a:ea typeface="Calibri"/>
                <a:cs typeface="Calibri"/>
                <a:sym typeface="Calibri"/>
              </a:rPr>
              <a:t>levels</a:t>
            </a:r>
            <a:r>
              <a:rPr lang="fr-CA" sz="1020" b="0" i="0" dirty="0">
                <a:solidFill>
                  <a:schemeClr val="dk1"/>
                </a:solidFill>
                <a:latin typeface="Calibri"/>
                <a:ea typeface="Calibri"/>
                <a:cs typeface="Calibri"/>
                <a:sym typeface="Calibri"/>
              </a:rPr>
              <a:t> </a:t>
            </a:r>
            <a:r>
              <a:rPr lang="fr-CA" sz="1020" b="0" i="0" dirty="0" err="1">
                <a:solidFill>
                  <a:schemeClr val="dk1"/>
                </a:solidFill>
                <a:latin typeface="Calibri"/>
                <a:ea typeface="Calibri"/>
                <a:cs typeface="Calibri"/>
                <a:sym typeface="Calibri"/>
              </a:rPr>
              <a:t>detailed</a:t>
            </a:r>
            <a:r>
              <a:rPr lang="fr-CA" sz="1020" b="0" i="0" dirty="0">
                <a:solidFill>
                  <a:schemeClr val="dk1"/>
                </a:solidFill>
                <a:latin typeface="Calibri"/>
                <a:ea typeface="Calibri"/>
                <a:cs typeface="Calibri"/>
                <a:sym typeface="Calibri"/>
              </a:rPr>
              <a:t> </a:t>
            </a:r>
            <a:r>
              <a:rPr lang="fr-CA" sz="1020" b="0" i="0" dirty="0" err="1">
                <a:solidFill>
                  <a:schemeClr val="dk1"/>
                </a:solidFill>
                <a:latin typeface="Calibri"/>
                <a:ea typeface="Calibri"/>
                <a:cs typeface="Calibri"/>
                <a:sym typeface="Calibri"/>
              </a:rPr>
              <a:t>here</a:t>
            </a:r>
            <a:r>
              <a:rPr lang="fr-CA" sz="1020" b="0" i="0" dirty="0">
                <a:solidFill>
                  <a:schemeClr val="dk1"/>
                </a:solidFill>
                <a:latin typeface="Calibri"/>
                <a:ea typeface="Calibri"/>
                <a:cs typeface="Calibri"/>
                <a:sym typeface="Calibri"/>
              </a:rPr>
              <a:t> come </a:t>
            </a:r>
            <a:r>
              <a:rPr lang="fr-CA" sz="1020" b="0" i="0" dirty="0" err="1">
                <a:solidFill>
                  <a:schemeClr val="dk1"/>
                </a:solidFill>
                <a:latin typeface="Calibri"/>
                <a:ea typeface="Calibri"/>
                <a:cs typeface="Calibri"/>
                <a:sym typeface="Calibri"/>
              </a:rPr>
              <a:t>from</a:t>
            </a:r>
            <a:r>
              <a:rPr lang="fr-CA" sz="1020" b="0" i="0" dirty="0">
                <a:solidFill>
                  <a:schemeClr val="dk1"/>
                </a:solidFill>
                <a:latin typeface="Calibri"/>
                <a:ea typeface="Calibri"/>
                <a:cs typeface="Calibri"/>
                <a:sym typeface="Calibri"/>
              </a:rPr>
              <a:t> </a:t>
            </a:r>
            <a:r>
              <a:rPr lang="fr-CA" sz="1020" b="0" i="0" dirty="0" err="1">
                <a:solidFill>
                  <a:schemeClr val="dk1"/>
                </a:solidFill>
                <a:latin typeface="Calibri"/>
                <a:ea typeface="Calibri"/>
                <a:cs typeface="Calibri"/>
                <a:sym typeface="Calibri"/>
              </a:rPr>
              <a:t>work</a:t>
            </a:r>
            <a:r>
              <a:rPr lang="fr-CA" sz="1020" b="0" i="0" dirty="0">
                <a:solidFill>
                  <a:schemeClr val="dk1"/>
                </a:solidFill>
                <a:latin typeface="Calibri"/>
                <a:ea typeface="Calibri"/>
                <a:cs typeface="Calibri"/>
                <a:sym typeface="Calibri"/>
              </a:rPr>
              <a:t> by Otto </a:t>
            </a:r>
            <a:r>
              <a:rPr lang="fr-CA" sz="1020" b="0" i="0" dirty="0" err="1">
                <a:solidFill>
                  <a:schemeClr val="dk1"/>
                </a:solidFill>
                <a:latin typeface="Calibri"/>
                <a:ea typeface="Calibri"/>
                <a:cs typeface="Calibri"/>
                <a:sym typeface="Calibri"/>
              </a:rPr>
              <a:t>Scharmer</a:t>
            </a:r>
            <a:r>
              <a:rPr lang="fr-CA" sz="1020" b="0" i="0" dirty="0">
                <a:solidFill>
                  <a:schemeClr val="dk1"/>
                </a:solidFill>
                <a:latin typeface="Calibri"/>
                <a:ea typeface="Calibri"/>
                <a:cs typeface="Calibri"/>
                <a:sym typeface="Calibri"/>
              </a:rPr>
              <a:t>. You can </a:t>
            </a:r>
            <a:r>
              <a:rPr lang="fr-CA" sz="1020" b="0" i="0" dirty="0" err="1">
                <a:solidFill>
                  <a:schemeClr val="dk1"/>
                </a:solidFill>
                <a:latin typeface="Calibri"/>
                <a:ea typeface="Calibri"/>
                <a:cs typeface="Calibri"/>
                <a:sym typeface="Calibri"/>
              </a:rPr>
              <a:t>read</a:t>
            </a:r>
            <a:r>
              <a:rPr lang="fr-CA" sz="1020" b="0" i="0" dirty="0">
                <a:solidFill>
                  <a:schemeClr val="dk1"/>
                </a:solidFill>
                <a:latin typeface="Calibri"/>
                <a:ea typeface="Calibri"/>
                <a:cs typeface="Calibri"/>
                <a:sym typeface="Calibri"/>
              </a:rPr>
              <a:t> more in </a:t>
            </a:r>
            <a:r>
              <a:rPr lang="fr-CA" sz="1020" b="0" i="0" dirty="0" err="1">
                <a:solidFill>
                  <a:schemeClr val="dk1"/>
                </a:solidFill>
                <a:latin typeface="Calibri"/>
                <a:ea typeface="Calibri"/>
                <a:cs typeface="Calibri"/>
                <a:sym typeface="Calibri"/>
              </a:rPr>
              <a:t>this</a:t>
            </a:r>
            <a:r>
              <a:rPr lang="fr-CA" sz="1020" b="0" i="0" dirty="0">
                <a:solidFill>
                  <a:schemeClr val="dk1"/>
                </a:solidFill>
                <a:latin typeface="Calibri"/>
                <a:ea typeface="Calibri"/>
                <a:cs typeface="Calibri"/>
                <a:sym typeface="Calibri"/>
              </a:rPr>
              <a:t> </a:t>
            </a:r>
            <a:r>
              <a:rPr lang="fr-CA" sz="1020" b="0" i="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paper</a:t>
            </a:r>
            <a:r>
              <a:rPr lang="fr-CA" sz="1020" b="0" i="0" dirty="0">
                <a:solidFill>
                  <a:schemeClr val="dk1"/>
                </a:solidFill>
                <a:latin typeface="Calibri"/>
                <a:ea typeface="Calibri"/>
                <a:cs typeface="Calibri"/>
                <a:sym typeface="Calibri"/>
              </a:rPr>
              <a:t>.</a:t>
            </a:r>
            <a:endParaRPr dirty="0"/>
          </a:p>
          <a:p>
            <a:pPr marL="0" marR="0" lvl="0" indent="0" algn="l" rtl="0">
              <a:lnSpc>
                <a:spcPct val="80000"/>
              </a:lnSpc>
              <a:spcBef>
                <a:spcPts val="0"/>
              </a:spcBef>
              <a:spcAft>
                <a:spcPts val="0"/>
              </a:spcAft>
              <a:buClr>
                <a:schemeClr val="dk1"/>
              </a:buClr>
              <a:buSzPts val="1020"/>
              <a:buFont typeface="Calibri"/>
              <a:buNone/>
            </a:pPr>
            <a:r>
              <a:rPr lang="fr-CA" sz="1020" b="0" i="0" dirty="0">
                <a:solidFill>
                  <a:schemeClr val="dk1"/>
                </a:solidFill>
                <a:latin typeface="Calibri"/>
                <a:ea typeface="Calibri"/>
                <a:cs typeface="Calibri"/>
                <a:sym typeface="Calibri"/>
              </a:rPr>
              <a:t>Or the guide on</a:t>
            </a:r>
            <a:r>
              <a:rPr lang="fr-CA" sz="102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how to </a:t>
            </a:r>
            <a:r>
              <a:rPr lang="fr-CA" sz="1020" b="0" i="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a:t>
            </a:r>
            <a:r>
              <a:rPr lang="fr-CA" sz="102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 </a:t>
            </a:r>
            <a:r>
              <a:rPr lang="fr-CA" sz="1020" b="0" i="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better</a:t>
            </a:r>
            <a:r>
              <a:rPr lang="fr-CA" sz="1020" b="0" i="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fr-CA" sz="1020" b="0" i="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listener</a:t>
            </a:r>
            <a:endParaRPr sz="1020"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dirty="0"/>
              <a:t>Mélanie</a:t>
            </a:r>
            <a:endParaRPr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dirty="0"/>
              <a:t>A source: https://people-shift.com/articles/otto-scharmers-4-levels-of-listening-be-a-better-listener/</a:t>
            </a:r>
            <a:endParaRPr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dirty="0"/>
              <a:t>4. Les personnes sont ouvertes à changer et à se connecter avec le meilleur futur qu’elles peuvent imaginer, sans que leur personnalité ne les en empêche.</a:t>
            </a:r>
            <a:endParaRPr dirty="0"/>
          </a:p>
          <a:p>
            <a:pPr marL="0" lvl="0" indent="0" algn="l" rtl="0">
              <a:lnSpc>
                <a:spcPct val="80000"/>
              </a:lnSpc>
              <a:spcBef>
                <a:spcPts val="0"/>
              </a:spcBef>
              <a:spcAft>
                <a:spcPts val="0"/>
              </a:spcAft>
              <a:buNone/>
            </a:pPr>
            <a:r>
              <a:rPr lang="fr-CA" sz="1020" dirty="0"/>
              <a:t>3. En faisant preuve d’empathie et en voyant à travers les yeux de quelqu’un d’autre, les personnes peuvent comprendre et respecter l’autre.</a:t>
            </a:r>
            <a:endParaRPr dirty="0"/>
          </a:p>
          <a:p>
            <a:pPr marL="0" lvl="0" indent="0" algn="l" rtl="0">
              <a:lnSpc>
                <a:spcPct val="80000"/>
              </a:lnSpc>
              <a:spcBef>
                <a:spcPts val="0"/>
              </a:spcBef>
              <a:spcAft>
                <a:spcPts val="0"/>
              </a:spcAft>
              <a:buNone/>
            </a:pPr>
            <a:r>
              <a:rPr lang="fr-CA" sz="1020" dirty="0"/>
              <a:t>2. Les personnes n’écoutent attentivement que lorsque l’information diffère de ce qu’elles savent déjà. Cette nouvelle information s’ajoute à ce qui est déjà connu.</a:t>
            </a:r>
            <a:endParaRPr dirty="0"/>
          </a:p>
          <a:p>
            <a:pPr marL="0" lvl="0" indent="0" algn="l" rtl="0">
              <a:lnSpc>
                <a:spcPct val="80000"/>
              </a:lnSpc>
              <a:spcBef>
                <a:spcPts val="0"/>
              </a:spcBef>
              <a:spcAft>
                <a:spcPts val="0"/>
              </a:spcAft>
              <a:buNone/>
            </a:pPr>
            <a:r>
              <a:rPr lang="fr-CA" sz="1020" dirty="0"/>
              <a:t>1. Lorsqu’elles transmettent des informations déjà largement connues, les personnes n’écoutent que pour reconfirmer ce qu’elles savent déjà.</a:t>
            </a:r>
            <a:endParaRPr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dirty="0"/>
              <a:t>---</a:t>
            </a:r>
            <a:endParaRPr dirty="0"/>
          </a:p>
          <a:p>
            <a:pPr marL="0" lvl="0" indent="0" algn="l" rtl="0">
              <a:lnSpc>
                <a:spcPct val="80000"/>
              </a:lnSpc>
              <a:spcBef>
                <a:spcPts val="0"/>
              </a:spcBef>
              <a:spcAft>
                <a:spcPts val="0"/>
              </a:spcAft>
              <a:buNone/>
            </a:pPr>
            <a:r>
              <a:rPr lang="fr-CA" sz="1020" dirty="0"/>
              <a:t>4. People are open </a:t>
            </a:r>
            <a:r>
              <a:rPr lang="fr-CA" sz="1020" dirty="0" err="1"/>
              <a:t>their</a:t>
            </a:r>
            <a:r>
              <a:rPr lang="fr-CA" sz="1020" dirty="0"/>
              <a:t> </a:t>
            </a:r>
            <a:r>
              <a:rPr lang="fr-CA" sz="1020" dirty="0" err="1"/>
              <a:t>willingness</a:t>
            </a:r>
            <a:r>
              <a:rPr lang="fr-CA" sz="1020" dirty="0"/>
              <a:t> to change and </a:t>
            </a:r>
            <a:r>
              <a:rPr lang="fr-CA" sz="1020" dirty="0" err="1"/>
              <a:t>connect</a:t>
            </a:r>
            <a:r>
              <a:rPr lang="fr-CA" sz="1020" dirty="0"/>
              <a:t> </a:t>
            </a:r>
            <a:r>
              <a:rPr lang="fr-CA" sz="1020" dirty="0" err="1"/>
              <a:t>with</a:t>
            </a:r>
            <a:r>
              <a:rPr lang="fr-CA" sz="1020" dirty="0"/>
              <a:t> the best future </a:t>
            </a:r>
            <a:r>
              <a:rPr lang="fr-CA" sz="1020" dirty="0" err="1"/>
              <a:t>taht</a:t>
            </a:r>
            <a:r>
              <a:rPr lang="fr-CA" sz="1020" dirty="0"/>
              <a:t> they can imagine, </a:t>
            </a:r>
            <a:r>
              <a:rPr lang="fr-CA" sz="1020" dirty="0" err="1"/>
              <a:t>without</a:t>
            </a:r>
            <a:r>
              <a:rPr lang="fr-CA" sz="1020" dirty="0"/>
              <a:t> </a:t>
            </a:r>
            <a:r>
              <a:rPr lang="fr-CA" sz="1020" dirty="0" err="1"/>
              <a:t>their</a:t>
            </a:r>
            <a:r>
              <a:rPr lang="fr-CA" sz="1020" dirty="0"/>
              <a:t> </a:t>
            </a:r>
            <a:r>
              <a:rPr lang="fr-CA" sz="1020" dirty="0" err="1"/>
              <a:t>personalities</a:t>
            </a:r>
            <a:r>
              <a:rPr lang="fr-CA" sz="1020" dirty="0"/>
              <a:t> </a:t>
            </a:r>
            <a:r>
              <a:rPr lang="fr-CA" sz="1020" dirty="0" err="1"/>
              <a:t>getting</a:t>
            </a:r>
            <a:r>
              <a:rPr lang="fr-CA" sz="1020" dirty="0"/>
              <a:t> in the </a:t>
            </a:r>
            <a:r>
              <a:rPr lang="fr-CA" sz="1020" dirty="0" err="1"/>
              <a:t>way</a:t>
            </a:r>
            <a:r>
              <a:rPr lang="fr-CA" sz="1020" dirty="0"/>
              <a:t>.</a:t>
            </a:r>
            <a:endParaRPr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dirty="0"/>
              <a:t>3. By </a:t>
            </a:r>
            <a:r>
              <a:rPr lang="fr-CA" sz="1020" dirty="0" err="1"/>
              <a:t>empathizing</a:t>
            </a:r>
            <a:r>
              <a:rPr lang="fr-CA" sz="1020" dirty="0"/>
              <a:t> and seeing </a:t>
            </a:r>
            <a:r>
              <a:rPr lang="fr-CA" sz="1020" dirty="0" err="1"/>
              <a:t>through</a:t>
            </a:r>
            <a:r>
              <a:rPr lang="fr-CA" sz="1020" dirty="0"/>
              <a:t> </a:t>
            </a:r>
            <a:r>
              <a:rPr lang="fr-CA" sz="1020" dirty="0" err="1"/>
              <a:t>someone</a:t>
            </a:r>
            <a:r>
              <a:rPr lang="fr-CA" sz="1020" dirty="0"/>
              <a:t> </a:t>
            </a:r>
            <a:r>
              <a:rPr lang="fr-CA" sz="1020" dirty="0" err="1"/>
              <a:t>else’s</a:t>
            </a:r>
            <a:r>
              <a:rPr lang="fr-CA" sz="1020" dirty="0"/>
              <a:t> </a:t>
            </a:r>
            <a:r>
              <a:rPr lang="fr-CA" sz="1020" dirty="0" err="1"/>
              <a:t>eyes</a:t>
            </a:r>
            <a:r>
              <a:rPr lang="fr-CA" sz="1020" dirty="0"/>
              <a:t>, people are able to </a:t>
            </a:r>
            <a:r>
              <a:rPr lang="fr-CA" sz="1020" dirty="0" err="1"/>
              <a:t>understand</a:t>
            </a:r>
            <a:r>
              <a:rPr lang="fr-CA" sz="1020" dirty="0"/>
              <a:t> and respect the </a:t>
            </a:r>
            <a:r>
              <a:rPr lang="fr-CA" sz="1020" dirty="0" err="1"/>
              <a:t>other</a:t>
            </a:r>
            <a:r>
              <a:rPr lang="fr-CA" sz="1020" dirty="0"/>
              <a:t> </a:t>
            </a:r>
            <a:r>
              <a:rPr lang="fr-CA" sz="1020" dirty="0" err="1"/>
              <a:t>person</a:t>
            </a:r>
            <a:r>
              <a:rPr lang="fr-CA" sz="1020" dirty="0"/>
              <a:t>.</a:t>
            </a:r>
            <a:endParaRPr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dirty="0"/>
              <a:t>2. People </a:t>
            </a:r>
            <a:r>
              <a:rPr lang="fr-CA" sz="1020" dirty="0" err="1"/>
              <a:t>only</a:t>
            </a:r>
            <a:r>
              <a:rPr lang="fr-CA" sz="1020" dirty="0"/>
              <a:t> </a:t>
            </a:r>
            <a:r>
              <a:rPr lang="fr-CA" sz="1020" dirty="0" err="1"/>
              <a:t>listen</a:t>
            </a:r>
            <a:r>
              <a:rPr lang="fr-CA" sz="1020" dirty="0"/>
              <a:t> </a:t>
            </a:r>
            <a:r>
              <a:rPr lang="fr-CA" sz="1020" dirty="0" err="1"/>
              <a:t>attentively</a:t>
            </a:r>
            <a:r>
              <a:rPr lang="fr-CA" sz="1020" dirty="0"/>
              <a:t> </a:t>
            </a:r>
            <a:r>
              <a:rPr lang="fr-CA" sz="1020" dirty="0" err="1"/>
              <a:t>when</a:t>
            </a:r>
            <a:r>
              <a:rPr lang="fr-CA" sz="1020" dirty="0"/>
              <a:t> the information </a:t>
            </a:r>
            <a:r>
              <a:rPr lang="fr-CA" sz="1020" dirty="0" err="1"/>
              <a:t>is</a:t>
            </a:r>
            <a:r>
              <a:rPr lang="fr-CA" sz="1020" dirty="0"/>
              <a:t> </a:t>
            </a:r>
            <a:r>
              <a:rPr lang="fr-CA" sz="1020" dirty="0" err="1"/>
              <a:t>different</a:t>
            </a:r>
            <a:r>
              <a:rPr lang="fr-CA" sz="1020" dirty="0"/>
              <a:t> </a:t>
            </a:r>
            <a:r>
              <a:rPr lang="fr-CA" sz="1020" dirty="0" err="1"/>
              <a:t>from</a:t>
            </a:r>
            <a:r>
              <a:rPr lang="fr-CA" sz="1020" dirty="0"/>
              <a:t> </a:t>
            </a:r>
            <a:r>
              <a:rPr lang="fr-CA" sz="1020" dirty="0" err="1"/>
              <a:t>what</a:t>
            </a:r>
            <a:r>
              <a:rPr lang="fr-CA" sz="1020" dirty="0"/>
              <a:t> they know. This new information </a:t>
            </a:r>
            <a:r>
              <a:rPr lang="fr-CA" sz="1020" dirty="0" err="1"/>
              <a:t>is</a:t>
            </a:r>
            <a:r>
              <a:rPr lang="fr-CA" sz="1020" dirty="0"/>
              <a:t> </a:t>
            </a:r>
            <a:r>
              <a:rPr lang="fr-CA" sz="1020" dirty="0" err="1"/>
              <a:t>added</a:t>
            </a:r>
            <a:r>
              <a:rPr lang="fr-CA" sz="1020" dirty="0"/>
              <a:t> to the information </a:t>
            </a:r>
            <a:r>
              <a:rPr lang="fr-CA" sz="1020" dirty="0" err="1"/>
              <a:t>that</a:t>
            </a:r>
            <a:r>
              <a:rPr lang="fr-CA" sz="1020" dirty="0"/>
              <a:t> </a:t>
            </a:r>
            <a:r>
              <a:rPr lang="fr-CA" sz="1020" dirty="0" err="1"/>
              <a:t>is</a:t>
            </a:r>
            <a:r>
              <a:rPr lang="fr-CA" sz="1020" dirty="0"/>
              <a:t> </a:t>
            </a:r>
            <a:r>
              <a:rPr lang="fr-CA" sz="1020" dirty="0" err="1"/>
              <a:t>already</a:t>
            </a:r>
            <a:r>
              <a:rPr lang="fr-CA" sz="1020" dirty="0"/>
              <a:t> </a:t>
            </a:r>
            <a:r>
              <a:rPr lang="fr-CA" sz="1020" dirty="0" err="1"/>
              <a:t>known</a:t>
            </a:r>
            <a:r>
              <a:rPr lang="fr-CA" sz="1020" dirty="0"/>
              <a:t>.</a:t>
            </a:r>
            <a:endParaRPr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r>
              <a:rPr lang="fr-CA" sz="1020" b="1" dirty="0"/>
              <a:t>1. </a:t>
            </a:r>
            <a:r>
              <a:rPr lang="fr-CA" sz="1020" b="1" dirty="0" err="1"/>
              <a:t>When</a:t>
            </a:r>
            <a:r>
              <a:rPr lang="fr-CA" sz="1020" b="1" dirty="0"/>
              <a:t> </a:t>
            </a:r>
            <a:r>
              <a:rPr lang="fr-CA" sz="1020" b="1" dirty="0" err="1"/>
              <a:t>transferring</a:t>
            </a:r>
            <a:r>
              <a:rPr lang="fr-CA" sz="1020" b="1" dirty="0"/>
              <a:t> information </a:t>
            </a:r>
            <a:r>
              <a:rPr lang="fr-CA" sz="1020" b="1" dirty="0" err="1"/>
              <a:t>that</a:t>
            </a:r>
            <a:r>
              <a:rPr lang="fr-CA" sz="1020" b="1" dirty="0"/>
              <a:t> </a:t>
            </a:r>
            <a:r>
              <a:rPr lang="fr-CA" sz="1020" b="1" dirty="0" err="1"/>
              <a:t>is</a:t>
            </a:r>
            <a:r>
              <a:rPr lang="fr-CA" sz="1020" b="1" dirty="0"/>
              <a:t> </a:t>
            </a:r>
            <a:r>
              <a:rPr lang="fr-CA" sz="1020" b="1" dirty="0" err="1"/>
              <a:t>already</a:t>
            </a:r>
            <a:r>
              <a:rPr lang="fr-CA" sz="1020" b="1" dirty="0"/>
              <a:t> </a:t>
            </a:r>
            <a:r>
              <a:rPr lang="fr-CA" sz="1020" b="1" dirty="0" err="1"/>
              <a:t>largely</a:t>
            </a:r>
            <a:r>
              <a:rPr lang="fr-CA" sz="1020" b="1" dirty="0"/>
              <a:t> </a:t>
            </a:r>
            <a:r>
              <a:rPr lang="fr-CA" sz="1020" b="1" dirty="0" err="1"/>
              <a:t>familiar</a:t>
            </a:r>
            <a:r>
              <a:rPr lang="fr-CA" sz="1020" b="1" dirty="0"/>
              <a:t>, people </a:t>
            </a:r>
            <a:r>
              <a:rPr lang="fr-CA" sz="1020" b="1" dirty="0" err="1"/>
              <a:t>only</a:t>
            </a:r>
            <a:r>
              <a:rPr lang="fr-CA" sz="1020" b="1" dirty="0"/>
              <a:t> </a:t>
            </a:r>
            <a:r>
              <a:rPr lang="fr-CA" sz="1020" b="1" dirty="0" err="1"/>
              <a:t>listen</a:t>
            </a:r>
            <a:r>
              <a:rPr lang="fr-CA" sz="1020" b="1" dirty="0"/>
              <a:t> to </a:t>
            </a:r>
            <a:r>
              <a:rPr lang="fr-CA" sz="1020" b="1" dirty="0" err="1"/>
              <a:t>reconfirm</a:t>
            </a:r>
            <a:r>
              <a:rPr lang="fr-CA" sz="1020" b="1" dirty="0"/>
              <a:t> </a:t>
            </a:r>
            <a:r>
              <a:rPr lang="fr-CA" sz="1020" b="1" dirty="0" err="1"/>
              <a:t>what</a:t>
            </a:r>
            <a:r>
              <a:rPr lang="fr-CA" sz="1020" b="1" dirty="0"/>
              <a:t> the </a:t>
            </a:r>
            <a:r>
              <a:rPr lang="fr-CA" sz="1020" b="1" dirty="0" err="1"/>
              <a:t>already</a:t>
            </a:r>
            <a:r>
              <a:rPr lang="fr-CA" sz="1020" b="1" dirty="0"/>
              <a:t> know</a:t>
            </a:r>
            <a:endParaRPr dirty="0"/>
          </a:p>
          <a:p>
            <a:pPr marL="0" lvl="0" indent="0" algn="l" rtl="0">
              <a:lnSpc>
                <a:spcPct val="80000"/>
              </a:lnSpc>
              <a:spcBef>
                <a:spcPts val="0"/>
              </a:spcBef>
              <a:spcAft>
                <a:spcPts val="0"/>
              </a:spcAft>
              <a:buNone/>
            </a:pPr>
            <a:endParaRPr sz="1020" b="1"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endParaRPr sz="1020" dirty="0"/>
          </a:p>
          <a:p>
            <a:pPr marL="0" lvl="0" indent="0" algn="l" rtl="0">
              <a:lnSpc>
                <a:spcPct val="80000"/>
              </a:lnSpc>
              <a:spcBef>
                <a:spcPts val="0"/>
              </a:spcBef>
              <a:spcAft>
                <a:spcPts val="0"/>
              </a:spcAft>
              <a:buNone/>
            </a:pPr>
            <a:endParaRPr sz="1020" dirty="0"/>
          </a:p>
        </p:txBody>
      </p:sp>
      <p:sp>
        <p:nvSpPr>
          <p:cNvPr id="317" name="Google Shape;317;p17: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8: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fr-FR" dirty="0"/>
              <a:t>Mélanie</a:t>
            </a:r>
            <a:endParaRPr dirty="0"/>
          </a:p>
        </p:txBody>
      </p:sp>
      <p:sp>
        <p:nvSpPr>
          <p:cNvPr id="323" name="Google Shape;323;p18: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rtl="0">
              <a:lnSpc>
                <a:spcPct val="90000"/>
              </a:lnSpc>
              <a:spcBef>
                <a:spcPts val="0"/>
              </a:spcBef>
              <a:spcAft>
                <a:spcPts val="0"/>
              </a:spcAft>
              <a:buClr>
                <a:schemeClr val="dk1"/>
              </a:buClr>
              <a:buSzPts val="1110"/>
              <a:buFont typeface="Arial"/>
              <a:buNone/>
            </a:pPr>
            <a:r>
              <a:rPr lang="fr-FR" sz="1200" b="1" dirty="0"/>
              <a:t>Mélanie</a:t>
            </a:r>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2220"/>
              <a:buFont typeface="Arial"/>
              <a:buNone/>
            </a:pPr>
            <a:r>
              <a:rPr lang="fr-FR" sz="2400" i="1" dirty="0"/>
              <a:t>(Cliquez)</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Tout d'abord, je vais vous expliquer ce que nous allons faire… </a:t>
            </a:r>
            <a:endParaRPr lang="fr-FR" dirty="0"/>
          </a:p>
          <a:p>
            <a:pPr marL="0" marR="0" lvl="0" indent="0" algn="l" rtl="0">
              <a:lnSpc>
                <a:spcPct val="90000"/>
              </a:lnSpc>
              <a:spcBef>
                <a:spcPts val="0"/>
              </a:spcBef>
              <a:spcAft>
                <a:spcPts val="0"/>
              </a:spcAft>
              <a:buClr>
                <a:schemeClr val="dk1"/>
              </a:buClr>
              <a:buSzPts val="1110"/>
              <a:buFont typeface="Arial"/>
              <a:buNone/>
            </a:pPr>
            <a:r>
              <a:rPr lang="fr-FR" sz="1200" i="1" dirty="0"/>
              <a:t>(lisez la diapositive : première puce et sous-puce) </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Vous pouvez utiliser des puces, et ne vous souciez pas de votre grammaire ou </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de l'écriture de phrases complètes, ce n'est pas un essai.</a:t>
            </a:r>
            <a:endParaRPr lang="fr-FR" dirty="0"/>
          </a:p>
          <a:p>
            <a:pPr marL="0" marR="0" lvl="0" indent="0" algn="l" rtl="0">
              <a:lnSpc>
                <a:spcPct val="90000"/>
              </a:lnSpc>
              <a:spcBef>
                <a:spcPts val="0"/>
              </a:spcBef>
              <a:spcAft>
                <a:spcPts val="0"/>
              </a:spcAft>
              <a:buClr>
                <a:schemeClr val="dk1"/>
              </a:buClr>
              <a:buSzPts val="1110"/>
              <a:buFont typeface="Arial"/>
              <a:buNone/>
            </a:pPr>
            <a:r>
              <a:rPr lang="fr-FR" sz="1200" i="1" dirty="0"/>
              <a:t>((continuez à cliquer et à lire les puces jusqu'à la fin))</a:t>
            </a:r>
            <a:endParaRPr lang="fr-FR" dirty="0"/>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1110"/>
              <a:buFont typeface="Arial"/>
              <a:buNone/>
            </a:pPr>
            <a:r>
              <a:rPr lang="fr-FR" sz="1200" dirty="0"/>
              <a:t>Gardez à l'esprit qu'il peut y avoir plus de 2 personnes avant la salle de sous-commission, </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si tel est le cas, définissez qui est A, qui est B et les autres seront des observateurs.</a:t>
            </a:r>
            <a:endParaRPr lang="fr-FR" dirty="0"/>
          </a:p>
          <a:p>
            <a:pPr marL="0" marR="0" lvl="0" indent="0" algn="l" rtl="0">
              <a:lnSpc>
                <a:spcPct val="90000"/>
              </a:lnSpc>
              <a:spcBef>
                <a:spcPts val="0"/>
              </a:spcBef>
              <a:spcAft>
                <a:spcPts val="0"/>
              </a:spcAft>
              <a:buClr>
                <a:schemeClr val="dk1"/>
              </a:buClr>
              <a:buSzPts val="1110"/>
              <a:buFont typeface="Arial"/>
              <a:buNone/>
            </a:pPr>
            <a:r>
              <a:rPr lang="fr-FR" sz="1200" b="1" dirty="0"/>
              <a:t>Vous serez responsable de vous chronométrer, </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environ </a:t>
            </a:r>
            <a:r>
              <a:rPr lang="fr-FR" sz="1200" b="1" dirty="0"/>
              <a:t>1 minute </a:t>
            </a:r>
            <a:r>
              <a:rPr lang="fr-FR" sz="1200" dirty="0"/>
              <a:t>pour la personne </a:t>
            </a:r>
            <a:r>
              <a:rPr lang="fr-FR" sz="1200" b="1" dirty="0"/>
              <a:t>A pour parler </a:t>
            </a:r>
            <a:r>
              <a:rPr lang="fr-FR" sz="1200" dirty="0"/>
              <a:t>et même chose ensuite, </a:t>
            </a:r>
            <a:endParaRPr lang="fr-FR" dirty="0"/>
          </a:p>
          <a:p>
            <a:pPr marL="0" marR="0" lvl="0" indent="0" algn="l" rtl="0">
              <a:lnSpc>
                <a:spcPct val="90000"/>
              </a:lnSpc>
              <a:spcBef>
                <a:spcPts val="0"/>
              </a:spcBef>
              <a:spcAft>
                <a:spcPts val="0"/>
              </a:spcAft>
              <a:buClr>
                <a:schemeClr val="dk1"/>
              </a:buClr>
              <a:buSzPts val="1110"/>
              <a:buFont typeface="Arial"/>
              <a:buNone/>
            </a:pPr>
            <a:r>
              <a:rPr lang="fr-FR" sz="1200" b="1" dirty="0"/>
              <a:t>1 minute </a:t>
            </a:r>
            <a:r>
              <a:rPr lang="fr-FR" sz="1200" dirty="0"/>
              <a:t>pour la personne B pour écouter et puis paraphraser. </a:t>
            </a:r>
            <a:endParaRPr lang="fr-FR" dirty="0"/>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1110"/>
              <a:buFont typeface="Arial"/>
              <a:buNone/>
            </a:pPr>
            <a:r>
              <a:rPr lang="fr-FR" sz="1200" b="1" dirty="0"/>
              <a:t>Nous diffuserions un message à mi-parcours pour la commutation.</a:t>
            </a:r>
            <a:endParaRPr lang="fr-FR" dirty="0"/>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1110"/>
              <a:buFont typeface="Arial"/>
              <a:buNone/>
            </a:pPr>
            <a:r>
              <a:rPr lang="fr-FR" sz="1200" u="sng" dirty="0"/>
              <a:t>Des questions?</a:t>
            </a:r>
            <a:endParaRPr lang="fr-FR" dirty="0"/>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1110"/>
              <a:buFont typeface="Arial"/>
              <a:buNone/>
            </a:pPr>
            <a:r>
              <a:rPr lang="fr-FR" sz="1200" dirty="0"/>
              <a:t>Nous créerons les salles de sous-groupe et vous rejoindrez automatiquement une salle. </a:t>
            </a:r>
            <a:endParaRPr lang="fr-FR" dirty="0"/>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1110"/>
              <a:buFont typeface="Arial"/>
              <a:buNone/>
            </a:pPr>
            <a:r>
              <a:rPr lang="fr-FR" sz="1200" i="1" dirty="0"/>
              <a:t>Les messages suivants seront diffusés…</a:t>
            </a:r>
            <a:endParaRPr lang="fr-FR" dirty="0"/>
          </a:p>
          <a:p>
            <a:pPr marL="228600" marR="0" lvl="0" indent="-228600" algn="l" rtl="0">
              <a:lnSpc>
                <a:spcPct val="90000"/>
              </a:lnSpc>
              <a:spcBef>
                <a:spcPts val="0"/>
              </a:spcBef>
              <a:spcAft>
                <a:spcPts val="0"/>
              </a:spcAft>
              <a:buClr>
                <a:schemeClr val="dk1"/>
              </a:buClr>
              <a:buSzPts val="1110"/>
              <a:buFont typeface="Arial"/>
              <a:buAutoNum type="arabicPeriod"/>
            </a:pPr>
            <a:r>
              <a:rPr lang="fr-FR" sz="1200" dirty="0"/>
              <a:t>Commencez maintenant, "A" parle, "B" écoute… et dans environ 1 minute, "B" paraphrase</a:t>
            </a:r>
            <a:endParaRPr lang="fr-FR" dirty="0"/>
          </a:p>
          <a:p>
            <a:pPr marL="228600" marR="0" lvl="0" indent="-228600" algn="l" rtl="0">
              <a:lnSpc>
                <a:spcPct val="90000"/>
              </a:lnSpc>
              <a:spcBef>
                <a:spcPts val="0"/>
              </a:spcBef>
              <a:spcAft>
                <a:spcPts val="0"/>
              </a:spcAft>
              <a:buClr>
                <a:schemeClr val="dk1"/>
              </a:buClr>
              <a:buSzPts val="1110"/>
              <a:buFont typeface="Arial"/>
              <a:buAutoNum type="arabicPeriod"/>
            </a:pPr>
            <a:r>
              <a:rPr lang="fr-FR" sz="1200" dirty="0"/>
              <a:t>Maintenant, changez, "B" parle et "A" écoute… et dans environ 1 minute, "A" paraphrase</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((Puis diffuser les messages 1 et 2,</a:t>
            </a:r>
            <a:endParaRPr lang="fr-FR" dirty="0"/>
          </a:p>
          <a:p>
            <a:pPr marL="0" marR="0" lvl="0" indent="0" algn="l" rtl="0">
              <a:lnSpc>
                <a:spcPct val="90000"/>
              </a:lnSpc>
              <a:spcBef>
                <a:spcPts val="0"/>
              </a:spcBef>
              <a:spcAft>
                <a:spcPts val="0"/>
              </a:spcAft>
              <a:buClr>
                <a:schemeClr val="dk1"/>
              </a:buClr>
              <a:buSzPts val="1110"/>
              <a:buFont typeface="Arial"/>
              <a:buNone/>
            </a:pPr>
            <a:r>
              <a:rPr lang="fr-FR" sz="1200" dirty="0"/>
              <a:t>Fermez les salles de sous-commission environ 6 minutes se sont écoulées))</a:t>
            </a:r>
            <a:endParaRPr lang="fr-FR" dirty="0"/>
          </a:p>
          <a:p>
            <a:pPr marL="0" marR="0" lvl="0" indent="0" algn="l" rtl="0">
              <a:lnSpc>
                <a:spcPct val="90000"/>
              </a:lnSpc>
              <a:spcBef>
                <a:spcPts val="0"/>
              </a:spcBef>
              <a:spcAft>
                <a:spcPts val="0"/>
              </a:spcAft>
              <a:buClr>
                <a:schemeClr val="dk1"/>
              </a:buClr>
              <a:buSzPts val="1110"/>
              <a:buFont typeface="Arial"/>
              <a:buNone/>
            </a:pPr>
            <a:endParaRPr lang="fr-FR" sz="1200" dirty="0"/>
          </a:p>
          <a:p>
            <a:pPr marL="0" marR="0" lvl="0" indent="0" algn="l" rtl="0">
              <a:lnSpc>
                <a:spcPct val="90000"/>
              </a:lnSpc>
              <a:spcBef>
                <a:spcPts val="0"/>
              </a:spcBef>
              <a:spcAft>
                <a:spcPts val="0"/>
              </a:spcAft>
              <a:buClr>
                <a:schemeClr val="dk1"/>
              </a:buClr>
              <a:buSzPts val="1110"/>
              <a:buFont typeface="Arial"/>
              <a:buNone/>
            </a:pPr>
            <a:endParaRPr lang="fr-FR"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fr-FR" sz="1400" noProof="0" dirty="0"/>
              <a:t>Mélanie</a:t>
            </a:r>
            <a:endParaRPr lang="en-CA" sz="1400" noProof="0" dirty="0"/>
          </a:p>
          <a:p>
            <a:pPr>
              <a:spcBef>
                <a:spcPts val="599"/>
              </a:spcBef>
              <a:spcAft>
                <a:spcPts val="300"/>
              </a:spcAft>
            </a:pPr>
            <a:endParaRPr lang="fr-FR" sz="1300" dirty="0"/>
          </a:p>
          <a:p>
            <a:pPr>
              <a:spcBef>
                <a:spcPts val="599"/>
              </a:spcBef>
              <a:spcAft>
                <a:spcPts val="300"/>
              </a:spcAft>
            </a:pPr>
            <a:r>
              <a:rPr lang="fr-FR" sz="1300" dirty="0"/>
              <a:t>(cliquez)</a:t>
            </a:r>
          </a:p>
          <a:p>
            <a:pPr marL="285750" indent="-285750">
              <a:spcBef>
                <a:spcPts val="600"/>
              </a:spcBef>
              <a:buFont typeface="Arial" panose="020B0604020202020204" pitchFamily="34" charset="0"/>
              <a:buChar char="•"/>
            </a:pPr>
            <a:r>
              <a:rPr lang="fr-CA" sz="1400" b="1" dirty="0"/>
              <a:t>Pratiquez la prise de décision consciente : </a:t>
            </a:r>
            <a:r>
              <a:rPr lang="fr-CA" sz="1400" dirty="0"/>
              <a:t>nous prenons tous de nombreuses décisions tous les jours. Certaines sont mineures, tandis que d’autres comportent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marL="285750" indent="-285750">
              <a:spcBef>
                <a:spcPts val="600"/>
              </a:spcBef>
              <a:buFont typeface="Arial" panose="020B0604020202020204" pitchFamily="34" charset="0"/>
              <a:buChar char="•"/>
            </a:pPr>
            <a:r>
              <a:rPr lang="fr-CA" sz="1400" dirty="0"/>
              <a:t>Le défi d’aujourd’hui consiste à intégrer davantage la pleine conscience au processus 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599"/>
              </a:spcBef>
              <a:spcAft>
                <a:spcPts val="300"/>
              </a:spcAft>
            </a:pPr>
            <a:endParaRPr lang="fr-FR" sz="1300" dirty="0"/>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de manger quelque chose qui n'est pas nécessairement sain, </a:t>
            </a:r>
            <a:r>
              <a:rPr lang="fr-FR" sz="1300" dirty="0"/>
              <a:t>et croyez-moi, je les ai</a:t>
            </a:r>
            <a:br>
              <a:rPr lang="fr-FR" sz="1300" b="1" i="1" dirty="0"/>
            </a:br>
            <a:r>
              <a:rPr lang="fr-FR" sz="1300" dirty="0"/>
              <a:t>Par exemple, quand je fais une pause et que je vais me dégourdir les jambes, prendre l'air et prendre une collation. Si je réfléchis à ma décision avant de partir, je dis que je vais prendre une collation saine (par exemple banane,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pense souvent à des "collations malsaines" et parfois je prends un moment pour les regarder et si je suis capable de faire attention à mes habitudes alimentaires, je réussis généralement avec un bon choix de collation. Vous l'avez peut-être deviné, et vous auriez raison, lorsque je précipite mon processus de prise de décision, j'agis par impulsion et finis par prendre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a:t>
            </a:r>
          </a:p>
          <a:p>
            <a:pPr marL="0" indent="0">
              <a:spcBef>
                <a:spcPts val="600"/>
              </a:spcBef>
              <a:buFont typeface="Arial" panose="020B0604020202020204" pitchFamily="34" charset="0"/>
              <a:buNone/>
            </a:pPr>
            <a:r>
              <a:rPr lang="fr-FR" sz="1400" dirty="0"/>
              <a:t>Ici, nous avons le lien à une vidéo fort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 Je vous encourage fortement de prendre le temps de </a:t>
            </a:r>
            <a:r>
              <a:rPr lang="en-CA" sz="1400" dirty="0" err="1"/>
              <a:t>l’écouter</a:t>
            </a:r>
            <a:r>
              <a:rPr lang="en-CA" sz="1400" dirty="0"/>
              <a:t> à la </a:t>
            </a:r>
            <a:r>
              <a:rPr lang="en-CA" sz="1400" dirty="0" err="1"/>
              <a:t>maison</a:t>
            </a:r>
            <a:r>
              <a:rPr lang="en-CA" sz="1400" dirty="0"/>
              <a:t>.</a:t>
            </a:r>
            <a:endParaRPr lang="fr-FR" sz="1400" dirty="0"/>
          </a:p>
          <a:p>
            <a:pPr marL="0" indent="0">
              <a:spcBef>
                <a:spcPts val="600"/>
              </a:spcBef>
              <a:buFont typeface="Arial" panose="020B0604020202020204" pitchFamily="34" charset="0"/>
              <a:buNone/>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br>
              <a:rPr lang="en-CA" sz="1400" dirty="0"/>
            </a:br>
            <a:r>
              <a:rPr lang="en-CA" sz="1400" dirty="0" err="1"/>
              <a:t>ou</a:t>
            </a:r>
            <a:r>
              <a:rPr lang="en-CA" sz="1400" dirty="0"/>
              <a:t> </a:t>
            </a:r>
            <a:r>
              <a:rPr lang="en-CA" sz="1800" u="sng" dirty="0">
                <a:solidFill>
                  <a:srgbClr val="0563C1"/>
                </a:solidFill>
                <a:effectLst/>
                <a:latin typeface="Calibri" panose="020F0502020204030204" pitchFamily="34" charset="0"/>
                <a:ea typeface="Calibri" panose="020F0502020204030204" pitchFamily="34" charset="0"/>
                <a:hlinkClick r:id="rId3"/>
              </a:rPr>
              <a:t>https://www.youtube.com/watch?v=9X68dm92HVI</a:t>
            </a:r>
            <a:r>
              <a:rPr lang="en-CA" sz="1800" dirty="0">
                <a:effectLst/>
                <a:latin typeface="Calibri" panose="020F0502020204030204" pitchFamily="34" charset="0"/>
                <a:ea typeface="Calibri" panose="020F0502020204030204" pitchFamily="34" charset="0"/>
              </a:rPr>
              <a:t> </a:t>
            </a:r>
            <a:endParaRPr lang="en-CA" sz="1400"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4"/>
              </a:rPr>
              <a:t>Day 20/21 days challenge - KindSpring - Practice Mindful Decision-Making</a:t>
            </a:r>
            <a:br>
              <a:rPr lang="en-CA" sz="2000" u="sng" dirty="0"/>
            </a:br>
            <a:r>
              <a:rPr lang="en-CA" sz="1200" u="sng" dirty="0"/>
              <a:t>(</a:t>
            </a:r>
            <a:r>
              <a:rPr lang="en-CA" sz="1200" u="sng" dirty="0">
                <a:hlinkClick r:id="rId4"/>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rtl="0">
              <a:lnSpc>
                <a:spcPct val="80000"/>
              </a:lnSpc>
              <a:spcBef>
                <a:spcPts val="0"/>
              </a:spcBef>
              <a:spcAft>
                <a:spcPts val="0"/>
              </a:spcAft>
              <a:buClr>
                <a:schemeClr val="dk1"/>
              </a:buClr>
              <a:buSzPts val="930"/>
              <a:buFont typeface="Calibri"/>
              <a:buNone/>
            </a:pPr>
            <a:r>
              <a:rPr lang="fr-FR" sz="1200" b="1" dirty="0"/>
              <a:t>Mélanie</a:t>
            </a:r>
            <a:endParaRPr lang="fr-FR" dirty="0"/>
          </a:p>
          <a:p>
            <a:pPr marL="0" marR="0" lvl="0" indent="0" algn="l" rtl="0">
              <a:lnSpc>
                <a:spcPct val="80000"/>
              </a:lnSpc>
              <a:spcBef>
                <a:spcPts val="0"/>
              </a:spcBef>
              <a:spcAft>
                <a:spcPts val="0"/>
              </a:spcAft>
              <a:buClr>
                <a:schemeClr val="dk1"/>
              </a:buClr>
              <a:buSzPts val="930"/>
              <a:buFont typeface="Calibri"/>
              <a:buNone/>
            </a:pPr>
            <a:endParaRPr lang="fr-FR" sz="1200" b="1" dirty="0"/>
          </a:p>
          <a:p>
            <a:pPr marL="0" marR="0" lvl="0" indent="0" algn="l" rtl="0">
              <a:lnSpc>
                <a:spcPct val="80000"/>
              </a:lnSpc>
              <a:spcBef>
                <a:spcPts val="0"/>
              </a:spcBef>
              <a:spcAft>
                <a:spcPts val="0"/>
              </a:spcAft>
              <a:buClr>
                <a:schemeClr val="dk1"/>
              </a:buClr>
              <a:buSzPts val="930"/>
              <a:buFont typeface="Calibri"/>
              <a:buNone/>
            </a:pPr>
            <a:r>
              <a:rPr lang="fr-FR" sz="1200" i="1" dirty="0"/>
              <a:t>Chanson: « il est où le bonheur » de Christophe Maé</a:t>
            </a:r>
            <a:endParaRPr lang="fr-FR" dirty="0"/>
          </a:p>
          <a:p>
            <a:pPr marL="0" marR="0" lvl="0" indent="0" algn="l" rtl="0">
              <a:lnSpc>
                <a:spcPct val="80000"/>
              </a:lnSpc>
              <a:spcBef>
                <a:spcPts val="0"/>
              </a:spcBef>
              <a:spcAft>
                <a:spcPts val="0"/>
              </a:spcAft>
              <a:buClr>
                <a:schemeClr val="dk1"/>
              </a:buClr>
              <a:buSzPts val="930"/>
              <a:buFont typeface="Calibri"/>
              <a:buNone/>
            </a:pPr>
            <a:r>
              <a:rPr lang="fr-FR" sz="1200" i="1" dirty="0"/>
              <a:t>https://www.youtube.com/watch?v=m5qXr9lLdwA</a:t>
            </a:r>
            <a:endParaRPr lang="fr-FR" dirty="0"/>
          </a:p>
          <a:p>
            <a:pPr marL="0" marR="0" lvl="0" indent="0" algn="l" rtl="0">
              <a:lnSpc>
                <a:spcPct val="80000"/>
              </a:lnSpc>
              <a:spcBef>
                <a:spcPts val="0"/>
              </a:spcBef>
              <a:spcAft>
                <a:spcPts val="0"/>
              </a:spcAft>
              <a:buClr>
                <a:schemeClr val="dk1"/>
              </a:buClr>
              <a:buSzPts val="930"/>
              <a:buFont typeface="Calibri"/>
              <a:buNone/>
            </a:pPr>
            <a:endParaRPr lang="fr-FR" sz="1200" dirty="0"/>
          </a:p>
          <a:p>
            <a:pPr marL="0" marR="0" lvl="0" indent="0" algn="l" rtl="0">
              <a:lnSpc>
                <a:spcPct val="80000"/>
              </a:lnSpc>
              <a:spcBef>
                <a:spcPts val="0"/>
              </a:spcBef>
              <a:spcAft>
                <a:spcPts val="0"/>
              </a:spcAft>
              <a:buClr>
                <a:schemeClr val="dk1"/>
              </a:buClr>
              <a:buSzPts val="930"/>
              <a:buFont typeface="Calibri"/>
              <a:buNone/>
            </a:pPr>
            <a:r>
              <a:rPr lang="fr-FR" sz="1200" dirty="0"/>
              <a:t>Exercice de compassion consciente</a:t>
            </a:r>
            <a:endParaRPr lang="fr-FR" dirty="0"/>
          </a:p>
          <a:p>
            <a:pPr marL="0" marR="0" lvl="0" indent="0" algn="l" rtl="0">
              <a:lnSpc>
                <a:spcPct val="80000"/>
              </a:lnSpc>
              <a:spcBef>
                <a:spcPts val="0"/>
              </a:spcBef>
              <a:spcAft>
                <a:spcPts val="0"/>
              </a:spcAft>
              <a:buClr>
                <a:schemeClr val="dk1"/>
              </a:buClr>
              <a:buSzPts val="930"/>
              <a:buFont typeface="Calibri"/>
              <a:buNone/>
            </a:pPr>
            <a:endParaRPr lang="fr-FR" sz="1200" dirty="0"/>
          </a:p>
          <a:p>
            <a:pPr marL="0" marR="0" lvl="0" indent="0" algn="l" rtl="0">
              <a:lnSpc>
                <a:spcPct val="80000"/>
              </a:lnSpc>
              <a:spcBef>
                <a:spcPts val="0"/>
              </a:spcBef>
              <a:spcAft>
                <a:spcPts val="0"/>
              </a:spcAft>
              <a:buClr>
                <a:schemeClr val="dk1"/>
              </a:buClr>
              <a:buSzPts val="930"/>
              <a:buFont typeface="Calibri"/>
              <a:buNone/>
            </a:pPr>
            <a:r>
              <a:rPr lang="fr-FR" sz="1200" dirty="0"/>
              <a:t>(lisez la diapositive, donnez un exemple)</a:t>
            </a:r>
            <a:endParaRPr lang="fr-FR" dirty="0"/>
          </a:p>
          <a:p>
            <a:pPr marL="0" lvl="0" indent="0" algn="l" rtl="0">
              <a:lnSpc>
                <a:spcPct val="80000"/>
              </a:lnSpc>
              <a:spcBef>
                <a:spcPts val="600"/>
              </a:spcBef>
              <a:spcAft>
                <a:spcPts val="0"/>
              </a:spcAft>
              <a:buClr>
                <a:schemeClr val="dk1"/>
              </a:buClr>
              <a:buSzPts val="930"/>
              <a:buFont typeface="Calibri"/>
              <a:buNone/>
            </a:pPr>
            <a:r>
              <a:rPr lang="fr-FR" sz="1200" dirty="0"/>
              <a:t>Il y a un exercice très efficace, très simple, pour vous aider à le faire que je vais lire pour guider cette brève </a:t>
            </a:r>
            <a:r>
              <a:rPr lang="fr-FR" sz="1200" dirty="0" err="1"/>
              <a:t>médidation</a:t>
            </a:r>
            <a:endParaRPr lang="fr-FR" sz="1200" dirty="0"/>
          </a:p>
          <a:p>
            <a:pPr marL="0" lvl="0" indent="0" algn="l" rtl="0">
              <a:lnSpc>
                <a:spcPct val="80000"/>
              </a:lnSpc>
              <a:spcBef>
                <a:spcPts val="900"/>
              </a:spcBef>
              <a:spcAft>
                <a:spcPts val="0"/>
              </a:spcAft>
              <a:buClr>
                <a:schemeClr val="dk1"/>
              </a:buClr>
              <a:buSzPts val="930"/>
              <a:buFont typeface="Calibri"/>
              <a:buNone/>
            </a:pPr>
            <a:r>
              <a:rPr lang="fr-FR" sz="1200" dirty="0"/>
              <a:t>Installer-vous confortablement…</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Fermer les yeux…</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Déposez-vous tout doucement dans votre espace…votre bulle…</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Maintenant…peu importe la </a:t>
            </a:r>
            <a:r>
              <a:rPr lang="fr-FR" sz="1200" b="1" dirty="0"/>
              <a:t>personne</a:t>
            </a:r>
            <a:r>
              <a:rPr lang="fr-FR" sz="1200" dirty="0"/>
              <a:t> ou la </a:t>
            </a:r>
            <a:r>
              <a:rPr lang="fr-FR" sz="1200" b="1" dirty="0"/>
              <a:t>chose</a:t>
            </a:r>
            <a:r>
              <a:rPr lang="fr-FR" sz="1200" dirty="0"/>
              <a:t> qui attire votre attention ou que vous </a:t>
            </a:r>
            <a:r>
              <a:rPr lang="fr-FR" sz="1200" b="1" dirty="0"/>
              <a:t>rencontrez</a:t>
            </a:r>
            <a:r>
              <a:rPr lang="fr-FR" sz="1200" dirty="0"/>
              <a:t>, qu’il s’agisse d’une </a:t>
            </a:r>
            <a:r>
              <a:rPr lang="fr-FR" sz="1200" b="1" dirty="0"/>
              <a:t>personne</a:t>
            </a:r>
            <a:r>
              <a:rPr lang="fr-FR" sz="1200" dirty="0"/>
              <a:t> ou d’un </a:t>
            </a:r>
            <a:r>
              <a:rPr lang="fr-FR" sz="1200" b="1" dirty="0"/>
              <a:t>insecte</a:t>
            </a:r>
            <a:r>
              <a:rPr lang="fr-FR" sz="1200" dirty="0"/>
              <a:t>, votre première pensée est simplement « </a:t>
            </a:r>
            <a:r>
              <a:rPr lang="fr-FR" sz="1200" b="1" dirty="0">
                <a:solidFill>
                  <a:srgbClr val="E2BF38"/>
                </a:solidFill>
              </a:rPr>
              <a:t>je vous souhaite du bonheur </a:t>
            </a:r>
            <a:r>
              <a:rPr lang="fr-FR" sz="1200" dirty="0"/>
              <a:t>».</a:t>
            </a:r>
            <a:endParaRPr lang="fr-FR" dirty="0"/>
          </a:p>
          <a:p>
            <a:pPr marL="0" lvl="0" indent="0" algn="l" rtl="0">
              <a:lnSpc>
                <a:spcPct val="80000"/>
              </a:lnSpc>
              <a:spcBef>
                <a:spcPts val="900"/>
              </a:spcBef>
              <a:spcAft>
                <a:spcPts val="0"/>
              </a:spcAft>
              <a:buClr>
                <a:schemeClr val="dk1"/>
              </a:buClr>
              <a:buSzPts val="930"/>
              <a:buFont typeface="Calibri"/>
              <a:buNone/>
            </a:pPr>
            <a:endParaRPr lang="fr-FR" sz="1200" i="1" dirty="0"/>
          </a:p>
          <a:p>
            <a:pPr marL="0" lvl="0" indent="0" algn="l" rtl="0">
              <a:lnSpc>
                <a:spcPct val="80000"/>
              </a:lnSpc>
              <a:spcBef>
                <a:spcPts val="900"/>
              </a:spcBef>
              <a:spcAft>
                <a:spcPts val="0"/>
              </a:spcAft>
              <a:buClr>
                <a:schemeClr val="dk1"/>
              </a:buClr>
              <a:buSzPts val="930"/>
              <a:buFont typeface="Calibri"/>
              <a:buNone/>
            </a:pPr>
            <a:r>
              <a:rPr lang="fr-FR" sz="1200" i="1" dirty="0"/>
              <a:t>Cela transforme complètement ce qui va se passer entre vous et l’autre partie.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Vous créez alors la possibilité de faire plus d’espace autour de vous…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Vous constatez que toute émotion négative </a:t>
            </a:r>
            <a:r>
              <a:rPr lang="fr-FR" sz="1200" b="0" u="sng" dirty="0"/>
              <a:t>dis-</a:t>
            </a:r>
            <a:r>
              <a:rPr lang="fr-FR" sz="1200" b="0" u="sng" dirty="0" err="1"/>
              <a:t>pa</a:t>
            </a:r>
            <a:r>
              <a:rPr lang="fr-FR" sz="1200" b="0" u="sng" dirty="0"/>
              <a:t>-</a:t>
            </a:r>
            <a:r>
              <a:rPr lang="fr-FR" sz="1200" b="0" u="sng" dirty="0" err="1"/>
              <a:t>raît</a:t>
            </a:r>
            <a:r>
              <a:rPr lang="fr-FR" sz="1200" dirty="0"/>
              <a:t>,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ce qui vous donne le temps de transformer les choses… </a:t>
            </a:r>
            <a:endParaRPr lang="fr-FR" dirty="0"/>
          </a:p>
          <a:p>
            <a:pPr marL="0" lvl="0" indent="0" algn="l" rtl="0">
              <a:lnSpc>
                <a:spcPct val="80000"/>
              </a:lnSpc>
              <a:spcBef>
                <a:spcPts val="900"/>
              </a:spcBef>
              <a:spcAft>
                <a:spcPts val="0"/>
              </a:spcAft>
              <a:buClr>
                <a:schemeClr val="dk1"/>
              </a:buClr>
              <a:buSzPts val="930"/>
              <a:buFont typeface="Calibri"/>
              <a:buNone/>
            </a:pPr>
            <a:endParaRPr lang="fr-FR" sz="1200" dirty="0"/>
          </a:p>
          <a:p>
            <a:pPr marL="0" lvl="0" indent="0" algn="l" rtl="0">
              <a:lnSpc>
                <a:spcPct val="80000"/>
              </a:lnSpc>
              <a:spcBef>
                <a:spcPts val="900"/>
              </a:spcBef>
              <a:spcAft>
                <a:spcPts val="0"/>
              </a:spcAft>
              <a:buClr>
                <a:schemeClr val="dk1"/>
              </a:buClr>
              <a:buSzPts val="930"/>
              <a:buFont typeface="Calibri"/>
              <a:buNone/>
            </a:pPr>
            <a:r>
              <a:rPr lang="fr-FR" sz="1200" dirty="0"/>
              <a:t>Vous voyez les choses comme elles sont,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simplement comme de </a:t>
            </a:r>
            <a:r>
              <a:rPr lang="fr-FR" sz="1200" b="1" dirty="0"/>
              <a:t>l’ignorance</a:t>
            </a:r>
            <a:r>
              <a:rPr lang="fr-FR" sz="1200" dirty="0"/>
              <a:t>, de la colère, de la peur ou de la tristesse…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ne blâmez pas l’autre partie, mais considérez cela comme de </a:t>
            </a:r>
            <a:r>
              <a:rPr lang="fr-FR" sz="1200" b="1" dirty="0"/>
              <a:t>l’ignorance</a:t>
            </a:r>
            <a:r>
              <a:rPr lang="fr-FR" sz="1200" dirty="0"/>
              <a:t> de votre part…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Vous ne connaissez pas son histoire, vous ne savez pas comment sa journée s’est passée…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vous </a:t>
            </a:r>
            <a:r>
              <a:rPr lang="fr-FR" sz="1200" b="1" u="sng" dirty="0"/>
              <a:t>supprimez</a:t>
            </a:r>
            <a:r>
              <a:rPr lang="fr-FR" sz="1200" dirty="0"/>
              <a:t> votre interprétation ou votre réaction. </a:t>
            </a:r>
            <a:endParaRPr lang="fr-FR" dirty="0"/>
          </a:p>
          <a:p>
            <a:pPr marL="0" lvl="0" indent="0" algn="l" rtl="0">
              <a:lnSpc>
                <a:spcPct val="80000"/>
              </a:lnSpc>
              <a:spcBef>
                <a:spcPts val="900"/>
              </a:spcBef>
              <a:spcAft>
                <a:spcPts val="0"/>
              </a:spcAft>
              <a:buClr>
                <a:schemeClr val="dk1"/>
              </a:buClr>
              <a:buSzPts val="930"/>
              <a:buFont typeface="Calibri"/>
              <a:buNone/>
            </a:pPr>
            <a:r>
              <a:rPr lang="fr-FR" sz="1200" dirty="0"/>
              <a:t>Vous transformez les choses, vous lâchez prise et vous devenez </a:t>
            </a:r>
            <a:r>
              <a:rPr lang="fr-FR" sz="1200" i="1" u="none" dirty="0"/>
              <a:t>amour</a:t>
            </a:r>
            <a:r>
              <a:rPr lang="fr-FR" sz="1200" dirty="0"/>
              <a:t>.</a:t>
            </a:r>
            <a:endParaRPr lang="fr-FR" dirty="0"/>
          </a:p>
          <a:p>
            <a:pPr marL="0" lvl="0" indent="0" algn="l" rtl="0">
              <a:lnSpc>
                <a:spcPct val="80000"/>
              </a:lnSpc>
              <a:spcBef>
                <a:spcPts val="900"/>
              </a:spcBef>
              <a:spcAft>
                <a:spcPts val="0"/>
              </a:spcAft>
              <a:buClr>
                <a:schemeClr val="dk1"/>
              </a:buClr>
              <a:buSzPts val="930"/>
              <a:buFont typeface="Calibri"/>
              <a:buNone/>
            </a:pPr>
            <a:endParaRPr lang="fr-FR" sz="1200" b="1" dirty="0">
              <a:solidFill>
                <a:srgbClr val="7030A0"/>
              </a:solidFill>
            </a:endParaRPr>
          </a:p>
          <a:p>
            <a:pPr marL="0" lvl="0" indent="0" algn="l" rtl="0">
              <a:lnSpc>
                <a:spcPct val="80000"/>
              </a:lnSpc>
              <a:spcBef>
                <a:spcPts val="900"/>
              </a:spcBef>
              <a:spcAft>
                <a:spcPts val="0"/>
              </a:spcAft>
              <a:buClr>
                <a:srgbClr val="7030A0"/>
              </a:buClr>
              <a:buSzPts val="930"/>
              <a:buFont typeface="Calibri"/>
              <a:buNone/>
            </a:pPr>
            <a:r>
              <a:rPr lang="fr-FR" sz="1200" b="1" dirty="0">
                <a:solidFill>
                  <a:srgbClr val="7030A0"/>
                </a:solidFill>
              </a:rPr>
              <a:t>JE VOUS SOUHAITE DU BONHEUR!</a:t>
            </a:r>
            <a:endParaRPr lang="fr-FR" dirty="0"/>
          </a:p>
          <a:p>
            <a:pPr marL="0" marR="0" lvl="0" indent="0" algn="l" rtl="0">
              <a:lnSpc>
                <a:spcPct val="80000"/>
              </a:lnSpc>
              <a:spcBef>
                <a:spcPts val="300"/>
              </a:spcBef>
              <a:spcAft>
                <a:spcPts val="0"/>
              </a:spcAft>
              <a:buClr>
                <a:schemeClr val="dk1"/>
              </a:buClr>
              <a:buSzPts val="930"/>
              <a:buFont typeface="Calibri"/>
              <a:buNone/>
            </a:pPr>
            <a:endParaRPr lang="fr-FR" sz="1200" dirty="0"/>
          </a:p>
          <a:p>
            <a:pPr marL="0" marR="0" lvl="0" indent="0" algn="l" rtl="0">
              <a:lnSpc>
                <a:spcPct val="80000"/>
              </a:lnSpc>
              <a:spcBef>
                <a:spcPts val="0"/>
              </a:spcBef>
              <a:spcAft>
                <a:spcPts val="0"/>
              </a:spcAft>
              <a:buClr>
                <a:schemeClr val="dk1"/>
              </a:buClr>
              <a:buSzPts val="930"/>
              <a:buFont typeface="Calibri"/>
              <a:buNone/>
            </a:pPr>
            <a:endParaRPr lang="fr-FR" sz="1200" dirty="0"/>
          </a:p>
          <a:p>
            <a:pPr marL="0" lvl="0" indent="0" algn="l" rtl="0">
              <a:lnSpc>
                <a:spcPct val="80000"/>
              </a:lnSpc>
              <a:spcBef>
                <a:spcPts val="0"/>
              </a:spcBef>
              <a:spcAft>
                <a:spcPts val="0"/>
              </a:spcAft>
              <a:buNone/>
            </a:pPr>
            <a:r>
              <a:rPr lang="fr-FR" sz="1200" dirty="0"/>
              <a:t>Ressources en anglais :</a:t>
            </a:r>
            <a:endParaRPr lang="fr-FR" dirty="0"/>
          </a:p>
          <a:p>
            <a:pPr marL="171450" lvl="0" indent="-171450" algn="l" rtl="0">
              <a:lnSpc>
                <a:spcPct val="80000"/>
              </a:lnSpc>
              <a:spcBef>
                <a:spcPts val="0"/>
              </a:spcBef>
              <a:spcAft>
                <a:spcPts val="0"/>
              </a:spcAft>
              <a:buClr>
                <a:schemeClr val="dk1"/>
              </a:buClr>
              <a:buSzPts val="930"/>
              <a:buFont typeface="Arial"/>
              <a:buChar char="•"/>
            </a:pPr>
            <a:r>
              <a:rPr lang="fr-FR" sz="1200" dirty="0"/>
              <a:t>https://www.dalailamafilm.com/actor-richard-gere-on-happiness-3031</a:t>
            </a:r>
            <a:endParaRPr lang="fr-FR" dirty="0"/>
          </a:p>
          <a:p>
            <a:pPr marL="171450" lvl="0" indent="-171450" algn="l" rtl="0">
              <a:lnSpc>
                <a:spcPct val="80000"/>
              </a:lnSpc>
              <a:spcBef>
                <a:spcPts val="0"/>
              </a:spcBef>
              <a:spcAft>
                <a:spcPts val="0"/>
              </a:spcAft>
              <a:buClr>
                <a:schemeClr val="dk1"/>
              </a:buClr>
              <a:buSzPts val="930"/>
              <a:buFont typeface="Arial"/>
              <a:buChar char="•"/>
            </a:pPr>
            <a:r>
              <a:rPr lang="fr-FR" sz="1200" dirty="0"/>
              <a:t>https://alvinalexander.com/photos/i-wish-you-happiness-richard-gere/</a:t>
            </a:r>
            <a:endParaRPr lang="fr-FR" dirty="0"/>
          </a:p>
          <a:p>
            <a:pPr marL="171450" marR="0" lvl="0" indent="-171450" algn="l" rtl="0">
              <a:lnSpc>
                <a:spcPct val="80000"/>
              </a:lnSpc>
              <a:spcBef>
                <a:spcPts val="0"/>
              </a:spcBef>
              <a:spcAft>
                <a:spcPts val="0"/>
              </a:spcAft>
              <a:buClr>
                <a:srgbClr val="282828"/>
              </a:buClr>
              <a:buSzPts val="930"/>
              <a:buFont typeface="Arial"/>
              <a:buChar char="•"/>
            </a:pPr>
            <a:r>
              <a:rPr lang="fr-FR" sz="1200" b="0" i="0" dirty="0" err="1">
                <a:solidFill>
                  <a:srgbClr val="282828"/>
                </a:solidFill>
                <a:latin typeface="Arial"/>
                <a:ea typeface="Arial"/>
                <a:cs typeface="Arial"/>
                <a:sym typeface="Arial"/>
              </a:rPr>
              <a:t>Summary</a:t>
            </a:r>
            <a:r>
              <a:rPr lang="fr-FR" sz="1200" b="0" i="0" dirty="0">
                <a:solidFill>
                  <a:srgbClr val="282828"/>
                </a:solidFill>
                <a:latin typeface="Arial"/>
                <a:ea typeface="Arial"/>
                <a:cs typeface="Arial"/>
                <a:sym typeface="Arial"/>
              </a:rPr>
              <a:t>: </a:t>
            </a:r>
            <a:r>
              <a:rPr lang="fr-FR" sz="1200" b="0" i="0" dirty="0" err="1">
                <a:solidFill>
                  <a:srgbClr val="505050"/>
                </a:solidFill>
                <a:latin typeface="Arial"/>
                <a:ea typeface="Arial"/>
                <a:cs typeface="Arial"/>
                <a:sym typeface="Arial"/>
              </a:rPr>
              <a:t>When</a:t>
            </a:r>
            <a:r>
              <a:rPr lang="fr-FR" sz="1200" b="0" i="0" dirty="0">
                <a:solidFill>
                  <a:srgbClr val="505050"/>
                </a:solidFill>
                <a:latin typeface="Arial"/>
                <a:ea typeface="Arial"/>
                <a:cs typeface="Arial"/>
                <a:sym typeface="Arial"/>
              </a:rPr>
              <a:t> times are tough and </a:t>
            </a:r>
            <a:r>
              <a:rPr lang="fr-FR" sz="1200" b="0" i="0" dirty="0" err="1">
                <a:solidFill>
                  <a:srgbClr val="505050"/>
                </a:solidFill>
                <a:latin typeface="Arial"/>
                <a:ea typeface="Arial"/>
                <a:cs typeface="Arial"/>
                <a:sym typeface="Arial"/>
              </a:rPr>
              <a:t>you’re</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faced</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with</a:t>
            </a:r>
            <a:r>
              <a:rPr lang="fr-FR" sz="1200" b="0" i="0" dirty="0">
                <a:solidFill>
                  <a:srgbClr val="505050"/>
                </a:solidFill>
                <a:latin typeface="Arial"/>
                <a:ea typeface="Arial"/>
                <a:cs typeface="Arial"/>
                <a:sym typeface="Arial"/>
              </a:rPr>
              <a:t> hard </a:t>
            </a:r>
            <a:r>
              <a:rPr lang="fr-FR" sz="1200" b="0" i="0" dirty="0" err="1">
                <a:solidFill>
                  <a:srgbClr val="505050"/>
                </a:solidFill>
                <a:latin typeface="Arial"/>
                <a:ea typeface="Arial"/>
                <a:cs typeface="Arial"/>
                <a:sym typeface="Arial"/>
              </a:rPr>
              <a:t>decisions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it’s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easy</a:t>
            </a:r>
            <a:r>
              <a:rPr lang="fr-FR" sz="1200" b="0" i="0" dirty="0">
                <a:solidFill>
                  <a:srgbClr val="505050"/>
                </a:solidFill>
                <a:latin typeface="Arial"/>
                <a:ea typeface="Arial"/>
                <a:cs typeface="Arial"/>
                <a:sym typeface="Arial"/>
              </a:rPr>
              <a:t> to </a:t>
            </a:r>
            <a:r>
              <a:rPr lang="fr-FR" sz="1200" b="0" i="0" dirty="0" err="1">
                <a:solidFill>
                  <a:srgbClr val="505050"/>
                </a:solidFill>
                <a:latin typeface="Arial"/>
                <a:ea typeface="Arial"/>
                <a:cs typeface="Arial"/>
                <a:sym typeface="Arial"/>
              </a:rPr>
              <a:t>get</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paralyzed</a:t>
            </a:r>
            <a:r>
              <a:rPr lang="fr-FR" sz="1200" b="0" i="0" dirty="0">
                <a:solidFill>
                  <a:srgbClr val="505050"/>
                </a:solidFill>
                <a:latin typeface="Arial"/>
                <a:ea typeface="Arial"/>
                <a:cs typeface="Arial"/>
                <a:sym typeface="Arial"/>
              </a:rPr>
              <a:t> by self-</a:t>
            </a:r>
            <a:r>
              <a:rPr lang="fr-FR" sz="1200" b="0" i="0" dirty="0" err="1">
                <a:solidFill>
                  <a:srgbClr val="505050"/>
                </a:solidFill>
                <a:latin typeface="Arial"/>
                <a:ea typeface="Arial"/>
                <a:cs typeface="Arial"/>
                <a:sym typeface="Arial"/>
              </a:rPr>
              <a:t>doubt</a:t>
            </a:r>
            <a:r>
              <a:rPr lang="fr-FR" sz="1200" b="0" i="0" dirty="0">
                <a:solidFill>
                  <a:srgbClr val="505050"/>
                </a:solidFill>
                <a:latin typeface="Arial"/>
                <a:ea typeface="Arial"/>
                <a:cs typeface="Arial"/>
                <a:sym typeface="Arial"/>
              </a:rPr>
              <a:t> and </a:t>
            </a:r>
            <a:r>
              <a:rPr lang="fr-FR" sz="1200" b="0" i="0" dirty="0" err="1">
                <a:solidFill>
                  <a:srgbClr val="505050"/>
                </a:solidFill>
                <a:latin typeface="Arial"/>
                <a:ea typeface="Arial"/>
                <a:cs typeface="Arial"/>
                <a:sym typeface="Arial"/>
              </a:rPr>
              <a:t>fear</a:t>
            </a:r>
            <a:r>
              <a:rPr lang="fr-FR" sz="1200" b="0" i="0" dirty="0">
                <a:solidFill>
                  <a:srgbClr val="505050"/>
                </a:solidFill>
                <a:latin typeface="Arial"/>
                <a:ea typeface="Arial"/>
                <a:cs typeface="Arial"/>
                <a:sym typeface="Arial"/>
              </a:rPr>
              <a:t>. To move to </a:t>
            </a:r>
            <a:r>
              <a:rPr lang="fr-FR" sz="1200" b="0" i="0" dirty="0" err="1">
                <a:solidFill>
                  <a:srgbClr val="505050"/>
                </a:solidFill>
                <a:latin typeface="Arial"/>
                <a:ea typeface="Arial"/>
                <a:cs typeface="Arial"/>
                <a:sym typeface="Arial"/>
              </a:rPr>
              <a:t>clarity</a:t>
            </a:r>
            <a:r>
              <a:rPr lang="fr-FR" sz="1200" b="0" i="0" dirty="0">
                <a:solidFill>
                  <a:srgbClr val="505050"/>
                </a:solidFill>
                <a:latin typeface="Arial"/>
                <a:ea typeface="Arial"/>
                <a:cs typeface="Arial"/>
                <a:sym typeface="Arial"/>
              </a:rPr>
              <a:t> and action, leaders </a:t>
            </a:r>
            <a:r>
              <a:rPr lang="fr-FR" sz="1200" b="0" i="0" dirty="0" err="1">
                <a:solidFill>
                  <a:srgbClr val="505050"/>
                </a:solidFill>
                <a:latin typeface="Arial"/>
                <a:ea typeface="Arial"/>
                <a:cs typeface="Arial"/>
                <a:sym typeface="Arial"/>
              </a:rPr>
              <a:t>need</a:t>
            </a:r>
            <a:r>
              <a:rPr lang="fr-FR" sz="1200" b="0" i="0" dirty="0">
                <a:solidFill>
                  <a:srgbClr val="505050"/>
                </a:solidFill>
                <a:latin typeface="Arial"/>
                <a:ea typeface="Arial"/>
                <a:cs typeface="Arial"/>
                <a:sym typeface="Arial"/>
              </a:rPr>
              <a:t> self-compassion. </a:t>
            </a:r>
            <a:r>
              <a:rPr lang="fr-FR" sz="1200" b="0" i="0" dirty="0" err="1">
                <a:solidFill>
                  <a:srgbClr val="505050"/>
                </a:solidFill>
                <a:latin typeface="Arial"/>
                <a:ea typeface="Arial"/>
                <a:cs typeface="Arial"/>
                <a:sym typeface="Arial"/>
              </a:rPr>
              <a:t>Research</a:t>
            </a:r>
            <a:r>
              <a:rPr lang="fr-FR" sz="1200" b="0" i="0" dirty="0">
                <a:solidFill>
                  <a:srgbClr val="505050"/>
                </a:solidFill>
                <a:latin typeface="Arial"/>
                <a:ea typeface="Arial"/>
                <a:cs typeface="Arial"/>
                <a:sym typeface="Arial"/>
              </a:rPr>
              <a:t> shows </a:t>
            </a:r>
            <a:r>
              <a:rPr lang="fr-FR" sz="1200" b="0" i="0" dirty="0" err="1">
                <a:solidFill>
                  <a:srgbClr val="505050"/>
                </a:solidFill>
                <a:latin typeface="Arial"/>
                <a:ea typeface="Arial"/>
                <a:cs typeface="Arial"/>
                <a:sym typeface="Arial"/>
              </a:rPr>
              <a:t>that</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it</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increases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your</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levels</a:t>
            </a:r>
            <a:r>
              <a:rPr lang="fr-FR" sz="1200" b="0" i="0" dirty="0">
                <a:solidFill>
                  <a:srgbClr val="505050"/>
                </a:solidFill>
                <a:latin typeface="Arial"/>
                <a:ea typeface="Arial"/>
                <a:cs typeface="Arial"/>
                <a:sym typeface="Arial"/>
              </a:rPr>
              <a:t> of </a:t>
            </a:r>
            <a:r>
              <a:rPr lang="fr-FR" sz="1200" b="0" i="0" dirty="0" err="1">
                <a:solidFill>
                  <a:srgbClr val="505050"/>
                </a:solidFill>
                <a:latin typeface="Arial"/>
                <a:ea typeface="Arial"/>
                <a:cs typeface="Arial"/>
                <a:sym typeface="Arial"/>
              </a:rPr>
              <a:t>emotional</a:t>
            </a:r>
            <a:r>
              <a:rPr lang="fr-FR" sz="1200" b="0" i="0" dirty="0">
                <a:solidFill>
                  <a:srgbClr val="505050"/>
                </a:solidFill>
                <a:latin typeface="Arial"/>
                <a:ea typeface="Arial"/>
                <a:cs typeface="Arial"/>
                <a:sym typeface="Arial"/>
              </a:rPr>
              <a:t> intelligence, </a:t>
            </a:r>
            <a:r>
              <a:rPr lang="fr-FR" sz="1200" b="0" i="0" dirty="0" err="1">
                <a:solidFill>
                  <a:srgbClr val="505050"/>
                </a:solidFill>
                <a:latin typeface="Arial"/>
                <a:ea typeface="Arial"/>
                <a:cs typeface="Arial"/>
                <a:sym typeface="Arial"/>
              </a:rPr>
              <a:t>resilience</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integrity</a:t>
            </a:r>
            <a:r>
              <a:rPr lang="fr-FR" sz="1200" b="0" i="0" dirty="0">
                <a:solidFill>
                  <a:srgbClr val="505050"/>
                </a:solidFill>
                <a:latin typeface="Arial"/>
                <a:ea typeface="Arial"/>
                <a:cs typeface="Arial"/>
                <a:sym typeface="Arial"/>
              </a:rPr>
              <a:t>, and </a:t>
            </a:r>
            <a:r>
              <a:rPr lang="fr-FR" sz="1200" b="0" i="0" dirty="0" err="1">
                <a:solidFill>
                  <a:srgbClr val="505050"/>
                </a:solidFill>
                <a:latin typeface="Arial"/>
                <a:ea typeface="Arial"/>
                <a:cs typeface="Arial"/>
                <a:sym typeface="Arial"/>
              </a:rPr>
              <a:t>makes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you</a:t>
            </a:r>
            <a:r>
              <a:rPr lang="fr-FR" sz="1200" b="0" i="0" dirty="0">
                <a:solidFill>
                  <a:srgbClr val="505050"/>
                </a:solidFill>
                <a:latin typeface="Arial"/>
                <a:ea typeface="Arial"/>
                <a:cs typeface="Arial"/>
                <a:sym typeface="Arial"/>
              </a:rPr>
              <a:t> more </a:t>
            </a:r>
            <a:r>
              <a:rPr lang="fr-FR" sz="1200" b="0" i="0" dirty="0" err="1">
                <a:solidFill>
                  <a:srgbClr val="505050"/>
                </a:solidFill>
                <a:latin typeface="Arial"/>
                <a:ea typeface="Arial"/>
                <a:cs typeface="Arial"/>
                <a:sym typeface="Arial"/>
              </a:rPr>
              <a:t>compassionate</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toward</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others</a:t>
            </a:r>
            <a:r>
              <a:rPr lang="fr-FR" sz="1200" b="0" i="0" dirty="0">
                <a:solidFill>
                  <a:srgbClr val="505050"/>
                </a:solidFill>
                <a:latin typeface="Arial"/>
                <a:ea typeface="Arial"/>
                <a:cs typeface="Arial"/>
                <a:sym typeface="Arial"/>
              </a:rPr>
              <a:t>, all of </a:t>
            </a:r>
            <a:r>
              <a:rPr lang="fr-FR" sz="1200" b="0" i="0" dirty="0" err="1">
                <a:solidFill>
                  <a:srgbClr val="505050"/>
                </a:solidFill>
                <a:latin typeface="Arial"/>
                <a:ea typeface="Arial"/>
                <a:cs typeface="Arial"/>
                <a:sym typeface="Arial"/>
              </a:rPr>
              <a:t>which</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improves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your</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effectiveness</a:t>
            </a:r>
            <a:r>
              <a:rPr lang="fr-FR" sz="1200" b="0" i="0" dirty="0">
                <a:solidFill>
                  <a:srgbClr val="505050"/>
                </a:solidFill>
                <a:latin typeface="Arial"/>
                <a:ea typeface="Arial"/>
                <a:cs typeface="Arial"/>
                <a:sym typeface="Arial"/>
              </a:rPr>
              <a:t> as a leader. The </a:t>
            </a:r>
            <a:r>
              <a:rPr lang="fr-FR" sz="1200" b="0" i="0" dirty="0" err="1">
                <a:solidFill>
                  <a:srgbClr val="505050"/>
                </a:solidFill>
                <a:latin typeface="Arial"/>
                <a:ea typeface="Arial"/>
                <a:cs typeface="Arial"/>
                <a:sym typeface="Arial"/>
              </a:rPr>
              <a:t>authors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offer</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several</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exercises</a:t>
            </a:r>
            <a:r>
              <a:rPr lang="fr-FR" sz="1200" b="0" i="0" dirty="0">
                <a:solidFill>
                  <a:srgbClr val="505050"/>
                </a:solidFill>
                <a:latin typeface="Arial"/>
                <a:ea typeface="Arial"/>
                <a:cs typeface="Arial"/>
                <a:sym typeface="Arial"/>
              </a:rPr>
              <a:t> for </a:t>
            </a:r>
            <a:r>
              <a:rPr lang="fr-FR" sz="1200" b="0" i="0" dirty="0" err="1">
                <a:solidFill>
                  <a:srgbClr val="505050"/>
                </a:solidFill>
                <a:latin typeface="Arial"/>
                <a:ea typeface="Arial"/>
                <a:cs typeface="Arial"/>
                <a:sym typeface="Arial"/>
              </a:rPr>
              <a:t>cultivating</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this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skill</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from</a:t>
            </a:r>
            <a:r>
              <a:rPr lang="fr-FR" sz="1200" b="0" i="0" dirty="0">
                <a:solidFill>
                  <a:srgbClr val="505050"/>
                </a:solidFill>
                <a:latin typeface="Arial"/>
                <a:ea typeface="Arial"/>
                <a:cs typeface="Arial"/>
                <a:sym typeface="Arial"/>
              </a:rPr>
              <a:t> short </a:t>
            </a:r>
            <a:r>
              <a:rPr lang="fr-FR" sz="1200" b="0" i="0" dirty="0" err="1">
                <a:solidFill>
                  <a:srgbClr val="505050"/>
                </a:solidFill>
                <a:latin typeface="Arial"/>
                <a:ea typeface="Arial"/>
                <a:cs typeface="Arial"/>
                <a:sym typeface="Arial"/>
              </a:rPr>
              <a:t>daily</a:t>
            </a:r>
            <a:r>
              <a:rPr lang="fr-FR" sz="1200" b="0" i="0" dirty="0">
                <a:solidFill>
                  <a:srgbClr val="505050"/>
                </a:solidFill>
                <a:latin typeface="Arial"/>
                <a:ea typeface="Arial"/>
                <a:cs typeface="Arial"/>
                <a:sym typeface="Arial"/>
              </a:rPr>
              <a:t> practices to </a:t>
            </a:r>
            <a:r>
              <a:rPr lang="fr-FR" sz="1200" b="0" i="0" dirty="0" err="1">
                <a:solidFill>
                  <a:srgbClr val="505050"/>
                </a:solidFill>
                <a:latin typeface="Arial"/>
                <a:ea typeface="Arial"/>
                <a:cs typeface="Arial"/>
                <a:sym typeface="Arial"/>
              </a:rPr>
              <a:t>tactics</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that</a:t>
            </a:r>
            <a:r>
              <a:rPr lang="fr-FR" sz="1200" b="0" i="0" dirty="0">
                <a:solidFill>
                  <a:srgbClr val="505050"/>
                </a:solidFill>
                <a:latin typeface="Arial"/>
                <a:ea typeface="Arial"/>
                <a:cs typeface="Arial"/>
                <a:sym typeface="Arial"/>
              </a:rPr>
              <a:t> help </a:t>
            </a:r>
            <a:r>
              <a:rPr lang="fr-FR" sz="1200" b="0" i="0" dirty="0" err="1">
                <a:solidFill>
                  <a:srgbClr val="505050"/>
                </a:solidFill>
                <a:latin typeface="Arial"/>
                <a:ea typeface="Arial"/>
                <a:cs typeface="Arial"/>
                <a:sym typeface="Arial"/>
              </a:rPr>
              <a:t>you</a:t>
            </a:r>
            <a:r>
              <a:rPr lang="fr-FR" sz="1200" b="0" i="0" dirty="0">
                <a:solidFill>
                  <a:srgbClr val="505050"/>
                </a:solidFill>
                <a:latin typeface="Arial"/>
                <a:ea typeface="Arial"/>
                <a:cs typeface="Arial"/>
                <a:sym typeface="Arial"/>
              </a:rPr>
              <a:t> shift </a:t>
            </a:r>
            <a:r>
              <a:rPr lang="fr-FR" sz="1200" b="0" i="0" dirty="0" err="1">
                <a:solidFill>
                  <a:srgbClr val="505050"/>
                </a:solidFill>
                <a:latin typeface="Arial"/>
                <a:ea typeface="Arial"/>
                <a:cs typeface="Arial"/>
                <a:sym typeface="Arial"/>
              </a:rPr>
              <a:t>your</a:t>
            </a:r>
            <a:r>
              <a:rPr lang="fr-FR" sz="1200" b="0" i="0" dirty="0">
                <a:solidFill>
                  <a:srgbClr val="505050"/>
                </a:solidFill>
                <a:latin typeface="Arial"/>
                <a:ea typeface="Arial"/>
                <a:cs typeface="Arial"/>
                <a:sym typeface="Arial"/>
              </a:rPr>
              <a:t> </a:t>
            </a:r>
            <a:r>
              <a:rPr lang="fr-FR" sz="1200" b="0" i="0" dirty="0" err="1">
                <a:solidFill>
                  <a:srgbClr val="505050"/>
                </a:solidFill>
                <a:latin typeface="Arial"/>
                <a:ea typeface="Arial"/>
                <a:cs typeface="Arial"/>
                <a:sym typeface="Arial"/>
              </a:rPr>
              <a:t>mindset</a:t>
            </a:r>
            <a:r>
              <a:rPr lang="fr-FR" sz="1200" b="0" i="0" dirty="0">
                <a:solidFill>
                  <a:srgbClr val="505050"/>
                </a:solidFill>
                <a:latin typeface="Arial"/>
                <a:ea typeface="Arial"/>
                <a:cs typeface="Arial"/>
                <a:sym typeface="Arial"/>
              </a:rPr>
              <a:t>. - </a:t>
            </a:r>
            <a:r>
              <a:rPr lang="fr-FR" sz="1200" dirty="0"/>
              <a:t>https://hbr.org/2020/11/self-compassion-will-make-you-a-better-leader</a:t>
            </a:r>
            <a:endParaRPr lang="fr-FR" dirty="0"/>
          </a:p>
          <a:p>
            <a:pPr marL="171450" lvl="0" indent="-112395" algn="l" rtl="0">
              <a:lnSpc>
                <a:spcPct val="80000"/>
              </a:lnSpc>
              <a:spcBef>
                <a:spcPts val="0"/>
              </a:spcBef>
              <a:spcAft>
                <a:spcPts val="0"/>
              </a:spcAft>
              <a:buClr>
                <a:schemeClr val="dk1"/>
              </a:buClr>
              <a:buSzPts val="930"/>
              <a:buFont typeface="Arial"/>
              <a:buNone/>
            </a:pPr>
            <a:endParaRPr lang="fr-FR" sz="1200" dirty="0"/>
          </a:p>
          <a:p>
            <a:pPr marL="0" lvl="0" indent="0" algn="l" rtl="0">
              <a:lnSpc>
                <a:spcPct val="80000"/>
              </a:lnSpc>
              <a:spcBef>
                <a:spcPts val="0"/>
              </a:spcBef>
              <a:spcAft>
                <a:spcPts val="0"/>
              </a:spcAft>
              <a:buNone/>
            </a:pPr>
            <a:endParaRPr lang="fr-FR"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Mélanie</a:t>
            </a:r>
            <a:endParaRPr lang="fr-CA" dirty="0"/>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42424"/>
                </a:solidFill>
                <a:effectLst/>
                <a:latin typeface="-apple-system"/>
              </a:rPr>
              <a:t>Débreffage</a:t>
            </a:r>
            <a:r>
              <a:rPr lang="fr-CA" baseline="0" dirty="0"/>
              <a:t> sur la séance et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On vous attendra ici</a:t>
            </a:r>
            <a:r>
              <a:rPr lang="fr-CA" baseline="0" dirty="0"/>
              <a:t> pour faire le retour d’</a:t>
            </a:r>
            <a:r>
              <a:rPr lang="fr-CA" baseline="0" dirty="0" err="1"/>
              <a:t>exercises</a:t>
            </a:r>
            <a:r>
              <a:rPr lang="fr-CA" baseline="0" dirty="0"/>
              <a:t> en plénière… vous avez 12 minutes </a:t>
            </a:r>
            <a:r>
              <a:rPr lang="fr-CA" baseline="0" dirty="0" err="1"/>
              <a:t>approximativament</a:t>
            </a:r>
            <a:r>
              <a:rPr lang="fr-CA" baseline="0" dirty="0"/>
              <a:t>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noProof="0" dirty="0"/>
              <a:t>Robert</a:t>
            </a:r>
          </a:p>
          <a:p>
            <a:endParaRPr lang="en-CA" noProof="0" dirty="0"/>
          </a:p>
          <a:p>
            <a:r>
              <a:rPr lang="en-CA" noProof="0" dirty="0"/>
              <a:t>Voici </a:t>
            </a:r>
            <a:r>
              <a:rPr lang="en-CA" noProof="0" dirty="0" err="1"/>
              <a:t>une</a:t>
            </a:r>
            <a:r>
              <a:rPr lang="en-CA" noProof="0" dirty="0"/>
              <a:t> citation </a:t>
            </a:r>
            <a:r>
              <a:rPr lang="en-CA" noProof="0" dirty="0" err="1"/>
              <a:t>inspirante</a:t>
            </a:r>
            <a:r>
              <a:rPr lang="en-CA" noProof="0" dirty="0"/>
              <a:t> qui nous invite à </a:t>
            </a:r>
            <a:r>
              <a:rPr lang="en-CA" noProof="0" dirty="0" err="1"/>
              <a:t>l’équilibre</a:t>
            </a:r>
            <a:r>
              <a:rPr lang="en-CA" noProof="0" dirty="0"/>
              <a:t> dans </a:t>
            </a:r>
            <a:r>
              <a:rPr lang="en-CA" noProof="0" dirty="0" err="1"/>
              <a:t>notre</a:t>
            </a:r>
            <a:r>
              <a:rPr lang="en-CA" noProof="0" dirty="0"/>
              <a:t> attitude (</a:t>
            </a:r>
            <a:r>
              <a:rPr lang="en-CA" noProof="0" dirty="0" err="1"/>
              <a:t>comme</a:t>
            </a:r>
            <a:r>
              <a:rPr lang="en-CA" noProof="0" dirty="0"/>
              <a:t> le </a:t>
            </a:r>
            <a:r>
              <a:rPr lang="en-CA" noProof="0" dirty="0" err="1"/>
              <a:t>pensait</a:t>
            </a:r>
            <a:r>
              <a:rPr lang="en-CA" noProof="0" dirty="0"/>
              <a:t> Aristote </a:t>
            </a:r>
            <a:r>
              <a:rPr lang="en-CA" noProof="0" dirty="0" err="1"/>
              <a:t>où</a:t>
            </a:r>
            <a:r>
              <a:rPr lang="en-CA" noProof="0" dirty="0"/>
              <a:t>, dans le doute, on </a:t>
            </a:r>
            <a:r>
              <a:rPr lang="en-CA" noProof="0" dirty="0" err="1"/>
              <a:t>devait</a:t>
            </a:r>
            <a:r>
              <a:rPr lang="en-CA" noProof="0" dirty="0"/>
              <a:t> </a:t>
            </a:r>
            <a:r>
              <a:rPr lang="en-CA" noProof="0" dirty="0" err="1"/>
              <a:t>rechercher</a:t>
            </a:r>
            <a:r>
              <a:rPr lang="en-CA" noProof="0" dirty="0"/>
              <a:t>, pour un </a:t>
            </a:r>
            <a:r>
              <a:rPr lang="en-CA" noProof="0" dirty="0" err="1"/>
              <a:t>comportement</a:t>
            </a:r>
            <a:r>
              <a:rPr lang="en-CA" noProof="0" dirty="0"/>
              <a:t> </a:t>
            </a:r>
            <a:r>
              <a:rPr lang="en-CA" noProof="0" dirty="0" err="1"/>
              <a:t>éthique</a:t>
            </a:r>
            <a:r>
              <a:rPr lang="en-CA" noProof="0" dirty="0"/>
              <a:t>, le </a:t>
            </a:r>
            <a:r>
              <a:rPr lang="en-CA" noProof="0" dirty="0" err="1"/>
              <a:t>juste</a:t>
            </a:r>
            <a:r>
              <a:rPr lang="en-CA" noProof="0" dirty="0"/>
              <a:t> milieu entre deux </a:t>
            </a:r>
            <a:r>
              <a:rPr lang="en-CA" noProof="0" dirty="0" err="1"/>
              <a:t>extrêmes</a:t>
            </a:r>
            <a:r>
              <a:rPr lang="en-CA" noProof="0" dirty="0"/>
              <a:t>.</a:t>
            </a:r>
          </a:p>
          <a:p>
            <a:endParaRPr lang="en-CA" noProof="0" dirty="0"/>
          </a:p>
          <a:p>
            <a:r>
              <a:rPr lang="en-CA" noProof="0" dirty="0" err="1"/>
              <a:t>Avertissement</a:t>
            </a:r>
            <a:r>
              <a:rPr lang="en-CA" noProof="0" dirty="0"/>
              <a:t> pour la </a:t>
            </a:r>
            <a:r>
              <a:rPr lang="en-CA" noProof="0" dirty="0" err="1"/>
              <a:t>prochaine</a:t>
            </a:r>
            <a:r>
              <a:rPr lang="en-CA" noProof="0" dirty="0"/>
              <a:t> séance. </a:t>
            </a:r>
          </a:p>
          <a:p>
            <a:endParaRPr lang="en-CA" noProof="0" dirty="0"/>
          </a:p>
          <a:p>
            <a:endParaRPr lang="en-CA" noProof="0" dirty="0"/>
          </a:p>
          <a:p>
            <a:endParaRPr lang="en-CA" noProof="0" dirty="0"/>
          </a:p>
          <a:p>
            <a:r>
              <a:rPr lang="en-CA" noProof="0" dirty="0"/>
              <a:t>(( Friendly</a:t>
            </a:r>
            <a:r>
              <a:rPr lang="en-CA" dirty="0"/>
              <a:t> reminder: prep for sharing </a:t>
            </a:r>
            <a:r>
              <a:rPr lang="en-CA" b="1" dirty="0"/>
              <a:t>audio</a:t>
            </a:r>
            <a:r>
              <a:rPr lang="en-CA" dirty="0"/>
              <a:t>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System de jumelage.xlsx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t>https://www.youtube.com/watch?v=dIcmpy10PaE</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t>Preparation pour diapositive 13 :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(in English) Dan </a:t>
            </a:r>
            <a:r>
              <a:rPr lang="en-CA" sz="1200" dirty="0" err="1"/>
              <a:t>Ariely</a:t>
            </a:r>
            <a:r>
              <a:rPr lang="en-CA" sz="1200" dirty="0"/>
              <a:t> Are We in Control of Our Own Decisions? (17 mins) https://www.ted.com/talks/dan_ariely_are_we_in_control_of_our_own_decisions?language=fr</a:t>
            </a:r>
            <a:br>
              <a:rPr lang="en-CA" sz="1200" dirty="0"/>
            </a:br>
            <a:r>
              <a:rPr lang="en-CA" sz="1200" dirty="0" err="1"/>
              <a:t>ou</a:t>
            </a:r>
            <a:r>
              <a:rPr lang="en-CA" sz="1200" dirty="0"/>
              <a:t> https://www.youtube.com/watch?v=9X68dm92HVI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Mélanie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Système de jumelage : une fois par semaine </a:t>
            </a:r>
            <a:br>
              <a:rPr lang="fr-CA" sz="1200" dirty="0"/>
            </a:br>
            <a:r>
              <a:rPr lang="fr-CA" sz="1200" dirty="0"/>
              <a:t>(5 </a:t>
            </a:r>
            <a:r>
              <a:rPr lang="fr-CA" sz="1200" dirty="0" err="1"/>
              <a:t>mins</a:t>
            </a:r>
            <a:r>
              <a:rPr lang="fr-CA" sz="1200" dirty="0"/>
              <a:t> par chaque </a:t>
            </a:r>
            <a:r>
              <a:rPr lang="fr-CA" sz="1200" dirty="0" err="1"/>
              <a:t>person</a:t>
            </a:r>
            <a:r>
              <a:rPr lang="fr-CA" sz="1200" dirty="0"/>
              <a:t>) avec vos co-équipiers</a:t>
            </a:r>
            <a:br>
              <a:rPr lang="fr-CA" sz="1200" dirty="0"/>
            </a:br>
            <a:r>
              <a:rPr lang="fr-CA" sz="1200" dirty="0"/>
              <a:t>N’oubliez pas de demander à votre System de jumelage si vous avez des questions.</a:t>
            </a:r>
          </a:p>
          <a:p>
            <a:pPr marL="171450" indent="-171450">
              <a:buFont typeface="Arial" panose="020B0604020202020204" pitchFamily="34" charset="0"/>
              <a:buChar char="•"/>
            </a:pPr>
            <a:r>
              <a:rPr lang="fr-CA" sz="1200" dirty="0"/>
              <a:t>Journal de gratitude – quotidiennement</a:t>
            </a:r>
          </a:p>
          <a:p>
            <a:pPr marL="171450" indent="-171450">
              <a:buFont typeface="Arial" panose="020B0604020202020204" pitchFamily="34" charset="0"/>
              <a:buChar char="•"/>
            </a:pPr>
            <a:r>
              <a:rPr lang="fr-CA" sz="2400" dirty="0"/>
              <a:t>Exercice de 10 minutes… choisissez l’un des exercices suivants et faites-le pendant toute la semaine – tous les jours.</a:t>
            </a:r>
          </a:p>
          <a:p>
            <a:pPr marL="800100" lvl="1" indent="-342900">
              <a:spcBef>
                <a:spcPts val="0"/>
              </a:spcBef>
              <a:buFont typeface="Arial" panose="020B0604020202020204" pitchFamily="34" charset="0"/>
              <a:buChar char="•"/>
            </a:pPr>
            <a:r>
              <a:rPr lang="fr-CA" sz="2000" dirty="0"/>
              <a:t>Balayage corporel :</a:t>
            </a:r>
            <a:br>
              <a:rPr lang="fr-CA" sz="2000" dirty="0"/>
            </a:br>
            <a:r>
              <a:rPr lang="fr-CA" sz="1200" dirty="0"/>
              <a:t>10 </a:t>
            </a:r>
            <a:r>
              <a:rPr lang="fr-CA" sz="1200" dirty="0" err="1"/>
              <a:t>mins</a:t>
            </a:r>
            <a:r>
              <a:rPr lang="fr-CA" sz="1200" dirty="0"/>
              <a:t> - </a:t>
            </a:r>
            <a:r>
              <a:rPr lang="fr-CA" sz="1200" dirty="0">
                <a:hlinkClick r:id="rId3"/>
              </a:rPr>
              <a:t>https://youtu.be/opJpg2T6s2s?t=55</a:t>
            </a:r>
            <a:r>
              <a:rPr lang="fr-CA" sz="1200" dirty="0"/>
              <a:t>  </a:t>
            </a:r>
            <a:br>
              <a:rPr lang="fr-CA" sz="1200" dirty="0"/>
            </a:br>
            <a:r>
              <a:rPr lang="fr-CA" sz="1200" u="none" dirty="0"/>
              <a:t>5 </a:t>
            </a:r>
            <a:r>
              <a:rPr lang="fr-CA" sz="1200" u="none" dirty="0" err="1"/>
              <a:t>mins</a:t>
            </a:r>
            <a:r>
              <a:rPr lang="fr-CA" sz="1200" u="none" dirty="0"/>
              <a:t> -  </a:t>
            </a:r>
            <a:r>
              <a:rPr lang="fr-CA" sz="1200" u="none" dirty="0">
                <a:hlinkClick r:id="rId4"/>
              </a:rPr>
              <a:t>https://archive.org/embed/5-mins-balayage-corporel</a:t>
            </a:r>
            <a:endParaRPr lang="fr-CA" sz="1200" u="none" dirty="0"/>
          </a:p>
          <a:p>
            <a:pPr marL="800100" lvl="1" indent="-342900">
              <a:spcBef>
                <a:spcPts val="0"/>
              </a:spcBef>
              <a:buFont typeface="Arial" panose="020B0604020202020204" pitchFamily="34" charset="0"/>
              <a:buChar char="•"/>
            </a:pPr>
            <a:r>
              <a:rPr lang="fr-CA" sz="2000" dirty="0"/>
              <a:t>Respiration :</a:t>
            </a:r>
            <a:br>
              <a:rPr lang="fr-CA" sz="2000" dirty="0"/>
            </a:br>
            <a:r>
              <a:rPr lang="fr-CA" sz="1200" dirty="0"/>
              <a:t>10 </a:t>
            </a:r>
            <a:r>
              <a:rPr lang="fr-CA" sz="1200" dirty="0" err="1"/>
              <a:t>mins</a:t>
            </a:r>
            <a:r>
              <a:rPr lang="fr-CA" sz="1200" dirty="0"/>
              <a:t> - </a:t>
            </a:r>
            <a:r>
              <a:rPr lang="fr-FR" sz="1200" dirty="0">
                <a:solidFill>
                  <a:srgbClr val="54472E"/>
                </a:solidFill>
                <a:hlinkClick r:id="rId5"/>
              </a:rPr>
              <a:t>https://www.enpleineconscience.be/wp-content/uploads/2015/01/10-respiration2.mp3</a:t>
            </a:r>
            <a:r>
              <a:rPr lang="fr-FR" sz="1200" dirty="0">
                <a:solidFill>
                  <a:srgbClr val="54472E"/>
                </a:solidFill>
              </a:rPr>
              <a:t> </a:t>
            </a:r>
            <a:br>
              <a:rPr lang="fr-FR" sz="1200" dirty="0">
                <a:solidFill>
                  <a:srgbClr val="54472E"/>
                </a:solidFill>
              </a:rPr>
            </a:br>
            <a:r>
              <a:rPr lang="fr-FR" sz="1200" dirty="0">
                <a:solidFill>
                  <a:srgbClr val="54472E"/>
                </a:solidFill>
              </a:rPr>
              <a:t>5 </a:t>
            </a:r>
            <a:r>
              <a:rPr lang="fr-FR" sz="1200" dirty="0" err="1">
                <a:solidFill>
                  <a:srgbClr val="54472E"/>
                </a:solidFill>
              </a:rPr>
              <a:t>mins</a:t>
            </a:r>
            <a:r>
              <a:rPr lang="fr-FR" sz="1200" dirty="0">
                <a:solidFill>
                  <a:srgbClr val="54472E"/>
                </a:solidFill>
              </a:rPr>
              <a:t> - </a:t>
            </a:r>
            <a:r>
              <a:rPr lang="fr-FR" sz="1200" dirty="0">
                <a:hlinkClick r:id="rId6"/>
              </a:rPr>
              <a:t>https://archive.org/embed/5-mins-respirer</a:t>
            </a:r>
            <a:r>
              <a:rPr lang="fr-FR" sz="1200" dirty="0"/>
              <a:t> </a:t>
            </a:r>
            <a:endParaRPr lang="fr-FR" sz="1000" dirty="0"/>
          </a:p>
          <a:p>
            <a:pPr marL="171450" lvl="0" indent="-171450">
              <a:spcBef>
                <a:spcPts val="0"/>
              </a:spcBef>
              <a:buFont typeface="Arial" panose="020B0604020202020204" pitchFamily="34" charset="0"/>
              <a:buChar char="•"/>
            </a:pPr>
            <a:r>
              <a:rPr lang="fr-CA" sz="1200" dirty="0"/>
              <a:t>Si vous avez des questions, des commentaires ou si vous aimeriez partager avec le groupe, n’hésitez pas à le faire.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Balayage corporel</a:t>
            </a:r>
            <a:r>
              <a:rPr lang="fr-FR" sz="2000" kern="1200" dirty="0">
                <a:solidFill>
                  <a:schemeClr val="tx1"/>
                </a:solidFill>
                <a:latin typeface="+mn-lt"/>
                <a:ea typeface="+mn-ea"/>
                <a:cs typeface="+mn-cs"/>
              </a:rPr>
              <a:t> </a:t>
            </a:r>
            <a:r>
              <a:rPr lang="fr-CA" sz="2000" dirty="0"/>
              <a:t>15 mins - </a:t>
            </a:r>
            <a:r>
              <a:rPr lang="fr-CA" sz="2000" dirty="0">
                <a:hlinkClick r:id="rId7"/>
              </a:rPr>
              <a:t>http://www.enpleineconscience.be/wp-content/uploads/2015/01/15-Body-Scan.mp3</a:t>
            </a:r>
            <a:endParaRPr lang="fr-CA"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000" dirty="0"/>
              <a:t>Respiration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10 mins: </a:t>
            </a:r>
            <a:br>
              <a:rPr lang="fr-CA" sz="1200" u="sng" dirty="0"/>
            </a:br>
            <a:r>
              <a:rPr lang="fr-CA" sz="1200" dirty="0"/>
              <a:t> - </a:t>
            </a:r>
            <a:r>
              <a:rPr lang="fr-CA" sz="1200" u="sng" dirty="0">
                <a:hlinkClick r:id="rId8"/>
              </a:rPr>
              <a:t>https://www.youtube.com/watch?v=7Fuu_vPD8Ys</a:t>
            </a:r>
            <a:r>
              <a:rPr lang="fr-CA" sz="1200" u="sng" dirty="0"/>
              <a:t> </a:t>
            </a:r>
            <a:br>
              <a:rPr lang="fr-CA" sz="1200" u="sng" dirty="0"/>
            </a:br>
            <a:r>
              <a:rPr lang="fr-CA" sz="1200" dirty="0"/>
              <a:t> - </a:t>
            </a:r>
            <a:r>
              <a:rPr lang="fr-CA" sz="1200" u="sng" dirty="0">
                <a:hlinkClick r:id="rId9"/>
              </a:rPr>
              <a:t>https://www.youtube.com/watch?v=rFd3MRJmjXE</a:t>
            </a:r>
            <a:r>
              <a:rPr lang="fr-CA" sz="1200" u="sng"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srgbClr val="54472E"/>
                </a:solidFill>
                <a:effectLst/>
                <a:uLnTx/>
                <a:uFillTx/>
                <a:ea typeface="+mn-ea"/>
                <a:cs typeface="+mn-cs"/>
              </a:rPr>
              <a:t>5 mins</a:t>
            </a:r>
            <a:br>
              <a:rPr kumimoji="0" lang="fr-CA" sz="1200" b="0" i="0" u="none" strike="noStrike" kern="1200" cap="none" spc="0" normalizeH="0" baseline="0" noProof="0" dirty="0">
                <a:ln>
                  <a:noFill/>
                </a:ln>
                <a:solidFill>
                  <a:srgbClr val="54472E"/>
                </a:solidFill>
                <a:effectLst/>
                <a:uLnTx/>
                <a:uFillTx/>
                <a:ea typeface="+mn-ea"/>
                <a:cs typeface="+mn-cs"/>
              </a:rPr>
            </a:br>
            <a:r>
              <a:rPr kumimoji="0" lang="fr-CA" sz="1200" b="0" i="0" u="none" strike="noStrike" kern="1200" cap="none" spc="0" normalizeH="0" baseline="0" noProof="0" dirty="0">
                <a:ln>
                  <a:noFill/>
                </a:ln>
                <a:solidFill>
                  <a:srgbClr val="54472E"/>
                </a:solidFill>
                <a:effectLst/>
                <a:uLnTx/>
                <a:uFillTx/>
                <a:ea typeface="+mn-ea"/>
                <a:cs typeface="+mn-cs"/>
              </a:rPr>
              <a:t> - </a:t>
            </a:r>
            <a:r>
              <a:rPr lang="fr-FR" sz="1200" kern="1200" dirty="0">
                <a:solidFill>
                  <a:schemeClr val="tx1"/>
                </a:solidFill>
                <a:latin typeface="+mn-lt"/>
                <a:ea typeface="+mn-ea"/>
                <a:cs typeface="+mn-cs"/>
              </a:rPr>
              <a:t>Les 3 respirations,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10"/>
              </a:rPr>
              <a:t>https://www.youtube.com/watch?v=TZFbCd5Bc3w</a:t>
            </a:r>
            <a:br>
              <a:rPr lang="fr-FR" sz="1200" dirty="0"/>
            </a:br>
            <a:r>
              <a:rPr lang="fr-FR" sz="1200" dirty="0"/>
              <a:t> - </a:t>
            </a:r>
            <a:r>
              <a:rPr lang="fr-FR" sz="1200" dirty="0">
                <a:solidFill>
                  <a:prstClr val="black"/>
                </a:solidFill>
              </a:rPr>
              <a:t>Cohérence Cardiaque, exercice de respiration anti-stress </a:t>
            </a:r>
            <a:r>
              <a:rPr lang="fr-FR" sz="1200" dirty="0"/>
              <a:t>- </a:t>
            </a:r>
            <a:r>
              <a:rPr lang="fr-FR" sz="1200" dirty="0">
                <a:hlinkClick r:id="rId11"/>
              </a:rPr>
              <a:t>https://www.youtube.com/watch?v=_mn04Wc-X3o</a:t>
            </a:r>
            <a:r>
              <a:rPr lang="fr-FR" sz="1200" dirty="0"/>
              <a:t> </a:t>
            </a:r>
            <a:endParaRPr kumimoji="0" lang="fr-CA" sz="1200" b="0" i="0" u="sng" strike="noStrike" kern="1200" cap="none" spc="0" normalizeH="0" baseline="0" noProof="0" dirty="0">
              <a:ln>
                <a:noFill/>
              </a:ln>
              <a:solidFill>
                <a:srgbClr val="54472E"/>
              </a:solidFill>
              <a:effectLst/>
              <a:uLnTx/>
              <a:uFillTx/>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54472E"/>
                </a:solidFill>
                <a:effectLst/>
                <a:uLnTx/>
                <a:uFillTx/>
                <a:ea typeface="+mn-ea"/>
                <a:cs typeface="+mn-cs"/>
              </a:rPr>
              <a:t>3 mins - </a:t>
            </a:r>
            <a:r>
              <a:rPr kumimoji="0" lang="fr-FR" sz="1200" b="0" i="0" u="none" strike="noStrike" kern="1200" cap="none" spc="0" normalizeH="0" baseline="0" noProof="0" dirty="0">
                <a:ln>
                  <a:noFill/>
                </a:ln>
                <a:solidFill>
                  <a:srgbClr val="54472E"/>
                </a:solidFill>
                <a:effectLst/>
                <a:uLnTx/>
                <a:uFillTx/>
                <a:ea typeface="+mn-ea"/>
                <a:cs typeface="+mn-cs"/>
                <a:hlinkClick r:id="rId12"/>
              </a:rPr>
              <a:t>http://www.enpleineconscience.be/wp-content/uploads/2015/01/3respirationFaireFace2.mp3</a:t>
            </a:r>
            <a:endParaRPr lang="fr-FR" sz="1200"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13"/>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14"/>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171450" lvl="0" indent="-171450" algn="l" rtl="0">
              <a:lnSpc>
                <a:spcPct val="90000"/>
              </a:lnSpc>
              <a:spcBef>
                <a:spcPts val="0"/>
              </a:spcBef>
              <a:spcAft>
                <a:spcPts val="0"/>
              </a:spcAft>
              <a:buSzPts val="1400"/>
              <a:buFont typeface="Arial" panose="020B0604020202020204" pitchFamily="34" charset="0"/>
              <a:buChar char="•"/>
            </a:pPr>
            <a:endParaRPr lang="fr-FR" b="0" dirty="0"/>
          </a:p>
          <a:p>
            <a:pPr marL="0" lvl="0" indent="0" algn="l" rtl="0">
              <a:lnSpc>
                <a:spcPct val="90000"/>
              </a:lnSpc>
              <a:spcBef>
                <a:spcPts val="0"/>
              </a:spcBef>
              <a:spcAft>
                <a:spcPts val="0"/>
              </a:spcAft>
              <a:buSzPts val="1400"/>
              <a:buFont typeface="Arial" panose="020B0604020202020204" pitchFamily="34" charset="0"/>
              <a:buNone/>
            </a:pPr>
            <a:r>
              <a:rPr lang="fr-FR" b="0" dirty="0"/>
              <a:t>*** </a:t>
            </a:r>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15"/>
              </a:rPr>
              <a:t>https://archive.org/details/MFBodyScan10Minsb</a:t>
            </a:r>
            <a:r>
              <a:rPr lang="fr-CA" sz="1200" dirty="0"/>
              <a:t> </a:t>
            </a:r>
          </a:p>
          <a:p>
            <a:pPr marL="628650" lvl="1" indent="-171450">
              <a:buFont typeface="Arial" panose="020B0604020202020204" pitchFamily="34" charset="0"/>
              <a:buChar char="•"/>
            </a:pPr>
            <a:r>
              <a:rPr lang="fr-CA" sz="1200" dirty="0">
                <a:hlinkClick r:id="rId16"/>
              </a:rPr>
              <a:t>http://elishagoldstein.com/videos/10-minute-body-scan/</a:t>
            </a:r>
            <a:endParaRPr lang="fr-CA" sz="1200" dirty="0"/>
          </a:p>
          <a:p>
            <a:pPr marL="628650" lvl="1" indent="-171450">
              <a:buFont typeface="Arial" panose="020B0604020202020204" pitchFamily="34" charset="0"/>
              <a:buChar char="•"/>
            </a:pPr>
            <a:r>
              <a:rPr lang="fr-CA" sz="1200" u="sng" dirty="0">
                <a:hlinkClick r:id="rId17"/>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18"/>
              </a:rPr>
              <a:t>https://www.youtube.com/watch?v=Rah4IHHZyZU </a:t>
            </a:r>
            <a:endParaRPr lang="fr-CA" sz="1200" u="sng" dirty="0"/>
          </a:p>
          <a:p>
            <a:pPr marL="628650" lvl="1" indent="-171450">
              <a:buFont typeface="Arial" panose="020B0604020202020204" pitchFamily="34" charset="0"/>
              <a:buChar char="•"/>
            </a:pPr>
            <a:r>
              <a:rPr lang="fr-CA" sz="1200" u="sng" dirty="0">
                <a:hlinkClick r:id="rId19"/>
              </a:rPr>
              <a:t>https://www.youtube.com/watch?v=aXItOY0sLRY</a:t>
            </a:r>
            <a:endParaRPr lang="fr-CA" sz="1200" u="sng" dirty="0"/>
          </a:p>
          <a:p>
            <a:pPr marL="628650" lvl="1" indent="-171450">
              <a:buFont typeface="Arial" panose="020B0604020202020204" pitchFamily="34" charset="0"/>
              <a:buChar char="•"/>
            </a:pPr>
            <a:r>
              <a:rPr lang="fr-CA" sz="1200" u="sng" dirty="0">
                <a:hlinkClick r:id="rId20"/>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a:p>
            <a:pPr marL="0" lvl="0" indent="0" algn="l" rtl="0">
              <a:lnSpc>
                <a:spcPct val="90000"/>
              </a:lnSpc>
              <a:spcBef>
                <a:spcPts val="0"/>
              </a:spcBef>
              <a:spcAft>
                <a:spcPts val="0"/>
              </a:spcAft>
              <a:buSzPts val="140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3323245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Des </a:t>
            </a:r>
            <a:r>
              <a:rPr lang="en-CA" b="0" i="1" dirty="0" err="1"/>
              <a:t>questiones</a:t>
            </a:r>
            <a:r>
              <a:rPr lang="en-CA" b="0" i="1"/>
              <a:t>? </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CA" noProof="0" dirty="0"/>
              <a:t>Robert</a:t>
            </a:r>
            <a:endParaRPr lang="fr-CA" dirty="0"/>
          </a:p>
          <a:p>
            <a:pPr defTabSz="933126">
              <a:defRPr/>
            </a:pPr>
            <a:endParaRPr lang="fr-CA" dirty="0"/>
          </a:p>
          <a:p>
            <a:r>
              <a:rPr lang="fr-CA" u="none" dirty="0"/>
              <a:t>Commençons par effectuer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CA" noProof="0" dirty="0"/>
              <a:t>Robert</a:t>
            </a:r>
            <a:endParaRPr lang="fr-CA" dirty="0"/>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ou en rapport avec </a:t>
            </a:r>
            <a:r>
              <a:rPr lang="fr-CA" baseline="0" dirty="0"/>
              <a:t>le système des compagnons ou de la tenue d’un journal de gratitude.</a:t>
            </a:r>
          </a:p>
          <a:p>
            <a:endParaRPr lang="fr-CA" baseline="0" dirty="0"/>
          </a:p>
          <a:p>
            <a:r>
              <a:rPr lang="fr-CA" baseline="0" dirty="0"/>
              <a:t>En passant, tout le monde a rencontré ses compagnons?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(ouvrir le sondage)</a:t>
            </a:r>
          </a:p>
          <a:p>
            <a:r>
              <a:rPr lang="fr-FR" baseline="0" dirty="0"/>
              <a:t>Veuillez répondre au sondage affiché sur vos écrans maintenant, probablement sur le côté droit</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33126">
              <a:defRPr/>
            </a:pPr>
            <a:r>
              <a:rPr lang="en-CA" noProof="0" dirty="0"/>
              <a:t>Robert</a:t>
            </a:r>
            <a:endParaRPr lang="fr-CA" dirty="0"/>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possèdent un dirigeant dans la pleine conscience qui sont la clarté, la concentration, et la compassion.</a:t>
            </a:r>
          </a:p>
          <a:p>
            <a:pPr>
              <a:spcBef>
                <a:spcPts val="1800"/>
              </a:spcBef>
            </a:pPr>
            <a:endParaRPr lang="fr-CA" dirty="0"/>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 , n</a:t>
            </a:r>
            <a:r>
              <a:rPr lang="fr-CA" sz="3200" dirty="0"/>
              <a:t>ous visiterons les choses à accomplir cette semaine</a:t>
            </a:r>
            <a:r>
              <a:rPr lang="fr-CA" dirty="0"/>
              <a:t> 3</a:t>
            </a:r>
          </a:p>
          <a:p>
            <a:pPr lvl="0">
              <a:spcBef>
                <a:spcPts val="600"/>
              </a:spcBef>
            </a:pPr>
            <a:r>
              <a:rPr lang="fr-CA" sz="3200" dirty="0"/>
              <a:t>et nous aurons le </a:t>
            </a:r>
            <a:r>
              <a:rPr lang="fr-CA" sz="3200" u="none" dirty="0"/>
              <a:t>retour sur la séance</a:t>
            </a:r>
            <a:r>
              <a:rPr lang="fr-CA" sz="3200" u="none" dirty="0">
                <a:solidFill>
                  <a:schemeClr val="accent3">
                    <a:lumMod val="75000"/>
                  </a:schemeClr>
                </a:solidFill>
              </a:rPr>
              <a:t> </a:t>
            </a:r>
            <a:r>
              <a:rPr lang="fr-CA" sz="3200" dirty="0"/>
              <a:t>en plénière et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rmAutofit/>
          </a:bodyPr>
          <a:lstStyle/>
          <a:p>
            <a:r>
              <a:rPr lang="en-CA" noProof="0" dirty="0"/>
              <a:t>Robert</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Sauf la troisième et la quatrième, les quatre autres sont des compétences humaines ou douces.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Donc, logiquement et en simplifiant, si vous voulez être ou devenir un bon leader, vous devriez mettre plus d’effort sur l’acquisition de compétences humaines qu’intellectuelles.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161" name="Google Shape;161;p7:notes"/>
          <p:cNvSpPr txBox="1">
            <a:spLocks noGrp="1"/>
          </p:cNvSpPr>
          <p:nvPr>
            <p:ph type="sldNum" idx="12"/>
          </p:nvPr>
        </p:nvSpPr>
        <p:spPr>
          <a:xfrm>
            <a:off x="3970939"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fr-FR" sz="1200" noProof="0" dirty="0"/>
              <a:t>Robert </a:t>
            </a:r>
            <a:endParaRPr lang="fr-FR" noProof="0" dirty="0"/>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050" dirty="0"/>
              <a:t>	 (adapté du </a:t>
            </a:r>
            <a:r>
              <a:rPr lang="fr-CA" sz="1050" u="sng" dirty="0">
                <a:hlinkClick r:id="rId3"/>
              </a:rPr>
              <a:t>https://siyli.org/great-leaders/</a:t>
            </a:r>
            <a:r>
              <a:rPr lang="fr-CA" sz="1050" u="sng" dirty="0"/>
              <a:t>)</a:t>
            </a:r>
            <a:endParaRPr lang="fr-CA" sz="1050" dirty="0"/>
          </a:p>
          <a:p>
            <a:endParaRPr lang="fr-FR" noProof="0" dirty="0"/>
          </a:p>
          <a:p>
            <a:endParaRPr lang="fr-FR" noProof="0" dirty="0"/>
          </a:p>
          <a:p>
            <a:r>
              <a:rPr lang="fr-FR" noProof="0" dirty="0"/>
              <a:t>Comme indiqué en bas, cette liste provient du « Search Inside Yourself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spcBef>
                <a:spcPct val="0"/>
              </a:spcBef>
            </a:pPr>
            <a:r>
              <a:rPr lang="en-CA" noProof="0" dirty="0"/>
              <a:t>Robert</a:t>
            </a:r>
            <a:r>
              <a:rPr lang="fr-FR" dirty="0">
                <a:solidFill>
                  <a:srgbClr val="000000"/>
                </a:solidFill>
              </a:rPr>
              <a:t> :</a:t>
            </a:r>
          </a:p>
          <a:p>
            <a:pPr eaLnBrk="1" hangingPunct="1">
              <a:spcBef>
                <a:spcPct val="0"/>
              </a:spcBef>
            </a:pPr>
            <a:endParaRPr lang="fr-FR" dirty="0">
              <a:solidFill>
                <a:srgbClr val="000000"/>
              </a:solidFill>
            </a:endParaRPr>
          </a:p>
          <a:p>
            <a:pPr>
              <a:buFont typeface="Arial" charset="0"/>
              <a:buNone/>
            </a:pPr>
            <a:endParaRPr lang="en-CA" strike="sngStrike" dirty="0"/>
          </a:p>
          <a:p>
            <a:pPr>
              <a:buFont typeface="Arial" charset="0"/>
              <a:buNone/>
            </a:pPr>
            <a:r>
              <a:rPr lang="en-CA" strike="sngStrike" dirty="0"/>
              <a:t>Fait la reference </a:t>
            </a:r>
            <a:r>
              <a:rPr lang="fr-CA" strike="sngStrike" dirty="0"/>
              <a:t>à quelques détails à propos des</a:t>
            </a:r>
            <a:r>
              <a:rPr lang="fr-CA" strike="sngStrike" baseline="0" dirty="0"/>
              <a:t> programmes de la pleine-conscience au </a:t>
            </a:r>
            <a:r>
              <a:rPr lang="en-CA" strike="sngStrike" dirty="0"/>
              <a:t>Google, Aetna, General Mills, Intel,</a:t>
            </a:r>
            <a:r>
              <a:rPr lang="en-CA" strike="sngStrike" baseline="0" dirty="0"/>
              <a:t> Target &amp; Green Mountain Coffee Roasters.</a:t>
            </a:r>
            <a:endParaRPr lang="en-US" strike="sngStrike" dirty="0"/>
          </a:p>
          <a:p>
            <a:pPr eaLnBrk="1" hangingPunct="1">
              <a:spcBef>
                <a:spcPct val="0"/>
              </a:spcBef>
            </a:pPr>
            <a:endParaRPr lang="en-US" dirty="0"/>
          </a:p>
          <a:p>
            <a:r>
              <a:rPr lang="en-US" dirty="0"/>
              <a:t>Robert: </a:t>
            </a:r>
          </a:p>
          <a:p>
            <a:endParaRPr lang="en-US" dirty="0"/>
          </a:p>
          <a:p>
            <a:pPr lvl="0"/>
            <a:r>
              <a:rPr lang="fr-FR" b="0" dirty="0"/>
              <a:t>Nous ne sommes pas les premiers à réaliser qu’il y a un lien entre leadership et pleine conscience ou présence. Vous voyez de nombreux logos différents ici, vous en connaissez peut-être plus d'un. Beaucoup d'entre elles sont de grandes entreprises. J’en retiens deux: </a:t>
            </a:r>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Search Inside Yourself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1"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lvl="0"/>
            <a:endParaRPr lang="fr-FR" b="0" dirty="0"/>
          </a:p>
          <a:p>
            <a:pPr lvl="0"/>
            <a:endParaRPr lang="fr-FR" b="0" dirty="0"/>
          </a:p>
          <a:p>
            <a:pPr lvl="0"/>
            <a:endParaRPr lang="fr-FR" b="0" dirty="0"/>
          </a:p>
          <a:p>
            <a:pPr lvl="0"/>
            <a:endParaRPr lang="fr-FR" b="0" dirty="0"/>
          </a:p>
          <a:p>
            <a:pPr lvl="0"/>
            <a:r>
              <a:rPr lang="fr-FR" b="0" dirty="0"/>
              <a:t>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strike="sngStrike" dirty="0"/>
              <a:t>Sur la NBA, Phil Jackson, d'abord avec les Chicago Bulls puis avec les LA Lakers a obtenu 11 championnats, faisant faire à Michael Jordan, </a:t>
            </a:r>
            <a:r>
              <a:rPr lang="fr-FR" b="0" strike="sngStrike" dirty="0" err="1"/>
              <a:t>Koby</a:t>
            </a:r>
            <a:r>
              <a:rPr lang="fr-FR" b="0" strike="sngStrike" dirty="0"/>
              <a:t> Bryant et autres des exercices de pleine conscience. Ils appellent ça être dans « la zone ». De plus, les Golden State Warriors, ont un état d'esprit conscient sur quatre valeurs fondamentales, dans l'ordre :</a:t>
            </a:r>
          </a:p>
          <a:p>
            <a:pPr lvl="1"/>
            <a:r>
              <a:rPr lang="fr-FR" b="0" strike="sngStrike" dirty="0"/>
              <a:t>1. Joie ;</a:t>
            </a:r>
          </a:p>
          <a:p>
            <a:pPr lvl="1"/>
            <a:r>
              <a:rPr lang="fr-FR" b="0" strike="sngStrike" dirty="0"/>
              <a:t>2. Pleine conscience ;</a:t>
            </a:r>
          </a:p>
          <a:p>
            <a:pPr lvl="1"/>
            <a:r>
              <a:rPr lang="fr-FR" b="0" strike="sngStrike" dirty="0"/>
              <a:t>3. Compassion pour les membres de l'équipe et pour le jeu de basketball; et</a:t>
            </a:r>
          </a:p>
          <a:p>
            <a:pPr lvl="1"/>
            <a:r>
              <a:rPr lang="fr-FR" b="0" strike="sngStrike" dirty="0"/>
              <a:t>4. Compétition</a:t>
            </a:r>
            <a:endParaRPr lang="en-CA" b="0" strike="sngStrike" dirty="0"/>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strike="sngStrike" dirty="0">
                <a:solidFill>
                  <a:srgbClr val="7030A0"/>
                </a:solidFill>
              </a:rPr>
              <a:t>Forum économique mondial - Le Forum engage les principaux dirigeants politiques, commerciaux et autres de la société à façonner les programmes mondiaux, régionaux et industriels. Janice </a:t>
            </a:r>
            <a:r>
              <a:rPr lang="fr-FR" b="0" i="0" strike="sngStrike" dirty="0" err="1">
                <a:solidFill>
                  <a:srgbClr val="7030A0"/>
                </a:solidFill>
              </a:rPr>
              <a:t>Marturano</a:t>
            </a:r>
            <a:r>
              <a:rPr lang="fr-FR" b="0" i="0" strike="sngStrike" dirty="0">
                <a:solidFill>
                  <a:srgbClr val="7030A0"/>
                </a:solidFill>
              </a:rPr>
              <a:t>, ancienne vice-présidente de General Mills et maintenant présidente de l'Institute for </a:t>
            </a:r>
            <a:r>
              <a:rPr lang="fr-FR" b="0" i="0" strike="sngStrike" dirty="0" err="1">
                <a:solidFill>
                  <a:srgbClr val="7030A0"/>
                </a:solidFill>
              </a:rPr>
              <a:t>Mindful</a:t>
            </a:r>
            <a:r>
              <a:rPr lang="fr-FR" b="0" i="0" strike="sngStrike" dirty="0">
                <a:solidFill>
                  <a:srgbClr val="7030A0"/>
                </a:solidFill>
              </a:rPr>
              <a:t> Leadership, a présenté lors de ce forum - https://www.youtube.com/watch?v=v0CNZLIkIqw</a:t>
            </a:r>
            <a:endParaRPr lang="en-CA" b="0" i="0" strike="sngStrike" dirty="0">
              <a:solidFill>
                <a:srgbClr val="7030A0"/>
              </a:solidFill>
            </a:endParaRP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a:t>https://www.meditationasmedicine.ca/blog/meditating-cop-peel-ontario</a:t>
            </a:r>
          </a:p>
          <a:p>
            <a:pPr marL="171450" indent="-171450">
              <a:buFont typeface="Arial" panose="020B0604020202020204" pitchFamily="34" charset="0"/>
              <a:buChar char="•"/>
            </a:pPr>
            <a:r>
              <a:rPr lang="en-CA" baseline="0" dirty="0"/>
              <a:t>https://www.rcmp-grc.gc.ca/en/gazette/mindfulness-difference</a:t>
            </a:r>
          </a:p>
          <a:p>
            <a:pPr marL="171450" indent="-171450">
              <a:buFont typeface="Arial" panose="020B0604020202020204" pitchFamily="34" charset="0"/>
              <a:buChar char="•"/>
            </a:pPr>
            <a:r>
              <a:rPr lang="en-CA" baseline="0" dirty="0"/>
              <a:t>https://cops.usdoj.gov/html/dispatch/05-2021/mindfulness_training.html</a:t>
            </a:r>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4287014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CA" noProof="0" dirty="0"/>
              <a:t>Robert</a:t>
            </a:r>
            <a:endParaRPr lang="fr-FR" noProof="0" dirty="0"/>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((Cliquez 3 fois et Lire les 6 puces))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rtl="0">
              <a:lnSpc>
                <a:spcPct val="80000"/>
              </a:lnSpc>
              <a:spcBef>
                <a:spcPts val="0"/>
              </a:spcBef>
              <a:spcAft>
                <a:spcPts val="0"/>
              </a:spcAft>
              <a:buClr>
                <a:schemeClr val="dk1"/>
              </a:buClr>
              <a:buSzPts val="839"/>
              <a:buFont typeface="Calibri"/>
              <a:buNone/>
            </a:pPr>
            <a:r>
              <a:rPr lang="fr-FR" sz="800" dirty="0"/>
              <a:t>(Mentionnez ensuite :) Ce changement est la transformation de "je" (moi) en "nous". Les grands leaders ont cette transformation. </a:t>
            </a:r>
            <a:endParaRPr lang="fr-FR" dirty="0"/>
          </a:p>
          <a:p>
            <a:pPr marL="0" marR="0" lvl="0" indent="0" algn="l" rtl="0">
              <a:lnSpc>
                <a:spcPct val="80000"/>
              </a:lnSpc>
              <a:spcBef>
                <a:spcPts val="0"/>
              </a:spcBef>
              <a:spcAft>
                <a:spcPts val="0"/>
              </a:spcAft>
              <a:buClr>
                <a:schemeClr val="dk1"/>
              </a:buClr>
              <a:buSzPts val="839"/>
              <a:buFont typeface="Calibri"/>
              <a:buNone/>
            </a:pPr>
            <a:r>
              <a:rPr lang="fr-FR" sz="800" b="1" dirty="0">
                <a:highlight>
                  <a:srgbClr val="FFFF00"/>
                </a:highlight>
              </a:rPr>
              <a:t>Activation globale de l’intention et de l’action</a:t>
            </a:r>
            <a:endParaRPr lang="fr-FR" dirty="0"/>
          </a:p>
          <a:p>
            <a:pPr marL="0" lvl="0" indent="0" algn="l" rtl="0">
              <a:spcBef>
                <a:spcPts val="0"/>
              </a:spcBef>
              <a:spcAft>
                <a:spcPts val="0"/>
              </a:spcAft>
              <a:buClr>
                <a:schemeClr val="dk1"/>
              </a:buClr>
              <a:buSzPts val="1100"/>
              <a:buFont typeface="Arial"/>
              <a:buNone/>
            </a:pPr>
            <a:r>
              <a:rPr lang="fr-FR" sz="1200" dirty="0"/>
              <a:t>C’est la </a:t>
            </a:r>
            <a:r>
              <a:rPr lang="fr-FR" sz="1200" b="1" dirty="0">
                <a:solidFill>
                  <a:srgbClr val="7030A0"/>
                </a:solidFill>
              </a:rPr>
              <a:t>transition du “ je ” (moi) au “ nous ”</a:t>
            </a:r>
            <a:r>
              <a:rPr lang="fr-FR" sz="1200" b="1" dirty="0"/>
              <a:t>.</a:t>
            </a:r>
            <a:r>
              <a:rPr lang="fr-FR" sz="1200" b="1" dirty="0">
                <a:solidFill>
                  <a:srgbClr val="7030A0"/>
                </a:solidFill>
              </a:rPr>
              <a:t> </a:t>
            </a:r>
            <a:r>
              <a:rPr lang="fr-FR" sz="12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endParaRPr lang="fr-FR" sz="800"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https://www.youtube.com/watch?v=dIcmpy10PaE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627D9-015E-506C-1D3C-47BC4E946B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3044" y="1315144"/>
            <a:ext cx="6777912" cy="122302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682F263-E779-138A-D638-0625B1F4E172}"/>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5" name="Subtitle 2">
            <a:extLst>
              <a:ext uri="{FF2B5EF4-FFF2-40B4-BE49-F238E27FC236}">
                <a16:creationId xmlns:a16="http://schemas.microsoft.com/office/drawing/2014/main" id="{93092A3E-A39B-7F14-6769-EF1A319AB6B0}"/>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8621B063-C955-6700-C3CF-9DA36CAAD454}"/>
              </a:ext>
            </a:extLst>
          </p:cNvPr>
          <p:cNvSpPr>
            <a:spLocks noGrp="1"/>
          </p:cNvSpPr>
          <p:nvPr>
            <p:ph type="ftr" sz="quarter" idx="11"/>
          </p:nvPr>
        </p:nvSpPr>
        <p:spPr>
          <a:xfrm>
            <a:off x="3124200" y="6356350"/>
            <a:ext cx="2895600" cy="365125"/>
          </a:xfrm>
        </p:spPr>
        <p:txBody>
          <a:bodyPr/>
          <a:lstStyle/>
          <a:p>
            <a:endParaRPr lang="en-CA"/>
          </a:p>
        </p:txBody>
      </p:sp>
      <p:pic>
        <p:nvPicPr>
          <p:cNvPr id="7" name="Picture 6" descr="govt-of-canada-logo – IISD Experimental Lakes Area">
            <a:extLst>
              <a:ext uri="{FF2B5EF4-FFF2-40B4-BE49-F238E27FC236}">
                <a16:creationId xmlns:a16="http://schemas.microsoft.com/office/drawing/2014/main" id="{A28191BE-C98A-78D1-EDC7-FDD1C20430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ederal - Data and Statistics: Canada - Research Guides at University ...">
            <a:extLst>
              <a:ext uri="{FF2B5EF4-FFF2-40B4-BE49-F238E27FC236}">
                <a16:creationId xmlns:a16="http://schemas.microsoft.com/office/drawing/2014/main" id="{F0FBE0A1-3F9C-8279-AB7D-414F2E15875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3">
            <a:extLst>
              <a:ext uri="{FF2B5EF4-FFF2-40B4-BE49-F238E27FC236}">
                <a16:creationId xmlns:a16="http://schemas.microsoft.com/office/drawing/2014/main" id="{1AC03A13-3D8A-7E32-7EBC-FE1C4E18A63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2025-10-23</a:t>
            </a:fld>
            <a:endParaRPr lang="en-CA"/>
          </a:p>
        </p:txBody>
      </p:sp>
      <p:sp>
        <p:nvSpPr>
          <p:cNvPr id="17" name="Rectangle 16">
            <a:extLst>
              <a:ext uri="{FF2B5EF4-FFF2-40B4-BE49-F238E27FC236}">
                <a16:creationId xmlns:a16="http://schemas.microsoft.com/office/drawing/2014/main" id="{2C1B2695-86E2-5189-E4E2-3F028611221D}"/>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2025-10-23</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2025-10-23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2025-10-23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2025-10-23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2025-10-23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2025-10-23</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2025-10-23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2025-10-23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2025-10-23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6.xml"/><Relationship Id="rId7" Type="http://schemas.openxmlformats.org/officeDocument/2006/relationships/image" Target="../media/image69.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68.jpg"/><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1.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s://www.karmatube.org/videos.php?id=3965" TargetMode="Externa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32.xml"/><Relationship Id="rId7" Type="http://schemas.openxmlformats.org/officeDocument/2006/relationships/image" Target="../media/image7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71.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63.png"/><Relationship Id="rId17" Type="http://schemas.openxmlformats.org/officeDocument/2006/relationships/image" Target="../media/image73.jpeg"/><Relationship Id="rId2" Type="http://schemas.openxmlformats.org/officeDocument/2006/relationships/tags" Target="../tags/tag35.xml"/><Relationship Id="rId16" Type="http://schemas.openxmlformats.org/officeDocument/2006/relationships/image" Target="../media/image72.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19.xml"/><Relationship Id="rId5" Type="http://schemas.openxmlformats.org/officeDocument/2006/relationships/tags" Target="../tags/tag38.xml"/><Relationship Id="rId15" Type="http://schemas.openxmlformats.org/officeDocument/2006/relationships/image" Target="../media/image12.jpg"/><Relationship Id="rId10"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68.jpg"/></Relationships>
</file>

<file path=ppt/slides/_rels/slide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0.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7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74.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3.xml"/><Relationship Id="rId10" Type="http://schemas.openxmlformats.org/officeDocument/2006/relationships/image" Target="../media/image10.jpeg"/><Relationship Id="rId4" Type="http://schemas.openxmlformats.org/officeDocument/2006/relationships/slideLayout" Target="../slideLayouts/slideLayout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tags" Target="../tags/tag6.xml"/><Relationship Id="rId21" Type="http://schemas.openxmlformats.org/officeDocument/2006/relationships/image" Target="../media/image21.png"/><Relationship Id="rId7" Type="http://schemas.openxmlformats.org/officeDocument/2006/relationships/slideLayout" Target="../slideLayouts/slideLayout2.xml"/><Relationship Id="rId12" Type="http://schemas.openxmlformats.org/officeDocument/2006/relationships/image" Target="../media/image14.png"/><Relationship Id="rId17" Type="http://schemas.openxmlformats.org/officeDocument/2006/relationships/image" Target="../media/image10.jpeg"/><Relationship Id="rId2" Type="http://schemas.openxmlformats.org/officeDocument/2006/relationships/tags" Target="../tags/tag5.xml"/><Relationship Id="rId16" Type="http://schemas.openxmlformats.org/officeDocument/2006/relationships/image" Target="../media/image17.png"/><Relationship Id="rId20" Type="http://schemas.openxmlformats.org/officeDocument/2006/relationships/image" Target="../media/image20.jpe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3.png"/><Relationship Id="rId5" Type="http://schemas.openxmlformats.org/officeDocument/2006/relationships/tags" Target="../tags/tag8.xml"/><Relationship Id="rId15" Type="http://schemas.microsoft.com/office/2007/relationships/hdphoto" Target="../media/hdphoto2.wdp"/><Relationship Id="rId10" Type="http://schemas.openxmlformats.org/officeDocument/2006/relationships/image" Target="../media/image12.jpg"/><Relationship Id="rId19" Type="http://schemas.openxmlformats.org/officeDocument/2006/relationships/image" Target="../media/image19.png"/><Relationship Id="rId4" Type="http://schemas.openxmlformats.org/officeDocument/2006/relationships/tags" Target="../tags/tag7.xml"/><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4.jpeg"/><Relationship Id="rId5" Type="http://schemas.openxmlformats.org/officeDocument/2006/relationships/hyperlink" Target="https://siyli.org/great-leaders/"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3" Type="http://schemas.openxmlformats.org/officeDocument/2006/relationships/hyperlink" Target="http://instituteformindfulleadership.org/" TargetMode="External"/><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7" Type="http://schemas.openxmlformats.org/officeDocument/2006/relationships/image" Target="../media/image28.png"/><Relationship Id="rId12" Type="http://schemas.openxmlformats.org/officeDocument/2006/relationships/hyperlink" Target="http://www.mindfulnet.org/" TargetMode="External"/><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2" Type="http://schemas.openxmlformats.org/officeDocument/2006/relationships/notesSlide" Target="../notesSlides/notesSlide8.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3.jpeg"/><Relationship Id="rId32" Type="http://schemas.openxmlformats.org/officeDocument/2006/relationships/image" Target="../media/image51.jpeg"/><Relationship Id="rId37" Type="http://schemas.openxmlformats.org/officeDocument/2006/relationships/image" Target="../media/image56.pn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31.pn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hyperlink" Target="http://www.siyli.org/" TargetMode="External"/><Relationship Id="rId9" Type="http://schemas.openxmlformats.org/officeDocument/2006/relationships/image" Target="../media/image30.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8" Type="http://schemas.openxmlformats.org/officeDocument/2006/relationships/image" Target="../media/image29.png"/><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59.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notesSlide" Target="../notesSlides/notesSlide9.xml"/><Relationship Id="rId17" Type="http://schemas.openxmlformats.org/officeDocument/2006/relationships/hyperlink" Target="https://www.youtube.com/watch?v=dIcmpy10PaE" TargetMode="External"/><Relationship Id="rId2" Type="http://schemas.openxmlformats.org/officeDocument/2006/relationships/tags" Target="../tags/tag15.xml"/><Relationship Id="rId16" Type="http://schemas.openxmlformats.org/officeDocument/2006/relationships/hyperlink" Target="http://greatergood.berkeley.edu/article/item/compassionate_leaders_are_effective_leaders" TargetMode="Externa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2.xml"/><Relationship Id="rId5" Type="http://schemas.openxmlformats.org/officeDocument/2006/relationships/tags" Target="../tags/tag18.xml"/><Relationship Id="rId15" Type="http://schemas.openxmlformats.org/officeDocument/2006/relationships/image" Target="../media/image60.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4536703"/>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23 octobre 2025</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780928"/>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3E6-F226-B112-D454-EC2341480E62}"/>
              </a:ext>
            </a:extLst>
          </p:cNvPr>
          <p:cNvSpPr>
            <a:spLocks noGrp="1"/>
          </p:cNvSpPr>
          <p:nvPr>
            <p:ph type="title"/>
          </p:nvPr>
        </p:nvSpPr>
        <p:spPr/>
        <p:txBody>
          <a:bodyPr/>
          <a:lstStyle/>
          <a:p>
            <a:r>
              <a:rPr lang="en-CA" sz="4400" b="0" i="0" dirty="0">
                <a:effectLst/>
                <a:latin typeface="Roboto" panose="02000000000000000000" pitchFamily="2" charset="0"/>
              </a:rPr>
              <a:t>Le Je et le Nous</a:t>
            </a:r>
            <a:endParaRPr lang="en-US" dirty="0"/>
          </a:p>
        </p:txBody>
      </p:sp>
      <p:pic>
        <p:nvPicPr>
          <p:cNvPr id="9" name="Content Placeholder 8" descr="A person in a blue shirt&#10;&#10;AI-generated content may be incorrect.">
            <a:extLst>
              <a:ext uri="{FF2B5EF4-FFF2-40B4-BE49-F238E27FC236}">
                <a16:creationId xmlns:a16="http://schemas.microsoft.com/office/drawing/2014/main" id="{CDAB6CEE-6D97-1BA0-580D-6E3CCD65A10F}"/>
              </a:ext>
            </a:extLst>
          </p:cNvPr>
          <p:cNvPicPr>
            <a:picLocks noGrp="1" noChangeAspect="1"/>
          </p:cNvPicPr>
          <p:nvPr>
            <p:ph idx="1"/>
          </p:nvPr>
        </p:nvPicPr>
        <p:blipFill>
          <a:blip r:embed="rId3"/>
          <a:stretch>
            <a:fillRect/>
          </a:stretch>
        </p:blipFill>
        <p:spPr>
          <a:xfrm>
            <a:off x="457200" y="1608712"/>
            <a:ext cx="8229600" cy="4508938"/>
          </a:xfrm>
        </p:spPr>
      </p:pic>
    </p:spTree>
    <p:extLst>
      <p:ext uri="{BB962C8B-B14F-4D97-AF65-F5344CB8AC3E}">
        <p14:creationId xmlns:p14="http://schemas.microsoft.com/office/powerpoint/2010/main" val="232924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3347"/>
              </a:buClr>
              <a:buSzPts val="3700"/>
              <a:buFont typeface="Calibri"/>
              <a:buNone/>
            </a:pPr>
            <a:r>
              <a:rPr lang="fr-CA" sz="3700" b="1">
                <a:solidFill>
                  <a:srgbClr val="153347"/>
                </a:solidFill>
              </a:rPr>
              <a:t>Leadership compatissant – </a:t>
            </a:r>
            <a:r>
              <a:rPr lang="fr-CA" sz="3700">
                <a:solidFill>
                  <a:srgbClr val="153347"/>
                </a:solidFill>
              </a:rPr>
              <a:t>compréhension approfondie</a:t>
            </a:r>
            <a:endParaRPr/>
          </a:p>
        </p:txBody>
      </p:sp>
      <p:pic>
        <p:nvPicPr>
          <p:cNvPr id="267" name="Google Shape;267;p11" descr="White flowers blossoming on a green background"/>
          <p:cNvPicPr preferRelativeResize="0"/>
          <p:nvPr/>
        </p:nvPicPr>
        <p:blipFill rotWithShape="1">
          <a:blip r:embed="rId3">
            <a:alphaModFix/>
          </a:blip>
          <a:srcRect l="38859" t="-4653" r="4063" b="7248"/>
          <a:stretch/>
        </p:blipFill>
        <p:spPr>
          <a:xfrm>
            <a:off x="35496" y="1404069"/>
            <a:ext cx="4495800" cy="5121275"/>
          </a:xfrm>
          <a:prstGeom prst="rect">
            <a:avLst/>
          </a:prstGeom>
          <a:noFill/>
          <a:ln>
            <a:noFill/>
          </a:ln>
        </p:spPr>
      </p:pic>
      <p:sp>
        <p:nvSpPr>
          <p:cNvPr id="268" name="Google Shape;268;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DAEEF3"/>
              </a:buClr>
              <a:buSzPct val="100000"/>
              <a:buNone/>
            </a:pPr>
            <a:r>
              <a:rPr lang="fr-CA" sz="2400" dirty="0"/>
              <a:t>« La </a:t>
            </a:r>
            <a:r>
              <a:rPr lang="fr-CA" sz="2400" b="1" dirty="0"/>
              <a:t>compassion</a:t>
            </a:r>
            <a:r>
              <a:rPr lang="fr-CA" sz="2400" dirty="0"/>
              <a:t>, c’est avoir une compréhension approfondie de ce qui existe, y compris une compréhension de la </a:t>
            </a:r>
            <a:r>
              <a:rPr lang="fr-CA" sz="2400" b="1" dirty="0"/>
              <a:t>manière</a:t>
            </a:r>
            <a:r>
              <a:rPr lang="fr-CA" sz="2400" dirty="0"/>
              <a:t> dont nous contribuons à nos propres difficultés, et pouvoir ensuite </a:t>
            </a:r>
            <a:endParaRPr dirty="0"/>
          </a:p>
          <a:p>
            <a:pPr marL="0" lvl="0" indent="0" algn="l" rtl="0">
              <a:lnSpc>
                <a:spcPct val="90000"/>
              </a:lnSpc>
              <a:spcBef>
                <a:spcPts val="444"/>
              </a:spcBef>
              <a:spcAft>
                <a:spcPts val="0"/>
              </a:spcAft>
              <a:buClr>
                <a:srgbClr val="DAEEF3"/>
              </a:buClr>
              <a:buSzPct val="100000"/>
              <a:buNone/>
            </a:pPr>
            <a:r>
              <a:rPr lang="fr-CA" sz="2400" dirty="0"/>
              <a:t>nous offrir et offrir aux autres </a:t>
            </a:r>
            <a:endParaRPr dirty="0"/>
          </a:p>
          <a:p>
            <a:pPr marL="0" lvl="0" indent="0" algn="l" rtl="0">
              <a:lnSpc>
                <a:spcPct val="90000"/>
              </a:lnSpc>
              <a:spcBef>
                <a:spcPts val="444"/>
              </a:spcBef>
              <a:spcAft>
                <a:spcPts val="0"/>
              </a:spcAft>
              <a:buClr>
                <a:srgbClr val="DAEEF3"/>
              </a:buClr>
              <a:buSzPct val="100000"/>
              <a:buNone/>
            </a:pPr>
            <a:r>
              <a:rPr lang="fr-CA" sz="2400" dirty="0"/>
              <a:t>une bienveillance active, </a:t>
            </a:r>
            <a:endParaRPr dirty="0"/>
          </a:p>
          <a:p>
            <a:pPr marL="0" lvl="0" indent="0" algn="l" rtl="0">
              <a:lnSpc>
                <a:spcPct val="90000"/>
              </a:lnSpc>
              <a:spcBef>
                <a:spcPts val="444"/>
              </a:spcBef>
              <a:spcAft>
                <a:spcPts val="0"/>
              </a:spcAft>
              <a:buClr>
                <a:srgbClr val="DAEEF3"/>
              </a:buClr>
              <a:buSzPct val="100000"/>
              <a:buNone/>
            </a:pPr>
            <a:r>
              <a:rPr lang="fr-CA" sz="2400" dirty="0"/>
              <a:t>ce qui nous permet d’être davantage</a:t>
            </a:r>
            <a:endParaRPr dirty="0"/>
          </a:p>
          <a:p>
            <a:pPr marL="0" lvl="0" indent="0" algn="l" rtl="0">
              <a:lnSpc>
                <a:spcPct val="90000"/>
              </a:lnSpc>
              <a:spcBef>
                <a:spcPts val="444"/>
              </a:spcBef>
              <a:spcAft>
                <a:spcPts val="0"/>
              </a:spcAft>
              <a:buClr>
                <a:srgbClr val="DAEEF3"/>
              </a:buClr>
              <a:buSzPct val="100000"/>
              <a:buNone/>
            </a:pPr>
            <a:r>
              <a:rPr lang="fr-CA" sz="2400" dirty="0"/>
              <a:t>qui nous sommes vraiment. »</a:t>
            </a:r>
            <a:endParaRPr dirty="0"/>
          </a:p>
          <a:p>
            <a:pPr marL="0" lvl="0" indent="0" algn="l" rtl="0">
              <a:lnSpc>
                <a:spcPct val="90000"/>
              </a:lnSpc>
              <a:spcBef>
                <a:spcPts val="444"/>
              </a:spcBef>
              <a:spcAft>
                <a:spcPts val="0"/>
              </a:spcAft>
              <a:buClr>
                <a:schemeClr val="dk1"/>
              </a:buClr>
              <a:buSzPct val="100000"/>
              <a:buNone/>
            </a:pPr>
            <a:endParaRPr sz="2400" dirty="0"/>
          </a:p>
          <a:p>
            <a:pPr marL="0" lvl="0" indent="0" algn="r" rtl="0">
              <a:lnSpc>
                <a:spcPct val="90000"/>
              </a:lnSpc>
              <a:spcBef>
                <a:spcPts val="444"/>
              </a:spcBef>
              <a:spcAft>
                <a:spcPts val="0"/>
              </a:spcAft>
              <a:buClr>
                <a:srgbClr val="DAEEF3"/>
              </a:buClr>
              <a:buSzPct val="100000"/>
              <a:buNone/>
            </a:pPr>
            <a:r>
              <a:rPr lang="fr-CA" sz="2400" b="1" i="1" dirty="0"/>
              <a:t>Janice </a:t>
            </a:r>
            <a:r>
              <a:rPr lang="fr-CA" sz="2400" b="1" i="1" dirty="0" err="1"/>
              <a:t>Marturano</a:t>
            </a:r>
            <a:endParaRPr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5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5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500"/>
                                        <p:tgtEl>
                                          <p:spTgt spid="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Effect transition="in" filter="fade">
                                      <p:cBhvr>
                                        <p:cTn id="22" dur="500"/>
                                        <p:tgtEl>
                                          <p:spTgt spid="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Effect transition="in" filter="fade">
                                      <p:cBhvr>
                                        <p:cTn id="27" dur="500"/>
                                        <p:tgtEl>
                                          <p:spTgt spid="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Effect transition="in" filter="fade">
                                      <p:cBhvr>
                                        <p:cTn id="32" dur="500"/>
                                        <p:tgtEl>
                                          <p:spTgt spid="2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8">
                                            <p:txEl>
                                              <p:pRg st="6" end="6"/>
                                            </p:txEl>
                                          </p:spTgt>
                                        </p:tgtEl>
                                        <p:attrNameLst>
                                          <p:attrName>style.visibility</p:attrName>
                                        </p:attrNameLst>
                                      </p:cBhvr>
                                      <p:to>
                                        <p:strVal val="visible"/>
                                      </p:to>
                                    </p:set>
                                    <p:animEffect transition="in" filter="fade">
                                      <p:cBhvr>
                                        <p:cTn id="37" dur="500"/>
                                        <p:tgtEl>
                                          <p:spTgt spid="2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2"/>
          <p:cNvPicPr preferRelativeResize="0"/>
          <p:nvPr/>
        </p:nvPicPr>
        <p:blipFill rotWithShape="1">
          <a:blip r:embed="rId3">
            <a:clrChange>
              <a:clrFrom>
                <a:srgbClr val="FFFFFF"/>
              </a:clrFrom>
              <a:clrTo>
                <a:srgbClr val="FFFFFF">
                  <a:alpha val="0"/>
                </a:srgbClr>
              </a:clrTo>
            </a:clrChange>
            <a:alphaModFix/>
          </a:blip>
          <a:srcRect/>
          <a:stretch/>
        </p:blipFill>
        <p:spPr>
          <a:xfrm>
            <a:off x="6391124" y="1071502"/>
            <a:ext cx="2797396" cy="5764334"/>
          </a:xfrm>
          <a:prstGeom prst="rect">
            <a:avLst/>
          </a:prstGeom>
          <a:noFill/>
          <a:ln>
            <a:noFill/>
          </a:ln>
        </p:spPr>
      </p:pic>
      <p:sp>
        <p:nvSpPr>
          <p:cNvPr id="275" name="Google Shape;275;p12"/>
          <p:cNvSpPr txBox="1">
            <a:spLocks noGrp="1"/>
          </p:cNvSpPr>
          <p:nvPr>
            <p:ph type="title"/>
          </p:nvPr>
        </p:nvSpPr>
        <p:spPr>
          <a:xfrm>
            <a:off x="503374" y="346646"/>
            <a:ext cx="8317098" cy="8683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53347"/>
              </a:buClr>
              <a:buSzPts val="3600"/>
              <a:buFont typeface="Calibri"/>
              <a:buNone/>
            </a:pPr>
            <a:r>
              <a:rPr lang="fr-CA" sz="3600" b="1">
                <a:solidFill>
                  <a:srgbClr val="153347"/>
                </a:solidFill>
              </a:rPr>
              <a:t>Compréhension approfondie</a:t>
            </a:r>
            <a:br>
              <a:rPr lang="fr-CA" sz="3600">
                <a:solidFill>
                  <a:srgbClr val="153347"/>
                </a:solidFill>
              </a:rPr>
            </a:br>
            <a:r>
              <a:rPr lang="fr-CA" sz="2400" i="1">
                <a:solidFill>
                  <a:srgbClr val="E36C09"/>
                </a:solidFill>
              </a:rPr>
              <a:t>pour un leadership compatissant</a:t>
            </a:r>
            <a:endParaRPr sz="3600" i="1">
              <a:solidFill>
                <a:srgbClr val="E36C09"/>
              </a:solidFill>
            </a:endParaRPr>
          </a:p>
        </p:txBody>
      </p:sp>
      <p:sp>
        <p:nvSpPr>
          <p:cNvPr id="276" name="Google Shape;276;p12"/>
          <p:cNvSpPr txBox="1"/>
          <p:nvPr/>
        </p:nvSpPr>
        <p:spPr>
          <a:xfrm>
            <a:off x="395536" y="5644985"/>
            <a:ext cx="7056783" cy="95410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rgbClr val="153347"/>
              </a:buClr>
              <a:buSzPts val="2400"/>
              <a:buFont typeface="Calibri"/>
              <a:buNone/>
            </a:pPr>
            <a:r>
              <a:rPr lang="fr-CA" sz="2400">
                <a:solidFill>
                  <a:srgbClr val="153347"/>
                </a:solidFill>
                <a:latin typeface="Calibri"/>
                <a:ea typeface="Calibri"/>
                <a:cs typeface="Calibri"/>
                <a:sym typeface="Calibri"/>
              </a:rPr>
              <a:t>Vous n’attraperais que de petits poissons à la surface </a:t>
            </a:r>
            <a:r>
              <a:rPr lang="fr-CA" sz="3200" b="1" i="1">
                <a:solidFill>
                  <a:srgbClr val="E36C09"/>
                </a:solidFill>
                <a:latin typeface="Calibri"/>
                <a:ea typeface="Calibri"/>
                <a:cs typeface="Calibri"/>
                <a:sym typeface="Calibri"/>
              </a:rPr>
              <a:t>Donc, allez en profondeur! </a:t>
            </a:r>
            <a:endParaRPr sz="2400" b="1" i="1">
              <a:solidFill>
                <a:srgbClr val="E36C09"/>
              </a:solidFill>
              <a:latin typeface="Calibri"/>
              <a:ea typeface="Calibri"/>
              <a:cs typeface="Calibri"/>
              <a:sym typeface="Calibri"/>
            </a:endParaRPr>
          </a:p>
        </p:txBody>
      </p:sp>
      <p:sp>
        <p:nvSpPr>
          <p:cNvPr id="277" name="Google Shape;277;p12"/>
          <p:cNvSpPr txBox="1">
            <a:spLocks noGrp="1"/>
          </p:cNvSpPr>
          <p:nvPr>
            <p:ph type="body" idx="2"/>
          </p:nvPr>
        </p:nvSpPr>
        <p:spPr>
          <a:xfrm>
            <a:off x="538924" y="1370946"/>
            <a:ext cx="6254980" cy="86836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153347"/>
              </a:buClr>
              <a:buSzPct val="100000"/>
              <a:buNone/>
            </a:pPr>
            <a:r>
              <a:rPr lang="fr-CA" sz="2900" b="1">
                <a:solidFill>
                  <a:srgbClr val="153347"/>
                </a:solidFill>
              </a:rPr>
              <a:t>Rappel factuel </a:t>
            </a:r>
            <a:endParaRPr/>
          </a:p>
          <a:p>
            <a:pPr marL="0" lvl="0" indent="0" algn="l" rtl="0">
              <a:spcBef>
                <a:spcPts val="272"/>
              </a:spcBef>
              <a:spcAft>
                <a:spcPts val="0"/>
              </a:spcAft>
              <a:buClr>
                <a:srgbClr val="153347"/>
              </a:buClr>
              <a:buSzPct val="100000"/>
              <a:buNone/>
            </a:pPr>
            <a:r>
              <a:rPr lang="fr-CA" sz="1600">
                <a:solidFill>
                  <a:srgbClr val="153347"/>
                </a:solidFill>
              </a:rPr>
              <a:t>Énumérer des informations sans lien entre elles…</a:t>
            </a:r>
            <a:endParaRPr/>
          </a:p>
          <a:p>
            <a:pPr marL="0" lvl="0" indent="0" algn="l" rtl="0">
              <a:spcBef>
                <a:spcPts val="306"/>
              </a:spcBef>
              <a:spcAft>
                <a:spcPts val="0"/>
              </a:spcAft>
              <a:buClr>
                <a:srgbClr val="153347"/>
              </a:buClr>
              <a:buSzPct val="100000"/>
              <a:buNone/>
            </a:pPr>
            <a:r>
              <a:rPr lang="fr-CA" sz="1800" b="1" i="1">
                <a:solidFill>
                  <a:srgbClr val="153347"/>
                </a:solidFill>
              </a:rPr>
              <a:t>Ce n’est pas une compréhension approfondie !</a:t>
            </a:r>
            <a:endParaRPr/>
          </a:p>
        </p:txBody>
      </p:sp>
      <p:sp>
        <p:nvSpPr>
          <p:cNvPr id="278" name="Google Shape;278;p12"/>
          <p:cNvSpPr txBox="1"/>
          <p:nvPr/>
        </p:nvSpPr>
        <p:spPr>
          <a:xfrm>
            <a:off x="609437" y="2838019"/>
            <a:ext cx="2406450" cy="230832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Contraster </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Comparer</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Expliquer </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Relier</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Analyser</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Appliquer</a:t>
            </a:r>
            <a:endParaRPr/>
          </a:p>
        </p:txBody>
      </p:sp>
      <p:sp>
        <p:nvSpPr>
          <p:cNvPr id="279" name="Google Shape;279;p12"/>
          <p:cNvSpPr txBox="1"/>
          <p:nvPr/>
        </p:nvSpPr>
        <p:spPr>
          <a:xfrm>
            <a:off x="3804980" y="2768729"/>
            <a:ext cx="3791356" cy="23698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Réfléchir </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Généraliser</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Recommander</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Formuler une hypothèse </a:t>
            </a:r>
            <a:endParaRPr/>
          </a:p>
          <a:p>
            <a:pPr marL="457200" marR="0" lvl="0" indent="-457200" algn="l" rtl="0">
              <a:spcBef>
                <a:spcPts val="0"/>
              </a:spcBef>
              <a:spcAft>
                <a:spcPts val="0"/>
              </a:spcAft>
              <a:buClr>
                <a:srgbClr val="153347"/>
              </a:buClr>
              <a:buSzPts val="2400"/>
              <a:buFont typeface="Arial"/>
              <a:buChar char="•"/>
            </a:pPr>
            <a:r>
              <a:rPr lang="fr-CA" sz="2400">
                <a:solidFill>
                  <a:srgbClr val="153347"/>
                </a:solidFill>
                <a:latin typeface="Calibri"/>
                <a:ea typeface="Calibri"/>
                <a:cs typeface="Calibri"/>
                <a:sym typeface="Calibri"/>
              </a:rPr>
              <a:t>Théoriser</a:t>
            </a:r>
            <a:endParaRPr/>
          </a:p>
          <a:p>
            <a:pPr marL="0" marR="0" lvl="0" indent="0" algn="l" rtl="0">
              <a:spcBef>
                <a:spcPts val="0"/>
              </a:spcBef>
              <a:spcAft>
                <a:spcPts val="0"/>
              </a:spcAft>
              <a:buNone/>
            </a:pPr>
            <a:endParaRPr sz="2800">
              <a:solidFill>
                <a:srgbClr val="153347"/>
              </a:solidFill>
              <a:latin typeface="Calibri"/>
              <a:ea typeface="Calibri"/>
              <a:cs typeface="Calibri"/>
              <a:sym typeface="Calibri"/>
            </a:endParaRPr>
          </a:p>
        </p:txBody>
      </p:sp>
      <p:sp>
        <p:nvSpPr>
          <p:cNvPr id="280" name="Google Shape;280;p12"/>
          <p:cNvSpPr txBox="1"/>
          <p:nvPr/>
        </p:nvSpPr>
        <p:spPr>
          <a:xfrm>
            <a:off x="613128" y="2314799"/>
            <a:ext cx="26026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a:solidFill>
                  <a:srgbClr val="E36C09"/>
                </a:solidFill>
                <a:latin typeface="Calibri"/>
                <a:ea typeface="Calibri"/>
                <a:cs typeface="Calibri"/>
                <a:sym typeface="Calibri"/>
              </a:rPr>
              <a:t>Relationnelle</a:t>
            </a:r>
            <a:endParaRPr/>
          </a:p>
        </p:txBody>
      </p:sp>
      <p:sp>
        <p:nvSpPr>
          <p:cNvPr id="281" name="Google Shape;281;p12"/>
          <p:cNvSpPr txBox="1"/>
          <p:nvPr/>
        </p:nvSpPr>
        <p:spPr>
          <a:xfrm>
            <a:off x="3788492" y="2283236"/>
            <a:ext cx="26026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a:solidFill>
                  <a:srgbClr val="E36C09"/>
                </a:solidFill>
                <a:latin typeface="Calibri"/>
                <a:ea typeface="Calibri"/>
                <a:cs typeface="Calibri"/>
                <a:sym typeface="Calibri"/>
              </a:rPr>
              <a:t>Étendue</a:t>
            </a:r>
            <a:endParaRPr/>
          </a:p>
        </p:txBody>
      </p:sp>
      <p:pic>
        <p:nvPicPr>
          <p:cNvPr id="282" name="Google Shape;282;p12" descr="A cartoon fish with blue fins&#10;&#10;AI-generated content may be incorrect."/>
          <p:cNvPicPr preferRelativeResize="0"/>
          <p:nvPr/>
        </p:nvPicPr>
        <p:blipFill rotWithShape="1">
          <a:blip r:embed="rId4">
            <a:alphaModFix/>
          </a:blip>
          <a:srcRect/>
          <a:stretch/>
        </p:blipFill>
        <p:spPr>
          <a:xfrm>
            <a:off x="9049852" y="5287266"/>
            <a:ext cx="3848281" cy="21721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3000"/>
                                        <p:tgtEl>
                                          <p:spTgt spid="277"/>
                                        </p:tgtEl>
                                        <p:attrNameLst>
                                          <p:attrName>ppt_x</p:attrName>
                                        </p:attrNameLst>
                                      </p:cBhvr>
                                      <p:tavLst>
                                        <p:tav tm="0">
                                          <p:val>
                                            <p:strVal val="#ppt_x-1"/>
                                          </p:val>
                                        </p:tav>
                                        <p:tav tm="100000">
                                          <p:val>
                                            <p:strVal val="#ppt_x"/>
                                          </p:val>
                                        </p:tav>
                                      </p:tavLst>
                                    </p:anim>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80"/>
                                        </p:tgtEl>
                                        <p:attrNameLst>
                                          <p:attrName>style.visibility</p:attrName>
                                        </p:attrNameLst>
                                      </p:cBhvr>
                                      <p:to>
                                        <p:strVal val="visible"/>
                                      </p:to>
                                    </p:set>
                                    <p:animEffect transition="in" filter="fade">
                                      <p:cBhvr>
                                        <p:cTn id="11" dur="3000"/>
                                        <p:tgtEl>
                                          <p:spTgt spid="280"/>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278">
                                            <p:txEl>
                                              <p:pRg st="0" end="0"/>
                                            </p:txEl>
                                          </p:spTgt>
                                        </p:tgtEl>
                                        <p:attrNameLst>
                                          <p:attrName>style.visibility</p:attrName>
                                        </p:attrNameLst>
                                      </p:cBhvr>
                                      <p:to>
                                        <p:strVal val="visible"/>
                                      </p:to>
                                    </p:set>
                                    <p:animEffect transition="in" filter="fade">
                                      <p:cBhvr>
                                        <p:cTn id="15" dur="3000"/>
                                        <p:tgtEl>
                                          <p:spTgt spid="278">
                                            <p:txEl>
                                              <p:pRg st="0" end="0"/>
                                            </p:txEl>
                                          </p:spTgt>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278">
                                            <p:txEl>
                                              <p:pRg st="1" end="1"/>
                                            </p:txEl>
                                          </p:spTgt>
                                        </p:tgtEl>
                                        <p:attrNameLst>
                                          <p:attrName>style.visibility</p:attrName>
                                        </p:attrNameLst>
                                      </p:cBhvr>
                                      <p:to>
                                        <p:strVal val="visible"/>
                                      </p:to>
                                    </p:set>
                                    <p:animEffect transition="in" filter="fade">
                                      <p:cBhvr>
                                        <p:cTn id="19" dur="3000"/>
                                        <p:tgtEl>
                                          <p:spTgt spid="278">
                                            <p:txEl>
                                              <p:pRg st="1" end="1"/>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278">
                                            <p:txEl>
                                              <p:pRg st="2" end="2"/>
                                            </p:txEl>
                                          </p:spTgt>
                                        </p:tgtEl>
                                        <p:attrNameLst>
                                          <p:attrName>style.visibility</p:attrName>
                                        </p:attrNameLst>
                                      </p:cBhvr>
                                      <p:to>
                                        <p:strVal val="visible"/>
                                      </p:to>
                                    </p:set>
                                    <p:animEffect transition="in" filter="fade">
                                      <p:cBhvr>
                                        <p:cTn id="23" dur="3000"/>
                                        <p:tgtEl>
                                          <p:spTgt spid="278">
                                            <p:txEl>
                                              <p:pRg st="2" end="2"/>
                                            </p:txEl>
                                          </p:spTgt>
                                        </p:tgtEl>
                                      </p:cBhvr>
                                    </p:animEffect>
                                  </p:childTnLst>
                                </p:cTn>
                              </p:par>
                            </p:childTnLst>
                          </p:cTn>
                        </p:par>
                        <p:par>
                          <p:cTn id="24" fill="hold">
                            <p:stCondLst>
                              <p:cond delay="15000"/>
                            </p:stCondLst>
                            <p:childTnLst>
                              <p:par>
                                <p:cTn id="25" presetID="10" presetClass="entr" presetSubtype="0" fill="hold" nodeType="afterEffect">
                                  <p:stCondLst>
                                    <p:cond delay="0"/>
                                  </p:stCondLst>
                                  <p:childTnLst>
                                    <p:set>
                                      <p:cBhvr>
                                        <p:cTn id="26" dur="1" fill="hold">
                                          <p:stCondLst>
                                            <p:cond delay="0"/>
                                          </p:stCondLst>
                                        </p:cTn>
                                        <p:tgtEl>
                                          <p:spTgt spid="278">
                                            <p:txEl>
                                              <p:pRg st="3" end="3"/>
                                            </p:txEl>
                                          </p:spTgt>
                                        </p:tgtEl>
                                        <p:attrNameLst>
                                          <p:attrName>style.visibility</p:attrName>
                                        </p:attrNameLst>
                                      </p:cBhvr>
                                      <p:to>
                                        <p:strVal val="visible"/>
                                      </p:to>
                                    </p:set>
                                    <p:animEffect transition="in" filter="fade">
                                      <p:cBhvr>
                                        <p:cTn id="27" dur="3000"/>
                                        <p:tgtEl>
                                          <p:spTgt spid="278">
                                            <p:txEl>
                                              <p:pRg st="3" end="3"/>
                                            </p:txEl>
                                          </p:spTgt>
                                        </p:tgtEl>
                                      </p:cBhvr>
                                    </p:animEffect>
                                  </p:childTnLst>
                                </p:cTn>
                              </p:par>
                            </p:childTnLst>
                          </p:cTn>
                        </p:par>
                        <p:par>
                          <p:cTn id="28" fill="hold">
                            <p:stCondLst>
                              <p:cond delay="18000"/>
                            </p:stCondLst>
                            <p:childTnLst>
                              <p:par>
                                <p:cTn id="29" presetID="10" presetClass="entr" presetSubtype="0" fill="hold" nodeType="afterEffect">
                                  <p:stCondLst>
                                    <p:cond delay="0"/>
                                  </p:stCondLst>
                                  <p:childTnLst>
                                    <p:set>
                                      <p:cBhvr>
                                        <p:cTn id="30" dur="1" fill="hold">
                                          <p:stCondLst>
                                            <p:cond delay="0"/>
                                          </p:stCondLst>
                                        </p:cTn>
                                        <p:tgtEl>
                                          <p:spTgt spid="278">
                                            <p:txEl>
                                              <p:pRg st="4" end="4"/>
                                            </p:txEl>
                                          </p:spTgt>
                                        </p:tgtEl>
                                        <p:attrNameLst>
                                          <p:attrName>style.visibility</p:attrName>
                                        </p:attrNameLst>
                                      </p:cBhvr>
                                      <p:to>
                                        <p:strVal val="visible"/>
                                      </p:to>
                                    </p:set>
                                    <p:animEffect transition="in" filter="fade">
                                      <p:cBhvr>
                                        <p:cTn id="31" dur="3000"/>
                                        <p:tgtEl>
                                          <p:spTgt spid="278">
                                            <p:txEl>
                                              <p:pRg st="4" end="4"/>
                                            </p:txEl>
                                          </p:spTgt>
                                        </p:tgtEl>
                                      </p:cBhvr>
                                    </p:animEffect>
                                  </p:childTnLst>
                                </p:cTn>
                              </p:par>
                            </p:childTnLst>
                          </p:cTn>
                        </p:par>
                        <p:par>
                          <p:cTn id="32" fill="hold">
                            <p:stCondLst>
                              <p:cond delay="21000"/>
                            </p:stCondLst>
                            <p:childTnLst>
                              <p:par>
                                <p:cTn id="33" presetID="10" presetClass="entr" presetSubtype="0" fill="hold" nodeType="afterEffect">
                                  <p:stCondLst>
                                    <p:cond delay="0"/>
                                  </p:stCondLst>
                                  <p:childTnLst>
                                    <p:set>
                                      <p:cBhvr>
                                        <p:cTn id="34" dur="1" fill="hold">
                                          <p:stCondLst>
                                            <p:cond delay="0"/>
                                          </p:stCondLst>
                                        </p:cTn>
                                        <p:tgtEl>
                                          <p:spTgt spid="278">
                                            <p:txEl>
                                              <p:pRg st="5" end="5"/>
                                            </p:txEl>
                                          </p:spTgt>
                                        </p:tgtEl>
                                        <p:attrNameLst>
                                          <p:attrName>style.visibility</p:attrName>
                                        </p:attrNameLst>
                                      </p:cBhvr>
                                      <p:to>
                                        <p:strVal val="visible"/>
                                      </p:to>
                                    </p:set>
                                    <p:animEffect transition="in" filter="fade">
                                      <p:cBhvr>
                                        <p:cTn id="35" dur="3000"/>
                                        <p:tgtEl>
                                          <p:spTgt spid="278">
                                            <p:txEl>
                                              <p:pRg st="5" end="5"/>
                                            </p:txEl>
                                          </p:spTgt>
                                        </p:tgtEl>
                                      </p:cBhvr>
                                    </p:animEffect>
                                  </p:childTnLst>
                                </p:cTn>
                              </p:par>
                            </p:childTnLst>
                          </p:cTn>
                        </p:par>
                        <p:par>
                          <p:cTn id="36" fill="hold">
                            <p:stCondLst>
                              <p:cond delay="24000"/>
                            </p:stCondLst>
                            <p:childTnLst>
                              <p:par>
                                <p:cTn id="37" presetID="2" presetClass="entr" presetSubtype="4" fill="hold" nodeType="afterEffect">
                                  <p:stCondLst>
                                    <p:cond delay="0"/>
                                  </p:stCondLst>
                                  <p:childTnLst>
                                    <p:set>
                                      <p:cBhvr>
                                        <p:cTn id="38" dur="1" fill="hold">
                                          <p:stCondLst>
                                            <p:cond delay="0"/>
                                          </p:stCondLst>
                                        </p:cTn>
                                        <p:tgtEl>
                                          <p:spTgt spid="281"/>
                                        </p:tgtEl>
                                        <p:attrNameLst>
                                          <p:attrName>style.visibility</p:attrName>
                                        </p:attrNameLst>
                                      </p:cBhvr>
                                      <p:to>
                                        <p:strVal val="visible"/>
                                      </p:to>
                                    </p:set>
                                    <p:anim calcmode="lin" valueType="num">
                                      <p:cBhvr additive="base">
                                        <p:cTn id="39" dur="3000"/>
                                        <p:tgtEl>
                                          <p:spTgt spid="281"/>
                                        </p:tgtEl>
                                        <p:attrNameLst>
                                          <p:attrName>ppt_y</p:attrName>
                                        </p:attrNameLst>
                                      </p:cBhvr>
                                      <p:tavLst>
                                        <p:tav tm="0">
                                          <p:val>
                                            <p:strVal val="#ppt_y+1"/>
                                          </p:val>
                                        </p:tav>
                                        <p:tav tm="100000">
                                          <p:val>
                                            <p:strVal val="#ppt_y"/>
                                          </p:val>
                                        </p:tav>
                                      </p:tavLst>
                                    </p:anim>
                                  </p:childTnLst>
                                </p:cTn>
                              </p:par>
                            </p:childTnLst>
                          </p:cTn>
                        </p:par>
                        <p:par>
                          <p:cTn id="40" fill="hold">
                            <p:stCondLst>
                              <p:cond delay="27000"/>
                            </p:stCondLst>
                            <p:childTnLst>
                              <p:par>
                                <p:cTn id="41" presetID="2" presetClass="entr" presetSubtype="4" fill="hold" nodeType="afterEffect">
                                  <p:stCondLst>
                                    <p:cond delay="0"/>
                                  </p:stCondLst>
                                  <p:childTnLst>
                                    <p:set>
                                      <p:cBhvr>
                                        <p:cTn id="42" dur="1" fill="hold">
                                          <p:stCondLst>
                                            <p:cond delay="0"/>
                                          </p:stCondLst>
                                        </p:cTn>
                                        <p:tgtEl>
                                          <p:spTgt spid="279">
                                            <p:txEl>
                                              <p:pRg st="0" end="0"/>
                                            </p:txEl>
                                          </p:spTgt>
                                        </p:tgtEl>
                                        <p:attrNameLst>
                                          <p:attrName>style.visibility</p:attrName>
                                        </p:attrNameLst>
                                      </p:cBhvr>
                                      <p:to>
                                        <p:strVal val="visible"/>
                                      </p:to>
                                    </p:set>
                                    <p:anim calcmode="lin" valueType="num">
                                      <p:cBhvr additive="base">
                                        <p:cTn id="43" dur="3000"/>
                                        <p:tgtEl>
                                          <p:spTgt spid="279">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0000"/>
                            </p:stCondLst>
                            <p:childTnLst>
                              <p:par>
                                <p:cTn id="45" presetID="2" presetClass="entr" presetSubtype="4" fill="hold" nodeType="afterEffect">
                                  <p:stCondLst>
                                    <p:cond delay="0"/>
                                  </p:stCondLst>
                                  <p:childTnLst>
                                    <p:set>
                                      <p:cBhvr>
                                        <p:cTn id="46" dur="1" fill="hold">
                                          <p:stCondLst>
                                            <p:cond delay="0"/>
                                          </p:stCondLst>
                                        </p:cTn>
                                        <p:tgtEl>
                                          <p:spTgt spid="279">
                                            <p:txEl>
                                              <p:pRg st="1" end="1"/>
                                            </p:txEl>
                                          </p:spTgt>
                                        </p:tgtEl>
                                        <p:attrNameLst>
                                          <p:attrName>style.visibility</p:attrName>
                                        </p:attrNameLst>
                                      </p:cBhvr>
                                      <p:to>
                                        <p:strVal val="visible"/>
                                      </p:to>
                                    </p:set>
                                    <p:anim calcmode="lin" valueType="num">
                                      <p:cBhvr additive="base">
                                        <p:cTn id="47" dur="3000"/>
                                        <p:tgtEl>
                                          <p:spTgt spid="279">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33000"/>
                            </p:stCondLst>
                            <p:childTnLst>
                              <p:par>
                                <p:cTn id="49" presetID="2" presetClass="entr" presetSubtype="4" fill="hold" nodeType="afterEffect">
                                  <p:stCondLst>
                                    <p:cond delay="0"/>
                                  </p:stCondLst>
                                  <p:childTnLst>
                                    <p:set>
                                      <p:cBhvr>
                                        <p:cTn id="50" dur="1" fill="hold">
                                          <p:stCondLst>
                                            <p:cond delay="0"/>
                                          </p:stCondLst>
                                        </p:cTn>
                                        <p:tgtEl>
                                          <p:spTgt spid="279">
                                            <p:txEl>
                                              <p:pRg st="2" end="2"/>
                                            </p:txEl>
                                          </p:spTgt>
                                        </p:tgtEl>
                                        <p:attrNameLst>
                                          <p:attrName>style.visibility</p:attrName>
                                        </p:attrNameLst>
                                      </p:cBhvr>
                                      <p:to>
                                        <p:strVal val="visible"/>
                                      </p:to>
                                    </p:set>
                                    <p:anim calcmode="lin" valueType="num">
                                      <p:cBhvr additive="base">
                                        <p:cTn id="51" dur="3000"/>
                                        <p:tgtEl>
                                          <p:spTgt spid="279">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36000"/>
                            </p:stCondLst>
                            <p:childTnLst>
                              <p:par>
                                <p:cTn id="53" presetID="2" presetClass="entr" presetSubtype="4" fill="hold" nodeType="afterEffect">
                                  <p:stCondLst>
                                    <p:cond delay="0"/>
                                  </p:stCondLst>
                                  <p:childTnLst>
                                    <p:set>
                                      <p:cBhvr>
                                        <p:cTn id="54" dur="1" fill="hold">
                                          <p:stCondLst>
                                            <p:cond delay="0"/>
                                          </p:stCondLst>
                                        </p:cTn>
                                        <p:tgtEl>
                                          <p:spTgt spid="279">
                                            <p:txEl>
                                              <p:pRg st="3" end="3"/>
                                            </p:txEl>
                                          </p:spTgt>
                                        </p:tgtEl>
                                        <p:attrNameLst>
                                          <p:attrName>style.visibility</p:attrName>
                                        </p:attrNameLst>
                                      </p:cBhvr>
                                      <p:to>
                                        <p:strVal val="visible"/>
                                      </p:to>
                                    </p:set>
                                    <p:anim calcmode="lin" valueType="num">
                                      <p:cBhvr additive="base">
                                        <p:cTn id="55" dur="3000"/>
                                        <p:tgtEl>
                                          <p:spTgt spid="279">
                                            <p:txEl>
                                              <p:pRg st="3" end="3"/>
                                            </p:txEl>
                                          </p:spTgt>
                                        </p:tgtEl>
                                        <p:attrNameLst>
                                          <p:attrName>ppt_y</p:attrName>
                                        </p:attrNameLst>
                                      </p:cBhvr>
                                      <p:tavLst>
                                        <p:tav tm="0">
                                          <p:val>
                                            <p:strVal val="#ppt_y+1"/>
                                          </p:val>
                                        </p:tav>
                                        <p:tav tm="100000">
                                          <p:val>
                                            <p:strVal val="#ppt_y"/>
                                          </p:val>
                                        </p:tav>
                                      </p:tavLst>
                                    </p:anim>
                                  </p:childTnLst>
                                </p:cTn>
                              </p:par>
                            </p:childTnLst>
                          </p:cTn>
                        </p:par>
                        <p:par>
                          <p:cTn id="56" fill="hold">
                            <p:stCondLst>
                              <p:cond delay="39000"/>
                            </p:stCondLst>
                            <p:childTnLst>
                              <p:par>
                                <p:cTn id="57" presetID="2" presetClass="entr" presetSubtype="4" fill="hold" nodeType="afterEffect">
                                  <p:stCondLst>
                                    <p:cond delay="0"/>
                                  </p:stCondLst>
                                  <p:childTnLst>
                                    <p:set>
                                      <p:cBhvr>
                                        <p:cTn id="58" dur="1" fill="hold">
                                          <p:stCondLst>
                                            <p:cond delay="0"/>
                                          </p:stCondLst>
                                        </p:cTn>
                                        <p:tgtEl>
                                          <p:spTgt spid="279">
                                            <p:txEl>
                                              <p:pRg st="4" end="4"/>
                                            </p:txEl>
                                          </p:spTgt>
                                        </p:tgtEl>
                                        <p:attrNameLst>
                                          <p:attrName>style.visibility</p:attrName>
                                        </p:attrNameLst>
                                      </p:cBhvr>
                                      <p:to>
                                        <p:strVal val="visible"/>
                                      </p:to>
                                    </p:set>
                                    <p:anim calcmode="lin" valueType="num">
                                      <p:cBhvr additive="base">
                                        <p:cTn id="59" dur="3000"/>
                                        <p:tgtEl>
                                          <p:spTgt spid="279">
                                            <p:txEl>
                                              <p:pRg st="4" end="4"/>
                                            </p:txEl>
                                          </p:spTgt>
                                        </p:tgtEl>
                                        <p:attrNameLst>
                                          <p:attrName>ppt_y</p:attrName>
                                        </p:attrNameLst>
                                      </p:cBhvr>
                                      <p:tavLst>
                                        <p:tav tm="0">
                                          <p:val>
                                            <p:strVal val="#ppt_y+1"/>
                                          </p:val>
                                        </p:tav>
                                        <p:tav tm="100000">
                                          <p:val>
                                            <p:strVal val="#ppt_y"/>
                                          </p:val>
                                        </p:tav>
                                      </p:tavLst>
                                    </p:anim>
                                  </p:childTnLst>
                                </p:cTn>
                              </p:par>
                            </p:childTnLst>
                          </p:cTn>
                        </p:par>
                        <p:par>
                          <p:cTn id="60" fill="hold">
                            <p:stCondLst>
                              <p:cond delay="42000"/>
                            </p:stCondLst>
                            <p:childTnLst>
                              <p:par>
                                <p:cTn id="61" presetID="2" presetClass="entr" presetSubtype="4" fill="hold" nodeType="afterEffect">
                                  <p:stCondLst>
                                    <p:cond delay="0"/>
                                  </p:stCondLst>
                                  <p:childTnLst>
                                    <p:set>
                                      <p:cBhvr>
                                        <p:cTn id="62" dur="1" fill="hold">
                                          <p:stCondLst>
                                            <p:cond delay="0"/>
                                          </p:stCondLst>
                                        </p:cTn>
                                        <p:tgtEl>
                                          <p:spTgt spid="279">
                                            <p:txEl>
                                              <p:pRg st="5" end="5"/>
                                            </p:txEl>
                                          </p:spTgt>
                                        </p:tgtEl>
                                        <p:attrNameLst>
                                          <p:attrName>style.visibility</p:attrName>
                                        </p:attrNameLst>
                                      </p:cBhvr>
                                      <p:to>
                                        <p:strVal val="visible"/>
                                      </p:to>
                                    </p:set>
                                    <p:anim calcmode="lin" valueType="num">
                                      <p:cBhvr additive="base">
                                        <p:cTn id="63" dur="3000"/>
                                        <p:tgtEl>
                                          <p:spTgt spid="279">
                                            <p:txEl>
                                              <p:pRg st="5" end="5"/>
                                            </p:txEl>
                                          </p:spTgt>
                                        </p:tgtEl>
                                        <p:attrNameLst>
                                          <p:attrName>ppt_y</p:attrName>
                                        </p:attrNameLst>
                                      </p:cBhvr>
                                      <p:tavLst>
                                        <p:tav tm="0">
                                          <p:val>
                                            <p:strVal val="#ppt_y+1"/>
                                          </p:val>
                                        </p:tav>
                                        <p:tav tm="100000">
                                          <p:val>
                                            <p:strVal val="#ppt_y"/>
                                          </p:val>
                                        </p:tav>
                                      </p:tavLst>
                                    </p:anim>
                                  </p:childTnLst>
                                </p:cTn>
                              </p:par>
                            </p:childTnLst>
                          </p:cTn>
                        </p:par>
                        <p:par>
                          <p:cTn id="64" fill="hold">
                            <p:stCondLst>
                              <p:cond delay="45000"/>
                            </p:stCondLst>
                            <p:childTnLst>
                              <p:par>
                                <p:cTn id="65" presetID="10" presetClass="entr" presetSubtype="0" fill="hold" nodeType="afterEffect">
                                  <p:stCondLst>
                                    <p:cond delay="0"/>
                                  </p:stCondLst>
                                  <p:childTnLst>
                                    <p:set>
                                      <p:cBhvr>
                                        <p:cTn id="66" dur="1" fill="hold">
                                          <p:stCondLst>
                                            <p:cond delay="0"/>
                                          </p:stCondLst>
                                        </p:cTn>
                                        <p:tgtEl>
                                          <p:spTgt spid="276">
                                            <p:txEl>
                                              <p:pRg st="0" end="0"/>
                                            </p:txEl>
                                          </p:spTgt>
                                        </p:tgtEl>
                                        <p:attrNameLst>
                                          <p:attrName>style.visibility</p:attrName>
                                        </p:attrNameLst>
                                      </p:cBhvr>
                                      <p:to>
                                        <p:strVal val="visible"/>
                                      </p:to>
                                    </p:set>
                                    <p:animEffect transition="in" filter="fade">
                                      <p:cBhvr>
                                        <p:cTn id="67" dur="2000"/>
                                        <p:tgtEl>
                                          <p:spTgt spid="27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0.00034 -0.27014 L -0.00034 -0.26991 C -0.01579 -0.26829 -0.03784 -0.28912 -0.0467 -0.26482 C -0.04895 -0.25857 -0.05156 -0.25301 -0.05329 -0.24653 C -0.05659 -0.23403 -0.0618 -0.2081 -0.0618 -0.20787 C -0.0625 -0.19167 -0.05937 -0.17292 -0.06371 -0.1588 C -0.06579 -0.15255 -0.06961 -0.16829 -0.07309 -0.17153 C -0.07829 -0.17639 -0.08385 -0.17847 -0.08923 -0.18264 C -0.09427 -0.18658 -0.09913 -0.19167 -0.10416 -0.19537 C -0.11093 -0.2 -0.11805 -0.20209 -0.125 -0.2044 C -0.12916 -0.20139 -0.1342 -0.20116 -0.13732 -0.19537 C -0.14375 -0.18403 -0.14722 -0.16343 -0.15052 -0.14792 C -0.15139 -0.13704 -0.1526 -0.12593 -0.15347 -0.11505 C -0.15382 -0.10949 -0.15139 -0.09746 -0.15434 -0.09861 C -0.16198 -0.10209 -0.16718 -0.11667 -0.17413 -0.12408 C -0.18385 -0.13496 -0.19392 -0.14468 -0.20434 -0.15347 C -0.21718 -0.16412 -0.24392 -0.18264 -0.24392 -0.18241 C -0.24635 -0.17593 -0.24948 -0.16991 -0.25139 -0.1625 C -0.25868 -0.13519 -0.26371 -0.11343 -0.26753 -0.08588 C -0.26788 -0.08287 -0.26823 -0.07963 -0.2684 -0.07662 C -0.27187 -0.07963 -0.27569 -0.08195 -0.27882 -0.08588 C -0.28889 -0.09792 -0.29774 -0.1132 -0.30816 -0.12408 C -0.31163 -0.12778 -0.31475 -0.13241 -0.3184 -0.13519 C -0.32152 -0.13727 -0.32482 -0.1375 -0.32795 -0.13866 C -0.33264 -0.13033 -0.33836 -0.12338 -0.34201 -0.1132 C -0.346 -0.10232 -0.34757 -0.08866 -0.35052 -0.07662 C -0.35225 -0.06991 -0.35434 -0.0632 -0.35625 -0.05648 C -0.36336 -0.06019 -0.35764 -0.05602 -0.36666 -0.06945 C -0.36961 -0.07384 -0.37274 -0.07847 -0.37604 -0.08218 C -0.38264 -0.08935 -0.38628 -0.0882 -0.39392 -0.08935 C -0.39548 -0.08889 -0.39722 -0.08912 -0.39861 -0.08773 C -0.40208 -0.08449 -0.40312 -0.07454 -0.40434 -0.06945 C -0.40486 -0.0669 -0.40625 -0.06204 -0.40625 -0.06181 L -0.42118 -0.12593 " pathEditMode="relative" rAng="0" ptsTypes="AAAAAAAAAAAAAAAAAAAAAAAAAAAAAAAAAA">
                                      <p:cBhvr>
                                        <p:cTn id="71" dur="2000" fill="hold"/>
                                        <p:tgtEl>
                                          <p:spTgt spid="282"/>
                                        </p:tgtEl>
                                        <p:attrNameLst>
                                          <p:attrName>ppt_x</p:attrName>
                                          <p:attrName>ppt_y</p:attrName>
                                        </p:attrNameLst>
                                      </p:cBhvr>
                                      <p:rCtr x="-21042"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a:spLocks noGrp="1"/>
          </p:cNvSpPr>
          <p:nvPr>
            <p:ph type="title"/>
          </p:nvPr>
        </p:nvSpPr>
        <p:spPr>
          <a:xfrm>
            <a:off x="457200" y="274638"/>
            <a:ext cx="8579296"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Calibri"/>
              <a:buNone/>
            </a:pPr>
            <a:r>
              <a:rPr lang="fr-CA" sz="3600"/>
              <a:t>Les niveaux d’écoute</a:t>
            </a:r>
            <a:endParaRPr/>
          </a:p>
        </p:txBody>
      </p:sp>
      <p:pic>
        <p:nvPicPr>
          <p:cNvPr id="313" name="Google Shape;313;p16"/>
          <p:cNvPicPr preferRelativeResize="0"/>
          <p:nvPr/>
        </p:nvPicPr>
        <p:blipFill rotWithShape="1">
          <a:blip r:embed="rId3">
            <a:alphaModFix/>
          </a:blip>
          <a:srcRect/>
          <a:stretch/>
        </p:blipFill>
        <p:spPr>
          <a:xfrm>
            <a:off x="0" y="0"/>
            <a:ext cx="9144000" cy="609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7" descr="A screenshot of a phone&#10;&#10;AI-generated content may be incorrect."/>
          <p:cNvPicPr preferRelativeResize="0">
            <a:picLocks noGrp="1"/>
          </p:cNvPicPr>
          <p:nvPr>
            <p:ph type="body" idx="1"/>
          </p:nvPr>
        </p:nvPicPr>
        <p:blipFill rotWithShape="1">
          <a:blip r:embed="rId3">
            <a:alphaModFix/>
          </a:blip>
          <a:srcRect/>
          <a:stretch/>
        </p:blipFill>
        <p:spPr>
          <a:xfrm>
            <a:off x="0" y="-6515"/>
            <a:ext cx="9144000" cy="60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18"/>
          <p:cNvGrpSpPr/>
          <p:nvPr/>
        </p:nvGrpSpPr>
        <p:grpSpPr>
          <a:xfrm>
            <a:off x="1421566" y="1340768"/>
            <a:ext cx="6300867" cy="4734896"/>
            <a:chOff x="6200348" y="457200"/>
            <a:chExt cx="2667000" cy="1771650"/>
          </a:xfrm>
        </p:grpSpPr>
        <p:pic>
          <p:nvPicPr>
            <p:cNvPr id="326" name="Google Shape;326;p18"/>
            <p:cNvPicPr preferRelativeResize="0"/>
            <p:nvPr/>
          </p:nvPicPr>
          <p:blipFill rotWithShape="1">
            <a:blip r:embed="rId3">
              <a:alphaModFix/>
            </a:blip>
            <a:srcRect/>
            <a:stretch/>
          </p:blipFill>
          <p:spPr>
            <a:xfrm>
              <a:off x="6200348" y="457200"/>
              <a:ext cx="2667000" cy="1771650"/>
            </a:xfrm>
            <a:prstGeom prst="rect">
              <a:avLst/>
            </a:prstGeom>
            <a:noFill/>
            <a:ln>
              <a:noFill/>
            </a:ln>
          </p:spPr>
        </p:pic>
        <p:pic>
          <p:nvPicPr>
            <p:cNvPr id="327" name="Google Shape;327;p18"/>
            <p:cNvPicPr preferRelativeResize="0"/>
            <p:nvPr/>
          </p:nvPicPr>
          <p:blipFill rotWithShape="1">
            <a:blip r:embed="rId4">
              <a:alphaModFix/>
            </a:blip>
            <a:srcRect/>
            <a:stretch/>
          </p:blipFill>
          <p:spPr>
            <a:xfrm>
              <a:off x="6940693" y="524788"/>
              <a:ext cx="1374278" cy="1518160"/>
            </a:xfrm>
            <a:prstGeom prst="ellipse">
              <a:avLst/>
            </a:prstGeom>
            <a:noFill/>
            <a:ln>
              <a:noFill/>
            </a:ln>
          </p:spPr>
        </p:pic>
      </p:grpSp>
      <p:sp>
        <p:nvSpPr>
          <p:cNvPr id="328" name="Google Shape;328;p18"/>
          <p:cNvSpPr txBox="1"/>
          <p:nvPr/>
        </p:nvSpPr>
        <p:spPr>
          <a:xfrm>
            <a:off x="0" y="274638"/>
            <a:ext cx="9144000" cy="1066130"/>
          </a:xfrm>
          <a:prstGeom prst="rect">
            <a:avLst/>
          </a:prstGeom>
          <a:noFill/>
          <a:ln>
            <a:noFill/>
          </a:ln>
        </p:spPr>
        <p:txBody>
          <a:bodyPr spcFirstLastPara="1" wrap="square" lIns="91425" tIns="45700" rIns="91425" bIns="45700" anchor="ctr" anchorCtr="0">
            <a:normAutofit fontScale="97500"/>
          </a:bodyPr>
          <a:lstStyle/>
          <a:p>
            <a:pPr marL="0" marR="0" lvl="0" indent="0" algn="ctr" rtl="0">
              <a:spcBef>
                <a:spcPts val="0"/>
              </a:spcBef>
              <a:spcAft>
                <a:spcPts val="0"/>
              </a:spcAft>
              <a:buClr>
                <a:schemeClr val="dk1"/>
              </a:buClr>
              <a:buSzPct val="100000"/>
              <a:buFont typeface="Calibri"/>
              <a:buNone/>
            </a:pPr>
            <a:r>
              <a:rPr lang="fr-CA" sz="4000" b="1">
                <a:solidFill>
                  <a:schemeClr val="dk1"/>
                </a:solidFill>
                <a:latin typeface="Calibri"/>
                <a:ea typeface="Calibri"/>
                <a:cs typeface="Calibri"/>
                <a:sym typeface="Calibri"/>
              </a:rPr>
              <a:t>Exercice d’écoute consciente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327;p18">
            <a:extLst>
              <a:ext uri="{FF2B5EF4-FFF2-40B4-BE49-F238E27FC236}">
                <a16:creationId xmlns:a16="http://schemas.microsoft.com/office/drawing/2014/main" id="{32A24910-C5D5-D519-BC8E-8B5F5222E484}"/>
              </a:ext>
            </a:extLst>
          </p:cNvPr>
          <p:cNvPicPr preferRelativeResize="0"/>
          <p:nvPr/>
        </p:nvPicPr>
        <p:blipFill rotWithShape="1">
          <a:blip r:embed="rId6">
            <a:alphaModFix/>
          </a:blip>
          <a:srcRect/>
          <a:stretch/>
        </p:blipFill>
        <p:spPr>
          <a:xfrm>
            <a:off x="6624736" y="1713762"/>
            <a:ext cx="2411760" cy="2700605"/>
          </a:xfrm>
          <a:prstGeom prst="ellipse">
            <a:avLst/>
          </a:prstGeom>
          <a:noFill/>
          <a:ln>
            <a:noFill/>
          </a:ln>
        </p:spPr>
      </p:pic>
      <p:sp>
        <p:nvSpPr>
          <p:cNvPr id="2" name="Title 1"/>
          <p:cNvSpPr>
            <a:spLocks noGrp="1"/>
          </p:cNvSpPr>
          <p:nvPr>
            <p:ph type="title"/>
            <p:custDataLst>
              <p:tags r:id="rId1"/>
            </p:custDataLst>
          </p:nvPr>
        </p:nvSpPr>
        <p:spPr/>
        <p:txBody>
          <a:bodyPr>
            <a:normAutofit/>
          </a:bodyPr>
          <a:lstStyle/>
          <a:p>
            <a:pPr lvl="0"/>
            <a:r>
              <a:rPr lang="fr-CA" sz="3200" dirty="0"/>
              <a:t>Exercice d’écoute consciente</a:t>
            </a:r>
          </a:p>
        </p:txBody>
      </p:sp>
      <p:sp>
        <p:nvSpPr>
          <p:cNvPr id="3" name="Content Placeholder 2"/>
          <p:cNvSpPr>
            <a:spLocks noGrp="1"/>
          </p:cNvSpPr>
          <p:nvPr>
            <p:ph idx="1"/>
            <p:custDataLst>
              <p:tags r:id="rId2"/>
            </p:custDataLst>
          </p:nvPr>
        </p:nvSpPr>
        <p:spPr>
          <a:xfrm>
            <a:off x="107504" y="1268760"/>
            <a:ext cx="7957440" cy="5441116"/>
          </a:xfrm>
        </p:spPr>
        <p:txBody>
          <a:bodyPr>
            <a:noAutofit/>
          </a:bodyPr>
          <a:lstStyle/>
          <a:p>
            <a:r>
              <a:rPr lang="fr-FR" sz="1600" dirty="0"/>
              <a:t>Vous vous présenterez</a:t>
            </a:r>
          </a:p>
          <a:p>
            <a:pPr lvl="1"/>
            <a:r>
              <a:rPr lang="fr-FR" sz="1400" dirty="0"/>
              <a:t>Incluez des éléments qui vous sont familiers, comme votre travail (postes, responsabilités, lieu, autres), sur vous-même (où vous êtes né, ce que vous avez étudié, vos passe-temps, autres).</a:t>
            </a:r>
          </a:p>
          <a:p>
            <a:endParaRPr lang="fr-CA" sz="1600" dirty="0"/>
          </a:p>
          <a:p>
            <a:r>
              <a:rPr lang="fr-CA" sz="1600" dirty="0"/>
              <a:t>Indiquez qui est « A ».</a:t>
            </a:r>
          </a:p>
          <a:p>
            <a:endParaRPr lang="fr-CA" sz="1600" dirty="0"/>
          </a:p>
          <a:p>
            <a:r>
              <a:rPr lang="fr-CA" sz="1600" dirty="0"/>
              <a:t>A parle pendant une minute; B écoute.</a:t>
            </a:r>
          </a:p>
          <a:p>
            <a:endParaRPr lang="fr-CA" sz="1600" dirty="0"/>
          </a:p>
          <a:p>
            <a:r>
              <a:rPr lang="fr-CA" sz="1600" dirty="0"/>
              <a:t>Une fois la minute écoulée, B paraphrase ce qu’il a entendu A dire.</a:t>
            </a:r>
          </a:p>
          <a:p>
            <a:endParaRPr lang="fr-CA" sz="1600" dirty="0"/>
          </a:p>
          <a:p>
            <a:r>
              <a:rPr lang="fr-CA" sz="1600" dirty="0"/>
              <a:t>Pour le </a:t>
            </a:r>
            <a:r>
              <a:rPr lang="fr-CA" sz="1600" b="1" dirty="0"/>
              <a:t>locuteur</a:t>
            </a:r>
          </a:p>
          <a:p>
            <a:pPr lvl="1"/>
            <a:r>
              <a:rPr lang="fr-CA" sz="1400" dirty="0"/>
              <a:t>N’hésitez pas à parler sans regarder vos notes.</a:t>
            </a:r>
          </a:p>
          <a:p>
            <a:pPr lvl="1"/>
            <a:r>
              <a:rPr lang="fr-CA" sz="1400" dirty="0"/>
              <a:t>N’oubliez pas que vous êtes dans un environnement sûr; personne ne vous jugera.</a:t>
            </a:r>
          </a:p>
          <a:p>
            <a:pPr lvl="1">
              <a:buNone/>
            </a:pPr>
            <a:endParaRPr lang="fr-CA" sz="1400" dirty="0"/>
          </a:p>
          <a:p>
            <a:r>
              <a:rPr lang="fr-CA" sz="1600" dirty="0"/>
              <a:t>Pour </a:t>
            </a:r>
            <a:r>
              <a:rPr lang="fr-CA" sz="1600" b="1" dirty="0"/>
              <a:t>l’écoutant</a:t>
            </a:r>
          </a:p>
          <a:p>
            <a:pPr lvl="1"/>
            <a:r>
              <a:rPr lang="fr-CA" sz="1400" dirty="0"/>
              <a:t>Accordez toute votre attention au locuteur et retenez les réactions que vous pourriez</a:t>
            </a:r>
          </a:p>
          <a:p>
            <a:pPr lvl="1">
              <a:buNone/>
            </a:pPr>
            <a:r>
              <a:rPr lang="fr-CA" sz="1400" dirty="0"/>
              <a:t>	avoir, p. ex. intervenir, répondre ou approuver.</a:t>
            </a:r>
          </a:p>
          <a:p>
            <a:pPr lvl="1"/>
            <a:r>
              <a:rPr lang="fr-CA" sz="1400" dirty="0"/>
              <a:t>Vous paraphraserez ce que vous aurez entendu.</a:t>
            </a:r>
          </a:p>
          <a:p>
            <a:pPr lvl="1"/>
            <a:r>
              <a:rPr lang="fr-CA" sz="1400" dirty="0"/>
              <a:t>Il n’est pas nécessaire de demander des précisions, sauf si vous ne pouvez pas entendre;</a:t>
            </a:r>
            <a:br>
              <a:rPr lang="fr-CA" sz="1400" dirty="0"/>
            </a:br>
            <a:r>
              <a:rPr lang="fr-FR" sz="1400" dirty="0">
                <a:highlight>
                  <a:srgbClr val="FFFF00"/>
                </a:highlight>
              </a:rPr>
              <a:t>ceci est un exercice d'OBSERVATION</a:t>
            </a:r>
            <a:r>
              <a:rPr lang="fr-FR" sz="1400" dirty="0"/>
              <a:t>.</a:t>
            </a:r>
            <a:endParaRPr lang="fr-CA" sz="1400" dirty="0"/>
          </a:p>
          <a:p>
            <a:endParaRPr lang="fr-CA" sz="1600" dirty="0"/>
          </a:p>
          <a:p>
            <a:r>
              <a:rPr lang="fr-CA" sz="1600" dirty="0"/>
              <a:t>Ensuite, vous échangez les rôles : B parle et A écoute et paraphrase les propos de B.</a:t>
            </a:r>
          </a:p>
          <a:p>
            <a:endParaRPr lang="en-CA" sz="800" dirty="0"/>
          </a:p>
        </p:txBody>
      </p:sp>
      <p:grpSp>
        <p:nvGrpSpPr>
          <p:cNvPr id="9" name="Group 10"/>
          <p:cNvGrpSpPr/>
          <p:nvPr>
            <p:custDataLst>
              <p:tags r:id="rId3"/>
            </p:custDataLst>
          </p:nvPr>
        </p:nvGrpSpPr>
        <p:grpSpPr>
          <a:xfrm>
            <a:off x="7933562" y="5347645"/>
            <a:ext cx="542045" cy="543147"/>
            <a:chOff x="3242902" y="5446278"/>
            <a:chExt cx="1219511" cy="1049917"/>
          </a:xfrm>
        </p:grpSpPr>
        <p:pic>
          <p:nvPicPr>
            <p:cNvPr id="12" name="Picture 11"/>
            <p:cNvPicPr>
              <a:picLocks noChangeAspect="1"/>
            </p:cNvPicPr>
            <p:nvPr/>
          </p:nvPicPr>
          <p:blipFill>
            <a:blip r:embed="rId7"/>
            <a:stretch>
              <a:fillRect/>
            </a:stretch>
          </p:blipFill>
          <p:spPr>
            <a:xfrm>
              <a:off x="3242902" y="5455300"/>
              <a:ext cx="1142999" cy="1019175"/>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fade">
                                      <p:cBhvr>
                                        <p:cTn id="41" dur="500"/>
                                        <p:tgtEl>
                                          <p:spTgt spid="3">
                                            <p:txEl>
                                              <p:pRg st="13" end="1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500"/>
                                        <p:tgtEl>
                                          <p:spTgt spid="3">
                                            <p:txEl>
                                              <p:pRg st="14" end="1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fade">
                                      <p:cBhvr>
                                        <p:cTn id="53" dur="500"/>
                                        <p:tgtEl>
                                          <p:spTgt spid="3">
                                            <p:txEl>
                                              <p:pRg st="17" end="1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9" end="19"/>
                                            </p:txEl>
                                          </p:spTgt>
                                        </p:tgtEl>
                                        <p:attrNameLst>
                                          <p:attrName>style.visibility</p:attrName>
                                        </p:attrNameLst>
                                      </p:cBhvr>
                                      <p:to>
                                        <p:strVal val="visible"/>
                                      </p:to>
                                    </p:set>
                                    <p:animEffect transition="in" filter="fade">
                                      <p:cBhvr>
                                        <p:cTn id="58"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600200"/>
            <a:ext cx="8229600" cy="4853136"/>
          </a:xfrm>
        </p:spPr>
        <p:txBody>
          <a:bodyPr>
            <a:noAutofit/>
          </a:bodyPr>
          <a:lstStyle/>
          <a:p>
            <a:pPr>
              <a:spcBef>
                <a:spcPts val="600"/>
              </a:spcBef>
            </a:pPr>
            <a:r>
              <a:rPr lang="fr-CA" sz="2400" b="1" dirty="0"/>
              <a:t>Pratiquez la prise de décision consciente</a:t>
            </a:r>
            <a:endParaRPr lang="fr-CA" sz="2400" dirty="0"/>
          </a:p>
          <a:p>
            <a:pPr>
              <a:spcBef>
                <a:spcPts val="600"/>
              </a:spcBef>
            </a:pPr>
            <a:r>
              <a:rPr lang="fr-CA" sz="2400" dirty="0"/>
              <a:t>Intégrez davantage la pleine conscience au processus de la prise de décision.  </a:t>
            </a:r>
          </a:p>
          <a:p>
            <a:pPr>
              <a:spcBef>
                <a:spcPts val="600"/>
              </a:spcBef>
            </a:pPr>
            <a:r>
              <a:rPr lang="fr-CA" sz="2400" i="1" dirty="0">
                <a:hlinkClick r:id="rId6"/>
              </a:rPr>
              <a:t>Are We In Control of Our Own Decisions</a:t>
            </a:r>
            <a:r>
              <a:rPr lang="fr-CA" sz="2400" dirty="0"/>
              <a:t> (Sommes-nous maîtres de nos décisions?) est une conférence TED de Dan Ariely qui offre une formidable matière à réflexion.</a:t>
            </a:r>
          </a:p>
          <a:p>
            <a:pPr>
              <a:spcBef>
                <a:spcPts val="600"/>
              </a:spcBef>
            </a:pPr>
            <a:r>
              <a:rPr lang="fr-CA" sz="24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2400" b="1" dirty="0"/>
              <a:t>À réfléchir: comment prenez-vous des décisions conscientes?</a:t>
            </a:r>
          </a:p>
        </p:txBody>
      </p:sp>
      <p:pic>
        <p:nvPicPr>
          <p:cNvPr id="4" name="Picture 3"/>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Exercice de compassion consciente</a:t>
            </a:r>
          </a:p>
        </p:txBody>
      </p:sp>
      <p:sp>
        <p:nvSpPr>
          <p:cNvPr id="3" name="Content Placeholder 2"/>
          <p:cNvSpPr>
            <a:spLocks noGrp="1"/>
          </p:cNvSpPr>
          <p:nvPr>
            <p:ph idx="1"/>
            <p:custDataLst>
              <p:tags r:id="rId2"/>
            </p:custDataLst>
          </p:nvPr>
        </p:nvSpPr>
        <p:spPr>
          <a:xfrm>
            <a:off x="1187624" y="4911086"/>
            <a:ext cx="6779096" cy="1326227"/>
          </a:xfrm>
        </p:spPr>
        <p:txBody>
          <a:bodyPr>
            <a:noAutofit/>
          </a:bodyPr>
          <a:lstStyle/>
          <a:p>
            <a:pPr marL="0" indent="0">
              <a:spcBef>
                <a:spcPts val="600"/>
              </a:spcBef>
              <a:spcAft>
                <a:spcPts val="300"/>
              </a:spcAft>
              <a:buNone/>
            </a:pPr>
            <a:r>
              <a:rPr lang="fr-CA" b="1" dirty="0">
                <a:solidFill>
                  <a:srgbClr val="7030A0"/>
                </a:solidFill>
              </a:rPr>
              <a:t>Je vous souhaite du bonheur!</a:t>
            </a:r>
          </a:p>
          <a:p>
            <a:pPr marL="0" indent="0">
              <a:spcBef>
                <a:spcPts val="600"/>
              </a:spcBef>
              <a:spcAft>
                <a:spcPts val="300"/>
              </a:spcAft>
              <a:buNone/>
            </a:pPr>
            <a:r>
              <a:rPr lang="fr-CA" sz="2000" dirty="0"/>
              <a:t>Essayez-le, et tout changera dans votre vie. ~ Richard Gere</a:t>
            </a:r>
          </a:p>
        </p:txBody>
      </p:sp>
      <p:grpSp>
        <p:nvGrpSpPr>
          <p:cNvPr id="6" name="Group 5"/>
          <p:cNvGrpSpPr/>
          <p:nvPr/>
        </p:nvGrpSpPr>
        <p:grpSpPr>
          <a:xfrm>
            <a:off x="2843808" y="1815824"/>
            <a:ext cx="4216657" cy="2975857"/>
            <a:chOff x="6854728" y="5324737"/>
            <a:chExt cx="2077945" cy="1512168"/>
          </a:xfrm>
        </p:grpSpPr>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grpSp>
    </p:spTree>
    <p:extLst>
      <p:ext uri="{BB962C8B-B14F-4D97-AF65-F5344CB8AC3E}">
        <p14:creationId xmlns:p14="http://schemas.microsoft.com/office/powerpoint/2010/main" val="3853909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grpSp>
        <p:nvGrpSpPr>
          <p:cNvPr id="4" name="Group 3">
            <a:extLst>
              <a:ext uri="{FF2B5EF4-FFF2-40B4-BE49-F238E27FC236}">
                <a16:creationId xmlns:a16="http://schemas.microsoft.com/office/drawing/2014/main" id="{36DEC3A7-3A0F-0531-A5BC-04E21D16E5DB}"/>
              </a:ext>
            </a:extLst>
          </p:cNvPr>
          <p:cNvGrpSpPr/>
          <p:nvPr/>
        </p:nvGrpSpPr>
        <p:grpSpPr>
          <a:xfrm>
            <a:off x="5786974" y="5243827"/>
            <a:ext cx="1912332" cy="1402658"/>
            <a:chOff x="5786974" y="5243827"/>
            <a:chExt cx="1912332" cy="1402658"/>
          </a:xfrm>
        </p:grpSpPr>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Tree>
    <p:extLst>
      <p:ext uri="{BB962C8B-B14F-4D97-AF65-F5344CB8AC3E}">
        <p14:creationId xmlns:p14="http://schemas.microsoft.com/office/powerpoint/2010/main" val="133857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755576" y="404664"/>
            <a:ext cx="3816424" cy="5735063"/>
          </a:xfrm>
          <a:prstGeom prst="rect">
            <a:avLst/>
          </a:prstGeom>
        </p:spPr>
      </p:pic>
      <p:sp>
        <p:nvSpPr>
          <p:cNvPr id="2" name="Title 3">
            <a:extLst>
              <a:ext uri="{FF2B5EF4-FFF2-40B4-BE49-F238E27FC236}">
                <a16:creationId xmlns:a16="http://schemas.microsoft.com/office/drawing/2014/main" id="{AD83ED0D-CD19-4013-E3F9-E62BCBCF1ABA}"/>
              </a:ext>
            </a:extLst>
          </p:cNvPr>
          <p:cNvSpPr txBox="1">
            <a:spLocks/>
          </p:cNvSpPr>
          <p:nvPr/>
        </p:nvSpPr>
        <p:spPr>
          <a:xfrm>
            <a:off x="5487753" y="2636912"/>
            <a:ext cx="3816424" cy="48965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fr-FR" sz="2400" b="1" dirty="0">
                <a:latin typeface="+mn-lt"/>
              </a:rPr>
              <a:t>Pour la prochaine séance :</a:t>
            </a:r>
            <a:r>
              <a:rPr lang="fr-FR" sz="2400" dirty="0">
                <a:latin typeface="+mn-lt"/>
              </a:rPr>
              <a:t> nous ferons un exercice de pleine conscience pour boire de l'eau, veuillez avoir un petit verre d'eau prêt.</a:t>
            </a:r>
            <a:endParaRPr lang="en-CA" sz="2400" dirty="0">
              <a:latin typeface="+mn-lt"/>
            </a:endParaRPr>
          </a:p>
        </p:txBody>
      </p:sp>
      <p:pic>
        <p:nvPicPr>
          <p:cNvPr id="4" name="Picture 6" descr="A glass of water on a white background">
            <a:extLst>
              <a:ext uri="{FF2B5EF4-FFF2-40B4-BE49-F238E27FC236}">
                <a16:creationId xmlns:a16="http://schemas.microsoft.com/office/drawing/2014/main" id="{19186853-787B-B9EA-847D-8C4048F7AACF}"/>
              </a:ext>
            </a:extLst>
          </p:cNvPr>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6353" y="2806505"/>
            <a:ext cx="1714351" cy="140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1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pPr marL="228600" indent="-228600">
              <a:lnSpc>
                <a:spcPct val="150000"/>
              </a:lnSpc>
              <a:spcBef>
                <a:spcPts val="1200"/>
              </a:spcBef>
              <a:spcAft>
                <a:spcPts val="1200"/>
              </a:spcAft>
            </a:pPr>
            <a:r>
              <a:rPr lang="fr-CA" sz="2400" dirty="0"/>
              <a:t>Système de jumelage – hebdomadaire (N’oubliez </a:t>
            </a:r>
            <a:br>
              <a:rPr lang="fr-CA" sz="2400" dirty="0"/>
            </a:br>
            <a:r>
              <a:rPr lang="fr-CA" sz="2400" dirty="0"/>
              <a:t>pas de demander à votre copaine si vous avez des questions)</a:t>
            </a:r>
          </a:p>
          <a:p>
            <a:pPr marL="228600" indent="-228600">
              <a:lnSpc>
                <a:spcPct val="150000"/>
              </a:lnSpc>
              <a:spcBef>
                <a:spcPts val="1200"/>
              </a:spcBef>
              <a:spcAft>
                <a:spcPts val="1200"/>
              </a:spcAft>
            </a:pPr>
            <a:r>
              <a:rPr lang="fr-CA" sz="2400" dirty="0"/>
              <a:t>Journal de gratitude – quotidien</a:t>
            </a:r>
          </a:p>
          <a:p>
            <a:pPr marL="228600" indent="-228600">
              <a:lnSpc>
                <a:spcPct val="150000"/>
              </a:lnSpc>
              <a:spcBef>
                <a:spcPts val="1200"/>
              </a:spcBef>
              <a:spcAft>
                <a:spcPts val="1200"/>
              </a:spcAft>
            </a:pPr>
            <a:r>
              <a:rPr lang="fr-FR" sz="2400" dirty="0"/>
              <a:t>Exercices du leadership – si possible</a:t>
            </a:r>
          </a:p>
          <a:p>
            <a:pPr marL="228600" indent="-228600">
              <a:lnSpc>
                <a:spcPct val="150000"/>
              </a:lnSpc>
              <a:spcBef>
                <a:spcPts val="1200"/>
              </a:spcBef>
              <a:spcAft>
                <a:spcPts val="1200"/>
              </a:spcAft>
            </a:pPr>
            <a:r>
              <a:rPr lang="fr-FR" sz="2400" dirty="0"/>
              <a:t>Exercice de 10 minutes - tous les jours</a:t>
            </a:r>
            <a:br>
              <a:rPr lang="fr-FR" sz="2400" dirty="0"/>
            </a:br>
            <a:r>
              <a:rPr lang="fr-FR" sz="2400" dirty="0"/>
              <a:t>(soit de respiration ou balayage corporelle)</a:t>
            </a:r>
          </a:p>
          <a:p>
            <a:pPr marL="228600" indent="-228600">
              <a:lnSpc>
                <a:spcPct val="150000"/>
              </a:lnSpc>
              <a:spcBef>
                <a:spcPts val="1200"/>
              </a:spcBef>
              <a:spcAft>
                <a:spcPts val="1200"/>
              </a:spcAft>
              <a:buNone/>
            </a:pPr>
            <a:endParaRPr lang="fr-CA"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6814904" y="589922"/>
            <a:ext cx="1911995" cy="1971266"/>
          </a:xfrm>
          <a:prstGeom prst="rect">
            <a:avLst/>
          </a:prstGeom>
        </p:spPr>
      </p:pic>
      <p:grpSp>
        <p:nvGrpSpPr>
          <p:cNvPr id="7" name="Group 6"/>
          <p:cNvGrpSpPr/>
          <p:nvPr/>
        </p:nvGrpSpPr>
        <p:grpSpPr>
          <a:xfrm>
            <a:off x="7473243" y="3549493"/>
            <a:ext cx="1330525" cy="1487768"/>
            <a:chOff x="6542261" y="506769"/>
            <a:chExt cx="523699" cy="570787"/>
          </a:xfrm>
        </p:grpSpPr>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44777" y="2608003"/>
            <a:ext cx="1617140" cy="1487769"/>
          </a:xfrm>
          <a:prstGeom prst="rect">
            <a:avLst/>
          </a:prstGeom>
        </p:spPr>
      </p:pic>
      <p:pic>
        <p:nvPicPr>
          <p:cNvPr id="4" name="Picture 3">
            <a:extLst>
              <a:ext uri="{FF2B5EF4-FFF2-40B4-BE49-F238E27FC236}">
                <a16:creationId xmlns:a16="http://schemas.microsoft.com/office/drawing/2014/main" id="{F2E5A90E-23A4-17C4-994A-84EBDB63367E}"/>
              </a:ext>
            </a:extLst>
          </p:cNvPr>
          <p:cNvPicPr>
            <a:picLocks noChangeAspect="1"/>
          </p:cNvPicPr>
          <p:nvPr>
            <p:custDataLst>
              <p:tags r:id="rId1"/>
            </p:custDataLst>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39957" y="4278335"/>
            <a:ext cx="1846065" cy="1494520"/>
          </a:xfrm>
          <a:prstGeom prst="rect">
            <a:avLst/>
          </a:prstGeom>
        </p:spPr>
      </p:pic>
    </p:spTree>
    <p:extLst>
      <p:ext uri="{BB962C8B-B14F-4D97-AF65-F5344CB8AC3E}">
        <p14:creationId xmlns:p14="http://schemas.microsoft.com/office/powerpoint/2010/main" val="182729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141725" y="5520909"/>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lnSpcReduction="10000"/>
          </a:bodyPr>
          <a:lstStyle/>
          <a:p>
            <a:pPr marL="0" lvl="0" indent="0">
              <a:buNone/>
            </a:pPr>
            <a:r>
              <a:rPr lang="fr-CA" dirty="0"/>
              <a:t>Qu’est-ce qui a bien été?</a:t>
            </a:r>
          </a:p>
          <a:p>
            <a:pPr marL="0" lvl="0" indent="0">
              <a:buNone/>
            </a:pPr>
            <a:r>
              <a:rPr lang="fr-CA" dirty="0"/>
              <a:t>Qu’est-ce qui a moins bien été? </a:t>
            </a:r>
          </a:p>
          <a:p>
            <a:pPr marL="0" lvl="0" indent="0">
              <a:buNone/>
            </a:pPr>
            <a:r>
              <a:rPr lang="fr-CA" dirty="0"/>
              <a:t>Comment pourrait-on faire mieux? </a:t>
            </a:r>
          </a:p>
          <a:p>
            <a:pPr marL="0" lvl="0" indent="0">
              <a:buNone/>
            </a:pPr>
            <a:endParaRPr lang="fr-CA" sz="2000" dirty="0"/>
          </a:p>
          <a:p>
            <a:r>
              <a:rPr lang="fr-CA" dirty="0"/>
              <a:t>Votre pratique</a:t>
            </a:r>
          </a:p>
          <a:p>
            <a:pPr lvl="0"/>
            <a:r>
              <a:rPr lang="fr-CA" dirty="0"/>
              <a:t>Votre système de jumelage</a:t>
            </a:r>
          </a:p>
          <a:p>
            <a:pPr lvl="0"/>
            <a:endParaRPr lang="fr-CA" dirty="0"/>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572008" y="3321080"/>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Des questions? </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838239" y="3017919"/>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6121045" y="3985777"/>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13067" y="3293384"/>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854920" y="2968153"/>
            <a:ext cx="755251" cy="27964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51360" y="3160972"/>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par>
                                <p:cTn id="55" presetID="10"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770346" y="883296"/>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 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p:txBody>
          <a:bodyPr>
            <a:normAutofit fontScale="92500"/>
          </a:bodyPr>
          <a:lstStyle/>
          <a:p>
            <a:pPr lvl="0">
              <a:lnSpc>
                <a:spcPct val="150000"/>
              </a:lnSpc>
              <a:spcBef>
                <a:spcPts val="600"/>
              </a:spcBef>
            </a:pPr>
            <a:r>
              <a:rPr lang="fr-CA" sz="2800" dirty="0">
                <a:solidFill>
                  <a:schemeClr val="bg1">
                    <a:lumMod val="65000"/>
                  </a:schemeClr>
                </a:solidFill>
              </a:rPr>
              <a:t>Exercice de respiration – 2 minutes</a:t>
            </a:r>
          </a:p>
          <a:p>
            <a:pPr lvl="0">
              <a:lnSpc>
                <a:spcPct val="150000"/>
              </a:lnSpc>
              <a:spcBef>
                <a:spcPts val="600"/>
              </a:spcBef>
            </a:pPr>
            <a:r>
              <a:rPr lang="fr-CA" sz="2800" dirty="0">
                <a:solidFill>
                  <a:schemeClr val="bg1">
                    <a:lumMod val="65000"/>
                  </a:schemeClr>
                </a:solidFill>
              </a:rPr>
              <a:t>Compte rendu de la semaine passée</a:t>
            </a:r>
          </a:p>
          <a:p>
            <a:pPr>
              <a:lnSpc>
                <a:spcPct val="150000"/>
              </a:lnSpc>
              <a:spcBef>
                <a:spcPts val="600"/>
              </a:spcBef>
            </a:pPr>
            <a:r>
              <a:rPr lang="fr-CA" sz="2800" dirty="0"/>
              <a:t>Liens entre leadership et la pleine conscience</a:t>
            </a:r>
          </a:p>
          <a:p>
            <a:pPr>
              <a:lnSpc>
                <a:spcPct val="150000"/>
              </a:lnSpc>
              <a:spcBef>
                <a:spcPts val="600"/>
              </a:spcBef>
            </a:pPr>
            <a:r>
              <a:rPr lang="fr-CA" sz="2800" dirty="0"/>
              <a:t>Écouter en tant que dirigeant</a:t>
            </a:r>
          </a:p>
          <a:p>
            <a:pPr>
              <a:lnSpc>
                <a:spcPct val="150000"/>
              </a:lnSpc>
              <a:spcBef>
                <a:spcPts val="600"/>
              </a:spcBef>
            </a:pPr>
            <a:r>
              <a:rPr lang="fr-CA" sz="2800" dirty="0"/>
              <a:t>Décisions conscientes</a:t>
            </a:r>
          </a:p>
          <a:p>
            <a:pPr>
              <a:lnSpc>
                <a:spcPct val="150000"/>
              </a:lnSpc>
              <a:spcBef>
                <a:spcPts val="600"/>
              </a:spcBef>
            </a:pPr>
            <a:r>
              <a:rPr lang="fr-CA" sz="2800" dirty="0"/>
              <a:t>Dirigeant compatissant : </a:t>
            </a:r>
            <a:r>
              <a:rPr lang="fr-FR" sz="2800" dirty="0"/>
              <a:t>Je vous souhaite du bonheur</a:t>
            </a:r>
          </a:p>
        </p:txBody>
      </p:sp>
    </p:spTree>
    <p:extLst>
      <p:ext uri="{BB962C8B-B14F-4D97-AF65-F5344CB8AC3E}">
        <p14:creationId xmlns:p14="http://schemas.microsoft.com/office/powerpoint/2010/main" val="421029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p:nvPr/>
        </p:nvSpPr>
        <p:spPr>
          <a:xfrm>
            <a:off x="5148064" y="3068960"/>
            <a:ext cx="3672408" cy="3307323"/>
          </a:xfrm>
          <a:prstGeom prst="roundRect">
            <a:avLst>
              <a:gd name="adj" fmla="val 16667"/>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fr-CA" sz="1400">
                <a:solidFill>
                  <a:schemeClr val="lt1"/>
                </a:solidFill>
                <a:latin typeface="Calibri"/>
                <a:ea typeface="Calibri"/>
                <a:cs typeface="Calibri"/>
                <a:sym typeface="Calibri"/>
              </a:rPr>
              <a:t>Compétences qui distinguent les personnes qui ont un rendement exceptionnel…</a:t>
            </a:r>
            <a:endParaRPr/>
          </a:p>
          <a:p>
            <a:pPr marL="263525" marR="0" lvl="0" indent="-263525" algn="l" rtl="0">
              <a:spcBef>
                <a:spcPts val="0"/>
              </a:spcBef>
              <a:spcAft>
                <a:spcPts val="0"/>
              </a:spcAft>
              <a:buClr>
                <a:schemeClr val="lt1"/>
              </a:buClr>
              <a:buSzPts val="1400"/>
              <a:buFont typeface="Calibri"/>
              <a:buAutoNum type="arabicPeriod"/>
            </a:pPr>
            <a:r>
              <a:rPr lang="fr-CA" sz="1400">
                <a:solidFill>
                  <a:schemeClr val="lt1"/>
                </a:solidFill>
                <a:latin typeface="Calibri"/>
                <a:ea typeface="Calibri"/>
                <a:cs typeface="Calibri"/>
                <a:sym typeface="Calibri"/>
              </a:rPr>
              <a:t>Forte motivation à réussir et normes de rendement élevées</a:t>
            </a:r>
            <a:endParaRPr/>
          </a:p>
          <a:p>
            <a:pPr marL="263525" marR="0" lvl="0" indent="-263525" algn="l" rtl="0">
              <a:spcBef>
                <a:spcPts val="0"/>
              </a:spcBef>
              <a:spcAft>
                <a:spcPts val="0"/>
              </a:spcAft>
              <a:buClr>
                <a:schemeClr val="lt1"/>
              </a:buClr>
              <a:buSzPts val="1400"/>
              <a:buFont typeface="Calibri"/>
              <a:buAutoNum type="arabicPeriod"/>
            </a:pPr>
            <a:r>
              <a:rPr lang="fr-CA" sz="1400">
                <a:solidFill>
                  <a:schemeClr val="lt1"/>
                </a:solidFill>
                <a:latin typeface="Calibri"/>
                <a:ea typeface="Calibri"/>
                <a:cs typeface="Calibri"/>
                <a:sym typeface="Calibri"/>
              </a:rPr>
              <a:t>Capacité d’exercer une influence</a:t>
            </a:r>
            <a:endParaRPr/>
          </a:p>
          <a:p>
            <a:pPr marL="263525" marR="0" lvl="0" indent="-263525" algn="l" rtl="0">
              <a:spcBef>
                <a:spcPts val="0"/>
              </a:spcBef>
              <a:spcAft>
                <a:spcPts val="0"/>
              </a:spcAft>
              <a:buClr>
                <a:schemeClr val="lt1"/>
              </a:buClr>
              <a:buSzPts val="1400"/>
              <a:buFont typeface="Calibri"/>
              <a:buAutoNum type="arabicPeriod"/>
            </a:pPr>
            <a:r>
              <a:rPr lang="fr-CA" sz="1400">
                <a:solidFill>
                  <a:schemeClr val="lt1"/>
                </a:solidFill>
                <a:latin typeface="Calibri"/>
                <a:ea typeface="Calibri"/>
                <a:cs typeface="Calibri"/>
                <a:sym typeface="Calibri"/>
              </a:rPr>
              <a:t>Raisonnement conceptuel</a:t>
            </a:r>
            <a:endParaRPr/>
          </a:p>
          <a:p>
            <a:pPr marL="263525" marR="0" lvl="0" indent="-263525" algn="l" rtl="0">
              <a:spcBef>
                <a:spcPts val="0"/>
              </a:spcBef>
              <a:spcAft>
                <a:spcPts val="0"/>
              </a:spcAft>
              <a:buClr>
                <a:schemeClr val="lt1"/>
              </a:buClr>
              <a:buSzPts val="1400"/>
              <a:buFont typeface="Calibri"/>
              <a:buAutoNum type="arabicPeriod"/>
            </a:pPr>
            <a:r>
              <a:rPr lang="fr-CA" sz="1400">
                <a:solidFill>
                  <a:schemeClr val="lt1"/>
                </a:solidFill>
                <a:latin typeface="Calibri"/>
                <a:ea typeface="Calibri"/>
                <a:cs typeface="Calibri"/>
                <a:sym typeface="Calibri"/>
              </a:rPr>
              <a:t>Esprit d’analyse</a:t>
            </a:r>
            <a:endParaRPr/>
          </a:p>
          <a:p>
            <a:pPr marL="263525" marR="0" lvl="0" indent="-263525" algn="l" rtl="0">
              <a:spcBef>
                <a:spcPts val="0"/>
              </a:spcBef>
              <a:spcAft>
                <a:spcPts val="0"/>
              </a:spcAft>
              <a:buClr>
                <a:schemeClr val="lt1"/>
              </a:buClr>
              <a:buSzPts val="1400"/>
              <a:buFont typeface="Calibri"/>
              <a:buAutoNum type="arabicPeriod"/>
            </a:pPr>
            <a:r>
              <a:rPr lang="fr-CA" sz="1400">
                <a:solidFill>
                  <a:schemeClr val="lt1"/>
                </a:solidFill>
                <a:latin typeface="Calibri"/>
                <a:ea typeface="Calibri"/>
                <a:cs typeface="Calibri"/>
                <a:sym typeface="Calibri"/>
              </a:rPr>
              <a:t>Initiative pour relever des défis</a:t>
            </a:r>
            <a:endParaRPr/>
          </a:p>
          <a:p>
            <a:pPr marL="263525" marR="0" lvl="0" indent="-263525" algn="l" rtl="0">
              <a:spcBef>
                <a:spcPts val="0"/>
              </a:spcBef>
              <a:spcAft>
                <a:spcPts val="0"/>
              </a:spcAft>
              <a:buClr>
                <a:schemeClr val="lt1"/>
              </a:buClr>
              <a:buSzPts val="1400"/>
              <a:buFont typeface="Calibri"/>
              <a:buAutoNum type="arabicPeriod"/>
            </a:pPr>
            <a:r>
              <a:rPr lang="fr-CA" sz="1400">
                <a:solidFill>
                  <a:schemeClr val="lt1"/>
                </a:solidFill>
                <a:latin typeface="Calibri"/>
                <a:ea typeface="Calibri"/>
                <a:cs typeface="Calibri"/>
                <a:sym typeface="Calibri"/>
              </a:rPr>
              <a:t>Confiance en soi</a:t>
            </a:r>
            <a:endParaRPr/>
          </a:p>
          <a:p>
            <a:pPr marL="0" marR="0" lvl="0" indent="0" algn="l" rtl="0">
              <a:spcBef>
                <a:spcPts val="0"/>
              </a:spcBef>
              <a:spcAft>
                <a:spcPts val="0"/>
              </a:spcAft>
              <a:buNone/>
            </a:pPr>
            <a:endParaRPr sz="1400">
              <a:solidFill>
                <a:schemeClr val="lt1"/>
              </a:solidFill>
              <a:latin typeface="Calibri"/>
              <a:ea typeface="Calibri"/>
              <a:cs typeface="Calibri"/>
              <a:sym typeface="Calibri"/>
            </a:endParaRPr>
          </a:p>
          <a:p>
            <a:pPr marL="0" marR="0" lvl="0" indent="0" algn="l" rtl="0">
              <a:spcBef>
                <a:spcPts val="0"/>
              </a:spcBef>
              <a:spcAft>
                <a:spcPts val="0"/>
              </a:spcAft>
              <a:buNone/>
            </a:pPr>
            <a:r>
              <a:rPr lang="fr-CA" sz="1400">
                <a:solidFill>
                  <a:schemeClr val="lt1"/>
                </a:solidFill>
                <a:latin typeface="Calibri"/>
                <a:ea typeface="Calibri"/>
                <a:cs typeface="Calibri"/>
                <a:sym typeface="Calibri"/>
              </a:rPr>
              <a:t>Parmi les six principales compétences, seules deux sont des compétences purement intellectuelles</a:t>
            </a:r>
            <a:r>
              <a:rPr lang="fr-CA" sz="1100">
                <a:solidFill>
                  <a:schemeClr val="lt1"/>
                </a:solidFill>
                <a:latin typeface="Calibri"/>
                <a:ea typeface="Calibri"/>
                <a:cs typeface="Calibri"/>
                <a:sym typeface="Calibri"/>
              </a:rPr>
              <a:t> – Livre SIY (Cherchez à l’intérieur de vous-même), p. 13</a:t>
            </a:r>
            <a:endParaRPr sz="1600">
              <a:solidFill>
                <a:schemeClr val="lt1"/>
              </a:solidFill>
              <a:latin typeface="Calibri"/>
              <a:ea typeface="Calibri"/>
              <a:cs typeface="Calibri"/>
              <a:sym typeface="Calibri"/>
            </a:endParaRPr>
          </a:p>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4" name="Google Shape;164;p7"/>
          <p:cNvSpPr txBox="1">
            <a:spLocks noGrp="1"/>
          </p:cNvSpPr>
          <p:nvPr>
            <p:ph type="title"/>
          </p:nvPr>
        </p:nvSpPr>
        <p:spPr>
          <a:xfrm>
            <a:off x="457200" y="274638"/>
            <a:ext cx="8229600" cy="77809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Calibri"/>
              <a:buNone/>
            </a:pPr>
            <a:r>
              <a:rPr lang="fr-CA" sz="2800"/>
              <a:t>Qu’est-ce que le « leadership », et quelles sont les qualités d’un bon dirigeant?</a:t>
            </a:r>
            <a:endParaRPr/>
          </a:p>
        </p:txBody>
      </p:sp>
      <p:sp>
        <p:nvSpPr>
          <p:cNvPr id="165" name="Google Shape;165;p7"/>
          <p:cNvSpPr txBox="1">
            <a:spLocks noGrp="1"/>
          </p:cNvSpPr>
          <p:nvPr>
            <p:ph type="body" idx="1"/>
          </p:nvPr>
        </p:nvSpPr>
        <p:spPr>
          <a:xfrm>
            <a:off x="457200" y="1196753"/>
            <a:ext cx="8229600" cy="187220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fr-CA" sz="2000"/>
              <a:t>Caractéristiques d’un bon dirigeant (conscience de soi, autodétermination, vision, capacité à motiver et conscience sociale)</a:t>
            </a:r>
            <a:endParaRPr/>
          </a:p>
          <a:p>
            <a:pPr marL="342900" lvl="0" indent="-342900" algn="l" rtl="0">
              <a:spcBef>
                <a:spcPts val="400"/>
              </a:spcBef>
              <a:spcAft>
                <a:spcPts val="0"/>
              </a:spcAft>
              <a:buClr>
                <a:schemeClr val="dk1"/>
              </a:buClr>
              <a:buSzPts val="2000"/>
              <a:buChar char="•"/>
            </a:pPr>
            <a:r>
              <a:rPr lang="fr-CA" sz="2000"/>
              <a:t>Intelligence émotionnelle et leadership – le leadership concerne plus souvent les « compétences générales » que les « compétences spécialisées » </a:t>
            </a:r>
            <a:r>
              <a:rPr lang="fr-CA" sz="1200"/>
              <a:t>					</a:t>
            </a:r>
            <a:endParaRPr sz="1200"/>
          </a:p>
        </p:txBody>
      </p:sp>
      <p:grpSp>
        <p:nvGrpSpPr>
          <p:cNvPr id="166" name="Google Shape;166;p7"/>
          <p:cNvGrpSpPr/>
          <p:nvPr/>
        </p:nvGrpSpPr>
        <p:grpSpPr>
          <a:xfrm>
            <a:off x="117218" y="3141849"/>
            <a:ext cx="5005039" cy="3096862"/>
            <a:chOff x="1356522" y="1295820"/>
            <a:chExt cx="7081307" cy="4225005"/>
          </a:xfrm>
        </p:grpSpPr>
        <p:sp>
          <p:nvSpPr>
            <p:cNvPr id="167" name="Google Shape;167;p7"/>
            <p:cNvSpPr txBox="1"/>
            <p:nvPr/>
          </p:nvSpPr>
          <p:spPr>
            <a:xfrm>
              <a:off x="5598227" y="1862412"/>
              <a:ext cx="2839602" cy="4639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dirty="0">
                  <a:solidFill>
                    <a:schemeClr val="dk1"/>
                  </a:solidFill>
                  <a:latin typeface="Arial"/>
                  <a:ea typeface="Arial"/>
                  <a:cs typeface="Arial"/>
                  <a:sym typeface="Arial"/>
                </a:rPr>
                <a:t>communication claire</a:t>
              </a:r>
              <a:endParaRPr sz="1400" b="1" dirty="0">
                <a:solidFill>
                  <a:schemeClr val="dk1"/>
                </a:solidFill>
                <a:latin typeface="Arial"/>
                <a:ea typeface="Arial"/>
                <a:cs typeface="Arial"/>
                <a:sym typeface="Arial"/>
              </a:endParaRPr>
            </a:p>
          </p:txBody>
        </p:sp>
        <p:sp>
          <p:nvSpPr>
            <p:cNvPr id="168" name="Google Shape;168;p7"/>
            <p:cNvSpPr txBox="1"/>
            <p:nvPr/>
          </p:nvSpPr>
          <p:spPr>
            <a:xfrm>
              <a:off x="3440328" y="2603074"/>
              <a:ext cx="2760326" cy="48090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2400">
                  <a:solidFill>
                    <a:schemeClr val="dk1"/>
                  </a:solidFill>
                  <a:latin typeface="Arial"/>
                  <a:ea typeface="Arial"/>
                  <a:cs typeface="Arial"/>
                  <a:sym typeface="Arial"/>
                </a:rPr>
                <a:t>BON DIRIGEANT</a:t>
              </a:r>
              <a:endParaRPr sz="2400">
                <a:solidFill>
                  <a:schemeClr val="dk1"/>
                </a:solidFill>
                <a:latin typeface="Arial"/>
                <a:ea typeface="Arial"/>
                <a:cs typeface="Arial"/>
                <a:sym typeface="Arial"/>
              </a:endParaRPr>
            </a:p>
          </p:txBody>
        </p:sp>
        <p:sp>
          <p:nvSpPr>
            <p:cNvPr id="169" name="Google Shape;169;p7"/>
            <p:cNvSpPr/>
            <p:nvPr/>
          </p:nvSpPr>
          <p:spPr>
            <a:xfrm>
              <a:off x="3275856" y="2420888"/>
              <a:ext cx="3168352" cy="1800200"/>
            </a:xfrm>
            <a:prstGeom prst="ellipse">
              <a:avLst/>
            </a:prstGeom>
            <a:noFill/>
            <a:ln w="571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cxnSp>
          <p:nvCxnSpPr>
            <p:cNvPr id="170" name="Google Shape;170;p7"/>
            <p:cNvCxnSpPr/>
            <p:nvPr/>
          </p:nvCxnSpPr>
          <p:spPr>
            <a:xfrm rot="10800000">
              <a:off x="4236427" y="2060848"/>
              <a:ext cx="119549" cy="432048"/>
            </a:xfrm>
            <a:prstGeom prst="straightConnector1">
              <a:avLst/>
            </a:prstGeom>
            <a:noFill/>
            <a:ln w="38100" cap="flat" cmpd="sng">
              <a:solidFill>
                <a:schemeClr val="dk1"/>
              </a:solidFill>
              <a:prstDash val="solid"/>
              <a:round/>
              <a:headEnd type="none" w="sm" len="sm"/>
              <a:tailEnd type="triangle" w="med" len="med"/>
            </a:ln>
          </p:spPr>
        </p:cxnSp>
        <p:cxnSp>
          <p:nvCxnSpPr>
            <p:cNvPr id="171" name="Google Shape;171;p7"/>
            <p:cNvCxnSpPr/>
            <p:nvPr/>
          </p:nvCxnSpPr>
          <p:spPr>
            <a:xfrm rot="10800000">
              <a:off x="3110685" y="2652129"/>
              <a:ext cx="387781" cy="177379"/>
            </a:xfrm>
            <a:prstGeom prst="straightConnector1">
              <a:avLst/>
            </a:prstGeom>
            <a:noFill/>
            <a:ln w="38100" cap="flat" cmpd="sng">
              <a:solidFill>
                <a:schemeClr val="dk1"/>
              </a:solidFill>
              <a:prstDash val="solid"/>
              <a:round/>
              <a:headEnd type="none" w="sm" len="sm"/>
              <a:tailEnd type="triangle" w="med" len="med"/>
            </a:ln>
          </p:spPr>
        </p:cxnSp>
        <p:cxnSp>
          <p:nvCxnSpPr>
            <p:cNvPr id="172" name="Google Shape;172;p7"/>
            <p:cNvCxnSpPr>
              <a:stCxn id="169" idx="0"/>
            </p:cNvCxnSpPr>
            <p:nvPr/>
          </p:nvCxnSpPr>
          <p:spPr>
            <a:xfrm rot="10800000">
              <a:off x="4860032" y="1916888"/>
              <a:ext cx="0" cy="504000"/>
            </a:xfrm>
            <a:prstGeom prst="straightConnector1">
              <a:avLst/>
            </a:prstGeom>
            <a:noFill/>
            <a:ln w="38100" cap="flat" cmpd="sng">
              <a:solidFill>
                <a:schemeClr val="dk1"/>
              </a:solidFill>
              <a:prstDash val="solid"/>
              <a:round/>
              <a:headEnd type="none" w="sm" len="sm"/>
              <a:tailEnd type="triangle" w="med" len="med"/>
            </a:ln>
          </p:spPr>
        </p:cxnSp>
        <p:cxnSp>
          <p:nvCxnSpPr>
            <p:cNvPr id="173" name="Google Shape;173;p7"/>
            <p:cNvCxnSpPr/>
            <p:nvPr/>
          </p:nvCxnSpPr>
          <p:spPr>
            <a:xfrm rot="10800000" flipH="1">
              <a:off x="5863518" y="2200668"/>
              <a:ext cx="194112" cy="408320"/>
            </a:xfrm>
            <a:prstGeom prst="straightConnector1">
              <a:avLst/>
            </a:prstGeom>
            <a:noFill/>
            <a:ln w="38100" cap="flat" cmpd="sng">
              <a:solidFill>
                <a:schemeClr val="dk1"/>
              </a:solidFill>
              <a:prstDash val="solid"/>
              <a:round/>
              <a:headEnd type="none" w="sm" len="sm"/>
              <a:tailEnd type="triangle" w="med" len="med"/>
            </a:ln>
          </p:spPr>
        </p:cxnSp>
        <p:cxnSp>
          <p:nvCxnSpPr>
            <p:cNvPr id="174" name="Google Shape;174;p7"/>
            <p:cNvCxnSpPr/>
            <p:nvPr/>
          </p:nvCxnSpPr>
          <p:spPr>
            <a:xfrm rot="10800000" flipH="1">
              <a:off x="6200654" y="2606456"/>
              <a:ext cx="427884" cy="253627"/>
            </a:xfrm>
            <a:prstGeom prst="straightConnector1">
              <a:avLst/>
            </a:prstGeom>
            <a:noFill/>
            <a:ln w="38100" cap="flat" cmpd="sng">
              <a:solidFill>
                <a:schemeClr val="dk1"/>
              </a:solidFill>
              <a:prstDash val="solid"/>
              <a:round/>
              <a:headEnd type="none" w="sm" len="sm"/>
              <a:tailEnd type="triangle" w="med" len="med"/>
            </a:ln>
          </p:spPr>
        </p:cxnSp>
        <p:cxnSp>
          <p:nvCxnSpPr>
            <p:cNvPr id="175" name="Google Shape;175;p7"/>
            <p:cNvCxnSpPr/>
            <p:nvPr/>
          </p:nvCxnSpPr>
          <p:spPr>
            <a:xfrm>
              <a:off x="6461156" y="3345128"/>
              <a:ext cx="559116" cy="0"/>
            </a:xfrm>
            <a:prstGeom prst="straightConnector1">
              <a:avLst/>
            </a:prstGeom>
            <a:noFill/>
            <a:ln w="38100" cap="flat" cmpd="sng">
              <a:solidFill>
                <a:schemeClr val="dk1"/>
              </a:solidFill>
              <a:prstDash val="solid"/>
              <a:round/>
              <a:headEnd type="none" w="sm" len="sm"/>
              <a:tailEnd type="triangle" w="med" len="med"/>
            </a:ln>
          </p:spPr>
        </p:cxnSp>
        <p:cxnSp>
          <p:nvCxnSpPr>
            <p:cNvPr id="176" name="Google Shape;176;p7"/>
            <p:cNvCxnSpPr/>
            <p:nvPr/>
          </p:nvCxnSpPr>
          <p:spPr>
            <a:xfrm>
              <a:off x="5598228" y="4123487"/>
              <a:ext cx="119549" cy="432048"/>
            </a:xfrm>
            <a:prstGeom prst="straightConnector1">
              <a:avLst/>
            </a:prstGeom>
            <a:noFill/>
            <a:ln w="38100" cap="flat" cmpd="sng">
              <a:solidFill>
                <a:schemeClr val="dk1"/>
              </a:solidFill>
              <a:prstDash val="solid"/>
              <a:round/>
              <a:headEnd type="none" w="sm" len="sm"/>
              <a:tailEnd type="triangle" w="med" len="med"/>
            </a:ln>
          </p:spPr>
        </p:cxnSp>
        <p:cxnSp>
          <p:nvCxnSpPr>
            <p:cNvPr id="177" name="Google Shape;177;p7"/>
            <p:cNvCxnSpPr/>
            <p:nvPr/>
          </p:nvCxnSpPr>
          <p:spPr>
            <a:xfrm>
              <a:off x="6200654" y="3829203"/>
              <a:ext cx="381801" cy="319567"/>
            </a:xfrm>
            <a:prstGeom prst="straightConnector1">
              <a:avLst/>
            </a:prstGeom>
            <a:noFill/>
            <a:ln w="38100" cap="flat" cmpd="sng">
              <a:solidFill>
                <a:schemeClr val="dk1"/>
              </a:solidFill>
              <a:prstDash val="solid"/>
              <a:round/>
              <a:headEnd type="none" w="sm" len="sm"/>
              <a:tailEnd type="triangle" w="med" len="med"/>
            </a:ln>
          </p:spPr>
        </p:cxnSp>
        <p:cxnSp>
          <p:nvCxnSpPr>
            <p:cNvPr id="178" name="Google Shape;178;p7"/>
            <p:cNvCxnSpPr/>
            <p:nvPr/>
          </p:nvCxnSpPr>
          <p:spPr>
            <a:xfrm>
              <a:off x="4839534" y="4253207"/>
              <a:ext cx="0" cy="504056"/>
            </a:xfrm>
            <a:prstGeom prst="straightConnector1">
              <a:avLst/>
            </a:prstGeom>
            <a:noFill/>
            <a:ln w="38100" cap="flat" cmpd="sng">
              <a:solidFill>
                <a:schemeClr val="dk1"/>
              </a:solidFill>
              <a:prstDash val="solid"/>
              <a:round/>
              <a:headEnd type="none" w="sm" len="sm"/>
              <a:tailEnd type="triangle" w="med" len="med"/>
            </a:ln>
          </p:spPr>
        </p:cxnSp>
        <p:cxnSp>
          <p:nvCxnSpPr>
            <p:cNvPr id="179" name="Google Shape;179;p7"/>
            <p:cNvCxnSpPr/>
            <p:nvPr/>
          </p:nvCxnSpPr>
          <p:spPr>
            <a:xfrm flipH="1">
              <a:off x="4047446" y="4149080"/>
              <a:ext cx="194112" cy="408320"/>
            </a:xfrm>
            <a:prstGeom prst="straightConnector1">
              <a:avLst/>
            </a:prstGeom>
            <a:noFill/>
            <a:ln w="38100" cap="flat" cmpd="sng">
              <a:solidFill>
                <a:schemeClr val="dk1"/>
              </a:solidFill>
              <a:prstDash val="solid"/>
              <a:round/>
              <a:headEnd type="none" w="sm" len="sm"/>
              <a:tailEnd type="triangle" w="med" len="med"/>
            </a:ln>
          </p:spPr>
        </p:cxnSp>
        <p:cxnSp>
          <p:nvCxnSpPr>
            <p:cNvPr id="180" name="Google Shape;180;p7"/>
            <p:cNvCxnSpPr/>
            <p:nvPr/>
          </p:nvCxnSpPr>
          <p:spPr>
            <a:xfrm flipH="1">
              <a:off x="3229798" y="3888972"/>
              <a:ext cx="351712" cy="348176"/>
            </a:xfrm>
            <a:prstGeom prst="straightConnector1">
              <a:avLst/>
            </a:prstGeom>
            <a:noFill/>
            <a:ln w="38100" cap="flat" cmpd="sng">
              <a:solidFill>
                <a:schemeClr val="dk1"/>
              </a:solidFill>
              <a:prstDash val="solid"/>
              <a:round/>
              <a:headEnd type="none" w="sm" len="sm"/>
              <a:tailEnd type="triangle" w="med" len="med"/>
            </a:ln>
          </p:spPr>
        </p:cxnSp>
        <p:cxnSp>
          <p:nvCxnSpPr>
            <p:cNvPr id="181" name="Google Shape;181;p7"/>
            <p:cNvCxnSpPr/>
            <p:nvPr/>
          </p:nvCxnSpPr>
          <p:spPr>
            <a:xfrm rot="10800000">
              <a:off x="2716740" y="3328967"/>
              <a:ext cx="559116" cy="0"/>
            </a:xfrm>
            <a:prstGeom prst="straightConnector1">
              <a:avLst/>
            </a:prstGeom>
            <a:noFill/>
            <a:ln w="38100" cap="flat" cmpd="sng">
              <a:solidFill>
                <a:schemeClr val="dk1"/>
              </a:solidFill>
              <a:prstDash val="solid"/>
              <a:round/>
              <a:headEnd type="none" w="sm" len="sm"/>
              <a:tailEnd type="triangle" w="med" len="med"/>
            </a:ln>
          </p:spPr>
        </p:cxnSp>
        <p:sp>
          <p:nvSpPr>
            <p:cNvPr id="182" name="Google Shape;182;p7"/>
            <p:cNvSpPr txBox="1"/>
            <p:nvPr/>
          </p:nvSpPr>
          <p:spPr>
            <a:xfrm>
              <a:off x="3361464" y="1295820"/>
              <a:ext cx="3234388" cy="33201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fr-CA" sz="1400" b="1" dirty="0">
                  <a:solidFill>
                    <a:schemeClr val="dk1"/>
                  </a:solidFill>
                  <a:latin typeface="Arial"/>
                  <a:ea typeface="Arial"/>
                  <a:cs typeface="Arial"/>
                  <a:sym typeface="Arial"/>
                </a:rPr>
                <a:t>inspiration et motivation</a:t>
              </a:r>
              <a:endParaRPr sz="1400" b="1" dirty="0">
                <a:solidFill>
                  <a:schemeClr val="dk1"/>
                </a:solidFill>
                <a:latin typeface="Arial"/>
                <a:ea typeface="Arial"/>
                <a:cs typeface="Arial"/>
                <a:sym typeface="Arial"/>
              </a:endParaRPr>
            </a:p>
          </p:txBody>
        </p:sp>
        <p:sp>
          <p:nvSpPr>
            <p:cNvPr id="183" name="Google Shape;183;p7"/>
            <p:cNvSpPr txBox="1"/>
            <p:nvPr/>
          </p:nvSpPr>
          <p:spPr>
            <a:xfrm>
              <a:off x="2047543" y="1704306"/>
              <a:ext cx="2627783" cy="33201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fr-CA" sz="1400" b="1" dirty="0">
                  <a:solidFill>
                    <a:schemeClr val="dk1"/>
                  </a:solidFill>
                  <a:latin typeface="Arial"/>
                  <a:ea typeface="Arial"/>
                  <a:cs typeface="Arial"/>
                  <a:sym typeface="Arial"/>
                </a:rPr>
                <a:t>s’attend au meilleur</a:t>
              </a:r>
              <a:endParaRPr sz="1400" b="1" dirty="0">
                <a:solidFill>
                  <a:schemeClr val="dk1"/>
                </a:solidFill>
                <a:latin typeface="Arial"/>
                <a:ea typeface="Arial"/>
                <a:cs typeface="Arial"/>
                <a:sym typeface="Arial"/>
              </a:endParaRPr>
            </a:p>
          </p:txBody>
        </p:sp>
        <p:sp>
          <p:nvSpPr>
            <p:cNvPr id="184" name="Google Shape;184;p7"/>
            <p:cNvSpPr txBox="1"/>
            <p:nvPr/>
          </p:nvSpPr>
          <p:spPr>
            <a:xfrm>
              <a:off x="1356522" y="2155440"/>
              <a:ext cx="2077437" cy="33201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fr-CA" sz="1400" b="1" dirty="0">
                  <a:solidFill>
                    <a:schemeClr val="dk1"/>
                  </a:solidFill>
                  <a:latin typeface="Arial"/>
                  <a:ea typeface="Arial"/>
                  <a:cs typeface="Arial"/>
                  <a:sym typeface="Arial"/>
                </a:rPr>
                <a:t>concentration sur l’équipe</a:t>
              </a:r>
              <a:endParaRPr sz="1400" b="1" dirty="0">
                <a:solidFill>
                  <a:schemeClr val="dk1"/>
                </a:solidFill>
                <a:latin typeface="Arial"/>
                <a:ea typeface="Arial"/>
                <a:cs typeface="Arial"/>
                <a:sym typeface="Arial"/>
              </a:endParaRPr>
            </a:p>
          </p:txBody>
        </p:sp>
        <p:sp>
          <p:nvSpPr>
            <p:cNvPr id="185" name="Google Shape;185;p7"/>
            <p:cNvSpPr txBox="1"/>
            <p:nvPr/>
          </p:nvSpPr>
          <p:spPr>
            <a:xfrm>
              <a:off x="1435225" y="3017546"/>
              <a:ext cx="1521023" cy="33201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a:solidFill>
                    <a:schemeClr val="dk1"/>
                  </a:solidFill>
                  <a:latin typeface="Arial"/>
                  <a:ea typeface="Arial"/>
                  <a:cs typeface="Arial"/>
                  <a:sym typeface="Arial"/>
                </a:rPr>
                <a:t>objectifs clairs</a:t>
              </a:r>
              <a:endParaRPr sz="1400" b="1">
                <a:solidFill>
                  <a:schemeClr val="dk1"/>
                </a:solidFill>
                <a:latin typeface="Arial"/>
                <a:ea typeface="Arial"/>
                <a:cs typeface="Arial"/>
                <a:sym typeface="Arial"/>
              </a:endParaRPr>
            </a:p>
          </p:txBody>
        </p:sp>
        <p:sp>
          <p:nvSpPr>
            <p:cNvPr id="186" name="Google Shape;186;p7"/>
            <p:cNvSpPr txBox="1"/>
            <p:nvPr/>
          </p:nvSpPr>
          <p:spPr>
            <a:xfrm>
              <a:off x="1873128" y="3956314"/>
              <a:ext cx="1521023" cy="33201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a:solidFill>
                    <a:schemeClr val="dk1"/>
                  </a:solidFill>
                  <a:latin typeface="Arial"/>
                  <a:ea typeface="Arial"/>
                  <a:cs typeface="Arial"/>
                  <a:sym typeface="Arial"/>
                </a:rPr>
                <a:t>créativité</a:t>
              </a:r>
              <a:endParaRPr sz="1400" b="1">
                <a:solidFill>
                  <a:schemeClr val="dk1"/>
                </a:solidFill>
                <a:latin typeface="Arial"/>
                <a:ea typeface="Arial"/>
                <a:cs typeface="Arial"/>
                <a:sym typeface="Arial"/>
              </a:endParaRPr>
            </a:p>
          </p:txBody>
        </p:sp>
        <p:sp>
          <p:nvSpPr>
            <p:cNvPr id="187" name="Google Shape;187;p7"/>
            <p:cNvSpPr txBox="1"/>
            <p:nvPr/>
          </p:nvSpPr>
          <p:spPr>
            <a:xfrm>
              <a:off x="1873128" y="4488762"/>
              <a:ext cx="2769689" cy="4639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dirty="0">
                  <a:solidFill>
                    <a:schemeClr val="dk1"/>
                  </a:solidFill>
                  <a:latin typeface="Arial"/>
                  <a:ea typeface="Arial"/>
                  <a:cs typeface="Arial"/>
                  <a:sym typeface="Arial"/>
                </a:rPr>
                <a:t>vision et décisions</a:t>
              </a:r>
              <a:endParaRPr sz="1400" b="1" dirty="0">
                <a:solidFill>
                  <a:schemeClr val="dk1"/>
                </a:solidFill>
                <a:latin typeface="Arial"/>
                <a:ea typeface="Arial"/>
                <a:cs typeface="Arial"/>
                <a:sym typeface="Arial"/>
              </a:endParaRPr>
            </a:p>
          </p:txBody>
        </p:sp>
        <p:sp>
          <p:nvSpPr>
            <p:cNvPr id="188" name="Google Shape;188;p7"/>
            <p:cNvSpPr txBox="1"/>
            <p:nvPr/>
          </p:nvSpPr>
          <p:spPr>
            <a:xfrm>
              <a:off x="3440329" y="5056895"/>
              <a:ext cx="3606138" cy="4639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dirty="0">
                  <a:solidFill>
                    <a:schemeClr val="dk1"/>
                  </a:solidFill>
                  <a:latin typeface="Arial"/>
                  <a:ea typeface="Arial"/>
                  <a:cs typeface="Arial"/>
                  <a:sym typeface="Arial"/>
                </a:rPr>
                <a:t>soutien et encouragements</a:t>
              </a:r>
              <a:endParaRPr sz="1400" b="1" dirty="0">
                <a:solidFill>
                  <a:schemeClr val="dk1"/>
                </a:solidFill>
                <a:latin typeface="Arial"/>
                <a:ea typeface="Arial"/>
                <a:cs typeface="Arial"/>
                <a:sym typeface="Arial"/>
              </a:endParaRPr>
            </a:p>
          </p:txBody>
        </p:sp>
        <p:sp>
          <p:nvSpPr>
            <p:cNvPr id="189" name="Google Shape;189;p7"/>
            <p:cNvSpPr txBox="1"/>
            <p:nvPr/>
          </p:nvSpPr>
          <p:spPr>
            <a:xfrm>
              <a:off x="5165409" y="4592965"/>
              <a:ext cx="2130093" cy="46393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dirty="0">
                  <a:solidFill>
                    <a:schemeClr val="dk1"/>
                  </a:solidFill>
                  <a:latin typeface="Arial"/>
                  <a:ea typeface="Arial"/>
                  <a:cs typeface="Arial"/>
                  <a:sym typeface="Arial"/>
                </a:rPr>
                <a:t>bon exemple</a:t>
              </a:r>
              <a:endParaRPr sz="1400" b="1" dirty="0">
                <a:solidFill>
                  <a:schemeClr val="dk1"/>
                </a:solidFill>
                <a:latin typeface="Arial"/>
                <a:ea typeface="Arial"/>
                <a:cs typeface="Arial"/>
                <a:sym typeface="Arial"/>
              </a:endParaRPr>
            </a:p>
          </p:txBody>
        </p:sp>
        <p:sp>
          <p:nvSpPr>
            <p:cNvPr id="190" name="Google Shape;190;p7"/>
            <p:cNvSpPr txBox="1"/>
            <p:nvPr/>
          </p:nvSpPr>
          <p:spPr>
            <a:xfrm>
              <a:off x="6240370" y="4041844"/>
              <a:ext cx="2187886" cy="46392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dirty="0">
                  <a:solidFill>
                    <a:schemeClr val="dk1"/>
                  </a:solidFill>
                  <a:latin typeface="Arial"/>
                  <a:ea typeface="Arial"/>
                  <a:cs typeface="Arial"/>
                  <a:sym typeface="Arial"/>
                </a:rPr>
                <a:t>reconnaissance</a:t>
              </a:r>
              <a:endParaRPr sz="1400" b="1" dirty="0">
                <a:solidFill>
                  <a:schemeClr val="dk1"/>
                </a:solidFill>
                <a:latin typeface="Arial"/>
                <a:ea typeface="Arial"/>
                <a:cs typeface="Arial"/>
                <a:sym typeface="Arial"/>
              </a:endParaRPr>
            </a:p>
          </p:txBody>
        </p:sp>
        <p:sp>
          <p:nvSpPr>
            <p:cNvPr id="191" name="Google Shape;191;p7"/>
            <p:cNvSpPr txBox="1"/>
            <p:nvPr/>
          </p:nvSpPr>
          <p:spPr>
            <a:xfrm>
              <a:off x="6910663" y="3129434"/>
              <a:ext cx="1351339" cy="46392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dirty="0">
                  <a:solidFill>
                    <a:schemeClr val="dk1"/>
                  </a:solidFill>
                  <a:latin typeface="Arial"/>
                  <a:ea typeface="Arial"/>
                  <a:cs typeface="Arial"/>
                  <a:sym typeface="Arial"/>
                </a:rPr>
                <a:t>intégrité</a:t>
              </a:r>
              <a:endParaRPr sz="1400" b="1" dirty="0">
                <a:solidFill>
                  <a:schemeClr val="dk1"/>
                </a:solidFill>
                <a:latin typeface="Arial"/>
                <a:ea typeface="Arial"/>
                <a:cs typeface="Arial"/>
                <a:sym typeface="Arial"/>
              </a:endParaRPr>
            </a:p>
          </p:txBody>
        </p:sp>
        <p:sp>
          <p:nvSpPr>
            <p:cNvPr id="192" name="Google Shape;192;p7"/>
            <p:cNvSpPr txBox="1"/>
            <p:nvPr/>
          </p:nvSpPr>
          <p:spPr>
            <a:xfrm>
              <a:off x="6505483" y="2322721"/>
              <a:ext cx="1446266" cy="45296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fr-CA" sz="1400" b="1">
                  <a:solidFill>
                    <a:schemeClr val="dk1"/>
                  </a:solidFill>
                  <a:latin typeface="Arial"/>
                  <a:ea typeface="Arial"/>
                  <a:cs typeface="Arial"/>
                  <a:sym typeface="Arial"/>
                </a:rPr>
                <a:t>stratégie</a:t>
              </a:r>
              <a:endParaRPr sz="1400" b="1">
                <a:solidFill>
                  <a:schemeClr val="dk1"/>
                </a:solidFill>
                <a:latin typeface="Arial"/>
                <a:ea typeface="Arial"/>
                <a:cs typeface="Arial"/>
                <a:sym typeface="Arial"/>
              </a:endParaRPr>
            </a:p>
          </p:txBody>
        </p:sp>
      </p:grpSp>
      <p:sp>
        <p:nvSpPr>
          <p:cNvPr id="193" name="Google Shape;193;p7"/>
          <p:cNvSpPr/>
          <p:nvPr/>
        </p:nvSpPr>
        <p:spPr>
          <a:xfrm>
            <a:off x="5313248" y="4329192"/>
            <a:ext cx="3373551" cy="398567"/>
          </a:xfrm>
          <a:prstGeom prst="roundRect">
            <a:avLst>
              <a:gd name="adj" fmla="val 16667"/>
            </a:avLst>
          </a:prstGeom>
          <a:solidFill>
            <a:srgbClr val="7030A0">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a:bodyPr>
          <a:lstStyle/>
          <a:p>
            <a:pPr marL="514350" indent="-514350">
              <a:buFont typeface="+mj-lt"/>
              <a:buAutoNum type="arabicPeriod"/>
            </a:pPr>
            <a:r>
              <a:rPr lang="fr-CA" dirty="0"/>
              <a:t>Conscience de soi</a:t>
            </a:r>
          </a:p>
          <a:p>
            <a:pPr marL="514350" indent="-514350">
              <a:buFont typeface="+mj-lt"/>
              <a:buAutoNum type="arabicPeriod"/>
            </a:pPr>
            <a:r>
              <a:rPr lang="fr-CA" dirty="0"/>
              <a:t>Autorégulation </a:t>
            </a:r>
          </a:p>
          <a:p>
            <a:pPr marL="514350" indent="-514350">
              <a:buFont typeface="+mj-lt"/>
              <a:buAutoNum type="arabicPeriod"/>
            </a:pPr>
            <a:r>
              <a:rPr lang="fr-CA" dirty="0"/>
              <a:t>Motivation </a:t>
            </a:r>
          </a:p>
          <a:p>
            <a:pPr marL="514350" indent="-514350">
              <a:buFont typeface="+mj-lt"/>
              <a:buAutoNum type="arabicPeriod"/>
            </a:pPr>
            <a:r>
              <a:rPr lang="fr-CA" dirty="0">
                <a:solidFill>
                  <a:srgbClr val="7030A0"/>
                </a:solidFill>
              </a:rPr>
              <a:t>Empathie</a:t>
            </a:r>
          </a:p>
          <a:p>
            <a:pPr marL="514350" indent="-514350">
              <a:buFont typeface="+mj-lt"/>
              <a:buAutoNum type="arabicPeriod"/>
            </a:pPr>
            <a:r>
              <a:rPr lang="fr-CA" dirty="0"/>
              <a:t>Compétences sociales</a:t>
            </a:r>
            <a:br>
              <a:rPr lang="fr-CA" dirty="0"/>
            </a:br>
            <a:endParaRPr lang="fr-CA" dirty="0"/>
          </a:p>
          <a:p>
            <a:pPr marL="0" indent="0">
              <a:buNone/>
            </a:pPr>
            <a:r>
              <a:rPr lang="fr-CA" sz="1800" dirty="0"/>
              <a:t> (adapté du </a:t>
            </a:r>
            <a:r>
              <a:rPr lang="fr-CA" sz="1800" u="sng" dirty="0">
                <a:hlinkClick r:id="rId5"/>
              </a:rPr>
              <a:t>https://siyli.org/great-leaders/</a:t>
            </a:r>
            <a:r>
              <a:rPr lang="fr-CA" sz="1800" u="sng" dirty="0"/>
              <a:t>)</a:t>
            </a:r>
            <a:endParaRPr lang="fr-CA" sz="18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6665" y="1637442"/>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548605" y="1637442"/>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dirty="0"/>
              <a:t>Les organisations ayant des programmes de pleine conscience</a:t>
            </a:r>
            <a:endParaRPr lang="en-US" sz="3000" dirty="0"/>
          </a:p>
        </p:txBody>
      </p:sp>
      <p:pic>
        <p:nvPicPr>
          <p:cNvPr id="1030" name="Picture 6"/>
          <p:cNvPicPr>
            <a:picLocks noChangeAspect="1" noChangeArrowheads="1"/>
          </p:cNvPicPr>
          <p:nvPr/>
        </p:nvPicPr>
        <p:blipFill>
          <a:blip r:embed="rId3"/>
          <a:srcRect/>
          <a:stretch>
            <a:fillRect/>
          </a:stretch>
        </p:blipFill>
        <p:spPr bwMode="auto">
          <a:xfrm>
            <a:off x="6663530" y="2833920"/>
            <a:ext cx="2023269" cy="1277690"/>
          </a:xfrm>
          <a:prstGeom prst="rect">
            <a:avLst/>
          </a:prstGeom>
          <a:noFill/>
          <a:ln w="9525">
            <a:noFill/>
            <a:miter lim="800000"/>
            <a:headEnd/>
            <a:tailEnd/>
          </a:ln>
        </p:spPr>
      </p:pic>
      <p:sp>
        <p:nvSpPr>
          <p:cNvPr id="4" name="Rectangle 3"/>
          <p:cNvSpPr/>
          <p:nvPr/>
        </p:nvSpPr>
        <p:spPr>
          <a:xfrm>
            <a:off x="706067" y="6169745"/>
            <a:ext cx="2095386" cy="355598"/>
          </a:xfrm>
          <a:prstGeom prst="rect">
            <a:avLst/>
          </a:prstGeom>
        </p:spPr>
        <p:txBody>
          <a:bodyPr wrap="square">
            <a:spAutoFit/>
          </a:bodyPr>
          <a:lstStyle/>
          <a:p>
            <a:r>
              <a:rPr lang="fr-CA" sz="1200" dirty="0">
                <a:hlinkClick r:id="rId4"/>
              </a:rPr>
              <a:t>http://www.siyli.org</a:t>
            </a:r>
            <a:r>
              <a:rPr lang="fr-CA" sz="1200" dirty="0"/>
              <a:t> </a:t>
            </a:r>
            <a:endParaRPr lang="en-CA" sz="1200" dirty="0"/>
          </a:p>
        </p:txBody>
      </p:sp>
      <p:pic>
        <p:nvPicPr>
          <p:cNvPr id="5" name="Picture 1"/>
          <p:cNvPicPr>
            <a:picLocks noChangeAspect="1" noChangeArrowheads="1"/>
          </p:cNvPicPr>
          <p:nvPr/>
        </p:nvPicPr>
        <p:blipFill>
          <a:blip r:embed="rId5" cstate="print"/>
          <a:srcRect/>
          <a:stretch>
            <a:fillRect/>
          </a:stretch>
        </p:blipFill>
        <p:spPr bwMode="auto">
          <a:xfrm>
            <a:off x="661211" y="1664704"/>
            <a:ext cx="1092270" cy="33932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465639" y="1664703"/>
            <a:ext cx="904098" cy="440199"/>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1987363" y="1664704"/>
            <a:ext cx="1244390" cy="334543"/>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1878609" y="2219346"/>
            <a:ext cx="1289011" cy="605625"/>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2003102" y="5626038"/>
            <a:ext cx="1156397" cy="293466"/>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3198267" y="3756722"/>
            <a:ext cx="1804615" cy="513565"/>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6658320" y="4917976"/>
            <a:ext cx="1082478" cy="524118"/>
          </a:xfrm>
          <a:prstGeom prst="rect">
            <a:avLst/>
          </a:prstGeom>
          <a:noFill/>
          <a:ln w="9525">
            <a:noFill/>
            <a:miter lim="800000"/>
            <a:headEnd/>
            <a:tailEnd/>
          </a:ln>
        </p:spPr>
      </p:pic>
      <p:sp>
        <p:nvSpPr>
          <p:cNvPr id="13" name="Rectangle 12"/>
          <p:cNvSpPr/>
          <p:nvPr/>
        </p:nvSpPr>
        <p:spPr>
          <a:xfrm>
            <a:off x="2687243" y="6169745"/>
            <a:ext cx="2107330" cy="355598"/>
          </a:xfrm>
          <a:prstGeom prst="rect">
            <a:avLst/>
          </a:prstGeom>
        </p:spPr>
        <p:txBody>
          <a:bodyPr wrap="square">
            <a:spAutoFit/>
          </a:bodyPr>
          <a:lstStyle/>
          <a:p>
            <a:r>
              <a:rPr lang="en-CA" sz="1200" dirty="0">
                <a:hlinkClick r:id="rId12"/>
              </a:rPr>
              <a:t>www.Mindfulnet.org</a:t>
            </a:r>
            <a:endParaRPr lang="en-CA" sz="1200" dirty="0"/>
          </a:p>
        </p:txBody>
      </p:sp>
      <p:sp>
        <p:nvSpPr>
          <p:cNvPr id="14" name="Rectangle 13"/>
          <p:cNvSpPr/>
          <p:nvPr/>
        </p:nvSpPr>
        <p:spPr>
          <a:xfrm>
            <a:off x="4680366" y="6169745"/>
            <a:ext cx="3383606" cy="355598"/>
          </a:xfrm>
          <a:prstGeom prst="rect">
            <a:avLst/>
          </a:prstGeom>
        </p:spPr>
        <p:txBody>
          <a:bodyPr wrap="square">
            <a:spAutoFit/>
          </a:bodyPr>
          <a:lstStyle/>
          <a:p>
            <a:r>
              <a:rPr lang="en-CA" sz="1200" dirty="0">
                <a:hlinkClick r:id="rId13"/>
              </a:rPr>
              <a:t>http://instituteformindfulleadership.org</a:t>
            </a:r>
            <a:r>
              <a:rPr lang="en-CA" sz="1200" dirty="0"/>
              <a:t> </a:t>
            </a:r>
          </a:p>
        </p:txBody>
      </p:sp>
      <p:pic>
        <p:nvPicPr>
          <p:cNvPr id="15" name="Picture 23"/>
          <p:cNvPicPr>
            <a:picLocks noChangeAspect="1" noChangeArrowheads="1"/>
          </p:cNvPicPr>
          <p:nvPr/>
        </p:nvPicPr>
        <p:blipFill>
          <a:blip r:embed="rId14" cstate="print"/>
          <a:srcRect/>
          <a:stretch>
            <a:fillRect/>
          </a:stretch>
        </p:blipFill>
        <p:spPr bwMode="auto">
          <a:xfrm>
            <a:off x="5808362" y="2101844"/>
            <a:ext cx="554991" cy="669469"/>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5782061" y="1547655"/>
            <a:ext cx="1072415" cy="513565"/>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4603621" y="1591337"/>
            <a:ext cx="944555" cy="407910"/>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5777103" y="2826229"/>
            <a:ext cx="666778" cy="712453"/>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589598" y="4580614"/>
            <a:ext cx="908465" cy="784105"/>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3865013" y="4546964"/>
            <a:ext cx="973472" cy="733665"/>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7105382" y="5658423"/>
            <a:ext cx="1145787" cy="316871"/>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7926422" y="4561534"/>
            <a:ext cx="682471" cy="807031"/>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2486019" y="4653980"/>
            <a:ext cx="616962" cy="586932"/>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1959174" y="3026378"/>
            <a:ext cx="1136835" cy="537014"/>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1616080" y="4507247"/>
            <a:ext cx="751923" cy="86119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4687318" y="4304506"/>
            <a:ext cx="1139685" cy="1167612"/>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5348830" y="3715664"/>
            <a:ext cx="739456" cy="765046"/>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3437610" y="2921462"/>
            <a:ext cx="1852952" cy="672382"/>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3525678" y="2292712"/>
            <a:ext cx="2005128" cy="547297"/>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517987" y="5617632"/>
            <a:ext cx="1217399" cy="275125"/>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4680367" y="5593955"/>
            <a:ext cx="2157303" cy="322480"/>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6651485" y="4476286"/>
            <a:ext cx="1117140" cy="293466"/>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3220999" y="4653980"/>
            <a:ext cx="526000" cy="538889"/>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3427212" y="5535095"/>
            <a:ext cx="985440" cy="440199"/>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7088361" y="1417638"/>
            <a:ext cx="1253205" cy="797860"/>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7068400" y="2387244"/>
            <a:ext cx="1215880" cy="358233"/>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09996" y="4433642"/>
            <a:ext cx="775880" cy="9713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1619639" y="3771277"/>
            <a:ext cx="1402824" cy="601011"/>
          </a:xfrm>
          <a:prstGeom prst="rect">
            <a:avLst/>
          </a:prstGeom>
        </p:spPr>
      </p:pic>
      <p:pic>
        <p:nvPicPr>
          <p:cNvPr id="41" name="Picture 40"/>
          <p:cNvPicPr>
            <a:picLocks noChangeAspect="1"/>
          </p:cNvPicPr>
          <p:nvPr/>
        </p:nvPicPr>
        <p:blipFill>
          <a:blip r:embed="rId38"/>
          <a:stretch>
            <a:fillRect/>
          </a:stretch>
        </p:blipFill>
        <p:spPr>
          <a:xfrm>
            <a:off x="648440" y="3418525"/>
            <a:ext cx="848050" cy="1020085"/>
          </a:xfrm>
          <a:prstGeom prst="rect">
            <a:avLst/>
          </a:prstGeom>
        </p:spPr>
      </p:pic>
      <p:grpSp>
        <p:nvGrpSpPr>
          <p:cNvPr id="42" name="Group 41"/>
          <p:cNvGrpSpPr/>
          <p:nvPr/>
        </p:nvGrpSpPr>
        <p:grpSpPr>
          <a:xfrm>
            <a:off x="457200" y="2068621"/>
            <a:ext cx="1312205" cy="1315066"/>
            <a:chOff x="434163" y="1959146"/>
            <a:chExt cx="1396280" cy="1365856"/>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3"/>
              <a:ext cx="1396280" cy="400109"/>
            </a:xfrm>
            <a:prstGeom prst="rect">
              <a:avLst/>
            </a:prstGeom>
            <a:noFill/>
          </p:spPr>
          <p:txBody>
            <a:bodyPr wrap="none" rtlCol="0">
              <a:spAutoFit/>
            </a:bodyPr>
            <a:lstStyle/>
            <a:p>
              <a:r>
                <a:rPr lang="fr-CA" sz="1350" dirty="0">
                  <a:solidFill>
                    <a:schemeClr val="tx2"/>
                  </a:solidFill>
                </a:rPr>
                <a:t>RCMP / GRC</a:t>
              </a:r>
              <a:endParaRPr lang="en-CA" sz="1350" dirty="0">
                <a:solidFill>
                  <a:schemeClr val="tx2"/>
                </a:solidFill>
              </a:endParaRPr>
            </a:p>
          </p:txBody>
        </p:sp>
      </p:grpSp>
    </p:spTree>
    <p:extLst>
      <p:ext uri="{BB962C8B-B14F-4D97-AF65-F5344CB8AC3E}">
        <p14:creationId xmlns:p14="http://schemas.microsoft.com/office/powerpoint/2010/main" val="7237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500"/>
                                        <p:tgtEl>
                                          <p:spTgt spid="33"/>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fade">
                                      <p:cBhvr>
                                        <p:cTn id="131" dur="500"/>
                                        <p:tgtEl>
                                          <p:spTgt spid="35"/>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fade">
                                      <p:cBhvr>
                                        <p:cTn id="139" dur="500"/>
                                        <p:tgtEl>
                                          <p:spTgt spid="37"/>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fade">
                                      <p:cBhvr>
                                        <p:cTn id="143" dur="500"/>
                                        <p:tgtEl>
                                          <p:spTgt spid="38"/>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028"/>
                                        </p:tgtEl>
                                        <p:attrNameLst>
                                          <p:attrName>style.visibility</p:attrName>
                                        </p:attrNameLst>
                                      </p:cBhvr>
                                      <p:to>
                                        <p:strVal val="visible"/>
                                      </p:to>
                                    </p:set>
                                    <p:animEffect transition="in" filter="fade">
                                      <p:cBhvr>
                                        <p:cTn id="147" dur="500"/>
                                        <p:tgtEl>
                                          <p:spTgt spid="1028"/>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026"/>
                                        </p:tgtEl>
                                        <p:attrNameLst>
                                          <p:attrName>style.visibility</p:attrName>
                                        </p:attrNameLst>
                                      </p:cBhvr>
                                      <p:to>
                                        <p:strVal val="visible"/>
                                      </p:to>
                                    </p:set>
                                    <p:animEffect transition="in" filter="fade">
                                      <p:cBhvr>
                                        <p:cTn id="15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2"/>
            </p:custDataLst>
          </p:nvPr>
        </p:nvSpPr>
        <p:spPr>
          <a:xfrm>
            <a:off x="546653" y="1895397"/>
            <a:ext cx="8075240" cy="1800200"/>
          </a:xfrm>
        </p:spPr>
        <p:txBody>
          <a:bodyPr>
            <a:noAutofit/>
          </a:bodyPr>
          <a:lstStyle/>
          <a:p>
            <a:r>
              <a:rPr lang="fr-CA" sz="2800" dirty="0"/>
              <a:t>Pilier n</a:t>
            </a:r>
            <a:r>
              <a:rPr lang="fr-CA" sz="2800" baseline="30000" dirty="0"/>
              <a:t>o</a:t>
            </a:r>
            <a:r>
              <a:rPr lang="fr-CA" sz="2800" dirty="0"/>
              <a:t> 1 : compréhension cognitive</a:t>
            </a:r>
          </a:p>
          <a:p>
            <a:r>
              <a:rPr lang="fr-CA" sz="2800" dirty="0"/>
              <a:t>Pilier n</a:t>
            </a:r>
            <a:r>
              <a:rPr lang="fr-CA" sz="2800" baseline="30000" dirty="0"/>
              <a:t>o</a:t>
            </a:r>
            <a:r>
              <a:rPr lang="fr-CA" sz="2800" dirty="0"/>
              <a:t> 2 : compréhension affective (émotionnelle)</a:t>
            </a:r>
          </a:p>
          <a:p>
            <a:r>
              <a:rPr lang="fr-CA" sz="2800" dirty="0"/>
              <a:t>Pilier n</a:t>
            </a:r>
            <a:r>
              <a:rPr lang="fr-CA" sz="2800" baseline="30000" dirty="0"/>
              <a:t>o</a:t>
            </a:r>
            <a:r>
              <a:rPr lang="fr-CA" sz="2800" dirty="0"/>
              <a:t> 3 : connexion motivationnelle</a:t>
            </a:r>
            <a:br>
              <a:rPr lang="fr-CA" sz="2800" dirty="0"/>
            </a:br>
            <a:endParaRPr lang="fr-CA" sz="2800" dirty="0"/>
          </a:p>
        </p:txBody>
      </p:sp>
      <p:pic>
        <p:nvPicPr>
          <p:cNvPr id="8" name="Picture 7"/>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6760590" y="331732"/>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9"/>
            </p:custDataLst>
          </p:nvPr>
        </p:nvSpPr>
        <p:spPr>
          <a:xfrm>
            <a:off x="503526" y="3706726"/>
            <a:ext cx="8028914" cy="19428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2000" dirty="0">
                <a:solidFill>
                  <a:schemeClr val="dk1"/>
                </a:solidFill>
                <a:ea typeface="Calibri"/>
                <a:cs typeface="Calibri"/>
                <a:sym typeface="Calibri"/>
              </a:rPr>
              <a:t>Définit spécifiquement la compassion comme comportant trois composantes </a:t>
            </a:r>
            <a:r>
              <a:rPr lang="fr-CA" sz="2000" dirty="0"/>
              <a:t>:</a:t>
            </a:r>
          </a:p>
          <a:p>
            <a:pPr>
              <a:lnSpc>
                <a:spcPct val="80000"/>
              </a:lnSpc>
            </a:pPr>
            <a:r>
              <a:rPr lang="fr-CA" sz="2000" dirty="0"/>
              <a:t>Une composante cognitive : “Je te comprends “ </a:t>
            </a:r>
          </a:p>
          <a:p>
            <a:pPr>
              <a:lnSpc>
                <a:spcPct val="80000"/>
              </a:lnSpc>
            </a:pPr>
            <a:r>
              <a:rPr lang="fr-CA" sz="2000" dirty="0"/>
              <a:t>Une composante affective : “ Je compatis avec toi ”</a:t>
            </a:r>
          </a:p>
          <a:p>
            <a:pPr>
              <a:lnSpc>
                <a:spcPct val="80000"/>
              </a:lnSpc>
            </a:pPr>
            <a:r>
              <a:rPr lang="fr-CA" sz="2000" dirty="0"/>
              <a:t>Une composante motivationnelle : “ Je veux t’aider?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0"/>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6"/>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17"/>
              </a:rPr>
              <a:t>https://www.youtube.com/watch?v=dIcmpy10PaE</a:t>
            </a:r>
            <a:r>
              <a:rPr lang="en-CA" sz="1200" dirty="0"/>
              <a:t> </a:t>
            </a:r>
            <a:endParaRPr lang="en-CA" sz="1200" baseline="0" dirty="0"/>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2"/>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10075</TotalTime>
  <Words>6403</Words>
  <Application>Microsoft Office PowerPoint</Application>
  <PresentationFormat>On-screen Show (4:3)</PresentationFormat>
  <Paragraphs>580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vt:lpstr>
      <vt:lpstr>Arial</vt:lpstr>
      <vt:lpstr>Calibri</vt:lpstr>
      <vt:lpstr>Merriweather</vt:lpstr>
      <vt:lpstr>Roboto</vt:lpstr>
      <vt:lpstr>Wingdings</vt:lpstr>
      <vt:lpstr>1_Office Theme</vt:lpstr>
      <vt:lpstr>Programme de développement du leadership de changement en pleine-conscience (DLCP)</vt:lpstr>
      <vt:lpstr>PowerPoint Presentation</vt:lpstr>
      <vt:lpstr>Exercice de respiration en pleine conscience – Centrage</vt:lpstr>
      <vt:lpstr>Compte rendu de la semaine 2</vt:lpstr>
      <vt:lpstr>Programme – semaine 3, Le leadership (clarté, concentration et compassion)</vt:lpstr>
      <vt:lpstr>Qu’est-ce que le « leadership », et quelles sont les qualités d’un bon dirigeant?</vt:lpstr>
      <vt:lpstr>Quelles sont les qualités d’un bon dirigeant?</vt:lpstr>
      <vt:lpstr>Les organisations ayant des programmes de pleine conscience</vt:lpstr>
      <vt:lpstr>Trois piliers du leadership compatissant</vt:lpstr>
      <vt:lpstr>Le Je et le Nous</vt:lpstr>
      <vt:lpstr>Leadership compatissant – compréhension approfondie</vt:lpstr>
      <vt:lpstr>Compréhension approfondie pour un leadership compatissant</vt:lpstr>
      <vt:lpstr>Les niveaux d’écoute</vt:lpstr>
      <vt:lpstr>PowerPoint Presentation</vt:lpstr>
      <vt:lpstr>PowerPoint Presentation</vt:lpstr>
      <vt:lpstr>Exercice d’écoute consciente</vt:lpstr>
      <vt:lpstr>Prise de décision consciente </vt:lpstr>
      <vt:lpstr>Exercice de compassion consciente</vt:lpstr>
      <vt:lpstr>Retour sur la séance – Qu’est-ce qui a le plus retenu votre attention?</vt:lpstr>
      <vt:lpstr>Choses à accomplir cette semaine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545</cp:revision>
  <cp:lastPrinted>2016-05-02T17:15:08Z</cp:lastPrinted>
  <dcterms:created xsi:type="dcterms:W3CDTF">2015-04-14T20:39:51Z</dcterms:created>
  <dcterms:modified xsi:type="dcterms:W3CDTF">2025-10-23T14:47:08Z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