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44"/>
  </p:notesMasterIdLst>
  <p:sldIdLst>
    <p:sldId id="4974" r:id="rId2"/>
    <p:sldId id="4975" r:id="rId3"/>
    <p:sldId id="4976" r:id="rId4"/>
    <p:sldId id="4977" r:id="rId5"/>
    <p:sldId id="4978" r:id="rId6"/>
    <p:sldId id="4979" r:id="rId7"/>
    <p:sldId id="4980" r:id="rId8"/>
    <p:sldId id="4981" r:id="rId9"/>
    <p:sldId id="4982" r:id="rId10"/>
    <p:sldId id="4983" r:id="rId11"/>
    <p:sldId id="4984" r:id="rId12"/>
    <p:sldId id="4985" r:id="rId13"/>
    <p:sldId id="4986" r:id="rId14"/>
    <p:sldId id="4987" r:id="rId15"/>
    <p:sldId id="4988" r:id="rId16"/>
    <p:sldId id="4989" r:id="rId17"/>
    <p:sldId id="4990" r:id="rId18"/>
    <p:sldId id="4859" r:id="rId19"/>
    <p:sldId id="4992" r:id="rId20"/>
    <p:sldId id="4993" r:id="rId21"/>
    <p:sldId id="4994" r:id="rId22"/>
    <p:sldId id="4995" r:id="rId23"/>
    <p:sldId id="4996" r:id="rId24"/>
    <p:sldId id="4997" r:id="rId25"/>
    <p:sldId id="4998" r:id="rId26"/>
    <p:sldId id="4999" r:id="rId27"/>
    <p:sldId id="5000" r:id="rId28"/>
    <p:sldId id="5001" r:id="rId29"/>
    <p:sldId id="5002" r:id="rId30"/>
    <p:sldId id="5003" r:id="rId31"/>
    <p:sldId id="5004" r:id="rId32"/>
    <p:sldId id="5005" r:id="rId33"/>
    <p:sldId id="5006" r:id="rId34"/>
    <p:sldId id="5007" r:id="rId35"/>
    <p:sldId id="5008" r:id="rId36"/>
    <p:sldId id="5009" r:id="rId37"/>
    <p:sldId id="5010" r:id="rId38"/>
    <p:sldId id="5011" r:id="rId39"/>
    <p:sldId id="5014" r:id="rId40"/>
    <p:sldId id="5012" r:id="rId41"/>
    <p:sldId id="5013" r:id="rId42"/>
    <p:sldId id="5015" r:id="rId43"/>
  </p:sldIdLst>
  <p:sldSz cx="12192000" cy="6858000"/>
  <p:notesSz cx="7026275" cy="9312275"/>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2ACFEE38-0408-4584-B0D2-47BACDB43004}">
          <p14:sldIdLst>
            <p14:sldId id="4974"/>
            <p14:sldId id="4975"/>
            <p14:sldId id="4976"/>
            <p14:sldId id="4977"/>
            <p14:sldId id="4978"/>
            <p14:sldId id="4979"/>
            <p14:sldId id="4980"/>
            <p14:sldId id="4981"/>
            <p14:sldId id="4982"/>
            <p14:sldId id="4983"/>
            <p14:sldId id="4984"/>
            <p14:sldId id="4985"/>
            <p14:sldId id="4986"/>
            <p14:sldId id="4987"/>
            <p14:sldId id="4988"/>
            <p14:sldId id="4989"/>
            <p14:sldId id="4990"/>
            <p14:sldId id="4859"/>
            <p14:sldId id="4992"/>
            <p14:sldId id="4993"/>
            <p14:sldId id="4994"/>
            <p14:sldId id="4995"/>
            <p14:sldId id="4996"/>
            <p14:sldId id="4997"/>
            <p14:sldId id="4998"/>
            <p14:sldId id="4999"/>
            <p14:sldId id="5000"/>
            <p14:sldId id="5001"/>
            <p14:sldId id="5002"/>
            <p14:sldId id="5003"/>
            <p14:sldId id="5004"/>
            <p14:sldId id="5005"/>
            <p14:sldId id="5006"/>
            <p14:sldId id="5007"/>
            <p14:sldId id="5008"/>
            <p14:sldId id="5009"/>
            <p14:sldId id="5010"/>
            <p14:sldId id="5011"/>
            <p14:sldId id="5014"/>
          </p14:sldIdLst>
        </p14:section>
        <p14:section name="ANNEX" id="{0CA27D19-9191-4C7A-9F3D-52A4AA03B95B}">
          <p14:sldIdLst>
            <p14:sldId id="5012"/>
            <p14:sldId id="5013"/>
          </p14:sldIdLst>
        </p14:section>
        <p14:section name="OTHER" id="{82247391-BF5E-4157-B99F-F9C593BC340E}">
          <p14:sldIdLst>
            <p14:sldId id="50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3"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15"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Jennifer Hersey" initials="JH" lastIdx="10" clrIdx="34">
    <p:extLst>
      <p:ext uri="{19B8F6BF-5375-455C-9EA6-DF929625EA0E}">
        <p15:presenceInfo xmlns:p15="http://schemas.microsoft.com/office/powerpoint/2012/main" userId="S::Jennifer.Hersey@tpsgc-pwgsc.gc.ca::82297a51-c3a6-408f-905d-de8df2fea6f8" providerId="AD"/>
      </p:ext>
    </p:extLst>
  </p:cmAuthor>
  <p:cmAuthor id="7" name="Anne Lalande" initials="" lastIdx="5" clrIdx="6"/>
  <p:cmAuthor id="36" name="Véronique Boton" initials="VB" lastIdx="1" clrIdx="35">
    <p:extLst>
      <p:ext uri="{19B8F6BF-5375-455C-9EA6-DF929625EA0E}">
        <p15:presenceInfo xmlns:p15="http://schemas.microsoft.com/office/powerpoint/2012/main" userId="S::Veronique.Boton@tpsgc-pwgsc.gc.ca::9ecb94de-8111-4b3a-95b0-af63f6324db7" providerId="AD"/>
      </p:ext>
    </p:extLst>
  </p:cmAuthor>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D68"/>
    <a:srgbClr val="18853F"/>
    <a:srgbClr val="DBCE25"/>
    <a:srgbClr val="D4BC2C"/>
    <a:srgbClr val="66B684"/>
    <a:srgbClr val="E7E7E7"/>
    <a:srgbClr val="F2A920"/>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3792" autoAdjust="0"/>
  </p:normalViewPr>
  <p:slideViewPr>
    <p:cSldViewPr snapToGrid="0">
      <p:cViewPr varScale="1">
        <p:scale>
          <a:sx n="114" d="100"/>
          <a:sy n="114" d="100"/>
        </p:scale>
        <p:origin x="750" y="102"/>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6672"/>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B60B4-564C-483F-ACA3-AEB83E0658F9}"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CA"/>
        </a:p>
      </dgm:t>
    </dgm:pt>
    <dgm:pt modelId="{68235846-6EB2-4F4A-8700-A7DE589D250F}">
      <dgm:prSet phldrT="[Text]" custT="1"/>
      <dgm:spPr>
        <a:solidFill>
          <a:srgbClr val="8CC29F"/>
        </a:solidFill>
      </dgm:spPr>
      <dgm:t>
        <a:bodyPr/>
        <a:lstStyle/>
        <a:p>
          <a:pPr algn="ctr"/>
          <a:endParaRPr lang="fr-CA" sz="3600" b="0" dirty="0"/>
        </a:p>
      </dgm:t>
    </dgm:pt>
    <dgm:pt modelId="{7A63CCBA-345A-421F-BD2B-2C6C592EB0C0}" type="parTrans" cxnId="{D47780EE-B017-448B-B553-17A052C03A1D}">
      <dgm:prSet/>
      <dgm:spPr/>
      <dgm:t>
        <a:bodyPr/>
        <a:lstStyle/>
        <a:p>
          <a:endParaRPr lang="en-CA" sz="3600" b="0"/>
        </a:p>
      </dgm:t>
    </dgm:pt>
    <dgm:pt modelId="{6CDB54A4-1B48-477F-AA70-49667E2BD17F}" type="sibTrans" cxnId="{D47780EE-B017-448B-B553-17A052C03A1D}">
      <dgm:prSet/>
      <dgm:spPr/>
      <dgm:t>
        <a:bodyPr/>
        <a:lstStyle/>
        <a:p>
          <a:endParaRPr lang="en-CA" sz="3600" b="0"/>
        </a:p>
      </dgm:t>
    </dgm:pt>
    <dgm:pt modelId="{B06B4AD9-7A98-4274-AB0A-09DB4E2CA8AF}">
      <dgm:prSet phldrT="[Text]" custT="1"/>
      <dgm:spPr>
        <a:solidFill>
          <a:srgbClr val="A6DBD0"/>
        </a:solidFill>
      </dgm:spPr>
      <dgm:t>
        <a:bodyPr/>
        <a:lstStyle/>
        <a:p>
          <a:endParaRPr lang="fr-CA" sz="3600" b="0" dirty="0"/>
        </a:p>
      </dgm:t>
    </dgm:pt>
    <dgm:pt modelId="{4D439700-C12F-4D22-ACFA-F3459499DC1F}" type="parTrans" cxnId="{85873604-3304-4FD6-8ADC-F92D6F27EB90}">
      <dgm:prSet/>
      <dgm:spPr/>
      <dgm:t>
        <a:bodyPr/>
        <a:lstStyle/>
        <a:p>
          <a:endParaRPr lang="en-CA" sz="3600" b="0"/>
        </a:p>
      </dgm:t>
    </dgm:pt>
    <dgm:pt modelId="{4848D417-6B2E-4023-BC84-7C5594BADB36}" type="sibTrans" cxnId="{85873604-3304-4FD6-8ADC-F92D6F27EB90}">
      <dgm:prSet/>
      <dgm:spPr/>
      <dgm:t>
        <a:bodyPr/>
        <a:lstStyle/>
        <a:p>
          <a:endParaRPr lang="en-CA" sz="3600" b="0"/>
        </a:p>
      </dgm:t>
    </dgm:pt>
    <dgm:pt modelId="{016868C2-44D6-4E64-B7EB-DB00284FC970}">
      <dgm:prSet phldrT="[Text]" custT="1"/>
      <dgm:spPr>
        <a:solidFill>
          <a:srgbClr val="8BA2AE"/>
        </a:solidFill>
      </dgm:spPr>
      <dgm:t>
        <a:bodyPr/>
        <a:lstStyle/>
        <a:p>
          <a:pPr algn="ctr"/>
          <a:endParaRPr lang="en-CA" sz="3600" b="0" dirty="0"/>
        </a:p>
      </dgm:t>
    </dgm:pt>
    <dgm:pt modelId="{816720B5-3F88-4FFA-9FCE-499476974C0E}" type="parTrans" cxnId="{E5F75800-20E0-4702-914A-00799C7A2107}">
      <dgm:prSet/>
      <dgm:spPr/>
      <dgm:t>
        <a:bodyPr/>
        <a:lstStyle/>
        <a:p>
          <a:endParaRPr lang="en-CA" sz="3600" b="0"/>
        </a:p>
      </dgm:t>
    </dgm:pt>
    <dgm:pt modelId="{F4ABC95B-A2D1-4378-921E-AED1167B0E34}" type="sibTrans" cxnId="{E5F75800-20E0-4702-914A-00799C7A2107}">
      <dgm:prSet/>
      <dgm:spPr/>
      <dgm:t>
        <a:bodyPr/>
        <a:lstStyle/>
        <a:p>
          <a:endParaRPr lang="en-CA" sz="3600" b="0"/>
        </a:p>
      </dgm:t>
    </dgm:pt>
    <dgm:pt modelId="{98480DC3-6FD8-4CD1-8031-B36E0AAD9B70}">
      <dgm:prSet phldrT="[Text]" custT="1"/>
      <dgm:spPr>
        <a:solidFill>
          <a:srgbClr val="F9D490"/>
        </a:solidFill>
      </dgm:spPr>
      <dgm:t>
        <a:bodyPr/>
        <a:lstStyle/>
        <a:p>
          <a:pPr algn="l"/>
          <a:endParaRPr lang="en-CA" sz="3200" b="0" dirty="0"/>
        </a:p>
      </dgm:t>
    </dgm:pt>
    <dgm:pt modelId="{5A1B14C4-BC59-43F4-BA98-2956E72B8AA4}" type="parTrans" cxnId="{C9BD30C4-B23C-4CCB-BEF8-6874CA01ABA8}">
      <dgm:prSet/>
      <dgm:spPr/>
      <dgm:t>
        <a:bodyPr/>
        <a:lstStyle/>
        <a:p>
          <a:endParaRPr lang="en-CA" sz="3600" b="0"/>
        </a:p>
      </dgm:t>
    </dgm:pt>
    <dgm:pt modelId="{A3945A1D-DD88-4D1E-8A9A-1CF6DEAE8257}" type="sibTrans" cxnId="{C9BD30C4-B23C-4CCB-BEF8-6874CA01ABA8}">
      <dgm:prSet/>
      <dgm:spPr/>
      <dgm:t>
        <a:bodyPr/>
        <a:lstStyle/>
        <a:p>
          <a:endParaRPr lang="en-CA" sz="3600" b="0"/>
        </a:p>
      </dgm:t>
    </dgm:pt>
    <dgm:pt modelId="{501F4FBE-8512-48A2-BBB8-A2E8428C8CD8}">
      <dgm:prSet phldrT="[Text]" custT="1"/>
      <dgm:spPr>
        <a:noFill/>
        <a:ln>
          <a:noFill/>
        </a:ln>
      </dgm:spPr>
      <dgm:t>
        <a:bodyPr/>
        <a:lstStyle/>
        <a:p>
          <a:endParaRPr lang="en-CA" sz="7200" b="0" dirty="0"/>
        </a:p>
      </dgm:t>
    </dgm:pt>
    <dgm:pt modelId="{309924D4-FE95-471C-B584-5BF46DEE61A9}" type="sibTrans" cxnId="{8941C909-8780-4AFB-8D41-3FA9DA5ECDD6}">
      <dgm:prSet/>
      <dgm:spPr/>
      <dgm:t>
        <a:bodyPr/>
        <a:lstStyle/>
        <a:p>
          <a:endParaRPr lang="en-CA" sz="3600" b="0"/>
        </a:p>
      </dgm:t>
    </dgm:pt>
    <dgm:pt modelId="{07049D11-A2F3-496F-B029-5309C63F899A}" type="parTrans" cxnId="{8941C909-8780-4AFB-8D41-3FA9DA5ECDD6}">
      <dgm:prSet/>
      <dgm:spPr/>
      <dgm:t>
        <a:bodyPr/>
        <a:lstStyle/>
        <a:p>
          <a:endParaRPr lang="en-CA" sz="3600" b="0"/>
        </a:p>
      </dgm:t>
    </dgm:pt>
    <dgm:pt modelId="{55242716-E939-4736-B78F-C8829032D186}" type="pres">
      <dgm:prSet presAssocID="{E49B60B4-564C-483F-ACA3-AEB83E0658F9}" presName="diagram" presStyleCnt="0">
        <dgm:presLayoutVars>
          <dgm:chMax val="1"/>
          <dgm:dir/>
          <dgm:animLvl val="ctr"/>
          <dgm:resizeHandles val="exact"/>
        </dgm:presLayoutVars>
      </dgm:prSet>
      <dgm:spPr/>
    </dgm:pt>
    <dgm:pt modelId="{1EC80535-A7A1-4810-8F24-5BF0320F36DC}" type="pres">
      <dgm:prSet presAssocID="{E49B60B4-564C-483F-ACA3-AEB83E0658F9}" presName="matrix" presStyleCnt="0"/>
      <dgm:spPr/>
    </dgm:pt>
    <dgm:pt modelId="{1DBA025B-3DEC-4D5B-BE45-1AC6050011BF}" type="pres">
      <dgm:prSet presAssocID="{E49B60B4-564C-483F-ACA3-AEB83E0658F9}" presName="tile1" presStyleLbl="node1" presStyleIdx="0" presStyleCnt="4" custLinFactNeighborX="0"/>
      <dgm:spPr/>
    </dgm:pt>
    <dgm:pt modelId="{14D18044-008E-4608-8F3F-7E5F83838EA7}" type="pres">
      <dgm:prSet presAssocID="{E49B60B4-564C-483F-ACA3-AEB83E0658F9}" presName="tile1text" presStyleLbl="node1" presStyleIdx="0" presStyleCnt="4">
        <dgm:presLayoutVars>
          <dgm:chMax val="0"/>
          <dgm:chPref val="0"/>
          <dgm:bulletEnabled val="1"/>
        </dgm:presLayoutVars>
      </dgm:prSet>
      <dgm:spPr/>
    </dgm:pt>
    <dgm:pt modelId="{65A2F67F-2CE6-4B64-85BD-94A7CF002550}" type="pres">
      <dgm:prSet presAssocID="{E49B60B4-564C-483F-ACA3-AEB83E0658F9}" presName="tile2" presStyleLbl="node1" presStyleIdx="1" presStyleCnt="4"/>
      <dgm:spPr/>
    </dgm:pt>
    <dgm:pt modelId="{B199A9A7-652A-4E29-AFFD-D027E322FF80}" type="pres">
      <dgm:prSet presAssocID="{E49B60B4-564C-483F-ACA3-AEB83E0658F9}" presName="tile2text" presStyleLbl="node1" presStyleIdx="1" presStyleCnt="4">
        <dgm:presLayoutVars>
          <dgm:chMax val="0"/>
          <dgm:chPref val="0"/>
          <dgm:bulletEnabled val="1"/>
        </dgm:presLayoutVars>
      </dgm:prSet>
      <dgm:spPr/>
    </dgm:pt>
    <dgm:pt modelId="{D40378FC-7D65-40FF-9D0A-00C9F6A0061F}" type="pres">
      <dgm:prSet presAssocID="{E49B60B4-564C-483F-ACA3-AEB83E0658F9}" presName="tile3" presStyleLbl="node1" presStyleIdx="2" presStyleCnt="4"/>
      <dgm:spPr/>
    </dgm:pt>
    <dgm:pt modelId="{DE92A7D3-D918-4847-9411-F31E9CC3656E}" type="pres">
      <dgm:prSet presAssocID="{E49B60B4-564C-483F-ACA3-AEB83E0658F9}" presName="tile3text" presStyleLbl="node1" presStyleIdx="2" presStyleCnt="4">
        <dgm:presLayoutVars>
          <dgm:chMax val="0"/>
          <dgm:chPref val="0"/>
          <dgm:bulletEnabled val="1"/>
        </dgm:presLayoutVars>
      </dgm:prSet>
      <dgm:spPr/>
    </dgm:pt>
    <dgm:pt modelId="{6558819A-64EB-4F73-986D-7CADFC781715}" type="pres">
      <dgm:prSet presAssocID="{E49B60B4-564C-483F-ACA3-AEB83E0658F9}" presName="tile4" presStyleLbl="node1" presStyleIdx="3" presStyleCnt="4"/>
      <dgm:spPr/>
    </dgm:pt>
    <dgm:pt modelId="{232CF3CE-15A0-47B6-9242-0FF1FA1764E4}" type="pres">
      <dgm:prSet presAssocID="{E49B60B4-564C-483F-ACA3-AEB83E0658F9}" presName="tile4text" presStyleLbl="node1" presStyleIdx="3" presStyleCnt="4">
        <dgm:presLayoutVars>
          <dgm:chMax val="0"/>
          <dgm:chPref val="0"/>
          <dgm:bulletEnabled val="1"/>
        </dgm:presLayoutVars>
      </dgm:prSet>
      <dgm:spPr/>
    </dgm:pt>
    <dgm:pt modelId="{EF9B4D90-FFD0-41F3-A1D5-74369A9170D6}" type="pres">
      <dgm:prSet presAssocID="{E49B60B4-564C-483F-ACA3-AEB83E0658F9}" presName="centerTile" presStyleLbl="fgShp" presStyleIdx="0" presStyleCnt="1" custScaleX="13086" custScaleY="24966">
        <dgm:presLayoutVars>
          <dgm:chMax val="0"/>
          <dgm:chPref val="0"/>
        </dgm:presLayoutVars>
      </dgm:prSet>
      <dgm:spPr/>
    </dgm:pt>
  </dgm:ptLst>
  <dgm:cxnLst>
    <dgm:cxn modelId="{E5F75800-20E0-4702-914A-00799C7A2107}" srcId="{501F4FBE-8512-48A2-BBB8-A2E8428C8CD8}" destId="{016868C2-44D6-4E64-B7EB-DB00284FC970}" srcOrd="2" destOrd="0" parTransId="{816720B5-3F88-4FFA-9FCE-499476974C0E}" sibTransId="{F4ABC95B-A2D1-4378-921E-AED1167B0E34}"/>
    <dgm:cxn modelId="{85873604-3304-4FD6-8ADC-F92D6F27EB90}" srcId="{501F4FBE-8512-48A2-BBB8-A2E8428C8CD8}" destId="{B06B4AD9-7A98-4274-AB0A-09DB4E2CA8AF}" srcOrd="1" destOrd="0" parTransId="{4D439700-C12F-4D22-ACFA-F3459499DC1F}" sibTransId="{4848D417-6B2E-4023-BC84-7C5594BADB36}"/>
    <dgm:cxn modelId="{8941C909-8780-4AFB-8D41-3FA9DA5ECDD6}" srcId="{E49B60B4-564C-483F-ACA3-AEB83E0658F9}" destId="{501F4FBE-8512-48A2-BBB8-A2E8428C8CD8}" srcOrd="0" destOrd="0" parTransId="{07049D11-A2F3-496F-B029-5309C63F899A}" sibTransId="{309924D4-FE95-471C-B584-5BF46DEE61A9}"/>
    <dgm:cxn modelId="{7D7FC11D-5F97-45BB-A363-79ABDCA41779}" type="presOf" srcId="{016868C2-44D6-4E64-B7EB-DB00284FC970}" destId="{DE92A7D3-D918-4847-9411-F31E9CC3656E}" srcOrd="1" destOrd="0" presId="urn:microsoft.com/office/officeart/2005/8/layout/matrix1"/>
    <dgm:cxn modelId="{080C2B1F-AC3C-44D0-94CC-FF93D6B5A41D}" type="presOf" srcId="{B06B4AD9-7A98-4274-AB0A-09DB4E2CA8AF}" destId="{B199A9A7-652A-4E29-AFFD-D027E322FF80}" srcOrd="1" destOrd="0" presId="urn:microsoft.com/office/officeart/2005/8/layout/matrix1"/>
    <dgm:cxn modelId="{98420520-C3DF-404B-B5F4-0F58671534C9}" type="presOf" srcId="{68235846-6EB2-4F4A-8700-A7DE589D250F}" destId="{1DBA025B-3DEC-4D5B-BE45-1AC6050011BF}" srcOrd="0" destOrd="0" presId="urn:microsoft.com/office/officeart/2005/8/layout/matrix1"/>
    <dgm:cxn modelId="{70C0354A-9846-4517-B845-C37A34A80944}" type="presOf" srcId="{68235846-6EB2-4F4A-8700-A7DE589D250F}" destId="{14D18044-008E-4608-8F3F-7E5F83838EA7}" srcOrd="1" destOrd="0" presId="urn:microsoft.com/office/officeart/2005/8/layout/matrix1"/>
    <dgm:cxn modelId="{EA3FC476-DC15-4098-B489-612607B4D0B0}" type="presOf" srcId="{98480DC3-6FD8-4CD1-8031-B36E0AAD9B70}" destId="{232CF3CE-15A0-47B6-9242-0FF1FA1764E4}" srcOrd="1" destOrd="0" presId="urn:microsoft.com/office/officeart/2005/8/layout/matrix1"/>
    <dgm:cxn modelId="{A284938E-6EF0-4C52-BC08-109D0AC11143}" type="presOf" srcId="{98480DC3-6FD8-4CD1-8031-B36E0AAD9B70}" destId="{6558819A-64EB-4F73-986D-7CADFC781715}" srcOrd="0" destOrd="0" presId="urn:microsoft.com/office/officeart/2005/8/layout/matrix1"/>
    <dgm:cxn modelId="{50145CA7-21BC-4987-8F5A-77E06733D860}" type="presOf" srcId="{501F4FBE-8512-48A2-BBB8-A2E8428C8CD8}" destId="{EF9B4D90-FFD0-41F3-A1D5-74369A9170D6}" srcOrd="0" destOrd="0" presId="urn:microsoft.com/office/officeart/2005/8/layout/matrix1"/>
    <dgm:cxn modelId="{C9BD30C4-B23C-4CCB-BEF8-6874CA01ABA8}" srcId="{501F4FBE-8512-48A2-BBB8-A2E8428C8CD8}" destId="{98480DC3-6FD8-4CD1-8031-B36E0AAD9B70}" srcOrd="3" destOrd="0" parTransId="{5A1B14C4-BC59-43F4-BA98-2956E72B8AA4}" sibTransId="{A3945A1D-DD88-4D1E-8A9A-1CF6DEAE8257}"/>
    <dgm:cxn modelId="{41CDE5CB-BCB9-4DC0-8844-D042C581CEA4}" type="presOf" srcId="{016868C2-44D6-4E64-B7EB-DB00284FC970}" destId="{D40378FC-7D65-40FF-9D0A-00C9F6A0061F}" srcOrd="0" destOrd="0" presId="urn:microsoft.com/office/officeart/2005/8/layout/matrix1"/>
    <dgm:cxn modelId="{8E6C0AD6-7C90-4A6E-95AD-A092042F3348}" type="presOf" srcId="{E49B60B4-564C-483F-ACA3-AEB83E0658F9}" destId="{55242716-E939-4736-B78F-C8829032D186}" srcOrd="0" destOrd="0" presId="urn:microsoft.com/office/officeart/2005/8/layout/matrix1"/>
    <dgm:cxn modelId="{79AAECDE-807E-4ECA-BB75-AEDC8D2BC045}" type="presOf" srcId="{B06B4AD9-7A98-4274-AB0A-09DB4E2CA8AF}" destId="{65A2F67F-2CE6-4B64-85BD-94A7CF002550}" srcOrd="0" destOrd="0" presId="urn:microsoft.com/office/officeart/2005/8/layout/matrix1"/>
    <dgm:cxn modelId="{D47780EE-B017-448B-B553-17A052C03A1D}" srcId="{501F4FBE-8512-48A2-BBB8-A2E8428C8CD8}" destId="{68235846-6EB2-4F4A-8700-A7DE589D250F}" srcOrd="0" destOrd="0" parTransId="{7A63CCBA-345A-421F-BD2B-2C6C592EB0C0}" sibTransId="{6CDB54A4-1B48-477F-AA70-49667E2BD17F}"/>
    <dgm:cxn modelId="{72507456-B66C-4BB7-AEE1-9B6459C72212}" type="presParOf" srcId="{55242716-E939-4736-B78F-C8829032D186}" destId="{1EC80535-A7A1-4810-8F24-5BF0320F36DC}" srcOrd="0" destOrd="0" presId="urn:microsoft.com/office/officeart/2005/8/layout/matrix1"/>
    <dgm:cxn modelId="{E80E5292-0C09-4524-B0F3-356647FA8AD1}" type="presParOf" srcId="{1EC80535-A7A1-4810-8F24-5BF0320F36DC}" destId="{1DBA025B-3DEC-4D5B-BE45-1AC6050011BF}" srcOrd="0" destOrd="0" presId="urn:microsoft.com/office/officeart/2005/8/layout/matrix1"/>
    <dgm:cxn modelId="{5FAE3FE8-F0B3-41AE-A304-17F3DF38098C}" type="presParOf" srcId="{1EC80535-A7A1-4810-8F24-5BF0320F36DC}" destId="{14D18044-008E-4608-8F3F-7E5F83838EA7}" srcOrd="1" destOrd="0" presId="urn:microsoft.com/office/officeart/2005/8/layout/matrix1"/>
    <dgm:cxn modelId="{FF59F650-099B-4475-815D-CD83255CBBF3}" type="presParOf" srcId="{1EC80535-A7A1-4810-8F24-5BF0320F36DC}" destId="{65A2F67F-2CE6-4B64-85BD-94A7CF002550}" srcOrd="2" destOrd="0" presId="urn:microsoft.com/office/officeart/2005/8/layout/matrix1"/>
    <dgm:cxn modelId="{23BBB480-53B6-42F1-89BA-ACC3D87CAA27}" type="presParOf" srcId="{1EC80535-A7A1-4810-8F24-5BF0320F36DC}" destId="{B199A9A7-652A-4E29-AFFD-D027E322FF80}" srcOrd="3" destOrd="0" presId="urn:microsoft.com/office/officeart/2005/8/layout/matrix1"/>
    <dgm:cxn modelId="{8104B089-19D7-4E61-B0FD-5515D0304DFB}" type="presParOf" srcId="{1EC80535-A7A1-4810-8F24-5BF0320F36DC}" destId="{D40378FC-7D65-40FF-9D0A-00C9F6A0061F}" srcOrd="4" destOrd="0" presId="urn:microsoft.com/office/officeart/2005/8/layout/matrix1"/>
    <dgm:cxn modelId="{D6FCC0C5-B168-48B9-BA44-F17FCC08A573}" type="presParOf" srcId="{1EC80535-A7A1-4810-8F24-5BF0320F36DC}" destId="{DE92A7D3-D918-4847-9411-F31E9CC3656E}" srcOrd="5" destOrd="0" presId="urn:microsoft.com/office/officeart/2005/8/layout/matrix1"/>
    <dgm:cxn modelId="{1CFA0574-373E-44BA-ACB1-31ED830DE6CA}" type="presParOf" srcId="{1EC80535-A7A1-4810-8F24-5BF0320F36DC}" destId="{6558819A-64EB-4F73-986D-7CADFC781715}" srcOrd="6" destOrd="0" presId="urn:microsoft.com/office/officeart/2005/8/layout/matrix1"/>
    <dgm:cxn modelId="{E7BFEAF9-3BA2-4409-8DF3-914F59743B0C}" type="presParOf" srcId="{1EC80535-A7A1-4810-8F24-5BF0320F36DC}" destId="{232CF3CE-15A0-47B6-9242-0FF1FA1764E4}" srcOrd="7" destOrd="0" presId="urn:microsoft.com/office/officeart/2005/8/layout/matrix1"/>
    <dgm:cxn modelId="{8797DA39-1581-4C0E-87E1-3EC1D108897E}" type="presParOf" srcId="{55242716-E939-4736-B78F-C8829032D186}" destId="{EF9B4D90-FFD0-41F3-A1D5-74369A9170D6}" srcOrd="1" destOrd="0" presId="urn:microsoft.com/office/officeart/2005/8/layout/matrix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C3115-26D2-4EF6-9946-5AEDDD463E8F}"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CA"/>
        </a:p>
      </dgm:t>
    </dgm:pt>
    <dgm:pt modelId="{E4911553-D7A3-4027-B52E-5DE320199810}">
      <dgm:prSet phldrT="[Text]" custT="1"/>
      <dgm:spPr/>
      <dgm:t>
        <a:bodyPr/>
        <a:lstStyle/>
        <a:p>
          <a:pPr>
            <a:lnSpc>
              <a:spcPct val="100000"/>
            </a:lnSpc>
          </a:pPr>
          <a:r>
            <a:rPr lang="en-CA" sz="1600" b="1" i="0" strike="noStrike" spc="25"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must enable a net reduction in the office space portfolio</a:t>
          </a:r>
        </a:p>
      </dgm:t>
    </dgm:pt>
    <dgm:pt modelId="{333364CB-B205-47A5-B606-64AE1B9F8408}" type="parTrans" cxnId="{E21CF5A8-7FD2-4137-B0EA-1199B36BA07F}">
      <dgm:prSet/>
      <dgm:spPr/>
      <dgm:t>
        <a:bodyPr/>
        <a:lstStyle/>
        <a:p>
          <a:endParaRPr lang="en-CA"/>
        </a:p>
      </dgm:t>
    </dgm:pt>
    <dgm:pt modelId="{C0BF9BD6-ADDB-4402-881F-1F5E12DB0DD7}" type="sibTrans" cxnId="{E21CF5A8-7FD2-4137-B0EA-1199B36BA07F}">
      <dgm:prSet/>
      <dgm:spPr/>
      <dgm:t>
        <a:bodyPr/>
        <a:lstStyle/>
        <a:p>
          <a:endParaRPr lang="en-CA"/>
        </a:p>
      </dgm:t>
    </dgm:pt>
    <dgm:pt modelId="{268D6053-F0A1-4448-9A3C-93086C547405}">
      <dgm:prSet phldrT="[Text]" custT="1"/>
      <dgm:spPr/>
      <dgm:t>
        <a:bodyPr/>
        <a:lstStyle/>
        <a:p>
          <a:pPr>
            <a:lnSpc>
              <a:spcPct val="100000"/>
            </a:lnSpc>
          </a:pPr>
          <a:r>
            <a:rPr lang="en-CA" sz="1600" b="1" i="0" strike="no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Ready and willing client with minimum 50% mobility rate</a:t>
          </a:r>
          <a:endParaRPr lang="en-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20909361-A628-41D8-98FC-5B75060DEC0F}" type="parTrans" cxnId="{269AE2A4-8DF5-4973-BE16-12A678D469E6}">
      <dgm:prSet/>
      <dgm:spPr/>
      <dgm:t>
        <a:bodyPr/>
        <a:lstStyle/>
        <a:p>
          <a:endParaRPr lang="en-CA"/>
        </a:p>
      </dgm:t>
    </dgm:pt>
    <dgm:pt modelId="{D70E56BE-F02E-4D18-9A3C-114306BB7320}" type="sibTrans" cxnId="{269AE2A4-8DF5-4973-BE16-12A678D469E6}">
      <dgm:prSet/>
      <dgm:spPr/>
      <dgm:t>
        <a:bodyPr/>
        <a:lstStyle/>
        <a:p>
          <a:endParaRPr lang="en-CA"/>
        </a:p>
      </dgm:t>
    </dgm:pt>
    <dgm:pt modelId="{42D08D38-A676-411A-8EFE-F5458C040B70}">
      <dgm:prSet phldrT="[Text]" custT="1"/>
      <dgm:spPr/>
      <dgm:t>
        <a:bodyPr/>
        <a:lstStyle/>
        <a:p>
          <a:pPr>
            <a:lnSpc>
              <a:spcPct val="100000"/>
            </a:lnSpc>
          </a:pPr>
          <a:endParaRPr lang="en-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en-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Asset </a:t>
          </a:r>
          <a:r>
            <a:rPr lang="en-CA" sz="1600" b="1" i="0" strike="no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must have medium to long-term retention strategy in OLTP</a:t>
          </a:r>
          <a:endParaRPr lang="en-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algn="l" defTabSz="977900">
            <a:lnSpc>
              <a:spcPct val="90000"/>
            </a:lnSpc>
            <a:spcBef>
              <a:spcPct val="0"/>
            </a:spcBef>
            <a:spcAft>
              <a:spcPct val="35000"/>
            </a:spcAft>
            <a:buFont typeface="+mj-lt"/>
            <a:buAutoNum type="arabicPeriod"/>
          </a:pPr>
          <a:endParaRPr lang="en-CA" sz="2200" kern="1200" dirty="0"/>
        </a:p>
      </dgm:t>
    </dgm:pt>
    <dgm:pt modelId="{6599037C-E159-4FBA-B438-2E7B64337F00}" type="parTrans" cxnId="{25B43937-26C5-44C5-9292-0F392AA59B0E}">
      <dgm:prSet/>
      <dgm:spPr/>
      <dgm:t>
        <a:bodyPr/>
        <a:lstStyle/>
        <a:p>
          <a:endParaRPr lang="en-CA"/>
        </a:p>
      </dgm:t>
    </dgm:pt>
    <dgm:pt modelId="{8BCDAE60-3187-4AE9-8395-D6DBA0F05B6E}" type="sibTrans" cxnId="{25B43937-26C5-44C5-9292-0F392AA59B0E}">
      <dgm:prSet/>
      <dgm:spPr/>
      <dgm:t>
        <a:bodyPr/>
        <a:lstStyle/>
        <a:p>
          <a:endParaRPr lang="en-CA"/>
        </a:p>
      </dgm:t>
    </dgm:pt>
    <dgm:pt modelId="{21035FFE-E066-4C23-B2BC-B11816F1EED6}">
      <dgm:prSet custT="1"/>
      <dgm:spPr/>
      <dgm:t>
        <a:bodyPr/>
        <a:lstStyle/>
        <a:p>
          <a:pPr>
            <a:lnSpc>
              <a:spcPct val="100000"/>
            </a:lnSpc>
          </a:pPr>
          <a:r>
            <a:rPr lang="en-CA" sz="1600" b="1" i="0" strike="no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Existing space must meet specific requirements &amp; new design must comply to </a:t>
          </a:r>
          <a:r>
            <a:rPr lang="en-CA" sz="1600" b="1" i="0" strike="noStrike" kern="1200" spc="25"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GCworkplace</a:t>
          </a:r>
          <a:endParaRPr lang="en-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826BF8A0-1603-49EC-A472-F79C549D9297}" type="parTrans" cxnId="{01134B2A-A54F-4326-BD00-0BFF80762B3B}">
      <dgm:prSet/>
      <dgm:spPr/>
      <dgm:t>
        <a:bodyPr/>
        <a:lstStyle/>
        <a:p>
          <a:endParaRPr lang="en-CA"/>
        </a:p>
      </dgm:t>
    </dgm:pt>
    <dgm:pt modelId="{CC25468D-46D5-4125-A5F6-0218A4414CBF}" type="sibTrans" cxnId="{01134B2A-A54F-4326-BD00-0BFF80762B3B}">
      <dgm:prSet/>
      <dgm:spPr/>
      <dgm:t>
        <a:bodyPr/>
        <a:lstStyle/>
        <a:p>
          <a:endParaRPr lang="en-CA"/>
        </a:p>
      </dgm:t>
    </dgm:pt>
    <dgm:pt modelId="{C7F1F93F-32DA-402E-9283-6F999A674738}" type="pres">
      <dgm:prSet presAssocID="{E1CC3115-26D2-4EF6-9946-5AEDDD463E8F}" presName="root" presStyleCnt="0">
        <dgm:presLayoutVars>
          <dgm:dir/>
          <dgm:resizeHandles val="exact"/>
        </dgm:presLayoutVars>
      </dgm:prSet>
      <dgm:spPr/>
    </dgm:pt>
    <dgm:pt modelId="{AFCA5A5A-622F-4CE7-95A5-279AC5C37AF0}" type="pres">
      <dgm:prSet presAssocID="{E4911553-D7A3-4027-B52E-5DE320199810}" presName="compNode" presStyleCnt="0"/>
      <dgm:spPr/>
    </dgm:pt>
    <dgm:pt modelId="{AC03955F-622A-499C-A7FC-8EF149317697}" type="pres">
      <dgm:prSet presAssocID="{E4911553-D7A3-4027-B52E-5DE320199810}" presName="bgRect" presStyleLbl="bgShp" presStyleIdx="0" presStyleCnt="4"/>
      <dgm:spPr/>
    </dgm:pt>
    <dgm:pt modelId="{C595389C-DFE8-4F27-8C61-C3AA78FF44FA}" type="pres">
      <dgm:prSet presAssocID="{E4911553-D7A3-4027-B52E-5DE320199810}"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578949E-1DD1-45B8-9EB4-77DC0E71001C}" type="pres">
      <dgm:prSet presAssocID="{E4911553-D7A3-4027-B52E-5DE320199810}" presName="spaceRect" presStyleCnt="0"/>
      <dgm:spPr/>
    </dgm:pt>
    <dgm:pt modelId="{939BBABC-F1D9-40B2-8B73-676F676FB675}" type="pres">
      <dgm:prSet presAssocID="{E4911553-D7A3-4027-B52E-5DE320199810}" presName="parTx" presStyleLbl="revTx" presStyleIdx="0" presStyleCnt="4" custLinFactNeighborY="-1738">
        <dgm:presLayoutVars>
          <dgm:chMax val="0"/>
          <dgm:chPref val="0"/>
        </dgm:presLayoutVars>
      </dgm:prSet>
      <dgm:spPr/>
    </dgm:pt>
    <dgm:pt modelId="{494F489F-1D3D-423A-B9B2-C5CEAADD7350}" type="pres">
      <dgm:prSet presAssocID="{C0BF9BD6-ADDB-4402-881F-1F5E12DB0DD7}" presName="sibTrans" presStyleCnt="0"/>
      <dgm:spPr/>
    </dgm:pt>
    <dgm:pt modelId="{8380C815-EBAD-4F24-903B-BE5A08B59433}" type="pres">
      <dgm:prSet presAssocID="{268D6053-F0A1-4448-9A3C-93086C547405}" presName="compNode" presStyleCnt="0"/>
      <dgm:spPr/>
    </dgm:pt>
    <dgm:pt modelId="{DC8EC4B3-EEFF-4DF8-92A6-000AB1567D23}" type="pres">
      <dgm:prSet presAssocID="{268D6053-F0A1-4448-9A3C-93086C547405}" presName="bgRect" presStyleLbl="bgShp" presStyleIdx="1" presStyleCnt="4"/>
      <dgm:spPr/>
    </dgm:pt>
    <dgm:pt modelId="{CB8B6446-DBCE-45E9-89A3-E49FD05D0B58}" type="pres">
      <dgm:prSet presAssocID="{268D6053-F0A1-4448-9A3C-93086C547405}"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stronaut"/>
        </a:ext>
      </dgm:extLst>
    </dgm:pt>
    <dgm:pt modelId="{7E03219D-F2BA-4D93-8B60-DFD706630365}" type="pres">
      <dgm:prSet presAssocID="{268D6053-F0A1-4448-9A3C-93086C547405}" presName="spaceRect" presStyleCnt="0"/>
      <dgm:spPr/>
    </dgm:pt>
    <dgm:pt modelId="{41E6ACE9-1975-4FC9-9A73-1AA8720ED226}" type="pres">
      <dgm:prSet presAssocID="{268D6053-F0A1-4448-9A3C-93086C547405}" presName="parTx" presStyleLbl="revTx" presStyleIdx="1" presStyleCnt="4" custLinFactNeighborY="-3927">
        <dgm:presLayoutVars>
          <dgm:chMax val="0"/>
          <dgm:chPref val="0"/>
        </dgm:presLayoutVars>
      </dgm:prSet>
      <dgm:spPr/>
    </dgm:pt>
    <dgm:pt modelId="{61A8EBA0-6E72-45EF-9858-25295774C6DE}" type="pres">
      <dgm:prSet presAssocID="{D70E56BE-F02E-4D18-9A3C-114306BB7320}" presName="sibTrans" presStyleCnt="0"/>
      <dgm:spPr/>
    </dgm:pt>
    <dgm:pt modelId="{0F80EDC0-79E4-46E7-A3AA-9F2C894EF7DD}" type="pres">
      <dgm:prSet presAssocID="{42D08D38-A676-411A-8EFE-F5458C040B70}" presName="compNode" presStyleCnt="0"/>
      <dgm:spPr/>
    </dgm:pt>
    <dgm:pt modelId="{AA4FDB62-71C9-4A30-991D-4E5DE767DEB3}" type="pres">
      <dgm:prSet presAssocID="{42D08D38-A676-411A-8EFE-F5458C040B70}" presName="bgRect" presStyleLbl="bgShp" presStyleIdx="2" presStyleCnt="4"/>
      <dgm:spPr/>
    </dgm:pt>
    <dgm:pt modelId="{47FECEA9-CA09-4BC1-8012-3E493606C7BE}" type="pres">
      <dgm:prSet presAssocID="{42D08D38-A676-411A-8EFE-F5458C040B70}"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CB92340C-347E-407A-B6F7-42815D1668C7}" type="pres">
      <dgm:prSet presAssocID="{42D08D38-A676-411A-8EFE-F5458C040B70}" presName="spaceRect" presStyleCnt="0"/>
      <dgm:spPr/>
    </dgm:pt>
    <dgm:pt modelId="{53BBA1B9-5726-41EF-92E0-EC71B90DF00D}" type="pres">
      <dgm:prSet presAssocID="{42D08D38-A676-411A-8EFE-F5458C040B70}" presName="parTx" presStyleLbl="revTx" presStyleIdx="2" presStyleCnt="4" custLinFactNeighborY="-3927">
        <dgm:presLayoutVars>
          <dgm:chMax val="0"/>
          <dgm:chPref val="0"/>
        </dgm:presLayoutVars>
      </dgm:prSet>
      <dgm:spPr/>
    </dgm:pt>
    <dgm:pt modelId="{DAB56263-FA96-40A1-A509-B725F261BDC5}" type="pres">
      <dgm:prSet presAssocID="{8BCDAE60-3187-4AE9-8395-D6DBA0F05B6E}" presName="sibTrans" presStyleCnt="0"/>
      <dgm:spPr/>
    </dgm:pt>
    <dgm:pt modelId="{23523406-5F3E-47FB-8052-B6E92B1597E7}" type="pres">
      <dgm:prSet presAssocID="{21035FFE-E066-4C23-B2BC-B11816F1EED6}" presName="compNode" presStyleCnt="0"/>
      <dgm:spPr/>
    </dgm:pt>
    <dgm:pt modelId="{D59C2DB5-76FD-43CD-92A9-5CC7454DB5FE}" type="pres">
      <dgm:prSet presAssocID="{21035FFE-E066-4C23-B2BC-B11816F1EED6}" presName="bgRect" presStyleLbl="bgShp" presStyleIdx="3" presStyleCnt="4"/>
      <dgm:spPr/>
    </dgm:pt>
    <dgm:pt modelId="{9F1B6A66-32C5-4830-AD90-855E0BC118F6}" type="pres">
      <dgm:prSet presAssocID="{21035FFE-E066-4C23-B2BC-B11816F1EED6}"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A602A94A-1D24-451D-8650-65C0571581A7}" type="pres">
      <dgm:prSet presAssocID="{21035FFE-E066-4C23-B2BC-B11816F1EED6}" presName="spaceRect" presStyleCnt="0"/>
      <dgm:spPr/>
    </dgm:pt>
    <dgm:pt modelId="{4665D3B4-BB94-4152-9398-17BE72A1D981}" type="pres">
      <dgm:prSet presAssocID="{21035FFE-E066-4C23-B2BC-B11816F1EED6}" presName="parTx" presStyleLbl="revTx" presStyleIdx="3" presStyleCnt="4" custLinFactNeighborY="-3927">
        <dgm:presLayoutVars>
          <dgm:chMax val="0"/>
          <dgm:chPref val="0"/>
        </dgm:presLayoutVars>
      </dgm:prSet>
      <dgm:spPr/>
    </dgm:pt>
  </dgm:ptLst>
  <dgm:cxnLst>
    <dgm:cxn modelId="{01134B2A-A54F-4326-BD00-0BFF80762B3B}" srcId="{E1CC3115-26D2-4EF6-9946-5AEDDD463E8F}" destId="{21035FFE-E066-4C23-B2BC-B11816F1EED6}" srcOrd="3" destOrd="0" parTransId="{826BF8A0-1603-49EC-A472-F79C549D9297}" sibTransId="{CC25468D-46D5-4125-A5F6-0218A4414CBF}"/>
    <dgm:cxn modelId="{25B43937-26C5-44C5-9292-0F392AA59B0E}" srcId="{E1CC3115-26D2-4EF6-9946-5AEDDD463E8F}" destId="{42D08D38-A676-411A-8EFE-F5458C040B70}" srcOrd="2" destOrd="0" parTransId="{6599037C-E159-4FBA-B438-2E7B64337F00}" sibTransId="{8BCDAE60-3187-4AE9-8395-D6DBA0F05B6E}"/>
    <dgm:cxn modelId="{D818A056-2494-4FD5-8452-E32E11D6C862}" type="presOf" srcId="{21035FFE-E066-4C23-B2BC-B11816F1EED6}" destId="{4665D3B4-BB94-4152-9398-17BE72A1D981}" srcOrd="0" destOrd="0" presId="urn:microsoft.com/office/officeart/2018/2/layout/IconVerticalSolidList"/>
    <dgm:cxn modelId="{DBF7139B-28A9-4115-87A9-859329C22B25}" type="presOf" srcId="{E4911553-D7A3-4027-B52E-5DE320199810}" destId="{939BBABC-F1D9-40B2-8B73-676F676FB675}" srcOrd="0" destOrd="0" presId="urn:microsoft.com/office/officeart/2018/2/layout/IconVerticalSolidList"/>
    <dgm:cxn modelId="{269AE2A4-8DF5-4973-BE16-12A678D469E6}" srcId="{E1CC3115-26D2-4EF6-9946-5AEDDD463E8F}" destId="{268D6053-F0A1-4448-9A3C-93086C547405}" srcOrd="1" destOrd="0" parTransId="{20909361-A628-41D8-98FC-5B75060DEC0F}" sibTransId="{D70E56BE-F02E-4D18-9A3C-114306BB7320}"/>
    <dgm:cxn modelId="{E21CF5A8-7FD2-4137-B0EA-1199B36BA07F}" srcId="{E1CC3115-26D2-4EF6-9946-5AEDDD463E8F}" destId="{E4911553-D7A3-4027-B52E-5DE320199810}" srcOrd="0" destOrd="0" parTransId="{333364CB-B205-47A5-B606-64AE1B9F8408}" sibTransId="{C0BF9BD6-ADDB-4402-881F-1F5E12DB0DD7}"/>
    <dgm:cxn modelId="{321576B5-4B28-4C5F-95FB-62DD3A3D98B1}" type="presOf" srcId="{268D6053-F0A1-4448-9A3C-93086C547405}" destId="{41E6ACE9-1975-4FC9-9A73-1AA8720ED226}" srcOrd="0" destOrd="0" presId="urn:microsoft.com/office/officeart/2018/2/layout/IconVerticalSolidList"/>
    <dgm:cxn modelId="{A702B8BC-7480-4CA0-96B2-8451444559BF}" type="presOf" srcId="{E1CC3115-26D2-4EF6-9946-5AEDDD463E8F}" destId="{C7F1F93F-32DA-402E-9283-6F999A674738}" srcOrd="0" destOrd="0" presId="urn:microsoft.com/office/officeart/2018/2/layout/IconVerticalSolidList"/>
    <dgm:cxn modelId="{CE8B26F7-1344-41AF-825E-F8B4D966B7FE}" type="presOf" srcId="{42D08D38-A676-411A-8EFE-F5458C040B70}" destId="{53BBA1B9-5726-41EF-92E0-EC71B90DF00D}" srcOrd="0" destOrd="0" presId="urn:microsoft.com/office/officeart/2018/2/layout/IconVerticalSolidList"/>
    <dgm:cxn modelId="{4BB60FA2-9F11-49F9-B56E-A83ECAE505E0}" type="presParOf" srcId="{C7F1F93F-32DA-402E-9283-6F999A674738}" destId="{AFCA5A5A-622F-4CE7-95A5-279AC5C37AF0}" srcOrd="0" destOrd="0" presId="urn:microsoft.com/office/officeart/2018/2/layout/IconVerticalSolidList"/>
    <dgm:cxn modelId="{E4EF3A17-3DB0-4979-A8B8-D7B1AA26FECE}" type="presParOf" srcId="{AFCA5A5A-622F-4CE7-95A5-279AC5C37AF0}" destId="{AC03955F-622A-499C-A7FC-8EF149317697}" srcOrd="0" destOrd="0" presId="urn:microsoft.com/office/officeart/2018/2/layout/IconVerticalSolidList"/>
    <dgm:cxn modelId="{6BEAEE29-3EF9-4C5A-80E2-A010AEF25BFD}" type="presParOf" srcId="{AFCA5A5A-622F-4CE7-95A5-279AC5C37AF0}" destId="{C595389C-DFE8-4F27-8C61-C3AA78FF44FA}" srcOrd="1" destOrd="0" presId="urn:microsoft.com/office/officeart/2018/2/layout/IconVerticalSolidList"/>
    <dgm:cxn modelId="{7D5AC9C8-95A9-45EC-95CB-F376DDA4C391}" type="presParOf" srcId="{AFCA5A5A-622F-4CE7-95A5-279AC5C37AF0}" destId="{5578949E-1DD1-45B8-9EB4-77DC0E71001C}" srcOrd="2" destOrd="0" presId="urn:microsoft.com/office/officeart/2018/2/layout/IconVerticalSolidList"/>
    <dgm:cxn modelId="{70E6408B-E00F-4436-BF6F-D6AC7014F6F5}" type="presParOf" srcId="{AFCA5A5A-622F-4CE7-95A5-279AC5C37AF0}" destId="{939BBABC-F1D9-40B2-8B73-676F676FB675}" srcOrd="3" destOrd="0" presId="urn:microsoft.com/office/officeart/2018/2/layout/IconVerticalSolidList"/>
    <dgm:cxn modelId="{B1784165-6953-4F94-A538-7C84B8BFABED}" type="presParOf" srcId="{C7F1F93F-32DA-402E-9283-6F999A674738}" destId="{494F489F-1D3D-423A-B9B2-C5CEAADD7350}" srcOrd="1" destOrd="0" presId="urn:microsoft.com/office/officeart/2018/2/layout/IconVerticalSolidList"/>
    <dgm:cxn modelId="{84CE71B4-304D-4104-B0C6-3DAA5888941D}" type="presParOf" srcId="{C7F1F93F-32DA-402E-9283-6F999A674738}" destId="{8380C815-EBAD-4F24-903B-BE5A08B59433}" srcOrd="2" destOrd="0" presId="urn:microsoft.com/office/officeart/2018/2/layout/IconVerticalSolidList"/>
    <dgm:cxn modelId="{105B4B70-341B-4530-A4BC-1669B1FFA5F2}" type="presParOf" srcId="{8380C815-EBAD-4F24-903B-BE5A08B59433}" destId="{DC8EC4B3-EEFF-4DF8-92A6-000AB1567D23}" srcOrd="0" destOrd="0" presId="urn:microsoft.com/office/officeart/2018/2/layout/IconVerticalSolidList"/>
    <dgm:cxn modelId="{AAEFD5E0-43F2-4D02-ABB2-1B4A50EF682D}" type="presParOf" srcId="{8380C815-EBAD-4F24-903B-BE5A08B59433}" destId="{CB8B6446-DBCE-45E9-89A3-E49FD05D0B58}" srcOrd="1" destOrd="0" presId="urn:microsoft.com/office/officeart/2018/2/layout/IconVerticalSolidList"/>
    <dgm:cxn modelId="{D1FA3B88-D88F-4217-BAA6-CC5889C673E7}" type="presParOf" srcId="{8380C815-EBAD-4F24-903B-BE5A08B59433}" destId="{7E03219D-F2BA-4D93-8B60-DFD706630365}" srcOrd="2" destOrd="0" presId="urn:microsoft.com/office/officeart/2018/2/layout/IconVerticalSolidList"/>
    <dgm:cxn modelId="{C26E94C4-7959-475C-A184-699B3893A6E8}" type="presParOf" srcId="{8380C815-EBAD-4F24-903B-BE5A08B59433}" destId="{41E6ACE9-1975-4FC9-9A73-1AA8720ED226}" srcOrd="3" destOrd="0" presId="urn:microsoft.com/office/officeart/2018/2/layout/IconVerticalSolidList"/>
    <dgm:cxn modelId="{8CFC04AA-CC5A-4A19-A9B9-D1D844C67D43}" type="presParOf" srcId="{C7F1F93F-32DA-402E-9283-6F999A674738}" destId="{61A8EBA0-6E72-45EF-9858-25295774C6DE}" srcOrd="3" destOrd="0" presId="urn:microsoft.com/office/officeart/2018/2/layout/IconVerticalSolidList"/>
    <dgm:cxn modelId="{E19C505C-A4A9-40D5-9832-C62FDC2E7887}" type="presParOf" srcId="{C7F1F93F-32DA-402E-9283-6F999A674738}" destId="{0F80EDC0-79E4-46E7-A3AA-9F2C894EF7DD}" srcOrd="4" destOrd="0" presId="urn:microsoft.com/office/officeart/2018/2/layout/IconVerticalSolidList"/>
    <dgm:cxn modelId="{E51C535B-6B86-4375-9B69-25D9FDDA16C4}" type="presParOf" srcId="{0F80EDC0-79E4-46E7-A3AA-9F2C894EF7DD}" destId="{AA4FDB62-71C9-4A30-991D-4E5DE767DEB3}" srcOrd="0" destOrd="0" presId="urn:microsoft.com/office/officeart/2018/2/layout/IconVerticalSolidList"/>
    <dgm:cxn modelId="{2F8F73C4-2BF1-485B-80DE-09AE5311EAC2}" type="presParOf" srcId="{0F80EDC0-79E4-46E7-A3AA-9F2C894EF7DD}" destId="{47FECEA9-CA09-4BC1-8012-3E493606C7BE}" srcOrd="1" destOrd="0" presId="urn:microsoft.com/office/officeart/2018/2/layout/IconVerticalSolidList"/>
    <dgm:cxn modelId="{9ABBEEB2-0BC4-4523-AB29-41FE83B2B44A}" type="presParOf" srcId="{0F80EDC0-79E4-46E7-A3AA-9F2C894EF7DD}" destId="{CB92340C-347E-407A-B6F7-42815D1668C7}" srcOrd="2" destOrd="0" presId="urn:microsoft.com/office/officeart/2018/2/layout/IconVerticalSolidList"/>
    <dgm:cxn modelId="{933F61CB-687A-4DC2-929D-1D2D412B04CF}" type="presParOf" srcId="{0F80EDC0-79E4-46E7-A3AA-9F2C894EF7DD}" destId="{53BBA1B9-5726-41EF-92E0-EC71B90DF00D}" srcOrd="3" destOrd="0" presId="urn:microsoft.com/office/officeart/2018/2/layout/IconVerticalSolidList"/>
    <dgm:cxn modelId="{5593EC30-6A34-4475-ADDB-3DF4D7DE6154}" type="presParOf" srcId="{C7F1F93F-32DA-402E-9283-6F999A674738}" destId="{DAB56263-FA96-40A1-A509-B725F261BDC5}" srcOrd="5" destOrd="0" presId="urn:microsoft.com/office/officeart/2018/2/layout/IconVerticalSolidList"/>
    <dgm:cxn modelId="{568E5846-A267-4339-8EC1-FF35D7B90021}" type="presParOf" srcId="{C7F1F93F-32DA-402E-9283-6F999A674738}" destId="{23523406-5F3E-47FB-8052-B6E92B1597E7}" srcOrd="6" destOrd="0" presId="urn:microsoft.com/office/officeart/2018/2/layout/IconVerticalSolidList"/>
    <dgm:cxn modelId="{6E90A20B-B3CD-4AF7-85D7-C902997544C6}" type="presParOf" srcId="{23523406-5F3E-47FB-8052-B6E92B1597E7}" destId="{D59C2DB5-76FD-43CD-92A9-5CC7454DB5FE}" srcOrd="0" destOrd="0" presId="urn:microsoft.com/office/officeart/2018/2/layout/IconVerticalSolidList"/>
    <dgm:cxn modelId="{8CC1BD09-4D65-4DED-9FB9-72F105A8C370}" type="presParOf" srcId="{23523406-5F3E-47FB-8052-B6E92B1597E7}" destId="{9F1B6A66-32C5-4830-AD90-855E0BC118F6}" srcOrd="1" destOrd="0" presId="urn:microsoft.com/office/officeart/2018/2/layout/IconVerticalSolidList"/>
    <dgm:cxn modelId="{FDD94913-5DFC-449F-B61E-3F3BCD05DD37}" type="presParOf" srcId="{23523406-5F3E-47FB-8052-B6E92B1597E7}" destId="{A602A94A-1D24-451D-8650-65C0571581A7}" srcOrd="2" destOrd="0" presId="urn:microsoft.com/office/officeart/2018/2/layout/IconVerticalSolidList"/>
    <dgm:cxn modelId="{EB71D0B6-7E9D-4C9A-91FD-261FF861CF05}" type="presParOf" srcId="{23523406-5F3E-47FB-8052-B6E92B1597E7}" destId="{4665D3B4-BB94-4152-9398-17BE72A1D9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9ED86-66F4-49CC-A803-ABAD576111F7}" type="doc">
      <dgm:prSet loTypeId="urn:microsoft.com/office/officeart/2005/8/layout/process3" loCatId="process" qsTypeId="urn:microsoft.com/office/officeart/2005/8/quickstyle/simple1" qsCatId="simple" csTypeId="urn:microsoft.com/office/officeart/2005/8/colors/accent1_2" csCatId="accent1" phldr="1"/>
      <dgm:spPr/>
    </dgm:pt>
    <dgm:pt modelId="{6F5FDB40-6361-4224-8FEC-B43F2E7C9DA4}">
      <dgm:prSet phldrT="[Text]" custT="1"/>
      <dgm:spPr/>
      <dgm:t>
        <a:bodyPr/>
        <a:lstStyle/>
        <a:p>
          <a:r>
            <a:rPr lang="en-CA" sz="1200" b="1" dirty="0">
              <a:solidFill>
                <a:schemeClr val="tx1"/>
              </a:solidFill>
            </a:rPr>
            <a:t>Site </a:t>
          </a:r>
        </a:p>
        <a:p>
          <a:r>
            <a:rPr lang="en-CA" sz="1200" b="1" dirty="0">
              <a:solidFill>
                <a:schemeClr val="tx1"/>
              </a:solidFill>
            </a:rPr>
            <a:t>Assessment</a:t>
          </a:r>
        </a:p>
      </dgm:t>
    </dgm:pt>
    <dgm:pt modelId="{2DDE057D-1E60-4C75-968F-E8020FE4F414}" type="parTrans" cxnId="{E5080732-79DE-459D-9080-3C3F472824C6}">
      <dgm:prSet/>
      <dgm:spPr/>
      <dgm:t>
        <a:bodyPr/>
        <a:lstStyle/>
        <a:p>
          <a:endParaRPr lang="en-CA"/>
        </a:p>
      </dgm:t>
    </dgm:pt>
    <dgm:pt modelId="{1ED5118E-C399-4EF1-918D-0E33C8189B1C}" type="sibTrans" cxnId="{E5080732-79DE-459D-9080-3C3F472824C6}">
      <dgm:prSet/>
      <dgm:spPr>
        <a:solidFill>
          <a:schemeClr val="accent2"/>
        </a:solidFill>
      </dgm:spPr>
      <dgm:t>
        <a:bodyPr/>
        <a:lstStyle/>
        <a:p>
          <a:endParaRPr lang="en-CA"/>
        </a:p>
      </dgm:t>
    </dgm:pt>
    <dgm:pt modelId="{703567FA-22B4-4CD9-B7A8-2257C3979901}">
      <dgm:prSet phldrT="[Text]" custT="1"/>
      <dgm:spPr/>
      <dgm:t>
        <a:bodyPr/>
        <a:lstStyle/>
        <a:p>
          <a:r>
            <a:rPr lang="en-CA" sz="1200" b="1" dirty="0">
              <a:solidFill>
                <a:schemeClr val="tx1"/>
              </a:solidFill>
            </a:rPr>
            <a:t>Test Plan</a:t>
          </a:r>
        </a:p>
      </dgm:t>
    </dgm:pt>
    <dgm:pt modelId="{0F427D92-E26C-49D9-BF3D-FF14AC43A0AC}" type="parTrans" cxnId="{94F5CEEE-8BF4-4964-80EE-581B2A25DF16}">
      <dgm:prSet/>
      <dgm:spPr/>
      <dgm:t>
        <a:bodyPr/>
        <a:lstStyle/>
        <a:p>
          <a:endParaRPr lang="en-CA"/>
        </a:p>
      </dgm:t>
    </dgm:pt>
    <dgm:pt modelId="{7E9A95EF-BE67-44BE-988F-304CA21512E2}" type="sibTrans" cxnId="{94F5CEEE-8BF4-4964-80EE-581B2A25DF16}">
      <dgm:prSet/>
      <dgm:spPr>
        <a:solidFill>
          <a:schemeClr val="accent2"/>
        </a:solidFill>
      </dgm:spPr>
      <dgm:t>
        <a:bodyPr/>
        <a:lstStyle/>
        <a:p>
          <a:endParaRPr lang="en-CA"/>
        </a:p>
      </dgm:t>
    </dgm:pt>
    <dgm:pt modelId="{793B912B-C2DD-440B-BB14-3342CDB6F293}">
      <dgm:prSet phldrT="[Text]" custT="1"/>
      <dgm:spPr/>
      <dgm:t>
        <a:bodyPr/>
        <a:lstStyle/>
        <a:p>
          <a:r>
            <a:rPr lang="en-CA" sz="1200" b="1" dirty="0">
              <a:solidFill>
                <a:schemeClr val="tx1"/>
              </a:solidFill>
            </a:rPr>
            <a:t>a. Info Session         b. Functional Programming Lite</a:t>
          </a:r>
        </a:p>
      </dgm:t>
    </dgm:pt>
    <dgm:pt modelId="{C6942E92-91CD-490B-B1A5-61EB541782EC}" type="parTrans" cxnId="{841D7FAE-9D01-4C5F-814A-DD009C1BE63B}">
      <dgm:prSet/>
      <dgm:spPr/>
      <dgm:t>
        <a:bodyPr/>
        <a:lstStyle/>
        <a:p>
          <a:endParaRPr lang="en-CA"/>
        </a:p>
      </dgm:t>
    </dgm:pt>
    <dgm:pt modelId="{C1354E36-6548-4DDD-BB60-A24ED9EAB008}" type="sibTrans" cxnId="{841D7FAE-9D01-4C5F-814A-DD009C1BE63B}">
      <dgm:prSet/>
      <dgm:spPr>
        <a:solidFill>
          <a:schemeClr val="accent2"/>
        </a:solidFill>
      </dgm:spPr>
      <dgm:t>
        <a:bodyPr/>
        <a:lstStyle/>
        <a:p>
          <a:endParaRPr lang="en-CA"/>
        </a:p>
      </dgm:t>
    </dgm:pt>
    <dgm:pt modelId="{8BFC228E-3C70-40A2-BA9D-D49CFC40C5A1}">
      <dgm:prSet custT="1"/>
      <dgm:spPr/>
      <dgm:t>
        <a:bodyPr/>
        <a:lstStyle/>
        <a:p>
          <a:r>
            <a:rPr lang="en-CA" sz="1200" b="1" dirty="0">
              <a:solidFill>
                <a:schemeClr val="tx1"/>
              </a:solidFill>
            </a:rPr>
            <a:t>Mini Design Brief </a:t>
          </a:r>
        </a:p>
      </dgm:t>
    </dgm:pt>
    <dgm:pt modelId="{A5EADBF5-1450-483F-ADB5-CFC04446AF73}" type="parTrans" cxnId="{54C95BAB-088F-4D12-99AC-40CCD91972D1}">
      <dgm:prSet/>
      <dgm:spPr/>
      <dgm:t>
        <a:bodyPr/>
        <a:lstStyle/>
        <a:p>
          <a:endParaRPr lang="en-CA"/>
        </a:p>
      </dgm:t>
    </dgm:pt>
    <dgm:pt modelId="{20E64126-869C-4726-9562-490212AEBA2D}" type="sibTrans" cxnId="{54C95BAB-088F-4D12-99AC-40CCD91972D1}">
      <dgm:prSet/>
      <dgm:spPr>
        <a:solidFill>
          <a:schemeClr val="accent2"/>
        </a:solidFill>
      </dgm:spPr>
      <dgm:t>
        <a:bodyPr/>
        <a:lstStyle/>
        <a:p>
          <a:endParaRPr lang="en-CA"/>
        </a:p>
      </dgm:t>
    </dgm:pt>
    <dgm:pt modelId="{BBBDE3B1-B117-40CB-B108-A32D8A77D394}">
      <dgm:prSet custT="1"/>
      <dgm:spPr/>
      <dgm:t>
        <a:bodyPr/>
        <a:lstStyle/>
        <a:p>
          <a:r>
            <a:rPr lang="en-CA" sz="1200" b="1" dirty="0">
              <a:solidFill>
                <a:schemeClr val="tx1"/>
              </a:solidFill>
            </a:rPr>
            <a:t>Concept Plan &amp; Presentation</a:t>
          </a:r>
        </a:p>
      </dgm:t>
    </dgm:pt>
    <dgm:pt modelId="{5678CDBC-1C91-4104-AB2E-941F55AC4889}" type="parTrans" cxnId="{F45D785D-94B9-4CF4-886B-8049612456A5}">
      <dgm:prSet/>
      <dgm:spPr/>
      <dgm:t>
        <a:bodyPr/>
        <a:lstStyle/>
        <a:p>
          <a:endParaRPr lang="en-CA"/>
        </a:p>
      </dgm:t>
    </dgm:pt>
    <dgm:pt modelId="{0E6A8240-D10C-4DAB-9982-F2217B299A84}" type="sibTrans" cxnId="{F45D785D-94B9-4CF4-886B-8049612456A5}">
      <dgm:prSet/>
      <dgm:spPr>
        <a:solidFill>
          <a:schemeClr val="accent2"/>
        </a:solidFill>
      </dgm:spPr>
      <dgm:t>
        <a:bodyPr/>
        <a:lstStyle/>
        <a:p>
          <a:endParaRPr lang="en-CA"/>
        </a:p>
      </dgm:t>
    </dgm:pt>
    <dgm:pt modelId="{F96B04BE-A7A1-4E9F-BB0E-4EB38684C42E}">
      <dgm:prSet custT="1"/>
      <dgm:spPr/>
      <dgm:t>
        <a:bodyPr/>
        <a:lstStyle/>
        <a:p>
          <a:r>
            <a:rPr lang="en-CA" sz="1200" b="1" dirty="0">
              <a:solidFill>
                <a:schemeClr val="tx1"/>
              </a:solidFill>
            </a:rPr>
            <a:t>Client Selections and Approvals</a:t>
          </a:r>
        </a:p>
      </dgm:t>
    </dgm:pt>
    <dgm:pt modelId="{52E53B4B-62CE-4768-864E-0923D538D77F}" type="parTrans" cxnId="{62699076-6F6B-48EF-AD82-EDAFF514E338}">
      <dgm:prSet/>
      <dgm:spPr/>
      <dgm:t>
        <a:bodyPr/>
        <a:lstStyle/>
        <a:p>
          <a:endParaRPr lang="en-CA"/>
        </a:p>
      </dgm:t>
    </dgm:pt>
    <dgm:pt modelId="{BBF3F0C0-C12E-4D63-BA7B-6813038D0810}" type="sibTrans" cxnId="{62699076-6F6B-48EF-AD82-EDAFF514E338}">
      <dgm:prSet/>
      <dgm:spPr/>
      <dgm:t>
        <a:bodyPr/>
        <a:lstStyle/>
        <a:p>
          <a:endParaRPr lang="en-CA"/>
        </a:p>
      </dgm:t>
    </dgm:pt>
    <dgm:pt modelId="{F068F421-74F6-42A4-B76B-A578211DA504}">
      <dgm:prSet custT="1"/>
      <dgm:spPr/>
      <dgm:t>
        <a:bodyPr/>
        <a:lstStyle/>
        <a:p>
          <a:r>
            <a:rPr lang="en-CA" sz="1200" dirty="0"/>
            <a:t>Development of generic test plan </a:t>
          </a:r>
        </a:p>
      </dgm:t>
    </dgm:pt>
    <dgm:pt modelId="{6B8262B4-F61F-4E41-94CB-282E161FA3B0}" type="parTrans" cxnId="{888C4A1C-4D2B-4082-827D-BCD99245916D}">
      <dgm:prSet/>
      <dgm:spPr/>
      <dgm:t>
        <a:bodyPr/>
        <a:lstStyle/>
        <a:p>
          <a:endParaRPr lang="en-CA"/>
        </a:p>
      </dgm:t>
    </dgm:pt>
    <dgm:pt modelId="{CCB7AAE7-0662-4ABF-B7B3-97452D0DD6A5}" type="sibTrans" cxnId="{888C4A1C-4D2B-4082-827D-BCD99245916D}">
      <dgm:prSet/>
      <dgm:spPr/>
      <dgm:t>
        <a:bodyPr/>
        <a:lstStyle/>
        <a:p>
          <a:endParaRPr lang="en-CA"/>
        </a:p>
      </dgm:t>
    </dgm:pt>
    <dgm:pt modelId="{DC1B9730-976C-45C8-9686-FFA3D337BA7A}">
      <dgm:prSet custT="1"/>
      <dgm:spPr/>
      <dgm:t>
        <a:bodyPr/>
        <a:lstStyle/>
        <a:p>
          <a:r>
            <a:rPr lang="en-CA" sz="1200" dirty="0"/>
            <a:t>a. Info Session</a:t>
          </a:r>
        </a:p>
      </dgm:t>
    </dgm:pt>
    <dgm:pt modelId="{FE0CD649-019D-4D2D-8661-B8445706070E}" type="parTrans" cxnId="{69DF1911-688B-4C52-9975-11E9388258B6}">
      <dgm:prSet/>
      <dgm:spPr/>
      <dgm:t>
        <a:bodyPr/>
        <a:lstStyle/>
        <a:p>
          <a:endParaRPr lang="en-CA"/>
        </a:p>
      </dgm:t>
    </dgm:pt>
    <dgm:pt modelId="{FE721F12-D21C-4A3D-B595-FDB4C5B61E4C}" type="sibTrans" cxnId="{69DF1911-688B-4C52-9975-11E9388258B6}">
      <dgm:prSet/>
      <dgm:spPr/>
      <dgm:t>
        <a:bodyPr/>
        <a:lstStyle/>
        <a:p>
          <a:endParaRPr lang="en-CA"/>
        </a:p>
      </dgm:t>
    </dgm:pt>
    <dgm:pt modelId="{5291A9E3-6440-4345-8529-9701D653A180}">
      <dgm:prSet custT="1"/>
      <dgm:spPr/>
      <dgm:t>
        <a:bodyPr/>
        <a:lstStyle/>
        <a:p>
          <a:r>
            <a:rPr lang="en-CA" sz="1200" dirty="0"/>
            <a:t> Brief report outlining results of  functional programing lite</a:t>
          </a:r>
        </a:p>
      </dgm:t>
    </dgm:pt>
    <dgm:pt modelId="{CC0F8E9A-8118-446E-BB23-C0BF8E4520E4}" type="parTrans" cxnId="{337B9D0D-5199-43ED-8EDA-D7BE40C8F38B}">
      <dgm:prSet/>
      <dgm:spPr/>
      <dgm:t>
        <a:bodyPr/>
        <a:lstStyle/>
        <a:p>
          <a:endParaRPr lang="en-CA"/>
        </a:p>
      </dgm:t>
    </dgm:pt>
    <dgm:pt modelId="{58F9B509-D447-451C-9D9E-ABACFE64B21E}" type="sibTrans" cxnId="{337B9D0D-5199-43ED-8EDA-D7BE40C8F38B}">
      <dgm:prSet/>
      <dgm:spPr/>
      <dgm:t>
        <a:bodyPr/>
        <a:lstStyle/>
        <a:p>
          <a:endParaRPr lang="en-CA"/>
        </a:p>
      </dgm:t>
    </dgm:pt>
    <dgm:pt modelId="{0B706F6C-0839-47FF-800A-50D24FCA69CF}">
      <dgm:prSet custT="1"/>
      <dgm:spPr/>
      <dgm:t>
        <a:bodyPr/>
        <a:lstStyle/>
        <a:p>
          <a:r>
            <a:rPr lang="en-CA" sz="1200" dirty="0"/>
            <a:t>Identification of ideal Activity Profile</a:t>
          </a:r>
        </a:p>
      </dgm:t>
    </dgm:pt>
    <dgm:pt modelId="{324AA106-EB5B-467F-86EF-4FACB98F654D}" type="parTrans" cxnId="{C743488E-DC70-4A4E-A173-8A475AE32561}">
      <dgm:prSet/>
      <dgm:spPr/>
      <dgm:t>
        <a:bodyPr/>
        <a:lstStyle/>
        <a:p>
          <a:endParaRPr lang="en-CA"/>
        </a:p>
      </dgm:t>
    </dgm:pt>
    <dgm:pt modelId="{C4C3A20C-AB0D-4A2B-9417-992FFF80A4DD}" type="sibTrans" cxnId="{C743488E-DC70-4A4E-A173-8A475AE32561}">
      <dgm:prSet/>
      <dgm:spPr/>
      <dgm:t>
        <a:bodyPr/>
        <a:lstStyle/>
        <a:p>
          <a:endParaRPr lang="en-CA"/>
        </a:p>
      </dgm:t>
    </dgm:pt>
    <dgm:pt modelId="{A25E722F-101B-4116-893E-517D1FA2EB3A}">
      <dgm:prSet custT="1"/>
      <dgm:spPr/>
      <dgm:t>
        <a:bodyPr/>
        <a:lstStyle/>
        <a:p>
          <a:r>
            <a:rPr lang="en-CA" sz="1200" b="1" dirty="0"/>
            <a:t>For client approval</a:t>
          </a:r>
        </a:p>
      </dgm:t>
    </dgm:pt>
    <dgm:pt modelId="{FEC3B428-1988-4213-B321-DA0837BF80AA}" type="parTrans" cxnId="{235BDF17-B792-482F-9833-E818206BC0E6}">
      <dgm:prSet/>
      <dgm:spPr/>
      <dgm:t>
        <a:bodyPr/>
        <a:lstStyle/>
        <a:p>
          <a:endParaRPr lang="en-CA"/>
        </a:p>
      </dgm:t>
    </dgm:pt>
    <dgm:pt modelId="{5F5BC1FE-C649-4084-9316-480F5760CBB4}" type="sibTrans" cxnId="{235BDF17-B792-482F-9833-E818206BC0E6}">
      <dgm:prSet/>
      <dgm:spPr/>
      <dgm:t>
        <a:bodyPr/>
        <a:lstStyle/>
        <a:p>
          <a:endParaRPr lang="en-CA"/>
        </a:p>
      </dgm:t>
    </dgm:pt>
    <dgm:pt modelId="{69099CBE-E9B4-4513-977A-1E2E47405EF0}">
      <dgm:prSet custT="1"/>
      <dgm:spPr/>
      <dgm:t>
        <a:bodyPr/>
        <a:lstStyle/>
        <a:p>
          <a:r>
            <a:rPr lang="en-CA" sz="1200" dirty="0"/>
            <a:t>Reflects work required based on results of Step 1</a:t>
          </a:r>
        </a:p>
      </dgm:t>
    </dgm:pt>
    <dgm:pt modelId="{107ACE5D-E15B-4992-835A-46FE640667C6}" type="parTrans" cxnId="{1EC2E29B-95BE-4202-A6A2-C59A320BEF67}">
      <dgm:prSet/>
      <dgm:spPr/>
      <dgm:t>
        <a:bodyPr/>
        <a:lstStyle/>
        <a:p>
          <a:endParaRPr lang="en-CA"/>
        </a:p>
      </dgm:t>
    </dgm:pt>
    <dgm:pt modelId="{F29C4EFD-9352-487F-B809-339BC9E78AF6}" type="sibTrans" cxnId="{1EC2E29B-95BE-4202-A6A2-C59A320BEF67}">
      <dgm:prSet/>
      <dgm:spPr/>
      <dgm:t>
        <a:bodyPr/>
        <a:lstStyle/>
        <a:p>
          <a:endParaRPr lang="en-CA"/>
        </a:p>
      </dgm:t>
    </dgm:pt>
    <dgm:pt modelId="{D752638A-9C81-45A3-A068-94110D8E0EC5}">
      <dgm:prSet custT="1"/>
      <dgm:spPr/>
      <dgm:t>
        <a:bodyPr/>
        <a:lstStyle/>
        <a:p>
          <a:r>
            <a:rPr lang="en-CA" sz="1200" dirty="0"/>
            <a:t>Development of 1 preliminary concept plan</a:t>
          </a:r>
        </a:p>
      </dgm:t>
    </dgm:pt>
    <dgm:pt modelId="{FBD8A7B4-AEDC-46CC-AD85-1CC0050C07A7}" type="parTrans" cxnId="{E3A9FAED-CD91-4D14-954B-90EE7156ED42}">
      <dgm:prSet/>
      <dgm:spPr/>
      <dgm:t>
        <a:bodyPr/>
        <a:lstStyle/>
        <a:p>
          <a:endParaRPr lang="en-CA"/>
        </a:p>
      </dgm:t>
    </dgm:pt>
    <dgm:pt modelId="{EC0302D5-1262-4573-8282-A6957602D66D}" type="sibTrans" cxnId="{E3A9FAED-CD91-4D14-954B-90EE7156ED42}">
      <dgm:prSet/>
      <dgm:spPr/>
      <dgm:t>
        <a:bodyPr/>
        <a:lstStyle/>
        <a:p>
          <a:endParaRPr lang="en-CA"/>
        </a:p>
      </dgm:t>
    </dgm:pt>
    <dgm:pt modelId="{F244C0B7-19A0-43CE-B9E3-E3B5A6E903EF}">
      <dgm:prSet custT="1"/>
      <dgm:spPr/>
      <dgm:t>
        <a:bodyPr/>
        <a:lstStyle/>
        <a:p>
          <a:r>
            <a:rPr lang="en-CA" sz="1200" dirty="0"/>
            <a:t>Presentation of plan and mood boards</a:t>
          </a:r>
        </a:p>
      </dgm:t>
    </dgm:pt>
    <dgm:pt modelId="{75884BA7-B91B-4622-A4A5-8FB1655C6B93}" type="parTrans" cxnId="{D292FC58-7818-477E-A9FD-5EAAA6CF0499}">
      <dgm:prSet/>
      <dgm:spPr/>
      <dgm:t>
        <a:bodyPr/>
        <a:lstStyle/>
        <a:p>
          <a:endParaRPr lang="en-CA"/>
        </a:p>
      </dgm:t>
    </dgm:pt>
    <dgm:pt modelId="{F95C16CF-201B-4FD8-B98A-DCB181CA640D}" type="sibTrans" cxnId="{D292FC58-7818-477E-A9FD-5EAAA6CF0499}">
      <dgm:prSet/>
      <dgm:spPr/>
      <dgm:t>
        <a:bodyPr/>
        <a:lstStyle/>
        <a:p>
          <a:endParaRPr lang="en-CA"/>
        </a:p>
      </dgm:t>
    </dgm:pt>
    <dgm:pt modelId="{1C52F88B-B64B-40F2-984F-1361C5B8CC18}">
      <dgm:prSet custT="1"/>
      <dgm:spPr/>
      <dgm:t>
        <a:bodyPr/>
        <a:lstStyle/>
        <a:p>
          <a:r>
            <a:rPr lang="en-CA" sz="1200" dirty="0"/>
            <a:t>Revised floor plan is issued for </a:t>
          </a:r>
          <a:r>
            <a:rPr lang="en-CA" sz="1200" b="1" dirty="0"/>
            <a:t>client approval</a:t>
          </a:r>
        </a:p>
      </dgm:t>
    </dgm:pt>
    <dgm:pt modelId="{A383ACF2-F2FC-4297-BD9E-C5DF827198C3}" type="parTrans" cxnId="{C27C3A06-54CB-476D-BCBB-5045CCF37471}">
      <dgm:prSet/>
      <dgm:spPr/>
      <dgm:t>
        <a:bodyPr/>
        <a:lstStyle/>
        <a:p>
          <a:endParaRPr lang="en-CA"/>
        </a:p>
      </dgm:t>
    </dgm:pt>
    <dgm:pt modelId="{C512D092-2CF1-428A-BBD6-22FE7A93890B}" type="sibTrans" cxnId="{C27C3A06-54CB-476D-BCBB-5045CCF37471}">
      <dgm:prSet/>
      <dgm:spPr/>
      <dgm:t>
        <a:bodyPr/>
        <a:lstStyle/>
        <a:p>
          <a:endParaRPr lang="en-CA"/>
        </a:p>
      </dgm:t>
    </dgm:pt>
    <dgm:pt modelId="{686ABA15-38C4-4BE2-8953-4EE6ACB6C201}">
      <dgm:prSet custT="1"/>
      <dgm:spPr/>
      <dgm:t>
        <a:bodyPr/>
        <a:lstStyle/>
        <a:p>
          <a:r>
            <a:rPr lang="en-CA" sz="1200" dirty="0"/>
            <a:t>Feedback collected during workshop</a:t>
          </a:r>
        </a:p>
      </dgm:t>
    </dgm:pt>
    <dgm:pt modelId="{3900CBA4-8EC4-453A-B1A5-37AC66C55023}" type="parTrans" cxnId="{B05C8901-7650-4288-87A1-A1EE26844CF5}">
      <dgm:prSet/>
      <dgm:spPr/>
      <dgm:t>
        <a:bodyPr/>
        <a:lstStyle/>
        <a:p>
          <a:endParaRPr lang="en-CA"/>
        </a:p>
      </dgm:t>
    </dgm:pt>
    <dgm:pt modelId="{9814C764-4F60-43A1-AD51-E2D99756F7FC}" type="sibTrans" cxnId="{B05C8901-7650-4288-87A1-A1EE26844CF5}">
      <dgm:prSet/>
      <dgm:spPr/>
      <dgm:t>
        <a:bodyPr/>
        <a:lstStyle/>
        <a:p>
          <a:endParaRPr lang="en-CA"/>
        </a:p>
      </dgm:t>
    </dgm:pt>
    <dgm:pt modelId="{11FB5DF8-96D3-496E-B8BF-8E31143F6B4E}">
      <dgm:prSet custT="1"/>
      <dgm:spPr/>
      <dgm:t>
        <a:bodyPr/>
        <a:lstStyle/>
        <a:p>
          <a:r>
            <a:rPr lang="en-CA" sz="1200" dirty="0"/>
            <a:t>Client selects preferred mood board</a:t>
          </a:r>
        </a:p>
      </dgm:t>
    </dgm:pt>
    <dgm:pt modelId="{E34196AF-513D-4F33-9D9C-A8F64D365FA3}" type="parTrans" cxnId="{19A93578-B241-4FA3-93C6-CD89B0467F4E}">
      <dgm:prSet/>
      <dgm:spPr/>
      <dgm:t>
        <a:bodyPr/>
        <a:lstStyle/>
        <a:p>
          <a:endParaRPr lang="en-CA"/>
        </a:p>
      </dgm:t>
    </dgm:pt>
    <dgm:pt modelId="{09E35804-F434-477F-BE8D-222F071C314A}" type="sibTrans" cxnId="{19A93578-B241-4FA3-93C6-CD89B0467F4E}">
      <dgm:prSet/>
      <dgm:spPr/>
      <dgm:t>
        <a:bodyPr/>
        <a:lstStyle/>
        <a:p>
          <a:endParaRPr lang="en-CA"/>
        </a:p>
      </dgm:t>
    </dgm:pt>
    <dgm:pt modelId="{C2B0B18E-E180-4B70-A6F3-7FC7380E8442}">
      <dgm:prSet custT="1"/>
      <dgm:spPr/>
      <dgm:t>
        <a:bodyPr/>
        <a:lstStyle/>
        <a:p>
          <a:r>
            <a:rPr lang="en-CA" sz="1200" dirty="0"/>
            <a:t>Concept plan may be </a:t>
          </a:r>
          <a:r>
            <a:rPr lang="en-CA" sz="1200" b="1" dirty="0"/>
            <a:t>revised once</a:t>
          </a:r>
        </a:p>
      </dgm:t>
    </dgm:pt>
    <dgm:pt modelId="{7E31537A-7E3F-4D80-AC8A-B5E0FE79D076}" type="parTrans" cxnId="{92ADFD90-3D4E-4D1D-812F-5460BBFFCDF8}">
      <dgm:prSet/>
      <dgm:spPr/>
      <dgm:t>
        <a:bodyPr/>
        <a:lstStyle/>
        <a:p>
          <a:endParaRPr lang="en-CA"/>
        </a:p>
      </dgm:t>
    </dgm:pt>
    <dgm:pt modelId="{0B31B87F-8FE2-4F8B-90AA-9DE5684196A6}" type="sibTrans" cxnId="{92ADFD90-3D4E-4D1D-812F-5460BBFFCDF8}">
      <dgm:prSet/>
      <dgm:spPr/>
      <dgm:t>
        <a:bodyPr/>
        <a:lstStyle/>
        <a:p>
          <a:endParaRPr lang="en-CA"/>
        </a:p>
      </dgm:t>
    </dgm:pt>
    <dgm:pt modelId="{F937F332-E33B-4434-AA8E-4E15D46D677C}">
      <dgm:prSet custT="1"/>
      <dgm:spPr/>
      <dgm:t>
        <a:bodyPr/>
        <a:lstStyle/>
        <a:p>
          <a:r>
            <a:rPr lang="en-CA" sz="1200" dirty="0"/>
            <a:t>Client </a:t>
          </a:r>
          <a:r>
            <a:rPr lang="en-CA" sz="1200" b="1" dirty="0"/>
            <a:t>sign-off</a:t>
          </a:r>
          <a:r>
            <a:rPr lang="en-CA" sz="1200" dirty="0"/>
            <a:t> of approved plan and mood board</a:t>
          </a:r>
        </a:p>
      </dgm:t>
    </dgm:pt>
    <dgm:pt modelId="{686EA465-390E-4424-9BA5-1B1C81DE6A07}" type="parTrans" cxnId="{6140A66A-61BE-4BC5-946E-2D72E843BFDF}">
      <dgm:prSet/>
      <dgm:spPr/>
      <dgm:t>
        <a:bodyPr/>
        <a:lstStyle/>
        <a:p>
          <a:endParaRPr lang="en-CA"/>
        </a:p>
      </dgm:t>
    </dgm:pt>
    <dgm:pt modelId="{902CECC0-4202-4CEC-A985-CE804EBC0ABE}" type="sibTrans" cxnId="{6140A66A-61BE-4BC5-946E-2D72E843BFDF}">
      <dgm:prSet/>
      <dgm:spPr/>
      <dgm:t>
        <a:bodyPr/>
        <a:lstStyle/>
        <a:p>
          <a:endParaRPr lang="en-CA"/>
        </a:p>
      </dgm:t>
    </dgm:pt>
    <dgm:pt modelId="{FEA277C3-6A08-444F-88E1-39416B7C0C60}">
      <dgm:prSet custT="1"/>
      <dgm:spPr/>
      <dgm:t>
        <a:bodyPr/>
        <a:lstStyle/>
        <a:p>
          <a:r>
            <a:rPr lang="en-CA" sz="1200" dirty="0"/>
            <a:t>Assess site for intervention required and furniture inventory </a:t>
          </a:r>
        </a:p>
      </dgm:t>
    </dgm:pt>
    <dgm:pt modelId="{E5F00311-84CC-4FFD-8EC1-DF882B3DC41B}" type="sibTrans" cxnId="{372DE6FD-0495-40D9-A5F8-83C0CDC1D504}">
      <dgm:prSet/>
      <dgm:spPr/>
      <dgm:t>
        <a:bodyPr/>
        <a:lstStyle/>
        <a:p>
          <a:endParaRPr lang="en-CA"/>
        </a:p>
      </dgm:t>
    </dgm:pt>
    <dgm:pt modelId="{09FBD293-093A-41BF-97ED-C2C109B9F721}" type="parTrans" cxnId="{372DE6FD-0495-40D9-A5F8-83C0CDC1D504}">
      <dgm:prSet/>
      <dgm:spPr/>
      <dgm:t>
        <a:bodyPr/>
        <a:lstStyle/>
        <a:p>
          <a:endParaRPr lang="en-CA"/>
        </a:p>
      </dgm:t>
    </dgm:pt>
    <dgm:pt modelId="{A7455B84-FA93-4BB2-96F8-0CE75E897D74}">
      <dgm:prSet custT="1"/>
      <dgm:spPr/>
      <dgm:t>
        <a:bodyPr/>
        <a:lstStyle/>
        <a:p>
          <a:r>
            <a:rPr lang="en-CA" sz="1200" dirty="0"/>
            <a:t>b. Issue mini functional programming survey</a:t>
          </a:r>
        </a:p>
      </dgm:t>
    </dgm:pt>
    <dgm:pt modelId="{AFC54D2B-7275-479E-A440-40D7319D492D}" type="parTrans" cxnId="{C47D56C2-3426-4E83-A76F-D876428E07C0}">
      <dgm:prSet/>
      <dgm:spPr/>
      <dgm:t>
        <a:bodyPr/>
        <a:lstStyle/>
        <a:p>
          <a:endParaRPr lang="en-CA"/>
        </a:p>
      </dgm:t>
    </dgm:pt>
    <dgm:pt modelId="{9BD4B654-21E7-4AEF-A231-40F81E9415AC}" type="sibTrans" cxnId="{C47D56C2-3426-4E83-A76F-D876428E07C0}">
      <dgm:prSet/>
      <dgm:spPr/>
      <dgm:t>
        <a:bodyPr/>
        <a:lstStyle/>
        <a:p>
          <a:endParaRPr lang="en-CA"/>
        </a:p>
      </dgm:t>
    </dgm:pt>
    <dgm:pt modelId="{D4494F8D-CAE8-4BBB-A830-74703A1C5C38}">
      <dgm:prSet custT="1"/>
      <dgm:spPr/>
      <dgm:t>
        <a:bodyPr/>
        <a:lstStyle/>
        <a:p>
          <a:r>
            <a:rPr lang="en-CA" sz="1200" dirty="0"/>
            <a:t>Functional programming workshop</a:t>
          </a:r>
        </a:p>
      </dgm:t>
    </dgm:pt>
    <dgm:pt modelId="{063B5C13-3757-4604-823C-A35D236A85AE}" type="parTrans" cxnId="{74358904-6269-41EA-AC4D-CCB5E5FA2012}">
      <dgm:prSet/>
      <dgm:spPr/>
      <dgm:t>
        <a:bodyPr/>
        <a:lstStyle/>
        <a:p>
          <a:endParaRPr lang="en-CA"/>
        </a:p>
      </dgm:t>
    </dgm:pt>
    <dgm:pt modelId="{1C8D0A6E-759E-4767-8867-122648AE9F0D}" type="sibTrans" cxnId="{74358904-6269-41EA-AC4D-CCB5E5FA2012}">
      <dgm:prSet/>
      <dgm:spPr/>
      <dgm:t>
        <a:bodyPr/>
        <a:lstStyle/>
        <a:p>
          <a:endParaRPr lang="en-CA"/>
        </a:p>
      </dgm:t>
    </dgm:pt>
    <dgm:pt modelId="{81FA23F6-8413-441B-A91F-05CBB77F0CD6}" type="pres">
      <dgm:prSet presAssocID="{A559ED86-66F4-49CC-A803-ABAD576111F7}" presName="linearFlow" presStyleCnt="0">
        <dgm:presLayoutVars>
          <dgm:dir/>
          <dgm:animLvl val="lvl"/>
          <dgm:resizeHandles val="exact"/>
        </dgm:presLayoutVars>
      </dgm:prSet>
      <dgm:spPr/>
    </dgm:pt>
    <dgm:pt modelId="{EC40F402-A9BC-48AB-AE4A-6B5D73210E22}" type="pres">
      <dgm:prSet presAssocID="{6F5FDB40-6361-4224-8FEC-B43F2E7C9DA4}" presName="composite" presStyleCnt="0"/>
      <dgm:spPr/>
    </dgm:pt>
    <dgm:pt modelId="{5C9A46D8-B8B6-45E4-99E3-FAB724B45AC8}" type="pres">
      <dgm:prSet presAssocID="{6F5FDB40-6361-4224-8FEC-B43F2E7C9DA4}" presName="parTx" presStyleLbl="node1" presStyleIdx="0" presStyleCnt="6">
        <dgm:presLayoutVars>
          <dgm:chMax val="0"/>
          <dgm:chPref val="0"/>
          <dgm:bulletEnabled val="1"/>
        </dgm:presLayoutVars>
      </dgm:prSet>
      <dgm:spPr/>
    </dgm:pt>
    <dgm:pt modelId="{28FE88F8-F010-4B19-B880-EEB482702693}" type="pres">
      <dgm:prSet presAssocID="{6F5FDB40-6361-4224-8FEC-B43F2E7C9DA4}" presName="parSh" presStyleLbl="node1" presStyleIdx="0" presStyleCnt="6" custScaleX="135794" custLinFactNeighborX="3373" custLinFactNeighborY="-38726"/>
      <dgm:spPr/>
    </dgm:pt>
    <dgm:pt modelId="{6283C78B-0333-4105-8F46-4453B319D57A}" type="pres">
      <dgm:prSet presAssocID="{6F5FDB40-6361-4224-8FEC-B43F2E7C9DA4}" presName="desTx" presStyleLbl="fgAcc1" presStyleIdx="0" presStyleCnt="6" custScaleX="117932" custScaleY="86300" custLinFactNeighborY="-8501">
        <dgm:presLayoutVars>
          <dgm:bulletEnabled val="1"/>
        </dgm:presLayoutVars>
      </dgm:prSet>
      <dgm:spPr/>
    </dgm:pt>
    <dgm:pt modelId="{D55C9656-E983-482A-B64D-6A3D680724DD}" type="pres">
      <dgm:prSet presAssocID="{1ED5118E-C399-4EF1-918D-0E33C8189B1C}" presName="sibTrans" presStyleLbl="sibTrans2D1" presStyleIdx="0" presStyleCnt="5"/>
      <dgm:spPr/>
    </dgm:pt>
    <dgm:pt modelId="{72D652C0-BC30-4A0F-8DB7-7B0ED4235817}" type="pres">
      <dgm:prSet presAssocID="{1ED5118E-C399-4EF1-918D-0E33C8189B1C}" presName="connTx" presStyleLbl="sibTrans2D1" presStyleIdx="0" presStyleCnt="5"/>
      <dgm:spPr/>
    </dgm:pt>
    <dgm:pt modelId="{765E70A2-581A-4A04-8038-CA422D358BFC}" type="pres">
      <dgm:prSet presAssocID="{703567FA-22B4-4CD9-B7A8-2257C3979901}" presName="composite" presStyleCnt="0"/>
      <dgm:spPr/>
    </dgm:pt>
    <dgm:pt modelId="{F41BAF81-F0FB-4D33-8607-3CD651A7305A}" type="pres">
      <dgm:prSet presAssocID="{703567FA-22B4-4CD9-B7A8-2257C3979901}" presName="parTx" presStyleLbl="node1" presStyleIdx="0" presStyleCnt="6">
        <dgm:presLayoutVars>
          <dgm:chMax val="0"/>
          <dgm:chPref val="0"/>
          <dgm:bulletEnabled val="1"/>
        </dgm:presLayoutVars>
      </dgm:prSet>
      <dgm:spPr/>
    </dgm:pt>
    <dgm:pt modelId="{799D3BAA-55A8-4552-8799-4A9FCD422263}" type="pres">
      <dgm:prSet presAssocID="{703567FA-22B4-4CD9-B7A8-2257C3979901}" presName="parSh" presStyleLbl="node1" presStyleIdx="1" presStyleCnt="6" custLinFactNeighborX="6724" custLinFactNeighborY="-24482"/>
      <dgm:spPr/>
    </dgm:pt>
    <dgm:pt modelId="{4D790CB1-4C06-48CD-83E2-4EE700260BCC}" type="pres">
      <dgm:prSet presAssocID="{703567FA-22B4-4CD9-B7A8-2257C3979901}" presName="desTx" presStyleLbl="fgAcc1" presStyleIdx="1" presStyleCnt="6" custScaleX="141276" custScaleY="89245" custLinFactNeighborX="681" custLinFactNeighborY="-8707">
        <dgm:presLayoutVars>
          <dgm:bulletEnabled val="1"/>
        </dgm:presLayoutVars>
      </dgm:prSet>
      <dgm:spPr/>
    </dgm:pt>
    <dgm:pt modelId="{A8812276-2561-4D73-8114-898E92778271}" type="pres">
      <dgm:prSet presAssocID="{7E9A95EF-BE67-44BE-988F-304CA21512E2}" presName="sibTrans" presStyleLbl="sibTrans2D1" presStyleIdx="1" presStyleCnt="5"/>
      <dgm:spPr/>
    </dgm:pt>
    <dgm:pt modelId="{26198E04-9ACD-46B7-A27E-54D552334F95}" type="pres">
      <dgm:prSet presAssocID="{7E9A95EF-BE67-44BE-988F-304CA21512E2}" presName="connTx" presStyleLbl="sibTrans2D1" presStyleIdx="1" presStyleCnt="5"/>
      <dgm:spPr/>
    </dgm:pt>
    <dgm:pt modelId="{D1431E89-4A65-4DE6-9CD0-BB3C2706907B}" type="pres">
      <dgm:prSet presAssocID="{793B912B-C2DD-440B-BB14-3342CDB6F293}" presName="composite" presStyleCnt="0"/>
      <dgm:spPr/>
    </dgm:pt>
    <dgm:pt modelId="{D5AC42AF-35E9-479E-BD0A-45F9C212B507}" type="pres">
      <dgm:prSet presAssocID="{793B912B-C2DD-440B-BB14-3342CDB6F293}" presName="parTx" presStyleLbl="node1" presStyleIdx="1" presStyleCnt="6">
        <dgm:presLayoutVars>
          <dgm:chMax val="0"/>
          <dgm:chPref val="0"/>
          <dgm:bulletEnabled val="1"/>
        </dgm:presLayoutVars>
      </dgm:prSet>
      <dgm:spPr/>
    </dgm:pt>
    <dgm:pt modelId="{C0BB8966-25A6-488C-925E-6434CCC2CF17}" type="pres">
      <dgm:prSet presAssocID="{793B912B-C2DD-440B-BB14-3342CDB6F293}" presName="parSh" presStyleLbl="node1" presStyleIdx="2" presStyleCnt="6" custScaleX="127094" custScaleY="119865" custLinFactNeighborX="-2989" custLinFactNeighborY="-42084"/>
      <dgm:spPr/>
    </dgm:pt>
    <dgm:pt modelId="{1B70F0E6-39D8-45A7-9146-AAC254037BA9}" type="pres">
      <dgm:prSet presAssocID="{793B912B-C2DD-440B-BB14-3342CDB6F293}" presName="desTx" presStyleLbl="fgAcc1" presStyleIdx="2" presStyleCnt="6" custScaleX="144852" custScaleY="84183" custLinFactNeighborX="613" custLinFactNeighborY="-5867">
        <dgm:presLayoutVars>
          <dgm:bulletEnabled val="1"/>
        </dgm:presLayoutVars>
      </dgm:prSet>
      <dgm:spPr/>
    </dgm:pt>
    <dgm:pt modelId="{CEA0C5EC-49B9-441C-82EE-D080F2230CEF}" type="pres">
      <dgm:prSet presAssocID="{C1354E36-6548-4DDD-BB60-A24ED9EAB008}" presName="sibTrans" presStyleLbl="sibTrans2D1" presStyleIdx="2" presStyleCnt="5"/>
      <dgm:spPr/>
    </dgm:pt>
    <dgm:pt modelId="{6F0C21F6-9CBF-49D3-A531-435198A53889}" type="pres">
      <dgm:prSet presAssocID="{C1354E36-6548-4DDD-BB60-A24ED9EAB008}" presName="connTx" presStyleLbl="sibTrans2D1" presStyleIdx="2" presStyleCnt="5"/>
      <dgm:spPr/>
    </dgm:pt>
    <dgm:pt modelId="{4B0A650C-4842-4DF4-A555-55DAC491983E}" type="pres">
      <dgm:prSet presAssocID="{8BFC228E-3C70-40A2-BA9D-D49CFC40C5A1}" presName="composite" presStyleCnt="0"/>
      <dgm:spPr/>
    </dgm:pt>
    <dgm:pt modelId="{D3AE7561-57C4-4038-A5EE-6951678E59CC}" type="pres">
      <dgm:prSet presAssocID="{8BFC228E-3C70-40A2-BA9D-D49CFC40C5A1}" presName="parTx" presStyleLbl="node1" presStyleIdx="2" presStyleCnt="6">
        <dgm:presLayoutVars>
          <dgm:chMax val="0"/>
          <dgm:chPref val="0"/>
          <dgm:bulletEnabled val="1"/>
        </dgm:presLayoutVars>
      </dgm:prSet>
      <dgm:spPr/>
    </dgm:pt>
    <dgm:pt modelId="{63ADD0B8-1620-4EDF-9F4B-87C01CDB3F59}" type="pres">
      <dgm:prSet presAssocID="{8BFC228E-3C70-40A2-BA9D-D49CFC40C5A1}" presName="parSh" presStyleLbl="node1" presStyleIdx="3" presStyleCnt="6" custScaleX="115904" custScaleY="112746" custLinFactNeighborX="10611" custLinFactNeighborY="-23173"/>
      <dgm:spPr/>
    </dgm:pt>
    <dgm:pt modelId="{E21E7064-FC09-4F59-86B4-9C965FFCB603}" type="pres">
      <dgm:prSet presAssocID="{8BFC228E-3C70-40A2-BA9D-D49CFC40C5A1}" presName="desTx" presStyleLbl="fgAcc1" presStyleIdx="3" presStyleCnt="6" custScaleX="143545" custScaleY="91122" custLinFactNeighborX="7409" custLinFactNeighborY="-8932">
        <dgm:presLayoutVars>
          <dgm:bulletEnabled val="1"/>
        </dgm:presLayoutVars>
      </dgm:prSet>
      <dgm:spPr/>
    </dgm:pt>
    <dgm:pt modelId="{43346368-E31B-4187-8E6D-A344FD5C1634}" type="pres">
      <dgm:prSet presAssocID="{20E64126-869C-4726-9562-490212AEBA2D}" presName="sibTrans" presStyleLbl="sibTrans2D1" presStyleIdx="3" presStyleCnt="5"/>
      <dgm:spPr/>
    </dgm:pt>
    <dgm:pt modelId="{2A38924D-F85E-4668-B380-A1A3F5F6DF22}" type="pres">
      <dgm:prSet presAssocID="{20E64126-869C-4726-9562-490212AEBA2D}" presName="connTx" presStyleLbl="sibTrans2D1" presStyleIdx="3" presStyleCnt="5"/>
      <dgm:spPr/>
    </dgm:pt>
    <dgm:pt modelId="{59022B27-0C24-4C50-BC91-AEFA4ACFF13D}" type="pres">
      <dgm:prSet presAssocID="{BBBDE3B1-B117-40CB-B108-A32D8A77D394}" presName="composite" presStyleCnt="0"/>
      <dgm:spPr/>
    </dgm:pt>
    <dgm:pt modelId="{06DFEF08-5D68-4154-B1A3-9700AED37682}" type="pres">
      <dgm:prSet presAssocID="{BBBDE3B1-B117-40CB-B108-A32D8A77D394}" presName="parTx" presStyleLbl="node1" presStyleIdx="3" presStyleCnt="6">
        <dgm:presLayoutVars>
          <dgm:chMax val="0"/>
          <dgm:chPref val="0"/>
          <dgm:bulletEnabled val="1"/>
        </dgm:presLayoutVars>
      </dgm:prSet>
      <dgm:spPr/>
    </dgm:pt>
    <dgm:pt modelId="{13F3E9C3-98FB-4ABC-97E8-D2F33FB68F62}" type="pres">
      <dgm:prSet presAssocID="{BBBDE3B1-B117-40CB-B108-A32D8A77D394}" presName="parSh" presStyleLbl="node1" presStyleIdx="4" presStyleCnt="6" custScaleX="119899" custLinFactNeighborX="15284" custLinFactNeighborY="-22091"/>
      <dgm:spPr/>
    </dgm:pt>
    <dgm:pt modelId="{217D6035-B675-487E-A8BF-7BC833105A44}" type="pres">
      <dgm:prSet presAssocID="{BBBDE3B1-B117-40CB-B108-A32D8A77D394}" presName="desTx" presStyleLbl="fgAcc1" presStyleIdx="4" presStyleCnt="6" custScaleX="156396" custScaleY="91849" custLinFactNeighborX="8732" custLinFactNeighborY="-6805">
        <dgm:presLayoutVars>
          <dgm:bulletEnabled val="1"/>
        </dgm:presLayoutVars>
      </dgm:prSet>
      <dgm:spPr/>
    </dgm:pt>
    <dgm:pt modelId="{E176C793-1312-474B-AD5A-3A76C843AF48}" type="pres">
      <dgm:prSet presAssocID="{0E6A8240-D10C-4DAB-9982-F2217B299A84}" presName="sibTrans" presStyleLbl="sibTrans2D1" presStyleIdx="4" presStyleCnt="5"/>
      <dgm:spPr/>
    </dgm:pt>
    <dgm:pt modelId="{2177B1F0-1CA4-4F11-97BF-45BB458BCF69}" type="pres">
      <dgm:prSet presAssocID="{0E6A8240-D10C-4DAB-9982-F2217B299A84}" presName="connTx" presStyleLbl="sibTrans2D1" presStyleIdx="4" presStyleCnt="5"/>
      <dgm:spPr/>
    </dgm:pt>
    <dgm:pt modelId="{A0E2AAB4-FD0A-4EA5-9B16-029D372C4CAE}" type="pres">
      <dgm:prSet presAssocID="{F96B04BE-A7A1-4E9F-BB0E-4EB38684C42E}" presName="composite" presStyleCnt="0"/>
      <dgm:spPr/>
    </dgm:pt>
    <dgm:pt modelId="{85614221-92CF-4096-AE9B-5748DB17EFB2}" type="pres">
      <dgm:prSet presAssocID="{F96B04BE-A7A1-4E9F-BB0E-4EB38684C42E}" presName="parTx" presStyleLbl="node1" presStyleIdx="4" presStyleCnt="6">
        <dgm:presLayoutVars>
          <dgm:chMax val="0"/>
          <dgm:chPref val="0"/>
          <dgm:bulletEnabled val="1"/>
        </dgm:presLayoutVars>
      </dgm:prSet>
      <dgm:spPr/>
    </dgm:pt>
    <dgm:pt modelId="{3342DF67-FC66-47CF-A4EC-91B73CAD43FC}" type="pres">
      <dgm:prSet presAssocID="{F96B04BE-A7A1-4E9F-BB0E-4EB38684C42E}" presName="parSh" presStyleLbl="node1" presStyleIdx="5" presStyleCnt="6" custScaleX="120247" custScaleY="104384" custLinFactNeighborX="-3346" custLinFactNeighborY="-27978"/>
      <dgm:spPr/>
    </dgm:pt>
    <dgm:pt modelId="{A2F8CF16-42A8-401D-B20B-E824C71A189C}" type="pres">
      <dgm:prSet presAssocID="{F96B04BE-A7A1-4E9F-BB0E-4EB38684C42E}" presName="desTx" presStyleLbl="fgAcc1" presStyleIdx="5" presStyleCnt="6" custScaleX="131930" custScaleY="90577" custLinFactNeighborX="-13014" custLinFactNeighborY="-6182">
        <dgm:presLayoutVars>
          <dgm:bulletEnabled val="1"/>
        </dgm:presLayoutVars>
      </dgm:prSet>
      <dgm:spPr/>
    </dgm:pt>
  </dgm:ptLst>
  <dgm:cxnLst>
    <dgm:cxn modelId="{B05C8901-7650-4288-87A1-A1EE26844CF5}" srcId="{BBBDE3B1-B117-40CB-B108-A32D8A77D394}" destId="{686ABA15-38C4-4BE2-8953-4EE6ACB6C201}" srcOrd="2" destOrd="0" parTransId="{3900CBA4-8EC4-453A-B1A5-37AC66C55023}" sibTransId="{9814C764-4F60-43A1-AD51-E2D99756F7FC}"/>
    <dgm:cxn modelId="{1DDB0002-1ECC-4F57-8430-4F22784186F3}" type="presOf" srcId="{703567FA-22B4-4CD9-B7A8-2257C3979901}" destId="{F41BAF81-F0FB-4D33-8607-3CD651A7305A}" srcOrd="0" destOrd="0" presId="urn:microsoft.com/office/officeart/2005/8/layout/process3"/>
    <dgm:cxn modelId="{74358904-6269-41EA-AC4D-CCB5E5FA2012}" srcId="{793B912B-C2DD-440B-BB14-3342CDB6F293}" destId="{D4494F8D-CAE8-4BBB-A830-74703A1C5C38}" srcOrd="2" destOrd="0" parTransId="{063B5C13-3757-4604-823C-A35D236A85AE}" sibTransId="{1C8D0A6E-759E-4767-8867-122648AE9F0D}"/>
    <dgm:cxn modelId="{C27C3A06-54CB-476D-BCBB-5045CCF37471}" srcId="{F96B04BE-A7A1-4E9F-BB0E-4EB38684C42E}" destId="{1C52F88B-B64B-40F2-984F-1361C5B8CC18}" srcOrd="0" destOrd="0" parTransId="{A383ACF2-F2FC-4297-BD9E-C5DF827198C3}" sibTransId="{C512D092-2CF1-428A-BBD6-22FE7A93890B}"/>
    <dgm:cxn modelId="{55839E0B-414B-4152-9FD3-AFDE90C44F70}" type="presOf" srcId="{C1354E36-6548-4DDD-BB60-A24ED9EAB008}" destId="{CEA0C5EC-49B9-441C-82EE-D080F2230CEF}" srcOrd="0" destOrd="0" presId="urn:microsoft.com/office/officeart/2005/8/layout/process3"/>
    <dgm:cxn modelId="{968F240C-DAD5-40CA-8E2A-10F054671274}" type="presOf" srcId="{F96B04BE-A7A1-4E9F-BB0E-4EB38684C42E}" destId="{85614221-92CF-4096-AE9B-5748DB17EFB2}" srcOrd="0" destOrd="0" presId="urn:microsoft.com/office/officeart/2005/8/layout/process3"/>
    <dgm:cxn modelId="{337B9D0D-5199-43ED-8EDA-D7BE40C8F38B}" srcId="{8BFC228E-3C70-40A2-BA9D-D49CFC40C5A1}" destId="{5291A9E3-6440-4345-8529-9701D653A180}" srcOrd="0" destOrd="0" parTransId="{CC0F8E9A-8118-446E-BB23-C0BF8E4520E4}" sibTransId="{58F9B509-D447-451C-9D9E-ABACFE64B21E}"/>
    <dgm:cxn modelId="{2195EF0D-EC2D-4E53-BB30-519789FDE73F}" type="presOf" srcId="{0E6A8240-D10C-4DAB-9982-F2217B299A84}" destId="{2177B1F0-1CA4-4F11-97BF-45BB458BCF69}" srcOrd="1" destOrd="0" presId="urn:microsoft.com/office/officeart/2005/8/layout/process3"/>
    <dgm:cxn modelId="{27C7E00F-A5D2-42CD-B2ED-EE73BEC04695}" type="presOf" srcId="{6F5FDB40-6361-4224-8FEC-B43F2E7C9DA4}" destId="{5C9A46D8-B8B6-45E4-99E3-FAB724B45AC8}" srcOrd="0" destOrd="0" presId="urn:microsoft.com/office/officeart/2005/8/layout/process3"/>
    <dgm:cxn modelId="{69DF1911-688B-4C52-9975-11E9388258B6}" srcId="{793B912B-C2DD-440B-BB14-3342CDB6F293}" destId="{DC1B9730-976C-45C8-9686-FFA3D337BA7A}" srcOrd="0" destOrd="0" parTransId="{FE0CD649-019D-4D2D-8661-B8445706070E}" sibTransId="{FE721F12-D21C-4A3D-B595-FDB4C5B61E4C}"/>
    <dgm:cxn modelId="{15836614-2EEF-4EFA-9CD6-0B7761B116A6}" type="presOf" srcId="{20E64126-869C-4726-9562-490212AEBA2D}" destId="{43346368-E31B-4187-8E6D-A344FD5C1634}" srcOrd="0" destOrd="0" presId="urn:microsoft.com/office/officeart/2005/8/layout/process3"/>
    <dgm:cxn modelId="{235BDF17-B792-482F-9833-E818206BC0E6}" srcId="{8BFC228E-3C70-40A2-BA9D-D49CFC40C5A1}" destId="{A25E722F-101B-4116-893E-517D1FA2EB3A}" srcOrd="2" destOrd="0" parTransId="{FEC3B428-1988-4213-B321-DA0837BF80AA}" sibTransId="{5F5BC1FE-C649-4084-9316-480F5760CBB4}"/>
    <dgm:cxn modelId="{C42D8E19-1B78-4E4C-80CF-A1939A72E974}" type="presOf" srcId="{5291A9E3-6440-4345-8529-9701D653A180}" destId="{E21E7064-FC09-4F59-86B4-9C965FFCB603}" srcOrd="0" destOrd="0" presId="urn:microsoft.com/office/officeart/2005/8/layout/process3"/>
    <dgm:cxn modelId="{B811F819-38AB-4BA0-AFC9-203C70BD00B0}" type="presOf" srcId="{8BFC228E-3C70-40A2-BA9D-D49CFC40C5A1}" destId="{D3AE7561-57C4-4038-A5EE-6951678E59CC}" srcOrd="0" destOrd="0" presId="urn:microsoft.com/office/officeart/2005/8/layout/process3"/>
    <dgm:cxn modelId="{E9232A1A-4BB0-4BEE-BAFA-2D2E50640ED9}" type="presOf" srcId="{D4494F8D-CAE8-4BBB-A830-74703A1C5C38}" destId="{1B70F0E6-39D8-45A7-9146-AAC254037BA9}" srcOrd="0" destOrd="2" presId="urn:microsoft.com/office/officeart/2005/8/layout/process3"/>
    <dgm:cxn modelId="{888C4A1C-4D2B-4082-827D-BCD99245916D}" srcId="{703567FA-22B4-4CD9-B7A8-2257C3979901}" destId="{F068F421-74F6-42A4-B76B-A578211DA504}" srcOrd="0" destOrd="0" parTransId="{6B8262B4-F61F-4E41-94CB-282E161FA3B0}" sibTransId="{CCB7AAE7-0662-4ABF-B7B3-97452D0DD6A5}"/>
    <dgm:cxn modelId="{3ABD4D25-ADAC-4865-9DA6-FB3F56692440}" type="presOf" srcId="{69099CBE-E9B4-4513-977A-1E2E47405EF0}" destId="{4D790CB1-4C06-48CD-83E2-4EE700260BCC}" srcOrd="0" destOrd="1" presId="urn:microsoft.com/office/officeart/2005/8/layout/process3"/>
    <dgm:cxn modelId="{8703AB2F-2C11-4484-B976-DC59529D211A}" type="presOf" srcId="{C2B0B18E-E180-4B70-A6F3-7FC7380E8442}" destId="{217D6035-B675-487E-A8BF-7BC833105A44}" srcOrd="0" destOrd="3" presId="urn:microsoft.com/office/officeart/2005/8/layout/process3"/>
    <dgm:cxn modelId="{E5080732-79DE-459D-9080-3C3F472824C6}" srcId="{A559ED86-66F4-49CC-A803-ABAD576111F7}" destId="{6F5FDB40-6361-4224-8FEC-B43F2E7C9DA4}" srcOrd="0" destOrd="0" parTransId="{2DDE057D-1E60-4C75-968F-E8020FE4F414}" sibTransId="{1ED5118E-C399-4EF1-918D-0E33C8189B1C}"/>
    <dgm:cxn modelId="{FBCF6E37-0005-404F-A6E7-38569EBF3B16}" type="presOf" srcId="{F937F332-E33B-4434-AA8E-4E15D46D677C}" destId="{A2F8CF16-42A8-401D-B20B-E824C71A189C}" srcOrd="0" destOrd="2" presId="urn:microsoft.com/office/officeart/2005/8/layout/process3"/>
    <dgm:cxn modelId="{9A00563A-CE0A-44E3-876A-DF9B3938A5DA}" type="presOf" srcId="{FEA277C3-6A08-444F-88E1-39416B7C0C60}" destId="{6283C78B-0333-4105-8F46-4453B319D57A}" srcOrd="0" destOrd="0" presId="urn:microsoft.com/office/officeart/2005/8/layout/process3"/>
    <dgm:cxn modelId="{F45D785D-94B9-4CF4-886B-8049612456A5}" srcId="{A559ED86-66F4-49CC-A803-ABAD576111F7}" destId="{BBBDE3B1-B117-40CB-B108-A32D8A77D394}" srcOrd="4" destOrd="0" parTransId="{5678CDBC-1C91-4104-AB2E-941F55AC4889}" sibTransId="{0E6A8240-D10C-4DAB-9982-F2217B299A84}"/>
    <dgm:cxn modelId="{078FEC44-4BB7-4642-8635-EAF93545EEA8}" type="presOf" srcId="{7E9A95EF-BE67-44BE-988F-304CA21512E2}" destId="{A8812276-2561-4D73-8114-898E92778271}" srcOrd="0" destOrd="0" presId="urn:microsoft.com/office/officeart/2005/8/layout/process3"/>
    <dgm:cxn modelId="{F0AE5767-5BC0-4FD8-B616-41CED1B37349}" type="presOf" srcId="{0B706F6C-0839-47FF-800A-50D24FCA69CF}" destId="{E21E7064-FC09-4F59-86B4-9C965FFCB603}" srcOrd="0" destOrd="1" presId="urn:microsoft.com/office/officeart/2005/8/layout/process3"/>
    <dgm:cxn modelId="{344B8548-3B66-4A7B-B864-0AA3A5806865}" type="presOf" srcId="{C1354E36-6548-4DDD-BB60-A24ED9EAB008}" destId="{6F0C21F6-9CBF-49D3-A531-435198A53889}" srcOrd="1" destOrd="0" presId="urn:microsoft.com/office/officeart/2005/8/layout/process3"/>
    <dgm:cxn modelId="{6BC4A548-B33A-4595-A31C-A9232D44A791}" type="presOf" srcId="{F96B04BE-A7A1-4E9F-BB0E-4EB38684C42E}" destId="{3342DF67-FC66-47CF-A4EC-91B73CAD43FC}" srcOrd="1" destOrd="0" presId="urn:microsoft.com/office/officeart/2005/8/layout/process3"/>
    <dgm:cxn modelId="{6140A66A-61BE-4BC5-946E-2D72E843BFDF}" srcId="{F96B04BE-A7A1-4E9F-BB0E-4EB38684C42E}" destId="{F937F332-E33B-4434-AA8E-4E15D46D677C}" srcOrd="2" destOrd="0" parTransId="{686EA465-390E-4424-9BA5-1B1C81DE6A07}" sibTransId="{902CECC0-4202-4CEC-A985-CE804EBC0ABE}"/>
    <dgm:cxn modelId="{6176D86C-55C0-4A99-A687-B94BD0A0FD49}" type="presOf" srcId="{D752638A-9C81-45A3-A068-94110D8E0EC5}" destId="{217D6035-B675-487E-A8BF-7BC833105A44}" srcOrd="0" destOrd="0" presId="urn:microsoft.com/office/officeart/2005/8/layout/process3"/>
    <dgm:cxn modelId="{3942F86F-2FCB-4DB4-8ED7-649C35288AD0}" type="presOf" srcId="{0E6A8240-D10C-4DAB-9982-F2217B299A84}" destId="{E176C793-1312-474B-AD5A-3A76C843AF48}" srcOrd="0" destOrd="0" presId="urn:microsoft.com/office/officeart/2005/8/layout/process3"/>
    <dgm:cxn modelId="{96137354-A179-4277-940D-65B5131E9A94}" type="presOf" srcId="{1C52F88B-B64B-40F2-984F-1361C5B8CC18}" destId="{A2F8CF16-42A8-401D-B20B-E824C71A189C}" srcOrd="0" destOrd="0" presId="urn:microsoft.com/office/officeart/2005/8/layout/process3"/>
    <dgm:cxn modelId="{62699076-6F6B-48EF-AD82-EDAFF514E338}" srcId="{A559ED86-66F4-49CC-A803-ABAD576111F7}" destId="{F96B04BE-A7A1-4E9F-BB0E-4EB38684C42E}" srcOrd="5" destOrd="0" parTransId="{52E53B4B-62CE-4768-864E-0923D538D77F}" sibTransId="{BBF3F0C0-C12E-4D63-BA7B-6813038D0810}"/>
    <dgm:cxn modelId="{19A93578-B241-4FA3-93C6-CD89B0467F4E}" srcId="{F96B04BE-A7A1-4E9F-BB0E-4EB38684C42E}" destId="{11FB5DF8-96D3-496E-B8BF-8E31143F6B4E}" srcOrd="1" destOrd="0" parTransId="{E34196AF-513D-4F33-9D9C-A8F64D365FA3}" sibTransId="{09E35804-F434-477F-BE8D-222F071C314A}"/>
    <dgm:cxn modelId="{F335A178-D9CF-417F-9B3C-A20A2E184E5B}" type="presOf" srcId="{686ABA15-38C4-4BE2-8953-4EE6ACB6C201}" destId="{217D6035-B675-487E-A8BF-7BC833105A44}" srcOrd="0" destOrd="2" presId="urn:microsoft.com/office/officeart/2005/8/layout/process3"/>
    <dgm:cxn modelId="{D292FC58-7818-477E-A9FD-5EAAA6CF0499}" srcId="{BBBDE3B1-B117-40CB-B108-A32D8A77D394}" destId="{F244C0B7-19A0-43CE-B9E3-E3B5A6E903EF}" srcOrd="1" destOrd="0" parTransId="{75884BA7-B91B-4622-A4A5-8FB1655C6B93}" sibTransId="{F95C16CF-201B-4FD8-B98A-DCB181CA640D}"/>
    <dgm:cxn modelId="{245F7184-090F-4A87-91D3-22A65A5CEF36}" type="presOf" srcId="{6F5FDB40-6361-4224-8FEC-B43F2E7C9DA4}" destId="{28FE88F8-F010-4B19-B880-EEB482702693}" srcOrd="1" destOrd="0" presId="urn:microsoft.com/office/officeart/2005/8/layout/process3"/>
    <dgm:cxn modelId="{5064E78A-0D59-45EC-AA31-15C7F9F52FC0}" type="presOf" srcId="{DC1B9730-976C-45C8-9686-FFA3D337BA7A}" destId="{1B70F0E6-39D8-45A7-9146-AAC254037BA9}" srcOrd="0" destOrd="0" presId="urn:microsoft.com/office/officeart/2005/8/layout/process3"/>
    <dgm:cxn modelId="{C743488E-DC70-4A4E-A173-8A475AE32561}" srcId="{8BFC228E-3C70-40A2-BA9D-D49CFC40C5A1}" destId="{0B706F6C-0839-47FF-800A-50D24FCA69CF}" srcOrd="1" destOrd="0" parTransId="{324AA106-EB5B-467F-86EF-4FACB98F654D}" sibTransId="{C4C3A20C-AB0D-4A2B-9417-992FFF80A4DD}"/>
    <dgm:cxn modelId="{C72B7F90-B4D4-4A20-9B20-B9781A574716}" type="presOf" srcId="{8BFC228E-3C70-40A2-BA9D-D49CFC40C5A1}" destId="{63ADD0B8-1620-4EDF-9F4B-87C01CDB3F59}" srcOrd="1" destOrd="0" presId="urn:microsoft.com/office/officeart/2005/8/layout/process3"/>
    <dgm:cxn modelId="{92ADFD90-3D4E-4D1D-812F-5460BBFFCDF8}" srcId="{BBBDE3B1-B117-40CB-B108-A32D8A77D394}" destId="{C2B0B18E-E180-4B70-A6F3-7FC7380E8442}" srcOrd="3" destOrd="0" parTransId="{7E31537A-7E3F-4D80-AC8A-B5E0FE79D076}" sibTransId="{0B31B87F-8FE2-4F8B-90AA-9DE5684196A6}"/>
    <dgm:cxn modelId="{1EC2E29B-95BE-4202-A6A2-C59A320BEF67}" srcId="{703567FA-22B4-4CD9-B7A8-2257C3979901}" destId="{69099CBE-E9B4-4513-977A-1E2E47405EF0}" srcOrd="1" destOrd="0" parTransId="{107ACE5D-E15B-4992-835A-46FE640667C6}" sibTransId="{F29C4EFD-9352-487F-B809-339BC9E78AF6}"/>
    <dgm:cxn modelId="{71B8A3A2-0A62-42DA-9532-539475329378}" type="presOf" srcId="{20E64126-869C-4726-9562-490212AEBA2D}" destId="{2A38924D-F85E-4668-B380-A1A3F5F6DF22}" srcOrd="1" destOrd="0" presId="urn:microsoft.com/office/officeart/2005/8/layout/process3"/>
    <dgm:cxn modelId="{F9359BA7-01D8-4F77-B575-AC7DEAB8F70D}" type="presOf" srcId="{A25E722F-101B-4116-893E-517D1FA2EB3A}" destId="{E21E7064-FC09-4F59-86B4-9C965FFCB603}" srcOrd="0" destOrd="2" presId="urn:microsoft.com/office/officeart/2005/8/layout/process3"/>
    <dgm:cxn modelId="{44BBABAA-35BD-4880-A8EB-F54DD04C231E}" type="presOf" srcId="{793B912B-C2DD-440B-BB14-3342CDB6F293}" destId="{C0BB8966-25A6-488C-925E-6434CCC2CF17}" srcOrd="1" destOrd="0" presId="urn:microsoft.com/office/officeart/2005/8/layout/process3"/>
    <dgm:cxn modelId="{54C95BAB-088F-4D12-99AC-40CCD91972D1}" srcId="{A559ED86-66F4-49CC-A803-ABAD576111F7}" destId="{8BFC228E-3C70-40A2-BA9D-D49CFC40C5A1}" srcOrd="3" destOrd="0" parTransId="{A5EADBF5-1450-483F-ADB5-CFC04446AF73}" sibTransId="{20E64126-869C-4726-9562-490212AEBA2D}"/>
    <dgm:cxn modelId="{495ABFAD-C270-4D4E-914A-572FCD7173F7}" type="presOf" srcId="{A559ED86-66F4-49CC-A803-ABAD576111F7}" destId="{81FA23F6-8413-441B-A91F-05CBB77F0CD6}" srcOrd="0" destOrd="0" presId="urn:microsoft.com/office/officeart/2005/8/layout/process3"/>
    <dgm:cxn modelId="{841D7FAE-9D01-4C5F-814A-DD009C1BE63B}" srcId="{A559ED86-66F4-49CC-A803-ABAD576111F7}" destId="{793B912B-C2DD-440B-BB14-3342CDB6F293}" srcOrd="2" destOrd="0" parTransId="{C6942E92-91CD-490B-B1A5-61EB541782EC}" sibTransId="{C1354E36-6548-4DDD-BB60-A24ED9EAB008}"/>
    <dgm:cxn modelId="{92F655AF-8607-4AF8-80A6-368B0D8B54D9}" type="presOf" srcId="{F244C0B7-19A0-43CE-B9E3-E3B5A6E903EF}" destId="{217D6035-B675-487E-A8BF-7BC833105A44}" srcOrd="0" destOrd="1" presId="urn:microsoft.com/office/officeart/2005/8/layout/process3"/>
    <dgm:cxn modelId="{8A485EB3-BD25-4BD9-8D92-1E92AE4195B7}" type="presOf" srcId="{793B912B-C2DD-440B-BB14-3342CDB6F293}" destId="{D5AC42AF-35E9-479E-BD0A-45F9C212B507}" srcOrd="0" destOrd="0" presId="urn:microsoft.com/office/officeart/2005/8/layout/process3"/>
    <dgm:cxn modelId="{44B144B4-41C1-42D0-A32C-5E9073DD0406}" type="presOf" srcId="{703567FA-22B4-4CD9-B7A8-2257C3979901}" destId="{799D3BAA-55A8-4552-8799-4A9FCD422263}" srcOrd="1" destOrd="0" presId="urn:microsoft.com/office/officeart/2005/8/layout/process3"/>
    <dgm:cxn modelId="{62F3E3B4-9957-48D2-A847-29D0711D9F73}" type="presOf" srcId="{BBBDE3B1-B117-40CB-B108-A32D8A77D394}" destId="{13F3E9C3-98FB-4ABC-97E8-D2F33FB68F62}" srcOrd="1" destOrd="0" presId="urn:microsoft.com/office/officeart/2005/8/layout/process3"/>
    <dgm:cxn modelId="{C47D56C2-3426-4E83-A76F-D876428E07C0}" srcId="{793B912B-C2DD-440B-BB14-3342CDB6F293}" destId="{A7455B84-FA93-4BB2-96F8-0CE75E897D74}" srcOrd="1" destOrd="0" parTransId="{AFC54D2B-7275-479E-A440-40D7319D492D}" sibTransId="{9BD4B654-21E7-4AEF-A231-40F81E9415AC}"/>
    <dgm:cxn modelId="{A291EFCA-3D4B-4171-BDF1-5A5895C3E580}" type="presOf" srcId="{A7455B84-FA93-4BB2-96F8-0CE75E897D74}" destId="{1B70F0E6-39D8-45A7-9146-AAC254037BA9}" srcOrd="0" destOrd="1" presId="urn:microsoft.com/office/officeart/2005/8/layout/process3"/>
    <dgm:cxn modelId="{181657CF-5E78-45C7-9360-E851B2F081F7}" type="presOf" srcId="{1ED5118E-C399-4EF1-918D-0E33C8189B1C}" destId="{D55C9656-E983-482A-B64D-6A3D680724DD}" srcOrd="0" destOrd="0" presId="urn:microsoft.com/office/officeart/2005/8/layout/process3"/>
    <dgm:cxn modelId="{C0E0E4D2-783D-4B91-B62E-6DC099C97EEA}" type="presOf" srcId="{1ED5118E-C399-4EF1-918D-0E33C8189B1C}" destId="{72D652C0-BC30-4A0F-8DB7-7B0ED4235817}" srcOrd="1" destOrd="0" presId="urn:microsoft.com/office/officeart/2005/8/layout/process3"/>
    <dgm:cxn modelId="{529F00D3-F49F-474A-B762-E2AFF57A65C6}" type="presOf" srcId="{BBBDE3B1-B117-40CB-B108-A32D8A77D394}" destId="{06DFEF08-5D68-4154-B1A3-9700AED37682}" srcOrd="0" destOrd="0" presId="urn:microsoft.com/office/officeart/2005/8/layout/process3"/>
    <dgm:cxn modelId="{B222BFD6-1703-4E0B-80D7-DCA9B4816275}" type="presOf" srcId="{F068F421-74F6-42A4-B76B-A578211DA504}" destId="{4D790CB1-4C06-48CD-83E2-4EE700260BCC}" srcOrd="0" destOrd="0" presId="urn:microsoft.com/office/officeart/2005/8/layout/process3"/>
    <dgm:cxn modelId="{D97983DD-9E36-45D4-8A2E-5699CF5DB99B}" type="presOf" srcId="{7E9A95EF-BE67-44BE-988F-304CA21512E2}" destId="{26198E04-9ACD-46B7-A27E-54D552334F95}" srcOrd="1" destOrd="0" presId="urn:microsoft.com/office/officeart/2005/8/layout/process3"/>
    <dgm:cxn modelId="{E3A9FAED-CD91-4D14-954B-90EE7156ED42}" srcId="{BBBDE3B1-B117-40CB-B108-A32D8A77D394}" destId="{D752638A-9C81-45A3-A068-94110D8E0EC5}" srcOrd="0" destOrd="0" parTransId="{FBD8A7B4-AEDC-46CC-AD85-1CC0050C07A7}" sibTransId="{EC0302D5-1262-4573-8282-A6957602D66D}"/>
    <dgm:cxn modelId="{94F5CEEE-8BF4-4964-80EE-581B2A25DF16}" srcId="{A559ED86-66F4-49CC-A803-ABAD576111F7}" destId="{703567FA-22B4-4CD9-B7A8-2257C3979901}" srcOrd="1" destOrd="0" parTransId="{0F427D92-E26C-49D9-BF3D-FF14AC43A0AC}" sibTransId="{7E9A95EF-BE67-44BE-988F-304CA21512E2}"/>
    <dgm:cxn modelId="{911EA3F0-8A91-432E-AF22-25432B1A1DDB}" type="presOf" srcId="{11FB5DF8-96D3-496E-B8BF-8E31143F6B4E}" destId="{A2F8CF16-42A8-401D-B20B-E824C71A189C}" srcOrd="0" destOrd="1" presId="urn:microsoft.com/office/officeart/2005/8/layout/process3"/>
    <dgm:cxn modelId="{372DE6FD-0495-40D9-A5F8-83C0CDC1D504}" srcId="{6F5FDB40-6361-4224-8FEC-B43F2E7C9DA4}" destId="{FEA277C3-6A08-444F-88E1-39416B7C0C60}" srcOrd="0" destOrd="0" parTransId="{09FBD293-093A-41BF-97ED-C2C109B9F721}" sibTransId="{E5F00311-84CC-4FFD-8EC1-DF882B3DC41B}"/>
    <dgm:cxn modelId="{3EEED214-BC49-43CB-970A-E7EE5406367B}" type="presParOf" srcId="{81FA23F6-8413-441B-A91F-05CBB77F0CD6}" destId="{EC40F402-A9BC-48AB-AE4A-6B5D73210E22}" srcOrd="0" destOrd="0" presId="urn:microsoft.com/office/officeart/2005/8/layout/process3"/>
    <dgm:cxn modelId="{9E8E1FC3-0B6A-4BBC-8EEA-8BD04BB1E974}" type="presParOf" srcId="{EC40F402-A9BC-48AB-AE4A-6B5D73210E22}" destId="{5C9A46D8-B8B6-45E4-99E3-FAB724B45AC8}" srcOrd="0" destOrd="0" presId="urn:microsoft.com/office/officeart/2005/8/layout/process3"/>
    <dgm:cxn modelId="{3309ED6B-2F7C-4408-80B5-3DBA1DDDCE40}" type="presParOf" srcId="{EC40F402-A9BC-48AB-AE4A-6B5D73210E22}" destId="{28FE88F8-F010-4B19-B880-EEB482702693}" srcOrd="1" destOrd="0" presId="urn:microsoft.com/office/officeart/2005/8/layout/process3"/>
    <dgm:cxn modelId="{695AFB35-94A9-432E-B420-5D6A2F49794E}" type="presParOf" srcId="{EC40F402-A9BC-48AB-AE4A-6B5D73210E22}" destId="{6283C78B-0333-4105-8F46-4453B319D57A}" srcOrd="2" destOrd="0" presId="urn:microsoft.com/office/officeart/2005/8/layout/process3"/>
    <dgm:cxn modelId="{969A36B6-4BD4-42F1-B8CD-1FED22D222F4}" type="presParOf" srcId="{81FA23F6-8413-441B-A91F-05CBB77F0CD6}" destId="{D55C9656-E983-482A-B64D-6A3D680724DD}" srcOrd="1" destOrd="0" presId="urn:microsoft.com/office/officeart/2005/8/layout/process3"/>
    <dgm:cxn modelId="{318C9131-4313-40A6-9E20-0DD01A921AFA}" type="presParOf" srcId="{D55C9656-E983-482A-B64D-6A3D680724DD}" destId="{72D652C0-BC30-4A0F-8DB7-7B0ED4235817}" srcOrd="0" destOrd="0" presId="urn:microsoft.com/office/officeart/2005/8/layout/process3"/>
    <dgm:cxn modelId="{604611BD-D303-492F-A9ED-FACDCD8325B2}" type="presParOf" srcId="{81FA23F6-8413-441B-A91F-05CBB77F0CD6}" destId="{765E70A2-581A-4A04-8038-CA422D358BFC}" srcOrd="2" destOrd="0" presId="urn:microsoft.com/office/officeart/2005/8/layout/process3"/>
    <dgm:cxn modelId="{07C94400-7313-4870-8E16-465E05DA8B9D}" type="presParOf" srcId="{765E70A2-581A-4A04-8038-CA422D358BFC}" destId="{F41BAF81-F0FB-4D33-8607-3CD651A7305A}" srcOrd="0" destOrd="0" presId="urn:microsoft.com/office/officeart/2005/8/layout/process3"/>
    <dgm:cxn modelId="{FA0E2544-96DF-495C-B92B-071FC05D4182}" type="presParOf" srcId="{765E70A2-581A-4A04-8038-CA422D358BFC}" destId="{799D3BAA-55A8-4552-8799-4A9FCD422263}" srcOrd="1" destOrd="0" presId="urn:microsoft.com/office/officeart/2005/8/layout/process3"/>
    <dgm:cxn modelId="{F13D140D-3151-4862-9B08-83D0A09C036B}" type="presParOf" srcId="{765E70A2-581A-4A04-8038-CA422D358BFC}" destId="{4D790CB1-4C06-48CD-83E2-4EE700260BCC}" srcOrd="2" destOrd="0" presId="urn:microsoft.com/office/officeart/2005/8/layout/process3"/>
    <dgm:cxn modelId="{01F6ECE1-4A68-4094-A754-8E20BDD7B9BA}" type="presParOf" srcId="{81FA23F6-8413-441B-A91F-05CBB77F0CD6}" destId="{A8812276-2561-4D73-8114-898E92778271}" srcOrd="3" destOrd="0" presId="urn:microsoft.com/office/officeart/2005/8/layout/process3"/>
    <dgm:cxn modelId="{E5754DD8-7FF0-4AB0-A930-2DCDFC31DE11}" type="presParOf" srcId="{A8812276-2561-4D73-8114-898E92778271}" destId="{26198E04-9ACD-46B7-A27E-54D552334F95}" srcOrd="0" destOrd="0" presId="urn:microsoft.com/office/officeart/2005/8/layout/process3"/>
    <dgm:cxn modelId="{6D8178E0-0F22-46AB-B965-7AFB3B3EB7D7}" type="presParOf" srcId="{81FA23F6-8413-441B-A91F-05CBB77F0CD6}" destId="{D1431E89-4A65-4DE6-9CD0-BB3C2706907B}" srcOrd="4" destOrd="0" presId="urn:microsoft.com/office/officeart/2005/8/layout/process3"/>
    <dgm:cxn modelId="{BBCF6F4E-D32D-4F34-A2A8-0A70AA1A8D4F}" type="presParOf" srcId="{D1431E89-4A65-4DE6-9CD0-BB3C2706907B}" destId="{D5AC42AF-35E9-479E-BD0A-45F9C212B507}" srcOrd="0" destOrd="0" presId="urn:microsoft.com/office/officeart/2005/8/layout/process3"/>
    <dgm:cxn modelId="{7DEC8CF2-DF1A-4C98-BF60-B56313BE1797}" type="presParOf" srcId="{D1431E89-4A65-4DE6-9CD0-BB3C2706907B}" destId="{C0BB8966-25A6-488C-925E-6434CCC2CF17}" srcOrd="1" destOrd="0" presId="urn:microsoft.com/office/officeart/2005/8/layout/process3"/>
    <dgm:cxn modelId="{3E13BCB5-7B94-496D-902A-6E7FDBE50E38}" type="presParOf" srcId="{D1431E89-4A65-4DE6-9CD0-BB3C2706907B}" destId="{1B70F0E6-39D8-45A7-9146-AAC254037BA9}" srcOrd="2" destOrd="0" presId="urn:microsoft.com/office/officeart/2005/8/layout/process3"/>
    <dgm:cxn modelId="{F2C0731C-6BAE-4C9B-A6E9-C0437BB242AD}" type="presParOf" srcId="{81FA23F6-8413-441B-A91F-05CBB77F0CD6}" destId="{CEA0C5EC-49B9-441C-82EE-D080F2230CEF}" srcOrd="5" destOrd="0" presId="urn:microsoft.com/office/officeart/2005/8/layout/process3"/>
    <dgm:cxn modelId="{11BCB101-2745-453F-88F3-B2D912CA8E3F}" type="presParOf" srcId="{CEA0C5EC-49B9-441C-82EE-D080F2230CEF}" destId="{6F0C21F6-9CBF-49D3-A531-435198A53889}" srcOrd="0" destOrd="0" presId="urn:microsoft.com/office/officeart/2005/8/layout/process3"/>
    <dgm:cxn modelId="{56E89D9F-9EBA-421D-944F-8EFC332C4F0F}" type="presParOf" srcId="{81FA23F6-8413-441B-A91F-05CBB77F0CD6}" destId="{4B0A650C-4842-4DF4-A555-55DAC491983E}" srcOrd="6" destOrd="0" presId="urn:microsoft.com/office/officeart/2005/8/layout/process3"/>
    <dgm:cxn modelId="{E31F559E-9EB1-4B61-8859-31CD4494FA15}" type="presParOf" srcId="{4B0A650C-4842-4DF4-A555-55DAC491983E}" destId="{D3AE7561-57C4-4038-A5EE-6951678E59CC}" srcOrd="0" destOrd="0" presId="urn:microsoft.com/office/officeart/2005/8/layout/process3"/>
    <dgm:cxn modelId="{B21CBBE7-7825-4DC8-9F43-3DAFFE4FA120}" type="presParOf" srcId="{4B0A650C-4842-4DF4-A555-55DAC491983E}" destId="{63ADD0B8-1620-4EDF-9F4B-87C01CDB3F59}" srcOrd="1" destOrd="0" presId="urn:microsoft.com/office/officeart/2005/8/layout/process3"/>
    <dgm:cxn modelId="{A84C349D-A374-4418-BB85-CA6324F9984E}" type="presParOf" srcId="{4B0A650C-4842-4DF4-A555-55DAC491983E}" destId="{E21E7064-FC09-4F59-86B4-9C965FFCB603}" srcOrd="2" destOrd="0" presId="urn:microsoft.com/office/officeart/2005/8/layout/process3"/>
    <dgm:cxn modelId="{E23FDD4C-1395-4E33-B923-49570870C2DA}" type="presParOf" srcId="{81FA23F6-8413-441B-A91F-05CBB77F0CD6}" destId="{43346368-E31B-4187-8E6D-A344FD5C1634}" srcOrd="7" destOrd="0" presId="urn:microsoft.com/office/officeart/2005/8/layout/process3"/>
    <dgm:cxn modelId="{5A40AB62-D4CF-44AC-82F8-0348A6E64AB6}" type="presParOf" srcId="{43346368-E31B-4187-8E6D-A344FD5C1634}" destId="{2A38924D-F85E-4668-B380-A1A3F5F6DF22}" srcOrd="0" destOrd="0" presId="urn:microsoft.com/office/officeart/2005/8/layout/process3"/>
    <dgm:cxn modelId="{A16145A7-9082-4534-9A7F-DA5BAC7BF9C7}" type="presParOf" srcId="{81FA23F6-8413-441B-A91F-05CBB77F0CD6}" destId="{59022B27-0C24-4C50-BC91-AEFA4ACFF13D}" srcOrd="8" destOrd="0" presId="urn:microsoft.com/office/officeart/2005/8/layout/process3"/>
    <dgm:cxn modelId="{B6974B74-9BCB-4695-ACCA-0231BC16A590}" type="presParOf" srcId="{59022B27-0C24-4C50-BC91-AEFA4ACFF13D}" destId="{06DFEF08-5D68-4154-B1A3-9700AED37682}" srcOrd="0" destOrd="0" presId="urn:microsoft.com/office/officeart/2005/8/layout/process3"/>
    <dgm:cxn modelId="{3E4B054A-CD45-447F-A5EB-E0127658AEC3}" type="presParOf" srcId="{59022B27-0C24-4C50-BC91-AEFA4ACFF13D}" destId="{13F3E9C3-98FB-4ABC-97E8-D2F33FB68F62}" srcOrd="1" destOrd="0" presId="urn:microsoft.com/office/officeart/2005/8/layout/process3"/>
    <dgm:cxn modelId="{F791A265-C21E-488E-8196-C5306A054F64}" type="presParOf" srcId="{59022B27-0C24-4C50-BC91-AEFA4ACFF13D}" destId="{217D6035-B675-487E-A8BF-7BC833105A44}" srcOrd="2" destOrd="0" presId="urn:microsoft.com/office/officeart/2005/8/layout/process3"/>
    <dgm:cxn modelId="{A3AE1056-A9BF-4090-BDBB-FC2A75719B4D}" type="presParOf" srcId="{81FA23F6-8413-441B-A91F-05CBB77F0CD6}" destId="{E176C793-1312-474B-AD5A-3A76C843AF48}" srcOrd="9" destOrd="0" presId="urn:microsoft.com/office/officeart/2005/8/layout/process3"/>
    <dgm:cxn modelId="{257E5877-56C3-4133-87F8-9F9FD2D834B0}" type="presParOf" srcId="{E176C793-1312-474B-AD5A-3A76C843AF48}" destId="{2177B1F0-1CA4-4F11-97BF-45BB458BCF69}" srcOrd="0" destOrd="0" presId="urn:microsoft.com/office/officeart/2005/8/layout/process3"/>
    <dgm:cxn modelId="{7BB70E5E-7645-4A05-8BEA-1B603E72CF09}" type="presParOf" srcId="{81FA23F6-8413-441B-A91F-05CBB77F0CD6}" destId="{A0E2AAB4-FD0A-4EA5-9B16-029D372C4CAE}" srcOrd="10" destOrd="0" presId="urn:microsoft.com/office/officeart/2005/8/layout/process3"/>
    <dgm:cxn modelId="{7327B10C-E51E-46A7-9D8D-20E43CA34ADB}" type="presParOf" srcId="{A0E2AAB4-FD0A-4EA5-9B16-029D372C4CAE}" destId="{85614221-92CF-4096-AE9B-5748DB17EFB2}" srcOrd="0" destOrd="0" presId="urn:microsoft.com/office/officeart/2005/8/layout/process3"/>
    <dgm:cxn modelId="{9F3BD6C6-347F-4E80-A98B-12C0654DF11A}" type="presParOf" srcId="{A0E2AAB4-FD0A-4EA5-9B16-029D372C4CAE}" destId="{3342DF67-FC66-47CF-A4EC-91B73CAD43FC}" srcOrd="1" destOrd="0" presId="urn:microsoft.com/office/officeart/2005/8/layout/process3"/>
    <dgm:cxn modelId="{D7283AE4-57AE-495D-A01D-B6E102BEC5B6}" type="presParOf" srcId="{A0E2AAB4-FD0A-4EA5-9B16-029D372C4CAE}" destId="{A2F8CF16-42A8-401D-B20B-E824C71A189C}"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025B-3DEC-4D5B-BE45-1AC6050011BF}">
      <dsp:nvSpPr>
        <dsp:cNvPr id="0" name=""/>
        <dsp:cNvSpPr/>
      </dsp:nvSpPr>
      <dsp:spPr>
        <a:xfrm rot="16200000">
          <a:off x="803145" y="-803145"/>
          <a:ext cx="1302796" cy="2909086"/>
        </a:xfrm>
        <a:prstGeom prst="round1Rect">
          <a:avLst/>
        </a:prstGeom>
        <a:solidFill>
          <a:srgbClr val="8CC29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rot="5400000">
        <a:off x="0" y="0"/>
        <a:ext cx="2909086" cy="977097"/>
      </dsp:txXfrm>
    </dsp:sp>
    <dsp:sp modelId="{65A2F67F-2CE6-4B64-85BD-94A7CF002550}">
      <dsp:nvSpPr>
        <dsp:cNvPr id="0" name=""/>
        <dsp:cNvSpPr/>
      </dsp:nvSpPr>
      <dsp:spPr>
        <a:xfrm>
          <a:off x="2909086" y="0"/>
          <a:ext cx="2909086" cy="1302796"/>
        </a:xfrm>
        <a:prstGeom prst="round1Rect">
          <a:avLst/>
        </a:prstGeom>
        <a:solidFill>
          <a:srgbClr val="A6DB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a:off x="2909086" y="0"/>
        <a:ext cx="2909086" cy="977097"/>
      </dsp:txXfrm>
    </dsp:sp>
    <dsp:sp modelId="{D40378FC-7D65-40FF-9D0A-00C9F6A0061F}">
      <dsp:nvSpPr>
        <dsp:cNvPr id="0" name=""/>
        <dsp:cNvSpPr/>
      </dsp:nvSpPr>
      <dsp:spPr>
        <a:xfrm rot="10800000">
          <a:off x="0" y="1302796"/>
          <a:ext cx="2909086" cy="1302796"/>
        </a:xfrm>
        <a:prstGeom prst="round1Rect">
          <a:avLst/>
        </a:prstGeom>
        <a:solidFill>
          <a:srgbClr val="8BA2A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CA" sz="3600" b="0" kern="1200" dirty="0"/>
        </a:p>
      </dsp:txBody>
      <dsp:txXfrm rot="10800000">
        <a:off x="0" y="1628495"/>
        <a:ext cx="2909086" cy="977097"/>
      </dsp:txXfrm>
    </dsp:sp>
    <dsp:sp modelId="{6558819A-64EB-4F73-986D-7CADFC781715}">
      <dsp:nvSpPr>
        <dsp:cNvPr id="0" name=""/>
        <dsp:cNvSpPr/>
      </dsp:nvSpPr>
      <dsp:spPr>
        <a:xfrm rot="5400000">
          <a:off x="3712231" y="499651"/>
          <a:ext cx="1302796" cy="2909086"/>
        </a:xfrm>
        <a:prstGeom prst="round1Rect">
          <a:avLst/>
        </a:prstGeom>
        <a:solidFill>
          <a:srgbClr val="F9D4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a:lnSpc>
              <a:spcPct val="90000"/>
            </a:lnSpc>
            <a:spcBef>
              <a:spcPct val="0"/>
            </a:spcBef>
            <a:spcAft>
              <a:spcPct val="35000"/>
            </a:spcAft>
            <a:buNone/>
          </a:pPr>
          <a:endParaRPr lang="en-CA" sz="3200" b="0" kern="1200" dirty="0"/>
        </a:p>
      </dsp:txBody>
      <dsp:txXfrm rot="-5400000">
        <a:off x="2909087" y="1628495"/>
        <a:ext cx="2909086" cy="977097"/>
      </dsp:txXfrm>
    </dsp:sp>
    <dsp:sp modelId="{EF9B4D90-FFD0-41F3-A1D5-74369A9170D6}">
      <dsp:nvSpPr>
        <dsp:cNvPr id="0" name=""/>
        <dsp:cNvSpPr/>
      </dsp:nvSpPr>
      <dsp:spPr>
        <a:xfrm>
          <a:off x="2794881" y="1221482"/>
          <a:ext cx="228409" cy="162628"/>
        </a:xfrm>
        <a:prstGeom prst="round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endParaRPr lang="en-CA" sz="7200" b="0" kern="1200" dirty="0"/>
        </a:p>
      </dsp:txBody>
      <dsp:txXfrm>
        <a:off x="2802820" y="1229421"/>
        <a:ext cx="212531" cy="14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3955F-622A-499C-A7FC-8EF149317697}">
      <dsp:nvSpPr>
        <dsp:cNvPr id="0" name=""/>
        <dsp:cNvSpPr/>
      </dsp:nvSpPr>
      <dsp:spPr>
        <a:xfrm>
          <a:off x="0" y="3373"/>
          <a:ext cx="10439400" cy="6280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5389C-DFE8-4F27-8C61-C3AA78FF44FA}">
      <dsp:nvSpPr>
        <dsp:cNvPr id="0" name=""/>
        <dsp:cNvSpPr/>
      </dsp:nvSpPr>
      <dsp:spPr>
        <a:xfrm>
          <a:off x="189983" y="144683"/>
          <a:ext cx="345762" cy="345425"/>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BBABC-F1D9-40B2-8B73-676F676FB675}">
      <dsp:nvSpPr>
        <dsp:cNvPr id="0" name=""/>
        <dsp:cNvSpPr/>
      </dsp:nvSpPr>
      <dsp:spPr>
        <a:xfrm>
          <a:off x="725730" y="0"/>
          <a:ext cx="9626857" cy="78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85" tIns="83085" rIns="83085" bIns="83085" numCol="1" spcCol="1270" anchor="ctr" anchorCtr="0">
          <a:noAutofit/>
        </a:bodyPr>
        <a:lstStyle/>
        <a:p>
          <a:pPr marL="0" lvl="0" indent="0" algn="l" defTabSz="711200">
            <a:lnSpc>
              <a:spcPct val="100000"/>
            </a:lnSpc>
            <a:spcBef>
              <a:spcPct val="0"/>
            </a:spcBef>
            <a:spcAft>
              <a:spcPct val="35000"/>
            </a:spcAft>
            <a:buNone/>
          </a:pPr>
          <a:r>
            <a:rPr lang="en-CA" sz="1600" b="1" i="0" strike="noStrike" kern="1200" spc="25"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must enable a net reduction in the office space portfolio</a:t>
          </a:r>
        </a:p>
      </dsp:txBody>
      <dsp:txXfrm>
        <a:off x="725730" y="0"/>
        <a:ext cx="9626857" cy="785057"/>
      </dsp:txXfrm>
    </dsp:sp>
    <dsp:sp modelId="{DC8EC4B3-EEFF-4DF8-92A6-000AB1567D23}">
      <dsp:nvSpPr>
        <dsp:cNvPr id="0" name=""/>
        <dsp:cNvSpPr/>
      </dsp:nvSpPr>
      <dsp:spPr>
        <a:xfrm>
          <a:off x="0" y="984694"/>
          <a:ext cx="10439400" cy="6280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B6446-DBCE-45E9-89A3-E49FD05D0B58}">
      <dsp:nvSpPr>
        <dsp:cNvPr id="0" name=""/>
        <dsp:cNvSpPr/>
      </dsp:nvSpPr>
      <dsp:spPr>
        <a:xfrm>
          <a:off x="189983" y="1126004"/>
          <a:ext cx="345762" cy="345425"/>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6ACE9-1975-4FC9-9A73-1AA8720ED226}">
      <dsp:nvSpPr>
        <dsp:cNvPr id="0" name=""/>
        <dsp:cNvSpPr/>
      </dsp:nvSpPr>
      <dsp:spPr>
        <a:xfrm>
          <a:off x="725730" y="953865"/>
          <a:ext cx="9626857" cy="78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85" tIns="83085" rIns="83085" bIns="83085" numCol="1" spcCol="1270" anchor="ctr" anchorCtr="0">
          <a:noAutofit/>
        </a:bodyPr>
        <a:lstStyle/>
        <a:p>
          <a:pPr marL="0" lvl="0" indent="0" algn="l" defTabSz="711200">
            <a:lnSpc>
              <a:spcPct val="100000"/>
            </a:lnSpc>
            <a:spcBef>
              <a:spcPct val="0"/>
            </a:spcBef>
            <a:spcAft>
              <a:spcPct val="35000"/>
            </a:spcAft>
            <a:buNone/>
          </a:pPr>
          <a:r>
            <a:rPr lang="en-CA" sz="1600" b="1" i="0" strike="no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Ready and willing client with minimum 50% mobility rate</a:t>
          </a:r>
          <a:endParaRPr lang="en-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725730" y="953865"/>
        <a:ext cx="9626857" cy="785057"/>
      </dsp:txXfrm>
    </dsp:sp>
    <dsp:sp modelId="{AA4FDB62-71C9-4A30-991D-4E5DE767DEB3}">
      <dsp:nvSpPr>
        <dsp:cNvPr id="0" name=""/>
        <dsp:cNvSpPr/>
      </dsp:nvSpPr>
      <dsp:spPr>
        <a:xfrm>
          <a:off x="0" y="1966015"/>
          <a:ext cx="10439400" cy="6280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CEA9-CA09-4BC1-8012-3E493606C7BE}">
      <dsp:nvSpPr>
        <dsp:cNvPr id="0" name=""/>
        <dsp:cNvSpPr/>
      </dsp:nvSpPr>
      <dsp:spPr>
        <a:xfrm>
          <a:off x="189983" y="2107325"/>
          <a:ext cx="345762" cy="345425"/>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BA1B9-5726-41EF-92E0-EC71B90DF00D}">
      <dsp:nvSpPr>
        <dsp:cNvPr id="0" name=""/>
        <dsp:cNvSpPr/>
      </dsp:nvSpPr>
      <dsp:spPr>
        <a:xfrm>
          <a:off x="725730" y="1935186"/>
          <a:ext cx="9626857" cy="78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85" tIns="83085" rIns="83085" bIns="83085" numCol="1" spcCol="1270" anchor="ctr" anchorCtr="0">
          <a:noAutofit/>
        </a:bodyPr>
        <a:lstStyle/>
        <a:p>
          <a:pPr indent="0">
            <a:lnSpc>
              <a:spcPct val="100000"/>
            </a:lnSpc>
            <a:spcBef>
              <a:spcPct val="0"/>
            </a:spcBef>
            <a:buNone/>
          </a:pPr>
          <a:endParaRPr lang="en-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indent="0">
            <a:lnSpc>
              <a:spcPct val="100000"/>
            </a:lnSpc>
            <a:spcBef>
              <a:spcPct val="0"/>
            </a:spcBef>
            <a:buNone/>
          </a:pPr>
          <a:r>
            <a:rPr lang="en-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Asset </a:t>
          </a:r>
          <a:r>
            <a:rPr lang="en-CA" sz="1600" b="1" i="0" strike="no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must have medium to long-term retention strategy in OLTP</a:t>
          </a:r>
          <a:endParaRPr lang="en-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defTabSz="977900">
            <a:lnSpc>
              <a:spcPct val="90000"/>
            </a:lnSpc>
            <a:spcBef>
              <a:spcPct val="0"/>
            </a:spcBef>
            <a:spcAft>
              <a:spcPct val="35000"/>
            </a:spcAft>
            <a:buFont typeface="+mj-lt"/>
            <a:buNone/>
          </a:pPr>
          <a:endParaRPr lang="en-CA" sz="2200" kern="1200" dirty="0"/>
        </a:p>
      </dsp:txBody>
      <dsp:txXfrm>
        <a:off x="725730" y="1935186"/>
        <a:ext cx="9626857" cy="785057"/>
      </dsp:txXfrm>
    </dsp:sp>
    <dsp:sp modelId="{D59C2DB5-76FD-43CD-92A9-5CC7454DB5FE}">
      <dsp:nvSpPr>
        <dsp:cNvPr id="0" name=""/>
        <dsp:cNvSpPr/>
      </dsp:nvSpPr>
      <dsp:spPr>
        <a:xfrm>
          <a:off x="0" y="2947336"/>
          <a:ext cx="10439400" cy="6280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B6A66-32C5-4830-AD90-855E0BC118F6}">
      <dsp:nvSpPr>
        <dsp:cNvPr id="0" name=""/>
        <dsp:cNvSpPr/>
      </dsp:nvSpPr>
      <dsp:spPr>
        <a:xfrm>
          <a:off x="189983" y="3088647"/>
          <a:ext cx="345762" cy="345425"/>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D3B4-BB94-4152-9398-17BE72A1D981}">
      <dsp:nvSpPr>
        <dsp:cNvPr id="0" name=""/>
        <dsp:cNvSpPr/>
      </dsp:nvSpPr>
      <dsp:spPr>
        <a:xfrm>
          <a:off x="725730" y="2916507"/>
          <a:ext cx="9626857" cy="78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85" tIns="83085" rIns="83085" bIns="83085" numCol="1" spcCol="1270" anchor="ctr" anchorCtr="0">
          <a:noAutofit/>
        </a:bodyPr>
        <a:lstStyle/>
        <a:p>
          <a:pPr marL="0" lvl="0" indent="0" algn="l" defTabSz="711200">
            <a:lnSpc>
              <a:spcPct val="100000"/>
            </a:lnSpc>
            <a:spcBef>
              <a:spcPct val="0"/>
            </a:spcBef>
            <a:spcAft>
              <a:spcPct val="35000"/>
            </a:spcAft>
            <a:buNone/>
          </a:pPr>
          <a:r>
            <a:rPr lang="en-CA" sz="1600" b="1" i="0" strike="no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Existing space must meet specific requirements &amp; new design must comply to </a:t>
          </a:r>
          <a:r>
            <a:rPr lang="en-CA" sz="1600" b="1" i="0" strike="noStrike" kern="1200" spc="25"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GCworkplace</a:t>
          </a:r>
          <a:endParaRPr lang="en-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725730" y="2916507"/>
        <a:ext cx="9626857" cy="785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E88F8-F010-4B19-B880-EEB482702693}">
      <dsp:nvSpPr>
        <dsp:cNvPr id="0" name=""/>
        <dsp:cNvSpPr/>
      </dsp:nvSpPr>
      <dsp:spPr>
        <a:xfrm>
          <a:off x="42142" y="295731"/>
          <a:ext cx="1411851" cy="624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Site </a:t>
          </a:r>
        </a:p>
        <a:p>
          <a:pPr marL="0" lvl="0" indent="0" algn="l" defTabSz="533400">
            <a:lnSpc>
              <a:spcPct val="90000"/>
            </a:lnSpc>
            <a:spcBef>
              <a:spcPct val="0"/>
            </a:spcBef>
            <a:spcAft>
              <a:spcPct val="35000"/>
            </a:spcAft>
            <a:buNone/>
          </a:pPr>
          <a:r>
            <a:rPr lang="en-CA" sz="1200" b="1" kern="1200" dirty="0">
              <a:solidFill>
                <a:schemeClr val="tx1"/>
              </a:solidFill>
            </a:rPr>
            <a:t>Assessment</a:t>
          </a:r>
        </a:p>
      </dsp:txBody>
      <dsp:txXfrm>
        <a:off x="42142" y="295731"/>
        <a:ext cx="1411851" cy="415880"/>
      </dsp:txXfrm>
    </dsp:sp>
    <dsp:sp modelId="{6283C78B-0333-4105-8F46-4453B319D57A}">
      <dsp:nvSpPr>
        <dsp:cNvPr id="0" name=""/>
        <dsp:cNvSpPr/>
      </dsp:nvSpPr>
      <dsp:spPr>
        <a:xfrm>
          <a:off x="312879" y="907554"/>
          <a:ext cx="1226140" cy="23978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Assess site for intervention required and furniture inventory </a:t>
          </a:r>
        </a:p>
      </dsp:txBody>
      <dsp:txXfrm>
        <a:off x="348791" y="943466"/>
        <a:ext cx="1154316" cy="2326072"/>
      </dsp:txXfrm>
    </dsp:sp>
    <dsp:sp modelId="{D55C9656-E983-482A-B64D-6A3D680724DD}">
      <dsp:nvSpPr>
        <dsp:cNvPr id="0" name=""/>
        <dsp:cNvSpPr/>
      </dsp:nvSpPr>
      <dsp:spPr>
        <a:xfrm rot="45125">
          <a:off x="1597497" y="387391"/>
          <a:ext cx="304281" cy="25885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1597500" y="438652"/>
        <a:ext cx="226625" cy="155313"/>
      </dsp:txXfrm>
    </dsp:sp>
    <dsp:sp modelId="{799D3BAA-55A8-4552-8799-4A9FCD422263}">
      <dsp:nvSpPr>
        <dsp:cNvPr id="0" name=""/>
        <dsp:cNvSpPr/>
      </dsp:nvSpPr>
      <dsp:spPr>
        <a:xfrm>
          <a:off x="2028060" y="319358"/>
          <a:ext cx="1039700" cy="624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Test Plan</a:t>
          </a:r>
        </a:p>
      </dsp:txBody>
      <dsp:txXfrm>
        <a:off x="2028060" y="319358"/>
        <a:ext cx="1039700" cy="415880"/>
      </dsp:txXfrm>
    </dsp:sp>
    <dsp:sp modelId="{4D790CB1-4C06-48CD-83E2-4EE700260BCC}">
      <dsp:nvSpPr>
        <dsp:cNvPr id="0" name=""/>
        <dsp:cNvSpPr/>
      </dsp:nvSpPr>
      <dsp:spPr>
        <a:xfrm>
          <a:off x="1963608" y="792442"/>
          <a:ext cx="1468847" cy="25643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Development of generic test plan </a:t>
          </a:r>
        </a:p>
        <a:p>
          <a:pPr marL="114300" lvl="1" indent="-114300" algn="l" defTabSz="533400">
            <a:lnSpc>
              <a:spcPct val="90000"/>
            </a:lnSpc>
            <a:spcBef>
              <a:spcPct val="0"/>
            </a:spcBef>
            <a:spcAft>
              <a:spcPct val="15000"/>
            </a:spcAft>
            <a:buChar char="•"/>
          </a:pPr>
          <a:r>
            <a:rPr lang="en-CA" sz="1200" kern="1200" dirty="0"/>
            <a:t>Reflects work required based on results of Step 1</a:t>
          </a:r>
        </a:p>
      </dsp:txBody>
      <dsp:txXfrm>
        <a:off x="2006629" y="835463"/>
        <a:ext cx="1382805" cy="2478303"/>
      </dsp:txXfrm>
    </dsp:sp>
    <dsp:sp modelId="{A8812276-2561-4D73-8114-898E92778271}">
      <dsp:nvSpPr>
        <dsp:cNvPr id="0" name=""/>
        <dsp:cNvSpPr/>
      </dsp:nvSpPr>
      <dsp:spPr>
        <a:xfrm rot="21578370">
          <a:off x="3253769" y="392189"/>
          <a:ext cx="394352" cy="25885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3253770" y="444204"/>
        <a:ext cx="316696" cy="155313"/>
      </dsp:txXfrm>
    </dsp:sp>
    <dsp:sp modelId="{C0BB8966-25A6-488C-925E-6434CCC2CF17}">
      <dsp:nvSpPr>
        <dsp:cNvPr id="0" name=""/>
        <dsp:cNvSpPr/>
      </dsp:nvSpPr>
      <dsp:spPr>
        <a:xfrm>
          <a:off x="3811808" y="265941"/>
          <a:ext cx="1321397" cy="897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a. Info Session         b. Functional Programming Lite</a:t>
          </a:r>
        </a:p>
      </dsp:txBody>
      <dsp:txXfrm>
        <a:off x="3811808" y="265941"/>
        <a:ext cx="1321397" cy="498495"/>
      </dsp:txXfrm>
    </dsp:sp>
    <dsp:sp modelId="{1B70F0E6-39D8-45A7-9146-AAC254037BA9}">
      <dsp:nvSpPr>
        <dsp:cNvPr id="0" name=""/>
        <dsp:cNvSpPr/>
      </dsp:nvSpPr>
      <dsp:spPr>
        <a:xfrm>
          <a:off x="3969894" y="1057561"/>
          <a:ext cx="1506027" cy="2281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a. Info Session</a:t>
          </a:r>
        </a:p>
        <a:p>
          <a:pPr marL="114300" lvl="1" indent="-114300" algn="l" defTabSz="533400">
            <a:lnSpc>
              <a:spcPct val="90000"/>
            </a:lnSpc>
            <a:spcBef>
              <a:spcPct val="0"/>
            </a:spcBef>
            <a:spcAft>
              <a:spcPct val="15000"/>
            </a:spcAft>
            <a:buChar char="•"/>
          </a:pPr>
          <a:r>
            <a:rPr lang="en-CA" sz="1200" kern="1200" dirty="0"/>
            <a:t>b. Issue mini functional programming survey</a:t>
          </a:r>
        </a:p>
        <a:p>
          <a:pPr marL="114300" lvl="1" indent="-114300" algn="l" defTabSz="533400">
            <a:lnSpc>
              <a:spcPct val="90000"/>
            </a:lnSpc>
            <a:spcBef>
              <a:spcPct val="0"/>
            </a:spcBef>
            <a:spcAft>
              <a:spcPct val="15000"/>
            </a:spcAft>
            <a:buChar char="•"/>
          </a:pPr>
          <a:r>
            <a:rPr lang="en-CA" sz="1200" kern="1200" dirty="0"/>
            <a:t>Functional programming workshop</a:t>
          </a:r>
        </a:p>
      </dsp:txBody>
      <dsp:txXfrm>
        <a:off x="4014004" y="1101671"/>
        <a:ext cx="1417807" cy="2193475"/>
      </dsp:txXfrm>
    </dsp:sp>
    <dsp:sp modelId="{CEA0C5EC-49B9-441C-82EE-D080F2230CEF}">
      <dsp:nvSpPr>
        <dsp:cNvPr id="0" name=""/>
        <dsp:cNvSpPr/>
      </dsp:nvSpPr>
      <dsp:spPr>
        <a:xfrm rot="21579089">
          <a:off x="5349245" y="379035"/>
          <a:ext cx="458020" cy="25885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5349246" y="431042"/>
        <a:ext cx="380364" cy="155313"/>
      </dsp:txXfrm>
    </dsp:sp>
    <dsp:sp modelId="{63ADD0B8-1620-4EDF-9F4B-87C01CDB3F59}">
      <dsp:nvSpPr>
        <dsp:cNvPr id="0" name=""/>
        <dsp:cNvSpPr/>
      </dsp:nvSpPr>
      <dsp:spPr>
        <a:xfrm>
          <a:off x="5997379" y="267804"/>
          <a:ext cx="1205054" cy="793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Mini Design Brief </a:t>
          </a:r>
        </a:p>
      </dsp:txBody>
      <dsp:txXfrm>
        <a:off x="5997379" y="267804"/>
        <a:ext cx="1205054" cy="468888"/>
      </dsp:txXfrm>
    </dsp:sp>
    <dsp:sp modelId="{E21E7064-FC09-4F59-86B4-9C965FFCB603}">
      <dsp:nvSpPr>
        <dsp:cNvPr id="0" name=""/>
        <dsp:cNvSpPr/>
      </dsp:nvSpPr>
      <dsp:spPr>
        <a:xfrm>
          <a:off x="6033347" y="712863"/>
          <a:ext cx="1492438" cy="26733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 Brief report outlining results of  functional programing lite</a:t>
          </a:r>
        </a:p>
        <a:p>
          <a:pPr marL="114300" lvl="1" indent="-114300" algn="l" defTabSz="533400">
            <a:lnSpc>
              <a:spcPct val="90000"/>
            </a:lnSpc>
            <a:spcBef>
              <a:spcPct val="0"/>
            </a:spcBef>
            <a:spcAft>
              <a:spcPct val="15000"/>
            </a:spcAft>
            <a:buChar char="•"/>
          </a:pPr>
          <a:r>
            <a:rPr lang="en-CA" sz="1200" kern="1200" dirty="0"/>
            <a:t>Identification of ideal Activity Profile</a:t>
          </a:r>
        </a:p>
        <a:p>
          <a:pPr marL="114300" lvl="1" indent="-114300" algn="l" defTabSz="533400">
            <a:lnSpc>
              <a:spcPct val="90000"/>
            </a:lnSpc>
            <a:spcBef>
              <a:spcPct val="0"/>
            </a:spcBef>
            <a:spcAft>
              <a:spcPct val="15000"/>
            </a:spcAft>
            <a:buChar char="•"/>
          </a:pPr>
          <a:r>
            <a:rPr lang="en-CA" sz="1200" b="1" kern="1200" dirty="0"/>
            <a:t>For client approval</a:t>
          </a:r>
        </a:p>
      </dsp:txBody>
      <dsp:txXfrm>
        <a:off x="6077059" y="756575"/>
        <a:ext cx="1405014" cy="2585922"/>
      </dsp:txXfrm>
    </dsp:sp>
    <dsp:sp modelId="{43346368-E31B-4187-8E6D-A344FD5C1634}">
      <dsp:nvSpPr>
        <dsp:cNvPr id="0" name=""/>
        <dsp:cNvSpPr/>
      </dsp:nvSpPr>
      <dsp:spPr>
        <a:xfrm rot="21568222">
          <a:off x="7408109" y="363334"/>
          <a:ext cx="436069" cy="25885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7408111" y="415464"/>
        <a:ext cx="358413" cy="155313"/>
      </dsp:txXfrm>
    </dsp:sp>
    <dsp:sp modelId="{13F3E9C3-98FB-4ABC-97E8-D2F33FB68F62}">
      <dsp:nvSpPr>
        <dsp:cNvPr id="0" name=""/>
        <dsp:cNvSpPr/>
      </dsp:nvSpPr>
      <dsp:spPr>
        <a:xfrm>
          <a:off x="8025171" y="275371"/>
          <a:ext cx="1246591" cy="624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Concept Plan &amp; Presentation</a:t>
          </a:r>
        </a:p>
      </dsp:txBody>
      <dsp:txXfrm>
        <a:off x="8025171" y="275371"/>
        <a:ext cx="1246591" cy="415880"/>
      </dsp:txXfrm>
    </dsp:sp>
    <dsp:sp modelId="{217D6035-B675-487E-A8BF-7BC833105A44}">
      <dsp:nvSpPr>
        <dsp:cNvPr id="0" name=""/>
        <dsp:cNvSpPr/>
      </dsp:nvSpPr>
      <dsp:spPr>
        <a:xfrm>
          <a:off x="7980271" y="748477"/>
          <a:ext cx="1626050" cy="27161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Development of 1 preliminary concept plan</a:t>
          </a:r>
        </a:p>
        <a:p>
          <a:pPr marL="114300" lvl="1" indent="-114300" algn="l" defTabSz="533400">
            <a:lnSpc>
              <a:spcPct val="90000"/>
            </a:lnSpc>
            <a:spcBef>
              <a:spcPct val="0"/>
            </a:spcBef>
            <a:spcAft>
              <a:spcPct val="15000"/>
            </a:spcAft>
            <a:buChar char="•"/>
          </a:pPr>
          <a:r>
            <a:rPr lang="en-CA" sz="1200" kern="1200" dirty="0"/>
            <a:t>Presentation of plan and mood boards</a:t>
          </a:r>
        </a:p>
        <a:p>
          <a:pPr marL="114300" lvl="1" indent="-114300" algn="l" defTabSz="533400">
            <a:lnSpc>
              <a:spcPct val="90000"/>
            </a:lnSpc>
            <a:spcBef>
              <a:spcPct val="0"/>
            </a:spcBef>
            <a:spcAft>
              <a:spcPct val="15000"/>
            </a:spcAft>
            <a:buChar char="•"/>
          </a:pPr>
          <a:r>
            <a:rPr lang="en-CA" sz="1200" kern="1200" dirty="0"/>
            <a:t>Feedback collected during workshop</a:t>
          </a:r>
        </a:p>
        <a:p>
          <a:pPr marL="114300" lvl="1" indent="-114300" algn="l" defTabSz="533400">
            <a:lnSpc>
              <a:spcPct val="90000"/>
            </a:lnSpc>
            <a:spcBef>
              <a:spcPct val="0"/>
            </a:spcBef>
            <a:spcAft>
              <a:spcPct val="15000"/>
            </a:spcAft>
            <a:buChar char="•"/>
          </a:pPr>
          <a:r>
            <a:rPr lang="en-CA" sz="1200" kern="1200" dirty="0"/>
            <a:t>Concept plan may be </a:t>
          </a:r>
          <a:r>
            <a:rPr lang="en-CA" sz="1200" b="1" kern="1200" dirty="0"/>
            <a:t>revised once</a:t>
          </a:r>
        </a:p>
      </dsp:txBody>
      <dsp:txXfrm>
        <a:off x="8027896" y="796102"/>
        <a:ext cx="1530800" cy="2620924"/>
      </dsp:txXfrm>
    </dsp:sp>
    <dsp:sp modelId="{E176C793-1312-474B-AD5A-3A76C843AF48}">
      <dsp:nvSpPr>
        <dsp:cNvPr id="0" name=""/>
        <dsp:cNvSpPr/>
      </dsp:nvSpPr>
      <dsp:spPr>
        <a:xfrm rot="21591203">
          <a:off x="9428385" y="351463"/>
          <a:ext cx="332042" cy="25885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9428385" y="403333"/>
        <a:ext cx="254386" cy="155313"/>
      </dsp:txXfrm>
    </dsp:sp>
    <dsp:sp modelId="{3342DF67-FC66-47CF-A4EC-91B73CAD43FC}">
      <dsp:nvSpPr>
        <dsp:cNvPr id="0" name=""/>
        <dsp:cNvSpPr/>
      </dsp:nvSpPr>
      <dsp:spPr>
        <a:xfrm>
          <a:off x="9898255" y="261457"/>
          <a:ext cx="1250209" cy="680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Client Selections and Approvals</a:t>
          </a:r>
        </a:p>
      </dsp:txBody>
      <dsp:txXfrm>
        <a:off x="9898255" y="261457"/>
        <a:ext cx="1250209" cy="434112"/>
      </dsp:txXfrm>
    </dsp:sp>
    <dsp:sp modelId="{A2F8CF16-42A8-401D-B20B-E824C71A189C}">
      <dsp:nvSpPr>
        <dsp:cNvPr id="0" name=""/>
        <dsp:cNvSpPr/>
      </dsp:nvSpPr>
      <dsp:spPr>
        <a:xfrm>
          <a:off x="9949953" y="813637"/>
          <a:ext cx="1371677" cy="26414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Revised floor plan is issued for </a:t>
          </a:r>
          <a:r>
            <a:rPr lang="en-CA" sz="1200" b="1" kern="1200" dirty="0"/>
            <a:t>client approval</a:t>
          </a:r>
        </a:p>
        <a:p>
          <a:pPr marL="114300" lvl="1" indent="-114300" algn="l" defTabSz="533400">
            <a:lnSpc>
              <a:spcPct val="90000"/>
            </a:lnSpc>
            <a:spcBef>
              <a:spcPct val="0"/>
            </a:spcBef>
            <a:spcAft>
              <a:spcPct val="15000"/>
            </a:spcAft>
            <a:buChar char="•"/>
          </a:pPr>
          <a:r>
            <a:rPr lang="en-CA" sz="1200" kern="1200" dirty="0"/>
            <a:t>Client selects preferred mood board</a:t>
          </a:r>
        </a:p>
        <a:p>
          <a:pPr marL="114300" lvl="1" indent="-114300" algn="l" defTabSz="533400">
            <a:lnSpc>
              <a:spcPct val="90000"/>
            </a:lnSpc>
            <a:spcBef>
              <a:spcPct val="0"/>
            </a:spcBef>
            <a:spcAft>
              <a:spcPct val="15000"/>
            </a:spcAft>
            <a:buChar char="•"/>
          </a:pPr>
          <a:r>
            <a:rPr lang="en-CA" sz="1200" kern="1200" dirty="0"/>
            <a:t>Client </a:t>
          </a:r>
          <a:r>
            <a:rPr lang="en-CA" sz="1200" b="1" kern="1200" dirty="0"/>
            <a:t>sign-off</a:t>
          </a:r>
          <a:r>
            <a:rPr lang="en-CA" sz="1200" kern="1200" dirty="0"/>
            <a:t> of approved plan and mood board</a:t>
          </a:r>
        </a:p>
      </dsp:txBody>
      <dsp:txXfrm>
        <a:off x="9990128" y="853812"/>
        <a:ext cx="1291327" cy="256111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_ftnref3"/><Relationship Id="rId4" Type="http://schemas.openxmlformats.org/officeDocument/2006/relationships/hyperlink" Target="#_ftnref2"/></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44BA9-11CB-4E36-932D-0F89AF3422C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641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Following a standard design approach, </a:t>
            </a:r>
            <a:r>
              <a:rPr lang="en-CA" dirty="0" err="1"/>
              <a:t>Gcworkplaces</a:t>
            </a:r>
            <a:r>
              <a:rPr lang="en-CA" dirty="0"/>
              <a:t> are designed from a common kit-of-parts, which are the </a:t>
            </a:r>
            <a:r>
              <a:rPr lang="en-CA" dirty="0" err="1"/>
              <a:t>workpoints</a:t>
            </a:r>
            <a:r>
              <a:rPr lang="en-CA" dirty="0"/>
              <a:t>, following design principles and best practices outlined in the standard</a:t>
            </a:r>
          </a:p>
          <a:p>
            <a:pPr marL="171450" indent="-171450">
              <a:buFontTx/>
              <a:buChar char="-"/>
            </a:pPr>
            <a:r>
              <a:rPr lang="en-CA" dirty="0"/>
              <a:t>A </a:t>
            </a:r>
            <a:r>
              <a:rPr lang="en-CA" dirty="0" err="1"/>
              <a:t>Gcworkplace</a:t>
            </a:r>
            <a:r>
              <a:rPr lang="en-CA" dirty="0"/>
              <a:t> becomes recognizable by its standard features, such as:</a:t>
            </a:r>
          </a:p>
          <a:p>
            <a:pPr marL="171450" indent="-171450">
              <a:buFontTx/>
              <a:buChar char="-"/>
            </a:pPr>
            <a:r>
              <a:rPr lang="en-CA" dirty="0"/>
              <a:t>For efficient, effective repeatable design methodology</a:t>
            </a:r>
          </a:p>
          <a:p>
            <a:pPr marL="171450" indent="-171450">
              <a:buFontTx/>
              <a:buChar char="-"/>
            </a:pPr>
            <a:r>
              <a:rPr lang="en-CA" dirty="0"/>
              <a:t>which ensures a common look and feel and a consistent user experience in all </a:t>
            </a:r>
            <a:r>
              <a:rPr lang="en-CA" dirty="0" err="1"/>
              <a:t>Gcworkplaces</a:t>
            </a:r>
            <a:r>
              <a:rPr lang="en-CA" dirty="0"/>
              <a:t> across the country</a:t>
            </a:r>
          </a:p>
        </p:txBody>
      </p:sp>
      <p:sp>
        <p:nvSpPr>
          <p:cNvPr id="4" name="Slide Number Placeholder 3"/>
          <p:cNvSpPr>
            <a:spLocks noGrp="1"/>
          </p:cNvSpPr>
          <p:nvPr>
            <p:ph type="sldNum" sz="quarter" idx="5"/>
          </p:nvPr>
        </p:nvSpPr>
        <p:spPr/>
        <p:txBody>
          <a:bodyPr/>
          <a:lstStyle/>
          <a:p>
            <a:fld id="{02FE3831-2412-4A22-88FB-10AA0E14F87E}" type="slidenum">
              <a:rPr lang="en-CA" smtClean="0"/>
              <a:t>19</a:t>
            </a:fld>
            <a:endParaRPr lang="en-CA"/>
          </a:p>
        </p:txBody>
      </p:sp>
    </p:spTree>
    <p:extLst>
      <p:ext uri="{BB962C8B-B14F-4D97-AF65-F5344CB8AC3E}">
        <p14:creationId xmlns:p14="http://schemas.microsoft.com/office/powerpoint/2010/main" val="49770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20</a:t>
            </a:fld>
            <a:endParaRPr lang="en-US" altLang="en-US" dirty="0"/>
          </a:p>
        </p:txBody>
      </p:sp>
    </p:spTree>
    <p:extLst>
      <p:ext uri="{BB962C8B-B14F-4D97-AF65-F5344CB8AC3E}">
        <p14:creationId xmlns:p14="http://schemas.microsoft.com/office/powerpoint/2010/main" val="172646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a:t>There are 3 </a:t>
            </a:r>
            <a:r>
              <a:rPr lang="fr-CA" dirty="0" err="1"/>
              <a:t>different</a:t>
            </a:r>
            <a:r>
              <a:rPr lang="fr-CA" baseline="0" dirty="0"/>
              <a:t> zones in a GCworkplace</a:t>
            </a:r>
          </a:p>
          <a:p>
            <a:pPr marL="171450" indent="-171450">
              <a:buFontTx/>
              <a:buChar char="-"/>
            </a:pPr>
            <a:r>
              <a:rPr lang="fr-CA" baseline="0" dirty="0"/>
              <a:t>The QUIET Zone, </a:t>
            </a:r>
            <a:r>
              <a:rPr lang="fr-CA" baseline="0" dirty="0" err="1"/>
              <a:t>which</a:t>
            </a:r>
            <a:r>
              <a:rPr lang="fr-CA" baseline="0" dirty="0"/>
              <a:t> </a:t>
            </a:r>
            <a:r>
              <a:rPr lang="fr-CA" baseline="0" dirty="0" err="1"/>
              <a:t>mainly</a:t>
            </a:r>
            <a:r>
              <a:rPr lang="fr-CA" baseline="0" dirty="0"/>
              <a:t> </a:t>
            </a:r>
            <a:r>
              <a:rPr lang="fr-CA" baseline="0" dirty="0" err="1"/>
              <a:t>contains</a:t>
            </a:r>
            <a:r>
              <a:rPr lang="fr-CA" baseline="0" dirty="0"/>
              <a:t> </a:t>
            </a:r>
            <a:r>
              <a:rPr lang="fr-CA" baseline="0" dirty="0" err="1"/>
              <a:t>individual</a:t>
            </a:r>
            <a:r>
              <a:rPr lang="fr-CA" baseline="0" dirty="0"/>
              <a:t> </a:t>
            </a:r>
            <a:r>
              <a:rPr lang="fr-CA" baseline="0" dirty="0" err="1"/>
              <a:t>workpoints</a:t>
            </a:r>
            <a:r>
              <a:rPr lang="fr-CA" baseline="0" dirty="0"/>
              <a:t>, </a:t>
            </a:r>
            <a:r>
              <a:rPr lang="fr-CA" baseline="0" dirty="0" err="1"/>
              <a:t>both</a:t>
            </a:r>
            <a:r>
              <a:rPr lang="fr-CA" baseline="0" dirty="0"/>
              <a:t> open and </a:t>
            </a:r>
            <a:r>
              <a:rPr lang="fr-CA" baseline="0" dirty="0" err="1"/>
              <a:t>enclosed</a:t>
            </a:r>
            <a:r>
              <a:rPr lang="fr-CA" baseline="0" dirty="0"/>
              <a:t>, </a:t>
            </a:r>
            <a:r>
              <a:rPr lang="fr-CA" baseline="0" dirty="0" err="1"/>
              <a:t>provides</a:t>
            </a:r>
            <a:r>
              <a:rPr lang="fr-CA" baseline="0" dirty="0"/>
              <a:t> the </a:t>
            </a:r>
            <a:r>
              <a:rPr lang="fr-CA" baseline="0" dirty="0" err="1"/>
              <a:t>highest</a:t>
            </a:r>
            <a:r>
              <a:rPr lang="fr-CA" baseline="0" dirty="0"/>
              <a:t> </a:t>
            </a:r>
            <a:r>
              <a:rPr lang="fr-CA" baseline="0" dirty="0" err="1"/>
              <a:t>level</a:t>
            </a:r>
            <a:r>
              <a:rPr lang="fr-CA" baseline="0" dirty="0"/>
              <a:t> of </a:t>
            </a:r>
            <a:r>
              <a:rPr lang="fr-CA" baseline="0" dirty="0" err="1"/>
              <a:t>acoustic</a:t>
            </a:r>
            <a:r>
              <a:rPr lang="fr-CA" baseline="0" dirty="0"/>
              <a:t> </a:t>
            </a:r>
            <a:r>
              <a:rPr lang="fr-CA" baseline="0" dirty="0" err="1"/>
              <a:t>privacy</a:t>
            </a:r>
            <a:endParaRPr lang="fr-CA" baseline="0" dirty="0"/>
          </a:p>
          <a:p>
            <a:pPr marL="171450" indent="-171450">
              <a:buFontTx/>
              <a:buChar char="-"/>
            </a:pPr>
            <a:r>
              <a:rPr lang="fr-CA" baseline="0" dirty="0"/>
              <a:t>The INTERACTIVE Zone, </a:t>
            </a:r>
            <a:r>
              <a:rPr lang="fr-CA" baseline="0" dirty="0" err="1"/>
              <a:t>which</a:t>
            </a:r>
            <a:r>
              <a:rPr lang="fr-CA" baseline="0" dirty="0"/>
              <a:t> </a:t>
            </a:r>
            <a:r>
              <a:rPr lang="fr-CA" baseline="0" dirty="0" err="1"/>
              <a:t>contains</a:t>
            </a:r>
            <a:r>
              <a:rPr lang="fr-CA" baseline="0" dirty="0"/>
              <a:t> a mix of open or </a:t>
            </a:r>
            <a:r>
              <a:rPr lang="fr-CA" baseline="0" dirty="0" err="1"/>
              <a:t>enclosed</a:t>
            </a:r>
            <a:r>
              <a:rPr lang="fr-CA" baseline="0" dirty="0"/>
              <a:t> collaborative and open or </a:t>
            </a:r>
            <a:r>
              <a:rPr lang="fr-CA" baseline="0" dirty="0" err="1"/>
              <a:t>enclosed</a:t>
            </a:r>
            <a:r>
              <a:rPr lang="fr-CA" baseline="0" dirty="0"/>
              <a:t> </a:t>
            </a:r>
            <a:r>
              <a:rPr lang="fr-CA" baseline="0" dirty="0" err="1"/>
              <a:t>individual</a:t>
            </a:r>
            <a:r>
              <a:rPr lang="fr-CA" baseline="0" dirty="0"/>
              <a:t> </a:t>
            </a:r>
            <a:r>
              <a:rPr lang="fr-CA" baseline="0" dirty="0" err="1"/>
              <a:t>workpoints</a:t>
            </a:r>
            <a:r>
              <a:rPr lang="fr-CA" baseline="0" dirty="0"/>
              <a:t>, </a:t>
            </a:r>
            <a:r>
              <a:rPr lang="fr-CA" baseline="0" dirty="0" err="1"/>
              <a:t>provides</a:t>
            </a:r>
            <a:r>
              <a:rPr lang="fr-CA" baseline="0" dirty="0"/>
              <a:t> a </a:t>
            </a:r>
            <a:r>
              <a:rPr lang="fr-CA" baseline="0" dirty="0" err="1"/>
              <a:t>space</a:t>
            </a:r>
            <a:r>
              <a:rPr lang="fr-CA" baseline="0" dirty="0"/>
              <a:t> </a:t>
            </a:r>
            <a:r>
              <a:rPr lang="fr-CA" baseline="0" dirty="0" err="1"/>
              <a:t>meet</a:t>
            </a:r>
            <a:r>
              <a:rPr lang="fr-CA" baseline="0" dirty="0"/>
              <a:t>, </a:t>
            </a:r>
            <a:r>
              <a:rPr lang="fr-CA" baseline="0" dirty="0" err="1"/>
              <a:t>socialize</a:t>
            </a:r>
            <a:r>
              <a:rPr lang="fr-CA" baseline="0" dirty="0"/>
              <a:t> and </a:t>
            </a:r>
            <a:r>
              <a:rPr lang="fr-CA" baseline="0" dirty="0" err="1"/>
              <a:t>speak</a:t>
            </a:r>
            <a:r>
              <a:rPr lang="fr-CA" baseline="0" dirty="0"/>
              <a:t> at normal volume</a:t>
            </a:r>
          </a:p>
          <a:p>
            <a:pPr marL="171450" indent="-171450">
              <a:buFontTx/>
              <a:buChar char="-"/>
            </a:pPr>
            <a:r>
              <a:rPr lang="fr-CA" dirty="0"/>
              <a:t>And the TRANSITIONAL</a:t>
            </a:r>
            <a:r>
              <a:rPr lang="fr-CA" baseline="0" dirty="0"/>
              <a:t> Zone </a:t>
            </a:r>
            <a:r>
              <a:rPr lang="fr-CA" baseline="0" dirty="0" err="1"/>
              <a:t>is</a:t>
            </a:r>
            <a:r>
              <a:rPr lang="fr-CA" baseline="0" dirty="0"/>
              <a:t> the buffer zone </a:t>
            </a:r>
            <a:r>
              <a:rPr lang="fr-CA" baseline="0" dirty="0" err="1"/>
              <a:t>that</a:t>
            </a:r>
            <a:r>
              <a:rPr lang="fr-CA" baseline="0" dirty="0"/>
              <a:t> </a:t>
            </a:r>
            <a:r>
              <a:rPr lang="fr-CA" baseline="0" dirty="0" err="1"/>
              <a:t>allows</a:t>
            </a:r>
            <a:r>
              <a:rPr lang="fr-CA" baseline="0" dirty="0"/>
              <a:t> the </a:t>
            </a:r>
            <a:r>
              <a:rPr lang="fr-CA" baseline="0" dirty="0" err="1"/>
              <a:t>other</a:t>
            </a:r>
            <a:r>
              <a:rPr lang="fr-CA" baseline="0" dirty="0"/>
              <a:t> </a:t>
            </a:r>
            <a:r>
              <a:rPr lang="fr-CA" baseline="0" dirty="0" err="1"/>
              <a:t>two</a:t>
            </a:r>
            <a:r>
              <a:rPr lang="fr-CA" baseline="0" dirty="0"/>
              <a:t> to </a:t>
            </a:r>
            <a:r>
              <a:rPr lang="fr-CA" baseline="0" dirty="0" err="1"/>
              <a:t>co-exist</a:t>
            </a:r>
            <a:r>
              <a:rPr lang="fr-CA" baseline="0" dirty="0"/>
              <a:t>.</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391849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FE3831-2412-4A22-88FB-10AA0E14F87E}" type="slidenum">
              <a:rPr lang="en-CA" smtClean="0"/>
              <a:t>24</a:t>
            </a:fld>
            <a:endParaRPr lang="en-CA" dirty="0"/>
          </a:p>
        </p:txBody>
      </p:sp>
    </p:spTree>
    <p:extLst>
      <p:ext uri="{BB962C8B-B14F-4D97-AF65-F5344CB8AC3E}">
        <p14:creationId xmlns:p14="http://schemas.microsoft.com/office/powerpoint/2010/main" val="11874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25</a:t>
            </a:fld>
            <a:endParaRPr lang="en-US" altLang="en-US" dirty="0"/>
          </a:p>
        </p:txBody>
      </p:sp>
    </p:spTree>
    <p:extLst>
      <p:ext uri="{BB962C8B-B14F-4D97-AF65-F5344CB8AC3E}">
        <p14:creationId xmlns:p14="http://schemas.microsoft.com/office/powerpoint/2010/main" val="366845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26</a:t>
            </a:fld>
            <a:endParaRPr lang="en-US" altLang="en-US" dirty="0"/>
          </a:p>
        </p:txBody>
      </p:sp>
    </p:spTree>
    <p:extLst>
      <p:ext uri="{BB962C8B-B14F-4D97-AF65-F5344CB8AC3E}">
        <p14:creationId xmlns:p14="http://schemas.microsoft.com/office/powerpoint/2010/main" val="331598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27</a:t>
            </a:fld>
            <a:endParaRPr lang="en-US" altLang="en-US" dirty="0"/>
          </a:p>
        </p:txBody>
      </p:sp>
    </p:spTree>
    <p:extLst>
      <p:ext uri="{BB962C8B-B14F-4D97-AF65-F5344CB8AC3E}">
        <p14:creationId xmlns:p14="http://schemas.microsoft.com/office/powerpoint/2010/main" val="91066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28</a:t>
            </a:fld>
            <a:endParaRPr lang="en-US" altLang="en-US" dirty="0"/>
          </a:p>
        </p:txBody>
      </p:sp>
    </p:spTree>
    <p:extLst>
      <p:ext uri="{BB962C8B-B14F-4D97-AF65-F5344CB8AC3E}">
        <p14:creationId xmlns:p14="http://schemas.microsoft.com/office/powerpoint/2010/main" val="222871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Calibri"/>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92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181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dirty="0"/>
          </a:p>
        </p:txBody>
      </p:sp>
    </p:spTree>
    <p:extLst>
      <p:ext uri="{BB962C8B-B14F-4D97-AF65-F5344CB8AC3E}">
        <p14:creationId xmlns:p14="http://schemas.microsoft.com/office/powerpoint/2010/main" val="1441041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55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latin typeface="Calibri" panose="020F0502020204030204" pitchFamily="34" charset="0"/>
                <a:cs typeface="Calibri" panose="020F0502020204030204" pitchFamily="34" charset="0"/>
              </a:rPr>
              <a:t>A change management advisor from the </a:t>
            </a:r>
            <a:r>
              <a:rPr lang="en-CA" b="1" dirty="0">
                <a:latin typeface="Calibri" panose="020F0502020204030204" pitchFamily="34" charset="0"/>
                <a:cs typeface="Calibri" panose="020F0502020204030204" pitchFamily="34" charset="0"/>
              </a:rPr>
              <a:t>PSPC Change Management National Centre of expertise</a:t>
            </a:r>
            <a:r>
              <a:rPr lang="en-CA" dirty="0">
                <a:latin typeface="Calibri" panose="020F0502020204030204" pitchFamily="34" charset="0"/>
                <a:cs typeface="Calibri" panose="020F0502020204030204" pitchFamily="34" charset="0"/>
              </a:rPr>
              <a:t> will provide advice and guidance to the client change manager for the duration of the project + 6 months post project delivery. The level of service required will be adapted based on the change readiness of the organization and the change management competency in place.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latin typeface="Calibri" panose="020F0502020204030204" pitchFamily="34" charset="0"/>
                <a:cs typeface="Calibri" panose="020F0502020204030204" pitchFamily="34" charset="0"/>
              </a:rPr>
              <a:t>A generic CM Program in-a-box as been developed to support Workplace Transformation Project is adapted from the Approach of our CM Playbook. It has been condensed and reviewed for the context of the scope of this program to be easily adapted based of the organizational attribute of the organizations and their needs. Some tools available in the CM Playbook have been adapted and pre-populated for the context of this program therefore required less involvement and adaption from the client organization. A workshop approach is proposed to support the client change manager to develop a change strategy based on the level of  knowledge and experience of the client change manager. </a:t>
            </a: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37</a:t>
            </a:fld>
            <a:endParaRPr lang="en-US" altLang="en-US" dirty="0"/>
          </a:p>
        </p:txBody>
      </p:sp>
    </p:spTree>
    <p:extLst>
      <p:ext uri="{BB962C8B-B14F-4D97-AF65-F5344CB8AC3E}">
        <p14:creationId xmlns:p14="http://schemas.microsoft.com/office/powerpoint/2010/main" val="337219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Rapid modernization projects are being piloted to be delivered on an accelerated timeline. Participating organizations must make sure that other key elements that create an employee centric solution are also implemented in the same timeframe. Therefore, organizations </a:t>
            </a:r>
            <a:r>
              <a:rPr lang="en-CA" sz="1800" u="sng" dirty="0">
                <a:effectLst/>
                <a:latin typeface="Calibri" panose="020F0502020204030204" pitchFamily="34" charset="0"/>
                <a:ea typeface="Times New Roman" panose="02020603050405020304" pitchFamily="18" charset="0"/>
                <a:cs typeface="Times New Roman" panose="02020603050405020304" pitchFamily="18" charset="0"/>
              </a:rPr>
              <a:t>must commit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to the following criteria in order to ensure that the workplace will be used as intended as well as fully adopted by the employees:</a:t>
            </a: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40</a:t>
            </a:fld>
            <a:endParaRPr lang="en-US" altLang="en-US" dirty="0"/>
          </a:p>
        </p:txBody>
      </p:sp>
    </p:spTree>
    <p:extLst>
      <p:ext uri="{BB962C8B-B14F-4D97-AF65-F5344CB8AC3E}">
        <p14:creationId xmlns:p14="http://schemas.microsoft.com/office/powerpoint/2010/main" val="1724001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42</a:t>
            </a:fld>
            <a:endParaRPr lang="en-US" altLang="en-US" dirty="0"/>
          </a:p>
        </p:txBody>
      </p:sp>
    </p:spTree>
    <p:extLst>
      <p:ext uri="{BB962C8B-B14F-4D97-AF65-F5344CB8AC3E}">
        <p14:creationId xmlns:p14="http://schemas.microsoft.com/office/powerpoint/2010/main" val="150369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sz="1200" b="0" dirty="0">
                <a:solidFill>
                  <a:srgbClr val="14455C"/>
                </a:solidFill>
              </a:rPr>
              <a:t>Hybrid working is comprised of an ecosystem of workplaces: Home, Office, Shared spaces like </a:t>
            </a:r>
            <a:r>
              <a:rPr lang="en-CA" sz="1200" b="0" dirty="0" err="1">
                <a:solidFill>
                  <a:srgbClr val="14455C"/>
                </a:solidFill>
              </a:rPr>
              <a:t>Gccoworking</a:t>
            </a:r>
            <a:r>
              <a:rPr lang="en-CA" sz="1200" b="0" dirty="0">
                <a:solidFill>
                  <a:srgbClr val="14455C"/>
                </a:solidFill>
              </a:rPr>
              <a:t> and even other locations. </a:t>
            </a:r>
          </a:p>
          <a:p>
            <a:pPr>
              <a:lnSpc>
                <a:spcPct val="150000"/>
              </a:lnSpc>
            </a:pPr>
            <a:r>
              <a:rPr lang="en-CA" sz="1200" b="0" dirty="0">
                <a:solidFill>
                  <a:srgbClr val="14455C"/>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Arial" panose="020B0604020202020204" pitchFamily="34" charset="0"/>
              </a:rPr>
              <a:t>Change management alongside project management can help create a </a:t>
            </a:r>
            <a:r>
              <a:rPr lang="en-CA" b="1" dirty="0">
                <a:cs typeface="Arial" panose="020B0604020202020204" pitchFamily="34" charset="0"/>
              </a:rPr>
              <a:t>positive employee experience </a:t>
            </a:r>
            <a:r>
              <a:rPr lang="en-CA" dirty="0">
                <a:cs typeface="Arial" panose="020B0604020202020204" pitchFamily="34" charset="0"/>
              </a:rPr>
              <a:t>in all these workplaces using a employee-centric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mj-lt"/>
              </a:rPr>
              <a:t>The </a:t>
            </a:r>
            <a:r>
              <a:rPr lang="en-CA" sz="1200" b="1" dirty="0">
                <a:latin typeface="+mj-lt"/>
              </a:rPr>
              <a:t>Workplace Transformation Program </a:t>
            </a:r>
            <a:r>
              <a:rPr lang="en-CA" sz="1200" dirty="0">
                <a:latin typeface="+mj-lt"/>
              </a:rPr>
              <a:t>will efficiently provide organizations with a modernized workplace that supports a hybrid working model. Providing a workplace that supports flexibility, collaboration and the new ways of working that contribute to a positive employee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solidFill>
                  <a:schemeClr val="tx1"/>
                </a:solidFill>
                <a:latin typeface="+mj-lt"/>
                <a:cs typeface="Times New Roman" panose="02020603050405020304" pitchFamily="18" charset="0"/>
              </a:rPr>
              <a:t>An office accommodation project based on </a:t>
            </a:r>
            <a:r>
              <a:rPr lang="en-CA" sz="1200" dirty="0" err="1">
                <a:solidFill>
                  <a:schemeClr val="tx1"/>
                </a:solidFill>
                <a:latin typeface="+mj-lt"/>
                <a:cs typeface="Times New Roman" panose="02020603050405020304" pitchFamily="18" charset="0"/>
              </a:rPr>
              <a:t>GCworkplace</a:t>
            </a:r>
            <a:r>
              <a:rPr lang="en-CA" sz="1200" dirty="0">
                <a:solidFill>
                  <a:schemeClr val="tx1"/>
                </a:solidFill>
                <a:latin typeface="+mj-lt"/>
                <a:cs typeface="Times New Roman" panose="02020603050405020304" pitchFamily="18" charset="0"/>
              </a:rPr>
              <a:t> standards. Designed to deliver </a:t>
            </a:r>
            <a:r>
              <a:rPr lang="en-CA" sz="1200" b="1" dirty="0">
                <a:solidFill>
                  <a:schemeClr val="tx1"/>
                </a:solidFill>
                <a:latin typeface="+mj-lt"/>
                <a:cs typeface="Times New Roman" panose="02020603050405020304" pitchFamily="18" charset="0"/>
              </a:rPr>
              <a:t>activity-based workplaces via furniture-first solutions </a:t>
            </a:r>
            <a:r>
              <a:rPr lang="en-CA" sz="1200" dirty="0">
                <a:solidFill>
                  <a:schemeClr val="tx1"/>
                </a:solidFill>
                <a:latin typeface="+mj-lt"/>
                <a:cs typeface="Times New Roman" panose="02020603050405020304" pitchFamily="18" charset="0"/>
              </a:rPr>
              <a:t>and repurposing existing constructed elements. The projects are delivered in a shorter timeframe and are more cost-effective than full fit-ups due to simplified scope and standardized processes. </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latin typeface="+mj-lt"/>
              </a:rPr>
              <a:t>This is an all-inclusive workplace solution developed to support client departments who are looking to quickly provide a modern workplace to their employees in support of a hybrid workforce and the return to the workplace. </a:t>
            </a: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7</a:t>
            </a:fld>
            <a:endParaRPr lang="en-US" altLang="en-US" dirty="0"/>
          </a:p>
        </p:txBody>
      </p:sp>
    </p:spTree>
    <p:extLst>
      <p:ext uri="{BB962C8B-B14F-4D97-AF65-F5344CB8AC3E}">
        <p14:creationId xmlns:p14="http://schemas.microsoft.com/office/powerpoint/2010/main" val="44060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fr-CA" sz="1600" b="1" i="0" spc="25" dirty="0">
                <a:effectLst/>
                <a:latin typeface="Arial" panose="020B0604020202020204" pitchFamily="34" charset="0"/>
                <a:ea typeface="Times New Roman" panose="02020603050405020304" pitchFamily="18" charset="0"/>
                <a:cs typeface="Arial" panose="020B0604020202020204" pitchFamily="34" charset="0"/>
              </a:rPr>
              <a:t>Plan to </a:t>
            </a:r>
            <a:r>
              <a:rPr lang="fr-CA" sz="1600" b="1" i="0" spc="25" dirty="0" err="1">
                <a:effectLst/>
                <a:latin typeface="Arial" panose="020B0604020202020204" pitchFamily="34" charset="0"/>
                <a:ea typeface="Times New Roman" panose="02020603050405020304" pitchFamily="18" charset="0"/>
                <a:cs typeface="Arial" panose="020B0604020202020204" pitchFamily="34" charset="0"/>
              </a:rPr>
              <a:t>reduce</a:t>
            </a:r>
            <a:r>
              <a:rPr lang="fr-CA" sz="1600" b="1" i="0" spc="25" dirty="0">
                <a:effectLst/>
                <a:latin typeface="Arial" panose="020B0604020202020204" pitchFamily="34" charset="0"/>
                <a:ea typeface="Times New Roman" panose="02020603050405020304" pitchFamily="18" charset="0"/>
                <a:cs typeface="Arial" panose="020B0604020202020204" pitchFamily="34" charset="0"/>
              </a:rPr>
              <a:t> </a:t>
            </a:r>
            <a:r>
              <a:rPr lang="fr-CA" sz="1600" b="1" i="0" spc="25" dirty="0" err="1">
                <a:effectLst/>
                <a:latin typeface="Arial" panose="020B0604020202020204" pitchFamily="34" charset="0"/>
                <a:ea typeface="Times New Roman" panose="02020603050405020304" pitchFamily="18" charset="0"/>
                <a:cs typeface="Arial" panose="020B0604020202020204" pitchFamily="34" charset="0"/>
              </a:rPr>
              <a:t>space</a:t>
            </a:r>
            <a:endParaRPr lang="fr-CA" sz="1600" b="1" i="0" spc="25"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0000"/>
              </a:lnSpc>
            </a:pPr>
            <a:r>
              <a:rPr lang="en-CA" sz="1200" dirty="0">
                <a:effectLst/>
                <a:latin typeface="Arial" panose="020B0604020202020204" pitchFamily="34" charset="0"/>
                <a:ea typeface="Calibri" panose="020F0502020204030204" pitchFamily="34" charset="0"/>
                <a:cs typeface="Arial" panose="020B0604020202020204" pitchFamily="34" charset="0"/>
              </a:rPr>
              <a:t>Whether by avoiding acquiring additional space, increasing the density of the population or releasing space one of the objective of Rapid Modernization seeks to achieve some cost savings or avoidance through its implementation.  </a:t>
            </a:r>
          </a:p>
          <a:p>
            <a:pPr lvl="0">
              <a:lnSpc>
                <a:spcPct val="100000"/>
              </a:lnSpc>
            </a:pPr>
            <a:endParaRPr lang="en-CA" sz="1200" dirty="0">
              <a:effectLst/>
              <a:latin typeface="Arial" panose="020B0604020202020204" pitchFamily="34" charset="0"/>
              <a:cs typeface="Arial" panose="020B0604020202020204" pitchFamily="34" charset="0"/>
            </a:endParaRPr>
          </a:p>
          <a:p>
            <a:pPr lvl="0">
              <a:lnSpc>
                <a:spcPct val="100000"/>
              </a:lnSpc>
            </a:pPr>
            <a:r>
              <a:rPr lang="en-CA" sz="1600" b="1" i="0" kern="1200" spc="25" dirty="0">
                <a:effectLst/>
                <a:latin typeface="Arial" panose="020B0604020202020204" pitchFamily="34" charset="0"/>
                <a:ea typeface="Times New Roman" panose="02020603050405020304" pitchFamily="18" charset="0"/>
                <a:cs typeface="Arial" panose="020B0604020202020204" pitchFamily="34" charset="0"/>
              </a:rPr>
              <a:t>Client Readiness</a:t>
            </a:r>
          </a:p>
          <a:p>
            <a:pPr lvl="0">
              <a:lnSpc>
                <a:spcPct val="100000"/>
              </a:lnSpc>
            </a:pPr>
            <a:r>
              <a:rPr lang="en-CA" sz="1200" kern="1200" dirty="0">
                <a:effectLst/>
                <a:latin typeface="Arial" panose="020B0604020202020204" pitchFamily="34" charset="0"/>
                <a:ea typeface="Calibri" panose="020F0502020204030204" pitchFamily="34" charset="0"/>
                <a:cs typeface="Arial" panose="020B0604020202020204" pitchFamily="34" charset="0"/>
              </a:rPr>
              <a:t>The project has to align with the client’s long term vision and strategy. A client has to adhere to the GCworkplace through a written attestation. These will be validated and confirmed by the Change Management Team. </a:t>
            </a:r>
            <a:r>
              <a:rPr lang="en-CA" sz="1200" kern="1200" dirty="0">
                <a:effectLst/>
                <a:latin typeface="Arial" panose="020B0604020202020204" pitchFamily="34" charset="0"/>
                <a:ea typeface="Calibri" panose="020F0502020204030204" pitchFamily="34" charset="0"/>
                <a:cs typeface="Arial" panose="020B0604020202020204" pitchFamily="34" charset="0"/>
                <a:hlinkClick r:id="" action="ppaction://noaction"/>
              </a:rPr>
              <a:t>More information in the slide attached </a:t>
            </a:r>
            <a:r>
              <a:rPr lang="en-CA" sz="1200" kern="1200" dirty="0">
                <a:effectLst/>
                <a:latin typeface="Arial" panose="020B0604020202020204" pitchFamily="34" charset="0"/>
                <a:ea typeface="Calibri" panose="020F0502020204030204" pitchFamily="34" charset="0"/>
                <a:cs typeface="Arial" panose="020B0604020202020204" pitchFamily="34" charset="0"/>
              </a:rPr>
              <a:t>regarding the required written attestation. </a:t>
            </a:r>
          </a:p>
          <a:p>
            <a:pPr lvl="0">
              <a:lnSpc>
                <a:spcPct val="100000"/>
              </a:lnSpc>
            </a:pPr>
            <a:endParaRPr lang="en-CA" sz="1200" dirty="0">
              <a:latin typeface="Arial" panose="020B0604020202020204" pitchFamily="34" charset="0"/>
              <a:cs typeface="Arial" panose="020B0604020202020204" pitchFamily="34" charset="0"/>
            </a:endParaRPr>
          </a:p>
          <a:p>
            <a:pPr lvl="0">
              <a:lnSpc>
                <a:spcPct val="100000"/>
              </a:lnSpc>
            </a:pPr>
            <a:r>
              <a:rPr lang="en-CA" sz="1600" b="1" i="0" kern="1200" spc="25" dirty="0">
                <a:effectLst/>
                <a:latin typeface="Arial" panose="020B0604020202020204" pitchFamily="34" charset="0"/>
                <a:ea typeface="Times New Roman" panose="02020603050405020304" pitchFamily="18" charset="0"/>
                <a:cs typeface="Arial" panose="020B0604020202020204" pitchFamily="34" charset="0"/>
              </a:rPr>
              <a:t>Assets that we want to keep</a:t>
            </a:r>
          </a:p>
          <a:p>
            <a:pPr lvl="0">
              <a:lnSpc>
                <a:spcPct val="100000"/>
              </a:lnSpc>
            </a:pPr>
            <a:r>
              <a:rPr lang="en-CA" sz="1200" kern="1200" dirty="0">
                <a:effectLst/>
                <a:latin typeface="Arial" panose="020B0604020202020204" pitchFamily="34" charset="0"/>
                <a:ea typeface="Calibri" panose="020F0502020204030204" pitchFamily="34" charset="0"/>
                <a:cs typeface="Arial" panose="020B0604020202020204" pitchFamily="34" charset="0"/>
              </a:rPr>
              <a:t>The assets in which the project is being considered should be identified as a medium-long term (10y) keeper asset and will be validated and confirmed by PAIM. Projects need to demonstrate a clear and tangible portfolio benefit (i.e. release of space) to be considered. </a:t>
            </a:r>
          </a:p>
          <a:p>
            <a:pPr lvl="0">
              <a:lnSpc>
                <a:spcPct val="100000"/>
              </a:lnSpc>
            </a:pPr>
            <a:endParaRPr lang="en-CA" sz="1200" dirty="0">
              <a:latin typeface="Arial" panose="020B0604020202020204" pitchFamily="34" charset="0"/>
              <a:cs typeface="Arial" panose="020B0604020202020204" pitchFamily="34" charset="0"/>
            </a:endParaRPr>
          </a:p>
          <a:p>
            <a:pPr lvl="0">
              <a:lnSpc>
                <a:spcPct val="100000"/>
              </a:lnSpc>
            </a:pPr>
            <a:r>
              <a:rPr lang="en-CA" sz="1600" b="1" i="0" kern="1200" spc="25" dirty="0">
                <a:effectLst/>
                <a:latin typeface="Arial" panose="020B0604020202020204" pitchFamily="34" charset="0"/>
                <a:ea typeface="Times New Roman" panose="02020603050405020304" pitchFamily="18" charset="0"/>
                <a:cs typeface="Arial" panose="020B0604020202020204" pitchFamily="34" charset="0"/>
              </a:rPr>
              <a:t>Current Space Design has to be Compatible with Workplace Transformation Program</a:t>
            </a:r>
          </a:p>
          <a:p>
            <a:pPr lvl="0">
              <a:lnSpc>
                <a:spcPct val="100000"/>
              </a:lnSpc>
            </a:pPr>
            <a:r>
              <a:rPr lang="en-CA" sz="1200" kern="1200" dirty="0">
                <a:effectLst/>
                <a:latin typeface="Arial" panose="020B0604020202020204" pitchFamily="34" charset="0"/>
                <a:ea typeface="Calibri" panose="020F0502020204030204" pitchFamily="34" charset="0"/>
                <a:cs typeface="Arial" panose="020B0604020202020204" pitchFamily="34" charset="0"/>
              </a:rPr>
              <a:t>The project only involves minimal base building work  ‒  that being the minimum essential to support GCworkplace principles and design within the office space area.   A more in-depth definition can be </a:t>
            </a:r>
            <a:r>
              <a:rPr lang="en-CA" sz="1200" kern="1200" dirty="0">
                <a:effectLst/>
                <a:latin typeface="Arial" panose="020B0604020202020204" pitchFamily="34" charset="0"/>
                <a:ea typeface="Calibri" panose="020F0502020204030204" pitchFamily="34" charset="0"/>
                <a:cs typeface="Arial" panose="020B0604020202020204" pitchFamily="34" charset="0"/>
                <a:hlinkClick r:id="" action="ppaction://noaction"/>
              </a:rPr>
              <a:t>found in the following slide</a:t>
            </a:r>
            <a:r>
              <a:rPr lang="en-CA" sz="1200" kern="1200" dirty="0">
                <a:effectLst/>
                <a:latin typeface="Arial" panose="020B0604020202020204" pitchFamily="34" charset="0"/>
                <a:ea typeface="Calibri" panose="020F0502020204030204" pitchFamily="34" charset="0"/>
                <a:cs typeface="Arial" panose="020B0604020202020204" pitchFamily="34" charset="0"/>
              </a:rPr>
              <a:t>. To avoid delays, PSPC through a site visit conducted through the guidance of the ID NCOE will validate if the current space is adequate for Rapid Modernization. </a:t>
            </a:r>
          </a:p>
          <a:p>
            <a:pPr lvl="0">
              <a:lnSpc>
                <a:spcPct val="100000"/>
              </a:lnSpc>
            </a:pPr>
            <a:endParaRPr lang="en-CA" sz="12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8</a:t>
            </a:fld>
            <a:endParaRPr lang="en-US" altLang="en-US" dirty="0"/>
          </a:p>
        </p:txBody>
      </p:sp>
    </p:spTree>
    <p:extLst>
      <p:ext uri="{BB962C8B-B14F-4D97-AF65-F5344CB8AC3E}">
        <p14:creationId xmlns:p14="http://schemas.microsoft.com/office/powerpoint/2010/main" val="348256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Workplace Transformation projects are to be delivered on an accelerated timeline. Participating organizations must make sure that other key elements that create an employee centric solution are also implemented in the same timeframe. Therefore, organizations </a:t>
            </a:r>
            <a:r>
              <a:rPr lang="en-CA" sz="1200" u="sng" dirty="0">
                <a:effectLst/>
                <a:latin typeface="Calibri" panose="020F0502020204030204" pitchFamily="34" charset="0"/>
                <a:ea typeface="Times New Roman" panose="02020603050405020304" pitchFamily="18" charset="0"/>
                <a:cs typeface="Times New Roman" panose="02020603050405020304" pitchFamily="18" charset="0"/>
              </a:rPr>
              <a:t>must commit</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 to the following criteria in order to ensure that the workplace will be used as intended as well as fully adopted by the employees:</a:t>
            </a: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9</a:t>
            </a:fld>
            <a:endParaRPr lang="en-US" altLang="en-US" dirty="0"/>
          </a:p>
        </p:txBody>
      </p:sp>
    </p:spTree>
    <p:extLst>
      <p:ext uri="{BB962C8B-B14F-4D97-AF65-F5344CB8AC3E}">
        <p14:creationId xmlns:p14="http://schemas.microsoft.com/office/powerpoint/2010/main" val="124937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FE3831-2412-4A22-88FB-10AA0E14F87E}" type="slidenum">
              <a:rPr lang="en-CA" smtClean="0"/>
              <a:t>10</a:t>
            </a:fld>
            <a:endParaRPr lang="en-CA" dirty="0"/>
          </a:p>
        </p:txBody>
      </p:sp>
    </p:spTree>
    <p:extLst>
      <p:ext uri="{BB962C8B-B14F-4D97-AF65-F5344CB8AC3E}">
        <p14:creationId xmlns:p14="http://schemas.microsoft.com/office/powerpoint/2010/main" val="191709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600"/>
              </a:spcBef>
              <a:spcAft>
                <a:spcPts val="600"/>
              </a:spcAft>
              <a:buFont typeface="Arial" panose="020B0604020202020204" pitchFamily="34" charset="0"/>
              <a:buChar char="•"/>
            </a:pPr>
            <a:r>
              <a:rPr lang="en-CA" sz="1100" i="0" baseline="30000" dirty="0">
                <a:effectLst/>
                <a:latin typeface="Arial" panose="020B0604020202020204" pitchFamily="34" charset="0"/>
                <a:ea typeface="Arial" panose="020B0604020202020204" pitchFamily="34" charset="0"/>
                <a:cs typeface="Arial" panose="020B0604020202020204" pitchFamily="34" charset="0"/>
                <a:hlinkClick r:id="rId3"/>
              </a:rPr>
              <a:t>[1]</a:t>
            </a:r>
            <a:r>
              <a:rPr lang="en-CA" sz="1100" i="0" dirty="0">
                <a:effectLst/>
                <a:latin typeface="Arial" panose="020B0604020202020204" pitchFamily="34" charset="0"/>
                <a:ea typeface="Arial" panose="020B0604020202020204" pitchFamily="34" charset="0"/>
                <a:cs typeface="Arial" panose="020B0604020202020204" pitchFamily="34" charset="0"/>
              </a:rPr>
              <a:t> </a:t>
            </a:r>
            <a:r>
              <a:rPr lang="en-US" sz="1100" i="0" dirty="0">
                <a:solidFill>
                  <a:srgbClr val="000000"/>
                </a:solidFill>
                <a:effectLst/>
                <a:latin typeface="Arial" panose="020B0604020202020204" pitchFamily="34" charset="0"/>
                <a:ea typeface="Arial" panose="020B0604020202020204" pitchFamily="34" charset="0"/>
                <a:cs typeface="Arial" panose="020B0604020202020204" pitchFamily="34" charset="0"/>
              </a:rPr>
              <a:t>If more </a:t>
            </a:r>
            <a:r>
              <a:rPr lang="en-CA" sz="1100" i="0" dirty="0">
                <a:effectLst/>
                <a:latin typeface="Arial" panose="020B0604020202020204" pitchFamily="34" charset="0"/>
                <a:ea typeface="Arial" panose="020B0604020202020204" pitchFamily="34" charset="0"/>
                <a:cs typeface="Arial" panose="020B0604020202020204" pitchFamily="34" charset="0"/>
              </a:rPr>
              <a:t>extensive</a:t>
            </a:r>
            <a:r>
              <a:rPr lang="en-US" sz="11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base building work is required, specific exemptions will need to be sought through governance and rationale be provided as to why it would not better suited as a traditional </a:t>
            </a:r>
            <a:r>
              <a:rPr lang="en-US" sz="110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GCworkplace</a:t>
            </a:r>
            <a:r>
              <a:rPr lang="en-US" sz="11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project</a:t>
            </a:r>
            <a:endParaRPr lang="en-CA" sz="1100" i="0"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600"/>
              </a:spcBef>
              <a:spcAft>
                <a:spcPts val="600"/>
              </a:spcAft>
              <a:buFont typeface="Arial" panose="020B0604020202020204" pitchFamily="34" charset="0"/>
              <a:buChar char="•"/>
            </a:pPr>
            <a:r>
              <a:rPr lang="en-CA" sz="1100" i="0" baseline="30000" dirty="0">
                <a:effectLst/>
                <a:latin typeface="Arial" panose="020B0604020202020204" pitchFamily="34" charset="0"/>
                <a:ea typeface="Arial" panose="020B0604020202020204" pitchFamily="34" charset="0"/>
                <a:cs typeface="Arial" panose="020B0604020202020204" pitchFamily="34" charset="0"/>
                <a:hlinkClick r:id="rId4"/>
              </a:rPr>
              <a:t>[2]</a:t>
            </a:r>
            <a:r>
              <a:rPr lang="en-CA" sz="1100" i="0" dirty="0">
                <a:effectLst/>
                <a:latin typeface="Arial" panose="020B0604020202020204" pitchFamily="34" charset="0"/>
                <a:ea typeface="Arial" panose="020B0604020202020204" pitchFamily="34" charset="0"/>
                <a:cs typeface="Arial" panose="020B0604020202020204" pitchFamily="34" charset="0"/>
              </a:rPr>
              <a:t> Accessibility upgrades will be evaluated on a case by case basis to determine feasibility. Where extensive, these may be excluded from the scope of the Rapid Modernization Program</a:t>
            </a:r>
          </a:p>
          <a:p>
            <a:pPr marL="171450" marR="0" indent="-171450">
              <a:spcBef>
                <a:spcPts val="600"/>
              </a:spcBef>
              <a:spcAft>
                <a:spcPts val="600"/>
              </a:spcAft>
              <a:buFont typeface="Arial" panose="020B0604020202020204" pitchFamily="34" charset="0"/>
              <a:buChar char="•"/>
            </a:pPr>
            <a:r>
              <a:rPr lang="en-CA" sz="1100" i="0" baseline="30000" dirty="0">
                <a:effectLst/>
                <a:latin typeface="Arial" panose="020B0604020202020204" pitchFamily="34" charset="0"/>
                <a:ea typeface="Arial" panose="020B0604020202020204" pitchFamily="34" charset="0"/>
                <a:cs typeface="Arial" panose="020B0604020202020204" pitchFamily="34" charset="0"/>
                <a:hlinkClick r:id="rId5"/>
              </a:rPr>
              <a:t>[3]</a:t>
            </a:r>
            <a:r>
              <a:rPr lang="en-CA" sz="1100" i="0" dirty="0">
                <a:effectLst/>
                <a:latin typeface="Arial" panose="020B0604020202020204" pitchFamily="34" charset="0"/>
                <a:ea typeface="Arial" panose="020B0604020202020204" pitchFamily="34" charset="0"/>
                <a:cs typeface="Arial" panose="020B0604020202020204" pitchFamily="34" charset="0"/>
              </a:rPr>
              <a:t> </a:t>
            </a:r>
            <a:r>
              <a:rPr lang="en-US" sz="1100" i="0" dirty="0">
                <a:effectLst/>
                <a:latin typeface="Arial" panose="020B0604020202020204" pitchFamily="34" charset="0"/>
                <a:ea typeface="Arial" panose="020B0604020202020204" pitchFamily="34" charset="0"/>
                <a:cs typeface="Arial" panose="020B0604020202020204" pitchFamily="34" charset="0"/>
              </a:rPr>
              <a:t>Extensive renovations to existing washrooms or installation of new All Access washrooms is excluded from the Rapid Modernization Program of Work</a:t>
            </a:r>
            <a:endParaRPr lang="en-CA" sz="1100" i="0" dirty="0">
              <a:effectLst/>
              <a:latin typeface="Arial" panose="020B0604020202020204" pitchFamily="34" charset="0"/>
              <a:ea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11</a:t>
            </a:fld>
            <a:endParaRPr lang="en-US" altLang="en-US" dirty="0"/>
          </a:p>
        </p:txBody>
      </p:sp>
    </p:spTree>
    <p:extLst>
      <p:ext uri="{BB962C8B-B14F-4D97-AF65-F5344CB8AC3E}">
        <p14:creationId xmlns:p14="http://schemas.microsoft.com/office/powerpoint/2010/main" val="99814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latin typeface="+mn-lt"/>
              </a:rPr>
              <a:t>In order to equip you with the right tools to define the scope of your workplace transformation program, and prepare employees for this new working environment, our team of experts in workplace strategy and change management will guide you throughout the project to make sure that you are well equipped and supported towards the implementation of the new workplace and its adoption. They will provide you with tools, advice and guidance on:</a:t>
            </a:r>
          </a:p>
          <a:p>
            <a:endParaRPr lang="en-CA" dirty="0"/>
          </a:p>
          <a:p>
            <a:pPr lvl="1">
              <a:lnSpc>
                <a:spcPct val="110000"/>
              </a:lnSpc>
              <a:spcBef>
                <a:spcPts val="0"/>
              </a:spcBef>
              <a:spcAft>
                <a:spcPts val="0"/>
              </a:spcAft>
            </a:pPr>
            <a:endParaRPr lang="en-US" sz="1100" b="1" dirty="0">
              <a:solidFill>
                <a:schemeClr val="accent5"/>
              </a:solidFill>
              <a:effectLst/>
              <a:latin typeface="+mn-lt"/>
              <a:ea typeface="Times New Roman" panose="02020603050405020304" pitchFamily="18" charset="0"/>
              <a:cs typeface="Times New Roman" panose="02020603050405020304" pitchFamily="18" charset="0"/>
            </a:endParaRPr>
          </a:p>
          <a:p>
            <a:pPr lvl="1">
              <a:lnSpc>
                <a:spcPct val="110000"/>
              </a:lnSpc>
              <a:spcBef>
                <a:spcPts val="0"/>
              </a:spcBef>
              <a:spcAft>
                <a:spcPts val="0"/>
              </a:spcAft>
            </a:pPr>
            <a:endParaRPr lang="en-US" sz="1100" b="1" dirty="0">
              <a:solidFill>
                <a:schemeClr val="accent5"/>
              </a:solidFill>
              <a:effectLst/>
              <a:latin typeface="+mn-lt"/>
              <a:ea typeface="Times New Roman" panose="02020603050405020304" pitchFamily="18" charset="0"/>
              <a:cs typeface="Times New Roman" panose="02020603050405020304" pitchFamily="18" charset="0"/>
            </a:endParaRPr>
          </a:p>
          <a:p>
            <a:pPr lvl="1">
              <a:lnSpc>
                <a:spcPct val="110000"/>
              </a:lnSpc>
              <a:spcBef>
                <a:spcPts val="0"/>
              </a:spcBef>
              <a:spcAft>
                <a:spcPts val="0"/>
              </a:spcAft>
            </a:pPr>
            <a:endParaRPr lang="en-US" sz="1100" b="1" dirty="0">
              <a:solidFill>
                <a:schemeClr val="accent5"/>
              </a:solidFill>
              <a:effectLst/>
              <a:latin typeface="+mn-lt"/>
              <a:ea typeface="Times New Roman" panose="02020603050405020304" pitchFamily="18" charset="0"/>
              <a:cs typeface="Times New Roman" panose="02020603050405020304" pitchFamily="18" charset="0"/>
            </a:endParaRPr>
          </a:p>
          <a:p>
            <a:pPr lvl="1">
              <a:lnSpc>
                <a:spcPct val="110000"/>
              </a:lnSpc>
              <a:spcBef>
                <a:spcPts val="0"/>
              </a:spcBef>
              <a:spcAft>
                <a:spcPts val="0"/>
              </a:spcAft>
            </a:pPr>
            <a:r>
              <a:rPr lang="en-US" sz="1100" b="1" dirty="0">
                <a:solidFill>
                  <a:schemeClr val="accent5"/>
                </a:solidFill>
                <a:effectLst/>
                <a:latin typeface="+mn-lt"/>
                <a:ea typeface="Times New Roman" panose="02020603050405020304" pitchFamily="18" charset="0"/>
                <a:cs typeface="Times New Roman" panose="02020603050405020304" pitchFamily="18" charset="0"/>
              </a:rPr>
              <a:t>The</a:t>
            </a:r>
          </a:p>
          <a:p>
            <a:pPr lvl="1">
              <a:lnSpc>
                <a:spcPct val="110000"/>
              </a:lnSpc>
              <a:spcBef>
                <a:spcPts val="0"/>
              </a:spcBef>
              <a:spcAft>
                <a:spcPts val="0"/>
              </a:spcAft>
            </a:pPr>
            <a:r>
              <a:rPr lang="en-US" sz="1300" b="1" dirty="0">
                <a:solidFill>
                  <a:schemeClr val="accent5"/>
                </a:solidFill>
                <a:latin typeface="+mn-lt"/>
                <a:ea typeface="Times New Roman" panose="02020603050405020304" pitchFamily="18" charset="0"/>
                <a:cs typeface="Times New Roman" panose="02020603050405020304" pitchFamily="18" charset="0"/>
              </a:rPr>
              <a:t>STRATEGIC WORKPLACE ADVISORY GROUP </a:t>
            </a:r>
            <a:r>
              <a:rPr lang="en-US" sz="1300" i="1" dirty="0">
                <a:solidFill>
                  <a:schemeClr val="accent5"/>
                </a:solidFill>
                <a:latin typeface="+mn-lt"/>
                <a:ea typeface="Times New Roman" panose="02020603050405020304" pitchFamily="18" charset="0"/>
                <a:cs typeface="Times New Roman" panose="02020603050405020304" pitchFamily="18" charset="0"/>
              </a:rPr>
              <a:t>“SWAG”</a:t>
            </a:r>
            <a:endParaRPr lang="en-US" sz="1300" i="1" dirty="0">
              <a:solidFill>
                <a:schemeClr val="accent5"/>
              </a:solidFill>
              <a:effectLst/>
              <a:latin typeface="+mn-lt"/>
              <a:ea typeface="Times New Roman" panose="02020603050405020304" pitchFamily="18" charset="0"/>
              <a:cs typeface="Times New Roman" panose="02020603050405020304" pitchFamily="18" charset="0"/>
            </a:endParaRPr>
          </a:p>
          <a:p>
            <a:pPr lvl="1">
              <a:lnSpc>
                <a:spcPct val="110000"/>
              </a:lnSpc>
              <a:spcBef>
                <a:spcPts val="0"/>
              </a:spcBef>
              <a:spcAft>
                <a:spcPts val="0"/>
              </a:spcAft>
            </a:pPr>
            <a:r>
              <a:rPr lang="en-US" sz="1100" b="1" dirty="0">
                <a:solidFill>
                  <a:schemeClr val="accent5"/>
                </a:solidFill>
                <a:latin typeface="+mn-lt"/>
                <a:ea typeface="Times New Roman" panose="02020603050405020304" pitchFamily="18" charset="0"/>
                <a:cs typeface="Times New Roman" panose="02020603050405020304" pitchFamily="18" charset="0"/>
              </a:rPr>
              <a:t>t</a:t>
            </a:r>
            <a:r>
              <a:rPr lang="en-US" sz="1100" b="1" dirty="0">
                <a:solidFill>
                  <a:schemeClr val="accent5"/>
                </a:solidFill>
                <a:effectLst/>
                <a:latin typeface="+mn-lt"/>
                <a:ea typeface="Times New Roman" panose="02020603050405020304" pitchFamily="18" charset="0"/>
                <a:cs typeface="Times New Roman" panose="02020603050405020304" pitchFamily="18" charset="0"/>
              </a:rPr>
              <a:t>o help define a workplace modernization plan for the future of work</a:t>
            </a:r>
            <a:endParaRPr lang="en-CA" sz="1100" b="1" dirty="0">
              <a:solidFill>
                <a:schemeClr val="accent5"/>
              </a:solidFill>
              <a:effectLst/>
              <a:latin typeface="+mn-lt"/>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pPr>
            <a:endParaRPr lang="en-CA" sz="600" dirty="0">
              <a:solidFill>
                <a:schemeClr val="tx1"/>
              </a:solidFill>
              <a:effectLst/>
              <a:latin typeface="+mn-lt"/>
              <a:ea typeface="Times New Roman" panose="02020603050405020304" pitchFamily="18" charset="0"/>
              <a:cs typeface="Times New Roman" panose="02020603050405020304" pitchFamily="18" charset="0"/>
            </a:endParaRPr>
          </a:p>
          <a:p>
            <a:pPr marR="0" lvl="0">
              <a:lnSpc>
                <a:spcPct val="110000"/>
              </a:lnSpc>
              <a:spcBef>
                <a:spcPts val="0"/>
              </a:spcBef>
              <a:spcAft>
                <a:spcPts val="0"/>
              </a:spcAft>
            </a:pPr>
            <a:r>
              <a:rPr lang="en-CA" sz="1100" dirty="0">
                <a:latin typeface="+mn-lt"/>
                <a:ea typeface="Times New Roman" panose="02020603050405020304" pitchFamily="18" charset="0"/>
                <a:cs typeface="Times New Roman" panose="02020603050405020304" pitchFamily="18" charset="0"/>
              </a:rPr>
              <a:t>Provide expert support, advice and guidance </a:t>
            </a:r>
            <a:r>
              <a:rPr lang="en-CA" sz="1100" b="1" dirty="0">
                <a:latin typeface="+mn-lt"/>
                <a:ea typeface="Times New Roman" panose="02020603050405020304" pitchFamily="18" charset="0"/>
                <a:cs typeface="Times New Roman" panose="02020603050405020304" pitchFamily="18" charset="0"/>
              </a:rPr>
              <a:t>to client leadership</a:t>
            </a:r>
            <a:r>
              <a:rPr lang="en-CA" sz="1100" dirty="0">
                <a:latin typeface="+mn-lt"/>
                <a:ea typeface="Times New Roman" panose="02020603050405020304" pitchFamily="18" charset="0"/>
                <a:cs typeface="Times New Roman" panose="02020603050405020304" pitchFamily="18" charset="0"/>
              </a:rPr>
              <a:t>, accommodations teams and key stakeholders for:</a:t>
            </a:r>
          </a:p>
          <a:p>
            <a:pPr marR="0" lvl="0">
              <a:lnSpc>
                <a:spcPct val="110000"/>
              </a:lnSpc>
              <a:spcBef>
                <a:spcPts val="0"/>
              </a:spcBef>
              <a:spcAft>
                <a:spcPts val="0"/>
              </a:spcAft>
            </a:pPr>
            <a:endParaRPr lang="en-CA" sz="600" dirty="0">
              <a:effectLst/>
              <a:latin typeface="+mn-lt"/>
              <a:ea typeface="Times New Roman" panose="02020603050405020304" pitchFamily="18" charset="0"/>
              <a:cs typeface="Times New Roman" panose="02020603050405020304" pitchFamily="18" charset="0"/>
            </a:endParaRPr>
          </a:p>
          <a:p>
            <a:pPr marL="171450" marR="0" lvl="0" indent="-171450">
              <a:lnSpc>
                <a:spcPct val="110000"/>
              </a:lnSpc>
              <a:spcBef>
                <a:spcPts val="0"/>
              </a:spcBef>
              <a:spcAft>
                <a:spcPts val="0"/>
              </a:spcAft>
              <a:buFont typeface="Arial" panose="020B0604020202020204" pitchFamily="34" charset="0"/>
              <a:buChar char="•"/>
            </a:pPr>
            <a:r>
              <a:rPr lang="en-CA" sz="1100" dirty="0">
                <a:effectLst/>
                <a:latin typeface="+mn-lt"/>
                <a:ea typeface="Times New Roman" panose="02020603050405020304" pitchFamily="18" charset="0"/>
                <a:cs typeface="Times New Roman" panose="02020603050405020304" pitchFamily="18" charset="0"/>
              </a:rPr>
              <a:t>Awareness and education on workplace transformation, trends, </a:t>
            </a:r>
            <a:r>
              <a:rPr lang="en-CA" sz="1100" dirty="0">
                <a:solidFill>
                  <a:schemeClr val="tx1"/>
                </a:solidFill>
                <a:effectLst/>
                <a:latin typeface="+mn-lt"/>
                <a:ea typeface="Times New Roman" panose="02020603050405020304" pitchFamily="18" charset="0"/>
                <a:cs typeface="Times New Roman" panose="02020603050405020304" pitchFamily="18" charset="0"/>
              </a:rPr>
              <a:t>return to the workplace, impacts of mobility (telework, hybrid) and future of work</a:t>
            </a:r>
          </a:p>
          <a:p>
            <a:pPr marL="171450" marR="0" lvl="0" indent="-171450">
              <a:lnSpc>
                <a:spcPct val="110000"/>
              </a:lnSpc>
              <a:spcBef>
                <a:spcPts val="0"/>
              </a:spcBef>
              <a:spcAft>
                <a:spcPts val="0"/>
              </a:spcAft>
              <a:buFont typeface="Arial" panose="020B0604020202020204" pitchFamily="34" charset="0"/>
              <a:buChar char="•"/>
            </a:pPr>
            <a:r>
              <a:rPr lang="en-CA" sz="1100" dirty="0" err="1">
                <a:solidFill>
                  <a:schemeClr val="tx1"/>
                </a:solidFill>
                <a:effectLst/>
                <a:latin typeface="+mn-lt"/>
                <a:ea typeface="Times New Roman" panose="02020603050405020304" pitchFamily="18" charset="0"/>
                <a:cs typeface="Times New Roman" panose="02020603050405020304" pitchFamily="18" charset="0"/>
              </a:rPr>
              <a:t>GCworkplace</a:t>
            </a:r>
            <a:r>
              <a:rPr lang="en-CA" sz="1100" dirty="0">
                <a:solidFill>
                  <a:schemeClr val="tx1"/>
                </a:solidFill>
                <a:effectLst/>
                <a:latin typeface="+mn-lt"/>
                <a:ea typeface="Times New Roman" panose="02020603050405020304" pitchFamily="18" charset="0"/>
                <a:cs typeface="Times New Roman" panose="02020603050405020304" pitchFamily="18" charset="0"/>
              </a:rPr>
              <a:t> fundamentals;</a:t>
            </a:r>
          </a:p>
          <a:p>
            <a:pPr marL="171450" marR="0" lvl="0" indent="-171450">
              <a:lnSpc>
                <a:spcPct val="110000"/>
              </a:lnSpc>
              <a:spcBef>
                <a:spcPts val="0"/>
              </a:spcBef>
              <a:spcAft>
                <a:spcPts val="0"/>
              </a:spcAft>
              <a:buFont typeface="Arial" panose="020B0604020202020204" pitchFamily="34" charset="0"/>
              <a:buChar char="•"/>
            </a:pPr>
            <a:r>
              <a:rPr lang="en-CA" sz="1100" dirty="0">
                <a:solidFill>
                  <a:schemeClr val="tx1"/>
                </a:solidFill>
                <a:effectLst/>
                <a:latin typeface="+mn-lt"/>
                <a:ea typeface="Times New Roman" panose="02020603050405020304" pitchFamily="18" charset="0"/>
                <a:cs typeface="Times New Roman" panose="02020603050405020304" pitchFamily="18" charset="0"/>
              </a:rPr>
              <a:t>Assessin</a:t>
            </a:r>
            <a:r>
              <a:rPr lang="en-CA" sz="1100" dirty="0">
                <a:latin typeface="+mn-lt"/>
                <a:ea typeface="Times New Roman" panose="02020603050405020304" pitchFamily="18" charset="0"/>
                <a:cs typeface="Times New Roman" panose="02020603050405020304" pitchFamily="18" charset="0"/>
              </a:rPr>
              <a:t>g </a:t>
            </a:r>
            <a:r>
              <a:rPr lang="en-CA" sz="1100" dirty="0">
                <a:solidFill>
                  <a:schemeClr val="tx1"/>
                </a:solidFill>
                <a:effectLst/>
                <a:latin typeface="+mn-lt"/>
                <a:ea typeface="Times New Roman" panose="02020603050405020304" pitchFamily="18" charset="0"/>
                <a:cs typeface="Times New Roman" panose="02020603050405020304" pitchFamily="18" charset="0"/>
              </a:rPr>
              <a:t>readiness, current state and definition of a transformation plan; </a:t>
            </a:r>
          </a:p>
          <a:p>
            <a:pPr marL="171450" marR="0" lvl="0" indent="-171450">
              <a:lnSpc>
                <a:spcPct val="110000"/>
              </a:lnSpc>
              <a:spcBef>
                <a:spcPts val="0"/>
              </a:spcBef>
              <a:spcAft>
                <a:spcPts val="0"/>
              </a:spcAft>
              <a:buFont typeface="Arial" panose="020B0604020202020204" pitchFamily="34" charset="0"/>
              <a:buChar char="•"/>
            </a:pPr>
            <a:r>
              <a:rPr lang="en-CA" sz="1100" dirty="0">
                <a:solidFill>
                  <a:schemeClr val="tx1"/>
                </a:solidFill>
                <a:effectLst/>
                <a:latin typeface="+mn-lt"/>
                <a:ea typeface="Times New Roman" panose="02020603050405020304" pitchFamily="18" charset="0"/>
                <a:cs typeface="Times New Roman" panose="02020603050405020304" pitchFamily="18" charset="0"/>
              </a:rPr>
              <a:t>Developing a vision and strategic objectives for the WTP project;</a:t>
            </a:r>
          </a:p>
          <a:p>
            <a:pPr marL="171450" marR="0" lvl="0" indent="-171450">
              <a:lnSpc>
                <a:spcPct val="110000"/>
              </a:lnSpc>
              <a:spcBef>
                <a:spcPts val="0"/>
              </a:spcBef>
              <a:spcAft>
                <a:spcPts val="0"/>
              </a:spcAft>
              <a:buFont typeface="Arial" panose="020B0604020202020204" pitchFamily="34" charset="0"/>
              <a:buChar char="•"/>
            </a:pPr>
            <a:r>
              <a:rPr lang="en-CA" sz="1100" dirty="0">
                <a:solidFill>
                  <a:schemeClr val="tx1"/>
                </a:solidFill>
                <a:effectLst/>
                <a:latin typeface="+mn-lt"/>
                <a:ea typeface="Times New Roman" panose="02020603050405020304" pitchFamily="18" charset="0"/>
                <a:cs typeface="Times New Roman" panose="02020603050405020304" pitchFamily="18" charset="0"/>
              </a:rPr>
              <a:t>Setting up the integrated project team for success</a:t>
            </a:r>
            <a:r>
              <a:rPr lang="en-CA" sz="1100" dirty="0">
                <a:latin typeface="+mn-lt"/>
                <a:ea typeface="Times New Roman" panose="02020603050405020304" pitchFamily="18" charset="0"/>
                <a:cs typeface="Times New Roman" panose="02020603050405020304" pitchFamily="18" charset="0"/>
              </a:rPr>
              <a:t>;</a:t>
            </a:r>
          </a:p>
          <a:p>
            <a:pPr marL="171450" marR="0" lvl="0" indent="-171450">
              <a:lnSpc>
                <a:spcPct val="110000"/>
              </a:lnSpc>
              <a:spcBef>
                <a:spcPts val="0"/>
              </a:spcBef>
              <a:spcAft>
                <a:spcPts val="0"/>
              </a:spcAft>
              <a:buFont typeface="Arial" panose="020B0604020202020204" pitchFamily="34" charset="0"/>
              <a:buChar char="•"/>
            </a:pPr>
            <a:r>
              <a:rPr lang="en-CA" sz="1100" dirty="0">
                <a:solidFill>
                  <a:schemeClr val="tx1"/>
                </a:solidFill>
                <a:effectLst/>
                <a:latin typeface="+mn-lt"/>
                <a:ea typeface="Times New Roman" panose="02020603050405020304" pitchFamily="18" charset="0"/>
                <a:cs typeface="Times New Roman" panose="02020603050405020304" pitchFamily="18" charset="0"/>
              </a:rPr>
              <a:t>Development of a workplace modernization plan that reflects the vision</a:t>
            </a:r>
            <a:r>
              <a:rPr lang="en-CA" sz="1100" dirty="0">
                <a:latin typeface="+mn-lt"/>
                <a:ea typeface="Times New Roman" panose="02020603050405020304" pitchFamily="18" charset="0"/>
                <a:cs typeface="Times New Roman" panose="02020603050405020304" pitchFamily="18" charset="0"/>
              </a:rPr>
              <a:t>; </a:t>
            </a:r>
          </a:p>
          <a:p>
            <a:pPr marL="171450" marR="0" lvl="0" indent="-171450">
              <a:lnSpc>
                <a:spcPct val="110000"/>
              </a:lnSpc>
              <a:spcBef>
                <a:spcPts val="0"/>
              </a:spcBef>
              <a:spcAft>
                <a:spcPts val="0"/>
              </a:spcAft>
              <a:buFont typeface="Arial" panose="020B0604020202020204" pitchFamily="34" charset="0"/>
              <a:buChar char="•"/>
            </a:pPr>
            <a:r>
              <a:rPr lang="en-US" sz="1100" dirty="0">
                <a:solidFill>
                  <a:schemeClr val="tx1"/>
                </a:solidFill>
                <a:effectLst/>
                <a:latin typeface="+mn-lt"/>
                <a:ea typeface="Times New Roman" panose="02020603050405020304" pitchFamily="18" charset="0"/>
                <a:cs typeface="Times New Roman" panose="02020603050405020304" pitchFamily="18" charset="0"/>
              </a:rPr>
              <a:t>Ongoing advice and guidance throughout planning and implementation of the WTP </a:t>
            </a:r>
            <a:r>
              <a:rPr lang="en-US" sz="1100" dirty="0">
                <a:latin typeface="+mn-lt"/>
                <a:ea typeface="Times New Roman" panose="02020603050405020304" pitchFamily="18" charset="0"/>
                <a:cs typeface="Times New Roman" panose="02020603050405020304" pitchFamily="18" charset="0"/>
              </a:rPr>
              <a:t>program</a:t>
            </a:r>
            <a:r>
              <a:rPr lang="en-US" sz="1100" dirty="0">
                <a:solidFill>
                  <a:schemeClr val="tx1"/>
                </a:solidFill>
                <a:effectLst/>
                <a:latin typeface="+mn-lt"/>
                <a:ea typeface="Times New Roman" panose="02020603050405020304" pitchFamily="18" charset="0"/>
                <a:cs typeface="Times New Roman" panose="02020603050405020304" pitchFamily="18" charset="0"/>
              </a:rPr>
              <a:t>.</a:t>
            </a:r>
          </a:p>
          <a:p>
            <a:pPr marL="171450" marR="0" lvl="0" indent="-171450">
              <a:lnSpc>
                <a:spcPct val="110000"/>
              </a:lnSpc>
              <a:spcBef>
                <a:spcPts val="0"/>
              </a:spcBef>
              <a:spcAft>
                <a:spcPts val="0"/>
              </a:spcAft>
              <a:buFont typeface="Arial" panose="020B0604020202020204" pitchFamily="34" charset="0"/>
              <a:buChar char="•"/>
            </a:pPr>
            <a:endParaRPr lang="en-US" sz="1100" dirty="0">
              <a:solidFill>
                <a:schemeClr val="tx1"/>
              </a:solidFill>
              <a:effectLst/>
              <a:latin typeface="+mn-lt"/>
              <a:ea typeface="Times New Roman" panose="02020603050405020304" pitchFamily="18" charset="0"/>
              <a:cs typeface="Times New Roman" panose="02020603050405020304" pitchFamily="18" charset="0"/>
            </a:endParaRPr>
          </a:p>
          <a:p>
            <a:pPr lvl="1">
              <a:spcBef>
                <a:spcPts val="0"/>
              </a:spcBef>
              <a:spcAft>
                <a:spcPts val="0"/>
              </a:spcAft>
            </a:pPr>
            <a:endParaRPr lang="en-US" sz="1100" b="1" dirty="0">
              <a:solidFill>
                <a:schemeClr val="accent2"/>
              </a:solidFill>
              <a:effectLst/>
              <a:latin typeface="+mn-lt"/>
              <a:ea typeface="Times New Roman" panose="02020603050405020304" pitchFamily="18" charset="0"/>
              <a:cs typeface="Times New Roman" panose="02020603050405020304" pitchFamily="18" charset="0"/>
            </a:endParaRPr>
          </a:p>
          <a:p>
            <a:pPr lvl="1">
              <a:spcBef>
                <a:spcPts val="0"/>
              </a:spcBef>
              <a:spcAft>
                <a:spcPts val="0"/>
              </a:spcAft>
            </a:pPr>
            <a:r>
              <a:rPr lang="en-US" sz="1100" b="1" dirty="0">
                <a:solidFill>
                  <a:schemeClr val="accent2"/>
                </a:solidFill>
                <a:effectLst/>
                <a:latin typeface="+mn-lt"/>
                <a:ea typeface="Times New Roman" panose="02020603050405020304" pitchFamily="18" charset="0"/>
                <a:cs typeface="Times New Roman" panose="02020603050405020304" pitchFamily="18" charset="0"/>
              </a:rPr>
              <a:t>The</a:t>
            </a:r>
          </a:p>
          <a:p>
            <a:pPr lvl="1">
              <a:spcBef>
                <a:spcPts val="0"/>
              </a:spcBef>
              <a:spcAft>
                <a:spcPts val="0"/>
              </a:spcAft>
            </a:pPr>
            <a:r>
              <a:rPr lang="en-US" sz="1300" b="1" dirty="0">
                <a:solidFill>
                  <a:schemeClr val="accent2"/>
                </a:solidFill>
                <a:effectLst/>
                <a:latin typeface="+mn-lt"/>
                <a:ea typeface="Times New Roman" panose="02020603050405020304" pitchFamily="18" charset="0"/>
                <a:cs typeface="Times New Roman" panose="02020603050405020304" pitchFamily="18" charset="0"/>
              </a:rPr>
              <a:t>CHANGE MANGEMENT </a:t>
            </a:r>
            <a:r>
              <a:rPr lang="en-US" sz="1300" b="1" dirty="0">
                <a:solidFill>
                  <a:schemeClr val="accent2"/>
                </a:solidFill>
                <a:latin typeface="+mn-lt"/>
                <a:ea typeface="Times New Roman" panose="02020603050405020304" pitchFamily="18" charset="0"/>
                <a:cs typeface="Times New Roman" panose="02020603050405020304" pitchFamily="18" charset="0"/>
              </a:rPr>
              <a:t>NATIONAL CENTRE OF EXPERTISE </a:t>
            </a:r>
          </a:p>
          <a:p>
            <a:pPr lvl="1">
              <a:spcBef>
                <a:spcPts val="0"/>
              </a:spcBef>
              <a:spcAft>
                <a:spcPts val="0"/>
              </a:spcAft>
            </a:pPr>
            <a:r>
              <a:rPr lang="en-US" sz="1100" b="1" dirty="0">
                <a:solidFill>
                  <a:schemeClr val="accent2"/>
                </a:solidFill>
                <a:latin typeface="+mn-lt"/>
                <a:ea typeface="Times New Roman" panose="02020603050405020304" pitchFamily="18" charset="0"/>
                <a:cs typeface="Times New Roman" panose="02020603050405020304" pitchFamily="18" charset="0"/>
              </a:rPr>
              <a:t>to help c</a:t>
            </a:r>
            <a:r>
              <a:rPr lang="en-US" sz="1100" b="1" dirty="0">
                <a:solidFill>
                  <a:schemeClr val="accent2"/>
                </a:solidFill>
                <a:effectLst/>
                <a:latin typeface="+mn-lt"/>
                <a:ea typeface="Times New Roman" panose="02020603050405020304" pitchFamily="18" charset="0"/>
                <a:cs typeface="Times New Roman" panose="02020603050405020304" pitchFamily="18" charset="0"/>
              </a:rPr>
              <a:t>reate a great employee experience</a:t>
            </a:r>
          </a:p>
          <a:p>
            <a:pPr marR="0" lvl="0">
              <a:spcBef>
                <a:spcPts val="0"/>
              </a:spcBef>
              <a:spcAft>
                <a:spcPts val="0"/>
              </a:spcAft>
            </a:pPr>
            <a:endParaRPr lang="en-US" sz="600" dirty="0">
              <a:solidFill>
                <a:schemeClr val="tx1"/>
              </a:solidFill>
              <a:effectLst/>
              <a:latin typeface="+mn-lt"/>
              <a:ea typeface="Times New Roman" panose="02020603050405020304" pitchFamily="18" charset="0"/>
              <a:cs typeface="Times New Roman" panose="02020603050405020304" pitchFamily="18" charset="0"/>
            </a:endParaRPr>
          </a:p>
          <a:p>
            <a:pPr marR="0" lvl="0">
              <a:spcBef>
                <a:spcPts val="0"/>
              </a:spcBef>
              <a:spcAft>
                <a:spcPts val="0"/>
              </a:spcAft>
            </a:pPr>
            <a:r>
              <a:rPr lang="en-US" sz="1100" dirty="0">
                <a:effectLst/>
                <a:latin typeface="+mn-lt"/>
                <a:ea typeface="Times New Roman" panose="02020603050405020304" pitchFamily="18" charset="0"/>
                <a:cs typeface="Times New Roman" panose="02020603050405020304" pitchFamily="18" charset="0"/>
              </a:rPr>
              <a:t>Provides expert support, advice and guidance </a:t>
            </a:r>
            <a:r>
              <a:rPr lang="en-US" sz="1100" b="1" dirty="0">
                <a:effectLst/>
                <a:latin typeface="+mn-lt"/>
                <a:ea typeface="Times New Roman" panose="02020603050405020304" pitchFamily="18" charset="0"/>
                <a:cs typeface="Times New Roman" panose="02020603050405020304" pitchFamily="18" charset="0"/>
              </a:rPr>
              <a:t>to the assigned client change management resource</a:t>
            </a:r>
            <a:r>
              <a:rPr lang="en-US" sz="1100" dirty="0">
                <a:effectLst/>
                <a:latin typeface="+mn-lt"/>
                <a:ea typeface="Times New Roman" panose="02020603050405020304" pitchFamily="18" charset="0"/>
                <a:cs typeface="Times New Roman" panose="02020603050405020304" pitchFamily="18" charset="0"/>
              </a:rPr>
              <a:t>/team for</a:t>
            </a:r>
            <a:r>
              <a:rPr lang="fr-CA" sz="1100" dirty="0">
                <a:effectLst/>
                <a:latin typeface="+mn-lt"/>
                <a:ea typeface="Times New Roman" panose="02020603050405020304" pitchFamily="18" charset="0"/>
                <a:cs typeface="Times New Roman" panose="02020603050405020304" pitchFamily="18" charset="0"/>
              </a:rPr>
              <a:t>:</a:t>
            </a:r>
          </a:p>
          <a:p>
            <a:pPr marR="0" lvl="0">
              <a:spcBef>
                <a:spcPts val="0"/>
              </a:spcBef>
              <a:spcAft>
                <a:spcPts val="0"/>
              </a:spcAft>
            </a:pPr>
            <a:endParaRPr lang="en-CA" sz="600" dirty="0">
              <a:latin typeface="+mn-lt"/>
              <a:ea typeface="Times New Roman" panose="02020603050405020304" pitchFamily="18"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CA" sz="1100" dirty="0">
                <a:solidFill>
                  <a:schemeClr val="tx1"/>
                </a:solidFill>
                <a:effectLst/>
                <a:latin typeface="+mn-lt"/>
                <a:ea typeface="Times New Roman" panose="02020603050405020304" pitchFamily="18" charset="0"/>
                <a:cs typeface="Times New Roman" panose="02020603050405020304" pitchFamily="18" charset="0"/>
              </a:rPr>
              <a:t>Awareness and education on the importance to change management;</a:t>
            </a:r>
          </a:p>
          <a:p>
            <a:pPr marL="171450" indent="-171450">
              <a:spcBef>
                <a:spcPts val="0"/>
              </a:spcBef>
              <a:spcAft>
                <a:spcPts val="0"/>
              </a:spcAft>
              <a:buFont typeface="Arial" panose="020B0604020202020204" pitchFamily="34" charset="0"/>
              <a:buChar char="•"/>
            </a:pPr>
            <a:r>
              <a:rPr lang="en-CA" sz="1100" dirty="0">
                <a:latin typeface="+mn-lt"/>
                <a:ea typeface="Times New Roman" panose="02020603050405020304" pitchFamily="18" charset="0"/>
                <a:cs typeface="Times New Roman" panose="02020603050405020304" pitchFamily="18" charset="0"/>
              </a:rPr>
              <a:t>H</a:t>
            </a:r>
            <a:r>
              <a:rPr lang="en-CA" sz="1100" dirty="0">
                <a:solidFill>
                  <a:schemeClr val="tx1"/>
                </a:solidFill>
                <a:effectLst/>
                <a:latin typeface="+mn-lt"/>
                <a:ea typeface="Times New Roman" panose="02020603050405020304" pitchFamily="18" charset="0"/>
                <a:cs typeface="Times New Roman" panose="02020603050405020304" pitchFamily="18" charset="0"/>
              </a:rPr>
              <a:t>ow to get set-up;</a:t>
            </a:r>
          </a:p>
          <a:p>
            <a:pPr marL="171450" indent="-171450">
              <a:spcBef>
                <a:spcPts val="0"/>
              </a:spcBef>
              <a:spcAft>
                <a:spcPts val="0"/>
              </a:spcAft>
              <a:buFont typeface="Arial" panose="020B0604020202020204" pitchFamily="34" charset="0"/>
              <a:buChar char="•"/>
            </a:pPr>
            <a:r>
              <a:rPr lang="en-US" sz="1100" dirty="0">
                <a:solidFill>
                  <a:schemeClr val="tx1"/>
                </a:solidFill>
                <a:effectLst/>
                <a:latin typeface="+mn-lt"/>
                <a:ea typeface="Times New Roman" panose="02020603050405020304" pitchFamily="18" charset="0"/>
                <a:cs typeface="Times New Roman" panose="02020603050405020304" pitchFamily="18" charset="0"/>
              </a:rPr>
              <a:t>Early communication and engagement activities;</a:t>
            </a:r>
            <a:endParaRPr lang="en-CA" sz="1100" dirty="0">
              <a:latin typeface="+mn-lt"/>
              <a:ea typeface="Times New Roman" panose="02020603050405020304" pitchFamily="18"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US" sz="1100" dirty="0">
                <a:solidFill>
                  <a:schemeClr val="tx1"/>
                </a:solidFill>
                <a:effectLst/>
                <a:latin typeface="+mn-lt"/>
                <a:ea typeface="Times New Roman" panose="02020603050405020304" pitchFamily="18" charset="0"/>
                <a:cs typeface="Times New Roman" panose="02020603050405020304" pitchFamily="18" charset="0"/>
              </a:rPr>
              <a:t>Development of a change management program using the newly created </a:t>
            </a:r>
            <a:r>
              <a:rPr lang="en-US" sz="1100" i="1" dirty="0">
                <a:solidFill>
                  <a:schemeClr val="tx1"/>
                </a:solidFill>
                <a:effectLst/>
                <a:latin typeface="+mn-lt"/>
                <a:ea typeface="Times New Roman" panose="02020603050405020304" pitchFamily="18" charset="0"/>
                <a:cs typeface="Times New Roman" panose="02020603050405020304" pitchFamily="18" charset="0"/>
              </a:rPr>
              <a:t>WTP</a:t>
            </a:r>
            <a:r>
              <a:rPr lang="en-US" sz="1100" dirty="0">
                <a:solidFill>
                  <a:schemeClr val="tx1"/>
                </a:solidFill>
                <a:effectLst/>
                <a:latin typeface="+mn-lt"/>
                <a:ea typeface="Times New Roman" panose="02020603050405020304" pitchFamily="18" charset="0"/>
                <a:cs typeface="Times New Roman" panose="02020603050405020304" pitchFamily="18" charset="0"/>
              </a:rPr>
              <a:t> </a:t>
            </a:r>
            <a:r>
              <a:rPr lang="en-US" sz="1100" i="1" dirty="0">
                <a:solidFill>
                  <a:schemeClr val="tx1"/>
                </a:solidFill>
                <a:effectLst/>
                <a:latin typeface="+mn-lt"/>
                <a:ea typeface="Times New Roman" panose="02020603050405020304" pitchFamily="18" charset="0"/>
                <a:cs typeface="Times New Roman" panose="02020603050405020304" pitchFamily="18" charset="0"/>
              </a:rPr>
              <a:t>Change Management Program in-a-box</a:t>
            </a:r>
            <a:r>
              <a:rPr lang="en-US" sz="1100" dirty="0">
                <a:solidFill>
                  <a:schemeClr val="tx1"/>
                </a:solidFill>
                <a:effectLst/>
                <a:latin typeface="+mn-lt"/>
                <a:ea typeface="Times New Roman" panose="02020603050405020304" pitchFamily="18" charset="0"/>
                <a:cs typeface="Times New Roman" panose="02020603050405020304" pitchFamily="18" charset="0"/>
              </a:rPr>
              <a:t>;</a:t>
            </a:r>
            <a:endParaRPr lang="en-CA" sz="1100" dirty="0">
              <a:latin typeface="+mn-lt"/>
              <a:ea typeface="Times New Roman" panose="02020603050405020304" pitchFamily="18"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US" sz="1100" dirty="0">
                <a:solidFill>
                  <a:schemeClr val="tx1"/>
                </a:solidFill>
                <a:effectLst/>
                <a:latin typeface="+mn-lt"/>
                <a:ea typeface="Times New Roman" panose="02020603050405020304" pitchFamily="18" charset="0"/>
                <a:cs typeface="Times New Roman" panose="02020603050405020304" pitchFamily="18" charset="0"/>
              </a:rPr>
              <a:t>Ongoing change management advice and guidance throughout planning and implementation of the program;</a:t>
            </a:r>
            <a:endParaRPr lang="en-CA" sz="1100" dirty="0">
              <a:latin typeface="+mn-lt"/>
              <a:ea typeface="Times New Roman" panose="02020603050405020304" pitchFamily="18"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US" sz="1100" dirty="0">
                <a:solidFill>
                  <a:schemeClr val="tx1"/>
                </a:solidFill>
                <a:effectLst/>
                <a:latin typeface="+mn-lt"/>
                <a:ea typeface="Times New Roman" panose="02020603050405020304" pitchFamily="18" charset="0"/>
                <a:cs typeface="Times New Roman" panose="02020603050405020304" pitchFamily="18" charset="0"/>
              </a:rPr>
              <a:t>Change adoption and performance evaluation;</a:t>
            </a:r>
            <a:endParaRPr lang="en-CA" sz="1100" dirty="0">
              <a:latin typeface="+mn-lt"/>
              <a:ea typeface="Times New Roman" panose="02020603050405020304" pitchFamily="18" charset="0"/>
              <a:cs typeface="Times New Roman" panose="02020603050405020304" pitchFamily="18" charset="0"/>
            </a:endParaRPr>
          </a:p>
          <a:p>
            <a:pPr marL="171450" indent="-171450">
              <a:spcBef>
                <a:spcPts val="0"/>
              </a:spcBef>
              <a:spcAft>
                <a:spcPts val="0"/>
              </a:spcAft>
              <a:buFont typeface="Arial" panose="020B0604020202020204" pitchFamily="34" charset="0"/>
              <a:buChar char="•"/>
            </a:pPr>
            <a:r>
              <a:rPr lang="en-US" sz="1100" dirty="0">
                <a:solidFill>
                  <a:schemeClr val="tx1"/>
                </a:solidFill>
                <a:effectLst/>
                <a:latin typeface="+mn-lt"/>
                <a:ea typeface="Times New Roman" panose="02020603050405020304" pitchFamily="18" charset="0"/>
                <a:cs typeface="Times New Roman" panose="02020603050405020304" pitchFamily="18" charset="0"/>
              </a:rPr>
              <a:t>Best practices in the creation of a workplace change management program and how to sustain the change.​</a:t>
            </a:r>
            <a:endParaRPr lang="en-CA" sz="11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nSpc>
                <a:spcPct val="110000"/>
              </a:lnSpc>
              <a:spcBef>
                <a:spcPts val="0"/>
              </a:spcBef>
              <a:spcAft>
                <a:spcPts val="0"/>
              </a:spcAft>
              <a:buFont typeface="Arial" panose="020B0604020202020204" pitchFamily="34" charset="0"/>
              <a:buNone/>
            </a:pPr>
            <a:endParaRPr lang="en-CA" sz="1100" dirty="0">
              <a:solidFill>
                <a:schemeClr val="tx1"/>
              </a:solidFill>
              <a:effectLst/>
              <a:latin typeface="+mn-lt"/>
              <a:ea typeface="Times New Roman" panose="02020603050405020304" pitchFamily="18"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12</a:t>
            </a:fld>
            <a:endParaRPr lang="en-US" altLang="en-US" dirty="0"/>
          </a:p>
        </p:txBody>
      </p:sp>
    </p:spTree>
    <p:extLst>
      <p:ext uri="{BB962C8B-B14F-4D97-AF65-F5344CB8AC3E}">
        <p14:creationId xmlns:p14="http://schemas.microsoft.com/office/powerpoint/2010/main" val="156504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5"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2022-05-11</a:t>
            </a:fld>
            <a:endParaRPr lang="en-CA"/>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5.xml"/><Relationship Id="rId7" Type="http://schemas.openxmlformats.org/officeDocument/2006/relationships/image" Target="../media/image3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notesSlide" Target="../notesSlides/notesSlide7.xml"/><Relationship Id="rId10" Type="http://schemas.openxmlformats.org/officeDocument/2006/relationships/image" Target="../media/image39.svg"/><Relationship Id="rId4" Type="http://schemas.openxmlformats.org/officeDocument/2006/relationships/slideLayout" Target="../slideLayouts/slideLayout2.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9.xml"/><Relationship Id="rId7" Type="http://schemas.openxmlformats.org/officeDocument/2006/relationships/image" Target="../media/image43.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26" Type="http://schemas.openxmlformats.org/officeDocument/2006/relationships/image" Target="../media/image69.svg"/><Relationship Id="rId3" Type="http://schemas.openxmlformats.org/officeDocument/2006/relationships/image" Target="../media/image48.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slideLayout" Target="../slideLayouts/slideLayout2.xml"/><Relationship Id="rId16" Type="http://schemas.openxmlformats.org/officeDocument/2006/relationships/image" Target="../media/image59.svg"/><Relationship Id="rId20" Type="http://schemas.openxmlformats.org/officeDocument/2006/relationships/image" Target="../media/image63.svg"/><Relationship Id="rId29" Type="http://schemas.openxmlformats.org/officeDocument/2006/relationships/image" Target="../media/image72.png"/><Relationship Id="rId1" Type="http://schemas.openxmlformats.org/officeDocument/2006/relationships/tags" Target="../tags/tag19.xml"/><Relationship Id="rId6" Type="http://schemas.openxmlformats.org/officeDocument/2006/relationships/image" Target="../media/image34.svg"/><Relationship Id="rId11" Type="http://schemas.openxmlformats.org/officeDocument/2006/relationships/image" Target="../media/image54.png"/><Relationship Id="rId24" Type="http://schemas.openxmlformats.org/officeDocument/2006/relationships/image" Target="../media/image67.jpeg"/><Relationship Id="rId32" Type="http://schemas.openxmlformats.org/officeDocument/2006/relationships/image" Target="../media/image75.svg"/><Relationship Id="rId5" Type="http://schemas.openxmlformats.org/officeDocument/2006/relationships/image" Target="../media/image33.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svg"/><Relationship Id="rId10" Type="http://schemas.openxmlformats.org/officeDocument/2006/relationships/image" Target="../media/image53.svg"/><Relationship Id="rId19" Type="http://schemas.openxmlformats.org/officeDocument/2006/relationships/image" Target="../media/image62.png"/><Relationship Id="rId31" Type="http://schemas.openxmlformats.org/officeDocument/2006/relationships/image" Target="../media/image74.png"/><Relationship Id="rId4" Type="http://schemas.openxmlformats.org/officeDocument/2006/relationships/image" Target="../media/image49.svg"/><Relationship Id="rId9" Type="http://schemas.openxmlformats.org/officeDocument/2006/relationships/image" Target="../media/image52.png"/><Relationship Id="rId14" Type="http://schemas.openxmlformats.org/officeDocument/2006/relationships/image" Target="../media/image57.svg"/><Relationship Id="rId22" Type="http://schemas.openxmlformats.org/officeDocument/2006/relationships/image" Target="../media/image65.svg"/><Relationship Id="rId27" Type="http://schemas.openxmlformats.org/officeDocument/2006/relationships/image" Target="../media/image70.png"/><Relationship Id="rId30" Type="http://schemas.openxmlformats.org/officeDocument/2006/relationships/image" Target="../media/image7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1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0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0.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05.png"/><Relationship Id="rId3" Type="http://schemas.openxmlformats.org/officeDocument/2006/relationships/slideLayout" Target="../slideLayouts/slideLayout2.xml"/><Relationship Id="rId7" Type="http://schemas.openxmlformats.org/officeDocument/2006/relationships/diagramQuickStyle" Target="../diagrams/quickStyle3.xml"/><Relationship Id="rId12" Type="http://schemas.openxmlformats.org/officeDocument/2006/relationships/image" Target="../media/image104.png"/><Relationship Id="rId2" Type="http://schemas.openxmlformats.org/officeDocument/2006/relationships/tags" Target="../tags/tag27.xml"/><Relationship Id="rId16" Type="http://schemas.openxmlformats.org/officeDocument/2006/relationships/image" Target="../media/image108.png"/><Relationship Id="rId1" Type="http://schemas.openxmlformats.org/officeDocument/2006/relationships/tags" Target="../tags/tag26.xml"/><Relationship Id="rId6" Type="http://schemas.openxmlformats.org/officeDocument/2006/relationships/diagramLayout" Target="../diagrams/layout3.xml"/><Relationship Id="rId11" Type="http://schemas.openxmlformats.org/officeDocument/2006/relationships/image" Target="../media/image103.png"/><Relationship Id="rId5" Type="http://schemas.openxmlformats.org/officeDocument/2006/relationships/diagramData" Target="../diagrams/data3.xml"/><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notesSlide" Target="../notesSlides/notesSlide14.xml"/><Relationship Id="rId9" Type="http://schemas.microsoft.com/office/2007/relationships/diagramDrawing" Target="../diagrams/drawing3.xml"/><Relationship Id="rId14" Type="http://schemas.openxmlformats.org/officeDocument/2006/relationships/image" Target="../media/image106.png"/></Relationships>
</file>

<file path=ppt/slides/_rels/slide2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tags" Target="../tags/tag30.xml"/><Relationship Id="rId7" Type="http://schemas.openxmlformats.org/officeDocument/2006/relationships/image" Target="../media/image10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9.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03.png"/><Relationship Id="rId5" Type="http://schemas.openxmlformats.org/officeDocument/2006/relationships/image" Target="../media/image113.png"/><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8" Type="http://schemas.openxmlformats.org/officeDocument/2006/relationships/image" Target="../media/image120.jpeg"/><Relationship Id="rId13" Type="http://schemas.openxmlformats.org/officeDocument/2006/relationships/image" Target="../media/image125.jpeg"/><Relationship Id="rId3" Type="http://schemas.openxmlformats.org/officeDocument/2006/relationships/image" Target="../media/image115.png"/><Relationship Id="rId7" Type="http://schemas.openxmlformats.org/officeDocument/2006/relationships/image" Target="../media/image119.jpeg"/><Relationship Id="rId12" Type="http://schemas.openxmlformats.org/officeDocument/2006/relationships/image" Target="../media/image124.jpeg"/><Relationship Id="rId17" Type="http://schemas.openxmlformats.org/officeDocument/2006/relationships/image" Target="../media/image129.jpeg"/><Relationship Id="rId2" Type="http://schemas.openxmlformats.org/officeDocument/2006/relationships/image" Target="../media/image114.png"/><Relationship Id="rId16" Type="http://schemas.openxmlformats.org/officeDocument/2006/relationships/image" Target="../media/image128.jpe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jpeg"/><Relationship Id="rId5" Type="http://schemas.openxmlformats.org/officeDocument/2006/relationships/image" Target="../media/image117.jpeg"/><Relationship Id="rId15" Type="http://schemas.openxmlformats.org/officeDocument/2006/relationships/image" Target="../media/image127.jpeg"/><Relationship Id="rId10" Type="http://schemas.openxmlformats.org/officeDocument/2006/relationships/image" Target="../media/image122.jpeg"/><Relationship Id="rId4" Type="http://schemas.openxmlformats.org/officeDocument/2006/relationships/image" Target="../media/image116.png"/><Relationship Id="rId9" Type="http://schemas.openxmlformats.org/officeDocument/2006/relationships/image" Target="../media/image121.jpeg"/><Relationship Id="rId14" Type="http://schemas.openxmlformats.org/officeDocument/2006/relationships/image" Target="../media/image1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4.png"/><Relationship Id="rId18" Type="http://schemas.openxmlformats.org/officeDocument/2006/relationships/image" Target="../media/image139.jpeg"/><Relationship Id="rId3" Type="http://schemas.openxmlformats.org/officeDocument/2006/relationships/image" Target="../media/image119.jpeg"/><Relationship Id="rId21" Type="http://schemas.openxmlformats.org/officeDocument/2006/relationships/image" Target="../media/image142.jpeg"/><Relationship Id="rId7" Type="http://schemas.openxmlformats.org/officeDocument/2006/relationships/image" Target="../media/image122.jpeg"/><Relationship Id="rId12" Type="http://schemas.openxmlformats.org/officeDocument/2006/relationships/image" Target="../media/image133.png"/><Relationship Id="rId17" Type="http://schemas.openxmlformats.org/officeDocument/2006/relationships/image" Target="../media/image138.jpeg"/><Relationship Id="rId2" Type="http://schemas.openxmlformats.org/officeDocument/2006/relationships/image" Target="../media/image118.png"/><Relationship Id="rId16" Type="http://schemas.openxmlformats.org/officeDocument/2006/relationships/image" Target="../media/image137.jpeg"/><Relationship Id="rId20" Type="http://schemas.openxmlformats.org/officeDocument/2006/relationships/image" Target="../media/image141.jpeg"/><Relationship Id="rId1" Type="http://schemas.openxmlformats.org/officeDocument/2006/relationships/slideLayout" Target="../slideLayouts/slideLayout2.xml"/><Relationship Id="rId6" Type="http://schemas.openxmlformats.org/officeDocument/2006/relationships/image" Target="../media/image121.jpeg"/><Relationship Id="rId11" Type="http://schemas.openxmlformats.org/officeDocument/2006/relationships/image" Target="../media/image132.png"/><Relationship Id="rId5" Type="http://schemas.openxmlformats.org/officeDocument/2006/relationships/image" Target="../media/image120.jpeg"/><Relationship Id="rId15" Type="http://schemas.openxmlformats.org/officeDocument/2006/relationships/image" Target="../media/image136.jpeg"/><Relationship Id="rId23" Type="http://schemas.openxmlformats.org/officeDocument/2006/relationships/image" Target="../media/image144.jpeg"/><Relationship Id="rId10" Type="http://schemas.openxmlformats.org/officeDocument/2006/relationships/image" Target="../media/image131.png"/><Relationship Id="rId19" Type="http://schemas.openxmlformats.org/officeDocument/2006/relationships/image" Target="../media/image140.jpeg"/><Relationship Id="rId4" Type="http://schemas.openxmlformats.org/officeDocument/2006/relationships/image" Target="../media/image116.png"/><Relationship Id="rId9" Type="http://schemas.openxmlformats.org/officeDocument/2006/relationships/image" Target="../media/image114.png"/><Relationship Id="rId14" Type="http://schemas.openxmlformats.org/officeDocument/2006/relationships/image" Target="../media/image135.png"/><Relationship Id="rId22" Type="http://schemas.openxmlformats.org/officeDocument/2006/relationships/image" Target="../media/image143.jpeg"/></Relationships>
</file>

<file path=ppt/slides/_rels/slide31.xml.rels><?xml version="1.0" encoding="UTF-8" standalone="yes"?>
<Relationships xmlns="http://schemas.openxmlformats.org/package/2006/relationships"><Relationship Id="rId8" Type="http://schemas.openxmlformats.org/officeDocument/2006/relationships/image" Target="../media/image122.jpeg"/><Relationship Id="rId13" Type="http://schemas.openxmlformats.org/officeDocument/2006/relationships/image" Target="../media/image149.jpeg"/><Relationship Id="rId18" Type="http://schemas.openxmlformats.org/officeDocument/2006/relationships/image" Target="../media/image154.jpeg"/><Relationship Id="rId3" Type="http://schemas.openxmlformats.org/officeDocument/2006/relationships/image" Target="../media/image118.png"/><Relationship Id="rId7" Type="http://schemas.openxmlformats.org/officeDocument/2006/relationships/image" Target="../media/image121.jpeg"/><Relationship Id="rId12" Type="http://schemas.openxmlformats.org/officeDocument/2006/relationships/image" Target="../media/image148.jpeg"/><Relationship Id="rId17" Type="http://schemas.openxmlformats.org/officeDocument/2006/relationships/image" Target="../media/image153.jpeg"/><Relationship Id="rId2" Type="http://schemas.openxmlformats.org/officeDocument/2006/relationships/image" Target="../media/image145.jpeg"/><Relationship Id="rId16" Type="http://schemas.openxmlformats.org/officeDocument/2006/relationships/image" Target="../media/image152.png"/><Relationship Id="rId20" Type="http://schemas.openxmlformats.org/officeDocument/2006/relationships/image" Target="../media/image156.jpeg"/><Relationship Id="rId1" Type="http://schemas.openxmlformats.org/officeDocument/2006/relationships/slideLayout" Target="../slideLayouts/slideLayout2.xml"/><Relationship Id="rId6" Type="http://schemas.openxmlformats.org/officeDocument/2006/relationships/image" Target="../media/image120.jpeg"/><Relationship Id="rId11" Type="http://schemas.openxmlformats.org/officeDocument/2006/relationships/image" Target="../media/image147.png"/><Relationship Id="rId5" Type="http://schemas.openxmlformats.org/officeDocument/2006/relationships/image" Target="../media/image116.png"/><Relationship Id="rId15" Type="http://schemas.openxmlformats.org/officeDocument/2006/relationships/image" Target="../media/image151.png"/><Relationship Id="rId10" Type="http://schemas.openxmlformats.org/officeDocument/2006/relationships/image" Target="../media/image131.png"/><Relationship Id="rId19" Type="http://schemas.openxmlformats.org/officeDocument/2006/relationships/image" Target="../media/image155.jpeg"/><Relationship Id="rId4" Type="http://schemas.openxmlformats.org/officeDocument/2006/relationships/image" Target="../media/image119.jpeg"/><Relationship Id="rId9" Type="http://schemas.openxmlformats.org/officeDocument/2006/relationships/image" Target="../media/image146.png"/><Relationship Id="rId14" Type="http://schemas.openxmlformats.org/officeDocument/2006/relationships/image" Target="../media/image1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image" Target="../media/image16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3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svg"/><Relationship Id="rId7" Type="http://schemas.openxmlformats.org/officeDocument/2006/relationships/image" Target="../media/image175.sv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svg"/><Relationship Id="rId4" Type="http://schemas.openxmlformats.org/officeDocument/2006/relationships/image" Target="../media/image172.png"/><Relationship Id="rId9" Type="http://schemas.openxmlformats.org/officeDocument/2006/relationships/image" Target="../media/image177.svg"/></Relationships>
</file>

<file path=ppt/slides/_rels/slide37.xml.rels><?xml version="1.0" encoding="UTF-8" standalone="yes"?>
<Relationships xmlns="http://schemas.openxmlformats.org/package/2006/relationships"><Relationship Id="rId8" Type="http://schemas.openxmlformats.org/officeDocument/2006/relationships/image" Target="../media/image181.svg"/><Relationship Id="rId13" Type="http://schemas.openxmlformats.org/officeDocument/2006/relationships/image" Target="../media/image185.png"/><Relationship Id="rId3" Type="http://schemas.openxmlformats.org/officeDocument/2006/relationships/image" Target="../media/image178.png"/><Relationship Id="rId7" Type="http://schemas.openxmlformats.org/officeDocument/2006/relationships/image" Target="../media/image180.png"/><Relationship Id="rId12" Type="http://schemas.openxmlformats.org/officeDocument/2006/relationships/image" Target="../media/image184.svg"/><Relationship Id="rId2" Type="http://schemas.openxmlformats.org/officeDocument/2006/relationships/notesSlide" Target="../notesSlides/notesSlide21.xml"/><Relationship Id="rId16" Type="http://schemas.openxmlformats.org/officeDocument/2006/relationships/image" Target="../media/image188.svg"/><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image" Target="../media/image183.png"/><Relationship Id="rId5" Type="http://schemas.openxmlformats.org/officeDocument/2006/relationships/image" Target="../media/image72.png"/><Relationship Id="rId15" Type="http://schemas.openxmlformats.org/officeDocument/2006/relationships/image" Target="../media/image187.png"/><Relationship Id="rId10" Type="http://schemas.microsoft.com/office/2007/relationships/hdphoto" Target="../media/hdphoto2.wdp"/><Relationship Id="rId4" Type="http://schemas.openxmlformats.org/officeDocument/2006/relationships/image" Target="../media/image179.svg"/><Relationship Id="rId9" Type="http://schemas.openxmlformats.org/officeDocument/2006/relationships/image" Target="../media/image182.png"/><Relationship Id="rId14" Type="http://schemas.openxmlformats.org/officeDocument/2006/relationships/image" Target="../media/image186.svg"/></Relationships>
</file>

<file path=ppt/slides/_rels/slide38.xml.rels><?xml version="1.0" encoding="UTF-8" standalone="yes"?>
<Relationships xmlns="http://schemas.openxmlformats.org/package/2006/relationships"><Relationship Id="rId3" Type="http://schemas.openxmlformats.org/officeDocument/2006/relationships/image" Target="../media/image190.svg"/><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TPSGC.SIMilieudeTravailGC-RPSGCWorkplace.PWGSC@tpsgc-pwgsc.gc.ca" TargetMode="External"/><Relationship Id="rId2" Type="http://schemas.openxmlformats.org/officeDocument/2006/relationships/hyperlink" Target="https://www.gcpedia.gc.ca/wiki/GCworkplace/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4.sv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91.png"/><Relationship Id="rId4"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12" Type="http://schemas.openxmlformats.org/officeDocument/2006/relationships/hyperlink" Target="https://www.canada.ca/en/treasury-board-secretariat/news/2022/02/president-of-the-treasury-board-statement-regarding-the-evolving-public-health-situation.html"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image" Target="../media/image21.svg"/><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47732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914400">
              <a:lnSpc>
                <a:spcPct val="100000"/>
              </a:lnSpc>
              <a:spcBef>
                <a:spcPct val="0"/>
              </a:spcBef>
              <a:buFontTx/>
              <a:buNone/>
              <a:defRPr/>
            </a:pPr>
            <a:r>
              <a:rPr lang="en-CA" altLang="en-US" sz="4500" dirty="0">
                <a:solidFill>
                  <a:srgbClr val="636466"/>
                </a:solidFill>
                <a:ea typeface="+mn-ea"/>
              </a:rPr>
              <a:t>Workplace Transformation Program</a:t>
            </a:r>
          </a:p>
          <a:p>
            <a:pPr defTabSz="914400">
              <a:lnSpc>
                <a:spcPct val="100000"/>
              </a:lnSpc>
              <a:spcBef>
                <a:spcPct val="0"/>
              </a:spcBef>
              <a:buFontTx/>
              <a:buNone/>
              <a:defRPr/>
            </a:pPr>
            <a:r>
              <a:rPr lang="en-CA" altLang="en-US" sz="4500" b="0" i="1" dirty="0">
                <a:solidFill>
                  <a:srgbClr val="349683"/>
                </a:solidFill>
                <a:ea typeface="+mn-ea"/>
              </a:rPr>
              <a:t>Information Session</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1" y="3954145"/>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solidFill>
                  <a:srgbClr val="636466"/>
                </a:solidFill>
                <a:latin typeface="Arial" panose="020B0604020202020204" pitchFamily="34" charset="0"/>
                <a:cs typeface="Arial" panose="020B0604020202020204" pitchFamily="34" charset="0"/>
              </a:rPr>
              <a:t>Accommodations Management &amp; Workplace Solutions, Real Property Services</a:t>
            </a:r>
          </a:p>
          <a:p>
            <a:r>
              <a:rPr lang="en-US" altLang="en-US" sz="1800" dirty="0">
                <a:solidFill>
                  <a:srgbClr val="636466"/>
                </a:solidFill>
                <a:latin typeface="Arial" panose="020B0604020202020204" pitchFamily="34" charset="0"/>
                <a:cs typeface="Arial" panose="020B0604020202020204" pitchFamily="34" charset="0"/>
              </a:rPr>
              <a:t>April 2022</a:t>
            </a:r>
          </a:p>
        </p:txBody>
      </p:sp>
    </p:spTree>
    <p:extLst>
      <p:ext uri="{BB962C8B-B14F-4D97-AF65-F5344CB8AC3E}">
        <p14:creationId xmlns:p14="http://schemas.microsoft.com/office/powerpoint/2010/main" val="297815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511AC-939B-4B8D-9B3D-3CFFEE940F44}"/>
              </a:ext>
            </a:extLst>
          </p:cNvPr>
          <p:cNvSpPr>
            <a:spLocks noGrp="1"/>
          </p:cNvSpPr>
          <p:nvPr>
            <p:ph idx="1"/>
            <p:custDataLst>
              <p:tags r:id="rId1"/>
            </p:custDataLst>
          </p:nvPr>
        </p:nvSpPr>
        <p:spPr>
          <a:xfrm>
            <a:off x="8339559" y="1437957"/>
            <a:ext cx="3400676" cy="4138468"/>
          </a:xfrm>
        </p:spPr>
        <p:txBody>
          <a:bodyPr>
            <a:noAutofit/>
          </a:bodyPr>
          <a:lstStyle/>
          <a:p>
            <a:pPr>
              <a:buClr>
                <a:srgbClr val="F1F2F2"/>
              </a:buClr>
              <a:buFont typeface="Arial" panose="020B0604020202020204" pitchFamily="34" charset="0"/>
              <a:buChar char="●"/>
            </a:pPr>
            <a:r>
              <a:rPr lang="en-US" sz="2000" dirty="0">
                <a:solidFill>
                  <a:schemeClr val="tx1"/>
                </a:solidFill>
                <a:cs typeface="Arial"/>
              </a:rPr>
              <a:t>A modern </a:t>
            </a:r>
            <a:r>
              <a:rPr lang="en-US" sz="2000" dirty="0" err="1">
                <a:solidFill>
                  <a:schemeClr val="tx1"/>
                </a:solidFill>
                <a:cs typeface="Arial"/>
              </a:rPr>
              <a:t>GCworkplace</a:t>
            </a:r>
            <a:endParaRPr lang="en-US" sz="2000" dirty="0">
              <a:solidFill>
                <a:schemeClr val="tx1"/>
              </a:solidFill>
              <a:cs typeface="Arial"/>
            </a:endParaRPr>
          </a:p>
          <a:p>
            <a:pPr>
              <a:buClr>
                <a:srgbClr val="F1F2F2"/>
              </a:buClr>
              <a:buFont typeface="Arial" panose="020B0604020202020204" pitchFamily="34" charset="0"/>
              <a:buChar char="●"/>
            </a:pPr>
            <a:r>
              <a:rPr lang="en-US" sz="2000" dirty="0">
                <a:solidFill>
                  <a:schemeClr val="tx1"/>
                </a:solidFill>
                <a:cs typeface="Arial"/>
              </a:rPr>
              <a:t>Complete bundle of goods</a:t>
            </a:r>
          </a:p>
          <a:p>
            <a:pPr>
              <a:buClr>
                <a:srgbClr val="F1F2F2"/>
              </a:buClr>
              <a:buFont typeface="Arial" panose="020B0604020202020204" pitchFamily="34" charset="0"/>
              <a:buChar char="●"/>
            </a:pPr>
            <a:r>
              <a:rPr lang="en-US" sz="2000" dirty="0">
                <a:solidFill>
                  <a:schemeClr val="tx1"/>
                </a:solidFill>
                <a:cs typeface="Arial"/>
              </a:rPr>
              <a:t>Advice and guidance from a PSPC workplace strategist and Change management expert</a:t>
            </a:r>
          </a:p>
          <a:p>
            <a:pPr>
              <a:buClr>
                <a:srgbClr val="F1F2F2"/>
              </a:buClr>
              <a:buFont typeface="Arial" panose="020B0604020202020204" pitchFamily="34" charset="0"/>
              <a:buChar char="●"/>
            </a:pPr>
            <a:r>
              <a:rPr lang="en-US" sz="2000" dirty="0">
                <a:solidFill>
                  <a:schemeClr val="tx1"/>
                </a:solidFill>
                <a:cs typeface="Arial"/>
              </a:rPr>
              <a:t>A change management program in-a-box</a:t>
            </a:r>
          </a:p>
          <a:p>
            <a:pPr>
              <a:buClr>
                <a:srgbClr val="F1F2F2"/>
              </a:buClr>
              <a:buFont typeface="Arial" panose="020B0604020202020204" pitchFamily="34" charset="0"/>
              <a:buChar char="●"/>
            </a:pPr>
            <a:r>
              <a:rPr lang="en-US" sz="2000" dirty="0">
                <a:solidFill>
                  <a:schemeClr val="tx1"/>
                </a:solidFill>
                <a:cs typeface="Arial"/>
              </a:rPr>
              <a:t>Interior Design services to assess your requirements and translate your needs into a design solution</a:t>
            </a: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10</a:t>
            </a:fld>
            <a:endParaRPr lang="en-CA" dirty="0"/>
          </a:p>
        </p:txBody>
      </p:sp>
      <p:sp>
        <p:nvSpPr>
          <p:cNvPr id="12" name="Title 2">
            <a:extLst>
              <a:ext uri="{FF2B5EF4-FFF2-40B4-BE49-F238E27FC236}">
                <a16:creationId xmlns:a16="http://schemas.microsoft.com/office/drawing/2014/main" id="{A994F6FB-05B1-4D6E-93A1-CDE3FEB08B70}"/>
              </a:ext>
            </a:extLst>
          </p:cNvPr>
          <p:cNvSpPr txBox="1">
            <a:spLocks/>
          </p:cNvSpPr>
          <p:nvPr>
            <p:custDataLst>
              <p:tags r:id="rId3"/>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altLang="en-US" sz="2800" b="0" kern="0" dirty="0">
                <a:solidFill>
                  <a:schemeClr val="accent5"/>
                </a:solidFill>
              </a:rPr>
              <a:t>What is the </a:t>
            </a:r>
            <a:r>
              <a:rPr lang="en-CA" altLang="en-US" sz="2800" b="0" i="1" kern="0" dirty="0">
                <a:solidFill>
                  <a:schemeClr val="accent5"/>
                </a:solidFill>
              </a:rPr>
              <a:t>Workplace Transformation Program?</a:t>
            </a:r>
            <a:endParaRPr lang="en-CA" altLang="en-US" sz="3200" b="0" i="1" kern="0" dirty="0">
              <a:solidFill>
                <a:schemeClr val="accent5"/>
              </a:solidFill>
            </a:endParaRPr>
          </a:p>
          <a:p>
            <a:r>
              <a:rPr lang="en-CA" sz="2800" kern="0" dirty="0">
                <a:solidFill>
                  <a:schemeClr val="accent5"/>
                </a:solidFill>
              </a:rPr>
              <a:t>What Will You Get?</a:t>
            </a:r>
            <a:endParaRPr lang="en-CA" sz="2800" dirty="0">
              <a:solidFill>
                <a:schemeClr val="accent5"/>
              </a:solidFill>
            </a:endParaRPr>
          </a:p>
        </p:txBody>
      </p:sp>
      <p:grpSp>
        <p:nvGrpSpPr>
          <p:cNvPr id="5" name="Group 4">
            <a:extLst>
              <a:ext uri="{FF2B5EF4-FFF2-40B4-BE49-F238E27FC236}">
                <a16:creationId xmlns:a16="http://schemas.microsoft.com/office/drawing/2014/main" id="{F079BD7B-2130-421D-9932-859174694AD2}"/>
              </a:ext>
            </a:extLst>
          </p:cNvPr>
          <p:cNvGrpSpPr/>
          <p:nvPr/>
        </p:nvGrpSpPr>
        <p:grpSpPr>
          <a:xfrm>
            <a:off x="489865" y="1598321"/>
            <a:ext cx="7565463" cy="4026993"/>
            <a:chOff x="960699" y="1528406"/>
            <a:chExt cx="7565463" cy="4026993"/>
          </a:xfrm>
        </p:grpSpPr>
        <p:grpSp>
          <p:nvGrpSpPr>
            <p:cNvPr id="2" name="Group 1">
              <a:extLst>
                <a:ext uri="{FF2B5EF4-FFF2-40B4-BE49-F238E27FC236}">
                  <a16:creationId xmlns:a16="http://schemas.microsoft.com/office/drawing/2014/main" id="{3AA8D9B5-CB04-43BE-9F11-95C531766B1F}"/>
                </a:ext>
              </a:extLst>
            </p:cNvPr>
            <p:cNvGrpSpPr/>
            <p:nvPr/>
          </p:nvGrpSpPr>
          <p:grpSpPr>
            <a:xfrm>
              <a:off x="960699" y="2041457"/>
              <a:ext cx="7565463" cy="3513942"/>
              <a:chOff x="960699" y="2007701"/>
              <a:chExt cx="7565463" cy="3513942"/>
            </a:xfrm>
          </p:grpSpPr>
          <p:pic>
            <p:nvPicPr>
              <p:cNvPr id="7" name="Picture 6" descr="infographic of where the technology is in a work space">
                <a:extLst>
                  <a:ext uri="{FF2B5EF4-FFF2-40B4-BE49-F238E27FC236}">
                    <a16:creationId xmlns:a16="http://schemas.microsoft.com/office/drawing/2014/main" id="{ABB1421A-940D-461E-A309-719407839B7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0699" y="2007701"/>
                <a:ext cx="7565463" cy="2934277"/>
              </a:xfrm>
              <a:prstGeom prst="rect">
                <a:avLst/>
              </a:prstGeom>
            </p:spPr>
          </p:pic>
          <p:pic>
            <p:nvPicPr>
              <p:cNvPr id="13" name="Picture 12" descr="infographic of where the technology is in a work space">
                <a:extLst>
                  <a:ext uri="{FF2B5EF4-FFF2-40B4-BE49-F238E27FC236}">
                    <a16:creationId xmlns:a16="http://schemas.microsoft.com/office/drawing/2014/main" id="{253AB125-4E2D-402B-956C-C78FBC4FFD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63729" y="4434351"/>
                <a:ext cx="1094671" cy="1087292"/>
              </a:xfrm>
              <a:prstGeom prst="rect">
                <a:avLst/>
              </a:prstGeom>
            </p:spPr>
          </p:pic>
        </p:grpSp>
        <p:pic>
          <p:nvPicPr>
            <p:cNvPr id="15" name="Picture 14" descr="infographic of where the technology is in a work space">
              <a:extLst>
                <a:ext uri="{FF2B5EF4-FFF2-40B4-BE49-F238E27FC236}">
                  <a16:creationId xmlns:a16="http://schemas.microsoft.com/office/drawing/2014/main" id="{F90546D7-E698-497B-9861-4569ADAE5A2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301406" y="1528406"/>
              <a:ext cx="504245" cy="736879"/>
            </a:xfrm>
            <a:prstGeom prst="rect">
              <a:avLst/>
            </a:prstGeom>
          </p:spPr>
        </p:pic>
      </p:grpSp>
      <p:pic>
        <p:nvPicPr>
          <p:cNvPr id="17" name="Graphic 16" descr="Badge Follow with solid fill">
            <a:extLst>
              <a:ext uri="{FF2B5EF4-FFF2-40B4-BE49-F238E27FC236}">
                <a16:creationId xmlns:a16="http://schemas.microsoft.com/office/drawing/2014/main" id="{69EB3561-71BE-443B-AD6E-64AB000E03F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39559" y="1437957"/>
            <a:ext cx="288168" cy="288168"/>
          </a:xfrm>
          <a:prstGeom prst="rect">
            <a:avLst/>
          </a:prstGeom>
        </p:spPr>
      </p:pic>
      <p:pic>
        <p:nvPicPr>
          <p:cNvPr id="18" name="Graphic 17" descr="Badge Follow with solid fill">
            <a:extLst>
              <a:ext uri="{FF2B5EF4-FFF2-40B4-BE49-F238E27FC236}">
                <a16:creationId xmlns:a16="http://schemas.microsoft.com/office/drawing/2014/main" id="{B28C0262-CCE0-4F21-BC48-125E69B541D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39559" y="1850412"/>
            <a:ext cx="288168" cy="288168"/>
          </a:xfrm>
          <a:prstGeom prst="rect">
            <a:avLst/>
          </a:prstGeom>
        </p:spPr>
      </p:pic>
      <p:pic>
        <p:nvPicPr>
          <p:cNvPr id="19" name="Graphic 18" descr="Badge Follow with solid fill">
            <a:extLst>
              <a:ext uri="{FF2B5EF4-FFF2-40B4-BE49-F238E27FC236}">
                <a16:creationId xmlns:a16="http://schemas.microsoft.com/office/drawing/2014/main" id="{D95C7888-35C6-42C7-9B3D-1B68D13FCEE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48072" y="2267290"/>
            <a:ext cx="288168" cy="288168"/>
          </a:xfrm>
          <a:prstGeom prst="rect">
            <a:avLst/>
          </a:prstGeom>
        </p:spPr>
      </p:pic>
      <p:pic>
        <p:nvPicPr>
          <p:cNvPr id="20" name="Graphic 19" descr="Badge Follow with solid fill">
            <a:extLst>
              <a:ext uri="{FF2B5EF4-FFF2-40B4-BE49-F238E27FC236}">
                <a16:creationId xmlns:a16="http://schemas.microsoft.com/office/drawing/2014/main" id="{8ED3B15C-D5F9-4C50-B10C-85A366C8957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48634" y="3569334"/>
            <a:ext cx="288168" cy="288168"/>
          </a:xfrm>
          <a:prstGeom prst="rect">
            <a:avLst/>
          </a:prstGeom>
        </p:spPr>
      </p:pic>
      <p:pic>
        <p:nvPicPr>
          <p:cNvPr id="21" name="Graphic 20" descr="Badge Follow with solid fill">
            <a:extLst>
              <a:ext uri="{FF2B5EF4-FFF2-40B4-BE49-F238E27FC236}">
                <a16:creationId xmlns:a16="http://schemas.microsoft.com/office/drawing/2014/main" id="{22B84D6F-1730-447F-98AB-43D92C834FE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39559" y="4307745"/>
            <a:ext cx="288168" cy="288168"/>
          </a:xfrm>
          <a:prstGeom prst="rect">
            <a:avLst/>
          </a:prstGeom>
        </p:spPr>
      </p:pic>
    </p:spTree>
    <p:extLst>
      <p:ext uri="{BB962C8B-B14F-4D97-AF65-F5344CB8AC3E}">
        <p14:creationId xmlns:p14="http://schemas.microsoft.com/office/powerpoint/2010/main" val="78019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2433E-78FB-427D-BE81-887BA6ECCEC1}"/>
              </a:ext>
            </a:extLst>
          </p:cNvPr>
          <p:cNvSpPr txBox="1"/>
          <p:nvPr/>
        </p:nvSpPr>
        <p:spPr>
          <a:xfrm>
            <a:off x="5637402" y="2973897"/>
            <a:ext cx="914400" cy="914400"/>
          </a:xfrm>
          <a:prstGeom prst="rect">
            <a:avLst/>
          </a:prstGeom>
          <a:noFill/>
        </p:spPr>
        <p:txBody>
          <a:bodyPr wrap="square" rtlCol="0">
            <a:spAutoFit/>
          </a:bodyPr>
          <a:lstStyle/>
          <a:p>
            <a:endParaRPr lang="en-CA" dirty="0"/>
          </a:p>
        </p:txBody>
      </p:sp>
      <p:sp>
        <p:nvSpPr>
          <p:cNvPr id="9" name="Content Placeholder 2">
            <a:extLst>
              <a:ext uri="{FF2B5EF4-FFF2-40B4-BE49-F238E27FC236}">
                <a16:creationId xmlns:a16="http://schemas.microsoft.com/office/drawing/2014/main" id="{16453BDE-5003-4A80-BE99-28ED1E7406D8}"/>
              </a:ext>
            </a:extLst>
          </p:cNvPr>
          <p:cNvSpPr txBox="1">
            <a:spLocks/>
          </p:cNvSpPr>
          <p:nvPr/>
        </p:nvSpPr>
        <p:spPr bwMode="auto">
          <a:xfrm>
            <a:off x="765960" y="1282700"/>
            <a:ext cx="10263990" cy="462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new furniture solutions (with re-use of existing furniture deemed re-useable)</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 refresh of paint and replacement or repair/cleaning of flooring; </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accessibility upgrades or refresh of existing kitchenettes and millwork in printer areas;</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basic electrical wiring and mechanical changes to support furniture configuration;</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installation of Wi-Fi and associated IT cabling as required; </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Audio-Visual (A/V) equipment included in the </a:t>
            </a:r>
            <a:r>
              <a:rPr lang="en-CA" sz="1800" dirty="0" err="1">
                <a:solidFill>
                  <a:schemeClr val="tx1"/>
                </a:solidFill>
                <a:cs typeface="Times New Roman" panose="02020603050405020304" pitchFamily="18" charset="0"/>
              </a:rPr>
              <a:t>GCworkplace</a:t>
            </a:r>
            <a:r>
              <a:rPr lang="en-CA" sz="1800" dirty="0">
                <a:solidFill>
                  <a:schemeClr val="tx1"/>
                </a:solidFill>
                <a:cs typeface="Times New Roman" panose="02020603050405020304" pitchFamily="18" charset="0"/>
              </a:rPr>
              <a:t> standard bundle of goods;</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one time initiation and set up costs associated with the reservation system; </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replacement of damaged ceiling tiles;</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wayfinding signage related to the </a:t>
            </a:r>
            <a:r>
              <a:rPr lang="en-CA" sz="1800" dirty="0" err="1">
                <a:solidFill>
                  <a:schemeClr val="tx1"/>
                </a:solidFill>
                <a:cs typeface="Times New Roman" panose="02020603050405020304" pitchFamily="18" charset="0"/>
              </a:rPr>
              <a:t>GCworkplace</a:t>
            </a:r>
            <a:r>
              <a:rPr lang="en-CA" sz="1800" dirty="0">
                <a:solidFill>
                  <a:schemeClr val="tx1"/>
                </a:solidFill>
                <a:cs typeface="Times New Roman" panose="02020603050405020304" pitchFamily="18" charset="0"/>
              </a:rPr>
              <a:t>; and</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minor work required to upgrade existing individual washrooms to comply with All-Access washroom standards if applicable  (i.e. replacement of interior fixtures, grab bars, signage, etc.).</a:t>
            </a:r>
          </a:p>
          <a:p>
            <a:pPr lvl="1">
              <a:lnSpc>
                <a:spcPct val="110000"/>
              </a:lnSpc>
              <a:spcBef>
                <a:spcPts val="0"/>
              </a:spcBef>
              <a:spcAft>
                <a:spcPts val="0"/>
              </a:spcAft>
              <a:buClr>
                <a:schemeClr val="accent2">
                  <a:lumMod val="75000"/>
                </a:schemeClr>
              </a:buClr>
              <a:buFont typeface="Wingdings" panose="05000000000000000000" pitchFamily="2" charset="2"/>
              <a:buChar char="ü"/>
            </a:pPr>
            <a:r>
              <a:rPr lang="en-CA" sz="1800" dirty="0">
                <a:solidFill>
                  <a:schemeClr val="tx1"/>
                </a:solidFill>
                <a:cs typeface="Times New Roman" panose="02020603050405020304" pitchFamily="18" charset="0"/>
              </a:rPr>
              <a:t>minimal base building work*</a:t>
            </a:r>
          </a:p>
          <a:p>
            <a:pPr marL="342900" lvl="1" indent="0">
              <a:lnSpc>
                <a:spcPct val="110000"/>
              </a:lnSpc>
              <a:spcBef>
                <a:spcPts val="0"/>
              </a:spcBef>
              <a:spcAft>
                <a:spcPts val="0"/>
              </a:spcAft>
              <a:buClr>
                <a:schemeClr val="accent2">
                  <a:lumMod val="75000"/>
                </a:schemeClr>
              </a:buClr>
              <a:buNone/>
            </a:pPr>
            <a:endParaRPr lang="en-CA" sz="1800" dirty="0">
              <a:solidFill>
                <a:schemeClr val="tx1"/>
              </a:solidFill>
              <a:cs typeface="Times New Roman" panose="02020603050405020304" pitchFamily="18" charset="0"/>
            </a:endParaRPr>
          </a:p>
          <a:p>
            <a:pPr marL="619125" lvl="2" indent="0">
              <a:lnSpc>
                <a:spcPct val="110000"/>
              </a:lnSpc>
              <a:spcBef>
                <a:spcPts val="0"/>
              </a:spcBef>
              <a:spcAft>
                <a:spcPts val="0"/>
              </a:spcAft>
              <a:buClr>
                <a:schemeClr val="accent2">
                  <a:lumMod val="75000"/>
                </a:schemeClr>
              </a:buClr>
              <a:buNone/>
            </a:pPr>
            <a:endParaRPr lang="en-CA" sz="1400" i="1" dirty="0">
              <a:solidFill>
                <a:schemeClr val="tx1"/>
              </a:solidFill>
              <a:cs typeface="Times New Roman" panose="02020603050405020304" pitchFamily="18" charset="0"/>
            </a:endParaRPr>
          </a:p>
          <a:p>
            <a:pPr marL="619125" lvl="2" indent="0">
              <a:lnSpc>
                <a:spcPct val="110000"/>
              </a:lnSpc>
              <a:spcBef>
                <a:spcPts val="0"/>
              </a:spcBef>
              <a:spcAft>
                <a:spcPts val="0"/>
              </a:spcAft>
              <a:buClr>
                <a:schemeClr val="accent2">
                  <a:lumMod val="75000"/>
                </a:schemeClr>
              </a:buClr>
              <a:buNone/>
            </a:pPr>
            <a:endParaRPr lang="en-CA" sz="1400" i="1" dirty="0">
              <a:solidFill>
                <a:schemeClr val="tx1"/>
              </a:solidFill>
              <a:cs typeface="Times New Roman" panose="02020603050405020304" pitchFamily="18" charset="0"/>
            </a:endParaRPr>
          </a:p>
          <a:p>
            <a:pPr marL="619125" lvl="2" indent="0">
              <a:lnSpc>
                <a:spcPct val="110000"/>
              </a:lnSpc>
              <a:spcBef>
                <a:spcPts val="0"/>
              </a:spcBef>
              <a:spcAft>
                <a:spcPts val="0"/>
              </a:spcAft>
              <a:buClr>
                <a:schemeClr val="accent2">
                  <a:lumMod val="75000"/>
                </a:schemeClr>
              </a:buClr>
              <a:buNone/>
            </a:pPr>
            <a:r>
              <a:rPr lang="en-CA" sz="1400" i="1" dirty="0">
                <a:solidFill>
                  <a:schemeClr val="tx1"/>
                </a:solidFill>
                <a:cs typeface="Times New Roman" panose="02020603050405020304" pitchFamily="18" charset="0"/>
              </a:rPr>
              <a:t>*If more extensive base building work is required, specific exemptions will need to be sought through governance and rationale be provided as to why it would not better suited as a traditional </a:t>
            </a:r>
            <a:r>
              <a:rPr lang="en-CA" sz="1400" i="1" dirty="0" err="1">
                <a:solidFill>
                  <a:schemeClr val="tx1"/>
                </a:solidFill>
                <a:cs typeface="Times New Roman" panose="02020603050405020304" pitchFamily="18" charset="0"/>
              </a:rPr>
              <a:t>GCworkplace</a:t>
            </a:r>
            <a:r>
              <a:rPr lang="en-CA" sz="1400" i="1" dirty="0">
                <a:solidFill>
                  <a:schemeClr val="tx1"/>
                </a:solidFill>
                <a:cs typeface="Times New Roman" panose="02020603050405020304" pitchFamily="18" charset="0"/>
              </a:rPr>
              <a:t> project</a:t>
            </a:r>
            <a:endParaRPr lang="en-CA" sz="1400" i="1" dirty="0">
              <a:solidFill>
                <a:schemeClr val="tx1"/>
              </a:solidFill>
            </a:endParaRPr>
          </a:p>
        </p:txBody>
      </p:sp>
      <p:sp>
        <p:nvSpPr>
          <p:cNvPr id="12" name="Title 2">
            <a:extLst>
              <a:ext uri="{FF2B5EF4-FFF2-40B4-BE49-F238E27FC236}">
                <a16:creationId xmlns:a16="http://schemas.microsoft.com/office/drawing/2014/main" id="{E2C587A9-A9DE-4093-9B86-8561287FA9F0}"/>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sz="2800" kern="0" dirty="0">
                <a:solidFill>
                  <a:schemeClr val="accent5"/>
                </a:solidFill>
              </a:rPr>
              <a:t>What is Included in a Workplace Transformation Project?</a:t>
            </a:r>
            <a:endParaRPr lang="en-CA" sz="2800" dirty="0">
              <a:solidFill>
                <a:schemeClr val="accent5"/>
              </a:solidFill>
            </a:endParaRPr>
          </a:p>
        </p:txBody>
      </p:sp>
    </p:spTree>
    <p:extLst>
      <p:ext uri="{BB962C8B-B14F-4D97-AF65-F5344CB8AC3E}">
        <p14:creationId xmlns:p14="http://schemas.microsoft.com/office/powerpoint/2010/main" val="242287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C8D9E-1934-41A1-8204-0A0B8C16C1C0}"/>
              </a:ext>
            </a:extLst>
          </p:cNvPr>
          <p:cNvSpPr/>
          <p:nvPr/>
        </p:nvSpPr>
        <p:spPr>
          <a:xfrm>
            <a:off x="259882" y="1347537"/>
            <a:ext cx="11710445" cy="478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1ABE179-B19F-4784-A780-03B1B18DD8AD}"/>
              </a:ext>
            </a:extLst>
          </p:cNvPr>
          <p:cNvSpPr txBox="1"/>
          <p:nvPr/>
        </p:nvSpPr>
        <p:spPr>
          <a:xfrm>
            <a:off x="8242286" y="2556368"/>
            <a:ext cx="3499877" cy="2123658"/>
          </a:xfrm>
          <a:prstGeom prst="rect">
            <a:avLst/>
          </a:prstGeom>
          <a:noFill/>
        </p:spPr>
        <p:txBody>
          <a:bodyPr wrap="square">
            <a:spAutoFit/>
          </a:bodyPr>
          <a:lstStyle/>
          <a:p>
            <a:pPr>
              <a:spcBef>
                <a:spcPts val="0"/>
              </a:spcBef>
              <a:spcAft>
                <a:spcPts val="0"/>
              </a:spcAft>
            </a:pPr>
            <a:r>
              <a:rPr lang="en-US" sz="1600" i="1" dirty="0">
                <a:latin typeface="+mn-lt"/>
                <a:ea typeface="Times New Roman" panose="02020603050405020304" pitchFamily="18" charset="0"/>
                <a:cs typeface="Times New Roman" panose="02020603050405020304" pitchFamily="18" charset="0"/>
              </a:rPr>
              <a:t>to help c</a:t>
            </a:r>
            <a:r>
              <a:rPr lang="en-US" sz="1600" i="1" dirty="0">
                <a:effectLst/>
                <a:latin typeface="+mn-lt"/>
                <a:ea typeface="Times New Roman" panose="02020603050405020304" pitchFamily="18" charset="0"/>
                <a:cs typeface="Times New Roman" panose="02020603050405020304" pitchFamily="18" charset="0"/>
              </a:rPr>
              <a:t>reate a great employee experience and ensure the adoption of the new modern workplace…</a:t>
            </a:r>
            <a:endParaRPr lang="en-US" sz="1400" b="1" dirty="0">
              <a:solidFill>
                <a:schemeClr val="accent2"/>
              </a:solidFill>
              <a:latin typeface="+mn-lt"/>
              <a:ea typeface="Times New Roman" panose="02020603050405020304" pitchFamily="18" charset="0"/>
              <a:cs typeface="Times New Roman" panose="02020603050405020304" pitchFamily="18" charset="0"/>
            </a:endParaRPr>
          </a:p>
          <a:p>
            <a:pPr>
              <a:spcBef>
                <a:spcPts val="0"/>
              </a:spcBef>
              <a:spcAft>
                <a:spcPts val="0"/>
              </a:spcAft>
            </a:pPr>
            <a:endParaRPr lang="en-US" sz="1600" b="1" dirty="0">
              <a:solidFill>
                <a:schemeClr val="accent2"/>
              </a:solidFill>
              <a:effectLst/>
              <a:latin typeface="+mn-lt"/>
              <a:ea typeface="Times New Roman" panose="02020603050405020304" pitchFamily="18" charset="0"/>
              <a:cs typeface="Times New Roman" panose="02020603050405020304" pitchFamily="18" charset="0"/>
            </a:endParaRPr>
          </a:p>
          <a:p>
            <a:pPr>
              <a:spcBef>
                <a:spcPts val="0"/>
              </a:spcBef>
              <a:spcAft>
                <a:spcPts val="0"/>
              </a:spcAft>
            </a:pPr>
            <a:r>
              <a:rPr lang="en-US" sz="1400" b="1" dirty="0">
                <a:solidFill>
                  <a:schemeClr val="accent2"/>
                </a:solidFill>
                <a:effectLst/>
                <a:latin typeface="+mn-lt"/>
                <a:ea typeface="Times New Roman" panose="02020603050405020304" pitchFamily="18" charset="0"/>
                <a:cs typeface="Times New Roman" panose="02020603050405020304" pitchFamily="18" charset="0"/>
              </a:rPr>
              <a:t>The</a:t>
            </a:r>
          </a:p>
          <a:p>
            <a:pPr>
              <a:spcBef>
                <a:spcPts val="0"/>
              </a:spcBef>
              <a:spcAft>
                <a:spcPts val="0"/>
              </a:spcAft>
            </a:pPr>
            <a:r>
              <a:rPr lang="en-US" sz="1800" b="1" dirty="0">
                <a:solidFill>
                  <a:schemeClr val="accent2"/>
                </a:solidFill>
                <a:effectLst/>
                <a:latin typeface="+mn-lt"/>
                <a:ea typeface="Times New Roman" panose="02020603050405020304" pitchFamily="18" charset="0"/>
                <a:cs typeface="Times New Roman" panose="02020603050405020304" pitchFamily="18" charset="0"/>
              </a:rPr>
              <a:t>CHANGE MANGEMENT </a:t>
            </a:r>
            <a:r>
              <a:rPr lang="en-US" sz="1800" b="1" dirty="0">
                <a:solidFill>
                  <a:schemeClr val="accent2"/>
                </a:solidFill>
                <a:latin typeface="+mn-lt"/>
                <a:ea typeface="Times New Roman" panose="02020603050405020304" pitchFamily="18" charset="0"/>
                <a:cs typeface="Times New Roman" panose="02020603050405020304" pitchFamily="18" charset="0"/>
              </a:rPr>
              <a:t>NATIONAL CENTRE OF EXPERTISE </a:t>
            </a:r>
          </a:p>
        </p:txBody>
      </p:sp>
      <p:pic>
        <p:nvPicPr>
          <p:cNvPr id="12" name="Graphic 11" descr="Group brainstorm outline">
            <a:extLst>
              <a:ext uri="{FF2B5EF4-FFF2-40B4-BE49-F238E27FC236}">
                <a16:creationId xmlns:a16="http://schemas.microsoft.com/office/drawing/2014/main" id="{02AA871C-26DB-4D4C-BB89-90E108FB88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99452" y="4854944"/>
            <a:ext cx="719064" cy="719064"/>
          </a:xfrm>
          <a:prstGeom prst="rect">
            <a:avLst/>
          </a:prstGeom>
        </p:spPr>
      </p:pic>
      <p:sp>
        <p:nvSpPr>
          <p:cNvPr id="5" name="TextBox 4">
            <a:extLst>
              <a:ext uri="{FF2B5EF4-FFF2-40B4-BE49-F238E27FC236}">
                <a16:creationId xmlns:a16="http://schemas.microsoft.com/office/drawing/2014/main" id="{11F2D949-074F-4E54-A476-66BDD0834F46}"/>
              </a:ext>
            </a:extLst>
          </p:cNvPr>
          <p:cNvSpPr txBox="1"/>
          <p:nvPr/>
        </p:nvSpPr>
        <p:spPr>
          <a:xfrm>
            <a:off x="4514245" y="2548949"/>
            <a:ext cx="3499877" cy="2303195"/>
          </a:xfrm>
          <a:prstGeom prst="rect">
            <a:avLst/>
          </a:prstGeom>
          <a:noFill/>
        </p:spPr>
        <p:txBody>
          <a:bodyPr wrap="square">
            <a:spAutoFit/>
          </a:bodyPr>
          <a:lstStyle/>
          <a:p>
            <a:pPr>
              <a:lnSpc>
                <a:spcPct val="110000"/>
              </a:lnSpc>
              <a:spcBef>
                <a:spcPts val="0"/>
              </a:spcBef>
              <a:spcAft>
                <a:spcPts val="0"/>
              </a:spcAft>
            </a:pPr>
            <a:r>
              <a:rPr lang="en-US" sz="1600" i="1" dirty="0">
                <a:latin typeface="+mn-lt"/>
                <a:ea typeface="Times New Roman" panose="02020603050405020304" pitchFamily="18" charset="0"/>
                <a:cs typeface="Times New Roman" panose="02020603050405020304" pitchFamily="18" charset="0"/>
              </a:rPr>
              <a:t>t</a:t>
            </a:r>
            <a:r>
              <a:rPr lang="en-US" sz="1600" i="1" dirty="0">
                <a:effectLst/>
                <a:latin typeface="+mn-lt"/>
                <a:ea typeface="Times New Roman" panose="02020603050405020304" pitchFamily="18" charset="0"/>
                <a:cs typeface="Times New Roman" panose="02020603050405020304" pitchFamily="18" charset="0"/>
              </a:rPr>
              <a:t>o help define a workplace modernization plan for the future of work..</a:t>
            </a:r>
          </a:p>
          <a:p>
            <a:pPr>
              <a:lnSpc>
                <a:spcPct val="110000"/>
              </a:lnSpc>
              <a:spcBef>
                <a:spcPts val="0"/>
              </a:spcBef>
              <a:spcAft>
                <a:spcPts val="0"/>
              </a:spcAft>
            </a:pPr>
            <a:endParaRPr lang="en-US" sz="1600" b="1" dirty="0">
              <a:solidFill>
                <a:schemeClr val="accent5"/>
              </a:solidFill>
              <a:latin typeface="+mn-lt"/>
              <a:ea typeface="Times New Roman" panose="02020603050405020304" pitchFamily="18" charset="0"/>
              <a:cs typeface="Times New Roman" panose="02020603050405020304" pitchFamily="18" charset="0"/>
            </a:endParaRPr>
          </a:p>
          <a:p>
            <a:pPr>
              <a:lnSpc>
                <a:spcPct val="110000"/>
              </a:lnSpc>
              <a:spcBef>
                <a:spcPts val="0"/>
              </a:spcBef>
              <a:spcAft>
                <a:spcPts val="0"/>
              </a:spcAft>
            </a:pPr>
            <a:r>
              <a:rPr lang="en-US" sz="1400" b="1" dirty="0">
                <a:solidFill>
                  <a:schemeClr val="accent5"/>
                </a:solidFill>
                <a:effectLst/>
                <a:latin typeface="+mn-lt"/>
                <a:ea typeface="Times New Roman" panose="02020603050405020304" pitchFamily="18" charset="0"/>
                <a:cs typeface="Times New Roman" panose="02020603050405020304" pitchFamily="18" charset="0"/>
              </a:rPr>
              <a:t>The</a:t>
            </a:r>
          </a:p>
          <a:p>
            <a:pPr>
              <a:lnSpc>
                <a:spcPct val="110000"/>
              </a:lnSpc>
              <a:spcBef>
                <a:spcPts val="0"/>
              </a:spcBef>
              <a:spcAft>
                <a:spcPts val="0"/>
              </a:spcAft>
            </a:pPr>
            <a:r>
              <a:rPr lang="en-US" sz="1800" b="1" dirty="0">
                <a:solidFill>
                  <a:schemeClr val="accent5"/>
                </a:solidFill>
                <a:latin typeface="+mn-lt"/>
                <a:ea typeface="Times New Roman" panose="02020603050405020304" pitchFamily="18" charset="0"/>
                <a:cs typeface="Times New Roman" panose="02020603050405020304" pitchFamily="18" charset="0"/>
              </a:rPr>
              <a:t>STRATEGIC WORKPLACE ADVISORY GROUP </a:t>
            </a:r>
          </a:p>
          <a:p>
            <a:pPr>
              <a:lnSpc>
                <a:spcPct val="110000"/>
              </a:lnSpc>
              <a:spcBef>
                <a:spcPts val="0"/>
              </a:spcBef>
              <a:spcAft>
                <a:spcPts val="0"/>
              </a:spcAft>
            </a:pPr>
            <a:r>
              <a:rPr lang="en-US" sz="1800" i="1" dirty="0">
                <a:solidFill>
                  <a:schemeClr val="accent5"/>
                </a:solidFill>
                <a:latin typeface="+mn-lt"/>
                <a:ea typeface="Times New Roman" panose="02020603050405020304" pitchFamily="18" charset="0"/>
                <a:cs typeface="Times New Roman" panose="02020603050405020304" pitchFamily="18" charset="0"/>
              </a:rPr>
              <a:t>“SWAG”</a:t>
            </a:r>
            <a:endParaRPr lang="en-US" sz="1800" i="1" dirty="0">
              <a:solidFill>
                <a:schemeClr val="accent5"/>
              </a:solidFill>
              <a:effectLst/>
              <a:latin typeface="+mn-lt"/>
              <a:ea typeface="Times New Roman" panose="02020603050405020304" pitchFamily="18" charset="0"/>
              <a:cs typeface="Times New Roman" panose="02020603050405020304" pitchFamily="18" charset="0"/>
            </a:endParaRPr>
          </a:p>
        </p:txBody>
      </p:sp>
      <p:pic>
        <p:nvPicPr>
          <p:cNvPr id="13" name="Graphic 12" descr="Target outline">
            <a:extLst>
              <a:ext uri="{FF2B5EF4-FFF2-40B4-BE49-F238E27FC236}">
                <a16:creationId xmlns:a16="http://schemas.microsoft.com/office/drawing/2014/main" id="{BED75800-6C5D-4802-8EEA-A92DE6C92C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55572" y="4854944"/>
            <a:ext cx="719064" cy="719064"/>
          </a:xfrm>
          <a:prstGeom prst="rect">
            <a:avLst/>
          </a:prstGeom>
        </p:spPr>
      </p:pic>
      <p:sp>
        <p:nvSpPr>
          <p:cNvPr id="15" name="Title 2">
            <a:extLst>
              <a:ext uri="{FF2B5EF4-FFF2-40B4-BE49-F238E27FC236}">
                <a16:creationId xmlns:a16="http://schemas.microsoft.com/office/drawing/2014/main" id="{DDA603D4-A4E6-470A-B592-D48908D98CC4}"/>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altLang="en-US" sz="2800" b="0" kern="0" dirty="0" err="1">
                <a:solidFill>
                  <a:schemeClr val="accent5"/>
                </a:solidFill>
              </a:rPr>
              <a:t>What</a:t>
            </a:r>
            <a:r>
              <a:rPr lang="fr-CA" altLang="en-US" sz="2800" b="0" kern="0" dirty="0">
                <a:solidFill>
                  <a:schemeClr val="accent5"/>
                </a:solidFill>
              </a:rPr>
              <a:t> </a:t>
            </a:r>
            <a:r>
              <a:rPr lang="fr-CA" altLang="en-US" sz="2800" b="0" kern="0" dirty="0" err="1">
                <a:solidFill>
                  <a:schemeClr val="accent5"/>
                </a:solidFill>
              </a:rPr>
              <a:t>is</a:t>
            </a:r>
            <a:r>
              <a:rPr lang="fr-CA" altLang="en-US" sz="2800" b="0" kern="0" dirty="0">
                <a:solidFill>
                  <a:schemeClr val="accent5"/>
                </a:solidFill>
              </a:rPr>
              <a:t> the </a:t>
            </a:r>
            <a:r>
              <a:rPr lang="fr-CA" altLang="en-US" sz="2800" b="0" i="1" kern="0" dirty="0">
                <a:solidFill>
                  <a:schemeClr val="accent5"/>
                </a:solidFill>
              </a:rPr>
              <a:t>Workplace Transformation Program?</a:t>
            </a:r>
            <a:endParaRPr lang="fr-CA" altLang="en-US" sz="3200" b="0" i="1" kern="0" dirty="0">
              <a:solidFill>
                <a:schemeClr val="accent5"/>
              </a:solidFill>
            </a:endParaRPr>
          </a:p>
          <a:p>
            <a:r>
              <a:rPr lang="fr-CA" sz="2800" kern="0" dirty="0">
                <a:solidFill>
                  <a:schemeClr val="accent5"/>
                </a:solidFill>
              </a:rPr>
              <a:t>How Can PSPC Support?</a:t>
            </a:r>
            <a:endParaRPr lang="en-CA" sz="2800" dirty="0">
              <a:solidFill>
                <a:schemeClr val="accent5"/>
              </a:solidFill>
            </a:endParaRPr>
          </a:p>
        </p:txBody>
      </p:sp>
      <p:sp>
        <p:nvSpPr>
          <p:cNvPr id="17" name="TextBox 16">
            <a:extLst>
              <a:ext uri="{FF2B5EF4-FFF2-40B4-BE49-F238E27FC236}">
                <a16:creationId xmlns:a16="http://schemas.microsoft.com/office/drawing/2014/main" id="{4D905861-7455-49DF-9598-D04524D5DDE6}"/>
              </a:ext>
            </a:extLst>
          </p:cNvPr>
          <p:cNvSpPr txBox="1"/>
          <p:nvPr/>
        </p:nvSpPr>
        <p:spPr>
          <a:xfrm>
            <a:off x="1787525" y="1562421"/>
            <a:ext cx="8616950" cy="461665"/>
          </a:xfrm>
          <a:prstGeom prst="rect">
            <a:avLst/>
          </a:prstGeom>
          <a:noFill/>
        </p:spPr>
        <p:txBody>
          <a:bodyPr wrap="square">
            <a:spAutoFit/>
          </a:bodyPr>
          <a:lstStyle/>
          <a:p>
            <a:pPr marL="0" marR="0" indent="0" algn="ctr">
              <a:spcBef>
                <a:spcPts val="0"/>
              </a:spcBef>
              <a:spcAft>
                <a:spcPts val="600"/>
              </a:spcAft>
              <a:buNone/>
            </a:pPr>
            <a:r>
              <a:rPr lang="en-US" sz="2400" b="1" dirty="0">
                <a:solidFill>
                  <a:schemeClr val="accent5"/>
                </a:solidFill>
                <a:effectLst/>
                <a:latin typeface="+mj-lt"/>
                <a:ea typeface="Times New Roman" panose="02020603050405020304" pitchFamily="18" charset="0"/>
                <a:cs typeface="Times New Roman" panose="02020603050405020304" pitchFamily="18" charset="0"/>
              </a:rPr>
              <a:t>You’re not in it alone! </a:t>
            </a:r>
          </a:p>
        </p:txBody>
      </p:sp>
      <p:sp>
        <p:nvSpPr>
          <p:cNvPr id="19" name="TextBox 18">
            <a:extLst>
              <a:ext uri="{FF2B5EF4-FFF2-40B4-BE49-F238E27FC236}">
                <a16:creationId xmlns:a16="http://schemas.microsoft.com/office/drawing/2014/main" id="{AB1C1F8A-F50C-4C96-B790-B966C1648406}"/>
              </a:ext>
            </a:extLst>
          </p:cNvPr>
          <p:cNvSpPr txBox="1"/>
          <p:nvPr/>
        </p:nvSpPr>
        <p:spPr>
          <a:xfrm>
            <a:off x="675850" y="2554019"/>
            <a:ext cx="3499877" cy="1998496"/>
          </a:xfrm>
          <a:prstGeom prst="rect">
            <a:avLst/>
          </a:prstGeom>
          <a:noFill/>
        </p:spPr>
        <p:txBody>
          <a:bodyPr wrap="square">
            <a:spAutoFit/>
          </a:bodyPr>
          <a:lstStyle/>
          <a:p>
            <a:pPr>
              <a:lnSpc>
                <a:spcPct val="110000"/>
              </a:lnSpc>
              <a:spcBef>
                <a:spcPts val="0"/>
              </a:spcBef>
              <a:spcAft>
                <a:spcPts val="0"/>
              </a:spcAft>
            </a:pPr>
            <a:r>
              <a:rPr lang="en-CA" sz="1600" i="1" dirty="0">
                <a:latin typeface="+mn-lt"/>
                <a:ea typeface="Times New Roman" panose="02020603050405020304" pitchFamily="18" charset="0"/>
                <a:cs typeface="Times New Roman" panose="02020603050405020304" pitchFamily="18" charset="0"/>
              </a:rPr>
              <a:t>t</a:t>
            </a:r>
            <a:r>
              <a:rPr lang="en-CA" sz="1600" i="1" dirty="0">
                <a:effectLst/>
                <a:latin typeface="+mn-lt"/>
                <a:ea typeface="Times New Roman" panose="02020603050405020304" pitchFamily="18" charset="0"/>
                <a:cs typeface="Times New Roman" panose="02020603050405020304" pitchFamily="18" charset="0"/>
              </a:rPr>
              <a:t>o ensure a successful outcome like any other</a:t>
            </a:r>
            <a:r>
              <a:rPr lang="en-CA" sz="1600" i="1" dirty="0">
                <a:latin typeface="+mn-lt"/>
                <a:ea typeface="Times New Roman" panose="02020603050405020304" pitchFamily="18" charset="0"/>
                <a:cs typeface="Times New Roman" panose="02020603050405020304" pitchFamily="18" charset="0"/>
              </a:rPr>
              <a:t> PSPC-lead real property project…</a:t>
            </a:r>
            <a:endParaRPr lang="en-CA" sz="1600" i="1" dirty="0">
              <a:effectLst/>
              <a:latin typeface="+mn-lt"/>
              <a:ea typeface="Times New Roman" panose="02020603050405020304" pitchFamily="18" charset="0"/>
              <a:cs typeface="Times New Roman" panose="02020603050405020304" pitchFamily="18" charset="0"/>
            </a:endParaRPr>
          </a:p>
          <a:p>
            <a:pPr>
              <a:lnSpc>
                <a:spcPct val="110000"/>
              </a:lnSpc>
              <a:spcBef>
                <a:spcPts val="0"/>
              </a:spcBef>
              <a:spcAft>
                <a:spcPts val="0"/>
              </a:spcAft>
            </a:pPr>
            <a:endParaRPr lang="en-US" sz="1600" b="1" dirty="0">
              <a:solidFill>
                <a:schemeClr val="accent3"/>
              </a:solidFill>
              <a:latin typeface="+mn-lt"/>
              <a:ea typeface="Times New Roman" panose="02020603050405020304" pitchFamily="18" charset="0"/>
              <a:cs typeface="Times New Roman" panose="02020603050405020304" pitchFamily="18" charset="0"/>
            </a:endParaRPr>
          </a:p>
          <a:p>
            <a:pPr>
              <a:lnSpc>
                <a:spcPct val="110000"/>
              </a:lnSpc>
              <a:spcBef>
                <a:spcPts val="0"/>
              </a:spcBef>
              <a:spcAft>
                <a:spcPts val="0"/>
              </a:spcAft>
            </a:pPr>
            <a:r>
              <a:rPr lang="en-US" sz="1400" b="1" dirty="0">
                <a:solidFill>
                  <a:schemeClr val="accent3"/>
                </a:solidFill>
                <a:effectLst/>
                <a:latin typeface="+mn-lt"/>
                <a:ea typeface="Times New Roman" panose="02020603050405020304" pitchFamily="18" charset="0"/>
                <a:cs typeface="Times New Roman" panose="02020603050405020304" pitchFamily="18" charset="0"/>
              </a:rPr>
              <a:t>The</a:t>
            </a:r>
          </a:p>
          <a:p>
            <a:pPr>
              <a:lnSpc>
                <a:spcPct val="110000"/>
              </a:lnSpc>
              <a:spcBef>
                <a:spcPts val="0"/>
              </a:spcBef>
              <a:spcAft>
                <a:spcPts val="0"/>
              </a:spcAft>
            </a:pPr>
            <a:r>
              <a:rPr lang="en-US" sz="1800" b="1" dirty="0">
                <a:solidFill>
                  <a:schemeClr val="accent3"/>
                </a:solidFill>
                <a:effectLst/>
                <a:latin typeface="+mn-lt"/>
                <a:ea typeface="Times New Roman" panose="02020603050405020304" pitchFamily="18" charset="0"/>
                <a:cs typeface="Times New Roman" panose="02020603050405020304" pitchFamily="18" charset="0"/>
              </a:rPr>
              <a:t>PROJECT </a:t>
            </a:r>
          </a:p>
          <a:p>
            <a:pPr>
              <a:lnSpc>
                <a:spcPct val="110000"/>
              </a:lnSpc>
              <a:spcBef>
                <a:spcPts val="0"/>
              </a:spcBef>
              <a:spcAft>
                <a:spcPts val="0"/>
              </a:spcAft>
            </a:pPr>
            <a:r>
              <a:rPr lang="en-US" sz="1800" b="1" dirty="0">
                <a:solidFill>
                  <a:schemeClr val="accent3"/>
                </a:solidFill>
                <a:effectLst/>
                <a:latin typeface="+mn-lt"/>
                <a:ea typeface="Times New Roman" panose="02020603050405020304" pitchFamily="18" charset="0"/>
                <a:cs typeface="Times New Roman" panose="02020603050405020304" pitchFamily="18" charset="0"/>
              </a:rPr>
              <a:t>DELIVERY TEAM</a:t>
            </a:r>
            <a:endParaRPr lang="en-US" sz="1800" dirty="0">
              <a:solidFill>
                <a:schemeClr val="accent3"/>
              </a:solidFill>
              <a:effectLst/>
              <a:latin typeface="+mn-lt"/>
              <a:ea typeface="Times New Roman" panose="02020603050405020304" pitchFamily="18" charset="0"/>
              <a:cs typeface="Times New Roman" panose="02020603050405020304" pitchFamily="18" charset="0"/>
            </a:endParaRPr>
          </a:p>
        </p:txBody>
      </p:sp>
      <p:pic>
        <p:nvPicPr>
          <p:cNvPr id="24" name="Graphic 23" descr="List outline">
            <a:extLst>
              <a:ext uri="{FF2B5EF4-FFF2-40B4-BE49-F238E27FC236}">
                <a16:creationId xmlns:a16="http://schemas.microsoft.com/office/drawing/2014/main" id="{6682B672-335B-445B-B649-57D099F4339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32450" y="4917125"/>
            <a:ext cx="593338" cy="593338"/>
          </a:xfrm>
          <a:prstGeom prst="rect">
            <a:avLst/>
          </a:prstGeom>
        </p:spPr>
      </p:pic>
    </p:spTree>
    <p:extLst>
      <p:ext uri="{BB962C8B-B14F-4D97-AF65-F5344CB8AC3E}">
        <p14:creationId xmlns:p14="http://schemas.microsoft.com/office/powerpoint/2010/main" val="25785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50198C7-C489-4471-96E6-7DEC4DF0C7B9}"/>
              </a:ext>
            </a:extLst>
          </p:cNvPr>
          <p:cNvSpPr/>
          <p:nvPr/>
        </p:nvSpPr>
        <p:spPr>
          <a:xfrm>
            <a:off x="3666836" y="4371781"/>
            <a:ext cx="4858327" cy="1452826"/>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bg1"/>
              </a:solidFill>
            </a:endParaRPr>
          </a:p>
        </p:txBody>
      </p:sp>
      <p:sp>
        <p:nvSpPr>
          <p:cNvPr id="3" name="Content Placeholder 2">
            <a:extLst>
              <a:ext uri="{FF2B5EF4-FFF2-40B4-BE49-F238E27FC236}">
                <a16:creationId xmlns:a16="http://schemas.microsoft.com/office/drawing/2014/main" id="{5BF18AAD-448F-43C3-A560-E04458BB4D81}"/>
              </a:ext>
            </a:extLst>
          </p:cNvPr>
          <p:cNvSpPr>
            <a:spLocks noGrp="1"/>
          </p:cNvSpPr>
          <p:nvPr>
            <p:ph idx="1"/>
          </p:nvPr>
        </p:nvSpPr>
        <p:spPr>
          <a:xfrm>
            <a:off x="380046" y="1448611"/>
            <a:ext cx="11256141" cy="3446662"/>
          </a:xfrm>
        </p:spPr>
        <p:txBody>
          <a:bodyPr/>
          <a:lstStyle/>
          <a:p>
            <a:pPr>
              <a:buFont typeface="Arial" panose="020B0604020202020204" pitchFamily="34" charset="0"/>
              <a:buChar char="•"/>
            </a:pPr>
            <a:r>
              <a:rPr lang="en-CA" sz="2400" dirty="0">
                <a:solidFill>
                  <a:schemeClr val="tx1"/>
                </a:solidFill>
              </a:rPr>
              <a:t>Once admitted to the program, the project follows a specific process that has been defined to support the speed of delivery. </a:t>
            </a:r>
          </a:p>
          <a:p>
            <a:pPr>
              <a:buFont typeface="Arial" panose="020B0604020202020204" pitchFamily="34" charset="0"/>
              <a:buChar char="•"/>
            </a:pPr>
            <a:r>
              <a:rPr lang="en-CA" sz="2400" dirty="0">
                <a:solidFill>
                  <a:schemeClr val="tx1"/>
                </a:solidFill>
              </a:rPr>
              <a:t>A condensed methodology for design of the space and change management have been developed.</a:t>
            </a:r>
          </a:p>
          <a:p>
            <a:pPr>
              <a:buFont typeface="Arial" panose="020B0604020202020204" pitchFamily="34" charset="0"/>
              <a:buChar char="•"/>
            </a:pPr>
            <a:r>
              <a:rPr lang="en-CA" sz="2400" dirty="0">
                <a:solidFill>
                  <a:schemeClr val="tx1"/>
                </a:solidFill>
              </a:rPr>
              <a:t>This process aims to ensure consistency and overall success of the project.</a:t>
            </a:r>
          </a:p>
          <a:p>
            <a:pPr marL="0" indent="0" algn="ctr">
              <a:buNone/>
            </a:pPr>
            <a:endParaRPr lang="en-CA" sz="2400" i="1" dirty="0">
              <a:solidFill>
                <a:schemeClr val="bg1"/>
              </a:solidFill>
            </a:endParaRPr>
          </a:p>
          <a:p>
            <a:pPr marL="0" indent="0" algn="ctr">
              <a:buNone/>
            </a:pPr>
            <a:endParaRPr lang="en-CA" sz="2400" i="1" dirty="0">
              <a:solidFill>
                <a:schemeClr val="bg1"/>
              </a:solidFill>
            </a:endParaRPr>
          </a:p>
          <a:p>
            <a:pPr marL="0" indent="0" algn="ctr">
              <a:buNone/>
            </a:pPr>
            <a:r>
              <a:rPr lang="en-CA" sz="2400" i="1" dirty="0">
                <a:solidFill>
                  <a:schemeClr val="bg1"/>
                </a:solidFill>
              </a:rPr>
              <a:t>How will the project unfold?</a:t>
            </a:r>
          </a:p>
        </p:txBody>
      </p:sp>
      <p:pic>
        <p:nvPicPr>
          <p:cNvPr id="7" name="Graphic 6" descr="Play outline">
            <a:extLst>
              <a:ext uri="{FF2B5EF4-FFF2-40B4-BE49-F238E27FC236}">
                <a16:creationId xmlns:a16="http://schemas.microsoft.com/office/drawing/2014/main" id="{33ADAB51-AE32-4980-820E-ECD2E5DDCE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5638799" y="4895273"/>
            <a:ext cx="914400" cy="914400"/>
          </a:xfrm>
          <a:prstGeom prst="rect">
            <a:avLst/>
          </a:prstGeom>
        </p:spPr>
      </p:pic>
      <p:sp>
        <p:nvSpPr>
          <p:cNvPr id="8" name="Title 2">
            <a:extLst>
              <a:ext uri="{FF2B5EF4-FFF2-40B4-BE49-F238E27FC236}">
                <a16:creationId xmlns:a16="http://schemas.microsoft.com/office/drawing/2014/main" id="{52209151-63BD-4B26-86FB-C72C68ADA989}"/>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altLang="en-US" sz="2800" b="0" kern="0" dirty="0">
                <a:solidFill>
                  <a:schemeClr val="accent5"/>
                </a:solidFill>
              </a:rPr>
              <a:t>What is the </a:t>
            </a:r>
            <a:r>
              <a:rPr lang="en-CA" altLang="en-US" sz="2800" b="0" i="1" kern="0" dirty="0">
                <a:solidFill>
                  <a:schemeClr val="accent5"/>
                </a:solidFill>
              </a:rPr>
              <a:t>Workplace Transformation Program?</a:t>
            </a:r>
            <a:endParaRPr lang="en-CA" altLang="en-US" sz="3200" b="0" i="1" kern="0" dirty="0">
              <a:solidFill>
                <a:schemeClr val="accent5"/>
              </a:solidFill>
            </a:endParaRPr>
          </a:p>
          <a:p>
            <a:r>
              <a:rPr lang="en-CA" sz="2800" kern="0" dirty="0">
                <a:solidFill>
                  <a:schemeClr val="accent5"/>
                </a:solidFill>
              </a:rPr>
              <a:t>How Will it Work?</a:t>
            </a:r>
            <a:endParaRPr lang="en-CA" sz="2800" dirty="0">
              <a:solidFill>
                <a:schemeClr val="accent5"/>
              </a:solidFill>
            </a:endParaRPr>
          </a:p>
        </p:txBody>
      </p:sp>
    </p:spTree>
    <p:extLst>
      <p:ext uri="{BB962C8B-B14F-4D97-AF65-F5344CB8AC3E}">
        <p14:creationId xmlns:p14="http://schemas.microsoft.com/office/powerpoint/2010/main" val="286115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9D9E624-B58E-41B7-8CE3-C0AC0DE1F53A}"/>
              </a:ext>
            </a:extLst>
          </p:cNvPr>
          <p:cNvSpPr txBox="1"/>
          <p:nvPr/>
        </p:nvSpPr>
        <p:spPr>
          <a:xfrm>
            <a:off x="3772629" y="5344204"/>
            <a:ext cx="7945236" cy="408623"/>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692E1A9-57BE-4AB1-8290-590D8D98AE85}"/>
              </a:ext>
            </a:extLst>
          </p:cNvPr>
          <p:cNvSpPr txBox="1"/>
          <p:nvPr/>
        </p:nvSpPr>
        <p:spPr>
          <a:xfrm>
            <a:off x="2593231" y="3454385"/>
            <a:ext cx="3600305" cy="715089"/>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CEA5338-13B1-4E81-B044-D629BD0AFA6A}"/>
              </a:ext>
            </a:extLst>
          </p:cNvPr>
          <p:cNvSpPr txBox="1"/>
          <p:nvPr/>
        </p:nvSpPr>
        <p:spPr>
          <a:xfrm>
            <a:off x="985268" y="1936940"/>
            <a:ext cx="11089627" cy="1328023"/>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9AF6E9-355B-4F47-9357-C200BDB26399}"/>
              </a:ext>
            </a:extLst>
          </p:cNvPr>
          <p:cNvSpPr txBox="1"/>
          <p:nvPr/>
        </p:nvSpPr>
        <p:spPr>
          <a:xfrm>
            <a:off x="96889" y="2018732"/>
            <a:ext cx="853022" cy="476726"/>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000000"/>
                </a:solidFill>
                <a:effectLst/>
                <a:uLnTx/>
                <a:uFillTx/>
                <a:latin typeface="Calibri"/>
                <a:ea typeface="+mn-ea"/>
                <a:cs typeface="+mn-cs"/>
              </a:rPr>
              <a:t>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4DD55E4-1371-4867-8029-1598C407A18E}"/>
              </a:ext>
            </a:extLst>
          </p:cNvPr>
          <p:cNvSpPr txBox="1"/>
          <p:nvPr/>
        </p:nvSpPr>
        <p:spPr>
          <a:xfrm>
            <a:off x="1952601" y="2007550"/>
            <a:ext cx="728455"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WTP Information Session</a:t>
            </a:r>
          </a:p>
        </p:txBody>
      </p:sp>
      <p:sp>
        <p:nvSpPr>
          <p:cNvPr id="6" name="TextBox 5">
            <a:extLst>
              <a:ext uri="{FF2B5EF4-FFF2-40B4-BE49-F238E27FC236}">
                <a16:creationId xmlns:a16="http://schemas.microsoft.com/office/drawing/2014/main" id="{549090AB-98D5-4667-ABDE-4F535F2CD12B}"/>
              </a:ext>
            </a:extLst>
          </p:cNvPr>
          <p:cNvSpPr txBox="1"/>
          <p:nvPr/>
        </p:nvSpPr>
        <p:spPr>
          <a:xfrm>
            <a:off x="2725821" y="2012298"/>
            <a:ext cx="728455"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WTP </a:t>
            </a:r>
            <a:r>
              <a:rPr kumimoji="0" lang="en-CA" sz="800" b="0" i="0" u="none" strike="noStrike" kern="1200" cap="none" spc="0" normalizeH="0" baseline="0" noProof="0" dirty="0" err="1">
                <a:ln>
                  <a:noFill/>
                </a:ln>
                <a:solidFill>
                  <a:srgbClr val="000000"/>
                </a:solidFill>
                <a:effectLst/>
                <a:uLnTx/>
                <a:uFillTx/>
                <a:latin typeface="Calibri"/>
                <a:ea typeface="+mn-ea"/>
                <a:cs typeface="+mn-cs"/>
              </a:rPr>
              <a:t>Townall</a:t>
            </a:r>
            <a:r>
              <a:rPr kumimoji="0" lang="en-CA" sz="800" b="0" i="0" u="none" strike="noStrike" kern="1200" cap="none" spc="0" normalizeH="0" baseline="0" noProof="0" dirty="0">
                <a:ln>
                  <a:noFill/>
                </a:ln>
                <a:solidFill>
                  <a:srgbClr val="000000"/>
                </a:solidFill>
                <a:effectLst/>
                <a:uLnTx/>
                <a:uFillTx/>
                <a:latin typeface="Calibri"/>
                <a:ea typeface="+mn-ea"/>
                <a:cs typeface="+mn-cs"/>
              </a:rPr>
              <a:t> for employees</a:t>
            </a:r>
          </a:p>
        </p:txBody>
      </p:sp>
      <p:sp>
        <p:nvSpPr>
          <p:cNvPr id="7" name="TextBox 6">
            <a:extLst>
              <a:ext uri="{FF2B5EF4-FFF2-40B4-BE49-F238E27FC236}">
                <a16:creationId xmlns:a16="http://schemas.microsoft.com/office/drawing/2014/main" id="{C84ABC6C-F9BD-44BB-9AA3-FC4A288E9615}"/>
              </a:ext>
            </a:extLst>
          </p:cNvPr>
          <p:cNvSpPr txBox="1"/>
          <p:nvPr/>
        </p:nvSpPr>
        <p:spPr>
          <a:xfrm>
            <a:off x="3419367" y="3584344"/>
            <a:ext cx="632908"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FP workshop</a:t>
            </a:r>
          </a:p>
        </p:txBody>
      </p:sp>
      <p:sp>
        <p:nvSpPr>
          <p:cNvPr id="8" name="TextBox 7">
            <a:extLst>
              <a:ext uri="{FF2B5EF4-FFF2-40B4-BE49-F238E27FC236}">
                <a16:creationId xmlns:a16="http://schemas.microsoft.com/office/drawing/2014/main" id="{96ADA26E-4F18-4EBC-928B-4DC9F524B9C5}"/>
              </a:ext>
            </a:extLst>
          </p:cNvPr>
          <p:cNvSpPr txBox="1"/>
          <p:nvPr/>
        </p:nvSpPr>
        <p:spPr>
          <a:xfrm>
            <a:off x="2772357" y="3580651"/>
            <a:ext cx="614767"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FP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B76496-C02A-4BC6-8DEB-BAFDC116F3B1}"/>
              </a:ext>
            </a:extLst>
          </p:cNvPr>
          <p:cNvSpPr txBox="1"/>
          <p:nvPr/>
        </p:nvSpPr>
        <p:spPr>
          <a:xfrm>
            <a:off x="82100" y="2753374"/>
            <a:ext cx="856179" cy="476726"/>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000000"/>
                </a:solidFill>
                <a:effectLst/>
                <a:uLnTx/>
                <a:uFillTx/>
                <a:latin typeface="Calibri"/>
                <a:ea typeface="+mn-ea"/>
                <a:cs typeface="+mn-cs"/>
              </a:rPr>
              <a:t>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90B762F-C20E-4373-9145-BB6AFE2CA71D}"/>
              </a:ext>
            </a:extLst>
          </p:cNvPr>
          <p:cNvSpPr txBox="1"/>
          <p:nvPr/>
        </p:nvSpPr>
        <p:spPr>
          <a:xfrm>
            <a:off x="81154" y="3561504"/>
            <a:ext cx="840444" cy="476726"/>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000000"/>
                </a:solidFill>
                <a:effectLst/>
                <a:uLnTx/>
                <a:uFillTx/>
                <a:latin typeface="Calibri"/>
                <a:ea typeface="+mn-ea"/>
                <a:cs typeface="+mn-cs"/>
              </a:rPr>
              <a:t>DESIGN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CAD17B-18A6-4823-9001-FEA0465150D0}"/>
              </a:ext>
            </a:extLst>
          </p:cNvPr>
          <p:cNvSpPr txBox="1"/>
          <p:nvPr/>
        </p:nvSpPr>
        <p:spPr>
          <a:xfrm>
            <a:off x="101145" y="5344204"/>
            <a:ext cx="1167366" cy="476726"/>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000000"/>
                </a:solidFill>
                <a:effectLst/>
                <a:uLnTx/>
                <a:uFillTx/>
                <a:latin typeface="Calibri"/>
                <a:ea typeface="+mn-ea"/>
                <a:cs typeface="+mn-cs"/>
              </a:rPr>
              <a:t>CHANGE MANAGEMENT</a:t>
            </a:r>
          </a:p>
        </p:txBody>
      </p:sp>
      <p:sp>
        <p:nvSpPr>
          <p:cNvPr id="17" name="TextBox 16">
            <a:extLst>
              <a:ext uri="{FF2B5EF4-FFF2-40B4-BE49-F238E27FC236}">
                <a16:creationId xmlns:a16="http://schemas.microsoft.com/office/drawing/2014/main" id="{CD2C1A40-FE02-4D0A-89FC-03E305164D73}"/>
              </a:ext>
            </a:extLst>
          </p:cNvPr>
          <p:cNvSpPr txBox="1"/>
          <p:nvPr/>
        </p:nvSpPr>
        <p:spPr>
          <a:xfrm>
            <a:off x="937198" y="999017"/>
            <a:ext cx="3849570" cy="374571"/>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Calibri"/>
                <a:ea typeface="+mn-ea"/>
                <a:cs typeface="+mn-cs"/>
              </a:rPr>
              <a:t>Pre-planning and planning</a:t>
            </a:r>
          </a:p>
        </p:txBody>
      </p:sp>
      <p:sp>
        <p:nvSpPr>
          <p:cNvPr id="18" name="TextBox 17">
            <a:extLst>
              <a:ext uri="{FF2B5EF4-FFF2-40B4-BE49-F238E27FC236}">
                <a16:creationId xmlns:a16="http://schemas.microsoft.com/office/drawing/2014/main" id="{BD31F532-F8E3-4261-8165-28F7DA8FDD0E}"/>
              </a:ext>
            </a:extLst>
          </p:cNvPr>
          <p:cNvSpPr txBox="1"/>
          <p:nvPr/>
        </p:nvSpPr>
        <p:spPr>
          <a:xfrm>
            <a:off x="4853649" y="999634"/>
            <a:ext cx="4697422" cy="374571"/>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Calibri"/>
                <a:ea typeface="+mn-ea"/>
                <a:cs typeface="+mn-cs"/>
              </a:rPr>
              <a:t>Implementation</a:t>
            </a:r>
          </a:p>
        </p:txBody>
      </p:sp>
      <p:sp>
        <p:nvSpPr>
          <p:cNvPr id="19" name="TextBox 18">
            <a:extLst>
              <a:ext uri="{FF2B5EF4-FFF2-40B4-BE49-F238E27FC236}">
                <a16:creationId xmlns:a16="http://schemas.microsoft.com/office/drawing/2014/main" id="{7774D98A-0B35-4C09-89E9-7FE045ED7D3D}"/>
              </a:ext>
            </a:extLst>
          </p:cNvPr>
          <p:cNvSpPr txBox="1"/>
          <p:nvPr/>
        </p:nvSpPr>
        <p:spPr>
          <a:xfrm>
            <a:off x="9617817" y="987586"/>
            <a:ext cx="2440566" cy="374571"/>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Calibri"/>
                <a:ea typeface="+mn-ea"/>
                <a:cs typeface="+mn-cs"/>
              </a:rPr>
              <a:t>Post-occupancy</a:t>
            </a:r>
          </a:p>
        </p:txBody>
      </p:sp>
      <p:sp>
        <p:nvSpPr>
          <p:cNvPr id="20" name="TextBox 19">
            <a:extLst>
              <a:ext uri="{FF2B5EF4-FFF2-40B4-BE49-F238E27FC236}">
                <a16:creationId xmlns:a16="http://schemas.microsoft.com/office/drawing/2014/main" id="{59ECF52F-1F62-4673-8043-DC3466D84B1D}"/>
              </a:ext>
            </a:extLst>
          </p:cNvPr>
          <p:cNvSpPr txBox="1"/>
          <p:nvPr/>
        </p:nvSpPr>
        <p:spPr>
          <a:xfrm>
            <a:off x="4895200" y="2705067"/>
            <a:ext cx="4335731"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Renovation and furniture installation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3D43D3FF-0756-4134-A5FF-EB627FD25EFE}"/>
              </a:ext>
            </a:extLst>
          </p:cNvPr>
          <p:cNvSpPr txBox="1"/>
          <p:nvPr/>
        </p:nvSpPr>
        <p:spPr>
          <a:xfrm>
            <a:off x="3037115" y="2692692"/>
            <a:ext cx="163711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Design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4E687A70-5D07-4C01-A3EF-065D460BEDE1}"/>
              </a:ext>
            </a:extLst>
          </p:cNvPr>
          <p:cNvSpPr txBox="1"/>
          <p:nvPr/>
        </p:nvSpPr>
        <p:spPr>
          <a:xfrm>
            <a:off x="3819158" y="5425915"/>
            <a:ext cx="7898705" cy="23836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Change management program in-a-box</a:t>
            </a:r>
          </a:p>
        </p:txBody>
      </p:sp>
      <p:sp>
        <p:nvSpPr>
          <p:cNvPr id="14" name="TextBox 13">
            <a:extLst>
              <a:ext uri="{FF2B5EF4-FFF2-40B4-BE49-F238E27FC236}">
                <a16:creationId xmlns:a16="http://schemas.microsoft.com/office/drawing/2014/main" id="{025C2793-5F5F-42CC-9279-B54EBB559FC5}"/>
              </a:ext>
            </a:extLst>
          </p:cNvPr>
          <p:cNvSpPr txBox="1"/>
          <p:nvPr/>
        </p:nvSpPr>
        <p:spPr>
          <a:xfrm>
            <a:off x="1964922" y="2638855"/>
            <a:ext cx="681499" cy="578882"/>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rgbClr val="000000"/>
                </a:solidFill>
                <a:effectLst/>
                <a:uLnTx/>
                <a:uFillTx/>
                <a:latin typeface="Calibri"/>
                <a:ea typeface="+mn-ea"/>
                <a:cs typeface="+mn-cs"/>
              </a:rPr>
              <a:t>Assignment of a CM resource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7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8" name="Graphic 27" descr="Blueprint outline">
            <a:extLst>
              <a:ext uri="{FF2B5EF4-FFF2-40B4-BE49-F238E27FC236}">
                <a16:creationId xmlns:a16="http://schemas.microsoft.com/office/drawing/2014/main" id="{E1D35787-F36F-4EFE-A27D-AFEC47E0680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8809" y="3800671"/>
            <a:ext cx="271611" cy="271611"/>
          </a:xfrm>
          <a:prstGeom prst="rect">
            <a:avLst/>
          </a:prstGeom>
        </p:spPr>
      </p:pic>
      <p:grpSp>
        <p:nvGrpSpPr>
          <p:cNvPr id="84" name="Group 83">
            <a:extLst>
              <a:ext uri="{FF2B5EF4-FFF2-40B4-BE49-F238E27FC236}">
                <a16:creationId xmlns:a16="http://schemas.microsoft.com/office/drawing/2014/main" id="{73792C74-9E6A-4A11-B43F-F58BCC549C27}"/>
              </a:ext>
            </a:extLst>
          </p:cNvPr>
          <p:cNvGrpSpPr/>
          <p:nvPr/>
        </p:nvGrpSpPr>
        <p:grpSpPr>
          <a:xfrm>
            <a:off x="2606626" y="2668634"/>
            <a:ext cx="490488" cy="550670"/>
            <a:chOff x="4202469" y="1573387"/>
            <a:chExt cx="490488" cy="550670"/>
          </a:xfrm>
        </p:grpSpPr>
        <p:sp>
          <p:nvSpPr>
            <p:cNvPr id="21" name="TextBox 20">
              <a:extLst>
                <a:ext uri="{FF2B5EF4-FFF2-40B4-BE49-F238E27FC236}">
                  <a16:creationId xmlns:a16="http://schemas.microsoft.com/office/drawing/2014/main" id="{BF689C9D-5E77-477B-BC2B-1732E87577B1}"/>
                </a:ext>
              </a:extLst>
            </p:cNvPr>
            <p:cNvSpPr txBox="1"/>
            <p:nvPr/>
          </p:nvSpPr>
          <p:spPr>
            <a:xfrm>
              <a:off x="4202469" y="1573387"/>
              <a:ext cx="490488" cy="343972"/>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 b="0" i="0" u="none" strike="noStrike" kern="1200" cap="none" spc="0" normalizeH="0" baseline="0" noProof="0" dirty="0">
                  <a:ln>
                    <a:noFill/>
                  </a:ln>
                  <a:solidFill>
                    <a:srgbClr val="000000"/>
                  </a:solidFill>
                  <a:effectLst/>
                  <a:uLnTx/>
                  <a:uFillTx/>
                  <a:latin typeface="Calibri"/>
                  <a:ea typeface="+mn-ea"/>
                  <a:cs typeface="+mn-cs"/>
                </a:rPr>
                <a:t>PROJECT CHARTER</a:t>
              </a:r>
            </a:p>
          </p:txBody>
        </p:sp>
        <p:pic>
          <p:nvPicPr>
            <p:cNvPr id="32" name="Graphic 31" descr="Contract outline">
              <a:extLst>
                <a:ext uri="{FF2B5EF4-FFF2-40B4-BE49-F238E27FC236}">
                  <a16:creationId xmlns:a16="http://schemas.microsoft.com/office/drawing/2014/main" id="{880E15C5-8198-4B8A-B74B-4826281653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67009" y="1793636"/>
              <a:ext cx="330421" cy="330421"/>
            </a:xfrm>
            <a:prstGeom prst="rect">
              <a:avLst/>
            </a:prstGeom>
          </p:spPr>
        </p:pic>
      </p:grpSp>
      <p:pic>
        <p:nvPicPr>
          <p:cNvPr id="40" name="Graphic 39" descr="Classroom outline">
            <a:extLst>
              <a:ext uri="{FF2B5EF4-FFF2-40B4-BE49-F238E27FC236}">
                <a16:creationId xmlns:a16="http://schemas.microsoft.com/office/drawing/2014/main" id="{969DA230-4F97-4EB7-B15D-46185408CBC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81579" y="3561504"/>
            <a:ext cx="227003" cy="268803"/>
          </a:xfrm>
          <a:prstGeom prst="rect">
            <a:avLst/>
          </a:prstGeom>
        </p:spPr>
      </p:pic>
      <p:pic>
        <p:nvPicPr>
          <p:cNvPr id="48" name="Graphic 47" descr="Group brainstorm outline">
            <a:extLst>
              <a:ext uri="{FF2B5EF4-FFF2-40B4-BE49-F238E27FC236}">
                <a16:creationId xmlns:a16="http://schemas.microsoft.com/office/drawing/2014/main" id="{039D6E30-F701-4C96-992A-A5010EC12C8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5268" y="5290510"/>
            <a:ext cx="304254" cy="304254"/>
          </a:xfrm>
          <a:prstGeom prst="rect">
            <a:avLst/>
          </a:prstGeom>
        </p:spPr>
      </p:pic>
      <p:cxnSp>
        <p:nvCxnSpPr>
          <p:cNvPr id="53" name="Straight Arrow Connector 52">
            <a:extLst>
              <a:ext uri="{FF2B5EF4-FFF2-40B4-BE49-F238E27FC236}">
                <a16:creationId xmlns:a16="http://schemas.microsoft.com/office/drawing/2014/main" id="{58977619-4E6C-4FA4-B728-9E0A910281FC}"/>
              </a:ext>
            </a:extLst>
          </p:cNvPr>
          <p:cNvCxnSpPr>
            <a:cxnSpLocks/>
            <a:stCxn id="23" idx="2"/>
          </p:cNvCxnSpPr>
          <p:nvPr/>
        </p:nvCxnSpPr>
        <p:spPr>
          <a:xfrm flipH="1">
            <a:off x="3848664" y="3203470"/>
            <a:ext cx="7010" cy="2828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22B23D3-096A-4978-B432-424498603628}"/>
              </a:ext>
            </a:extLst>
          </p:cNvPr>
          <p:cNvGrpSpPr/>
          <p:nvPr/>
        </p:nvGrpSpPr>
        <p:grpSpPr>
          <a:xfrm>
            <a:off x="5557834" y="3499716"/>
            <a:ext cx="664442" cy="627211"/>
            <a:chOff x="5459858" y="3523547"/>
            <a:chExt cx="664442" cy="627211"/>
          </a:xfrm>
        </p:grpSpPr>
        <p:sp>
          <p:nvSpPr>
            <p:cNvPr id="22" name="TextBox 21">
              <a:extLst>
                <a:ext uri="{FF2B5EF4-FFF2-40B4-BE49-F238E27FC236}">
                  <a16:creationId xmlns:a16="http://schemas.microsoft.com/office/drawing/2014/main" id="{2A9F2062-7716-4C54-95A5-E030B405AD50}"/>
                </a:ext>
              </a:extLst>
            </p:cNvPr>
            <p:cNvSpPr txBox="1"/>
            <p:nvPr/>
          </p:nvSpPr>
          <p:spPr>
            <a:xfrm>
              <a:off x="5459858" y="3523547"/>
              <a:ext cx="664442" cy="458629"/>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 b="0" i="0" u="none" strike="noStrike" kern="1200" cap="none" spc="0" normalizeH="0" baseline="0" noProof="0" dirty="0">
                  <a:ln>
                    <a:noFill/>
                  </a:ln>
                  <a:solidFill>
                    <a:srgbClr val="000000"/>
                  </a:solidFill>
                  <a:effectLst/>
                  <a:uLnTx/>
                  <a:uFillTx/>
                  <a:latin typeface="Calibri"/>
                  <a:ea typeface="+mn-ea"/>
                  <a:cs typeface="+mn-cs"/>
                </a:rPr>
                <a:t>CLIENT APPROVAL ON DESIGN</a:t>
              </a:r>
            </a:p>
          </p:txBody>
        </p:sp>
        <p:pic>
          <p:nvPicPr>
            <p:cNvPr id="57" name="Graphic 56" descr="Checkbox Checked with solid fill">
              <a:extLst>
                <a:ext uri="{FF2B5EF4-FFF2-40B4-BE49-F238E27FC236}">
                  <a16:creationId xmlns:a16="http://schemas.microsoft.com/office/drawing/2014/main" id="{047BBFA4-8828-444B-92D4-1A5399DE0E5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06918" y="3807120"/>
              <a:ext cx="343638" cy="343638"/>
            </a:xfrm>
            <a:prstGeom prst="rect">
              <a:avLst/>
            </a:prstGeom>
          </p:spPr>
        </p:pic>
      </p:grpSp>
      <p:pic>
        <p:nvPicPr>
          <p:cNvPr id="61" name="Graphic 60" descr="Customer review outline">
            <a:extLst>
              <a:ext uri="{FF2B5EF4-FFF2-40B4-BE49-F238E27FC236}">
                <a16:creationId xmlns:a16="http://schemas.microsoft.com/office/drawing/2014/main" id="{9093B781-67B8-459D-B0C0-31947213544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07930" y="3777258"/>
            <a:ext cx="216212" cy="216212"/>
          </a:xfrm>
          <a:prstGeom prst="rect">
            <a:avLst/>
          </a:prstGeom>
        </p:spPr>
      </p:pic>
      <p:pic>
        <p:nvPicPr>
          <p:cNvPr id="63" name="Graphic 62" descr="Clipboard Mixed outline">
            <a:extLst>
              <a:ext uri="{FF2B5EF4-FFF2-40B4-BE49-F238E27FC236}">
                <a16:creationId xmlns:a16="http://schemas.microsoft.com/office/drawing/2014/main" id="{509B482B-77C7-4231-AFEA-F813DFCBB34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863023" y="3770789"/>
            <a:ext cx="198092" cy="198092"/>
          </a:xfrm>
          <a:prstGeom prst="rect">
            <a:avLst/>
          </a:prstGeom>
        </p:spPr>
      </p:pic>
      <p:sp>
        <p:nvSpPr>
          <p:cNvPr id="68" name="TextBox 67">
            <a:extLst>
              <a:ext uri="{FF2B5EF4-FFF2-40B4-BE49-F238E27FC236}">
                <a16:creationId xmlns:a16="http://schemas.microsoft.com/office/drawing/2014/main" id="{5C245A6F-1328-4D4F-900A-0440B1464FB3}"/>
              </a:ext>
            </a:extLst>
          </p:cNvPr>
          <p:cNvSpPr txBox="1"/>
          <p:nvPr/>
        </p:nvSpPr>
        <p:spPr>
          <a:xfrm>
            <a:off x="4094968" y="3584345"/>
            <a:ext cx="596286"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Design Brief</a:t>
            </a:r>
          </a:p>
        </p:txBody>
      </p:sp>
      <p:pic>
        <p:nvPicPr>
          <p:cNvPr id="65" name="Graphic 64" descr="Document with solid fill">
            <a:extLst>
              <a:ext uri="{FF2B5EF4-FFF2-40B4-BE49-F238E27FC236}">
                <a16:creationId xmlns:a16="http://schemas.microsoft.com/office/drawing/2014/main" id="{CDF82DEA-7947-421E-8B15-97C42CDCA8D6}"/>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494149" y="3618383"/>
            <a:ext cx="195105" cy="195105"/>
          </a:xfrm>
          <a:prstGeom prst="rect">
            <a:avLst/>
          </a:prstGeom>
        </p:spPr>
      </p:pic>
      <p:sp>
        <p:nvSpPr>
          <p:cNvPr id="69" name="TextBox 68">
            <a:extLst>
              <a:ext uri="{FF2B5EF4-FFF2-40B4-BE49-F238E27FC236}">
                <a16:creationId xmlns:a16="http://schemas.microsoft.com/office/drawing/2014/main" id="{43400AB7-9178-4C07-8002-1F29B5E65FF4}"/>
              </a:ext>
            </a:extLst>
          </p:cNvPr>
          <p:cNvSpPr txBox="1"/>
          <p:nvPr/>
        </p:nvSpPr>
        <p:spPr>
          <a:xfrm>
            <a:off x="9928361" y="2705067"/>
            <a:ext cx="1121489"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Post-Occupancy Workplace Performance Survey</a:t>
            </a:r>
          </a:p>
        </p:txBody>
      </p:sp>
      <p:sp>
        <p:nvSpPr>
          <p:cNvPr id="70" name="TextBox 69">
            <a:extLst>
              <a:ext uri="{FF2B5EF4-FFF2-40B4-BE49-F238E27FC236}">
                <a16:creationId xmlns:a16="http://schemas.microsoft.com/office/drawing/2014/main" id="{D4C77F6C-CC56-4D49-A897-4A4343993889}"/>
              </a:ext>
            </a:extLst>
          </p:cNvPr>
          <p:cNvSpPr txBox="1"/>
          <p:nvPr/>
        </p:nvSpPr>
        <p:spPr>
          <a:xfrm>
            <a:off x="11105043" y="2699414"/>
            <a:ext cx="885671"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Lessons learned and post-mortem</a:t>
            </a:r>
          </a:p>
        </p:txBody>
      </p:sp>
      <p:pic>
        <p:nvPicPr>
          <p:cNvPr id="71" name="Graphic 70" descr="Classroom outline">
            <a:extLst>
              <a:ext uri="{FF2B5EF4-FFF2-40B4-BE49-F238E27FC236}">
                <a16:creationId xmlns:a16="http://schemas.microsoft.com/office/drawing/2014/main" id="{3B16CB09-1EDB-4FBD-9B26-F48EF2085C5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82328" y="2014417"/>
            <a:ext cx="210903" cy="210903"/>
          </a:xfrm>
          <a:prstGeom prst="rect">
            <a:avLst/>
          </a:prstGeom>
        </p:spPr>
      </p:pic>
      <p:pic>
        <p:nvPicPr>
          <p:cNvPr id="72" name="Graphic 71" descr="Classroom outline">
            <a:extLst>
              <a:ext uri="{FF2B5EF4-FFF2-40B4-BE49-F238E27FC236}">
                <a16:creationId xmlns:a16="http://schemas.microsoft.com/office/drawing/2014/main" id="{86D6A8B9-A7E3-4DB7-91A5-9B2399D7457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85674" y="2024464"/>
            <a:ext cx="210903" cy="210903"/>
          </a:xfrm>
          <a:prstGeom prst="rect">
            <a:avLst/>
          </a:prstGeom>
        </p:spPr>
      </p:pic>
      <p:sp>
        <p:nvSpPr>
          <p:cNvPr id="13" name="TextBox 12">
            <a:extLst>
              <a:ext uri="{FF2B5EF4-FFF2-40B4-BE49-F238E27FC236}">
                <a16:creationId xmlns:a16="http://schemas.microsoft.com/office/drawing/2014/main" id="{206C5C9F-20F2-43BA-AC3B-C91363FAED55}"/>
              </a:ext>
            </a:extLst>
          </p:cNvPr>
          <p:cNvSpPr txBox="1"/>
          <p:nvPr/>
        </p:nvSpPr>
        <p:spPr>
          <a:xfrm>
            <a:off x="4724479" y="3580651"/>
            <a:ext cx="907146"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Concept Plan presentation</a:t>
            </a:r>
          </a:p>
        </p:txBody>
      </p:sp>
      <p:pic>
        <p:nvPicPr>
          <p:cNvPr id="78" name="Graphic 77" descr="Blueprint outline">
            <a:extLst>
              <a:ext uri="{FF2B5EF4-FFF2-40B4-BE49-F238E27FC236}">
                <a16:creationId xmlns:a16="http://schemas.microsoft.com/office/drawing/2014/main" id="{03E1D41A-8525-4176-94CC-946BF09DBB5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10116" y="2754111"/>
            <a:ext cx="281016" cy="281016"/>
          </a:xfrm>
          <a:prstGeom prst="rect">
            <a:avLst/>
          </a:prstGeom>
        </p:spPr>
      </p:pic>
      <p:pic>
        <p:nvPicPr>
          <p:cNvPr id="79" name="Graphic 78" descr="Group brainstorm outline">
            <a:extLst>
              <a:ext uri="{FF2B5EF4-FFF2-40B4-BE49-F238E27FC236}">
                <a16:creationId xmlns:a16="http://schemas.microsoft.com/office/drawing/2014/main" id="{7556E480-6B81-4883-8C06-F6F38BC498B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381707" y="2934946"/>
            <a:ext cx="263815" cy="263815"/>
          </a:xfrm>
          <a:prstGeom prst="rect">
            <a:avLst/>
          </a:prstGeom>
        </p:spPr>
      </p:pic>
      <p:cxnSp>
        <p:nvCxnSpPr>
          <p:cNvPr id="83" name="Connector: Elbow 82">
            <a:extLst>
              <a:ext uri="{FF2B5EF4-FFF2-40B4-BE49-F238E27FC236}">
                <a16:creationId xmlns:a16="http://schemas.microsoft.com/office/drawing/2014/main" id="{2698895F-6254-4AEA-8B5F-D2DF97C53501}"/>
              </a:ext>
            </a:extLst>
          </p:cNvPr>
          <p:cNvCxnSpPr>
            <a:cxnSpLocks/>
            <a:stCxn id="14" idx="2"/>
            <a:endCxn id="25" idx="1"/>
          </p:cNvCxnSpPr>
          <p:nvPr/>
        </p:nvCxnSpPr>
        <p:spPr>
          <a:xfrm rot="16200000" flipH="1">
            <a:off x="1873761" y="3649647"/>
            <a:ext cx="2330779" cy="1466957"/>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lassroom outline">
            <a:extLst>
              <a:ext uri="{FF2B5EF4-FFF2-40B4-BE49-F238E27FC236}">
                <a16:creationId xmlns:a16="http://schemas.microsoft.com/office/drawing/2014/main" id="{73C894E7-3E85-439B-84E6-2139B1CD609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96142" y="3663311"/>
            <a:ext cx="180412" cy="213632"/>
          </a:xfrm>
          <a:prstGeom prst="rect">
            <a:avLst/>
          </a:prstGeom>
        </p:spPr>
      </p:pic>
      <p:cxnSp>
        <p:nvCxnSpPr>
          <p:cNvPr id="89" name="Straight Arrow Connector 88">
            <a:extLst>
              <a:ext uri="{FF2B5EF4-FFF2-40B4-BE49-F238E27FC236}">
                <a16:creationId xmlns:a16="http://schemas.microsoft.com/office/drawing/2014/main" id="{962FB7B2-650A-49DE-9BA6-CE09074FC345}"/>
              </a:ext>
            </a:extLst>
          </p:cNvPr>
          <p:cNvCxnSpPr>
            <a:cxnSpLocks/>
          </p:cNvCxnSpPr>
          <p:nvPr/>
        </p:nvCxnSpPr>
        <p:spPr>
          <a:xfrm flipV="1">
            <a:off x="5548538" y="3210194"/>
            <a:ext cx="9296" cy="27193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0" name="Graphic 89" descr="Clipboard Mixed outline">
            <a:extLst>
              <a:ext uri="{FF2B5EF4-FFF2-40B4-BE49-F238E27FC236}">
                <a16:creationId xmlns:a16="http://schemas.microsoft.com/office/drawing/2014/main" id="{19006207-70A0-4B28-A1F3-F7850133305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983765" y="2842403"/>
            <a:ext cx="224800" cy="224800"/>
          </a:xfrm>
          <a:prstGeom prst="rect">
            <a:avLst/>
          </a:prstGeom>
        </p:spPr>
      </p:pic>
      <p:pic>
        <p:nvPicPr>
          <p:cNvPr id="92" name="Graphic 91" descr="Meeting outline">
            <a:extLst>
              <a:ext uri="{FF2B5EF4-FFF2-40B4-BE49-F238E27FC236}">
                <a16:creationId xmlns:a16="http://schemas.microsoft.com/office/drawing/2014/main" id="{20CC2E4C-2362-40E3-8DD1-0CD5E35FBA8F}"/>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88809" y="2214410"/>
            <a:ext cx="296868" cy="296868"/>
          </a:xfrm>
          <a:prstGeom prst="rect">
            <a:avLst/>
          </a:prstGeom>
        </p:spPr>
      </p:pic>
      <p:pic>
        <p:nvPicPr>
          <p:cNvPr id="106" name="Graphic 105" descr="Gantt Chart outline">
            <a:extLst>
              <a:ext uri="{FF2B5EF4-FFF2-40B4-BE49-F238E27FC236}">
                <a16:creationId xmlns:a16="http://schemas.microsoft.com/office/drawing/2014/main" id="{BE9294CA-A407-4CED-9C00-456538B402A8}"/>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03894" y="3120103"/>
            <a:ext cx="270611" cy="270611"/>
          </a:xfrm>
          <a:prstGeom prst="rect">
            <a:avLst/>
          </a:prstGeom>
        </p:spPr>
      </p:pic>
      <p:pic>
        <p:nvPicPr>
          <p:cNvPr id="112" name="Picture 111">
            <a:extLst>
              <a:ext uri="{FF2B5EF4-FFF2-40B4-BE49-F238E27FC236}">
                <a16:creationId xmlns:a16="http://schemas.microsoft.com/office/drawing/2014/main" id="{20BC6F63-D3B4-4FFA-9839-224FDC8AB891}"/>
              </a:ext>
            </a:extLst>
          </p:cNvPr>
          <p:cNvPicPr>
            <a:picLocks noChangeAspect="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14029" y="1905644"/>
            <a:ext cx="699314" cy="277810"/>
          </a:xfrm>
          <a:prstGeom prst="rect">
            <a:avLst/>
          </a:prstGeom>
        </p:spPr>
      </p:pic>
      <p:pic>
        <p:nvPicPr>
          <p:cNvPr id="113" name="Picture 112">
            <a:extLst>
              <a:ext uri="{FF2B5EF4-FFF2-40B4-BE49-F238E27FC236}">
                <a16:creationId xmlns:a16="http://schemas.microsoft.com/office/drawing/2014/main" id="{F479BFEF-123A-43F4-B671-7CEB2E5800CB}"/>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139716" y="2162288"/>
            <a:ext cx="956201" cy="478101"/>
          </a:xfrm>
          <a:prstGeom prst="rect">
            <a:avLst/>
          </a:prstGeom>
        </p:spPr>
      </p:pic>
      <p:sp>
        <p:nvSpPr>
          <p:cNvPr id="114" name="TextBox 113">
            <a:extLst>
              <a:ext uri="{FF2B5EF4-FFF2-40B4-BE49-F238E27FC236}">
                <a16:creationId xmlns:a16="http://schemas.microsoft.com/office/drawing/2014/main" id="{579E5293-25F6-4149-B0D5-B4D446C0B3AF}"/>
              </a:ext>
            </a:extLst>
          </p:cNvPr>
          <p:cNvSpPr txBox="1"/>
          <p:nvPr/>
        </p:nvSpPr>
        <p:spPr>
          <a:xfrm>
            <a:off x="9214029" y="2716440"/>
            <a:ext cx="731235" cy="47672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rgbClr val="000000"/>
                </a:solidFill>
                <a:effectLst/>
                <a:uLnTx/>
                <a:uFillTx/>
                <a:latin typeface="Calibri"/>
                <a:ea typeface="+mn-ea"/>
                <a:cs typeface="+mn-cs"/>
              </a:rPr>
              <a:t>WORKSPACE DELIVERED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28A3615C-E048-41B7-B85B-EF99E2DCDFB8}"/>
              </a:ext>
            </a:extLst>
          </p:cNvPr>
          <p:cNvSpPr txBox="1"/>
          <p:nvPr/>
        </p:nvSpPr>
        <p:spPr>
          <a:xfrm>
            <a:off x="1004079" y="1430039"/>
            <a:ext cx="3849570" cy="230832"/>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1" u="none" strike="noStrike" kern="1200" cap="none" spc="0" normalizeH="0" baseline="0" noProof="0" dirty="0">
                <a:ln>
                  <a:noFill/>
                </a:ln>
                <a:solidFill>
                  <a:srgbClr val="77797C"/>
                </a:solidFill>
                <a:effectLst/>
                <a:uLnTx/>
                <a:uFillTx/>
                <a:latin typeface="Calibri"/>
                <a:ea typeface="+mn-ea"/>
                <a:cs typeface="+mn-cs"/>
              </a:rPr>
              <a:t>Approx. 2-3 months</a:t>
            </a:r>
          </a:p>
        </p:txBody>
      </p:sp>
      <p:sp>
        <p:nvSpPr>
          <p:cNvPr id="116" name="TextBox 115">
            <a:extLst>
              <a:ext uri="{FF2B5EF4-FFF2-40B4-BE49-F238E27FC236}">
                <a16:creationId xmlns:a16="http://schemas.microsoft.com/office/drawing/2014/main" id="{DABAA429-31F5-4614-B743-E61159D052D1}"/>
              </a:ext>
            </a:extLst>
          </p:cNvPr>
          <p:cNvSpPr txBox="1"/>
          <p:nvPr/>
        </p:nvSpPr>
        <p:spPr>
          <a:xfrm>
            <a:off x="4878049" y="1422176"/>
            <a:ext cx="4673022" cy="230832"/>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1" u="none" strike="noStrike" kern="1200" cap="none" spc="0" normalizeH="0" baseline="0" noProof="0" dirty="0">
                <a:ln>
                  <a:noFill/>
                </a:ln>
                <a:solidFill>
                  <a:srgbClr val="77797C"/>
                </a:solidFill>
                <a:effectLst/>
                <a:uLnTx/>
                <a:uFillTx/>
                <a:latin typeface="Calibri"/>
                <a:ea typeface="+mn-ea"/>
                <a:cs typeface="+mn-cs"/>
              </a:rPr>
              <a:t>Approx. 4-12 months (depending on scope)</a:t>
            </a:r>
          </a:p>
        </p:txBody>
      </p:sp>
      <p:sp>
        <p:nvSpPr>
          <p:cNvPr id="117" name="TextBox 116">
            <a:extLst>
              <a:ext uri="{FF2B5EF4-FFF2-40B4-BE49-F238E27FC236}">
                <a16:creationId xmlns:a16="http://schemas.microsoft.com/office/drawing/2014/main" id="{1A78AB6F-6D8E-41A9-A2CD-2E7694891671}"/>
              </a:ext>
            </a:extLst>
          </p:cNvPr>
          <p:cNvSpPr txBox="1"/>
          <p:nvPr/>
        </p:nvSpPr>
        <p:spPr>
          <a:xfrm>
            <a:off x="9617817" y="1433246"/>
            <a:ext cx="2477294" cy="230832"/>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1" u="none" strike="noStrike" kern="1200" cap="none" spc="0" normalizeH="0" baseline="0" noProof="0" dirty="0">
                <a:ln>
                  <a:noFill/>
                </a:ln>
                <a:solidFill>
                  <a:srgbClr val="77797C"/>
                </a:solidFill>
                <a:effectLst/>
                <a:uLnTx/>
                <a:uFillTx/>
                <a:latin typeface="Calibri"/>
                <a:ea typeface="+mn-ea"/>
                <a:cs typeface="+mn-cs"/>
              </a:rPr>
              <a:t>Approx. 3-12 months months</a:t>
            </a:r>
          </a:p>
        </p:txBody>
      </p:sp>
      <p:cxnSp>
        <p:nvCxnSpPr>
          <p:cNvPr id="119" name="Straight Arrow Connector 118">
            <a:extLst>
              <a:ext uri="{FF2B5EF4-FFF2-40B4-BE49-F238E27FC236}">
                <a16:creationId xmlns:a16="http://schemas.microsoft.com/office/drawing/2014/main" id="{3AD8960F-D373-4F59-B9CF-FE1CC6DD9334}"/>
              </a:ext>
            </a:extLst>
          </p:cNvPr>
          <p:cNvCxnSpPr>
            <a:cxnSpLocks/>
            <a:endCxn id="114" idx="2"/>
          </p:cNvCxnSpPr>
          <p:nvPr/>
        </p:nvCxnSpPr>
        <p:spPr>
          <a:xfrm flipV="1">
            <a:off x="9579647" y="3193166"/>
            <a:ext cx="0" cy="2151038"/>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21" name="TextBox 120">
            <a:extLst>
              <a:ext uri="{FF2B5EF4-FFF2-40B4-BE49-F238E27FC236}">
                <a16:creationId xmlns:a16="http://schemas.microsoft.com/office/drawing/2014/main" id="{024FC705-72FF-4A54-96CA-F62E69DBB076}"/>
              </a:ext>
            </a:extLst>
          </p:cNvPr>
          <p:cNvSpPr txBox="1"/>
          <p:nvPr/>
        </p:nvSpPr>
        <p:spPr>
          <a:xfrm>
            <a:off x="9228105" y="3567184"/>
            <a:ext cx="731235" cy="476726"/>
          </a:xfrm>
          <a:prstGeom prst="round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rgbClr val="000000"/>
                </a:solidFill>
                <a:effectLst/>
                <a:uLnTx/>
                <a:uFillTx/>
                <a:latin typeface="Calibri"/>
                <a:ea typeface="+mn-ea"/>
                <a:cs typeface="+mn-cs"/>
              </a:rPr>
              <a:t>EMPLOYEES READY!!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3" name="Graphic 122" descr="Group success outline">
            <a:extLst>
              <a:ext uri="{FF2B5EF4-FFF2-40B4-BE49-F238E27FC236}">
                <a16:creationId xmlns:a16="http://schemas.microsoft.com/office/drawing/2014/main" id="{A4B6B17A-B1F4-4995-BF6C-A4633436FB34}"/>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385344" y="3799008"/>
            <a:ext cx="416756" cy="416756"/>
          </a:xfrm>
          <a:prstGeom prst="rect">
            <a:avLst/>
          </a:prstGeom>
        </p:spPr>
      </p:pic>
      <p:sp>
        <p:nvSpPr>
          <p:cNvPr id="74" name="TextBox 73">
            <a:extLst>
              <a:ext uri="{FF2B5EF4-FFF2-40B4-BE49-F238E27FC236}">
                <a16:creationId xmlns:a16="http://schemas.microsoft.com/office/drawing/2014/main" id="{40FDD73D-CD0F-4A18-B518-DAB20DDD3D38}"/>
              </a:ext>
            </a:extLst>
          </p:cNvPr>
          <p:cNvSpPr txBox="1"/>
          <p:nvPr/>
        </p:nvSpPr>
        <p:spPr>
          <a:xfrm>
            <a:off x="101145" y="4362015"/>
            <a:ext cx="1167366" cy="476726"/>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000000"/>
                </a:solidFill>
                <a:effectLst/>
                <a:uLnTx/>
                <a:uFillTx/>
                <a:latin typeface="Calibri"/>
                <a:ea typeface="+mn-ea"/>
                <a:cs typeface="+mn-cs"/>
              </a:rPr>
              <a:t>WORKPLACE STRATEGY</a:t>
            </a:r>
          </a:p>
        </p:txBody>
      </p:sp>
      <p:sp>
        <p:nvSpPr>
          <p:cNvPr id="75" name="TextBox 74">
            <a:extLst>
              <a:ext uri="{FF2B5EF4-FFF2-40B4-BE49-F238E27FC236}">
                <a16:creationId xmlns:a16="http://schemas.microsoft.com/office/drawing/2014/main" id="{418F7492-87B3-420B-A68B-37B604FDC631}"/>
              </a:ext>
            </a:extLst>
          </p:cNvPr>
          <p:cNvSpPr txBox="1"/>
          <p:nvPr/>
        </p:nvSpPr>
        <p:spPr>
          <a:xfrm>
            <a:off x="1976079" y="4272700"/>
            <a:ext cx="2806444" cy="715089"/>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E9146138-74AD-49E8-A8B5-4A95320E2085}"/>
              </a:ext>
            </a:extLst>
          </p:cNvPr>
          <p:cNvSpPr txBox="1"/>
          <p:nvPr/>
        </p:nvSpPr>
        <p:spPr>
          <a:xfrm>
            <a:off x="2060843" y="4356459"/>
            <a:ext cx="1736041"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dirty="0">
                <a:solidFill>
                  <a:srgbClr val="000000"/>
                </a:solidFill>
                <a:latin typeface="Calibri"/>
              </a:rPr>
              <a:t>Definition of Project Scope, </a:t>
            </a:r>
            <a:r>
              <a:rPr lang="en-CA" sz="800" dirty="0" err="1">
                <a:solidFill>
                  <a:srgbClr val="000000"/>
                </a:solidFill>
                <a:latin typeface="Calibri"/>
              </a:rPr>
              <a:t>FoW</a:t>
            </a:r>
            <a:r>
              <a:rPr lang="en-CA" sz="800" dirty="0">
                <a:solidFill>
                  <a:srgbClr val="000000"/>
                </a:solidFill>
                <a:latin typeface="Calibri"/>
              </a:rPr>
              <a:t> framework &amp; vision</a:t>
            </a: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AD7B630C-4647-41DE-A72A-FD4ACB3CBF52}"/>
              </a:ext>
            </a:extLst>
          </p:cNvPr>
          <p:cNvSpPr txBox="1"/>
          <p:nvPr/>
        </p:nvSpPr>
        <p:spPr>
          <a:xfrm>
            <a:off x="3848664" y="4347126"/>
            <a:ext cx="841109"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800" dirty="0">
                <a:solidFill>
                  <a:srgbClr val="000000"/>
                </a:solidFill>
                <a:latin typeface="Calibri"/>
              </a:rPr>
              <a:t>Sponsorship &amp; Leadership</a:t>
            </a: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29" name="Connector: Elbow 28">
            <a:extLst>
              <a:ext uri="{FF2B5EF4-FFF2-40B4-BE49-F238E27FC236}">
                <a16:creationId xmlns:a16="http://schemas.microsoft.com/office/drawing/2014/main" id="{3EBC5435-ED85-499B-A903-7CD2FB5B7B80}"/>
              </a:ext>
            </a:extLst>
          </p:cNvPr>
          <p:cNvCxnSpPr>
            <a:cxnSpLocks/>
            <a:stCxn id="5" idx="1"/>
            <a:endCxn id="75" idx="1"/>
          </p:cNvCxnSpPr>
          <p:nvPr/>
        </p:nvCxnSpPr>
        <p:spPr>
          <a:xfrm rot="10800000" flipH="1" flipV="1">
            <a:off x="1952601" y="2262939"/>
            <a:ext cx="23478" cy="2367306"/>
          </a:xfrm>
          <a:prstGeom prst="bentConnector3">
            <a:avLst>
              <a:gd name="adj1" fmla="val -973677"/>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DECA3C5-30B0-4444-AC22-3AE2793C85AD}"/>
              </a:ext>
            </a:extLst>
          </p:cNvPr>
          <p:cNvSpPr txBox="1"/>
          <p:nvPr/>
        </p:nvSpPr>
        <p:spPr>
          <a:xfrm>
            <a:off x="1041623" y="2007550"/>
            <a:ext cx="840446"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Preliminary discussion with clients</a:t>
            </a:r>
          </a:p>
        </p:txBody>
      </p:sp>
      <p:sp>
        <p:nvSpPr>
          <p:cNvPr id="82" name="TextBox 81">
            <a:extLst>
              <a:ext uri="{FF2B5EF4-FFF2-40B4-BE49-F238E27FC236}">
                <a16:creationId xmlns:a16="http://schemas.microsoft.com/office/drawing/2014/main" id="{7DEA04B0-A49E-4753-B0C6-88D0ABF96414}"/>
              </a:ext>
            </a:extLst>
          </p:cNvPr>
          <p:cNvSpPr txBox="1"/>
          <p:nvPr/>
        </p:nvSpPr>
        <p:spPr>
          <a:xfrm>
            <a:off x="106905" y="4907137"/>
            <a:ext cx="1150297" cy="348510"/>
          </a:xfrm>
          <a:prstGeom prst="roundRect">
            <a:avLst/>
          </a:prstGeom>
          <a:solidFill>
            <a:schemeClr val="accent4">
              <a:lumMod val="20000"/>
              <a:lumOff val="8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dirty="0">
                <a:ln>
                  <a:noFill/>
                </a:ln>
                <a:solidFill>
                  <a:srgbClr val="000000"/>
                </a:solidFill>
                <a:effectLst/>
                <a:uLnTx/>
                <a:uFillTx/>
                <a:latin typeface="Calibri"/>
                <a:ea typeface="+mn-ea"/>
                <a:cs typeface="+mn-cs"/>
              </a:rPr>
              <a:t>Client responsibilities supported by PSPC</a:t>
            </a:r>
          </a:p>
        </p:txBody>
      </p:sp>
      <p:pic>
        <p:nvPicPr>
          <p:cNvPr id="37" name="Graphic 36" descr="Telescope outline">
            <a:extLst>
              <a:ext uri="{FF2B5EF4-FFF2-40B4-BE49-F238E27FC236}">
                <a16:creationId xmlns:a16="http://schemas.microsoft.com/office/drawing/2014/main" id="{88FFD9A7-BBCC-443C-9DD2-0B953EB52C93}"/>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2225634" y="4597915"/>
            <a:ext cx="268826" cy="268826"/>
          </a:xfrm>
          <a:prstGeom prst="rect">
            <a:avLst/>
          </a:prstGeom>
        </p:spPr>
      </p:pic>
      <p:pic>
        <p:nvPicPr>
          <p:cNvPr id="39" name="Graphic 38" descr="Target outline">
            <a:extLst>
              <a:ext uri="{FF2B5EF4-FFF2-40B4-BE49-F238E27FC236}">
                <a16:creationId xmlns:a16="http://schemas.microsoft.com/office/drawing/2014/main" id="{479AD5C4-49FE-4C22-9B71-540C83A287FB}"/>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016377" y="4597915"/>
            <a:ext cx="240826" cy="240826"/>
          </a:xfrm>
          <a:prstGeom prst="rect">
            <a:avLst/>
          </a:prstGeom>
        </p:spPr>
      </p:pic>
      <p:sp>
        <p:nvSpPr>
          <p:cNvPr id="81" name="TextBox 80">
            <a:extLst>
              <a:ext uri="{FF2B5EF4-FFF2-40B4-BE49-F238E27FC236}">
                <a16:creationId xmlns:a16="http://schemas.microsoft.com/office/drawing/2014/main" id="{59711621-5512-4112-A146-B4280ABF22BC}"/>
              </a:ext>
            </a:extLst>
          </p:cNvPr>
          <p:cNvSpPr txBox="1"/>
          <p:nvPr/>
        </p:nvSpPr>
        <p:spPr>
          <a:xfrm>
            <a:off x="8185983" y="2062460"/>
            <a:ext cx="728455"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WTP </a:t>
            </a:r>
            <a:r>
              <a:rPr kumimoji="0" lang="en-CA" sz="800" b="0" i="0" u="none" strike="noStrike" kern="1200" cap="none" spc="0" normalizeH="0" baseline="0" noProof="0" dirty="0" err="1">
                <a:ln>
                  <a:noFill/>
                </a:ln>
                <a:solidFill>
                  <a:srgbClr val="000000"/>
                </a:solidFill>
                <a:effectLst/>
                <a:uLnTx/>
                <a:uFillTx/>
                <a:latin typeface="Calibri"/>
                <a:ea typeface="+mn-ea"/>
                <a:cs typeface="+mn-cs"/>
              </a:rPr>
              <a:t>Townall</a:t>
            </a:r>
            <a:r>
              <a:rPr kumimoji="0" lang="en-CA" sz="800" b="0" i="0" u="none" strike="noStrike" kern="1200" cap="none" spc="0" normalizeH="0" baseline="0" noProof="0" dirty="0">
                <a:ln>
                  <a:noFill/>
                </a:ln>
                <a:solidFill>
                  <a:srgbClr val="000000"/>
                </a:solidFill>
                <a:effectLst/>
                <a:uLnTx/>
                <a:uFillTx/>
                <a:latin typeface="Calibri"/>
                <a:ea typeface="+mn-ea"/>
                <a:cs typeface="+mn-cs"/>
              </a:rPr>
              <a:t> for employees</a:t>
            </a:r>
          </a:p>
        </p:txBody>
      </p:sp>
      <p:sp>
        <p:nvSpPr>
          <p:cNvPr id="85" name="TextBox 84">
            <a:extLst>
              <a:ext uri="{FF2B5EF4-FFF2-40B4-BE49-F238E27FC236}">
                <a16:creationId xmlns:a16="http://schemas.microsoft.com/office/drawing/2014/main" id="{73361223-467C-468F-9F18-CDFD07D5AC98}"/>
              </a:ext>
            </a:extLst>
          </p:cNvPr>
          <p:cNvSpPr txBox="1"/>
          <p:nvPr/>
        </p:nvSpPr>
        <p:spPr>
          <a:xfrm>
            <a:off x="10437977" y="2024276"/>
            <a:ext cx="1121489" cy="646986"/>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a:ea typeface="+mn-ea"/>
                <a:cs typeface="+mn-cs"/>
              </a:rPr>
              <a:t>Post-Occupancy Workspace adjustment (if required)</a:t>
            </a:r>
          </a:p>
        </p:txBody>
      </p:sp>
      <p:pic>
        <p:nvPicPr>
          <p:cNvPr id="86" name="Graphic 85" descr="Classroom outline">
            <a:extLst>
              <a:ext uri="{FF2B5EF4-FFF2-40B4-BE49-F238E27FC236}">
                <a16:creationId xmlns:a16="http://schemas.microsoft.com/office/drawing/2014/main" id="{0E1A8D4B-C415-438B-9DDA-CEAC8AEC5A5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667980" y="2106946"/>
            <a:ext cx="210903" cy="210903"/>
          </a:xfrm>
          <a:prstGeom prst="rect">
            <a:avLst/>
          </a:prstGeom>
        </p:spPr>
      </p:pic>
      <p:pic>
        <p:nvPicPr>
          <p:cNvPr id="88" name="Graphic 87" descr="Large paint brush outline">
            <a:extLst>
              <a:ext uri="{FF2B5EF4-FFF2-40B4-BE49-F238E27FC236}">
                <a16:creationId xmlns:a16="http://schemas.microsoft.com/office/drawing/2014/main" id="{F26C7368-3D72-4246-AB08-9FFFD1DB9F70}"/>
              </a:ext>
            </a:extLst>
          </p:cNvPr>
          <p:cNvPicPr>
            <a:picLocks noChangeAspect="1"/>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5970836" y="2808355"/>
            <a:ext cx="267436" cy="267436"/>
          </a:xfrm>
          <a:prstGeom prst="rect">
            <a:avLst/>
          </a:prstGeom>
        </p:spPr>
      </p:pic>
      <p:sp>
        <p:nvSpPr>
          <p:cNvPr id="93" name="Title 2">
            <a:extLst>
              <a:ext uri="{FF2B5EF4-FFF2-40B4-BE49-F238E27FC236}">
                <a16:creationId xmlns:a16="http://schemas.microsoft.com/office/drawing/2014/main" id="{25386744-22D3-43B4-861B-2355F3C2601C}"/>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altLang="en-US" sz="2800" b="0" i="1" kern="0" dirty="0">
                <a:solidFill>
                  <a:srgbClr val="17455C"/>
                </a:solidFill>
                <a:latin typeface="Arial"/>
              </a:rPr>
              <a:t>Workplace Transformation Program </a:t>
            </a:r>
            <a:r>
              <a:rPr lang="fr-CA" altLang="en-US" sz="2800" b="0" kern="0" dirty="0">
                <a:solidFill>
                  <a:srgbClr val="17455C"/>
                </a:solidFill>
                <a:latin typeface="Arial"/>
              </a:rPr>
              <a:t>Process </a:t>
            </a:r>
            <a:r>
              <a:rPr lang="fr-CA" altLang="en-US" sz="2800" b="0" kern="0" dirty="0" err="1">
                <a:solidFill>
                  <a:srgbClr val="17455C"/>
                </a:solidFill>
                <a:latin typeface="Arial"/>
              </a:rPr>
              <a:t>Map</a:t>
            </a:r>
            <a:endParaRPr lang="fr-CA" altLang="en-US" sz="3200" b="0" kern="0" dirty="0">
              <a:solidFill>
                <a:srgbClr val="17455C"/>
              </a:solidFill>
              <a:latin typeface="Arial"/>
            </a:endParaRPr>
          </a:p>
        </p:txBody>
      </p:sp>
    </p:spTree>
    <p:extLst>
      <p:ext uri="{BB962C8B-B14F-4D97-AF65-F5344CB8AC3E}">
        <p14:creationId xmlns:p14="http://schemas.microsoft.com/office/powerpoint/2010/main" val="314126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Workplace Transformation Program</a:t>
            </a:r>
            <a:br>
              <a:rPr lang="fr-CA" sz="4000" b="1" dirty="0">
                <a:solidFill>
                  <a:schemeClr val="accent5"/>
                </a:solidFill>
              </a:rPr>
            </a:br>
            <a:r>
              <a:rPr lang="fr-CA" sz="3600" b="1" dirty="0">
                <a:solidFill>
                  <a:schemeClr val="accent3"/>
                </a:solidFill>
              </a:rPr>
              <a:t>INTERIOR DESIGN &amp; PROJECT METHODOLOGY</a:t>
            </a:r>
            <a:endParaRPr lang="en-CA" sz="4000" dirty="0"/>
          </a:p>
        </p:txBody>
      </p:sp>
    </p:spTree>
    <p:extLst>
      <p:ext uri="{BB962C8B-B14F-4D97-AF65-F5344CB8AC3E}">
        <p14:creationId xmlns:p14="http://schemas.microsoft.com/office/powerpoint/2010/main" val="256630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92789" y="1732052"/>
            <a:ext cx="4780340" cy="4287748"/>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5" y="328812"/>
            <a:ext cx="10704280" cy="779462"/>
          </a:xfrm>
        </p:spPr>
        <p:txBody>
          <a:bodyPr/>
          <a:lstStyle/>
          <a:p>
            <a:r>
              <a:rPr lang="en-CA" dirty="0">
                <a:solidFill>
                  <a:schemeClr val="accent3"/>
                </a:solidFill>
              </a:rPr>
              <a:t>What is a </a:t>
            </a:r>
            <a:r>
              <a:rPr lang="en-CA" dirty="0" err="1">
                <a:solidFill>
                  <a:schemeClr val="accent3"/>
                </a:solidFill>
              </a:rPr>
              <a:t>GCworkplace</a:t>
            </a:r>
            <a:r>
              <a:rPr lang="en-CA" dirty="0">
                <a:solidFill>
                  <a:schemeClr val="accent3"/>
                </a:solidFill>
              </a:rPr>
              <a:t>?</a:t>
            </a:r>
          </a:p>
        </p:txBody>
      </p:sp>
      <p:sp>
        <p:nvSpPr>
          <p:cNvPr id="4" name="TextBox 3">
            <a:extLst>
              <a:ext uri="{FF2B5EF4-FFF2-40B4-BE49-F238E27FC236}">
                <a16:creationId xmlns:a16="http://schemas.microsoft.com/office/drawing/2014/main" id="{492C2EB0-3EAB-4D0D-8148-E8FDC11F2A28}"/>
              </a:ext>
            </a:extLst>
          </p:cNvPr>
          <p:cNvSpPr txBox="1"/>
          <p:nvPr/>
        </p:nvSpPr>
        <p:spPr>
          <a:xfrm>
            <a:off x="451765" y="1174242"/>
            <a:ext cx="10978236" cy="892552"/>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CA"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GCworkplace</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 </a:t>
            </a:r>
            <a:r>
              <a:rPr kumimoji="0" lang="en-CA" sz="2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modern, efficient and inclusive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workplace which responds to the public service workforce’s needs and supports a flexible way of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80890" y="1508983"/>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en-US" sz="1800" dirty="0">
                <a:solidFill>
                  <a:schemeClr val="tx1"/>
                </a:solidFill>
              </a:rPr>
              <a:t>Why an Activity-Based Workplace (ABW) concept?</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935918" y="2493630"/>
            <a:ext cx="4637211" cy="330062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lnSpc>
                <a:spcPct val="90000"/>
              </a:lnSpc>
              <a:spcAft>
                <a:spcPts val="600"/>
              </a:spcAft>
              <a:buNone/>
            </a:pPr>
            <a:r>
              <a:rPr lang="en-US" sz="1600" b="1" dirty="0">
                <a:solidFill>
                  <a:schemeClr val="tx1"/>
                </a:solidFill>
                <a:latin typeface="+mn-lt"/>
                <a:ea typeface="+mn-ea"/>
                <a:cs typeface="+mn-cs"/>
              </a:rPr>
              <a:t>For the user:</a:t>
            </a:r>
          </a:p>
          <a:p>
            <a:pPr marL="285750">
              <a:lnSpc>
                <a:spcPct val="90000"/>
              </a:lnSpc>
              <a:spcAft>
                <a:spcPts val="600"/>
              </a:spcAft>
              <a:buFont typeface="Arial" panose="020B0604020202020204" pitchFamily="34" charset="0"/>
              <a:buChar char="•"/>
            </a:pPr>
            <a:r>
              <a:rPr lang="en-US" sz="1600" dirty="0">
                <a:solidFill>
                  <a:schemeClr val="tx1"/>
                </a:solidFill>
                <a:latin typeface="+mn-lt"/>
                <a:ea typeface="+mn-ea"/>
                <a:cs typeface="+mn-cs"/>
              </a:rPr>
              <a:t>Choice and flexibility of where &amp; how to work</a:t>
            </a:r>
          </a:p>
          <a:p>
            <a:pPr marL="285750">
              <a:lnSpc>
                <a:spcPct val="90000"/>
              </a:lnSpc>
              <a:spcAft>
                <a:spcPts val="600"/>
              </a:spcAft>
              <a:buFont typeface="Arial" panose="020B0604020202020204" pitchFamily="34" charset="0"/>
              <a:buChar char="•"/>
            </a:pPr>
            <a:r>
              <a:rPr lang="en-US" sz="1600" dirty="0">
                <a:solidFill>
                  <a:schemeClr val="tx1"/>
                </a:solidFill>
                <a:latin typeface="+mn-lt"/>
                <a:ea typeface="+mn-ea"/>
                <a:cs typeface="+mn-cs"/>
              </a:rPr>
              <a:t>Adaptable to personal needs &amp; preferences</a:t>
            </a:r>
          </a:p>
          <a:p>
            <a:pPr marL="285750">
              <a:lnSpc>
                <a:spcPct val="90000"/>
              </a:lnSpc>
              <a:spcAft>
                <a:spcPts val="600"/>
              </a:spcAft>
              <a:buFont typeface="Arial" panose="020B0604020202020204" pitchFamily="34" charset="0"/>
              <a:buChar char="•"/>
            </a:pPr>
            <a:r>
              <a:rPr lang="en-US" sz="1600" dirty="0">
                <a:solidFill>
                  <a:schemeClr val="tx1"/>
                </a:solidFill>
                <a:latin typeface="+mn-lt"/>
                <a:ea typeface="+mn-ea"/>
                <a:cs typeface="+mn-cs"/>
              </a:rPr>
              <a:t>Access to a wide range of </a:t>
            </a:r>
            <a:r>
              <a:rPr lang="en-US" sz="1600" dirty="0" err="1">
                <a:solidFill>
                  <a:schemeClr val="tx1"/>
                </a:solidFill>
                <a:latin typeface="+mn-lt"/>
                <a:ea typeface="+mn-ea"/>
                <a:cs typeface="+mn-cs"/>
              </a:rPr>
              <a:t>workpoints</a:t>
            </a:r>
            <a:r>
              <a:rPr lang="en-US" sz="1600" dirty="0">
                <a:solidFill>
                  <a:schemeClr val="tx1"/>
                </a:solidFill>
                <a:latin typeface="+mn-lt"/>
                <a:ea typeface="+mn-ea"/>
                <a:cs typeface="+mn-cs"/>
              </a:rPr>
              <a:t> and amenities</a:t>
            </a:r>
          </a:p>
          <a:p>
            <a:pPr marL="285750">
              <a:lnSpc>
                <a:spcPct val="90000"/>
              </a:lnSpc>
              <a:spcAft>
                <a:spcPts val="600"/>
              </a:spcAft>
              <a:buFont typeface="Arial" panose="020B0604020202020204" pitchFamily="34" charset="0"/>
              <a:buChar char="•"/>
            </a:pPr>
            <a:r>
              <a:rPr lang="en-US" sz="1600" dirty="0">
                <a:solidFill>
                  <a:schemeClr val="tx1"/>
                </a:solidFill>
                <a:latin typeface="+mn-lt"/>
                <a:ea typeface="+mn-ea"/>
                <a:cs typeface="+mn-cs"/>
              </a:rPr>
              <a:t>Accessible and inclusive</a:t>
            </a:r>
          </a:p>
          <a:p>
            <a:pPr marL="0" indent="0">
              <a:lnSpc>
                <a:spcPct val="90000"/>
              </a:lnSpc>
              <a:spcAft>
                <a:spcPts val="600"/>
              </a:spcAft>
              <a:buNone/>
            </a:pPr>
            <a:r>
              <a:rPr lang="en-US" sz="1600" b="1" dirty="0">
                <a:solidFill>
                  <a:schemeClr val="tx1"/>
                </a:solidFill>
                <a:latin typeface="+mn-lt"/>
                <a:ea typeface="+mn-ea"/>
                <a:cs typeface="+mn-cs"/>
              </a:rPr>
              <a:t>Asset management:</a:t>
            </a:r>
          </a:p>
          <a:p>
            <a:pPr marL="285750">
              <a:lnSpc>
                <a:spcPct val="90000"/>
              </a:lnSpc>
              <a:spcAft>
                <a:spcPts val="600"/>
              </a:spcAft>
              <a:buFont typeface="Arial" panose="020B0604020202020204" pitchFamily="34" charset="0"/>
              <a:buChar char="•"/>
            </a:pPr>
            <a:r>
              <a:rPr lang="en-US" sz="1600" dirty="0">
                <a:solidFill>
                  <a:schemeClr val="tx1"/>
                </a:solidFill>
                <a:latin typeface="+mn-lt"/>
                <a:ea typeface="+mn-ea"/>
                <a:cs typeface="+mn-cs"/>
              </a:rPr>
              <a:t>Flexibility to suit within the design standard</a:t>
            </a:r>
          </a:p>
          <a:p>
            <a:pPr marL="285750">
              <a:lnSpc>
                <a:spcPct val="90000"/>
              </a:lnSpc>
              <a:spcAft>
                <a:spcPts val="600"/>
              </a:spcAft>
              <a:buFont typeface="Arial" panose="020B0604020202020204" pitchFamily="34" charset="0"/>
              <a:buChar char="•"/>
            </a:pPr>
            <a:r>
              <a:rPr lang="en-US" sz="1600" dirty="0">
                <a:solidFill>
                  <a:schemeClr val="tx1"/>
                </a:solidFill>
                <a:latin typeface="+mn-lt"/>
                <a:ea typeface="+mn-ea"/>
                <a:cs typeface="+mn-cs"/>
              </a:rPr>
              <a:t>Eliminates many common tenant service requests</a:t>
            </a:r>
          </a:p>
          <a:p>
            <a:pPr marL="57150" indent="0">
              <a:lnSpc>
                <a:spcPct val="90000"/>
              </a:lnSpc>
              <a:spcAft>
                <a:spcPts val="600"/>
              </a:spcAft>
              <a:buNone/>
            </a:pPr>
            <a:r>
              <a:rPr lang="en-US" sz="1600" b="1" dirty="0">
                <a:solidFill>
                  <a:schemeClr val="tx1"/>
                </a:solidFill>
                <a:latin typeface="+mn-lt"/>
                <a:ea typeface="+mn-ea"/>
                <a:cs typeface="+mn-cs"/>
              </a:rPr>
              <a:t>Portfolio:</a:t>
            </a:r>
          </a:p>
          <a:p>
            <a:pPr marL="285750">
              <a:lnSpc>
                <a:spcPct val="90000"/>
              </a:lnSpc>
              <a:spcAft>
                <a:spcPts val="600"/>
              </a:spcAft>
              <a:buFont typeface="Arial" panose="020B0604020202020204" pitchFamily="34" charset="0"/>
              <a:buChar char="•"/>
            </a:pPr>
            <a:r>
              <a:rPr lang="en-US" sz="1600" dirty="0">
                <a:solidFill>
                  <a:schemeClr val="tx1"/>
                </a:solidFill>
                <a:latin typeface="+mn-lt"/>
                <a:ea typeface="+mn-ea"/>
                <a:cs typeface="+mn-cs"/>
              </a:rPr>
              <a:t>Optimizes use of space</a:t>
            </a: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based on the implementation of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Activity Based Working (ABW)</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is a concept that offers all employees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SHARED USE </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VARIETY</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a:t>
            </a:r>
            <a:r>
              <a:rPr kumimoji="0" lang="en-CA"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workpoints</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allowing them to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CHOOSE</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optimal setting to perform their tasks and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189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4AE70175-5911-42F4-937C-416F0E8E902A}"/>
              </a:ext>
            </a:extLst>
          </p:cNvPr>
          <p:cNvSpPr/>
          <p:nvPr/>
        </p:nvSpPr>
        <p:spPr>
          <a:xfrm>
            <a:off x="2704632" y="1003300"/>
            <a:ext cx="9360368" cy="471601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Rounded Corners 77">
            <a:extLst>
              <a:ext uri="{FF2B5EF4-FFF2-40B4-BE49-F238E27FC236}">
                <a16:creationId xmlns:a16="http://schemas.microsoft.com/office/drawing/2014/main" id="{D7F012FF-A8D2-47AC-B372-F79EBC15BD76}"/>
              </a:ext>
            </a:extLst>
          </p:cNvPr>
          <p:cNvSpPr/>
          <p:nvPr/>
        </p:nvSpPr>
        <p:spPr>
          <a:xfrm>
            <a:off x="311934" y="1026539"/>
            <a:ext cx="2212102" cy="466953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TextBox 73">
            <a:extLst>
              <a:ext uri="{FF2B5EF4-FFF2-40B4-BE49-F238E27FC236}">
                <a16:creationId xmlns:a16="http://schemas.microsoft.com/office/drawing/2014/main" id="{8B3929CC-7C07-4359-BE74-BBA30316C8AA}"/>
              </a:ext>
            </a:extLst>
          </p:cNvPr>
          <p:cNvSpPr txBox="1"/>
          <p:nvPr/>
        </p:nvSpPr>
        <p:spPr>
          <a:xfrm>
            <a:off x="2635202" y="4737460"/>
            <a:ext cx="3212756" cy="523220"/>
          </a:xfrm>
          <a:prstGeom prst="rect">
            <a:avLst/>
          </a:prstGeom>
          <a:noFill/>
        </p:spPr>
        <p:txBody>
          <a:bodyPr wrap="square" rtlCol="0">
            <a:spAutoFit/>
          </a:bodyPr>
          <a:lstStyle/>
          <a:p>
            <a:pPr algn="ctr"/>
            <a:r>
              <a:rPr lang="fr-CA" sz="1400" b="1" dirty="0">
                <a:latin typeface="+mn-lt"/>
              </a:rPr>
              <a:t>INTERACTIVE</a:t>
            </a:r>
          </a:p>
          <a:p>
            <a:pPr algn="ctr"/>
            <a:r>
              <a:rPr lang="fr-CA" sz="1400" dirty="0">
                <a:latin typeface="+mn-lt"/>
              </a:rPr>
              <a:t> WORKPLACE </a:t>
            </a:r>
            <a:endParaRPr lang="en-CA" sz="1400" dirty="0">
              <a:latin typeface="+mn-lt"/>
            </a:endParaRPr>
          </a:p>
        </p:txBody>
      </p:sp>
      <p:sp>
        <p:nvSpPr>
          <p:cNvPr id="73" name="TextBox 72">
            <a:extLst>
              <a:ext uri="{FF2B5EF4-FFF2-40B4-BE49-F238E27FC236}">
                <a16:creationId xmlns:a16="http://schemas.microsoft.com/office/drawing/2014/main" id="{043975EF-F360-4B6F-9D8F-02C441F1F355}"/>
              </a:ext>
            </a:extLst>
          </p:cNvPr>
          <p:cNvSpPr txBox="1"/>
          <p:nvPr/>
        </p:nvSpPr>
        <p:spPr>
          <a:xfrm>
            <a:off x="3270927" y="3317258"/>
            <a:ext cx="2171071" cy="523220"/>
          </a:xfrm>
          <a:prstGeom prst="rect">
            <a:avLst/>
          </a:prstGeom>
          <a:noFill/>
        </p:spPr>
        <p:txBody>
          <a:bodyPr wrap="square" rtlCol="0">
            <a:spAutoFit/>
          </a:bodyPr>
          <a:lstStyle/>
          <a:p>
            <a:pPr algn="ctr"/>
            <a:r>
              <a:rPr lang="fr-CA" sz="1400" b="1" dirty="0">
                <a:latin typeface="+mn-lt"/>
              </a:rPr>
              <a:t>BALANCED</a:t>
            </a:r>
            <a:r>
              <a:rPr lang="fr-CA" sz="1400" dirty="0">
                <a:latin typeface="+mn-lt"/>
              </a:rPr>
              <a:t> WORKPLACE </a:t>
            </a:r>
            <a:endParaRPr lang="en-CA" sz="1400" dirty="0">
              <a:latin typeface="+mn-lt"/>
            </a:endParaRP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508759" y="368933"/>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sz="3000" dirty="0">
                <a:solidFill>
                  <a:schemeClr val="accent3"/>
                </a:solidFill>
              </a:rPr>
              <a:t>How is a </a:t>
            </a:r>
            <a:r>
              <a:rPr lang="en-CA" sz="3000" dirty="0" err="1">
                <a:solidFill>
                  <a:schemeClr val="accent3"/>
                </a:solidFill>
              </a:rPr>
              <a:t>GCworkplace</a:t>
            </a:r>
            <a:r>
              <a:rPr lang="en-CA" sz="3000" dirty="0">
                <a:solidFill>
                  <a:schemeClr val="accent3"/>
                </a:solidFill>
              </a:rPr>
              <a:t> designed? </a:t>
            </a:r>
          </a:p>
          <a:p>
            <a:endParaRPr lang="en-CA" sz="3000" dirty="0">
              <a:solidFill>
                <a:schemeClr val="accent3"/>
              </a:solidFill>
            </a:endParaRPr>
          </a:p>
        </p:txBody>
      </p:sp>
      <p:sp>
        <p:nvSpPr>
          <p:cNvPr id="15" name="Rectangle 14">
            <a:extLst>
              <a:ext uri="{FF2B5EF4-FFF2-40B4-BE49-F238E27FC236}">
                <a16:creationId xmlns:a16="http://schemas.microsoft.com/office/drawing/2014/main" id="{E9117BD0-0E74-4C2E-80EA-D2B58A53F5E9}"/>
              </a:ext>
            </a:extLst>
          </p:cNvPr>
          <p:cNvSpPr/>
          <p:nvPr/>
        </p:nvSpPr>
        <p:spPr>
          <a:xfrm>
            <a:off x="420820" y="2168264"/>
            <a:ext cx="1992619" cy="3108543"/>
          </a:xfrm>
          <a:prstGeom prst="rect">
            <a:avLst/>
          </a:prstGeom>
        </p:spPr>
        <p:txBody>
          <a:bodyPr wrap="square">
            <a:spAutoFit/>
          </a:bodyPr>
          <a:lstStyle/>
          <a:p>
            <a:pPr marL="285750" indent="-285750">
              <a:buFont typeface="Wingdings" panose="05000000000000000000" pitchFamily="2" charset="2"/>
              <a:buChar char="ü"/>
            </a:pPr>
            <a:r>
              <a:rPr lang="en-US" sz="1400" b="1" dirty="0">
                <a:solidFill>
                  <a:srgbClr val="000000"/>
                </a:solidFill>
                <a:latin typeface="Arial" panose="020B0604020202020204" pitchFamily="34" charset="0"/>
                <a:ea typeface="Roboto Slab" panose="020B0604020202020204" charset="0"/>
                <a:cs typeface="Arial" panose="020B0604020202020204" pitchFamily="34" charset="0"/>
              </a:rPr>
              <a:t>USER-CENTRIC DESIGN</a:t>
            </a:r>
          </a:p>
          <a:p>
            <a:pPr marL="285750" indent="-285750">
              <a:buFont typeface="Wingdings" panose="05000000000000000000" pitchFamily="2" charset="2"/>
              <a:buChar char="ü"/>
            </a:pPr>
            <a:endParaRPr lang="en-US"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buFont typeface="Wingdings" panose="05000000000000000000" pitchFamily="2" charset="2"/>
              <a:buChar char="ü"/>
            </a:pPr>
            <a:r>
              <a:rPr lang="en-US" sz="1400" b="1" dirty="0">
                <a:solidFill>
                  <a:srgbClr val="000000"/>
                </a:solidFill>
                <a:latin typeface="Arial" panose="020B0604020202020204" pitchFamily="34" charset="0"/>
                <a:ea typeface="Roboto Slab" panose="020B0604020202020204" charset="0"/>
                <a:cs typeface="Arial" panose="020B0604020202020204" pitchFamily="34" charset="0"/>
              </a:rPr>
              <a:t>PROMOTE EQUAL ACCESS</a:t>
            </a:r>
          </a:p>
          <a:p>
            <a:pPr marL="285750" indent="-285750">
              <a:buFont typeface="Wingdings" panose="05000000000000000000" pitchFamily="2" charset="2"/>
              <a:buChar char="ü"/>
            </a:pPr>
            <a:endParaRPr lang="en-US"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buFont typeface="Wingdings" panose="05000000000000000000" pitchFamily="2" charset="2"/>
              <a:buChar char="ü"/>
            </a:pPr>
            <a:r>
              <a:rPr lang="en-US" sz="1400" b="1" dirty="0">
                <a:solidFill>
                  <a:srgbClr val="000000"/>
                </a:solidFill>
                <a:latin typeface="Arial" panose="020B0604020202020204" pitchFamily="34" charset="0"/>
                <a:ea typeface="Roboto Slab" panose="020B0604020202020204" charset="0"/>
                <a:cs typeface="Arial" panose="020B0604020202020204" pitchFamily="34" charset="0"/>
              </a:rPr>
              <a:t>DESIGN FOR ACTIVITIES</a:t>
            </a:r>
          </a:p>
          <a:p>
            <a:pPr marL="285750" indent="-285750">
              <a:buFont typeface="Wingdings" panose="05000000000000000000" pitchFamily="2" charset="2"/>
              <a:buChar char="ü"/>
            </a:pPr>
            <a:endParaRPr lang="en-US"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buFont typeface="Wingdings" panose="05000000000000000000" pitchFamily="2" charset="2"/>
              <a:buChar char="ü"/>
            </a:pPr>
            <a:r>
              <a:rPr lang="en-US" sz="1400" b="1" dirty="0">
                <a:solidFill>
                  <a:srgbClr val="000000"/>
                </a:solidFill>
                <a:latin typeface="Arial" panose="020B0604020202020204" pitchFamily="34" charset="0"/>
                <a:ea typeface="Roboto Slab" panose="020B0604020202020204" charset="0"/>
                <a:cs typeface="Arial" panose="020B0604020202020204" pitchFamily="34" charset="0"/>
              </a:rPr>
              <a:t>ZONE BY FUNCTION</a:t>
            </a:r>
          </a:p>
          <a:p>
            <a:pPr marL="285750" indent="-285750">
              <a:buFont typeface="Wingdings" panose="05000000000000000000" pitchFamily="2" charset="2"/>
              <a:buChar char="ü"/>
            </a:pPr>
            <a:endParaRPr lang="en-US"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buFont typeface="Wingdings" panose="05000000000000000000" pitchFamily="2" charset="2"/>
              <a:buChar char="ü"/>
            </a:pPr>
            <a:r>
              <a:rPr lang="en-US" sz="1400" b="1" dirty="0">
                <a:solidFill>
                  <a:srgbClr val="000000"/>
                </a:solidFill>
                <a:latin typeface="Arial" panose="020B0604020202020204" pitchFamily="34" charset="0"/>
                <a:ea typeface="Roboto Slab" panose="020B0604020202020204" charset="0"/>
                <a:cs typeface="Arial" panose="020B0604020202020204" pitchFamily="34" charset="0"/>
              </a:rPr>
              <a:t>PLAN FOR CHANGE</a:t>
            </a: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5200085" y="1417936"/>
            <a:ext cx="6504245" cy="4219996"/>
            <a:chOff x="6104503" y="2257641"/>
            <a:chExt cx="5228298" cy="3593671"/>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a:defRPr/>
              </a:pPr>
              <a:endParaRPr lang="en-CA" kern="0" dirty="0">
                <a:solidFill>
                  <a:prstClr val="white"/>
                </a:solidFill>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algn="ctr" defTabSz="457200">
                <a:defRPr/>
              </a:pPr>
              <a:r>
                <a:rPr lang="en-US" sz="1000" kern="0" dirty="0">
                  <a:solidFill>
                    <a:prstClr val="black"/>
                  </a:solidFill>
                  <a:latin typeface="Tw Cen MT"/>
                  <a:cs typeface="Tw Cen MT"/>
                </a:rPr>
                <a:t>INDIVIDUAL</a:t>
              </a:r>
            </a:p>
          </p:txBody>
        </p:sp>
        <p:pic>
          <p:nvPicPr>
            <p:cNvPr id="29" name="Picture 28">
              <a:extLst>
                <a:ext uri="{FF2B5EF4-FFF2-40B4-BE49-F238E27FC236}">
                  <a16:creationId xmlns:a16="http://schemas.microsoft.com/office/drawing/2014/main" id="{2931E884-B027-47B9-A56A-FAAE7B5DFE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8253642" y="2837133"/>
              <a:ext cx="884421" cy="5143937"/>
            </a:xfrm>
            <a:prstGeom prst="rect">
              <a:avLst/>
            </a:prstGeom>
          </p:spPr>
        </p:pic>
        <p:sp>
          <p:nvSpPr>
            <p:cNvPr id="30" name="Rectangle 29">
              <a:extLst>
                <a:ext uri="{FF2B5EF4-FFF2-40B4-BE49-F238E27FC236}">
                  <a16:creationId xmlns:a16="http://schemas.microsoft.com/office/drawing/2014/main" id="{54C4C0DE-1417-411B-B0CE-F8359BF1D217}"/>
                </a:ext>
              </a:extLst>
            </p:cNvPr>
            <p:cNvSpPr/>
            <p:nvPr/>
          </p:nvSpPr>
          <p:spPr>
            <a:xfrm rot="5400000">
              <a:off x="10302877" y="4851764"/>
              <a:ext cx="815215" cy="1114674"/>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1" name="Rectangle 30">
              <a:extLst>
                <a:ext uri="{FF2B5EF4-FFF2-40B4-BE49-F238E27FC236}">
                  <a16:creationId xmlns:a16="http://schemas.microsoft.com/office/drawing/2014/main" id="{10263B79-11A9-4ECD-9B63-91888087B294}"/>
                </a:ext>
              </a:extLst>
            </p:cNvPr>
            <p:cNvSpPr/>
            <p:nvPr/>
          </p:nvSpPr>
          <p:spPr>
            <a:xfrm rot="5400000">
              <a:off x="9536197" y="5235758"/>
              <a:ext cx="794509" cy="367392"/>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2" name="Rectangle 31">
              <a:extLst>
                <a:ext uri="{FF2B5EF4-FFF2-40B4-BE49-F238E27FC236}">
                  <a16:creationId xmlns:a16="http://schemas.microsoft.com/office/drawing/2014/main" id="{BEDFA418-3E1B-4680-9468-7AE79B23D264}"/>
                </a:ext>
              </a:extLst>
            </p:cNvPr>
            <p:cNvSpPr/>
            <p:nvPr/>
          </p:nvSpPr>
          <p:spPr>
            <a:xfrm rot="5400000">
              <a:off x="9092734" y="5217410"/>
              <a:ext cx="815215" cy="3931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3" name="Rectangle 32">
              <a:extLst>
                <a:ext uri="{FF2B5EF4-FFF2-40B4-BE49-F238E27FC236}">
                  <a16:creationId xmlns:a16="http://schemas.microsoft.com/office/drawing/2014/main" id="{FAC3BFBF-E8FB-4935-BA6D-52B29E2C181B}"/>
                </a:ext>
              </a:extLst>
            </p:cNvPr>
            <p:cNvSpPr/>
            <p:nvPr/>
          </p:nvSpPr>
          <p:spPr>
            <a:xfrm rot="5400000">
              <a:off x="8398982" y="4960984"/>
              <a:ext cx="815215" cy="910347"/>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4" name="Rectangle 33">
              <a:extLst>
                <a:ext uri="{FF2B5EF4-FFF2-40B4-BE49-F238E27FC236}">
                  <a16:creationId xmlns:a16="http://schemas.microsoft.com/office/drawing/2014/main" id="{AEDA95A0-D73F-499B-BA2F-27523FBAA700}"/>
                </a:ext>
              </a:extLst>
            </p:cNvPr>
            <p:cNvSpPr/>
            <p:nvPr/>
          </p:nvSpPr>
          <p:spPr>
            <a:xfrm rot="5400000">
              <a:off x="6836162" y="4338377"/>
              <a:ext cx="795816" cy="215071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35" name="Picture 34">
              <a:extLst>
                <a:ext uri="{FF2B5EF4-FFF2-40B4-BE49-F238E27FC236}">
                  <a16:creationId xmlns:a16="http://schemas.microsoft.com/office/drawing/2014/main" id="{02E20A9E-CF32-4AE1-8491-FE411894A324}"/>
                </a:ext>
              </a:extLst>
            </p:cNvPr>
            <p:cNvPicPr>
              <a:picLocks noChangeAspect="1"/>
            </p:cNvPicPr>
            <p:nvPr/>
          </p:nvPicPr>
          <p:blipFill>
            <a:blip r:embed="rId3"/>
            <a:stretch>
              <a:fillRect/>
            </a:stretch>
          </p:blipFill>
          <p:spPr>
            <a:xfrm rot="5400000">
              <a:off x="8275616" y="1536028"/>
              <a:ext cx="898142" cy="5216229"/>
            </a:xfrm>
            <a:prstGeom prst="rect">
              <a:avLst/>
            </a:prstGeom>
          </p:spPr>
        </p:pic>
        <p:sp>
          <p:nvSpPr>
            <p:cNvPr id="36" name="Rectangle 35">
              <a:extLst>
                <a:ext uri="{FF2B5EF4-FFF2-40B4-BE49-F238E27FC236}">
                  <a16:creationId xmlns:a16="http://schemas.microsoft.com/office/drawing/2014/main" id="{71665857-5C2D-491B-8FE8-E36932B2EB6F}"/>
                </a:ext>
              </a:extLst>
            </p:cNvPr>
            <p:cNvSpPr/>
            <p:nvPr/>
          </p:nvSpPr>
          <p:spPr>
            <a:xfrm rot="5400000">
              <a:off x="10107495" y="3395493"/>
              <a:ext cx="815215" cy="151806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7" name="Rectangle 36">
              <a:extLst>
                <a:ext uri="{FF2B5EF4-FFF2-40B4-BE49-F238E27FC236}">
                  <a16:creationId xmlns:a16="http://schemas.microsoft.com/office/drawing/2014/main" id="{605DA09A-7A14-4C4D-AB93-8CC5DC921115}"/>
                </a:ext>
              </a:extLst>
            </p:cNvPr>
            <p:cNvSpPr/>
            <p:nvPr/>
          </p:nvSpPr>
          <p:spPr>
            <a:xfrm rot="5400000">
              <a:off x="9052542" y="3918764"/>
              <a:ext cx="815215" cy="471525"/>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8" name="Rectangle 37">
              <a:extLst>
                <a:ext uri="{FF2B5EF4-FFF2-40B4-BE49-F238E27FC236}">
                  <a16:creationId xmlns:a16="http://schemas.microsoft.com/office/drawing/2014/main" id="{D8FF347D-C078-428D-BF08-211BBF0D4F67}"/>
                </a:ext>
              </a:extLst>
            </p:cNvPr>
            <p:cNvSpPr/>
            <p:nvPr/>
          </p:nvSpPr>
          <p:spPr>
            <a:xfrm rot="5400000">
              <a:off x="8526376" y="3944535"/>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9" name="Rectangle 38">
              <a:extLst>
                <a:ext uri="{FF2B5EF4-FFF2-40B4-BE49-F238E27FC236}">
                  <a16:creationId xmlns:a16="http://schemas.microsoft.com/office/drawing/2014/main" id="{14C81CE2-A555-44D7-979A-D3310DF6A5B3}"/>
                </a:ext>
              </a:extLst>
            </p:cNvPr>
            <p:cNvSpPr/>
            <p:nvPr/>
          </p:nvSpPr>
          <p:spPr>
            <a:xfrm rot="5400000">
              <a:off x="7957443" y="3827360"/>
              <a:ext cx="815215" cy="654333"/>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0" name="Rectangle 39">
              <a:extLst>
                <a:ext uri="{FF2B5EF4-FFF2-40B4-BE49-F238E27FC236}">
                  <a16:creationId xmlns:a16="http://schemas.microsoft.com/office/drawing/2014/main" id="{F0356815-11AD-4548-85D2-1BA709AA1AFC}"/>
                </a:ext>
              </a:extLst>
            </p:cNvPr>
            <p:cNvSpPr/>
            <p:nvPr/>
          </p:nvSpPr>
          <p:spPr>
            <a:xfrm rot="5400000">
              <a:off x="6658988" y="3227828"/>
              <a:ext cx="795816" cy="1853396"/>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41" name="Picture 40">
              <a:extLst>
                <a:ext uri="{FF2B5EF4-FFF2-40B4-BE49-F238E27FC236}">
                  <a16:creationId xmlns:a16="http://schemas.microsoft.com/office/drawing/2014/main" id="{3259F1E6-B14F-411B-B7FC-E8272639FF07}"/>
                </a:ext>
              </a:extLst>
            </p:cNvPr>
            <p:cNvPicPr>
              <a:picLocks noChangeAspect="1"/>
            </p:cNvPicPr>
            <p:nvPr/>
          </p:nvPicPr>
          <p:blipFill>
            <a:blip r:embed="rId4"/>
            <a:stretch>
              <a:fillRect/>
            </a:stretch>
          </p:blipFill>
          <p:spPr>
            <a:xfrm rot="5400000">
              <a:off x="8273418" y="285017"/>
              <a:ext cx="854183" cy="5192014"/>
            </a:xfrm>
            <a:prstGeom prst="rect">
              <a:avLst/>
            </a:prstGeom>
          </p:spPr>
        </p:pic>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a:defRPr/>
              </a:pPr>
              <a:endParaRPr lang="en-CA" kern="0" dirty="0">
                <a:solidFill>
                  <a:prstClr val="white"/>
                </a:solidFill>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algn="ctr" defTabSz="457200">
                <a:defRPr/>
              </a:pPr>
              <a:r>
                <a:rPr lang="en-US" sz="1000" kern="0" dirty="0">
                  <a:solidFill>
                    <a:prstClr val="black"/>
                  </a:solidFill>
                  <a:latin typeface="Tw Cen MT"/>
                  <a:cs typeface="Tw Cen MT"/>
                </a:rPr>
                <a:t>COLLABORATIVE</a:t>
              </a:r>
            </a:p>
          </p:txBody>
        </p:sp>
        <p:sp>
          <p:nvSpPr>
            <p:cNvPr id="44" name="Rectangle 43">
              <a:extLst>
                <a:ext uri="{FF2B5EF4-FFF2-40B4-BE49-F238E27FC236}">
                  <a16:creationId xmlns:a16="http://schemas.microsoft.com/office/drawing/2014/main" id="{1FEA6EE0-081E-4DAF-9003-90273DEC2BB9}"/>
                </a:ext>
              </a:extLst>
            </p:cNvPr>
            <p:cNvSpPr/>
            <p:nvPr/>
          </p:nvSpPr>
          <p:spPr>
            <a:xfrm rot="5400000">
              <a:off x="9882871" y="1900831"/>
              <a:ext cx="815215" cy="197345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5" name="Rectangle 44">
              <a:extLst>
                <a:ext uri="{FF2B5EF4-FFF2-40B4-BE49-F238E27FC236}">
                  <a16:creationId xmlns:a16="http://schemas.microsoft.com/office/drawing/2014/main" id="{B06A3B4D-2CDB-478A-A2B7-FDBE13964407}"/>
                </a:ext>
              </a:extLst>
            </p:cNvPr>
            <p:cNvSpPr/>
            <p:nvPr/>
          </p:nvSpPr>
          <p:spPr>
            <a:xfrm rot="5400000">
              <a:off x="8553767" y="2621474"/>
              <a:ext cx="815215" cy="532170"/>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6" name="Rectangle 45">
              <a:extLst>
                <a:ext uri="{FF2B5EF4-FFF2-40B4-BE49-F238E27FC236}">
                  <a16:creationId xmlns:a16="http://schemas.microsoft.com/office/drawing/2014/main" id="{EEE955AB-5F34-48F4-B03E-EA946170B2AA}"/>
                </a:ext>
              </a:extLst>
            </p:cNvPr>
            <p:cNvSpPr/>
            <p:nvPr/>
          </p:nvSpPr>
          <p:spPr>
            <a:xfrm rot="5400000">
              <a:off x="8020731" y="2677569"/>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7" name="Rectangle 46">
              <a:extLst>
                <a:ext uri="{FF2B5EF4-FFF2-40B4-BE49-F238E27FC236}">
                  <a16:creationId xmlns:a16="http://schemas.microsoft.com/office/drawing/2014/main" id="{73BACE0B-BA9F-488E-96EC-C9A33184C731}"/>
                </a:ext>
              </a:extLst>
            </p:cNvPr>
            <p:cNvSpPr/>
            <p:nvPr/>
          </p:nvSpPr>
          <p:spPr>
            <a:xfrm rot="5400000">
              <a:off x="7525164" y="2618982"/>
              <a:ext cx="815215" cy="508452"/>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8" name="Rectangle 47">
              <a:extLst>
                <a:ext uri="{FF2B5EF4-FFF2-40B4-BE49-F238E27FC236}">
                  <a16:creationId xmlns:a16="http://schemas.microsoft.com/office/drawing/2014/main" id="{4E9DF9E1-92C9-4014-91F0-0B64BBBF1F43}"/>
                </a:ext>
              </a:extLst>
            </p:cNvPr>
            <p:cNvSpPr/>
            <p:nvPr/>
          </p:nvSpPr>
          <p:spPr>
            <a:xfrm rot="5400000">
              <a:off x="6490674" y="2157689"/>
              <a:ext cx="795816" cy="1459741"/>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a:defRPr/>
              </a:pPr>
              <a:endParaRPr lang="en-CA" kern="0" dirty="0">
                <a:solidFill>
                  <a:prstClr val="white"/>
                </a:solidFill>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algn="ctr" defTabSz="457200">
                <a:defRPr/>
              </a:pPr>
              <a:r>
                <a:rPr lang="en-US" sz="1000" kern="0" dirty="0">
                  <a:solidFill>
                    <a:prstClr val="black"/>
                  </a:solidFill>
                  <a:latin typeface="Tw Cen MT"/>
                  <a:cs typeface="Tw Cen MT"/>
                </a:rPr>
                <a:t>INDIVIDUAL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a:defRPr/>
              </a:pPr>
              <a:endParaRPr lang="en-CA" kern="0" dirty="0">
                <a:solidFill>
                  <a:prstClr val="white"/>
                </a:solidFill>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algn="ctr" defTabSz="457200">
                <a:defRPr/>
              </a:pPr>
              <a:r>
                <a:rPr lang="en-US" sz="1000" kern="0" dirty="0">
                  <a:solidFill>
                    <a:prstClr val="black"/>
                  </a:solidFill>
                  <a:latin typeface="Tw Cen MT"/>
                  <a:cs typeface="Tw Cen MT"/>
                </a:rPr>
                <a:t>COLLABORATIVE</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a:defRPr/>
              </a:pPr>
              <a:endParaRPr lang="en-CA" kern="0" dirty="0">
                <a:solidFill>
                  <a:prstClr val="white"/>
                </a:solidFill>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algn="ctr" defTabSz="457200">
                <a:defRPr/>
              </a:pPr>
              <a:r>
                <a:rPr lang="en-US" sz="1000" kern="0" dirty="0">
                  <a:solidFill>
                    <a:prstClr val="black"/>
                  </a:solidFill>
                  <a:latin typeface="Tw Cen MT"/>
                  <a:cs typeface="Tw Cen MT"/>
                </a:rPr>
                <a:t>INDIVIDUAL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a:defRPr/>
              </a:pPr>
              <a:endParaRPr lang="en-CA" kern="0" dirty="0">
                <a:solidFill>
                  <a:prstClr val="white"/>
                </a:solidFill>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algn="ctr" defTabSz="457200">
                <a:defRPr/>
              </a:pPr>
              <a:r>
                <a:rPr lang="en-US" sz="1000" kern="0" dirty="0">
                  <a:solidFill>
                    <a:prstClr val="black"/>
                  </a:solidFill>
                  <a:latin typeface="Tw Cen MT"/>
                  <a:cs typeface="Tw Cen MT"/>
                </a:rPr>
                <a:t>COLLABORATIVE</a:t>
              </a:r>
            </a:p>
          </p:txBody>
        </p:sp>
      </p:grpSp>
      <p:grpSp>
        <p:nvGrpSpPr>
          <p:cNvPr id="57" name="Group 56">
            <a:extLst>
              <a:ext uri="{FF2B5EF4-FFF2-40B4-BE49-F238E27FC236}">
                <a16:creationId xmlns:a16="http://schemas.microsoft.com/office/drawing/2014/main" id="{E390ECC9-C56A-48DC-8980-B59A856B1578}"/>
              </a:ext>
            </a:extLst>
          </p:cNvPr>
          <p:cNvGrpSpPr/>
          <p:nvPr/>
        </p:nvGrpSpPr>
        <p:grpSpPr>
          <a:xfrm>
            <a:off x="9754128" y="5823322"/>
            <a:ext cx="2416722" cy="404845"/>
            <a:chOff x="3029862" y="5855935"/>
            <a:chExt cx="2416722" cy="404845"/>
          </a:xfrm>
        </p:grpSpPr>
        <p:sp>
          <p:nvSpPr>
            <p:cNvPr id="58" name="TextBox 57">
              <a:extLst>
                <a:ext uri="{FF2B5EF4-FFF2-40B4-BE49-F238E27FC236}">
                  <a16:creationId xmlns:a16="http://schemas.microsoft.com/office/drawing/2014/main" id="{2AA7B46D-DD96-4AD0-A4DB-0CBC3DC781C9}"/>
                </a:ext>
              </a:extLst>
            </p:cNvPr>
            <p:cNvSpPr txBox="1"/>
            <p:nvPr/>
          </p:nvSpPr>
          <p:spPr>
            <a:xfrm>
              <a:off x="3312369" y="5889262"/>
              <a:ext cx="2134215" cy="371518"/>
            </a:xfrm>
            <a:prstGeom prst="rect">
              <a:avLst/>
            </a:prstGeom>
            <a:noFill/>
          </p:spPr>
          <p:txBody>
            <a:bodyPr wrap="square" rtlCol="0">
              <a:spAutoFit/>
            </a:bodyPr>
            <a:lstStyle/>
            <a:p>
              <a:pPr>
                <a:lnSpc>
                  <a:spcPts val="1100"/>
                </a:lnSpc>
                <a:spcAft>
                  <a:spcPts val="600"/>
                </a:spcAft>
                <a:defRPr/>
              </a:pPr>
              <a:r>
                <a:rPr lang="en-CA" sz="900" kern="0" dirty="0">
                  <a:solidFill>
                    <a:prstClr val="black"/>
                  </a:solidFill>
                  <a:latin typeface="Tw Cen MT" panose="020B0602020104020603" pitchFamily="34" charset="0"/>
                </a:rPr>
                <a:t>PRIMARY INDIVIDUAL ENCLOSED</a:t>
              </a:r>
            </a:p>
          </p:txBody>
        </p:sp>
        <p:sp>
          <p:nvSpPr>
            <p:cNvPr id="59" name="Rectangle 58">
              <a:extLst>
                <a:ext uri="{FF2B5EF4-FFF2-40B4-BE49-F238E27FC236}">
                  <a16:creationId xmlns:a16="http://schemas.microsoft.com/office/drawing/2014/main" id="{71F4991B-DD72-4DD0-ACC2-80BD5359283E}"/>
                </a:ext>
              </a:extLst>
            </p:cNvPr>
            <p:cNvSpPr/>
            <p:nvPr/>
          </p:nvSpPr>
          <p:spPr>
            <a:xfrm>
              <a:off x="3029862" y="5855935"/>
              <a:ext cx="344662" cy="325648"/>
            </a:xfrm>
            <a:prstGeom prst="rect">
              <a:avLst/>
            </a:prstGeom>
            <a:solidFill>
              <a:srgbClr val="8689AF"/>
            </a:solidFill>
            <a:ln w="12700" cap="flat" cmpd="sng" algn="ctr">
              <a:noFill/>
              <a:prstDash val="solid"/>
              <a:miter lim="800000"/>
            </a:ln>
            <a:effectLst/>
          </p:spPr>
          <p:txBody>
            <a:bodyPr rtlCol="0" anchor="ctr"/>
            <a:lstStyle/>
            <a:p>
              <a:pPr algn="ctr">
                <a:defRPr/>
              </a:pPr>
              <a:endParaRPr lang="en-CA" kern="0" dirty="0">
                <a:solidFill>
                  <a:srgbClr val="50C08B"/>
                </a:solidFill>
              </a:endParaRPr>
            </a:p>
          </p:txBody>
        </p:sp>
      </p:grpSp>
      <p:grpSp>
        <p:nvGrpSpPr>
          <p:cNvPr id="60" name="Group 59">
            <a:extLst>
              <a:ext uri="{FF2B5EF4-FFF2-40B4-BE49-F238E27FC236}">
                <a16:creationId xmlns:a16="http://schemas.microsoft.com/office/drawing/2014/main" id="{E0E2C0E9-6AC0-48F6-AAAF-8B186961565F}"/>
              </a:ext>
            </a:extLst>
          </p:cNvPr>
          <p:cNvGrpSpPr/>
          <p:nvPr/>
        </p:nvGrpSpPr>
        <p:grpSpPr>
          <a:xfrm>
            <a:off x="8032082" y="5808927"/>
            <a:ext cx="2185873" cy="441450"/>
            <a:chOff x="5299101" y="5848605"/>
            <a:chExt cx="2185873" cy="441450"/>
          </a:xfrm>
        </p:grpSpPr>
        <p:sp>
          <p:nvSpPr>
            <p:cNvPr id="61" name="TextBox 60">
              <a:extLst>
                <a:ext uri="{FF2B5EF4-FFF2-40B4-BE49-F238E27FC236}">
                  <a16:creationId xmlns:a16="http://schemas.microsoft.com/office/drawing/2014/main" id="{80CAE608-44DB-4C1A-B437-B40F7DD2C2B8}"/>
                </a:ext>
              </a:extLst>
            </p:cNvPr>
            <p:cNvSpPr txBox="1"/>
            <p:nvPr/>
          </p:nvSpPr>
          <p:spPr>
            <a:xfrm>
              <a:off x="5600188" y="5909334"/>
              <a:ext cx="1884786" cy="380721"/>
            </a:xfrm>
            <a:prstGeom prst="rect">
              <a:avLst/>
            </a:prstGeom>
            <a:noFill/>
          </p:spPr>
          <p:txBody>
            <a:bodyPr wrap="square" rtlCol="0">
              <a:spAutoFit/>
            </a:bodyPr>
            <a:lstStyle/>
            <a:p>
              <a:pPr>
                <a:lnSpc>
                  <a:spcPts val="1100"/>
                </a:lnSpc>
                <a:spcAft>
                  <a:spcPts val="600"/>
                </a:spcAft>
                <a:defRPr/>
              </a:pPr>
              <a:r>
                <a:rPr lang="en-CA" sz="900" kern="0" dirty="0">
                  <a:solidFill>
                    <a:prstClr val="black"/>
                  </a:solidFill>
                  <a:latin typeface="Tw Cen MT" panose="020B0602020104020603" pitchFamily="34" charset="0"/>
                </a:rPr>
                <a:t>SECONDARY INDIVIDUAL</a:t>
              </a:r>
            </a:p>
          </p:txBody>
        </p:sp>
        <p:sp>
          <p:nvSpPr>
            <p:cNvPr id="62" name="Rectangle 61">
              <a:extLst>
                <a:ext uri="{FF2B5EF4-FFF2-40B4-BE49-F238E27FC236}">
                  <a16:creationId xmlns:a16="http://schemas.microsoft.com/office/drawing/2014/main" id="{15A4847C-E862-4093-A436-1BA9F9A724C5}"/>
                </a:ext>
              </a:extLst>
            </p:cNvPr>
            <p:cNvSpPr/>
            <p:nvPr/>
          </p:nvSpPr>
          <p:spPr>
            <a:xfrm>
              <a:off x="5299101" y="5848605"/>
              <a:ext cx="344662" cy="325648"/>
            </a:xfrm>
            <a:prstGeom prst="rect">
              <a:avLst/>
            </a:prstGeom>
            <a:solidFill>
              <a:srgbClr val="DB63F3"/>
            </a:solidFill>
            <a:ln w="12700" cap="flat" cmpd="sng" algn="ctr">
              <a:noFill/>
              <a:prstDash val="solid"/>
              <a:miter lim="800000"/>
            </a:ln>
            <a:effectLst/>
          </p:spPr>
          <p:txBody>
            <a:bodyPr rtlCol="0" anchor="ctr"/>
            <a:lstStyle/>
            <a:p>
              <a:pPr algn="ctr">
                <a:defRPr/>
              </a:pPr>
              <a:endParaRPr lang="en-CA" kern="0" dirty="0">
                <a:solidFill>
                  <a:srgbClr val="50C08B"/>
                </a:solidFill>
              </a:endParaRPr>
            </a:p>
          </p:txBody>
        </p:sp>
      </p:grpSp>
      <p:grpSp>
        <p:nvGrpSpPr>
          <p:cNvPr id="63" name="Group 62">
            <a:extLst>
              <a:ext uri="{FF2B5EF4-FFF2-40B4-BE49-F238E27FC236}">
                <a16:creationId xmlns:a16="http://schemas.microsoft.com/office/drawing/2014/main" id="{A0E877F8-5E1D-47BB-9E4B-8F0FF339C6DE}"/>
              </a:ext>
            </a:extLst>
          </p:cNvPr>
          <p:cNvGrpSpPr/>
          <p:nvPr/>
        </p:nvGrpSpPr>
        <p:grpSpPr>
          <a:xfrm>
            <a:off x="6365408" y="5802689"/>
            <a:ext cx="2205591" cy="438682"/>
            <a:chOff x="7201172" y="5842367"/>
            <a:chExt cx="2205591" cy="438682"/>
          </a:xfrm>
        </p:grpSpPr>
        <p:sp>
          <p:nvSpPr>
            <p:cNvPr id="64" name="TextBox 63">
              <a:extLst>
                <a:ext uri="{FF2B5EF4-FFF2-40B4-BE49-F238E27FC236}">
                  <a16:creationId xmlns:a16="http://schemas.microsoft.com/office/drawing/2014/main" id="{5D3FD5A3-71C9-468D-90BA-FD9694146D60}"/>
                </a:ext>
              </a:extLst>
            </p:cNvPr>
            <p:cNvSpPr txBox="1"/>
            <p:nvPr/>
          </p:nvSpPr>
          <p:spPr>
            <a:xfrm>
              <a:off x="7506285" y="5898863"/>
              <a:ext cx="1900478" cy="382186"/>
            </a:xfrm>
            <a:prstGeom prst="rect">
              <a:avLst/>
            </a:prstGeom>
            <a:noFill/>
          </p:spPr>
          <p:txBody>
            <a:bodyPr wrap="square" rtlCol="0">
              <a:spAutoFit/>
            </a:bodyPr>
            <a:lstStyle/>
            <a:p>
              <a:pPr>
                <a:lnSpc>
                  <a:spcPts val="1100"/>
                </a:lnSpc>
                <a:spcAft>
                  <a:spcPts val="600"/>
                </a:spcAft>
                <a:defRPr/>
              </a:pPr>
              <a:r>
                <a:rPr lang="en-CA" sz="900" kern="0" dirty="0">
                  <a:solidFill>
                    <a:prstClr val="black"/>
                  </a:solidFill>
                  <a:latin typeface="Tw Cen MT" panose="020B0602020104020603" pitchFamily="34" charset="0"/>
                </a:rPr>
                <a:t>OPEN COLLABORATIVE</a:t>
              </a:r>
            </a:p>
          </p:txBody>
        </p:sp>
        <p:sp>
          <p:nvSpPr>
            <p:cNvPr id="65" name="Rectangle 64">
              <a:extLst>
                <a:ext uri="{FF2B5EF4-FFF2-40B4-BE49-F238E27FC236}">
                  <a16:creationId xmlns:a16="http://schemas.microsoft.com/office/drawing/2014/main" id="{5FF70329-56A3-44AF-8A94-CAC078217E94}"/>
                </a:ext>
              </a:extLst>
            </p:cNvPr>
            <p:cNvSpPr/>
            <p:nvPr/>
          </p:nvSpPr>
          <p:spPr>
            <a:xfrm>
              <a:off x="7201172" y="5842367"/>
              <a:ext cx="344662" cy="325648"/>
            </a:xfrm>
            <a:prstGeom prst="rect">
              <a:avLst/>
            </a:prstGeom>
            <a:solidFill>
              <a:srgbClr val="FDEB03"/>
            </a:solidFill>
            <a:ln w="12700" cap="flat" cmpd="sng" algn="ctr">
              <a:noFill/>
              <a:prstDash val="solid"/>
              <a:miter lim="800000"/>
            </a:ln>
            <a:effectLst/>
          </p:spPr>
          <p:txBody>
            <a:bodyPr rtlCol="0" anchor="ctr"/>
            <a:lstStyle/>
            <a:p>
              <a:pPr algn="ctr">
                <a:defRPr/>
              </a:pPr>
              <a:endParaRPr lang="en-CA" kern="0" dirty="0">
                <a:solidFill>
                  <a:srgbClr val="50C08B"/>
                </a:solidFill>
              </a:endParaRPr>
            </a:p>
          </p:txBody>
        </p:sp>
      </p:grpSp>
      <p:grpSp>
        <p:nvGrpSpPr>
          <p:cNvPr id="66" name="Group 65">
            <a:extLst>
              <a:ext uri="{FF2B5EF4-FFF2-40B4-BE49-F238E27FC236}">
                <a16:creationId xmlns:a16="http://schemas.microsoft.com/office/drawing/2014/main" id="{4DEB07DE-89F0-402E-9940-211FAF1E10BE}"/>
              </a:ext>
            </a:extLst>
          </p:cNvPr>
          <p:cNvGrpSpPr/>
          <p:nvPr/>
        </p:nvGrpSpPr>
        <p:grpSpPr>
          <a:xfrm>
            <a:off x="4480322" y="5794366"/>
            <a:ext cx="2432574" cy="443279"/>
            <a:chOff x="9013642" y="5848603"/>
            <a:chExt cx="2432574" cy="443279"/>
          </a:xfrm>
        </p:grpSpPr>
        <p:sp>
          <p:nvSpPr>
            <p:cNvPr id="67" name="TextBox 66">
              <a:extLst>
                <a:ext uri="{FF2B5EF4-FFF2-40B4-BE49-F238E27FC236}">
                  <a16:creationId xmlns:a16="http://schemas.microsoft.com/office/drawing/2014/main" id="{B7C1B291-2CC0-43B3-9B79-F34C4B86AB3E}"/>
                </a:ext>
              </a:extLst>
            </p:cNvPr>
            <p:cNvSpPr txBox="1"/>
            <p:nvPr/>
          </p:nvSpPr>
          <p:spPr>
            <a:xfrm>
              <a:off x="9308848" y="5909696"/>
              <a:ext cx="2137368" cy="382186"/>
            </a:xfrm>
            <a:prstGeom prst="rect">
              <a:avLst/>
            </a:prstGeom>
            <a:noFill/>
          </p:spPr>
          <p:txBody>
            <a:bodyPr wrap="square" rtlCol="0">
              <a:spAutoFit/>
            </a:bodyPr>
            <a:lstStyle/>
            <a:p>
              <a:pPr>
                <a:lnSpc>
                  <a:spcPts val="1100"/>
                </a:lnSpc>
                <a:spcAft>
                  <a:spcPts val="600"/>
                </a:spcAft>
                <a:defRPr/>
              </a:pPr>
              <a:r>
                <a:rPr lang="en-CA" sz="900" kern="0" dirty="0">
                  <a:solidFill>
                    <a:prstClr val="black"/>
                  </a:solidFill>
                  <a:latin typeface="Tw Cen MT" panose="020B0602020104020603" pitchFamily="34" charset="0"/>
                </a:rPr>
                <a:t>ENCLOSED COLLABORATIVE</a:t>
              </a:r>
            </a:p>
          </p:txBody>
        </p:sp>
        <p:sp>
          <p:nvSpPr>
            <p:cNvPr id="68" name="Rectangle 67">
              <a:extLst>
                <a:ext uri="{FF2B5EF4-FFF2-40B4-BE49-F238E27FC236}">
                  <a16:creationId xmlns:a16="http://schemas.microsoft.com/office/drawing/2014/main" id="{3CCC974D-03D0-4BDA-B733-070580EA8DF0}"/>
                </a:ext>
              </a:extLst>
            </p:cNvPr>
            <p:cNvSpPr/>
            <p:nvPr/>
          </p:nvSpPr>
          <p:spPr>
            <a:xfrm>
              <a:off x="9013642" y="5848603"/>
              <a:ext cx="344662" cy="325648"/>
            </a:xfrm>
            <a:prstGeom prst="rect">
              <a:avLst/>
            </a:prstGeom>
            <a:solidFill>
              <a:srgbClr val="03BADF"/>
            </a:solidFill>
            <a:ln w="12700" cap="flat" cmpd="sng" algn="ctr">
              <a:noFill/>
              <a:prstDash val="solid"/>
              <a:miter lim="800000"/>
            </a:ln>
            <a:effectLst/>
          </p:spPr>
          <p:txBody>
            <a:bodyPr rtlCol="0" anchor="ctr"/>
            <a:lstStyle/>
            <a:p>
              <a:pPr algn="ctr">
                <a:defRPr/>
              </a:pPr>
              <a:endParaRPr lang="en-CA" kern="0" dirty="0">
                <a:solidFill>
                  <a:srgbClr val="50C08B"/>
                </a:solidFill>
              </a:endParaRPr>
            </a:p>
          </p:txBody>
        </p:sp>
      </p:grpSp>
      <p:sp>
        <p:nvSpPr>
          <p:cNvPr id="69" name="TextBox 68">
            <a:extLst>
              <a:ext uri="{FF2B5EF4-FFF2-40B4-BE49-F238E27FC236}">
                <a16:creationId xmlns:a16="http://schemas.microsoft.com/office/drawing/2014/main" id="{9435C836-13C5-43CA-9623-4D1E90A9E9DC}"/>
              </a:ext>
            </a:extLst>
          </p:cNvPr>
          <p:cNvSpPr txBox="1"/>
          <p:nvPr/>
        </p:nvSpPr>
        <p:spPr>
          <a:xfrm>
            <a:off x="3118001" y="1906169"/>
            <a:ext cx="2348150" cy="523220"/>
          </a:xfrm>
          <a:prstGeom prst="rect">
            <a:avLst/>
          </a:prstGeom>
          <a:noFill/>
        </p:spPr>
        <p:txBody>
          <a:bodyPr wrap="square" rtlCol="0">
            <a:spAutoFit/>
          </a:bodyPr>
          <a:lstStyle/>
          <a:p>
            <a:pPr algn="ctr"/>
            <a:r>
              <a:rPr lang="fr-CA" sz="1400" b="1" dirty="0">
                <a:latin typeface="+mn-lt"/>
              </a:rPr>
              <a:t>AUTONOMOUS</a:t>
            </a:r>
            <a:r>
              <a:rPr lang="fr-CA" sz="1400" dirty="0">
                <a:latin typeface="+mn-lt"/>
              </a:rPr>
              <a:t> WORKPLACE </a:t>
            </a:r>
            <a:endParaRPr lang="en-CA" sz="1400" dirty="0">
              <a:latin typeface="+mn-lt"/>
            </a:endParaRPr>
          </a:p>
        </p:txBody>
      </p:sp>
      <p:pic>
        <p:nvPicPr>
          <p:cNvPr id="70" name="Picture 69" descr="activityprofile-autonomous.png">
            <a:extLst>
              <a:ext uri="{FF2B5EF4-FFF2-40B4-BE49-F238E27FC236}">
                <a16:creationId xmlns:a16="http://schemas.microsoft.com/office/drawing/2014/main" id="{F5B33996-AF09-4585-91ED-1909ED2DB0B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80714" y="1909247"/>
            <a:ext cx="567526" cy="529153"/>
          </a:xfrm>
          <a:prstGeom prst="rect">
            <a:avLst/>
          </a:prstGeom>
        </p:spPr>
      </p:pic>
      <p:pic>
        <p:nvPicPr>
          <p:cNvPr id="71" name="Picture 70" descr="activityprofile-interactive.png">
            <a:extLst>
              <a:ext uri="{FF2B5EF4-FFF2-40B4-BE49-F238E27FC236}">
                <a16:creationId xmlns:a16="http://schemas.microsoft.com/office/drawing/2014/main" id="{811AE584-3E1C-4BC7-8BC1-B3C22AA00103}"/>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93414" y="4760162"/>
            <a:ext cx="622533" cy="516645"/>
          </a:xfrm>
          <a:prstGeom prst="rect">
            <a:avLst/>
          </a:prstGeom>
        </p:spPr>
      </p:pic>
      <p:pic>
        <p:nvPicPr>
          <p:cNvPr id="72" name="Picture 71" descr="activityprofile-balanced.png">
            <a:extLst>
              <a:ext uri="{FF2B5EF4-FFF2-40B4-BE49-F238E27FC236}">
                <a16:creationId xmlns:a16="http://schemas.microsoft.com/office/drawing/2014/main" id="{BDD49F9C-D406-48C4-A2AD-B7F0A6BB9D09}"/>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000891" y="3326269"/>
            <a:ext cx="628217" cy="521644"/>
          </a:xfrm>
          <a:prstGeom prst="rect">
            <a:avLst/>
          </a:prstGeom>
        </p:spPr>
      </p:pic>
      <p:sp>
        <p:nvSpPr>
          <p:cNvPr id="76" name="TextBox 75">
            <a:extLst>
              <a:ext uri="{FF2B5EF4-FFF2-40B4-BE49-F238E27FC236}">
                <a16:creationId xmlns:a16="http://schemas.microsoft.com/office/drawing/2014/main" id="{5E2FBF90-5EC0-4F11-92C2-481D974E050B}"/>
              </a:ext>
            </a:extLst>
          </p:cNvPr>
          <p:cNvSpPr txBox="1"/>
          <p:nvPr/>
        </p:nvSpPr>
        <p:spPr>
          <a:xfrm>
            <a:off x="577548" y="1261405"/>
            <a:ext cx="6731000" cy="707886"/>
          </a:xfrm>
          <a:prstGeom prst="rect">
            <a:avLst/>
          </a:prstGeom>
          <a:noFill/>
        </p:spPr>
        <p:txBody>
          <a:bodyPr wrap="square">
            <a:spAutoFit/>
          </a:bodyPr>
          <a:lstStyle/>
          <a:p>
            <a:r>
              <a:rPr lang="en-CA" sz="2000" b="1" dirty="0">
                <a:solidFill>
                  <a:schemeClr val="accent2">
                    <a:lumMod val="75000"/>
                  </a:schemeClr>
                </a:solidFill>
                <a:latin typeface="+mn-lt"/>
              </a:rPr>
              <a:t>5 Key Design</a:t>
            </a:r>
          </a:p>
          <a:p>
            <a:r>
              <a:rPr lang="en-CA" sz="2000" b="1" dirty="0">
                <a:solidFill>
                  <a:schemeClr val="accent2">
                    <a:lumMod val="75000"/>
                  </a:schemeClr>
                </a:solidFill>
                <a:latin typeface="+mn-lt"/>
              </a:rPr>
              <a:t>Principles</a:t>
            </a:r>
          </a:p>
        </p:txBody>
      </p:sp>
      <p:sp>
        <p:nvSpPr>
          <p:cNvPr id="77" name="TextBox 76">
            <a:extLst>
              <a:ext uri="{FF2B5EF4-FFF2-40B4-BE49-F238E27FC236}">
                <a16:creationId xmlns:a16="http://schemas.microsoft.com/office/drawing/2014/main" id="{88687C68-4876-44B8-ADCF-92ED08DC7C69}"/>
              </a:ext>
            </a:extLst>
          </p:cNvPr>
          <p:cNvSpPr txBox="1"/>
          <p:nvPr/>
        </p:nvSpPr>
        <p:spPr>
          <a:xfrm>
            <a:off x="3165031" y="1137444"/>
            <a:ext cx="1826499" cy="707886"/>
          </a:xfrm>
          <a:prstGeom prst="rect">
            <a:avLst/>
          </a:prstGeom>
          <a:noFill/>
        </p:spPr>
        <p:txBody>
          <a:bodyPr wrap="square">
            <a:spAutoFit/>
          </a:bodyPr>
          <a:lstStyle/>
          <a:p>
            <a:pPr algn="ctr"/>
            <a:r>
              <a:rPr lang="en-CA" sz="2000" b="1" dirty="0">
                <a:solidFill>
                  <a:schemeClr val="accent2">
                    <a:lumMod val="75000"/>
                  </a:schemeClr>
                </a:solidFill>
                <a:latin typeface="+mn-lt"/>
              </a:rPr>
              <a:t>Activity Profiles</a:t>
            </a:r>
          </a:p>
        </p:txBody>
      </p:sp>
    </p:spTree>
    <p:extLst>
      <p:ext uri="{BB962C8B-B14F-4D97-AF65-F5344CB8AC3E}">
        <p14:creationId xmlns:p14="http://schemas.microsoft.com/office/powerpoint/2010/main" val="120916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2"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451765" y="417273"/>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altLang="en-US" sz="3600" b="1" i="0" u="none" strike="noStrike" kern="1200" cap="none" spc="0" normalizeH="0" baseline="0" noProof="0" dirty="0">
                <a:ln>
                  <a:noFill/>
                </a:ln>
                <a:solidFill>
                  <a:srgbClr val="000000"/>
                </a:solidFill>
                <a:effectLst/>
                <a:uLnTx/>
                <a:uFillTx/>
                <a:latin typeface="Arial"/>
                <a:ea typeface="+mj-ea"/>
                <a:cs typeface="+mj-cs"/>
              </a:rPr>
              <a:t>Design Inspiration</a:t>
            </a:r>
            <a:endParaRPr kumimoji="0" lang="en-CA" sz="3600" b="1" i="0" u="none" strike="noStrike" kern="1200" cap="none" spc="0" normalizeH="0" baseline="0" noProof="0" dirty="0">
              <a:ln>
                <a:noFill/>
              </a:ln>
              <a:solidFill>
                <a:srgbClr val="000000"/>
              </a:solidFill>
              <a:effectLst/>
              <a:uLnTx/>
              <a:uFillTx/>
              <a:latin typeface="Arial"/>
              <a:ea typeface="+mj-ea"/>
              <a:cs typeface="+mj-cs"/>
            </a:endParaRPr>
          </a:p>
        </p:txBody>
      </p:sp>
      <p:sp>
        <p:nvSpPr>
          <p:cNvPr id="6" name="TextBox 5">
            <a:extLst>
              <a:ext uri="{FF2B5EF4-FFF2-40B4-BE49-F238E27FC236}">
                <a16:creationId xmlns:a16="http://schemas.microsoft.com/office/drawing/2014/main" id="{42A78D3F-3B14-49B8-991E-B7BE4A8EB336}"/>
              </a:ext>
            </a:extLst>
          </p:cNvPr>
          <p:cNvSpPr txBox="1"/>
          <p:nvPr/>
        </p:nvSpPr>
        <p:spPr>
          <a:xfrm>
            <a:off x="583373" y="2420260"/>
            <a:ext cx="4594471" cy="3223979"/>
          </a:xfrm>
          <a:prstGeom prst="rect">
            <a:avLst/>
          </a:prstGeom>
          <a:solidFill>
            <a:schemeClr val="tx1">
              <a:alpha val="70000"/>
            </a:schemeClr>
          </a:solidFill>
        </p:spPr>
        <p:txBody>
          <a:bodyPr vert="horz" lIns="91440" tIns="45720" rIns="91440" bIns="45720" rtlCol="0" anchor="t">
            <a:noAutofit/>
          </a:bodyPr>
          <a:lstStyle/>
          <a:p>
            <a:pPr marL="0" marR="0" lvl="0" indent="0" algn="l" defTabSz="914400" rtl="0" eaLnBrk="1" fontAlgn="base" latinLnBrk="0" hangingPunct="1">
              <a:lnSpc>
                <a:spcPct val="90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srgbClr val="1E3652"/>
              </a:solidFill>
              <a:effectLst/>
              <a:uLnTx/>
              <a:uFillTx/>
              <a:latin typeface="Arial"/>
              <a:ea typeface="+mn-ea"/>
              <a:cs typeface="+mn-cs"/>
            </a:endParaRPr>
          </a:p>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design inspiration for the Workplace Transformation Program is </a:t>
            </a:r>
            <a:r>
              <a:rPr kumimoji="0" lang="en-US" sz="1400" b="1" i="0" u="none" strike="noStrike" kern="1200" cap="none" spc="0" normalizeH="0" baseline="0" noProof="0" dirty="0">
                <a:ln>
                  <a:noFill/>
                </a:ln>
                <a:solidFill>
                  <a:srgbClr val="1E3652"/>
                </a:solidFill>
                <a:effectLst/>
                <a:uLnTx/>
                <a:uFillTx/>
                <a:latin typeface="Arial"/>
                <a:ea typeface="+mn-ea"/>
                <a:cs typeface="+mn-cs"/>
              </a:rPr>
              <a:t>Canada’s Natural Landscapes</a:t>
            </a:r>
            <a:r>
              <a:rPr kumimoji="0" lang="en-US" sz="1400" b="0" i="0" u="none" strike="noStrike" kern="1200" cap="none" spc="0" normalizeH="0" baseline="0" noProof="0" dirty="0">
                <a:ln>
                  <a:noFill/>
                </a:ln>
                <a:solidFill>
                  <a:srgbClr val="1E3652"/>
                </a:solidFill>
                <a:effectLst/>
                <a:uLnTx/>
                <a:uFillTx/>
                <a:latin typeface="Arial"/>
                <a:ea typeface="+mn-ea"/>
                <a:cs typeface="+mn-cs"/>
              </a:rPr>
              <a:t>.</a:t>
            </a:r>
            <a:endParaRPr kumimoji="0" lang="en-US" sz="1400" b="1" i="0" u="none" strike="noStrike" kern="1200" cap="none" spc="0" normalizeH="0" baseline="0" noProof="0" dirty="0">
              <a:ln>
                <a:noFill/>
              </a:ln>
              <a:solidFill>
                <a:srgbClr val="1E3652"/>
              </a:solidFill>
              <a:effectLst/>
              <a:uLnTx/>
              <a:uFillTx/>
              <a:latin typeface="Arial"/>
              <a:ea typeface="+mn-ea"/>
              <a:cs typeface="+mn-cs"/>
            </a:endParaRPr>
          </a:p>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natural world is full of colors that attract attention, that blend beautifully with its background and create extraordinary displays. </a:t>
            </a:r>
          </a:p>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workplaces delivered through this program will strive to highlight the beauty of our country and the inspiration it provides by showcasing the stunning colors found in nature.</a:t>
            </a:r>
          </a:p>
          <a:p>
            <a:pPr marL="0" marR="0" lvl="0" indent="0" algn="l" defTabSz="914400" rtl="0" eaLnBrk="1" fontAlgn="base" latinLnBrk="0" hangingPunct="1">
              <a:lnSpc>
                <a:spcPct val="9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1E3652"/>
                </a:solidFill>
                <a:effectLst/>
                <a:uLnTx/>
                <a:uFillTx/>
                <a:latin typeface="Arial"/>
                <a:ea typeface="+mn-ea"/>
                <a:cs typeface="+mn-cs"/>
              </a:rPr>
              <a:t>The designs will incorporate imagery of Canadian landscapes, natural colors and materials and deliberate emphasis on consideration of Indigenous design elements. </a:t>
            </a: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river with rocks and trees&#10;&#10;Description automatically generated with low confidence">
            <a:extLst>
              <a:ext uri="{FF2B5EF4-FFF2-40B4-BE49-F238E27FC236}">
                <a16:creationId xmlns:a16="http://schemas.microsoft.com/office/drawing/2014/main" id="{CBC1075A-5E27-4D0F-B363-C6347955A148}"/>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7" name="Picture 6" descr="A body of water with mountains in the back&#10;&#10;Description automatically generated with medium confidence">
            <a:extLst>
              <a:ext uri="{FF2B5EF4-FFF2-40B4-BE49-F238E27FC236}">
                <a16:creationId xmlns:a16="http://schemas.microsoft.com/office/drawing/2014/main" id="{C03F7D10-63EA-41F4-8E89-37FB99C08100}"/>
              </a:ext>
            </a:extLst>
          </p:cNvPr>
          <p:cNvPicPr/>
          <p:nvPr/>
        </p:nvPicPr>
        <p:blipFill rotWithShape="1">
          <a:blip r:embed="rId4"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D3341ACB-3EED-4E61-941A-CBDFE89E1F8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a:bodyPr>
          <a:lstStyle/>
          <a:p>
            <a:r>
              <a:rPr lang="en-CA" dirty="0">
                <a:solidFill>
                  <a:schemeClr val="accent3"/>
                </a:solidFill>
              </a:rPr>
              <a:t>Standard Design Features</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19</a:t>
            </a:fld>
            <a:endParaRPr lang="en-CA"/>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a:p>
          <a:p>
            <a:pPr marL="285750" indent="-285750">
              <a:buFont typeface="Arial" panose="020B0604020202020204" pitchFamily="34" charset="0"/>
              <a:buChar char="•"/>
            </a:pPr>
            <a:endParaRPr lang="fr-CA"/>
          </a:p>
          <a:p>
            <a:pPr marL="285750" indent="-285750">
              <a:buFont typeface="Arial" panose="020B0604020202020204" pitchFamily="34" charset="0"/>
              <a:buChar char="•"/>
            </a:pPr>
            <a:endParaRPr lang="fr-CA"/>
          </a:p>
          <a:p>
            <a:endParaRPr lang="en-CA"/>
          </a:p>
        </p:txBody>
      </p:sp>
      <p:sp>
        <p:nvSpPr>
          <p:cNvPr id="5" name="TextBox 4">
            <a:extLst>
              <a:ext uri="{FF2B5EF4-FFF2-40B4-BE49-F238E27FC236}">
                <a16:creationId xmlns:a16="http://schemas.microsoft.com/office/drawing/2014/main" id="{364490B5-7F1B-4B61-B8CD-79A57B598185}"/>
              </a:ext>
            </a:extLst>
          </p:cNvPr>
          <p:cNvSpPr txBox="1"/>
          <p:nvPr/>
        </p:nvSpPr>
        <p:spPr>
          <a:xfrm>
            <a:off x="352425" y="1102913"/>
            <a:ext cx="4607293" cy="5416868"/>
          </a:xfrm>
          <a:prstGeom prst="rect">
            <a:avLst/>
          </a:prstGeom>
          <a:noFill/>
        </p:spPr>
        <p:txBody>
          <a:bodyPr wrap="square" rtlCol="0">
            <a:spAutoFit/>
          </a:bodyPr>
          <a:lstStyle/>
          <a:p>
            <a:r>
              <a:rPr lang="en-CA" sz="1600" dirty="0">
                <a:latin typeface="+mn-lt"/>
              </a:rPr>
              <a:t>A Workplace Transformation strives to deliver a workplace in an accelerated, efficient and effective manner.  In order to do so, standardized components and features have been developed to facilitate implementation. </a:t>
            </a:r>
          </a:p>
          <a:p>
            <a:endParaRPr lang="en-CA" sz="1800" dirty="0">
              <a:latin typeface="+mn-lt"/>
            </a:endParaRPr>
          </a:p>
          <a:p>
            <a:r>
              <a:rPr lang="en-CA" sz="1600" dirty="0">
                <a:latin typeface="+mn-lt"/>
              </a:rPr>
              <a:t>A </a:t>
            </a:r>
            <a:r>
              <a:rPr lang="en-CA" sz="1600" dirty="0" err="1">
                <a:latin typeface="+mn-lt"/>
              </a:rPr>
              <a:t>GCworkplace</a:t>
            </a:r>
            <a:r>
              <a:rPr lang="en-CA" sz="1600" dirty="0">
                <a:latin typeface="+mn-lt"/>
              </a:rPr>
              <a:t> is recognizable by its </a:t>
            </a:r>
            <a:r>
              <a:rPr lang="en-CA" sz="1600" b="1" u="sng" dirty="0">
                <a:latin typeface="+mn-lt"/>
              </a:rPr>
              <a:t>standard features</a:t>
            </a:r>
            <a:r>
              <a:rPr lang="en-CA" sz="1600" dirty="0">
                <a:latin typeface="+mn-lt"/>
              </a:rPr>
              <a:t>:</a:t>
            </a:r>
          </a:p>
          <a:p>
            <a:endParaRPr lang="en-CA" sz="1600" dirty="0">
              <a:latin typeface="+mn-lt"/>
            </a:endParaRPr>
          </a:p>
          <a:p>
            <a:pPr marL="285750" indent="-285750">
              <a:buFont typeface="Wingdings" panose="05000000000000000000" pitchFamily="2" charset="2"/>
              <a:buChar char="§"/>
            </a:pPr>
            <a:r>
              <a:rPr lang="en-CA" sz="1600" dirty="0">
                <a:latin typeface="+mn-lt"/>
              </a:rPr>
              <a:t>Typical </a:t>
            </a:r>
            <a:r>
              <a:rPr lang="en-CA" sz="1600" dirty="0" err="1">
                <a:latin typeface="+mn-lt"/>
              </a:rPr>
              <a:t>workpoint</a:t>
            </a:r>
            <a:r>
              <a:rPr lang="en-CA" sz="1600" dirty="0">
                <a:latin typeface="+mn-lt"/>
              </a:rPr>
              <a:t> configurations (common kit-of-parts)</a:t>
            </a:r>
          </a:p>
          <a:p>
            <a:pPr marL="285750" indent="-285750">
              <a:buFont typeface="Wingdings" panose="05000000000000000000" pitchFamily="2" charset="2"/>
              <a:buChar char="§"/>
            </a:pPr>
            <a:r>
              <a:rPr lang="en-CA" sz="1600" dirty="0">
                <a:latin typeface="+mn-lt"/>
              </a:rPr>
              <a:t>Functional zones (Quiet, Transitional, Interactive)</a:t>
            </a:r>
          </a:p>
          <a:p>
            <a:pPr marL="285750" indent="-285750">
              <a:buFont typeface="Wingdings" panose="05000000000000000000" pitchFamily="2" charset="2"/>
              <a:buChar char="§"/>
            </a:pPr>
            <a:r>
              <a:rPr lang="en-CA" sz="1600" dirty="0">
                <a:latin typeface="+mn-lt"/>
              </a:rPr>
              <a:t>Biophilic and sustainable design elements (plants, natural materials)</a:t>
            </a:r>
          </a:p>
          <a:p>
            <a:pPr marL="285750" indent="-285750">
              <a:buFont typeface="Wingdings" panose="05000000000000000000" pitchFamily="2" charset="2"/>
              <a:buChar char="§"/>
            </a:pPr>
            <a:r>
              <a:rPr lang="en-CA" sz="1600" dirty="0">
                <a:latin typeface="+mn-lt"/>
              </a:rPr>
              <a:t>Indigenous elements and identification (art, land recognition)</a:t>
            </a:r>
          </a:p>
          <a:p>
            <a:pPr marL="285750" indent="-285750">
              <a:buFont typeface="Wingdings" panose="05000000000000000000" pitchFamily="2" charset="2"/>
              <a:buChar char="§"/>
            </a:pPr>
            <a:r>
              <a:rPr lang="en-CA" sz="1600" dirty="0">
                <a:latin typeface="+mn-lt"/>
              </a:rPr>
              <a:t>Accessible and inclusive design solutions (based on established best practices)</a:t>
            </a:r>
          </a:p>
          <a:p>
            <a:pPr marL="285750" indent="-285750">
              <a:buFont typeface="Wingdings" panose="05000000000000000000" pitchFamily="2" charset="2"/>
              <a:buChar char="§"/>
            </a:pPr>
            <a:r>
              <a:rPr lang="en-CA" sz="1600" dirty="0">
                <a:latin typeface="+mn-lt"/>
              </a:rPr>
              <a:t>Predefined color schemes (mood boards)</a:t>
            </a:r>
          </a:p>
          <a:p>
            <a:r>
              <a:rPr lang="en-CA" dirty="0"/>
              <a:t> </a:t>
            </a:r>
          </a:p>
        </p:txBody>
      </p:sp>
      <p:pic>
        <p:nvPicPr>
          <p:cNvPr id="7" name="Picture 6" descr="A picture containing indoor, floor, ceiling, room&#10;&#10;Description automatically generated">
            <a:extLst>
              <a:ext uri="{FF2B5EF4-FFF2-40B4-BE49-F238E27FC236}">
                <a16:creationId xmlns:a16="http://schemas.microsoft.com/office/drawing/2014/main" id="{DCB04A8A-D95C-4837-BAE2-B7245A5FFB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76" y="3736972"/>
            <a:ext cx="3283615" cy="2190146"/>
          </a:xfrm>
          <a:prstGeom prst="rect">
            <a:avLst/>
          </a:prstGeom>
        </p:spPr>
      </p:pic>
      <p:pic>
        <p:nvPicPr>
          <p:cNvPr id="9" name="Picture 8" descr="A person sitting at a table&#10;&#10;Description automatically generated with low confidence">
            <a:extLst>
              <a:ext uri="{FF2B5EF4-FFF2-40B4-BE49-F238E27FC236}">
                <a16:creationId xmlns:a16="http://schemas.microsoft.com/office/drawing/2014/main" id="{83575C07-1290-43F8-AE8E-D621A8121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0988" y="1420396"/>
            <a:ext cx="3284973" cy="2190147"/>
          </a:xfrm>
          <a:prstGeom prst="rect">
            <a:avLst/>
          </a:prstGeom>
        </p:spPr>
      </p:pic>
      <p:pic>
        <p:nvPicPr>
          <p:cNvPr id="11" name="Picture 10" descr="A picture containing building, porch, furniture&#10;&#10;Description automatically generated">
            <a:extLst>
              <a:ext uri="{FF2B5EF4-FFF2-40B4-BE49-F238E27FC236}">
                <a16:creationId xmlns:a16="http://schemas.microsoft.com/office/drawing/2014/main" id="{76A26F25-931F-477A-9335-276A0E0D8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9179" y="1420395"/>
            <a:ext cx="3399083" cy="2190147"/>
          </a:xfrm>
          <a:prstGeom prst="rect">
            <a:avLst/>
          </a:prstGeom>
        </p:spPr>
      </p:pic>
      <p:pic>
        <p:nvPicPr>
          <p:cNvPr id="8" name="Picture 7" descr="A picture containing ceiling, indoor, floor, room&#10;&#10;Description automatically generated">
            <a:extLst>
              <a:ext uri="{FF2B5EF4-FFF2-40B4-BE49-F238E27FC236}">
                <a16:creationId xmlns:a16="http://schemas.microsoft.com/office/drawing/2014/main" id="{BE6EE32D-9044-469A-8123-F40A138A75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5521" y="3736972"/>
            <a:ext cx="3432741" cy="2212953"/>
          </a:xfrm>
          <a:prstGeom prst="rect">
            <a:avLst/>
          </a:prstGeom>
        </p:spPr>
      </p:pic>
    </p:spTree>
    <p:extLst>
      <p:ext uri="{BB962C8B-B14F-4D97-AF65-F5344CB8AC3E}">
        <p14:creationId xmlns:p14="http://schemas.microsoft.com/office/powerpoint/2010/main" val="371229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CAAD6-FF39-440B-93BD-619FD2588CC6}"/>
              </a:ext>
            </a:extLst>
          </p:cNvPr>
          <p:cNvSpPr/>
          <p:nvPr/>
        </p:nvSpPr>
        <p:spPr>
          <a:xfrm>
            <a:off x="1809550" y="1039531"/>
            <a:ext cx="8785279" cy="475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r>
              <a:rPr lang="fr-CA" sz="2400" dirty="0">
                <a:solidFill>
                  <a:schemeClr val="tx1"/>
                </a:solidFill>
              </a:rPr>
              <a:t>The</a:t>
            </a:r>
            <a:r>
              <a:rPr lang="fr-CA" sz="2400" b="0" dirty="0">
                <a:solidFill>
                  <a:schemeClr val="tx1"/>
                </a:solidFill>
              </a:rPr>
              <a:t> </a:t>
            </a:r>
            <a:r>
              <a:rPr lang="fr-CA" sz="2400" b="0" i="1" dirty="0">
                <a:solidFill>
                  <a:schemeClr val="tx1"/>
                </a:solidFill>
              </a:rPr>
              <a:t>Workplace Transformation Program</a:t>
            </a:r>
            <a:endParaRPr lang="en-CA" sz="2400" b="0" i="1" dirty="0">
              <a:solidFill>
                <a:schemeClr val="tx1"/>
              </a:solidFill>
            </a:endParaRP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2049924" y="1219191"/>
            <a:ext cx="8441613" cy="4754880"/>
          </a:xfrm>
        </p:spPr>
        <p:txBody>
          <a:bodyPr/>
          <a:lstStyle/>
          <a:p>
            <a:pPr marL="0" indent="0">
              <a:buNone/>
            </a:pPr>
            <a:r>
              <a:rPr lang="fr-CA" sz="2000" b="1" dirty="0">
                <a:solidFill>
                  <a:schemeClr val="accent5"/>
                </a:solidFill>
                <a:latin typeface="+mn-lt"/>
              </a:rPr>
              <a:t>PROGRAM DEFINITION &amp; OBJECTIVES </a:t>
            </a:r>
            <a:endParaRPr lang="fr-CA" sz="2000" b="1" dirty="0">
              <a:solidFill>
                <a:schemeClr val="accent5"/>
              </a:solidFill>
            </a:endParaRPr>
          </a:p>
          <a:p>
            <a:pPr lvl="3"/>
            <a:r>
              <a:rPr lang="en-CA" sz="1600" b="1" dirty="0">
                <a:solidFill>
                  <a:schemeClr val="accent5"/>
                </a:solidFill>
              </a:rPr>
              <a:t>Current Context</a:t>
            </a:r>
            <a:endParaRPr lang="en-CA" sz="1600" dirty="0">
              <a:solidFill>
                <a:schemeClr val="accent5"/>
              </a:solidFill>
            </a:endParaRPr>
          </a:p>
          <a:p>
            <a:pPr lvl="3"/>
            <a:r>
              <a:rPr lang="en-CA" sz="1600" b="1" dirty="0">
                <a:solidFill>
                  <a:schemeClr val="accent5"/>
                </a:solidFill>
              </a:rPr>
              <a:t>What is the </a:t>
            </a:r>
            <a:r>
              <a:rPr lang="en-CA" sz="1600" i="1" dirty="0">
                <a:solidFill>
                  <a:schemeClr val="accent5"/>
                </a:solidFill>
              </a:rPr>
              <a:t>Workplace Transformation Program?</a:t>
            </a:r>
          </a:p>
          <a:p>
            <a:pPr lvl="3"/>
            <a:r>
              <a:rPr lang="en-CA" sz="1600" i="1" dirty="0">
                <a:solidFill>
                  <a:schemeClr val="accent5"/>
                </a:solidFill>
              </a:rPr>
              <a:t>Workplace Transformation Program</a:t>
            </a:r>
            <a:r>
              <a:rPr lang="en-CA" sz="1600" b="1" dirty="0">
                <a:solidFill>
                  <a:schemeClr val="accent5"/>
                </a:solidFill>
              </a:rPr>
              <a:t> Process Map</a:t>
            </a:r>
          </a:p>
          <a:p>
            <a:pPr marL="0" indent="0">
              <a:buNone/>
            </a:pPr>
            <a:endParaRPr lang="en-CA" sz="1200" b="1" dirty="0">
              <a:solidFill>
                <a:schemeClr val="accent3"/>
              </a:solidFill>
            </a:endParaRPr>
          </a:p>
          <a:p>
            <a:pPr marL="0" indent="0">
              <a:buNone/>
            </a:pPr>
            <a:r>
              <a:rPr lang="fr-CA" sz="2000" b="1" dirty="0">
                <a:solidFill>
                  <a:schemeClr val="accent3"/>
                </a:solidFill>
                <a:latin typeface="+mn-lt"/>
              </a:rPr>
              <a:t>INTERIOR DESIGN &amp; PROJECT METHODOLOGY</a:t>
            </a:r>
            <a:endParaRPr lang="en-CA" sz="2000" b="1" dirty="0">
              <a:solidFill>
                <a:schemeClr val="accent3"/>
              </a:solidFill>
            </a:endParaRPr>
          </a:p>
          <a:p>
            <a:pPr lvl="3"/>
            <a:r>
              <a:rPr lang="en-CA" sz="1600" b="1" dirty="0">
                <a:solidFill>
                  <a:schemeClr val="accent3"/>
                </a:solidFill>
              </a:rPr>
              <a:t>What is GCworkplace Design</a:t>
            </a:r>
            <a:endParaRPr lang="en-CA" sz="1600" dirty="0">
              <a:solidFill>
                <a:schemeClr val="accent3"/>
              </a:solidFill>
            </a:endParaRPr>
          </a:p>
          <a:p>
            <a:pPr lvl="3"/>
            <a:r>
              <a:rPr lang="en-CA" sz="1600" i="1" dirty="0">
                <a:solidFill>
                  <a:schemeClr val="accent3"/>
                </a:solidFill>
              </a:rPr>
              <a:t>Workplace Transformation Program</a:t>
            </a:r>
            <a:r>
              <a:rPr lang="en-CA" sz="1600" b="1" dirty="0">
                <a:solidFill>
                  <a:schemeClr val="accent3"/>
                </a:solidFill>
              </a:rPr>
              <a:t> Design Elements</a:t>
            </a:r>
          </a:p>
          <a:p>
            <a:pPr lvl="3"/>
            <a:r>
              <a:rPr lang="en-CA" sz="1600" i="1" dirty="0">
                <a:solidFill>
                  <a:schemeClr val="accent3"/>
                </a:solidFill>
              </a:rPr>
              <a:t>Workplace Transformation Program</a:t>
            </a:r>
            <a:r>
              <a:rPr lang="en-CA" sz="1600" b="1" dirty="0">
                <a:solidFill>
                  <a:schemeClr val="accent3"/>
                </a:solidFill>
              </a:rPr>
              <a:t> Inclusions</a:t>
            </a:r>
          </a:p>
          <a:p>
            <a:pPr lvl="3"/>
            <a:r>
              <a:rPr lang="en-CA" sz="1600" i="1" dirty="0">
                <a:solidFill>
                  <a:schemeClr val="accent3"/>
                </a:solidFill>
              </a:rPr>
              <a:t>Workplace Transformation Program </a:t>
            </a:r>
            <a:r>
              <a:rPr lang="en-CA" sz="1600" b="1" dirty="0">
                <a:solidFill>
                  <a:schemeClr val="accent3"/>
                </a:solidFill>
              </a:rPr>
              <a:t>Design Methodology Overview</a:t>
            </a:r>
          </a:p>
          <a:p>
            <a:pPr marL="0" indent="0">
              <a:buNone/>
            </a:pPr>
            <a:endParaRPr lang="en-CA" sz="1200" b="1" dirty="0"/>
          </a:p>
          <a:p>
            <a:pPr marL="0" indent="0">
              <a:buNone/>
            </a:pPr>
            <a:r>
              <a:rPr lang="fr-CA" sz="2000" b="1" dirty="0">
                <a:solidFill>
                  <a:schemeClr val="accent2">
                    <a:lumMod val="75000"/>
                  </a:schemeClr>
                </a:solidFill>
                <a:latin typeface="+mn-lt"/>
              </a:rPr>
              <a:t>SUPPORTING THE EMPLOYEE EXPERIENCE</a:t>
            </a:r>
            <a:endParaRPr lang="en-CA" sz="2000" b="1" dirty="0">
              <a:solidFill>
                <a:schemeClr val="accent2">
                  <a:lumMod val="75000"/>
                </a:schemeClr>
              </a:solidFill>
            </a:endParaRPr>
          </a:p>
          <a:p>
            <a:pPr lvl="3"/>
            <a:r>
              <a:rPr lang="en-CA" sz="1600" b="1" dirty="0">
                <a:solidFill>
                  <a:schemeClr val="accent2">
                    <a:lumMod val="75000"/>
                  </a:schemeClr>
                </a:solidFill>
              </a:rPr>
              <a:t>Success Factors for a Positive Employee Experience</a:t>
            </a:r>
            <a:endParaRPr lang="en-CA" sz="1600" dirty="0">
              <a:solidFill>
                <a:schemeClr val="accent2">
                  <a:lumMod val="75000"/>
                </a:schemeClr>
              </a:solidFill>
            </a:endParaRPr>
          </a:p>
          <a:p>
            <a:pPr lvl="3"/>
            <a:r>
              <a:rPr lang="en-CA" sz="1600" b="1" dirty="0">
                <a:solidFill>
                  <a:schemeClr val="accent2">
                    <a:lumMod val="75000"/>
                  </a:schemeClr>
                </a:solidFill>
              </a:rPr>
              <a:t>Change Management Approach for the </a:t>
            </a:r>
            <a:r>
              <a:rPr lang="en-CA" sz="1600" i="1" dirty="0">
                <a:solidFill>
                  <a:schemeClr val="accent2">
                    <a:lumMod val="75000"/>
                  </a:schemeClr>
                </a:solidFill>
              </a:rPr>
              <a:t>Workplace Transformation Program</a:t>
            </a:r>
          </a:p>
        </p:txBody>
      </p:sp>
    </p:spTree>
    <p:extLst>
      <p:ext uri="{BB962C8B-B14F-4D97-AF65-F5344CB8AC3E}">
        <p14:creationId xmlns:p14="http://schemas.microsoft.com/office/powerpoint/2010/main" val="163323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r>
              <a:rPr lang="fr-CA" altLang="en-US" sz="3200" dirty="0" err="1">
                <a:solidFill>
                  <a:schemeClr val="accent3"/>
                </a:solidFill>
              </a:rPr>
              <a:t>Indigenous</a:t>
            </a:r>
            <a:r>
              <a:rPr lang="fr-CA" altLang="en-US" sz="3200" dirty="0">
                <a:solidFill>
                  <a:schemeClr val="accent3"/>
                </a:solidFill>
              </a:rPr>
              <a:t> Design </a:t>
            </a:r>
            <a:r>
              <a:rPr lang="fr-CA" altLang="en-US" sz="3200" dirty="0" err="1">
                <a:solidFill>
                  <a:schemeClr val="accent3"/>
                </a:solidFill>
              </a:rPr>
              <a:t>Elements</a:t>
            </a:r>
            <a:br>
              <a:rPr lang="fr-CA" altLang="en-US" sz="3200" dirty="0">
                <a:solidFill>
                  <a:schemeClr val="tx1"/>
                </a:solidFill>
              </a:rPr>
            </a:br>
            <a:endParaRPr lang="en-CA" sz="3200" dirty="0"/>
          </a:p>
        </p:txBody>
      </p:sp>
      <p:sp>
        <p:nvSpPr>
          <p:cNvPr id="4" name="Content Placeholder 3">
            <a:extLst>
              <a:ext uri="{FF2B5EF4-FFF2-40B4-BE49-F238E27FC236}">
                <a16:creationId xmlns:a16="http://schemas.microsoft.com/office/drawing/2014/main" id="{2F67D42F-E5CC-45D2-A556-2E27CBAB1B30}"/>
              </a:ext>
            </a:extLst>
          </p:cNvPr>
          <p:cNvSpPr txBox="1">
            <a:spLocks/>
          </p:cNvSpPr>
          <p:nvPr>
            <p:custDataLst>
              <p:tags r:id="rId2"/>
            </p:custDataLst>
          </p:nvPr>
        </p:nvSpPr>
        <p:spPr bwMode="auto">
          <a:xfrm>
            <a:off x="270625" y="2627240"/>
            <a:ext cx="5193115" cy="59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endParaRPr lang="en-US" sz="1200" b="1" dirty="0">
              <a:solidFill>
                <a:srgbClr val="1E3652"/>
              </a:solidFill>
            </a:endParaRPr>
          </a:p>
          <a:p>
            <a:pPr marL="0" indent="0">
              <a:buNone/>
            </a:pPr>
            <a:endParaRPr lang="en-CA" sz="1600" b="1" dirty="0">
              <a:solidFill>
                <a:schemeClr val="tx1"/>
              </a:solidFill>
            </a:endParaRPr>
          </a:p>
          <a:p>
            <a:pPr marR="0" lvl="0">
              <a:lnSpc>
                <a:spcPct val="100000"/>
              </a:lnSpc>
              <a:spcBef>
                <a:spcPts val="0"/>
              </a:spcBef>
              <a:spcAft>
                <a:spcPts val="1200"/>
              </a:spcAft>
              <a:buFont typeface="Arial" panose="020B0604020202020204" pitchFamily="34" charset="0"/>
              <a:buChar char="•"/>
            </a:pPr>
            <a:r>
              <a:rPr lang="en-CA" sz="1600" dirty="0">
                <a:solidFill>
                  <a:schemeClr val="tx1"/>
                </a:solidFill>
              </a:rPr>
              <a:t>Allow for Indigenous Peoples to see themselves and their cultures reflected in </a:t>
            </a:r>
            <a:r>
              <a:rPr lang="en-CA" sz="1600" dirty="0" err="1">
                <a:solidFill>
                  <a:schemeClr val="tx1"/>
                </a:solidFill>
              </a:rPr>
              <a:t>GoC</a:t>
            </a:r>
            <a:r>
              <a:rPr lang="en-CA" sz="1600" dirty="0">
                <a:solidFill>
                  <a:schemeClr val="tx1"/>
                </a:solidFill>
              </a:rPr>
              <a:t> workplaces;</a:t>
            </a:r>
          </a:p>
          <a:p>
            <a:pPr>
              <a:spcBef>
                <a:spcPts val="0"/>
              </a:spcBef>
              <a:spcAft>
                <a:spcPts val="1200"/>
              </a:spcAft>
              <a:buFont typeface="Arial" panose="020B0604020202020204" pitchFamily="34" charset="0"/>
              <a:buChar char="•"/>
            </a:pPr>
            <a:r>
              <a:rPr lang="en-CA" sz="1600" dirty="0">
                <a:solidFill>
                  <a:schemeClr val="tx1"/>
                </a:solidFill>
              </a:rPr>
              <a:t>Provide opportunities for non-Indigenous employees and visitors to be exposed to and learn about Indigenous cultures; </a:t>
            </a:r>
          </a:p>
          <a:p>
            <a:pPr marR="0" lvl="0">
              <a:lnSpc>
                <a:spcPct val="100000"/>
              </a:lnSpc>
              <a:spcBef>
                <a:spcPts val="0"/>
              </a:spcBef>
              <a:spcAft>
                <a:spcPts val="1200"/>
              </a:spcAft>
              <a:buFont typeface="Arial" panose="020B0604020202020204" pitchFamily="34" charset="0"/>
              <a:buChar char="•"/>
            </a:pPr>
            <a:r>
              <a:rPr lang="en-CA" sz="1600" dirty="0">
                <a:solidFill>
                  <a:schemeClr val="tx1"/>
                </a:solidFill>
              </a:rPr>
              <a:t>Improve the health and wellness of all by embracing a holistic, natural and sustainable design approach, which celebrates interconnectedness</a:t>
            </a:r>
          </a:p>
          <a:p>
            <a:pPr marL="0" indent="0">
              <a:buNone/>
            </a:pPr>
            <a:endParaRPr lang="en-CA" sz="1600" dirty="0">
              <a:solidFill>
                <a:schemeClr val="tx1"/>
              </a:solidFill>
            </a:endParaRPr>
          </a:p>
        </p:txBody>
      </p:sp>
      <p:sp>
        <p:nvSpPr>
          <p:cNvPr id="8" name="TextBox 7">
            <a:extLst>
              <a:ext uri="{FF2B5EF4-FFF2-40B4-BE49-F238E27FC236}">
                <a16:creationId xmlns:a16="http://schemas.microsoft.com/office/drawing/2014/main" id="{F3E03067-E4ED-422F-A17E-3F23849B43A4}"/>
              </a:ext>
            </a:extLst>
          </p:cNvPr>
          <p:cNvSpPr txBox="1"/>
          <p:nvPr/>
        </p:nvSpPr>
        <p:spPr>
          <a:xfrm>
            <a:off x="5936193" y="2489961"/>
            <a:ext cx="6255807" cy="3785652"/>
          </a:xfrm>
          <a:prstGeom prst="rect">
            <a:avLst/>
          </a:prstGeom>
          <a:noFill/>
        </p:spPr>
        <p:txBody>
          <a:bodyPr wrap="square">
            <a:spAutoFit/>
          </a:bodyPr>
          <a:lstStyle/>
          <a:p>
            <a:pPr marL="0" indent="0">
              <a:buNone/>
            </a:pPr>
            <a:r>
              <a:rPr lang="en-CA" sz="1600" b="1" dirty="0">
                <a:solidFill>
                  <a:schemeClr val="tx1"/>
                </a:solidFill>
                <a:latin typeface="+mn-lt"/>
              </a:rPr>
              <a:t>The </a:t>
            </a:r>
            <a:r>
              <a:rPr lang="en-CA" sz="1600" b="1" dirty="0" err="1">
                <a:solidFill>
                  <a:schemeClr val="tx1"/>
                </a:solidFill>
                <a:latin typeface="+mn-lt"/>
              </a:rPr>
              <a:t>GCworkplace</a:t>
            </a:r>
            <a:r>
              <a:rPr lang="en-CA" sz="1600" b="1" dirty="0">
                <a:solidFill>
                  <a:schemeClr val="tx1"/>
                </a:solidFill>
                <a:latin typeface="+mn-lt"/>
              </a:rPr>
              <a:t> Indigenous Design Guidelines</a:t>
            </a:r>
          </a:p>
          <a:p>
            <a:pPr marL="0" indent="0">
              <a:buNone/>
            </a:pPr>
            <a:endParaRPr lang="en-CA" sz="1600" b="1" dirty="0">
              <a:latin typeface="+mn-lt"/>
            </a:endParaRPr>
          </a:p>
          <a:p>
            <a:pPr marL="0" indent="0">
              <a:buNone/>
            </a:pPr>
            <a:r>
              <a:rPr lang="en-CA" sz="1600" dirty="0">
                <a:solidFill>
                  <a:schemeClr val="tx1"/>
                </a:solidFill>
                <a:latin typeface="+mn-lt"/>
              </a:rPr>
              <a:t>As per the Guideline, all Workplace Transformation projects will: </a:t>
            </a:r>
          </a:p>
          <a:p>
            <a:pPr marL="0" indent="0">
              <a:buNone/>
            </a:pPr>
            <a:endParaRPr lang="en-CA" sz="1600" b="1" dirty="0">
              <a:solidFill>
                <a:schemeClr val="tx1"/>
              </a:solidFill>
              <a:latin typeface="+mn-lt"/>
            </a:endParaRPr>
          </a:p>
          <a:p>
            <a:pPr>
              <a:buFont typeface="Arial" panose="020B0604020202020204" pitchFamily="34" charset="0"/>
              <a:buChar char="•"/>
            </a:pPr>
            <a:r>
              <a:rPr lang="en-CA" sz="1600" dirty="0">
                <a:solidFill>
                  <a:schemeClr val="tx1"/>
                </a:solidFill>
                <a:latin typeface="+mn-lt"/>
              </a:rPr>
              <a:t>Create a design concept that conveys a strong connection to nature (land, water etc.). </a:t>
            </a:r>
          </a:p>
          <a:p>
            <a:pPr>
              <a:buFont typeface="Arial" panose="020B0604020202020204" pitchFamily="34" charset="0"/>
              <a:buChar char="•"/>
            </a:pPr>
            <a:r>
              <a:rPr lang="en-CA" sz="1600" dirty="0">
                <a:solidFill>
                  <a:schemeClr val="tx1"/>
                </a:solidFill>
                <a:latin typeface="+mn-lt"/>
              </a:rPr>
              <a:t>Apply Indigenous design guiding principles such as maximizing access to daylight, views and the connection to the outdoor environment.</a:t>
            </a:r>
          </a:p>
          <a:p>
            <a:pPr>
              <a:buFont typeface="Arial" panose="020B0604020202020204" pitchFamily="34" charset="0"/>
              <a:buChar char="•"/>
            </a:pPr>
            <a:r>
              <a:rPr lang="en-CA" sz="1600" dirty="0">
                <a:solidFill>
                  <a:schemeClr val="tx1"/>
                </a:solidFill>
                <a:latin typeface="+mn-lt"/>
              </a:rPr>
              <a:t>Use natural textiles (preferably bio-based) and materials</a:t>
            </a:r>
          </a:p>
          <a:p>
            <a:pPr>
              <a:buFont typeface="Arial" panose="020B0604020202020204" pitchFamily="34" charset="0"/>
              <a:buChar char="•"/>
            </a:pPr>
            <a:r>
              <a:rPr lang="en-CA" sz="1600" dirty="0">
                <a:solidFill>
                  <a:schemeClr val="tx1"/>
                </a:solidFill>
                <a:latin typeface="+mn-lt"/>
              </a:rPr>
              <a:t>Focus on locally sourced materials and products</a:t>
            </a:r>
          </a:p>
          <a:p>
            <a:pPr>
              <a:buFont typeface="Arial" panose="020B0604020202020204" pitchFamily="34" charset="0"/>
              <a:buChar char="•"/>
            </a:pPr>
            <a:r>
              <a:rPr lang="en-CA" sz="1600" dirty="0">
                <a:solidFill>
                  <a:schemeClr val="tx1"/>
                </a:solidFill>
                <a:latin typeface="+mn-lt"/>
              </a:rPr>
              <a:t>Integrate local indigenous art (when possible) and incorporate a permanent Indigenous Territorial Acknowledgement</a:t>
            </a:r>
          </a:p>
          <a:p>
            <a:pPr>
              <a:buFont typeface="Arial" panose="020B0604020202020204" pitchFamily="34" charset="0"/>
              <a:buChar char="•"/>
            </a:pPr>
            <a:endParaRPr lang="en-CA" sz="1600" b="1" dirty="0">
              <a:latin typeface="+mn-lt"/>
            </a:endParaRPr>
          </a:p>
          <a:p>
            <a:r>
              <a:rPr lang="en-CA" sz="1600" b="1" dirty="0">
                <a:latin typeface="+mn-lt"/>
              </a:rPr>
              <a:t>*link to Guideline presentation</a:t>
            </a:r>
            <a:endParaRPr lang="en-CA" sz="1600" b="1" dirty="0">
              <a:solidFill>
                <a:schemeClr val="tx1"/>
              </a:solidFill>
              <a:latin typeface="+mn-lt"/>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42239" y="913650"/>
            <a:ext cx="11443143" cy="2616101"/>
          </a:xfrm>
          <a:prstGeom prst="rect">
            <a:avLst/>
          </a:prstGeom>
          <a:noFill/>
        </p:spPr>
        <p:txBody>
          <a:bodyPr wrap="square" rtlCol="0">
            <a:spAutoFit/>
          </a:bodyPr>
          <a:lstStyle/>
          <a:p>
            <a:pPr>
              <a:spcAft>
                <a:spcPts val="1200"/>
              </a:spcAft>
            </a:pPr>
            <a:r>
              <a:rPr lang="en-CA" sz="2000" dirty="0">
                <a:solidFill>
                  <a:srgbClr val="474C55"/>
                </a:solidFill>
                <a:latin typeface="+mn-lt"/>
              </a:rPr>
              <a:t>In support of </a:t>
            </a:r>
            <a:r>
              <a:rPr lang="en-CA" sz="2000" dirty="0" err="1">
                <a:solidFill>
                  <a:srgbClr val="474C55"/>
                </a:solidFill>
                <a:latin typeface="+mn-lt"/>
              </a:rPr>
              <a:t>GoC</a:t>
            </a:r>
            <a:r>
              <a:rPr lang="en-CA" sz="2000" dirty="0">
                <a:solidFill>
                  <a:srgbClr val="474C55"/>
                </a:solidFill>
                <a:latin typeface="+mn-lt"/>
              </a:rPr>
              <a:t> reconciliation commitments, it is important to honour First Nations, Inuit, and Métis communities of Canada by incorporating culturally appropriate design elements and promoting Indigenous economic opportunities. </a:t>
            </a:r>
          </a:p>
          <a:p>
            <a:pPr marL="0" indent="0">
              <a:buNone/>
            </a:pPr>
            <a:r>
              <a:rPr lang="en-CA" sz="2000" dirty="0">
                <a:solidFill>
                  <a:srgbClr val="474C55"/>
                </a:solidFill>
                <a:latin typeface="+mn-lt"/>
                <a:ea typeface="Calibri" panose="020F0502020204030204" pitchFamily="34" charset="0"/>
                <a:cs typeface="Calibri" panose="020F0502020204030204" pitchFamily="34" charset="0"/>
              </a:rPr>
              <a:t>The goal is for </a:t>
            </a:r>
            <a:r>
              <a:rPr lang="en-CA" sz="2000" b="1" u="sng" dirty="0">
                <a:solidFill>
                  <a:srgbClr val="474C55"/>
                </a:solidFill>
                <a:latin typeface="+mn-lt"/>
                <a:ea typeface="Calibri" panose="020F0502020204030204" pitchFamily="34" charset="0"/>
                <a:cs typeface="Calibri" panose="020F0502020204030204" pitchFamily="34" charset="0"/>
              </a:rPr>
              <a:t>all</a:t>
            </a:r>
            <a:r>
              <a:rPr lang="en-CA" sz="2000" dirty="0">
                <a:solidFill>
                  <a:srgbClr val="474C55"/>
                </a:solidFill>
                <a:latin typeface="+mn-lt"/>
                <a:ea typeface="Calibri" panose="020F0502020204030204" pitchFamily="34" charset="0"/>
                <a:cs typeface="Calibri" panose="020F0502020204030204" pitchFamily="34" charset="0"/>
              </a:rPr>
              <a:t> </a:t>
            </a:r>
            <a:r>
              <a:rPr lang="en-CA" sz="2000" i="1" dirty="0" err="1">
                <a:solidFill>
                  <a:srgbClr val="474C55"/>
                </a:solidFill>
                <a:latin typeface="+mn-lt"/>
                <a:ea typeface="Calibri" panose="020F0502020204030204" pitchFamily="34" charset="0"/>
                <a:cs typeface="Calibri" panose="020F0502020204030204" pitchFamily="34" charset="0"/>
              </a:rPr>
              <a:t>GCworkplaces</a:t>
            </a:r>
            <a:r>
              <a:rPr lang="en-CA" sz="2000" dirty="0">
                <a:solidFill>
                  <a:srgbClr val="474C55"/>
                </a:solidFill>
                <a:latin typeface="+mn-lt"/>
                <a:ea typeface="Calibri" panose="020F0502020204030204" pitchFamily="34" charset="0"/>
                <a:cs typeface="Calibri" panose="020F0502020204030204" pitchFamily="34" charset="0"/>
              </a:rPr>
              <a:t> to reflect and be representative of Indigenous cultures. </a:t>
            </a:r>
          </a:p>
          <a:p>
            <a:pPr marL="0" indent="0">
              <a:buNone/>
            </a:pPr>
            <a:endParaRPr lang="en-CA" sz="2000" b="1" dirty="0">
              <a:solidFill>
                <a:schemeClr val="tx1"/>
              </a:solidFill>
            </a:endParaRPr>
          </a:p>
          <a:p>
            <a:pPr>
              <a:spcAft>
                <a:spcPts val="1200"/>
              </a:spcAft>
            </a:pPr>
            <a:r>
              <a:rPr lang="en-CA" sz="2000" b="1" dirty="0">
                <a:latin typeface="Avenir Medium" panose="02000503020000020003" pitchFamily="2" charset="0"/>
              </a:rPr>
              <a:t>OBJECTIVES</a:t>
            </a:r>
          </a:p>
          <a:p>
            <a:endParaRPr lang="en-US" dirty="0">
              <a:solidFill>
                <a:srgbClr val="474C55"/>
              </a:solidFill>
            </a:endParaRPr>
          </a:p>
        </p:txBody>
      </p:sp>
    </p:spTree>
    <p:extLst>
      <p:ext uri="{BB962C8B-B14F-4D97-AF65-F5344CB8AC3E}">
        <p14:creationId xmlns:p14="http://schemas.microsoft.com/office/powerpoint/2010/main" val="289303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p:txBody>
          <a:bodyPr/>
          <a:lstStyle/>
          <a:p>
            <a:r>
              <a:rPr lang="en-CA" sz="3200" dirty="0">
                <a:solidFill>
                  <a:schemeClr val="accent3"/>
                </a:solidFill>
              </a:rPr>
              <a:t>An Accessible and Inclusive Workplace by Design</a:t>
            </a:r>
          </a:p>
        </p:txBody>
      </p:sp>
      <p:pic>
        <p:nvPicPr>
          <p:cNvPr id="4" name="Image 2" descr="Image representing people using different inclusive work points. In addition to offering the possibility of teleworking, the GC Workplace offers a wide range of work points:&#10;&#10;Height-adjustable desks&#10;Accessible technologies&#10;Uncluttered workspaces with space for mobility aids&#10;Concentration rooms and capsules offering various levels of visual intimacy&#10;&#10;In addition, it offers great access to natural light but also spaces where the lights are adjustable and dimmable.&#10;" title="Inclusive workplace">
            <a:extLst>
              <a:ext uri="{FF2B5EF4-FFF2-40B4-BE49-F238E27FC236}">
                <a16:creationId xmlns:a16="http://schemas.microsoft.com/office/drawing/2014/main" id="{A6C227F2-3C44-44E2-9A64-20A5A2132F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0774" y="966788"/>
            <a:ext cx="10423145" cy="5164489"/>
          </a:xfrm>
          <a:prstGeom prst="rect">
            <a:avLst/>
          </a:prstGeom>
        </p:spPr>
      </p:pic>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Wingdings 2" panose="05020102010507070707" pitchFamily="18" charset="2"/>
              <a:buNone/>
            </a:pPr>
            <a:r>
              <a:rPr lang="en-CA" sz="1600" dirty="0" err="1">
                <a:solidFill>
                  <a:schemeClr val="tx1"/>
                </a:solidFill>
              </a:rPr>
              <a:t>GCworkplace</a:t>
            </a:r>
            <a:r>
              <a:rPr lang="en-CA" sz="1600" dirty="0">
                <a:solidFill>
                  <a:schemeClr val="tx1"/>
                </a:solidFill>
              </a:rPr>
              <a:t> has been developed to be an </a:t>
            </a:r>
            <a:r>
              <a:rPr lang="en-CA" sz="1600" b="1" dirty="0">
                <a:solidFill>
                  <a:schemeClr val="tx1"/>
                </a:solidFill>
              </a:rPr>
              <a:t>accessible and inclusive workplace design standard</a:t>
            </a:r>
            <a:r>
              <a:rPr lang="en-CA" sz="1600" dirty="0">
                <a:solidFill>
                  <a:schemeClr val="tx1"/>
                </a:solidFill>
              </a:rPr>
              <a:t> by providing occupants with full control over the work settings that best suits their functional needs, knowing that we all have </a:t>
            </a:r>
            <a:r>
              <a:rPr lang="en-CA" sz="1600" b="1" dirty="0">
                <a:solidFill>
                  <a:schemeClr val="tx1"/>
                </a:solidFill>
              </a:rPr>
              <a:t>different abilities, disabilities and personal preferences</a:t>
            </a:r>
            <a:r>
              <a:rPr lang="en-CA" sz="1600" dirty="0">
                <a:solidFill>
                  <a:schemeClr val="tx1"/>
                </a:solidFill>
              </a:rPr>
              <a:t>. </a:t>
            </a:r>
          </a:p>
          <a:p>
            <a:pPr marL="342900" lvl="1" indent="0">
              <a:buFont typeface="Wingdings 2" panose="05020102010507070707" pitchFamily="18" charset="2"/>
              <a:buNone/>
            </a:pPr>
            <a:endParaRPr lang="en-US" sz="1400" dirty="0">
              <a:solidFill>
                <a:srgbClr val="1E3652"/>
              </a:solidFill>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337465" y="3652498"/>
            <a:ext cx="2507335" cy="1815882"/>
          </a:xfrm>
          <a:prstGeom prst="rect">
            <a:avLst/>
          </a:prstGeom>
          <a:noFill/>
        </p:spPr>
        <p:txBody>
          <a:bodyPr wrap="square">
            <a:spAutoFit/>
          </a:bodyPr>
          <a:lstStyle/>
          <a:p>
            <a:pPr marL="0" indent="0">
              <a:buFont typeface="Wingdings 2" panose="05020102010507070707" pitchFamily="18" charset="2"/>
              <a:buNone/>
            </a:pPr>
            <a:r>
              <a:rPr lang="en-CA" sz="1600" dirty="0">
                <a:solidFill>
                  <a:schemeClr val="tx1"/>
                </a:solidFill>
                <a:latin typeface="+mn-lt"/>
              </a:rPr>
              <a:t>By integrating accessibility at the onset of the design phase, </a:t>
            </a:r>
            <a:r>
              <a:rPr lang="en-CA" sz="1600" dirty="0" err="1">
                <a:solidFill>
                  <a:schemeClr val="tx1"/>
                </a:solidFill>
                <a:latin typeface="+mn-lt"/>
              </a:rPr>
              <a:t>GCworkplace</a:t>
            </a:r>
            <a:r>
              <a:rPr lang="en-CA" sz="1600" dirty="0">
                <a:solidFill>
                  <a:schemeClr val="tx1"/>
                </a:solidFill>
                <a:latin typeface="+mn-lt"/>
              </a:rPr>
              <a:t> is promoting </a:t>
            </a:r>
            <a:r>
              <a:rPr lang="en-CA" sz="1600" b="1" dirty="0">
                <a:solidFill>
                  <a:schemeClr val="tx1"/>
                </a:solidFill>
                <a:latin typeface="+mn-lt"/>
              </a:rPr>
              <a:t>an inclusive, equitable and adaptive workplace.</a:t>
            </a:r>
          </a:p>
        </p:txBody>
      </p:sp>
    </p:spTree>
    <p:extLst>
      <p:ext uri="{BB962C8B-B14F-4D97-AF65-F5344CB8AC3E}">
        <p14:creationId xmlns:p14="http://schemas.microsoft.com/office/powerpoint/2010/main" val="136536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654" y="317931"/>
            <a:ext cx="11006345" cy="835027"/>
          </a:xfrm>
        </p:spPr>
        <p:txBody>
          <a:bodyPr/>
          <a:lstStyle/>
          <a:p>
            <a:r>
              <a:rPr lang="fr-CA" sz="3600" dirty="0">
                <a:solidFill>
                  <a:schemeClr val="accent3"/>
                </a:solidFill>
              </a:rPr>
              <a:t>       Zoning</a:t>
            </a:r>
            <a:endParaRPr lang="en-CA" sz="3600" b="0" dirty="0">
              <a:solidFill>
                <a:schemeClr val="accent3"/>
              </a:solidFill>
            </a:endParaRPr>
          </a:p>
        </p:txBody>
      </p:sp>
      <p:sp>
        <p:nvSpPr>
          <p:cNvPr id="16" name="Rectangle 15"/>
          <p:cNvSpPr/>
          <p:nvPr/>
        </p:nvSpPr>
        <p:spPr>
          <a:xfrm>
            <a:off x="418323" y="893885"/>
            <a:ext cx="10719982" cy="1077218"/>
          </a:xfrm>
          <a:prstGeom prst="rect">
            <a:avLst/>
          </a:prstGeom>
        </p:spPr>
        <p:txBody>
          <a:bodyPr wrap="square">
            <a:spAutoFit/>
          </a:bodyPr>
          <a:lstStyle/>
          <a:p>
            <a:pPr>
              <a:lnSpc>
                <a:spcPct val="100000"/>
              </a:lnSpc>
            </a:pPr>
            <a:r>
              <a:rPr lang="en-CA" sz="1600" dirty="0">
                <a:solidFill>
                  <a:prstClr val="black"/>
                </a:solidFill>
                <a:latin typeface="+mn-lt"/>
              </a:rPr>
              <a:t>GCworkplace is designed in three functional zones – </a:t>
            </a:r>
            <a:r>
              <a:rPr lang="en-CA" sz="1600" b="1" dirty="0">
                <a:solidFill>
                  <a:prstClr val="black"/>
                </a:solidFill>
                <a:latin typeface="+mn-lt"/>
              </a:rPr>
              <a:t>Quiet, Transitional and Interactive </a:t>
            </a:r>
            <a:r>
              <a:rPr lang="en-CA" sz="1600" dirty="0">
                <a:solidFill>
                  <a:prstClr val="black"/>
                </a:solidFill>
                <a:latin typeface="+mn-lt"/>
              </a:rPr>
              <a:t>- which ensures that activities are grouped together to reducing noise disruptions. Zoning is a key element of inclusive design as it helps manage acoustics, </a:t>
            </a:r>
            <a:r>
              <a:rPr lang="en-CA" sz="1600" b="1" dirty="0">
                <a:solidFill>
                  <a:prstClr val="black"/>
                </a:solidFill>
                <a:latin typeface="+mn-lt"/>
              </a:rPr>
              <a:t>supports concentration and collaboration </a:t>
            </a:r>
            <a:r>
              <a:rPr lang="en-CA" sz="1600" dirty="0">
                <a:solidFill>
                  <a:prstClr val="black"/>
                </a:solidFill>
                <a:latin typeface="+mn-lt"/>
              </a:rPr>
              <a:t>and provides people </a:t>
            </a:r>
            <a:r>
              <a:rPr lang="en-CA" sz="1600" b="1" dirty="0">
                <a:solidFill>
                  <a:prstClr val="black"/>
                </a:solidFill>
                <a:latin typeface="+mn-lt"/>
              </a:rPr>
              <a:t>choice and control over their work setting</a:t>
            </a:r>
            <a:r>
              <a:rPr lang="en-CA" sz="1600" dirty="0">
                <a:solidFill>
                  <a:prstClr val="black"/>
                </a:solidFill>
                <a:latin typeface="+mn-lt"/>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3386968" y="5826607"/>
            <a:ext cx="1374444" cy="307777"/>
          </a:xfrm>
          <a:prstGeom prst="rect">
            <a:avLst/>
          </a:prstGeom>
          <a:noFill/>
          <a:ln>
            <a:noFill/>
          </a:ln>
        </p:spPr>
        <p:txBody>
          <a:bodyPr wrap="square" rtlCol="0">
            <a:spAutoFit/>
          </a:bodyPr>
          <a:lstStyle/>
          <a:p>
            <a:pPr algn="ctr"/>
            <a:r>
              <a:rPr lang="en-CA" sz="1400" b="1" dirty="0">
                <a:solidFill>
                  <a:srgbClr val="21D58C"/>
                </a:solidFill>
                <a:latin typeface="+mn-lt"/>
                <a:cs typeface="Arial" panose="020B0604020202020204" pitchFamily="34" charset="0"/>
              </a:rPr>
              <a:t>QUIET ZONE</a:t>
            </a:r>
            <a:endParaRPr lang="en-CA" sz="1400" dirty="0">
              <a:solidFill>
                <a:srgbClr val="21D58C"/>
              </a:solidFill>
              <a:latin typeface="+mn-lt"/>
              <a:cs typeface="Arial" panose="020B0604020202020204" pitchFamily="34" charset="0"/>
            </a:endParaRP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algn="ctr"/>
            <a:r>
              <a:rPr lang="en-CA" sz="1400" b="1" dirty="0">
                <a:solidFill>
                  <a:srgbClr val="DAD500"/>
                </a:solidFill>
                <a:latin typeface="+mn-lt"/>
                <a:cs typeface="Arial" panose="020B0604020202020204" pitchFamily="34" charset="0"/>
              </a:rPr>
              <a:t>TRANSITIONAL ZONE</a:t>
            </a:r>
            <a:endParaRPr lang="en-CA" sz="1400" dirty="0">
              <a:solidFill>
                <a:srgbClr val="DAD500"/>
              </a:solidFill>
              <a:latin typeface="+mn-lt"/>
              <a:cs typeface="Arial" panose="020B0604020202020204" pitchFamily="34" charset="0"/>
            </a:endParaRP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algn="ctr"/>
            <a:r>
              <a:rPr lang="en-CA" sz="1400" b="1" dirty="0">
                <a:solidFill>
                  <a:srgbClr val="D326F6"/>
                </a:solidFill>
                <a:latin typeface="+mn-lt"/>
                <a:cs typeface="Arial" panose="020B0604020202020204" pitchFamily="34" charset="0"/>
              </a:rPr>
              <a:t>INTERACTIVE ZONE</a:t>
            </a:r>
            <a:endParaRPr lang="en-CA" sz="1400" dirty="0">
              <a:solidFill>
                <a:srgbClr val="D326F6"/>
              </a:solidFill>
              <a:latin typeface="+mn-lt"/>
              <a:cs typeface="Arial" panose="020B0604020202020204" pitchFamily="34" charset="0"/>
            </a:endParaRP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4455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323439"/>
          </a:xfrm>
          <a:prstGeom prst="rect">
            <a:avLst/>
          </a:prstGeom>
          <a:noFill/>
        </p:spPr>
        <p:txBody>
          <a:bodyPr wrap="square" rtlCol="0">
            <a:spAutoFit/>
          </a:bodyPr>
          <a:lstStyle/>
          <a:p>
            <a:r>
              <a:rPr lang="fr-CA" sz="1600" dirty="0" err="1">
                <a:latin typeface="Abadi" panose="020B0604020104020204" pitchFamily="34" charset="0"/>
              </a:rPr>
              <a:t>Grouping</a:t>
            </a:r>
            <a:r>
              <a:rPr lang="fr-CA" sz="1600" dirty="0">
                <a:latin typeface="Abadi" panose="020B0604020104020204" pitchFamily="34" charset="0"/>
              </a:rPr>
              <a:t> collaborative </a:t>
            </a:r>
            <a:r>
              <a:rPr lang="fr-CA" sz="1600" dirty="0" err="1">
                <a:latin typeface="Abadi" panose="020B0604020104020204" pitchFamily="34" charset="0"/>
              </a:rPr>
              <a:t>workpoints</a:t>
            </a:r>
            <a:r>
              <a:rPr lang="fr-CA" sz="1600" dirty="0">
                <a:latin typeface="Abadi" panose="020B0604020104020204" pitchFamily="34" charset="0"/>
              </a:rPr>
              <a:t> </a:t>
            </a:r>
            <a:r>
              <a:rPr lang="fr-CA" sz="1600" dirty="0" err="1">
                <a:latin typeface="Abadi" panose="020B0604020104020204" pitchFamily="34" charset="0"/>
              </a:rPr>
              <a:t>together</a:t>
            </a:r>
            <a:r>
              <a:rPr lang="fr-CA" sz="1600" dirty="0">
                <a:latin typeface="Abadi" panose="020B0604020104020204" pitchFamily="34" charset="0"/>
              </a:rPr>
              <a:t> in the </a:t>
            </a:r>
            <a:r>
              <a:rPr lang="fr-CA" sz="1600" b="1" dirty="0">
                <a:latin typeface="Abadi" panose="020B0604020104020204" pitchFamily="34" charset="0"/>
              </a:rPr>
              <a:t>Interactive Zone</a:t>
            </a:r>
            <a:r>
              <a:rPr lang="fr-CA" sz="1600" dirty="0">
                <a:latin typeface="Abadi" panose="020B0604020104020204" pitchFamily="34" charset="0"/>
              </a:rPr>
              <a:t> </a:t>
            </a:r>
            <a:r>
              <a:rPr lang="fr-CA" sz="1600" dirty="0" err="1">
                <a:latin typeface="Abadi" panose="020B0604020104020204" pitchFamily="34" charset="0"/>
              </a:rPr>
              <a:t>contains</a:t>
            </a:r>
            <a:r>
              <a:rPr lang="fr-CA" sz="1600" dirty="0">
                <a:latin typeface="Abadi" panose="020B0604020104020204" pitchFamily="34" charset="0"/>
              </a:rPr>
              <a:t> </a:t>
            </a:r>
            <a:r>
              <a:rPr lang="fr-CA" sz="1600" dirty="0" err="1">
                <a:latin typeface="Abadi" panose="020B0604020104020204" pitchFamily="34" charset="0"/>
              </a:rPr>
              <a:t>visual</a:t>
            </a:r>
            <a:r>
              <a:rPr lang="fr-CA" sz="1600" dirty="0">
                <a:latin typeface="Abadi" panose="020B0604020104020204" pitchFamily="34" charset="0"/>
              </a:rPr>
              <a:t> and </a:t>
            </a:r>
            <a:r>
              <a:rPr lang="fr-CA" sz="1600" dirty="0" err="1">
                <a:latin typeface="Abadi" panose="020B0604020104020204" pitchFamily="34" charset="0"/>
              </a:rPr>
              <a:t>auditory</a:t>
            </a:r>
            <a:r>
              <a:rPr lang="fr-CA" sz="1600" dirty="0">
                <a:latin typeface="Abadi" panose="020B0604020104020204" pitchFamily="34" charset="0"/>
              </a:rPr>
              <a:t> disruptions</a:t>
            </a:r>
            <a:endParaRPr lang="en-CA" sz="1600" dirty="0">
              <a:latin typeface="Abadi" panose="020B0604020104020204" pitchFamily="34" charset="0"/>
            </a:endParaRP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909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830997"/>
          </a:xfrm>
          <a:prstGeom prst="rect">
            <a:avLst/>
          </a:prstGeom>
          <a:noFill/>
        </p:spPr>
        <p:txBody>
          <a:bodyPr wrap="square" rtlCol="0">
            <a:spAutoFit/>
          </a:bodyPr>
          <a:lstStyle/>
          <a:p>
            <a:pPr algn="ctr"/>
            <a:r>
              <a:rPr lang="fr-CA" sz="1600" dirty="0" err="1">
                <a:latin typeface="Abadi" panose="020B0604020104020204" pitchFamily="34" charset="0"/>
              </a:rPr>
              <a:t>Desiging</a:t>
            </a:r>
            <a:r>
              <a:rPr lang="fr-CA" sz="1600" dirty="0">
                <a:latin typeface="Abadi" panose="020B0604020104020204" pitchFamily="34" charset="0"/>
              </a:rPr>
              <a:t> for transitions </a:t>
            </a:r>
            <a:r>
              <a:rPr lang="fr-CA" sz="1600" dirty="0" err="1">
                <a:latin typeface="Abadi" panose="020B0604020104020204" pitchFamily="34" charset="0"/>
              </a:rPr>
              <a:t>between</a:t>
            </a:r>
            <a:r>
              <a:rPr lang="fr-CA" sz="1600" dirty="0">
                <a:latin typeface="Abadi" panose="020B0604020104020204" pitchFamily="34" charset="0"/>
              </a:rPr>
              <a:t> zones </a:t>
            </a:r>
            <a:r>
              <a:rPr lang="fr-CA" sz="1600" dirty="0" err="1">
                <a:latin typeface="Abadi" panose="020B0604020104020204" pitchFamily="34" charset="0"/>
              </a:rPr>
              <a:t>helps</a:t>
            </a:r>
            <a:r>
              <a:rPr lang="fr-CA" sz="1600" dirty="0">
                <a:latin typeface="Abadi" panose="020B0604020104020204" pitchFamily="34" charset="0"/>
              </a:rPr>
              <a:t> </a:t>
            </a:r>
            <a:r>
              <a:rPr lang="fr-CA" sz="1600" dirty="0" err="1">
                <a:latin typeface="Abadi" panose="020B0604020104020204" pitchFamily="34" charset="0"/>
              </a:rPr>
              <a:t>users</a:t>
            </a:r>
            <a:r>
              <a:rPr lang="fr-CA" sz="1600" dirty="0">
                <a:latin typeface="Abadi" panose="020B0604020104020204" pitchFamily="34" charset="0"/>
              </a:rPr>
              <a:t> </a:t>
            </a:r>
            <a:r>
              <a:rPr lang="fr-CA" sz="1600" dirty="0" err="1">
                <a:latin typeface="Abadi" panose="020B0604020104020204" pitchFamily="34" charset="0"/>
              </a:rPr>
              <a:t>navigate</a:t>
            </a:r>
            <a:r>
              <a:rPr lang="fr-CA" sz="1600" dirty="0">
                <a:latin typeface="Abadi" panose="020B0604020104020204" pitchFamily="34" charset="0"/>
              </a:rPr>
              <a:t> the </a:t>
            </a:r>
            <a:r>
              <a:rPr lang="fr-CA" sz="1600" dirty="0" err="1">
                <a:latin typeface="Abadi" panose="020B0604020104020204" pitchFamily="34" charset="0"/>
              </a:rPr>
              <a:t>space</a:t>
            </a:r>
            <a:endParaRPr lang="en-CA" sz="1600" dirty="0">
              <a:latin typeface="Abadi" panose="020B0604020104020204" pitchFamily="34" charset="0"/>
            </a:endParaRPr>
          </a:p>
        </p:txBody>
      </p:sp>
      <p:sp>
        <p:nvSpPr>
          <p:cNvPr id="28" name="Rounded Rectangle 27">
            <a:extLst>
              <a:ext uri="{C183D7F6-B498-43B3-948B-1728B52AA6E4}">
                <adec:decorative xmlns:adec="http://schemas.microsoft.com/office/drawing/2017/decorative" val="1"/>
              </a:ext>
            </a:extLst>
          </p:cNvPr>
          <p:cNvSpPr/>
          <p:nvPr/>
        </p:nvSpPr>
        <p:spPr>
          <a:xfrm>
            <a:off x="503812" y="3628534"/>
            <a:ext cx="2642968" cy="17717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1569660"/>
          </a:xfrm>
          <a:prstGeom prst="rect">
            <a:avLst/>
          </a:prstGeom>
          <a:noFill/>
        </p:spPr>
        <p:txBody>
          <a:bodyPr wrap="square" rtlCol="0">
            <a:spAutoFit/>
          </a:bodyPr>
          <a:lstStyle/>
          <a:p>
            <a:r>
              <a:rPr lang="fr-CA" sz="1600" dirty="0">
                <a:latin typeface="Abadi" panose="020B0604020104020204" pitchFamily="34" charset="0"/>
              </a:rPr>
              <a:t>Visual </a:t>
            </a:r>
            <a:r>
              <a:rPr lang="fr-CA" sz="1600" dirty="0" err="1">
                <a:latin typeface="Abadi" panose="020B0604020104020204" pitchFamily="34" charset="0"/>
              </a:rPr>
              <a:t>elements</a:t>
            </a:r>
            <a:r>
              <a:rPr lang="fr-CA" sz="1600" dirty="0">
                <a:latin typeface="Abadi" panose="020B0604020104020204" pitchFamily="34" charset="0"/>
              </a:rPr>
              <a:t> </a:t>
            </a:r>
            <a:r>
              <a:rPr lang="fr-CA" sz="1600" dirty="0" err="1">
                <a:latin typeface="Abadi" panose="020B0604020104020204" pitchFamily="34" charset="0"/>
              </a:rPr>
              <a:t>such</a:t>
            </a:r>
            <a:r>
              <a:rPr lang="fr-CA" sz="1600" dirty="0">
                <a:latin typeface="Abadi" panose="020B0604020104020204" pitchFamily="34" charset="0"/>
              </a:rPr>
              <a:t> as screens </a:t>
            </a:r>
            <a:r>
              <a:rPr lang="fr-CA" sz="1600" dirty="0" err="1">
                <a:latin typeface="Abadi" panose="020B0604020104020204" pitchFamily="34" charset="0"/>
              </a:rPr>
              <a:t>provide</a:t>
            </a:r>
            <a:r>
              <a:rPr lang="fr-CA" sz="1600" dirty="0">
                <a:latin typeface="Abadi" panose="020B0604020104020204" pitchFamily="34" charset="0"/>
              </a:rPr>
              <a:t> </a:t>
            </a:r>
            <a:r>
              <a:rPr lang="fr-CA" sz="1600" dirty="0" err="1">
                <a:latin typeface="Abadi" panose="020B0604020104020204" pitchFamily="34" charset="0"/>
              </a:rPr>
              <a:t>privacy</a:t>
            </a:r>
            <a:r>
              <a:rPr lang="fr-CA" sz="1600" dirty="0">
                <a:latin typeface="Abadi" panose="020B0604020104020204" pitchFamily="34" charset="0"/>
              </a:rPr>
              <a:t> and refuge in the </a:t>
            </a:r>
            <a:r>
              <a:rPr lang="fr-CA" sz="1600" b="1" dirty="0">
                <a:latin typeface="Abadi" panose="020B0604020104020204" pitchFamily="34" charset="0"/>
              </a:rPr>
              <a:t>Quiet Zone</a:t>
            </a:r>
          </a:p>
          <a:p>
            <a:r>
              <a:rPr lang="fr-CA" sz="1600" dirty="0" err="1">
                <a:latin typeface="Abadi" panose="020B0604020104020204" pitchFamily="34" charset="0"/>
              </a:rPr>
              <a:t>Many</a:t>
            </a:r>
            <a:r>
              <a:rPr lang="fr-CA" sz="1600" dirty="0">
                <a:latin typeface="Abadi" panose="020B0604020104020204" pitchFamily="34" charset="0"/>
              </a:rPr>
              <a:t> cognitive </a:t>
            </a:r>
            <a:r>
              <a:rPr lang="fr-CA" sz="1600" dirty="0" err="1">
                <a:latin typeface="Abadi" panose="020B0604020104020204" pitchFamily="34" charset="0"/>
              </a:rPr>
              <a:t>impairements</a:t>
            </a:r>
            <a:r>
              <a:rPr lang="fr-CA" sz="1600" dirty="0">
                <a:latin typeface="Abadi" panose="020B0604020104020204" pitchFamily="34" charset="0"/>
              </a:rPr>
              <a:t> are best </a:t>
            </a:r>
            <a:r>
              <a:rPr lang="fr-CA" sz="1600" dirty="0" err="1">
                <a:latin typeface="Abadi" panose="020B0604020104020204" pitchFamily="34" charset="0"/>
              </a:rPr>
              <a:t>supported</a:t>
            </a:r>
            <a:r>
              <a:rPr lang="fr-CA" sz="1600" dirty="0">
                <a:latin typeface="Abadi" panose="020B0604020104020204" pitchFamily="34" charset="0"/>
              </a:rPr>
              <a:t> in the </a:t>
            </a:r>
            <a:r>
              <a:rPr lang="fr-CA" sz="1600" dirty="0" err="1">
                <a:latin typeface="Abadi" panose="020B0604020104020204" pitchFamily="34" charset="0"/>
              </a:rPr>
              <a:t>this</a:t>
            </a:r>
            <a:r>
              <a:rPr lang="fr-CA" sz="1600" dirty="0">
                <a:latin typeface="Abadi" panose="020B0604020104020204" pitchFamily="34" charset="0"/>
              </a:rPr>
              <a:t> zone</a:t>
            </a:r>
            <a:endParaRPr lang="en-CA" sz="1600" dirty="0">
              <a:latin typeface="Abadi" panose="020B0604020104020204" pitchFamily="34" charset="0"/>
            </a:endParaRP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516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323439"/>
          </a:xfrm>
          <a:prstGeom prst="rect">
            <a:avLst/>
          </a:prstGeom>
          <a:noFill/>
        </p:spPr>
        <p:txBody>
          <a:bodyPr wrap="square" rtlCol="0">
            <a:spAutoFit/>
          </a:bodyPr>
          <a:lstStyle/>
          <a:p>
            <a:r>
              <a:rPr lang="fr-CA" sz="1600" dirty="0">
                <a:latin typeface="Abadi" panose="020B0604020104020204" pitchFamily="34" charset="0"/>
              </a:rPr>
              <a:t>The </a:t>
            </a:r>
            <a:r>
              <a:rPr lang="fr-CA" sz="1600" b="1" dirty="0" err="1">
                <a:latin typeface="Abadi" panose="020B0604020104020204" pitchFamily="34" charset="0"/>
              </a:rPr>
              <a:t>Transitional</a:t>
            </a:r>
            <a:r>
              <a:rPr lang="fr-CA" sz="1600" b="1" dirty="0">
                <a:latin typeface="Abadi" panose="020B0604020104020204" pitchFamily="34" charset="0"/>
              </a:rPr>
              <a:t> Zone </a:t>
            </a:r>
            <a:r>
              <a:rPr lang="fr-CA" sz="1600" dirty="0" err="1">
                <a:latin typeface="Abadi" panose="020B0604020104020204" pitchFamily="34" charset="0"/>
              </a:rPr>
              <a:t>is</a:t>
            </a:r>
            <a:r>
              <a:rPr lang="fr-CA" sz="1600" dirty="0">
                <a:latin typeface="Abadi" panose="020B0604020104020204" pitchFamily="34" charset="0"/>
              </a:rPr>
              <a:t> </a:t>
            </a:r>
            <a:r>
              <a:rPr lang="fr-CA" sz="1600" dirty="0" err="1">
                <a:latin typeface="Abadi" panose="020B0604020104020204" pitchFamily="34" charset="0"/>
              </a:rPr>
              <a:t>usually</a:t>
            </a:r>
            <a:r>
              <a:rPr lang="fr-CA" sz="1600" dirty="0">
                <a:latin typeface="Abadi" panose="020B0604020104020204" pitchFamily="34" charset="0"/>
              </a:rPr>
              <a:t> the entrance and serves as a buffer for noise </a:t>
            </a:r>
            <a:r>
              <a:rPr lang="fr-CA" sz="1600" dirty="0" err="1">
                <a:latin typeface="Abadi" panose="020B0604020104020204" pitchFamily="34" charset="0"/>
              </a:rPr>
              <a:t>transfer</a:t>
            </a:r>
            <a:r>
              <a:rPr lang="fr-CA" sz="1600" dirty="0">
                <a:latin typeface="Abadi" panose="020B0604020104020204" pitchFamily="34" charset="0"/>
              </a:rPr>
              <a:t> as </a:t>
            </a:r>
            <a:r>
              <a:rPr lang="fr-CA" sz="1600" dirty="0" err="1">
                <a:latin typeface="Abadi" panose="020B0604020104020204" pitchFamily="34" charset="0"/>
              </a:rPr>
              <a:t>well</a:t>
            </a:r>
            <a:r>
              <a:rPr lang="fr-CA" sz="1600" dirty="0">
                <a:latin typeface="Abadi" panose="020B0604020104020204" pitchFamily="34" charset="0"/>
              </a:rPr>
              <a:t> as a </a:t>
            </a:r>
            <a:r>
              <a:rPr lang="fr-CA" sz="1600" dirty="0" err="1">
                <a:latin typeface="Abadi" panose="020B0604020104020204" pitchFamily="34" charset="0"/>
              </a:rPr>
              <a:t>means</a:t>
            </a:r>
            <a:r>
              <a:rPr lang="fr-CA" sz="1600" dirty="0">
                <a:latin typeface="Abadi" panose="020B0604020104020204" pitchFamily="34" charset="0"/>
              </a:rPr>
              <a:t> to control </a:t>
            </a:r>
            <a:r>
              <a:rPr lang="fr-CA" sz="1600" dirty="0" err="1">
                <a:latin typeface="Abadi" panose="020B0604020104020204" pitchFamily="34" charset="0"/>
              </a:rPr>
              <a:t>traffic</a:t>
            </a:r>
            <a:endParaRPr lang="en-CA" sz="1600" dirty="0">
              <a:latin typeface="Abadi" panose="020B0604020104020204" pitchFamily="34" charset="0"/>
            </a:endParaRP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89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8473-0BA5-4AFD-9095-C097BD659084}"/>
              </a:ext>
            </a:extLst>
          </p:cNvPr>
          <p:cNvSpPr>
            <a:spLocks noGrp="1"/>
          </p:cNvSpPr>
          <p:nvPr>
            <p:ph type="title"/>
          </p:nvPr>
        </p:nvSpPr>
        <p:spPr/>
        <p:txBody>
          <a:bodyPr/>
          <a:lstStyle/>
          <a:p>
            <a:r>
              <a:rPr lang="en-CA" dirty="0" err="1">
                <a:solidFill>
                  <a:schemeClr val="accent3"/>
                </a:solidFill>
              </a:rPr>
              <a:t>Workpoint</a:t>
            </a:r>
            <a:r>
              <a:rPr lang="en-CA" dirty="0">
                <a:solidFill>
                  <a:schemeClr val="accent3"/>
                </a:solidFill>
              </a:rPr>
              <a:t> </a:t>
            </a:r>
            <a:r>
              <a:rPr lang="en-CA" dirty="0" err="1">
                <a:solidFill>
                  <a:schemeClr val="accent3"/>
                </a:solidFill>
              </a:rPr>
              <a:t>Typicals</a:t>
            </a:r>
            <a:endParaRPr lang="en-CA" dirty="0">
              <a:solidFill>
                <a:schemeClr val="accent3"/>
              </a:solidFill>
            </a:endParaRPr>
          </a:p>
        </p:txBody>
      </p:sp>
      <p:sp>
        <p:nvSpPr>
          <p:cNvPr id="3" name="Content Placeholder 2">
            <a:extLst>
              <a:ext uri="{FF2B5EF4-FFF2-40B4-BE49-F238E27FC236}">
                <a16:creationId xmlns:a16="http://schemas.microsoft.com/office/drawing/2014/main" id="{4983B8A9-3BD1-41EF-BE6A-6694DE2692F3}"/>
              </a:ext>
            </a:extLst>
          </p:cNvPr>
          <p:cNvSpPr>
            <a:spLocks noGrp="1"/>
          </p:cNvSpPr>
          <p:nvPr>
            <p:ph idx="1"/>
          </p:nvPr>
        </p:nvSpPr>
        <p:spPr>
          <a:xfrm>
            <a:off x="451765" y="1321425"/>
            <a:ext cx="10704280" cy="1517025"/>
          </a:xfrm>
        </p:spPr>
        <p:txBody>
          <a:bodyPr/>
          <a:lstStyle/>
          <a:p>
            <a:pPr marL="0" indent="0">
              <a:buNone/>
            </a:pPr>
            <a:r>
              <a:rPr lang="en-CA" sz="1600" dirty="0">
                <a:solidFill>
                  <a:schemeClr val="bg1">
                    <a:lumMod val="25000"/>
                  </a:schemeClr>
                </a:solidFill>
              </a:rPr>
              <a:t>A key factor to the </a:t>
            </a:r>
            <a:r>
              <a:rPr lang="en-CA" sz="1600" b="1" dirty="0">
                <a:solidFill>
                  <a:schemeClr val="bg1">
                    <a:lumMod val="25000"/>
                  </a:schemeClr>
                </a:solidFill>
              </a:rPr>
              <a:t>success and repeatability of the Workplace Transformation approach </a:t>
            </a:r>
            <a:r>
              <a:rPr lang="en-CA" sz="1600" dirty="0">
                <a:solidFill>
                  <a:schemeClr val="bg1">
                    <a:lumMod val="25000"/>
                  </a:schemeClr>
                </a:solidFill>
              </a:rPr>
              <a:t>is a standardized methodology and kit-of-parts. This kit is comprised of standard all-in-one furniture and technology configurations, namely, the </a:t>
            </a:r>
            <a:r>
              <a:rPr lang="en-CA" sz="1600" b="1" dirty="0" err="1">
                <a:solidFill>
                  <a:schemeClr val="bg1">
                    <a:lumMod val="25000"/>
                  </a:schemeClr>
                </a:solidFill>
              </a:rPr>
              <a:t>workpoint</a:t>
            </a:r>
            <a:r>
              <a:rPr lang="en-CA" sz="1600" b="1" dirty="0">
                <a:solidFill>
                  <a:schemeClr val="bg1">
                    <a:lumMod val="25000"/>
                  </a:schemeClr>
                </a:solidFill>
              </a:rPr>
              <a:t> </a:t>
            </a:r>
            <a:r>
              <a:rPr lang="en-CA" sz="1600" b="1" dirty="0" err="1">
                <a:solidFill>
                  <a:schemeClr val="bg1">
                    <a:lumMod val="25000"/>
                  </a:schemeClr>
                </a:solidFill>
              </a:rPr>
              <a:t>typicals</a:t>
            </a:r>
            <a:r>
              <a:rPr lang="en-CA" sz="1600" dirty="0">
                <a:solidFill>
                  <a:schemeClr val="bg1">
                    <a:lumMod val="25000"/>
                  </a:schemeClr>
                </a:solidFill>
              </a:rPr>
              <a:t>. </a:t>
            </a:r>
          </a:p>
          <a:p>
            <a:pPr marL="0" indent="0">
              <a:buNone/>
            </a:pPr>
            <a:r>
              <a:rPr lang="en-CA" sz="1600" dirty="0">
                <a:solidFill>
                  <a:schemeClr val="bg1">
                    <a:lumMod val="25000"/>
                  </a:schemeClr>
                </a:solidFill>
              </a:rPr>
              <a:t>For the Rapid Modernization program, select </a:t>
            </a:r>
            <a:r>
              <a:rPr lang="en-CA" sz="1600" dirty="0" err="1">
                <a:solidFill>
                  <a:schemeClr val="bg1">
                    <a:lumMod val="25000"/>
                  </a:schemeClr>
                </a:solidFill>
              </a:rPr>
              <a:t>workpoint</a:t>
            </a:r>
            <a:r>
              <a:rPr lang="en-CA" sz="1600" dirty="0">
                <a:solidFill>
                  <a:schemeClr val="bg1">
                    <a:lumMod val="25000"/>
                  </a:schemeClr>
                </a:solidFill>
              </a:rPr>
              <a:t> </a:t>
            </a:r>
            <a:r>
              <a:rPr lang="en-CA" sz="1600" dirty="0" err="1">
                <a:solidFill>
                  <a:schemeClr val="bg1">
                    <a:lumMod val="25000"/>
                  </a:schemeClr>
                </a:solidFill>
              </a:rPr>
              <a:t>typicals</a:t>
            </a:r>
            <a:r>
              <a:rPr lang="en-CA" sz="1600" dirty="0">
                <a:solidFill>
                  <a:schemeClr val="bg1">
                    <a:lumMod val="25000"/>
                  </a:schemeClr>
                </a:solidFill>
              </a:rPr>
              <a:t> have been defined in order to expedite the furniture and equipment selection, as well as the procurement process across all projects.</a:t>
            </a:r>
          </a:p>
        </p:txBody>
      </p:sp>
      <p:sp>
        <p:nvSpPr>
          <p:cNvPr id="5" name="TextBox 4">
            <a:extLst>
              <a:ext uri="{FF2B5EF4-FFF2-40B4-BE49-F238E27FC236}">
                <a16:creationId xmlns:a16="http://schemas.microsoft.com/office/drawing/2014/main" id="{C325347F-CC12-416E-9233-3BEC4A204DFE}"/>
              </a:ext>
            </a:extLst>
          </p:cNvPr>
          <p:cNvSpPr txBox="1"/>
          <p:nvPr/>
        </p:nvSpPr>
        <p:spPr>
          <a:xfrm>
            <a:off x="485775" y="5536575"/>
            <a:ext cx="11220450" cy="338554"/>
          </a:xfrm>
          <a:prstGeom prst="rect">
            <a:avLst/>
          </a:prstGeom>
          <a:noFill/>
        </p:spPr>
        <p:txBody>
          <a:bodyPr wrap="square">
            <a:spAutoFit/>
          </a:bodyPr>
          <a:lstStyle/>
          <a:p>
            <a:pPr marL="0" indent="0">
              <a:buNone/>
            </a:pPr>
            <a:r>
              <a:rPr lang="en-CA" sz="1600" dirty="0">
                <a:solidFill>
                  <a:schemeClr val="bg1">
                    <a:lumMod val="25000"/>
                  </a:schemeClr>
                </a:solidFill>
                <a:latin typeface="+mn-lt"/>
              </a:rPr>
              <a:t>The complete </a:t>
            </a:r>
            <a:r>
              <a:rPr lang="en-CA" sz="1600" dirty="0" err="1">
                <a:solidFill>
                  <a:schemeClr val="bg1">
                    <a:lumMod val="25000"/>
                  </a:schemeClr>
                </a:solidFill>
                <a:latin typeface="+mn-lt"/>
              </a:rPr>
              <a:t>workpoint</a:t>
            </a:r>
            <a:r>
              <a:rPr lang="en-CA" sz="1600" dirty="0">
                <a:solidFill>
                  <a:schemeClr val="bg1">
                    <a:lumMod val="25000"/>
                  </a:schemeClr>
                </a:solidFill>
                <a:latin typeface="+mn-lt"/>
              </a:rPr>
              <a:t> </a:t>
            </a:r>
            <a:r>
              <a:rPr lang="en-CA" sz="1600" dirty="0" err="1">
                <a:solidFill>
                  <a:schemeClr val="bg1">
                    <a:lumMod val="25000"/>
                  </a:schemeClr>
                </a:solidFill>
                <a:latin typeface="+mn-lt"/>
              </a:rPr>
              <a:t>typicals</a:t>
            </a:r>
            <a:r>
              <a:rPr lang="en-CA" sz="1600" dirty="0">
                <a:solidFill>
                  <a:schemeClr val="bg1">
                    <a:lumMod val="25000"/>
                  </a:schemeClr>
                </a:solidFill>
                <a:latin typeface="+mn-lt"/>
              </a:rPr>
              <a:t> offering can be found in the </a:t>
            </a:r>
            <a:r>
              <a:rPr lang="en-CA" sz="1600" u="sng" dirty="0">
                <a:solidFill>
                  <a:schemeClr val="bg1">
                    <a:lumMod val="25000"/>
                  </a:schemeClr>
                </a:solidFill>
                <a:latin typeface="+mn-lt"/>
              </a:rPr>
              <a:t>Workplace Transformation </a:t>
            </a:r>
            <a:r>
              <a:rPr lang="en-CA" sz="1600" u="sng" dirty="0" err="1">
                <a:solidFill>
                  <a:schemeClr val="bg1">
                    <a:lumMod val="25000"/>
                  </a:schemeClr>
                </a:solidFill>
                <a:latin typeface="+mn-lt"/>
              </a:rPr>
              <a:t>Workpoint</a:t>
            </a:r>
            <a:r>
              <a:rPr lang="en-CA" sz="1600" u="sng" dirty="0">
                <a:solidFill>
                  <a:schemeClr val="bg1">
                    <a:lumMod val="25000"/>
                  </a:schemeClr>
                </a:solidFill>
                <a:latin typeface="+mn-lt"/>
              </a:rPr>
              <a:t> Package. </a:t>
            </a:r>
          </a:p>
        </p:txBody>
      </p:sp>
      <p:pic>
        <p:nvPicPr>
          <p:cNvPr id="7" name="Picture 6" descr="A picture containing text&#10;&#10;Description automatically generated">
            <a:extLst>
              <a:ext uri="{FF2B5EF4-FFF2-40B4-BE49-F238E27FC236}">
                <a16:creationId xmlns:a16="http://schemas.microsoft.com/office/drawing/2014/main" id="{612C16C2-D6D2-4C85-B8A9-ED92B87908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367" y="3095596"/>
            <a:ext cx="4068163" cy="2034082"/>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45E68EE3-9F44-4EF4-AB18-A8A72774F74A}"/>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70771" y="3228835"/>
            <a:ext cx="2251517" cy="1658792"/>
          </a:xfrm>
          <a:prstGeom prst="rect">
            <a:avLst/>
          </a:prstGeom>
        </p:spPr>
      </p:pic>
      <p:pic>
        <p:nvPicPr>
          <p:cNvPr id="11" name="Picture 10">
            <a:extLst>
              <a:ext uri="{FF2B5EF4-FFF2-40B4-BE49-F238E27FC236}">
                <a16:creationId xmlns:a16="http://schemas.microsoft.com/office/drawing/2014/main" id="{E9749CCA-DBB7-4C3F-B7CC-5570715F6843}"/>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0113" y="3059947"/>
            <a:ext cx="2967145" cy="210537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3FCC11C-4BF5-4CF7-9DA8-2F06035C61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5258" y="2741901"/>
            <a:ext cx="5096749" cy="254837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2FEF6D6-F0F0-4F87-8775-160D87091C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875" y="3144552"/>
            <a:ext cx="3486150" cy="1743075"/>
          </a:xfrm>
          <a:prstGeom prst="rect">
            <a:avLst/>
          </a:prstGeom>
        </p:spPr>
      </p:pic>
    </p:spTree>
    <p:extLst>
      <p:ext uri="{BB962C8B-B14F-4D97-AF65-F5344CB8AC3E}">
        <p14:creationId xmlns:p14="http://schemas.microsoft.com/office/powerpoint/2010/main" val="222388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descr="excerpt from design guide">
            <a:extLst>
              <a:ext uri="{FF2B5EF4-FFF2-40B4-BE49-F238E27FC236}">
                <a16:creationId xmlns:a16="http://schemas.microsoft.com/office/drawing/2014/main" id="{A8BD4D15-FE88-45A4-8872-DBA7E070DBC2}"/>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7823200" y="302048"/>
            <a:ext cx="4168776" cy="3175537"/>
          </a:xfrm>
          <a:prstGeom prst="rect">
            <a:avLst/>
          </a:prstGeom>
        </p:spPr>
      </p:pic>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2"/>
            </p:custDataLst>
          </p:nvPr>
        </p:nvSpPr>
        <p:spPr/>
        <p:txBody>
          <a:bodyPr>
            <a:normAutofit fontScale="90000"/>
          </a:bodyPr>
          <a:lstStyle/>
          <a:p>
            <a:r>
              <a:rPr lang="fr-CA" dirty="0">
                <a:solidFill>
                  <a:schemeClr val="accent3"/>
                </a:solidFill>
              </a:rPr>
              <a:t>Workplace Bundle of </a:t>
            </a:r>
            <a:r>
              <a:rPr lang="fr-CA" dirty="0" err="1">
                <a:solidFill>
                  <a:schemeClr val="accent3"/>
                </a:solidFill>
              </a:rPr>
              <a:t>Goods</a:t>
            </a:r>
            <a:r>
              <a:rPr lang="fr-CA" dirty="0">
                <a:solidFill>
                  <a:schemeClr val="accent3"/>
                </a:solidFill>
              </a:rPr>
              <a:t> </a:t>
            </a:r>
            <a:br>
              <a:rPr lang="fr-CA" dirty="0"/>
            </a:br>
            <a:endParaRPr lang="en-CA" sz="2700" dirty="0"/>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3"/>
            </p:custDataLst>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24</a:t>
            </a:fld>
            <a:endParaRPr lang="en-CA" dirty="0"/>
          </a:p>
        </p:txBody>
      </p:sp>
      <p:pic>
        <p:nvPicPr>
          <p:cNvPr id="7" name="Picture 6" descr="infographic of where the technology is in a work space">
            <a:extLst>
              <a:ext uri="{FF2B5EF4-FFF2-40B4-BE49-F238E27FC236}">
                <a16:creationId xmlns:a16="http://schemas.microsoft.com/office/drawing/2014/main" id="{ABB1421A-940D-461E-A309-719407839B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0367" y="2632805"/>
            <a:ext cx="10887075" cy="3484072"/>
          </a:xfrm>
          <a:prstGeom prst="rect">
            <a:avLst/>
          </a:prstGeom>
        </p:spPr>
      </p:pic>
    </p:spTree>
    <p:extLst>
      <p:ext uri="{BB962C8B-B14F-4D97-AF65-F5344CB8AC3E}">
        <p14:creationId xmlns:p14="http://schemas.microsoft.com/office/powerpoint/2010/main" val="316719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r>
              <a:rPr lang="en-CA" altLang="en-US" sz="3600" kern="0" dirty="0">
                <a:solidFill>
                  <a:schemeClr val="accent3"/>
                </a:solidFill>
              </a:rPr>
              <a:t>Design Methodology</a:t>
            </a:r>
            <a:endParaRPr lang="en-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451765" y="1080247"/>
            <a:ext cx="10787735" cy="958103"/>
          </a:xfrm>
        </p:spPr>
        <p:txBody>
          <a:bodyPr/>
          <a:lstStyle/>
          <a:p>
            <a:pPr marL="0" indent="0">
              <a:buNone/>
              <a:defRPr/>
            </a:pPr>
            <a:r>
              <a:rPr lang="en-CA" sz="1800" b="1" dirty="0">
                <a:solidFill>
                  <a:schemeClr val="tx1"/>
                </a:solidFill>
              </a:rPr>
              <a:t>Concept Design Process</a:t>
            </a:r>
          </a:p>
          <a:p>
            <a:pPr marL="0" indent="0">
              <a:buNone/>
              <a:defRPr/>
            </a:pPr>
            <a:r>
              <a:rPr lang="en-CA" sz="1600" dirty="0">
                <a:solidFill>
                  <a:schemeClr val="tx1"/>
                </a:solidFill>
              </a:rPr>
              <a:t>The program has a specific design methodology including predefined concept design steps.  This process aims to ensure consistency, efficiency in delivery, and to clearly communicate the intent with all stakeholders. </a:t>
            </a:r>
          </a:p>
        </p:txBody>
      </p:sp>
      <p:graphicFrame>
        <p:nvGraphicFramePr>
          <p:cNvPr id="6" name="Diagram 5">
            <a:extLst>
              <a:ext uri="{FF2B5EF4-FFF2-40B4-BE49-F238E27FC236}">
                <a16:creationId xmlns:a16="http://schemas.microsoft.com/office/drawing/2014/main" id="{76F37BA5-9002-42E7-BFD0-8EA4773B8A55}"/>
              </a:ext>
            </a:extLst>
          </p:cNvPr>
          <p:cNvGraphicFramePr/>
          <p:nvPr/>
        </p:nvGraphicFramePr>
        <p:xfrm>
          <a:off x="312541" y="2501222"/>
          <a:ext cx="11464011" cy="4079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1B4A9B02-B4DF-4980-B2F4-11F9A8D7C5CE}"/>
              </a:ext>
            </a:extLst>
          </p:cNvPr>
          <p:cNvSpPr txBox="1"/>
          <p:nvPr/>
        </p:nvSpPr>
        <p:spPr>
          <a:xfrm>
            <a:off x="572277" y="2506524"/>
            <a:ext cx="1352550" cy="338554"/>
          </a:xfrm>
          <a:prstGeom prst="rect">
            <a:avLst/>
          </a:prstGeom>
          <a:noFill/>
        </p:spPr>
        <p:txBody>
          <a:bodyPr wrap="square" rtlCol="0">
            <a:spAutoFit/>
          </a:bodyPr>
          <a:lstStyle/>
          <a:p>
            <a:r>
              <a:rPr lang="en-CA" sz="1600" b="1" dirty="0">
                <a:latin typeface="+mn-lt"/>
              </a:rPr>
              <a:t>STEP 1</a:t>
            </a:r>
          </a:p>
        </p:txBody>
      </p:sp>
      <p:sp>
        <p:nvSpPr>
          <p:cNvPr id="9" name="TextBox 8">
            <a:extLst>
              <a:ext uri="{FF2B5EF4-FFF2-40B4-BE49-F238E27FC236}">
                <a16:creationId xmlns:a16="http://schemas.microsoft.com/office/drawing/2014/main" id="{C9E9D54F-B0C4-4780-8D66-0D2BF8400224}"/>
              </a:ext>
            </a:extLst>
          </p:cNvPr>
          <p:cNvSpPr txBox="1"/>
          <p:nvPr/>
        </p:nvSpPr>
        <p:spPr>
          <a:xfrm>
            <a:off x="2421776" y="2514259"/>
            <a:ext cx="1352550" cy="338554"/>
          </a:xfrm>
          <a:prstGeom prst="rect">
            <a:avLst/>
          </a:prstGeom>
          <a:noFill/>
        </p:spPr>
        <p:txBody>
          <a:bodyPr wrap="square" rtlCol="0">
            <a:spAutoFit/>
          </a:bodyPr>
          <a:lstStyle/>
          <a:p>
            <a:r>
              <a:rPr lang="en-CA" sz="1600" b="1" dirty="0">
                <a:latin typeface="+mn-lt"/>
              </a:rPr>
              <a:t>STEP 2</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6" y="2490000"/>
            <a:ext cx="1678872" cy="338554"/>
          </a:xfrm>
          <a:prstGeom prst="rect">
            <a:avLst/>
          </a:prstGeom>
          <a:noFill/>
        </p:spPr>
        <p:txBody>
          <a:bodyPr wrap="square" rtlCol="0">
            <a:spAutoFit/>
          </a:bodyPr>
          <a:lstStyle/>
          <a:p>
            <a:r>
              <a:rPr lang="en-CA" sz="1600" b="1" dirty="0">
                <a:latin typeface="+mn-lt"/>
              </a:rPr>
              <a:t>STEPS 3a &amp;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452277"/>
            <a:ext cx="1352550" cy="338554"/>
          </a:xfrm>
          <a:prstGeom prst="rect">
            <a:avLst/>
          </a:prstGeom>
          <a:noFill/>
        </p:spPr>
        <p:txBody>
          <a:bodyPr wrap="square" rtlCol="0">
            <a:spAutoFit/>
          </a:bodyPr>
          <a:lstStyle/>
          <a:p>
            <a:r>
              <a:rPr lang="en-CA" sz="1600" b="1" dirty="0">
                <a:latin typeface="+mn-lt"/>
              </a:rPr>
              <a:t>STEP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81533"/>
            <a:ext cx="1352550" cy="338554"/>
          </a:xfrm>
          <a:prstGeom prst="rect">
            <a:avLst/>
          </a:prstGeom>
          <a:noFill/>
        </p:spPr>
        <p:txBody>
          <a:bodyPr wrap="square" rtlCol="0">
            <a:spAutoFit/>
          </a:bodyPr>
          <a:lstStyle/>
          <a:p>
            <a:r>
              <a:rPr lang="en-CA" sz="1600" b="1" dirty="0">
                <a:latin typeface="+mn-lt"/>
              </a:rPr>
              <a:t>STEP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78670"/>
            <a:ext cx="1352550" cy="338554"/>
          </a:xfrm>
          <a:prstGeom prst="rect">
            <a:avLst/>
          </a:prstGeom>
          <a:noFill/>
        </p:spPr>
        <p:txBody>
          <a:bodyPr wrap="square" rtlCol="0">
            <a:spAutoFit/>
          </a:bodyPr>
          <a:lstStyle/>
          <a:p>
            <a:r>
              <a:rPr lang="en-CA" sz="1600" b="1" dirty="0">
                <a:latin typeface="+mn-lt"/>
              </a:rPr>
              <a:t>STEP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22525"/>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1367872" y="2106318"/>
            <a:ext cx="1758397" cy="307777"/>
          </a:xfrm>
          <a:prstGeom prst="rect">
            <a:avLst/>
          </a:prstGeom>
          <a:noFill/>
        </p:spPr>
        <p:txBody>
          <a:bodyPr wrap="square" rtlCol="0">
            <a:spAutoFit/>
          </a:bodyPr>
          <a:lstStyle/>
          <a:p>
            <a:r>
              <a:rPr lang="en-CA" sz="1400" b="1" dirty="0">
                <a:latin typeface="+mn-lt"/>
              </a:rPr>
              <a:t>Pre-Planning</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r>
              <a:rPr lang="en-CA" sz="1400" b="1" dirty="0">
                <a:latin typeface="+mn-lt"/>
              </a:rPr>
              <a:t>Client Consultation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r>
              <a:rPr lang="en-CA" sz="1400" b="1" dirty="0">
                <a:latin typeface="+mn-lt"/>
              </a:rPr>
              <a:t>Concept Design</a:t>
            </a:r>
          </a:p>
        </p:txBody>
      </p:sp>
      <p:cxnSp>
        <p:nvCxnSpPr>
          <p:cNvPr id="37" name="Straight Arrow Connector 36">
            <a:extLst>
              <a:ext uri="{FF2B5EF4-FFF2-40B4-BE49-F238E27FC236}">
                <a16:creationId xmlns:a16="http://schemas.microsoft.com/office/drawing/2014/main" id="{6267A5A7-6F8A-4F2A-A5B1-CB62233D8440}"/>
              </a:ext>
            </a:extLst>
          </p:cNvPr>
          <p:cNvCxnSpPr>
            <a:cxnSpLocks/>
          </p:cNvCxnSpPr>
          <p:nvPr/>
        </p:nvCxnSpPr>
        <p:spPr>
          <a:xfrm>
            <a:off x="5955195" y="3813152"/>
            <a:ext cx="0" cy="16176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3AD71A-8302-41F9-985B-64327D62E1E8}"/>
              </a:ext>
            </a:extLst>
          </p:cNvPr>
          <p:cNvCxnSpPr>
            <a:cxnSpLocks/>
          </p:cNvCxnSpPr>
          <p:nvPr/>
        </p:nvCxnSpPr>
        <p:spPr>
          <a:xfrm>
            <a:off x="10050031" y="3784600"/>
            <a:ext cx="0" cy="16462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Hexagon 30">
            <a:extLst>
              <a:ext uri="{FF2B5EF4-FFF2-40B4-BE49-F238E27FC236}">
                <a16:creationId xmlns:a16="http://schemas.microsoft.com/office/drawing/2014/main" id="{845ACF0D-E403-4CE1-BC3B-1325DA115598}"/>
              </a:ext>
            </a:extLst>
          </p:cNvPr>
          <p:cNvSpPr/>
          <p:nvPr/>
        </p:nvSpPr>
        <p:spPr>
          <a:xfrm>
            <a:off x="9680696" y="5474317"/>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2C76AADC-E35E-4AA1-8581-1D148620C248}"/>
              </a:ext>
            </a:extLst>
          </p:cNvPr>
          <p:cNvSpPr txBox="1"/>
          <p:nvPr/>
        </p:nvSpPr>
        <p:spPr>
          <a:xfrm>
            <a:off x="9702161" y="5531640"/>
            <a:ext cx="879199" cy="577081"/>
          </a:xfrm>
          <a:prstGeom prst="rect">
            <a:avLst/>
          </a:prstGeom>
          <a:noFill/>
        </p:spPr>
        <p:txBody>
          <a:bodyPr wrap="square" rtlCol="0">
            <a:spAutoFit/>
          </a:bodyPr>
          <a:lstStyle/>
          <a:p>
            <a:r>
              <a:rPr lang="en-CA" sz="1050" b="1" dirty="0">
                <a:solidFill>
                  <a:schemeClr val="bg1"/>
                </a:solidFill>
                <a:latin typeface="+mn-lt"/>
              </a:rPr>
              <a:t>Revised Project Charter</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632576" y="5221301"/>
            <a:ext cx="745508" cy="678755"/>
          </a:xfrm>
          <a:prstGeom prst="rect">
            <a:avLst/>
          </a:prstGeom>
        </p:spPr>
      </p:pic>
      <p:pic>
        <p:nvPicPr>
          <p:cNvPr id="34" name="Picture 33">
            <a:extLst>
              <a:ext uri="{FF2B5EF4-FFF2-40B4-BE49-F238E27FC236}">
                <a16:creationId xmlns:a16="http://schemas.microsoft.com/office/drawing/2014/main" id="{1DE393E9-2F35-40A1-A3DC-19845FBA5679}"/>
              </a:ext>
            </a:extLst>
          </p:cNvPr>
          <p:cNvPicPr>
            <a:picLocks noChangeAspect="1"/>
          </p:cNvPicPr>
          <p:nvPr/>
        </p:nvPicPr>
        <p:blipFill>
          <a:blip r:embed="rId11"/>
          <a:stretch>
            <a:fillRect/>
          </a:stretch>
        </p:blipFill>
        <p:spPr>
          <a:xfrm>
            <a:off x="10701887" y="5340822"/>
            <a:ext cx="572916" cy="550880"/>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12"/>
          <a:stretch>
            <a:fillRect/>
          </a:stretch>
        </p:blipFill>
        <p:spPr>
          <a:xfrm>
            <a:off x="2622023" y="5077119"/>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28830" y="5044122"/>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322677" y="5056360"/>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15"/>
          <a:stretch>
            <a:fillRect/>
          </a:stretch>
        </p:blipFill>
        <p:spPr>
          <a:xfrm>
            <a:off x="4976405" y="5031916"/>
            <a:ext cx="698059" cy="717184"/>
          </a:xfrm>
          <a:prstGeom prst="rect">
            <a:avLst/>
          </a:prstGeom>
        </p:spPr>
      </p:pic>
      <p:sp>
        <p:nvSpPr>
          <p:cNvPr id="38" name="Hexagon 37">
            <a:extLst>
              <a:ext uri="{FF2B5EF4-FFF2-40B4-BE49-F238E27FC236}">
                <a16:creationId xmlns:a16="http://schemas.microsoft.com/office/drawing/2014/main" id="{85F2AAC2-160F-4632-8A51-2E5B925271C3}"/>
              </a:ext>
            </a:extLst>
          </p:cNvPr>
          <p:cNvSpPr/>
          <p:nvPr/>
        </p:nvSpPr>
        <p:spPr>
          <a:xfrm>
            <a:off x="5572296" y="5457289"/>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6"/>
          <a:stretch>
            <a:fillRect/>
          </a:stretch>
        </p:blipFill>
        <p:spPr>
          <a:xfrm>
            <a:off x="6755881" y="5095813"/>
            <a:ext cx="628604" cy="656750"/>
          </a:xfrm>
          <a:prstGeom prst="rect">
            <a:avLst/>
          </a:prstGeom>
        </p:spPr>
      </p:pic>
      <p:sp>
        <p:nvSpPr>
          <p:cNvPr id="40" name="TextBox 39">
            <a:extLst>
              <a:ext uri="{FF2B5EF4-FFF2-40B4-BE49-F238E27FC236}">
                <a16:creationId xmlns:a16="http://schemas.microsoft.com/office/drawing/2014/main" id="{F57DD200-1A41-442B-8DD0-D854C33D4B70}"/>
              </a:ext>
            </a:extLst>
          </p:cNvPr>
          <p:cNvSpPr txBox="1"/>
          <p:nvPr/>
        </p:nvSpPr>
        <p:spPr>
          <a:xfrm>
            <a:off x="5604948" y="5540335"/>
            <a:ext cx="879199" cy="430887"/>
          </a:xfrm>
          <a:prstGeom prst="rect">
            <a:avLst/>
          </a:prstGeom>
          <a:noFill/>
        </p:spPr>
        <p:txBody>
          <a:bodyPr wrap="square" rtlCol="0">
            <a:spAutoFit/>
          </a:bodyPr>
          <a:lstStyle/>
          <a:p>
            <a:r>
              <a:rPr lang="en-CA" sz="1100" b="1" dirty="0">
                <a:solidFill>
                  <a:schemeClr val="bg1"/>
                </a:solidFill>
                <a:latin typeface="+mn-lt"/>
              </a:rPr>
              <a:t>Project Charter</a:t>
            </a:r>
          </a:p>
        </p:txBody>
      </p:sp>
    </p:spTree>
    <p:extLst>
      <p:ext uri="{BB962C8B-B14F-4D97-AF65-F5344CB8AC3E}">
        <p14:creationId xmlns:p14="http://schemas.microsoft.com/office/powerpoint/2010/main" val="239229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r>
              <a:rPr lang="en-CA" altLang="en-US" sz="3600" kern="0" dirty="0">
                <a:solidFill>
                  <a:schemeClr val="accent3"/>
                </a:solidFill>
              </a:rPr>
              <a:t>Design Methodology</a:t>
            </a:r>
            <a:endParaRPr lang="en-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97467" y="1455668"/>
            <a:ext cx="6036122" cy="4569734"/>
          </a:xfrm>
        </p:spPr>
        <p:txBody>
          <a:bodyPr/>
          <a:lstStyle/>
          <a:p>
            <a:pPr marL="0" indent="0">
              <a:buNone/>
              <a:defRPr/>
            </a:pPr>
            <a:r>
              <a:rPr lang="en-CA" sz="1800" b="1" dirty="0">
                <a:solidFill>
                  <a:schemeClr val="tx1"/>
                </a:solidFill>
              </a:rPr>
              <a:t>Step 1 - </a:t>
            </a:r>
            <a:r>
              <a:rPr lang="en-CA" sz="1800" b="1" u="sng" dirty="0">
                <a:solidFill>
                  <a:schemeClr val="tx1"/>
                </a:solidFill>
              </a:rPr>
              <a:t>Initial Site Assessment</a:t>
            </a:r>
          </a:p>
          <a:p>
            <a:pPr marL="0" indent="0">
              <a:buNone/>
              <a:defRPr/>
            </a:pPr>
            <a:r>
              <a:rPr lang="en-CA" sz="1600" dirty="0">
                <a:solidFill>
                  <a:schemeClr val="tx1"/>
                </a:solidFill>
              </a:rPr>
              <a:t>Once a site and its tenant have been preliminarily identified as meeting the objectives of the Workplace Transformation Program, an initial site verification will be conducted. During this verification, the condition, quality and quantity of the existing fit-up elements will be assessed for suitability for the Program </a:t>
            </a:r>
          </a:p>
        </p:txBody>
      </p:sp>
      <p:sp>
        <p:nvSpPr>
          <p:cNvPr id="6" name="Content Placeholder 1">
            <a:extLst>
              <a:ext uri="{FF2B5EF4-FFF2-40B4-BE49-F238E27FC236}">
                <a16:creationId xmlns:a16="http://schemas.microsoft.com/office/drawing/2014/main" id="{35D3C6C7-F995-483A-83C2-1093876B5B20}"/>
              </a:ext>
            </a:extLst>
          </p:cNvPr>
          <p:cNvSpPr txBox="1">
            <a:spLocks/>
          </p:cNvSpPr>
          <p:nvPr>
            <p:custDataLst>
              <p:tags r:id="rId3"/>
            </p:custDataLst>
          </p:nvPr>
        </p:nvSpPr>
        <p:spPr bwMode="auto">
          <a:xfrm>
            <a:off x="397467" y="3516383"/>
            <a:ext cx="6036122" cy="46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Wingdings 2" panose="05020102010507070707" pitchFamily="18" charset="2"/>
              <a:buNone/>
              <a:defRPr/>
            </a:pPr>
            <a:r>
              <a:rPr lang="en-CA" sz="1800" b="1" dirty="0">
                <a:solidFill>
                  <a:schemeClr val="tx1"/>
                </a:solidFill>
              </a:rPr>
              <a:t>Step 2 - </a:t>
            </a:r>
            <a:r>
              <a:rPr lang="en-CA" sz="1800" b="1" u="sng" dirty="0">
                <a:solidFill>
                  <a:schemeClr val="tx1"/>
                </a:solidFill>
              </a:rPr>
              <a:t>Test Plan</a:t>
            </a:r>
          </a:p>
          <a:p>
            <a:pPr marL="0" indent="0">
              <a:buFont typeface="Wingdings 2" panose="05020102010507070707" pitchFamily="18" charset="2"/>
              <a:buNone/>
              <a:defRPr/>
            </a:pPr>
            <a:r>
              <a:rPr lang="en-CA" sz="1600" dirty="0">
                <a:solidFill>
                  <a:schemeClr val="tx1"/>
                </a:solidFill>
              </a:rPr>
              <a:t>Following the site assessment, a test plan will be developed. This plan will reflect an ideal layout for the workplace based on the findings of the site assessment. </a:t>
            </a:r>
          </a:p>
          <a:p>
            <a:pPr marL="0" indent="0">
              <a:buFont typeface="Wingdings 2" panose="05020102010507070707" pitchFamily="18" charset="2"/>
              <a:buNone/>
              <a:defRPr/>
            </a:pPr>
            <a:r>
              <a:rPr lang="en-CA" sz="1600" dirty="0">
                <a:solidFill>
                  <a:schemeClr val="tx1"/>
                </a:solidFill>
              </a:rPr>
              <a:t>The Test Plan typically applies the Balanced Activity Profile, however, the existing fit-up may affect the Profile selection.</a:t>
            </a:r>
          </a:p>
          <a:p>
            <a:pPr marL="0" indent="0">
              <a:buFont typeface="Wingdings 2" panose="05020102010507070707" pitchFamily="18" charset="2"/>
              <a:buNone/>
              <a:defRPr/>
            </a:pPr>
            <a:r>
              <a:rPr lang="en-US" sz="1600" dirty="0">
                <a:solidFill>
                  <a:schemeClr val="tx1"/>
                </a:solidFill>
                <a:cs typeface="Times New Roman"/>
              </a:rPr>
              <a:t>The Plan will also indicate any potential  preliminary architectural requirements beyond furniture solutions.  </a:t>
            </a:r>
            <a:endParaRPr lang="en-US" sz="1600" dirty="0">
              <a:solidFill>
                <a:schemeClr val="tx1"/>
              </a:solidFill>
              <a:cs typeface="Arial"/>
            </a:endParaRPr>
          </a:p>
          <a:p>
            <a:pPr marL="0" indent="0">
              <a:buFont typeface="Wingdings 2" panose="05020102010507070707" pitchFamily="18" charset="2"/>
              <a:buNone/>
              <a:defRPr/>
            </a:pPr>
            <a:endParaRPr lang="en-CA" sz="1600" dirty="0">
              <a:solidFill>
                <a:schemeClr val="tx1"/>
              </a:solidFill>
            </a:endParaRPr>
          </a:p>
        </p:txBody>
      </p:sp>
      <p:pic>
        <p:nvPicPr>
          <p:cNvPr id="7" name="Picture 6">
            <a:extLst>
              <a:ext uri="{FF2B5EF4-FFF2-40B4-BE49-F238E27FC236}">
                <a16:creationId xmlns:a16="http://schemas.microsoft.com/office/drawing/2014/main" id="{D19CB9F7-F724-471C-A0CD-584B6290CF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00697" y="1295402"/>
            <a:ext cx="5362704" cy="4569734"/>
          </a:xfrm>
          <a:prstGeom prst="rect">
            <a:avLst/>
          </a:prstGeom>
        </p:spPr>
      </p:pic>
      <p:sp>
        <p:nvSpPr>
          <p:cNvPr id="8" name="TextBox 7">
            <a:extLst>
              <a:ext uri="{FF2B5EF4-FFF2-40B4-BE49-F238E27FC236}">
                <a16:creationId xmlns:a16="http://schemas.microsoft.com/office/drawing/2014/main" id="{C1CE180E-4BAC-4E33-AE0F-B1322873CEBD}"/>
              </a:ext>
            </a:extLst>
          </p:cNvPr>
          <p:cNvSpPr txBox="1"/>
          <p:nvPr/>
        </p:nvSpPr>
        <p:spPr>
          <a:xfrm rot="19189761">
            <a:off x="7395120" y="2196903"/>
            <a:ext cx="5889049" cy="1015663"/>
          </a:xfrm>
          <a:prstGeom prst="rect">
            <a:avLst/>
          </a:prstGeom>
          <a:noFill/>
        </p:spPr>
        <p:txBody>
          <a:bodyPr wrap="square" rtlCol="0">
            <a:spAutoFit/>
          </a:bodyPr>
          <a:lstStyle/>
          <a:p>
            <a:r>
              <a:rPr lang="en-CA" sz="6000" dirty="0">
                <a:solidFill>
                  <a:schemeClr val="bg1">
                    <a:lumMod val="75000"/>
                  </a:schemeClr>
                </a:solidFill>
                <a:latin typeface="+mn-lt"/>
              </a:rPr>
              <a:t>SAMPLE</a:t>
            </a:r>
          </a:p>
        </p:txBody>
      </p:sp>
      <p:pic>
        <p:nvPicPr>
          <p:cNvPr id="5" name="Picture 4">
            <a:extLst>
              <a:ext uri="{FF2B5EF4-FFF2-40B4-BE49-F238E27FC236}">
                <a16:creationId xmlns:a16="http://schemas.microsoft.com/office/drawing/2014/main" id="{C63FA2B7-8CD4-4F03-A65B-51950D25FD92}"/>
              </a:ext>
            </a:extLst>
          </p:cNvPr>
          <p:cNvPicPr>
            <a:picLocks noChangeAspect="1"/>
          </p:cNvPicPr>
          <p:nvPr/>
        </p:nvPicPr>
        <p:blipFill>
          <a:blip r:embed="rId7"/>
          <a:stretch>
            <a:fillRect/>
          </a:stretch>
        </p:blipFill>
        <p:spPr>
          <a:xfrm>
            <a:off x="2511281" y="3210488"/>
            <a:ext cx="816830" cy="739562"/>
          </a:xfrm>
          <a:prstGeom prst="rect">
            <a:avLst/>
          </a:prstGeom>
        </p:spPr>
      </p:pic>
      <p:pic>
        <p:nvPicPr>
          <p:cNvPr id="10" name="Picture 9">
            <a:extLst>
              <a:ext uri="{FF2B5EF4-FFF2-40B4-BE49-F238E27FC236}">
                <a16:creationId xmlns:a16="http://schemas.microsoft.com/office/drawing/2014/main" id="{86C0A60B-9579-4298-8A5F-C4EBEFA54A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50285" y="1048873"/>
            <a:ext cx="731240" cy="802900"/>
          </a:xfrm>
          <a:prstGeom prst="rect">
            <a:avLst/>
          </a:prstGeom>
        </p:spPr>
      </p:pic>
    </p:spTree>
    <p:extLst>
      <p:ext uri="{BB962C8B-B14F-4D97-AF65-F5344CB8AC3E}">
        <p14:creationId xmlns:p14="http://schemas.microsoft.com/office/powerpoint/2010/main" val="231560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r>
              <a:rPr lang="en-CA" altLang="en-US" sz="3600" dirty="0">
                <a:solidFill>
                  <a:schemeClr val="accent3"/>
                </a:solidFill>
              </a:rPr>
              <a:t>Design Methodology</a:t>
            </a:r>
            <a:endParaRPr lang="en-CA" sz="3200" dirty="0">
              <a:solidFill>
                <a:schemeClr val="accent3"/>
              </a:solidFill>
            </a:endParaRPr>
          </a:p>
        </p:txBody>
      </p:sp>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1641474"/>
            <a:ext cx="7806410" cy="4760278"/>
          </a:xfrm>
          <a:prstGeom prst="rect">
            <a:avLst/>
          </a:prstGeom>
          <a:noFill/>
        </p:spPr>
        <p:txBody>
          <a:bodyPr wrap="square">
            <a:spAutoFit/>
          </a:bodyPr>
          <a:lstStyle/>
          <a:p>
            <a:pPr marL="0" indent="0">
              <a:buNone/>
            </a:pPr>
            <a:r>
              <a:rPr lang="en-US" sz="1600" b="1" dirty="0">
                <a:solidFill>
                  <a:schemeClr val="tx1"/>
                </a:solidFill>
                <a:ea typeface="Calibri" panose="020F0502020204030204" pitchFamily="34" charset="0"/>
                <a:cs typeface="Times New Roman"/>
              </a:rPr>
              <a:t>3a – Workplace Transformation Info Session – </a:t>
            </a:r>
            <a:r>
              <a:rPr lang="en-US" sz="2400" b="1" u="sng" dirty="0">
                <a:solidFill>
                  <a:schemeClr val="accent2">
                    <a:lumMod val="75000"/>
                  </a:schemeClr>
                </a:solidFill>
                <a:ea typeface="Calibri" panose="020F0502020204030204" pitchFamily="34" charset="0"/>
                <a:cs typeface="Times New Roman"/>
              </a:rPr>
              <a:t>NOW</a:t>
            </a:r>
          </a:p>
          <a:p>
            <a:pPr marL="0" indent="0">
              <a:lnSpc>
                <a:spcPct val="150000"/>
              </a:lnSpc>
              <a:buNone/>
            </a:pPr>
            <a:r>
              <a:rPr lang="en-US" sz="1600" b="1" dirty="0">
                <a:solidFill>
                  <a:schemeClr val="tx1"/>
                </a:solidFill>
                <a:ea typeface="Calibri" panose="020F0502020204030204" pitchFamily="34" charset="0"/>
                <a:cs typeface="Times New Roman"/>
              </a:rPr>
              <a:t>3b – Functional Programming Lite</a:t>
            </a:r>
          </a:p>
          <a:p>
            <a:pPr marL="342900" indent="-342900">
              <a:buFont typeface="+mj-lt"/>
              <a:buAutoNum type="arabicPeriod"/>
            </a:pPr>
            <a:r>
              <a:rPr lang="en-US" sz="1600" dirty="0">
                <a:solidFill>
                  <a:schemeClr val="tx1"/>
                </a:solidFill>
                <a:ea typeface="Calibri" panose="020F0502020204030204" pitchFamily="34" charset="0"/>
                <a:cs typeface="Times New Roman"/>
              </a:rPr>
              <a:t>Functional Programming (FP) survey</a:t>
            </a:r>
          </a:p>
          <a:p>
            <a:pPr marL="342900" indent="-342900">
              <a:buFont typeface="+mj-lt"/>
              <a:buAutoNum type="arabicPeriod"/>
            </a:pPr>
            <a:r>
              <a:rPr lang="en-US" sz="1600" dirty="0">
                <a:solidFill>
                  <a:schemeClr val="tx1"/>
                </a:solidFill>
                <a:ea typeface="Calibri" panose="020F0502020204030204" pitchFamily="34" charset="0"/>
                <a:cs typeface="Times New Roman"/>
              </a:rPr>
              <a:t>Functional specialists to prepare specific requirements for upcoming workshop</a:t>
            </a:r>
          </a:p>
          <a:p>
            <a:pPr marL="342900" indent="-342900">
              <a:buFont typeface="+mj-lt"/>
              <a:buAutoNum type="arabicPeriod"/>
            </a:pPr>
            <a:r>
              <a:rPr lang="en-US" sz="1600" b="1" dirty="0">
                <a:solidFill>
                  <a:schemeClr val="tx1"/>
                </a:solidFill>
                <a:ea typeface="Calibri" panose="020F0502020204030204" pitchFamily="34" charset="0"/>
                <a:cs typeface="Times New Roman"/>
              </a:rPr>
              <a:t>FP Workshop </a:t>
            </a:r>
            <a:r>
              <a:rPr lang="en-US" sz="1600" dirty="0">
                <a:solidFill>
                  <a:schemeClr val="tx1"/>
                </a:solidFill>
                <a:ea typeface="Calibri" panose="020F0502020204030204" pitchFamily="34" charset="0"/>
                <a:cs typeface="Times New Roman"/>
              </a:rPr>
              <a:t>to discuss specific requirements &amp; validate survey results. </a:t>
            </a:r>
          </a:p>
          <a:p>
            <a:pPr marL="352425" lvl="1" indent="0">
              <a:buNone/>
            </a:pPr>
            <a:r>
              <a:rPr lang="en-US" sz="1600" dirty="0">
                <a:solidFill>
                  <a:schemeClr val="tx1"/>
                </a:solidFill>
                <a:ea typeface="Calibri" panose="020F0502020204030204" pitchFamily="34" charset="0"/>
                <a:cs typeface="Times New Roman"/>
              </a:rPr>
              <a:t>Information presented will include:</a:t>
            </a:r>
          </a:p>
          <a:p>
            <a:pPr marL="695325" lvl="1" indent="-342900">
              <a:buFont typeface="Arial" panose="020B0604020202020204" pitchFamily="34" charset="0"/>
              <a:buChar char="•"/>
            </a:pPr>
            <a:r>
              <a:rPr lang="en-US" sz="1600" dirty="0">
                <a:solidFill>
                  <a:schemeClr val="tx1"/>
                </a:solidFill>
                <a:ea typeface="Calibri" panose="020F0502020204030204" pitchFamily="34" charset="0"/>
                <a:cs typeface="Times New Roman"/>
              </a:rPr>
              <a:t>Recommended Activity Profile</a:t>
            </a:r>
          </a:p>
          <a:p>
            <a:pPr marL="695325" lvl="1" indent="-342900">
              <a:buFont typeface="Arial" panose="020B0604020202020204" pitchFamily="34" charset="0"/>
              <a:buChar char="•"/>
            </a:pPr>
            <a:r>
              <a:rPr lang="en-US" sz="1600" dirty="0">
                <a:solidFill>
                  <a:schemeClr val="tx1"/>
                </a:solidFill>
                <a:ea typeface="Calibri" panose="020F0502020204030204" pitchFamily="34" charset="0"/>
                <a:cs typeface="Times New Roman"/>
              </a:rPr>
              <a:t>Specific </a:t>
            </a:r>
            <a:r>
              <a:rPr lang="en-US" sz="1600" dirty="0" err="1">
                <a:solidFill>
                  <a:schemeClr val="tx1"/>
                </a:solidFill>
                <a:ea typeface="Calibri" panose="020F0502020204030204" pitchFamily="34" charset="0"/>
                <a:cs typeface="Times New Roman"/>
              </a:rPr>
              <a:t>workpoint</a:t>
            </a:r>
            <a:r>
              <a:rPr lang="en-US" sz="1600" dirty="0">
                <a:solidFill>
                  <a:schemeClr val="tx1"/>
                </a:solidFill>
                <a:ea typeface="Calibri" panose="020F0502020204030204" pitchFamily="34" charset="0"/>
                <a:cs typeface="Times New Roman"/>
              </a:rPr>
              <a:t> requirements </a:t>
            </a:r>
          </a:p>
          <a:p>
            <a:pPr marL="695325" lvl="1" indent="-342900">
              <a:buFont typeface="Arial" panose="020B0604020202020204" pitchFamily="34" charset="0"/>
              <a:buChar char="•"/>
            </a:pPr>
            <a:r>
              <a:rPr lang="en-US" sz="1600" dirty="0">
                <a:solidFill>
                  <a:schemeClr val="tx1"/>
                </a:solidFill>
                <a:ea typeface="Calibri" panose="020F0502020204030204" pitchFamily="34" charset="0"/>
                <a:cs typeface="Times New Roman"/>
              </a:rPr>
              <a:t>Specific adjacency requirements</a:t>
            </a:r>
          </a:p>
          <a:p>
            <a:pPr marL="695325" lvl="1" indent="-342900">
              <a:buFont typeface="Arial" panose="020B0604020202020204" pitchFamily="34" charset="0"/>
              <a:buChar char="•"/>
            </a:pPr>
            <a:r>
              <a:rPr lang="en-US" sz="1600" dirty="0">
                <a:solidFill>
                  <a:schemeClr val="tx1"/>
                </a:solidFill>
                <a:ea typeface="Calibri" panose="020F0502020204030204" pitchFamily="34" charset="0"/>
                <a:cs typeface="Times New Roman"/>
              </a:rPr>
              <a:t>Zoning recommendations</a:t>
            </a:r>
          </a:p>
          <a:p>
            <a:pPr marL="695325" lvl="1" indent="-342900">
              <a:lnSpc>
                <a:spcPct val="150000"/>
              </a:lnSpc>
              <a:buFont typeface="Arial" panose="020B0604020202020204" pitchFamily="34" charset="0"/>
              <a:buChar char="•"/>
            </a:pPr>
            <a:r>
              <a:rPr lang="en-US" sz="1600" dirty="0">
                <a:solidFill>
                  <a:schemeClr val="tx1"/>
                </a:solidFill>
                <a:ea typeface="Calibri" panose="020F0502020204030204" pitchFamily="34" charset="0"/>
                <a:cs typeface="Times New Roman"/>
              </a:rPr>
              <a:t>The Test Plan will be used as a visual tool</a:t>
            </a:r>
          </a:p>
          <a:p>
            <a:pPr marL="0" indent="0">
              <a:buNone/>
            </a:pPr>
            <a:endParaRPr lang="en-US" sz="1600" dirty="0">
              <a:solidFill>
                <a:schemeClr val="tx1"/>
              </a:solidFill>
              <a:ea typeface="Calibri" panose="020F0502020204030204" pitchFamily="34" charset="0"/>
              <a:cs typeface="Times New Roman"/>
            </a:endParaRPr>
          </a:p>
          <a:p>
            <a:pPr marL="342900" indent="-342900">
              <a:buFont typeface="Arial" panose="020B0604020202020204" pitchFamily="34" charset="0"/>
              <a:buChar char="•"/>
            </a:pPr>
            <a:endParaRPr lang="en-US" sz="1700" dirty="0">
              <a:solidFill>
                <a:schemeClr val="tx1"/>
              </a:solidFill>
              <a:ea typeface="Calibri" panose="020F0502020204030204" pitchFamily="34" charset="0"/>
              <a:cs typeface="Times New Roman"/>
            </a:endParaRPr>
          </a:p>
          <a:p>
            <a:pPr marL="695325" lvl="1" indent="-342900">
              <a:buFont typeface="+mj-lt"/>
              <a:buAutoNum type="arabicPeriod"/>
            </a:pPr>
            <a:endParaRPr lang="en-US" sz="1300" dirty="0">
              <a:solidFill>
                <a:schemeClr val="tx1"/>
              </a:solidFill>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62864" y="1072712"/>
            <a:ext cx="10609935" cy="369332"/>
          </a:xfrm>
          <a:prstGeom prst="rect">
            <a:avLst/>
          </a:prstGeom>
          <a:noFill/>
        </p:spPr>
        <p:txBody>
          <a:bodyPr wrap="square" rtlCol="0">
            <a:spAutoFit/>
          </a:bodyPr>
          <a:lstStyle/>
          <a:p>
            <a:r>
              <a:rPr lang="en-CA" sz="1800" b="1" dirty="0">
                <a:latin typeface="+mn-lt"/>
              </a:rPr>
              <a:t>Steps 3a, 3b &amp; 4 – </a:t>
            </a:r>
            <a:r>
              <a:rPr lang="en-CA" sz="1800" b="1" u="sng" dirty="0">
                <a:latin typeface="+mn-lt"/>
              </a:rPr>
              <a:t>Client Consultation Process</a:t>
            </a:r>
          </a:p>
        </p:txBody>
      </p:sp>
      <p:sp>
        <p:nvSpPr>
          <p:cNvPr id="6" name="TextBox 5">
            <a:extLst>
              <a:ext uri="{FF2B5EF4-FFF2-40B4-BE49-F238E27FC236}">
                <a16:creationId xmlns:a16="http://schemas.microsoft.com/office/drawing/2014/main" id="{AF29E008-D592-4FF0-8774-0DFA1861891E}"/>
              </a:ext>
            </a:extLst>
          </p:cNvPr>
          <p:cNvSpPr txBox="1"/>
          <p:nvPr/>
        </p:nvSpPr>
        <p:spPr>
          <a:xfrm>
            <a:off x="6061080" y="4064832"/>
            <a:ext cx="4195996" cy="1384995"/>
          </a:xfrm>
          <a:prstGeom prst="rect">
            <a:avLst/>
          </a:prstGeom>
          <a:noFill/>
        </p:spPr>
        <p:txBody>
          <a:bodyPr wrap="square">
            <a:spAutoFit/>
          </a:bodyPr>
          <a:lstStyle/>
          <a:p>
            <a:pPr marL="0" indent="0">
              <a:buNone/>
            </a:pPr>
            <a:r>
              <a:rPr lang="en-US" sz="1800" b="1" dirty="0">
                <a:solidFill>
                  <a:schemeClr val="tx1"/>
                </a:solidFill>
                <a:latin typeface="+mn-lt"/>
                <a:ea typeface="Calibri" panose="020F0502020204030204" pitchFamily="34" charset="0"/>
                <a:cs typeface="Times New Roman"/>
              </a:rPr>
              <a:t>Step 4 – </a:t>
            </a:r>
            <a:r>
              <a:rPr lang="en-US" sz="1800" b="1" u="sng" dirty="0">
                <a:solidFill>
                  <a:schemeClr val="tx1"/>
                </a:solidFill>
                <a:latin typeface="+mn-lt"/>
                <a:ea typeface="Calibri" panose="020F0502020204030204" pitchFamily="34" charset="0"/>
                <a:cs typeface="Times New Roman"/>
              </a:rPr>
              <a:t>Mini Design Brief</a:t>
            </a:r>
          </a:p>
          <a:p>
            <a:pPr marL="0" indent="0">
              <a:buNone/>
            </a:pPr>
            <a:endParaRPr lang="en-US" sz="1800" b="1" u="sng" dirty="0">
              <a:latin typeface="+mn-lt"/>
              <a:ea typeface="Calibri" panose="020F0502020204030204" pitchFamily="34" charset="0"/>
              <a:cs typeface="Times New Roman"/>
            </a:endParaRPr>
          </a:p>
          <a:p>
            <a:pPr marL="0" indent="0">
              <a:buNone/>
            </a:pPr>
            <a:r>
              <a:rPr lang="en-US" sz="1600" dirty="0">
                <a:latin typeface="+mn-lt"/>
                <a:ea typeface="Calibri" panose="020F0502020204030204" pitchFamily="34" charset="0"/>
                <a:cs typeface="Times New Roman"/>
              </a:rPr>
              <a:t>A report which </a:t>
            </a:r>
            <a:r>
              <a:rPr lang="en-US" sz="1600" dirty="0">
                <a:solidFill>
                  <a:schemeClr val="tx1"/>
                </a:solidFill>
                <a:latin typeface="+mn-lt"/>
                <a:ea typeface="Calibri" panose="020F0502020204030204" pitchFamily="34" charset="0"/>
                <a:cs typeface="Times New Roman"/>
              </a:rPr>
              <a:t>contains all design requirements and solutions for client approval.</a:t>
            </a:r>
            <a:endParaRPr lang="en-CA" sz="1600" dirty="0">
              <a:latin typeface="+mn-lt"/>
            </a:endParaRPr>
          </a:p>
        </p:txBody>
      </p:sp>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a:blip r:embed="rId4"/>
          <a:stretch>
            <a:fillRect/>
          </a:stretch>
        </p:blipFill>
        <p:spPr>
          <a:xfrm>
            <a:off x="4354970" y="2098464"/>
            <a:ext cx="866866" cy="866866"/>
          </a:xfrm>
          <a:prstGeom prst="rect">
            <a:avLst/>
          </a:prstGeom>
        </p:spPr>
      </p:pic>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5"/>
          <a:stretch>
            <a:fillRect/>
          </a:stretch>
        </p:blipFill>
        <p:spPr>
          <a:xfrm>
            <a:off x="7901903" y="2756174"/>
            <a:ext cx="965764" cy="992223"/>
          </a:xfrm>
          <a:prstGeom prst="rect">
            <a:avLst/>
          </a:prstGeom>
        </p:spPr>
      </p:pic>
      <p:pic>
        <p:nvPicPr>
          <p:cNvPr id="13" name="Picture 12">
            <a:extLst>
              <a:ext uri="{FF2B5EF4-FFF2-40B4-BE49-F238E27FC236}">
                <a16:creationId xmlns:a16="http://schemas.microsoft.com/office/drawing/2014/main" id="{4C48AD80-8938-4298-A100-47F86C999ED4}"/>
              </a:ext>
            </a:extLst>
          </p:cNvPr>
          <p:cNvPicPr>
            <a:picLocks noChangeAspect="1"/>
          </p:cNvPicPr>
          <p:nvPr/>
        </p:nvPicPr>
        <p:blipFill>
          <a:blip r:embed="rId6"/>
          <a:stretch>
            <a:fillRect/>
          </a:stretch>
        </p:blipFill>
        <p:spPr>
          <a:xfrm>
            <a:off x="9618901" y="4283224"/>
            <a:ext cx="772874" cy="807480"/>
          </a:xfrm>
          <a:prstGeom prst="rect">
            <a:avLst/>
          </a:prstGeom>
        </p:spPr>
      </p:pic>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a:blip r:embed="rId7"/>
          <a:stretch>
            <a:fillRect/>
          </a:stretch>
        </p:blipFill>
        <p:spPr>
          <a:xfrm>
            <a:off x="5715000" y="1479429"/>
            <a:ext cx="762000" cy="685800"/>
          </a:xfrm>
          <a:prstGeom prst="rect">
            <a:avLst/>
          </a:prstGeom>
        </p:spPr>
      </p:pic>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4"/>
          <a:stretch>
            <a:fillRect/>
          </a:stretch>
        </p:blipFill>
        <p:spPr>
          <a:xfrm>
            <a:off x="4885682" y="807004"/>
            <a:ext cx="866866" cy="913723"/>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r>
              <a:rPr lang="en-CA" altLang="en-US" sz="3600" dirty="0">
                <a:solidFill>
                  <a:schemeClr val="accent3"/>
                </a:solidFill>
              </a:rPr>
              <a:t>Design Methodology</a:t>
            </a:r>
            <a:endParaRPr lang="en-CA" sz="3200" dirty="0">
              <a:solidFill>
                <a:schemeClr val="accent3"/>
              </a:solidFill>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85090" y="1063385"/>
            <a:ext cx="5910935" cy="2862322"/>
          </a:xfrm>
          <a:prstGeom prst="rect">
            <a:avLst/>
          </a:prstGeom>
          <a:noFill/>
        </p:spPr>
        <p:txBody>
          <a:bodyPr wrap="square" rtlCol="0">
            <a:spAutoFit/>
          </a:bodyPr>
          <a:lstStyle/>
          <a:p>
            <a:r>
              <a:rPr lang="en-CA" sz="1800" b="1" dirty="0">
                <a:latin typeface="+mn-lt"/>
              </a:rPr>
              <a:t>Step 5  – </a:t>
            </a:r>
            <a:r>
              <a:rPr lang="en-CA" sz="1800" b="1" u="sng" dirty="0">
                <a:latin typeface="+mn-lt"/>
              </a:rPr>
              <a:t>Concept Plan &amp; Presentation</a:t>
            </a:r>
          </a:p>
          <a:p>
            <a:endParaRPr lang="en-CA" sz="1600" b="1" dirty="0">
              <a:latin typeface="+mn-lt"/>
            </a:endParaRPr>
          </a:p>
          <a:p>
            <a:r>
              <a:rPr lang="en-US" sz="1600" dirty="0">
                <a:solidFill>
                  <a:schemeClr val="tx1"/>
                </a:solidFill>
                <a:latin typeface="+mn-lt"/>
                <a:ea typeface="Calibri" panose="020F0502020204030204" pitchFamily="34" charset="0"/>
                <a:cs typeface="Times New Roman"/>
              </a:rPr>
              <a:t>Based on information gathered during the consultation process, a concept plan for each floor will be developed.  The plan is developed based on the ideal </a:t>
            </a:r>
            <a:r>
              <a:rPr lang="en-US" sz="1600" dirty="0" err="1">
                <a:solidFill>
                  <a:schemeClr val="tx1"/>
                </a:solidFill>
                <a:latin typeface="+mn-lt"/>
                <a:ea typeface="Calibri" panose="020F0502020204030204" pitchFamily="34" charset="0"/>
                <a:cs typeface="Times New Roman"/>
              </a:rPr>
              <a:t>workpoint</a:t>
            </a:r>
            <a:r>
              <a:rPr lang="en-US" sz="1600" dirty="0">
                <a:solidFill>
                  <a:schemeClr val="tx1"/>
                </a:solidFill>
                <a:latin typeface="+mn-lt"/>
                <a:ea typeface="Calibri" panose="020F0502020204030204" pitchFamily="34" charset="0"/>
                <a:cs typeface="Times New Roman"/>
              </a:rPr>
              <a:t> distribution that the </a:t>
            </a:r>
            <a:r>
              <a:rPr lang="en-US" sz="1600" dirty="0" err="1">
                <a:solidFill>
                  <a:schemeClr val="tx1"/>
                </a:solidFill>
                <a:latin typeface="+mn-lt"/>
                <a:ea typeface="Calibri" panose="020F0502020204030204" pitchFamily="34" charset="0"/>
                <a:cs typeface="Times New Roman"/>
              </a:rPr>
              <a:t>GCworkplace</a:t>
            </a:r>
            <a:r>
              <a:rPr lang="en-US" sz="1600" dirty="0">
                <a:solidFill>
                  <a:schemeClr val="tx1"/>
                </a:solidFill>
                <a:latin typeface="+mn-lt"/>
                <a:ea typeface="Calibri" panose="020F0502020204030204" pitchFamily="34" charset="0"/>
                <a:cs typeface="Times New Roman"/>
              </a:rPr>
              <a:t> Space Planning Workbook defines for the Activity Profile, as well as specific client requirements.</a:t>
            </a:r>
          </a:p>
          <a:p>
            <a:endParaRPr lang="en-US" sz="1600" u="sng" dirty="0">
              <a:solidFill>
                <a:schemeClr val="tx1"/>
              </a:solidFill>
              <a:latin typeface="+mn-lt"/>
              <a:ea typeface="Calibri" panose="020F0502020204030204" pitchFamily="34" charset="0"/>
              <a:cs typeface="Times New Roman"/>
            </a:endParaRPr>
          </a:p>
          <a:p>
            <a:endParaRPr lang="en-US" sz="1600" dirty="0">
              <a:latin typeface="+mn-lt"/>
              <a:ea typeface="Calibri" panose="020F0502020204030204" pitchFamily="34" charset="0"/>
              <a:cs typeface="Times New Roman"/>
            </a:endParaRPr>
          </a:p>
          <a:p>
            <a:endParaRPr lang="en-US" sz="1600" dirty="0">
              <a:solidFill>
                <a:schemeClr val="tx1"/>
              </a:solidFill>
              <a:latin typeface="+mn-lt"/>
              <a:ea typeface="Calibri" panose="020F0502020204030204" pitchFamily="34" charset="0"/>
              <a:cs typeface="Times New Roman"/>
            </a:endParaRPr>
          </a:p>
          <a:p>
            <a:endParaRPr lang="en-CA" sz="1800" b="1" dirty="0">
              <a:latin typeface="+mn-lt"/>
            </a:endParaRPr>
          </a:p>
        </p:txBody>
      </p:sp>
      <p:sp>
        <p:nvSpPr>
          <p:cNvPr id="7" name="TextBox 6">
            <a:extLst>
              <a:ext uri="{FF2B5EF4-FFF2-40B4-BE49-F238E27FC236}">
                <a16:creationId xmlns:a16="http://schemas.microsoft.com/office/drawing/2014/main" id="{01530630-5F46-4EA2-86DE-AB09533CD91B}"/>
              </a:ext>
            </a:extLst>
          </p:cNvPr>
          <p:cNvSpPr txBox="1"/>
          <p:nvPr/>
        </p:nvSpPr>
        <p:spPr>
          <a:xfrm>
            <a:off x="385090" y="2940603"/>
            <a:ext cx="6087755" cy="1631216"/>
          </a:xfrm>
          <a:prstGeom prst="rect">
            <a:avLst/>
          </a:prstGeom>
          <a:noFill/>
        </p:spPr>
        <p:txBody>
          <a:bodyPr wrap="square" rtlCol="0">
            <a:spAutoFit/>
          </a:bodyPr>
          <a:lstStyle/>
          <a:p>
            <a:r>
              <a:rPr lang="en-CA" sz="1800" b="1" dirty="0">
                <a:latin typeface="+mn-lt"/>
              </a:rPr>
              <a:t>Presentation</a:t>
            </a:r>
            <a:endParaRPr lang="en-CA" sz="1600" b="1" dirty="0">
              <a:latin typeface="+mn-lt"/>
            </a:endParaRPr>
          </a:p>
          <a:p>
            <a:r>
              <a:rPr lang="en-US" sz="1600" dirty="0">
                <a:solidFill>
                  <a:schemeClr val="tx1"/>
                </a:solidFill>
                <a:latin typeface="+mn-lt"/>
                <a:ea typeface="Calibri" panose="020F0502020204030204" pitchFamily="34" charset="0"/>
                <a:cs typeface="Times New Roman"/>
              </a:rPr>
              <a:t>The concept plan is presented to the clients during a workshop. The presenter will walk-through the floor plan, explaining the design intent and rationale.  The </a:t>
            </a:r>
            <a:r>
              <a:rPr lang="en-US" sz="1600" b="1" dirty="0">
                <a:solidFill>
                  <a:schemeClr val="tx1"/>
                </a:solidFill>
                <a:latin typeface="+mn-lt"/>
                <a:ea typeface="Calibri" panose="020F0502020204030204" pitchFamily="34" charset="0"/>
                <a:cs typeface="Times New Roman"/>
              </a:rPr>
              <a:t>3 mood boards </a:t>
            </a:r>
            <a:r>
              <a:rPr lang="en-US" sz="1600" dirty="0">
                <a:solidFill>
                  <a:schemeClr val="tx1"/>
                </a:solidFill>
                <a:latin typeface="+mn-lt"/>
                <a:ea typeface="Calibri" panose="020F0502020204030204" pitchFamily="34" charset="0"/>
                <a:cs typeface="Times New Roman"/>
              </a:rPr>
              <a:t>will be presented for client selection. </a:t>
            </a:r>
          </a:p>
          <a:p>
            <a:endParaRPr lang="en-CA" sz="1800" b="1" dirty="0">
              <a:latin typeface="+mn-lt"/>
            </a:endParaRPr>
          </a:p>
        </p:txBody>
      </p:sp>
      <p:sp>
        <p:nvSpPr>
          <p:cNvPr id="8" name="TextBox 7">
            <a:extLst>
              <a:ext uri="{FF2B5EF4-FFF2-40B4-BE49-F238E27FC236}">
                <a16:creationId xmlns:a16="http://schemas.microsoft.com/office/drawing/2014/main" id="{971063BA-9755-4333-A2BF-66811A3712DD}"/>
              </a:ext>
            </a:extLst>
          </p:cNvPr>
          <p:cNvSpPr txBox="1"/>
          <p:nvPr/>
        </p:nvSpPr>
        <p:spPr>
          <a:xfrm>
            <a:off x="385090" y="4398576"/>
            <a:ext cx="6333210" cy="2862322"/>
          </a:xfrm>
          <a:prstGeom prst="rect">
            <a:avLst/>
          </a:prstGeom>
          <a:noFill/>
        </p:spPr>
        <p:txBody>
          <a:bodyPr wrap="square" rtlCol="0">
            <a:spAutoFit/>
          </a:bodyPr>
          <a:lstStyle/>
          <a:p>
            <a:r>
              <a:rPr lang="en-CA" sz="1800" b="1" dirty="0">
                <a:latin typeface="+mn-lt"/>
              </a:rPr>
              <a:t>Step 6 – </a:t>
            </a:r>
            <a:r>
              <a:rPr lang="en-CA" sz="1800" b="1" u="sng" dirty="0">
                <a:latin typeface="+mn-lt"/>
              </a:rPr>
              <a:t>Client Selections &amp; Approvals </a:t>
            </a:r>
          </a:p>
          <a:p>
            <a:endParaRPr lang="en-CA" sz="1600" b="1" dirty="0">
              <a:latin typeface="+mn-lt"/>
            </a:endParaRPr>
          </a:p>
          <a:p>
            <a:r>
              <a:rPr lang="en-US" sz="1600" dirty="0">
                <a:latin typeface="+mn-lt"/>
                <a:ea typeface="Calibri" panose="020F0502020204030204" pitchFamily="34" charset="0"/>
                <a:cs typeface="Times New Roman"/>
              </a:rPr>
              <a:t>Clients will be given the opportunity to provide feedback on the concept plan resulting in a </a:t>
            </a:r>
            <a:r>
              <a:rPr lang="en-US" sz="1600" b="1" dirty="0">
                <a:latin typeface="+mn-lt"/>
                <a:ea typeface="Calibri" panose="020F0502020204030204" pitchFamily="34" charset="0"/>
                <a:cs typeface="Times New Roman"/>
              </a:rPr>
              <a:t>maximum of 1 revision </a:t>
            </a:r>
            <a:r>
              <a:rPr lang="en-US" sz="1600" dirty="0">
                <a:latin typeface="+mn-lt"/>
                <a:ea typeface="Calibri" panose="020F0502020204030204" pitchFamily="34" charset="0"/>
                <a:cs typeface="Times New Roman"/>
              </a:rPr>
              <a:t>for approval.</a:t>
            </a:r>
          </a:p>
          <a:p>
            <a:r>
              <a:rPr lang="en-US" sz="1600" dirty="0">
                <a:latin typeface="+mn-lt"/>
                <a:ea typeface="Calibri" panose="020F0502020204030204" pitchFamily="34" charset="0"/>
                <a:cs typeface="Times New Roman"/>
              </a:rPr>
              <a:t>Clients will also select their </a:t>
            </a:r>
            <a:r>
              <a:rPr lang="en-US" sz="1600" b="1" dirty="0">
                <a:latin typeface="+mn-lt"/>
                <a:ea typeface="Calibri" panose="020F0502020204030204" pitchFamily="34" charset="0"/>
                <a:cs typeface="Times New Roman"/>
              </a:rPr>
              <a:t>preferred mood board </a:t>
            </a:r>
            <a:r>
              <a:rPr lang="en-US" sz="1600" dirty="0">
                <a:latin typeface="+mn-lt"/>
                <a:ea typeface="Calibri" panose="020F0502020204030204" pitchFamily="34" charset="0"/>
                <a:cs typeface="Times New Roman"/>
              </a:rPr>
              <a:t>which will serve as the basis for the design development. </a:t>
            </a:r>
          </a:p>
          <a:p>
            <a:endParaRPr lang="en-US" sz="1600" dirty="0">
              <a:solidFill>
                <a:schemeClr val="tx1"/>
              </a:solidFill>
              <a:latin typeface="+mn-lt"/>
              <a:ea typeface="Calibri" panose="020F0502020204030204" pitchFamily="34" charset="0"/>
              <a:cs typeface="Times New Roman"/>
            </a:endParaRPr>
          </a:p>
          <a:p>
            <a:endParaRPr lang="en-US" sz="1600" u="sng" dirty="0">
              <a:solidFill>
                <a:schemeClr val="tx1"/>
              </a:solidFill>
              <a:latin typeface="+mn-lt"/>
              <a:ea typeface="Calibri" panose="020F0502020204030204" pitchFamily="34" charset="0"/>
              <a:cs typeface="Times New Roman"/>
            </a:endParaRPr>
          </a:p>
          <a:p>
            <a:endParaRPr lang="en-US" sz="1600" dirty="0">
              <a:latin typeface="+mn-lt"/>
              <a:ea typeface="Calibri" panose="020F0502020204030204" pitchFamily="34" charset="0"/>
              <a:cs typeface="Times New Roman"/>
            </a:endParaRPr>
          </a:p>
          <a:p>
            <a:endParaRPr lang="en-US" sz="1600" dirty="0">
              <a:solidFill>
                <a:schemeClr val="tx1"/>
              </a:solidFill>
              <a:latin typeface="+mn-lt"/>
              <a:ea typeface="Calibri" panose="020F0502020204030204" pitchFamily="34" charset="0"/>
              <a:cs typeface="Times New Roman"/>
            </a:endParaRPr>
          </a:p>
          <a:p>
            <a:endParaRPr lang="en-CA" sz="1800" b="1" dirty="0">
              <a:latin typeface="+mn-lt"/>
            </a:endParaRP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2886" y="547296"/>
            <a:ext cx="4867349" cy="5405552"/>
          </a:xfrm>
          <a:prstGeom prst="rect">
            <a:avLst/>
          </a:prstGeom>
        </p:spPr>
      </p:pic>
      <p:pic>
        <p:nvPicPr>
          <p:cNvPr id="5" name="Picture 4">
            <a:extLst>
              <a:ext uri="{FF2B5EF4-FFF2-40B4-BE49-F238E27FC236}">
                <a16:creationId xmlns:a16="http://schemas.microsoft.com/office/drawing/2014/main" id="{95C230E2-8708-454D-A483-19C4EE3F8A24}"/>
              </a:ext>
            </a:extLst>
          </p:cNvPr>
          <p:cNvPicPr>
            <a:picLocks noChangeAspect="1"/>
          </p:cNvPicPr>
          <p:nvPr/>
        </p:nvPicPr>
        <p:blipFill>
          <a:blip r:embed="rId6"/>
          <a:stretch>
            <a:fillRect/>
          </a:stretch>
        </p:blipFill>
        <p:spPr>
          <a:xfrm>
            <a:off x="4791075" y="4214631"/>
            <a:ext cx="742950" cy="714375"/>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en-CA" sz="4400" dirty="0">
                <a:solidFill>
                  <a:srgbClr val="636466"/>
                </a:solidFill>
              </a:rPr>
              <a:t>Mood Board </a:t>
            </a:r>
            <a:r>
              <a:rPr lang="fr-CA" sz="4400" dirty="0">
                <a:solidFill>
                  <a:srgbClr val="636466"/>
                </a:solidFill>
              </a:rPr>
              <a:t>1</a:t>
            </a:r>
            <a:endParaRPr lang="en-CA" dirty="0"/>
          </a:p>
        </p:txBody>
      </p:sp>
      <p:pic>
        <p:nvPicPr>
          <p:cNvPr id="39" name="Picture 38">
            <a:extLst>
              <a:ext uri="{FF2B5EF4-FFF2-40B4-BE49-F238E27FC236}">
                <a16:creationId xmlns:a16="http://schemas.microsoft.com/office/drawing/2014/main" id="{DD40F9B6-CD32-4C1A-B979-5732019D8DC8}"/>
              </a:ext>
            </a:extLst>
          </p:cNvPr>
          <p:cNvPicPr>
            <a:picLocks noChangeAspect="1"/>
          </p:cNvPicPr>
          <p:nvPr/>
        </p:nvPicPr>
        <p:blipFill>
          <a:blip r:embed="rId2"/>
          <a:stretch>
            <a:fillRect/>
          </a:stretch>
        </p:blipFill>
        <p:spPr>
          <a:xfrm>
            <a:off x="4757655" y="1209296"/>
            <a:ext cx="523875" cy="1656829"/>
          </a:xfrm>
          <a:prstGeom prst="rect">
            <a:avLst/>
          </a:prstGeom>
        </p:spPr>
      </p:pic>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buNone/>
              <a:defRPr/>
            </a:pPr>
            <a:r>
              <a:rPr lang="en-US" sz="1200" dirty="0">
                <a:solidFill>
                  <a:srgbClr val="1E3652"/>
                </a:solidFill>
                <a:latin typeface="+mn-lt"/>
              </a:rPr>
              <a:t>Color palette</a:t>
            </a:r>
          </a:p>
        </p:txBody>
      </p:sp>
      <p:sp>
        <p:nvSpPr>
          <p:cNvPr id="70" name="TextBox 69">
            <a:extLst>
              <a:ext uri="{FF2B5EF4-FFF2-40B4-BE49-F238E27FC236}">
                <a16:creationId xmlns:a16="http://schemas.microsoft.com/office/drawing/2014/main" id="{659555AF-2C1A-4DB7-9970-12CFB665B83A}"/>
              </a:ext>
            </a:extLst>
          </p:cNvPr>
          <p:cNvSpPr txBox="1"/>
          <p:nvPr/>
        </p:nvSpPr>
        <p:spPr>
          <a:xfrm>
            <a:off x="8042809" y="2915306"/>
            <a:ext cx="2278262" cy="276999"/>
          </a:xfrm>
          <a:prstGeom prst="rect">
            <a:avLst/>
          </a:prstGeom>
          <a:noFill/>
        </p:spPr>
        <p:txBody>
          <a:bodyPr wrap="square">
            <a:spAutoFit/>
          </a:bodyPr>
          <a:lstStyle/>
          <a:p>
            <a:pPr marL="0" indent="0">
              <a:buNone/>
              <a:defRPr/>
            </a:pPr>
            <a:r>
              <a:rPr lang="en-US" sz="1200" dirty="0">
                <a:solidFill>
                  <a:srgbClr val="1E3652"/>
                </a:solidFill>
                <a:latin typeface="+mn-lt"/>
              </a:rPr>
              <a:t>Art concept and wall features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 and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pic>
        <p:nvPicPr>
          <p:cNvPr id="64" name="Picture 63">
            <a:extLst>
              <a:ext uri="{FF2B5EF4-FFF2-40B4-BE49-F238E27FC236}">
                <a16:creationId xmlns:a16="http://schemas.microsoft.com/office/drawing/2014/main" id="{5EC2CD41-DD2E-48A1-9636-D37D2C6506E7}"/>
              </a:ext>
            </a:extLst>
          </p:cNvPr>
          <p:cNvPicPr/>
          <p:nvPr/>
        </p:nvPicPr>
        <p:blipFill>
          <a:blip r:embed="rId3"/>
          <a:stretch>
            <a:fillRect/>
          </a:stretch>
        </p:blipFill>
        <p:spPr>
          <a:xfrm>
            <a:off x="4170674" y="1211585"/>
            <a:ext cx="519841" cy="1644980"/>
          </a:xfrm>
          <a:prstGeom prst="rect">
            <a:avLst/>
          </a:prstGeom>
        </p:spPr>
      </p:pic>
      <p:pic>
        <p:nvPicPr>
          <p:cNvPr id="83" name="Picture 82">
            <a:extLst>
              <a:ext uri="{FF2B5EF4-FFF2-40B4-BE49-F238E27FC236}">
                <a16:creationId xmlns:a16="http://schemas.microsoft.com/office/drawing/2014/main" id="{935D3FD9-89E6-4002-AC2A-52399986D84E}"/>
              </a:ext>
            </a:extLst>
          </p:cNvPr>
          <p:cNvPicPr>
            <a:picLocks noChangeAspect="1"/>
          </p:cNvPicPr>
          <p:nvPr/>
        </p:nvPicPr>
        <p:blipFill>
          <a:blip r:embed="rId4"/>
          <a:stretch>
            <a:fillRect/>
          </a:stretch>
        </p:blipFill>
        <p:spPr>
          <a:xfrm>
            <a:off x="3588215" y="1211930"/>
            <a:ext cx="523876" cy="1645328"/>
          </a:xfrm>
          <a:prstGeom prst="rect">
            <a:avLst/>
          </a:prstGeom>
        </p:spPr>
      </p:pic>
      <p:pic>
        <p:nvPicPr>
          <p:cNvPr id="47" name="Picture 46">
            <a:extLst>
              <a:ext uri="{FF2B5EF4-FFF2-40B4-BE49-F238E27FC236}">
                <a16:creationId xmlns:a16="http://schemas.microsoft.com/office/drawing/2014/main" id="{5573019A-6ADE-4DBA-9E3F-51275DEF2E0B}"/>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4"/>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7" name="Picture 6" descr="A picture containing floor, indoor, window, living&#10;&#10;Description automatically generated">
            <a:extLst>
              <a:ext uri="{FF2B5EF4-FFF2-40B4-BE49-F238E27FC236}">
                <a16:creationId xmlns:a16="http://schemas.microsoft.com/office/drawing/2014/main" id="{A6FB5300-8CFF-4320-80C4-7EABC4839CB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76810" name="Picture 10" descr="Detail">
            <a:extLst>
              <a:ext uri="{FF2B5EF4-FFF2-40B4-BE49-F238E27FC236}">
                <a16:creationId xmlns:a16="http://schemas.microsoft.com/office/drawing/2014/main" id="{833C4EA9-976F-442B-888C-E0128977F68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Detail">
            <a:extLst>
              <a:ext uri="{FF2B5EF4-FFF2-40B4-BE49-F238E27FC236}">
                <a16:creationId xmlns:a16="http://schemas.microsoft.com/office/drawing/2014/main" id="{6D070A96-430D-43DF-A209-29430830C24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Birch Stems - bw - Wallpaper - Office">
            <a:extLst>
              <a:ext uri="{FF2B5EF4-FFF2-40B4-BE49-F238E27FC236}">
                <a16:creationId xmlns:a16="http://schemas.microsoft.com/office/drawing/2014/main" id="{1D58C0A4-B685-4DC4-B321-5AAA3296A4A8}"/>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A5F7E5-F9D8-4AE8-B82E-993789452738}"/>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D4B399C3-0911-41F5-B048-4FE80FBD8834}"/>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B091ED3E-5D5C-42DB-82A7-9FFD0CD7513B}"/>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22" name="Picture 2" descr="BuzziMood, biophilic acoustic panel | BuzziSpace">
            <a:extLst>
              <a:ext uri="{FF2B5EF4-FFF2-40B4-BE49-F238E27FC236}">
                <a16:creationId xmlns:a16="http://schemas.microsoft.com/office/drawing/2014/main" id="{8AFA6EB7-095B-45EA-8D1D-D521AC3D0EF3}"/>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Detail">
            <a:extLst>
              <a:ext uri="{FF2B5EF4-FFF2-40B4-BE49-F238E27FC236}">
                <a16:creationId xmlns:a16="http://schemas.microsoft.com/office/drawing/2014/main" id="{55FB16CA-2DF5-493E-B3A5-B0C27FCB25F6}"/>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517CED-B0E2-44F7-9D4E-FD65CEA0E1E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8618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en-CA" sz="3200" b="0" i="1" dirty="0">
                <a:solidFill>
                  <a:schemeClr val="accent6"/>
                </a:solidFill>
              </a:rPr>
              <a:t>Workplace Transformation Program</a:t>
            </a:r>
            <a:br>
              <a:rPr lang="en-CA" sz="4000" b="1" dirty="0">
                <a:solidFill>
                  <a:schemeClr val="accent5"/>
                </a:solidFill>
              </a:rPr>
            </a:br>
            <a:r>
              <a:rPr lang="en-CA" sz="4000" b="1" dirty="0" err="1">
                <a:solidFill>
                  <a:schemeClr val="accent5"/>
                </a:solidFill>
              </a:rPr>
              <a:t>PROGRAM</a:t>
            </a:r>
            <a:r>
              <a:rPr lang="en-CA" sz="4000" b="1" dirty="0">
                <a:solidFill>
                  <a:schemeClr val="accent5"/>
                </a:solidFill>
              </a:rPr>
              <a:t> DEFINITION &amp; OBJECTIVES </a:t>
            </a:r>
            <a:endParaRPr lang="en-CA" sz="4000" dirty="0"/>
          </a:p>
        </p:txBody>
      </p:sp>
    </p:spTree>
    <p:extLst>
      <p:ext uri="{BB962C8B-B14F-4D97-AF65-F5344CB8AC3E}">
        <p14:creationId xmlns:p14="http://schemas.microsoft.com/office/powerpoint/2010/main" val="269189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en-CA" sz="4400" dirty="0">
                <a:solidFill>
                  <a:srgbClr val="636466"/>
                </a:solidFill>
              </a:rPr>
              <a:t>Mood Board </a:t>
            </a:r>
            <a:r>
              <a:rPr lang="fr-CA" sz="4400" dirty="0">
                <a:solidFill>
                  <a:srgbClr val="636466"/>
                </a:solidFill>
              </a:rPr>
              <a:t>2</a:t>
            </a:r>
            <a:endParaRPr lang="en-CA" dirty="0"/>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4"/>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buNone/>
              <a:defRPr/>
            </a:pPr>
            <a:r>
              <a:rPr lang="en-US" sz="1200" dirty="0">
                <a:solidFill>
                  <a:srgbClr val="1E3652"/>
                </a:solidFill>
                <a:latin typeface="+mn-lt"/>
              </a:rPr>
              <a:t>Wallpaper and wall murals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pic>
        <p:nvPicPr>
          <p:cNvPr id="41" name="Picture 40">
            <a:extLst>
              <a:ext uri="{FF2B5EF4-FFF2-40B4-BE49-F238E27FC236}">
                <a16:creationId xmlns:a16="http://schemas.microsoft.com/office/drawing/2014/main" id="{CC679AD6-384E-4647-AC23-CEE02CCE9F3C}"/>
              </a:ext>
            </a:extLst>
          </p:cNvPr>
          <p:cNvPicPr>
            <a:picLocks noChangeAspect="1"/>
          </p:cNvPicPr>
          <p:nvPr/>
        </p:nvPicPr>
        <p:blipFill>
          <a:blip r:embed="rId8"/>
          <a:stretch>
            <a:fillRect/>
          </a:stretch>
        </p:blipFill>
        <p:spPr>
          <a:xfrm>
            <a:off x="6795576" y="1206817"/>
            <a:ext cx="523875" cy="1752807"/>
          </a:xfrm>
          <a:prstGeom prst="rect">
            <a:avLst/>
          </a:prstGeom>
        </p:spPr>
      </p:pic>
      <p:pic>
        <p:nvPicPr>
          <p:cNvPr id="42" name="Picture 41">
            <a:extLst>
              <a:ext uri="{FF2B5EF4-FFF2-40B4-BE49-F238E27FC236}">
                <a16:creationId xmlns:a16="http://schemas.microsoft.com/office/drawing/2014/main" id="{70A58FE2-EC22-419F-9535-E28FD060C11B}"/>
              </a:ext>
            </a:extLst>
          </p:cNvPr>
          <p:cNvPicPr>
            <a:picLocks noChangeAspect="1"/>
          </p:cNvPicPr>
          <p:nvPr/>
        </p:nvPicPr>
        <p:blipFill>
          <a:blip r:embed="rId9"/>
          <a:stretch>
            <a:fillRect/>
          </a:stretch>
        </p:blipFill>
        <p:spPr>
          <a:xfrm>
            <a:off x="6173860" y="1206817"/>
            <a:ext cx="523875" cy="1752807"/>
          </a:xfrm>
          <a:prstGeom prst="rect">
            <a:avLst/>
          </a:prstGeom>
        </p:spPr>
      </p:pic>
      <p:pic>
        <p:nvPicPr>
          <p:cNvPr id="43" name="Picture 42">
            <a:extLst>
              <a:ext uri="{FF2B5EF4-FFF2-40B4-BE49-F238E27FC236}">
                <a16:creationId xmlns:a16="http://schemas.microsoft.com/office/drawing/2014/main" id="{2EC4E491-D0E2-453E-B777-6378944834E4}"/>
              </a:ext>
            </a:extLst>
          </p:cNvPr>
          <p:cNvPicPr>
            <a:picLocks noChangeAspect="1"/>
          </p:cNvPicPr>
          <p:nvPr/>
        </p:nvPicPr>
        <p:blipFill>
          <a:blip r:embed="rId10"/>
          <a:stretch>
            <a:fillRect/>
          </a:stretch>
        </p:blipFill>
        <p:spPr>
          <a:xfrm>
            <a:off x="7415040" y="1202818"/>
            <a:ext cx="519841" cy="1745484"/>
          </a:xfrm>
          <a:prstGeom prst="rect">
            <a:avLst/>
          </a:prstGeom>
        </p:spPr>
      </p:pic>
      <p:pic>
        <p:nvPicPr>
          <p:cNvPr id="44" name="Picture 43">
            <a:extLst>
              <a:ext uri="{FF2B5EF4-FFF2-40B4-BE49-F238E27FC236}">
                <a16:creationId xmlns:a16="http://schemas.microsoft.com/office/drawing/2014/main" id="{48BA8DDF-BEF9-46A6-A971-7D1FB93F08CE}"/>
              </a:ext>
            </a:extLst>
          </p:cNvPr>
          <p:cNvPicPr>
            <a:picLocks noChangeAspect="1"/>
          </p:cNvPicPr>
          <p:nvPr/>
        </p:nvPicPr>
        <p:blipFill>
          <a:blip r:embed="rId11"/>
          <a:stretch>
            <a:fillRect/>
          </a:stretch>
        </p:blipFill>
        <p:spPr>
          <a:xfrm>
            <a:off x="4348682" y="1214638"/>
            <a:ext cx="542925" cy="1714113"/>
          </a:xfrm>
          <a:prstGeom prst="rect">
            <a:avLst/>
          </a:prstGeom>
        </p:spPr>
      </p:pic>
      <p:pic>
        <p:nvPicPr>
          <p:cNvPr id="46" name="Picture 45">
            <a:extLst>
              <a:ext uri="{FF2B5EF4-FFF2-40B4-BE49-F238E27FC236}">
                <a16:creationId xmlns:a16="http://schemas.microsoft.com/office/drawing/2014/main" id="{F885A9EF-FCC6-42FD-B5DC-1487969A3A3B}"/>
              </a:ext>
            </a:extLst>
          </p:cNvPr>
          <p:cNvPicPr>
            <a:picLocks noChangeAspect="1"/>
          </p:cNvPicPr>
          <p:nvPr/>
        </p:nvPicPr>
        <p:blipFill>
          <a:blip r:embed="rId12"/>
          <a:stretch>
            <a:fillRect/>
          </a:stretch>
        </p:blipFill>
        <p:spPr>
          <a:xfrm>
            <a:off x="4951051" y="1202818"/>
            <a:ext cx="542925" cy="1737738"/>
          </a:xfrm>
          <a:prstGeom prst="rect">
            <a:avLst/>
          </a:prstGeom>
        </p:spPr>
      </p:pic>
      <p:pic>
        <p:nvPicPr>
          <p:cNvPr id="49" name="Picture 48">
            <a:extLst>
              <a:ext uri="{FF2B5EF4-FFF2-40B4-BE49-F238E27FC236}">
                <a16:creationId xmlns:a16="http://schemas.microsoft.com/office/drawing/2014/main" id="{7F04A665-5A0C-4322-A805-6439D3871B5C}"/>
              </a:ext>
            </a:extLst>
          </p:cNvPr>
          <p:cNvPicPr>
            <a:picLocks noChangeAspect="1"/>
          </p:cNvPicPr>
          <p:nvPr/>
        </p:nvPicPr>
        <p:blipFill>
          <a:blip r:embed="rId13"/>
          <a:stretch>
            <a:fillRect/>
          </a:stretch>
        </p:blipFill>
        <p:spPr>
          <a:xfrm>
            <a:off x="5583459" y="1202818"/>
            <a:ext cx="523875" cy="1737738"/>
          </a:xfrm>
          <a:prstGeom prst="rect">
            <a:avLst/>
          </a:prstGeom>
        </p:spPr>
      </p:pic>
      <p:pic>
        <p:nvPicPr>
          <p:cNvPr id="50" name="Picture 49">
            <a:extLst>
              <a:ext uri="{FF2B5EF4-FFF2-40B4-BE49-F238E27FC236}">
                <a16:creationId xmlns:a16="http://schemas.microsoft.com/office/drawing/2014/main" id="{98B9BEB0-AADB-45F5-89D4-284F7C50E420}"/>
              </a:ext>
            </a:extLst>
          </p:cNvPr>
          <p:cNvPicPr>
            <a:picLocks noChangeAspect="1"/>
          </p:cNvPicPr>
          <p:nvPr/>
        </p:nvPicPr>
        <p:blipFill>
          <a:blip r:embed="rId14"/>
          <a:stretch>
            <a:fillRect/>
          </a:stretch>
        </p:blipFill>
        <p:spPr>
          <a:xfrm>
            <a:off x="3136014" y="1207330"/>
            <a:ext cx="1132251" cy="1736349"/>
          </a:xfrm>
          <a:prstGeom prst="rect">
            <a:avLst/>
          </a:prstGeom>
        </p:spPr>
      </p:pic>
      <p:pic>
        <p:nvPicPr>
          <p:cNvPr id="54" name="Picture 53">
            <a:extLst>
              <a:ext uri="{FF2B5EF4-FFF2-40B4-BE49-F238E27FC236}">
                <a16:creationId xmlns:a16="http://schemas.microsoft.com/office/drawing/2014/main" id="{8153F331-2C89-4051-8299-F0858EBAC2C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55" name="Picture 54">
            <a:extLst>
              <a:ext uri="{FF2B5EF4-FFF2-40B4-BE49-F238E27FC236}">
                <a16:creationId xmlns:a16="http://schemas.microsoft.com/office/drawing/2014/main" id="{E5D6AB05-470B-4041-95EF-6752DCD3F1B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buNone/>
              <a:defRPr/>
            </a:pPr>
            <a:r>
              <a:rPr lang="en-US" sz="1200" dirty="0">
                <a:solidFill>
                  <a:srgbClr val="1E3652"/>
                </a:solidFill>
                <a:latin typeface="+mn-lt"/>
              </a:rPr>
              <a:t>Color palette</a:t>
            </a:r>
          </a:p>
        </p:txBody>
      </p:sp>
      <p:pic>
        <p:nvPicPr>
          <p:cNvPr id="60" name="Picture 59">
            <a:extLst>
              <a:ext uri="{FF2B5EF4-FFF2-40B4-BE49-F238E27FC236}">
                <a16:creationId xmlns:a16="http://schemas.microsoft.com/office/drawing/2014/main" id="{A52B6081-952A-4E97-B9CA-BC232D70680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 and planter</a:t>
            </a:r>
          </a:p>
        </p:txBody>
      </p:sp>
      <p:pic>
        <p:nvPicPr>
          <p:cNvPr id="63" name="Content Placeholder 3">
            <a:extLst>
              <a:ext uri="{FF2B5EF4-FFF2-40B4-BE49-F238E27FC236}">
                <a16:creationId xmlns:a16="http://schemas.microsoft.com/office/drawing/2014/main" id="{B0A2F618-A481-4EE4-BC8B-60E5AC3852B5}"/>
              </a:ext>
            </a:extLst>
          </p:cNvPr>
          <p:cNvPicPr>
            <a:picLocks/>
          </p:cNvPicPr>
          <p:nvPr/>
        </p:nvPicPr>
        <p:blipFill rotWithShape="1">
          <a:blip r:embed="rId18" cstate="screen">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03ADE04F-26CD-4C14-A868-8ACF9C1EA49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38" name="Picture 18" descr="Turned Wood Leg Standing Planter, Tall, White">
            <a:extLst>
              <a:ext uri="{FF2B5EF4-FFF2-40B4-BE49-F238E27FC236}">
                <a16:creationId xmlns:a16="http://schemas.microsoft.com/office/drawing/2014/main" id="{E21897AA-672A-482E-B0E1-C75B23B510B6}"/>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78876" name="Picture 28" descr="Campana">
            <a:extLst>
              <a:ext uri="{FF2B5EF4-FFF2-40B4-BE49-F238E27FC236}">
                <a16:creationId xmlns:a16="http://schemas.microsoft.com/office/drawing/2014/main" id="{D4883E4E-80F8-497D-98EC-32E861FEA46E}"/>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Detail">
            <a:extLst>
              <a:ext uri="{FF2B5EF4-FFF2-40B4-BE49-F238E27FC236}">
                <a16:creationId xmlns:a16="http://schemas.microsoft.com/office/drawing/2014/main" id="{4127B4DF-379F-4A4B-8A5B-0AE49C380A39}"/>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125063-0095-4F82-9F42-9D34C33A43C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242454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6">
            <a:extLst>
              <a:ext uri="{FF2B5EF4-FFF2-40B4-BE49-F238E27FC236}">
                <a16:creationId xmlns:a16="http://schemas.microsoft.com/office/drawing/2014/main" id="{9AC9A45F-050C-4A79-8EDE-5A64D2AE1A1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r>
              <a:rPr lang="en-CA" sz="4400" dirty="0">
                <a:solidFill>
                  <a:srgbClr val="636466"/>
                </a:solidFill>
              </a:rPr>
              <a:t>Mood Board </a:t>
            </a:r>
            <a:r>
              <a:rPr lang="fr-CA" sz="4400" dirty="0">
                <a:solidFill>
                  <a:srgbClr val="636466"/>
                </a:solidFill>
              </a:rPr>
              <a:t>3</a:t>
            </a:r>
            <a:endParaRPr lang="en-CA" dirty="0"/>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9"/>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0"/>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1"/>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buNone/>
              <a:defRPr/>
            </a:pPr>
            <a:r>
              <a:rPr lang="en-US" sz="1200" dirty="0">
                <a:solidFill>
                  <a:srgbClr val="1E3652"/>
                </a:solidFill>
                <a:latin typeface="+mn-lt"/>
              </a:rPr>
              <a:t>Color pallet</a:t>
            </a:r>
          </a:p>
        </p:txBody>
      </p:sp>
      <p:pic>
        <p:nvPicPr>
          <p:cNvPr id="62" name="Picture 61">
            <a:extLst>
              <a:ext uri="{FF2B5EF4-FFF2-40B4-BE49-F238E27FC236}">
                <a16:creationId xmlns:a16="http://schemas.microsoft.com/office/drawing/2014/main" id="{EB369D0D-8E11-4F29-9471-75D92B36F8D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85" name="Picture 84">
            <a:extLst>
              <a:ext uri="{FF2B5EF4-FFF2-40B4-BE49-F238E27FC236}">
                <a16:creationId xmlns:a16="http://schemas.microsoft.com/office/drawing/2014/main" id="{7E832D3D-AA20-419B-8617-9A6E2B126A6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63" name="Picture 62">
            <a:extLst>
              <a:ext uri="{FF2B5EF4-FFF2-40B4-BE49-F238E27FC236}">
                <a16:creationId xmlns:a16="http://schemas.microsoft.com/office/drawing/2014/main" id="{A1926D87-4D18-4BA9-B0D5-88C63AA0AE0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4" name="Picture 3">
            <a:extLst>
              <a:ext uri="{FF2B5EF4-FFF2-40B4-BE49-F238E27FC236}">
                <a16:creationId xmlns:a16="http://schemas.microsoft.com/office/drawing/2014/main" id="{5BE42326-3F14-4C97-ABD5-6985B1F75D35}"/>
              </a:ext>
            </a:extLst>
          </p:cNvPr>
          <p:cNvPicPr>
            <a:picLocks noChangeAspect="1"/>
          </p:cNvPicPr>
          <p:nvPr/>
        </p:nvPicPr>
        <p:blipFill>
          <a:blip r:embed="rId15"/>
          <a:stretch>
            <a:fillRect/>
          </a:stretch>
        </p:blipFill>
        <p:spPr>
          <a:xfrm>
            <a:off x="6941646" y="1291107"/>
            <a:ext cx="2298991" cy="1947671"/>
          </a:xfrm>
          <a:prstGeom prst="rect">
            <a:avLst/>
          </a:prstGeom>
        </p:spPr>
      </p:pic>
      <p:pic>
        <p:nvPicPr>
          <p:cNvPr id="33" name="Picture 2" descr="Alex Janvier: Modern Indigenous Master [Glenbow Museum] | National Gallery  of Canada">
            <a:extLst>
              <a:ext uri="{FF2B5EF4-FFF2-40B4-BE49-F238E27FC236}">
                <a16:creationId xmlns:a16="http://schemas.microsoft.com/office/drawing/2014/main" id="{86015612-4550-45DF-A868-CB6ADB53849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buNone/>
              <a:defRPr/>
            </a:pPr>
            <a:r>
              <a:rPr lang="en-US" sz="1200" dirty="0">
                <a:solidFill>
                  <a:srgbClr val="1E3652"/>
                </a:solidFill>
                <a:latin typeface="+mn-lt"/>
              </a:rPr>
              <a:t>Art and mural inspiration</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0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Workplace Transformation Program</a:t>
            </a:r>
            <a:br>
              <a:rPr lang="fr-CA" sz="4000" b="1" dirty="0">
                <a:solidFill>
                  <a:schemeClr val="accent5"/>
                </a:solidFill>
              </a:rPr>
            </a:br>
            <a:r>
              <a:rPr lang="fr-CA" sz="3600" b="1" dirty="0">
                <a:solidFill>
                  <a:schemeClr val="accent2"/>
                </a:solidFill>
              </a:rPr>
              <a:t>SUPPORTING THE EMPLOYEE EXPERIENCE</a:t>
            </a:r>
            <a:endParaRPr lang="en-CA" sz="4000" dirty="0"/>
          </a:p>
        </p:txBody>
      </p:sp>
    </p:spTree>
    <p:extLst>
      <p:ext uri="{BB962C8B-B14F-4D97-AF65-F5344CB8AC3E}">
        <p14:creationId xmlns:p14="http://schemas.microsoft.com/office/powerpoint/2010/main" val="58172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7E2E-9614-41F8-966A-0B4DE4516583}"/>
              </a:ext>
            </a:extLst>
          </p:cNvPr>
          <p:cNvSpPr>
            <a:spLocks noGrp="1"/>
          </p:cNvSpPr>
          <p:nvPr>
            <p:ph type="title"/>
          </p:nvPr>
        </p:nvSpPr>
        <p:spPr>
          <a:xfrm>
            <a:off x="211652" y="180508"/>
            <a:ext cx="11768696" cy="779462"/>
          </a:xfrm>
        </p:spPr>
        <p:txBody>
          <a:bodyPr>
            <a:noAutofit/>
          </a:bodyPr>
          <a:lstStyle/>
          <a:p>
            <a:r>
              <a:rPr lang="fr-CA" sz="3600" b="1" dirty="0" err="1">
                <a:solidFill>
                  <a:schemeClr val="accent2"/>
                </a:solidFill>
              </a:rPr>
              <a:t>What</a:t>
            </a:r>
            <a:r>
              <a:rPr lang="fr-CA" sz="3600" b="1" dirty="0">
                <a:solidFill>
                  <a:schemeClr val="accent2"/>
                </a:solidFill>
              </a:rPr>
              <a:t> </a:t>
            </a:r>
            <a:r>
              <a:rPr lang="fr-CA" sz="3600" b="1" dirty="0" err="1">
                <a:solidFill>
                  <a:schemeClr val="accent2"/>
                </a:solidFill>
              </a:rPr>
              <a:t>is</a:t>
            </a:r>
            <a:r>
              <a:rPr lang="fr-CA" sz="3600" b="1" dirty="0">
                <a:solidFill>
                  <a:schemeClr val="accent2"/>
                </a:solidFill>
              </a:rPr>
              <a:t> change management</a:t>
            </a:r>
            <a:endParaRPr lang="en-CA" sz="3600" dirty="0"/>
          </a:p>
        </p:txBody>
      </p:sp>
      <p:sp>
        <p:nvSpPr>
          <p:cNvPr id="13" name="Left Brace 12">
            <a:extLst>
              <a:ext uri="{FF2B5EF4-FFF2-40B4-BE49-F238E27FC236}">
                <a16:creationId xmlns:a16="http://schemas.microsoft.com/office/drawing/2014/main" id="{4BE60489-68AF-4059-BB98-696813385FE2}"/>
              </a:ext>
              <a:ext uri="{C183D7F6-B498-43B3-948B-1728B52AA6E4}">
                <adec:decorative xmlns:adec="http://schemas.microsoft.com/office/drawing/2017/decorative" val="1"/>
              </a:ext>
            </a:extLst>
          </p:cNvPr>
          <p:cNvSpPr/>
          <p:nvPr/>
        </p:nvSpPr>
        <p:spPr>
          <a:xfrm rot="10800000">
            <a:off x="6298398" y="1127395"/>
            <a:ext cx="479262" cy="4372501"/>
          </a:xfrm>
          <a:prstGeom prst="leftBrace">
            <a:avLst>
              <a:gd name="adj1" fmla="val 28583"/>
              <a:gd name="adj2" fmla="val 49183"/>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018E56D-EA48-42A0-BF2F-C3A08FD9FDBC}"/>
              </a:ext>
            </a:extLst>
          </p:cNvPr>
          <p:cNvSpPr txBox="1"/>
          <p:nvPr/>
        </p:nvSpPr>
        <p:spPr>
          <a:xfrm>
            <a:off x="7006406" y="1113673"/>
            <a:ext cx="454636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mn-lt"/>
              </a:rPr>
              <a:t>Change management is an approach for preparing employees and its leaders to understand and adapt to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mn-lt"/>
            </a:endParaRPr>
          </a:p>
          <a:p>
            <a:pPr eaLnBrk="1" fontAlgn="auto" hangingPunct="1">
              <a:spcBef>
                <a:spcPts val="0"/>
              </a:spcBef>
              <a:spcAft>
                <a:spcPts val="0"/>
              </a:spcAft>
              <a:defRPr/>
            </a:pPr>
            <a:r>
              <a:rPr lang="en-CA" sz="1800" dirty="0">
                <a:latin typeface="+mn-lt"/>
              </a:rPr>
              <a:t>Change management is the “people side” of change. It includes activities that will prepare employees in an organization for the transition from the way things are now to a new way of doing things. An integrated solution that focuses on a positive user experience will facilitate the adoption of the new workplace.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mn-lt"/>
            </a:endParaRPr>
          </a:p>
          <a:p>
            <a:pPr eaLnBrk="1" fontAlgn="auto" hangingPunct="1">
              <a:spcBef>
                <a:spcPts val="0"/>
              </a:spcBef>
              <a:spcAft>
                <a:spcPts val="0"/>
              </a:spcAft>
              <a:defRPr/>
            </a:pPr>
            <a:r>
              <a:rPr lang="en-CA" sz="1800" dirty="0">
                <a:latin typeface="+mn-lt"/>
              </a:rPr>
              <a:t>It guides and equips the people who will be affected by the change so that the change is successfully adopted. </a:t>
            </a:r>
          </a:p>
        </p:txBody>
      </p:sp>
      <p:pic>
        <p:nvPicPr>
          <p:cNvPr id="3" name="Picture 2">
            <a:extLst>
              <a:ext uri="{FF2B5EF4-FFF2-40B4-BE49-F238E27FC236}">
                <a16:creationId xmlns:a16="http://schemas.microsoft.com/office/drawing/2014/main" id="{9EE0441D-1849-4008-AEE7-62F01630E932}"/>
              </a:ext>
            </a:extLst>
          </p:cNvPr>
          <p:cNvPicPr>
            <a:picLocks noChangeAspect="1"/>
          </p:cNvPicPr>
          <p:nvPr/>
        </p:nvPicPr>
        <p:blipFill>
          <a:blip r:embed="rId3"/>
          <a:stretch>
            <a:fillRect/>
          </a:stretch>
        </p:blipFill>
        <p:spPr>
          <a:xfrm>
            <a:off x="639226" y="1230911"/>
            <a:ext cx="5593121" cy="4289838"/>
          </a:xfrm>
          <a:prstGeom prst="rect">
            <a:avLst/>
          </a:prstGeom>
          <a:solidFill>
            <a:schemeClr val="bg1">
              <a:lumMod val="95000"/>
            </a:schemeClr>
          </a:solidFill>
        </p:spPr>
      </p:pic>
    </p:spTree>
    <p:extLst>
      <p:ext uri="{BB962C8B-B14F-4D97-AF65-F5344CB8AC3E}">
        <p14:creationId xmlns:p14="http://schemas.microsoft.com/office/powerpoint/2010/main" val="118034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C35D-E5B7-4FF1-B14C-650A0F7D8669}"/>
              </a:ext>
            </a:extLst>
          </p:cNvPr>
          <p:cNvSpPr>
            <a:spLocks noGrp="1"/>
          </p:cNvSpPr>
          <p:nvPr>
            <p:ph type="title"/>
          </p:nvPr>
        </p:nvSpPr>
        <p:spPr/>
        <p:txBody>
          <a:bodyPr/>
          <a:lstStyle/>
          <a:p>
            <a:r>
              <a:rPr lang="en-CA" sz="3600" dirty="0">
                <a:solidFill>
                  <a:schemeClr val="accent2"/>
                </a:solidFill>
              </a:rPr>
              <a:t>Why do we need change management?</a:t>
            </a:r>
          </a:p>
        </p:txBody>
      </p:sp>
      <p:grpSp>
        <p:nvGrpSpPr>
          <p:cNvPr id="4" name="Group 3" descr="Graphic representing employees transitioning from current to future state, in a poorly managed change. ">
            <a:extLst>
              <a:ext uri="{FF2B5EF4-FFF2-40B4-BE49-F238E27FC236}">
                <a16:creationId xmlns:a16="http://schemas.microsoft.com/office/drawing/2014/main" id="{A30354BF-838C-4D75-89F1-9F1AE22F7C24}"/>
              </a:ext>
            </a:extLst>
          </p:cNvPr>
          <p:cNvGrpSpPr/>
          <p:nvPr/>
        </p:nvGrpSpPr>
        <p:grpSpPr>
          <a:xfrm>
            <a:off x="911381" y="3330649"/>
            <a:ext cx="4649340" cy="2055502"/>
            <a:chOff x="1259009" y="2817463"/>
            <a:chExt cx="4334000" cy="2024279"/>
          </a:xfrm>
        </p:grpSpPr>
        <p:cxnSp>
          <p:nvCxnSpPr>
            <p:cNvPr id="5" name="Straight Connector 4">
              <a:extLst>
                <a:ext uri="{FF2B5EF4-FFF2-40B4-BE49-F238E27FC236}">
                  <a16:creationId xmlns:a16="http://schemas.microsoft.com/office/drawing/2014/main" id="{5972D3CB-31BE-4C54-85BA-F113FEEF120B}"/>
                </a:ext>
              </a:extLst>
            </p:cNvPr>
            <p:cNvCxnSpPr>
              <a:cxnSpLocks/>
            </p:cNvCxnSpPr>
            <p:nvPr/>
          </p:nvCxnSpPr>
          <p:spPr>
            <a:xfrm>
              <a:off x="4096205"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723DAC1-00D8-468E-9258-2F544F81EEE0}"/>
                </a:ext>
              </a:extLst>
            </p:cNvPr>
            <p:cNvCxnSpPr>
              <a:cxnSpLocks/>
            </p:cNvCxnSpPr>
            <p:nvPr/>
          </p:nvCxnSpPr>
          <p:spPr>
            <a:xfrm>
              <a:off x="2735389"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7" name="Pentagon 44">
              <a:extLst>
                <a:ext uri="{FF2B5EF4-FFF2-40B4-BE49-F238E27FC236}">
                  <a16:creationId xmlns:a16="http://schemas.microsoft.com/office/drawing/2014/main" id="{847DC384-304D-45E9-B3CB-1B723D6BFA71}"/>
                </a:ext>
              </a:extLst>
            </p:cNvPr>
            <p:cNvSpPr/>
            <p:nvPr/>
          </p:nvSpPr>
          <p:spPr>
            <a:xfrm>
              <a:off x="4103510"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a:rPr>
                <a:t>Future</a:t>
              </a:r>
            </a:p>
          </p:txBody>
        </p:sp>
        <p:pic>
          <p:nvPicPr>
            <p:cNvPr id="8" name="Picture 7" descr="bonhomme-01.png">
              <a:extLst>
                <a:ext uri="{FF2B5EF4-FFF2-40B4-BE49-F238E27FC236}">
                  <a16:creationId xmlns:a16="http://schemas.microsoft.com/office/drawing/2014/main" id="{FA5FFF1F-7ED6-4CD7-BD1E-D04C59EE9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3218367"/>
              <a:ext cx="274536" cy="274536"/>
            </a:xfrm>
            <a:prstGeom prst="rect">
              <a:avLst/>
            </a:prstGeom>
          </p:spPr>
        </p:pic>
        <p:pic>
          <p:nvPicPr>
            <p:cNvPr id="9" name="Picture 8" descr="bonhomme-02.png">
              <a:extLst>
                <a:ext uri="{FF2B5EF4-FFF2-40B4-BE49-F238E27FC236}">
                  <a16:creationId xmlns:a16="http://schemas.microsoft.com/office/drawing/2014/main" id="{188C8F39-BAD7-4D1F-8023-834FBB02A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724" y="3478805"/>
              <a:ext cx="274536" cy="274536"/>
            </a:xfrm>
            <a:prstGeom prst="rect">
              <a:avLst/>
            </a:prstGeom>
          </p:spPr>
        </p:pic>
        <p:pic>
          <p:nvPicPr>
            <p:cNvPr id="10" name="Picture 9" descr="bonhomme-03.png">
              <a:extLst>
                <a:ext uri="{FF2B5EF4-FFF2-40B4-BE49-F238E27FC236}">
                  <a16:creationId xmlns:a16="http://schemas.microsoft.com/office/drawing/2014/main" id="{9B3E514F-348A-450A-931A-BBE325F59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5043" y="3492903"/>
              <a:ext cx="275414" cy="274536"/>
            </a:xfrm>
            <a:prstGeom prst="rect">
              <a:avLst/>
            </a:prstGeom>
          </p:spPr>
        </p:pic>
        <p:pic>
          <p:nvPicPr>
            <p:cNvPr id="11" name="Picture 10" descr="bonhomme-04.png">
              <a:extLst>
                <a:ext uri="{FF2B5EF4-FFF2-40B4-BE49-F238E27FC236}">
                  <a16:creationId xmlns:a16="http://schemas.microsoft.com/office/drawing/2014/main" id="{615CD902-5F62-4080-B681-98CD74B13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2184" y="3974371"/>
              <a:ext cx="275414" cy="274536"/>
            </a:xfrm>
            <a:prstGeom prst="rect">
              <a:avLst/>
            </a:prstGeom>
          </p:spPr>
        </p:pic>
        <p:pic>
          <p:nvPicPr>
            <p:cNvPr id="12" name="Picture 11" descr="bonhomme-05.png">
              <a:extLst>
                <a:ext uri="{FF2B5EF4-FFF2-40B4-BE49-F238E27FC236}">
                  <a16:creationId xmlns:a16="http://schemas.microsoft.com/office/drawing/2014/main" id="{63CFB77B-5308-4594-8758-D80200F444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9269" y="4247440"/>
              <a:ext cx="274536" cy="274536"/>
            </a:xfrm>
            <a:prstGeom prst="rect">
              <a:avLst/>
            </a:prstGeom>
          </p:spPr>
        </p:pic>
        <p:pic>
          <p:nvPicPr>
            <p:cNvPr id="13" name="Picture 12" descr="bonhomme-01.png">
              <a:extLst>
                <a:ext uri="{FF2B5EF4-FFF2-40B4-BE49-F238E27FC236}">
                  <a16:creationId xmlns:a16="http://schemas.microsoft.com/office/drawing/2014/main" id="{DD24921E-A4A7-414F-9B27-30293E55F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522" y="3561100"/>
              <a:ext cx="274536" cy="274536"/>
            </a:xfrm>
            <a:prstGeom prst="rect">
              <a:avLst/>
            </a:prstGeom>
          </p:spPr>
        </p:pic>
        <p:pic>
          <p:nvPicPr>
            <p:cNvPr id="14" name="Picture 13" descr="bonhomme-01.png">
              <a:extLst>
                <a:ext uri="{FF2B5EF4-FFF2-40B4-BE49-F238E27FC236}">
                  <a16:creationId xmlns:a16="http://schemas.microsoft.com/office/drawing/2014/main" id="{391B258B-CA61-4107-B12A-033053464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009" y="3959970"/>
              <a:ext cx="274536" cy="274536"/>
            </a:xfrm>
            <a:prstGeom prst="rect">
              <a:avLst/>
            </a:prstGeom>
          </p:spPr>
        </p:pic>
        <p:pic>
          <p:nvPicPr>
            <p:cNvPr id="15" name="Picture 14" descr="bonhomme-01.png">
              <a:extLst>
                <a:ext uri="{FF2B5EF4-FFF2-40B4-BE49-F238E27FC236}">
                  <a16:creationId xmlns:a16="http://schemas.microsoft.com/office/drawing/2014/main" id="{21A1A71A-8791-4554-9B6B-E8BACCAE7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1026" y="3962383"/>
              <a:ext cx="274536" cy="274536"/>
            </a:xfrm>
            <a:prstGeom prst="rect">
              <a:avLst/>
            </a:prstGeom>
          </p:spPr>
        </p:pic>
        <p:pic>
          <p:nvPicPr>
            <p:cNvPr id="16" name="Picture 15" descr="bonhomme-01.png">
              <a:extLst>
                <a:ext uri="{FF2B5EF4-FFF2-40B4-BE49-F238E27FC236}">
                  <a16:creationId xmlns:a16="http://schemas.microsoft.com/office/drawing/2014/main" id="{C9B1CF90-BF39-448C-B27F-EF1590408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4450852"/>
              <a:ext cx="274536" cy="274536"/>
            </a:xfrm>
            <a:prstGeom prst="rect">
              <a:avLst/>
            </a:prstGeom>
          </p:spPr>
        </p:pic>
        <p:pic>
          <p:nvPicPr>
            <p:cNvPr id="17" name="Picture 16" descr="bonhomme-01.png">
              <a:extLst>
                <a:ext uri="{FF2B5EF4-FFF2-40B4-BE49-F238E27FC236}">
                  <a16:creationId xmlns:a16="http://schemas.microsoft.com/office/drawing/2014/main" id="{0C37D6B4-F15C-441D-B589-9008B6BEF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1547" y="4347423"/>
              <a:ext cx="274536" cy="274536"/>
            </a:xfrm>
            <a:prstGeom prst="rect">
              <a:avLst/>
            </a:prstGeom>
          </p:spPr>
        </p:pic>
        <p:pic>
          <p:nvPicPr>
            <p:cNvPr id="18" name="Picture 17" descr="bonhomme-01.png">
              <a:extLst>
                <a:ext uri="{FF2B5EF4-FFF2-40B4-BE49-F238E27FC236}">
                  <a16:creationId xmlns:a16="http://schemas.microsoft.com/office/drawing/2014/main" id="{7D408FD4-35B1-45BC-8F91-B11E18D6C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783" y="3218367"/>
              <a:ext cx="274536" cy="274536"/>
            </a:xfrm>
            <a:prstGeom prst="rect">
              <a:avLst/>
            </a:prstGeom>
          </p:spPr>
        </p:pic>
        <p:pic>
          <p:nvPicPr>
            <p:cNvPr id="19" name="Picture 18" descr="bonhomme-01.png">
              <a:extLst>
                <a:ext uri="{FF2B5EF4-FFF2-40B4-BE49-F238E27FC236}">
                  <a16:creationId xmlns:a16="http://schemas.microsoft.com/office/drawing/2014/main" id="{367D6DEB-0D6F-481C-851A-F11D083DB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9156" y="3630171"/>
              <a:ext cx="274536" cy="274536"/>
            </a:xfrm>
            <a:prstGeom prst="rect">
              <a:avLst/>
            </a:prstGeom>
          </p:spPr>
        </p:pic>
        <p:pic>
          <p:nvPicPr>
            <p:cNvPr id="20" name="Picture 19" descr="bonhomme-01.png">
              <a:extLst>
                <a:ext uri="{FF2B5EF4-FFF2-40B4-BE49-F238E27FC236}">
                  <a16:creationId xmlns:a16="http://schemas.microsoft.com/office/drawing/2014/main" id="{E21B82BF-CB3A-4261-BC8A-7999267E9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239" y="4110172"/>
              <a:ext cx="274536" cy="274536"/>
            </a:xfrm>
            <a:prstGeom prst="rect">
              <a:avLst/>
            </a:prstGeom>
          </p:spPr>
        </p:pic>
        <p:pic>
          <p:nvPicPr>
            <p:cNvPr id="21" name="Picture 20" descr="bonhomme-01.png">
              <a:extLst>
                <a:ext uri="{FF2B5EF4-FFF2-40B4-BE49-F238E27FC236}">
                  <a16:creationId xmlns:a16="http://schemas.microsoft.com/office/drawing/2014/main" id="{9C6312F1-E441-4735-A14B-B4B6D05F8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4461300"/>
              <a:ext cx="274536" cy="274536"/>
            </a:xfrm>
            <a:prstGeom prst="rect">
              <a:avLst/>
            </a:prstGeom>
          </p:spPr>
        </p:pic>
        <p:pic>
          <p:nvPicPr>
            <p:cNvPr id="22" name="Picture 21" descr="bonhomme-01.png">
              <a:extLst>
                <a:ext uri="{FF2B5EF4-FFF2-40B4-BE49-F238E27FC236}">
                  <a16:creationId xmlns:a16="http://schemas.microsoft.com/office/drawing/2014/main" id="{119817B1-A2D8-4E06-882C-CD3396CD0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3188" y="3767439"/>
              <a:ext cx="274536" cy="274536"/>
            </a:xfrm>
            <a:prstGeom prst="rect">
              <a:avLst/>
            </a:prstGeom>
          </p:spPr>
        </p:pic>
        <p:pic>
          <p:nvPicPr>
            <p:cNvPr id="23" name="Picture 22" descr="bonhomme-01.png">
              <a:extLst>
                <a:ext uri="{FF2B5EF4-FFF2-40B4-BE49-F238E27FC236}">
                  <a16:creationId xmlns:a16="http://schemas.microsoft.com/office/drawing/2014/main" id="{9D1B646C-BEEB-4B98-9C86-ECFCB528BD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3204269"/>
              <a:ext cx="274536" cy="274536"/>
            </a:xfrm>
            <a:prstGeom prst="rect">
              <a:avLst/>
            </a:prstGeom>
          </p:spPr>
        </p:pic>
        <p:pic>
          <p:nvPicPr>
            <p:cNvPr id="24" name="Picture 23" descr="bonhomme-02.png">
              <a:extLst>
                <a:ext uri="{FF2B5EF4-FFF2-40B4-BE49-F238E27FC236}">
                  <a16:creationId xmlns:a16="http://schemas.microsoft.com/office/drawing/2014/main" id="{A6CC82FF-AE8C-4998-9251-89A2ED8F8B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7872" y="4110172"/>
              <a:ext cx="274536" cy="274536"/>
            </a:xfrm>
            <a:prstGeom prst="rect">
              <a:avLst/>
            </a:prstGeom>
          </p:spPr>
        </p:pic>
        <p:pic>
          <p:nvPicPr>
            <p:cNvPr id="25" name="Picture 24" descr="bonhomme-01.png">
              <a:extLst>
                <a:ext uri="{FF2B5EF4-FFF2-40B4-BE49-F238E27FC236}">
                  <a16:creationId xmlns:a16="http://schemas.microsoft.com/office/drawing/2014/main" id="{034309A0-D86D-43D0-9E77-165D153FF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5389" y="3835636"/>
              <a:ext cx="274536" cy="274536"/>
            </a:xfrm>
            <a:prstGeom prst="rect">
              <a:avLst/>
            </a:prstGeom>
          </p:spPr>
        </p:pic>
        <p:pic>
          <p:nvPicPr>
            <p:cNvPr id="26" name="Picture 25" descr="bonhomme-02.png">
              <a:extLst>
                <a:ext uri="{FF2B5EF4-FFF2-40B4-BE49-F238E27FC236}">
                  <a16:creationId xmlns:a16="http://schemas.microsoft.com/office/drawing/2014/main" id="{8DE705F0-7EF2-4D85-B457-780B109793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2260" y="4461300"/>
              <a:ext cx="274536" cy="274536"/>
            </a:xfrm>
            <a:prstGeom prst="rect">
              <a:avLst/>
            </a:prstGeom>
          </p:spPr>
        </p:pic>
        <p:pic>
          <p:nvPicPr>
            <p:cNvPr id="27" name="Picture 26" descr="bonhomme-01.png">
              <a:extLst>
                <a:ext uri="{FF2B5EF4-FFF2-40B4-BE49-F238E27FC236}">
                  <a16:creationId xmlns:a16="http://schemas.microsoft.com/office/drawing/2014/main" id="{99218BBA-8D9C-4E05-9E36-C3597D2ED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260" y="3178341"/>
              <a:ext cx="274536" cy="274536"/>
            </a:xfrm>
            <a:prstGeom prst="rect">
              <a:avLst/>
            </a:prstGeom>
          </p:spPr>
        </p:pic>
        <p:pic>
          <p:nvPicPr>
            <p:cNvPr id="28" name="Picture 27" descr="bonhomme-02.png">
              <a:extLst>
                <a:ext uri="{FF2B5EF4-FFF2-40B4-BE49-F238E27FC236}">
                  <a16:creationId xmlns:a16="http://schemas.microsoft.com/office/drawing/2014/main" id="{96A57929-D202-4BCC-BD5C-42A5806AC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5043" y="4110172"/>
              <a:ext cx="274536" cy="274536"/>
            </a:xfrm>
            <a:prstGeom prst="rect">
              <a:avLst/>
            </a:prstGeom>
          </p:spPr>
        </p:pic>
        <p:pic>
          <p:nvPicPr>
            <p:cNvPr id="29" name="Picture 28" descr="bonhomme-03.png">
              <a:extLst>
                <a:ext uri="{FF2B5EF4-FFF2-40B4-BE49-F238E27FC236}">
                  <a16:creationId xmlns:a16="http://schemas.microsoft.com/office/drawing/2014/main" id="{6A16E50F-B6D9-4FDC-A37E-9ED8A6068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0457" y="3825115"/>
              <a:ext cx="275414" cy="274536"/>
            </a:xfrm>
            <a:prstGeom prst="rect">
              <a:avLst/>
            </a:prstGeom>
          </p:spPr>
        </p:pic>
        <p:pic>
          <p:nvPicPr>
            <p:cNvPr id="30" name="Picture 29" descr="bonhomme-03.png">
              <a:extLst>
                <a:ext uri="{FF2B5EF4-FFF2-40B4-BE49-F238E27FC236}">
                  <a16:creationId xmlns:a16="http://schemas.microsoft.com/office/drawing/2014/main" id="{665D3497-4C0D-4452-A7B2-387E59E05F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6275" y="3218367"/>
              <a:ext cx="275414" cy="274536"/>
            </a:xfrm>
            <a:prstGeom prst="rect">
              <a:avLst/>
            </a:prstGeom>
          </p:spPr>
        </p:pic>
        <p:pic>
          <p:nvPicPr>
            <p:cNvPr id="31" name="Picture 30" descr="bonhomme-01.png">
              <a:extLst>
                <a:ext uri="{FF2B5EF4-FFF2-40B4-BE49-F238E27FC236}">
                  <a16:creationId xmlns:a16="http://schemas.microsoft.com/office/drawing/2014/main" id="{9C22D81B-D895-4E99-98F9-A007283BD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871" y="3550021"/>
              <a:ext cx="274536" cy="274536"/>
            </a:xfrm>
            <a:prstGeom prst="rect">
              <a:avLst/>
            </a:prstGeom>
          </p:spPr>
        </p:pic>
        <p:pic>
          <p:nvPicPr>
            <p:cNvPr id="32" name="Picture 31" descr="bonhomme-01.png">
              <a:extLst>
                <a:ext uri="{FF2B5EF4-FFF2-40B4-BE49-F238E27FC236}">
                  <a16:creationId xmlns:a16="http://schemas.microsoft.com/office/drawing/2014/main" id="{3BB45D97-9F9F-473D-9F1E-267ECD3B9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0637" y="3814508"/>
              <a:ext cx="274536" cy="274536"/>
            </a:xfrm>
            <a:prstGeom prst="rect">
              <a:avLst/>
            </a:prstGeom>
          </p:spPr>
        </p:pic>
        <p:pic>
          <p:nvPicPr>
            <p:cNvPr id="33" name="Picture 32" descr="bonhomme-02.png">
              <a:extLst>
                <a:ext uri="{FF2B5EF4-FFF2-40B4-BE49-F238E27FC236}">
                  <a16:creationId xmlns:a16="http://schemas.microsoft.com/office/drawing/2014/main" id="{9637797D-F5FA-4CA6-AF85-F5FEF5C9FA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7153" y="4303136"/>
              <a:ext cx="274536" cy="274536"/>
            </a:xfrm>
            <a:prstGeom prst="rect">
              <a:avLst/>
            </a:prstGeom>
          </p:spPr>
        </p:pic>
        <p:pic>
          <p:nvPicPr>
            <p:cNvPr id="34" name="Picture 33" descr="bonhomme-03.png">
              <a:extLst>
                <a:ext uri="{FF2B5EF4-FFF2-40B4-BE49-F238E27FC236}">
                  <a16:creationId xmlns:a16="http://schemas.microsoft.com/office/drawing/2014/main" id="{AA02829C-223C-4438-988A-88057FC8A3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2700" y="4447369"/>
              <a:ext cx="275414" cy="274536"/>
            </a:xfrm>
            <a:prstGeom prst="rect">
              <a:avLst/>
            </a:prstGeom>
          </p:spPr>
        </p:pic>
        <p:pic>
          <p:nvPicPr>
            <p:cNvPr id="35" name="Picture 34" descr="bonhomme-01.png">
              <a:extLst>
                <a:ext uri="{FF2B5EF4-FFF2-40B4-BE49-F238E27FC236}">
                  <a16:creationId xmlns:a16="http://schemas.microsoft.com/office/drawing/2014/main" id="{4F71541D-207A-45DD-A4F4-8AF65A377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805" y="3204269"/>
              <a:ext cx="274536" cy="274536"/>
            </a:xfrm>
            <a:prstGeom prst="rect">
              <a:avLst/>
            </a:prstGeom>
          </p:spPr>
        </p:pic>
        <p:pic>
          <p:nvPicPr>
            <p:cNvPr id="36" name="Picture 35" descr="bonhomme-03.png">
              <a:extLst>
                <a:ext uri="{FF2B5EF4-FFF2-40B4-BE49-F238E27FC236}">
                  <a16:creationId xmlns:a16="http://schemas.microsoft.com/office/drawing/2014/main" id="{9D9932B2-2BFD-4DAF-BE86-EAB7801F25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0634" y="4089044"/>
              <a:ext cx="275414" cy="274536"/>
            </a:xfrm>
            <a:prstGeom prst="rect">
              <a:avLst/>
            </a:prstGeom>
          </p:spPr>
        </p:pic>
        <p:pic>
          <p:nvPicPr>
            <p:cNvPr id="37" name="Picture 36" descr="bonhomme-04.png">
              <a:extLst>
                <a:ext uri="{FF2B5EF4-FFF2-40B4-BE49-F238E27FC236}">
                  <a16:creationId xmlns:a16="http://schemas.microsoft.com/office/drawing/2014/main" id="{D0414339-CD70-4C21-B6C5-E52FDC5758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9253" y="3178341"/>
              <a:ext cx="275414" cy="274536"/>
            </a:xfrm>
            <a:prstGeom prst="rect">
              <a:avLst/>
            </a:prstGeom>
          </p:spPr>
        </p:pic>
        <p:pic>
          <p:nvPicPr>
            <p:cNvPr id="38" name="Picture 37" descr="bonhomme-04.png">
              <a:extLst>
                <a:ext uri="{FF2B5EF4-FFF2-40B4-BE49-F238E27FC236}">
                  <a16:creationId xmlns:a16="http://schemas.microsoft.com/office/drawing/2014/main" id="{B2969C28-87E3-4818-BD29-DF51EB56C2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2527" y="4446076"/>
              <a:ext cx="275414" cy="274536"/>
            </a:xfrm>
            <a:prstGeom prst="rect">
              <a:avLst/>
            </a:prstGeom>
          </p:spPr>
        </p:pic>
        <p:pic>
          <p:nvPicPr>
            <p:cNvPr id="39" name="Picture 38" descr="bonhomme-05.png">
              <a:extLst>
                <a:ext uri="{FF2B5EF4-FFF2-40B4-BE49-F238E27FC236}">
                  <a16:creationId xmlns:a16="http://schemas.microsoft.com/office/drawing/2014/main" id="{90C8D7F0-4C09-4FA8-84E2-8B501E2302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7801" y="3452877"/>
              <a:ext cx="274536" cy="274536"/>
            </a:xfrm>
            <a:prstGeom prst="rect">
              <a:avLst/>
            </a:prstGeom>
          </p:spPr>
        </p:pic>
        <p:pic>
          <p:nvPicPr>
            <p:cNvPr id="40" name="Picture 39" descr="bonhomme-01.png">
              <a:extLst>
                <a:ext uri="{FF2B5EF4-FFF2-40B4-BE49-F238E27FC236}">
                  <a16:creationId xmlns:a16="http://schemas.microsoft.com/office/drawing/2014/main" id="{37CBE54E-89DF-4D76-A217-98E6EA252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5698" y="3620349"/>
              <a:ext cx="274536" cy="274536"/>
            </a:xfrm>
            <a:prstGeom prst="rect">
              <a:avLst/>
            </a:prstGeom>
          </p:spPr>
        </p:pic>
        <p:pic>
          <p:nvPicPr>
            <p:cNvPr id="41" name="Picture 40" descr="bonhomme-02.png">
              <a:extLst>
                <a:ext uri="{FF2B5EF4-FFF2-40B4-BE49-F238E27FC236}">
                  <a16:creationId xmlns:a16="http://schemas.microsoft.com/office/drawing/2014/main" id="{7B0C68EB-5879-43A0-9B9C-E3AC08B08B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7" y="4029393"/>
              <a:ext cx="274536" cy="274536"/>
            </a:xfrm>
            <a:prstGeom prst="rect">
              <a:avLst/>
            </a:prstGeom>
          </p:spPr>
        </p:pic>
        <p:pic>
          <p:nvPicPr>
            <p:cNvPr id="42" name="Picture 41" descr="bonhomme-05.png">
              <a:extLst>
                <a:ext uri="{FF2B5EF4-FFF2-40B4-BE49-F238E27FC236}">
                  <a16:creationId xmlns:a16="http://schemas.microsoft.com/office/drawing/2014/main" id="{3708242F-AE2D-40E5-A861-AA0E0B0B8F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53631" y="3616073"/>
              <a:ext cx="274536" cy="274536"/>
            </a:xfrm>
            <a:prstGeom prst="rect">
              <a:avLst/>
            </a:prstGeom>
          </p:spPr>
        </p:pic>
        <p:pic>
          <p:nvPicPr>
            <p:cNvPr id="43" name="Picture 42" descr="bonhomme-04.png">
              <a:extLst>
                <a:ext uri="{FF2B5EF4-FFF2-40B4-BE49-F238E27FC236}">
                  <a16:creationId xmlns:a16="http://schemas.microsoft.com/office/drawing/2014/main" id="{48D49D43-28C6-478F-AE8C-5961B33EA6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1948" y="3231123"/>
              <a:ext cx="275414" cy="274536"/>
            </a:xfrm>
            <a:prstGeom prst="rect">
              <a:avLst/>
            </a:prstGeom>
          </p:spPr>
        </p:pic>
        <p:pic>
          <p:nvPicPr>
            <p:cNvPr id="44" name="Picture 43">
              <a:extLst>
                <a:ext uri="{FF2B5EF4-FFF2-40B4-BE49-F238E27FC236}">
                  <a16:creationId xmlns:a16="http://schemas.microsoft.com/office/drawing/2014/main" id="{76DFE4E2-8DF4-4A60-97BF-F36D833E0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38236" y="4474815"/>
              <a:ext cx="274536" cy="274536"/>
            </a:xfrm>
            <a:prstGeom prst="rect">
              <a:avLst/>
            </a:prstGeom>
          </p:spPr>
        </p:pic>
        <p:pic>
          <p:nvPicPr>
            <p:cNvPr id="45" name="Picture 44" descr="bonhomme-03.png">
              <a:extLst>
                <a:ext uri="{FF2B5EF4-FFF2-40B4-BE49-F238E27FC236}">
                  <a16:creationId xmlns:a16="http://schemas.microsoft.com/office/drawing/2014/main" id="{4B57F2D2-0FC5-45F3-8F06-E04508606E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0899" y="3248324"/>
              <a:ext cx="275414" cy="274536"/>
            </a:xfrm>
            <a:prstGeom prst="rect">
              <a:avLst/>
            </a:prstGeom>
          </p:spPr>
        </p:pic>
        <p:pic>
          <p:nvPicPr>
            <p:cNvPr id="46" name="Picture 45" descr="bonhomme-04.png">
              <a:extLst>
                <a:ext uri="{FF2B5EF4-FFF2-40B4-BE49-F238E27FC236}">
                  <a16:creationId xmlns:a16="http://schemas.microsoft.com/office/drawing/2014/main" id="{9A1B42B1-91B9-4A93-ABE0-32B5A29610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581" y="4418345"/>
              <a:ext cx="275414" cy="274536"/>
            </a:xfrm>
            <a:prstGeom prst="rect">
              <a:avLst/>
            </a:prstGeom>
          </p:spPr>
        </p:pic>
        <p:pic>
          <p:nvPicPr>
            <p:cNvPr id="47" name="Picture 46" descr="bonhomme-03.png">
              <a:extLst>
                <a:ext uri="{FF2B5EF4-FFF2-40B4-BE49-F238E27FC236}">
                  <a16:creationId xmlns:a16="http://schemas.microsoft.com/office/drawing/2014/main" id="{83360393-2C03-4AD4-8B11-F568F1B80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9655" y="3890609"/>
              <a:ext cx="275414" cy="274536"/>
            </a:xfrm>
            <a:prstGeom prst="rect">
              <a:avLst/>
            </a:prstGeom>
          </p:spPr>
        </p:pic>
        <p:pic>
          <p:nvPicPr>
            <p:cNvPr id="48" name="Picture 47" descr="bonhomme-05.png">
              <a:extLst>
                <a:ext uri="{FF2B5EF4-FFF2-40B4-BE49-F238E27FC236}">
                  <a16:creationId xmlns:a16="http://schemas.microsoft.com/office/drawing/2014/main" id="{5B30731F-5B58-4B95-A7AA-62571EE8CD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8473" y="3951776"/>
              <a:ext cx="274536" cy="274536"/>
            </a:xfrm>
            <a:prstGeom prst="rect">
              <a:avLst/>
            </a:prstGeom>
          </p:spPr>
        </p:pic>
        <p:sp>
          <p:nvSpPr>
            <p:cNvPr id="49" name="Rectangle 48">
              <a:extLst>
                <a:ext uri="{FF2B5EF4-FFF2-40B4-BE49-F238E27FC236}">
                  <a16:creationId xmlns:a16="http://schemas.microsoft.com/office/drawing/2014/main" id="{B1D563AC-54E5-4F82-A574-6CBF4D2DB83B}"/>
                </a:ext>
              </a:extLst>
            </p:cNvPr>
            <p:cNvSpPr/>
            <p:nvPr/>
          </p:nvSpPr>
          <p:spPr>
            <a:xfrm>
              <a:off x="2735389"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a:rPr>
                <a:t>Transition</a:t>
              </a:r>
            </a:p>
          </p:txBody>
        </p:sp>
        <p:sp>
          <p:nvSpPr>
            <p:cNvPr id="50" name="Rectangle 49">
              <a:extLst>
                <a:ext uri="{FF2B5EF4-FFF2-40B4-BE49-F238E27FC236}">
                  <a16:creationId xmlns:a16="http://schemas.microsoft.com/office/drawing/2014/main" id="{88CD9B54-DEEE-467D-A2D2-A8DBA8D7716B}"/>
                </a:ext>
              </a:extLst>
            </p:cNvPr>
            <p:cNvSpPr/>
            <p:nvPr/>
          </p:nvSpPr>
          <p:spPr>
            <a:xfrm>
              <a:off x="1299254"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a:rPr>
                <a:t>Current</a:t>
              </a:r>
            </a:p>
          </p:txBody>
        </p:sp>
      </p:grpSp>
      <p:grpSp>
        <p:nvGrpSpPr>
          <p:cNvPr id="51" name="Group 50" descr="Graphic representing employees transitioning from current to future state, in a very well managed change.">
            <a:extLst>
              <a:ext uri="{FF2B5EF4-FFF2-40B4-BE49-F238E27FC236}">
                <a16:creationId xmlns:a16="http://schemas.microsoft.com/office/drawing/2014/main" id="{4A9FD794-C5C1-4889-84A5-D4D9D09232FE}"/>
              </a:ext>
            </a:extLst>
          </p:cNvPr>
          <p:cNvGrpSpPr/>
          <p:nvPr/>
        </p:nvGrpSpPr>
        <p:grpSpPr>
          <a:xfrm>
            <a:off x="6737652" y="3325243"/>
            <a:ext cx="4542968" cy="2081084"/>
            <a:chOff x="6604848" y="2817463"/>
            <a:chExt cx="4334000" cy="2024279"/>
          </a:xfrm>
        </p:grpSpPr>
        <p:cxnSp>
          <p:nvCxnSpPr>
            <p:cNvPr id="52" name="Straight Connector 51">
              <a:extLst>
                <a:ext uri="{FF2B5EF4-FFF2-40B4-BE49-F238E27FC236}">
                  <a16:creationId xmlns:a16="http://schemas.microsoft.com/office/drawing/2014/main" id="{4CA8D569-C5AD-4D40-BE50-47B75CB2EE5F}"/>
                </a:ext>
              </a:extLst>
            </p:cNvPr>
            <p:cNvCxnSpPr>
              <a:cxnSpLocks/>
            </p:cNvCxnSpPr>
            <p:nvPr/>
          </p:nvCxnSpPr>
          <p:spPr>
            <a:xfrm>
              <a:off x="9451859" y="3085053"/>
              <a:ext cx="0" cy="1756689"/>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4F23C45-433D-48E1-B0C0-BF4527314198}"/>
                </a:ext>
              </a:extLst>
            </p:cNvPr>
            <p:cNvCxnSpPr>
              <a:cxnSpLocks/>
              <a:stCxn id="56" idx="3"/>
            </p:cNvCxnSpPr>
            <p:nvPr/>
          </p:nvCxnSpPr>
          <p:spPr>
            <a:xfrm>
              <a:off x="8081228" y="2966399"/>
              <a:ext cx="0" cy="1855718"/>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54" name="Pentagon 229">
              <a:extLst>
                <a:ext uri="{FF2B5EF4-FFF2-40B4-BE49-F238E27FC236}">
                  <a16:creationId xmlns:a16="http://schemas.microsoft.com/office/drawing/2014/main" id="{7E36C275-E035-4406-A015-8D5E26D0D661}"/>
                </a:ext>
              </a:extLst>
            </p:cNvPr>
            <p:cNvSpPr/>
            <p:nvPr/>
          </p:nvSpPr>
          <p:spPr>
            <a:xfrm>
              <a:off x="9449349"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a:rPr>
                <a:t>Future</a:t>
              </a:r>
            </a:p>
          </p:txBody>
        </p:sp>
        <p:sp>
          <p:nvSpPr>
            <p:cNvPr id="55" name="Rectangle 54">
              <a:extLst>
                <a:ext uri="{FF2B5EF4-FFF2-40B4-BE49-F238E27FC236}">
                  <a16:creationId xmlns:a16="http://schemas.microsoft.com/office/drawing/2014/main" id="{DFAB065A-E55B-4799-B3E8-8FBF1839FA4C}"/>
                </a:ext>
              </a:extLst>
            </p:cNvPr>
            <p:cNvSpPr/>
            <p:nvPr/>
          </p:nvSpPr>
          <p:spPr>
            <a:xfrm>
              <a:off x="8081228"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a:rPr>
                <a:t>Transition</a:t>
              </a:r>
            </a:p>
          </p:txBody>
        </p:sp>
        <p:sp>
          <p:nvSpPr>
            <p:cNvPr id="56" name="Rectangle 55">
              <a:extLst>
                <a:ext uri="{FF2B5EF4-FFF2-40B4-BE49-F238E27FC236}">
                  <a16:creationId xmlns:a16="http://schemas.microsoft.com/office/drawing/2014/main" id="{70B290EF-5B36-4232-82DF-EBB1A9B7EEF1}"/>
                </a:ext>
              </a:extLst>
            </p:cNvPr>
            <p:cNvSpPr/>
            <p:nvPr/>
          </p:nvSpPr>
          <p:spPr>
            <a:xfrm>
              <a:off x="6645093"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a:rPr>
                <a:t>Current</a:t>
              </a:r>
            </a:p>
          </p:txBody>
        </p:sp>
        <p:pic>
          <p:nvPicPr>
            <p:cNvPr id="57" name="Picture 56" descr="bonhomme-01.png">
              <a:extLst>
                <a:ext uri="{FF2B5EF4-FFF2-40B4-BE49-F238E27FC236}">
                  <a16:creationId xmlns:a16="http://schemas.microsoft.com/office/drawing/2014/main" id="{395B1F4A-2602-41E8-8EC8-BC21A4AD0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3218367"/>
              <a:ext cx="274536" cy="274536"/>
            </a:xfrm>
            <a:prstGeom prst="rect">
              <a:avLst/>
            </a:prstGeom>
          </p:spPr>
        </p:pic>
        <p:pic>
          <p:nvPicPr>
            <p:cNvPr id="58" name="Picture 57" descr="bonhomme-02.png">
              <a:extLst>
                <a:ext uri="{FF2B5EF4-FFF2-40B4-BE49-F238E27FC236}">
                  <a16:creationId xmlns:a16="http://schemas.microsoft.com/office/drawing/2014/main" id="{7D90912C-7198-4611-A00D-14E825D76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563" y="3478805"/>
              <a:ext cx="274536" cy="274536"/>
            </a:xfrm>
            <a:prstGeom prst="rect">
              <a:avLst/>
            </a:prstGeom>
          </p:spPr>
        </p:pic>
        <p:pic>
          <p:nvPicPr>
            <p:cNvPr id="59" name="Picture 58" descr="bonhomme-03.png">
              <a:extLst>
                <a:ext uri="{FF2B5EF4-FFF2-40B4-BE49-F238E27FC236}">
                  <a16:creationId xmlns:a16="http://schemas.microsoft.com/office/drawing/2014/main" id="{E45CE193-0E07-4DC0-BE61-FF772D8C44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0882" y="3492903"/>
              <a:ext cx="275414" cy="274536"/>
            </a:xfrm>
            <a:prstGeom prst="rect">
              <a:avLst/>
            </a:prstGeom>
          </p:spPr>
        </p:pic>
        <p:pic>
          <p:nvPicPr>
            <p:cNvPr id="60" name="Picture 59">
              <a:extLst>
                <a:ext uri="{FF2B5EF4-FFF2-40B4-BE49-F238E27FC236}">
                  <a16:creationId xmlns:a16="http://schemas.microsoft.com/office/drawing/2014/main" id="{0F8D12E7-F62E-4606-BDD0-C9C03D3A4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58023" y="3974371"/>
              <a:ext cx="275413" cy="274536"/>
            </a:xfrm>
            <a:prstGeom prst="rect">
              <a:avLst/>
            </a:prstGeom>
          </p:spPr>
        </p:pic>
        <p:pic>
          <p:nvPicPr>
            <p:cNvPr id="61" name="Picture 60" descr="bonhomme-05.png">
              <a:extLst>
                <a:ext uri="{FF2B5EF4-FFF2-40B4-BE49-F238E27FC236}">
                  <a16:creationId xmlns:a16="http://schemas.microsoft.com/office/drawing/2014/main" id="{6D18964F-E0D6-4385-980D-A033D32E66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5108" y="4247440"/>
              <a:ext cx="274536" cy="274536"/>
            </a:xfrm>
            <a:prstGeom prst="rect">
              <a:avLst/>
            </a:prstGeom>
          </p:spPr>
        </p:pic>
        <p:pic>
          <p:nvPicPr>
            <p:cNvPr id="62" name="Picture 61" descr="bonhomme-01.png">
              <a:extLst>
                <a:ext uri="{FF2B5EF4-FFF2-40B4-BE49-F238E27FC236}">
                  <a16:creationId xmlns:a16="http://schemas.microsoft.com/office/drawing/2014/main" id="{8F6B3C6E-59D9-4DFB-893F-0CE72CC0A8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2361" y="3561100"/>
              <a:ext cx="274536" cy="274536"/>
            </a:xfrm>
            <a:prstGeom prst="rect">
              <a:avLst/>
            </a:prstGeom>
          </p:spPr>
        </p:pic>
        <p:pic>
          <p:nvPicPr>
            <p:cNvPr id="63" name="Picture 62" descr="bonhomme-01.png">
              <a:extLst>
                <a:ext uri="{FF2B5EF4-FFF2-40B4-BE49-F238E27FC236}">
                  <a16:creationId xmlns:a16="http://schemas.microsoft.com/office/drawing/2014/main" id="{52952284-D6E8-4084-9F7D-99128E65C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4848" y="3959970"/>
              <a:ext cx="274536" cy="274536"/>
            </a:xfrm>
            <a:prstGeom prst="rect">
              <a:avLst/>
            </a:prstGeom>
          </p:spPr>
        </p:pic>
        <p:pic>
          <p:nvPicPr>
            <p:cNvPr id="64" name="Picture 63" descr="bonhomme-01.png">
              <a:extLst>
                <a:ext uri="{FF2B5EF4-FFF2-40B4-BE49-F238E27FC236}">
                  <a16:creationId xmlns:a16="http://schemas.microsoft.com/office/drawing/2014/main" id="{3F5F5CB2-626E-4375-8E70-DC10DBCE9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865" y="3962383"/>
              <a:ext cx="274536" cy="274536"/>
            </a:xfrm>
            <a:prstGeom prst="rect">
              <a:avLst/>
            </a:prstGeom>
          </p:spPr>
        </p:pic>
        <p:pic>
          <p:nvPicPr>
            <p:cNvPr id="65" name="Picture 64" descr="bonhomme-01.png">
              <a:extLst>
                <a:ext uri="{FF2B5EF4-FFF2-40B4-BE49-F238E27FC236}">
                  <a16:creationId xmlns:a16="http://schemas.microsoft.com/office/drawing/2014/main" id="{142F4719-F132-4340-BEF7-692BB3D53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4450852"/>
              <a:ext cx="274536" cy="274536"/>
            </a:xfrm>
            <a:prstGeom prst="rect">
              <a:avLst/>
            </a:prstGeom>
          </p:spPr>
        </p:pic>
        <p:pic>
          <p:nvPicPr>
            <p:cNvPr id="66" name="Picture 65" descr="bonhomme-01.png">
              <a:extLst>
                <a:ext uri="{FF2B5EF4-FFF2-40B4-BE49-F238E27FC236}">
                  <a16:creationId xmlns:a16="http://schemas.microsoft.com/office/drawing/2014/main" id="{A535B86C-B8A7-4B3D-B2E8-FA09BAE37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386" y="4347423"/>
              <a:ext cx="274536" cy="274536"/>
            </a:xfrm>
            <a:prstGeom prst="rect">
              <a:avLst/>
            </a:prstGeom>
          </p:spPr>
        </p:pic>
        <p:pic>
          <p:nvPicPr>
            <p:cNvPr id="67" name="Picture 66" descr="bonhomme-01.png">
              <a:extLst>
                <a:ext uri="{FF2B5EF4-FFF2-40B4-BE49-F238E27FC236}">
                  <a16:creationId xmlns:a16="http://schemas.microsoft.com/office/drawing/2014/main" id="{74B9B46D-B3B0-4B63-ADC5-AB01C19AA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622" y="3218367"/>
              <a:ext cx="274536" cy="274536"/>
            </a:xfrm>
            <a:prstGeom prst="rect">
              <a:avLst/>
            </a:prstGeom>
          </p:spPr>
        </p:pic>
        <p:pic>
          <p:nvPicPr>
            <p:cNvPr id="68" name="Picture 67" descr="bonhomme-01.png">
              <a:extLst>
                <a:ext uri="{FF2B5EF4-FFF2-40B4-BE49-F238E27FC236}">
                  <a16:creationId xmlns:a16="http://schemas.microsoft.com/office/drawing/2014/main" id="{58766F3D-0AD4-4140-B841-E1CA79011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995" y="3630171"/>
              <a:ext cx="274536" cy="274536"/>
            </a:xfrm>
            <a:prstGeom prst="rect">
              <a:avLst/>
            </a:prstGeom>
          </p:spPr>
        </p:pic>
        <p:pic>
          <p:nvPicPr>
            <p:cNvPr id="69" name="Picture 68" descr="bonhomme-01.png">
              <a:extLst>
                <a:ext uri="{FF2B5EF4-FFF2-40B4-BE49-F238E27FC236}">
                  <a16:creationId xmlns:a16="http://schemas.microsoft.com/office/drawing/2014/main" id="{9042B478-94BE-4AEA-88AD-AAD2C3F77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3078" y="4110172"/>
              <a:ext cx="274536" cy="274536"/>
            </a:xfrm>
            <a:prstGeom prst="rect">
              <a:avLst/>
            </a:prstGeom>
          </p:spPr>
        </p:pic>
        <p:pic>
          <p:nvPicPr>
            <p:cNvPr id="70" name="Picture 69" descr="bonhomme-01.png">
              <a:extLst>
                <a:ext uri="{FF2B5EF4-FFF2-40B4-BE49-F238E27FC236}">
                  <a16:creationId xmlns:a16="http://schemas.microsoft.com/office/drawing/2014/main" id="{485C08F0-2260-4A1C-83E3-0E4917FEA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4461300"/>
              <a:ext cx="274536" cy="274536"/>
            </a:xfrm>
            <a:prstGeom prst="rect">
              <a:avLst/>
            </a:prstGeom>
          </p:spPr>
        </p:pic>
        <p:pic>
          <p:nvPicPr>
            <p:cNvPr id="71" name="Picture 70" descr="bonhomme-01.png">
              <a:extLst>
                <a:ext uri="{FF2B5EF4-FFF2-40B4-BE49-F238E27FC236}">
                  <a16:creationId xmlns:a16="http://schemas.microsoft.com/office/drawing/2014/main" id="{1B4619F7-53BC-4062-B4F8-CDBAF61F1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027" y="3767439"/>
              <a:ext cx="274536" cy="274536"/>
            </a:xfrm>
            <a:prstGeom prst="rect">
              <a:avLst/>
            </a:prstGeom>
          </p:spPr>
        </p:pic>
        <p:pic>
          <p:nvPicPr>
            <p:cNvPr id="72" name="Picture 71" descr="bonhomme-01.png">
              <a:extLst>
                <a:ext uri="{FF2B5EF4-FFF2-40B4-BE49-F238E27FC236}">
                  <a16:creationId xmlns:a16="http://schemas.microsoft.com/office/drawing/2014/main" id="{FFFF0FFA-5B93-452F-BE5F-CB5D9756A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3204269"/>
              <a:ext cx="274536" cy="274536"/>
            </a:xfrm>
            <a:prstGeom prst="rect">
              <a:avLst/>
            </a:prstGeom>
          </p:spPr>
        </p:pic>
        <p:pic>
          <p:nvPicPr>
            <p:cNvPr id="73" name="Picture 72" descr="bonhomme-02.png">
              <a:extLst>
                <a:ext uri="{FF2B5EF4-FFF2-40B4-BE49-F238E27FC236}">
                  <a16:creationId xmlns:a16="http://schemas.microsoft.com/office/drawing/2014/main" id="{95244CA5-0001-4966-94F5-431B73963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3711" y="4110172"/>
              <a:ext cx="274536" cy="274536"/>
            </a:xfrm>
            <a:prstGeom prst="rect">
              <a:avLst/>
            </a:prstGeom>
          </p:spPr>
        </p:pic>
        <p:pic>
          <p:nvPicPr>
            <p:cNvPr id="74" name="Picture 73">
              <a:extLst>
                <a:ext uri="{FF2B5EF4-FFF2-40B4-BE49-F238E27FC236}">
                  <a16:creationId xmlns:a16="http://schemas.microsoft.com/office/drawing/2014/main" id="{3ACE687B-8653-4742-A499-642638A839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81228" y="3835636"/>
              <a:ext cx="274536" cy="274536"/>
            </a:xfrm>
            <a:prstGeom prst="rect">
              <a:avLst/>
            </a:prstGeom>
          </p:spPr>
        </p:pic>
        <p:pic>
          <p:nvPicPr>
            <p:cNvPr id="75" name="Picture 74" descr="bonhomme-02.png">
              <a:extLst>
                <a:ext uri="{FF2B5EF4-FFF2-40B4-BE49-F238E27FC236}">
                  <a16:creationId xmlns:a16="http://schemas.microsoft.com/office/drawing/2014/main" id="{0545A04A-EE26-49E3-926C-01ABEA888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8099" y="4461300"/>
              <a:ext cx="274536" cy="274536"/>
            </a:xfrm>
            <a:prstGeom prst="rect">
              <a:avLst/>
            </a:prstGeom>
          </p:spPr>
        </p:pic>
        <p:pic>
          <p:nvPicPr>
            <p:cNvPr id="76" name="Picture 75">
              <a:extLst>
                <a:ext uri="{FF2B5EF4-FFF2-40B4-BE49-F238E27FC236}">
                  <a16:creationId xmlns:a16="http://schemas.microsoft.com/office/drawing/2014/main" id="{26AE37CF-1D78-459D-98CE-0B6C580E1E6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38099" y="3178341"/>
              <a:ext cx="274536" cy="274536"/>
            </a:xfrm>
            <a:prstGeom prst="rect">
              <a:avLst/>
            </a:prstGeom>
          </p:spPr>
        </p:pic>
        <p:pic>
          <p:nvPicPr>
            <p:cNvPr id="77" name="Picture 76">
              <a:extLst>
                <a:ext uri="{FF2B5EF4-FFF2-40B4-BE49-F238E27FC236}">
                  <a16:creationId xmlns:a16="http://schemas.microsoft.com/office/drawing/2014/main" id="{A0249978-C23C-4605-9815-A7A8CEED0F9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70882" y="4110609"/>
              <a:ext cx="274536" cy="273661"/>
            </a:xfrm>
            <a:prstGeom prst="rect">
              <a:avLst/>
            </a:prstGeom>
          </p:spPr>
        </p:pic>
        <p:pic>
          <p:nvPicPr>
            <p:cNvPr id="78" name="Picture 77" descr="bonhomme-03.png">
              <a:extLst>
                <a:ext uri="{FF2B5EF4-FFF2-40B4-BE49-F238E27FC236}">
                  <a16:creationId xmlns:a16="http://schemas.microsoft.com/office/drawing/2014/main" id="{3EE2E07F-E980-462A-843C-D3A3FC786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6296" y="3825115"/>
              <a:ext cx="275414" cy="274536"/>
            </a:xfrm>
            <a:prstGeom prst="rect">
              <a:avLst/>
            </a:prstGeom>
          </p:spPr>
        </p:pic>
        <p:pic>
          <p:nvPicPr>
            <p:cNvPr id="79" name="Picture 78" descr="bonhomme-03.png">
              <a:extLst>
                <a:ext uri="{FF2B5EF4-FFF2-40B4-BE49-F238E27FC236}">
                  <a16:creationId xmlns:a16="http://schemas.microsoft.com/office/drawing/2014/main" id="{DF8DD4DF-DA20-4815-A91C-F52BF76751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2114" y="3218367"/>
              <a:ext cx="275414" cy="274536"/>
            </a:xfrm>
            <a:prstGeom prst="rect">
              <a:avLst/>
            </a:prstGeom>
          </p:spPr>
        </p:pic>
        <p:pic>
          <p:nvPicPr>
            <p:cNvPr id="80" name="Picture 79">
              <a:extLst>
                <a:ext uri="{FF2B5EF4-FFF2-40B4-BE49-F238E27FC236}">
                  <a16:creationId xmlns:a16="http://schemas.microsoft.com/office/drawing/2014/main" id="{87698E7F-B10E-4CDA-9319-D5FABA23D4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21710" y="3550458"/>
              <a:ext cx="274536" cy="273661"/>
            </a:xfrm>
            <a:prstGeom prst="rect">
              <a:avLst/>
            </a:prstGeom>
          </p:spPr>
        </p:pic>
        <p:pic>
          <p:nvPicPr>
            <p:cNvPr id="81" name="Picture 80">
              <a:extLst>
                <a:ext uri="{FF2B5EF4-FFF2-40B4-BE49-F238E27FC236}">
                  <a16:creationId xmlns:a16="http://schemas.microsoft.com/office/drawing/2014/main" id="{48765652-16A0-4088-BB20-90722FED5A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36476" y="3814508"/>
              <a:ext cx="274536" cy="274536"/>
            </a:xfrm>
            <a:prstGeom prst="rect">
              <a:avLst/>
            </a:prstGeom>
          </p:spPr>
        </p:pic>
        <p:pic>
          <p:nvPicPr>
            <p:cNvPr id="82" name="Picture 81">
              <a:extLst>
                <a:ext uri="{FF2B5EF4-FFF2-40B4-BE49-F238E27FC236}">
                  <a16:creationId xmlns:a16="http://schemas.microsoft.com/office/drawing/2014/main" id="{AD2B2315-8E22-48CC-B229-9A9B0E80692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12992" y="4303573"/>
              <a:ext cx="274536" cy="273661"/>
            </a:xfrm>
            <a:prstGeom prst="rect">
              <a:avLst/>
            </a:prstGeom>
          </p:spPr>
        </p:pic>
        <p:pic>
          <p:nvPicPr>
            <p:cNvPr id="83" name="Picture 82" descr="bonhomme-03.png">
              <a:extLst>
                <a:ext uri="{FF2B5EF4-FFF2-40B4-BE49-F238E27FC236}">
                  <a16:creationId xmlns:a16="http://schemas.microsoft.com/office/drawing/2014/main" id="{69A75042-B75A-4D02-A09D-9B55C87F8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8539" y="4447369"/>
              <a:ext cx="275414" cy="274536"/>
            </a:xfrm>
            <a:prstGeom prst="rect">
              <a:avLst/>
            </a:prstGeom>
          </p:spPr>
        </p:pic>
        <p:pic>
          <p:nvPicPr>
            <p:cNvPr id="84" name="Picture 83">
              <a:extLst>
                <a:ext uri="{FF2B5EF4-FFF2-40B4-BE49-F238E27FC236}">
                  <a16:creationId xmlns:a16="http://schemas.microsoft.com/office/drawing/2014/main" id="{B2324DB4-160F-4964-BF99-0A9193733B4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59644" y="3204269"/>
              <a:ext cx="274536" cy="274536"/>
            </a:xfrm>
            <a:prstGeom prst="rect">
              <a:avLst/>
            </a:prstGeom>
          </p:spPr>
        </p:pic>
        <p:pic>
          <p:nvPicPr>
            <p:cNvPr id="85" name="Picture 84">
              <a:extLst>
                <a:ext uri="{FF2B5EF4-FFF2-40B4-BE49-F238E27FC236}">
                  <a16:creationId xmlns:a16="http://schemas.microsoft.com/office/drawing/2014/main" id="{B5F0A8D5-EF3D-49D3-ABD6-2B1F98C6D89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96912" y="4089044"/>
              <a:ext cx="274536" cy="274536"/>
            </a:xfrm>
            <a:prstGeom prst="rect">
              <a:avLst/>
            </a:prstGeom>
          </p:spPr>
        </p:pic>
        <p:pic>
          <p:nvPicPr>
            <p:cNvPr id="86" name="Picture 85" descr="bonhomme-04.png">
              <a:extLst>
                <a:ext uri="{FF2B5EF4-FFF2-40B4-BE49-F238E27FC236}">
                  <a16:creationId xmlns:a16="http://schemas.microsoft.com/office/drawing/2014/main" id="{D54D81A9-773C-4E49-8F16-6AF84F4CD7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5092" y="3178341"/>
              <a:ext cx="275414" cy="274536"/>
            </a:xfrm>
            <a:prstGeom prst="rect">
              <a:avLst/>
            </a:prstGeom>
          </p:spPr>
        </p:pic>
        <p:pic>
          <p:nvPicPr>
            <p:cNvPr id="87" name="Picture 86" descr="bonhomme-04.png">
              <a:extLst>
                <a:ext uri="{FF2B5EF4-FFF2-40B4-BE49-F238E27FC236}">
                  <a16:creationId xmlns:a16="http://schemas.microsoft.com/office/drawing/2014/main" id="{C528D370-99FF-4B60-82D3-3C8DC00D8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8366" y="4446076"/>
              <a:ext cx="275414" cy="274536"/>
            </a:xfrm>
            <a:prstGeom prst="rect">
              <a:avLst/>
            </a:prstGeom>
          </p:spPr>
        </p:pic>
        <p:pic>
          <p:nvPicPr>
            <p:cNvPr id="88" name="Picture 87" descr="bonhomme-05.png">
              <a:extLst>
                <a:ext uri="{FF2B5EF4-FFF2-40B4-BE49-F238E27FC236}">
                  <a16:creationId xmlns:a16="http://schemas.microsoft.com/office/drawing/2014/main" id="{5AB0DA0C-138F-4556-8659-1EB952B9C1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03640" y="3452877"/>
              <a:ext cx="274536" cy="274536"/>
            </a:xfrm>
            <a:prstGeom prst="rect">
              <a:avLst/>
            </a:prstGeom>
          </p:spPr>
        </p:pic>
        <p:pic>
          <p:nvPicPr>
            <p:cNvPr id="89" name="Picture 88">
              <a:extLst>
                <a:ext uri="{FF2B5EF4-FFF2-40B4-BE49-F238E27FC236}">
                  <a16:creationId xmlns:a16="http://schemas.microsoft.com/office/drawing/2014/main" id="{1EDBC929-F715-4257-BBB0-5A819EEF72B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81537" y="3620786"/>
              <a:ext cx="274536" cy="273661"/>
            </a:xfrm>
            <a:prstGeom prst="rect">
              <a:avLst/>
            </a:prstGeom>
          </p:spPr>
        </p:pic>
        <p:pic>
          <p:nvPicPr>
            <p:cNvPr id="90" name="Picture 89">
              <a:extLst>
                <a:ext uri="{FF2B5EF4-FFF2-40B4-BE49-F238E27FC236}">
                  <a16:creationId xmlns:a16="http://schemas.microsoft.com/office/drawing/2014/main" id="{A529116E-23BE-4679-B8C1-92E64C446E4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43466" y="4029830"/>
              <a:ext cx="274536" cy="273661"/>
            </a:xfrm>
            <a:prstGeom prst="rect">
              <a:avLst/>
            </a:prstGeom>
          </p:spPr>
        </p:pic>
        <p:pic>
          <p:nvPicPr>
            <p:cNvPr id="91" name="Picture 90" descr="bonhomme-05.png">
              <a:extLst>
                <a:ext uri="{FF2B5EF4-FFF2-40B4-BE49-F238E27FC236}">
                  <a16:creationId xmlns:a16="http://schemas.microsoft.com/office/drawing/2014/main" id="{92DF1A80-1B3F-4164-AD9C-F34567FBA2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99470" y="3616073"/>
              <a:ext cx="274536" cy="274536"/>
            </a:xfrm>
            <a:prstGeom prst="rect">
              <a:avLst/>
            </a:prstGeom>
          </p:spPr>
        </p:pic>
        <p:pic>
          <p:nvPicPr>
            <p:cNvPr id="92" name="Picture 91" descr="bonhomme-04.png">
              <a:extLst>
                <a:ext uri="{FF2B5EF4-FFF2-40B4-BE49-F238E27FC236}">
                  <a16:creationId xmlns:a16="http://schemas.microsoft.com/office/drawing/2014/main" id="{99DCB056-EBD7-4874-817D-E9C45546B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7787" y="3231123"/>
              <a:ext cx="275414" cy="274536"/>
            </a:xfrm>
            <a:prstGeom prst="rect">
              <a:avLst/>
            </a:prstGeom>
          </p:spPr>
        </p:pic>
        <p:pic>
          <p:nvPicPr>
            <p:cNvPr id="93" name="Picture 92" descr="bonhomme-05.png">
              <a:extLst>
                <a:ext uri="{FF2B5EF4-FFF2-40B4-BE49-F238E27FC236}">
                  <a16:creationId xmlns:a16="http://schemas.microsoft.com/office/drawing/2014/main" id="{2A1FF89C-2D5F-4689-9C06-E9A0578371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4075" y="4474815"/>
              <a:ext cx="274536" cy="274536"/>
            </a:xfrm>
            <a:prstGeom prst="rect">
              <a:avLst/>
            </a:prstGeom>
          </p:spPr>
        </p:pic>
        <p:pic>
          <p:nvPicPr>
            <p:cNvPr id="94" name="Picture 93">
              <a:extLst>
                <a:ext uri="{FF2B5EF4-FFF2-40B4-BE49-F238E27FC236}">
                  <a16:creationId xmlns:a16="http://schemas.microsoft.com/office/drawing/2014/main" id="{6C782E46-2BCD-4745-86BE-676119F023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37177" y="3248324"/>
              <a:ext cx="274536" cy="274536"/>
            </a:xfrm>
            <a:prstGeom prst="rect">
              <a:avLst/>
            </a:prstGeom>
          </p:spPr>
        </p:pic>
        <p:pic>
          <p:nvPicPr>
            <p:cNvPr id="95" name="Picture 94">
              <a:extLst>
                <a:ext uri="{FF2B5EF4-FFF2-40B4-BE49-F238E27FC236}">
                  <a16:creationId xmlns:a16="http://schemas.microsoft.com/office/drawing/2014/main" id="{D59A83CF-0D38-491C-89AB-8C97671156A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58859" y="4418345"/>
              <a:ext cx="274536" cy="274536"/>
            </a:xfrm>
            <a:prstGeom prst="rect">
              <a:avLst/>
            </a:prstGeom>
          </p:spPr>
        </p:pic>
        <p:pic>
          <p:nvPicPr>
            <p:cNvPr id="96" name="Picture 95">
              <a:extLst>
                <a:ext uri="{FF2B5EF4-FFF2-40B4-BE49-F238E27FC236}">
                  <a16:creationId xmlns:a16="http://schemas.microsoft.com/office/drawing/2014/main" id="{33E348E4-9531-4243-AE84-9DA1B5B34A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65933" y="3890609"/>
              <a:ext cx="274536" cy="274536"/>
            </a:xfrm>
            <a:prstGeom prst="rect">
              <a:avLst/>
            </a:prstGeom>
          </p:spPr>
        </p:pic>
        <p:pic>
          <p:nvPicPr>
            <p:cNvPr id="97" name="Picture 96" descr="bonhomme-05.png">
              <a:extLst>
                <a:ext uri="{FF2B5EF4-FFF2-40B4-BE49-F238E27FC236}">
                  <a16:creationId xmlns:a16="http://schemas.microsoft.com/office/drawing/2014/main" id="{9C6F5C58-32CD-4FA8-AF3A-D188EA2555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4312" y="3951776"/>
              <a:ext cx="274536" cy="274536"/>
            </a:xfrm>
            <a:prstGeom prst="rect">
              <a:avLst/>
            </a:prstGeom>
          </p:spPr>
        </p:pic>
      </p:grpSp>
      <p:sp>
        <p:nvSpPr>
          <p:cNvPr id="98" name="TextBox 97">
            <a:extLst>
              <a:ext uri="{FF2B5EF4-FFF2-40B4-BE49-F238E27FC236}">
                <a16:creationId xmlns:a16="http://schemas.microsoft.com/office/drawing/2014/main" id="{6276CEBD-1099-48C1-8774-29C2CB040D2C}"/>
              </a:ext>
            </a:extLst>
          </p:cNvPr>
          <p:cNvSpPr txBox="1"/>
          <p:nvPr/>
        </p:nvSpPr>
        <p:spPr>
          <a:xfrm>
            <a:off x="557644" y="1170152"/>
            <a:ext cx="11076711" cy="115467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the context of this Workplace Transformation Project, the transition towards the future modernized workplace will come quickly! Organizations will want to ensure that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employees will be supported and equipped to transition smoothly towards the future state. They will need to learn new ways of working in a new ecosystem of space supported by new IT tools.  </a:t>
            </a:r>
          </a:p>
        </p:txBody>
      </p:sp>
      <p:sp>
        <p:nvSpPr>
          <p:cNvPr id="99" name="TextBox 98">
            <a:extLst>
              <a:ext uri="{FF2B5EF4-FFF2-40B4-BE49-F238E27FC236}">
                <a16:creationId xmlns:a16="http://schemas.microsoft.com/office/drawing/2014/main" id="{5E3F2551-7FDD-4497-9B1A-B2CA35E5A198}"/>
              </a:ext>
            </a:extLst>
          </p:cNvPr>
          <p:cNvSpPr txBox="1"/>
          <p:nvPr/>
        </p:nvSpPr>
        <p:spPr>
          <a:xfrm>
            <a:off x="2264711" y="2467514"/>
            <a:ext cx="19687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a:rPr>
              <a:t>Poorly managed change</a:t>
            </a:r>
          </a:p>
        </p:txBody>
      </p:sp>
      <p:sp>
        <p:nvSpPr>
          <p:cNvPr id="100" name="TextBox 99">
            <a:extLst>
              <a:ext uri="{FF2B5EF4-FFF2-40B4-BE49-F238E27FC236}">
                <a16:creationId xmlns:a16="http://schemas.microsoft.com/office/drawing/2014/main" id="{45D760D8-84BF-4BC9-8020-2F77A89344C5}"/>
              </a:ext>
            </a:extLst>
          </p:cNvPr>
          <p:cNvSpPr txBox="1"/>
          <p:nvPr/>
        </p:nvSpPr>
        <p:spPr>
          <a:xfrm>
            <a:off x="8015284" y="2467514"/>
            <a:ext cx="2054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a:rPr>
              <a:t>Very well managed change</a:t>
            </a:r>
          </a:p>
        </p:txBody>
      </p:sp>
    </p:spTree>
    <p:extLst>
      <p:ext uri="{BB962C8B-B14F-4D97-AF65-F5344CB8AC3E}">
        <p14:creationId xmlns:p14="http://schemas.microsoft.com/office/powerpoint/2010/main" val="5489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a:bodyPr>
          <a:lstStyle/>
          <a:p>
            <a:r>
              <a:rPr lang="en-CA" sz="3600" dirty="0">
                <a:solidFill>
                  <a:schemeClr val="accent2"/>
                </a:solidFill>
              </a:rPr>
              <a:t>When does change management start?</a:t>
            </a:r>
          </a:p>
        </p:txBody>
      </p:sp>
      <p:sp>
        <p:nvSpPr>
          <p:cNvPr id="4" name="Rectangle 3">
            <a:extLst>
              <a:ext uri="{FF2B5EF4-FFF2-40B4-BE49-F238E27FC236}">
                <a16:creationId xmlns:a16="http://schemas.microsoft.com/office/drawing/2014/main" id="{81E43E10-FDCB-44D4-B9C8-933B113ACEF6}"/>
              </a:ext>
            </a:extLst>
          </p:cNvPr>
          <p:cNvSpPr/>
          <p:nvPr/>
        </p:nvSpPr>
        <p:spPr>
          <a:xfrm>
            <a:off x="558999" y="1261208"/>
            <a:ext cx="1059704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It starts when the </a:t>
            </a:r>
            <a:r>
              <a:rPr kumimoji="0" lang="en-CA"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change has been decided. </a:t>
            </a:r>
            <a:r>
              <a:rPr kumimoji="0" lang="en-CA" sz="18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From the moment you first communicate the project and the “WHY” to employees.</a:t>
            </a:r>
          </a:p>
        </p:txBody>
      </p:sp>
      <p:sp>
        <p:nvSpPr>
          <p:cNvPr id="5" name="Rectangle 4">
            <a:extLst>
              <a:ext uri="{FF2B5EF4-FFF2-40B4-BE49-F238E27FC236}">
                <a16:creationId xmlns:a16="http://schemas.microsoft.com/office/drawing/2014/main" id="{0158665A-476F-4551-8309-8791763EC030}"/>
              </a:ext>
            </a:extLst>
          </p:cNvPr>
          <p:cNvSpPr/>
          <p:nvPr/>
        </p:nvSpPr>
        <p:spPr>
          <a:xfrm>
            <a:off x="750195" y="2270597"/>
            <a:ext cx="2518336" cy="400110"/>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0000"/>
                </a:solidFill>
                <a:effectLst/>
                <a:uLnTx/>
                <a:uFillTx/>
                <a:latin typeface="Calibri"/>
                <a:ea typeface="+mn-ea"/>
                <a:cs typeface="+mn-cs"/>
              </a:rPr>
              <a:t>Change is decided</a:t>
            </a:r>
          </a:p>
        </p:txBody>
      </p:sp>
      <p:sp>
        <p:nvSpPr>
          <p:cNvPr id="6" name="Rounded Rectangle 4">
            <a:extLst>
              <a:ext uri="{FF2B5EF4-FFF2-40B4-BE49-F238E27FC236}">
                <a16:creationId xmlns:a16="http://schemas.microsoft.com/office/drawing/2014/main" id="{F4B5C2DA-3B09-448A-8DEE-3D8CBC56F2C9}"/>
              </a:ext>
              <a:ext uri="{C183D7F6-B498-43B3-948B-1728B52AA6E4}">
                <adec:decorative xmlns:adec="http://schemas.microsoft.com/office/drawing/2017/decorative" val="0"/>
              </a:ext>
            </a:extLst>
          </p:cNvPr>
          <p:cNvSpPr/>
          <p:nvPr/>
        </p:nvSpPr>
        <p:spPr>
          <a:xfrm>
            <a:off x="823953" y="3170815"/>
            <a:ext cx="2538523" cy="2434457"/>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Calibri"/>
                <a:ea typeface="+mn-ea"/>
                <a:cs typeface="+mn-cs"/>
              </a:rPr>
              <a:t>The organization and its leaders are ready to change:</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en-CA" sz="1800" b="0" i="0" u="none" strike="noStrike" kern="1200" cap="none" spc="0" normalizeH="0" baseline="0" noProof="0" dirty="0">
                <a:ln>
                  <a:noFill/>
                </a:ln>
                <a:solidFill>
                  <a:srgbClr val="000000"/>
                </a:solidFill>
                <a:effectLst/>
                <a:uLnTx/>
                <a:uFillTx/>
                <a:latin typeface="Calibri"/>
                <a:ea typeface="+mn-ea"/>
                <a:cs typeface="+mn-cs"/>
              </a:rPr>
              <a:t>How we work</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en-CA" sz="1800" b="0" i="0" u="none" strike="noStrike" kern="1200" cap="none" spc="0" normalizeH="0" baseline="0" noProof="0" dirty="0">
                <a:ln>
                  <a:noFill/>
                </a:ln>
                <a:solidFill>
                  <a:srgbClr val="000000"/>
                </a:solidFill>
                <a:effectLst/>
                <a:uLnTx/>
                <a:uFillTx/>
                <a:latin typeface="Calibri"/>
                <a:ea typeface="+mn-ea"/>
                <a:cs typeface="+mn-cs"/>
              </a:rPr>
              <a:t>How we use the workplace</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en-CA" sz="1800" b="0" i="0" u="none" strike="noStrike" kern="1200" cap="none" spc="0" normalizeH="0" baseline="0" noProof="0" dirty="0">
                <a:ln>
                  <a:noFill/>
                </a:ln>
                <a:solidFill>
                  <a:srgbClr val="000000"/>
                </a:solidFill>
                <a:effectLst/>
                <a:uLnTx/>
                <a:uFillTx/>
                <a:latin typeface="Calibri"/>
                <a:ea typeface="+mn-ea"/>
                <a:cs typeface="+mn-cs"/>
              </a:rPr>
              <a:t>How our business operates</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7B6353B-3166-4652-97B2-6982AE1205FE}"/>
              </a:ext>
            </a:extLst>
          </p:cNvPr>
          <p:cNvSpPr/>
          <p:nvPr/>
        </p:nvSpPr>
        <p:spPr>
          <a:xfrm>
            <a:off x="4537572" y="2253613"/>
            <a:ext cx="3106704" cy="400110"/>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0000"/>
                </a:solidFill>
                <a:effectLst/>
                <a:uLnTx/>
                <a:uFillTx/>
                <a:latin typeface="Calibri"/>
                <a:ea typeface="+mn-ea"/>
                <a:cs typeface="+mn-cs"/>
              </a:rPr>
              <a:t>Change is managed</a:t>
            </a:r>
          </a:p>
        </p:txBody>
      </p:sp>
      <p:pic>
        <p:nvPicPr>
          <p:cNvPr id="8" name="Picture 7" descr="Image of the Workplace Change Management At a Glance document.">
            <a:extLst>
              <a:ext uri="{FF2B5EF4-FFF2-40B4-BE49-F238E27FC236}">
                <a16:creationId xmlns:a16="http://schemas.microsoft.com/office/drawing/2014/main" id="{E1E42F25-C922-429E-9BEB-F57828A833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7572" y="3429000"/>
            <a:ext cx="3106704" cy="2085067"/>
          </a:xfrm>
          <a:prstGeom prst="rect">
            <a:avLst/>
          </a:prstGeom>
        </p:spPr>
      </p:pic>
      <p:sp>
        <p:nvSpPr>
          <p:cNvPr id="9" name="Rectangle 8">
            <a:extLst>
              <a:ext uri="{FF2B5EF4-FFF2-40B4-BE49-F238E27FC236}">
                <a16:creationId xmlns:a16="http://schemas.microsoft.com/office/drawing/2014/main" id="{7BE32A8E-C2BD-4200-866A-3FBDCC4FD3FF}"/>
              </a:ext>
            </a:extLst>
          </p:cNvPr>
          <p:cNvSpPr/>
          <p:nvPr/>
        </p:nvSpPr>
        <p:spPr>
          <a:xfrm>
            <a:off x="8881413" y="2270597"/>
            <a:ext cx="2518336" cy="400110"/>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0000"/>
                </a:solidFill>
                <a:effectLst/>
                <a:uLnTx/>
                <a:uFillTx/>
                <a:latin typeface="Calibri"/>
                <a:ea typeface="+mn-ea"/>
                <a:cs typeface="+mn-cs"/>
              </a:rPr>
              <a:t>Change is adopted</a:t>
            </a:r>
          </a:p>
        </p:txBody>
      </p:sp>
      <p:sp>
        <p:nvSpPr>
          <p:cNvPr id="10" name="Rounded Rectangle 4">
            <a:extLst>
              <a:ext uri="{FF2B5EF4-FFF2-40B4-BE49-F238E27FC236}">
                <a16:creationId xmlns:a16="http://schemas.microsoft.com/office/drawing/2014/main" id="{54791975-FE2F-4D98-A13A-BFF2AE6FD9AD}"/>
              </a:ext>
              <a:ext uri="{C183D7F6-B498-43B3-948B-1728B52AA6E4}">
                <adec:decorative xmlns:adec="http://schemas.microsoft.com/office/drawing/2017/decorative" val="0"/>
              </a:ext>
            </a:extLst>
          </p:cNvPr>
          <p:cNvSpPr/>
          <p:nvPr/>
        </p:nvSpPr>
        <p:spPr>
          <a:xfrm>
            <a:off x="8881413" y="3116980"/>
            <a:ext cx="2518336" cy="2488292"/>
          </a:xfrm>
          <a:prstGeom prst="rect">
            <a:avLst/>
          </a:prstGeom>
          <a:solidFill>
            <a:schemeClr val="bg2"/>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a:ea typeface="+mn-ea"/>
                <a:cs typeface="+mn-cs"/>
              </a:rPr>
              <a:t>Employees adopt the new workplace, the new ways of working and are competent and satisfied with the workspace and tools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Chevron 28">
            <a:extLst>
              <a:ext uri="{FF2B5EF4-FFF2-40B4-BE49-F238E27FC236}">
                <a16:creationId xmlns:a16="http://schemas.microsoft.com/office/drawing/2014/main" id="{3321F101-EEEA-4A8B-9819-F97E37F3A44B}"/>
              </a:ext>
              <a:ext uri="{C183D7F6-B498-43B3-948B-1728B52AA6E4}">
                <adec:decorative xmlns:adec="http://schemas.microsoft.com/office/drawing/2017/decorative" val="1"/>
              </a:ext>
            </a:extLst>
          </p:cNvPr>
          <p:cNvSpPr/>
          <p:nvPr/>
        </p:nvSpPr>
        <p:spPr>
          <a:xfrm>
            <a:off x="3750680" y="3751574"/>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Chevron 29">
            <a:extLst>
              <a:ext uri="{FF2B5EF4-FFF2-40B4-BE49-F238E27FC236}">
                <a16:creationId xmlns:a16="http://schemas.microsoft.com/office/drawing/2014/main" id="{27297BFB-45CF-4757-B8DD-7240B535DF09}"/>
              </a:ext>
              <a:ext uri="{C183D7F6-B498-43B3-948B-1728B52AA6E4}">
                <adec:decorative xmlns:adec="http://schemas.microsoft.com/office/drawing/2017/decorative" val="1"/>
              </a:ext>
            </a:extLst>
          </p:cNvPr>
          <p:cNvSpPr/>
          <p:nvPr/>
        </p:nvSpPr>
        <p:spPr>
          <a:xfrm>
            <a:off x="8156563"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5890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4E256C0-04CF-4540-80EA-B603C8550D1F}"/>
              </a:ext>
            </a:extLst>
          </p:cNvPr>
          <p:cNvGrpSpPr/>
          <p:nvPr/>
        </p:nvGrpSpPr>
        <p:grpSpPr>
          <a:xfrm>
            <a:off x="-100239" y="2110204"/>
            <a:ext cx="12156632" cy="1316950"/>
            <a:chOff x="-100239" y="2110204"/>
            <a:chExt cx="12156632" cy="1316950"/>
          </a:xfrm>
        </p:grpSpPr>
        <p:grpSp>
          <p:nvGrpSpPr>
            <p:cNvPr id="61" name="Group 60" descr="communication timeline">
              <a:extLst>
                <a:ext uri="{FF2B5EF4-FFF2-40B4-BE49-F238E27FC236}">
                  <a16:creationId xmlns:a16="http://schemas.microsoft.com/office/drawing/2014/main" id="{1BAC3EE1-AEA8-4643-9CE3-FA8352EA59C0}"/>
                </a:ext>
              </a:extLst>
            </p:cNvPr>
            <p:cNvGrpSpPr/>
            <p:nvPr/>
          </p:nvGrpSpPr>
          <p:grpSpPr>
            <a:xfrm>
              <a:off x="-100239" y="2110204"/>
              <a:ext cx="12156632" cy="1316950"/>
              <a:chOff x="-100241" y="2343149"/>
              <a:chExt cx="12156632" cy="866776"/>
            </a:xfrm>
          </p:grpSpPr>
          <p:sp>
            <p:nvSpPr>
              <p:cNvPr id="63" name="Rectangle g">
                <a:extLst>
                  <a:ext uri="{FF2B5EF4-FFF2-40B4-BE49-F238E27FC236}">
                    <a16:creationId xmlns:a16="http://schemas.microsoft.com/office/drawing/2014/main" id="{CE820761-96A4-4192-9734-30C2D7427A19}"/>
                  </a:ext>
                </a:extLst>
              </p:cNvPr>
              <p:cNvSpPr/>
              <p:nvPr/>
            </p:nvSpPr>
            <p:spPr>
              <a:xfrm>
                <a:off x="1210029" y="2343150"/>
                <a:ext cx="10846362" cy="86677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9E7FD5D4-69C3-4678-8752-4C5A8CDA6BD9}"/>
                  </a:ext>
                </a:extLst>
              </p:cNvPr>
              <p:cNvSpPr/>
              <p:nvPr/>
            </p:nvSpPr>
            <p:spPr>
              <a:xfrm>
                <a:off x="-3" y="2343149"/>
                <a:ext cx="1210031" cy="866775"/>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3600" b="1" i="0" u="none" strike="noStrike" kern="1200" cap="none" spc="0" normalizeH="0" baseline="0" noProof="0">
                  <a:ln>
                    <a:noFill/>
                  </a:ln>
                  <a:solidFill>
                    <a:srgbClr val="FFFFFF"/>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F557DAF-D04E-435D-A23D-847CCDC1FF49}"/>
                  </a:ext>
                </a:extLst>
              </p:cNvPr>
              <p:cNvSpPr txBox="1"/>
              <p:nvPr/>
            </p:nvSpPr>
            <p:spPr>
              <a:xfrm>
                <a:off x="-100241" y="2363122"/>
                <a:ext cx="1416620" cy="32411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000000"/>
                    </a:solidFill>
                    <a:effectLst/>
                    <a:uLnTx/>
                    <a:uFillTx/>
                    <a:latin typeface="Calibri"/>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solidFill>
                      <a:srgbClr val="000000"/>
                    </a:solidFill>
                    <a:latin typeface="Calibri"/>
                  </a:rPr>
                  <a:t>(Awareness)</a:t>
                </a:r>
                <a:endParaRPr kumimoji="0" lang="en-CA" sz="1200" i="0" u="none" strike="noStrike" kern="1200" cap="none" spc="0" normalizeH="0" baseline="0" noProof="0">
                  <a:ln>
                    <a:noFill/>
                  </a:ln>
                  <a:solidFill>
                    <a:srgbClr val="000000"/>
                  </a:solidFill>
                  <a:effectLst/>
                  <a:uLnTx/>
                  <a:uFillTx/>
                  <a:latin typeface="Calibri"/>
                  <a:ea typeface="+mn-ea"/>
                  <a:cs typeface="+mn-cs"/>
                </a:endParaRPr>
              </a:p>
            </p:txBody>
          </p:sp>
        </p:grpSp>
        <p:pic>
          <p:nvPicPr>
            <p:cNvPr id="62" name="Graphic 61" descr="Megaphone1 with solid fill">
              <a:extLst>
                <a:ext uri="{FF2B5EF4-FFF2-40B4-BE49-F238E27FC236}">
                  <a16:creationId xmlns:a16="http://schemas.microsoft.com/office/drawing/2014/main" id="{45E7521B-295E-4729-8C00-8B841BA77E8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9745" y="2594230"/>
              <a:ext cx="688019" cy="688019"/>
            </a:xfrm>
            <a:prstGeom prst="rect">
              <a:avLst/>
            </a:prstGeom>
          </p:spPr>
        </p:pic>
      </p:grpSp>
      <p:grpSp>
        <p:nvGrpSpPr>
          <p:cNvPr id="8" name="Group 7">
            <a:extLst>
              <a:ext uri="{FF2B5EF4-FFF2-40B4-BE49-F238E27FC236}">
                <a16:creationId xmlns:a16="http://schemas.microsoft.com/office/drawing/2014/main" id="{7C9E1B84-A61F-4FC5-A084-6A112203EB3E}"/>
              </a:ext>
            </a:extLst>
          </p:cNvPr>
          <p:cNvGrpSpPr/>
          <p:nvPr/>
        </p:nvGrpSpPr>
        <p:grpSpPr>
          <a:xfrm>
            <a:off x="1413" y="4733494"/>
            <a:ext cx="12054978" cy="1304150"/>
            <a:chOff x="1413" y="4733494"/>
            <a:chExt cx="12054978" cy="1304150"/>
          </a:xfrm>
        </p:grpSpPr>
        <p:grpSp>
          <p:nvGrpSpPr>
            <p:cNvPr id="9" name="Group 8" descr="Training timeline">
              <a:extLst>
                <a:ext uri="{FF2B5EF4-FFF2-40B4-BE49-F238E27FC236}">
                  <a16:creationId xmlns:a16="http://schemas.microsoft.com/office/drawing/2014/main" id="{54E4A990-ED20-4EC7-8AB8-7BACFC681DA8}"/>
                </a:ext>
              </a:extLst>
            </p:cNvPr>
            <p:cNvGrpSpPr/>
            <p:nvPr/>
          </p:nvGrpSpPr>
          <p:grpSpPr>
            <a:xfrm>
              <a:off x="1413" y="4733494"/>
              <a:ext cx="12054978" cy="1304150"/>
              <a:chOff x="0" y="4381494"/>
              <a:chExt cx="12054978" cy="866779"/>
            </a:xfrm>
          </p:grpSpPr>
          <p:sp>
            <p:nvSpPr>
              <p:cNvPr id="11" name="Rectangle y">
                <a:extLst>
                  <a:ext uri="{FF2B5EF4-FFF2-40B4-BE49-F238E27FC236}">
                    <a16:creationId xmlns:a16="http://schemas.microsoft.com/office/drawing/2014/main" id="{CDC53D86-70FD-4978-A848-22AA872A5C03}"/>
                  </a:ext>
                </a:extLst>
              </p:cNvPr>
              <p:cNvSpPr/>
              <p:nvPr/>
            </p:nvSpPr>
            <p:spPr>
              <a:xfrm>
                <a:off x="1210030" y="4381498"/>
                <a:ext cx="10844948" cy="866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1AC004B-9B0E-408B-BC64-5769582620B0}"/>
                  </a:ext>
                </a:extLst>
              </p:cNvPr>
              <p:cNvSpPr/>
              <p:nvPr/>
            </p:nvSpPr>
            <p:spPr>
              <a:xfrm>
                <a:off x="0" y="4381494"/>
                <a:ext cx="1210030" cy="8667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85897F0-7250-423B-89DE-2C575B868B8D}"/>
                  </a:ext>
                </a:extLst>
              </p:cNvPr>
              <p:cNvSpPr txBox="1"/>
              <p:nvPr/>
            </p:nvSpPr>
            <p:spPr>
              <a:xfrm>
                <a:off x="23824" y="4394788"/>
                <a:ext cx="1162383" cy="45002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000000"/>
                    </a:solidFill>
                    <a:effectLst/>
                    <a:uLnTx/>
                    <a:uFillTx/>
                    <a:latin typeface="Calibri"/>
                    <a:ea typeface="+mn-ea"/>
                    <a:cs typeface="+mn-cs"/>
                  </a:rPr>
                  <a:t>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solidFill>
                      <a:srgbClr val="000000"/>
                    </a:solidFill>
                    <a:latin typeface="Calibri"/>
                  </a:rPr>
                  <a:t>(Knowledge and Ability)</a:t>
                </a:r>
                <a:endParaRPr kumimoji="0" lang="en-CA" sz="1200" i="0" u="none" strike="noStrike" kern="1200" cap="none" spc="0" normalizeH="0" baseline="0" noProof="0">
                  <a:ln>
                    <a:noFill/>
                  </a:ln>
                  <a:solidFill>
                    <a:srgbClr val="000000"/>
                  </a:solidFill>
                  <a:effectLst/>
                  <a:uLnTx/>
                  <a:uFillTx/>
                  <a:latin typeface="Calibri"/>
                  <a:ea typeface="+mn-ea"/>
                  <a:cs typeface="+mn-cs"/>
                </a:endParaRPr>
              </a:p>
            </p:txBody>
          </p:sp>
        </p:grpSp>
        <p:pic>
          <p:nvPicPr>
            <p:cNvPr id="10" name="Graphic 9" descr="Classroom with solid fill">
              <a:extLst>
                <a:ext uri="{FF2B5EF4-FFF2-40B4-BE49-F238E27FC236}">
                  <a16:creationId xmlns:a16="http://schemas.microsoft.com/office/drawing/2014/main" id="{FDD8CF23-770B-4387-BBF7-9DE27075320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0224" y="5375922"/>
              <a:ext cx="651417" cy="651417"/>
            </a:xfrm>
            <a:prstGeom prst="rect">
              <a:avLst/>
            </a:prstGeom>
          </p:spPr>
        </p:pic>
      </p:grpSp>
      <p:grpSp>
        <p:nvGrpSpPr>
          <p:cNvPr id="14" name="Group 13">
            <a:extLst>
              <a:ext uri="{FF2B5EF4-FFF2-40B4-BE49-F238E27FC236}">
                <a16:creationId xmlns:a16="http://schemas.microsoft.com/office/drawing/2014/main" id="{D10B4F0A-1B87-41D0-8B27-0324212F623E}"/>
              </a:ext>
            </a:extLst>
          </p:cNvPr>
          <p:cNvGrpSpPr/>
          <p:nvPr/>
        </p:nvGrpSpPr>
        <p:grpSpPr>
          <a:xfrm>
            <a:off x="-1" y="3452309"/>
            <a:ext cx="12043602" cy="1256167"/>
            <a:chOff x="-1" y="3460698"/>
            <a:chExt cx="12043602" cy="1256167"/>
          </a:xfrm>
        </p:grpSpPr>
        <p:grpSp>
          <p:nvGrpSpPr>
            <p:cNvPr id="15" name="Group 14" descr="Engagement timeline">
              <a:extLst>
                <a:ext uri="{FF2B5EF4-FFF2-40B4-BE49-F238E27FC236}">
                  <a16:creationId xmlns:a16="http://schemas.microsoft.com/office/drawing/2014/main" id="{F62FD202-AF94-4143-BCB7-9BB77A459A19}"/>
                </a:ext>
              </a:extLst>
            </p:cNvPr>
            <p:cNvGrpSpPr/>
            <p:nvPr/>
          </p:nvGrpSpPr>
          <p:grpSpPr>
            <a:xfrm>
              <a:off x="-1" y="3460698"/>
              <a:ext cx="12043602" cy="1256167"/>
              <a:chOff x="-655" y="3359766"/>
              <a:chExt cx="12043602" cy="869330"/>
            </a:xfrm>
          </p:grpSpPr>
          <p:sp>
            <p:nvSpPr>
              <p:cNvPr id="17" name="Rectangle t">
                <a:extLst>
                  <a:ext uri="{FF2B5EF4-FFF2-40B4-BE49-F238E27FC236}">
                    <a16:creationId xmlns:a16="http://schemas.microsoft.com/office/drawing/2014/main" id="{40307E6F-56EB-40C0-A88E-712CDF1020E7}"/>
                  </a:ext>
                </a:extLst>
              </p:cNvPr>
              <p:cNvSpPr/>
              <p:nvPr/>
            </p:nvSpPr>
            <p:spPr>
              <a:xfrm>
                <a:off x="1210028" y="3359766"/>
                <a:ext cx="10832919" cy="8667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A71BA2C-E745-4966-937E-724A4C3FE4BC}"/>
                  </a:ext>
                </a:extLst>
              </p:cNvPr>
              <p:cNvSpPr/>
              <p:nvPr/>
            </p:nvSpPr>
            <p:spPr>
              <a:xfrm>
                <a:off x="-3" y="3362321"/>
                <a:ext cx="1210031" cy="866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17BE45A-BBF7-4CF3-9A83-E95956188346}"/>
                  </a:ext>
                </a:extLst>
              </p:cNvPr>
              <p:cNvSpPr txBox="1"/>
              <p:nvPr/>
            </p:nvSpPr>
            <p:spPr>
              <a:xfrm>
                <a:off x="-655" y="3373512"/>
                <a:ext cx="1210030" cy="34079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000000"/>
                    </a:solidFill>
                    <a:effectLst/>
                    <a:uLnTx/>
                    <a:uFillTx/>
                    <a:latin typeface="Calibri"/>
                    <a:ea typeface="+mn-ea"/>
                    <a:cs typeface="+mn-cs"/>
                  </a:rPr>
                  <a:t>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a:solidFill>
                      <a:srgbClr val="000000"/>
                    </a:solidFill>
                    <a:latin typeface="Calibri"/>
                  </a:rPr>
                  <a:t>(Desire)</a:t>
                </a:r>
                <a:endParaRPr kumimoji="0" lang="en-CA" sz="1200" i="0" u="none" strike="noStrike" kern="1200" cap="none" spc="0" normalizeH="0" baseline="0" noProof="0">
                  <a:ln>
                    <a:noFill/>
                  </a:ln>
                  <a:solidFill>
                    <a:srgbClr val="000000"/>
                  </a:solidFill>
                  <a:effectLst/>
                  <a:uLnTx/>
                  <a:uFillTx/>
                  <a:latin typeface="Calibri"/>
                  <a:ea typeface="+mn-ea"/>
                  <a:cs typeface="+mn-cs"/>
                </a:endParaRPr>
              </a:p>
            </p:txBody>
          </p:sp>
        </p:grpSp>
        <p:pic>
          <p:nvPicPr>
            <p:cNvPr id="16" name="Graphic 15" descr="Cycle with people with solid fill">
              <a:extLst>
                <a:ext uri="{FF2B5EF4-FFF2-40B4-BE49-F238E27FC236}">
                  <a16:creationId xmlns:a16="http://schemas.microsoft.com/office/drawing/2014/main" id="{B9AECDA9-FD8A-4024-B91A-88237F02DA9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4312" y="3973672"/>
              <a:ext cx="704848" cy="704848"/>
            </a:xfrm>
            <a:prstGeom prst="rect">
              <a:avLst/>
            </a:prstGeom>
          </p:spPr>
        </p:pic>
      </p:grpSp>
      <p:sp>
        <p:nvSpPr>
          <p:cNvPr id="78" name="Rectangle 77">
            <a:extLst>
              <a:ext uri="{FF2B5EF4-FFF2-40B4-BE49-F238E27FC236}">
                <a16:creationId xmlns:a16="http://schemas.microsoft.com/office/drawing/2014/main" id="{AE9B9CAD-3EE8-482F-A2AF-981FE5B41395}"/>
              </a:ext>
            </a:extLst>
          </p:cNvPr>
          <p:cNvSpPr/>
          <p:nvPr/>
        </p:nvSpPr>
        <p:spPr>
          <a:xfrm>
            <a:off x="9622418" y="1494283"/>
            <a:ext cx="2448518" cy="4533056"/>
          </a:xfrm>
          <a:prstGeom prst="rect">
            <a:avLst/>
          </a:prstGeom>
          <a:solidFill>
            <a:schemeClr val="tx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47" descr="ConsumerReport5 Icon">
            <a:extLst>
              <a:ext uri="{FF2B5EF4-FFF2-40B4-BE49-F238E27FC236}">
                <a16:creationId xmlns:a16="http://schemas.microsoft.com/office/drawing/2014/main" id="{08BD7C0D-3FDD-4E3A-9375-6308B96FB4ED}"/>
              </a:ext>
            </a:extLst>
          </p:cNvPr>
          <p:cNvSpPr>
            <a:spLocks noEditPoints="1"/>
          </p:cNvSpPr>
          <p:nvPr/>
        </p:nvSpPr>
        <p:spPr bwMode="auto">
          <a:xfrm flipH="1">
            <a:off x="1531660" y="214055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21" name="TextBox 20">
            <a:extLst>
              <a:ext uri="{FF2B5EF4-FFF2-40B4-BE49-F238E27FC236}">
                <a16:creationId xmlns:a16="http://schemas.microsoft.com/office/drawing/2014/main" id="{9ECDC187-C0BA-4CF5-9B65-A193A7466EC4}"/>
              </a:ext>
            </a:extLst>
          </p:cNvPr>
          <p:cNvSpPr txBox="1"/>
          <p:nvPr/>
        </p:nvSpPr>
        <p:spPr>
          <a:xfrm>
            <a:off x="1105392" y="2402280"/>
            <a:ext cx="1098651" cy="4001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Project kick-off Communication</a:t>
            </a:r>
          </a:p>
        </p:txBody>
      </p:sp>
      <p:sp>
        <p:nvSpPr>
          <p:cNvPr id="23" name="TextBox 22">
            <a:extLst>
              <a:ext uri="{FF2B5EF4-FFF2-40B4-BE49-F238E27FC236}">
                <a16:creationId xmlns:a16="http://schemas.microsoft.com/office/drawing/2014/main" id="{8743FF5D-F2B9-41AA-9CDD-B9F34C788E9C}"/>
              </a:ext>
            </a:extLst>
          </p:cNvPr>
          <p:cNvSpPr txBox="1"/>
          <p:nvPr/>
        </p:nvSpPr>
        <p:spPr>
          <a:xfrm>
            <a:off x="1702757" y="3204706"/>
            <a:ext cx="512487" cy="24622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FAQs</a:t>
            </a:r>
          </a:p>
        </p:txBody>
      </p:sp>
      <p:sp>
        <p:nvSpPr>
          <p:cNvPr id="24" name="TextBox 23">
            <a:extLst>
              <a:ext uri="{FF2B5EF4-FFF2-40B4-BE49-F238E27FC236}">
                <a16:creationId xmlns:a16="http://schemas.microsoft.com/office/drawing/2014/main" id="{BD88CD4C-21DF-4EDF-8467-50D923FF7AEF}"/>
              </a:ext>
            </a:extLst>
          </p:cNvPr>
          <p:cNvSpPr txBox="1"/>
          <p:nvPr/>
        </p:nvSpPr>
        <p:spPr>
          <a:xfrm>
            <a:off x="2446011" y="2970214"/>
            <a:ext cx="1163278" cy="4001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Design Survey Communication</a:t>
            </a:r>
          </a:p>
        </p:txBody>
      </p:sp>
      <p:sp>
        <p:nvSpPr>
          <p:cNvPr id="25" name="TextBox 24">
            <a:extLst>
              <a:ext uri="{FF2B5EF4-FFF2-40B4-BE49-F238E27FC236}">
                <a16:creationId xmlns:a16="http://schemas.microsoft.com/office/drawing/2014/main" id="{5842D30C-F94A-4F79-9C26-8A69B5949685}"/>
              </a:ext>
            </a:extLst>
          </p:cNvPr>
          <p:cNvSpPr txBox="1"/>
          <p:nvPr/>
        </p:nvSpPr>
        <p:spPr>
          <a:xfrm>
            <a:off x="3728959" y="2349750"/>
            <a:ext cx="1166148" cy="707886"/>
          </a:xfrm>
          <a:prstGeom prst="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Removal of personal &amp; business assets communication*</a:t>
            </a:r>
          </a:p>
        </p:txBody>
      </p:sp>
      <p:sp>
        <p:nvSpPr>
          <p:cNvPr id="26" name="TextBox 25">
            <a:extLst>
              <a:ext uri="{FF2B5EF4-FFF2-40B4-BE49-F238E27FC236}">
                <a16:creationId xmlns:a16="http://schemas.microsoft.com/office/drawing/2014/main" id="{28767457-FAFB-4757-BC9D-E6C4BB532017}"/>
              </a:ext>
            </a:extLst>
          </p:cNvPr>
          <p:cNvSpPr txBox="1"/>
          <p:nvPr/>
        </p:nvSpPr>
        <p:spPr>
          <a:xfrm>
            <a:off x="2721579" y="4150783"/>
            <a:ext cx="641841"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Design Survey kick-off</a:t>
            </a:r>
          </a:p>
        </p:txBody>
      </p:sp>
      <p:sp>
        <p:nvSpPr>
          <p:cNvPr id="27" name="TextBox 26">
            <a:extLst>
              <a:ext uri="{FF2B5EF4-FFF2-40B4-BE49-F238E27FC236}">
                <a16:creationId xmlns:a16="http://schemas.microsoft.com/office/drawing/2014/main" id="{18677D11-9503-4B54-8AE0-20EC00EBE794}"/>
              </a:ext>
            </a:extLst>
          </p:cNvPr>
          <p:cNvSpPr txBox="1"/>
          <p:nvPr/>
        </p:nvSpPr>
        <p:spPr>
          <a:xfrm>
            <a:off x="4674848" y="3686547"/>
            <a:ext cx="770080"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Creation of change agent network</a:t>
            </a:r>
          </a:p>
        </p:txBody>
      </p:sp>
      <p:sp>
        <p:nvSpPr>
          <p:cNvPr id="28" name="TextBox 27">
            <a:extLst>
              <a:ext uri="{FF2B5EF4-FFF2-40B4-BE49-F238E27FC236}">
                <a16:creationId xmlns:a16="http://schemas.microsoft.com/office/drawing/2014/main" id="{F639DA6C-08E7-4B04-BE80-50AB585D2129}"/>
              </a:ext>
            </a:extLst>
          </p:cNvPr>
          <p:cNvSpPr txBox="1"/>
          <p:nvPr/>
        </p:nvSpPr>
        <p:spPr>
          <a:xfrm>
            <a:off x="7190511" y="3713613"/>
            <a:ext cx="1120768"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Definition of </a:t>
            </a:r>
            <a:r>
              <a:rPr lang="en-CA" sz="1000" dirty="0">
                <a:solidFill>
                  <a:srgbClr val="000000"/>
                </a:solidFill>
                <a:latin typeface="+mn-lt"/>
              </a:rPr>
              <a:t>Community</a:t>
            </a:r>
            <a:r>
              <a:rPr kumimoji="0" lang="en-CA" sz="1000" b="0" i="0" u="none" strike="noStrike" kern="1200" cap="none" spc="0" normalizeH="0" baseline="0" noProof="0" dirty="0">
                <a:ln>
                  <a:noFill/>
                </a:ln>
                <a:solidFill>
                  <a:srgbClr val="000000"/>
                </a:solidFill>
                <a:effectLst/>
                <a:uLnTx/>
                <a:uFillTx/>
                <a:latin typeface="+mn-lt"/>
                <a:ea typeface="+mn-ea"/>
                <a:cs typeface="+mn-cs"/>
              </a:rPr>
              <a:t> Norms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(Etiquette)</a:t>
            </a:r>
          </a:p>
        </p:txBody>
      </p:sp>
      <p:sp>
        <p:nvSpPr>
          <p:cNvPr id="29" name="TextBox 28">
            <a:extLst>
              <a:ext uri="{FF2B5EF4-FFF2-40B4-BE49-F238E27FC236}">
                <a16:creationId xmlns:a16="http://schemas.microsoft.com/office/drawing/2014/main" id="{03E8E938-650C-4D5E-905E-C38228F37A59}"/>
              </a:ext>
            </a:extLst>
          </p:cNvPr>
          <p:cNvSpPr txBox="1"/>
          <p:nvPr/>
        </p:nvSpPr>
        <p:spPr>
          <a:xfrm>
            <a:off x="5208202" y="4128436"/>
            <a:ext cx="1120768"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dirty="0">
                <a:solidFill>
                  <a:srgbClr val="000000"/>
                </a:solidFill>
                <a:latin typeface="+mn-lt"/>
              </a:rPr>
              <a:t>Naming</a:t>
            </a:r>
            <a:r>
              <a:rPr kumimoji="0" lang="en-CA" sz="1000" b="0" i="0" u="none" strike="noStrike" kern="1200" cap="none" spc="0" normalizeH="0" baseline="0" noProof="0" dirty="0">
                <a:ln>
                  <a:noFill/>
                </a:ln>
                <a:solidFill>
                  <a:srgbClr val="000000"/>
                </a:solidFill>
                <a:effectLst/>
                <a:uLnTx/>
                <a:uFillTx/>
                <a:latin typeface="+mn-lt"/>
                <a:ea typeface="+mn-ea"/>
                <a:cs typeface="+mn-cs"/>
              </a:rPr>
              <a:t> boardrooms contest activity</a:t>
            </a:r>
          </a:p>
        </p:txBody>
      </p:sp>
      <p:sp>
        <p:nvSpPr>
          <p:cNvPr id="30" name="TextBox 29">
            <a:extLst>
              <a:ext uri="{FF2B5EF4-FFF2-40B4-BE49-F238E27FC236}">
                <a16:creationId xmlns:a16="http://schemas.microsoft.com/office/drawing/2014/main" id="{0F5BC131-6BB4-4DC8-8D1C-00D41D95D4F2}"/>
              </a:ext>
            </a:extLst>
          </p:cNvPr>
          <p:cNvSpPr txBox="1"/>
          <p:nvPr/>
        </p:nvSpPr>
        <p:spPr>
          <a:xfrm>
            <a:off x="3811166" y="4160705"/>
            <a:ext cx="1120768"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Design engagement activities</a:t>
            </a:r>
          </a:p>
        </p:txBody>
      </p:sp>
      <p:sp>
        <p:nvSpPr>
          <p:cNvPr id="32" name="TextBox 31">
            <a:extLst>
              <a:ext uri="{FF2B5EF4-FFF2-40B4-BE49-F238E27FC236}">
                <a16:creationId xmlns:a16="http://schemas.microsoft.com/office/drawing/2014/main" id="{C865CF7B-E7E4-4A2B-AA49-8BF87939D68B}"/>
              </a:ext>
            </a:extLst>
          </p:cNvPr>
          <p:cNvSpPr txBox="1"/>
          <p:nvPr/>
        </p:nvSpPr>
        <p:spPr>
          <a:xfrm>
            <a:off x="3236376" y="3667988"/>
            <a:ext cx="102259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Removal of personal &amp; business assets*</a:t>
            </a:r>
          </a:p>
        </p:txBody>
      </p:sp>
      <p:sp>
        <p:nvSpPr>
          <p:cNvPr id="34" name="TextBox 33">
            <a:extLst>
              <a:ext uri="{FF2B5EF4-FFF2-40B4-BE49-F238E27FC236}">
                <a16:creationId xmlns:a16="http://schemas.microsoft.com/office/drawing/2014/main" id="{6D6176B8-5A00-4127-B04C-2FCAC57CE765}"/>
              </a:ext>
            </a:extLst>
          </p:cNvPr>
          <p:cNvSpPr txBox="1"/>
          <p:nvPr/>
        </p:nvSpPr>
        <p:spPr>
          <a:xfrm>
            <a:off x="8443248" y="3658490"/>
            <a:ext cx="1039170"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Tour of the new workspace (in-person or video)</a:t>
            </a:r>
          </a:p>
        </p:txBody>
      </p:sp>
      <p:sp>
        <p:nvSpPr>
          <p:cNvPr id="35" name="TextBox 34">
            <a:extLst>
              <a:ext uri="{FF2B5EF4-FFF2-40B4-BE49-F238E27FC236}">
                <a16:creationId xmlns:a16="http://schemas.microsoft.com/office/drawing/2014/main" id="{01CEA7C9-069A-494B-B640-77B56A784CB1}"/>
              </a:ext>
            </a:extLst>
          </p:cNvPr>
          <p:cNvSpPr txBox="1"/>
          <p:nvPr/>
        </p:nvSpPr>
        <p:spPr>
          <a:xfrm>
            <a:off x="7988237" y="4172932"/>
            <a:ext cx="731476" cy="4001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Pre-move Town hall </a:t>
            </a:r>
          </a:p>
        </p:txBody>
      </p:sp>
      <p:sp>
        <p:nvSpPr>
          <p:cNvPr id="36" name="TextBox 35">
            <a:extLst>
              <a:ext uri="{FF2B5EF4-FFF2-40B4-BE49-F238E27FC236}">
                <a16:creationId xmlns:a16="http://schemas.microsoft.com/office/drawing/2014/main" id="{FED0D574-F562-45FA-8AAF-F0F63353253D}"/>
              </a:ext>
            </a:extLst>
          </p:cNvPr>
          <p:cNvSpPr txBox="1"/>
          <p:nvPr/>
        </p:nvSpPr>
        <p:spPr>
          <a:xfrm>
            <a:off x="7267856" y="5013334"/>
            <a:ext cx="1061631" cy="4001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Move how-to &amp; welcome kit</a:t>
            </a:r>
          </a:p>
        </p:txBody>
      </p:sp>
      <p:grpSp>
        <p:nvGrpSpPr>
          <p:cNvPr id="37" name="Group 36">
            <a:extLst>
              <a:ext uri="{FF2B5EF4-FFF2-40B4-BE49-F238E27FC236}">
                <a16:creationId xmlns:a16="http://schemas.microsoft.com/office/drawing/2014/main" id="{4AA987B9-1CBD-47C8-81C7-1125FF4972AD}"/>
              </a:ext>
            </a:extLst>
          </p:cNvPr>
          <p:cNvGrpSpPr/>
          <p:nvPr/>
        </p:nvGrpSpPr>
        <p:grpSpPr>
          <a:xfrm>
            <a:off x="6160261" y="2032046"/>
            <a:ext cx="1461279" cy="1461279"/>
            <a:chOff x="5719246" y="2257597"/>
            <a:chExt cx="1461279" cy="1461279"/>
          </a:xfrm>
        </p:grpSpPr>
        <p:sp>
          <p:nvSpPr>
            <p:cNvPr id="38" name="TextBox 37">
              <a:extLst>
                <a:ext uri="{FF2B5EF4-FFF2-40B4-BE49-F238E27FC236}">
                  <a16:creationId xmlns:a16="http://schemas.microsoft.com/office/drawing/2014/main" id="{599F00C5-3779-4B04-A9F1-1A4B7F01A4FB}"/>
                </a:ext>
              </a:extLst>
            </p:cNvPr>
            <p:cNvSpPr txBox="1"/>
            <p:nvPr/>
          </p:nvSpPr>
          <p:spPr>
            <a:xfrm>
              <a:off x="5945989" y="2673353"/>
              <a:ext cx="1061631"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0000"/>
                  </a:solidFill>
                  <a:effectLst/>
                  <a:uLnTx/>
                  <a:uFillTx/>
                  <a:latin typeface="+mn-lt"/>
                  <a:ea typeface="+mn-ea"/>
                  <a:cs typeface="+mn-cs"/>
                </a:rPr>
                <a:t>Recurring monthly newsletter</a:t>
              </a:r>
            </a:p>
          </p:txBody>
        </p:sp>
        <p:pic>
          <p:nvPicPr>
            <p:cNvPr id="39" name="Graphic 38" descr="Arrow circle outline">
              <a:extLst>
                <a:ext uri="{FF2B5EF4-FFF2-40B4-BE49-F238E27FC236}">
                  <a16:creationId xmlns:a16="http://schemas.microsoft.com/office/drawing/2014/main" id="{B70CAED3-52C5-42D1-8B83-2685ECF8217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19246" y="2257597"/>
              <a:ext cx="1461279" cy="1461279"/>
            </a:xfrm>
            <a:prstGeom prst="rect">
              <a:avLst/>
            </a:prstGeom>
          </p:spPr>
        </p:pic>
      </p:grpSp>
      <p:sp>
        <p:nvSpPr>
          <p:cNvPr id="40" name="TextBox 39">
            <a:extLst>
              <a:ext uri="{FF2B5EF4-FFF2-40B4-BE49-F238E27FC236}">
                <a16:creationId xmlns:a16="http://schemas.microsoft.com/office/drawing/2014/main" id="{73BC2C81-531D-449A-9798-7B5C2555140A}"/>
              </a:ext>
            </a:extLst>
          </p:cNvPr>
          <p:cNvSpPr txBox="1"/>
          <p:nvPr/>
        </p:nvSpPr>
        <p:spPr>
          <a:xfrm>
            <a:off x="4634374" y="2868585"/>
            <a:ext cx="1184505"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Announce floor plans and mood board</a:t>
            </a:r>
          </a:p>
        </p:txBody>
      </p:sp>
      <p:sp>
        <p:nvSpPr>
          <p:cNvPr id="41" name="TextBox 40">
            <a:extLst>
              <a:ext uri="{FF2B5EF4-FFF2-40B4-BE49-F238E27FC236}">
                <a16:creationId xmlns:a16="http://schemas.microsoft.com/office/drawing/2014/main" id="{D6B4B343-CD32-4D2B-8AEF-56F917294FBE}"/>
              </a:ext>
            </a:extLst>
          </p:cNvPr>
          <p:cNvSpPr txBox="1"/>
          <p:nvPr/>
        </p:nvSpPr>
        <p:spPr>
          <a:xfrm>
            <a:off x="6416569" y="5496182"/>
            <a:ext cx="1327189"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New Ways of Working workshop</a:t>
            </a:r>
          </a:p>
        </p:txBody>
      </p:sp>
      <p:sp>
        <p:nvSpPr>
          <p:cNvPr id="42" name="TextBox 41">
            <a:extLst>
              <a:ext uri="{FF2B5EF4-FFF2-40B4-BE49-F238E27FC236}">
                <a16:creationId xmlns:a16="http://schemas.microsoft.com/office/drawing/2014/main" id="{616E9321-AE49-4BCF-A815-1A4911667BBD}"/>
              </a:ext>
            </a:extLst>
          </p:cNvPr>
          <p:cNvSpPr txBox="1"/>
          <p:nvPr/>
        </p:nvSpPr>
        <p:spPr>
          <a:xfrm>
            <a:off x="4868874" y="5537854"/>
            <a:ext cx="913318"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Managing a hybrid team</a:t>
            </a:r>
          </a:p>
        </p:txBody>
      </p:sp>
      <p:sp>
        <p:nvSpPr>
          <p:cNvPr id="43" name="TextBox 42">
            <a:extLst>
              <a:ext uri="{FF2B5EF4-FFF2-40B4-BE49-F238E27FC236}">
                <a16:creationId xmlns:a16="http://schemas.microsoft.com/office/drawing/2014/main" id="{F3BC1969-6AB8-4FAC-A8E9-88C9A35924D8}"/>
              </a:ext>
            </a:extLst>
          </p:cNvPr>
          <p:cNvSpPr txBox="1"/>
          <p:nvPr/>
        </p:nvSpPr>
        <p:spPr>
          <a:xfrm>
            <a:off x="8925340" y="5492767"/>
            <a:ext cx="857274"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Ergonomic Refresher</a:t>
            </a:r>
          </a:p>
        </p:txBody>
      </p:sp>
      <p:sp>
        <p:nvSpPr>
          <p:cNvPr id="44" name="TextBox 43">
            <a:extLst>
              <a:ext uri="{FF2B5EF4-FFF2-40B4-BE49-F238E27FC236}">
                <a16:creationId xmlns:a16="http://schemas.microsoft.com/office/drawing/2014/main" id="{623E0C2E-B75E-4D01-895D-1991E5785E3C}"/>
              </a:ext>
            </a:extLst>
          </p:cNvPr>
          <p:cNvSpPr txBox="1"/>
          <p:nvPr/>
        </p:nvSpPr>
        <p:spPr>
          <a:xfrm>
            <a:off x="7836233" y="5521531"/>
            <a:ext cx="1164156"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Booking System training</a:t>
            </a:r>
          </a:p>
        </p:txBody>
      </p:sp>
      <p:sp>
        <p:nvSpPr>
          <p:cNvPr id="45" name="TextBox 44">
            <a:extLst>
              <a:ext uri="{FF2B5EF4-FFF2-40B4-BE49-F238E27FC236}">
                <a16:creationId xmlns:a16="http://schemas.microsoft.com/office/drawing/2014/main" id="{14CC60DB-15CA-428B-B86A-C7639724BC89}"/>
              </a:ext>
            </a:extLst>
          </p:cNvPr>
          <p:cNvSpPr txBox="1"/>
          <p:nvPr/>
        </p:nvSpPr>
        <p:spPr>
          <a:xfrm>
            <a:off x="8376139" y="4984629"/>
            <a:ext cx="1327779"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New AV equipment training</a:t>
            </a:r>
          </a:p>
        </p:txBody>
      </p:sp>
      <p:sp>
        <p:nvSpPr>
          <p:cNvPr id="46" name="TextBox 45">
            <a:extLst>
              <a:ext uri="{FF2B5EF4-FFF2-40B4-BE49-F238E27FC236}">
                <a16:creationId xmlns:a16="http://schemas.microsoft.com/office/drawing/2014/main" id="{EA521118-A6C2-4042-A57C-09A7E6CC82DF}"/>
              </a:ext>
            </a:extLst>
          </p:cNvPr>
          <p:cNvSpPr txBox="1"/>
          <p:nvPr/>
        </p:nvSpPr>
        <p:spPr>
          <a:xfrm>
            <a:off x="5616763" y="4971458"/>
            <a:ext cx="1074048" cy="61293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Collaborative IT tools training</a:t>
            </a:r>
          </a:p>
        </p:txBody>
      </p:sp>
      <p:sp>
        <p:nvSpPr>
          <p:cNvPr id="47" name="Freeform 147" descr="ConsumerReport5 Icon">
            <a:extLst>
              <a:ext uri="{FF2B5EF4-FFF2-40B4-BE49-F238E27FC236}">
                <a16:creationId xmlns:a16="http://schemas.microsoft.com/office/drawing/2014/main" id="{61584A45-6F8C-4027-B019-F555DEC972BA}"/>
              </a:ext>
            </a:extLst>
          </p:cNvPr>
          <p:cNvSpPr>
            <a:spLocks noEditPoints="1"/>
          </p:cNvSpPr>
          <p:nvPr/>
        </p:nvSpPr>
        <p:spPr bwMode="auto">
          <a:xfrm flipH="1">
            <a:off x="1845239" y="291610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48" name="Freeform 147" descr="ConsumerReport5 Icon">
            <a:extLst>
              <a:ext uri="{FF2B5EF4-FFF2-40B4-BE49-F238E27FC236}">
                <a16:creationId xmlns:a16="http://schemas.microsoft.com/office/drawing/2014/main" id="{22728183-53BA-46BA-8C0C-BA16EB72CD6F}"/>
              </a:ext>
            </a:extLst>
          </p:cNvPr>
          <p:cNvSpPr>
            <a:spLocks noEditPoints="1"/>
          </p:cNvSpPr>
          <p:nvPr/>
        </p:nvSpPr>
        <p:spPr bwMode="auto">
          <a:xfrm flipH="1">
            <a:off x="2851970" y="272336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52" name="TextBox 51">
            <a:extLst>
              <a:ext uri="{FF2B5EF4-FFF2-40B4-BE49-F238E27FC236}">
                <a16:creationId xmlns:a16="http://schemas.microsoft.com/office/drawing/2014/main" id="{A718F162-0C57-43F7-9367-0C06F9AD604E}"/>
              </a:ext>
            </a:extLst>
          </p:cNvPr>
          <p:cNvSpPr txBox="1"/>
          <p:nvPr/>
        </p:nvSpPr>
        <p:spPr>
          <a:xfrm>
            <a:off x="1210028" y="1131143"/>
            <a:ext cx="3576739" cy="374571"/>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Calibri"/>
                <a:ea typeface="+mn-ea"/>
                <a:cs typeface="+mn-cs"/>
              </a:rPr>
              <a:t>Pre-planning and planning</a:t>
            </a:r>
          </a:p>
        </p:txBody>
      </p:sp>
      <p:sp>
        <p:nvSpPr>
          <p:cNvPr id="53" name="TextBox 52">
            <a:extLst>
              <a:ext uri="{FF2B5EF4-FFF2-40B4-BE49-F238E27FC236}">
                <a16:creationId xmlns:a16="http://schemas.microsoft.com/office/drawing/2014/main" id="{4A261DF2-6D47-48DD-A5D0-ECF07B988780}"/>
              </a:ext>
            </a:extLst>
          </p:cNvPr>
          <p:cNvSpPr txBox="1"/>
          <p:nvPr/>
        </p:nvSpPr>
        <p:spPr>
          <a:xfrm>
            <a:off x="4842969" y="1131760"/>
            <a:ext cx="4697422" cy="374571"/>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Calibri"/>
                <a:ea typeface="+mn-ea"/>
                <a:cs typeface="+mn-cs"/>
              </a:rPr>
              <a:t>Implementation</a:t>
            </a:r>
          </a:p>
        </p:txBody>
      </p:sp>
      <p:sp>
        <p:nvSpPr>
          <p:cNvPr id="54" name="TextBox 53">
            <a:extLst>
              <a:ext uri="{FF2B5EF4-FFF2-40B4-BE49-F238E27FC236}">
                <a16:creationId xmlns:a16="http://schemas.microsoft.com/office/drawing/2014/main" id="{85AC9AE3-1CDF-48D2-ACC5-34044291E7D1}"/>
              </a:ext>
            </a:extLst>
          </p:cNvPr>
          <p:cNvSpPr txBox="1"/>
          <p:nvPr/>
        </p:nvSpPr>
        <p:spPr>
          <a:xfrm>
            <a:off x="9617817" y="1119712"/>
            <a:ext cx="2440566" cy="374571"/>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Calibri"/>
                <a:ea typeface="+mn-ea"/>
                <a:cs typeface="+mn-cs"/>
              </a:rPr>
              <a:t>Post-occupancy</a:t>
            </a:r>
          </a:p>
        </p:txBody>
      </p:sp>
      <p:sp>
        <p:nvSpPr>
          <p:cNvPr id="55" name="TextBox 54">
            <a:extLst>
              <a:ext uri="{FF2B5EF4-FFF2-40B4-BE49-F238E27FC236}">
                <a16:creationId xmlns:a16="http://schemas.microsoft.com/office/drawing/2014/main" id="{27C0CBE8-E757-48A5-8756-F323C2E1B1A7}"/>
              </a:ext>
            </a:extLst>
          </p:cNvPr>
          <p:cNvSpPr txBox="1"/>
          <p:nvPr/>
        </p:nvSpPr>
        <p:spPr>
          <a:xfrm>
            <a:off x="1210028" y="1562165"/>
            <a:ext cx="3576740" cy="230832"/>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1" u="none" strike="noStrike" kern="1200" cap="none" spc="0" normalizeH="0" baseline="0" noProof="0">
                <a:ln>
                  <a:noFill/>
                </a:ln>
                <a:solidFill>
                  <a:srgbClr val="77797C"/>
                </a:solidFill>
                <a:effectLst/>
                <a:uLnTx/>
                <a:uFillTx/>
                <a:latin typeface="Calibri"/>
                <a:ea typeface="+mn-ea"/>
                <a:cs typeface="+mn-cs"/>
              </a:rPr>
              <a:t>Approx. 2-3 months</a:t>
            </a:r>
          </a:p>
        </p:txBody>
      </p:sp>
      <p:sp>
        <p:nvSpPr>
          <p:cNvPr id="56" name="TextBox 55">
            <a:extLst>
              <a:ext uri="{FF2B5EF4-FFF2-40B4-BE49-F238E27FC236}">
                <a16:creationId xmlns:a16="http://schemas.microsoft.com/office/drawing/2014/main" id="{A23801A6-AFE9-46D3-80AB-2F706513AD31}"/>
              </a:ext>
            </a:extLst>
          </p:cNvPr>
          <p:cNvSpPr txBox="1"/>
          <p:nvPr/>
        </p:nvSpPr>
        <p:spPr>
          <a:xfrm>
            <a:off x="4878049" y="1554302"/>
            <a:ext cx="4673022" cy="230832"/>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1" u="none" strike="noStrike" kern="1200" cap="none" spc="0" normalizeH="0" baseline="0" noProof="0">
                <a:ln>
                  <a:noFill/>
                </a:ln>
                <a:solidFill>
                  <a:srgbClr val="77797C"/>
                </a:solidFill>
                <a:effectLst/>
                <a:uLnTx/>
                <a:uFillTx/>
                <a:latin typeface="Calibri"/>
                <a:ea typeface="+mn-ea"/>
                <a:cs typeface="+mn-cs"/>
              </a:rPr>
              <a:t>Approx. 4-12 months (depending on scope)</a:t>
            </a:r>
          </a:p>
        </p:txBody>
      </p:sp>
      <p:sp>
        <p:nvSpPr>
          <p:cNvPr id="57" name="TextBox 56">
            <a:extLst>
              <a:ext uri="{FF2B5EF4-FFF2-40B4-BE49-F238E27FC236}">
                <a16:creationId xmlns:a16="http://schemas.microsoft.com/office/drawing/2014/main" id="{55B9B5A8-1AEB-40A8-9A34-C298A8F9ED90}"/>
              </a:ext>
            </a:extLst>
          </p:cNvPr>
          <p:cNvSpPr txBox="1"/>
          <p:nvPr/>
        </p:nvSpPr>
        <p:spPr>
          <a:xfrm>
            <a:off x="9624035" y="1565372"/>
            <a:ext cx="2432358" cy="230832"/>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1" u="none" strike="noStrike" kern="1200" cap="none" spc="0" normalizeH="0" baseline="0" noProof="0">
                <a:ln>
                  <a:noFill/>
                </a:ln>
                <a:solidFill>
                  <a:srgbClr val="77797C"/>
                </a:solidFill>
                <a:effectLst/>
                <a:uLnTx/>
                <a:uFillTx/>
                <a:latin typeface="Calibri"/>
                <a:ea typeface="+mn-ea"/>
                <a:cs typeface="+mn-cs"/>
              </a:rPr>
              <a:t>Approx. 3-12 months months</a:t>
            </a:r>
          </a:p>
        </p:txBody>
      </p:sp>
      <p:sp>
        <p:nvSpPr>
          <p:cNvPr id="58" name="TextBox 57">
            <a:extLst>
              <a:ext uri="{FF2B5EF4-FFF2-40B4-BE49-F238E27FC236}">
                <a16:creationId xmlns:a16="http://schemas.microsoft.com/office/drawing/2014/main" id="{8B87116B-C704-44E7-8E80-1E2DC59DDB27}"/>
              </a:ext>
            </a:extLst>
          </p:cNvPr>
          <p:cNvSpPr txBox="1"/>
          <p:nvPr/>
        </p:nvSpPr>
        <p:spPr>
          <a:xfrm>
            <a:off x="4133457" y="5038065"/>
            <a:ext cx="796609"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Managers Toolkit</a:t>
            </a:r>
          </a:p>
        </p:txBody>
      </p:sp>
      <p:sp>
        <p:nvSpPr>
          <p:cNvPr id="59" name="Title 1">
            <a:extLst>
              <a:ext uri="{FF2B5EF4-FFF2-40B4-BE49-F238E27FC236}">
                <a16:creationId xmlns:a16="http://schemas.microsoft.com/office/drawing/2014/main" id="{170620D1-73CA-4403-9C63-166608CE2CD0}"/>
              </a:ext>
            </a:extLst>
          </p:cNvPr>
          <p:cNvSpPr txBox="1">
            <a:spLocks/>
          </p:cNvSpPr>
          <p:nvPr/>
        </p:nvSpPr>
        <p:spPr>
          <a:xfrm>
            <a:off x="123266" y="232621"/>
            <a:ext cx="6036995"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3600" dirty="0">
                <a:solidFill>
                  <a:schemeClr val="accent2"/>
                </a:solidFill>
              </a:rPr>
              <a:t>WTP CM program in-a-box</a:t>
            </a:r>
          </a:p>
        </p:txBody>
      </p:sp>
      <p:sp>
        <p:nvSpPr>
          <p:cNvPr id="66" name="TextBox 65">
            <a:extLst>
              <a:ext uri="{FF2B5EF4-FFF2-40B4-BE49-F238E27FC236}">
                <a16:creationId xmlns:a16="http://schemas.microsoft.com/office/drawing/2014/main" id="{43D0D987-F146-440E-B5C8-0CCC38EC843A}"/>
              </a:ext>
            </a:extLst>
          </p:cNvPr>
          <p:cNvSpPr txBox="1"/>
          <p:nvPr/>
        </p:nvSpPr>
        <p:spPr>
          <a:xfrm>
            <a:off x="2799093" y="4951484"/>
            <a:ext cx="796609"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IM refresher*</a:t>
            </a:r>
          </a:p>
        </p:txBody>
      </p:sp>
      <p:sp>
        <p:nvSpPr>
          <p:cNvPr id="67" name="TextBox 66">
            <a:extLst>
              <a:ext uri="{FF2B5EF4-FFF2-40B4-BE49-F238E27FC236}">
                <a16:creationId xmlns:a16="http://schemas.microsoft.com/office/drawing/2014/main" id="{42F07587-03B2-4DB5-96E0-23FFA3F78A6C}"/>
              </a:ext>
            </a:extLst>
          </p:cNvPr>
          <p:cNvSpPr txBox="1"/>
          <p:nvPr/>
        </p:nvSpPr>
        <p:spPr>
          <a:xfrm>
            <a:off x="3397089" y="5521531"/>
            <a:ext cx="796609" cy="44267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Clean desk refresher*</a:t>
            </a:r>
          </a:p>
        </p:txBody>
      </p:sp>
      <p:sp>
        <p:nvSpPr>
          <p:cNvPr id="74" name="Freeform 147" descr="ConsumerReport5 Icon">
            <a:extLst>
              <a:ext uri="{FF2B5EF4-FFF2-40B4-BE49-F238E27FC236}">
                <a16:creationId xmlns:a16="http://schemas.microsoft.com/office/drawing/2014/main" id="{FFEC867C-2A0D-480F-8575-487A171B26F3}"/>
              </a:ext>
            </a:extLst>
          </p:cNvPr>
          <p:cNvSpPr>
            <a:spLocks noEditPoints="1"/>
          </p:cNvSpPr>
          <p:nvPr/>
        </p:nvSpPr>
        <p:spPr bwMode="auto">
          <a:xfrm flipH="1">
            <a:off x="5108079" y="26886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79" name="Freeform 147" descr="ConsumerReport5 Icon">
            <a:extLst>
              <a:ext uri="{FF2B5EF4-FFF2-40B4-BE49-F238E27FC236}">
                <a16:creationId xmlns:a16="http://schemas.microsoft.com/office/drawing/2014/main" id="{45ACB877-1169-44BA-8015-8BD49BA83355}"/>
              </a:ext>
            </a:extLst>
          </p:cNvPr>
          <p:cNvSpPr>
            <a:spLocks noEditPoints="1"/>
          </p:cNvSpPr>
          <p:nvPr/>
        </p:nvSpPr>
        <p:spPr bwMode="auto">
          <a:xfrm flipH="1">
            <a:off x="4410400" y="479692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80" name="Freeform 147" descr="ConsumerReport5 Icon">
            <a:extLst>
              <a:ext uri="{FF2B5EF4-FFF2-40B4-BE49-F238E27FC236}">
                <a16:creationId xmlns:a16="http://schemas.microsoft.com/office/drawing/2014/main" id="{5AEE2C2F-EB49-49EF-AC77-250ECEF6C530}"/>
              </a:ext>
            </a:extLst>
          </p:cNvPr>
          <p:cNvSpPr>
            <a:spLocks noEditPoints="1"/>
          </p:cNvSpPr>
          <p:nvPr/>
        </p:nvSpPr>
        <p:spPr bwMode="auto">
          <a:xfrm flipH="1">
            <a:off x="3086440" y="478312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31" name="TextBox 30">
            <a:extLst>
              <a:ext uri="{FF2B5EF4-FFF2-40B4-BE49-F238E27FC236}">
                <a16:creationId xmlns:a16="http://schemas.microsoft.com/office/drawing/2014/main" id="{22B98867-68EE-4F8D-8477-0D651F0C219D}"/>
              </a:ext>
            </a:extLst>
          </p:cNvPr>
          <p:cNvSpPr txBox="1"/>
          <p:nvPr/>
        </p:nvSpPr>
        <p:spPr>
          <a:xfrm>
            <a:off x="11076352" y="3843501"/>
            <a:ext cx="107589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Workplace performance survey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(post-occupancy)</a:t>
            </a:r>
          </a:p>
        </p:txBody>
      </p:sp>
      <p:sp>
        <p:nvSpPr>
          <p:cNvPr id="33" name="Rectangle 32">
            <a:extLst>
              <a:ext uri="{FF2B5EF4-FFF2-40B4-BE49-F238E27FC236}">
                <a16:creationId xmlns:a16="http://schemas.microsoft.com/office/drawing/2014/main" id="{4D595F46-807C-4A1F-BB1A-92E5445178BD}"/>
              </a:ext>
            </a:extLst>
          </p:cNvPr>
          <p:cNvSpPr/>
          <p:nvPr/>
        </p:nvSpPr>
        <p:spPr>
          <a:xfrm>
            <a:off x="9204357" y="4153026"/>
            <a:ext cx="1404669" cy="61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srgbClr val="000000"/>
                </a:solidFill>
                <a:effectLst/>
                <a:uLnTx/>
                <a:uFillTx/>
                <a:ea typeface="+mn-ea"/>
                <a:cs typeface="+mn-cs"/>
              </a:rPr>
              <a:t>Hybrid Ribbon-cutting ceremony CELEBRATION!</a:t>
            </a:r>
          </a:p>
        </p:txBody>
      </p:sp>
      <p:sp>
        <p:nvSpPr>
          <p:cNvPr id="49" name="TextBox 48">
            <a:extLst>
              <a:ext uri="{FF2B5EF4-FFF2-40B4-BE49-F238E27FC236}">
                <a16:creationId xmlns:a16="http://schemas.microsoft.com/office/drawing/2014/main" id="{630BB86E-3FDC-45D3-BAE6-C47588619F38}"/>
              </a:ext>
            </a:extLst>
          </p:cNvPr>
          <p:cNvSpPr txBox="1"/>
          <p:nvPr/>
        </p:nvSpPr>
        <p:spPr>
          <a:xfrm>
            <a:off x="10242866" y="1827189"/>
            <a:ext cx="1318325" cy="30777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000000"/>
                </a:solidFill>
                <a:effectLst/>
                <a:uLnTx/>
                <a:uFillTx/>
                <a:latin typeface="Calibri"/>
                <a:ea typeface="+mn-ea"/>
                <a:cs typeface="+mn-cs"/>
              </a:rPr>
              <a:t>Reinforcement</a:t>
            </a:r>
          </a:p>
        </p:txBody>
      </p:sp>
      <p:sp>
        <p:nvSpPr>
          <p:cNvPr id="50" name="TextBox 49">
            <a:extLst>
              <a:ext uri="{FF2B5EF4-FFF2-40B4-BE49-F238E27FC236}">
                <a16:creationId xmlns:a16="http://schemas.microsoft.com/office/drawing/2014/main" id="{CE994A34-9C87-4547-8D6B-D94A1707900B}"/>
              </a:ext>
            </a:extLst>
          </p:cNvPr>
          <p:cNvSpPr txBox="1"/>
          <p:nvPr/>
        </p:nvSpPr>
        <p:spPr>
          <a:xfrm>
            <a:off x="9585989" y="2387054"/>
            <a:ext cx="1061631"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New ways of working communication</a:t>
            </a:r>
          </a:p>
        </p:txBody>
      </p:sp>
      <p:sp>
        <p:nvSpPr>
          <p:cNvPr id="69" name="TextBox 68">
            <a:extLst>
              <a:ext uri="{FF2B5EF4-FFF2-40B4-BE49-F238E27FC236}">
                <a16:creationId xmlns:a16="http://schemas.microsoft.com/office/drawing/2014/main" id="{D625C7BC-A572-4839-9114-1925AACBDD62}"/>
              </a:ext>
            </a:extLst>
          </p:cNvPr>
          <p:cNvSpPr txBox="1"/>
          <p:nvPr/>
        </p:nvSpPr>
        <p:spPr>
          <a:xfrm>
            <a:off x="10362813" y="2970214"/>
            <a:ext cx="1061631" cy="4001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0000"/>
                </a:solidFill>
                <a:effectLst/>
                <a:uLnTx/>
                <a:uFillTx/>
                <a:latin typeface="+mn-lt"/>
                <a:ea typeface="+mn-ea"/>
                <a:cs typeface="+mn-cs"/>
              </a:rPr>
              <a:t>Employee/team recognition</a:t>
            </a:r>
          </a:p>
        </p:txBody>
      </p:sp>
      <p:sp>
        <p:nvSpPr>
          <p:cNvPr id="75" name="Freeform 147" descr="ConsumerReport5 Icon">
            <a:extLst>
              <a:ext uri="{FF2B5EF4-FFF2-40B4-BE49-F238E27FC236}">
                <a16:creationId xmlns:a16="http://schemas.microsoft.com/office/drawing/2014/main" id="{118FC063-0C44-4E27-B3C2-613DCA775F5E}"/>
              </a:ext>
            </a:extLst>
          </p:cNvPr>
          <p:cNvSpPr>
            <a:spLocks noEditPoints="1"/>
          </p:cNvSpPr>
          <p:nvPr/>
        </p:nvSpPr>
        <p:spPr bwMode="auto">
          <a:xfrm flipH="1">
            <a:off x="9984496" y="214844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77" name="Freeform 147" descr="ConsumerReport5 Icon">
            <a:extLst>
              <a:ext uri="{FF2B5EF4-FFF2-40B4-BE49-F238E27FC236}">
                <a16:creationId xmlns:a16="http://schemas.microsoft.com/office/drawing/2014/main" id="{2EC5EDE7-535A-4B89-92F9-CB4DF47D042D}"/>
              </a:ext>
            </a:extLst>
          </p:cNvPr>
          <p:cNvSpPr>
            <a:spLocks noEditPoints="1"/>
          </p:cNvSpPr>
          <p:nvPr/>
        </p:nvSpPr>
        <p:spPr bwMode="auto">
          <a:xfrm flipH="1">
            <a:off x="10768513" y="276548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81" name="Freeform 147" descr="ConsumerReport5 Icon">
            <a:extLst>
              <a:ext uri="{FF2B5EF4-FFF2-40B4-BE49-F238E27FC236}">
                <a16:creationId xmlns:a16="http://schemas.microsoft.com/office/drawing/2014/main" id="{3AEC0F5C-4900-4B55-BE68-C185B3FF0D2A}"/>
              </a:ext>
            </a:extLst>
          </p:cNvPr>
          <p:cNvSpPr>
            <a:spLocks noEditPoints="1"/>
          </p:cNvSpPr>
          <p:nvPr/>
        </p:nvSpPr>
        <p:spPr bwMode="auto">
          <a:xfrm flipH="1">
            <a:off x="2924080" y="389462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82" name="Freeform 147" descr="ConsumerReport5 Icon">
            <a:extLst>
              <a:ext uri="{FF2B5EF4-FFF2-40B4-BE49-F238E27FC236}">
                <a16:creationId xmlns:a16="http://schemas.microsoft.com/office/drawing/2014/main" id="{197FFD97-341F-4A91-A06A-3BA44FD44EF7}"/>
              </a:ext>
            </a:extLst>
          </p:cNvPr>
          <p:cNvSpPr>
            <a:spLocks noEditPoints="1"/>
          </p:cNvSpPr>
          <p:nvPr/>
        </p:nvSpPr>
        <p:spPr bwMode="auto">
          <a:xfrm flipH="1">
            <a:off x="4927010" y="3499805"/>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83" name="TextBox 82">
            <a:extLst>
              <a:ext uri="{FF2B5EF4-FFF2-40B4-BE49-F238E27FC236}">
                <a16:creationId xmlns:a16="http://schemas.microsoft.com/office/drawing/2014/main" id="{501DF468-6E91-4F99-9109-2ADE693C44E2}"/>
              </a:ext>
            </a:extLst>
          </p:cNvPr>
          <p:cNvSpPr txBox="1"/>
          <p:nvPr/>
        </p:nvSpPr>
        <p:spPr>
          <a:xfrm>
            <a:off x="5503103" y="2370085"/>
            <a:ext cx="966525" cy="553998"/>
          </a:xfrm>
          <a:prstGeom prst="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Creation of  monthly newsletter</a:t>
            </a:r>
          </a:p>
        </p:txBody>
      </p:sp>
      <p:sp>
        <p:nvSpPr>
          <p:cNvPr id="84" name="Freeform 147" descr="ConsumerReport5 Icon">
            <a:extLst>
              <a:ext uri="{FF2B5EF4-FFF2-40B4-BE49-F238E27FC236}">
                <a16:creationId xmlns:a16="http://schemas.microsoft.com/office/drawing/2014/main" id="{4D0D09AE-3EF4-4240-9E9D-FAA8739C06FF}"/>
              </a:ext>
            </a:extLst>
          </p:cNvPr>
          <p:cNvSpPr>
            <a:spLocks noEditPoints="1"/>
          </p:cNvSpPr>
          <p:nvPr/>
        </p:nvSpPr>
        <p:spPr bwMode="auto">
          <a:xfrm flipH="1">
            <a:off x="5857551" y="213282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85" name="Freeform 147" descr="ConsumerReport5 Icon">
            <a:extLst>
              <a:ext uri="{FF2B5EF4-FFF2-40B4-BE49-F238E27FC236}">
                <a16:creationId xmlns:a16="http://schemas.microsoft.com/office/drawing/2014/main" id="{11E9D888-D728-48A0-AB2D-F4713721A875}"/>
              </a:ext>
            </a:extLst>
          </p:cNvPr>
          <p:cNvSpPr>
            <a:spLocks noEditPoints="1"/>
          </p:cNvSpPr>
          <p:nvPr/>
        </p:nvSpPr>
        <p:spPr bwMode="auto">
          <a:xfrm flipH="1">
            <a:off x="4274421" y="39267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87" name="Freeform 147" descr="ConsumerReport5 Icon">
            <a:extLst>
              <a:ext uri="{FF2B5EF4-FFF2-40B4-BE49-F238E27FC236}">
                <a16:creationId xmlns:a16="http://schemas.microsoft.com/office/drawing/2014/main" id="{F70CB1DE-1E2B-4E7F-86CD-B750609DA67F}"/>
              </a:ext>
            </a:extLst>
          </p:cNvPr>
          <p:cNvSpPr>
            <a:spLocks noEditPoints="1"/>
          </p:cNvSpPr>
          <p:nvPr/>
        </p:nvSpPr>
        <p:spPr bwMode="auto">
          <a:xfrm flipH="1">
            <a:off x="4191170" y="21383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88" name="Freeform 147" descr="ConsumerReport5 Icon">
            <a:extLst>
              <a:ext uri="{FF2B5EF4-FFF2-40B4-BE49-F238E27FC236}">
                <a16:creationId xmlns:a16="http://schemas.microsoft.com/office/drawing/2014/main" id="{8FEE05B8-39E3-4348-8F97-826593F4AE35}"/>
              </a:ext>
            </a:extLst>
          </p:cNvPr>
          <p:cNvSpPr>
            <a:spLocks noEditPoints="1"/>
          </p:cNvSpPr>
          <p:nvPr/>
        </p:nvSpPr>
        <p:spPr bwMode="auto">
          <a:xfrm flipH="1">
            <a:off x="5628687" y="392906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grpSp>
        <p:nvGrpSpPr>
          <p:cNvPr id="92" name="Group 91">
            <a:extLst>
              <a:ext uri="{FF2B5EF4-FFF2-40B4-BE49-F238E27FC236}">
                <a16:creationId xmlns:a16="http://schemas.microsoft.com/office/drawing/2014/main" id="{80DBCCBD-DCD0-4B4B-BF35-95FF9413C4CF}"/>
              </a:ext>
            </a:extLst>
          </p:cNvPr>
          <p:cNvGrpSpPr/>
          <p:nvPr/>
        </p:nvGrpSpPr>
        <p:grpSpPr>
          <a:xfrm>
            <a:off x="6132926" y="3387276"/>
            <a:ext cx="1461279" cy="1461279"/>
            <a:chOff x="6110413" y="3379447"/>
            <a:chExt cx="1461279" cy="1461279"/>
          </a:xfrm>
        </p:grpSpPr>
        <p:pic>
          <p:nvPicPr>
            <p:cNvPr id="91" name="Graphic 90" descr="Arrow circle outline">
              <a:extLst>
                <a:ext uri="{FF2B5EF4-FFF2-40B4-BE49-F238E27FC236}">
                  <a16:creationId xmlns:a16="http://schemas.microsoft.com/office/drawing/2014/main" id="{32116D46-22BF-4BD1-9B1B-FBF2147EB9D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10413" y="3379447"/>
              <a:ext cx="1461279" cy="1461279"/>
            </a:xfrm>
            <a:prstGeom prst="rect">
              <a:avLst/>
            </a:prstGeom>
          </p:spPr>
        </p:pic>
        <p:sp>
          <p:nvSpPr>
            <p:cNvPr id="90" name="TextBox 89">
              <a:extLst>
                <a:ext uri="{FF2B5EF4-FFF2-40B4-BE49-F238E27FC236}">
                  <a16:creationId xmlns:a16="http://schemas.microsoft.com/office/drawing/2014/main" id="{867BEFCF-C504-4387-8855-14B45FD78165}"/>
                </a:ext>
              </a:extLst>
            </p:cNvPr>
            <p:cNvSpPr txBox="1"/>
            <p:nvPr/>
          </p:nvSpPr>
          <p:spPr>
            <a:xfrm>
              <a:off x="6364065" y="3756273"/>
              <a:ext cx="100076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0000"/>
                  </a:solidFill>
                  <a:effectLst/>
                  <a:uLnTx/>
                  <a:uFillTx/>
                  <a:latin typeface="+mn-lt"/>
                  <a:ea typeface="+mn-ea"/>
                  <a:cs typeface="+mn-cs"/>
                </a:rPr>
                <a:t>Recurring </a:t>
              </a:r>
              <a:r>
                <a:rPr lang="en-CA" sz="1000">
                  <a:solidFill>
                    <a:srgbClr val="000000"/>
                  </a:solidFill>
                  <a:latin typeface="+mn-lt"/>
                </a:rPr>
                <a:t>monthly change agent meetings</a:t>
              </a:r>
              <a:endParaRPr kumimoji="0" lang="en-CA" sz="1000" b="0" i="0" u="none" strike="noStrike" kern="1200" cap="none" spc="0" normalizeH="0" baseline="0" noProof="0">
                <a:ln>
                  <a:noFill/>
                </a:ln>
                <a:solidFill>
                  <a:srgbClr val="000000"/>
                </a:solidFill>
                <a:effectLst/>
                <a:uLnTx/>
                <a:uFillTx/>
                <a:latin typeface="+mn-lt"/>
                <a:ea typeface="+mn-ea"/>
                <a:cs typeface="+mn-cs"/>
              </a:endParaRPr>
            </a:p>
          </p:txBody>
        </p:sp>
      </p:grpSp>
      <p:sp>
        <p:nvSpPr>
          <p:cNvPr id="94" name="Freeform 147" descr="ConsumerReport5 Icon">
            <a:extLst>
              <a:ext uri="{FF2B5EF4-FFF2-40B4-BE49-F238E27FC236}">
                <a16:creationId xmlns:a16="http://schemas.microsoft.com/office/drawing/2014/main" id="{4A0F113B-5C80-4812-A507-5C228E3F11EB}"/>
              </a:ext>
            </a:extLst>
          </p:cNvPr>
          <p:cNvSpPr>
            <a:spLocks noEditPoints="1"/>
          </p:cNvSpPr>
          <p:nvPr/>
        </p:nvSpPr>
        <p:spPr bwMode="auto">
          <a:xfrm flipH="1">
            <a:off x="8234618" y="3991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95" name="Freeform 147" descr="ConsumerReport5 Icon">
            <a:extLst>
              <a:ext uri="{FF2B5EF4-FFF2-40B4-BE49-F238E27FC236}">
                <a16:creationId xmlns:a16="http://schemas.microsoft.com/office/drawing/2014/main" id="{439539D8-7EA9-4BA3-BCF5-A5A356C12162}"/>
              </a:ext>
            </a:extLst>
          </p:cNvPr>
          <p:cNvSpPr>
            <a:spLocks noEditPoints="1"/>
          </p:cNvSpPr>
          <p:nvPr/>
        </p:nvSpPr>
        <p:spPr bwMode="auto">
          <a:xfrm flipH="1">
            <a:off x="7641203" y="346528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96" name="Freeform 147" descr="ConsumerReport5 Icon">
            <a:extLst>
              <a:ext uri="{FF2B5EF4-FFF2-40B4-BE49-F238E27FC236}">
                <a16:creationId xmlns:a16="http://schemas.microsoft.com/office/drawing/2014/main" id="{187B8BD7-2182-4D62-9915-D1813BE856C6}"/>
              </a:ext>
            </a:extLst>
          </p:cNvPr>
          <p:cNvSpPr>
            <a:spLocks noEditPoints="1"/>
          </p:cNvSpPr>
          <p:nvPr/>
        </p:nvSpPr>
        <p:spPr bwMode="auto">
          <a:xfrm flipH="1">
            <a:off x="9584815" y="397573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97" name="Freeform 147" descr="ConsumerReport5 Icon">
            <a:extLst>
              <a:ext uri="{FF2B5EF4-FFF2-40B4-BE49-F238E27FC236}">
                <a16:creationId xmlns:a16="http://schemas.microsoft.com/office/drawing/2014/main" id="{38706F11-2A1E-44A8-861F-5BCB773267A6}"/>
              </a:ext>
            </a:extLst>
          </p:cNvPr>
          <p:cNvSpPr>
            <a:spLocks noEditPoints="1"/>
          </p:cNvSpPr>
          <p:nvPr/>
        </p:nvSpPr>
        <p:spPr bwMode="auto">
          <a:xfrm flipH="1">
            <a:off x="11494555"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99" name="Freeform 147" descr="ConsumerReport5 Icon">
            <a:extLst>
              <a:ext uri="{FF2B5EF4-FFF2-40B4-BE49-F238E27FC236}">
                <a16:creationId xmlns:a16="http://schemas.microsoft.com/office/drawing/2014/main" id="{CD807340-85B8-4A84-8A75-D65679F02ED6}"/>
              </a:ext>
            </a:extLst>
          </p:cNvPr>
          <p:cNvSpPr>
            <a:spLocks noEditPoints="1"/>
          </p:cNvSpPr>
          <p:nvPr/>
        </p:nvSpPr>
        <p:spPr bwMode="auto">
          <a:xfrm flipH="1">
            <a:off x="5222113" y="529409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0" name="Freeform 147" descr="ConsumerReport5 Icon">
            <a:extLst>
              <a:ext uri="{FF2B5EF4-FFF2-40B4-BE49-F238E27FC236}">
                <a16:creationId xmlns:a16="http://schemas.microsoft.com/office/drawing/2014/main" id="{4A239A98-D117-4B25-89A4-0D4226621063}"/>
              </a:ext>
            </a:extLst>
          </p:cNvPr>
          <p:cNvSpPr>
            <a:spLocks noEditPoints="1"/>
          </p:cNvSpPr>
          <p:nvPr/>
        </p:nvSpPr>
        <p:spPr bwMode="auto">
          <a:xfrm flipH="1">
            <a:off x="6051710" y="477886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1" name="Freeform 147" descr="ConsumerReport5 Icon">
            <a:extLst>
              <a:ext uri="{FF2B5EF4-FFF2-40B4-BE49-F238E27FC236}">
                <a16:creationId xmlns:a16="http://schemas.microsoft.com/office/drawing/2014/main" id="{D4AB89B6-8FB5-4915-ABB6-CF30459091FD}"/>
              </a:ext>
            </a:extLst>
          </p:cNvPr>
          <p:cNvSpPr>
            <a:spLocks noEditPoints="1"/>
          </p:cNvSpPr>
          <p:nvPr/>
        </p:nvSpPr>
        <p:spPr bwMode="auto">
          <a:xfrm flipH="1">
            <a:off x="8852431" y="347201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2" name="Freeform 147" descr="ConsumerReport5 Icon">
            <a:extLst>
              <a:ext uri="{FF2B5EF4-FFF2-40B4-BE49-F238E27FC236}">
                <a16:creationId xmlns:a16="http://schemas.microsoft.com/office/drawing/2014/main" id="{2FEC0B8E-E4BC-4EA2-9025-85301F752925}"/>
              </a:ext>
            </a:extLst>
          </p:cNvPr>
          <p:cNvSpPr>
            <a:spLocks noEditPoints="1"/>
          </p:cNvSpPr>
          <p:nvPr/>
        </p:nvSpPr>
        <p:spPr bwMode="auto">
          <a:xfrm flipH="1">
            <a:off x="8925640" y="476215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3" name="Freeform 147" descr="ConsumerReport5 Icon">
            <a:extLst>
              <a:ext uri="{FF2B5EF4-FFF2-40B4-BE49-F238E27FC236}">
                <a16:creationId xmlns:a16="http://schemas.microsoft.com/office/drawing/2014/main" id="{585CE1B2-D3F3-4913-AD4C-C886196735E2}"/>
              </a:ext>
            </a:extLst>
          </p:cNvPr>
          <p:cNvSpPr>
            <a:spLocks noEditPoints="1"/>
          </p:cNvSpPr>
          <p:nvPr/>
        </p:nvSpPr>
        <p:spPr bwMode="auto">
          <a:xfrm flipH="1">
            <a:off x="9256917" y="535642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4" name="Freeform 147" descr="ConsumerReport5 Icon">
            <a:extLst>
              <a:ext uri="{FF2B5EF4-FFF2-40B4-BE49-F238E27FC236}">
                <a16:creationId xmlns:a16="http://schemas.microsoft.com/office/drawing/2014/main" id="{CBAC0647-0A67-4B50-8D73-4DB6040991F0}"/>
              </a:ext>
            </a:extLst>
          </p:cNvPr>
          <p:cNvSpPr>
            <a:spLocks noEditPoints="1"/>
          </p:cNvSpPr>
          <p:nvPr/>
        </p:nvSpPr>
        <p:spPr bwMode="auto">
          <a:xfrm flipH="1">
            <a:off x="3681632" y="5287675"/>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5" name="Freeform 147" descr="ConsumerReport5 Icon">
            <a:extLst>
              <a:ext uri="{FF2B5EF4-FFF2-40B4-BE49-F238E27FC236}">
                <a16:creationId xmlns:a16="http://schemas.microsoft.com/office/drawing/2014/main" id="{3B93DB26-157F-460C-A4E6-33F8F1D7010A}"/>
              </a:ext>
            </a:extLst>
          </p:cNvPr>
          <p:cNvSpPr>
            <a:spLocks noEditPoints="1"/>
          </p:cNvSpPr>
          <p:nvPr/>
        </p:nvSpPr>
        <p:spPr bwMode="auto">
          <a:xfrm flipH="1">
            <a:off x="7673166" y="475584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6" name="Freeform 147" descr="ConsumerReport5 Icon">
            <a:extLst>
              <a:ext uri="{FF2B5EF4-FFF2-40B4-BE49-F238E27FC236}">
                <a16:creationId xmlns:a16="http://schemas.microsoft.com/office/drawing/2014/main" id="{C4141C48-9F9F-404C-9538-C95D2A5F6263}"/>
              </a:ext>
            </a:extLst>
          </p:cNvPr>
          <p:cNvSpPr>
            <a:spLocks noEditPoints="1"/>
          </p:cNvSpPr>
          <p:nvPr/>
        </p:nvSpPr>
        <p:spPr bwMode="auto">
          <a:xfrm flipH="1">
            <a:off x="8326219" y="531565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7" name="Freeform 147" descr="ConsumerReport5 Icon">
            <a:extLst>
              <a:ext uri="{FF2B5EF4-FFF2-40B4-BE49-F238E27FC236}">
                <a16:creationId xmlns:a16="http://schemas.microsoft.com/office/drawing/2014/main" id="{457C9EF6-2C27-45E0-A34F-7C594263B94C}"/>
              </a:ext>
            </a:extLst>
          </p:cNvPr>
          <p:cNvSpPr>
            <a:spLocks noEditPoints="1"/>
          </p:cNvSpPr>
          <p:nvPr/>
        </p:nvSpPr>
        <p:spPr bwMode="auto">
          <a:xfrm flipH="1">
            <a:off x="6945551" y="528657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08" name="TextBox 107">
            <a:extLst>
              <a:ext uri="{FF2B5EF4-FFF2-40B4-BE49-F238E27FC236}">
                <a16:creationId xmlns:a16="http://schemas.microsoft.com/office/drawing/2014/main" id="{79A63CEC-14EB-4AEA-BBBE-289E8C1AD87E}"/>
              </a:ext>
            </a:extLst>
          </p:cNvPr>
          <p:cNvSpPr txBox="1"/>
          <p:nvPr/>
        </p:nvSpPr>
        <p:spPr>
          <a:xfrm>
            <a:off x="11102814" y="2382320"/>
            <a:ext cx="851619" cy="553998"/>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000000"/>
                </a:solidFill>
                <a:effectLst/>
                <a:uLnTx/>
                <a:uFillTx/>
                <a:latin typeface="+mn-lt"/>
                <a:ea typeface="+mn-ea"/>
                <a:cs typeface="+mn-cs"/>
              </a:rPr>
              <a:t>PSPC Project Story Collection</a:t>
            </a:r>
          </a:p>
        </p:txBody>
      </p:sp>
      <p:sp>
        <p:nvSpPr>
          <p:cNvPr id="110" name="Freeform 147" descr="ConsumerReport5 Icon">
            <a:extLst>
              <a:ext uri="{FF2B5EF4-FFF2-40B4-BE49-F238E27FC236}">
                <a16:creationId xmlns:a16="http://schemas.microsoft.com/office/drawing/2014/main" id="{93B2E966-4DB8-4CFE-83A9-BD365703D900}"/>
              </a:ext>
            </a:extLst>
          </p:cNvPr>
          <p:cNvSpPr>
            <a:spLocks noEditPoints="1"/>
          </p:cNvSpPr>
          <p:nvPr/>
        </p:nvSpPr>
        <p:spPr bwMode="auto">
          <a:xfrm flipH="1">
            <a:off x="11424444" y="219870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11" name="Freeform 147" descr="ConsumerReport5 Icon">
            <a:extLst>
              <a:ext uri="{FF2B5EF4-FFF2-40B4-BE49-F238E27FC236}">
                <a16:creationId xmlns:a16="http://schemas.microsoft.com/office/drawing/2014/main" id="{D1469ABE-5C62-434A-A47A-59A0C11B80A4}"/>
              </a:ext>
            </a:extLst>
          </p:cNvPr>
          <p:cNvSpPr>
            <a:spLocks noEditPoints="1"/>
          </p:cNvSpPr>
          <p:nvPr/>
        </p:nvSpPr>
        <p:spPr bwMode="auto">
          <a:xfrm flipH="1">
            <a:off x="3626089" y="348240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12" name="TextBox 111">
            <a:extLst>
              <a:ext uri="{FF2B5EF4-FFF2-40B4-BE49-F238E27FC236}">
                <a16:creationId xmlns:a16="http://schemas.microsoft.com/office/drawing/2014/main" id="{05DF1896-3736-4E1A-AF0F-AB9BA301E232}"/>
              </a:ext>
            </a:extLst>
          </p:cNvPr>
          <p:cNvSpPr txBox="1"/>
          <p:nvPr/>
        </p:nvSpPr>
        <p:spPr>
          <a:xfrm>
            <a:off x="7865117" y="2412544"/>
            <a:ext cx="1060223" cy="400110"/>
          </a:xfrm>
          <a:prstGeom prst="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Move communication</a:t>
            </a:r>
          </a:p>
        </p:txBody>
      </p:sp>
      <p:sp>
        <p:nvSpPr>
          <p:cNvPr id="113" name="Freeform 147" descr="ConsumerReport5 Icon">
            <a:extLst>
              <a:ext uri="{FF2B5EF4-FFF2-40B4-BE49-F238E27FC236}">
                <a16:creationId xmlns:a16="http://schemas.microsoft.com/office/drawing/2014/main" id="{3C0CC1D1-AAEB-4ED0-87C1-4C9118D7026C}"/>
              </a:ext>
            </a:extLst>
          </p:cNvPr>
          <p:cNvSpPr>
            <a:spLocks noEditPoints="1"/>
          </p:cNvSpPr>
          <p:nvPr/>
        </p:nvSpPr>
        <p:spPr bwMode="auto">
          <a:xfrm flipH="1">
            <a:off x="8256181" y="216008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
        <p:nvSpPr>
          <p:cNvPr id="115" name="TextBox 114">
            <a:extLst>
              <a:ext uri="{FF2B5EF4-FFF2-40B4-BE49-F238E27FC236}">
                <a16:creationId xmlns:a16="http://schemas.microsoft.com/office/drawing/2014/main" id="{01477266-A515-4DEC-81F1-22B825DDA18D}"/>
              </a:ext>
            </a:extLst>
          </p:cNvPr>
          <p:cNvSpPr txBox="1"/>
          <p:nvPr/>
        </p:nvSpPr>
        <p:spPr>
          <a:xfrm>
            <a:off x="8071065" y="6333440"/>
            <a:ext cx="2751322" cy="246221"/>
          </a:xfrm>
          <a:prstGeom prst="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defRPr>
            </a:lvl1pPr>
          </a:lstStyle>
          <a:p>
            <a:pPr algn="l"/>
            <a:r>
              <a:rPr lang="en-CA">
                <a:latin typeface="+mn-lt"/>
              </a:rPr>
              <a:t>*as required</a:t>
            </a:r>
          </a:p>
        </p:txBody>
      </p:sp>
      <p:sp>
        <p:nvSpPr>
          <p:cNvPr id="116" name="TextBox 115">
            <a:extLst>
              <a:ext uri="{FF2B5EF4-FFF2-40B4-BE49-F238E27FC236}">
                <a16:creationId xmlns:a16="http://schemas.microsoft.com/office/drawing/2014/main" id="{0A84F09F-E060-44F0-B3ED-F0AEC628A6C6}"/>
              </a:ext>
            </a:extLst>
          </p:cNvPr>
          <p:cNvSpPr txBox="1"/>
          <p:nvPr/>
        </p:nvSpPr>
        <p:spPr>
          <a:xfrm>
            <a:off x="10758549" y="5006299"/>
            <a:ext cx="1111756" cy="612934"/>
          </a:xfrm>
          <a:prstGeom prst="roundRect">
            <a:avLst/>
          </a:prstGeom>
          <a:noFill/>
          <a:ln w="38100">
            <a:no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r>
              <a:rPr lang="en-CA" dirty="0">
                <a:latin typeface="+mn-lt"/>
              </a:rPr>
              <a:t>New employee onboarding toolkit</a:t>
            </a:r>
          </a:p>
        </p:txBody>
      </p:sp>
      <p:sp>
        <p:nvSpPr>
          <p:cNvPr id="117" name="Freeform 147" descr="ConsumerReport5 Icon">
            <a:extLst>
              <a:ext uri="{FF2B5EF4-FFF2-40B4-BE49-F238E27FC236}">
                <a16:creationId xmlns:a16="http://schemas.microsoft.com/office/drawing/2014/main" id="{BB3322FF-1761-4364-84DF-83A0F135F213}"/>
              </a:ext>
            </a:extLst>
          </p:cNvPr>
          <p:cNvSpPr>
            <a:spLocks noEditPoints="1"/>
          </p:cNvSpPr>
          <p:nvPr/>
        </p:nvSpPr>
        <p:spPr bwMode="auto">
          <a:xfrm flipH="1">
            <a:off x="11170311" y="477317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grpSp>
        <p:nvGrpSpPr>
          <p:cNvPr id="118" name="Group 117">
            <a:extLst>
              <a:ext uri="{FF2B5EF4-FFF2-40B4-BE49-F238E27FC236}">
                <a16:creationId xmlns:a16="http://schemas.microsoft.com/office/drawing/2014/main" id="{792B6EEC-D869-4AAF-A15C-5764E5018087}"/>
              </a:ext>
            </a:extLst>
          </p:cNvPr>
          <p:cNvGrpSpPr/>
          <p:nvPr/>
        </p:nvGrpSpPr>
        <p:grpSpPr>
          <a:xfrm>
            <a:off x="9627005" y="4632807"/>
            <a:ext cx="1461279" cy="1461279"/>
            <a:chOff x="6110413" y="3379447"/>
            <a:chExt cx="1461279" cy="1461279"/>
          </a:xfrm>
        </p:grpSpPr>
        <p:pic>
          <p:nvPicPr>
            <p:cNvPr id="119" name="Graphic 118" descr="Arrow circle outline">
              <a:extLst>
                <a:ext uri="{FF2B5EF4-FFF2-40B4-BE49-F238E27FC236}">
                  <a16:creationId xmlns:a16="http://schemas.microsoft.com/office/drawing/2014/main" id="{1686C85E-6DEE-49F5-819D-ACE70D6B568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10413" y="3379447"/>
              <a:ext cx="1461279" cy="1461279"/>
            </a:xfrm>
            <a:prstGeom prst="rect">
              <a:avLst/>
            </a:prstGeom>
          </p:spPr>
        </p:pic>
        <p:sp>
          <p:nvSpPr>
            <p:cNvPr id="120" name="TextBox 119">
              <a:extLst>
                <a:ext uri="{FF2B5EF4-FFF2-40B4-BE49-F238E27FC236}">
                  <a16:creationId xmlns:a16="http://schemas.microsoft.com/office/drawing/2014/main" id="{1081BB2B-73DE-4D0A-A9CF-9329525272A0}"/>
                </a:ext>
              </a:extLst>
            </p:cNvPr>
            <p:cNvSpPr txBox="1"/>
            <p:nvPr/>
          </p:nvSpPr>
          <p:spPr>
            <a:xfrm>
              <a:off x="6364065" y="3756273"/>
              <a:ext cx="100076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000">
                  <a:solidFill>
                    <a:srgbClr val="000000"/>
                  </a:solidFill>
                  <a:latin typeface="+mn-lt"/>
                </a:rPr>
                <a:t>Various ongoing</a:t>
              </a:r>
              <a:r>
                <a:rPr kumimoji="0" lang="en-CA" sz="1000" b="0" i="0" u="none" strike="noStrike" kern="1200" cap="none" spc="0" normalizeH="0" baseline="0" noProof="0">
                  <a:ln>
                    <a:noFill/>
                  </a:ln>
                  <a:solidFill>
                    <a:srgbClr val="000000"/>
                  </a:solidFill>
                  <a:effectLst/>
                  <a:uLnTx/>
                  <a:uFillTx/>
                  <a:latin typeface="+mn-lt"/>
                  <a:ea typeface="+mn-ea"/>
                  <a:cs typeface="+mn-cs"/>
                </a:rPr>
                <a:t> refresher courses</a:t>
              </a:r>
            </a:p>
          </p:txBody>
        </p:sp>
      </p:grpSp>
      <p:sp>
        <p:nvSpPr>
          <p:cNvPr id="109" name="TextBox 108">
            <a:extLst>
              <a:ext uri="{FF2B5EF4-FFF2-40B4-BE49-F238E27FC236}">
                <a16:creationId xmlns:a16="http://schemas.microsoft.com/office/drawing/2014/main" id="{0F260E89-8395-4DEB-817E-09AB3BB1C32C}"/>
              </a:ext>
            </a:extLst>
          </p:cNvPr>
          <p:cNvSpPr txBox="1"/>
          <p:nvPr/>
        </p:nvSpPr>
        <p:spPr>
          <a:xfrm>
            <a:off x="5982838" y="422434"/>
            <a:ext cx="2135368" cy="461665"/>
          </a:xfrm>
          <a:prstGeom prst="rect">
            <a:avLst/>
          </a:prstGeom>
          <a:noFill/>
        </p:spPr>
        <p:txBody>
          <a:bodyPr wrap="square">
            <a:spAutoFit/>
          </a:bodyPr>
          <a:lstStyle/>
          <a:p>
            <a:r>
              <a:rPr lang="en-CA" dirty="0">
                <a:solidFill>
                  <a:schemeClr val="accent4"/>
                </a:solidFill>
                <a:latin typeface="Modern Love Grunge" panose="020B0604020202020204" pitchFamily="82" charset="0"/>
              </a:rPr>
              <a:t>at a glance</a:t>
            </a:r>
          </a:p>
        </p:txBody>
      </p:sp>
      <p:sp>
        <p:nvSpPr>
          <p:cNvPr id="114" name="TextBox 113">
            <a:extLst>
              <a:ext uri="{FF2B5EF4-FFF2-40B4-BE49-F238E27FC236}">
                <a16:creationId xmlns:a16="http://schemas.microsoft.com/office/drawing/2014/main" id="{D1E7B60B-B42B-4A67-B4E7-3485722ED609}"/>
              </a:ext>
            </a:extLst>
          </p:cNvPr>
          <p:cNvSpPr txBox="1"/>
          <p:nvPr/>
        </p:nvSpPr>
        <p:spPr>
          <a:xfrm>
            <a:off x="1945702" y="2388893"/>
            <a:ext cx="1163278" cy="24622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mn-lt"/>
                <a:ea typeface="+mn-ea"/>
                <a:cs typeface="+mn-cs"/>
              </a:rPr>
              <a:t>Townhall</a:t>
            </a:r>
          </a:p>
        </p:txBody>
      </p:sp>
      <p:sp>
        <p:nvSpPr>
          <p:cNvPr id="121" name="Freeform 147" descr="ConsumerReport5 Icon">
            <a:extLst>
              <a:ext uri="{FF2B5EF4-FFF2-40B4-BE49-F238E27FC236}">
                <a16:creationId xmlns:a16="http://schemas.microsoft.com/office/drawing/2014/main" id="{24FD3264-A958-4EF9-8E84-F17C717EC3A2}"/>
              </a:ext>
            </a:extLst>
          </p:cNvPr>
          <p:cNvSpPr>
            <a:spLocks noEditPoints="1"/>
          </p:cNvSpPr>
          <p:nvPr/>
        </p:nvSpPr>
        <p:spPr bwMode="auto">
          <a:xfrm flipH="1">
            <a:off x="2405024" y="215488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srgbClr val="000000"/>
              </a:solidFill>
              <a:effectLst/>
              <a:uLnTx/>
              <a:uFillTx/>
              <a:ea typeface="+mn-ea"/>
              <a:cs typeface="+mn-cs"/>
            </a:endParaRPr>
          </a:p>
        </p:txBody>
      </p:sp>
    </p:spTree>
    <p:extLst>
      <p:ext uri="{BB962C8B-B14F-4D97-AF65-F5344CB8AC3E}">
        <p14:creationId xmlns:p14="http://schemas.microsoft.com/office/powerpoint/2010/main" val="457082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8908-0C1D-4606-B8A7-3F3771E011DC}"/>
              </a:ext>
            </a:extLst>
          </p:cNvPr>
          <p:cNvSpPr>
            <a:spLocks noGrp="1"/>
          </p:cNvSpPr>
          <p:nvPr>
            <p:ph type="title"/>
          </p:nvPr>
        </p:nvSpPr>
        <p:spPr>
          <a:xfrm>
            <a:off x="260379" y="137453"/>
            <a:ext cx="10704280" cy="779462"/>
          </a:xfrm>
        </p:spPr>
        <p:txBody>
          <a:bodyPr/>
          <a:lstStyle/>
          <a:p>
            <a:r>
              <a:rPr lang="en-CA" dirty="0">
                <a:solidFill>
                  <a:schemeClr val="accent2"/>
                </a:solidFill>
              </a:rPr>
              <a:t>Getting ready to manage the change</a:t>
            </a:r>
          </a:p>
        </p:txBody>
      </p:sp>
      <p:sp>
        <p:nvSpPr>
          <p:cNvPr id="3" name="Content Placeholder 2">
            <a:extLst>
              <a:ext uri="{FF2B5EF4-FFF2-40B4-BE49-F238E27FC236}">
                <a16:creationId xmlns:a16="http://schemas.microsoft.com/office/drawing/2014/main" id="{9AE0BC0E-B8DE-44B1-A85B-DDACD8BB12D9}"/>
              </a:ext>
            </a:extLst>
          </p:cNvPr>
          <p:cNvSpPr>
            <a:spLocks noGrp="1"/>
          </p:cNvSpPr>
          <p:nvPr>
            <p:ph idx="1"/>
          </p:nvPr>
        </p:nvSpPr>
        <p:spPr>
          <a:xfrm>
            <a:off x="356071" y="3609103"/>
            <a:ext cx="5997053" cy="2027235"/>
          </a:xfrm>
          <a:prstGeom prst="roundRect">
            <a:avLst/>
          </a:prstGeom>
          <a:solidFill>
            <a:schemeClr val="bg1"/>
          </a:solidFill>
        </p:spPr>
        <p:txBody>
          <a:bodyPr>
            <a:normAutofit/>
          </a:bodyPr>
          <a:lstStyle/>
          <a:p>
            <a:pPr marL="0" indent="0">
              <a:spcAft>
                <a:spcPts val="600"/>
              </a:spcAft>
              <a:buNone/>
            </a:pPr>
            <a:r>
              <a:rPr lang="en-CA" sz="1800" dirty="0"/>
              <a:t>Assign a change management resource(s) for your workplace transformation project to: </a:t>
            </a:r>
          </a:p>
          <a:p>
            <a:pPr>
              <a:spcAft>
                <a:spcPts val="600"/>
              </a:spcAft>
            </a:pPr>
            <a:r>
              <a:rPr lang="en-CA" sz="1200" dirty="0"/>
              <a:t>Develop and implement a change management program</a:t>
            </a:r>
            <a:r>
              <a:rPr lang="en-US" sz="1200" dirty="0">
                <a:latin typeface="Arial" panose="020B0604020202020204" pitchFamily="34" charset="0"/>
                <a:cs typeface="Arial" panose="020B0604020202020204" pitchFamily="34" charset="0"/>
              </a:rPr>
              <a:t>;</a:t>
            </a:r>
            <a:endParaRPr lang="en-CA" sz="1200" dirty="0"/>
          </a:p>
          <a:p>
            <a:pPr>
              <a:spcAft>
                <a:spcPts val="600"/>
              </a:spcAft>
            </a:pPr>
            <a:r>
              <a:rPr lang="en-CA" sz="1200" dirty="0"/>
              <a:t>Monitor change adoption.</a:t>
            </a:r>
          </a:p>
          <a:p>
            <a:pPr marL="0" indent="0">
              <a:buNone/>
            </a:pPr>
            <a:endParaRPr lang="en-CA" sz="1800" dirty="0">
              <a:highlight>
                <a:srgbClr val="FFFF00"/>
              </a:highlight>
            </a:endParaRPr>
          </a:p>
          <a:p>
            <a:endParaRPr lang="en-CA" sz="1800" dirty="0"/>
          </a:p>
          <a:p>
            <a:endParaRPr lang="en-CA" sz="1800" dirty="0"/>
          </a:p>
        </p:txBody>
      </p:sp>
      <p:sp>
        <p:nvSpPr>
          <p:cNvPr id="4" name="Content Placeholder 2">
            <a:extLst>
              <a:ext uri="{FF2B5EF4-FFF2-40B4-BE49-F238E27FC236}">
                <a16:creationId xmlns:a16="http://schemas.microsoft.com/office/drawing/2014/main" id="{814F4295-1111-458D-83B6-32DA91A7B4BF}"/>
              </a:ext>
            </a:extLst>
          </p:cNvPr>
          <p:cNvSpPr txBox="1">
            <a:spLocks/>
          </p:cNvSpPr>
          <p:nvPr/>
        </p:nvSpPr>
        <p:spPr>
          <a:xfrm>
            <a:off x="5829960" y="1036009"/>
            <a:ext cx="7049387" cy="17341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CA" dirty="0"/>
          </a:p>
        </p:txBody>
      </p:sp>
      <p:sp>
        <p:nvSpPr>
          <p:cNvPr id="9" name="TextBox 8">
            <a:extLst>
              <a:ext uri="{FF2B5EF4-FFF2-40B4-BE49-F238E27FC236}">
                <a16:creationId xmlns:a16="http://schemas.microsoft.com/office/drawing/2014/main" id="{ED7B2235-2E9F-47AE-96EF-5F6EF2CA9DAA}"/>
              </a:ext>
            </a:extLst>
          </p:cNvPr>
          <p:cNvSpPr txBox="1"/>
          <p:nvPr/>
        </p:nvSpPr>
        <p:spPr>
          <a:xfrm>
            <a:off x="356071" y="1118682"/>
            <a:ext cx="5958101" cy="2009061"/>
          </a:xfrm>
          <a:prstGeom prst="roundRect">
            <a:avLst/>
          </a:prstGeom>
          <a:solidFill>
            <a:schemeClr val="bg1"/>
          </a:solidFill>
        </p:spPr>
        <p:txBody>
          <a:bodyPr wrap="square">
            <a:spAutoFit/>
          </a:bodyPr>
          <a:lstStyle/>
          <a:p>
            <a:pPr lvl="1"/>
            <a:r>
              <a:rPr lang="en-US" sz="1600" b="1" dirty="0">
                <a:latin typeface="Arial" panose="020B0604020202020204" pitchFamily="34" charset="0"/>
                <a:cs typeface="Arial" panose="020B0604020202020204" pitchFamily="34" charset="0"/>
              </a:rPr>
              <a:t>Key success factor for managing change:</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Organization has a clearly defined vision and is willing to change and adopt new ways of working</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Sponsor and leadership are ready to be engaged, support the change and communicate often</a:t>
            </a:r>
          </a:p>
        </p:txBody>
      </p:sp>
      <p:sp>
        <p:nvSpPr>
          <p:cNvPr id="11" name="TextBox 10">
            <a:extLst>
              <a:ext uri="{FF2B5EF4-FFF2-40B4-BE49-F238E27FC236}">
                <a16:creationId xmlns:a16="http://schemas.microsoft.com/office/drawing/2014/main" id="{8972B937-6BB4-4874-BC16-91D81CE27F46}"/>
              </a:ext>
            </a:extLst>
          </p:cNvPr>
          <p:cNvSpPr txBox="1"/>
          <p:nvPr/>
        </p:nvSpPr>
        <p:spPr>
          <a:xfrm>
            <a:off x="7073860" y="1631018"/>
            <a:ext cx="4889463" cy="830997"/>
          </a:xfrm>
          <a:prstGeom prst="rect">
            <a:avLst/>
          </a:prstGeom>
          <a:noFill/>
        </p:spPr>
        <p:txBody>
          <a:bodyPr wrap="square">
            <a:spAutoFit/>
          </a:bodyPr>
          <a:lstStyle/>
          <a:p>
            <a:r>
              <a:rPr lang="en-CA" b="1" dirty="0">
                <a:latin typeface="Calibri" panose="020F0502020204030204" pitchFamily="34" charset="0"/>
                <a:cs typeface="Calibri" panose="020F0502020204030204" pitchFamily="34" charset="0"/>
              </a:rPr>
              <a:t>PSPC Change Management National Centre of expertise</a:t>
            </a:r>
            <a:r>
              <a:rPr lang="en-CA" dirty="0">
                <a:latin typeface="Calibri" panose="020F0502020204030204" pitchFamily="34" charset="0"/>
                <a:cs typeface="Calibri" panose="020F0502020204030204" pitchFamily="34" charset="0"/>
              </a:rPr>
              <a:t> </a:t>
            </a:r>
            <a:endParaRPr lang="en-CA" dirty="0"/>
          </a:p>
        </p:txBody>
      </p:sp>
      <p:sp>
        <p:nvSpPr>
          <p:cNvPr id="12" name="TextBox 11">
            <a:extLst>
              <a:ext uri="{FF2B5EF4-FFF2-40B4-BE49-F238E27FC236}">
                <a16:creationId xmlns:a16="http://schemas.microsoft.com/office/drawing/2014/main" id="{120F45FF-2848-4071-BE30-5E4B37B46372}"/>
              </a:ext>
            </a:extLst>
          </p:cNvPr>
          <p:cNvSpPr txBox="1"/>
          <p:nvPr/>
        </p:nvSpPr>
        <p:spPr>
          <a:xfrm>
            <a:off x="8364663" y="5440018"/>
            <a:ext cx="2915747" cy="461665"/>
          </a:xfrm>
          <a:prstGeom prst="rect">
            <a:avLst/>
          </a:prstGeom>
          <a:noFill/>
        </p:spPr>
        <p:txBody>
          <a:bodyPr wrap="square">
            <a:spAutoFit/>
          </a:bodyPr>
          <a:lstStyle/>
          <a:p>
            <a:r>
              <a:rPr lang="en-CA" sz="2400" dirty="0">
                <a:latin typeface="Calibri" panose="020F0502020204030204" pitchFamily="34" charset="0"/>
                <a:cs typeface="Calibri" panose="020F0502020204030204" pitchFamily="34" charset="0"/>
              </a:rPr>
              <a:t>CM Program in-a-box </a:t>
            </a:r>
            <a:endParaRPr lang="en-CA" dirty="0"/>
          </a:p>
        </p:txBody>
      </p:sp>
      <p:sp>
        <p:nvSpPr>
          <p:cNvPr id="26" name="TextBox 25">
            <a:extLst>
              <a:ext uri="{FF2B5EF4-FFF2-40B4-BE49-F238E27FC236}">
                <a16:creationId xmlns:a16="http://schemas.microsoft.com/office/drawing/2014/main" id="{F0A21BFE-6821-4825-AF01-C66830E4659A}"/>
              </a:ext>
            </a:extLst>
          </p:cNvPr>
          <p:cNvSpPr txBox="1"/>
          <p:nvPr/>
        </p:nvSpPr>
        <p:spPr>
          <a:xfrm>
            <a:off x="7073860" y="2695365"/>
            <a:ext cx="4762069" cy="2744653"/>
          </a:xfrm>
          <a:prstGeom prst="roundRect">
            <a:avLst/>
          </a:prstGeom>
          <a:solidFill>
            <a:schemeClr val="accent1">
              <a:lumMod val="40000"/>
              <a:lumOff val="60000"/>
            </a:schemeClr>
          </a:solidFill>
        </p:spPr>
        <p:txBody>
          <a:bodyPr wrap="square">
            <a:spAutoFit/>
          </a:bodyPr>
          <a:lstStyle/>
          <a:p>
            <a:pPr>
              <a:spcBef>
                <a:spcPts val="0"/>
              </a:spcBef>
              <a:spcAft>
                <a:spcPts val="0"/>
              </a:spcAft>
            </a:pPr>
            <a:r>
              <a:rPr lang="en-US" sz="1600" dirty="0">
                <a:latin typeface="Arial" panose="020B0604020202020204" pitchFamily="34" charset="0"/>
                <a:cs typeface="Arial" panose="020B0604020202020204" pitchFamily="34" charset="0"/>
              </a:rPr>
              <a:t>A change expert from the Change Management National Centre of Expertise will provide advice and guidance to the assigned client change management resource/team to:</a:t>
            </a:r>
            <a:endParaRPr lang="en-CA" sz="1600" dirty="0">
              <a:latin typeface="Arial" panose="020B0604020202020204" pitchFamily="34" charset="0"/>
              <a:cs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CA" sz="1400" dirty="0">
                <a:latin typeface="Arial" panose="020B0604020202020204" pitchFamily="34" charset="0"/>
                <a:cs typeface="Arial" panose="020B0604020202020204" pitchFamily="34" charset="0"/>
              </a:rPr>
              <a:t>Get set-up</a:t>
            </a:r>
          </a:p>
          <a:p>
            <a:pPr marL="342900" marR="0" lvl="0" indent="-342900">
              <a:lnSpc>
                <a:spcPct val="110000"/>
              </a:lnSpc>
              <a:spcBef>
                <a:spcPts val="0"/>
              </a:spcBef>
              <a:spcAft>
                <a:spcPts val="0"/>
              </a:spcAft>
              <a:buFont typeface="Symbol" panose="05050102010706020507" pitchFamily="18" charset="2"/>
              <a:buChar char=""/>
            </a:pPr>
            <a:r>
              <a:rPr lang="en-CA" sz="1400" dirty="0">
                <a:latin typeface="Arial" panose="020B0604020202020204" pitchFamily="34" charset="0"/>
                <a:cs typeface="Arial" panose="020B0604020202020204" pitchFamily="34" charset="0"/>
              </a:rPr>
              <a:t>Support to define the employee experience</a:t>
            </a:r>
          </a:p>
          <a:p>
            <a:pPr marL="342900" marR="0" lvl="0" indent="-342900">
              <a:lnSpc>
                <a:spcPct val="110000"/>
              </a:lnSpc>
              <a:spcBef>
                <a:spcPts val="0"/>
              </a:spcBef>
              <a:spcAft>
                <a:spcPts val="0"/>
              </a:spcAft>
              <a:buFont typeface="Symbol" panose="05050102010706020507" pitchFamily="18" charset="2"/>
              <a:buChar char=""/>
            </a:pPr>
            <a:r>
              <a:rPr lang="en-CA" sz="1400" dirty="0">
                <a:latin typeface="Arial" panose="020B0604020202020204" pitchFamily="34" charset="0"/>
                <a:cs typeface="Arial" panose="020B0604020202020204" pitchFamily="34" charset="0"/>
              </a:rPr>
              <a:t>Direct support on how to customize the tools in the box</a:t>
            </a:r>
          </a:p>
          <a:p>
            <a:pPr marL="342900" marR="0" lvl="0" indent="-342900">
              <a:lnSpc>
                <a:spcPct val="110000"/>
              </a:lnSpc>
              <a:spcBef>
                <a:spcPts val="0"/>
              </a:spcBef>
              <a:spcAft>
                <a:spcPts val="0"/>
              </a:spcAft>
              <a:buFont typeface="Symbol" panose="05050102010706020507" pitchFamily="18" charset="2"/>
              <a:buChar char=""/>
            </a:pPr>
            <a:r>
              <a:rPr lang="en-US" sz="1400" dirty="0">
                <a:latin typeface="Arial" panose="020B0604020202020204" pitchFamily="34" charset="0"/>
                <a:cs typeface="Arial" panose="020B0604020202020204" pitchFamily="34" charset="0"/>
              </a:rPr>
              <a:t>Share best practices and how to sustain the change.​</a:t>
            </a:r>
            <a:endParaRPr lang="en-CA" sz="1400" dirty="0">
              <a:latin typeface="Arial" panose="020B0604020202020204" pitchFamily="34" charset="0"/>
              <a:cs typeface="Arial" panose="020B0604020202020204" pitchFamily="34" charset="0"/>
            </a:endParaRPr>
          </a:p>
        </p:txBody>
      </p:sp>
      <p:pic>
        <p:nvPicPr>
          <p:cNvPr id="13" name="Graphic 12" descr="User with solid fill">
            <a:extLst>
              <a:ext uri="{FF2B5EF4-FFF2-40B4-BE49-F238E27FC236}">
                <a16:creationId xmlns:a16="http://schemas.microsoft.com/office/drawing/2014/main" id="{55E6CA48-AA8A-41A9-A7B4-D116292253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90051" y="3929598"/>
            <a:ext cx="520999" cy="520999"/>
          </a:xfrm>
          <a:prstGeom prst="rect">
            <a:avLst/>
          </a:prstGeom>
        </p:spPr>
      </p:pic>
      <p:pic>
        <p:nvPicPr>
          <p:cNvPr id="23" name="Graphic 22" descr="Target outline">
            <a:extLst>
              <a:ext uri="{FF2B5EF4-FFF2-40B4-BE49-F238E27FC236}">
                <a16:creationId xmlns:a16="http://schemas.microsoft.com/office/drawing/2014/main" id="{FA194E89-9EA8-4763-B9B0-BC9E0DC9AE0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9515" y="1755839"/>
            <a:ext cx="420524" cy="420524"/>
          </a:xfrm>
          <a:prstGeom prst="rect">
            <a:avLst/>
          </a:prstGeom>
        </p:spPr>
      </p:pic>
      <p:pic>
        <p:nvPicPr>
          <p:cNvPr id="27" name="Graphic 26" descr="Caret Down with solid fill">
            <a:extLst>
              <a:ext uri="{FF2B5EF4-FFF2-40B4-BE49-F238E27FC236}">
                <a16:creationId xmlns:a16="http://schemas.microsoft.com/office/drawing/2014/main" id="{130F858B-32F0-4E68-A90F-826341FA4B9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77921" y="2901640"/>
            <a:ext cx="914400" cy="914400"/>
          </a:xfrm>
          <a:prstGeom prst="rect">
            <a:avLst/>
          </a:prstGeom>
        </p:spPr>
      </p:pic>
      <p:pic>
        <p:nvPicPr>
          <p:cNvPr id="16" name="Picture 15">
            <a:extLst>
              <a:ext uri="{FF2B5EF4-FFF2-40B4-BE49-F238E27FC236}">
                <a16:creationId xmlns:a16="http://schemas.microsoft.com/office/drawing/2014/main" id="{8F347CD0-E2CF-41CD-86F3-D8E90371652C}"/>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B5E1FF"/>
              </a:clrFrom>
              <a:clrTo>
                <a:srgbClr val="B5E1FF">
                  <a:alpha val="0"/>
                </a:srgbClr>
              </a:clrTo>
            </a:clrChange>
            <a:biLevel thresh="75000"/>
            <a:alphaModFix amt="70000"/>
            <a:extLst>
              <a:ext uri="{BEBA8EAE-BF5A-486C-A8C5-ECC9F3942E4B}">
                <a14:imgProps xmlns:a14="http://schemas.microsoft.com/office/drawing/2010/main">
                  <a14:imgLayer r:embed="rId10">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095619" y="2053126"/>
            <a:ext cx="562971" cy="562971"/>
          </a:xfrm>
          <a:prstGeom prst="rect">
            <a:avLst/>
          </a:prstGeom>
          <a:solidFill>
            <a:schemeClr val="bg1">
              <a:lumMod val="75000"/>
            </a:schemeClr>
          </a:solidFill>
        </p:spPr>
      </p:pic>
      <p:pic>
        <p:nvPicPr>
          <p:cNvPr id="18" name="Graphic 17" descr="Packing Box Open outline">
            <a:extLst>
              <a:ext uri="{FF2B5EF4-FFF2-40B4-BE49-F238E27FC236}">
                <a16:creationId xmlns:a16="http://schemas.microsoft.com/office/drawing/2014/main" id="{5E19E5D3-C13D-450B-9E74-882AE48FCC9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56141" y="5228241"/>
            <a:ext cx="914400" cy="914400"/>
          </a:xfrm>
          <a:prstGeom prst="rect">
            <a:avLst/>
          </a:prstGeom>
        </p:spPr>
      </p:pic>
      <p:pic>
        <p:nvPicPr>
          <p:cNvPr id="31" name="Graphic 30" descr="Transfer with solid fill">
            <a:extLst>
              <a:ext uri="{FF2B5EF4-FFF2-40B4-BE49-F238E27FC236}">
                <a16:creationId xmlns:a16="http://schemas.microsoft.com/office/drawing/2014/main" id="{DE7DAB77-9494-4BF4-93C6-BA6517D3C1B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51820" y="3732898"/>
            <a:ext cx="914400" cy="914400"/>
          </a:xfrm>
          <a:prstGeom prst="rect">
            <a:avLst/>
          </a:prstGeom>
        </p:spPr>
      </p:pic>
      <p:pic>
        <p:nvPicPr>
          <p:cNvPr id="6" name="Graphic 5" descr="User network outline">
            <a:extLst>
              <a:ext uri="{FF2B5EF4-FFF2-40B4-BE49-F238E27FC236}">
                <a16:creationId xmlns:a16="http://schemas.microsoft.com/office/drawing/2014/main" id="{4BF576F1-6E9C-4527-90D4-F310BB8D433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9515" y="2534106"/>
            <a:ext cx="420524" cy="420524"/>
          </a:xfrm>
          <a:prstGeom prst="rect">
            <a:avLst/>
          </a:prstGeom>
        </p:spPr>
      </p:pic>
    </p:spTree>
    <p:extLst>
      <p:ext uri="{BB962C8B-B14F-4D97-AF65-F5344CB8AC3E}">
        <p14:creationId xmlns:p14="http://schemas.microsoft.com/office/powerpoint/2010/main" val="1704585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366-F624-4430-A2DE-389AE667BE31}"/>
              </a:ext>
            </a:extLst>
          </p:cNvPr>
          <p:cNvSpPr>
            <a:spLocks noGrp="1"/>
          </p:cNvSpPr>
          <p:nvPr>
            <p:ph type="title"/>
          </p:nvPr>
        </p:nvSpPr>
        <p:spPr>
          <a:xfrm>
            <a:off x="432084" y="218281"/>
            <a:ext cx="10704280" cy="779462"/>
          </a:xfrm>
        </p:spPr>
        <p:txBody>
          <a:bodyPr/>
          <a:lstStyle/>
          <a:p>
            <a:r>
              <a:rPr lang="en-CA" dirty="0">
                <a:solidFill>
                  <a:schemeClr val="accent5"/>
                </a:solidFill>
              </a:rPr>
              <a:t>Ready to embark?	</a:t>
            </a:r>
          </a:p>
        </p:txBody>
      </p:sp>
      <p:sp>
        <p:nvSpPr>
          <p:cNvPr id="3" name="Content Placeholder 2">
            <a:extLst>
              <a:ext uri="{FF2B5EF4-FFF2-40B4-BE49-F238E27FC236}">
                <a16:creationId xmlns:a16="http://schemas.microsoft.com/office/drawing/2014/main" id="{EFA95AA2-4844-4AA5-B340-02691900863C}"/>
              </a:ext>
            </a:extLst>
          </p:cNvPr>
          <p:cNvSpPr>
            <a:spLocks noGrp="1"/>
          </p:cNvSpPr>
          <p:nvPr>
            <p:ph idx="1"/>
          </p:nvPr>
        </p:nvSpPr>
        <p:spPr>
          <a:xfrm>
            <a:off x="1201037" y="1530906"/>
            <a:ext cx="10990963" cy="4754880"/>
          </a:xfrm>
        </p:spPr>
        <p:txBody>
          <a:bodyPr/>
          <a:lstStyle/>
          <a:p>
            <a:pPr marL="514350" indent="-514350">
              <a:buFont typeface="+mj-lt"/>
              <a:buAutoNum type="arabicPeriod"/>
            </a:pPr>
            <a:r>
              <a:rPr lang="en-CA" sz="2400" dirty="0"/>
              <a:t>Communicate your firm interest to your PSPC Representative</a:t>
            </a:r>
          </a:p>
          <a:p>
            <a:pPr marL="514350" indent="-514350">
              <a:buFont typeface="+mj-lt"/>
              <a:buAutoNum type="arabicPeriod"/>
            </a:pPr>
            <a:r>
              <a:rPr lang="en-CA" sz="2400" dirty="0"/>
              <a:t>Gather and share the name of integrated project team who will be involved in the project:</a:t>
            </a:r>
          </a:p>
          <a:p>
            <a:pPr lvl="2">
              <a:buFont typeface="Wingdings" panose="05000000000000000000" pitchFamily="2" charset="2"/>
              <a:buChar char="q"/>
            </a:pPr>
            <a:r>
              <a:rPr lang="en-CA" sz="1800" dirty="0"/>
              <a:t>Project Sponsor</a:t>
            </a:r>
          </a:p>
          <a:p>
            <a:pPr lvl="2">
              <a:buFont typeface="Wingdings" panose="05000000000000000000" pitchFamily="2" charset="2"/>
              <a:buChar char="q"/>
            </a:pPr>
            <a:r>
              <a:rPr lang="en-CA" sz="1800" dirty="0"/>
              <a:t>Project manager / Accommodation Lead</a:t>
            </a:r>
          </a:p>
          <a:p>
            <a:pPr lvl="2">
              <a:buFont typeface="Wingdings" panose="05000000000000000000" pitchFamily="2" charset="2"/>
              <a:buChar char="q"/>
            </a:pPr>
            <a:r>
              <a:rPr lang="en-CA" sz="1800" dirty="0"/>
              <a:t>Representatives from IT, IM, OSH, Security, HR</a:t>
            </a:r>
          </a:p>
          <a:p>
            <a:pPr lvl="2">
              <a:buFont typeface="Wingdings" panose="05000000000000000000" pitchFamily="2" charset="2"/>
              <a:buChar char="q"/>
            </a:pPr>
            <a:r>
              <a:rPr lang="en-CA" sz="1800" dirty="0"/>
              <a:t>Change Manager and/or communication officer</a:t>
            </a:r>
          </a:p>
          <a:p>
            <a:pPr lvl="2">
              <a:buFont typeface="Wingdings" panose="05000000000000000000" pitchFamily="2" charset="2"/>
              <a:buChar char="q"/>
            </a:pPr>
            <a:r>
              <a:rPr lang="en-CA" sz="1800" dirty="0"/>
              <a:t>Design representative</a:t>
            </a:r>
          </a:p>
          <a:p>
            <a:pPr marL="0" indent="0">
              <a:buNone/>
            </a:pPr>
            <a:r>
              <a:rPr lang="en-CA" sz="2400" dirty="0"/>
              <a:t>3.   Share your planned mobility rate and anticipated activity profile (if known)</a:t>
            </a:r>
          </a:p>
          <a:p>
            <a:pPr marL="514350" indent="-514350">
              <a:buAutoNum type="arabicPeriod" startAt="4"/>
            </a:pPr>
            <a:r>
              <a:rPr lang="en-CA" sz="2400" dirty="0"/>
              <a:t>Organize an activity to communicate the project to your employees (in collaboration with PSPC)</a:t>
            </a:r>
          </a:p>
          <a:p>
            <a:pPr marL="514350" indent="-514350">
              <a:buAutoNum type="arabicPeriod" startAt="4"/>
            </a:pPr>
            <a:r>
              <a:rPr lang="en-CA" sz="2400" dirty="0"/>
              <a:t>Launch the Design survey (in collaboration with PSPC)</a:t>
            </a:r>
          </a:p>
          <a:p>
            <a:pPr marL="0" indent="0">
              <a:buNone/>
            </a:pPr>
            <a:endParaRPr lang="en-CA" sz="2400" dirty="0"/>
          </a:p>
        </p:txBody>
      </p:sp>
      <p:sp>
        <p:nvSpPr>
          <p:cNvPr id="5" name="TextBox 4">
            <a:extLst>
              <a:ext uri="{FF2B5EF4-FFF2-40B4-BE49-F238E27FC236}">
                <a16:creationId xmlns:a16="http://schemas.microsoft.com/office/drawing/2014/main" id="{DF6ED19B-0FFA-464A-965A-E11A24FCDFFE}"/>
              </a:ext>
            </a:extLst>
          </p:cNvPr>
          <p:cNvSpPr txBox="1"/>
          <p:nvPr/>
        </p:nvSpPr>
        <p:spPr>
          <a:xfrm rot="21354475">
            <a:off x="1075316" y="788799"/>
            <a:ext cx="6097712" cy="769441"/>
          </a:xfrm>
          <a:prstGeom prst="rect">
            <a:avLst/>
          </a:prstGeom>
          <a:noFill/>
        </p:spPr>
        <p:txBody>
          <a:bodyPr wrap="square">
            <a:spAutoFit/>
          </a:bodyPr>
          <a:lstStyle/>
          <a:p>
            <a:pPr marL="0" indent="0">
              <a:buNone/>
            </a:pPr>
            <a:r>
              <a:rPr lang="en-CA" sz="4400" b="1" dirty="0">
                <a:solidFill>
                  <a:schemeClr val="accent4"/>
                </a:solidFill>
                <a:latin typeface="Bradley Hand ITC" panose="03070402050302030203" pitchFamily="66" charset="0"/>
              </a:rPr>
              <a:t>Here are the next steps:</a:t>
            </a:r>
          </a:p>
        </p:txBody>
      </p:sp>
      <p:pic>
        <p:nvPicPr>
          <p:cNvPr id="7" name="Graphic 6" descr="Clipboard Checked with solid fill">
            <a:extLst>
              <a:ext uri="{FF2B5EF4-FFF2-40B4-BE49-F238E27FC236}">
                <a16:creationId xmlns:a16="http://schemas.microsoft.com/office/drawing/2014/main" id="{D2F09451-97BE-4207-8187-3B31342B5AB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6683" y="997743"/>
            <a:ext cx="914400" cy="914400"/>
          </a:xfrm>
          <a:prstGeom prst="rect">
            <a:avLst/>
          </a:prstGeom>
        </p:spPr>
      </p:pic>
    </p:spTree>
    <p:extLst>
      <p:ext uri="{BB962C8B-B14F-4D97-AF65-F5344CB8AC3E}">
        <p14:creationId xmlns:p14="http://schemas.microsoft.com/office/powerpoint/2010/main" val="2235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r>
              <a:rPr lang="en-CA" dirty="0"/>
              <a:t>Resources</a:t>
            </a:r>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p:txBody>
          <a:bodyPr/>
          <a:lstStyle/>
          <a:p>
            <a:r>
              <a:rPr lang="en-CA" dirty="0"/>
              <a:t>Workplace Transformation </a:t>
            </a:r>
            <a:r>
              <a:rPr lang="en-CA" dirty="0" err="1"/>
              <a:t>GCpedia</a:t>
            </a:r>
            <a:r>
              <a:rPr lang="en-CA" dirty="0"/>
              <a:t> page - coming soon</a:t>
            </a:r>
          </a:p>
          <a:p>
            <a:r>
              <a:rPr lang="en-CA" dirty="0" err="1">
                <a:hlinkClick r:id="rId2"/>
              </a:rPr>
              <a:t>GCworkplace</a:t>
            </a:r>
            <a:r>
              <a:rPr lang="en-CA" dirty="0">
                <a:hlinkClick r:id="rId2"/>
              </a:rPr>
              <a:t>/Resources - </a:t>
            </a:r>
            <a:r>
              <a:rPr lang="en-CA" dirty="0" err="1">
                <a:hlinkClick r:id="rId2"/>
              </a:rPr>
              <a:t>GCpedia</a:t>
            </a:r>
            <a:r>
              <a:rPr lang="en-CA" dirty="0"/>
              <a:t> </a:t>
            </a:r>
          </a:p>
          <a:p>
            <a:endParaRPr lang="en-CA" dirty="0"/>
          </a:p>
          <a:p>
            <a:pPr marL="0" indent="0">
              <a:buNone/>
            </a:pPr>
            <a:endParaRPr lang="en-CA" dirty="0"/>
          </a:p>
          <a:p>
            <a:pPr marL="0" indent="0">
              <a:buNone/>
            </a:pPr>
            <a:r>
              <a:rPr lang="en-CA" dirty="0"/>
              <a:t>For more information on the Program, please write to :</a:t>
            </a:r>
          </a:p>
          <a:p>
            <a:pPr marL="0" indent="0">
              <a:buNone/>
            </a:pPr>
            <a:r>
              <a:rPr lang="en-CA" sz="1800" u="sng" dirty="0">
                <a:solidFill>
                  <a:srgbClr val="0563C1"/>
                </a:solidFill>
                <a:effectLst/>
                <a:latin typeface="Calibri" panose="020F0502020204030204" pitchFamily="34" charset="0"/>
                <a:ea typeface="Calibri" panose="020F0502020204030204" pitchFamily="34" charset="0"/>
                <a:hlinkClick r:id="rId3"/>
              </a:rPr>
              <a:t>TPSGC.SIMilieudeTravailGC-RPSGCWorkplace.PWGSC@tpsgc-pwgsc.gc.ca</a:t>
            </a:r>
            <a:endParaRPr lang="en-CA" dirty="0"/>
          </a:p>
          <a:p>
            <a:endParaRPr lang="en-CA" dirty="0"/>
          </a:p>
        </p:txBody>
      </p:sp>
    </p:spTree>
    <p:extLst>
      <p:ext uri="{BB962C8B-B14F-4D97-AF65-F5344CB8AC3E}">
        <p14:creationId xmlns:p14="http://schemas.microsoft.com/office/powerpoint/2010/main" val="88652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4C0B683A-DD1C-4D06-8F34-01560BAE6834}"/>
              </a:ext>
            </a:extLst>
          </p:cNvPr>
          <p:cNvSpPr/>
          <p:nvPr/>
        </p:nvSpPr>
        <p:spPr>
          <a:xfrm>
            <a:off x="3762959" y="3137731"/>
            <a:ext cx="4750253" cy="2487917"/>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2">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01680" tIns="701673" rIns="701680" bIns="701673" numCol="1" spcCol="1270" anchor="ctr" anchorCtr="0">
            <a:noAutofit/>
          </a:bodyPr>
          <a:lstStyle/>
          <a:p>
            <a:pPr lvl="0" algn="ctr" defTabSz="800100">
              <a:spcAft>
                <a:spcPts val="0"/>
              </a:spcAft>
            </a:pPr>
            <a:endParaRPr lang="fr-CA" sz="1800" b="1" dirty="0"/>
          </a:p>
          <a:p>
            <a:pPr algn="ctr" defTabSz="800100">
              <a:spcAft>
                <a:spcPts val="0"/>
              </a:spcAft>
            </a:pPr>
            <a:endParaRPr lang="fr-CA" sz="1800" b="1" dirty="0"/>
          </a:p>
          <a:p>
            <a:pPr lvl="3" defTabSz="800100">
              <a:spcAft>
                <a:spcPts val="0"/>
              </a:spcAft>
            </a:pPr>
            <a:r>
              <a:rPr lang="fr-CA" sz="1800" b="1" dirty="0"/>
              <a:t>Work = </a:t>
            </a:r>
            <a:r>
              <a:rPr lang="fr-CA" sz="1800" b="1" dirty="0" err="1"/>
              <a:t>Hybrid</a:t>
            </a:r>
            <a:endParaRPr lang="fr-CA" sz="1800" b="1" dirty="0"/>
          </a:p>
          <a:p>
            <a:pPr lvl="3" defTabSz="800100">
              <a:spcAft>
                <a:spcPts val="0"/>
              </a:spcAft>
            </a:pPr>
            <a:r>
              <a:rPr lang="fr-CA" sz="1800" dirty="0"/>
              <a:t>Best of </a:t>
            </a:r>
            <a:r>
              <a:rPr lang="fr-CA" sz="1800" dirty="0" err="1"/>
              <a:t>Both</a:t>
            </a:r>
            <a:r>
              <a:rPr lang="fr-CA" sz="1800" dirty="0"/>
              <a:t>!</a:t>
            </a:r>
          </a:p>
          <a:p>
            <a:pPr lvl="3" defTabSz="800100">
              <a:spcAft>
                <a:spcPts val="0"/>
              </a:spcAft>
            </a:pPr>
            <a:r>
              <a:rPr lang="fr-CA" sz="1800" dirty="0" err="1"/>
              <a:t>Empowering</a:t>
            </a:r>
            <a:r>
              <a:rPr lang="fr-CA" sz="1800" dirty="0"/>
              <a:t> </a:t>
            </a:r>
          </a:p>
          <a:p>
            <a:pPr lvl="3" defTabSz="800100">
              <a:spcAft>
                <a:spcPts val="0"/>
              </a:spcAft>
            </a:pPr>
            <a:r>
              <a:rPr lang="fr-CA" sz="1800" dirty="0"/>
              <a:t>Flexible</a:t>
            </a:r>
          </a:p>
          <a:p>
            <a:pPr lvl="3" defTabSz="800100">
              <a:spcAft>
                <a:spcPts val="0"/>
              </a:spcAft>
            </a:pPr>
            <a:r>
              <a:rPr lang="fr-CA" sz="1800" dirty="0"/>
              <a:t>Mobile</a:t>
            </a:r>
          </a:p>
        </p:txBody>
      </p:sp>
      <p:sp>
        <p:nvSpPr>
          <p:cNvPr id="12" name="Title 2">
            <a:extLst>
              <a:ext uri="{FF2B5EF4-FFF2-40B4-BE49-F238E27FC236}">
                <a16:creationId xmlns:a16="http://schemas.microsoft.com/office/drawing/2014/main" id="{D00BF3F3-3398-4317-AA38-3700D94AADAB}"/>
              </a:ext>
            </a:extLst>
          </p:cNvPr>
          <p:cNvSpPr>
            <a:spLocks noGrp="1"/>
          </p:cNvSpPr>
          <p:nvPr>
            <p:ph type="title"/>
            <p:custDataLst>
              <p:tags r:id="rId1"/>
            </p:custDataLst>
          </p:nvPr>
        </p:nvSpPr>
        <p:spPr>
          <a:xfrm>
            <a:off x="451765" y="417273"/>
            <a:ext cx="10704280" cy="662974"/>
          </a:xfrm>
        </p:spPr>
        <p:txBody>
          <a:bodyPr/>
          <a:lstStyle/>
          <a:p>
            <a:r>
              <a:rPr lang="fr-CA" altLang="en-US" sz="2800" b="0" kern="0" dirty="0">
                <a:solidFill>
                  <a:schemeClr val="accent5"/>
                </a:solidFill>
              </a:rPr>
              <a:t>Current </a:t>
            </a:r>
            <a:r>
              <a:rPr lang="fr-CA" altLang="en-US" sz="2800" b="0" kern="0" dirty="0" err="1">
                <a:solidFill>
                  <a:schemeClr val="accent5"/>
                </a:solidFill>
              </a:rPr>
              <a:t>Context</a:t>
            </a:r>
            <a:br>
              <a:rPr lang="fr-CA" altLang="en-US" sz="3200" b="0" kern="0" dirty="0">
                <a:solidFill>
                  <a:schemeClr val="accent5"/>
                </a:solidFill>
              </a:rPr>
            </a:br>
            <a:r>
              <a:rPr lang="fr-CA" altLang="en-US" sz="2800" kern="0" dirty="0">
                <a:solidFill>
                  <a:schemeClr val="accent5"/>
                </a:solidFill>
              </a:rPr>
              <a:t>For Most Employees…</a:t>
            </a:r>
            <a:endParaRPr lang="en-CA" sz="4000" dirty="0">
              <a:solidFill>
                <a:schemeClr val="accent5"/>
              </a:solidFill>
            </a:endParaRPr>
          </a:p>
        </p:txBody>
      </p:sp>
      <p:sp>
        <p:nvSpPr>
          <p:cNvPr id="46" name="TextBox 45">
            <a:extLst>
              <a:ext uri="{FF2B5EF4-FFF2-40B4-BE49-F238E27FC236}">
                <a16:creationId xmlns:a16="http://schemas.microsoft.com/office/drawing/2014/main" id="{9705855E-8ACA-4E33-B967-F0EF4701A251}"/>
              </a:ext>
            </a:extLst>
          </p:cNvPr>
          <p:cNvSpPr txBox="1"/>
          <p:nvPr/>
        </p:nvSpPr>
        <p:spPr>
          <a:xfrm>
            <a:off x="5457533" y="1416255"/>
            <a:ext cx="1342053" cy="830997"/>
          </a:xfrm>
          <a:prstGeom prst="rect">
            <a:avLst/>
          </a:prstGeom>
          <a:noFill/>
        </p:spPr>
        <p:txBody>
          <a:bodyPr wrap="square" rtlCol="0">
            <a:spAutoFit/>
          </a:bodyPr>
          <a:lstStyle/>
          <a:p>
            <a:pPr algn="ctr"/>
            <a:r>
              <a:rPr lang="fr-CA" b="1" dirty="0">
                <a:solidFill>
                  <a:srgbClr val="C00000"/>
                </a:solidFill>
                <a:latin typeface="Calibri" panose="020F0502020204030204" pitchFamily="34" charset="0"/>
                <a:cs typeface="Calibri" panose="020F0502020204030204" pitchFamily="34" charset="0"/>
              </a:rPr>
              <a:t>MARCH </a:t>
            </a:r>
          </a:p>
          <a:p>
            <a:pPr algn="ctr"/>
            <a:r>
              <a:rPr lang="fr-CA" b="1" dirty="0">
                <a:solidFill>
                  <a:srgbClr val="C00000"/>
                </a:solidFill>
                <a:latin typeface="Calibri" panose="020F0502020204030204" pitchFamily="34" charset="0"/>
                <a:cs typeface="Calibri" panose="020F0502020204030204" pitchFamily="34" charset="0"/>
              </a:rPr>
              <a:t>2020</a:t>
            </a:r>
            <a:endParaRPr lang="en-CA" b="1" dirty="0">
              <a:solidFill>
                <a:srgbClr val="C00000"/>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44439EFB-8932-42A7-9365-13C407718AC2}"/>
              </a:ext>
            </a:extLst>
          </p:cNvPr>
          <p:cNvGrpSpPr/>
          <p:nvPr/>
        </p:nvGrpSpPr>
        <p:grpSpPr>
          <a:xfrm>
            <a:off x="849745" y="1632436"/>
            <a:ext cx="4750253" cy="2487918"/>
            <a:chOff x="659245" y="1432411"/>
            <a:chExt cx="4750253" cy="2487918"/>
          </a:xfrm>
        </p:grpSpPr>
        <p:sp>
          <p:nvSpPr>
            <p:cNvPr id="49" name="Freeform: Shape 48">
              <a:extLst>
                <a:ext uri="{FF2B5EF4-FFF2-40B4-BE49-F238E27FC236}">
                  <a16:creationId xmlns:a16="http://schemas.microsoft.com/office/drawing/2014/main" id="{F4C76899-DDEC-4B6B-B4F9-84F7870934A5}"/>
                </a:ext>
              </a:extLst>
            </p:cNvPr>
            <p:cNvSpPr/>
            <p:nvPr/>
          </p:nvSpPr>
          <p:spPr>
            <a:xfrm>
              <a:off x="659245"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5">
                <a:lumMod val="60000"/>
                <a:lumOff val="40000"/>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5470" tIns="545463" rIns="545470" bIns="545463" numCol="1" spcCol="1270" anchor="ctr" anchorCtr="0">
              <a:noAutofit/>
            </a:bodyPr>
            <a:lstStyle/>
            <a:p>
              <a:pPr lvl="3" defTabSz="800100">
                <a:spcAft>
                  <a:spcPts val="0"/>
                </a:spcAft>
              </a:pPr>
              <a:endParaRPr lang="fr-CA" sz="1800" b="1" kern="1200" dirty="0"/>
            </a:p>
            <a:p>
              <a:pPr lvl="3" defTabSz="800100">
                <a:spcAft>
                  <a:spcPts val="0"/>
                </a:spcAft>
              </a:pPr>
              <a:r>
                <a:rPr lang="fr-CA" sz="1800" b="1" kern="1200" dirty="0"/>
                <a:t>Work = Workplace</a:t>
              </a:r>
            </a:p>
            <a:p>
              <a:pPr lvl="3" defTabSz="800100">
                <a:spcAft>
                  <a:spcPts val="0"/>
                </a:spcAft>
              </a:pPr>
              <a:r>
                <a:rPr lang="fr-CA" sz="1800" kern="1200" dirty="0" err="1"/>
                <a:t>Static</a:t>
              </a:r>
              <a:r>
                <a:rPr lang="fr-CA" sz="1800" dirty="0"/>
                <a:t> &amp; Standard</a:t>
              </a:r>
            </a:p>
            <a:p>
              <a:pPr lvl="3" defTabSz="800100">
                <a:spcAft>
                  <a:spcPts val="0"/>
                </a:spcAft>
              </a:pPr>
              <a:r>
                <a:rPr lang="fr-CA" sz="1800" dirty="0" err="1"/>
                <a:t>Hierarchical</a:t>
              </a:r>
              <a:endParaRPr lang="fr-CA" sz="1800" dirty="0"/>
            </a:p>
            <a:p>
              <a:pPr lvl="3" defTabSz="800100">
                <a:spcAft>
                  <a:spcPts val="0"/>
                </a:spcAft>
              </a:pPr>
              <a:r>
                <a:rPr lang="fr-CA" sz="1800" kern="1200" dirty="0" err="1"/>
                <a:t>Individual</a:t>
              </a:r>
              <a:endParaRPr lang="fr-CA" sz="1800" kern="1200" dirty="0"/>
            </a:p>
          </p:txBody>
        </p:sp>
        <p:sp>
          <p:nvSpPr>
            <p:cNvPr id="45" name="TextBox 44">
              <a:extLst>
                <a:ext uri="{FF2B5EF4-FFF2-40B4-BE49-F238E27FC236}">
                  <a16:creationId xmlns:a16="http://schemas.microsoft.com/office/drawing/2014/main" id="{A743CB26-950A-429F-B1B6-E75204AD5786}"/>
                </a:ext>
              </a:extLst>
            </p:cNvPr>
            <p:cNvSpPr txBox="1"/>
            <p:nvPr/>
          </p:nvSpPr>
          <p:spPr>
            <a:xfrm>
              <a:off x="1681243" y="1632304"/>
              <a:ext cx="2696136" cy="461665"/>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UP UNTIL 2020…</a:t>
              </a:r>
              <a:endParaRPr lang="en-CA" b="1" dirty="0">
                <a:latin typeface="Calibri" panose="020F0502020204030204" pitchFamily="34" charset="0"/>
                <a:cs typeface="Calibri" panose="020F0502020204030204" pitchFamily="34" charset="0"/>
              </a:endParaRPr>
            </a:p>
          </p:txBody>
        </p:sp>
        <p:pic>
          <p:nvPicPr>
            <p:cNvPr id="33" name="Picture Placeholder 23">
              <a:extLst>
                <a:ext uri="{FF2B5EF4-FFF2-40B4-BE49-F238E27FC236}">
                  <a16:creationId xmlns:a16="http://schemas.microsoft.com/office/drawing/2014/main" id="{7168B696-3B6D-41F8-8F73-2EBECB98D9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237" b="7060"/>
            <a:stretch/>
          </p:blipFill>
          <p:spPr>
            <a:xfrm>
              <a:off x="1274486" y="2329232"/>
              <a:ext cx="1059873" cy="839706"/>
            </a:xfrm>
            <a:prstGeom prst="rect">
              <a:avLst/>
            </a:prstGeom>
          </p:spPr>
        </p:pic>
      </p:grpSp>
      <p:pic>
        <p:nvPicPr>
          <p:cNvPr id="3074" name="Picture 2" descr="Halt Icon #318579 - Free Icons Library">
            <a:extLst>
              <a:ext uri="{FF2B5EF4-FFF2-40B4-BE49-F238E27FC236}">
                <a16:creationId xmlns:a16="http://schemas.microsoft.com/office/drawing/2014/main" id="{832B8E4B-8081-4E99-901A-B10C115C82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6353" y="2171242"/>
            <a:ext cx="924415" cy="9244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29C345F7-B6D6-49B1-AB75-7B733BBE68D2}"/>
              </a:ext>
            </a:extLst>
          </p:cNvPr>
          <p:cNvGrpSpPr/>
          <p:nvPr/>
        </p:nvGrpSpPr>
        <p:grpSpPr>
          <a:xfrm>
            <a:off x="6676173" y="1632436"/>
            <a:ext cx="4750253" cy="2487918"/>
            <a:chOff x="6676173" y="1432411"/>
            <a:chExt cx="4750253" cy="2487918"/>
          </a:xfrm>
        </p:grpSpPr>
        <p:sp>
          <p:nvSpPr>
            <p:cNvPr id="51" name="Freeform: Shape 50">
              <a:extLst>
                <a:ext uri="{FF2B5EF4-FFF2-40B4-BE49-F238E27FC236}">
                  <a16:creationId xmlns:a16="http://schemas.microsoft.com/office/drawing/2014/main" id="{2AF3745B-96C0-4C84-8C37-C3E09FF7A216}"/>
                </a:ext>
              </a:extLst>
            </p:cNvPr>
            <p:cNvSpPr/>
            <p:nvPr/>
          </p:nvSpPr>
          <p:spPr>
            <a:xfrm>
              <a:off x="6676173"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1">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98810" tIns="598803" rIns="598810" bIns="598803" numCol="1" spcCol="1270" anchor="ctr" anchorCtr="0">
              <a:noAutofit/>
            </a:bodyPr>
            <a:lstStyle/>
            <a:p>
              <a:pPr marL="0" lvl="0" indent="0" algn="ctr" defTabSz="800100">
                <a:spcBef>
                  <a:spcPct val="0"/>
                </a:spcBef>
                <a:spcAft>
                  <a:spcPts val="0"/>
                </a:spcAft>
                <a:buNone/>
              </a:pPr>
              <a:endParaRPr lang="fr-CA" sz="1800" b="1" kern="1200" dirty="0"/>
            </a:p>
            <a:p>
              <a:pPr algn="ctr" defTabSz="800100">
                <a:spcAft>
                  <a:spcPts val="0"/>
                </a:spcAft>
              </a:pPr>
              <a:endParaRPr lang="fr-CA" sz="1800" b="1" kern="1200" dirty="0"/>
            </a:p>
            <a:p>
              <a:pPr lvl="3" defTabSz="800100">
                <a:spcAft>
                  <a:spcPts val="0"/>
                </a:spcAft>
              </a:pPr>
              <a:r>
                <a:rPr lang="fr-CA" sz="1800" b="1" kern="1200" dirty="0"/>
                <a:t>Work = Home</a:t>
              </a:r>
            </a:p>
            <a:p>
              <a:pPr lvl="3" defTabSz="800100">
                <a:spcAft>
                  <a:spcPts val="0"/>
                </a:spcAft>
              </a:pPr>
              <a:r>
                <a:rPr lang="fr-CA" sz="1800" dirty="0"/>
                <a:t>Work/Life Balance?</a:t>
              </a:r>
            </a:p>
            <a:p>
              <a:pPr lvl="3" defTabSz="800100">
                <a:spcAft>
                  <a:spcPts val="0"/>
                </a:spcAft>
              </a:pPr>
              <a:r>
                <a:rPr lang="fr-CA" sz="1800" kern="1200" dirty="0"/>
                <a:t>Virtual &amp; </a:t>
              </a:r>
              <a:r>
                <a:rPr lang="fr-CA" sz="1800" dirty="0"/>
                <a:t>Digital</a:t>
              </a:r>
            </a:p>
            <a:p>
              <a:pPr lvl="3" defTabSz="800100">
                <a:spcAft>
                  <a:spcPts val="0"/>
                </a:spcAft>
              </a:pPr>
              <a:r>
                <a:rPr lang="fr-CA" sz="1800" kern="1200" dirty="0"/>
                <a:t>Efficient</a:t>
              </a:r>
            </a:p>
            <a:p>
              <a:pPr marL="0" lvl="0" indent="0" algn="ctr" defTabSz="800100">
                <a:spcBef>
                  <a:spcPct val="0"/>
                </a:spcBef>
                <a:spcAft>
                  <a:spcPts val="0"/>
                </a:spcAft>
                <a:buNone/>
              </a:pPr>
              <a:endParaRPr lang="fr-CA" sz="1800" kern="1200" dirty="0"/>
            </a:p>
          </p:txBody>
        </p:sp>
        <p:sp>
          <p:nvSpPr>
            <p:cNvPr id="70" name="TextBox 69">
              <a:extLst>
                <a:ext uri="{FF2B5EF4-FFF2-40B4-BE49-F238E27FC236}">
                  <a16:creationId xmlns:a16="http://schemas.microsoft.com/office/drawing/2014/main" id="{57F465A3-DED5-4264-988A-180A226710F6}"/>
                </a:ext>
              </a:extLst>
            </p:cNvPr>
            <p:cNvSpPr txBox="1"/>
            <p:nvPr/>
          </p:nvSpPr>
          <p:spPr>
            <a:xfrm>
              <a:off x="7761130" y="1632304"/>
              <a:ext cx="2696136" cy="461665"/>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LAST 2 YEARS…</a:t>
              </a:r>
              <a:endParaRPr lang="en-CA" b="1" dirty="0">
                <a:latin typeface="Calibri" panose="020F0502020204030204" pitchFamily="34" charset="0"/>
                <a:cs typeface="Calibri" panose="020F0502020204030204" pitchFamily="34" charset="0"/>
              </a:endParaRPr>
            </a:p>
          </p:txBody>
        </p:sp>
      </p:grpSp>
      <p:sp>
        <p:nvSpPr>
          <p:cNvPr id="71" name="TextBox 70">
            <a:extLst>
              <a:ext uri="{FF2B5EF4-FFF2-40B4-BE49-F238E27FC236}">
                <a16:creationId xmlns:a16="http://schemas.microsoft.com/office/drawing/2014/main" id="{3E89CD22-0BAD-4D69-8CB1-45B7E614D570}"/>
              </a:ext>
            </a:extLst>
          </p:cNvPr>
          <p:cNvSpPr txBox="1"/>
          <p:nvPr/>
        </p:nvSpPr>
        <p:spPr>
          <a:xfrm>
            <a:off x="4747932" y="3444007"/>
            <a:ext cx="2696136" cy="461665"/>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FUTURE OF WORK</a:t>
            </a:r>
            <a:endParaRPr lang="en-CA" b="1" dirty="0">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B60ABA38-AA22-4CA9-A0D3-E2C53782E635}"/>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241914" y="2487264"/>
            <a:ext cx="1173908" cy="948163"/>
          </a:xfrm>
          <a:prstGeom prst="ellipse">
            <a:avLst/>
          </a:prstGeom>
        </p:spPr>
      </p:pic>
      <p:pic>
        <p:nvPicPr>
          <p:cNvPr id="73" name="Graphic 72" descr="User with solid fill">
            <a:extLst>
              <a:ext uri="{FF2B5EF4-FFF2-40B4-BE49-F238E27FC236}">
                <a16:creationId xmlns:a16="http://schemas.microsoft.com/office/drawing/2014/main" id="{D9A8C4D1-678C-4432-83C6-B4BDE6B81B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5727" y="4244996"/>
            <a:ext cx="636329" cy="636329"/>
          </a:xfrm>
          <a:prstGeom prst="rect">
            <a:avLst/>
          </a:prstGeom>
        </p:spPr>
      </p:pic>
      <p:pic>
        <p:nvPicPr>
          <p:cNvPr id="75" name="Graphic 74" descr="Wireless with solid fill">
            <a:extLst>
              <a:ext uri="{FF2B5EF4-FFF2-40B4-BE49-F238E27FC236}">
                <a16:creationId xmlns:a16="http://schemas.microsoft.com/office/drawing/2014/main" id="{50EDEB37-5637-44E1-AB11-808EA67D56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646024">
            <a:off x="4662099" y="3842161"/>
            <a:ext cx="578561" cy="578561"/>
          </a:xfrm>
          <a:prstGeom prst="rect">
            <a:avLst/>
          </a:prstGeom>
        </p:spPr>
      </p:pic>
      <p:pic>
        <p:nvPicPr>
          <p:cNvPr id="79" name="Graphic 78" descr="User with solid fill">
            <a:extLst>
              <a:ext uri="{FF2B5EF4-FFF2-40B4-BE49-F238E27FC236}">
                <a16:creationId xmlns:a16="http://schemas.microsoft.com/office/drawing/2014/main" id="{D595DE5D-DE42-423A-AE5B-57A084A0376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0700" y="4244996"/>
            <a:ext cx="636329" cy="636329"/>
          </a:xfrm>
          <a:prstGeom prst="rect">
            <a:avLst/>
          </a:prstGeom>
        </p:spPr>
      </p:pic>
    </p:spTree>
    <p:extLst>
      <p:ext uri="{BB962C8B-B14F-4D97-AF65-F5344CB8AC3E}">
        <p14:creationId xmlns:p14="http://schemas.microsoft.com/office/powerpoint/2010/main" val="30233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4746661" y="996202"/>
            <a:ext cx="7200780" cy="482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4987176" y="1068512"/>
            <a:ext cx="6960265" cy="4829245"/>
          </a:xfrm>
        </p:spPr>
        <p:txBody>
          <a:bodyPr/>
          <a:lstStyle/>
          <a:p>
            <a:pPr marL="360363" lvl="1" indent="-360363">
              <a:spcBef>
                <a:spcPts val="750"/>
              </a:spcBef>
              <a:buFont typeface="Wingdings" panose="05000000000000000000" pitchFamily="2" charset="2"/>
              <a:buChar char="q"/>
            </a:pPr>
            <a:r>
              <a:rPr lang="en-CA" sz="1600" dirty="0">
                <a:solidFill>
                  <a:schemeClr val="tx1"/>
                </a:solidFill>
                <a:latin typeface="Arial" panose="020B0604020202020204" pitchFamily="34" charset="0"/>
                <a:cs typeface="Arial" panose="020B0604020202020204" pitchFamily="34" charset="0"/>
              </a:rPr>
              <a:t>Support</a:t>
            </a:r>
            <a:r>
              <a:rPr lang="en-CA" sz="1600" b="1" dirty="0">
                <a:solidFill>
                  <a:schemeClr val="tx1"/>
                </a:solidFill>
                <a:latin typeface="Arial" panose="020B0604020202020204" pitchFamily="34" charset="0"/>
                <a:cs typeface="Arial" panose="020B0604020202020204" pitchFamily="34" charset="0"/>
              </a:rPr>
              <a:t> </a:t>
            </a:r>
            <a:r>
              <a:rPr lang="en-CA" sz="1600" b="1" dirty="0">
                <a:solidFill>
                  <a:schemeClr val="accent2">
                    <a:lumMod val="75000"/>
                  </a:schemeClr>
                </a:solidFill>
                <a:latin typeface="Arial" panose="020B0604020202020204" pitchFamily="34" charset="0"/>
                <a:cs typeface="Arial" panose="020B0604020202020204" pitchFamily="34" charset="0"/>
              </a:rPr>
              <a:t>hybrid working</a:t>
            </a:r>
            <a:r>
              <a:rPr lang="en-CA" sz="1600" b="1" dirty="0">
                <a:solidFill>
                  <a:schemeClr val="tx1"/>
                </a:solidFill>
                <a:latin typeface="Arial" panose="020B0604020202020204" pitchFamily="34" charset="0"/>
                <a:cs typeface="Arial" panose="020B0604020202020204" pitchFamily="34" charset="0"/>
              </a:rPr>
              <a:t> </a:t>
            </a:r>
            <a:r>
              <a:rPr lang="en-CA" sz="1600" dirty="0">
                <a:solidFill>
                  <a:schemeClr val="tx1"/>
                </a:solidFill>
                <a:latin typeface="Arial" panose="020B0604020202020204" pitchFamily="34" charset="0"/>
                <a:cs typeface="Arial" panose="020B0604020202020204" pitchFamily="34" charset="0"/>
              </a:rPr>
              <a:t>(minimum 50% mobility rate)</a:t>
            </a:r>
          </a:p>
          <a:p>
            <a:pPr marL="360363" lvl="1" indent="-360363">
              <a:spcBef>
                <a:spcPts val="750"/>
              </a:spcBef>
              <a:buFont typeface="Wingdings" panose="05000000000000000000" pitchFamily="2" charset="2"/>
              <a:buChar char="q"/>
            </a:pPr>
            <a:r>
              <a:rPr lang="en-CA" sz="1600" dirty="0">
                <a:solidFill>
                  <a:schemeClr val="tx1"/>
                </a:solidFill>
                <a:latin typeface="Arial" panose="020B0604020202020204" pitchFamily="34" charset="0"/>
                <a:cs typeface="Arial" panose="020B0604020202020204" pitchFamily="34" charset="0"/>
              </a:rPr>
              <a:t>Remain compliant to </a:t>
            </a:r>
            <a:r>
              <a:rPr lang="en-CA" sz="1600" b="1" dirty="0" err="1">
                <a:solidFill>
                  <a:schemeClr val="accent2">
                    <a:lumMod val="75000"/>
                  </a:schemeClr>
                </a:solidFill>
                <a:latin typeface="Arial" panose="020B0604020202020204" pitchFamily="34" charset="0"/>
                <a:cs typeface="Arial" panose="020B0604020202020204" pitchFamily="34" charset="0"/>
              </a:rPr>
              <a:t>GCworkplace</a:t>
            </a:r>
            <a:r>
              <a:rPr lang="en-CA" sz="1600" b="1" dirty="0">
                <a:solidFill>
                  <a:schemeClr val="accent2">
                    <a:lumMod val="75000"/>
                  </a:schemeClr>
                </a:solidFill>
                <a:latin typeface="Arial" panose="020B0604020202020204" pitchFamily="34" charset="0"/>
                <a:cs typeface="Arial" panose="020B0604020202020204" pitchFamily="34" charset="0"/>
              </a:rPr>
              <a:t> Standards</a:t>
            </a:r>
            <a:r>
              <a:rPr lang="en-CA" sz="1600" b="1" dirty="0">
                <a:solidFill>
                  <a:schemeClr val="tx1"/>
                </a:solidFill>
                <a:latin typeface="Arial" panose="020B0604020202020204" pitchFamily="34" charset="0"/>
                <a:cs typeface="Arial" panose="020B0604020202020204" pitchFamily="34" charset="0"/>
              </a:rPr>
              <a:t> </a:t>
            </a:r>
          </a:p>
          <a:p>
            <a:pPr marL="360363" lvl="1" indent="-360363">
              <a:spcBef>
                <a:spcPts val="750"/>
              </a:spcBef>
              <a:buFont typeface="Wingdings" panose="05000000000000000000" pitchFamily="2" charset="2"/>
              <a:buChar char="q"/>
            </a:pPr>
            <a:r>
              <a:rPr lang="en-CA" sz="1600" dirty="0">
                <a:solidFill>
                  <a:schemeClr val="tx1"/>
                </a:solidFill>
                <a:latin typeface="Arial" panose="020B0604020202020204" pitchFamily="34" charset="0"/>
                <a:cs typeface="Arial" panose="020B0604020202020204" pitchFamily="34" charset="0"/>
              </a:rPr>
              <a:t>Establish a </a:t>
            </a:r>
            <a:r>
              <a:rPr lang="en-CA" sz="1600" b="1" dirty="0">
                <a:solidFill>
                  <a:schemeClr val="accent2">
                    <a:lumMod val="75000"/>
                  </a:schemeClr>
                </a:solidFill>
                <a:latin typeface="Arial" panose="020B0604020202020204" pitchFamily="34" charset="0"/>
                <a:cs typeface="Arial" panose="020B0604020202020204" pitchFamily="34" charset="0"/>
              </a:rPr>
              <a:t>workplace vision and strategic objectives</a:t>
            </a:r>
          </a:p>
          <a:p>
            <a:pPr>
              <a:buFont typeface="Wingdings" panose="05000000000000000000" pitchFamily="2" charset="2"/>
              <a:buChar char="q"/>
            </a:pPr>
            <a:r>
              <a:rPr lang="en-CA" sz="1600" b="1" kern="1200" dirty="0">
                <a:solidFill>
                  <a:schemeClr val="accent2">
                    <a:lumMod val="75000"/>
                  </a:schemeClr>
                </a:solidFill>
                <a:latin typeface="Arial" panose="020B0604020202020204" pitchFamily="34" charset="0"/>
                <a:cs typeface="Arial" panose="020B0604020202020204" pitchFamily="34" charset="0"/>
              </a:rPr>
              <a:t>Assign required resources </a:t>
            </a:r>
            <a:r>
              <a:rPr lang="en-CA" sz="1600" kern="1200" dirty="0">
                <a:solidFill>
                  <a:schemeClr val="tx1"/>
                </a:solidFill>
                <a:latin typeface="Arial" panose="020B0604020202020204" pitchFamily="34" charset="0"/>
                <a:cs typeface="Arial" panose="020B0604020202020204" pitchFamily="34" charset="0"/>
              </a:rPr>
              <a:t>to actively lead the:</a:t>
            </a:r>
          </a:p>
          <a:p>
            <a:pPr lvl="1">
              <a:buFont typeface="Wingdings" panose="05000000000000000000" pitchFamily="2" charset="2"/>
              <a:buChar char="q"/>
            </a:pPr>
            <a:r>
              <a:rPr lang="en-CA" sz="1300" b="1" dirty="0">
                <a:solidFill>
                  <a:schemeClr val="accent2">
                    <a:lumMod val="75000"/>
                  </a:schemeClr>
                </a:solidFill>
                <a:latin typeface="Arial" panose="020B0604020202020204" pitchFamily="34" charset="0"/>
                <a:cs typeface="Arial" panose="020B0604020202020204" pitchFamily="34" charset="0"/>
              </a:rPr>
              <a:t>Transformation of key enabling elements and its operations </a:t>
            </a:r>
            <a:r>
              <a:rPr lang="en-CA" sz="1300" dirty="0">
                <a:solidFill>
                  <a:schemeClr val="tx1"/>
                </a:solidFill>
                <a:latin typeface="Arial" panose="020B0604020202020204" pitchFamily="34" charset="0"/>
                <a:cs typeface="Arial" panose="020B0604020202020204" pitchFamily="34" charset="0"/>
              </a:rPr>
              <a:t>(e.g., IM, IT, Security, culture, business processes, etc.)</a:t>
            </a:r>
            <a:r>
              <a:rPr lang="en-CA" sz="1300" b="1" dirty="0">
                <a:solidFill>
                  <a:schemeClr val="tx1"/>
                </a:solidFill>
                <a:latin typeface="Arial" panose="020B0604020202020204" pitchFamily="34" charset="0"/>
                <a:cs typeface="Arial" panose="020B0604020202020204" pitchFamily="34" charset="0"/>
              </a:rPr>
              <a:t> </a:t>
            </a:r>
            <a:r>
              <a:rPr lang="en-CA" sz="1300" dirty="0">
                <a:solidFill>
                  <a:schemeClr val="tx1"/>
                </a:solidFill>
                <a:latin typeface="Arial" panose="020B0604020202020204" pitchFamily="34" charset="0"/>
                <a:cs typeface="Arial" panose="020B0604020202020204" pitchFamily="34" charset="0"/>
              </a:rPr>
              <a:t>that will support the adoption of the integrated workspace solution by employees</a:t>
            </a:r>
          </a:p>
          <a:p>
            <a:pPr lvl="1">
              <a:buFont typeface="Wingdings" panose="05000000000000000000" pitchFamily="2" charset="2"/>
              <a:buChar char="q"/>
            </a:pPr>
            <a:r>
              <a:rPr lang="en-CA" sz="1300" dirty="0">
                <a:solidFill>
                  <a:schemeClr val="tx1"/>
                </a:solidFill>
                <a:latin typeface="Arial" panose="020B0604020202020204" pitchFamily="34" charset="0"/>
                <a:cs typeface="Arial" panose="020B0604020202020204" pitchFamily="34" charset="0"/>
              </a:rPr>
              <a:t>Development and implementation of </a:t>
            </a:r>
            <a:r>
              <a:rPr lang="en-CA" sz="1300" b="1" dirty="0">
                <a:solidFill>
                  <a:schemeClr val="accent2">
                    <a:lumMod val="75000"/>
                  </a:schemeClr>
                </a:solidFill>
                <a:latin typeface="Arial" panose="020B0604020202020204" pitchFamily="34" charset="0"/>
                <a:cs typeface="Arial" panose="020B0604020202020204" pitchFamily="34" charset="0"/>
              </a:rPr>
              <a:t>change management programs </a:t>
            </a:r>
            <a:r>
              <a:rPr lang="en-CA" sz="1300" dirty="0">
                <a:solidFill>
                  <a:schemeClr val="tx1"/>
                </a:solidFill>
                <a:latin typeface="Arial" panose="020B0604020202020204" pitchFamily="34" charset="0"/>
                <a:cs typeface="Arial" panose="020B0604020202020204" pitchFamily="34" charset="0"/>
              </a:rPr>
              <a:t>to support employees in the transition and facilitate their adoption of the future workplace.</a:t>
            </a:r>
          </a:p>
          <a:p>
            <a:pPr>
              <a:buFont typeface="Wingdings" panose="05000000000000000000" pitchFamily="2" charset="2"/>
              <a:buChar char="q"/>
            </a:pPr>
            <a:r>
              <a:rPr lang="en-CA" sz="1600" kern="1200" dirty="0">
                <a:solidFill>
                  <a:schemeClr val="tx1"/>
                </a:solidFill>
                <a:latin typeface="Arial" panose="020B0604020202020204" pitchFamily="34" charset="0"/>
                <a:cs typeface="Arial" panose="020B0604020202020204" pitchFamily="34" charset="0"/>
              </a:rPr>
              <a:t>Use the project to help </a:t>
            </a:r>
            <a:r>
              <a:rPr lang="en-CA" sz="1600" b="1" dirty="0">
                <a:solidFill>
                  <a:schemeClr val="accent2">
                    <a:lumMod val="75000"/>
                  </a:schemeClr>
                </a:solidFill>
                <a:latin typeface="Arial" panose="020B0604020202020204" pitchFamily="34" charset="0"/>
                <a:cs typeface="Arial" panose="020B0604020202020204" pitchFamily="34" charset="0"/>
              </a:rPr>
              <a:t>reduce and optimize assigned space, </a:t>
            </a:r>
            <a:r>
              <a:rPr lang="en-CA" sz="1600" kern="1200" dirty="0">
                <a:solidFill>
                  <a:schemeClr val="tx1"/>
                </a:solidFill>
                <a:latin typeface="Arial" panose="020B0604020202020204" pitchFamily="34" charset="0"/>
                <a:cs typeface="Arial" panose="020B0604020202020204" pitchFamily="34" charset="0"/>
              </a:rPr>
              <a:t>as part their overall workplace strategy and;</a:t>
            </a:r>
            <a:endParaRPr lang="en-CA" sz="1600" kern="1200" dirty="0">
              <a:solidFill>
                <a:schemeClr val="accent2">
                  <a:lumMod val="75000"/>
                </a:schemeClr>
              </a:solidFill>
            </a:endParaRPr>
          </a:p>
          <a:p>
            <a:pPr>
              <a:buFont typeface="Wingdings" panose="05000000000000000000" pitchFamily="2" charset="2"/>
              <a:buChar char="q"/>
            </a:pPr>
            <a:r>
              <a:rPr lang="en-CA" sz="1600" kern="1200" dirty="0">
                <a:solidFill>
                  <a:schemeClr val="tx1"/>
                </a:solidFill>
                <a:latin typeface="Arial" panose="020B0604020202020204" pitchFamily="34" charset="0"/>
                <a:cs typeface="Arial" panose="020B0604020202020204" pitchFamily="34" charset="0"/>
              </a:rPr>
              <a:t>Agree to fund and use a </a:t>
            </a:r>
            <a:r>
              <a:rPr lang="en-CA" sz="1600" b="1" dirty="0">
                <a:solidFill>
                  <a:schemeClr val="accent2">
                    <a:lumMod val="75000"/>
                  </a:schemeClr>
                </a:solidFill>
                <a:latin typeface="Arial" panose="020B0604020202020204" pitchFamily="34" charset="0"/>
                <a:cs typeface="Arial" panose="020B0604020202020204" pitchFamily="34" charset="0"/>
              </a:rPr>
              <a:t>booking</a:t>
            </a:r>
            <a:r>
              <a:rPr lang="en-CA" sz="1600" b="1" kern="1200" dirty="0">
                <a:solidFill>
                  <a:schemeClr val="accent2">
                    <a:lumMod val="75000"/>
                  </a:schemeClr>
                </a:solidFill>
                <a:latin typeface="Arial" panose="020B0604020202020204" pitchFamily="34" charset="0"/>
                <a:cs typeface="Arial" panose="020B0604020202020204" pitchFamily="34" charset="0"/>
              </a:rPr>
              <a:t> system </a:t>
            </a:r>
            <a:r>
              <a:rPr lang="en-CA" sz="1600" kern="1200" dirty="0">
                <a:solidFill>
                  <a:schemeClr val="tx1"/>
                </a:solidFill>
                <a:latin typeface="Arial" panose="020B0604020202020204" pitchFamily="34" charset="0"/>
                <a:cs typeface="Arial" panose="020B0604020202020204" pitchFamily="34" charset="0"/>
              </a:rPr>
              <a:t>to manage occupancy;</a:t>
            </a:r>
            <a:r>
              <a:rPr lang="en-CA" sz="1600" kern="1200" dirty="0">
                <a:solidFill>
                  <a:schemeClr val="accent2">
                    <a:lumMod val="75000"/>
                  </a:schemeClr>
                </a:solidFill>
                <a:latin typeface="Arial" panose="020B0604020202020204" pitchFamily="34" charset="0"/>
                <a:cs typeface="Arial" panose="020B0604020202020204" pitchFamily="34" charset="0"/>
              </a:rPr>
              <a:t> </a:t>
            </a:r>
          </a:p>
          <a:p>
            <a:pPr>
              <a:buFont typeface="Wingdings" panose="05000000000000000000" pitchFamily="2" charset="2"/>
              <a:buChar char="q"/>
            </a:pPr>
            <a:r>
              <a:rPr lang="en-CA" sz="1600" dirty="0">
                <a:solidFill>
                  <a:schemeClr val="tx1"/>
                </a:solidFill>
                <a:latin typeface="Arial" panose="020B0604020202020204" pitchFamily="34" charset="0"/>
                <a:ea typeface="+mn-ea"/>
                <a:cs typeface="Arial" panose="020B0604020202020204" pitchFamily="34" charset="0"/>
              </a:rPr>
              <a:t>Agree to </a:t>
            </a:r>
            <a:r>
              <a:rPr lang="en-CA" sz="1600" b="1" dirty="0">
                <a:solidFill>
                  <a:schemeClr val="accent2">
                    <a:lumMod val="75000"/>
                  </a:schemeClr>
                </a:solidFill>
                <a:latin typeface="Arial" panose="020B0604020202020204" pitchFamily="34" charset="0"/>
                <a:ea typeface="+mn-ea"/>
                <a:cs typeface="Arial" panose="020B0604020202020204" pitchFamily="34" charset="0"/>
              </a:rPr>
              <a:t>m</a:t>
            </a:r>
            <a:r>
              <a:rPr lang="en-CA" sz="1600" b="1" kern="1200" dirty="0">
                <a:solidFill>
                  <a:schemeClr val="accent2">
                    <a:lumMod val="75000"/>
                  </a:schemeClr>
                </a:solidFill>
                <a:latin typeface="Arial" panose="020B0604020202020204" pitchFamily="34" charset="0"/>
                <a:ea typeface="+mn-ea"/>
                <a:cs typeface="Arial" panose="020B0604020202020204" pitchFamily="34" charset="0"/>
              </a:rPr>
              <a:t>easure actual utilization and performance, </a:t>
            </a:r>
            <a:r>
              <a:rPr lang="en-CA" sz="1600" kern="1200" dirty="0">
                <a:solidFill>
                  <a:schemeClr val="tx1"/>
                </a:solidFill>
                <a:latin typeface="Arial" panose="020B0604020202020204" pitchFamily="34" charset="0"/>
                <a:ea typeface="+mn-ea"/>
                <a:cs typeface="Arial" panose="020B0604020202020204" pitchFamily="34" charset="0"/>
              </a:rPr>
              <a:t>and share results with PSPC; </a:t>
            </a:r>
          </a:p>
          <a:p>
            <a:pPr>
              <a:buFont typeface="Wingdings" panose="05000000000000000000" pitchFamily="2" charset="2"/>
              <a:buChar char="q"/>
            </a:pPr>
            <a:r>
              <a:rPr lang="en-CA" sz="1600" dirty="0">
                <a:solidFill>
                  <a:schemeClr val="tx1"/>
                </a:solidFill>
                <a:latin typeface="Arial" panose="020B0604020202020204" pitchFamily="34" charset="0"/>
                <a:cs typeface="Arial" panose="020B0604020202020204" pitchFamily="34" charset="0"/>
              </a:rPr>
              <a:t>Agree to fund certain ongoing costs; </a:t>
            </a:r>
            <a:r>
              <a:rPr lang="en-CA" sz="1600" kern="1200" dirty="0">
                <a:solidFill>
                  <a:schemeClr val="tx1"/>
                </a:solidFill>
                <a:latin typeface="Arial" panose="020B0604020202020204" pitchFamily="34" charset="0"/>
                <a:ea typeface="+mn-ea"/>
                <a:cs typeface="Arial" panose="020B0604020202020204" pitchFamily="34" charset="0"/>
              </a:rPr>
              <a:t>and</a:t>
            </a:r>
          </a:p>
          <a:p>
            <a:pPr>
              <a:buFont typeface="Wingdings" panose="05000000000000000000" pitchFamily="2" charset="2"/>
              <a:buChar char="q"/>
            </a:pPr>
            <a:r>
              <a:rPr lang="en-CA" sz="1600" dirty="0">
                <a:solidFill>
                  <a:schemeClr val="tx1"/>
                </a:solidFill>
                <a:latin typeface="Arial" panose="020B0604020202020204" pitchFamily="34" charset="0"/>
                <a:cs typeface="Arial" panose="020B0604020202020204" pitchFamily="34" charset="0"/>
              </a:rPr>
              <a:t>Understand that </a:t>
            </a:r>
            <a:r>
              <a:rPr lang="en-CA" sz="1600" b="1" dirty="0">
                <a:solidFill>
                  <a:schemeClr val="accent2">
                    <a:lumMod val="75000"/>
                  </a:schemeClr>
                </a:solidFill>
                <a:latin typeface="Arial" panose="020B0604020202020204" pitchFamily="34" charset="0"/>
                <a:cs typeface="Arial" panose="020B0604020202020204" pitchFamily="34" charset="0"/>
              </a:rPr>
              <a:t>no swing space </a:t>
            </a:r>
            <a:r>
              <a:rPr lang="en-CA" sz="1600" dirty="0">
                <a:solidFill>
                  <a:schemeClr val="tx1"/>
                </a:solidFill>
                <a:latin typeface="Arial" panose="020B0604020202020204" pitchFamily="34" charset="0"/>
                <a:cs typeface="Arial" panose="020B0604020202020204" pitchFamily="34" charset="0"/>
              </a:rPr>
              <a:t>will be required.</a:t>
            </a:r>
          </a:p>
          <a:p>
            <a:pPr marL="0" indent="0">
              <a:spcBef>
                <a:spcPts val="0"/>
              </a:spcBef>
              <a:buNone/>
            </a:pPr>
            <a:endParaRPr lang="en-CA" sz="1800" b="1" dirty="0">
              <a:solidFill>
                <a:schemeClr val="accent2">
                  <a:lumMod val="75000"/>
                </a:schemeClr>
              </a:solidFill>
            </a:endParaRPr>
          </a:p>
        </p:txBody>
      </p:sp>
      <p:sp>
        <p:nvSpPr>
          <p:cNvPr id="5" name="TextBox 4">
            <a:extLst>
              <a:ext uri="{FF2B5EF4-FFF2-40B4-BE49-F238E27FC236}">
                <a16:creationId xmlns:a16="http://schemas.microsoft.com/office/drawing/2014/main" id="{6D924596-6256-4D00-A978-4888E1D8391F}"/>
              </a:ext>
            </a:extLst>
          </p:cNvPr>
          <p:cNvSpPr txBox="1"/>
          <p:nvPr/>
        </p:nvSpPr>
        <p:spPr>
          <a:xfrm>
            <a:off x="1009884" y="4767151"/>
            <a:ext cx="2638652" cy="1077218"/>
          </a:xfrm>
          <a:prstGeom prst="rect">
            <a:avLst/>
          </a:prstGeom>
          <a:noFill/>
        </p:spPr>
        <p:txBody>
          <a:bodyPr wrap="square" rtlCol="0">
            <a:spAutoFit/>
          </a:bodyPr>
          <a:lstStyle/>
          <a:p>
            <a:pPr marR="0" lvl="0">
              <a:spcBef>
                <a:spcPts val="0"/>
              </a:spcBef>
              <a:spcAft>
                <a:spcPts val="300"/>
              </a:spcAft>
            </a:pPr>
            <a:r>
              <a:rPr lang="en-CA" sz="1600" b="1" i="1" dirty="0">
                <a:solidFill>
                  <a:schemeClr val="accent2">
                    <a:lumMod val="75000"/>
                  </a:schemeClr>
                </a:solidFill>
                <a:effectLst/>
                <a:latin typeface="Calibri" panose="020F0502020204030204" pitchFamily="34" charset="0"/>
                <a:ea typeface="Times New Roman" panose="02020603050405020304" pitchFamily="18" charset="0"/>
              </a:rPr>
              <a:t>Clients must provide written attestation of their agreement by signing a project charter</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61778" y="5017096"/>
            <a:ext cx="82727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303680" y="1013631"/>
            <a:ext cx="4134434" cy="3428759"/>
          </a:xfrm>
          <a:prstGeom prst="rect">
            <a:avLst/>
          </a:prstGeom>
          <a:noFill/>
        </p:spPr>
        <p:txBody>
          <a:bodyPr wrap="square">
            <a:spAutoFit/>
          </a:bodyPr>
          <a:lstStyle/>
          <a:p>
            <a:pPr marL="0" marR="0">
              <a:lnSpc>
                <a:spcPct val="110000"/>
              </a:lnSpc>
              <a:spcBef>
                <a:spcPts val="0"/>
              </a:spcBef>
              <a:spcAft>
                <a:spcPts val="0"/>
              </a:spcAft>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Workplace Transformation projects are to be delivered on an accelerated timeline. Participating organizations must make sure that other key elements that create an employee centric solution are also implemented in the same timeframe. Therefore, organizations </a:t>
            </a:r>
            <a:r>
              <a:rPr lang="en-CA" sz="1800" u="sng" dirty="0">
                <a:effectLst/>
                <a:latin typeface="Calibri" panose="020F0502020204030204" pitchFamily="34" charset="0"/>
                <a:ea typeface="Times New Roman" panose="02020603050405020304" pitchFamily="18" charset="0"/>
                <a:cs typeface="Times New Roman" panose="02020603050405020304" pitchFamily="18" charset="0"/>
              </a:rPr>
              <a:t>must commit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to the following criteria in order to ensure that the workplace will be used as intended as well as fully adopted by the employees:</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62155" y="280566"/>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altLang="en-US" sz="2800" b="0" kern="0" dirty="0">
                <a:solidFill>
                  <a:schemeClr val="accent5"/>
                </a:solidFill>
              </a:rPr>
              <a:t>Clients </a:t>
            </a:r>
            <a:r>
              <a:rPr lang="fr-CA" altLang="en-US" sz="2800" b="0" kern="0" dirty="0" err="1">
                <a:solidFill>
                  <a:schemeClr val="accent5"/>
                </a:solidFill>
              </a:rPr>
              <a:t>commitment</a:t>
            </a:r>
            <a:r>
              <a:rPr lang="fr-CA" altLang="en-US" sz="2800" b="0" kern="0" dirty="0">
                <a:solidFill>
                  <a:schemeClr val="accent5"/>
                </a:solidFill>
              </a:rPr>
              <a:t> for participation in the program</a:t>
            </a:r>
            <a:endParaRPr lang="en-CA" sz="2800" dirty="0">
              <a:solidFill>
                <a:schemeClr val="accent5"/>
              </a:solidFill>
            </a:endParaRPr>
          </a:p>
        </p:txBody>
      </p:sp>
    </p:spTree>
    <p:extLst>
      <p:ext uri="{BB962C8B-B14F-4D97-AF65-F5344CB8AC3E}">
        <p14:creationId xmlns:p14="http://schemas.microsoft.com/office/powerpoint/2010/main" val="138694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3948257" y="328773"/>
            <a:ext cx="8059105"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AB4F125-235B-430E-84B5-45D46DB20F9B}"/>
              </a:ext>
            </a:extLst>
          </p:cNvPr>
          <p:cNvSpPr>
            <a:spLocks noGrp="1"/>
          </p:cNvSpPr>
          <p:nvPr>
            <p:ph type="title"/>
          </p:nvPr>
        </p:nvSpPr>
        <p:spPr>
          <a:xfrm>
            <a:off x="451765" y="417273"/>
            <a:ext cx="3035506" cy="779462"/>
          </a:xfrm>
        </p:spPr>
        <p:txBody>
          <a:bodyPr/>
          <a:lstStyle/>
          <a:p>
            <a:r>
              <a:rPr lang="fr-CA" sz="3600" b="0" dirty="0">
                <a:solidFill>
                  <a:schemeClr val="tx1">
                    <a:lumMod val="50000"/>
                    <a:lumOff val="50000"/>
                  </a:schemeClr>
                </a:solidFill>
              </a:rPr>
              <a:t>Not </a:t>
            </a:r>
            <a:r>
              <a:rPr lang="fr-CA" sz="3600" b="0" dirty="0" err="1">
                <a:solidFill>
                  <a:schemeClr val="tx1">
                    <a:lumMod val="50000"/>
                    <a:lumOff val="50000"/>
                  </a:schemeClr>
                </a:solidFill>
              </a:rPr>
              <a:t>included</a:t>
            </a:r>
            <a:r>
              <a:rPr lang="fr-CA" sz="3600" b="0" dirty="0">
                <a:solidFill>
                  <a:schemeClr val="tx1">
                    <a:lumMod val="50000"/>
                    <a:lumOff val="50000"/>
                  </a:schemeClr>
                </a:solidFill>
              </a:rPr>
              <a:t> in the package</a:t>
            </a:r>
            <a:br>
              <a:rPr lang="fr-CA" sz="3600" b="0" dirty="0">
                <a:solidFill>
                  <a:schemeClr val="tx1">
                    <a:lumMod val="50000"/>
                    <a:lumOff val="50000"/>
                  </a:schemeClr>
                </a:solidFill>
              </a:rPr>
            </a:br>
            <a:br>
              <a:rPr lang="fr-CA" sz="2800" b="0" dirty="0">
                <a:solidFill>
                  <a:schemeClr val="tx1">
                    <a:lumMod val="50000"/>
                    <a:lumOff val="50000"/>
                  </a:schemeClr>
                </a:solidFill>
              </a:rPr>
            </a:br>
            <a:r>
              <a:rPr lang="fr-CA" sz="2000" b="0" i="1" dirty="0">
                <a:solidFill>
                  <a:schemeClr val="tx1">
                    <a:lumMod val="50000"/>
                    <a:lumOff val="50000"/>
                  </a:schemeClr>
                </a:solidFill>
              </a:rPr>
              <a:t>Short &amp; Long </a:t>
            </a:r>
            <a:r>
              <a:rPr lang="fr-CA" sz="2000" b="0" i="1" dirty="0" err="1">
                <a:solidFill>
                  <a:schemeClr val="tx1">
                    <a:lumMod val="50000"/>
                    <a:lumOff val="50000"/>
                  </a:schemeClr>
                </a:solidFill>
              </a:rPr>
              <a:t>term</a:t>
            </a:r>
            <a:endParaRPr lang="en-CA" sz="2800" i="1"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4261585" y="612366"/>
            <a:ext cx="7478650" cy="4754880"/>
          </a:xfrm>
        </p:spPr>
        <p:txBody>
          <a:bodyPr/>
          <a:lstStyle/>
          <a:p>
            <a:pPr marL="0" marR="0" lvl="0" indent="0">
              <a:lnSpc>
                <a:spcPct val="110000"/>
              </a:lnSpc>
              <a:spcBef>
                <a:spcPts val="0"/>
              </a:spcBef>
              <a:spcAft>
                <a:spcPts val="0"/>
              </a:spcAft>
              <a:buNone/>
            </a:pPr>
            <a:r>
              <a:rPr lang="en-CA" sz="1800" b="1" dirty="0">
                <a:solidFill>
                  <a:schemeClr val="accent2">
                    <a:lumMod val="50000"/>
                  </a:schemeClr>
                </a:solidFill>
              </a:rPr>
              <a:t>Reservation system application</a:t>
            </a:r>
            <a:r>
              <a:rPr lang="en-CA" sz="1800" dirty="0">
                <a:effectLst/>
                <a:ea typeface="Times New Roman" panose="02020603050405020304" pitchFamily="18" charset="0"/>
                <a:cs typeface="Times New Roman" panose="02020603050405020304" pitchFamily="18" charset="0"/>
              </a:rPr>
              <a:t>, </a:t>
            </a:r>
          </a:p>
          <a:p>
            <a:pPr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ongoing cost &amp; maintenance;</a:t>
            </a:r>
          </a:p>
          <a:p>
            <a:pPr marL="0" marR="0" lvl="0" indent="0">
              <a:lnSpc>
                <a:spcPct val="110000"/>
              </a:lnSpc>
              <a:spcBef>
                <a:spcPts val="0"/>
              </a:spcBef>
              <a:spcAft>
                <a:spcPts val="0"/>
              </a:spcAft>
              <a:buNone/>
            </a:pPr>
            <a:r>
              <a:rPr lang="en-CA" sz="1800" b="1" dirty="0">
                <a:solidFill>
                  <a:schemeClr val="accent2">
                    <a:lumMod val="50000"/>
                  </a:schemeClr>
                </a:solidFill>
              </a:rPr>
              <a:t>Wi-Fi</a:t>
            </a:r>
          </a:p>
          <a:p>
            <a:pPr marR="0"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Ongoing cost and maintenance;</a:t>
            </a:r>
          </a:p>
          <a:p>
            <a:pPr marL="0" marR="0" lvl="0" indent="0">
              <a:lnSpc>
                <a:spcPct val="110000"/>
              </a:lnSpc>
              <a:spcBef>
                <a:spcPts val="0"/>
              </a:spcBef>
              <a:spcAft>
                <a:spcPts val="0"/>
              </a:spcAft>
              <a:buNone/>
            </a:pPr>
            <a:r>
              <a:rPr lang="en-CA" sz="1800" b="1" dirty="0">
                <a:solidFill>
                  <a:schemeClr val="accent2">
                    <a:lumMod val="50000"/>
                  </a:schemeClr>
                </a:solidFill>
              </a:rPr>
              <a:t>Building Access</a:t>
            </a:r>
          </a:p>
          <a:p>
            <a:pPr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Administer access and security cards with building security;</a:t>
            </a:r>
          </a:p>
          <a:p>
            <a:pPr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Providing office supplies, ongoing Wi-Fi costs, security cards or </a:t>
            </a:r>
          </a:p>
          <a:p>
            <a:pPr marL="0" indent="0">
              <a:lnSpc>
                <a:spcPct val="110000"/>
              </a:lnSpc>
              <a:spcBef>
                <a:spcPts val="0"/>
              </a:spcBef>
              <a:spcAft>
                <a:spcPts val="0"/>
              </a:spcAft>
              <a:buNone/>
            </a:pPr>
            <a:r>
              <a:rPr lang="en-CA" sz="1800" b="1" dirty="0">
                <a:solidFill>
                  <a:schemeClr val="accent2">
                    <a:lumMod val="50000"/>
                  </a:schemeClr>
                </a:solidFill>
              </a:rPr>
              <a:t>Audio visual and IT equipment</a:t>
            </a:r>
          </a:p>
          <a:p>
            <a:pPr marR="0"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Provide equipment, A/V equipment not found on site or not available via the bundle of Goods</a:t>
            </a:r>
          </a:p>
          <a:p>
            <a:pPr marL="0" marR="0" lvl="0" indent="0">
              <a:lnSpc>
                <a:spcPct val="110000"/>
              </a:lnSpc>
              <a:spcBef>
                <a:spcPts val="0"/>
              </a:spcBef>
              <a:spcAft>
                <a:spcPts val="0"/>
              </a:spcAft>
              <a:buNone/>
            </a:pPr>
            <a:r>
              <a:rPr lang="en-CA" sz="1800" b="1" dirty="0">
                <a:solidFill>
                  <a:schemeClr val="accent2">
                    <a:lumMod val="50000"/>
                  </a:schemeClr>
                </a:solidFill>
              </a:rPr>
              <a:t>Furniture and Equipment</a:t>
            </a:r>
          </a:p>
          <a:p>
            <a:pPr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Replacement of broken, missing or defective  furniture or equipment (should be covered under the warranty);</a:t>
            </a:r>
          </a:p>
          <a:p>
            <a:pPr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Decommissioning and disposal of non-repurposed furniture</a:t>
            </a:r>
          </a:p>
          <a:p>
            <a:pPr marL="0" indent="0">
              <a:lnSpc>
                <a:spcPct val="110000"/>
              </a:lnSpc>
              <a:spcBef>
                <a:spcPts val="0"/>
              </a:spcBef>
              <a:spcAft>
                <a:spcPts val="0"/>
              </a:spcAft>
              <a:buNone/>
            </a:pPr>
            <a:r>
              <a:rPr lang="en-CA" sz="1800" b="1" dirty="0">
                <a:solidFill>
                  <a:schemeClr val="accent2">
                    <a:lumMod val="50000"/>
                  </a:schemeClr>
                </a:solidFill>
              </a:rPr>
              <a:t>Health and Safety and emergency </a:t>
            </a:r>
          </a:p>
          <a:p>
            <a:pPr marR="0" lvl="1">
              <a:lnSpc>
                <a:spcPct val="110000"/>
              </a:lnSpc>
              <a:spcBef>
                <a:spcPts val="0"/>
              </a:spcBef>
              <a:spcAft>
                <a:spcPts val="0"/>
              </a:spcAft>
              <a:buFont typeface="Wingdings" panose="05000000000000000000" pitchFamily="2" charset="2"/>
              <a:buChar char="q"/>
            </a:pPr>
            <a:r>
              <a:rPr lang="en-CA" sz="1600" dirty="0">
                <a:solidFill>
                  <a:schemeClr val="accent2">
                    <a:lumMod val="75000"/>
                  </a:schemeClr>
                </a:solidFill>
              </a:rPr>
              <a:t>procedures and signage necessary for the occupancy of this floor</a:t>
            </a:r>
          </a:p>
          <a:p>
            <a:pPr marL="0" indent="0">
              <a:lnSpc>
                <a:spcPct val="110000"/>
              </a:lnSpc>
              <a:spcBef>
                <a:spcPts val="0"/>
              </a:spcBef>
              <a:spcAft>
                <a:spcPts val="0"/>
              </a:spcAft>
              <a:buNone/>
            </a:pPr>
            <a:r>
              <a:rPr lang="en-CA" sz="1800" b="1" dirty="0">
                <a:solidFill>
                  <a:schemeClr val="accent2">
                    <a:lumMod val="50000"/>
                  </a:schemeClr>
                </a:solidFill>
              </a:rPr>
              <a:t>Assignment of a “Co-Pro” </a:t>
            </a:r>
          </a:p>
          <a:p>
            <a:pPr marL="342900" marR="0" lvl="1" indent="0">
              <a:lnSpc>
                <a:spcPct val="110000"/>
              </a:lnSpc>
              <a:spcBef>
                <a:spcPts val="0"/>
              </a:spcBef>
              <a:spcAft>
                <a:spcPts val="0"/>
              </a:spcAft>
              <a:buNone/>
            </a:pPr>
            <a:endParaRPr lang="en-CA" sz="1600" dirty="0">
              <a:cs typeface="Times New Roman" panose="02020603050405020304" pitchFamily="18" charset="0"/>
            </a:endParaRPr>
          </a:p>
        </p:txBody>
      </p:sp>
    </p:spTree>
    <p:extLst>
      <p:ext uri="{BB962C8B-B14F-4D97-AF65-F5344CB8AC3E}">
        <p14:creationId xmlns:p14="http://schemas.microsoft.com/office/powerpoint/2010/main" val="139484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r>
              <a:rPr lang="en-CA" altLang="en-US" sz="3600" dirty="0">
                <a:solidFill>
                  <a:srgbClr val="636466"/>
                </a:solidFill>
              </a:rPr>
              <a:t>Accessibility Best Practices</a:t>
            </a:r>
            <a:br>
              <a:rPr lang="fr-CA" altLang="en-US" sz="3200" dirty="0">
                <a:solidFill>
                  <a:schemeClr val="tx1"/>
                </a:solidFill>
              </a:rPr>
            </a:br>
            <a:endParaRPr lang="en-CA" sz="3200" dirty="0"/>
          </a:p>
        </p:txBody>
      </p:sp>
      <p:sp>
        <p:nvSpPr>
          <p:cNvPr id="4" name="Content Placeholder 3">
            <a:extLst>
              <a:ext uri="{FF2B5EF4-FFF2-40B4-BE49-F238E27FC236}">
                <a16:creationId xmlns:a16="http://schemas.microsoft.com/office/drawing/2014/main" id="{365CF3EF-5581-428E-9265-A1157EE2E545}"/>
              </a:ext>
            </a:extLst>
          </p:cNvPr>
          <p:cNvSpPr>
            <a:spLocks noGrp="1"/>
          </p:cNvSpPr>
          <p:nvPr>
            <p:ph sz="half" idx="4294967295"/>
            <p:custDataLst>
              <p:tags r:id="rId2"/>
            </p:custDataLst>
          </p:nvPr>
        </p:nvSpPr>
        <p:spPr>
          <a:xfrm>
            <a:off x="514543" y="1196735"/>
            <a:ext cx="11162914" cy="1625123"/>
          </a:xfrm>
        </p:spPr>
        <p:txBody>
          <a:bodyPr/>
          <a:lstStyle/>
          <a:p>
            <a:pPr marL="0" indent="0">
              <a:buNone/>
            </a:pPr>
            <a:r>
              <a:rPr lang="en-CA" sz="1400" dirty="0">
                <a:solidFill>
                  <a:schemeClr val="tx1"/>
                </a:solidFill>
              </a:rPr>
              <a:t>GCworkplace has been developed to be an accessible and inclusive workplace design standard by providing occupants with full control over the work settings that best suits their functional needs, knowing that we all have different abilities, disabilities and personal preferences. By integrating accessibility at the onset of the design phase, GCworkplace is promoting an inclusive, equitable and adaptive workplace.</a:t>
            </a:r>
          </a:p>
          <a:p>
            <a:pPr marL="0" indent="0">
              <a:buNone/>
            </a:pPr>
            <a:r>
              <a:rPr lang="en-CA" sz="1400" dirty="0">
                <a:solidFill>
                  <a:schemeClr val="tx1"/>
                </a:solidFill>
              </a:rPr>
              <a:t>Design solutions will contribute to a more accessible and inclusive workplace for all 8 types of disabilities; • seeing, • hearing, • mobility, flexibility or dexterity, • mental health, • sensory/environmental, • cognitive, • intellectual disabilities, and • chronic health conditions or pain.</a:t>
            </a:r>
            <a:endParaRPr lang="en-US" sz="1400" dirty="0">
              <a:solidFill>
                <a:schemeClr val="tx1"/>
              </a:solidFill>
            </a:endParaRPr>
          </a:p>
          <a:p>
            <a:pPr marL="342900" lvl="1" indent="0">
              <a:buNone/>
            </a:pPr>
            <a:endParaRPr lang="en-US" sz="1400" dirty="0">
              <a:solidFill>
                <a:srgbClr val="1E3652"/>
              </a:solidFill>
            </a:endParaRPr>
          </a:p>
        </p:txBody>
      </p:sp>
      <p:pic>
        <p:nvPicPr>
          <p:cNvPr id="5" name="Picture 4" descr="accessibility icons from left to right: vision, hearing, mobility, intellectual, cognitive, mental, chronic pain and environmental sensitivities.">
            <a:extLst>
              <a:ext uri="{FF2B5EF4-FFF2-40B4-BE49-F238E27FC236}">
                <a16:creationId xmlns:a16="http://schemas.microsoft.com/office/drawing/2014/main" id="{DDC842B0-DB28-4563-9FE3-3FD70642E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9056" y="4890521"/>
            <a:ext cx="8677673" cy="1298451"/>
          </a:xfrm>
          <a:prstGeom prst="rect">
            <a:avLst/>
          </a:prstGeom>
        </p:spPr>
      </p:pic>
      <p:sp>
        <p:nvSpPr>
          <p:cNvPr id="6" name="TextBox 5">
            <a:extLst>
              <a:ext uri="{FF2B5EF4-FFF2-40B4-BE49-F238E27FC236}">
                <a16:creationId xmlns:a16="http://schemas.microsoft.com/office/drawing/2014/main" id="{4D026297-9911-4ED6-9AF9-27559512157E}"/>
              </a:ext>
            </a:extLst>
          </p:cNvPr>
          <p:cNvSpPr txBox="1"/>
          <p:nvPr/>
        </p:nvSpPr>
        <p:spPr>
          <a:xfrm>
            <a:off x="6096000" y="2544325"/>
            <a:ext cx="5191430" cy="2462213"/>
          </a:xfrm>
          <a:prstGeom prst="rect">
            <a:avLst/>
          </a:prstGeom>
          <a:noFill/>
        </p:spPr>
        <p:txBody>
          <a:bodyPr wrap="square">
            <a:spAutoFit/>
          </a:bodyPr>
          <a:lstStyle/>
          <a:p>
            <a:r>
              <a:rPr lang="en-US" sz="1400" b="1" dirty="0">
                <a:solidFill>
                  <a:schemeClr val="tx1"/>
                </a:solidFill>
                <a:latin typeface="+mn-lt"/>
              </a:rPr>
              <a:t>Furniture &amp; equipment solutions:</a:t>
            </a:r>
          </a:p>
          <a:p>
            <a:pPr marL="742950" lvl="1" indent="-285750">
              <a:buFont typeface="Wingdings" panose="05000000000000000000" pitchFamily="2" charset="2"/>
              <a:buChar char="ü"/>
            </a:pPr>
            <a:r>
              <a:rPr lang="en-US" sz="1400" dirty="0">
                <a:solidFill>
                  <a:schemeClr val="tx1"/>
                </a:solidFill>
                <a:latin typeface="+mn-lt"/>
              </a:rPr>
              <a:t>Benches in locker area</a:t>
            </a:r>
          </a:p>
          <a:p>
            <a:pPr marL="742950" lvl="1" indent="-285750">
              <a:buFont typeface="Wingdings" panose="05000000000000000000" pitchFamily="2" charset="2"/>
              <a:buChar char="ü"/>
            </a:pPr>
            <a:r>
              <a:rPr lang="en-US" sz="1400" dirty="0">
                <a:solidFill>
                  <a:schemeClr val="tx1"/>
                </a:solidFill>
                <a:latin typeface="+mn-lt"/>
              </a:rPr>
              <a:t>Accessible individual </a:t>
            </a:r>
            <a:r>
              <a:rPr lang="en-US" sz="1400" dirty="0" err="1">
                <a:solidFill>
                  <a:schemeClr val="tx1"/>
                </a:solidFill>
                <a:latin typeface="+mn-lt"/>
              </a:rPr>
              <a:t>workpoints</a:t>
            </a:r>
            <a:endParaRPr lang="en-US" sz="1400" dirty="0">
              <a:solidFill>
                <a:schemeClr val="tx1"/>
              </a:solidFill>
              <a:latin typeface="+mn-lt"/>
            </a:endParaRPr>
          </a:p>
          <a:p>
            <a:pPr marL="742950" lvl="1" indent="-285750">
              <a:buFont typeface="Wingdings" panose="05000000000000000000" pitchFamily="2" charset="2"/>
              <a:buChar char="ü"/>
            </a:pPr>
            <a:r>
              <a:rPr lang="en-US" sz="1400" dirty="0">
                <a:solidFill>
                  <a:schemeClr val="tx1"/>
                </a:solidFill>
                <a:latin typeface="+mn-lt"/>
              </a:rPr>
              <a:t>Accessible collaborative </a:t>
            </a:r>
            <a:r>
              <a:rPr lang="en-US" sz="1400" dirty="0" err="1">
                <a:solidFill>
                  <a:schemeClr val="tx1"/>
                </a:solidFill>
                <a:latin typeface="+mn-lt"/>
              </a:rPr>
              <a:t>workpoints</a:t>
            </a:r>
            <a:endParaRPr lang="en-US" sz="1400" dirty="0">
              <a:solidFill>
                <a:schemeClr val="tx1"/>
              </a:solidFill>
              <a:latin typeface="+mn-lt"/>
            </a:endParaRPr>
          </a:p>
          <a:p>
            <a:pPr marL="742950" lvl="1" indent="-285750">
              <a:buFont typeface="Wingdings" panose="05000000000000000000" pitchFamily="2" charset="2"/>
              <a:buChar char="ü"/>
            </a:pPr>
            <a:r>
              <a:rPr lang="en-US" sz="1400" dirty="0">
                <a:solidFill>
                  <a:schemeClr val="tx1"/>
                </a:solidFill>
                <a:latin typeface="+mn-lt"/>
              </a:rPr>
              <a:t>Lockers with digital locks with appropriate color contrast</a:t>
            </a:r>
          </a:p>
          <a:p>
            <a:pPr marL="742950" lvl="1" indent="-285750">
              <a:buFont typeface="Wingdings" panose="05000000000000000000" pitchFamily="2" charset="2"/>
              <a:buChar char="ü"/>
            </a:pPr>
            <a:endParaRPr lang="en-US" sz="1400" dirty="0">
              <a:latin typeface="+mn-lt"/>
            </a:endParaRPr>
          </a:p>
          <a:p>
            <a:r>
              <a:rPr lang="en-US" sz="1400" b="1" dirty="0">
                <a:solidFill>
                  <a:schemeClr val="tx1"/>
                </a:solidFill>
                <a:latin typeface="+mn-lt"/>
              </a:rPr>
              <a:t>Base-Building Upgrades:</a:t>
            </a:r>
          </a:p>
          <a:p>
            <a:pPr marL="742950" lvl="1" indent="-285750">
              <a:buFont typeface="Wingdings" panose="05000000000000000000" pitchFamily="2" charset="2"/>
              <a:buChar char="ü"/>
            </a:pPr>
            <a:r>
              <a:rPr lang="en-US" sz="1400" dirty="0">
                <a:solidFill>
                  <a:schemeClr val="tx1"/>
                </a:solidFill>
                <a:latin typeface="+mn-lt"/>
              </a:rPr>
              <a:t>Minor upgrades to washrooms to comply with accessibility standards and </a:t>
            </a:r>
            <a:r>
              <a:rPr lang="en-US" sz="1400" dirty="0">
                <a:latin typeface="+mn-lt"/>
              </a:rPr>
              <a:t>All-Access Washroom guidelines when required</a:t>
            </a:r>
            <a:endParaRPr lang="en-US" sz="1400" dirty="0">
              <a:solidFill>
                <a:schemeClr val="tx1"/>
              </a:solidFill>
              <a:latin typeface="+mn-lt"/>
            </a:endParaRPr>
          </a:p>
        </p:txBody>
      </p:sp>
      <p:sp>
        <p:nvSpPr>
          <p:cNvPr id="8" name="TextBox 7">
            <a:extLst>
              <a:ext uri="{FF2B5EF4-FFF2-40B4-BE49-F238E27FC236}">
                <a16:creationId xmlns:a16="http://schemas.microsoft.com/office/drawing/2014/main" id="{D7B690D5-6480-4A85-8424-99A6D207D8CD}"/>
              </a:ext>
            </a:extLst>
          </p:cNvPr>
          <p:cNvSpPr txBox="1"/>
          <p:nvPr/>
        </p:nvSpPr>
        <p:spPr>
          <a:xfrm>
            <a:off x="451765" y="2477935"/>
            <a:ext cx="5005138" cy="2462213"/>
          </a:xfrm>
          <a:prstGeom prst="rect">
            <a:avLst/>
          </a:prstGeom>
          <a:noFill/>
        </p:spPr>
        <p:txBody>
          <a:bodyPr wrap="square">
            <a:spAutoFit/>
          </a:bodyPr>
          <a:lstStyle/>
          <a:p>
            <a:r>
              <a:rPr lang="en-US" sz="1400" b="1" dirty="0">
                <a:solidFill>
                  <a:schemeClr val="tx1"/>
                </a:solidFill>
                <a:latin typeface="+mn-lt"/>
              </a:rPr>
              <a:t>Design solutions:</a:t>
            </a:r>
          </a:p>
          <a:p>
            <a:pPr marL="742950" lvl="1" indent="-285750">
              <a:buFont typeface="Wingdings" panose="05000000000000000000" pitchFamily="2" charset="2"/>
              <a:buChar char="ü"/>
            </a:pPr>
            <a:r>
              <a:rPr lang="en-US" sz="1400" dirty="0">
                <a:solidFill>
                  <a:schemeClr val="tx1"/>
                </a:solidFill>
                <a:latin typeface="+mn-lt"/>
              </a:rPr>
              <a:t>Paint (appropriate contrast between carpet, walls and doors/door frame, light switches etc.)</a:t>
            </a:r>
          </a:p>
          <a:p>
            <a:pPr marL="742950" lvl="1" indent="-285750">
              <a:buFont typeface="Wingdings" panose="05000000000000000000" pitchFamily="2" charset="2"/>
              <a:buChar char="ü"/>
            </a:pPr>
            <a:r>
              <a:rPr lang="en-US" sz="1400" dirty="0">
                <a:solidFill>
                  <a:schemeClr val="tx1"/>
                </a:solidFill>
                <a:latin typeface="+mn-lt"/>
              </a:rPr>
              <a:t>Carpet with appropriate pattern selection, integration of wayfinding via carpet color changes.</a:t>
            </a:r>
          </a:p>
          <a:p>
            <a:pPr marL="742950" lvl="1" indent="-285750">
              <a:buFont typeface="Wingdings" panose="05000000000000000000" pitchFamily="2" charset="2"/>
              <a:buChar char="ü"/>
            </a:pPr>
            <a:r>
              <a:rPr lang="en-US" sz="1400" dirty="0">
                <a:solidFill>
                  <a:schemeClr val="tx1"/>
                </a:solidFill>
                <a:latin typeface="+mn-lt"/>
              </a:rPr>
              <a:t>Accessible millwork and appliances</a:t>
            </a:r>
          </a:p>
          <a:p>
            <a:pPr marL="742950" lvl="1" indent="-285750">
              <a:buFont typeface="Wingdings" panose="05000000000000000000" pitchFamily="2" charset="2"/>
              <a:buChar char="ü"/>
            </a:pPr>
            <a:r>
              <a:rPr lang="en-US" sz="1400" dirty="0">
                <a:solidFill>
                  <a:schemeClr val="tx1"/>
                </a:solidFill>
                <a:latin typeface="+mn-lt"/>
              </a:rPr>
              <a:t>Accessible door handles</a:t>
            </a:r>
          </a:p>
          <a:p>
            <a:pPr lvl="1">
              <a:buFont typeface="Courier New" panose="02070309020205020404" pitchFamily="49" charset="0"/>
              <a:buChar char="o"/>
            </a:pPr>
            <a:endParaRPr lang="en-US" sz="1400" dirty="0">
              <a:solidFill>
                <a:schemeClr val="tx1"/>
              </a:solidFill>
              <a:latin typeface="+mn-lt"/>
            </a:endParaRPr>
          </a:p>
          <a:p>
            <a:r>
              <a:rPr lang="en-US" sz="1400" b="1" dirty="0" err="1">
                <a:solidFill>
                  <a:schemeClr val="tx1"/>
                </a:solidFill>
                <a:latin typeface="+mn-lt"/>
              </a:rPr>
              <a:t>GCworkplace</a:t>
            </a:r>
            <a:r>
              <a:rPr lang="en-US" sz="1400" b="1" dirty="0">
                <a:solidFill>
                  <a:schemeClr val="tx1"/>
                </a:solidFill>
                <a:latin typeface="+mn-lt"/>
              </a:rPr>
              <a:t> layout:</a:t>
            </a:r>
          </a:p>
          <a:p>
            <a:pPr marL="742950" lvl="1" indent="-285750">
              <a:buFont typeface="Wingdings" panose="05000000000000000000" pitchFamily="2" charset="2"/>
              <a:buChar char="ü"/>
            </a:pPr>
            <a:r>
              <a:rPr lang="en-US" sz="1400" dirty="0">
                <a:solidFill>
                  <a:schemeClr val="tx1"/>
                </a:solidFill>
                <a:latin typeface="+mn-lt"/>
              </a:rPr>
              <a:t>Integration of appropriate zoning</a:t>
            </a:r>
          </a:p>
          <a:p>
            <a:pPr marL="742950" lvl="1" indent="-285750">
              <a:buFont typeface="Wingdings" panose="05000000000000000000" pitchFamily="2" charset="2"/>
              <a:buChar char="ü"/>
            </a:pPr>
            <a:r>
              <a:rPr lang="en-US" sz="1400" dirty="0">
                <a:latin typeface="+mn-lt"/>
              </a:rPr>
              <a:t>Accessible signage and wayfinding elements</a:t>
            </a:r>
            <a:endParaRPr lang="en-US" sz="1400" dirty="0">
              <a:solidFill>
                <a:schemeClr val="tx1"/>
              </a:solidFill>
              <a:latin typeface="+mn-lt"/>
            </a:endParaRPr>
          </a:p>
        </p:txBody>
      </p:sp>
    </p:spTree>
    <p:extLst>
      <p:ext uri="{BB962C8B-B14F-4D97-AF65-F5344CB8AC3E}">
        <p14:creationId xmlns:p14="http://schemas.microsoft.com/office/powerpoint/2010/main" val="4474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r>
              <a:rPr lang="en-CA" altLang="en-US" sz="2800" b="0" kern="0" dirty="0">
                <a:solidFill>
                  <a:schemeClr val="accent5"/>
                </a:solidFill>
              </a:rPr>
              <a:t>Current Context</a:t>
            </a:r>
            <a:br>
              <a:rPr lang="fr-CA" altLang="en-US" sz="3200" b="0" kern="0" dirty="0">
                <a:solidFill>
                  <a:schemeClr val="accent5"/>
                </a:solidFill>
              </a:rPr>
            </a:br>
            <a:r>
              <a:rPr lang="fr-CA" altLang="en-US" sz="2800" kern="0" dirty="0">
                <a:solidFill>
                  <a:schemeClr val="accent5"/>
                </a:solidFill>
              </a:rPr>
              <a:t>Return to the Workplace</a:t>
            </a:r>
            <a:endParaRPr lang="en-CA" sz="4000" dirty="0">
              <a:solidFill>
                <a:schemeClr val="accent5"/>
              </a:solidFill>
            </a:endParaRPr>
          </a:p>
        </p:txBody>
      </p:sp>
      <p:grpSp>
        <p:nvGrpSpPr>
          <p:cNvPr id="6" name="Group 5" descr="Diagram divided in 4 quadrants, where the lower left quadrant is identified as 'how it's always been' with no telework and traditional assigned office space, and the upper right quadrant is identified as 'the future is flexible!' with full flexibility and hybrid work in modern, unassigned GCworkplace office space. The other 2 quadrants are identified as 'here is opportunity'">
            <a:extLst>
              <a:ext uri="{FF2B5EF4-FFF2-40B4-BE49-F238E27FC236}">
                <a16:creationId xmlns:a16="http://schemas.microsoft.com/office/drawing/2014/main" id="{19E4E35C-F901-4CEB-BE78-1D0C7134CAD4}"/>
              </a:ext>
            </a:extLst>
          </p:cNvPr>
          <p:cNvGrpSpPr/>
          <p:nvPr/>
        </p:nvGrpSpPr>
        <p:grpSpPr>
          <a:xfrm>
            <a:off x="1211400" y="1527471"/>
            <a:ext cx="9538194" cy="3803058"/>
            <a:chOff x="1285321" y="1331049"/>
            <a:chExt cx="9538194" cy="3803058"/>
          </a:xfrm>
        </p:grpSpPr>
        <p:graphicFrame>
          <p:nvGraphicFramePr>
            <p:cNvPr id="7" name="Diagram 6">
              <a:extLst>
                <a:ext uri="{FF2B5EF4-FFF2-40B4-BE49-F238E27FC236}">
                  <a16:creationId xmlns:a16="http://schemas.microsoft.com/office/drawing/2014/main" id="{1BF82C40-9DCE-4BCB-93DF-CF8D57C41B82}"/>
                </a:ext>
              </a:extLst>
            </p:cNvPr>
            <p:cNvGraphicFramePr/>
            <p:nvPr/>
          </p:nvGraphicFramePr>
          <p:xfrm>
            <a:off x="3173990" y="2058417"/>
            <a:ext cx="5818173" cy="260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6FE5AB28-EE15-4CE0-A853-7C79313914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49466" y="1584146"/>
              <a:ext cx="1491541" cy="444437"/>
            </a:xfrm>
            <a:prstGeom prst="rect">
              <a:avLst/>
            </a:prstGeom>
          </p:spPr>
        </p:pic>
        <p:sp>
          <p:nvSpPr>
            <p:cNvPr id="9" name="TextBox 8">
              <a:extLst>
                <a:ext uri="{FF2B5EF4-FFF2-40B4-BE49-F238E27FC236}">
                  <a16:creationId xmlns:a16="http://schemas.microsoft.com/office/drawing/2014/main" id="{EEC57E5C-FBC0-4528-8B37-2E1B7E2DB1E1}"/>
                </a:ext>
              </a:extLst>
            </p:cNvPr>
            <p:cNvSpPr txBox="1"/>
            <p:nvPr/>
          </p:nvSpPr>
          <p:spPr>
            <a:xfrm>
              <a:off x="4366705" y="4795553"/>
              <a:ext cx="37442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404040"/>
                  </a:solidFill>
                  <a:effectLst/>
                  <a:uLnTx/>
                  <a:uFillTx/>
                  <a:latin typeface="Calibri" panose="020F0502020204030204"/>
                  <a:ea typeface="+mn-ea"/>
                  <a:cs typeface="+mn-cs"/>
                </a:rPr>
                <a:t>TRADITIONAL, ASSIGNED OFFICE SPACE</a:t>
              </a:r>
            </a:p>
          </p:txBody>
        </p:sp>
        <p:sp>
          <p:nvSpPr>
            <p:cNvPr id="10" name="TextBox 9">
              <a:extLst>
                <a:ext uri="{FF2B5EF4-FFF2-40B4-BE49-F238E27FC236}">
                  <a16:creationId xmlns:a16="http://schemas.microsoft.com/office/drawing/2014/main" id="{7AD576C6-1C39-4662-8199-88DE34E3E2EC}"/>
                </a:ext>
              </a:extLst>
            </p:cNvPr>
            <p:cNvSpPr txBox="1"/>
            <p:nvPr/>
          </p:nvSpPr>
          <p:spPr>
            <a:xfrm>
              <a:off x="9071175" y="3068825"/>
              <a:ext cx="175234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FULL FLEXIBILITY &amp; HYBRID WORK</a:t>
              </a:r>
              <a:r>
                <a:rPr kumimoji="0" lang="fr-CA" sz="1600" b="1" i="0" u="none" strike="noStrike" kern="1200" cap="none" spc="0" normalizeH="0" baseline="0" noProof="0" dirty="0">
                  <a:ln>
                    <a:noFill/>
                  </a:ln>
                  <a:solidFill>
                    <a:schemeClr val="accent2"/>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0B7F2DBB-48CA-4967-8B07-0699ABF260B5}"/>
                </a:ext>
              </a:extLst>
            </p:cNvPr>
            <p:cNvSpPr txBox="1"/>
            <p:nvPr/>
          </p:nvSpPr>
          <p:spPr>
            <a:xfrm>
              <a:off x="1285321" y="3068825"/>
              <a:ext cx="1809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b="1" dirty="0">
                  <a:solidFill>
                    <a:schemeClr val="tx1">
                      <a:lumMod val="50000"/>
                      <a:lumOff val="50000"/>
                    </a:schemeClr>
                  </a:solidFill>
                  <a:latin typeface="Calibri" panose="020F0502020204030204"/>
                </a:rPr>
                <a:t>TELEWORK </a:t>
              </a:r>
              <a:r>
                <a:rPr kumimoji="0" lang="fr-CA" sz="16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NOT SUPPORTED</a:t>
              </a:r>
            </a:p>
          </p:txBody>
        </p:sp>
        <p:sp>
          <p:nvSpPr>
            <p:cNvPr id="12" name="TextBox 11">
              <a:extLst>
                <a:ext uri="{FF2B5EF4-FFF2-40B4-BE49-F238E27FC236}">
                  <a16:creationId xmlns:a16="http://schemas.microsoft.com/office/drawing/2014/main" id="{1C2DC69E-56EF-4790-817B-C09B2BEBB77A}"/>
                </a:ext>
              </a:extLst>
            </p:cNvPr>
            <p:cNvSpPr txBox="1"/>
            <p:nvPr/>
          </p:nvSpPr>
          <p:spPr>
            <a:xfrm>
              <a:off x="6345555" y="2273361"/>
              <a:ext cx="23573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dirty="0">
                  <a:ln>
                    <a:noFill/>
                  </a:ln>
                  <a:effectLst/>
                  <a:uLnTx/>
                  <a:uFillTx/>
                  <a:latin typeface="Calibri" panose="020F0502020204030204"/>
                  <a:ea typeface="+mn-ea"/>
                  <a:cs typeface="+mn-cs"/>
                </a:rPr>
                <a:t>THE FUTURE IS FLEXIBLE!</a:t>
              </a:r>
              <a:endParaRPr kumimoji="0" lang="en-CA" sz="2200" b="1" i="0" u="none"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FF1D964-54FB-4922-BD26-27806CAFEE8E}"/>
                </a:ext>
              </a:extLst>
            </p:cNvPr>
            <p:cNvSpPr txBox="1"/>
            <p:nvPr/>
          </p:nvSpPr>
          <p:spPr>
            <a:xfrm>
              <a:off x="3550957" y="3627890"/>
              <a:ext cx="21825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i="0" u="none" strike="noStrike" kern="1200" cap="none" spc="0" normalizeH="0" baseline="0" noProof="0" dirty="0">
                  <a:ln>
                    <a:noFill/>
                  </a:ln>
                  <a:effectLst/>
                  <a:uLnTx/>
                  <a:uFillTx/>
                  <a:latin typeface="Calibri" panose="020F0502020204030204"/>
                  <a:ea typeface="+mn-ea"/>
                  <a:cs typeface="+mn-cs"/>
                </a:rPr>
                <a:t>HOW IT’S ALWAYS BEEN</a:t>
              </a:r>
              <a:endParaRPr kumimoji="0" lang="en-CA" sz="2200" i="0" u="none" strike="noStrike" kern="1200" cap="none" spc="0" normalizeH="0" baseline="0" noProof="0" dirty="0">
                <a:ln>
                  <a:noFill/>
                </a:ln>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1E9A388-0C97-49FE-9B25-137081D3FF77}"/>
                </a:ext>
              </a:extLst>
            </p:cNvPr>
            <p:cNvCxnSpPr>
              <a:cxnSpLocks/>
              <a:stCxn id="7" idx="1"/>
              <a:endCxn id="7" idx="3"/>
            </p:cNvCxnSpPr>
            <p:nvPr/>
          </p:nvCxnSpPr>
          <p:spPr>
            <a:xfrm>
              <a:off x="3173990" y="3361213"/>
              <a:ext cx="5818173" cy="0"/>
            </a:xfrm>
            <a:prstGeom prst="line">
              <a:avLst/>
            </a:prstGeom>
            <a:ln w="2540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16562-BCFB-41FD-AB59-3E1D04C1EC7A}"/>
                </a:ext>
              </a:extLst>
            </p:cNvPr>
            <p:cNvCxnSpPr>
              <a:cxnSpLocks/>
              <a:stCxn id="7" idx="0"/>
              <a:endCxn id="7" idx="2"/>
            </p:cNvCxnSpPr>
            <p:nvPr/>
          </p:nvCxnSpPr>
          <p:spPr>
            <a:xfrm>
              <a:off x="6083076" y="2058417"/>
              <a:ext cx="0" cy="2605593"/>
            </a:xfrm>
            <a:prstGeom prst="line">
              <a:avLst/>
            </a:prstGeom>
            <a:ln w="254000">
              <a:solidFill>
                <a:schemeClr val="tx1">
                  <a:lumMod val="75000"/>
                  <a:lumOff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D65396-DF4B-4AF2-9582-AE7FCD588349}"/>
                </a:ext>
              </a:extLst>
            </p:cNvPr>
            <p:cNvSpPr txBox="1"/>
            <p:nvPr/>
          </p:nvSpPr>
          <p:spPr>
            <a:xfrm>
              <a:off x="4708783" y="1331049"/>
              <a:ext cx="27736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404040"/>
                  </a:solidFill>
                  <a:effectLst/>
                  <a:uLnTx/>
                  <a:uFillTx/>
                  <a:latin typeface="Calibri" panose="020F0502020204030204"/>
                  <a:ea typeface="+mn-ea"/>
                  <a:cs typeface="+mn-cs"/>
                </a:rPr>
                <a:t>MODERN, UNASSIGNED</a:t>
              </a:r>
            </a:p>
          </p:txBody>
        </p:sp>
      </p:grpSp>
      <p:sp>
        <p:nvSpPr>
          <p:cNvPr id="19" name="TextBox 18">
            <a:extLst>
              <a:ext uri="{FF2B5EF4-FFF2-40B4-BE49-F238E27FC236}">
                <a16:creationId xmlns:a16="http://schemas.microsoft.com/office/drawing/2014/main" id="{99653B88-2C1C-4809-BD8E-44B8E58E0996}"/>
              </a:ext>
            </a:extLst>
          </p:cNvPr>
          <p:cNvSpPr txBox="1"/>
          <p:nvPr/>
        </p:nvSpPr>
        <p:spPr>
          <a:xfrm>
            <a:off x="402075" y="5542535"/>
            <a:ext cx="11387849" cy="461665"/>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is a flexible work model that provides a spectrum of work locations and arrangements, typically a balance between home and the office, or any other location such as a GCcoworking site.  GCworkplace and the Workplace Transformation Program provide an accelerated workplace solution to support various hybrid work models.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pic>
        <p:nvPicPr>
          <p:cNvPr id="33" name="Graphic 32" descr="Marker with solid fill">
            <a:extLst>
              <a:ext uri="{FF2B5EF4-FFF2-40B4-BE49-F238E27FC236}">
                <a16:creationId xmlns:a16="http://schemas.microsoft.com/office/drawing/2014/main" id="{8B240BD2-236B-474A-8CD1-7E93F10D11B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028518" y="3429000"/>
            <a:ext cx="914400" cy="914400"/>
          </a:xfrm>
          <a:prstGeom prst="rect">
            <a:avLst/>
          </a:prstGeom>
        </p:spPr>
      </p:pic>
      <p:sp>
        <p:nvSpPr>
          <p:cNvPr id="34" name="TextBox 33">
            <a:extLst>
              <a:ext uri="{FF2B5EF4-FFF2-40B4-BE49-F238E27FC236}">
                <a16:creationId xmlns:a16="http://schemas.microsoft.com/office/drawing/2014/main" id="{2CB1B52F-B27A-4BF3-93D9-95775508A51B}"/>
              </a:ext>
            </a:extLst>
          </p:cNvPr>
          <p:cNvSpPr txBox="1"/>
          <p:nvPr/>
        </p:nvSpPr>
        <p:spPr>
          <a:xfrm>
            <a:off x="6957199" y="4239739"/>
            <a:ext cx="1057038" cy="477054"/>
          </a:xfrm>
          <a:prstGeom prst="rect">
            <a:avLst/>
          </a:prstGeom>
          <a:noFill/>
        </p:spPr>
        <p:txBody>
          <a:bodyPr wrap="square" rtlCol="0">
            <a:spAutoFit/>
          </a:bodyPr>
          <a:lstStyle/>
          <a:p>
            <a:pPr algn="ctr">
              <a:lnSpc>
                <a:spcPts val="1500"/>
              </a:lnSpc>
            </a:pPr>
            <a:r>
              <a:rPr lang="fr-CA" sz="1600" b="1" dirty="0">
                <a:solidFill>
                  <a:srgbClr val="C00000"/>
                </a:solidFill>
                <a:latin typeface="Arial Narrow" panose="020B0606020202030204" pitchFamily="34" charset="0"/>
              </a:rPr>
              <a:t>YOU ARE HERE</a:t>
            </a:r>
            <a:endParaRPr lang="en-CA" sz="1600" b="1" dirty="0">
              <a:solidFill>
                <a:srgbClr val="C00000"/>
              </a:solidFill>
              <a:latin typeface="Arial Narrow" panose="020B0606020202030204" pitchFamily="34" charset="0"/>
            </a:endParaRPr>
          </a:p>
        </p:txBody>
      </p:sp>
      <p:grpSp>
        <p:nvGrpSpPr>
          <p:cNvPr id="17" name="Group 16">
            <a:extLst>
              <a:ext uri="{FF2B5EF4-FFF2-40B4-BE49-F238E27FC236}">
                <a16:creationId xmlns:a16="http://schemas.microsoft.com/office/drawing/2014/main" id="{A2C0E8C5-F3AE-4443-944E-EA9F03BE7188}"/>
              </a:ext>
            </a:extLst>
          </p:cNvPr>
          <p:cNvGrpSpPr/>
          <p:nvPr/>
        </p:nvGrpSpPr>
        <p:grpSpPr>
          <a:xfrm>
            <a:off x="4984757" y="304625"/>
            <a:ext cx="8044244" cy="890663"/>
            <a:chOff x="3414037" y="1044345"/>
            <a:chExt cx="9005207" cy="825149"/>
          </a:xfrm>
        </p:grpSpPr>
        <p:sp>
          <p:nvSpPr>
            <p:cNvPr id="20" name="Rectangle 19">
              <a:extLst>
                <a:ext uri="{FF2B5EF4-FFF2-40B4-BE49-F238E27FC236}">
                  <a16:creationId xmlns:a16="http://schemas.microsoft.com/office/drawing/2014/main" id="{8FAE42DF-0D09-486D-88DD-C19313167E3E}"/>
                </a:ext>
              </a:extLst>
            </p:cNvPr>
            <p:cNvSpPr/>
            <p:nvPr/>
          </p:nvSpPr>
          <p:spPr>
            <a:xfrm>
              <a:off x="3414037" y="1044345"/>
              <a:ext cx="7907494" cy="825149"/>
            </a:xfrm>
            <a:prstGeom prst="rect">
              <a:avLst/>
            </a:prstGeom>
            <a:solidFill>
              <a:srgbClr val="FCFEFD"/>
            </a:solidFill>
            <a:ln>
              <a:solidFill>
                <a:schemeClr val="accent2">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extBox 20">
              <a:extLst>
                <a:ext uri="{FF2B5EF4-FFF2-40B4-BE49-F238E27FC236}">
                  <a16:creationId xmlns:a16="http://schemas.microsoft.com/office/drawing/2014/main" id="{01B89277-DE4E-47C1-8F8D-7E58DE07B6F9}"/>
                </a:ext>
              </a:extLst>
            </p:cNvPr>
            <p:cNvSpPr txBox="1"/>
            <p:nvPr/>
          </p:nvSpPr>
          <p:spPr>
            <a:xfrm>
              <a:off x="3424812" y="1105346"/>
              <a:ext cx="7907494" cy="513248"/>
            </a:xfrm>
            <a:prstGeom prst="rect">
              <a:avLst/>
            </a:prstGeom>
            <a:noFill/>
          </p:spPr>
          <p:txBody>
            <a:bodyPr wrap="square" rtlCol="0">
              <a:spAutoFit/>
            </a:bodyPr>
            <a:lstStyle/>
            <a:p>
              <a:r>
                <a:rPr lang="en-CA" sz="1500" dirty="0">
                  <a:latin typeface="+mj-lt"/>
                </a:rPr>
                <a:t>“The Treasury Board of Canada Secretariat continues to support deputies in their </a:t>
              </a:r>
              <a:r>
                <a:rPr lang="en-CA" sz="1500" b="1" dirty="0">
                  <a:solidFill>
                    <a:schemeClr val="accent2"/>
                  </a:solidFill>
                  <a:latin typeface="+mj-lt"/>
                </a:rPr>
                <a:t>transition to hybrid work models</a:t>
              </a:r>
              <a:r>
                <a:rPr lang="en-CA" sz="1500" dirty="0">
                  <a:latin typeface="+mj-lt"/>
                </a:rPr>
                <a:t>, where applicable and operationally feasible.</a:t>
              </a:r>
              <a:r>
                <a:rPr lang="en-CA" sz="1500" i="0" dirty="0">
                  <a:effectLst/>
                  <a:latin typeface="+mj-lt"/>
                </a:rPr>
                <a:t>”</a:t>
              </a:r>
              <a:endParaRPr lang="en-CA" sz="1500" dirty="0">
                <a:latin typeface="+mj-lt"/>
              </a:endParaRPr>
            </a:p>
          </p:txBody>
        </p:sp>
        <p:sp>
          <p:nvSpPr>
            <p:cNvPr id="22" name="TextBox 21">
              <a:extLst>
                <a:ext uri="{FF2B5EF4-FFF2-40B4-BE49-F238E27FC236}">
                  <a16:creationId xmlns:a16="http://schemas.microsoft.com/office/drawing/2014/main" id="{FA87BED4-D50F-4313-82E5-3D65979AE078}"/>
                </a:ext>
              </a:extLst>
            </p:cNvPr>
            <p:cNvSpPr txBox="1"/>
            <p:nvPr/>
          </p:nvSpPr>
          <p:spPr>
            <a:xfrm>
              <a:off x="5367879" y="1545715"/>
              <a:ext cx="7051365" cy="256624"/>
            </a:xfrm>
            <a:prstGeom prst="rect">
              <a:avLst/>
            </a:prstGeom>
            <a:noFill/>
          </p:spPr>
          <p:txBody>
            <a:bodyPr wrap="square" rtlCol="0">
              <a:spAutoFit/>
            </a:bodyPr>
            <a:lstStyle/>
            <a:p>
              <a:pPr lvl="0">
                <a:lnSpc>
                  <a:spcPct val="100000"/>
                </a:lnSpc>
                <a:spcBef>
                  <a:spcPts val="0"/>
                </a:spcBef>
                <a:defRPr/>
              </a:pPr>
              <a:r>
                <a:rPr lang="en-CA" sz="1200" spc="0" dirty="0">
                  <a:solidFill>
                    <a:schemeClr val="bg1">
                      <a:lumMod val="50000"/>
                    </a:schemeClr>
                  </a:solidFill>
                  <a:latin typeface="Arial "/>
                </a:rPr>
                <a:t>- The Honourable Mona Fortier, February 28, 2022</a:t>
              </a:r>
              <a:r>
                <a:rPr lang="en-CA" sz="1200" dirty="0">
                  <a:solidFill>
                    <a:schemeClr val="bg1">
                      <a:lumMod val="50000"/>
                    </a:schemeClr>
                  </a:solidFill>
                  <a:latin typeface="Arial "/>
                </a:rPr>
                <a:t> </a:t>
              </a:r>
              <a:r>
                <a:rPr lang="en-CA" sz="1000" spc="0" dirty="0">
                  <a:solidFill>
                    <a:schemeClr val="bg1">
                      <a:lumMod val="50000"/>
                    </a:schemeClr>
                  </a:solidFill>
                  <a:latin typeface="Arial "/>
                  <a:hlinkClick r:id="rId12"/>
                </a:rPr>
                <a:t>LINK TO FULL STATEMENT</a:t>
              </a:r>
              <a:endParaRPr lang="en-CA" dirty="0"/>
            </a:p>
          </p:txBody>
        </p:sp>
      </p:grpSp>
    </p:spTree>
    <p:extLst>
      <p:ext uri="{BB962C8B-B14F-4D97-AF65-F5344CB8AC3E}">
        <p14:creationId xmlns:p14="http://schemas.microsoft.com/office/powerpoint/2010/main" val="34551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3.33333E-6 L -2.29167E-6 -0.26065 " pathEditMode="relative" rAng="0" ptsTypes="AA">
                                      <p:cBhvr>
                                        <p:cTn id="14" dur="2000" fill="hold"/>
                                        <p:tgtEl>
                                          <p:spTgt spid="33"/>
                                        </p:tgtEl>
                                        <p:attrNameLst>
                                          <p:attrName>ppt_x</p:attrName>
                                          <p:attrName>ppt_y</p:attrName>
                                        </p:attrNameLst>
                                      </p:cBhvr>
                                      <p:rCtr x="0" y="-1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7244894-ACDF-455E-BE20-C973213EA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436" y="1652311"/>
            <a:ext cx="7006669" cy="404674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solidFill>
                  <a:schemeClr val="tx1"/>
                </a:solidFill>
              </a:rPr>
              <a:pPr/>
              <a:t>6</a:t>
            </a:fld>
            <a:endParaRPr lang="en-CA" dirty="0">
              <a:solidFill>
                <a:schemeClr val="tx1"/>
              </a:solidFill>
            </a:endParaRPr>
          </a:p>
        </p:txBody>
      </p:sp>
      <p:sp>
        <p:nvSpPr>
          <p:cNvPr id="27" name="TextBox 26">
            <a:extLst>
              <a:ext uri="{FF2B5EF4-FFF2-40B4-BE49-F238E27FC236}">
                <a16:creationId xmlns:a16="http://schemas.microsoft.com/office/drawing/2014/main" id="{F9FC9376-F363-49AE-8972-B8A30ACCFB8B}"/>
              </a:ext>
            </a:extLst>
          </p:cNvPr>
          <p:cNvSpPr txBox="1"/>
          <p:nvPr/>
        </p:nvSpPr>
        <p:spPr>
          <a:xfrm>
            <a:off x="10213424" y="3385114"/>
            <a:ext cx="1683615" cy="738664"/>
          </a:xfrm>
          <a:prstGeom prst="rect">
            <a:avLst/>
          </a:prstGeom>
          <a:noFill/>
        </p:spPr>
        <p:txBody>
          <a:bodyPr wrap="square">
            <a:spAutoFit/>
          </a:bodyPr>
          <a:lstStyle/>
          <a:p>
            <a:r>
              <a:rPr lang="en-CA" sz="1400" b="1" dirty="0">
                <a:solidFill>
                  <a:schemeClr val="accent2"/>
                </a:solidFill>
                <a:latin typeface="+mn-lt"/>
                <a:cs typeface="Arial" panose="020B0604020202020204" pitchFamily="34" charset="0"/>
              </a:rPr>
              <a:t>POSITIVE EMPLOYEE EXPERIENCE</a:t>
            </a:r>
            <a:endParaRPr lang="en-CA" sz="1800" b="1" dirty="0">
              <a:solidFill>
                <a:schemeClr val="accent2"/>
              </a:solidFill>
              <a:latin typeface="+mn-lt"/>
            </a:endParaRPr>
          </a:p>
        </p:txBody>
      </p:sp>
      <p:sp>
        <p:nvSpPr>
          <p:cNvPr id="8" name="TextBox 7">
            <a:extLst>
              <a:ext uri="{FF2B5EF4-FFF2-40B4-BE49-F238E27FC236}">
                <a16:creationId xmlns:a16="http://schemas.microsoft.com/office/drawing/2014/main" id="{EA99A85A-346A-4648-B308-1D7F69FDB20F}"/>
              </a:ext>
            </a:extLst>
          </p:cNvPr>
          <p:cNvSpPr txBox="1"/>
          <p:nvPr/>
        </p:nvSpPr>
        <p:spPr>
          <a:xfrm>
            <a:off x="7305917" y="1340097"/>
            <a:ext cx="4254647" cy="1477328"/>
          </a:xfrm>
          <a:prstGeom prst="rect">
            <a:avLst/>
          </a:prstGeom>
          <a:noFill/>
        </p:spPr>
        <p:txBody>
          <a:bodyPr wrap="square" rtlCol="0">
            <a:spAutoFit/>
          </a:bodyPr>
          <a:lstStyle/>
          <a:p>
            <a:pPr algn="ctr"/>
            <a:r>
              <a:rPr lang="en-CA" sz="1800" dirty="0">
                <a:latin typeface="+mj-lt"/>
              </a:rPr>
              <a:t>The </a:t>
            </a:r>
            <a:r>
              <a:rPr lang="en-CA" sz="1800" b="1" dirty="0">
                <a:latin typeface="+mj-lt"/>
              </a:rPr>
              <a:t>Workplace Transformation Program </a:t>
            </a:r>
            <a:r>
              <a:rPr lang="en-CA" sz="1800" dirty="0">
                <a:latin typeface="+mj-lt"/>
              </a:rPr>
              <a:t>will efficiently provide organizations with a modernized workplace that supports a hybrid working model.</a:t>
            </a:r>
          </a:p>
        </p:txBody>
      </p:sp>
      <p:sp>
        <p:nvSpPr>
          <p:cNvPr id="4" name="Isosceles Triangle 3">
            <a:extLst>
              <a:ext uri="{FF2B5EF4-FFF2-40B4-BE49-F238E27FC236}">
                <a16:creationId xmlns:a16="http://schemas.microsoft.com/office/drawing/2014/main" id="{54C8CC74-F2E5-4D51-ABBD-7EC7AA1DAEAA}"/>
              </a:ext>
            </a:extLst>
          </p:cNvPr>
          <p:cNvSpPr/>
          <p:nvPr/>
        </p:nvSpPr>
        <p:spPr>
          <a:xfrm rot="14829351">
            <a:off x="5589634" y="-203672"/>
            <a:ext cx="6244064"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altLang="en-US" sz="2800" b="0" kern="0" dirty="0">
                <a:solidFill>
                  <a:schemeClr val="accent5"/>
                </a:solidFill>
              </a:rPr>
              <a:t>Current Context</a:t>
            </a:r>
            <a:br>
              <a:rPr lang="en-CA" altLang="en-US" sz="3200" b="0" kern="0" dirty="0">
                <a:solidFill>
                  <a:schemeClr val="accent5"/>
                </a:solidFill>
              </a:rPr>
            </a:br>
            <a:r>
              <a:rPr lang="en-CA" altLang="en-US" sz="2800" kern="0" dirty="0">
                <a:solidFill>
                  <a:schemeClr val="accent5"/>
                </a:solidFill>
              </a:rPr>
              <a:t>The Office as Part of an Ecosystem</a:t>
            </a:r>
            <a:endParaRPr lang="en-CA" sz="4000" dirty="0">
              <a:solidFill>
                <a:schemeClr val="accent5"/>
              </a:solidFill>
            </a:endParaRPr>
          </a:p>
        </p:txBody>
      </p:sp>
      <p:pic>
        <p:nvPicPr>
          <p:cNvPr id="13" name="Picture 12">
            <a:extLst>
              <a:ext uri="{FF2B5EF4-FFF2-40B4-BE49-F238E27FC236}">
                <a16:creationId xmlns:a16="http://schemas.microsoft.com/office/drawing/2014/main" id="{197C456B-B720-408D-9D48-28FA65C1A0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5678" y="695408"/>
            <a:ext cx="1975124" cy="594454"/>
          </a:xfrm>
          <a:prstGeom prst="rect">
            <a:avLst/>
          </a:prstGeom>
        </p:spPr>
      </p:pic>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0195" y="3076860"/>
            <a:ext cx="1348595" cy="1355173"/>
          </a:xfrm>
          <a:prstGeom prst="rect">
            <a:avLst/>
          </a:prstGeom>
          <a:effectLst>
            <a:glow rad="228600">
              <a:schemeClr val="accent2">
                <a:alpha val="40000"/>
              </a:schemeClr>
            </a:glow>
          </a:effectLst>
        </p:spPr>
      </p:pic>
    </p:spTree>
    <p:extLst>
      <p:ext uri="{BB962C8B-B14F-4D97-AF65-F5344CB8AC3E}">
        <p14:creationId xmlns:p14="http://schemas.microsoft.com/office/powerpoint/2010/main" val="1552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nodeType="afterEffect">
                                  <p:stCondLst>
                                    <p:cond delay="10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8"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19237E-6D22-4647-AD85-F6FD086DBFB4}"/>
              </a:ext>
            </a:extLst>
          </p:cNvPr>
          <p:cNvSpPr/>
          <p:nvPr/>
        </p:nvSpPr>
        <p:spPr>
          <a:xfrm>
            <a:off x="1568245" y="1802342"/>
            <a:ext cx="9055510" cy="11416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1"/>
            </p:custDataLst>
          </p:nvPr>
        </p:nvSpPr>
        <p:spPr>
          <a:xfrm>
            <a:off x="1438123" y="3337152"/>
            <a:ext cx="9717922" cy="2189010"/>
          </a:xfrm>
        </p:spPr>
        <p:txBody>
          <a:bodyPr/>
          <a:lstStyle/>
          <a:p>
            <a:pPr>
              <a:buFont typeface="Wingdings" panose="05000000000000000000" pitchFamily="2" charset="2"/>
              <a:buChar char="ü"/>
              <a:defRPr/>
            </a:pPr>
            <a:r>
              <a:rPr lang="en-CA" sz="2400" dirty="0" err="1">
                <a:solidFill>
                  <a:schemeClr val="tx1"/>
                </a:solidFill>
                <a:latin typeface="+mj-lt"/>
                <a:cs typeface="Times New Roman" panose="02020603050405020304" pitchFamily="18" charset="0"/>
              </a:rPr>
              <a:t>GCworkplace</a:t>
            </a:r>
            <a:r>
              <a:rPr lang="en-CA" sz="2400" dirty="0">
                <a:solidFill>
                  <a:schemeClr val="tx1"/>
                </a:solidFill>
                <a:latin typeface="+mj-lt"/>
                <a:cs typeface="Times New Roman" panose="02020603050405020304" pitchFamily="18" charset="0"/>
              </a:rPr>
              <a:t> accommodation project, funded by PSPC</a:t>
            </a:r>
          </a:p>
          <a:p>
            <a:pPr>
              <a:buFont typeface="Wingdings" panose="05000000000000000000" pitchFamily="2" charset="2"/>
              <a:buChar char="ü"/>
              <a:defRPr/>
            </a:pPr>
            <a:r>
              <a:rPr lang="en-CA" sz="2400" dirty="0">
                <a:solidFill>
                  <a:schemeClr val="tx1"/>
                </a:solidFill>
                <a:latin typeface="+mj-lt"/>
                <a:cs typeface="Times New Roman" panose="02020603050405020304" pitchFamily="18" charset="0"/>
              </a:rPr>
              <a:t>“Furniture first” solution</a:t>
            </a:r>
          </a:p>
          <a:p>
            <a:pPr>
              <a:buFont typeface="Wingdings" panose="05000000000000000000" pitchFamily="2" charset="2"/>
              <a:buChar char="ü"/>
              <a:defRPr/>
            </a:pPr>
            <a:r>
              <a:rPr lang="en-CA" sz="2400" dirty="0">
                <a:solidFill>
                  <a:schemeClr val="tx1"/>
                </a:solidFill>
                <a:latin typeface="+mj-lt"/>
                <a:cs typeface="Times New Roman" panose="02020603050405020304" pitchFamily="18" charset="0"/>
              </a:rPr>
              <a:t>Accelerated delivery</a:t>
            </a:r>
          </a:p>
          <a:p>
            <a:pPr>
              <a:buFont typeface="Wingdings" panose="05000000000000000000" pitchFamily="2" charset="2"/>
              <a:buChar char="ü"/>
              <a:defRPr/>
            </a:pPr>
            <a:r>
              <a:rPr lang="en-CA" sz="2400" dirty="0">
                <a:solidFill>
                  <a:schemeClr val="tx1"/>
                </a:solidFill>
                <a:latin typeface="+mj-lt"/>
                <a:cs typeface="Times New Roman" panose="02020603050405020304" pitchFamily="18" charset="0"/>
              </a:rPr>
              <a:t>All-inclusive solution in support of modernizing the way we work</a:t>
            </a:r>
          </a:p>
        </p:txBody>
      </p:sp>
      <p:sp>
        <p:nvSpPr>
          <p:cNvPr id="11" name="Title 2">
            <a:extLst>
              <a:ext uri="{FF2B5EF4-FFF2-40B4-BE49-F238E27FC236}">
                <a16:creationId xmlns:a16="http://schemas.microsoft.com/office/drawing/2014/main" id="{E4EC57D5-6ACD-438D-BB22-354BB7271611}"/>
              </a:ext>
            </a:extLst>
          </p:cNvPr>
          <p:cNvSpPr txBox="1">
            <a:spLocks/>
          </p:cNvSpPr>
          <p:nvPr>
            <p:custDataLst>
              <p:tags r:id="rId2"/>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altLang="en-US" sz="2800" b="0" kern="0" dirty="0">
                <a:solidFill>
                  <a:schemeClr val="accent5"/>
                </a:solidFill>
              </a:rPr>
              <a:t>What is the </a:t>
            </a:r>
            <a:r>
              <a:rPr lang="en-CA" altLang="en-US" sz="2800" b="0" i="1" kern="0" dirty="0">
                <a:solidFill>
                  <a:schemeClr val="accent5"/>
                </a:solidFill>
              </a:rPr>
              <a:t>Workplace Transformation Program?</a:t>
            </a:r>
            <a:br>
              <a:rPr lang="en-CA" altLang="en-US" sz="3200" b="0" kern="0" dirty="0">
                <a:solidFill>
                  <a:schemeClr val="accent5"/>
                </a:solidFill>
              </a:rPr>
            </a:br>
            <a:r>
              <a:rPr lang="en-CA" altLang="en-US" sz="2800" kern="0" dirty="0">
                <a:solidFill>
                  <a:schemeClr val="accent5"/>
                </a:solidFill>
              </a:rPr>
              <a:t>Overview</a:t>
            </a:r>
            <a:endParaRPr lang="en-CA" sz="4000" dirty="0">
              <a:solidFill>
                <a:schemeClr val="accent5"/>
              </a:solidFill>
            </a:endParaRPr>
          </a:p>
        </p:txBody>
      </p:sp>
      <p:sp>
        <p:nvSpPr>
          <p:cNvPr id="6" name="Content Placeholder 1">
            <a:extLst>
              <a:ext uri="{FF2B5EF4-FFF2-40B4-BE49-F238E27FC236}">
                <a16:creationId xmlns:a16="http://schemas.microsoft.com/office/drawing/2014/main" id="{0F97622B-AB39-43D1-8A97-8A5C2749E2FC}"/>
              </a:ext>
            </a:extLst>
          </p:cNvPr>
          <p:cNvSpPr txBox="1">
            <a:spLocks/>
          </p:cNvSpPr>
          <p:nvPr>
            <p:custDataLst>
              <p:tags r:id="rId3"/>
            </p:custDataLst>
          </p:nvPr>
        </p:nvSpPr>
        <p:spPr bwMode="auto">
          <a:xfrm>
            <a:off x="2089328" y="2195524"/>
            <a:ext cx="8013344" cy="4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Wingdings 2" panose="05020102010507070707" pitchFamily="18" charset="2"/>
              <a:buNone/>
              <a:defRPr/>
            </a:pPr>
            <a:r>
              <a:rPr lang="en-CA" sz="2400" i="1" dirty="0">
                <a:solidFill>
                  <a:schemeClr val="tx1"/>
                </a:solidFill>
                <a:latin typeface="+mj-lt"/>
                <a:ea typeface="Calibri" panose="020F0502020204030204" pitchFamily="34" charset="0"/>
              </a:rPr>
              <a:t>In response to </a:t>
            </a:r>
            <a:r>
              <a:rPr lang="en-CA" sz="2400" i="1" dirty="0">
                <a:solidFill>
                  <a:schemeClr val="tx1"/>
                </a:solidFill>
                <a:latin typeface="+mj-lt"/>
                <a:ea typeface="Times New Roman" panose="02020603050405020304" pitchFamily="18" charset="0"/>
              </a:rPr>
              <a:t>a</a:t>
            </a:r>
            <a:r>
              <a:rPr lang="en-CA" sz="2400" i="1" dirty="0">
                <a:solidFill>
                  <a:schemeClr val="tx1"/>
                </a:solidFill>
                <a:latin typeface="+mj-lt"/>
                <a:ea typeface="Calibri" panose="020F0502020204030204" pitchFamily="34" charset="0"/>
              </a:rPr>
              <a:t> growing desire for </a:t>
            </a:r>
            <a:r>
              <a:rPr lang="en-CA" sz="2400" b="1" i="1" dirty="0">
                <a:solidFill>
                  <a:schemeClr val="tx1"/>
                </a:solidFill>
                <a:latin typeface="+mj-lt"/>
                <a:ea typeface="Calibri" panose="020F0502020204030204" pitchFamily="34" charset="0"/>
              </a:rPr>
              <a:t>flexibility</a:t>
            </a:r>
            <a:r>
              <a:rPr lang="en-CA" sz="2400" i="1" dirty="0">
                <a:solidFill>
                  <a:schemeClr val="tx1"/>
                </a:solidFill>
                <a:latin typeface="+mj-lt"/>
                <a:ea typeface="Calibri" panose="020F0502020204030204" pitchFamily="34" charset="0"/>
              </a:rPr>
              <a:t> and agility...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133AE9E-23FE-4CCD-AD4D-763FE1C2896F}"/>
              </a:ext>
            </a:extLst>
          </p:cNvPr>
          <p:cNvGraphicFramePr>
            <a:graphicFrameLocks noGrp="1"/>
          </p:cNvGraphicFramePr>
          <p:nvPr>
            <p:ph idx="1"/>
          </p:nvPr>
        </p:nvGraphicFramePr>
        <p:xfrm>
          <a:off x="914400" y="2131182"/>
          <a:ext cx="10439400" cy="3735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665C2D9-96CD-450B-97FE-20E8E5BE9935}"/>
              </a:ext>
            </a:extLst>
          </p:cNvPr>
          <p:cNvSpPr txBox="1"/>
          <p:nvPr/>
        </p:nvSpPr>
        <p:spPr>
          <a:xfrm>
            <a:off x="914400" y="1601551"/>
            <a:ext cx="10609940" cy="400110"/>
          </a:xfrm>
          <a:prstGeom prst="rect">
            <a:avLst/>
          </a:prstGeom>
          <a:noFill/>
        </p:spPr>
        <p:txBody>
          <a:bodyPr wrap="square">
            <a:spAutoFit/>
          </a:bodyPr>
          <a:lstStyle/>
          <a:p>
            <a:r>
              <a:rPr lang="en-CA" sz="2000" dirty="0">
                <a:solidFill>
                  <a:schemeClr val="accent1">
                    <a:lumMod val="75000"/>
                  </a:schemeClr>
                </a:solidFill>
                <a:latin typeface="Arial" panose="020B0604020202020204" pitchFamily="34" charset="0"/>
                <a:cs typeface="Arial" panose="020B0604020202020204" pitchFamily="34" charset="0"/>
              </a:rPr>
              <a:t>Organization and their asset must meet the </a:t>
            </a:r>
            <a:r>
              <a:rPr lang="en-CA" sz="2000" b="1" dirty="0">
                <a:solidFill>
                  <a:schemeClr val="accent1">
                    <a:lumMod val="75000"/>
                  </a:schemeClr>
                </a:solidFill>
                <a:latin typeface="Arial" panose="020B0604020202020204" pitchFamily="34" charset="0"/>
                <a:cs typeface="Arial" panose="020B0604020202020204" pitchFamily="34" charset="0"/>
              </a:rPr>
              <a:t>4 following criteria: </a:t>
            </a:r>
          </a:p>
        </p:txBody>
      </p:sp>
      <p:sp>
        <p:nvSpPr>
          <p:cNvPr id="6" name="Title 2">
            <a:extLst>
              <a:ext uri="{FF2B5EF4-FFF2-40B4-BE49-F238E27FC236}">
                <a16:creationId xmlns:a16="http://schemas.microsoft.com/office/drawing/2014/main" id="{BD2FA4AD-7CE5-4754-8092-05823E4C46B2}"/>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CA" altLang="en-US" sz="2800" b="0" kern="0" dirty="0">
                <a:solidFill>
                  <a:schemeClr val="accent5"/>
                </a:solidFill>
              </a:rPr>
              <a:t>What is the </a:t>
            </a:r>
            <a:r>
              <a:rPr lang="en-CA" altLang="en-US" sz="2800" b="0" i="1" kern="0" dirty="0">
                <a:solidFill>
                  <a:schemeClr val="accent5"/>
                </a:solidFill>
              </a:rPr>
              <a:t>Workplace Transformation Program?</a:t>
            </a:r>
            <a:br>
              <a:rPr lang="en-CA" altLang="en-US" sz="3200" b="0" kern="0" dirty="0">
                <a:solidFill>
                  <a:schemeClr val="accent5"/>
                </a:solidFill>
              </a:rPr>
            </a:br>
            <a:r>
              <a:rPr lang="en-CA" altLang="en-US" sz="2800" kern="0" dirty="0">
                <a:solidFill>
                  <a:schemeClr val="accent5"/>
                </a:solidFill>
              </a:rPr>
              <a:t>Project Criteria</a:t>
            </a:r>
            <a:endParaRPr lang="en-CA" sz="2800" dirty="0">
              <a:solidFill>
                <a:schemeClr val="accent5"/>
              </a:solidFill>
            </a:endParaRPr>
          </a:p>
        </p:txBody>
      </p:sp>
    </p:spTree>
    <p:extLst>
      <p:ext uri="{BB962C8B-B14F-4D97-AF65-F5344CB8AC3E}">
        <p14:creationId xmlns:p14="http://schemas.microsoft.com/office/powerpoint/2010/main" val="78313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4947995" y="1779487"/>
            <a:ext cx="6020428" cy="364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5175304" y="1973101"/>
            <a:ext cx="5793119" cy="3573135"/>
          </a:xfrm>
        </p:spPr>
        <p:txBody>
          <a:bodyPr/>
          <a:lstStyle/>
          <a:p>
            <a:pPr marL="360363" lvl="1" indent="-360363">
              <a:lnSpc>
                <a:spcPct val="150000"/>
              </a:lnSpc>
              <a:spcBef>
                <a:spcPts val="750"/>
              </a:spcBef>
              <a:buFont typeface="Wingdings" panose="05000000000000000000" pitchFamily="2" charset="2"/>
              <a:buChar char="q"/>
            </a:pPr>
            <a:r>
              <a:rPr lang="en-CA" sz="1600" dirty="0">
                <a:solidFill>
                  <a:schemeClr val="accent2">
                    <a:lumMod val="75000"/>
                  </a:schemeClr>
                </a:solidFill>
                <a:latin typeface="Arial" panose="020B0604020202020204" pitchFamily="34" charset="0"/>
                <a:cs typeface="Arial" panose="020B0604020202020204" pitchFamily="34" charset="0"/>
              </a:rPr>
              <a:t>Support hybrid working (minimum 50% mobility rate)</a:t>
            </a:r>
          </a:p>
          <a:p>
            <a:pPr marL="360363" lvl="1" indent="-360363">
              <a:lnSpc>
                <a:spcPct val="150000"/>
              </a:lnSpc>
              <a:spcBef>
                <a:spcPts val="750"/>
              </a:spcBef>
              <a:buFont typeface="Wingdings" panose="05000000000000000000" pitchFamily="2" charset="2"/>
              <a:buChar char="q"/>
            </a:pPr>
            <a:r>
              <a:rPr lang="en-CA" sz="1600" dirty="0">
                <a:solidFill>
                  <a:schemeClr val="accent2">
                    <a:lumMod val="75000"/>
                  </a:schemeClr>
                </a:solidFill>
                <a:latin typeface="Arial" panose="020B0604020202020204" pitchFamily="34" charset="0"/>
                <a:cs typeface="Arial" panose="020B0604020202020204" pitchFamily="34" charset="0"/>
              </a:rPr>
              <a:t>Remain compliant to </a:t>
            </a:r>
            <a:r>
              <a:rPr lang="en-CA" sz="1600" dirty="0" err="1">
                <a:solidFill>
                  <a:schemeClr val="accent2">
                    <a:lumMod val="75000"/>
                  </a:schemeClr>
                </a:solidFill>
                <a:latin typeface="Arial" panose="020B0604020202020204" pitchFamily="34" charset="0"/>
                <a:cs typeface="Arial" panose="020B0604020202020204" pitchFamily="34" charset="0"/>
              </a:rPr>
              <a:t>GCworkplace</a:t>
            </a:r>
            <a:r>
              <a:rPr lang="en-CA" sz="1600" dirty="0">
                <a:solidFill>
                  <a:schemeClr val="accent2">
                    <a:lumMod val="75000"/>
                  </a:schemeClr>
                </a:solidFill>
                <a:latin typeface="Arial" panose="020B0604020202020204" pitchFamily="34" charset="0"/>
                <a:cs typeface="Arial" panose="020B0604020202020204" pitchFamily="34" charset="0"/>
              </a:rPr>
              <a:t> Design Standards </a:t>
            </a:r>
          </a:p>
          <a:p>
            <a:pPr marL="360363" lvl="1" indent="-360363">
              <a:lnSpc>
                <a:spcPct val="150000"/>
              </a:lnSpc>
              <a:spcBef>
                <a:spcPts val="750"/>
              </a:spcBef>
              <a:buFont typeface="Wingdings" panose="05000000000000000000" pitchFamily="2" charset="2"/>
              <a:buChar char="q"/>
            </a:pPr>
            <a:r>
              <a:rPr lang="en-CA" sz="1600" dirty="0">
                <a:solidFill>
                  <a:schemeClr val="accent2">
                    <a:lumMod val="75000"/>
                  </a:schemeClr>
                </a:solidFill>
                <a:latin typeface="Arial" panose="020B0604020202020204" pitchFamily="34" charset="0"/>
                <a:cs typeface="Arial" panose="020B0604020202020204" pitchFamily="34" charset="0"/>
              </a:rPr>
              <a:t>Establish a workplace vision and strategic objectives</a:t>
            </a:r>
          </a:p>
          <a:p>
            <a:pPr>
              <a:lnSpc>
                <a:spcPct val="150000"/>
              </a:lnSpc>
              <a:buFont typeface="Wingdings" panose="05000000000000000000" pitchFamily="2" charset="2"/>
              <a:buChar char="q"/>
            </a:pPr>
            <a:r>
              <a:rPr lang="en-CA" sz="1600" kern="1200" dirty="0">
                <a:solidFill>
                  <a:schemeClr val="accent2">
                    <a:lumMod val="75000"/>
                  </a:schemeClr>
                </a:solidFill>
                <a:latin typeface="Arial" panose="020B0604020202020204" pitchFamily="34" charset="0"/>
                <a:cs typeface="Arial" panose="020B0604020202020204" pitchFamily="34" charset="0"/>
              </a:rPr>
              <a:t>Assign required resources</a:t>
            </a:r>
            <a:endParaRPr lang="en-CA" sz="1600" dirty="0">
              <a:solidFill>
                <a:schemeClr val="accent2">
                  <a:lumMod val="7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CA" sz="1600" kern="1200" dirty="0">
                <a:solidFill>
                  <a:schemeClr val="accent2">
                    <a:lumMod val="75000"/>
                  </a:schemeClr>
                </a:solidFill>
                <a:latin typeface="Arial" panose="020B0604020202020204" pitchFamily="34" charset="0"/>
                <a:cs typeface="Arial" panose="020B0604020202020204" pitchFamily="34" charset="0"/>
              </a:rPr>
              <a:t>Commitment to </a:t>
            </a:r>
            <a:r>
              <a:rPr lang="en-CA" sz="1600" dirty="0">
                <a:solidFill>
                  <a:schemeClr val="accent2">
                    <a:lumMod val="75000"/>
                  </a:schemeClr>
                </a:solidFill>
                <a:latin typeface="Arial" panose="020B0604020202020204" pitchFamily="34" charset="0"/>
                <a:cs typeface="Arial" panose="020B0604020202020204" pitchFamily="34" charset="0"/>
              </a:rPr>
              <a:t>reduce and optimize space</a:t>
            </a:r>
            <a:endParaRPr lang="en-CA" sz="1600" kern="1200" dirty="0">
              <a:solidFill>
                <a:schemeClr val="accent2">
                  <a:lumMod val="75000"/>
                </a:schemeClr>
              </a:solidFill>
            </a:endParaRPr>
          </a:p>
          <a:p>
            <a:pPr>
              <a:lnSpc>
                <a:spcPct val="150000"/>
              </a:lnSpc>
              <a:buFont typeface="Wingdings" panose="05000000000000000000" pitchFamily="2" charset="2"/>
              <a:buChar char="q"/>
            </a:pPr>
            <a:r>
              <a:rPr lang="en-CA" sz="1600" kern="1200" dirty="0">
                <a:solidFill>
                  <a:schemeClr val="accent2">
                    <a:lumMod val="75000"/>
                  </a:schemeClr>
                </a:solidFill>
                <a:latin typeface="Arial" panose="020B0604020202020204" pitchFamily="34" charset="0"/>
                <a:ea typeface="+mn-ea"/>
                <a:cs typeface="Arial" panose="020B0604020202020204" pitchFamily="34" charset="0"/>
              </a:rPr>
              <a:t>Measure space utilization and performance</a:t>
            </a:r>
          </a:p>
          <a:p>
            <a:pPr>
              <a:lnSpc>
                <a:spcPct val="150000"/>
              </a:lnSpc>
              <a:buFont typeface="Wingdings" panose="05000000000000000000" pitchFamily="2" charset="2"/>
              <a:buChar char="q"/>
            </a:pPr>
            <a:r>
              <a:rPr lang="en-CA" sz="1600" dirty="0">
                <a:solidFill>
                  <a:schemeClr val="accent2">
                    <a:lumMod val="75000"/>
                  </a:schemeClr>
                </a:solidFill>
                <a:latin typeface="Arial" panose="020B0604020202020204" pitchFamily="34" charset="0"/>
                <a:cs typeface="Arial" panose="020B0604020202020204" pitchFamily="34" charset="0"/>
              </a:rPr>
              <a:t>Fund ongoing costs</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87339" y="4490363"/>
            <a:ext cx="82727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1377388" y="2082128"/>
            <a:ext cx="3333605" cy="3042692"/>
          </a:xfrm>
          <a:prstGeom prst="rect">
            <a:avLst/>
          </a:prstGeom>
          <a:noFill/>
        </p:spPr>
        <p:txBody>
          <a:bodyPr wrap="square">
            <a:spAutoFit/>
          </a:bodyPr>
          <a:lstStyle/>
          <a:p>
            <a:pPr marL="0" marR="0" algn="r">
              <a:lnSpc>
                <a:spcPct val="110000"/>
              </a:lnSpc>
              <a:spcBef>
                <a:spcPts val="0"/>
              </a:spcBef>
              <a:spcAft>
                <a:spcPts val="0"/>
              </a:spcAft>
            </a:pPr>
            <a:r>
              <a:rPr lang="en-CA" sz="2200" b="1" i="1" dirty="0">
                <a:solidFill>
                  <a:schemeClr val="accent5">
                    <a:lumMod val="60000"/>
                    <a:lumOff val="40000"/>
                  </a:schemeClr>
                </a:solidFill>
                <a:effectLst/>
                <a:latin typeface="+mn-lt"/>
                <a:ea typeface="Times New Roman" panose="02020603050405020304" pitchFamily="18" charset="0"/>
                <a:cs typeface="Times New Roman" panose="02020603050405020304" pitchFamily="18" charset="0"/>
              </a:rPr>
              <a:t>Organizations must commit to the following criteria in order to ensure that the workplace will be used as intended as well as be fully adopted by employees:</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altLang="en-US" sz="2800" b="0" kern="0" dirty="0" err="1">
                <a:solidFill>
                  <a:schemeClr val="accent5"/>
                </a:solidFill>
              </a:rPr>
              <a:t>What</a:t>
            </a:r>
            <a:r>
              <a:rPr lang="fr-CA" altLang="en-US" sz="2800" b="0" kern="0" dirty="0">
                <a:solidFill>
                  <a:schemeClr val="accent5"/>
                </a:solidFill>
              </a:rPr>
              <a:t> </a:t>
            </a:r>
            <a:r>
              <a:rPr lang="fr-CA" altLang="en-US" sz="2800" b="0" kern="0" dirty="0" err="1">
                <a:solidFill>
                  <a:schemeClr val="accent5"/>
                </a:solidFill>
              </a:rPr>
              <a:t>is</a:t>
            </a:r>
            <a:r>
              <a:rPr lang="fr-CA" altLang="en-US" sz="2800" b="0" kern="0" dirty="0">
                <a:solidFill>
                  <a:schemeClr val="accent5"/>
                </a:solidFill>
              </a:rPr>
              <a:t> the </a:t>
            </a:r>
            <a:r>
              <a:rPr lang="fr-CA" altLang="en-US" sz="2800" b="0" i="1" kern="0" dirty="0">
                <a:solidFill>
                  <a:schemeClr val="accent5"/>
                </a:solidFill>
              </a:rPr>
              <a:t>Workplace Transformation Program?</a:t>
            </a:r>
            <a:endParaRPr lang="fr-CA" altLang="en-US" sz="3200" b="0" i="1" kern="0" dirty="0">
              <a:solidFill>
                <a:schemeClr val="accent5"/>
              </a:solidFill>
            </a:endParaRPr>
          </a:p>
          <a:p>
            <a:r>
              <a:rPr lang="fr-CA" sz="2800" kern="0" dirty="0" err="1">
                <a:solidFill>
                  <a:schemeClr val="accent5"/>
                </a:solidFill>
              </a:rPr>
              <a:t>Who</a:t>
            </a:r>
            <a:r>
              <a:rPr lang="fr-CA" sz="2800" kern="0" dirty="0">
                <a:solidFill>
                  <a:schemeClr val="accent5"/>
                </a:solidFill>
              </a:rPr>
              <a:t> are </a:t>
            </a:r>
            <a:r>
              <a:rPr lang="fr-CA" sz="2800" kern="0" dirty="0" err="1">
                <a:solidFill>
                  <a:schemeClr val="accent5"/>
                </a:solidFill>
              </a:rPr>
              <a:t>Potential</a:t>
            </a:r>
            <a:r>
              <a:rPr lang="fr-CA" sz="2800" kern="0" dirty="0">
                <a:solidFill>
                  <a:schemeClr val="accent5"/>
                </a:solidFill>
              </a:rPr>
              <a:t> Candidates?</a:t>
            </a:r>
            <a:endParaRPr lang="en-CA" sz="2800" dirty="0">
              <a:solidFill>
                <a:schemeClr val="accent5"/>
              </a:solidFill>
            </a:endParaRPr>
          </a:p>
        </p:txBody>
      </p:sp>
    </p:spTree>
    <p:extLst>
      <p:ext uri="{BB962C8B-B14F-4D97-AF65-F5344CB8AC3E}">
        <p14:creationId xmlns:p14="http://schemas.microsoft.com/office/powerpoint/2010/main" val="555835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26009</TotalTime>
  <Words>5098</Words>
  <Application>Microsoft Office PowerPoint</Application>
  <PresentationFormat>Widescreen</PresentationFormat>
  <Paragraphs>633</Paragraphs>
  <Slides>42</Slides>
  <Notes>23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8" baseType="lpstr">
      <vt:lpstr>Abadi</vt:lpstr>
      <vt:lpstr>Arial</vt:lpstr>
      <vt:lpstr>Arial </vt:lpstr>
      <vt:lpstr>Arial Narrow</vt:lpstr>
      <vt:lpstr>Avenir Medium</vt:lpstr>
      <vt:lpstr>Bradley Hand ITC</vt:lpstr>
      <vt:lpstr>Calibri</vt:lpstr>
      <vt:lpstr>Courier New</vt:lpstr>
      <vt:lpstr>Modern Love Grunge</vt:lpstr>
      <vt:lpstr>Symbol</vt:lpstr>
      <vt:lpstr>Times New Roman</vt:lpstr>
      <vt:lpstr>Tw Cen MT</vt:lpstr>
      <vt:lpstr>Wingdings</vt:lpstr>
      <vt:lpstr>Wingdings 2</vt:lpstr>
      <vt:lpstr>1_Office Theme</vt:lpstr>
      <vt:lpstr>think-cell Slide</vt:lpstr>
      <vt:lpstr>PowerPoint Presentation</vt:lpstr>
      <vt:lpstr>The Workplace Transformation Program</vt:lpstr>
      <vt:lpstr>Workplace Transformation Program PROGRAM DEFINITION &amp; OBJECTIVES </vt:lpstr>
      <vt:lpstr>Current Context For Most Employees…</vt:lpstr>
      <vt:lpstr>Current Context Return to the Workplace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Workplace Transformation Program INTERIOR DESIGN &amp; PROJECT METHODOLOGY</vt:lpstr>
      <vt:lpstr>What is a GCworkplace?</vt:lpstr>
      <vt:lpstr>PowerPoint Presentation</vt:lpstr>
      <vt:lpstr>PowerPoint Presentation</vt:lpstr>
      <vt:lpstr>Standard Design Features</vt:lpstr>
      <vt:lpstr>Indigenous Design Elements </vt:lpstr>
      <vt:lpstr>An Accessible and Inclusive Workplace by Design</vt:lpstr>
      <vt:lpstr>       Zoning</vt:lpstr>
      <vt:lpstr>Workpoint Typicals</vt:lpstr>
      <vt:lpstr>Workplace Bundle of Goods  </vt:lpstr>
      <vt:lpstr>Design Methodology</vt:lpstr>
      <vt:lpstr>Design Methodology</vt:lpstr>
      <vt:lpstr>Design Methodology</vt:lpstr>
      <vt:lpstr>Design Methodology</vt:lpstr>
      <vt:lpstr>Mood Board 1</vt:lpstr>
      <vt:lpstr>Mood Board 2</vt:lpstr>
      <vt:lpstr>Mood Board 3</vt:lpstr>
      <vt:lpstr>Workplace Transformation Program SUPPORTING THE EMPLOYEE EXPERIENCE</vt:lpstr>
      <vt:lpstr>What is change management</vt:lpstr>
      <vt:lpstr>Why do we need change management?</vt:lpstr>
      <vt:lpstr>When does change management start?</vt:lpstr>
      <vt:lpstr>PowerPoint Presentation</vt:lpstr>
      <vt:lpstr>Getting ready to manage the change</vt:lpstr>
      <vt:lpstr>Ready to embark? </vt:lpstr>
      <vt:lpstr>Resources</vt:lpstr>
      <vt:lpstr>PowerPoint Presentation</vt:lpstr>
      <vt:lpstr>Not included in the package  Short &amp; Long term</vt:lpstr>
      <vt:lpstr>Accessibility Best Practices </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Sophie Genereux</cp:lastModifiedBy>
  <cp:revision>862</cp:revision>
  <cp:lastPrinted>2019-10-07T15:51:32Z</cp:lastPrinted>
  <dcterms:created xsi:type="dcterms:W3CDTF">2017-05-19T14:36:17Z</dcterms:created>
  <dcterms:modified xsi:type="dcterms:W3CDTF">2022-05-11T17:54:50Z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