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0"/>
  </p:notesMasterIdLst>
  <p:handoutMasterIdLst>
    <p:handoutMasterId r:id="rId21"/>
  </p:handoutMasterIdLst>
  <p:sldIdLst>
    <p:sldId id="374" r:id="rId2"/>
    <p:sldId id="325" r:id="rId3"/>
    <p:sldId id="364" r:id="rId4"/>
    <p:sldId id="367" r:id="rId5"/>
    <p:sldId id="366" r:id="rId6"/>
    <p:sldId id="278" r:id="rId7"/>
    <p:sldId id="360" r:id="rId8"/>
    <p:sldId id="365" r:id="rId9"/>
    <p:sldId id="351" r:id="rId10"/>
    <p:sldId id="352" r:id="rId11"/>
    <p:sldId id="361" r:id="rId12"/>
    <p:sldId id="362" r:id="rId13"/>
    <p:sldId id="368" r:id="rId14"/>
    <p:sldId id="372" r:id="rId15"/>
    <p:sldId id="371" r:id="rId16"/>
    <p:sldId id="357" r:id="rId17"/>
    <p:sldId id="340" r:id="rId18"/>
    <p:sldId id="337"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82" autoAdjust="0"/>
    <p:restoredTop sz="52472" autoAdjust="0"/>
  </p:normalViewPr>
  <p:slideViewPr>
    <p:cSldViewPr snapToObjects="1" showGuides="1">
      <p:cViewPr varScale="1">
        <p:scale>
          <a:sx n="59" d="100"/>
          <a:sy n="59" d="100"/>
        </p:scale>
        <p:origin x="2634" y="60"/>
      </p:cViewPr>
      <p:guideLst>
        <p:guide orient="horz" pos="2160"/>
        <p:guide pos="2880"/>
      </p:guideLst>
    </p:cSldViewPr>
  </p:slideViewPr>
  <p:notesTextViewPr>
    <p:cViewPr>
      <p:scale>
        <a:sx n="3" d="2"/>
        <a:sy n="3" d="2"/>
      </p:scale>
      <p:origin x="0" y="-1032"/>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ealthline.com/health-news/reduce-anxiety-by-practicing-optimism-can-help" TargetMode="External"/><Relationship Id="rId7" Type="http://schemas.openxmlformats.org/officeDocument/2006/relationships/hyperlink" Target="https://www.healthline.com/health/interpersonal-relationship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healthline.com/health/depression/recognizing-symptoms" TargetMode="External"/><Relationship Id="rId5" Type="http://schemas.openxmlformats.org/officeDocument/2006/relationships/hyperlink" Target="https://www.ncbi.nlm.nih.gov/pmc/articles/PMC6418017/" TargetMode="External"/><Relationship Id="rId4" Type="http://schemas.openxmlformats.org/officeDocument/2006/relationships/hyperlink" Target="https://www.healthline.com/health/how-to-calm-dow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presencing.org/#/aboutus/theory-u" TargetMode="External"/><Relationship Id="rId3" Type="http://schemas.openxmlformats.org/officeDocument/2006/relationships/hyperlink" Target="https://www.presencing.com/theoryu" TargetMode="External"/><Relationship Id="rId7" Type="http://schemas.openxmlformats.org/officeDocument/2006/relationships/hyperlink" Target="https://www.presencing.org/aboutus/sp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5" Type="http://schemas.openxmlformats.org/officeDocument/2006/relationships/hyperlink" Target="https://presencinginstitute.org/" TargetMode="External"/><Relationship Id="rId4" Type="http://schemas.openxmlformats.org/officeDocument/2006/relationships/hyperlink" Target="https://www.presencing.com/overview" TargetMode="External"/><Relationship Id="rId9" Type="http://schemas.openxmlformats.org/officeDocument/2006/relationships/hyperlink" Target="https://www.youtube.com/watch?v=uo8Yo4UE6g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youtube.com/watch?v=otinvYTV6iU&amp;list=PLQ6Oz70HpGuSgDnKTwENCo_k1VS05T91a" TargetMode="External"/><Relationship Id="rId13" Type="http://schemas.openxmlformats.org/officeDocument/2006/relationships/hyperlink" Target="https://www.u-school.org/u-school" TargetMode="External"/><Relationship Id="rId3" Type="http://schemas.openxmlformats.org/officeDocument/2006/relationships/hyperlink" Target="https://www.youtube.com/watch?v=GJcg4UmPIQ0" TargetMode="External"/><Relationship Id="rId7" Type="http://schemas.openxmlformats.org/officeDocument/2006/relationships/hyperlink" Target="https://www.youtube.com/watch?v=gF8wV9OlUHc" TargetMode="External"/><Relationship Id="rId12" Type="http://schemas.openxmlformats.org/officeDocument/2006/relationships/hyperlink" Target="https://www.u-school.org/theory-u"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presencing.org/#/aboutus/theory-u" TargetMode="External"/><Relationship Id="rId11" Type="http://schemas.openxmlformats.org/officeDocument/2006/relationships/hyperlink" Target="https://www.u-school.org/presencing" TargetMode="External"/><Relationship Id="rId5" Type="http://schemas.openxmlformats.org/officeDocument/2006/relationships/hyperlink" Target="https://www.presencing.org/aboutus/spt" TargetMode="External"/><Relationship Id="rId15" Type="http://schemas.openxmlformats.org/officeDocument/2006/relationships/hyperlink" Target="https://www.youtube.com/watch?v=uo8Yo4UE6g0" TargetMode="External"/><Relationship Id="rId10" Type="http://schemas.openxmlformats.org/officeDocument/2006/relationships/hyperlink" Target="https://instituteformindfulleadership.org/guided-reflection-finding-win-win-win-solution/" TargetMode="External"/><Relationship Id="rId4" Type="http://schemas.openxmlformats.org/officeDocument/2006/relationships/hyperlink" Target="https://www.youtube.com/watch?v=KqoLGlSoiB8" TargetMode="External"/><Relationship Id="rId9" Type="http://schemas.openxmlformats.org/officeDocument/2006/relationships/hyperlink" Target="https://www.youtube.com/watch?v=bvecmpMdb3o" TargetMode="External"/><Relationship Id="rId14" Type="http://schemas.openxmlformats.org/officeDocument/2006/relationships/hyperlink" Target="https://www.u-school.org/resourc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nstituteformindfulleadership.org/guided-reflection-finding-win-win-win-solu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atingmindfully.co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youtube.com/watch?v=ozyr7jVucz0" TargetMode="External"/><Relationship Id="rId4" Type="http://schemas.openxmlformats.org/officeDocument/2006/relationships/hyperlink" Target="https://www.shutterbite.com/blog/mindful-eating-the-complete-beginners-guid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instituteformindfulleadership.org/guided-reflection-finding-win-win-win-solution/" TargetMode="External"/><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brief-meditation-5-minu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tarabrach.com/meditation-loving-presence-2/"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youtube.com/watch?v=KqoLGlSoiB8" TargetMode="External"/><Relationship Id="rId3" Type="http://schemas.openxmlformats.org/officeDocument/2006/relationships/hyperlink" Target="https://upload.wikimedia.org/wikipedia/commons/4/4a/Location_of_Earth_%283x3-English_Annot-smaller%29.png" TargetMode="External"/><Relationship Id="rId7" Type="http://schemas.openxmlformats.org/officeDocument/2006/relationships/hyperlink" Target="https://www.youtube.com/watch?v=GJcg4UmPIQ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youtube.com/watch?v=EYzO9OcBxNg" TargetMode="External"/><Relationship Id="rId5" Type="http://schemas.openxmlformats.org/officeDocument/2006/relationships/hyperlink" Target="https://www.youtube.com/watch?v=IC3AcItKc3U" TargetMode="External"/><Relationship Id="rId4" Type="http://schemas.openxmlformats.org/officeDocument/2006/relationships/hyperlink" Target="https://upload.wikimedia.org/wikipedia/commons/a/ae/Comparison_of_nanomaterials_sizes.jpg" TargetMode="External"/><Relationship Id="rId9" Type="http://schemas.openxmlformats.org/officeDocument/2006/relationships/hyperlink" Target="http://instituteformindfulleadership.org/guided-reflection-finding-win-win-win-solu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pload.wikimedia.org/wikipedia/commons/4/4a/Location_of_Earth_%283x3-English_Annot-smaller%29.png"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tlasoftheuniverse.com/universe.html" TargetMode="External"/><Relationship Id="rId4" Type="http://schemas.openxmlformats.org/officeDocument/2006/relationships/hyperlink" Target="https://en.wikipedia.org/wiki/Univers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upload.wikimedia.org/wikipedia/commons/a/ae/Comparison_of_nanomaterials_sizes.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upload.wikimedia.org/wikipedia/commons/a/ae/Comparison_of_nanomaterials_s%20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www.youtube.com/watch?v=IC3AcItKc3U"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does being present means?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a:t>
            </a:r>
            <a:endParaRPr lang="en-CA" dirty="0"/>
          </a:p>
          <a:p>
            <a:r>
              <a:rPr lang="en-CA" dirty="0"/>
              <a:t>(click)</a:t>
            </a:r>
          </a:p>
          <a:p>
            <a:r>
              <a:rPr lang="en-CA" dirty="0"/>
              <a:t>Or in other words, what you say, what you think, what you express, what you feel, what you do, what you believe, all of these things </a:t>
            </a:r>
          </a:p>
          <a:p>
            <a:r>
              <a:rPr lang="en-CA" dirty="0"/>
              <a:t>(click)</a:t>
            </a:r>
          </a:p>
          <a:p>
            <a:r>
              <a:rPr lang="en-CA" dirty="0"/>
              <a:t>sometimes happens in parts of us, sometimes they are not necessarily aligned; </a:t>
            </a:r>
          </a:p>
          <a:p>
            <a:r>
              <a:rPr lang="en-CA" dirty="0"/>
              <a:t>(click)</a:t>
            </a:r>
          </a:p>
          <a:p>
            <a:r>
              <a:rPr lang="en-CA" dirty="0"/>
              <a:t>and being present, as the ultimate goal of being mindful, means that all of them what I think, what I feel and what I do</a:t>
            </a:r>
            <a:r>
              <a:rPr lang="en-CA" baseline="0" dirty="0"/>
              <a:t> </a:t>
            </a:r>
            <a:r>
              <a:rPr lang="en-CA" dirty="0"/>
              <a:t>are being one, aligned and in harmony</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a:t>
            </a:r>
            <a:r>
              <a:rPr lang="en-US" b="1" dirty="0"/>
              <a:t>Being Present</a:t>
            </a:r>
            <a:r>
              <a:rPr lang="en-US" b="0" i="0" dirty="0">
                <a:solidFill>
                  <a:srgbClr val="202124"/>
                </a:solidFill>
                <a:effectLst/>
                <a:latin typeface="Google Sans"/>
              </a:rPr>
              <a: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endParaRPr lang="fr-CA" dirty="0"/>
          </a:p>
          <a:p>
            <a:r>
              <a:rPr lang="fr-CA" b="1" dirty="0"/>
              <a:t>=== </a:t>
            </a:r>
            <a:r>
              <a:rPr lang="fr-CA" b="1" dirty="0" err="1"/>
              <a:t>Additional</a:t>
            </a:r>
            <a:r>
              <a:rPr lang="fr-CA" b="1" dirty="0"/>
              <a:t> </a:t>
            </a:r>
            <a:r>
              <a:rPr lang="fr-CA" b="1" dirty="0" err="1"/>
              <a:t>Resources</a:t>
            </a:r>
            <a:r>
              <a:rPr lang="fr-CA" b="1" baseline="0" dirty="0"/>
              <a:t> ===</a:t>
            </a:r>
          </a:p>
          <a:p>
            <a:pPr algn="l"/>
            <a:r>
              <a:rPr lang="en-US" b="0" i="0" dirty="0">
                <a:solidFill>
                  <a:srgbClr val="4D5156"/>
                </a:solidFill>
                <a:effectLst/>
                <a:latin typeface="Google Sans"/>
              </a:rPr>
              <a:t>--------------------</a:t>
            </a:r>
            <a:endParaRPr lang="en-US" b="0" i="1" dirty="0">
              <a:solidFill>
                <a:srgbClr val="292929"/>
              </a:solidFill>
              <a:effectLst/>
              <a:latin typeface="source-serif-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t>
            </a:r>
            <a:r>
              <a:rPr lang="en-US" b="1" dirty="0"/>
              <a:t>Being Present:</a:t>
            </a:r>
            <a:endParaRPr lang="en-US" dirty="0"/>
          </a:p>
          <a:p>
            <a:r>
              <a:rPr lang="en-US" b="0" i="0" dirty="0">
                <a:solidFill>
                  <a:srgbClr val="202124"/>
                </a:solidFill>
                <a:effectLst/>
                <a:latin typeface="Google Sans"/>
              </a:rPr>
              <a:t>Being present (or living mindfully) simply means </a:t>
            </a:r>
            <a:r>
              <a:rPr lang="en-US" b="0" i="0" dirty="0">
                <a:solidFill>
                  <a:srgbClr val="040C28"/>
                </a:solidFill>
                <a:effectLst/>
                <a:latin typeface="Google Sans"/>
              </a:rPr>
              <a:t>you're focused and engaged in the here and now, not distracted or mentally absent</a:t>
            </a:r>
            <a:r>
              <a:rPr lang="en-US" b="0" i="0" dirty="0">
                <a:solidFill>
                  <a:srgbClr val="202124"/>
                </a:solidFill>
                <a:effectLst/>
                <a:latin typeface="Google Sans"/>
              </a:rPr>
              <a:t>.</a:t>
            </a:r>
          </a:p>
          <a:p>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the moment and free from the noise of internal dialogue</a:t>
            </a:r>
            <a:r>
              <a:rPr lang="en-US" b="0" i="0" dirty="0">
                <a:solidFill>
                  <a:srgbClr val="4D5156"/>
                </a:solidFill>
                <a:effectLst/>
                <a:latin typeface="Google Sans"/>
              </a:rPr>
              <a:t>. It's often associated with feelings of stillness and peace. Sensations often seem sharper.</a:t>
            </a:r>
            <a:endParaRPr lang="en-US" b="0" i="0" dirty="0">
              <a:solidFill>
                <a:srgbClr val="202124"/>
              </a:solidFill>
              <a:effectLst/>
              <a:latin typeface="Google Sans"/>
            </a:endParaRPr>
          </a:p>
          <a:p>
            <a:pPr algn="l"/>
            <a:r>
              <a:rPr lang="en-US" b="1" i="0" dirty="0">
                <a:solidFill>
                  <a:srgbClr val="202124"/>
                </a:solidFill>
                <a:effectLst/>
                <a:latin typeface="Google Sans"/>
              </a:rPr>
              <a:t>What is the act of Being Present</a:t>
            </a:r>
            <a:endParaRPr lang="en-US" b="1" i="0" dirty="0">
              <a:solidFill>
                <a:srgbClr val="202124"/>
              </a:solidFill>
              <a:effectLst/>
              <a:latin typeface="arial" panose="020B0604020202020204" pitchFamily="34" charset="0"/>
            </a:endParaRPr>
          </a:p>
          <a:p>
            <a:pPr algn="l"/>
            <a:r>
              <a:rPr lang="en-US" b="0" i="0" dirty="0">
                <a:solidFill>
                  <a:srgbClr val="4D5156"/>
                </a:solidFill>
                <a:effectLst/>
                <a:latin typeface="Google Sans"/>
              </a:rPr>
              <a:t>Being present means </a:t>
            </a:r>
            <a:r>
              <a:rPr lang="en-US" b="0" i="0" dirty="0">
                <a:solidFill>
                  <a:srgbClr val="040C28"/>
                </a:solidFill>
                <a:effectLst/>
                <a:latin typeface="Google Sans"/>
              </a:rPr>
              <a:t>being fully conscious of, and engaged with our experience, even if that experience is difficult</a:t>
            </a:r>
            <a:r>
              <a:rPr lang="en-US" b="0" i="0" dirty="0">
                <a:solidFill>
                  <a:srgbClr val="4D5156"/>
                </a:solidFill>
                <a:effectLst/>
                <a:latin typeface="Google Sans"/>
              </a:rPr>
              <a:t>. When we are lost in thought, reliving the past, or going through the motions, it interferes with how we act in the present.</a:t>
            </a:r>
          </a:p>
          <a:p>
            <a:pPr algn="l"/>
            <a:r>
              <a:rPr lang="en-US" b="0" i="0" dirty="0">
                <a:solidFill>
                  <a:srgbClr val="231F20"/>
                </a:solidFill>
                <a:effectLst/>
                <a:latin typeface="Proxima Nova"/>
              </a:rPr>
              <a:t>Each moment in your life has meaning, whether you notice that importance immediately or some time down the line. Making the most of life as it happens, rather than wishing for the past or worrying about the future, can improve your quality of life and help you feel </a:t>
            </a:r>
            <a:r>
              <a:rPr lang="en-US" sz="1000" b="0" i="0" kern="1200" dirty="0">
                <a:solidFill>
                  <a:srgbClr val="231F20"/>
                </a:solidFill>
                <a:effectLst/>
                <a:latin typeface="Proxima Nova"/>
                <a:ea typeface="+mn-ea"/>
                <a:cs typeface="+mn-cs"/>
              </a:rPr>
              <a:t>more </a:t>
            </a:r>
            <a:r>
              <a:rPr lang="en-US" sz="1000" b="0" i="0" u="none" kern="1200" dirty="0">
                <a:solidFill>
                  <a:srgbClr val="231F20"/>
                </a:solidFill>
                <a:effectLst/>
                <a:latin typeface="Proxima Nova"/>
                <a:ea typeface="+mn-ea"/>
                <a:cs typeface="+mn-cs"/>
                <a:hlinkClick r:id="rId3">
                  <a:extLst>
                    <a:ext uri="{A12FA001-AC4F-418D-AE19-62706E023703}">
                      <ahyp:hlinkClr xmlns:ahyp="http://schemas.microsoft.com/office/drawing/2018/hyperlinkcolor" val="tx"/>
                    </a:ext>
                  </a:extLst>
                </a:hlinkClick>
              </a:rPr>
              <a:t>optimistic</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and prepared to face any challenge, more resilient. </a:t>
            </a:r>
          </a:p>
          <a:p>
            <a:r>
              <a:rPr lang="en-CA"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Being present is the foundation of being mindful.  When all your 5 senses are aligned and in harmony. </a:t>
            </a:r>
          </a:p>
          <a:p>
            <a:pPr algn="l"/>
            <a:r>
              <a:rPr lang="en-US" b="1" i="0" dirty="0">
                <a:solidFill>
                  <a:srgbClr val="231F20"/>
                </a:solidFill>
                <a:effectLst/>
                <a:latin typeface="Proxima Nova"/>
              </a:rPr>
              <a:t>Use your 5 senses for observation</a:t>
            </a:r>
          </a:p>
          <a:p>
            <a:pPr algn="l"/>
            <a:r>
              <a:rPr lang="en-US" b="0" i="0" dirty="0">
                <a:solidFill>
                  <a:srgbClr val="202124"/>
                </a:solidFill>
                <a:effectLst/>
                <a:latin typeface="Google Sans"/>
              </a:rPr>
              <a:t>They include the sense of </a:t>
            </a:r>
            <a:r>
              <a:rPr lang="en-US" b="1" i="0" dirty="0">
                <a:solidFill>
                  <a:srgbClr val="040C28"/>
                </a:solidFill>
                <a:effectLst/>
                <a:latin typeface="Google Sans"/>
              </a:rPr>
              <a:t>sight</a:t>
            </a:r>
            <a:r>
              <a:rPr lang="en-US" b="0" i="0" dirty="0">
                <a:solidFill>
                  <a:srgbClr val="040C28"/>
                </a:solidFill>
                <a:effectLst/>
                <a:latin typeface="Google Sans"/>
              </a:rPr>
              <a:t>, </a:t>
            </a:r>
            <a:r>
              <a:rPr lang="en-US" b="1" i="0" dirty="0">
                <a:solidFill>
                  <a:srgbClr val="040C28"/>
                </a:solidFill>
                <a:effectLst/>
                <a:latin typeface="Google Sans"/>
              </a:rPr>
              <a:t>hearing</a:t>
            </a:r>
            <a:r>
              <a:rPr lang="en-US" b="0" i="0" dirty="0">
                <a:solidFill>
                  <a:srgbClr val="040C28"/>
                </a:solidFill>
                <a:effectLst/>
                <a:latin typeface="Google Sans"/>
              </a:rPr>
              <a:t>, </a:t>
            </a:r>
            <a:r>
              <a:rPr lang="en-US" b="1" i="0" dirty="0">
                <a:solidFill>
                  <a:srgbClr val="040C28"/>
                </a:solidFill>
                <a:effectLst/>
                <a:latin typeface="Google Sans"/>
              </a:rPr>
              <a:t>taste</a:t>
            </a:r>
            <a:r>
              <a:rPr lang="en-US" b="0" i="0" dirty="0">
                <a:solidFill>
                  <a:srgbClr val="040C28"/>
                </a:solidFill>
                <a:effectLst/>
                <a:latin typeface="Google Sans"/>
              </a:rPr>
              <a:t>, </a:t>
            </a:r>
            <a:r>
              <a:rPr lang="en-US" b="1" i="0" dirty="0">
                <a:solidFill>
                  <a:srgbClr val="040C28"/>
                </a:solidFill>
                <a:effectLst/>
                <a:latin typeface="Google Sans"/>
              </a:rPr>
              <a:t>touch</a:t>
            </a:r>
            <a:r>
              <a:rPr lang="en-US" b="0" i="0" dirty="0">
                <a:solidFill>
                  <a:srgbClr val="040C28"/>
                </a:solidFill>
                <a:effectLst/>
                <a:latin typeface="Google Sans"/>
              </a:rPr>
              <a:t>, and </a:t>
            </a:r>
            <a:r>
              <a:rPr lang="en-US" b="1" i="0" dirty="0">
                <a:solidFill>
                  <a:srgbClr val="040C28"/>
                </a:solidFill>
                <a:effectLst/>
                <a:latin typeface="Google Sans"/>
              </a:rPr>
              <a:t>smell</a:t>
            </a:r>
            <a:r>
              <a:rPr lang="en-US" b="0" i="0" dirty="0">
                <a:solidFill>
                  <a:srgbClr val="202124"/>
                </a:solidFill>
                <a:effectLst/>
                <a:latin typeface="Google Sans"/>
              </a:rPr>
              <a:t>. </a:t>
            </a:r>
            <a:r>
              <a:rPr lang="en-US" b="0" i="0" dirty="0">
                <a:solidFill>
                  <a:srgbClr val="231F20"/>
                </a:solidFill>
                <a:effectLst/>
                <a:latin typeface="Proxima Nova"/>
              </a:rPr>
              <a:t>Most people pay some level of attention to what they </a:t>
            </a:r>
            <a:r>
              <a:rPr lang="en-US" b="1" i="0" dirty="0">
                <a:solidFill>
                  <a:srgbClr val="231F20"/>
                </a:solidFill>
                <a:effectLst/>
                <a:latin typeface="Proxima Nova"/>
              </a:rPr>
              <a:t>see</a:t>
            </a:r>
            <a:r>
              <a:rPr lang="en-US" b="0" i="0" dirty="0">
                <a:solidFill>
                  <a:srgbClr val="231F20"/>
                </a:solidFill>
                <a:effectLst/>
                <a:latin typeface="Proxima Nova"/>
              </a:rPr>
              <a:t> and </a:t>
            </a:r>
            <a:r>
              <a:rPr lang="en-US" b="1" i="0" dirty="0">
                <a:solidFill>
                  <a:srgbClr val="231F20"/>
                </a:solidFill>
                <a:effectLst/>
                <a:latin typeface="Proxima Nova"/>
              </a:rPr>
              <a:t>hear</a:t>
            </a:r>
            <a:r>
              <a:rPr lang="en-US" b="0" i="0" dirty="0">
                <a:solidFill>
                  <a:srgbClr val="231F20"/>
                </a:solidFill>
                <a:effectLst/>
                <a:latin typeface="Proxima Nova"/>
              </a:rPr>
              <a:t>. </a:t>
            </a:r>
          </a:p>
          <a:p>
            <a:pPr algn="l"/>
            <a:r>
              <a:rPr lang="en-US" b="1" i="0" dirty="0">
                <a:solidFill>
                  <a:srgbClr val="231F20"/>
                </a:solidFill>
                <a:effectLst/>
                <a:latin typeface="Proxima Nova"/>
              </a:rPr>
              <a:t>Being more present is often as simple as:</a:t>
            </a:r>
          </a:p>
          <a:p>
            <a:pPr marL="171450" indent="-171450" algn="l">
              <a:buFont typeface="Arial" panose="020B0604020202020204" pitchFamily="34" charset="0"/>
              <a:buChar char="•"/>
            </a:pPr>
            <a:r>
              <a:rPr lang="en-US" b="0" i="0" dirty="0">
                <a:solidFill>
                  <a:srgbClr val="231F20"/>
                </a:solidFill>
                <a:effectLst/>
                <a:latin typeface="Proxima Nova"/>
              </a:rPr>
              <a:t>savoring the taste and fragrance of your morning tea or coffee;</a:t>
            </a:r>
          </a:p>
          <a:p>
            <a:pPr marL="171450" indent="-171450" algn="l">
              <a:buFont typeface="Arial" panose="020B0604020202020204" pitchFamily="34" charset="0"/>
              <a:buChar char="•"/>
            </a:pPr>
            <a:r>
              <a:rPr lang="en-US" b="0" i="0" dirty="0">
                <a:solidFill>
                  <a:srgbClr val="231F20"/>
                </a:solidFill>
                <a:effectLst/>
                <a:latin typeface="Proxima Nova"/>
              </a:rPr>
              <a:t>relishing the softness of your favorite sweater;</a:t>
            </a:r>
          </a:p>
          <a:p>
            <a:pPr marL="171450" indent="-171450" algn="l">
              <a:buFont typeface="Arial" panose="020B0604020202020204" pitchFamily="34" charset="0"/>
              <a:buChar char="•"/>
            </a:pPr>
            <a:r>
              <a:rPr lang="en-US" b="0" i="0" dirty="0">
                <a:solidFill>
                  <a:srgbClr val="231F20"/>
                </a:solidFill>
                <a:effectLst/>
                <a:latin typeface="Proxima Nova"/>
              </a:rPr>
              <a:t>noting distant sounds, like music, your neighbors’ voices, birdsong, and so on;</a:t>
            </a:r>
          </a:p>
          <a:p>
            <a:pPr marL="171450" indent="-171450" algn="l">
              <a:buFont typeface="Arial" panose="020B0604020202020204" pitchFamily="34" charset="0"/>
              <a:buChar char="•"/>
            </a:pPr>
            <a:r>
              <a:rPr lang="en-US" b="0" i="0" dirty="0">
                <a:solidFill>
                  <a:srgbClr val="231F20"/>
                </a:solidFill>
                <a:effectLst/>
                <a:latin typeface="Proxima Nova"/>
              </a:rPr>
              <a:t>enjoying the warmth of the water on your skin as you shower or wash your hands.</a:t>
            </a:r>
          </a:p>
          <a:p>
            <a:pPr algn="l"/>
            <a:r>
              <a:rPr lang="en-US" b="0" i="0" dirty="0">
                <a:solidFill>
                  <a:srgbClr val="231F20"/>
                </a:solidFill>
                <a:effectLst/>
                <a:latin typeface="Proxima Nova"/>
              </a:rPr>
              <a:t>That old saying “Stop and smell the roses” isn’t bad advice. </a:t>
            </a:r>
            <a:endParaRPr lang="en-CA" sz="1000" b="0" i="0" kern="1200" dirty="0">
              <a:solidFill>
                <a:srgbClr val="231F20"/>
              </a:solidFill>
              <a:effectLst/>
              <a:latin typeface="Proxima Nova"/>
              <a:ea typeface="+mn-ea"/>
              <a:cs typeface="+mn-cs"/>
            </a:endParaRPr>
          </a:p>
          <a:p>
            <a:pPr algn="l"/>
            <a:r>
              <a:rPr lang="en-US" b="1" i="0" dirty="0">
                <a:solidFill>
                  <a:srgbClr val="231F20"/>
                </a:solidFill>
                <a:effectLst/>
                <a:latin typeface="Proxima Nova"/>
              </a:rPr>
              <a:t>The benefits of Being Present:</a:t>
            </a:r>
          </a:p>
          <a:p>
            <a:pPr marL="171450" indent="-171450" algn="l">
              <a:buFont typeface="Arial" panose="020B0604020202020204" pitchFamily="34" charset="0"/>
              <a:buChar char="•"/>
            </a:pPr>
            <a:r>
              <a:rPr lang="en-US" b="1" i="0" dirty="0">
                <a:solidFill>
                  <a:srgbClr val="231F20"/>
                </a:solidFill>
                <a:effectLst/>
                <a:latin typeface="Proxima Nova"/>
              </a:rPr>
              <a:t>It can make it easier to manage stress</a:t>
            </a:r>
          </a:p>
          <a:p>
            <a:pPr algn="l"/>
            <a:r>
              <a:rPr lang="en-US" b="0" i="0" dirty="0">
                <a:solidFill>
                  <a:srgbClr val="231F20"/>
                </a:solidFill>
                <a:effectLst/>
                <a:latin typeface="Proxima Nova"/>
              </a:rPr>
              <a:t>Many people respond to emotional distress and uncertainty by disengaging from the source. It can certainly seem counterintuitive to stay present when you feel </a:t>
            </a:r>
            <a:r>
              <a:rPr lang="en-US" sz="1000" b="0" i="0" kern="1200" dirty="0">
                <a:solidFill>
                  <a:srgbClr val="231F20"/>
                </a:solidFill>
                <a:effectLst/>
                <a:latin typeface="Proxima Nova"/>
                <a:ea typeface="+mn-ea"/>
                <a:cs typeface="+mn-cs"/>
                <a:hlinkClick r:id="rId4">
                  <a:extLst>
                    <a:ext uri="{A12FA001-AC4F-418D-AE19-62706E023703}">
                      <ahyp:hlinkClr xmlns:ahyp="http://schemas.microsoft.com/office/drawing/2018/hyperlinkcolor" val="tx"/>
                    </a:ext>
                  </a:extLst>
                </a:hlinkClick>
              </a:rPr>
              <a:t>anxious</a:t>
            </a:r>
            <a:r>
              <a:rPr lang="en-US" sz="1000" b="0" i="0" kern="1200" dirty="0">
                <a:solidFill>
                  <a:srgbClr val="231F20"/>
                </a:solidFill>
                <a:effectLst/>
                <a:latin typeface="Proxima Nova"/>
                <a:ea typeface="+mn-ea"/>
                <a:cs typeface="+mn-cs"/>
              </a:rPr>
              <a:t> </a:t>
            </a:r>
            <a:r>
              <a:rPr lang="en-US" b="0" i="0" dirty="0">
                <a:solidFill>
                  <a:srgbClr val="231F20"/>
                </a:solidFill>
                <a:effectLst/>
                <a:latin typeface="Proxima Nova"/>
              </a:rPr>
              <a:t>or nervous. Distracting yourself from unwanted or unpleasant thoughts can bring short-term relief. But you can’t permanently hide from reality. Acknowledging fears and stress triggers, and working to mindfully accept them, can have more benefit in the long run.</a:t>
            </a:r>
          </a:p>
          <a:p>
            <a:pPr marL="171450" indent="-171450" algn="l">
              <a:buFont typeface="Arial" panose="020B0604020202020204" pitchFamily="34" charset="0"/>
              <a:buChar char="•"/>
            </a:pPr>
            <a:r>
              <a:rPr lang="en-US" b="1" i="0" dirty="0">
                <a:solidFill>
                  <a:srgbClr val="231F20"/>
                </a:solidFill>
                <a:effectLst/>
                <a:latin typeface="Proxima Nova"/>
              </a:rPr>
              <a:t>It may help </a:t>
            </a:r>
            <a:r>
              <a:rPr lang="en-US" sz="1000" b="1" i="0" kern="1200" dirty="0">
                <a:solidFill>
                  <a:srgbClr val="231F20"/>
                </a:solidFill>
                <a:effectLst/>
                <a:latin typeface="Proxima Nova"/>
                <a:ea typeface="+mn-ea"/>
                <a:cs typeface="+mn-cs"/>
              </a:rPr>
              <a:t>relieve mental health symptoms</a:t>
            </a:r>
          </a:p>
          <a:p>
            <a:pPr algn="l"/>
            <a:r>
              <a:rPr lang="en-US" sz="1000" b="0" i="0" kern="1200" dirty="0">
                <a:solidFill>
                  <a:srgbClr val="231F20"/>
                </a:solidFill>
                <a:effectLst/>
                <a:latin typeface="Proxima Nova"/>
                <a:ea typeface="+mn-ea"/>
                <a:cs typeface="+mn-cs"/>
              </a:rPr>
              <a:t>According to </a:t>
            </a:r>
            <a:r>
              <a:rPr lang="en-US" sz="1000" b="0" i="0" u="none" kern="1200" dirty="0">
                <a:solidFill>
                  <a:srgbClr val="231F20"/>
                </a:solidFill>
                <a:effectLst/>
                <a:latin typeface="Proxima Nova"/>
                <a:ea typeface="+mn-ea"/>
                <a:cs typeface="+mn-cs"/>
                <a:hlinkClick r:id="rId5">
                  <a:extLst>
                    <a:ext uri="{A12FA001-AC4F-418D-AE19-62706E023703}">
                      <ahyp:hlinkClr xmlns:ahyp="http://schemas.microsoft.com/office/drawing/2018/hyperlinkcolor" val="tx"/>
                    </a:ext>
                  </a:extLst>
                </a:hlinkClick>
              </a:rPr>
              <a:t>research</a:t>
            </a:r>
            <a:r>
              <a:rPr lang="en-US" sz="1000" b="0" i="0" u="none"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rPr>
              <a:t>mindfulness practices, including </a:t>
            </a:r>
            <a:r>
              <a:rPr lang="en-US" sz="1000" b="1" i="0" kern="1200" dirty="0">
                <a:solidFill>
                  <a:srgbClr val="231F20"/>
                </a:solidFill>
                <a:effectLst/>
                <a:latin typeface="Proxima Nova"/>
                <a:ea typeface="+mn-ea"/>
                <a:cs typeface="+mn-cs"/>
              </a:rPr>
              <a:t>present-moment awareness</a:t>
            </a:r>
            <a:r>
              <a:rPr lang="en-US" sz="1000" b="0" i="0" kern="1200" dirty="0">
                <a:solidFill>
                  <a:srgbClr val="231F20"/>
                </a:solidFill>
                <a:effectLst/>
                <a:latin typeface="Proxima Nova"/>
                <a:ea typeface="+mn-ea"/>
                <a:cs typeface="+mn-cs"/>
              </a:rPr>
              <a:t>, may help reduce symptoms of anxiety and </a:t>
            </a:r>
            <a:r>
              <a:rPr lang="en-US" sz="1000" b="0" i="0" u="none" kern="1200" dirty="0">
                <a:solidFill>
                  <a:srgbClr val="231F20"/>
                </a:solidFill>
                <a:effectLst/>
                <a:latin typeface="Proxima Nova"/>
                <a:ea typeface="+mn-ea"/>
                <a:cs typeface="+mn-cs"/>
                <a:hlinkClick r:id="rId6">
                  <a:extLst>
                    <a:ext uri="{A12FA001-AC4F-418D-AE19-62706E023703}">
                      <ahyp:hlinkClr xmlns:ahyp="http://schemas.microsoft.com/office/drawing/2018/hyperlinkcolor" val="tx"/>
                    </a:ext>
                  </a:extLst>
                </a:hlinkClick>
              </a:rPr>
              <a:t>depression</a:t>
            </a:r>
            <a:r>
              <a:rPr lang="en-US" sz="1000" b="0" i="0" u="none" kern="1200" dirty="0">
                <a:solidFill>
                  <a:srgbClr val="231F20"/>
                </a:solidFill>
                <a:effectLst/>
                <a:latin typeface="Proxima Nova"/>
                <a:ea typeface="+mn-ea"/>
                <a:cs typeface="+mn-cs"/>
              </a:rPr>
              <a:t>.</a:t>
            </a:r>
          </a:p>
          <a:p>
            <a:pPr algn="l"/>
            <a:r>
              <a:rPr lang="en-US" b="0" i="0" dirty="0">
                <a:solidFill>
                  <a:srgbClr val="231F20"/>
                </a:solidFill>
                <a:effectLst/>
                <a:latin typeface="Proxima Nova"/>
              </a:rPr>
              <a:t>When you focus on the present moment, you’re paying attention to the things currently happening. These events might range from joyous to downright heartbreaking (or anywhere in between).</a:t>
            </a:r>
          </a:p>
          <a:p>
            <a:pPr algn="l"/>
            <a:r>
              <a:rPr lang="en-US" b="0" i="0" dirty="0">
                <a:solidFill>
                  <a:srgbClr val="231F20"/>
                </a:solidFill>
                <a:effectLst/>
                <a:latin typeface="Proxima Nova"/>
              </a:rPr>
              <a:t>If you’re going through a tough time, you might understandably wonder how increasing your awareness of these experiences can benefit you.</a:t>
            </a:r>
          </a:p>
          <a:p>
            <a:pPr algn="l"/>
            <a:r>
              <a:rPr lang="en-US" b="0" i="0" dirty="0">
                <a:solidFill>
                  <a:srgbClr val="231F20"/>
                </a:solidFill>
                <a:effectLst/>
                <a:latin typeface="Proxima Nova"/>
              </a:rPr>
              <a:t>Mindfulness helps you recognize anxious or depressed thoughts as just that: thoughts. Eventually, you can learn to recognize these thoughts as you notice them and interrupt their patterns before they trap you in a spiral of distress.</a:t>
            </a:r>
          </a:p>
          <a:p>
            <a:pPr marL="171450" indent="-171450" algn="l">
              <a:buFont typeface="Arial" panose="020B0604020202020204" pitchFamily="34" charset="0"/>
              <a:buChar char="•"/>
            </a:pPr>
            <a:r>
              <a:rPr lang="en-US" b="1" i="0" dirty="0">
                <a:solidFill>
                  <a:srgbClr val="231F20"/>
                </a:solidFill>
                <a:effectLst/>
                <a:latin typeface="Proxima Nova"/>
              </a:rPr>
              <a:t>It can strengthen your relationships</a:t>
            </a:r>
          </a:p>
          <a:p>
            <a:pPr algn="l"/>
            <a:r>
              <a:rPr lang="en-US" b="0" i="0" dirty="0">
                <a:solidFill>
                  <a:srgbClr val="231F20"/>
                </a:solidFill>
                <a:effectLst/>
                <a:latin typeface="Proxima Nova"/>
              </a:rPr>
              <a:t>Ever spent time with a friend or partner who kept looking at their phone or saying, “Sorry, what?” Maybe you’ve been the one to lose the train of a conversation when you had something else on your mind.</a:t>
            </a:r>
          </a:p>
          <a:p>
            <a:pPr marL="0" algn="l" defTabSz="914400" rtl="0" eaLnBrk="1" latinLnBrk="0" hangingPunct="1"/>
            <a:r>
              <a:rPr lang="en-US" b="0" i="0" dirty="0">
                <a:solidFill>
                  <a:srgbClr val="231F20"/>
                </a:solidFill>
                <a:effectLst/>
                <a:latin typeface="Proxima Nova"/>
              </a:rPr>
              <a:t>Everyone gets distracted from time to time, but when this happens often, it can negatively affect</a:t>
            </a:r>
            <a:r>
              <a:rPr lang="en-US" sz="1000" b="0" i="0" kern="1200" dirty="0">
                <a:solidFill>
                  <a:srgbClr val="231F20"/>
                </a:solidFill>
                <a:effectLst/>
                <a:latin typeface="Proxima Nova"/>
                <a:ea typeface="+mn-ea"/>
                <a:cs typeface="+mn-cs"/>
              </a:rPr>
              <a:t> </a:t>
            </a:r>
            <a:r>
              <a:rPr lang="en-US" sz="1000" b="0" i="0" kern="1200" dirty="0">
                <a:solidFill>
                  <a:srgbClr val="231F20"/>
                </a:solidFill>
                <a:effectLst/>
                <a:latin typeface="Proxima Nova"/>
                <a:ea typeface="+mn-ea"/>
                <a:cs typeface="+mn-cs"/>
                <a:hlinkClick r:id="rId7">
                  <a:extLst>
                    <a:ext uri="{A12FA001-AC4F-418D-AE19-62706E023703}">
                      <ahyp:hlinkClr xmlns:ahyp="http://schemas.microsoft.com/office/drawing/2018/hyperlinkcolor" val="tx"/>
                    </a:ext>
                  </a:extLst>
                </a:hlinkClick>
              </a:rPr>
              <a:t>relationships</a:t>
            </a:r>
            <a:r>
              <a:rPr lang="en-US" sz="1000" b="0" i="0" kern="1200" dirty="0">
                <a:solidFill>
                  <a:srgbClr val="231F20"/>
                </a:solidFill>
                <a:effectLst/>
                <a:latin typeface="Proxima Nova"/>
                <a:ea typeface="+mn-ea"/>
                <a:cs typeface="+mn-cs"/>
              </a:rPr>
              <a:t>.</a:t>
            </a:r>
          </a:p>
          <a:p>
            <a:pPr marL="0" algn="l" defTabSz="914400" rtl="0" eaLnBrk="1" latinLnBrk="0" hangingPunct="1"/>
            <a:r>
              <a:rPr lang="en-US" sz="1000" b="0" i="0" kern="1200" dirty="0">
                <a:solidFill>
                  <a:srgbClr val="231F20"/>
                </a:solidFill>
                <a:effectLst/>
                <a:latin typeface="Proxima Nov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rgbClr val="4D5156"/>
                </a:solidFill>
                <a:effectLst/>
                <a:latin typeface="Arial" panose="020B0604020202020204" pitchFamily="34" charset="0"/>
                <a:ea typeface="Times New Roman" panose="02020603050405020304" pitchFamily="18" charset="0"/>
              </a:rPr>
              <a:t>No matter how busy you are, find quiet reflective moments in your life. </a:t>
            </a:r>
            <a:endParaRPr lang="en-US" sz="10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585553"/>
                </a:solidFill>
                <a:effectLst/>
                <a:latin typeface="-apple-system"/>
              </a:rPr>
              <a:t>“Most humans are never fully present in the now, because unconsciously they believe that the next moment must be more important than this one. But then you miss your whole life, which is never not now.”</a:t>
            </a:r>
            <a:r>
              <a:rPr lang="en-US" sz="1000" b="0" i="0" dirty="0">
                <a:solidFill>
                  <a:srgbClr val="585553"/>
                </a:solidFill>
                <a:effectLst/>
                <a:latin typeface="-apple-system"/>
              </a:rPr>
              <a:t>– Eckhart Tolle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i="1" dirty="0">
                <a:solidFill>
                  <a:srgbClr val="002060"/>
                </a:solidFill>
              </a:rPr>
              <a:t>“</a:t>
            </a:r>
            <a:r>
              <a:rPr lang="en-US" sz="1000" i="1" dirty="0">
                <a:solidFill>
                  <a:srgbClr val="002060"/>
                </a:solidFill>
              </a:rPr>
              <a:t>Wherever You Go, there you are” --</a:t>
            </a:r>
            <a:r>
              <a:rPr lang="en-US" sz="1000" i="0" dirty="0">
                <a:solidFill>
                  <a:srgbClr val="002060"/>
                </a:solidFill>
              </a:rPr>
              <a:t>Book by </a:t>
            </a:r>
            <a:r>
              <a:rPr lang="en-US" sz="1000" dirty="0">
                <a:solidFill>
                  <a:srgbClr val="4D5156"/>
                </a:solidFill>
                <a:effectLst/>
                <a:latin typeface="Arial" panose="020B0604020202020204" pitchFamily="34" charset="0"/>
                <a:ea typeface="Times New Roman" panose="02020603050405020304" pitchFamily="18" charset="0"/>
              </a:rPr>
              <a:t>mindfulness expert </a:t>
            </a:r>
            <a:r>
              <a:rPr lang="en-US" sz="1000" i="0" dirty="0">
                <a:solidFill>
                  <a:srgbClr val="002060"/>
                </a:solidFill>
              </a:rPr>
              <a:t>Jon Kabat Zinn. C</a:t>
            </a:r>
            <a:r>
              <a:rPr lang="en-US" sz="1000" dirty="0">
                <a:solidFill>
                  <a:srgbClr val="4D5156"/>
                </a:solidFill>
                <a:effectLst/>
                <a:latin typeface="Arial" panose="020B0604020202020204" pitchFamily="34" charset="0"/>
                <a:ea typeface="Times New Roman" panose="02020603050405020304" pitchFamily="18" charset="0"/>
              </a:rPr>
              <a:t>lassic bestselling guide!</a:t>
            </a:r>
            <a:endParaRPr lang="en-US" sz="1000" i="0" dirty="0">
              <a:solidFill>
                <a:srgbClr val="002060"/>
              </a:solidFill>
            </a:endParaRPr>
          </a:p>
          <a:p>
            <a:pPr algn="l"/>
            <a:r>
              <a:rPr lang="en-US" sz="1000" b="0" i="1" u="none" strike="noStrike" dirty="0">
                <a:solidFill>
                  <a:srgbClr val="101010"/>
                </a:solidFill>
                <a:effectLst/>
                <a:latin typeface="Arial" panose="020B0604020202020204" pitchFamily="34" charset="0"/>
              </a:rPr>
              <a:t>--------------</a:t>
            </a:r>
          </a:p>
          <a:p>
            <a:pPr algn="l"/>
            <a:r>
              <a:rPr lang="en-US" sz="1000" b="0" i="1" u="none" strike="noStrike" dirty="0">
                <a:solidFill>
                  <a:srgbClr val="101010"/>
                </a:solidFill>
                <a:effectLst/>
                <a:latin typeface="Arial" panose="020B0604020202020204" pitchFamily="34" charset="0"/>
              </a:rPr>
              <a:t>In the midst of movement and chaos, keep stillness inside of you </a:t>
            </a:r>
            <a:r>
              <a:rPr lang="en-US" sz="1000" b="0" i="0" u="none" strike="noStrike" dirty="0">
                <a:solidFill>
                  <a:srgbClr val="101010"/>
                </a:solidFill>
                <a:effectLst/>
                <a:latin typeface="Arial" panose="020B0604020202020204" pitchFamily="34" charset="0"/>
              </a:rPr>
              <a:t>–Deepak Chopra</a:t>
            </a:r>
          </a:p>
          <a:p>
            <a:pPr algn="l"/>
            <a:r>
              <a:rPr lang="en-US" sz="1000" b="0" i="0" u="none" strike="noStrike" dirty="0">
                <a:solidFill>
                  <a:srgbClr val="101010"/>
                </a:solidFill>
                <a:effectLst/>
                <a:latin typeface="Arial" panose="020B0604020202020204" pitchFamily="34" charset="0"/>
              </a:rPr>
              <a:t>---------------</a:t>
            </a:r>
          </a:p>
          <a:p>
            <a:pPr algn="l"/>
            <a:r>
              <a:rPr lang="en-US" sz="1000" b="0" i="1" dirty="0">
                <a:solidFill>
                  <a:srgbClr val="585553"/>
                </a:solidFill>
                <a:effectLst/>
                <a:latin typeface="-apple-system"/>
              </a:rPr>
              <a:t>“If you are depressed you are living in the past. If you are anxious you are living in the future. If you are at peace you are living in the present.”  </a:t>
            </a:r>
            <a:r>
              <a:rPr lang="en-US" sz="1000" b="0" i="0" dirty="0">
                <a:solidFill>
                  <a:srgbClr val="585553"/>
                </a:solidFill>
                <a:effectLst/>
                <a:latin typeface="-apple-system"/>
              </a:rPr>
              <a:t>– Lao Tzu</a:t>
            </a:r>
          </a:p>
          <a:p>
            <a:pPr algn="l"/>
            <a:r>
              <a:rPr lang="en-US" sz="1000" b="0" i="0" dirty="0">
                <a:solidFill>
                  <a:srgbClr val="585553"/>
                </a:solidFill>
                <a:effectLst/>
                <a:latin typeface="-apple-system"/>
              </a:rPr>
              <a:t>-------------</a:t>
            </a:r>
            <a:endParaRPr lang="en-US" sz="1000" b="0" i="0" dirty="0">
              <a:solidFill>
                <a:srgbClr val="292929"/>
              </a:solidFill>
              <a:effectLst/>
              <a:latin typeface="source-serif-pro"/>
            </a:endParaRPr>
          </a:p>
          <a:p>
            <a:r>
              <a:rPr lang="en-US" sz="1000" b="0" i="1" dirty="0">
                <a:solidFill>
                  <a:srgbClr val="292929"/>
                </a:solidFill>
                <a:effectLst/>
                <a:latin typeface="source-serif-pro"/>
              </a:rPr>
              <a:t>Don’t be overheard complaining…not even to yourself. </a:t>
            </a:r>
            <a:r>
              <a:rPr lang="en-US" sz="1000" b="0" i="0" dirty="0">
                <a:solidFill>
                  <a:srgbClr val="292929"/>
                </a:solidFill>
                <a:effectLst/>
                <a:latin typeface="source-serif-pro"/>
              </a:rPr>
              <a:t>— Marcus Aurelius (So simple, yet so powerful).</a:t>
            </a:r>
          </a:p>
          <a:p>
            <a:r>
              <a:rPr lang="en-US" sz="1000" b="0" i="0" dirty="0">
                <a:solidFill>
                  <a:srgbClr val="292929"/>
                </a:solidFill>
                <a:effectLst/>
                <a:latin typeface="source-serif-pro"/>
              </a:rPr>
              <a:t>-------------</a:t>
            </a:r>
            <a:endParaRPr lang="en-US" sz="1000" b="0" i="0" dirty="0">
              <a:solidFill>
                <a:srgbClr val="292929"/>
              </a:solidFill>
              <a:effectLst/>
              <a:latin typeface="so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“If you feel lost, disappointed, hesitant, or weak, return to yourself, to who you are, here and now and when you get there, you will discover yourself, like a lotus flower in full bloom, even in a muddy pond, beautiful and strong.“ — Masaru </a:t>
            </a:r>
            <a:r>
              <a:rPr lang="en-US" sz="1000" b="0" i="1" dirty="0" err="1">
                <a:solidFill>
                  <a:srgbClr val="292929"/>
                </a:solidFill>
                <a:effectLst/>
                <a:latin typeface="source-serif-pro"/>
              </a:rPr>
              <a:t>Emoto</a:t>
            </a:r>
            <a:endParaRPr lang="en-CA" sz="800" i="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800" i="1" dirty="0">
                <a:solidFill>
                  <a:srgbClr val="002060"/>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“Do not dwell in the past, do not dream of the future, concentrate the mind on the present moment.” —Buddha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1" dirty="0">
                <a:solidFill>
                  <a:srgbClr val="292929"/>
                </a:solidFill>
                <a:effectLst/>
                <a:latin typeface="source-serif-pro"/>
              </a:rPr>
              <a:t>-------------</a:t>
            </a:r>
          </a:p>
          <a:p>
            <a:pPr algn="l"/>
            <a:r>
              <a:rPr lang="en-US" sz="1000" b="0" i="1" dirty="0">
                <a:solidFill>
                  <a:srgbClr val="585553"/>
                </a:solidFill>
                <a:effectLst/>
                <a:latin typeface="-apple-system"/>
              </a:rPr>
              <a:t>He said, “There are only two days in the year that nothing can be done. One is called yesterday and the other is called tomorrow, so today is the right day to love, believe, do and mostly live.”  </a:t>
            </a:r>
            <a:r>
              <a:rPr lang="en-US" sz="1000" b="0" i="0" dirty="0">
                <a:solidFill>
                  <a:srgbClr val="585553"/>
                </a:solidFill>
                <a:effectLst/>
                <a:latin typeface="-apple-system"/>
              </a:rPr>
              <a:t>– Dalai Lama</a:t>
            </a:r>
          </a:p>
          <a:p>
            <a:pPr marL="0" algn="l" defTabSz="914400" rtl="0" eaLnBrk="1" latinLnBrk="0" hangingPunct="1"/>
            <a:endParaRPr lang="en-US" sz="1000" b="0" i="0" kern="1200" dirty="0">
              <a:solidFill>
                <a:srgbClr val="231F20"/>
              </a:solidFill>
              <a:effectLst/>
              <a:latin typeface="Proxima Nova"/>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66145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share about the </a:t>
            </a:r>
            <a:r>
              <a:rPr lang="en-US" dirty="0" err="1"/>
              <a:t>Presencing</a:t>
            </a:r>
            <a:r>
              <a:rPr lang="en-US" dirty="0"/>
              <a:t> Institute. Some of you may already know of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first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 U-Theory makes reference to the Ego, summarized by craving and fear, and the Eco, summarized with mindfulness and compassion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second bullet from the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CA" sz="1200" b="1" dirty="0">
              <a:hlinkClick r:id="rId3"/>
            </a:endParaRPr>
          </a:p>
          <a:p>
            <a:pPr marL="171450" indent="-171450">
              <a:buFont typeface="Arial" panose="020B0604020202020204" pitchFamily="34" charset="0"/>
              <a:buChar char="•"/>
            </a:pPr>
            <a:r>
              <a:rPr lang="en-CA" sz="1200" dirty="0">
                <a:hlinkClick r:id="rId3"/>
              </a:rPr>
              <a:t>https://www.presencing.com/theoryu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r>
              <a:rPr lang="en-CA" sz="1200" dirty="0"/>
              <a:t> </a:t>
            </a:r>
          </a:p>
          <a:p>
            <a:endParaRPr lang="fr-CA" sz="1200" dirty="0"/>
          </a:p>
          <a:p>
            <a:endParaRPr lang="fr-CA" sz="1200" dirty="0"/>
          </a:p>
          <a:p>
            <a:r>
              <a:rPr lang="fr-CA" sz="1200" b="1" dirty="0"/>
              <a:t>=== </a:t>
            </a:r>
            <a:r>
              <a:rPr lang="fr-CA" sz="1200" b="1" dirty="0" err="1"/>
              <a:t>Additional</a:t>
            </a:r>
            <a:r>
              <a:rPr lang="fr-CA" sz="1200" b="1" baseline="0" dirty="0"/>
              <a:t> </a:t>
            </a:r>
            <a:r>
              <a:rPr lang="fr-CA" sz="1200" b="1" baseline="0" dirty="0" err="1"/>
              <a:t>Resources</a:t>
            </a:r>
            <a:r>
              <a:rPr lang="fr-CA" sz="1200" b="1" baseline="0" dirty="0"/>
              <a:t> ===</a:t>
            </a:r>
          </a:p>
          <a:p>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rgbClr val="000000"/>
                </a:solidFill>
                <a:effectLst/>
                <a:latin typeface="Roboto" panose="02000000000000000000" pitchFamily="2" charset="0"/>
              </a:rPr>
              <a:t>"In order to operate in the complexity of this century we have to do some inner work." - Otto </a:t>
            </a:r>
            <a:r>
              <a:rPr lang="en-US" sz="1200" i="0" dirty="0" err="1">
                <a:solidFill>
                  <a:srgbClr val="000000"/>
                </a:solidFill>
                <a:effectLst/>
                <a:latin typeface="Roboto" panose="02000000000000000000" pitchFamily="2" charset="0"/>
              </a:rPr>
              <a:t>Scharmer</a:t>
            </a:r>
            <a:endParaRPr lang="en-US" sz="20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We live in a time of massive institutional failure, in which we collectively create results that (almost) nobody wants. The list is well known: Climate change. Hunger. Poverty. Terrorism. Violence. Destruction of communities, nature, life—the foundations of our social, economic, ecological, and spiritual well being. These times </a:t>
            </a:r>
            <a:r>
              <a:rPr lang="en-US" b="0" i="0" dirty="0">
                <a:solidFill>
                  <a:srgbClr val="328CA9"/>
                </a:solidFill>
                <a:effectLst/>
                <a:latin typeface="Roboto" panose="02000000000000000000" pitchFamily="2" charset="0"/>
              </a:rPr>
              <a:t>call for a new consciousness and a new collective leadership capacity</a:t>
            </a:r>
            <a:r>
              <a:rPr lang="en-US" b="0" i="0" dirty="0">
                <a:solidFill>
                  <a:srgbClr val="2FC6B9"/>
                </a:solidFill>
                <a:effectLst/>
                <a:latin typeface="Roboto" panose="02000000000000000000" pitchFamily="2" charset="0"/>
              </a:rPr>
              <a:t> </a:t>
            </a:r>
            <a:r>
              <a:rPr lang="en-US" b="0" i="0" dirty="0">
                <a:solidFill>
                  <a:srgbClr val="000000"/>
                </a:solidFill>
                <a:effectLst/>
                <a:latin typeface="Roboto" panose="02000000000000000000" pitchFamily="2" charset="0"/>
              </a:rPr>
              <a:t>to meet these challenges in a more conscious, intentional, and strategic way. The development of such a capacity would allow us to create a future of greater possibilities.</a:t>
            </a:r>
            <a:endParaRPr lang="en-US" b="1" i="0" dirty="0">
              <a:solidFill>
                <a:srgbClr val="000000"/>
              </a:solidFill>
              <a:effectLst/>
              <a:latin typeface="Roboto" panose="02000000000000000000" pitchFamily="2" charset="0"/>
            </a:endParaRPr>
          </a:p>
          <a:p>
            <a:pPr marL="0" indent="0">
              <a:buFont typeface="Arial" panose="020B0604020202020204" pitchFamily="34" charset="0"/>
              <a:buNone/>
            </a:pPr>
            <a:r>
              <a:rPr lang="en-US" b="1" i="0" dirty="0">
                <a:solidFill>
                  <a:srgbClr val="000000"/>
                </a:solidFill>
                <a:effectLst/>
                <a:latin typeface="Roboto" panose="02000000000000000000" pitchFamily="2" charset="0"/>
              </a:rPr>
              <a:t>--------------</a:t>
            </a:r>
          </a:p>
          <a:p>
            <a:pPr marL="0" indent="0">
              <a:buFont typeface="Arial" panose="020B0604020202020204" pitchFamily="34" charset="0"/>
              <a:buNone/>
            </a:pPr>
            <a:r>
              <a:rPr lang="en-US" b="0" i="0" dirty="0">
                <a:solidFill>
                  <a:srgbClr val="000000"/>
                </a:solidFill>
                <a:effectLst/>
                <a:latin typeface="Roboto" panose="02000000000000000000" pitchFamily="2" charset="0"/>
              </a:rPr>
              <a:t>The </a:t>
            </a:r>
            <a:r>
              <a:rPr lang="en-US" sz="1200" b="0" i="0" kern="1200" dirty="0" err="1">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Presencing</a:t>
            </a:r>
            <a:r>
              <a:rPr lang="en-US" sz="1200" b="0" i="0" kern="1200" dirty="0">
                <a:solidFill>
                  <a:srgbClr val="000000"/>
                </a:solidFill>
                <a:effectLst/>
                <a:latin typeface="Roboto" panose="02000000000000000000" pitchFamily="2" charset="0"/>
                <a:ea typeface="+mn-ea"/>
                <a:cs typeface="+mn-cs"/>
                <a:hlinkClick r:id="rId5">
                  <a:extLst>
                    <a:ext uri="{A12FA001-AC4F-418D-AE19-62706E023703}">
                      <ahyp:hlinkClr xmlns:ahyp="http://schemas.microsoft.com/office/drawing/2018/hyperlinkcolor" val="tx"/>
                    </a:ext>
                  </a:extLst>
                </a:hlinkClick>
              </a:rPr>
              <a:t> Institute</a:t>
            </a:r>
            <a:r>
              <a:rPr lang="en-US" sz="1200" b="0" i="0" kern="1200" dirty="0">
                <a:solidFill>
                  <a:srgbClr val="000000"/>
                </a:solidFill>
                <a:effectLst/>
                <a:latin typeface="Roboto" panose="02000000000000000000" pitchFamily="2" charset="0"/>
                <a:ea typeface="+mn-ea"/>
                <a:cs typeface="+mn-cs"/>
              </a:rPr>
              <a:t> has developed </a:t>
            </a:r>
            <a:r>
              <a:rPr lang="en-US" sz="1200" b="0" i="0" kern="1200" dirty="0">
                <a:solidFill>
                  <a:srgbClr val="000000"/>
                </a:solidFill>
                <a:effectLst/>
                <a:latin typeface="Roboto" panose="02000000000000000000" pitchFamily="2" charset="0"/>
                <a:ea typeface="+mn-ea"/>
                <a:cs typeface="+mn-cs"/>
                <a:hlinkClick r:id="rId6">
                  <a:extLst>
                    <a:ext uri="{A12FA001-AC4F-418D-AE19-62706E023703}">
                      <ahyp:hlinkClr xmlns:ahyp="http://schemas.microsoft.com/office/drawing/2018/hyperlinkcolor" val="tx"/>
                    </a:ext>
                  </a:extLst>
                </a:hlinkClick>
              </a:rPr>
              <a:t>Theory U</a:t>
            </a:r>
            <a:r>
              <a:rPr lang="en-US" sz="1200" b="0" i="0" kern="1200" dirty="0">
                <a:solidFill>
                  <a:srgbClr val="000000"/>
                </a:solidFill>
                <a:effectLst/>
                <a:latin typeface="Roboto" panose="02000000000000000000" pitchFamily="2" charset="0"/>
                <a:ea typeface="+mn-ea"/>
                <a:cs typeface="+mn-cs"/>
              </a:rPr>
              <a:t> as a change </a:t>
            </a:r>
            <a:r>
              <a:rPr lang="en-US" b="0" i="0" dirty="0">
                <a:solidFill>
                  <a:srgbClr val="000000"/>
                </a:solidFill>
                <a:effectLst/>
                <a:latin typeface="Roboto" panose="02000000000000000000" pitchFamily="2" charset="0"/>
              </a:rPr>
              <a:t>framework and set of methodologies that have been used by thousands of organizations and communities worldwide </a:t>
            </a:r>
            <a:r>
              <a:rPr lang="en-US" b="1" i="0" dirty="0">
                <a:solidFill>
                  <a:srgbClr val="000000"/>
                </a:solidFill>
                <a:effectLst/>
                <a:latin typeface="Roboto" panose="02000000000000000000" pitchFamily="2" charset="0"/>
              </a:rPr>
              <a:t>to address our most pressing global challenges: climate change, food systems, inequality and exclusion, finance, healthcare and education. </a:t>
            </a:r>
          </a:p>
          <a:p>
            <a:pPr marL="0" indent="0">
              <a:buFont typeface="Arial" panose="020B0604020202020204" pitchFamily="34" charset="0"/>
              <a:buNone/>
            </a:pPr>
            <a:r>
              <a:rPr lang="en-US" b="0" i="0" dirty="0">
                <a:solidFill>
                  <a:srgbClr val="000000"/>
                </a:solidFill>
                <a:effectLst/>
                <a:latin typeface="Roboto" panose="02000000000000000000" pitchFamily="2" charset="0"/>
              </a:rPr>
              <a:t>---------------</a:t>
            </a:r>
          </a:p>
          <a:p>
            <a:pPr marL="0" indent="0">
              <a:buFont typeface="Arial" panose="020B0604020202020204" pitchFamily="34" charset="0"/>
              <a:buNone/>
            </a:pPr>
            <a:r>
              <a:rPr lang="en-US" b="1" i="0" dirty="0">
                <a:solidFill>
                  <a:srgbClr val="000000"/>
                </a:solidFill>
                <a:effectLst/>
                <a:latin typeface="Roboto" panose="02000000000000000000" pitchFamily="2" charset="0"/>
              </a:rPr>
              <a:t>Theory U</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is an awareness-based method for changing systems. </a:t>
            </a:r>
          </a:p>
          <a:p>
            <a:pPr marL="171450" indent="-171450">
              <a:buFont typeface="Arial" panose="020B0604020202020204" pitchFamily="34" charset="0"/>
              <a:buChar char="•"/>
            </a:pPr>
            <a:r>
              <a:rPr lang="en-US" b="0" i="0" dirty="0">
                <a:solidFill>
                  <a:srgbClr val="000000"/>
                </a:solidFill>
                <a:effectLst/>
                <a:latin typeface="Roboto" panose="02000000000000000000" pitchFamily="2" charset="0"/>
              </a:rPr>
              <a:t>Theory U blends systems thinking, innovation, and leading change -- from the viewpoint of an evolving human consciousness.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revolves around a core process of co-sensing and co-shaping emerging future possibilities.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Theory U offers a method for </a:t>
            </a:r>
            <a:r>
              <a:rPr lang="en-US" b="1" i="0" dirty="0">
                <a:solidFill>
                  <a:srgbClr val="000000"/>
                </a:solidFill>
                <a:effectLst/>
                <a:latin typeface="Roboto" panose="02000000000000000000" pitchFamily="2" charset="0"/>
              </a:rPr>
              <a:t>rethinking the parts and the whole</a:t>
            </a:r>
            <a:r>
              <a:rPr lang="en-US" b="0" i="0" dirty="0">
                <a:solidFill>
                  <a:srgbClr val="000000"/>
                </a:solidFill>
                <a:effectLst/>
                <a:latin typeface="Roboto" panose="02000000000000000000" pitchFamily="2" charset="0"/>
              </a:rPr>
              <a:t> by making it possible for the system to </a:t>
            </a:r>
            <a:r>
              <a:rPr lang="en-US" b="1" i="0" dirty="0">
                <a:solidFill>
                  <a:srgbClr val="000000"/>
                </a:solidFill>
                <a:effectLst/>
                <a:latin typeface="Roboto" panose="02000000000000000000" pitchFamily="2" charset="0"/>
              </a:rPr>
              <a:t>sense and see itself.</a:t>
            </a:r>
            <a:r>
              <a:rPr lang="en-US" b="0" i="0" dirty="0">
                <a:solidFill>
                  <a:srgbClr val="000000"/>
                </a:solidFill>
                <a:effectLst/>
                <a:latin typeface="Roboto" panose="02000000000000000000" pitchFamily="2" charset="0"/>
              </a:rPr>
              <a:t> When that happens, the collective consciousness begins to shift </a:t>
            </a:r>
            <a:r>
              <a:rPr lang="en-US" b="1" i="0" dirty="0">
                <a:solidFill>
                  <a:srgbClr val="000000"/>
                </a:solidFill>
                <a:effectLst/>
                <a:latin typeface="Roboto" panose="02000000000000000000" pitchFamily="2" charset="0"/>
              </a:rPr>
              <a:t>from ego-system awareness to eco-system awareness </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from a silo view, to a systems 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Meeting the challenges of this century requires updating our operating system from an obsolete “ego-system” focused entirely on the well-being of oneself to an eco-system awareness that emphasizes the well-being of the whole.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The </a:t>
            </a:r>
            <a:r>
              <a:rPr lang="en-US" b="1" i="0" dirty="0">
                <a:solidFill>
                  <a:srgbClr val="000000"/>
                </a:solidFill>
                <a:effectLst/>
                <a:latin typeface="Roboto" panose="02000000000000000000" pitchFamily="2" charset="0"/>
              </a:rPr>
              <a:t>Ego to Eco framework </a:t>
            </a:r>
            <a:r>
              <a:rPr lang="en-US" b="0" i="0" dirty="0">
                <a:solidFill>
                  <a:srgbClr val="000000"/>
                </a:solidFill>
                <a:effectLst/>
                <a:latin typeface="Roboto" panose="02000000000000000000" pitchFamily="2" charset="0"/>
              </a:rPr>
              <a:t>applies a Theory U lens to the transformation of the economy and its key social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latin typeface="Roboto" panose="02000000000000000000" pitchFamily="2" charset="0"/>
              </a:rPr>
              <a:t>One of the </a:t>
            </a:r>
            <a:r>
              <a:rPr lang="en-US" b="1" i="0" dirty="0">
                <a:solidFill>
                  <a:srgbClr val="000000"/>
                </a:solidFill>
                <a:effectLst/>
                <a:latin typeface="Roboto" panose="02000000000000000000" pitchFamily="2" charset="0"/>
              </a:rPr>
              <a:t>core ideas of Theory U</a:t>
            </a:r>
            <a:r>
              <a:rPr lang="en-US" b="0" i="0" dirty="0">
                <a:solidFill>
                  <a:srgbClr val="000000"/>
                </a:solidFill>
                <a:effectLst/>
                <a:latin typeface="Roboto" panose="02000000000000000000" pitchFamily="2" charset="0"/>
              </a:rPr>
              <a:t> is that </a:t>
            </a:r>
            <a:r>
              <a:rPr lang="en-US" b="1" i="0" dirty="0">
                <a:solidFill>
                  <a:srgbClr val="000000"/>
                </a:solidFill>
                <a:effectLst/>
                <a:latin typeface="Roboto" panose="02000000000000000000" pitchFamily="2" charset="0"/>
              </a:rPr>
              <a:t>form follows attention or consciousness</a:t>
            </a:r>
            <a:r>
              <a:rPr lang="en-US" b="0" i="0" dirty="0">
                <a:solidFill>
                  <a:srgbClr val="000000"/>
                </a:solidFill>
                <a:effectLst/>
                <a:latin typeface="Roboto" panose="02000000000000000000" pitchFamily="2" charset="0"/>
              </a:rPr>
              <a:t>. </a:t>
            </a:r>
            <a:r>
              <a:rPr lang="en-US" b="1" i="0" dirty="0">
                <a:solidFill>
                  <a:srgbClr val="000000"/>
                </a:solidFill>
                <a:effectLst/>
                <a:latin typeface="Roboto" panose="02000000000000000000" pitchFamily="2" charset="0"/>
              </a:rPr>
              <a:t>We can change reality by changing the inner place from which we operate</a:t>
            </a:r>
            <a:r>
              <a:rPr lang="en-US" b="0" i="0" dirty="0">
                <a:solidFill>
                  <a:srgbClr val="000000"/>
                </a:solidFill>
                <a:effectLst/>
                <a:latin typeface="Roboto" panose="02000000000000000000" pitchFamily="2" charset="0"/>
              </a:rPr>
              <a:t>. The first step in understanding the impact of attention on reality is to look at how we operate on the individual level.</a:t>
            </a:r>
            <a:endParaRPr lang="en-CA" sz="1200" b="0" i="0" dirty="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i="0" dirty="0">
                <a:solidFill>
                  <a:schemeClr val="tx1"/>
                </a:solidFill>
                <a:effectLst/>
                <a:latin typeface="+mn-lt"/>
              </a:rPr>
              <a:t>---------------</a:t>
            </a:r>
            <a:endParaRPr lang="en-US" sz="1200" b="0" i="0" dirty="0">
              <a:solidFill>
                <a:srgbClr val="4D5156"/>
              </a:solidFill>
              <a:effectLst/>
              <a:latin typeface="arial" panose="020B0604020202020204" pitchFamily="34" charset="0"/>
            </a:endParaRPr>
          </a:p>
          <a:p>
            <a:pPr algn="l"/>
            <a:r>
              <a:rPr lang="en-US" b="0" i="0" dirty="0">
                <a:solidFill>
                  <a:srgbClr val="000000"/>
                </a:solidFill>
                <a:effectLst/>
                <a:latin typeface="Roboto" panose="02000000000000000000" pitchFamily="2" charset="0"/>
              </a:rPr>
              <a:t>At its core, Theory U comprises </a:t>
            </a:r>
            <a:r>
              <a:rPr lang="en-US" b="1" i="0" dirty="0">
                <a:solidFill>
                  <a:srgbClr val="000000"/>
                </a:solidFill>
                <a:effectLst/>
                <a:latin typeface="Roboto" panose="02000000000000000000" pitchFamily="2" charset="0"/>
              </a:rPr>
              <a:t>three main elements</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framework for seeing the </a:t>
            </a:r>
            <a:r>
              <a:rPr lang="en-US" b="1" i="0" dirty="0">
                <a:solidFill>
                  <a:srgbClr val="000000"/>
                </a:solidFill>
                <a:effectLst/>
                <a:latin typeface="Roboto" panose="02000000000000000000" pitchFamily="2" charset="0"/>
              </a:rPr>
              <a:t>blind spot</a:t>
            </a:r>
            <a:r>
              <a:rPr lang="en-US" b="0" i="0" dirty="0">
                <a:solidFill>
                  <a:srgbClr val="000000"/>
                </a:solidFill>
                <a:effectLst/>
                <a:latin typeface="Roboto" panose="02000000000000000000" pitchFamily="2" charset="0"/>
              </a:rPr>
              <a:t> of leadership and systems change:</a:t>
            </a:r>
            <a:r>
              <a:rPr lang="en-US" b="1" i="0" dirty="0">
                <a:solidFill>
                  <a:srgbClr val="000000"/>
                </a:solidFill>
                <a:effectLst/>
                <a:latin typeface="Roboto" panose="02000000000000000000" pitchFamily="2" charset="0"/>
              </a:rPr>
              <a:t> the "interior condition" from which we operate</a:t>
            </a:r>
            <a:r>
              <a:rPr lang="en-US" b="0" i="0" dirty="0">
                <a:solidFill>
                  <a:srgbClr val="000000"/>
                </a:solidFill>
                <a:effectLst/>
                <a:latin typeface="Roboto" panose="02000000000000000000" pitchFamily="2" charset="0"/>
              </a:rPr>
              <a:t>;</a:t>
            </a:r>
          </a:p>
          <a:p>
            <a:pPr algn="l">
              <a:buFont typeface="+mj-lt"/>
              <a:buAutoNum type="arabicPeriod"/>
            </a:pPr>
            <a:r>
              <a:rPr lang="en-US" b="0" i="0" dirty="0">
                <a:solidFill>
                  <a:srgbClr val="000000"/>
                </a:solidFill>
                <a:effectLst/>
                <a:latin typeface="Roboto" panose="02000000000000000000" pitchFamily="2" charset="0"/>
              </a:rPr>
              <a:t> A method for implementing awareness-based change: </a:t>
            </a:r>
            <a:r>
              <a:rPr lang="en-US" b="1" i="0" dirty="0">
                <a:solidFill>
                  <a:srgbClr val="000000"/>
                </a:solidFill>
                <a:effectLst/>
                <a:latin typeface="Roboto" panose="02000000000000000000" pitchFamily="2" charset="0"/>
              </a:rPr>
              <a:t>practical methods and tools for change makers</a:t>
            </a:r>
            <a:r>
              <a:rPr lang="en-US" b="0" i="0" dirty="0">
                <a:solidFill>
                  <a:srgbClr val="000000"/>
                </a:solidFill>
                <a:effectLst/>
                <a:latin typeface="Roboto" panose="02000000000000000000" pitchFamily="2" charset="0"/>
              </a:rPr>
              <a:t>. The focus is on building the collective capacity to </a:t>
            </a:r>
            <a:r>
              <a:rPr lang="en-US" b="0" i="1" dirty="0">
                <a:solidFill>
                  <a:srgbClr val="000000"/>
                </a:solidFill>
                <a:effectLst/>
                <a:latin typeface="Roboto" panose="02000000000000000000" pitchFamily="2" charset="0"/>
              </a:rPr>
              <a:t>shift the inner place</a:t>
            </a:r>
            <a:r>
              <a:rPr lang="en-US" b="0" i="0" dirty="0">
                <a:solidFill>
                  <a:srgbClr val="000000"/>
                </a:solidFill>
                <a:effectLst/>
                <a:latin typeface="Roboto" panose="02000000000000000000" pitchFamily="2" charset="0"/>
              </a:rPr>
              <a:t> from which we operate;</a:t>
            </a:r>
          </a:p>
          <a:p>
            <a:pPr algn="l">
              <a:buFont typeface="+mj-lt"/>
              <a:buAutoNum type="arabicPeriod"/>
            </a:pPr>
            <a:r>
              <a:rPr lang="en-US" b="1" i="0" dirty="0">
                <a:solidFill>
                  <a:srgbClr val="000000"/>
                </a:solidFill>
                <a:effectLst/>
                <a:latin typeface="Roboto" panose="02000000000000000000" pitchFamily="2" charset="0"/>
              </a:rPr>
              <a:t> A new narrative for evolutionary societal change</a:t>
            </a:r>
            <a:r>
              <a:rPr lang="en-US" b="0" i="0" dirty="0">
                <a:solidFill>
                  <a:srgbClr val="000000"/>
                </a:solidFill>
                <a:effectLst/>
                <a:latin typeface="Roboto" panose="02000000000000000000" pitchFamily="2" charset="0"/>
              </a:rPr>
              <a:t>: updating our mental and institutional operating systems in all of society's sectors. What does it take to redesign societies in ways that address the pressing challenges of our time? What does it take to apply the power of mindfulness and awareness to the transformation of the collective system?</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Leadership essentially is not what a person or an individual does, that's the biggest misunderstanding. </a:t>
            </a:r>
            <a:r>
              <a:rPr lang="en-US" b="1" i="0" dirty="0">
                <a:solidFill>
                  <a:srgbClr val="000000"/>
                </a:solidFill>
                <a:effectLst/>
                <a:latin typeface="Roboto" panose="02000000000000000000" pitchFamily="2" charset="0"/>
              </a:rPr>
              <a:t>The essence of leadership is the capacity of the system, in which everyone is participating, to sense and shape the future, and to be in touch with what is wanting to emerge, and then stepping into that. </a:t>
            </a:r>
            <a:r>
              <a:rPr lang="en-US" b="0" i="0" dirty="0">
                <a:solidFill>
                  <a:srgbClr val="000000"/>
                </a:solidFill>
                <a:effectLst/>
                <a:latin typeface="Roboto" panose="02000000000000000000" pitchFamily="2" charset="0"/>
              </a:rPr>
              <a:t>That really is what leadership is all about. And that's why leadership is a distributive phenomenon.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Roboto" panose="02000000000000000000" pitchFamily="2" charset="0"/>
              </a:rPr>
              <a:t>It needs to include all of us, it's not something we can delegate to the one person at the top. The </a:t>
            </a:r>
            <a:r>
              <a:rPr lang="en-US" b="1" i="0" dirty="0">
                <a:solidFill>
                  <a:srgbClr val="000000"/>
                </a:solidFill>
                <a:effectLst/>
                <a:latin typeface="Roboto" panose="02000000000000000000" pitchFamily="2" charset="0"/>
              </a:rPr>
              <a:t>essential leadership capacities</a:t>
            </a:r>
            <a:r>
              <a:rPr lang="en-US" b="0" i="0" dirty="0">
                <a:solidFill>
                  <a:srgbClr val="000000"/>
                </a:solidFill>
                <a:effectLst/>
                <a:latin typeface="Roboto" panose="02000000000000000000" pitchFamily="2" charset="0"/>
              </a:rPr>
              <a:t> needed to address the root causes of today’s social, environmental, and spiritual challenges.</a:t>
            </a:r>
          </a:p>
          <a:p>
            <a:pPr marL="0" indent="0">
              <a:buFont typeface="Arial" panose="020B0604020202020204" pitchFamily="34" charset="0"/>
              <a:buNone/>
            </a:pPr>
            <a:r>
              <a:rPr lang="en-US" sz="1200" b="0" i="0" dirty="0">
                <a:solidFill>
                  <a:srgbClr val="4D5156"/>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solidFill>
                  <a:srgbClr val="5F6368"/>
                </a:solidFill>
                <a:effectLst/>
                <a:latin typeface="arial" panose="020B0604020202020204" pitchFamily="34" charset="0"/>
              </a:rPr>
              <a:t>Dr. Dan Siegel</a:t>
            </a:r>
            <a:r>
              <a:rPr lang="en-US" b="0" i="0" dirty="0">
                <a:solidFill>
                  <a:srgbClr val="4D5156"/>
                </a:solidFill>
                <a:effectLst/>
                <a:latin typeface="arial" panose="020B0604020202020204" pitchFamily="34" charset="0"/>
              </a:rPr>
              <a:t> is a Clinical Professor of Psychiatry at the UCLA School of Medicine and the founding co-director of the Mindful Awareness Research Center at UCLA.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700" dirty="0"/>
              <a:t>Dr. Dan </a:t>
            </a:r>
            <a:r>
              <a:rPr lang="nl-NL" sz="1700" dirty="0" err="1"/>
              <a:t>Siegel</a:t>
            </a:r>
            <a:r>
              <a:rPr lang="nl-NL" sz="1700" dirty="0"/>
              <a:t>: “Me + We = </a:t>
            </a:r>
            <a:r>
              <a:rPr lang="nl-NL" sz="1700" dirty="0" err="1"/>
              <a:t>Mwe</a:t>
            </a:r>
            <a:r>
              <a:rPr lang="nl-NL" sz="1700" dirty="0"/>
              <a:t>” </a:t>
            </a:r>
            <a:r>
              <a:rPr lang="nl-NL" sz="1200" dirty="0" err="1"/>
              <a:t>Relates</a:t>
            </a:r>
            <a:r>
              <a:rPr lang="nl-NL" sz="1200" dirty="0"/>
              <a:t> </a:t>
            </a:r>
            <a:r>
              <a:rPr lang="nl-NL" sz="1200" dirty="0" err="1"/>
              <a:t>to</a:t>
            </a:r>
            <a:r>
              <a:rPr lang="nl-NL" sz="1200" dirty="0"/>
              <a:t> the “</a:t>
            </a:r>
            <a:r>
              <a:rPr lang="nl-NL" sz="1200" dirty="0" err="1"/>
              <a:t>collective</a:t>
            </a:r>
            <a:r>
              <a:rPr lang="nl-NL" sz="1200" baseline="0" dirty="0"/>
              <a:t> </a:t>
            </a:r>
            <a:r>
              <a:rPr lang="nl-NL" sz="1200" dirty="0" err="1"/>
              <a:t>consciousness</a:t>
            </a:r>
            <a:r>
              <a:rPr lang="nl-NL" sz="1200" dirty="0"/>
              <a:t>” </a:t>
            </a:r>
            <a:endParaRPr lang="fr-CA"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a:t>
            </a: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The links are available on the last slide, on the resources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7"/>
              </a:rPr>
              <a:t>https://ottoscharmer.com/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https://www.u-school.org/presencing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https://www.presencing.com/theoryu</a:t>
            </a:r>
            <a:r>
              <a:rPr lang="en-CA" sz="1200" dirty="0"/>
              <a:t> </a:t>
            </a:r>
            <a:endParaRPr lang="en-CA" sz="1200"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4"/>
              </a:rPr>
              <a:t>https://www.presencing.com/overview</a:t>
            </a:r>
            <a:endParaRPr lang="en-US" sz="1200" dirty="0">
              <a:solidFill>
                <a:srgbClr val="253743"/>
              </a:solidFill>
              <a:latin typeface="PT Sans"/>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7"/>
              </a:rPr>
              <a:t>https://www.presencing.org/aboutus/spt</a:t>
            </a:r>
            <a:r>
              <a:rPr lang="en-US" sz="1200" dirty="0">
                <a:solidFill>
                  <a:srgbClr val="253743"/>
                </a:solidFill>
                <a:latin typeface="PT Sans"/>
              </a:rPr>
              <a:t> </a:t>
            </a:r>
            <a:endParaRPr lang="en-CA" sz="1200" dirty="0">
              <a:hlinkClick r:id="rId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8"/>
              </a:rPr>
              <a:t>https://www.presencing.org/#/aboutus/theory-u</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7"/>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9"/>
              </a:rPr>
              <a:t>https://www.youtube.com/watch?v=uo8Yo4UE6g0</a:t>
            </a:r>
            <a:r>
              <a:rPr lang="en-CA" sz="1200" dirty="0"/>
              <a:t> </a:t>
            </a:r>
            <a:endParaRPr lang="fr-CA" sz="1200" dirty="0"/>
          </a:p>
          <a:p>
            <a:endParaRPr lang="en-CA" sz="1200" b="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454194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endParaRPr lang="en-US" baseline="0" dirty="0"/>
          </a:p>
          <a:p>
            <a:endParaRPr lang="fr-CA" dirty="0"/>
          </a:p>
          <a:p>
            <a:r>
              <a:rPr lang="fr-CA" dirty="0"/>
              <a:t>(</a:t>
            </a:r>
            <a:r>
              <a:rPr lang="fr-CA" dirty="0" err="1"/>
              <a:t>read</a:t>
            </a:r>
            <a:r>
              <a:rPr lang="fr-CA" dirty="0"/>
              <a:t> from slide first 3 </a:t>
            </a:r>
            <a:r>
              <a:rPr lang="fr-CA" dirty="0" err="1"/>
              <a:t>bullets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what Theory U does is, increases of consciousness, as in self-awareness, and that’s what we aim at this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Theory U also uses “social </a:t>
            </a:r>
            <a:r>
              <a:rPr lang="en-US" dirty="0" err="1"/>
              <a:t>presencing</a:t>
            </a:r>
            <a:r>
              <a:rPr lang="en-US" dirty="0"/>
              <a:t> theatre”, which is very simple yet very innovative dynamic… by incorporating theatrical movements and other concepts or elements, accesses the intuition, making visible aspects otherwise overseen, creating profound and transformative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invite you to explore the </a:t>
            </a:r>
            <a:r>
              <a:rPr lang="en-US" dirty="0" err="1"/>
              <a:t>presencing</a:t>
            </a:r>
            <a:r>
              <a:rPr lang="en-US" dirty="0"/>
              <a:t> institute website to get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3"/>
              </a:rPr>
              <a:t>…</a:t>
            </a:r>
            <a:endParaRPr lang="en-CA" dirty="0">
              <a:hlinkClick r:id="rId3"/>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3"/>
              </a:rPr>
              <a:t>Why Social </a:t>
            </a:r>
            <a:r>
              <a:rPr lang="en-CA" dirty="0" err="1">
                <a:hlinkClick r:id="rId3"/>
              </a:rPr>
              <a:t>Presencing</a:t>
            </a:r>
            <a:r>
              <a:rPr lang="en-CA" dirty="0">
                <a:hlinkClick r:id="rId3"/>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4"/>
              </a:rPr>
              <a:t>An Embodiment Practice from Social </a:t>
            </a:r>
            <a:r>
              <a:rPr lang="en-CA" dirty="0" err="1">
                <a:hlinkClick r:id="rId4"/>
              </a:rPr>
              <a:t>Presencing</a:t>
            </a:r>
            <a:r>
              <a:rPr lang="en-CA" dirty="0">
                <a:hlinkClick r:id="rId4"/>
              </a:rPr>
              <a:t> Theater - with </a:t>
            </a:r>
            <a:r>
              <a:rPr lang="en-CA" dirty="0" err="1">
                <a:hlinkClick r:id="rId4"/>
              </a:rPr>
              <a:t>Arawana</a:t>
            </a:r>
            <a:r>
              <a:rPr lang="en-CA" dirty="0">
                <a:hlinkClick r:id="rId4"/>
              </a:rPr>
              <a:t> Hayashi (youtube.com)</a:t>
            </a:r>
            <a:r>
              <a:rPr lang="en-CA" dirty="0"/>
              <a:t> - https://www.youtube.com/watch?v=KqoLGlSoiB8</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b="1"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253743"/>
                </a:solidFill>
                <a:latin typeface="PT Sans"/>
                <a:hlinkClick r:id="rId5"/>
              </a:rPr>
              <a:t>https://www.presencing.org/aboutus/spt</a:t>
            </a:r>
            <a:r>
              <a:rPr lang="en-US" sz="1200" dirty="0">
                <a:solidFill>
                  <a:srgbClr val="253743"/>
                </a:solidFill>
                <a:latin typeface="PT Sans"/>
              </a:rPr>
              <a:t> </a:t>
            </a:r>
            <a:endParaRPr lang="en-CA" sz="1200" dirty="0">
              <a:hlinkClick r:id="rId6"/>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6"/>
              </a:rPr>
              <a:t>https://www.presencing.org/#/aboutus/theory-u</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(3.5 mins) </a:t>
            </a:r>
            <a:r>
              <a:rPr lang="en-CA" sz="1800" dirty="0" err="1">
                <a:hlinkClick r:id="rId7"/>
              </a:rPr>
              <a:t>U.Lab</a:t>
            </a:r>
            <a:r>
              <a:rPr lang="en-CA" sz="1800" dirty="0">
                <a:hlinkClick r:id="rId7"/>
              </a:rPr>
              <a:t>: Transforming Business, Society, and Self | MITx on edX | About Video (youtube.com)</a:t>
            </a:r>
            <a:r>
              <a:rPr lang="en-CA" sz="1800" dirty="0"/>
              <a:t> - https://www.youtube.com/watch?v=gF8wV9OlUHc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800" dirty="0">
                <a:hlinkClick r:id="rId8"/>
              </a:rPr>
              <a:t>01 SPT OTTO INTRO (youtube.com)</a:t>
            </a:r>
            <a:r>
              <a:rPr lang="it-IT" sz="1800" dirty="0"/>
              <a:t> - https://www.youtube.com/watch?v=otinvYTV6iU&amp;list=PLQ6Oz70HpGuSgDnKTwENCo_k1VS05T91a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800" dirty="0">
                <a:hlinkClick r:id="rId9"/>
              </a:rPr>
              <a:t>Social </a:t>
            </a:r>
            <a:r>
              <a:rPr lang="en-CA" sz="2800" dirty="0" err="1">
                <a:hlinkClick r:id="rId9"/>
              </a:rPr>
              <a:t>Presencing</a:t>
            </a:r>
            <a:r>
              <a:rPr lang="en-CA" sz="2800" dirty="0">
                <a:hlinkClick r:id="rId9"/>
              </a:rPr>
              <a:t> Theatre 20min dance Part 2 (youtube.com)</a:t>
            </a:r>
            <a:r>
              <a:rPr lang="en-CA" sz="2800" dirty="0"/>
              <a:t> - https://www.youtube.com/watch?v=bvecmpMdb3o</a:t>
            </a:r>
            <a:endParaRPr lang="en-US" sz="2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it-IT"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p>
          <a:p>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The "I" and the "We" </a:t>
            </a:r>
            <a:r>
              <a:rPr lang="fr-CA" dirty="0"/>
              <a:t>- https://www.youtube.com/watch?v=dIcmpy10PaE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https://www.facebook.com/groups/VoyageGaiaHubFrancophone/?tn-str=*F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https://www.youtube.com/c/PresencingInstitute/search?query=Francophone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https://www.u-school.org/community/hubs/gaia-francophone-hub</a:t>
            </a:r>
          </a:p>
          <a:p>
            <a:endParaRPr lang="fr-CA" sz="1200" dirty="0"/>
          </a:p>
          <a:p>
            <a:r>
              <a:rPr lang="fr-CA" sz="1200" b="1" dirty="0"/>
              <a:t>=== </a:t>
            </a:r>
            <a:r>
              <a:rPr lang="fr-CA" sz="1200" b="1" dirty="0" err="1"/>
              <a:t>Additional</a:t>
            </a:r>
            <a:r>
              <a:rPr lang="fr-CA" sz="1200" b="1" dirty="0"/>
              <a:t> </a:t>
            </a:r>
            <a:r>
              <a:rPr lang="fr-CA" sz="1200" b="1" dirty="0" err="1"/>
              <a:t>Resources</a:t>
            </a:r>
            <a:r>
              <a:rPr lang="fr-CA" sz="1200" b="1" dirty="0"/>
              <a:t> ===</a:t>
            </a:r>
          </a:p>
          <a:p>
            <a:pPr algn="l"/>
            <a:r>
              <a:rPr lang="en-US" dirty="0"/>
              <a:t>Have any of you heard of the concept of </a:t>
            </a:r>
            <a:r>
              <a:rPr lang="en-US" b="1" dirty="0"/>
              <a:t>“</a:t>
            </a:r>
            <a:r>
              <a:rPr lang="en-US" b="1" dirty="0" err="1"/>
              <a:t>Presencing</a:t>
            </a:r>
            <a:r>
              <a:rPr lang="en-US" b="1" dirty="0"/>
              <a:t>” </a:t>
            </a:r>
            <a:r>
              <a:rPr lang="en-US" dirty="0"/>
              <a:t>?</a:t>
            </a:r>
          </a:p>
          <a:p>
            <a:pPr algn="l"/>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concept was co-founded by </a:t>
            </a:r>
            <a:r>
              <a:rPr lang="en-US" b="1" i="0" dirty="0">
                <a:solidFill>
                  <a:srgbClr val="5F6368"/>
                </a:solidFill>
                <a:effectLst/>
                <a:latin typeface="arial" panose="020B0604020202020204" pitchFamily="34" charset="0"/>
              </a:rPr>
              <a:t>Otto </a:t>
            </a:r>
            <a:r>
              <a:rPr lang="en-US" b="1" i="0" dirty="0" err="1">
                <a:solidFill>
                  <a:srgbClr val="5F6368"/>
                </a:solidFill>
                <a:effectLst/>
                <a:latin typeface="arial" panose="020B0604020202020204" pitchFamily="34" charset="0"/>
              </a:rPr>
              <a:t>Scharmer</a:t>
            </a:r>
            <a:r>
              <a:rPr lang="en-US" b="0" i="0" dirty="0">
                <a:solidFill>
                  <a:srgbClr val="4D5156"/>
                </a:solidFill>
                <a:effectLst/>
                <a:latin typeface="arial" panose="020B0604020202020204" pitchFamily="34" charset="0"/>
              </a:rPr>
              <a:t>, co-founder of the </a:t>
            </a:r>
            <a:r>
              <a:rPr lang="en-US" b="1" i="0" dirty="0" err="1">
                <a:solidFill>
                  <a:srgbClr val="4D5156"/>
                </a:solidFill>
                <a:effectLst/>
                <a:latin typeface="arial" panose="020B0604020202020204" pitchFamily="34" charset="0"/>
              </a:rPr>
              <a:t>Presencing</a:t>
            </a:r>
            <a:r>
              <a:rPr lang="en-US" b="1" i="0" dirty="0">
                <a:solidFill>
                  <a:srgbClr val="4D5156"/>
                </a:solidFill>
                <a:effectLst/>
                <a:latin typeface="arial" panose="020B0604020202020204" pitchFamily="34" charset="0"/>
              </a:rPr>
              <a:t> Institute</a:t>
            </a:r>
            <a:r>
              <a:rPr lang="en-US" b="0" i="0" dirty="0">
                <a:solidFill>
                  <a:srgbClr val="4D5156"/>
                </a:solidFill>
                <a:effectLst/>
                <a:latin typeface="arial" panose="020B0604020202020204" pitchFamily="34" charset="0"/>
              </a:rPr>
              <a:t>, and an </a:t>
            </a:r>
            <a:r>
              <a:rPr lang="en-US" b="0" i="0" dirty="0" err="1">
                <a:solidFill>
                  <a:srgbClr val="4D5156"/>
                </a:solidFill>
                <a:effectLst/>
                <a:latin typeface="arial" panose="020B0604020202020204" pitchFamily="34" charset="0"/>
              </a:rPr>
              <a:t>american</a:t>
            </a:r>
            <a:r>
              <a:rPr lang="en-US" b="0" i="0" dirty="0">
                <a:solidFill>
                  <a:srgbClr val="4D5156"/>
                </a:solidFill>
                <a:effectLst/>
                <a:latin typeface="arial" panose="020B0604020202020204" pitchFamily="34" charset="0"/>
              </a:rPr>
              <a:t> academic author senior lecturer. And action researcher who co-creates pathways of transformation for individuals, institutions, and larger systems.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To create an action research platform at the intersection of science, consciousness, and profound social and organizational change.</a:t>
            </a:r>
            <a:endParaRPr lang="en-US" b="0" i="0" dirty="0">
              <a:solidFill>
                <a:srgbClr val="4D5156"/>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The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and</a:t>
            </a:r>
            <a:r>
              <a:rPr lang="en-US" b="1" i="0" dirty="0">
                <a:solidFill>
                  <a:srgbClr val="000000"/>
                </a:solidFill>
                <a:effectLst/>
                <a:latin typeface="Roboto" panose="02000000000000000000" pitchFamily="2" charset="0"/>
              </a:rPr>
              <a:t> </a:t>
            </a:r>
            <a:r>
              <a:rPr lang="en-US" b="1" dirty="0"/>
              <a:t>The </a:t>
            </a:r>
            <a:r>
              <a:rPr lang="en-US" b="1" i="0" dirty="0">
                <a:solidFill>
                  <a:srgbClr val="000000"/>
                </a:solidFill>
                <a:effectLst/>
                <a:latin typeface="Roboto" panose="02000000000000000000" pitchFamily="2" charset="0"/>
              </a:rPr>
              <a:t>U-school for Transformation</a:t>
            </a:r>
            <a:endParaRPr lang="en-US" dirty="0"/>
          </a:p>
          <a:p>
            <a:pPr algn="l"/>
            <a:r>
              <a:rPr lang="en-US" b="0" i="0" u="sng" dirty="0">
                <a:solidFill>
                  <a:srgbClr val="000000"/>
                </a:solidFill>
                <a:effectLst/>
                <a:latin typeface="Roboto" panose="02000000000000000000" pitchFamily="2" charset="0"/>
              </a:rPr>
              <a:t>The </a:t>
            </a:r>
            <a:r>
              <a:rPr lang="en-US" b="0" i="0" u="sng" dirty="0" err="1">
                <a:solidFill>
                  <a:srgbClr val="000000"/>
                </a:solidFill>
                <a:effectLst/>
                <a:latin typeface="Roboto" panose="02000000000000000000" pitchFamily="2" charset="0"/>
              </a:rPr>
              <a:t>Presencing</a:t>
            </a:r>
            <a:r>
              <a:rPr lang="en-US" b="0" i="0" u="sng" dirty="0">
                <a:solidFill>
                  <a:srgbClr val="000000"/>
                </a:solidFill>
                <a:effectLst/>
                <a:latin typeface="Roboto" panose="02000000000000000000" pitchFamily="2" charset="0"/>
              </a:rPr>
              <a:t> Institute </a:t>
            </a:r>
            <a:r>
              <a:rPr lang="en-US" b="0" i="0" dirty="0">
                <a:solidFill>
                  <a:srgbClr val="000000"/>
                </a:solidFill>
                <a:effectLst/>
                <a:latin typeface="Roboto" panose="02000000000000000000" pitchFamily="2" charset="0"/>
              </a:rPr>
              <a:t>is the holding entity that maintains the governance of </a:t>
            </a:r>
            <a:r>
              <a:rPr lang="en-US" b="0" i="0" u="sng" dirty="0">
                <a:solidFill>
                  <a:srgbClr val="000000"/>
                </a:solidFill>
                <a:effectLst/>
                <a:latin typeface="Roboto" panose="02000000000000000000" pitchFamily="2" charset="0"/>
              </a:rPr>
              <a:t>The U-school </a:t>
            </a:r>
            <a:r>
              <a:rPr lang="en-US" b="0" i="0" dirty="0">
                <a:solidFill>
                  <a:srgbClr val="000000"/>
                </a:solidFill>
                <a:effectLst/>
                <a:latin typeface="Roboto" panose="02000000000000000000" pitchFamily="2" charset="0"/>
              </a:rPr>
              <a:t>and other initiatives supporting awareness-based systems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i="0" dirty="0">
                <a:solidFill>
                  <a:srgbClr val="000000"/>
                </a:solidFill>
                <a:effectLst/>
                <a:latin typeface="Roboto" panose="02000000000000000000" pitchFamily="2" charset="0"/>
              </a:rPr>
              <a:t>U-school for Transformation: </a:t>
            </a:r>
            <a:r>
              <a:rPr lang="en-US" b="0" i="0" dirty="0">
                <a:solidFill>
                  <a:srgbClr val="000000"/>
                </a:solidFill>
                <a:effectLst/>
                <a:latin typeface="Roboto" panose="02000000000000000000" pitchFamily="2" charset="0"/>
              </a:rPr>
              <a:t>Our curriculum blends</a:t>
            </a:r>
            <a:r>
              <a:rPr lang="en-US" b="1" i="1"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systems thinking, action learning, social arts, awareness-based practices and multi-sector learning and collaboration.</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the blending of sensing and presence, means to connect from the Source of the highest future possibility and to bring it into the now. </a:t>
            </a:r>
            <a:r>
              <a:rPr lang="en-US" b="0" i="1" dirty="0" err="1">
                <a:solidFill>
                  <a:srgbClr val="FFFFFF"/>
                </a:solidFill>
                <a:effectLst/>
                <a:latin typeface="Roboto" panose="02000000000000000000" pitchFamily="2" charset="0"/>
              </a:rPr>
              <a:t>Presencing</a:t>
            </a:r>
            <a:r>
              <a:rPr lang="en-US" b="0" i="1" dirty="0">
                <a:solidFill>
                  <a:srgbClr val="FFFFFF"/>
                </a:solidFill>
                <a:effectLst/>
                <a:latin typeface="Roboto" panose="02000000000000000000" pitchFamily="2" charset="0"/>
              </a:rPr>
              <a:t> happens when our perception begins to happen from the source of our emerging future. The boundaries between three types of presence collapse: the presence of the past (current field), the presence of the future (the emerging field of the future), and the presence of one’s authentic Self. When this co-presence, or merging of the three types of presence, begins to resonate, we experience a profound shift, a change of the place from which we operate.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FFFF"/>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We can choose to operate from a closed mind, closed heart, and closed will, or we can choose to operate from an open mind, open heart, and open will. Accordingly, our actions give rise to a social field of self-destruction (</a:t>
            </a:r>
            <a:r>
              <a:rPr lang="en-US" b="1" i="1"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of collective creativity (</a:t>
            </a:r>
            <a:r>
              <a:rPr lang="en-US" b="1" i="1"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So, what are the conditions that determine whether a person or community activates the field of </a:t>
            </a:r>
            <a:r>
              <a:rPr lang="en-US" b="1" i="0" dirty="0" err="1">
                <a:solidFill>
                  <a:srgbClr val="000000"/>
                </a:solidFill>
                <a:effectLst/>
                <a:latin typeface="Roboto" panose="02000000000000000000" pitchFamily="2" charset="0"/>
              </a:rPr>
              <a:t>absencing</a:t>
            </a:r>
            <a:r>
              <a:rPr lang="en-US" b="1" i="0" dirty="0">
                <a:solidFill>
                  <a:srgbClr val="000000"/>
                </a:solidFill>
                <a:effectLst/>
                <a:latin typeface="Roboto" panose="02000000000000000000" pitchFamily="2" charset="0"/>
              </a:rPr>
              <a:t> or </a:t>
            </a:r>
            <a:r>
              <a:rPr lang="en-US" b="1"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Whether we collectively enact a social architecture of separation or connection? In essence, the difference is about a </a:t>
            </a:r>
            <a:r>
              <a:rPr lang="en-US" b="1" i="0" dirty="0">
                <a:solidFill>
                  <a:srgbClr val="328CA9"/>
                </a:solidFill>
                <a:effectLst/>
                <a:latin typeface="Roboto" panose="02000000000000000000" pitchFamily="2" charset="0"/>
              </a:rPr>
              <a:t>shift of the heart</a:t>
            </a:r>
            <a:r>
              <a:rPr lang="en-US" b="0" i="0" dirty="0">
                <a:solidFill>
                  <a:srgbClr val="000000"/>
                </a:solidFill>
                <a:effectLst/>
                <a:latin typeface="Roboto" panose="02000000000000000000" pitchFamily="2" charset="0"/>
              </a:rPr>
              <a:t> on the level of the individual and the collective.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a:t>
            </a:r>
          </a:p>
          <a:p>
            <a:pPr algn="l"/>
            <a:r>
              <a:rPr lang="en-US" b="0" i="0" dirty="0">
                <a:solidFill>
                  <a:srgbClr val="000000"/>
                </a:solidFill>
                <a:effectLst/>
                <a:latin typeface="Roboto" panose="02000000000000000000" pitchFamily="2" charset="0"/>
              </a:rPr>
              <a:t>There are </a:t>
            </a:r>
            <a:r>
              <a:rPr lang="en-US" b="1" i="0" dirty="0">
                <a:solidFill>
                  <a:srgbClr val="000000"/>
                </a:solidFill>
                <a:effectLst/>
                <a:latin typeface="Roboto" panose="02000000000000000000" pitchFamily="2" charset="0"/>
              </a:rPr>
              <a:t>three different responses </a:t>
            </a:r>
            <a:r>
              <a:rPr lang="en-US" b="0" i="0" dirty="0">
                <a:solidFill>
                  <a:srgbClr val="000000"/>
                </a:solidFill>
                <a:effectLst/>
                <a:latin typeface="Roboto" panose="02000000000000000000" pitchFamily="2" charset="0"/>
              </a:rPr>
              <a:t>to disruption that are playing out in all sectors and systems in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1 | Muddling through:</a:t>
            </a:r>
            <a:r>
              <a:rPr lang="en-US" b="0" i="0" dirty="0">
                <a:solidFill>
                  <a:srgbClr val="000000"/>
                </a:solidFill>
                <a:effectLst/>
                <a:latin typeface="Roboto" panose="02000000000000000000" pitchFamily="2" charset="0"/>
              </a:rPr>
              <a:t> downloading (maintaining the status quo), doing nothing.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2 | Moving backward:</a:t>
            </a:r>
            <a:r>
              <a:rPr lang="en-US" b="0" i="0" dirty="0">
                <a:solidFill>
                  <a:srgbClr val="000000"/>
                </a:solidFill>
                <a:effectLst/>
                <a:latin typeface="Roboto" panose="02000000000000000000" pitchFamily="2" charset="0"/>
              </a:rPr>
              <a:t> the system is broken and that we need to orient ourselves backward. It operates on the closing of the mind, heart, and will, </a:t>
            </a:r>
            <a:r>
              <a:rPr lang="en-US" b="0" i="1" dirty="0">
                <a:solidFill>
                  <a:srgbClr val="000000"/>
                </a:solidFill>
                <a:effectLst/>
                <a:latin typeface="Roboto" panose="02000000000000000000" pitchFamily="2" charset="0"/>
              </a:rPr>
              <a:t>i.e., the amplification of prejudice, ignorance, hate, and fear.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Response 3 | Moving forward:</a:t>
            </a:r>
            <a:r>
              <a:rPr lang="en-US" b="0" i="0" dirty="0">
                <a:solidFill>
                  <a:srgbClr val="000000"/>
                </a:solidFill>
                <a:effectLst/>
                <a:latin typeface="Roboto" panose="02000000000000000000" pitchFamily="2" charset="0"/>
              </a:rPr>
              <a:t> leaning into the unknown to co-sense and co-create the future. </a:t>
            </a:r>
            <a:r>
              <a:rPr lang="en-US" b="0" i="0" dirty="0" err="1">
                <a:solidFill>
                  <a:srgbClr val="000000"/>
                </a:solidFill>
                <a:effectLst/>
                <a:latin typeface="Roboto" panose="02000000000000000000" pitchFamily="2" charset="0"/>
              </a:rPr>
              <a:t>Byleaning</a:t>
            </a:r>
            <a:r>
              <a:rPr lang="en-US" b="0" i="0" dirty="0">
                <a:solidFill>
                  <a:srgbClr val="000000"/>
                </a:solidFill>
                <a:effectLst/>
                <a:latin typeface="Roboto" panose="02000000000000000000" pitchFamily="2" charset="0"/>
              </a:rPr>
              <a:t> forward into the unknown, by sensing and actualizing the future that wants to emerge. To do that you need three critical capacities: </a:t>
            </a:r>
            <a:r>
              <a:rPr lang="en-US" b="0" i="1" dirty="0">
                <a:solidFill>
                  <a:srgbClr val="000000"/>
                </a:solidFill>
                <a:effectLst/>
                <a:latin typeface="Roboto" panose="02000000000000000000" pitchFamily="2" charset="0"/>
              </a:rPr>
              <a:t>listening and curiosity</a:t>
            </a:r>
            <a:r>
              <a:rPr lang="en-US" b="0" i="0" dirty="0">
                <a:solidFill>
                  <a:srgbClr val="000000"/>
                </a:solidFill>
                <a:effectLst/>
                <a:latin typeface="Roboto" panose="02000000000000000000" pitchFamily="2" charset="0"/>
              </a:rPr>
              <a:t> (an open mind), </a:t>
            </a:r>
            <a:r>
              <a:rPr lang="en-US" b="0" i="1" dirty="0">
                <a:solidFill>
                  <a:srgbClr val="000000"/>
                </a:solidFill>
                <a:effectLst/>
                <a:latin typeface="Roboto" panose="02000000000000000000" pitchFamily="2" charset="0"/>
              </a:rPr>
              <a:t>empathy and compassion</a:t>
            </a:r>
            <a:r>
              <a:rPr lang="en-US" b="0" i="0" dirty="0">
                <a:solidFill>
                  <a:srgbClr val="000000"/>
                </a:solidFill>
                <a:effectLst/>
                <a:latin typeface="Roboto" panose="02000000000000000000" pitchFamily="2" charset="0"/>
              </a:rPr>
              <a:t> (an open heart), as well as </a:t>
            </a:r>
            <a:r>
              <a:rPr lang="en-US" b="0" i="1" dirty="0">
                <a:solidFill>
                  <a:srgbClr val="000000"/>
                </a:solidFill>
                <a:effectLst/>
                <a:latin typeface="Roboto" panose="02000000000000000000" pitchFamily="2" charset="0"/>
              </a:rPr>
              <a:t>confidence and courage</a:t>
            </a:r>
            <a:r>
              <a:rPr lang="en-US" b="0" i="0" dirty="0">
                <a:solidFill>
                  <a:srgbClr val="000000"/>
                </a:solidFill>
                <a:effectLst/>
                <a:latin typeface="Roboto" panose="02000000000000000000" pitchFamily="2" charset="0"/>
              </a:rPr>
              <a:t> (an open will).  </a:t>
            </a:r>
            <a:endParaRPr lang="en-US" b="1"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Theory U also uses </a:t>
            </a: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dirty="0"/>
              <a:t>which is very simple yet very innovative dynamic, by incorporating theatrical movements and other concepts or elements, accesses the intuition, making visible aspects otherwise overseen, creating profound and transformative change.</a:t>
            </a:r>
            <a:endParaRPr lang="en-US" b="0" i="0" dirty="0">
              <a:solidFill>
                <a:srgbClr val="000000"/>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253743"/>
                </a:solidFill>
              </a:rPr>
              <a:t>Social </a:t>
            </a:r>
            <a:r>
              <a:rPr lang="en-US" sz="1200" dirty="0" err="1">
                <a:solidFill>
                  <a:srgbClr val="253743"/>
                </a:solidFill>
              </a:rPr>
              <a:t>presencing</a:t>
            </a:r>
            <a:r>
              <a:rPr lang="en-US" sz="1200" dirty="0">
                <a:solidFill>
                  <a:srgbClr val="253743"/>
                </a:solidFill>
              </a:rPr>
              <a:t> theatre is not theater in the conventional sense, it uses simple body postures and movements to dissolve limiting concepts, to communicate directly, to access intuition, and to make visible both current reality, and the deeper, often invisible, and leverage points for creating profound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Social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Theater </a:t>
            </a:r>
            <a:r>
              <a:rPr lang="en-US" b="0" i="0" dirty="0">
                <a:solidFill>
                  <a:srgbClr val="000000"/>
                </a:solidFill>
                <a:effectLst/>
                <a:latin typeface="Roboto" panose="02000000000000000000" pitchFamily="2" charset="0"/>
              </a:rPr>
              <a:t>where participants can cultivate personal embodied presence through guided practices that include mindfulness, movement and reflection.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can provide a strong ground for sensing into ourselves and into our contexts, leading to fresh insights, an ability to prototype creative ways of moving forward, and the courage to extend kindness and compassion to the systems and communities we care so deeply about. intensive training in applying Social </a:t>
            </a:r>
            <a:r>
              <a:rPr lang="en-US" b="0" i="0" dirty="0" err="1">
                <a:solidFill>
                  <a:srgbClr val="000000"/>
                </a:solidFill>
                <a:effectLst/>
                <a:latin typeface="Roboto" panose="02000000000000000000" pitchFamily="2" charset="0"/>
              </a:rPr>
              <a:t>Presencing</a:t>
            </a:r>
            <a:r>
              <a:rPr lang="en-US" b="0" i="0" dirty="0">
                <a:solidFill>
                  <a:srgbClr val="000000"/>
                </a:solidFill>
                <a:effectLst/>
                <a:latin typeface="Roboto" panose="02000000000000000000" pitchFamily="2" charset="0"/>
              </a:rPr>
              <a:t> Theater expertise to enable shifts in the social field.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Roboto" panose="02000000000000000000" pitchFamily="2" charset="0"/>
              </a:rPr>
              <a:t>Visual Practice (VP) </a:t>
            </a:r>
            <a:r>
              <a:rPr lang="en-US" b="0" i="0" dirty="0">
                <a:solidFill>
                  <a:srgbClr val="000000"/>
                </a:solidFill>
                <a:effectLst/>
                <a:latin typeface="Roboto" panose="02000000000000000000" pitchFamily="2" charset="0"/>
              </a:rPr>
              <a:t>is a field of work that weaves together the disciplines of </a:t>
            </a:r>
            <a:r>
              <a:rPr lang="en-US" b="1" i="0" dirty="0" err="1">
                <a:solidFill>
                  <a:srgbClr val="000000"/>
                </a:solidFill>
                <a:effectLst/>
                <a:latin typeface="Roboto" panose="02000000000000000000" pitchFamily="2" charset="0"/>
              </a:rPr>
              <a:t>presencing</a:t>
            </a:r>
            <a:r>
              <a:rPr lang="en-US" b="1" i="0" dirty="0">
                <a:solidFill>
                  <a:srgbClr val="000000"/>
                </a:solidFill>
                <a:effectLst/>
                <a:latin typeface="Roboto" panose="02000000000000000000" pitchFamily="2" charset="0"/>
              </a:rPr>
              <a:t>, Theory U, systems thinking, and dialogue with “scribing”</a:t>
            </a:r>
            <a:r>
              <a:rPr lang="en-US" b="0" i="0" dirty="0">
                <a:solidFill>
                  <a:srgbClr val="000000"/>
                </a:solidFill>
                <a:effectLst/>
                <a:latin typeface="Roboto" panose="02000000000000000000" pitchFamily="2" charset="0"/>
              </a:rPr>
              <a:t>. It is a 2-dimensional social art that helps systems see and sense their reality and potential.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Roboto" panose="02000000000000000000" pitchFamily="2" charset="0"/>
              </a:rPr>
              <a:t>These methods stand for deeper levels of listening and scribing, shining light on relationships, root causes, and energy that is felt. It is always done in service of a group, to 'presence' what a group or a social system wants to express, and then make it visible. The drawing establishes connections within content, aids with insight, and supports decision making.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invite you to have a look at their WEBSITE for additional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Resources:</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Otto </a:t>
            </a:r>
            <a:r>
              <a:rPr lang="en-US" b="0" dirty="0" err="1"/>
              <a:t>Scharmer</a:t>
            </a:r>
            <a:r>
              <a:rPr lang="en-US" b="0" dirty="0"/>
              <a:t>: </a:t>
            </a:r>
            <a:r>
              <a:rPr lang="en-US" sz="1200" dirty="0">
                <a:solidFill>
                  <a:srgbClr val="253743"/>
                </a:solidFill>
                <a:latin typeface="PT Sans"/>
                <a:hlinkClick r:id="rId5"/>
              </a:rPr>
              <a:t>https://ottoscharmer.com/</a:t>
            </a:r>
          </a:p>
          <a:p>
            <a:pPr marL="171450" indent="-171450">
              <a:buFont typeface="Arial" panose="020B0604020202020204" pitchFamily="34" charset="0"/>
              <a:buChar char="•"/>
            </a:pPr>
            <a:r>
              <a:rPr lang="en-US" sz="1200" dirty="0" err="1">
                <a:hlinkClick r:id="rId7"/>
              </a:rPr>
              <a:t>U.Lab</a:t>
            </a:r>
            <a:r>
              <a:rPr lang="en-US" sz="1200" dirty="0">
                <a:hlinkClick r:id="rId7"/>
              </a:rPr>
              <a:t>: Transforming Business, Society, and Self | </a:t>
            </a:r>
            <a:r>
              <a:rPr lang="en-US" sz="1200" dirty="0" err="1">
                <a:hlinkClick r:id="rId7"/>
              </a:rPr>
              <a:t>MITx</a:t>
            </a:r>
            <a:r>
              <a:rPr lang="en-US" sz="1200" dirty="0">
                <a:hlinkClick r:id="rId7"/>
              </a:rPr>
              <a:t> on </a:t>
            </a:r>
            <a:r>
              <a:rPr lang="en-US" sz="1200" dirty="0" err="1">
                <a:hlinkClick r:id="rId7"/>
              </a:rPr>
              <a:t>edX</a:t>
            </a:r>
            <a:r>
              <a:rPr lang="en-US" sz="1200" dirty="0">
                <a:hlinkClick r:id="rId7"/>
              </a:rPr>
              <a:t> | About Video </a:t>
            </a:r>
            <a:r>
              <a:rPr lang="en-US" sz="1200" dirty="0">
                <a:hlinkClick r:id="rId10"/>
              </a:rPr>
              <a:t>–</a:t>
            </a:r>
            <a:r>
              <a:rPr lang="en-US" sz="1200" dirty="0">
                <a:hlinkClick r:id="rId7"/>
              </a:rPr>
              <a:t> YouTube</a:t>
            </a:r>
            <a:endParaRPr lang="en-US" sz="1200" dirty="0">
              <a:solidFill>
                <a:srgbClr val="253743"/>
              </a:solidFill>
              <a:latin typeface="PT Sans"/>
              <a:hlinkClick r:id="rId5"/>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hlinkClick r:id="rId11"/>
              </a:rPr>
              <a:t>Presencing</a:t>
            </a:r>
            <a:r>
              <a:rPr lang="en-US" sz="1200" dirty="0">
                <a:hlinkClick r:id="rId11"/>
              </a:rPr>
              <a:t>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2"/>
              </a:rPr>
              <a:t>Theory U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3"/>
              </a:rPr>
              <a:t>u-school for Transformation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14"/>
              </a:rPr>
              <a:t>Resources | u-school for Transformation</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t>Dr. Dan </a:t>
            </a:r>
            <a:r>
              <a:rPr lang="nl-NL" sz="1800" dirty="0" err="1"/>
              <a:t>Siegel</a:t>
            </a:r>
            <a:r>
              <a:rPr lang="nl-NL" sz="1800" dirty="0"/>
              <a:t>: </a:t>
            </a:r>
            <a:r>
              <a:rPr lang="en-US" sz="1800" dirty="0">
                <a:solidFill>
                  <a:srgbClr val="253743"/>
                </a:solidFill>
                <a:latin typeface="PT Sans"/>
                <a:hlinkClick r:id="rId5"/>
              </a:rPr>
              <a:t>https://drdansiegel.com/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700" dirty="0"/>
              <a:t>Dr. Dan </a:t>
            </a:r>
            <a:r>
              <a:rPr lang="nl-NL" sz="1700" dirty="0" err="1"/>
              <a:t>Siegel</a:t>
            </a:r>
            <a:r>
              <a:rPr lang="nl-NL" sz="1700" dirty="0"/>
              <a:t>: “Me + We = </a:t>
            </a:r>
            <a:r>
              <a:rPr lang="nl-NL" sz="1700" dirty="0" err="1"/>
              <a:t>Mwe</a:t>
            </a:r>
            <a:r>
              <a:rPr lang="nl-NL" sz="1700" dirty="0"/>
              <a:t>” </a:t>
            </a:r>
            <a:r>
              <a:rPr lang="en-CA" sz="1200" dirty="0">
                <a:hlinkClick r:id="rId15"/>
              </a:rPr>
              <a:t>https://www.youtube.com/watch?v=uo8Yo4U</a:t>
            </a:r>
            <a:endParaRPr lang="en-CA" sz="1200" dirty="0"/>
          </a:p>
          <a:p>
            <a:endParaRPr lang="en-CA" sz="1200" b="0" dirty="0"/>
          </a:p>
          <a:p>
            <a:endParaRPr lang="en-CA"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31302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Think about a professional or personal challenge or difficult situation (past or present), where getting to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outcome, bringing forward a Win </a:t>
            </a:r>
            <a:r>
              <a:rPr lang="en-US"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Win</a:t>
            </a: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Solution could be beneficial to those in your organization, your team, to yourself and,  also the wider community.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Senior Instructor Patrick </a:t>
            </a:r>
            <a:r>
              <a:rPr lang="en-US" sz="1200" dirty="0" err="1"/>
              <a:t>Briody</a:t>
            </a:r>
            <a:r>
              <a:rPr lang="en-US" sz="1200" dirty="0"/>
              <a:t> </a:t>
            </a:r>
            <a:r>
              <a:rPr lang="en-US" sz="1200" b="0" dirty="0"/>
              <a:t>from the “Institute for Mindful </a:t>
            </a:r>
            <a:r>
              <a:rPr lang="en-US" sz="1200" b="0" dirty="0" err="1"/>
              <a:t>Leadership”</a:t>
            </a:r>
            <a:r>
              <a:rPr lang="en-US" sz="1200" dirty="0" err="1"/>
              <a:t>leads</a:t>
            </a:r>
            <a:r>
              <a:rPr lang="en-US" sz="1200" dirty="0"/>
              <a:t> a </a:t>
            </a:r>
            <a:r>
              <a:rPr lang="en-US" sz="1200" b="1" dirty="0"/>
              <a:t>guided reflection </a:t>
            </a:r>
            <a:r>
              <a:rPr lang="en-US" sz="1200" dirty="0"/>
              <a:t>investigating how to solve difficult problems in a way that brings the broadest benefit to all.</a:t>
            </a:r>
            <a:r>
              <a:rPr lang="en-US" b="0" dirty="0"/>
              <a:t>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1" dirty="0"/>
              <a:t>Start audio at minute 4 :</a:t>
            </a:r>
            <a:r>
              <a:rPr lang="en-CA" sz="1200" b="1" dirty="0"/>
              <a:t> </a:t>
            </a:r>
            <a:r>
              <a:rPr lang="en-CA" sz="1200" dirty="0">
                <a:hlinkClick r:id="rId3"/>
              </a:rPr>
              <a:t>http://instituteformindfulleadership.org/guided-reflection-finding-win-win-win-solution/</a:t>
            </a:r>
            <a:r>
              <a:rPr lang="en-CA" sz="1200" b="0" dirty="0"/>
              <a:t>   </a:t>
            </a:r>
            <a:br>
              <a:rPr lang="en-CA" sz="1200" b="0" dirty="0"/>
            </a:br>
            <a:r>
              <a:rPr lang="en-CA" dirty="0"/>
              <a:t>…and I invite you to open your eyes and come 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Keep in mind, shortly you’ll have time to share your reflections in the debrief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solidFill>
                <a:srgbClr val="333333"/>
              </a:solidFill>
              <a:effectLst/>
              <a:latin typeface="Merriweather" panose="00000500000000000000" pitchFamily="2"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411324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Not to change our diet, just to be more mindful when we eat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 </a:t>
            </a:r>
            <a:r>
              <a:rPr lang="fr-CA" b="1" dirty="0" err="1"/>
              <a:t>Additional</a:t>
            </a:r>
            <a:r>
              <a:rPr lang="fr-CA" b="1" baseline="0" dirty="0"/>
              <a:t> </a:t>
            </a:r>
            <a:r>
              <a:rPr lang="fr-CA" b="1" baseline="0" dirty="0" err="1"/>
              <a:t>Resources</a:t>
            </a:r>
            <a:r>
              <a:rPr lang="fr-CA" b="1"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linkClick r:id="rId3"/>
              </a:rPr>
              <a:t>https://eatingmindfully.com/</a:t>
            </a:r>
            <a:r>
              <a:rPr lang="en-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Article: </a:t>
            </a:r>
            <a:r>
              <a:rPr lang="en-US" dirty="0">
                <a:hlinkClick r:id="rId4"/>
              </a:rPr>
              <a:t>https://www.shutterbite.com/blog/mindful-eating-the-complete-beginners-guide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60 minutes interview of Jon </a:t>
            </a:r>
            <a:r>
              <a:rPr lang="en-CA" noProof="0" dirty="0" err="1"/>
              <a:t>Kabat</a:t>
            </a:r>
            <a:r>
              <a:rPr lang="en-CA" noProof="0" dirty="0"/>
              <a:t>-Zinn</a:t>
            </a:r>
            <a:r>
              <a:rPr lang="en-CA" baseline="0" noProof="0" dirty="0"/>
              <a:t> w/</a:t>
            </a:r>
            <a:r>
              <a:rPr lang="en-CA" noProof="0" dirty="0"/>
              <a:t> </a:t>
            </a:r>
            <a:r>
              <a:rPr lang="en-CA" sz="1200" u="none" kern="1200" noProof="0" dirty="0">
                <a:solidFill>
                  <a:schemeClr val="tx1"/>
                </a:solidFill>
                <a:effectLst/>
                <a:latin typeface="+mn-lt"/>
                <a:ea typeface="+mn-ea"/>
                <a:cs typeface="+mn-cs"/>
              </a:rPr>
              <a:t>Anderson Cooper</a:t>
            </a:r>
            <a:r>
              <a:rPr lang="en-CA" noProof="0" dirty="0"/>
              <a:t>… 13 </a:t>
            </a:r>
            <a:r>
              <a:rPr lang="en-CA" noProof="0" dirty="0" err="1"/>
              <a:t>mins</a:t>
            </a:r>
            <a:r>
              <a:rPr lang="en-CA" noProof="0" dirty="0"/>
              <a:t> -  </a:t>
            </a:r>
            <a:r>
              <a:rPr lang="en-CA" sz="1200" u="sng" noProof="0" dirty="0">
                <a:hlinkClick r:id="rId5"/>
              </a:rPr>
              <a:t>https://www.youtube.com/watch?v=ozyr7jVucz0</a:t>
            </a:r>
            <a:r>
              <a:rPr lang="en-CA" sz="1200" u="sng"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noProof="0" dirty="0">
                <a:solidFill>
                  <a:schemeClr val="tx1"/>
                </a:solidFill>
                <a:effectLst/>
                <a:latin typeface="+mn-lt"/>
                <a:ea typeface="+mn-ea"/>
                <a:cs typeface="+mn-cs"/>
              </a:rPr>
              <a:t>In it, some interesting people participate</a:t>
            </a:r>
            <a:r>
              <a:rPr lang="en-CA" sz="1200" u="none" kern="1200" baseline="0" noProof="0" dirty="0">
                <a:solidFill>
                  <a:schemeClr val="tx1"/>
                </a:solidFill>
                <a:effectLst/>
                <a:latin typeface="+mn-lt"/>
                <a:ea typeface="+mn-ea"/>
                <a:cs typeface="+mn-cs"/>
              </a:rPr>
              <a:t> including:</a:t>
            </a:r>
            <a:endParaRPr lang="en-CA" sz="1200" u="none"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Rich </a:t>
            </a:r>
            <a:r>
              <a:rPr lang="en-CA" sz="1200" u="none" kern="1200" noProof="0" dirty="0" err="1">
                <a:solidFill>
                  <a:schemeClr val="tx1"/>
                </a:solidFill>
                <a:effectLst/>
                <a:latin typeface="+mn-lt"/>
                <a:ea typeface="+mn-ea"/>
                <a:cs typeface="+mn-cs"/>
              </a:rPr>
              <a:t>Fernandes</a:t>
            </a:r>
            <a:r>
              <a:rPr lang="en-CA" sz="1200" u="none" kern="1200" noProof="0" dirty="0">
                <a:solidFill>
                  <a:schemeClr val="tx1"/>
                </a:solidFill>
                <a:effectLst/>
                <a:latin typeface="+mn-lt"/>
                <a:ea typeface="+mn-ea"/>
                <a:cs typeface="+mn-cs"/>
              </a:rPr>
              <a:t>, ex google </a:t>
            </a:r>
            <a:r>
              <a:rPr lang="en-CA" sz="1200" u="none" kern="1200" noProof="0" dirty="0" err="1">
                <a:solidFill>
                  <a:schemeClr val="tx1"/>
                </a:solidFill>
                <a:effectLst/>
                <a:latin typeface="+mn-lt"/>
                <a:ea typeface="+mn-ea"/>
                <a:cs typeface="+mn-cs"/>
              </a:rPr>
              <a:t>Sr</a:t>
            </a:r>
            <a:r>
              <a:rPr lang="en-CA" sz="1200" u="none" kern="1200" noProof="0" dirty="0">
                <a:solidFill>
                  <a:schemeClr val="tx1"/>
                </a:solidFill>
                <a:effectLst/>
                <a:latin typeface="+mn-lt"/>
                <a:ea typeface="+mn-ea"/>
                <a:cs typeface="+mn-cs"/>
              </a:rPr>
              <a:t> People Development Lead, SIY Global/SIYLY CEO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Karen May, google VP People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Chad </a:t>
            </a:r>
            <a:r>
              <a:rPr lang="en-CA" sz="1200" u="none" kern="1200" noProof="0" dirty="0" err="1">
                <a:solidFill>
                  <a:schemeClr val="tx1"/>
                </a:solidFill>
                <a:effectLst/>
                <a:latin typeface="+mn-lt"/>
                <a:ea typeface="+mn-ea"/>
                <a:cs typeface="+mn-cs"/>
              </a:rPr>
              <a:t>Meng</a:t>
            </a:r>
            <a:r>
              <a:rPr lang="en-CA" sz="1200" u="none" kern="1200" noProof="0" dirty="0">
                <a:solidFill>
                  <a:schemeClr val="tx1"/>
                </a:solidFill>
                <a:effectLst/>
                <a:latin typeface="+mn-lt"/>
                <a:ea typeface="+mn-ea"/>
                <a:cs typeface="+mn-cs"/>
              </a:rPr>
              <a:t>-Tan, Google Jolly Good Fellow, creator of the SIY mindfulness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Tim Ryan, Ohio democrat,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u="none" kern="1200" noProof="0" dirty="0">
                <a:solidFill>
                  <a:schemeClr val="tx1"/>
                </a:solidFill>
                <a:effectLst/>
                <a:latin typeface="+mn-lt"/>
                <a:ea typeface="+mn-ea"/>
                <a:cs typeface="+mn-cs"/>
              </a:rPr>
              <a:t>Judson Brewer,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929036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Casey-Marie: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CA" sz="1200" noProof="0" dirty="0"/>
              <a:t>For this</a:t>
            </a:r>
            <a:r>
              <a:rPr lang="en-CA" sz="1200" baseline="0" noProof="0" dirty="0"/>
              <a:t> exercise, t</a:t>
            </a:r>
            <a:r>
              <a:rPr lang="en-CA" sz="1200" noProof="0" dirty="0"/>
              <a:t>ry putting</a:t>
            </a:r>
            <a:r>
              <a:rPr lang="en-CA" sz="1200" baseline="0" noProof="0" dirty="0"/>
              <a:t> distractions away, like your phone and email</a:t>
            </a:r>
            <a:endParaRPr lang="en-CA" sz="1200" noProof="0" dirty="0"/>
          </a:p>
          <a:p>
            <a:r>
              <a:rPr lang="en-CA" sz="1200" noProof="0" dirty="0"/>
              <a:t>Adopt a posture that allows you to be comfortable</a:t>
            </a:r>
            <a:r>
              <a:rPr lang="en-CA" sz="1200" baseline="0" noProof="0" dirty="0"/>
              <a:t> and </a:t>
            </a:r>
            <a:r>
              <a:rPr lang="en-CA" sz="1200" noProof="0" dirty="0"/>
              <a:t>with your back straight</a:t>
            </a:r>
          </a:p>
          <a:p>
            <a:r>
              <a:rPr lang="fr-CA" sz="1200" noProof="0" dirty="0"/>
              <a:t>Put</a:t>
            </a:r>
            <a:r>
              <a:rPr lang="fr-CA" sz="1200" baseline="0" noProof="0" dirty="0"/>
              <a:t> </a:t>
            </a:r>
            <a:r>
              <a:rPr lang="fr-CA" sz="1200" baseline="0" noProof="0" dirty="0" err="1"/>
              <a:t>both</a:t>
            </a:r>
            <a:r>
              <a:rPr lang="fr-CA" sz="1200" baseline="0" noProof="0" dirty="0"/>
              <a:t> </a:t>
            </a:r>
            <a:r>
              <a:rPr lang="fr-CA" sz="1200" baseline="0" noProof="0" dirty="0" err="1"/>
              <a:t>feet</a:t>
            </a:r>
            <a:r>
              <a:rPr lang="fr-CA" sz="1200" baseline="0" noProof="0" dirty="0"/>
              <a:t> on the </a:t>
            </a:r>
            <a:r>
              <a:rPr lang="fr-CA" sz="1200" baseline="0" noProof="0" dirty="0" err="1"/>
              <a:t>ground</a:t>
            </a:r>
            <a:endParaRPr lang="en-CA" sz="1200" noProof="0" dirty="0"/>
          </a:p>
          <a:p>
            <a:r>
              <a:rPr lang="en-CA" sz="1200" noProof="0" dirty="0"/>
              <a:t>Take a couple of deep breaths…</a:t>
            </a:r>
          </a:p>
          <a:p>
            <a:r>
              <a:rPr lang="en-CA" sz="1200" noProof="0" dirty="0"/>
              <a:t>Gently bring attention to your breath</a:t>
            </a:r>
          </a:p>
          <a:p>
            <a:r>
              <a:rPr lang="en-CA" sz="1200" noProof="0" dirty="0"/>
              <a:t>Let’s think about what we are about to eat</a:t>
            </a:r>
          </a:p>
          <a:p>
            <a:r>
              <a:rPr lang="en-CA" sz="1200" noProof="0" dirty="0"/>
              <a:t>As you continue breathing...</a:t>
            </a:r>
          </a:p>
          <a:p>
            <a:r>
              <a:rPr lang="en-CA" sz="1200" noProof="0" dirty="0"/>
              <a:t>Think about the time it took for this food to come to you...</a:t>
            </a:r>
          </a:p>
          <a:p>
            <a:r>
              <a:rPr lang="en-CA" sz="1200" noProof="0" dirty="0"/>
              <a:t>Chew your food 25 - 30 times before swallowing</a:t>
            </a:r>
          </a:p>
          <a:p>
            <a:r>
              <a:rPr lang="en-CA" sz="1200" noProof="0" dirty="0"/>
              <a:t>Check in with your hunger level and stop eating when full</a:t>
            </a:r>
          </a:p>
          <a:p>
            <a:r>
              <a:rPr lang="en-CA" sz="1200" noProof="0" dirty="0"/>
              <a:t>Smile and be grateful </a:t>
            </a:r>
          </a:p>
          <a:p>
            <a:endParaRPr lang="en-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kern="1200" noProof="0" dirty="0">
                <a:solidFill>
                  <a:schemeClr val="tx1"/>
                </a:solidFill>
                <a:effectLst/>
                <a:latin typeface="+mn-lt"/>
                <a:ea typeface="+mn-ea"/>
                <a:cs typeface="+mn-cs"/>
              </a:rPr>
              <a:t>Article</a:t>
            </a:r>
            <a:r>
              <a:rPr lang="en-CA" sz="1200" b="0" i="0" kern="1200" baseline="0" noProof="0" dirty="0">
                <a:solidFill>
                  <a:schemeClr val="tx1"/>
                </a:solidFill>
                <a:effectLst/>
                <a:latin typeface="+mn-lt"/>
                <a:ea typeface="+mn-ea"/>
                <a:cs typeface="+mn-cs"/>
              </a:rPr>
              <a:t> - </a:t>
            </a:r>
            <a:r>
              <a:rPr lang="en-CA" sz="1200" b="0" i="0" kern="1200" noProof="0" dirty="0">
                <a:solidFill>
                  <a:schemeClr val="tx1"/>
                </a:solidFill>
                <a:effectLst/>
                <a:latin typeface="+mn-lt"/>
                <a:ea typeface="+mn-ea"/>
                <a:cs typeface="+mn-cs"/>
              </a:rPr>
              <a:t>Why You Should Take a Relaxing Lunch Break</a:t>
            </a:r>
            <a:r>
              <a:rPr lang="en-CA" sz="1200" u="sng" kern="1200" noProof="0" dirty="0">
                <a:solidFill>
                  <a:schemeClr val="tx1"/>
                </a:solidFill>
                <a:effectLst/>
                <a:latin typeface="+mn-lt"/>
                <a:ea typeface="+mn-ea"/>
                <a:cs typeface="+mn-cs"/>
                <a:hlinkClick r:id="rId3"/>
              </a:rPr>
              <a:t>http://greatergood.berkeley.edu/article/item/why_you_should_take_a_relaxing_lunch_break</a:t>
            </a:r>
            <a:endParaRPr lang="en-CA" sz="1200" kern="1200" noProof="0" dirty="0">
              <a:solidFill>
                <a:schemeClr val="tx1"/>
              </a:solidFill>
              <a:effectLst/>
              <a:latin typeface="+mn-lt"/>
              <a:ea typeface="+mn-ea"/>
              <a:cs typeface="+mn-cs"/>
            </a:endParaRPr>
          </a:p>
          <a:p>
            <a:endParaRPr lang="fr-CA" noProof="0" dirty="0"/>
          </a:p>
          <a:p>
            <a:r>
              <a:rPr lang="fr-CA" b="1" noProof="0" dirty="0"/>
              <a:t>=== </a:t>
            </a:r>
            <a:r>
              <a:rPr lang="fr-CA" b="1" noProof="0" dirty="0" err="1"/>
              <a:t>Additional</a:t>
            </a:r>
            <a:r>
              <a:rPr lang="fr-CA" b="1" baseline="0" noProof="0" dirty="0"/>
              <a:t> </a:t>
            </a:r>
            <a:r>
              <a:rPr lang="fr-CA" b="1" baseline="0" noProof="0" dirty="0" err="1"/>
              <a:t>Resources</a:t>
            </a:r>
            <a:r>
              <a:rPr lang="fr-CA" b="1" baseline="0" noProof="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suggested</a:t>
            </a:r>
            <a:r>
              <a:rPr lang="en-US" baseline="0" dirty="0"/>
              <a:t> that for this </a:t>
            </a:r>
            <a:r>
              <a:rPr lang="en-US" dirty="0"/>
              <a:t>mindful eating exercise you use a small fruit or veggie, like slices</a:t>
            </a:r>
            <a:r>
              <a:rPr lang="en-US" baseline="0" dirty="0"/>
              <a:t> </a:t>
            </a:r>
            <a:r>
              <a:rPr lang="en-US" dirty="0"/>
              <a:t>of an orange, it can be slices of an apple, or small chunks of cucumber, or pieces of celery or carrot, or similar.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this fruit or veggie you’re about to eat, let’s think about its origin, let’s imagine where it came from, and to do so, let’s go back in time, to its origins. Let’s go back a few billions years ago, all the way to the big-bang, you may identify with the creation of the universe… and from there, think about all the billions and billions of years that took for the universe to be 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think about the billions of years for our solar system to form. Now consider the millions of years for the earth to cool down, the air, the water and the soil to form, and give life in our planet.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think about more recent time, the seed that was seeded for the plant that produced what we’re about to eat. The person who took care of it, that watered it, the sun and the air which helped it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time it took from the plant to your house, perhaps it is something you cultivated in your backyard, or something you bought at the grocery store.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Think about the preparation you took, you may have washed it, peeled it, chopped it, and now it is in front of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take the piece of food you’re about to eat, pick it up, feel it in your hands, can you tell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 invite you to put it in your mouth without biting it, with your tongue, again, feel its temperature, its texture, its form. Be conscious of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now, I invite you to bite on this food, being aware of the explosion of </a:t>
            </a:r>
            <a:r>
              <a:rPr lang="en-US" dirty="0" err="1"/>
              <a:t>flavour</a:t>
            </a:r>
            <a:r>
              <a:rPr lang="en-US" dirty="0"/>
              <a:t> in your mouth, conscious of your chewing, and swallow it when you feel ok to do 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 some time for participants to chew and pass the food)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Enjoy the moment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If you have a second piece of food, you’re welcome to eat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(give participants some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and when you’re done, I invite you to join us and come back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989759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err="1"/>
              <a:t>Now</a:t>
            </a:r>
            <a:r>
              <a:rPr lang="fr-CA" dirty="0"/>
              <a:t>, </a:t>
            </a:r>
            <a:r>
              <a:rPr lang="fr-CA" dirty="0" err="1"/>
              <a:t>before</a:t>
            </a:r>
            <a:r>
              <a:rPr lang="fr-CA" dirty="0"/>
              <a:t> </a:t>
            </a:r>
            <a:r>
              <a:rPr lang="fr-CA" dirty="0" err="1"/>
              <a:t>going</a:t>
            </a:r>
            <a:r>
              <a:rPr lang="fr-CA" dirty="0"/>
              <a:t> </a:t>
            </a:r>
            <a:r>
              <a:rPr lang="fr-CA" dirty="0" err="1"/>
              <a:t>into</a:t>
            </a:r>
            <a:r>
              <a:rPr lang="fr-CA" dirty="0"/>
              <a:t> </a:t>
            </a:r>
            <a:r>
              <a:rPr lang="fr-CA" dirty="0" err="1"/>
              <a:t>small</a:t>
            </a:r>
            <a:r>
              <a:rPr lang="fr-CA" dirty="0"/>
              <a:t> groups debrief, </a:t>
            </a:r>
            <a:r>
              <a:rPr lang="fr-CA" dirty="0" err="1"/>
              <a:t>let’s</a:t>
            </a:r>
            <a:r>
              <a:rPr lang="fr-CA" dirty="0"/>
              <a:t> do a </a:t>
            </a:r>
            <a:r>
              <a:rPr lang="fr-CA" dirty="0" err="1"/>
              <a:t>plenary</a:t>
            </a:r>
            <a:r>
              <a:rPr lang="fr-CA" dirty="0"/>
              <a:t> debrief, </a:t>
            </a:r>
            <a:r>
              <a:rPr lang="fr-CA" dirty="0" err="1"/>
              <a:t>let’s</a:t>
            </a:r>
            <a:r>
              <a:rPr lang="fr-CA" dirty="0"/>
              <a:t> open the microphone</a:t>
            </a:r>
            <a:r>
              <a:rPr lang="fr-CA" baseline="0" dirty="0"/>
              <a:t> for a few of </a:t>
            </a:r>
            <a:r>
              <a:rPr lang="fr-CA" baseline="0" dirty="0" err="1"/>
              <a:t>you</a:t>
            </a:r>
            <a:r>
              <a:rPr lang="fr-CA" baseline="0" dirty="0"/>
              <a:t> </a:t>
            </a:r>
            <a:r>
              <a:rPr lang="fr-CA" baseline="0" dirty="0" err="1"/>
              <a:t>who</a:t>
            </a:r>
            <a:r>
              <a:rPr lang="fr-CA" baseline="0" dirty="0"/>
              <a:t> </a:t>
            </a:r>
            <a:r>
              <a:rPr lang="fr-CA" baseline="0" dirty="0" err="1"/>
              <a:t>would</a:t>
            </a:r>
            <a:r>
              <a:rPr lang="fr-CA" baseline="0" dirty="0"/>
              <a:t> like to </a:t>
            </a:r>
            <a:r>
              <a:rPr lang="fr-CA" baseline="0" dirty="0" err="1"/>
              <a:t>share</a:t>
            </a:r>
            <a:r>
              <a:rPr lang="fr-CA" baseline="0" dirty="0"/>
              <a:t> </a:t>
            </a:r>
            <a:r>
              <a:rPr lang="fr-CA" baseline="0" dirty="0" err="1"/>
              <a:t>your</a:t>
            </a:r>
            <a:r>
              <a:rPr lang="fr-CA" baseline="0" dirty="0"/>
              <a:t> </a:t>
            </a:r>
            <a:r>
              <a:rPr lang="fr-CA" baseline="0" dirty="0" err="1"/>
              <a:t>reflections</a:t>
            </a:r>
            <a:r>
              <a:rPr lang="fr-CA" baseline="0" dirty="0"/>
              <a:t> about </a:t>
            </a:r>
            <a:r>
              <a:rPr lang="fr-CA" baseline="0" dirty="0" err="1"/>
              <a:t>today’s</a:t>
            </a:r>
            <a:r>
              <a:rPr lang="fr-CA" baseline="0" dirty="0"/>
              <a:t> </a:t>
            </a:r>
            <a:r>
              <a:rPr lang="fr-CA" baseline="0" dirty="0" err="1"/>
              <a:t>exercises</a:t>
            </a:r>
            <a:endParaRPr lang="fr-CA" baseline="0" dirty="0"/>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Presence</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sz="1200" baseline="0" dirty="0"/>
          </a:p>
          <a:p>
            <a:pPr marL="171450" indent="-171450">
              <a:buFont typeface="Arial" panose="020B0604020202020204" pitchFamily="34" charset="0"/>
              <a:buChar char="•"/>
            </a:pPr>
            <a:r>
              <a:rPr lang="en-CA" sz="1200" dirty="0"/>
              <a:t>Mindful Eating Exercise</a:t>
            </a:r>
            <a:endParaRPr lang="fr-CA" sz="1200" baseline="0" dirty="0"/>
          </a:p>
          <a:p>
            <a:pPr marL="0" indent="0">
              <a:buFont typeface="Arial" panose="020B0604020202020204" pitchFamily="34" charset="0"/>
              <a:buNone/>
            </a:pPr>
            <a:r>
              <a:rPr lang="fr-CA" baseline="0" dirty="0"/>
              <a:t>(</a:t>
            </a:r>
            <a:r>
              <a:rPr lang="fr-CA" baseline="0" dirty="0" err="1"/>
              <a:t>Give</a:t>
            </a:r>
            <a:r>
              <a:rPr lang="fr-CA" baseline="0" dirty="0"/>
              <a:t> the </a:t>
            </a:r>
            <a:r>
              <a:rPr lang="fr-CA" baseline="0" dirty="0" err="1"/>
              <a:t>voice</a:t>
            </a:r>
            <a:r>
              <a:rPr lang="fr-CA" baseline="0" dirty="0"/>
              <a:t> to 2-4 participants, </a:t>
            </a:r>
            <a:r>
              <a:rPr lang="fr-CA" baseline="0" dirty="0" err="1"/>
              <a:t>depending</a:t>
            </a:r>
            <a:r>
              <a:rPr lang="fr-CA" baseline="0" dirty="0"/>
              <a:t> on time, </a:t>
            </a:r>
            <a:r>
              <a:rPr lang="fr-CA" baseline="0" dirty="0" err="1"/>
              <a:t>likely</a:t>
            </a:r>
            <a:r>
              <a:rPr lang="fr-CA" baseline="0" dirty="0"/>
              <a:t> to start the </a:t>
            </a:r>
            <a:r>
              <a:rPr lang="fr-CA" baseline="0" dirty="0" err="1"/>
              <a:t>small</a:t>
            </a:r>
            <a:r>
              <a:rPr lang="fr-CA" baseline="0" dirty="0"/>
              <a:t> groups </a:t>
            </a:r>
            <a:r>
              <a:rPr lang="fr-CA" baseline="0" dirty="0" err="1"/>
              <a:t>around</a:t>
            </a:r>
            <a:r>
              <a:rPr lang="fr-CA" baseline="0" dirty="0"/>
              <a:t> 20 minutes </a:t>
            </a:r>
            <a:r>
              <a:rPr lang="fr-CA" baseline="0" dirty="0" err="1"/>
              <a:t>before</a:t>
            </a:r>
            <a:r>
              <a:rPr lang="fr-CA" baseline="0" dirty="0"/>
              <a:t> the end of the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If </a:t>
            </a:r>
            <a:r>
              <a:rPr lang="fr-CA" baseline="0" dirty="0" err="1"/>
              <a:t>you</a:t>
            </a:r>
            <a:r>
              <a:rPr lang="fr-CA" baseline="0" dirty="0"/>
              <a:t> </a:t>
            </a:r>
            <a:r>
              <a:rPr lang="fr-CA" baseline="0" dirty="0" err="1"/>
              <a:t>need</a:t>
            </a:r>
            <a:r>
              <a:rPr lang="fr-CA" baseline="0" dirty="0"/>
              <a:t> to go to </a:t>
            </a:r>
            <a:r>
              <a:rPr lang="fr-CA" baseline="0" dirty="0" err="1"/>
              <a:t>another</a:t>
            </a:r>
            <a:r>
              <a:rPr lang="fr-CA" baseline="0" dirty="0"/>
              <a:t> meeting, </a:t>
            </a:r>
            <a:r>
              <a:rPr lang="fr-CA" baseline="0" dirty="0" err="1"/>
              <a:t>this</a:t>
            </a:r>
            <a:r>
              <a:rPr lang="fr-CA" baseline="0" dirty="0"/>
              <a:t> </a:t>
            </a:r>
            <a:r>
              <a:rPr lang="fr-CA" baseline="0" dirty="0" err="1"/>
              <a:t>is</a:t>
            </a:r>
            <a:r>
              <a:rPr lang="fr-CA" baseline="0" dirty="0"/>
              <a:t> the time to </a:t>
            </a:r>
            <a:r>
              <a:rPr lang="fr-CA" baseline="0" dirty="0" err="1"/>
              <a:t>quit</a:t>
            </a:r>
            <a:r>
              <a:rPr lang="fr-CA" baseline="0" dirty="0"/>
              <a:t> </a:t>
            </a:r>
            <a:r>
              <a:rPr lang="fr-CA" baseline="0" dirty="0" err="1"/>
              <a:t>this</a:t>
            </a:r>
            <a:r>
              <a:rPr lang="fr-CA" baseline="0" dirty="0"/>
              <a:t> session.</a:t>
            </a:r>
          </a:p>
          <a:p>
            <a:pPr marL="0" indent="0">
              <a:buFont typeface="Arial" panose="020B0604020202020204" pitchFamily="34" charset="0"/>
              <a:buNone/>
            </a:pPr>
            <a:endParaRPr lang="fr-CA" baseline="0" dirty="0"/>
          </a:p>
          <a:p>
            <a:pPr marL="0" indent="0">
              <a:buFont typeface="Arial" panose="020B0604020202020204" pitchFamily="34" charset="0"/>
              <a:buNone/>
            </a:pPr>
            <a:r>
              <a:rPr lang="fr-CA" baseline="0" dirty="0"/>
              <a:t>For </a:t>
            </a:r>
            <a:r>
              <a:rPr lang="fr-CA" baseline="0" dirty="0" err="1"/>
              <a:t>those</a:t>
            </a:r>
            <a:r>
              <a:rPr lang="fr-CA" baseline="0" dirty="0"/>
              <a:t> </a:t>
            </a:r>
            <a:r>
              <a:rPr lang="fr-CA" baseline="0" dirty="0" err="1"/>
              <a:t>who</a:t>
            </a:r>
            <a:r>
              <a:rPr lang="fr-CA" baseline="0" dirty="0"/>
              <a:t> </a:t>
            </a:r>
            <a:r>
              <a:rPr lang="fr-CA" baseline="0" dirty="0" err="1"/>
              <a:t>would</a:t>
            </a:r>
            <a:r>
              <a:rPr lang="fr-CA" baseline="0" dirty="0"/>
              <a:t> </a:t>
            </a:r>
            <a:r>
              <a:rPr lang="fr-CA" baseline="0" dirty="0" err="1"/>
              <a:t>like</a:t>
            </a:r>
            <a:r>
              <a:rPr lang="fr-CA" baseline="0" dirty="0"/>
              <a:t> to </a:t>
            </a:r>
            <a:r>
              <a:rPr lang="fr-CA" baseline="0" dirty="0" err="1"/>
              <a:t>stay</a:t>
            </a:r>
            <a:r>
              <a:rPr lang="fr-CA" baseline="0" dirty="0"/>
              <a:t> and do the </a:t>
            </a:r>
            <a:r>
              <a:rPr lang="fr-CA" baseline="0" dirty="0" err="1"/>
              <a:t>small</a:t>
            </a:r>
            <a:r>
              <a:rPr lang="fr-CA" baseline="0" dirty="0"/>
              <a:t> </a:t>
            </a:r>
            <a:r>
              <a:rPr lang="fr-CA" baseline="0" dirty="0" err="1"/>
              <a:t>breakout</a:t>
            </a:r>
            <a:r>
              <a:rPr lang="fr-CA" baseline="0" dirty="0"/>
              <a:t> </a:t>
            </a:r>
            <a:r>
              <a:rPr lang="fr-CA" baseline="0" dirty="0" err="1"/>
              <a:t>debrief</a:t>
            </a:r>
            <a:r>
              <a:rPr lang="fr-CA" baseline="0" dirty="0"/>
              <a:t> </a:t>
            </a:r>
            <a:r>
              <a:rPr lang="fr-CA" baseline="0" dirty="0" err="1"/>
              <a:t>please</a:t>
            </a:r>
            <a:r>
              <a:rPr lang="fr-CA" baseline="0" dirty="0"/>
              <a:t> </a:t>
            </a:r>
            <a:r>
              <a:rPr lang="fr-CA" baseline="0" dirty="0" err="1"/>
              <a:t>stay</a:t>
            </a:r>
            <a:r>
              <a:rPr lang="fr-CA" baseline="0" dirty="0"/>
              <a:t>, a</a:t>
            </a:r>
            <a:r>
              <a:rPr lang="fr-CA" dirty="0"/>
              <a:t>s</a:t>
            </a:r>
            <a:r>
              <a:rPr lang="fr-CA" baseline="0" dirty="0"/>
              <a:t> in </a:t>
            </a:r>
            <a:r>
              <a:rPr lang="fr-CA" baseline="0" dirty="0" err="1"/>
              <a:t>previous</a:t>
            </a:r>
            <a:r>
              <a:rPr lang="fr-CA" baseline="0" dirty="0"/>
              <a:t> </a:t>
            </a:r>
            <a:r>
              <a:rPr lang="fr-CA" baseline="0" dirty="0" err="1"/>
              <a:t>weeks</a:t>
            </a:r>
            <a:r>
              <a:rPr lang="fr-CA" baseline="0" dirty="0"/>
              <a:t>, </a:t>
            </a:r>
            <a:r>
              <a:rPr lang="fr-CA" baseline="0" dirty="0" err="1"/>
              <a:t>you’re</a:t>
            </a:r>
            <a:r>
              <a:rPr lang="fr-CA" baseline="0" dirty="0"/>
              <a:t> </a:t>
            </a:r>
            <a:r>
              <a:rPr lang="fr-CA" baseline="0" dirty="0" err="1"/>
              <a:t>going</a:t>
            </a:r>
            <a:r>
              <a:rPr lang="fr-CA" baseline="0" dirty="0"/>
              <a:t> to </a:t>
            </a:r>
            <a:r>
              <a:rPr lang="fr-CA" baseline="0" dirty="0" err="1"/>
              <a:t>be</a:t>
            </a:r>
            <a:r>
              <a:rPr lang="fr-CA" baseline="0" dirty="0"/>
              <a:t> </a:t>
            </a:r>
            <a:r>
              <a:rPr lang="fr-CA" baseline="0" dirty="0" err="1"/>
              <a:t>randomly</a:t>
            </a:r>
            <a:r>
              <a:rPr lang="fr-CA" baseline="0" dirty="0"/>
              <a:t> </a:t>
            </a:r>
            <a:r>
              <a:rPr lang="fr-CA" baseline="0" dirty="0" err="1"/>
              <a:t>assigned</a:t>
            </a:r>
            <a:r>
              <a:rPr lang="fr-CA" baseline="0" dirty="0"/>
              <a:t> to a </a:t>
            </a:r>
            <a:r>
              <a:rPr lang="fr-CA" baseline="0" dirty="0" err="1"/>
              <a:t>breakout</a:t>
            </a:r>
            <a:r>
              <a:rPr lang="fr-CA" baseline="0" dirty="0"/>
              <a:t> room </a:t>
            </a:r>
            <a:r>
              <a:rPr lang="fr-CA" baseline="0" dirty="0" err="1"/>
              <a:t>so</a:t>
            </a:r>
            <a:r>
              <a:rPr lang="fr-CA" baseline="0" dirty="0"/>
              <a:t> </a:t>
            </a:r>
            <a:r>
              <a:rPr lang="fr-CA" baseline="0" dirty="0" err="1"/>
              <a:t>you</a:t>
            </a:r>
            <a:r>
              <a:rPr lang="fr-CA" baseline="0" dirty="0"/>
              <a:t> can do </a:t>
            </a:r>
            <a:r>
              <a:rPr lang="fr-CA" baseline="0" dirty="0" err="1"/>
              <a:t>your</a:t>
            </a:r>
            <a:r>
              <a:rPr lang="fr-CA" baseline="0" dirty="0"/>
              <a:t> </a:t>
            </a:r>
            <a:r>
              <a:rPr lang="fr-CA" baseline="0" dirty="0" err="1"/>
              <a:t>debriefs</a:t>
            </a:r>
            <a:r>
              <a:rPr lang="fr-CA" baseline="0" dirty="0"/>
              <a:t> in </a:t>
            </a:r>
            <a:r>
              <a:rPr lang="fr-CA" baseline="0" dirty="0" err="1"/>
              <a:t>small</a:t>
            </a:r>
            <a:r>
              <a:rPr lang="fr-CA" baseline="0" dirty="0"/>
              <a:t> groups,</a:t>
            </a:r>
            <a:r>
              <a:rPr lang="fr-CA" dirty="0"/>
              <a:t> </a:t>
            </a:r>
            <a:r>
              <a:rPr lang="fr-CA" baseline="0" dirty="0" err="1"/>
              <a:t>when</a:t>
            </a:r>
            <a:r>
              <a:rPr lang="fr-CA" baseline="0" dirty="0"/>
              <a:t> </a:t>
            </a:r>
            <a:r>
              <a:rPr lang="fr-CA" baseline="0" dirty="0" err="1"/>
              <a:t>you’re</a:t>
            </a:r>
            <a:r>
              <a:rPr lang="fr-CA" baseline="0" dirty="0"/>
              <a:t> </a:t>
            </a:r>
            <a:r>
              <a:rPr lang="fr-CA" baseline="0" dirty="0" err="1"/>
              <a:t>done</a:t>
            </a:r>
            <a:r>
              <a:rPr lang="fr-CA" baseline="0" dirty="0"/>
              <a:t> </a:t>
            </a:r>
            <a:r>
              <a:rPr lang="fr-CA" baseline="0" dirty="0" err="1"/>
              <a:t>you</a:t>
            </a:r>
            <a:r>
              <a:rPr lang="fr-CA" baseline="0" dirty="0"/>
              <a:t> </a:t>
            </a:r>
            <a:r>
              <a:rPr lang="fr-CA" baseline="0" dirty="0" err="1"/>
              <a:t>can</a:t>
            </a:r>
            <a:r>
              <a:rPr lang="fr-CA" baseline="0" dirty="0"/>
              <a:t> </a:t>
            </a:r>
            <a:r>
              <a:rPr lang="fr-CA" baseline="0" dirty="0" err="1"/>
              <a:t>just</a:t>
            </a:r>
            <a:r>
              <a:rPr lang="fr-CA" baseline="0" dirty="0"/>
              <a:t> </a:t>
            </a:r>
            <a:r>
              <a:rPr lang="fr-CA" baseline="0" dirty="0" err="1"/>
              <a:t>leave</a:t>
            </a:r>
            <a:r>
              <a:rPr lang="fr-CA" baseline="0" dirty="0"/>
              <a:t> the session, or </a:t>
            </a:r>
            <a:r>
              <a:rPr lang="fr-CA" baseline="0" dirty="0" err="1"/>
              <a:t>you’re</a:t>
            </a:r>
            <a:r>
              <a:rPr lang="fr-CA" baseline="0" dirty="0"/>
              <a:t> </a:t>
            </a:r>
            <a:r>
              <a:rPr lang="fr-CA" baseline="0" dirty="0" err="1"/>
              <a:t>welcome</a:t>
            </a:r>
            <a:r>
              <a:rPr lang="fr-CA" baseline="0" dirty="0"/>
              <a:t> to come back in </a:t>
            </a:r>
            <a:r>
              <a:rPr lang="fr-CA" baseline="0" dirty="0" err="1"/>
              <a:t>plenary</a:t>
            </a:r>
            <a:r>
              <a:rPr lang="fr-CA" baseline="0" dirty="0"/>
              <a:t> if </a:t>
            </a:r>
            <a:r>
              <a:rPr lang="fr-CA" baseline="0" dirty="0" err="1"/>
              <a:t>you</a:t>
            </a:r>
            <a:r>
              <a:rPr lang="fr-CA" baseline="0" dirty="0"/>
              <a:t> have </a:t>
            </a:r>
            <a:r>
              <a:rPr lang="fr-CA" baseline="0" dirty="0" err="1"/>
              <a:t>any</a:t>
            </a:r>
            <a:r>
              <a:rPr lang="fr-CA" baseline="0" dirty="0"/>
              <a:t>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a:t>
            </a:r>
            <a:r>
              <a:rPr lang="fr-CA" baseline="0" dirty="0" err="1"/>
              <a:t>Then</a:t>
            </a:r>
            <a:r>
              <a:rPr lang="fr-CA" baseline="0" dirty="0"/>
              <a:t> </a:t>
            </a:r>
            <a:r>
              <a:rPr lang="fr-CA" baseline="0" dirty="0" err="1"/>
              <a:t>create</a:t>
            </a:r>
            <a:r>
              <a:rPr lang="fr-CA" baseline="0" dirty="0"/>
              <a:t> </a:t>
            </a:r>
            <a:r>
              <a:rPr lang="fr-CA" baseline="0" dirty="0" err="1"/>
              <a:t>breakout</a:t>
            </a:r>
            <a:r>
              <a:rPr lang="fr-CA" baseline="0" dirty="0"/>
              <a:t> </a:t>
            </a:r>
            <a:r>
              <a:rPr lang="fr-CA" baseline="0" dirty="0" err="1"/>
              <a:t>rooms</a:t>
            </a:r>
            <a:r>
              <a:rPr lang="fr-CA" baseline="0" dirty="0"/>
              <a:t> of 4)</a:t>
            </a:r>
            <a:endParaRPr lang="fr-CA" dirty="0"/>
          </a:p>
          <a:p>
            <a:r>
              <a:rPr lang="fr-CA" baseline="0" dirty="0"/>
              <a:t>(open the </a:t>
            </a:r>
            <a:r>
              <a:rPr lang="fr-CA" baseline="0" dirty="0" err="1"/>
              <a:t>breakout</a:t>
            </a:r>
            <a:r>
              <a:rPr lang="fr-CA" baseline="0" dirty="0"/>
              <a:t> </a:t>
            </a:r>
            <a:r>
              <a:rPr lang="fr-CA" baseline="0" dirty="0" err="1"/>
              <a:t>rooms</a:t>
            </a:r>
            <a:r>
              <a:rPr lang="fr-CA" baseline="0" dirty="0"/>
              <a:t> </a:t>
            </a:r>
            <a:r>
              <a:rPr lang="fr-CA" baseline="0" dirty="0" err="1"/>
              <a:t>while</a:t>
            </a:r>
            <a:r>
              <a:rPr lang="fr-CA" baseline="0" dirty="0"/>
              <a:t> </a:t>
            </a:r>
            <a:r>
              <a:rPr lang="fr-CA" baseline="0" dirty="0" err="1"/>
              <a:t>mentioning</a:t>
            </a:r>
            <a:r>
              <a:rPr lang="fr-CA" baseline="0" dirty="0"/>
              <a:t> the </a:t>
            </a:r>
            <a:r>
              <a:rPr lang="fr-CA" baseline="0" dirty="0" err="1"/>
              <a:t>following</a:t>
            </a:r>
            <a:r>
              <a:rPr lang="fr-CA" baseline="0" dirty="0"/>
              <a:t>)</a:t>
            </a:r>
          </a:p>
          <a:p>
            <a:r>
              <a:rPr lang="fr-CA" baseline="0" dirty="0" err="1"/>
              <a:t>Feel</a:t>
            </a:r>
            <a:r>
              <a:rPr lang="fr-CA" baseline="0" dirty="0"/>
              <a:t> free to </a:t>
            </a:r>
            <a:r>
              <a:rPr lang="fr-CA" baseline="0" dirty="0" err="1"/>
              <a:t>share</a:t>
            </a:r>
            <a:r>
              <a:rPr lang="fr-CA" baseline="0" dirty="0"/>
              <a:t>:</a:t>
            </a:r>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noticed</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a:t>
            </a:r>
            <a:r>
              <a:rPr lang="fr-CA" baseline="0" dirty="0"/>
              <a:t> </a:t>
            </a:r>
            <a:r>
              <a:rPr lang="fr-CA" baseline="0" dirty="0" err="1"/>
              <a:t>had</a:t>
            </a:r>
            <a:r>
              <a:rPr lang="fr-CA" baseline="0" dirty="0"/>
              <a:t> a hard time </a:t>
            </a:r>
            <a:r>
              <a:rPr lang="fr-CA" baseline="0" dirty="0" err="1"/>
              <a:t>with</a:t>
            </a:r>
            <a:endParaRPr lang="fr-CA" baseline="0" dirty="0"/>
          </a:p>
          <a:p>
            <a:pPr marL="171450" indent="-171450">
              <a:buFont typeface="Arial" panose="020B0604020202020204" pitchFamily="34" charset="0"/>
              <a:buChar char="•"/>
            </a:pPr>
            <a:r>
              <a:rPr lang="fr-CA" baseline="0" dirty="0" err="1"/>
              <a:t>What</a:t>
            </a:r>
            <a:r>
              <a:rPr lang="fr-CA" baseline="0" dirty="0"/>
              <a:t> </a:t>
            </a:r>
            <a:r>
              <a:rPr lang="fr-CA" baseline="0" dirty="0" err="1"/>
              <a:t>you’re</a:t>
            </a:r>
            <a:r>
              <a:rPr lang="fr-CA" baseline="0" dirty="0"/>
              <a:t> </a:t>
            </a:r>
            <a:r>
              <a:rPr lang="fr-CA" baseline="0" dirty="0" err="1"/>
              <a:t>reailzing</a:t>
            </a:r>
            <a:endParaRPr lang="fr-CA" baseline="0" dirty="0"/>
          </a:p>
          <a:p>
            <a:pPr marL="171450" indent="-171450">
              <a:buFont typeface="Arial" panose="020B0604020202020204" pitchFamily="34" charset="0"/>
              <a:buChar char="•"/>
            </a:pPr>
            <a:r>
              <a:rPr lang="fr-CA" baseline="0" dirty="0"/>
              <a:t>An intention </a:t>
            </a:r>
            <a:r>
              <a:rPr lang="fr-CA" baseline="0" dirty="0" err="1"/>
              <a:t>you</a:t>
            </a:r>
            <a:r>
              <a:rPr lang="fr-CA" baseline="0" dirty="0"/>
              <a:t> have for the </a:t>
            </a:r>
            <a:r>
              <a:rPr lang="fr-CA" baseline="0" dirty="0" err="1"/>
              <a:t>week</a:t>
            </a:r>
            <a:endParaRPr lang="fr-CA" baseline="0" dirty="0"/>
          </a:p>
          <a:p>
            <a:endParaRPr lang="fr-CA" baseline="0" dirty="0"/>
          </a:p>
          <a:p>
            <a:r>
              <a:rPr lang="fr-CA" baseline="0" dirty="0"/>
              <a:t>I </a:t>
            </a:r>
            <a:r>
              <a:rPr lang="fr-CA" baseline="0" dirty="0" err="1"/>
              <a:t>wish</a:t>
            </a:r>
            <a:r>
              <a:rPr lang="fr-CA" baseline="0" dirty="0"/>
              <a:t> </a:t>
            </a:r>
            <a:r>
              <a:rPr lang="fr-CA" baseline="0" dirty="0" err="1"/>
              <a:t>you</a:t>
            </a:r>
            <a:r>
              <a:rPr lang="fr-CA" baseline="0" dirty="0"/>
              <a:t> </a:t>
            </a:r>
            <a:r>
              <a:rPr lang="fr-CA" baseline="0" dirty="0" err="1"/>
              <a:t>happiness</a:t>
            </a:r>
            <a:r>
              <a:rPr lang="fr-CA" baseline="0" dirty="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1969114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For this week… as usual, if you have any questions, now is the time to ask… </a:t>
            </a:r>
          </a:p>
          <a:p>
            <a:pPr marL="0" indent="0">
              <a:buFont typeface="Arial" panose="020B0604020202020204" pitchFamily="34" charset="0"/>
              <a:buNone/>
            </a:pPr>
            <a:r>
              <a:rPr lang="en-US" dirty="0"/>
              <a:t>(read from slide until the end)</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a:t>
            </a:r>
            <a:r>
              <a:rPr lang="en-US" baseline="0" dirty="0"/>
              <a:t> list of resources can be found at the end of the slides</a:t>
            </a:r>
          </a:p>
          <a:p>
            <a:pPr marL="0" indent="0">
              <a:buFont typeface="Arial" panose="020B0604020202020204" pitchFamily="34" charset="0"/>
              <a:buNone/>
            </a:pPr>
            <a:endParaRPr lang="en-US" baseline="0" dirty="0"/>
          </a:p>
          <a:p>
            <a:pPr marL="342900" indent="-342900">
              <a:spcBef>
                <a:spcPts val="900"/>
              </a:spcBef>
              <a:buFont typeface="Arial" panose="020B0604020202020204" pitchFamily="34" charset="0"/>
              <a:buChar char="•"/>
            </a:pPr>
            <a:r>
              <a:rPr lang="en-CA" sz="2400" dirty="0"/>
              <a:t>Connecting – once a week with you buddy</a:t>
            </a:r>
          </a:p>
          <a:p>
            <a:pPr marL="342900" indent="-342900">
              <a:spcBef>
                <a:spcPts val="900"/>
              </a:spcBef>
              <a:buFont typeface="Arial" panose="020B0604020202020204" pitchFamily="34" charset="0"/>
              <a:buChar char="•"/>
            </a:pPr>
            <a:r>
              <a:rPr lang="en-CA" sz="2400" dirty="0"/>
              <a:t>Gratitude Journaling – daily</a:t>
            </a:r>
          </a:p>
          <a:p>
            <a:pPr marL="342900" indent="-342900">
              <a:spcBef>
                <a:spcPts val="900"/>
              </a:spcBef>
              <a:buFont typeface="Arial" panose="020B0604020202020204" pitchFamily="34" charset="0"/>
              <a:buChar char="•"/>
            </a:pPr>
            <a:r>
              <a:rPr lang="en-CA" sz="2400" dirty="0"/>
              <a:t>Practice, chose one of the following and </a:t>
            </a:r>
            <a:br>
              <a:rPr lang="en-CA" sz="2400" dirty="0"/>
            </a:br>
            <a:r>
              <a:rPr lang="en-CA" sz="2400" dirty="0"/>
              <a:t>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342900" indent="-342900">
              <a:spcBef>
                <a:spcPts val="900"/>
              </a:spcBef>
              <a:buFont typeface="Arial" panose="020B0604020202020204" pitchFamily="34" charset="0"/>
              <a:buChar char="•"/>
            </a:pPr>
            <a:r>
              <a:rPr lang="en-CA" sz="2400" dirty="0"/>
              <a:t>Be Mindful of your Presence – as much as possible</a:t>
            </a:r>
          </a:p>
          <a:p>
            <a:pPr marL="628650" lvl="1" indent="-171450">
              <a:spcBef>
                <a:spcPts val="900"/>
              </a:spcBef>
              <a:buFont typeface="Arial" panose="020B0604020202020204" pitchFamily="34" charset="0"/>
              <a:buChar char="•"/>
            </a:pPr>
            <a:r>
              <a:rPr lang="en-CA" sz="1200" dirty="0"/>
              <a:t>20 mins – Loving </a:t>
            </a:r>
            <a:r>
              <a:rPr lang="en-CA" sz="1200" dirty="0">
                <a:hlinkClick r:id="rId6"/>
              </a:rPr>
              <a:t>https://www.tarabrach.com/meditation-loving-presence-2/</a:t>
            </a:r>
            <a:br>
              <a:rPr lang="en-CA" sz="1200" dirty="0"/>
            </a:br>
            <a:r>
              <a:rPr lang="en-CA" sz="1200" dirty="0"/>
              <a:t>5 mins – Arriving - </a:t>
            </a:r>
            <a:r>
              <a:rPr lang="en-CA" sz="1200" dirty="0">
                <a:hlinkClick r:id="rId7"/>
              </a:rPr>
              <a:t>https://www.tarabrach.com/brief-meditation-5-minute/</a:t>
            </a:r>
            <a:r>
              <a:rPr lang="en-CA" sz="1200" dirty="0"/>
              <a:t>  </a:t>
            </a:r>
          </a:p>
          <a:p>
            <a:pPr marL="342900" indent="-342900">
              <a:spcBef>
                <a:spcPts val="900"/>
              </a:spcBef>
              <a:buFont typeface="Arial" panose="020B0604020202020204" pitchFamily="34" charset="0"/>
              <a:buChar char="•"/>
            </a:pPr>
            <a:r>
              <a:rPr lang="en-CA" sz="2400" dirty="0"/>
              <a:t>Apply Mindful Eating – as needed</a:t>
            </a:r>
          </a:p>
          <a:p>
            <a:pPr marL="342900" indent="-342900">
              <a:spcBef>
                <a:spcPts val="900"/>
              </a:spcBef>
              <a:buFont typeface="Arial" panose="020B0604020202020204" pitchFamily="34" charset="0"/>
              <a:buChar char="•"/>
            </a:pPr>
            <a:r>
              <a:rPr lang="en-CA" sz="2400" dirty="0"/>
              <a:t>Apply Mindful Win-Win-Win – as much as possible</a:t>
            </a:r>
            <a:br>
              <a:rPr lang="en-CA" sz="2400" dirty="0"/>
            </a:br>
            <a:r>
              <a:rPr lang="en-CA" sz="1200" dirty="0">
                <a:hlinkClick r:id="rId8"/>
              </a:rPr>
              <a:t>http://instituteformindfulleadership.org/guided-reflection-finding-win-win-win-solution/</a:t>
            </a:r>
            <a:r>
              <a:rPr lang="en-CA" sz="1200" dirty="0"/>
              <a:t> </a:t>
            </a:r>
            <a:endParaRPr lang="en-CA" sz="240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Welcome participants</a:t>
            </a:r>
            <a:r>
              <a:rPr lang="en-US" baseline="0" dirty="0"/>
              <a:t> to session 6</a:t>
            </a:r>
          </a:p>
          <a:p>
            <a:r>
              <a:rPr lang="en-US" baseline="0" dirty="0"/>
              <a:t>Friendly reminding people about a small fruit or veggie will be needed for one exercise we’ll do today.</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fr-CA" dirty="0"/>
              <a:t>(</a:t>
            </a:r>
            <a:r>
              <a:rPr lang="fr-CA" dirty="0" err="1"/>
              <a:t>Friendly</a:t>
            </a:r>
            <a:r>
              <a:rPr lang="fr-CA" dirty="0"/>
              <a:t> </a:t>
            </a:r>
            <a:r>
              <a:rPr lang="fr-CA" dirty="0" err="1"/>
              <a:t>reminder</a:t>
            </a:r>
            <a:r>
              <a:rPr lang="fr-CA" dirty="0"/>
              <a:t>: </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err="1"/>
              <a:t>Prepping</a:t>
            </a:r>
            <a:r>
              <a:rPr lang="fr-CA" dirty="0"/>
              <a:t> for</a:t>
            </a:r>
            <a:r>
              <a:rPr lang="fr-CA" baseline="0" dirty="0"/>
              <a:t> the session</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hlinkClick r:id="rId3"/>
              </a:rPr>
              <a:t>https://upload.wikimedia.org/wikipedia/commons/4/4a/Location_of_Earth_%283x3-English_Annot-smaller%29.png</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4"/>
              </a:rPr>
              <a:t>https://upload.wikimedia.org/wikipedia/commons/a/ae/Comparison_of_nanomaterials_sizes.jpg</a:t>
            </a:r>
            <a:r>
              <a:rPr lang="en-CA" dirty="0"/>
              <a:t> </a:t>
            </a: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a:t>
            </a:r>
            <a:r>
              <a:rPr lang="en-US" sz="1200" dirty="0" err="1">
                <a:effectLst/>
                <a:latin typeface="YouTube Sans"/>
                <a:ea typeface="Calibri" panose="020F0502020204030204" pitchFamily="34" charset="0"/>
                <a:cs typeface="Segoe UI" panose="020B0502040204020203" pitchFamily="34" charset="0"/>
              </a:rPr>
              <a:t>mins</a:t>
            </a:r>
            <a:r>
              <a:rPr lang="en-US" sz="1200" dirty="0">
                <a:effectLst/>
                <a:latin typeface="YouTube Sans"/>
                <a:ea typeface="Calibri" panose="020F0502020204030204" pitchFamily="34" charset="0"/>
                <a:cs typeface="Segoe UI" panose="020B0502040204020203" pitchFamily="34" charset="0"/>
              </a:rPr>
              <a:t>:</a:t>
            </a:r>
            <a:r>
              <a:rPr lang="en-US" sz="1200" baseline="0" dirty="0">
                <a:effectLst/>
                <a:latin typeface="YouTube Sans"/>
                <a:ea typeface="Calibri" panose="020F0502020204030204" pitchFamily="34" charset="0"/>
                <a:cs typeface="Segoe UI" panose="020B0502040204020203" pitchFamily="34" charset="0"/>
              </a:rPr>
              <a: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a:t>
            </a:r>
            <a:r>
              <a:rPr lang="fr-CA" dirty="0"/>
              <a:t>– 2 </a:t>
            </a:r>
            <a:r>
              <a:rPr lang="fr-CA" dirty="0" err="1"/>
              <a:t>mins</a:t>
            </a:r>
            <a:r>
              <a:rPr lang="fr-CA" dirty="0"/>
              <a:t>: </a:t>
            </a:r>
            <a:r>
              <a:rPr lang="en-US" sz="1200" dirty="0">
                <a:hlinkClick r:id="rId6"/>
              </a:rPr>
              <a:t>https://www.youtube.com/watch?v=EYzO9OcBxNg</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Here</a:t>
            </a:r>
            <a:r>
              <a:rPr lang="fr-CA" dirty="0"/>
              <a:t> 2 </a:t>
            </a:r>
            <a:r>
              <a:rPr lang="fr-CA" dirty="0" err="1"/>
              <a:t>videos</a:t>
            </a:r>
            <a:r>
              <a:rPr lang="fr-CA" dirty="0">
                <a:hlinkClick r:id="rId7"/>
              </a:rPr>
              <a:t>…</a:t>
            </a:r>
            <a:endParaRPr lang="en-CA" dirty="0">
              <a:hlinkClick r:id="rId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7"/>
              </a:rPr>
              <a:t>Why Social </a:t>
            </a:r>
            <a:r>
              <a:rPr lang="en-CA" dirty="0" err="1">
                <a:hlinkClick r:id="rId7"/>
              </a:rPr>
              <a:t>Presencing</a:t>
            </a:r>
            <a:r>
              <a:rPr lang="en-CA" dirty="0">
                <a:hlinkClick r:id="rId7"/>
              </a:rPr>
              <a:t> Theater? (youtube.com)</a:t>
            </a:r>
            <a:r>
              <a:rPr lang="en-CA" dirty="0"/>
              <a:t> - https://www.youtube.com/watch?v=GJcg4UmPIQ0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hlinkClick r:id="rId8"/>
              </a:rPr>
              <a:t>An Embodiment Practice from Social </a:t>
            </a:r>
            <a:r>
              <a:rPr lang="en-CA" dirty="0" err="1">
                <a:hlinkClick r:id="rId8"/>
              </a:rPr>
              <a:t>Presencing</a:t>
            </a:r>
            <a:r>
              <a:rPr lang="en-CA" dirty="0">
                <a:hlinkClick r:id="rId8"/>
              </a:rPr>
              <a:t> Theater - with </a:t>
            </a:r>
            <a:r>
              <a:rPr lang="en-CA" dirty="0" err="1">
                <a:hlinkClick r:id="rId8"/>
              </a:rPr>
              <a:t>Arawana</a:t>
            </a:r>
            <a:r>
              <a:rPr lang="en-CA" dirty="0">
                <a:hlinkClick r:id="rId8"/>
              </a:rPr>
              <a:t> Hayashi (youtube.com)</a:t>
            </a:r>
            <a:r>
              <a:rPr lang="en-CA" dirty="0"/>
              <a:t> - https://www.youtube.com/watch?v=KqoLGlSoiB8</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Takes about 12 minutes total, we’ll start at minute 4</a:t>
            </a:r>
            <a:r>
              <a:rPr lang="en-CA" baseline="0" dirty="0"/>
              <a:t> </a:t>
            </a:r>
            <a:r>
              <a:rPr lang="en-CA" sz="1200" dirty="0">
                <a:hlinkClick r:id="rId9"/>
              </a:rPr>
              <a:t>http://instituteformindfulleadership.org/guided-reflection-finding-win-win-win-solution/</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15471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dirty="0"/>
              <a:t>For today’s centering exercise,</a:t>
            </a:r>
            <a:r>
              <a:rPr lang="en-CA" baseline="0" dirty="0"/>
              <a:t> we’ll use a slight variation…. Similar to previous ones, t</a:t>
            </a:r>
            <a:r>
              <a:rPr lang="en-CA" dirty="0"/>
              <a:t>he trick is to shift from “doing” to “being”</a:t>
            </a:r>
          </a:p>
          <a:p>
            <a:r>
              <a:rPr lang="en-CA" dirty="0"/>
              <a:t>Let’s start by doing the following...</a:t>
            </a:r>
          </a:p>
          <a:p>
            <a:pPr lvl="1"/>
            <a:r>
              <a:rPr lang="en-CA" dirty="0"/>
              <a:t>Sit with a straight position, as comfortable as possible</a:t>
            </a:r>
          </a:p>
          <a:p>
            <a:pPr lvl="1"/>
            <a:r>
              <a:rPr lang="en-CA" dirty="0"/>
              <a:t>It helps if you close or semi-close your eyes</a:t>
            </a:r>
          </a:p>
          <a:p>
            <a:pPr lvl="1"/>
            <a:r>
              <a:rPr lang="fr-CA" dirty="0"/>
              <a:t>Focus</a:t>
            </a:r>
            <a:r>
              <a:rPr lang="fr-CA" baseline="0" dirty="0"/>
              <a:t> on </a:t>
            </a:r>
            <a:r>
              <a:rPr lang="fr-CA" baseline="0" dirty="0" err="1"/>
              <a:t>your</a:t>
            </a:r>
            <a:r>
              <a:rPr lang="fr-CA" baseline="0" dirty="0"/>
              <a:t> </a:t>
            </a:r>
            <a:r>
              <a:rPr lang="fr-CA" baseline="0" dirty="0" err="1"/>
              <a:t>breathing</a:t>
            </a:r>
            <a:r>
              <a:rPr lang="fr-CA" baseline="0" dirty="0"/>
              <a:t> and </a:t>
            </a:r>
            <a:r>
              <a:rPr lang="fr-CA" baseline="0" dirty="0" err="1"/>
              <a:t>repeat</a:t>
            </a:r>
            <a:r>
              <a:rPr lang="fr-CA" baseline="0" dirty="0"/>
              <a:t> in </a:t>
            </a:r>
            <a:r>
              <a:rPr lang="fr-CA" baseline="0" dirty="0" err="1"/>
              <a:t>your</a:t>
            </a:r>
            <a:r>
              <a:rPr lang="fr-CA" baseline="0" dirty="0"/>
              <a:t> </a:t>
            </a:r>
            <a:r>
              <a:rPr lang="fr-CA" baseline="0" dirty="0" err="1"/>
              <a:t>mind</a:t>
            </a:r>
            <a:r>
              <a:rPr lang="fr-CA" baseline="0" dirty="0"/>
              <a:t> the </a:t>
            </a:r>
            <a:r>
              <a:rPr lang="fr-CA" baseline="0" dirty="0" err="1"/>
              <a:t>following</a:t>
            </a:r>
            <a:r>
              <a:rPr lang="fr-CA" baseline="0" dirty="0"/>
              <a:t> sentences </a:t>
            </a:r>
            <a:r>
              <a:rPr lang="fr-CA" baseline="0" dirty="0" err="1"/>
              <a:t>that</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endParaRPr lang="en-CA" dirty="0"/>
          </a:p>
          <a:p>
            <a:endParaRPr lang="en-US" dirty="0"/>
          </a:p>
          <a:p>
            <a:r>
              <a:rPr lang="en-US" dirty="0"/>
              <a:t>Repeat twice or three times:</a:t>
            </a:r>
          </a:p>
          <a:p>
            <a:pPr marL="742950" lvl="1" indent="-285750">
              <a:spcBef>
                <a:spcPts val="600"/>
              </a:spcBef>
              <a:buFont typeface="Arial" panose="020B0604020202020204" pitchFamily="34" charset="0"/>
              <a:buChar char="•"/>
            </a:pPr>
            <a:r>
              <a:rPr lang="en-US" sz="2400" dirty="0"/>
              <a:t>May I be safe</a:t>
            </a:r>
          </a:p>
          <a:p>
            <a:pPr marL="742950" lvl="1" indent="-285750">
              <a:spcBef>
                <a:spcPts val="600"/>
              </a:spcBef>
              <a:buFont typeface="Arial" panose="020B0604020202020204" pitchFamily="34" charset="0"/>
              <a:buChar char="•"/>
            </a:pPr>
            <a:r>
              <a:rPr lang="en-US" sz="2400" dirty="0"/>
              <a:t>May I be peaceful</a:t>
            </a:r>
          </a:p>
          <a:p>
            <a:pPr marL="742950" lvl="1" indent="-285750">
              <a:spcBef>
                <a:spcPts val="600"/>
              </a:spcBef>
              <a:buFont typeface="Arial" panose="020B0604020202020204" pitchFamily="34" charset="0"/>
              <a:buChar char="•"/>
            </a:pPr>
            <a:r>
              <a:rPr lang="en-US" sz="2400" dirty="0"/>
              <a:t>May I be kind to myself</a:t>
            </a:r>
          </a:p>
          <a:p>
            <a:pPr marL="742950" lvl="1" indent="-285750">
              <a:spcBef>
                <a:spcPts val="600"/>
              </a:spcBef>
              <a:buFont typeface="Arial" panose="020B0604020202020204" pitchFamily="34" charset="0"/>
              <a:buChar char="•"/>
            </a:pPr>
            <a:r>
              <a:rPr lang="en-US" sz="2400" dirty="0"/>
              <a:t>May I accept myself as I am</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21759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CA" noProof="0" dirty="0"/>
              <a:t>Let’s open the mic to some people who would like to share your comments, challenges, surprises… particularly would</a:t>
            </a:r>
            <a:r>
              <a:rPr lang="en-CA" baseline="0" noProof="0" dirty="0"/>
              <a:t> like to hear from someone who hasn’t spoke</a:t>
            </a:r>
            <a:endParaRPr lang="en-CA" noProof="0" dirty="0"/>
          </a:p>
          <a:p>
            <a:endParaRPr lang="en-CA" noProof="0" dirty="0"/>
          </a:p>
          <a:p>
            <a:r>
              <a:rPr lang="en-CA" noProof="0" dirty="0"/>
              <a:t>Feel free to raise your hand to speak, or type in</a:t>
            </a:r>
            <a:r>
              <a:rPr lang="en-CA" baseline="0" noProof="0" dirty="0"/>
              <a:t> the chat, let’s hear from 2 or 3 of you about how the week went.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noProof="0" dirty="0"/>
          </a:p>
          <a:p>
            <a:r>
              <a:rPr lang="en-CA" baseline="0" noProof="0" dirty="0"/>
              <a:t>Consider the last week activities and your own experiences,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the gratitude journaling.</a:t>
            </a:r>
          </a:p>
          <a:p>
            <a:pPr marL="171450" indent="-171450">
              <a:buFont typeface="Arial" panose="020B0604020202020204" pitchFamily="34" charset="0"/>
              <a:buChar char="•"/>
            </a:pPr>
            <a:r>
              <a:rPr lang="en-CA" baseline="0" noProof="0" dirty="0"/>
              <a:t>the Mindfulness Breathing or Body Scan,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Change and Transition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t>Cynefin</a:t>
            </a:r>
            <a:r>
              <a:rPr lang="en-CA" sz="1200" dirty="0"/>
              <a:t>, Adaptive Action, VUCA models</a:t>
            </a:r>
          </a:p>
          <a:p>
            <a:pPr marL="171450" indent="-171450">
              <a:buFont typeface="Arial" panose="020B0604020202020204" pitchFamily="34" charset="0"/>
              <a:buChar char="•"/>
            </a:pPr>
            <a:r>
              <a:rPr lang="en-CA" baseline="0" noProof="0" dirty="0"/>
              <a:t>SCARF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noProof="0" dirty="0"/>
              <a:t>SBN RR technique</a:t>
            </a:r>
          </a:p>
          <a:p>
            <a:pPr marL="171450" indent="-171450">
              <a:buFont typeface="Arial" panose="020B0604020202020204" pitchFamily="34" charset="0"/>
              <a:buChar char="•"/>
            </a:pPr>
            <a:r>
              <a:rPr lang="en-CA" baseline="0" noProof="0" dirty="0"/>
              <a:t>I love myself</a:t>
            </a:r>
          </a:p>
          <a:p>
            <a:pPr marL="0" indent="0">
              <a:buFont typeface="Arial" panose="020B0604020202020204" pitchFamily="34" charset="0"/>
              <a:buNone/>
            </a:pPr>
            <a:endParaRPr lang="en-CA" baseline="0" noProof="0" dirty="0"/>
          </a:p>
          <a:p>
            <a:pPr marL="0" indent="0">
              <a:buFont typeface="Arial" panose="020B0604020202020204" pitchFamily="34" charset="0"/>
              <a:buNone/>
            </a:pPr>
            <a:r>
              <a:rPr lang="en-CA" baseline="0" noProof="0" dirty="0"/>
              <a:t>((manage the participation &amp; the comments on the chat))</a:t>
            </a:r>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453001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0" dirty="0"/>
              <a:t>As human beings – Where is </a:t>
            </a:r>
            <a:r>
              <a:rPr lang="en-US" b="0" i="0" dirty="0">
                <a:solidFill>
                  <a:srgbClr val="202124"/>
                </a:solidFill>
                <a:effectLst/>
                <a:latin typeface="Google Sans"/>
              </a:rPr>
              <a:t>our place in the universe</a:t>
            </a:r>
            <a:endParaRPr lang="en-US" b="0" i="0" dirty="0">
              <a:solidFill>
                <a:srgbClr val="0F0F0F"/>
              </a:solidFill>
              <a:effectLst/>
              <a:latin typeface="Roboto" panose="02000000000000000000" pitchFamily="2" charset="0"/>
            </a:endParaRPr>
          </a:p>
          <a:p>
            <a:endParaRPr lang="en-US" dirty="0"/>
          </a:p>
          <a:p>
            <a:r>
              <a:rPr lang="en-US" b="0" dirty="0"/>
              <a:t>The intent is to offer </a:t>
            </a:r>
            <a:r>
              <a:rPr lang="en-US" b="0" i="0" dirty="0">
                <a:solidFill>
                  <a:srgbClr val="202124"/>
                </a:solidFill>
                <a:effectLst/>
                <a:latin typeface="Google Sans"/>
              </a:rPr>
              <a:t>an overall perspective </a:t>
            </a:r>
            <a:r>
              <a:rPr lang="en-US" b="0" dirty="0"/>
              <a:t>– </a:t>
            </a:r>
            <a:r>
              <a:rPr lang="en-US" b="0" i="0" dirty="0">
                <a:solidFill>
                  <a:srgbClr val="0F0F0F"/>
                </a:solidFill>
                <a:effectLst/>
                <a:latin typeface="YouTube Sans"/>
              </a:rPr>
              <a:t>Zooming Out From Earth to the Edge of the “Observable Universe”</a:t>
            </a:r>
          </a:p>
          <a:p>
            <a:r>
              <a:rPr lang="en-US" b="0" i="0" dirty="0">
                <a:solidFill>
                  <a:srgbClr val="0F0F0F"/>
                </a:solidFill>
                <a:effectLst/>
                <a:latin typeface="YouTube Sans"/>
              </a:rPr>
              <a:t>-----------</a:t>
            </a:r>
            <a:br>
              <a:rPr lang="en-US" dirty="0"/>
            </a:br>
            <a:r>
              <a:rPr lang="en-US" dirty="0"/>
              <a:t>Explore the following </a:t>
            </a:r>
            <a:r>
              <a:rPr lang="en-US" b="0" i="0" dirty="0">
                <a:solidFill>
                  <a:srgbClr val="333333"/>
                </a:solidFill>
                <a:effectLst/>
                <a:latin typeface="Open Sans" panose="020B0606030504020204" pitchFamily="34" charset="0"/>
              </a:rPr>
              <a:t>cosmic map, </a:t>
            </a:r>
            <a:r>
              <a:rPr lang="en-US" dirty="0"/>
              <a:t>while mentioning the different titles of structures: </a:t>
            </a:r>
          </a:p>
          <a:p>
            <a:r>
              <a:rPr lang="fr-CA" dirty="0"/>
              <a:t>-Local </a:t>
            </a:r>
            <a:r>
              <a:rPr lang="fr-CA" dirty="0" err="1"/>
              <a:t>superclusters</a:t>
            </a:r>
            <a:endParaRPr lang="fr-CA" dirty="0"/>
          </a:p>
          <a:p>
            <a:r>
              <a:rPr lang="fr-CA" dirty="0"/>
              <a:t>-</a:t>
            </a:r>
            <a:r>
              <a:rPr lang="fr-CA" dirty="0" err="1"/>
              <a:t>Laniakea</a:t>
            </a:r>
            <a:endParaRPr lang="fr-CA" dirty="0"/>
          </a:p>
          <a:p>
            <a:r>
              <a:rPr lang="fr-CA" dirty="0"/>
              <a:t>-Local group</a:t>
            </a:r>
          </a:p>
          <a:p>
            <a:r>
              <a:rPr lang="fr-CA" dirty="0"/>
              <a:t>-</a:t>
            </a:r>
            <a:r>
              <a:rPr lang="fr-CA" dirty="0" err="1"/>
              <a:t>Milky</a:t>
            </a:r>
            <a:r>
              <a:rPr lang="fr-CA" dirty="0"/>
              <a:t> </a:t>
            </a:r>
            <a:r>
              <a:rPr lang="fr-CA" dirty="0" err="1"/>
              <a:t>Way</a:t>
            </a:r>
            <a:r>
              <a:rPr lang="fr-CA" dirty="0"/>
              <a:t> </a:t>
            </a:r>
            <a:r>
              <a:rPr lang="fr-CA" dirty="0" err="1"/>
              <a:t>Galaxy</a:t>
            </a:r>
            <a:endParaRPr lang="fr-CA" dirty="0"/>
          </a:p>
          <a:p>
            <a:r>
              <a:rPr lang="fr-FR" dirty="0"/>
              <a:t>-</a:t>
            </a:r>
            <a:r>
              <a:rPr lang="fr-FR" dirty="0" err="1"/>
              <a:t>Closest</a:t>
            </a:r>
            <a:r>
              <a:rPr lang="fr-FR" dirty="0"/>
              <a:t> stars </a:t>
            </a:r>
          </a:p>
          <a:p>
            <a:r>
              <a:rPr lang="fr-FR" dirty="0"/>
              <a:t>-Outer </a:t>
            </a:r>
            <a:r>
              <a:rPr lang="fr-FR" dirty="0" err="1"/>
              <a:t>solar</a:t>
            </a:r>
            <a:r>
              <a:rPr lang="fr-FR" dirty="0"/>
              <a:t> system</a:t>
            </a:r>
          </a:p>
          <a:p>
            <a:r>
              <a:rPr lang="fr-FR" dirty="0"/>
              <a:t>-</a:t>
            </a:r>
            <a:r>
              <a:rPr lang="fr-FR" dirty="0" err="1"/>
              <a:t>Inner</a:t>
            </a:r>
            <a:r>
              <a:rPr lang="fr-FR" dirty="0"/>
              <a:t> </a:t>
            </a:r>
            <a:r>
              <a:rPr lang="fr-FR" dirty="0" err="1"/>
              <a:t>solar</a:t>
            </a:r>
            <a:r>
              <a:rPr lang="fr-FR" dirty="0"/>
              <a:t> system </a:t>
            </a:r>
          </a:p>
          <a:p>
            <a:r>
              <a:rPr lang="fr-CA" dirty="0"/>
              <a:t>-</a:t>
            </a:r>
            <a:r>
              <a:rPr lang="fr-CA" dirty="0" err="1"/>
              <a:t>Earth</a:t>
            </a:r>
            <a:endParaRPr lang="fr-CA" dirty="0"/>
          </a:p>
          <a:p>
            <a:r>
              <a:rPr lang="en-US" b="1" dirty="0"/>
              <a:t>------------</a:t>
            </a:r>
            <a:endParaRPr lang="fr-CA" dirty="0"/>
          </a:p>
          <a:p>
            <a:endParaRPr lang="en-US" dirty="0"/>
          </a:p>
          <a:p>
            <a:r>
              <a:rPr lang="en-US" dirty="0"/>
              <a:t>And in the world, we have the continents, North America, Canada, the territory or province, down to your neighborhood and the house/apartment</a:t>
            </a:r>
          </a:p>
          <a:p>
            <a:endParaRPr lang="en-US" dirty="0"/>
          </a:p>
          <a:p>
            <a:r>
              <a:rPr lang="en-US" dirty="0"/>
              <a:t>I’ll let the image there for a few seconds to have it settle with us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dirty="0" err="1"/>
              <a:t>Space</a:t>
            </a:r>
            <a:r>
              <a:rPr lang="fr-CA" dirty="0"/>
              <a:t> image, 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baseline="0" dirty="0"/>
              <a:t>: </a:t>
            </a:r>
            <a:r>
              <a:rPr lang="en-US" dirty="0"/>
              <a:t> </a:t>
            </a:r>
            <a:r>
              <a:rPr lang="en-US" dirty="0">
                <a:hlinkClick r:id="rId3"/>
              </a:rPr>
              <a:t>https://upload.wikimedia.org/wikipedia/commons/4/4a/Location_of_Earth_%283x3-English_Annot-smaller%29.png</a:t>
            </a:r>
            <a:r>
              <a:rPr lang="en-US" dirty="0"/>
              <a:t> ))</a:t>
            </a:r>
          </a:p>
          <a:p>
            <a:endParaRPr lang="en-US" dirty="0"/>
          </a:p>
          <a:p>
            <a:r>
              <a:rPr lang="en-US" b="1" dirty="0"/>
              <a:t>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dirty="0"/>
              <a:t>The </a:t>
            </a:r>
            <a:r>
              <a:rPr lang="fr-CA" sz="1200" dirty="0" err="1"/>
              <a:t>Universe</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Interactive map of the observable universe </a:t>
            </a:r>
            <a:r>
              <a:rPr lang="en-US" b="0" i="0" dirty="0">
                <a:solidFill>
                  <a:srgbClr val="333333"/>
                </a:solidFill>
                <a:effectLst/>
                <a:latin typeface="Open Sans" panose="020B0606030504020204" pitchFamily="34" charset="0"/>
              </a:rPr>
              <a:t>Charts from where you are to the edge of the observable universe </a:t>
            </a:r>
            <a:r>
              <a:rPr lang="en-US" dirty="0"/>
              <a:t>map</a:t>
            </a:r>
            <a:r>
              <a:rPr lang="en-US" b="0" i="0" dirty="0">
                <a:solidFill>
                  <a:srgbClr val="333333"/>
                </a:solidFill>
                <a:effectLst/>
                <a:latin typeface="Open Sans" panose="020B0606030504020204" pitchFamily="34" charset="0"/>
              </a:rPr>
              <a:t>: </a:t>
            </a:r>
            <a:r>
              <a:rPr lang="en-US" sz="1800" u="sng" spc="-40" dirty="0">
                <a:solidFill>
                  <a:srgbClr val="444444"/>
                </a:solidFill>
                <a:effectLst/>
                <a:latin typeface="inherit"/>
                <a:ea typeface="Times New Roman" panose="02020603050405020304" pitchFamily="18" charset="0"/>
                <a:cs typeface="Times New Roman" panose="02020603050405020304" pitchFamily="18" charset="0"/>
                <a:hlinkClick r:id="rId5"/>
              </a:rPr>
              <a:t>http://www.atlasoftheuniverse.com/universe.html</a:t>
            </a:r>
            <a:endParaRPr lang="en-US" b="0" i="0" dirty="0">
              <a:solidFill>
                <a:srgbClr val="333333"/>
              </a:solidFill>
              <a:effectLst/>
              <a:latin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4"/>
              </a:rPr>
              <a:t>https://en.wikipedia.org/wiki/Universe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https://upload.wikimedia.org/wikipedia/commons/4/4a/Location_of_Earth_%283x3-English_Annot-smaller%29.png</a:t>
            </a: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0000FF"/>
              </a:solidFill>
            </a:endParaRPr>
          </a:p>
          <a:p>
            <a:r>
              <a:rPr lang="en-US" b="1" dirty="0"/>
              <a:t>Resources in French:</a:t>
            </a:r>
          </a:p>
          <a:p>
            <a:pPr marL="171450" indent="-171450">
              <a:buFont typeface="Arial" panose="020B0604020202020204" pitchFamily="34" charset="0"/>
              <a:buChar char="•"/>
            </a:pPr>
            <a:r>
              <a:rPr lang="en-US" dirty="0"/>
              <a:t>https://fr.wikipedia.org/wiki/Univers  </a:t>
            </a:r>
          </a:p>
          <a:p>
            <a:pPr marL="171450" indent="-171450">
              <a:buFont typeface="Arial" panose="020B0604020202020204" pitchFamily="34" charset="0"/>
              <a:buChar char="•"/>
            </a:pPr>
            <a:r>
              <a:rPr lang="en-US" dirty="0"/>
              <a:t>https://upload.wikimedia.org/wikipedia/commons/3/3a/Observable_Universe_French_Annotations_for_wiki.png </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335260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en-CA" dirty="0">
                <a:hlinkClick r:id="rId3"/>
              </a:rPr>
              <a:t>https://upload.wikimedia.org/wikipedia/commons/a/ae/Comparison_of_nanomaterials_sizes.jpg</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((explore the image from the “baseball” to the smallest image,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following image, explore from the baseball smallest item or element, while mentioning the different titles.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(English – </a:t>
            </a:r>
            <a:r>
              <a:rPr lang="en-US" dirty="0" err="1"/>
              <a:t>Français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Baseball ball - </a:t>
            </a:r>
            <a:r>
              <a:rPr lang="fr-CA" dirty="0"/>
              <a:t>Balle de baseball</a:t>
            </a:r>
            <a:endParaRPr lang="en-US" dirty="0"/>
          </a:p>
          <a:p>
            <a:r>
              <a:rPr lang="en-US" dirty="0"/>
              <a:t>- Ant - </a:t>
            </a:r>
            <a:r>
              <a:rPr lang="en-US" dirty="0" err="1"/>
              <a:t>Fourmi</a:t>
            </a:r>
            <a:endParaRPr lang="en-US" dirty="0"/>
          </a:p>
          <a:p>
            <a:r>
              <a:rPr lang="en-US" dirty="0"/>
              <a:t>- Hair – </a:t>
            </a:r>
            <a:r>
              <a:rPr lang="en-US" dirty="0" err="1"/>
              <a:t>Cheveu</a:t>
            </a:r>
            <a:endParaRPr lang="en-US" dirty="0"/>
          </a:p>
          <a:p>
            <a:r>
              <a:rPr lang="en-US" dirty="0"/>
              <a:t>- Red cells - Globules rouges</a:t>
            </a:r>
          </a:p>
          <a:p>
            <a:r>
              <a:rPr lang="en-US" dirty="0"/>
              <a:t>- Bacteria – </a:t>
            </a:r>
            <a:r>
              <a:rPr lang="en-US" dirty="0" err="1"/>
              <a:t>Bactéries</a:t>
            </a:r>
            <a:endParaRPr lang="en-US" dirty="0"/>
          </a:p>
          <a:p>
            <a:r>
              <a:rPr lang="en-US" dirty="0"/>
              <a:t>- Virus – Virus</a:t>
            </a:r>
          </a:p>
          <a:p>
            <a:r>
              <a:rPr lang="en-US" dirty="0"/>
              <a:t>- DNA – ADN</a:t>
            </a:r>
          </a:p>
          <a:p>
            <a:r>
              <a:rPr lang="en-US" dirty="0"/>
              <a:t>- Hemoglobin – </a:t>
            </a:r>
            <a:r>
              <a:rPr lang="en-US" dirty="0" err="1"/>
              <a:t>Hémoglobine</a:t>
            </a:r>
            <a:endParaRPr lang="en-US" dirty="0"/>
          </a:p>
          <a:p>
            <a:r>
              <a:rPr lang="en-US" dirty="0"/>
              <a:t>- Glucose molecule - </a:t>
            </a:r>
            <a:r>
              <a:rPr lang="en-US" dirty="0" err="1"/>
              <a:t>Molécule</a:t>
            </a:r>
            <a:r>
              <a:rPr lang="en-US" dirty="0"/>
              <a:t> de glucose</a:t>
            </a:r>
          </a:p>
          <a:p>
            <a:r>
              <a:rPr lang="en-US" dirty="0"/>
              <a:t>- Gold atom - </a:t>
            </a:r>
            <a:r>
              <a:rPr lang="en-US" dirty="0" err="1"/>
              <a:t>Atome</a:t>
            </a:r>
            <a:r>
              <a:rPr lang="en-US" dirty="0"/>
              <a:t> d'or</a:t>
            </a:r>
          </a:p>
          <a:p>
            <a:r>
              <a:rPr lang="en-US" dirty="0"/>
              <a:t>- Water molecule – </a:t>
            </a:r>
            <a:r>
              <a:rPr lang="en-US" dirty="0" err="1"/>
              <a:t>Molécule</a:t>
            </a:r>
            <a:r>
              <a:rPr lang="en-US" dirty="0"/>
              <a:t> </a:t>
            </a:r>
            <a:r>
              <a:rPr lang="en-US" dirty="0" err="1"/>
              <a:t>d’eau</a:t>
            </a:r>
            <a:endParaRPr lang="en-US" dirty="0"/>
          </a:p>
          <a:p>
            <a:r>
              <a:rPr lang="fr-FR" baseline="0" dirty="0"/>
              <a:t>- </a:t>
            </a:r>
            <a:r>
              <a:rPr lang="fr-FR" baseline="0" dirty="0" err="1"/>
              <a:t>Within</a:t>
            </a:r>
            <a:r>
              <a:rPr lang="fr-FR" baseline="0" dirty="0"/>
              <a:t> the </a:t>
            </a:r>
            <a:r>
              <a:rPr lang="fr-FR" baseline="0" dirty="0" err="1"/>
              <a:t>Nanomaterials</a:t>
            </a:r>
            <a:r>
              <a:rPr lang="fr-FR" baseline="0" dirty="0"/>
              <a:t> </a:t>
            </a:r>
            <a:r>
              <a:rPr lang="fr-FR" baseline="0" dirty="0" err="1"/>
              <a:t>we</a:t>
            </a:r>
            <a:r>
              <a:rPr lang="fr-FR" baseline="0" dirty="0"/>
              <a:t> have: </a:t>
            </a:r>
            <a:r>
              <a:rPr lang="fr-FR" dirty="0"/>
              <a:t>liposome, </a:t>
            </a:r>
            <a:r>
              <a:rPr lang="fr-FR" dirty="0" err="1"/>
              <a:t>fullerene</a:t>
            </a:r>
            <a:r>
              <a:rPr lang="fr-FR" dirty="0"/>
              <a:t>, </a:t>
            </a:r>
            <a:r>
              <a:rPr lang="fr-FR" dirty="0" err="1"/>
              <a:t>dendrimer</a:t>
            </a:r>
            <a:r>
              <a:rPr lang="fr-FR" dirty="0"/>
              <a:t>, </a:t>
            </a:r>
            <a:r>
              <a:rPr lang="fr-FR" dirty="0" err="1"/>
              <a:t>carbon</a:t>
            </a:r>
            <a:r>
              <a:rPr lang="fr-FR" dirty="0"/>
              <a:t> nanotube, </a:t>
            </a:r>
            <a:r>
              <a:rPr lang="fr-FR" dirty="0" err="1"/>
              <a:t>graphene</a:t>
            </a:r>
            <a:endParaRPr lang="fr-FR" dirty="0"/>
          </a:p>
          <a:p>
            <a:r>
              <a:rPr lang="fr-FR" dirty="0"/>
              <a:t>(Et les nanomatériaux sont listes : liposome, fullerène, dendrimère, nanotube de carbone, </a:t>
            </a:r>
            <a:r>
              <a:rPr lang="fr-FR" dirty="0" err="1"/>
              <a:t>graphène</a:t>
            </a:r>
            <a:r>
              <a:rPr lang="fr-FR"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play the video))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YouTube Sans"/>
                <a:ea typeface="Calibri" panose="020F0502020204030204" pitchFamily="34" charset="0"/>
                <a:cs typeface="Segoe UI" panose="020B0502040204020203" pitchFamily="34" charset="0"/>
              </a:rPr>
              <a:t>How Big Is a Nanometer – 1:28 MINS</a:t>
            </a: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https://www.youtube.com/watch?v=ic3acitkc3u"/>
              </a:rPr>
              <a:t>https://www.youtube.com/watch?v=IC3AcItKc3U</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Nano World – What</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How small</a:t>
            </a:r>
            <a:r>
              <a:rPr lang="en-US" sz="1200" dirty="0">
                <a:effectLst/>
                <a:latin typeface="Segoe UI" panose="020B0502040204020203"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is Nano - 2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mins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https://www.youtube.com/watch?v=eyzo9ocbxng"/>
              </a:rPr>
              <a:t>https://www.youtube.com/watch?v=EYzO9OcBxNg</a:t>
            </a:r>
            <a:endParaRPr lang="en-US" dirty="0"/>
          </a:p>
          <a:p>
            <a:endParaRPr lang="en-US" dirty="0"/>
          </a:p>
          <a:p>
            <a:r>
              <a:rPr lang="en-US"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Nanometer</a:t>
            </a:r>
            <a:r>
              <a:rPr lang="fr-CA" dirty="0"/>
              <a:t> Image:</a:t>
            </a:r>
            <a:r>
              <a:rPr lang="fr-CA" baseline="0" dirty="0"/>
              <a:t> </a:t>
            </a:r>
            <a:r>
              <a:rPr lang="fr-CA" dirty="0"/>
              <a:t>Have the file</a:t>
            </a:r>
            <a:r>
              <a:rPr lang="fr-CA" baseline="0" dirty="0"/>
              <a:t> </a:t>
            </a:r>
            <a:r>
              <a:rPr lang="fr-CA" baseline="0" dirty="0" err="1"/>
              <a:t>locally</a:t>
            </a:r>
            <a:r>
              <a:rPr lang="fr-CA" baseline="0" dirty="0"/>
              <a:t> </a:t>
            </a:r>
            <a:r>
              <a:rPr lang="fr-CA" baseline="0" dirty="0" err="1"/>
              <a:t>saved</a:t>
            </a:r>
            <a:r>
              <a:rPr lang="fr-CA" baseline="0" dirty="0"/>
              <a:t> and </a:t>
            </a:r>
            <a:r>
              <a:rPr lang="fr-CA" baseline="0" dirty="0" err="1"/>
              <a:t>turned</a:t>
            </a:r>
            <a:r>
              <a:rPr lang="fr-CA" baseline="0" dirty="0"/>
              <a:t> to show </a:t>
            </a:r>
            <a:r>
              <a:rPr lang="fr-CA" baseline="0" dirty="0" err="1"/>
              <a:t>correctly</a:t>
            </a:r>
            <a:r>
              <a:rPr lang="fr-CA" dirty="0"/>
              <a:t>: </a:t>
            </a:r>
            <a:r>
              <a:rPr lang="fr-CA" dirty="0">
                <a:hlinkClick r:id="rId6"/>
              </a:rPr>
              <a:t>https://upload.wikimedia.org/wikipedia/commons/a/ae/Comparison_of_nanomaterials_s izes.jpg</a:t>
            </a:r>
            <a:r>
              <a:rPr lang="fr-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a:t>
            </a:r>
            <a:r>
              <a:rPr lang="fr-CA" dirty="0" err="1"/>
              <a:t>Nanometer</a:t>
            </a:r>
            <a:r>
              <a:rPr lang="fr-CA" dirty="0"/>
              <a:t>: </a:t>
            </a:r>
            <a:r>
              <a:rPr lang="en-US" sz="1200" dirty="0">
                <a:hlinkClick r:id="rId5"/>
              </a:rPr>
              <a:t>https://www.youtube.com/watch?v=EYzO9OcBxNg</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https://www.britannica.com/technology/nanotechnology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https://www.nanowerk.com/nanotechnology/introduction/introduction_to_nanotechnology_1.php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Resources in French…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https://fr.wikipedia.org/wiki/Nanotechnologie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https://www.futura-sciences.com/tech/definitions/technologie-nanotechnologie-4783/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39226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key message here is, existing as you are, and being who you are is enough.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think, what does the whole universe and the nano world has to do with this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it has to do with the being, the human side of us, as opposed to the doing.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this slide, at the bottom, you see a horizontal line, representing space, time, and beings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there is a little dot, representing us, me, you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all this space represents all of that we saw in the last two slides, the universe, the nano world and everything in between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a:p>
            <a:pPr fontAlgn="auto">
              <a:spcBef>
                <a:spcPts val="0"/>
              </a:spcBef>
              <a:spcAft>
                <a:spcPts val="0"/>
              </a:spcAft>
              <a:defRPr/>
            </a:pPr>
            <a:r>
              <a:rPr lang="en-CA" dirty="0">
                <a:latin typeface="+mn-lt"/>
                <a:cs typeface="+mn-cs"/>
              </a:rPr>
              <a:t>Who I am, that’s the ideal me</a:t>
            </a:r>
          </a:p>
          <a:p>
            <a:pPr fontAlgn="auto">
              <a:spcBef>
                <a:spcPts val="0"/>
              </a:spcBef>
              <a:spcAft>
                <a:spcPts val="0"/>
              </a:spcAft>
              <a:buFont typeface="Arial" charset="0"/>
              <a:buChar char="•"/>
              <a:defRPr/>
            </a:pPr>
            <a:r>
              <a:rPr lang="en-CA" dirty="0">
                <a:latin typeface="+mn-lt"/>
                <a:cs typeface="+mn-cs"/>
              </a:rPr>
              <a:t> Not who others want me to be,</a:t>
            </a:r>
          </a:p>
          <a:p>
            <a:pPr fontAlgn="auto">
              <a:spcBef>
                <a:spcPts val="0"/>
              </a:spcBef>
              <a:spcAft>
                <a:spcPts val="0"/>
              </a:spcAft>
              <a:buFont typeface="Arial" charset="0"/>
              <a:buChar char="•"/>
              <a:defRPr/>
            </a:pPr>
            <a:r>
              <a:rPr lang="en-CA" dirty="0">
                <a:latin typeface="+mn-lt"/>
                <a:cs typeface="+mn-cs"/>
              </a:rPr>
              <a:t> Not who I would prefer to be</a:t>
            </a:r>
          </a:p>
          <a:p>
            <a:pPr fontAlgn="auto">
              <a:spcBef>
                <a:spcPts val="0"/>
              </a:spcBef>
              <a:spcAft>
                <a:spcPts val="0"/>
              </a:spcAft>
              <a:buFont typeface="Arial" charset="0"/>
              <a:buChar char="•"/>
              <a:defRPr/>
            </a:pPr>
            <a:r>
              <a:rPr lang="en-CA" dirty="0"/>
              <a:t> I am enough</a:t>
            </a:r>
            <a:endParaRPr lang="en-CA"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6169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822B912-F392-8EF2-B700-5E1727E58575}"/>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8" name="Subtitle 2">
            <a:extLst>
              <a:ext uri="{FF2B5EF4-FFF2-40B4-BE49-F238E27FC236}">
                <a16:creationId xmlns:a16="http://schemas.microsoft.com/office/drawing/2014/main" id="{910F708C-990A-76C9-C24E-EC2873F05262}"/>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9" name="Footer Placeholder 4">
            <a:extLst>
              <a:ext uri="{FF2B5EF4-FFF2-40B4-BE49-F238E27FC236}">
                <a16:creationId xmlns:a16="http://schemas.microsoft.com/office/drawing/2014/main" id="{F8520ECE-22BF-FB5B-A3AA-A3078EE6F491}"/>
              </a:ext>
            </a:extLst>
          </p:cNvPr>
          <p:cNvSpPr>
            <a:spLocks noGrp="1"/>
          </p:cNvSpPr>
          <p:nvPr>
            <p:ph type="ftr" sz="quarter" idx="11"/>
          </p:nvPr>
        </p:nvSpPr>
        <p:spPr>
          <a:xfrm>
            <a:off x="3124200" y="6356350"/>
            <a:ext cx="2895600" cy="365125"/>
          </a:xfrm>
        </p:spPr>
        <p:txBody>
          <a:bodyPr/>
          <a:lstStyle/>
          <a:p>
            <a:endParaRPr lang="en-CA"/>
          </a:p>
        </p:txBody>
      </p:sp>
      <p:pic>
        <p:nvPicPr>
          <p:cNvPr id="10" name="Picture 6" descr="govt-of-canada-logo – IISD Experimental Lakes Area">
            <a:extLst>
              <a:ext uri="{FF2B5EF4-FFF2-40B4-BE49-F238E27FC236}">
                <a16:creationId xmlns:a16="http://schemas.microsoft.com/office/drawing/2014/main" id="{DC216AB4-0004-8C06-9C9D-52872092919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Federal - Data and Statistics: Canada - Research Guides at University ...">
            <a:extLst>
              <a:ext uri="{FF2B5EF4-FFF2-40B4-BE49-F238E27FC236}">
                <a16:creationId xmlns:a16="http://schemas.microsoft.com/office/drawing/2014/main" id="{6084641A-5E01-6110-0109-D9C45A8AD21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2" name="Date Placeholder 3">
            <a:extLst>
              <a:ext uri="{FF2B5EF4-FFF2-40B4-BE49-F238E27FC236}">
                <a16:creationId xmlns:a16="http://schemas.microsoft.com/office/drawing/2014/main" id="{B26217A7-5665-8154-A75D-E908C7D50BBF}"/>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2024-05-22</a:t>
            </a:fld>
            <a:endParaRPr lang="en-CA"/>
          </a:p>
        </p:txBody>
      </p:sp>
      <p:sp>
        <p:nvSpPr>
          <p:cNvPr id="13" name="Rectangle 12">
            <a:extLst>
              <a:ext uri="{FF2B5EF4-FFF2-40B4-BE49-F238E27FC236}">
                <a16:creationId xmlns:a16="http://schemas.microsoft.com/office/drawing/2014/main" id="{31E1B7CF-3A94-95B0-5CEE-DB6056839D41}"/>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s://wiki.gccollab.ca/images/f/f1/AGzz_IOCN_RICO_logo_RGB_300dpi.jpg">
            <a:extLst>
              <a:ext uri="{FF2B5EF4-FFF2-40B4-BE49-F238E27FC236}">
                <a16:creationId xmlns:a16="http://schemas.microsoft.com/office/drawing/2014/main" id="{C5319919-BF09-E043-4059-EC536B7A5F3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9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6552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56326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1892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2024-05-22</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8656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38429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2024-05-22</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51721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2024-05-22</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50883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2024-05-22</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547745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9509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2024-05-22</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922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2024-05-22</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1740561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esencing.com/theory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www.presencing.org/aboutus/sp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5.jp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3.png"/><Relationship Id="rId7" Type="http://schemas.openxmlformats.org/officeDocument/2006/relationships/image" Target="../media/image42.png"/><Relationship Id="rId12"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54.png"/><Relationship Id="rId5" Type="http://schemas.openxmlformats.org/officeDocument/2006/relationships/image" Target="../media/image56.png"/><Relationship Id="rId10" Type="http://schemas.openxmlformats.org/officeDocument/2006/relationships/image" Target="../media/image40.png"/><Relationship Id="rId4" Type="http://schemas.openxmlformats.org/officeDocument/2006/relationships/image" Target="../media/image55.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5.jpg"/><Relationship Id="rId21" Type="http://schemas.openxmlformats.org/officeDocument/2006/relationships/image" Target="../media/image32.jpeg"/><Relationship Id="rId7" Type="http://schemas.openxmlformats.org/officeDocument/2006/relationships/image" Target="../media/image19.png"/><Relationship Id="rId12" Type="http://schemas.openxmlformats.org/officeDocument/2006/relationships/image" Target="../media/image14.jp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6.png"/><Relationship Id="rId10" Type="http://schemas.openxmlformats.org/officeDocument/2006/relationships/image" Target="../media/image22.jpg"/><Relationship Id="rId19" Type="http://schemas.openxmlformats.org/officeDocument/2006/relationships/image" Target="../media/image30.png"/><Relationship Id="rId4" Type="http://schemas.openxmlformats.org/officeDocument/2006/relationships/image" Target="../media/image16.jpeg"/><Relationship Id="rId9" Type="http://schemas.openxmlformats.org/officeDocument/2006/relationships/image" Target="../media/image21.jpg"/><Relationship Id="rId14" Type="http://schemas.openxmlformats.org/officeDocument/2006/relationships/image" Target="../media/image25.jpeg"/><Relationship Id="rId22"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Universe"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jpe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upload.wikimedia.org/wikipedia/commons/a/ae/Comparison_of_nanomaterials_sizes.jpg" TargetMode="External"/><Relationship Id="rId5" Type="http://schemas.openxmlformats.org/officeDocument/2006/relationships/hyperlink" Target="https://www.youtube.com/watch?v=EYzO9OcBxNg" TargetMode="External"/><Relationship Id="rId4" Type="http://schemas.openxmlformats.org/officeDocument/2006/relationships/hyperlink" Target="https://en.wikipedia.org/wiki/Nanotechnology" TargetMode="External"/><Relationship Id="rId9"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16" name="Picture 15">
            <a:extLst>
              <a:ext uri="{FF2B5EF4-FFF2-40B4-BE49-F238E27FC236}">
                <a16:creationId xmlns:a16="http://schemas.microsoft.com/office/drawing/2014/main" id="{3EA4CD1C-76B6-772E-C152-1AE2BFACE67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89634" y="709934"/>
            <a:ext cx="3538736" cy="3520998"/>
          </a:xfrm>
          <a:prstGeom prst="rect">
            <a:avLst/>
          </a:prstGeom>
        </p:spPr>
      </p:pic>
      <p:pic>
        <p:nvPicPr>
          <p:cNvPr id="1026" name="Picture 2" descr="Floral Mandala Coloring Page | Easy Drawing Guides">
            <a:extLst>
              <a:ext uri="{FF2B5EF4-FFF2-40B4-BE49-F238E27FC236}">
                <a16:creationId xmlns:a16="http://schemas.microsoft.com/office/drawing/2014/main" id="{598D0892-D8A1-CE08-367A-A9A5CB2397C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5" y="513343"/>
            <a:ext cx="3887099" cy="3887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ntable Mandala Coloring Pages">
            <a:extLst>
              <a:ext uri="{FF2B5EF4-FFF2-40B4-BE49-F238E27FC236}">
                <a16:creationId xmlns:a16="http://schemas.microsoft.com/office/drawing/2014/main" id="{90B00198-D132-B756-51A1-5482AD9827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270" y="4496742"/>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Printable Mandala Coloring Pages">
            <a:extLst>
              <a:ext uri="{FF2B5EF4-FFF2-40B4-BE49-F238E27FC236}">
                <a16:creationId xmlns:a16="http://schemas.microsoft.com/office/drawing/2014/main" id="{2B3B4B60-1933-15D9-0542-03AF12F4E2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5896" y="4472706"/>
            <a:ext cx="2372207" cy="23612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intable Mandala Coloring Pages">
            <a:extLst>
              <a:ext uri="{FF2B5EF4-FFF2-40B4-BE49-F238E27FC236}">
                <a16:creationId xmlns:a16="http://schemas.microsoft.com/office/drawing/2014/main" id="{97121146-5CA1-4EB1-5A63-0D1175FB8D74}"/>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0392" y="4400442"/>
            <a:ext cx="2372207" cy="236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3d clipart 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058" y="3371133"/>
            <a:ext cx="2370590" cy="23705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CA" sz="4000" dirty="0">
                <a:solidFill>
                  <a:srgbClr val="002060"/>
                </a:solidFill>
              </a:rPr>
              <a:t>Being Fully Present</a:t>
            </a:r>
          </a:p>
        </p:txBody>
      </p:sp>
      <p:sp>
        <p:nvSpPr>
          <p:cNvPr id="3" name="Content Placeholder 2"/>
          <p:cNvSpPr>
            <a:spLocks noGrp="1"/>
          </p:cNvSpPr>
          <p:nvPr>
            <p:ph idx="1"/>
          </p:nvPr>
        </p:nvSpPr>
        <p:spPr>
          <a:xfrm>
            <a:off x="457199" y="1450959"/>
            <a:ext cx="8011496" cy="1775303"/>
          </a:xfrm>
        </p:spPr>
        <p:txBody>
          <a:bodyPr>
            <a:normAutofit/>
          </a:bodyPr>
          <a:lstStyle/>
          <a:p>
            <a:pPr marL="0" indent="0">
              <a:buNone/>
            </a:pPr>
            <a:r>
              <a:rPr lang="en-US" dirty="0"/>
              <a:t>“Being fully present means having your focus, your attention, your thoughts and feelings all concentrated on the task at hand” </a:t>
            </a:r>
          </a:p>
        </p:txBody>
      </p:sp>
      <p:sp>
        <p:nvSpPr>
          <p:cNvPr id="7" name="Cloud Callout 6"/>
          <p:cNvSpPr/>
          <p:nvPr/>
        </p:nvSpPr>
        <p:spPr>
          <a:xfrm rot="927413" flipH="1">
            <a:off x="2064017" y="3000703"/>
            <a:ext cx="1606653" cy="98429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Think</a:t>
            </a:r>
          </a:p>
        </p:txBody>
      </p:sp>
      <p:sp>
        <p:nvSpPr>
          <p:cNvPr id="9" name="Flowchart: Predefined Process 8"/>
          <p:cNvSpPr/>
          <p:nvPr/>
        </p:nvSpPr>
        <p:spPr>
          <a:xfrm>
            <a:off x="1538158" y="4360129"/>
            <a:ext cx="1296144" cy="971039"/>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Do</a:t>
            </a:r>
          </a:p>
        </p:txBody>
      </p:sp>
      <p:grpSp>
        <p:nvGrpSpPr>
          <p:cNvPr id="21" name="Group 20"/>
          <p:cNvGrpSpPr/>
          <p:nvPr/>
        </p:nvGrpSpPr>
        <p:grpSpPr>
          <a:xfrm>
            <a:off x="2854823" y="2970006"/>
            <a:ext cx="3168707" cy="3843371"/>
            <a:chOff x="7495448" y="1124744"/>
            <a:chExt cx="3006535" cy="3631337"/>
          </a:xfrm>
        </p:grpSpPr>
        <p:pic>
          <p:nvPicPr>
            <p:cNvPr id="20" name="Picture 19"/>
            <p:cNvPicPr>
              <a:picLocks noChangeAspect="1"/>
            </p:cNvPicPr>
            <p:nvPr/>
          </p:nvPicPr>
          <p:blipFill>
            <a:blip r:embed="rId4"/>
            <a:stretch>
              <a:fillRect/>
            </a:stretch>
          </p:blipFill>
          <p:spPr>
            <a:xfrm>
              <a:off x="8396958" y="1124744"/>
              <a:ext cx="2105025" cy="2914650"/>
            </a:xfrm>
            <a:prstGeom prst="rect">
              <a:avLst/>
            </a:prstGeom>
          </p:spPr>
        </p:pic>
        <p:pic>
          <p:nvPicPr>
            <p:cNvPr id="24" name="Picture 2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sp>
        <p:nvSpPr>
          <p:cNvPr id="11" name="Double Wave 10"/>
          <p:cNvSpPr/>
          <p:nvPr/>
        </p:nvSpPr>
        <p:spPr>
          <a:xfrm rot="20677385">
            <a:off x="5777218" y="2804160"/>
            <a:ext cx="1440160" cy="93610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a:p>
            <a:pPr algn="ctr"/>
            <a:r>
              <a:rPr lang="fr-CA" dirty="0" err="1"/>
              <a:t>Feel</a:t>
            </a:r>
            <a:endParaRPr lang="fr-CA" dirty="0"/>
          </a:p>
          <a:p>
            <a:pPr algn="ctr"/>
            <a:endParaRPr lang="en-CA" dirty="0"/>
          </a:p>
        </p:txBody>
      </p:sp>
      <p:sp>
        <p:nvSpPr>
          <p:cNvPr id="10" name="Oval 9"/>
          <p:cNvSpPr/>
          <p:nvPr/>
        </p:nvSpPr>
        <p:spPr>
          <a:xfrm rot="613333">
            <a:off x="6031817" y="5646682"/>
            <a:ext cx="1224136" cy="11459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Believe</a:t>
            </a:r>
          </a:p>
        </p:txBody>
      </p:sp>
      <p:grpSp>
        <p:nvGrpSpPr>
          <p:cNvPr id="5" name="Group 4"/>
          <p:cNvGrpSpPr/>
          <p:nvPr/>
        </p:nvGrpSpPr>
        <p:grpSpPr>
          <a:xfrm>
            <a:off x="6228973" y="4300871"/>
            <a:ext cx="1607624" cy="732311"/>
            <a:chOff x="6281118" y="4617857"/>
            <a:chExt cx="1607624" cy="732311"/>
          </a:xfrm>
        </p:grpSpPr>
        <p:sp>
          <p:nvSpPr>
            <p:cNvPr id="6" name="Oval Callout 5"/>
            <p:cNvSpPr/>
            <p:nvPr/>
          </p:nvSpPr>
          <p:spPr>
            <a:xfrm rot="5400000">
              <a:off x="6718774" y="4180201"/>
              <a:ext cx="732311" cy="16076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6834443" y="4772197"/>
              <a:ext cx="500971" cy="369332"/>
            </a:xfrm>
            <a:prstGeom prst="rect">
              <a:avLst/>
            </a:prstGeom>
          </p:spPr>
          <p:txBody>
            <a:bodyPr wrap="none">
              <a:spAutoFit/>
            </a:bodyPr>
            <a:lstStyle/>
            <a:p>
              <a:r>
                <a:rPr lang="en-CA" dirty="0">
                  <a:solidFill>
                    <a:schemeClr val="bg1"/>
                  </a:solidFill>
                </a:rPr>
                <a:t>Say</a:t>
              </a:r>
            </a:p>
          </p:txBody>
        </p:sp>
      </p:grpSp>
      <p:sp>
        <p:nvSpPr>
          <p:cNvPr id="8" name="Explosion 2 7"/>
          <p:cNvSpPr/>
          <p:nvPr/>
        </p:nvSpPr>
        <p:spPr>
          <a:xfrm rot="20979072">
            <a:off x="1654492" y="5445484"/>
            <a:ext cx="2122080" cy="151926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Express</a:t>
            </a:r>
          </a:p>
        </p:txBody>
      </p:sp>
    </p:spTree>
    <p:extLst>
      <p:ext uri="{BB962C8B-B14F-4D97-AF65-F5344CB8AC3E}">
        <p14:creationId xmlns:p14="http://schemas.microsoft.com/office/powerpoint/2010/main" val="237856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fade">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par>
                          <p:cTn id="38" fill="hold">
                            <p:stCondLst>
                              <p:cond delay="500"/>
                            </p:stCondLst>
                            <p:childTnLst>
                              <p:par>
                                <p:cTn id="39" presetID="10" presetClass="exit" presetSubtype="0" fill="hold" grpId="1" nodeType="afterEffect">
                                  <p:stCondLst>
                                    <p:cond delay="0"/>
                                  </p:stCondLst>
                                  <p:childTnLst>
                                    <p:animEffect transition="out" filter="fade">
                                      <p:cBhvr>
                                        <p:cTn id="40" dur="500"/>
                                        <p:tgtEl>
                                          <p:spTgt spid="7"/>
                                        </p:tgtEl>
                                      </p:cBhvr>
                                    </p:animEffect>
                                    <p:set>
                                      <p:cBhvr>
                                        <p:cTn id="41" dur="1" fill="hold">
                                          <p:stCondLst>
                                            <p:cond delay="499"/>
                                          </p:stCondLst>
                                        </p:cTn>
                                        <p:tgtEl>
                                          <p:spTgt spid="7"/>
                                        </p:tgtEl>
                                        <p:attrNameLst>
                                          <p:attrName>style.visibility</p:attrName>
                                        </p:attrNameLst>
                                      </p:cBhvr>
                                      <p:to>
                                        <p:strVal val="hidden"/>
                                      </p:to>
                                    </p:set>
                                  </p:childTnLst>
                                </p:cTn>
                              </p:par>
                            </p:childTnLst>
                          </p:cTn>
                        </p:par>
                        <p:par>
                          <p:cTn id="42" fill="hold">
                            <p:stCondLst>
                              <p:cond delay="1000"/>
                            </p:stCondLst>
                            <p:childTnLst>
                              <p:par>
                                <p:cTn id="43" presetID="10" presetClass="exit" presetSubtype="0" fill="hold" grpId="1" nodeType="after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par>
                          <p:cTn id="46" fill="hold">
                            <p:stCondLst>
                              <p:cond delay="1500"/>
                            </p:stCondLst>
                            <p:childTnLst>
                              <p:par>
                                <p:cTn id="47" presetID="10" presetClass="exit" presetSubtype="0" fill="hold" grpId="1" nodeType="afterEffect">
                                  <p:stCondLst>
                                    <p:cond delay="0"/>
                                  </p:stCondLst>
                                  <p:childTnLst>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par>
                          <p:cTn id="50" fill="hold">
                            <p:stCondLst>
                              <p:cond delay="2000"/>
                            </p:stCondLst>
                            <p:childTnLst>
                              <p:par>
                                <p:cTn id="51" presetID="10" presetClass="exit" presetSubtype="0" fill="hold" grpId="1" nodeType="after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par>
                          <p:cTn id="54" fill="hold">
                            <p:stCondLst>
                              <p:cond delay="2500"/>
                            </p:stCondLst>
                            <p:childTnLst>
                              <p:par>
                                <p:cTn id="55" presetID="10" presetClass="exit" presetSubtype="0" fill="hold" grpId="1" nodeType="after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028"/>
                                        </p:tgtEl>
                                      </p:cBhvr>
                                    </p:animEffect>
                                    <p:set>
                                      <p:cBhvr>
                                        <p:cTn id="61" dur="1" fill="hold">
                                          <p:stCondLst>
                                            <p:cond delay="499"/>
                                          </p:stCondLst>
                                        </p:cTn>
                                        <p:tgtEl>
                                          <p:spTgt spid="1028"/>
                                        </p:tgtEl>
                                        <p:attrNameLst>
                                          <p:attrName>style.visibility</p:attrName>
                                        </p:attrNameLst>
                                      </p:cBhvr>
                                      <p:to>
                                        <p:strVal val="hidden"/>
                                      </p:to>
                                    </p:set>
                                  </p:childTnLst>
                                </p:cTn>
                              </p:par>
                            </p:childTnLst>
                          </p:cTn>
                        </p:par>
                        <p:par>
                          <p:cTn id="62" fill="hold">
                            <p:stCondLst>
                              <p:cond delay="35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9" grpId="1" animBg="1"/>
      <p:bldP spid="11" grpId="0" animBg="1"/>
      <p:bldP spid="11" grpId="1" animBg="1"/>
      <p:bldP spid="10" grpId="0" animBg="1"/>
      <p:bldP spid="10"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err="1">
                <a:solidFill>
                  <a:srgbClr val="002060"/>
                </a:solidFill>
              </a:rPr>
              <a:t>Presencing</a:t>
            </a:r>
            <a:r>
              <a:rPr lang="en-CA" sz="4000" dirty="0">
                <a:solidFill>
                  <a:srgbClr val="002060"/>
                </a:solidFill>
              </a:rPr>
              <a:t> </a:t>
            </a:r>
          </a:p>
        </p:txBody>
      </p:sp>
      <p:sp>
        <p:nvSpPr>
          <p:cNvPr id="3" name="Content Placeholder 2"/>
          <p:cNvSpPr>
            <a:spLocks noGrp="1"/>
          </p:cNvSpPr>
          <p:nvPr>
            <p:ph idx="1"/>
          </p:nvPr>
        </p:nvSpPr>
        <p:spPr>
          <a:xfrm>
            <a:off x="457201" y="1600200"/>
            <a:ext cx="5698976" cy="1814507"/>
          </a:xfrm>
        </p:spPr>
        <p:txBody>
          <a:bodyPr>
            <a:normAutofit/>
          </a:bodyPr>
          <a:lstStyle/>
          <a:p>
            <a:pPr lvl="0"/>
            <a:r>
              <a:rPr lang="en-US" sz="2400" dirty="0"/>
              <a:t>… is a blended word combining “</a:t>
            </a:r>
            <a:r>
              <a:rPr lang="en-US" sz="2400" b="1" dirty="0"/>
              <a:t>sensing</a:t>
            </a:r>
            <a:r>
              <a:rPr lang="en-US" sz="2400" dirty="0"/>
              <a:t>” (feeling the future possibility) and “</a:t>
            </a:r>
            <a:r>
              <a:rPr lang="en-US" sz="2400" b="1" dirty="0"/>
              <a:t>presence</a:t>
            </a:r>
            <a:r>
              <a:rPr lang="en-US" sz="2400" dirty="0"/>
              <a:t>” (the state of being in the present moment)</a:t>
            </a:r>
          </a:p>
        </p:txBody>
      </p:sp>
      <p:sp>
        <p:nvSpPr>
          <p:cNvPr id="4" name="Rectangle 3"/>
          <p:cNvSpPr/>
          <p:nvPr/>
        </p:nvSpPr>
        <p:spPr>
          <a:xfrm>
            <a:off x="6179224" y="3137708"/>
            <a:ext cx="2600777" cy="276999"/>
          </a:xfrm>
          <a:prstGeom prst="rect">
            <a:avLst/>
          </a:prstGeom>
        </p:spPr>
        <p:txBody>
          <a:bodyPr wrap="none">
            <a:spAutoFit/>
          </a:bodyPr>
          <a:lstStyle/>
          <a:p>
            <a:r>
              <a:rPr lang="en-CA" sz="1200" dirty="0">
                <a:hlinkClick r:id="rId3"/>
              </a:rPr>
              <a:t>https://www.presencing.com/theoryu</a:t>
            </a:r>
            <a:r>
              <a:rPr lang="en-CA" sz="1200" dirty="0"/>
              <a:t> </a:t>
            </a:r>
          </a:p>
        </p:txBody>
      </p:sp>
      <p:pic>
        <p:nvPicPr>
          <p:cNvPr id="8" name="Picture 7"/>
          <p:cNvPicPr>
            <a:picLocks noChangeAspect="1"/>
          </p:cNvPicPr>
          <p:nvPr/>
        </p:nvPicPr>
        <p:blipFill>
          <a:blip r:embed="rId4"/>
          <a:stretch>
            <a:fillRect/>
          </a:stretch>
        </p:blipFill>
        <p:spPr>
          <a:xfrm>
            <a:off x="6186120" y="274638"/>
            <a:ext cx="2702044" cy="2727638"/>
          </a:xfrm>
          <a:prstGeom prst="rect">
            <a:avLst/>
          </a:prstGeom>
        </p:spPr>
      </p:pic>
      <p:sp>
        <p:nvSpPr>
          <p:cNvPr id="10" name="Title 1"/>
          <p:cNvSpPr txBox="1">
            <a:spLocks/>
          </p:cNvSpPr>
          <p:nvPr/>
        </p:nvSpPr>
        <p:spPr>
          <a:xfrm>
            <a:off x="450777" y="3453016"/>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2060"/>
                </a:solidFill>
              </a:rPr>
              <a:t>Theory - U</a:t>
            </a:r>
          </a:p>
        </p:txBody>
      </p:sp>
      <p:sp>
        <p:nvSpPr>
          <p:cNvPr id="11" name="Content Placeholder 2"/>
          <p:cNvSpPr txBox="1">
            <a:spLocks/>
          </p:cNvSpPr>
          <p:nvPr/>
        </p:nvSpPr>
        <p:spPr>
          <a:xfrm>
            <a:off x="450777" y="4365822"/>
            <a:ext cx="807524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33333"/>
                </a:solidFill>
                <a:latin typeface="Arial" panose="020B0604020202020204" pitchFamily="34" charset="0"/>
              </a:rPr>
              <a:t>Theory U proposes that the quality of the results that we create in any kind of social system is a function of the quality of awareness, attention, or </a:t>
            </a:r>
            <a:r>
              <a:rPr lang="en-US" sz="2400" b="1" dirty="0">
                <a:solidFill>
                  <a:srgbClr val="333333"/>
                </a:solidFill>
                <a:latin typeface="Arial" panose="020B0604020202020204" pitchFamily="34" charset="0"/>
              </a:rPr>
              <a:t>consciousness that the participants in the system operate from</a:t>
            </a:r>
            <a:r>
              <a:rPr lang="en-US" sz="2400" dirty="0">
                <a:solidFill>
                  <a:srgbClr val="333333"/>
                </a:solidFill>
                <a:latin typeface="Arial" panose="020B0604020202020204" pitchFamily="34" charset="0"/>
              </a:rPr>
              <a:t>.  *</a:t>
            </a:r>
            <a:endParaRPr lang="en-CA" sz="2400" dirty="0"/>
          </a:p>
        </p:txBody>
      </p:sp>
    </p:spTree>
    <p:extLst>
      <p:ext uri="{BB962C8B-B14F-4D97-AF65-F5344CB8AC3E}">
        <p14:creationId xmlns:p14="http://schemas.microsoft.com/office/powerpoint/2010/main" val="54261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peacevalleyau.org/sites/default/files/2019-05/Theory%20U%20-%20pictorial%20overview.png"/>
          <p:cNvPicPr>
            <a:picLocks noChangeAspect="1" noChangeArrowheads="1"/>
          </p:cNvPicPr>
          <p:nvPr/>
        </p:nvPicPr>
        <p:blipFill rotWithShape="1">
          <a:blip r:embed="rId3">
            <a:extLst>
              <a:ext uri="{28A0092B-C50C-407E-A947-70E740481C1C}">
                <a14:useLocalDpi xmlns:a14="http://schemas.microsoft.com/office/drawing/2010/main" val="0"/>
              </a:ext>
            </a:extLst>
          </a:blip>
          <a:srcRect t="44833"/>
          <a:stretch/>
        </p:blipFill>
        <p:spPr bwMode="auto">
          <a:xfrm>
            <a:off x="3347864" y="58199"/>
            <a:ext cx="5767972" cy="29910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251520" y="1100090"/>
            <a:ext cx="8229600" cy="1143000"/>
          </a:xfrm>
        </p:spPr>
        <p:txBody>
          <a:bodyPr>
            <a:normAutofit/>
          </a:bodyPr>
          <a:lstStyle/>
          <a:p>
            <a:r>
              <a:rPr lang="en-CA" sz="4000" dirty="0">
                <a:solidFill>
                  <a:srgbClr val="002060"/>
                </a:solidFill>
              </a:rPr>
              <a:t>Theory - U</a:t>
            </a:r>
            <a:endParaRPr lang="en-US" sz="4000" dirty="0">
              <a:solidFill>
                <a:srgbClr val="002060"/>
              </a:solidFill>
            </a:endParaRPr>
          </a:p>
        </p:txBody>
      </p:sp>
      <p:sp>
        <p:nvSpPr>
          <p:cNvPr id="7" name="Content Placeholder 6"/>
          <p:cNvSpPr>
            <a:spLocks noGrp="1"/>
          </p:cNvSpPr>
          <p:nvPr>
            <p:ph idx="1"/>
          </p:nvPr>
        </p:nvSpPr>
        <p:spPr>
          <a:xfrm>
            <a:off x="423737" y="3116335"/>
            <a:ext cx="8229600" cy="1871509"/>
          </a:xfrm>
        </p:spPr>
        <p:txBody>
          <a:bodyPr>
            <a:normAutofit fontScale="70000" lnSpcReduction="20000"/>
          </a:bodyPr>
          <a:lstStyle/>
          <a:p>
            <a:r>
              <a:rPr lang="en-CA" dirty="0"/>
              <a:t>Embodies awareness-based systems change… </a:t>
            </a:r>
          </a:p>
          <a:p>
            <a:r>
              <a:rPr lang="en-CA" dirty="0"/>
              <a:t>You can only change a system when you transform consciousness.</a:t>
            </a:r>
          </a:p>
          <a:p>
            <a:r>
              <a:rPr lang="en-CA" dirty="0"/>
              <a:t>You can only transform consciousness when the system see and sense itself					 -- Otto </a:t>
            </a:r>
            <a:r>
              <a:rPr lang="en-CA" dirty="0" err="1"/>
              <a:t>Scharmer</a:t>
            </a:r>
            <a:endParaRPr lang="en-CA" dirty="0"/>
          </a:p>
        </p:txBody>
      </p:sp>
      <p:sp>
        <p:nvSpPr>
          <p:cNvPr id="2" name="Rectangle 1"/>
          <p:cNvSpPr/>
          <p:nvPr/>
        </p:nvSpPr>
        <p:spPr>
          <a:xfrm>
            <a:off x="754362" y="4726713"/>
            <a:ext cx="7898975" cy="1631216"/>
          </a:xfrm>
          <a:prstGeom prst="rect">
            <a:avLst/>
          </a:prstGeom>
        </p:spPr>
        <p:txBody>
          <a:bodyPr wrap="square">
            <a:spAutoFit/>
          </a:bodyPr>
          <a:lstStyle/>
          <a:p>
            <a:r>
              <a:rPr lang="en-US" sz="2000" dirty="0">
                <a:solidFill>
                  <a:srgbClr val="253743"/>
                </a:solidFill>
              </a:rPr>
              <a:t>Theory – U uses "social </a:t>
            </a:r>
            <a:r>
              <a:rPr lang="en-US" sz="2000" dirty="0" err="1">
                <a:solidFill>
                  <a:srgbClr val="253743"/>
                </a:solidFill>
              </a:rPr>
              <a:t>presencing</a:t>
            </a:r>
            <a:r>
              <a:rPr lang="en-US" sz="2000" dirty="0">
                <a:solidFill>
                  <a:srgbClr val="253743"/>
                </a:solidFill>
              </a:rPr>
              <a:t> theatre“, this is not "theater" in the conventional sense, it uses simple body postures and movements to dissolve limiting concepts, to communicate directly, to access intuition, and to make visible both current reality, and the deeper – often invisible – leverage points for creating profound change.</a:t>
            </a:r>
            <a:endParaRPr lang="en-US" sz="2000" dirty="0"/>
          </a:p>
        </p:txBody>
      </p:sp>
      <p:sp>
        <p:nvSpPr>
          <p:cNvPr id="3" name="Rectangle 2"/>
          <p:cNvSpPr/>
          <p:nvPr/>
        </p:nvSpPr>
        <p:spPr>
          <a:xfrm>
            <a:off x="2834512" y="6353768"/>
            <a:ext cx="3408049" cy="307777"/>
          </a:xfrm>
          <a:prstGeom prst="rect">
            <a:avLst/>
          </a:prstGeom>
        </p:spPr>
        <p:txBody>
          <a:bodyPr wrap="none">
            <a:spAutoFit/>
          </a:bodyPr>
          <a:lstStyle/>
          <a:p>
            <a:pPr algn="ctr"/>
            <a:r>
              <a:rPr lang="en-US" sz="1400" dirty="0">
                <a:solidFill>
                  <a:srgbClr val="253743"/>
                </a:solidFill>
                <a:latin typeface="PT Sans"/>
                <a:hlinkClick r:id="rId4"/>
              </a:rPr>
              <a:t>https://www.presencing.org/aboutus/spt</a:t>
            </a:r>
            <a:r>
              <a:rPr lang="en-US" sz="1400" dirty="0">
                <a:solidFill>
                  <a:srgbClr val="253743"/>
                </a:solidFill>
                <a:latin typeface="PT Sans"/>
              </a:rPr>
              <a:t> </a:t>
            </a:r>
          </a:p>
        </p:txBody>
      </p:sp>
      <p:pic>
        <p:nvPicPr>
          <p:cNvPr id="17" name="Picture 4" descr="C:\Users\GonzalA1\AppData\Local\Microsoft\Windows\Temporary Internet Files\Content.IE5\3XXIV14Y\Movie-icon-2[1].png">
            <a:extLst>
              <a:ext uri="{FF2B5EF4-FFF2-40B4-BE49-F238E27FC236}">
                <a16:creationId xmlns:a16="http://schemas.microsoft.com/office/drawing/2014/main" id="{4A0F668D-5C83-5C43-F4E9-AE9286A30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GonzalA1\AppData\Local\Microsoft\Windows\Temporary Internet Files\Content.IE5\3XXIV14Y\Movie-icon-2[1].png">
            <a:extLst>
              <a:ext uri="{FF2B5EF4-FFF2-40B4-BE49-F238E27FC236}">
                <a16:creationId xmlns:a16="http://schemas.microsoft.com/office/drawing/2014/main" id="{3EA3D642-4B35-BCBA-6633-5C19F824B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978" y="64617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92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E98074B-6FD5-77CF-A050-4C5D83539F4F}"/>
              </a:ext>
            </a:extLst>
          </p:cNvPr>
          <p:cNvPicPr>
            <a:picLocks noChangeAspect="1"/>
          </p:cNvPicPr>
          <p:nvPr/>
        </p:nvPicPr>
        <p:blipFill rotWithShape="1">
          <a:blip r:embed="rId3">
            <a:duotone>
              <a:schemeClr val="accent4">
                <a:shade val="45000"/>
                <a:satMod val="135000"/>
              </a:schemeClr>
              <a:prstClr val="white"/>
            </a:duotone>
            <a:alphaModFix amt="85000"/>
          </a:blip>
          <a:srcRect b="10852"/>
          <a:stretch/>
        </p:blipFill>
        <p:spPr>
          <a:xfrm>
            <a:off x="3039281" y="4653136"/>
            <a:ext cx="2760205" cy="1748034"/>
          </a:xfrm>
          <a:prstGeom prst="ellipse">
            <a:avLst/>
          </a:prstGeom>
          <a:ln>
            <a:noFill/>
          </a:ln>
          <a:effectLst>
            <a:softEdge rad="112500"/>
          </a:effectLst>
        </p:spPr>
      </p:pic>
      <p:pic>
        <p:nvPicPr>
          <p:cNvPr id="4" name="Picture 2" descr="Symbol of teamwork, cooperation, partnership. Team building concept. Business team metaphor. Business partners or company employees work together on a project. Young people put together puzzle pieces. Illustration.Vector. Flat. Cartoon. togetherness stock illustrations">
            <a:extLst>
              <a:ext uri="{FF2B5EF4-FFF2-40B4-BE49-F238E27FC236}">
                <a16:creationId xmlns:a16="http://schemas.microsoft.com/office/drawing/2014/main" id="{E1040831-932B-D296-7438-EFDB43F615C2}"/>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4787" t="4912" r="7282" b="8630"/>
          <a:stretch/>
        </p:blipFill>
        <p:spPr bwMode="auto">
          <a:xfrm>
            <a:off x="5580112" y="1482431"/>
            <a:ext cx="3384376" cy="19465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7967" y="415096"/>
            <a:ext cx="8856984" cy="706090"/>
          </a:xfrm>
        </p:spPr>
        <p:txBody>
          <a:bodyPr>
            <a:normAutofit/>
          </a:bodyPr>
          <a:lstStyle/>
          <a:p>
            <a:pPr fontAlgn="base"/>
            <a:r>
              <a:rPr lang="en-US" sz="4000" dirty="0">
                <a:solidFill>
                  <a:srgbClr val="002060"/>
                </a:solidFill>
              </a:rPr>
              <a:t>Finding a Win, Win, Win Solution</a:t>
            </a:r>
          </a:p>
        </p:txBody>
      </p:sp>
      <p:sp>
        <p:nvSpPr>
          <p:cNvPr id="3" name="Content Placeholder 2"/>
          <p:cNvSpPr>
            <a:spLocks noGrp="1"/>
          </p:cNvSpPr>
          <p:nvPr>
            <p:ph idx="1"/>
          </p:nvPr>
        </p:nvSpPr>
        <p:spPr>
          <a:xfrm>
            <a:off x="539552" y="1498832"/>
            <a:ext cx="5288881" cy="5112568"/>
          </a:xfrm>
        </p:spPr>
        <p:txBody>
          <a:bodyPr>
            <a:noAutofit/>
          </a:bodyPr>
          <a:lstStyle/>
          <a:p>
            <a:pPr>
              <a:spcBef>
                <a:spcPts val="0"/>
              </a:spcBef>
            </a:pPr>
            <a:r>
              <a:rPr lang="en-US" sz="2800" dirty="0"/>
              <a:t>The benefits of A Win, Win, Win Solution practice</a:t>
            </a:r>
            <a:endParaRPr lang="en-CA" sz="2800" dirty="0"/>
          </a:p>
          <a:p>
            <a:pPr marL="0" indent="0">
              <a:spcBef>
                <a:spcPts val="0"/>
              </a:spcBef>
              <a:buNone/>
            </a:pPr>
            <a:endParaRPr lang="en-US" sz="2800" dirty="0"/>
          </a:p>
          <a:p>
            <a:pPr marL="0" indent="0">
              <a:spcBef>
                <a:spcPts val="0"/>
              </a:spcBef>
              <a:buNone/>
            </a:pPr>
            <a:endParaRPr lang="en-US" sz="2800" dirty="0"/>
          </a:p>
          <a:p>
            <a:pPr>
              <a:spcBef>
                <a:spcPts val="0"/>
              </a:spcBef>
            </a:pPr>
            <a:r>
              <a:rPr lang="en-US" sz="2800" dirty="0"/>
              <a:t>A guided reflection investigating how to solve difficult problems in a way that brings the broadest benefit to all</a:t>
            </a:r>
            <a:endParaRPr lang="en-CA" sz="2800" dirty="0"/>
          </a:p>
        </p:txBody>
      </p:sp>
      <p:pic>
        <p:nvPicPr>
          <p:cNvPr id="6" name="Picture 4" descr="C:\Users\GonzalA1\AppData\Local\Microsoft\Windows\Temporary Internet Files\Content.IE5\3XXIV14Y\Movie-icon-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0578" y="6309320"/>
            <a:ext cx="503552" cy="42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ext, menu, kitchen utensil, tableware&#10;&#10;Description automatically generated">
            <a:extLst>
              <a:ext uri="{FF2B5EF4-FFF2-40B4-BE49-F238E27FC236}">
                <a16:creationId xmlns:a16="http://schemas.microsoft.com/office/drawing/2014/main" id="{4E55D5C6-812F-A9E5-A58A-12FCC7B86A4C}"/>
              </a:ext>
            </a:extLst>
          </p:cNvPr>
          <p:cNvPicPr>
            <a:picLocks noChangeAspect="1"/>
          </p:cNvPicPr>
          <p:nvPr/>
        </p:nvPicPr>
        <p:blipFill>
          <a:blip r:embed="rId3"/>
          <a:stretch>
            <a:fillRect/>
          </a:stretch>
        </p:blipFill>
        <p:spPr>
          <a:xfrm>
            <a:off x="4572000" y="1676036"/>
            <a:ext cx="4809930" cy="4489268"/>
          </a:xfrm>
          <a:prstGeom prst="rect">
            <a:avLst/>
          </a:prstGeom>
        </p:spPr>
      </p:pic>
      <p:sp>
        <p:nvSpPr>
          <p:cNvPr id="2" name="Title 1"/>
          <p:cNvSpPr>
            <a:spLocks noGrp="1"/>
          </p:cNvSpPr>
          <p:nvPr>
            <p:ph type="title"/>
          </p:nvPr>
        </p:nvSpPr>
        <p:spPr>
          <a:xfrm>
            <a:off x="694653" y="260648"/>
            <a:ext cx="8449346" cy="663633"/>
          </a:xfrm>
        </p:spPr>
        <p:txBody>
          <a:bodyPr>
            <a:noAutofit/>
          </a:bodyPr>
          <a:lstStyle/>
          <a:p>
            <a:r>
              <a:rPr lang="en-CA" sz="4000" dirty="0">
                <a:solidFill>
                  <a:srgbClr val="002060"/>
                </a:solidFill>
              </a:rPr>
              <a:t>Benefits of Mindful Eating</a:t>
            </a:r>
          </a:p>
        </p:txBody>
      </p:sp>
      <p:sp>
        <p:nvSpPr>
          <p:cNvPr id="4" name="Donut 3"/>
          <p:cNvSpPr/>
          <p:nvPr/>
        </p:nvSpPr>
        <p:spPr>
          <a:xfrm rot="20624815">
            <a:off x="3674587" y="418569"/>
            <a:ext cx="8242468" cy="6577609"/>
          </a:xfrm>
          <a:prstGeom prst="donut">
            <a:avLst>
              <a:gd name="adj" fmla="val 22674"/>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Content Placeholder 4">
            <a:extLst>
              <a:ext uri="{FF2B5EF4-FFF2-40B4-BE49-F238E27FC236}">
                <a16:creationId xmlns:a16="http://schemas.microsoft.com/office/drawing/2014/main" id="{B93E22B8-78DC-73A6-EBF4-C609785A76C2}"/>
              </a:ext>
            </a:extLst>
          </p:cNvPr>
          <p:cNvSpPr>
            <a:spLocks noGrp="1"/>
          </p:cNvSpPr>
          <p:nvPr>
            <p:ph idx="1"/>
          </p:nvPr>
        </p:nvSpPr>
        <p:spPr>
          <a:xfrm>
            <a:off x="452620" y="958243"/>
            <a:ext cx="7859216" cy="5040559"/>
          </a:xfrm>
        </p:spPr>
        <p:txBody>
          <a:bodyPr>
            <a:normAutofit fontScale="92500"/>
          </a:bodyPr>
          <a:lstStyle/>
          <a:p>
            <a:r>
              <a:rPr lang="en-US" dirty="0"/>
              <a:t>Increased Awareness of Hunger and Fullness</a:t>
            </a:r>
          </a:p>
          <a:p>
            <a:r>
              <a:rPr lang="en-US" dirty="0"/>
              <a:t>Stress Reduction</a:t>
            </a:r>
          </a:p>
          <a:p>
            <a:r>
              <a:rPr lang="en-US" dirty="0"/>
              <a:t>Better Digestion</a:t>
            </a:r>
          </a:p>
          <a:p>
            <a:r>
              <a:rPr lang="en-US" dirty="0"/>
              <a:t>Healthy Eating Habits</a:t>
            </a:r>
          </a:p>
          <a:p>
            <a:r>
              <a:rPr lang="en-US" dirty="0"/>
              <a:t>Better Relationship with Food</a:t>
            </a:r>
          </a:p>
          <a:p>
            <a:r>
              <a:rPr lang="en-US" dirty="0"/>
              <a:t>Decreased Emotional Eating</a:t>
            </a:r>
          </a:p>
          <a:p>
            <a:r>
              <a:rPr lang="en-US" dirty="0"/>
              <a:t>Sustainability</a:t>
            </a:r>
          </a:p>
          <a:p>
            <a:r>
              <a:rPr lang="en-US" dirty="0"/>
              <a:t>Connect to your Body and Senses</a:t>
            </a:r>
          </a:p>
          <a:p>
            <a:r>
              <a:rPr lang="en-US" dirty="0"/>
              <a:t>Improved Health and Consciousness</a:t>
            </a:r>
          </a:p>
        </p:txBody>
      </p:sp>
    </p:spTree>
    <p:extLst>
      <p:ext uri="{BB962C8B-B14F-4D97-AF65-F5344CB8AC3E}">
        <p14:creationId xmlns:p14="http://schemas.microsoft.com/office/powerpoint/2010/main" val="171625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solidFill>
                  <a:srgbClr val="002060"/>
                </a:solidFill>
              </a:rPr>
              <a:t>Mindful Eating Exercise</a:t>
            </a:r>
          </a:p>
        </p:txBody>
      </p:sp>
      <p:sp>
        <p:nvSpPr>
          <p:cNvPr id="2" name="Content Placeholder 1"/>
          <p:cNvSpPr>
            <a:spLocks noGrp="1"/>
          </p:cNvSpPr>
          <p:nvPr>
            <p:ph idx="1"/>
          </p:nvPr>
        </p:nvSpPr>
        <p:spPr>
          <a:xfrm>
            <a:off x="457199" y="1668796"/>
            <a:ext cx="5915001" cy="4452086"/>
          </a:xfrm>
        </p:spPr>
        <p:txBody>
          <a:bodyPr>
            <a:normAutofit/>
          </a:bodyPr>
          <a:lstStyle/>
          <a:p>
            <a:r>
              <a:rPr lang="en-CA" sz="2800" dirty="0"/>
              <a:t>Take a couple of deep breaths…</a:t>
            </a:r>
          </a:p>
          <a:p>
            <a:r>
              <a:rPr lang="en-CA" sz="2800" dirty="0"/>
              <a:t>Gently bring attention to your breath</a:t>
            </a:r>
          </a:p>
          <a:p>
            <a:r>
              <a:rPr lang="en-CA" sz="2800" dirty="0"/>
              <a:t>Let’s think about what we are about to eat</a:t>
            </a:r>
          </a:p>
          <a:p>
            <a:r>
              <a:rPr lang="en-CA" sz="2800" dirty="0"/>
              <a:t>As you continue breathing...</a:t>
            </a:r>
          </a:p>
          <a:p>
            <a:r>
              <a:rPr lang="en-CA" sz="2800" dirty="0"/>
              <a:t>Think about the time it took for this food to come to you...</a:t>
            </a:r>
          </a:p>
        </p:txBody>
      </p:sp>
      <p:grpSp>
        <p:nvGrpSpPr>
          <p:cNvPr id="10" name="Group 9"/>
          <p:cNvGrpSpPr/>
          <p:nvPr/>
        </p:nvGrpSpPr>
        <p:grpSpPr>
          <a:xfrm>
            <a:off x="5799643" y="4317921"/>
            <a:ext cx="2497596" cy="1872208"/>
            <a:chOff x="6660230" y="1988839"/>
            <a:chExt cx="1582907" cy="1296145"/>
          </a:xfrm>
        </p:grpSpPr>
        <p:pic>
          <p:nvPicPr>
            <p:cNvPr id="11" name="Picture 4" descr="C:\Users\alejandro.gonzalez\AppData\Local\Microsoft\Windows\Temporary Internet Files\Content.IE5\0OAHSMHX\MC900232711[1].wmf"/>
            <p:cNvPicPr>
              <a:picLocks noChangeAspect="1" noChangeArrowheads="1"/>
            </p:cNvPicPr>
            <p:nvPr/>
          </p:nvPicPr>
          <p:blipFill>
            <a:blip r:embed="rId3" cstate="print">
              <a:lum bright="70000" contrast="-70000"/>
            </a:blip>
            <a:srcRect/>
            <a:stretch>
              <a:fillRect/>
            </a:stretch>
          </p:blipFill>
          <p:spPr bwMode="auto">
            <a:xfrm>
              <a:off x="7452315" y="1988839"/>
              <a:ext cx="603654" cy="731564"/>
            </a:xfrm>
            <a:prstGeom prst="rect">
              <a:avLst/>
            </a:prstGeom>
            <a:noFill/>
          </p:spPr>
        </p:pic>
        <p:pic>
          <p:nvPicPr>
            <p:cNvPr id="12" name="Picture 5" descr="C:\Users\alejandro.gonzalez\AppData\Local\Microsoft\Windows\Temporary Internet Files\Content.IE5\3IXNHQQP\MC900250834[1].wmf"/>
            <p:cNvPicPr>
              <a:picLocks noChangeAspect="1" noChangeArrowheads="1"/>
            </p:cNvPicPr>
            <p:nvPr/>
          </p:nvPicPr>
          <p:blipFill>
            <a:blip r:embed="rId4" cstate="print">
              <a:lum bright="70000" contrast="-70000"/>
            </a:blip>
            <a:srcRect/>
            <a:stretch>
              <a:fillRect/>
            </a:stretch>
          </p:blipFill>
          <p:spPr bwMode="auto">
            <a:xfrm>
              <a:off x="7596333" y="2204864"/>
              <a:ext cx="646804" cy="1080120"/>
            </a:xfrm>
            <a:prstGeom prst="rect">
              <a:avLst/>
            </a:prstGeom>
            <a:noFill/>
          </p:spPr>
        </p:pic>
        <p:pic>
          <p:nvPicPr>
            <p:cNvPr id="13" name="Picture 17" descr="C:\Users\alejandro.gonzalez\AppData\Local\Microsoft\Windows\Temporary Internet Files\Content.IE5\0OAHSMHX\MC900311128[1].wmf"/>
            <p:cNvPicPr>
              <a:picLocks noChangeAspect="1" noChangeArrowheads="1"/>
            </p:cNvPicPr>
            <p:nvPr/>
          </p:nvPicPr>
          <p:blipFill>
            <a:blip r:embed="rId5" cstate="print">
              <a:duotone>
                <a:schemeClr val="accent3">
                  <a:shade val="45000"/>
                  <a:satMod val="135000"/>
                </a:schemeClr>
                <a:prstClr val="white"/>
              </a:duotone>
              <a:lum bright="30000"/>
            </a:blip>
            <a:srcRect/>
            <a:stretch>
              <a:fillRect/>
            </a:stretch>
          </p:blipFill>
          <p:spPr bwMode="auto">
            <a:xfrm>
              <a:off x="6660230" y="1988840"/>
              <a:ext cx="1047171" cy="976132"/>
            </a:xfrm>
            <a:prstGeom prst="rect">
              <a:avLst/>
            </a:prstGeom>
            <a:noFill/>
          </p:spPr>
        </p:pic>
        <p:pic>
          <p:nvPicPr>
            <p:cNvPr id="14" name="Picture 3" descr="C:\Users\alejandro.gonzalez\AppData\Local\Microsoft\Windows\Temporary Internet Files\Content.IE5\6SEU5BG6\MC900359571[1].wmf"/>
            <p:cNvPicPr>
              <a:picLocks noChangeAspect="1" noChangeArrowheads="1"/>
            </p:cNvPicPr>
            <p:nvPr/>
          </p:nvPicPr>
          <p:blipFill>
            <a:blip r:embed="rId6" cstate="print">
              <a:lum bright="20000"/>
            </a:blip>
            <a:srcRect/>
            <a:stretch>
              <a:fillRect/>
            </a:stretch>
          </p:blipFill>
          <p:spPr bwMode="auto">
            <a:xfrm>
              <a:off x="7164288" y="2348880"/>
              <a:ext cx="797598" cy="869534"/>
            </a:xfrm>
            <a:prstGeom prst="rect">
              <a:avLst/>
            </a:prstGeom>
            <a:noFill/>
          </p:spPr>
        </p:pic>
      </p:grpSp>
      <p:sp>
        <p:nvSpPr>
          <p:cNvPr id="5" name="AutoShape 2" descr="Image result for veggie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p:cNvPicPr>
            <a:picLocks noChangeAspect="1"/>
          </p:cNvPicPr>
          <p:nvPr/>
        </p:nvPicPr>
        <p:blipFill>
          <a:blip r:embed="rId7">
            <a:clrChange>
              <a:clrFrom>
                <a:srgbClr val="FDFDFD"/>
              </a:clrFrom>
              <a:clrTo>
                <a:srgbClr val="FDFDFD">
                  <a:alpha val="0"/>
                </a:srgbClr>
              </a:clrTo>
            </a:clrChange>
          </a:blip>
          <a:stretch>
            <a:fillRect/>
          </a:stretch>
        </p:blipFill>
        <p:spPr>
          <a:xfrm>
            <a:off x="6290888" y="611135"/>
            <a:ext cx="2475035" cy="3575051"/>
          </a:xfrm>
          <a:prstGeom prst="rect">
            <a:avLst/>
          </a:prstGeom>
        </p:spPr>
      </p:pic>
    </p:spTree>
    <p:extLst>
      <p:ext uri="{BB962C8B-B14F-4D97-AF65-F5344CB8AC3E}">
        <p14:creationId xmlns:p14="http://schemas.microsoft.com/office/powerpoint/2010/main" val="312267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defTabSz="457200"/>
            <a:r>
              <a:rPr lang="fr-CA" sz="4000" dirty="0" err="1">
                <a:solidFill>
                  <a:srgbClr val="002060"/>
                </a:solidFill>
              </a:rPr>
              <a:t>Reflect</a:t>
            </a:r>
            <a:r>
              <a:rPr lang="fr-CA" sz="4000" dirty="0">
                <a:solidFill>
                  <a:srgbClr val="002060"/>
                </a:solidFill>
              </a:rPr>
              <a:t> about </a:t>
            </a:r>
            <a:r>
              <a:rPr lang="fr-CA" sz="4000" dirty="0" err="1">
                <a:solidFill>
                  <a:srgbClr val="002060"/>
                </a:solidFill>
              </a:rPr>
              <a:t>today’s</a:t>
            </a:r>
            <a:r>
              <a:rPr lang="fr-CA" sz="4000" dirty="0">
                <a:solidFill>
                  <a:srgbClr val="002060"/>
                </a:solidFill>
              </a:rPr>
              <a:t> </a:t>
            </a:r>
            <a:r>
              <a:rPr lang="fr-CA" sz="4000" dirty="0" err="1">
                <a:solidFill>
                  <a:srgbClr val="002060"/>
                </a:solidFill>
              </a:rPr>
              <a:t>exercises</a:t>
            </a:r>
            <a:endParaRPr lang="en-US" sz="4000" dirty="0">
              <a:solidFill>
                <a:srgbClr val="002060"/>
              </a:solidFill>
            </a:endParaRPr>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93235" y="2115093"/>
            <a:ext cx="1501011" cy="1749025"/>
            <a:chOff x="7495448" y="1124744"/>
            <a:chExt cx="3006535" cy="3631337"/>
          </a:xfrm>
        </p:grpSpPr>
        <p:pic>
          <p:nvPicPr>
            <p:cNvPr id="33" name="Picture 32"/>
            <p:cNvPicPr>
              <a:picLocks noChangeAspect="1"/>
            </p:cNvPicPr>
            <p:nvPr/>
          </p:nvPicPr>
          <p:blipFill>
            <a:blip r:embed="rId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34" name="Picture 33"/>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35" name="Picture 34"/>
          <p:cNvPicPr>
            <a:picLocks noChangeAspect="1"/>
          </p:cNvPicPr>
          <p:nvPr/>
        </p:nvPicPr>
        <p:blipFill rotWithShape="1">
          <a:blip r:embed="rId6">
            <a:duotone>
              <a:schemeClr val="accent1">
                <a:shade val="45000"/>
                <a:satMod val="135000"/>
              </a:schemeClr>
              <a:prstClr val="white"/>
            </a:duotone>
          </a:blip>
          <a:srcRect b="10852"/>
          <a:stretch/>
        </p:blipFill>
        <p:spPr>
          <a:xfrm>
            <a:off x="1410444" y="3908312"/>
            <a:ext cx="2454809" cy="1174449"/>
          </a:xfrm>
          <a:prstGeom prst="rect">
            <a:avLst/>
          </a:prstGeom>
        </p:spPr>
      </p:pic>
      <p:pic>
        <p:nvPicPr>
          <p:cNvPr id="12" name="Picture 4" descr="http://petercon.freeshell.org/images/sphere.gif">
            <a:extLst>
              <a:ext uri="{FF2B5EF4-FFF2-40B4-BE49-F238E27FC236}">
                <a16:creationId xmlns:a16="http://schemas.microsoft.com/office/drawing/2014/main" id="{3B10E75F-8C81-8E9D-9DF7-B456627BE7E1}"/>
              </a:ext>
            </a:extLst>
          </p:cNvPr>
          <p:cNvPicPr>
            <a:picLocks noChangeAspect="1" noChangeArrowheads="1"/>
          </p:cNvPicPr>
          <p:nvPr/>
        </p:nvPicPr>
        <p:blipFill>
          <a:blip r:embed="rId7">
            <a:duotone>
              <a:schemeClr val="accent1">
                <a:shade val="45000"/>
                <a:satMod val="135000"/>
              </a:schemeClr>
              <a:prstClr val="white"/>
            </a:duotone>
          </a:blip>
          <a:srcRect/>
          <a:stretch>
            <a:fillRect/>
          </a:stretch>
        </p:blipFill>
        <p:spPr bwMode="auto">
          <a:xfrm>
            <a:off x="2480636" y="2115093"/>
            <a:ext cx="516831" cy="506212"/>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1069432" y="4920463"/>
            <a:ext cx="2735315" cy="1722054"/>
            <a:chOff x="1069432" y="4920463"/>
            <a:chExt cx="2735315" cy="1722054"/>
          </a:xfrm>
        </p:grpSpPr>
        <p:pic>
          <p:nvPicPr>
            <p:cNvPr id="3" name="Picture 2"/>
            <p:cNvPicPr>
              <a:picLocks noChangeAspect="1"/>
            </p:cNvPicPr>
            <p:nvPr/>
          </p:nvPicPr>
          <p:blipFill>
            <a:blip r:embed="rId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3" name="Picture 12"/>
            <p:cNvPicPr>
              <a:picLocks noChangeAspect="1"/>
            </p:cNvPicPr>
            <p:nvPr/>
          </p:nvPicPr>
          <p:blipFill>
            <a:blip r:embed="rId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96273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571184" cy="1143000"/>
          </a:xfrm>
        </p:spPr>
        <p:txBody>
          <a:bodyPr>
            <a:noAutofit/>
          </a:bodyPr>
          <a:lstStyle/>
          <a:p>
            <a:pPr algn="ctr" defTabSz="457200"/>
            <a:r>
              <a:rPr lang="en-CA" sz="4000" dirty="0">
                <a:solidFill>
                  <a:srgbClr val="002060"/>
                </a:solidFill>
              </a:rPr>
              <a:t>Your take away practice for week 6</a:t>
            </a:r>
            <a:endParaRPr lang="en-US" sz="4000" dirty="0">
              <a:solidFill>
                <a:srgbClr val="002060"/>
              </a:solidFill>
            </a:endParaRPr>
          </a:p>
        </p:txBody>
      </p:sp>
      <p:sp>
        <p:nvSpPr>
          <p:cNvPr id="3" name="Content Placeholder 2"/>
          <p:cNvSpPr>
            <a:spLocks noGrp="1"/>
          </p:cNvSpPr>
          <p:nvPr>
            <p:ph idx="1"/>
          </p:nvPr>
        </p:nvSpPr>
        <p:spPr>
          <a:xfrm>
            <a:off x="457200" y="1600200"/>
            <a:ext cx="6733411" cy="5069160"/>
          </a:xfrm>
        </p:spPr>
        <p:txBody>
          <a:bodyPr>
            <a:noAutofit/>
          </a:bodyPr>
          <a:lstStyle/>
          <a:p>
            <a:pPr>
              <a:spcBef>
                <a:spcPts val="900"/>
              </a:spcBef>
            </a:pPr>
            <a:r>
              <a:rPr lang="en-CA" sz="2800" dirty="0"/>
              <a:t>Connecting – Buddy System</a:t>
            </a:r>
          </a:p>
          <a:p>
            <a:pPr>
              <a:spcBef>
                <a:spcPts val="900"/>
              </a:spcBef>
            </a:pPr>
            <a:r>
              <a:rPr lang="en-CA" sz="2800" dirty="0"/>
              <a:t>Gratitude Journaling – daily</a:t>
            </a:r>
          </a:p>
          <a:p>
            <a:pPr>
              <a:spcBef>
                <a:spcPts val="900"/>
              </a:spcBef>
            </a:pPr>
            <a:r>
              <a:rPr lang="en-CA" sz="2800" dirty="0"/>
              <a:t>Practice up to 15 mins… chose one - daily </a:t>
            </a:r>
          </a:p>
          <a:p>
            <a:pPr lvl="1">
              <a:spcBef>
                <a:spcPts val="1200"/>
              </a:spcBef>
            </a:pPr>
            <a:r>
              <a:rPr lang="en-CA" sz="2400" dirty="0">
                <a:solidFill>
                  <a:prstClr val="black"/>
                </a:solidFill>
              </a:rPr>
              <a:t>Body scan or Breathing</a:t>
            </a:r>
            <a:endParaRPr lang="en-CA" sz="1400" dirty="0">
              <a:solidFill>
                <a:srgbClr val="FF0000"/>
              </a:solidFill>
            </a:endParaRPr>
          </a:p>
          <a:p>
            <a:pPr lvl="1">
              <a:spcBef>
                <a:spcPts val="1200"/>
              </a:spcBef>
            </a:pPr>
            <a:r>
              <a:rPr lang="en-CA" sz="2400" dirty="0"/>
              <a:t>Self-compassion</a:t>
            </a:r>
            <a:endParaRPr lang="en-CA" sz="1400" dirty="0"/>
          </a:p>
          <a:p>
            <a:pPr>
              <a:spcBef>
                <a:spcPts val="900"/>
              </a:spcBef>
            </a:pPr>
            <a:r>
              <a:rPr lang="en-CA" sz="2800" dirty="0"/>
              <a:t>Be Mindful of your Presence – as much as possible</a:t>
            </a:r>
          </a:p>
          <a:p>
            <a:pPr>
              <a:spcBef>
                <a:spcPts val="900"/>
              </a:spcBef>
            </a:pPr>
            <a:r>
              <a:rPr lang="en-CA" sz="2800" dirty="0"/>
              <a:t>Apply Mindful Eating</a:t>
            </a:r>
          </a:p>
          <a:p>
            <a:pPr>
              <a:spcBef>
                <a:spcPts val="900"/>
              </a:spcBef>
            </a:pPr>
            <a:r>
              <a:rPr lang="en-CA" sz="2800" dirty="0"/>
              <a:t>Apply Mindful Win-Win-Win</a:t>
            </a:r>
          </a:p>
        </p:txBody>
      </p:sp>
      <p:pic>
        <p:nvPicPr>
          <p:cNvPr id="6" name="Picture 5">
            <a:extLst>
              <a:ext uri="{FF2B5EF4-FFF2-40B4-BE49-F238E27FC236}">
                <a16:creationId xmlns:a16="http://schemas.microsoft.com/office/drawing/2014/main" id="{488D6EA7-16C7-F86B-722B-3AECE97BF3A8}"/>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036599" y="1847770"/>
            <a:ext cx="1247599" cy="1147791"/>
          </a:xfrm>
          <a:prstGeom prst="rect">
            <a:avLst/>
          </a:prstGeom>
        </p:spPr>
      </p:pic>
      <p:grpSp>
        <p:nvGrpSpPr>
          <p:cNvPr id="7" name="Group 6">
            <a:extLst>
              <a:ext uri="{FF2B5EF4-FFF2-40B4-BE49-F238E27FC236}">
                <a16:creationId xmlns:a16="http://schemas.microsoft.com/office/drawing/2014/main" id="{1703F888-5FF0-1603-02E8-745414B2C45F}"/>
              </a:ext>
            </a:extLst>
          </p:cNvPr>
          <p:cNvGrpSpPr/>
          <p:nvPr/>
        </p:nvGrpSpPr>
        <p:grpSpPr>
          <a:xfrm>
            <a:off x="6799775" y="3073630"/>
            <a:ext cx="959398" cy="1185950"/>
            <a:chOff x="6542261" y="506769"/>
            <a:chExt cx="523699" cy="570787"/>
          </a:xfrm>
        </p:grpSpPr>
        <p:pic>
          <p:nvPicPr>
            <p:cNvPr id="8" name="Picture 7">
              <a:extLst>
                <a:ext uri="{FF2B5EF4-FFF2-40B4-BE49-F238E27FC236}">
                  <a16:creationId xmlns:a16="http://schemas.microsoft.com/office/drawing/2014/main" id="{8D019E36-EBFC-9902-6FAB-8162081D5ED6}"/>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9" name="Picture 8">
              <a:extLst>
                <a:ext uri="{FF2B5EF4-FFF2-40B4-BE49-F238E27FC236}">
                  <a16:creationId xmlns:a16="http://schemas.microsoft.com/office/drawing/2014/main" id="{DD9EFEF4-6541-256D-AC44-B153523D848E}"/>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10" name="Picture 9">
            <a:extLst>
              <a:ext uri="{FF2B5EF4-FFF2-40B4-BE49-F238E27FC236}">
                <a16:creationId xmlns:a16="http://schemas.microsoft.com/office/drawing/2014/main" id="{9E9326C8-BC83-8435-8FFE-49728749D98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5626306" y="1009064"/>
            <a:ext cx="1567936" cy="1616543"/>
          </a:xfrm>
          <a:prstGeom prst="rect">
            <a:avLst/>
          </a:prstGeom>
        </p:spPr>
      </p:pic>
      <p:grpSp>
        <p:nvGrpSpPr>
          <p:cNvPr id="4" name="Group 3">
            <a:extLst>
              <a:ext uri="{FF2B5EF4-FFF2-40B4-BE49-F238E27FC236}">
                <a16:creationId xmlns:a16="http://schemas.microsoft.com/office/drawing/2014/main" id="{74B9FEA0-E3AD-3624-B189-F492D833E877}"/>
              </a:ext>
            </a:extLst>
          </p:cNvPr>
          <p:cNvGrpSpPr/>
          <p:nvPr/>
        </p:nvGrpSpPr>
        <p:grpSpPr>
          <a:xfrm>
            <a:off x="7506013" y="3862440"/>
            <a:ext cx="1180787" cy="1323095"/>
            <a:chOff x="7495448" y="1124744"/>
            <a:chExt cx="3006535" cy="3631337"/>
          </a:xfrm>
        </p:grpSpPr>
        <p:pic>
          <p:nvPicPr>
            <p:cNvPr id="5" name="Picture 4">
              <a:extLst>
                <a:ext uri="{FF2B5EF4-FFF2-40B4-BE49-F238E27FC236}">
                  <a16:creationId xmlns:a16="http://schemas.microsoft.com/office/drawing/2014/main" id="{4FAC0C2D-7F01-5C15-0838-019BBF45076A}"/>
                </a:ext>
              </a:extLst>
            </p:cNvPr>
            <p:cNvPicPr>
              <a:picLocks noChangeAspect="1"/>
            </p:cNvPicPr>
            <p:nvPr/>
          </p:nvPicPr>
          <p:blipFill>
            <a:blip r:embed="rId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11" name="Picture 10">
              <a:extLst>
                <a:ext uri="{FF2B5EF4-FFF2-40B4-BE49-F238E27FC236}">
                  <a16:creationId xmlns:a16="http://schemas.microsoft.com/office/drawing/2014/main" id="{EA647012-040B-E825-EF7A-E33AA3617B41}"/>
                </a:ext>
              </a:extLst>
            </p:cNvPr>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12" name="Picture 11">
            <a:extLst>
              <a:ext uri="{FF2B5EF4-FFF2-40B4-BE49-F238E27FC236}">
                <a16:creationId xmlns:a16="http://schemas.microsoft.com/office/drawing/2014/main" id="{F4122F0E-705B-3F4F-4318-937F00C106CD}"/>
              </a:ext>
            </a:extLst>
          </p:cNvPr>
          <p:cNvPicPr>
            <a:picLocks noChangeAspect="1"/>
          </p:cNvPicPr>
          <p:nvPr/>
        </p:nvPicPr>
        <p:blipFill rotWithShape="1">
          <a:blip r:embed="rId9">
            <a:duotone>
              <a:schemeClr val="accent1">
                <a:shade val="45000"/>
                <a:satMod val="135000"/>
              </a:schemeClr>
              <a:prstClr val="white"/>
            </a:duotone>
          </a:blip>
          <a:srcRect b="10852"/>
          <a:stretch/>
        </p:blipFill>
        <p:spPr>
          <a:xfrm>
            <a:off x="5423577" y="5905396"/>
            <a:ext cx="2082436" cy="996296"/>
          </a:xfrm>
          <a:prstGeom prst="rect">
            <a:avLst/>
          </a:prstGeom>
        </p:spPr>
      </p:pic>
      <p:pic>
        <p:nvPicPr>
          <p:cNvPr id="13" name="Picture 4" descr="http://petercon.freeshell.org/images/sphere.gif">
            <a:extLst>
              <a:ext uri="{FF2B5EF4-FFF2-40B4-BE49-F238E27FC236}">
                <a16:creationId xmlns:a16="http://schemas.microsoft.com/office/drawing/2014/main" id="{FFA8B081-92F3-5482-A2A4-5CF4DA3C48E6}"/>
              </a:ext>
            </a:extLst>
          </p:cNvPr>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6793263" y="2623101"/>
            <a:ext cx="338503" cy="331548"/>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AE363D36-7AA8-64B4-3272-DC0AE728897D}"/>
              </a:ext>
            </a:extLst>
          </p:cNvPr>
          <p:cNvGrpSpPr/>
          <p:nvPr/>
        </p:nvGrpSpPr>
        <p:grpSpPr>
          <a:xfrm>
            <a:off x="5417764" y="4831305"/>
            <a:ext cx="1791516" cy="1060396"/>
            <a:chOff x="1069432" y="4920463"/>
            <a:chExt cx="2735315" cy="1722054"/>
          </a:xfrm>
        </p:grpSpPr>
        <p:pic>
          <p:nvPicPr>
            <p:cNvPr id="15" name="Picture 14">
              <a:extLst>
                <a:ext uri="{FF2B5EF4-FFF2-40B4-BE49-F238E27FC236}">
                  <a16:creationId xmlns:a16="http://schemas.microsoft.com/office/drawing/2014/main" id="{B47B467A-B7EC-95BD-A58F-2D4CD71DC8EC}"/>
                </a:ext>
              </a:extLst>
            </p:cNvPr>
            <p:cNvPicPr>
              <a:picLocks noChangeAspect="1"/>
            </p:cNvPicPr>
            <p:nvPr/>
          </p:nvPicPr>
          <p:blipFill>
            <a:blip r:embed="rId11">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6" name="Picture 15">
              <a:extLst>
                <a:ext uri="{FF2B5EF4-FFF2-40B4-BE49-F238E27FC236}">
                  <a16:creationId xmlns:a16="http://schemas.microsoft.com/office/drawing/2014/main" id="{ADF99476-00F3-0150-67F4-5B4C5C9FD34A}"/>
                </a:ext>
              </a:extLst>
            </p:cNvPr>
            <p:cNvPicPr>
              <a:picLocks noChangeAspect="1"/>
            </p:cNvPicPr>
            <p:nvPr/>
          </p:nvPicPr>
          <p:blipFill>
            <a:blip r:embed="rId12">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58440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23157" y="5157192"/>
            <a:ext cx="4697825" cy="707886"/>
          </a:xfrm>
          <a:prstGeom prst="rect">
            <a:avLst/>
          </a:prstGeom>
        </p:spPr>
        <p:txBody>
          <a:bodyPr wrap="none">
            <a:spAutoFit/>
          </a:bodyPr>
          <a:lstStyle/>
          <a:p>
            <a:pPr algn="ctr"/>
            <a:r>
              <a:rPr lang="en-CA" sz="4000" dirty="0">
                <a:solidFill>
                  <a:srgbClr val="002060"/>
                </a:solidFill>
                <a:latin typeface="+mj-lt"/>
                <a:ea typeface="+mj-ea"/>
                <a:cs typeface="+mj-cs"/>
              </a:rPr>
              <a:t>Be Mindful, Be 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971800"/>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4737033"/>
            <a:ext cx="6400800" cy="1369736"/>
          </a:xfrm>
        </p:spPr>
        <p:txBody>
          <a:bodyPr>
            <a:normAutofit/>
          </a:bodyPr>
          <a:lstStyle/>
          <a:p>
            <a:pPr marL="0" indent="0" algn="ctr">
              <a:buNone/>
            </a:pPr>
            <a:r>
              <a:rPr lang="en-US" dirty="0"/>
              <a:t>Week 6 (of 8)</a:t>
            </a:r>
          </a:p>
          <a:p>
            <a:pPr marL="0" indent="0" algn="ctr">
              <a:buNone/>
            </a:pPr>
            <a:r>
              <a:rPr lang="en-US" dirty="0"/>
              <a:t>May 27, 2024</a:t>
            </a: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1026" name="Picture 2" descr="Inline 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l="10079" t="15997" r="7865" b="14054"/>
          <a:stretch/>
        </p:blipFill>
        <p:spPr bwMode="auto">
          <a:xfrm>
            <a:off x="13102" y="32758"/>
            <a:ext cx="3984053" cy="3396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9" y="25622"/>
            <a:ext cx="3419872" cy="3401416"/>
          </a:xfrm>
          <a:prstGeom prst="rect">
            <a:avLst/>
          </a:prstGeom>
        </p:spPr>
      </p:pic>
      <p:pic>
        <p:nvPicPr>
          <p:cNvPr id="2" name="Picture 2" descr="“On a deeper level you are already complete. When you realize that, there is a playful, joyous energy behind what you do.” Eckhart To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930" y="3438128"/>
            <a:ext cx="3419872" cy="341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72917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684568" cy="1143000"/>
          </a:xfrm>
        </p:spPr>
        <p:txBody>
          <a:bodyPr>
            <a:noAutofit/>
          </a:bodyPr>
          <a:lstStyle/>
          <a:p>
            <a:r>
              <a:rPr lang="en-CA" sz="3800" dirty="0">
                <a:solidFill>
                  <a:srgbClr val="002060"/>
                </a:solidFill>
              </a:rPr>
              <a:t>Mindful Self-Compassion Exercise – Centering</a:t>
            </a:r>
            <a:endParaRPr lang="en-US" sz="3800" dirty="0">
              <a:solidFill>
                <a:srgbClr val="002060"/>
              </a:solidFill>
            </a:endParaRPr>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323922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4000" dirty="0">
                <a:solidFill>
                  <a:srgbClr val="002060"/>
                </a:solidFill>
              </a:rPr>
              <a:t>Debrief from last week (5)</a:t>
            </a:r>
          </a:p>
        </p:txBody>
      </p:sp>
      <p:sp>
        <p:nvSpPr>
          <p:cNvPr id="24" name="Content Placeholder 2"/>
          <p:cNvSpPr>
            <a:spLocks noGrp="1"/>
          </p:cNvSpPr>
          <p:nvPr>
            <p:ph idx="1"/>
          </p:nvPr>
        </p:nvSpPr>
        <p:spPr>
          <a:xfrm>
            <a:off x="457200" y="1929096"/>
            <a:ext cx="8229600" cy="4197067"/>
          </a:xfrm>
        </p:spPr>
        <p:txBody>
          <a:bodyPr>
            <a:normAutofit/>
          </a:bodyPr>
          <a:lstStyle/>
          <a:p>
            <a:pPr marL="0" lvl="0" indent="0">
              <a:buNone/>
            </a:pPr>
            <a:r>
              <a:rPr lang="fr-CA" dirty="0" err="1"/>
              <a:t>Any</a:t>
            </a:r>
            <a:r>
              <a:rPr lang="fr-CA" dirty="0"/>
              <a:t> insights?</a:t>
            </a:r>
            <a:endParaRPr lang="en-US" dirty="0"/>
          </a:p>
        </p:txBody>
      </p:sp>
      <p:grpSp>
        <p:nvGrpSpPr>
          <p:cNvPr id="16" name="Group 15"/>
          <p:cNvGrpSpPr/>
          <p:nvPr/>
        </p:nvGrpSpPr>
        <p:grpSpPr>
          <a:xfrm>
            <a:off x="6953834" y="203855"/>
            <a:ext cx="1684319" cy="1856038"/>
            <a:chOff x="1691680" y="5343137"/>
            <a:chExt cx="803649" cy="818086"/>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6" descr="C:\Users\GonzalA1\AppData\Local\Microsoft\Windows\Temporary Internet Files\Content.IE5\H7G048II\촉촉한피부1[1].jpg"/>
          <p:cNvPicPr>
            <a:picLocks noChangeAspect="1" noChangeArrowheads="1"/>
          </p:cNvPicPr>
          <p:nvPr/>
        </p:nvPicPr>
        <p:blipFill>
          <a:blip r:embed="rId4">
            <a:clrChange>
              <a:clrFrom>
                <a:srgbClr val="FEFEFE"/>
              </a:clrFrom>
              <a:clrTo>
                <a:srgbClr val="FEFEFE">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0526" y="5596117"/>
            <a:ext cx="985745" cy="10100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5">
            <a:duotone>
              <a:schemeClr val="bg2">
                <a:shade val="45000"/>
                <a:satMod val="135000"/>
              </a:schemeClr>
              <a:prstClr val="white"/>
            </a:duotone>
          </a:blip>
          <a:stretch>
            <a:fillRect/>
          </a:stretch>
        </p:blipFill>
        <p:spPr>
          <a:xfrm>
            <a:off x="7461075" y="5774244"/>
            <a:ext cx="864096" cy="653787"/>
          </a:xfrm>
          <a:prstGeom prst="rect">
            <a:avLst/>
          </a:prstGeom>
        </p:spPr>
      </p:pic>
      <p:grpSp>
        <p:nvGrpSpPr>
          <p:cNvPr id="28" name="Group 27"/>
          <p:cNvGrpSpPr/>
          <p:nvPr/>
        </p:nvGrpSpPr>
        <p:grpSpPr>
          <a:xfrm>
            <a:off x="6067754" y="5616103"/>
            <a:ext cx="864845" cy="940595"/>
            <a:chOff x="1115917" y="2424130"/>
            <a:chExt cx="2481406" cy="2481406"/>
          </a:xfrm>
        </p:grpSpPr>
        <p:pic>
          <p:nvPicPr>
            <p:cNvPr id="29" name="Picture 28"/>
            <p:cNvPicPr>
              <a:picLocks noChangeAspect="1"/>
            </p:cNvPicPr>
            <p:nvPr/>
          </p:nvPicPr>
          <p:blipFill>
            <a:blip r:embed="rId6">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5" name="Picture 24"/>
          <p:cNvPicPr>
            <a:picLocks noChangeAspect="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464241" y="5695460"/>
            <a:ext cx="1018507" cy="811354"/>
          </a:xfrm>
          <a:prstGeom prst="rect">
            <a:avLst/>
          </a:prstGeom>
        </p:spPr>
      </p:pic>
      <p:pic>
        <p:nvPicPr>
          <p:cNvPr id="26" name="Picture 25"/>
          <p:cNvPicPr>
            <a:picLocks noChangeAspect="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83720" y="5523364"/>
            <a:ext cx="1155546" cy="1155546"/>
          </a:xfrm>
          <a:prstGeom prst="rect">
            <a:avLst/>
          </a:prstGeom>
        </p:spPr>
      </p:pic>
      <p:pic>
        <p:nvPicPr>
          <p:cNvPr id="31" name="Picture 30"/>
          <p:cNvPicPr>
            <a:picLocks noChangeAspect="1"/>
          </p:cNvPicPr>
          <p:nvPr/>
        </p:nvPicPr>
        <p:blipFill>
          <a:blip r:embed="rId1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4855" y="5574839"/>
            <a:ext cx="1087954" cy="1052597"/>
          </a:xfrm>
          <a:prstGeom prst="ellipse">
            <a:avLst/>
          </a:prstGeom>
          <a:ln>
            <a:noFill/>
          </a:ln>
          <a:effectLst>
            <a:softEdge rad="63500"/>
          </a:effectLst>
        </p:spPr>
      </p:pic>
      <p:pic>
        <p:nvPicPr>
          <p:cNvPr id="23" name="Picture 22"/>
          <p:cNvPicPr>
            <a:picLocks noChangeAspect="1"/>
          </p:cNvPicPr>
          <p:nvPr/>
        </p:nvPicPr>
        <p:blipFill>
          <a:blip r:embed="rId11">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6707" y="3000542"/>
            <a:ext cx="1092677" cy="1005263"/>
          </a:xfrm>
          <a:prstGeom prst="rect">
            <a:avLst/>
          </a:prstGeom>
        </p:spPr>
      </p:pic>
      <p:pic>
        <p:nvPicPr>
          <p:cNvPr id="32" name="Picture 31"/>
          <p:cNvPicPr>
            <a:picLocks noChangeAspect="1"/>
          </p:cNvPicPr>
          <p:nvPr/>
        </p:nvPicPr>
        <p:blipFill>
          <a:blip r:embed="rId1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56407" y="2900613"/>
            <a:ext cx="1488592" cy="1205120"/>
          </a:xfrm>
          <a:prstGeom prst="rect">
            <a:avLst/>
          </a:prstGeom>
        </p:spPr>
      </p:pic>
      <p:grpSp>
        <p:nvGrpSpPr>
          <p:cNvPr id="36" name="Group 35"/>
          <p:cNvGrpSpPr/>
          <p:nvPr/>
        </p:nvGrpSpPr>
        <p:grpSpPr>
          <a:xfrm>
            <a:off x="3545653" y="4314160"/>
            <a:ext cx="1813146" cy="937054"/>
            <a:chOff x="1126261" y="1342299"/>
            <a:chExt cx="2900521" cy="1625441"/>
          </a:xfrm>
        </p:grpSpPr>
        <p:pic>
          <p:nvPicPr>
            <p:cNvPr id="37" name="Picture 36"/>
            <p:cNvPicPr>
              <a:picLocks noChangeAspect="1"/>
            </p:cNvPicPr>
            <p:nvPr/>
          </p:nvPicPr>
          <p:blipFill>
            <a:blip r:embed="rId13">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8" name="Picture 4" descr="http://www.edbatista.com/images/2010/03/SCARF_Model.jpg"/>
            <p:cNvPicPr>
              <a:picLocks noChangeAspect="1" noChangeArrowheads="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729851" y="4172253"/>
            <a:ext cx="989624" cy="1287231"/>
            <a:chOff x="5520395" y="2750930"/>
            <a:chExt cx="1342242" cy="1436914"/>
          </a:xfrm>
        </p:grpSpPr>
        <p:pic>
          <p:nvPicPr>
            <p:cNvPr id="40" name="Picture 39"/>
            <p:cNvPicPr>
              <a:picLocks noChangeAspect="1"/>
            </p:cNvPicPr>
            <p:nvPr/>
          </p:nvPicPr>
          <p:blipFill>
            <a:blip r:embed="rId15">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5520395" y="2750930"/>
              <a:ext cx="755273" cy="1225403"/>
            </a:xfrm>
            <a:prstGeom prst="rect">
              <a:avLst/>
            </a:prstGeom>
          </p:spPr>
        </p:pic>
        <p:pic>
          <p:nvPicPr>
            <p:cNvPr id="41" name="Picture 40"/>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91075" y="3116282"/>
              <a:ext cx="1071562" cy="1071562"/>
            </a:xfrm>
            <a:prstGeom prst="rect">
              <a:avLst/>
            </a:prstGeom>
          </p:spPr>
        </p:pic>
      </p:grpSp>
      <p:pic>
        <p:nvPicPr>
          <p:cNvPr id="39" name="Picture 3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2745437">
            <a:off x="4285399" y="1673074"/>
            <a:ext cx="1172680" cy="1209033"/>
          </a:xfrm>
          <a:prstGeom prst="rect">
            <a:avLst/>
          </a:prstGeom>
        </p:spPr>
      </p:pic>
      <p:grpSp>
        <p:nvGrpSpPr>
          <p:cNvPr id="42" name="Group 41">
            <a:extLst>
              <a:ext uri="{FF2B5EF4-FFF2-40B4-BE49-F238E27FC236}">
                <a16:creationId xmlns:a16="http://schemas.microsoft.com/office/drawing/2014/main" id="{3C227BE9-33A8-0337-DEB7-47BA5C1501D9}"/>
              </a:ext>
            </a:extLst>
          </p:cNvPr>
          <p:cNvGrpSpPr/>
          <p:nvPr/>
        </p:nvGrpSpPr>
        <p:grpSpPr>
          <a:xfrm>
            <a:off x="7090528" y="4216174"/>
            <a:ext cx="1122636" cy="1143000"/>
            <a:chOff x="6660233" y="980728"/>
            <a:chExt cx="1296144" cy="1224135"/>
          </a:xfrm>
        </p:grpSpPr>
        <p:pic>
          <p:nvPicPr>
            <p:cNvPr id="43" name="Picture 2" descr="Blank stop sign | Free SVG">
              <a:extLst>
                <a:ext uri="{FF2B5EF4-FFF2-40B4-BE49-F238E27FC236}">
                  <a16:creationId xmlns:a16="http://schemas.microsoft.com/office/drawing/2014/main" id="{65508D53-48E7-05C9-40A0-B4EB38C575C2}"/>
                </a:ext>
              </a:extLst>
            </p:cNvPr>
            <p:cNvPicPr>
              <a:picLocks noChangeAspect="1" noChangeArrowheads="1"/>
            </p:cNvPicPr>
            <p:nvPr/>
          </p:nvPicPr>
          <p:blipFill rotWithShape="1">
            <a:blip r:embed="rId18">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EF99B3D0-F1AF-B5A3-7515-3FDC12158358}"/>
                </a:ext>
              </a:extLst>
            </p:cNvPr>
            <p:cNvSpPr txBox="1"/>
            <p:nvPr/>
          </p:nvSpPr>
          <p:spPr>
            <a:xfrm>
              <a:off x="6671282" y="1397125"/>
              <a:ext cx="1247908" cy="428512"/>
            </a:xfrm>
            <a:prstGeom prst="rect">
              <a:avLst/>
            </a:prstGeom>
            <a:noFill/>
          </p:spPr>
          <p:txBody>
            <a:bodyPr wrap="square">
              <a:spAutoFit/>
            </a:bodyPr>
            <a:lstStyle/>
            <a:p>
              <a:pPr algn="ctr"/>
              <a:r>
                <a:rPr lang="en-CA" sz="2000" dirty="0">
                  <a:solidFill>
                    <a:schemeClr val="bg1"/>
                  </a:solidFill>
                </a:rPr>
                <a:t>SBN-RR</a:t>
              </a:r>
              <a:endParaRPr lang="en-US" sz="2000" dirty="0">
                <a:solidFill>
                  <a:schemeClr val="bg1"/>
                </a:solidFill>
              </a:endParaRPr>
            </a:p>
          </p:txBody>
        </p:sp>
      </p:grpSp>
      <p:pic>
        <p:nvPicPr>
          <p:cNvPr id="4" name="Picture 3">
            <a:extLst>
              <a:ext uri="{FF2B5EF4-FFF2-40B4-BE49-F238E27FC236}">
                <a16:creationId xmlns:a16="http://schemas.microsoft.com/office/drawing/2014/main" id="{B30C7E71-363B-B5CA-BB28-75F3880689C6}"/>
              </a:ext>
              <a:ext uri="{C183D7F6-B498-43B3-948B-1728B52AA6E4}">
                <adec:decorative xmlns:adec="http://schemas.microsoft.com/office/drawing/2017/decorative" val="1"/>
              </a:ext>
            </a:extLst>
          </p:cNvPr>
          <p:cNvPicPr>
            <a:picLocks noChangeAspect="1"/>
          </p:cNvPicPr>
          <p:nvPr/>
        </p:nvPicPr>
        <p:blipFill>
          <a:blip r:embed="rId19">
            <a:duotone>
              <a:schemeClr val="accent1">
                <a:shade val="45000"/>
                <a:satMod val="135000"/>
              </a:schemeClr>
              <a:prstClr val="white"/>
            </a:duotone>
          </a:blip>
          <a:stretch>
            <a:fillRect/>
          </a:stretch>
        </p:blipFill>
        <p:spPr>
          <a:xfrm>
            <a:off x="772578" y="4168635"/>
            <a:ext cx="2462328" cy="1380662"/>
          </a:xfrm>
          <a:prstGeom prst="rect">
            <a:avLst/>
          </a:prstGeom>
        </p:spPr>
      </p:pic>
      <p:pic>
        <p:nvPicPr>
          <p:cNvPr id="5" name="Picture 4">
            <a:extLst>
              <a:ext uri="{FF2B5EF4-FFF2-40B4-BE49-F238E27FC236}">
                <a16:creationId xmlns:a16="http://schemas.microsoft.com/office/drawing/2014/main" id="{560843CA-8FD7-96DF-3492-707D5F1C0E49}"/>
              </a:ext>
              <a:ext uri="{C183D7F6-B498-43B3-948B-1728B52AA6E4}">
                <adec:decorative xmlns:adec="http://schemas.microsoft.com/office/drawing/2017/decorative" val="1"/>
              </a:ext>
            </a:extLst>
          </p:cNvPr>
          <p:cNvPicPr>
            <a:picLocks noChangeAspect="1"/>
          </p:cNvPicPr>
          <p:nvPr/>
        </p:nvPicPr>
        <p:blipFill>
          <a:blip r:embed="rId20">
            <a:duotone>
              <a:schemeClr val="accent1">
                <a:shade val="45000"/>
                <a:satMod val="135000"/>
              </a:schemeClr>
              <a:prstClr val="white"/>
            </a:duotone>
          </a:blip>
          <a:stretch>
            <a:fillRect/>
          </a:stretch>
        </p:blipFill>
        <p:spPr>
          <a:xfrm>
            <a:off x="3467742" y="3040208"/>
            <a:ext cx="1484738" cy="1141953"/>
          </a:xfrm>
          <a:prstGeom prst="rect">
            <a:avLst/>
          </a:prstGeom>
        </p:spPr>
      </p:pic>
      <p:pic>
        <p:nvPicPr>
          <p:cNvPr id="6" name="Picture 2" descr="VUCA Leadership">
            <a:extLst>
              <a:ext uri="{FF2B5EF4-FFF2-40B4-BE49-F238E27FC236}">
                <a16:creationId xmlns:a16="http://schemas.microsoft.com/office/drawing/2014/main" id="{852A2F9C-7777-2284-C369-A72030D71D8D}"/>
              </a:ext>
            </a:extLst>
          </p:cNvPr>
          <p:cNvPicPr>
            <a:picLocks noChangeAspect="1" noChangeArrowheads="1"/>
          </p:cNvPicPr>
          <p:nvPr/>
        </p:nvPicPr>
        <p:blipFill>
          <a:blip r:embed="rId21">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15428" y="3000542"/>
            <a:ext cx="1617630" cy="1076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So what? Now What? model">
            <a:extLst>
              <a:ext uri="{FF2B5EF4-FFF2-40B4-BE49-F238E27FC236}">
                <a16:creationId xmlns:a16="http://schemas.microsoft.com/office/drawing/2014/main" id="{03200D85-C504-515E-B1E4-94E983136739}"/>
              </a:ext>
            </a:extLst>
          </p:cNvPr>
          <p:cNvPicPr>
            <a:picLocks noChangeAspect="1" noChangeArrowheads="1"/>
          </p:cNvPicPr>
          <p:nvPr/>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38384" y="3015988"/>
            <a:ext cx="1174403" cy="1186147"/>
          </a:xfrm>
          <a:prstGeom prst="rect">
            <a:avLst/>
          </a:prstGeom>
          <a:solidFill>
            <a:srgbClr val="FFFFFF"/>
          </a:solidFill>
        </p:spPr>
      </p:pic>
    </p:spTree>
    <p:extLst>
      <p:ext uri="{BB962C8B-B14F-4D97-AF65-F5344CB8AC3E}">
        <p14:creationId xmlns:p14="http://schemas.microsoft.com/office/powerpoint/2010/main" val="238137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500"/>
                                        <p:tgtEl>
                                          <p:spTgt spid="2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7000"/>
                            </p:stCondLst>
                            <p:childTnLst>
                              <p:par>
                                <p:cTn id="53" presetID="10"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1600127">
            <a:off x="6012519" y="277792"/>
            <a:ext cx="2490860" cy="2678143"/>
          </a:xfrm>
          <a:prstGeom prst="rect">
            <a:avLst/>
          </a:prstGeom>
        </p:spPr>
      </p:pic>
      <p:sp>
        <p:nvSpPr>
          <p:cNvPr id="2" name="Title 1"/>
          <p:cNvSpPr>
            <a:spLocks noGrp="1"/>
          </p:cNvSpPr>
          <p:nvPr>
            <p:ph type="title"/>
          </p:nvPr>
        </p:nvSpPr>
        <p:spPr/>
        <p:txBody>
          <a:bodyPr>
            <a:normAutofit/>
          </a:bodyPr>
          <a:lstStyle/>
          <a:p>
            <a:r>
              <a:rPr lang="en-CA" sz="4000" dirty="0">
                <a:solidFill>
                  <a:srgbClr val="002060"/>
                </a:solidFill>
              </a:rPr>
              <a:t>Agenda – </a:t>
            </a:r>
            <a:r>
              <a:rPr lang="en-US" sz="4000" dirty="0">
                <a:solidFill>
                  <a:srgbClr val="002060"/>
                </a:solidFill>
              </a:rPr>
              <a:t>week 6</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dirty="0">
                <a:solidFill>
                  <a:schemeClr val="bg1">
                    <a:lumMod val="50000"/>
                  </a:schemeClr>
                </a:solidFill>
              </a:rPr>
              <a:t>Centering breathing exercise</a:t>
            </a:r>
          </a:p>
          <a:p>
            <a:pPr lvl="0">
              <a:spcBef>
                <a:spcPts val="600"/>
              </a:spcBef>
            </a:pPr>
            <a:r>
              <a:rPr lang="en-US" dirty="0">
                <a:solidFill>
                  <a:schemeClr val="bg1">
                    <a:lumMod val="50000"/>
                  </a:schemeClr>
                </a:solidFill>
              </a:rPr>
              <a:t>Debrief from last week 5</a:t>
            </a:r>
          </a:p>
          <a:p>
            <a:r>
              <a:rPr lang="en-US" dirty="0"/>
              <a:t>Today’s session intentions: </a:t>
            </a:r>
            <a:br>
              <a:rPr lang="en-US" dirty="0"/>
            </a:br>
            <a:r>
              <a:rPr lang="en-CA" dirty="0"/>
              <a:t>Focus, Compassion, Clarity, Creativity</a:t>
            </a:r>
            <a:endParaRPr lang="en-US" dirty="0"/>
          </a:p>
          <a:p>
            <a:r>
              <a:rPr lang="en-US" dirty="0"/>
              <a:t>Human being is enough</a:t>
            </a:r>
          </a:p>
          <a:p>
            <a:r>
              <a:rPr lang="en-US" dirty="0"/>
              <a:t>Present – Presence – </a:t>
            </a:r>
            <a:r>
              <a:rPr lang="en-US" dirty="0" err="1"/>
              <a:t>Presencing</a:t>
            </a:r>
            <a:endParaRPr lang="en-US" dirty="0"/>
          </a:p>
          <a:p>
            <a:r>
              <a:rPr lang="fr-CA" dirty="0" err="1"/>
              <a:t>Mindful</a:t>
            </a:r>
            <a:r>
              <a:rPr lang="fr-CA" dirty="0"/>
              <a:t> Win-Win-Win </a:t>
            </a:r>
            <a:r>
              <a:rPr lang="fr-CA" dirty="0" err="1"/>
              <a:t>exercise</a:t>
            </a:r>
            <a:endParaRPr lang="en-US" dirty="0"/>
          </a:p>
          <a:p>
            <a:r>
              <a:rPr lang="fr-CA" dirty="0" err="1"/>
              <a:t>Mindful</a:t>
            </a:r>
            <a:r>
              <a:rPr lang="fr-CA" dirty="0"/>
              <a:t> </a:t>
            </a:r>
            <a:r>
              <a:rPr lang="fr-CA" dirty="0" err="1"/>
              <a:t>Eating</a:t>
            </a:r>
            <a:r>
              <a:rPr lang="fr-CA" dirty="0"/>
              <a:t> </a:t>
            </a:r>
            <a:r>
              <a:rPr lang="fr-CA" dirty="0" err="1"/>
              <a:t>exercise</a:t>
            </a:r>
            <a:endParaRPr lang="fr-CA" dirty="0"/>
          </a:p>
          <a:p>
            <a:r>
              <a:rPr lang="en-US" dirty="0"/>
              <a:t>Your takeaway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6219" y="6538518"/>
            <a:ext cx="2651560" cy="276999"/>
          </a:xfrm>
          <a:prstGeom prst="rect">
            <a:avLst/>
          </a:prstGeom>
        </p:spPr>
        <p:txBody>
          <a:bodyPr wrap="none">
            <a:spAutoFit/>
          </a:bodyPr>
          <a:lstStyle/>
          <a:p>
            <a:pPr algn="ctr"/>
            <a:r>
              <a:rPr lang="en-US" sz="1200" dirty="0">
                <a:hlinkClick r:id="rId3"/>
              </a:rPr>
              <a:t>https://en.wikipedia.org/wiki/Universe</a:t>
            </a:r>
            <a:r>
              <a:rPr lang="en-US" sz="1200" dirty="0"/>
              <a:t> </a:t>
            </a:r>
          </a:p>
        </p:txBody>
      </p:sp>
      <p:pic>
        <p:nvPicPr>
          <p:cNvPr id="2" name="Picture 1"/>
          <p:cNvPicPr>
            <a:picLocks noChangeAspect="1"/>
          </p:cNvPicPr>
          <p:nvPr/>
        </p:nvPicPr>
        <p:blipFill>
          <a:blip r:embed="rId4"/>
          <a:stretch>
            <a:fillRect/>
          </a:stretch>
        </p:blipFill>
        <p:spPr>
          <a:xfrm>
            <a:off x="683568" y="945818"/>
            <a:ext cx="7668344" cy="5352503"/>
          </a:xfrm>
          <a:prstGeom prst="rect">
            <a:avLst/>
          </a:prstGeom>
        </p:spPr>
      </p:pic>
      <p:sp>
        <p:nvSpPr>
          <p:cNvPr id="5" name="Title 3"/>
          <p:cNvSpPr txBox="1">
            <a:spLocks/>
          </p:cNvSpPr>
          <p:nvPr/>
        </p:nvSpPr>
        <p:spPr>
          <a:xfrm>
            <a:off x="457200" y="274638"/>
            <a:ext cx="8229600" cy="563816"/>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dirty="0">
                <a:solidFill>
                  <a:srgbClr val="002060"/>
                </a:solidFill>
              </a:rPr>
              <a:t>Where is our place in the Universe?</a:t>
            </a:r>
            <a:endParaRPr lang="en-CA" dirty="0"/>
          </a:p>
        </p:txBody>
      </p:sp>
    </p:spTree>
    <p:extLst>
      <p:ext uri="{BB962C8B-B14F-4D97-AF65-F5344CB8AC3E}">
        <p14:creationId xmlns:p14="http://schemas.microsoft.com/office/powerpoint/2010/main" val="29016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Nanometres and nanoscale — Science Learning Hub">
            <a:extLst>
              <a:ext uri="{FF2B5EF4-FFF2-40B4-BE49-F238E27FC236}">
                <a16:creationId xmlns:a16="http://schemas.microsoft.com/office/drawing/2014/main" id="{5382ED6C-7369-3D21-8E62-EAE5022A3E46}"/>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9824" t="1277" r="8866" b="2469"/>
          <a:stretch/>
        </p:blipFill>
        <p:spPr bwMode="auto">
          <a:xfrm>
            <a:off x="5220073" y="-128059"/>
            <a:ext cx="3539690" cy="6725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625" y="6165304"/>
            <a:ext cx="6264697" cy="646331"/>
          </a:xfrm>
          <a:prstGeom prst="rect">
            <a:avLst/>
          </a:prstGeom>
        </p:spPr>
        <p:txBody>
          <a:bodyPr wrap="square">
            <a:spAutoFit/>
          </a:bodyPr>
          <a:lstStyle/>
          <a:p>
            <a:r>
              <a:rPr lang="en-US" sz="1200" dirty="0">
                <a:hlinkClick r:id="rId4"/>
              </a:rPr>
              <a:t>https://en.wikipedia.org/wiki/Nanotechnology</a:t>
            </a:r>
            <a:endParaRPr lang="en-US" sz="1200" dirty="0"/>
          </a:p>
          <a:p>
            <a:r>
              <a:rPr lang="en-US" sz="1200" dirty="0">
                <a:hlinkClick r:id="rId5"/>
              </a:rPr>
              <a:t>https://www.youtube.com/watch?v=EYzO9OcBxNg</a:t>
            </a:r>
            <a:r>
              <a:rPr lang="en-US" sz="1200" dirty="0"/>
              <a:t>  </a:t>
            </a:r>
          </a:p>
          <a:p>
            <a:r>
              <a:rPr lang="en-US" sz="1200" dirty="0">
                <a:hlinkClick r:id="rId6"/>
              </a:rPr>
              <a:t>https://upload.wikimedia.org/wikipedia/commons/a/ae/Comparison_of_nanomaterials_sizes.jpg</a:t>
            </a:r>
            <a:r>
              <a:rPr lang="en-US" sz="1200" dirty="0"/>
              <a:t> </a:t>
            </a:r>
          </a:p>
        </p:txBody>
      </p:sp>
      <p:pic>
        <p:nvPicPr>
          <p:cNvPr id="3" name="Picture 2"/>
          <p:cNvPicPr>
            <a:picLocks noChangeAspect="1"/>
          </p:cNvPicPr>
          <p:nvPr/>
        </p:nvPicPr>
        <p:blipFill>
          <a:blip r:embed="rId7"/>
          <a:stretch>
            <a:fillRect/>
          </a:stretch>
        </p:blipFill>
        <p:spPr>
          <a:xfrm>
            <a:off x="683568" y="1052736"/>
            <a:ext cx="3387784" cy="3125188"/>
          </a:xfrm>
          <a:prstGeom prst="rect">
            <a:avLst/>
          </a:prstGeom>
        </p:spPr>
      </p:pic>
      <p:pic>
        <p:nvPicPr>
          <p:cNvPr id="6"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4593" y="5877272"/>
            <a:ext cx="619439" cy="5249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A95381-B6FC-FE32-C35A-AD4A84CBDD87}"/>
              </a:ext>
            </a:extLst>
          </p:cNvPr>
          <p:cNvPicPr>
            <a:picLocks noChangeAspect="1"/>
          </p:cNvPicPr>
          <p:nvPr/>
        </p:nvPicPr>
        <p:blipFill>
          <a:blip r:embed="rId9"/>
          <a:stretch>
            <a:fillRect/>
          </a:stretch>
        </p:blipFill>
        <p:spPr>
          <a:xfrm>
            <a:off x="846270" y="4402984"/>
            <a:ext cx="2863855" cy="1280289"/>
          </a:xfrm>
          <a:prstGeom prst="rect">
            <a:avLst/>
          </a:prstGeom>
        </p:spPr>
      </p:pic>
      <p:sp>
        <p:nvSpPr>
          <p:cNvPr id="4" name="Title 3"/>
          <p:cNvSpPr>
            <a:spLocks noGrp="1"/>
          </p:cNvSpPr>
          <p:nvPr>
            <p:ph type="title"/>
          </p:nvPr>
        </p:nvSpPr>
        <p:spPr>
          <a:xfrm>
            <a:off x="457200" y="274638"/>
            <a:ext cx="8229600" cy="563816"/>
          </a:xfrm>
        </p:spPr>
        <p:txBody>
          <a:bodyPr>
            <a:normAutofit fontScale="90000"/>
          </a:bodyPr>
          <a:lstStyle/>
          <a:p>
            <a:r>
              <a:rPr lang="en-CA" dirty="0">
                <a:solidFill>
                  <a:srgbClr val="002060"/>
                </a:solidFill>
              </a:rPr>
              <a:t>Nano-World</a:t>
            </a:r>
            <a:endParaRPr lang="en-CA" dirty="0"/>
          </a:p>
        </p:txBody>
      </p:sp>
    </p:spTree>
    <p:extLst>
      <p:ext uri="{BB962C8B-B14F-4D97-AF65-F5344CB8AC3E}">
        <p14:creationId xmlns:p14="http://schemas.microsoft.com/office/powerpoint/2010/main" val="392803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a:xfrm>
            <a:off x="-1066800" y="0"/>
            <a:ext cx="9906000" cy="7391400"/>
          </a:xfrm>
          <a:prstGeom prst="cub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08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Title 1"/>
          <p:cNvSpPr>
            <a:spLocks noGrp="1"/>
          </p:cNvSpPr>
          <p:nvPr>
            <p:ph type="title"/>
          </p:nvPr>
        </p:nvSpPr>
        <p:spPr>
          <a:xfrm>
            <a:off x="0" y="274638"/>
            <a:ext cx="8604448" cy="1143000"/>
          </a:xfrm>
        </p:spPr>
        <p:txBody>
          <a:bodyPr>
            <a:noAutofit/>
          </a:bodyPr>
          <a:lstStyle/>
          <a:p>
            <a:pPr algn="l" fontAlgn="auto">
              <a:spcAft>
                <a:spcPts val="0"/>
              </a:spcAft>
              <a:defRPr/>
            </a:pPr>
            <a:r>
              <a:rPr lang="en-CA" sz="4000" dirty="0">
                <a:solidFill>
                  <a:srgbClr val="002060"/>
                </a:solidFill>
              </a:rPr>
              <a:t>Human being – because being is enough</a:t>
            </a:r>
          </a:p>
        </p:txBody>
      </p:sp>
      <p:pic>
        <p:nvPicPr>
          <p:cNvPr id="3076" name="Picture 4" descr="http://petercon.freeshell.org/images/sphere.gif"/>
          <p:cNvPicPr>
            <a:picLocks noChangeAspect="1" noChangeArrowheads="1"/>
          </p:cNvPicPr>
          <p:nvPr/>
        </p:nvPicPr>
        <p:blipFill>
          <a:blip r:embed="rId3"/>
          <a:srcRect/>
          <a:stretch>
            <a:fillRect/>
          </a:stretch>
        </p:blipFill>
        <p:spPr bwMode="auto">
          <a:xfrm>
            <a:off x="1763688" y="4149401"/>
            <a:ext cx="231775" cy="227013"/>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rot="21196710">
            <a:off x="1968012" y="3354966"/>
            <a:ext cx="5188540" cy="1815882"/>
          </a:xfrm>
          <a:prstGeom prst="rect">
            <a:avLst/>
          </a:prstGeom>
          <a:noFill/>
          <a:scene3d>
            <a:camera prst="perspectiveRelaxed"/>
            <a:lightRig rig="threePt" dir="t"/>
          </a:scene3d>
        </p:spPr>
        <p:txBody>
          <a:bodyPr wrap="square">
            <a:spAutoFit/>
          </a:bodyPr>
          <a:lstStyle/>
          <a:p>
            <a:pPr fontAlgn="auto">
              <a:spcBef>
                <a:spcPts val="0"/>
              </a:spcBef>
              <a:spcAft>
                <a:spcPts val="0"/>
              </a:spcAft>
              <a:defRPr/>
            </a:pPr>
            <a:r>
              <a:rPr lang="en-CA" sz="2800" dirty="0"/>
              <a:t>Who I am, that’s the ideal me</a:t>
            </a:r>
          </a:p>
          <a:p>
            <a:pPr fontAlgn="auto">
              <a:spcBef>
                <a:spcPts val="0"/>
              </a:spcBef>
              <a:spcAft>
                <a:spcPts val="0"/>
              </a:spcAft>
              <a:buFont typeface="Arial" charset="0"/>
              <a:buChar char="•"/>
              <a:defRPr/>
            </a:pPr>
            <a:r>
              <a:rPr lang="en-CA" sz="2800" dirty="0"/>
              <a:t> Not who others want me to be,</a:t>
            </a:r>
          </a:p>
          <a:p>
            <a:pPr fontAlgn="auto">
              <a:spcBef>
                <a:spcPts val="0"/>
              </a:spcBef>
              <a:spcAft>
                <a:spcPts val="0"/>
              </a:spcAft>
              <a:buFont typeface="Arial" charset="0"/>
              <a:buChar char="•"/>
              <a:defRPr/>
            </a:pPr>
            <a:r>
              <a:rPr lang="en-CA" sz="2800" dirty="0"/>
              <a:t> Not who I would prefer to be</a:t>
            </a:r>
          </a:p>
          <a:p>
            <a:pPr fontAlgn="auto">
              <a:spcBef>
                <a:spcPts val="0"/>
              </a:spcBef>
              <a:spcAft>
                <a:spcPts val="0"/>
              </a:spcAft>
              <a:buFont typeface="Arial" charset="0"/>
              <a:buChar char="•"/>
              <a:defRPr/>
            </a:pPr>
            <a:r>
              <a:rPr lang="en-CA" sz="2800" dirty="0"/>
              <a:t> I am enough</a:t>
            </a:r>
          </a:p>
        </p:txBody>
      </p:sp>
      <p:sp>
        <p:nvSpPr>
          <p:cNvPr id="21512" name="TextBox 8"/>
          <p:cNvSpPr txBox="1">
            <a:spLocks noChangeArrowheads="1"/>
          </p:cNvSpPr>
          <p:nvPr/>
        </p:nvSpPr>
        <p:spPr bwMode="auto">
          <a:xfrm>
            <a:off x="5753100" y="6324600"/>
            <a:ext cx="23006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Schoolbook"/>
              </a:defRPr>
            </a:lvl1pPr>
            <a:lvl2pPr marL="742950" indent="-285750">
              <a:defRPr>
                <a:solidFill>
                  <a:schemeClr val="tx1"/>
                </a:solidFill>
                <a:latin typeface="Century Schoolbook"/>
              </a:defRPr>
            </a:lvl2pPr>
            <a:lvl3pPr marL="1143000" indent="-228600">
              <a:defRPr>
                <a:solidFill>
                  <a:schemeClr val="tx1"/>
                </a:solidFill>
                <a:latin typeface="Century Schoolbook"/>
              </a:defRPr>
            </a:lvl3pPr>
            <a:lvl4pPr marL="1600200" indent="-228600">
              <a:defRPr>
                <a:solidFill>
                  <a:schemeClr val="tx1"/>
                </a:solidFill>
                <a:latin typeface="Century Schoolbook"/>
              </a:defRPr>
            </a:lvl4pPr>
            <a:lvl5pPr marL="2057400" indent="-228600">
              <a:defRPr>
                <a:solidFill>
                  <a:schemeClr val="tx1"/>
                </a:solidFill>
                <a:latin typeface="Century Schoolbook"/>
              </a:defRPr>
            </a:lvl5pPr>
            <a:lvl6pPr marL="2514600" indent="-228600" fontAlgn="base">
              <a:spcBef>
                <a:spcPct val="0"/>
              </a:spcBef>
              <a:spcAft>
                <a:spcPct val="0"/>
              </a:spcAft>
              <a:defRPr>
                <a:solidFill>
                  <a:schemeClr val="tx1"/>
                </a:solidFill>
                <a:latin typeface="Century Schoolbook"/>
              </a:defRPr>
            </a:lvl6pPr>
            <a:lvl7pPr marL="2971800" indent="-228600" fontAlgn="base">
              <a:spcBef>
                <a:spcPct val="0"/>
              </a:spcBef>
              <a:spcAft>
                <a:spcPct val="0"/>
              </a:spcAft>
              <a:defRPr>
                <a:solidFill>
                  <a:schemeClr val="tx1"/>
                </a:solidFill>
                <a:latin typeface="Century Schoolbook"/>
              </a:defRPr>
            </a:lvl7pPr>
            <a:lvl8pPr marL="3429000" indent="-228600" fontAlgn="base">
              <a:spcBef>
                <a:spcPct val="0"/>
              </a:spcBef>
              <a:spcAft>
                <a:spcPct val="0"/>
              </a:spcAft>
              <a:defRPr>
                <a:solidFill>
                  <a:schemeClr val="tx1"/>
                </a:solidFill>
                <a:latin typeface="Century Schoolbook"/>
              </a:defRPr>
            </a:lvl8pPr>
            <a:lvl9pPr marL="3886200" indent="-228600" fontAlgn="base">
              <a:spcBef>
                <a:spcPct val="0"/>
              </a:spcBef>
              <a:spcAft>
                <a:spcPct val="0"/>
              </a:spcAft>
              <a:defRPr>
                <a:solidFill>
                  <a:schemeClr val="tx1"/>
                </a:solidFill>
                <a:latin typeface="Century Schoolbook"/>
              </a:defRPr>
            </a:lvl9pPr>
          </a:lstStyle>
          <a:p>
            <a:r>
              <a:rPr lang="en-CA" altLang="en-US" dirty="0"/>
              <a:t>Space, Time, Beings</a:t>
            </a:r>
          </a:p>
        </p:txBody>
      </p:sp>
      <p:cxnSp>
        <p:nvCxnSpPr>
          <p:cNvPr id="11" name="Straight Arrow Connector 10"/>
          <p:cNvCxnSpPr/>
          <p:nvPr/>
        </p:nvCxnSpPr>
        <p:spPr>
          <a:xfrm>
            <a:off x="-684584" y="6694488"/>
            <a:ext cx="8533184" cy="111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5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5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21512"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5109</TotalTime>
  <Words>6395</Words>
  <Application>Microsoft Office PowerPoint</Application>
  <PresentationFormat>On-screen Show (4:3)</PresentationFormat>
  <Paragraphs>510</Paragraphs>
  <Slides>18</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18</vt:i4>
      </vt:variant>
    </vt:vector>
  </HeadingPairs>
  <TitlesOfParts>
    <vt:vector size="36" baseType="lpstr">
      <vt:lpstr>-apple-system</vt:lpstr>
      <vt:lpstr>Arial</vt:lpstr>
      <vt:lpstr>Arial</vt:lpstr>
      <vt:lpstr>Calibri</vt:lpstr>
      <vt:lpstr>Century Schoolbook</vt:lpstr>
      <vt:lpstr>Google Sans</vt:lpstr>
      <vt:lpstr>inherit</vt:lpstr>
      <vt:lpstr>Merriweather</vt:lpstr>
      <vt:lpstr>Open Sans</vt:lpstr>
      <vt:lpstr>Proxima Nova</vt:lpstr>
      <vt:lpstr>PT Sans</vt:lpstr>
      <vt:lpstr>Roboto</vt:lpstr>
      <vt:lpstr>Segoe UI</vt:lpstr>
      <vt:lpstr>sohne</vt:lpstr>
      <vt:lpstr>source-serif-pro</vt:lpstr>
      <vt:lpstr>Times New Roman</vt:lpstr>
      <vt:lpstr>YouTube Sans</vt:lpstr>
      <vt:lpstr>2_Office Theme</vt:lpstr>
      <vt:lpstr>While we start, use the Annotate tool… have fun</vt:lpstr>
      <vt:lpstr>Mindful Change Leadership Development Program</vt:lpstr>
      <vt:lpstr> Welcome</vt:lpstr>
      <vt:lpstr>Mindful Self-Compassion Exercise – Centering</vt:lpstr>
      <vt:lpstr>Debrief from last week (5)</vt:lpstr>
      <vt:lpstr>Agenda – week 6</vt:lpstr>
      <vt:lpstr>PowerPoint Presentation</vt:lpstr>
      <vt:lpstr>Nano-World</vt:lpstr>
      <vt:lpstr>Human being – because being is enough</vt:lpstr>
      <vt:lpstr>Being Fully Present</vt:lpstr>
      <vt:lpstr>Presencing </vt:lpstr>
      <vt:lpstr>Theory - U</vt:lpstr>
      <vt:lpstr>Finding a Win, Win, Win Solution</vt:lpstr>
      <vt:lpstr>Benefits of Mindful Eating</vt:lpstr>
      <vt:lpstr>Mindful Eating Exercise</vt:lpstr>
      <vt:lpstr>Reflect about today’s exercises</vt:lpstr>
      <vt:lpstr>Your take away practice for week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448</cp:revision>
  <cp:lastPrinted>2016-05-02T17:15:08Z</cp:lastPrinted>
  <dcterms:created xsi:type="dcterms:W3CDTF">2015-04-14T20:39:51Z</dcterms:created>
  <dcterms:modified xsi:type="dcterms:W3CDTF">2024-05-22T18:46:41Z</dcterms:modified>
</cp:coreProperties>
</file>