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7"/>
  </p:notesMasterIdLst>
  <p:handoutMasterIdLst>
    <p:handoutMasterId r:id="rId28"/>
  </p:handoutMasterIdLst>
  <p:sldIdLst>
    <p:sldId id="284" r:id="rId2"/>
    <p:sldId id="283" r:id="rId3"/>
    <p:sldId id="285" r:id="rId4"/>
    <p:sldId id="318" r:id="rId5"/>
    <p:sldId id="287" r:id="rId6"/>
    <p:sldId id="289" r:id="rId7"/>
    <p:sldId id="288" r:id="rId8"/>
    <p:sldId id="293" r:id="rId9"/>
    <p:sldId id="304" r:id="rId10"/>
    <p:sldId id="307" r:id="rId11"/>
    <p:sldId id="292" r:id="rId12"/>
    <p:sldId id="312" r:id="rId13"/>
    <p:sldId id="303" r:id="rId14"/>
    <p:sldId id="296" r:id="rId15"/>
    <p:sldId id="297" r:id="rId16"/>
    <p:sldId id="300" r:id="rId17"/>
    <p:sldId id="301" r:id="rId18"/>
    <p:sldId id="277" r:id="rId19"/>
    <p:sldId id="302" r:id="rId20"/>
    <p:sldId id="299" r:id="rId21"/>
    <p:sldId id="313" r:id="rId22"/>
    <p:sldId id="314" r:id="rId23"/>
    <p:sldId id="315" r:id="rId24"/>
    <p:sldId id="316" r:id="rId25"/>
    <p:sldId id="317" r:id="rId26"/>
  </p:sldIdLst>
  <p:sldSz cx="9144000" cy="6858000" type="screen4x3"/>
  <p:notesSz cx="7010400" cy="92964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2" autoAdjust="0"/>
    <p:restoredTop sz="58245" autoAdjust="0"/>
  </p:normalViewPr>
  <p:slideViewPr>
    <p:cSldViewPr snapToObjects="1" showGuides="1">
      <p:cViewPr varScale="1">
        <p:scale>
          <a:sx n="108" d="100"/>
          <a:sy n="108" d="100"/>
        </p:scale>
        <p:origin x="96" y="250"/>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dershiptribe.com/blog/characteristics-of-an-agile-tea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6.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https://www.youtube.com/watch?v=xoLQ3qkh0w0</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smtClean="0"/>
              <a:t>Slido</a:t>
            </a:r>
            <a:r>
              <a:rPr lang="fr-CA" sz="1200" baseline="0" dirty="0" smtClean="0"/>
              <a:t> </a:t>
            </a:r>
            <a:r>
              <a:rPr lang="fr-CA" sz="1200" dirty="0" err="1" smtClean="0"/>
              <a:t>Slido</a:t>
            </a:r>
            <a:r>
              <a:rPr lang="fr-CA" sz="1200" baseline="0" dirty="0" smtClean="0"/>
              <a:t> https://app.sli.do/event/4u67KprDRdy8VCbhvSt23n</a:t>
            </a:r>
            <a:br>
              <a:rPr lang="fr-CA" sz="1200" baseline="0" dirty="0" smtClean="0"/>
            </a:br>
            <a:r>
              <a:rPr lang="fr-CA" sz="1200" baseline="0" dirty="0" smtClean="0"/>
              <a:t>code # </a:t>
            </a:r>
            <a:r>
              <a:rPr lang="fr-CA" sz="1200" baseline="0" dirty="0" err="1" smtClean="0"/>
              <a:t>imcl</a:t>
            </a:r>
            <a:endParaRPr lang="fr-CA"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hlinkClick r:id="rId4"/>
              </a:rPr>
              <a:t>https://wiki.gccollab.ca/MCLD-DLCP</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r>
              <a:rPr lang="en-US" sz="1200" dirty="0"/>
              <a:t>:</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66614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Ginette</a:t>
            </a:r>
            <a:r>
              <a:rPr lang="en-CA"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en-US" sz="1200" kern="1200" dirty="0" smtClean="0">
                <a:solidFill>
                  <a:schemeClr val="tx1"/>
                </a:solidFill>
                <a:effectLst/>
                <a:latin typeface="+mn-lt"/>
                <a:ea typeface="+mn-ea"/>
                <a:cs typeface="+mn-cs"/>
              </a:rPr>
              <a:t>For leaders trying to bring forward an </a:t>
            </a:r>
            <a:r>
              <a:rPr lang="en-US" sz="1200" u="sng" kern="1200" dirty="0" smtClean="0">
                <a:solidFill>
                  <a:schemeClr val="tx1"/>
                </a:solidFill>
                <a:effectLst/>
                <a:latin typeface="+mn-lt"/>
                <a:ea typeface="+mn-ea"/>
                <a:cs typeface="+mn-cs"/>
                <a:hlinkClick r:id="rId3"/>
              </a:rPr>
              <a:t>Agile team</a:t>
            </a:r>
            <a:r>
              <a:rPr lang="en-US" sz="1200" kern="1200" dirty="0" smtClean="0">
                <a:solidFill>
                  <a:schemeClr val="tx1"/>
                </a:solidFill>
                <a:effectLst/>
                <a:latin typeface="+mn-lt"/>
                <a:ea typeface="+mn-ea"/>
                <a:cs typeface="+mn-cs"/>
              </a:rPr>
              <a:t>, a few points of concern go a long way in creating their team’s ideal traits and characteristics.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Purpose – focusing on goals</a:t>
            </a:r>
          </a:p>
          <a:p>
            <a:r>
              <a:rPr lang="en-CA" sz="1200" kern="1200" dirty="0" smtClean="0">
                <a:solidFill>
                  <a:schemeClr val="tx1"/>
                </a:solidFill>
                <a:effectLst/>
                <a:latin typeface="+mn-lt"/>
                <a:ea typeface="+mn-ea"/>
                <a:cs typeface="+mn-cs"/>
              </a:rPr>
              <a:t>Transparency – sharing information and brainstorming ideas</a:t>
            </a:r>
          </a:p>
          <a:p>
            <a:r>
              <a:rPr lang="en-CA" sz="1200" kern="1200" dirty="0" smtClean="0">
                <a:solidFill>
                  <a:schemeClr val="tx1"/>
                </a:solidFill>
                <a:effectLst/>
                <a:latin typeface="+mn-lt"/>
                <a:ea typeface="+mn-ea"/>
                <a:cs typeface="+mn-cs"/>
              </a:rPr>
              <a:t>Stronger Communication – positive interaction without obstacles to behaviour – quickly resolve problems with effective interaction</a:t>
            </a:r>
          </a:p>
          <a:p>
            <a:r>
              <a:rPr lang="en-CA" sz="1200" kern="1200" dirty="0" smtClean="0">
                <a:solidFill>
                  <a:schemeClr val="tx1"/>
                </a:solidFill>
                <a:effectLst/>
                <a:latin typeface="+mn-lt"/>
                <a:ea typeface="+mn-ea"/>
                <a:cs typeface="+mn-cs"/>
              </a:rPr>
              <a:t>Faith – trust in each other which brings cohesion and confidence in each other</a:t>
            </a:r>
          </a:p>
          <a:p>
            <a:r>
              <a:rPr lang="en-CA" sz="1200" kern="1200" dirty="0" smtClean="0">
                <a:solidFill>
                  <a:schemeClr val="tx1"/>
                </a:solidFill>
                <a:effectLst/>
                <a:latin typeface="+mn-lt"/>
                <a:ea typeface="+mn-ea"/>
                <a:cs typeface="+mn-cs"/>
              </a:rPr>
              <a:t>Consistent Upgrade – continuous solution-finding cycle</a:t>
            </a: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smtClean="0"/>
          </a:p>
          <a:p>
            <a:r>
              <a:rPr lang="en-CA" dirty="0" smtClean="0"/>
              <a:t>https://leadershiptribe.com/blog/how-mindfulness-enables-agile-leadership#:~:text=Mindfulness%20helps%20an%20Agile%20leader%20to%20create%20a,each%20other%20in%20times%20of%20change%20and%20stress.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10059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defTabSz="933237">
              <a:defRPr/>
            </a:pPr>
            <a:endParaRPr lang="en-CA" dirty="0" smtClean="0"/>
          </a:p>
          <a:p>
            <a:pPr defTabSz="933237">
              <a:defRPr/>
            </a:pPr>
            <a:r>
              <a:rPr lang="en-CA" dirty="0" smtClean="0"/>
              <a:t>Mindful Leaders have the following skills: and what you cultivate by</a:t>
            </a:r>
            <a:r>
              <a:rPr lang="en-CA" baseline="0" dirty="0" smtClean="0"/>
              <a:t> a mindfulness practice*</a:t>
            </a:r>
            <a:endParaRPr lang="en-CA" dirty="0" smtClean="0"/>
          </a:p>
          <a:p>
            <a:pPr lvl="1"/>
            <a:r>
              <a:rPr lang="en-US" dirty="0" smtClean="0"/>
              <a:t>Focus – Focus of attention: by training the mind to focus on a specific objective.</a:t>
            </a:r>
          </a:p>
          <a:p>
            <a:pPr lvl="1"/>
            <a:r>
              <a:rPr lang="en-US" dirty="0" smtClean="0"/>
              <a:t>Clarity – Self awareness and Emotional Intelligence: by helping the mind to notice the body’s reactions clearer.</a:t>
            </a:r>
          </a:p>
          <a:p>
            <a:pPr lvl="1"/>
            <a:r>
              <a:rPr lang="en-US" dirty="0" smtClean="0"/>
              <a:t>Creativity – Innovation and Decision making: by quieting the mind and allowing the creativity to rise and the decision to occur.</a:t>
            </a:r>
          </a:p>
          <a:p>
            <a:pPr lvl="1"/>
            <a:r>
              <a:rPr lang="en-US" dirty="0" smtClean="0"/>
              <a:t>Compassion in the service of others –by being in presence</a:t>
            </a:r>
            <a:r>
              <a:rPr lang="en-US" baseline="0" dirty="0" smtClean="0"/>
              <a:t> and </a:t>
            </a:r>
            <a:r>
              <a:rPr lang="en-US" dirty="0" smtClean="0"/>
              <a:t>deep listening to others.</a:t>
            </a:r>
          </a:p>
          <a:p>
            <a:pPr lvl="0"/>
            <a:r>
              <a:rPr lang="en-US" sz="1200" dirty="0" smtClean="0"/>
              <a:t> - Adapted from </a:t>
            </a:r>
            <a:r>
              <a:rPr lang="en-US" sz="1200" dirty="0" smtClean="0">
                <a:hlinkClick r:id="rId3"/>
              </a:rPr>
              <a:t>http://instituteformindfulleadership.org/definitions/</a:t>
            </a:r>
            <a:r>
              <a:rPr lang="en-US" sz="1200" dirty="0" smtClean="0"/>
              <a:t> </a:t>
            </a:r>
            <a:endParaRPr lang="en-US" dirty="0" smtClean="0"/>
          </a:p>
          <a:p>
            <a:endParaRPr lang="en-CA" dirty="0" smtClean="0"/>
          </a:p>
          <a:p>
            <a:pPr fontAlgn="base"/>
            <a:r>
              <a:rPr lang="en-US" sz="1200" b="0" i="0" kern="1200" dirty="0" smtClean="0">
                <a:solidFill>
                  <a:schemeClr val="tx1"/>
                </a:solidFill>
                <a:latin typeface="+mn-lt"/>
                <a:ea typeface="+mn-ea"/>
                <a:cs typeface="+mn-cs"/>
              </a:rPr>
              <a:t>*Those</a:t>
            </a:r>
            <a:r>
              <a:rPr lang="en-US" sz="1200" b="0" i="0" kern="1200" baseline="0" dirty="0" smtClean="0">
                <a:solidFill>
                  <a:schemeClr val="tx1"/>
                </a:solidFill>
                <a:latin typeface="+mn-lt"/>
                <a:ea typeface="+mn-ea"/>
                <a:cs typeface="+mn-cs"/>
              </a:rPr>
              <a:t> who have a</a:t>
            </a:r>
            <a:r>
              <a:rPr lang="en-US" sz="1200" b="0" i="0" kern="1200" dirty="0" smtClean="0">
                <a:solidFill>
                  <a:schemeClr val="tx1"/>
                </a:solidFill>
                <a:latin typeface="+mn-lt"/>
                <a:ea typeface="+mn-ea"/>
                <a:cs typeface="+mn-cs"/>
              </a:rPr>
              <a:t> mindfulness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practice have been linked with:</a:t>
            </a:r>
          </a:p>
          <a:p>
            <a:pPr lvl="1" fontAlgn="base">
              <a:buFont typeface="Arial" pitchFamily="34" charset="0"/>
              <a:buChar char="•"/>
            </a:pPr>
            <a:r>
              <a:rPr lang="en-US" sz="1200" b="0" i="0" kern="1200" dirty="0" smtClean="0">
                <a:solidFill>
                  <a:schemeClr val="tx1"/>
                </a:solidFill>
                <a:latin typeface="+mn-lt"/>
                <a:ea typeface="+mn-ea"/>
                <a:cs typeface="+mn-cs"/>
              </a:rPr>
              <a:t> Increased attention</a:t>
            </a:r>
          </a:p>
          <a:p>
            <a:pPr lvl="1" fontAlgn="base">
              <a:buFont typeface="Arial" pitchFamily="34" charset="0"/>
              <a:buChar char="•"/>
            </a:pPr>
            <a:r>
              <a:rPr lang="en-US" sz="1200" b="0" i="0" kern="1200" dirty="0" smtClean="0">
                <a:solidFill>
                  <a:schemeClr val="tx1"/>
                </a:solidFill>
                <a:latin typeface="+mn-lt"/>
                <a:ea typeface="+mn-ea"/>
                <a:cs typeface="+mn-cs"/>
              </a:rPr>
              <a:t> Improved emotional intelligence</a:t>
            </a:r>
          </a:p>
          <a:p>
            <a:pPr lvl="1" fontAlgn="base">
              <a:buFont typeface="Arial" pitchFamily="34" charset="0"/>
              <a:buChar char="•"/>
            </a:pPr>
            <a:r>
              <a:rPr lang="en-US" sz="1200" b="0" i="0" kern="1200" dirty="0" smtClean="0">
                <a:solidFill>
                  <a:schemeClr val="tx1"/>
                </a:solidFill>
                <a:latin typeface="+mn-lt"/>
                <a:ea typeface="+mn-ea"/>
                <a:cs typeface="+mn-cs"/>
              </a:rPr>
              <a:t> Stronger resilience</a:t>
            </a:r>
          </a:p>
          <a:p>
            <a:pPr lvl="1" fontAlgn="base">
              <a:buFont typeface="Arial" pitchFamily="34" charset="0"/>
              <a:buChar char="•"/>
            </a:pPr>
            <a:r>
              <a:rPr lang="en-US" sz="1200" b="0" i="0" kern="1200" dirty="0" smtClean="0">
                <a:solidFill>
                  <a:schemeClr val="tx1"/>
                </a:solidFill>
                <a:latin typeface="+mn-lt"/>
                <a:ea typeface="+mn-ea"/>
                <a:cs typeface="+mn-cs"/>
              </a:rPr>
              <a:t> Enhanced strategic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ethical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creativity</a:t>
            </a:r>
          </a:p>
          <a:p>
            <a:r>
              <a:rPr lang="en-US" dirty="0" smtClean="0"/>
              <a:t>http://www.hrzone.com/perform/people/the-science-of-mindfulness-for-leaders#.VcSEic0IUYg.linkedin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21474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Those 4 key skills are the aim of the program, which we’ll chat a bit more later… and it also has a positive impact on well-being and resiliency</a:t>
            </a:r>
          </a:p>
          <a:p>
            <a:pPr marL="0" lvl="0" indent="0">
              <a:buFont typeface="Symbol" panose="05050102010706020507" pitchFamily="18" charset="2"/>
              <a:buNone/>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46061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CA" sz="1100" dirty="0" smtClean="0"/>
              <a:t>Alejandro:</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smtClean="0"/>
              <a:t>In </a:t>
            </a:r>
            <a:r>
              <a:rPr lang="en-US" sz="1100" b="0" dirty="0"/>
              <a:t>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74567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3237">
              <a:defRPr/>
            </a:pPr>
            <a:r>
              <a:rPr lang="en-CA" dirty="0" smtClean="0"/>
              <a:t>Ginette:</a:t>
            </a:r>
          </a:p>
          <a:p>
            <a:r>
              <a:rPr lang="en-CA" dirty="0" smtClean="0"/>
              <a:t>Let’s start by doing the following...</a:t>
            </a:r>
          </a:p>
          <a:p>
            <a:pPr marL="628650" lvl="1" indent="-171450">
              <a:buFont typeface="Arial" panose="020B0604020202020204" pitchFamily="34" charset="0"/>
              <a:buChar char="•"/>
            </a:pPr>
            <a:r>
              <a:rPr lang="en-CA" dirty="0" smtClean="0"/>
              <a:t>Sit as comfortable as possible in a straight position</a:t>
            </a:r>
          </a:p>
          <a:p>
            <a:pPr marL="628650" lvl="1" indent="-171450">
              <a:buFont typeface="Arial" panose="020B0604020202020204" pitchFamily="34" charset="0"/>
              <a:buChar char="•"/>
            </a:pPr>
            <a:r>
              <a:rPr lang="en-CA" dirty="0" smtClean="0"/>
              <a:t>It helps if you close or semi-close your eyes</a:t>
            </a:r>
          </a:p>
          <a:p>
            <a:pPr marL="628650" lvl="1" indent="-171450">
              <a:buFont typeface="Arial" panose="020B0604020202020204" pitchFamily="34" charset="0"/>
              <a:buChar char="•"/>
            </a:pPr>
            <a:r>
              <a:rPr lang="en-CA" dirty="0" smtClean="0"/>
              <a:t>Let’s not worry about time</a:t>
            </a:r>
          </a:p>
          <a:p>
            <a:pPr marL="628650" lvl="1" indent="-171450">
              <a:buFont typeface="Arial" panose="020B0604020202020204" pitchFamily="34" charset="0"/>
              <a:buChar char="•"/>
            </a:pPr>
            <a:r>
              <a:rPr lang="en-CA" dirty="0" smtClean="0"/>
              <a:t>And take a minute, only a minute...</a:t>
            </a:r>
          </a:p>
          <a:p>
            <a:pPr marL="628650" lvl="1" indent="-171450">
              <a:buFont typeface="Arial" panose="020B0604020202020204" pitchFamily="34" charset="0"/>
              <a:buChar char="•"/>
            </a:pPr>
            <a:r>
              <a:rPr lang="en-CA" dirty="0" smtClean="0"/>
              <a:t>To breathe, just to breathe</a:t>
            </a:r>
          </a:p>
          <a:p>
            <a:pPr marL="628650" lvl="1" indent="-171450">
              <a:buFont typeface="Arial" panose="020B0604020202020204" pitchFamily="34" charset="0"/>
              <a:buChar char="•"/>
            </a:pPr>
            <a:r>
              <a:rPr lang="en-CA" dirty="0" smtClean="0"/>
              <a:t>That simple</a:t>
            </a:r>
          </a:p>
          <a:p>
            <a:pPr marL="628650" lvl="1" indent="-171450">
              <a:buFont typeface="Arial" panose="020B0604020202020204" pitchFamily="34" charset="0"/>
              <a:buChar char="•"/>
            </a:pPr>
            <a:endParaRPr lang="en-CA" dirty="0" smtClean="0"/>
          </a:p>
          <a:p>
            <a:pPr marL="628650" lvl="1" indent="-171450">
              <a:buFont typeface="Arial" panose="020B0604020202020204" pitchFamily="34" charset="0"/>
              <a:buChar char="•"/>
            </a:pPr>
            <a:r>
              <a:rPr lang="en-CA" dirty="0" smtClean="0"/>
              <a:t>inhale</a:t>
            </a:r>
          </a:p>
          <a:p>
            <a:pPr marL="628650" lvl="1" indent="-171450">
              <a:buFont typeface="Arial" panose="020B0604020202020204" pitchFamily="34" charset="0"/>
              <a:buChar char="•"/>
            </a:pPr>
            <a:r>
              <a:rPr lang="en-CA" dirty="0" smtClean="0"/>
              <a:t>exhale</a:t>
            </a:r>
          </a:p>
          <a:p>
            <a:pPr marL="628650" lvl="1" indent="-171450">
              <a:buFont typeface="Arial" panose="020B0604020202020204" pitchFamily="34" charset="0"/>
              <a:buChar char="•"/>
            </a:pPr>
            <a:r>
              <a:rPr lang="en-CA" dirty="0" smtClean="0"/>
              <a:t>If at any point your mind wanders, be kind to yourself, acknowledge the thought, let it be, and bring your attention back to the object of your attention, which is your breathing .</a:t>
            </a:r>
          </a:p>
          <a:p>
            <a:pPr marL="628650" lvl="1" indent="-171450">
              <a:buFont typeface="Arial" panose="020B0604020202020204" pitchFamily="34" charset="0"/>
              <a:buChar char="•"/>
            </a:pPr>
            <a:r>
              <a:rPr lang="en-CA" dirty="0" smtClean="0"/>
              <a:t>inhale</a:t>
            </a:r>
          </a:p>
          <a:p>
            <a:pPr marL="628650" lvl="1" indent="-171450">
              <a:buFont typeface="Arial" panose="020B0604020202020204" pitchFamily="34" charset="0"/>
              <a:buChar char="•"/>
            </a:pPr>
            <a:r>
              <a:rPr lang="en-CA" dirty="0" smtClean="0"/>
              <a:t>exhale</a:t>
            </a:r>
          </a:p>
          <a:p>
            <a:pPr marL="171450" indent="-171450" defTabSz="933237">
              <a:buFont typeface="Arial" panose="020B0604020202020204" pitchFamily="34" charset="0"/>
              <a:buChar char="•"/>
              <a:defRPr/>
            </a:pPr>
            <a:endParaRPr lang="fr-CA" dirty="0" smtClean="0"/>
          </a:p>
          <a:p>
            <a:pPr marL="628650" lvl="1" indent="-171450">
              <a:buFont typeface="Arial" panose="020B0604020202020204" pitchFamily="34" charset="0"/>
              <a:buChar char="•"/>
            </a:pPr>
            <a:r>
              <a:rPr lang="en-CA" dirty="0" smtClean="0"/>
              <a:t>Just continue breathing</a:t>
            </a:r>
          </a:p>
          <a:p>
            <a:pPr marL="628650" lvl="1" indent="-171450">
              <a:buFont typeface="Arial" panose="020B0604020202020204" pitchFamily="34" charset="0"/>
              <a:buChar char="•"/>
            </a:pPr>
            <a:r>
              <a:rPr lang="en-CA" dirty="0" smtClean="0"/>
              <a:t>I’ll let you know when the time is over.</a:t>
            </a:r>
          </a:p>
          <a:p>
            <a:pPr defTabSz="933237">
              <a:defRPr/>
            </a:pPr>
            <a:endParaRPr lang="en-CA" dirty="0" smtClean="0"/>
          </a:p>
          <a:p>
            <a:pPr defTabSz="933237">
              <a:defRPr/>
            </a:pPr>
            <a:r>
              <a:rPr lang="en-CA" dirty="0" smtClean="0"/>
              <a:t>Feedback on the exercise: if we can have 2 or 3 people sharing how the exercise went for you... please open your microphones or raise your hand.</a:t>
            </a:r>
          </a:p>
          <a:p>
            <a:pPr defTabSz="933237">
              <a:defRPr/>
            </a:pPr>
            <a:r>
              <a:rPr lang="en-CA" dirty="0" smtClean="0"/>
              <a:t>You can also use the chat space to describe what you noticed.</a:t>
            </a:r>
          </a:p>
          <a:p>
            <a:pPr defTabSz="933237">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r>
              <a:rPr lang="en-CA" dirty="0" smtClean="0"/>
              <a:t>Noticing</a:t>
            </a:r>
            <a:r>
              <a:rPr lang="en-CA" baseline="0" dirty="0" smtClean="0"/>
              <a:t> is very important in the practice of Mindfulness.</a:t>
            </a:r>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28341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Ginette: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Times New Roman" panose="02020603050405020304" pitchFamily="18" charset="0"/>
                <a:cs typeface="Times New Roman" panose="02020603050405020304" pitchFamily="18" charset="0"/>
              </a:rPr>
              <a:t>The Main Goal of the MCLD Program i</a:t>
            </a:r>
            <a:r>
              <a:rPr lang="en-US" sz="1200" dirty="0" smtClean="0">
                <a:latin typeface="Calibri" panose="020F0502020204030204" pitchFamily="34" charset="0"/>
                <a:ea typeface="Calibri" panose="020F0502020204030204" pitchFamily="34" charset="0"/>
                <a:cs typeface="Times New Roman" panose="02020603050405020304" pitchFamily="18" charset="0"/>
              </a:rPr>
              <a:t>s to increase self-awareness by </a:t>
            </a:r>
            <a:r>
              <a:rPr lang="en-US" sz="1200" dirty="0" smtClean="0">
                <a:latin typeface="Calibri" panose="020F0502020204030204" pitchFamily="34" charset="0"/>
                <a:cs typeface="Times New Roman" panose="02020603050405020304" pitchFamily="18" charset="0"/>
              </a:rPr>
              <a:t>developing key skills: </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Focus</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Clarity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Creativity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Compassion in the service of others</a:t>
            </a:r>
          </a:p>
          <a:p>
            <a:pPr marL="0" indent="0">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15272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Ginette: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smtClean="0"/>
          </a:p>
          <a:p>
            <a:pPr lvl="0"/>
            <a:r>
              <a:rPr lang="en-US" smtClean="0"/>
              <a:t>The </a:t>
            </a:r>
            <a:r>
              <a:rPr lang="en-US" dirty="0"/>
              <a:t>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299094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smtClean="0"/>
              <a:t>:</a:t>
            </a:r>
          </a:p>
          <a:p>
            <a:pPr lvl="0"/>
            <a:endParaRPr lang="en-US" sz="1400" i="1" kern="1200" dirty="0" smtClean="0">
              <a:solidFill>
                <a:schemeClr val="tx1"/>
              </a:solidFill>
              <a:effectLst/>
              <a:latin typeface="Arial" charset="0"/>
              <a:ea typeface="+mn-ea"/>
              <a:cs typeface="+mn-cs"/>
            </a:endParaRPr>
          </a:p>
          <a:p>
            <a:pPr lvl="0"/>
            <a:r>
              <a:rPr lang="en-CA" sz="1400" kern="1200" dirty="0" smtClean="0">
                <a:solidFill>
                  <a:schemeClr val="tx1"/>
                </a:solidFill>
                <a:effectLst/>
                <a:latin typeface="Arial" charset="0"/>
                <a:ea typeface="+mn-ea"/>
                <a:cs typeface="+mn-cs"/>
              </a:rPr>
              <a:t>Participants </a:t>
            </a:r>
            <a:r>
              <a:rPr lang="en-CA" sz="1400" kern="1200" dirty="0">
                <a:solidFill>
                  <a:schemeClr val="tx1"/>
                </a:solidFill>
                <a:effectLst/>
                <a:latin typeface="Arial" charset="0"/>
                <a:ea typeface="+mn-ea"/>
                <a:cs typeface="+mn-cs"/>
              </a:rPr>
              <a:t>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3814323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Alejandro</a:t>
            </a:r>
            <a:r>
              <a:rPr lang="en-US" sz="1200"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smtClean="0">
                <a:solidFill>
                  <a:schemeClr val="tx1"/>
                </a:solidFill>
                <a:effectLst/>
                <a:latin typeface="Arial" charset="0"/>
                <a:ea typeface="+mn-ea"/>
                <a:cs typeface="+mn-cs"/>
              </a:rPr>
              <a:t>From</a:t>
            </a:r>
            <a:r>
              <a:rPr lang="fr-CA" sz="1200" kern="1200" dirty="0" smtClean="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102399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19</a:t>
            </a:fld>
            <a:endParaRPr lang="en-CA"/>
          </a:p>
        </p:txBody>
      </p:sp>
    </p:spTree>
    <p:extLst>
      <p:ext uri="{BB962C8B-B14F-4D97-AF65-F5344CB8AC3E}">
        <p14:creationId xmlns:p14="http://schemas.microsoft.com/office/powerpoint/2010/main" val="159503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1200" dirty="0" smtClean="0"/>
              <a:t>Alejandro: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baseline="-25000" dirty="0" smtClean="0">
                <a:latin typeface="+mn-lt"/>
              </a:rPr>
              <a:t>For </a:t>
            </a:r>
            <a:r>
              <a:rPr lang="fr-CA" sz="1200" baseline="-25000" dirty="0" err="1" smtClean="0">
                <a:latin typeface="+mn-lt"/>
              </a:rPr>
              <a:t>anonymous</a:t>
            </a:r>
            <a:r>
              <a:rPr lang="fr-CA" sz="1200" baseline="-25000" dirty="0" smtClean="0">
                <a:latin typeface="+mn-lt"/>
              </a:rPr>
              <a:t> </a:t>
            </a:r>
            <a:r>
              <a:rPr lang="fr-CA" sz="1200" baseline="-25000" dirty="0" err="1" smtClean="0">
                <a:latin typeface="+mn-lt"/>
              </a:rPr>
              <a:t>Q’s</a:t>
            </a:r>
            <a:r>
              <a:rPr lang="fr-CA" sz="1200" baseline="-25000" dirty="0" smtClean="0">
                <a:latin typeface="+mn-lt"/>
              </a:rPr>
              <a:t> and </a:t>
            </a:r>
            <a:r>
              <a:rPr lang="fr-CA" sz="1200" baseline="-25000" dirty="0" err="1" smtClean="0">
                <a:latin typeface="+mn-lt"/>
              </a:rPr>
              <a:t>level</a:t>
            </a:r>
            <a:r>
              <a:rPr lang="fr-CA" sz="1200" baseline="-25000" dirty="0" smtClean="0">
                <a:latin typeface="+mn-lt"/>
              </a:rPr>
              <a:t> of </a:t>
            </a:r>
            <a:r>
              <a:rPr lang="fr-CA" sz="1200" baseline="-25000" dirty="0" err="1" smtClean="0">
                <a:latin typeface="+mn-lt"/>
              </a:rPr>
              <a:t>comfort</a:t>
            </a:r>
            <a:r>
              <a:rPr lang="fr-CA" sz="1200" baseline="-25000" dirty="0" smtClean="0">
                <a:latin typeface="+mn-lt"/>
              </a:rPr>
              <a:t> &amp; </a:t>
            </a:r>
            <a:r>
              <a:rPr lang="fr-CA" sz="1200" baseline="-25000" dirty="0" err="1" smtClean="0">
                <a:latin typeface="+mn-lt"/>
              </a:rPr>
              <a:t>learned</a:t>
            </a:r>
            <a:r>
              <a:rPr lang="fr-CA" sz="1200" baseline="-25000" dirty="0" smtClean="0">
                <a:latin typeface="+mn-lt"/>
              </a:rPr>
              <a:t> </a:t>
            </a:r>
            <a:r>
              <a:rPr lang="fr-CA" sz="1200" baseline="-25000" dirty="0" err="1" smtClean="0">
                <a:latin typeface="+mn-lt"/>
              </a:rPr>
              <a:t>something</a:t>
            </a:r>
            <a:r>
              <a:rPr lang="fr-CA" sz="1200" baseline="-25000" dirty="0" smtClean="0">
                <a:latin typeface="+mn-lt"/>
              </a:rPr>
              <a:t>?</a:t>
            </a:r>
            <a:br>
              <a:rPr lang="fr-CA" sz="1200" baseline="-25000" dirty="0" smtClean="0">
                <a:latin typeface="+mn-lt"/>
              </a:rPr>
            </a:br>
            <a:r>
              <a:rPr lang="fr-CA" sz="1200" baseline="-25000" dirty="0" smtClean="0">
                <a:latin typeface="+mn-lt"/>
              </a:rPr>
              <a:t>https://app.sli.do/event/cnpYdpq5TGZMj5LC7HBHQp</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u="none" baseline="-25000" dirty="0" smtClean="0">
                <a:latin typeface="+mn-lt"/>
              </a:rPr>
              <a:t>Sli.do code: </a:t>
            </a:r>
            <a:r>
              <a:rPr lang="fr-CA" sz="1200" u="none" baseline="-25000" dirty="0" err="1" smtClean="0">
                <a:latin typeface="+mn-lt"/>
              </a:rPr>
              <a:t>mcld</a:t>
            </a:r>
            <a:endParaRPr lang="fr-CA" sz="1200" u="none" baseline="-25000" dirty="0" smtClean="0">
              <a:latin typeface="+mn-lt"/>
            </a:endParaRPr>
          </a:p>
          <a:p>
            <a:endParaRPr lang="fr-CA" sz="1200" baseline="-2500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u="none" baseline="-25000" dirty="0" smtClean="0">
                <a:latin typeface="+mn-lt"/>
                <a:hlinkClick r:id="rId3"/>
              </a:rPr>
              <a:t>https://wiki.gccollab.ca/MCLD-DLCP</a:t>
            </a:r>
            <a:r>
              <a:rPr lang="fr-CA" sz="1200" u="none" baseline="-25000" dirty="0" smtClean="0">
                <a:latin typeface="+mn-lt"/>
              </a:rPr>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aseline="-25000" dirty="0" smtClean="0">
                <a:latin typeface="+mn-lt"/>
              </a:rPr>
              <a:t>FAQ, </a:t>
            </a:r>
            <a:r>
              <a:rPr lang="fr-CA" sz="1200" baseline="-25000" dirty="0" err="1" smtClean="0">
                <a:latin typeface="+mn-lt"/>
              </a:rPr>
              <a:t>Details</a:t>
            </a:r>
            <a:r>
              <a:rPr lang="fr-CA" sz="1200" baseline="-25000" dirty="0" smtClean="0">
                <a:latin typeface="+mn-lt"/>
              </a:rPr>
              <a:t>, </a:t>
            </a:r>
            <a:r>
              <a:rPr lang="fr-CA" sz="1200" baseline="-25000" dirty="0" err="1" smtClean="0">
                <a:latin typeface="+mn-lt"/>
              </a:rPr>
              <a:t>Cohort</a:t>
            </a:r>
            <a:endParaRPr lang="fr-CA" sz="1200" baseline="-25000" dirty="0" smtClean="0">
              <a:latin typeface="+mn-lt"/>
            </a:endParaRPr>
          </a:p>
          <a:p>
            <a:endParaRPr lang="en-CA" sz="1200" baseline="-25000" dirty="0" smtClean="0">
              <a:latin typeface="+mn-lt"/>
            </a:endParaRPr>
          </a:p>
          <a:p>
            <a:r>
              <a:rPr lang="en-CA" sz="1200" baseline="-25000" dirty="0" smtClean="0">
                <a:latin typeface="+mn-lt"/>
              </a:rPr>
              <a:t>((Right after starting the session…))</a:t>
            </a:r>
          </a:p>
          <a:p>
            <a:r>
              <a:rPr lang="en-CA" sz="1200" baseline="-25000" dirty="0" smtClean="0">
                <a:latin typeface="+mn-lt"/>
              </a:rPr>
              <a:t>(( Start recording. ))</a:t>
            </a:r>
          </a:p>
          <a:p>
            <a:r>
              <a:rPr lang="en-CA" sz="1200" baseline="-25000" dirty="0" smtClean="0">
                <a:latin typeface="+mn-lt"/>
              </a:rPr>
              <a:t>Hello everyone.</a:t>
            </a:r>
          </a:p>
          <a:p>
            <a:r>
              <a:rPr lang="en-CA" sz="1200" baseline="-25000" dirty="0" smtClean="0">
                <a:latin typeface="+mn-lt"/>
              </a:rPr>
              <a:t>(( Land reconnaissance (may need to be updated) ))</a:t>
            </a:r>
          </a:p>
          <a:p>
            <a:r>
              <a:rPr lang="en-CA" sz="1200" baseline="-25000" dirty="0" smtClean="0">
                <a:latin typeface="+mn-lt"/>
              </a:rPr>
              <a:t>First of all, I would like to point out that I am communicating with you from the traditional territory of the Algonquin people of the </a:t>
            </a:r>
            <a:r>
              <a:rPr lang="en-CA" sz="1200" baseline="-25000" dirty="0" err="1" smtClean="0">
                <a:latin typeface="+mn-lt"/>
              </a:rPr>
              <a:t>Anishinaabe</a:t>
            </a:r>
            <a:r>
              <a:rPr lang="en-CA" sz="1200" baseline="-25000" dirty="0" smtClean="0">
                <a:latin typeface="+mn-lt"/>
              </a:rPr>
              <a:t>, in the National Capital Region (NCR).</a:t>
            </a:r>
          </a:p>
          <a:p>
            <a:r>
              <a:rPr lang="en-CA" sz="1200" baseline="-25000" dirty="0" smtClean="0">
                <a:latin typeface="+mn-lt"/>
              </a:rPr>
              <a:t>First of all, I would like to point out that I am communicating with you from the beautiful town of Kingsville, Ontario, on the traditional territory of the Caldwell, </a:t>
            </a:r>
            <a:r>
              <a:rPr lang="en-CA" sz="1200" baseline="-25000" dirty="0" err="1" smtClean="0">
                <a:latin typeface="+mn-lt"/>
              </a:rPr>
              <a:t>Anishinabewaki</a:t>
            </a:r>
            <a:r>
              <a:rPr lang="en-CA" sz="1200" baseline="-25000" dirty="0" smtClean="0">
                <a:latin typeface="+mn-lt"/>
              </a:rPr>
              <a:t>, </a:t>
            </a:r>
            <a:r>
              <a:rPr lang="en-CA" sz="1200" baseline="-25000" dirty="0" err="1" smtClean="0">
                <a:latin typeface="+mn-lt"/>
              </a:rPr>
              <a:t>Attiwonderonk</a:t>
            </a:r>
            <a:r>
              <a:rPr lang="en-CA" sz="1200" baseline="-25000" dirty="0" smtClean="0">
                <a:latin typeface="+mn-lt"/>
              </a:rPr>
              <a:t>, </a:t>
            </a:r>
            <a:r>
              <a:rPr lang="en-CA" sz="1200" baseline="-25000" dirty="0" err="1" smtClean="0">
                <a:latin typeface="+mn-lt"/>
              </a:rPr>
              <a:t>Myaamia</a:t>
            </a:r>
            <a:r>
              <a:rPr lang="en-CA" sz="1200" baseline="-25000" dirty="0" smtClean="0">
                <a:latin typeface="+mn-lt"/>
              </a:rPr>
              <a:t> and Mississauga peoples. I encourage you to think about the traditional territory from which you are connecting.</a:t>
            </a:r>
          </a:p>
          <a:p>
            <a:endParaRPr lang="en-CA" sz="1200" baseline="-25000" dirty="0" smtClean="0">
              <a:latin typeface="+mn-lt"/>
            </a:endParaRPr>
          </a:p>
          <a:p>
            <a:r>
              <a:rPr lang="en-CA" sz="1200" baseline="-25000" dirty="0" smtClean="0">
                <a:latin typeface="+mn-lt"/>
              </a:rPr>
              <a:t>Some friendly reminders and housekeeping</a:t>
            </a:r>
          </a:p>
          <a:p>
            <a:r>
              <a:rPr lang="en-CA" sz="1200" baseline="-25000" dirty="0" smtClean="0">
                <a:latin typeface="+mn-lt"/>
              </a:rPr>
              <a:t>Web cameras are welcome. Just PLEASE refrain from eating while your web camera is on.</a:t>
            </a:r>
          </a:p>
          <a:p>
            <a:r>
              <a:rPr lang="en-CA" sz="1200" baseline="-25000" dirty="0" smtClean="0">
                <a:latin typeface="+mn-lt"/>
              </a:rPr>
              <a:t>Remember to disconnect from the VPN (or “VPN”) for better transmission.</a:t>
            </a:r>
          </a:p>
          <a:p>
            <a:r>
              <a:rPr lang="en-CA" sz="1200" baseline="-25000" dirty="0" smtClean="0">
                <a:latin typeface="+mn-lt"/>
              </a:rPr>
              <a:t>The session is recorded, by remaining in this session it is understood that we have your consent to the recording, this helps those who cannot attend.</a:t>
            </a:r>
          </a:p>
          <a:p>
            <a:r>
              <a:rPr lang="en-CA" sz="1200" baseline="-25000" dirty="0" smtClean="0">
                <a:latin typeface="+mn-lt"/>
              </a:rPr>
              <a:t>(Please be assured that if anything of a sensitive nature is recorded, at the request of interested parties, the recording will be edited before broadcast.)</a:t>
            </a:r>
          </a:p>
          <a:p>
            <a:endParaRPr lang="en-CA" sz="1200" baseline="-25000" dirty="0" smtClean="0">
              <a:latin typeface="+mn-lt"/>
            </a:endParaRPr>
          </a:p>
          <a:p>
            <a:r>
              <a:rPr lang="en-US" sz="1200" u="none" baseline="-25000" dirty="0" smtClean="0">
                <a:latin typeface="+mn-lt"/>
              </a:rPr>
              <a:t>“As with other Government of Canada sessions, please feel free to use the language of your choice to ask questions or participate in the discussion. This program will be given mainly in French“</a:t>
            </a:r>
            <a:endParaRPr lang="fr-CA" sz="1200" baseline="-25000" dirty="0" smtClean="0">
              <a:latin typeface="+mn-lt"/>
            </a:endParaRPr>
          </a:p>
          <a:p>
            <a:endParaRPr lang="fr-CA" sz="1200" baseline="-2500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25000" dirty="0" smtClean="0">
                <a:latin typeface="+mn-lt"/>
              </a:rPr>
              <a:t>((Dites ce qui suit en français : ))</a:t>
            </a: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25000" dirty="0" smtClean="0">
                <a:latin typeface="+mn-lt"/>
              </a:rPr>
              <a:t>Comme pour toute séance du gouvernement du Canada, n’hésitez pas à utiliser la langue de votre choix pour poser des questions ou participer à la discussion. La séance d’aujourd’hui sera principalement dirigée en Anglais. </a:t>
            </a:r>
          </a:p>
          <a:p>
            <a:endParaRPr lang="en-CA" sz="1200" baseline="-25000" dirty="0" smtClean="0">
              <a:latin typeface="+mn-lt"/>
            </a:endParaRPr>
          </a:p>
          <a:p>
            <a:r>
              <a:rPr lang="en-CA" sz="1200" baseline="-25000" dirty="0" smtClean="0">
                <a:latin typeface="+mn-lt"/>
              </a:rPr>
              <a:t>I welcome you to this Introduction to “Mindful Change Leadership at Work” session.</a:t>
            </a:r>
            <a:endParaRPr lang="fr-CA" sz="1200" kern="1200" baseline="-250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22606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Alejandro:</a:t>
            </a:r>
            <a:r>
              <a:rPr lang="en-US" sz="1200" baseline="0" dirty="0" smtClean="0"/>
              <a:t> </a:t>
            </a:r>
            <a:r>
              <a:rPr lang="en-US" sz="1600" dirty="0" smtClean="0"/>
              <a:t>Open floor for questions</a:t>
            </a:r>
          </a:p>
          <a:p>
            <a:pPr lvl="0"/>
            <a:endParaRPr lang="en-US" dirty="0" smtClean="0"/>
          </a:p>
          <a:p>
            <a:pPr lvl="0"/>
            <a:r>
              <a:rPr lang="en-US" dirty="0" smtClean="0"/>
              <a:t>Please use the “raise hand” functionality</a:t>
            </a:r>
          </a:p>
          <a:p>
            <a:pPr lvl="0"/>
            <a:endParaRPr lang="en-US" dirty="0" smtClean="0"/>
          </a:p>
          <a:p>
            <a:pPr lvl="0"/>
            <a:r>
              <a:rPr lang="en-US" dirty="0" smtClean="0"/>
              <a:t>Observe:</a:t>
            </a:r>
          </a:p>
          <a:p>
            <a:pPr marL="171450" indent="-171450">
              <a:buFont typeface="Arial" panose="020B0604020202020204" pitchFamily="34" charset="0"/>
              <a:buChar char="•"/>
            </a:pPr>
            <a:r>
              <a:rPr lang="en-US" dirty="0" smtClean="0"/>
              <a:t>One question, per participant, per turn</a:t>
            </a:r>
          </a:p>
          <a:p>
            <a:pPr marL="171450" indent="-171450">
              <a:buFont typeface="Arial" panose="020B0604020202020204" pitchFamily="34" charset="0"/>
              <a:buChar char="•"/>
            </a:pPr>
            <a:r>
              <a:rPr lang="en-US" dirty="0" smtClean="0"/>
              <a:t>Alternating with the chat and with anonymous</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148208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rId3"/>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21</a:t>
            </a:fld>
            <a:endParaRPr/>
          </a:p>
        </p:txBody>
      </p:sp>
    </p:spTree>
    <p:extLst>
      <p:ext uri="{BB962C8B-B14F-4D97-AF65-F5344CB8AC3E}">
        <p14:creationId xmlns:p14="http://schemas.microsoft.com/office/powerpoint/2010/main" val="13557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1018737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4282366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73963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81496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4473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The first one </a:t>
            </a:r>
            <a:r>
              <a:rPr lang="fr-CA" dirty="0" err="1" smtClean="0"/>
              <a:t>is</a:t>
            </a:r>
            <a:r>
              <a:rPr lang="fr-CA" dirty="0" smtClean="0"/>
              <a:t>…</a:t>
            </a:r>
          </a:p>
          <a:p>
            <a:endParaRPr lang="fr-CA" dirty="0" smtClean="0"/>
          </a:p>
          <a:p>
            <a:r>
              <a:rPr lang="fr-CA" dirty="0" smtClean="0"/>
              <a:t>And the second one </a:t>
            </a:r>
            <a:r>
              <a:rPr lang="fr-CA" dirty="0" err="1" smtClean="0"/>
              <a:t>is</a:t>
            </a:r>
            <a:r>
              <a:rPr lang="fr-CA"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040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Alejandro: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To start, let's do a mindfulness exercise, this one is called body scan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If you have never done mindfulness, I invite you to take advantage of the opportunity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With your back straight, not tense, sit as comfortable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You can place your feet flat on the floor; and place your hands on your lap, palms facing up or down, depending on what is most comfortable for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Feel free to close your eyes or semi-close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Follow my voice, which will guide you during the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Gently pay attention to your breathing. No need to change the way you breathe; just notice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breath in...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Now direct your breathing and attention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your face, eyes, nose and mouth; your jaw, teeth, tongue;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become aware of what you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Inhale, now focus on your head, your scalp, your hair, your ears; and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as we continue breathing, direct your attention to your shoulders;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now…your arms, hands and fingers;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each time your attention wanders away,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Inhale, back to your shoulders and neck; become aware of…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…upper back, then your chest;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from your lower back, then your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And direct your breathing towards your waist; inhale and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down your legs; inhale; up your legs; and notice how you feel; and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towards your feet; inhale; notice how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towards your toes;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stay there for a few seconds;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when you feel like,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(click)</a:t>
            </a: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Feedback on the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t>There is a third question on Sli.do for you to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and if we can have 2 or 3 people briefly sharing how the exercise went for you... please open your microphones or raise your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You can also use the chat space to describe what you noticed.</a:t>
            </a:r>
            <a:endParaRPr lang="en-CA" sz="12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4361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a:buFont typeface="Arial" pitchFamily="34" charset="0"/>
              <a:buNone/>
            </a:pPr>
            <a:endParaRPr lang="en-CA" baseline="0" dirty="0"/>
          </a:p>
          <a:p>
            <a:pPr>
              <a:buFont typeface="Arial" pitchFamily="34" charset="0"/>
              <a:buNone/>
            </a:pPr>
            <a:r>
              <a:rPr lang="en-CA" baseline="0" dirty="0" smtClean="0"/>
              <a:t>The </a:t>
            </a:r>
            <a:r>
              <a:rPr lang="en-CA" baseline="0" dirty="0"/>
              <a:t>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097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Ginette:</a:t>
            </a:r>
          </a:p>
          <a:p>
            <a:r>
              <a:rPr lang="en-CA" dirty="0" smtClean="0"/>
              <a:t>Being mindful means to be present. To be in alignment with the thinking, the intention, the body. To have coherence between what you think, say, do, and also what you believe and trust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32110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dirty="0" smtClean="0"/>
              <a:t>Ginette:</a:t>
            </a:r>
          </a:p>
          <a:p>
            <a:pPr>
              <a:buFont typeface="Arial" pitchFamily="34" charset="0"/>
              <a:buNone/>
            </a:pPr>
            <a:endParaRPr lang="en-CA" sz="1100" dirty="0" smtClean="0"/>
          </a:p>
          <a:p>
            <a:pPr>
              <a:buFont typeface="Arial" pitchFamily="34" charset="0"/>
              <a:buNone/>
            </a:pPr>
            <a:r>
              <a:rPr lang="en-CA" sz="1100" dirty="0" smtClean="0"/>
              <a:t>Let’s have some ideas around this...</a:t>
            </a:r>
            <a:r>
              <a:rPr lang="en-CA" sz="1100" baseline="0" dirty="0" smtClean="0"/>
              <a:t> </a:t>
            </a:r>
            <a:r>
              <a:rPr lang="en-CA" sz="1100" dirty="0" smtClean="0"/>
              <a:t>How</a:t>
            </a:r>
            <a:r>
              <a:rPr lang="en-CA" sz="1100" baseline="0" dirty="0" smtClean="0"/>
              <a:t> do you see Mindfulness having an impact in the workplace?</a:t>
            </a:r>
            <a:endParaRPr lang="en-CA" sz="1100" dirty="0" smtClean="0"/>
          </a:p>
          <a:p>
            <a:pPr marL="176213" indent="-176213">
              <a:buFont typeface="Arial" pitchFamily="34" charset="0"/>
              <a:buChar char="•"/>
            </a:pPr>
            <a:r>
              <a:rPr lang="en-CA" sz="1100" b="1" dirty="0" smtClean="0"/>
              <a:t>Increased resilience: </a:t>
            </a:r>
            <a:r>
              <a:rPr lang="en-CA" sz="1100" dirty="0" smtClean="0"/>
              <a:t>being mindful increases the ability to be open to new perspectives, to think creatively, to distinguish thoughts from feelings, and to respond to challenges rather than merely reacting. For a leader this helps with strategic thinking.</a:t>
            </a:r>
          </a:p>
          <a:p>
            <a:pPr marL="176213" indent="-176213">
              <a:buFont typeface="Arial" pitchFamily="34" charset="0"/>
              <a:buChar char="•"/>
            </a:pPr>
            <a:r>
              <a:rPr lang="en-CA" sz="1100" b="1" dirty="0" smtClean="0"/>
              <a:t>Focus and concentration:</a:t>
            </a:r>
            <a:r>
              <a:rPr lang="en-CA" sz="1100" dirty="0" smtClean="0"/>
              <a:t> after an eight-week mindfulness course, participants could concentrate better, stay on task longer, more effectively, and remember what they’d done better. In a fast paced environment where leaders have to react quickly to situation this is a great capacity to have.</a:t>
            </a:r>
          </a:p>
          <a:p>
            <a:pPr marL="176213" indent="-176213">
              <a:buFont typeface="Arial" pitchFamily="34" charset="0"/>
              <a:buChar char="•"/>
            </a:pPr>
            <a:r>
              <a:rPr lang="en-CA" sz="1100" b="1" dirty="0" smtClean="0"/>
              <a:t>Workplace harmony: </a:t>
            </a:r>
            <a:r>
              <a:rPr lang="en-CA" sz="1100" dirty="0" smtClean="0"/>
              <a:t>being mindful promotes and creates more empathy and altruism in the workplace. As a leader we are expected to foster a respectful workplace.</a:t>
            </a:r>
          </a:p>
          <a:p>
            <a:pPr marL="176213" indent="-176213">
              <a:buFont typeface="Arial" pitchFamily="34" charset="0"/>
              <a:buChar char="•"/>
            </a:pPr>
            <a:r>
              <a:rPr lang="en-CA" sz="1100" b="1" dirty="0" smtClean="0"/>
              <a:t>Fewer sick days:</a:t>
            </a:r>
            <a:r>
              <a:rPr lang="en-CA" sz="1100" dirty="0" smtClean="0"/>
              <a:t> those who have a practice missed 76% fewer days of work.</a:t>
            </a:r>
          </a:p>
          <a:p>
            <a:pPr marL="176213" indent="-176213">
              <a:buFont typeface="Arial" pitchFamily="34" charset="0"/>
              <a:buChar char="•"/>
            </a:pPr>
            <a:r>
              <a:rPr lang="en-CA" sz="1100" b="1" dirty="0" smtClean="0"/>
              <a:t>Greater employee satisfaction and well-being: </a:t>
            </a:r>
            <a:r>
              <a:rPr lang="en-CA" sz="1100" dirty="0" smtClean="0"/>
              <a:t>being mindful helps significantly to have less emotional exhaustion and more job satisfaction. </a:t>
            </a:r>
          </a:p>
          <a:p>
            <a:pPr marL="176213" indent="-176213">
              <a:buFont typeface="Arial" pitchFamily="34" charset="0"/>
              <a:buChar char="•"/>
            </a:pPr>
            <a:r>
              <a:rPr lang="en-CA" sz="1100" b="1" dirty="0" smtClean="0"/>
              <a:t>Stress reduction:</a:t>
            </a:r>
            <a:r>
              <a:rPr lang="en-CA" sz="1100" dirty="0" smtClean="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213" indent="-176213">
              <a:buFont typeface="Arial" pitchFamily="34" charset="0"/>
              <a:buChar char="•"/>
            </a:pPr>
            <a:r>
              <a:rPr lang="en-CA" sz="1100" b="1" dirty="0" smtClean="0"/>
              <a:t>Greater creativity:</a:t>
            </a:r>
            <a:r>
              <a:rPr lang="en-CA" sz="1100" dirty="0" smtClean="0"/>
              <a:t> Leaders with a mindfulness practice say it helps them create space for innovation and it also helps them to think strategically.</a:t>
            </a:r>
          </a:p>
          <a:p>
            <a:pPr>
              <a:buFont typeface="Arial" pitchFamily="34" charset="0"/>
              <a:buNone/>
            </a:pPr>
            <a:r>
              <a:rPr lang="en-CA" sz="110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How mindfulness can help your employees and improve your company's bottom line – white paper, Mental workout</a:t>
            </a:r>
            <a:r>
              <a:rPr lang="en-CA" sz="1100" dirty="0" smtClean="0"/>
              <a:t/>
            </a:r>
            <a:br>
              <a:rPr lang="en-CA" sz="1100" dirty="0" smtClean="0"/>
            </a:br>
            <a:r>
              <a:rPr lang="en-CA" sz="1100" dirty="0" smtClean="0">
                <a:hlinkClick r:id="rId3"/>
              </a:rPr>
              <a:t>http://www.mentalworkout.com/white-papers/how-mindfulness-can-help-your-employees-and-improve-your-companys-bottom-line/</a:t>
            </a:r>
            <a:r>
              <a:rPr lang="en-CA" sz="1100" dirty="0" smtClean="0"/>
              <a:t> </a:t>
            </a:r>
          </a:p>
          <a:p>
            <a:pPr>
              <a:buFont typeface="Arial" pitchFamily="34" charset="0"/>
              <a:buChar char="•"/>
            </a:pPr>
            <a:endParaRPr lang="en-CA" sz="11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8557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Ginette: </a:t>
            </a:r>
            <a:endParaRPr lang="en-US" dirty="0" smtClean="0"/>
          </a:p>
          <a:p>
            <a:endParaRPr lang="en-US" dirty="0" smtClean="0"/>
          </a:p>
          <a:p>
            <a:r>
              <a:rPr lang="en-CA" dirty="0" smtClean="0"/>
              <a:t>You see many different logos here. You may know some of them. All of these organizations are large companies. This is a serious reason why they implement these mindfulness programs.</a:t>
            </a:r>
          </a:p>
          <a:p>
            <a:endParaRPr lang="en-CA" dirty="0" smtClean="0"/>
          </a:p>
          <a:p>
            <a:r>
              <a:rPr lang="en-CA" dirty="0" smtClean="0"/>
              <a:t>I now want to draw your attention to 3 logos in particular:</a:t>
            </a:r>
          </a:p>
          <a:p>
            <a:pPr marL="171450" indent="-171450">
              <a:buFont typeface="Arial" panose="020B0604020202020204" pitchFamily="34" charset="0"/>
              <a:buChar char="•"/>
            </a:pPr>
            <a:r>
              <a:rPr lang="en-US" baseline="0" dirty="0" smtClean="0"/>
              <a:t>RCMP / GRC</a:t>
            </a:r>
          </a:p>
          <a:p>
            <a:pPr marL="171450" indent="-171450">
              <a:buFont typeface="Arial" panose="020B0604020202020204" pitchFamily="34" charset="0"/>
              <a:buChar char="•"/>
            </a:pPr>
            <a:r>
              <a:rPr lang="en-US" baseline="0" dirty="0" smtClean="0"/>
              <a:t>Peel Regional Police</a:t>
            </a:r>
          </a:p>
          <a:p>
            <a:pPr marL="171450" indent="-171450">
              <a:buFont typeface="Arial" panose="020B0604020202020204" pitchFamily="34" charset="0"/>
              <a:buChar char="•"/>
            </a:pPr>
            <a:r>
              <a:rPr lang="en-US" baseline="0" dirty="0" smtClean="0"/>
              <a:t>Community Oriented Policing Services, US Department of Justice</a:t>
            </a:r>
          </a:p>
          <a:p>
            <a:pPr marL="0" indent="0">
              <a:buFont typeface="Arial" panose="020B0604020202020204" pitchFamily="34" charset="0"/>
              <a:buNone/>
            </a:pPr>
            <a:r>
              <a:rPr lang="en-US" baseline="0" dirty="0" smtClean="0"/>
              <a:t>All of them have Mindfulness related programs</a:t>
            </a:r>
            <a:endParaRPr lang="en-US" dirty="0"/>
          </a:p>
          <a:p>
            <a:endParaRPr lang="en-US" dirty="0" smtClean="0"/>
          </a:p>
          <a:p>
            <a:r>
              <a:rPr lang="en-US" dirty="0" smtClean="0"/>
              <a:t>You can</a:t>
            </a:r>
            <a:r>
              <a:rPr lang="en-US" baseline="0" dirty="0" smtClean="0"/>
              <a:t> find details in the links provided in the speaking points of these slides</a:t>
            </a:r>
          </a:p>
          <a:p>
            <a:endParaRPr lang="en-US" dirty="0" smtClean="0"/>
          </a:p>
          <a:p>
            <a:r>
              <a:rPr lang="en-US" dirty="0" smtClean="0"/>
              <a:t>- - - </a:t>
            </a:r>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https://www.meditationasmedicine.ca/blog/meditating-cop-peel-Ontario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https://www.rcmp-grc.gc.ca/en/gazette/mindfulness-difference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https://cops.usdoj.gov/html/dispatch/05-2021/mindfulness_training.html</a:t>
            </a: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172955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lvl1pPr>
              <a:defRPr/>
            </a:lvl1pPr>
          </a:lstStyle>
          <a:p>
            <a:r>
              <a:rPr lang="en-US" dirty="0"/>
              <a:t>Click to </a:t>
            </a:r>
            <a:r>
              <a:rPr lang="en-US" dirty="0" smtClean="0"/>
              <a:t>edit </a:t>
            </a:r>
            <a:r>
              <a:rPr lang="en-US" dirty="0"/>
              <a:t>Master title style</a:t>
            </a:r>
            <a:endParaRPr lang="en-CA" dirty="0"/>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2023-10-24</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749" y="983558"/>
            <a:ext cx="7608235" cy="137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2023-10-24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2023-10-24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2023-10-24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2023-10-24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2023-10-24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2023-10-24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2023-10-24</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2023-10-24</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2023-10-24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2023-10-24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2023-10-24</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iki.gccollab.ca/MCLD-DLCP" TargetMode="External"/><Relationship Id="rId5" Type="http://schemas.openxmlformats.org/officeDocument/2006/relationships/image" Target="../media/image51.jpe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s://www.acmpglobal.org/events/EventDetails.aspx?id=124397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4u67KprDRdy8VCbhvSt23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mindfulnet.org/" TargetMode="External"/><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4.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5.png"/><Relationship Id="rId25" Type="http://schemas.openxmlformats.org/officeDocument/2006/relationships/image" Target="../media/image33.jpeg"/><Relationship Id="rId33" Type="http://schemas.openxmlformats.org/officeDocument/2006/relationships/image" Target="../media/image41.jpeg"/><Relationship Id="rId38"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5" Type="http://schemas.openxmlformats.org/officeDocument/2006/relationships/hyperlink" Target="http://www.siyli.org/" TargetMode="External"/><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hyperlink" Target="http://instituteformindfulleadership.org/" TargetMode="External"/><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50145" y="857250"/>
            <a:ext cx="6860680" cy="4572000"/>
          </a:xfrm>
          <a:prstGeom prst="rect">
            <a:avLst/>
          </a:prstGeom>
        </p:spPr>
      </p:pic>
      <p:sp>
        <p:nvSpPr>
          <p:cNvPr id="10" name="Rectangle 9"/>
          <p:cNvSpPr/>
          <p:nvPr/>
        </p:nvSpPr>
        <p:spPr>
          <a:xfrm>
            <a:off x="1522959" y="971551"/>
            <a:ext cx="6306592" cy="1569660"/>
          </a:xfrm>
          <a:prstGeom prst="rect">
            <a:avLst/>
          </a:prstGeom>
        </p:spPr>
        <p:txBody>
          <a:bodyPr wrap="square">
            <a:spAutoFit/>
          </a:bodyPr>
          <a:lstStyle/>
          <a:p>
            <a:r>
              <a:rPr lang="en-US" sz="2400" i="1" dirty="0">
                <a:solidFill>
                  <a:srgbClr val="0070C0"/>
                </a:solidFill>
                <a:latin typeface="Segoe UI Web (West European)"/>
              </a:rPr>
              <a:t>“Leadership is not a rank or a position, it is a choice - a choice to look after the person to the left of us &amp; the person to the right of us.”</a:t>
            </a:r>
            <a:r>
              <a:rPr lang="en-US" sz="2400" dirty="0">
                <a:solidFill>
                  <a:srgbClr val="0070C0"/>
                </a:solidFill>
                <a:latin typeface="Segoe UI Web (West European)"/>
              </a:rPr>
              <a:t> </a:t>
            </a:r>
          </a:p>
          <a:p>
            <a:pPr>
              <a:tabLst>
                <a:tab pos="4100513" algn="l"/>
              </a:tabLst>
            </a:pPr>
            <a:r>
              <a:rPr lang="en-US" sz="2400" dirty="0">
                <a:solidFill>
                  <a:srgbClr val="0070C0"/>
                </a:solidFill>
                <a:latin typeface="Segoe UI Web (West European)"/>
              </a:rPr>
              <a:t>	- S. Sinek </a:t>
            </a:r>
            <a:endParaRPr lang="en-CA" sz="2400" dirty="0">
              <a:solidFill>
                <a:srgbClr val="0070C0"/>
              </a:solidFill>
            </a:endParaRPr>
          </a:p>
        </p:txBody>
      </p:sp>
    </p:spTree>
    <p:extLst>
      <p:ext uri="{BB962C8B-B14F-4D97-AF65-F5344CB8AC3E}">
        <p14:creationId xmlns:p14="http://schemas.microsoft.com/office/powerpoint/2010/main" val="2821837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Mindfulness</a:t>
            </a:r>
            <a:r>
              <a:rPr lang="fr-CA" dirty="0" smtClean="0"/>
              <a:t> &amp; Agile Leadership</a:t>
            </a:r>
            <a:endParaRPr lang="en-CA" dirty="0"/>
          </a:p>
        </p:txBody>
      </p:sp>
      <p:sp>
        <p:nvSpPr>
          <p:cNvPr id="3" name="Content Placeholder 2"/>
          <p:cNvSpPr>
            <a:spLocks noGrp="1"/>
          </p:cNvSpPr>
          <p:nvPr>
            <p:ph idx="1"/>
          </p:nvPr>
        </p:nvSpPr>
        <p:spPr>
          <a:xfrm>
            <a:off x="1835696" y="1600200"/>
            <a:ext cx="6851104" cy="4525963"/>
          </a:xfrm>
        </p:spPr>
        <p:txBody>
          <a:bodyPr>
            <a:normAutofit fontScale="92500" lnSpcReduction="10000"/>
          </a:bodyPr>
          <a:lstStyle/>
          <a:p>
            <a:r>
              <a:rPr lang="fr-CA" dirty="0" smtClean="0"/>
              <a:t>"</a:t>
            </a:r>
            <a:r>
              <a:rPr lang="en-CA" dirty="0"/>
              <a:t>Mindfulness helps an Agile leader to create a </a:t>
            </a:r>
            <a:r>
              <a:rPr lang="en-CA" b="1" dirty="0"/>
              <a:t>highly collaborative work environment</a:t>
            </a:r>
            <a:r>
              <a:rPr lang="en-CA" dirty="0"/>
              <a:t>, and this achievement occurs </a:t>
            </a:r>
            <a:r>
              <a:rPr lang="en-CA" b="1" dirty="0"/>
              <a:t>when you are aware of your emotions, thoughts, and actions</a:t>
            </a:r>
            <a:r>
              <a:rPr lang="en-CA" dirty="0"/>
              <a:t>. Similarly, a self-aware team capable of </a:t>
            </a:r>
            <a:r>
              <a:rPr lang="en-CA" b="1" dirty="0"/>
              <a:t>efficiently communicating</a:t>
            </a:r>
            <a:r>
              <a:rPr lang="en-CA" dirty="0"/>
              <a:t> can better </a:t>
            </a:r>
            <a:r>
              <a:rPr lang="en-CA" b="1" dirty="0"/>
              <a:t>support each other in times of change </a:t>
            </a:r>
            <a:r>
              <a:rPr lang="en-CA" dirty="0"/>
              <a:t>and stress</a:t>
            </a:r>
            <a:r>
              <a:rPr lang="en-CA" dirty="0" smtClean="0"/>
              <a:t>.” </a:t>
            </a:r>
            <a:r>
              <a:rPr lang="en-CA" sz="2600" dirty="0" smtClean="0"/>
              <a:t>- </a:t>
            </a:r>
            <a:r>
              <a:rPr lang="en-CA" sz="2600" dirty="0">
                <a:hlinkClick r:id="rId3"/>
              </a:rPr>
              <a:t>How Mindfulness Enables Agile Leadership - Leadership Tribe US</a:t>
            </a:r>
            <a:endParaRPr lang="en-CA" sz="2600" dirty="0"/>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04864"/>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5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0152" y="4744377"/>
            <a:ext cx="2681103" cy="210432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CA" dirty="0" smtClean="0"/>
              <a:t>What is Mindful Change Leadership?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spcBef>
                <a:spcPts val="450"/>
              </a:spcBef>
            </a:pPr>
            <a:r>
              <a:rPr lang="en-US" dirty="0" smtClean="0"/>
              <a:t>Refers to the person who is present, non judgmental and cultivates several aspects during his interactions. These aspects are visible and tangible in the Mindful Leader:</a:t>
            </a:r>
          </a:p>
          <a:p>
            <a:pPr lvl="1">
              <a:lnSpc>
                <a:spcPct val="150000"/>
              </a:lnSpc>
              <a:spcBef>
                <a:spcPts val="450"/>
              </a:spcBef>
            </a:pPr>
            <a:r>
              <a:rPr lang="en-US" dirty="0" smtClean="0"/>
              <a:t>Focus (focus of attention)</a:t>
            </a:r>
          </a:p>
          <a:p>
            <a:pPr lvl="1">
              <a:lnSpc>
                <a:spcPct val="150000"/>
              </a:lnSpc>
              <a:spcBef>
                <a:spcPts val="450"/>
              </a:spcBef>
            </a:pPr>
            <a:r>
              <a:rPr lang="en-US" dirty="0" smtClean="0"/>
              <a:t>Clarity (self awareness &amp; emotional intelligence)</a:t>
            </a:r>
          </a:p>
          <a:p>
            <a:pPr lvl="1">
              <a:lnSpc>
                <a:spcPct val="150000"/>
              </a:lnSpc>
              <a:spcBef>
                <a:spcPts val="450"/>
              </a:spcBef>
            </a:pPr>
            <a:r>
              <a:rPr lang="en-US" dirty="0" smtClean="0"/>
              <a:t>Creativity (innovation &amp; decision making)</a:t>
            </a:r>
          </a:p>
          <a:p>
            <a:pPr lvl="1">
              <a:lnSpc>
                <a:spcPct val="150000"/>
              </a:lnSpc>
              <a:spcBef>
                <a:spcPts val="450"/>
              </a:spcBef>
            </a:pPr>
            <a:r>
              <a:rPr lang="en-US" dirty="0" smtClean="0"/>
              <a:t>Compassion in the service of </a:t>
            </a:r>
            <a:br>
              <a:rPr lang="en-US" dirty="0" smtClean="0"/>
            </a:br>
            <a:r>
              <a:rPr lang="en-US" dirty="0" smtClean="0"/>
              <a:t>others (presence, deep listening)</a:t>
            </a:r>
          </a:p>
          <a:p>
            <a:pPr>
              <a:spcBef>
                <a:spcPts val="450"/>
              </a:spcBef>
              <a:buNone/>
            </a:pPr>
            <a:endParaRPr lang="en-CA" dirty="0" smtClean="0"/>
          </a:p>
        </p:txBody>
      </p:sp>
    </p:spTree>
    <p:extLst>
      <p:ext uri="{BB962C8B-B14F-4D97-AF65-F5344CB8AC3E}">
        <p14:creationId xmlns:p14="http://schemas.microsoft.com/office/powerpoint/2010/main" val="4031447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210" y="404665"/>
            <a:ext cx="8277446" cy="1309838"/>
          </a:xfrm>
        </p:spPr>
        <p:txBody>
          <a:bodyPr>
            <a:noAutofit/>
          </a:bodyPr>
          <a:lstStyle/>
          <a:p>
            <a:pPr algn="ctr">
              <a:lnSpc>
                <a:spcPct val="100000"/>
              </a:lnSpc>
            </a:pPr>
            <a:r>
              <a:rPr lang="en-US"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4000" dirty="0"/>
          </a:p>
        </p:txBody>
      </p:sp>
      <p:sp>
        <p:nvSpPr>
          <p:cNvPr id="5" name="Content Placeholder 4"/>
          <p:cNvSpPr>
            <a:spLocks noGrp="1"/>
          </p:cNvSpPr>
          <p:nvPr>
            <p:ph idx="1"/>
          </p:nvPr>
        </p:nvSpPr>
        <p:spPr>
          <a:xfrm>
            <a:off x="827584" y="1871683"/>
            <a:ext cx="7632847" cy="2565429"/>
          </a:xfrm>
        </p:spPr>
        <p:txBody>
          <a:bodyPr>
            <a:noAutofit/>
          </a:bodyPr>
          <a:lstStyle/>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a:t>
            </a: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self-awareness</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by developing key skills: </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1131193" y="5130587"/>
            <a:ext cx="6690345" cy="1176501"/>
            <a:chOff x="1441447" y="5929401"/>
            <a:chExt cx="5145640" cy="935776"/>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807848"/>
            </a:xfrm>
            <a:prstGeom prst="rect">
              <a:avLst/>
            </a:prstGeom>
          </p:spPr>
          <p:txBody>
            <a:bodyPr wrap="square">
              <a:spAutoFit/>
            </a:bodyPr>
            <a:lstStyle/>
            <a:p>
              <a:pPr algn="ctr" eaLnBrk="0" hangingPunct="0">
                <a:tabLst>
                  <a:tab pos="4286250" algn="l"/>
                </a:tabLst>
              </a:pPr>
              <a:r>
                <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0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355623"/>
            <a:ext cx="2457450" cy="1747391"/>
          </a:xfrm>
          <a:prstGeom prst="rect">
            <a:avLst/>
          </a:prstGeom>
          <a:noFill/>
          <a:ln>
            <a:noFill/>
          </a:ln>
        </p:spPr>
      </p:pic>
      <p:sp>
        <p:nvSpPr>
          <p:cNvPr id="2" name="TextBox 1"/>
          <p:cNvSpPr txBox="1"/>
          <p:nvPr/>
        </p:nvSpPr>
        <p:spPr>
          <a:xfrm>
            <a:off x="1475656" y="6299049"/>
            <a:ext cx="6158224" cy="369332"/>
          </a:xfrm>
          <a:prstGeom prst="rect">
            <a:avLst/>
          </a:prstGeom>
          <a:noFill/>
        </p:spPr>
        <p:txBody>
          <a:bodyPr wrap="none" rtlCol="0">
            <a:spAutoFit/>
          </a:bodyPr>
          <a:lstStyle/>
          <a:p>
            <a:r>
              <a:rPr lang="fr-CA" dirty="0" smtClean="0"/>
              <a:t>Invitation page and </a:t>
            </a:r>
            <a:r>
              <a:rPr lang="fr-CA" dirty="0" err="1" smtClean="0"/>
              <a:t>details</a:t>
            </a:r>
            <a:r>
              <a:rPr lang="fr-CA" dirty="0"/>
              <a:t>: </a:t>
            </a:r>
            <a:r>
              <a:rPr lang="fr-CA" dirty="0">
                <a:hlinkClick r:id="rId6"/>
              </a:rPr>
              <a:t>https://</a:t>
            </a:r>
            <a:r>
              <a:rPr lang="fr-CA" dirty="0" smtClean="0">
                <a:hlinkClick r:id="rId6"/>
              </a:rPr>
              <a:t>wiki.gccollab.ca/MCLD-DLCP</a:t>
            </a:r>
            <a:r>
              <a:rPr lang="fr-CA" dirty="0" smtClean="0"/>
              <a:t> </a:t>
            </a:r>
            <a:endParaRPr lang="en-CA" dirty="0"/>
          </a:p>
        </p:txBody>
      </p:sp>
    </p:spTree>
    <p:extLst>
      <p:ext uri="{BB962C8B-B14F-4D97-AF65-F5344CB8AC3E}">
        <p14:creationId xmlns:p14="http://schemas.microsoft.com/office/powerpoint/2010/main" val="234284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a:t>
            </a:r>
            <a:r>
              <a:rPr lang="en-US" sz="3600" dirty="0" smtClean="0"/>
              <a:t>Key Leadership Competencies?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2822521"/>
              </p:ext>
            </p:extLst>
          </p:nvPr>
        </p:nvGraphicFramePr>
        <p:xfrm>
          <a:off x="1485901" y="2057401"/>
          <a:ext cx="6172220" cy="3857653"/>
        </p:xfrm>
        <a:graphic>
          <a:graphicData uri="http://schemas.openxmlformats.org/drawingml/2006/table">
            <a:tbl>
              <a:tblPr/>
              <a:tblGrid>
                <a:gridCol w="1551702">
                  <a:extLst>
                    <a:ext uri="{9D8B030D-6E8A-4147-A177-3AD203B41FA5}">
                      <a16:colId xmlns:a16="http://schemas.microsoft.com/office/drawing/2014/main" val="20000"/>
                    </a:ext>
                  </a:extLst>
                </a:gridCol>
                <a:gridCol w="780793">
                  <a:extLst>
                    <a:ext uri="{9D8B030D-6E8A-4147-A177-3AD203B41FA5}">
                      <a16:colId xmlns:a16="http://schemas.microsoft.com/office/drawing/2014/main" val="20001"/>
                    </a:ext>
                  </a:extLst>
                </a:gridCol>
                <a:gridCol w="822799">
                  <a:extLst>
                    <a:ext uri="{9D8B030D-6E8A-4147-A177-3AD203B41FA5}">
                      <a16:colId xmlns:a16="http://schemas.microsoft.com/office/drawing/2014/main" val="20002"/>
                    </a:ext>
                  </a:extLst>
                </a:gridCol>
                <a:gridCol w="1126715">
                  <a:extLst>
                    <a:ext uri="{9D8B030D-6E8A-4147-A177-3AD203B41FA5}">
                      <a16:colId xmlns:a16="http://schemas.microsoft.com/office/drawing/2014/main" val="20003"/>
                    </a:ext>
                  </a:extLst>
                </a:gridCol>
                <a:gridCol w="1890211">
                  <a:extLst>
                    <a:ext uri="{9D8B030D-6E8A-4147-A177-3AD203B41FA5}">
                      <a16:colId xmlns:a16="http://schemas.microsoft.com/office/drawing/2014/main" val="20004"/>
                    </a:ext>
                  </a:extLst>
                </a:gridCol>
              </a:tblGrid>
              <a:tr h="487850">
                <a:tc>
                  <a:txBody>
                    <a:bodyPr/>
                    <a:lstStyle/>
                    <a:p>
                      <a:pPr algn="l" fontAlgn="b"/>
                      <a:r>
                        <a:rPr lang="en-US" sz="8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Compassion in the </a:t>
                      </a:r>
                    </a:p>
                    <a:p>
                      <a:pPr algn="l" fontAlgn="b"/>
                      <a:r>
                        <a:rPr lang="en-US" sz="16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61738">
                <a:tc>
                  <a:txBody>
                    <a:bodyPr/>
                    <a:lstStyle/>
                    <a:p>
                      <a:pPr algn="l" fontAlgn="b"/>
                      <a:r>
                        <a:rPr lang="en-US" sz="1600" b="1" i="0" u="none" strike="noStrike" dirty="0">
                          <a:solidFill>
                            <a:srgbClr val="000000"/>
                          </a:solidFill>
                          <a:latin typeface="+mn-lt"/>
                        </a:rPr>
                        <a:t>Create Vision and Strategy </a:t>
                      </a:r>
                    </a:p>
                  </a:txBody>
                  <a:tcPr marL="5036" marR="5036" marT="4538"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416018">
                <a:tc>
                  <a:txBody>
                    <a:bodyPr/>
                    <a:lstStyle/>
                    <a:p>
                      <a:pPr algn="l" fontAlgn="b"/>
                      <a:r>
                        <a:rPr lang="en-US" sz="1600" b="1" i="0" u="none" strike="noStrike" dirty="0">
                          <a:solidFill>
                            <a:srgbClr val="000000"/>
                          </a:solidFill>
                          <a:latin typeface="+mn-lt"/>
                        </a:rPr>
                        <a:t>Mobilize People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91050">
                <a:tc>
                  <a:txBody>
                    <a:bodyPr/>
                    <a:lstStyle/>
                    <a:p>
                      <a:pPr algn="l" fontAlgn="b"/>
                      <a:r>
                        <a:rPr lang="en-US" sz="1600" b="1" i="0" u="none" strike="noStrike" dirty="0">
                          <a:solidFill>
                            <a:srgbClr val="000000"/>
                          </a:solidFill>
                          <a:latin typeface="+mn-lt"/>
                        </a:rPr>
                        <a:t>Uphold Integrity and Respect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656722">
                <a:tc>
                  <a:txBody>
                    <a:bodyPr/>
                    <a:lstStyle/>
                    <a:p>
                      <a:pPr algn="l" fontAlgn="b"/>
                      <a:r>
                        <a:rPr lang="en-US" sz="1600" b="1" i="0" u="none" strike="noStrike" dirty="0">
                          <a:solidFill>
                            <a:srgbClr val="333333"/>
                          </a:solidFill>
                          <a:latin typeface="+mn-lt"/>
                        </a:rPr>
                        <a:t>Collaborate with Partners and Stakeholders</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690338">
                <a:tc>
                  <a:txBody>
                    <a:bodyPr/>
                    <a:lstStyle/>
                    <a:p>
                      <a:pPr algn="l" fontAlgn="b"/>
                      <a:r>
                        <a:rPr lang="en-US" sz="1600" b="1" i="0" u="none" strike="noStrike" dirty="0">
                          <a:solidFill>
                            <a:srgbClr val="000000"/>
                          </a:solidFill>
                          <a:latin typeface="+mn-lt"/>
                        </a:rPr>
                        <a:t>Promote Innovation and Guide Change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394033">
                <a:tc>
                  <a:txBody>
                    <a:bodyPr/>
                    <a:lstStyle/>
                    <a:p>
                      <a:pPr algn="l" fontAlgn="b"/>
                      <a:r>
                        <a:rPr lang="en-US" sz="1600" b="1" i="0" u="none" strike="noStrike" dirty="0">
                          <a:solidFill>
                            <a:srgbClr val="000000"/>
                          </a:solidFill>
                          <a:latin typeface="+mn-lt"/>
                        </a:rPr>
                        <a:t>Achieve Results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2669433"/>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2669433"/>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3047475"/>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047475"/>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047475"/>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535270"/>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528930"/>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78851" y="4229946"/>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229946"/>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229946"/>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49776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9776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983173"/>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46609" y="5517742"/>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5517742"/>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5517742"/>
            <a:ext cx="271772" cy="271772"/>
          </a:xfrm>
          <a:prstGeom prst="rect">
            <a:avLst/>
          </a:prstGeom>
          <a:noFill/>
        </p:spPr>
      </p:pic>
    </p:spTree>
    <p:extLst>
      <p:ext uri="{BB962C8B-B14F-4D97-AF65-F5344CB8AC3E}">
        <p14:creationId xmlns:p14="http://schemas.microsoft.com/office/powerpoint/2010/main" val="39096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 Noticing</a:t>
            </a:r>
            <a:endParaRPr lang="en-US" dirty="0"/>
          </a:p>
        </p:txBody>
      </p:sp>
      <p:sp>
        <p:nvSpPr>
          <p:cNvPr id="3" name="Content Placeholder 2"/>
          <p:cNvSpPr>
            <a:spLocks noGrp="1"/>
          </p:cNvSpPr>
          <p:nvPr>
            <p:ph idx="1"/>
          </p:nvPr>
        </p:nvSpPr>
        <p:spPr/>
        <p:txBody>
          <a:bodyPr>
            <a:normAutofit/>
          </a:bodyPr>
          <a:lstStyle/>
          <a:p>
            <a:r>
              <a:rPr lang="en-CA" dirty="0" smtClean="0"/>
              <a:t>Time required: 3 minutes</a:t>
            </a:r>
          </a:p>
          <a:p>
            <a:r>
              <a:rPr lang="en-CA" dirty="0" smtClean="0"/>
              <a:t>The trick is to shift from “doing” to “being”</a:t>
            </a:r>
          </a:p>
          <a:p>
            <a:r>
              <a:rPr lang="en-CA" dirty="0" smtClean="0"/>
              <a:t>We’ll do a short debrief of what you noticed </a:t>
            </a:r>
          </a:p>
        </p:txBody>
      </p:sp>
      <p:grpSp>
        <p:nvGrpSpPr>
          <p:cNvPr id="4" name="Group 3"/>
          <p:cNvGrpSpPr/>
          <p:nvPr/>
        </p:nvGrpSpPr>
        <p:grpSpPr>
          <a:xfrm>
            <a:off x="5292080" y="3861048"/>
            <a:ext cx="2448272" cy="2447677"/>
            <a:chOff x="6034962" y="857250"/>
            <a:chExt cx="1966039" cy="191880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034962" y="857250"/>
              <a:ext cx="1447800" cy="108585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6527402" y="1338741"/>
              <a:ext cx="1473599" cy="1437318"/>
            </a:xfrm>
            <a:prstGeom prst="rect">
              <a:avLst/>
            </a:prstGeom>
            <a:noFill/>
          </p:spPr>
        </p:pic>
      </p:grpSp>
      <p:grpSp>
        <p:nvGrpSpPr>
          <p:cNvPr id="7" name="Group 6"/>
          <p:cNvGrpSpPr/>
          <p:nvPr/>
        </p:nvGrpSpPr>
        <p:grpSpPr>
          <a:xfrm>
            <a:off x="7605278" y="6203481"/>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8133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395536" y="1295253"/>
            <a:ext cx="7579131" cy="4254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CA" dirty="0" smtClean="0"/>
              <a:t>MCLD program</a:t>
            </a:r>
            <a:endParaRPr lang="en-CA" dirty="0"/>
          </a:p>
        </p:txBody>
      </p:sp>
      <p:sp>
        <p:nvSpPr>
          <p:cNvPr id="6" name="Rectangle 5"/>
          <p:cNvSpPr/>
          <p:nvPr/>
        </p:nvSpPr>
        <p:spPr>
          <a:xfrm>
            <a:off x="2267744" y="5842337"/>
            <a:ext cx="4896544" cy="1015663"/>
          </a:xfrm>
          <a:prstGeom prst="rect">
            <a:avLst/>
          </a:prstGeom>
        </p:spPr>
        <p:txBody>
          <a:bodyPr wrap="square">
            <a:spAutoFit/>
          </a:bodyPr>
          <a:lstStyle/>
          <a:p>
            <a:r>
              <a:rPr lang="en-US" sz="2000" dirty="0">
                <a:hlinkClick r:id="rId4"/>
              </a:rPr>
              <a:t>https://wiki.gccollab.ca/MCLD-DLCP</a:t>
            </a:r>
            <a:r>
              <a:rPr lang="en-US" sz="2000" dirty="0"/>
              <a:t> </a:t>
            </a:r>
          </a:p>
          <a:p>
            <a:pPr>
              <a:defRPr/>
            </a:pPr>
            <a:r>
              <a:rPr lang="en-US" sz="2000" dirty="0">
                <a:solidFill>
                  <a:srgbClr val="0645AD"/>
                </a:solidFill>
                <a:hlinkClick r:id="rId5" tooltip="Mindful Change Leadership Development Program Details"/>
              </a:rPr>
              <a:t>MCLD - 8 Week Program Details</a:t>
            </a:r>
            <a:endParaRPr lang="en-US" sz="2000" dirty="0">
              <a:solidFill>
                <a:srgbClr val="202122"/>
              </a:solidFill>
            </a:endParaRPr>
          </a:p>
          <a:p>
            <a:pPr>
              <a:defRPr/>
            </a:pPr>
            <a:r>
              <a:rPr lang="en-US" sz="2000" dirty="0">
                <a:solidFill>
                  <a:srgbClr val="0645AD"/>
                </a:solidFill>
                <a:hlinkClick r:id="rId6" tooltip="Mindful Change Leadership Development Program - FAQ"/>
              </a:rPr>
              <a:t>MCLD - FAQ</a:t>
            </a:r>
            <a:endParaRPr lang="en-US" sz="2000" dirty="0"/>
          </a:p>
        </p:txBody>
      </p:sp>
    </p:spTree>
    <p:extLst>
      <p:ext uri="{BB962C8B-B14F-4D97-AF65-F5344CB8AC3E}">
        <p14:creationId xmlns:p14="http://schemas.microsoft.com/office/powerpoint/2010/main" val="847778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en-US" sz="3600" dirty="0" smtClean="0">
                <a:solidFill>
                  <a:schemeClr val="accent1">
                    <a:lumMod val="75000"/>
                  </a:schemeClr>
                </a:solidFill>
                <a:ea typeface="Times New Roman" panose="02020603050405020304" pitchFamily="18" charset="0"/>
                <a:cs typeface="Times New Roman" panose="02020603050405020304" pitchFamily="18" charset="0"/>
              </a:rPr>
              <a:t>Participants MCLD 2022  </a:t>
            </a:r>
            <a:r>
              <a:rPr lang="en-US" sz="3600" dirty="0">
                <a:solidFill>
                  <a:schemeClr val="accent1">
                    <a:lumMod val="75000"/>
                  </a:schemeClr>
                </a:solidFill>
                <a:ea typeface="Times New Roman" panose="02020603050405020304" pitchFamily="18" charset="0"/>
                <a:cs typeface="Times New Roman" panose="02020603050405020304" pitchFamily="18" charset="0"/>
              </a:rPr>
              <a:t>English Offering</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646331"/>
          </a:xfrm>
          <a:prstGeom prst="rect">
            <a:avLst/>
          </a:prstGeom>
          <a:noFill/>
        </p:spPr>
        <p:txBody>
          <a:bodyPr wrap="square" rtlCol="0">
            <a:spAutoFit/>
          </a:bodyPr>
          <a:lstStyle/>
          <a:p>
            <a:pPr algn="ctr"/>
            <a:r>
              <a:rPr lang="fr-CA" dirty="0">
                <a:solidFill>
                  <a:schemeClr val="accent1">
                    <a:lumMod val="75000"/>
                  </a:schemeClr>
                </a:solidFill>
              </a:rPr>
              <a:t>From NCR:</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646331"/>
          </a:xfrm>
          <a:prstGeom prst="rect">
            <a:avLst/>
          </a:prstGeom>
          <a:noFill/>
        </p:spPr>
        <p:txBody>
          <a:bodyPr wrap="square" rtlCol="0">
            <a:spAutoFit/>
          </a:bodyPr>
          <a:lstStyle/>
          <a:p>
            <a:pPr algn="ctr"/>
            <a:r>
              <a:rPr lang="en-CA" dirty="0">
                <a:solidFill>
                  <a:schemeClr val="accent1">
                    <a:lumMod val="75000"/>
                  </a:schemeClr>
                </a:solidFill>
              </a:rPr>
              <a:t>From across Canada:</a:t>
            </a:r>
          </a:p>
        </p:txBody>
      </p:sp>
    </p:spTree>
    <p:extLst>
      <p:ext uri="{BB962C8B-B14F-4D97-AF65-F5344CB8AC3E}">
        <p14:creationId xmlns:p14="http://schemas.microsoft.com/office/powerpoint/2010/main" val="3966952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16" name="TextBox 7"/>
          <p:cNvSpPr txBox="1"/>
          <p:nvPr/>
        </p:nvSpPr>
        <p:spPr>
          <a:xfrm>
            <a:off x="4931821" y="6222303"/>
            <a:ext cx="3200400" cy="431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People who </a:t>
            </a:r>
            <a:r>
              <a:rPr lang="en-US" sz="11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7675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
        <p:nvSpPr>
          <p:cNvPr id="12" name="Rectangle 11"/>
          <p:cNvSpPr/>
          <p:nvPr/>
        </p:nvSpPr>
        <p:spPr>
          <a:xfrm>
            <a:off x="644948" y="6222303"/>
            <a:ext cx="4117892" cy="430887"/>
          </a:xfrm>
          <a:prstGeom prst="rect">
            <a:avLst/>
          </a:prstGeom>
        </p:spPr>
        <p:txBody>
          <a:bodyPr wrap="square">
            <a:spAutoFit/>
          </a:bodyPr>
          <a:lstStyle/>
          <a:p>
            <a:pPr algn="ctr"/>
            <a:r>
              <a:rPr lang="en-CA" sz="1100" dirty="0">
                <a:solidFill>
                  <a:schemeClr val="accent1">
                    <a:lumMod val="75000"/>
                  </a:schemeClr>
                </a:solidFill>
                <a:ea typeface="Times New Roman" panose="02020603050405020304" pitchFamily="18" charset="0"/>
                <a:cs typeface="Times New Roman" panose="02020603050405020304" pitchFamily="18" charset="0"/>
              </a:rPr>
              <a:t>**76% success rate for self-assessments: 99 responses were received out of the 130 participants who completed the program.</a:t>
            </a:r>
          </a:p>
        </p:txBody>
      </p:sp>
    </p:spTree>
    <p:extLst>
      <p:ext uri="{BB962C8B-B14F-4D97-AF65-F5344CB8AC3E}">
        <p14:creationId xmlns:p14="http://schemas.microsoft.com/office/powerpoint/2010/main" val="10823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363341" y="723781"/>
            <a:ext cx="1275317" cy="1138480"/>
          </a:xfrm>
          <a:prstGeom prst="rect">
            <a:avLst/>
          </a:prstGeom>
        </p:spPr>
      </p:pic>
      <p:sp>
        <p:nvSpPr>
          <p:cNvPr id="4" name="Title 3"/>
          <p:cNvSpPr>
            <a:spLocks noGrp="1"/>
          </p:cNvSpPr>
          <p:nvPr>
            <p:ph type="title"/>
          </p:nvPr>
        </p:nvSpPr>
        <p:spPr>
          <a:xfrm>
            <a:off x="755576" y="1028701"/>
            <a:ext cx="7016824" cy="685801"/>
          </a:xfrm>
        </p:spPr>
        <p:txBody>
          <a:bodyPr>
            <a:noAutofit/>
          </a:bodyPr>
          <a:lstStyle/>
          <a:p>
            <a:pP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MCLD Program Testimonials</a:t>
            </a:r>
            <a:endParaRPr lang="en-CA" dirty="0"/>
          </a:p>
        </p:txBody>
      </p:sp>
      <p:sp>
        <p:nvSpPr>
          <p:cNvPr id="3" name="Rectangle 2"/>
          <p:cNvSpPr/>
          <p:nvPr/>
        </p:nvSpPr>
        <p:spPr>
          <a:xfrm>
            <a:off x="611560" y="2010019"/>
            <a:ext cx="8136904" cy="4431983"/>
          </a:xfrm>
          <a:prstGeom prst="rect">
            <a:avLst/>
          </a:prstGeom>
        </p:spPr>
        <p:txBody>
          <a:bodyPr wrap="square">
            <a:spAutoFit/>
          </a:bodyPr>
          <a:lstStyle/>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13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378298"/>
            <a:ext cx="4978896" cy="1143000"/>
          </a:xfrm>
        </p:spPr>
        <p:txBody>
          <a:bodyPr>
            <a:normAutofit fontScale="90000"/>
          </a:bodyPr>
          <a:lstStyle/>
          <a:p>
            <a:pPr algn="ct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What’s Needed For </a:t>
            </a:r>
            <a:r>
              <a:rPr lang="en-US" dirty="0" smtClean="0">
                <a:solidFill>
                  <a:schemeClr val="accent1">
                    <a:lumMod val="75000"/>
                  </a:schemeClr>
                </a:solidFill>
                <a:ea typeface="Times New Roman" panose="02020603050405020304" pitchFamily="18" charset="0"/>
                <a:cs typeface="Times New Roman" panose="02020603050405020304" pitchFamily="18" charset="0"/>
              </a:rPr>
              <a:t>Success ?</a:t>
            </a:r>
            <a:endParaRPr lang="en-CA" dirty="0"/>
          </a:p>
        </p:txBody>
      </p:sp>
      <p:sp>
        <p:nvSpPr>
          <p:cNvPr id="2" name="Content Placeholder 1"/>
          <p:cNvSpPr>
            <a:spLocks noGrp="1"/>
          </p:cNvSpPr>
          <p:nvPr>
            <p:ph idx="1"/>
          </p:nvPr>
        </p:nvSpPr>
        <p:spPr>
          <a:xfrm>
            <a:off x="4139952" y="3140968"/>
            <a:ext cx="4824536" cy="2985195"/>
          </a:xfrm>
        </p:spPr>
        <p:txBody>
          <a:bodyPr>
            <a:normAutofit fontScale="92500"/>
          </a:bodyPr>
          <a:lstStyle/>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Grass Roots</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Voluntary Participation</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80112" y="932229"/>
            <a:ext cx="2603897" cy="2112398"/>
          </a:xfrm>
          <a:prstGeom prst="ellipse">
            <a:avLst/>
          </a:prstGeom>
          <a:ln>
            <a:noFill/>
          </a:ln>
          <a:effectLst>
            <a:softEdge rad="112500"/>
          </a:effectLst>
        </p:spPr>
      </p:pic>
      <p:grpSp>
        <p:nvGrpSpPr>
          <p:cNvPr id="11" name="Group 10"/>
          <p:cNvGrpSpPr/>
          <p:nvPr/>
        </p:nvGrpSpPr>
        <p:grpSpPr>
          <a:xfrm>
            <a:off x="827584" y="3284984"/>
            <a:ext cx="2474177" cy="1922828"/>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293434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smtClean="0"/>
              <a:t>Mindful Change </a:t>
            </a:r>
            <a:r>
              <a:rPr lang="en-US" dirty="0"/>
              <a:t>Leadership @ Work</a:t>
            </a:r>
            <a:endParaRPr lang="en-CA" dirty="0"/>
          </a:p>
        </p:txBody>
      </p:sp>
      <p:sp>
        <p:nvSpPr>
          <p:cNvPr id="3" name="Subtitle 2"/>
          <p:cNvSpPr>
            <a:spLocks noGrp="1"/>
          </p:cNvSpPr>
          <p:nvPr>
            <p:ph type="subTitle" idx="1"/>
          </p:nvPr>
        </p:nvSpPr>
        <p:spPr>
          <a:xfrm>
            <a:off x="1115616" y="4737032"/>
            <a:ext cx="7056784" cy="1572287"/>
          </a:xfrm>
        </p:spPr>
        <p:txBody>
          <a:bodyPr>
            <a:noAutofit/>
          </a:bodyPr>
          <a:lstStyle/>
          <a:p>
            <a:endParaRPr lang="en-CA" sz="2800" dirty="0" smtClean="0"/>
          </a:p>
          <a:p>
            <a:r>
              <a:rPr lang="en-CA" sz="2800" dirty="0" smtClean="0"/>
              <a:t>CCG </a:t>
            </a:r>
            <a:r>
              <a:rPr lang="en-CA" sz="2800" dirty="0"/>
              <a:t>Future Leaders Speaker Series</a:t>
            </a:r>
            <a:endParaRPr lang="en-US" sz="2800" dirty="0"/>
          </a:p>
          <a:p>
            <a:r>
              <a:rPr lang="en-US" sz="2800" dirty="0" smtClean="0"/>
              <a:t>October 2023</a:t>
            </a:r>
            <a:endParaRPr lang="en-US" sz="1600" dirty="0"/>
          </a:p>
        </p:txBody>
      </p:sp>
    </p:spTree>
    <p:extLst>
      <p:ext uri="{BB962C8B-B14F-4D97-AF65-F5344CB8AC3E}">
        <p14:creationId xmlns:p14="http://schemas.microsoft.com/office/powerpoint/2010/main" val="1589365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29888" y="4725145"/>
            <a:ext cx="3884333" cy="738664"/>
          </a:xfrm>
          <a:prstGeom prst="rect">
            <a:avLst/>
          </a:prstGeom>
        </p:spPr>
        <p:txBody>
          <a:bodyPr wrap="none">
            <a:spAutoFit/>
          </a:bodyPr>
          <a:lstStyle/>
          <a:p>
            <a:pPr algn="ctr"/>
            <a:r>
              <a:rPr lang="en-CA" sz="2100" dirty="0">
                <a:solidFill>
                  <a:srgbClr val="000000"/>
                </a:solidFill>
              </a:rPr>
              <a:t>Be Mindful, Be Happy / </a:t>
            </a:r>
          </a:p>
          <a:p>
            <a:pPr algn="ctr"/>
            <a:r>
              <a:rPr lang="fr-FR" sz="2100" dirty="0">
                <a:solidFill>
                  <a:schemeClr val="accent3"/>
                </a:solidFill>
              </a:rPr>
              <a:t>Prenez conscience, soyez heureux</a:t>
            </a:r>
            <a:endParaRPr lang="en-CA" sz="2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54" y="944724"/>
            <a:ext cx="6858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689802" y="1158719"/>
            <a:ext cx="1764506" cy="145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8878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1907704" y="1600200"/>
            <a:ext cx="6779096" cy="4525963"/>
          </a:xfrm>
        </p:spPr>
        <p:txBody>
          <a:bodyPr>
            <a:noAutofit/>
          </a:bodyPr>
          <a:lstStyle/>
          <a:p>
            <a:r>
              <a:rPr lang="en-CA" sz="2000" dirty="0" smtClean="0"/>
              <a:t>“</a:t>
            </a:r>
            <a:r>
              <a:rPr lang="en-CA" sz="2000" b="1" dirty="0" smtClean="0"/>
              <a:t>Reducing </a:t>
            </a:r>
            <a:r>
              <a:rPr lang="en-CA" sz="2000" b="1" dirty="0"/>
              <a:t>resistance to change</a:t>
            </a:r>
            <a:r>
              <a:rPr lang="en-CA" sz="2000" dirty="0"/>
              <a:t>: </a:t>
            </a:r>
            <a:r>
              <a:rPr lang="en-CA" sz="2000" dirty="0" smtClean="0"/>
              <a:t>… Particularly </a:t>
            </a:r>
            <a:r>
              <a:rPr lang="en-CA" sz="2000" dirty="0"/>
              <a:t>when change is poorly managed, it tends to bring negative emotions </a:t>
            </a:r>
            <a:r>
              <a:rPr lang="en-CA" sz="2000" dirty="0" smtClean="0"/>
              <a:t>of </a:t>
            </a:r>
            <a:r>
              <a:rPr lang="en-CA" sz="2000" dirty="0"/>
              <a:t>loss and threat, fear and anger, anxiety and insecurity. Under these conditions, </a:t>
            </a:r>
            <a:r>
              <a:rPr lang="en-CA" sz="2000" dirty="0" smtClean="0"/>
              <a:t>employees </a:t>
            </a:r>
            <a:r>
              <a:rPr lang="en-CA" sz="2000" dirty="0"/>
              <a:t>protect themselves from this stressful situation and resist as much as they </a:t>
            </a:r>
            <a:r>
              <a:rPr lang="en-CA" sz="2000" dirty="0" smtClean="0"/>
              <a:t>can </a:t>
            </a:r>
            <a:r>
              <a:rPr lang="en-CA" sz="2000" dirty="0"/>
              <a:t>the possibility to change</a:t>
            </a:r>
            <a:r>
              <a:rPr lang="en-CA" sz="2000" dirty="0" smtClean="0"/>
              <a:t>.” – </a:t>
            </a:r>
            <a:r>
              <a:rPr lang="en-CA" sz="2000" dirty="0" smtClean="0">
                <a:hlinkClick r:id="rId3"/>
              </a:rPr>
              <a:t>Now Unlimited, Mindfulness &amp; Change Management</a:t>
            </a:r>
            <a:endParaRPr lang="en-CA" sz="2000" dirty="0" smtClean="0"/>
          </a:p>
          <a:p>
            <a:endParaRPr lang="en-CA" sz="2000" dirty="0" smtClean="0"/>
          </a:p>
          <a:p>
            <a:r>
              <a:rPr lang="en-CA" sz="2000" dirty="0" smtClean="0"/>
              <a:t>“The </a:t>
            </a:r>
            <a:r>
              <a:rPr lang="en-CA" sz="2000" dirty="0"/>
              <a:t>“Dealing with Change Mindfulness Meditation Study” showed 100% of participants were able to create a better experience of their change through guidance by a </a:t>
            </a:r>
            <a:r>
              <a:rPr lang="en-CA" sz="2000" b="1" dirty="0"/>
              <a:t>change management mindfulness meditation</a:t>
            </a:r>
            <a:r>
              <a:rPr lang="en-CA" sz="2000" dirty="0" smtClean="0"/>
              <a:t>.” – </a:t>
            </a:r>
            <a:r>
              <a:rPr lang="en-CA" sz="2000" dirty="0" smtClean="0">
                <a:hlinkClick r:id="rId4"/>
              </a:rPr>
              <a:t>ACMP Global events 2019 – Mindfulness for CM</a:t>
            </a:r>
            <a:endParaRPr lang="en-CA" sz="2000" dirty="0" smtClean="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293096"/>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9512" y="1700808"/>
            <a:ext cx="1962424" cy="990738"/>
          </a:xfrm>
          <a:prstGeom prst="rect">
            <a:avLst/>
          </a:prstGeom>
        </p:spPr>
      </p:pic>
    </p:spTree>
    <p:extLst>
      <p:ext uri="{BB962C8B-B14F-4D97-AF65-F5344CB8AC3E}">
        <p14:creationId xmlns:p14="http://schemas.microsoft.com/office/powerpoint/2010/main" val="375295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014301" cy="5213176"/>
          </a:xfrm>
        </p:spPr>
        <p:txBody>
          <a:bodyPr>
            <a:normAutofit fontScale="70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smtClean="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smtClean="0"/>
              <a:t>Mindfulness</a:t>
            </a:r>
            <a:r>
              <a:rPr lang="fr-CA" dirty="0" smtClean="0"/>
              <a:t> &amp; Change Leadership</a:t>
            </a:r>
            <a:endParaRPr lang="en-CA" dirty="0"/>
          </a:p>
        </p:txBody>
      </p:sp>
    </p:spTree>
    <p:extLst>
      <p:ext uri="{BB962C8B-B14F-4D97-AF65-F5344CB8AC3E}">
        <p14:creationId xmlns:p14="http://schemas.microsoft.com/office/powerpoint/2010/main" val="393233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000" dirty="0" err="1" smtClean="0"/>
              <a:t>Mindfulness</a:t>
            </a:r>
            <a:r>
              <a:rPr lang="fr-CA" sz="4000" dirty="0" smtClean="0"/>
              <a:t> &amp; </a:t>
            </a:r>
            <a:r>
              <a:rPr lang="fr-CA" sz="4000" dirty="0" err="1" smtClean="0"/>
              <a:t>Transformational</a:t>
            </a:r>
            <a:r>
              <a:rPr lang="fr-CA" sz="4000" dirty="0" smtClean="0"/>
              <a:t> Change</a:t>
            </a:r>
            <a:endParaRPr lang="en-CA" sz="4000" dirty="0"/>
          </a:p>
        </p:txBody>
      </p:sp>
      <p:sp>
        <p:nvSpPr>
          <p:cNvPr id="3" name="Content Placeholder 2"/>
          <p:cNvSpPr>
            <a:spLocks noGrp="1"/>
          </p:cNvSpPr>
          <p:nvPr>
            <p:ph idx="1"/>
          </p:nvPr>
        </p:nvSpPr>
        <p:spPr>
          <a:xfrm>
            <a:off x="1691680" y="1600200"/>
            <a:ext cx="6995120" cy="4525963"/>
          </a:xfrm>
        </p:spPr>
        <p:txBody>
          <a:bodyPr>
            <a:normAutofit fontScale="85000" lnSpcReduction="200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457155" y="2137717"/>
            <a:ext cx="1126633" cy="1224136"/>
          </a:xfrm>
          <a:prstGeom prst="rect">
            <a:avLst/>
          </a:prstGeom>
          <a:noFill/>
          <a:ln>
            <a:noFill/>
          </a:ln>
        </p:spPr>
      </p:pic>
    </p:spTree>
    <p:extLst>
      <p:ext uri="{BB962C8B-B14F-4D97-AF65-F5344CB8AC3E}">
        <p14:creationId xmlns:p14="http://schemas.microsoft.com/office/powerpoint/2010/main" val="158922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smtClean="0"/>
              <a:t>Mindfulness</a:t>
            </a:r>
            <a:r>
              <a:rPr lang="fr-CA" sz="4000" dirty="0" smtClean="0"/>
              <a:t> &amp; the Future of </a:t>
            </a:r>
            <a:r>
              <a:rPr lang="fr-CA" sz="4000" dirty="0" err="1" smtClean="0"/>
              <a:t>Work</a:t>
            </a:r>
            <a:endParaRPr lang="en-CA" sz="4000" dirty="0"/>
          </a:p>
        </p:txBody>
      </p:sp>
      <p:sp>
        <p:nvSpPr>
          <p:cNvPr id="3" name="Content Placeholder 2"/>
          <p:cNvSpPr>
            <a:spLocks noGrp="1"/>
          </p:cNvSpPr>
          <p:nvPr>
            <p:ph idx="1"/>
          </p:nvPr>
        </p:nvSpPr>
        <p:spPr>
          <a:xfrm>
            <a:off x="1763688" y="1600200"/>
            <a:ext cx="6923112" cy="4525963"/>
          </a:xfrm>
        </p:spPr>
        <p:txBody>
          <a:bodyPr>
            <a:normAutofit fontScale="70000" lnSpcReduction="2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519114" y="2060848"/>
            <a:ext cx="1166712" cy="576064"/>
          </a:xfrm>
          <a:prstGeom prst="rect">
            <a:avLst/>
          </a:prstGeom>
          <a:ln>
            <a:solidFill>
              <a:schemeClr val="accent1"/>
            </a:solidFill>
          </a:ln>
        </p:spPr>
      </p:pic>
    </p:spTree>
    <p:extLst>
      <p:ext uri="{BB962C8B-B14F-4D97-AF65-F5344CB8AC3E}">
        <p14:creationId xmlns:p14="http://schemas.microsoft.com/office/powerpoint/2010/main" val="262803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683569"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34835" y="2756423"/>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2756423"/>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3402750"/>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07015" y="3402750"/>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3402749"/>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50609" y="4109881"/>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74745" y="4109881"/>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954106"/>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36096" y="4954106"/>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4954105"/>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109881"/>
            <a:ext cx="362362" cy="410875"/>
          </a:xfrm>
          <a:prstGeom prst="rect">
            <a:avLst/>
          </a:prstGeom>
          <a:noFill/>
        </p:spPr>
      </p:pic>
    </p:spTree>
    <p:extLst>
      <p:ext uri="{BB962C8B-B14F-4D97-AF65-F5344CB8AC3E}">
        <p14:creationId xmlns:p14="http://schemas.microsoft.com/office/powerpoint/2010/main" val="79164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Experience a couple of quick </a:t>
            </a:r>
            <a:r>
              <a:rPr lang="en-US" sz="2800" dirty="0"/>
              <a:t>mindful </a:t>
            </a:r>
            <a:r>
              <a:rPr lang="en-US" sz="2800" dirty="0" smtClean="0"/>
              <a:t>exercises</a:t>
            </a:r>
            <a:endParaRPr lang="en-US" sz="2800" dirty="0"/>
          </a:p>
          <a:p>
            <a:pPr>
              <a:lnSpc>
                <a:spcPct val="150000"/>
              </a:lnSpc>
            </a:pPr>
            <a:r>
              <a:rPr lang="en-US" sz="2800" dirty="0" smtClean="0"/>
              <a:t>Share a </a:t>
            </a:r>
            <a:r>
              <a:rPr lang="en-US" sz="2800" dirty="0"/>
              <a:t>definition of </a:t>
            </a:r>
            <a:r>
              <a:rPr lang="en-US" sz="2800" dirty="0" smtClean="0"/>
              <a:t>Mindful Change Leadership</a:t>
            </a:r>
            <a:endParaRPr lang="en-US" sz="2800" dirty="0"/>
          </a:p>
          <a:p>
            <a:pPr>
              <a:lnSpc>
                <a:spcPct val="150000"/>
              </a:lnSpc>
            </a:pPr>
            <a:r>
              <a:rPr lang="en-US" sz="2800" dirty="0" smtClean="0"/>
              <a:t>Explore </a:t>
            </a:r>
            <a:r>
              <a:rPr lang="en-US" sz="2800" dirty="0"/>
              <a:t>how Mindful Change Leadership </a:t>
            </a:r>
            <a:r>
              <a:rPr lang="en-US" sz="2800" dirty="0" smtClean="0"/>
              <a:t>supports Leadership at Work</a:t>
            </a:r>
          </a:p>
          <a:p>
            <a:pPr>
              <a:lnSpc>
                <a:spcPct val="150000"/>
              </a:lnSpc>
            </a:pPr>
            <a:r>
              <a:rPr lang="en-US" sz="2800" dirty="0" smtClean="0"/>
              <a:t>Mindful </a:t>
            </a:r>
            <a:r>
              <a:rPr lang="en-US" sz="2800" dirty="0"/>
              <a:t>Change Leadership </a:t>
            </a:r>
            <a:r>
              <a:rPr lang="en-US" sz="2800" dirty="0" smtClean="0"/>
              <a:t>Development (MCLD) program, the offering</a:t>
            </a:r>
            <a:endParaRPr lang="en-US" sz="2800" dirty="0"/>
          </a:p>
        </p:txBody>
      </p:sp>
    </p:spTree>
    <p:extLst>
      <p:ext uri="{BB962C8B-B14F-4D97-AF65-F5344CB8AC3E}">
        <p14:creationId xmlns:p14="http://schemas.microsoft.com/office/powerpoint/2010/main" val="3847943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smtClean="0"/>
              <a:t>I would </a:t>
            </a:r>
            <a:r>
              <a:rPr lang="en-CA" dirty="0"/>
              <a:t>say my level of experience with mindfulness is</a:t>
            </a:r>
            <a:r>
              <a:rPr lang="en-CA" dirty="0" smtClean="0"/>
              <a:t>:</a:t>
            </a:r>
          </a:p>
          <a:p>
            <a:r>
              <a:rPr lang="en-CA" dirty="0"/>
              <a:t>How are you feeling right now</a:t>
            </a:r>
            <a:r>
              <a:rPr lang="en-CA" dirty="0" smtClean="0"/>
              <a:t>?</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imcl</a:t>
            </a:r>
            <a:r>
              <a:rPr lang="en-CA" dirty="0"/>
              <a:t/>
            </a:r>
            <a:br>
              <a:rPr lang="en-CA" dirty="0"/>
            </a:br>
            <a:r>
              <a:rPr lang="en-CA" sz="2400" dirty="0">
                <a:hlinkClick r:id="rId4"/>
              </a:rPr>
              <a:t>https://</a:t>
            </a:r>
            <a:r>
              <a:rPr lang="en-CA" sz="2400" dirty="0" smtClean="0">
                <a:hlinkClick r:id="rId4"/>
              </a:rPr>
              <a:t>app.sli.do/event/4u67KprDRdy8VCbhvSt23n</a:t>
            </a:r>
            <a:r>
              <a:rPr lang="en-CA" sz="2400" dirty="0" smtClean="0"/>
              <a:t> </a:t>
            </a:r>
            <a:endParaRPr lang="en-CA" sz="2400" dirty="0"/>
          </a:p>
        </p:txBody>
      </p:sp>
      <p:pic>
        <p:nvPicPr>
          <p:cNvPr id="4" name="Picture 3"/>
          <p:cNvPicPr>
            <a:picLocks noChangeAspect="1"/>
          </p:cNvPicPr>
          <p:nvPr/>
        </p:nvPicPr>
        <p:blipFill>
          <a:blip r:embed="rId5"/>
          <a:stretch>
            <a:fillRect/>
          </a:stretch>
        </p:blipFill>
        <p:spPr>
          <a:xfrm>
            <a:off x="6156176" y="4548460"/>
            <a:ext cx="1407492" cy="1407492"/>
          </a:xfrm>
          <a:prstGeom prst="rect">
            <a:avLst/>
          </a:prstGeom>
        </p:spPr>
      </p:pic>
    </p:spTree>
    <p:extLst>
      <p:ext uri="{BB962C8B-B14F-4D97-AF65-F5344CB8AC3E}">
        <p14:creationId xmlns:p14="http://schemas.microsoft.com/office/powerpoint/2010/main" val="9434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740352" y="639343"/>
            <a:ext cx="1098122" cy="1921714"/>
          </a:xfrm>
          <a:prstGeom prst="rect">
            <a:avLst/>
          </a:prstGeom>
          <a:noFill/>
        </p:spPr>
      </p:pic>
      <p:sp>
        <p:nvSpPr>
          <p:cNvPr id="2" name="Title 1"/>
          <p:cNvSpPr>
            <a:spLocks noGrp="1"/>
          </p:cNvSpPr>
          <p:nvPr>
            <p:ph type="title"/>
          </p:nvPr>
        </p:nvSpPr>
        <p:spPr/>
        <p:txBody>
          <a:bodyPr>
            <a:normAutofit/>
          </a:bodyPr>
          <a:lstStyle/>
          <a:p>
            <a:r>
              <a:rPr lang="en-CA" dirty="0"/>
              <a:t>Mindfulness Exercise – </a:t>
            </a:r>
            <a:r>
              <a:rPr lang="en-CA" dirty="0" smtClean="0"/>
              <a:t>Body Scan</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Take advantage of the opportunity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12" name="Group 11">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3" name="Picture 12">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4" name="Oval 13">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310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407194" algn="l"/>
                <a:tab pos="2961085" algn="l"/>
                <a:tab pos="4572000" algn="l"/>
              </a:tabLst>
            </a:pPr>
            <a:r>
              <a:rPr lang="en-CA" sz="4000" dirty="0"/>
              <a:t>What’s the difference between</a:t>
            </a:r>
            <a:br>
              <a:rPr lang="en-CA" sz="4000" dirty="0"/>
            </a:br>
            <a:r>
              <a:rPr lang="en-CA" sz="4000" dirty="0"/>
              <a:t>Mindfulness	 and 	</a:t>
            </a:r>
            <a:r>
              <a:rPr lang="en-CA" sz="4000" dirty="0" smtClean="0"/>
              <a:t>Meditation*?</a:t>
            </a:r>
            <a:endParaRPr lang="en-US" sz="4000" dirty="0"/>
          </a:p>
        </p:txBody>
      </p:sp>
      <p:sp>
        <p:nvSpPr>
          <p:cNvPr id="5" name="Content Placeholder 4"/>
          <p:cNvSpPr>
            <a:spLocks noGrp="1"/>
          </p:cNvSpPr>
          <p:nvPr>
            <p:ph idx="1"/>
          </p:nvPr>
        </p:nvSpPr>
        <p:spPr/>
        <p:txBody>
          <a:bodyPr/>
          <a:lstStyle/>
          <a:p>
            <a:endParaRPr lang="en-CA"/>
          </a:p>
        </p:txBody>
      </p:sp>
      <p:sp>
        <p:nvSpPr>
          <p:cNvPr id="4" name="Left-Right Arrow 3"/>
          <p:cNvSpPr/>
          <p:nvPr/>
        </p:nvSpPr>
        <p:spPr>
          <a:xfrm>
            <a:off x="1655676" y="2467784"/>
            <a:ext cx="6002424" cy="1501277"/>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Times New Roman"/>
                <a:cs typeface="Times New Roman"/>
              </a:rPr>
              <a:t>~</a:t>
            </a:r>
            <a:r>
              <a:rPr lang="en-CA" dirty="0"/>
              <a:t> Time of exercise, the objective, and the experience </a:t>
            </a:r>
            <a:r>
              <a:rPr lang="en-CA"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43281" y="4179510"/>
            <a:ext cx="972315" cy="1098555"/>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3177944" y="4141969"/>
            <a:ext cx="798754" cy="1366852"/>
          </a:xfrm>
          <a:prstGeom prst="rect">
            <a:avLst/>
          </a:prstGeom>
          <a:noFill/>
        </p:spPr>
      </p:pic>
      <p:sp>
        <p:nvSpPr>
          <p:cNvPr id="6" name="Rectangle 5"/>
          <p:cNvSpPr/>
          <p:nvPr/>
        </p:nvSpPr>
        <p:spPr>
          <a:xfrm>
            <a:off x="1439653" y="4033957"/>
            <a:ext cx="1970461" cy="1131079"/>
          </a:xfrm>
          <a:prstGeom prst="rect">
            <a:avLst/>
          </a:prstGeom>
        </p:spPr>
        <p:txBody>
          <a:bodyPr wrap="square">
            <a:spAutoFit/>
          </a:bodyPr>
          <a:lstStyle/>
          <a:p>
            <a:pPr marL="129779" indent="-129779">
              <a:lnSpc>
                <a:spcPct val="150000"/>
              </a:lnSpc>
              <a:buFont typeface="Arial" pitchFamily="34" charset="0"/>
              <a:buChar char="•"/>
            </a:pPr>
            <a:r>
              <a:rPr lang="en-CA" sz="1500" dirty="0"/>
              <a:t>5 minutes</a:t>
            </a:r>
            <a:endParaRPr lang="en-CA" sz="1500" dirty="0">
              <a:solidFill>
                <a:schemeClr val="accent3"/>
              </a:solidFill>
            </a:endParaRPr>
          </a:p>
          <a:p>
            <a:pPr marL="129779" indent="-129779">
              <a:lnSpc>
                <a:spcPct val="150000"/>
              </a:lnSpc>
              <a:buFont typeface="Arial" pitchFamily="34" charset="0"/>
              <a:buChar char="•"/>
            </a:pPr>
            <a:r>
              <a:rPr lang="en-CA" sz="1500" dirty="0"/>
              <a:t>Relax and realise</a:t>
            </a:r>
            <a:endParaRPr lang="en-US" sz="1500" dirty="0">
              <a:solidFill>
                <a:schemeClr val="accent3"/>
              </a:solidFill>
            </a:endParaRPr>
          </a:p>
          <a:p>
            <a:pPr marL="129779" indent="-129779">
              <a:lnSpc>
                <a:spcPct val="150000"/>
              </a:lnSpc>
              <a:buFont typeface="Arial" pitchFamily="34" charset="0"/>
              <a:buChar char="•"/>
            </a:pPr>
            <a:r>
              <a:rPr lang="en-CA" sz="1500" dirty="0"/>
              <a:t>Self-awareness</a:t>
            </a:r>
            <a:endParaRPr lang="en-CA" sz="1500" dirty="0">
              <a:solidFill>
                <a:schemeClr val="accent3"/>
              </a:solidFill>
            </a:endParaRPr>
          </a:p>
        </p:txBody>
      </p:sp>
      <p:sp>
        <p:nvSpPr>
          <p:cNvPr id="9" name="Rectangle 8"/>
          <p:cNvSpPr/>
          <p:nvPr/>
        </p:nvSpPr>
        <p:spPr>
          <a:xfrm>
            <a:off x="5598114" y="3969061"/>
            <a:ext cx="2430270" cy="1246495"/>
          </a:xfrm>
          <a:prstGeom prst="rect">
            <a:avLst/>
          </a:prstGeom>
        </p:spPr>
        <p:txBody>
          <a:bodyPr wrap="square">
            <a:spAutoFit/>
          </a:bodyPr>
          <a:lstStyle/>
          <a:p>
            <a:pPr marL="129779" indent="-129779">
              <a:lnSpc>
                <a:spcPct val="150000"/>
              </a:lnSpc>
              <a:buFont typeface="Arial" pitchFamily="34" charset="0"/>
              <a:buChar char="•"/>
            </a:pPr>
            <a:r>
              <a:rPr lang="en-CA" sz="1500" dirty="0"/>
              <a:t>20 minutes to an hour</a:t>
            </a:r>
            <a:endParaRPr lang="fr-CA" sz="1500" dirty="0">
              <a:solidFill>
                <a:schemeClr val="accent3"/>
              </a:solidFill>
              <a:latin typeface="Calibri" pitchFamily="34" charset="0"/>
            </a:endParaRPr>
          </a:p>
          <a:p>
            <a:pPr marL="129779" indent="-129779">
              <a:buFont typeface="Arial" pitchFamily="34" charset="0"/>
              <a:buChar char="•"/>
            </a:pPr>
            <a:r>
              <a:rPr lang="en-CA" sz="1500" dirty="0"/>
              <a:t>Engage in reflection or contemplation</a:t>
            </a:r>
          </a:p>
          <a:p>
            <a:pPr marL="129779" indent="-129779">
              <a:lnSpc>
                <a:spcPct val="150000"/>
              </a:lnSpc>
              <a:buFont typeface="Arial" pitchFamily="34" charset="0"/>
              <a:buChar char="•"/>
            </a:pPr>
            <a:r>
              <a:rPr lang="en-CA" sz="1500" dirty="0"/>
              <a:t>Could be mind shifting</a:t>
            </a:r>
            <a:endParaRPr lang="en-US" sz="1500" dirty="0">
              <a:solidFill>
                <a:schemeClr val="accent3"/>
              </a:solidFill>
            </a:endParaRPr>
          </a:p>
        </p:txBody>
      </p:sp>
      <p:sp>
        <p:nvSpPr>
          <p:cNvPr id="3" name="TextBox 2"/>
          <p:cNvSpPr txBox="1"/>
          <p:nvPr/>
        </p:nvSpPr>
        <p:spPr>
          <a:xfrm>
            <a:off x="6444208" y="6309320"/>
            <a:ext cx="1863207" cy="323165"/>
          </a:xfrm>
          <a:prstGeom prst="rect">
            <a:avLst/>
          </a:prstGeom>
          <a:noFill/>
        </p:spPr>
        <p:txBody>
          <a:bodyPr wrap="square" rtlCol="0">
            <a:spAutoFit/>
          </a:bodyPr>
          <a:lstStyle/>
          <a:p>
            <a:r>
              <a:rPr lang="fr-CA" sz="1500" dirty="0"/>
              <a:t>*The </a:t>
            </a:r>
            <a:r>
              <a:rPr lang="fr-CA" sz="1500" dirty="0" err="1"/>
              <a:t>way</a:t>
            </a:r>
            <a:r>
              <a:rPr lang="fr-CA" sz="1500" dirty="0"/>
              <a:t> I </a:t>
            </a:r>
            <a:r>
              <a:rPr lang="fr-CA" sz="1500" dirty="0" err="1"/>
              <a:t>see</a:t>
            </a:r>
            <a:r>
              <a:rPr lang="fr-CA" sz="1500" dirty="0"/>
              <a:t> </a:t>
            </a:r>
            <a:r>
              <a:rPr lang="fr-CA" sz="1500" dirty="0" err="1"/>
              <a:t>it</a:t>
            </a:r>
            <a:endParaRPr lang="en-CA" sz="1500" dirty="0">
              <a:solidFill>
                <a:schemeClr val="accent3"/>
              </a:solidFill>
              <a:latin typeface="Calibri" pitchFamily="34" charset="0"/>
            </a:endParaRPr>
          </a:p>
        </p:txBody>
      </p:sp>
    </p:spTree>
    <p:extLst>
      <p:ext uri="{BB962C8B-B14F-4D97-AF65-F5344CB8AC3E}">
        <p14:creationId xmlns:p14="http://schemas.microsoft.com/office/powerpoint/2010/main" val="23572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What is Mindfulness? - Definitions</a:t>
            </a:r>
            <a:endParaRPr lang="en-US" sz="4000" dirty="0"/>
          </a:p>
        </p:txBody>
      </p:sp>
      <p:sp>
        <p:nvSpPr>
          <p:cNvPr id="3" name="Content Placeholder 2"/>
          <p:cNvSpPr>
            <a:spLocks noGrp="1"/>
          </p:cNvSpPr>
          <p:nvPr>
            <p:ph idx="1"/>
          </p:nvPr>
        </p:nvSpPr>
        <p:spPr/>
        <p:txBody>
          <a:bodyPr>
            <a:normAutofit fontScale="92500" lnSpcReduction="10000"/>
          </a:bodyPr>
          <a:lstStyle/>
          <a:p>
            <a:r>
              <a:rPr lang="en-CA" dirty="0" smtClean="0"/>
              <a:t>Being attentive and aware, without judging.</a:t>
            </a:r>
          </a:p>
          <a:p>
            <a:endParaRPr lang="en-CA" dirty="0" smtClean="0"/>
          </a:p>
          <a:p>
            <a:r>
              <a:rPr lang="en-CA" dirty="0" smtClean="0"/>
              <a:t>“Mindfulness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200" dirty="0">
                <a:hlinkClick r:id="rId3"/>
              </a:rPr>
              <a:t>https://www.youtube.com/watch?v=xoLQ3qkh0w0</a:t>
            </a:r>
            <a:endParaRPr lang="en-CA" dirty="0" smtClean="0"/>
          </a:p>
          <a:p>
            <a:endParaRPr lang="en-CA" dirty="0" smtClean="0"/>
          </a:p>
          <a:p>
            <a:pPr lvl="0">
              <a:defRPr/>
            </a:pPr>
            <a:r>
              <a:rPr lang="en-CA" dirty="0" smtClean="0"/>
              <a:t>The following ideas and concepts are similar:</a:t>
            </a:r>
            <a:br>
              <a:rPr lang="en-CA" dirty="0" smtClean="0"/>
            </a:br>
            <a:r>
              <a:rPr lang="en-CA" dirty="0" smtClean="0"/>
              <a:t>Flow, Presence, Balance, Being, Alignment, Connectedness, Here and now (Gestalt), Wisdom, Centeredness, Slowness, and many more.</a:t>
            </a:r>
          </a:p>
        </p:txBody>
      </p:sp>
      <p:sp>
        <p:nvSpPr>
          <p:cNvPr id="5" name="Content Placeholder 2"/>
          <p:cNvSpPr txBox="1">
            <a:spLocks/>
          </p:cNvSpPr>
          <p:nvPr/>
        </p:nvSpPr>
        <p:spPr>
          <a:xfrm>
            <a:off x="1485900" y="3530167"/>
            <a:ext cx="6172200" cy="1194977"/>
          </a:xfrm>
          <a:prstGeom prst="rect">
            <a:avLst/>
          </a:prstGeom>
        </p:spPr>
        <p:txBody>
          <a:bodyPr vert="horz" lIns="68580" tIns="34290" rIns="68580" bIns="34290" rtlCol="0">
            <a:normAutofit/>
          </a:bodyPr>
          <a:lstStyle/>
          <a:p>
            <a:pPr marL="257175" indent="-257175" defTabSz="342900">
              <a:spcBef>
                <a:spcPct val="20000"/>
              </a:spcBef>
              <a:buFont typeface="Arial"/>
              <a:buChar char="•"/>
              <a:defRPr/>
            </a:pPr>
            <a:endParaRPr lang="en-US" dirty="0"/>
          </a:p>
        </p:txBody>
      </p:sp>
      <p:pic>
        <p:nvPicPr>
          <p:cNvPr id="4" name="Picture 3"/>
          <p:cNvPicPr>
            <a:picLocks noChangeAspect="1"/>
          </p:cNvPicPr>
          <p:nvPr/>
        </p:nvPicPr>
        <p:blipFill>
          <a:blip r:embed="rId4"/>
          <a:stretch>
            <a:fillRect/>
          </a:stretch>
        </p:blipFill>
        <p:spPr>
          <a:xfrm>
            <a:off x="7812360" y="44624"/>
            <a:ext cx="1331640" cy="1633839"/>
          </a:xfrm>
          <a:prstGeom prst="rect">
            <a:avLst/>
          </a:prstGeom>
        </p:spPr>
      </p:pic>
    </p:spTree>
    <p:extLst>
      <p:ext uri="{BB962C8B-B14F-4D97-AF65-F5344CB8AC3E}">
        <p14:creationId xmlns:p14="http://schemas.microsoft.com/office/powerpoint/2010/main" val="1117287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Mindful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smtClean="0"/>
              <a:t>Resilience</a:t>
            </a:r>
          </a:p>
          <a:p>
            <a:pPr>
              <a:lnSpc>
                <a:spcPct val="150000"/>
              </a:lnSpc>
              <a:buFont typeface="Arial" pitchFamily="34" charset="0"/>
              <a:buChar char="•"/>
            </a:pPr>
            <a:r>
              <a:rPr lang="en-CA" dirty="0" smtClean="0"/>
              <a:t> Focus and concentration</a:t>
            </a:r>
          </a:p>
          <a:p>
            <a:pPr>
              <a:lnSpc>
                <a:spcPct val="150000"/>
              </a:lnSpc>
              <a:buFont typeface="Arial" pitchFamily="34" charset="0"/>
              <a:buChar char="•"/>
            </a:pPr>
            <a:r>
              <a:rPr lang="en-CA" dirty="0" smtClean="0"/>
              <a:t>Harmony</a:t>
            </a:r>
          </a:p>
          <a:p>
            <a:pPr>
              <a:lnSpc>
                <a:spcPct val="150000"/>
              </a:lnSpc>
              <a:buFont typeface="Arial" pitchFamily="34" charset="0"/>
              <a:buChar char="•"/>
            </a:pPr>
            <a:r>
              <a:rPr lang="en-CA" dirty="0" smtClean="0"/>
              <a:t>Fewer sick days</a:t>
            </a:r>
          </a:p>
          <a:p>
            <a:pPr>
              <a:lnSpc>
                <a:spcPct val="150000"/>
              </a:lnSpc>
              <a:buFont typeface="Arial" pitchFamily="34" charset="0"/>
              <a:buChar char="•"/>
            </a:pPr>
            <a:r>
              <a:rPr lang="en-CA" dirty="0" smtClean="0"/>
              <a:t>Satisfaction and well-being</a:t>
            </a:r>
          </a:p>
          <a:p>
            <a:pPr>
              <a:lnSpc>
                <a:spcPct val="150000"/>
              </a:lnSpc>
              <a:buFont typeface="Arial" pitchFamily="34" charset="0"/>
              <a:buChar char="•"/>
            </a:pPr>
            <a:r>
              <a:rPr lang="en-CA" dirty="0" smtClean="0"/>
              <a:t>Stress reduction</a:t>
            </a:r>
          </a:p>
          <a:p>
            <a:pPr>
              <a:lnSpc>
                <a:spcPct val="150000"/>
              </a:lnSpc>
              <a:buFont typeface="Arial" pitchFamily="34" charset="0"/>
              <a:buChar char="•"/>
            </a:pPr>
            <a:r>
              <a:rPr lang="en-CA" dirty="0" smtClean="0"/>
              <a:t>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4781770" y="1916832"/>
            <a:ext cx="4362230" cy="2559175"/>
          </a:xfrm>
          <a:prstGeom prst="rect">
            <a:avLst/>
          </a:prstGeom>
          <a:noFill/>
        </p:spPr>
      </p:pic>
    </p:spTree>
    <p:extLst>
      <p:ext uri="{BB962C8B-B14F-4D97-AF65-F5344CB8AC3E}">
        <p14:creationId xmlns:p14="http://schemas.microsoft.com/office/powerpoint/2010/main" val="2535050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1671081" y="3727562"/>
            <a:ext cx="1492705" cy="624222"/>
          </a:xfrm>
          <a:prstGeom prst="rect">
            <a:avLst/>
          </a:prstGeom>
        </p:spPr>
      </p:pic>
      <p:pic>
        <p:nvPicPr>
          <p:cNvPr id="1030" name="Picture 6"/>
          <p:cNvPicPr>
            <a:picLocks noChangeAspect="1" noChangeArrowheads="1"/>
          </p:cNvPicPr>
          <p:nvPr/>
        </p:nvPicPr>
        <p:blipFill>
          <a:blip r:embed="rId4"/>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5"/>
              </a:rPr>
              <a:t>http://www.siyli.org</a:t>
            </a:r>
            <a:r>
              <a:rPr lang="fr-CA" sz="1600" dirty="0"/>
              <a:t> </a:t>
            </a:r>
            <a:endParaRPr lang="en-CA" sz="1600" dirty="0"/>
          </a:p>
        </p:txBody>
      </p:sp>
      <p:pic>
        <p:nvPicPr>
          <p:cNvPr id="5" name="Picture 1"/>
          <p:cNvPicPr>
            <a:picLocks noChangeAspect="1" noChangeArrowheads="1"/>
          </p:cNvPicPr>
          <p:nvPr/>
        </p:nvPicPr>
        <p:blipFill>
          <a:blip r:embed="rId6"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8" cstate="print"/>
          <a:srcRect/>
          <a:stretch>
            <a:fillRect/>
          </a:stretch>
        </p:blipFill>
        <p:spPr bwMode="auto">
          <a:xfrm>
            <a:off x="2020723" y="1569369"/>
            <a:ext cx="1324120" cy="347464"/>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4" name="Picture 40"/>
          <p:cNvPicPr>
            <a:picLocks noChangeAspect="1" noChangeArrowheads="1"/>
          </p:cNvPicPr>
          <p:nvPr/>
        </p:nvPicPr>
        <p:blipFill>
          <a:blip r:embed="rId23"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4" cstate="print"/>
          <a:srcRect/>
          <a:stretch>
            <a:fillRect/>
          </a:stretch>
        </p:blipFill>
        <p:spPr bwMode="auto">
          <a:xfrm>
            <a:off x="1990725" y="2983632"/>
            <a:ext cx="1209675" cy="557755"/>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8"/>
          <a:stretch>
            <a:fillRect/>
          </a:stretch>
        </p:blipFill>
        <p:spPr>
          <a:xfrm>
            <a:off x="637655" y="3361184"/>
            <a:ext cx="902387" cy="1059483"/>
          </a:xfrm>
          <a:prstGeom prst="rect">
            <a:avLst/>
          </a:prstGeom>
        </p:spPr>
      </p:pic>
      <p:grpSp>
        <p:nvGrpSpPr>
          <p:cNvPr id="45" name="Group 44"/>
          <p:cNvGrpSpPr/>
          <p:nvPr/>
        </p:nvGrpSpPr>
        <p:grpSpPr>
          <a:xfrm>
            <a:off x="434163" y="195914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smtClean="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10117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26"/>
                                        </p:tgtEl>
                                        <p:attrNameLst>
                                          <p:attrName>style.visibility</p:attrName>
                                        </p:attrNameLst>
                                      </p:cBhvr>
                                      <p:to>
                                        <p:strVal val="visible"/>
                                      </p:to>
                                    </p:set>
                                    <p:animEffect transition="in" filter="fade">
                                      <p:cBhvr>
                                        <p:cTn id="1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10857</TotalTime>
  <Words>5482</Words>
  <Application>Microsoft Office PowerPoint</Application>
  <PresentationFormat>On-screen Show (4:3)</PresentationFormat>
  <Paragraphs>502</Paragraphs>
  <Slides>25</Slides>
  <Notes>25</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Courier New</vt:lpstr>
      <vt:lpstr>Lato</vt:lpstr>
      <vt:lpstr>Merriweather</vt:lpstr>
      <vt:lpstr>Segoe UI Web (West European)</vt:lpstr>
      <vt:lpstr>Symbol</vt:lpstr>
      <vt:lpstr>Times New Roman</vt:lpstr>
      <vt:lpstr>Wingdings</vt:lpstr>
      <vt:lpstr>1_Office Theme</vt:lpstr>
      <vt:lpstr>PowerPoint Presentation</vt:lpstr>
      <vt:lpstr>Introduction to Mindful Change Leadership @ Work</vt:lpstr>
      <vt:lpstr>Agenda / Intentions</vt:lpstr>
      <vt:lpstr>Sli.do</vt:lpstr>
      <vt:lpstr>Mindfulness Exercise – Body Scan</vt:lpstr>
      <vt:lpstr>What’s the difference between Mindfulness  and  Meditation*?</vt:lpstr>
      <vt:lpstr>What is Mindfulness? - Definitions</vt:lpstr>
      <vt:lpstr>Why Mindful Matters</vt:lpstr>
      <vt:lpstr>Organizations with Mindfulness Programs</vt:lpstr>
      <vt:lpstr>Mindfulness &amp; Agile Leadership</vt:lpstr>
      <vt:lpstr>What is Mindful Change Leadership?</vt:lpstr>
      <vt:lpstr>Mindful Change Leadership Development (MCLD) Program Goal</vt:lpstr>
      <vt:lpstr>Which Mindful Change Leadership skills support the Key Leadership Competencies?</vt:lpstr>
      <vt:lpstr>Exercise – Noticing</vt:lpstr>
      <vt:lpstr>MCLD program</vt:lpstr>
      <vt:lpstr>Participants MCLD 2022  English Offering</vt:lpstr>
      <vt:lpstr>Key Findings - MCLD English Program 2022</vt:lpstr>
      <vt:lpstr>MCLD Program Testimonials</vt:lpstr>
      <vt:lpstr>What’s Needed For Success ?</vt:lpstr>
      <vt:lpstr>PowerPoint Presentation</vt:lpstr>
      <vt:lpstr>Mindfulness &amp; Change</vt:lpstr>
      <vt:lpstr>Mindfulness &amp; Change Leadership</vt:lpstr>
      <vt:lpstr>Mindfulness &amp; Transformational Change</vt:lpstr>
      <vt:lpstr>Mindfulness &amp; the Future of Work</vt:lpstr>
      <vt:lpstr>Which Mindful Change Leadership skills support the Core Competencies?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496</cp:revision>
  <cp:lastPrinted>2016-05-02T17:15:08Z</cp:lastPrinted>
  <dcterms:created xsi:type="dcterms:W3CDTF">2015-04-14T20:39:51Z</dcterms:created>
  <dcterms:modified xsi:type="dcterms:W3CDTF">2023-10-24T14:12:11Z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